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saveSubsetFonts="1">
  <p:sldMasterIdLst>
    <p:sldMasterId id="2147483840" r:id="rId1"/>
    <p:sldMasterId id="2147483857" r:id="rId2"/>
  </p:sldMasterIdLst>
  <p:notesMasterIdLst>
    <p:notesMasterId r:id="rId3"/>
  </p:notesMasterIdLst>
  <p:handoutMasterIdLst>
    <p:handoutMasterId r:id="rId4"/>
  </p:handoutMasterIdLst>
  <p:sldIdLst>
    <p:sldId id="1173" r:id="rId5"/>
    <p:sldId id="1174" r:id="rId6"/>
    <p:sldId id="1175" r:id="rId7"/>
    <p:sldId id="391" r:id="rId8"/>
    <p:sldId id="393" r:id="rId9"/>
    <p:sldId id="394" r:id="rId10"/>
    <p:sldId id="395" r:id="rId11"/>
    <p:sldId id="396" r:id="rId12"/>
    <p:sldId id="397" r:id="rId13"/>
    <p:sldId id="398" r:id="rId14"/>
    <p:sldId id="399" r:id="rId15"/>
    <p:sldId id="400" r:id="rId16"/>
    <p:sldId id="403" r:id="rId17"/>
    <p:sldId id="404" r:id="rId18"/>
    <p:sldId id="405" r:id="rId19"/>
    <p:sldId id="408" r:id="rId20"/>
    <p:sldId id="409" r:id="rId21"/>
    <p:sldId id="410" r:id="rId22"/>
    <p:sldId id="411" r:id="rId23"/>
    <p:sldId id="412" r:id="rId24"/>
    <p:sldId id="413" r:id="rId25"/>
    <p:sldId id="414" r:id="rId26"/>
    <p:sldId id="416" r:id="rId27"/>
    <p:sldId id="417" r:id="rId28"/>
    <p:sldId id="418" r:id="rId29"/>
    <p:sldId id="419" r:id="rId30"/>
    <p:sldId id="420" r:id="rId31"/>
    <p:sldId id="421" r:id="rId32"/>
    <p:sldId id="422" r:id="rId33"/>
    <p:sldId id="424" r:id="rId34"/>
    <p:sldId id="425" r:id="rId35"/>
    <p:sldId id="426" r:id="rId36"/>
    <p:sldId id="427" r:id="rId37"/>
    <p:sldId id="428" r:id="rId38"/>
    <p:sldId id="429" r:id="rId39"/>
    <p:sldId id="430" r:id="rId40"/>
    <p:sldId id="432" r:id="rId41"/>
    <p:sldId id="433" r:id="rId42"/>
    <p:sldId id="434" r:id="rId43"/>
    <p:sldId id="435" r:id="rId44"/>
    <p:sldId id="436" r:id="rId45"/>
    <p:sldId id="1187" r:id="rId46"/>
    <p:sldId id="438" r:id="rId47"/>
    <p:sldId id="439" r:id="rId48"/>
    <p:sldId id="440" r:id="rId49"/>
    <p:sldId id="441" r:id="rId50"/>
    <p:sldId id="444" r:id="rId51"/>
    <p:sldId id="445" r:id="rId52"/>
    <p:sldId id="446" r:id="rId53"/>
    <p:sldId id="447" r:id="rId54"/>
    <p:sldId id="1191" r:id="rId55"/>
    <p:sldId id="1192" r:id="rId56"/>
    <p:sldId id="450" r:id="rId57"/>
    <p:sldId id="451" r:id="rId58"/>
    <p:sldId id="452" r:id="rId59"/>
    <p:sldId id="453" r:id="rId60"/>
    <p:sldId id="454" r:id="rId61"/>
    <p:sldId id="455" r:id="rId62"/>
    <p:sldId id="458" r:id="rId63"/>
    <p:sldId id="459" r:id="rId64"/>
    <p:sldId id="460" r:id="rId65"/>
    <p:sldId id="461" r:id="rId66"/>
    <p:sldId id="1188" r:id="rId67"/>
    <p:sldId id="463" r:id="rId68"/>
    <p:sldId id="464" r:id="rId69"/>
    <p:sldId id="465" r:id="rId70"/>
    <p:sldId id="466" r:id="rId71"/>
    <p:sldId id="467" r:id="rId72"/>
    <p:sldId id="468" r:id="rId73"/>
    <p:sldId id="469" r:id="rId74"/>
    <p:sldId id="470" r:id="rId75"/>
    <p:sldId id="471" r:id="rId76"/>
    <p:sldId id="472" r:id="rId77"/>
    <p:sldId id="475" r:id="rId78"/>
    <p:sldId id="476" r:id="rId79"/>
    <p:sldId id="479" r:id="rId80"/>
    <p:sldId id="480" r:id="rId81"/>
    <p:sldId id="1189" r:id="rId82"/>
    <p:sldId id="482" r:id="rId83"/>
    <p:sldId id="483" r:id="rId84"/>
    <p:sldId id="484" r:id="rId85"/>
    <p:sldId id="485" r:id="rId86"/>
    <p:sldId id="490" r:id="rId87"/>
    <p:sldId id="491" r:id="rId88"/>
    <p:sldId id="492" r:id="rId89"/>
    <p:sldId id="493" r:id="rId90"/>
    <p:sldId id="494" r:id="rId91"/>
    <p:sldId id="495" r:id="rId92"/>
    <p:sldId id="1178" r:id="rId93"/>
    <p:sldId id="497" r:id="rId94"/>
    <p:sldId id="498" r:id="rId95"/>
    <p:sldId id="500" r:id="rId96"/>
    <p:sldId id="501" r:id="rId97"/>
    <p:sldId id="502" r:id="rId98"/>
    <p:sldId id="503" r:id="rId99"/>
    <p:sldId id="505" r:id="rId100"/>
    <p:sldId id="506" r:id="rId101"/>
    <p:sldId id="507" r:id="rId102"/>
    <p:sldId id="508" r:id="rId103"/>
    <p:sldId id="509" r:id="rId104"/>
    <p:sldId id="512" r:id="rId105"/>
    <p:sldId id="513" r:id="rId106"/>
    <p:sldId id="514" r:id="rId107"/>
    <p:sldId id="515" r:id="rId108"/>
    <p:sldId id="517" r:id="rId109"/>
    <p:sldId id="518" r:id="rId110"/>
    <p:sldId id="519" r:id="rId111"/>
    <p:sldId id="520" r:id="rId112"/>
    <p:sldId id="521" r:id="rId113"/>
    <p:sldId id="523" r:id="rId114"/>
    <p:sldId id="525" r:id="rId115"/>
    <p:sldId id="526" r:id="rId116"/>
    <p:sldId id="528" r:id="rId117"/>
    <p:sldId id="529" r:id="rId118"/>
    <p:sldId id="530" r:id="rId119"/>
    <p:sldId id="531" r:id="rId120"/>
    <p:sldId id="534" r:id="rId121"/>
    <p:sldId id="537" r:id="rId122"/>
    <p:sldId id="538" r:id="rId123"/>
    <p:sldId id="539" r:id="rId124"/>
    <p:sldId id="541" r:id="rId125"/>
    <p:sldId id="542" r:id="rId126"/>
    <p:sldId id="544" r:id="rId127"/>
    <p:sldId id="545" r:id="rId128"/>
    <p:sldId id="546" r:id="rId129"/>
    <p:sldId id="547" r:id="rId130"/>
    <p:sldId id="548" r:id="rId131"/>
    <p:sldId id="549" r:id="rId132"/>
    <p:sldId id="550" r:id="rId133"/>
    <p:sldId id="551" r:id="rId134"/>
    <p:sldId id="553" r:id="rId135"/>
    <p:sldId id="554" r:id="rId136"/>
    <p:sldId id="556" r:id="rId137"/>
    <p:sldId id="557" r:id="rId138"/>
    <p:sldId id="558" r:id="rId139"/>
    <p:sldId id="559" r:id="rId140"/>
    <p:sldId id="560" r:id="rId141"/>
    <p:sldId id="561" r:id="rId142"/>
    <p:sldId id="562" r:id="rId143"/>
    <p:sldId id="563" r:id="rId144"/>
    <p:sldId id="566" r:id="rId145"/>
    <p:sldId id="567" r:id="rId146"/>
    <p:sldId id="568" r:id="rId147"/>
    <p:sldId id="569" r:id="rId148"/>
    <p:sldId id="570" r:id="rId149"/>
    <p:sldId id="571" r:id="rId150"/>
    <p:sldId id="574" r:id="rId151"/>
    <p:sldId id="575" r:id="rId152"/>
    <p:sldId id="576" r:id="rId153"/>
    <p:sldId id="577" r:id="rId154"/>
    <p:sldId id="578" r:id="rId155"/>
    <p:sldId id="579" r:id="rId156"/>
    <p:sldId id="580" r:id="rId157"/>
    <p:sldId id="581" r:id="rId158"/>
    <p:sldId id="582" r:id="rId159"/>
    <p:sldId id="583" r:id="rId160"/>
    <p:sldId id="584" r:id="rId161"/>
    <p:sldId id="585" r:id="rId162"/>
    <p:sldId id="587" r:id="rId163"/>
    <p:sldId id="588" r:id="rId164"/>
    <p:sldId id="589" r:id="rId165"/>
    <p:sldId id="590" r:id="rId166"/>
    <p:sldId id="591" r:id="rId167"/>
    <p:sldId id="1177" r:id="rId168"/>
    <p:sldId id="593" r:id="rId169"/>
    <p:sldId id="595" r:id="rId170"/>
    <p:sldId id="596" r:id="rId171"/>
    <p:sldId id="597" r:id="rId172"/>
    <p:sldId id="598" r:id="rId173"/>
    <p:sldId id="599" r:id="rId174"/>
    <p:sldId id="602" r:id="rId175"/>
    <p:sldId id="603" r:id="rId176"/>
    <p:sldId id="604" r:id="rId177"/>
    <p:sldId id="605" r:id="rId178"/>
    <p:sldId id="606" r:id="rId179"/>
    <p:sldId id="607" r:id="rId180"/>
    <p:sldId id="608" r:id="rId181"/>
    <p:sldId id="610" r:id="rId182"/>
    <p:sldId id="611" r:id="rId183"/>
    <p:sldId id="613" r:id="rId184"/>
    <p:sldId id="614" r:id="rId185"/>
    <p:sldId id="615" r:id="rId186"/>
    <p:sldId id="616" r:id="rId187"/>
    <p:sldId id="617" r:id="rId188"/>
    <p:sldId id="618" r:id="rId189"/>
    <p:sldId id="619" r:id="rId190"/>
    <p:sldId id="620" r:id="rId191"/>
    <p:sldId id="621" r:id="rId192"/>
    <p:sldId id="623" r:id="rId193"/>
    <p:sldId id="624" r:id="rId194"/>
    <p:sldId id="625" r:id="rId195"/>
    <p:sldId id="626" r:id="rId196"/>
    <p:sldId id="1176" r:id="rId197"/>
    <p:sldId id="628" r:id="rId198"/>
    <p:sldId id="630" r:id="rId199"/>
    <p:sldId id="631" r:id="rId200"/>
    <p:sldId id="632" r:id="rId201"/>
    <p:sldId id="633" r:id="rId202"/>
    <p:sldId id="634" r:id="rId203"/>
    <p:sldId id="635" r:id="rId204"/>
    <p:sldId id="636" r:id="rId205"/>
    <p:sldId id="637" r:id="rId206"/>
    <p:sldId id="641" r:id="rId207"/>
    <p:sldId id="642" r:id="rId208"/>
    <p:sldId id="643" r:id="rId209"/>
    <p:sldId id="644" r:id="rId210"/>
    <p:sldId id="645" r:id="rId211"/>
    <p:sldId id="648" r:id="rId212"/>
    <p:sldId id="649" r:id="rId213"/>
    <p:sldId id="650" r:id="rId214"/>
    <p:sldId id="652" r:id="rId215"/>
    <p:sldId id="653" r:id="rId216"/>
    <p:sldId id="654" r:id="rId217"/>
    <p:sldId id="655" r:id="rId218"/>
    <p:sldId id="656" r:id="rId219"/>
    <p:sldId id="657" r:id="rId220"/>
    <p:sldId id="658" r:id="rId221"/>
    <p:sldId id="659" r:id="rId222"/>
    <p:sldId id="660" r:id="rId223"/>
    <p:sldId id="661" r:id="rId224"/>
    <p:sldId id="662" r:id="rId225"/>
    <p:sldId id="663" r:id="rId226"/>
    <p:sldId id="664" r:id="rId227"/>
    <p:sldId id="665" r:id="rId228"/>
    <p:sldId id="666" r:id="rId229"/>
    <p:sldId id="667" r:id="rId230"/>
    <p:sldId id="668" r:id="rId231"/>
    <p:sldId id="669" r:id="rId232"/>
    <p:sldId id="675" r:id="rId233"/>
    <p:sldId id="676" r:id="rId234"/>
    <p:sldId id="677" r:id="rId235"/>
    <p:sldId id="678" r:id="rId236"/>
    <p:sldId id="679" r:id="rId237"/>
    <p:sldId id="681" r:id="rId238"/>
    <p:sldId id="682" r:id="rId239"/>
    <p:sldId id="683" r:id="rId240"/>
    <p:sldId id="684" r:id="rId241"/>
    <p:sldId id="685" r:id="rId242"/>
    <p:sldId id="687" r:id="rId243"/>
    <p:sldId id="688" r:id="rId244"/>
    <p:sldId id="689" r:id="rId245"/>
    <p:sldId id="690" r:id="rId246"/>
    <p:sldId id="691" r:id="rId247"/>
    <p:sldId id="692" r:id="rId248"/>
    <p:sldId id="695" r:id="rId249"/>
    <p:sldId id="696" r:id="rId250"/>
    <p:sldId id="698" r:id="rId251"/>
    <p:sldId id="699" r:id="rId252"/>
    <p:sldId id="700" r:id="rId253"/>
    <p:sldId id="701" r:id="rId254"/>
    <p:sldId id="702" r:id="rId255"/>
    <p:sldId id="705" r:id="rId256"/>
    <p:sldId id="706" r:id="rId257"/>
    <p:sldId id="707" r:id="rId258"/>
    <p:sldId id="708" r:id="rId259"/>
    <p:sldId id="709" r:id="rId260"/>
    <p:sldId id="710" r:id="rId261"/>
    <p:sldId id="711" r:id="rId262"/>
    <p:sldId id="712" r:id="rId263"/>
    <p:sldId id="713" r:id="rId264"/>
    <p:sldId id="714" r:id="rId265"/>
    <p:sldId id="715" r:id="rId266"/>
    <p:sldId id="718" r:id="rId267"/>
    <p:sldId id="719" r:id="rId268"/>
    <p:sldId id="720" r:id="rId269"/>
    <p:sldId id="721" r:id="rId270"/>
    <p:sldId id="722" r:id="rId271"/>
    <p:sldId id="723" r:id="rId272"/>
    <p:sldId id="726" r:id="rId273"/>
    <p:sldId id="727" r:id="rId274"/>
    <p:sldId id="731" r:id="rId275"/>
    <p:sldId id="732" r:id="rId276"/>
    <p:sldId id="733" r:id="rId277"/>
    <p:sldId id="1179" r:id="rId278"/>
    <p:sldId id="735" r:id="rId279"/>
    <p:sldId id="737" r:id="rId280"/>
    <p:sldId id="738" r:id="rId281"/>
    <p:sldId id="739" r:id="rId282"/>
    <p:sldId id="740" r:id="rId283"/>
    <p:sldId id="741" r:id="rId284"/>
    <p:sldId id="742" r:id="rId285"/>
    <p:sldId id="743" r:id="rId286"/>
    <p:sldId id="744" r:id="rId287"/>
    <p:sldId id="745" r:id="rId288"/>
    <p:sldId id="746" r:id="rId289"/>
    <p:sldId id="747" r:id="rId290"/>
    <p:sldId id="748" r:id="rId291"/>
    <p:sldId id="749" r:id="rId292"/>
    <p:sldId id="750" r:id="rId293"/>
    <p:sldId id="752" r:id="rId294"/>
    <p:sldId id="753" r:id="rId295"/>
    <p:sldId id="754" r:id="rId296"/>
    <p:sldId id="755" r:id="rId297"/>
    <p:sldId id="756" r:id="rId298"/>
    <p:sldId id="757" r:id="rId299"/>
    <p:sldId id="758" r:id="rId300"/>
    <p:sldId id="759" r:id="rId301"/>
    <p:sldId id="760" r:id="rId302"/>
    <p:sldId id="762" r:id="rId303"/>
    <p:sldId id="763" r:id="rId304"/>
    <p:sldId id="764" r:id="rId305"/>
    <p:sldId id="765" r:id="rId306"/>
    <p:sldId id="766" r:id="rId307"/>
    <p:sldId id="768" r:id="rId308"/>
    <p:sldId id="769" r:id="rId309"/>
    <p:sldId id="770" r:id="rId310"/>
    <p:sldId id="771" r:id="rId311"/>
    <p:sldId id="773" r:id="rId312"/>
    <p:sldId id="774" r:id="rId313"/>
    <p:sldId id="775" r:id="rId314"/>
    <p:sldId id="776" r:id="rId315"/>
    <p:sldId id="777" r:id="rId316"/>
    <p:sldId id="778" r:id="rId317"/>
    <p:sldId id="779" r:id="rId318"/>
    <p:sldId id="780" r:id="rId319"/>
    <p:sldId id="781" r:id="rId320"/>
    <p:sldId id="782" r:id="rId321"/>
    <p:sldId id="786" r:id="rId322"/>
    <p:sldId id="787" r:id="rId323"/>
    <p:sldId id="788" r:id="rId324"/>
    <p:sldId id="789" r:id="rId325"/>
    <p:sldId id="790" r:id="rId326"/>
    <p:sldId id="791" r:id="rId327"/>
    <p:sldId id="1180" r:id="rId328"/>
    <p:sldId id="793" r:id="rId329"/>
    <p:sldId id="795" r:id="rId330"/>
    <p:sldId id="796" r:id="rId331"/>
    <p:sldId id="797" r:id="rId332"/>
    <p:sldId id="798" r:id="rId333"/>
    <p:sldId id="799" r:id="rId334"/>
    <p:sldId id="801" r:id="rId335"/>
    <p:sldId id="802" r:id="rId336"/>
    <p:sldId id="803" r:id="rId337"/>
    <p:sldId id="804" r:id="rId338"/>
    <p:sldId id="805" r:id="rId339"/>
    <p:sldId id="806" r:id="rId340"/>
    <p:sldId id="807" r:id="rId341"/>
    <p:sldId id="808" r:id="rId342"/>
    <p:sldId id="809" r:id="rId343"/>
    <p:sldId id="812" r:id="rId344"/>
    <p:sldId id="813" r:id="rId345"/>
    <p:sldId id="814" r:id="rId346"/>
    <p:sldId id="815" r:id="rId347"/>
    <p:sldId id="816" r:id="rId348"/>
    <p:sldId id="817" r:id="rId349"/>
    <p:sldId id="818" r:id="rId350"/>
    <p:sldId id="819" r:id="rId351"/>
    <p:sldId id="822" r:id="rId352"/>
    <p:sldId id="823" r:id="rId353"/>
    <p:sldId id="824" r:id="rId354"/>
    <p:sldId id="1181" r:id="rId355"/>
    <p:sldId id="826" r:id="rId356"/>
    <p:sldId id="829" r:id="rId357"/>
    <p:sldId id="830" r:id="rId358"/>
    <p:sldId id="831" r:id="rId359"/>
    <p:sldId id="832" r:id="rId360"/>
    <p:sldId id="833" r:id="rId361"/>
    <p:sldId id="836" r:id="rId362"/>
    <p:sldId id="837" r:id="rId363"/>
    <p:sldId id="838" r:id="rId364"/>
    <p:sldId id="839" r:id="rId365"/>
    <p:sldId id="840" r:id="rId366"/>
    <p:sldId id="843" r:id="rId367"/>
    <p:sldId id="844" r:id="rId368"/>
    <p:sldId id="845" r:id="rId369"/>
    <p:sldId id="846" r:id="rId370"/>
    <p:sldId id="847" r:id="rId371"/>
    <p:sldId id="848" r:id="rId372"/>
    <p:sldId id="851" r:id="rId373"/>
    <p:sldId id="852" r:id="rId374"/>
    <p:sldId id="853" r:id="rId375"/>
    <p:sldId id="854" r:id="rId376"/>
    <p:sldId id="855" r:id="rId377"/>
    <p:sldId id="856" r:id="rId378"/>
    <p:sldId id="859" r:id="rId379"/>
    <p:sldId id="860" r:id="rId380"/>
    <p:sldId id="861" r:id="rId381"/>
    <p:sldId id="862" r:id="rId382"/>
    <p:sldId id="863" r:id="rId383"/>
    <p:sldId id="864" r:id="rId384"/>
    <p:sldId id="865" r:id="rId385"/>
    <p:sldId id="866" r:id="rId386"/>
    <p:sldId id="867" r:id="rId387"/>
    <p:sldId id="868" r:id="rId388"/>
    <p:sldId id="869" r:id="rId389"/>
    <p:sldId id="870" r:id="rId390"/>
    <p:sldId id="871" r:id="rId391"/>
    <p:sldId id="872" r:id="rId392"/>
    <p:sldId id="873" r:id="rId393"/>
    <p:sldId id="874" r:id="rId394"/>
    <p:sldId id="875" r:id="rId395"/>
    <p:sldId id="877" r:id="rId396"/>
    <p:sldId id="878" r:id="rId397"/>
    <p:sldId id="879" r:id="rId398"/>
    <p:sldId id="880" r:id="rId399"/>
    <p:sldId id="881" r:id="rId400"/>
    <p:sldId id="1182" r:id="rId401"/>
    <p:sldId id="883" r:id="rId402"/>
    <p:sldId id="885" r:id="rId403"/>
    <p:sldId id="886" r:id="rId404"/>
    <p:sldId id="887" r:id="rId405"/>
    <p:sldId id="888" r:id="rId406"/>
    <p:sldId id="891" r:id="rId407"/>
    <p:sldId id="892" r:id="rId408"/>
    <p:sldId id="893" r:id="rId409"/>
    <p:sldId id="894" r:id="rId410"/>
    <p:sldId id="897" r:id="rId411"/>
    <p:sldId id="898" r:id="rId412"/>
    <p:sldId id="899" r:id="rId413"/>
    <p:sldId id="900" r:id="rId414"/>
    <p:sldId id="901" r:id="rId415"/>
    <p:sldId id="902" r:id="rId416"/>
    <p:sldId id="903" r:id="rId417"/>
    <p:sldId id="906" r:id="rId418"/>
    <p:sldId id="907" r:id="rId419"/>
    <p:sldId id="908" r:id="rId420"/>
    <p:sldId id="909" r:id="rId421"/>
    <p:sldId id="910" r:id="rId422"/>
    <p:sldId id="911" r:id="rId423"/>
    <p:sldId id="912" r:id="rId424"/>
    <p:sldId id="913" r:id="rId425"/>
    <p:sldId id="914" r:id="rId426"/>
    <p:sldId id="915" r:id="rId427"/>
    <p:sldId id="916" r:id="rId428"/>
    <p:sldId id="919" r:id="rId429"/>
    <p:sldId id="920" r:id="rId430"/>
    <p:sldId id="921" r:id="rId431"/>
    <p:sldId id="922" r:id="rId432"/>
    <p:sldId id="923" r:id="rId433"/>
    <p:sldId id="924" r:id="rId434"/>
    <p:sldId id="926" r:id="rId435"/>
    <p:sldId id="927" r:id="rId436"/>
    <p:sldId id="928" r:id="rId437"/>
    <p:sldId id="929" r:id="rId438"/>
    <p:sldId id="930" r:id="rId439"/>
    <p:sldId id="931" r:id="rId440"/>
    <p:sldId id="932" r:id="rId441"/>
    <p:sldId id="933" r:id="rId442"/>
    <p:sldId id="934" r:id="rId443"/>
    <p:sldId id="935" r:id="rId444"/>
    <p:sldId id="936" r:id="rId445"/>
    <p:sldId id="937" r:id="rId446"/>
    <p:sldId id="938" r:id="rId447"/>
    <p:sldId id="939" r:id="rId448"/>
    <p:sldId id="940" r:id="rId449"/>
    <p:sldId id="941" r:id="rId450"/>
    <p:sldId id="948" r:id="rId451"/>
    <p:sldId id="949" r:id="rId452"/>
    <p:sldId id="950" r:id="rId453"/>
    <p:sldId id="951" r:id="rId454"/>
    <p:sldId id="956" r:id="rId455"/>
    <p:sldId id="957" r:id="rId456"/>
    <p:sldId id="958" r:id="rId457"/>
    <p:sldId id="959" r:id="rId458"/>
    <p:sldId id="960" r:id="rId459"/>
    <p:sldId id="961" r:id="rId460"/>
    <p:sldId id="962" r:id="rId461"/>
    <p:sldId id="1183" r:id="rId462"/>
    <p:sldId id="964" r:id="rId463"/>
    <p:sldId id="967" r:id="rId464"/>
    <p:sldId id="968" r:id="rId465"/>
    <p:sldId id="969" r:id="rId466"/>
    <p:sldId id="970" r:id="rId467"/>
    <p:sldId id="971" r:id="rId468"/>
    <p:sldId id="972" r:id="rId469"/>
    <p:sldId id="974" r:id="rId470"/>
    <p:sldId id="975" r:id="rId471"/>
    <p:sldId id="976" r:id="rId472"/>
    <p:sldId id="977" r:id="rId473"/>
    <p:sldId id="978" r:id="rId474"/>
    <p:sldId id="979" r:id="rId475"/>
    <p:sldId id="981" r:id="rId476"/>
    <p:sldId id="982" r:id="rId477"/>
    <p:sldId id="983" r:id="rId478"/>
    <p:sldId id="984" r:id="rId479"/>
    <p:sldId id="985" r:id="rId480"/>
    <p:sldId id="986" r:id="rId481"/>
    <p:sldId id="987" r:id="rId482"/>
    <p:sldId id="988" r:id="rId483"/>
    <p:sldId id="989" r:id="rId484"/>
    <p:sldId id="990" r:id="rId485"/>
    <p:sldId id="992" r:id="rId486"/>
    <p:sldId id="993" r:id="rId487"/>
    <p:sldId id="994" r:id="rId488"/>
    <p:sldId id="995" r:id="rId489"/>
    <p:sldId id="996" r:id="rId490"/>
    <p:sldId id="997" r:id="rId491"/>
    <p:sldId id="998" r:id="rId492"/>
    <p:sldId id="999" r:id="rId493"/>
    <p:sldId id="1000" r:id="rId494"/>
    <p:sldId id="1003" r:id="rId495"/>
    <p:sldId id="1004" r:id="rId496"/>
    <p:sldId id="1005" r:id="rId497"/>
    <p:sldId id="1184" r:id="rId498"/>
    <p:sldId id="1007" r:id="rId499"/>
    <p:sldId id="1009" r:id="rId500"/>
    <p:sldId id="1010" r:id="rId501"/>
    <p:sldId id="1011" r:id="rId502"/>
    <p:sldId id="1012" r:id="rId503"/>
    <p:sldId id="1013" r:id="rId504"/>
    <p:sldId id="1014" r:id="rId505"/>
    <p:sldId id="1015" r:id="rId506"/>
    <p:sldId id="1016" r:id="rId507"/>
    <p:sldId id="1018" r:id="rId508"/>
    <p:sldId id="1019" r:id="rId509"/>
    <p:sldId id="1020" r:id="rId510"/>
    <p:sldId id="1021" r:id="rId511"/>
    <p:sldId id="1022" r:id="rId512"/>
    <p:sldId id="1023" r:id="rId513"/>
    <p:sldId id="1024" r:id="rId514"/>
    <p:sldId id="1026" r:id="rId515"/>
    <p:sldId id="1027" r:id="rId516"/>
    <p:sldId id="1028" r:id="rId517"/>
    <p:sldId id="1029" r:id="rId518"/>
    <p:sldId id="1031" r:id="rId519"/>
    <p:sldId id="1032" r:id="rId520"/>
    <p:sldId id="1033" r:id="rId521"/>
    <p:sldId id="1034" r:id="rId522"/>
    <p:sldId id="1035" r:id="rId523"/>
    <p:sldId id="1036" r:id="rId524"/>
    <p:sldId id="1037" r:id="rId525"/>
    <p:sldId id="1038" r:id="rId526"/>
    <p:sldId id="1039" r:id="rId527"/>
    <p:sldId id="1041" r:id="rId528"/>
    <p:sldId id="1042" r:id="rId529"/>
    <p:sldId id="1043" r:id="rId530"/>
    <p:sldId id="1044" r:id="rId531"/>
    <p:sldId id="1045" r:id="rId532"/>
    <p:sldId id="1046" r:id="rId533"/>
    <p:sldId id="1047" r:id="rId534"/>
    <p:sldId id="1048" r:id="rId535"/>
    <p:sldId id="1049" r:id="rId536"/>
    <p:sldId id="1050" r:id="rId537"/>
    <p:sldId id="1051" r:id="rId538"/>
    <p:sldId id="1052" r:id="rId539"/>
    <p:sldId id="1057" r:id="rId540"/>
    <p:sldId id="1059" r:id="rId541"/>
    <p:sldId id="1185" r:id="rId542"/>
    <p:sldId id="1061" r:id="rId543"/>
    <p:sldId id="1064" r:id="rId544"/>
    <p:sldId id="1065" r:id="rId545"/>
    <p:sldId id="1066" r:id="rId546"/>
    <p:sldId id="1067" r:id="rId547"/>
    <p:sldId id="1069" r:id="rId548"/>
    <p:sldId id="1070" r:id="rId549"/>
    <p:sldId id="1071" r:id="rId550"/>
    <p:sldId id="1072" r:id="rId551"/>
    <p:sldId id="1073" r:id="rId552"/>
    <p:sldId id="1074" r:id="rId553"/>
    <p:sldId id="1076" r:id="rId554"/>
    <p:sldId id="1077" r:id="rId555"/>
    <p:sldId id="1078" r:id="rId556"/>
    <p:sldId id="1079" r:id="rId557"/>
    <p:sldId id="1082" r:id="rId558"/>
    <p:sldId id="1083" r:id="rId559"/>
    <p:sldId id="1084" r:id="rId560"/>
    <p:sldId id="1085" r:id="rId561"/>
    <p:sldId id="1086" r:id="rId562"/>
    <p:sldId id="1087" r:id="rId563"/>
    <p:sldId id="1088" r:id="rId564"/>
    <p:sldId id="1090" r:id="rId565"/>
    <p:sldId id="1091" r:id="rId566"/>
    <p:sldId id="1092" r:id="rId567"/>
    <p:sldId id="1093" r:id="rId568"/>
    <p:sldId id="1094" r:id="rId569"/>
    <p:sldId id="1095" r:id="rId570"/>
    <p:sldId id="1096" r:id="rId571"/>
    <p:sldId id="1097" r:id="rId572"/>
    <p:sldId id="1098" r:id="rId573"/>
    <p:sldId id="1099" r:id="rId574"/>
    <p:sldId id="1100" r:id="rId575"/>
    <p:sldId id="1103" r:id="rId576"/>
    <p:sldId id="1104" r:id="rId577"/>
    <p:sldId id="1105" r:id="rId578"/>
    <p:sldId id="1106" r:id="rId579"/>
    <p:sldId id="1107" r:id="rId580"/>
    <p:sldId id="1186" r:id="rId581"/>
    <p:sldId id="1109" r:id="rId582"/>
    <p:sldId id="1112" r:id="rId583"/>
    <p:sldId id="1113" r:id="rId584"/>
    <p:sldId id="1116" r:id="rId585"/>
    <p:sldId id="1117" r:id="rId586"/>
    <p:sldId id="1118" r:id="rId587"/>
    <p:sldId id="1119" r:id="rId588"/>
    <p:sldId id="1120" r:id="rId589"/>
    <p:sldId id="1121" r:id="rId590"/>
    <p:sldId id="1122" r:id="rId591"/>
    <p:sldId id="1123" r:id="rId592"/>
    <p:sldId id="1124" r:id="rId593"/>
    <p:sldId id="1125" r:id="rId594"/>
    <p:sldId id="1126" r:id="rId595"/>
    <p:sldId id="1127" r:id="rId596"/>
    <p:sldId id="1130" r:id="rId597"/>
    <p:sldId id="1131" r:id="rId598"/>
    <p:sldId id="1132" r:id="rId599"/>
    <p:sldId id="1133" r:id="rId600"/>
    <p:sldId id="1134" r:id="rId601"/>
    <p:sldId id="1137" r:id="rId602"/>
    <p:sldId id="1138" r:id="rId603"/>
    <p:sldId id="1139" r:id="rId604"/>
    <p:sldId id="1140" r:id="rId605"/>
    <p:sldId id="1141" r:id="rId606"/>
    <p:sldId id="1142" r:id="rId607"/>
    <p:sldId id="1143" r:id="rId608"/>
    <p:sldId id="1146" r:id="rId609"/>
    <p:sldId id="1147" r:id="rId610"/>
    <p:sldId id="1148" r:id="rId611"/>
    <p:sldId id="1149" r:id="rId612"/>
    <p:sldId id="1150" r:id="rId613"/>
    <p:sldId id="1151" r:id="rId614"/>
    <p:sldId id="1154" r:id="rId615"/>
    <p:sldId id="1155" r:id="rId616"/>
    <p:sldId id="1156" r:id="rId617"/>
    <p:sldId id="1157" r:id="rId618"/>
    <p:sldId id="1158" r:id="rId619"/>
    <p:sldId id="1159" r:id="rId620"/>
    <p:sldId id="1160" r:id="rId621"/>
    <p:sldId id="1161" r:id="rId622"/>
    <p:sldId id="1162" r:id="rId623"/>
    <p:sldId id="1168" r:id="rId624"/>
    <p:sldId id="1169" r:id="rId625"/>
    <p:sldId id="1170" r:id="rId626"/>
    <p:sldId id="1171" r:id="rId627"/>
    <p:sldId id="1172" r:id="rId628"/>
  </p:sldIdLst>
  <p:sldSz cx="12192000" cy="6858000"/>
  <p:notesSz cx="6807200" cy="9939338"/>
  <p:custDataLst>
    <p:tags r:id="rId6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lastCol>
    <a:firstCol>
      <a:tcTxStyle b="on"/>
    </a:firstCol>
    <a:lastRow>
      <a:tcTxStyle b="on"/>
      <a:tcStyle>
        <a:tcBdr>
          <a:top>
            <a:ln w="25400" cmpd="sng">
              <a:solidFill>
                <a:schemeClr val="accent1"/>
              </a:solidFill>
            </a:ln>
          </a:top>
        </a:tcBdr>
        <a:fill>
          <a:solidFill>
            <a:schemeClr val="accent1">
              <a:tint val="20000"/>
            </a:schemeClr>
          </a:solidFill>
        </a:fill>
      </a:tcStyle>
    </a:lastRow>
    <a:firstRow>
      <a:tcTxStyle b="on"/>
      <a:tcStyle>
        <a:fill>
          <a:solidFill>
            <a:schemeClr val="accent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fill>
          <a:solidFill>
            <a:schemeClr val="accent3">
              <a:tint val="40000"/>
            </a:schemeClr>
          </a:solidFill>
        </a:fill>
      </a:tcStyle>
    </a:band1H>
    <a:band1V>
      <a:tcStyle>
        <a:fill>
          <a:solidFill>
            <a:schemeClr val="accent3">
              <a:tint val="40000"/>
            </a:schemeClr>
          </a:solidFill>
        </a:fill>
      </a:tcStyle>
    </a:band1V>
    <a:lastCol>
      <a:tcTxStyle b="on">
        <a:fontRef idx="minor">
          <a:prstClr val="black"/>
        </a:fontRef>
        <a:schemeClr val="lt1"/>
      </a:tcTxStyle>
      <a:tcStyle>
        <a:fill>
          <a:solidFill>
            <a:schemeClr val="accent3"/>
          </a:solidFill>
        </a:fill>
      </a:tcStyle>
    </a:lastCol>
    <a:firstCol>
      <a:tcTxStyle b="on">
        <a:fontRef idx="minor">
          <a:prstClr val="black"/>
        </a:fontRef>
        <a:schemeClr val="lt1"/>
      </a:tcTxStyle>
      <a:tcStyle>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8" d="100"/>
          <a:sy n="88" d="100"/>
        </p:scale>
        <p:origin x="114" y="258"/>
      </p:cViewPr>
      <p:guideLst>
        <p:guide orient="horz" pos="2160"/>
        <p:guide pos="3840"/>
      </p:guideLst>
    </p:cSldViewPr>
  </p:slideViewPr>
  <p:notesTextViewPr>
    <p:cViewPr>
      <p:scale>
        <a:sx n="1" d="1"/>
        <a:sy n="1" d="1"/>
      </p:scale>
      <p:origin x="0" y="0"/>
    </p:cViewPr>
  </p:notesTextViewPr>
  <p:notesViewPr>
    <p:cSldViewPr snapToGrid="0">
      <p:cViewPr varScale="1">
        <p:scale>
          <a:sx n="73" d="100"/>
          <a:sy n="73" d="100"/>
        </p:scale>
        <p:origin x="2604" y="54"/>
      </p:cViewPr>
      <p:guideLst/>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6.xml" /><Relationship Id="rId100" Type="http://schemas.openxmlformats.org/officeDocument/2006/relationships/slide" Target="slides/slide96.xml" /><Relationship Id="rId101" Type="http://schemas.openxmlformats.org/officeDocument/2006/relationships/slide" Target="slides/slide97.xml" /><Relationship Id="rId102" Type="http://schemas.openxmlformats.org/officeDocument/2006/relationships/slide" Target="slides/slide98.xml" /><Relationship Id="rId103" Type="http://schemas.openxmlformats.org/officeDocument/2006/relationships/slide" Target="slides/slide99.xml" /><Relationship Id="rId104" Type="http://schemas.openxmlformats.org/officeDocument/2006/relationships/slide" Target="slides/slide100.xml" /><Relationship Id="rId105" Type="http://schemas.openxmlformats.org/officeDocument/2006/relationships/slide" Target="slides/slide101.xml" /><Relationship Id="rId106" Type="http://schemas.openxmlformats.org/officeDocument/2006/relationships/slide" Target="slides/slide102.xml" /><Relationship Id="rId107" Type="http://schemas.openxmlformats.org/officeDocument/2006/relationships/slide" Target="slides/slide103.xml" /><Relationship Id="rId108" Type="http://schemas.openxmlformats.org/officeDocument/2006/relationships/slide" Target="slides/slide104.xml" /><Relationship Id="rId109" Type="http://schemas.openxmlformats.org/officeDocument/2006/relationships/slide" Target="slides/slide105.xml" /><Relationship Id="rId11" Type="http://schemas.openxmlformats.org/officeDocument/2006/relationships/slide" Target="slides/slide7.xml" /><Relationship Id="rId110" Type="http://schemas.openxmlformats.org/officeDocument/2006/relationships/slide" Target="slides/slide106.xml" /><Relationship Id="rId111" Type="http://schemas.openxmlformats.org/officeDocument/2006/relationships/slide" Target="slides/slide107.xml" /><Relationship Id="rId112" Type="http://schemas.openxmlformats.org/officeDocument/2006/relationships/slide" Target="slides/slide108.xml" /><Relationship Id="rId113" Type="http://schemas.openxmlformats.org/officeDocument/2006/relationships/slide" Target="slides/slide109.xml" /><Relationship Id="rId114" Type="http://schemas.openxmlformats.org/officeDocument/2006/relationships/slide" Target="slides/slide110.xml" /><Relationship Id="rId115" Type="http://schemas.openxmlformats.org/officeDocument/2006/relationships/slide" Target="slides/slide111.xml" /><Relationship Id="rId116" Type="http://schemas.openxmlformats.org/officeDocument/2006/relationships/slide" Target="slides/slide112.xml" /><Relationship Id="rId117" Type="http://schemas.openxmlformats.org/officeDocument/2006/relationships/slide" Target="slides/slide113.xml" /><Relationship Id="rId118" Type="http://schemas.openxmlformats.org/officeDocument/2006/relationships/slide" Target="slides/slide114.xml" /><Relationship Id="rId119" Type="http://schemas.openxmlformats.org/officeDocument/2006/relationships/slide" Target="slides/slide115.xml" /><Relationship Id="rId12" Type="http://schemas.openxmlformats.org/officeDocument/2006/relationships/slide" Target="slides/slide8.xml" /><Relationship Id="rId120" Type="http://schemas.openxmlformats.org/officeDocument/2006/relationships/slide" Target="slides/slide116.xml" /><Relationship Id="rId121" Type="http://schemas.openxmlformats.org/officeDocument/2006/relationships/slide" Target="slides/slide117.xml" /><Relationship Id="rId122" Type="http://schemas.openxmlformats.org/officeDocument/2006/relationships/slide" Target="slides/slide118.xml" /><Relationship Id="rId123" Type="http://schemas.openxmlformats.org/officeDocument/2006/relationships/slide" Target="slides/slide119.xml" /><Relationship Id="rId124" Type="http://schemas.openxmlformats.org/officeDocument/2006/relationships/slide" Target="slides/slide120.xml" /><Relationship Id="rId125" Type="http://schemas.openxmlformats.org/officeDocument/2006/relationships/slide" Target="slides/slide121.xml" /><Relationship Id="rId126" Type="http://schemas.openxmlformats.org/officeDocument/2006/relationships/slide" Target="slides/slide122.xml" /><Relationship Id="rId127" Type="http://schemas.openxmlformats.org/officeDocument/2006/relationships/slide" Target="slides/slide123.xml" /><Relationship Id="rId128" Type="http://schemas.openxmlformats.org/officeDocument/2006/relationships/slide" Target="slides/slide124.xml" /><Relationship Id="rId129" Type="http://schemas.openxmlformats.org/officeDocument/2006/relationships/slide" Target="slides/slide125.xml" /><Relationship Id="rId13" Type="http://schemas.openxmlformats.org/officeDocument/2006/relationships/slide" Target="slides/slide9.xml" /><Relationship Id="rId130" Type="http://schemas.openxmlformats.org/officeDocument/2006/relationships/slide" Target="slides/slide126.xml" /><Relationship Id="rId131" Type="http://schemas.openxmlformats.org/officeDocument/2006/relationships/slide" Target="slides/slide127.xml" /><Relationship Id="rId132" Type="http://schemas.openxmlformats.org/officeDocument/2006/relationships/slide" Target="slides/slide128.xml" /><Relationship Id="rId133" Type="http://schemas.openxmlformats.org/officeDocument/2006/relationships/slide" Target="slides/slide129.xml" /><Relationship Id="rId134" Type="http://schemas.openxmlformats.org/officeDocument/2006/relationships/slide" Target="slides/slide130.xml" /><Relationship Id="rId135" Type="http://schemas.openxmlformats.org/officeDocument/2006/relationships/slide" Target="slides/slide131.xml" /><Relationship Id="rId136" Type="http://schemas.openxmlformats.org/officeDocument/2006/relationships/slide" Target="slides/slide132.xml" /><Relationship Id="rId137" Type="http://schemas.openxmlformats.org/officeDocument/2006/relationships/slide" Target="slides/slide133.xml" /><Relationship Id="rId138" Type="http://schemas.openxmlformats.org/officeDocument/2006/relationships/slide" Target="slides/slide134.xml" /><Relationship Id="rId139" Type="http://schemas.openxmlformats.org/officeDocument/2006/relationships/slide" Target="slides/slide135.xml" /><Relationship Id="rId14" Type="http://schemas.openxmlformats.org/officeDocument/2006/relationships/slide" Target="slides/slide10.xml" /><Relationship Id="rId140" Type="http://schemas.openxmlformats.org/officeDocument/2006/relationships/slide" Target="slides/slide136.xml" /><Relationship Id="rId141" Type="http://schemas.openxmlformats.org/officeDocument/2006/relationships/slide" Target="slides/slide137.xml" /><Relationship Id="rId142" Type="http://schemas.openxmlformats.org/officeDocument/2006/relationships/slide" Target="slides/slide138.xml" /><Relationship Id="rId143" Type="http://schemas.openxmlformats.org/officeDocument/2006/relationships/slide" Target="slides/slide139.xml" /><Relationship Id="rId144" Type="http://schemas.openxmlformats.org/officeDocument/2006/relationships/slide" Target="slides/slide140.xml" /><Relationship Id="rId145" Type="http://schemas.openxmlformats.org/officeDocument/2006/relationships/slide" Target="slides/slide141.xml" /><Relationship Id="rId146" Type="http://schemas.openxmlformats.org/officeDocument/2006/relationships/slide" Target="slides/slide142.xml" /><Relationship Id="rId147" Type="http://schemas.openxmlformats.org/officeDocument/2006/relationships/slide" Target="slides/slide143.xml" /><Relationship Id="rId148" Type="http://schemas.openxmlformats.org/officeDocument/2006/relationships/slide" Target="slides/slide144.xml" /><Relationship Id="rId149" Type="http://schemas.openxmlformats.org/officeDocument/2006/relationships/slide" Target="slides/slide145.xml" /><Relationship Id="rId15" Type="http://schemas.openxmlformats.org/officeDocument/2006/relationships/slide" Target="slides/slide11.xml" /><Relationship Id="rId150" Type="http://schemas.openxmlformats.org/officeDocument/2006/relationships/slide" Target="slides/slide146.xml" /><Relationship Id="rId151" Type="http://schemas.openxmlformats.org/officeDocument/2006/relationships/slide" Target="slides/slide147.xml" /><Relationship Id="rId152" Type="http://schemas.openxmlformats.org/officeDocument/2006/relationships/slide" Target="slides/slide148.xml" /><Relationship Id="rId153" Type="http://schemas.openxmlformats.org/officeDocument/2006/relationships/slide" Target="slides/slide149.xml" /><Relationship Id="rId154" Type="http://schemas.openxmlformats.org/officeDocument/2006/relationships/slide" Target="slides/slide150.xml" /><Relationship Id="rId155" Type="http://schemas.openxmlformats.org/officeDocument/2006/relationships/slide" Target="slides/slide151.xml" /><Relationship Id="rId156" Type="http://schemas.openxmlformats.org/officeDocument/2006/relationships/slide" Target="slides/slide152.xml" /><Relationship Id="rId157" Type="http://schemas.openxmlformats.org/officeDocument/2006/relationships/slide" Target="slides/slide153.xml" /><Relationship Id="rId158" Type="http://schemas.openxmlformats.org/officeDocument/2006/relationships/slide" Target="slides/slide154.xml" /><Relationship Id="rId159" Type="http://schemas.openxmlformats.org/officeDocument/2006/relationships/slide" Target="slides/slide155.xml" /><Relationship Id="rId16" Type="http://schemas.openxmlformats.org/officeDocument/2006/relationships/slide" Target="slides/slide12.xml" /><Relationship Id="rId160" Type="http://schemas.openxmlformats.org/officeDocument/2006/relationships/slide" Target="slides/slide156.xml" /><Relationship Id="rId161" Type="http://schemas.openxmlformats.org/officeDocument/2006/relationships/slide" Target="slides/slide157.xml" /><Relationship Id="rId162" Type="http://schemas.openxmlformats.org/officeDocument/2006/relationships/slide" Target="slides/slide158.xml" /><Relationship Id="rId163" Type="http://schemas.openxmlformats.org/officeDocument/2006/relationships/slide" Target="slides/slide159.xml" /><Relationship Id="rId164" Type="http://schemas.openxmlformats.org/officeDocument/2006/relationships/slide" Target="slides/slide160.xml" /><Relationship Id="rId165" Type="http://schemas.openxmlformats.org/officeDocument/2006/relationships/slide" Target="slides/slide161.xml" /><Relationship Id="rId166" Type="http://schemas.openxmlformats.org/officeDocument/2006/relationships/slide" Target="slides/slide162.xml" /><Relationship Id="rId167" Type="http://schemas.openxmlformats.org/officeDocument/2006/relationships/slide" Target="slides/slide163.xml" /><Relationship Id="rId168" Type="http://schemas.openxmlformats.org/officeDocument/2006/relationships/slide" Target="slides/slide164.xml" /><Relationship Id="rId169" Type="http://schemas.openxmlformats.org/officeDocument/2006/relationships/slide" Target="slides/slide165.xml" /><Relationship Id="rId17" Type="http://schemas.openxmlformats.org/officeDocument/2006/relationships/slide" Target="slides/slide13.xml" /><Relationship Id="rId170" Type="http://schemas.openxmlformats.org/officeDocument/2006/relationships/slide" Target="slides/slide166.xml" /><Relationship Id="rId171" Type="http://schemas.openxmlformats.org/officeDocument/2006/relationships/slide" Target="slides/slide167.xml" /><Relationship Id="rId172" Type="http://schemas.openxmlformats.org/officeDocument/2006/relationships/slide" Target="slides/slide168.xml" /><Relationship Id="rId173" Type="http://schemas.openxmlformats.org/officeDocument/2006/relationships/slide" Target="slides/slide169.xml" /><Relationship Id="rId174" Type="http://schemas.openxmlformats.org/officeDocument/2006/relationships/slide" Target="slides/slide170.xml" /><Relationship Id="rId175" Type="http://schemas.openxmlformats.org/officeDocument/2006/relationships/slide" Target="slides/slide171.xml" /><Relationship Id="rId176" Type="http://schemas.openxmlformats.org/officeDocument/2006/relationships/slide" Target="slides/slide172.xml" /><Relationship Id="rId177" Type="http://schemas.openxmlformats.org/officeDocument/2006/relationships/slide" Target="slides/slide173.xml" /><Relationship Id="rId178" Type="http://schemas.openxmlformats.org/officeDocument/2006/relationships/slide" Target="slides/slide174.xml" /><Relationship Id="rId179" Type="http://schemas.openxmlformats.org/officeDocument/2006/relationships/slide" Target="slides/slide175.xml" /><Relationship Id="rId18" Type="http://schemas.openxmlformats.org/officeDocument/2006/relationships/slide" Target="slides/slide14.xml" /><Relationship Id="rId180" Type="http://schemas.openxmlformats.org/officeDocument/2006/relationships/slide" Target="slides/slide176.xml" /><Relationship Id="rId181" Type="http://schemas.openxmlformats.org/officeDocument/2006/relationships/slide" Target="slides/slide177.xml" /><Relationship Id="rId182" Type="http://schemas.openxmlformats.org/officeDocument/2006/relationships/slide" Target="slides/slide178.xml" /><Relationship Id="rId183" Type="http://schemas.openxmlformats.org/officeDocument/2006/relationships/slide" Target="slides/slide179.xml" /><Relationship Id="rId184" Type="http://schemas.openxmlformats.org/officeDocument/2006/relationships/slide" Target="slides/slide180.xml" /><Relationship Id="rId185" Type="http://schemas.openxmlformats.org/officeDocument/2006/relationships/slide" Target="slides/slide181.xml" /><Relationship Id="rId186" Type="http://schemas.openxmlformats.org/officeDocument/2006/relationships/slide" Target="slides/slide182.xml" /><Relationship Id="rId187" Type="http://schemas.openxmlformats.org/officeDocument/2006/relationships/slide" Target="slides/slide183.xml" /><Relationship Id="rId188" Type="http://schemas.openxmlformats.org/officeDocument/2006/relationships/slide" Target="slides/slide184.xml" /><Relationship Id="rId189" Type="http://schemas.openxmlformats.org/officeDocument/2006/relationships/slide" Target="slides/slide185.xml" /><Relationship Id="rId19" Type="http://schemas.openxmlformats.org/officeDocument/2006/relationships/slide" Target="slides/slide15.xml" /><Relationship Id="rId190" Type="http://schemas.openxmlformats.org/officeDocument/2006/relationships/slide" Target="slides/slide186.xml" /><Relationship Id="rId191" Type="http://schemas.openxmlformats.org/officeDocument/2006/relationships/slide" Target="slides/slide187.xml" /><Relationship Id="rId192" Type="http://schemas.openxmlformats.org/officeDocument/2006/relationships/slide" Target="slides/slide188.xml" /><Relationship Id="rId193" Type="http://schemas.openxmlformats.org/officeDocument/2006/relationships/slide" Target="slides/slide189.xml" /><Relationship Id="rId194" Type="http://schemas.openxmlformats.org/officeDocument/2006/relationships/slide" Target="slides/slide190.xml" /><Relationship Id="rId195" Type="http://schemas.openxmlformats.org/officeDocument/2006/relationships/slide" Target="slides/slide191.xml" /><Relationship Id="rId196" Type="http://schemas.openxmlformats.org/officeDocument/2006/relationships/slide" Target="slides/slide192.xml" /><Relationship Id="rId197" Type="http://schemas.openxmlformats.org/officeDocument/2006/relationships/slide" Target="slides/slide193.xml" /><Relationship Id="rId198" Type="http://schemas.openxmlformats.org/officeDocument/2006/relationships/slide" Target="slides/slide194.xml" /><Relationship Id="rId199" Type="http://schemas.openxmlformats.org/officeDocument/2006/relationships/slide" Target="slides/slide195.xml" /><Relationship Id="rId2" Type="http://schemas.openxmlformats.org/officeDocument/2006/relationships/slideMaster" Target="slideMasters/slideMaster2.xml" /><Relationship Id="rId20" Type="http://schemas.openxmlformats.org/officeDocument/2006/relationships/slide" Target="slides/slide16.xml" /><Relationship Id="rId200" Type="http://schemas.openxmlformats.org/officeDocument/2006/relationships/slide" Target="slides/slide196.xml" /><Relationship Id="rId201" Type="http://schemas.openxmlformats.org/officeDocument/2006/relationships/slide" Target="slides/slide197.xml" /><Relationship Id="rId202" Type="http://schemas.openxmlformats.org/officeDocument/2006/relationships/slide" Target="slides/slide198.xml" /><Relationship Id="rId203" Type="http://schemas.openxmlformats.org/officeDocument/2006/relationships/slide" Target="slides/slide199.xml" /><Relationship Id="rId204" Type="http://schemas.openxmlformats.org/officeDocument/2006/relationships/slide" Target="slides/slide200.xml" /><Relationship Id="rId205" Type="http://schemas.openxmlformats.org/officeDocument/2006/relationships/slide" Target="slides/slide201.xml" /><Relationship Id="rId206" Type="http://schemas.openxmlformats.org/officeDocument/2006/relationships/slide" Target="slides/slide202.xml" /><Relationship Id="rId207" Type="http://schemas.openxmlformats.org/officeDocument/2006/relationships/slide" Target="slides/slide203.xml" /><Relationship Id="rId208" Type="http://schemas.openxmlformats.org/officeDocument/2006/relationships/slide" Target="slides/slide204.xml" /><Relationship Id="rId209" Type="http://schemas.openxmlformats.org/officeDocument/2006/relationships/slide" Target="slides/slide205.xml" /><Relationship Id="rId21" Type="http://schemas.openxmlformats.org/officeDocument/2006/relationships/slide" Target="slides/slide17.xml" /><Relationship Id="rId210" Type="http://schemas.openxmlformats.org/officeDocument/2006/relationships/slide" Target="slides/slide206.xml" /><Relationship Id="rId211" Type="http://schemas.openxmlformats.org/officeDocument/2006/relationships/slide" Target="slides/slide207.xml" /><Relationship Id="rId212" Type="http://schemas.openxmlformats.org/officeDocument/2006/relationships/slide" Target="slides/slide208.xml" /><Relationship Id="rId213" Type="http://schemas.openxmlformats.org/officeDocument/2006/relationships/slide" Target="slides/slide209.xml" /><Relationship Id="rId214" Type="http://schemas.openxmlformats.org/officeDocument/2006/relationships/slide" Target="slides/slide210.xml" /><Relationship Id="rId215" Type="http://schemas.openxmlformats.org/officeDocument/2006/relationships/slide" Target="slides/slide211.xml" /><Relationship Id="rId216" Type="http://schemas.openxmlformats.org/officeDocument/2006/relationships/slide" Target="slides/slide212.xml" /><Relationship Id="rId217" Type="http://schemas.openxmlformats.org/officeDocument/2006/relationships/slide" Target="slides/slide213.xml" /><Relationship Id="rId218" Type="http://schemas.openxmlformats.org/officeDocument/2006/relationships/slide" Target="slides/slide214.xml" /><Relationship Id="rId219" Type="http://schemas.openxmlformats.org/officeDocument/2006/relationships/slide" Target="slides/slide215.xml" /><Relationship Id="rId22" Type="http://schemas.openxmlformats.org/officeDocument/2006/relationships/slide" Target="slides/slide18.xml" /><Relationship Id="rId220" Type="http://schemas.openxmlformats.org/officeDocument/2006/relationships/slide" Target="slides/slide216.xml" /><Relationship Id="rId221" Type="http://schemas.openxmlformats.org/officeDocument/2006/relationships/slide" Target="slides/slide217.xml" /><Relationship Id="rId222" Type="http://schemas.openxmlformats.org/officeDocument/2006/relationships/slide" Target="slides/slide218.xml" /><Relationship Id="rId223" Type="http://schemas.openxmlformats.org/officeDocument/2006/relationships/slide" Target="slides/slide219.xml" /><Relationship Id="rId224" Type="http://schemas.openxmlformats.org/officeDocument/2006/relationships/slide" Target="slides/slide220.xml" /><Relationship Id="rId225" Type="http://schemas.openxmlformats.org/officeDocument/2006/relationships/slide" Target="slides/slide221.xml" /><Relationship Id="rId226" Type="http://schemas.openxmlformats.org/officeDocument/2006/relationships/slide" Target="slides/slide222.xml" /><Relationship Id="rId227" Type="http://schemas.openxmlformats.org/officeDocument/2006/relationships/slide" Target="slides/slide223.xml" /><Relationship Id="rId228" Type="http://schemas.openxmlformats.org/officeDocument/2006/relationships/slide" Target="slides/slide224.xml" /><Relationship Id="rId229" Type="http://schemas.openxmlformats.org/officeDocument/2006/relationships/slide" Target="slides/slide225.xml" /><Relationship Id="rId23" Type="http://schemas.openxmlformats.org/officeDocument/2006/relationships/slide" Target="slides/slide19.xml" /><Relationship Id="rId230" Type="http://schemas.openxmlformats.org/officeDocument/2006/relationships/slide" Target="slides/slide226.xml" /><Relationship Id="rId231" Type="http://schemas.openxmlformats.org/officeDocument/2006/relationships/slide" Target="slides/slide227.xml" /><Relationship Id="rId232" Type="http://schemas.openxmlformats.org/officeDocument/2006/relationships/slide" Target="slides/slide228.xml" /><Relationship Id="rId233" Type="http://schemas.openxmlformats.org/officeDocument/2006/relationships/slide" Target="slides/slide229.xml" /><Relationship Id="rId234" Type="http://schemas.openxmlformats.org/officeDocument/2006/relationships/slide" Target="slides/slide230.xml" /><Relationship Id="rId235" Type="http://schemas.openxmlformats.org/officeDocument/2006/relationships/slide" Target="slides/slide231.xml" /><Relationship Id="rId236" Type="http://schemas.openxmlformats.org/officeDocument/2006/relationships/slide" Target="slides/slide232.xml" /><Relationship Id="rId237" Type="http://schemas.openxmlformats.org/officeDocument/2006/relationships/slide" Target="slides/slide233.xml" /><Relationship Id="rId238" Type="http://schemas.openxmlformats.org/officeDocument/2006/relationships/slide" Target="slides/slide234.xml" /><Relationship Id="rId239" Type="http://schemas.openxmlformats.org/officeDocument/2006/relationships/slide" Target="slides/slide235.xml" /><Relationship Id="rId24" Type="http://schemas.openxmlformats.org/officeDocument/2006/relationships/slide" Target="slides/slide20.xml" /><Relationship Id="rId240" Type="http://schemas.openxmlformats.org/officeDocument/2006/relationships/slide" Target="slides/slide236.xml" /><Relationship Id="rId241" Type="http://schemas.openxmlformats.org/officeDocument/2006/relationships/slide" Target="slides/slide237.xml" /><Relationship Id="rId242" Type="http://schemas.openxmlformats.org/officeDocument/2006/relationships/slide" Target="slides/slide238.xml" /><Relationship Id="rId243" Type="http://schemas.openxmlformats.org/officeDocument/2006/relationships/slide" Target="slides/slide239.xml" /><Relationship Id="rId244" Type="http://schemas.openxmlformats.org/officeDocument/2006/relationships/slide" Target="slides/slide240.xml" /><Relationship Id="rId245" Type="http://schemas.openxmlformats.org/officeDocument/2006/relationships/slide" Target="slides/slide241.xml" /><Relationship Id="rId246" Type="http://schemas.openxmlformats.org/officeDocument/2006/relationships/slide" Target="slides/slide242.xml" /><Relationship Id="rId247" Type="http://schemas.openxmlformats.org/officeDocument/2006/relationships/slide" Target="slides/slide243.xml" /><Relationship Id="rId248" Type="http://schemas.openxmlformats.org/officeDocument/2006/relationships/slide" Target="slides/slide244.xml" /><Relationship Id="rId249" Type="http://schemas.openxmlformats.org/officeDocument/2006/relationships/slide" Target="slides/slide245.xml" /><Relationship Id="rId25" Type="http://schemas.openxmlformats.org/officeDocument/2006/relationships/slide" Target="slides/slide21.xml" /><Relationship Id="rId250" Type="http://schemas.openxmlformats.org/officeDocument/2006/relationships/slide" Target="slides/slide246.xml" /><Relationship Id="rId251" Type="http://schemas.openxmlformats.org/officeDocument/2006/relationships/slide" Target="slides/slide247.xml" /><Relationship Id="rId252" Type="http://schemas.openxmlformats.org/officeDocument/2006/relationships/slide" Target="slides/slide248.xml" /><Relationship Id="rId253" Type="http://schemas.openxmlformats.org/officeDocument/2006/relationships/slide" Target="slides/slide249.xml" /><Relationship Id="rId254" Type="http://schemas.openxmlformats.org/officeDocument/2006/relationships/slide" Target="slides/slide250.xml" /><Relationship Id="rId255" Type="http://schemas.openxmlformats.org/officeDocument/2006/relationships/slide" Target="slides/slide251.xml" /><Relationship Id="rId256" Type="http://schemas.openxmlformats.org/officeDocument/2006/relationships/slide" Target="slides/slide252.xml" /><Relationship Id="rId257" Type="http://schemas.openxmlformats.org/officeDocument/2006/relationships/slide" Target="slides/slide253.xml" /><Relationship Id="rId258" Type="http://schemas.openxmlformats.org/officeDocument/2006/relationships/slide" Target="slides/slide254.xml" /><Relationship Id="rId259" Type="http://schemas.openxmlformats.org/officeDocument/2006/relationships/slide" Target="slides/slide255.xml" /><Relationship Id="rId26" Type="http://schemas.openxmlformats.org/officeDocument/2006/relationships/slide" Target="slides/slide22.xml" /><Relationship Id="rId260" Type="http://schemas.openxmlformats.org/officeDocument/2006/relationships/slide" Target="slides/slide256.xml" /><Relationship Id="rId261" Type="http://schemas.openxmlformats.org/officeDocument/2006/relationships/slide" Target="slides/slide257.xml" /><Relationship Id="rId262" Type="http://schemas.openxmlformats.org/officeDocument/2006/relationships/slide" Target="slides/slide258.xml" /><Relationship Id="rId263" Type="http://schemas.openxmlformats.org/officeDocument/2006/relationships/slide" Target="slides/slide259.xml" /><Relationship Id="rId264" Type="http://schemas.openxmlformats.org/officeDocument/2006/relationships/slide" Target="slides/slide260.xml" /><Relationship Id="rId265" Type="http://schemas.openxmlformats.org/officeDocument/2006/relationships/slide" Target="slides/slide261.xml" /><Relationship Id="rId266" Type="http://schemas.openxmlformats.org/officeDocument/2006/relationships/slide" Target="slides/slide262.xml" /><Relationship Id="rId267" Type="http://schemas.openxmlformats.org/officeDocument/2006/relationships/slide" Target="slides/slide263.xml" /><Relationship Id="rId268" Type="http://schemas.openxmlformats.org/officeDocument/2006/relationships/slide" Target="slides/slide264.xml" /><Relationship Id="rId269" Type="http://schemas.openxmlformats.org/officeDocument/2006/relationships/slide" Target="slides/slide265.xml" /><Relationship Id="rId27" Type="http://schemas.openxmlformats.org/officeDocument/2006/relationships/slide" Target="slides/slide23.xml" /><Relationship Id="rId270" Type="http://schemas.openxmlformats.org/officeDocument/2006/relationships/slide" Target="slides/slide266.xml" /><Relationship Id="rId271" Type="http://schemas.openxmlformats.org/officeDocument/2006/relationships/slide" Target="slides/slide267.xml" /><Relationship Id="rId272" Type="http://schemas.openxmlformats.org/officeDocument/2006/relationships/slide" Target="slides/slide268.xml" /><Relationship Id="rId273" Type="http://schemas.openxmlformats.org/officeDocument/2006/relationships/slide" Target="slides/slide269.xml" /><Relationship Id="rId274" Type="http://schemas.openxmlformats.org/officeDocument/2006/relationships/slide" Target="slides/slide270.xml" /><Relationship Id="rId275" Type="http://schemas.openxmlformats.org/officeDocument/2006/relationships/slide" Target="slides/slide271.xml" /><Relationship Id="rId276" Type="http://schemas.openxmlformats.org/officeDocument/2006/relationships/slide" Target="slides/slide272.xml" /><Relationship Id="rId277" Type="http://schemas.openxmlformats.org/officeDocument/2006/relationships/slide" Target="slides/slide273.xml" /><Relationship Id="rId278" Type="http://schemas.openxmlformats.org/officeDocument/2006/relationships/slide" Target="slides/slide274.xml" /><Relationship Id="rId279" Type="http://schemas.openxmlformats.org/officeDocument/2006/relationships/slide" Target="slides/slide275.xml" /><Relationship Id="rId28" Type="http://schemas.openxmlformats.org/officeDocument/2006/relationships/slide" Target="slides/slide24.xml" /><Relationship Id="rId280" Type="http://schemas.openxmlformats.org/officeDocument/2006/relationships/slide" Target="slides/slide276.xml" /><Relationship Id="rId281" Type="http://schemas.openxmlformats.org/officeDocument/2006/relationships/slide" Target="slides/slide277.xml" /><Relationship Id="rId282" Type="http://schemas.openxmlformats.org/officeDocument/2006/relationships/slide" Target="slides/slide278.xml" /><Relationship Id="rId283" Type="http://schemas.openxmlformats.org/officeDocument/2006/relationships/slide" Target="slides/slide279.xml" /><Relationship Id="rId284" Type="http://schemas.openxmlformats.org/officeDocument/2006/relationships/slide" Target="slides/slide280.xml" /><Relationship Id="rId285" Type="http://schemas.openxmlformats.org/officeDocument/2006/relationships/slide" Target="slides/slide281.xml" /><Relationship Id="rId286" Type="http://schemas.openxmlformats.org/officeDocument/2006/relationships/slide" Target="slides/slide282.xml" /><Relationship Id="rId287" Type="http://schemas.openxmlformats.org/officeDocument/2006/relationships/slide" Target="slides/slide283.xml" /><Relationship Id="rId288" Type="http://schemas.openxmlformats.org/officeDocument/2006/relationships/slide" Target="slides/slide284.xml" /><Relationship Id="rId289" Type="http://schemas.openxmlformats.org/officeDocument/2006/relationships/slide" Target="slides/slide285.xml" /><Relationship Id="rId29" Type="http://schemas.openxmlformats.org/officeDocument/2006/relationships/slide" Target="slides/slide25.xml" /><Relationship Id="rId290" Type="http://schemas.openxmlformats.org/officeDocument/2006/relationships/slide" Target="slides/slide286.xml" /><Relationship Id="rId291" Type="http://schemas.openxmlformats.org/officeDocument/2006/relationships/slide" Target="slides/slide287.xml" /><Relationship Id="rId292" Type="http://schemas.openxmlformats.org/officeDocument/2006/relationships/slide" Target="slides/slide288.xml" /><Relationship Id="rId293" Type="http://schemas.openxmlformats.org/officeDocument/2006/relationships/slide" Target="slides/slide289.xml" /><Relationship Id="rId294" Type="http://schemas.openxmlformats.org/officeDocument/2006/relationships/slide" Target="slides/slide290.xml" /><Relationship Id="rId295" Type="http://schemas.openxmlformats.org/officeDocument/2006/relationships/slide" Target="slides/slide291.xml" /><Relationship Id="rId296" Type="http://schemas.openxmlformats.org/officeDocument/2006/relationships/slide" Target="slides/slide292.xml" /><Relationship Id="rId297" Type="http://schemas.openxmlformats.org/officeDocument/2006/relationships/slide" Target="slides/slide293.xml" /><Relationship Id="rId298" Type="http://schemas.openxmlformats.org/officeDocument/2006/relationships/slide" Target="slides/slide294.xml" /><Relationship Id="rId299" Type="http://schemas.openxmlformats.org/officeDocument/2006/relationships/slide" Target="slides/slide295.xml" /><Relationship Id="rId3" Type="http://schemas.openxmlformats.org/officeDocument/2006/relationships/notesMaster" Target="notesMasters/notesMaster1.xml" /><Relationship Id="rId30" Type="http://schemas.openxmlformats.org/officeDocument/2006/relationships/slide" Target="slides/slide26.xml" /><Relationship Id="rId300" Type="http://schemas.openxmlformats.org/officeDocument/2006/relationships/slide" Target="slides/slide296.xml" /><Relationship Id="rId301" Type="http://schemas.openxmlformats.org/officeDocument/2006/relationships/slide" Target="slides/slide297.xml" /><Relationship Id="rId302" Type="http://schemas.openxmlformats.org/officeDocument/2006/relationships/slide" Target="slides/slide298.xml" /><Relationship Id="rId303" Type="http://schemas.openxmlformats.org/officeDocument/2006/relationships/slide" Target="slides/slide299.xml" /><Relationship Id="rId304" Type="http://schemas.openxmlformats.org/officeDocument/2006/relationships/slide" Target="slides/slide300.xml" /><Relationship Id="rId305" Type="http://schemas.openxmlformats.org/officeDocument/2006/relationships/slide" Target="slides/slide301.xml" /><Relationship Id="rId306" Type="http://schemas.openxmlformats.org/officeDocument/2006/relationships/slide" Target="slides/slide302.xml" /><Relationship Id="rId307" Type="http://schemas.openxmlformats.org/officeDocument/2006/relationships/slide" Target="slides/slide303.xml" /><Relationship Id="rId308" Type="http://schemas.openxmlformats.org/officeDocument/2006/relationships/slide" Target="slides/slide304.xml" /><Relationship Id="rId309" Type="http://schemas.openxmlformats.org/officeDocument/2006/relationships/slide" Target="slides/slide305.xml" /><Relationship Id="rId31" Type="http://schemas.openxmlformats.org/officeDocument/2006/relationships/slide" Target="slides/slide27.xml" /><Relationship Id="rId310" Type="http://schemas.openxmlformats.org/officeDocument/2006/relationships/slide" Target="slides/slide306.xml" /><Relationship Id="rId311" Type="http://schemas.openxmlformats.org/officeDocument/2006/relationships/slide" Target="slides/slide307.xml" /><Relationship Id="rId312" Type="http://schemas.openxmlformats.org/officeDocument/2006/relationships/slide" Target="slides/slide308.xml" /><Relationship Id="rId313" Type="http://schemas.openxmlformats.org/officeDocument/2006/relationships/slide" Target="slides/slide309.xml" /><Relationship Id="rId314" Type="http://schemas.openxmlformats.org/officeDocument/2006/relationships/slide" Target="slides/slide310.xml" /><Relationship Id="rId315" Type="http://schemas.openxmlformats.org/officeDocument/2006/relationships/slide" Target="slides/slide311.xml" /><Relationship Id="rId316" Type="http://schemas.openxmlformats.org/officeDocument/2006/relationships/slide" Target="slides/slide312.xml" /><Relationship Id="rId317" Type="http://schemas.openxmlformats.org/officeDocument/2006/relationships/slide" Target="slides/slide313.xml" /><Relationship Id="rId318" Type="http://schemas.openxmlformats.org/officeDocument/2006/relationships/slide" Target="slides/slide314.xml" /><Relationship Id="rId319" Type="http://schemas.openxmlformats.org/officeDocument/2006/relationships/slide" Target="slides/slide315.xml" /><Relationship Id="rId32" Type="http://schemas.openxmlformats.org/officeDocument/2006/relationships/slide" Target="slides/slide28.xml" /><Relationship Id="rId320" Type="http://schemas.openxmlformats.org/officeDocument/2006/relationships/slide" Target="slides/slide316.xml" /><Relationship Id="rId321" Type="http://schemas.openxmlformats.org/officeDocument/2006/relationships/slide" Target="slides/slide317.xml" /><Relationship Id="rId322" Type="http://schemas.openxmlformats.org/officeDocument/2006/relationships/slide" Target="slides/slide318.xml" /><Relationship Id="rId323" Type="http://schemas.openxmlformats.org/officeDocument/2006/relationships/slide" Target="slides/slide319.xml" /><Relationship Id="rId324" Type="http://schemas.openxmlformats.org/officeDocument/2006/relationships/slide" Target="slides/slide320.xml" /><Relationship Id="rId325" Type="http://schemas.openxmlformats.org/officeDocument/2006/relationships/slide" Target="slides/slide321.xml" /><Relationship Id="rId326" Type="http://schemas.openxmlformats.org/officeDocument/2006/relationships/slide" Target="slides/slide322.xml" /><Relationship Id="rId327" Type="http://schemas.openxmlformats.org/officeDocument/2006/relationships/slide" Target="slides/slide323.xml" /><Relationship Id="rId328" Type="http://schemas.openxmlformats.org/officeDocument/2006/relationships/slide" Target="slides/slide324.xml" /><Relationship Id="rId329" Type="http://schemas.openxmlformats.org/officeDocument/2006/relationships/slide" Target="slides/slide325.xml" /><Relationship Id="rId33" Type="http://schemas.openxmlformats.org/officeDocument/2006/relationships/slide" Target="slides/slide29.xml" /><Relationship Id="rId330" Type="http://schemas.openxmlformats.org/officeDocument/2006/relationships/slide" Target="slides/slide326.xml" /><Relationship Id="rId331" Type="http://schemas.openxmlformats.org/officeDocument/2006/relationships/slide" Target="slides/slide327.xml" /><Relationship Id="rId332" Type="http://schemas.openxmlformats.org/officeDocument/2006/relationships/slide" Target="slides/slide328.xml" /><Relationship Id="rId333" Type="http://schemas.openxmlformats.org/officeDocument/2006/relationships/slide" Target="slides/slide329.xml" /><Relationship Id="rId334" Type="http://schemas.openxmlformats.org/officeDocument/2006/relationships/slide" Target="slides/slide330.xml" /><Relationship Id="rId335" Type="http://schemas.openxmlformats.org/officeDocument/2006/relationships/slide" Target="slides/slide331.xml" /><Relationship Id="rId336" Type="http://schemas.openxmlformats.org/officeDocument/2006/relationships/slide" Target="slides/slide332.xml" /><Relationship Id="rId337" Type="http://schemas.openxmlformats.org/officeDocument/2006/relationships/slide" Target="slides/slide333.xml" /><Relationship Id="rId338" Type="http://schemas.openxmlformats.org/officeDocument/2006/relationships/slide" Target="slides/slide334.xml" /><Relationship Id="rId339" Type="http://schemas.openxmlformats.org/officeDocument/2006/relationships/slide" Target="slides/slide335.xml" /><Relationship Id="rId34" Type="http://schemas.openxmlformats.org/officeDocument/2006/relationships/slide" Target="slides/slide30.xml" /><Relationship Id="rId340" Type="http://schemas.openxmlformats.org/officeDocument/2006/relationships/slide" Target="slides/slide336.xml" /><Relationship Id="rId341" Type="http://schemas.openxmlformats.org/officeDocument/2006/relationships/slide" Target="slides/slide337.xml" /><Relationship Id="rId342" Type="http://schemas.openxmlformats.org/officeDocument/2006/relationships/slide" Target="slides/slide338.xml" /><Relationship Id="rId343" Type="http://schemas.openxmlformats.org/officeDocument/2006/relationships/slide" Target="slides/slide339.xml" /><Relationship Id="rId344" Type="http://schemas.openxmlformats.org/officeDocument/2006/relationships/slide" Target="slides/slide340.xml" /><Relationship Id="rId345" Type="http://schemas.openxmlformats.org/officeDocument/2006/relationships/slide" Target="slides/slide341.xml" /><Relationship Id="rId346" Type="http://schemas.openxmlformats.org/officeDocument/2006/relationships/slide" Target="slides/slide342.xml" /><Relationship Id="rId347" Type="http://schemas.openxmlformats.org/officeDocument/2006/relationships/slide" Target="slides/slide343.xml" /><Relationship Id="rId348" Type="http://schemas.openxmlformats.org/officeDocument/2006/relationships/slide" Target="slides/slide344.xml" /><Relationship Id="rId349" Type="http://schemas.openxmlformats.org/officeDocument/2006/relationships/slide" Target="slides/slide345.xml" /><Relationship Id="rId35" Type="http://schemas.openxmlformats.org/officeDocument/2006/relationships/slide" Target="slides/slide31.xml" /><Relationship Id="rId350" Type="http://schemas.openxmlformats.org/officeDocument/2006/relationships/slide" Target="slides/slide346.xml" /><Relationship Id="rId351" Type="http://schemas.openxmlformats.org/officeDocument/2006/relationships/slide" Target="slides/slide347.xml" /><Relationship Id="rId352" Type="http://schemas.openxmlformats.org/officeDocument/2006/relationships/slide" Target="slides/slide348.xml" /><Relationship Id="rId353" Type="http://schemas.openxmlformats.org/officeDocument/2006/relationships/slide" Target="slides/slide349.xml" /><Relationship Id="rId354" Type="http://schemas.openxmlformats.org/officeDocument/2006/relationships/slide" Target="slides/slide350.xml" /><Relationship Id="rId355" Type="http://schemas.openxmlformats.org/officeDocument/2006/relationships/slide" Target="slides/slide351.xml" /><Relationship Id="rId356" Type="http://schemas.openxmlformats.org/officeDocument/2006/relationships/slide" Target="slides/slide352.xml" /><Relationship Id="rId357" Type="http://schemas.openxmlformats.org/officeDocument/2006/relationships/slide" Target="slides/slide353.xml" /><Relationship Id="rId358" Type="http://schemas.openxmlformats.org/officeDocument/2006/relationships/slide" Target="slides/slide354.xml" /><Relationship Id="rId359" Type="http://schemas.openxmlformats.org/officeDocument/2006/relationships/slide" Target="slides/slide355.xml" /><Relationship Id="rId36" Type="http://schemas.openxmlformats.org/officeDocument/2006/relationships/slide" Target="slides/slide32.xml" /><Relationship Id="rId360" Type="http://schemas.openxmlformats.org/officeDocument/2006/relationships/slide" Target="slides/slide356.xml" /><Relationship Id="rId361" Type="http://schemas.openxmlformats.org/officeDocument/2006/relationships/slide" Target="slides/slide357.xml" /><Relationship Id="rId362" Type="http://schemas.openxmlformats.org/officeDocument/2006/relationships/slide" Target="slides/slide358.xml" /><Relationship Id="rId363" Type="http://schemas.openxmlformats.org/officeDocument/2006/relationships/slide" Target="slides/slide359.xml" /><Relationship Id="rId364" Type="http://schemas.openxmlformats.org/officeDocument/2006/relationships/slide" Target="slides/slide360.xml" /><Relationship Id="rId365" Type="http://schemas.openxmlformats.org/officeDocument/2006/relationships/slide" Target="slides/slide361.xml" /><Relationship Id="rId366" Type="http://schemas.openxmlformats.org/officeDocument/2006/relationships/slide" Target="slides/slide362.xml" /><Relationship Id="rId367" Type="http://schemas.openxmlformats.org/officeDocument/2006/relationships/slide" Target="slides/slide363.xml" /><Relationship Id="rId368" Type="http://schemas.openxmlformats.org/officeDocument/2006/relationships/slide" Target="slides/slide364.xml" /><Relationship Id="rId369" Type="http://schemas.openxmlformats.org/officeDocument/2006/relationships/slide" Target="slides/slide365.xml" /><Relationship Id="rId37" Type="http://schemas.openxmlformats.org/officeDocument/2006/relationships/slide" Target="slides/slide33.xml" /><Relationship Id="rId370" Type="http://schemas.openxmlformats.org/officeDocument/2006/relationships/slide" Target="slides/slide366.xml" /><Relationship Id="rId371" Type="http://schemas.openxmlformats.org/officeDocument/2006/relationships/slide" Target="slides/slide367.xml" /><Relationship Id="rId372" Type="http://schemas.openxmlformats.org/officeDocument/2006/relationships/slide" Target="slides/slide368.xml" /><Relationship Id="rId373" Type="http://schemas.openxmlformats.org/officeDocument/2006/relationships/slide" Target="slides/slide369.xml" /><Relationship Id="rId374" Type="http://schemas.openxmlformats.org/officeDocument/2006/relationships/slide" Target="slides/slide370.xml" /><Relationship Id="rId375" Type="http://schemas.openxmlformats.org/officeDocument/2006/relationships/slide" Target="slides/slide371.xml" /><Relationship Id="rId376" Type="http://schemas.openxmlformats.org/officeDocument/2006/relationships/slide" Target="slides/slide372.xml" /><Relationship Id="rId377" Type="http://schemas.openxmlformats.org/officeDocument/2006/relationships/slide" Target="slides/slide373.xml" /><Relationship Id="rId378" Type="http://schemas.openxmlformats.org/officeDocument/2006/relationships/slide" Target="slides/slide374.xml" /><Relationship Id="rId379" Type="http://schemas.openxmlformats.org/officeDocument/2006/relationships/slide" Target="slides/slide375.xml" /><Relationship Id="rId38" Type="http://schemas.openxmlformats.org/officeDocument/2006/relationships/slide" Target="slides/slide34.xml" /><Relationship Id="rId380" Type="http://schemas.openxmlformats.org/officeDocument/2006/relationships/slide" Target="slides/slide376.xml" /><Relationship Id="rId381" Type="http://schemas.openxmlformats.org/officeDocument/2006/relationships/slide" Target="slides/slide377.xml" /><Relationship Id="rId382" Type="http://schemas.openxmlformats.org/officeDocument/2006/relationships/slide" Target="slides/slide378.xml" /><Relationship Id="rId383" Type="http://schemas.openxmlformats.org/officeDocument/2006/relationships/slide" Target="slides/slide379.xml" /><Relationship Id="rId384" Type="http://schemas.openxmlformats.org/officeDocument/2006/relationships/slide" Target="slides/slide380.xml" /><Relationship Id="rId385" Type="http://schemas.openxmlformats.org/officeDocument/2006/relationships/slide" Target="slides/slide381.xml" /><Relationship Id="rId386" Type="http://schemas.openxmlformats.org/officeDocument/2006/relationships/slide" Target="slides/slide382.xml" /><Relationship Id="rId387" Type="http://schemas.openxmlformats.org/officeDocument/2006/relationships/slide" Target="slides/slide383.xml" /><Relationship Id="rId388" Type="http://schemas.openxmlformats.org/officeDocument/2006/relationships/slide" Target="slides/slide384.xml" /><Relationship Id="rId389" Type="http://schemas.openxmlformats.org/officeDocument/2006/relationships/slide" Target="slides/slide385.xml" /><Relationship Id="rId39" Type="http://schemas.openxmlformats.org/officeDocument/2006/relationships/slide" Target="slides/slide35.xml" /><Relationship Id="rId390" Type="http://schemas.openxmlformats.org/officeDocument/2006/relationships/slide" Target="slides/slide386.xml" /><Relationship Id="rId391" Type="http://schemas.openxmlformats.org/officeDocument/2006/relationships/slide" Target="slides/slide387.xml" /><Relationship Id="rId392" Type="http://schemas.openxmlformats.org/officeDocument/2006/relationships/slide" Target="slides/slide388.xml" /><Relationship Id="rId393" Type="http://schemas.openxmlformats.org/officeDocument/2006/relationships/slide" Target="slides/slide389.xml" /><Relationship Id="rId394" Type="http://schemas.openxmlformats.org/officeDocument/2006/relationships/slide" Target="slides/slide390.xml" /><Relationship Id="rId395" Type="http://schemas.openxmlformats.org/officeDocument/2006/relationships/slide" Target="slides/slide391.xml" /><Relationship Id="rId396" Type="http://schemas.openxmlformats.org/officeDocument/2006/relationships/slide" Target="slides/slide392.xml" /><Relationship Id="rId397" Type="http://schemas.openxmlformats.org/officeDocument/2006/relationships/slide" Target="slides/slide393.xml" /><Relationship Id="rId398" Type="http://schemas.openxmlformats.org/officeDocument/2006/relationships/slide" Target="slides/slide394.xml" /><Relationship Id="rId399" Type="http://schemas.openxmlformats.org/officeDocument/2006/relationships/slide" Target="slides/slide395.xml" /><Relationship Id="rId4" Type="http://schemas.openxmlformats.org/officeDocument/2006/relationships/handoutMaster" Target="handoutMasters/handoutMaster1.xml" /><Relationship Id="rId40" Type="http://schemas.openxmlformats.org/officeDocument/2006/relationships/slide" Target="slides/slide36.xml" /><Relationship Id="rId400" Type="http://schemas.openxmlformats.org/officeDocument/2006/relationships/slide" Target="slides/slide396.xml" /><Relationship Id="rId401" Type="http://schemas.openxmlformats.org/officeDocument/2006/relationships/slide" Target="slides/slide397.xml" /><Relationship Id="rId402" Type="http://schemas.openxmlformats.org/officeDocument/2006/relationships/slide" Target="slides/slide398.xml" /><Relationship Id="rId403" Type="http://schemas.openxmlformats.org/officeDocument/2006/relationships/slide" Target="slides/slide399.xml" /><Relationship Id="rId404" Type="http://schemas.openxmlformats.org/officeDocument/2006/relationships/slide" Target="slides/slide400.xml" /><Relationship Id="rId405" Type="http://schemas.openxmlformats.org/officeDocument/2006/relationships/slide" Target="slides/slide401.xml" /><Relationship Id="rId406" Type="http://schemas.openxmlformats.org/officeDocument/2006/relationships/slide" Target="slides/slide402.xml" /><Relationship Id="rId407" Type="http://schemas.openxmlformats.org/officeDocument/2006/relationships/slide" Target="slides/slide403.xml" /><Relationship Id="rId408" Type="http://schemas.openxmlformats.org/officeDocument/2006/relationships/slide" Target="slides/slide404.xml" /><Relationship Id="rId409" Type="http://schemas.openxmlformats.org/officeDocument/2006/relationships/slide" Target="slides/slide405.xml" /><Relationship Id="rId41" Type="http://schemas.openxmlformats.org/officeDocument/2006/relationships/slide" Target="slides/slide37.xml" /><Relationship Id="rId410" Type="http://schemas.openxmlformats.org/officeDocument/2006/relationships/slide" Target="slides/slide406.xml" /><Relationship Id="rId411" Type="http://schemas.openxmlformats.org/officeDocument/2006/relationships/slide" Target="slides/slide407.xml" /><Relationship Id="rId412" Type="http://schemas.openxmlformats.org/officeDocument/2006/relationships/slide" Target="slides/slide408.xml" /><Relationship Id="rId413" Type="http://schemas.openxmlformats.org/officeDocument/2006/relationships/slide" Target="slides/slide409.xml" /><Relationship Id="rId414" Type="http://schemas.openxmlformats.org/officeDocument/2006/relationships/slide" Target="slides/slide410.xml" /><Relationship Id="rId415" Type="http://schemas.openxmlformats.org/officeDocument/2006/relationships/slide" Target="slides/slide411.xml" /><Relationship Id="rId416" Type="http://schemas.openxmlformats.org/officeDocument/2006/relationships/slide" Target="slides/slide412.xml" /><Relationship Id="rId417" Type="http://schemas.openxmlformats.org/officeDocument/2006/relationships/slide" Target="slides/slide413.xml" /><Relationship Id="rId418" Type="http://schemas.openxmlformats.org/officeDocument/2006/relationships/slide" Target="slides/slide414.xml" /><Relationship Id="rId419" Type="http://schemas.openxmlformats.org/officeDocument/2006/relationships/slide" Target="slides/slide415.xml" /><Relationship Id="rId42" Type="http://schemas.openxmlformats.org/officeDocument/2006/relationships/slide" Target="slides/slide38.xml" /><Relationship Id="rId420" Type="http://schemas.openxmlformats.org/officeDocument/2006/relationships/slide" Target="slides/slide416.xml" /><Relationship Id="rId421" Type="http://schemas.openxmlformats.org/officeDocument/2006/relationships/slide" Target="slides/slide417.xml" /><Relationship Id="rId422" Type="http://schemas.openxmlformats.org/officeDocument/2006/relationships/slide" Target="slides/slide418.xml" /><Relationship Id="rId423" Type="http://schemas.openxmlformats.org/officeDocument/2006/relationships/slide" Target="slides/slide419.xml" /><Relationship Id="rId424" Type="http://schemas.openxmlformats.org/officeDocument/2006/relationships/slide" Target="slides/slide420.xml" /><Relationship Id="rId425" Type="http://schemas.openxmlformats.org/officeDocument/2006/relationships/slide" Target="slides/slide421.xml" /><Relationship Id="rId426" Type="http://schemas.openxmlformats.org/officeDocument/2006/relationships/slide" Target="slides/slide422.xml" /><Relationship Id="rId427" Type="http://schemas.openxmlformats.org/officeDocument/2006/relationships/slide" Target="slides/slide423.xml" /><Relationship Id="rId428" Type="http://schemas.openxmlformats.org/officeDocument/2006/relationships/slide" Target="slides/slide424.xml" /><Relationship Id="rId429" Type="http://schemas.openxmlformats.org/officeDocument/2006/relationships/slide" Target="slides/slide425.xml" /><Relationship Id="rId43" Type="http://schemas.openxmlformats.org/officeDocument/2006/relationships/slide" Target="slides/slide39.xml" /><Relationship Id="rId430" Type="http://schemas.openxmlformats.org/officeDocument/2006/relationships/slide" Target="slides/slide426.xml" /><Relationship Id="rId431" Type="http://schemas.openxmlformats.org/officeDocument/2006/relationships/slide" Target="slides/slide427.xml" /><Relationship Id="rId432" Type="http://schemas.openxmlformats.org/officeDocument/2006/relationships/slide" Target="slides/slide428.xml" /><Relationship Id="rId433" Type="http://schemas.openxmlformats.org/officeDocument/2006/relationships/slide" Target="slides/slide429.xml" /><Relationship Id="rId434" Type="http://schemas.openxmlformats.org/officeDocument/2006/relationships/slide" Target="slides/slide430.xml" /><Relationship Id="rId435" Type="http://schemas.openxmlformats.org/officeDocument/2006/relationships/slide" Target="slides/slide431.xml" /><Relationship Id="rId436" Type="http://schemas.openxmlformats.org/officeDocument/2006/relationships/slide" Target="slides/slide432.xml" /><Relationship Id="rId437" Type="http://schemas.openxmlformats.org/officeDocument/2006/relationships/slide" Target="slides/slide433.xml" /><Relationship Id="rId438" Type="http://schemas.openxmlformats.org/officeDocument/2006/relationships/slide" Target="slides/slide434.xml" /><Relationship Id="rId439" Type="http://schemas.openxmlformats.org/officeDocument/2006/relationships/slide" Target="slides/slide435.xml" /><Relationship Id="rId44" Type="http://schemas.openxmlformats.org/officeDocument/2006/relationships/slide" Target="slides/slide40.xml" /><Relationship Id="rId440" Type="http://schemas.openxmlformats.org/officeDocument/2006/relationships/slide" Target="slides/slide436.xml" /><Relationship Id="rId441" Type="http://schemas.openxmlformats.org/officeDocument/2006/relationships/slide" Target="slides/slide437.xml" /><Relationship Id="rId442" Type="http://schemas.openxmlformats.org/officeDocument/2006/relationships/slide" Target="slides/slide438.xml" /><Relationship Id="rId443" Type="http://schemas.openxmlformats.org/officeDocument/2006/relationships/slide" Target="slides/slide439.xml" /><Relationship Id="rId444" Type="http://schemas.openxmlformats.org/officeDocument/2006/relationships/slide" Target="slides/slide440.xml" /><Relationship Id="rId445" Type="http://schemas.openxmlformats.org/officeDocument/2006/relationships/slide" Target="slides/slide441.xml" /><Relationship Id="rId446" Type="http://schemas.openxmlformats.org/officeDocument/2006/relationships/slide" Target="slides/slide442.xml" /><Relationship Id="rId447" Type="http://schemas.openxmlformats.org/officeDocument/2006/relationships/slide" Target="slides/slide443.xml" /><Relationship Id="rId448" Type="http://schemas.openxmlformats.org/officeDocument/2006/relationships/slide" Target="slides/slide444.xml" /><Relationship Id="rId449" Type="http://schemas.openxmlformats.org/officeDocument/2006/relationships/slide" Target="slides/slide445.xml" /><Relationship Id="rId45" Type="http://schemas.openxmlformats.org/officeDocument/2006/relationships/slide" Target="slides/slide41.xml" /><Relationship Id="rId450" Type="http://schemas.openxmlformats.org/officeDocument/2006/relationships/slide" Target="slides/slide446.xml" /><Relationship Id="rId451" Type="http://schemas.openxmlformats.org/officeDocument/2006/relationships/slide" Target="slides/slide447.xml" /><Relationship Id="rId452" Type="http://schemas.openxmlformats.org/officeDocument/2006/relationships/slide" Target="slides/slide448.xml" /><Relationship Id="rId453" Type="http://schemas.openxmlformats.org/officeDocument/2006/relationships/slide" Target="slides/slide449.xml" /><Relationship Id="rId454" Type="http://schemas.openxmlformats.org/officeDocument/2006/relationships/slide" Target="slides/slide450.xml" /><Relationship Id="rId455" Type="http://schemas.openxmlformats.org/officeDocument/2006/relationships/slide" Target="slides/slide451.xml" /><Relationship Id="rId456" Type="http://schemas.openxmlformats.org/officeDocument/2006/relationships/slide" Target="slides/slide452.xml" /><Relationship Id="rId457" Type="http://schemas.openxmlformats.org/officeDocument/2006/relationships/slide" Target="slides/slide453.xml" /><Relationship Id="rId458" Type="http://schemas.openxmlformats.org/officeDocument/2006/relationships/slide" Target="slides/slide454.xml" /><Relationship Id="rId459" Type="http://schemas.openxmlformats.org/officeDocument/2006/relationships/slide" Target="slides/slide455.xml" /><Relationship Id="rId46" Type="http://schemas.openxmlformats.org/officeDocument/2006/relationships/slide" Target="slides/slide42.xml" /><Relationship Id="rId460" Type="http://schemas.openxmlformats.org/officeDocument/2006/relationships/slide" Target="slides/slide456.xml" /><Relationship Id="rId461" Type="http://schemas.openxmlformats.org/officeDocument/2006/relationships/slide" Target="slides/slide457.xml" /><Relationship Id="rId462" Type="http://schemas.openxmlformats.org/officeDocument/2006/relationships/slide" Target="slides/slide458.xml" /><Relationship Id="rId463" Type="http://schemas.openxmlformats.org/officeDocument/2006/relationships/slide" Target="slides/slide459.xml" /><Relationship Id="rId464" Type="http://schemas.openxmlformats.org/officeDocument/2006/relationships/slide" Target="slides/slide460.xml" /><Relationship Id="rId465" Type="http://schemas.openxmlformats.org/officeDocument/2006/relationships/slide" Target="slides/slide461.xml" /><Relationship Id="rId466" Type="http://schemas.openxmlformats.org/officeDocument/2006/relationships/slide" Target="slides/slide462.xml" /><Relationship Id="rId467" Type="http://schemas.openxmlformats.org/officeDocument/2006/relationships/slide" Target="slides/slide463.xml" /><Relationship Id="rId468" Type="http://schemas.openxmlformats.org/officeDocument/2006/relationships/slide" Target="slides/slide464.xml" /><Relationship Id="rId469" Type="http://schemas.openxmlformats.org/officeDocument/2006/relationships/slide" Target="slides/slide465.xml" /><Relationship Id="rId47" Type="http://schemas.openxmlformats.org/officeDocument/2006/relationships/slide" Target="slides/slide43.xml" /><Relationship Id="rId470" Type="http://schemas.openxmlformats.org/officeDocument/2006/relationships/slide" Target="slides/slide466.xml" /><Relationship Id="rId471" Type="http://schemas.openxmlformats.org/officeDocument/2006/relationships/slide" Target="slides/slide467.xml" /><Relationship Id="rId472" Type="http://schemas.openxmlformats.org/officeDocument/2006/relationships/slide" Target="slides/slide468.xml" /><Relationship Id="rId473" Type="http://schemas.openxmlformats.org/officeDocument/2006/relationships/slide" Target="slides/slide469.xml" /><Relationship Id="rId474" Type="http://schemas.openxmlformats.org/officeDocument/2006/relationships/slide" Target="slides/slide470.xml" /><Relationship Id="rId475" Type="http://schemas.openxmlformats.org/officeDocument/2006/relationships/slide" Target="slides/slide471.xml" /><Relationship Id="rId476" Type="http://schemas.openxmlformats.org/officeDocument/2006/relationships/slide" Target="slides/slide472.xml" /><Relationship Id="rId477" Type="http://schemas.openxmlformats.org/officeDocument/2006/relationships/slide" Target="slides/slide473.xml" /><Relationship Id="rId478" Type="http://schemas.openxmlformats.org/officeDocument/2006/relationships/slide" Target="slides/slide474.xml" /><Relationship Id="rId479" Type="http://schemas.openxmlformats.org/officeDocument/2006/relationships/slide" Target="slides/slide475.xml" /><Relationship Id="rId48" Type="http://schemas.openxmlformats.org/officeDocument/2006/relationships/slide" Target="slides/slide44.xml" /><Relationship Id="rId480" Type="http://schemas.openxmlformats.org/officeDocument/2006/relationships/slide" Target="slides/slide476.xml" /><Relationship Id="rId481" Type="http://schemas.openxmlformats.org/officeDocument/2006/relationships/slide" Target="slides/slide477.xml" /><Relationship Id="rId482" Type="http://schemas.openxmlformats.org/officeDocument/2006/relationships/slide" Target="slides/slide478.xml" /><Relationship Id="rId483" Type="http://schemas.openxmlformats.org/officeDocument/2006/relationships/slide" Target="slides/slide479.xml" /><Relationship Id="rId484" Type="http://schemas.openxmlformats.org/officeDocument/2006/relationships/slide" Target="slides/slide480.xml" /><Relationship Id="rId485" Type="http://schemas.openxmlformats.org/officeDocument/2006/relationships/slide" Target="slides/slide481.xml" /><Relationship Id="rId486" Type="http://schemas.openxmlformats.org/officeDocument/2006/relationships/slide" Target="slides/slide482.xml" /><Relationship Id="rId487" Type="http://schemas.openxmlformats.org/officeDocument/2006/relationships/slide" Target="slides/slide483.xml" /><Relationship Id="rId488" Type="http://schemas.openxmlformats.org/officeDocument/2006/relationships/slide" Target="slides/slide484.xml" /><Relationship Id="rId489" Type="http://schemas.openxmlformats.org/officeDocument/2006/relationships/slide" Target="slides/slide485.xml" /><Relationship Id="rId49" Type="http://schemas.openxmlformats.org/officeDocument/2006/relationships/slide" Target="slides/slide45.xml" /><Relationship Id="rId490" Type="http://schemas.openxmlformats.org/officeDocument/2006/relationships/slide" Target="slides/slide486.xml" /><Relationship Id="rId491" Type="http://schemas.openxmlformats.org/officeDocument/2006/relationships/slide" Target="slides/slide487.xml" /><Relationship Id="rId492" Type="http://schemas.openxmlformats.org/officeDocument/2006/relationships/slide" Target="slides/slide488.xml" /><Relationship Id="rId493" Type="http://schemas.openxmlformats.org/officeDocument/2006/relationships/slide" Target="slides/slide489.xml" /><Relationship Id="rId494" Type="http://schemas.openxmlformats.org/officeDocument/2006/relationships/slide" Target="slides/slide490.xml" /><Relationship Id="rId495" Type="http://schemas.openxmlformats.org/officeDocument/2006/relationships/slide" Target="slides/slide491.xml" /><Relationship Id="rId496" Type="http://schemas.openxmlformats.org/officeDocument/2006/relationships/slide" Target="slides/slide492.xml" /><Relationship Id="rId497" Type="http://schemas.openxmlformats.org/officeDocument/2006/relationships/slide" Target="slides/slide493.xml" /><Relationship Id="rId498" Type="http://schemas.openxmlformats.org/officeDocument/2006/relationships/slide" Target="slides/slide494.xml" /><Relationship Id="rId499" Type="http://schemas.openxmlformats.org/officeDocument/2006/relationships/slide" Target="slides/slide495.xml" /><Relationship Id="rId5" Type="http://schemas.openxmlformats.org/officeDocument/2006/relationships/slide" Target="slides/slide1.xml" /><Relationship Id="rId50" Type="http://schemas.openxmlformats.org/officeDocument/2006/relationships/slide" Target="slides/slide46.xml" /><Relationship Id="rId500" Type="http://schemas.openxmlformats.org/officeDocument/2006/relationships/slide" Target="slides/slide496.xml" /><Relationship Id="rId501" Type="http://schemas.openxmlformats.org/officeDocument/2006/relationships/slide" Target="slides/slide497.xml" /><Relationship Id="rId502" Type="http://schemas.openxmlformats.org/officeDocument/2006/relationships/slide" Target="slides/slide498.xml" /><Relationship Id="rId503" Type="http://schemas.openxmlformats.org/officeDocument/2006/relationships/slide" Target="slides/slide499.xml" /><Relationship Id="rId504" Type="http://schemas.openxmlformats.org/officeDocument/2006/relationships/slide" Target="slides/slide500.xml" /><Relationship Id="rId505" Type="http://schemas.openxmlformats.org/officeDocument/2006/relationships/slide" Target="slides/slide501.xml" /><Relationship Id="rId506" Type="http://schemas.openxmlformats.org/officeDocument/2006/relationships/slide" Target="slides/slide502.xml" /><Relationship Id="rId507" Type="http://schemas.openxmlformats.org/officeDocument/2006/relationships/slide" Target="slides/slide503.xml" /><Relationship Id="rId508" Type="http://schemas.openxmlformats.org/officeDocument/2006/relationships/slide" Target="slides/slide504.xml" /><Relationship Id="rId509" Type="http://schemas.openxmlformats.org/officeDocument/2006/relationships/slide" Target="slides/slide505.xml" /><Relationship Id="rId51" Type="http://schemas.openxmlformats.org/officeDocument/2006/relationships/slide" Target="slides/slide47.xml" /><Relationship Id="rId510" Type="http://schemas.openxmlformats.org/officeDocument/2006/relationships/slide" Target="slides/slide506.xml" /><Relationship Id="rId511" Type="http://schemas.openxmlformats.org/officeDocument/2006/relationships/slide" Target="slides/slide507.xml" /><Relationship Id="rId512" Type="http://schemas.openxmlformats.org/officeDocument/2006/relationships/slide" Target="slides/slide508.xml" /><Relationship Id="rId513" Type="http://schemas.openxmlformats.org/officeDocument/2006/relationships/slide" Target="slides/slide509.xml" /><Relationship Id="rId514" Type="http://schemas.openxmlformats.org/officeDocument/2006/relationships/slide" Target="slides/slide510.xml" /><Relationship Id="rId515" Type="http://schemas.openxmlformats.org/officeDocument/2006/relationships/slide" Target="slides/slide511.xml" /><Relationship Id="rId516" Type="http://schemas.openxmlformats.org/officeDocument/2006/relationships/slide" Target="slides/slide512.xml" /><Relationship Id="rId517" Type="http://schemas.openxmlformats.org/officeDocument/2006/relationships/slide" Target="slides/slide513.xml" /><Relationship Id="rId518" Type="http://schemas.openxmlformats.org/officeDocument/2006/relationships/slide" Target="slides/slide514.xml" /><Relationship Id="rId519" Type="http://schemas.openxmlformats.org/officeDocument/2006/relationships/slide" Target="slides/slide515.xml" /><Relationship Id="rId52" Type="http://schemas.openxmlformats.org/officeDocument/2006/relationships/slide" Target="slides/slide48.xml" /><Relationship Id="rId520" Type="http://schemas.openxmlformats.org/officeDocument/2006/relationships/slide" Target="slides/slide516.xml" /><Relationship Id="rId521" Type="http://schemas.openxmlformats.org/officeDocument/2006/relationships/slide" Target="slides/slide517.xml" /><Relationship Id="rId522" Type="http://schemas.openxmlformats.org/officeDocument/2006/relationships/slide" Target="slides/slide518.xml" /><Relationship Id="rId523" Type="http://schemas.openxmlformats.org/officeDocument/2006/relationships/slide" Target="slides/slide519.xml" /><Relationship Id="rId524" Type="http://schemas.openxmlformats.org/officeDocument/2006/relationships/slide" Target="slides/slide520.xml" /><Relationship Id="rId525" Type="http://schemas.openxmlformats.org/officeDocument/2006/relationships/slide" Target="slides/slide521.xml" /><Relationship Id="rId526" Type="http://schemas.openxmlformats.org/officeDocument/2006/relationships/slide" Target="slides/slide522.xml" /><Relationship Id="rId527" Type="http://schemas.openxmlformats.org/officeDocument/2006/relationships/slide" Target="slides/slide523.xml" /><Relationship Id="rId528" Type="http://schemas.openxmlformats.org/officeDocument/2006/relationships/slide" Target="slides/slide524.xml" /><Relationship Id="rId529" Type="http://schemas.openxmlformats.org/officeDocument/2006/relationships/slide" Target="slides/slide525.xml" /><Relationship Id="rId53" Type="http://schemas.openxmlformats.org/officeDocument/2006/relationships/slide" Target="slides/slide49.xml" /><Relationship Id="rId530" Type="http://schemas.openxmlformats.org/officeDocument/2006/relationships/slide" Target="slides/slide526.xml" /><Relationship Id="rId531" Type="http://schemas.openxmlformats.org/officeDocument/2006/relationships/slide" Target="slides/slide527.xml" /><Relationship Id="rId532" Type="http://schemas.openxmlformats.org/officeDocument/2006/relationships/slide" Target="slides/slide528.xml" /><Relationship Id="rId533" Type="http://schemas.openxmlformats.org/officeDocument/2006/relationships/slide" Target="slides/slide529.xml" /><Relationship Id="rId534" Type="http://schemas.openxmlformats.org/officeDocument/2006/relationships/slide" Target="slides/slide530.xml" /><Relationship Id="rId535" Type="http://schemas.openxmlformats.org/officeDocument/2006/relationships/slide" Target="slides/slide531.xml" /><Relationship Id="rId536" Type="http://schemas.openxmlformats.org/officeDocument/2006/relationships/slide" Target="slides/slide532.xml" /><Relationship Id="rId537" Type="http://schemas.openxmlformats.org/officeDocument/2006/relationships/slide" Target="slides/slide533.xml" /><Relationship Id="rId538" Type="http://schemas.openxmlformats.org/officeDocument/2006/relationships/slide" Target="slides/slide534.xml" /><Relationship Id="rId539" Type="http://schemas.openxmlformats.org/officeDocument/2006/relationships/slide" Target="slides/slide535.xml" /><Relationship Id="rId54" Type="http://schemas.openxmlformats.org/officeDocument/2006/relationships/slide" Target="slides/slide50.xml" /><Relationship Id="rId540" Type="http://schemas.openxmlformats.org/officeDocument/2006/relationships/slide" Target="slides/slide536.xml" /><Relationship Id="rId541" Type="http://schemas.openxmlformats.org/officeDocument/2006/relationships/slide" Target="slides/slide537.xml" /><Relationship Id="rId542" Type="http://schemas.openxmlformats.org/officeDocument/2006/relationships/slide" Target="slides/slide538.xml" /><Relationship Id="rId543" Type="http://schemas.openxmlformats.org/officeDocument/2006/relationships/slide" Target="slides/slide539.xml" /><Relationship Id="rId544" Type="http://schemas.openxmlformats.org/officeDocument/2006/relationships/slide" Target="slides/slide540.xml" /><Relationship Id="rId545" Type="http://schemas.openxmlformats.org/officeDocument/2006/relationships/slide" Target="slides/slide541.xml" /><Relationship Id="rId546" Type="http://schemas.openxmlformats.org/officeDocument/2006/relationships/slide" Target="slides/slide542.xml" /><Relationship Id="rId547" Type="http://schemas.openxmlformats.org/officeDocument/2006/relationships/slide" Target="slides/slide543.xml" /><Relationship Id="rId548" Type="http://schemas.openxmlformats.org/officeDocument/2006/relationships/slide" Target="slides/slide544.xml" /><Relationship Id="rId549" Type="http://schemas.openxmlformats.org/officeDocument/2006/relationships/slide" Target="slides/slide545.xml" /><Relationship Id="rId55" Type="http://schemas.openxmlformats.org/officeDocument/2006/relationships/slide" Target="slides/slide51.xml" /><Relationship Id="rId550" Type="http://schemas.openxmlformats.org/officeDocument/2006/relationships/slide" Target="slides/slide546.xml" /><Relationship Id="rId551" Type="http://schemas.openxmlformats.org/officeDocument/2006/relationships/slide" Target="slides/slide547.xml" /><Relationship Id="rId552" Type="http://schemas.openxmlformats.org/officeDocument/2006/relationships/slide" Target="slides/slide548.xml" /><Relationship Id="rId553" Type="http://schemas.openxmlformats.org/officeDocument/2006/relationships/slide" Target="slides/slide549.xml" /><Relationship Id="rId554" Type="http://schemas.openxmlformats.org/officeDocument/2006/relationships/slide" Target="slides/slide550.xml" /><Relationship Id="rId555" Type="http://schemas.openxmlformats.org/officeDocument/2006/relationships/slide" Target="slides/slide551.xml" /><Relationship Id="rId556" Type="http://schemas.openxmlformats.org/officeDocument/2006/relationships/slide" Target="slides/slide552.xml" /><Relationship Id="rId557" Type="http://schemas.openxmlformats.org/officeDocument/2006/relationships/slide" Target="slides/slide553.xml" /><Relationship Id="rId558" Type="http://schemas.openxmlformats.org/officeDocument/2006/relationships/slide" Target="slides/slide554.xml" /><Relationship Id="rId559" Type="http://schemas.openxmlformats.org/officeDocument/2006/relationships/slide" Target="slides/slide555.xml" /><Relationship Id="rId56" Type="http://schemas.openxmlformats.org/officeDocument/2006/relationships/slide" Target="slides/slide52.xml" /><Relationship Id="rId560" Type="http://schemas.openxmlformats.org/officeDocument/2006/relationships/slide" Target="slides/slide556.xml" /><Relationship Id="rId561" Type="http://schemas.openxmlformats.org/officeDocument/2006/relationships/slide" Target="slides/slide557.xml" /><Relationship Id="rId562" Type="http://schemas.openxmlformats.org/officeDocument/2006/relationships/slide" Target="slides/slide558.xml" /><Relationship Id="rId563" Type="http://schemas.openxmlformats.org/officeDocument/2006/relationships/slide" Target="slides/slide559.xml" /><Relationship Id="rId564" Type="http://schemas.openxmlformats.org/officeDocument/2006/relationships/slide" Target="slides/slide560.xml" /><Relationship Id="rId565" Type="http://schemas.openxmlformats.org/officeDocument/2006/relationships/slide" Target="slides/slide561.xml" /><Relationship Id="rId566" Type="http://schemas.openxmlformats.org/officeDocument/2006/relationships/slide" Target="slides/slide562.xml" /><Relationship Id="rId567" Type="http://schemas.openxmlformats.org/officeDocument/2006/relationships/slide" Target="slides/slide563.xml" /><Relationship Id="rId568" Type="http://schemas.openxmlformats.org/officeDocument/2006/relationships/slide" Target="slides/slide564.xml" /><Relationship Id="rId569" Type="http://schemas.openxmlformats.org/officeDocument/2006/relationships/slide" Target="slides/slide565.xml" /><Relationship Id="rId57" Type="http://schemas.openxmlformats.org/officeDocument/2006/relationships/slide" Target="slides/slide53.xml" /><Relationship Id="rId570" Type="http://schemas.openxmlformats.org/officeDocument/2006/relationships/slide" Target="slides/slide566.xml" /><Relationship Id="rId571" Type="http://schemas.openxmlformats.org/officeDocument/2006/relationships/slide" Target="slides/slide567.xml" /><Relationship Id="rId572" Type="http://schemas.openxmlformats.org/officeDocument/2006/relationships/slide" Target="slides/slide568.xml" /><Relationship Id="rId573" Type="http://schemas.openxmlformats.org/officeDocument/2006/relationships/slide" Target="slides/slide569.xml" /><Relationship Id="rId574" Type="http://schemas.openxmlformats.org/officeDocument/2006/relationships/slide" Target="slides/slide570.xml" /><Relationship Id="rId575" Type="http://schemas.openxmlformats.org/officeDocument/2006/relationships/slide" Target="slides/slide571.xml" /><Relationship Id="rId576" Type="http://schemas.openxmlformats.org/officeDocument/2006/relationships/slide" Target="slides/slide572.xml" /><Relationship Id="rId577" Type="http://schemas.openxmlformats.org/officeDocument/2006/relationships/slide" Target="slides/slide573.xml" /><Relationship Id="rId578" Type="http://schemas.openxmlformats.org/officeDocument/2006/relationships/slide" Target="slides/slide574.xml" /><Relationship Id="rId579" Type="http://schemas.openxmlformats.org/officeDocument/2006/relationships/slide" Target="slides/slide575.xml" /><Relationship Id="rId58" Type="http://schemas.openxmlformats.org/officeDocument/2006/relationships/slide" Target="slides/slide54.xml" /><Relationship Id="rId580" Type="http://schemas.openxmlformats.org/officeDocument/2006/relationships/slide" Target="slides/slide576.xml" /><Relationship Id="rId581" Type="http://schemas.openxmlformats.org/officeDocument/2006/relationships/slide" Target="slides/slide577.xml" /><Relationship Id="rId582" Type="http://schemas.openxmlformats.org/officeDocument/2006/relationships/slide" Target="slides/slide578.xml" /><Relationship Id="rId583" Type="http://schemas.openxmlformats.org/officeDocument/2006/relationships/slide" Target="slides/slide579.xml" /><Relationship Id="rId584" Type="http://schemas.openxmlformats.org/officeDocument/2006/relationships/slide" Target="slides/slide580.xml" /><Relationship Id="rId585" Type="http://schemas.openxmlformats.org/officeDocument/2006/relationships/slide" Target="slides/slide581.xml" /><Relationship Id="rId586" Type="http://schemas.openxmlformats.org/officeDocument/2006/relationships/slide" Target="slides/slide582.xml" /><Relationship Id="rId587" Type="http://schemas.openxmlformats.org/officeDocument/2006/relationships/slide" Target="slides/slide583.xml" /><Relationship Id="rId588" Type="http://schemas.openxmlformats.org/officeDocument/2006/relationships/slide" Target="slides/slide584.xml" /><Relationship Id="rId589" Type="http://schemas.openxmlformats.org/officeDocument/2006/relationships/slide" Target="slides/slide585.xml" /><Relationship Id="rId59" Type="http://schemas.openxmlformats.org/officeDocument/2006/relationships/slide" Target="slides/slide55.xml" /><Relationship Id="rId590" Type="http://schemas.openxmlformats.org/officeDocument/2006/relationships/slide" Target="slides/slide586.xml" /><Relationship Id="rId591" Type="http://schemas.openxmlformats.org/officeDocument/2006/relationships/slide" Target="slides/slide587.xml" /><Relationship Id="rId592" Type="http://schemas.openxmlformats.org/officeDocument/2006/relationships/slide" Target="slides/slide588.xml" /><Relationship Id="rId593" Type="http://schemas.openxmlformats.org/officeDocument/2006/relationships/slide" Target="slides/slide589.xml" /><Relationship Id="rId594" Type="http://schemas.openxmlformats.org/officeDocument/2006/relationships/slide" Target="slides/slide590.xml" /><Relationship Id="rId595" Type="http://schemas.openxmlformats.org/officeDocument/2006/relationships/slide" Target="slides/slide591.xml" /><Relationship Id="rId596" Type="http://schemas.openxmlformats.org/officeDocument/2006/relationships/slide" Target="slides/slide592.xml" /><Relationship Id="rId597" Type="http://schemas.openxmlformats.org/officeDocument/2006/relationships/slide" Target="slides/slide593.xml" /><Relationship Id="rId598" Type="http://schemas.openxmlformats.org/officeDocument/2006/relationships/slide" Target="slides/slide594.xml" /><Relationship Id="rId599" Type="http://schemas.openxmlformats.org/officeDocument/2006/relationships/slide" Target="slides/slide595.xml" /><Relationship Id="rId6" Type="http://schemas.openxmlformats.org/officeDocument/2006/relationships/slide" Target="slides/slide2.xml" /><Relationship Id="rId60" Type="http://schemas.openxmlformats.org/officeDocument/2006/relationships/slide" Target="slides/slide56.xml" /><Relationship Id="rId600" Type="http://schemas.openxmlformats.org/officeDocument/2006/relationships/slide" Target="slides/slide596.xml" /><Relationship Id="rId601" Type="http://schemas.openxmlformats.org/officeDocument/2006/relationships/slide" Target="slides/slide597.xml" /><Relationship Id="rId602" Type="http://schemas.openxmlformats.org/officeDocument/2006/relationships/slide" Target="slides/slide598.xml" /><Relationship Id="rId603" Type="http://schemas.openxmlformats.org/officeDocument/2006/relationships/slide" Target="slides/slide599.xml" /><Relationship Id="rId604" Type="http://schemas.openxmlformats.org/officeDocument/2006/relationships/slide" Target="slides/slide600.xml" /><Relationship Id="rId605" Type="http://schemas.openxmlformats.org/officeDocument/2006/relationships/slide" Target="slides/slide601.xml" /><Relationship Id="rId606" Type="http://schemas.openxmlformats.org/officeDocument/2006/relationships/slide" Target="slides/slide602.xml" /><Relationship Id="rId607" Type="http://schemas.openxmlformats.org/officeDocument/2006/relationships/slide" Target="slides/slide603.xml" /><Relationship Id="rId608" Type="http://schemas.openxmlformats.org/officeDocument/2006/relationships/slide" Target="slides/slide604.xml" /><Relationship Id="rId609" Type="http://schemas.openxmlformats.org/officeDocument/2006/relationships/slide" Target="slides/slide605.xml" /><Relationship Id="rId61" Type="http://schemas.openxmlformats.org/officeDocument/2006/relationships/slide" Target="slides/slide57.xml" /><Relationship Id="rId610" Type="http://schemas.openxmlformats.org/officeDocument/2006/relationships/slide" Target="slides/slide606.xml" /><Relationship Id="rId611" Type="http://schemas.openxmlformats.org/officeDocument/2006/relationships/slide" Target="slides/slide607.xml" /><Relationship Id="rId612" Type="http://schemas.openxmlformats.org/officeDocument/2006/relationships/slide" Target="slides/slide608.xml" /><Relationship Id="rId613" Type="http://schemas.openxmlformats.org/officeDocument/2006/relationships/slide" Target="slides/slide609.xml" /><Relationship Id="rId614" Type="http://schemas.openxmlformats.org/officeDocument/2006/relationships/slide" Target="slides/slide610.xml" /><Relationship Id="rId615" Type="http://schemas.openxmlformats.org/officeDocument/2006/relationships/slide" Target="slides/slide611.xml" /><Relationship Id="rId616" Type="http://schemas.openxmlformats.org/officeDocument/2006/relationships/slide" Target="slides/slide612.xml" /><Relationship Id="rId617" Type="http://schemas.openxmlformats.org/officeDocument/2006/relationships/slide" Target="slides/slide613.xml" /><Relationship Id="rId618" Type="http://schemas.openxmlformats.org/officeDocument/2006/relationships/slide" Target="slides/slide614.xml" /><Relationship Id="rId619" Type="http://schemas.openxmlformats.org/officeDocument/2006/relationships/slide" Target="slides/slide615.xml" /><Relationship Id="rId62" Type="http://schemas.openxmlformats.org/officeDocument/2006/relationships/slide" Target="slides/slide58.xml" /><Relationship Id="rId620" Type="http://schemas.openxmlformats.org/officeDocument/2006/relationships/slide" Target="slides/slide616.xml" /><Relationship Id="rId621" Type="http://schemas.openxmlformats.org/officeDocument/2006/relationships/slide" Target="slides/slide617.xml" /><Relationship Id="rId622" Type="http://schemas.openxmlformats.org/officeDocument/2006/relationships/slide" Target="slides/slide618.xml" /><Relationship Id="rId623" Type="http://schemas.openxmlformats.org/officeDocument/2006/relationships/slide" Target="slides/slide619.xml" /><Relationship Id="rId624" Type="http://schemas.openxmlformats.org/officeDocument/2006/relationships/slide" Target="slides/slide620.xml" /><Relationship Id="rId625" Type="http://schemas.openxmlformats.org/officeDocument/2006/relationships/slide" Target="slides/slide621.xml" /><Relationship Id="rId626" Type="http://schemas.openxmlformats.org/officeDocument/2006/relationships/slide" Target="slides/slide622.xml" /><Relationship Id="rId627" Type="http://schemas.openxmlformats.org/officeDocument/2006/relationships/slide" Target="slides/slide623.xml" /><Relationship Id="rId628" Type="http://schemas.openxmlformats.org/officeDocument/2006/relationships/slide" Target="slides/slide624.xml" /><Relationship Id="rId629" Type="http://schemas.openxmlformats.org/officeDocument/2006/relationships/tags" Target="tags/tag274.xml" /><Relationship Id="rId63" Type="http://schemas.openxmlformats.org/officeDocument/2006/relationships/slide" Target="slides/slide59.xml" /><Relationship Id="rId630" Type="http://schemas.openxmlformats.org/officeDocument/2006/relationships/presProps" Target="presProps.xml" /><Relationship Id="rId631" Type="http://schemas.openxmlformats.org/officeDocument/2006/relationships/viewProps" Target="viewProps.xml" /><Relationship Id="rId632" Type="http://schemas.openxmlformats.org/officeDocument/2006/relationships/theme" Target="theme/theme1.xml" /><Relationship Id="rId633" Type="http://schemas.openxmlformats.org/officeDocument/2006/relationships/tableStyles" Target="tableStyles.xml" /><Relationship Id="rId64" Type="http://schemas.openxmlformats.org/officeDocument/2006/relationships/slide" Target="slides/slide60.xml" /><Relationship Id="rId65" Type="http://schemas.openxmlformats.org/officeDocument/2006/relationships/slide" Target="slides/slide61.xml" /><Relationship Id="rId66" Type="http://schemas.openxmlformats.org/officeDocument/2006/relationships/slide" Target="slides/slide62.xml" /><Relationship Id="rId67" Type="http://schemas.openxmlformats.org/officeDocument/2006/relationships/slide" Target="slides/slide63.xml" /><Relationship Id="rId68" Type="http://schemas.openxmlformats.org/officeDocument/2006/relationships/slide" Target="slides/slide64.xml" /><Relationship Id="rId69" Type="http://schemas.openxmlformats.org/officeDocument/2006/relationships/slide" Target="slides/slide65.xml" /><Relationship Id="rId7" Type="http://schemas.openxmlformats.org/officeDocument/2006/relationships/slide" Target="slides/slide3.xml" /><Relationship Id="rId70" Type="http://schemas.openxmlformats.org/officeDocument/2006/relationships/slide" Target="slides/slide66.xml" /><Relationship Id="rId71" Type="http://schemas.openxmlformats.org/officeDocument/2006/relationships/slide" Target="slides/slide67.xml" /><Relationship Id="rId72" Type="http://schemas.openxmlformats.org/officeDocument/2006/relationships/slide" Target="slides/slide68.xml" /><Relationship Id="rId73" Type="http://schemas.openxmlformats.org/officeDocument/2006/relationships/slide" Target="slides/slide69.xml" /><Relationship Id="rId74" Type="http://schemas.openxmlformats.org/officeDocument/2006/relationships/slide" Target="slides/slide70.xml" /><Relationship Id="rId75" Type="http://schemas.openxmlformats.org/officeDocument/2006/relationships/slide" Target="slides/slide71.xml" /><Relationship Id="rId76" Type="http://schemas.openxmlformats.org/officeDocument/2006/relationships/slide" Target="slides/slide72.xml" /><Relationship Id="rId77" Type="http://schemas.openxmlformats.org/officeDocument/2006/relationships/slide" Target="slides/slide73.xml" /><Relationship Id="rId78" Type="http://schemas.openxmlformats.org/officeDocument/2006/relationships/slide" Target="slides/slide74.xml" /><Relationship Id="rId79" Type="http://schemas.openxmlformats.org/officeDocument/2006/relationships/slide" Target="slides/slide75.xml" /><Relationship Id="rId8" Type="http://schemas.openxmlformats.org/officeDocument/2006/relationships/slide" Target="slides/slide4.xml" /><Relationship Id="rId80" Type="http://schemas.openxmlformats.org/officeDocument/2006/relationships/slide" Target="slides/slide76.xml" /><Relationship Id="rId81" Type="http://schemas.openxmlformats.org/officeDocument/2006/relationships/slide" Target="slides/slide77.xml" /><Relationship Id="rId82" Type="http://schemas.openxmlformats.org/officeDocument/2006/relationships/slide" Target="slides/slide78.xml" /><Relationship Id="rId83" Type="http://schemas.openxmlformats.org/officeDocument/2006/relationships/slide" Target="slides/slide79.xml" /><Relationship Id="rId84" Type="http://schemas.openxmlformats.org/officeDocument/2006/relationships/slide" Target="slides/slide80.xml" /><Relationship Id="rId85" Type="http://schemas.openxmlformats.org/officeDocument/2006/relationships/slide" Target="slides/slide81.xml" /><Relationship Id="rId86" Type="http://schemas.openxmlformats.org/officeDocument/2006/relationships/slide" Target="slides/slide82.xml" /><Relationship Id="rId87" Type="http://schemas.openxmlformats.org/officeDocument/2006/relationships/slide" Target="slides/slide83.xml" /><Relationship Id="rId88" Type="http://schemas.openxmlformats.org/officeDocument/2006/relationships/slide" Target="slides/slide84.xml" /><Relationship Id="rId89" Type="http://schemas.openxmlformats.org/officeDocument/2006/relationships/slide" Target="slides/slide85.xml" /><Relationship Id="rId9" Type="http://schemas.openxmlformats.org/officeDocument/2006/relationships/slide" Target="slides/slide5.xml" /><Relationship Id="rId90" Type="http://schemas.openxmlformats.org/officeDocument/2006/relationships/slide" Target="slides/slide86.xml" /><Relationship Id="rId91" Type="http://schemas.openxmlformats.org/officeDocument/2006/relationships/slide" Target="slides/slide87.xml" /><Relationship Id="rId92" Type="http://schemas.openxmlformats.org/officeDocument/2006/relationships/slide" Target="slides/slide88.xml" /><Relationship Id="rId93" Type="http://schemas.openxmlformats.org/officeDocument/2006/relationships/slide" Target="slides/slide89.xml" /><Relationship Id="rId94" Type="http://schemas.openxmlformats.org/officeDocument/2006/relationships/slide" Target="slides/slide90.xml" /><Relationship Id="rId95" Type="http://schemas.openxmlformats.org/officeDocument/2006/relationships/slide" Target="slides/slide91.xml" /><Relationship Id="rId96" Type="http://schemas.openxmlformats.org/officeDocument/2006/relationships/slide" Target="slides/slide92.xml" /><Relationship Id="rId97" Type="http://schemas.openxmlformats.org/officeDocument/2006/relationships/slide" Target="slides/slide93.xml" /><Relationship Id="rId98" Type="http://schemas.openxmlformats.org/officeDocument/2006/relationships/slide" Target="slides/slide94.xml" /><Relationship Id="rId99" Type="http://schemas.openxmlformats.org/officeDocument/2006/relationships/slide" Target="slides/slide95.xml"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4.xml" /></Relationships>
</file>

<file path=ppt/handoutMasters/handoutMaster1.xml><?xml version="1.0" encoding="utf-8"?>
<p:handout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81909EB2-37FD-48BD-A8F6-E98F8207B947}" type="datetimeFigureOut">
              <a:rPr lang="zh-TW" altLang="en-US" smtClean="0"/>
              <a:t>2023/1/11</a:t>
            </a:fld>
            <a:endParaRPr lang="zh-TW" altLang="en-US"/>
          </a:p>
        </p:txBody>
      </p:sp>
      <p:sp>
        <p:nvSpPr>
          <p:cNvPr id="4" name="頁尾版面配置區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7BDB2792-9482-4516-AA92-4A9E5693B374}" type="slidenum">
              <a:rPr lang="zh-TW" altLang="en-US" smtClean="0"/>
              <a:t>‹#›</a:t>
            </a:fld>
            <a:endParaRPr lang="zh-TW" altLang="en-US"/>
          </a:p>
        </p:txBody>
      </p:sp>
    </p:spTree>
    <p:extLst>
      <p:ext uri="{BB962C8B-B14F-4D97-AF65-F5344CB8AC3E}">
        <p14:creationId xmlns:p14="http://schemas.microsoft.com/office/powerpoint/2010/main" val="4224603932"/>
      </p:ext>
    </p:extLst>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678539CC-A30F-4ACE-AF7C-50C9764A6EE3}" type="datetimeFigureOut">
              <a:rPr lang="zh-TW" altLang="en-US" smtClean="0"/>
              <a:t>2023/1/11</a:t>
            </a:fld>
            <a:endParaRPr lang="zh-TW" altLang="en-US"/>
          </a:p>
        </p:txBody>
      </p:sp>
      <p:sp>
        <p:nvSpPr>
          <p:cNvPr id="4" name="投影片圖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2D932CD6-3DF1-4FA4-9E15-907B7E3BCEDC}" type="slidenum">
              <a:rPr lang="zh-TW" altLang="en-US" smtClean="0"/>
              <a:t>‹#›</a:t>
            </a:fld>
            <a:endParaRPr lang="zh-TW" altLang="en-US"/>
          </a:p>
        </p:txBody>
      </p:sp>
    </p:spTree>
    <p:extLst>
      <p:ext uri="{BB962C8B-B14F-4D97-AF65-F5344CB8AC3E}">
        <p14:creationId xmlns:p14="http://schemas.microsoft.com/office/powerpoint/2010/main" val="138143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00.xml.rels>&#65279;<?xml version="1.0" encoding="utf-8" standalone="yes"?><Relationships xmlns="http://schemas.openxmlformats.org/package/2006/relationships"><Relationship Id="rId1" Type="http://schemas.openxmlformats.org/officeDocument/2006/relationships/slide" Target="../slides/slide100.xml" /><Relationship Id="rId2" Type="http://schemas.openxmlformats.org/officeDocument/2006/relationships/notesMaster" Target="../notesMasters/notesMaster1.xml" /></Relationships>
</file>

<file path=ppt/notesSlides/_rels/notesSlide101.xml.rels>&#65279;<?xml version="1.0" encoding="utf-8" standalone="yes"?><Relationships xmlns="http://schemas.openxmlformats.org/package/2006/relationships"><Relationship Id="rId1" Type="http://schemas.openxmlformats.org/officeDocument/2006/relationships/slide" Target="../slides/slide101.xml" /><Relationship Id="rId2" Type="http://schemas.openxmlformats.org/officeDocument/2006/relationships/notesMaster" Target="../notesMasters/notesMaster1.xml" /></Relationships>
</file>

<file path=ppt/notesSlides/_rels/notesSlide102.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103.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104.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5.xml.rels>&#65279;<?xml version="1.0" encoding="utf-8" standalone="yes"?><Relationships xmlns="http://schemas.openxmlformats.org/package/2006/relationships"><Relationship Id="rId1" Type="http://schemas.openxmlformats.org/officeDocument/2006/relationships/slide" Target="../slides/slide105.xml" /><Relationship Id="rId2" Type="http://schemas.openxmlformats.org/officeDocument/2006/relationships/notesMaster" Target="../notesMasters/notesMaster1.xml" /></Relationships>
</file>

<file path=ppt/notesSlides/_rels/notesSlide106.xml.rels>&#65279;<?xml version="1.0" encoding="utf-8" standalone="yes"?><Relationships xmlns="http://schemas.openxmlformats.org/package/2006/relationships"><Relationship Id="rId1" Type="http://schemas.openxmlformats.org/officeDocument/2006/relationships/slide" Target="../slides/slide106.xml" /><Relationship Id="rId2" Type="http://schemas.openxmlformats.org/officeDocument/2006/relationships/notesMaster" Target="../notesMasters/notesMaster1.xml" /></Relationships>
</file>

<file path=ppt/notesSlides/_rels/notesSlide107.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108.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109.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10.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111.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112.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113.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114.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115.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116.xml.rels>&#65279;<?xml version="1.0" encoding="utf-8" standalone="yes"?><Relationships xmlns="http://schemas.openxmlformats.org/package/2006/relationships"><Relationship Id="rId1" Type="http://schemas.openxmlformats.org/officeDocument/2006/relationships/slide" Target="../slides/slide116.xml" /><Relationship Id="rId2" Type="http://schemas.openxmlformats.org/officeDocument/2006/relationships/notesMaster" Target="../notesMasters/notesMaster1.xml" /></Relationships>
</file>

<file path=ppt/notesSlides/_rels/notesSlide117.xml.rels>&#65279;<?xml version="1.0" encoding="utf-8" standalone="yes"?><Relationships xmlns="http://schemas.openxmlformats.org/package/2006/relationships"><Relationship Id="rId1" Type="http://schemas.openxmlformats.org/officeDocument/2006/relationships/slide" Target="../slides/slide117.xml" /><Relationship Id="rId2" Type="http://schemas.openxmlformats.org/officeDocument/2006/relationships/notesMaster" Target="../notesMasters/notesMaster1.xml" /></Relationships>
</file>

<file path=ppt/notesSlides/_rels/notesSlide118.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119.xml.rels>&#65279;<?xml version="1.0" encoding="utf-8" standalone="yes"?><Relationships xmlns="http://schemas.openxmlformats.org/package/2006/relationships"><Relationship Id="rId1" Type="http://schemas.openxmlformats.org/officeDocument/2006/relationships/slide" Target="../slides/slide119.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20.xml.rels>&#65279;<?xml version="1.0" encoding="utf-8" standalone="yes"?><Relationships xmlns="http://schemas.openxmlformats.org/package/2006/relationships"><Relationship Id="rId1" Type="http://schemas.openxmlformats.org/officeDocument/2006/relationships/slide" Target="../slides/slide120.xml" /><Relationship Id="rId2" Type="http://schemas.openxmlformats.org/officeDocument/2006/relationships/notesMaster" Target="../notesMasters/notesMaster1.xml" /></Relationships>
</file>

<file path=ppt/notesSlides/_rels/notesSlide121.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122.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123.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124.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125.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126.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127.xml.rels>&#65279;<?xml version="1.0" encoding="utf-8" standalone="yes"?><Relationships xmlns="http://schemas.openxmlformats.org/package/2006/relationships"><Relationship Id="rId1" Type="http://schemas.openxmlformats.org/officeDocument/2006/relationships/slide" Target="../slides/slide127.xml" /><Relationship Id="rId2" Type="http://schemas.openxmlformats.org/officeDocument/2006/relationships/notesMaster" Target="../notesMasters/notesMaster1.xml" /></Relationships>
</file>

<file path=ppt/notesSlides/_rels/notesSlide128.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129.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30.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131.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132.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133.xml.rels>&#65279;<?xml version="1.0" encoding="utf-8" standalone="yes"?><Relationships xmlns="http://schemas.openxmlformats.org/package/2006/relationships"><Relationship Id="rId1" Type="http://schemas.openxmlformats.org/officeDocument/2006/relationships/slide" Target="../slides/slide133.xml" /><Relationship Id="rId2" Type="http://schemas.openxmlformats.org/officeDocument/2006/relationships/notesMaster" Target="../notesMasters/notesMaster1.xml" /></Relationships>
</file>

<file path=ppt/notesSlides/_rels/notesSlide134.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135.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136.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137.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138.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39.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40.xml.rels>&#65279;<?xml version="1.0" encoding="utf-8" standalone="yes"?><Relationships xmlns="http://schemas.openxmlformats.org/package/2006/relationships"><Relationship Id="rId1" Type="http://schemas.openxmlformats.org/officeDocument/2006/relationships/slide" Target="../slides/slide140.xml" /><Relationship Id="rId2" Type="http://schemas.openxmlformats.org/officeDocument/2006/relationships/notesMaster" Target="../notesMasters/notesMaster1.xml" /></Relationships>
</file>

<file path=ppt/notesSlides/_rels/notesSlide141.xml.rels>&#65279;<?xml version="1.0" encoding="utf-8" standalone="yes"?><Relationships xmlns="http://schemas.openxmlformats.org/package/2006/relationships"><Relationship Id="rId1" Type="http://schemas.openxmlformats.org/officeDocument/2006/relationships/slide" Target="../slides/slide141.xml" /><Relationship Id="rId2" Type="http://schemas.openxmlformats.org/officeDocument/2006/relationships/notesMaster" Target="../notesMasters/notesMaster1.xml" /></Relationships>
</file>

<file path=ppt/notesSlides/_rels/notesSlide142.xml.rels>&#65279;<?xml version="1.0" encoding="utf-8" standalone="yes"?><Relationships xmlns="http://schemas.openxmlformats.org/package/2006/relationships"><Relationship Id="rId1" Type="http://schemas.openxmlformats.org/officeDocument/2006/relationships/slide" Target="../slides/slide142.xml" /><Relationship Id="rId2" Type="http://schemas.openxmlformats.org/officeDocument/2006/relationships/notesMaster" Target="../notesMasters/notesMaster1.xml" /></Relationships>
</file>

<file path=ppt/notesSlides/_rels/notesSlide143.xml.rels>&#65279;<?xml version="1.0" encoding="utf-8" standalone="yes"?><Relationships xmlns="http://schemas.openxmlformats.org/package/2006/relationships"><Relationship Id="rId1" Type="http://schemas.openxmlformats.org/officeDocument/2006/relationships/slide" Target="../slides/slide143.xml" /><Relationship Id="rId2" Type="http://schemas.openxmlformats.org/officeDocument/2006/relationships/notesMaster" Target="../notesMasters/notesMaster1.xml" /></Relationships>
</file>

<file path=ppt/notesSlides/_rels/notesSlide144.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_rels/notesSlide145.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146.xml.rels>&#65279;<?xml version="1.0" encoding="utf-8" standalone="yes"?><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147.xml.rels>&#65279;<?xml version="1.0" encoding="utf-8" standalone="yes"?><Relationships xmlns="http://schemas.openxmlformats.org/package/2006/relationships"><Relationship Id="rId1" Type="http://schemas.openxmlformats.org/officeDocument/2006/relationships/slide" Target="../slides/slide147.xml" /><Relationship Id="rId2" Type="http://schemas.openxmlformats.org/officeDocument/2006/relationships/notesMaster" Target="../notesMasters/notesMaster1.xml" /></Relationships>
</file>

<file path=ppt/notesSlides/_rels/notesSlide148.xml.rels>&#65279;<?xml version="1.0" encoding="utf-8" standalone="yes"?><Relationships xmlns="http://schemas.openxmlformats.org/package/2006/relationships"><Relationship Id="rId1" Type="http://schemas.openxmlformats.org/officeDocument/2006/relationships/slide" Target="../slides/slide148.xml" /><Relationship Id="rId2" Type="http://schemas.openxmlformats.org/officeDocument/2006/relationships/notesMaster" Target="../notesMasters/notesMaster1.xml" /></Relationships>
</file>

<file path=ppt/notesSlides/_rels/notesSlide149.xml.rels>&#65279;<?xml version="1.0" encoding="utf-8" standalone="yes"?><Relationships xmlns="http://schemas.openxmlformats.org/package/2006/relationships"><Relationship Id="rId1" Type="http://schemas.openxmlformats.org/officeDocument/2006/relationships/slide" Target="../slides/slide149.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50.xml.rels>&#65279;<?xml version="1.0" encoding="utf-8" standalone="yes"?><Relationships xmlns="http://schemas.openxmlformats.org/package/2006/relationships"><Relationship Id="rId1" Type="http://schemas.openxmlformats.org/officeDocument/2006/relationships/slide" Target="../slides/slide150.xml" /><Relationship Id="rId2" Type="http://schemas.openxmlformats.org/officeDocument/2006/relationships/notesMaster" Target="../notesMasters/notesMaster1.xml" /></Relationships>
</file>

<file path=ppt/notesSlides/_rels/notesSlide151.xml.rels>&#65279;<?xml version="1.0" encoding="utf-8" standalone="yes"?><Relationships xmlns="http://schemas.openxmlformats.org/package/2006/relationships"><Relationship Id="rId1" Type="http://schemas.openxmlformats.org/officeDocument/2006/relationships/slide" Target="../slides/slide151.xml" /><Relationship Id="rId2" Type="http://schemas.openxmlformats.org/officeDocument/2006/relationships/notesMaster" Target="../notesMasters/notesMaster1.xml" /></Relationships>
</file>

<file path=ppt/notesSlides/_rels/notesSlide152.xml.rels>&#65279;<?xml version="1.0" encoding="utf-8" standalone="yes"?><Relationships xmlns="http://schemas.openxmlformats.org/package/2006/relationships"><Relationship Id="rId1" Type="http://schemas.openxmlformats.org/officeDocument/2006/relationships/slide" Target="../slides/slide152.xml" /><Relationship Id="rId2" Type="http://schemas.openxmlformats.org/officeDocument/2006/relationships/notesMaster" Target="../notesMasters/notesMaster1.xml" /></Relationships>
</file>

<file path=ppt/notesSlides/_rels/notesSlide153.xml.rels>&#65279;<?xml version="1.0" encoding="utf-8" standalone="yes"?><Relationships xmlns="http://schemas.openxmlformats.org/package/2006/relationships"><Relationship Id="rId1" Type="http://schemas.openxmlformats.org/officeDocument/2006/relationships/slide" Target="../slides/slide153.xml" /><Relationship Id="rId2" Type="http://schemas.openxmlformats.org/officeDocument/2006/relationships/notesMaster" Target="../notesMasters/notesMaster1.xml" /></Relationships>
</file>

<file path=ppt/notesSlides/_rels/notesSlide154.xml.rels>&#65279;<?xml version="1.0" encoding="utf-8" standalone="yes"?><Relationships xmlns="http://schemas.openxmlformats.org/package/2006/relationships"><Relationship Id="rId1" Type="http://schemas.openxmlformats.org/officeDocument/2006/relationships/slide" Target="../slides/slide154.xml" /><Relationship Id="rId2" Type="http://schemas.openxmlformats.org/officeDocument/2006/relationships/notesMaster" Target="../notesMasters/notesMaster1.xml" /></Relationships>
</file>

<file path=ppt/notesSlides/_rels/notesSlide155.xml.rels>&#65279;<?xml version="1.0" encoding="utf-8" standalone="yes"?><Relationships xmlns="http://schemas.openxmlformats.org/package/2006/relationships"><Relationship Id="rId1" Type="http://schemas.openxmlformats.org/officeDocument/2006/relationships/slide" Target="../slides/slide155.xml" /><Relationship Id="rId2" Type="http://schemas.openxmlformats.org/officeDocument/2006/relationships/notesMaster" Target="../notesMasters/notesMaster1.xml" /></Relationships>
</file>

<file path=ppt/notesSlides/_rels/notesSlide156.xml.rels>&#65279;<?xml version="1.0" encoding="utf-8" standalone="yes"?><Relationships xmlns="http://schemas.openxmlformats.org/package/2006/relationships"><Relationship Id="rId1" Type="http://schemas.openxmlformats.org/officeDocument/2006/relationships/slide" Target="../slides/slide156.xml" /><Relationship Id="rId2" Type="http://schemas.openxmlformats.org/officeDocument/2006/relationships/notesMaster" Target="../notesMasters/notesMaster1.xml" /></Relationships>
</file>

<file path=ppt/notesSlides/_rels/notesSlide157.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158.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159.xml.rels>&#65279;<?xml version="1.0" encoding="utf-8" standalone="yes"?><Relationships xmlns="http://schemas.openxmlformats.org/package/2006/relationships"><Relationship Id="rId1" Type="http://schemas.openxmlformats.org/officeDocument/2006/relationships/slide" Target="../slides/slide159.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60.xml.rels>&#65279;<?xml version="1.0" encoding="utf-8" standalone="yes"?><Relationships xmlns="http://schemas.openxmlformats.org/package/2006/relationships"><Relationship Id="rId1" Type="http://schemas.openxmlformats.org/officeDocument/2006/relationships/slide" Target="../slides/slide160.xml" /><Relationship Id="rId2" Type="http://schemas.openxmlformats.org/officeDocument/2006/relationships/notesMaster" Target="../notesMasters/notesMaster1.xml" /></Relationships>
</file>

<file path=ppt/notesSlides/_rels/notesSlide161.xml.rels>&#65279;<?xml version="1.0" encoding="utf-8" standalone="yes"?><Relationships xmlns="http://schemas.openxmlformats.org/package/2006/relationships"><Relationship Id="rId1" Type="http://schemas.openxmlformats.org/officeDocument/2006/relationships/slide" Target="../slides/slide161.xml" /><Relationship Id="rId2" Type="http://schemas.openxmlformats.org/officeDocument/2006/relationships/notesMaster" Target="../notesMasters/notesMaster1.xml" /></Relationships>
</file>

<file path=ppt/notesSlides/_rels/notesSlide162.xml.rels>&#65279;<?xml version="1.0" encoding="utf-8" standalone="yes"?><Relationships xmlns="http://schemas.openxmlformats.org/package/2006/relationships"><Relationship Id="rId1" Type="http://schemas.openxmlformats.org/officeDocument/2006/relationships/slide" Target="../slides/slide162.xml" /><Relationship Id="rId2" Type="http://schemas.openxmlformats.org/officeDocument/2006/relationships/notesMaster" Target="../notesMasters/notesMaster1.xml" /></Relationships>
</file>

<file path=ppt/notesSlides/_rels/notesSlide163.xml.rels>&#65279;<?xml version="1.0" encoding="utf-8" standalone="yes"?><Relationships xmlns="http://schemas.openxmlformats.org/package/2006/relationships"><Relationship Id="rId1" Type="http://schemas.openxmlformats.org/officeDocument/2006/relationships/slide" Target="../slides/slide163.xml" /><Relationship Id="rId2" Type="http://schemas.openxmlformats.org/officeDocument/2006/relationships/notesMaster" Target="../notesMasters/notesMaster1.xml" /></Relationships>
</file>

<file path=ppt/notesSlides/_rels/notesSlide164.xml.rels>&#65279;<?xml version="1.0" encoding="utf-8" standalone="yes"?><Relationships xmlns="http://schemas.openxmlformats.org/package/2006/relationships"><Relationship Id="rId1" Type="http://schemas.openxmlformats.org/officeDocument/2006/relationships/slide" Target="../slides/slide164.xml" /><Relationship Id="rId2" Type="http://schemas.openxmlformats.org/officeDocument/2006/relationships/notesMaster" Target="../notesMasters/notesMaster1.xml" /></Relationships>
</file>

<file path=ppt/notesSlides/_rels/notesSlide165.xml.rels>&#65279;<?xml version="1.0" encoding="utf-8" standalone="yes"?><Relationships xmlns="http://schemas.openxmlformats.org/package/2006/relationships"><Relationship Id="rId1" Type="http://schemas.openxmlformats.org/officeDocument/2006/relationships/slide" Target="../slides/slide165.xml" /><Relationship Id="rId2" Type="http://schemas.openxmlformats.org/officeDocument/2006/relationships/notesMaster" Target="../notesMasters/notesMaster1.xml" /></Relationships>
</file>

<file path=ppt/notesSlides/_rels/notesSlide166.xml.rels>&#65279;<?xml version="1.0" encoding="utf-8" standalone="yes"?><Relationships xmlns="http://schemas.openxmlformats.org/package/2006/relationships"><Relationship Id="rId1" Type="http://schemas.openxmlformats.org/officeDocument/2006/relationships/slide" Target="../slides/slide166.xml" /><Relationship Id="rId2" Type="http://schemas.openxmlformats.org/officeDocument/2006/relationships/notesMaster" Target="../notesMasters/notesMaster1.xml" /></Relationships>
</file>

<file path=ppt/notesSlides/_rels/notesSlide167.xml.rels>&#65279;<?xml version="1.0" encoding="utf-8" standalone="yes"?><Relationships xmlns="http://schemas.openxmlformats.org/package/2006/relationships"><Relationship Id="rId1" Type="http://schemas.openxmlformats.org/officeDocument/2006/relationships/slide" Target="../slides/slide167.xml" /><Relationship Id="rId2" Type="http://schemas.openxmlformats.org/officeDocument/2006/relationships/notesMaster" Target="../notesMasters/notesMaster1.xml" /></Relationships>
</file>

<file path=ppt/notesSlides/_rels/notesSlide168.xml.rels>&#65279;<?xml version="1.0" encoding="utf-8" standalone="yes"?><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169.xml.rels>&#65279;<?xml version="1.0" encoding="utf-8" standalone="yes"?><Relationships xmlns="http://schemas.openxmlformats.org/package/2006/relationships"><Relationship Id="rId1" Type="http://schemas.openxmlformats.org/officeDocument/2006/relationships/slide" Target="../slides/slide169.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70.xml.rels>&#65279;<?xml version="1.0" encoding="utf-8" standalone="yes"?><Relationships xmlns="http://schemas.openxmlformats.org/package/2006/relationships"><Relationship Id="rId1" Type="http://schemas.openxmlformats.org/officeDocument/2006/relationships/slide" Target="../slides/slide170.xml" /><Relationship Id="rId2" Type="http://schemas.openxmlformats.org/officeDocument/2006/relationships/notesMaster" Target="../notesMasters/notesMaster1.xml" /></Relationships>
</file>

<file path=ppt/notesSlides/_rels/notesSlide171.xml.rels>&#65279;<?xml version="1.0" encoding="utf-8" standalone="yes"?><Relationships xmlns="http://schemas.openxmlformats.org/package/2006/relationships"><Relationship Id="rId1" Type="http://schemas.openxmlformats.org/officeDocument/2006/relationships/slide" Target="../slides/slide171.xml" /><Relationship Id="rId2" Type="http://schemas.openxmlformats.org/officeDocument/2006/relationships/notesMaster" Target="../notesMasters/notesMaster1.xml" /></Relationships>
</file>

<file path=ppt/notesSlides/_rels/notesSlide172.xml.rels>&#65279;<?xml version="1.0" encoding="utf-8" standalone="yes"?><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173.xml.rels>&#65279;<?xml version="1.0" encoding="utf-8" standalone="yes"?><Relationships xmlns="http://schemas.openxmlformats.org/package/2006/relationships"><Relationship Id="rId1" Type="http://schemas.openxmlformats.org/officeDocument/2006/relationships/slide" Target="../slides/slide173.xml" /><Relationship Id="rId2" Type="http://schemas.openxmlformats.org/officeDocument/2006/relationships/notesMaster" Target="../notesMasters/notesMaster1.xml" /></Relationships>
</file>

<file path=ppt/notesSlides/_rels/notesSlide174.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175.xml.rels>&#65279;<?xml version="1.0" encoding="utf-8" standalone="yes"?><Relationships xmlns="http://schemas.openxmlformats.org/package/2006/relationships"><Relationship Id="rId1" Type="http://schemas.openxmlformats.org/officeDocument/2006/relationships/slide" Target="../slides/slide175.xml" /><Relationship Id="rId2" Type="http://schemas.openxmlformats.org/officeDocument/2006/relationships/notesMaster" Target="../notesMasters/notesMaster1.xml" /></Relationships>
</file>

<file path=ppt/notesSlides/_rels/notesSlide176.xml.rels>&#65279;<?xml version="1.0" encoding="utf-8" standalone="yes"?><Relationships xmlns="http://schemas.openxmlformats.org/package/2006/relationships"><Relationship Id="rId1" Type="http://schemas.openxmlformats.org/officeDocument/2006/relationships/slide" Target="../slides/slide176.xml" /><Relationship Id="rId2" Type="http://schemas.openxmlformats.org/officeDocument/2006/relationships/notesMaster" Target="../notesMasters/notesMaster1.xml" /></Relationships>
</file>

<file path=ppt/notesSlides/_rels/notesSlide177.xml.rels>&#65279;<?xml version="1.0" encoding="utf-8" standalone="yes"?><Relationships xmlns="http://schemas.openxmlformats.org/package/2006/relationships"><Relationship Id="rId1" Type="http://schemas.openxmlformats.org/officeDocument/2006/relationships/slide" Target="../slides/slide177.xml" /><Relationship Id="rId2" Type="http://schemas.openxmlformats.org/officeDocument/2006/relationships/notesMaster" Target="../notesMasters/notesMaster1.xml" /></Relationships>
</file>

<file path=ppt/notesSlides/_rels/notesSlide178.xml.rels>&#65279;<?xml version="1.0" encoding="utf-8" standalone="yes"?><Relationships xmlns="http://schemas.openxmlformats.org/package/2006/relationships"><Relationship Id="rId1" Type="http://schemas.openxmlformats.org/officeDocument/2006/relationships/slide" Target="../slides/slide178.xml" /><Relationship Id="rId2" Type="http://schemas.openxmlformats.org/officeDocument/2006/relationships/notesMaster" Target="../notesMasters/notesMaster1.xml" /></Relationships>
</file>

<file path=ppt/notesSlides/_rels/notesSlide179.xml.rels>&#65279;<?xml version="1.0" encoding="utf-8" standalone="yes"?><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80.xml.rels>&#65279;<?xml version="1.0" encoding="utf-8" standalone="yes"?><Relationships xmlns="http://schemas.openxmlformats.org/package/2006/relationships"><Relationship Id="rId1" Type="http://schemas.openxmlformats.org/officeDocument/2006/relationships/slide" Target="../slides/slide180.xml" /><Relationship Id="rId2" Type="http://schemas.openxmlformats.org/officeDocument/2006/relationships/notesMaster" Target="../notesMasters/notesMaster1.xml" /></Relationships>
</file>

<file path=ppt/notesSlides/_rels/notesSlide181.xml.rels>&#65279;<?xml version="1.0" encoding="utf-8" standalone="yes"?><Relationships xmlns="http://schemas.openxmlformats.org/package/2006/relationships"><Relationship Id="rId1" Type="http://schemas.openxmlformats.org/officeDocument/2006/relationships/slide" Target="../slides/slide181.xml" /><Relationship Id="rId2" Type="http://schemas.openxmlformats.org/officeDocument/2006/relationships/notesMaster" Target="../notesMasters/notesMaster1.xml" /></Relationships>
</file>

<file path=ppt/notesSlides/_rels/notesSlide182.xml.rels>&#65279;<?xml version="1.0" encoding="utf-8" standalone="yes"?><Relationships xmlns="http://schemas.openxmlformats.org/package/2006/relationships"><Relationship Id="rId1" Type="http://schemas.openxmlformats.org/officeDocument/2006/relationships/slide" Target="../slides/slide182.xml" /><Relationship Id="rId2" Type="http://schemas.openxmlformats.org/officeDocument/2006/relationships/notesMaster" Target="../notesMasters/notesMaster1.xml" /></Relationships>
</file>

<file path=ppt/notesSlides/_rels/notesSlide183.xml.rels>&#65279;<?xml version="1.0" encoding="utf-8" standalone="yes"?><Relationships xmlns="http://schemas.openxmlformats.org/package/2006/relationships"><Relationship Id="rId1" Type="http://schemas.openxmlformats.org/officeDocument/2006/relationships/slide" Target="../slides/slide183.xml" /><Relationship Id="rId2" Type="http://schemas.openxmlformats.org/officeDocument/2006/relationships/notesMaster" Target="../notesMasters/notesMaster1.xml" /></Relationships>
</file>

<file path=ppt/notesSlides/_rels/notesSlide184.xml.rels>&#65279;<?xml version="1.0" encoding="utf-8" standalone="yes"?><Relationships xmlns="http://schemas.openxmlformats.org/package/2006/relationships"><Relationship Id="rId1" Type="http://schemas.openxmlformats.org/officeDocument/2006/relationships/slide" Target="../slides/slide184.xml" /><Relationship Id="rId2" Type="http://schemas.openxmlformats.org/officeDocument/2006/relationships/notesMaster" Target="../notesMasters/notesMaster1.xml" /></Relationships>
</file>

<file path=ppt/notesSlides/_rels/notesSlide185.xml.rels>&#65279;<?xml version="1.0" encoding="utf-8" standalone="yes"?><Relationships xmlns="http://schemas.openxmlformats.org/package/2006/relationships"><Relationship Id="rId1" Type="http://schemas.openxmlformats.org/officeDocument/2006/relationships/slide" Target="../slides/slide185.xml" /><Relationship Id="rId2" Type="http://schemas.openxmlformats.org/officeDocument/2006/relationships/notesMaster" Target="../notesMasters/notesMaster1.xml" /></Relationships>
</file>

<file path=ppt/notesSlides/_rels/notesSlide186.xml.rels>&#65279;<?xml version="1.0" encoding="utf-8" standalone="yes"?><Relationships xmlns="http://schemas.openxmlformats.org/package/2006/relationships"><Relationship Id="rId1" Type="http://schemas.openxmlformats.org/officeDocument/2006/relationships/slide" Target="../slides/slide186.xml" /><Relationship Id="rId2" Type="http://schemas.openxmlformats.org/officeDocument/2006/relationships/notesMaster" Target="../notesMasters/notesMaster1.xml" /></Relationships>
</file>

<file path=ppt/notesSlides/_rels/notesSlide187.xml.rels>&#65279;<?xml version="1.0" encoding="utf-8" standalone="yes"?><Relationships xmlns="http://schemas.openxmlformats.org/package/2006/relationships"><Relationship Id="rId1" Type="http://schemas.openxmlformats.org/officeDocument/2006/relationships/slide" Target="../slides/slide187.xml" /><Relationship Id="rId2" Type="http://schemas.openxmlformats.org/officeDocument/2006/relationships/notesMaster" Target="../notesMasters/notesMaster1.xml" /></Relationships>
</file>

<file path=ppt/notesSlides/_rels/notesSlide188.xml.rels>&#65279;<?xml version="1.0" encoding="utf-8" standalone="yes"?><Relationships xmlns="http://schemas.openxmlformats.org/package/2006/relationships"><Relationship Id="rId1" Type="http://schemas.openxmlformats.org/officeDocument/2006/relationships/slide" Target="../slides/slide188.xml" /><Relationship Id="rId2" Type="http://schemas.openxmlformats.org/officeDocument/2006/relationships/notesMaster" Target="../notesMasters/notesMaster1.xml" /></Relationships>
</file>

<file path=ppt/notesSlides/_rels/notesSlide189.xml.rels>&#65279;<?xml version="1.0" encoding="utf-8" standalone="yes"?><Relationships xmlns="http://schemas.openxmlformats.org/package/2006/relationships"><Relationship Id="rId1" Type="http://schemas.openxmlformats.org/officeDocument/2006/relationships/slide" Target="../slides/slide189.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90.xml.rels>&#65279;<?xml version="1.0" encoding="utf-8" standalone="yes"?><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_rels/notesSlide191.xml.rels>&#65279;<?xml version="1.0" encoding="utf-8" standalone="yes"?><Relationships xmlns="http://schemas.openxmlformats.org/package/2006/relationships"><Relationship Id="rId1" Type="http://schemas.openxmlformats.org/officeDocument/2006/relationships/slide" Target="../slides/slide191.xml" /><Relationship Id="rId2" Type="http://schemas.openxmlformats.org/officeDocument/2006/relationships/notesMaster" Target="../notesMasters/notesMaster1.xml" /></Relationships>
</file>

<file path=ppt/notesSlides/_rels/notesSlide192.xml.rels>&#65279;<?xml version="1.0" encoding="utf-8" standalone="yes"?><Relationships xmlns="http://schemas.openxmlformats.org/package/2006/relationships"><Relationship Id="rId1" Type="http://schemas.openxmlformats.org/officeDocument/2006/relationships/slide" Target="../slides/slide192.xml" /><Relationship Id="rId2" Type="http://schemas.openxmlformats.org/officeDocument/2006/relationships/notesMaster" Target="../notesMasters/notesMaster1.xml" /></Relationships>
</file>

<file path=ppt/notesSlides/_rels/notesSlide193.xml.rels>&#65279;<?xml version="1.0" encoding="utf-8" standalone="yes"?><Relationships xmlns="http://schemas.openxmlformats.org/package/2006/relationships"><Relationship Id="rId1" Type="http://schemas.openxmlformats.org/officeDocument/2006/relationships/slide" Target="../slides/slide193.xml" /><Relationship Id="rId2" Type="http://schemas.openxmlformats.org/officeDocument/2006/relationships/notesMaster" Target="../notesMasters/notesMaster1.xml" /></Relationships>
</file>

<file path=ppt/notesSlides/_rels/notesSlide194.xml.rels>&#65279;<?xml version="1.0" encoding="utf-8" standalone="yes"?><Relationships xmlns="http://schemas.openxmlformats.org/package/2006/relationships"><Relationship Id="rId1" Type="http://schemas.openxmlformats.org/officeDocument/2006/relationships/slide" Target="../slides/slide194.xml" /><Relationship Id="rId2" Type="http://schemas.openxmlformats.org/officeDocument/2006/relationships/notesMaster" Target="../notesMasters/notesMaster1.xml" /></Relationships>
</file>

<file path=ppt/notesSlides/_rels/notesSlide195.xml.rels>&#65279;<?xml version="1.0" encoding="utf-8" standalone="yes"?><Relationships xmlns="http://schemas.openxmlformats.org/package/2006/relationships"><Relationship Id="rId1" Type="http://schemas.openxmlformats.org/officeDocument/2006/relationships/slide" Target="../slides/slide195.xml" /><Relationship Id="rId2" Type="http://schemas.openxmlformats.org/officeDocument/2006/relationships/notesMaster" Target="../notesMasters/notesMaster1.xml" /></Relationships>
</file>

<file path=ppt/notesSlides/_rels/notesSlide196.xml.rels>&#65279;<?xml version="1.0" encoding="utf-8" standalone="yes"?><Relationships xmlns="http://schemas.openxmlformats.org/package/2006/relationships"><Relationship Id="rId1" Type="http://schemas.openxmlformats.org/officeDocument/2006/relationships/slide" Target="../slides/slide196.xml" /><Relationship Id="rId2" Type="http://schemas.openxmlformats.org/officeDocument/2006/relationships/notesMaster" Target="../notesMasters/notesMaster1.xml" /></Relationships>
</file>

<file path=ppt/notesSlides/_rels/notesSlide197.xml.rels>&#65279;<?xml version="1.0" encoding="utf-8" standalone="yes"?><Relationships xmlns="http://schemas.openxmlformats.org/package/2006/relationships"><Relationship Id="rId1" Type="http://schemas.openxmlformats.org/officeDocument/2006/relationships/slide" Target="../slides/slide197.xml" /><Relationship Id="rId2" Type="http://schemas.openxmlformats.org/officeDocument/2006/relationships/notesMaster" Target="../notesMasters/notesMaster1.xml" /></Relationships>
</file>

<file path=ppt/notesSlides/_rels/notesSlide198.xml.rels>&#65279;<?xml version="1.0" encoding="utf-8" standalone="yes"?><Relationships xmlns="http://schemas.openxmlformats.org/package/2006/relationships"><Relationship Id="rId1" Type="http://schemas.openxmlformats.org/officeDocument/2006/relationships/slide" Target="../slides/slide198.xml" /><Relationship Id="rId2" Type="http://schemas.openxmlformats.org/officeDocument/2006/relationships/notesMaster" Target="../notesMasters/notesMaster1.xml" /></Relationships>
</file>

<file path=ppt/notesSlides/_rels/notesSlide199.xml.rels>&#65279;<?xml version="1.0" encoding="utf-8" standalone="yes"?><Relationships xmlns="http://schemas.openxmlformats.org/package/2006/relationships"><Relationship Id="rId1" Type="http://schemas.openxmlformats.org/officeDocument/2006/relationships/slide" Target="../slides/slide19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00.xml.rels>&#65279;<?xml version="1.0" encoding="utf-8" standalone="yes"?><Relationships xmlns="http://schemas.openxmlformats.org/package/2006/relationships"><Relationship Id="rId1" Type="http://schemas.openxmlformats.org/officeDocument/2006/relationships/slide" Target="../slides/slide200.xml" /><Relationship Id="rId2" Type="http://schemas.openxmlformats.org/officeDocument/2006/relationships/notesMaster" Target="../notesMasters/notesMaster1.xml" /></Relationships>
</file>

<file path=ppt/notesSlides/_rels/notesSlide201.xml.rels>&#65279;<?xml version="1.0" encoding="utf-8" standalone="yes"?><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202.xml.rels>&#65279;<?xml version="1.0" encoding="utf-8" standalone="yes"?><Relationships xmlns="http://schemas.openxmlformats.org/package/2006/relationships"><Relationship Id="rId1" Type="http://schemas.openxmlformats.org/officeDocument/2006/relationships/slide" Target="../slides/slide202.xml" /><Relationship Id="rId2" Type="http://schemas.openxmlformats.org/officeDocument/2006/relationships/notesMaster" Target="../notesMasters/notesMaster1.xml" /></Relationships>
</file>

<file path=ppt/notesSlides/_rels/notesSlide203.xml.rels>&#65279;<?xml version="1.0" encoding="utf-8" standalone="yes"?><Relationships xmlns="http://schemas.openxmlformats.org/package/2006/relationships"><Relationship Id="rId1" Type="http://schemas.openxmlformats.org/officeDocument/2006/relationships/slide" Target="../slides/slide203.xml" /><Relationship Id="rId2" Type="http://schemas.openxmlformats.org/officeDocument/2006/relationships/notesMaster" Target="../notesMasters/notesMaster1.xml" /></Relationships>
</file>

<file path=ppt/notesSlides/_rels/notesSlide204.xml.rels>&#65279;<?xml version="1.0" encoding="utf-8" standalone="yes"?><Relationships xmlns="http://schemas.openxmlformats.org/package/2006/relationships"><Relationship Id="rId1" Type="http://schemas.openxmlformats.org/officeDocument/2006/relationships/slide" Target="../slides/slide204.xml" /><Relationship Id="rId2" Type="http://schemas.openxmlformats.org/officeDocument/2006/relationships/notesMaster" Target="../notesMasters/notesMaster1.xml" /></Relationships>
</file>

<file path=ppt/notesSlides/_rels/notesSlide205.xml.rels>&#65279;<?xml version="1.0" encoding="utf-8" standalone="yes"?><Relationships xmlns="http://schemas.openxmlformats.org/package/2006/relationships"><Relationship Id="rId1" Type="http://schemas.openxmlformats.org/officeDocument/2006/relationships/slide" Target="../slides/slide205.xml" /><Relationship Id="rId2" Type="http://schemas.openxmlformats.org/officeDocument/2006/relationships/notesMaster" Target="../notesMasters/notesMaster1.xml" /></Relationships>
</file>

<file path=ppt/notesSlides/_rels/notesSlide206.xml.rels>&#65279;<?xml version="1.0" encoding="utf-8" standalone="yes"?><Relationships xmlns="http://schemas.openxmlformats.org/package/2006/relationships"><Relationship Id="rId1" Type="http://schemas.openxmlformats.org/officeDocument/2006/relationships/slide" Target="../slides/slide206.xml" /><Relationship Id="rId2" Type="http://schemas.openxmlformats.org/officeDocument/2006/relationships/notesMaster" Target="../notesMasters/notesMaster1.xml" /></Relationships>
</file>

<file path=ppt/notesSlides/_rels/notesSlide207.xml.rels>&#65279;<?xml version="1.0" encoding="utf-8" standalone="yes"?><Relationships xmlns="http://schemas.openxmlformats.org/package/2006/relationships"><Relationship Id="rId1" Type="http://schemas.openxmlformats.org/officeDocument/2006/relationships/slide" Target="../slides/slide207.xml" /><Relationship Id="rId2" Type="http://schemas.openxmlformats.org/officeDocument/2006/relationships/notesMaster" Target="../notesMasters/notesMaster1.xml" /></Relationships>
</file>

<file path=ppt/notesSlides/_rels/notesSlide208.xml.rels>&#65279;<?xml version="1.0" encoding="utf-8" standalone="yes"?><Relationships xmlns="http://schemas.openxmlformats.org/package/2006/relationships"><Relationship Id="rId1" Type="http://schemas.openxmlformats.org/officeDocument/2006/relationships/slide" Target="../slides/slide208.xml" /><Relationship Id="rId2" Type="http://schemas.openxmlformats.org/officeDocument/2006/relationships/notesMaster" Target="../notesMasters/notesMaster1.xml" /></Relationships>
</file>

<file path=ppt/notesSlides/_rels/notesSlide209.xml.rels>&#65279;<?xml version="1.0" encoding="utf-8" standalone="yes"?><Relationships xmlns="http://schemas.openxmlformats.org/package/2006/relationships"><Relationship Id="rId1" Type="http://schemas.openxmlformats.org/officeDocument/2006/relationships/slide" Target="../slides/slide209.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10.xml.rels>&#65279;<?xml version="1.0" encoding="utf-8" standalone="yes"?><Relationships xmlns="http://schemas.openxmlformats.org/package/2006/relationships"><Relationship Id="rId1" Type="http://schemas.openxmlformats.org/officeDocument/2006/relationships/slide" Target="../slides/slide210.xml" /><Relationship Id="rId2" Type="http://schemas.openxmlformats.org/officeDocument/2006/relationships/notesMaster" Target="../notesMasters/notesMaster1.xml" /></Relationships>
</file>

<file path=ppt/notesSlides/_rels/notesSlide211.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_rels/notesSlide212.xml.rels>&#65279;<?xml version="1.0" encoding="utf-8" standalone="yes"?><Relationships xmlns="http://schemas.openxmlformats.org/package/2006/relationships"><Relationship Id="rId1" Type="http://schemas.openxmlformats.org/officeDocument/2006/relationships/slide" Target="../slides/slide212.xml" /><Relationship Id="rId2" Type="http://schemas.openxmlformats.org/officeDocument/2006/relationships/notesMaster" Target="../notesMasters/notesMaster1.xml" /></Relationships>
</file>

<file path=ppt/notesSlides/_rels/notesSlide213.xml.rels>&#65279;<?xml version="1.0" encoding="utf-8" standalone="yes"?><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214.xml.rels>&#65279;<?xml version="1.0" encoding="utf-8" standalone="yes"?><Relationships xmlns="http://schemas.openxmlformats.org/package/2006/relationships"><Relationship Id="rId1" Type="http://schemas.openxmlformats.org/officeDocument/2006/relationships/slide" Target="../slides/slide214.xml" /><Relationship Id="rId2" Type="http://schemas.openxmlformats.org/officeDocument/2006/relationships/notesMaster" Target="../notesMasters/notesMaster1.xml" /></Relationships>
</file>

<file path=ppt/notesSlides/_rels/notesSlide215.xml.rels>&#65279;<?xml version="1.0" encoding="utf-8" standalone="yes"?><Relationships xmlns="http://schemas.openxmlformats.org/package/2006/relationships"><Relationship Id="rId1" Type="http://schemas.openxmlformats.org/officeDocument/2006/relationships/slide" Target="../slides/slide215.xml" /><Relationship Id="rId2" Type="http://schemas.openxmlformats.org/officeDocument/2006/relationships/notesMaster" Target="../notesMasters/notesMaster1.xml" /></Relationships>
</file>

<file path=ppt/notesSlides/_rels/notesSlide216.xml.rels>&#65279;<?xml version="1.0" encoding="utf-8" standalone="yes"?><Relationships xmlns="http://schemas.openxmlformats.org/package/2006/relationships"><Relationship Id="rId1" Type="http://schemas.openxmlformats.org/officeDocument/2006/relationships/slide" Target="../slides/slide216.xml" /><Relationship Id="rId2" Type="http://schemas.openxmlformats.org/officeDocument/2006/relationships/notesMaster" Target="../notesMasters/notesMaster1.xml" /></Relationships>
</file>

<file path=ppt/notesSlides/_rels/notesSlide217.xml.rels>&#65279;<?xml version="1.0" encoding="utf-8" standalone="yes"?><Relationships xmlns="http://schemas.openxmlformats.org/package/2006/relationships"><Relationship Id="rId1" Type="http://schemas.openxmlformats.org/officeDocument/2006/relationships/slide" Target="../slides/slide217.xml" /><Relationship Id="rId2" Type="http://schemas.openxmlformats.org/officeDocument/2006/relationships/notesMaster" Target="../notesMasters/notesMaster1.xml" /></Relationships>
</file>

<file path=ppt/notesSlides/_rels/notesSlide218.xml.rels>&#65279;<?xml version="1.0" encoding="utf-8" standalone="yes"?><Relationships xmlns="http://schemas.openxmlformats.org/package/2006/relationships"><Relationship Id="rId1" Type="http://schemas.openxmlformats.org/officeDocument/2006/relationships/slide" Target="../slides/slide218.xml" /><Relationship Id="rId2" Type="http://schemas.openxmlformats.org/officeDocument/2006/relationships/notesMaster" Target="../notesMasters/notesMaster1.xml" /></Relationships>
</file>

<file path=ppt/notesSlides/_rels/notesSlide219.xml.rels>&#65279;<?xml version="1.0" encoding="utf-8" standalone="yes"?><Relationships xmlns="http://schemas.openxmlformats.org/package/2006/relationships"><Relationship Id="rId1" Type="http://schemas.openxmlformats.org/officeDocument/2006/relationships/slide" Target="../slides/slide219.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20.xml.rels>&#65279;<?xml version="1.0" encoding="utf-8" standalone="yes"?><Relationships xmlns="http://schemas.openxmlformats.org/package/2006/relationships"><Relationship Id="rId1" Type="http://schemas.openxmlformats.org/officeDocument/2006/relationships/slide" Target="../slides/slide220.xml" /><Relationship Id="rId2" Type="http://schemas.openxmlformats.org/officeDocument/2006/relationships/notesMaster" Target="../notesMasters/notesMaster1.xml" /></Relationships>
</file>

<file path=ppt/notesSlides/_rels/notesSlide221.xml.rels>&#65279;<?xml version="1.0" encoding="utf-8" standalone="yes"?><Relationships xmlns="http://schemas.openxmlformats.org/package/2006/relationships"><Relationship Id="rId1" Type="http://schemas.openxmlformats.org/officeDocument/2006/relationships/slide" Target="../slides/slide221.xml" /><Relationship Id="rId2" Type="http://schemas.openxmlformats.org/officeDocument/2006/relationships/notesMaster" Target="../notesMasters/notesMaster1.xml" /></Relationships>
</file>

<file path=ppt/notesSlides/_rels/notesSlide222.xml.rels>&#65279;<?xml version="1.0" encoding="utf-8" standalone="yes"?><Relationships xmlns="http://schemas.openxmlformats.org/package/2006/relationships"><Relationship Id="rId1" Type="http://schemas.openxmlformats.org/officeDocument/2006/relationships/slide" Target="../slides/slide222.xml" /><Relationship Id="rId2" Type="http://schemas.openxmlformats.org/officeDocument/2006/relationships/notesMaster" Target="../notesMasters/notesMaster1.xml" /></Relationships>
</file>

<file path=ppt/notesSlides/_rels/notesSlide223.xml.rels>&#65279;<?xml version="1.0" encoding="utf-8" standalone="yes"?><Relationships xmlns="http://schemas.openxmlformats.org/package/2006/relationships"><Relationship Id="rId1" Type="http://schemas.openxmlformats.org/officeDocument/2006/relationships/slide" Target="../slides/slide223.xml" /><Relationship Id="rId2" Type="http://schemas.openxmlformats.org/officeDocument/2006/relationships/notesMaster" Target="../notesMasters/notesMaster1.xml" /></Relationships>
</file>

<file path=ppt/notesSlides/_rels/notesSlide224.xml.rels>&#65279;<?xml version="1.0" encoding="utf-8" standalone="yes"?><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225.xml.rels>&#65279;<?xml version="1.0" encoding="utf-8" standalone="yes"?><Relationships xmlns="http://schemas.openxmlformats.org/package/2006/relationships"><Relationship Id="rId1" Type="http://schemas.openxmlformats.org/officeDocument/2006/relationships/slide" Target="../slides/slide225.xml" /><Relationship Id="rId2" Type="http://schemas.openxmlformats.org/officeDocument/2006/relationships/notesMaster" Target="../notesMasters/notesMaster1.xml" /></Relationships>
</file>

<file path=ppt/notesSlides/_rels/notesSlide226.xml.rels>&#65279;<?xml version="1.0" encoding="utf-8" standalone="yes"?><Relationships xmlns="http://schemas.openxmlformats.org/package/2006/relationships"><Relationship Id="rId1" Type="http://schemas.openxmlformats.org/officeDocument/2006/relationships/slide" Target="../slides/slide226.xml" /><Relationship Id="rId2" Type="http://schemas.openxmlformats.org/officeDocument/2006/relationships/notesMaster" Target="../notesMasters/notesMaster1.xml" /></Relationships>
</file>

<file path=ppt/notesSlides/_rels/notesSlide227.xml.rels>&#65279;<?xml version="1.0" encoding="utf-8" standalone="yes"?><Relationships xmlns="http://schemas.openxmlformats.org/package/2006/relationships"><Relationship Id="rId1" Type="http://schemas.openxmlformats.org/officeDocument/2006/relationships/slide" Target="../slides/slide227.xml" /><Relationship Id="rId2" Type="http://schemas.openxmlformats.org/officeDocument/2006/relationships/notesMaster" Target="../notesMasters/notesMaster1.xml" /></Relationships>
</file>

<file path=ppt/notesSlides/_rels/notesSlide228.xml.rels>&#65279;<?xml version="1.0" encoding="utf-8" standalone="yes"?><Relationships xmlns="http://schemas.openxmlformats.org/package/2006/relationships"><Relationship Id="rId1" Type="http://schemas.openxmlformats.org/officeDocument/2006/relationships/slide" Target="../slides/slide228.xml" /><Relationship Id="rId2" Type="http://schemas.openxmlformats.org/officeDocument/2006/relationships/notesMaster" Target="../notesMasters/notesMaster1.xml" /></Relationships>
</file>

<file path=ppt/notesSlides/_rels/notesSlide229.xml.rels>&#65279;<?xml version="1.0" encoding="utf-8" standalone="yes"?><Relationships xmlns="http://schemas.openxmlformats.org/package/2006/relationships"><Relationship Id="rId1" Type="http://schemas.openxmlformats.org/officeDocument/2006/relationships/slide" Target="../slides/slide229.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30.xml.rels>&#65279;<?xml version="1.0" encoding="utf-8" standalone="yes"?><Relationships xmlns="http://schemas.openxmlformats.org/package/2006/relationships"><Relationship Id="rId1" Type="http://schemas.openxmlformats.org/officeDocument/2006/relationships/slide" Target="../slides/slide230.xml" /><Relationship Id="rId2" Type="http://schemas.openxmlformats.org/officeDocument/2006/relationships/notesMaster" Target="../notesMasters/notesMaster1.xml" /></Relationships>
</file>

<file path=ppt/notesSlides/_rels/notesSlide231.xml.rels>&#65279;<?xml version="1.0" encoding="utf-8" standalone="yes"?><Relationships xmlns="http://schemas.openxmlformats.org/package/2006/relationships"><Relationship Id="rId1" Type="http://schemas.openxmlformats.org/officeDocument/2006/relationships/slide" Target="../slides/slide231.xml" /><Relationship Id="rId2" Type="http://schemas.openxmlformats.org/officeDocument/2006/relationships/notesMaster" Target="../notesMasters/notesMaster1.xml" /></Relationships>
</file>

<file path=ppt/notesSlides/_rels/notesSlide232.xml.rels>&#65279;<?xml version="1.0" encoding="utf-8" standalone="yes"?><Relationships xmlns="http://schemas.openxmlformats.org/package/2006/relationships"><Relationship Id="rId1" Type="http://schemas.openxmlformats.org/officeDocument/2006/relationships/slide" Target="../slides/slide232.xml" /><Relationship Id="rId2" Type="http://schemas.openxmlformats.org/officeDocument/2006/relationships/notesMaster" Target="../notesMasters/notesMaster1.xml" /></Relationships>
</file>

<file path=ppt/notesSlides/_rels/notesSlide233.xml.rels>&#65279;<?xml version="1.0" encoding="utf-8" standalone="yes"?><Relationships xmlns="http://schemas.openxmlformats.org/package/2006/relationships"><Relationship Id="rId1" Type="http://schemas.openxmlformats.org/officeDocument/2006/relationships/slide" Target="../slides/slide233.xml" /><Relationship Id="rId2" Type="http://schemas.openxmlformats.org/officeDocument/2006/relationships/notesMaster" Target="../notesMasters/notesMaster1.xml" /></Relationships>
</file>

<file path=ppt/notesSlides/_rels/notesSlide234.xml.rels>&#65279;<?xml version="1.0" encoding="utf-8" standalone="yes"?><Relationships xmlns="http://schemas.openxmlformats.org/package/2006/relationships"><Relationship Id="rId1" Type="http://schemas.openxmlformats.org/officeDocument/2006/relationships/slide" Target="../slides/slide234.xml" /><Relationship Id="rId2" Type="http://schemas.openxmlformats.org/officeDocument/2006/relationships/notesMaster" Target="../notesMasters/notesMaster1.xml" /></Relationships>
</file>

<file path=ppt/notesSlides/_rels/notesSlide235.xml.rels>&#65279;<?xml version="1.0" encoding="utf-8" standalone="yes"?><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236.xml.rels>&#65279;<?xml version="1.0" encoding="utf-8" standalone="yes"?><Relationships xmlns="http://schemas.openxmlformats.org/package/2006/relationships"><Relationship Id="rId1" Type="http://schemas.openxmlformats.org/officeDocument/2006/relationships/slide" Target="../slides/slide236.xml" /><Relationship Id="rId2" Type="http://schemas.openxmlformats.org/officeDocument/2006/relationships/notesMaster" Target="../notesMasters/notesMaster1.xml" /></Relationships>
</file>

<file path=ppt/notesSlides/_rels/notesSlide237.xml.rels>&#65279;<?xml version="1.0" encoding="utf-8" standalone="yes"?><Relationships xmlns="http://schemas.openxmlformats.org/package/2006/relationships"><Relationship Id="rId1" Type="http://schemas.openxmlformats.org/officeDocument/2006/relationships/slide" Target="../slides/slide237.xml" /><Relationship Id="rId2" Type="http://schemas.openxmlformats.org/officeDocument/2006/relationships/notesMaster" Target="../notesMasters/notesMaster1.xml" /></Relationships>
</file>

<file path=ppt/notesSlides/_rels/notesSlide238.xml.rels>&#65279;<?xml version="1.0" encoding="utf-8" standalone="yes"?><Relationships xmlns="http://schemas.openxmlformats.org/package/2006/relationships"><Relationship Id="rId1" Type="http://schemas.openxmlformats.org/officeDocument/2006/relationships/slide" Target="../slides/slide238.xml" /><Relationship Id="rId2" Type="http://schemas.openxmlformats.org/officeDocument/2006/relationships/notesMaster" Target="../notesMasters/notesMaster1.xml" /></Relationships>
</file>

<file path=ppt/notesSlides/_rels/notesSlide239.xml.rels>&#65279;<?xml version="1.0" encoding="utf-8" standalone="yes"?><Relationships xmlns="http://schemas.openxmlformats.org/package/2006/relationships"><Relationship Id="rId1" Type="http://schemas.openxmlformats.org/officeDocument/2006/relationships/slide" Target="../slides/slide239.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40.xml.rels>&#65279;<?xml version="1.0" encoding="utf-8" standalone="yes"?><Relationships xmlns="http://schemas.openxmlformats.org/package/2006/relationships"><Relationship Id="rId1" Type="http://schemas.openxmlformats.org/officeDocument/2006/relationships/slide" Target="../slides/slide240.xml" /><Relationship Id="rId2" Type="http://schemas.openxmlformats.org/officeDocument/2006/relationships/notesMaster" Target="../notesMasters/notesMaster1.xml" /></Relationships>
</file>

<file path=ppt/notesSlides/_rels/notesSlide241.xml.rels>&#65279;<?xml version="1.0" encoding="utf-8" standalone="yes"?><Relationships xmlns="http://schemas.openxmlformats.org/package/2006/relationships"><Relationship Id="rId1" Type="http://schemas.openxmlformats.org/officeDocument/2006/relationships/slide" Target="../slides/slide241.xml" /><Relationship Id="rId2" Type="http://schemas.openxmlformats.org/officeDocument/2006/relationships/notesMaster" Target="../notesMasters/notesMaster1.xml" /></Relationships>
</file>

<file path=ppt/notesSlides/_rels/notesSlide242.xml.rels>&#65279;<?xml version="1.0" encoding="utf-8" standalone="yes"?><Relationships xmlns="http://schemas.openxmlformats.org/package/2006/relationships"><Relationship Id="rId1" Type="http://schemas.openxmlformats.org/officeDocument/2006/relationships/slide" Target="../slides/slide242.xml" /><Relationship Id="rId2" Type="http://schemas.openxmlformats.org/officeDocument/2006/relationships/notesMaster" Target="../notesMasters/notesMaster1.xml" /></Relationships>
</file>

<file path=ppt/notesSlides/_rels/notesSlide243.xml.rels>&#65279;<?xml version="1.0" encoding="utf-8" standalone="yes"?><Relationships xmlns="http://schemas.openxmlformats.org/package/2006/relationships"><Relationship Id="rId1" Type="http://schemas.openxmlformats.org/officeDocument/2006/relationships/slide" Target="../slides/slide243.xml" /><Relationship Id="rId2" Type="http://schemas.openxmlformats.org/officeDocument/2006/relationships/notesMaster" Target="../notesMasters/notesMaster1.xml" /></Relationships>
</file>

<file path=ppt/notesSlides/_rels/notesSlide244.xml.rels>&#65279;<?xml version="1.0" encoding="utf-8" standalone="yes"?><Relationships xmlns="http://schemas.openxmlformats.org/package/2006/relationships"><Relationship Id="rId1" Type="http://schemas.openxmlformats.org/officeDocument/2006/relationships/slide" Target="../slides/slide244.xml" /><Relationship Id="rId2" Type="http://schemas.openxmlformats.org/officeDocument/2006/relationships/notesMaster" Target="../notesMasters/notesMaster1.xml" /></Relationships>
</file>

<file path=ppt/notesSlides/_rels/notesSlide245.xml.rels>&#65279;<?xml version="1.0" encoding="utf-8" standalone="yes"?><Relationships xmlns="http://schemas.openxmlformats.org/package/2006/relationships"><Relationship Id="rId1" Type="http://schemas.openxmlformats.org/officeDocument/2006/relationships/slide" Target="../slides/slide245.xml" /><Relationship Id="rId2" Type="http://schemas.openxmlformats.org/officeDocument/2006/relationships/notesMaster" Target="../notesMasters/notesMaster1.xml" /></Relationships>
</file>

<file path=ppt/notesSlides/_rels/notesSlide246.xml.rels>&#65279;<?xml version="1.0" encoding="utf-8" standalone="yes"?><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247.xml.rels>&#65279;<?xml version="1.0" encoding="utf-8" standalone="yes"?><Relationships xmlns="http://schemas.openxmlformats.org/package/2006/relationships"><Relationship Id="rId1" Type="http://schemas.openxmlformats.org/officeDocument/2006/relationships/slide" Target="../slides/slide247.xml" /><Relationship Id="rId2" Type="http://schemas.openxmlformats.org/officeDocument/2006/relationships/notesMaster" Target="../notesMasters/notesMaster1.xml" /></Relationships>
</file>

<file path=ppt/notesSlides/_rels/notesSlide248.xml.rels>&#65279;<?xml version="1.0" encoding="utf-8" standalone="yes"?><Relationships xmlns="http://schemas.openxmlformats.org/package/2006/relationships"><Relationship Id="rId1" Type="http://schemas.openxmlformats.org/officeDocument/2006/relationships/slide" Target="../slides/slide248.xml" /><Relationship Id="rId2" Type="http://schemas.openxmlformats.org/officeDocument/2006/relationships/notesMaster" Target="../notesMasters/notesMaster1.xml" /></Relationships>
</file>

<file path=ppt/notesSlides/_rels/notesSlide249.xml.rels>&#65279;<?xml version="1.0" encoding="utf-8" standalone="yes"?><Relationships xmlns="http://schemas.openxmlformats.org/package/2006/relationships"><Relationship Id="rId1" Type="http://schemas.openxmlformats.org/officeDocument/2006/relationships/slide" Target="../slides/slide249.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50.xml.rels>&#65279;<?xml version="1.0" encoding="utf-8" standalone="yes"?><Relationships xmlns="http://schemas.openxmlformats.org/package/2006/relationships"><Relationship Id="rId1" Type="http://schemas.openxmlformats.org/officeDocument/2006/relationships/slide" Target="../slides/slide250.xml" /><Relationship Id="rId2" Type="http://schemas.openxmlformats.org/officeDocument/2006/relationships/notesMaster" Target="../notesMasters/notesMaster1.xml" /></Relationships>
</file>

<file path=ppt/notesSlides/_rels/notesSlide251.xml.rels>&#65279;<?xml version="1.0" encoding="utf-8" standalone="yes"?><Relationships xmlns="http://schemas.openxmlformats.org/package/2006/relationships"><Relationship Id="rId1" Type="http://schemas.openxmlformats.org/officeDocument/2006/relationships/slide" Target="../slides/slide251.xml" /><Relationship Id="rId2" Type="http://schemas.openxmlformats.org/officeDocument/2006/relationships/notesMaster" Target="../notesMasters/notesMaster1.xml" /></Relationships>
</file>

<file path=ppt/notesSlides/_rels/notesSlide252.xml.rels>&#65279;<?xml version="1.0" encoding="utf-8" standalone="yes"?><Relationships xmlns="http://schemas.openxmlformats.org/package/2006/relationships"><Relationship Id="rId1" Type="http://schemas.openxmlformats.org/officeDocument/2006/relationships/slide" Target="../slides/slide252.xml" /><Relationship Id="rId2" Type="http://schemas.openxmlformats.org/officeDocument/2006/relationships/notesMaster" Target="../notesMasters/notesMaster1.xml" /></Relationships>
</file>

<file path=ppt/notesSlides/_rels/notesSlide253.xml.rels>&#65279;<?xml version="1.0" encoding="utf-8" standalone="yes"?><Relationships xmlns="http://schemas.openxmlformats.org/package/2006/relationships"><Relationship Id="rId1" Type="http://schemas.openxmlformats.org/officeDocument/2006/relationships/slide" Target="../slides/slide253.xml" /><Relationship Id="rId2" Type="http://schemas.openxmlformats.org/officeDocument/2006/relationships/notesMaster" Target="../notesMasters/notesMaster1.xml" /></Relationships>
</file>

<file path=ppt/notesSlides/_rels/notesSlide254.xml.rels>&#65279;<?xml version="1.0" encoding="utf-8" standalone="yes"?><Relationships xmlns="http://schemas.openxmlformats.org/package/2006/relationships"><Relationship Id="rId1" Type="http://schemas.openxmlformats.org/officeDocument/2006/relationships/slide" Target="../slides/slide254.xml" /><Relationship Id="rId2" Type="http://schemas.openxmlformats.org/officeDocument/2006/relationships/notesMaster" Target="../notesMasters/notesMaster1.xml" /></Relationships>
</file>

<file path=ppt/notesSlides/_rels/notesSlide255.xml.rels>&#65279;<?xml version="1.0" encoding="utf-8" standalone="yes"?><Relationships xmlns="http://schemas.openxmlformats.org/package/2006/relationships"><Relationship Id="rId1" Type="http://schemas.openxmlformats.org/officeDocument/2006/relationships/slide" Target="../slides/slide255.xml" /><Relationship Id="rId2" Type="http://schemas.openxmlformats.org/officeDocument/2006/relationships/notesMaster" Target="../notesMasters/notesMaster1.xml" /></Relationships>
</file>

<file path=ppt/notesSlides/_rels/notesSlide256.xml.rels>&#65279;<?xml version="1.0" encoding="utf-8" standalone="yes"?><Relationships xmlns="http://schemas.openxmlformats.org/package/2006/relationships"><Relationship Id="rId1" Type="http://schemas.openxmlformats.org/officeDocument/2006/relationships/slide" Target="../slides/slide256.xml" /><Relationship Id="rId2" Type="http://schemas.openxmlformats.org/officeDocument/2006/relationships/notesMaster" Target="../notesMasters/notesMaster1.xml" /></Relationships>
</file>

<file path=ppt/notesSlides/_rels/notesSlide257.xml.rels>&#65279;<?xml version="1.0" encoding="utf-8" standalone="yes"?><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258.xml.rels>&#65279;<?xml version="1.0" encoding="utf-8" standalone="yes"?><Relationships xmlns="http://schemas.openxmlformats.org/package/2006/relationships"><Relationship Id="rId1" Type="http://schemas.openxmlformats.org/officeDocument/2006/relationships/slide" Target="../slides/slide258.xml" /><Relationship Id="rId2" Type="http://schemas.openxmlformats.org/officeDocument/2006/relationships/notesMaster" Target="../notesMasters/notesMaster1.xml" /></Relationships>
</file>

<file path=ppt/notesSlides/_rels/notesSlide259.xml.rels>&#65279;<?xml version="1.0" encoding="utf-8" standalone="yes"?><Relationships xmlns="http://schemas.openxmlformats.org/package/2006/relationships"><Relationship Id="rId1" Type="http://schemas.openxmlformats.org/officeDocument/2006/relationships/slide" Target="../slides/slide259.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60.xml.rels>&#65279;<?xml version="1.0" encoding="utf-8" standalone="yes"?><Relationships xmlns="http://schemas.openxmlformats.org/package/2006/relationships"><Relationship Id="rId1" Type="http://schemas.openxmlformats.org/officeDocument/2006/relationships/slide" Target="../slides/slide260.xml" /><Relationship Id="rId2" Type="http://schemas.openxmlformats.org/officeDocument/2006/relationships/notesMaster" Target="../notesMasters/notesMaster1.xml" /></Relationships>
</file>

<file path=ppt/notesSlides/_rels/notesSlide261.xml.rels>&#65279;<?xml version="1.0" encoding="utf-8" standalone="yes"?><Relationships xmlns="http://schemas.openxmlformats.org/package/2006/relationships"><Relationship Id="rId1" Type="http://schemas.openxmlformats.org/officeDocument/2006/relationships/slide" Target="../slides/slide261.xml" /><Relationship Id="rId2" Type="http://schemas.openxmlformats.org/officeDocument/2006/relationships/notesMaster" Target="../notesMasters/notesMaster1.xml" /></Relationships>
</file>

<file path=ppt/notesSlides/_rels/notesSlide262.xml.rels>&#65279;<?xml version="1.0" encoding="utf-8" standalone="yes"?><Relationships xmlns="http://schemas.openxmlformats.org/package/2006/relationships"><Relationship Id="rId1" Type="http://schemas.openxmlformats.org/officeDocument/2006/relationships/slide" Target="../slides/slide262.xml" /><Relationship Id="rId2" Type="http://schemas.openxmlformats.org/officeDocument/2006/relationships/notesMaster" Target="../notesMasters/notesMaster1.xml" /></Relationships>
</file>

<file path=ppt/notesSlides/_rels/notesSlide263.xml.rels>&#65279;<?xml version="1.0" encoding="utf-8" standalone="yes"?><Relationships xmlns="http://schemas.openxmlformats.org/package/2006/relationships"><Relationship Id="rId1" Type="http://schemas.openxmlformats.org/officeDocument/2006/relationships/slide" Target="../slides/slide263.xml" /><Relationship Id="rId2" Type="http://schemas.openxmlformats.org/officeDocument/2006/relationships/notesMaster" Target="../notesMasters/notesMaster1.xml" /></Relationships>
</file>

<file path=ppt/notesSlides/_rels/notesSlide264.xml.rels>&#65279;<?xml version="1.0" encoding="utf-8" standalone="yes"?><Relationships xmlns="http://schemas.openxmlformats.org/package/2006/relationships"><Relationship Id="rId1" Type="http://schemas.openxmlformats.org/officeDocument/2006/relationships/slide" Target="../slides/slide264.xml" /><Relationship Id="rId2" Type="http://schemas.openxmlformats.org/officeDocument/2006/relationships/notesMaster" Target="../notesMasters/notesMaster1.xml" /></Relationships>
</file>

<file path=ppt/notesSlides/_rels/notesSlide265.xml.rels>&#65279;<?xml version="1.0" encoding="utf-8" standalone="yes"?><Relationships xmlns="http://schemas.openxmlformats.org/package/2006/relationships"><Relationship Id="rId1" Type="http://schemas.openxmlformats.org/officeDocument/2006/relationships/slide" Target="../slides/slide265.xml" /><Relationship Id="rId2" Type="http://schemas.openxmlformats.org/officeDocument/2006/relationships/notesMaster" Target="../notesMasters/notesMaster1.xml" /></Relationships>
</file>

<file path=ppt/notesSlides/_rels/notesSlide266.xml.rels>&#65279;<?xml version="1.0" encoding="utf-8" standalone="yes"?><Relationships xmlns="http://schemas.openxmlformats.org/package/2006/relationships"><Relationship Id="rId1" Type="http://schemas.openxmlformats.org/officeDocument/2006/relationships/slide" Target="../slides/slide266.xml" /><Relationship Id="rId2" Type="http://schemas.openxmlformats.org/officeDocument/2006/relationships/notesMaster" Target="../notesMasters/notesMaster1.xml" /></Relationships>
</file>

<file path=ppt/notesSlides/_rels/notesSlide267.xml.rels>&#65279;<?xml version="1.0" encoding="utf-8" standalone="yes"?><Relationships xmlns="http://schemas.openxmlformats.org/package/2006/relationships"><Relationship Id="rId1" Type="http://schemas.openxmlformats.org/officeDocument/2006/relationships/slide" Target="../slides/slide267.xml" /><Relationship Id="rId2" Type="http://schemas.openxmlformats.org/officeDocument/2006/relationships/notesMaster" Target="../notesMasters/notesMaster1.xml" /></Relationships>
</file>

<file path=ppt/notesSlides/_rels/notesSlide268.xml.rels>&#65279;<?xml version="1.0" encoding="utf-8" standalone="yes"?><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269.xml.rels>&#65279;<?xml version="1.0" encoding="utf-8" standalone="yes"?><Relationships xmlns="http://schemas.openxmlformats.org/package/2006/relationships"><Relationship Id="rId1" Type="http://schemas.openxmlformats.org/officeDocument/2006/relationships/slide" Target="../slides/slide269.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70.xml.rels>&#65279;<?xml version="1.0" encoding="utf-8" standalone="yes"?><Relationships xmlns="http://schemas.openxmlformats.org/package/2006/relationships"><Relationship Id="rId1" Type="http://schemas.openxmlformats.org/officeDocument/2006/relationships/slide" Target="../slides/slide270.xml" /><Relationship Id="rId2" Type="http://schemas.openxmlformats.org/officeDocument/2006/relationships/notesMaster" Target="../notesMasters/notesMaster1.xml" /></Relationships>
</file>

<file path=ppt/notesSlides/_rels/notesSlide271.xml.rels>&#65279;<?xml version="1.0" encoding="utf-8" standalone="yes"?><Relationships xmlns="http://schemas.openxmlformats.org/package/2006/relationships"><Relationship Id="rId1" Type="http://schemas.openxmlformats.org/officeDocument/2006/relationships/slide" Target="../slides/slide271.xml" /><Relationship Id="rId2" Type="http://schemas.openxmlformats.org/officeDocument/2006/relationships/notesMaster" Target="../notesMasters/notesMaster1.xml" /></Relationships>
</file>

<file path=ppt/notesSlides/_rels/notesSlide272.xml.rels>&#65279;<?xml version="1.0" encoding="utf-8" standalone="yes"?><Relationships xmlns="http://schemas.openxmlformats.org/package/2006/relationships"><Relationship Id="rId1" Type="http://schemas.openxmlformats.org/officeDocument/2006/relationships/slide" Target="../slides/slide272.xml" /><Relationship Id="rId2" Type="http://schemas.openxmlformats.org/officeDocument/2006/relationships/notesMaster" Target="../notesMasters/notesMaster1.xml" /></Relationships>
</file>

<file path=ppt/notesSlides/_rels/notesSlide273.xml.rels>&#65279;<?xml version="1.0" encoding="utf-8" standalone="yes"?><Relationships xmlns="http://schemas.openxmlformats.org/package/2006/relationships"><Relationship Id="rId1" Type="http://schemas.openxmlformats.org/officeDocument/2006/relationships/slide" Target="../slides/slide273.xml" /><Relationship Id="rId2" Type="http://schemas.openxmlformats.org/officeDocument/2006/relationships/notesMaster" Target="../notesMasters/notesMaster1.xml" /></Relationships>
</file>

<file path=ppt/notesSlides/_rels/notesSlide274.xml.rels>&#65279;<?xml version="1.0" encoding="utf-8" standalone="yes"?><Relationships xmlns="http://schemas.openxmlformats.org/package/2006/relationships"><Relationship Id="rId1" Type="http://schemas.openxmlformats.org/officeDocument/2006/relationships/slide" Target="../slides/slide274.xml" /><Relationship Id="rId2" Type="http://schemas.openxmlformats.org/officeDocument/2006/relationships/notesMaster" Target="../notesMasters/notesMaster1.xml" /></Relationships>
</file>

<file path=ppt/notesSlides/_rels/notesSlide275.xml.rels>&#65279;<?xml version="1.0" encoding="utf-8" standalone="yes"?><Relationships xmlns="http://schemas.openxmlformats.org/package/2006/relationships"><Relationship Id="rId1" Type="http://schemas.openxmlformats.org/officeDocument/2006/relationships/slide" Target="../slides/slide275.xml" /><Relationship Id="rId2" Type="http://schemas.openxmlformats.org/officeDocument/2006/relationships/notesMaster" Target="../notesMasters/notesMaster1.xml" /></Relationships>
</file>

<file path=ppt/notesSlides/_rels/notesSlide276.xml.rels>&#65279;<?xml version="1.0" encoding="utf-8" standalone="yes"?><Relationships xmlns="http://schemas.openxmlformats.org/package/2006/relationships"><Relationship Id="rId1" Type="http://schemas.openxmlformats.org/officeDocument/2006/relationships/slide" Target="../slides/slide276.xml" /><Relationship Id="rId2" Type="http://schemas.openxmlformats.org/officeDocument/2006/relationships/notesMaster" Target="../notesMasters/notesMaster1.xml" /></Relationships>
</file>

<file path=ppt/notesSlides/_rels/notesSlide277.xml.rels>&#65279;<?xml version="1.0" encoding="utf-8" standalone="yes"?><Relationships xmlns="http://schemas.openxmlformats.org/package/2006/relationships"><Relationship Id="rId1" Type="http://schemas.openxmlformats.org/officeDocument/2006/relationships/slide" Target="../slides/slide277.xml" /><Relationship Id="rId2" Type="http://schemas.openxmlformats.org/officeDocument/2006/relationships/notesMaster" Target="../notesMasters/notesMaster1.xml" /></Relationships>
</file>

<file path=ppt/notesSlides/_rels/notesSlide278.xml.rels>&#65279;<?xml version="1.0" encoding="utf-8" standalone="yes"?><Relationships xmlns="http://schemas.openxmlformats.org/package/2006/relationships"><Relationship Id="rId1" Type="http://schemas.openxmlformats.org/officeDocument/2006/relationships/slide" Target="../slides/slide278.xml" /><Relationship Id="rId2" Type="http://schemas.openxmlformats.org/officeDocument/2006/relationships/notesMaster" Target="../notesMasters/notesMaster1.xml" /></Relationships>
</file>

<file path=ppt/notesSlides/_rels/notesSlide279.xml.rels>&#65279;<?xml version="1.0" encoding="utf-8" standalone="yes"?><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80.xml.rels>&#65279;<?xml version="1.0" encoding="utf-8" standalone="yes"?><Relationships xmlns="http://schemas.openxmlformats.org/package/2006/relationships"><Relationship Id="rId1" Type="http://schemas.openxmlformats.org/officeDocument/2006/relationships/slide" Target="../slides/slide280.xml" /><Relationship Id="rId2" Type="http://schemas.openxmlformats.org/officeDocument/2006/relationships/notesMaster" Target="../notesMasters/notesMaster1.xml" /></Relationships>
</file>

<file path=ppt/notesSlides/_rels/notesSlide281.xml.rels>&#65279;<?xml version="1.0" encoding="utf-8" standalone="yes"?><Relationships xmlns="http://schemas.openxmlformats.org/package/2006/relationships"><Relationship Id="rId1" Type="http://schemas.openxmlformats.org/officeDocument/2006/relationships/slide" Target="../slides/slide281.xml" /><Relationship Id="rId2" Type="http://schemas.openxmlformats.org/officeDocument/2006/relationships/notesMaster" Target="../notesMasters/notesMaster1.xml" /></Relationships>
</file>

<file path=ppt/notesSlides/_rels/notesSlide282.xml.rels>&#65279;<?xml version="1.0" encoding="utf-8" standalone="yes"?><Relationships xmlns="http://schemas.openxmlformats.org/package/2006/relationships"><Relationship Id="rId1" Type="http://schemas.openxmlformats.org/officeDocument/2006/relationships/slide" Target="../slides/slide282.xml" /><Relationship Id="rId2" Type="http://schemas.openxmlformats.org/officeDocument/2006/relationships/notesMaster" Target="../notesMasters/notesMaster1.xml" /></Relationships>
</file>

<file path=ppt/notesSlides/_rels/notesSlide283.xml.rels>&#65279;<?xml version="1.0" encoding="utf-8" standalone="yes"?><Relationships xmlns="http://schemas.openxmlformats.org/package/2006/relationships"><Relationship Id="rId1" Type="http://schemas.openxmlformats.org/officeDocument/2006/relationships/slide" Target="../slides/slide283.xml" /><Relationship Id="rId2" Type="http://schemas.openxmlformats.org/officeDocument/2006/relationships/notesMaster" Target="../notesMasters/notesMaster1.xml" /></Relationships>
</file>

<file path=ppt/notesSlides/_rels/notesSlide284.xml.rels>&#65279;<?xml version="1.0" encoding="utf-8" standalone="yes"?><Relationships xmlns="http://schemas.openxmlformats.org/package/2006/relationships"><Relationship Id="rId1" Type="http://schemas.openxmlformats.org/officeDocument/2006/relationships/slide" Target="../slides/slide284.xml" /><Relationship Id="rId2" Type="http://schemas.openxmlformats.org/officeDocument/2006/relationships/notesMaster" Target="../notesMasters/notesMaster1.xml" /></Relationships>
</file>

<file path=ppt/notesSlides/_rels/notesSlide285.xml.rels>&#65279;<?xml version="1.0" encoding="utf-8" standalone="yes"?><Relationships xmlns="http://schemas.openxmlformats.org/package/2006/relationships"><Relationship Id="rId1" Type="http://schemas.openxmlformats.org/officeDocument/2006/relationships/slide" Target="../slides/slide285.xml" /><Relationship Id="rId2" Type="http://schemas.openxmlformats.org/officeDocument/2006/relationships/notesMaster" Target="../notesMasters/notesMaster1.xml" /></Relationships>
</file>

<file path=ppt/notesSlides/_rels/notesSlide286.xml.rels>&#65279;<?xml version="1.0" encoding="utf-8" standalone="yes"?><Relationships xmlns="http://schemas.openxmlformats.org/package/2006/relationships"><Relationship Id="rId1" Type="http://schemas.openxmlformats.org/officeDocument/2006/relationships/slide" Target="../slides/slide286.xml" /><Relationship Id="rId2" Type="http://schemas.openxmlformats.org/officeDocument/2006/relationships/notesMaster" Target="../notesMasters/notesMaster1.xml" /></Relationships>
</file>

<file path=ppt/notesSlides/_rels/notesSlide287.xml.rels>&#65279;<?xml version="1.0" encoding="utf-8" standalone="yes"?><Relationships xmlns="http://schemas.openxmlformats.org/package/2006/relationships"><Relationship Id="rId1" Type="http://schemas.openxmlformats.org/officeDocument/2006/relationships/slide" Target="../slides/slide287.xml" /><Relationship Id="rId2" Type="http://schemas.openxmlformats.org/officeDocument/2006/relationships/notesMaster" Target="../notesMasters/notesMaster1.xml" /></Relationships>
</file>

<file path=ppt/notesSlides/_rels/notesSlide288.xml.rels>&#65279;<?xml version="1.0" encoding="utf-8" standalone="yes"?><Relationships xmlns="http://schemas.openxmlformats.org/package/2006/relationships"><Relationship Id="rId1" Type="http://schemas.openxmlformats.org/officeDocument/2006/relationships/slide" Target="../slides/slide288.xml" /><Relationship Id="rId2" Type="http://schemas.openxmlformats.org/officeDocument/2006/relationships/notesMaster" Target="../notesMasters/notesMaster1.xml" /></Relationships>
</file>

<file path=ppt/notesSlides/_rels/notesSlide289.xml.rels>&#65279;<?xml version="1.0" encoding="utf-8" standalone="yes"?><Relationships xmlns="http://schemas.openxmlformats.org/package/2006/relationships"><Relationship Id="rId1" Type="http://schemas.openxmlformats.org/officeDocument/2006/relationships/slide" Target="../slides/slide289.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290.xml.rels>&#65279;<?xml version="1.0" encoding="utf-8" standalone="yes"?><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291.xml.rels>&#65279;<?xml version="1.0" encoding="utf-8" standalone="yes"?><Relationships xmlns="http://schemas.openxmlformats.org/package/2006/relationships"><Relationship Id="rId1" Type="http://schemas.openxmlformats.org/officeDocument/2006/relationships/slide" Target="../slides/slide291.xml" /><Relationship Id="rId2" Type="http://schemas.openxmlformats.org/officeDocument/2006/relationships/notesMaster" Target="../notesMasters/notesMaster1.xml" /></Relationships>
</file>

<file path=ppt/notesSlides/_rels/notesSlide292.xml.rels>&#65279;<?xml version="1.0" encoding="utf-8" standalone="yes"?><Relationships xmlns="http://schemas.openxmlformats.org/package/2006/relationships"><Relationship Id="rId1" Type="http://schemas.openxmlformats.org/officeDocument/2006/relationships/slide" Target="../slides/slide292.xml" /><Relationship Id="rId2" Type="http://schemas.openxmlformats.org/officeDocument/2006/relationships/notesMaster" Target="../notesMasters/notesMaster1.xml" /></Relationships>
</file>

<file path=ppt/notesSlides/_rels/notesSlide293.xml.rels>&#65279;<?xml version="1.0" encoding="utf-8" standalone="yes"?><Relationships xmlns="http://schemas.openxmlformats.org/package/2006/relationships"><Relationship Id="rId1" Type="http://schemas.openxmlformats.org/officeDocument/2006/relationships/slide" Target="../slides/slide293.xml" /><Relationship Id="rId2" Type="http://schemas.openxmlformats.org/officeDocument/2006/relationships/notesMaster" Target="../notesMasters/notesMaster1.xml" /></Relationships>
</file>

<file path=ppt/notesSlides/_rels/notesSlide294.xml.rels>&#65279;<?xml version="1.0" encoding="utf-8" standalone="yes"?><Relationships xmlns="http://schemas.openxmlformats.org/package/2006/relationships"><Relationship Id="rId1" Type="http://schemas.openxmlformats.org/officeDocument/2006/relationships/slide" Target="../slides/slide294.xml" /><Relationship Id="rId2" Type="http://schemas.openxmlformats.org/officeDocument/2006/relationships/notesMaster" Target="../notesMasters/notesMaster1.xml" /></Relationships>
</file>

<file path=ppt/notesSlides/_rels/notesSlide295.xml.rels>&#65279;<?xml version="1.0" encoding="utf-8" standalone="yes"?><Relationships xmlns="http://schemas.openxmlformats.org/package/2006/relationships"><Relationship Id="rId1" Type="http://schemas.openxmlformats.org/officeDocument/2006/relationships/slide" Target="../slides/slide295.xml" /><Relationship Id="rId2" Type="http://schemas.openxmlformats.org/officeDocument/2006/relationships/notesMaster" Target="../notesMasters/notesMaster1.xml" /></Relationships>
</file>

<file path=ppt/notesSlides/_rels/notesSlide296.xml.rels>&#65279;<?xml version="1.0" encoding="utf-8" standalone="yes"?><Relationships xmlns="http://schemas.openxmlformats.org/package/2006/relationships"><Relationship Id="rId1" Type="http://schemas.openxmlformats.org/officeDocument/2006/relationships/slide" Target="../slides/slide296.xml" /><Relationship Id="rId2" Type="http://schemas.openxmlformats.org/officeDocument/2006/relationships/notesMaster" Target="../notesMasters/notesMaster1.xml" /></Relationships>
</file>

<file path=ppt/notesSlides/_rels/notesSlide297.xml.rels>&#65279;<?xml version="1.0" encoding="utf-8" standalone="yes"?><Relationships xmlns="http://schemas.openxmlformats.org/package/2006/relationships"><Relationship Id="rId1" Type="http://schemas.openxmlformats.org/officeDocument/2006/relationships/slide" Target="../slides/slide297.xml" /><Relationship Id="rId2" Type="http://schemas.openxmlformats.org/officeDocument/2006/relationships/notesMaster" Target="../notesMasters/notesMaster1.xml" /></Relationships>
</file>

<file path=ppt/notesSlides/_rels/notesSlide298.xml.rels>&#65279;<?xml version="1.0" encoding="utf-8" standalone="yes"?><Relationships xmlns="http://schemas.openxmlformats.org/package/2006/relationships"><Relationship Id="rId1" Type="http://schemas.openxmlformats.org/officeDocument/2006/relationships/slide" Target="../slides/slide298.xml" /><Relationship Id="rId2" Type="http://schemas.openxmlformats.org/officeDocument/2006/relationships/notesMaster" Target="../notesMasters/notesMaster1.xml" /></Relationships>
</file>

<file path=ppt/notesSlides/_rels/notesSlide299.xml.rels>&#65279;<?xml version="1.0" encoding="utf-8" standalone="yes"?><Relationships xmlns="http://schemas.openxmlformats.org/package/2006/relationships"><Relationship Id="rId1" Type="http://schemas.openxmlformats.org/officeDocument/2006/relationships/slide" Target="../slides/slide299.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00.xml.rels>&#65279;<?xml version="1.0" encoding="utf-8" standalone="yes"?><Relationships xmlns="http://schemas.openxmlformats.org/package/2006/relationships"><Relationship Id="rId1" Type="http://schemas.openxmlformats.org/officeDocument/2006/relationships/slide" Target="../slides/slide300.xml" /><Relationship Id="rId2" Type="http://schemas.openxmlformats.org/officeDocument/2006/relationships/notesMaster" Target="../notesMasters/notesMaster1.xml" /></Relationships>
</file>

<file path=ppt/notesSlides/_rels/notesSlide301.xml.rels>&#65279;<?xml version="1.0" encoding="utf-8" standalone="yes"?><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302.xml.rels>&#65279;<?xml version="1.0" encoding="utf-8" standalone="yes"?><Relationships xmlns="http://schemas.openxmlformats.org/package/2006/relationships"><Relationship Id="rId1" Type="http://schemas.openxmlformats.org/officeDocument/2006/relationships/slide" Target="../slides/slide302.xml" /><Relationship Id="rId2" Type="http://schemas.openxmlformats.org/officeDocument/2006/relationships/notesMaster" Target="../notesMasters/notesMaster1.xml" /></Relationships>
</file>

<file path=ppt/notesSlides/_rels/notesSlide303.xml.rels>&#65279;<?xml version="1.0" encoding="utf-8" standalone="yes"?><Relationships xmlns="http://schemas.openxmlformats.org/package/2006/relationships"><Relationship Id="rId1" Type="http://schemas.openxmlformats.org/officeDocument/2006/relationships/slide" Target="../slides/slide303.xml" /><Relationship Id="rId2" Type="http://schemas.openxmlformats.org/officeDocument/2006/relationships/notesMaster" Target="../notesMasters/notesMaster1.xml" /></Relationships>
</file>

<file path=ppt/notesSlides/_rels/notesSlide304.xml.rels>&#65279;<?xml version="1.0" encoding="utf-8" standalone="yes"?><Relationships xmlns="http://schemas.openxmlformats.org/package/2006/relationships"><Relationship Id="rId1" Type="http://schemas.openxmlformats.org/officeDocument/2006/relationships/slide" Target="../slides/slide304.xml" /><Relationship Id="rId2" Type="http://schemas.openxmlformats.org/officeDocument/2006/relationships/notesMaster" Target="../notesMasters/notesMaster1.xml" /></Relationships>
</file>

<file path=ppt/notesSlides/_rels/notesSlide305.xml.rels>&#65279;<?xml version="1.0" encoding="utf-8" standalone="yes"?><Relationships xmlns="http://schemas.openxmlformats.org/package/2006/relationships"><Relationship Id="rId1" Type="http://schemas.openxmlformats.org/officeDocument/2006/relationships/slide" Target="../slides/slide305.xml" /><Relationship Id="rId2" Type="http://schemas.openxmlformats.org/officeDocument/2006/relationships/notesMaster" Target="../notesMasters/notesMaster1.xml" /></Relationships>
</file>

<file path=ppt/notesSlides/_rels/notesSlide306.xml.rels>&#65279;<?xml version="1.0" encoding="utf-8" standalone="yes"?><Relationships xmlns="http://schemas.openxmlformats.org/package/2006/relationships"><Relationship Id="rId1" Type="http://schemas.openxmlformats.org/officeDocument/2006/relationships/slide" Target="../slides/slide306.xml" /><Relationship Id="rId2" Type="http://schemas.openxmlformats.org/officeDocument/2006/relationships/notesMaster" Target="../notesMasters/notesMaster1.xml" /></Relationships>
</file>

<file path=ppt/notesSlides/_rels/notesSlide307.xml.rels>&#65279;<?xml version="1.0" encoding="utf-8" standalone="yes"?><Relationships xmlns="http://schemas.openxmlformats.org/package/2006/relationships"><Relationship Id="rId1" Type="http://schemas.openxmlformats.org/officeDocument/2006/relationships/slide" Target="../slides/slide307.xml" /><Relationship Id="rId2" Type="http://schemas.openxmlformats.org/officeDocument/2006/relationships/notesMaster" Target="../notesMasters/notesMaster1.xml" /></Relationships>
</file>

<file path=ppt/notesSlides/_rels/notesSlide308.xml.rels>&#65279;<?xml version="1.0" encoding="utf-8" standalone="yes"?><Relationships xmlns="http://schemas.openxmlformats.org/package/2006/relationships"><Relationship Id="rId1" Type="http://schemas.openxmlformats.org/officeDocument/2006/relationships/slide" Target="../slides/slide308.xml" /><Relationship Id="rId2" Type="http://schemas.openxmlformats.org/officeDocument/2006/relationships/notesMaster" Target="../notesMasters/notesMaster1.xml" /></Relationships>
</file>

<file path=ppt/notesSlides/_rels/notesSlide309.xml.rels>&#65279;<?xml version="1.0" encoding="utf-8" standalone="yes"?><Relationships xmlns="http://schemas.openxmlformats.org/package/2006/relationships"><Relationship Id="rId1" Type="http://schemas.openxmlformats.org/officeDocument/2006/relationships/slide" Target="../slides/slide309.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10.xml.rels>&#65279;<?xml version="1.0" encoding="utf-8" standalone="yes"?><Relationships xmlns="http://schemas.openxmlformats.org/package/2006/relationships"><Relationship Id="rId1" Type="http://schemas.openxmlformats.org/officeDocument/2006/relationships/slide" Target="../slides/slide310.xml" /><Relationship Id="rId2" Type="http://schemas.openxmlformats.org/officeDocument/2006/relationships/notesMaster" Target="../notesMasters/notesMaster1.xml" /></Relationships>
</file>

<file path=ppt/notesSlides/_rels/notesSlide311.xml.rels>&#65279;<?xml version="1.0" encoding="utf-8" standalone="yes"?><Relationships xmlns="http://schemas.openxmlformats.org/package/2006/relationships"><Relationship Id="rId1" Type="http://schemas.openxmlformats.org/officeDocument/2006/relationships/slide" Target="../slides/slide311.xml" /><Relationship Id="rId2" Type="http://schemas.openxmlformats.org/officeDocument/2006/relationships/notesMaster" Target="../notesMasters/notesMaster1.xml" /></Relationships>
</file>

<file path=ppt/notesSlides/_rels/notesSlide312.xml.rels>&#65279;<?xml version="1.0" encoding="utf-8" standalone="yes"?><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13.xml.rels>&#65279;<?xml version="1.0" encoding="utf-8" standalone="yes"?><Relationships xmlns="http://schemas.openxmlformats.org/package/2006/relationships"><Relationship Id="rId1" Type="http://schemas.openxmlformats.org/officeDocument/2006/relationships/slide" Target="../slides/slide313.xml" /><Relationship Id="rId2" Type="http://schemas.openxmlformats.org/officeDocument/2006/relationships/notesMaster" Target="../notesMasters/notesMaster1.xml" /></Relationships>
</file>

<file path=ppt/notesSlides/_rels/notesSlide314.xml.rels>&#65279;<?xml version="1.0" encoding="utf-8" standalone="yes"?><Relationships xmlns="http://schemas.openxmlformats.org/package/2006/relationships"><Relationship Id="rId1" Type="http://schemas.openxmlformats.org/officeDocument/2006/relationships/slide" Target="../slides/slide314.xml" /><Relationship Id="rId2" Type="http://schemas.openxmlformats.org/officeDocument/2006/relationships/notesMaster" Target="../notesMasters/notesMaster1.xml" /></Relationships>
</file>

<file path=ppt/notesSlides/_rels/notesSlide315.xml.rels>&#65279;<?xml version="1.0" encoding="utf-8" standalone="yes"?><Relationships xmlns="http://schemas.openxmlformats.org/package/2006/relationships"><Relationship Id="rId1" Type="http://schemas.openxmlformats.org/officeDocument/2006/relationships/slide" Target="../slides/slide315.xml" /><Relationship Id="rId2" Type="http://schemas.openxmlformats.org/officeDocument/2006/relationships/notesMaster" Target="../notesMasters/notesMaster1.xml" /></Relationships>
</file>

<file path=ppt/notesSlides/_rels/notesSlide316.xml.rels>&#65279;<?xml version="1.0" encoding="utf-8" standalone="yes"?><Relationships xmlns="http://schemas.openxmlformats.org/package/2006/relationships"><Relationship Id="rId1" Type="http://schemas.openxmlformats.org/officeDocument/2006/relationships/slide" Target="../slides/slide316.xml" /><Relationship Id="rId2" Type="http://schemas.openxmlformats.org/officeDocument/2006/relationships/notesMaster" Target="../notesMasters/notesMaster1.xml" /></Relationships>
</file>

<file path=ppt/notesSlides/_rels/notesSlide317.xml.rels>&#65279;<?xml version="1.0" encoding="utf-8" standalone="yes"?><Relationships xmlns="http://schemas.openxmlformats.org/package/2006/relationships"><Relationship Id="rId1" Type="http://schemas.openxmlformats.org/officeDocument/2006/relationships/slide" Target="../slides/slide317.xml" /><Relationship Id="rId2" Type="http://schemas.openxmlformats.org/officeDocument/2006/relationships/notesMaster" Target="../notesMasters/notesMaster1.xml" /></Relationships>
</file>

<file path=ppt/notesSlides/_rels/notesSlide318.xml.rels>&#65279;<?xml version="1.0" encoding="utf-8" standalone="yes"?><Relationships xmlns="http://schemas.openxmlformats.org/package/2006/relationships"><Relationship Id="rId1" Type="http://schemas.openxmlformats.org/officeDocument/2006/relationships/slide" Target="../slides/slide318.xml" /><Relationship Id="rId2" Type="http://schemas.openxmlformats.org/officeDocument/2006/relationships/notesMaster" Target="../notesMasters/notesMaster1.xml" /></Relationships>
</file>

<file path=ppt/notesSlides/_rels/notesSlide319.xml.rels>&#65279;<?xml version="1.0" encoding="utf-8" standalone="yes"?><Relationships xmlns="http://schemas.openxmlformats.org/package/2006/relationships"><Relationship Id="rId1" Type="http://schemas.openxmlformats.org/officeDocument/2006/relationships/slide" Target="../slides/slide319.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20.xml.rels>&#65279;<?xml version="1.0" encoding="utf-8" standalone="yes"?><Relationships xmlns="http://schemas.openxmlformats.org/package/2006/relationships"><Relationship Id="rId1" Type="http://schemas.openxmlformats.org/officeDocument/2006/relationships/slide" Target="../slides/slide320.xml" /><Relationship Id="rId2" Type="http://schemas.openxmlformats.org/officeDocument/2006/relationships/notesMaster" Target="../notesMasters/notesMaster1.xml" /></Relationships>
</file>

<file path=ppt/notesSlides/_rels/notesSlide321.xml.rels>&#65279;<?xml version="1.0" encoding="utf-8" standalone="yes"?><Relationships xmlns="http://schemas.openxmlformats.org/package/2006/relationships"><Relationship Id="rId1" Type="http://schemas.openxmlformats.org/officeDocument/2006/relationships/slide" Target="../slides/slide321.xml" /><Relationship Id="rId2" Type="http://schemas.openxmlformats.org/officeDocument/2006/relationships/notesMaster" Target="../notesMasters/notesMaster1.xml" /></Relationships>
</file>

<file path=ppt/notesSlides/_rels/notesSlide322.xml.rels>&#65279;<?xml version="1.0" encoding="utf-8" standalone="yes"?><Relationships xmlns="http://schemas.openxmlformats.org/package/2006/relationships"><Relationship Id="rId1" Type="http://schemas.openxmlformats.org/officeDocument/2006/relationships/slide" Target="../slides/slide322.xml" /><Relationship Id="rId2" Type="http://schemas.openxmlformats.org/officeDocument/2006/relationships/notesMaster" Target="../notesMasters/notesMaster1.xml" /></Relationships>
</file>

<file path=ppt/notesSlides/_rels/notesSlide323.xml.rels>&#65279;<?xml version="1.0" encoding="utf-8" standalone="yes"?><Relationships xmlns="http://schemas.openxmlformats.org/package/2006/relationships"><Relationship Id="rId1" Type="http://schemas.openxmlformats.org/officeDocument/2006/relationships/slide" Target="../slides/slide323.xml" /><Relationship Id="rId2" Type="http://schemas.openxmlformats.org/officeDocument/2006/relationships/notesMaster" Target="../notesMasters/notesMaster1.xml" /></Relationships>
</file>

<file path=ppt/notesSlides/_rels/notesSlide324.xml.rels>&#65279;<?xml version="1.0" encoding="utf-8" standalone="yes"?><Relationships xmlns="http://schemas.openxmlformats.org/package/2006/relationships"><Relationship Id="rId1" Type="http://schemas.openxmlformats.org/officeDocument/2006/relationships/slide" Target="../slides/slide324.xml" /><Relationship Id="rId2" Type="http://schemas.openxmlformats.org/officeDocument/2006/relationships/notesMaster" Target="../notesMasters/notesMaster1.xml" /></Relationships>
</file>

<file path=ppt/notesSlides/_rels/notesSlide325.xml.rels>&#65279;<?xml version="1.0" encoding="utf-8" standalone="yes"?><Relationships xmlns="http://schemas.openxmlformats.org/package/2006/relationships"><Relationship Id="rId1" Type="http://schemas.openxmlformats.org/officeDocument/2006/relationships/slide" Target="../slides/slide325.xml" /><Relationship Id="rId2" Type="http://schemas.openxmlformats.org/officeDocument/2006/relationships/notesMaster" Target="../notesMasters/notesMaster1.xml" /></Relationships>
</file>

<file path=ppt/notesSlides/_rels/notesSlide326.xml.rels>&#65279;<?xml version="1.0" encoding="utf-8" standalone="yes"?><Relationships xmlns="http://schemas.openxmlformats.org/package/2006/relationships"><Relationship Id="rId1" Type="http://schemas.openxmlformats.org/officeDocument/2006/relationships/slide" Target="../slides/slide326.xml" /><Relationship Id="rId2" Type="http://schemas.openxmlformats.org/officeDocument/2006/relationships/notesMaster" Target="../notesMasters/notesMaster1.xml" /></Relationships>
</file>

<file path=ppt/notesSlides/_rels/notesSlide327.xml.rels>&#65279;<?xml version="1.0" encoding="utf-8" standalone="yes"?><Relationships xmlns="http://schemas.openxmlformats.org/package/2006/relationships"><Relationship Id="rId1" Type="http://schemas.openxmlformats.org/officeDocument/2006/relationships/slide" Target="../slides/slide327.xml" /><Relationship Id="rId2" Type="http://schemas.openxmlformats.org/officeDocument/2006/relationships/notesMaster" Target="../notesMasters/notesMaster1.xml" /></Relationships>
</file>

<file path=ppt/notesSlides/_rels/notesSlide328.xml.rels>&#65279;<?xml version="1.0" encoding="utf-8" standalone="yes"?><Relationships xmlns="http://schemas.openxmlformats.org/package/2006/relationships"><Relationship Id="rId1" Type="http://schemas.openxmlformats.org/officeDocument/2006/relationships/slide" Target="../slides/slide328.xml" /><Relationship Id="rId2" Type="http://schemas.openxmlformats.org/officeDocument/2006/relationships/notesMaster" Target="../notesMasters/notesMaster1.xml" /></Relationships>
</file>

<file path=ppt/notesSlides/_rels/notesSlide329.xml.rels>&#65279;<?xml version="1.0" encoding="utf-8" standalone="yes"?><Relationships xmlns="http://schemas.openxmlformats.org/package/2006/relationships"><Relationship Id="rId1" Type="http://schemas.openxmlformats.org/officeDocument/2006/relationships/slide" Target="../slides/slide329.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30.xml.rels>&#65279;<?xml version="1.0" encoding="utf-8" standalone="yes"?><Relationships xmlns="http://schemas.openxmlformats.org/package/2006/relationships"><Relationship Id="rId1" Type="http://schemas.openxmlformats.org/officeDocument/2006/relationships/slide" Target="../slides/slide330.xml" /><Relationship Id="rId2" Type="http://schemas.openxmlformats.org/officeDocument/2006/relationships/notesMaster" Target="../notesMasters/notesMaster1.xml" /></Relationships>
</file>

<file path=ppt/notesSlides/_rels/notesSlide331.xml.rels>&#65279;<?xml version="1.0" encoding="utf-8" standalone="yes"?><Relationships xmlns="http://schemas.openxmlformats.org/package/2006/relationships"><Relationship Id="rId1" Type="http://schemas.openxmlformats.org/officeDocument/2006/relationships/slide" Target="../slides/slide331.xml" /><Relationship Id="rId2" Type="http://schemas.openxmlformats.org/officeDocument/2006/relationships/notesMaster" Target="../notesMasters/notesMaster1.xml" /></Relationships>
</file>

<file path=ppt/notesSlides/_rels/notesSlide332.xml.rels>&#65279;<?xml version="1.0" encoding="utf-8" standalone="yes"?><Relationships xmlns="http://schemas.openxmlformats.org/package/2006/relationships"><Relationship Id="rId1" Type="http://schemas.openxmlformats.org/officeDocument/2006/relationships/slide" Target="../slides/slide332.xml" /><Relationship Id="rId2" Type="http://schemas.openxmlformats.org/officeDocument/2006/relationships/notesMaster" Target="../notesMasters/notesMaster1.xml" /></Relationships>
</file>

<file path=ppt/notesSlides/_rels/notesSlide333.xml.rels>&#65279;<?xml version="1.0" encoding="utf-8" standalone="yes"?><Relationships xmlns="http://schemas.openxmlformats.org/package/2006/relationships"><Relationship Id="rId1" Type="http://schemas.openxmlformats.org/officeDocument/2006/relationships/slide" Target="../slides/slide333.xml" /><Relationship Id="rId2" Type="http://schemas.openxmlformats.org/officeDocument/2006/relationships/notesMaster" Target="../notesMasters/notesMaster1.xml" /></Relationships>
</file>

<file path=ppt/notesSlides/_rels/notesSlide334.xml.rels>&#65279;<?xml version="1.0" encoding="utf-8" standalone="yes"?><Relationships xmlns="http://schemas.openxmlformats.org/package/2006/relationships"><Relationship Id="rId1" Type="http://schemas.openxmlformats.org/officeDocument/2006/relationships/slide" Target="../slides/slide334.xml" /><Relationship Id="rId2" Type="http://schemas.openxmlformats.org/officeDocument/2006/relationships/notesMaster" Target="../notesMasters/notesMaster1.xml" /></Relationships>
</file>

<file path=ppt/notesSlides/_rels/notesSlide335.xml.rels>&#65279;<?xml version="1.0" encoding="utf-8" standalone="yes"?><Relationships xmlns="http://schemas.openxmlformats.org/package/2006/relationships"><Relationship Id="rId1" Type="http://schemas.openxmlformats.org/officeDocument/2006/relationships/slide" Target="../slides/slide335.xml" /><Relationship Id="rId2" Type="http://schemas.openxmlformats.org/officeDocument/2006/relationships/notesMaster" Target="../notesMasters/notesMaster1.xml" /></Relationships>
</file>

<file path=ppt/notesSlides/_rels/notesSlide336.xml.rels>&#65279;<?xml version="1.0" encoding="utf-8" standalone="yes"?><Relationships xmlns="http://schemas.openxmlformats.org/package/2006/relationships"><Relationship Id="rId1" Type="http://schemas.openxmlformats.org/officeDocument/2006/relationships/slide" Target="../slides/slide336.xml" /><Relationship Id="rId2" Type="http://schemas.openxmlformats.org/officeDocument/2006/relationships/notesMaster" Target="../notesMasters/notesMaster1.xml" /></Relationships>
</file>

<file path=ppt/notesSlides/_rels/notesSlide337.xml.rels>&#65279;<?xml version="1.0" encoding="utf-8" standalone="yes"?><Relationships xmlns="http://schemas.openxmlformats.org/package/2006/relationships"><Relationship Id="rId1" Type="http://schemas.openxmlformats.org/officeDocument/2006/relationships/slide" Target="../slides/slide337.xml" /><Relationship Id="rId2" Type="http://schemas.openxmlformats.org/officeDocument/2006/relationships/notesMaster" Target="../notesMasters/notesMaster1.xml" /></Relationships>
</file>

<file path=ppt/notesSlides/_rels/notesSlide338.xml.rels>&#65279;<?xml version="1.0" encoding="utf-8" standalone="yes"?><Relationships xmlns="http://schemas.openxmlformats.org/package/2006/relationships"><Relationship Id="rId1" Type="http://schemas.openxmlformats.org/officeDocument/2006/relationships/slide" Target="../slides/slide338.xml" /><Relationship Id="rId2" Type="http://schemas.openxmlformats.org/officeDocument/2006/relationships/notesMaster" Target="../notesMasters/notesMaster1.xml" /></Relationships>
</file>

<file path=ppt/notesSlides/_rels/notesSlide339.xml.rels>&#65279;<?xml version="1.0" encoding="utf-8" standalone="yes"?><Relationships xmlns="http://schemas.openxmlformats.org/package/2006/relationships"><Relationship Id="rId1" Type="http://schemas.openxmlformats.org/officeDocument/2006/relationships/slide" Target="../slides/slide339.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40.xml.rels>&#65279;<?xml version="1.0" encoding="utf-8" standalone="yes"?><Relationships xmlns="http://schemas.openxmlformats.org/package/2006/relationships"><Relationship Id="rId1" Type="http://schemas.openxmlformats.org/officeDocument/2006/relationships/slide" Target="../slides/slide340.xml" /><Relationship Id="rId2" Type="http://schemas.openxmlformats.org/officeDocument/2006/relationships/notesMaster" Target="../notesMasters/notesMaster1.xml" /></Relationships>
</file>

<file path=ppt/notesSlides/_rels/notesSlide341.xml.rels>&#65279;<?xml version="1.0" encoding="utf-8" standalone="yes"?><Relationships xmlns="http://schemas.openxmlformats.org/package/2006/relationships"><Relationship Id="rId1" Type="http://schemas.openxmlformats.org/officeDocument/2006/relationships/slide" Target="../slides/slide341.xml" /><Relationship Id="rId2" Type="http://schemas.openxmlformats.org/officeDocument/2006/relationships/notesMaster" Target="../notesMasters/notesMaster1.xml" /></Relationships>
</file>

<file path=ppt/notesSlides/_rels/notesSlide342.xml.rels>&#65279;<?xml version="1.0" encoding="utf-8" standalone="yes"?><Relationships xmlns="http://schemas.openxmlformats.org/package/2006/relationships"><Relationship Id="rId1" Type="http://schemas.openxmlformats.org/officeDocument/2006/relationships/slide" Target="../slides/slide342.xml" /><Relationship Id="rId2" Type="http://schemas.openxmlformats.org/officeDocument/2006/relationships/notesMaster" Target="../notesMasters/notesMaster1.xml" /></Relationships>
</file>

<file path=ppt/notesSlides/_rels/notesSlide343.xml.rels>&#65279;<?xml version="1.0" encoding="utf-8" standalone="yes"?><Relationships xmlns="http://schemas.openxmlformats.org/package/2006/relationships"><Relationship Id="rId1" Type="http://schemas.openxmlformats.org/officeDocument/2006/relationships/slide" Target="../slides/slide343.xml" /><Relationship Id="rId2" Type="http://schemas.openxmlformats.org/officeDocument/2006/relationships/notesMaster" Target="../notesMasters/notesMaster1.xml" /></Relationships>
</file>

<file path=ppt/notesSlides/_rels/notesSlide344.xml.rels>&#65279;<?xml version="1.0" encoding="utf-8" standalone="yes"?><Relationships xmlns="http://schemas.openxmlformats.org/package/2006/relationships"><Relationship Id="rId1" Type="http://schemas.openxmlformats.org/officeDocument/2006/relationships/slide" Target="../slides/slide344.xml" /><Relationship Id="rId2" Type="http://schemas.openxmlformats.org/officeDocument/2006/relationships/notesMaster" Target="../notesMasters/notesMaster1.xml" /></Relationships>
</file>

<file path=ppt/notesSlides/_rels/notesSlide345.xml.rels>&#65279;<?xml version="1.0" encoding="utf-8" standalone="yes"?><Relationships xmlns="http://schemas.openxmlformats.org/package/2006/relationships"><Relationship Id="rId1" Type="http://schemas.openxmlformats.org/officeDocument/2006/relationships/slide" Target="../slides/slide345.xml" /><Relationship Id="rId2" Type="http://schemas.openxmlformats.org/officeDocument/2006/relationships/notesMaster" Target="../notesMasters/notesMaster1.xml" /></Relationships>
</file>

<file path=ppt/notesSlides/_rels/notesSlide346.xml.rels>&#65279;<?xml version="1.0" encoding="utf-8" standalone="yes"?><Relationships xmlns="http://schemas.openxmlformats.org/package/2006/relationships"><Relationship Id="rId1" Type="http://schemas.openxmlformats.org/officeDocument/2006/relationships/slide" Target="../slides/slide346.xml" /><Relationship Id="rId2" Type="http://schemas.openxmlformats.org/officeDocument/2006/relationships/notesMaster" Target="../notesMasters/notesMaster1.xml" /></Relationships>
</file>

<file path=ppt/notesSlides/_rels/notesSlide347.xml.rels>&#65279;<?xml version="1.0" encoding="utf-8" standalone="yes"?><Relationships xmlns="http://schemas.openxmlformats.org/package/2006/relationships"><Relationship Id="rId1" Type="http://schemas.openxmlformats.org/officeDocument/2006/relationships/slide" Target="../slides/slide347.xml" /><Relationship Id="rId2" Type="http://schemas.openxmlformats.org/officeDocument/2006/relationships/notesMaster" Target="../notesMasters/notesMaster1.xml" /></Relationships>
</file>

<file path=ppt/notesSlides/_rels/notesSlide348.xml.rels>&#65279;<?xml version="1.0" encoding="utf-8" standalone="yes"?><Relationships xmlns="http://schemas.openxmlformats.org/package/2006/relationships"><Relationship Id="rId1" Type="http://schemas.openxmlformats.org/officeDocument/2006/relationships/slide" Target="../slides/slide348.xml" /><Relationship Id="rId2" Type="http://schemas.openxmlformats.org/officeDocument/2006/relationships/notesMaster" Target="../notesMasters/notesMaster1.xml" /></Relationships>
</file>

<file path=ppt/notesSlides/_rels/notesSlide349.xml.rels>&#65279;<?xml version="1.0" encoding="utf-8" standalone="yes"?><Relationships xmlns="http://schemas.openxmlformats.org/package/2006/relationships"><Relationship Id="rId1" Type="http://schemas.openxmlformats.org/officeDocument/2006/relationships/slide" Target="../slides/slide349.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50.xml.rels>&#65279;<?xml version="1.0" encoding="utf-8" standalone="yes"?><Relationships xmlns="http://schemas.openxmlformats.org/package/2006/relationships"><Relationship Id="rId1" Type="http://schemas.openxmlformats.org/officeDocument/2006/relationships/slide" Target="../slides/slide350.xml" /><Relationship Id="rId2" Type="http://schemas.openxmlformats.org/officeDocument/2006/relationships/notesMaster" Target="../notesMasters/notesMaster1.xml" /></Relationships>
</file>

<file path=ppt/notesSlides/_rels/notesSlide351.xml.rels>&#65279;<?xml version="1.0" encoding="utf-8" standalone="yes"?><Relationships xmlns="http://schemas.openxmlformats.org/package/2006/relationships"><Relationship Id="rId1" Type="http://schemas.openxmlformats.org/officeDocument/2006/relationships/slide" Target="../slides/slide351.xml" /><Relationship Id="rId2" Type="http://schemas.openxmlformats.org/officeDocument/2006/relationships/notesMaster" Target="../notesMasters/notesMaster1.xml" /></Relationships>
</file>

<file path=ppt/notesSlides/_rels/notesSlide352.xml.rels>&#65279;<?xml version="1.0" encoding="utf-8" standalone="yes"?><Relationships xmlns="http://schemas.openxmlformats.org/package/2006/relationships"><Relationship Id="rId1" Type="http://schemas.openxmlformats.org/officeDocument/2006/relationships/slide" Target="../slides/slide352.xml" /><Relationship Id="rId2" Type="http://schemas.openxmlformats.org/officeDocument/2006/relationships/notesMaster" Target="../notesMasters/notesMaster1.xml" /></Relationships>
</file>

<file path=ppt/notesSlides/_rels/notesSlide353.xml.rels>&#65279;<?xml version="1.0" encoding="utf-8" standalone="yes"?><Relationships xmlns="http://schemas.openxmlformats.org/package/2006/relationships"><Relationship Id="rId1" Type="http://schemas.openxmlformats.org/officeDocument/2006/relationships/slide" Target="../slides/slide353.xml" /><Relationship Id="rId2" Type="http://schemas.openxmlformats.org/officeDocument/2006/relationships/notesMaster" Target="../notesMasters/notesMaster1.xml" /></Relationships>
</file>

<file path=ppt/notesSlides/_rels/notesSlide354.xml.rels>&#65279;<?xml version="1.0" encoding="utf-8" standalone="yes"?><Relationships xmlns="http://schemas.openxmlformats.org/package/2006/relationships"><Relationship Id="rId1" Type="http://schemas.openxmlformats.org/officeDocument/2006/relationships/slide" Target="../slides/slide354.xml" /><Relationship Id="rId2" Type="http://schemas.openxmlformats.org/officeDocument/2006/relationships/notesMaster" Target="../notesMasters/notesMaster1.xml" /></Relationships>
</file>

<file path=ppt/notesSlides/_rels/notesSlide355.xml.rels>&#65279;<?xml version="1.0" encoding="utf-8" standalone="yes"?><Relationships xmlns="http://schemas.openxmlformats.org/package/2006/relationships"><Relationship Id="rId1" Type="http://schemas.openxmlformats.org/officeDocument/2006/relationships/slide" Target="../slides/slide355.xml" /><Relationship Id="rId2" Type="http://schemas.openxmlformats.org/officeDocument/2006/relationships/notesMaster" Target="../notesMasters/notesMaster1.xml" /></Relationships>
</file>

<file path=ppt/notesSlides/_rels/notesSlide356.xml.rels>&#65279;<?xml version="1.0" encoding="utf-8" standalone="yes"?><Relationships xmlns="http://schemas.openxmlformats.org/package/2006/relationships"><Relationship Id="rId1" Type="http://schemas.openxmlformats.org/officeDocument/2006/relationships/slide" Target="../slides/slide356.xml" /><Relationship Id="rId2" Type="http://schemas.openxmlformats.org/officeDocument/2006/relationships/notesMaster" Target="../notesMasters/notesMaster1.xml" /></Relationships>
</file>

<file path=ppt/notesSlides/_rels/notesSlide357.xml.rels>&#65279;<?xml version="1.0" encoding="utf-8" standalone="yes"?><Relationships xmlns="http://schemas.openxmlformats.org/package/2006/relationships"><Relationship Id="rId1" Type="http://schemas.openxmlformats.org/officeDocument/2006/relationships/slide" Target="../slides/slide357.xml" /><Relationship Id="rId2" Type="http://schemas.openxmlformats.org/officeDocument/2006/relationships/notesMaster" Target="../notesMasters/notesMaster1.xml" /></Relationships>
</file>

<file path=ppt/notesSlides/_rels/notesSlide358.xml.rels>&#65279;<?xml version="1.0" encoding="utf-8" standalone="yes"?><Relationships xmlns="http://schemas.openxmlformats.org/package/2006/relationships"><Relationship Id="rId1" Type="http://schemas.openxmlformats.org/officeDocument/2006/relationships/slide" Target="../slides/slide358.xml" /><Relationship Id="rId2" Type="http://schemas.openxmlformats.org/officeDocument/2006/relationships/notesMaster" Target="../notesMasters/notesMaster1.xml" /></Relationships>
</file>

<file path=ppt/notesSlides/_rels/notesSlide359.xml.rels>&#65279;<?xml version="1.0" encoding="utf-8" standalone="yes"?><Relationships xmlns="http://schemas.openxmlformats.org/package/2006/relationships"><Relationship Id="rId1" Type="http://schemas.openxmlformats.org/officeDocument/2006/relationships/slide" Target="../slides/slide359.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60.xml.rels>&#65279;<?xml version="1.0" encoding="utf-8" standalone="yes"?><Relationships xmlns="http://schemas.openxmlformats.org/package/2006/relationships"><Relationship Id="rId1" Type="http://schemas.openxmlformats.org/officeDocument/2006/relationships/slide" Target="../slides/slide360.xml" /><Relationship Id="rId2" Type="http://schemas.openxmlformats.org/officeDocument/2006/relationships/notesMaster" Target="../notesMasters/notesMaster1.xml" /></Relationships>
</file>

<file path=ppt/notesSlides/_rels/notesSlide361.xml.rels>&#65279;<?xml version="1.0" encoding="utf-8" standalone="yes"?><Relationships xmlns="http://schemas.openxmlformats.org/package/2006/relationships"><Relationship Id="rId1" Type="http://schemas.openxmlformats.org/officeDocument/2006/relationships/slide" Target="../slides/slide361.xml" /><Relationship Id="rId2" Type="http://schemas.openxmlformats.org/officeDocument/2006/relationships/notesMaster" Target="../notesMasters/notesMaster1.xml" /></Relationships>
</file>

<file path=ppt/notesSlides/_rels/notesSlide362.xml.rels>&#65279;<?xml version="1.0" encoding="utf-8" standalone="yes"?><Relationships xmlns="http://schemas.openxmlformats.org/package/2006/relationships"><Relationship Id="rId1" Type="http://schemas.openxmlformats.org/officeDocument/2006/relationships/slide" Target="../slides/slide362.xml" /><Relationship Id="rId2" Type="http://schemas.openxmlformats.org/officeDocument/2006/relationships/notesMaster" Target="../notesMasters/notesMaster1.xml" /></Relationships>
</file>

<file path=ppt/notesSlides/_rels/notesSlide363.xml.rels>&#65279;<?xml version="1.0" encoding="utf-8" standalone="yes"?><Relationships xmlns="http://schemas.openxmlformats.org/package/2006/relationships"><Relationship Id="rId1" Type="http://schemas.openxmlformats.org/officeDocument/2006/relationships/slide" Target="../slides/slide363.xml" /><Relationship Id="rId2" Type="http://schemas.openxmlformats.org/officeDocument/2006/relationships/notesMaster" Target="../notesMasters/notesMaster1.xml" /></Relationships>
</file>

<file path=ppt/notesSlides/_rels/notesSlide364.xml.rels>&#65279;<?xml version="1.0" encoding="utf-8" standalone="yes"?><Relationships xmlns="http://schemas.openxmlformats.org/package/2006/relationships"><Relationship Id="rId1" Type="http://schemas.openxmlformats.org/officeDocument/2006/relationships/slide" Target="../slides/slide364.xml" /><Relationship Id="rId2" Type="http://schemas.openxmlformats.org/officeDocument/2006/relationships/notesMaster" Target="../notesMasters/notesMaster1.xml" /></Relationships>
</file>

<file path=ppt/notesSlides/_rels/notesSlide365.xml.rels>&#65279;<?xml version="1.0" encoding="utf-8" standalone="yes"?><Relationships xmlns="http://schemas.openxmlformats.org/package/2006/relationships"><Relationship Id="rId1" Type="http://schemas.openxmlformats.org/officeDocument/2006/relationships/slide" Target="../slides/slide365.xml" /><Relationship Id="rId2" Type="http://schemas.openxmlformats.org/officeDocument/2006/relationships/notesMaster" Target="../notesMasters/notesMaster1.xml" /></Relationships>
</file>

<file path=ppt/notesSlides/_rels/notesSlide366.xml.rels>&#65279;<?xml version="1.0" encoding="utf-8" standalone="yes"?><Relationships xmlns="http://schemas.openxmlformats.org/package/2006/relationships"><Relationship Id="rId1" Type="http://schemas.openxmlformats.org/officeDocument/2006/relationships/slide" Target="../slides/slide366.xml" /><Relationship Id="rId2" Type="http://schemas.openxmlformats.org/officeDocument/2006/relationships/notesMaster" Target="../notesMasters/notesMaster1.xml" /></Relationships>
</file>

<file path=ppt/notesSlides/_rels/notesSlide367.xml.rels>&#65279;<?xml version="1.0" encoding="utf-8" standalone="yes"?><Relationships xmlns="http://schemas.openxmlformats.org/package/2006/relationships"><Relationship Id="rId1" Type="http://schemas.openxmlformats.org/officeDocument/2006/relationships/slide" Target="../slides/slide367.xml" /><Relationship Id="rId2" Type="http://schemas.openxmlformats.org/officeDocument/2006/relationships/notesMaster" Target="../notesMasters/notesMaster1.xml" /></Relationships>
</file>

<file path=ppt/notesSlides/_rels/notesSlide368.xml.rels>&#65279;<?xml version="1.0" encoding="utf-8" standalone="yes"?><Relationships xmlns="http://schemas.openxmlformats.org/package/2006/relationships"><Relationship Id="rId1" Type="http://schemas.openxmlformats.org/officeDocument/2006/relationships/slide" Target="../slides/slide368.xml" /><Relationship Id="rId2" Type="http://schemas.openxmlformats.org/officeDocument/2006/relationships/notesMaster" Target="../notesMasters/notesMaster1.xml" /></Relationships>
</file>

<file path=ppt/notesSlides/_rels/notesSlide369.xml.rels>&#65279;<?xml version="1.0" encoding="utf-8" standalone="yes"?><Relationships xmlns="http://schemas.openxmlformats.org/package/2006/relationships"><Relationship Id="rId1" Type="http://schemas.openxmlformats.org/officeDocument/2006/relationships/slide" Target="../slides/slide369.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70.xml.rels>&#65279;<?xml version="1.0" encoding="utf-8" standalone="yes"?><Relationships xmlns="http://schemas.openxmlformats.org/package/2006/relationships"><Relationship Id="rId1" Type="http://schemas.openxmlformats.org/officeDocument/2006/relationships/slide" Target="../slides/slide370.xml" /><Relationship Id="rId2" Type="http://schemas.openxmlformats.org/officeDocument/2006/relationships/notesMaster" Target="../notesMasters/notesMaster1.xml" /></Relationships>
</file>

<file path=ppt/notesSlides/_rels/notesSlide371.xml.rels>&#65279;<?xml version="1.0" encoding="utf-8" standalone="yes"?><Relationships xmlns="http://schemas.openxmlformats.org/package/2006/relationships"><Relationship Id="rId1" Type="http://schemas.openxmlformats.org/officeDocument/2006/relationships/slide" Target="../slides/slide371.xml" /><Relationship Id="rId2" Type="http://schemas.openxmlformats.org/officeDocument/2006/relationships/notesMaster" Target="../notesMasters/notesMaster1.xml" /></Relationships>
</file>

<file path=ppt/notesSlides/_rels/notesSlide372.xml.rels>&#65279;<?xml version="1.0" encoding="utf-8" standalone="yes"?><Relationships xmlns="http://schemas.openxmlformats.org/package/2006/relationships"><Relationship Id="rId1" Type="http://schemas.openxmlformats.org/officeDocument/2006/relationships/slide" Target="../slides/slide372.xml" /><Relationship Id="rId2" Type="http://schemas.openxmlformats.org/officeDocument/2006/relationships/notesMaster" Target="../notesMasters/notesMaster1.xml" /></Relationships>
</file>

<file path=ppt/notesSlides/_rels/notesSlide373.xml.rels>&#65279;<?xml version="1.0" encoding="utf-8" standalone="yes"?><Relationships xmlns="http://schemas.openxmlformats.org/package/2006/relationships"><Relationship Id="rId1" Type="http://schemas.openxmlformats.org/officeDocument/2006/relationships/slide" Target="../slides/slide373.xml" /><Relationship Id="rId2" Type="http://schemas.openxmlformats.org/officeDocument/2006/relationships/notesMaster" Target="../notesMasters/notesMaster1.xml" /></Relationships>
</file>

<file path=ppt/notesSlides/_rels/notesSlide374.xml.rels>&#65279;<?xml version="1.0" encoding="utf-8" standalone="yes"?><Relationships xmlns="http://schemas.openxmlformats.org/package/2006/relationships"><Relationship Id="rId1" Type="http://schemas.openxmlformats.org/officeDocument/2006/relationships/slide" Target="../slides/slide374.xml" /><Relationship Id="rId2" Type="http://schemas.openxmlformats.org/officeDocument/2006/relationships/notesMaster" Target="../notesMasters/notesMaster1.xml" /></Relationships>
</file>

<file path=ppt/notesSlides/_rels/notesSlide375.xml.rels>&#65279;<?xml version="1.0" encoding="utf-8" standalone="yes"?><Relationships xmlns="http://schemas.openxmlformats.org/package/2006/relationships"><Relationship Id="rId1" Type="http://schemas.openxmlformats.org/officeDocument/2006/relationships/slide" Target="../slides/slide375.xml" /><Relationship Id="rId2" Type="http://schemas.openxmlformats.org/officeDocument/2006/relationships/notesMaster" Target="../notesMasters/notesMaster1.xml" /></Relationships>
</file>

<file path=ppt/notesSlides/_rels/notesSlide376.xml.rels>&#65279;<?xml version="1.0" encoding="utf-8" standalone="yes"?><Relationships xmlns="http://schemas.openxmlformats.org/package/2006/relationships"><Relationship Id="rId1" Type="http://schemas.openxmlformats.org/officeDocument/2006/relationships/slide" Target="../slides/slide376.xml" /><Relationship Id="rId2" Type="http://schemas.openxmlformats.org/officeDocument/2006/relationships/notesMaster" Target="../notesMasters/notesMaster1.xml" /></Relationships>
</file>

<file path=ppt/notesSlides/_rels/notesSlide377.xml.rels>&#65279;<?xml version="1.0" encoding="utf-8" standalone="yes"?><Relationships xmlns="http://schemas.openxmlformats.org/package/2006/relationships"><Relationship Id="rId1" Type="http://schemas.openxmlformats.org/officeDocument/2006/relationships/slide" Target="../slides/slide377.xml" /><Relationship Id="rId2" Type="http://schemas.openxmlformats.org/officeDocument/2006/relationships/notesMaster" Target="../notesMasters/notesMaster1.xml" /></Relationships>
</file>

<file path=ppt/notesSlides/_rels/notesSlide378.xml.rels>&#65279;<?xml version="1.0" encoding="utf-8" standalone="yes"?><Relationships xmlns="http://schemas.openxmlformats.org/package/2006/relationships"><Relationship Id="rId1" Type="http://schemas.openxmlformats.org/officeDocument/2006/relationships/slide" Target="../slides/slide378.xml" /><Relationship Id="rId2" Type="http://schemas.openxmlformats.org/officeDocument/2006/relationships/notesMaster" Target="../notesMasters/notesMaster1.xml" /></Relationships>
</file>

<file path=ppt/notesSlides/_rels/notesSlide379.xml.rels>&#65279;<?xml version="1.0" encoding="utf-8" standalone="yes"?><Relationships xmlns="http://schemas.openxmlformats.org/package/2006/relationships"><Relationship Id="rId1" Type="http://schemas.openxmlformats.org/officeDocument/2006/relationships/slide" Target="../slides/slide379.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80.xml.rels>&#65279;<?xml version="1.0" encoding="utf-8" standalone="yes"?><Relationships xmlns="http://schemas.openxmlformats.org/package/2006/relationships"><Relationship Id="rId1" Type="http://schemas.openxmlformats.org/officeDocument/2006/relationships/slide" Target="../slides/slide380.xml" /><Relationship Id="rId2" Type="http://schemas.openxmlformats.org/officeDocument/2006/relationships/notesMaster" Target="../notesMasters/notesMaster1.xml" /></Relationships>
</file>

<file path=ppt/notesSlides/_rels/notesSlide381.xml.rels>&#65279;<?xml version="1.0" encoding="utf-8" standalone="yes"?><Relationships xmlns="http://schemas.openxmlformats.org/package/2006/relationships"><Relationship Id="rId1" Type="http://schemas.openxmlformats.org/officeDocument/2006/relationships/slide" Target="../slides/slide381.xml" /><Relationship Id="rId2" Type="http://schemas.openxmlformats.org/officeDocument/2006/relationships/notesMaster" Target="../notesMasters/notesMaster1.xml" /></Relationships>
</file>

<file path=ppt/notesSlides/_rels/notesSlide382.xml.rels>&#65279;<?xml version="1.0" encoding="utf-8" standalone="yes"?><Relationships xmlns="http://schemas.openxmlformats.org/package/2006/relationships"><Relationship Id="rId1" Type="http://schemas.openxmlformats.org/officeDocument/2006/relationships/slide" Target="../slides/slide382.xml" /><Relationship Id="rId2" Type="http://schemas.openxmlformats.org/officeDocument/2006/relationships/notesMaster" Target="../notesMasters/notesMaster1.xml" /></Relationships>
</file>

<file path=ppt/notesSlides/_rels/notesSlide383.xml.rels>&#65279;<?xml version="1.0" encoding="utf-8" standalone="yes"?><Relationships xmlns="http://schemas.openxmlformats.org/package/2006/relationships"><Relationship Id="rId1" Type="http://schemas.openxmlformats.org/officeDocument/2006/relationships/slide" Target="../slides/slide383.xml" /><Relationship Id="rId2" Type="http://schemas.openxmlformats.org/officeDocument/2006/relationships/notesMaster" Target="../notesMasters/notesMaster1.xml" /></Relationships>
</file>

<file path=ppt/notesSlides/_rels/notesSlide384.xml.rels>&#65279;<?xml version="1.0" encoding="utf-8" standalone="yes"?><Relationships xmlns="http://schemas.openxmlformats.org/package/2006/relationships"><Relationship Id="rId1" Type="http://schemas.openxmlformats.org/officeDocument/2006/relationships/slide" Target="../slides/slide384.xml" /><Relationship Id="rId2" Type="http://schemas.openxmlformats.org/officeDocument/2006/relationships/notesMaster" Target="../notesMasters/notesMaster1.xml" /></Relationships>
</file>

<file path=ppt/notesSlides/_rels/notesSlide385.xml.rels>&#65279;<?xml version="1.0" encoding="utf-8" standalone="yes"?><Relationships xmlns="http://schemas.openxmlformats.org/package/2006/relationships"><Relationship Id="rId1" Type="http://schemas.openxmlformats.org/officeDocument/2006/relationships/slide" Target="../slides/slide385.xml" /><Relationship Id="rId2" Type="http://schemas.openxmlformats.org/officeDocument/2006/relationships/notesMaster" Target="../notesMasters/notesMaster1.xml" /></Relationships>
</file>

<file path=ppt/notesSlides/_rels/notesSlide386.xml.rels>&#65279;<?xml version="1.0" encoding="utf-8" standalone="yes"?><Relationships xmlns="http://schemas.openxmlformats.org/package/2006/relationships"><Relationship Id="rId1" Type="http://schemas.openxmlformats.org/officeDocument/2006/relationships/slide" Target="../slides/slide386.xml" /><Relationship Id="rId2" Type="http://schemas.openxmlformats.org/officeDocument/2006/relationships/notesMaster" Target="../notesMasters/notesMaster1.xml" /></Relationships>
</file>

<file path=ppt/notesSlides/_rels/notesSlide387.xml.rels>&#65279;<?xml version="1.0" encoding="utf-8" standalone="yes"?><Relationships xmlns="http://schemas.openxmlformats.org/package/2006/relationships"><Relationship Id="rId1" Type="http://schemas.openxmlformats.org/officeDocument/2006/relationships/slide" Target="../slides/slide387.xml" /><Relationship Id="rId2" Type="http://schemas.openxmlformats.org/officeDocument/2006/relationships/notesMaster" Target="../notesMasters/notesMaster1.xml" /></Relationships>
</file>

<file path=ppt/notesSlides/_rels/notesSlide388.xml.rels>&#65279;<?xml version="1.0" encoding="utf-8" standalone="yes"?><Relationships xmlns="http://schemas.openxmlformats.org/package/2006/relationships"><Relationship Id="rId1" Type="http://schemas.openxmlformats.org/officeDocument/2006/relationships/slide" Target="../slides/slide388.xml" /><Relationship Id="rId2" Type="http://schemas.openxmlformats.org/officeDocument/2006/relationships/notesMaster" Target="../notesMasters/notesMaster1.xml" /></Relationships>
</file>

<file path=ppt/notesSlides/_rels/notesSlide389.xml.rels>&#65279;<?xml version="1.0" encoding="utf-8" standalone="yes"?><Relationships xmlns="http://schemas.openxmlformats.org/package/2006/relationships"><Relationship Id="rId1" Type="http://schemas.openxmlformats.org/officeDocument/2006/relationships/slide" Target="../slides/slide389.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390.xml.rels>&#65279;<?xml version="1.0" encoding="utf-8" standalone="yes"?><Relationships xmlns="http://schemas.openxmlformats.org/package/2006/relationships"><Relationship Id="rId1" Type="http://schemas.openxmlformats.org/officeDocument/2006/relationships/slide" Target="../slides/slide390.xml" /><Relationship Id="rId2" Type="http://schemas.openxmlformats.org/officeDocument/2006/relationships/notesMaster" Target="../notesMasters/notesMaster1.xml" /></Relationships>
</file>

<file path=ppt/notesSlides/_rels/notesSlide391.xml.rels>&#65279;<?xml version="1.0" encoding="utf-8" standalone="yes"?><Relationships xmlns="http://schemas.openxmlformats.org/package/2006/relationships"><Relationship Id="rId1" Type="http://schemas.openxmlformats.org/officeDocument/2006/relationships/slide" Target="../slides/slide391.xml" /><Relationship Id="rId2" Type="http://schemas.openxmlformats.org/officeDocument/2006/relationships/notesMaster" Target="../notesMasters/notesMaster1.xml" /></Relationships>
</file>

<file path=ppt/notesSlides/_rels/notesSlide392.xml.rels>&#65279;<?xml version="1.0" encoding="utf-8" standalone="yes"?><Relationships xmlns="http://schemas.openxmlformats.org/package/2006/relationships"><Relationship Id="rId1" Type="http://schemas.openxmlformats.org/officeDocument/2006/relationships/slide" Target="../slides/slide392.xml" /><Relationship Id="rId2" Type="http://schemas.openxmlformats.org/officeDocument/2006/relationships/notesMaster" Target="../notesMasters/notesMaster1.xml" /></Relationships>
</file>

<file path=ppt/notesSlides/_rels/notesSlide393.xml.rels>&#65279;<?xml version="1.0" encoding="utf-8" standalone="yes"?><Relationships xmlns="http://schemas.openxmlformats.org/package/2006/relationships"><Relationship Id="rId1" Type="http://schemas.openxmlformats.org/officeDocument/2006/relationships/slide" Target="../slides/slide393.xml" /><Relationship Id="rId2" Type="http://schemas.openxmlformats.org/officeDocument/2006/relationships/notesMaster" Target="../notesMasters/notesMaster1.xml" /></Relationships>
</file>

<file path=ppt/notesSlides/_rels/notesSlide394.xml.rels>&#65279;<?xml version="1.0" encoding="utf-8" standalone="yes"?><Relationships xmlns="http://schemas.openxmlformats.org/package/2006/relationships"><Relationship Id="rId1" Type="http://schemas.openxmlformats.org/officeDocument/2006/relationships/slide" Target="../slides/slide394.xml" /><Relationship Id="rId2" Type="http://schemas.openxmlformats.org/officeDocument/2006/relationships/notesMaster" Target="../notesMasters/notesMaster1.xml" /></Relationships>
</file>

<file path=ppt/notesSlides/_rels/notesSlide395.xml.rels>&#65279;<?xml version="1.0" encoding="utf-8" standalone="yes"?><Relationships xmlns="http://schemas.openxmlformats.org/package/2006/relationships"><Relationship Id="rId1" Type="http://schemas.openxmlformats.org/officeDocument/2006/relationships/slide" Target="../slides/slide395.xml" /><Relationship Id="rId2" Type="http://schemas.openxmlformats.org/officeDocument/2006/relationships/notesMaster" Target="../notesMasters/notesMaster1.xml" /></Relationships>
</file>

<file path=ppt/notesSlides/_rels/notesSlide396.xml.rels>&#65279;<?xml version="1.0" encoding="utf-8" standalone="yes"?><Relationships xmlns="http://schemas.openxmlformats.org/package/2006/relationships"><Relationship Id="rId1" Type="http://schemas.openxmlformats.org/officeDocument/2006/relationships/slide" Target="../slides/slide396.xml" /><Relationship Id="rId2" Type="http://schemas.openxmlformats.org/officeDocument/2006/relationships/notesMaster" Target="../notesMasters/notesMaster1.xml" /></Relationships>
</file>

<file path=ppt/notesSlides/_rels/notesSlide397.xml.rels>&#65279;<?xml version="1.0" encoding="utf-8" standalone="yes"?><Relationships xmlns="http://schemas.openxmlformats.org/package/2006/relationships"><Relationship Id="rId1" Type="http://schemas.openxmlformats.org/officeDocument/2006/relationships/slide" Target="../slides/slide397.xml" /><Relationship Id="rId2" Type="http://schemas.openxmlformats.org/officeDocument/2006/relationships/notesMaster" Target="../notesMasters/notesMaster1.xml" /></Relationships>
</file>

<file path=ppt/notesSlides/_rels/notesSlide398.xml.rels>&#65279;<?xml version="1.0" encoding="utf-8" standalone="yes"?><Relationships xmlns="http://schemas.openxmlformats.org/package/2006/relationships"><Relationship Id="rId1" Type="http://schemas.openxmlformats.org/officeDocument/2006/relationships/slide" Target="../slides/slide398.xml" /><Relationship Id="rId2" Type="http://schemas.openxmlformats.org/officeDocument/2006/relationships/notesMaster" Target="../notesMasters/notesMaster1.xml" /></Relationships>
</file>

<file path=ppt/notesSlides/_rels/notesSlide399.xml.rels>&#65279;<?xml version="1.0" encoding="utf-8" standalone="yes"?><Relationships xmlns="http://schemas.openxmlformats.org/package/2006/relationships"><Relationship Id="rId1" Type="http://schemas.openxmlformats.org/officeDocument/2006/relationships/slide" Target="../slides/slide399.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400.xml.rels>&#65279;<?xml version="1.0" encoding="utf-8" standalone="yes"?><Relationships xmlns="http://schemas.openxmlformats.org/package/2006/relationships"><Relationship Id="rId1" Type="http://schemas.openxmlformats.org/officeDocument/2006/relationships/slide" Target="../slides/slide400.xml" /><Relationship Id="rId2" Type="http://schemas.openxmlformats.org/officeDocument/2006/relationships/notesMaster" Target="../notesMasters/notesMaster1.xml" /></Relationships>
</file>

<file path=ppt/notesSlides/_rels/notesSlide401.xml.rels>&#65279;<?xml version="1.0" encoding="utf-8" standalone="yes"?><Relationships xmlns="http://schemas.openxmlformats.org/package/2006/relationships"><Relationship Id="rId1" Type="http://schemas.openxmlformats.org/officeDocument/2006/relationships/slide" Target="../slides/slide401.xml" /><Relationship Id="rId2" Type="http://schemas.openxmlformats.org/officeDocument/2006/relationships/notesMaster" Target="../notesMasters/notesMaster1.xml" /></Relationships>
</file>

<file path=ppt/notesSlides/_rels/notesSlide402.xml.rels>&#65279;<?xml version="1.0" encoding="utf-8" standalone="yes"?><Relationships xmlns="http://schemas.openxmlformats.org/package/2006/relationships"><Relationship Id="rId1" Type="http://schemas.openxmlformats.org/officeDocument/2006/relationships/slide" Target="../slides/slide402.xml" /><Relationship Id="rId2" Type="http://schemas.openxmlformats.org/officeDocument/2006/relationships/notesMaster" Target="../notesMasters/notesMaster1.xml" /></Relationships>
</file>

<file path=ppt/notesSlides/_rels/notesSlide403.xml.rels>&#65279;<?xml version="1.0" encoding="utf-8" standalone="yes"?><Relationships xmlns="http://schemas.openxmlformats.org/package/2006/relationships"><Relationship Id="rId1" Type="http://schemas.openxmlformats.org/officeDocument/2006/relationships/slide" Target="../slides/slide403.xml" /><Relationship Id="rId2" Type="http://schemas.openxmlformats.org/officeDocument/2006/relationships/notesMaster" Target="../notesMasters/notesMaster1.xml" /></Relationships>
</file>

<file path=ppt/notesSlides/_rels/notesSlide404.xml.rels>&#65279;<?xml version="1.0" encoding="utf-8" standalone="yes"?><Relationships xmlns="http://schemas.openxmlformats.org/package/2006/relationships"><Relationship Id="rId1" Type="http://schemas.openxmlformats.org/officeDocument/2006/relationships/slide" Target="../slides/slide404.xml" /><Relationship Id="rId2" Type="http://schemas.openxmlformats.org/officeDocument/2006/relationships/notesMaster" Target="../notesMasters/notesMaster1.xml" /></Relationships>
</file>

<file path=ppt/notesSlides/_rels/notesSlide405.xml.rels>&#65279;<?xml version="1.0" encoding="utf-8" standalone="yes"?><Relationships xmlns="http://schemas.openxmlformats.org/package/2006/relationships"><Relationship Id="rId1" Type="http://schemas.openxmlformats.org/officeDocument/2006/relationships/slide" Target="../slides/slide405.xml" /><Relationship Id="rId2" Type="http://schemas.openxmlformats.org/officeDocument/2006/relationships/notesMaster" Target="../notesMasters/notesMaster1.xml" /></Relationships>
</file>

<file path=ppt/notesSlides/_rels/notesSlide406.xml.rels>&#65279;<?xml version="1.0" encoding="utf-8" standalone="yes"?><Relationships xmlns="http://schemas.openxmlformats.org/package/2006/relationships"><Relationship Id="rId1" Type="http://schemas.openxmlformats.org/officeDocument/2006/relationships/slide" Target="../slides/slide406.xml" /><Relationship Id="rId2" Type="http://schemas.openxmlformats.org/officeDocument/2006/relationships/notesMaster" Target="../notesMasters/notesMaster1.xml" /></Relationships>
</file>

<file path=ppt/notesSlides/_rels/notesSlide407.xml.rels>&#65279;<?xml version="1.0" encoding="utf-8" standalone="yes"?><Relationships xmlns="http://schemas.openxmlformats.org/package/2006/relationships"><Relationship Id="rId1" Type="http://schemas.openxmlformats.org/officeDocument/2006/relationships/slide" Target="../slides/slide407.xml" /><Relationship Id="rId2" Type="http://schemas.openxmlformats.org/officeDocument/2006/relationships/notesMaster" Target="../notesMasters/notesMaster1.xml" /></Relationships>
</file>

<file path=ppt/notesSlides/_rels/notesSlide408.xml.rels>&#65279;<?xml version="1.0" encoding="utf-8" standalone="yes"?><Relationships xmlns="http://schemas.openxmlformats.org/package/2006/relationships"><Relationship Id="rId1" Type="http://schemas.openxmlformats.org/officeDocument/2006/relationships/slide" Target="../slides/slide408.xml" /><Relationship Id="rId2" Type="http://schemas.openxmlformats.org/officeDocument/2006/relationships/notesMaster" Target="../notesMasters/notesMaster1.xml" /></Relationships>
</file>

<file path=ppt/notesSlides/_rels/notesSlide409.xml.rels>&#65279;<?xml version="1.0" encoding="utf-8" standalone="yes"?><Relationships xmlns="http://schemas.openxmlformats.org/package/2006/relationships"><Relationship Id="rId1" Type="http://schemas.openxmlformats.org/officeDocument/2006/relationships/slide" Target="../slides/slide409.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410.xml.rels>&#65279;<?xml version="1.0" encoding="utf-8" standalone="yes"?><Relationships xmlns="http://schemas.openxmlformats.org/package/2006/relationships"><Relationship Id="rId1" Type="http://schemas.openxmlformats.org/officeDocument/2006/relationships/slide" Target="../slides/slide410.xml" /><Relationship Id="rId2" Type="http://schemas.openxmlformats.org/officeDocument/2006/relationships/notesMaster" Target="../notesMasters/notesMaster1.xml" /></Relationships>
</file>

<file path=ppt/notesSlides/_rels/notesSlide411.xml.rels>&#65279;<?xml version="1.0" encoding="utf-8" standalone="yes"?><Relationships xmlns="http://schemas.openxmlformats.org/package/2006/relationships"><Relationship Id="rId1" Type="http://schemas.openxmlformats.org/officeDocument/2006/relationships/slide" Target="../slides/slide411.xml" /><Relationship Id="rId2" Type="http://schemas.openxmlformats.org/officeDocument/2006/relationships/notesMaster" Target="../notesMasters/notesMaster1.xml" /></Relationships>
</file>

<file path=ppt/notesSlides/_rels/notesSlide412.xml.rels>&#65279;<?xml version="1.0" encoding="utf-8" standalone="yes"?><Relationships xmlns="http://schemas.openxmlformats.org/package/2006/relationships"><Relationship Id="rId1" Type="http://schemas.openxmlformats.org/officeDocument/2006/relationships/slide" Target="../slides/slide412.xml" /><Relationship Id="rId2" Type="http://schemas.openxmlformats.org/officeDocument/2006/relationships/notesMaster" Target="../notesMasters/notesMaster1.xml" /></Relationships>
</file>

<file path=ppt/notesSlides/_rels/notesSlide413.xml.rels>&#65279;<?xml version="1.0" encoding="utf-8" standalone="yes"?><Relationships xmlns="http://schemas.openxmlformats.org/package/2006/relationships"><Relationship Id="rId1" Type="http://schemas.openxmlformats.org/officeDocument/2006/relationships/slide" Target="../slides/slide413.xml" /><Relationship Id="rId2" Type="http://schemas.openxmlformats.org/officeDocument/2006/relationships/notesMaster" Target="../notesMasters/notesMaster1.xml" /></Relationships>
</file>

<file path=ppt/notesSlides/_rels/notesSlide414.xml.rels>&#65279;<?xml version="1.0" encoding="utf-8" standalone="yes"?><Relationships xmlns="http://schemas.openxmlformats.org/package/2006/relationships"><Relationship Id="rId1" Type="http://schemas.openxmlformats.org/officeDocument/2006/relationships/slide" Target="../slides/slide414.xml" /><Relationship Id="rId2" Type="http://schemas.openxmlformats.org/officeDocument/2006/relationships/notesMaster" Target="../notesMasters/notesMaster1.xml" /></Relationships>
</file>

<file path=ppt/notesSlides/_rels/notesSlide415.xml.rels>&#65279;<?xml version="1.0" encoding="utf-8" standalone="yes"?><Relationships xmlns="http://schemas.openxmlformats.org/package/2006/relationships"><Relationship Id="rId1" Type="http://schemas.openxmlformats.org/officeDocument/2006/relationships/slide" Target="../slides/slide415.xml" /><Relationship Id="rId2" Type="http://schemas.openxmlformats.org/officeDocument/2006/relationships/notesMaster" Target="../notesMasters/notesMaster1.xml" /></Relationships>
</file>

<file path=ppt/notesSlides/_rels/notesSlide416.xml.rels>&#65279;<?xml version="1.0" encoding="utf-8" standalone="yes"?><Relationships xmlns="http://schemas.openxmlformats.org/package/2006/relationships"><Relationship Id="rId1" Type="http://schemas.openxmlformats.org/officeDocument/2006/relationships/slide" Target="../slides/slide416.xml" /><Relationship Id="rId2" Type="http://schemas.openxmlformats.org/officeDocument/2006/relationships/notesMaster" Target="../notesMasters/notesMaster1.xml" /></Relationships>
</file>

<file path=ppt/notesSlides/_rels/notesSlide417.xml.rels>&#65279;<?xml version="1.0" encoding="utf-8" standalone="yes"?><Relationships xmlns="http://schemas.openxmlformats.org/package/2006/relationships"><Relationship Id="rId1" Type="http://schemas.openxmlformats.org/officeDocument/2006/relationships/slide" Target="../slides/slide417.xml" /><Relationship Id="rId2" Type="http://schemas.openxmlformats.org/officeDocument/2006/relationships/notesMaster" Target="../notesMasters/notesMaster1.xml" /></Relationships>
</file>

<file path=ppt/notesSlides/_rels/notesSlide418.xml.rels>&#65279;<?xml version="1.0" encoding="utf-8" standalone="yes"?><Relationships xmlns="http://schemas.openxmlformats.org/package/2006/relationships"><Relationship Id="rId1" Type="http://schemas.openxmlformats.org/officeDocument/2006/relationships/slide" Target="../slides/slide418.xml" /><Relationship Id="rId2" Type="http://schemas.openxmlformats.org/officeDocument/2006/relationships/notesMaster" Target="../notesMasters/notesMaster1.xml" /></Relationships>
</file>

<file path=ppt/notesSlides/_rels/notesSlide419.xml.rels>&#65279;<?xml version="1.0" encoding="utf-8" standalone="yes"?><Relationships xmlns="http://schemas.openxmlformats.org/package/2006/relationships"><Relationship Id="rId1" Type="http://schemas.openxmlformats.org/officeDocument/2006/relationships/slide" Target="../slides/slide419.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420.xml.rels>&#65279;<?xml version="1.0" encoding="utf-8" standalone="yes"?><Relationships xmlns="http://schemas.openxmlformats.org/package/2006/relationships"><Relationship Id="rId1" Type="http://schemas.openxmlformats.org/officeDocument/2006/relationships/slide" Target="../slides/slide420.xml" /><Relationship Id="rId2" Type="http://schemas.openxmlformats.org/officeDocument/2006/relationships/notesMaster" Target="../notesMasters/notesMaster1.xml" /></Relationships>
</file>

<file path=ppt/notesSlides/_rels/notesSlide421.xml.rels>&#65279;<?xml version="1.0" encoding="utf-8" standalone="yes"?><Relationships xmlns="http://schemas.openxmlformats.org/package/2006/relationships"><Relationship Id="rId1" Type="http://schemas.openxmlformats.org/officeDocument/2006/relationships/slide" Target="../slides/slide421.xml" /><Relationship Id="rId2" Type="http://schemas.openxmlformats.org/officeDocument/2006/relationships/notesMaster" Target="../notesMasters/notesMaster1.xml" /></Relationships>
</file>

<file path=ppt/notesSlides/_rels/notesSlide422.xml.rels>&#65279;<?xml version="1.0" encoding="utf-8" standalone="yes"?><Relationships xmlns="http://schemas.openxmlformats.org/package/2006/relationships"><Relationship Id="rId1" Type="http://schemas.openxmlformats.org/officeDocument/2006/relationships/slide" Target="../slides/slide422.xml" /><Relationship Id="rId2" Type="http://schemas.openxmlformats.org/officeDocument/2006/relationships/notesMaster" Target="../notesMasters/notesMaster1.xml" /></Relationships>
</file>

<file path=ppt/notesSlides/_rels/notesSlide423.xml.rels>&#65279;<?xml version="1.0" encoding="utf-8" standalone="yes"?><Relationships xmlns="http://schemas.openxmlformats.org/package/2006/relationships"><Relationship Id="rId1" Type="http://schemas.openxmlformats.org/officeDocument/2006/relationships/slide" Target="../slides/slide423.xml" /><Relationship Id="rId2" Type="http://schemas.openxmlformats.org/officeDocument/2006/relationships/notesMaster" Target="../notesMasters/notesMaster1.xml" /></Relationships>
</file>

<file path=ppt/notesSlides/_rels/notesSlide424.xml.rels>&#65279;<?xml version="1.0" encoding="utf-8" standalone="yes"?><Relationships xmlns="http://schemas.openxmlformats.org/package/2006/relationships"><Relationship Id="rId1" Type="http://schemas.openxmlformats.org/officeDocument/2006/relationships/slide" Target="../slides/slide424.xml" /><Relationship Id="rId2" Type="http://schemas.openxmlformats.org/officeDocument/2006/relationships/notesMaster" Target="../notesMasters/notesMaster1.xml" /></Relationships>
</file>

<file path=ppt/notesSlides/_rels/notesSlide425.xml.rels>&#65279;<?xml version="1.0" encoding="utf-8" standalone="yes"?><Relationships xmlns="http://schemas.openxmlformats.org/package/2006/relationships"><Relationship Id="rId1" Type="http://schemas.openxmlformats.org/officeDocument/2006/relationships/slide" Target="../slides/slide425.xml" /><Relationship Id="rId2" Type="http://schemas.openxmlformats.org/officeDocument/2006/relationships/notesMaster" Target="../notesMasters/notesMaster1.xml" /></Relationships>
</file>

<file path=ppt/notesSlides/_rels/notesSlide426.xml.rels>&#65279;<?xml version="1.0" encoding="utf-8" standalone="yes"?><Relationships xmlns="http://schemas.openxmlformats.org/package/2006/relationships"><Relationship Id="rId1" Type="http://schemas.openxmlformats.org/officeDocument/2006/relationships/slide" Target="../slides/slide426.xml" /><Relationship Id="rId2" Type="http://schemas.openxmlformats.org/officeDocument/2006/relationships/notesMaster" Target="../notesMasters/notesMaster1.xml" /></Relationships>
</file>

<file path=ppt/notesSlides/_rels/notesSlide427.xml.rels>&#65279;<?xml version="1.0" encoding="utf-8" standalone="yes"?><Relationships xmlns="http://schemas.openxmlformats.org/package/2006/relationships"><Relationship Id="rId1" Type="http://schemas.openxmlformats.org/officeDocument/2006/relationships/slide" Target="../slides/slide427.xml" /><Relationship Id="rId2" Type="http://schemas.openxmlformats.org/officeDocument/2006/relationships/notesMaster" Target="../notesMasters/notesMaster1.xml" /></Relationships>
</file>

<file path=ppt/notesSlides/_rels/notesSlide428.xml.rels>&#65279;<?xml version="1.0" encoding="utf-8" standalone="yes"?><Relationships xmlns="http://schemas.openxmlformats.org/package/2006/relationships"><Relationship Id="rId1" Type="http://schemas.openxmlformats.org/officeDocument/2006/relationships/slide" Target="../slides/slide428.xml" /><Relationship Id="rId2" Type="http://schemas.openxmlformats.org/officeDocument/2006/relationships/notesMaster" Target="../notesMasters/notesMaster1.xml" /></Relationships>
</file>

<file path=ppt/notesSlides/_rels/notesSlide429.xml.rels>&#65279;<?xml version="1.0" encoding="utf-8" standalone="yes"?><Relationships xmlns="http://schemas.openxmlformats.org/package/2006/relationships"><Relationship Id="rId1" Type="http://schemas.openxmlformats.org/officeDocument/2006/relationships/slide" Target="../slides/slide429.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430.xml.rels>&#65279;<?xml version="1.0" encoding="utf-8" standalone="yes"?><Relationships xmlns="http://schemas.openxmlformats.org/package/2006/relationships"><Relationship Id="rId1" Type="http://schemas.openxmlformats.org/officeDocument/2006/relationships/slide" Target="../slides/slide430.xml" /><Relationship Id="rId2" Type="http://schemas.openxmlformats.org/officeDocument/2006/relationships/notesMaster" Target="../notesMasters/notesMaster1.xml" /></Relationships>
</file>

<file path=ppt/notesSlides/_rels/notesSlide431.xml.rels>&#65279;<?xml version="1.0" encoding="utf-8" standalone="yes"?><Relationships xmlns="http://schemas.openxmlformats.org/package/2006/relationships"><Relationship Id="rId1" Type="http://schemas.openxmlformats.org/officeDocument/2006/relationships/slide" Target="../slides/slide431.xml" /><Relationship Id="rId2" Type="http://schemas.openxmlformats.org/officeDocument/2006/relationships/notesMaster" Target="../notesMasters/notesMaster1.xml" /></Relationships>
</file>

<file path=ppt/notesSlides/_rels/notesSlide432.xml.rels>&#65279;<?xml version="1.0" encoding="utf-8" standalone="yes"?><Relationships xmlns="http://schemas.openxmlformats.org/package/2006/relationships"><Relationship Id="rId1" Type="http://schemas.openxmlformats.org/officeDocument/2006/relationships/slide" Target="../slides/slide432.xml" /><Relationship Id="rId2" Type="http://schemas.openxmlformats.org/officeDocument/2006/relationships/notesMaster" Target="../notesMasters/notesMaster1.xml" /></Relationships>
</file>

<file path=ppt/notesSlides/_rels/notesSlide433.xml.rels>&#65279;<?xml version="1.0" encoding="utf-8" standalone="yes"?><Relationships xmlns="http://schemas.openxmlformats.org/package/2006/relationships"><Relationship Id="rId1" Type="http://schemas.openxmlformats.org/officeDocument/2006/relationships/slide" Target="../slides/slide433.xml" /><Relationship Id="rId2" Type="http://schemas.openxmlformats.org/officeDocument/2006/relationships/notesMaster" Target="../notesMasters/notesMaster1.xml" /></Relationships>
</file>

<file path=ppt/notesSlides/_rels/notesSlide434.xml.rels>&#65279;<?xml version="1.0" encoding="utf-8" standalone="yes"?><Relationships xmlns="http://schemas.openxmlformats.org/package/2006/relationships"><Relationship Id="rId1" Type="http://schemas.openxmlformats.org/officeDocument/2006/relationships/slide" Target="../slides/slide434.xml" /><Relationship Id="rId2" Type="http://schemas.openxmlformats.org/officeDocument/2006/relationships/notesMaster" Target="../notesMasters/notesMaster1.xml" /></Relationships>
</file>

<file path=ppt/notesSlides/_rels/notesSlide435.xml.rels>&#65279;<?xml version="1.0" encoding="utf-8" standalone="yes"?><Relationships xmlns="http://schemas.openxmlformats.org/package/2006/relationships"><Relationship Id="rId1" Type="http://schemas.openxmlformats.org/officeDocument/2006/relationships/slide" Target="../slides/slide435.xml" /><Relationship Id="rId2" Type="http://schemas.openxmlformats.org/officeDocument/2006/relationships/notesMaster" Target="../notesMasters/notesMaster1.xml" /></Relationships>
</file>

<file path=ppt/notesSlides/_rels/notesSlide436.xml.rels>&#65279;<?xml version="1.0" encoding="utf-8" standalone="yes"?><Relationships xmlns="http://schemas.openxmlformats.org/package/2006/relationships"><Relationship Id="rId1" Type="http://schemas.openxmlformats.org/officeDocument/2006/relationships/slide" Target="../slides/slide436.xml" /><Relationship Id="rId2" Type="http://schemas.openxmlformats.org/officeDocument/2006/relationships/notesMaster" Target="../notesMasters/notesMaster1.xml" /></Relationships>
</file>

<file path=ppt/notesSlides/_rels/notesSlide437.xml.rels>&#65279;<?xml version="1.0" encoding="utf-8" standalone="yes"?><Relationships xmlns="http://schemas.openxmlformats.org/package/2006/relationships"><Relationship Id="rId1" Type="http://schemas.openxmlformats.org/officeDocument/2006/relationships/slide" Target="../slides/slide437.xml" /><Relationship Id="rId2" Type="http://schemas.openxmlformats.org/officeDocument/2006/relationships/notesMaster" Target="../notesMasters/notesMaster1.xml" /></Relationships>
</file>

<file path=ppt/notesSlides/_rels/notesSlide438.xml.rels>&#65279;<?xml version="1.0" encoding="utf-8" standalone="yes"?><Relationships xmlns="http://schemas.openxmlformats.org/package/2006/relationships"><Relationship Id="rId1" Type="http://schemas.openxmlformats.org/officeDocument/2006/relationships/slide" Target="../slides/slide438.xml" /><Relationship Id="rId2" Type="http://schemas.openxmlformats.org/officeDocument/2006/relationships/notesMaster" Target="../notesMasters/notesMaster1.xml" /></Relationships>
</file>

<file path=ppt/notesSlides/_rels/notesSlide439.xml.rels>&#65279;<?xml version="1.0" encoding="utf-8" standalone="yes"?><Relationships xmlns="http://schemas.openxmlformats.org/package/2006/relationships"><Relationship Id="rId1" Type="http://schemas.openxmlformats.org/officeDocument/2006/relationships/slide" Target="../slides/slide439.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440.xml.rels>&#65279;<?xml version="1.0" encoding="utf-8" standalone="yes"?><Relationships xmlns="http://schemas.openxmlformats.org/package/2006/relationships"><Relationship Id="rId1" Type="http://schemas.openxmlformats.org/officeDocument/2006/relationships/slide" Target="../slides/slide440.xml" /><Relationship Id="rId2" Type="http://schemas.openxmlformats.org/officeDocument/2006/relationships/notesMaster" Target="../notesMasters/notesMaster1.xml" /></Relationships>
</file>

<file path=ppt/notesSlides/_rels/notesSlide441.xml.rels>&#65279;<?xml version="1.0" encoding="utf-8" standalone="yes"?><Relationships xmlns="http://schemas.openxmlformats.org/package/2006/relationships"><Relationship Id="rId1" Type="http://schemas.openxmlformats.org/officeDocument/2006/relationships/slide" Target="../slides/slide441.xml" /><Relationship Id="rId2" Type="http://schemas.openxmlformats.org/officeDocument/2006/relationships/notesMaster" Target="../notesMasters/notesMaster1.xml" /></Relationships>
</file>

<file path=ppt/notesSlides/_rels/notesSlide442.xml.rels>&#65279;<?xml version="1.0" encoding="utf-8" standalone="yes"?><Relationships xmlns="http://schemas.openxmlformats.org/package/2006/relationships"><Relationship Id="rId1" Type="http://schemas.openxmlformats.org/officeDocument/2006/relationships/slide" Target="../slides/slide442.xml" /><Relationship Id="rId2" Type="http://schemas.openxmlformats.org/officeDocument/2006/relationships/notesMaster" Target="../notesMasters/notesMaster1.xml" /></Relationships>
</file>

<file path=ppt/notesSlides/_rels/notesSlide443.xml.rels>&#65279;<?xml version="1.0" encoding="utf-8" standalone="yes"?><Relationships xmlns="http://schemas.openxmlformats.org/package/2006/relationships"><Relationship Id="rId1" Type="http://schemas.openxmlformats.org/officeDocument/2006/relationships/slide" Target="../slides/slide443.xml" /><Relationship Id="rId2" Type="http://schemas.openxmlformats.org/officeDocument/2006/relationships/notesMaster" Target="../notesMasters/notesMaster1.xml" /></Relationships>
</file>

<file path=ppt/notesSlides/_rels/notesSlide444.xml.rels>&#65279;<?xml version="1.0" encoding="utf-8" standalone="yes"?><Relationships xmlns="http://schemas.openxmlformats.org/package/2006/relationships"><Relationship Id="rId1" Type="http://schemas.openxmlformats.org/officeDocument/2006/relationships/slide" Target="../slides/slide444.xml" /><Relationship Id="rId2" Type="http://schemas.openxmlformats.org/officeDocument/2006/relationships/notesMaster" Target="../notesMasters/notesMaster1.xml" /></Relationships>
</file>

<file path=ppt/notesSlides/_rels/notesSlide445.xml.rels>&#65279;<?xml version="1.0" encoding="utf-8" standalone="yes"?><Relationships xmlns="http://schemas.openxmlformats.org/package/2006/relationships"><Relationship Id="rId1" Type="http://schemas.openxmlformats.org/officeDocument/2006/relationships/slide" Target="../slides/slide445.xml" /><Relationship Id="rId2" Type="http://schemas.openxmlformats.org/officeDocument/2006/relationships/notesMaster" Target="../notesMasters/notesMaster1.xml" /></Relationships>
</file>

<file path=ppt/notesSlides/_rels/notesSlide446.xml.rels>&#65279;<?xml version="1.0" encoding="utf-8" standalone="yes"?><Relationships xmlns="http://schemas.openxmlformats.org/package/2006/relationships"><Relationship Id="rId1" Type="http://schemas.openxmlformats.org/officeDocument/2006/relationships/slide" Target="../slides/slide446.xml" /><Relationship Id="rId2" Type="http://schemas.openxmlformats.org/officeDocument/2006/relationships/notesMaster" Target="../notesMasters/notesMaster1.xml" /></Relationships>
</file>

<file path=ppt/notesSlides/_rels/notesSlide447.xml.rels>&#65279;<?xml version="1.0" encoding="utf-8" standalone="yes"?><Relationships xmlns="http://schemas.openxmlformats.org/package/2006/relationships"><Relationship Id="rId1" Type="http://schemas.openxmlformats.org/officeDocument/2006/relationships/slide" Target="../slides/slide447.xml" /><Relationship Id="rId2" Type="http://schemas.openxmlformats.org/officeDocument/2006/relationships/notesMaster" Target="../notesMasters/notesMaster1.xml" /></Relationships>
</file>

<file path=ppt/notesSlides/_rels/notesSlide448.xml.rels>&#65279;<?xml version="1.0" encoding="utf-8" standalone="yes"?><Relationships xmlns="http://schemas.openxmlformats.org/package/2006/relationships"><Relationship Id="rId1" Type="http://schemas.openxmlformats.org/officeDocument/2006/relationships/slide" Target="../slides/slide448.xml" /><Relationship Id="rId2" Type="http://schemas.openxmlformats.org/officeDocument/2006/relationships/notesMaster" Target="../notesMasters/notesMaster1.xml" /></Relationships>
</file>

<file path=ppt/notesSlides/_rels/notesSlide449.xml.rels>&#65279;<?xml version="1.0" encoding="utf-8" standalone="yes"?><Relationships xmlns="http://schemas.openxmlformats.org/package/2006/relationships"><Relationship Id="rId1" Type="http://schemas.openxmlformats.org/officeDocument/2006/relationships/slide" Target="../slides/slide449.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450.xml.rels>&#65279;<?xml version="1.0" encoding="utf-8" standalone="yes"?><Relationships xmlns="http://schemas.openxmlformats.org/package/2006/relationships"><Relationship Id="rId1" Type="http://schemas.openxmlformats.org/officeDocument/2006/relationships/slide" Target="../slides/slide450.xml" /><Relationship Id="rId2" Type="http://schemas.openxmlformats.org/officeDocument/2006/relationships/notesMaster" Target="../notesMasters/notesMaster1.xml" /></Relationships>
</file>

<file path=ppt/notesSlides/_rels/notesSlide451.xml.rels>&#65279;<?xml version="1.0" encoding="utf-8" standalone="yes"?><Relationships xmlns="http://schemas.openxmlformats.org/package/2006/relationships"><Relationship Id="rId1" Type="http://schemas.openxmlformats.org/officeDocument/2006/relationships/slide" Target="../slides/slide451.xml" /><Relationship Id="rId2" Type="http://schemas.openxmlformats.org/officeDocument/2006/relationships/notesMaster" Target="../notesMasters/notesMaster1.xml" /></Relationships>
</file>

<file path=ppt/notesSlides/_rels/notesSlide452.xml.rels>&#65279;<?xml version="1.0" encoding="utf-8" standalone="yes"?><Relationships xmlns="http://schemas.openxmlformats.org/package/2006/relationships"><Relationship Id="rId1" Type="http://schemas.openxmlformats.org/officeDocument/2006/relationships/slide" Target="../slides/slide452.xml" /><Relationship Id="rId2" Type="http://schemas.openxmlformats.org/officeDocument/2006/relationships/notesMaster" Target="../notesMasters/notesMaster1.xml" /></Relationships>
</file>

<file path=ppt/notesSlides/_rels/notesSlide453.xml.rels>&#65279;<?xml version="1.0" encoding="utf-8" standalone="yes"?><Relationships xmlns="http://schemas.openxmlformats.org/package/2006/relationships"><Relationship Id="rId1" Type="http://schemas.openxmlformats.org/officeDocument/2006/relationships/slide" Target="../slides/slide453.xml" /><Relationship Id="rId2" Type="http://schemas.openxmlformats.org/officeDocument/2006/relationships/notesMaster" Target="../notesMasters/notesMaster1.xml" /></Relationships>
</file>

<file path=ppt/notesSlides/_rels/notesSlide454.xml.rels>&#65279;<?xml version="1.0" encoding="utf-8" standalone="yes"?><Relationships xmlns="http://schemas.openxmlformats.org/package/2006/relationships"><Relationship Id="rId1" Type="http://schemas.openxmlformats.org/officeDocument/2006/relationships/slide" Target="../slides/slide454.xml" /><Relationship Id="rId2" Type="http://schemas.openxmlformats.org/officeDocument/2006/relationships/notesMaster" Target="../notesMasters/notesMaster1.xml" /></Relationships>
</file>

<file path=ppt/notesSlides/_rels/notesSlide455.xml.rels>&#65279;<?xml version="1.0" encoding="utf-8" standalone="yes"?><Relationships xmlns="http://schemas.openxmlformats.org/package/2006/relationships"><Relationship Id="rId1" Type="http://schemas.openxmlformats.org/officeDocument/2006/relationships/slide" Target="../slides/slide455.xml" /><Relationship Id="rId2" Type="http://schemas.openxmlformats.org/officeDocument/2006/relationships/notesMaster" Target="../notesMasters/notesMaster1.xml" /></Relationships>
</file>

<file path=ppt/notesSlides/_rels/notesSlide456.xml.rels>&#65279;<?xml version="1.0" encoding="utf-8" standalone="yes"?><Relationships xmlns="http://schemas.openxmlformats.org/package/2006/relationships"><Relationship Id="rId1" Type="http://schemas.openxmlformats.org/officeDocument/2006/relationships/slide" Target="../slides/slide456.xml" /><Relationship Id="rId2" Type="http://schemas.openxmlformats.org/officeDocument/2006/relationships/notesMaster" Target="../notesMasters/notesMaster1.xml" /></Relationships>
</file>

<file path=ppt/notesSlides/_rels/notesSlide457.xml.rels>&#65279;<?xml version="1.0" encoding="utf-8" standalone="yes"?><Relationships xmlns="http://schemas.openxmlformats.org/package/2006/relationships"><Relationship Id="rId1" Type="http://schemas.openxmlformats.org/officeDocument/2006/relationships/slide" Target="../slides/slide457.xml" /><Relationship Id="rId2" Type="http://schemas.openxmlformats.org/officeDocument/2006/relationships/notesMaster" Target="../notesMasters/notesMaster1.xml" /></Relationships>
</file>

<file path=ppt/notesSlides/_rels/notesSlide458.xml.rels>&#65279;<?xml version="1.0" encoding="utf-8" standalone="yes"?><Relationships xmlns="http://schemas.openxmlformats.org/package/2006/relationships"><Relationship Id="rId1" Type="http://schemas.openxmlformats.org/officeDocument/2006/relationships/slide" Target="../slides/slide458.xml" /><Relationship Id="rId2" Type="http://schemas.openxmlformats.org/officeDocument/2006/relationships/notesMaster" Target="../notesMasters/notesMaster1.xml" /></Relationships>
</file>

<file path=ppt/notesSlides/_rels/notesSlide459.xml.rels>&#65279;<?xml version="1.0" encoding="utf-8" standalone="yes"?><Relationships xmlns="http://schemas.openxmlformats.org/package/2006/relationships"><Relationship Id="rId1" Type="http://schemas.openxmlformats.org/officeDocument/2006/relationships/slide" Target="../slides/slide459.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460.xml.rels>&#65279;<?xml version="1.0" encoding="utf-8" standalone="yes"?><Relationships xmlns="http://schemas.openxmlformats.org/package/2006/relationships"><Relationship Id="rId1" Type="http://schemas.openxmlformats.org/officeDocument/2006/relationships/slide" Target="../slides/slide460.xml" /><Relationship Id="rId2" Type="http://schemas.openxmlformats.org/officeDocument/2006/relationships/notesMaster" Target="../notesMasters/notesMaster1.xml" /></Relationships>
</file>

<file path=ppt/notesSlides/_rels/notesSlide461.xml.rels>&#65279;<?xml version="1.0" encoding="utf-8" standalone="yes"?><Relationships xmlns="http://schemas.openxmlformats.org/package/2006/relationships"><Relationship Id="rId1" Type="http://schemas.openxmlformats.org/officeDocument/2006/relationships/slide" Target="../slides/slide461.xml" /><Relationship Id="rId2" Type="http://schemas.openxmlformats.org/officeDocument/2006/relationships/notesMaster" Target="../notesMasters/notesMaster1.xml" /></Relationships>
</file>

<file path=ppt/notesSlides/_rels/notesSlide462.xml.rels>&#65279;<?xml version="1.0" encoding="utf-8" standalone="yes"?><Relationships xmlns="http://schemas.openxmlformats.org/package/2006/relationships"><Relationship Id="rId1" Type="http://schemas.openxmlformats.org/officeDocument/2006/relationships/slide" Target="../slides/slide462.xml" /><Relationship Id="rId2" Type="http://schemas.openxmlformats.org/officeDocument/2006/relationships/notesMaster" Target="../notesMasters/notesMaster1.xml" /></Relationships>
</file>

<file path=ppt/notesSlides/_rels/notesSlide463.xml.rels>&#65279;<?xml version="1.0" encoding="utf-8" standalone="yes"?><Relationships xmlns="http://schemas.openxmlformats.org/package/2006/relationships"><Relationship Id="rId1" Type="http://schemas.openxmlformats.org/officeDocument/2006/relationships/slide" Target="../slides/slide463.xml" /><Relationship Id="rId2" Type="http://schemas.openxmlformats.org/officeDocument/2006/relationships/notesMaster" Target="../notesMasters/notesMaster1.xml" /></Relationships>
</file>

<file path=ppt/notesSlides/_rels/notesSlide464.xml.rels>&#65279;<?xml version="1.0" encoding="utf-8" standalone="yes"?><Relationships xmlns="http://schemas.openxmlformats.org/package/2006/relationships"><Relationship Id="rId1" Type="http://schemas.openxmlformats.org/officeDocument/2006/relationships/slide" Target="../slides/slide464.xml" /><Relationship Id="rId2" Type="http://schemas.openxmlformats.org/officeDocument/2006/relationships/notesMaster" Target="../notesMasters/notesMaster1.xml" /></Relationships>
</file>

<file path=ppt/notesSlides/_rels/notesSlide465.xml.rels>&#65279;<?xml version="1.0" encoding="utf-8" standalone="yes"?><Relationships xmlns="http://schemas.openxmlformats.org/package/2006/relationships"><Relationship Id="rId1" Type="http://schemas.openxmlformats.org/officeDocument/2006/relationships/slide" Target="../slides/slide465.xml" /><Relationship Id="rId2" Type="http://schemas.openxmlformats.org/officeDocument/2006/relationships/notesMaster" Target="../notesMasters/notesMaster1.xml" /></Relationships>
</file>

<file path=ppt/notesSlides/_rels/notesSlide466.xml.rels>&#65279;<?xml version="1.0" encoding="utf-8" standalone="yes"?><Relationships xmlns="http://schemas.openxmlformats.org/package/2006/relationships"><Relationship Id="rId1" Type="http://schemas.openxmlformats.org/officeDocument/2006/relationships/slide" Target="../slides/slide466.xml" /><Relationship Id="rId2" Type="http://schemas.openxmlformats.org/officeDocument/2006/relationships/notesMaster" Target="../notesMasters/notesMaster1.xml" /></Relationships>
</file>

<file path=ppt/notesSlides/_rels/notesSlide467.xml.rels>&#65279;<?xml version="1.0" encoding="utf-8" standalone="yes"?><Relationships xmlns="http://schemas.openxmlformats.org/package/2006/relationships"><Relationship Id="rId1" Type="http://schemas.openxmlformats.org/officeDocument/2006/relationships/slide" Target="../slides/slide467.xml" /><Relationship Id="rId2" Type="http://schemas.openxmlformats.org/officeDocument/2006/relationships/notesMaster" Target="../notesMasters/notesMaster1.xml" /></Relationships>
</file>

<file path=ppt/notesSlides/_rels/notesSlide468.xml.rels>&#65279;<?xml version="1.0" encoding="utf-8" standalone="yes"?><Relationships xmlns="http://schemas.openxmlformats.org/package/2006/relationships"><Relationship Id="rId1" Type="http://schemas.openxmlformats.org/officeDocument/2006/relationships/slide" Target="../slides/slide468.xml" /><Relationship Id="rId2" Type="http://schemas.openxmlformats.org/officeDocument/2006/relationships/notesMaster" Target="../notesMasters/notesMaster1.xml" /></Relationships>
</file>

<file path=ppt/notesSlides/_rels/notesSlide469.xml.rels>&#65279;<?xml version="1.0" encoding="utf-8" standalone="yes"?><Relationships xmlns="http://schemas.openxmlformats.org/package/2006/relationships"><Relationship Id="rId1" Type="http://schemas.openxmlformats.org/officeDocument/2006/relationships/slide" Target="../slides/slide469.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470.xml.rels>&#65279;<?xml version="1.0" encoding="utf-8" standalone="yes"?><Relationships xmlns="http://schemas.openxmlformats.org/package/2006/relationships"><Relationship Id="rId1" Type="http://schemas.openxmlformats.org/officeDocument/2006/relationships/slide" Target="../slides/slide470.xml" /><Relationship Id="rId2" Type="http://schemas.openxmlformats.org/officeDocument/2006/relationships/notesMaster" Target="../notesMasters/notesMaster1.xml" /></Relationships>
</file>

<file path=ppt/notesSlides/_rels/notesSlide471.xml.rels>&#65279;<?xml version="1.0" encoding="utf-8" standalone="yes"?><Relationships xmlns="http://schemas.openxmlformats.org/package/2006/relationships"><Relationship Id="rId1" Type="http://schemas.openxmlformats.org/officeDocument/2006/relationships/slide" Target="../slides/slide471.xml" /><Relationship Id="rId2" Type="http://schemas.openxmlformats.org/officeDocument/2006/relationships/notesMaster" Target="../notesMasters/notesMaster1.xml" /></Relationships>
</file>

<file path=ppt/notesSlides/_rels/notesSlide472.xml.rels>&#65279;<?xml version="1.0" encoding="utf-8" standalone="yes"?><Relationships xmlns="http://schemas.openxmlformats.org/package/2006/relationships"><Relationship Id="rId1" Type="http://schemas.openxmlformats.org/officeDocument/2006/relationships/slide" Target="../slides/slide472.xml" /><Relationship Id="rId2" Type="http://schemas.openxmlformats.org/officeDocument/2006/relationships/notesMaster" Target="../notesMasters/notesMaster1.xml" /></Relationships>
</file>

<file path=ppt/notesSlides/_rels/notesSlide473.xml.rels>&#65279;<?xml version="1.0" encoding="utf-8" standalone="yes"?><Relationships xmlns="http://schemas.openxmlformats.org/package/2006/relationships"><Relationship Id="rId1" Type="http://schemas.openxmlformats.org/officeDocument/2006/relationships/slide" Target="../slides/slide473.xml" /><Relationship Id="rId2" Type="http://schemas.openxmlformats.org/officeDocument/2006/relationships/notesMaster" Target="../notesMasters/notesMaster1.xml" /></Relationships>
</file>

<file path=ppt/notesSlides/_rels/notesSlide474.xml.rels>&#65279;<?xml version="1.0" encoding="utf-8" standalone="yes"?><Relationships xmlns="http://schemas.openxmlformats.org/package/2006/relationships"><Relationship Id="rId1" Type="http://schemas.openxmlformats.org/officeDocument/2006/relationships/slide" Target="../slides/slide474.xml" /><Relationship Id="rId2" Type="http://schemas.openxmlformats.org/officeDocument/2006/relationships/notesMaster" Target="../notesMasters/notesMaster1.xml" /></Relationships>
</file>

<file path=ppt/notesSlides/_rels/notesSlide475.xml.rels>&#65279;<?xml version="1.0" encoding="utf-8" standalone="yes"?><Relationships xmlns="http://schemas.openxmlformats.org/package/2006/relationships"><Relationship Id="rId1" Type="http://schemas.openxmlformats.org/officeDocument/2006/relationships/slide" Target="../slides/slide475.xml" /><Relationship Id="rId2" Type="http://schemas.openxmlformats.org/officeDocument/2006/relationships/notesMaster" Target="../notesMasters/notesMaster1.xml" /></Relationships>
</file>

<file path=ppt/notesSlides/_rels/notesSlide476.xml.rels>&#65279;<?xml version="1.0" encoding="utf-8" standalone="yes"?><Relationships xmlns="http://schemas.openxmlformats.org/package/2006/relationships"><Relationship Id="rId1" Type="http://schemas.openxmlformats.org/officeDocument/2006/relationships/slide" Target="../slides/slide476.xml" /><Relationship Id="rId2" Type="http://schemas.openxmlformats.org/officeDocument/2006/relationships/notesMaster" Target="../notesMasters/notesMaster1.xml" /></Relationships>
</file>

<file path=ppt/notesSlides/_rels/notesSlide477.xml.rels>&#65279;<?xml version="1.0" encoding="utf-8" standalone="yes"?><Relationships xmlns="http://schemas.openxmlformats.org/package/2006/relationships"><Relationship Id="rId1" Type="http://schemas.openxmlformats.org/officeDocument/2006/relationships/slide" Target="../slides/slide477.xml" /><Relationship Id="rId2" Type="http://schemas.openxmlformats.org/officeDocument/2006/relationships/notesMaster" Target="../notesMasters/notesMaster1.xml" /></Relationships>
</file>

<file path=ppt/notesSlides/_rels/notesSlide478.xml.rels>&#65279;<?xml version="1.0" encoding="utf-8" standalone="yes"?><Relationships xmlns="http://schemas.openxmlformats.org/package/2006/relationships"><Relationship Id="rId1" Type="http://schemas.openxmlformats.org/officeDocument/2006/relationships/slide" Target="../slides/slide478.xml" /><Relationship Id="rId2" Type="http://schemas.openxmlformats.org/officeDocument/2006/relationships/notesMaster" Target="../notesMasters/notesMaster1.xml" /></Relationships>
</file>

<file path=ppt/notesSlides/_rels/notesSlide479.xml.rels>&#65279;<?xml version="1.0" encoding="utf-8" standalone="yes"?><Relationships xmlns="http://schemas.openxmlformats.org/package/2006/relationships"><Relationship Id="rId1" Type="http://schemas.openxmlformats.org/officeDocument/2006/relationships/slide" Target="../slides/slide479.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480.xml.rels>&#65279;<?xml version="1.0" encoding="utf-8" standalone="yes"?><Relationships xmlns="http://schemas.openxmlformats.org/package/2006/relationships"><Relationship Id="rId1" Type="http://schemas.openxmlformats.org/officeDocument/2006/relationships/slide" Target="../slides/slide480.xml" /><Relationship Id="rId2" Type="http://schemas.openxmlformats.org/officeDocument/2006/relationships/notesMaster" Target="../notesMasters/notesMaster1.xml" /></Relationships>
</file>

<file path=ppt/notesSlides/_rels/notesSlide481.xml.rels>&#65279;<?xml version="1.0" encoding="utf-8" standalone="yes"?><Relationships xmlns="http://schemas.openxmlformats.org/package/2006/relationships"><Relationship Id="rId1" Type="http://schemas.openxmlformats.org/officeDocument/2006/relationships/slide" Target="../slides/slide481.xml" /><Relationship Id="rId2" Type="http://schemas.openxmlformats.org/officeDocument/2006/relationships/notesMaster" Target="../notesMasters/notesMaster1.xml" /></Relationships>
</file>

<file path=ppt/notesSlides/_rels/notesSlide482.xml.rels>&#65279;<?xml version="1.0" encoding="utf-8" standalone="yes"?><Relationships xmlns="http://schemas.openxmlformats.org/package/2006/relationships"><Relationship Id="rId1" Type="http://schemas.openxmlformats.org/officeDocument/2006/relationships/slide" Target="../slides/slide482.xml" /><Relationship Id="rId2" Type="http://schemas.openxmlformats.org/officeDocument/2006/relationships/notesMaster" Target="../notesMasters/notesMaster1.xml" /></Relationships>
</file>

<file path=ppt/notesSlides/_rels/notesSlide483.xml.rels>&#65279;<?xml version="1.0" encoding="utf-8" standalone="yes"?><Relationships xmlns="http://schemas.openxmlformats.org/package/2006/relationships"><Relationship Id="rId1" Type="http://schemas.openxmlformats.org/officeDocument/2006/relationships/slide" Target="../slides/slide483.xml" /><Relationship Id="rId2" Type="http://schemas.openxmlformats.org/officeDocument/2006/relationships/notesMaster" Target="../notesMasters/notesMaster1.xml" /></Relationships>
</file>

<file path=ppt/notesSlides/_rels/notesSlide484.xml.rels>&#65279;<?xml version="1.0" encoding="utf-8" standalone="yes"?><Relationships xmlns="http://schemas.openxmlformats.org/package/2006/relationships"><Relationship Id="rId1" Type="http://schemas.openxmlformats.org/officeDocument/2006/relationships/slide" Target="../slides/slide484.xml" /><Relationship Id="rId2" Type="http://schemas.openxmlformats.org/officeDocument/2006/relationships/notesMaster" Target="../notesMasters/notesMaster1.xml" /></Relationships>
</file>

<file path=ppt/notesSlides/_rels/notesSlide485.xml.rels>&#65279;<?xml version="1.0" encoding="utf-8" standalone="yes"?><Relationships xmlns="http://schemas.openxmlformats.org/package/2006/relationships"><Relationship Id="rId1" Type="http://schemas.openxmlformats.org/officeDocument/2006/relationships/slide" Target="../slides/slide485.xml" /><Relationship Id="rId2" Type="http://schemas.openxmlformats.org/officeDocument/2006/relationships/notesMaster" Target="../notesMasters/notesMaster1.xml" /></Relationships>
</file>

<file path=ppt/notesSlides/_rels/notesSlide486.xml.rels>&#65279;<?xml version="1.0" encoding="utf-8" standalone="yes"?><Relationships xmlns="http://schemas.openxmlformats.org/package/2006/relationships"><Relationship Id="rId1" Type="http://schemas.openxmlformats.org/officeDocument/2006/relationships/slide" Target="../slides/slide486.xml" /><Relationship Id="rId2" Type="http://schemas.openxmlformats.org/officeDocument/2006/relationships/notesMaster" Target="../notesMasters/notesMaster1.xml" /></Relationships>
</file>

<file path=ppt/notesSlides/_rels/notesSlide487.xml.rels>&#65279;<?xml version="1.0" encoding="utf-8" standalone="yes"?><Relationships xmlns="http://schemas.openxmlformats.org/package/2006/relationships"><Relationship Id="rId1" Type="http://schemas.openxmlformats.org/officeDocument/2006/relationships/slide" Target="../slides/slide487.xml" /><Relationship Id="rId2" Type="http://schemas.openxmlformats.org/officeDocument/2006/relationships/notesMaster" Target="../notesMasters/notesMaster1.xml" /></Relationships>
</file>

<file path=ppt/notesSlides/_rels/notesSlide488.xml.rels>&#65279;<?xml version="1.0" encoding="utf-8" standalone="yes"?><Relationships xmlns="http://schemas.openxmlformats.org/package/2006/relationships"><Relationship Id="rId1" Type="http://schemas.openxmlformats.org/officeDocument/2006/relationships/slide" Target="../slides/slide488.xml" /><Relationship Id="rId2" Type="http://schemas.openxmlformats.org/officeDocument/2006/relationships/notesMaster" Target="../notesMasters/notesMaster1.xml" /></Relationships>
</file>

<file path=ppt/notesSlides/_rels/notesSlide489.xml.rels>&#65279;<?xml version="1.0" encoding="utf-8" standalone="yes"?><Relationships xmlns="http://schemas.openxmlformats.org/package/2006/relationships"><Relationship Id="rId1" Type="http://schemas.openxmlformats.org/officeDocument/2006/relationships/slide" Target="../slides/slide489.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490.xml.rels>&#65279;<?xml version="1.0" encoding="utf-8" standalone="yes"?><Relationships xmlns="http://schemas.openxmlformats.org/package/2006/relationships"><Relationship Id="rId1" Type="http://schemas.openxmlformats.org/officeDocument/2006/relationships/slide" Target="../slides/slide490.xml" /><Relationship Id="rId2" Type="http://schemas.openxmlformats.org/officeDocument/2006/relationships/notesMaster" Target="../notesMasters/notesMaster1.xml" /></Relationships>
</file>

<file path=ppt/notesSlides/_rels/notesSlide491.xml.rels>&#65279;<?xml version="1.0" encoding="utf-8" standalone="yes"?><Relationships xmlns="http://schemas.openxmlformats.org/package/2006/relationships"><Relationship Id="rId1" Type="http://schemas.openxmlformats.org/officeDocument/2006/relationships/slide" Target="../slides/slide491.xml" /><Relationship Id="rId2" Type="http://schemas.openxmlformats.org/officeDocument/2006/relationships/notesMaster" Target="../notesMasters/notesMaster1.xml" /></Relationships>
</file>

<file path=ppt/notesSlides/_rels/notesSlide492.xml.rels>&#65279;<?xml version="1.0" encoding="utf-8" standalone="yes"?><Relationships xmlns="http://schemas.openxmlformats.org/package/2006/relationships"><Relationship Id="rId1" Type="http://schemas.openxmlformats.org/officeDocument/2006/relationships/slide" Target="../slides/slide492.xml" /><Relationship Id="rId2" Type="http://schemas.openxmlformats.org/officeDocument/2006/relationships/notesMaster" Target="../notesMasters/notesMaster1.xml" /></Relationships>
</file>

<file path=ppt/notesSlides/_rels/notesSlide493.xml.rels>&#65279;<?xml version="1.0" encoding="utf-8" standalone="yes"?><Relationships xmlns="http://schemas.openxmlformats.org/package/2006/relationships"><Relationship Id="rId1" Type="http://schemas.openxmlformats.org/officeDocument/2006/relationships/slide" Target="../slides/slide493.xml" /><Relationship Id="rId2" Type="http://schemas.openxmlformats.org/officeDocument/2006/relationships/notesMaster" Target="../notesMasters/notesMaster1.xml" /></Relationships>
</file>

<file path=ppt/notesSlides/_rels/notesSlide494.xml.rels>&#65279;<?xml version="1.0" encoding="utf-8" standalone="yes"?><Relationships xmlns="http://schemas.openxmlformats.org/package/2006/relationships"><Relationship Id="rId1" Type="http://schemas.openxmlformats.org/officeDocument/2006/relationships/slide" Target="../slides/slide494.xml" /><Relationship Id="rId2" Type="http://schemas.openxmlformats.org/officeDocument/2006/relationships/notesMaster" Target="../notesMasters/notesMaster1.xml" /></Relationships>
</file>

<file path=ppt/notesSlides/_rels/notesSlide495.xml.rels>&#65279;<?xml version="1.0" encoding="utf-8" standalone="yes"?><Relationships xmlns="http://schemas.openxmlformats.org/package/2006/relationships"><Relationship Id="rId1" Type="http://schemas.openxmlformats.org/officeDocument/2006/relationships/slide" Target="../slides/slide495.xml" /><Relationship Id="rId2" Type="http://schemas.openxmlformats.org/officeDocument/2006/relationships/notesMaster" Target="../notesMasters/notesMaster1.xml" /></Relationships>
</file>

<file path=ppt/notesSlides/_rels/notesSlide496.xml.rels>&#65279;<?xml version="1.0" encoding="utf-8" standalone="yes"?><Relationships xmlns="http://schemas.openxmlformats.org/package/2006/relationships"><Relationship Id="rId1" Type="http://schemas.openxmlformats.org/officeDocument/2006/relationships/slide" Target="../slides/slide496.xml" /><Relationship Id="rId2" Type="http://schemas.openxmlformats.org/officeDocument/2006/relationships/notesMaster" Target="../notesMasters/notesMaster1.xml" /></Relationships>
</file>

<file path=ppt/notesSlides/_rels/notesSlide497.xml.rels>&#65279;<?xml version="1.0" encoding="utf-8" standalone="yes"?><Relationships xmlns="http://schemas.openxmlformats.org/package/2006/relationships"><Relationship Id="rId1" Type="http://schemas.openxmlformats.org/officeDocument/2006/relationships/slide" Target="../slides/slide497.xml" /><Relationship Id="rId2" Type="http://schemas.openxmlformats.org/officeDocument/2006/relationships/notesMaster" Target="../notesMasters/notesMaster1.xml" /></Relationships>
</file>

<file path=ppt/notesSlides/_rels/notesSlide498.xml.rels>&#65279;<?xml version="1.0" encoding="utf-8" standalone="yes"?><Relationships xmlns="http://schemas.openxmlformats.org/package/2006/relationships"><Relationship Id="rId1" Type="http://schemas.openxmlformats.org/officeDocument/2006/relationships/slide" Target="../slides/slide498.xml" /><Relationship Id="rId2" Type="http://schemas.openxmlformats.org/officeDocument/2006/relationships/notesMaster" Target="../notesMasters/notesMaster1.xml" /></Relationships>
</file>

<file path=ppt/notesSlides/_rels/notesSlide499.xml.rels>&#65279;<?xml version="1.0" encoding="utf-8" standalone="yes"?><Relationships xmlns="http://schemas.openxmlformats.org/package/2006/relationships"><Relationship Id="rId1" Type="http://schemas.openxmlformats.org/officeDocument/2006/relationships/slide" Target="../slides/slide499.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500.xml.rels>&#65279;<?xml version="1.0" encoding="utf-8" standalone="yes"?><Relationships xmlns="http://schemas.openxmlformats.org/package/2006/relationships"><Relationship Id="rId1" Type="http://schemas.openxmlformats.org/officeDocument/2006/relationships/slide" Target="../slides/slide500.xml" /><Relationship Id="rId2" Type="http://schemas.openxmlformats.org/officeDocument/2006/relationships/notesMaster" Target="../notesMasters/notesMaster1.xml" /></Relationships>
</file>

<file path=ppt/notesSlides/_rels/notesSlide501.xml.rels>&#65279;<?xml version="1.0" encoding="utf-8" standalone="yes"?><Relationships xmlns="http://schemas.openxmlformats.org/package/2006/relationships"><Relationship Id="rId1" Type="http://schemas.openxmlformats.org/officeDocument/2006/relationships/slide" Target="../slides/slide501.xml" /><Relationship Id="rId2" Type="http://schemas.openxmlformats.org/officeDocument/2006/relationships/notesMaster" Target="../notesMasters/notesMaster1.xml" /></Relationships>
</file>

<file path=ppt/notesSlides/_rels/notesSlide502.xml.rels>&#65279;<?xml version="1.0" encoding="utf-8" standalone="yes"?><Relationships xmlns="http://schemas.openxmlformats.org/package/2006/relationships"><Relationship Id="rId1" Type="http://schemas.openxmlformats.org/officeDocument/2006/relationships/slide" Target="../slides/slide502.xml" /><Relationship Id="rId2" Type="http://schemas.openxmlformats.org/officeDocument/2006/relationships/notesMaster" Target="../notesMasters/notesMaster1.xml" /></Relationships>
</file>

<file path=ppt/notesSlides/_rels/notesSlide503.xml.rels>&#65279;<?xml version="1.0" encoding="utf-8" standalone="yes"?><Relationships xmlns="http://schemas.openxmlformats.org/package/2006/relationships"><Relationship Id="rId1" Type="http://schemas.openxmlformats.org/officeDocument/2006/relationships/slide" Target="../slides/slide503.xml" /><Relationship Id="rId2" Type="http://schemas.openxmlformats.org/officeDocument/2006/relationships/notesMaster" Target="../notesMasters/notesMaster1.xml" /></Relationships>
</file>

<file path=ppt/notesSlides/_rels/notesSlide504.xml.rels>&#65279;<?xml version="1.0" encoding="utf-8" standalone="yes"?><Relationships xmlns="http://schemas.openxmlformats.org/package/2006/relationships"><Relationship Id="rId1" Type="http://schemas.openxmlformats.org/officeDocument/2006/relationships/slide" Target="../slides/slide504.xml" /><Relationship Id="rId2" Type="http://schemas.openxmlformats.org/officeDocument/2006/relationships/notesMaster" Target="../notesMasters/notesMaster1.xml" /></Relationships>
</file>

<file path=ppt/notesSlides/_rels/notesSlide505.xml.rels>&#65279;<?xml version="1.0" encoding="utf-8" standalone="yes"?><Relationships xmlns="http://schemas.openxmlformats.org/package/2006/relationships"><Relationship Id="rId1" Type="http://schemas.openxmlformats.org/officeDocument/2006/relationships/slide" Target="../slides/slide505.xml" /><Relationship Id="rId2" Type="http://schemas.openxmlformats.org/officeDocument/2006/relationships/notesMaster" Target="../notesMasters/notesMaster1.xml" /></Relationships>
</file>

<file path=ppt/notesSlides/_rels/notesSlide506.xml.rels>&#65279;<?xml version="1.0" encoding="utf-8" standalone="yes"?><Relationships xmlns="http://schemas.openxmlformats.org/package/2006/relationships"><Relationship Id="rId1" Type="http://schemas.openxmlformats.org/officeDocument/2006/relationships/slide" Target="../slides/slide506.xml" /><Relationship Id="rId2" Type="http://schemas.openxmlformats.org/officeDocument/2006/relationships/notesMaster" Target="../notesMasters/notesMaster1.xml" /></Relationships>
</file>

<file path=ppt/notesSlides/_rels/notesSlide507.xml.rels>&#65279;<?xml version="1.0" encoding="utf-8" standalone="yes"?><Relationships xmlns="http://schemas.openxmlformats.org/package/2006/relationships"><Relationship Id="rId1" Type="http://schemas.openxmlformats.org/officeDocument/2006/relationships/slide" Target="../slides/slide507.xml" /><Relationship Id="rId2" Type="http://schemas.openxmlformats.org/officeDocument/2006/relationships/notesMaster" Target="../notesMasters/notesMaster1.xml" /></Relationships>
</file>

<file path=ppt/notesSlides/_rels/notesSlide508.xml.rels>&#65279;<?xml version="1.0" encoding="utf-8" standalone="yes"?><Relationships xmlns="http://schemas.openxmlformats.org/package/2006/relationships"><Relationship Id="rId1" Type="http://schemas.openxmlformats.org/officeDocument/2006/relationships/slide" Target="../slides/slide508.xml" /><Relationship Id="rId2" Type="http://schemas.openxmlformats.org/officeDocument/2006/relationships/notesMaster" Target="../notesMasters/notesMaster1.xml" /></Relationships>
</file>

<file path=ppt/notesSlides/_rels/notesSlide509.xml.rels>&#65279;<?xml version="1.0" encoding="utf-8" standalone="yes"?><Relationships xmlns="http://schemas.openxmlformats.org/package/2006/relationships"><Relationship Id="rId1" Type="http://schemas.openxmlformats.org/officeDocument/2006/relationships/slide" Target="../slides/slide509.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510.xml.rels>&#65279;<?xml version="1.0" encoding="utf-8" standalone="yes"?><Relationships xmlns="http://schemas.openxmlformats.org/package/2006/relationships"><Relationship Id="rId1" Type="http://schemas.openxmlformats.org/officeDocument/2006/relationships/slide" Target="../slides/slide510.xml" /><Relationship Id="rId2" Type="http://schemas.openxmlformats.org/officeDocument/2006/relationships/notesMaster" Target="../notesMasters/notesMaster1.xml" /></Relationships>
</file>

<file path=ppt/notesSlides/_rels/notesSlide511.xml.rels>&#65279;<?xml version="1.0" encoding="utf-8" standalone="yes"?><Relationships xmlns="http://schemas.openxmlformats.org/package/2006/relationships"><Relationship Id="rId1" Type="http://schemas.openxmlformats.org/officeDocument/2006/relationships/slide" Target="../slides/slide511.xml" /><Relationship Id="rId2" Type="http://schemas.openxmlformats.org/officeDocument/2006/relationships/notesMaster" Target="../notesMasters/notesMaster1.xml" /></Relationships>
</file>

<file path=ppt/notesSlides/_rels/notesSlide512.xml.rels>&#65279;<?xml version="1.0" encoding="utf-8" standalone="yes"?><Relationships xmlns="http://schemas.openxmlformats.org/package/2006/relationships"><Relationship Id="rId1" Type="http://schemas.openxmlformats.org/officeDocument/2006/relationships/slide" Target="../slides/slide512.xml" /><Relationship Id="rId2" Type="http://schemas.openxmlformats.org/officeDocument/2006/relationships/notesMaster" Target="../notesMasters/notesMaster1.xml" /></Relationships>
</file>

<file path=ppt/notesSlides/_rels/notesSlide513.xml.rels>&#65279;<?xml version="1.0" encoding="utf-8" standalone="yes"?><Relationships xmlns="http://schemas.openxmlformats.org/package/2006/relationships"><Relationship Id="rId1" Type="http://schemas.openxmlformats.org/officeDocument/2006/relationships/slide" Target="../slides/slide513.xml" /><Relationship Id="rId2" Type="http://schemas.openxmlformats.org/officeDocument/2006/relationships/notesMaster" Target="../notesMasters/notesMaster1.xml" /></Relationships>
</file>

<file path=ppt/notesSlides/_rels/notesSlide514.xml.rels>&#65279;<?xml version="1.0" encoding="utf-8" standalone="yes"?><Relationships xmlns="http://schemas.openxmlformats.org/package/2006/relationships"><Relationship Id="rId1" Type="http://schemas.openxmlformats.org/officeDocument/2006/relationships/slide" Target="../slides/slide514.xml" /><Relationship Id="rId2" Type="http://schemas.openxmlformats.org/officeDocument/2006/relationships/notesMaster" Target="../notesMasters/notesMaster1.xml" /></Relationships>
</file>

<file path=ppt/notesSlides/_rels/notesSlide515.xml.rels>&#65279;<?xml version="1.0" encoding="utf-8" standalone="yes"?><Relationships xmlns="http://schemas.openxmlformats.org/package/2006/relationships"><Relationship Id="rId1" Type="http://schemas.openxmlformats.org/officeDocument/2006/relationships/slide" Target="../slides/slide515.xml" /><Relationship Id="rId2" Type="http://schemas.openxmlformats.org/officeDocument/2006/relationships/notesMaster" Target="../notesMasters/notesMaster1.xml" /></Relationships>
</file>

<file path=ppt/notesSlides/_rels/notesSlide516.xml.rels>&#65279;<?xml version="1.0" encoding="utf-8" standalone="yes"?><Relationships xmlns="http://schemas.openxmlformats.org/package/2006/relationships"><Relationship Id="rId1" Type="http://schemas.openxmlformats.org/officeDocument/2006/relationships/slide" Target="../slides/slide516.xml" /><Relationship Id="rId2" Type="http://schemas.openxmlformats.org/officeDocument/2006/relationships/notesMaster" Target="../notesMasters/notesMaster1.xml" /></Relationships>
</file>

<file path=ppt/notesSlides/_rels/notesSlide517.xml.rels>&#65279;<?xml version="1.0" encoding="utf-8" standalone="yes"?><Relationships xmlns="http://schemas.openxmlformats.org/package/2006/relationships"><Relationship Id="rId1" Type="http://schemas.openxmlformats.org/officeDocument/2006/relationships/slide" Target="../slides/slide517.xml" /><Relationship Id="rId2" Type="http://schemas.openxmlformats.org/officeDocument/2006/relationships/notesMaster" Target="../notesMasters/notesMaster1.xml" /></Relationships>
</file>

<file path=ppt/notesSlides/_rels/notesSlide518.xml.rels>&#65279;<?xml version="1.0" encoding="utf-8" standalone="yes"?><Relationships xmlns="http://schemas.openxmlformats.org/package/2006/relationships"><Relationship Id="rId1" Type="http://schemas.openxmlformats.org/officeDocument/2006/relationships/slide" Target="../slides/slide518.xml" /><Relationship Id="rId2" Type="http://schemas.openxmlformats.org/officeDocument/2006/relationships/notesMaster" Target="../notesMasters/notesMaster1.xml" /></Relationships>
</file>

<file path=ppt/notesSlides/_rels/notesSlide519.xml.rels>&#65279;<?xml version="1.0" encoding="utf-8" standalone="yes"?><Relationships xmlns="http://schemas.openxmlformats.org/package/2006/relationships"><Relationship Id="rId1" Type="http://schemas.openxmlformats.org/officeDocument/2006/relationships/slide" Target="../slides/slide519.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520.xml.rels>&#65279;<?xml version="1.0" encoding="utf-8" standalone="yes"?><Relationships xmlns="http://schemas.openxmlformats.org/package/2006/relationships"><Relationship Id="rId1" Type="http://schemas.openxmlformats.org/officeDocument/2006/relationships/slide" Target="../slides/slide520.xml" /><Relationship Id="rId2" Type="http://schemas.openxmlformats.org/officeDocument/2006/relationships/notesMaster" Target="../notesMasters/notesMaster1.xml" /></Relationships>
</file>

<file path=ppt/notesSlides/_rels/notesSlide521.xml.rels>&#65279;<?xml version="1.0" encoding="utf-8" standalone="yes"?><Relationships xmlns="http://schemas.openxmlformats.org/package/2006/relationships"><Relationship Id="rId1" Type="http://schemas.openxmlformats.org/officeDocument/2006/relationships/slide" Target="../slides/slide521.xml" /><Relationship Id="rId2" Type="http://schemas.openxmlformats.org/officeDocument/2006/relationships/notesMaster" Target="../notesMasters/notesMaster1.xml" /></Relationships>
</file>

<file path=ppt/notesSlides/_rels/notesSlide522.xml.rels>&#65279;<?xml version="1.0" encoding="utf-8" standalone="yes"?><Relationships xmlns="http://schemas.openxmlformats.org/package/2006/relationships"><Relationship Id="rId1" Type="http://schemas.openxmlformats.org/officeDocument/2006/relationships/slide" Target="../slides/slide522.xml" /><Relationship Id="rId2" Type="http://schemas.openxmlformats.org/officeDocument/2006/relationships/notesMaster" Target="../notesMasters/notesMaster1.xml" /></Relationships>
</file>

<file path=ppt/notesSlides/_rels/notesSlide523.xml.rels>&#65279;<?xml version="1.0" encoding="utf-8" standalone="yes"?><Relationships xmlns="http://schemas.openxmlformats.org/package/2006/relationships"><Relationship Id="rId1" Type="http://schemas.openxmlformats.org/officeDocument/2006/relationships/slide" Target="../slides/slide523.xml" /><Relationship Id="rId2" Type="http://schemas.openxmlformats.org/officeDocument/2006/relationships/notesMaster" Target="../notesMasters/notesMaster1.xml" /></Relationships>
</file>

<file path=ppt/notesSlides/_rels/notesSlide524.xml.rels>&#65279;<?xml version="1.0" encoding="utf-8" standalone="yes"?><Relationships xmlns="http://schemas.openxmlformats.org/package/2006/relationships"><Relationship Id="rId1" Type="http://schemas.openxmlformats.org/officeDocument/2006/relationships/slide" Target="../slides/slide524.xml" /><Relationship Id="rId2" Type="http://schemas.openxmlformats.org/officeDocument/2006/relationships/notesMaster" Target="../notesMasters/notesMaster1.xml" /></Relationships>
</file>

<file path=ppt/notesSlides/_rels/notesSlide525.xml.rels>&#65279;<?xml version="1.0" encoding="utf-8" standalone="yes"?><Relationships xmlns="http://schemas.openxmlformats.org/package/2006/relationships"><Relationship Id="rId1" Type="http://schemas.openxmlformats.org/officeDocument/2006/relationships/slide" Target="../slides/slide525.xml" /><Relationship Id="rId2" Type="http://schemas.openxmlformats.org/officeDocument/2006/relationships/notesMaster" Target="../notesMasters/notesMaster1.xml" /></Relationships>
</file>

<file path=ppt/notesSlides/_rels/notesSlide526.xml.rels>&#65279;<?xml version="1.0" encoding="utf-8" standalone="yes"?><Relationships xmlns="http://schemas.openxmlformats.org/package/2006/relationships"><Relationship Id="rId1" Type="http://schemas.openxmlformats.org/officeDocument/2006/relationships/slide" Target="../slides/slide526.xml" /><Relationship Id="rId2" Type="http://schemas.openxmlformats.org/officeDocument/2006/relationships/notesMaster" Target="../notesMasters/notesMaster1.xml" /></Relationships>
</file>

<file path=ppt/notesSlides/_rels/notesSlide527.xml.rels>&#65279;<?xml version="1.0" encoding="utf-8" standalone="yes"?><Relationships xmlns="http://schemas.openxmlformats.org/package/2006/relationships"><Relationship Id="rId1" Type="http://schemas.openxmlformats.org/officeDocument/2006/relationships/slide" Target="../slides/slide527.xml" /><Relationship Id="rId2" Type="http://schemas.openxmlformats.org/officeDocument/2006/relationships/notesMaster" Target="../notesMasters/notesMaster1.xml" /></Relationships>
</file>

<file path=ppt/notesSlides/_rels/notesSlide528.xml.rels>&#65279;<?xml version="1.0" encoding="utf-8" standalone="yes"?><Relationships xmlns="http://schemas.openxmlformats.org/package/2006/relationships"><Relationship Id="rId1" Type="http://schemas.openxmlformats.org/officeDocument/2006/relationships/slide" Target="../slides/slide528.xml" /><Relationship Id="rId2" Type="http://schemas.openxmlformats.org/officeDocument/2006/relationships/notesMaster" Target="../notesMasters/notesMaster1.xml" /></Relationships>
</file>

<file path=ppt/notesSlides/_rels/notesSlide529.xml.rels>&#65279;<?xml version="1.0" encoding="utf-8" standalone="yes"?><Relationships xmlns="http://schemas.openxmlformats.org/package/2006/relationships"><Relationship Id="rId1" Type="http://schemas.openxmlformats.org/officeDocument/2006/relationships/slide" Target="../slides/slide529.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530.xml.rels>&#65279;<?xml version="1.0" encoding="utf-8" standalone="yes"?><Relationships xmlns="http://schemas.openxmlformats.org/package/2006/relationships"><Relationship Id="rId1" Type="http://schemas.openxmlformats.org/officeDocument/2006/relationships/slide" Target="../slides/slide530.xml" /><Relationship Id="rId2" Type="http://schemas.openxmlformats.org/officeDocument/2006/relationships/notesMaster" Target="../notesMasters/notesMaster1.xml" /></Relationships>
</file>

<file path=ppt/notesSlides/_rels/notesSlide531.xml.rels>&#65279;<?xml version="1.0" encoding="utf-8" standalone="yes"?><Relationships xmlns="http://schemas.openxmlformats.org/package/2006/relationships"><Relationship Id="rId1" Type="http://schemas.openxmlformats.org/officeDocument/2006/relationships/slide" Target="../slides/slide531.xml" /><Relationship Id="rId2" Type="http://schemas.openxmlformats.org/officeDocument/2006/relationships/notesMaster" Target="../notesMasters/notesMaster1.xml" /></Relationships>
</file>

<file path=ppt/notesSlides/_rels/notesSlide532.xml.rels>&#65279;<?xml version="1.0" encoding="utf-8" standalone="yes"?><Relationships xmlns="http://schemas.openxmlformats.org/package/2006/relationships"><Relationship Id="rId1" Type="http://schemas.openxmlformats.org/officeDocument/2006/relationships/slide" Target="../slides/slide532.xml" /><Relationship Id="rId2" Type="http://schemas.openxmlformats.org/officeDocument/2006/relationships/notesMaster" Target="../notesMasters/notesMaster1.xml" /></Relationships>
</file>

<file path=ppt/notesSlides/_rels/notesSlide533.xml.rels>&#65279;<?xml version="1.0" encoding="utf-8" standalone="yes"?><Relationships xmlns="http://schemas.openxmlformats.org/package/2006/relationships"><Relationship Id="rId1" Type="http://schemas.openxmlformats.org/officeDocument/2006/relationships/slide" Target="../slides/slide533.xml" /><Relationship Id="rId2" Type="http://schemas.openxmlformats.org/officeDocument/2006/relationships/notesMaster" Target="../notesMasters/notesMaster1.xml" /></Relationships>
</file>

<file path=ppt/notesSlides/_rels/notesSlide534.xml.rels>&#65279;<?xml version="1.0" encoding="utf-8" standalone="yes"?><Relationships xmlns="http://schemas.openxmlformats.org/package/2006/relationships"><Relationship Id="rId1" Type="http://schemas.openxmlformats.org/officeDocument/2006/relationships/slide" Target="../slides/slide534.xml" /><Relationship Id="rId2" Type="http://schemas.openxmlformats.org/officeDocument/2006/relationships/notesMaster" Target="../notesMasters/notesMaster1.xml" /></Relationships>
</file>

<file path=ppt/notesSlides/_rels/notesSlide535.xml.rels>&#65279;<?xml version="1.0" encoding="utf-8" standalone="yes"?><Relationships xmlns="http://schemas.openxmlformats.org/package/2006/relationships"><Relationship Id="rId1" Type="http://schemas.openxmlformats.org/officeDocument/2006/relationships/slide" Target="../slides/slide535.xml" /><Relationship Id="rId2" Type="http://schemas.openxmlformats.org/officeDocument/2006/relationships/notesMaster" Target="../notesMasters/notesMaster1.xml" /></Relationships>
</file>

<file path=ppt/notesSlides/_rels/notesSlide536.xml.rels>&#65279;<?xml version="1.0" encoding="utf-8" standalone="yes"?><Relationships xmlns="http://schemas.openxmlformats.org/package/2006/relationships"><Relationship Id="rId1" Type="http://schemas.openxmlformats.org/officeDocument/2006/relationships/slide" Target="../slides/slide536.xml" /><Relationship Id="rId2" Type="http://schemas.openxmlformats.org/officeDocument/2006/relationships/notesMaster" Target="../notesMasters/notesMaster1.xml" /></Relationships>
</file>

<file path=ppt/notesSlides/_rels/notesSlide537.xml.rels>&#65279;<?xml version="1.0" encoding="utf-8" standalone="yes"?><Relationships xmlns="http://schemas.openxmlformats.org/package/2006/relationships"><Relationship Id="rId1" Type="http://schemas.openxmlformats.org/officeDocument/2006/relationships/slide" Target="../slides/slide537.xml" /><Relationship Id="rId2" Type="http://schemas.openxmlformats.org/officeDocument/2006/relationships/notesMaster" Target="../notesMasters/notesMaster1.xml" /></Relationships>
</file>

<file path=ppt/notesSlides/_rels/notesSlide538.xml.rels>&#65279;<?xml version="1.0" encoding="utf-8" standalone="yes"?><Relationships xmlns="http://schemas.openxmlformats.org/package/2006/relationships"><Relationship Id="rId1" Type="http://schemas.openxmlformats.org/officeDocument/2006/relationships/slide" Target="../slides/slide538.xml" /><Relationship Id="rId2" Type="http://schemas.openxmlformats.org/officeDocument/2006/relationships/notesMaster" Target="../notesMasters/notesMaster1.xml" /></Relationships>
</file>

<file path=ppt/notesSlides/_rels/notesSlide539.xml.rels>&#65279;<?xml version="1.0" encoding="utf-8" standalone="yes"?><Relationships xmlns="http://schemas.openxmlformats.org/package/2006/relationships"><Relationship Id="rId1" Type="http://schemas.openxmlformats.org/officeDocument/2006/relationships/slide" Target="../slides/slide539.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540.xml.rels>&#65279;<?xml version="1.0" encoding="utf-8" standalone="yes"?><Relationships xmlns="http://schemas.openxmlformats.org/package/2006/relationships"><Relationship Id="rId1" Type="http://schemas.openxmlformats.org/officeDocument/2006/relationships/slide" Target="../slides/slide540.xml" /><Relationship Id="rId2" Type="http://schemas.openxmlformats.org/officeDocument/2006/relationships/notesMaster" Target="../notesMasters/notesMaster1.xml" /></Relationships>
</file>

<file path=ppt/notesSlides/_rels/notesSlide541.xml.rels>&#65279;<?xml version="1.0" encoding="utf-8" standalone="yes"?><Relationships xmlns="http://schemas.openxmlformats.org/package/2006/relationships"><Relationship Id="rId1" Type="http://schemas.openxmlformats.org/officeDocument/2006/relationships/slide" Target="../slides/slide541.xml" /><Relationship Id="rId2" Type="http://schemas.openxmlformats.org/officeDocument/2006/relationships/notesMaster" Target="../notesMasters/notesMaster1.xml" /></Relationships>
</file>

<file path=ppt/notesSlides/_rels/notesSlide542.xml.rels>&#65279;<?xml version="1.0" encoding="utf-8" standalone="yes"?><Relationships xmlns="http://schemas.openxmlformats.org/package/2006/relationships"><Relationship Id="rId1" Type="http://schemas.openxmlformats.org/officeDocument/2006/relationships/slide" Target="../slides/slide542.xml" /><Relationship Id="rId2" Type="http://schemas.openxmlformats.org/officeDocument/2006/relationships/notesMaster" Target="../notesMasters/notesMaster1.xml" /></Relationships>
</file>

<file path=ppt/notesSlides/_rels/notesSlide543.xml.rels>&#65279;<?xml version="1.0" encoding="utf-8" standalone="yes"?><Relationships xmlns="http://schemas.openxmlformats.org/package/2006/relationships"><Relationship Id="rId1" Type="http://schemas.openxmlformats.org/officeDocument/2006/relationships/slide" Target="../slides/slide543.xml" /><Relationship Id="rId2" Type="http://schemas.openxmlformats.org/officeDocument/2006/relationships/notesMaster" Target="../notesMasters/notesMaster1.xml" /></Relationships>
</file>

<file path=ppt/notesSlides/_rels/notesSlide544.xml.rels>&#65279;<?xml version="1.0" encoding="utf-8" standalone="yes"?><Relationships xmlns="http://schemas.openxmlformats.org/package/2006/relationships"><Relationship Id="rId1" Type="http://schemas.openxmlformats.org/officeDocument/2006/relationships/slide" Target="../slides/slide544.xml" /><Relationship Id="rId2" Type="http://schemas.openxmlformats.org/officeDocument/2006/relationships/notesMaster" Target="../notesMasters/notesMaster1.xml" /></Relationships>
</file>

<file path=ppt/notesSlides/_rels/notesSlide545.xml.rels>&#65279;<?xml version="1.0" encoding="utf-8" standalone="yes"?><Relationships xmlns="http://schemas.openxmlformats.org/package/2006/relationships"><Relationship Id="rId1" Type="http://schemas.openxmlformats.org/officeDocument/2006/relationships/slide" Target="../slides/slide545.xml" /><Relationship Id="rId2" Type="http://schemas.openxmlformats.org/officeDocument/2006/relationships/notesMaster" Target="../notesMasters/notesMaster1.xml" /></Relationships>
</file>

<file path=ppt/notesSlides/_rels/notesSlide546.xml.rels>&#65279;<?xml version="1.0" encoding="utf-8" standalone="yes"?><Relationships xmlns="http://schemas.openxmlformats.org/package/2006/relationships"><Relationship Id="rId1" Type="http://schemas.openxmlformats.org/officeDocument/2006/relationships/slide" Target="../slides/slide546.xml" /><Relationship Id="rId2" Type="http://schemas.openxmlformats.org/officeDocument/2006/relationships/notesMaster" Target="../notesMasters/notesMaster1.xml" /></Relationships>
</file>

<file path=ppt/notesSlides/_rels/notesSlide547.xml.rels>&#65279;<?xml version="1.0" encoding="utf-8" standalone="yes"?><Relationships xmlns="http://schemas.openxmlformats.org/package/2006/relationships"><Relationship Id="rId1" Type="http://schemas.openxmlformats.org/officeDocument/2006/relationships/slide" Target="../slides/slide547.xml" /><Relationship Id="rId2" Type="http://schemas.openxmlformats.org/officeDocument/2006/relationships/notesMaster" Target="../notesMasters/notesMaster1.xml" /></Relationships>
</file>

<file path=ppt/notesSlides/_rels/notesSlide548.xml.rels>&#65279;<?xml version="1.0" encoding="utf-8" standalone="yes"?><Relationships xmlns="http://schemas.openxmlformats.org/package/2006/relationships"><Relationship Id="rId1" Type="http://schemas.openxmlformats.org/officeDocument/2006/relationships/slide" Target="../slides/slide548.xml" /><Relationship Id="rId2" Type="http://schemas.openxmlformats.org/officeDocument/2006/relationships/notesMaster" Target="../notesMasters/notesMaster1.xml" /></Relationships>
</file>

<file path=ppt/notesSlides/_rels/notesSlide549.xml.rels>&#65279;<?xml version="1.0" encoding="utf-8" standalone="yes"?><Relationships xmlns="http://schemas.openxmlformats.org/package/2006/relationships"><Relationship Id="rId1" Type="http://schemas.openxmlformats.org/officeDocument/2006/relationships/slide" Target="../slides/slide549.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550.xml.rels>&#65279;<?xml version="1.0" encoding="utf-8" standalone="yes"?><Relationships xmlns="http://schemas.openxmlformats.org/package/2006/relationships"><Relationship Id="rId1" Type="http://schemas.openxmlformats.org/officeDocument/2006/relationships/slide" Target="../slides/slide550.xml" /><Relationship Id="rId2" Type="http://schemas.openxmlformats.org/officeDocument/2006/relationships/notesMaster" Target="../notesMasters/notesMaster1.xml" /></Relationships>
</file>

<file path=ppt/notesSlides/_rels/notesSlide551.xml.rels>&#65279;<?xml version="1.0" encoding="utf-8" standalone="yes"?><Relationships xmlns="http://schemas.openxmlformats.org/package/2006/relationships"><Relationship Id="rId1" Type="http://schemas.openxmlformats.org/officeDocument/2006/relationships/slide" Target="../slides/slide551.xml" /><Relationship Id="rId2" Type="http://schemas.openxmlformats.org/officeDocument/2006/relationships/notesMaster" Target="../notesMasters/notesMaster1.xml" /></Relationships>
</file>

<file path=ppt/notesSlides/_rels/notesSlide552.xml.rels>&#65279;<?xml version="1.0" encoding="utf-8" standalone="yes"?><Relationships xmlns="http://schemas.openxmlformats.org/package/2006/relationships"><Relationship Id="rId1" Type="http://schemas.openxmlformats.org/officeDocument/2006/relationships/slide" Target="../slides/slide552.xml" /><Relationship Id="rId2" Type="http://schemas.openxmlformats.org/officeDocument/2006/relationships/notesMaster" Target="../notesMasters/notesMaster1.xml" /></Relationships>
</file>

<file path=ppt/notesSlides/_rels/notesSlide553.xml.rels>&#65279;<?xml version="1.0" encoding="utf-8" standalone="yes"?><Relationships xmlns="http://schemas.openxmlformats.org/package/2006/relationships"><Relationship Id="rId1" Type="http://schemas.openxmlformats.org/officeDocument/2006/relationships/slide" Target="../slides/slide553.xml" /><Relationship Id="rId2" Type="http://schemas.openxmlformats.org/officeDocument/2006/relationships/notesMaster" Target="../notesMasters/notesMaster1.xml" /></Relationships>
</file>

<file path=ppt/notesSlides/_rels/notesSlide554.xml.rels>&#65279;<?xml version="1.0" encoding="utf-8" standalone="yes"?><Relationships xmlns="http://schemas.openxmlformats.org/package/2006/relationships"><Relationship Id="rId1" Type="http://schemas.openxmlformats.org/officeDocument/2006/relationships/slide" Target="../slides/slide554.xml" /><Relationship Id="rId2" Type="http://schemas.openxmlformats.org/officeDocument/2006/relationships/notesMaster" Target="../notesMasters/notesMaster1.xml" /></Relationships>
</file>

<file path=ppt/notesSlides/_rels/notesSlide555.xml.rels>&#65279;<?xml version="1.0" encoding="utf-8" standalone="yes"?><Relationships xmlns="http://schemas.openxmlformats.org/package/2006/relationships"><Relationship Id="rId1" Type="http://schemas.openxmlformats.org/officeDocument/2006/relationships/slide" Target="../slides/slide555.xml" /><Relationship Id="rId2" Type="http://schemas.openxmlformats.org/officeDocument/2006/relationships/notesMaster" Target="../notesMasters/notesMaster1.xml" /></Relationships>
</file>

<file path=ppt/notesSlides/_rels/notesSlide556.xml.rels>&#65279;<?xml version="1.0" encoding="utf-8" standalone="yes"?><Relationships xmlns="http://schemas.openxmlformats.org/package/2006/relationships"><Relationship Id="rId1" Type="http://schemas.openxmlformats.org/officeDocument/2006/relationships/slide" Target="../slides/slide556.xml" /><Relationship Id="rId2" Type="http://schemas.openxmlformats.org/officeDocument/2006/relationships/notesMaster" Target="../notesMasters/notesMaster1.xml" /></Relationships>
</file>

<file path=ppt/notesSlides/_rels/notesSlide557.xml.rels>&#65279;<?xml version="1.0" encoding="utf-8" standalone="yes"?><Relationships xmlns="http://schemas.openxmlformats.org/package/2006/relationships"><Relationship Id="rId1" Type="http://schemas.openxmlformats.org/officeDocument/2006/relationships/slide" Target="../slides/slide557.xml" /><Relationship Id="rId2" Type="http://schemas.openxmlformats.org/officeDocument/2006/relationships/notesMaster" Target="../notesMasters/notesMaster1.xml" /></Relationships>
</file>

<file path=ppt/notesSlides/_rels/notesSlide558.xml.rels>&#65279;<?xml version="1.0" encoding="utf-8" standalone="yes"?><Relationships xmlns="http://schemas.openxmlformats.org/package/2006/relationships"><Relationship Id="rId1" Type="http://schemas.openxmlformats.org/officeDocument/2006/relationships/slide" Target="../slides/slide558.xml" /><Relationship Id="rId2" Type="http://schemas.openxmlformats.org/officeDocument/2006/relationships/notesMaster" Target="../notesMasters/notesMaster1.xml" /></Relationships>
</file>

<file path=ppt/notesSlides/_rels/notesSlide559.xml.rels>&#65279;<?xml version="1.0" encoding="utf-8" standalone="yes"?><Relationships xmlns="http://schemas.openxmlformats.org/package/2006/relationships"><Relationship Id="rId1" Type="http://schemas.openxmlformats.org/officeDocument/2006/relationships/slide" Target="../slides/slide559.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560.xml.rels>&#65279;<?xml version="1.0" encoding="utf-8" standalone="yes"?><Relationships xmlns="http://schemas.openxmlformats.org/package/2006/relationships"><Relationship Id="rId1" Type="http://schemas.openxmlformats.org/officeDocument/2006/relationships/slide" Target="../slides/slide560.xml" /><Relationship Id="rId2" Type="http://schemas.openxmlformats.org/officeDocument/2006/relationships/notesMaster" Target="../notesMasters/notesMaster1.xml" /></Relationships>
</file>

<file path=ppt/notesSlides/_rels/notesSlide561.xml.rels>&#65279;<?xml version="1.0" encoding="utf-8" standalone="yes"?><Relationships xmlns="http://schemas.openxmlformats.org/package/2006/relationships"><Relationship Id="rId1" Type="http://schemas.openxmlformats.org/officeDocument/2006/relationships/slide" Target="../slides/slide561.xml" /><Relationship Id="rId2" Type="http://schemas.openxmlformats.org/officeDocument/2006/relationships/notesMaster" Target="../notesMasters/notesMaster1.xml" /></Relationships>
</file>

<file path=ppt/notesSlides/_rels/notesSlide562.xml.rels>&#65279;<?xml version="1.0" encoding="utf-8" standalone="yes"?><Relationships xmlns="http://schemas.openxmlformats.org/package/2006/relationships"><Relationship Id="rId1" Type="http://schemas.openxmlformats.org/officeDocument/2006/relationships/slide" Target="../slides/slide562.xml" /><Relationship Id="rId2" Type="http://schemas.openxmlformats.org/officeDocument/2006/relationships/notesMaster" Target="../notesMasters/notesMaster1.xml" /></Relationships>
</file>

<file path=ppt/notesSlides/_rels/notesSlide563.xml.rels>&#65279;<?xml version="1.0" encoding="utf-8" standalone="yes"?><Relationships xmlns="http://schemas.openxmlformats.org/package/2006/relationships"><Relationship Id="rId1" Type="http://schemas.openxmlformats.org/officeDocument/2006/relationships/slide" Target="../slides/slide563.xml" /><Relationship Id="rId2" Type="http://schemas.openxmlformats.org/officeDocument/2006/relationships/notesMaster" Target="../notesMasters/notesMaster1.xml" /></Relationships>
</file>

<file path=ppt/notesSlides/_rels/notesSlide564.xml.rels>&#65279;<?xml version="1.0" encoding="utf-8" standalone="yes"?><Relationships xmlns="http://schemas.openxmlformats.org/package/2006/relationships"><Relationship Id="rId1" Type="http://schemas.openxmlformats.org/officeDocument/2006/relationships/slide" Target="../slides/slide564.xml" /><Relationship Id="rId2" Type="http://schemas.openxmlformats.org/officeDocument/2006/relationships/notesMaster" Target="../notesMasters/notesMaster1.xml" /></Relationships>
</file>

<file path=ppt/notesSlides/_rels/notesSlide565.xml.rels>&#65279;<?xml version="1.0" encoding="utf-8" standalone="yes"?><Relationships xmlns="http://schemas.openxmlformats.org/package/2006/relationships"><Relationship Id="rId1" Type="http://schemas.openxmlformats.org/officeDocument/2006/relationships/slide" Target="../slides/slide565.xml" /><Relationship Id="rId2" Type="http://schemas.openxmlformats.org/officeDocument/2006/relationships/notesMaster" Target="../notesMasters/notesMaster1.xml" /></Relationships>
</file>

<file path=ppt/notesSlides/_rels/notesSlide566.xml.rels>&#65279;<?xml version="1.0" encoding="utf-8" standalone="yes"?><Relationships xmlns="http://schemas.openxmlformats.org/package/2006/relationships"><Relationship Id="rId1" Type="http://schemas.openxmlformats.org/officeDocument/2006/relationships/slide" Target="../slides/slide566.xml" /><Relationship Id="rId2" Type="http://schemas.openxmlformats.org/officeDocument/2006/relationships/notesMaster" Target="../notesMasters/notesMaster1.xml" /></Relationships>
</file>

<file path=ppt/notesSlides/_rels/notesSlide567.xml.rels>&#65279;<?xml version="1.0" encoding="utf-8" standalone="yes"?><Relationships xmlns="http://schemas.openxmlformats.org/package/2006/relationships"><Relationship Id="rId1" Type="http://schemas.openxmlformats.org/officeDocument/2006/relationships/slide" Target="../slides/slide567.xml" /><Relationship Id="rId2" Type="http://schemas.openxmlformats.org/officeDocument/2006/relationships/notesMaster" Target="../notesMasters/notesMaster1.xml" /></Relationships>
</file>

<file path=ppt/notesSlides/_rels/notesSlide568.xml.rels>&#65279;<?xml version="1.0" encoding="utf-8" standalone="yes"?><Relationships xmlns="http://schemas.openxmlformats.org/package/2006/relationships"><Relationship Id="rId1" Type="http://schemas.openxmlformats.org/officeDocument/2006/relationships/slide" Target="../slides/slide568.xml" /><Relationship Id="rId2" Type="http://schemas.openxmlformats.org/officeDocument/2006/relationships/notesMaster" Target="../notesMasters/notesMaster1.xml" /></Relationships>
</file>

<file path=ppt/notesSlides/_rels/notesSlide569.xml.rels>&#65279;<?xml version="1.0" encoding="utf-8" standalone="yes"?><Relationships xmlns="http://schemas.openxmlformats.org/package/2006/relationships"><Relationship Id="rId1" Type="http://schemas.openxmlformats.org/officeDocument/2006/relationships/slide" Target="../slides/slide569.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570.xml.rels>&#65279;<?xml version="1.0" encoding="utf-8" standalone="yes"?><Relationships xmlns="http://schemas.openxmlformats.org/package/2006/relationships"><Relationship Id="rId1" Type="http://schemas.openxmlformats.org/officeDocument/2006/relationships/slide" Target="../slides/slide570.xml" /><Relationship Id="rId2" Type="http://schemas.openxmlformats.org/officeDocument/2006/relationships/notesMaster" Target="../notesMasters/notesMaster1.xml" /></Relationships>
</file>

<file path=ppt/notesSlides/_rels/notesSlide571.xml.rels>&#65279;<?xml version="1.0" encoding="utf-8" standalone="yes"?><Relationships xmlns="http://schemas.openxmlformats.org/package/2006/relationships"><Relationship Id="rId1" Type="http://schemas.openxmlformats.org/officeDocument/2006/relationships/slide" Target="../slides/slide571.xml" /><Relationship Id="rId2" Type="http://schemas.openxmlformats.org/officeDocument/2006/relationships/notesMaster" Target="../notesMasters/notesMaster1.xml" /></Relationships>
</file>

<file path=ppt/notesSlides/_rels/notesSlide572.xml.rels>&#65279;<?xml version="1.0" encoding="utf-8" standalone="yes"?><Relationships xmlns="http://schemas.openxmlformats.org/package/2006/relationships"><Relationship Id="rId1" Type="http://schemas.openxmlformats.org/officeDocument/2006/relationships/slide" Target="../slides/slide572.xml" /><Relationship Id="rId2" Type="http://schemas.openxmlformats.org/officeDocument/2006/relationships/notesMaster" Target="../notesMasters/notesMaster1.xml" /></Relationships>
</file>

<file path=ppt/notesSlides/_rels/notesSlide573.xml.rels>&#65279;<?xml version="1.0" encoding="utf-8" standalone="yes"?><Relationships xmlns="http://schemas.openxmlformats.org/package/2006/relationships"><Relationship Id="rId1" Type="http://schemas.openxmlformats.org/officeDocument/2006/relationships/slide" Target="../slides/slide573.xml" /><Relationship Id="rId2" Type="http://schemas.openxmlformats.org/officeDocument/2006/relationships/notesMaster" Target="../notesMasters/notesMaster1.xml" /></Relationships>
</file>

<file path=ppt/notesSlides/_rels/notesSlide574.xml.rels>&#65279;<?xml version="1.0" encoding="utf-8" standalone="yes"?><Relationships xmlns="http://schemas.openxmlformats.org/package/2006/relationships"><Relationship Id="rId1" Type="http://schemas.openxmlformats.org/officeDocument/2006/relationships/slide" Target="../slides/slide574.xml" /><Relationship Id="rId2" Type="http://schemas.openxmlformats.org/officeDocument/2006/relationships/notesMaster" Target="../notesMasters/notesMaster1.xml" /></Relationships>
</file>

<file path=ppt/notesSlides/_rels/notesSlide575.xml.rels>&#65279;<?xml version="1.0" encoding="utf-8" standalone="yes"?><Relationships xmlns="http://schemas.openxmlformats.org/package/2006/relationships"><Relationship Id="rId1" Type="http://schemas.openxmlformats.org/officeDocument/2006/relationships/slide" Target="../slides/slide575.xml" /><Relationship Id="rId2" Type="http://schemas.openxmlformats.org/officeDocument/2006/relationships/notesMaster" Target="../notesMasters/notesMaster1.xml" /></Relationships>
</file>

<file path=ppt/notesSlides/_rels/notesSlide576.xml.rels>&#65279;<?xml version="1.0" encoding="utf-8" standalone="yes"?><Relationships xmlns="http://schemas.openxmlformats.org/package/2006/relationships"><Relationship Id="rId1" Type="http://schemas.openxmlformats.org/officeDocument/2006/relationships/slide" Target="../slides/slide576.xml" /><Relationship Id="rId2" Type="http://schemas.openxmlformats.org/officeDocument/2006/relationships/notesMaster" Target="../notesMasters/notesMaster1.xml" /></Relationships>
</file>

<file path=ppt/notesSlides/_rels/notesSlide577.xml.rels>&#65279;<?xml version="1.0" encoding="utf-8" standalone="yes"?><Relationships xmlns="http://schemas.openxmlformats.org/package/2006/relationships"><Relationship Id="rId1" Type="http://schemas.openxmlformats.org/officeDocument/2006/relationships/slide" Target="../slides/slide577.xml" /><Relationship Id="rId2" Type="http://schemas.openxmlformats.org/officeDocument/2006/relationships/notesMaster" Target="../notesMasters/notesMaster1.xml" /></Relationships>
</file>

<file path=ppt/notesSlides/_rels/notesSlide578.xml.rels>&#65279;<?xml version="1.0" encoding="utf-8" standalone="yes"?><Relationships xmlns="http://schemas.openxmlformats.org/package/2006/relationships"><Relationship Id="rId1" Type="http://schemas.openxmlformats.org/officeDocument/2006/relationships/slide" Target="../slides/slide578.xml" /><Relationship Id="rId2" Type="http://schemas.openxmlformats.org/officeDocument/2006/relationships/notesMaster" Target="../notesMasters/notesMaster1.xml" /></Relationships>
</file>

<file path=ppt/notesSlides/_rels/notesSlide579.xml.rels>&#65279;<?xml version="1.0" encoding="utf-8" standalone="yes"?><Relationships xmlns="http://schemas.openxmlformats.org/package/2006/relationships"><Relationship Id="rId1" Type="http://schemas.openxmlformats.org/officeDocument/2006/relationships/slide" Target="../slides/slide579.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580.xml.rels>&#65279;<?xml version="1.0" encoding="utf-8" standalone="yes"?><Relationships xmlns="http://schemas.openxmlformats.org/package/2006/relationships"><Relationship Id="rId1" Type="http://schemas.openxmlformats.org/officeDocument/2006/relationships/slide" Target="../slides/slide580.xml" /><Relationship Id="rId2" Type="http://schemas.openxmlformats.org/officeDocument/2006/relationships/notesMaster" Target="../notesMasters/notesMaster1.xml" /></Relationships>
</file>

<file path=ppt/notesSlides/_rels/notesSlide581.xml.rels>&#65279;<?xml version="1.0" encoding="utf-8" standalone="yes"?><Relationships xmlns="http://schemas.openxmlformats.org/package/2006/relationships"><Relationship Id="rId1" Type="http://schemas.openxmlformats.org/officeDocument/2006/relationships/slide" Target="../slides/slide581.xml" /><Relationship Id="rId2" Type="http://schemas.openxmlformats.org/officeDocument/2006/relationships/notesMaster" Target="../notesMasters/notesMaster1.xml" /></Relationships>
</file>

<file path=ppt/notesSlides/_rels/notesSlide582.xml.rels>&#65279;<?xml version="1.0" encoding="utf-8" standalone="yes"?><Relationships xmlns="http://schemas.openxmlformats.org/package/2006/relationships"><Relationship Id="rId1" Type="http://schemas.openxmlformats.org/officeDocument/2006/relationships/slide" Target="../slides/slide582.xml" /><Relationship Id="rId2" Type="http://schemas.openxmlformats.org/officeDocument/2006/relationships/notesMaster" Target="../notesMasters/notesMaster1.xml" /></Relationships>
</file>

<file path=ppt/notesSlides/_rels/notesSlide583.xml.rels>&#65279;<?xml version="1.0" encoding="utf-8" standalone="yes"?><Relationships xmlns="http://schemas.openxmlformats.org/package/2006/relationships"><Relationship Id="rId1" Type="http://schemas.openxmlformats.org/officeDocument/2006/relationships/slide" Target="../slides/slide583.xml" /><Relationship Id="rId2" Type="http://schemas.openxmlformats.org/officeDocument/2006/relationships/notesMaster" Target="../notesMasters/notesMaster1.xml" /></Relationships>
</file>

<file path=ppt/notesSlides/_rels/notesSlide584.xml.rels>&#65279;<?xml version="1.0" encoding="utf-8" standalone="yes"?><Relationships xmlns="http://schemas.openxmlformats.org/package/2006/relationships"><Relationship Id="rId1" Type="http://schemas.openxmlformats.org/officeDocument/2006/relationships/slide" Target="../slides/slide584.xml" /><Relationship Id="rId2" Type="http://schemas.openxmlformats.org/officeDocument/2006/relationships/notesMaster" Target="../notesMasters/notesMaster1.xml" /></Relationships>
</file>

<file path=ppt/notesSlides/_rels/notesSlide585.xml.rels>&#65279;<?xml version="1.0" encoding="utf-8" standalone="yes"?><Relationships xmlns="http://schemas.openxmlformats.org/package/2006/relationships"><Relationship Id="rId1" Type="http://schemas.openxmlformats.org/officeDocument/2006/relationships/slide" Target="../slides/slide585.xml" /><Relationship Id="rId2" Type="http://schemas.openxmlformats.org/officeDocument/2006/relationships/notesMaster" Target="../notesMasters/notesMaster1.xml" /></Relationships>
</file>

<file path=ppt/notesSlides/_rels/notesSlide586.xml.rels>&#65279;<?xml version="1.0" encoding="utf-8" standalone="yes"?><Relationships xmlns="http://schemas.openxmlformats.org/package/2006/relationships"><Relationship Id="rId1" Type="http://schemas.openxmlformats.org/officeDocument/2006/relationships/slide" Target="../slides/slide586.xml" /><Relationship Id="rId2" Type="http://schemas.openxmlformats.org/officeDocument/2006/relationships/notesMaster" Target="../notesMasters/notesMaster1.xml" /></Relationships>
</file>

<file path=ppt/notesSlides/_rels/notesSlide587.xml.rels>&#65279;<?xml version="1.0" encoding="utf-8" standalone="yes"?><Relationships xmlns="http://schemas.openxmlformats.org/package/2006/relationships"><Relationship Id="rId1" Type="http://schemas.openxmlformats.org/officeDocument/2006/relationships/slide" Target="../slides/slide587.xml" /><Relationship Id="rId2" Type="http://schemas.openxmlformats.org/officeDocument/2006/relationships/notesMaster" Target="../notesMasters/notesMaster1.xml" /></Relationships>
</file>

<file path=ppt/notesSlides/_rels/notesSlide588.xml.rels>&#65279;<?xml version="1.0" encoding="utf-8" standalone="yes"?><Relationships xmlns="http://schemas.openxmlformats.org/package/2006/relationships"><Relationship Id="rId1" Type="http://schemas.openxmlformats.org/officeDocument/2006/relationships/slide" Target="../slides/slide588.xml" /><Relationship Id="rId2" Type="http://schemas.openxmlformats.org/officeDocument/2006/relationships/notesMaster" Target="../notesMasters/notesMaster1.xml" /></Relationships>
</file>

<file path=ppt/notesSlides/_rels/notesSlide589.xml.rels>&#65279;<?xml version="1.0" encoding="utf-8" standalone="yes"?><Relationships xmlns="http://schemas.openxmlformats.org/package/2006/relationships"><Relationship Id="rId1" Type="http://schemas.openxmlformats.org/officeDocument/2006/relationships/slide" Target="../slides/slide589.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590.xml.rels>&#65279;<?xml version="1.0" encoding="utf-8" standalone="yes"?><Relationships xmlns="http://schemas.openxmlformats.org/package/2006/relationships"><Relationship Id="rId1" Type="http://schemas.openxmlformats.org/officeDocument/2006/relationships/slide" Target="../slides/slide590.xml" /><Relationship Id="rId2" Type="http://schemas.openxmlformats.org/officeDocument/2006/relationships/notesMaster" Target="../notesMasters/notesMaster1.xml" /></Relationships>
</file>

<file path=ppt/notesSlides/_rels/notesSlide591.xml.rels>&#65279;<?xml version="1.0" encoding="utf-8" standalone="yes"?><Relationships xmlns="http://schemas.openxmlformats.org/package/2006/relationships"><Relationship Id="rId1" Type="http://schemas.openxmlformats.org/officeDocument/2006/relationships/slide" Target="../slides/slide591.xml" /><Relationship Id="rId2" Type="http://schemas.openxmlformats.org/officeDocument/2006/relationships/notesMaster" Target="../notesMasters/notesMaster1.xml" /></Relationships>
</file>

<file path=ppt/notesSlides/_rels/notesSlide592.xml.rels>&#65279;<?xml version="1.0" encoding="utf-8" standalone="yes"?><Relationships xmlns="http://schemas.openxmlformats.org/package/2006/relationships"><Relationship Id="rId1" Type="http://schemas.openxmlformats.org/officeDocument/2006/relationships/slide" Target="../slides/slide592.xml" /><Relationship Id="rId2" Type="http://schemas.openxmlformats.org/officeDocument/2006/relationships/notesMaster" Target="../notesMasters/notesMaster1.xml" /></Relationships>
</file>

<file path=ppt/notesSlides/_rels/notesSlide593.xml.rels>&#65279;<?xml version="1.0" encoding="utf-8" standalone="yes"?><Relationships xmlns="http://schemas.openxmlformats.org/package/2006/relationships"><Relationship Id="rId1" Type="http://schemas.openxmlformats.org/officeDocument/2006/relationships/slide" Target="../slides/slide593.xml" /><Relationship Id="rId2" Type="http://schemas.openxmlformats.org/officeDocument/2006/relationships/notesMaster" Target="../notesMasters/notesMaster1.xml" /></Relationships>
</file>

<file path=ppt/notesSlides/_rels/notesSlide594.xml.rels>&#65279;<?xml version="1.0" encoding="utf-8" standalone="yes"?><Relationships xmlns="http://schemas.openxmlformats.org/package/2006/relationships"><Relationship Id="rId1" Type="http://schemas.openxmlformats.org/officeDocument/2006/relationships/slide" Target="../slides/slide594.xml" /><Relationship Id="rId2" Type="http://schemas.openxmlformats.org/officeDocument/2006/relationships/notesMaster" Target="../notesMasters/notesMaster1.xml" /></Relationships>
</file>

<file path=ppt/notesSlides/_rels/notesSlide595.xml.rels>&#65279;<?xml version="1.0" encoding="utf-8" standalone="yes"?><Relationships xmlns="http://schemas.openxmlformats.org/package/2006/relationships"><Relationship Id="rId1" Type="http://schemas.openxmlformats.org/officeDocument/2006/relationships/slide" Target="../slides/slide595.xml" /><Relationship Id="rId2" Type="http://schemas.openxmlformats.org/officeDocument/2006/relationships/notesMaster" Target="../notesMasters/notesMaster1.xml" /></Relationships>
</file>

<file path=ppt/notesSlides/_rels/notesSlide596.xml.rels>&#65279;<?xml version="1.0" encoding="utf-8" standalone="yes"?><Relationships xmlns="http://schemas.openxmlformats.org/package/2006/relationships"><Relationship Id="rId1" Type="http://schemas.openxmlformats.org/officeDocument/2006/relationships/slide" Target="../slides/slide596.xml" /><Relationship Id="rId2" Type="http://schemas.openxmlformats.org/officeDocument/2006/relationships/notesMaster" Target="../notesMasters/notesMaster1.xml" /></Relationships>
</file>

<file path=ppt/notesSlides/_rels/notesSlide597.xml.rels>&#65279;<?xml version="1.0" encoding="utf-8" standalone="yes"?><Relationships xmlns="http://schemas.openxmlformats.org/package/2006/relationships"><Relationship Id="rId1" Type="http://schemas.openxmlformats.org/officeDocument/2006/relationships/slide" Target="../slides/slide597.xml" /><Relationship Id="rId2" Type="http://schemas.openxmlformats.org/officeDocument/2006/relationships/notesMaster" Target="../notesMasters/notesMaster1.xml" /></Relationships>
</file>

<file path=ppt/notesSlides/_rels/notesSlide598.xml.rels>&#65279;<?xml version="1.0" encoding="utf-8" standalone="yes"?><Relationships xmlns="http://schemas.openxmlformats.org/package/2006/relationships"><Relationship Id="rId1" Type="http://schemas.openxmlformats.org/officeDocument/2006/relationships/slide" Target="../slides/slide598.xml" /><Relationship Id="rId2" Type="http://schemas.openxmlformats.org/officeDocument/2006/relationships/notesMaster" Target="../notesMasters/notesMaster1.xml" /></Relationships>
</file>

<file path=ppt/notesSlides/_rels/notesSlide599.xml.rels>&#65279;<?xml version="1.0" encoding="utf-8" standalone="yes"?><Relationships xmlns="http://schemas.openxmlformats.org/package/2006/relationships"><Relationship Id="rId1" Type="http://schemas.openxmlformats.org/officeDocument/2006/relationships/slide" Target="../slides/slide59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600.xml.rels>&#65279;<?xml version="1.0" encoding="utf-8" standalone="yes"?><Relationships xmlns="http://schemas.openxmlformats.org/package/2006/relationships"><Relationship Id="rId1" Type="http://schemas.openxmlformats.org/officeDocument/2006/relationships/slide" Target="../slides/slide600.xml" /><Relationship Id="rId2" Type="http://schemas.openxmlformats.org/officeDocument/2006/relationships/notesMaster" Target="../notesMasters/notesMaster1.xml" /></Relationships>
</file>

<file path=ppt/notesSlides/_rels/notesSlide601.xml.rels>&#65279;<?xml version="1.0" encoding="utf-8" standalone="yes"?><Relationships xmlns="http://schemas.openxmlformats.org/package/2006/relationships"><Relationship Id="rId1" Type="http://schemas.openxmlformats.org/officeDocument/2006/relationships/slide" Target="../slides/slide601.xml" /><Relationship Id="rId2" Type="http://schemas.openxmlformats.org/officeDocument/2006/relationships/notesMaster" Target="../notesMasters/notesMaster1.xml" /></Relationships>
</file>

<file path=ppt/notesSlides/_rels/notesSlide602.xml.rels>&#65279;<?xml version="1.0" encoding="utf-8" standalone="yes"?><Relationships xmlns="http://schemas.openxmlformats.org/package/2006/relationships"><Relationship Id="rId1" Type="http://schemas.openxmlformats.org/officeDocument/2006/relationships/slide" Target="../slides/slide602.xml" /><Relationship Id="rId2" Type="http://schemas.openxmlformats.org/officeDocument/2006/relationships/notesMaster" Target="../notesMasters/notesMaster1.xml" /></Relationships>
</file>

<file path=ppt/notesSlides/_rels/notesSlide603.xml.rels>&#65279;<?xml version="1.0" encoding="utf-8" standalone="yes"?><Relationships xmlns="http://schemas.openxmlformats.org/package/2006/relationships"><Relationship Id="rId1" Type="http://schemas.openxmlformats.org/officeDocument/2006/relationships/slide" Target="../slides/slide603.xml" /><Relationship Id="rId2" Type="http://schemas.openxmlformats.org/officeDocument/2006/relationships/notesMaster" Target="../notesMasters/notesMaster1.xml" /></Relationships>
</file>

<file path=ppt/notesSlides/_rels/notesSlide604.xml.rels>&#65279;<?xml version="1.0" encoding="utf-8" standalone="yes"?><Relationships xmlns="http://schemas.openxmlformats.org/package/2006/relationships"><Relationship Id="rId1" Type="http://schemas.openxmlformats.org/officeDocument/2006/relationships/slide" Target="../slides/slide604.xml" /><Relationship Id="rId2" Type="http://schemas.openxmlformats.org/officeDocument/2006/relationships/notesMaster" Target="../notesMasters/notesMaster1.xml" /></Relationships>
</file>

<file path=ppt/notesSlides/_rels/notesSlide605.xml.rels>&#65279;<?xml version="1.0" encoding="utf-8" standalone="yes"?><Relationships xmlns="http://schemas.openxmlformats.org/package/2006/relationships"><Relationship Id="rId1" Type="http://schemas.openxmlformats.org/officeDocument/2006/relationships/slide" Target="../slides/slide605.xml" /><Relationship Id="rId2" Type="http://schemas.openxmlformats.org/officeDocument/2006/relationships/notesMaster" Target="../notesMasters/notesMaster1.xml" /></Relationships>
</file>

<file path=ppt/notesSlides/_rels/notesSlide606.xml.rels>&#65279;<?xml version="1.0" encoding="utf-8" standalone="yes"?><Relationships xmlns="http://schemas.openxmlformats.org/package/2006/relationships"><Relationship Id="rId1" Type="http://schemas.openxmlformats.org/officeDocument/2006/relationships/slide" Target="../slides/slide606.xml" /><Relationship Id="rId2" Type="http://schemas.openxmlformats.org/officeDocument/2006/relationships/notesMaster" Target="../notesMasters/notesMaster1.xml" /></Relationships>
</file>

<file path=ppt/notesSlides/_rels/notesSlide607.xml.rels>&#65279;<?xml version="1.0" encoding="utf-8" standalone="yes"?><Relationships xmlns="http://schemas.openxmlformats.org/package/2006/relationships"><Relationship Id="rId1" Type="http://schemas.openxmlformats.org/officeDocument/2006/relationships/slide" Target="../slides/slide607.xml" /><Relationship Id="rId2" Type="http://schemas.openxmlformats.org/officeDocument/2006/relationships/notesMaster" Target="../notesMasters/notesMaster1.xml" /></Relationships>
</file>

<file path=ppt/notesSlides/_rels/notesSlide608.xml.rels>&#65279;<?xml version="1.0" encoding="utf-8" standalone="yes"?><Relationships xmlns="http://schemas.openxmlformats.org/package/2006/relationships"><Relationship Id="rId1" Type="http://schemas.openxmlformats.org/officeDocument/2006/relationships/slide" Target="../slides/slide608.xml" /><Relationship Id="rId2" Type="http://schemas.openxmlformats.org/officeDocument/2006/relationships/notesMaster" Target="../notesMasters/notesMaster1.xml" /></Relationships>
</file>

<file path=ppt/notesSlides/_rels/notesSlide609.xml.rels>&#65279;<?xml version="1.0" encoding="utf-8" standalone="yes"?><Relationships xmlns="http://schemas.openxmlformats.org/package/2006/relationships"><Relationship Id="rId1" Type="http://schemas.openxmlformats.org/officeDocument/2006/relationships/slide" Target="../slides/slide609.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610.xml.rels>&#65279;<?xml version="1.0" encoding="utf-8" standalone="yes"?><Relationships xmlns="http://schemas.openxmlformats.org/package/2006/relationships"><Relationship Id="rId1" Type="http://schemas.openxmlformats.org/officeDocument/2006/relationships/slide" Target="../slides/slide610.xml" /><Relationship Id="rId2" Type="http://schemas.openxmlformats.org/officeDocument/2006/relationships/notesMaster" Target="../notesMasters/notesMaster1.xml" /></Relationships>
</file>

<file path=ppt/notesSlides/_rels/notesSlide611.xml.rels>&#65279;<?xml version="1.0" encoding="utf-8" standalone="yes"?><Relationships xmlns="http://schemas.openxmlformats.org/package/2006/relationships"><Relationship Id="rId1" Type="http://schemas.openxmlformats.org/officeDocument/2006/relationships/slide" Target="../slides/slide611.xml" /><Relationship Id="rId2" Type="http://schemas.openxmlformats.org/officeDocument/2006/relationships/notesMaster" Target="../notesMasters/notesMaster1.xml" /></Relationships>
</file>

<file path=ppt/notesSlides/_rels/notesSlide612.xml.rels>&#65279;<?xml version="1.0" encoding="utf-8" standalone="yes"?><Relationships xmlns="http://schemas.openxmlformats.org/package/2006/relationships"><Relationship Id="rId1" Type="http://schemas.openxmlformats.org/officeDocument/2006/relationships/slide" Target="../slides/slide612.xml" /><Relationship Id="rId2" Type="http://schemas.openxmlformats.org/officeDocument/2006/relationships/notesMaster" Target="../notesMasters/notesMaster1.xml" /></Relationships>
</file>

<file path=ppt/notesSlides/_rels/notesSlide613.xml.rels>&#65279;<?xml version="1.0" encoding="utf-8" standalone="yes"?><Relationships xmlns="http://schemas.openxmlformats.org/package/2006/relationships"><Relationship Id="rId1" Type="http://schemas.openxmlformats.org/officeDocument/2006/relationships/slide" Target="../slides/slide613.xml" /><Relationship Id="rId2" Type="http://schemas.openxmlformats.org/officeDocument/2006/relationships/notesMaster" Target="../notesMasters/notesMaster1.xml" /></Relationships>
</file>

<file path=ppt/notesSlides/_rels/notesSlide614.xml.rels>&#65279;<?xml version="1.0" encoding="utf-8" standalone="yes"?><Relationships xmlns="http://schemas.openxmlformats.org/package/2006/relationships"><Relationship Id="rId1" Type="http://schemas.openxmlformats.org/officeDocument/2006/relationships/slide" Target="../slides/slide614.xml" /><Relationship Id="rId2" Type="http://schemas.openxmlformats.org/officeDocument/2006/relationships/notesMaster" Target="../notesMasters/notesMaster1.xml" /></Relationships>
</file>

<file path=ppt/notesSlides/_rels/notesSlide615.xml.rels>&#65279;<?xml version="1.0" encoding="utf-8" standalone="yes"?><Relationships xmlns="http://schemas.openxmlformats.org/package/2006/relationships"><Relationship Id="rId1" Type="http://schemas.openxmlformats.org/officeDocument/2006/relationships/slide" Target="../slides/slide615.xml" /><Relationship Id="rId2" Type="http://schemas.openxmlformats.org/officeDocument/2006/relationships/notesMaster" Target="../notesMasters/notesMaster1.xml" /></Relationships>
</file>

<file path=ppt/notesSlides/_rels/notesSlide616.xml.rels>&#65279;<?xml version="1.0" encoding="utf-8" standalone="yes"?><Relationships xmlns="http://schemas.openxmlformats.org/package/2006/relationships"><Relationship Id="rId1" Type="http://schemas.openxmlformats.org/officeDocument/2006/relationships/slide" Target="../slides/slide616.xml" /><Relationship Id="rId2" Type="http://schemas.openxmlformats.org/officeDocument/2006/relationships/notesMaster" Target="../notesMasters/notesMaster1.xml" /></Relationships>
</file>

<file path=ppt/notesSlides/_rels/notesSlide617.xml.rels>&#65279;<?xml version="1.0" encoding="utf-8" standalone="yes"?><Relationships xmlns="http://schemas.openxmlformats.org/package/2006/relationships"><Relationship Id="rId1" Type="http://schemas.openxmlformats.org/officeDocument/2006/relationships/slide" Target="../slides/slide617.xml" /><Relationship Id="rId2" Type="http://schemas.openxmlformats.org/officeDocument/2006/relationships/notesMaster" Target="../notesMasters/notesMaster1.xml" /></Relationships>
</file>

<file path=ppt/notesSlides/_rels/notesSlide618.xml.rels>&#65279;<?xml version="1.0" encoding="utf-8" standalone="yes"?><Relationships xmlns="http://schemas.openxmlformats.org/package/2006/relationships"><Relationship Id="rId1" Type="http://schemas.openxmlformats.org/officeDocument/2006/relationships/slide" Target="../slides/slide618.xml" /><Relationship Id="rId2" Type="http://schemas.openxmlformats.org/officeDocument/2006/relationships/notesMaster" Target="../notesMasters/notesMaster1.xml" /></Relationships>
</file>

<file path=ppt/notesSlides/_rels/notesSlide619.xml.rels>&#65279;<?xml version="1.0" encoding="utf-8" standalone="yes"?><Relationships xmlns="http://schemas.openxmlformats.org/package/2006/relationships"><Relationship Id="rId1" Type="http://schemas.openxmlformats.org/officeDocument/2006/relationships/slide" Target="../slides/slide619.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620.xml.rels>&#65279;<?xml version="1.0" encoding="utf-8" standalone="yes"?><Relationships xmlns="http://schemas.openxmlformats.org/package/2006/relationships"><Relationship Id="rId1" Type="http://schemas.openxmlformats.org/officeDocument/2006/relationships/slide" Target="../slides/slide620.xml" /><Relationship Id="rId2" Type="http://schemas.openxmlformats.org/officeDocument/2006/relationships/notesMaster" Target="../notesMasters/notesMaster1.xml" /></Relationships>
</file>

<file path=ppt/notesSlides/_rels/notesSlide621.xml.rels>&#65279;<?xml version="1.0" encoding="utf-8" standalone="yes"?><Relationships xmlns="http://schemas.openxmlformats.org/package/2006/relationships"><Relationship Id="rId1" Type="http://schemas.openxmlformats.org/officeDocument/2006/relationships/slide" Target="../slides/slide621.xml" /><Relationship Id="rId2" Type="http://schemas.openxmlformats.org/officeDocument/2006/relationships/notesMaster" Target="../notesMasters/notesMaster1.xml" /></Relationships>
</file>

<file path=ppt/notesSlides/_rels/notesSlide622.xml.rels>&#65279;<?xml version="1.0" encoding="utf-8" standalone="yes"?><Relationships xmlns="http://schemas.openxmlformats.org/package/2006/relationships"><Relationship Id="rId1" Type="http://schemas.openxmlformats.org/officeDocument/2006/relationships/slide" Target="../slides/slide622.xml" /><Relationship Id="rId2" Type="http://schemas.openxmlformats.org/officeDocument/2006/relationships/notesMaster" Target="../notesMasters/notesMaster1.xml" /></Relationships>
</file>

<file path=ppt/notesSlides/_rels/notesSlide623.xml.rels>&#65279;<?xml version="1.0" encoding="utf-8" standalone="yes"?><Relationships xmlns="http://schemas.openxmlformats.org/package/2006/relationships"><Relationship Id="rId1" Type="http://schemas.openxmlformats.org/officeDocument/2006/relationships/slide" Target="../slides/slide623.xml" /><Relationship Id="rId2" Type="http://schemas.openxmlformats.org/officeDocument/2006/relationships/notesMaster" Target="../notesMasters/notesMaster1.xml" /></Relationships>
</file>

<file path=ppt/notesSlides/_rels/notesSlide624.xml.rels>&#65279;<?xml version="1.0" encoding="utf-8" standalone="yes"?><Relationships xmlns="http://schemas.openxmlformats.org/package/2006/relationships"><Relationship Id="rId1" Type="http://schemas.openxmlformats.org/officeDocument/2006/relationships/slide" Target="../slides/slide624.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76.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77.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78.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79.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81.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83.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87.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88.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89.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90.xml.rels>&#65279;<?xml version="1.0" encoding="utf-8" standalone="yes"?><Relationships xmlns="http://schemas.openxmlformats.org/package/2006/relationships"><Relationship Id="rId1" Type="http://schemas.openxmlformats.org/officeDocument/2006/relationships/slide" Target="../slides/slide90.xml" /><Relationship Id="rId2" Type="http://schemas.openxmlformats.org/officeDocument/2006/relationships/notesMaster" Target="../notesMasters/notesMaster1.xml" /></Relationships>
</file>

<file path=ppt/notesSlides/_rels/notesSlide91.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92.xml.rels>&#65279;<?xml version="1.0" encoding="utf-8" standalone="yes"?><Relationships xmlns="http://schemas.openxmlformats.org/package/2006/relationships"><Relationship Id="rId1" Type="http://schemas.openxmlformats.org/officeDocument/2006/relationships/slide" Target="../slides/slide92.xml" /><Relationship Id="rId2" Type="http://schemas.openxmlformats.org/officeDocument/2006/relationships/notesMaster" Target="../notesMasters/notesMaster1.xml" /></Relationships>
</file>

<file path=ppt/notesSlides/_rels/notesSlide93.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_rels/notesSlide94.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95.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96.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97.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98.xml.rels>&#65279;<?xml version="1.0" encoding="utf-8" standalone="yes"?><Relationships xmlns="http://schemas.openxmlformats.org/package/2006/relationships"><Relationship Id="rId1" Type="http://schemas.openxmlformats.org/officeDocument/2006/relationships/slide" Target="../slides/slide98.xml" /><Relationship Id="rId2" Type="http://schemas.openxmlformats.org/officeDocument/2006/relationships/notesMaster" Target="../notesMasters/notesMaster1.xml" /></Relationships>
</file>

<file path=ppt/notesSlides/_rels/notesSlide99.xml.rels>&#65279;<?xml version="1.0" encoding="utf-8" standalone="yes"?><Relationships xmlns="http://schemas.openxmlformats.org/package/2006/relationships"><Relationship Id="rId1" Type="http://schemas.openxmlformats.org/officeDocument/2006/relationships/slide" Target="../slides/slide9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a:ea typeface="新細明體" pitchFamily="18" charset="-120"/>
              </a:defRPr>
            </a:lvl1pPr>
            <a:lvl2pPr marL="774021" indent="-297700" eaLnBrk="0" hangingPunct="0">
              <a:defRPr kumimoji="1">
                <a:solidFill>
                  <a:schemeClr val="tx1"/>
                </a:solidFill>
                <a:latin typeface="Arial"/>
                <a:ea typeface="新細明體" pitchFamily="18" charset="-120"/>
              </a:defRPr>
            </a:lvl2pPr>
            <a:lvl3pPr marL="1190803" indent="-238161" eaLnBrk="0" hangingPunct="0">
              <a:defRPr kumimoji="1">
                <a:solidFill>
                  <a:schemeClr val="tx1"/>
                </a:solidFill>
                <a:latin typeface="Arial"/>
                <a:ea typeface="新細明體" pitchFamily="18" charset="-120"/>
              </a:defRPr>
            </a:lvl3pPr>
            <a:lvl4pPr marL="1667124" indent="-238161" eaLnBrk="0" hangingPunct="0">
              <a:defRPr kumimoji="1">
                <a:solidFill>
                  <a:schemeClr val="tx1"/>
                </a:solidFill>
                <a:latin typeface="Arial"/>
                <a:ea typeface="新細明體" pitchFamily="18" charset="-120"/>
              </a:defRPr>
            </a:lvl4pPr>
            <a:lvl5pPr marL="2143444" indent="-238161" eaLnBrk="0" hangingPunct="0">
              <a:defRPr kumimoji="1">
                <a:solidFill>
                  <a:schemeClr val="tx1"/>
                </a:solidFill>
                <a:latin typeface="Arial"/>
                <a:ea typeface="新細明體" pitchFamily="18" charset="-120"/>
              </a:defRPr>
            </a:lvl5pPr>
            <a:lvl6pPr marL="2619765" indent="-238161" eaLnBrk="0" fontAlgn="base" hangingPunct="0">
              <a:spcBef>
                <a:spcPct val="0"/>
              </a:spcBef>
              <a:spcAft>
                <a:spcPct val="0"/>
              </a:spcAft>
              <a:defRPr kumimoji="1">
                <a:solidFill>
                  <a:schemeClr val="tx1"/>
                </a:solidFill>
                <a:latin typeface="Arial"/>
                <a:ea typeface="新細明體" pitchFamily="18" charset="-120"/>
              </a:defRPr>
            </a:lvl6pPr>
            <a:lvl7pPr marL="3096086" indent="-238161" eaLnBrk="0" fontAlgn="base" hangingPunct="0">
              <a:spcBef>
                <a:spcPct val="0"/>
              </a:spcBef>
              <a:spcAft>
                <a:spcPct val="0"/>
              </a:spcAft>
              <a:defRPr kumimoji="1">
                <a:solidFill>
                  <a:schemeClr val="tx1"/>
                </a:solidFill>
                <a:latin typeface="Arial"/>
                <a:ea typeface="新細明體" pitchFamily="18" charset="-120"/>
              </a:defRPr>
            </a:lvl7pPr>
            <a:lvl8pPr marL="3572407" indent="-238161" eaLnBrk="0" fontAlgn="base" hangingPunct="0">
              <a:spcBef>
                <a:spcPct val="0"/>
              </a:spcBef>
              <a:spcAft>
                <a:spcPct val="0"/>
              </a:spcAft>
              <a:defRPr kumimoji="1">
                <a:solidFill>
                  <a:schemeClr val="tx1"/>
                </a:solidFill>
                <a:latin typeface="Arial"/>
                <a:ea typeface="新細明體" pitchFamily="18" charset="-120"/>
              </a:defRPr>
            </a:lvl8pPr>
            <a:lvl9pPr marL="4048728" indent="-238161" eaLnBrk="0" fontAlgn="base" hangingPunct="0">
              <a:spcBef>
                <a:spcPct val="0"/>
              </a:spcBef>
              <a:spcAft>
                <a:spcPct val="0"/>
              </a:spcAft>
              <a:defRPr kumimoji="1">
                <a:solidFill>
                  <a:schemeClr val="tx1"/>
                </a:solidFill>
                <a:latin typeface="Arial"/>
                <a:ea typeface="新細明體" pitchFamily="18" charset="-120"/>
              </a:defRPr>
            </a:lvl9pPr>
          </a:lstStyle>
          <a:p>
            <a:pPr eaLnBrk="1" hangingPunct="1"/>
            <a:fld id="{45CC59F1-E60D-4BC0-B6AC-41AC9480FB1F}" type="slidenum">
              <a:rPr lang="en-US" altLang="zh-TW">
                <a:solidFill>
                  <a:prstClr val="black"/>
                </a:solidFill>
              </a:rPr>
              <a:pPr eaLnBrk="1" hangingPunct="1"/>
              <a:t>1</a:t>
            </a:fld>
            <a:endParaRPr lang="en-US" altLang="zh-TW">
              <a:solidFill>
                <a:prstClr val="black"/>
              </a:solidFill>
            </a:endParaRPr>
          </a:p>
        </p:txBody>
      </p:sp>
      <p:sp>
        <p:nvSpPr>
          <p:cNvPr id="111619" name="Rectangle 2"/>
          <p:cNvSpPr>
            <a:spLocks noGrp="1" noRot="1" noChangeAspect="1" noChangeArrowheads="1" noTextEdit="1"/>
          </p:cNvSpPr>
          <p:nvPr>
            <p:ph type="sldImg"/>
          </p:nvPr>
        </p:nvSpPr>
        <p:spPr>
          <a:xfrm>
            <a:off x="153988" y="581025"/>
            <a:ext cx="6653212" cy="3743325"/>
          </a:xfrm>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sz="1800">
                <a:latin typeface="標楷體" pitchFamily="65" charset="-120"/>
                <a:ea typeface="標楷體" panose="03000509000000000000" pitchFamily="65" charset="-120"/>
              </a:rPr>
              <a:t>各位同學大家好，從現在</a:t>
            </a:r>
            <a:r>
              <a:rPr lang="zh-TW" altLang="en-US" sz="1800" smtClean="0">
                <a:latin typeface="標楷體" pitchFamily="65" charset="-120"/>
                <a:ea typeface="標楷體" panose="03000509000000000000" pitchFamily="65" charset="-120"/>
              </a:rPr>
              <a:t>開始有</a:t>
            </a:r>
            <a:r>
              <a:rPr lang="en-US" altLang="zh-TW" sz="1800" smtClean="0">
                <a:latin typeface="標楷體" pitchFamily="65" charset="-120"/>
                <a:ea typeface="標楷體" panose="03000509000000000000" pitchFamily="65" charset="-120"/>
              </a:rPr>
              <a:t>35</a:t>
            </a:r>
            <a:r>
              <a:rPr lang="zh-TW" altLang="en-US" sz="1800" smtClean="0">
                <a:latin typeface="標楷體" pitchFamily="65" charset="-120"/>
                <a:ea typeface="標楷體" panose="03000509000000000000" pitchFamily="65" charset="-120"/>
              </a:rPr>
              <a:t>小時</a:t>
            </a:r>
            <a:r>
              <a:rPr lang="zh-TW" altLang="en-US" sz="1800">
                <a:latin typeface="標楷體" pitchFamily="65" charset="-120"/>
                <a:ea typeface="標楷體" panose="03000509000000000000" pitchFamily="65" charset="-120"/>
              </a:rPr>
              <a:t>的時間，將與大家共同</a:t>
            </a:r>
            <a:r>
              <a:rPr lang="zh-TW" altLang="en-US" sz="1800" smtClean="0">
                <a:latin typeface="標楷體" pitchFamily="65" charset="-120"/>
                <a:ea typeface="標楷體" panose="03000509000000000000" pitchFamily="65" charset="-120"/>
              </a:rPr>
              <a:t>探討區域網路架設實務</a:t>
            </a:r>
            <a:r>
              <a:rPr lang="en-US" altLang="zh-TW" sz="1800" smtClean="0">
                <a:latin typeface="標楷體" pitchFamily="65" charset="-120"/>
                <a:ea typeface="標楷體" panose="03000509000000000000" pitchFamily="65" charset="-120"/>
              </a:rPr>
              <a:t>-</a:t>
            </a:r>
            <a:r>
              <a:rPr lang="zh-TW" altLang="en-US" sz="1800" smtClean="0">
                <a:latin typeface="標楷體" pitchFamily="65" charset="-120"/>
                <a:ea typeface="標楷體" panose="03000509000000000000" pitchFamily="65" charset="-120"/>
              </a:rPr>
              <a:t>進階</a:t>
            </a:r>
            <a:r>
              <a:rPr lang="en-US" altLang="zh-TW" sz="1800" smtClean="0">
                <a:latin typeface="標楷體" pitchFamily="65" charset="-120"/>
                <a:ea typeface="標楷體" panose="03000509000000000000" pitchFamily="65" charset="-120"/>
              </a:rPr>
              <a:t>(CCNA)</a:t>
            </a:r>
            <a:r>
              <a:rPr lang="zh-TW" altLang="en-US" sz="1800" smtClean="0">
                <a:latin typeface="標楷體" pitchFamily="65" charset="-120"/>
                <a:ea typeface="標楷體" panose="03000509000000000000" pitchFamily="65" charset="-120"/>
              </a:rPr>
              <a:t>。</a:t>
            </a:r>
            <a:endParaRPr lang="zh-TW" altLang="en-US" sz="1800">
              <a:latin typeface="標楷體" pitchFamily="65" charset="-120"/>
              <a:ea typeface="標楷體" panose="03000509000000000000" pitchFamily="65" charset="-120"/>
            </a:endParaRPr>
          </a:p>
          <a:p>
            <a:pPr eaLnBrk="1" hangingPunct="1"/>
            <a:r>
              <a:rPr lang="zh-TW" altLang="en-US" sz="1800">
                <a:latin typeface="標楷體" pitchFamily="65" charset="-120"/>
                <a:ea typeface="標楷體" panose="03000509000000000000" pitchFamily="65" charset="-120"/>
              </a:rPr>
              <a:t>首先教官要向各位同學報告，今後上課方式、研討重點與課程簡介。</a:t>
            </a:r>
          </a:p>
          <a:p>
            <a:pPr eaLnBrk="1" hangingPunct="1"/>
            <a:endParaRPr lang="zh-TW" altLang="zh-TW" sz="1800"/>
          </a:p>
        </p:txBody>
      </p:sp>
    </p:spTree>
    <p:extLst>
      <p:ext uri="{BB962C8B-B14F-4D97-AF65-F5344CB8AC3E}">
        <p14:creationId xmlns:p14="http://schemas.microsoft.com/office/powerpoint/2010/main" val="2961606290"/>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en-US" altLang="zh-TW"/>
              <a:t>1.1 - OSPF </a:t>
            </a:r>
            <a:r>
              <a:rPr lang="zh-TW" altLang="en-US"/>
              <a:t>的功能和特徵</a:t>
            </a:r>
            <a:endParaRPr lang="zh-TW"/>
          </a:p>
          <a:p>
            <a:pPr rtl="0"/>
            <a:r>
              <a:rPr lang="zh-TW"/>
              <a:t>1.1.4</a:t>
            </a:r>
            <a:r>
              <a:rPr lang="en-US" altLang="zh-TW"/>
              <a:t> </a:t>
            </a:r>
            <a:r>
              <a:rPr lang="zh-TW"/>
              <a:t>-</a:t>
            </a:r>
            <a:r>
              <a:rPr lang="en-US" altLang="zh-TW"/>
              <a:t> </a:t>
            </a:r>
            <a:r>
              <a:rPr lang="zh-TW"/>
              <a:t>單區域和多區域 OSPF</a:t>
            </a:r>
          </a:p>
        </p:txBody>
      </p:sp>
      <p:sp>
        <p:nvSpPr>
          <p:cNvPr id="4" name="Slide Number Placeholder 3"/>
          <p:cNvSpPr>
            <a:spLocks noGrp="1"/>
          </p:cNvSpPr>
          <p:nvPr>
            <p:ph type="sldNum" sz="quarter" idx="5"/>
          </p:nvPr>
        </p:nvSpPr>
        <p:spPr/>
        <p:txBody>
          <a:bodyPr/>
          <a:lstStyle/>
          <a:p>
            <a:pPr rtl="0"/>
            <a:fld id="{5641018C-6CAF-B84E-B92C-ECB119457FBA}" type="slidenum">
              <a:rPr/>
              <a:t>10</a:t>
            </a:fld>
            <a:endParaRPr/>
          </a:p>
        </p:txBody>
      </p:sp>
    </p:spTree>
    <p:extLst>
      <p:ext uri="{BB962C8B-B14F-4D97-AF65-F5344CB8AC3E}">
        <p14:creationId xmlns:p14="http://schemas.microsoft.com/office/powerpoint/2010/main" val="3305241585"/>
      </p:ext>
    </p:extLst>
  </p:cSld>
  <p:clrMapOvr>
    <a:masterClrMapping/>
  </p:clrMapOvr>
</p:notes>
</file>

<file path=ppt/notesSlides/notesSlide1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3.2 - </a:t>
            </a:r>
            <a:r>
              <a:rPr lang="zh-TW" altLang="en-US">
                <a:solidFill>
                  <a:schemeClr val="accent5">
                    <a:lumMod val="40000"/>
                    <a:lumOff val="60000"/>
                  </a:schemeClr>
                </a:solidFill>
              </a:rPr>
              <a:t>威脅發起者</a:t>
            </a:r>
            <a:endParaRPr lang="zh-TW">
              <a:solidFill>
                <a:schemeClr val="accent5">
                  <a:lumMod val="40000"/>
                  <a:lumOff val="60000"/>
                </a:schemeClr>
              </a:solidFill>
            </a:endParaRPr>
          </a:p>
          <a:p>
            <a:pPr rtl="0"/>
            <a:r>
              <a:rPr lang="zh-TW">
                <a:solidFill>
                  <a:schemeClr val="accent5">
                    <a:lumMod val="40000"/>
                    <a:lumOff val="60000"/>
                  </a:schemeClr>
                </a:solidFill>
              </a:rPr>
              <a:t>3.2.5</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solidFill>
                  <a:schemeClr val="accent5">
                    <a:lumMod val="40000"/>
                    <a:lumOff val="60000"/>
                  </a:schemeClr>
                </a:solidFill>
              </a:rPr>
              <a:t>國家贊助的</a:t>
            </a:r>
            <a:r>
              <a:rPr lang="zh-TW" altLang="en-US">
                <a:solidFill>
                  <a:schemeClr val="accent5">
                    <a:lumMod val="40000"/>
                    <a:lumOff val="60000"/>
                  </a:schemeClr>
                </a:solidFill>
              </a:rPr>
              <a:t>駭客</a:t>
            </a:r>
            <a:endParaRPr lang="zh-TW">
              <a:solidFill>
                <a:schemeClr val="accent5">
                  <a:lumMod val="40000"/>
                  <a:lumOff val="60000"/>
                </a:schemeClr>
              </a:solidFill>
            </a:endParaRPr>
          </a:p>
          <a:p>
            <a:pPr rtl="0"/>
            <a:r>
              <a:rPr lang="zh-TW">
                <a:solidFill>
                  <a:schemeClr val="accent5">
                    <a:lumMod val="40000"/>
                    <a:lumOff val="60000"/>
                  </a:schemeClr>
                </a:solidFill>
              </a:rPr>
              <a:t>3.2.6</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solidFill>
                  <a:schemeClr val="accent5">
                    <a:lumMod val="40000"/>
                    <a:lumOff val="60000"/>
                  </a:schemeClr>
                </a:solidFill>
              </a:rPr>
              <a:t>檢查你的理解</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en-US">
                <a:solidFill>
                  <a:schemeClr val="accent5">
                    <a:lumMod val="40000"/>
                    <a:lumOff val="60000"/>
                  </a:schemeClr>
                </a:solidFill>
              </a:rPr>
              <a:t>威脅發起者</a:t>
            </a:r>
            <a:endParaRPr lang="zh-TW">
              <a:solidFill>
                <a:schemeClr val="accent5">
                  <a:lumMod val="40000"/>
                  <a:lumOff val="60000"/>
                </a:schemeClr>
              </a:solidFill>
            </a:endParaRPr>
          </a:p>
        </p:txBody>
      </p:sp>
      <p:sp>
        <p:nvSpPr>
          <p:cNvPr id="4" name="Slide Number Placeholder 3"/>
          <p:cNvSpPr>
            <a:spLocks noGrp="1"/>
          </p:cNvSpPr>
          <p:nvPr>
            <p:ph type="sldNum" sz="quarter" idx="5"/>
          </p:nvPr>
        </p:nvSpPr>
        <p:spPr/>
        <p:txBody>
          <a:bodyPr/>
          <a:lstStyle/>
          <a:p>
            <a:pPr rtl="0"/>
            <a:fld id="{5641018C-6CAF-B84E-B92C-ECB119457FBA}" type="slidenum">
              <a:rPr/>
              <a:t>100</a:t>
            </a:fld>
            <a:endParaRPr/>
          </a:p>
        </p:txBody>
      </p:sp>
    </p:spTree>
    <p:extLst>
      <p:ext uri="{BB962C8B-B14F-4D97-AF65-F5344CB8AC3E}">
        <p14:creationId xmlns:p14="http://schemas.microsoft.com/office/powerpoint/2010/main" val="3497285698"/>
      </p:ext>
    </p:extLst>
  </p:cSld>
  <p:clrMapOvr>
    <a:masterClrMapping/>
  </p:clrMapOvr>
</p:notes>
</file>

<file path=ppt/notesSlides/notesSlide1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en-US" altLang="zh-TW">
                <a:solidFill>
                  <a:schemeClr val="accent5">
                    <a:lumMod val="40000"/>
                    <a:lumOff val="60000"/>
                  </a:schemeClr>
                </a:solidFill>
              </a:rPr>
              <a:t>3.3 - </a:t>
            </a:r>
            <a:r>
              <a:rPr lang="zh-TW" altLang="en-US">
                <a:solidFill>
                  <a:schemeClr val="accent5">
                    <a:lumMod val="40000"/>
                    <a:lumOff val="60000"/>
                  </a:schemeClr>
                </a:solidFill>
              </a:rPr>
              <a:t>威脅發起者工具</a:t>
            </a:r>
            <a:endParaRPr lang="zh-TW">
              <a:solidFill>
                <a:schemeClr val="accent5">
                  <a:lumMod val="40000"/>
                  <a:lumOff val="60000"/>
                </a:schemeClr>
              </a:solidFill>
            </a:endParaRPr>
          </a:p>
          <a:p>
            <a:pPr rtl="0"/>
            <a:r>
              <a:rPr lang="zh-TW">
                <a:solidFill>
                  <a:schemeClr val="accent5">
                    <a:lumMod val="40000"/>
                    <a:lumOff val="60000"/>
                  </a:schemeClr>
                </a:solidFill>
              </a:rPr>
              <a:t>3.3.2</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solidFill>
                  <a:schemeClr val="accent5">
                    <a:lumMod val="40000"/>
                    <a:lumOff val="60000"/>
                  </a:schemeClr>
                </a:solidFill>
              </a:rPr>
              <a:t>攻擊工具簡介</a:t>
            </a:r>
          </a:p>
        </p:txBody>
      </p:sp>
      <p:sp>
        <p:nvSpPr>
          <p:cNvPr id="4" name="Slide Number Placeholder 3"/>
          <p:cNvSpPr>
            <a:spLocks noGrp="1"/>
          </p:cNvSpPr>
          <p:nvPr>
            <p:ph type="sldNum" sz="quarter" idx="5"/>
          </p:nvPr>
        </p:nvSpPr>
        <p:spPr/>
        <p:txBody>
          <a:bodyPr/>
          <a:lstStyle/>
          <a:p>
            <a:pPr rtl="0"/>
            <a:fld id="{5641018C-6CAF-B84E-B92C-ECB119457FBA}" type="slidenum">
              <a:rPr/>
              <a:t>101</a:t>
            </a:fld>
            <a:endParaRPr/>
          </a:p>
        </p:txBody>
      </p:sp>
    </p:spTree>
    <p:extLst>
      <p:ext uri="{BB962C8B-B14F-4D97-AF65-F5344CB8AC3E}">
        <p14:creationId xmlns:p14="http://schemas.microsoft.com/office/powerpoint/2010/main" val="1404719663"/>
      </p:ext>
    </p:extLst>
  </p:cSld>
  <p:clrMapOvr>
    <a:masterClrMapping/>
  </p:clrMapOvr>
</p:notes>
</file>

<file path=ppt/notesSlides/notesSlide1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en-US" altLang="zh-TW">
                <a:solidFill>
                  <a:schemeClr val="accent5">
                    <a:lumMod val="40000"/>
                    <a:lumOff val="60000"/>
                  </a:schemeClr>
                </a:solidFill>
              </a:rPr>
              <a:t>3.3 - </a:t>
            </a:r>
            <a:r>
              <a:rPr lang="zh-TW" altLang="en-US">
                <a:solidFill>
                  <a:schemeClr val="accent5">
                    <a:lumMod val="40000"/>
                    <a:lumOff val="60000"/>
                  </a:schemeClr>
                </a:solidFill>
              </a:rPr>
              <a:t>威脅發起者工具</a:t>
            </a:r>
            <a:endParaRPr lang="zh-TW">
              <a:solidFill>
                <a:schemeClr val="accent5">
                  <a:lumMod val="40000"/>
                  <a:lumOff val="60000"/>
                </a:schemeClr>
              </a:solidFill>
            </a:endParaRPr>
          </a:p>
          <a:p>
            <a:pPr marL="0" marR="0" lvl="0" indent="0" algn="l" defTabSz="457200" rtl="0" eaLnBrk="1" fontAlgn="auto" latinLnBrk="0" hangingPunct="1">
              <a:lnSpc>
                <a:spcPct val="100000"/>
              </a:lnSpc>
              <a:spcBef>
                <a:spcPct val="0"/>
              </a:spcBef>
              <a:spcAft>
                <a:spcPct val="0"/>
              </a:spcAft>
              <a:buClrTx/>
              <a:buSzTx/>
              <a:buFontTx/>
              <a:buNone/>
              <a:defRPr/>
            </a:pPr>
            <a:r>
              <a:rPr lang="zh-TW">
                <a:solidFill>
                  <a:schemeClr val="accent5">
                    <a:lumMod val="40000"/>
                    <a:lumOff val="60000"/>
                  </a:schemeClr>
                </a:solidFill>
              </a:rPr>
              <a:t>3.3.3</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en-US" sz="1200" b="0" i="0" kern="1200">
                <a:solidFill>
                  <a:schemeClr val="tx1"/>
                </a:solidFill>
                <a:effectLst/>
                <a:latin typeface="+mn-lt"/>
                <a:ea typeface="+mn-ea"/>
                <a:cs typeface="+mn-cs"/>
              </a:rPr>
              <a:t>安全工具的演進</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102</a:t>
            </a:fld>
            <a:endParaRPr/>
          </a:p>
        </p:txBody>
      </p:sp>
    </p:spTree>
    <p:extLst>
      <p:ext uri="{BB962C8B-B14F-4D97-AF65-F5344CB8AC3E}">
        <p14:creationId xmlns:p14="http://schemas.microsoft.com/office/powerpoint/2010/main" val="2259988778"/>
      </p:ext>
    </p:extLst>
  </p:cSld>
  <p:clrMapOvr>
    <a:masterClrMapping/>
  </p:clrMapOvr>
</p:notes>
</file>

<file path=ppt/notesSlides/notesSlide1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en-US" altLang="zh-TW">
                <a:solidFill>
                  <a:schemeClr val="accent5">
                    <a:lumMod val="40000"/>
                    <a:lumOff val="60000"/>
                  </a:schemeClr>
                </a:solidFill>
              </a:rPr>
              <a:t>3.3 - </a:t>
            </a:r>
            <a:r>
              <a:rPr lang="zh-TW" altLang="en-US">
                <a:solidFill>
                  <a:schemeClr val="accent5">
                    <a:lumMod val="40000"/>
                    <a:lumOff val="60000"/>
                  </a:schemeClr>
                </a:solidFill>
              </a:rPr>
              <a:t>威脅發起者工具</a:t>
            </a:r>
            <a:endParaRPr lang="zh-TW">
              <a:solidFill>
                <a:schemeClr val="accent5">
                  <a:lumMod val="40000"/>
                  <a:lumOff val="60000"/>
                </a:schemeClr>
              </a:solidFill>
            </a:endParaRPr>
          </a:p>
          <a:p>
            <a:pPr rtl="0"/>
            <a:r>
              <a:rPr lang="zh-TW">
                <a:solidFill>
                  <a:schemeClr val="accent5">
                    <a:lumMod val="40000"/>
                    <a:lumOff val="60000"/>
                  </a:schemeClr>
                </a:solidFill>
              </a:rPr>
              <a:t>3.3.3</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en-US" sz="1200">
                <a:latin typeface="Arial" pitchFamily="34" charset="0"/>
                <a:ea typeface="+mn-ea"/>
                <a:cs typeface="Arial" pitchFamily="34" charset="0"/>
              </a:rPr>
              <a:t>安全工具的演進</a:t>
            </a:r>
            <a:r>
              <a:rPr lang="zh-TW" altLang="en-US" sz="1200"/>
              <a:t>（續）</a:t>
            </a:r>
            <a:r>
              <a:rPr lang="zh-TW" sz="1200"/>
              <a:t> </a:t>
            </a:r>
          </a:p>
        </p:txBody>
      </p:sp>
      <p:sp>
        <p:nvSpPr>
          <p:cNvPr id="4" name="Slide Number Placeholder 3"/>
          <p:cNvSpPr>
            <a:spLocks noGrp="1"/>
          </p:cNvSpPr>
          <p:nvPr>
            <p:ph type="sldNum" sz="quarter" idx="5"/>
          </p:nvPr>
        </p:nvSpPr>
        <p:spPr/>
        <p:txBody>
          <a:bodyPr/>
          <a:lstStyle/>
          <a:p>
            <a:pPr rtl="0"/>
            <a:fld id="{5641018C-6CAF-B84E-B92C-ECB119457FBA}" type="slidenum">
              <a:rPr/>
              <a:t>103</a:t>
            </a:fld>
            <a:endParaRPr/>
          </a:p>
        </p:txBody>
      </p:sp>
    </p:spTree>
    <p:extLst>
      <p:ext uri="{BB962C8B-B14F-4D97-AF65-F5344CB8AC3E}">
        <p14:creationId xmlns:p14="http://schemas.microsoft.com/office/powerpoint/2010/main" val="1966324705"/>
      </p:ext>
    </p:extLst>
  </p:cSld>
  <p:clrMapOvr>
    <a:masterClrMapping/>
  </p:clrMapOvr>
</p:notes>
</file>

<file path=ppt/notesSlides/notesSlide1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en-US" altLang="zh-TW">
                <a:solidFill>
                  <a:schemeClr val="accent5">
                    <a:lumMod val="40000"/>
                    <a:lumOff val="60000"/>
                  </a:schemeClr>
                </a:solidFill>
              </a:rPr>
              <a:t>3.3 - </a:t>
            </a:r>
            <a:r>
              <a:rPr lang="zh-TW" altLang="en-US">
                <a:solidFill>
                  <a:schemeClr val="accent5">
                    <a:lumMod val="40000"/>
                    <a:lumOff val="60000"/>
                  </a:schemeClr>
                </a:solidFill>
              </a:rPr>
              <a:t>威脅發起者工具</a:t>
            </a:r>
            <a:endParaRPr lang="zh-TW">
              <a:solidFill>
                <a:schemeClr val="accent5">
                  <a:lumMod val="40000"/>
                  <a:lumOff val="60000"/>
                </a:schemeClr>
              </a:solidFill>
            </a:endParaRPr>
          </a:p>
          <a:p>
            <a:pPr rtl="0"/>
            <a:r>
              <a:rPr lang="zh-TW">
                <a:solidFill>
                  <a:schemeClr val="accent5">
                    <a:lumMod val="40000"/>
                    <a:lumOff val="60000"/>
                  </a:schemeClr>
                </a:solidFill>
              </a:rPr>
              <a:t>3.3.4</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zh-TW" sz="1200">
                <a:latin typeface="Arial" pitchFamily="34" charset="0"/>
                <a:ea typeface="+mn-ea"/>
                <a:cs typeface="Arial" pitchFamily="34" charset="0"/>
              </a:rPr>
              <a:t>攻擊類型</a:t>
            </a:r>
            <a:endParaRPr lang="zh-TW" sz="1200"/>
          </a:p>
          <a:p>
            <a:pPr rtl="0"/>
            <a:r>
              <a:rPr lang="zh-TW" sz="1200"/>
              <a:t>3.3.5</a:t>
            </a:r>
            <a:r>
              <a:rPr lang="zh-TW" altLang="en-US" sz="1200"/>
              <a:t> </a:t>
            </a:r>
            <a:r>
              <a:rPr lang="en-US" altLang="zh-TW" sz="1200"/>
              <a:t>- </a:t>
            </a:r>
            <a:r>
              <a:rPr lang="zh-TW" sz="1200"/>
              <a:t>檢查你的理解</a:t>
            </a:r>
            <a:r>
              <a:rPr lang="zh-TW" altLang="en-US" sz="1200"/>
              <a:t> </a:t>
            </a:r>
            <a:r>
              <a:rPr lang="en-US" altLang="zh-TW" sz="1200"/>
              <a:t>- </a:t>
            </a:r>
            <a:r>
              <a:rPr lang="zh-TW" altLang="en-US" sz="1200"/>
              <a:t>威脅發起者</a:t>
            </a:r>
            <a:r>
              <a:rPr lang="zh-TW" sz="1200"/>
              <a:t>工具</a:t>
            </a:r>
          </a:p>
        </p:txBody>
      </p:sp>
      <p:sp>
        <p:nvSpPr>
          <p:cNvPr id="4" name="Slide Number Placeholder 3"/>
          <p:cNvSpPr>
            <a:spLocks noGrp="1"/>
          </p:cNvSpPr>
          <p:nvPr>
            <p:ph type="sldNum" sz="quarter" idx="5"/>
          </p:nvPr>
        </p:nvSpPr>
        <p:spPr/>
        <p:txBody>
          <a:bodyPr/>
          <a:lstStyle/>
          <a:p>
            <a:pPr rtl="0"/>
            <a:fld id="{5641018C-6CAF-B84E-B92C-ECB119457FBA}" type="slidenum">
              <a:rPr/>
              <a:t>104</a:t>
            </a:fld>
            <a:endParaRPr/>
          </a:p>
        </p:txBody>
      </p:sp>
    </p:spTree>
    <p:extLst>
      <p:ext uri="{BB962C8B-B14F-4D97-AF65-F5344CB8AC3E}">
        <p14:creationId xmlns:p14="http://schemas.microsoft.com/office/powerpoint/2010/main" val="3942213253"/>
      </p:ext>
    </p:extLst>
  </p:cSld>
  <p:clrMapOvr>
    <a:masterClrMapping/>
  </p:clrMapOvr>
</p:notes>
</file>

<file path=ppt/notesSlides/notesSlide1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en-US" altLang="zh-TW">
                <a:solidFill>
                  <a:schemeClr val="accent5">
                    <a:lumMod val="40000"/>
                    <a:lumOff val="60000"/>
                  </a:schemeClr>
                </a:solidFill>
              </a:rPr>
              <a:t>3.4 - </a:t>
            </a:r>
            <a:r>
              <a:rPr lang="zh-TW" altLang="en-US">
                <a:solidFill>
                  <a:schemeClr val="accent5">
                    <a:lumMod val="40000"/>
                    <a:lumOff val="60000"/>
                  </a:schemeClr>
                </a:solidFill>
              </a:rPr>
              <a:t>惡意程式</a:t>
            </a:r>
            <a:endParaRPr lang="zh-TW">
              <a:solidFill>
                <a:schemeClr val="accent5">
                  <a:lumMod val="40000"/>
                  <a:lumOff val="60000"/>
                </a:schemeClr>
              </a:solidFill>
            </a:endParaRPr>
          </a:p>
          <a:p>
            <a:pPr rtl="0"/>
            <a:r>
              <a:rPr lang="zh-TW">
                <a:solidFill>
                  <a:schemeClr val="accent5">
                    <a:lumMod val="40000"/>
                    <a:lumOff val="60000"/>
                  </a:schemeClr>
                </a:solidFill>
              </a:rPr>
              <a:t>3.4.1</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en-US">
                <a:solidFill>
                  <a:schemeClr val="accent5">
                    <a:lumMod val="40000"/>
                    <a:lumOff val="60000"/>
                  </a:schemeClr>
                </a:solidFill>
              </a:rPr>
              <a:t>惡意程式</a:t>
            </a:r>
            <a:r>
              <a:rPr lang="zh-TW">
                <a:solidFill>
                  <a:schemeClr val="accent5">
                    <a:lumMod val="40000"/>
                    <a:lumOff val="60000"/>
                  </a:schemeClr>
                </a:solidFill>
              </a:rPr>
              <a:t>概觀</a:t>
            </a:r>
          </a:p>
        </p:txBody>
      </p:sp>
      <p:sp>
        <p:nvSpPr>
          <p:cNvPr id="4" name="Slide Number Placeholder 3"/>
          <p:cNvSpPr>
            <a:spLocks noGrp="1"/>
          </p:cNvSpPr>
          <p:nvPr>
            <p:ph type="sldNum" sz="quarter" idx="5"/>
          </p:nvPr>
        </p:nvSpPr>
        <p:spPr/>
        <p:txBody>
          <a:bodyPr/>
          <a:lstStyle/>
          <a:p>
            <a:pPr rtl="0"/>
            <a:fld id="{5641018C-6CAF-B84E-B92C-ECB119457FBA}" type="slidenum">
              <a:rPr/>
              <a:t>105</a:t>
            </a:fld>
            <a:endParaRPr/>
          </a:p>
        </p:txBody>
      </p:sp>
    </p:spTree>
    <p:extLst>
      <p:ext uri="{BB962C8B-B14F-4D97-AF65-F5344CB8AC3E}">
        <p14:creationId xmlns:p14="http://schemas.microsoft.com/office/powerpoint/2010/main" val="1460905963"/>
      </p:ext>
    </p:extLst>
  </p:cSld>
  <p:clrMapOvr>
    <a:masterClrMapping/>
  </p:clrMapOvr>
</p:notes>
</file>

<file path=ppt/notesSlides/notesSlide1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en-US" altLang="zh-TW">
                <a:solidFill>
                  <a:schemeClr val="accent5">
                    <a:lumMod val="40000"/>
                    <a:lumOff val="60000"/>
                  </a:schemeClr>
                </a:solidFill>
              </a:rPr>
              <a:t>3.4 - </a:t>
            </a:r>
            <a:r>
              <a:rPr lang="zh-TW" altLang="en-US">
                <a:solidFill>
                  <a:schemeClr val="accent5">
                    <a:lumMod val="40000"/>
                    <a:lumOff val="60000"/>
                  </a:schemeClr>
                </a:solidFill>
              </a:rPr>
              <a:t>惡意程式</a:t>
            </a:r>
            <a:endParaRPr lang="zh-TW">
              <a:solidFill>
                <a:schemeClr val="accent5">
                  <a:lumMod val="40000"/>
                  <a:lumOff val="60000"/>
                </a:schemeClr>
              </a:solidFill>
            </a:endParaRPr>
          </a:p>
          <a:p>
            <a:pPr rtl="0"/>
            <a:r>
              <a:rPr lang="zh-TW">
                <a:solidFill>
                  <a:schemeClr val="accent5">
                    <a:lumMod val="40000"/>
                    <a:lumOff val="60000"/>
                  </a:schemeClr>
                </a:solidFill>
              </a:rPr>
              <a:t>3.4.2</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en-US">
                <a:solidFill>
                  <a:schemeClr val="accent5">
                    <a:lumMod val="40000"/>
                    <a:lumOff val="60000"/>
                  </a:schemeClr>
                </a:solidFill>
              </a:rPr>
              <a:t>病毒和特洛伊木馬</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106</a:t>
            </a:fld>
            <a:endParaRPr/>
          </a:p>
        </p:txBody>
      </p:sp>
    </p:spTree>
    <p:extLst>
      <p:ext uri="{BB962C8B-B14F-4D97-AF65-F5344CB8AC3E}">
        <p14:creationId xmlns:p14="http://schemas.microsoft.com/office/powerpoint/2010/main" val="2072968995"/>
      </p:ext>
    </p:extLst>
  </p:cSld>
  <p:clrMapOvr>
    <a:masterClrMapping/>
  </p:clrMapOvr>
</p:notes>
</file>

<file path=ppt/notesSlides/notesSlide1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en-US" altLang="zh-TW">
                <a:solidFill>
                  <a:schemeClr val="accent5">
                    <a:lumMod val="40000"/>
                    <a:lumOff val="60000"/>
                  </a:schemeClr>
                </a:solidFill>
              </a:rPr>
              <a:t>3.4 - </a:t>
            </a:r>
            <a:r>
              <a:rPr lang="zh-TW" altLang="en-US">
                <a:solidFill>
                  <a:schemeClr val="accent5">
                    <a:lumMod val="40000"/>
                    <a:lumOff val="60000"/>
                  </a:schemeClr>
                </a:solidFill>
              </a:rPr>
              <a:t>惡意程式</a:t>
            </a:r>
            <a:endParaRPr lang="zh-TW">
              <a:solidFill>
                <a:schemeClr val="accent5">
                  <a:lumMod val="40000"/>
                  <a:lumOff val="60000"/>
                </a:schemeClr>
              </a:solidFill>
            </a:endParaRPr>
          </a:p>
          <a:p>
            <a:pPr rtl="0"/>
            <a:r>
              <a:rPr lang="zh-TW">
                <a:solidFill>
                  <a:schemeClr val="accent5">
                    <a:lumMod val="40000"/>
                    <a:lumOff val="60000"/>
                  </a:schemeClr>
                </a:solidFill>
              </a:rPr>
              <a:t>3.4.2</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sz="1200"/>
              <a:t>病毒及特洛伊木馬</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107</a:t>
            </a:fld>
            <a:endParaRPr/>
          </a:p>
        </p:txBody>
      </p:sp>
    </p:spTree>
    <p:extLst>
      <p:ext uri="{BB962C8B-B14F-4D97-AF65-F5344CB8AC3E}">
        <p14:creationId xmlns:p14="http://schemas.microsoft.com/office/powerpoint/2010/main" val="1878637370"/>
      </p:ext>
    </p:extLst>
  </p:cSld>
  <p:clrMapOvr>
    <a:masterClrMapping/>
  </p:clrMapOvr>
</p:notes>
</file>

<file path=ppt/notesSlides/notesSlide1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en-US" altLang="zh-TW">
                <a:solidFill>
                  <a:schemeClr val="accent5">
                    <a:lumMod val="40000"/>
                    <a:lumOff val="60000"/>
                  </a:schemeClr>
                </a:solidFill>
              </a:rPr>
              <a:t>3.4 - </a:t>
            </a:r>
            <a:r>
              <a:rPr lang="zh-TW" altLang="en-US">
                <a:solidFill>
                  <a:schemeClr val="accent5">
                    <a:lumMod val="40000"/>
                    <a:lumOff val="60000"/>
                  </a:schemeClr>
                </a:solidFill>
              </a:rPr>
              <a:t>惡意程式</a:t>
            </a:r>
            <a:endParaRPr lang="zh-TW">
              <a:solidFill>
                <a:schemeClr val="accent5">
                  <a:lumMod val="40000"/>
                  <a:lumOff val="60000"/>
                </a:schemeClr>
              </a:solidFill>
            </a:endParaRPr>
          </a:p>
          <a:p>
            <a:pPr rtl="0"/>
            <a:r>
              <a:rPr lang="zh-TW">
                <a:solidFill>
                  <a:schemeClr val="accent5">
                    <a:lumMod val="40000"/>
                    <a:lumOff val="60000"/>
                  </a:schemeClr>
                </a:solidFill>
              </a:rPr>
              <a:t>3.4.2</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en-US" sz="1200">
                <a:latin typeface="Arial" pitchFamily="34" charset="0"/>
                <a:ea typeface="+mn-ea"/>
                <a:cs typeface="Arial" pitchFamily="34" charset="0"/>
              </a:rPr>
              <a:t>病毒和特洛伊木馬（續）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108</a:t>
            </a:fld>
            <a:endParaRPr/>
          </a:p>
        </p:txBody>
      </p:sp>
    </p:spTree>
    <p:extLst>
      <p:ext uri="{BB962C8B-B14F-4D97-AF65-F5344CB8AC3E}">
        <p14:creationId xmlns:p14="http://schemas.microsoft.com/office/powerpoint/2010/main" val="2815927153"/>
      </p:ext>
    </p:extLst>
  </p:cSld>
  <p:clrMapOvr>
    <a:masterClrMapping/>
  </p:clrMapOvr>
</p:notes>
</file>

<file path=ppt/notesSlides/notesSlide1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en-US" altLang="zh-TW">
                <a:solidFill>
                  <a:schemeClr val="accent5">
                    <a:lumMod val="40000"/>
                    <a:lumOff val="60000"/>
                  </a:schemeClr>
                </a:solidFill>
              </a:rPr>
              <a:t>3.4 - </a:t>
            </a:r>
            <a:r>
              <a:rPr lang="zh-TW" altLang="en-US">
                <a:solidFill>
                  <a:schemeClr val="accent5">
                    <a:lumMod val="40000"/>
                    <a:lumOff val="60000"/>
                  </a:schemeClr>
                </a:solidFill>
              </a:rPr>
              <a:t>惡意程式</a:t>
            </a:r>
            <a:endParaRPr lang="zh-TW">
              <a:solidFill>
                <a:schemeClr val="accent5">
                  <a:lumMod val="40000"/>
                  <a:lumOff val="60000"/>
                </a:schemeClr>
              </a:solidFill>
            </a:endParaRPr>
          </a:p>
          <a:p>
            <a:pPr rtl="0"/>
            <a:r>
              <a:rPr lang="zh-TW">
                <a:solidFill>
                  <a:schemeClr val="accent5">
                    <a:lumMod val="40000"/>
                    <a:lumOff val="60000"/>
                  </a:schemeClr>
                </a:solidFill>
              </a:rPr>
              <a:t>3.4.3</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sz="1200"/>
              <a:t>其他類型的</a:t>
            </a:r>
            <a:r>
              <a:rPr lang="zh-TW" altLang="en-US" sz="1200"/>
              <a:t>惡意程式</a:t>
            </a:r>
            <a:endParaRPr lang="zh-TW" sz="1200"/>
          </a:p>
          <a:p>
            <a:pPr rtl="0"/>
            <a:r>
              <a:rPr lang="zh-TW" sz="1200"/>
              <a:t>3.4.4</a:t>
            </a:r>
            <a:r>
              <a:rPr lang="zh-TW" altLang="en-US" sz="1200"/>
              <a:t> </a:t>
            </a:r>
            <a:r>
              <a:rPr lang="en-US" altLang="zh-TW" sz="1200"/>
              <a:t>- </a:t>
            </a:r>
            <a:r>
              <a:rPr lang="zh-TW" sz="1200"/>
              <a:t>檢查你的理解</a:t>
            </a:r>
            <a:r>
              <a:rPr lang="en-US" altLang="zh-TW" sz="1200"/>
              <a:t> </a:t>
            </a:r>
            <a:r>
              <a:rPr lang="zh-TW" sz="1200"/>
              <a:t>-</a:t>
            </a:r>
            <a:r>
              <a:rPr lang="en-US" altLang="zh-TW" sz="1200"/>
              <a:t> </a:t>
            </a:r>
            <a:r>
              <a:rPr lang="zh-TW" altLang="en-US" sz="1200"/>
              <a:t>惡意程式</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109</a:t>
            </a:fld>
            <a:endParaRPr/>
          </a:p>
        </p:txBody>
      </p:sp>
    </p:spTree>
    <p:extLst>
      <p:ext uri="{BB962C8B-B14F-4D97-AF65-F5344CB8AC3E}">
        <p14:creationId xmlns:p14="http://schemas.microsoft.com/office/powerpoint/2010/main" val="3519341173"/>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en-US" altLang="zh-TW"/>
              <a:t>1.1 - OSPF </a:t>
            </a:r>
            <a:r>
              <a:rPr lang="zh-TW" altLang="en-US"/>
              <a:t>的功能和特徵</a:t>
            </a:r>
            <a:endParaRPr lang="zh-TW"/>
          </a:p>
          <a:p>
            <a:pPr rtl="0"/>
            <a:r>
              <a:rPr lang="zh-TW"/>
              <a:t>1.1.5</a:t>
            </a:r>
            <a:r>
              <a:rPr lang="en-US" altLang="zh-TW"/>
              <a:t> </a:t>
            </a:r>
            <a:r>
              <a:rPr lang="zh-TW"/>
              <a:t>-</a:t>
            </a:r>
            <a:r>
              <a:rPr lang="en-US" altLang="zh-TW"/>
              <a:t> </a:t>
            </a:r>
            <a:r>
              <a:rPr lang="zh-TW"/>
              <a:t>多區域 OSPF</a:t>
            </a:r>
          </a:p>
        </p:txBody>
      </p:sp>
      <p:sp>
        <p:nvSpPr>
          <p:cNvPr id="4" name="Slide Number Placeholder 3"/>
          <p:cNvSpPr>
            <a:spLocks noGrp="1"/>
          </p:cNvSpPr>
          <p:nvPr>
            <p:ph type="sldNum" sz="quarter" idx="5"/>
          </p:nvPr>
        </p:nvSpPr>
        <p:spPr/>
        <p:txBody>
          <a:bodyPr/>
          <a:lstStyle/>
          <a:p>
            <a:pPr rtl="0"/>
            <a:fld id="{5641018C-6CAF-B84E-B92C-ECB119457FBA}" type="slidenum">
              <a:rPr/>
              <a:t>11</a:t>
            </a:fld>
            <a:endParaRPr/>
          </a:p>
        </p:txBody>
      </p:sp>
    </p:spTree>
    <p:extLst>
      <p:ext uri="{BB962C8B-B14F-4D97-AF65-F5344CB8AC3E}">
        <p14:creationId xmlns:p14="http://schemas.microsoft.com/office/powerpoint/2010/main" val="1842212187"/>
      </p:ext>
    </p:extLst>
  </p:cSld>
  <p:clrMapOvr>
    <a:masterClrMapping/>
  </p:clrMapOvr>
</p:notes>
</file>

<file path=ppt/notesSlides/notesSlide1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3.5 - </a:t>
            </a:r>
            <a:r>
              <a:rPr lang="zh-TW" altLang="en-US">
                <a:solidFill>
                  <a:schemeClr val="accent5">
                    <a:lumMod val="40000"/>
                    <a:lumOff val="60000"/>
                  </a:schemeClr>
                </a:solidFill>
              </a:rPr>
              <a:t>常見的網路攻擊</a:t>
            </a:r>
            <a:endParaRPr lang="zh-TW">
              <a:solidFill>
                <a:schemeClr val="accent5">
                  <a:lumMod val="40000"/>
                  <a:lumOff val="60000"/>
                </a:schemeClr>
              </a:solidFill>
            </a:endParaRPr>
          </a:p>
          <a:p>
            <a:pPr marL="0" marR="0" lvl="0" indent="0" algn="l" defTabSz="457200" rtl="0" eaLnBrk="1" fontAlgn="auto" latinLnBrk="0" hangingPunct="1">
              <a:lnSpc>
                <a:spcPct val="100000"/>
              </a:lnSpc>
              <a:spcBef>
                <a:spcPct val="0"/>
              </a:spcBef>
              <a:spcAft>
                <a:spcPct val="0"/>
              </a:spcAft>
              <a:buClrTx/>
              <a:buSzTx/>
              <a:buFontTx/>
              <a:buNone/>
              <a:defRPr/>
            </a:pPr>
            <a:r>
              <a:rPr lang="zh-TW">
                <a:solidFill>
                  <a:schemeClr val="accent5">
                    <a:lumMod val="40000"/>
                    <a:lumOff val="60000"/>
                  </a:schemeClr>
                </a:solidFill>
              </a:rPr>
              <a:t>3.5.1</a:t>
            </a:r>
            <a:r>
              <a:rPr lang="en-US" altLang="zh-TW">
                <a:solidFill>
                  <a:schemeClr val="accent5">
                    <a:lumMod val="40000"/>
                    <a:lumOff val="60000"/>
                  </a:schemeClr>
                </a:solidFill>
              </a:rPr>
              <a:t> </a:t>
            </a:r>
            <a:r>
              <a:rPr lang="zh-TW">
                <a:solidFill>
                  <a:schemeClr val="accent5">
                    <a:lumMod val="40000"/>
                    <a:lumOff val="60000"/>
                  </a:schemeClr>
                </a:solidFill>
              </a:rPr>
              <a:t>-</a:t>
            </a:r>
            <a:r>
              <a:rPr lang="en-US" altLang="zh-TW">
                <a:solidFill>
                  <a:schemeClr val="accent5">
                    <a:lumMod val="40000"/>
                    <a:lumOff val="60000"/>
                  </a:schemeClr>
                </a:solidFill>
              </a:rPr>
              <a:t> </a:t>
            </a:r>
            <a:r>
              <a:rPr lang="zh-TW" altLang="en-US" sz="1200" b="0" i="0" kern="1200">
                <a:solidFill>
                  <a:schemeClr val="tx1"/>
                </a:solidFill>
                <a:effectLst/>
                <a:latin typeface="+mn-lt"/>
                <a:ea typeface="+mn-ea"/>
                <a:cs typeface="+mn-cs"/>
              </a:rPr>
              <a:t>網路攻擊概述</a:t>
            </a:r>
          </a:p>
          <a:p>
            <a:pPr rtl="0"/>
            <a:endParaRPr lang="zh-TW">
              <a:solidFill>
                <a:schemeClr val="accent5">
                  <a:lumMod val="40000"/>
                  <a:lumOff val="60000"/>
                </a:schemeClr>
              </a:solidFill>
            </a:endParaRPr>
          </a:p>
        </p:txBody>
      </p:sp>
      <p:sp>
        <p:nvSpPr>
          <p:cNvPr id="4" name="Slide Number Placeholder 3"/>
          <p:cNvSpPr>
            <a:spLocks noGrp="1"/>
          </p:cNvSpPr>
          <p:nvPr>
            <p:ph type="sldNum" sz="quarter" idx="5"/>
          </p:nvPr>
        </p:nvSpPr>
        <p:spPr/>
        <p:txBody>
          <a:bodyPr/>
          <a:lstStyle/>
          <a:p>
            <a:pPr rtl="0"/>
            <a:fld id="{5641018C-6CAF-B84E-B92C-ECB119457FBA}" type="slidenum">
              <a:rPr/>
              <a:t>110</a:t>
            </a:fld>
            <a:endParaRPr/>
          </a:p>
        </p:txBody>
      </p:sp>
    </p:spTree>
    <p:extLst>
      <p:ext uri="{BB962C8B-B14F-4D97-AF65-F5344CB8AC3E}">
        <p14:creationId xmlns:p14="http://schemas.microsoft.com/office/powerpoint/2010/main" val="1086336737"/>
      </p:ext>
    </p:extLst>
  </p:cSld>
  <p:clrMapOvr>
    <a:masterClrMapping/>
  </p:clrMapOvr>
</p:notes>
</file>

<file path=ppt/notesSlides/notesSlide1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3.5 - </a:t>
            </a:r>
            <a:r>
              <a:rPr lang="zh-TW" altLang="en-US">
                <a:solidFill>
                  <a:schemeClr val="accent5">
                    <a:lumMod val="40000"/>
                    <a:lumOff val="60000"/>
                  </a:schemeClr>
                </a:solidFill>
              </a:rPr>
              <a:t>常見的網路攻擊</a:t>
            </a:r>
            <a:endParaRPr lang="zh-TW">
              <a:solidFill>
                <a:schemeClr val="accent5">
                  <a:lumMod val="40000"/>
                  <a:lumOff val="60000"/>
                </a:schemeClr>
              </a:solidFill>
            </a:endParaRPr>
          </a:p>
          <a:p>
            <a:pPr rtl="0"/>
            <a:r>
              <a:rPr lang="zh-TW">
                <a:solidFill>
                  <a:schemeClr val="accent5">
                    <a:lumMod val="40000"/>
                    <a:lumOff val="60000"/>
                  </a:schemeClr>
                </a:solidFill>
              </a:rPr>
              <a:t>3.5.3 - </a:t>
            </a:r>
            <a:r>
              <a:rPr lang="zh-TW" altLang="en-US" sz="1200"/>
              <a:t>偵察攻擊</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111</a:t>
            </a:fld>
            <a:endParaRPr/>
          </a:p>
        </p:txBody>
      </p:sp>
    </p:spTree>
    <p:extLst>
      <p:ext uri="{BB962C8B-B14F-4D97-AF65-F5344CB8AC3E}">
        <p14:creationId xmlns:p14="http://schemas.microsoft.com/office/powerpoint/2010/main" val="1535975088"/>
      </p:ext>
    </p:extLst>
  </p:cSld>
  <p:clrMapOvr>
    <a:masterClrMapping/>
  </p:clrMapOvr>
</p:notes>
</file>

<file path=ppt/notesSlides/notesSlide1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3.5 - </a:t>
            </a:r>
            <a:r>
              <a:rPr lang="zh-TW" altLang="en-US">
                <a:solidFill>
                  <a:schemeClr val="accent5">
                    <a:lumMod val="40000"/>
                    <a:lumOff val="60000"/>
                  </a:schemeClr>
                </a:solidFill>
              </a:rPr>
              <a:t>常見的網路攻擊</a:t>
            </a:r>
            <a:endParaRPr lang="zh-TW">
              <a:solidFill>
                <a:schemeClr val="accent5">
                  <a:lumMod val="40000"/>
                  <a:lumOff val="60000"/>
                </a:schemeClr>
              </a:solidFill>
            </a:endParaRPr>
          </a:p>
          <a:p>
            <a:pPr rtl="0"/>
            <a:r>
              <a:rPr lang="zh-TW">
                <a:solidFill>
                  <a:schemeClr val="accent5">
                    <a:lumMod val="40000"/>
                    <a:lumOff val="60000"/>
                  </a:schemeClr>
                </a:solidFill>
              </a:rPr>
              <a:t>3.5.3 - </a:t>
            </a:r>
            <a:r>
              <a:rPr lang="zh-TW" altLang="en-US" sz="1200"/>
              <a:t>偵察攻擊（續）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112</a:t>
            </a:fld>
            <a:endParaRPr/>
          </a:p>
        </p:txBody>
      </p:sp>
    </p:spTree>
    <p:extLst>
      <p:ext uri="{BB962C8B-B14F-4D97-AF65-F5344CB8AC3E}">
        <p14:creationId xmlns:p14="http://schemas.microsoft.com/office/powerpoint/2010/main" val="1275823485"/>
      </p:ext>
    </p:extLst>
  </p:cSld>
  <p:clrMapOvr>
    <a:masterClrMapping/>
  </p:clrMapOvr>
</p:notes>
</file>

<file path=ppt/notesSlides/notesSlide1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3.5 - </a:t>
            </a:r>
            <a:r>
              <a:rPr lang="zh-TW" altLang="en-US">
                <a:solidFill>
                  <a:schemeClr val="accent5">
                    <a:lumMod val="40000"/>
                    <a:lumOff val="60000"/>
                  </a:schemeClr>
                </a:solidFill>
              </a:rPr>
              <a:t>常見的網路攻擊</a:t>
            </a:r>
            <a:endParaRPr lang="zh-TW">
              <a:solidFill>
                <a:schemeClr val="accent5">
                  <a:lumMod val="40000"/>
                  <a:lumOff val="60000"/>
                </a:schemeClr>
              </a:solidFill>
            </a:endParaRPr>
          </a:p>
          <a:p>
            <a:pPr rtl="0"/>
            <a:r>
              <a:rPr lang="zh-TW">
                <a:solidFill>
                  <a:schemeClr val="accent5">
                    <a:lumMod val="40000"/>
                    <a:lumOff val="60000"/>
                  </a:schemeClr>
                </a:solidFill>
              </a:rPr>
              <a:t>3.5.5</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zh-TW" sz="1200">
                <a:latin typeface="Arial" pitchFamily="34" charset="0"/>
                <a:ea typeface="+mn-ea"/>
                <a:cs typeface="Arial" pitchFamily="34" charset="0"/>
              </a:rPr>
              <a:t>存取攻擊</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113</a:t>
            </a:fld>
            <a:endParaRPr/>
          </a:p>
        </p:txBody>
      </p:sp>
    </p:spTree>
    <p:extLst>
      <p:ext uri="{BB962C8B-B14F-4D97-AF65-F5344CB8AC3E}">
        <p14:creationId xmlns:p14="http://schemas.microsoft.com/office/powerpoint/2010/main" val="195159370"/>
      </p:ext>
    </p:extLst>
  </p:cSld>
  <p:clrMapOvr>
    <a:masterClrMapping/>
  </p:clrMapOvr>
</p:notes>
</file>

<file path=ppt/notesSlides/notesSlide1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3.5 - </a:t>
            </a:r>
            <a:r>
              <a:rPr lang="zh-TW" altLang="en-US">
                <a:solidFill>
                  <a:schemeClr val="accent5">
                    <a:lumMod val="40000"/>
                    <a:lumOff val="60000"/>
                  </a:schemeClr>
                </a:solidFill>
              </a:rPr>
              <a:t>常見的網路攻擊</a:t>
            </a:r>
            <a:endParaRPr lang="zh-TW">
              <a:solidFill>
                <a:schemeClr val="accent5">
                  <a:lumMod val="40000"/>
                  <a:lumOff val="60000"/>
                </a:schemeClr>
              </a:solidFill>
            </a:endParaRPr>
          </a:p>
          <a:p>
            <a:pPr rtl="0"/>
            <a:r>
              <a:rPr lang="zh-TW">
                <a:solidFill>
                  <a:schemeClr val="accent5">
                    <a:lumMod val="40000"/>
                    <a:lumOff val="60000"/>
                  </a:schemeClr>
                </a:solidFill>
              </a:rPr>
              <a:t>3.5.6</a:t>
            </a:r>
            <a:r>
              <a:rPr lang="en-US" altLang="zh-TW">
                <a:solidFill>
                  <a:schemeClr val="accent5">
                    <a:lumMod val="40000"/>
                    <a:lumOff val="60000"/>
                  </a:schemeClr>
                </a:solidFill>
              </a:rPr>
              <a:t> </a:t>
            </a:r>
            <a:r>
              <a:rPr lang="zh-TW">
                <a:solidFill>
                  <a:schemeClr val="accent5">
                    <a:lumMod val="40000"/>
                    <a:lumOff val="60000"/>
                  </a:schemeClr>
                </a:solidFill>
              </a:rPr>
              <a:t>- </a:t>
            </a:r>
            <a:r>
              <a:rPr lang="zh-TW" altLang="en-US" sz="1200"/>
              <a:t>社交工程</a:t>
            </a:r>
            <a:r>
              <a:rPr lang="zh-TW" sz="1200"/>
              <a:t>攻擊</a:t>
            </a:r>
          </a:p>
        </p:txBody>
      </p:sp>
      <p:sp>
        <p:nvSpPr>
          <p:cNvPr id="4" name="Slide Number Placeholder 3"/>
          <p:cNvSpPr>
            <a:spLocks noGrp="1"/>
          </p:cNvSpPr>
          <p:nvPr>
            <p:ph type="sldNum" sz="quarter" idx="5"/>
          </p:nvPr>
        </p:nvSpPr>
        <p:spPr/>
        <p:txBody>
          <a:bodyPr/>
          <a:lstStyle/>
          <a:p>
            <a:pPr rtl="0"/>
            <a:fld id="{5641018C-6CAF-B84E-B92C-ECB119457FBA}" type="slidenum">
              <a:rPr/>
              <a:t>114</a:t>
            </a:fld>
            <a:endParaRPr/>
          </a:p>
        </p:txBody>
      </p:sp>
    </p:spTree>
    <p:extLst>
      <p:ext uri="{BB962C8B-B14F-4D97-AF65-F5344CB8AC3E}">
        <p14:creationId xmlns:p14="http://schemas.microsoft.com/office/powerpoint/2010/main" val="4049107671"/>
      </p:ext>
    </p:extLst>
  </p:cSld>
  <p:clrMapOvr>
    <a:masterClrMapping/>
  </p:clrMapOvr>
</p:notes>
</file>

<file path=ppt/notesSlides/notesSlide1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3.5 - </a:t>
            </a:r>
            <a:r>
              <a:rPr lang="zh-TW" altLang="en-US">
                <a:solidFill>
                  <a:schemeClr val="accent5">
                    <a:lumMod val="40000"/>
                    <a:lumOff val="60000"/>
                  </a:schemeClr>
                </a:solidFill>
              </a:rPr>
              <a:t>常見的網路攻擊</a:t>
            </a:r>
            <a:endParaRPr lang="zh-TW">
              <a:solidFill>
                <a:schemeClr val="accent5">
                  <a:lumMod val="40000"/>
                  <a:lumOff val="60000"/>
                </a:schemeClr>
              </a:solidFill>
            </a:endParaRPr>
          </a:p>
          <a:p>
            <a:pPr rtl="0"/>
            <a:r>
              <a:rPr lang="zh-TW">
                <a:solidFill>
                  <a:schemeClr val="accent5">
                    <a:lumMod val="40000"/>
                    <a:lumOff val="60000"/>
                  </a:schemeClr>
                </a:solidFill>
              </a:rPr>
              <a:t>3.5.6</a:t>
            </a:r>
            <a:r>
              <a:rPr lang="en-US" altLang="zh-TW">
                <a:solidFill>
                  <a:schemeClr val="accent5">
                    <a:lumMod val="40000"/>
                    <a:lumOff val="60000"/>
                  </a:schemeClr>
                </a:solidFill>
              </a:rPr>
              <a:t> </a:t>
            </a:r>
            <a:r>
              <a:rPr lang="zh-TW">
                <a:solidFill>
                  <a:schemeClr val="accent5">
                    <a:lumMod val="40000"/>
                    <a:lumOff val="60000"/>
                  </a:schemeClr>
                </a:solidFill>
              </a:rPr>
              <a:t>- </a:t>
            </a:r>
            <a:r>
              <a:rPr lang="zh-TW" altLang="en-US" sz="1200"/>
              <a:t>社交工程</a:t>
            </a:r>
            <a:r>
              <a:rPr lang="zh-TW" sz="1200"/>
              <a:t>攻擊</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115</a:t>
            </a:fld>
            <a:endParaRPr/>
          </a:p>
        </p:txBody>
      </p:sp>
    </p:spTree>
    <p:extLst>
      <p:ext uri="{BB962C8B-B14F-4D97-AF65-F5344CB8AC3E}">
        <p14:creationId xmlns:p14="http://schemas.microsoft.com/office/powerpoint/2010/main" val="679126488"/>
      </p:ext>
    </p:extLst>
  </p:cSld>
  <p:clrMapOvr>
    <a:masterClrMapping/>
  </p:clrMapOvr>
</p:notes>
</file>

<file path=ppt/notesSlides/notesSlide1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3.5 - </a:t>
            </a:r>
            <a:r>
              <a:rPr lang="zh-TW" altLang="en-US">
                <a:solidFill>
                  <a:schemeClr val="accent5">
                    <a:lumMod val="40000"/>
                    <a:lumOff val="60000"/>
                  </a:schemeClr>
                </a:solidFill>
              </a:rPr>
              <a:t>常見的網路攻擊</a:t>
            </a:r>
            <a:endParaRPr lang="zh-TW">
              <a:solidFill>
                <a:schemeClr val="accent5">
                  <a:lumMod val="40000"/>
                  <a:lumOff val="60000"/>
                </a:schemeClr>
              </a:solidFill>
            </a:endParaRPr>
          </a:p>
          <a:p>
            <a:pPr rtl="0"/>
            <a:r>
              <a:rPr lang="zh-TW" altLang="zh-TW">
                <a:solidFill>
                  <a:schemeClr val="accent5">
                    <a:lumMod val="40000"/>
                    <a:lumOff val="60000"/>
                  </a:schemeClr>
                </a:solidFill>
              </a:rPr>
              <a:t>3.5.6</a:t>
            </a:r>
            <a:r>
              <a:rPr lang="en-US" altLang="zh-TW">
                <a:solidFill>
                  <a:schemeClr val="accent5">
                    <a:lumMod val="40000"/>
                    <a:lumOff val="60000"/>
                  </a:schemeClr>
                </a:solidFill>
              </a:rPr>
              <a:t> </a:t>
            </a:r>
            <a:r>
              <a:rPr lang="zh-TW" altLang="zh-TW">
                <a:solidFill>
                  <a:schemeClr val="accent5">
                    <a:lumMod val="40000"/>
                    <a:lumOff val="60000"/>
                  </a:schemeClr>
                </a:solidFill>
              </a:rPr>
              <a:t>- </a:t>
            </a:r>
            <a:r>
              <a:rPr lang="zh-TW" altLang="en-US" sz="1200"/>
              <a:t>社交工程</a:t>
            </a:r>
            <a:r>
              <a:rPr lang="zh-TW" altLang="zh-TW" sz="1200"/>
              <a:t>攻擊</a:t>
            </a:r>
            <a:r>
              <a:rPr lang="zh-TW" altLang="en-US" sz="1200"/>
              <a:t>（續）</a:t>
            </a:r>
            <a:endParaRPr lang="zh-TW" altLang="zh-TW" sz="1200"/>
          </a:p>
        </p:txBody>
      </p:sp>
      <p:sp>
        <p:nvSpPr>
          <p:cNvPr id="4" name="Slide Number Placeholder 3"/>
          <p:cNvSpPr>
            <a:spLocks noGrp="1"/>
          </p:cNvSpPr>
          <p:nvPr>
            <p:ph type="sldNum" sz="quarter" idx="5"/>
          </p:nvPr>
        </p:nvSpPr>
        <p:spPr/>
        <p:txBody>
          <a:bodyPr/>
          <a:lstStyle/>
          <a:p>
            <a:pPr rtl="0"/>
            <a:fld id="{5641018C-6CAF-B84E-B92C-ECB119457FBA}" type="slidenum">
              <a:rPr/>
              <a:t>116</a:t>
            </a:fld>
            <a:endParaRPr/>
          </a:p>
        </p:txBody>
      </p:sp>
    </p:spTree>
    <p:extLst>
      <p:ext uri="{BB962C8B-B14F-4D97-AF65-F5344CB8AC3E}">
        <p14:creationId xmlns:p14="http://schemas.microsoft.com/office/powerpoint/2010/main" val="862674407"/>
      </p:ext>
    </p:extLst>
  </p:cSld>
  <p:clrMapOvr>
    <a:masterClrMapping/>
  </p:clrMapOvr>
</p:notes>
</file>

<file path=ppt/notesSlides/notesSlide1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3.5 - </a:t>
            </a:r>
            <a:r>
              <a:rPr lang="zh-TW" altLang="en-US">
                <a:solidFill>
                  <a:schemeClr val="accent5">
                    <a:lumMod val="40000"/>
                    <a:lumOff val="60000"/>
                  </a:schemeClr>
                </a:solidFill>
              </a:rPr>
              <a:t>常見的網路攻擊</a:t>
            </a:r>
            <a:endParaRPr lang="zh-TW">
              <a:solidFill>
                <a:schemeClr val="accent5">
                  <a:lumMod val="40000"/>
                  <a:lumOff val="60000"/>
                </a:schemeClr>
              </a:solidFill>
            </a:endParaRPr>
          </a:p>
          <a:p>
            <a:pPr rtl="0"/>
            <a:r>
              <a:rPr lang="zh-TW">
                <a:solidFill>
                  <a:schemeClr val="accent5">
                    <a:lumMod val="40000"/>
                    <a:lumOff val="60000"/>
                  </a:schemeClr>
                </a:solidFill>
              </a:rPr>
              <a:t>3.5.9 - </a:t>
            </a:r>
            <a:r>
              <a:rPr lang="en-US" altLang="zh-TW" sz="1200"/>
              <a:t>DoS </a:t>
            </a:r>
            <a:r>
              <a:rPr lang="zh-TW" altLang="en-US" sz="1200"/>
              <a:t>和 </a:t>
            </a:r>
            <a:r>
              <a:rPr lang="en-US" altLang="zh-TW" sz="1200"/>
              <a:t>DDoS </a:t>
            </a:r>
            <a:r>
              <a:rPr lang="zh-TW" altLang="en-US" sz="1200"/>
              <a:t>攻擊</a:t>
            </a:r>
            <a:endParaRPr lang="zh-TW" sz="1200"/>
          </a:p>
          <a:p>
            <a:pPr rtl="0"/>
            <a:r>
              <a:rPr lang="zh-TW" sz="1200"/>
              <a:t>3.5.10</a:t>
            </a:r>
            <a:r>
              <a:rPr lang="zh-TW" altLang="en-US" sz="1200"/>
              <a:t> </a:t>
            </a:r>
            <a:r>
              <a:rPr lang="en-US" altLang="zh-TW" sz="1200"/>
              <a:t>- </a:t>
            </a:r>
            <a:r>
              <a:rPr lang="zh-TW" altLang="en-US" sz="1200"/>
              <a:t>檢查你的理解 </a:t>
            </a:r>
            <a:r>
              <a:rPr lang="en-US" altLang="zh-TW" sz="1200"/>
              <a:t>- </a:t>
            </a:r>
            <a:r>
              <a:rPr lang="zh-TW" sz="1200"/>
              <a:t>常見的網路攻擊</a:t>
            </a:r>
          </a:p>
        </p:txBody>
      </p:sp>
      <p:sp>
        <p:nvSpPr>
          <p:cNvPr id="4" name="Slide Number Placeholder 3"/>
          <p:cNvSpPr>
            <a:spLocks noGrp="1"/>
          </p:cNvSpPr>
          <p:nvPr>
            <p:ph type="sldNum" sz="quarter" idx="5"/>
          </p:nvPr>
        </p:nvSpPr>
        <p:spPr/>
        <p:txBody>
          <a:bodyPr/>
          <a:lstStyle/>
          <a:p>
            <a:pPr rtl="0"/>
            <a:fld id="{5641018C-6CAF-B84E-B92C-ECB119457FBA}" type="slidenum">
              <a:rPr/>
              <a:t>117</a:t>
            </a:fld>
            <a:endParaRPr/>
          </a:p>
        </p:txBody>
      </p:sp>
    </p:spTree>
    <p:extLst>
      <p:ext uri="{BB962C8B-B14F-4D97-AF65-F5344CB8AC3E}">
        <p14:creationId xmlns:p14="http://schemas.microsoft.com/office/powerpoint/2010/main" val="2036705991"/>
      </p:ext>
    </p:extLst>
  </p:cSld>
  <p:clrMapOvr>
    <a:masterClrMapping/>
  </p:clrMapOvr>
</p:notes>
</file>

<file path=ppt/notesSlides/notesSlide1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3.6 - </a:t>
            </a:r>
            <a:r>
              <a:rPr lang="en-US" altLang="zh-TW">
                <a:solidFill>
                  <a:schemeClr val="accent5">
                    <a:lumMod val="40000"/>
                    <a:lumOff val="60000"/>
                  </a:schemeClr>
                </a:solidFill>
              </a:rPr>
              <a:t>IP </a:t>
            </a:r>
            <a:r>
              <a:rPr lang="zh-TW" altLang="en-US">
                <a:solidFill>
                  <a:schemeClr val="accent5">
                    <a:lumMod val="40000"/>
                    <a:lumOff val="60000"/>
                  </a:schemeClr>
                </a:solidFill>
              </a:rPr>
              <a:t>漏洞與威脅</a:t>
            </a:r>
            <a:endParaRPr lang="zh-TW">
              <a:solidFill>
                <a:schemeClr val="accent5">
                  <a:lumMod val="40000"/>
                  <a:lumOff val="60000"/>
                </a:schemeClr>
              </a:solidFill>
            </a:endParaRPr>
          </a:p>
          <a:p>
            <a:pPr rtl="0"/>
            <a:r>
              <a:rPr lang="zh-TW">
                <a:solidFill>
                  <a:schemeClr val="accent5">
                    <a:lumMod val="40000"/>
                    <a:lumOff val="60000"/>
                  </a:schemeClr>
                </a:solidFill>
              </a:rPr>
              <a:t>3.6.2</a:t>
            </a:r>
            <a:r>
              <a:rPr lang="en-US" altLang="zh-TW">
                <a:solidFill>
                  <a:schemeClr val="accent5">
                    <a:lumMod val="40000"/>
                    <a:lumOff val="60000"/>
                  </a:schemeClr>
                </a:solidFill>
              </a:rPr>
              <a:t> </a:t>
            </a:r>
            <a:r>
              <a:rPr lang="zh-TW">
                <a:solidFill>
                  <a:schemeClr val="accent5">
                    <a:lumMod val="40000"/>
                    <a:lumOff val="60000"/>
                  </a:schemeClr>
                </a:solidFill>
              </a:rPr>
              <a:t>- </a:t>
            </a:r>
            <a:r>
              <a:rPr lang="zh-TW" sz="1200"/>
              <a:t>IPv4 及 IPv6</a:t>
            </a:r>
          </a:p>
        </p:txBody>
      </p:sp>
      <p:sp>
        <p:nvSpPr>
          <p:cNvPr id="4" name="Slide Number Placeholder 3"/>
          <p:cNvSpPr>
            <a:spLocks noGrp="1"/>
          </p:cNvSpPr>
          <p:nvPr>
            <p:ph type="sldNum" sz="quarter" idx="5"/>
          </p:nvPr>
        </p:nvSpPr>
        <p:spPr/>
        <p:txBody>
          <a:bodyPr/>
          <a:lstStyle/>
          <a:p>
            <a:pPr rtl="0"/>
            <a:fld id="{5641018C-6CAF-B84E-B92C-ECB119457FBA}" type="slidenum">
              <a:rPr/>
              <a:t>118</a:t>
            </a:fld>
            <a:endParaRPr/>
          </a:p>
        </p:txBody>
      </p:sp>
    </p:spTree>
    <p:extLst>
      <p:ext uri="{BB962C8B-B14F-4D97-AF65-F5344CB8AC3E}">
        <p14:creationId xmlns:p14="http://schemas.microsoft.com/office/powerpoint/2010/main" val="932212072"/>
      </p:ext>
    </p:extLst>
  </p:cSld>
  <p:clrMapOvr>
    <a:masterClrMapping/>
  </p:clrMapOvr>
</p:notes>
</file>

<file path=ppt/notesSlides/notesSlide1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3.6 - </a:t>
            </a:r>
            <a:r>
              <a:rPr lang="en-US" altLang="zh-TW">
                <a:solidFill>
                  <a:schemeClr val="accent5">
                    <a:lumMod val="40000"/>
                    <a:lumOff val="60000"/>
                  </a:schemeClr>
                </a:solidFill>
              </a:rPr>
              <a:t>IP </a:t>
            </a:r>
            <a:r>
              <a:rPr lang="zh-TW" altLang="en-US">
                <a:solidFill>
                  <a:schemeClr val="accent5">
                    <a:lumMod val="40000"/>
                    <a:lumOff val="60000"/>
                  </a:schemeClr>
                </a:solidFill>
              </a:rPr>
              <a:t>漏洞與威脅</a:t>
            </a:r>
            <a:endParaRPr lang="zh-TW">
              <a:solidFill>
                <a:schemeClr val="accent5">
                  <a:lumMod val="40000"/>
                  <a:lumOff val="60000"/>
                </a:schemeClr>
              </a:solidFill>
            </a:endParaRPr>
          </a:p>
          <a:p>
            <a:pPr rtl="0"/>
            <a:r>
              <a:rPr lang="zh-TW">
                <a:solidFill>
                  <a:schemeClr val="accent5">
                    <a:lumMod val="40000"/>
                    <a:lumOff val="60000"/>
                  </a:schemeClr>
                </a:solidFill>
              </a:rPr>
              <a:t>3.6.3</a:t>
            </a:r>
            <a:r>
              <a:rPr lang="en-US" altLang="zh-TW">
                <a:solidFill>
                  <a:schemeClr val="accent5">
                    <a:lumMod val="40000"/>
                    <a:lumOff val="60000"/>
                  </a:schemeClr>
                </a:solidFill>
              </a:rPr>
              <a:t> </a:t>
            </a:r>
            <a:r>
              <a:rPr lang="zh-TW">
                <a:solidFill>
                  <a:schemeClr val="accent5">
                    <a:lumMod val="40000"/>
                    <a:lumOff val="60000"/>
                  </a:schemeClr>
                </a:solidFill>
              </a:rPr>
              <a:t>- </a:t>
            </a:r>
            <a:r>
              <a:rPr lang="zh-TW" sz="1200"/>
              <a:t>ICMP 攻擊</a:t>
            </a:r>
          </a:p>
        </p:txBody>
      </p:sp>
      <p:sp>
        <p:nvSpPr>
          <p:cNvPr id="4" name="Slide Number Placeholder 3"/>
          <p:cNvSpPr>
            <a:spLocks noGrp="1"/>
          </p:cNvSpPr>
          <p:nvPr>
            <p:ph type="sldNum" sz="quarter" idx="5"/>
          </p:nvPr>
        </p:nvSpPr>
        <p:spPr/>
        <p:txBody>
          <a:bodyPr/>
          <a:lstStyle/>
          <a:p>
            <a:pPr rtl="0"/>
            <a:fld id="{5641018C-6CAF-B84E-B92C-ECB119457FBA}" type="slidenum">
              <a:rPr/>
              <a:t>119</a:t>
            </a:fld>
            <a:endParaRPr/>
          </a:p>
        </p:txBody>
      </p:sp>
    </p:spTree>
    <p:extLst>
      <p:ext uri="{BB962C8B-B14F-4D97-AF65-F5344CB8AC3E}">
        <p14:creationId xmlns:p14="http://schemas.microsoft.com/office/powerpoint/2010/main" val="4208738841"/>
      </p:ext>
    </p:extLst>
  </p:cSld>
  <p:clrMapOvr>
    <a:masterClrMapping/>
  </p:clrMapOvr>
</p:notes>
</file>

<file path=ppt/notesSlides/notesSlide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en-US" altLang="zh-TW"/>
              <a:t>1.1 - OSPF </a:t>
            </a:r>
            <a:r>
              <a:rPr lang="zh-TW" altLang="en-US"/>
              <a:t>的功能和特徵</a:t>
            </a:r>
            <a:endParaRPr lang="zh-TW"/>
          </a:p>
          <a:p>
            <a:pPr rtl="0"/>
            <a:r>
              <a:rPr lang="zh-TW"/>
              <a:t>1.1.6 - OSPFv3</a:t>
            </a:r>
          </a:p>
          <a:p>
            <a:pPr rtl="0"/>
            <a:r>
              <a:rPr lang="zh-TW"/>
              <a:t>1.1.7-</a:t>
            </a:r>
            <a:r>
              <a:rPr lang="zh-TW" altLang="en-US"/>
              <a:t>檢查你的理解</a:t>
            </a:r>
            <a:r>
              <a:rPr lang="zh-TW"/>
              <a:t>-OSPF 的</a:t>
            </a:r>
            <a:r>
              <a:rPr lang="zh-TW" altLang="en-US"/>
              <a:t>功能和特徵</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848386658"/>
      </p:ext>
    </p:extLst>
  </p:cSld>
  <p:clrMapOvr>
    <a:masterClrMapping/>
  </p:clrMapOvr>
</p:notes>
</file>

<file path=ppt/notesSlides/notesSlide1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3.6 - </a:t>
            </a:r>
            <a:r>
              <a:rPr lang="en-US" altLang="zh-TW">
                <a:solidFill>
                  <a:schemeClr val="accent5">
                    <a:lumMod val="40000"/>
                    <a:lumOff val="60000"/>
                  </a:schemeClr>
                </a:solidFill>
              </a:rPr>
              <a:t>IP </a:t>
            </a:r>
            <a:r>
              <a:rPr lang="zh-TW" altLang="en-US">
                <a:solidFill>
                  <a:schemeClr val="accent5">
                    <a:lumMod val="40000"/>
                    <a:lumOff val="60000"/>
                  </a:schemeClr>
                </a:solidFill>
              </a:rPr>
              <a:t>漏洞與威脅</a:t>
            </a:r>
            <a:endParaRPr lang="zh-TW">
              <a:solidFill>
                <a:schemeClr val="accent5">
                  <a:lumMod val="40000"/>
                  <a:lumOff val="60000"/>
                </a:schemeClr>
              </a:solidFill>
            </a:endParaRPr>
          </a:p>
          <a:p>
            <a:pPr rtl="0"/>
            <a:r>
              <a:rPr lang="zh-TW">
                <a:solidFill>
                  <a:schemeClr val="accent5">
                    <a:lumMod val="40000"/>
                    <a:lumOff val="60000"/>
                  </a:schemeClr>
                </a:solidFill>
              </a:rPr>
              <a:t>3.6.3</a:t>
            </a:r>
            <a:r>
              <a:rPr lang="en-US" altLang="zh-TW">
                <a:solidFill>
                  <a:schemeClr val="accent5">
                    <a:lumMod val="40000"/>
                    <a:lumOff val="60000"/>
                  </a:schemeClr>
                </a:solidFill>
              </a:rPr>
              <a:t> </a:t>
            </a:r>
            <a:r>
              <a:rPr lang="zh-TW">
                <a:solidFill>
                  <a:schemeClr val="accent5">
                    <a:lumMod val="40000"/>
                    <a:lumOff val="60000"/>
                  </a:schemeClr>
                </a:solidFill>
              </a:rPr>
              <a:t>-</a:t>
            </a:r>
            <a:r>
              <a:rPr lang="en-US" altLang="zh-TW">
                <a:solidFill>
                  <a:schemeClr val="accent5">
                    <a:lumMod val="40000"/>
                    <a:lumOff val="60000"/>
                  </a:schemeClr>
                </a:solidFill>
              </a:rPr>
              <a:t> </a:t>
            </a:r>
            <a:r>
              <a:rPr lang="zh-TW" sz="1200"/>
              <a:t>ICMP 攻擊</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120</a:t>
            </a:fld>
            <a:endParaRPr/>
          </a:p>
        </p:txBody>
      </p:sp>
    </p:spTree>
    <p:extLst>
      <p:ext uri="{BB962C8B-B14F-4D97-AF65-F5344CB8AC3E}">
        <p14:creationId xmlns:p14="http://schemas.microsoft.com/office/powerpoint/2010/main" val="2726491600"/>
      </p:ext>
    </p:extLst>
  </p:cSld>
  <p:clrMapOvr>
    <a:masterClrMapping/>
  </p:clrMapOvr>
</p:notes>
</file>

<file path=ppt/notesSlides/notesSlide1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3.6 - </a:t>
            </a:r>
            <a:r>
              <a:rPr lang="en-US" altLang="zh-TW">
                <a:solidFill>
                  <a:schemeClr val="accent5">
                    <a:lumMod val="40000"/>
                    <a:lumOff val="60000"/>
                  </a:schemeClr>
                </a:solidFill>
              </a:rPr>
              <a:t>IP </a:t>
            </a:r>
            <a:r>
              <a:rPr lang="zh-TW" altLang="en-US">
                <a:solidFill>
                  <a:schemeClr val="accent5">
                    <a:lumMod val="40000"/>
                    <a:lumOff val="60000"/>
                  </a:schemeClr>
                </a:solidFill>
              </a:rPr>
              <a:t>漏洞與威脅</a:t>
            </a:r>
            <a:endParaRPr lang="zh-TW">
              <a:solidFill>
                <a:schemeClr val="accent5">
                  <a:lumMod val="40000"/>
                  <a:lumOff val="60000"/>
                </a:schemeClr>
              </a:solidFill>
            </a:endParaRPr>
          </a:p>
          <a:p>
            <a:pPr rtl="0"/>
            <a:r>
              <a:rPr lang="zh-TW">
                <a:solidFill>
                  <a:schemeClr val="accent5">
                    <a:lumMod val="40000"/>
                    <a:lumOff val="60000"/>
                  </a:schemeClr>
                </a:solidFill>
              </a:rPr>
              <a:t>3.6.5 -</a:t>
            </a:r>
            <a:r>
              <a:rPr lang="en-US" altLang="zh-TW">
                <a:solidFill>
                  <a:schemeClr val="accent5">
                    <a:lumMod val="40000"/>
                    <a:lumOff val="60000"/>
                  </a:schemeClr>
                </a:solidFill>
              </a:rPr>
              <a:t> </a:t>
            </a:r>
            <a:r>
              <a:rPr lang="zh-TW" altLang="zh-TW" sz="1200">
                <a:latin typeface="Arial" pitchFamily="34" charset="0"/>
                <a:ea typeface="+mn-ea"/>
                <a:cs typeface="Arial" pitchFamily="34" charset="0"/>
              </a:rPr>
              <a:t>放大</a:t>
            </a:r>
            <a:r>
              <a:rPr lang="zh-TW" altLang="en-US" sz="1200">
                <a:latin typeface="Arial" pitchFamily="34" charset="0"/>
                <a:ea typeface="+mn-ea"/>
                <a:cs typeface="Arial" pitchFamily="34" charset="0"/>
              </a:rPr>
              <a:t>和</a:t>
            </a:r>
            <a:r>
              <a:rPr lang="zh-TW" altLang="zh-TW" sz="1200">
                <a:latin typeface="Arial" pitchFamily="34" charset="0"/>
                <a:ea typeface="+mn-ea"/>
                <a:cs typeface="Arial" pitchFamily="34" charset="0"/>
              </a:rPr>
              <a:t>反射攻擊</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121</a:t>
            </a:fld>
            <a:endParaRPr/>
          </a:p>
        </p:txBody>
      </p:sp>
    </p:spTree>
    <p:extLst>
      <p:ext uri="{BB962C8B-B14F-4D97-AF65-F5344CB8AC3E}">
        <p14:creationId xmlns:p14="http://schemas.microsoft.com/office/powerpoint/2010/main" val="1063501233"/>
      </p:ext>
    </p:extLst>
  </p:cSld>
  <p:clrMapOvr>
    <a:masterClrMapping/>
  </p:clrMapOvr>
</p:notes>
</file>

<file path=ppt/notesSlides/notesSlide1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3.6 - </a:t>
            </a:r>
            <a:r>
              <a:rPr lang="en-US" altLang="zh-TW">
                <a:solidFill>
                  <a:schemeClr val="accent5">
                    <a:lumMod val="40000"/>
                    <a:lumOff val="60000"/>
                  </a:schemeClr>
                </a:solidFill>
              </a:rPr>
              <a:t>IP </a:t>
            </a:r>
            <a:r>
              <a:rPr lang="zh-TW" altLang="en-US">
                <a:solidFill>
                  <a:schemeClr val="accent5">
                    <a:lumMod val="40000"/>
                    <a:lumOff val="60000"/>
                  </a:schemeClr>
                </a:solidFill>
              </a:rPr>
              <a:t>漏洞與威脅</a:t>
            </a:r>
            <a:endParaRPr lang="zh-TW">
              <a:solidFill>
                <a:schemeClr val="accent5">
                  <a:lumMod val="40000"/>
                  <a:lumOff val="60000"/>
                </a:schemeClr>
              </a:solidFill>
            </a:endParaRPr>
          </a:p>
          <a:p>
            <a:pPr rtl="0"/>
            <a:r>
              <a:rPr lang="zh-TW">
                <a:solidFill>
                  <a:schemeClr val="accent5">
                    <a:lumMod val="40000"/>
                    <a:lumOff val="60000"/>
                  </a:schemeClr>
                </a:solidFill>
              </a:rPr>
              <a:t>3.6.6</a:t>
            </a:r>
            <a:r>
              <a:rPr lang="en-US" altLang="zh-TW">
                <a:solidFill>
                  <a:schemeClr val="accent5">
                    <a:lumMod val="40000"/>
                    <a:lumOff val="60000"/>
                  </a:schemeClr>
                </a:solidFill>
              </a:rPr>
              <a:t> </a:t>
            </a:r>
            <a:r>
              <a:rPr lang="zh-TW">
                <a:solidFill>
                  <a:schemeClr val="accent5">
                    <a:lumMod val="40000"/>
                    <a:lumOff val="60000"/>
                  </a:schemeClr>
                </a:solidFill>
              </a:rPr>
              <a:t>-</a:t>
            </a:r>
            <a:r>
              <a:rPr lang="en-US" altLang="zh-TW">
                <a:solidFill>
                  <a:schemeClr val="accent5">
                    <a:lumMod val="40000"/>
                    <a:lumOff val="60000"/>
                  </a:schemeClr>
                </a:solidFill>
              </a:rPr>
              <a:t> </a:t>
            </a:r>
            <a:r>
              <a:rPr lang="zh-TW" altLang="en-US">
                <a:solidFill>
                  <a:schemeClr val="accent5">
                    <a:lumMod val="40000"/>
                    <a:lumOff val="60000"/>
                  </a:schemeClr>
                </a:solidFill>
              </a:rPr>
              <a:t>位址欺騙攻擊</a:t>
            </a:r>
            <a:endParaRPr lang="en-US" altLang="zh-TW">
              <a:solidFill>
                <a:schemeClr val="accent5">
                  <a:lumMod val="40000"/>
                  <a:lumOff val="60000"/>
                </a:schemeClr>
              </a:solidFill>
            </a:endParaRPr>
          </a:p>
          <a:p>
            <a:pPr rtl="0"/>
            <a:r>
              <a:rPr lang="zh-TW" sz="1200"/>
              <a:t>3.6.7</a:t>
            </a:r>
            <a:r>
              <a:rPr lang="zh-TW" altLang="en-US" sz="1200"/>
              <a:t> </a:t>
            </a:r>
            <a:r>
              <a:rPr lang="en-US" altLang="zh-TW" sz="1200"/>
              <a:t>- </a:t>
            </a:r>
            <a:r>
              <a:rPr lang="zh-TW" sz="1200"/>
              <a:t>檢查你的了解</a:t>
            </a:r>
            <a:r>
              <a:rPr lang="zh-TW" altLang="en-US" sz="1200"/>
              <a:t> </a:t>
            </a:r>
            <a:r>
              <a:rPr lang="en-US" altLang="zh-TW" sz="1200"/>
              <a:t>- </a:t>
            </a:r>
            <a:r>
              <a:rPr lang="zh-TW" sz="1200"/>
              <a:t>IP </a:t>
            </a:r>
            <a:r>
              <a:rPr lang="zh-TW" altLang="en-US" sz="1200"/>
              <a:t>漏洞與威脅</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122</a:t>
            </a:fld>
            <a:endParaRPr/>
          </a:p>
        </p:txBody>
      </p:sp>
    </p:spTree>
    <p:extLst>
      <p:ext uri="{BB962C8B-B14F-4D97-AF65-F5344CB8AC3E}">
        <p14:creationId xmlns:p14="http://schemas.microsoft.com/office/powerpoint/2010/main" val="3154270928"/>
      </p:ext>
    </p:extLst>
  </p:cSld>
  <p:clrMapOvr>
    <a:masterClrMapping/>
  </p:clrMapOvr>
</p:notes>
</file>

<file path=ppt/notesSlides/notesSlide1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3.7</a:t>
            </a:r>
            <a:r>
              <a:rPr lang="zh-TW" altLang="en-US"/>
              <a:t> </a:t>
            </a:r>
            <a:r>
              <a:rPr lang="en-US" altLang="zh-TW"/>
              <a:t>- TCP </a:t>
            </a:r>
            <a:r>
              <a:rPr lang="zh-TW" altLang="en-US"/>
              <a:t>和 </a:t>
            </a:r>
            <a:r>
              <a:rPr lang="en-US" altLang="zh-TW"/>
              <a:t>UDP </a:t>
            </a:r>
            <a:r>
              <a:rPr lang="zh-TW" altLang="en-US"/>
              <a:t>漏洞</a:t>
            </a:r>
            <a:endParaRPr lang="zh-TW"/>
          </a:p>
          <a:p>
            <a:pPr rtl="0"/>
            <a:r>
              <a:rPr lang="zh-TW"/>
              <a:t>3.7.1</a:t>
            </a:r>
            <a:r>
              <a:rPr lang="zh-TW" altLang="en-US"/>
              <a:t> </a:t>
            </a:r>
            <a:r>
              <a:rPr lang="en-US" altLang="zh-TW"/>
              <a:t>-</a:t>
            </a:r>
            <a:r>
              <a:rPr lang="zh-TW" altLang="en-US"/>
              <a:t> </a:t>
            </a:r>
            <a:r>
              <a:rPr lang="zh-TW"/>
              <a:t>TCP</a:t>
            </a:r>
            <a:r>
              <a:rPr lang="en-US" altLang="zh-TW"/>
              <a:t> </a:t>
            </a:r>
            <a:r>
              <a:rPr lang="zh-TW" altLang="en-US">
                <a:latin typeface="Arial" pitchFamily="34" charset="0"/>
                <a:ea typeface="+mn-ea"/>
                <a:cs typeface="Arial" pitchFamily="34" charset="0"/>
              </a:rPr>
              <a:t>資料段標頭</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123</a:t>
            </a:fld>
            <a:endParaRPr/>
          </a:p>
        </p:txBody>
      </p:sp>
    </p:spTree>
    <p:extLst>
      <p:ext uri="{BB962C8B-B14F-4D97-AF65-F5344CB8AC3E}">
        <p14:creationId xmlns:p14="http://schemas.microsoft.com/office/powerpoint/2010/main" val="812226604"/>
      </p:ext>
    </p:extLst>
  </p:cSld>
  <p:clrMapOvr>
    <a:masterClrMapping/>
  </p:clrMapOvr>
</p:notes>
</file>

<file path=ppt/notesSlides/notesSlide1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3.7</a:t>
            </a:r>
            <a:r>
              <a:rPr lang="zh-TW" altLang="en-US"/>
              <a:t> </a:t>
            </a:r>
            <a:r>
              <a:rPr lang="en-US" altLang="zh-TW"/>
              <a:t>- TCP </a:t>
            </a:r>
            <a:r>
              <a:rPr lang="zh-TW" altLang="en-US"/>
              <a:t>和 </a:t>
            </a:r>
            <a:r>
              <a:rPr lang="en-US" altLang="zh-TW"/>
              <a:t>UDP </a:t>
            </a:r>
            <a:r>
              <a:rPr lang="zh-TW" altLang="en-US"/>
              <a:t>漏洞</a:t>
            </a:r>
            <a:endParaRPr lang="zh-TW"/>
          </a:p>
          <a:p>
            <a:pPr rtl="0"/>
            <a:r>
              <a:rPr lang="zh-TW"/>
              <a:t>3.7.2</a:t>
            </a:r>
            <a:r>
              <a:rPr lang="en-US" altLang="zh-TW"/>
              <a:t> </a:t>
            </a:r>
            <a:r>
              <a:rPr lang="zh-TW"/>
              <a:t>- </a:t>
            </a:r>
            <a:r>
              <a:rPr lang="zh-TW" sz="1200"/>
              <a:t>TCP 服務</a:t>
            </a:r>
          </a:p>
        </p:txBody>
      </p:sp>
      <p:sp>
        <p:nvSpPr>
          <p:cNvPr id="4" name="Slide Number Placeholder 3"/>
          <p:cNvSpPr>
            <a:spLocks noGrp="1"/>
          </p:cNvSpPr>
          <p:nvPr>
            <p:ph type="sldNum" sz="quarter" idx="5"/>
          </p:nvPr>
        </p:nvSpPr>
        <p:spPr/>
        <p:txBody>
          <a:bodyPr/>
          <a:lstStyle/>
          <a:p>
            <a:pPr rtl="0"/>
            <a:fld id="{5641018C-6CAF-B84E-B92C-ECB119457FBA}" type="slidenum">
              <a:rPr/>
              <a:t>124</a:t>
            </a:fld>
            <a:endParaRPr/>
          </a:p>
        </p:txBody>
      </p:sp>
    </p:spTree>
    <p:extLst>
      <p:ext uri="{BB962C8B-B14F-4D97-AF65-F5344CB8AC3E}">
        <p14:creationId xmlns:p14="http://schemas.microsoft.com/office/powerpoint/2010/main" val="532330733"/>
      </p:ext>
    </p:extLst>
  </p:cSld>
  <p:clrMapOvr>
    <a:masterClrMapping/>
  </p:clrMapOvr>
</p:notes>
</file>

<file path=ppt/notesSlides/notesSlide1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3.7</a:t>
            </a:r>
            <a:r>
              <a:rPr lang="zh-TW" altLang="en-US"/>
              <a:t> </a:t>
            </a:r>
            <a:r>
              <a:rPr lang="en-US" altLang="zh-TW"/>
              <a:t>- TCP </a:t>
            </a:r>
            <a:r>
              <a:rPr lang="zh-TW" altLang="en-US"/>
              <a:t>和 </a:t>
            </a:r>
            <a:r>
              <a:rPr lang="en-US" altLang="zh-TW"/>
              <a:t>UDP </a:t>
            </a:r>
            <a:r>
              <a:rPr lang="zh-TW" altLang="en-US"/>
              <a:t>漏洞</a:t>
            </a:r>
            <a:endParaRPr lang="zh-TW"/>
          </a:p>
          <a:p>
            <a:pPr rtl="0"/>
            <a:r>
              <a:rPr lang="zh-TW"/>
              <a:t>3.7.2</a:t>
            </a:r>
            <a:r>
              <a:rPr lang="en-US" altLang="zh-TW"/>
              <a:t> </a:t>
            </a:r>
            <a:r>
              <a:rPr lang="zh-TW"/>
              <a:t>- </a:t>
            </a:r>
            <a:r>
              <a:rPr lang="zh-TW" sz="1200"/>
              <a:t>TCP 服務</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125</a:t>
            </a:fld>
            <a:endParaRPr/>
          </a:p>
        </p:txBody>
      </p:sp>
    </p:spTree>
    <p:extLst>
      <p:ext uri="{BB962C8B-B14F-4D97-AF65-F5344CB8AC3E}">
        <p14:creationId xmlns:p14="http://schemas.microsoft.com/office/powerpoint/2010/main" val="3842525686"/>
      </p:ext>
    </p:extLst>
  </p:cSld>
  <p:clrMapOvr>
    <a:masterClrMapping/>
  </p:clrMapOvr>
</p:notes>
</file>

<file path=ppt/notesSlides/notesSlide1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3.7</a:t>
            </a:r>
            <a:r>
              <a:rPr lang="zh-TW" altLang="en-US"/>
              <a:t> </a:t>
            </a:r>
            <a:r>
              <a:rPr lang="en-US" altLang="zh-TW"/>
              <a:t>- TCP </a:t>
            </a:r>
            <a:r>
              <a:rPr lang="zh-TW" altLang="en-US"/>
              <a:t>和 </a:t>
            </a:r>
            <a:r>
              <a:rPr lang="en-US" altLang="zh-TW"/>
              <a:t>UDP </a:t>
            </a:r>
            <a:r>
              <a:rPr lang="zh-TW" altLang="en-US"/>
              <a:t>漏洞</a:t>
            </a:r>
            <a:endParaRPr lang="zh-TW"/>
          </a:p>
          <a:p>
            <a:pPr rtl="0"/>
            <a:r>
              <a:rPr lang="zh-TW"/>
              <a:t>3.7.3</a:t>
            </a:r>
            <a:r>
              <a:rPr lang="en-US" altLang="zh-TW"/>
              <a:t> </a:t>
            </a:r>
            <a:r>
              <a:rPr lang="zh-TW"/>
              <a:t>- </a:t>
            </a:r>
            <a:r>
              <a:rPr lang="zh-TW" sz="1200"/>
              <a:t>TCP 攻擊</a:t>
            </a:r>
          </a:p>
        </p:txBody>
      </p:sp>
      <p:sp>
        <p:nvSpPr>
          <p:cNvPr id="4" name="Slide Number Placeholder 3"/>
          <p:cNvSpPr>
            <a:spLocks noGrp="1"/>
          </p:cNvSpPr>
          <p:nvPr>
            <p:ph type="sldNum" sz="quarter" idx="5"/>
          </p:nvPr>
        </p:nvSpPr>
        <p:spPr/>
        <p:txBody>
          <a:bodyPr/>
          <a:lstStyle/>
          <a:p>
            <a:pPr rtl="0"/>
            <a:fld id="{5641018C-6CAF-B84E-B92C-ECB119457FBA}" type="slidenum">
              <a:rPr/>
              <a:t>126</a:t>
            </a:fld>
            <a:endParaRPr/>
          </a:p>
        </p:txBody>
      </p:sp>
    </p:spTree>
    <p:extLst>
      <p:ext uri="{BB962C8B-B14F-4D97-AF65-F5344CB8AC3E}">
        <p14:creationId xmlns:p14="http://schemas.microsoft.com/office/powerpoint/2010/main" val="2935017352"/>
      </p:ext>
    </p:extLst>
  </p:cSld>
  <p:clrMapOvr>
    <a:masterClrMapping/>
  </p:clrMapOvr>
</p:notes>
</file>

<file path=ppt/notesSlides/notesSlide1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3.7</a:t>
            </a:r>
            <a:r>
              <a:rPr lang="zh-TW" altLang="en-US"/>
              <a:t> </a:t>
            </a:r>
            <a:r>
              <a:rPr lang="en-US" altLang="zh-TW"/>
              <a:t>- TCP </a:t>
            </a:r>
            <a:r>
              <a:rPr lang="zh-TW" altLang="en-US"/>
              <a:t>和 </a:t>
            </a:r>
            <a:r>
              <a:rPr lang="en-US" altLang="zh-TW"/>
              <a:t>UDP </a:t>
            </a:r>
            <a:r>
              <a:rPr lang="zh-TW" altLang="en-US"/>
              <a:t>漏洞</a:t>
            </a:r>
            <a:endParaRPr lang="zh-TW"/>
          </a:p>
          <a:p>
            <a:pPr rtl="0"/>
            <a:r>
              <a:rPr lang="zh-TW"/>
              <a:t>3.7.3</a:t>
            </a:r>
            <a:r>
              <a:rPr lang="en-US" altLang="zh-TW"/>
              <a:t> </a:t>
            </a:r>
            <a:r>
              <a:rPr lang="zh-TW"/>
              <a:t>- </a:t>
            </a:r>
            <a:r>
              <a:rPr lang="zh-TW" sz="1200"/>
              <a:t>TCP 攻擊</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127</a:t>
            </a:fld>
            <a:endParaRPr/>
          </a:p>
        </p:txBody>
      </p:sp>
    </p:spTree>
    <p:extLst>
      <p:ext uri="{BB962C8B-B14F-4D97-AF65-F5344CB8AC3E}">
        <p14:creationId xmlns:p14="http://schemas.microsoft.com/office/powerpoint/2010/main" val="279106660"/>
      </p:ext>
    </p:extLst>
  </p:cSld>
  <p:clrMapOvr>
    <a:masterClrMapping/>
  </p:clrMapOvr>
</p:notes>
</file>

<file path=ppt/notesSlides/notesSlide1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3.7</a:t>
            </a:r>
            <a:r>
              <a:rPr lang="zh-TW" altLang="en-US"/>
              <a:t> </a:t>
            </a:r>
            <a:r>
              <a:rPr lang="en-US" altLang="zh-TW"/>
              <a:t>- TCP </a:t>
            </a:r>
            <a:r>
              <a:rPr lang="zh-TW" altLang="en-US"/>
              <a:t>和 </a:t>
            </a:r>
            <a:r>
              <a:rPr lang="en-US" altLang="zh-TW"/>
              <a:t>UDP </a:t>
            </a:r>
            <a:r>
              <a:rPr lang="zh-TW" altLang="en-US"/>
              <a:t>漏洞</a:t>
            </a:r>
            <a:endParaRPr lang="zh-TW"/>
          </a:p>
          <a:p>
            <a:pPr rtl="0"/>
            <a:r>
              <a:rPr lang="zh-TW"/>
              <a:t>3.7.3 - </a:t>
            </a:r>
            <a:r>
              <a:rPr lang="zh-TW" altLang="zh-TW" sz="1200">
                <a:latin typeface="Arial" pitchFamily="34" charset="0"/>
                <a:ea typeface="+mn-ea"/>
                <a:cs typeface="Arial" pitchFamily="34" charset="0"/>
              </a:rPr>
              <a:t>TCP 攻擊</a:t>
            </a:r>
            <a:r>
              <a:rPr lang="zh-TW" altLang="en-US" sz="1200">
                <a:latin typeface="Arial" pitchFamily="34" charset="0"/>
                <a:ea typeface="+mn-ea"/>
                <a:cs typeface="Arial" pitchFamily="34" charset="0"/>
              </a:rPr>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128</a:t>
            </a:fld>
            <a:endParaRPr/>
          </a:p>
        </p:txBody>
      </p:sp>
    </p:spTree>
    <p:extLst>
      <p:ext uri="{BB962C8B-B14F-4D97-AF65-F5344CB8AC3E}">
        <p14:creationId xmlns:p14="http://schemas.microsoft.com/office/powerpoint/2010/main" val="1924957745"/>
      </p:ext>
    </p:extLst>
  </p:cSld>
  <p:clrMapOvr>
    <a:masterClrMapping/>
  </p:clrMapOvr>
</p:notes>
</file>

<file path=ppt/notesSlides/notesSlide1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3.7</a:t>
            </a:r>
            <a:r>
              <a:rPr lang="zh-TW" altLang="en-US"/>
              <a:t> </a:t>
            </a:r>
            <a:r>
              <a:rPr lang="en-US" altLang="zh-TW"/>
              <a:t>- TCP </a:t>
            </a:r>
            <a:r>
              <a:rPr lang="zh-TW" altLang="en-US"/>
              <a:t>和 </a:t>
            </a:r>
            <a:r>
              <a:rPr lang="en-US" altLang="zh-TW"/>
              <a:t>UDP </a:t>
            </a:r>
            <a:r>
              <a:rPr lang="zh-TW" altLang="en-US"/>
              <a:t>漏洞</a:t>
            </a:r>
            <a:endParaRPr lang="zh-TW"/>
          </a:p>
          <a:p>
            <a:pPr rtl="0"/>
            <a:r>
              <a:rPr lang="zh-TW"/>
              <a:t>3.7.4</a:t>
            </a:r>
            <a:r>
              <a:rPr lang="en-US" altLang="zh-TW"/>
              <a:t> </a:t>
            </a:r>
            <a:r>
              <a:rPr lang="zh-TW"/>
              <a:t>- </a:t>
            </a:r>
            <a:r>
              <a:rPr lang="en-US" altLang="zh-TW" sz="1200"/>
              <a:t>UDP </a:t>
            </a:r>
            <a:r>
              <a:rPr lang="zh-TW" altLang="en-US" sz="1200"/>
              <a:t>資料段標頭和運作</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129</a:t>
            </a:fld>
            <a:endParaRPr/>
          </a:p>
        </p:txBody>
      </p:sp>
    </p:spTree>
    <p:extLst>
      <p:ext uri="{BB962C8B-B14F-4D97-AF65-F5344CB8AC3E}">
        <p14:creationId xmlns:p14="http://schemas.microsoft.com/office/powerpoint/2010/main" val="3080914919"/>
      </p:ext>
    </p:extLst>
  </p:cSld>
  <p:clrMapOvr>
    <a:masterClrMapping/>
  </p:clrMapOvr>
</p:notes>
</file>

<file path=ppt/notesSlides/notesSlide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zh-TW"/>
              <a:t>1.2 - </a:t>
            </a:r>
            <a:r>
              <a:rPr lang="en-US" altLang="zh-TW"/>
              <a:t>OSPF </a:t>
            </a:r>
            <a:r>
              <a:rPr lang="zh-TW" altLang="en-US"/>
              <a:t>封包</a:t>
            </a:r>
            <a:endParaRPr lang="zh-TW"/>
          </a:p>
          <a:p>
            <a:pPr rtl="0"/>
            <a:r>
              <a:rPr lang="zh-TW"/>
              <a:t>1.2.2 </a:t>
            </a:r>
            <a:r>
              <a:rPr lang="en-US" altLang="zh-TW"/>
              <a:t>- </a:t>
            </a:r>
            <a:r>
              <a:rPr lang="zh-TW"/>
              <a:t>OSPF 封包的類型</a:t>
            </a:r>
          </a:p>
        </p:txBody>
      </p:sp>
      <p:sp>
        <p:nvSpPr>
          <p:cNvPr id="4" name="Slide Number Placeholder 3"/>
          <p:cNvSpPr>
            <a:spLocks noGrp="1"/>
          </p:cNvSpPr>
          <p:nvPr>
            <p:ph type="sldNum" sz="quarter" idx="5"/>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1478271552"/>
      </p:ext>
    </p:extLst>
  </p:cSld>
  <p:clrMapOvr>
    <a:masterClrMapping/>
  </p:clrMapOvr>
</p:notes>
</file>

<file path=ppt/notesSlides/notesSlide1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3.7</a:t>
            </a:r>
            <a:r>
              <a:rPr lang="zh-TW" altLang="en-US"/>
              <a:t> </a:t>
            </a:r>
            <a:r>
              <a:rPr lang="en-US" altLang="zh-TW"/>
              <a:t>- TCP </a:t>
            </a:r>
            <a:r>
              <a:rPr lang="zh-TW" altLang="en-US"/>
              <a:t>和 </a:t>
            </a:r>
            <a:r>
              <a:rPr lang="en-US" altLang="zh-TW"/>
              <a:t>UDP </a:t>
            </a:r>
            <a:r>
              <a:rPr lang="zh-TW" altLang="en-US"/>
              <a:t>漏洞</a:t>
            </a:r>
            <a:endParaRPr lang="zh-TW"/>
          </a:p>
          <a:p>
            <a:pPr rtl="0"/>
            <a:r>
              <a:rPr lang="zh-TW"/>
              <a:t>3.7.5</a:t>
            </a:r>
            <a:r>
              <a:rPr lang="zh-TW" altLang="en-US"/>
              <a:t> </a:t>
            </a:r>
            <a:r>
              <a:rPr lang="zh-TW"/>
              <a:t>- </a:t>
            </a:r>
            <a:r>
              <a:rPr lang="zh-TW" sz="1200"/>
              <a:t>UDP 攻擊</a:t>
            </a:r>
          </a:p>
          <a:p>
            <a:pPr rtl="0"/>
            <a:r>
              <a:rPr lang="zh-TW" sz="1200"/>
              <a:t>3.7.6</a:t>
            </a:r>
            <a:r>
              <a:rPr lang="zh-TW" altLang="en-US" sz="1200"/>
              <a:t> </a:t>
            </a:r>
            <a:r>
              <a:rPr lang="en-US" altLang="zh-TW" sz="1200"/>
              <a:t>- </a:t>
            </a:r>
            <a:r>
              <a:rPr lang="zh-TW" altLang="en-US" sz="1200"/>
              <a:t>檢查你的理解 </a:t>
            </a:r>
            <a:r>
              <a:rPr lang="en-US" altLang="zh-TW" sz="1200"/>
              <a:t>- </a:t>
            </a:r>
            <a:r>
              <a:rPr lang="zh-TW" sz="1200"/>
              <a:t>TCP 和 UDP 漏洞</a:t>
            </a:r>
          </a:p>
        </p:txBody>
      </p:sp>
      <p:sp>
        <p:nvSpPr>
          <p:cNvPr id="4" name="Slide Number Placeholder 3"/>
          <p:cNvSpPr>
            <a:spLocks noGrp="1"/>
          </p:cNvSpPr>
          <p:nvPr>
            <p:ph type="sldNum" sz="quarter" idx="5"/>
          </p:nvPr>
        </p:nvSpPr>
        <p:spPr/>
        <p:txBody>
          <a:bodyPr/>
          <a:lstStyle/>
          <a:p>
            <a:pPr rtl="0"/>
            <a:fld id="{5641018C-6CAF-B84E-B92C-ECB119457FBA}" type="slidenum">
              <a:rPr/>
              <a:t>130</a:t>
            </a:fld>
            <a:endParaRPr/>
          </a:p>
        </p:txBody>
      </p:sp>
    </p:spTree>
    <p:extLst>
      <p:ext uri="{BB962C8B-B14F-4D97-AF65-F5344CB8AC3E}">
        <p14:creationId xmlns:p14="http://schemas.microsoft.com/office/powerpoint/2010/main" val="2128026189"/>
      </p:ext>
    </p:extLst>
  </p:cSld>
  <p:clrMapOvr>
    <a:masterClrMapping/>
  </p:clrMapOvr>
</p:notes>
</file>

<file path=ppt/notesSlides/notesSlide1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3.8</a:t>
            </a:r>
            <a:r>
              <a:rPr lang="zh-TW" altLang="en-US"/>
              <a:t> </a:t>
            </a:r>
            <a:r>
              <a:rPr lang="en-US" altLang="zh-TW"/>
              <a:t>- IP </a:t>
            </a:r>
            <a:r>
              <a:rPr lang="zh-TW" altLang="en-US"/>
              <a:t>服務</a:t>
            </a:r>
            <a:endParaRPr lang="zh-TW"/>
          </a:p>
          <a:p>
            <a:pPr rtl="0"/>
            <a:r>
              <a:rPr lang="zh-TW"/>
              <a:t>3.8.1</a:t>
            </a:r>
            <a:r>
              <a:rPr lang="zh-TW" altLang="en-US"/>
              <a:t> </a:t>
            </a:r>
            <a:r>
              <a:rPr lang="en-US" altLang="zh-TW"/>
              <a:t>- </a:t>
            </a:r>
            <a:r>
              <a:rPr lang="zh-TW"/>
              <a:t>ARP</a:t>
            </a:r>
            <a:r>
              <a:rPr lang="en-US" altLang="zh-TW"/>
              <a:t> </a:t>
            </a:r>
            <a:r>
              <a:rPr lang="zh-TW" altLang="en-US"/>
              <a:t>漏洞</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131</a:t>
            </a:fld>
            <a:endParaRPr/>
          </a:p>
        </p:txBody>
      </p:sp>
    </p:spTree>
    <p:extLst>
      <p:ext uri="{BB962C8B-B14F-4D97-AF65-F5344CB8AC3E}">
        <p14:creationId xmlns:p14="http://schemas.microsoft.com/office/powerpoint/2010/main" val="2528665650"/>
      </p:ext>
    </p:extLst>
  </p:cSld>
  <p:clrMapOvr>
    <a:masterClrMapping/>
  </p:clrMapOvr>
</p:notes>
</file>

<file path=ppt/notesSlides/notesSlide1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3.8</a:t>
            </a:r>
            <a:r>
              <a:rPr lang="zh-TW" altLang="en-US"/>
              <a:t> </a:t>
            </a:r>
            <a:r>
              <a:rPr lang="en-US" altLang="zh-TW"/>
              <a:t>- IP </a:t>
            </a:r>
            <a:r>
              <a:rPr lang="zh-TW" altLang="en-US"/>
              <a:t>服務</a:t>
            </a:r>
            <a:endParaRPr lang="zh-TW"/>
          </a:p>
          <a:p>
            <a:pPr rtl="0"/>
            <a:r>
              <a:rPr lang="zh-TW"/>
              <a:t>3.8.2</a:t>
            </a:r>
            <a:r>
              <a:rPr lang="zh-TW" altLang="en-US"/>
              <a:t> </a:t>
            </a:r>
            <a:r>
              <a:rPr lang="en-US" altLang="zh-TW"/>
              <a:t>- </a:t>
            </a:r>
            <a:r>
              <a:rPr lang="zh-TW" sz="1200"/>
              <a:t>ARP</a:t>
            </a:r>
            <a:r>
              <a:rPr lang="en-US" altLang="zh-TW" sz="1200"/>
              <a:t> </a:t>
            </a:r>
            <a:r>
              <a:rPr lang="zh-TW" altLang="en-US" sz="1200"/>
              <a:t>快取毒害</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132</a:t>
            </a:fld>
            <a:endParaRPr/>
          </a:p>
        </p:txBody>
      </p:sp>
    </p:spTree>
    <p:extLst>
      <p:ext uri="{BB962C8B-B14F-4D97-AF65-F5344CB8AC3E}">
        <p14:creationId xmlns:p14="http://schemas.microsoft.com/office/powerpoint/2010/main" val="1412777994"/>
      </p:ext>
    </p:extLst>
  </p:cSld>
  <p:clrMapOvr>
    <a:masterClrMapping/>
  </p:clrMapOvr>
</p:notes>
</file>

<file path=ppt/notesSlides/notesSlide1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3.8</a:t>
            </a:r>
            <a:r>
              <a:rPr lang="zh-TW" altLang="en-US"/>
              <a:t> </a:t>
            </a:r>
            <a:r>
              <a:rPr lang="en-US" altLang="zh-TW"/>
              <a:t>- IP </a:t>
            </a:r>
            <a:r>
              <a:rPr lang="zh-TW" altLang="en-US"/>
              <a:t>服務</a:t>
            </a:r>
            <a:endParaRPr lang="zh-TW"/>
          </a:p>
          <a:p>
            <a:pPr rtl="0"/>
            <a:r>
              <a:rPr lang="zh-TW"/>
              <a:t>3.8.4</a:t>
            </a:r>
            <a:r>
              <a:rPr lang="zh-TW" altLang="en-US"/>
              <a:t> </a:t>
            </a:r>
            <a:r>
              <a:rPr lang="en-US" altLang="zh-TW"/>
              <a:t>- </a:t>
            </a:r>
            <a:r>
              <a:rPr lang="zh-TW"/>
              <a:t>DNS 攻擊</a:t>
            </a:r>
          </a:p>
        </p:txBody>
      </p:sp>
      <p:sp>
        <p:nvSpPr>
          <p:cNvPr id="4" name="Slide Number Placeholder 3"/>
          <p:cNvSpPr>
            <a:spLocks noGrp="1"/>
          </p:cNvSpPr>
          <p:nvPr>
            <p:ph type="sldNum" sz="quarter" idx="5"/>
          </p:nvPr>
        </p:nvSpPr>
        <p:spPr/>
        <p:txBody>
          <a:bodyPr/>
          <a:lstStyle/>
          <a:p>
            <a:pPr rtl="0"/>
            <a:fld id="{5641018C-6CAF-B84E-B92C-ECB119457FBA}" type="slidenum">
              <a:rPr/>
              <a:t>133</a:t>
            </a:fld>
            <a:endParaRPr/>
          </a:p>
        </p:txBody>
      </p:sp>
    </p:spTree>
    <p:extLst>
      <p:ext uri="{BB962C8B-B14F-4D97-AF65-F5344CB8AC3E}">
        <p14:creationId xmlns:p14="http://schemas.microsoft.com/office/powerpoint/2010/main" val="1634427521"/>
      </p:ext>
    </p:extLst>
  </p:cSld>
  <p:clrMapOvr>
    <a:masterClrMapping/>
  </p:clrMapOvr>
</p:notes>
</file>

<file path=ppt/notesSlides/notesSlide1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3.8</a:t>
            </a:r>
            <a:r>
              <a:rPr lang="zh-TW" altLang="en-US"/>
              <a:t> </a:t>
            </a:r>
            <a:r>
              <a:rPr lang="en-US" altLang="zh-TW"/>
              <a:t>- IP </a:t>
            </a:r>
            <a:r>
              <a:rPr lang="zh-TW" altLang="en-US"/>
              <a:t>服務</a:t>
            </a:r>
            <a:endParaRPr lang="zh-TW"/>
          </a:p>
          <a:p>
            <a:pPr rtl="0"/>
            <a:r>
              <a:rPr lang="zh-TW"/>
              <a:t>3.8.4</a:t>
            </a:r>
            <a:r>
              <a:rPr lang="zh-TW" altLang="en-US"/>
              <a:t> </a:t>
            </a:r>
            <a:r>
              <a:rPr lang="en-US" altLang="zh-TW"/>
              <a:t>- </a:t>
            </a:r>
            <a:r>
              <a:rPr lang="zh-TW" sz="1200"/>
              <a:t>DNS 攻擊</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134</a:t>
            </a:fld>
            <a:endParaRPr/>
          </a:p>
        </p:txBody>
      </p:sp>
    </p:spTree>
    <p:extLst>
      <p:ext uri="{BB962C8B-B14F-4D97-AF65-F5344CB8AC3E}">
        <p14:creationId xmlns:p14="http://schemas.microsoft.com/office/powerpoint/2010/main" val="2480326855"/>
      </p:ext>
    </p:extLst>
  </p:cSld>
  <p:clrMapOvr>
    <a:masterClrMapping/>
  </p:clrMapOvr>
</p:notes>
</file>

<file path=ppt/notesSlides/notesSlide1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3.8</a:t>
            </a:r>
            <a:r>
              <a:rPr lang="zh-TW" altLang="en-US"/>
              <a:t> </a:t>
            </a:r>
            <a:r>
              <a:rPr lang="en-US" altLang="zh-TW"/>
              <a:t>- IP </a:t>
            </a:r>
            <a:r>
              <a:rPr lang="zh-TW" altLang="en-US"/>
              <a:t>服務</a:t>
            </a:r>
            <a:endParaRPr lang="zh-TW"/>
          </a:p>
          <a:p>
            <a:pPr rtl="0"/>
            <a:r>
              <a:rPr lang="zh-TW"/>
              <a:t>3.8.4</a:t>
            </a:r>
            <a:r>
              <a:rPr lang="zh-TW" altLang="en-US"/>
              <a:t> </a:t>
            </a:r>
            <a:r>
              <a:rPr lang="en-US" altLang="zh-TW"/>
              <a:t>- </a:t>
            </a:r>
            <a:r>
              <a:rPr lang="en-US" altLang="zh-TW" sz="1200"/>
              <a:t>DNS </a:t>
            </a:r>
            <a:r>
              <a:rPr lang="zh-TW" altLang="en-US" sz="1200"/>
              <a:t>攻擊（續）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135</a:t>
            </a:fld>
            <a:endParaRPr/>
          </a:p>
        </p:txBody>
      </p:sp>
    </p:spTree>
    <p:extLst>
      <p:ext uri="{BB962C8B-B14F-4D97-AF65-F5344CB8AC3E}">
        <p14:creationId xmlns:p14="http://schemas.microsoft.com/office/powerpoint/2010/main" val="2443229689"/>
      </p:ext>
    </p:extLst>
  </p:cSld>
  <p:clrMapOvr>
    <a:masterClrMapping/>
  </p:clrMapOvr>
</p:notes>
</file>

<file path=ppt/notesSlides/notesSlide1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3.8</a:t>
            </a:r>
            <a:r>
              <a:rPr lang="zh-TW" altLang="en-US"/>
              <a:t> </a:t>
            </a:r>
            <a:r>
              <a:rPr lang="en-US" altLang="zh-TW"/>
              <a:t>- IP </a:t>
            </a:r>
            <a:r>
              <a:rPr lang="zh-TW" altLang="en-US"/>
              <a:t>服務</a:t>
            </a:r>
            <a:endParaRPr lang="zh-TW"/>
          </a:p>
          <a:p>
            <a:pPr rtl="0"/>
            <a:r>
              <a:rPr lang="zh-TW"/>
              <a:t>3.8.4</a:t>
            </a:r>
            <a:r>
              <a:rPr lang="zh-TW" altLang="en-US"/>
              <a:t> </a:t>
            </a:r>
            <a:r>
              <a:rPr lang="en-US" altLang="zh-TW"/>
              <a:t>- </a:t>
            </a:r>
            <a:r>
              <a:rPr lang="en-US" altLang="zh-TW" sz="1200"/>
              <a:t>DNS </a:t>
            </a:r>
            <a:r>
              <a:rPr lang="zh-TW" altLang="en-US" sz="1200"/>
              <a:t>攻擊（續）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136</a:t>
            </a:fld>
            <a:endParaRPr/>
          </a:p>
        </p:txBody>
      </p:sp>
    </p:spTree>
    <p:extLst>
      <p:ext uri="{BB962C8B-B14F-4D97-AF65-F5344CB8AC3E}">
        <p14:creationId xmlns:p14="http://schemas.microsoft.com/office/powerpoint/2010/main" val="516522928"/>
      </p:ext>
    </p:extLst>
  </p:cSld>
  <p:clrMapOvr>
    <a:masterClrMapping/>
  </p:clrMapOvr>
</p:notes>
</file>

<file path=ppt/notesSlides/notesSlide1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3.8</a:t>
            </a:r>
            <a:r>
              <a:rPr lang="zh-TW" altLang="en-US"/>
              <a:t> </a:t>
            </a:r>
            <a:r>
              <a:rPr lang="en-US" altLang="zh-TW"/>
              <a:t>- IP </a:t>
            </a:r>
            <a:r>
              <a:rPr lang="zh-TW" altLang="en-US"/>
              <a:t>服務</a:t>
            </a:r>
            <a:endParaRPr lang="zh-TW"/>
          </a:p>
          <a:p>
            <a:pPr rtl="0"/>
            <a:r>
              <a:rPr lang="zh-TW"/>
              <a:t>3.8.5</a:t>
            </a:r>
            <a:r>
              <a:rPr lang="zh-TW" altLang="en-US"/>
              <a:t> </a:t>
            </a:r>
            <a:r>
              <a:rPr lang="en-US" altLang="zh-TW"/>
              <a:t>- </a:t>
            </a:r>
            <a:r>
              <a:rPr lang="en-US" altLang="zh-TW" sz="1200"/>
              <a:t>DNS </a:t>
            </a:r>
            <a:r>
              <a:rPr lang="zh-TW" altLang="en-US" sz="1200"/>
              <a:t>隧道</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137</a:t>
            </a:fld>
            <a:endParaRPr/>
          </a:p>
        </p:txBody>
      </p:sp>
    </p:spTree>
    <p:extLst>
      <p:ext uri="{BB962C8B-B14F-4D97-AF65-F5344CB8AC3E}">
        <p14:creationId xmlns:p14="http://schemas.microsoft.com/office/powerpoint/2010/main" val="106833140"/>
      </p:ext>
    </p:extLst>
  </p:cSld>
  <p:clrMapOvr>
    <a:masterClrMapping/>
  </p:clrMapOvr>
</p:notes>
</file>

<file path=ppt/notesSlides/notesSlide1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3.8</a:t>
            </a:r>
            <a:r>
              <a:rPr lang="zh-TW" altLang="en-US"/>
              <a:t> </a:t>
            </a:r>
            <a:r>
              <a:rPr lang="en-US" altLang="zh-TW"/>
              <a:t>- IP </a:t>
            </a:r>
            <a:r>
              <a:rPr lang="zh-TW" altLang="en-US"/>
              <a:t>服務</a:t>
            </a:r>
            <a:endParaRPr lang="zh-TW"/>
          </a:p>
          <a:p>
            <a:pPr rtl="0"/>
            <a:r>
              <a:rPr lang="zh-TW"/>
              <a:t>3.8.6</a:t>
            </a:r>
            <a:r>
              <a:rPr lang="zh-TW" altLang="en-US"/>
              <a:t> </a:t>
            </a:r>
            <a:r>
              <a:rPr lang="en-US" altLang="zh-TW"/>
              <a:t>- </a:t>
            </a:r>
            <a:r>
              <a:rPr lang="zh-TW" sz="1200"/>
              <a:t>DHCP</a:t>
            </a:r>
          </a:p>
        </p:txBody>
      </p:sp>
      <p:sp>
        <p:nvSpPr>
          <p:cNvPr id="4" name="Slide Number Placeholder 3"/>
          <p:cNvSpPr>
            <a:spLocks noGrp="1"/>
          </p:cNvSpPr>
          <p:nvPr>
            <p:ph type="sldNum" sz="quarter" idx="5"/>
          </p:nvPr>
        </p:nvSpPr>
        <p:spPr/>
        <p:txBody>
          <a:bodyPr/>
          <a:lstStyle/>
          <a:p>
            <a:pPr rtl="0"/>
            <a:fld id="{5641018C-6CAF-B84E-B92C-ECB119457FBA}" type="slidenum">
              <a:rPr/>
              <a:t>138</a:t>
            </a:fld>
            <a:endParaRPr/>
          </a:p>
        </p:txBody>
      </p:sp>
    </p:spTree>
    <p:extLst>
      <p:ext uri="{BB962C8B-B14F-4D97-AF65-F5344CB8AC3E}">
        <p14:creationId xmlns:p14="http://schemas.microsoft.com/office/powerpoint/2010/main" val="826033652"/>
      </p:ext>
    </p:extLst>
  </p:cSld>
  <p:clrMapOvr>
    <a:masterClrMapping/>
  </p:clrMapOvr>
</p:notes>
</file>

<file path=ppt/notesSlides/notesSlide1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3.8</a:t>
            </a:r>
            <a:r>
              <a:rPr lang="zh-TW" altLang="en-US"/>
              <a:t> </a:t>
            </a:r>
            <a:r>
              <a:rPr lang="en-US" altLang="zh-TW"/>
              <a:t>- IP </a:t>
            </a:r>
            <a:r>
              <a:rPr lang="zh-TW" altLang="en-US"/>
              <a:t>服務</a:t>
            </a:r>
            <a:endParaRPr lang="zh-TW"/>
          </a:p>
          <a:p>
            <a:pPr rtl="0"/>
            <a:r>
              <a:rPr lang="zh-TW"/>
              <a:t>3.8.7</a:t>
            </a:r>
            <a:r>
              <a:rPr lang="zh-TW" altLang="en-US"/>
              <a:t> </a:t>
            </a:r>
            <a:r>
              <a:rPr lang="en-US" altLang="zh-TW"/>
              <a:t>- </a:t>
            </a:r>
            <a:r>
              <a:rPr lang="zh-TW" sz="1200"/>
              <a:t>DHCP 攻擊</a:t>
            </a:r>
          </a:p>
        </p:txBody>
      </p:sp>
      <p:sp>
        <p:nvSpPr>
          <p:cNvPr id="4" name="Slide Number Placeholder 3"/>
          <p:cNvSpPr>
            <a:spLocks noGrp="1"/>
          </p:cNvSpPr>
          <p:nvPr>
            <p:ph type="sldNum" sz="quarter" idx="5"/>
          </p:nvPr>
        </p:nvSpPr>
        <p:spPr/>
        <p:txBody>
          <a:bodyPr/>
          <a:lstStyle/>
          <a:p>
            <a:pPr rtl="0"/>
            <a:fld id="{5641018C-6CAF-B84E-B92C-ECB119457FBA}" type="slidenum">
              <a:rPr/>
              <a:t>139</a:t>
            </a:fld>
            <a:endParaRPr/>
          </a:p>
        </p:txBody>
      </p:sp>
    </p:spTree>
    <p:extLst>
      <p:ext uri="{BB962C8B-B14F-4D97-AF65-F5344CB8AC3E}">
        <p14:creationId xmlns:p14="http://schemas.microsoft.com/office/powerpoint/2010/main" val="1935235298"/>
      </p:ext>
    </p:extLst>
  </p:cSld>
  <p:clrMapOvr>
    <a:masterClrMapping/>
  </p:clrMapOvr>
</p:notes>
</file>

<file path=ppt/notesSlides/notesSlide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zh-TW"/>
              <a:t>1.2 - </a:t>
            </a:r>
            <a:r>
              <a:rPr lang="en-US" altLang="zh-TW"/>
              <a:t>OSPF </a:t>
            </a:r>
            <a:r>
              <a:rPr lang="zh-TW" altLang="en-US"/>
              <a:t>封包</a:t>
            </a:r>
            <a:endParaRPr lang="zh-TW"/>
          </a:p>
          <a:p>
            <a:pPr rtl="0"/>
            <a:r>
              <a:rPr lang="zh-TW"/>
              <a:t>1.2.3</a:t>
            </a:r>
            <a:r>
              <a:rPr lang="en-US" altLang="zh-TW"/>
              <a:t> - </a:t>
            </a:r>
            <a:r>
              <a:rPr lang="zh-TW" altLang="en-US"/>
              <a:t>鏈路狀態更新</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667455136"/>
      </p:ext>
    </p:extLst>
  </p:cSld>
  <p:clrMapOvr>
    <a:masterClrMapping/>
  </p:clrMapOvr>
</p:notes>
</file>

<file path=ppt/notesSlides/notesSlide1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3.8</a:t>
            </a:r>
            <a:r>
              <a:rPr lang="zh-TW" altLang="en-US"/>
              <a:t> </a:t>
            </a:r>
            <a:r>
              <a:rPr lang="en-US" altLang="zh-TW"/>
              <a:t>- IP </a:t>
            </a:r>
            <a:r>
              <a:rPr lang="zh-TW" altLang="en-US"/>
              <a:t>服務</a:t>
            </a:r>
            <a:endParaRPr lang="zh-TW"/>
          </a:p>
          <a:p>
            <a:pPr rtl="0"/>
            <a:r>
              <a:rPr lang="zh-TW"/>
              <a:t>3.8.7</a:t>
            </a:r>
            <a:r>
              <a:rPr lang="zh-TW" altLang="en-US"/>
              <a:t> </a:t>
            </a:r>
            <a:r>
              <a:rPr lang="en-US" altLang="zh-TW"/>
              <a:t>- </a:t>
            </a:r>
            <a:r>
              <a:rPr lang="zh-TW" sz="1200"/>
              <a:t>DHCP 攻擊</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140</a:t>
            </a:fld>
            <a:endParaRPr/>
          </a:p>
        </p:txBody>
      </p:sp>
    </p:spTree>
    <p:extLst>
      <p:ext uri="{BB962C8B-B14F-4D97-AF65-F5344CB8AC3E}">
        <p14:creationId xmlns:p14="http://schemas.microsoft.com/office/powerpoint/2010/main" val="687343246"/>
      </p:ext>
    </p:extLst>
  </p:cSld>
  <p:clrMapOvr>
    <a:masterClrMapping/>
  </p:clrMapOvr>
</p:notes>
</file>

<file path=ppt/notesSlides/notesSlide1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3.9</a:t>
            </a:r>
            <a:r>
              <a:rPr lang="zh-TW" altLang="en-US"/>
              <a:t> </a:t>
            </a:r>
            <a:r>
              <a:rPr lang="en-US" altLang="zh-TW"/>
              <a:t>- </a:t>
            </a:r>
            <a:r>
              <a:rPr lang="zh-TW" altLang="en-US"/>
              <a:t>網路安全最佳實作</a:t>
            </a:r>
            <a:endParaRPr lang="zh-TW"/>
          </a:p>
          <a:p>
            <a:pPr rtl="0"/>
            <a:r>
              <a:rPr lang="zh-TW"/>
              <a:t>3.9.1</a:t>
            </a:r>
            <a:r>
              <a:rPr lang="en-US" altLang="zh-TW"/>
              <a:t> </a:t>
            </a:r>
            <a:r>
              <a:rPr lang="zh-TW"/>
              <a:t>- </a:t>
            </a:r>
            <a:r>
              <a:rPr lang="zh-TW" sz="1200"/>
              <a:t>機密性、可用性和完整</a:t>
            </a:r>
            <a:r>
              <a:rPr lang="zh-TW"/>
              <a:t>性</a:t>
            </a:r>
          </a:p>
        </p:txBody>
      </p:sp>
      <p:sp>
        <p:nvSpPr>
          <p:cNvPr id="4" name="Slide Number Placeholder 3"/>
          <p:cNvSpPr>
            <a:spLocks noGrp="1"/>
          </p:cNvSpPr>
          <p:nvPr>
            <p:ph type="sldNum" sz="quarter" idx="5"/>
          </p:nvPr>
        </p:nvSpPr>
        <p:spPr/>
        <p:txBody>
          <a:bodyPr/>
          <a:lstStyle/>
          <a:p>
            <a:pPr rtl="0"/>
            <a:fld id="{5641018C-6CAF-B84E-B92C-ECB119457FBA}" type="slidenum">
              <a:rPr/>
              <a:t>141</a:t>
            </a:fld>
            <a:endParaRPr/>
          </a:p>
        </p:txBody>
      </p:sp>
    </p:spTree>
    <p:extLst>
      <p:ext uri="{BB962C8B-B14F-4D97-AF65-F5344CB8AC3E}">
        <p14:creationId xmlns:p14="http://schemas.microsoft.com/office/powerpoint/2010/main" val="3607342100"/>
      </p:ext>
    </p:extLst>
  </p:cSld>
  <p:clrMapOvr>
    <a:masterClrMapping/>
  </p:clrMapOvr>
</p:notes>
</file>

<file path=ppt/notesSlides/notesSlide1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3.9</a:t>
            </a:r>
            <a:r>
              <a:rPr lang="zh-TW" altLang="en-US"/>
              <a:t> </a:t>
            </a:r>
            <a:r>
              <a:rPr lang="en-US" altLang="zh-TW"/>
              <a:t>- </a:t>
            </a:r>
            <a:r>
              <a:rPr lang="zh-TW" altLang="en-US"/>
              <a:t>網路安全最佳實作</a:t>
            </a:r>
            <a:endParaRPr lang="zh-TW"/>
          </a:p>
          <a:p>
            <a:pPr rtl="0"/>
            <a:r>
              <a:rPr lang="zh-TW"/>
              <a:t>3.9.2</a:t>
            </a:r>
            <a:r>
              <a:rPr lang="zh-TW" altLang="en-US"/>
              <a:t> </a:t>
            </a:r>
            <a:r>
              <a:rPr lang="en-US" altLang="zh-TW"/>
              <a:t>- </a:t>
            </a:r>
            <a:r>
              <a:rPr lang="zh-TW" altLang="en-US"/>
              <a:t>縱深防禦方法</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142</a:t>
            </a:fld>
            <a:endParaRPr/>
          </a:p>
        </p:txBody>
      </p:sp>
    </p:spTree>
    <p:extLst>
      <p:ext uri="{BB962C8B-B14F-4D97-AF65-F5344CB8AC3E}">
        <p14:creationId xmlns:p14="http://schemas.microsoft.com/office/powerpoint/2010/main" val="2471692874"/>
      </p:ext>
    </p:extLst>
  </p:cSld>
  <p:clrMapOvr>
    <a:masterClrMapping/>
  </p:clrMapOvr>
</p:notes>
</file>

<file path=ppt/notesSlides/notesSlide1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3.9</a:t>
            </a:r>
            <a:r>
              <a:rPr lang="zh-TW" altLang="en-US"/>
              <a:t> </a:t>
            </a:r>
            <a:r>
              <a:rPr lang="en-US" altLang="zh-TW"/>
              <a:t>- </a:t>
            </a:r>
            <a:r>
              <a:rPr lang="zh-TW" altLang="en-US"/>
              <a:t>網路安全最佳實作</a:t>
            </a:r>
            <a:endParaRPr lang="zh-TW"/>
          </a:p>
          <a:p>
            <a:pPr rtl="0"/>
            <a:r>
              <a:rPr lang="zh-TW"/>
              <a:t>3.9.3 -</a:t>
            </a:r>
            <a:r>
              <a:rPr lang="en-US" altLang="zh-TW"/>
              <a:t> </a:t>
            </a:r>
            <a:r>
              <a:rPr lang="zh-TW" altLang="zh-TW" sz="1200">
                <a:latin typeface="Arial" pitchFamily="34" charset="0"/>
                <a:ea typeface="+mn-ea"/>
                <a:cs typeface="Arial" pitchFamily="34" charset="0"/>
              </a:rPr>
              <a:t>防火牆</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143</a:t>
            </a:fld>
            <a:endParaRPr/>
          </a:p>
        </p:txBody>
      </p:sp>
    </p:spTree>
    <p:extLst>
      <p:ext uri="{BB962C8B-B14F-4D97-AF65-F5344CB8AC3E}">
        <p14:creationId xmlns:p14="http://schemas.microsoft.com/office/powerpoint/2010/main" val="1703625275"/>
      </p:ext>
    </p:extLst>
  </p:cSld>
  <p:clrMapOvr>
    <a:masterClrMapping/>
  </p:clrMapOvr>
</p:notes>
</file>

<file path=ppt/notesSlides/notesSlide1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3.9</a:t>
            </a:r>
            <a:r>
              <a:rPr lang="zh-TW" altLang="en-US"/>
              <a:t> </a:t>
            </a:r>
            <a:r>
              <a:rPr lang="en-US" altLang="zh-TW"/>
              <a:t>- </a:t>
            </a:r>
            <a:r>
              <a:rPr lang="zh-TW" altLang="en-US"/>
              <a:t>網路安全最佳實作</a:t>
            </a:r>
            <a:endParaRPr lang="zh-TW"/>
          </a:p>
          <a:p>
            <a:pPr rtl="0"/>
            <a:r>
              <a:rPr lang="zh-TW"/>
              <a:t>3.9.4</a:t>
            </a:r>
            <a:r>
              <a:rPr lang="en-US" altLang="zh-TW"/>
              <a:t> </a:t>
            </a:r>
            <a:r>
              <a:rPr lang="zh-TW"/>
              <a:t>-</a:t>
            </a:r>
            <a:r>
              <a:rPr lang="en-US" altLang="zh-TW"/>
              <a:t> IPS</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144</a:t>
            </a:fld>
            <a:endParaRPr/>
          </a:p>
        </p:txBody>
      </p:sp>
    </p:spTree>
    <p:extLst>
      <p:ext uri="{BB962C8B-B14F-4D97-AF65-F5344CB8AC3E}">
        <p14:creationId xmlns:p14="http://schemas.microsoft.com/office/powerpoint/2010/main" val="3014545487"/>
      </p:ext>
    </p:extLst>
  </p:cSld>
  <p:clrMapOvr>
    <a:masterClrMapping/>
  </p:clrMapOvr>
</p:notes>
</file>

<file path=ppt/notesSlides/notesSlide1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3.9</a:t>
            </a:r>
            <a:r>
              <a:rPr lang="zh-TW" altLang="en-US"/>
              <a:t> </a:t>
            </a:r>
            <a:r>
              <a:rPr lang="en-US" altLang="zh-TW"/>
              <a:t>- </a:t>
            </a:r>
            <a:r>
              <a:rPr lang="zh-TW" altLang="en-US"/>
              <a:t>網路安全最佳實作</a:t>
            </a:r>
            <a:endParaRPr lang="zh-TW"/>
          </a:p>
          <a:p>
            <a:pPr rtl="0"/>
            <a:r>
              <a:rPr lang="zh-TW"/>
              <a:t>3.9.4</a:t>
            </a:r>
            <a:r>
              <a:rPr lang="zh-TW" altLang="en-US"/>
              <a:t> </a:t>
            </a:r>
            <a:r>
              <a:rPr lang="en-US" altLang="zh-TW"/>
              <a:t>- </a:t>
            </a:r>
            <a:r>
              <a:rPr lang="zh-TW"/>
              <a:t>IPS</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145</a:t>
            </a:fld>
            <a:endParaRPr/>
          </a:p>
        </p:txBody>
      </p:sp>
    </p:spTree>
    <p:extLst>
      <p:ext uri="{BB962C8B-B14F-4D97-AF65-F5344CB8AC3E}">
        <p14:creationId xmlns:p14="http://schemas.microsoft.com/office/powerpoint/2010/main" val="3367493492"/>
      </p:ext>
    </p:extLst>
  </p:cSld>
  <p:clrMapOvr>
    <a:masterClrMapping/>
  </p:clrMapOvr>
</p:notes>
</file>

<file path=ppt/notesSlides/notesSlide1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3.9</a:t>
            </a:r>
            <a:r>
              <a:rPr lang="zh-TW" altLang="en-US"/>
              <a:t> </a:t>
            </a:r>
            <a:r>
              <a:rPr lang="en-US" altLang="zh-TW"/>
              <a:t>- </a:t>
            </a:r>
            <a:r>
              <a:rPr lang="zh-TW" altLang="en-US"/>
              <a:t>網路安全最佳實作</a:t>
            </a:r>
            <a:endParaRPr lang="zh-TW"/>
          </a:p>
          <a:p>
            <a:pPr rtl="0"/>
            <a:r>
              <a:rPr lang="zh-TW"/>
              <a:t>3.9.5</a:t>
            </a:r>
            <a:r>
              <a:rPr lang="zh-TW" altLang="en-US"/>
              <a:t> </a:t>
            </a:r>
            <a:r>
              <a:rPr lang="en-US" altLang="zh-TW"/>
              <a:t>-</a:t>
            </a:r>
            <a:r>
              <a:rPr lang="zh-TW" altLang="en-US"/>
              <a:t> 內容安全設備</a:t>
            </a:r>
            <a:endParaRPr lang="zh-TW"/>
          </a:p>
          <a:p>
            <a:pPr rtl="0"/>
            <a:r>
              <a:rPr lang="zh-TW"/>
              <a:t>3.9.6</a:t>
            </a:r>
            <a:r>
              <a:rPr lang="zh-TW" altLang="en-US"/>
              <a:t> </a:t>
            </a:r>
            <a:r>
              <a:rPr lang="en-US" altLang="zh-TW"/>
              <a:t>- </a:t>
            </a:r>
            <a:r>
              <a:rPr lang="zh-TW" altLang="en-US"/>
              <a:t>檢查你的理解 </a:t>
            </a:r>
            <a:r>
              <a:rPr lang="en-US" altLang="zh-TW"/>
              <a:t>- </a:t>
            </a:r>
            <a:r>
              <a:rPr lang="zh-TW"/>
              <a:t>網路安全最佳</a:t>
            </a:r>
            <a:r>
              <a:rPr lang="zh-TW" altLang="en-US"/>
              <a:t>實作</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146</a:t>
            </a:fld>
            <a:endParaRPr/>
          </a:p>
        </p:txBody>
      </p:sp>
    </p:spTree>
    <p:extLst>
      <p:ext uri="{BB962C8B-B14F-4D97-AF65-F5344CB8AC3E}">
        <p14:creationId xmlns:p14="http://schemas.microsoft.com/office/powerpoint/2010/main" val="3198980914"/>
      </p:ext>
    </p:extLst>
  </p:cSld>
  <p:clrMapOvr>
    <a:masterClrMapping/>
  </p:clrMapOvr>
</p:notes>
</file>

<file path=ppt/notesSlides/notesSlide1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rtl="0"/>
            <a:r>
              <a:rPr lang="zh-TW"/>
              <a:t>3.10.2</a:t>
            </a:r>
            <a:r>
              <a:rPr lang="zh-TW" altLang="en-US"/>
              <a:t> </a:t>
            </a:r>
            <a:r>
              <a:rPr lang="en-US" altLang="zh-TW"/>
              <a:t>- </a:t>
            </a:r>
            <a:r>
              <a:rPr lang="zh-TW" altLang="en-US"/>
              <a:t>確保通訊安全</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147</a:t>
            </a:fld>
            <a:endParaRPr/>
          </a:p>
        </p:txBody>
      </p:sp>
    </p:spTree>
    <p:extLst>
      <p:ext uri="{BB962C8B-B14F-4D97-AF65-F5344CB8AC3E}">
        <p14:creationId xmlns:p14="http://schemas.microsoft.com/office/powerpoint/2010/main" val="1405664781"/>
      </p:ext>
    </p:extLst>
  </p:cSld>
  <p:clrMapOvr>
    <a:masterClrMapping/>
  </p:clrMapOvr>
</p:notes>
</file>

<file path=ppt/notesSlides/notesSlide1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rtl="0"/>
            <a:r>
              <a:rPr lang="zh-TW"/>
              <a:t>3.10.3</a:t>
            </a:r>
            <a:r>
              <a:rPr lang="zh-TW" altLang="en-US"/>
              <a:t> </a:t>
            </a:r>
            <a:r>
              <a:rPr lang="en-US" altLang="zh-TW"/>
              <a:t>- </a:t>
            </a:r>
            <a:r>
              <a:rPr lang="zh-TW" altLang="en-US"/>
              <a:t>資料完整性</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148</a:t>
            </a:fld>
            <a:endParaRPr/>
          </a:p>
        </p:txBody>
      </p:sp>
    </p:spTree>
    <p:extLst>
      <p:ext uri="{BB962C8B-B14F-4D97-AF65-F5344CB8AC3E}">
        <p14:creationId xmlns:p14="http://schemas.microsoft.com/office/powerpoint/2010/main" val="3375386051"/>
      </p:ext>
    </p:extLst>
  </p:cSld>
  <p:clrMapOvr>
    <a:masterClrMapping/>
  </p:clrMapOvr>
</p:notes>
</file>

<file path=ppt/notesSlides/notesSlide1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rtl="0"/>
            <a:r>
              <a:rPr lang="zh-TW"/>
              <a:t>3.10.4</a:t>
            </a:r>
            <a:r>
              <a:rPr lang="en-US" altLang="zh-TW"/>
              <a:t> </a:t>
            </a:r>
            <a:r>
              <a:rPr lang="zh-TW"/>
              <a:t>-</a:t>
            </a:r>
            <a:r>
              <a:rPr lang="en-US" altLang="zh-TW"/>
              <a:t> </a:t>
            </a:r>
            <a:r>
              <a:rPr lang="zh-TW" altLang="en-US"/>
              <a:t>雜湊</a:t>
            </a:r>
            <a:r>
              <a:rPr lang="zh-TW"/>
              <a:t>函數</a:t>
            </a:r>
          </a:p>
        </p:txBody>
      </p:sp>
      <p:sp>
        <p:nvSpPr>
          <p:cNvPr id="4" name="Slide Number Placeholder 3"/>
          <p:cNvSpPr>
            <a:spLocks noGrp="1"/>
          </p:cNvSpPr>
          <p:nvPr>
            <p:ph type="sldNum" sz="quarter" idx="5"/>
          </p:nvPr>
        </p:nvSpPr>
        <p:spPr/>
        <p:txBody>
          <a:bodyPr/>
          <a:lstStyle/>
          <a:p>
            <a:pPr rtl="0"/>
            <a:fld id="{5641018C-6CAF-B84E-B92C-ECB119457FBA}" type="slidenum">
              <a:rPr/>
              <a:t>149</a:t>
            </a:fld>
            <a:endParaRPr/>
          </a:p>
        </p:txBody>
      </p:sp>
    </p:spTree>
    <p:extLst>
      <p:ext uri="{BB962C8B-B14F-4D97-AF65-F5344CB8AC3E}">
        <p14:creationId xmlns:p14="http://schemas.microsoft.com/office/powerpoint/2010/main" val="22388238"/>
      </p:ext>
    </p:extLst>
  </p:cSld>
  <p:clrMapOvr>
    <a:masterClrMapping/>
  </p:clrMapOvr>
</p:notes>
</file>

<file path=ppt/notesSlides/notesSlide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zh-TW"/>
              <a:t>1.2 - </a:t>
            </a:r>
            <a:r>
              <a:rPr lang="en-US" altLang="zh-TW"/>
              <a:t>OSPF </a:t>
            </a:r>
            <a:r>
              <a:rPr lang="zh-TW" altLang="en-US"/>
              <a:t>封包</a:t>
            </a:r>
            <a:endParaRPr lang="zh-TW"/>
          </a:p>
          <a:p>
            <a:pPr rtl="0"/>
            <a:r>
              <a:rPr lang="zh-TW"/>
              <a:t>1.2.4</a:t>
            </a:r>
            <a:r>
              <a:rPr lang="zh-TW" altLang="zh-TW"/>
              <a:t> </a:t>
            </a:r>
            <a:r>
              <a:rPr lang="en-US" altLang="zh-TW"/>
              <a:t>- Hello </a:t>
            </a:r>
            <a:r>
              <a:rPr lang="zh-TW" altLang="en-US">
                <a:latin typeface="+mn-lt"/>
                <a:ea typeface="+mn-ea"/>
              </a:rPr>
              <a:t>封</a:t>
            </a:r>
            <a:r>
              <a:rPr lang="zh-TW" altLang="zh-TW" sz="1200">
                <a:latin typeface="+mn-lt"/>
                <a:ea typeface="+mn-ea"/>
                <a:cs typeface="Arial" pitchFamily="34" charset="0"/>
              </a:rPr>
              <a:t>包</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1.2.5 </a:t>
            </a:r>
            <a:r>
              <a:rPr lang="en-US" altLang="zh-TW"/>
              <a:t>- </a:t>
            </a:r>
            <a:r>
              <a:rPr lang="zh-TW" altLang="en-US" sz="1200" b="0" i="0" kern="1200">
                <a:solidFill>
                  <a:schemeClr val="tx1"/>
                </a:solidFill>
                <a:effectLst/>
                <a:latin typeface="+mn-lt"/>
                <a:ea typeface="+mn-ea"/>
                <a:cs typeface="+mn-cs"/>
              </a:rPr>
              <a:t>檢查你的理解 </a:t>
            </a:r>
            <a:r>
              <a:rPr lang="en-US" altLang="zh-TW" sz="1200" b="0" i="0" kern="1200">
                <a:solidFill>
                  <a:schemeClr val="tx1"/>
                </a:solidFill>
                <a:effectLst/>
                <a:latin typeface="+mn-lt"/>
                <a:ea typeface="+mn-ea"/>
                <a:cs typeface="+mn-cs"/>
              </a:rPr>
              <a:t>- OSPF </a:t>
            </a:r>
            <a:r>
              <a:rPr lang="zh-TW" altLang="en-US" sz="1200" b="0" i="0" kern="1200">
                <a:solidFill>
                  <a:schemeClr val="tx1"/>
                </a:solidFill>
                <a:effectLst/>
                <a:latin typeface="+mn-lt"/>
                <a:ea typeface="+mn-ea"/>
                <a:cs typeface="+mn-cs"/>
              </a:rPr>
              <a:t>封包</a:t>
            </a:r>
          </a:p>
        </p:txBody>
      </p:sp>
      <p:sp>
        <p:nvSpPr>
          <p:cNvPr id="4" name="Slide Number Placeholder 3"/>
          <p:cNvSpPr>
            <a:spLocks noGrp="1"/>
          </p:cNvSpPr>
          <p:nvPr>
            <p:ph type="sldNum" sz="quarter" idx="5"/>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2927201760"/>
      </p:ext>
    </p:extLst>
  </p:cSld>
  <p:clrMapOvr>
    <a:masterClrMapping/>
  </p:clrMapOvr>
</p:notes>
</file>

<file path=ppt/notesSlides/notesSlide1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rtl="0"/>
            <a:r>
              <a:rPr lang="zh-TW"/>
              <a:t>3.10.5</a:t>
            </a:r>
            <a:r>
              <a:rPr lang="zh-TW" altLang="en-US"/>
              <a:t> </a:t>
            </a:r>
            <a:r>
              <a:rPr lang="en-US" altLang="zh-TW"/>
              <a:t>- </a:t>
            </a:r>
            <a:r>
              <a:rPr lang="zh-TW" altLang="en-US"/>
              <a:t>源頭驗證</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150</a:t>
            </a:fld>
            <a:endParaRPr/>
          </a:p>
        </p:txBody>
      </p:sp>
    </p:spTree>
    <p:extLst>
      <p:ext uri="{BB962C8B-B14F-4D97-AF65-F5344CB8AC3E}">
        <p14:creationId xmlns:p14="http://schemas.microsoft.com/office/powerpoint/2010/main" val="3610402131"/>
      </p:ext>
    </p:extLst>
  </p:cSld>
  <p:clrMapOvr>
    <a:masterClrMapping/>
  </p:clrMapOvr>
</p:notes>
</file>

<file path=ppt/notesSlides/notesSlide1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rtl="0"/>
            <a:r>
              <a:rPr lang="zh-TW"/>
              <a:t>3.10.6</a:t>
            </a:r>
            <a:r>
              <a:rPr lang="zh-TW" altLang="en-US"/>
              <a:t> </a:t>
            </a:r>
            <a:r>
              <a:rPr lang="en-US" altLang="zh-TW"/>
              <a:t>- </a:t>
            </a:r>
            <a:r>
              <a:rPr lang="zh-TW" altLang="en-US" sz="1200"/>
              <a:t>資料機密性</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151</a:t>
            </a:fld>
            <a:endParaRPr/>
          </a:p>
        </p:txBody>
      </p:sp>
    </p:spTree>
    <p:extLst>
      <p:ext uri="{BB962C8B-B14F-4D97-AF65-F5344CB8AC3E}">
        <p14:creationId xmlns:p14="http://schemas.microsoft.com/office/powerpoint/2010/main" val="2378280386"/>
      </p:ext>
    </p:extLst>
  </p:cSld>
  <p:clrMapOvr>
    <a:masterClrMapping/>
  </p:clrMapOvr>
</p:notes>
</file>

<file path=ppt/notesSlides/notesSlide1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3.10.7</a:t>
            </a:r>
            <a:r>
              <a:rPr lang="zh-TW" altLang="en-US"/>
              <a:t> </a:t>
            </a:r>
            <a:r>
              <a:rPr lang="en-US" altLang="zh-TW"/>
              <a:t>-</a:t>
            </a:r>
            <a:r>
              <a:rPr lang="zh-TW" altLang="en-US"/>
              <a:t>　</a:t>
            </a:r>
            <a:r>
              <a:rPr lang="zh-TW" altLang="en-US" sz="1200" b="0" i="0" kern="1200">
                <a:solidFill>
                  <a:schemeClr val="tx1"/>
                </a:solidFill>
                <a:effectLst/>
                <a:latin typeface="+mn-lt"/>
                <a:ea typeface="+mn-ea"/>
                <a:cs typeface="+mn-cs"/>
              </a:rPr>
              <a:t>對稱加密</a:t>
            </a:r>
          </a:p>
        </p:txBody>
      </p:sp>
      <p:sp>
        <p:nvSpPr>
          <p:cNvPr id="4" name="Slide Number Placeholder 3"/>
          <p:cNvSpPr>
            <a:spLocks noGrp="1"/>
          </p:cNvSpPr>
          <p:nvPr>
            <p:ph type="sldNum" sz="quarter" idx="5"/>
          </p:nvPr>
        </p:nvSpPr>
        <p:spPr/>
        <p:txBody>
          <a:bodyPr/>
          <a:lstStyle/>
          <a:p>
            <a:pPr rtl="0"/>
            <a:fld id="{5641018C-6CAF-B84E-B92C-ECB119457FBA}" type="slidenum">
              <a:rPr/>
              <a:t>152</a:t>
            </a:fld>
            <a:endParaRPr/>
          </a:p>
        </p:txBody>
      </p:sp>
    </p:spTree>
    <p:extLst>
      <p:ext uri="{BB962C8B-B14F-4D97-AF65-F5344CB8AC3E}">
        <p14:creationId xmlns:p14="http://schemas.microsoft.com/office/powerpoint/2010/main" val="1861105402"/>
      </p:ext>
    </p:extLst>
  </p:cSld>
  <p:clrMapOvr>
    <a:masterClrMapping/>
  </p:clrMapOvr>
</p:notes>
</file>

<file path=ppt/notesSlides/notesSlide1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rtl="0"/>
            <a:r>
              <a:rPr lang="zh-TW"/>
              <a:t>3.10.7</a:t>
            </a:r>
            <a:r>
              <a:rPr lang="zh-TW" altLang="en-US"/>
              <a:t> </a:t>
            </a:r>
            <a:r>
              <a:rPr lang="en-US" altLang="zh-TW"/>
              <a:t>-</a:t>
            </a:r>
            <a:r>
              <a:rPr lang="zh-TW" altLang="en-US"/>
              <a:t>　</a:t>
            </a:r>
            <a:r>
              <a:rPr lang="zh-TW" altLang="zh-TW" sz="1200">
                <a:latin typeface="Arial" pitchFamily="34" charset="0"/>
                <a:ea typeface="+mn-ea"/>
                <a:cs typeface="Arial" pitchFamily="34" charset="0"/>
              </a:rPr>
              <a:t>對稱加密</a:t>
            </a:r>
            <a:r>
              <a:rPr lang="zh-TW" altLang="en-US" sz="1200">
                <a:latin typeface="Arial" pitchFamily="34" charset="0"/>
                <a:ea typeface="+mn-ea"/>
                <a:cs typeface="Arial" pitchFamily="34" charset="0"/>
              </a:rPr>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153</a:t>
            </a:fld>
            <a:endParaRPr/>
          </a:p>
        </p:txBody>
      </p:sp>
    </p:spTree>
    <p:extLst>
      <p:ext uri="{BB962C8B-B14F-4D97-AF65-F5344CB8AC3E}">
        <p14:creationId xmlns:p14="http://schemas.microsoft.com/office/powerpoint/2010/main" val="1091332296"/>
      </p:ext>
    </p:extLst>
  </p:cSld>
  <p:clrMapOvr>
    <a:masterClrMapping/>
  </p:clrMapOvr>
</p:notes>
</file>

<file path=ppt/notesSlides/notesSlide1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rtl="0"/>
            <a:r>
              <a:rPr lang="zh-TW"/>
              <a:t>3.10.8</a:t>
            </a:r>
            <a:r>
              <a:rPr lang="zh-TW" altLang="en-US"/>
              <a:t> </a:t>
            </a:r>
            <a:r>
              <a:rPr lang="en-US" altLang="zh-TW"/>
              <a:t>- </a:t>
            </a:r>
            <a:r>
              <a:rPr lang="zh-TW"/>
              <a:t>非對稱加密</a:t>
            </a:r>
          </a:p>
        </p:txBody>
      </p:sp>
      <p:sp>
        <p:nvSpPr>
          <p:cNvPr id="4" name="Slide Number Placeholder 3"/>
          <p:cNvSpPr>
            <a:spLocks noGrp="1"/>
          </p:cNvSpPr>
          <p:nvPr>
            <p:ph type="sldNum" sz="quarter" idx="5"/>
          </p:nvPr>
        </p:nvSpPr>
        <p:spPr/>
        <p:txBody>
          <a:bodyPr/>
          <a:lstStyle/>
          <a:p>
            <a:pPr rtl="0"/>
            <a:fld id="{5641018C-6CAF-B84E-B92C-ECB119457FBA}" type="slidenum">
              <a:rPr/>
              <a:t>154</a:t>
            </a:fld>
            <a:endParaRPr/>
          </a:p>
        </p:txBody>
      </p:sp>
    </p:spTree>
    <p:extLst>
      <p:ext uri="{BB962C8B-B14F-4D97-AF65-F5344CB8AC3E}">
        <p14:creationId xmlns:p14="http://schemas.microsoft.com/office/powerpoint/2010/main" val="3725969521"/>
      </p:ext>
    </p:extLst>
  </p:cSld>
  <p:clrMapOvr>
    <a:masterClrMapping/>
  </p:clrMapOvr>
</p:notes>
</file>

<file path=ppt/notesSlides/notesSlide1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rtl="0"/>
            <a:r>
              <a:rPr lang="zh-TW"/>
              <a:t>3.10.8</a:t>
            </a:r>
            <a:r>
              <a:rPr lang="zh-TW" altLang="en-US"/>
              <a:t> </a:t>
            </a:r>
            <a:r>
              <a:rPr lang="en-US" altLang="zh-TW"/>
              <a:t>- </a:t>
            </a:r>
            <a:r>
              <a:rPr lang="zh-TW"/>
              <a:t>非對稱加密</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155</a:t>
            </a:fld>
            <a:endParaRPr/>
          </a:p>
        </p:txBody>
      </p:sp>
    </p:spTree>
    <p:extLst>
      <p:ext uri="{BB962C8B-B14F-4D97-AF65-F5344CB8AC3E}">
        <p14:creationId xmlns:p14="http://schemas.microsoft.com/office/powerpoint/2010/main" val="4127127433"/>
      </p:ext>
    </p:extLst>
  </p:cSld>
  <p:clrMapOvr>
    <a:masterClrMapping/>
  </p:clrMapOvr>
</p:notes>
</file>

<file path=ppt/notesSlides/notesSlide1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rtl="0"/>
            <a:r>
              <a:rPr lang="zh-TW"/>
              <a:t>3.10.8</a:t>
            </a:r>
            <a:r>
              <a:rPr lang="zh-TW" altLang="en-US"/>
              <a:t> </a:t>
            </a:r>
            <a:r>
              <a:rPr lang="en-US" altLang="zh-TW"/>
              <a:t>-</a:t>
            </a:r>
            <a:r>
              <a:rPr lang="zh-TW" altLang="en-US"/>
              <a:t> </a:t>
            </a:r>
            <a:r>
              <a:rPr lang="zh-TW" altLang="zh-TW" sz="1200">
                <a:latin typeface="Arial" pitchFamily="34" charset="0"/>
                <a:ea typeface="+mn-ea"/>
                <a:cs typeface="Arial" pitchFamily="34" charset="0"/>
              </a:rPr>
              <a:t>非對稱加密</a:t>
            </a:r>
            <a:r>
              <a:rPr lang="zh-TW" altLang="en-US" sz="1200">
                <a:latin typeface="Arial" pitchFamily="34" charset="0"/>
                <a:ea typeface="+mn-ea"/>
                <a:cs typeface="Arial" pitchFamily="34" charset="0"/>
              </a:rPr>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156</a:t>
            </a:fld>
            <a:endParaRPr/>
          </a:p>
        </p:txBody>
      </p:sp>
    </p:spTree>
    <p:extLst>
      <p:ext uri="{BB962C8B-B14F-4D97-AF65-F5344CB8AC3E}">
        <p14:creationId xmlns:p14="http://schemas.microsoft.com/office/powerpoint/2010/main" val="1200847718"/>
      </p:ext>
    </p:extLst>
  </p:cSld>
  <p:clrMapOvr>
    <a:masterClrMapping/>
  </p:clrMapOvr>
</p:notes>
</file>

<file path=ppt/notesSlides/notesSlide1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rtl="0"/>
            <a:r>
              <a:rPr lang="zh-TW"/>
              <a:t>3.10.9</a:t>
            </a:r>
            <a:r>
              <a:rPr lang="zh-TW" altLang="en-US"/>
              <a:t> </a:t>
            </a:r>
            <a:r>
              <a:rPr lang="en-US" altLang="zh-TW"/>
              <a:t>- </a:t>
            </a:r>
            <a:r>
              <a:rPr lang="zh-TW"/>
              <a:t>Diffie-Hellman</a:t>
            </a:r>
          </a:p>
        </p:txBody>
      </p:sp>
      <p:sp>
        <p:nvSpPr>
          <p:cNvPr id="4" name="Slide Number Placeholder 3"/>
          <p:cNvSpPr>
            <a:spLocks noGrp="1"/>
          </p:cNvSpPr>
          <p:nvPr>
            <p:ph type="sldNum" sz="quarter" idx="5"/>
          </p:nvPr>
        </p:nvSpPr>
        <p:spPr/>
        <p:txBody>
          <a:bodyPr/>
          <a:lstStyle/>
          <a:p>
            <a:pPr rtl="0"/>
            <a:fld id="{5641018C-6CAF-B84E-B92C-ECB119457FBA}" type="slidenum">
              <a:rPr/>
              <a:t>157</a:t>
            </a:fld>
            <a:endParaRPr/>
          </a:p>
        </p:txBody>
      </p:sp>
    </p:spTree>
    <p:extLst>
      <p:ext uri="{BB962C8B-B14F-4D97-AF65-F5344CB8AC3E}">
        <p14:creationId xmlns:p14="http://schemas.microsoft.com/office/powerpoint/2010/main" val="1684028074"/>
      </p:ext>
    </p:extLst>
  </p:cSld>
  <p:clrMapOvr>
    <a:masterClrMapping/>
  </p:clrMapOvr>
</p:notes>
</file>

<file path=ppt/notesSlides/notesSlide1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t>3.10</a:t>
            </a:r>
            <a:r>
              <a:rPr lang="zh-TW" altLang="en-US"/>
              <a:t> </a:t>
            </a:r>
            <a:r>
              <a:rPr lang="en-US" altLang="zh-TW"/>
              <a:t>- </a:t>
            </a:r>
            <a:r>
              <a:rPr lang="zh-TW" altLang="en-US"/>
              <a:t>密碼術</a:t>
            </a:r>
            <a:endParaRPr lang="zh-TW"/>
          </a:p>
          <a:p>
            <a:pPr rtl="0"/>
            <a:r>
              <a:rPr lang="zh-TW"/>
              <a:t>3.10.9</a:t>
            </a:r>
            <a:r>
              <a:rPr lang="zh-TW" altLang="en-US"/>
              <a:t> </a:t>
            </a:r>
            <a:r>
              <a:rPr lang="en-US" altLang="zh-TW"/>
              <a:t>- Diffie-Hellman</a:t>
            </a:r>
            <a:r>
              <a:rPr lang="zh-TW" altLang="en-US">
                <a:latin typeface="Arial" pitchFamily="34" charset="0"/>
                <a:ea typeface="+mn-ea"/>
                <a:cs typeface="Arial" pitchFamily="34" charset="0"/>
              </a:rPr>
              <a:t>（續）</a:t>
            </a:r>
            <a:endParaRPr lang="zh-TW"/>
          </a:p>
          <a:p>
            <a:pPr rtl="0"/>
            <a:r>
              <a:rPr lang="zh-TW"/>
              <a:t>3.10.10</a:t>
            </a:r>
            <a:r>
              <a:rPr lang="en-US" altLang="zh-TW"/>
              <a:t> </a:t>
            </a:r>
            <a:r>
              <a:rPr lang="zh-TW"/>
              <a:t>-</a:t>
            </a:r>
            <a:r>
              <a:rPr lang="en-US" altLang="zh-TW"/>
              <a:t> </a:t>
            </a:r>
            <a:r>
              <a:rPr lang="zh-TW" altLang="en-US"/>
              <a:t>檢查你的理解 </a:t>
            </a:r>
            <a:r>
              <a:rPr lang="en-US" altLang="zh-TW"/>
              <a:t>- </a:t>
            </a:r>
            <a:r>
              <a:rPr lang="zh-TW"/>
              <a:t>密碼</a:t>
            </a:r>
            <a:r>
              <a:rPr lang="zh-TW" altLang="en-US"/>
              <a:t>術</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158</a:t>
            </a:fld>
            <a:endParaRPr/>
          </a:p>
        </p:txBody>
      </p:sp>
    </p:spTree>
    <p:extLst>
      <p:ext uri="{BB962C8B-B14F-4D97-AF65-F5344CB8AC3E}">
        <p14:creationId xmlns:p14="http://schemas.microsoft.com/office/powerpoint/2010/main" val="3782383184"/>
      </p:ext>
    </p:extLst>
  </p:cSld>
  <p:clrMapOvr>
    <a:masterClrMapping/>
  </p:clrMapOvr>
</p:notes>
</file>

<file path=ppt/notesSlides/notesSlide1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159</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3</a:t>
            </a:r>
            <a:r>
              <a:rPr lang="zh-TW" altLang="en-US"/>
              <a:t> </a:t>
            </a:r>
            <a:r>
              <a:rPr lang="en-US" altLang="zh-TW"/>
              <a:t>- </a:t>
            </a:r>
            <a:r>
              <a:rPr lang="zh-TW" altLang="en-US"/>
              <a:t>網路安全概念</a:t>
            </a:r>
            <a:endParaRPr lang="zh-TW"/>
          </a:p>
          <a:p>
            <a:pPr rtl="0"/>
            <a:r>
              <a:rPr lang="zh-TW"/>
              <a:t>3.11 - </a:t>
            </a:r>
            <a:r>
              <a:rPr lang="zh-TW" altLang="en-US"/>
              <a:t>模組練習及測驗</a:t>
            </a:r>
            <a:endParaRPr lang="zh-TW"/>
          </a:p>
          <a:p>
            <a:pPr rtl="0"/>
            <a:r>
              <a:rPr lang="zh-TW"/>
              <a:t>3.11.1</a:t>
            </a:r>
            <a:r>
              <a:rPr lang="zh-TW" altLang="en-US"/>
              <a:t> </a:t>
            </a:r>
            <a:r>
              <a:rPr lang="en-US" altLang="zh-TW"/>
              <a:t>-</a:t>
            </a:r>
            <a:r>
              <a:rPr lang="zh-TW" altLang="en-US"/>
              <a:t>我在本模組中學到了什麼？</a:t>
            </a:r>
            <a:endParaRPr lang="en-US" altLang="zh-TW"/>
          </a:p>
          <a:p>
            <a:pPr rtl="0"/>
            <a:r>
              <a:rPr lang="zh-TW"/>
              <a:t>3.11.2</a:t>
            </a:r>
            <a:r>
              <a:rPr lang="zh-TW" altLang="en-US"/>
              <a:t> </a:t>
            </a:r>
            <a:r>
              <a:rPr lang="en-US" altLang="zh-TW"/>
              <a:t>- </a:t>
            </a:r>
            <a:r>
              <a:rPr lang="zh-TW" altLang="en-US"/>
              <a:t>模組</a:t>
            </a:r>
            <a:r>
              <a:rPr lang="zh-TW"/>
              <a:t>測驗</a:t>
            </a:r>
            <a:r>
              <a:rPr lang="zh-TW" altLang="en-US"/>
              <a:t> </a:t>
            </a:r>
            <a:r>
              <a:rPr lang="en-US" altLang="zh-TW"/>
              <a:t>- </a:t>
            </a:r>
            <a:r>
              <a:rPr lang="zh-TW"/>
              <a:t>網路安全概念</a:t>
            </a:r>
          </a:p>
        </p:txBody>
      </p:sp>
    </p:spTree>
    <p:extLst>
      <p:ext uri="{BB962C8B-B14F-4D97-AF65-F5344CB8AC3E}">
        <p14:creationId xmlns:p14="http://schemas.microsoft.com/office/powerpoint/2010/main" val="4246188010"/>
      </p:ext>
    </p:extLst>
  </p:cSld>
  <p:clrMapOvr>
    <a:masterClrMapping/>
  </p:clrMapOvr>
</p:notes>
</file>

<file path=ppt/notesSlides/notesSlide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zh-TW"/>
              <a:t>1.3 </a:t>
            </a:r>
            <a:r>
              <a:rPr lang="en-US" altLang="zh-TW"/>
              <a:t>–</a:t>
            </a:r>
            <a:r>
              <a:rPr lang="zh-TW"/>
              <a:t> OSPF</a:t>
            </a:r>
            <a:r>
              <a:rPr lang="en-US" altLang="zh-TW"/>
              <a:t> </a:t>
            </a:r>
            <a:r>
              <a:rPr lang="zh-TW" altLang="en-US" sz="1200">
                <a:latin typeface="Arial" pitchFamily="34" charset="0"/>
                <a:ea typeface="+mn-ea"/>
                <a:cs typeface="Arial" pitchFamily="34" charset="0"/>
              </a:rPr>
              <a:t>運作</a:t>
            </a:r>
            <a:endParaRPr lang="en-US" altLang="zh-TW" sz="1200">
              <a:latin typeface="Arial" panose="020b0604020202020204" pitchFamily="34" charset="0"/>
              <a:ea typeface="+mn-ea"/>
              <a:cs typeface="Arial" panose="020b0604020202020204" pitchFamily="34" charset="0"/>
            </a:endParaRPr>
          </a:p>
          <a:p>
            <a:pPr rtl="0"/>
            <a:r>
              <a:rPr lang="zh-TW"/>
              <a:t>1.3.2</a:t>
            </a:r>
            <a:r>
              <a:rPr lang="en-US" altLang="zh-TW"/>
              <a:t> </a:t>
            </a:r>
            <a:r>
              <a:rPr lang="zh-TW"/>
              <a:t>- </a:t>
            </a:r>
            <a:r>
              <a:rPr lang="zh-TW" sz="1200"/>
              <a:t>OSPF</a:t>
            </a:r>
            <a:r>
              <a:rPr lang="en-US" altLang="zh-TW" sz="1200"/>
              <a:t> </a:t>
            </a:r>
            <a:r>
              <a:rPr lang="zh-TW" altLang="en-US" sz="1200" b="0" i="0" kern="1200">
                <a:solidFill>
                  <a:schemeClr val="tx1"/>
                </a:solidFill>
                <a:effectLst/>
                <a:latin typeface="+mn-lt"/>
                <a:ea typeface="+mn-ea"/>
                <a:cs typeface="+mn-cs"/>
              </a:rPr>
              <a:t>運作狀態</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1621461987"/>
      </p:ext>
    </p:extLst>
  </p:cSld>
  <p:clrMapOvr>
    <a:masterClrMapping/>
  </p:clrMapOvr>
</p:notes>
</file>

<file path=ppt/notesSlides/notesSlide1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160</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ltLang="zh-TW"/>
              <a:t>3</a:t>
            </a:r>
            <a:r>
              <a:rPr lang="zh-TW" altLang="en-US"/>
              <a:t> </a:t>
            </a:r>
            <a:r>
              <a:rPr lang="en-US" altLang="zh-TW"/>
              <a:t>- </a:t>
            </a:r>
            <a:r>
              <a:rPr lang="zh-TW" altLang="en-US"/>
              <a:t>網路安全概念</a:t>
            </a:r>
            <a:endParaRPr lang="zh-TW" altLang="zh-TW"/>
          </a:p>
          <a:p>
            <a:pPr rtl="0"/>
            <a:r>
              <a:rPr lang="zh-TW" altLang="zh-TW"/>
              <a:t>3.11 - </a:t>
            </a:r>
            <a:r>
              <a:rPr lang="zh-TW" altLang="en-US"/>
              <a:t>模組練習及測驗</a:t>
            </a:r>
            <a:endParaRPr lang="zh-TW" altLang="zh-TW"/>
          </a:p>
          <a:p>
            <a:pPr rtl="0"/>
            <a:r>
              <a:rPr lang="zh-TW" altLang="zh-TW"/>
              <a:t>3.11.1</a:t>
            </a:r>
            <a:r>
              <a:rPr lang="zh-TW" altLang="en-US"/>
              <a:t> </a:t>
            </a:r>
            <a:r>
              <a:rPr lang="en-US" altLang="zh-TW"/>
              <a:t>-</a:t>
            </a:r>
            <a:r>
              <a:rPr lang="zh-TW" altLang="en-US"/>
              <a:t>我在本模組中學到了什麼？</a:t>
            </a:r>
            <a:r>
              <a:rPr lang="zh-TW" altLang="en-US">
                <a:latin typeface="Arial" pitchFamily="34" charset="0"/>
                <a:cs typeface="Arial" pitchFamily="34" charset="0"/>
              </a:rPr>
              <a:t>（續）</a:t>
            </a:r>
            <a:endParaRPr lang="en-US" altLang="zh-TW"/>
          </a:p>
          <a:p>
            <a:pPr rtl="0"/>
            <a:r>
              <a:rPr lang="zh-TW" altLang="zh-TW"/>
              <a:t>3.11.2</a:t>
            </a:r>
            <a:r>
              <a:rPr lang="zh-TW" altLang="en-US"/>
              <a:t> </a:t>
            </a:r>
            <a:r>
              <a:rPr lang="en-US" altLang="zh-TW"/>
              <a:t>- </a:t>
            </a:r>
            <a:r>
              <a:rPr lang="zh-TW" altLang="en-US"/>
              <a:t>模組</a:t>
            </a:r>
            <a:r>
              <a:rPr lang="zh-TW" altLang="zh-TW"/>
              <a:t>測驗</a:t>
            </a:r>
            <a:r>
              <a:rPr lang="zh-TW" altLang="en-US"/>
              <a:t> </a:t>
            </a:r>
            <a:r>
              <a:rPr lang="en-US" altLang="zh-TW"/>
              <a:t>- </a:t>
            </a:r>
            <a:r>
              <a:rPr lang="zh-TW" altLang="zh-TW"/>
              <a:t>網路安全概念</a:t>
            </a:r>
          </a:p>
        </p:txBody>
      </p:sp>
    </p:spTree>
    <p:extLst>
      <p:ext uri="{BB962C8B-B14F-4D97-AF65-F5344CB8AC3E}">
        <p14:creationId xmlns:p14="http://schemas.microsoft.com/office/powerpoint/2010/main" val="865842915"/>
      </p:ext>
    </p:extLst>
  </p:cSld>
  <p:clrMapOvr>
    <a:masterClrMapping/>
  </p:clrMapOvr>
</p:notes>
</file>

<file path=ppt/notesSlides/notesSlide1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161</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ltLang="zh-TW"/>
              <a:t>3</a:t>
            </a:r>
            <a:r>
              <a:rPr lang="zh-TW" altLang="en-US"/>
              <a:t> </a:t>
            </a:r>
            <a:r>
              <a:rPr lang="en-US" altLang="zh-TW"/>
              <a:t>- </a:t>
            </a:r>
            <a:r>
              <a:rPr lang="zh-TW" altLang="en-US"/>
              <a:t>網路安全概念</a:t>
            </a:r>
            <a:endParaRPr lang="zh-TW" altLang="zh-TW"/>
          </a:p>
          <a:p>
            <a:pPr rtl="0"/>
            <a:r>
              <a:rPr lang="zh-TW" altLang="zh-TW"/>
              <a:t>3.11 - </a:t>
            </a:r>
            <a:r>
              <a:rPr lang="zh-TW" altLang="en-US"/>
              <a:t>模組練習及測驗</a:t>
            </a:r>
            <a:endParaRPr lang="zh-TW" altLang="zh-TW"/>
          </a:p>
          <a:p>
            <a:pPr rtl="0"/>
            <a:r>
              <a:rPr lang="zh-TW" altLang="zh-TW"/>
              <a:t>3.11.1</a:t>
            </a:r>
            <a:r>
              <a:rPr lang="zh-TW" altLang="en-US"/>
              <a:t> </a:t>
            </a:r>
            <a:r>
              <a:rPr lang="en-US" altLang="zh-TW"/>
              <a:t>-</a:t>
            </a:r>
            <a:r>
              <a:rPr lang="zh-TW" altLang="en-US"/>
              <a:t>我在本模組中學到了什麼？</a:t>
            </a:r>
            <a:r>
              <a:rPr lang="zh-TW" altLang="en-US">
                <a:latin typeface="Arial" pitchFamily="34" charset="0"/>
                <a:cs typeface="Arial" pitchFamily="34" charset="0"/>
              </a:rPr>
              <a:t>（續）</a:t>
            </a:r>
            <a:endParaRPr lang="en-US" altLang="zh-TW"/>
          </a:p>
          <a:p>
            <a:pPr rtl="0"/>
            <a:r>
              <a:rPr lang="zh-TW" altLang="zh-TW"/>
              <a:t>3.11.2</a:t>
            </a:r>
            <a:r>
              <a:rPr lang="zh-TW" altLang="en-US"/>
              <a:t> </a:t>
            </a:r>
            <a:r>
              <a:rPr lang="en-US" altLang="zh-TW"/>
              <a:t>- </a:t>
            </a:r>
            <a:r>
              <a:rPr lang="zh-TW" altLang="en-US"/>
              <a:t>模組</a:t>
            </a:r>
            <a:r>
              <a:rPr lang="zh-TW" altLang="zh-TW"/>
              <a:t>測驗</a:t>
            </a:r>
            <a:r>
              <a:rPr lang="zh-TW" altLang="en-US"/>
              <a:t> </a:t>
            </a:r>
            <a:r>
              <a:rPr lang="en-US" altLang="zh-TW"/>
              <a:t>- </a:t>
            </a:r>
            <a:r>
              <a:rPr lang="zh-TW" altLang="zh-TW"/>
              <a:t>網路安全概念</a:t>
            </a:r>
          </a:p>
        </p:txBody>
      </p:sp>
    </p:spTree>
    <p:extLst>
      <p:ext uri="{BB962C8B-B14F-4D97-AF65-F5344CB8AC3E}">
        <p14:creationId xmlns:p14="http://schemas.microsoft.com/office/powerpoint/2010/main" val="3226541899"/>
      </p:ext>
    </p:extLst>
  </p:cSld>
  <p:clrMapOvr>
    <a:masterClrMapping/>
  </p:clrMapOvr>
</p:notes>
</file>

<file path=ppt/notesSlides/notesSlide1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162</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974527007"/>
      </p:ext>
    </p:extLst>
  </p:cSld>
  <p:clrMapOvr>
    <a:masterClrMapping/>
  </p:clrMapOvr>
</p:notes>
</file>

<file path=ppt/notesSlides/notesSlide1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163</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687560901"/>
      </p:ext>
    </p:extLst>
  </p:cSld>
  <p:clrMapOvr>
    <a:masterClrMapping/>
  </p:clrMapOvr>
</p:notes>
</file>

<file path=ppt/notesSlides/notesSlide1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第四</a:t>
            </a:r>
            <a:r>
              <a:rPr lang="zh-TW" altLang="en-US"/>
              <a:t>章：</a:t>
            </a:r>
            <a:r>
              <a:rPr lang="en-US" altLang="zh-TW"/>
              <a:t>ACL </a:t>
            </a:r>
            <a:r>
              <a:rPr lang="zh-TW" altLang="en-US"/>
              <a:t>概念</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164</a:t>
            </a:fld>
            <a:endParaRPr/>
          </a:p>
        </p:txBody>
      </p:sp>
    </p:spTree>
    <p:extLst>
      <p:ext uri="{BB962C8B-B14F-4D97-AF65-F5344CB8AC3E}">
        <p14:creationId xmlns:p14="http://schemas.microsoft.com/office/powerpoint/2010/main" val="2408368764"/>
      </p:ext>
    </p:extLst>
  </p:cSld>
  <p:clrMapOvr>
    <a:masterClrMapping/>
  </p:clrMapOvr>
</p:notes>
</file>

<file path=ppt/notesSlides/notesSlide1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165</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GB"/>
          </a:p>
        </p:txBody>
      </p:sp>
    </p:spTree>
    <p:extLst>
      <p:ext uri="{BB962C8B-B14F-4D97-AF65-F5344CB8AC3E}">
        <p14:creationId xmlns:p14="http://schemas.microsoft.com/office/powerpoint/2010/main" val="3861885827"/>
      </p:ext>
    </p:extLst>
  </p:cSld>
  <p:clrMapOvr>
    <a:masterClrMapping/>
  </p:clrMapOvr>
</p:notes>
</file>

<file path=ppt/notesSlides/notesSlide1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zh-TW"/>
              <a:t>4.1 - </a:t>
            </a:r>
            <a:r>
              <a:rPr lang="en-US" altLang="zh-TW"/>
              <a:t>ACL </a:t>
            </a:r>
            <a:r>
              <a:rPr lang="zh-TW" altLang="en-US"/>
              <a:t>的目的</a:t>
            </a:r>
            <a:endParaRPr lang="zh-TW"/>
          </a:p>
          <a:p>
            <a:pPr rtl="0"/>
            <a:r>
              <a:rPr lang="zh-TW"/>
              <a:t>4.1.1</a:t>
            </a:r>
            <a:r>
              <a:rPr lang="en-US" altLang="zh-TW"/>
              <a:t> </a:t>
            </a:r>
            <a:r>
              <a:rPr lang="zh-TW"/>
              <a:t>-</a:t>
            </a:r>
            <a:r>
              <a:rPr lang="en-US" altLang="zh-TW"/>
              <a:t> </a:t>
            </a:r>
            <a:r>
              <a:rPr lang="zh-TW"/>
              <a:t>什麼是</a:t>
            </a:r>
            <a:r>
              <a:rPr lang="en-US" altLang="zh-TW"/>
              <a:t> </a:t>
            </a:r>
            <a:r>
              <a:rPr lang="zh-TW"/>
              <a:t>ACL？</a:t>
            </a:r>
          </a:p>
        </p:txBody>
      </p:sp>
      <p:sp>
        <p:nvSpPr>
          <p:cNvPr id="4" name="Slide Number Placeholder 3"/>
          <p:cNvSpPr>
            <a:spLocks noGrp="1"/>
          </p:cNvSpPr>
          <p:nvPr>
            <p:ph type="sldNum" sz="quarter" idx="5"/>
          </p:nvPr>
        </p:nvSpPr>
        <p:spPr/>
        <p:txBody>
          <a:bodyPr/>
          <a:lstStyle/>
          <a:p>
            <a:pPr rtl="0"/>
            <a:fld id="{5641018C-6CAF-B84E-B92C-ECB119457FBA}" type="slidenum">
              <a:rPr/>
              <a:t>166</a:t>
            </a:fld>
            <a:endParaRPr/>
          </a:p>
        </p:txBody>
      </p:sp>
    </p:spTree>
    <p:extLst>
      <p:ext uri="{BB962C8B-B14F-4D97-AF65-F5344CB8AC3E}">
        <p14:creationId xmlns:p14="http://schemas.microsoft.com/office/powerpoint/2010/main" val="3243958687"/>
      </p:ext>
    </p:extLst>
  </p:cSld>
  <p:clrMapOvr>
    <a:masterClrMapping/>
  </p:clrMapOvr>
</p:notes>
</file>

<file path=ppt/notesSlides/notesSlide1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zh-TW"/>
              <a:t>4.1 - </a:t>
            </a:r>
            <a:r>
              <a:rPr lang="en-US" altLang="zh-TW"/>
              <a:t>ACL </a:t>
            </a:r>
            <a:r>
              <a:rPr lang="zh-TW" altLang="en-US"/>
              <a:t>的目的</a:t>
            </a:r>
            <a:endParaRPr lang="zh-TW"/>
          </a:p>
          <a:p>
            <a:pPr rtl="0"/>
            <a:r>
              <a:rPr lang="zh-TW"/>
              <a:t>4.1.1 -</a:t>
            </a:r>
            <a:r>
              <a:rPr lang="zh-TW" altLang="en-US"/>
              <a:t> </a:t>
            </a:r>
            <a:r>
              <a:rPr lang="zh-TW" altLang="zh-TW" sz="1200">
                <a:latin typeface="Arial" pitchFamily="34" charset="0"/>
                <a:ea typeface="+mn-ea"/>
                <a:cs typeface="Arial" pitchFamily="34" charset="0"/>
              </a:rPr>
              <a:t>什麼是 ACL？</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167</a:t>
            </a:fld>
            <a:endParaRPr/>
          </a:p>
        </p:txBody>
      </p:sp>
    </p:spTree>
    <p:extLst>
      <p:ext uri="{BB962C8B-B14F-4D97-AF65-F5344CB8AC3E}">
        <p14:creationId xmlns:p14="http://schemas.microsoft.com/office/powerpoint/2010/main" val="4184673727"/>
      </p:ext>
    </p:extLst>
  </p:cSld>
  <p:clrMapOvr>
    <a:masterClrMapping/>
  </p:clrMapOvr>
</p:notes>
</file>

<file path=ppt/notesSlides/notesSlide1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zh-TW"/>
              <a:t>4.1 - </a:t>
            </a:r>
            <a:r>
              <a:rPr lang="en-US" altLang="zh-TW"/>
              <a:t>ACL </a:t>
            </a:r>
            <a:r>
              <a:rPr lang="zh-TW" altLang="en-US"/>
              <a:t>的目的</a:t>
            </a:r>
            <a:endParaRPr lang="zh-TW"/>
          </a:p>
          <a:p>
            <a:pPr rtl="0"/>
            <a:r>
              <a:rPr lang="zh-TW"/>
              <a:t>4.1.2 -</a:t>
            </a:r>
            <a:r>
              <a:rPr lang="zh-TW" altLang="en-US"/>
              <a:t> 封包過濾</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168</a:t>
            </a:fld>
            <a:endParaRPr/>
          </a:p>
        </p:txBody>
      </p:sp>
    </p:spTree>
    <p:extLst>
      <p:ext uri="{BB962C8B-B14F-4D97-AF65-F5344CB8AC3E}">
        <p14:creationId xmlns:p14="http://schemas.microsoft.com/office/powerpoint/2010/main" val="320541167"/>
      </p:ext>
    </p:extLst>
  </p:cSld>
  <p:clrMapOvr>
    <a:masterClrMapping/>
  </p:clrMapOvr>
</p:notes>
</file>

<file path=ppt/notesSlides/notesSlide1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zh-TW"/>
              <a:t>4.1 - </a:t>
            </a:r>
            <a:r>
              <a:rPr lang="en-US" altLang="zh-TW"/>
              <a:t>ACL </a:t>
            </a:r>
            <a:r>
              <a:rPr lang="zh-TW" altLang="en-US"/>
              <a:t>的目的</a:t>
            </a:r>
            <a:endParaRPr lang="zh-TW"/>
          </a:p>
          <a:p>
            <a:pPr rtl="0"/>
            <a:r>
              <a:rPr lang="zh-TW"/>
              <a:t>4.1.3 - </a:t>
            </a:r>
            <a:r>
              <a:rPr lang="en-US" altLang="zh-TW"/>
              <a:t>ACL </a:t>
            </a:r>
            <a:r>
              <a:rPr lang="zh-TW" altLang="en-US"/>
              <a:t>運作</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169</a:t>
            </a:fld>
            <a:endParaRPr/>
          </a:p>
        </p:txBody>
      </p:sp>
    </p:spTree>
    <p:extLst>
      <p:ext uri="{BB962C8B-B14F-4D97-AF65-F5344CB8AC3E}">
        <p14:creationId xmlns:p14="http://schemas.microsoft.com/office/powerpoint/2010/main" val="1404954481"/>
      </p:ext>
    </p:extLst>
  </p:cSld>
  <p:clrMapOvr>
    <a:masterClrMapping/>
  </p:clrMapOvr>
</p:notes>
</file>

<file path=ppt/notesSlides/notesSlide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zh-TW"/>
              <a:t>1.3 </a:t>
            </a:r>
            <a:r>
              <a:rPr lang="en-US" altLang="zh-TW"/>
              <a:t>–</a:t>
            </a:r>
            <a:r>
              <a:rPr lang="zh-TW"/>
              <a:t> OSPF</a:t>
            </a:r>
            <a:r>
              <a:rPr lang="en-US" altLang="zh-TW"/>
              <a:t> </a:t>
            </a:r>
            <a:r>
              <a:rPr lang="zh-TW" altLang="en-US" sz="1200">
                <a:latin typeface="Arial" pitchFamily="34" charset="0"/>
                <a:ea typeface="+mn-ea"/>
                <a:cs typeface="Arial" pitchFamily="34" charset="0"/>
              </a:rPr>
              <a:t>運作</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1.3.2</a:t>
            </a:r>
            <a:r>
              <a:rPr lang="en-US" altLang="zh-TW"/>
              <a:t> </a:t>
            </a:r>
            <a:r>
              <a:rPr lang="zh-TW"/>
              <a:t>- </a:t>
            </a:r>
            <a:r>
              <a:rPr lang="zh-TW" sz="1200"/>
              <a:t>OSPF</a:t>
            </a:r>
            <a:r>
              <a:rPr lang="zh-TW" altLang="en-US" sz="1200" b="0" i="0" kern="1200">
                <a:solidFill>
                  <a:schemeClr val="tx1"/>
                </a:solidFill>
                <a:effectLst/>
                <a:latin typeface="+mn-lt"/>
                <a:ea typeface="+mn-ea"/>
                <a:cs typeface="+mn-cs"/>
              </a:rPr>
              <a:t>運作狀態</a:t>
            </a:r>
            <a:r>
              <a:rPr lang="zh-TW" altLang="en-US" sz="1200"/>
              <a:t>（續）</a:t>
            </a:r>
            <a:r>
              <a:rPr lang="zh-TW" altLang="zh-TW" sz="1200"/>
              <a:t> </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1076044865"/>
      </p:ext>
    </p:extLst>
  </p:cSld>
  <p:clrMapOvr>
    <a:masterClrMapping/>
  </p:clrMapOvr>
</p:notes>
</file>

<file path=ppt/notesSlides/notesSlide1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zh-TW"/>
              <a:t>4.1 - </a:t>
            </a:r>
            <a:r>
              <a:rPr lang="en-US" altLang="zh-TW"/>
              <a:t>ACL </a:t>
            </a:r>
            <a:r>
              <a:rPr lang="zh-TW" altLang="en-US"/>
              <a:t>的目的</a:t>
            </a:r>
            <a:endParaRPr lang="zh-TW"/>
          </a:p>
          <a:p>
            <a:pPr rtl="0"/>
            <a:r>
              <a:rPr lang="zh-TW"/>
              <a:t>4.1.3</a:t>
            </a:r>
            <a:r>
              <a:rPr lang="en-US" altLang="zh-TW"/>
              <a:t> </a:t>
            </a:r>
            <a:r>
              <a:rPr lang="zh-TW"/>
              <a:t>-</a:t>
            </a:r>
            <a:r>
              <a:rPr lang="en-US" altLang="zh-TW"/>
              <a:t> </a:t>
            </a:r>
            <a:r>
              <a:rPr lang="zh-TW" altLang="zh-TW">
                <a:latin typeface="Arial" pitchFamily="34" charset="0"/>
                <a:ea typeface="+mn-ea"/>
                <a:cs typeface="Arial" pitchFamily="34" charset="0"/>
              </a:rPr>
              <a:t>ACL</a:t>
            </a:r>
            <a:r>
              <a:rPr lang="en-US" altLang="zh-TW">
                <a:latin typeface="Arial" pitchFamily="34" charset="0"/>
                <a:ea typeface="+mn-ea"/>
                <a:cs typeface="Arial" pitchFamily="34" charset="0"/>
              </a:rPr>
              <a:t> </a:t>
            </a:r>
            <a:r>
              <a:rPr lang="zh-TW" altLang="en-US">
                <a:latin typeface="Arial" pitchFamily="34" charset="0"/>
                <a:ea typeface="+mn-ea"/>
                <a:cs typeface="Arial" pitchFamily="34" charset="0"/>
              </a:rPr>
              <a:t>運作（續）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170</a:t>
            </a:fld>
            <a:endParaRPr/>
          </a:p>
        </p:txBody>
      </p:sp>
    </p:spTree>
    <p:extLst>
      <p:ext uri="{BB962C8B-B14F-4D97-AF65-F5344CB8AC3E}">
        <p14:creationId xmlns:p14="http://schemas.microsoft.com/office/powerpoint/2010/main" val="1178985830"/>
      </p:ext>
    </p:extLst>
  </p:cSld>
  <p:clrMapOvr>
    <a:masterClrMapping/>
  </p:clrMapOvr>
</p:notes>
</file>

<file path=ppt/notesSlides/notesSlide1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4.2 - ACL </a:t>
            </a:r>
            <a:r>
              <a:rPr lang="zh-TW" altLang="en-US"/>
              <a:t>中的萬用遮罩</a:t>
            </a:r>
            <a:endParaRPr lang="zh-TW"/>
          </a:p>
          <a:p>
            <a:pPr rtl="0"/>
            <a:r>
              <a:rPr lang="zh-TW"/>
              <a:t>4.2.1</a:t>
            </a:r>
            <a:r>
              <a:rPr lang="en-US" altLang="zh-TW"/>
              <a:t> </a:t>
            </a:r>
            <a:r>
              <a:rPr lang="zh-TW"/>
              <a:t>-</a:t>
            </a:r>
            <a:r>
              <a:rPr lang="en-US" altLang="zh-TW"/>
              <a:t> </a:t>
            </a:r>
            <a:r>
              <a:rPr lang="zh-TW"/>
              <a:t>萬用遮罩概述</a:t>
            </a:r>
          </a:p>
        </p:txBody>
      </p:sp>
      <p:sp>
        <p:nvSpPr>
          <p:cNvPr id="4" name="Slide Number Placeholder 3"/>
          <p:cNvSpPr>
            <a:spLocks noGrp="1"/>
          </p:cNvSpPr>
          <p:nvPr>
            <p:ph type="sldNum" sz="quarter" idx="5"/>
          </p:nvPr>
        </p:nvSpPr>
        <p:spPr/>
        <p:txBody>
          <a:bodyPr/>
          <a:lstStyle/>
          <a:p>
            <a:pPr rtl="0"/>
            <a:fld id="{5641018C-6CAF-B84E-B92C-ECB119457FBA}" type="slidenum">
              <a:rPr/>
              <a:t>171</a:t>
            </a:fld>
            <a:endParaRPr/>
          </a:p>
        </p:txBody>
      </p:sp>
    </p:spTree>
    <p:extLst>
      <p:ext uri="{BB962C8B-B14F-4D97-AF65-F5344CB8AC3E}">
        <p14:creationId xmlns:p14="http://schemas.microsoft.com/office/powerpoint/2010/main" val="2634538624"/>
      </p:ext>
    </p:extLst>
  </p:cSld>
  <p:clrMapOvr>
    <a:masterClrMapping/>
  </p:clrMapOvr>
</p:notes>
</file>

<file path=ppt/notesSlides/notesSlide1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4.2 - ACL </a:t>
            </a:r>
            <a:r>
              <a:rPr lang="zh-TW" altLang="en-US"/>
              <a:t>中的萬用遮罩</a:t>
            </a:r>
            <a:endParaRPr lang="zh-TW"/>
          </a:p>
          <a:p>
            <a:pPr rtl="0"/>
            <a:r>
              <a:rPr lang="zh-TW"/>
              <a:t>4.2.1</a:t>
            </a:r>
            <a:r>
              <a:rPr lang="en-US" altLang="zh-TW"/>
              <a:t> </a:t>
            </a:r>
            <a:r>
              <a:rPr lang="zh-TW"/>
              <a:t>-</a:t>
            </a:r>
            <a:r>
              <a:rPr lang="zh-TW" altLang="en-US"/>
              <a:t> </a:t>
            </a:r>
            <a:r>
              <a:rPr lang="zh-TW"/>
              <a:t>萬用遮罩概述</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172</a:t>
            </a:fld>
            <a:endParaRPr/>
          </a:p>
        </p:txBody>
      </p:sp>
    </p:spTree>
    <p:extLst>
      <p:ext uri="{BB962C8B-B14F-4D97-AF65-F5344CB8AC3E}">
        <p14:creationId xmlns:p14="http://schemas.microsoft.com/office/powerpoint/2010/main" val="3406220121"/>
      </p:ext>
    </p:extLst>
  </p:cSld>
  <p:clrMapOvr>
    <a:masterClrMapping/>
  </p:clrMapOvr>
</p:notes>
</file>

<file path=ppt/notesSlides/notesSlide1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4.2 - ACL </a:t>
            </a:r>
            <a:r>
              <a:rPr lang="zh-TW" altLang="en-US"/>
              <a:t>中的萬用遮罩</a:t>
            </a:r>
            <a:endParaRPr lang="zh-TW"/>
          </a:p>
          <a:p>
            <a:pPr rtl="0"/>
            <a:r>
              <a:rPr lang="zh-TW"/>
              <a:t>4.2.2</a:t>
            </a:r>
            <a:r>
              <a:rPr lang="en-US" altLang="zh-TW"/>
              <a:t> </a:t>
            </a:r>
            <a:r>
              <a:rPr lang="zh-TW"/>
              <a:t>-</a:t>
            </a:r>
            <a:r>
              <a:rPr lang="en-US" altLang="zh-TW"/>
              <a:t> </a:t>
            </a:r>
            <a:r>
              <a:rPr lang="zh-TW"/>
              <a:t>萬用遮罩類型</a:t>
            </a:r>
          </a:p>
        </p:txBody>
      </p:sp>
      <p:sp>
        <p:nvSpPr>
          <p:cNvPr id="4" name="Slide Number Placeholder 3"/>
          <p:cNvSpPr>
            <a:spLocks noGrp="1"/>
          </p:cNvSpPr>
          <p:nvPr>
            <p:ph type="sldNum" sz="quarter" idx="5"/>
          </p:nvPr>
        </p:nvSpPr>
        <p:spPr/>
        <p:txBody>
          <a:bodyPr/>
          <a:lstStyle/>
          <a:p>
            <a:pPr rtl="0"/>
            <a:fld id="{5641018C-6CAF-B84E-B92C-ECB119457FBA}" type="slidenum">
              <a:rPr/>
              <a:t>173</a:t>
            </a:fld>
            <a:endParaRPr/>
          </a:p>
        </p:txBody>
      </p:sp>
    </p:spTree>
    <p:extLst>
      <p:ext uri="{BB962C8B-B14F-4D97-AF65-F5344CB8AC3E}">
        <p14:creationId xmlns:p14="http://schemas.microsoft.com/office/powerpoint/2010/main" val="2958273023"/>
      </p:ext>
    </p:extLst>
  </p:cSld>
  <p:clrMapOvr>
    <a:masterClrMapping/>
  </p:clrMapOvr>
</p:notes>
</file>

<file path=ppt/notesSlides/notesSlide1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4.2 - ACL </a:t>
            </a:r>
            <a:r>
              <a:rPr lang="zh-TW" altLang="en-US"/>
              <a:t>中的萬用遮罩</a:t>
            </a:r>
            <a:endParaRPr lang="zh-TW"/>
          </a:p>
          <a:p>
            <a:pPr rtl="0"/>
            <a:r>
              <a:rPr lang="zh-TW"/>
              <a:t>4.2.2</a:t>
            </a:r>
            <a:r>
              <a:rPr lang="en-US" altLang="zh-TW"/>
              <a:t> </a:t>
            </a:r>
            <a:r>
              <a:rPr lang="zh-TW"/>
              <a:t>-</a:t>
            </a:r>
            <a:r>
              <a:rPr lang="en-US" altLang="zh-TW"/>
              <a:t> </a:t>
            </a:r>
            <a:r>
              <a:rPr lang="zh-TW" altLang="zh-TW" sz="1200">
                <a:latin typeface="Arial" pitchFamily="34" charset="0"/>
                <a:ea typeface="+mn-ea"/>
                <a:cs typeface="Arial" pitchFamily="34" charset="0"/>
              </a:rPr>
              <a:t>萬用遮罩類型</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174</a:t>
            </a:fld>
            <a:endParaRPr/>
          </a:p>
        </p:txBody>
      </p:sp>
    </p:spTree>
    <p:extLst>
      <p:ext uri="{BB962C8B-B14F-4D97-AF65-F5344CB8AC3E}">
        <p14:creationId xmlns:p14="http://schemas.microsoft.com/office/powerpoint/2010/main" val="3918645706"/>
      </p:ext>
    </p:extLst>
  </p:cSld>
  <p:clrMapOvr>
    <a:masterClrMapping/>
  </p:clrMapOvr>
</p:notes>
</file>

<file path=ppt/notesSlides/notesSlide1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4.2 - ACL </a:t>
            </a:r>
            <a:r>
              <a:rPr lang="zh-TW" altLang="en-US"/>
              <a:t>中的萬用遮罩</a:t>
            </a:r>
            <a:endParaRPr lang="zh-TW"/>
          </a:p>
          <a:p>
            <a:pPr rtl="0"/>
            <a:r>
              <a:rPr lang="zh-TW"/>
              <a:t>4.2.2 - </a:t>
            </a:r>
            <a:r>
              <a:rPr lang="zh-TW" altLang="en-US"/>
              <a:t>萬用遮罩類型（續）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175</a:t>
            </a:fld>
            <a:endParaRPr/>
          </a:p>
        </p:txBody>
      </p:sp>
    </p:spTree>
    <p:extLst>
      <p:ext uri="{BB962C8B-B14F-4D97-AF65-F5344CB8AC3E}">
        <p14:creationId xmlns:p14="http://schemas.microsoft.com/office/powerpoint/2010/main" val="1622811941"/>
      </p:ext>
    </p:extLst>
  </p:cSld>
  <p:clrMapOvr>
    <a:masterClrMapping/>
  </p:clrMapOvr>
</p:notes>
</file>

<file path=ppt/notesSlides/notesSlide1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4.2 - ACL </a:t>
            </a:r>
            <a:r>
              <a:rPr lang="zh-TW" altLang="en-US"/>
              <a:t>中的萬用遮罩</a:t>
            </a:r>
            <a:endParaRPr lang="zh-TW"/>
          </a:p>
          <a:p>
            <a:pPr rtl="0"/>
            <a:r>
              <a:rPr lang="zh-TW"/>
              <a:t>4.2.3</a:t>
            </a:r>
            <a:r>
              <a:rPr lang="en-US" altLang="zh-TW"/>
              <a:t> </a:t>
            </a:r>
            <a:r>
              <a:rPr lang="zh-TW"/>
              <a:t>-</a:t>
            </a:r>
            <a:r>
              <a:rPr lang="zh-TW" altLang="en-US"/>
              <a:t> </a:t>
            </a:r>
            <a:r>
              <a:rPr lang="zh-TW"/>
              <a:t>萬用遮罩計算</a:t>
            </a:r>
          </a:p>
        </p:txBody>
      </p:sp>
      <p:sp>
        <p:nvSpPr>
          <p:cNvPr id="4" name="Slide Number Placeholder 3"/>
          <p:cNvSpPr>
            <a:spLocks noGrp="1"/>
          </p:cNvSpPr>
          <p:nvPr>
            <p:ph type="sldNum" sz="quarter" idx="5"/>
          </p:nvPr>
        </p:nvSpPr>
        <p:spPr/>
        <p:txBody>
          <a:bodyPr/>
          <a:lstStyle/>
          <a:p>
            <a:pPr rtl="0"/>
            <a:fld id="{5641018C-6CAF-B84E-B92C-ECB119457FBA}" type="slidenum">
              <a:rPr/>
              <a:t>176</a:t>
            </a:fld>
            <a:endParaRPr/>
          </a:p>
        </p:txBody>
      </p:sp>
    </p:spTree>
    <p:extLst>
      <p:ext uri="{BB962C8B-B14F-4D97-AF65-F5344CB8AC3E}">
        <p14:creationId xmlns:p14="http://schemas.microsoft.com/office/powerpoint/2010/main" val="2802807702"/>
      </p:ext>
    </p:extLst>
  </p:cSld>
  <p:clrMapOvr>
    <a:masterClrMapping/>
  </p:clrMapOvr>
</p:notes>
</file>

<file path=ppt/notesSlides/notesSlide1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4.2 - ACL </a:t>
            </a:r>
            <a:r>
              <a:rPr lang="zh-TW" altLang="en-US"/>
              <a:t>中的萬用遮罩</a:t>
            </a:r>
            <a:endParaRPr lang="zh-TW"/>
          </a:p>
          <a:p>
            <a:pPr rtl="0"/>
            <a:r>
              <a:rPr lang="zh-TW"/>
              <a:t>4.2.4</a:t>
            </a:r>
            <a:r>
              <a:rPr lang="en-US" altLang="zh-TW"/>
              <a:t> </a:t>
            </a:r>
            <a:r>
              <a:rPr lang="zh-TW"/>
              <a:t>-</a:t>
            </a:r>
            <a:r>
              <a:rPr lang="en-US" altLang="zh-TW"/>
              <a:t> </a:t>
            </a:r>
            <a:r>
              <a:rPr lang="zh-TW"/>
              <a:t>萬用遮罩關鍵字</a:t>
            </a:r>
          </a:p>
          <a:p>
            <a:pPr rtl="0"/>
            <a:r>
              <a:rPr lang="zh-TW"/>
              <a:t>4.2.5</a:t>
            </a:r>
            <a:r>
              <a:rPr lang="en-US" altLang="zh-TW"/>
              <a:t> </a:t>
            </a:r>
            <a:r>
              <a:rPr lang="zh-TW"/>
              <a:t>-</a:t>
            </a:r>
            <a:r>
              <a:rPr lang="en-US" altLang="zh-TW"/>
              <a:t> </a:t>
            </a:r>
            <a:r>
              <a:rPr lang="zh-TW"/>
              <a:t>檢查你的理解 -</a:t>
            </a:r>
            <a:r>
              <a:rPr lang="en-US" altLang="zh-TW"/>
              <a:t> </a:t>
            </a:r>
            <a:r>
              <a:rPr lang="zh-TW"/>
              <a:t>ACL 中的</a:t>
            </a:r>
            <a:r>
              <a:rPr lang="zh-TW" altLang="en-US"/>
              <a:t>萬用</a:t>
            </a:r>
            <a:r>
              <a:rPr lang="zh-TW"/>
              <a:t>遮罩</a:t>
            </a:r>
          </a:p>
        </p:txBody>
      </p:sp>
      <p:sp>
        <p:nvSpPr>
          <p:cNvPr id="4" name="Slide Number Placeholder 3"/>
          <p:cNvSpPr>
            <a:spLocks noGrp="1"/>
          </p:cNvSpPr>
          <p:nvPr>
            <p:ph type="sldNum" sz="quarter" idx="5"/>
          </p:nvPr>
        </p:nvSpPr>
        <p:spPr/>
        <p:txBody>
          <a:bodyPr/>
          <a:lstStyle/>
          <a:p>
            <a:pPr rtl="0"/>
            <a:fld id="{5641018C-6CAF-B84E-B92C-ECB119457FBA}" type="slidenum">
              <a:rPr/>
              <a:t>177</a:t>
            </a:fld>
            <a:endParaRPr/>
          </a:p>
        </p:txBody>
      </p:sp>
    </p:spTree>
    <p:extLst>
      <p:ext uri="{BB962C8B-B14F-4D97-AF65-F5344CB8AC3E}">
        <p14:creationId xmlns:p14="http://schemas.microsoft.com/office/powerpoint/2010/main" val="939117794"/>
      </p:ext>
    </p:extLst>
  </p:cSld>
  <p:clrMapOvr>
    <a:masterClrMapping/>
  </p:clrMapOvr>
</p:notes>
</file>

<file path=ppt/notesSlides/notesSlide1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4.3 - ACL </a:t>
            </a:r>
            <a:r>
              <a:rPr lang="zh-TW" altLang="en-US"/>
              <a:t>建立的準則</a:t>
            </a:r>
            <a:endParaRPr lang="zh-TW"/>
          </a:p>
          <a:p>
            <a:pPr rtl="0"/>
            <a:r>
              <a:rPr lang="zh-TW"/>
              <a:t>4.3.1</a:t>
            </a:r>
            <a:r>
              <a:rPr lang="en-US" altLang="zh-TW"/>
              <a:t> </a:t>
            </a:r>
            <a:r>
              <a:rPr lang="zh-TW"/>
              <a:t>-</a:t>
            </a:r>
            <a:r>
              <a:rPr lang="en-US" altLang="zh-TW"/>
              <a:t> </a:t>
            </a:r>
            <a:r>
              <a:rPr lang="zh-TW"/>
              <a:t>每個介面的 ACL 數量有限</a:t>
            </a:r>
          </a:p>
        </p:txBody>
      </p:sp>
      <p:sp>
        <p:nvSpPr>
          <p:cNvPr id="4" name="Slide Number Placeholder 3"/>
          <p:cNvSpPr>
            <a:spLocks noGrp="1"/>
          </p:cNvSpPr>
          <p:nvPr>
            <p:ph type="sldNum" sz="quarter" idx="5"/>
          </p:nvPr>
        </p:nvSpPr>
        <p:spPr/>
        <p:txBody>
          <a:bodyPr/>
          <a:lstStyle/>
          <a:p>
            <a:pPr rtl="0"/>
            <a:fld id="{5641018C-6CAF-B84E-B92C-ECB119457FBA}" type="slidenum">
              <a:rPr/>
              <a:t>178</a:t>
            </a:fld>
            <a:endParaRPr/>
          </a:p>
        </p:txBody>
      </p:sp>
    </p:spTree>
    <p:extLst>
      <p:ext uri="{BB962C8B-B14F-4D97-AF65-F5344CB8AC3E}">
        <p14:creationId xmlns:p14="http://schemas.microsoft.com/office/powerpoint/2010/main" val="3353208703"/>
      </p:ext>
    </p:extLst>
  </p:cSld>
  <p:clrMapOvr>
    <a:masterClrMapping/>
  </p:clrMapOvr>
</p:notes>
</file>

<file path=ppt/notesSlides/notesSlide1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4.3 - ACL </a:t>
            </a:r>
            <a:r>
              <a:rPr lang="zh-TW" altLang="en-US"/>
              <a:t>建立的準則</a:t>
            </a:r>
            <a:endParaRPr lang="zh-TW"/>
          </a:p>
          <a:p>
            <a:r>
              <a:rPr lang="zh-TW"/>
              <a:t>4.3.</a:t>
            </a:r>
            <a:r>
              <a:rPr lang="en-US" altLang="zh-TW"/>
              <a:t>2 </a:t>
            </a:r>
            <a:r>
              <a:rPr lang="zh-TW"/>
              <a:t>-</a:t>
            </a:r>
            <a:r>
              <a:rPr lang="en-US" altLang="zh-TW"/>
              <a:t> </a:t>
            </a:r>
            <a:r>
              <a:rPr lang="en-US" altLang="zh-TW" sz="1200" b="0" i="0" kern="1200">
                <a:solidFill>
                  <a:schemeClr val="tx1"/>
                </a:solidFill>
                <a:effectLst/>
                <a:latin typeface="+mn-lt"/>
                <a:ea typeface="+mn-ea"/>
                <a:cs typeface="+mn-cs"/>
              </a:rPr>
              <a:t>ACL </a:t>
            </a:r>
            <a:r>
              <a:rPr lang="zh-TW" altLang="en-US" sz="1200" b="0" i="0" kern="1200">
                <a:solidFill>
                  <a:schemeClr val="tx1"/>
                </a:solidFill>
                <a:effectLst/>
                <a:latin typeface="+mn-lt"/>
                <a:ea typeface="+mn-ea"/>
                <a:cs typeface="+mn-cs"/>
              </a:rPr>
              <a:t>最佳實作</a:t>
            </a:r>
          </a:p>
          <a:p>
            <a:pPr rtl="0"/>
            <a:r>
              <a:rPr lang="zh-TW"/>
              <a:t>4.3.</a:t>
            </a:r>
            <a:r>
              <a:rPr lang="en-US" altLang="zh-TW"/>
              <a:t>3 </a:t>
            </a:r>
            <a:r>
              <a:rPr lang="zh-TW"/>
              <a:t>-</a:t>
            </a:r>
            <a:r>
              <a:rPr lang="en-US" altLang="zh-TW"/>
              <a:t> </a:t>
            </a:r>
            <a:r>
              <a:rPr lang="zh-TW"/>
              <a:t>檢查你的理解 </a:t>
            </a:r>
            <a:r>
              <a:rPr lang="en-US" altLang="zh-TW"/>
              <a:t>- ACL </a:t>
            </a:r>
            <a:r>
              <a:rPr lang="zh-TW" altLang="zh-TW">
                <a:latin typeface="Arial" pitchFamily="34" charset="0"/>
                <a:ea typeface="+mn-ea"/>
                <a:cs typeface="Arial" pitchFamily="34" charset="0"/>
              </a:rPr>
              <a:t>建立的準則</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179</a:t>
            </a:fld>
            <a:endParaRPr/>
          </a:p>
        </p:txBody>
      </p:sp>
    </p:spTree>
    <p:extLst>
      <p:ext uri="{BB962C8B-B14F-4D97-AF65-F5344CB8AC3E}">
        <p14:creationId xmlns:p14="http://schemas.microsoft.com/office/powerpoint/2010/main" val="3174368765"/>
      </p:ext>
    </p:extLst>
  </p:cSld>
  <p:clrMapOvr>
    <a:masterClrMapping/>
  </p:clrMapOvr>
</p:notes>
</file>

<file path=ppt/notesSlides/notesSlide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zh-TW"/>
              <a:t>1.3 </a:t>
            </a:r>
            <a:r>
              <a:rPr lang="en-US" altLang="zh-TW"/>
              <a:t>-</a:t>
            </a:r>
            <a:r>
              <a:rPr lang="zh-TW"/>
              <a:t> OSPF</a:t>
            </a:r>
            <a:r>
              <a:rPr lang="en-US" altLang="zh-TW"/>
              <a:t> </a:t>
            </a:r>
            <a:r>
              <a:rPr lang="zh-TW" altLang="en-US" sz="1200">
                <a:latin typeface="Arial" pitchFamily="34" charset="0"/>
                <a:ea typeface="+mn-ea"/>
                <a:cs typeface="Arial" pitchFamily="34" charset="0"/>
              </a:rPr>
              <a:t>運作</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1.3.3</a:t>
            </a:r>
            <a:r>
              <a:rPr lang="en-US" altLang="zh-TW"/>
              <a:t> </a:t>
            </a:r>
            <a:r>
              <a:rPr lang="zh-TW"/>
              <a:t>-</a:t>
            </a:r>
            <a:r>
              <a:rPr lang="en-US" altLang="zh-TW"/>
              <a:t> </a:t>
            </a:r>
            <a:r>
              <a:rPr lang="zh-TW" altLang="en-US" sz="1200" b="0" i="0" kern="1200">
                <a:solidFill>
                  <a:schemeClr val="tx1"/>
                </a:solidFill>
                <a:effectLst/>
                <a:latin typeface="+mn-lt"/>
                <a:ea typeface="+mn-ea"/>
                <a:cs typeface="+mn-cs"/>
              </a:rPr>
              <a:t>建立鄰接關係</a:t>
            </a:r>
          </a:p>
        </p:txBody>
      </p:sp>
      <p:sp>
        <p:nvSpPr>
          <p:cNvPr id="4" name="Slide Number Placeholder 3"/>
          <p:cNvSpPr>
            <a:spLocks noGrp="1"/>
          </p:cNvSpPr>
          <p:nvPr>
            <p:ph type="sldNum" sz="quarter" idx="5"/>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4188910885"/>
      </p:ext>
    </p:extLst>
  </p:cSld>
  <p:clrMapOvr>
    <a:masterClrMapping/>
  </p:clrMapOvr>
</p:notes>
</file>

<file path=ppt/notesSlides/notesSlide1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4.4 - IPv4 ACL </a:t>
            </a:r>
            <a:r>
              <a:rPr lang="zh-TW" altLang="en-US"/>
              <a:t>的類型</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4.4.1 -</a:t>
            </a:r>
            <a:r>
              <a:rPr lang="en-US" altLang="zh-TW"/>
              <a:t> </a:t>
            </a:r>
            <a:r>
              <a:rPr lang="zh-TW" altLang="en-US" sz="1200" b="0" i="0" kern="1200">
                <a:solidFill>
                  <a:schemeClr val="tx1"/>
                </a:solidFill>
                <a:effectLst/>
                <a:latin typeface="+mn-lt"/>
                <a:ea typeface="+mn-ea"/>
                <a:cs typeface="+mn-cs"/>
              </a:rPr>
              <a:t>標準和延伸 </a:t>
            </a:r>
            <a:r>
              <a:rPr lang="en-US" altLang="zh-TW" sz="1200" b="0" i="0" kern="1200">
                <a:solidFill>
                  <a:schemeClr val="tx1"/>
                </a:solidFill>
                <a:effectLst/>
                <a:latin typeface="+mn-lt"/>
                <a:ea typeface="+mn-ea"/>
                <a:cs typeface="+mn-cs"/>
              </a:rPr>
              <a:t>ACL</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180</a:t>
            </a:fld>
            <a:endParaRPr/>
          </a:p>
        </p:txBody>
      </p:sp>
    </p:spTree>
    <p:extLst>
      <p:ext uri="{BB962C8B-B14F-4D97-AF65-F5344CB8AC3E}">
        <p14:creationId xmlns:p14="http://schemas.microsoft.com/office/powerpoint/2010/main" val="1358024297"/>
      </p:ext>
    </p:extLst>
  </p:cSld>
  <p:clrMapOvr>
    <a:masterClrMapping/>
  </p:clrMapOvr>
</p:notes>
</file>

<file path=ppt/notesSlides/notesSlide1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4.4 - IPv4 ACL </a:t>
            </a:r>
            <a:r>
              <a:rPr lang="zh-TW" altLang="en-US"/>
              <a:t>的類型</a:t>
            </a:r>
            <a:endParaRPr lang="zh-TW"/>
          </a:p>
          <a:p>
            <a:pPr rtl="0"/>
            <a:r>
              <a:rPr lang="zh-TW"/>
              <a:t>4.4.2</a:t>
            </a:r>
            <a:r>
              <a:rPr lang="en-US" altLang="zh-TW"/>
              <a:t> </a:t>
            </a:r>
            <a:r>
              <a:rPr lang="zh-TW"/>
              <a:t>-</a:t>
            </a:r>
            <a:r>
              <a:rPr lang="en-US" altLang="zh-TW"/>
              <a:t> </a:t>
            </a:r>
            <a:r>
              <a:rPr lang="zh-TW"/>
              <a:t>編號和命名 ACL</a:t>
            </a:r>
          </a:p>
        </p:txBody>
      </p:sp>
      <p:sp>
        <p:nvSpPr>
          <p:cNvPr id="4" name="Slide Number Placeholder 3"/>
          <p:cNvSpPr>
            <a:spLocks noGrp="1"/>
          </p:cNvSpPr>
          <p:nvPr>
            <p:ph type="sldNum" sz="quarter" idx="5"/>
          </p:nvPr>
        </p:nvSpPr>
        <p:spPr/>
        <p:txBody>
          <a:bodyPr/>
          <a:lstStyle/>
          <a:p>
            <a:pPr rtl="0"/>
            <a:fld id="{5641018C-6CAF-B84E-B92C-ECB119457FBA}" type="slidenum">
              <a:rPr/>
              <a:t>181</a:t>
            </a:fld>
            <a:endParaRPr/>
          </a:p>
        </p:txBody>
      </p:sp>
    </p:spTree>
    <p:extLst>
      <p:ext uri="{BB962C8B-B14F-4D97-AF65-F5344CB8AC3E}">
        <p14:creationId xmlns:p14="http://schemas.microsoft.com/office/powerpoint/2010/main" val="1957525151"/>
      </p:ext>
    </p:extLst>
  </p:cSld>
  <p:clrMapOvr>
    <a:masterClrMapping/>
  </p:clrMapOvr>
</p:notes>
</file>

<file path=ppt/notesSlides/notesSlide1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4.4 - IPv4 ACL </a:t>
            </a:r>
            <a:r>
              <a:rPr lang="zh-TW" altLang="en-US"/>
              <a:t>的類型</a:t>
            </a:r>
            <a:endParaRPr lang="zh-TW"/>
          </a:p>
          <a:p>
            <a:pPr rtl="0"/>
            <a:r>
              <a:rPr lang="zh-TW"/>
              <a:t>4.4.2</a:t>
            </a:r>
            <a:r>
              <a:rPr lang="en-US" altLang="zh-TW"/>
              <a:t> </a:t>
            </a:r>
            <a:r>
              <a:rPr lang="zh-TW"/>
              <a:t>-</a:t>
            </a:r>
            <a:r>
              <a:rPr lang="en-US" altLang="zh-TW"/>
              <a:t> </a:t>
            </a:r>
            <a:r>
              <a:rPr lang="zh-TW"/>
              <a:t>編號和命名 ACL</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182</a:t>
            </a:fld>
            <a:endParaRPr/>
          </a:p>
        </p:txBody>
      </p:sp>
    </p:spTree>
    <p:extLst>
      <p:ext uri="{BB962C8B-B14F-4D97-AF65-F5344CB8AC3E}">
        <p14:creationId xmlns:p14="http://schemas.microsoft.com/office/powerpoint/2010/main" val="3197117587"/>
      </p:ext>
    </p:extLst>
  </p:cSld>
  <p:clrMapOvr>
    <a:masterClrMapping/>
  </p:clrMapOvr>
</p:notes>
</file>

<file path=ppt/notesSlides/notesSlide1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4.4 - IPv4 ACL </a:t>
            </a:r>
            <a:r>
              <a:rPr lang="zh-TW" altLang="en-US"/>
              <a:t>的類型</a:t>
            </a:r>
            <a:endParaRPr lang="zh-TW"/>
          </a:p>
          <a:p>
            <a:pPr rtl="0"/>
            <a:r>
              <a:rPr lang="zh-TW"/>
              <a:t>4.4.3</a:t>
            </a:r>
            <a:r>
              <a:rPr lang="en-US" altLang="zh-TW"/>
              <a:t> </a:t>
            </a:r>
            <a:r>
              <a:rPr lang="zh-TW"/>
              <a:t>-</a:t>
            </a:r>
            <a:r>
              <a:rPr lang="en-US" altLang="zh-TW"/>
              <a:t> ACL </a:t>
            </a:r>
            <a:r>
              <a:rPr lang="zh-TW" altLang="en-US"/>
              <a:t>的放置位置</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183</a:t>
            </a:fld>
            <a:endParaRPr/>
          </a:p>
        </p:txBody>
      </p:sp>
    </p:spTree>
    <p:extLst>
      <p:ext uri="{BB962C8B-B14F-4D97-AF65-F5344CB8AC3E}">
        <p14:creationId xmlns:p14="http://schemas.microsoft.com/office/powerpoint/2010/main" val="1633118276"/>
      </p:ext>
    </p:extLst>
  </p:cSld>
  <p:clrMapOvr>
    <a:masterClrMapping/>
  </p:clrMapOvr>
</p:notes>
</file>

<file path=ppt/notesSlides/notesSlide1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4.4 - IPv4 ACL </a:t>
            </a:r>
            <a:r>
              <a:rPr lang="zh-TW" altLang="en-US"/>
              <a:t>的類型</a:t>
            </a:r>
            <a:endParaRPr lang="zh-TW"/>
          </a:p>
          <a:p>
            <a:pPr rtl="0"/>
            <a:r>
              <a:rPr lang="zh-TW"/>
              <a:t>4.4.3</a:t>
            </a:r>
            <a:r>
              <a:rPr lang="en-US" altLang="zh-TW"/>
              <a:t> </a:t>
            </a:r>
            <a:r>
              <a:rPr lang="zh-TW"/>
              <a:t>-</a:t>
            </a:r>
            <a:r>
              <a:rPr lang="en-US" altLang="zh-TW"/>
              <a:t> </a:t>
            </a:r>
            <a:r>
              <a:rPr lang="en-US" altLang="zh-TW">
                <a:latin typeface="Arial" pitchFamily="34" charset="0"/>
                <a:ea typeface="+mn-ea"/>
                <a:cs typeface="Arial" pitchFamily="34" charset="0"/>
              </a:rPr>
              <a:t>ACL </a:t>
            </a:r>
            <a:r>
              <a:rPr lang="zh-TW" altLang="en-US">
                <a:latin typeface="Arial" pitchFamily="34" charset="0"/>
                <a:ea typeface="+mn-ea"/>
                <a:cs typeface="Arial" pitchFamily="34" charset="0"/>
              </a:rPr>
              <a:t>的放置位置（續）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184</a:t>
            </a:fld>
            <a:endParaRPr/>
          </a:p>
        </p:txBody>
      </p:sp>
    </p:spTree>
    <p:extLst>
      <p:ext uri="{BB962C8B-B14F-4D97-AF65-F5344CB8AC3E}">
        <p14:creationId xmlns:p14="http://schemas.microsoft.com/office/powerpoint/2010/main" val="834631661"/>
      </p:ext>
    </p:extLst>
  </p:cSld>
  <p:clrMapOvr>
    <a:masterClrMapping/>
  </p:clrMapOvr>
</p:notes>
</file>

<file path=ppt/notesSlides/notesSlide1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4.4 - IPv4 ACL </a:t>
            </a:r>
            <a:r>
              <a:rPr lang="zh-TW" altLang="en-US"/>
              <a:t>的類型</a:t>
            </a:r>
            <a:endParaRPr lang="zh-TW"/>
          </a:p>
          <a:p>
            <a:pPr rtl="0"/>
            <a:r>
              <a:rPr lang="zh-TW"/>
              <a:t>4.4.4</a:t>
            </a:r>
            <a:r>
              <a:rPr lang="en-US" altLang="zh-TW"/>
              <a:t> </a:t>
            </a:r>
            <a:r>
              <a:rPr lang="zh-TW"/>
              <a:t>-</a:t>
            </a:r>
            <a:r>
              <a:rPr lang="en-US" altLang="zh-TW"/>
              <a:t> </a:t>
            </a:r>
            <a:r>
              <a:rPr lang="zh-TW"/>
              <a:t>標準 ACL 放置範例</a:t>
            </a:r>
          </a:p>
        </p:txBody>
      </p:sp>
      <p:sp>
        <p:nvSpPr>
          <p:cNvPr id="4" name="Slide Number Placeholder 3"/>
          <p:cNvSpPr>
            <a:spLocks noGrp="1"/>
          </p:cNvSpPr>
          <p:nvPr>
            <p:ph type="sldNum" sz="quarter" idx="5"/>
          </p:nvPr>
        </p:nvSpPr>
        <p:spPr/>
        <p:txBody>
          <a:bodyPr/>
          <a:lstStyle/>
          <a:p>
            <a:pPr rtl="0"/>
            <a:fld id="{5641018C-6CAF-B84E-B92C-ECB119457FBA}" type="slidenum">
              <a:rPr/>
              <a:t>185</a:t>
            </a:fld>
            <a:endParaRPr/>
          </a:p>
        </p:txBody>
      </p:sp>
    </p:spTree>
    <p:extLst>
      <p:ext uri="{BB962C8B-B14F-4D97-AF65-F5344CB8AC3E}">
        <p14:creationId xmlns:p14="http://schemas.microsoft.com/office/powerpoint/2010/main" val="4287509711"/>
      </p:ext>
    </p:extLst>
  </p:cSld>
  <p:clrMapOvr>
    <a:masterClrMapping/>
  </p:clrMapOvr>
</p:notes>
</file>

<file path=ppt/notesSlides/notesSlide1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4.4 - IPv4 ACL </a:t>
            </a:r>
            <a:r>
              <a:rPr lang="zh-TW" altLang="en-US"/>
              <a:t>的類型</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4.4.4</a:t>
            </a:r>
            <a:r>
              <a:rPr lang="en-US" altLang="zh-TW"/>
              <a:t> </a:t>
            </a:r>
            <a:r>
              <a:rPr lang="zh-TW"/>
              <a:t>-</a:t>
            </a:r>
            <a:r>
              <a:rPr lang="en-US" altLang="zh-TW"/>
              <a:t> </a:t>
            </a:r>
            <a:r>
              <a:rPr lang="zh-TW"/>
              <a:t>標準 ACL 放置範例</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186</a:t>
            </a:fld>
            <a:endParaRPr/>
          </a:p>
        </p:txBody>
      </p:sp>
    </p:spTree>
    <p:extLst>
      <p:ext uri="{BB962C8B-B14F-4D97-AF65-F5344CB8AC3E}">
        <p14:creationId xmlns:p14="http://schemas.microsoft.com/office/powerpoint/2010/main" val="2793359056"/>
      </p:ext>
    </p:extLst>
  </p:cSld>
  <p:clrMapOvr>
    <a:masterClrMapping/>
  </p:clrMapOvr>
</p:notes>
</file>

<file path=ppt/notesSlides/notesSlide1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4.4 - IPv4 ACL </a:t>
            </a:r>
            <a:r>
              <a:rPr lang="zh-TW" altLang="en-US"/>
              <a:t>的類型</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4.4.5</a:t>
            </a:r>
            <a:r>
              <a:rPr lang="en-US" altLang="zh-TW"/>
              <a:t> </a:t>
            </a:r>
            <a:r>
              <a:rPr lang="zh-TW"/>
              <a:t>-</a:t>
            </a:r>
            <a:r>
              <a:rPr lang="zh-TW" altLang="en-US"/>
              <a:t> </a:t>
            </a:r>
            <a:r>
              <a:rPr lang="zh-TW"/>
              <a:t>延伸 ACL 放置範例 </a:t>
            </a:r>
          </a:p>
        </p:txBody>
      </p:sp>
      <p:sp>
        <p:nvSpPr>
          <p:cNvPr id="4" name="Slide Number Placeholder 3"/>
          <p:cNvSpPr>
            <a:spLocks noGrp="1"/>
          </p:cNvSpPr>
          <p:nvPr>
            <p:ph type="sldNum" sz="quarter" idx="5"/>
          </p:nvPr>
        </p:nvSpPr>
        <p:spPr/>
        <p:txBody>
          <a:bodyPr/>
          <a:lstStyle/>
          <a:p>
            <a:pPr rtl="0"/>
            <a:fld id="{5641018C-6CAF-B84E-B92C-ECB119457FBA}" type="slidenum">
              <a:rPr/>
              <a:t>187</a:t>
            </a:fld>
            <a:endParaRPr/>
          </a:p>
        </p:txBody>
      </p:sp>
    </p:spTree>
    <p:extLst>
      <p:ext uri="{BB962C8B-B14F-4D97-AF65-F5344CB8AC3E}">
        <p14:creationId xmlns:p14="http://schemas.microsoft.com/office/powerpoint/2010/main" val="2751211306"/>
      </p:ext>
    </p:extLst>
  </p:cSld>
  <p:clrMapOvr>
    <a:masterClrMapping/>
  </p:clrMapOvr>
</p:notes>
</file>

<file path=ppt/notesSlides/notesSlide1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4 - </a:t>
            </a:r>
            <a:r>
              <a:rPr lang="en-US" altLang="zh-TW"/>
              <a:t>ACL </a:t>
            </a:r>
            <a:r>
              <a:rPr lang="zh-TW" altLang="en-US"/>
              <a:t>概念</a:t>
            </a:r>
            <a:endParaRPr lang="zh-TW"/>
          </a:p>
          <a:p>
            <a:pPr rtl="0"/>
            <a:r>
              <a:rPr lang="en-US" altLang="zh-TW"/>
              <a:t>4.4 - IPv4 ACL </a:t>
            </a:r>
            <a:r>
              <a:rPr lang="zh-TW" altLang="en-US"/>
              <a:t>的類型</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4.4.5</a:t>
            </a:r>
            <a:r>
              <a:rPr lang="en-US" altLang="zh-TW"/>
              <a:t> </a:t>
            </a:r>
            <a:r>
              <a:rPr lang="zh-TW"/>
              <a:t>-</a:t>
            </a:r>
            <a:r>
              <a:rPr lang="en-US" altLang="zh-TW"/>
              <a:t> </a:t>
            </a:r>
            <a:r>
              <a:rPr lang="zh-TW"/>
              <a:t>延伸 ACL 放置範例</a:t>
            </a:r>
            <a:r>
              <a:rPr lang="zh-TW" altLang="en-US"/>
              <a:t>（續）</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4.4.</a:t>
            </a:r>
            <a:r>
              <a:rPr lang="en-US" altLang="zh-TW"/>
              <a:t>6 </a:t>
            </a:r>
            <a:r>
              <a:rPr lang="zh-TW"/>
              <a:t>-</a:t>
            </a:r>
            <a:r>
              <a:rPr lang="en-US" altLang="zh-TW"/>
              <a:t> </a:t>
            </a:r>
            <a:r>
              <a:rPr lang="zh-TW"/>
              <a:t>檢查你的了解</a:t>
            </a:r>
            <a:r>
              <a:rPr lang="en-US" altLang="zh-TW"/>
              <a:t> </a:t>
            </a:r>
            <a:r>
              <a:rPr lang="zh-TW"/>
              <a:t>-</a:t>
            </a:r>
            <a:r>
              <a:rPr lang="en-US" altLang="zh-TW"/>
              <a:t> </a:t>
            </a:r>
            <a:r>
              <a:rPr lang="zh-TW"/>
              <a:t>ACL 放置的準則</a:t>
            </a:r>
          </a:p>
        </p:txBody>
      </p:sp>
      <p:sp>
        <p:nvSpPr>
          <p:cNvPr id="4" name="Slide Number Placeholder 3"/>
          <p:cNvSpPr>
            <a:spLocks noGrp="1"/>
          </p:cNvSpPr>
          <p:nvPr>
            <p:ph type="sldNum" sz="quarter" idx="5"/>
          </p:nvPr>
        </p:nvSpPr>
        <p:spPr/>
        <p:txBody>
          <a:bodyPr/>
          <a:lstStyle/>
          <a:p>
            <a:pPr rtl="0"/>
            <a:fld id="{5641018C-6CAF-B84E-B92C-ECB119457FBA}" type="slidenum">
              <a:rPr/>
              <a:t>188</a:t>
            </a:fld>
            <a:endParaRPr/>
          </a:p>
        </p:txBody>
      </p:sp>
    </p:spTree>
    <p:extLst>
      <p:ext uri="{BB962C8B-B14F-4D97-AF65-F5344CB8AC3E}">
        <p14:creationId xmlns:p14="http://schemas.microsoft.com/office/powerpoint/2010/main" val="3687981507"/>
      </p:ext>
    </p:extLst>
  </p:cSld>
  <p:clrMapOvr>
    <a:masterClrMapping/>
  </p:clrMapOvr>
</p:notes>
</file>

<file path=ppt/notesSlides/notesSlide1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189</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4 - </a:t>
            </a:r>
            <a:r>
              <a:rPr lang="en-US" altLang="zh-TW"/>
              <a:t>ACL </a:t>
            </a:r>
            <a:r>
              <a:rPr lang="zh-TW" altLang="en-US"/>
              <a:t>概念</a:t>
            </a:r>
            <a:endParaRPr lang="zh-TW"/>
          </a:p>
          <a:p>
            <a:pPr rtl="0"/>
            <a:r>
              <a:rPr lang="zh-TW"/>
              <a:t>4.5 - </a:t>
            </a:r>
            <a:r>
              <a:rPr lang="zh-TW" altLang="en-US"/>
              <a:t>模組練習和測驗</a:t>
            </a:r>
            <a:endParaRPr lang="zh-TW"/>
          </a:p>
          <a:p>
            <a:pPr rtl="0"/>
            <a:r>
              <a:rPr lang="zh-TW"/>
              <a:t>4.5.1</a:t>
            </a:r>
            <a:r>
              <a:rPr lang="en-US" altLang="zh-TW"/>
              <a:t> </a:t>
            </a:r>
            <a:r>
              <a:rPr lang="zh-TW"/>
              <a:t>-</a:t>
            </a:r>
            <a:r>
              <a:rPr lang="en-US" altLang="zh-TW"/>
              <a:t> </a:t>
            </a:r>
            <a:r>
              <a:rPr lang="zh-TW"/>
              <a:t>我在本</a:t>
            </a:r>
            <a:r>
              <a:rPr lang="zh-TW" altLang="en-US"/>
              <a:t>模組</a:t>
            </a:r>
            <a:r>
              <a:rPr lang="zh-TW"/>
              <a:t>中學到了什麼？</a:t>
            </a:r>
          </a:p>
        </p:txBody>
      </p:sp>
    </p:spTree>
    <p:extLst>
      <p:ext uri="{BB962C8B-B14F-4D97-AF65-F5344CB8AC3E}">
        <p14:creationId xmlns:p14="http://schemas.microsoft.com/office/powerpoint/2010/main" val="1270055720"/>
      </p:ext>
    </p:extLst>
  </p:cSld>
  <p:clrMapOvr>
    <a:masterClrMapping/>
  </p:clrMapOvr>
</p:notes>
</file>

<file path=ppt/notesSlides/notesSlide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zh-TW"/>
              <a:t>1.3 - </a:t>
            </a:r>
            <a:r>
              <a:rPr lang="en-US" altLang="zh-TW" sz="1200">
                <a:latin typeface="Arial" pitchFamily="34" charset="0"/>
                <a:ea typeface="+mn-ea"/>
                <a:cs typeface="Arial" pitchFamily="34" charset="0"/>
              </a:rPr>
              <a:t>OSPF </a:t>
            </a:r>
            <a:r>
              <a:rPr lang="zh-TW" altLang="en-US" sz="1200">
                <a:latin typeface="Arial" pitchFamily="34" charset="0"/>
                <a:ea typeface="+mn-ea"/>
                <a:cs typeface="Arial" pitchFamily="34" charset="0"/>
              </a:rPr>
              <a:t>運作</a:t>
            </a:r>
            <a:endParaRPr lang="zh-TW"/>
          </a:p>
          <a:p>
            <a:pPr rtl="0"/>
            <a:r>
              <a:rPr lang="zh-TW"/>
              <a:t>1.3.3</a:t>
            </a:r>
            <a:r>
              <a:rPr lang="en-US" altLang="zh-TW"/>
              <a:t> </a:t>
            </a:r>
            <a:r>
              <a:rPr lang="zh-TW"/>
              <a:t>-</a:t>
            </a:r>
            <a:r>
              <a:rPr lang="en-US" altLang="zh-TW"/>
              <a:t> </a:t>
            </a:r>
            <a:r>
              <a:rPr lang="zh-TW" altLang="en-US">
                <a:ea typeface="+mn-ea"/>
              </a:rPr>
              <a:t>建立鄰接關係</a:t>
            </a:r>
            <a:r>
              <a:rPr lang="zh-TW" altLang="en-US" sz="1200"/>
              <a:t>（續）</a:t>
            </a:r>
            <a:r>
              <a:rPr lang="zh-TW" altLang="zh-TW" sz="1200"/>
              <a:t> </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2976478129"/>
      </p:ext>
    </p:extLst>
  </p:cSld>
  <p:clrMapOvr>
    <a:masterClrMapping/>
  </p:clrMapOvr>
</p:notes>
</file>

<file path=ppt/notesSlides/notesSlide1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190</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4 - </a:t>
            </a:r>
            <a:r>
              <a:rPr lang="en-US" altLang="zh-TW"/>
              <a:t>ACL </a:t>
            </a:r>
            <a:r>
              <a:rPr lang="zh-TW" altLang="en-US"/>
              <a:t>概念</a:t>
            </a:r>
            <a:endParaRPr lang="zh-TW"/>
          </a:p>
          <a:p>
            <a:pPr rtl="0"/>
            <a:r>
              <a:rPr lang="zh-TW"/>
              <a:t>4.5 - </a:t>
            </a:r>
            <a:r>
              <a:rPr lang="zh-TW" altLang="en-US"/>
              <a:t>模組練習和測驗</a:t>
            </a:r>
            <a:endParaRPr lang="zh-TW"/>
          </a:p>
          <a:p>
            <a:pPr rtl="0"/>
            <a:r>
              <a:rPr lang="zh-TW"/>
              <a:t>4.5.1 - </a:t>
            </a:r>
            <a:r>
              <a:rPr lang="zh-TW" altLang="en-US"/>
              <a:t>我在本模組中學到了什麼？（續）</a:t>
            </a:r>
            <a:endParaRPr lang="zh-TW"/>
          </a:p>
        </p:txBody>
      </p:sp>
    </p:spTree>
    <p:extLst>
      <p:ext uri="{BB962C8B-B14F-4D97-AF65-F5344CB8AC3E}">
        <p14:creationId xmlns:p14="http://schemas.microsoft.com/office/powerpoint/2010/main" val="130204023"/>
      </p:ext>
    </p:extLst>
  </p:cSld>
  <p:clrMapOvr>
    <a:masterClrMapping/>
  </p:clrMapOvr>
</p:notes>
</file>

<file path=ppt/notesSlides/notesSlide1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191</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4 - </a:t>
            </a:r>
            <a:r>
              <a:rPr lang="en-US" altLang="zh-TW"/>
              <a:t>ACL </a:t>
            </a:r>
            <a:r>
              <a:rPr lang="zh-TW" altLang="en-US"/>
              <a:t>概念</a:t>
            </a:r>
            <a:endParaRPr lang="zh-TW"/>
          </a:p>
          <a:p>
            <a:pPr rtl="0"/>
            <a:r>
              <a:rPr lang="zh-TW"/>
              <a:t>4.5 - </a:t>
            </a:r>
            <a:r>
              <a:rPr lang="zh-TW" altLang="en-US"/>
              <a:t>模組練習和測驗</a:t>
            </a:r>
            <a:endParaRPr lang="zh-TW"/>
          </a:p>
          <a:p>
            <a:pPr rtl="0"/>
            <a:r>
              <a:rPr lang="zh-TW"/>
              <a:t>4.5.1 - </a:t>
            </a:r>
            <a:r>
              <a:rPr lang="zh-TW" altLang="en-US"/>
              <a:t>我在本模組中學到了什麼？（續）</a:t>
            </a:r>
            <a:endParaRPr lang="zh-TW"/>
          </a:p>
          <a:p>
            <a:pPr rtl="0"/>
            <a:r>
              <a:rPr lang="zh-TW"/>
              <a:t>4.5.2</a:t>
            </a:r>
            <a:r>
              <a:rPr lang="en-US" altLang="zh-TW"/>
              <a:t> </a:t>
            </a:r>
            <a:r>
              <a:rPr lang="zh-TW"/>
              <a:t>-</a:t>
            </a:r>
            <a:r>
              <a:rPr lang="en-US" altLang="zh-TW"/>
              <a:t> </a:t>
            </a:r>
            <a:r>
              <a:rPr lang="zh-TW" altLang="en-US"/>
              <a:t>模組</a:t>
            </a:r>
            <a:r>
              <a:rPr lang="zh-TW"/>
              <a:t>測驗</a:t>
            </a:r>
            <a:r>
              <a:rPr lang="en-US" altLang="zh-TW"/>
              <a:t> </a:t>
            </a:r>
            <a:r>
              <a:rPr lang="zh-TW"/>
              <a:t>-</a:t>
            </a:r>
            <a:r>
              <a:rPr lang="en-US" altLang="zh-TW"/>
              <a:t> </a:t>
            </a:r>
            <a:r>
              <a:rPr lang="zh-TW"/>
              <a:t>ACL概念</a:t>
            </a:r>
          </a:p>
        </p:txBody>
      </p:sp>
    </p:spTree>
    <p:extLst>
      <p:ext uri="{BB962C8B-B14F-4D97-AF65-F5344CB8AC3E}">
        <p14:creationId xmlns:p14="http://schemas.microsoft.com/office/powerpoint/2010/main" val="2255834328"/>
      </p:ext>
    </p:extLst>
  </p:cSld>
  <p:clrMapOvr>
    <a:masterClrMapping/>
  </p:clrMapOvr>
</p:notes>
</file>

<file path=ppt/notesSlides/notesSlide1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192</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2833344274"/>
      </p:ext>
    </p:extLst>
  </p:cSld>
  <p:clrMapOvr>
    <a:masterClrMapping/>
  </p:clrMapOvr>
</p:notes>
</file>

<file path=ppt/notesSlides/notesSlide1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第五</a:t>
            </a:r>
            <a:r>
              <a:rPr lang="zh-TW" altLang="en-US"/>
              <a:t>章：</a:t>
            </a:r>
            <a:r>
              <a:rPr lang="en-US" altLang="zh-TW"/>
              <a:t>IPv4 ACL </a:t>
            </a:r>
            <a:r>
              <a:rPr lang="zh-TW" altLang="en-US"/>
              <a:t>設定</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193</a:t>
            </a:fld>
            <a:endParaRPr/>
          </a:p>
        </p:txBody>
      </p:sp>
    </p:spTree>
    <p:extLst>
      <p:ext uri="{BB962C8B-B14F-4D97-AF65-F5344CB8AC3E}">
        <p14:creationId xmlns:p14="http://schemas.microsoft.com/office/powerpoint/2010/main" val="3412290431"/>
      </p:ext>
    </p:extLst>
  </p:cSld>
  <p:clrMapOvr>
    <a:masterClrMapping/>
  </p:clrMapOvr>
</p:notes>
</file>

<file path=ppt/notesSlides/notesSlide1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194</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en-US" altLang="zh-TW"/>
              <a:t>5 - IPv4 ACL </a:t>
            </a:r>
            <a:r>
              <a:rPr lang="zh-TW" altLang="en-US"/>
              <a:t>設定</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5.0.2</a:t>
            </a:r>
            <a:r>
              <a:rPr lang="en-US" altLang="zh-TW"/>
              <a:t> </a:t>
            </a:r>
            <a:r>
              <a:rPr lang="zh-TW"/>
              <a:t>-</a:t>
            </a:r>
            <a:r>
              <a:rPr lang="en-US" altLang="zh-TW"/>
              <a:t> </a:t>
            </a:r>
            <a:r>
              <a:rPr lang="zh-TW" altLang="en-US" sz="1200" b="0" i="0" kern="1200">
                <a:solidFill>
                  <a:schemeClr val="tx1"/>
                </a:solidFill>
                <a:effectLst/>
                <a:latin typeface="+mn-lt"/>
                <a:ea typeface="+mn-ea"/>
                <a:cs typeface="+mn-cs"/>
              </a:rPr>
              <a:t>我將在這個單元中學到什麼？</a:t>
            </a:r>
          </a:p>
          <a:p>
            <a:pPr rtl="0">
              <a:buFontTx/>
              <a:buNone/>
            </a:pPr>
            <a:endParaRPr lang="zh-TW"/>
          </a:p>
        </p:txBody>
      </p:sp>
    </p:spTree>
    <p:extLst>
      <p:ext uri="{BB962C8B-B14F-4D97-AF65-F5344CB8AC3E}">
        <p14:creationId xmlns:p14="http://schemas.microsoft.com/office/powerpoint/2010/main" val="1370521003"/>
      </p:ext>
    </p:extLst>
  </p:cSld>
  <p:clrMapOvr>
    <a:masterClrMapping/>
  </p:clrMapOvr>
</p:notes>
</file>

<file path=ppt/notesSlides/notesSlide1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5.1 - </a:t>
            </a:r>
            <a:r>
              <a:rPr lang="zh-TW" altLang="en-US"/>
              <a:t>設定標準 </a:t>
            </a:r>
            <a:r>
              <a:rPr lang="en-US" altLang="zh-TW"/>
              <a:t>IPv4 ACL</a:t>
            </a:r>
            <a:endParaRPr lang="zh-TW"/>
          </a:p>
          <a:p>
            <a:pPr rtl="0"/>
            <a:r>
              <a:rPr lang="zh-TW"/>
              <a:t>5.1.1</a:t>
            </a:r>
            <a:r>
              <a:rPr lang="zh-TW" altLang="en-US"/>
              <a:t> </a:t>
            </a:r>
            <a:r>
              <a:rPr lang="en-US" altLang="zh-TW"/>
              <a:t>- </a:t>
            </a:r>
            <a:r>
              <a:rPr lang="zh-TW"/>
              <a:t>建立 ACL</a:t>
            </a:r>
          </a:p>
        </p:txBody>
      </p:sp>
      <p:sp>
        <p:nvSpPr>
          <p:cNvPr id="4" name="Slide Number Placeholder 3"/>
          <p:cNvSpPr>
            <a:spLocks noGrp="1"/>
          </p:cNvSpPr>
          <p:nvPr>
            <p:ph type="sldNum" sz="quarter" idx="5"/>
          </p:nvPr>
        </p:nvSpPr>
        <p:spPr/>
        <p:txBody>
          <a:bodyPr/>
          <a:lstStyle/>
          <a:p>
            <a:pPr rtl="0"/>
            <a:fld id="{5641018C-6CAF-B84E-B92C-ECB119457FBA}" type="slidenum">
              <a:rPr/>
              <a:t>195</a:t>
            </a:fld>
            <a:endParaRPr/>
          </a:p>
        </p:txBody>
      </p:sp>
    </p:spTree>
    <p:extLst>
      <p:ext uri="{BB962C8B-B14F-4D97-AF65-F5344CB8AC3E}">
        <p14:creationId xmlns:p14="http://schemas.microsoft.com/office/powerpoint/2010/main" val="3773436412"/>
      </p:ext>
    </p:extLst>
  </p:cSld>
  <p:clrMapOvr>
    <a:masterClrMapping/>
  </p:clrMapOvr>
</p:notes>
</file>

<file path=ppt/notesSlides/notesSlide1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5.1 - </a:t>
            </a:r>
            <a:r>
              <a:rPr lang="zh-TW" altLang="en-US"/>
              <a:t>設定標準 </a:t>
            </a:r>
            <a:r>
              <a:rPr lang="en-US" altLang="zh-TW"/>
              <a:t>IPv4 ACL</a:t>
            </a:r>
            <a:endParaRPr lang="zh-TW"/>
          </a:p>
          <a:p>
            <a:pPr rtl="0"/>
            <a:r>
              <a:rPr lang="zh-TW"/>
              <a:t>5.1.2</a:t>
            </a:r>
            <a:r>
              <a:rPr lang="zh-TW" altLang="en-US"/>
              <a:t> </a:t>
            </a:r>
            <a:r>
              <a:rPr lang="en-US" altLang="zh-TW"/>
              <a:t>- </a:t>
            </a:r>
            <a:r>
              <a:rPr lang="zh-TW"/>
              <a:t>編號標準 </a:t>
            </a:r>
            <a:r>
              <a:rPr lang="zh-TW" altLang="zh-TW" sz="1200"/>
              <a:t>IPv4 ACL 語法</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196</a:t>
            </a:fld>
            <a:endParaRPr/>
          </a:p>
        </p:txBody>
      </p:sp>
    </p:spTree>
    <p:extLst>
      <p:ext uri="{BB962C8B-B14F-4D97-AF65-F5344CB8AC3E}">
        <p14:creationId xmlns:p14="http://schemas.microsoft.com/office/powerpoint/2010/main" val="1379089501"/>
      </p:ext>
    </p:extLst>
  </p:cSld>
  <p:clrMapOvr>
    <a:masterClrMapping/>
  </p:clrMapOvr>
</p:notes>
</file>

<file path=ppt/notesSlides/notesSlide1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5.1 - </a:t>
            </a:r>
            <a:r>
              <a:rPr lang="zh-TW" altLang="en-US"/>
              <a:t>設定標準 </a:t>
            </a:r>
            <a:r>
              <a:rPr lang="en-US" altLang="zh-TW"/>
              <a:t>IPv4 ACL</a:t>
            </a:r>
            <a:endParaRPr lang="zh-TW"/>
          </a:p>
          <a:p>
            <a:pPr rtl="0"/>
            <a:r>
              <a:rPr lang="zh-TW"/>
              <a:t>5.1.3</a:t>
            </a:r>
            <a:r>
              <a:rPr lang="zh-TW" altLang="en-US"/>
              <a:t> </a:t>
            </a:r>
            <a:r>
              <a:rPr lang="en-US" altLang="zh-TW"/>
              <a:t>- </a:t>
            </a:r>
            <a:r>
              <a:rPr lang="zh-TW"/>
              <a:t>命名標準 IPv4 ACL 語法</a:t>
            </a:r>
          </a:p>
        </p:txBody>
      </p:sp>
      <p:sp>
        <p:nvSpPr>
          <p:cNvPr id="4" name="Slide Number Placeholder 3"/>
          <p:cNvSpPr>
            <a:spLocks noGrp="1"/>
          </p:cNvSpPr>
          <p:nvPr>
            <p:ph type="sldNum" sz="quarter" idx="5"/>
          </p:nvPr>
        </p:nvSpPr>
        <p:spPr/>
        <p:txBody>
          <a:bodyPr/>
          <a:lstStyle/>
          <a:p>
            <a:pPr rtl="0"/>
            <a:fld id="{5641018C-6CAF-B84E-B92C-ECB119457FBA}" type="slidenum">
              <a:rPr/>
              <a:t>197</a:t>
            </a:fld>
            <a:endParaRPr/>
          </a:p>
        </p:txBody>
      </p:sp>
    </p:spTree>
    <p:extLst>
      <p:ext uri="{BB962C8B-B14F-4D97-AF65-F5344CB8AC3E}">
        <p14:creationId xmlns:p14="http://schemas.microsoft.com/office/powerpoint/2010/main" val="1164401065"/>
      </p:ext>
    </p:extLst>
  </p:cSld>
  <p:clrMapOvr>
    <a:masterClrMapping/>
  </p:clrMapOvr>
</p:notes>
</file>

<file path=ppt/notesSlides/notesSlide1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5.1 - </a:t>
            </a:r>
            <a:r>
              <a:rPr lang="zh-TW" altLang="en-US"/>
              <a:t>設定標準 </a:t>
            </a:r>
            <a:r>
              <a:rPr lang="en-US" altLang="zh-TW"/>
              <a:t>IPv4 ACL</a:t>
            </a:r>
            <a:endParaRPr lang="zh-TW"/>
          </a:p>
          <a:p>
            <a:pPr rtl="0"/>
            <a:r>
              <a:rPr lang="zh-TW"/>
              <a:t>5.1.4</a:t>
            </a:r>
            <a:r>
              <a:rPr lang="zh-TW" altLang="en-US"/>
              <a:t> </a:t>
            </a:r>
            <a:r>
              <a:rPr lang="en-US" altLang="zh-TW"/>
              <a:t>- </a:t>
            </a:r>
            <a:r>
              <a:rPr lang="zh-TW" altLang="zh-TW" sz="1200">
                <a:latin typeface="Arial" pitchFamily="34" charset="0"/>
                <a:ea typeface="+mn-ea"/>
                <a:cs typeface="Arial" pitchFamily="34" charset="0"/>
              </a:rPr>
              <a:t>套用標準 IPv4 ACL</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198</a:t>
            </a:fld>
            <a:endParaRPr/>
          </a:p>
        </p:txBody>
      </p:sp>
    </p:spTree>
    <p:extLst>
      <p:ext uri="{BB962C8B-B14F-4D97-AF65-F5344CB8AC3E}">
        <p14:creationId xmlns:p14="http://schemas.microsoft.com/office/powerpoint/2010/main" val="1628936841"/>
      </p:ext>
    </p:extLst>
  </p:cSld>
  <p:clrMapOvr>
    <a:masterClrMapping/>
  </p:clrMapOvr>
</p:notes>
</file>

<file path=ppt/notesSlides/notesSlide1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5.1 - </a:t>
            </a:r>
            <a:r>
              <a:rPr lang="zh-TW" altLang="en-US"/>
              <a:t>設定標準 </a:t>
            </a:r>
            <a:r>
              <a:rPr lang="en-US" altLang="zh-TW"/>
              <a:t>IPv4 ACL</a:t>
            </a:r>
            <a:endParaRPr lang="zh-TW"/>
          </a:p>
          <a:p>
            <a:pPr rtl="0"/>
            <a:r>
              <a:rPr lang="zh-TW"/>
              <a:t>5.1.5</a:t>
            </a:r>
            <a:r>
              <a:rPr lang="zh-TW" altLang="en-US"/>
              <a:t> </a:t>
            </a:r>
            <a:r>
              <a:rPr lang="en-US" altLang="zh-TW"/>
              <a:t>- </a:t>
            </a:r>
            <a:r>
              <a:rPr lang="zh-TW"/>
              <a:t>編號標準 IPv4 ACL 範例</a:t>
            </a:r>
          </a:p>
        </p:txBody>
      </p:sp>
      <p:sp>
        <p:nvSpPr>
          <p:cNvPr id="4" name="Slide Number Placeholder 3"/>
          <p:cNvSpPr>
            <a:spLocks noGrp="1"/>
          </p:cNvSpPr>
          <p:nvPr>
            <p:ph type="sldNum" sz="quarter" idx="5"/>
          </p:nvPr>
        </p:nvSpPr>
        <p:spPr/>
        <p:txBody>
          <a:bodyPr/>
          <a:lstStyle/>
          <a:p>
            <a:pPr rtl="0"/>
            <a:fld id="{5641018C-6CAF-B84E-B92C-ECB119457FBA}" type="slidenum">
              <a:rPr/>
              <a:t>199</a:t>
            </a:fld>
            <a:endParaRPr/>
          </a:p>
        </p:txBody>
      </p:sp>
    </p:spTree>
    <p:extLst>
      <p:ext uri="{BB962C8B-B14F-4D97-AF65-F5344CB8AC3E}">
        <p14:creationId xmlns:p14="http://schemas.microsoft.com/office/powerpoint/2010/main" val="592559312"/>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400">
                <a:solidFill>
                  <a:schemeClr val="tx1"/>
                </a:solidFill>
                <a:latin typeface="標楷體" pitchFamily="65" charset="-120"/>
                <a:ea typeface="標楷體" panose="03000509000000000000" pitchFamily="65" charset="-120"/>
              </a:defRPr>
            </a:lvl1pPr>
            <a:lvl2pPr marL="742950" indent="-285750" eaLnBrk="0" hangingPunct="0">
              <a:spcBef>
                <a:spcPct val="30000"/>
              </a:spcBef>
              <a:defRPr kumimoji="1" sz="1400">
                <a:solidFill>
                  <a:schemeClr val="tx1"/>
                </a:solidFill>
                <a:latin typeface="標楷體" pitchFamily="65" charset="-120"/>
                <a:ea typeface="標楷體" panose="03000509000000000000" pitchFamily="65" charset="-120"/>
              </a:defRPr>
            </a:lvl2pPr>
            <a:lvl3pPr marL="1143000" indent="-228600" eaLnBrk="0" hangingPunct="0">
              <a:spcBef>
                <a:spcPct val="30000"/>
              </a:spcBef>
              <a:defRPr kumimoji="1" sz="1400">
                <a:solidFill>
                  <a:schemeClr val="tx1"/>
                </a:solidFill>
                <a:latin typeface="標楷體" pitchFamily="65" charset="-120"/>
                <a:ea typeface="標楷體" panose="03000509000000000000" pitchFamily="65" charset="-120"/>
              </a:defRPr>
            </a:lvl3pPr>
            <a:lvl4pPr marL="1600200" indent="-228600" eaLnBrk="0" hangingPunct="0">
              <a:spcBef>
                <a:spcPct val="30000"/>
              </a:spcBef>
              <a:defRPr kumimoji="1" sz="1400">
                <a:solidFill>
                  <a:schemeClr val="tx1"/>
                </a:solidFill>
                <a:latin typeface="標楷體" pitchFamily="65" charset="-120"/>
                <a:ea typeface="標楷體" panose="03000509000000000000" pitchFamily="65" charset="-120"/>
              </a:defRPr>
            </a:lvl4pPr>
            <a:lvl5pPr marL="2057400" indent="-228600" eaLnBrk="0" hangingPunct="0">
              <a:spcBef>
                <a:spcPct val="30000"/>
              </a:spcBef>
              <a:defRPr kumimoji="1" sz="1400">
                <a:solidFill>
                  <a:schemeClr val="tx1"/>
                </a:solidFill>
                <a:latin typeface="標楷體" pitchFamily="65" charset="-120"/>
                <a:ea typeface="標楷體" panose="03000509000000000000" pitchFamily="65" charset="-120"/>
              </a:defRPr>
            </a:lvl5pPr>
            <a:lvl6pPr marL="25146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6pPr>
            <a:lvl7pPr marL="29718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7pPr>
            <a:lvl8pPr marL="34290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8pPr>
            <a:lvl9pPr marL="38862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9pPr>
          </a:lstStyle>
          <a:p>
            <a:pPr eaLnBrk="1" hangingPunct="1">
              <a:spcBef>
                <a:spcPct val="0"/>
              </a:spcBef>
            </a:pPr>
            <a:fld id="{68299749-20A0-4862-9933-3A9765C611AD}" type="slidenum">
              <a:rPr lang="en-US" altLang="zh-TW" sz="1200">
                <a:latin typeface="Arial" pitchFamily="34" charset="0"/>
                <a:ea typeface="新細明體" pitchFamily="18" charset="-120"/>
              </a:rPr>
              <a:pPr eaLnBrk="1" hangingPunct="1">
                <a:spcBef>
                  <a:spcPct val="0"/>
                </a:spcBef>
              </a:pPr>
              <a:t>2</a:t>
            </a:fld>
            <a:endParaRPr lang="en-US" altLang="zh-TW" sz="1200">
              <a:latin typeface="Arial" panose="020b0604020202020204" pitchFamily="34" charset="0"/>
              <a:ea typeface="新細明體" pitchFamily="18" charset="-120"/>
            </a:endParaRPr>
          </a:p>
        </p:txBody>
      </p:sp>
      <p:sp>
        <p:nvSpPr>
          <p:cNvPr id="107523" name="Rectangle 2"/>
          <p:cNvSpPr>
            <a:spLocks noGrp="1" noRot="1" noChangeAspect="1" noChangeArrowheads="1" noTextEdit="1"/>
          </p:cNvSpPr>
          <p:nvPr>
            <p:ph type="sldImg"/>
          </p:nvPr>
        </p:nvSpPr>
        <p:spPr>
          <a:xfrm>
            <a:off x="-163513" y="884238"/>
            <a:ext cx="7010401" cy="3943350"/>
          </a:xfrm>
        </p:spPr>
      </p:sp>
      <p:sp>
        <p:nvSpPr>
          <p:cNvPr id="107524" name="Rectangle 3"/>
          <p:cNvSpPr>
            <a:spLocks noGrp="1" noChangeArrowheads="1"/>
          </p:cNvSpPr>
          <p:nvPr>
            <p:ph type="body" idx="1"/>
          </p:nvPr>
        </p:nvSpPr>
        <p:spPr>
          <a:xfrm>
            <a:off x="893083" y="5572614"/>
            <a:ext cx="4911175" cy="2550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zh-TW" altLang="en-US" smtClean="0"/>
              <a:t>大綱介紹</a:t>
            </a:r>
          </a:p>
        </p:txBody>
      </p:sp>
    </p:spTree>
    <p:extLst>
      <p:ext uri="{BB962C8B-B14F-4D97-AF65-F5344CB8AC3E}">
        <p14:creationId xmlns:p14="http://schemas.microsoft.com/office/powerpoint/2010/main" val="2321839854"/>
      </p:ext>
    </p:extLst>
  </p:cSld>
  <p:clrMapOvr>
    <a:masterClrMapping/>
  </p:clrMapOvr>
</p:notes>
</file>

<file path=ppt/notesSlides/notesSlide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zh-TW"/>
              <a:t>1.3 - </a:t>
            </a:r>
            <a:r>
              <a:rPr lang="en-US" altLang="zh-TW" sz="1200">
                <a:latin typeface="Arial" pitchFamily="34" charset="0"/>
                <a:ea typeface="+mn-ea"/>
                <a:cs typeface="Arial" pitchFamily="34" charset="0"/>
              </a:rPr>
              <a:t>OSPF </a:t>
            </a:r>
            <a:r>
              <a:rPr lang="zh-TW" altLang="en-US" sz="1200">
                <a:latin typeface="Arial" pitchFamily="34" charset="0"/>
                <a:ea typeface="+mn-ea"/>
                <a:cs typeface="Arial" pitchFamily="34" charset="0"/>
              </a:rPr>
              <a:t>運作</a:t>
            </a:r>
            <a:endParaRPr lang="en-US" altLang="zh-TW" sz="1200">
              <a:latin typeface="Arial" pitchFamily="34" charset="0"/>
              <a:ea typeface="+mn-ea"/>
              <a:cs typeface="Arial" pitchFamily="34" charset="0"/>
            </a:endParaRPr>
          </a:p>
          <a:p>
            <a:pPr rtl="0"/>
            <a:r>
              <a:rPr lang="zh-TW"/>
              <a:t>1.3.4</a:t>
            </a:r>
            <a:r>
              <a:rPr lang="en-US" altLang="zh-TW"/>
              <a:t> </a:t>
            </a:r>
            <a:r>
              <a:rPr lang="zh-TW"/>
              <a:t>-</a:t>
            </a:r>
            <a:r>
              <a:rPr lang="en-US" altLang="zh-TW"/>
              <a:t> </a:t>
            </a:r>
            <a:r>
              <a:rPr lang="zh-TW" altLang="en-US" sz="1200" b="0" i="0" kern="1200">
                <a:solidFill>
                  <a:schemeClr val="tx1"/>
                </a:solidFill>
                <a:effectLst/>
                <a:latin typeface="+mn-lt"/>
                <a:ea typeface="+mn-ea"/>
                <a:cs typeface="+mn-cs"/>
              </a:rPr>
              <a:t>同步處理 </a:t>
            </a:r>
            <a:r>
              <a:rPr lang="en-US" altLang="zh-TW" sz="1200" b="0" i="0" kern="1200">
                <a:solidFill>
                  <a:schemeClr val="tx1"/>
                </a:solidFill>
                <a:effectLst/>
                <a:latin typeface="+mn-lt"/>
                <a:ea typeface="+mn-ea"/>
                <a:cs typeface="+mn-cs"/>
              </a:rPr>
              <a:t>OSPF </a:t>
            </a:r>
            <a:r>
              <a:rPr lang="zh-TW" altLang="en-US" sz="1200" b="0" i="0" kern="1200">
                <a:solidFill>
                  <a:schemeClr val="tx1"/>
                </a:solidFill>
                <a:effectLst/>
                <a:latin typeface="+mn-lt"/>
                <a:ea typeface="+mn-ea"/>
                <a:cs typeface="+mn-cs"/>
              </a:rPr>
              <a:t>資料庫</a:t>
            </a:r>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2243628197"/>
      </p:ext>
    </p:extLst>
  </p:cSld>
  <p:clrMapOvr>
    <a:masterClrMapping/>
  </p:clrMapOvr>
</p:notes>
</file>

<file path=ppt/notesSlides/notesSlide2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5.1 - </a:t>
            </a:r>
            <a:r>
              <a:rPr lang="zh-TW" altLang="en-US"/>
              <a:t>設定標準 </a:t>
            </a:r>
            <a:r>
              <a:rPr lang="en-US" altLang="zh-TW"/>
              <a:t>IPv4 ACL</a:t>
            </a:r>
            <a:endParaRPr lang="zh-TW"/>
          </a:p>
          <a:p>
            <a:pPr rtl="0"/>
            <a:r>
              <a:rPr lang="zh-TW"/>
              <a:t>5.1.5</a:t>
            </a:r>
            <a:r>
              <a:rPr lang="zh-TW" altLang="en-US"/>
              <a:t> </a:t>
            </a:r>
            <a:r>
              <a:rPr lang="en-US" altLang="zh-TW"/>
              <a:t>- </a:t>
            </a:r>
            <a:r>
              <a:rPr lang="zh-TW"/>
              <a:t>編號標準 IPv4 ACL 範例</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200</a:t>
            </a:fld>
            <a:endParaRPr/>
          </a:p>
        </p:txBody>
      </p:sp>
    </p:spTree>
    <p:extLst>
      <p:ext uri="{BB962C8B-B14F-4D97-AF65-F5344CB8AC3E}">
        <p14:creationId xmlns:p14="http://schemas.microsoft.com/office/powerpoint/2010/main" val="1924909340"/>
      </p:ext>
    </p:extLst>
  </p:cSld>
  <p:clrMapOvr>
    <a:masterClrMapping/>
  </p:clrMapOvr>
</p:notes>
</file>

<file path=ppt/notesSlides/notesSlide2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5.1 - </a:t>
            </a:r>
            <a:r>
              <a:rPr lang="zh-TW" altLang="en-US"/>
              <a:t>設定標準 </a:t>
            </a:r>
            <a:r>
              <a:rPr lang="en-US" altLang="zh-TW"/>
              <a:t>IPv4 ACL</a:t>
            </a:r>
            <a:endParaRPr lang="zh-TW"/>
          </a:p>
          <a:p>
            <a:r>
              <a:rPr lang="zh-TW"/>
              <a:t>5.1.6</a:t>
            </a:r>
            <a:r>
              <a:rPr lang="zh-TW" altLang="en-US"/>
              <a:t> </a:t>
            </a:r>
            <a:r>
              <a:rPr lang="en-US" altLang="zh-TW"/>
              <a:t>- </a:t>
            </a:r>
            <a:r>
              <a:rPr lang="zh-TW" altLang="en-US" sz="1200" b="0" i="0" kern="1200">
                <a:solidFill>
                  <a:schemeClr val="tx1"/>
                </a:solidFill>
                <a:effectLst/>
                <a:latin typeface="+mn-lt"/>
                <a:ea typeface="+mn-ea"/>
                <a:cs typeface="+mn-cs"/>
              </a:rPr>
              <a:t>命名標準 </a:t>
            </a:r>
            <a:r>
              <a:rPr lang="en-US" altLang="zh-TW" sz="1200" b="0" i="0" kern="1200">
                <a:solidFill>
                  <a:schemeClr val="tx1"/>
                </a:solidFill>
                <a:effectLst/>
                <a:latin typeface="+mn-lt"/>
                <a:ea typeface="+mn-ea"/>
                <a:cs typeface="+mn-cs"/>
              </a:rPr>
              <a:t>IPv4 ACL </a:t>
            </a:r>
            <a:r>
              <a:rPr lang="zh-TW" altLang="en-US" sz="1200" b="0" i="0" kern="1200">
                <a:solidFill>
                  <a:schemeClr val="tx1"/>
                </a:solidFill>
                <a:effectLst/>
                <a:latin typeface="+mn-lt"/>
                <a:ea typeface="+mn-ea"/>
                <a:cs typeface="+mn-cs"/>
              </a:rPr>
              <a:t>範例</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201</a:t>
            </a:fld>
            <a:endParaRPr/>
          </a:p>
        </p:txBody>
      </p:sp>
    </p:spTree>
    <p:extLst>
      <p:ext uri="{BB962C8B-B14F-4D97-AF65-F5344CB8AC3E}">
        <p14:creationId xmlns:p14="http://schemas.microsoft.com/office/powerpoint/2010/main" val="308144042"/>
      </p:ext>
    </p:extLst>
  </p:cSld>
  <p:clrMapOvr>
    <a:masterClrMapping/>
  </p:clrMapOvr>
</p:notes>
</file>

<file path=ppt/notesSlides/notesSlide2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5.1 - </a:t>
            </a:r>
            <a:r>
              <a:rPr lang="zh-TW" altLang="en-US"/>
              <a:t>設定標準 </a:t>
            </a:r>
            <a:r>
              <a:rPr lang="en-US" altLang="zh-TW"/>
              <a:t>IPv4 ACL</a:t>
            </a:r>
            <a:endParaRPr lang="zh-TW"/>
          </a:p>
          <a:p>
            <a:pPr rtl="0"/>
            <a:r>
              <a:rPr lang="zh-TW"/>
              <a:t>5.1.6</a:t>
            </a:r>
            <a:r>
              <a:rPr lang="zh-TW" altLang="en-US"/>
              <a:t> </a:t>
            </a:r>
            <a:r>
              <a:rPr lang="en-US" altLang="zh-TW"/>
              <a:t>- </a:t>
            </a:r>
            <a:r>
              <a:rPr lang="zh-TW" altLang="en-US" sz="1200">
                <a:latin typeface="Arial" pitchFamily="34" charset="0"/>
                <a:cs typeface="Arial" pitchFamily="34" charset="0"/>
              </a:rPr>
              <a:t>命名標準 </a:t>
            </a:r>
            <a:r>
              <a:rPr lang="en-US" altLang="zh-TW" sz="1200">
                <a:latin typeface="Arial" pitchFamily="34" charset="0"/>
                <a:cs typeface="Arial" pitchFamily="34" charset="0"/>
              </a:rPr>
              <a:t>IPv4 ACL </a:t>
            </a:r>
            <a:r>
              <a:rPr lang="zh-TW" altLang="en-US" sz="1200">
                <a:latin typeface="Arial" pitchFamily="34" charset="0"/>
                <a:cs typeface="Arial" pitchFamily="34" charset="0"/>
              </a:rPr>
              <a:t>範例</a:t>
            </a:r>
            <a:r>
              <a:rPr lang="zh-TW" altLang="en-US"/>
              <a:t>（續）</a:t>
            </a:r>
            <a:endParaRPr lang="zh-TW"/>
          </a:p>
          <a:p>
            <a:pPr rtl="0"/>
            <a:r>
              <a:rPr lang="zh-TW"/>
              <a:t>5.1.7</a:t>
            </a:r>
            <a:r>
              <a:rPr lang="zh-TW" altLang="en-US"/>
              <a:t> </a:t>
            </a:r>
            <a:r>
              <a:rPr lang="en-US" altLang="zh-TW"/>
              <a:t>- </a:t>
            </a:r>
            <a:r>
              <a:rPr lang="zh-TW" altLang="en-US"/>
              <a:t>語法檢查器 </a:t>
            </a:r>
            <a:r>
              <a:rPr lang="en-US" altLang="zh-TW"/>
              <a:t>- </a:t>
            </a:r>
            <a:r>
              <a:rPr lang="zh-TW"/>
              <a:t>設定標準 IPv4 ACL</a:t>
            </a:r>
          </a:p>
        </p:txBody>
      </p:sp>
      <p:sp>
        <p:nvSpPr>
          <p:cNvPr id="4" name="Slide Number Placeholder 3"/>
          <p:cNvSpPr>
            <a:spLocks noGrp="1"/>
          </p:cNvSpPr>
          <p:nvPr>
            <p:ph type="sldNum" sz="quarter" idx="5"/>
          </p:nvPr>
        </p:nvSpPr>
        <p:spPr/>
        <p:txBody>
          <a:bodyPr/>
          <a:lstStyle/>
          <a:p>
            <a:pPr rtl="0"/>
            <a:fld id="{5641018C-6CAF-B84E-B92C-ECB119457FBA}" type="slidenum">
              <a:rPr/>
              <a:t>202</a:t>
            </a:fld>
            <a:endParaRPr/>
          </a:p>
        </p:txBody>
      </p:sp>
    </p:spTree>
    <p:extLst>
      <p:ext uri="{BB962C8B-B14F-4D97-AF65-F5344CB8AC3E}">
        <p14:creationId xmlns:p14="http://schemas.microsoft.com/office/powerpoint/2010/main" val="2638046381"/>
      </p:ext>
    </p:extLst>
  </p:cSld>
  <p:clrMapOvr>
    <a:masterClrMapping/>
  </p:clrMapOvr>
</p:notes>
</file>

<file path=ppt/notesSlides/notesSlide2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5.2 </a:t>
            </a:r>
            <a:r>
              <a:rPr lang="en-US" altLang="zh-TW"/>
              <a:t>- </a:t>
            </a:r>
            <a:r>
              <a:rPr lang="zh-TW" altLang="en-US"/>
              <a:t>修改 </a:t>
            </a:r>
            <a:r>
              <a:rPr lang="en-US" altLang="zh-TW"/>
              <a:t>IPv4 ACL</a:t>
            </a:r>
            <a:endParaRPr lang="zh-TW"/>
          </a:p>
          <a:p>
            <a:pPr rtl="0"/>
            <a:r>
              <a:rPr lang="zh-TW"/>
              <a:t>5.2.1</a:t>
            </a:r>
            <a:r>
              <a:rPr lang="zh-TW" altLang="en-US"/>
              <a:t> </a:t>
            </a:r>
            <a:r>
              <a:rPr lang="en-US" altLang="zh-TW"/>
              <a:t>- </a:t>
            </a:r>
            <a:r>
              <a:rPr lang="zh-TW" altLang="en-US">
                <a:latin typeface="Arial" pitchFamily="34" charset="0"/>
                <a:ea typeface="+mn-ea"/>
                <a:cs typeface="Arial" pitchFamily="34" charset="0"/>
              </a:rPr>
              <a:t>修改 </a:t>
            </a:r>
            <a:r>
              <a:rPr lang="en-US" altLang="zh-TW">
                <a:latin typeface="Arial" pitchFamily="34" charset="0"/>
                <a:ea typeface="+mn-ea"/>
                <a:cs typeface="Arial" pitchFamily="34" charset="0"/>
              </a:rPr>
              <a:t>ACL </a:t>
            </a:r>
            <a:r>
              <a:rPr lang="zh-TW" altLang="en-US">
                <a:latin typeface="Arial" pitchFamily="34" charset="0"/>
                <a:ea typeface="+mn-ea"/>
                <a:cs typeface="Arial" pitchFamily="34" charset="0"/>
              </a:rPr>
              <a:t>的兩種方法</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203</a:t>
            </a:fld>
            <a:endParaRPr/>
          </a:p>
        </p:txBody>
      </p:sp>
    </p:spTree>
    <p:extLst>
      <p:ext uri="{BB962C8B-B14F-4D97-AF65-F5344CB8AC3E}">
        <p14:creationId xmlns:p14="http://schemas.microsoft.com/office/powerpoint/2010/main" val="2916068497"/>
      </p:ext>
    </p:extLst>
  </p:cSld>
  <p:clrMapOvr>
    <a:masterClrMapping/>
  </p:clrMapOvr>
</p:notes>
</file>

<file path=ppt/notesSlides/notesSlide2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5.2 - </a:t>
            </a:r>
            <a:r>
              <a:rPr lang="zh-TW" altLang="en-US"/>
              <a:t>修改 </a:t>
            </a:r>
            <a:r>
              <a:rPr lang="en-US" altLang="zh-TW"/>
              <a:t>IPv4 ACL</a:t>
            </a:r>
            <a:endParaRPr lang="zh-TW"/>
          </a:p>
          <a:p>
            <a:pPr rtl="0"/>
            <a:r>
              <a:rPr lang="zh-TW"/>
              <a:t>5.2.2</a:t>
            </a:r>
            <a:r>
              <a:rPr lang="en-US" altLang="zh-TW"/>
              <a:t> </a:t>
            </a:r>
            <a:r>
              <a:rPr lang="zh-TW"/>
              <a:t>-</a:t>
            </a:r>
            <a:r>
              <a:rPr lang="en-US" altLang="zh-TW"/>
              <a:t> </a:t>
            </a:r>
            <a:r>
              <a:rPr lang="zh-TW" altLang="zh-TW" sz="1200"/>
              <a:t>文字編輯器方法</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204</a:t>
            </a:fld>
            <a:endParaRPr/>
          </a:p>
        </p:txBody>
      </p:sp>
    </p:spTree>
    <p:extLst>
      <p:ext uri="{BB962C8B-B14F-4D97-AF65-F5344CB8AC3E}">
        <p14:creationId xmlns:p14="http://schemas.microsoft.com/office/powerpoint/2010/main" val="292787673"/>
      </p:ext>
    </p:extLst>
  </p:cSld>
  <p:clrMapOvr>
    <a:masterClrMapping/>
  </p:clrMapOvr>
</p:notes>
</file>

<file path=ppt/notesSlides/notesSlide2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5.2 - </a:t>
            </a:r>
            <a:r>
              <a:rPr lang="zh-TW" altLang="en-US"/>
              <a:t>修改 </a:t>
            </a:r>
            <a:r>
              <a:rPr lang="en-US" altLang="zh-TW"/>
              <a:t>IPv4 ACL</a:t>
            </a:r>
            <a:endParaRPr lang="zh-TW"/>
          </a:p>
          <a:p>
            <a:pPr rtl="0"/>
            <a:r>
              <a:rPr lang="zh-TW"/>
              <a:t>5.2.3</a:t>
            </a:r>
            <a:r>
              <a:rPr lang="zh-TW" altLang="en-US"/>
              <a:t> </a:t>
            </a:r>
            <a:r>
              <a:rPr lang="en-US" altLang="zh-TW"/>
              <a:t>- </a:t>
            </a:r>
            <a:r>
              <a:rPr lang="zh-TW"/>
              <a:t>序列號方法</a:t>
            </a:r>
          </a:p>
        </p:txBody>
      </p:sp>
      <p:sp>
        <p:nvSpPr>
          <p:cNvPr id="4" name="Slide Number Placeholder 3"/>
          <p:cNvSpPr>
            <a:spLocks noGrp="1"/>
          </p:cNvSpPr>
          <p:nvPr>
            <p:ph type="sldNum" sz="quarter" idx="5"/>
          </p:nvPr>
        </p:nvSpPr>
        <p:spPr/>
        <p:txBody>
          <a:bodyPr/>
          <a:lstStyle/>
          <a:p>
            <a:pPr rtl="0"/>
            <a:fld id="{5641018C-6CAF-B84E-B92C-ECB119457FBA}" type="slidenum">
              <a:rPr/>
              <a:t>205</a:t>
            </a:fld>
            <a:endParaRPr/>
          </a:p>
        </p:txBody>
      </p:sp>
    </p:spTree>
    <p:extLst>
      <p:ext uri="{BB962C8B-B14F-4D97-AF65-F5344CB8AC3E}">
        <p14:creationId xmlns:p14="http://schemas.microsoft.com/office/powerpoint/2010/main" val="2041982395"/>
      </p:ext>
    </p:extLst>
  </p:cSld>
  <p:clrMapOvr>
    <a:masterClrMapping/>
  </p:clrMapOvr>
</p:notes>
</file>

<file path=ppt/notesSlides/notesSlide2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5.2 - </a:t>
            </a:r>
            <a:r>
              <a:rPr lang="zh-TW" altLang="en-US"/>
              <a:t>修改 </a:t>
            </a:r>
            <a:r>
              <a:rPr lang="en-US" altLang="zh-TW"/>
              <a:t>IPv4 ACL</a:t>
            </a:r>
            <a:endParaRPr lang="zh-TW"/>
          </a:p>
          <a:p>
            <a:pPr rtl="0"/>
            <a:r>
              <a:rPr lang="zh-TW"/>
              <a:t>5.2.4</a:t>
            </a:r>
            <a:r>
              <a:rPr lang="zh-TW" altLang="en-US"/>
              <a:t> </a:t>
            </a:r>
            <a:r>
              <a:rPr lang="en-US" altLang="zh-TW"/>
              <a:t>- </a:t>
            </a:r>
            <a:r>
              <a:rPr lang="zh-TW"/>
              <a:t>修改命名 ACL 範例</a:t>
            </a:r>
          </a:p>
        </p:txBody>
      </p:sp>
      <p:sp>
        <p:nvSpPr>
          <p:cNvPr id="4" name="Slide Number Placeholder 3"/>
          <p:cNvSpPr>
            <a:spLocks noGrp="1"/>
          </p:cNvSpPr>
          <p:nvPr>
            <p:ph type="sldNum" sz="quarter" idx="5"/>
          </p:nvPr>
        </p:nvSpPr>
        <p:spPr/>
        <p:txBody>
          <a:bodyPr/>
          <a:lstStyle/>
          <a:p>
            <a:pPr rtl="0"/>
            <a:fld id="{5641018C-6CAF-B84E-B92C-ECB119457FBA}" type="slidenum">
              <a:rPr/>
              <a:t>206</a:t>
            </a:fld>
            <a:endParaRPr/>
          </a:p>
        </p:txBody>
      </p:sp>
    </p:spTree>
    <p:extLst>
      <p:ext uri="{BB962C8B-B14F-4D97-AF65-F5344CB8AC3E}">
        <p14:creationId xmlns:p14="http://schemas.microsoft.com/office/powerpoint/2010/main" val="842948457"/>
      </p:ext>
    </p:extLst>
  </p:cSld>
  <p:clrMapOvr>
    <a:masterClrMapping/>
  </p:clrMapOvr>
</p:notes>
</file>

<file path=ppt/notesSlides/notesSlide2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en-US" altLang="zh-TW"/>
              <a:t>5.2 - </a:t>
            </a:r>
            <a:r>
              <a:rPr lang="zh-TW" altLang="en-US"/>
              <a:t>修改 </a:t>
            </a:r>
            <a:r>
              <a:rPr lang="en-US" altLang="zh-TW"/>
              <a:t>IPv4 ACL</a:t>
            </a:r>
            <a:endParaRPr lang="zh-TW"/>
          </a:p>
          <a:p>
            <a:pPr rtl="0"/>
            <a:r>
              <a:rPr lang="zh-TW"/>
              <a:t>5.2.5</a:t>
            </a:r>
            <a:r>
              <a:rPr lang="zh-TW" altLang="en-US"/>
              <a:t> </a:t>
            </a:r>
            <a:r>
              <a:rPr lang="en-US" altLang="zh-TW"/>
              <a:t>- </a:t>
            </a:r>
            <a:r>
              <a:rPr lang="zh-TW"/>
              <a:t>ACL</a:t>
            </a:r>
            <a:r>
              <a:rPr lang="en-US" altLang="zh-TW"/>
              <a:t> </a:t>
            </a:r>
            <a:r>
              <a:rPr lang="zh-TW"/>
              <a:t>統計</a:t>
            </a:r>
          </a:p>
          <a:p>
            <a:pPr rtl="0"/>
            <a:r>
              <a:rPr lang="zh-TW"/>
              <a:t>5.2.6</a:t>
            </a:r>
            <a:r>
              <a:rPr lang="zh-TW" altLang="en-US"/>
              <a:t> </a:t>
            </a:r>
            <a:r>
              <a:rPr lang="en-US" altLang="zh-TW"/>
              <a:t>- </a:t>
            </a:r>
            <a:r>
              <a:rPr lang="zh-TW" altLang="en-US"/>
              <a:t>語法檢查器 </a:t>
            </a:r>
            <a:r>
              <a:rPr lang="en-US" altLang="zh-TW"/>
              <a:t>- </a:t>
            </a:r>
            <a:r>
              <a:rPr lang="zh-TW"/>
              <a:t>修改 IPv4 ACL</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207</a:t>
            </a:fld>
            <a:endParaRPr/>
          </a:p>
        </p:txBody>
      </p:sp>
    </p:spTree>
    <p:extLst>
      <p:ext uri="{BB962C8B-B14F-4D97-AF65-F5344CB8AC3E}">
        <p14:creationId xmlns:p14="http://schemas.microsoft.com/office/powerpoint/2010/main" val="2435637479"/>
      </p:ext>
    </p:extLst>
  </p:cSld>
  <p:clrMapOvr>
    <a:masterClrMapping/>
  </p:clrMapOvr>
</p:notes>
</file>

<file path=ppt/notesSlides/notesSlide2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5.3 </a:t>
            </a:r>
            <a:r>
              <a:rPr lang="en-US" altLang="zh-TW"/>
              <a:t>-</a:t>
            </a:r>
            <a:r>
              <a:rPr lang="zh-TW"/>
              <a:t> </a:t>
            </a:r>
            <a:r>
              <a:rPr lang="zh-TW" altLang="en-US"/>
              <a:t>使用標準 </a:t>
            </a:r>
            <a:r>
              <a:rPr lang="en-US" altLang="zh-TW"/>
              <a:t>IPv4 ACL </a:t>
            </a:r>
            <a:r>
              <a:rPr lang="zh-TW" altLang="en-US"/>
              <a:t>保護 </a:t>
            </a:r>
            <a:r>
              <a:rPr lang="en-US" altLang="zh-TW"/>
              <a:t>VTY </a:t>
            </a:r>
            <a:r>
              <a:rPr lang="zh-TW" altLang="en-US"/>
              <a:t>連接埠</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5.3.1 </a:t>
            </a:r>
            <a:r>
              <a:rPr lang="en-US" altLang="zh-TW"/>
              <a:t>-</a:t>
            </a:r>
            <a:r>
              <a:rPr lang="zh-TW"/>
              <a:t> access-class</a:t>
            </a:r>
            <a:r>
              <a:rPr lang="en-US" altLang="zh-TW"/>
              <a:t> </a:t>
            </a:r>
            <a:r>
              <a:rPr lang="zh-TW" altLang="en-US" sz="1200" b="0" i="0" kern="1200">
                <a:solidFill>
                  <a:schemeClr val="tx1"/>
                </a:solidFill>
                <a:effectLst/>
                <a:latin typeface="+mn-lt"/>
                <a:ea typeface="+mn-ea"/>
                <a:cs typeface="+mn-cs"/>
              </a:rPr>
              <a:t>命令</a:t>
            </a:r>
          </a:p>
        </p:txBody>
      </p:sp>
      <p:sp>
        <p:nvSpPr>
          <p:cNvPr id="4" name="Slide Number Placeholder 3"/>
          <p:cNvSpPr>
            <a:spLocks noGrp="1"/>
          </p:cNvSpPr>
          <p:nvPr>
            <p:ph type="sldNum" sz="quarter" idx="5"/>
          </p:nvPr>
        </p:nvSpPr>
        <p:spPr/>
        <p:txBody>
          <a:bodyPr/>
          <a:lstStyle/>
          <a:p>
            <a:pPr rtl="0"/>
            <a:fld id="{5641018C-6CAF-B84E-B92C-ECB119457FBA}" type="slidenum">
              <a:rPr/>
              <a:t>208</a:t>
            </a:fld>
            <a:endParaRPr/>
          </a:p>
        </p:txBody>
      </p:sp>
    </p:spTree>
    <p:extLst>
      <p:ext uri="{BB962C8B-B14F-4D97-AF65-F5344CB8AC3E}">
        <p14:creationId xmlns:p14="http://schemas.microsoft.com/office/powerpoint/2010/main" val="1178315415"/>
      </p:ext>
    </p:extLst>
  </p:cSld>
  <p:clrMapOvr>
    <a:masterClrMapping/>
  </p:clrMapOvr>
</p:notes>
</file>

<file path=ppt/notesSlides/notesSlide2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5.3 </a:t>
            </a:r>
            <a:r>
              <a:rPr lang="en-US" altLang="zh-TW"/>
              <a:t>-</a:t>
            </a:r>
            <a:r>
              <a:rPr lang="zh-TW"/>
              <a:t> </a:t>
            </a:r>
            <a:r>
              <a:rPr lang="zh-TW" altLang="en-US"/>
              <a:t>使用標準 </a:t>
            </a:r>
            <a:r>
              <a:rPr lang="en-US" altLang="zh-TW"/>
              <a:t>IPv4 ACL </a:t>
            </a:r>
            <a:r>
              <a:rPr lang="zh-TW" altLang="en-US"/>
              <a:t>保護 </a:t>
            </a:r>
            <a:r>
              <a:rPr lang="en-US" altLang="zh-TW"/>
              <a:t>VTY </a:t>
            </a:r>
            <a:r>
              <a:rPr lang="zh-TW" altLang="en-US"/>
              <a:t>連接埠</a:t>
            </a:r>
            <a:endParaRPr lang="zh-TW"/>
          </a:p>
          <a:p>
            <a:pPr rtl="0"/>
            <a:r>
              <a:rPr lang="zh-TW"/>
              <a:t>5.3.2</a:t>
            </a:r>
            <a:r>
              <a:rPr lang="zh-TW" altLang="en-US"/>
              <a:t> </a:t>
            </a:r>
            <a:r>
              <a:rPr lang="en-US" altLang="zh-TW"/>
              <a:t>- </a:t>
            </a:r>
            <a:r>
              <a:rPr lang="zh-TW" altLang="en-US">
                <a:latin typeface="Arial" pitchFamily="34" charset="0"/>
                <a:ea typeface="+mn-ea"/>
                <a:cs typeface="Arial" pitchFamily="34" charset="0"/>
              </a:rPr>
              <a:t>保護 </a:t>
            </a:r>
            <a:r>
              <a:rPr lang="en-US" altLang="zh-TW">
                <a:latin typeface="Arial" pitchFamily="34" charset="0"/>
                <a:ea typeface="+mn-ea"/>
                <a:cs typeface="Arial" pitchFamily="34" charset="0"/>
              </a:rPr>
              <a:t>VTY </a:t>
            </a:r>
            <a:r>
              <a:rPr lang="zh-TW" altLang="en-US">
                <a:latin typeface="Arial" pitchFamily="34" charset="0"/>
                <a:ea typeface="+mn-ea"/>
                <a:cs typeface="Arial" pitchFamily="34" charset="0"/>
              </a:rPr>
              <a:t>存取範例</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209</a:t>
            </a:fld>
            <a:endParaRPr/>
          </a:p>
        </p:txBody>
      </p:sp>
    </p:spTree>
    <p:extLst>
      <p:ext uri="{BB962C8B-B14F-4D97-AF65-F5344CB8AC3E}">
        <p14:creationId xmlns:p14="http://schemas.microsoft.com/office/powerpoint/2010/main" val="2955117173"/>
      </p:ext>
    </p:extLst>
  </p:cSld>
  <p:clrMapOvr>
    <a:masterClrMapping/>
  </p:clrMapOvr>
</p:notes>
</file>

<file path=ppt/notesSlides/notesSlide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zh-TW"/>
              <a:t>1.3 - </a:t>
            </a:r>
            <a:r>
              <a:rPr lang="en-US" altLang="zh-TW"/>
              <a:t>OSPF </a:t>
            </a:r>
            <a:r>
              <a:rPr lang="zh-TW" altLang="en-US"/>
              <a:t>運作</a:t>
            </a:r>
            <a:endParaRPr lang="zh-TW"/>
          </a:p>
          <a:p>
            <a:pPr rtl="0"/>
            <a:r>
              <a:rPr lang="zh-TW"/>
              <a:t>1.3.5 </a:t>
            </a:r>
            <a:r>
              <a:rPr lang="en-US" altLang="zh-TW"/>
              <a:t>- DR </a:t>
            </a:r>
            <a:r>
              <a:rPr lang="zh-TW" altLang="en-US"/>
              <a:t>的必要性</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3967872514"/>
      </p:ext>
    </p:extLst>
  </p:cSld>
  <p:clrMapOvr>
    <a:masterClrMapping/>
  </p:clrMapOvr>
</p:notes>
</file>

<file path=ppt/notesSlides/notesSlide2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5.3 </a:t>
            </a:r>
            <a:r>
              <a:rPr lang="en-US" altLang="zh-TW"/>
              <a:t>-</a:t>
            </a:r>
            <a:r>
              <a:rPr lang="zh-TW"/>
              <a:t> </a:t>
            </a:r>
            <a:r>
              <a:rPr lang="zh-TW" altLang="en-US"/>
              <a:t>使用標準 </a:t>
            </a:r>
            <a:r>
              <a:rPr lang="en-US" altLang="zh-TW"/>
              <a:t>IPv4 ACL </a:t>
            </a:r>
            <a:r>
              <a:rPr lang="zh-TW" altLang="en-US"/>
              <a:t>保護 </a:t>
            </a:r>
            <a:r>
              <a:rPr lang="en-US" altLang="zh-TW"/>
              <a:t>VTY </a:t>
            </a:r>
            <a:r>
              <a:rPr lang="zh-TW" altLang="en-US"/>
              <a:t>連接埠</a:t>
            </a:r>
            <a:endParaRPr lang="zh-TW"/>
          </a:p>
          <a:p>
            <a:pPr rtl="0"/>
            <a:r>
              <a:rPr lang="zh-TW"/>
              <a:t>5.3.3</a:t>
            </a:r>
            <a:r>
              <a:rPr lang="zh-TW" altLang="en-US"/>
              <a:t> </a:t>
            </a:r>
            <a:r>
              <a:rPr lang="en-US" altLang="zh-TW"/>
              <a:t>- </a:t>
            </a:r>
            <a:r>
              <a:rPr lang="zh-TW"/>
              <a:t>驗證 VTY 連接埠已安全</a:t>
            </a:r>
          </a:p>
          <a:p>
            <a:pPr rtl="0"/>
            <a:r>
              <a:rPr lang="zh-TW"/>
              <a:t>5.3.4</a:t>
            </a:r>
            <a:r>
              <a:rPr lang="zh-TW" altLang="en-US"/>
              <a:t> </a:t>
            </a:r>
            <a:r>
              <a:rPr lang="en-US" altLang="zh-TW"/>
              <a:t>- </a:t>
            </a:r>
            <a:r>
              <a:rPr lang="zh-TW" altLang="en-US"/>
              <a:t>語法檢查器 </a:t>
            </a:r>
            <a:r>
              <a:rPr lang="en-US" altLang="zh-TW"/>
              <a:t>- </a:t>
            </a:r>
            <a:r>
              <a:rPr lang="zh-TW"/>
              <a:t>保護 VTY 連接埠</a:t>
            </a:r>
          </a:p>
        </p:txBody>
      </p:sp>
      <p:sp>
        <p:nvSpPr>
          <p:cNvPr id="4" name="Slide Number Placeholder 3"/>
          <p:cNvSpPr>
            <a:spLocks noGrp="1"/>
          </p:cNvSpPr>
          <p:nvPr>
            <p:ph type="sldNum" sz="quarter" idx="5"/>
          </p:nvPr>
        </p:nvSpPr>
        <p:spPr/>
        <p:txBody>
          <a:bodyPr/>
          <a:lstStyle/>
          <a:p>
            <a:pPr rtl="0"/>
            <a:fld id="{5641018C-6CAF-B84E-B92C-ECB119457FBA}" type="slidenum">
              <a:rPr/>
              <a:t>210</a:t>
            </a:fld>
            <a:endParaRPr/>
          </a:p>
        </p:txBody>
      </p:sp>
    </p:spTree>
    <p:extLst>
      <p:ext uri="{BB962C8B-B14F-4D97-AF65-F5344CB8AC3E}">
        <p14:creationId xmlns:p14="http://schemas.microsoft.com/office/powerpoint/2010/main" val="2659860202"/>
      </p:ext>
    </p:extLst>
  </p:cSld>
  <p:clrMapOvr>
    <a:masterClrMapping/>
  </p:clrMapOvr>
</p:notes>
</file>

<file path=ppt/notesSlides/notesSlide2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5.4.1 </a:t>
            </a:r>
            <a:r>
              <a:rPr lang="en-US" altLang="zh-TW"/>
              <a:t>- </a:t>
            </a:r>
            <a:r>
              <a:rPr lang="zh-TW" altLang="en-US" sz="1200" b="0" i="0" kern="1200">
                <a:solidFill>
                  <a:schemeClr val="tx1"/>
                </a:solidFill>
                <a:effectLst/>
                <a:latin typeface="+mn-lt"/>
                <a:ea typeface="+mn-ea"/>
                <a:cs typeface="+mn-cs"/>
              </a:rPr>
              <a:t>延伸 </a:t>
            </a:r>
            <a:r>
              <a:rPr lang="en-US" altLang="zh-TW" sz="1200" b="0" i="0" kern="1200">
                <a:solidFill>
                  <a:schemeClr val="tx1"/>
                </a:solidFill>
                <a:effectLst/>
                <a:latin typeface="+mn-lt"/>
                <a:ea typeface="+mn-ea"/>
                <a:cs typeface="+mn-cs"/>
              </a:rPr>
              <a:t>ACL</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211</a:t>
            </a:fld>
            <a:endParaRPr/>
          </a:p>
        </p:txBody>
      </p:sp>
    </p:spTree>
    <p:extLst>
      <p:ext uri="{BB962C8B-B14F-4D97-AF65-F5344CB8AC3E}">
        <p14:creationId xmlns:p14="http://schemas.microsoft.com/office/powerpoint/2010/main" val="2990456914"/>
      </p:ext>
    </p:extLst>
  </p:cSld>
  <p:clrMapOvr>
    <a:masterClrMapping/>
  </p:clrMapOvr>
</p:notes>
</file>

<file path=ppt/notesSlides/notesSlide2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5.4.3</a:t>
            </a:r>
            <a:r>
              <a:rPr lang="zh-TW" altLang="en-US"/>
              <a:t> </a:t>
            </a:r>
            <a:r>
              <a:rPr lang="en-US" altLang="zh-TW"/>
              <a:t>- </a:t>
            </a:r>
            <a:r>
              <a:rPr lang="zh-TW"/>
              <a:t>協定和連接埠</a:t>
            </a:r>
          </a:p>
        </p:txBody>
      </p:sp>
      <p:sp>
        <p:nvSpPr>
          <p:cNvPr id="4" name="Slide Number Placeholder 3"/>
          <p:cNvSpPr>
            <a:spLocks noGrp="1"/>
          </p:cNvSpPr>
          <p:nvPr>
            <p:ph type="sldNum" sz="quarter" idx="5"/>
          </p:nvPr>
        </p:nvSpPr>
        <p:spPr/>
        <p:txBody>
          <a:bodyPr/>
          <a:lstStyle/>
          <a:p>
            <a:pPr rtl="0"/>
            <a:fld id="{5641018C-6CAF-B84E-B92C-ECB119457FBA}" type="slidenum">
              <a:rPr/>
              <a:t>212</a:t>
            </a:fld>
            <a:endParaRPr/>
          </a:p>
        </p:txBody>
      </p:sp>
    </p:spTree>
    <p:extLst>
      <p:ext uri="{BB962C8B-B14F-4D97-AF65-F5344CB8AC3E}">
        <p14:creationId xmlns:p14="http://schemas.microsoft.com/office/powerpoint/2010/main" val="2087051456"/>
      </p:ext>
    </p:extLst>
  </p:cSld>
  <p:clrMapOvr>
    <a:masterClrMapping/>
  </p:clrMapOvr>
</p:notes>
</file>

<file path=ppt/notesSlides/notesSlide2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5.4.3 </a:t>
            </a:r>
            <a:r>
              <a:rPr lang="en-US" altLang="zh-TW"/>
              <a:t>-</a:t>
            </a:r>
            <a:r>
              <a:rPr lang="zh-TW" altLang="zh-TW" sz="1200">
                <a:latin typeface="Arial" pitchFamily="34" charset="0"/>
                <a:ea typeface="+mn-ea"/>
                <a:cs typeface="Arial" pitchFamily="34" charset="0"/>
              </a:rPr>
              <a:t>協定和連接埠</a:t>
            </a:r>
            <a:r>
              <a:rPr lang="zh-TW" altLang="en-US">
                <a:latin typeface="Arial" pitchFamily="34" charset="0"/>
                <a:ea typeface="+mn-ea"/>
                <a:cs typeface="Arial" pitchFamily="34" charset="0"/>
              </a:rPr>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213</a:t>
            </a:fld>
            <a:endParaRPr/>
          </a:p>
        </p:txBody>
      </p:sp>
    </p:spTree>
    <p:extLst>
      <p:ext uri="{BB962C8B-B14F-4D97-AF65-F5344CB8AC3E}">
        <p14:creationId xmlns:p14="http://schemas.microsoft.com/office/powerpoint/2010/main" val="1593919475"/>
      </p:ext>
    </p:extLst>
  </p:cSld>
  <p:clrMapOvr>
    <a:masterClrMapping/>
  </p:clrMapOvr>
</p:notes>
</file>

<file path=ppt/notesSlides/notesSlide2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5.4.4</a:t>
            </a:r>
            <a:r>
              <a:rPr lang="zh-TW" altLang="en-US"/>
              <a:t> </a:t>
            </a:r>
            <a:r>
              <a:rPr lang="en-US" altLang="zh-TW"/>
              <a:t>- </a:t>
            </a:r>
            <a:r>
              <a:rPr lang="zh-TW"/>
              <a:t>協定和連接埠號碼組態範例</a:t>
            </a:r>
          </a:p>
        </p:txBody>
      </p:sp>
      <p:sp>
        <p:nvSpPr>
          <p:cNvPr id="4" name="Slide Number Placeholder 3"/>
          <p:cNvSpPr>
            <a:spLocks noGrp="1"/>
          </p:cNvSpPr>
          <p:nvPr>
            <p:ph type="sldNum" sz="quarter" idx="5"/>
          </p:nvPr>
        </p:nvSpPr>
        <p:spPr/>
        <p:txBody>
          <a:bodyPr/>
          <a:lstStyle/>
          <a:p>
            <a:pPr rtl="0"/>
            <a:fld id="{5641018C-6CAF-B84E-B92C-ECB119457FBA}" type="slidenum">
              <a:rPr/>
              <a:t>214</a:t>
            </a:fld>
            <a:endParaRPr/>
          </a:p>
        </p:txBody>
      </p:sp>
    </p:spTree>
    <p:extLst>
      <p:ext uri="{BB962C8B-B14F-4D97-AF65-F5344CB8AC3E}">
        <p14:creationId xmlns:p14="http://schemas.microsoft.com/office/powerpoint/2010/main" val="1825636141"/>
      </p:ext>
    </p:extLst>
  </p:cSld>
  <p:clrMapOvr>
    <a:masterClrMapping/>
  </p:clrMapOvr>
</p:notes>
</file>

<file path=ppt/notesSlides/notesSlide2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5.4.5</a:t>
            </a:r>
            <a:r>
              <a:rPr lang="zh-TW" altLang="en-US"/>
              <a:t> </a:t>
            </a:r>
            <a:r>
              <a:rPr lang="en-US" altLang="zh-TW"/>
              <a:t>- </a:t>
            </a:r>
            <a:r>
              <a:rPr lang="zh-TW" altLang="en-US" sz="1200" b="0" i="0" kern="1200">
                <a:solidFill>
                  <a:schemeClr val="tx1"/>
                </a:solidFill>
                <a:effectLst/>
                <a:latin typeface="+mn-lt"/>
                <a:ea typeface="+mn-ea"/>
                <a:cs typeface="+mn-cs"/>
              </a:rPr>
              <a:t>套用編號延伸 </a:t>
            </a:r>
            <a:r>
              <a:rPr lang="en-US" altLang="zh-TW" sz="1200" b="0" i="0" kern="1200">
                <a:solidFill>
                  <a:schemeClr val="tx1"/>
                </a:solidFill>
                <a:effectLst/>
                <a:latin typeface="+mn-lt"/>
                <a:ea typeface="+mn-ea"/>
                <a:cs typeface="+mn-cs"/>
              </a:rPr>
              <a:t>IPv4 ACL</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215</a:t>
            </a:fld>
            <a:endParaRPr/>
          </a:p>
        </p:txBody>
      </p:sp>
    </p:spTree>
    <p:extLst>
      <p:ext uri="{BB962C8B-B14F-4D97-AF65-F5344CB8AC3E}">
        <p14:creationId xmlns:p14="http://schemas.microsoft.com/office/powerpoint/2010/main" val="2720135784"/>
      </p:ext>
    </p:extLst>
  </p:cSld>
  <p:clrMapOvr>
    <a:masterClrMapping/>
  </p:clrMapOvr>
</p:notes>
</file>

<file path=ppt/notesSlides/notesSlide2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5.4.6</a:t>
            </a:r>
            <a:r>
              <a:rPr lang="zh-TW" altLang="en-US"/>
              <a:t> </a:t>
            </a:r>
            <a:r>
              <a:rPr lang="en-US" altLang="zh-TW"/>
              <a:t>- </a:t>
            </a:r>
            <a:r>
              <a:rPr lang="en-US" altLang="zh-TW">
                <a:latin typeface="Arial" pitchFamily="34" charset="0"/>
                <a:ea typeface="+mn-ea"/>
                <a:cs typeface="Arial" pitchFamily="34" charset="0"/>
              </a:rPr>
              <a:t>TCP established </a:t>
            </a:r>
            <a:r>
              <a:rPr lang="zh-TW" altLang="en-US">
                <a:latin typeface="Arial" pitchFamily="34" charset="0"/>
                <a:ea typeface="+mn-ea"/>
                <a:cs typeface="Arial" pitchFamily="34" charset="0"/>
              </a:rPr>
              <a:t>延伸 </a:t>
            </a:r>
            <a:r>
              <a:rPr lang="en-US" altLang="zh-TW">
                <a:latin typeface="Arial" pitchFamily="34" charset="0"/>
                <a:ea typeface="+mn-ea"/>
                <a:cs typeface="Arial" pitchFamily="34" charset="0"/>
              </a:rPr>
              <a:t>ACL</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216</a:t>
            </a:fld>
            <a:endParaRPr/>
          </a:p>
        </p:txBody>
      </p:sp>
    </p:spTree>
    <p:extLst>
      <p:ext uri="{BB962C8B-B14F-4D97-AF65-F5344CB8AC3E}">
        <p14:creationId xmlns:p14="http://schemas.microsoft.com/office/powerpoint/2010/main" val="2473910789"/>
      </p:ext>
    </p:extLst>
  </p:cSld>
  <p:clrMapOvr>
    <a:masterClrMapping/>
  </p:clrMapOvr>
</p:notes>
</file>

<file path=ppt/notesSlides/notesSlide2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5.4.6</a:t>
            </a:r>
            <a:r>
              <a:rPr lang="zh-TW" altLang="en-US"/>
              <a:t> </a:t>
            </a:r>
            <a:r>
              <a:rPr lang="en-US" altLang="zh-TW"/>
              <a:t>- </a:t>
            </a:r>
            <a:r>
              <a:rPr lang="en-US" altLang="zh-TW" sz="1200">
                <a:latin typeface="Arial" pitchFamily="34" charset="0"/>
                <a:ea typeface="+mn-ea"/>
                <a:cs typeface="Arial" pitchFamily="34" charset="0"/>
              </a:rPr>
              <a:t>TCP established </a:t>
            </a:r>
            <a:r>
              <a:rPr lang="zh-TW" altLang="en-US" sz="1200">
                <a:latin typeface="Arial" pitchFamily="34" charset="0"/>
                <a:ea typeface="+mn-ea"/>
                <a:cs typeface="Arial" pitchFamily="34" charset="0"/>
              </a:rPr>
              <a:t>延伸 </a:t>
            </a:r>
            <a:r>
              <a:rPr lang="en-US" altLang="zh-TW" sz="1200">
                <a:latin typeface="Arial" pitchFamily="34" charset="0"/>
                <a:ea typeface="+mn-ea"/>
                <a:cs typeface="Arial" pitchFamily="34" charset="0"/>
              </a:rPr>
              <a:t>ACL</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217</a:t>
            </a:fld>
            <a:endParaRPr/>
          </a:p>
        </p:txBody>
      </p:sp>
    </p:spTree>
    <p:extLst>
      <p:ext uri="{BB962C8B-B14F-4D97-AF65-F5344CB8AC3E}">
        <p14:creationId xmlns:p14="http://schemas.microsoft.com/office/powerpoint/2010/main" val="2251671079"/>
      </p:ext>
    </p:extLst>
  </p:cSld>
  <p:clrMapOvr>
    <a:masterClrMapping/>
  </p:clrMapOvr>
</p:notes>
</file>

<file path=ppt/notesSlides/notesSlide2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5.4.7</a:t>
            </a:r>
            <a:r>
              <a:rPr lang="zh-TW" altLang="en-US"/>
              <a:t> </a:t>
            </a:r>
            <a:r>
              <a:rPr lang="en-US" altLang="zh-TW"/>
              <a:t>- </a:t>
            </a:r>
            <a:r>
              <a:rPr lang="zh-TW" altLang="en-US">
                <a:latin typeface="Arial" pitchFamily="34" charset="0"/>
                <a:ea typeface="+mn-ea"/>
                <a:cs typeface="Arial" pitchFamily="34" charset="0"/>
              </a:rPr>
              <a:t>命名延伸 </a:t>
            </a:r>
            <a:r>
              <a:rPr lang="en-US" altLang="zh-TW">
                <a:latin typeface="Arial" pitchFamily="34" charset="0"/>
                <a:ea typeface="+mn-ea"/>
                <a:cs typeface="Arial" pitchFamily="34" charset="0"/>
              </a:rPr>
              <a:t>IPv4 ACL </a:t>
            </a:r>
            <a:r>
              <a:rPr lang="zh-TW" altLang="en-US">
                <a:latin typeface="Arial" pitchFamily="34" charset="0"/>
                <a:ea typeface="+mn-ea"/>
                <a:cs typeface="Arial" pitchFamily="34" charset="0"/>
              </a:rPr>
              <a:t>語法</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218</a:t>
            </a:fld>
            <a:endParaRPr/>
          </a:p>
        </p:txBody>
      </p:sp>
    </p:spTree>
    <p:extLst>
      <p:ext uri="{BB962C8B-B14F-4D97-AF65-F5344CB8AC3E}">
        <p14:creationId xmlns:p14="http://schemas.microsoft.com/office/powerpoint/2010/main" val="1010257000"/>
      </p:ext>
    </p:extLst>
  </p:cSld>
  <p:clrMapOvr>
    <a:masterClrMapping/>
  </p:clrMapOvr>
</p:notes>
</file>

<file path=ppt/notesSlides/notesSlide2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5.4.8</a:t>
            </a:r>
            <a:r>
              <a:rPr lang="zh-TW" altLang="en-US"/>
              <a:t> </a:t>
            </a:r>
            <a:r>
              <a:rPr lang="en-US" altLang="zh-TW"/>
              <a:t>- </a:t>
            </a:r>
            <a:r>
              <a:rPr lang="zh-TW" altLang="en-US" sz="1200" b="0" i="0" kern="1200">
                <a:solidFill>
                  <a:schemeClr val="tx1"/>
                </a:solidFill>
                <a:effectLst/>
                <a:latin typeface="+mn-lt"/>
                <a:ea typeface="+mn-ea"/>
                <a:cs typeface="+mn-cs"/>
              </a:rPr>
              <a:t>命名延伸 </a:t>
            </a:r>
            <a:r>
              <a:rPr lang="en-US" altLang="zh-TW" sz="1200" b="0" i="0" kern="1200">
                <a:solidFill>
                  <a:schemeClr val="tx1"/>
                </a:solidFill>
                <a:effectLst/>
                <a:latin typeface="+mn-lt"/>
                <a:ea typeface="+mn-ea"/>
                <a:cs typeface="+mn-cs"/>
              </a:rPr>
              <a:t>IPv4 ACL </a:t>
            </a:r>
            <a:r>
              <a:rPr lang="zh-TW" altLang="en-US" sz="1200" b="0" i="0" kern="1200">
                <a:solidFill>
                  <a:schemeClr val="tx1"/>
                </a:solidFill>
                <a:effectLst/>
                <a:latin typeface="+mn-lt"/>
                <a:ea typeface="+mn-ea"/>
                <a:cs typeface="+mn-cs"/>
              </a:rPr>
              <a:t>範例</a:t>
            </a:r>
          </a:p>
        </p:txBody>
      </p:sp>
      <p:sp>
        <p:nvSpPr>
          <p:cNvPr id="4" name="Slide Number Placeholder 3"/>
          <p:cNvSpPr>
            <a:spLocks noGrp="1"/>
          </p:cNvSpPr>
          <p:nvPr>
            <p:ph type="sldNum" sz="quarter" idx="5"/>
          </p:nvPr>
        </p:nvSpPr>
        <p:spPr/>
        <p:txBody>
          <a:bodyPr/>
          <a:lstStyle/>
          <a:p>
            <a:pPr rtl="0"/>
            <a:fld id="{5641018C-6CAF-B84E-B92C-ECB119457FBA}" type="slidenum">
              <a:rPr/>
              <a:t>219</a:t>
            </a:fld>
            <a:endParaRPr/>
          </a:p>
        </p:txBody>
      </p:sp>
    </p:spTree>
    <p:extLst>
      <p:ext uri="{BB962C8B-B14F-4D97-AF65-F5344CB8AC3E}">
        <p14:creationId xmlns:p14="http://schemas.microsoft.com/office/powerpoint/2010/main" val="3311027582"/>
      </p:ext>
    </p:extLst>
  </p:cSld>
  <p:clrMapOvr>
    <a:masterClrMapping/>
  </p:clrMapOvr>
</p:notes>
</file>

<file path=ppt/notesSlides/notesSlide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zh-TW"/>
              <a:t>1.3 - </a:t>
            </a:r>
            <a:r>
              <a:rPr lang="en-US" altLang="zh-TW"/>
              <a:t>OSPF </a:t>
            </a:r>
            <a:r>
              <a:rPr lang="zh-TW" altLang="en-US"/>
              <a:t>運作</a:t>
            </a:r>
            <a:endParaRPr lang="zh-TW"/>
          </a:p>
          <a:p>
            <a:pPr rtl="0"/>
            <a:r>
              <a:rPr lang="zh-TW"/>
              <a:t>1.3.6</a:t>
            </a:r>
            <a:r>
              <a:rPr lang="en-US" altLang="zh-TW"/>
              <a:t> </a:t>
            </a:r>
            <a:r>
              <a:rPr lang="zh-TW"/>
              <a:t>- </a:t>
            </a:r>
            <a:r>
              <a:rPr lang="en-US" altLang="zh-TW" sz="1200"/>
              <a:t>LSA </a:t>
            </a:r>
            <a:r>
              <a:rPr lang="zh-TW" altLang="en-US" sz="1200"/>
              <a:t>泛洪與 </a:t>
            </a:r>
            <a:r>
              <a:rPr lang="en-US" altLang="zh-TW" sz="1200"/>
              <a:t>DR</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sz="1200" b="0"/>
              <a:t>1.3.7 </a:t>
            </a:r>
            <a:r>
              <a:rPr lang="en-US" altLang="zh-TW" sz="1200" b="0"/>
              <a:t>- </a:t>
            </a:r>
            <a:r>
              <a:rPr lang="zh-TW" altLang="en-US" sz="1200" b="0" i="0" kern="1200">
                <a:solidFill>
                  <a:schemeClr val="tx1"/>
                </a:solidFill>
                <a:effectLst/>
                <a:latin typeface="+mn-lt"/>
                <a:ea typeface="+mn-ea"/>
                <a:cs typeface="+mn-cs"/>
              </a:rPr>
              <a:t>檢查你的理解 </a:t>
            </a:r>
            <a:r>
              <a:rPr lang="en-US" altLang="zh-TW" sz="1200" b="0" i="0" kern="1200">
                <a:solidFill>
                  <a:schemeClr val="tx1"/>
                </a:solidFill>
                <a:effectLst/>
                <a:latin typeface="+mn-lt"/>
                <a:ea typeface="+mn-ea"/>
                <a:cs typeface="+mn-cs"/>
              </a:rPr>
              <a:t>- OSPF </a:t>
            </a:r>
            <a:r>
              <a:rPr lang="zh-TW" altLang="en-US" sz="1200" b="0" i="0" kern="1200">
                <a:solidFill>
                  <a:schemeClr val="tx1"/>
                </a:solidFill>
                <a:effectLst/>
                <a:latin typeface="+mn-lt"/>
                <a:ea typeface="+mn-ea"/>
                <a:cs typeface="+mn-cs"/>
              </a:rPr>
              <a:t>運作</a:t>
            </a:r>
            <a:endParaRPr lang="zh-TW" sz="1200" b="0"/>
          </a:p>
        </p:txBody>
      </p:sp>
      <p:sp>
        <p:nvSpPr>
          <p:cNvPr id="4" name="Slide Number Placeholder 3"/>
          <p:cNvSpPr>
            <a:spLocks noGrp="1"/>
          </p:cNvSpPr>
          <p:nvPr>
            <p:ph type="sldNum" sz="quarter" idx="5"/>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1919363374"/>
      </p:ext>
    </p:extLst>
  </p:cSld>
  <p:clrMapOvr>
    <a:masterClrMapping/>
  </p:clrMapOvr>
</p:notes>
</file>

<file path=ppt/notesSlides/notesSlide2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5.4.8</a:t>
            </a:r>
            <a:r>
              <a:rPr lang="zh-TW" altLang="en-US"/>
              <a:t> </a:t>
            </a:r>
            <a:r>
              <a:rPr lang="en-US" altLang="zh-TW"/>
              <a:t>- </a:t>
            </a:r>
            <a:r>
              <a:rPr lang="zh-TW" altLang="en-US"/>
              <a:t>命名延伸 </a:t>
            </a:r>
            <a:r>
              <a:rPr lang="zh-TW"/>
              <a:t>IPv4 ACL 範例</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220</a:t>
            </a:fld>
            <a:endParaRPr/>
          </a:p>
        </p:txBody>
      </p:sp>
    </p:spTree>
    <p:extLst>
      <p:ext uri="{BB962C8B-B14F-4D97-AF65-F5344CB8AC3E}">
        <p14:creationId xmlns:p14="http://schemas.microsoft.com/office/powerpoint/2010/main" val="1375887123"/>
      </p:ext>
    </p:extLst>
  </p:cSld>
  <p:clrMapOvr>
    <a:masterClrMapping/>
  </p:clrMapOvr>
</p:notes>
</file>

<file path=ppt/notesSlides/notesSlide2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5.4.8 </a:t>
            </a:r>
            <a:r>
              <a:rPr lang="en-US" altLang="zh-TW"/>
              <a:t>- </a:t>
            </a:r>
            <a:r>
              <a:rPr lang="zh-TW" altLang="en-US"/>
              <a:t>命名延伸 </a:t>
            </a:r>
            <a:r>
              <a:rPr lang="zh-TW" altLang="zh-TW"/>
              <a:t>IPv4 ACL 範例</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221</a:t>
            </a:fld>
            <a:endParaRPr/>
          </a:p>
        </p:txBody>
      </p:sp>
    </p:spTree>
    <p:extLst>
      <p:ext uri="{BB962C8B-B14F-4D97-AF65-F5344CB8AC3E}">
        <p14:creationId xmlns:p14="http://schemas.microsoft.com/office/powerpoint/2010/main" val="4127409518"/>
      </p:ext>
    </p:extLst>
  </p:cSld>
  <p:clrMapOvr>
    <a:masterClrMapping/>
  </p:clrMapOvr>
</p:notes>
</file>

<file path=ppt/notesSlides/notesSlide2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5.4.9</a:t>
            </a:r>
            <a:r>
              <a:rPr lang="zh-TW" altLang="en-US"/>
              <a:t> </a:t>
            </a:r>
            <a:r>
              <a:rPr lang="en-US" altLang="zh-TW"/>
              <a:t>- </a:t>
            </a:r>
            <a:r>
              <a:rPr lang="zh-TW"/>
              <a:t>編輯延伸 ACL</a:t>
            </a:r>
          </a:p>
        </p:txBody>
      </p:sp>
      <p:sp>
        <p:nvSpPr>
          <p:cNvPr id="4" name="Slide Number Placeholder 3"/>
          <p:cNvSpPr>
            <a:spLocks noGrp="1"/>
          </p:cNvSpPr>
          <p:nvPr>
            <p:ph type="sldNum" sz="quarter" idx="5"/>
          </p:nvPr>
        </p:nvSpPr>
        <p:spPr/>
        <p:txBody>
          <a:bodyPr/>
          <a:lstStyle/>
          <a:p>
            <a:pPr rtl="0"/>
            <a:fld id="{5641018C-6CAF-B84E-B92C-ECB119457FBA}" type="slidenum">
              <a:rPr/>
              <a:t>222</a:t>
            </a:fld>
            <a:endParaRPr/>
          </a:p>
        </p:txBody>
      </p:sp>
    </p:spTree>
    <p:extLst>
      <p:ext uri="{BB962C8B-B14F-4D97-AF65-F5344CB8AC3E}">
        <p14:creationId xmlns:p14="http://schemas.microsoft.com/office/powerpoint/2010/main" val="157242756"/>
      </p:ext>
    </p:extLst>
  </p:cSld>
  <p:clrMapOvr>
    <a:masterClrMapping/>
  </p:clrMapOvr>
</p:notes>
</file>

<file path=ppt/notesSlides/notesSlide2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5.4.9</a:t>
            </a:r>
            <a:r>
              <a:rPr lang="zh-TW" altLang="en-US"/>
              <a:t> </a:t>
            </a:r>
            <a:r>
              <a:rPr lang="en-US" altLang="zh-TW"/>
              <a:t>- </a:t>
            </a:r>
            <a:r>
              <a:rPr lang="zh-TW"/>
              <a:t>編輯延伸 ACL</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223</a:t>
            </a:fld>
            <a:endParaRPr/>
          </a:p>
        </p:txBody>
      </p:sp>
    </p:spTree>
    <p:extLst>
      <p:ext uri="{BB962C8B-B14F-4D97-AF65-F5344CB8AC3E}">
        <p14:creationId xmlns:p14="http://schemas.microsoft.com/office/powerpoint/2010/main" val="1379473495"/>
      </p:ext>
    </p:extLst>
  </p:cSld>
  <p:clrMapOvr>
    <a:masterClrMapping/>
  </p:clrMapOvr>
</p:notes>
</file>

<file path=ppt/notesSlides/notesSlide2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5.4.10</a:t>
            </a:r>
            <a:r>
              <a:rPr lang="zh-TW" altLang="en-US"/>
              <a:t> </a:t>
            </a:r>
            <a:r>
              <a:rPr lang="en-US" altLang="zh-TW"/>
              <a:t>- </a:t>
            </a:r>
            <a:r>
              <a:rPr lang="zh-TW" altLang="en-US" sz="1200" b="0" i="0" kern="1200">
                <a:solidFill>
                  <a:schemeClr val="tx1"/>
                </a:solidFill>
                <a:effectLst/>
                <a:latin typeface="+mn-lt"/>
                <a:ea typeface="+mn-ea"/>
                <a:cs typeface="+mn-cs"/>
              </a:rPr>
              <a:t>另一個命名延伸 </a:t>
            </a:r>
            <a:r>
              <a:rPr lang="en-US" altLang="zh-TW" sz="1200" b="0" i="0" kern="1200">
                <a:solidFill>
                  <a:schemeClr val="tx1"/>
                </a:solidFill>
                <a:effectLst/>
                <a:latin typeface="+mn-lt"/>
                <a:ea typeface="+mn-ea"/>
                <a:cs typeface="+mn-cs"/>
              </a:rPr>
              <a:t>IPv4 ACL </a:t>
            </a:r>
            <a:r>
              <a:rPr lang="zh-TW" altLang="en-US" sz="1200" b="0" i="0" kern="1200">
                <a:solidFill>
                  <a:schemeClr val="tx1"/>
                </a:solidFill>
                <a:effectLst/>
                <a:latin typeface="+mn-lt"/>
                <a:ea typeface="+mn-ea"/>
                <a:cs typeface="+mn-cs"/>
              </a:rPr>
              <a:t>範例</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224</a:t>
            </a:fld>
            <a:endParaRPr/>
          </a:p>
        </p:txBody>
      </p:sp>
    </p:spTree>
    <p:extLst>
      <p:ext uri="{BB962C8B-B14F-4D97-AF65-F5344CB8AC3E}">
        <p14:creationId xmlns:p14="http://schemas.microsoft.com/office/powerpoint/2010/main" val="2527406752"/>
      </p:ext>
    </p:extLst>
  </p:cSld>
  <p:clrMapOvr>
    <a:masterClrMapping/>
  </p:clrMapOvr>
</p:notes>
</file>

<file path=ppt/notesSlides/notesSlide2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5.4.10</a:t>
            </a:r>
            <a:r>
              <a:rPr lang="zh-TW" altLang="en-US"/>
              <a:t> </a:t>
            </a:r>
            <a:r>
              <a:rPr lang="en-US" altLang="zh-TW"/>
              <a:t>- </a:t>
            </a:r>
            <a:r>
              <a:rPr lang="zh-TW" altLang="en-US">
                <a:latin typeface="Arial" pitchFamily="34" charset="0"/>
                <a:ea typeface="+mn-ea"/>
                <a:cs typeface="Arial" pitchFamily="34" charset="0"/>
              </a:rPr>
              <a:t>另一個命名延伸 </a:t>
            </a:r>
            <a:r>
              <a:rPr lang="en-US" altLang="zh-TW">
                <a:latin typeface="Arial" pitchFamily="34" charset="0"/>
                <a:ea typeface="+mn-ea"/>
                <a:cs typeface="Arial" pitchFamily="34" charset="0"/>
              </a:rPr>
              <a:t>IPv4 ACL </a:t>
            </a:r>
            <a:r>
              <a:rPr lang="zh-TW" altLang="en-US">
                <a:latin typeface="Arial" pitchFamily="34" charset="0"/>
                <a:ea typeface="+mn-ea"/>
                <a:cs typeface="Arial" pitchFamily="34" charset="0"/>
              </a:rPr>
              <a:t>範例</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225</a:t>
            </a:fld>
            <a:endParaRPr/>
          </a:p>
        </p:txBody>
      </p:sp>
    </p:spTree>
    <p:extLst>
      <p:ext uri="{BB962C8B-B14F-4D97-AF65-F5344CB8AC3E}">
        <p14:creationId xmlns:p14="http://schemas.microsoft.com/office/powerpoint/2010/main" val="3367383662"/>
      </p:ext>
    </p:extLst>
  </p:cSld>
  <p:clrMapOvr>
    <a:masterClrMapping/>
  </p:clrMapOvr>
</p:notes>
</file>

<file path=ppt/notesSlides/notesSlide2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5.4.11</a:t>
            </a:r>
            <a:r>
              <a:rPr lang="zh-TW" altLang="en-US"/>
              <a:t> </a:t>
            </a:r>
            <a:r>
              <a:rPr lang="en-US" altLang="zh-TW"/>
              <a:t>- </a:t>
            </a:r>
            <a:r>
              <a:rPr lang="zh-TW"/>
              <a:t>驗證延伸 ACL</a:t>
            </a:r>
          </a:p>
        </p:txBody>
      </p:sp>
      <p:sp>
        <p:nvSpPr>
          <p:cNvPr id="4" name="Slide Number Placeholder 3"/>
          <p:cNvSpPr>
            <a:spLocks noGrp="1"/>
          </p:cNvSpPr>
          <p:nvPr>
            <p:ph type="sldNum" sz="quarter" idx="5"/>
          </p:nvPr>
        </p:nvSpPr>
        <p:spPr/>
        <p:txBody>
          <a:bodyPr/>
          <a:lstStyle/>
          <a:p>
            <a:pPr rtl="0"/>
            <a:fld id="{5641018C-6CAF-B84E-B92C-ECB119457FBA}" type="slidenum">
              <a:rPr/>
              <a:t>226</a:t>
            </a:fld>
            <a:endParaRPr/>
          </a:p>
        </p:txBody>
      </p:sp>
    </p:spTree>
    <p:extLst>
      <p:ext uri="{BB962C8B-B14F-4D97-AF65-F5344CB8AC3E}">
        <p14:creationId xmlns:p14="http://schemas.microsoft.com/office/powerpoint/2010/main" val="2023687819"/>
      </p:ext>
    </p:extLst>
  </p:cSld>
  <p:clrMapOvr>
    <a:masterClrMapping/>
  </p:clrMapOvr>
</p:notes>
</file>

<file path=ppt/notesSlides/notesSlide2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5.4.11</a:t>
            </a:r>
            <a:r>
              <a:rPr lang="zh-TW" altLang="en-US"/>
              <a:t> </a:t>
            </a:r>
            <a:r>
              <a:rPr lang="en-US" altLang="zh-TW"/>
              <a:t>- </a:t>
            </a:r>
            <a:r>
              <a:rPr lang="zh-TW"/>
              <a:t>驗證延伸 ACL</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227</a:t>
            </a:fld>
            <a:endParaRPr/>
          </a:p>
        </p:txBody>
      </p:sp>
    </p:spTree>
    <p:extLst>
      <p:ext uri="{BB962C8B-B14F-4D97-AF65-F5344CB8AC3E}">
        <p14:creationId xmlns:p14="http://schemas.microsoft.com/office/powerpoint/2010/main" val="3690615225"/>
      </p:ext>
    </p:extLst>
  </p:cSld>
  <p:clrMapOvr>
    <a:masterClrMapping/>
  </p:clrMapOvr>
</p:notes>
</file>

<file path=ppt/notesSlides/notesSlide2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5 - IPv4 ACL </a:t>
            </a:r>
            <a:r>
              <a:rPr lang="zh-TW" altLang="en-US"/>
              <a:t>設定</a:t>
            </a:r>
            <a:endParaRPr lang="zh-TW"/>
          </a:p>
          <a:p>
            <a:pPr rtl="0"/>
            <a:r>
              <a:rPr lang="zh-TW"/>
              <a:t>5.4 </a:t>
            </a:r>
            <a:r>
              <a:rPr lang="en-US" altLang="zh-TW"/>
              <a:t>-</a:t>
            </a:r>
            <a:r>
              <a:rPr lang="zh-TW"/>
              <a:t> </a:t>
            </a:r>
            <a:r>
              <a:rPr lang="zh-TW" altLang="en-US"/>
              <a:t>設定延伸 </a:t>
            </a:r>
            <a:r>
              <a:rPr lang="en-US" altLang="zh-TW"/>
              <a:t>IPv4 ACL</a:t>
            </a:r>
            <a:endParaRPr lang="zh-TW"/>
          </a:p>
          <a:p>
            <a:pPr rtl="0"/>
            <a:r>
              <a:rPr lang="zh-TW"/>
              <a:t>5.4.11 </a:t>
            </a:r>
            <a:r>
              <a:rPr lang="en-US" altLang="zh-TW"/>
              <a:t>- </a:t>
            </a:r>
            <a:r>
              <a:rPr lang="zh-TW" altLang="zh-TW">
                <a:latin typeface="Arial" pitchFamily="34" charset="0"/>
                <a:ea typeface="+mn-ea"/>
                <a:cs typeface="Arial" pitchFamily="34" charset="0"/>
              </a:rPr>
              <a:t>驗證延伸 ACL</a:t>
            </a:r>
            <a:r>
              <a:rPr lang="zh-TW" altLang="en-US">
                <a:latin typeface="Arial" pitchFamily="34" charset="0"/>
                <a:ea typeface="+mn-ea"/>
                <a:cs typeface="Arial" pitchFamily="34" charset="0"/>
              </a:rPr>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228</a:t>
            </a:fld>
            <a:endParaRPr/>
          </a:p>
        </p:txBody>
      </p:sp>
    </p:spTree>
    <p:extLst>
      <p:ext uri="{BB962C8B-B14F-4D97-AF65-F5344CB8AC3E}">
        <p14:creationId xmlns:p14="http://schemas.microsoft.com/office/powerpoint/2010/main" val="140433337"/>
      </p:ext>
    </p:extLst>
  </p:cSld>
  <p:clrMapOvr>
    <a:masterClrMapping/>
  </p:clrMapOvr>
</p:notes>
</file>

<file path=ppt/notesSlides/notesSlide2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229</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5 - IPv4 ACL </a:t>
            </a:r>
            <a:r>
              <a:rPr lang="zh-TW" altLang="en-US"/>
              <a:t>設定</a:t>
            </a:r>
            <a:endParaRPr lang="zh-TW"/>
          </a:p>
          <a:p>
            <a:pPr rtl="0"/>
            <a:r>
              <a:rPr lang="zh-TW"/>
              <a:t>5.5 </a:t>
            </a:r>
            <a:r>
              <a:rPr lang="en-US" altLang="zh-TW"/>
              <a:t>-</a:t>
            </a:r>
            <a:r>
              <a:rPr lang="zh-TW"/>
              <a:t> 模組練習和測驗</a:t>
            </a:r>
          </a:p>
          <a:p>
            <a:pPr rtl="0"/>
            <a:r>
              <a:rPr lang="zh-TW"/>
              <a:t>5.5.3</a:t>
            </a:r>
            <a:r>
              <a:rPr lang="en-US" altLang="zh-TW"/>
              <a:t> </a:t>
            </a:r>
            <a:r>
              <a:rPr lang="zh-TW"/>
              <a:t>-</a:t>
            </a:r>
            <a:r>
              <a:rPr lang="en-US" altLang="zh-TW"/>
              <a:t> </a:t>
            </a:r>
            <a:r>
              <a:rPr lang="zh-TW"/>
              <a:t>我在本</a:t>
            </a:r>
            <a:r>
              <a:rPr lang="zh-TW" altLang="en-US"/>
              <a:t>模組</a:t>
            </a:r>
            <a:r>
              <a:rPr lang="zh-TW"/>
              <a:t>中學到了什麼？</a:t>
            </a:r>
          </a:p>
        </p:txBody>
      </p:sp>
    </p:spTree>
    <p:extLst>
      <p:ext uri="{BB962C8B-B14F-4D97-AF65-F5344CB8AC3E}">
        <p14:creationId xmlns:p14="http://schemas.microsoft.com/office/powerpoint/2010/main" val="3121588217"/>
      </p:ext>
    </p:extLst>
  </p:cSld>
  <p:clrMapOvr>
    <a:masterClrMapping/>
  </p:clrMapOvr>
</p:notes>
</file>

<file path=ppt/notesSlides/notesSlide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23</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1 - </a:t>
            </a:r>
            <a:r>
              <a:rPr lang="zh-TW" altLang="en-US"/>
              <a:t>單區域 </a:t>
            </a:r>
            <a:r>
              <a:rPr lang="en-US" altLang="zh-TW"/>
              <a:t>OSPFv2 </a:t>
            </a:r>
            <a:r>
              <a:rPr lang="zh-TW" altLang="en-US"/>
              <a:t>概念</a:t>
            </a:r>
            <a:endParaRPr lang="zh-TW"/>
          </a:p>
          <a:p>
            <a:pPr rtl="0"/>
            <a:r>
              <a:rPr lang="zh-TW"/>
              <a:t>1.4 -</a:t>
            </a:r>
            <a:r>
              <a:rPr lang="en-US" altLang="zh-TW"/>
              <a:t> </a:t>
            </a:r>
            <a:r>
              <a:rPr lang="zh-TW" altLang="en-US"/>
              <a:t>模組練習和測驗</a:t>
            </a:r>
            <a:endParaRPr lang="zh-TW"/>
          </a:p>
          <a:p>
            <a:pPr rtl="0"/>
            <a:r>
              <a:rPr lang="zh-TW"/>
              <a:t>1.4.1</a:t>
            </a:r>
            <a:r>
              <a:rPr lang="en-US" altLang="zh-TW"/>
              <a:t> </a:t>
            </a:r>
            <a:r>
              <a:rPr lang="zh-TW"/>
              <a:t>-</a:t>
            </a:r>
            <a:r>
              <a:rPr lang="en-US" altLang="zh-TW"/>
              <a:t> </a:t>
            </a:r>
            <a:r>
              <a:rPr lang="zh-TW"/>
              <a:t>我在本</a:t>
            </a:r>
            <a:r>
              <a:rPr lang="zh-TW" altLang="en-US"/>
              <a:t>模組</a:t>
            </a:r>
            <a:r>
              <a:rPr lang="zh-TW"/>
              <a:t>中學到了什麼？</a:t>
            </a:r>
          </a:p>
        </p:txBody>
      </p:sp>
    </p:spTree>
    <p:extLst>
      <p:ext uri="{BB962C8B-B14F-4D97-AF65-F5344CB8AC3E}">
        <p14:creationId xmlns:p14="http://schemas.microsoft.com/office/powerpoint/2010/main" val="704242163"/>
      </p:ext>
    </p:extLst>
  </p:cSld>
  <p:clrMapOvr>
    <a:masterClrMapping/>
  </p:clrMapOvr>
</p:notes>
</file>

<file path=ppt/notesSlides/notesSlide2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230</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5 - IPv4 ACL </a:t>
            </a:r>
            <a:r>
              <a:rPr lang="zh-TW" altLang="en-US"/>
              <a:t>設定</a:t>
            </a:r>
            <a:endParaRPr lang="zh-TW"/>
          </a:p>
          <a:p>
            <a:pPr rtl="0"/>
            <a:r>
              <a:rPr lang="zh-TW"/>
              <a:t>5.5 </a:t>
            </a:r>
            <a:r>
              <a:rPr lang="en-US" altLang="zh-TW"/>
              <a:t>-</a:t>
            </a:r>
            <a:r>
              <a:rPr lang="zh-TW"/>
              <a:t> 模組練習和測驗</a:t>
            </a:r>
          </a:p>
          <a:p>
            <a:pPr rtl="0"/>
            <a:r>
              <a:rPr lang="zh-TW"/>
              <a:t>5.5.3 </a:t>
            </a:r>
            <a:r>
              <a:rPr lang="en-US" altLang="zh-TW"/>
              <a:t>-</a:t>
            </a:r>
            <a:r>
              <a:rPr lang="zh-TW"/>
              <a:t> 我在本模組中學到了什麼？</a:t>
            </a:r>
            <a:r>
              <a:rPr lang="zh-TW" altLang="en-US">
                <a:latin typeface="Arial" pitchFamily="34" charset="0"/>
                <a:ea typeface="+mn-ea"/>
                <a:cs typeface="Arial" pitchFamily="34" charset="0"/>
              </a:rPr>
              <a:t>（續）</a:t>
            </a:r>
            <a:endParaRPr lang="zh-TW"/>
          </a:p>
        </p:txBody>
      </p:sp>
    </p:spTree>
    <p:extLst>
      <p:ext uri="{BB962C8B-B14F-4D97-AF65-F5344CB8AC3E}">
        <p14:creationId xmlns:p14="http://schemas.microsoft.com/office/powerpoint/2010/main" val="3565223629"/>
      </p:ext>
    </p:extLst>
  </p:cSld>
  <p:clrMapOvr>
    <a:masterClrMapping/>
  </p:clrMapOvr>
</p:notes>
</file>

<file path=ppt/notesSlides/notesSlide2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231</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767943821"/>
      </p:ext>
    </p:extLst>
  </p:cSld>
  <p:clrMapOvr>
    <a:masterClrMapping/>
  </p:clrMapOvr>
</p:notes>
</file>

<file path=ppt/notesSlides/notesSlide2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第六</a:t>
            </a:r>
            <a:r>
              <a:rPr lang="zh-TW" altLang="en-US"/>
              <a:t>章：</a:t>
            </a:r>
            <a:r>
              <a:rPr lang="en-US" altLang="zh-TW"/>
              <a:t>IPv4 </a:t>
            </a:r>
            <a:r>
              <a:rPr lang="zh-TW" altLang="en-US"/>
              <a:t>的 </a:t>
            </a:r>
            <a:r>
              <a:rPr lang="en-US" altLang="zh-TW"/>
              <a:t>NAT</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232</a:t>
            </a:fld>
            <a:endParaRPr/>
          </a:p>
        </p:txBody>
      </p:sp>
    </p:spTree>
    <p:extLst>
      <p:ext uri="{BB962C8B-B14F-4D97-AF65-F5344CB8AC3E}">
        <p14:creationId xmlns:p14="http://schemas.microsoft.com/office/powerpoint/2010/main" val="3601928950"/>
      </p:ext>
    </p:extLst>
  </p:cSld>
  <p:clrMapOvr>
    <a:masterClrMapping/>
  </p:clrMapOvr>
</p:notes>
</file>

<file path=ppt/notesSlides/notesSlide2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233</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6-NAT 的 IPv4</a:t>
            </a:r>
          </a:p>
          <a:p>
            <a:pPr rtl="0">
              <a:buFontTx/>
              <a:buNone/>
            </a:pPr>
            <a:r>
              <a:rPr lang="zh-TW"/>
              <a:t>6.0.2-我將學會在這個模組中做什麼？</a:t>
            </a:r>
          </a:p>
        </p:txBody>
      </p:sp>
    </p:spTree>
    <p:extLst>
      <p:ext uri="{BB962C8B-B14F-4D97-AF65-F5344CB8AC3E}">
        <p14:creationId xmlns:p14="http://schemas.microsoft.com/office/powerpoint/2010/main" val="1149111329"/>
      </p:ext>
    </p:extLst>
  </p:cSld>
  <p:clrMapOvr>
    <a:masterClrMapping/>
  </p:clrMapOvr>
</p:notes>
</file>

<file path=ppt/notesSlides/notesSlide2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6.1 – </a:t>
            </a:r>
            <a:r>
              <a:rPr lang="en-US" altLang="zh-TW"/>
              <a:t>NAT </a:t>
            </a:r>
            <a:r>
              <a:rPr lang="zh-TW" altLang="en-US"/>
              <a:t>特性</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en-US" altLang="zh-TW"/>
              <a:t>6.1.2 - </a:t>
            </a:r>
            <a:r>
              <a:rPr lang="en-US" altLang="zh-TW" sz="1200" b="0" i="0" kern="1200">
                <a:solidFill>
                  <a:schemeClr val="tx1"/>
                </a:solidFill>
                <a:effectLst/>
                <a:latin typeface="+mn-lt"/>
                <a:ea typeface="+mn-ea"/>
                <a:cs typeface="+mn-cs"/>
              </a:rPr>
              <a:t>IPv4 </a:t>
            </a:r>
            <a:r>
              <a:rPr lang="zh-TW" altLang="en-US" sz="1200" b="0" i="0" kern="1200">
                <a:solidFill>
                  <a:schemeClr val="tx1"/>
                </a:solidFill>
                <a:effectLst/>
                <a:latin typeface="+mn-lt"/>
                <a:ea typeface="+mn-ea"/>
                <a:cs typeface="+mn-cs"/>
              </a:rPr>
              <a:t>私有 </a:t>
            </a:r>
            <a:r>
              <a:rPr lang="en-US" altLang="zh-TW" sz="1200" b="0" i="0" kern="1200">
                <a:solidFill>
                  <a:schemeClr val="tx1"/>
                </a:solidFill>
                <a:effectLst/>
                <a:latin typeface="+mn-lt"/>
                <a:ea typeface="+mn-ea"/>
                <a:cs typeface="+mn-cs"/>
              </a:rPr>
              <a:t>IP </a:t>
            </a:r>
            <a:r>
              <a:rPr lang="zh-TW" altLang="en-US" sz="1200" b="0" i="0" kern="1200">
                <a:solidFill>
                  <a:schemeClr val="tx1"/>
                </a:solidFill>
                <a:effectLst/>
                <a:latin typeface="+mn-lt"/>
                <a:ea typeface="+mn-ea"/>
                <a:cs typeface="+mn-cs"/>
              </a:rPr>
              <a:t>位址空間</a:t>
            </a:r>
          </a:p>
        </p:txBody>
      </p:sp>
      <p:sp>
        <p:nvSpPr>
          <p:cNvPr id="4" name="Slide Number Placeholder 3"/>
          <p:cNvSpPr>
            <a:spLocks noGrp="1"/>
          </p:cNvSpPr>
          <p:nvPr>
            <p:ph type="sldNum" sz="quarter" idx="5"/>
          </p:nvPr>
        </p:nvSpPr>
        <p:spPr/>
        <p:txBody>
          <a:bodyPr/>
          <a:lstStyle/>
          <a:p>
            <a:pPr rtl="0"/>
            <a:fld id="{5641018C-6CAF-B84E-B92C-ECB119457FBA}" type="slidenum">
              <a:rPr/>
              <a:t>234</a:t>
            </a:fld>
            <a:endParaRPr/>
          </a:p>
        </p:txBody>
      </p:sp>
    </p:spTree>
    <p:extLst>
      <p:ext uri="{BB962C8B-B14F-4D97-AF65-F5344CB8AC3E}">
        <p14:creationId xmlns:p14="http://schemas.microsoft.com/office/powerpoint/2010/main" val="3093023984"/>
      </p:ext>
    </p:extLst>
  </p:cSld>
  <p:clrMapOvr>
    <a:masterClrMapping/>
  </p:clrMapOvr>
</p:notes>
</file>

<file path=ppt/notesSlides/notesSlide2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6.1 – </a:t>
            </a:r>
            <a:r>
              <a:rPr lang="en-US" altLang="zh-TW"/>
              <a:t>NAT </a:t>
            </a:r>
            <a:r>
              <a:rPr lang="zh-TW" altLang="en-US"/>
              <a:t>特性</a:t>
            </a:r>
            <a:endParaRPr lang="zh-TW"/>
          </a:p>
          <a:p>
            <a:pPr rtl="0"/>
            <a:r>
              <a:rPr lang="zh-TW"/>
              <a:t>6.1.2</a:t>
            </a:r>
            <a:r>
              <a:rPr lang="en-US" altLang="zh-TW"/>
              <a:t> </a:t>
            </a:r>
            <a:r>
              <a:rPr lang="zh-TW"/>
              <a:t>-</a:t>
            </a:r>
            <a:r>
              <a:rPr lang="en-US" altLang="zh-TW"/>
              <a:t> </a:t>
            </a:r>
            <a:r>
              <a:rPr lang="zh-TW"/>
              <a:t>什麼是 NAT</a:t>
            </a:r>
          </a:p>
        </p:txBody>
      </p:sp>
      <p:sp>
        <p:nvSpPr>
          <p:cNvPr id="4" name="Slide Number Placeholder 3"/>
          <p:cNvSpPr>
            <a:spLocks noGrp="1"/>
          </p:cNvSpPr>
          <p:nvPr>
            <p:ph type="sldNum" sz="quarter" idx="5"/>
          </p:nvPr>
        </p:nvSpPr>
        <p:spPr/>
        <p:txBody>
          <a:bodyPr/>
          <a:lstStyle/>
          <a:p>
            <a:pPr rtl="0"/>
            <a:fld id="{5641018C-6CAF-B84E-B92C-ECB119457FBA}" type="slidenum">
              <a:rPr/>
              <a:t>235</a:t>
            </a:fld>
            <a:endParaRPr/>
          </a:p>
        </p:txBody>
      </p:sp>
    </p:spTree>
    <p:extLst>
      <p:ext uri="{BB962C8B-B14F-4D97-AF65-F5344CB8AC3E}">
        <p14:creationId xmlns:p14="http://schemas.microsoft.com/office/powerpoint/2010/main" val="1551667527"/>
      </p:ext>
    </p:extLst>
  </p:cSld>
  <p:clrMapOvr>
    <a:masterClrMapping/>
  </p:clrMapOvr>
</p:notes>
</file>

<file path=ppt/notesSlides/notesSlide2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6.1 – </a:t>
            </a:r>
            <a:r>
              <a:rPr lang="en-US" altLang="zh-TW"/>
              <a:t>NAT </a:t>
            </a:r>
            <a:r>
              <a:rPr lang="zh-TW" altLang="en-US"/>
              <a:t>特性</a:t>
            </a:r>
            <a:endParaRPr lang="zh-TW"/>
          </a:p>
          <a:p>
            <a:pPr rtl="0"/>
            <a:r>
              <a:rPr lang="zh-TW"/>
              <a:t>6.1.3 </a:t>
            </a:r>
            <a:r>
              <a:rPr lang="en-US" altLang="zh-TW"/>
              <a:t>-</a:t>
            </a:r>
            <a:r>
              <a:rPr lang="zh-TW"/>
              <a:t> NAT 的運作方式</a:t>
            </a:r>
          </a:p>
        </p:txBody>
      </p:sp>
      <p:sp>
        <p:nvSpPr>
          <p:cNvPr id="4" name="Slide Number Placeholder 3"/>
          <p:cNvSpPr>
            <a:spLocks noGrp="1"/>
          </p:cNvSpPr>
          <p:nvPr>
            <p:ph type="sldNum" sz="quarter" idx="5"/>
          </p:nvPr>
        </p:nvSpPr>
        <p:spPr/>
        <p:txBody>
          <a:bodyPr/>
          <a:lstStyle/>
          <a:p>
            <a:pPr rtl="0"/>
            <a:fld id="{5641018C-6CAF-B84E-B92C-ECB119457FBA}" type="slidenum">
              <a:rPr/>
              <a:t>236</a:t>
            </a:fld>
            <a:endParaRPr/>
          </a:p>
        </p:txBody>
      </p:sp>
    </p:spTree>
    <p:extLst>
      <p:ext uri="{BB962C8B-B14F-4D97-AF65-F5344CB8AC3E}">
        <p14:creationId xmlns:p14="http://schemas.microsoft.com/office/powerpoint/2010/main" val="3621679193"/>
      </p:ext>
    </p:extLst>
  </p:cSld>
  <p:clrMapOvr>
    <a:masterClrMapping/>
  </p:clrMapOvr>
</p:notes>
</file>

<file path=ppt/notesSlides/notesSlide2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6.1 – </a:t>
            </a:r>
            <a:r>
              <a:rPr lang="en-US" altLang="zh-TW"/>
              <a:t>NAT </a:t>
            </a:r>
            <a:r>
              <a:rPr lang="zh-TW" altLang="en-US"/>
              <a:t>特性</a:t>
            </a:r>
            <a:endParaRPr lang="zh-TW"/>
          </a:p>
          <a:p>
            <a:pPr rtl="0"/>
            <a:r>
              <a:rPr lang="zh-TW"/>
              <a:t>6.1.4 </a:t>
            </a:r>
            <a:r>
              <a:rPr lang="en-US" altLang="zh-TW"/>
              <a:t>- </a:t>
            </a:r>
            <a:r>
              <a:rPr lang="zh-TW"/>
              <a:t>NAT 術語</a:t>
            </a:r>
          </a:p>
        </p:txBody>
      </p:sp>
      <p:sp>
        <p:nvSpPr>
          <p:cNvPr id="4" name="Slide Number Placeholder 3"/>
          <p:cNvSpPr>
            <a:spLocks noGrp="1"/>
          </p:cNvSpPr>
          <p:nvPr>
            <p:ph type="sldNum" sz="quarter" idx="5"/>
          </p:nvPr>
        </p:nvSpPr>
        <p:spPr/>
        <p:txBody>
          <a:bodyPr/>
          <a:lstStyle/>
          <a:p>
            <a:pPr rtl="0"/>
            <a:fld id="{5641018C-6CAF-B84E-B92C-ECB119457FBA}" type="slidenum">
              <a:rPr/>
              <a:t>237</a:t>
            </a:fld>
            <a:endParaRPr/>
          </a:p>
        </p:txBody>
      </p:sp>
    </p:spTree>
    <p:extLst>
      <p:ext uri="{BB962C8B-B14F-4D97-AF65-F5344CB8AC3E}">
        <p14:creationId xmlns:p14="http://schemas.microsoft.com/office/powerpoint/2010/main" val="3795146888"/>
      </p:ext>
    </p:extLst>
  </p:cSld>
  <p:clrMapOvr>
    <a:masterClrMapping/>
  </p:clrMapOvr>
</p:notes>
</file>

<file path=ppt/notesSlides/notesSlide2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6.1 – </a:t>
            </a:r>
            <a:r>
              <a:rPr lang="en-US" altLang="zh-TW"/>
              <a:t>NAT </a:t>
            </a:r>
            <a:r>
              <a:rPr lang="zh-TW" altLang="en-US"/>
              <a:t>特性</a:t>
            </a:r>
            <a:endParaRPr lang="zh-TW"/>
          </a:p>
          <a:p>
            <a:pPr rtl="0"/>
            <a:r>
              <a:rPr lang="zh-TW"/>
              <a:t>6.1.4 </a:t>
            </a:r>
            <a:r>
              <a:rPr lang="en-US" altLang="zh-TW"/>
              <a:t>-</a:t>
            </a:r>
            <a:r>
              <a:rPr lang="zh-TW"/>
              <a:t> NAT 術語（續）</a:t>
            </a:r>
          </a:p>
          <a:p>
            <a:pPr rtl="0"/>
            <a:r>
              <a:rPr lang="zh-TW"/>
              <a:t>6.1.5</a:t>
            </a:r>
            <a:r>
              <a:rPr lang="en-US" altLang="zh-TW"/>
              <a:t> </a:t>
            </a:r>
            <a:r>
              <a:rPr lang="zh-TW"/>
              <a:t>-</a:t>
            </a:r>
            <a:r>
              <a:rPr lang="en-US" altLang="zh-TW"/>
              <a:t> </a:t>
            </a:r>
            <a:r>
              <a:rPr lang="zh-TW"/>
              <a:t>檢查你的理解 -</a:t>
            </a:r>
            <a:r>
              <a:rPr lang="en-US" altLang="zh-TW"/>
              <a:t> </a:t>
            </a:r>
            <a:r>
              <a:rPr lang="zh-TW"/>
              <a:t>NAT 特性</a:t>
            </a:r>
          </a:p>
        </p:txBody>
      </p:sp>
      <p:sp>
        <p:nvSpPr>
          <p:cNvPr id="4" name="Slide Number Placeholder 3"/>
          <p:cNvSpPr>
            <a:spLocks noGrp="1"/>
          </p:cNvSpPr>
          <p:nvPr>
            <p:ph type="sldNum" sz="quarter" idx="5"/>
          </p:nvPr>
        </p:nvSpPr>
        <p:spPr/>
        <p:txBody>
          <a:bodyPr/>
          <a:lstStyle/>
          <a:p>
            <a:pPr rtl="0"/>
            <a:fld id="{5641018C-6CAF-B84E-B92C-ECB119457FBA}" type="slidenum">
              <a:rPr/>
              <a:t>238</a:t>
            </a:fld>
            <a:endParaRPr/>
          </a:p>
        </p:txBody>
      </p:sp>
    </p:spTree>
    <p:extLst>
      <p:ext uri="{BB962C8B-B14F-4D97-AF65-F5344CB8AC3E}">
        <p14:creationId xmlns:p14="http://schemas.microsoft.com/office/powerpoint/2010/main" val="2395188316"/>
      </p:ext>
    </p:extLst>
  </p:cSld>
  <p:clrMapOvr>
    <a:masterClrMapping/>
  </p:clrMapOvr>
</p:notes>
</file>

<file path=ppt/notesSlides/notesSlide2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en-US" altLang="zh-TW"/>
              <a:t>6.2 – NAT </a:t>
            </a:r>
            <a:r>
              <a:rPr lang="zh-TW" altLang="en-US"/>
              <a:t>的類型</a:t>
            </a:r>
            <a:endParaRPr lang="zh-TW"/>
          </a:p>
          <a:p>
            <a:pPr rtl="0"/>
            <a:r>
              <a:rPr lang="zh-TW"/>
              <a:t>6.2.1 – </a:t>
            </a:r>
            <a:r>
              <a:rPr lang="zh-TW" altLang="en-US"/>
              <a:t>靜態 </a:t>
            </a:r>
            <a:r>
              <a:rPr lang="en-US" altLang="zh-TW"/>
              <a:t>NAT</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239</a:t>
            </a:fld>
            <a:endParaRPr/>
          </a:p>
        </p:txBody>
      </p:sp>
    </p:spTree>
    <p:extLst>
      <p:ext uri="{BB962C8B-B14F-4D97-AF65-F5344CB8AC3E}">
        <p14:creationId xmlns:p14="http://schemas.microsoft.com/office/powerpoint/2010/main" val="2416375184"/>
      </p:ext>
    </p:extLst>
  </p:cSld>
  <p:clrMapOvr>
    <a:masterClrMapping/>
  </p:clrMapOvr>
</p:notes>
</file>

<file path=ppt/notesSlides/notesSlide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24</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1 - </a:t>
            </a:r>
            <a:r>
              <a:rPr lang="zh-TW" altLang="en-US"/>
              <a:t>單區域 </a:t>
            </a:r>
            <a:r>
              <a:rPr lang="en-US" altLang="zh-TW"/>
              <a:t>OSPFv2 </a:t>
            </a:r>
            <a:r>
              <a:rPr lang="zh-TW" altLang="en-US"/>
              <a:t>概念</a:t>
            </a:r>
            <a:endParaRPr lang="zh-TW" altLang="zh-TW"/>
          </a:p>
          <a:p>
            <a:pPr rtl="0"/>
            <a:r>
              <a:rPr lang="zh-TW" altLang="zh-TW"/>
              <a:t>1.4 -</a:t>
            </a:r>
            <a:r>
              <a:rPr lang="en-US" altLang="zh-TW"/>
              <a:t> </a:t>
            </a:r>
            <a:r>
              <a:rPr lang="zh-TW" altLang="en-US"/>
              <a:t>模組練習和測驗</a:t>
            </a:r>
            <a:endParaRPr lang="zh-TW" altLang="zh-TW"/>
          </a:p>
          <a:p>
            <a:pPr rtl="0"/>
            <a:r>
              <a:rPr lang="zh-TW" altLang="zh-TW"/>
              <a:t>1.4.1</a:t>
            </a:r>
            <a:r>
              <a:rPr lang="en-US" altLang="zh-TW"/>
              <a:t> </a:t>
            </a:r>
            <a:r>
              <a:rPr lang="zh-TW" altLang="zh-TW"/>
              <a:t>-</a:t>
            </a:r>
            <a:r>
              <a:rPr lang="en-US" altLang="zh-TW"/>
              <a:t> </a:t>
            </a:r>
            <a:r>
              <a:rPr lang="zh-TW" altLang="zh-TW"/>
              <a:t>我在本</a:t>
            </a:r>
            <a:r>
              <a:rPr lang="zh-TW" altLang="en-US"/>
              <a:t>模組</a:t>
            </a:r>
            <a:r>
              <a:rPr lang="zh-TW" altLang="zh-TW"/>
              <a:t>中學到了什麼？</a:t>
            </a:r>
          </a:p>
        </p:txBody>
      </p:sp>
    </p:spTree>
    <p:extLst>
      <p:ext uri="{BB962C8B-B14F-4D97-AF65-F5344CB8AC3E}">
        <p14:creationId xmlns:p14="http://schemas.microsoft.com/office/powerpoint/2010/main" val="3980382837"/>
      </p:ext>
    </p:extLst>
  </p:cSld>
  <p:clrMapOvr>
    <a:masterClrMapping/>
  </p:clrMapOvr>
</p:notes>
</file>

<file path=ppt/notesSlides/notesSlide2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en-US" altLang="zh-TW"/>
              <a:t>6.2 – NAT </a:t>
            </a:r>
            <a:r>
              <a:rPr lang="zh-TW" altLang="en-US"/>
              <a:t>的類型</a:t>
            </a:r>
            <a:endParaRPr lang="zh-TW"/>
          </a:p>
          <a:p>
            <a:pPr rtl="0"/>
            <a:r>
              <a:rPr lang="zh-TW"/>
              <a:t>6.2.2 – </a:t>
            </a:r>
            <a:r>
              <a:rPr lang="zh-TW" altLang="en-US"/>
              <a:t>動態 </a:t>
            </a:r>
            <a:r>
              <a:rPr lang="en-US" altLang="zh-TW"/>
              <a:t>NAT</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240</a:t>
            </a:fld>
            <a:endParaRPr/>
          </a:p>
        </p:txBody>
      </p:sp>
    </p:spTree>
    <p:extLst>
      <p:ext uri="{BB962C8B-B14F-4D97-AF65-F5344CB8AC3E}">
        <p14:creationId xmlns:p14="http://schemas.microsoft.com/office/powerpoint/2010/main" val="698812778"/>
      </p:ext>
    </p:extLst>
  </p:cSld>
  <p:clrMapOvr>
    <a:masterClrMapping/>
  </p:clrMapOvr>
</p:notes>
</file>

<file path=ppt/notesSlides/notesSlide2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en-US" altLang="zh-TW"/>
              <a:t>6.2 – NAT </a:t>
            </a:r>
            <a:r>
              <a:rPr lang="zh-TW" altLang="en-US"/>
              <a:t>的類型</a:t>
            </a:r>
            <a:endParaRPr lang="zh-TW"/>
          </a:p>
          <a:p>
            <a:pPr rtl="0"/>
            <a:r>
              <a:rPr lang="zh-TW"/>
              <a:t>6.2.3 – </a:t>
            </a:r>
            <a:r>
              <a:rPr lang="zh-TW" altLang="en-US"/>
              <a:t>連接埠位址轉譯</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241</a:t>
            </a:fld>
            <a:endParaRPr/>
          </a:p>
        </p:txBody>
      </p:sp>
    </p:spTree>
    <p:extLst>
      <p:ext uri="{BB962C8B-B14F-4D97-AF65-F5344CB8AC3E}">
        <p14:creationId xmlns:p14="http://schemas.microsoft.com/office/powerpoint/2010/main" val="1663927823"/>
      </p:ext>
    </p:extLst>
  </p:cSld>
  <p:clrMapOvr>
    <a:masterClrMapping/>
  </p:clrMapOvr>
</p:notes>
</file>

<file path=ppt/notesSlides/notesSlide2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en-US" altLang="zh-TW"/>
              <a:t>6.2 – NAT </a:t>
            </a:r>
            <a:r>
              <a:rPr lang="zh-TW" altLang="en-US"/>
              <a:t>的類型</a:t>
            </a:r>
            <a:endParaRPr lang="zh-TW"/>
          </a:p>
          <a:p>
            <a:pPr rtl="0"/>
            <a:r>
              <a:rPr lang="zh-TW"/>
              <a:t>6.2.4 </a:t>
            </a:r>
            <a:r>
              <a:rPr lang="en-US" altLang="zh-TW"/>
              <a:t>-</a:t>
            </a:r>
            <a:r>
              <a:rPr lang="zh-TW"/>
              <a:t> 下一個可用的連接埠</a:t>
            </a:r>
          </a:p>
        </p:txBody>
      </p:sp>
      <p:sp>
        <p:nvSpPr>
          <p:cNvPr id="4" name="Slide Number Placeholder 3"/>
          <p:cNvSpPr>
            <a:spLocks noGrp="1"/>
          </p:cNvSpPr>
          <p:nvPr>
            <p:ph type="sldNum" sz="quarter" idx="5"/>
          </p:nvPr>
        </p:nvSpPr>
        <p:spPr/>
        <p:txBody>
          <a:bodyPr/>
          <a:lstStyle/>
          <a:p>
            <a:pPr rtl="0"/>
            <a:fld id="{5641018C-6CAF-B84E-B92C-ECB119457FBA}" type="slidenum">
              <a:rPr/>
              <a:t>242</a:t>
            </a:fld>
            <a:endParaRPr/>
          </a:p>
        </p:txBody>
      </p:sp>
    </p:spTree>
    <p:extLst>
      <p:ext uri="{BB962C8B-B14F-4D97-AF65-F5344CB8AC3E}">
        <p14:creationId xmlns:p14="http://schemas.microsoft.com/office/powerpoint/2010/main" val="2721752923"/>
      </p:ext>
    </p:extLst>
  </p:cSld>
  <p:clrMapOvr>
    <a:masterClrMapping/>
  </p:clrMapOvr>
</p:notes>
</file>

<file path=ppt/notesSlides/notesSlide2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en-US" altLang="zh-TW"/>
              <a:t>6.2 – NAT </a:t>
            </a:r>
            <a:r>
              <a:rPr lang="zh-TW" altLang="en-US"/>
              <a:t>的類型</a:t>
            </a:r>
            <a:endParaRPr lang="zh-TW"/>
          </a:p>
          <a:p>
            <a:pPr rtl="0"/>
            <a:r>
              <a:rPr lang="zh-TW"/>
              <a:t>6.2.5 </a:t>
            </a:r>
            <a:r>
              <a:rPr lang="en-US" altLang="zh-TW"/>
              <a:t>-</a:t>
            </a:r>
            <a:r>
              <a:rPr lang="zh-TW"/>
              <a:t> NAT 和 PAT 比較</a:t>
            </a:r>
          </a:p>
        </p:txBody>
      </p:sp>
      <p:sp>
        <p:nvSpPr>
          <p:cNvPr id="4" name="Slide Number Placeholder 3"/>
          <p:cNvSpPr>
            <a:spLocks noGrp="1"/>
          </p:cNvSpPr>
          <p:nvPr>
            <p:ph type="sldNum" sz="quarter" idx="5"/>
          </p:nvPr>
        </p:nvSpPr>
        <p:spPr/>
        <p:txBody>
          <a:bodyPr/>
          <a:lstStyle/>
          <a:p>
            <a:pPr rtl="0"/>
            <a:fld id="{5641018C-6CAF-B84E-B92C-ECB119457FBA}" type="slidenum">
              <a:rPr/>
              <a:t>243</a:t>
            </a:fld>
            <a:endParaRPr/>
          </a:p>
        </p:txBody>
      </p:sp>
    </p:spTree>
    <p:extLst>
      <p:ext uri="{BB962C8B-B14F-4D97-AF65-F5344CB8AC3E}">
        <p14:creationId xmlns:p14="http://schemas.microsoft.com/office/powerpoint/2010/main" val="55184472"/>
      </p:ext>
    </p:extLst>
  </p:cSld>
  <p:clrMapOvr>
    <a:masterClrMapping/>
  </p:clrMapOvr>
</p:notes>
</file>

<file path=ppt/notesSlides/notesSlide2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en-US" altLang="zh-TW"/>
              <a:t>6.2 – NAT </a:t>
            </a:r>
            <a:r>
              <a:rPr lang="zh-TW" altLang="en-US"/>
              <a:t>的類型</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6.2.6 </a:t>
            </a:r>
            <a:r>
              <a:rPr lang="en-US" altLang="zh-TW"/>
              <a:t>- </a:t>
            </a:r>
            <a:r>
              <a:rPr lang="zh-TW" altLang="en-US" sz="1200" b="0" i="0" kern="1200">
                <a:solidFill>
                  <a:schemeClr val="tx1"/>
                </a:solidFill>
                <a:effectLst/>
                <a:latin typeface="+mn-lt"/>
                <a:ea typeface="+mn-ea"/>
                <a:cs typeface="+mn-cs"/>
              </a:rPr>
              <a:t>不含第 </a:t>
            </a:r>
            <a:r>
              <a:rPr lang="en-US" altLang="zh-TW" sz="1200" b="0" i="0" kern="1200">
                <a:solidFill>
                  <a:schemeClr val="tx1"/>
                </a:solidFill>
                <a:effectLst/>
                <a:latin typeface="+mn-lt"/>
                <a:ea typeface="+mn-ea"/>
                <a:cs typeface="+mn-cs"/>
              </a:rPr>
              <a:t>4 </a:t>
            </a:r>
            <a:r>
              <a:rPr lang="zh-TW" altLang="en-US" sz="1200" b="0" i="0" kern="1200">
                <a:solidFill>
                  <a:schemeClr val="tx1"/>
                </a:solidFill>
                <a:effectLst/>
                <a:latin typeface="+mn-lt"/>
                <a:ea typeface="+mn-ea"/>
                <a:cs typeface="+mn-cs"/>
              </a:rPr>
              <a:t>層資料段的封包</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244</a:t>
            </a:fld>
            <a:endParaRPr/>
          </a:p>
        </p:txBody>
      </p:sp>
    </p:spTree>
    <p:extLst>
      <p:ext uri="{BB962C8B-B14F-4D97-AF65-F5344CB8AC3E}">
        <p14:creationId xmlns:p14="http://schemas.microsoft.com/office/powerpoint/2010/main" val="259044655"/>
      </p:ext>
    </p:extLst>
  </p:cSld>
  <p:clrMapOvr>
    <a:masterClrMapping/>
  </p:clrMapOvr>
</p:notes>
</file>

<file path=ppt/notesSlides/notesSlide2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6.3 – NAT </a:t>
            </a:r>
            <a:r>
              <a:rPr lang="zh-TW" altLang="en-US"/>
              <a:t>的優點和缺點</a:t>
            </a:r>
            <a:endParaRPr lang="zh-TW"/>
          </a:p>
          <a:p>
            <a:pPr rtl="0"/>
            <a:r>
              <a:rPr lang="zh-TW"/>
              <a:t>6.3.1 – </a:t>
            </a:r>
            <a:r>
              <a:rPr lang="zh-TW" altLang="zh-TW"/>
              <a:t>NAT </a:t>
            </a:r>
            <a:r>
              <a:rPr lang="zh-TW" altLang="en-US"/>
              <a:t>的優點</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245</a:t>
            </a:fld>
            <a:endParaRPr/>
          </a:p>
        </p:txBody>
      </p:sp>
    </p:spTree>
    <p:extLst>
      <p:ext uri="{BB962C8B-B14F-4D97-AF65-F5344CB8AC3E}">
        <p14:creationId xmlns:p14="http://schemas.microsoft.com/office/powerpoint/2010/main" val="3122978894"/>
      </p:ext>
    </p:extLst>
  </p:cSld>
  <p:clrMapOvr>
    <a:masterClrMapping/>
  </p:clrMapOvr>
</p:notes>
</file>

<file path=ppt/notesSlides/notesSlide2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6.3 – NAT </a:t>
            </a:r>
            <a:r>
              <a:rPr lang="zh-TW" altLang="en-US"/>
              <a:t>的優點和缺點</a:t>
            </a:r>
            <a:endParaRPr lang="zh-TW"/>
          </a:p>
          <a:p>
            <a:pPr rtl="0"/>
            <a:r>
              <a:rPr lang="zh-TW"/>
              <a:t>6.3.2 – </a:t>
            </a:r>
            <a:r>
              <a:rPr lang="zh-TW" altLang="zh-TW"/>
              <a:t>NAT </a:t>
            </a:r>
            <a:r>
              <a:rPr lang="zh-TW" altLang="en-US"/>
              <a:t>的缺點</a:t>
            </a:r>
            <a:endParaRPr lang="en-US" altLang="zh-TW"/>
          </a:p>
          <a:p>
            <a:pPr rtl="0"/>
            <a:r>
              <a:rPr lang="zh-TW"/>
              <a:t>6.3.3 </a:t>
            </a:r>
            <a:r>
              <a:rPr lang="en-US" altLang="zh-TW"/>
              <a:t>-</a:t>
            </a:r>
            <a:r>
              <a:rPr lang="zh-TW"/>
              <a:t> 檢查你的理解 </a:t>
            </a:r>
            <a:r>
              <a:rPr lang="en-US" altLang="zh-TW"/>
              <a:t>-</a:t>
            </a:r>
            <a:r>
              <a:rPr lang="zh-TW"/>
              <a:t> NAT 的優點和缺點</a:t>
            </a:r>
          </a:p>
        </p:txBody>
      </p:sp>
      <p:sp>
        <p:nvSpPr>
          <p:cNvPr id="4" name="Slide Number Placeholder 3"/>
          <p:cNvSpPr>
            <a:spLocks noGrp="1"/>
          </p:cNvSpPr>
          <p:nvPr>
            <p:ph type="sldNum" sz="quarter" idx="5"/>
          </p:nvPr>
        </p:nvSpPr>
        <p:spPr/>
        <p:txBody>
          <a:bodyPr/>
          <a:lstStyle/>
          <a:p>
            <a:pPr rtl="0"/>
            <a:fld id="{5641018C-6CAF-B84E-B92C-ECB119457FBA}" type="slidenum">
              <a:rPr/>
              <a:t>246</a:t>
            </a:fld>
            <a:endParaRPr/>
          </a:p>
        </p:txBody>
      </p:sp>
    </p:spTree>
    <p:extLst>
      <p:ext uri="{BB962C8B-B14F-4D97-AF65-F5344CB8AC3E}">
        <p14:creationId xmlns:p14="http://schemas.microsoft.com/office/powerpoint/2010/main" val="2371185440"/>
      </p:ext>
    </p:extLst>
  </p:cSld>
  <p:clrMapOvr>
    <a:masterClrMapping/>
  </p:clrMapOvr>
</p:notes>
</file>

<file path=ppt/notesSlides/notesSlide2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6.4 – </a:t>
            </a:r>
            <a:r>
              <a:rPr lang="zh-TW" altLang="en-US"/>
              <a:t>靜態 </a:t>
            </a:r>
            <a:r>
              <a:rPr lang="en-US" altLang="zh-TW"/>
              <a:t>NAT</a:t>
            </a:r>
            <a:endParaRPr lang="zh-TW"/>
          </a:p>
          <a:p>
            <a:pPr rtl="0"/>
            <a:r>
              <a:rPr lang="zh-TW"/>
              <a:t>6.4.1 </a:t>
            </a:r>
            <a:r>
              <a:rPr lang="en-US" altLang="zh-TW"/>
              <a:t>-</a:t>
            </a:r>
            <a:r>
              <a:rPr lang="zh-TW"/>
              <a:t> 靜態 NAT 案例</a:t>
            </a:r>
          </a:p>
        </p:txBody>
      </p:sp>
      <p:sp>
        <p:nvSpPr>
          <p:cNvPr id="4" name="Slide Number Placeholder 3"/>
          <p:cNvSpPr>
            <a:spLocks noGrp="1"/>
          </p:cNvSpPr>
          <p:nvPr>
            <p:ph type="sldNum" sz="quarter" idx="5"/>
          </p:nvPr>
        </p:nvSpPr>
        <p:spPr/>
        <p:txBody>
          <a:bodyPr/>
          <a:lstStyle/>
          <a:p>
            <a:pPr rtl="0"/>
            <a:fld id="{5641018C-6CAF-B84E-B92C-ECB119457FBA}" type="slidenum">
              <a:rPr/>
              <a:t>247</a:t>
            </a:fld>
            <a:endParaRPr/>
          </a:p>
        </p:txBody>
      </p:sp>
    </p:spTree>
    <p:extLst>
      <p:ext uri="{BB962C8B-B14F-4D97-AF65-F5344CB8AC3E}">
        <p14:creationId xmlns:p14="http://schemas.microsoft.com/office/powerpoint/2010/main" val="1110855949"/>
      </p:ext>
    </p:extLst>
  </p:cSld>
  <p:clrMapOvr>
    <a:masterClrMapping/>
  </p:clrMapOvr>
</p:notes>
</file>

<file path=ppt/notesSlides/notesSlide2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6.4 – </a:t>
            </a:r>
            <a:r>
              <a:rPr lang="zh-TW" altLang="en-US"/>
              <a:t>靜態 </a:t>
            </a:r>
            <a:r>
              <a:rPr lang="en-US" altLang="zh-TW"/>
              <a:t>NAT</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6.4.2 –</a:t>
            </a:r>
            <a:r>
              <a:rPr lang="zh-TW" altLang="en-US"/>
              <a:t> </a:t>
            </a:r>
            <a:r>
              <a:rPr lang="zh-TW" altLang="en-US" sz="1200" b="0" i="0" kern="1200">
                <a:solidFill>
                  <a:schemeClr val="tx1"/>
                </a:solidFill>
                <a:effectLst/>
                <a:latin typeface="+mn-lt"/>
                <a:ea typeface="+mn-ea"/>
                <a:cs typeface="+mn-cs"/>
              </a:rPr>
              <a:t>設定靜態 </a:t>
            </a:r>
            <a:r>
              <a:rPr lang="en-US" altLang="zh-TW" sz="1200" b="0" i="0" kern="1200">
                <a:solidFill>
                  <a:schemeClr val="tx1"/>
                </a:solidFill>
                <a:effectLst/>
                <a:latin typeface="+mn-lt"/>
                <a:ea typeface="+mn-ea"/>
                <a:cs typeface="+mn-cs"/>
              </a:rPr>
              <a:t>NAT</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248</a:t>
            </a:fld>
            <a:endParaRPr/>
          </a:p>
        </p:txBody>
      </p:sp>
    </p:spTree>
    <p:extLst>
      <p:ext uri="{BB962C8B-B14F-4D97-AF65-F5344CB8AC3E}">
        <p14:creationId xmlns:p14="http://schemas.microsoft.com/office/powerpoint/2010/main" val="3348097589"/>
      </p:ext>
    </p:extLst>
  </p:cSld>
  <p:clrMapOvr>
    <a:masterClrMapping/>
  </p:clrMapOvr>
</p:notes>
</file>

<file path=ppt/notesSlides/notesSlide2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6.4 – </a:t>
            </a:r>
            <a:r>
              <a:rPr lang="zh-TW" altLang="en-US"/>
              <a:t>靜態 </a:t>
            </a:r>
            <a:r>
              <a:rPr lang="en-US" altLang="zh-TW"/>
              <a:t>NAT</a:t>
            </a:r>
            <a:endParaRPr lang="zh-TW"/>
          </a:p>
          <a:p>
            <a:pPr rtl="0"/>
            <a:r>
              <a:rPr lang="zh-TW"/>
              <a:t>6.4.3 </a:t>
            </a:r>
            <a:r>
              <a:rPr lang="en-US" altLang="zh-TW"/>
              <a:t>-</a:t>
            </a:r>
            <a:r>
              <a:rPr lang="zh-TW"/>
              <a:t> 分析靜態 NAT</a:t>
            </a:r>
          </a:p>
        </p:txBody>
      </p:sp>
      <p:sp>
        <p:nvSpPr>
          <p:cNvPr id="4" name="Slide Number Placeholder 3"/>
          <p:cNvSpPr>
            <a:spLocks noGrp="1"/>
          </p:cNvSpPr>
          <p:nvPr>
            <p:ph type="sldNum" sz="quarter" idx="5"/>
          </p:nvPr>
        </p:nvSpPr>
        <p:spPr/>
        <p:txBody>
          <a:bodyPr/>
          <a:lstStyle/>
          <a:p>
            <a:pPr rtl="0"/>
            <a:fld id="{5641018C-6CAF-B84E-B92C-ECB119457FBA}" type="slidenum">
              <a:rPr/>
              <a:t>249</a:t>
            </a:fld>
            <a:endParaRPr/>
          </a:p>
        </p:txBody>
      </p:sp>
    </p:spTree>
    <p:extLst>
      <p:ext uri="{BB962C8B-B14F-4D97-AF65-F5344CB8AC3E}">
        <p14:creationId xmlns:p14="http://schemas.microsoft.com/office/powerpoint/2010/main" val="944173988"/>
      </p:ext>
    </p:extLst>
  </p:cSld>
  <p:clrMapOvr>
    <a:masterClrMapping/>
  </p:clrMapOvr>
</p:notes>
</file>

<file path=ppt/notesSlides/notesSlide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25</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1 - </a:t>
            </a:r>
            <a:r>
              <a:rPr lang="zh-TW" altLang="en-US"/>
              <a:t>單區域 </a:t>
            </a:r>
            <a:r>
              <a:rPr lang="en-US" altLang="zh-TW"/>
              <a:t>OSPFv2 </a:t>
            </a:r>
            <a:r>
              <a:rPr lang="zh-TW" altLang="en-US"/>
              <a:t>概念</a:t>
            </a:r>
            <a:endParaRPr lang="zh-TW" altLang="zh-TW"/>
          </a:p>
          <a:p>
            <a:pPr rtl="0"/>
            <a:r>
              <a:rPr lang="zh-TW" altLang="zh-TW"/>
              <a:t>1.4 -</a:t>
            </a:r>
            <a:r>
              <a:rPr lang="en-US" altLang="zh-TW"/>
              <a:t> </a:t>
            </a:r>
            <a:r>
              <a:rPr lang="zh-TW" altLang="en-US"/>
              <a:t>模組練習和測驗</a:t>
            </a:r>
            <a:endParaRPr lang="zh-TW" altLang="zh-TW"/>
          </a:p>
          <a:p>
            <a:pPr rtl="0"/>
            <a:r>
              <a:rPr lang="zh-TW" altLang="zh-TW"/>
              <a:t>1.4.1</a:t>
            </a:r>
            <a:r>
              <a:rPr lang="en-US" altLang="zh-TW"/>
              <a:t> </a:t>
            </a:r>
            <a:r>
              <a:rPr lang="zh-TW" altLang="zh-TW"/>
              <a:t>-</a:t>
            </a:r>
            <a:r>
              <a:rPr lang="en-US" altLang="zh-TW"/>
              <a:t> </a:t>
            </a:r>
            <a:r>
              <a:rPr lang="zh-TW" altLang="zh-TW"/>
              <a:t>我在本</a:t>
            </a:r>
            <a:r>
              <a:rPr lang="zh-TW" altLang="en-US"/>
              <a:t>模組</a:t>
            </a:r>
            <a:r>
              <a:rPr lang="zh-TW" altLang="zh-TW"/>
              <a:t>中學到了什麼？</a:t>
            </a:r>
          </a:p>
        </p:txBody>
      </p:sp>
    </p:spTree>
    <p:extLst>
      <p:ext uri="{BB962C8B-B14F-4D97-AF65-F5344CB8AC3E}">
        <p14:creationId xmlns:p14="http://schemas.microsoft.com/office/powerpoint/2010/main" val="471828014"/>
      </p:ext>
    </p:extLst>
  </p:cSld>
  <p:clrMapOvr>
    <a:masterClrMapping/>
  </p:clrMapOvr>
</p:notes>
</file>

<file path=ppt/notesSlides/notesSlide2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6.4 – </a:t>
            </a:r>
            <a:r>
              <a:rPr lang="zh-TW" altLang="en-US"/>
              <a:t>靜態 </a:t>
            </a:r>
            <a:r>
              <a:rPr lang="en-US" altLang="zh-TW"/>
              <a:t>NAT</a:t>
            </a:r>
            <a:endParaRPr lang="zh-TW"/>
          </a:p>
          <a:p>
            <a:pPr rtl="0"/>
            <a:r>
              <a:rPr lang="zh-TW"/>
              <a:t>6.4.4 </a:t>
            </a:r>
            <a:r>
              <a:rPr lang="en-US" altLang="zh-TW"/>
              <a:t>-</a:t>
            </a:r>
            <a:r>
              <a:rPr lang="zh-TW"/>
              <a:t> 驗證靜態 NAT</a:t>
            </a:r>
          </a:p>
        </p:txBody>
      </p:sp>
      <p:sp>
        <p:nvSpPr>
          <p:cNvPr id="4" name="Slide Number Placeholder 3"/>
          <p:cNvSpPr>
            <a:spLocks noGrp="1"/>
          </p:cNvSpPr>
          <p:nvPr>
            <p:ph type="sldNum" sz="quarter" idx="5"/>
          </p:nvPr>
        </p:nvSpPr>
        <p:spPr/>
        <p:txBody>
          <a:bodyPr/>
          <a:lstStyle/>
          <a:p>
            <a:pPr rtl="0"/>
            <a:fld id="{5641018C-6CAF-B84E-B92C-ECB119457FBA}" type="slidenum">
              <a:rPr/>
              <a:t>250</a:t>
            </a:fld>
            <a:endParaRPr/>
          </a:p>
        </p:txBody>
      </p:sp>
    </p:spTree>
    <p:extLst>
      <p:ext uri="{BB962C8B-B14F-4D97-AF65-F5344CB8AC3E}">
        <p14:creationId xmlns:p14="http://schemas.microsoft.com/office/powerpoint/2010/main" val="1470455885"/>
      </p:ext>
    </p:extLst>
  </p:cSld>
  <p:clrMapOvr>
    <a:masterClrMapping/>
  </p:clrMapOvr>
</p:notes>
</file>

<file path=ppt/notesSlides/notesSlide2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6.4 – </a:t>
            </a:r>
            <a:r>
              <a:rPr lang="zh-TW" altLang="en-US"/>
              <a:t>靜態 </a:t>
            </a:r>
            <a:r>
              <a:rPr lang="en-US" altLang="zh-TW"/>
              <a:t>NAT</a:t>
            </a:r>
            <a:endParaRPr lang="zh-TW"/>
          </a:p>
          <a:p>
            <a:pPr rtl="0"/>
            <a:r>
              <a:rPr lang="zh-TW"/>
              <a:t>6.4.4</a:t>
            </a:r>
            <a:r>
              <a:rPr lang="en-US" altLang="zh-TW"/>
              <a:t> </a:t>
            </a:r>
            <a:r>
              <a:rPr lang="zh-TW"/>
              <a:t>-</a:t>
            </a:r>
            <a:r>
              <a:rPr lang="zh-TW" altLang="en-US"/>
              <a:t> </a:t>
            </a:r>
            <a:r>
              <a:rPr lang="zh-TW"/>
              <a:t>驗證靜態 NAT（續）</a:t>
            </a:r>
          </a:p>
        </p:txBody>
      </p:sp>
      <p:sp>
        <p:nvSpPr>
          <p:cNvPr id="4" name="Slide Number Placeholder 3"/>
          <p:cNvSpPr>
            <a:spLocks noGrp="1"/>
          </p:cNvSpPr>
          <p:nvPr>
            <p:ph type="sldNum" sz="quarter" idx="5"/>
          </p:nvPr>
        </p:nvSpPr>
        <p:spPr/>
        <p:txBody>
          <a:bodyPr/>
          <a:lstStyle/>
          <a:p>
            <a:pPr rtl="0"/>
            <a:fld id="{5641018C-6CAF-B84E-B92C-ECB119457FBA}" type="slidenum">
              <a:rPr/>
              <a:t>251</a:t>
            </a:fld>
            <a:endParaRPr/>
          </a:p>
        </p:txBody>
      </p:sp>
    </p:spTree>
    <p:extLst>
      <p:ext uri="{BB962C8B-B14F-4D97-AF65-F5344CB8AC3E}">
        <p14:creationId xmlns:p14="http://schemas.microsoft.com/office/powerpoint/2010/main" val="3660360228"/>
      </p:ext>
    </p:extLst>
  </p:cSld>
  <p:clrMapOvr>
    <a:masterClrMapping/>
  </p:clrMapOvr>
</p:notes>
</file>

<file path=ppt/notesSlides/notesSlide2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6.5 – </a:t>
            </a:r>
            <a:r>
              <a:rPr lang="zh-TW" altLang="en-US"/>
              <a:t>動態 </a:t>
            </a:r>
            <a:r>
              <a:rPr lang="en-US" altLang="zh-TW"/>
              <a:t>NAT</a:t>
            </a:r>
            <a:endParaRPr lang="zh-TW"/>
          </a:p>
          <a:p>
            <a:pPr rtl="0"/>
            <a:r>
              <a:rPr lang="zh-TW"/>
              <a:t>6.5.1 </a:t>
            </a:r>
            <a:r>
              <a:rPr lang="en-US" altLang="zh-TW"/>
              <a:t>-</a:t>
            </a:r>
            <a:r>
              <a:rPr lang="zh-TW"/>
              <a:t> 動態 NAT 案例</a:t>
            </a:r>
          </a:p>
        </p:txBody>
      </p:sp>
      <p:sp>
        <p:nvSpPr>
          <p:cNvPr id="4" name="Slide Number Placeholder 3"/>
          <p:cNvSpPr>
            <a:spLocks noGrp="1"/>
          </p:cNvSpPr>
          <p:nvPr>
            <p:ph type="sldNum" sz="quarter" idx="5"/>
          </p:nvPr>
        </p:nvSpPr>
        <p:spPr/>
        <p:txBody>
          <a:bodyPr/>
          <a:lstStyle/>
          <a:p>
            <a:pPr rtl="0"/>
            <a:fld id="{5641018C-6CAF-B84E-B92C-ECB119457FBA}" type="slidenum">
              <a:rPr/>
              <a:t>252</a:t>
            </a:fld>
            <a:endParaRPr/>
          </a:p>
        </p:txBody>
      </p:sp>
    </p:spTree>
    <p:extLst>
      <p:ext uri="{BB962C8B-B14F-4D97-AF65-F5344CB8AC3E}">
        <p14:creationId xmlns:p14="http://schemas.microsoft.com/office/powerpoint/2010/main" val="2929591358"/>
      </p:ext>
    </p:extLst>
  </p:cSld>
  <p:clrMapOvr>
    <a:masterClrMapping/>
  </p:clrMapOvr>
</p:notes>
</file>

<file path=ppt/notesSlides/notesSlide2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6.5 – </a:t>
            </a:r>
            <a:r>
              <a:rPr lang="zh-TW" altLang="en-US"/>
              <a:t>動態 </a:t>
            </a:r>
            <a:r>
              <a:rPr lang="en-US" altLang="zh-TW"/>
              <a:t>NAT</a:t>
            </a:r>
            <a:endParaRPr lang="zh-TW"/>
          </a:p>
          <a:p>
            <a:pPr rtl="0"/>
            <a:r>
              <a:rPr lang="zh-TW"/>
              <a:t>6.5.2 –</a:t>
            </a:r>
            <a:r>
              <a:rPr lang="zh-TW" altLang="en-US"/>
              <a:t> </a:t>
            </a:r>
            <a:r>
              <a:rPr lang="zh-TW" altLang="en-US">
                <a:latin typeface="+mn-lt"/>
                <a:ea typeface="+mn-ea"/>
              </a:rPr>
              <a:t>設定動態 </a:t>
            </a:r>
            <a:r>
              <a:rPr lang="en-US" altLang="zh-TW">
                <a:latin typeface="+mn-lt"/>
                <a:ea typeface="+mn-ea"/>
              </a:rPr>
              <a:t>NAT</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253</a:t>
            </a:fld>
            <a:endParaRPr/>
          </a:p>
        </p:txBody>
      </p:sp>
    </p:spTree>
    <p:extLst>
      <p:ext uri="{BB962C8B-B14F-4D97-AF65-F5344CB8AC3E}">
        <p14:creationId xmlns:p14="http://schemas.microsoft.com/office/powerpoint/2010/main" val="2825355703"/>
      </p:ext>
    </p:extLst>
  </p:cSld>
  <p:clrMapOvr>
    <a:masterClrMapping/>
  </p:clrMapOvr>
</p:notes>
</file>

<file path=ppt/notesSlides/notesSlide2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6.5 – </a:t>
            </a:r>
            <a:r>
              <a:rPr lang="zh-TW" altLang="en-US"/>
              <a:t>動態 </a:t>
            </a:r>
            <a:r>
              <a:rPr lang="en-US" altLang="zh-TW"/>
              <a:t>NAT</a:t>
            </a:r>
            <a:endParaRPr lang="zh-TW"/>
          </a:p>
          <a:p>
            <a:pPr rtl="0"/>
            <a:r>
              <a:rPr lang="zh-TW"/>
              <a:t>6.5.2 –</a:t>
            </a:r>
            <a:r>
              <a:rPr lang="en-US" altLang="zh-TW"/>
              <a:t> </a:t>
            </a:r>
            <a:r>
              <a:rPr lang="zh-TW" altLang="en-US">
                <a:latin typeface="+mn-lt"/>
                <a:ea typeface="+mn-ea"/>
              </a:rPr>
              <a:t>設定動態 </a:t>
            </a:r>
            <a:r>
              <a:rPr lang="en-US" altLang="zh-TW">
                <a:latin typeface="+mn-lt"/>
                <a:ea typeface="+mn-ea"/>
              </a:rPr>
              <a:t>NAT</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254</a:t>
            </a:fld>
            <a:endParaRPr/>
          </a:p>
        </p:txBody>
      </p:sp>
    </p:spTree>
    <p:extLst>
      <p:ext uri="{BB962C8B-B14F-4D97-AF65-F5344CB8AC3E}">
        <p14:creationId xmlns:p14="http://schemas.microsoft.com/office/powerpoint/2010/main" val="255313154"/>
      </p:ext>
    </p:extLst>
  </p:cSld>
  <p:clrMapOvr>
    <a:masterClrMapping/>
  </p:clrMapOvr>
</p:notes>
</file>

<file path=ppt/notesSlides/notesSlide2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6.5 – </a:t>
            </a:r>
            <a:r>
              <a:rPr lang="zh-TW" altLang="en-US"/>
              <a:t>動態 </a:t>
            </a:r>
            <a:r>
              <a:rPr lang="en-US" altLang="zh-TW"/>
              <a:t>NAT</a:t>
            </a:r>
            <a:endParaRPr lang="zh-TW"/>
          </a:p>
          <a:p>
            <a:pPr rtl="0"/>
            <a:r>
              <a:rPr lang="zh-TW"/>
              <a:t>6.5.3 </a:t>
            </a:r>
            <a:r>
              <a:rPr lang="en-US" altLang="zh-TW"/>
              <a:t>-</a:t>
            </a:r>
            <a:r>
              <a:rPr lang="zh-TW"/>
              <a:t> 分析動態 NAT </a:t>
            </a:r>
            <a:r>
              <a:rPr lang="en-US" altLang="zh-TW"/>
              <a:t>-</a:t>
            </a:r>
            <a:r>
              <a:rPr lang="zh-TW"/>
              <a:t> 從內到外</a:t>
            </a:r>
          </a:p>
        </p:txBody>
      </p:sp>
      <p:sp>
        <p:nvSpPr>
          <p:cNvPr id="4" name="Slide Number Placeholder 3"/>
          <p:cNvSpPr>
            <a:spLocks noGrp="1"/>
          </p:cNvSpPr>
          <p:nvPr>
            <p:ph type="sldNum" sz="quarter" idx="5"/>
          </p:nvPr>
        </p:nvSpPr>
        <p:spPr/>
        <p:txBody>
          <a:bodyPr/>
          <a:lstStyle/>
          <a:p>
            <a:pPr rtl="0"/>
            <a:fld id="{5641018C-6CAF-B84E-B92C-ECB119457FBA}" type="slidenum">
              <a:rPr/>
              <a:t>255</a:t>
            </a:fld>
            <a:endParaRPr/>
          </a:p>
        </p:txBody>
      </p:sp>
    </p:spTree>
    <p:extLst>
      <p:ext uri="{BB962C8B-B14F-4D97-AF65-F5344CB8AC3E}">
        <p14:creationId xmlns:p14="http://schemas.microsoft.com/office/powerpoint/2010/main" val="2846365548"/>
      </p:ext>
    </p:extLst>
  </p:cSld>
  <p:clrMapOvr>
    <a:masterClrMapping/>
  </p:clrMapOvr>
</p:notes>
</file>

<file path=ppt/notesSlides/notesSlide2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6.5 – </a:t>
            </a:r>
            <a:r>
              <a:rPr lang="zh-TW" altLang="en-US"/>
              <a:t>動態 </a:t>
            </a:r>
            <a:r>
              <a:rPr lang="en-US" altLang="zh-TW"/>
              <a:t>NAT</a:t>
            </a:r>
            <a:endParaRPr lang="zh-TW"/>
          </a:p>
          <a:p>
            <a:pPr rtl="0"/>
            <a:r>
              <a:rPr lang="zh-TW"/>
              <a:t>6.5.4 </a:t>
            </a:r>
            <a:r>
              <a:rPr lang="en-US" altLang="zh-TW"/>
              <a:t>-</a:t>
            </a:r>
            <a:r>
              <a:rPr lang="zh-TW"/>
              <a:t> 分析動態 NAT </a:t>
            </a:r>
            <a:r>
              <a:rPr lang="en-US" altLang="zh-TW"/>
              <a:t>-</a:t>
            </a:r>
            <a:r>
              <a:rPr lang="zh-TW"/>
              <a:t> 從外到內</a:t>
            </a:r>
          </a:p>
        </p:txBody>
      </p:sp>
      <p:sp>
        <p:nvSpPr>
          <p:cNvPr id="4" name="Slide Number Placeholder 3"/>
          <p:cNvSpPr>
            <a:spLocks noGrp="1"/>
          </p:cNvSpPr>
          <p:nvPr>
            <p:ph type="sldNum" sz="quarter" idx="5"/>
          </p:nvPr>
        </p:nvSpPr>
        <p:spPr/>
        <p:txBody>
          <a:bodyPr/>
          <a:lstStyle/>
          <a:p>
            <a:pPr rtl="0"/>
            <a:fld id="{5641018C-6CAF-B84E-B92C-ECB119457FBA}" type="slidenum">
              <a:rPr/>
              <a:t>256</a:t>
            </a:fld>
            <a:endParaRPr/>
          </a:p>
        </p:txBody>
      </p:sp>
    </p:spTree>
    <p:extLst>
      <p:ext uri="{BB962C8B-B14F-4D97-AF65-F5344CB8AC3E}">
        <p14:creationId xmlns:p14="http://schemas.microsoft.com/office/powerpoint/2010/main" val="212695478"/>
      </p:ext>
    </p:extLst>
  </p:cSld>
  <p:clrMapOvr>
    <a:masterClrMapping/>
  </p:clrMapOvr>
</p:notes>
</file>

<file path=ppt/notesSlides/notesSlide2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6.5 – </a:t>
            </a:r>
            <a:r>
              <a:rPr lang="zh-TW" altLang="en-US"/>
              <a:t>動態 </a:t>
            </a:r>
            <a:r>
              <a:rPr lang="en-US" altLang="zh-TW"/>
              <a:t>NAT</a:t>
            </a:r>
            <a:endParaRPr lang="zh-TW"/>
          </a:p>
          <a:p>
            <a:pPr rtl="0"/>
            <a:r>
              <a:rPr lang="zh-TW"/>
              <a:t>6.5.4 </a:t>
            </a:r>
            <a:r>
              <a:rPr lang="en-US" altLang="zh-TW"/>
              <a:t>-</a:t>
            </a:r>
            <a:r>
              <a:rPr lang="zh-TW"/>
              <a:t> 分析動態 NAT </a:t>
            </a:r>
            <a:r>
              <a:rPr lang="en-US" altLang="zh-TW"/>
              <a:t>-</a:t>
            </a:r>
            <a:r>
              <a:rPr lang="zh-TW"/>
              <a:t> 從外到內</a:t>
            </a:r>
            <a:r>
              <a:rPr lang="zh-TW" altLang="en-US" sz="1200">
                <a:latin typeface="+mn-lt"/>
                <a:ea typeface="+mn-ea"/>
              </a:rPr>
              <a:t>（續） </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257</a:t>
            </a:fld>
            <a:endParaRPr/>
          </a:p>
        </p:txBody>
      </p:sp>
    </p:spTree>
    <p:extLst>
      <p:ext uri="{BB962C8B-B14F-4D97-AF65-F5344CB8AC3E}">
        <p14:creationId xmlns:p14="http://schemas.microsoft.com/office/powerpoint/2010/main" val="1228842240"/>
      </p:ext>
    </p:extLst>
  </p:cSld>
  <p:clrMapOvr>
    <a:masterClrMapping/>
  </p:clrMapOvr>
</p:notes>
</file>

<file path=ppt/notesSlides/notesSlide2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6.5 – </a:t>
            </a:r>
            <a:r>
              <a:rPr lang="zh-TW" altLang="en-US"/>
              <a:t>動態 </a:t>
            </a:r>
            <a:r>
              <a:rPr lang="en-US" altLang="zh-TW"/>
              <a:t>NAT</a:t>
            </a:r>
            <a:endParaRPr lang="zh-TW"/>
          </a:p>
          <a:p>
            <a:pPr rtl="0"/>
            <a:r>
              <a:rPr lang="zh-TW"/>
              <a:t>6.5.5 </a:t>
            </a:r>
            <a:r>
              <a:rPr lang="en-US" altLang="zh-TW"/>
              <a:t>-</a:t>
            </a:r>
            <a:r>
              <a:rPr lang="zh-TW"/>
              <a:t> 驗證動態 NAT</a:t>
            </a:r>
          </a:p>
        </p:txBody>
      </p:sp>
      <p:sp>
        <p:nvSpPr>
          <p:cNvPr id="4" name="Slide Number Placeholder 3"/>
          <p:cNvSpPr>
            <a:spLocks noGrp="1"/>
          </p:cNvSpPr>
          <p:nvPr>
            <p:ph type="sldNum" sz="quarter" idx="5"/>
          </p:nvPr>
        </p:nvSpPr>
        <p:spPr/>
        <p:txBody>
          <a:bodyPr/>
          <a:lstStyle/>
          <a:p>
            <a:pPr rtl="0"/>
            <a:fld id="{5641018C-6CAF-B84E-B92C-ECB119457FBA}" type="slidenum">
              <a:rPr/>
              <a:t>258</a:t>
            </a:fld>
            <a:endParaRPr/>
          </a:p>
        </p:txBody>
      </p:sp>
    </p:spTree>
    <p:extLst>
      <p:ext uri="{BB962C8B-B14F-4D97-AF65-F5344CB8AC3E}">
        <p14:creationId xmlns:p14="http://schemas.microsoft.com/office/powerpoint/2010/main" val="244531484"/>
      </p:ext>
    </p:extLst>
  </p:cSld>
  <p:clrMapOvr>
    <a:masterClrMapping/>
  </p:clrMapOvr>
</p:notes>
</file>

<file path=ppt/notesSlides/notesSlide2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6.5 – </a:t>
            </a:r>
            <a:r>
              <a:rPr lang="zh-TW" altLang="en-US"/>
              <a:t>動態 </a:t>
            </a:r>
            <a:r>
              <a:rPr lang="en-US" altLang="zh-TW"/>
              <a:t>NAT</a:t>
            </a:r>
            <a:endParaRPr lang="zh-TW"/>
          </a:p>
          <a:p>
            <a:pPr rtl="0"/>
            <a:r>
              <a:rPr lang="zh-TW"/>
              <a:t>6.5.5</a:t>
            </a:r>
            <a:r>
              <a:rPr lang="en-US" altLang="zh-TW"/>
              <a:t> </a:t>
            </a:r>
            <a:r>
              <a:rPr lang="zh-TW"/>
              <a:t>-</a:t>
            </a:r>
            <a:r>
              <a:rPr lang="en-US" altLang="zh-TW"/>
              <a:t> </a:t>
            </a:r>
            <a:r>
              <a:rPr lang="zh-TW"/>
              <a:t>驗證動態 NAT（續）</a:t>
            </a:r>
          </a:p>
        </p:txBody>
      </p:sp>
      <p:sp>
        <p:nvSpPr>
          <p:cNvPr id="4" name="Slide Number Placeholder 3"/>
          <p:cNvSpPr>
            <a:spLocks noGrp="1"/>
          </p:cNvSpPr>
          <p:nvPr>
            <p:ph type="sldNum" sz="quarter" idx="5"/>
          </p:nvPr>
        </p:nvSpPr>
        <p:spPr/>
        <p:txBody>
          <a:bodyPr/>
          <a:lstStyle/>
          <a:p>
            <a:pPr rtl="0"/>
            <a:fld id="{5641018C-6CAF-B84E-B92C-ECB119457FBA}" type="slidenum">
              <a:rPr/>
              <a:t>259</a:t>
            </a:fld>
            <a:endParaRPr/>
          </a:p>
        </p:txBody>
      </p:sp>
    </p:spTree>
    <p:extLst>
      <p:ext uri="{BB962C8B-B14F-4D97-AF65-F5344CB8AC3E}">
        <p14:creationId xmlns:p14="http://schemas.microsoft.com/office/powerpoint/2010/main" val="3191407752"/>
      </p:ext>
    </p:extLst>
  </p:cSld>
  <p:clrMapOvr>
    <a:masterClrMapping/>
  </p:clrMapOvr>
</p:notes>
</file>

<file path=ppt/notesSlides/notesSlide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26</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1 - </a:t>
            </a:r>
            <a:r>
              <a:rPr lang="zh-TW" altLang="en-US"/>
              <a:t>單區域 </a:t>
            </a:r>
            <a:r>
              <a:rPr lang="en-US" altLang="zh-TW"/>
              <a:t>OSPFv2 </a:t>
            </a:r>
            <a:r>
              <a:rPr lang="zh-TW" altLang="en-US"/>
              <a:t>概念</a:t>
            </a:r>
            <a:endParaRPr lang="zh-TW" altLang="zh-TW"/>
          </a:p>
          <a:p>
            <a:pPr rtl="0"/>
            <a:r>
              <a:rPr lang="zh-TW" altLang="zh-TW"/>
              <a:t>1.4 -</a:t>
            </a:r>
            <a:r>
              <a:rPr lang="en-US" altLang="zh-TW"/>
              <a:t> </a:t>
            </a:r>
            <a:r>
              <a:rPr lang="zh-TW" altLang="en-US"/>
              <a:t>模組練習和測驗</a:t>
            </a:r>
            <a:endParaRPr lang="zh-TW" altLang="zh-TW"/>
          </a:p>
          <a:p>
            <a:pPr rtl="0"/>
            <a:r>
              <a:rPr lang="zh-TW" altLang="zh-TW"/>
              <a:t>1.4.1</a:t>
            </a:r>
            <a:r>
              <a:rPr lang="en-US" altLang="zh-TW"/>
              <a:t> </a:t>
            </a:r>
            <a:r>
              <a:rPr lang="zh-TW" altLang="zh-TW"/>
              <a:t>-</a:t>
            </a:r>
            <a:r>
              <a:rPr lang="en-US" altLang="zh-TW"/>
              <a:t> </a:t>
            </a:r>
            <a:r>
              <a:rPr lang="zh-TW" altLang="zh-TW"/>
              <a:t>我在本</a:t>
            </a:r>
            <a:r>
              <a:rPr lang="zh-TW" altLang="en-US"/>
              <a:t>模組</a:t>
            </a:r>
            <a:r>
              <a:rPr lang="zh-TW" altLang="zh-TW"/>
              <a:t>中學到了什麼？</a:t>
            </a:r>
          </a:p>
        </p:txBody>
      </p:sp>
    </p:spTree>
    <p:extLst>
      <p:ext uri="{BB962C8B-B14F-4D97-AF65-F5344CB8AC3E}">
        <p14:creationId xmlns:p14="http://schemas.microsoft.com/office/powerpoint/2010/main" val="241850399"/>
      </p:ext>
    </p:extLst>
  </p:cSld>
  <p:clrMapOvr>
    <a:masterClrMapping/>
  </p:clrMapOvr>
</p:notes>
</file>

<file path=ppt/notesSlides/notesSlide2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6.5 – </a:t>
            </a:r>
            <a:r>
              <a:rPr lang="zh-TW" altLang="en-US"/>
              <a:t>動態 </a:t>
            </a:r>
            <a:r>
              <a:rPr lang="en-US" altLang="zh-TW"/>
              <a:t>NAT</a:t>
            </a:r>
            <a:endParaRPr lang="zh-TW"/>
          </a:p>
          <a:p>
            <a:pPr rtl="0"/>
            <a:r>
              <a:rPr lang="zh-TW"/>
              <a:t>6.5.5 –</a:t>
            </a:r>
            <a:r>
              <a:rPr lang="en-US" altLang="zh-TW"/>
              <a:t> </a:t>
            </a:r>
            <a:r>
              <a:rPr lang="zh-TW" altLang="zh-TW" sz="1200">
                <a:latin typeface="+mn-lt"/>
                <a:ea typeface="+mn-ea"/>
              </a:rPr>
              <a:t>驗證動態 NAT</a:t>
            </a:r>
            <a:r>
              <a:rPr lang="zh-TW" altLang="en-US" sz="1200">
                <a:latin typeface="+mn-lt"/>
                <a:ea typeface="+mn-ea"/>
              </a:rPr>
              <a:t>（續） </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260</a:t>
            </a:fld>
            <a:endParaRPr/>
          </a:p>
        </p:txBody>
      </p:sp>
    </p:spTree>
    <p:extLst>
      <p:ext uri="{BB962C8B-B14F-4D97-AF65-F5344CB8AC3E}">
        <p14:creationId xmlns:p14="http://schemas.microsoft.com/office/powerpoint/2010/main" val="3230115115"/>
      </p:ext>
    </p:extLst>
  </p:cSld>
  <p:clrMapOvr>
    <a:masterClrMapping/>
  </p:clrMapOvr>
</p:notes>
</file>

<file path=ppt/notesSlides/notesSlide2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6.5 – </a:t>
            </a:r>
            <a:r>
              <a:rPr lang="zh-TW" altLang="en-US"/>
              <a:t>動態 </a:t>
            </a:r>
            <a:r>
              <a:rPr lang="en-US" altLang="zh-TW"/>
              <a:t>NAT</a:t>
            </a:r>
            <a:endParaRPr lang="zh-TW"/>
          </a:p>
          <a:p>
            <a:pPr rtl="0"/>
            <a:r>
              <a:rPr lang="zh-TW"/>
              <a:t>6.5.5 –</a:t>
            </a:r>
            <a:r>
              <a:rPr lang="en-US" altLang="zh-TW"/>
              <a:t> </a:t>
            </a:r>
            <a:r>
              <a:rPr lang="zh-TW" altLang="zh-TW">
                <a:latin typeface="+mn-lt"/>
                <a:ea typeface="+mn-ea"/>
              </a:rPr>
              <a:t>驗證動態 NAT</a:t>
            </a:r>
            <a:r>
              <a:rPr lang="zh-TW" altLang="en-US">
                <a:latin typeface="+mn-lt"/>
                <a:ea typeface="+mn-ea"/>
              </a:rPr>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261</a:t>
            </a:fld>
            <a:endParaRPr/>
          </a:p>
        </p:txBody>
      </p:sp>
    </p:spTree>
    <p:extLst>
      <p:ext uri="{BB962C8B-B14F-4D97-AF65-F5344CB8AC3E}">
        <p14:creationId xmlns:p14="http://schemas.microsoft.com/office/powerpoint/2010/main" val="3828337641"/>
      </p:ext>
    </p:extLst>
  </p:cSld>
  <p:clrMapOvr>
    <a:masterClrMapping/>
  </p:clrMapOvr>
</p:notes>
</file>

<file path=ppt/notesSlides/notesSlide2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6.5 – </a:t>
            </a:r>
            <a:r>
              <a:rPr lang="zh-TW" altLang="en-US"/>
              <a:t>動態 </a:t>
            </a:r>
            <a:r>
              <a:rPr lang="en-US" altLang="zh-TW"/>
              <a:t>NAT</a:t>
            </a:r>
            <a:endParaRPr lang="zh-TW"/>
          </a:p>
          <a:p>
            <a:pPr rtl="0"/>
            <a:r>
              <a:rPr lang="zh-TW"/>
              <a:t>6.5.5 –</a:t>
            </a:r>
            <a:r>
              <a:rPr lang="en-US" altLang="zh-TW"/>
              <a:t> </a:t>
            </a:r>
            <a:r>
              <a:rPr lang="zh-TW" altLang="zh-TW">
                <a:latin typeface="+mn-lt"/>
                <a:ea typeface="+mn-ea"/>
              </a:rPr>
              <a:t>驗證動態 NAT</a:t>
            </a:r>
            <a:r>
              <a:rPr lang="zh-TW" altLang="en-US">
                <a:latin typeface="+mn-lt"/>
                <a:ea typeface="+mn-ea"/>
              </a:rPr>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262</a:t>
            </a:fld>
            <a:endParaRPr/>
          </a:p>
        </p:txBody>
      </p:sp>
    </p:spTree>
    <p:extLst>
      <p:ext uri="{BB962C8B-B14F-4D97-AF65-F5344CB8AC3E}">
        <p14:creationId xmlns:p14="http://schemas.microsoft.com/office/powerpoint/2010/main" val="1168249322"/>
      </p:ext>
    </p:extLst>
  </p:cSld>
  <p:clrMapOvr>
    <a:masterClrMapping/>
  </p:clrMapOvr>
</p:notes>
</file>

<file path=ppt/notesSlides/notesSlide2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6.6 – PAT</a:t>
            </a:r>
          </a:p>
          <a:p>
            <a:pPr rtl="0"/>
            <a:r>
              <a:rPr lang="zh-TW"/>
              <a:t>6.6.2 </a:t>
            </a:r>
            <a:r>
              <a:rPr lang="en-US" altLang="zh-TW"/>
              <a:t>-</a:t>
            </a:r>
            <a:r>
              <a:rPr lang="zh-TW"/>
              <a:t> 將 PAT 設定為使用單一 IPv4 位址</a:t>
            </a:r>
          </a:p>
        </p:txBody>
      </p:sp>
      <p:sp>
        <p:nvSpPr>
          <p:cNvPr id="4" name="Slide Number Placeholder 3"/>
          <p:cNvSpPr>
            <a:spLocks noGrp="1"/>
          </p:cNvSpPr>
          <p:nvPr>
            <p:ph type="sldNum" sz="quarter" idx="5"/>
          </p:nvPr>
        </p:nvSpPr>
        <p:spPr/>
        <p:txBody>
          <a:bodyPr/>
          <a:lstStyle/>
          <a:p>
            <a:pPr rtl="0"/>
            <a:fld id="{5641018C-6CAF-B84E-B92C-ECB119457FBA}" type="slidenum">
              <a:rPr/>
              <a:t>263</a:t>
            </a:fld>
            <a:endParaRPr/>
          </a:p>
        </p:txBody>
      </p:sp>
    </p:spTree>
    <p:extLst>
      <p:ext uri="{BB962C8B-B14F-4D97-AF65-F5344CB8AC3E}">
        <p14:creationId xmlns:p14="http://schemas.microsoft.com/office/powerpoint/2010/main" val="4017089017"/>
      </p:ext>
    </p:extLst>
  </p:cSld>
  <p:clrMapOvr>
    <a:masterClrMapping/>
  </p:clrMapOvr>
</p:notes>
</file>

<file path=ppt/notesSlides/notesSlide2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6.6 – PAT</a:t>
            </a:r>
          </a:p>
          <a:p>
            <a:pPr rtl="0"/>
            <a:r>
              <a:rPr lang="zh-TW"/>
              <a:t>6.6.3</a:t>
            </a:r>
            <a:r>
              <a:rPr lang="en-US" altLang="zh-TW"/>
              <a:t> </a:t>
            </a:r>
            <a:r>
              <a:rPr lang="zh-TW"/>
              <a:t>-</a:t>
            </a:r>
            <a:r>
              <a:rPr lang="en-US" altLang="zh-TW"/>
              <a:t> </a:t>
            </a:r>
            <a:r>
              <a:rPr lang="zh-TW"/>
              <a:t>設定 PAT 以使用</a:t>
            </a:r>
            <a:r>
              <a:rPr lang="zh-TW" altLang="en-US"/>
              <a:t>位址集區</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264</a:t>
            </a:fld>
            <a:endParaRPr/>
          </a:p>
        </p:txBody>
      </p:sp>
    </p:spTree>
    <p:extLst>
      <p:ext uri="{BB962C8B-B14F-4D97-AF65-F5344CB8AC3E}">
        <p14:creationId xmlns:p14="http://schemas.microsoft.com/office/powerpoint/2010/main" val="1712188992"/>
      </p:ext>
    </p:extLst>
  </p:cSld>
  <p:clrMapOvr>
    <a:masterClrMapping/>
  </p:clrMapOvr>
</p:notes>
</file>

<file path=ppt/notesSlides/notesSlide2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6.6 – PAT</a:t>
            </a:r>
          </a:p>
          <a:p>
            <a:pPr marL="0" marR="0" lvl="0" indent="0" algn="l" defTabSz="457200" rtl="0" eaLnBrk="1" fontAlgn="auto" latinLnBrk="0" hangingPunct="1">
              <a:lnSpc>
                <a:spcPct val="100000"/>
              </a:lnSpc>
              <a:spcBef>
                <a:spcPct val="0"/>
              </a:spcBef>
              <a:spcAft>
                <a:spcPct val="0"/>
              </a:spcAft>
              <a:buClrTx/>
              <a:buSzTx/>
              <a:buFontTx/>
              <a:buNone/>
              <a:defRPr/>
            </a:pPr>
            <a:r>
              <a:rPr lang="zh-TW"/>
              <a:t>6.6.4 </a:t>
            </a:r>
            <a:r>
              <a:rPr lang="en-US" altLang="zh-TW"/>
              <a:t>- </a:t>
            </a:r>
            <a:r>
              <a:rPr lang="zh-TW" altLang="en-US" sz="1200" b="0" i="0" kern="1200">
                <a:solidFill>
                  <a:schemeClr val="tx1"/>
                </a:solidFill>
                <a:effectLst/>
                <a:latin typeface="+mn-lt"/>
                <a:ea typeface="+mn-ea"/>
                <a:cs typeface="+mn-cs"/>
              </a:rPr>
              <a:t>分析 </a:t>
            </a:r>
            <a:r>
              <a:rPr lang="en-US" altLang="zh-TW" sz="1200" b="0" i="0" kern="1200">
                <a:solidFill>
                  <a:schemeClr val="tx1"/>
                </a:solidFill>
                <a:effectLst/>
                <a:latin typeface="+mn-lt"/>
                <a:ea typeface="+mn-ea"/>
                <a:cs typeface="+mn-cs"/>
              </a:rPr>
              <a:t>PAT – PC </a:t>
            </a:r>
            <a:r>
              <a:rPr lang="zh-TW" altLang="en-US">
                <a:latin typeface="+mn-lt"/>
                <a:ea typeface="+mn-ea"/>
              </a:rPr>
              <a:t>至</a:t>
            </a:r>
            <a:r>
              <a:rPr lang="zh-TW" altLang="en-US" sz="1200" b="0" i="0" kern="1200">
                <a:solidFill>
                  <a:schemeClr val="tx1"/>
                </a:solidFill>
                <a:effectLst/>
                <a:latin typeface="+mn-lt"/>
                <a:ea typeface="+mn-ea"/>
                <a:cs typeface="+mn-cs"/>
              </a:rPr>
              <a:t>伺服器</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265</a:t>
            </a:fld>
            <a:endParaRPr/>
          </a:p>
        </p:txBody>
      </p:sp>
    </p:spTree>
    <p:extLst>
      <p:ext uri="{BB962C8B-B14F-4D97-AF65-F5344CB8AC3E}">
        <p14:creationId xmlns:p14="http://schemas.microsoft.com/office/powerpoint/2010/main" val="1163109580"/>
      </p:ext>
    </p:extLst>
  </p:cSld>
  <p:clrMapOvr>
    <a:masterClrMapping/>
  </p:clrMapOvr>
</p:notes>
</file>

<file path=ppt/notesSlides/notesSlide2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6.6 – PAT</a:t>
            </a:r>
          </a:p>
          <a:p>
            <a:pPr rtl="0"/>
            <a:r>
              <a:rPr lang="zh-TW"/>
              <a:t>6.6.5 </a:t>
            </a:r>
            <a:r>
              <a:rPr lang="en-US" altLang="zh-TW"/>
              <a:t>-</a:t>
            </a:r>
            <a:r>
              <a:rPr lang="zh-TW"/>
              <a:t> 分析 PAT </a:t>
            </a:r>
            <a:r>
              <a:rPr lang="en-US" altLang="zh-TW"/>
              <a:t>- </a:t>
            </a:r>
            <a:r>
              <a:rPr lang="zh-TW" altLang="en-US">
                <a:latin typeface="+mn-lt"/>
                <a:ea typeface="+mn-ea"/>
              </a:rPr>
              <a:t>伺服器至 </a:t>
            </a:r>
            <a:r>
              <a:rPr lang="en-US" altLang="zh-TW">
                <a:latin typeface="+mn-lt"/>
                <a:ea typeface="+mn-ea"/>
              </a:rPr>
              <a:t>PC</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266</a:t>
            </a:fld>
            <a:endParaRPr/>
          </a:p>
        </p:txBody>
      </p:sp>
    </p:spTree>
    <p:extLst>
      <p:ext uri="{BB962C8B-B14F-4D97-AF65-F5344CB8AC3E}">
        <p14:creationId xmlns:p14="http://schemas.microsoft.com/office/powerpoint/2010/main" val="372545425"/>
      </p:ext>
    </p:extLst>
  </p:cSld>
  <p:clrMapOvr>
    <a:masterClrMapping/>
  </p:clrMapOvr>
</p:notes>
</file>

<file path=ppt/notesSlides/notesSlide2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6.6 – PAT</a:t>
            </a:r>
          </a:p>
          <a:p>
            <a:pPr rtl="0"/>
            <a:r>
              <a:rPr lang="zh-TW"/>
              <a:t>6.6.6 </a:t>
            </a:r>
            <a:r>
              <a:rPr lang="en-US" altLang="zh-TW"/>
              <a:t>-</a:t>
            </a:r>
            <a:r>
              <a:rPr lang="zh-TW"/>
              <a:t> 驗證 PAT</a:t>
            </a:r>
          </a:p>
        </p:txBody>
      </p:sp>
      <p:sp>
        <p:nvSpPr>
          <p:cNvPr id="4" name="Slide Number Placeholder 3"/>
          <p:cNvSpPr>
            <a:spLocks noGrp="1"/>
          </p:cNvSpPr>
          <p:nvPr>
            <p:ph type="sldNum" sz="quarter" idx="5"/>
          </p:nvPr>
        </p:nvSpPr>
        <p:spPr/>
        <p:txBody>
          <a:bodyPr/>
          <a:lstStyle/>
          <a:p>
            <a:pPr rtl="0"/>
            <a:fld id="{5641018C-6CAF-B84E-B92C-ECB119457FBA}" type="slidenum">
              <a:rPr/>
              <a:t>267</a:t>
            </a:fld>
            <a:endParaRPr/>
          </a:p>
        </p:txBody>
      </p:sp>
    </p:spTree>
    <p:extLst>
      <p:ext uri="{BB962C8B-B14F-4D97-AF65-F5344CB8AC3E}">
        <p14:creationId xmlns:p14="http://schemas.microsoft.com/office/powerpoint/2010/main" val="39847063"/>
      </p:ext>
    </p:extLst>
  </p:cSld>
  <p:clrMapOvr>
    <a:masterClrMapping/>
  </p:clrMapOvr>
</p:notes>
</file>

<file path=ppt/notesSlides/notesSlide2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6.6 – PAT</a:t>
            </a:r>
          </a:p>
          <a:p>
            <a:pPr rtl="0"/>
            <a:r>
              <a:rPr lang="zh-TW"/>
              <a:t>6.6.6 </a:t>
            </a:r>
            <a:r>
              <a:rPr lang="en-US" altLang="zh-TW"/>
              <a:t>-</a:t>
            </a:r>
            <a:r>
              <a:rPr lang="zh-TW"/>
              <a:t> 驗證 PAT</a:t>
            </a:r>
            <a:r>
              <a:rPr lang="zh-TW" altLang="en-US" sz="1200">
                <a:latin typeface="+mn-lt"/>
                <a:ea typeface="+mn-ea"/>
              </a:rPr>
              <a:t>（續） </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268</a:t>
            </a:fld>
            <a:endParaRPr/>
          </a:p>
        </p:txBody>
      </p:sp>
    </p:spTree>
    <p:extLst>
      <p:ext uri="{BB962C8B-B14F-4D97-AF65-F5344CB8AC3E}">
        <p14:creationId xmlns:p14="http://schemas.microsoft.com/office/powerpoint/2010/main" val="997249911"/>
      </p:ext>
    </p:extLst>
  </p:cSld>
  <p:clrMapOvr>
    <a:masterClrMapping/>
  </p:clrMapOvr>
</p:notes>
</file>

<file path=ppt/notesSlides/notesSlide2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6.7 – NAT64</a:t>
            </a:r>
          </a:p>
          <a:p>
            <a:pPr rtl="0"/>
            <a:r>
              <a:rPr lang="zh-TW"/>
              <a:t>6.7.1</a:t>
            </a:r>
            <a:r>
              <a:rPr lang="en-US" altLang="zh-TW"/>
              <a:t> </a:t>
            </a:r>
            <a:r>
              <a:rPr lang="zh-TW"/>
              <a:t>-</a:t>
            </a:r>
            <a:r>
              <a:rPr lang="en-US" altLang="zh-TW"/>
              <a:t> </a:t>
            </a:r>
            <a:r>
              <a:rPr lang="en-US" altLang="zh-TW" sz="1200">
                <a:latin typeface="+mn-lt"/>
                <a:ea typeface="+mn-ea"/>
              </a:rPr>
              <a:t>IPv6 </a:t>
            </a:r>
            <a:r>
              <a:rPr lang="zh-TW" altLang="en-US" sz="1200">
                <a:latin typeface="+mn-lt"/>
                <a:ea typeface="+mn-ea"/>
              </a:rPr>
              <a:t>的 </a:t>
            </a:r>
            <a:r>
              <a:rPr lang="en-US" altLang="zh-TW" sz="1200">
                <a:latin typeface="+mn-lt"/>
                <a:ea typeface="+mn-ea"/>
              </a:rPr>
              <a:t>NAT</a:t>
            </a:r>
            <a:r>
              <a:rPr lang="zh-TW" altLang="en-US" sz="1200">
                <a:latin typeface="+mn-lt"/>
                <a:ea typeface="+mn-ea"/>
              </a:rPr>
              <a:t>？</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269</a:t>
            </a:fld>
            <a:endParaRPr/>
          </a:p>
        </p:txBody>
      </p:sp>
    </p:spTree>
    <p:extLst>
      <p:ext uri="{BB962C8B-B14F-4D97-AF65-F5344CB8AC3E}">
        <p14:creationId xmlns:p14="http://schemas.microsoft.com/office/powerpoint/2010/main" val="2562764253"/>
      </p:ext>
    </p:extLst>
  </p:cSld>
  <p:clrMapOvr>
    <a:masterClrMapping/>
  </p:clrMapOvr>
</p:notes>
</file>

<file path=ppt/notesSlides/notesSlide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27</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4147624910"/>
      </p:ext>
    </p:extLst>
  </p:cSld>
  <p:clrMapOvr>
    <a:masterClrMapping/>
  </p:clrMapOvr>
</p:notes>
</file>

<file path=ppt/notesSlides/notesSlide2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6 – IPv4 </a:t>
            </a:r>
            <a:r>
              <a:rPr lang="zh-TW" altLang="en-US"/>
              <a:t>的 </a:t>
            </a:r>
            <a:r>
              <a:rPr lang="en-US" altLang="zh-TW"/>
              <a:t>NAT</a:t>
            </a:r>
            <a:endParaRPr lang="zh-TW"/>
          </a:p>
          <a:p>
            <a:pPr rtl="0"/>
            <a:r>
              <a:rPr lang="zh-TW"/>
              <a:t>6.7 – NAT64</a:t>
            </a:r>
          </a:p>
          <a:p>
            <a:pPr rtl="0"/>
            <a:r>
              <a:rPr lang="zh-TW"/>
              <a:t>6.7.2 – NAT64</a:t>
            </a:r>
          </a:p>
        </p:txBody>
      </p:sp>
      <p:sp>
        <p:nvSpPr>
          <p:cNvPr id="4" name="Slide Number Placeholder 3"/>
          <p:cNvSpPr>
            <a:spLocks noGrp="1"/>
          </p:cNvSpPr>
          <p:nvPr>
            <p:ph type="sldNum" sz="quarter" idx="5"/>
          </p:nvPr>
        </p:nvSpPr>
        <p:spPr/>
        <p:txBody>
          <a:bodyPr/>
          <a:lstStyle/>
          <a:p>
            <a:pPr rtl="0"/>
            <a:fld id="{5641018C-6CAF-B84E-B92C-ECB119457FBA}" type="slidenum">
              <a:rPr/>
              <a:t>270</a:t>
            </a:fld>
            <a:endParaRPr/>
          </a:p>
        </p:txBody>
      </p:sp>
    </p:spTree>
    <p:extLst>
      <p:ext uri="{BB962C8B-B14F-4D97-AF65-F5344CB8AC3E}">
        <p14:creationId xmlns:p14="http://schemas.microsoft.com/office/powerpoint/2010/main" val="3014926663"/>
      </p:ext>
    </p:extLst>
  </p:cSld>
  <p:clrMapOvr>
    <a:masterClrMapping/>
  </p:clrMapOvr>
</p:notes>
</file>

<file path=ppt/notesSlides/notesSlide2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271</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6 – IPv4 </a:t>
            </a:r>
            <a:r>
              <a:rPr lang="zh-TW" altLang="en-US"/>
              <a:t>的 </a:t>
            </a:r>
            <a:r>
              <a:rPr lang="en-US" altLang="zh-TW"/>
              <a:t>NAT</a:t>
            </a:r>
            <a:endParaRPr lang="zh-TW"/>
          </a:p>
          <a:p>
            <a:pPr rtl="0"/>
            <a:r>
              <a:rPr lang="zh-TW"/>
              <a:t>6.8 – 模組練習和測驗</a:t>
            </a:r>
          </a:p>
          <a:p>
            <a:pPr rtl="0"/>
            <a:r>
              <a:rPr lang="zh-TW"/>
              <a:t>6.8.3</a:t>
            </a:r>
            <a:r>
              <a:rPr lang="en-US" altLang="zh-TW"/>
              <a:t> </a:t>
            </a:r>
            <a:r>
              <a:rPr lang="zh-TW"/>
              <a:t>-</a:t>
            </a:r>
            <a:r>
              <a:rPr lang="en-US" altLang="zh-TW"/>
              <a:t> </a:t>
            </a:r>
            <a:r>
              <a:rPr lang="zh-TW"/>
              <a:t>我在本</a:t>
            </a:r>
            <a:r>
              <a:rPr lang="zh-TW" altLang="en-US"/>
              <a:t>模組</a:t>
            </a:r>
            <a:r>
              <a:rPr lang="zh-TW"/>
              <a:t>中學到了什麼？</a:t>
            </a:r>
          </a:p>
        </p:txBody>
      </p:sp>
    </p:spTree>
    <p:extLst>
      <p:ext uri="{BB962C8B-B14F-4D97-AF65-F5344CB8AC3E}">
        <p14:creationId xmlns:p14="http://schemas.microsoft.com/office/powerpoint/2010/main" val="549362846"/>
      </p:ext>
    </p:extLst>
  </p:cSld>
  <p:clrMapOvr>
    <a:masterClrMapping/>
  </p:clrMapOvr>
</p:notes>
</file>

<file path=ppt/notesSlides/notesSlide2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272</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6 – IPv4 </a:t>
            </a:r>
            <a:r>
              <a:rPr lang="zh-TW" altLang="en-US"/>
              <a:t>的 </a:t>
            </a:r>
            <a:r>
              <a:rPr lang="en-US" altLang="zh-TW"/>
              <a:t>NAT</a:t>
            </a:r>
            <a:endParaRPr lang="zh-TW"/>
          </a:p>
          <a:p>
            <a:pPr rtl="0"/>
            <a:r>
              <a:rPr lang="zh-TW"/>
              <a:t>6.8 – 模組練習和測驗</a:t>
            </a:r>
          </a:p>
          <a:p>
            <a:pPr rtl="0"/>
            <a:r>
              <a:rPr lang="zh-TW"/>
              <a:t>6.8.3 – 我在本模組中學到了什麼？</a:t>
            </a:r>
            <a:r>
              <a:rPr lang="zh-TW" altLang="en-US"/>
              <a:t>（續）</a:t>
            </a:r>
            <a:endParaRPr lang="zh-TW"/>
          </a:p>
          <a:p>
            <a:pPr rtl="0"/>
            <a:r>
              <a:rPr lang="zh-TW"/>
              <a:t>6.8.4</a:t>
            </a:r>
            <a:r>
              <a:rPr lang="en-US" altLang="zh-TW"/>
              <a:t> </a:t>
            </a:r>
            <a:r>
              <a:rPr lang="zh-TW"/>
              <a:t>-</a:t>
            </a:r>
            <a:r>
              <a:rPr lang="en-US" altLang="zh-TW"/>
              <a:t> </a:t>
            </a:r>
            <a:r>
              <a:rPr lang="zh-TW"/>
              <a:t>模組測驗-NAT 的 IPv4</a:t>
            </a:r>
          </a:p>
          <a:p>
            <a:endParaRPr lang="en-US"/>
          </a:p>
        </p:txBody>
      </p:sp>
    </p:spTree>
    <p:extLst>
      <p:ext uri="{BB962C8B-B14F-4D97-AF65-F5344CB8AC3E}">
        <p14:creationId xmlns:p14="http://schemas.microsoft.com/office/powerpoint/2010/main" val="3435851729"/>
      </p:ext>
    </p:extLst>
  </p:cSld>
  <p:clrMapOvr>
    <a:masterClrMapping/>
  </p:clrMapOvr>
</p:notes>
</file>

<file path=ppt/notesSlides/notesSlide2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273</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270456692"/>
      </p:ext>
    </p:extLst>
  </p:cSld>
  <p:clrMapOvr>
    <a:masterClrMapping/>
  </p:clrMapOvr>
</p:notes>
</file>

<file path=ppt/notesSlides/notesSlide2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第七</a:t>
            </a:r>
            <a:r>
              <a:rPr lang="zh-TW" altLang="en-US"/>
              <a:t>章：</a:t>
            </a:r>
            <a:r>
              <a:rPr lang="en-US" altLang="zh-TW"/>
              <a:t>WAN </a:t>
            </a:r>
            <a:r>
              <a:rPr lang="zh-TW" altLang="en-US"/>
              <a:t>概念</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274</a:t>
            </a:fld>
            <a:endParaRPr/>
          </a:p>
        </p:txBody>
      </p:sp>
    </p:spTree>
    <p:extLst>
      <p:ext uri="{BB962C8B-B14F-4D97-AF65-F5344CB8AC3E}">
        <p14:creationId xmlns:p14="http://schemas.microsoft.com/office/powerpoint/2010/main" val="114086947"/>
      </p:ext>
    </p:extLst>
  </p:cSld>
  <p:clrMapOvr>
    <a:masterClrMapping/>
  </p:clrMapOvr>
</p:notes>
</file>

<file path=ppt/notesSlides/notesSlide2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275</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en-US" altLang="zh-TW"/>
              <a:t>7 - WAN </a:t>
            </a:r>
            <a:r>
              <a:rPr lang="zh-TW" altLang="en-US"/>
              <a:t>概念</a:t>
            </a:r>
            <a:r>
              <a:rPr lang="zh-TW"/>
              <a:t>	</a:t>
            </a:r>
          </a:p>
          <a:p>
            <a:pPr marL="0" marR="0" lvl="0" indent="0" algn="l" defTabSz="457200" rtl="0" eaLnBrk="1" fontAlgn="auto" latinLnBrk="0" hangingPunct="1">
              <a:lnSpc>
                <a:spcPct val="100000"/>
              </a:lnSpc>
              <a:spcBef>
                <a:spcPct val="0"/>
              </a:spcBef>
              <a:spcAft>
                <a:spcPct val="0"/>
              </a:spcAft>
              <a:buClrTx/>
              <a:buSzTx/>
              <a:buFontTx/>
              <a:buNone/>
              <a:defRPr/>
            </a:pPr>
            <a:r>
              <a:rPr lang="zh-TW"/>
              <a:t>7.0.2</a:t>
            </a:r>
            <a:r>
              <a:rPr lang="en-US" altLang="zh-TW"/>
              <a:t> </a:t>
            </a:r>
            <a:r>
              <a:rPr lang="zh-TW"/>
              <a:t>-</a:t>
            </a:r>
            <a:r>
              <a:rPr lang="zh-TW" altLang="en-US" sz="1200" b="0" i="0" kern="1200">
                <a:solidFill>
                  <a:schemeClr val="tx1"/>
                </a:solidFill>
                <a:effectLst/>
                <a:latin typeface="+mn-lt"/>
                <a:ea typeface="+mn-ea"/>
                <a:cs typeface="+mn-cs"/>
              </a:rPr>
              <a:t>我將在這個模組中學到什麼？</a:t>
            </a:r>
          </a:p>
          <a:p>
            <a:pPr rtl="0">
              <a:buFontTx/>
              <a:buNone/>
            </a:pPr>
            <a:endParaRPr lang="zh-TW"/>
          </a:p>
        </p:txBody>
      </p:sp>
    </p:spTree>
    <p:extLst>
      <p:ext uri="{BB962C8B-B14F-4D97-AF65-F5344CB8AC3E}">
        <p14:creationId xmlns:p14="http://schemas.microsoft.com/office/powerpoint/2010/main" val="3298726223"/>
      </p:ext>
    </p:extLst>
  </p:cSld>
  <p:clrMapOvr>
    <a:masterClrMapping/>
  </p:clrMapOvr>
</p:notes>
</file>

<file path=ppt/notesSlides/notesSlide2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7.1.1 </a:t>
            </a:r>
            <a:r>
              <a:rPr lang="en-US" altLang="zh-TW"/>
              <a:t>-</a:t>
            </a:r>
            <a:r>
              <a:rPr lang="zh-TW"/>
              <a:t> </a:t>
            </a:r>
            <a:r>
              <a:rPr lang="en-US" altLang="zh-TW">
                <a:latin typeface="+mn-lt"/>
                <a:ea typeface="+mn-ea"/>
              </a:rPr>
              <a:t>LAN </a:t>
            </a:r>
            <a:r>
              <a:rPr lang="zh-TW" altLang="en-US">
                <a:latin typeface="+mn-lt"/>
                <a:ea typeface="+mn-ea"/>
              </a:rPr>
              <a:t>和 </a:t>
            </a:r>
            <a:r>
              <a:rPr lang="en-US" altLang="zh-TW">
                <a:latin typeface="+mn-lt"/>
                <a:ea typeface="+mn-ea"/>
              </a:rPr>
              <a:t>WAN</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276</a:t>
            </a:fld>
            <a:endParaRPr/>
          </a:p>
        </p:txBody>
      </p:sp>
    </p:spTree>
    <p:extLst>
      <p:ext uri="{BB962C8B-B14F-4D97-AF65-F5344CB8AC3E}">
        <p14:creationId xmlns:p14="http://schemas.microsoft.com/office/powerpoint/2010/main" val="6331360"/>
      </p:ext>
    </p:extLst>
  </p:cSld>
  <p:clrMapOvr>
    <a:masterClrMapping/>
  </p:clrMapOvr>
</p:notes>
</file>

<file path=ppt/notesSlides/notesSlide2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7.1.2 </a:t>
            </a:r>
            <a:r>
              <a:rPr lang="en-US" altLang="zh-TW"/>
              <a:t>- </a:t>
            </a:r>
            <a:r>
              <a:rPr lang="zh-TW" altLang="en-US">
                <a:latin typeface="+mn-lt"/>
                <a:ea typeface="+mn-ea"/>
              </a:rPr>
              <a:t>私有和公用 </a:t>
            </a:r>
            <a:r>
              <a:rPr lang="en-US" altLang="zh-TW">
                <a:latin typeface="+mn-lt"/>
                <a:ea typeface="+mn-ea"/>
              </a:rPr>
              <a:t>WAN</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277</a:t>
            </a:fld>
            <a:endParaRPr/>
          </a:p>
        </p:txBody>
      </p:sp>
    </p:spTree>
    <p:extLst>
      <p:ext uri="{BB962C8B-B14F-4D97-AF65-F5344CB8AC3E}">
        <p14:creationId xmlns:p14="http://schemas.microsoft.com/office/powerpoint/2010/main" val="894722231"/>
      </p:ext>
    </p:extLst>
  </p:cSld>
  <p:clrMapOvr>
    <a:masterClrMapping/>
  </p:clrMapOvr>
</p:notes>
</file>

<file path=ppt/notesSlides/notesSlide2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7.1.3 </a:t>
            </a:r>
            <a:r>
              <a:rPr lang="en-US" altLang="zh-TW"/>
              <a:t>-</a:t>
            </a:r>
            <a:r>
              <a:rPr lang="zh-TW"/>
              <a:t> </a:t>
            </a:r>
            <a:r>
              <a:rPr lang="en-US" altLang="zh-TW">
                <a:latin typeface="+mn-lt"/>
                <a:ea typeface="+mn-ea"/>
              </a:rPr>
              <a:t>WAN </a:t>
            </a:r>
            <a:r>
              <a:rPr lang="zh-TW" altLang="en-US">
                <a:latin typeface="+mn-lt"/>
                <a:ea typeface="+mn-ea"/>
              </a:rPr>
              <a:t>拓撲</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278</a:t>
            </a:fld>
            <a:endParaRPr/>
          </a:p>
        </p:txBody>
      </p:sp>
    </p:spTree>
    <p:extLst>
      <p:ext uri="{BB962C8B-B14F-4D97-AF65-F5344CB8AC3E}">
        <p14:creationId xmlns:p14="http://schemas.microsoft.com/office/powerpoint/2010/main" val="2781762326"/>
      </p:ext>
    </p:extLst>
  </p:cSld>
  <p:clrMapOvr>
    <a:masterClrMapping/>
  </p:clrMapOvr>
</p:notes>
</file>

<file path=ppt/notesSlides/notesSlide2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7.1.3 </a:t>
            </a:r>
            <a:r>
              <a:rPr lang="en-US" altLang="zh-TW"/>
              <a:t>-</a:t>
            </a:r>
            <a:r>
              <a:rPr lang="zh-TW"/>
              <a:t> </a:t>
            </a:r>
            <a:r>
              <a:rPr lang="en-US" altLang="zh-TW"/>
              <a:t>WAN </a:t>
            </a:r>
            <a:r>
              <a:rPr lang="zh-TW" altLang="en-US"/>
              <a:t>拓撲（續）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279</a:t>
            </a:fld>
            <a:endParaRPr/>
          </a:p>
        </p:txBody>
      </p:sp>
    </p:spTree>
    <p:extLst>
      <p:ext uri="{BB962C8B-B14F-4D97-AF65-F5344CB8AC3E}">
        <p14:creationId xmlns:p14="http://schemas.microsoft.com/office/powerpoint/2010/main" val="99324003"/>
      </p:ext>
    </p:extLst>
  </p:cSld>
  <p:clrMapOvr>
    <a:masterClrMapping/>
  </p:clrMapOvr>
</p:notes>
</file>

<file path=ppt/notesSlides/notesSlide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zh-TW" altLang="en-US" smtClean="0"/>
              <a:t>第二</a:t>
            </a:r>
            <a:r>
              <a:rPr lang="zh-TW" altLang="en-US"/>
              <a:t>章：單區域</a:t>
            </a:r>
            <a:r>
              <a:rPr lang="en-US" altLang="zh-TW"/>
              <a:t>OSPFv2</a:t>
            </a:r>
            <a:r>
              <a:rPr lang="zh-TW" altLang="en-US"/>
              <a:t>設定</a:t>
            </a:r>
            <a:endParaRPr lang="en-US"/>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a:p>
        </p:txBody>
      </p:sp>
    </p:spTree>
    <p:extLst>
      <p:ext uri="{BB962C8B-B14F-4D97-AF65-F5344CB8AC3E}">
        <p14:creationId xmlns:p14="http://schemas.microsoft.com/office/powerpoint/2010/main" val="1458955958"/>
      </p:ext>
    </p:extLst>
  </p:cSld>
  <p:clrMapOvr>
    <a:masterClrMapping/>
  </p:clrMapOvr>
</p:notes>
</file>

<file path=ppt/notesSlides/notesSlide2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7.1.3 – </a:t>
            </a:r>
            <a:r>
              <a:rPr lang="en-US" altLang="zh-TW"/>
              <a:t>WAN </a:t>
            </a:r>
            <a:r>
              <a:rPr lang="zh-TW" altLang="en-US"/>
              <a:t>拓撲（續）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280</a:t>
            </a:fld>
            <a:endParaRPr/>
          </a:p>
        </p:txBody>
      </p:sp>
    </p:spTree>
    <p:extLst>
      <p:ext uri="{BB962C8B-B14F-4D97-AF65-F5344CB8AC3E}">
        <p14:creationId xmlns:p14="http://schemas.microsoft.com/office/powerpoint/2010/main" val="2928448570"/>
      </p:ext>
    </p:extLst>
  </p:cSld>
  <p:clrMapOvr>
    <a:masterClrMapping/>
  </p:clrMapOvr>
</p:notes>
</file>

<file path=ppt/notesSlides/notesSlide2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7.1.3 – </a:t>
            </a:r>
            <a:r>
              <a:rPr lang="en-US" altLang="zh-TW"/>
              <a:t>WAN </a:t>
            </a:r>
            <a:r>
              <a:rPr lang="zh-TW" altLang="en-US"/>
              <a:t>拓撲（續）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281</a:t>
            </a:fld>
            <a:endParaRPr/>
          </a:p>
        </p:txBody>
      </p:sp>
    </p:spTree>
    <p:extLst>
      <p:ext uri="{BB962C8B-B14F-4D97-AF65-F5344CB8AC3E}">
        <p14:creationId xmlns:p14="http://schemas.microsoft.com/office/powerpoint/2010/main" val="1425033508"/>
      </p:ext>
    </p:extLst>
  </p:cSld>
  <p:clrMapOvr>
    <a:masterClrMapping/>
  </p:clrMapOvr>
</p:notes>
</file>

<file path=ppt/notesSlides/notesSlide2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7.1.3 – </a:t>
            </a:r>
            <a:r>
              <a:rPr lang="en-US" altLang="zh-TW"/>
              <a:t>WAN </a:t>
            </a:r>
            <a:r>
              <a:rPr lang="zh-TW" altLang="en-US"/>
              <a:t>拓撲（續）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282</a:t>
            </a:fld>
            <a:endParaRPr/>
          </a:p>
        </p:txBody>
      </p:sp>
    </p:spTree>
    <p:extLst>
      <p:ext uri="{BB962C8B-B14F-4D97-AF65-F5344CB8AC3E}">
        <p14:creationId xmlns:p14="http://schemas.microsoft.com/office/powerpoint/2010/main" val="876452457"/>
      </p:ext>
    </p:extLst>
  </p:cSld>
  <p:clrMapOvr>
    <a:masterClrMapping/>
  </p:clrMapOvr>
</p:notes>
</file>

<file path=ppt/notesSlides/notesSlide2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7.1.4 </a:t>
            </a:r>
            <a:r>
              <a:rPr lang="en-US" altLang="zh-TW"/>
              <a:t>-</a:t>
            </a:r>
            <a:r>
              <a:rPr lang="zh-TW" altLang="en-US"/>
              <a:t> </a:t>
            </a:r>
            <a:r>
              <a:rPr lang="zh-TW" altLang="en-US">
                <a:latin typeface="+mn-lt"/>
                <a:ea typeface="+mn-ea"/>
              </a:rPr>
              <a:t>電信業者連接</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283</a:t>
            </a:fld>
            <a:endParaRPr/>
          </a:p>
        </p:txBody>
      </p:sp>
    </p:spTree>
    <p:extLst>
      <p:ext uri="{BB962C8B-B14F-4D97-AF65-F5344CB8AC3E}">
        <p14:creationId xmlns:p14="http://schemas.microsoft.com/office/powerpoint/2010/main" val="176639565"/>
      </p:ext>
    </p:extLst>
  </p:cSld>
  <p:clrMapOvr>
    <a:masterClrMapping/>
  </p:clrMapOvr>
</p:notes>
</file>

<file path=ppt/notesSlides/notesSlide2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7.1.4 </a:t>
            </a:r>
            <a:r>
              <a:rPr lang="en-US" altLang="zh-TW"/>
              <a:t>- </a:t>
            </a:r>
            <a:r>
              <a:rPr lang="zh-TW" altLang="en-US"/>
              <a:t>電信業者連接（續）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284</a:t>
            </a:fld>
            <a:endParaRPr/>
          </a:p>
        </p:txBody>
      </p:sp>
    </p:spTree>
    <p:extLst>
      <p:ext uri="{BB962C8B-B14F-4D97-AF65-F5344CB8AC3E}">
        <p14:creationId xmlns:p14="http://schemas.microsoft.com/office/powerpoint/2010/main" val="1078622725"/>
      </p:ext>
    </p:extLst>
  </p:cSld>
  <p:clrMapOvr>
    <a:masterClrMapping/>
  </p:clrMapOvr>
</p:notes>
</file>

<file path=ppt/notesSlides/notesSlide2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7.1.5 </a:t>
            </a:r>
            <a:r>
              <a:rPr lang="en-US" altLang="zh-TW"/>
              <a:t>-</a:t>
            </a:r>
            <a:r>
              <a:rPr lang="zh-TW"/>
              <a:t> 不斷演進的網路</a:t>
            </a:r>
          </a:p>
        </p:txBody>
      </p:sp>
      <p:sp>
        <p:nvSpPr>
          <p:cNvPr id="4" name="Slide Number Placeholder 3"/>
          <p:cNvSpPr>
            <a:spLocks noGrp="1"/>
          </p:cNvSpPr>
          <p:nvPr>
            <p:ph type="sldNum" sz="quarter" idx="5"/>
          </p:nvPr>
        </p:nvSpPr>
        <p:spPr/>
        <p:txBody>
          <a:bodyPr/>
          <a:lstStyle/>
          <a:p>
            <a:pPr rtl="0"/>
            <a:fld id="{5641018C-6CAF-B84E-B92C-ECB119457FBA}" type="slidenum">
              <a:rPr/>
              <a:t>285</a:t>
            </a:fld>
            <a:endParaRPr/>
          </a:p>
        </p:txBody>
      </p:sp>
    </p:spTree>
    <p:extLst>
      <p:ext uri="{BB962C8B-B14F-4D97-AF65-F5344CB8AC3E}">
        <p14:creationId xmlns:p14="http://schemas.microsoft.com/office/powerpoint/2010/main" val="3620629987"/>
      </p:ext>
    </p:extLst>
  </p:cSld>
  <p:clrMapOvr>
    <a:masterClrMapping/>
  </p:clrMapOvr>
</p:notes>
</file>

<file path=ppt/notesSlides/notesSlide2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7.1.5 </a:t>
            </a:r>
            <a:r>
              <a:rPr lang="en-US" altLang="zh-TW"/>
              <a:t>-</a:t>
            </a:r>
            <a:r>
              <a:rPr lang="zh-TW"/>
              <a:t> 不斷演變的網路（續）</a:t>
            </a:r>
          </a:p>
        </p:txBody>
      </p:sp>
      <p:sp>
        <p:nvSpPr>
          <p:cNvPr id="4" name="Slide Number Placeholder 3"/>
          <p:cNvSpPr>
            <a:spLocks noGrp="1"/>
          </p:cNvSpPr>
          <p:nvPr>
            <p:ph type="sldNum" sz="quarter" idx="5"/>
          </p:nvPr>
        </p:nvSpPr>
        <p:spPr/>
        <p:txBody>
          <a:bodyPr/>
          <a:lstStyle/>
          <a:p>
            <a:pPr rtl="0"/>
            <a:fld id="{5641018C-6CAF-B84E-B92C-ECB119457FBA}" type="slidenum">
              <a:rPr/>
              <a:t>286</a:t>
            </a:fld>
            <a:endParaRPr/>
          </a:p>
        </p:txBody>
      </p:sp>
    </p:spTree>
    <p:extLst>
      <p:ext uri="{BB962C8B-B14F-4D97-AF65-F5344CB8AC3E}">
        <p14:creationId xmlns:p14="http://schemas.microsoft.com/office/powerpoint/2010/main" val="3170737259"/>
      </p:ext>
    </p:extLst>
  </p:cSld>
  <p:clrMapOvr>
    <a:masterClrMapping/>
  </p:clrMapOvr>
</p:notes>
</file>

<file path=ppt/notesSlides/notesSlide2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7.1.5 –</a:t>
            </a:r>
            <a:r>
              <a:rPr lang="en-US" altLang="zh-TW"/>
              <a:t> </a:t>
            </a:r>
            <a:r>
              <a:rPr lang="zh-TW" altLang="zh-TW">
                <a:latin typeface="+mn-lt"/>
                <a:ea typeface="+mn-ea"/>
              </a:rPr>
              <a:t>不斷演變的網路</a:t>
            </a:r>
            <a:r>
              <a:rPr lang="zh-TW" altLang="en-US">
                <a:latin typeface="+mn-lt"/>
                <a:ea typeface="+mn-ea"/>
              </a:rPr>
              <a:t>（續）</a:t>
            </a:r>
            <a:r>
              <a:rPr lang="zh-TW" altLang="zh-TW">
                <a:latin typeface="+mn-lt"/>
                <a:ea typeface="+mn-ea"/>
              </a:rPr>
              <a:t> </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287</a:t>
            </a:fld>
            <a:endParaRPr/>
          </a:p>
        </p:txBody>
      </p:sp>
    </p:spTree>
    <p:extLst>
      <p:ext uri="{BB962C8B-B14F-4D97-AF65-F5344CB8AC3E}">
        <p14:creationId xmlns:p14="http://schemas.microsoft.com/office/powerpoint/2010/main" val="1938102764"/>
      </p:ext>
    </p:extLst>
  </p:cSld>
  <p:clrMapOvr>
    <a:masterClrMapping/>
  </p:clrMapOvr>
</p:notes>
</file>

<file path=ppt/notesSlides/notesSlide2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7.1.5 –</a:t>
            </a:r>
            <a:r>
              <a:rPr lang="en-US" altLang="zh-TW"/>
              <a:t> </a:t>
            </a:r>
            <a:r>
              <a:rPr lang="zh-TW" altLang="zh-TW">
                <a:latin typeface="+mn-lt"/>
                <a:ea typeface="+mn-ea"/>
              </a:rPr>
              <a:t>不斷演變的網路</a:t>
            </a:r>
            <a:r>
              <a:rPr lang="zh-TW" altLang="en-US">
                <a:latin typeface="+mn-lt"/>
                <a:ea typeface="+mn-ea"/>
              </a:rPr>
              <a:t>（續）</a:t>
            </a:r>
            <a:r>
              <a:rPr lang="zh-TW" altLang="zh-TW">
                <a:latin typeface="+mn-lt"/>
                <a:ea typeface="+mn-ea"/>
              </a:rPr>
              <a:t> </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288</a:t>
            </a:fld>
            <a:endParaRPr/>
          </a:p>
        </p:txBody>
      </p:sp>
    </p:spTree>
    <p:extLst>
      <p:ext uri="{BB962C8B-B14F-4D97-AF65-F5344CB8AC3E}">
        <p14:creationId xmlns:p14="http://schemas.microsoft.com/office/powerpoint/2010/main" val="3231407423"/>
      </p:ext>
    </p:extLst>
  </p:cSld>
  <p:clrMapOvr>
    <a:masterClrMapping/>
  </p:clrMapOvr>
</p:notes>
</file>

<file path=ppt/notesSlides/notesSlide2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en-US" altLang="zh-TW"/>
              <a:t>7.1 - WAN </a:t>
            </a:r>
            <a:r>
              <a:rPr lang="zh-TW" altLang="en-US"/>
              <a:t>的目的</a:t>
            </a:r>
            <a:endParaRPr lang="zh-TW"/>
          </a:p>
          <a:p>
            <a:pPr rtl="0"/>
            <a:r>
              <a:rPr lang="zh-TW"/>
              <a:t>7.1.5 –</a:t>
            </a:r>
            <a:r>
              <a:rPr lang="zh-TW" altLang="zh-TW" sz="1200">
                <a:latin typeface="+mn-lt"/>
                <a:ea typeface="+mn-ea"/>
              </a:rPr>
              <a:t>不斷演變的網路</a:t>
            </a:r>
            <a:r>
              <a:rPr lang="zh-TW" altLang="en-US" sz="1200">
                <a:latin typeface="+mn-lt"/>
                <a:ea typeface="+mn-ea"/>
              </a:rPr>
              <a:t>（續）</a:t>
            </a:r>
            <a:r>
              <a:rPr lang="zh-TW" altLang="zh-TW" sz="1200">
                <a:latin typeface="+mn-lt"/>
                <a:ea typeface="+mn-ea"/>
              </a:rPr>
              <a:t> </a:t>
            </a:r>
            <a:endParaRPr lang="en-US" altLang="zh-TW" sz="1200">
              <a:latin typeface="+mn-lt"/>
              <a:ea typeface="+mn-ea"/>
            </a:endParaRPr>
          </a:p>
          <a:p>
            <a:pPr rtl="0"/>
            <a:r>
              <a:rPr lang="zh-TW"/>
              <a:t>7.1.6 </a:t>
            </a:r>
            <a:r>
              <a:rPr lang="en-US" altLang="zh-TW"/>
              <a:t>-</a:t>
            </a:r>
            <a:r>
              <a:rPr lang="zh-TW"/>
              <a:t> 檢查你的理解 </a:t>
            </a:r>
            <a:r>
              <a:rPr lang="en-US" altLang="zh-TW"/>
              <a:t>-</a:t>
            </a:r>
            <a:r>
              <a:rPr lang="zh-TW"/>
              <a:t> WAN 的目的</a:t>
            </a:r>
          </a:p>
        </p:txBody>
      </p:sp>
      <p:sp>
        <p:nvSpPr>
          <p:cNvPr id="4" name="Slide Number Placeholder 3"/>
          <p:cNvSpPr>
            <a:spLocks noGrp="1"/>
          </p:cNvSpPr>
          <p:nvPr>
            <p:ph type="sldNum" sz="quarter" idx="5"/>
          </p:nvPr>
        </p:nvSpPr>
        <p:spPr/>
        <p:txBody>
          <a:bodyPr/>
          <a:lstStyle/>
          <a:p>
            <a:pPr rtl="0"/>
            <a:fld id="{5641018C-6CAF-B84E-B92C-ECB119457FBA}" type="slidenum">
              <a:rPr/>
              <a:t>289</a:t>
            </a:fld>
            <a:endParaRPr/>
          </a:p>
        </p:txBody>
      </p:sp>
    </p:spTree>
    <p:extLst>
      <p:ext uri="{BB962C8B-B14F-4D97-AF65-F5344CB8AC3E}">
        <p14:creationId xmlns:p14="http://schemas.microsoft.com/office/powerpoint/2010/main" val="4181827403"/>
      </p:ext>
    </p:extLst>
  </p:cSld>
  <p:clrMapOvr>
    <a:masterClrMapping/>
  </p:clrMapOvr>
</p:notes>
</file>

<file path=ppt/notesSlides/notesSlide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29</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2.0 – Introduction</a:t>
            </a:r>
          </a:p>
          <a:p>
            <a:pPr rtl="0">
              <a:buFontTx/>
              <a:buNone/>
            </a:pPr>
            <a:r>
              <a:rPr lang="zh-TW"/>
              <a:t>2.0.2-我將學會在這個模組中做什麼？</a:t>
            </a:r>
          </a:p>
        </p:txBody>
      </p:sp>
    </p:spTree>
    <p:extLst>
      <p:ext uri="{BB962C8B-B14F-4D97-AF65-F5344CB8AC3E}">
        <p14:creationId xmlns:p14="http://schemas.microsoft.com/office/powerpoint/2010/main" val="4154710158"/>
      </p:ext>
    </p:extLst>
  </p:cSld>
  <p:clrMapOvr>
    <a:masterClrMapping/>
  </p:clrMapOvr>
</p:notes>
</file>

<file path=ppt/notesSlides/notesSlide2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7.2 – </a:t>
            </a:r>
            <a:r>
              <a:rPr lang="en-US" altLang="zh-TW"/>
              <a:t>WAN </a:t>
            </a:r>
            <a:r>
              <a:rPr lang="zh-TW" altLang="en-US"/>
              <a:t>運作</a:t>
            </a:r>
            <a:endParaRPr lang="zh-TW"/>
          </a:p>
          <a:p>
            <a:pPr rtl="0"/>
            <a:r>
              <a:rPr lang="zh-TW"/>
              <a:t>7.2.1 – </a:t>
            </a:r>
            <a:r>
              <a:rPr lang="en-US" altLang="zh-TW"/>
              <a:t>WAN </a:t>
            </a:r>
            <a:r>
              <a:rPr lang="zh-TW" altLang="en-US"/>
              <a:t>標準</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290</a:t>
            </a:fld>
            <a:endParaRPr/>
          </a:p>
        </p:txBody>
      </p:sp>
    </p:spTree>
    <p:extLst>
      <p:ext uri="{BB962C8B-B14F-4D97-AF65-F5344CB8AC3E}">
        <p14:creationId xmlns:p14="http://schemas.microsoft.com/office/powerpoint/2010/main" val="1778921317"/>
      </p:ext>
    </p:extLst>
  </p:cSld>
  <p:clrMapOvr>
    <a:masterClrMapping/>
  </p:clrMapOvr>
</p:notes>
</file>

<file path=ppt/notesSlides/notesSlide2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7.2 – </a:t>
            </a:r>
            <a:r>
              <a:rPr lang="en-US" altLang="zh-TW"/>
              <a:t>WAN </a:t>
            </a:r>
            <a:r>
              <a:rPr lang="zh-TW" altLang="en-US"/>
              <a:t>運作</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7.2.2 </a:t>
            </a:r>
            <a:r>
              <a:rPr lang="en-US" altLang="zh-TW"/>
              <a:t>-</a:t>
            </a:r>
            <a:r>
              <a:rPr lang="zh-TW"/>
              <a:t> </a:t>
            </a:r>
            <a:r>
              <a:rPr lang="en-US" altLang="zh-TW" sz="1200" b="0" i="0" kern="1200">
                <a:solidFill>
                  <a:schemeClr val="tx1"/>
                </a:solidFill>
                <a:effectLst/>
                <a:latin typeface="+mn-lt"/>
                <a:ea typeface="+mn-ea"/>
                <a:cs typeface="+mn-cs"/>
              </a:rPr>
              <a:t>OSI </a:t>
            </a:r>
            <a:r>
              <a:rPr lang="zh-TW" altLang="en-US" sz="1200" b="0" i="0" kern="1200">
                <a:solidFill>
                  <a:schemeClr val="tx1"/>
                </a:solidFill>
                <a:effectLst/>
                <a:latin typeface="+mn-lt"/>
                <a:ea typeface="+mn-ea"/>
                <a:cs typeface="+mn-cs"/>
              </a:rPr>
              <a:t>模型中的 </a:t>
            </a:r>
            <a:r>
              <a:rPr lang="en-US" altLang="zh-TW" sz="1200" b="0" i="0" kern="1200">
                <a:solidFill>
                  <a:schemeClr val="tx1"/>
                </a:solidFill>
                <a:effectLst/>
                <a:latin typeface="+mn-lt"/>
                <a:ea typeface="+mn-ea"/>
                <a:cs typeface="+mn-cs"/>
              </a:rPr>
              <a:t>WAN</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291</a:t>
            </a:fld>
            <a:endParaRPr/>
          </a:p>
        </p:txBody>
      </p:sp>
    </p:spTree>
    <p:extLst>
      <p:ext uri="{BB962C8B-B14F-4D97-AF65-F5344CB8AC3E}">
        <p14:creationId xmlns:p14="http://schemas.microsoft.com/office/powerpoint/2010/main" val="903558134"/>
      </p:ext>
    </p:extLst>
  </p:cSld>
  <p:clrMapOvr>
    <a:masterClrMapping/>
  </p:clrMapOvr>
</p:notes>
</file>

<file path=ppt/notesSlides/notesSlide2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7.2 – </a:t>
            </a:r>
            <a:r>
              <a:rPr lang="en-US" altLang="zh-TW"/>
              <a:t>WAN </a:t>
            </a:r>
            <a:r>
              <a:rPr lang="zh-TW" altLang="en-US"/>
              <a:t>運作</a:t>
            </a:r>
            <a:endParaRPr lang="zh-TW"/>
          </a:p>
          <a:p>
            <a:pPr rtl="0"/>
            <a:r>
              <a:rPr lang="zh-TW"/>
              <a:t>7.2.3 </a:t>
            </a:r>
            <a:r>
              <a:rPr lang="en-US" altLang="zh-TW"/>
              <a:t>-</a:t>
            </a:r>
            <a:r>
              <a:rPr lang="zh-TW"/>
              <a:t> 常見的 WAN 術語</a:t>
            </a:r>
          </a:p>
        </p:txBody>
      </p:sp>
      <p:sp>
        <p:nvSpPr>
          <p:cNvPr id="4" name="Slide Number Placeholder 3"/>
          <p:cNvSpPr>
            <a:spLocks noGrp="1"/>
          </p:cNvSpPr>
          <p:nvPr>
            <p:ph type="sldNum" sz="quarter" idx="5"/>
          </p:nvPr>
        </p:nvSpPr>
        <p:spPr/>
        <p:txBody>
          <a:bodyPr/>
          <a:lstStyle/>
          <a:p>
            <a:pPr rtl="0"/>
            <a:fld id="{5641018C-6CAF-B84E-B92C-ECB119457FBA}" type="slidenum">
              <a:rPr/>
              <a:t>292</a:t>
            </a:fld>
            <a:endParaRPr/>
          </a:p>
        </p:txBody>
      </p:sp>
    </p:spTree>
    <p:extLst>
      <p:ext uri="{BB962C8B-B14F-4D97-AF65-F5344CB8AC3E}">
        <p14:creationId xmlns:p14="http://schemas.microsoft.com/office/powerpoint/2010/main" val="1378622568"/>
      </p:ext>
    </p:extLst>
  </p:cSld>
  <p:clrMapOvr>
    <a:masterClrMapping/>
  </p:clrMapOvr>
</p:notes>
</file>

<file path=ppt/notesSlides/notesSlide2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7.2 – </a:t>
            </a:r>
            <a:r>
              <a:rPr lang="en-US" altLang="zh-TW"/>
              <a:t>WAN </a:t>
            </a:r>
            <a:r>
              <a:rPr lang="zh-TW" altLang="en-US"/>
              <a:t>運作</a:t>
            </a:r>
            <a:endParaRPr lang="zh-TW"/>
          </a:p>
          <a:p>
            <a:pPr rtl="0"/>
            <a:r>
              <a:rPr lang="zh-TW"/>
              <a:t>7.2.4 </a:t>
            </a:r>
            <a:r>
              <a:rPr lang="en-US" altLang="zh-TW"/>
              <a:t>-</a:t>
            </a:r>
            <a:r>
              <a:rPr lang="zh-TW"/>
              <a:t> 常見的 WAN 術語</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293</a:t>
            </a:fld>
            <a:endParaRPr/>
          </a:p>
        </p:txBody>
      </p:sp>
    </p:spTree>
    <p:extLst>
      <p:ext uri="{BB962C8B-B14F-4D97-AF65-F5344CB8AC3E}">
        <p14:creationId xmlns:p14="http://schemas.microsoft.com/office/powerpoint/2010/main" val="1578347273"/>
      </p:ext>
    </p:extLst>
  </p:cSld>
  <p:clrMapOvr>
    <a:masterClrMapping/>
  </p:clrMapOvr>
</p:notes>
</file>

<file path=ppt/notesSlides/notesSlide2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7.2 – </a:t>
            </a:r>
            <a:r>
              <a:rPr lang="en-US" altLang="zh-TW"/>
              <a:t>WAN </a:t>
            </a:r>
            <a:r>
              <a:rPr lang="zh-TW" altLang="en-US"/>
              <a:t>運作</a:t>
            </a:r>
            <a:endParaRPr lang="zh-TW"/>
          </a:p>
          <a:p>
            <a:pPr rtl="0"/>
            <a:r>
              <a:rPr lang="zh-TW"/>
              <a:t>7.2.4 </a:t>
            </a:r>
            <a:r>
              <a:rPr lang="en-US" altLang="zh-TW"/>
              <a:t>-</a:t>
            </a:r>
            <a:r>
              <a:rPr lang="zh-TW"/>
              <a:t> 廣域網路裝置</a:t>
            </a:r>
          </a:p>
        </p:txBody>
      </p:sp>
      <p:sp>
        <p:nvSpPr>
          <p:cNvPr id="4" name="Slide Number Placeholder 3"/>
          <p:cNvSpPr>
            <a:spLocks noGrp="1"/>
          </p:cNvSpPr>
          <p:nvPr>
            <p:ph type="sldNum" sz="quarter" idx="5"/>
          </p:nvPr>
        </p:nvSpPr>
        <p:spPr/>
        <p:txBody>
          <a:bodyPr/>
          <a:lstStyle/>
          <a:p>
            <a:pPr rtl="0"/>
            <a:fld id="{5641018C-6CAF-B84E-B92C-ECB119457FBA}" type="slidenum">
              <a:rPr/>
              <a:t>294</a:t>
            </a:fld>
            <a:endParaRPr/>
          </a:p>
        </p:txBody>
      </p:sp>
    </p:spTree>
    <p:extLst>
      <p:ext uri="{BB962C8B-B14F-4D97-AF65-F5344CB8AC3E}">
        <p14:creationId xmlns:p14="http://schemas.microsoft.com/office/powerpoint/2010/main" val="1644798407"/>
      </p:ext>
    </p:extLst>
  </p:cSld>
  <p:clrMapOvr>
    <a:masterClrMapping/>
  </p:clrMapOvr>
</p:notes>
</file>

<file path=ppt/notesSlides/notesSlide2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7.2 – </a:t>
            </a:r>
            <a:r>
              <a:rPr lang="en-US" altLang="zh-TW"/>
              <a:t>WAN </a:t>
            </a:r>
            <a:r>
              <a:rPr lang="zh-TW" altLang="en-US"/>
              <a:t>運作</a:t>
            </a:r>
            <a:endParaRPr lang="zh-TW"/>
          </a:p>
          <a:p>
            <a:pPr rtl="0"/>
            <a:r>
              <a:rPr lang="zh-TW"/>
              <a:t>7.2.5 </a:t>
            </a:r>
            <a:r>
              <a:rPr lang="en-US" altLang="zh-TW"/>
              <a:t>-</a:t>
            </a:r>
            <a:r>
              <a:rPr lang="zh-TW"/>
              <a:t> 序列通訊 </a:t>
            </a:r>
          </a:p>
        </p:txBody>
      </p:sp>
      <p:sp>
        <p:nvSpPr>
          <p:cNvPr id="4" name="Slide Number Placeholder 3"/>
          <p:cNvSpPr>
            <a:spLocks noGrp="1"/>
          </p:cNvSpPr>
          <p:nvPr>
            <p:ph type="sldNum" sz="quarter" idx="5"/>
          </p:nvPr>
        </p:nvSpPr>
        <p:spPr/>
        <p:txBody>
          <a:bodyPr/>
          <a:lstStyle/>
          <a:p>
            <a:pPr rtl="0"/>
            <a:fld id="{5641018C-6CAF-B84E-B92C-ECB119457FBA}" type="slidenum">
              <a:rPr/>
              <a:t>295</a:t>
            </a:fld>
            <a:endParaRPr/>
          </a:p>
        </p:txBody>
      </p:sp>
    </p:spTree>
    <p:extLst>
      <p:ext uri="{BB962C8B-B14F-4D97-AF65-F5344CB8AC3E}">
        <p14:creationId xmlns:p14="http://schemas.microsoft.com/office/powerpoint/2010/main" val="1578743030"/>
      </p:ext>
    </p:extLst>
  </p:cSld>
  <p:clrMapOvr>
    <a:masterClrMapping/>
  </p:clrMapOvr>
</p:notes>
</file>

<file path=ppt/notesSlides/notesSlide2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7.2 – </a:t>
            </a:r>
            <a:r>
              <a:rPr lang="en-US" altLang="zh-TW"/>
              <a:t>WAN </a:t>
            </a:r>
            <a:r>
              <a:rPr lang="zh-TW" altLang="en-US"/>
              <a:t>運作</a:t>
            </a:r>
            <a:endParaRPr lang="zh-TW"/>
          </a:p>
          <a:p>
            <a:pPr rtl="0"/>
            <a:r>
              <a:rPr lang="zh-TW"/>
              <a:t>7.2.6 </a:t>
            </a:r>
            <a:r>
              <a:rPr lang="en-US" altLang="zh-TW"/>
              <a:t>- </a:t>
            </a:r>
            <a:r>
              <a:rPr lang="zh-TW" altLang="zh-TW" sz="1200"/>
              <a:t>電路交換通訊</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296</a:t>
            </a:fld>
            <a:endParaRPr/>
          </a:p>
        </p:txBody>
      </p:sp>
    </p:spTree>
    <p:extLst>
      <p:ext uri="{BB962C8B-B14F-4D97-AF65-F5344CB8AC3E}">
        <p14:creationId xmlns:p14="http://schemas.microsoft.com/office/powerpoint/2010/main" val="2940086124"/>
      </p:ext>
    </p:extLst>
  </p:cSld>
  <p:clrMapOvr>
    <a:masterClrMapping/>
  </p:clrMapOvr>
</p:notes>
</file>

<file path=ppt/notesSlides/notesSlide2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7.2 – </a:t>
            </a:r>
            <a:r>
              <a:rPr lang="en-US" altLang="zh-TW"/>
              <a:t>WAN </a:t>
            </a:r>
            <a:r>
              <a:rPr lang="zh-TW" altLang="en-US"/>
              <a:t>運作</a:t>
            </a:r>
            <a:endParaRPr lang="zh-TW"/>
          </a:p>
          <a:p>
            <a:pPr rtl="0"/>
            <a:r>
              <a:rPr lang="zh-TW"/>
              <a:t>7.2.7 </a:t>
            </a:r>
            <a:r>
              <a:rPr lang="en-US" altLang="zh-TW"/>
              <a:t>- </a:t>
            </a:r>
            <a:r>
              <a:rPr lang="zh-TW" altLang="zh-TW" sz="1200">
                <a:latin typeface="+mn-lt"/>
                <a:ea typeface="+mn-ea"/>
              </a:rPr>
              <a:t>封包交換通訊</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297</a:t>
            </a:fld>
            <a:endParaRPr/>
          </a:p>
        </p:txBody>
      </p:sp>
    </p:spTree>
    <p:extLst>
      <p:ext uri="{BB962C8B-B14F-4D97-AF65-F5344CB8AC3E}">
        <p14:creationId xmlns:p14="http://schemas.microsoft.com/office/powerpoint/2010/main" val="415690916"/>
      </p:ext>
    </p:extLst>
  </p:cSld>
  <p:clrMapOvr>
    <a:masterClrMapping/>
  </p:clrMapOvr>
</p:notes>
</file>

<file path=ppt/notesSlides/notesSlide2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7.2 – </a:t>
            </a:r>
            <a:r>
              <a:rPr lang="en-US" altLang="zh-TW"/>
              <a:t>WAN </a:t>
            </a:r>
            <a:r>
              <a:rPr lang="zh-TW" altLang="en-US"/>
              <a:t>運作</a:t>
            </a:r>
            <a:endParaRPr lang="zh-TW"/>
          </a:p>
          <a:p>
            <a:pPr rtl="0"/>
            <a:r>
              <a:rPr lang="zh-TW"/>
              <a:t>7.2.8 </a:t>
            </a:r>
            <a:r>
              <a:rPr lang="en-US" altLang="zh-TW"/>
              <a:t>-</a:t>
            </a:r>
            <a:r>
              <a:rPr lang="zh-TW"/>
              <a:t> </a:t>
            </a:r>
            <a:r>
              <a:rPr lang="zh-TW" altLang="zh-TW" sz="1200">
                <a:latin typeface="+mn-lt"/>
                <a:ea typeface="+mn-ea"/>
              </a:rPr>
              <a:t>SDH、</a:t>
            </a:r>
            <a:r>
              <a:rPr lang="en-US" altLang="zh-TW"/>
              <a:t>SONET </a:t>
            </a:r>
            <a:r>
              <a:rPr lang="zh-TW" altLang="zh-TW" sz="1200">
                <a:latin typeface="+mn-lt"/>
                <a:ea typeface="+mn-ea"/>
              </a:rPr>
              <a:t>和 DWDM</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7.2.9 </a:t>
            </a:r>
            <a:r>
              <a:rPr lang="en-US" altLang="zh-TW"/>
              <a:t>- </a:t>
            </a:r>
            <a:r>
              <a:rPr lang="zh-TW" altLang="en-US" sz="1200" b="0" i="0" kern="1200">
                <a:solidFill>
                  <a:schemeClr val="tx1"/>
                </a:solidFill>
                <a:effectLst/>
                <a:latin typeface="+mn-lt"/>
                <a:ea typeface="+mn-ea"/>
                <a:cs typeface="+mn-cs"/>
              </a:rPr>
              <a:t>檢查你的理解 </a:t>
            </a:r>
            <a:r>
              <a:rPr lang="en-US" altLang="zh-TW" sz="1200" b="0" i="0" kern="1200">
                <a:solidFill>
                  <a:schemeClr val="tx1"/>
                </a:solidFill>
                <a:effectLst/>
                <a:latin typeface="+mn-lt"/>
                <a:ea typeface="+mn-ea"/>
                <a:cs typeface="+mn-cs"/>
              </a:rPr>
              <a:t>- WAN </a:t>
            </a:r>
            <a:r>
              <a:rPr lang="zh-TW" altLang="en-US" sz="1200" b="0" i="0" kern="1200">
                <a:solidFill>
                  <a:schemeClr val="tx1"/>
                </a:solidFill>
                <a:effectLst/>
                <a:latin typeface="+mn-lt"/>
                <a:ea typeface="+mn-ea"/>
                <a:cs typeface="+mn-cs"/>
              </a:rPr>
              <a:t>運作</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298</a:t>
            </a:fld>
            <a:endParaRPr/>
          </a:p>
        </p:txBody>
      </p:sp>
    </p:spTree>
    <p:extLst>
      <p:ext uri="{BB962C8B-B14F-4D97-AF65-F5344CB8AC3E}">
        <p14:creationId xmlns:p14="http://schemas.microsoft.com/office/powerpoint/2010/main" val="1411377349"/>
      </p:ext>
    </p:extLst>
  </p:cSld>
  <p:clrMapOvr>
    <a:masterClrMapping/>
  </p:clrMapOvr>
</p:notes>
</file>

<file path=ppt/notesSlides/notesSlide2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7.3 – </a:t>
            </a:r>
            <a:r>
              <a:rPr lang="zh-TW" altLang="en-US"/>
              <a:t>傳統的 </a:t>
            </a:r>
            <a:r>
              <a:rPr lang="en-US" altLang="zh-TW"/>
              <a:t>WAN </a:t>
            </a:r>
            <a:r>
              <a:rPr lang="zh-TW" altLang="en-US"/>
              <a:t>連通性</a:t>
            </a:r>
            <a:endParaRPr lang="zh-TW"/>
          </a:p>
          <a:p>
            <a:pPr rtl="0"/>
            <a:r>
              <a:rPr lang="zh-TW"/>
              <a:t>7.3.1 </a:t>
            </a:r>
            <a:r>
              <a:rPr lang="en-US" altLang="zh-TW"/>
              <a:t>- </a:t>
            </a:r>
            <a:r>
              <a:rPr lang="zh-TW" altLang="en-US" sz="1200" kern="1200">
                <a:solidFill>
                  <a:schemeClr val="tx1"/>
                </a:solidFill>
                <a:latin typeface="+mj-ea"/>
                <a:ea typeface="+mn-ea"/>
                <a:cs typeface="+mn-cs"/>
              </a:rPr>
              <a:t>傳統的 </a:t>
            </a:r>
            <a:r>
              <a:rPr lang="en-US" altLang="zh-TW" sz="1200" kern="1200">
                <a:solidFill>
                  <a:schemeClr val="tx1"/>
                </a:solidFill>
                <a:latin typeface="+mj-ea"/>
                <a:ea typeface="+mn-ea"/>
                <a:cs typeface="+mn-cs"/>
              </a:rPr>
              <a:t>WAN </a:t>
            </a:r>
            <a:r>
              <a:rPr lang="zh-TW" altLang="en-US" sz="1200" kern="1200">
                <a:solidFill>
                  <a:schemeClr val="tx1"/>
                </a:solidFill>
                <a:latin typeface="+mj-ea"/>
                <a:ea typeface="+mn-ea"/>
                <a:cs typeface="+mn-cs"/>
              </a:rPr>
              <a:t>連通性選項</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299</a:t>
            </a:fld>
            <a:endParaRPr/>
          </a:p>
        </p:txBody>
      </p:sp>
    </p:spTree>
    <p:extLst>
      <p:ext uri="{BB962C8B-B14F-4D97-AF65-F5344CB8AC3E}">
        <p14:creationId xmlns:p14="http://schemas.microsoft.com/office/powerpoint/2010/main" val="626515131"/>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08546" name="投影片圖像版面配置區 1"/>
          <p:cNvSpPr>
            <a:spLocks noGrp="1" noRot="1" noChangeAspect="1" noTextEdit="1"/>
          </p:cNvSpPr>
          <p:nvPr>
            <p:ph type="sldImg"/>
          </p:nvPr>
        </p:nvSpPr>
        <p:spPr>
          <a:xfrm>
            <a:off x="-50800" y="420688"/>
            <a:ext cx="7007225" cy="3941762"/>
          </a:xfrm>
        </p:spPr>
      </p:sp>
      <p:sp>
        <p:nvSpPr>
          <p:cNvPr id="10854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smtClean="0"/>
              <a:t>現在開始第一</a:t>
            </a:r>
            <a:r>
              <a:rPr lang="zh-TW" altLang="en-US"/>
              <a:t>章：單區域</a:t>
            </a:r>
            <a:r>
              <a:rPr lang="en-US" altLang="zh-TW"/>
              <a:t>OSPFv2</a:t>
            </a:r>
            <a:r>
              <a:rPr lang="zh-TW" altLang="en-US"/>
              <a:t>概念</a:t>
            </a:r>
            <a:endParaRPr lang="zh-TW" altLang="en-US" smtClean="0"/>
          </a:p>
        </p:txBody>
      </p:sp>
      <p:sp>
        <p:nvSpPr>
          <p:cNvPr id="108548"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400">
                <a:solidFill>
                  <a:schemeClr val="tx1"/>
                </a:solidFill>
                <a:latin typeface="標楷體" pitchFamily="65" charset="-120"/>
                <a:ea typeface="標楷體" panose="03000509000000000000" pitchFamily="65" charset="-120"/>
              </a:defRPr>
            </a:lvl1pPr>
            <a:lvl2pPr marL="742950" indent="-285750" eaLnBrk="0" hangingPunct="0">
              <a:spcBef>
                <a:spcPct val="30000"/>
              </a:spcBef>
              <a:defRPr kumimoji="1" sz="1400">
                <a:solidFill>
                  <a:schemeClr val="tx1"/>
                </a:solidFill>
                <a:latin typeface="標楷體" pitchFamily="65" charset="-120"/>
                <a:ea typeface="標楷體" panose="03000509000000000000" pitchFamily="65" charset="-120"/>
              </a:defRPr>
            </a:lvl2pPr>
            <a:lvl3pPr marL="1143000" indent="-228600" eaLnBrk="0" hangingPunct="0">
              <a:spcBef>
                <a:spcPct val="30000"/>
              </a:spcBef>
              <a:defRPr kumimoji="1" sz="1400">
                <a:solidFill>
                  <a:schemeClr val="tx1"/>
                </a:solidFill>
                <a:latin typeface="標楷體" pitchFamily="65" charset="-120"/>
                <a:ea typeface="標楷體" panose="03000509000000000000" pitchFamily="65" charset="-120"/>
              </a:defRPr>
            </a:lvl3pPr>
            <a:lvl4pPr marL="1600200" indent="-228600" eaLnBrk="0" hangingPunct="0">
              <a:spcBef>
                <a:spcPct val="30000"/>
              </a:spcBef>
              <a:defRPr kumimoji="1" sz="1400">
                <a:solidFill>
                  <a:schemeClr val="tx1"/>
                </a:solidFill>
                <a:latin typeface="標楷體" pitchFamily="65" charset="-120"/>
                <a:ea typeface="標楷體" panose="03000509000000000000" pitchFamily="65" charset="-120"/>
              </a:defRPr>
            </a:lvl4pPr>
            <a:lvl5pPr marL="2057400" indent="-228600" eaLnBrk="0" hangingPunct="0">
              <a:spcBef>
                <a:spcPct val="30000"/>
              </a:spcBef>
              <a:defRPr kumimoji="1" sz="1400">
                <a:solidFill>
                  <a:schemeClr val="tx1"/>
                </a:solidFill>
                <a:latin typeface="標楷體" pitchFamily="65" charset="-120"/>
                <a:ea typeface="標楷體" panose="03000509000000000000" pitchFamily="65" charset="-120"/>
              </a:defRPr>
            </a:lvl5pPr>
            <a:lvl6pPr marL="25146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6pPr>
            <a:lvl7pPr marL="29718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7pPr>
            <a:lvl8pPr marL="34290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8pPr>
            <a:lvl9pPr marL="3886200" indent="-228600" eaLnBrk="0" fontAlgn="base" hangingPunct="0">
              <a:spcBef>
                <a:spcPct val="30000"/>
              </a:spcBef>
              <a:spcAft>
                <a:spcPct val="0"/>
              </a:spcAft>
              <a:defRPr kumimoji="1" sz="1400">
                <a:solidFill>
                  <a:schemeClr val="tx1"/>
                </a:solidFill>
                <a:latin typeface="標楷體" pitchFamily="65" charset="-120"/>
                <a:ea typeface="標楷體" panose="03000509000000000000" pitchFamily="65" charset="-120"/>
              </a:defRPr>
            </a:lvl9pPr>
          </a:lstStyle>
          <a:p>
            <a:pPr eaLnBrk="1" hangingPunct="1">
              <a:spcBef>
                <a:spcPct val="0"/>
              </a:spcBef>
            </a:pPr>
            <a:fld id="{5ABC28BB-B03A-4143-8302-E96D97397497}" type="slidenum">
              <a:rPr lang="en-US" altLang="zh-TW" sz="1200">
                <a:latin typeface="Arial" pitchFamily="34" charset="0"/>
                <a:ea typeface="新細明體" pitchFamily="18" charset="-120"/>
              </a:rPr>
              <a:pPr eaLnBrk="1" hangingPunct="1">
                <a:spcBef>
                  <a:spcPct val="0"/>
                </a:spcBef>
              </a:pPr>
              <a:t>3</a:t>
            </a:fld>
            <a:endParaRPr lang="en-US" altLang="zh-TW" sz="1200">
              <a:latin typeface="Arial" pitchFamily="34" charset="0"/>
              <a:ea typeface="新細明體" pitchFamily="18" charset="-120"/>
            </a:endParaRPr>
          </a:p>
        </p:txBody>
      </p:sp>
    </p:spTree>
    <p:extLst>
      <p:ext uri="{BB962C8B-B14F-4D97-AF65-F5344CB8AC3E}">
        <p14:creationId xmlns:p14="http://schemas.microsoft.com/office/powerpoint/2010/main" val="1300886830"/>
      </p:ext>
    </p:extLst>
  </p:cSld>
  <p:clrMapOvr>
    <a:masterClrMapping/>
  </p:clrMapOvr>
</p:notes>
</file>

<file path=ppt/notesSlides/notesSlide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2.1 - </a:t>
            </a:r>
            <a:r>
              <a:rPr lang="zh-TW" altLang="zh-TW" sz="1200">
                <a:latin typeface="+mn-lt"/>
                <a:ea typeface="+mn-ea"/>
              </a:rPr>
              <a:t>OSPF 路由器</a:t>
            </a:r>
            <a:r>
              <a:rPr lang="en-US" altLang="zh-TW" sz="1200">
                <a:latin typeface="+mn-lt"/>
                <a:ea typeface="+mn-ea"/>
              </a:rPr>
              <a:t> ID</a:t>
            </a:r>
            <a:endParaRPr lang="zh-TW"/>
          </a:p>
          <a:p>
            <a:pPr rtl="0"/>
            <a:r>
              <a:rPr lang="zh-TW"/>
              <a:t>2.1.1</a:t>
            </a:r>
            <a:r>
              <a:rPr lang="en-US" altLang="zh-TW"/>
              <a:t> </a:t>
            </a:r>
            <a:r>
              <a:rPr lang="zh-TW"/>
              <a:t>-</a:t>
            </a:r>
            <a:r>
              <a:rPr lang="en-US" altLang="zh-TW"/>
              <a:t> </a:t>
            </a:r>
            <a:r>
              <a:rPr lang="zh-TW"/>
              <a:t>OSPF 參考拓撲</a:t>
            </a:r>
          </a:p>
        </p:txBody>
      </p:sp>
      <p:sp>
        <p:nvSpPr>
          <p:cNvPr id="4" name="Slide Number Placeholder 3"/>
          <p:cNvSpPr>
            <a:spLocks noGrp="1"/>
          </p:cNvSpPr>
          <p:nvPr>
            <p:ph type="sldNum" sz="quarter" idx="5"/>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2726675512"/>
      </p:ext>
    </p:extLst>
  </p:cSld>
  <p:clrMapOvr>
    <a:masterClrMapping/>
  </p:clrMapOvr>
</p:notes>
</file>

<file path=ppt/notesSlides/notesSlide3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7.3 – </a:t>
            </a:r>
            <a:r>
              <a:rPr lang="zh-TW" altLang="en-US"/>
              <a:t>傳統的 </a:t>
            </a:r>
            <a:r>
              <a:rPr lang="en-US" altLang="zh-TW"/>
              <a:t>WAN </a:t>
            </a:r>
            <a:r>
              <a:rPr lang="zh-TW" altLang="en-US"/>
              <a:t>連通性</a:t>
            </a:r>
            <a:endParaRPr lang="zh-TW"/>
          </a:p>
          <a:p>
            <a:pPr rtl="0"/>
            <a:r>
              <a:rPr lang="zh-TW"/>
              <a:t>7.3.2</a:t>
            </a:r>
            <a:r>
              <a:rPr lang="en-US" altLang="zh-TW"/>
              <a:t>-</a:t>
            </a:r>
            <a:r>
              <a:rPr lang="zh-TW"/>
              <a:t> 常見的 WAN 術語</a:t>
            </a:r>
          </a:p>
        </p:txBody>
      </p:sp>
      <p:sp>
        <p:nvSpPr>
          <p:cNvPr id="4" name="Slide Number Placeholder 3"/>
          <p:cNvSpPr>
            <a:spLocks noGrp="1"/>
          </p:cNvSpPr>
          <p:nvPr>
            <p:ph type="sldNum" sz="quarter" idx="5"/>
          </p:nvPr>
        </p:nvSpPr>
        <p:spPr/>
        <p:txBody>
          <a:bodyPr/>
          <a:lstStyle/>
          <a:p>
            <a:pPr rtl="0"/>
            <a:fld id="{5641018C-6CAF-B84E-B92C-ECB119457FBA}" type="slidenum">
              <a:rPr/>
              <a:t>300</a:t>
            </a:fld>
            <a:endParaRPr/>
          </a:p>
        </p:txBody>
      </p:sp>
    </p:spTree>
    <p:extLst>
      <p:ext uri="{BB962C8B-B14F-4D97-AF65-F5344CB8AC3E}">
        <p14:creationId xmlns:p14="http://schemas.microsoft.com/office/powerpoint/2010/main" val="4057821913"/>
      </p:ext>
    </p:extLst>
  </p:cSld>
  <p:clrMapOvr>
    <a:masterClrMapping/>
  </p:clrMapOvr>
</p:notes>
</file>

<file path=ppt/notesSlides/notesSlide3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7.3 – </a:t>
            </a:r>
            <a:r>
              <a:rPr lang="zh-TW" altLang="en-US"/>
              <a:t>傳統的 </a:t>
            </a:r>
            <a:r>
              <a:rPr lang="en-US" altLang="zh-TW"/>
              <a:t>WAN </a:t>
            </a:r>
            <a:r>
              <a:rPr lang="zh-TW" altLang="en-US"/>
              <a:t>連通性</a:t>
            </a:r>
            <a:endParaRPr lang="zh-TW"/>
          </a:p>
          <a:p>
            <a:pPr rtl="0"/>
            <a:r>
              <a:rPr lang="zh-TW"/>
              <a:t>7.3.2</a:t>
            </a:r>
            <a:r>
              <a:rPr lang="zh-TW" altLang="en-US"/>
              <a:t> </a:t>
            </a:r>
            <a:r>
              <a:rPr lang="en-US" altLang="zh-TW"/>
              <a:t>-</a:t>
            </a:r>
            <a:r>
              <a:rPr lang="zh-TW"/>
              <a:t> 常見的 WAN 術語</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301</a:t>
            </a:fld>
            <a:endParaRPr/>
          </a:p>
        </p:txBody>
      </p:sp>
    </p:spTree>
    <p:extLst>
      <p:ext uri="{BB962C8B-B14F-4D97-AF65-F5344CB8AC3E}">
        <p14:creationId xmlns:p14="http://schemas.microsoft.com/office/powerpoint/2010/main" val="3190109732"/>
      </p:ext>
    </p:extLst>
  </p:cSld>
  <p:clrMapOvr>
    <a:masterClrMapping/>
  </p:clrMapOvr>
</p:notes>
</file>

<file path=ppt/notesSlides/notesSlide3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7.3 – </a:t>
            </a:r>
            <a:r>
              <a:rPr lang="zh-TW" altLang="en-US"/>
              <a:t>傳統的 </a:t>
            </a:r>
            <a:r>
              <a:rPr lang="en-US" altLang="zh-TW"/>
              <a:t>WAN </a:t>
            </a:r>
            <a:r>
              <a:rPr lang="zh-TW" altLang="en-US"/>
              <a:t>連通性</a:t>
            </a:r>
            <a:endParaRPr lang="zh-TW"/>
          </a:p>
          <a:p>
            <a:pPr rtl="0"/>
            <a:r>
              <a:rPr lang="zh-TW"/>
              <a:t>7.3.3</a:t>
            </a:r>
            <a:r>
              <a:rPr lang="en-US" altLang="zh-TW"/>
              <a:t> </a:t>
            </a:r>
            <a:r>
              <a:rPr lang="zh-TW"/>
              <a:t>-</a:t>
            </a:r>
            <a:r>
              <a:rPr lang="en-US" altLang="zh-TW"/>
              <a:t> </a:t>
            </a:r>
            <a:r>
              <a:rPr lang="zh-TW"/>
              <a:t>電路</a:t>
            </a:r>
            <a:r>
              <a:rPr lang="zh-TW" altLang="zh-TW" sz="1200">
                <a:latin typeface="+mn-lt"/>
                <a:ea typeface="+mn-ea"/>
              </a:rPr>
              <a:t>交</a:t>
            </a:r>
            <a:r>
              <a:rPr lang="zh-TW"/>
              <a:t>換選項</a:t>
            </a:r>
          </a:p>
        </p:txBody>
      </p:sp>
      <p:sp>
        <p:nvSpPr>
          <p:cNvPr id="4" name="Slide Number Placeholder 3"/>
          <p:cNvSpPr>
            <a:spLocks noGrp="1"/>
          </p:cNvSpPr>
          <p:nvPr>
            <p:ph type="sldNum" sz="quarter" idx="5"/>
          </p:nvPr>
        </p:nvSpPr>
        <p:spPr/>
        <p:txBody>
          <a:bodyPr/>
          <a:lstStyle/>
          <a:p>
            <a:pPr rtl="0"/>
            <a:fld id="{5641018C-6CAF-B84E-B92C-ECB119457FBA}" type="slidenum">
              <a:rPr/>
              <a:t>302</a:t>
            </a:fld>
            <a:endParaRPr/>
          </a:p>
        </p:txBody>
      </p:sp>
    </p:spTree>
    <p:extLst>
      <p:ext uri="{BB962C8B-B14F-4D97-AF65-F5344CB8AC3E}">
        <p14:creationId xmlns:p14="http://schemas.microsoft.com/office/powerpoint/2010/main" val="3650219540"/>
      </p:ext>
    </p:extLst>
  </p:cSld>
  <p:clrMapOvr>
    <a:masterClrMapping/>
  </p:clrMapOvr>
</p:notes>
</file>

<file path=ppt/notesSlides/notesSlide3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7.3 – </a:t>
            </a:r>
            <a:r>
              <a:rPr lang="zh-TW" altLang="en-US"/>
              <a:t>傳統的 </a:t>
            </a:r>
            <a:r>
              <a:rPr lang="en-US" altLang="zh-TW"/>
              <a:t>WAN </a:t>
            </a:r>
            <a:r>
              <a:rPr lang="zh-TW" altLang="en-US"/>
              <a:t>連通性</a:t>
            </a:r>
            <a:endParaRPr lang="zh-TW"/>
          </a:p>
          <a:p>
            <a:pPr rtl="0"/>
            <a:r>
              <a:rPr lang="zh-TW"/>
              <a:t>7.3.4 </a:t>
            </a:r>
            <a:r>
              <a:rPr lang="en-US" altLang="zh-TW"/>
              <a:t>- </a:t>
            </a:r>
            <a:r>
              <a:rPr lang="zh-TW" altLang="en-US">
                <a:latin typeface="+mn-lt"/>
                <a:ea typeface="+mn-ea"/>
              </a:rPr>
              <a:t>分封交換選項</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7.3.5 </a:t>
            </a:r>
            <a:r>
              <a:rPr lang="en-US" altLang="zh-TW"/>
              <a:t>-</a:t>
            </a:r>
            <a:r>
              <a:rPr lang="zh-TW" altLang="en-US" sz="1200" b="0" i="0" kern="1200">
                <a:solidFill>
                  <a:schemeClr val="tx1"/>
                </a:solidFill>
                <a:effectLst/>
                <a:latin typeface="+mn-lt"/>
                <a:ea typeface="+mn-ea"/>
                <a:cs typeface="+mn-cs"/>
              </a:rPr>
              <a:t>檢查你的理解 </a:t>
            </a:r>
            <a:r>
              <a:rPr lang="en-US" altLang="zh-TW" sz="1200" b="0" i="0" kern="1200">
                <a:solidFill>
                  <a:schemeClr val="tx1"/>
                </a:solidFill>
                <a:effectLst/>
                <a:latin typeface="+mn-lt"/>
                <a:ea typeface="+mn-ea"/>
                <a:cs typeface="+mn-cs"/>
              </a:rPr>
              <a:t>- </a:t>
            </a:r>
            <a:r>
              <a:rPr lang="zh-TW" altLang="en-US" sz="1200" b="0" i="0" kern="1200">
                <a:solidFill>
                  <a:schemeClr val="tx1"/>
                </a:solidFill>
                <a:effectLst/>
                <a:latin typeface="+mn-lt"/>
                <a:ea typeface="+mn-ea"/>
                <a:cs typeface="+mn-cs"/>
              </a:rPr>
              <a:t>傳統的 </a:t>
            </a:r>
            <a:r>
              <a:rPr lang="en-US" altLang="zh-TW" sz="1200" b="0" i="0" kern="1200">
                <a:solidFill>
                  <a:schemeClr val="tx1"/>
                </a:solidFill>
                <a:effectLst/>
                <a:latin typeface="+mn-lt"/>
                <a:ea typeface="+mn-ea"/>
                <a:cs typeface="+mn-cs"/>
              </a:rPr>
              <a:t>WAN </a:t>
            </a:r>
            <a:r>
              <a:rPr lang="zh-TW"/>
              <a:t>連通性</a:t>
            </a:r>
          </a:p>
        </p:txBody>
      </p:sp>
      <p:sp>
        <p:nvSpPr>
          <p:cNvPr id="4" name="Slide Number Placeholder 3"/>
          <p:cNvSpPr>
            <a:spLocks noGrp="1"/>
          </p:cNvSpPr>
          <p:nvPr>
            <p:ph type="sldNum" sz="quarter" idx="5"/>
          </p:nvPr>
        </p:nvSpPr>
        <p:spPr/>
        <p:txBody>
          <a:bodyPr/>
          <a:lstStyle/>
          <a:p>
            <a:pPr rtl="0"/>
            <a:fld id="{5641018C-6CAF-B84E-B92C-ECB119457FBA}" type="slidenum">
              <a:rPr/>
              <a:t>303</a:t>
            </a:fld>
            <a:endParaRPr/>
          </a:p>
        </p:txBody>
      </p:sp>
    </p:spTree>
    <p:extLst>
      <p:ext uri="{BB962C8B-B14F-4D97-AF65-F5344CB8AC3E}">
        <p14:creationId xmlns:p14="http://schemas.microsoft.com/office/powerpoint/2010/main" val="3481648336"/>
      </p:ext>
    </p:extLst>
  </p:cSld>
  <p:clrMapOvr>
    <a:masterClrMapping/>
  </p:clrMapOvr>
</p:notes>
</file>

<file path=ppt/notesSlides/notesSlide3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7.4 – </a:t>
            </a:r>
            <a:r>
              <a:rPr lang="zh-TW" altLang="en-US"/>
              <a:t>現代 </a:t>
            </a:r>
            <a:r>
              <a:rPr lang="en-US" altLang="zh-TW"/>
              <a:t>WAN </a:t>
            </a:r>
            <a:r>
              <a:rPr lang="zh-TW" altLang="en-US"/>
              <a:t>連通性</a:t>
            </a:r>
            <a:endParaRPr lang="zh-TW"/>
          </a:p>
          <a:p>
            <a:pPr rtl="0"/>
            <a:r>
              <a:rPr lang="zh-TW"/>
              <a:t>7.4.1 </a:t>
            </a:r>
            <a:r>
              <a:rPr lang="en-US" altLang="zh-TW"/>
              <a:t>- </a:t>
            </a:r>
            <a:r>
              <a:rPr lang="zh-TW" altLang="zh-TW" sz="1200">
                <a:latin typeface="+mn-lt"/>
                <a:ea typeface="+mn-ea"/>
              </a:rPr>
              <a:t>現代 WAN</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304</a:t>
            </a:fld>
            <a:endParaRPr/>
          </a:p>
        </p:txBody>
      </p:sp>
    </p:spTree>
    <p:extLst>
      <p:ext uri="{BB962C8B-B14F-4D97-AF65-F5344CB8AC3E}">
        <p14:creationId xmlns:p14="http://schemas.microsoft.com/office/powerpoint/2010/main" val="833569466"/>
      </p:ext>
    </p:extLst>
  </p:cSld>
  <p:clrMapOvr>
    <a:masterClrMapping/>
  </p:clrMapOvr>
</p:notes>
</file>

<file path=ppt/notesSlides/notesSlide3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7.4 – </a:t>
            </a:r>
            <a:r>
              <a:rPr lang="zh-TW" altLang="en-US"/>
              <a:t>現代 </a:t>
            </a:r>
            <a:r>
              <a:rPr lang="en-US" altLang="zh-TW"/>
              <a:t>WAN </a:t>
            </a:r>
            <a:r>
              <a:rPr lang="zh-TW" altLang="en-US"/>
              <a:t>連通性</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7.4.2 </a:t>
            </a:r>
            <a:r>
              <a:rPr lang="en-US" altLang="zh-TW"/>
              <a:t>- </a:t>
            </a:r>
            <a:r>
              <a:rPr lang="zh-TW" altLang="en-US" sz="1200" b="0" i="0" kern="1200">
                <a:solidFill>
                  <a:schemeClr val="tx1"/>
                </a:solidFill>
                <a:effectLst/>
                <a:latin typeface="+mn-lt"/>
                <a:ea typeface="+mn-ea"/>
                <a:cs typeface="+mn-cs"/>
              </a:rPr>
              <a:t>現代化的 </a:t>
            </a:r>
            <a:r>
              <a:rPr lang="en-US" altLang="zh-TW" sz="1200" b="0" i="0" kern="1200">
                <a:solidFill>
                  <a:schemeClr val="tx1"/>
                </a:solidFill>
                <a:effectLst/>
                <a:latin typeface="+mn-lt"/>
                <a:ea typeface="+mn-ea"/>
                <a:cs typeface="+mn-cs"/>
              </a:rPr>
              <a:t>WAN </a:t>
            </a:r>
            <a:r>
              <a:rPr lang="zh-TW" altLang="en-US" sz="1200" b="0" i="0" kern="1200">
                <a:solidFill>
                  <a:schemeClr val="tx1"/>
                </a:solidFill>
                <a:effectLst/>
                <a:latin typeface="+mn-lt"/>
                <a:ea typeface="+mn-ea"/>
                <a:cs typeface="+mn-cs"/>
              </a:rPr>
              <a:t>連通性選項</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305</a:t>
            </a:fld>
            <a:endParaRPr/>
          </a:p>
        </p:txBody>
      </p:sp>
    </p:spTree>
    <p:extLst>
      <p:ext uri="{BB962C8B-B14F-4D97-AF65-F5344CB8AC3E}">
        <p14:creationId xmlns:p14="http://schemas.microsoft.com/office/powerpoint/2010/main" val="1602545788"/>
      </p:ext>
    </p:extLst>
  </p:cSld>
  <p:clrMapOvr>
    <a:masterClrMapping/>
  </p:clrMapOvr>
</p:notes>
</file>

<file path=ppt/notesSlides/notesSlide3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7.4 – </a:t>
            </a:r>
            <a:r>
              <a:rPr lang="zh-TW" altLang="en-US"/>
              <a:t>現代 </a:t>
            </a:r>
            <a:r>
              <a:rPr lang="en-US" altLang="zh-TW"/>
              <a:t>WAN </a:t>
            </a:r>
            <a:r>
              <a:rPr lang="zh-TW" altLang="en-US"/>
              <a:t>連通性</a:t>
            </a:r>
            <a:endParaRPr lang="zh-TW"/>
          </a:p>
          <a:p>
            <a:pPr rtl="0"/>
            <a:r>
              <a:rPr lang="zh-TW"/>
              <a:t>7.4.3 </a:t>
            </a:r>
            <a:r>
              <a:rPr lang="en-US" altLang="zh-TW"/>
              <a:t>- </a:t>
            </a:r>
            <a:r>
              <a:rPr lang="zh-TW" altLang="en-US">
                <a:latin typeface="+mn-lt"/>
                <a:ea typeface="+mn-ea"/>
              </a:rPr>
              <a:t>乙太網 </a:t>
            </a:r>
            <a:r>
              <a:rPr lang="zh-TW" altLang="zh-TW" sz="1200">
                <a:latin typeface="+mn-lt"/>
                <a:ea typeface="+mn-ea"/>
              </a:rPr>
              <a:t>WAN</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306</a:t>
            </a:fld>
            <a:endParaRPr/>
          </a:p>
        </p:txBody>
      </p:sp>
    </p:spTree>
    <p:extLst>
      <p:ext uri="{BB962C8B-B14F-4D97-AF65-F5344CB8AC3E}">
        <p14:creationId xmlns:p14="http://schemas.microsoft.com/office/powerpoint/2010/main" val="248872354"/>
      </p:ext>
    </p:extLst>
  </p:cSld>
  <p:clrMapOvr>
    <a:masterClrMapping/>
  </p:clrMapOvr>
</p:notes>
</file>

<file path=ppt/notesSlides/notesSlide3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7.4 – </a:t>
            </a:r>
            <a:r>
              <a:rPr lang="zh-TW" altLang="en-US"/>
              <a:t>現代 </a:t>
            </a:r>
            <a:r>
              <a:rPr lang="en-US" altLang="zh-TW"/>
              <a:t>WAN </a:t>
            </a:r>
            <a:r>
              <a:rPr lang="zh-TW" altLang="en-US"/>
              <a:t>連通性</a:t>
            </a:r>
            <a:endParaRPr lang="zh-TW"/>
          </a:p>
          <a:p>
            <a:pPr rtl="0"/>
            <a:r>
              <a:rPr lang="zh-TW"/>
              <a:t>7.4.4 </a:t>
            </a:r>
            <a:r>
              <a:rPr lang="en-US" altLang="zh-TW"/>
              <a:t>-</a:t>
            </a:r>
            <a:r>
              <a:rPr lang="zh-TW"/>
              <a:t> MPLS</a:t>
            </a:r>
          </a:p>
          <a:p>
            <a:pPr rtl="0"/>
            <a:r>
              <a:rPr lang="zh-TW"/>
              <a:t>7.4.5 </a:t>
            </a:r>
            <a:r>
              <a:rPr lang="en-US" altLang="zh-TW"/>
              <a:t>-</a:t>
            </a:r>
            <a:r>
              <a:rPr lang="zh-TW"/>
              <a:t> 檢查你的了解 </a:t>
            </a:r>
            <a:r>
              <a:rPr lang="en-US" altLang="zh-TW"/>
              <a:t>-</a:t>
            </a:r>
            <a:r>
              <a:rPr lang="zh-TW"/>
              <a:t> </a:t>
            </a:r>
            <a:r>
              <a:rPr lang="zh-TW" altLang="en-US"/>
              <a:t>現代 </a:t>
            </a:r>
            <a:r>
              <a:rPr lang="en-US" altLang="zh-TW"/>
              <a:t>WAN </a:t>
            </a:r>
            <a:r>
              <a:rPr lang="zh-TW" altLang="en-US"/>
              <a:t>連通性</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307</a:t>
            </a:fld>
            <a:endParaRPr/>
          </a:p>
        </p:txBody>
      </p:sp>
    </p:spTree>
    <p:extLst>
      <p:ext uri="{BB962C8B-B14F-4D97-AF65-F5344CB8AC3E}">
        <p14:creationId xmlns:p14="http://schemas.microsoft.com/office/powerpoint/2010/main" val="1422130683"/>
      </p:ext>
    </p:extLst>
  </p:cSld>
  <p:clrMapOvr>
    <a:masterClrMapping/>
  </p:clrMapOvr>
</p:notes>
</file>

<file path=ppt/notesSlides/notesSlide3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7.5 – </a:t>
            </a:r>
            <a:r>
              <a:rPr lang="zh-TW" altLang="en-US"/>
              <a:t>網際網路為基礎的連通性</a:t>
            </a:r>
            <a:endParaRPr lang="zh-TW"/>
          </a:p>
          <a:p>
            <a:pPr rtl="0"/>
            <a:r>
              <a:rPr lang="zh-TW"/>
              <a:t>7.5.1 </a:t>
            </a:r>
            <a:r>
              <a:rPr lang="en-US" altLang="zh-TW"/>
              <a:t>- </a:t>
            </a:r>
            <a:r>
              <a:rPr lang="zh-TW" altLang="en-US">
                <a:latin typeface="+mn-lt"/>
                <a:ea typeface="+mn-ea"/>
              </a:rPr>
              <a:t>網際網路為基礎的連通性選項</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308</a:t>
            </a:fld>
            <a:endParaRPr/>
          </a:p>
        </p:txBody>
      </p:sp>
    </p:spTree>
    <p:extLst>
      <p:ext uri="{BB962C8B-B14F-4D97-AF65-F5344CB8AC3E}">
        <p14:creationId xmlns:p14="http://schemas.microsoft.com/office/powerpoint/2010/main" val="1211148849"/>
      </p:ext>
    </p:extLst>
  </p:cSld>
  <p:clrMapOvr>
    <a:masterClrMapping/>
  </p:clrMapOvr>
</p:notes>
</file>

<file path=ppt/notesSlides/notesSlide3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7.5 – </a:t>
            </a:r>
            <a:r>
              <a:rPr lang="zh-TW" altLang="en-US"/>
              <a:t>網際網路為基礎的連通性</a:t>
            </a:r>
            <a:endParaRPr lang="zh-TW"/>
          </a:p>
          <a:p>
            <a:pPr rtl="0"/>
            <a:r>
              <a:rPr lang="zh-TW"/>
              <a:t>7.5.2 </a:t>
            </a:r>
            <a:r>
              <a:rPr lang="en-US" altLang="zh-TW"/>
              <a:t>-</a:t>
            </a:r>
            <a:r>
              <a:rPr lang="zh-TW"/>
              <a:t> DSL 技術</a:t>
            </a:r>
          </a:p>
        </p:txBody>
      </p:sp>
      <p:sp>
        <p:nvSpPr>
          <p:cNvPr id="4" name="Slide Number Placeholder 3"/>
          <p:cNvSpPr>
            <a:spLocks noGrp="1"/>
          </p:cNvSpPr>
          <p:nvPr>
            <p:ph type="sldNum" sz="quarter" idx="5"/>
          </p:nvPr>
        </p:nvSpPr>
        <p:spPr/>
        <p:txBody>
          <a:bodyPr/>
          <a:lstStyle/>
          <a:p>
            <a:pPr rtl="0"/>
            <a:fld id="{5641018C-6CAF-B84E-B92C-ECB119457FBA}" type="slidenum">
              <a:rPr/>
              <a:t>309</a:t>
            </a:fld>
            <a:endParaRPr/>
          </a:p>
        </p:txBody>
      </p:sp>
    </p:spTree>
    <p:extLst>
      <p:ext uri="{BB962C8B-B14F-4D97-AF65-F5344CB8AC3E}">
        <p14:creationId xmlns:p14="http://schemas.microsoft.com/office/powerpoint/2010/main" val="32061973"/>
      </p:ext>
    </p:extLst>
  </p:cSld>
  <p:clrMapOvr>
    <a:masterClrMapping/>
  </p:clrMapOvr>
</p:notes>
</file>

<file path=ppt/notesSlides/notesSlide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2.1 - </a:t>
            </a:r>
            <a:r>
              <a:rPr lang="zh-TW" altLang="zh-TW" sz="1200">
                <a:latin typeface="+mn-lt"/>
                <a:ea typeface="+mn-ea"/>
              </a:rPr>
              <a:t>OSPF 路由器</a:t>
            </a:r>
            <a:r>
              <a:rPr lang="en-US" altLang="zh-TW" sz="1200">
                <a:latin typeface="+mn-lt"/>
                <a:ea typeface="+mn-ea"/>
              </a:rPr>
              <a:t> ID</a:t>
            </a:r>
          </a:p>
          <a:p>
            <a:pPr marL="0" marR="0" lvl="0" indent="0" algn="l" defTabSz="457200" rtl="0" eaLnBrk="1" fontAlgn="auto" latinLnBrk="0" hangingPunct="1">
              <a:lnSpc>
                <a:spcPct val="100000"/>
              </a:lnSpc>
              <a:spcBef>
                <a:spcPct val="0"/>
              </a:spcBef>
              <a:spcAft>
                <a:spcPct val="0"/>
              </a:spcAft>
              <a:buClrTx/>
              <a:buSzTx/>
              <a:buFontTx/>
              <a:buNone/>
              <a:defRPr/>
            </a:pPr>
            <a:r>
              <a:rPr lang="zh-TW"/>
              <a:t>2.1.2- </a:t>
            </a:r>
            <a:r>
              <a:rPr lang="en-US" altLang="zh-TW" sz="1200" b="0" i="0" kern="1200">
                <a:solidFill>
                  <a:schemeClr val="tx1"/>
                </a:solidFill>
                <a:effectLst/>
                <a:latin typeface="+mn-lt"/>
                <a:ea typeface="+mn-ea"/>
                <a:cs typeface="+mn-cs"/>
              </a:rPr>
              <a:t>OSPF </a:t>
            </a:r>
            <a:r>
              <a:rPr lang="zh-TW" altLang="en-US" sz="1200" b="0" i="0" kern="1200">
                <a:solidFill>
                  <a:schemeClr val="tx1"/>
                </a:solidFill>
                <a:effectLst/>
                <a:latin typeface="+mn-lt"/>
                <a:ea typeface="+mn-ea"/>
                <a:cs typeface="+mn-cs"/>
              </a:rPr>
              <a:t>路由器設定模式</a:t>
            </a:r>
          </a:p>
        </p:txBody>
      </p:sp>
      <p:sp>
        <p:nvSpPr>
          <p:cNvPr id="4" name="Slide Number Placeholder 3"/>
          <p:cNvSpPr>
            <a:spLocks noGrp="1"/>
          </p:cNvSpPr>
          <p:nvPr>
            <p:ph type="sldNum" sz="quarter" idx="5"/>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1847174476"/>
      </p:ext>
    </p:extLst>
  </p:cSld>
  <p:clrMapOvr>
    <a:masterClrMapping/>
  </p:clrMapOvr>
</p:notes>
</file>

<file path=ppt/notesSlides/notesSlide3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zh-TW"/>
          </a:p>
          <a:p>
            <a:pPr rtl="0"/>
            <a:r>
              <a:rPr lang="zh-TW"/>
              <a:t>7.5 – </a:t>
            </a:r>
            <a:r>
              <a:rPr lang="zh-TW" altLang="en-US"/>
              <a:t>網際網路為基礎的連通性</a:t>
            </a:r>
            <a:endParaRPr lang="zh-TW"/>
          </a:p>
          <a:p>
            <a:pPr rtl="0"/>
            <a:r>
              <a:rPr lang="zh-TW"/>
              <a:t>7.5.3 </a:t>
            </a:r>
            <a:r>
              <a:rPr lang="en-US" altLang="zh-TW"/>
              <a:t>-</a:t>
            </a:r>
            <a:r>
              <a:rPr lang="zh-TW"/>
              <a:t> </a:t>
            </a:r>
            <a:r>
              <a:rPr lang="en-US" altLang="zh-TW">
                <a:latin typeface="+mn-lt"/>
                <a:ea typeface="+mn-ea"/>
              </a:rPr>
              <a:t>DSL </a:t>
            </a:r>
            <a:r>
              <a:rPr lang="zh-TW" altLang="en-US">
                <a:latin typeface="+mn-lt"/>
                <a:ea typeface="+mn-ea"/>
              </a:rPr>
              <a:t>連接</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310</a:t>
            </a:fld>
            <a:endParaRPr/>
          </a:p>
        </p:txBody>
      </p:sp>
    </p:spTree>
    <p:extLst>
      <p:ext uri="{BB962C8B-B14F-4D97-AF65-F5344CB8AC3E}">
        <p14:creationId xmlns:p14="http://schemas.microsoft.com/office/powerpoint/2010/main" val="4027784102"/>
      </p:ext>
    </p:extLst>
  </p:cSld>
  <p:clrMapOvr>
    <a:masterClrMapping/>
  </p:clrMapOvr>
</p:notes>
</file>

<file path=ppt/notesSlides/notesSlide3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7.5 – </a:t>
            </a:r>
            <a:r>
              <a:rPr lang="zh-TW" altLang="en-US"/>
              <a:t>網際網路為基礎的連通性</a:t>
            </a:r>
            <a:endParaRPr lang="zh-TW"/>
          </a:p>
          <a:p>
            <a:pPr rtl="0"/>
            <a:r>
              <a:rPr lang="zh-TW"/>
              <a:t>7.5.4 </a:t>
            </a:r>
            <a:r>
              <a:rPr lang="en-US" altLang="zh-TW"/>
              <a:t>-</a:t>
            </a:r>
            <a:r>
              <a:rPr lang="zh-TW"/>
              <a:t> DSL 和 PPP</a:t>
            </a:r>
          </a:p>
        </p:txBody>
      </p:sp>
      <p:sp>
        <p:nvSpPr>
          <p:cNvPr id="4" name="Slide Number Placeholder 3"/>
          <p:cNvSpPr>
            <a:spLocks noGrp="1"/>
          </p:cNvSpPr>
          <p:nvPr>
            <p:ph type="sldNum" sz="quarter" idx="5"/>
          </p:nvPr>
        </p:nvSpPr>
        <p:spPr/>
        <p:txBody>
          <a:bodyPr/>
          <a:lstStyle/>
          <a:p>
            <a:pPr rtl="0"/>
            <a:fld id="{5641018C-6CAF-B84E-B92C-ECB119457FBA}" type="slidenum">
              <a:rPr/>
              <a:t>311</a:t>
            </a:fld>
            <a:endParaRPr/>
          </a:p>
        </p:txBody>
      </p:sp>
    </p:spTree>
    <p:extLst>
      <p:ext uri="{BB962C8B-B14F-4D97-AF65-F5344CB8AC3E}">
        <p14:creationId xmlns:p14="http://schemas.microsoft.com/office/powerpoint/2010/main" val="4077953586"/>
      </p:ext>
    </p:extLst>
  </p:cSld>
  <p:clrMapOvr>
    <a:masterClrMapping/>
  </p:clrMapOvr>
</p:notes>
</file>

<file path=ppt/notesSlides/notesSlide3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7.5 – </a:t>
            </a:r>
            <a:r>
              <a:rPr lang="zh-TW" altLang="en-US"/>
              <a:t>網際網路為基礎的連通性</a:t>
            </a:r>
            <a:endParaRPr lang="zh-TW"/>
          </a:p>
          <a:p>
            <a:pPr rtl="0"/>
            <a:r>
              <a:rPr lang="zh-TW"/>
              <a:t>7.5.5 </a:t>
            </a:r>
            <a:r>
              <a:rPr lang="en-US" altLang="zh-TW"/>
              <a:t>- </a:t>
            </a:r>
            <a:r>
              <a:rPr lang="zh-TW" altLang="en-US"/>
              <a:t>有線電視纜線技術</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312</a:t>
            </a:fld>
            <a:endParaRPr/>
          </a:p>
        </p:txBody>
      </p:sp>
    </p:spTree>
    <p:extLst>
      <p:ext uri="{BB962C8B-B14F-4D97-AF65-F5344CB8AC3E}">
        <p14:creationId xmlns:p14="http://schemas.microsoft.com/office/powerpoint/2010/main" val="3285948998"/>
      </p:ext>
    </p:extLst>
  </p:cSld>
  <p:clrMapOvr>
    <a:masterClrMapping/>
  </p:clrMapOvr>
</p:notes>
</file>

<file path=ppt/notesSlides/notesSlide3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7.5 – </a:t>
            </a:r>
            <a:r>
              <a:rPr lang="zh-TW" altLang="en-US"/>
              <a:t>網際網路為基礎的連通性</a:t>
            </a:r>
            <a:endParaRPr lang="zh-TW"/>
          </a:p>
          <a:p>
            <a:pPr rtl="0"/>
            <a:r>
              <a:rPr lang="zh-TW"/>
              <a:t>7.5.6 –</a:t>
            </a:r>
            <a:r>
              <a:rPr lang="zh-TW" altLang="zh-TW" sz="1200">
                <a:latin typeface="+mn-lt"/>
                <a:ea typeface="+mn-ea"/>
              </a:rPr>
              <a:t>光纖</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313</a:t>
            </a:fld>
            <a:endParaRPr/>
          </a:p>
        </p:txBody>
      </p:sp>
    </p:spTree>
    <p:extLst>
      <p:ext uri="{BB962C8B-B14F-4D97-AF65-F5344CB8AC3E}">
        <p14:creationId xmlns:p14="http://schemas.microsoft.com/office/powerpoint/2010/main" val="3563166020"/>
      </p:ext>
    </p:extLst>
  </p:cSld>
  <p:clrMapOvr>
    <a:masterClrMapping/>
  </p:clrMapOvr>
</p:notes>
</file>

<file path=ppt/notesSlides/notesSlide3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7.5 – </a:t>
            </a:r>
            <a:r>
              <a:rPr lang="zh-TW" altLang="en-US"/>
              <a:t>網際網路為基礎的連通性</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7.5.7 </a:t>
            </a:r>
            <a:r>
              <a:rPr lang="en-US" altLang="zh-TW"/>
              <a:t>- </a:t>
            </a:r>
            <a:r>
              <a:rPr lang="zh-TW" altLang="en-US" sz="1200" b="0" i="0" kern="1200">
                <a:solidFill>
                  <a:schemeClr val="tx1"/>
                </a:solidFill>
                <a:effectLst/>
                <a:latin typeface="+mn-lt"/>
                <a:ea typeface="+mn-ea"/>
                <a:cs typeface="+mn-cs"/>
              </a:rPr>
              <a:t>無線網際網路為基礎的寬頻</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314</a:t>
            </a:fld>
            <a:endParaRPr/>
          </a:p>
        </p:txBody>
      </p:sp>
    </p:spTree>
    <p:extLst>
      <p:ext uri="{BB962C8B-B14F-4D97-AF65-F5344CB8AC3E}">
        <p14:creationId xmlns:p14="http://schemas.microsoft.com/office/powerpoint/2010/main" val="1814826784"/>
      </p:ext>
    </p:extLst>
  </p:cSld>
  <p:clrMapOvr>
    <a:masterClrMapping/>
  </p:clrMapOvr>
</p:notes>
</file>

<file path=ppt/notesSlides/notesSlide3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7.5 – </a:t>
            </a:r>
            <a:r>
              <a:rPr lang="zh-TW" altLang="en-US"/>
              <a:t>網際網路為基礎的連通性</a:t>
            </a:r>
            <a:endParaRPr lang="zh-TW"/>
          </a:p>
          <a:p>
            <a:pPr rtl="0"/>
            <a:r>
              <a:rPr lang="zh-TW"/>
              <a:t>7.5.8 – </a:t>
            </a:r>
            <a:r>
              <a:rPr lang="zh-TW" altLang="zh-TW" sz="1200">
                <a:latin typeface="+mn-lt"/>
                <a:ea typeface="+mn-ea"/>
              </a:rPr>
              <a:t>VPN 技術</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315</a:t>
            </a:fld>
            <a:endParaRPr/>
          </a:p>
        </p:txBody>
      </p:sp>
    </p:spTree>
    <p:extLst>
      <p:ext uri="{BB962C8B-B14F-4D97-AF65-F5344CB8AC3E}">
        <p14:creationId xmlns:p14="http://schemas.microsoft.com/office/powerpoint/2010/main" val="1582465419"/>
      </p:ext>
    </p:extLst>
  </p:cSld>
  <p:clrMapOvr>
    <a:masterClrMapping/>
  </p:clrMapOvr>
</p:notes>
</file>

<file path=ppt/notesSlides/notesSlide3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ct val="0"/>
              </a:spcAft>
              <a:buClrTx/>
              <a:buSzTx/>
              <a:buFontTx/>
              <a:buNone/>
              <a:defRPr/>
            </a:pPr>
            <a:r>
              <a:rPr lang="en-US" altLang="zh-TW"/>
              <a:t>7 - WAN </a:t>
            </a:r>
            <a:r>
              <a:rPr lang="zh-TW" altLang="en-US"/>
              <a:t>概念</a:t>
            </a:r>
            <a:r>
              <a:rPr lang="zh-TW"/>
              <a:t>	</a:t>
            </a:r>
          </a:p>
          <a:p>
            <a:pPr rtl="0"/>
            <a:r>
              <a:rPr lang="zh-TW"/>
              <a:t>7.5 – </a:t>
            </a:r>
            <a:r>
              <a:rPr lang="zh-TW" altLang="en-US"/>
              <a:t>網際網路為基礎的連通性</a:t>
            </a:r>
            <a:endParaRPr lang="zh-TW"/>
          </a:p>
          <a:p>
            <a:pPr rtl="0"/>
            <a:r>
              <a:rPr lang="zh-TW"/>
              <a:t>7.5.9 </a:t>
            </a:r>
            <a:r>
              <a:rPr lang="en-US" altLang="zh-TW"/>
              <a:t>-</a:t>
            </a:r>
            <a:r>
              <a:rPr lang="zh-TW"/>
              <a:t> </a:t>
            </a:r>
            <a:r>
              <a:rPr lang="en-US" altLang="zh-TW">
                <a:latin typeface="+mn-lt"/>
                <a:ea typeface="+mn-ea"/>
              </a:rPr>
              <a:t>ISP </a:t>
            </a:r>
            <a:r>
              <a:rPr lang="zh-TW" altLang="en-US">
                <a:latin typeface="+mn-lt"/>
                <a:ea typeface="+mn-ea"/>
              </a:rPr>
              <a:t>連通性選項</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316</a:t>
            </a:fld>
            <a:endParaRPr/>
          </a:p>
        </p:txBody>
      </p:sp>
    </p:spTree>
    <p:extLst>
      <p:ext uri="{BB962C8B-B14F-4D97-AF65-F5344CB8AC3E}">
        <p14:creationId xmlns:p14="http://schemas.microsoft.com/office/powerpoint/2010/main" val="845211668"/>
      </p:ext>
    </p:extLst>
  </p:cSld>
  <p:clrMapOvr>
    <a:masterClrMapping/>
  </p:clrMapOvr>
</p:notes>
</file>

<file path=ppt/notesSlides/notesSlide3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7 - WAN </a:t>
            </a:r>
            <a:r>
              <a:rPr lang="zh-TW" altLang="en-US"/>
              <a:t>概念</a:t>
            </a:r>
            <a:endParaRPr lang="en-US" altLang="zh-TW"/>
          </a:p>
          <a:p>
            <a:pPr rtl="0"/>
            <a:r>
              <a:rPr lang="zh-TW"/>
              <a:t>7.5 – </a:t>
            </a:r>
            <a:r>
              <a:rPr lang="zh-TW" altLang="en-US"/>
              <a:t>網際網路為基礎的連通性</a:t>
            </a:r>
            <a:endParaRPr lang="zh-TW"/>
          </a:p>
          <a:p>
            <a:pPr rtl="0"/>
            <a:r>
              <a:rPr lang="zh-TW"/>
              <a:t>7.5.10 </a:t>
            </a:r>
            <a:r>
              <a:rPr lang="en-US" altLang="zh-TW"/>
              <a:t>-</a:t>
            </a:r>
            <a:r>
              <a:rPr lang="zh-TW"/>
              <a:t> 寬頻解決方案比較</a:t>
            </a:r>
          </a:p>
        </p:txBody>
      </p:sp>
      <p:sp>
        <p:nvSpPr>
          <p:cNvPr id="4" name="Slide Number Placeholder 3"/>
          <p:cNvSpPr>
            <a:spLocks noGrp="1"/>
          </p:cNvSpPr>
          <p:nvPr>
            <p:ph type="sldNum" sz="quarter" idx="5"/>
          </p:nvPr>
        </p:nvSpPr>
        <p:spPr/>
        <p:txBody>
          <a:bodyPr/>
          <a:lstStyle/>
          <a:p>
            <a:pPr rtl="0"/>
            <a:fld id="{5641018C-6CAF-B84E-B92C-ECB119457FBA}" type="slidenum">
              <a:rPr/>
              <a:t>317</a:t>
            </a:fld>
            <a:endParaRPr/>
          </a:p>
        </p:txBody>
      </p:sp>
    </p:spTree>
    <p:extLst>
      <p:ext uri="{BB962C8B-B14F-4D97-AF65-F5344CB8AC3E}">
        <p14:creationId xmlns:p14="http://schemas.microsoft.com/office/powerpoint/2010/main" val="3110983032"/>
      </p:ext>
    </p:extLst>
  </p:cSld>
  <p:clrMapOvr>
    <a:masterClrMapping/>
  </p:clrMapOvr>
</p:notes>
</file>

<file path=ppt/notesSlides/notesSlide3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318</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7 - WAN </a:t>
            </a:r>
            <a:r>
              <a:rPr lang="zh-TW" altLang="en-US"/>
              <a:t>概念</a:t>
            </a:r>
            <a:endParaRPr lang="zh-TW"/>
          </a:p>
          <a:p>
            <a:pPr rtl="0"/>
            <a:r>
              <a:rPr lang="zh-TW"/>
              <a:t>7.6 – 模組練習和測驗</a:t>
            </a:r>
          </a:p>
          <a:p>
            <a:pPr rtl="0"/>
            <a:r>
              <a:rPr lang="zh-TW"/>
              <a:t>7.6.2</a:t>
            </a:r>
            <a:r>
              <a:rPr lang="en-US" altLang="zh-TW"/>
              <a:t> </a:t>
            </a:r>
            <a:r>
              <a:rPr lang="zh-TW"/>
              <a:t>-</a:t>
            </a:r>
            <a:r>
              <a:rPr lang="en-US" altLang="zh-TW"/>
              <a:t> </a:t>
            </a:r>
            <a:r>
              <a:rPr lang="zh-TW"/>
              <a:t>我在本</a:t>
            </a:r>
            <a:r>
              <a:rPr lang="zh-TW" altLang="en-US"/>
              <a:t>模組</a:t>
            </a:r>
            <a:r>
              <a:rPr lang="zh-TW"/>
              <a:t>中學到了什麼？</a:t>
            </a:r>
          </a:p>
        </p:txBody>
      </p:sp>
    </p:spTree>
    <p:extLst>
      <p:ext uri="{BB962C8B-B14F-4D97-AF65-F5344CB8AC3E}">
        <p14:creationId xmlns:p14="http://schemas.microsoft.com/office/powerpoint/2010/main" val="1398241976"/>
      </p:ext>
    </p:extLst>
  </p:cSld>
  <p:clrMapOvr>
    <a:masterClrMapping/>
  </p:clrMapOvr>
</p:notes>
</file>

<file path=ppt/notesSlides/notesSlide3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319</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7 - WAN </a:t>
            </a:r>
            <a:r>
              <a:rPr lang="zh-TW" altLang="en-US"/>
              <a:t>概念</a:t>
            </a:r>
            <a:endParaRPr lang="zh-TW"/>
          </a:p>
          <a:p>
            <a:pPr rtl="0"/>
            <a:r>
              <a:rPr lang="zh-TW"/>
              <a:t>7.6 – 模組練習和測驗</a:t>
            </a:r>
          </a:p>
          <a:p>
            <a:pPr rtl="0"/>
            <a:r>
              <a:rPr lang="zh-TW"/>
              <a:t>7.6.2 – 我在本模組中學到了什麼？</a:t>
            </a:r>
          </a:p>
        </p:txBody>
      </p:sp>
    </p:spTree>
    <p:extLst>
      <p:ext uri="{BB962C8B-B14F-4D97-AF65-F5344CB8AC3E}">
        <p14:creationId xmlns:p14="http://schemas.microsoft.com/office/powerpoint/2010/main" val="4146473733"/>
      </p:ext>
    </p:extLst>
  </p:cSld>
  <p:clrMapOvr>
    <a:masterClrMapping/>
  </p:clrMapOvr>
</p:notes>
</file>

<file path=ppt/notesSlides/notesSlide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2.1 - </a:t>
            </a:r>
            <a:r>
              <a:rPr lang="zh-TW" altLang="zh-TW" sz="1200">
                <a:latin typeface="+mn-lt"/>
                <a:ea typeface="+mn-ea"/>
              </a:rPr>
              <a:t>OSPF 路由器</a:t>
            </a:r>
            <a:r>
              <a:rPr lang="en-US" altLang="zh-TW" sz="1200">
                <a:latin typeface="+mn-lt"/>
                <a:ea typeface="+mn-ea"/>
              </a:rPr>
              <a:t> ID</a:t>
            </a:r>
            <a:endParaRPr lang="zh-TW"/>
          </a:p>
          <a:p>
            <a:pPr rtl="0"/>
            <a:r>
              <a:rPr lang="zh-TW"/>
              <a:t>2.1.3</a:t>
            </a:r>
            <a:r>
              <a:rPr lang="en-US" altLang="zh-TW"/>
              <a:t> </a:t>
            </a:r>
            <a:r>
              <a:rPr lang="zh-TW"/>
              <a:t>-</a:t>
            </a:r>
            <a:r>
              <a:rPr lang="en-US" altLang="zh-TW"/>
              <a:t> </a:t>
            </a:r>
            <a:r>
              <a:rPr lang="zh-TW"/>
              <a:t>路由器 ID</a:t>
            </a:r>
          </a:p>
        </p:txBody>
      </p:sp>
      <p:sp>
        <p:nvSpPr>
          <p:cNvPr id="4" name="Slide Number Placeholder 3"/>
          <p:cNvSpPr>
            <a:spLocks noGrp="1"/>
          </p:cNvSpPr>
          <p:nvPr>
            <p:ph type="sldNum" sz="quarter" idx="5"/>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673790629"/>
      </p:ext>
    </p:extLst>
  </p:cSld>
  <p:clrMapOvr>
    <a:masterClrMapping/>
  </p:clrMapOvr>
</p:notes>
</file>

<file path=ppt/notesSlides/notesSlide3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320</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7 - WAN </a:t>
            </a:r>
            <a:r>
              <a:rPr lang="zh-TW" altLang="en-US"/>
              <a:t>概念</a:t>
            </a:r>
            <a:endParaRPr lang="zh-TW"/>
          </a:p>
          <a:p>
            <a:pPr rtl="0"/>
            <a:r>
              <a:rPr lang="zh-TW"/>
              <a:t>7.6 – 模組練習和測驗</a:t>
            </a:r>
          </a:p>
          <a:p>
            <a:pPr rtl="0"/>
            <a:r>
              <a:rPr lang="zh-TW"/>
              <a:t>7.6.2 – 我在本模組中學到了什麼？</a:t>
            </a:r>
          </a:p>
          <a:p>
            <a:endParaRPr lang="en-US"/>
          </a:p>
        </p:txBody>
      </p:sp>
    </p:spTree>
    <p:extLst>
      <p:ext uri="{BB962C8B-B14F-4D97-AF65-F5344CB8AC3E}">
        <p14:creationId xmlns:p14="http://schemas.microsoft.com/office/powerpoint/2010/main" val="3012930862"/>
      </p:ext>
    </p:extLst>
  </p:cSld>
  <p:clrMapOvr>
    <a:masterClrMapping/>
  </p:clrMapOvr>
</p:notes>
</file>

<file path=ppt/notesSlides/notesSlide3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321</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7 - WAN </a:t>
            </a:r>
            <a:r>
              <a:rPr lang="zh-TW" altLang="en-US"/>
              <a:t>概念</a:t>
            </a:r>
            <a:endParaRPr lang="zh-TW"/>
          </a:p>
          <a:p>
            <a:pPr rtl="0"/>
            <a:r>
              <a:rPr lang="zh-TW"/>
              <a:t>7.6 – 模組練習和測驗</a:t>
            </a:r>
          </a:p>
          <a:p>
            <a:pPr rtl="0"/>
            <a:r>
              <a:rPr lang="zh-TW"/>
              <a:t>7.6.2 – 我在本模組中學到了什麼？</a:t>
            </a:r>
          </a:p>
          <a:p>
            <a:endParaRPr lang="en-US"/>
          </a:p>
        </p:txBody>
      </p:sp>
    </p:spTree>
    <p:extLst>
      <p:ext uri="{BB962C8B-B14F-4D97-AF65-F5344CB8AC3E}">
        <p14:creationId xmlns:p14="http://schemas.microsoft.com/office/powerpoint/2010/main" val="326710989"/>
      </p:ext>
    </p:extLst>
  </p:cSld>
  <p:clrMapOvr>
    <a:masterClrMapping/>
  </p:clrMapOvr>
</p:notes>
</file>

<file path=ppt/notesSlides/notesSlide3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322</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2818387026"/>
      </p:ext>
    </p:extLst>
  </p:cSld>
  <p:clrMapOvr>
    <a:masterClrMapping/>
  </p:clrMapOvr>
</p:notes>
</file>

<file path=ppt/notesSlides/notesSlide3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323</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2292225519"/>
      </p:ext>
    </p:extLst>
  </p:cSld>
  <p:clrMapOvr>
    <a:masterClrMapping/>
  </p:clrMapOvr>
</p:notes>
</file>

<file path=ppt/notesSlides/notesSlide3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第八</a:t>
            </a:r>
            <a:r>
              <a:rPr lang="zh-TW" altLang="en-US"/>
              <a:t>章：</a:t>
            </a:r>
            <a:r>
              <a:rPr lang="en-US" altLang="zh-TW"/>
              <a:t>VPN </a:t>
            </a:r>
            <a:r>
              <a:rPr lang="zh-TW" altLang="en-US"/>
              <a:t>和 </a:t>
            </a:r>
            <a:r>
              <a:rPr lang="en-US" altLang="zh-TW"/>
              <a:t>IPsec </a:t>
            </a:r>
            <a:r>
              <a:rPr lang="zh-TW" altLang="en-US"/>
              <a:t>概念</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324</a:t>
            </a:fld>
            <a:endParaRPr/>
          </a:p>
        </p:txBody>
      </p:sp>
    </p:spTree>
    <p:extLst>
      <p:ext uri="{BB962C8B-B14F-4D97-AF65-F5344CB8AC3E}">
        <p14:creationId xmlns:p14="http://schemas.microsoft.com/office/powerpoint/2010/main" val="1749455693"/>
      </p:ext>
    </p:extLst>
  </p:cSld>
  <p:clrMapOvr>
    <a:masterClrMapping/>
  </p:clrMapOvr>
</p:notes>
</file>

<file path=ppt/notesSlides/notesSlide3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325</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en-US" altLang="zh-TW"/>
              <a:t>8 - VPN </a:t>
            </a:r>
            <a:r>
              <a:rPr lang="zh-TW" altLang="en-US"/>
              <a:t>和 </a:t>
            </a:r>
            <a:r>
              <a:rPr lang="en-US" altLang="zh-TW"/>
              <a:t>IPsec </a:t>
            </a:r>
            <a:r>
              <a:rPr lang="zh-TW" altLang="en-US"/>
              <a:t>概念</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8.0.2</a:t>
            </a:r>
            <a:r>
              <a:rPr lang="en-US" altLang="zh-TW"/>
              <a:t> </a:t>
            </a:r>
            <a:r>
              <a:rPr lang="zh-TW"/>
              <a:t>-</a:t>
            </a:r>
            <a:r>
              <a:rPr lang="en-US" altLang="zh-TW"/>
              <a:t> </a:t>
            </a:r>
            <a:r>
              <a:rPr lang="zh-TW" altLang="en-US" sz="1200" b="0" i="0" kern="1200">
                <a:solidFill>
                  <a:schemeClr val="tx1"/>
                </a:solidFill>
                <a:effectLst/>
                <a:latin typeface="+mn-lt"/>
                <a:ea typeface="+mn-ea"/>
                <a:cs typeface="+mn-cs"/>
              </a:rPr>
              <a:t>我將在這個模組中學到什麼？</a:t>
            </a:r>
          </a:p>
          <a:p>
            <a:pPr rtl="0">
              <a:buFontTx/>
              <a:buNone/>
            </a:pPr>
            <a:endParaRPr lang="zh-TW"/>
          </a:p>
        </p:txBody>
      </p:sp>
    </p:spTree>
    <p:extLst>
      <p:ext uri="{BB962C8B-B14F-4D97-AF65-F5344CB8AC3E}">
        <p14:creationId xmlns:p14="http://schemas.microsoft.com/office/powerpoint/2010/main" val="3803457312"/>
      </p:ext>
    </p:extLst>
  </p:cSld>
  <p:clrMapOvr>
    <a:masterClrMapping/>
  </p:clrMapOvr>
</p:notes>
</file>

<file path=ppt/notesSlides/notesSlide3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8.1 – </a:t>
            </a:r>
            <a:r>
              <a:rPr lang="en-US" altLang="zh-TW"/>
              <a:t>VPN </a:t>
            </a:r>
            <a:r>
              <a:rPr lang="zh-TW" altLang="en-US"/>
              <a:t>技術</a:t>
            </a:r>
            <a:endParaRPr lang="zh-TW"/>
          </a:p>
          <a:p>
            <a:pPr rtl="0"/>
            <a:r>
              <a:rPr lang="zh-TW"/>
              <a:t>8.1.1 – </a:t>
            </a:r>
            <a:r>
              <a:rPr lang="zh-TW" altLang="en-US"/>
              <a:t>虛擬私有網路</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326</a:t>
            </a:fld>
            <a:endParaRPr/>
          </a:p>
        </p:txBody>
      </p:sp>
    </p:spTree>
    <p:extLst>
      <p:ext uri="{BB962C8B-B14F-4D97-AF65-F5344CB8AC3E}">
        <p14:creationId xmlns:p14="http://schemas.microsoft.com/office/powerpoint/2010/main" val="1412047846"/>
      </p:ext>
    </p:extLst>
  </p:cSld>
  <p:clrMapOvr>
    <a:masterClrMapping/>
  </p:clrMapOvr>
</p:notes>
</file>

<file path=ppt/notesSlides/notesSlide3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8.1 – </a:t>
            </a:r>
            <a:r>
              <a:rPr lang="en-US" altLang="zh-TW"/>
              <a:t>VPN </a:t>
            </a:r>
            <a:r>
              <a:rPr lang="zh-TW" altLang="en-US"/>
              <a:t>技術</a:t>
            </a:r>
            <a:endParaRPr lang="zh-TW"/>
          </a:p>
          <a:p>
            <a:pPr rtl="0"/>
            <a:r>
              <a:rPr lang="zh-TW"/>
              <a:t>8.1.2 </a:t>
            </a:r>
            <a:r>
              <a:rPr lang="en-US" altLang="zh-TW"/>
              <a:t>-</a:t>
            </a:r>
            <a:r>
              <a:rPr lang="zh-TW"/>
              <a:t> VPN 優勢</a:t>
            </a:r>
          </a:p>
        </p:txBody>
      </p:sp>
      <p:sp>
        <p:nvSpPr>
          <p:cNvPr id="4" name="Slide Number Placeholder 3"/>
          <p:cNvSpPr>
            <a:spLocks noGrp="1"/>
          </p:cNvSpPr>
          <p:nvPr>
            <p:ph type="sldNum" sz="quarter" idx="5"/>
          </p:nvPr>
        </p:nvSpPr>
        <p:spPr/>
        <p:txBody>
          <a:bodyPr/>
          <a:lstStyle/>
          <a:p>
            <a:pPr rtl="0"/>
            <a:fld id="{5641018C-6CAF-B84E-B92C-ECB119457FBA}" type="slidenum">
              <a:rPr/>
              <a:t>327</a:t>
            </a:fld>
            <a:endParaRPr/>
          </a:p>
        </p:txBody>
      </p:sp>
    </p:spTree>
    <p:extLst>
      <p:ext uri="{BB962C8B-B14F-4D97-AF65-F5344CB8AC3E}">
        <p14:creationId xmlns:p14="http://schemas.microsoft.com/office/powerpoint/2010/main" val="346870604"/>
      </p:ext>
    </p:extLst>
  </p:cSld>
  <p:clrMapOvr>
    <a:masterClrMapping/>
  </p:clrMapOvr>
</p:notes>
</file>

<file path=ppt/notesSlides/notesSlide3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8.1 – </a:t>
            </a:r>
            <a:r>
              <a:rPr lang="en-US" altLang="zh-TW"/>
              <a:t>VPN </a:t>
            </a:r>
            <a:r>
              <a:rPr lang="zh-TW" altLang="en-US"/>
              <a:t>技術</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8.1.3 </a:t>
            </a:r>
            <a:r>
              <a:rPr lang="en-US" altLang="zh-TW"/>
              <a:t>– </a:t>
            </a:r>
            <a:r>
              <a:rPr lang="zh-TW" altLang="en-US" sz="1200" b="0" i="0" kern="1200">
                <a:solidFill>
                  <a:schemeClr val="tx1"/>
                </a:solidFill>
                <a:effectLst/>
                <a:latin typeface="+mn-lt"/>
                <a:ea typeface="+mn-ea"/>
                <a:cs typeface="+mn-cs"/>
              </a:rPr>
              <a:t>站點對站點與遠端存取 </a:t>
            </a:r>
            <a:r>
              <a:rPr lang="en-US" altLang="zh-TW" sz="1200" b="0" i="0" kern="1200">
                <a:solidFill>
                  <a:schemeClr val="tx1"/>
                </a:solidFill>
                <a:effectLst/>
                <a:latin typeface="+mn-lt"/>
                <a:ea typeface="+mn-ea"/>
                <a:cs typeface="+mn-cs"/>
              </a:rPr>
              <a:t>VPN</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328</a:t>
            </a:fld>
            <a:endParaRPr/>
          </a:p>
        </p:txBody>
      </p:sp>
    </p:spTree>
    <p:extLst>
      <p:ext uri="{BB962C8B-B14F-4D97-AF65-F5344CB8AC3E}">
        <p14:creationId xmlns:p14="http://schemas.microsoft.com/office/powerpoint/2010/main" val="547137016"/>
      </p:ext>
    </p:extLst>
  </p:cSld>
  <p:clrMapOvr>
    <a:masterClrMapping/>
  </p:clrMapOvr>
</p:notes>
</file>

<file path=ppt/notesSlides/notesSlide3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8.1 – </a:t>
            </a:r>
            <a:r>
              <a:rPr lang="en-US" altLang="zh-TW"/>
              <a:t>VPN </a:t>
            </a:r>
            <a:r>
              <a:rPr lang="zh-TW" altLang="en-US"/>
              <a:t>技術</a:t>
            </a:r>
            <a:endParaRPr lang="zh-TW"/>
          </a:p>
          <a:p>
            <a:pPr rtl="0"/>
            <a:r>
              <a:rPr lang="zh-TW"/>
              <a:t>8.1.3 </a:t>
            </a:r>
            <a:r>
              <a:rPr lang="en-US" altLang="zh-TW"/>
              <a:t>- </a:t>
            </a:r>
            <a:r>
              <a:rPr lang="zh-TW" altLang="en-US">
                <a:latin typeface="+mn-lt"/>
                <a:ea typeface="+mn-ea"/>
              </a:rPr>
              <a:t>站點對站點與遠端存取 </a:t>
            </a:r>
            <a:r>
              <a:rPr lang="en-US" altLang="zh-TW">
                <a:latin typeface="+mn-lt"/>
                <a:ea typeface="+mn-ea"/>
              </a:rPr>
              <a:t>VPN</a:t>
            </a:r>
            <a:r>
              <a:rPr lang="zh-TW" altLang="en-US">
                <a:latin typeface="+mn-lt"/>
                <a:ea typeface="+mn-ea"/>
              </a:rPr>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329</a:t>
            </a:fld>
            <a:endParaRPr/>
          </a:p>
        </p:txBody>
      </p:sp>
    </p:spTree>
    <p:extLst>
      <p:ext uri="{BB962C8B-B14F-4D97-AF65-F5344CB8AC3E}">
        <p14:creationId xmlns:p14="http://schemas.microsoft.com/office/powerpoint/2010/main" val="3602203397"/>
      </p:ext>
    </p:extLst>
  </p:cSld>
  <p:clrMapOvr>
    <a:masterClrMapping/>
  </p:clrMapOvr>
</p:notes>
</file>

<file path=ppt/notesSlides/notesSlide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2.1 - </a:t>
            </a:r>
            <a:r>
              <a:rPr lang="zh-TW" altLang="zh-TW" sz="1200">
                <a:latin typeface="+mn-lt"/>
                <a:ea typeface="+mn-ea"/>
              </a:rPr>
              <a:t>OSPF 路由器</a:t>
            </a:r>
            <a:r>
              <a:rPr lang="en-US" altLang="zh-TW" sz="1200">
                <a:latin typeface="+mn-lt"/>
                <a:ea typeface="+mn-ea"/>
              </a:rPr>
              <a:t> ID</a:t>
            </a:r>
            <a:endParaRPr lang="zh-TW"/>
          </a:p>
          <a:p>
            <a:pPr rtl="0"/>
            <a:r>
              <a:rPr lang="zh-TW"/>
              <a:t>2.1.4</a:t>
            </a:r>
            <a:r>
              <a:rPr lang="en-US" altLang="zh-TW"/>
              <a:t> </a:t>
            </a:r>
            <a:r>
              <a:rPr lang="zh-TW"/>
              <a:t>- </a:t>
            </a:r>
            <a:r>
              <a:rPr lang="zh-TW" sz="1200"/>
              <a:t>路由器 ID 的優先權</a:t>
            </a:r>
          </a:p>
        </p:txBody>
      </p:sp>
      <p:sp>
        <p:nvSpPr>
          <p:cNvPr id="4" name="Slide Number Placeholder 3"/>
          <p:cNvSpPr>
            <a:spLocks noGrp="1"/>
          </p:cNvSpPr>
          <p:nvPr>
            <p:ph type="sldNum" sz="quarter" idx="5"/>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2827464902"/>
      </p:ext>
    </p:extLst>
  </p:cSld>
  <p:clrMapOvr>
    <a:masterClrMapping/>
  </p:clrMapOvr>
</p:notes>
</file>

<file path=ppt/notesSlides/notesSlide3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8.1 – </a:t>
            </a:r>
            <a:r>
              <a:rPr lang="en-US" altLang="zh-TW"/>
              <a:t>VPN </a:t>
            </a:r>
            <a:r>
              <a:rPr lang="zh-TW" altLang="en-US"/>
              <a:t>技術</a:t>
            </a:r>
            <a:endParaRPr lang="zh-TW"/>
          </a:p>
          <a:p>
            <a:r>
              <a:rPr lang="zh-TW"/>
              <a:t>8.1.4 –</a:t>
            </a:r>
            <a:r>
              <a:rPr lang="zh-TW" altLang="en-US" sz="1200" b="0" i="0" kern="1200">
                <a:solidFill>
                  <a:schemeClr val="tx1"/>
                </a:solidFill>
                <a:effectLst/>
                <a:latin typeface="+mn-lt"/>
                <a:ea typeface="+mn-ea"/>
                <a:cs typeface="+mn-cs"/>
              </a:rPr>
              <a:t>企業與服務供應商 </a:t>
            </a:r>
            <a:r>
              <a:rPr lang="en-US" altLang="zh-TW" sz="1200" b="0" i="0" kern="1200">
                <a:solidFill>
                  <a:schemeClr val="tx1"/>
                </a:solidFill>
                <a:effectLst/>
                <a:latin typeface="+mn-lt"/>
                <a:ea typeface="+mn-ea"/>
                <a:cs typeface="+mn-cs"/>
              </a:rPr>
              <a:t>VPN</a:t>
            </a:r>
          </a:p>
          <a:p>
            <a:pPr rtl="0"/>
            <a:r>
              <a:rPr lang="zh-TW"/>
              <a:t>8.1.5 </a:t>
            </a:r>
            <a:r>
              <a:rPr lang="en-US" altLang="zh-TW"/>
              <a:t>-</a:t>
            </a:r>
            <a:r>
              <a:rPr lang="zh-TW"/>
              <a:t> 檢查你的理解 </a:t>
            </a:r>
            <a:r>
              <a:rPr lang="en-US" altLang="zh-TW"/>
              <a:t>-</a:t>
            </a:r>
            <a:r>
              <a:rPr lang="zh-TW"/>
              <a:t> VPN 技術</a:t>
            </a:r>
          </a:p>
        </p:txBody>
      </p:sp>
      <p:sp>
        <p:nvSpPr>
          <p:cNvPr id="4" name="Slide Number Placeholder 3"/>
          <p:cNvSpPr>
            <a:spLocks noGrp="1"/>
          </p:cNvSpPr>
          <p:nvPr>
            <p:ph type="sldNum" sz="quarter" idx="5"/>
          </p:nvPr>
        </p:nvSpPr>
        <p:spPr/>
        <p:txBody>
          <a:bodyPr/>
          <a:lstStyle/>
          <a:p>
            <a:pPr rtl="0"/>
            <a:fld id="{5641018C-6CAF-B84E-B92C-ECB119457FBA}" type="slidenum">
              <a:rPr/>
              <a:t>330</a:t>
            </a:fld>
            <a:endParaRPr/>
          </a:p>
        </p:txBody>
      </p:sp>
    </p:spTree>
    <p:extLst>
      <p:ext uri="{BB962C8B-B14F-4D97-AF65-F5344CB8AC3E}">
        <p14:creationId xmlns:p14="http://schemas.microsoft.com/office/powerpoint/2010/main" val="359586559"/>
      </p:ext>
    </p:extLst>
  </p:cSld>
  <p:clrMapOvr>
    <a:masterClrMapping/>
  </p:clrMapOvr>
</p:notes>
</file>

<file path=ppt/notesSlides/notesSlide3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8.2 – </a:t>
            </a:r>
            <a:r>
              <a:rPr lang="en-US" altLang="zh-TW"/>
              <a:t>VPN </a:t>
            </a:r>
            <a:r>
              <a:rPr lang="zh-TW" altLang="en-US"/>
              <a:t>的類型</a:t>
            </a:r>
            <a:endParaRPr lang="zh-TW"/>
          </a:p>
          <a:p>
            <a:pPr rtl="0"/>
            <a:r>
              <a:rPr lang="zh-TW"/>
              <a:t>8.2.1 </a:t>
            </a:r>
            <a:r>
              <a:rPr lang="en-US" altLang="zh-TW"/>
              <a:t>-</a:t>
            </a:r>
            <a:r>
              <a:rPr lang="zh-TW"/>
              <a:t> 遠端存取 VPN</a:t>
            </a:r>
          </a:p>
        </p:txBody>
      </p:sp>
      <p:sp>
        <p:nvSpPr>
          <p:cNvPr id="4" name="Slide Number Placeholder 3"/>
          <p:cNvSpPr>
            <a:spLocks noGrp="1"/>
          </p:cNvSpPr>
          <p:nvPr>
            <p:ph type="sldNum" sz="quarter" idx="5"/>
          </p:nvPr>
        </p:nvSpPr>
        <p:spPr/>
        <p:txBody>
          <a:bodyPr/>
          <a:lstStyle/>
          <a:p>
            <a:pPr rtl="0"/>
            <a:fld id="{5641018C-6CAF-B84E-B92C-ECB119457FBA}" type="slidenum">
              <a:rPr/>
              <a:t>331</a:t>
            </a:fld>
            <a:endParaRPr/>
          </a:p>
        </p:txBody>
      </p:sp>
    </p:spTree>
    <p:extLst>
      <p:ext uri="{BB962C8B-B14F-4D97-AF65-F5344CB8AC3E}">
        <p14:creationId xmlns:p14="http://schemas.microsoft.com/office/powerpoint/2010/main" val="1809090749"/>
      </p:ext>
    </p:extLst>
  </p:cSld>
  <p:clrMapOvr>
    <a:masterClrMapping/>
  </p:clrMapOvr>
</p:notes>
</file>

<file path=ppt/notesSlides/notesSlide3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8.2 – </a:t>
            </a:r>
            <a:r>
              <a:rPr lang="en-US" altLang="zh-TW"/>
              <a:t>VPN </a:t>
            </a:r>
            <a:r>
              <a:rPr lang="zh-TW" altLang="en-US"/>
              <a:t>的類型</a:t>
            </a:r>
            <a:endParaRPr lang="zh-TW"/>
          </a:p>
          <a:p>
            <a:pPr rtl="0"/>
            <a:r>
              <a:rPr lang="zh-TW"/>
              <a:t>8.2.2 </a:t>
            </a:r>
            <a:r>
              <a:rPr lang="en-US" altLang="zh-TW"/>
              <a:t>-</a:t>
            </a:r>
            <a:r>
              <a:rPr lang="zh-TW"/>
              <a:t> SSL VPN</a:t>
            </a:r>
          </a:p>
        </p:txBody>
      </p:sp>
      <p:sp>
        <p:nvSpPr>
          <p:cNvPr id="4" name="Slide Number Placeholder 3"/>
          <p:cNvSpPr>
            <a:spLocks noGrp="1"/>
          </p:cNvSpPr>
          <p:nvPr>
            <p:ph type="sldNum" sz="quarter" idx="5"/>
          </p:nvPr>
        </p:nvSpPr>
        <p:spPr/>
        <p:txBody>
          <a:bodyPr/>
          <a:lstStyle/>
          <a:p>
            <a:pPr rtl="0"/>
            <a:fld id="{5641018C-6CAF-B84E-B92C-ECB119457FBA}" type="slidenum">
              <a:rPr/>
              <a:t>332</a:t>
            </a:fld>
            <a:endParaRPr/>
          </a:p>
        </p:txBody>
      </p:sp>
    </p:spTree>
    <p:extLst>
      <p:ext uri="{BB962C8B-B14F-4D97-AF65-F5344CB8AC3E}">
        <p14:creationId xmlns:p14="http://schemas.microsoft.com/office/powerpoint/2010/main" val="1664604071"/>
      </p:ext>
    </p:extLst>
  </p:cSld>
  <p:clrMapOvr>
    <a:masterClrMapping/>
  </p:clrMapOvr>
</p:notes>
</file>

<file path=ppt/notesSlides/notesSlide3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8.2 – </a:t>
            </a:r>
            <a:r>
              <a:rPr lang="en-US" altLang="zh-TW"/>
              <a:t>VPN </a:t>
            </a:r>
            <a:r>
              <a:rPr lang="zh-TW" altLang="en-US"/>
              <a:t>的類型</a:t>
            </a:r>
            <a:endParaRPr lang="zh-TW"/>
          </a:p>
          <a:p>
            <a:pPr rtl="0"/>
            <a:r>
              <a:rPr lang="zh-TW"/>
              <a:t>8.2.3 </a:t>
            </a:r>
            <a:r>
              <a:rPr lang="en-US" altLang="zh-TW"/>
              <a:t>-</a:t>
            </a:r>
            <a:r>
              <a:rPr lang="zh-TW" altLang="en-US"/>
              <a:t> </a:t>
            </a:r>
            <a:r>
              <a:rPr lang="zh-TW" altLang="en-US">
                <a:latin typeface="+mn-lt"/>
                <a:ea typeface="微軟正黑體" panose="020b0604030504040204" pitchFamily="34" charset="-120"/>
              </a:rPr>
              <a:t>站點對站點 </a:t>
            </a:r>
            <a:r>
              <a:rPr lang="en-US" altLang="zh-TW">
                <a:latin typeface="+mn-lt"/>
                <a:ea typeface="微軟正黑體" panose="020b0604030504040204" pitchFamily="34" charset="-120"/>
              </a:rPr>
              <a:t>IPsec VPN</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333</a:t>
            </a:fld>
            <a:endParaRPr/>
          </a:p>
        </p:txBody>
      </p:sp>
    </p:spTree>
    <p:extLst>
      <p:ext uri="{BB962C8B-B14F-4D97-AF65-F5344CB8AC3E}">
        <p14:creationId xmlns:p14="http://schemas.microsoft.com/office/powerpoint/2010/main" val="4153267878"/>
      </p:ext>
    </p:extLst>
  </p:cSld>
  <p:clrMapOvr>
    <a:masterClrMapping/>
  </p:clrMapOvr>
</p:notes>
</file>

<file path=ppt/notesSlides/notesSlide3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8.2 – </a:t>
            </a:r>
            <a:r>
              <a:rPr lang="en-US" altLang="zh-TW"/>
              <a:t>VPN </a:t>
            </a:r>
            <a:r>
              <a:rPr lang="zh-TW" altLang="en-US"/>
              <a:t>的類型</a:t>
            </a:r>
            <a:endParaRPr lang="zh-TW"/>
          </a:p>
          <a:p>
            <a:pPr rtl="0"/>
            <a:r>
              <a:rPr lang="zh-TW"/>
              <a:t>8.2.4 </a:t>
            </a:r>
            <a:r>
              <a:rPr lang="en-US" altLang="zh-TW"/>
              <a:t>-</a:t>
            </a:r>
            <a:r>
              <a:rPr lang="zh-TW"/>
              <a:t> </a:t>
            </a:r>
            <a:r>
              <a:rPr lang="en-US" altLang="zh-TW">
                <a:latin typeface="+mn-lt"/>
                <a:ea typeface="+mn-ea"/>
              </a:rPr>
              <a:t>GRE over IPsec</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334</a:t>
            </a:fld>
            <a:endParaRPr/>
          </a:p>
        </p:txBody>
      </p:sp>
    </p:spTree>
    <p:extLst>
      <p:ext uri="{BB962C8B-B14F-4D97-AF65-F5344CB8AC3E}">
        <p14:creationId xmlns:p14="http://schemas.microsoft.com/office/powerpoint/2010/main" val="2035906166"/>
      </p:ext>
    </p:extLst>
  </p:cSld>
  <p:clrMapOvr>
    <a:masterClrMapping/>
  </p:clrMapOvr>
</p:notes>
</file>

<file path=ppt/notesSlides/notesSlide3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8.2 – </a:t>
            </a:r>
            <a:r>
              <a:rPr lang="en-US" altLang="zh-TW"/>
              <a:t>VPN </a:t>
            </a:r>
            <a:r>
              <a:rPr lang="zh-TW" altLang="en-US"/>
              <a:t>的類型</a:t>
            </a:r>
            <a:endParaRPr lang="zh-TW"/>
          </a:p>
          <a:p>
            <a:pPr rtl="0"/>
            <a:r>
              <a:rPr lang="zh-TW"/>
              <a:t>8.2.4 </a:t>
            </a:r>
            <a:r>
              <a:rPr lang="en-US" altLang="zh-TW"/>
              <a:t>- </a:t>
            </a:r>
            <a:r>
              <a:rPr lang="en-US" altLang="zh-TW">
                <a:latin typeface="+mn-lt"/>
                <a:ea typeface="+mn-ea"/>
              </a:rPr>
              <a:t>GRE over IPsec</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335</a:t>
            </a:fld>
            <a:endParaRPr/>
          </a:p>
        </p:txBody>
      </p:sp>
    </p:spTree>
    <p:extLst>
      <p:ext uri="{BB962C8B-B14F-4D97-AF65-F5344CB8AC3E}">
        <p14:creationId xmlns:p14="http://schemas.microsoft.com/office/powerpoint/2010/main" val="3377366826"/>
      </p:ext>
    </p:extLst>
  </p:cSld>
  <p:clrMapOvr>
    <a:masterClrMapping/>
  </p:clrMapOvr>
</p:notes>
</file>

<file path=ppt/notesSlides/notesSlide3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8.2 – </a:t>
            </a:r>
            <a:r>
              <a:rPr lang="en-US" altLang="zh-TW"/>
              <a:t>VPN </a:t>
            </a:r>
            <a:r>
              <a:rPr lang="zh-TW" altLang="en-US"/>
              <a:t>的類型</a:t>
            </a:r>
            <a:endParaRPr lang="zh-TW"/>
          </a:p>
          <a:p>
            <a:pPr rtl="0"/>
            <a:r>
              <a:rPr lang="zh-TW"/>
              <a:t>8.2.4 – GRE over IPsec</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336</a:t>
            </a:fld>
            <a:endParaRPr/>
          </a:p>
        </p:txBody>
      </p:sp>
    </p:spTree>
    <p:extLst>
      <p:ext uri="{BB962C8B-B14F-4D97-AF65-F5344CB8AC3E}">
        <p14:creationId xmlns:p14="http://schemas.microsoft.com/office/powerpoint/2010/main" val="1371492023"/>
      </p:ext>
    </p:extLst>
  </p:cSld>
  <p:clrMapOvr>
    <a:masterClrMapping/>
  </p:clrMapOvr>
</p:notes>
</file>

<file path=ppt/notesSlides/notesSlide3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8.2 – </a:t>
            </a:r>
            <a:r>
              <a:rPr lang="en-US" altLang="zh-TW"/>
              <a:t>VPN </a:t>
            </a:r>
            <a:r>
              <a:rPr lang="zh-TW" altLang="en-US"/>
              <a:t>的類型</a:t>
            </a:r>
            <a:endParaRPr lang="zh-TW"/>
          </a:p>
          <a:p>
            <a:pPr rtl="0"/>
            <a:r>
              <a:rPr lang="zh-TW"/>
              <a:t>8.2.5 –</a:t>
            </a:r>
            <a:r>
              <a:rPr lang="en-US" altLang="zh-TW"/>
              <a:t> </a:t>
            </a:r>
            <a:r>
              <a:rPr lang="zh-TW" altLang="zh-TW" sz="1200"/>
              <a:t>動態多點 VPN</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337</a:t>
            </a:fld>
            <a:endParaRPr/>
          </a:p>
        </p:txBody>
      </p:sp>
    </p:spTree>
    <p:extLst>
      <p:ext uri="{BB962C8B-B14F-4D97-AF65-F5344CB8AC3E}">
        <p14:creationId xmlns:p14="http://schemas.microsoft.com/office/powerpoint/2010/main" val="3287840567"/>
      </p:ext>
    </p:extLst>
  </p:cSld>
  <p:clrMapOvr>
    <a:masterClrMapping/>
  </p:clrMapOvr>
</p:notes>
</file>

<file path=ppt/notesSlides/notesSlide3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8.2 – </a:t>
            </a:r>
            <a:r>
              <a:rPr lang="en-US" altLang="zh-TW"/>
              <a:t>VPN </a:t>
            </a:r>
            <a:r>
              <a:rPr lang="zh-TW" altLang="en-US"/>
              <a:t>的類型</a:t>
            </a:r>
            <a:endParaRPr lang="zh-TW"/>
          </a:p>
          <a:p>
            <a:pPr rtl="0"/>
            <a:r>
              <a:rPr lang="zh-TW"/>
              <a:t>8.2.6 </a:t>
            </a:r>
            <a:r>
              <a:rPr lang="en-US" altLang="zh-TW"/>
              <a:t>-</a:t>
            </a:r>
            <a:r>
              <a:rPr lang="zh-TW"/>
              <a:t> IPsec 虛擬通道介面</a:t>
            </a:r>
          </a:p>
        </p:txBody>
      </p:sp>
      <p:sp>
        <p:nvSpPr>
          <p:cNvPr id="4" name="Slide Number Placeholder 3"/>
          <p:cNvSpPr>
            <a:spLocks noGrp="1"/>
          </p:cNvSpPr>
          <p:nvPr>
            <p:ph type="sldNum" sz="quarter" idx="5"/>
          </p:nvPr>
        </p:nvSpPr>
        <p:spPr/>
        <p:txBody>
          <a:bodyPr/>
          <a:lstStyle/>
          <a:p>
            <a:pPr rtl="0"/>
            <a:fld id="{5641018C-6CAF-B84E-B92C-ECB119457FBA}" type="slidenum">
              <a:rPr/>
              <a:t>338</a:t>
            </a:fld>
            <a:endParaRPr/>
          </a:p>
        </p:txBody>
      </p:sp>
    </p:spTree>
    <p:extLst>
      <p:ext uri="{BB962C8B-B14F-4D97-AF65-F5344CB8AC3E}">
        <p14:creationId xmlns:p14="http://schemas.microsoft.com/office/powerpoint/2010/main" val="2999049630"/>
      </p:ext>
    </p:extLst>
  </p:cSld>
  <p:clrMapOvr>
    <a:masterClrMapping/>
  </p:clrMapOvr>
</p:notes>
</file>

<file path=ppt/notesSlides/notesSlide3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8.2 – </a:t>
            </a:r>
            <a:r>
              <a:rPr lang="en-US" altLang="zh-TW"/>
              <a:t>VPN </a:t>
            </a:r>
            <a:r>
              <a:rPr lang="zh-TW" altLang="en-US"/>
              <a:t>的類型</a:t>
            </a:r>
            <a:endParaRPr lang="zh-TW"/>
          </a:p>
          <a:p>
            <a:r>
              <a:rPr lang="zh-TW"/>
              <a:t>8.2.7 </a:t>
            </a:r>
            <a:r>
              <a:rPr lang="en-US" altLang="zh-TW"/>
              <a:t>- </a:t>
            </a:r>
            <a:r>
              <a:rPr lang="zh-TW" altLang="en-US" sz="1200" b="0" i="0" kern="1200">
                <a:solidFill>
                  <a:schemeClr val="tx1"/>
                </a:solidFill>
                <a:effectLst/>
                <a:latin typeface="+mn-lt"/>
                <a:ea typeface="+mn-ea"/>
                <a:cs typeface="+mn-cs"/>
              </a:rPr>
              <a:t>服務供應商 </a:t>
            </a:r>
            <a:r>
              <a:rPr lang="en-US" altLang="zh-TW" sz="1200" b="0" i="0" kern="1200">
                <a:solidFill>
                  <a:schemeClr val="tx1"/>
                </a:solidFill>
                <a:effectLst/>
                <a:latin typeface="+mn-lt"/>
                <a:ea typeface="+mn-ea"/>
                <a:cs typeface="+mn-cs"/>
              </a:rPr>
              <a:t>MPLS VPN</a:t>
            </a:r>
          </a:p>
          <a:p>
            <a:pPr rtl="0"/>
            <a:r>
              <a:rPr lang="zh-TW"/>
              <a:t>8.2.8 </a:t>
            </a:r>
            <a:r>
              <a:rPr lang="en-US" altLang="zh-TW"/>
              <a:t>-</a:t>
            </a:r>
            <a:r>
              <a:rPr lang="zh-TW"/>
              <a:t> 檢查你的理解 </a:t>
            </a:r>
            <a:r>
              <a:rPr lang="en-US" altLang="zh-TW"/>
              <a:t>-</a:t>
            </a:r>
            <a:r>
              <a:rPr lang="zh-TW"/>
              <a:t> VPN 的類型</a:t>
            </a:r>
          </a:p>
        </p:txBody>
      </p:sp>
      <p:sp>
        <p:nvSpPr>
          <p:cNvPr id="4" name="Slide Number Placeholder 3"/>
          <p:cNvSpPr>
            <a:spLocks noGrp="1"/>
          </p:cNvSpPr>
          <p:nvPr>
            <p:ph type="sldNum" sz="quarter" idx="5"/>
          </p:nvPr>
        </p:nvSpPr>
        <p:spPr/>
        <p:txBody>
          <a:bodyPr/>
          <a:lstStyle/>
          <a:p>
            <a:pPr rtl="0"/>
            <a:fld id="{5641018C-6CAF-B84E-B92C-ECB119457FBA}" type="slidenum">
              <a:rPr/>
              <a:t>339</a:t>
            </a:fld>
            <a:endParaRPr/>
          </a:p>
        </p:txBody>
      </p:sp>
    </p:spTree>
    <p:extLst>
      <p:ext uri="{BB962C8B-B14F-4D97-AF65-F5344CB8AC3E}">
        <p14:creationId xmlns:p14="http://schemas.microsoft.com/office/powerpoint/2010/main" val="2146433858"/>
      </p:ext>
    </p:extLst>
  </p:cSld>
  <p:clrMapOvr>
    <a:masterClrMapping/>
  </p:clrMapOvr>
</p:notes>
</file>

<file path=ppt/notesSlides/notesSlide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2.1 - </a:t>
            </a:r>
            <a:r>
              <a:rPr lang="zh-TW" altLang="zh-TW" sz="1200">
                <a:latin typeface="+mn-lt"/>
                <a:ea typeface="+mn-ea"/>
              </a:rPr>
              <a:t>OSPF 路由器</a:t>
            </a:r>
            <a:r>
              <a:rPr lang="en-US" altLang="zh-TW" sz="1200">
                <a:latin typeface="+mn-lt"/>
                <a:ea typeface="+mn-ea"/>
              </a:rPr>
              <a:t> ID</a:t>
            </a:r>
            <a:endParaRPr lang="zh-TW"/>
          </a:p>
          <a:p>
            <a:pPr rtl="0"/>
            <a:r>
              <a:rPr lang="zh-TW"/>
              <a:t>2.1.5 </a:t>
            </a:r>
            <a:r>
              <a:rPr lang="en-US" altLang="zh-TW"/>
              <a:t>- </a:t>
            </a:r>
            <a:r>
              <a:rPr lang="zh-TW" altLang="en-US"/>
              <a:t>設定迴路介面作為路由器 </a:t>
            </a:r>
            <a:r>
              <a:rPr lang="en-US" altLang="zh-TW"/>
              <a:t>ID</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52028949"/>
      </p:ext>
    </p:extLst>
  </p:cSld>
  <p:clrMapOvr>
    <a:masterClrMapping/>
  </p:clrMapOvr>
</p:notes>
</file>

<file path=ppt/notesSlides/notesSlide3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8.3 – IPsec</a:t>
            </a:r>
          </a:p>
          <a:p>
            <a:pPr rtl="0"/>
            <a:r>
              <a:rPr lang="zh-TW"/>
              <a:t>8.3.2 </a:t>
            </a:r>
            <a:r>
              <a:rPr lang="en-US" altLang="zh-TW"/>
              <a:t>-</a:t>
            </a:r>
            <a:r>
              <a:rPr lang="zh-TW"/>
              <a:t> IPsec 技術</a:t>
            </a:r>
          </a:p>
        </p:txBody>
      </p:sp>
      <p:sp>
        <p:nvSpPr>
          <p:cNvPr id="4" name="Slide Number Placeholder 3"/>
          <p:cNvSpPr>
            <a:spLocks noGrp="1"/>
          </p:cNvSpPr>
          <p:nvPr>
            <p:ph type="sldNum" sz="quarter" idx="5"/>
          </p:nvPr>
        </p:nvSpPr>
        <p:spPr/>
        <p:txBody>
          <a:bodyPr/>
          <a:lstStyle/>
          <a:p>
            <a:pPr rtl="0"/>
            <a:fld id="{5641018C-6CAF-B84E-B92C-ECB119457FBA}" type="slidenum">
              <a:rPr/>
              <a:t>340</a:t>
            </a:fld>
            <a:endParaRPr/>
          </a:p>
        </p:txBody>
      </p:sp>
    </p:spTree>
    <p:extLst>
      <p:ext uri="{BB962C8B-B14F-4D97-AF65-F5344CB8AC3E}">
        <p14:creationId xmlns:p14="http://schemas.microsoft.com/office/powerpoint/2010/main" val="2561254969"/>
      </p:ext>
    </p:extLst>
  </p:cSld>
  <p:clrMapOvr>
    <a:masterClrMapping/>
  </p:clrMapOvr>
</p:notes>
</file>

<file path=ppt/notesSlides/notesSlide3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8.3 – IPsec</a:t>
            </a:r>
          </a:p>
          <a:p>
            <a:pPr rtl="0"/>
            <a:r>
              <a:rPr lang="zh-TW"/>
              <a:t>8.3.2 </a:t>
            </a:r>
            <a:r>
              <a:rPr lang="en-US" altLang="zh-TW"/>
              <a:t>-</a:t>
            </a:r>
            <a:r>
              <a:rPr lang="zh-TW"/>
              <a:t> IPsec 技術</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341</a:t>
            </a:fld>
            <a:endParaRPr/>
          </a:p>
        </p:txBody>
      </p:sp>
    </p:spTree>
    <p:extLst>
      <p:ext uri="{BB962C8B-B14F-4D97-AF65-F5344CB8AC3E}">
        <p14:creationId xmlns:p14="http://schemas.microsoft.com/office/powerpoint/2010/main" val="1052106514"/>
      </p:ext>
    </p:extLst>
  </p:cSld>
  <p:clrMapOvr>
    <a:masterClrMapping/>
  </p:clrMapOvr>
</p:notes>
</file>

<file path=ppt/notesSlides/notesSlide3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8.3 – IPsec</a:t>
            </a:r>
          </a:p>
          <a:p>
            <a:pPr rtl="0"/>
            <a:r>
              <a:rPr lang="zh-TW"/>
              <a:t>8.3.3 </a:t>
            </a:r>
            <a:r>
              <a:rPr lang="en-US" altLang="zh-TW"/>
              <a:t>-</a:t>
            </a:r>
            <a:r>
              <a:rPr lang="zh-TW"/>
              <a:t> IPsec 協定封裝</a:t>
            </a:r>
          </a:p>
        </p:txBody>
      </p:sp>
      <p:sp>
        <p:nvSpPr>
          <p:cNvPr id="4" name="Slide Number Placeholder 3"/>
          <p:cNvSpPr>
            <a:spLocks noGrp="1"/>
          </p:cNvSpPr>
          <p:nvPr>
            <p:ph type="sldNum" sz="quarter" idx="5"/>
          </p:nvPr>
        </p:nvSpPr>
        <p:spPr/>
        <p:txBody>
          <a:bodyPr/>
          <a:lstStyle/>
          <a:p>
            <a:pPr rtl="0"/>
            <a:fld id="{5641018C-6CAF-B84E-B92C-ECB119457FBA}" type="slidenum">
              <a:rPr/>
              <a:t>342</a:t>
            </a:fld>
            <a:endParaRPr/>
          </a:p>
        </p:txBody>
      </p:sp>
    </p:spTree>
    <p:extLst>
      <p:ext uri="{BB962C8B-B14F-4D97-AF65-F5344CB8AC3E}">
        <p14:creationId xmlns:p14="http://schemas.microsoft.com/office/powerpoint/2010/main" val="809451665"/>
      </p:ext>
    </p:extLst>
  </p:cSld>
  <p:clrMapOvr>
    <a:masterClrMapping/>
  </p:clrMapOvr>
</p:notes>
</file>

<file path=ppt/notesSlides/notesSlide3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8.3 – IPsec</a:t>
            </a:r>
          </a:p>
          <a:p>
            <a:pPr rtl="0"/>
            <a:r>
              <a:rPr lang="zh-TW"/>
              <a:t>8.3.4 –</a:t>
            </a:r>
            <a:r>
              <a:rPr lang="en-US" altLang="zh-TW"/>
              <a:t> </a:t>
            </a:r>
            <a:r>
              <a:rPr lang="zh-TW" altLang="en-US">
                <a:latin typeface="+mn-lt"/>
                <a:ea typeface="+mn-ea"/>
              </a:rPr>
              <a:t>機密性</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343</a:t>
            </a:fld>
            <a:endParaRPr/>
          </a:p>
        </p:txBody>
      </p:sp>
    </p:spTree>
    <p:extLst>
      <p:ext uri="{BB962C8B-B14F-4D97-AF65-F5344CB8AC3E}">
        <p14:creationId xmlns:p14="http://schemas.microsoft.com/office/powerpoint/2010/main" val="3910482190"/>
      </p:ext>
    </p:extLst>
  </p:cSld>
  <p:clrMapOvr>
    <a:masterClrMapping/>
  </p:clrMapOvr>
</p:notes>
</file>

<file path=ppt/notesSlides/notesSlide3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8.3 – IPsec</a:t>
            </a:r>
          </a:p>
          <a:p>
            <a:pPr rtl="0"/>
            <a:r>
              <a:rPr lang="zh-TW"/>
              <a:t>8.3.4 </a:t>
            </a:r>
            <a:r>
              <a:rPr lang="en-US" altLang="zh-TW"/>
              <a:t>-</a:t>
            </a:r>
            <a:r>
              <a:rPr lang="zh-TW"/>
              <a:t> 機密性</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344</a:t>
            </a:fld>
            <a:endParaRPr/>
          </a:p>
        </p:txBody>
      </p:sp>
    </p:spTree>
    <p:extLst>
      <p:ext uri="{BB962C8B-B14F-4D97-AF65-F5344CB8AC3E}">
        <p14:creationId xmlns:p14="http://schemas.microsoft.com/office/powerpoint/2010/main" val="3946368501"/>
      </p:ext>
    </p:extLst>
  </p:cSld>
  <p:clrMapOvr>
    <a:masterClrMapping/>
  </p:clrMapOvr>
</p:notes>
</file>

<file path=ppt/notesSlides/notesSlide3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8.3 – IPsec</a:t>
            </a:r>
          </a:p>
          <a:p>
            <a:pPr marL="0" marR="0" lvl="0" indent="0" algn="l" defTabSz="457200" rtl="0" eaLnBrk="1" fontAlgn="auto" latinLnBrk="0" hangingPunct="1">
              <a:lnSpc>
                <a:spcPct val="100000"/>
              </a:lnSpc>
              <a:spcBef>
                <a:spcPct val="0"/>
              </a:spcBef>
              <a:spcAft>
                <a:spcPct val="0"/>
              </a:spcAft>
              <a:buClrTx/>
              <a:buSzTx/>
              <a:buFontTx/>
              <a:buNone/>
              <a:defRPr/>
            </a:pPr>
            <a:r>
              <a:rPr lang="zh-TW"/>
              <a:t>8.3.5 –</a:t>
            </a:r>
            <a:r>
              <a:rPr lang="en-US" altLang="zh-TW"/>
              <a:t> </a:t>
            </a:r>
            <a:r>
              <a:rPr lang="zh-TW" altLang="en-US" sz="1200" b="0" i="0" kern="1200">
                <a:solidFill>
                  <a:schemeClr val="tx1"/>
                </a:solidFill>
                <a:effectLst/>
                <a:latin typeface="+mn-lt"/>
                <a:ea typeface="+mn-ea"/>
                <a:cs typeface="+mn-cs"/>
              </a:rPr>
              <a:t>完整性</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345</a:t>
            </a:fld>
            <a:endParaRPr/>
          </a:p>
        </p:txBody>
      </p:sp>
    </p:spTree>
    <p:extLst>
      <p:ext uri="{BB962C8B-B14F-4D97-AF65-F5344CB8AC3E}">
        <p14:creationId xmlns:p14="http://schemas.microsoft.com/office/powerpoint/2010/main" val="2965785993"/>
      </p:ext>
    </p:extLst>
  </p:cSld>
  <p:clrMapOvr>
    <a:masterClrMapping/>
  </p:clrMapOvr>
</p:notes>
</file>

<file path=ppt/notesSlides/notesSlide3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8.3 – IPsec</a:t>
            </a:r>
          </a:p>
          <a:p>
            <a:pPr marL="0" marR="0" lvl="0" indent="0" algn="l" defTabSz="457200" rtl="0" eaLnBrk="1" fontAlgn="auto" latinLnBrk="0" hangingPunct="1">
              <a:lnSpc>
                <a:spcPct val="100000"/>
              </a:lnSpc>
              <a:spcBef>
                <a:spcPct val="0"/>
              </a:spcBef>
              <a:spcAft>
                <a:spcPct val="0"/>
              </a:spcAft>
              <a:buClrTx/>
              <a:buSzTx/>
              <a:buFontTx/>
              <a:buNone/>
              <a:defRPr/>
            </a:pPr>
            <a:r>
              <a:rPr lang="zh-TW"/>
              <a:t>8.3.6 –</a:t>
            </a:r>
            <a:r>
              <a:rPr lang="zh-TW" altLang="en-US"/>
              <a:t> </a:t>
            </a:r>
            <a:r>
              <a:rPr lang="zh-TW" altLang="en-US" sz="1200" b="0" i="0" kern="1200">
                <a:solidFill>
                  <a:schemeClr val="tx1"/>
                </a:solidFill>
                <a:effectLst/>
                <a:latin typeface="+mn-lt"/>
                <a:ea typeface="+mn-ea"/>
                <a:cs typeface="+mn-cs"/>
              </a:rPr>
              <a:t>認證</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346</a:t>
            </a:fld>
            <a:endParaRPr/>
          </a:p>
        </p:txBody>
      </p:sp>
    </p:spTree>
    <p:extLst>
      <p:ext uri="{BB962C8B-B14F-4D97-AF65-F5344CB8AC3E}">
        <p14:creationId xmlns:p14="http://schemas.microsoft.com/office/powerpoint/2010/main" val="3242110614"/>
      </p:ext>
    </p:extLst>
  </p:cSld>
  <p:clrMapOvr>
    <a:masterClrMapping/>
  </p:clrMapOvr>
</p:notes>
</file>

<file path=ppt/notesSlides/notesSlide3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8.3 – IPsec</a:t>
            </a:r>
          </a:p>
          <a:p>
            <a:r>
              <a:rPr lang="zh-TW"/>
              <a:t>8.3.7 </a:t>
            </a:r>
            <a:r>
              <a:rPr lang="en-US" altLang="zh-TW"/>
              <a:t>- </a:t>
            </a:r>
            <a:r>
              <a:rPr lang="zh-TW" altLang="en-US" sz="1200" b="0" i="0" kern="1200">
                <a:solidFill>
                  <a:schemeClr val="tx1"/>
                </a:solidFill>
                <a:effectLst/>
                <a:latin typeface="+mn-lt"/>
                <a:ea typeface="+mn-ea"/>
                <a:cs typeface="+mn-cs"/>
              </a:rPr>
              <a:t>以 </a:t>
            </a:r>
            <a:r>
              <a:rPr lang="en-US" altLang="zh-TW" sz="1200" b="0" i="0" kern="1200">
                <a:solidFill>
                  <a:schemeClr val="tx1"/>
                </a:solidFill>
                <a:effectLst/>
                <a:latin typeface="+mn-lt"/>
                <a:ea typeface="+mn-ea"/>
                <a:cs typeface="+mn-cs"/>
              </a:rPr>
              <a:t>Diffie-Hellman </a:t>
            </a:r>
            <a:r>
              <a:rPr lang="zh-TW" altLang="en-US" sz="1200" b="0" i="0" kern="1200">
                <a:solidFill>
                  <a:schemeClr val="tx1"/>
                </a:solidFill>
                <a:effectLst/>
                <a:latin typeface="+mn-lt"/>
                <a:ea typeface="+mn-ea"/>
                <a:cs typeface="+mn-cs"/>
              </a:rPr>
              <a:t>安全金鑰交換</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347</a:t>
            </a:fld>
            <a:endParaRPr/>
          </a:p>
        </p:txBody>
      </p:sp>
    </p:spTree>
    <p:extLst>
      <p:ext uri="{BB962C8B-B14F-4D97-AF65-F5344CB8AC3E}">
        <p14:creationId xmlns:p14="http://schemas.microsoft.com/office/powerpoint/2010/main" val="3037068503"/>
      </p:ext>
    </p:extLst>
  </p:cSld>
  <p:clrMapOvr>
    <a:masterClrMapping/>
  </p:clrMapOvr>
</p:notes>
</file>

<file path=ppt/notesSlides/notesSlide3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348</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8.4 - 模組練習和測驗</a:t>
            </a:r>
          </a:p>
          <a:p>
            <a:pPr rtl="0"/>
            <a:r>
              <a:rPr lang="zh-TW"/>
              <a:t>8.4.1 </a:t>
            </a:r>
            <a:r>
              <a:rPr lang="en-US" altLang="zh-TW"/>
              <a:t>-</a:t>
            </a:r>
            <a:r>
              <a:rPr lang="zh-TW"/>
              <a:t> 我在本</a:t>
            </a:r>
            <a:r>
              <a:rPr lang="zh-TW" altLang="en-US"/>
              <a:t>模組</a:t>
            </a:r>
            <a:r>
              <a:rPr lang="zh-TW"/>
              <a:t>中學到了什麼？</a:t>
            </a:r>
          </a:p>
        </p:txBody>
      </p:sp>
    </p:spTree>
    <p:extLst>
      <p:ext uri="{BB962C8B-B14F-4D97-AF65-F5344CB8AC3E}">
        <p14:creationId xmlns:p14="http://schemas.microsoft.com/office/powerpoint/2010/main" val="4007802139"/>
      </p:ext>
    </p:extLst>
  </p:cSld>
  <p:clrMapOvr>
    <a:masterClrMapping/>
  </p:clrMapOvr>
</p:notes>
</file>

<file path=ppt/notesSlides/notesSlide3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349</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8 – </a:t>
            </a:r>
            <a:r>
              <a:rPr lang="en-US" altLang="zh-TW"/>
              <a:t>VPN </a:t>
            </a:r>
            <a:r>
              <a:rPr lang="zh-TW" altLang="en-US"/>
              <a:t>和 </a:t>
            </a:r>
            <a:r>
              <a:rPr lang="en-US" altLang="zh-TW"/>
              <a:t>IPsec </a:t>
            </a:r>
            <a:r>
              <a:rPr lang="zh-TW" altLang="en-US"/>
              <a:t>概念</a:t>
            </a:r>
            <a:endParaRPr lang="zh-TW"/>
          </a:p>
          <a:p>
            <a:pPr rtl="0"/>
            <a:r>
              <a:rPr lang="zh-TW"/>
              <a:t>8.4 - 模組練習和測驗</a:t>
            </a:r>
          </a:p>
          <a:p>
            <a:pPr rtl="0"/>
            <a:r>
              <a:rPr lang="zh-TW"/>
              <a:t>8.4.1 – 我在本模組中學到了什麼？</a:t>
            </a:r>
            <a:r>
              <a:rPr lang="zh-TW" altLang="en-US"/>
              <a:t>（續）</a:t>
            </a:r>
            <a:endParaRPr lang="zh-TW"/>
          </a:p>
        </p:txBody>
      </p:sp>
    </p:spTree>
    <p:extLst>
      <p:ext uri="{BB962C8B-B14F-4D97-AF65-F5344CB8AC3E}">
        <p14:creationId xmlns:p14="http://schemas.microsoft.com/office/powerpoint/2010/main" val="2333182774"/>
      </p:ext>
    </p:extLst>
  </p:cSld>
  <p:clrMapOvr>
    <a:masterClrMapping/>
  </p:clrMapOvr>
</p:notes>
</file>

<file path=ppt/notesSlides/notesSlide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2.1 - </a:t>
            </a:r>
            <a:r>
              <a:rPr lang="zh-TW" altLang="zh-TW" sz="1200">
                <a:latin typeface="+mn-lt"/>
                <a:ea typeface="+mn-ea"/>
              </a:rPr>
              <a:t>OSPF 路由器</a:t>
            </a:r>
            <a:r>
              <a:rPr lang="en-US" altLang="zh-TW" sz="1200">
                <a:latin typeface="+mn-lt"/>
                <a:ea typeface="+mn-ea"/>
              </a:rPr>
              <a:t> ID</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2.1.5</a:t>
            </a:r>
            <a:r>
              <a:rPr lang="en-US" altLang="zh-TW"/>
              <a:t> </a:t>
            </a:r>
            <a:r>
              <a:rPr lang="zh-TW"/>
              <a:t>-</a:t>
            </a:r>
            <a:r>
              <a:rPr lang="en-US" altLang="zh-TW"/>
              <a:t> </a:t>
            </a:r>
            <a:r>
              <a:rPr lang="zh-TW" altLang="en-US" sz="1200" b="0" i="0" kern="1200">
                <a:solidFill>
                  <a:schemeClr val="tx1"/>
                </a:solidFill>
                <a:effectLst/>
                <a:latin typeface="+mn-lt"/>
                <a:ea typeface="+mn-ea"/>
                <a:cs typeface="+mn-cs"/>
              </a:rPr>
              <a:t>明確設定路由器 </a:t>
            </a:r>
            <a:r>
              <a:rPr lang="en-US" altLang="zh-TW" sz="1200" b="0" i="0" kern="1200">
                <a:solidFill>
                  <a:schemeClr val="tx1"/>
                </a:solidFill>
                <a:effectLst/>
                <a:latin typeface="+mn-lt"/>
                <a:ea typeface="+mn-ea"/>
                <a:cs typeface="+mn-cs"/>
              </a:rPr>
              <a:t>ID</a:t>
            </a:r>
          </a:p>
        </p:txBody>
      </p:sp>
      <p:sp>
        <p:nvSpPr>
          <p:cNvPr id="4" name="Slide Number Placeholder 3"/>
          <p:cNvSpPr>
            <a:spLocks noGrp="1"/>
          </p:cNvSpPr>
          <p:nvPr>
            <p:ph type="sldNum" sz="quarter" idx="5"/>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3662848532"/>
      </p:ext>
    </p:extLst>
  </p:cSld>
  <p:clrMapOvr>
    <a:masterClrMapping/>
  </p:clrMapOvr>
</p:notes>
</file>

<file path=ppt/notesSlides/notesSlide3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350</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861970432"/>
      </p:ext>
    </p:extLst>
  </p:cSld>
  <p:clrMapOvr>
    <a:masterClrMapping/>
  </p:clrMapOvr>
</p:notes>
</file>

<file path=ppt/notesSlides/notesSlide3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第九</a:t>
            </a:r>
            <a:r>
              <a:rPr lang="zh-TW" altLang="en-US"/>
              <a:t>章：</a:t>
            </a:r>
            <a:r>
              <a:rPr lang="en-US" altLang="zh-TW" err="1"/>
              <a:t>QoS </a:t>
            </a:r>
            <a:r>
              <a:rPr lang="zh-TW" altLang="en-US"/>
              <a:t>概念</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351</a:t>
            </a:fld>
            <a:endParaRPr/>
          </a:p>
        </p:txBody>
      </p:sp>
    </p:spTree>
    <p:extLst>
      <p:ext uri="{BB962C8B-B14F-4D97-AF65-F5344CB8AC3E}">
        <p14:creationId xmlns:p14="http://schemas.microsoft.com/office/powerpoint/2010/main" val="1137363520"/>
      </p:ext>
    </p:extLst>
  </p:cSld>
  <p:clrMapOvr>
    <a:masterClrMapping/>
  </p:clrMapOvr>
</p:notes>
</file>

<file path=ppt/notesSlides/notesSlide3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352</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9 </a:t>
            </a:r>
            <a:r>
              <a:rPr lang="en-US" altLang="zh-TW"/>
              <a:t>-</a:t>
            </a:r>
            <a:r>
              <a:rPr lang="zh-TW"/>
              <a:t> QoS 概念</a:t>
            </a:r>
          </a:p>
          <a:p>
            <a:pPr marL="0" marR="0" lvl="0" indent="0" algn="l" defTabSz="457200" rtl="0" eaLnBrk="1" fontAlgn="auto" latinLnBrk="0" hangingPunct="1">
              <a:lnSpc>
                <a:spcPct val="100000"/>
              </a:lnSpc>
              <a:spcBef>
                <a:spcPct val="0"/>
              </a:spcBef>
              <a:spcAft>
                <a:spcPct val="0"/>
              </a:spcAft>
              <a:buClrTx/>
              <a:buSzTx/>
              <a:buFontTx/>
              <a:buNone/>
              <a:defRPr/>
            </a:pPr>
            <a:r>
              <a:rPr lang="zh-TW"/>
              <a:t>9.0.2</a:t>
            </a:r>
            <a:r>
              <a:rPr lang="en-US" altLang="zh-TW"/>
              <a:t> </a:t>
            </a:r>
            <a:r>
              <a:rPr lang="zh-TW"/>
              <a:t>-</a:t>
            </a:r>
            <a:r>
              <a:rPr lang="en-US" altLang="zh-TW"/>
              <a:t> </a:t>
            </a:r>
            <a:r>
              <a:rPr lang="zh-TW" altLang="en-US" sz="1200" b="0" i="0" kern="1200">
                <a:solidFill>
                  <a:schemeClr val="tx1"/>
                </a:solidFill>
                <a:effectLst/>
                <a:latin typeface="+mn-lt"/>
                <a:ea typeface="+mn-ea"/>
                <a:cs typeface="+mn-cs"/>
              </a:rPr>
              <a:t>我將在這個模組中學到什麼？</a:t>
            </a:r>
          </a:p>
          <a:p>
            <a:pPr rtl="0">
              <a:buFontTx/>
              <a:buNone/>
            </a:pPr>
            <a:endParaRPr lang="zh-TW"/>
          </a:p>
        </p:txBody>
      </p:sp>
    </p:spTree>
    <p:extLst>
      <p:ext uri="{BB962C8B-B14F-4D97-AF65-F5344CB8AC3E}">
        <p14:creationId xmlns:p14="http://schemas.microsoft.com/office/powerpoint/2010/main" val="1453035806"/>
      </p:ext>
    </p:extLst>
  </p:cSld>
  <p:clrMapOvr>
    <a:masterClrMapping/>
  </p:clrMapOvr>
</p:notes>
</file>

<file path=ppt/notesSlides/notesSlide3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9.1 - </a:t>
            </a:r>
            <a:r>
              <a:rPr lang="zh-TW" altLang="en-US"/>
              <a:t>網路傳輸品質</a:t>
            </a:r>
            <a:endParaRPr lang="zh-TW"/>
          </a:p>
          <a:p>
            <a:pPr rtl="0"/>
            <a:r>
              <a:rPr lang="zh-TW"/>
              <a:t>9.1.2 </a:t>
            </a:r>
            <a:r>
              <a:rPr lang="en-US" altLang="zh-TW"/>
              <a:t>-</a:t>
            </a:r>
            <a:r>
              <a:rPr lang="zh-TW"/>
              <a:t> 排定流量的優先權</a:t>
            </a:r>
          </a:p>
        </p:txBody>
      </p:sp>
      <p:sp>
        <p:nvSpPr>
          <p:cNvPr id="4" name="Slide Number Placeholder 3"/>
          <p:cNvSpPr>
            <a:spLocks noGrp="1"/>
          </p:cNvSpPr>
          <p:nvPr>
            <p:ph type="sldNum" sz="quarter" idx="5"/>
          </p:nvPr>
        </p:nvSpPr>
        <p:spPr/>
        <p:txBody>
          <a:bodyPr/>
          <a:lstStyle/>
          <a:p>
            <a:pPr rtl="0"/>
            <a:fld id="{5641018C-6CAF-B84E-B92C-ECB119457FBA}" type="slidenum">
              <a:rPr/>
              <a:t>353</a:t>
            </a:fld>
            <a:endParaRPr/>
          </a:p>
        </p:txBody>
      </p:sp>
    </p:spTree>
    <p:extLst>
      <p:ext uri="{BB962C8B-B14F-4D97-AF65-F5344CB8AC3E}">
        <p14:creationId xmlns:p14="http://schemas.microsoft.com/office/powerpoint/2010/main" val="1811293802"/>
      </p:ext>
    </p:extLst>
  </p:cSld>
  <p:clrMapOvr>
    <a:masterClrMapping/>
  </p:clrMapOvr>
</p:notes>
</file>

<file path=ppt/notesSlides/notesSlide3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9.1 - </a:t>
            </a:r>
            <a:r>
              <a:rPr lang="zh-TW" altLang="en-US"/>
              <a:t>網路傳輸品質</a:t>
            </a:r>
            <a:endParaRPr lang="zh-TW"/>
          </a:p>
          <a:p>
            <a:pPr rtl="0"/>
            <a:r>
              <a:rPr lang="zh-TW"/>
              <a:t>9.1.3 </a:t>
            </a:r>
            <a:r>
              <a:rPr lang="en-US" altLang="zh-TW"/>
              <a:t>-</a:t>
            </a:r>
            <a:r>
              <a:rPr lang="zh-TW"/>
              <a:t> 頻寬、擁塞、延遲和抖動</a:t>
            </a:r>
          </a:p>
        </p:txBody>
      </p:sp>
      <p:sp>
        <p:nvSpPr>
          <p:cNvPr id="4" name="Slide Number Placeholder 3"/>
          <p:cNvSpPr>
            <a:spLocks noGrp="1"/>
          </p:cNvSpPr>
          <p:nvPr>
            <p:ph type="sldNum" sz="quarter" idx="5"/>
          </p:nvPr>
        </p:nvSpPr>
        <p:spPr/>
        <p:txBody>
          <a:bodyPr/>
          <a:lstStyle/>
          <a:p>
            <a:pPr rtl="0"/>
            <a:fld id="{5641018C-6CAF-B84E-B92C-ECB119457FBA}" type="slidenum">
              <a:rPr/>
              <a:t>354</a:t>
            </a:fld>
            <a:endParaRPr/>
          </a:p>
        </p:txBody>
      </p:sp>
    </p:spTree>
    <p:extLst>
      <p:ext uri="{BB962C8B-B14F-4D97-AF65-F5344CB8AC3E}">
        <p14:creationId xmlns:p14="http://schemas.microsoft.com/office/powerpoint/2010/main" val="3751378140"/>
      </p:ext>
    </p:extLst>
  </p:cSld>
  <p:clrMapOvr>
    <a:masterClrMapping/>
  </p:clrMapOvr>
</p:notes>
</file>

<file path=ppt/notesSlides/notesSlide3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9.1 - </a:t>
            </a:r>
            <a:r>
              <a:rPr lang="zh-TW" altLang="en-US"/>
              <a:t>網路傳輸品質</a:t>
            </a:r>
            <a:endParaRPr lang="zh-TW"/>
          </a:p>
          <a:p>
            <a:pPr rtl="0"/>
            <a:r>
              <a:rPr lang="zh-TW"/>
              <a:t>9.1.3 –</a:t>
            </a:r>
            <a:r>
              <a:rPr lang="en-US" altLang="zh-TW"/>
              <a:t> </a:t>
            </a:r>
            <a:r>
              <a:rPr lang="zh-TW" altLang="zh-TW" sz="1200">
                <a:latin typeface="+mn-lt"/>
                <a:ea typeface="+mn-ea"/>
              </a:rPr>
              <a:t>頻寬、擁塞、延遲和抖動</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355</a:t>
            </a:fld>
            <a:endParaRPr/>
          </a:p>
        </p:txBody>
      </p:sp>
    </p:spTree>
    <p:extLst>
      <p:ext uri="{BB962C8B-B14F-4D97-AF65-F5344CB8AC3E}">
        <p14:creationId xmlns:p14="http://schemas.microsoft.com/office/powerpoint/2010/main" val="863520828"/>
      </p:ext>
    </p:extLst>
  </p:cSld>
  <p:clrMapOvr>
    <a:masterClrMapping/>
  </p:clrMapOvr>
</p:notes>
</file>

<file path=ppt/notesSlides/notesSlide3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9.1 - </a:t>
            </a:r>
            <a:r>
              <a:rPr lang="zh-TW" altLang="en-US"/>
              <a:t>網路傳輸品質</a:t>
            </a:r>
            <a:endParaRPr lang="zh-TW"/>
          </a:p>
          <a:p>
            <a:pPr rtl="0"/>
            <a:r>
              <a:rPr lang="zh-TW"/>
              <a:t>9.1.4 –</a:t>
            </a:r>
            <a:r>
              <a:rPr lang="en-US" altLang="zh-TW"/>
              <a:t> </a:t>
            </a:r>
            <a:r>
              <a:rPr lang="zh-TW" altLang="zh-TW" sz="1200">
                <a:latin typeface="+mn-lt"/>
                <a:ea typeface="+mn-ea"/>
              </a:rPr>
              <a:t>封包遺失</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356</a:t>
            </a:fld>
            <a:endParaRPr/>
          </a:p>
        </p:txBody>
      </p:sp>
    </p:spTree>
    <p:extLst>
      <p:ext uri="{BB962C8B-B14F-4D97-AF65-F5344CB8AC3E}">
        <p14:creationId xmlns:p14="http://schemas.microsoft.com/office/powerpoint/2010/main" val="4285584097"/>
      </p:ext>
    </p:extLst>
  </p:cSld>
  <p:clrMapOvr>
    <a:masterClrMapping/>
  </p:clrMapOvr>
</p:notes>
</file>

<file path=ppt/notesSlides/notesSlide3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9.1 - </a:t>
            </a:r>
            <a:r>
              <a:rPr lang="zh-TW" altLang="en-US"/>
              <a:t>網路傳輸品質</a:t>
            </a:r>
            <a:endParaRPr lang="zh-TW"/>
          </a:p>
          <a:p>
            <a:pPr rtl="0"/>
            <a:r>
              <a:rPr lang="zh-TW"/>
              <a:t>9.1.4 </a:t>
            </a:r>
            <a:r>
              <a:rPr lang="en-US" altLang="zh-TW"/>
              <a:t>-</a:t>
            </a:r>
            <a:r>
              <a:rPr lang="zh-TW"/>
              <a:t> 封包遺失</a:t>
            </a:r>
            <a:r>
              <a:rPr lang="zh-TW" altLang="en-US"/>
              <a:t>（續）</a:t>
            </a:r>
            <a:endParaRPr lang="zh-TW"/>
          </a:p>
          <a:p>
            <a:pPr rtl="0"/>
            <a:r>
              <a:rPr lang="zh-TW"/>
              <a:t>9.1.5 </a:t>
            </a:r>
            <a:r>
              <a:rPr lang="en-US" altLang="zh-TW"/>
              <a:t>-</a:t>
            </a:r>
            <a:r>
              <a:rPr lang="zh-TW"/>
              <a:t> 檢查你的理解 -</a:t>
            </a:r>
            <a:r>
              <a:rPr lang="en-US" altLang="zh-TW"/>
              <a:t> </a:t>
            </a:r>
            <a:r>
              <a:rPr lang="zh-TW" altLang="en-US"/>
              <a:t>網路傳輸品質</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357</a:t>
            </a:fld>
            <a:endParaRPr/>
          </a:p>
        </p:txBody>
      </p:sp>
    </p:spTree>
    <p:extLst>
      <p:ext uri="{BB962C8B-B14F-4D97-AF65-F5344CB8AC3E}">
        <p14:creationId xmlns:p14="http://schemas.microsoft.com/office/powerpoint/2010/main" val="646537178"/>
      </p:ext>
    </p:extLst>
  </p:cSld>
  <p:clrMapOvr>
    <a:masterClrMapping/>
  </p:clrMapOvr>
</p:notes>
</file>

<file path=ppt/notesSlides/notesSlide3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9.2 – </a:t>
            </a:r>
            <a:r>
              <a:rPr lang="zh-TW" altLang="en-US"/>
              <a:t>流量特徵</a:t>
            </a:r>
            <a:endParaRPr lang="zh-TW"/>
          </a:p>
          <a:p>
            <a:pPr rtl="0"/>
            <a:r>
              <a:rPr lang="zh-TW"/>
              <a:t>9.2.2 </a:t>
            </a:r>
            <a:r>
              <a:rPr lang="en-US" altLang="zh-TW"/>
              <a:t>-</a:t>
            </a:r>
            <a:r>
              <a:rPr lang="zh-TW"/>
              <a:t> 網路流量趨勢</a:t>
            </a:r>
          </a:p>
        </p:txBody>
      </p:sp>
      <p:sp>
        <p:nvSpPr>
          <p:cNvPr id="4" name="Slide Number Placeholder 3"/>
          <p:cNvSpPr>
            <a:spLocks noGrp="1"/>
          </p:cNvSpPr>
          <p:nvPr>
            <p:ph type="sldNum" sz="quarter" idx="5"/>
          </p:nvPr>
        </p:nvSpPr>
        <p:spPr/>
        <p:txBody>
          <a:bodyPr/>
          <a:lstStyle/>
          <a:p>
            <a:pPr rtl="0"/>
            <a:fld id="{5641018C-6CAF-B84E-B92C-ECB119457FBA}" type="slidenum">
              <a:rPr/>
              <a:t>358</a:t>
            </a:fld>
            <a:endParaRPr/>
          </a:p>
        </p:txBody>
      </p:sp>
    </p:spTree>
    <p:extLst>
      <p:ext uri="{BB962C8B-B14F-4D97-AF65-F5344CB8AC3E}">
        <p14:creationId xmlns:p14="http://schemas.microsoft.com/office/powerpoint/2010/main" val="238029326"/>
      </p:ext>
    </p:extLst>
  </p:cSld>
  <p:clrMapOvr>
    <a:masterClrMapping/>
  </p:clrMapOvr>
</p:notes>
</file>

<file path=ppt/notesSlides/notesSlide3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9.2 – </a:t>
            </a:r>
            <a:r>
              <a:rPr lang="zh-TW" altLang="en-US"/>
              <a:t>流量特徵</a:t>
            </a:r>
            <a:endParaRPr lang="zh-TW"/>
          </a:p>
          <a:p>
            <a:pPr rtl="0"/>
            <a:r>
              <a:rPr lang="zh-TW"/>
              <a:t>9.2.3 </a:t>
            </a:r>
            <a:r>
              <a:rPr lang="en-US" altLang="zh-TW"/>
              <a:t>-</a:t>
            </a:r>
            <a:r>
              <a:rPr lang="zh-TW"/>
              <a:t> 語音</a:t>
            </a:r>
          </a:p>
        </p:txBody>
      </p:sp>
      <p:sp>
        <p:nvSpPr>
          <p:cNvPr id="4" name="Slide Number Placeholder 3"/>
          <p:cNvSpPr>
            <a:spLocks noGrp="1"/>
          </p:cNvSpPr>
          <p:nvPr>
            <p:ph type="sldNum" sz="quarter" idx="5"/>
          </p:nvPr>
        </p:nvSpPr>
        <p:spPr/>
        <p:txBody>
          <a:bodyPr/>
          <a:lstStyle/>
          <a:p>
            <a:pPr rtl="0"/>
            <a:fld id="{5641018C-6CAF-B84E-B92C-ECB119457FBA}" type="slidenum">
              <a:rPr/>
              <a:t>359</a:t>
            </a:fld>
            <a:endParaRPr/>
          </a:p>
        </p:txBody>
      </p:sp>
    </p:spTree>
    <p:extLst>
      <p:ext uri="{BB962C8B-B14F-4D97-AF65-F5344CB8AC3E}">
        <p14:creationId xmlns:p14="http://schemas.microsoft.com/office/powerpoint/2010/main" val="2307679529"/>
      </p:ext>
    </p:extLst>
  </p:cSld>
  <p:clrMapOvr>
    <a:masterClrMapping/>
  </p:clrMapOvr>
</p:notes>
</file>

<file path=ppt/notesSlides/notesSlide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2.1 - </a:t>
            </a:r>
            <a:r>
              <a:rPr lang="zh-TW" altLang="zh-TW" sz="1200">
                <a:latin typeface="+mn-lt"/>
                <a:ea typeface="+mn-ea"/>
              </a:rPr>
              <a:t>OSPF 路由器</a:t>
            </a:r>
            <a:r>
              <a:rPr lang="en-US" altLang="zh-TW" sz="1200">
                <a:latin typeface="+mn-lt"/>
                <a:ea typeface="+mn-ea"/>
              </a:rPr>
              <a:t> ID</a:t>
            </a:r>
            <a:endParaRPr lang="zh-TW"/>
          </a:p>
          <a:p>
            <a:pPr rtl="0"/>
            <a:r>
              <a:rPr lang="zh-TW"/>
              <a:t>2.1.7</a:t>
            </a:r>
            <a:r>
              <a:rPr lang="en-US" altLang="zh-TW"/>
              <a:t> </a:t>
            </a:r>
            <a:r>
              <a:rPr lang="zh-TW"/>
              <a:t>- </a:t>
            </a:r>
            <a:r>
              <a:rPr lang="zh-TW" sz="1200"/>
              <a:t>修改路由器 ID</a:t>
            </a:r>
          </a:p>
          <a:p>
            <a:pPr rtl="0"/>
            <a:r>
              <a:rPr lang="zh-TW" sz="1200"/>
              <a:t>2.1.8</a:t>
            </a:r>
            <a:r>
              <a:rPr lang="en-US" altLang="zh-TW" sz="1200"/>
              <a:t> </a:t>
            </a:r>
            <a:r>
              <a:rPr lang="zh-TW" sz="1200"/>
              <a:t>-語法檢查器-設定 R2 和 R3 </a:t>
            </a:r>
            <a:r>
              <a:rPr lang="zh-TW" altLang="en-US" sz="1200"/>
              <a:t>路由器 </a:t>
            </a:r>
            <a:r>
              <a:rPr lang="en-US" altLang="zh-TW" sz="1200"/>
              <a:t>ID</a:t>
            </a:r>
            <a:endParaRPr lang="zh-TW" sz="1200"/>
          </a:p>
          <a:p>
            <a:pPr rtl="0"/>
            <a:r>
              <a:rPr lang="zh-TW" sz="1200"/>
              <a:t>2.1.9</a:t>
            </a:r>
            <a:r>
              <a:rPr lang="en-US" altLang="zh-TW" sz="1200"/>
              <a:t> </a:t>
            </a:r>
            <a:r>
              <a:rPr lang="zh-TW" sz="1200"/>
              <a:t>-</a:t>
            </a:r>
            <a:r>
              <a:rPr lang="en-US" altLang="zh-TW" sz="1200"/>
              <a:t> </a:t>
            </a:r>
            <a:r>
              <a:rPr lang="zh-TW" altLang="en-US" sz="1200"/>
              <a:t>檢查你的理解</a:t>
            </a:r>
            <a:r>
              <a:rPr lang="zh-TW" sz="1200"/>
              <a:t>-OSPF 路由器 ID</a:t>
            </a:r>
          </a:p>
        </p:txBody>
      </p:sp>
      <p:sp>
        <p:nvSpPr>
          <p:cNvPr id="4" name="Slide Number Placeholder 3"/>
          <p:cNvSpPr>
            <a:spLocks noGrp="1"/>
          </p:cNvSpPr>
          <p:nvPr>
            <p:ph type="sldNum" sz="quarter" idx="5"/>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2603088102"/>
      </p:ext>
    </p:extLst>
  </p:cSld>
  <p:clrMapOvr>
    <a:masterClrMapping/>
  </p:clrMapOvr>
</p:notes>
</file>

<file path=ppt/notesSlides/notesSlide3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9.2 – </a:t>
            </a:r>
            <a:r>
              <a:rPr lang="zh-TW" altLang="en-US"/>
              <a:t>流量特徵</a:t>
            </a:r>
            <a:endParaRPr lang="zh-TW"/>
          </a:p>
          <a:p>
            <a:pPr rtl="0"/>
            <a:r>
              <a:rPr lang="zh-TW"/>
              <a:t>9.2.4 </a:t>
            </a:r>
            <a:r>
              <a:rPr lang="en-US" altLang="zh-TW"/>
              <a:t>-</a:t>
            </a:r>
            <a:r>
              <a:rPr lang="zh-TW"/>
              <a:t> </a:t>
            </a:r>
            <a:r>
              <a:rPr lang="zh-TW" altLang="en-US"/>
              <a:t>視訊</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360</a:t>
            </a:fld>
            <a:endParaRPr/>
          </a:p>
        </p:txBody>
      </p:sp>
    </p:spTree>
    <p:extLst>
      <p:ext uri="{BB962C8B-B14F-4D97-AF65-F5344CB8AC3E}">
        <p14:creationId xmlns:p14="http://schemas.microsoft.com/office/powerpoint/2010/main" val="1711061704"/>
      </p:ext>
    </p:extLst>
  </p:cSld>
  <p:clrMapOvr>
    <a:masterClrMapping/>
  </p:clrMapOvr>
</p:notes>
</file>

<file path=ppt/notesSlides/notesSlide3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9.2 – </a:t>
            </a:r>
            <a:r>
              <a:rPr lang="zh-TW" altLang="en-US"/>
              <a:t>流量特徵</a:t>
            </a:r>
            <a:endParaRPr lang="zh-TW"/>
          </a:p>
          <a:p>
            <a:pPr rtl="0"/>
            <a:r>
              <a:rPr lang="zh-TW"/>
              <a:t>9.2.5 </a:t>
            </a:r>
            <a:r>
              <a:rPr lang="en-US" altLang="zh-TW"/>
              <a:t>-</a:t>
            </a:r>
            <a:r>
              <a:rPr lang="zh-TW"/>
              <a:t> 資料</a:t>
            </a:r>
          </a:p>
        </p:txBody>
      </p:sp>
      <p:sp>
        <p:nvSpPr>
          <p:cNvPr id="4" name="Slide Number Placeholder 3"/>
          <p:cNvSpPr>
            <a:spLocks noGrp="1"/>
          </p:cNvSpPr>
          <p:nvPr>
            <p:ph type="sldNum" sz="quarter" idx="5"/>
          </p:nvPr>
        </p:nvSpPr>
        <p:spPr/>
        <p:txBody>
          <a:bodyPr/>
          <a:lstStyle/>
          <a:p>
            <a:pPr rtl="0"/>
            <a:fld id="{5641018C-6CAF-B84E-B92C-ECB119457FBA}" type="slidenum">
              <a:rPr/>
              <a:t>361</a:t>
            </a:fld>
            <a:endParaRPr/>
          </a:p>
        </p:txBody>
      </p:sp>
    </p:spTree>
    <p:extLst>
      <p:ext uri="{BB962C8B-B14F-4D97-AF65-F5344CB8AC3E}">
        <p14:creationId xmlns:p14="http://schemas.microsoft.com/office/powerpoint/2010/main" val="2584169754"/>
      </p:ext>
    </p:extLst>
  </p:cSld>
  <p:clrMapOvr>
    <a:masterClrMapping/>
  </p:clrMapOvr>
</p:notes>
</file>

<file path=ppt/notesSlides/notesSlide3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9.2 – </a:t>
            </a:r>
            <a:r>
              <a:rPr lang="zh-TW" altLang="en-US"/>
              <a:t>流量特徵</a:t>
            </a:r>
            <a:endParaRPr lang="zh-TW"/>
          </a:p>
          <a:p>
            <a:pPr rtl="0"/>
            <a:r>
              <a:rPr lang="zh-TW"/>
              <a:t>9.2.5 </a:t>
            </a:r>
            <a:r>
              <a:rPr lang="en-US" altLang="zh-TW"/>
              <a:t>-</a:t>
            </a:r>
            <a:r>
              <a:rPr lang="zh-TW"/>
              <a:t> 資料</a:t>
            </a:r>
            <a:r>
              <a:rPr lang="zh-TW" altLang="en-US"/>
              <a:t>（續）</a:t>
            </a:r>
            <a:endParaRPr lang="zh-TW"/>
          </a:p>
          <a:p>
            <a:pPr rtl="0"/>
            <a:r>
              <a:rPr lang="zh-TW"/>
              <a:t>9.2.6 </a:t>
            </a:r>
            <a:r>
              <a:rPr lang="en-US" altLang="zh-TW"/>
              <a:t>-</a:t>
            </a:r>
            <a:r>
              <a:rPr lang="zh-TW"/>
              <a:t> 檢查你的理解 </a:t>
            </a:r>
            <a:r>
              <a:rPr lang="en-US" altLang="zh-TW"/>
              <a:t>-</a:t>
            </a:r>
            <a:r>
              <a:rPr lang="zh-TW"/>
              <a:t> </a:t>
            </a:r>
            <a:r>
              <a:rPr lang="zh-TW" altLang="en-US"/>
              <a:t>流量特徵</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362</a:t>
            </a:fld>
            <a:endParaRPr/>
          </a:p>
        </p:txBody>
      </p:sp>
    </p:spTree>
    <p:extLst>
      <p:ext uri="{BB962C8B-B14F-4D97-AF65-F5344CB8AC3E}">
        <p14:creationId xmlns:p14="http://schemas.microsoft.com/office/powerpoint/2010/main" val="1408507099"/>
      </p:ext>
    </p:extLst>
  </p:cSld>
  <p:clrMapOvr>
    <a:masterClrMapping/>
  </p:clrMapOvr>
</p:notes>
</file>

<file path=ppt/notesSlides/notesSlide3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9.3 – </a:t>
            </a:r>
            <a:r>
              <a:rPr lang="zh-TW" altLang="en-US"/>
              <a:t>佇列演算法</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9.3.2 </a:t>
            </a:r>
            <a:r>
              <a:rPr lang="en-US" altLang="zh-TW"/>
              <a:t>-</a:t>
            </a:r>
            <a:r>
              <a:rPr lang="zh-TW" altLang="en-US"/>
              <a:t> </a:t>
            </a:r>
            <a:r>
              <a:rPr lang="zh-TW" altLang="en-US" sz="1200" b="0" i="0" kern="1200">
                <a:solidFill>
                  <a:schemeClr val="tx1"/>
                </a:solidFill>
                <a:effectLst/>
                <a:latin typeface="+mn-lt"/>
                <a:ea typeface="+mn-ea"/>
                <a:cs typeface="+mn-cs"/>
              </a:rPr>
              <a:t>佇列簡介</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363</a:t>
            </a:fld>
            <a:endParaRPr/>
          </a:p>
        </p:txBody>
      </p:sp>
    </p:spTree>
    <p:extLst>
      <p:ext uri="{BB962C8B-B14F-4D97-AF65-F5344CB8AC3E}">
        <p14:creationId xmlns:p14="http://schemas.microsoft.com/office/powerpoint/2010/main" val="4156794919"/>
      </p:ext>
    </p:extLst>
  </p:cSld>
  <p:clrMapOvr>
    <a:masterClrMapping/>
  </p:clrMapOvr>
</p:notes>
</file>

<file path=ppt/notesSlides/notesSlide3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9.3 – </a:t>
            </a:r>
            <a:r>
              <a:rPr lang="zh-TW" altLang="en-US"/>
              <a:t>佇列演算法</a:t>
            </a:r>
            <a:endParaRPr lang="zh-TW"/>
          </a:p>
          <a:p>
            <a:pPr rtl="0"/>
            <a:r>
              <a:rPr lang="zh-TW"/>
              <a:t>9.3.3</a:t>
            </a:r>
            <a:r>
              <a:rPr lang="en-US" altLang="zh-TW"/>
              <a:t> </a:t>
            </a:r>
            <a:r>
              <a:rPr lang="zh-TW"/>
              <a:t>-</a:t>
            </a:r>
            <a:r>
              <a:rPr lang="en-US" altLang="zh-TW"/>
              <a:t> </a:t>
            </a:r>
            <a:r>
              <a:rPr lang="zh-TW"/>
              <a:t>先進先出</a:t>
            </a:r>
          </a:p>
        </p:txBody>
      </p:sp>
      <p:sp>
        <p:nvSpPr>
          <p:cNvPr id="4" name="Slide Number Placeholder 3"/>
          <p:cNvSpPr>
            <a:spLocks noGrp="1"/>
          </p:cNvSpPr>
          <p:nvPr>
            <p:ph type="sldNum" sz="quarter" idx="5"/>
          </p:nvPr>
        </p:nvSpPr>
        <p:spPr/>
        <p:txBody>
          <a:bodyPr/>
          <a:lstStyle/>
          <a:p>
            <a:pPr rtl="0"/>
            <a:fld id="{5641018C-6CAF-B84E-B92C-ECB119457FBA}" type="slidenum">
              <a:rPr/>
              <a:t>364</a:t>
            </a:fld>
            <a:endParaRPr/>
          </a:p>
        </p:txBody>
      </p:sp>
    </p:spTree>
    <p:extLst>
      <p:ext uri="{BB962C8B-B14F-4D97-AF65-F5344CB8AC3E}">
        <p14:creationId xmlns:p14="http://schemas.microsoft.com/office/powerpoint/2010/main" val="661010583"/>
      </p:ext>
    </p:extLst>
  </p:cSld>
  <p:clrMapOvr>
    <a:masterClrMapping/>
  </p:clrMapOvr>
</p:notes>
</file>

<file path=ppt/notesSlides/notesSlide3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9.3 – </a:t>
            </a:r>
            <a:r>
              <a:rPr lang="zh-TW" altLang="en-US"/>
              <a:t>佇列演算法</a:t>
            </a:r>
            <a:endParaRPr lang="zh-TW"/>
          </a:p>
          <a:p>
            <a:pPr rtl="0"/>
            <a:r>
              <a:rPr lang="zh-TW"/>
              <a:t>9.3.4 – </a:t>
            </a:r>
            <a:r>
              <a:rPr lang="zh-TW" altLang="en-US"/>
              <a:t>加權公平佇列 </a:t>
            </a:r>
            <a:r>
              <a:rPr lang="en-US" altLang="zh-TW"/>
              <a:t>(WFQ)</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365</a:t>
            </a:fld>
            <a:endParaRPr/>
          </a:p>
        </p:txBody>
      </p:sp>
    </p:spTree>
    <p:extLst>
      <p:ext uri="{BB962C8B-B14F-4D97-AF65-F5344CB8AC3E}">
        <p14:creationId xmlns:p14="http://schemas.microsoft.com/office/powerpoint/2010/main" val="591290429"/>
      </p:ext>
    </p:extLst>
  </p:cSld>
  <p:clrMapOvr>
    <a:masterClrMapping/>
  </p:clrMapOvr>
</p:notes>
</file>

<file path=ppt/notesSlides/notesSlide3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9.3 – </a:t>
            </a:r>
            <a:r>
              <a:rPr lang="zh-TW" altLang="en-US"/>
              <a:t>佇列演算法</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9.3.5 –</a:t>
            </a:r>
            <a:r>
              <a:rPr lang="en-US" altLang="zh-TW"/>
              <a:t> </a:t>
            </a:r>
            <a:r>
              <a:rPr lang="zh-TW" altLang="en-US" sz="1200" b="0" i="0" kern="1200">
                <a:solidFill>
                  <a:schemeClr val="tx1"/>
                </a:solidFill>
                <a:effectLst/>
                <a:latin typeface="+mn-lt"/>
                <a:ea typeface="+mn-ea"/>
                <a:cs typeface="+mn-cs"/>
              </a:rPr>
              <a:t>基於類別的加權公平佇列 </a:t>
            </a:r>
            <a:r>
              <a:rPr lang="en-US" altLang="zh-TW" sz="1200" b="0" i="0" kern="1200">
                <a:solidFill>
                  <a:schemeClr val="tx1"/>
                </a:solidFill>
                <a:effectLst/>
                <a:latin typeface="+mn-lt"/>
                <a:ea typeface="+mn-ea"/>
                <a:cs typeface="+mn-cs"/>
              </a:rPr>
              <a:t>(CBWFQ)</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366</a:t>
            </a:fld>
            <a:endParaRPr/>
          </a:p>
        </p:txBody>
      </p:sp>
    </p:spTree>
    <p:extLst>
      <p:ext uri="{BB962C8B-B14F-4D97-AF65-F5344CB8AC3E}">
        <p14:creationId xmlns:p14="http://schemas.microsoft.com/office/powerpoint/2010/main" val="3793523163"/>
      </p:ext>
    </p:extLst>
  </p:cSld>
  <p:clrMapOvr>
    <a:masterClrMapping/>
  </p:clrMapOvr>
</p:notes>
</file>

<file path=ppt/notesSlides/notesSlide3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9.3 – </a:t>
            </a:r>
            <a:r>
              <a:rPr lang="zh-TW" altLang="en-US"/>
              <a:t>佇列演算法</a:t>
            </a:r>
            <a:endParaRPr lang="zh-TW"/>
          </a:p>
          <a:p>
            <a:pPr rtl="0"/>
            <a:r>
              <a:rPr lang="zh-TW"/>
              <a:t>9.3.5 –</a:t>
            </a:r>
            <a:r>
              <a:rPr lang="zh-TW" altLang="en-US"/>
              <a:t> </a:t>
            </a:r>
            <a:r>
              <a:rPr lang="zh-TW" altLang="en-US">
                <a:latin typeface="+mn-lt"/>
                <a:ea typeface="+mn-ea"/>
              </a:rPr>
              <a:t>基於類別的加權公平佇列 </a:t>
            </a:r>
            <a:r>
              <a:rPr lang="en-US" altLang="zh-TW">
                <a:latin typeface="+mn-lt"/>
                <a:ea typeface="+mn-ea"/>
              </a:rPr>
              <a:t>(CBWFQ)</a:t>
            </a:r>
            <a:r>
              <a:rPr lang="zh-TW" altLang="en-US">
                <a:latin typeface="+mn-lt"/>
                <a:ea typeface="+mn-ea"/>
              </a:rPr>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367</a:t>
            </a:fld>
            <a:endParaRPr/>
          </a:p>
        </p:txBody>
      </p:sp>
    </p:spTree>
    <p:extLst>
      <p:ext uri="{BB962C8B-B14F-4D97-AF65-F5344CB8AC3E}">
        <p14:creationId xmlns:p14="http://schemas.microsoft.com/office/powerpoint/2010/main" val="1804752015"/>
      </p:ext>
    </p:extLst>
  </p:cSld>
  <p:clrMapOvr>
    <a:masterClrMapping/>
  </p:clrMapOvr>
</p:notes>
</file>

<file path=ppt/notesSlides/notesSlide3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9.3 – </a:t>
            </a:r>
            <a:r>
              <a:rPr lang="zh-TW" altLang="en-US"/>
              <a:t>佇列演算法</a:t>
            </a:r>
            <a:endParaRPr lang="zh-TW"/>
          </a:p>
          <a:p>
            <a:r>
              <a:rPr lang="zh-TW"/>
              <a:t>9.3.6 –</a:t>
            </a:r>
            <a:r>
              <a:rPr lang="zh-TW" altLang="en-US"/>
              <a:t> </a:t>
            </a:r>
            <a:r>
              <a:rPr lang="zh-TW" altLang="en-US" sz="1200" b="0" i="0" kern="1200">
                <a:solidFill>
                  <a:schemeClr val="tx1"/>
                </a:solidFill>
                <a:effectLst/>
                <a:latin typeface="+mn-lt"/>
                <a:ea typeface="+mn-ea"/>
                <a:cs typeface="+mn-cs"/>
              </a:rPr>
              <a:t>低延時佇列 </a:t>
            </a:r>
            <a:r>
              <a:rPr lang="en-US" altLang="zh-TW" sz="1200" b="0" i="0" kern="1200">
                <a:solidFill>
                  <a:schemeClr val="tx1"/>
                </a:solidFill>
                <a:effectLst/>
                <a:latin typeface="+mn-lt"/>
                <a:ea typeface="+mn-ea"/>
                <a:cs typeface="+mn-cs"/>
              </a:rPr>
              <a:t>(LLQ)</a:t>
            </a:r>
          </a:p>
          <a:p>
            <a:pPr marL="0" marR="0" lvl="0" indent="0" algn="l" defTabSz="457200" rtl="0" eaLnBrk="1" fontAlgn="auto" latinLnBrk="0" hangingPunct="1">
              <a:lnSpc>
                <a:spcPct val="100000"/>
              </a:lnSpc>
              <a:spcBef>
                <a:spcPct val="0"/>
              </a:spcBef>
              <a:spcAft>
                <a:spcPct val="0"/>
              </a:spcAft>
              <a:buClrTx/>
              <a:buSzTx/>
              <a:buFontTx/>
              <a:buNone/>
              <a:defRPr/>
            </a:pPr>
            <a:r>
              <a:rPr lang="zh-TW"/>
              <a:t>9.3.7-</a:t>
            </a:r>
            <a:r>
              <a:rPr lang="zh-TW" altLang="en-US"/>
              <a:t> </a:t>
            </a:r>
            <a:r>
              <a:rPr lang="zh-TW"/>
              <a:t>檢查你的理解 -</a:t>
            </a:r>
            <a:r>
              <a:rPr lang="zh-TW" altLang="en-US"/>
              <a:t> </a:t>
            </a:r>
            <a:r>
              <a:rPr lang="zh-TW" altLang="en-US" sz="1200" b="0" i="0" kern="1200">
                <a:solidFill>
                  <a:schemeClr val="tx1"/>
                </a:solidFill>
                <a:effectLst/>
                <a:latin typeface="+mn-lt"/>
                <a:ea typeface="+mn-ea"/>
                <a:cs typeface="+mn-cs"/>
              </a:rPr>
              <a:t>佇列演算法</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368</a:t>
            </a:fld>
            <a:endParaRPr/>
          </a:p>
        </p:txBody>
      </p:sp>
    </p:spTree>
    <p:extLst>
      <p:ext uri="{BB962C8B-B14F-4D97-AF65-F5344CB8AC3E}">
        <p14:creationId xmlns:p14="http://schemas.microsoft.com/office/powerpoint/2010/main" val="2777804966"/>
      </p:ext>
    </p:extLst>
  </p:cSld>
  <p:clrMapOvr>
    <a:masterClrMapping/>
  </p:clrMapOvr>
</p:notes>
</file>

<file path=ppt/notesSlides/notesSlide3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9.4 – </a:t>
            </a:r>
            <a:r>
              <a:rPr lang="en-US" altLang="zh-TW"/>
              <a:t>QoS </a:t>
            </a:r>
            <a:r>
              <a:rPr lang="zh-TW" altLang="en-US"/>
              <a:t>模型</a:t>
            </a:r>
            <a:endParaRPr lang="zh-TW"/>
          </a:p>
          <a:p>
            <a:r>
              <a:rPr lang="zh-TW"/>
              <a:t>9.4.2 </a:t>
            </a:r>
            <a:r>
              <a:rPr lang="en-US" altLang="zh-TW"/>
              <a:t>-</a:t>
            </a:r>
            <a:r>
              <a:rPr lang="zh-TW"/>
              <a:t> 選取適當的 QoS</a:t>
            </a:r>
            <a:r>
              <a:rPr lang="en-US" altLang="zh-TW"/>
              <a:t> </a:t>
            </a:r>
            <a:r>
              <a:rPr lang="zh-TW" altLang="en-US" sz="1200" b="0" i="0" kern="1200">
                <a:solidFill>
                  <a:schemeClr val="tx1"/>
                </a:solidFill>
                <a:effectLst/>
                <a:latin typeface="+mn-lt"/>
                <a:ea typeface="+mn-ea"/>
                <a:cs typeface="+mn-cs"/>
              </a:rPr>
              <a:t>政策模型</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369</a:t>
            </a:fld>
            <a:endParaRPr/>
          </a:p>
        </p:txBody>
      </p:sp>
    </p:spTree>
    <p:extLst>
      <p:ext uri="{BB962C8B-B14F-4D97-AF65-F5344CB8AC3E}">
        <p14:creationId xmlns:p14="http://schemas.microsoft.com/office/powerpoint/2010/main" val="2118555725"/>
      </p:ext>
    </p:extLst>
  </p:cSld>
  <p:clrMapOvr>
    <a:masterClrMapping/>
  </p:clrMapOvr>
</p:notes>
</file>

<file path=ppt/notesSlides/notesSlide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2.2 - </a:t>
            </a:r>
            <a:r>
              <a:rPr lang="zh-TW" altLang="en-US"/>
              <a:t>點對點 </a:t>
            </a:r>
            <a:r>
              <a:rPr lang="en-US" altLang="zh-TW"/>
              <a:t>OSPF </a:t>
            </a:r>
            <a:r>
              <a:rPr lang="zh-TW" altLang="en-US"/>
              <a:t>網路</a:t>
            </a:r>
            <a:endParaRPr lang="zh-TW"/>
          </a:p>
          <a:p>
            <a:pPr rtl="0"/>
            <a:r>
              <a:rPr lang="zh-TW"/>
              <a:t>2.2.1</a:t>
            </a:r>
            <a:r>
              <a:rPr lang="en-US" altLang="zh-TW"/>
              <a:t> </a:t>
            </a:r>
            <a:r>
              <a:rPr lang="zh-TW"/>
              <a:t>-</a:t>
            </a:r>
            <a:r>
              <a:rPr lang="en-US" altLang="zh-TW"/>
              <a:t> </a:t>
            </a:r>
            <a:r>
              <a:rPr lang="en-US" altLang="zh-TW">
                <a:latin typeface="+mn-lt"/>
                <a:ea typeface="+mn-ea"/>
              </a:rPr>
              <a:t>network </a:t>
            </a:r>
            <a:r>
              <a:rPr lang="zh-TW" altLang="en-US">
                <a:latin typeface="+mn-lt"/>
                <a:ea typeface="+mn-ea"/>
              </a:rPr>
              <a:t>命令語法</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37</a:t>
            </a:fld>
            <a:endParaRPr/>
          </a:p>
        </p:txBody>
      </p:sp>
    </p:spTree>
    <p:extLst>
      <p:ext uri="{BB962C8B-B14F-4D97-AF65-F5344CB8AC3E}">
        <p14:creationId xmlns:p14="http://schemas.microsoft.com/office/powerpoint/2010/main" val="3222645466"/>
      </p:ext>
    </p:extLst>
  </p:cSld>
  <p:clrMapOvr>
    <a:masterClrMapping/>
  </p:clrMapOvr>
</p:notes>
</file>

<file path=ppt/notesSlides/notesSlide3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9.4 – </a:t>
            </a:r>
            <a:r>
              <a:rPr lang="en-US" altLang="zh-TW"/>
              <a:t>QoS </a:t>
            </a:r>
            <a:r>
              <a:rPr lang="zh-TW" altLang="en-US"/>
              <a:t>模型</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9.4.3 –</a:t>
            </a:r>
            <a:r>
              <a:rPr lang="en-US" altLang="zh-TW"/>
              <a:t> </a:t>
            </a:r>
            <a:r>
              <a:rPr lang="zh-TW" altLang="en-US" sz="1200" b="0" i="0" kern="1200">
                <a:solidFill>
                  <a:schemeClr val="tx1"/>
                </a:solidFill>
                <a:effectLst/>
                <a:latin typeface="+mn-lt"/>
                <a:ea typeface="+mn-ea"/>
                <a:cs typeface="+mn-cs"/>
              </a:rPr>
              <a:t>盡力遞送</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370</a:t>
            </a:fld>
            <a:endParaRPr/>
          </a:p>
        </p:txBody>
      </p:sp>
    </p:spTree>
    <p:extLst>
      <p:ext uri="{BB962C8B-B14F-4D97-AF65-F5344CB8AC3E}">
        <p14:creationId xmlns:p14="http://schemas.microsoft.com/office/powerpoint/2010/main" val="3737955442"/>
      </p:ext>
    </p:extLst>
  </p:cSld>
  <p:clrMapOvr>
    <a:masterClrMapping/>
  </p:clrMapOvr>
</p:notes>
</file>

<file path=ppt/notesSlides/notesSlide3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9.4 – </a:t>
            </a:r>
            <a:r>
              <a:rPr lang="en-US" altLang="zh-TW"/>
              <a:t>QoS </a:t>
            </a:r>
            <a:r>
              <a:rPr lang="zh-TW" altLang="en-US"/>
              <a:t>模型</a:t>
            </a:r>
            <a:endParaRPr lang="zh-TW"/>
          </a:p>
          <a:p>
            <a:pPr rtl="0"/>
            <a:r>
              <a:rPr lang="zh-TW"/>
              <a:t>9.4.4 –</a:t>
            </a:r>
            <a:r>
              <a:rPr lang="zh-TW" altLang="en-US"/>
              <a:t> </a:t>
            </a:r>
            <a:r>
              <a:rPr lang="zh-TW" altLang="zh-TW" sz="1200">
                <a:latin typeface="+mn-lt"/>
                <a:ea typeface="+mn-ea"/>
              </a:rPr>
              <a:t>整合式服務</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371</a:t>
            </a:fld>
            <a:endParaRPr/>
          </a:p>
        </p:txBody>
      </p:sp>
    </p:spTree>
    <p:extLst>
      <p:ext uri="{BB962C8B-B14F-4D97-AF65-F5344CB8AC3E}">
        <p14:creationId xmlns:p14="http://schemas.microsoft.com/office/powerpoint/2010/main" val="1421504443"/>
      </p:ext>
    </p:extLst>
  </p:cSld>
  <p:clrMapOvr>
    <a:masterClrMapping/>
  </p:clrMapOvr>
</p:notes>
</file>

<file path=ppt/notesSlides/notesSlide3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9.4 – </a:t>
            </a:r>
            <a:r>
              <a:rPr lang="en-US" altLang="zh-TW"/>
              <a:t>QoS </a:t>
            </a:r>
            <a:r>
              <a:rPr lang="zh-TW" altLang="en-US"/>
              <a:t>模型</a:t>
            </a:r>
            <a:endParaRPr lang="zh-TW"/>
          </a:p>
          <a:p>
            <a:pPr rtl="0"/>
            <a:r>
              <a:rPr lang="zh-TW"/>
              <a:t>9.4.4 </a:t>
            </a:r>
            <a:r>
              <a:rPr lang="en-US" altLang="zh-TW"/>
              <a:t>- </a:t>
            </a:r>
            <a:r>
              <a:rPr lang="zh-TW" altLang="zh-TW" sz="1200">
                <a:latin typeface="+mn-lt"/>
                <a:ea typeface="+mn-ea"/>
              </a:rPr>
              <a:t>整合式服務</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372</a:t>
            </a:fld>
            <a:endParaRPr/>
          </a:p>
        </p:txBody>
      </p:sp>
    </p:spTree>
    <p:extLst>
      <p:ext uri="{BB962C8B-B14F-4D97-AF65-F5344CB8AC3E}">
        <p14:creationId xmlns:p14="http://schemas.microsoft.com/office/powerpoint/2010/main" val="672234201"/>
      </p:ext>
    </p:extLst>
  </p:cSld>
  <p:clrMapOvr>
    <a:masterClrMapping/>
  </p:clrMapOvr>
</p:notes>
</file>

<file path=ppt/notesSlides/notesSlide3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9.4 – </a:t>
            </a:r>
            <a:r>
              <a:rPr lang="en-US" altLang="zh-TW"/>
              <a:t>QoS </a:t>
            </a:r>
            <a:r>
              <a:rPr lang="zh-TW" altLang="en-US"/>
              <a:t>模型</a:t>
            </a:r>
            <a:endParaRPr lang="zh-TW"/>
          </a:p>
          <a:p>
            <a:pPr rtl="0"/>
            <a:r>
              <a:rPr lang="zh-TW"/>
              <a:t>9.4.5 </a:t>
            </a:r>
            <a:r>
              <a:rPr lang="en-US" altLang="zh-TW"/>
              <a:t>-</a:t>
            </a:r>
            <a:r>
              <a:rPr lang="zh-TW"/>
              <a:t> 差異化服務</a:t>
            </a:r>
          </a:p>
        </p:txBody>
      </p:sp>
      <p:sp>
        <p:nvSpPr>
          <p:cNvPr id="4" name="Slide Number Placeholder 3"/>
          <p:cNvSpPr>
            <a:spLocks noGrp="1"/>
          </p:cNvSpPr>
          <p:nvPr>
            <p:ph type="sldNum" sz="quarter" idx="5"/>
          </p:nvPr>
        </p:nvSpPr>
        <p:spPr/>
        <p:txBody>
          <a:bodyPr/>
          <a:lstStyle/>
          <a:p>
            <a:pPr rtl="0"/>
            <a:fld id="{5641018C-6CAF-B84E-B92C-ECB119457FBA}" type="slidenum">
              <a:rPr/>
              <a:t>373</a:t>
            </a:fld>
            <a:endParaRPr/>
          </a:p>
        </p:txBody>
      </p:sp>
    </p:spTree>
    <p:extLst>
      <p:ext uri="{BB962C8B-B14F-4D97-AF65-F5344CB8AC3E}">
        <p14:creationId xmlns:p14="http://schemas.microsoft.com/office/powerpoint/2010/main" val="2926261980"/>
      </p:ext>
    </p:extLst>
  </p:cSld>
  <p:clrMapOvr>
    <a:masterClrMapping/>
  </p:clrMapOvr>
</p:notes>
</file>

<file path=ppt/notesSlides/notesSlide3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9.4 – </a:t>
            </a:r>
            <a:r>
              <a:rPr lang="en-US" altLang="zh-TW"/>
              <a:t>QoS </a:t>
            </a:r>
            <a:r>
              <a:rPr lang="zh-TW" altLang="en-US"/>
              <a:t>模型</a:t>
            </a:r>
            <a:endParaRPr lang="zh-TW"/>
          </a:p>
          <a:p>
            <a:pPr rtl="0"/>
            <a:r>
              <a:rPr lang="zh-TW"/>
              <a:t>9.4.5 –</a:t>
            </a:r>
            <a:r>
              <a:rPr lang="en-US" altLang="zh-TW"/>
              <a:t> </a:t>
            </a:r>
            <a:r>
              <a:rPr lang="zh-TW" altLang="zh-TW"/>
              <a:t>差異化服務</a:t>
            </a:r>
            <a:r>
              <a:rPr lang="zh-TW" altLang="en-US"/>
              <a:t>（續）</a:t>
            </a:r>
            <a:endParaRPr lang="zh-TW"/>
          </a:p>
          <a:p>
            <a:pPr rtl="0"/>
            <a:r>
              <a:rPr lang="zh-TW"/>
              <a:t>9.4.6 </a:t>
            </a:r>
            <a:r>
              <a:rPr lang="en-US" altLang="zh-TW"/>
              <a:t>-</a:t>
            </a:r>
            <a:r>
              <a:rPr lang="zh-TW"/>
              <a:t> 檢查你的理解 </a:t>
            </a:r>
            <a:r>
              <a:rPr lang="en-US" altLang="zh-TW"/>
              <a:t>-</a:t>
            </a:r>
            <a:r>
              <a:rPr lang="zh-TW"/>
              <a:t> QoS 模型</a:t>
            </a:r>
          </a:p>
        </p:txBody>
      </p:sp>
      <p:sp>
        <p:nvSpPr>
          <p:cNvPr id="4" name="Slide Number Placeholder 3"/>
          <p:cNvSpPr>
            <a:spLocks noGrp="1"/>
          </p:cNvSpPr>
          <p:nvPr>
            <p:ph type="sldNum" sz="quarter" idx="5"/>
          </p:nvPr>
        </p:nvSpPr>
        <p:spPr/>
        <p:txBody>
          <a:bodyPr/>
          <a:lstStyle/>
          <a:p>
            <a:pPr rtl="0"/>
            <a:fld id="{5641018C-6CAF-B84E-B92C-ECB119457FBA}" type="slidenum">
              <a:rPr/>
              <a:t>374</a:t>
            </a:fld>
            <a:endParaRPr/>
          </a:p>
        </p:txBody>
      </p:sp>
    </p:spTree>
    <p:extLst>
      <p:ext uri="{BB962C8B-B14F-4D97-AF65-F5344CB8AC3E}">
        <p14:creationId xmlns:p14="http://schemas.microsoft.com/office/powerpoint/2010/main" val="1476594969"/>
      </p:ext>
    </p:extLst>
  </p:cSld>
  <p:clrMapOvr>
    <a:masterClrMapping/>
  </p:clrMapOvr>
</p:notes>
</file>

<file path=ppt/notesSlides/notesSlide3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9.5.2 </a:t>
            </a:r>
            <a:r>
              <a:rPr lang="en-US" altLang="zh-TW"/>
              <a:t>-</a:t>
            </a:r>
            <a:r>
              <a:rPr lang="zh-TW"/>
              <a:t> 避免封包遺失</a:t>
            </a:r>
          </a:p>
        </p:txBody>
      </p:sp>
      <p:sp>
        <p:nvSpPr>
          <p:cNvPr id="4" name="Slide Number Placeholder 3"/>
          <p:cNvSpPr>
            <a:spLocks noGrp="1"/>
          </p:cNvSpPr>
          <p:nvPr>
            <p:ph type="sldNum" sz="quarter" idx="5"/>
          </p:nvPr>
        </p:nvSpPr>
        <p:spPr/>
        <p:txBody>
          <a:bodyPr/>
          <a:lstStyle/>
          <a:p>
            <a:pPr rtl="0"/>
            <a:fld id="{5641018C-6CAF-B84E-B92C-ECB119457FBA}" type="slidenum">
              <a:rPr/>
              <a:t>375</a:t>
            </a:fld>
            <a:endParaRPr/>
          </a:p>
        </p:txBody>
      </p:sp>
    </p:spTree>
    <p:extLst>
      <p:ext uri="{BB962C8B-B14F-4D97-AF65-F5344CB8AC3E}">
        <p14:creationId xmlns:p14="http://schemas.microsoft.com/office/powerpoint/2010/main" val="3180191354"/>
      </p:ext>
    </p:extLst>
  </p:cSld>
  <p:clrMapOvr>
    <a:masterClrMapping/>
  </p:clrMapOvr>
</p:notes>
</file>

<file path=ppt/notesSlides/notesSlide3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9.5.3 </a:t>
            </a:r>
            <a:r>
              <a:rPr lang="en-US" altLang="zh-TW"/>
              <a:t>-</a:t>
            </a:r>
            <a:r>
              <a:rPr lang="zh-TW"/>
              <a:t> </a:t>
            </a:r>
            <a:r>
              <a:rPr lang="en-US" altLang="zh-TW" sz="1200" b="0" i="0" kern="1200">
                <a:solidFill>
                  <a:schemeClr val="tx1"/>
                </a:solidFill>
                <a:effectLst/>
                <a:latin typeface="+mn-lt"/>
                <a:ea typeface="+mn-ea"/>
                <a:cs typeface="+mn-cs"/>
              </a:rPr>
              <a:t>QoS </a:t>
            </a:r>
            <a:r>
              <a:rPr lang="zh-TW" altLang="en-US" sz="1200" b="0" i="0" kern="1200">
                <a:solidFill>
                  <a:schemeClr val="tx1"/>
                </a:solidFill>
                <a:effectLst/>
                <a:latin typeface="+mn-lt"/>
                <a:ea typeface="+mn-ea"/>
                <a:cs typeface="+mn-cs"/>
              </a:rPr>
              <a:t>工具</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376</a:t>
            </a:fld>
            <a:endParaRPr/>
          </a:p>
        </p:txBody>
      </p:sp>
    </p:spTree>
    <p:extLst>
      <p:ext uri="{BB962C8B-B14F-4D97-AF65-F5344CB8AC3E}">
        <p14:creationId xmlns:p14="http://schemas.microsoft.com/office/powerpoint/2010/main" val="2648107220"/>
      </p:ext>
    </p:extLst>
  </p:cSld>
  <p:clrMapOvr>
    <a:masterClrMapping/>
  </p:clrMapOvr>
</p:notes>
</file>

<file path=ppt/notesSlides/notesSlide3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9.5.3 </a:t>
            </a:r>
            <a:r>
              <a:rPr lang="en-US" altLang="zh-TW"/>
              <a:t>-</a:t>
            </a:r>
            <a:r>
              <a:rPr lang="zh-TW"/>
              <a:t> QoS 工具（續）</a:t>
            </a:r>
          </a:p>
        </p:txBody>
      </p:sp>
      <p:sp>
        <p:nvSpPr>
          <p:cNvPr id="4" name="Slide Number Placeholder 3"/>
          <p:cNvSpPr>
            <a:spLocks noGrp="1"/>
          </p:cNvSpPr>
          <p:nvPr>
            <p:ph type="sldNum" sz="quarter" idx="5"/>
          </p:nvPr>
        </p:nvSpPr>
        <p:spPr/>
        <p:txBody>
          <a:bodyPr/>
          <a:lstStyle/>
          <a:p>
            <a:pPr rtl="0"/>
            <a:fld id="{5641018C-6CAF-B84E-B92C-ECB119457FBA}" type="slidenum">
              <a:rPr/>
              <a:t>377</a:t>
            </a:fld>
            <a:endParaRPr/>
          </a:p>
        </p:txBody>
      </p:sp>
    </p:spTree>
    <p:extLst>
      <p:ext uri="{BB962C8B-B14F-4D97-AF65-F5344CB8AC3E}">
        <p14:creationId xmlns:p14="http://schemas.microsoft.com/office/powerpoint/2010/main" val="3975420808"/>
      </p:ext>
    </p:extLst>
  </p:cSld>
  <p:clrMapOvr>
    <a:masterClrMapping/>
  </p:clrMapOvr>
</p:notes>
</file>

<file path=ppt/notesSlides/notesSlide3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9.5.4 –</a:t>
            </a:r>
            <a:r>
              <a:rPr lang="zh-TW" altLang="en-US"/>
              <a:t> </a:t>
            </a:r>
            <a:r>
              <a:rPr lang="zh-TW" altLang="zh-TW" sz="1200" kern="1200">
                <a:solidFill>
                  <a:schemeClr val="tx1"/>
                </a:solidFill>
                <a:latin typeface="+mn-lt"/>
                <a:ea typeface="+mn-ea"/>
                <a:cs typeface="+mn-cs"/>
              </a:rPr>
              <a:t>分類和標記</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378</a:t>
            </a:fld>
            <a:endParaRPr/>
          </a:p>
        </p:txBody>
      </p:sp>
    </p:spTree>
    <p:extLst>
      <p:ext uri="{BB962C8B-B14F-4D97-AF65-F5344CB8AC3E}">
        <p14:creationId xmlns:p14="http://schemas.microsoft.com/office/powerpoint/2010/main" val="2838433829"/>
      </p:ext>
    </p:extLst>
  </p:cSld>
  <p:clrMapOvr>
    <a:masterClrMapping/>
  </p:clrMapOvr>
</p:notes>
</file>

<file path=ppt/notesSlides/notesSlide3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9.5.4 – </a:t>
            </a:r>
            <a:r>
              <a:rPr lang="zh-TW" altLang="en-US"/>
              <a:t>分類和標記（續）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379</a:t>
            </a:fld>
            <a:endParaRPr/>
          </a:p>
        </p:txBody>
      </p:sp>
    </p:spTree>
    <p:extLst>
      <p:ext uri="{BB962C8B-B14F-4D97-AF65-F5344CB8AC3E}">
        <p14:creationId xmlns:p14="http://schemas.microsoft.com/office/powerpoint/2010/main" val="3927664797"/>
      </p:ext>
    </p:extLst>
  </p:cSld>
  <p:clrMapOvr>
    <a:masterClrMapping/>
  </p:clrMapOvr>
</p:notes>
</file>

<file path=ppt/notesSlides/notesSlide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2.2 - </a:t>
            </a:r>
            <a:r>
              <a:rPr lang="zh-TW" altLang="en-US"/>
              <a:t>點對點 </a:t>
            </a:r>
            <a:r>
              <a:rPr lang="en-US" altLang="zh-TW"/>
              <a:t>OSPF </a:t>
            </a:r>
            <a:r>
              <a:rPr lang="zh-TW" altLang="en-US"/>
              <a:t>網路</a:t>
            </a:r>
            <a:endParaRPr lang="zh-TW"/>
          </a:p>
          <a:p>
            <a:pPr rtl="0"/>
            <a:r>
              <a:rPr lang="zh-TW"/>
              <a:t>2.2.2</a:t>
            </a:r>
            <a:r>
              <a:rPr lang="en-US" altLang="zh-TW"/>
              <a:t> </a:t>
            </a:r>
            <a:r>
              <a:rPr lang="zh-TW"/>
              <a:t>-</a:t>
            </a:r>
            <a:r>
              <a:rPr lang="en-US" altLang="zh-TW"/>
              <a:t> </a:t>
            </a:r>
            <a:r>
              <a:rPr lang="zh-TW" altLang="zh-TW" sz="1200">
                <a:latin typeface="+mn-lt"/>
                <a:ea typeface="+mn-ea"/>
              </a:rPr>
              <a:t>萬用遮罩</a:t>
            </a:r>
            <a:endParaRPr lang="zh-TW"/>
          </a:p>
          <a:p>
            <a:pPr rtl="0"/>
            <a:r>
              <a:rPr lang="zh-TW"/>
              <a:t>2.2.3</a:t>
            </a:r>
            <a:r>
              <a:rPr lang="en-US" altLang="zh-TW"/>
              <a:t> </a:t>
            </a:r>
            <a:r>
              <a:rPr lang="zh-TW"/>
              <a:t>-</a:t>
            </a:r>
            <a:r>
              <a:rPr lang="en-US" altLang="zh-TW"/>
              <a:t> </a:t>
            </a:r>
            <a:r>
              <a:rPr lang="zh-TW"/>
              <a:t>檢查你的理解</a:t>
            </a:r>
            <a:r>
              <a:rPr lang="en-US" altLang="zh-TW"/>
              <a:t> </a:t>
            </a:r>
            <a:r>
              <a:rPr lang="zh-TW"/>
              <a:t>-</a:t>
            </a:r>
            <a:r>
              <a:rPr lang="en-US" altLang="zh-TW"/>
              <a:t> </a:t>
            </a:r>
            <a:r>
              <a:rPr lang="zh-TW" altLang="zh-TW" sz="1200">
                <a:latin typeface="+mn-lt"/>
                <a:ea typeface="+mn-ea"/>
              </a:rPr>
              <a:t>萬用遮罩</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38</a:t>
            </a:fld>
            <a:endParaRPr/>
          </a:p>
        </p:txBody>
      </p:sp>
    </p:spTree>
    <p:extLst>
      <p:ext uri="{BB962C8B-B14F-4D97-AF65-F5344CB8AC3E}">
        <p14:creationId xmlns:p14="http://schemas.microsoft.com/office/powerpoint/2010/main" val="2577948729"/>
      </p:ext>
    </p:extLst>
  </p:cSld>
  <p:clrMapOvr>
    <a:masterClrMapping/>
  </p:clrMapOvr>
</p:notes>
</file>

<file path=ppt/notesSlides/notesSlide3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9.5.5 </a:t>
            </a:r>
            <a:r>
              <a:rPr lang="en-US" altLang="zh-TW"/>
              <a:t>- </a:t>
            </a:r>
            <a:r>
              <a:rPr lang="zh-TW" altLang="en-US">
                <a:latin typeface="+mn-lt"/>
                <a:ea typeface="+mn-ea"/>
              </a:rPr>
              <a:t>在第 </a:t>
            </a:r>
            <a:r>
              <a:rPr lang="en-US" altLang="zh-TW">
                <a:latin typeface="+mn-lt"/>
                <a:ea typeface="+mn-ea"/>
              </a:rPr>
              <a:t>2 </a:t>
            </a:r>
            <a:r>
              <a:rPr lang="zh-TW" altLang="en-US">
                <a:latin typeface="+mn-lt"/>
                <a:ea typeface="+mn-ea"/>
              </a:rPr>
              <a:t>層標記</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380</a:t>
            </a:fld>
            <a:endParaRPr/>
          </a:p>
        </p:txBody>
      </p:sp>
    </p:spTree>
    <p:extLst>
      <p:ext uri="{BB962C8B-B14F-4D97-AF65-F5344CB8AC3E}">
        <p14:creationId xmlns:p14="http://schemas.microsoft.com/office/powerpoint/2010/main" val="3668831236"/>
      </p:ext>
    </p:extLst>
  </p:cSld>
  <p:clrMapOvr>
    <a:masterClrMapping/>
  </p:clrMapOvr>
</p:notes>
</file>

<file path=ppt/notesSlides/notesSlide3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9.5.5 </a:t>
            </a:r>
            <a:r>
              <a:rPr lang="en-US" altLang="zh-TW"/>
              <a:t>-</a:t>
            </a:r>
            <a:r>
              <a:rPr lang="zh-TW"/>
              <a:t> 在第 2 層標記</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381</a:t>
            </a:fld>
            <a:endParaRPr/>
          </a:p>
        </p:txBody>
      </p:sp>
    </p:spTree>
    <p:extLst>
      <p:ext uri="{BB962C8B-B14F-4D97-AF65-F5344CB8AC3E}">
        <p14:creationId xmlns:p14="http://schemas.microsoft.com/office/powerpoint/2010/main" val="1590155441"/>
      </p:ext>
    </p:extLst>
  </p:cSld>
  <p:clrMapOvr>
    <a:masterClrMapping/>
  </p:clrMapOvr>
</p:notes>
</file>

<file path=ppt/notesSlides/notesSlide3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9.5.6 </a:t>
            </a:r>
            <a:r>
              <a:rPr lang="en-US" altLang="zh-TW"/>
              <a:t>- </a:t>
            </a:r>
            <a:r>
              <a:rPr lang="zh-TW" altLang="en-US" sz="1200" b="0" i="0" kern="1200">
                <a:solidFill>
                  <a:schemeClr val="tx1"/>
                </a:solidFill>
                <a:effectLst/>
                <a:latin typeface="+mn-lt"/>
                <a:ea typeface="+mn-ea"/>
                <a:cs typeface="+mn-cs"/>
              </a:rPr>
              <a:t>在第 </a:t>
            </a:r>
            <a:r>
              <a:rPr lang="en-US" altLang="zh-TW" sz="1200" b="0" i="0" kern="1200">
                <a:solidFill>
                  <a:schemeClr val="tx1"/>
                </a:solidFill>
                <a:effectLst/>
                <a:latin typeface="+mn-lt"/>
                <a:ea typeface="+mn-ea"/>
                <a:cs typeface="+mn-cs"/>
              </a:rPr>
              <a:t>3 </a:t>
            </a:r>
            <a:r>
              <a:rPr lang="zh-TW" altLang="en-US" sz="1200" b="0" i="0" kern="1200">
                <a:solidFill>
                  <a:schemeClr val="tx1"/>
                </a:solidFill>
                <a:effectLst/>
                <a:latin typeface="+mn-lt"/>
                <a:ea typeface="+mn-ea"/>
                <a:cs typeface="+mn-cs"/>
              </a:rPr>
              <a:t>層標記</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382</a:t>
            </a:fld>
            <a:endParaRPr/>
          </a:p>
        </p:txBody>
      </p:sp>
    </p:spTree>
    <p:extLst>
      <p:ext uri="{BB962C8B-B14F-4D97-AF65-F5344CB8AC3E}">
        <p14:creationId xmlns:p14="http://schemas.microsoft.com/office/powerpoint/2010/main" val="1618208594"/>
      </p:ext>
    </p:extLst>
  </p:cSld>
  <p:clrMapOvr>
    <a:masterClrMapping/>
  </p:clrMapOvr>
</p:notes>
</file>

<file path=ppt/notesSlides/notesSlide3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9.5.7 </a:t>
            </a:r>
            <a:r>
              <a:rPr lang="en-US" altLang="zh-TW"/>
              <a:t>-</a:t>
            </a:r>
            <a:r>
              <a:rPr lang="zh-TW"/>
              <a:t> 服務類型和流量類別</a:t>
            </a:r>
            <a:r>
              <a:rPr lang="zh-TW" altLang="en-US" sz="1200" b="0" i="0" kern="1200">
                <a:solidFill>
                  <a:schemeClr val="tx1"/>
                </a:solidFill>
                <a:effectLst/>
                <a:latin typeface="+mn-lt"/>
                <a:ea typeface="+mn-ea"/>
                <a:cs typeface="+mn-cs"/>
              </a:rPr>
              <a:t>欄位</a:t>
            </a:r>
          </a:p>
        </p:txBody>
      </p:sp>
      <p:sp>
        <p:nvSpPr>
          <p:cNvPr id="4" name="Slide Number Placeholder 3"/>
          <p:cNvSpPr>
            <a:spLocks noGrp="1"/>
          </p:cNvSpPr>
          <p:nvPr>
            <p:ph type="sldNum" sz="quarter" idx="5"/>
          </p:nvPr>
        </p:nvSpPr>
        <p:spPr/>
        <p:txBody>
          <a:bodyPr/>
          <a:lstStyle/>
          <a:p>
            <a:pPr rtl="0"/>
            <a:fld id="{5641018C-6CAF-B84E-B92C-ECB119457FBA}" type="slidenum">
              <a:rPr/>
              <a:t>383</a:t>
            </a:fld>
            <a:endParaRPr/>
          </a:p>
        </p:txBody>
      </p:sp>
    </p:spTree>
    <p:extLst>
      <p:ext uri="{BB962C8B-B14F-4D97-AF65-F5344CB8AC3E}">
        <p14:creationId xmlns:p14="http://schemas.microsoft.com/office/powerpoint/2010/main" val="2336144979"/>
      </p:ext>
    </p:extLst>
  </p:cSld>
  <p:clrMapOvr>
    <a:masterClrMapping/>
  </p:clrMapOvr>
</p:notes>
</file>

<file path=ppt/notesSlides/notesSlide3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9.5.8 </a:t>
            </a:r>
            <a:r>
              <a:rPr lang="en-US" altLang="zh-TW"/>
              <a:t>-</a:t>
            </a:r>
            <a:r>
              <a:rPr lang="zh-TW"/>
              <a:t> DSCP 值</a:t>
            </a:r>
          </a:p>
        </p:txBody>
      </p:sp>
      <p:sp>
        <p:nvSpPr>
          <p:cNvPr id="4" name="Slide Number Placeholder 3"/>
          <p:cNvSpPr>
            <a:spLocks noGrp="1"/>
          </p:cNvSpPr>
          <p:nvPr>
            <p:ph type="sldNum" sz="quarter" idx="5"/>
          </p:nvPr>
        </p:nvSpPr>
        <p:spPr/>
        <p:txBody>
          <a:bodyPr/>
          <a:lstStyle/>
          <a:p>
            <a:pPr rtl="0"/>
            <a:fld id="{5641018C-6CAF-B84E-B92C-ECB119457FBA}" type="slidenum">
              <a:rPr/>
              <a:t>384</a:t>
            </a:fld>
            <a:endParaRPr/>
          </a:p>
        </p:txBody>
      </p:sp>
    </p:spTree>
    <p:extLst>
      <p:ext uri="{BB962C8B-B14F-4D97-AF65-F5344CB8AC3E}">
        <p14:creationId xmlns:p14="http://schemas.microsoft.com/office/powerpoint/2010/main" val="580028851"/>
      </p:ext>
    </p:extLst>
  </p:cSld>
  <p:clrMapOvr>
    <a:masterClrMapping/>
  </p:clrMapOvr>
</p:notes>
</file>

<file path=ppt/notesSlides/notesSlide3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9.5.8 </a:t>
            </a:r>
            <a:r>
              <a:rPr lang="en-US" altLang="zh-TW"/>
              <a:t>-</a:t>
            </a:r>
            <a:r>
              <a:rPr lang="zh-TW"/>
              <a:t> DSCP 值</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385</a:t>
            </a:fld>
            <a:endParaRPr/>
          </a:p>
        </p:txBody>
      </p:sp>
    </p:spTree>
    <p:extLst>
      <p:ext uri="{BB962C8B-B14F-4D97-AF65-F5344CB8AC3E}">
        <p14:creationId xmlns:p14="http://schemas.microsoft.com/office/powerpoint/2010/main" val="3136374584"/>
      </p:ext>
    </p:extLst>
  </p:cSld>
  <p:clrMapOvr>
    <a:masterClrMapping/>
  </p:clrMapOvr>
</p:notes>
</file>

<file path=ppt/notesSlides/notesSlide3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9.5.9 </a:t>
            </a:r>
            <a:r>
              <a:rPr lang="en-US" altLang="zh-TW"/>
              <a:t>- </a:t>
            </a:r>
            <a:r>
              <a:rPr lang="zh-TW" altLang="en-US" sz="1200" b="0" i="0" kern="1200">
                <a:solidFill>
                  <a:schemeClr val="tx1"/>
                </a:solidFill>
                <a:effectLst/>
                <a:latin typeface="+mn-lt"/>
                <a:ea typeface="+mn-ea"/>
                <a:cs typeface="+mn-cs"/>
              </a:rPr>
              <a:t>類別選擇器位元</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386</a:t>
            </a:fld>
            <a:endParaRPr/>
          </a:p>
        </p:txBody>
      </p:sp>
    </p:spTree>
    <p:extLst>
      <p:ext uri="{BB962C8B-B14F-4D97-AF65-F5344CB8AC3E}">
        <p14:creationId xmlns:p14="http://schemas.microsoft.com/office/powerpoint/2010/main" val="1504338650"/>
      </p:ext>
    </p:extLst>
  </p:cSld>
  <p:clrMapOvr>
    <a:masterClrMapping/>
  </p:clrMapOvr>
</p:notes>
</file>

<file path=ppt/notesSlides/notesSlide3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9.5.10 </a:t>
            </a:r>
            <a:r>
              <a:rPr lang="en-US" altLang="zh-TW"/>
              <a:t>-</a:t>
            </a:r>
            <a:r>
              <a:rPr lang="zh-TW" altLang="en-US"/>
              <a:t> </a:t>
            </a:r>
            <a:r>
              <a:rPr lang="zh-TW" altLang="en-US" sz="1200" b="0" i="0" kern="1200">
                <a:solidFill>
                  <a:schemeClr val="tx1"/>
                </a:solidFill>
                <a:effectLst/>
                <a:latin typeface="+mn-lt"/>
                <a:ea typeface="+mn-ea"/>
                <a:cs typeface="+mn-cs"/>
              </a:rPr>
              <a:t>信任邊界</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387</a:t>
            </a:fld>
            <a:endParaRPr/>
          </a:p>
        </p:txBody>
      </p:sp>
    </p:spTree>
    <p:extLst>
      <p:ext uri="{BB962C8B-B14F-4D97-AF65-F5344CB8AC3E}">
        <p14:creationId xmlns:p14="http://schemas.microsoft.com/office/powerpoint/2010/main" val="124584875"/>
      </p:ext>
    </p:extLst>
  </p:cSld>
  <p:clrMapOvr>
    <a:masterClrMapping/>
  </p:clrMapOvr>
</p:notes>
</file>

<file path=ppt/notesSlides/notesSlide3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9.5.11 – </a:t>
            </a:r>
            <a:r>
              <a:rPr lang="zh-TW" altLang="en-US"/>
              <a:t>擁塞避免</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388</a:t>
            </a:fld>
            <a:endParaRPr/>
          </a:p>
        </p:txBody>
      </p:sp>
    </p:spTree>
    <p:extLst>
      <p:ext uri="{BB962C8B-B14F-4D97-AF65-F5344CB8AC3E}">
        <p14:creationId xmlns:p14="http://schemas.microsoft.com/office/powerpoint/2010/main" val="2131868431"/>
      </p:ext>
    </p:extLst>
  </p:cSld>
  <p:clrMapOvr>
    <a:masterClrMapping/>
  </p:clrMapOvr>
</p:notes>
</file>

<file path=ppt/notesSlides/notesSlide3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9.5.12 – </a:t>
            </a:r>
            <a:r>
              <a:rPr lang="zh-TW" altLang="en-US"/>
              <a:t>塑形和監管</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389</a:t>
            </a:fld>
            <a:endParaRPr/>
          </a:p>
        </p:txBody>
      </p:sp>
    </p:spTree>
    <p:extLst>
      <p:ext uri="{BB962C8B-B14F-4D97-AF65-F5344CB8AC3E}">
        <p14:creationId xmlns:p14="http://schemas.microsoft.com/office/powerpoint/2010/main" val="2846915529"/>
      </p:ext>
    </p:extLst>
  </p:cSld>
  <p:clrMapOvr>
    <a:masterClrMapping/>
  </p:clrMapOvr>
</p:notes>
</file>

<file path=ppt/notesSlides/notesSlide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2.2 - </a:t>
            </a:r>
            <a:r>
              <a:rPr lang="zh-TW" altLang="en-US"/>
              <a:t>點對點 </a:t>
            </a:r>
            <a:r>
              <a:rPr lang="en-US" altLang="zh-TW"/>
              <a:t>OSPF </a:t>
            </a:r>
            <a:r>
              <a:rPr lang="zh-TW" altLang="en-US"/>
              <a:t>網路</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2.2.4</a:t>
            </a:r>
            <a:r>
              <a:rPr lang="en-US" altLang="zh-TW"/>
              <a:t> </a:t>
            </a:r>
            <a:r>
              <a:rPr lang="zh-TW"/>
              <a:t>-</a:t>
            </a:r>
            <a:r>
              <a:rPr lang="zh-TW" altLang="en-US" sz="1200" b="0" i="0" kern="1200">
                <a:solidFill>
                  <a:schemeClr val="tx1"/>
                </a:solidFill>
                <a:effectLst/>
                <a:latin typeface="+mn-lt"/>
                <a:ea typeface="+mn-ea"/>
                <a:cs typeface="+mn-cs"/>
              </a:rPr>
              <a:t>使用 </a:t>
            </a:r>
            <a:r>
              <a:rPr lang="en-US" altLang="zh-TW" sz="1200" b="0" i="0" kern="1200">
                <a:solidFill>
                  <a:schemeClr val="tx1"/>
                </a:solidFill>
                <a:effectLst/>
                <a:latin typeface="+mn-lt"/>
                <a:ea typeface="+mn-ea"/>
                <a:cs typeface="+mn-cs"/>
              </a:rPr>
              <a:t>network </a:t>
            </a:r>
            <a:r>
              <a:rPr lang="zh-TW" altLang="en-US" sz="1200" b="0" i="0" kern="1200">
                <a:solidFill>
                  <a:schemeClr val="tx1"/>
                </a:solidFill>
                <a:effectLst/>
                <a:latin typeface="+mn-lt"/>
                <a:ea typeface="+mn-ea"/>
                <a:cs typeface="+mn-cs"/>
              </a:rPr>
              <a:t>命令設定 </a:t>
            </a:r>
            <a:r>
              <a:rPr lang="en-US" altLang="zh-TW" sz="1200" b="0" i="0" kern="1200">
                <a:solidFill>
                  <a:schemeClr val="tx1"/>
                </a:solidFill>
                <a:effectLst/>
                <a:latin typeface="+mn-lt"/>
                <a:ea typeface="+mn-ea"/>
                <a:cs typeface="+mn-cs"/>
              </a:rPr>
              <a:t>OSPF</a:t>
            </a:r>
          </a:p>
        </p:txBody>
      </p:sp>
      <p:sp>
        <p:nvSpPr>
          <p:cNvPr id="4" name="Slide Number Placeholder 3"/>
          <p:cNvSpPr>
            <a:spLocks noGrp="1"/>
          </p:cNvSpPr>
          <p:nvPr>
            <p:ph type="sldNum" sz="quarter" idx="5"/>
          </p:nvPr>
        </p:nvSpPr>
        <p:spPr/>
        <p:txBody>
          <a:bodyPr/>
          <a:lstStyle/>
          <a:p>
            <a:pPr rtl="0"/>
            <a:fld id="{5641018C-6CAF-B84E-B92C-ECB119457FBA}" type="slidenum">
              <a:rPr/>
              <a:t>39</a:t>
            </a:fld>
            <a:endParaRPr/>
          </a:p>
        </p:txBody>
      </p:sp>
    </p:spTree>
    <p:extLst>
      <p:ext uri="{BB962C8B-B14F-4D97-AF65-F5344CB8AC3E}">
        <p14:creationId xmlns:p14="http://schemas.microsoft.com/office/powerpoint/2010/main" val="3047035657"/>
      </p:ext>
    </p:extLst>
  </p:cSld>
  <p:clrMapOvr>
    <a:masterClrMapping/>
  </p:clrMapOvr>
</p:notes>
</file>

<file path=ppt/notesSlides/notesSlide3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9.5.12 </a:t>
            </a:r>
            <a:r>
              <a:rPr lang="en-US" altLang="zh-TW"/>
              <a:t>- </a:t>
            </a:r>
            <a:r>
              <a:rPr lang="zh-TW" altLang="en-US"/>
              <a:t>塑形和監管（續）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390</a:t>
            </a:fld>
            <a:endParaRPr/>
          </a:p>
        </p:txBody>
      </p:sp>
    </p:spTree>
    <p:extLst>
      <p:ext uri="{BB962C8B-B14F-4D97-AF65-F5344CB8AC3E}">
        <p14:creationId xmlns:p14="http://schemas.microsoft.com/office/powerpoint/2010/main" val="3233327125"/>
      </p:ext>
    </p:extLst>
  </p:cSld>
  <p:clrMapOvr>
    <a:masterClrMapping/>
  </p:clrMapOvr>
</p:notes>
</file>

<file path=ppt/notesSlides/notesSlide3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9 - </a:t>
            </a:r>
            <a:r>
              <a:rPr lang="en-US" altLang="zh-TW"/>
              <a:t>QoS </a:t>
            </a:r>
            <a:r>
              <a:rPr lang="zh-TW" altLang="en-US"/>
              <a:t>概念</a:t>
            </a:r>
            <a:endParaRPr lang="zh-TW"/>
          </a:p>
          <a:p>
            <a:pPr rtl="0"/>
            <a:r>
              <a:rPr lang="zh-TW"/>
              <a:t>9.5 – </a:t>
            </a:r>
            <a:r>
              <a:rPr lang="en-US" altLang="zh-TW"/>
              <a:t>QoS </a:t>
            </a:r>
            <a:r>
              <a:rPr lang="zh-TW" altLang="en-US"/>
              <a:t>實作技術</a:t>
            </a:r>
            <a:endParaRPr lang="zh-TW"/>
          </a:p>
          <a:p>
            <a:pPr rtl="0"/>
            <a:r>
              <a:rPr lang="zh-TW"/>
              <a:t>9.5.13 </a:t>
            </a:r>
            <a:r>
              <a:rPr lang="en-US" altLang="zh-TW"/>
              <a:t>-</a:t>
            </a:r>
            <a:r>
              <a:rPr lang="zh-TW"/>
              <a:t> </a:t>
            </a:r>
            <a:r>
              <a:rPr lang="en-US" altLang="zh-TW">
                <a:latin typeface="+mn-lt"/>
                <a:ea typeface="+mn-ea"/>
              </a:rPr>
              <a:t>QoS </a:t>
            </a:r>
            <a:r>
              <a:rPr lang="zh-TW" altLang="en-US">
                <a:latin typeface="+mn-lt"/>
                <a:ea typeface="+mn-ea"/>
              </a:rPr>
              <a:t>政策</a:t>
            </a:r>
            <a:r>
              <a:rPr lang="zh-TW" altLang="zh-TW" sz="1200">
                <a:latin typeface="+mn-lt"/>
                <a:ea typeface="+mn-ea"/>
              </a:rPr>
              <a:t>準則</a:t>
            </a:r>
            <a:endParaRPr lang="zh-TW"/>
          </a:p>
          <a:p>
            <a:pPr rtl="0"/>
            <a:r>
              <a:rPr lang="zh-TW"/>
              <a:t>9.5.14 </a:t>
            </a:r>
            <a:r>
              <a:rPr lang="en-US" altLang="zh-TW"/>
              <a:t>-</a:t>
            </a:r>
            <a:r>
              <a:rPr lang="zh-TW"/>
              <a:t> 檢查你的理解 </a:t>
            </a:r>
            <a:r>
              <a:rPr lang="en-US" altLang="zh-TW"/>
              <a:t>-</a:t>
            </a:r>
            <a:r>
              <a:rPr lang="zh-TW"/>
              <a:t> QoS 實作技術</a:t>
            </a:r>
          </a:p>
        </p:txBody>
      </p:sp>
      <p:sp>
        <p:nvSpPr>
          <p:cNvPr id="4" name="Slide Number Placeholder 3"/>
          <p:cNvSpPr>
            <a:spLocks noGrp="1"/>
          </p:cNvSpPr>
          <p:nvPr>
            <p:ph type="sldNum" sz="quarter" idx="5"/>
          </p:nvPr>
        </p:nvSpPr>
        <p:spPr/>
        <p:txBody>
          <a:bodyPr/>
          <a:lstStyle/>
          <a:p>
            <a:pPr rtl="0"/>
            <a:fld id="{5641018C-6CAF-B84E-B92C-ECB119457FBA}" type="slidenum">
              <a:rPr/>
              <a:t>391</a:t>
            </a:fld>
            <a:endParaRPr/>
          </a:p>
        </p:txBody>
      </p:sp>
    </p:spTree>
    <p:extLst>
      <p:ext uri="{BB962C8B-B14F-4D97-AF65-F5344CB8AC3E}">
        <p14:creationId xmlns:p14="http://schemas.microsoft.com/office/powerpoint/2010/main" val="3579036864"/>
      </p:ext>
    </p:extLst>
  </p:cSld>
  <p:clrMapOvr>
    <a:masterClrMapping/>
  </p:clrMapOvr>
</p:notes>
</file>

<file path=ppt/notesSlides/notesSlide3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392</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9 - </a:t>
            </a:r>
            <a:r>
              <a:rPr lang="en-US" altLang="zh-TW"/>
              <a:t>QoS </a:t>
            </a:r>
            <a:r>
              <a:rPr lang="zh-TW" altLang="en-US"/>
              <a:t>概念</a:t>
            </a:r>
            <a:endParaRPr lang="zh-TW"/>
          </a:p>
          <a:p>
            <a:pPr rtl="0"/>
            <a:r>
              <a:rPr lang="zh-TW"/>
              <a:t>9.6 </a:t>
            </a:r>
            <a:r>
              <a:rPr lang="en-US" altLang="zh-TW"/>
              <a:t>-</a:t>
            </a:r>
            <a:r>
              <a:rPr lang="zh-TW"/>
              <a:t> 模組練習和測驗</a:t>
            </a:r>
          </a:p>
          <a:p>
            <a:pPr rtl="0"/>
            <a:r>
              <a:rPr lang="zh-TW"/>
              <a:t>9.6.1 </a:t>
            </a:r>
            <a:r>
              <a:rPr lang="en-US" altLang="zh-TW"/>
              <a:t>-</a:t>
            </a:r>
            <a:r>
              <a:rPr lang="zh-TW"/>
              <a:t> 我在本</a:t>
            </a:r>
            <a:r>
              <a:rPr lang="zh-TW" altLang="en-US"/>
              <a:t>模組</a:t>
            </a:r>
            <a:r>
              <a:rPr lang="zh-TW"/>
              <a:t>中學到了什麼？</a:t>
            </a:r>
          </a:p>
        </p:txBody>
      </p:sp>
    </p:spTree>
    <p:extLst>
      <p:ext uri="{BB962C8B-B14F-4D97-AF65-F5344CB8AC3E}">
        <p14:creationId xmlns:p14="http://schemas.microsoft.com/office/powerpoint/2010/main" val="1410200200"/>
      </p:ext>
    </p:extLst>
  </p:cSld>
  <p:clrMapOvr>
    <a:masterClrMapping/>
  </p:clrMapOvr>
</p:notes>
</file>

<file path=ppt/notesSlides/notesSlide3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393</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9 – </a:t>
            </a:r>
            <a:r>
              <a:rPr lang="en-US" altLang="zh-TW"/>
              <a:t>QoS </a:t>
            </a:r>
            <a:r>
              <a:rPr lang="zh-TW" altLang="en-US"/>
              <a:t>概念</a:t>
            </a:r>
            <a:endParaRPr lang="zh-TW"/>
          </a:p>
          <a:p>
            <a:pPr rtl="0"/>
            <a:r>
              <a:rPr lang="zh-TW"/>
              <a:t>9.6 - 模組練習和測驗</a:t>
            </a:r>
          </a:p>
          <a:p>
            <a:pPr rtl="0"/>
            <a:r>
              <a:rPr lang="zh-TW"/>
              <a:t>9.6.1 – 我在本模組中學到了什麼？</a:t>
            </a:r>
            <a:r>
              <a:rPr lang="zh-TW" altLang="en-US"/>
              <a:t>（續）</a:t>
            </a:r>
            <a:endParaRPr lang="zh-TW"/>
          </a:p>
        </p:txBody>
      </p:sp>
    </p:spTree>
    <p:extLst>
      <p:ext uri="{BB962C8B-B14F-4D97-AF65-F5344CB8AC3E}">
        <p14:creationId xmlns:p14="http://schemas.microsoft.com/office/powerpoint/2010/main" val="3765925713"/>
      </p:ext>
    </p:extLst>
  </p:cSld>
  <p:clrMapOvr>
    <a:masterClrMapping/>
  </p:clrMapOvr>
</p:notes>
</file>

<file path=ppt/notesSlides/notesSlide3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394</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9 – </a:t>
            </a:r>
            <a:r>
              <a:rPr lang="en-US" altLang="zh-TW"/>
              <a:t>QoS </a:t>
            </a:r>
            <a:r>
              <a:rPr lang="zh-TW" altLang="en-US"/>
              <a:t>概念</a:t>
            </a:r>
            <a:endParaRPr lang="zh-TW"/>
          </a:p>
          <a:p>
            <a:pPr rtl="0"/>
            <a:r>
              <a:rPr lang="zh-TW"/>
              <a:t>9.6 - 模組練習和測驗</a:t>
            </a:r>
          </a:p>
          <a:p>
            <a:pPr rtl="0"/>
            <a:r>
              <a:rPr lang="zh-TW"/>
              <a:t>9.6.1 – 我在本模組中學到了什麼？</a:t>
            </a:r>
            <a:r>
              <a:rPr lang="zh-TW" altLang="en-US"/>
              <a:t>（續）</a:t>
            </a:r>
            <a:endParaRPr lang="zh-TW"/>
          </a:p>
        </p:txBody>
      </p:sp>
    </p:spTree>
    <p:extLst>
      <p:ext uri="{BB962C8B-B14F-4D97-AF65-F5344CB8AC3E}">
        <p14:creationId xmlns:p14="http://schemas.microsoft.com/office/powerpoint/2010/main" val="3936420439"/>
      </p:ext>
    </p:extLst>
  </p:cSld>
  <p:clrMapOvr>
    <a:masterClrMapping/>
  </p:clrMapOvr>
</p:notes>
</file>

<file path=ppt/notesSlides/notesSlide3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395</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9 – </a:t>
            </a:r>
            <a:r>
              <a:rPr lang="en-US" altLang="zh-TW"/>
              <a:t>QoS </a:t>
            </a:r>
            <a:r>
              <a:rPr lang="zh-TW" altLang="en-US"/>
              <a:t>概念</a:t>
            </a:r>
            <a:endParaRPr lang="zh-TW"/>
          </a:p>
          <a:p>
            <a:pPr rtl="0"/>
            <a:r>
              <a:rPr lang="zh-TW"/>
              <a:t>9.6 - 模組練習和測驗</a:t>
            </a:r>
          </a:p>
          <a:p>
            <a:pPr rtl="0"/>
            <a:r>
              <a:rPr lang="zh-TW"/>
              <a:t>9.6.1 – 我在本模組中學到了什麼？</a:t>
            </a:r>
            <a:r>
              <a:rPr lang="zh-TW" altLang="en-US"/>
              <a:t>（續）</a:t>
            </a:r>
            <a:endParaRPr lang="zh-TW"/>
          </a:p>
        </p:txBody>
      </p:sp>
    </p:spTree>
    <p:extLst>
      <p:ext uri="{BB962C8B-B14F-4D97-AF65-F5344CB8AC3E}">
        <p14:creationId xmlns:p14="http://schemas.microsoft.com/office/powerpoint/2010/main" val="2322118633"/>
      </p:ext>
    </p:extLst>
  </p:cSld>
  <p:clrMapOvr>
    <a:masterClrMapping/>
  </p:clrMapOvr>
</p:notes>
</file>

<file path=ppt/notesSlides/notesSlide3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396</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625098221"/>
      </p:ext>
    </p:extLst>
  </p:cSld>
  <p:clrMapOvr>
    <a:masterClrMapping/>
  </p:clrMapOvr>
</p:notes>
</file>

<file path=ppt/notesSlides/notesSlide3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第十</a:t>
            </a:r>
            <a:r>
              <a:rPr lang="zh-TW" altLang="en-US"/>
              <a:t>章：網路管理</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397</a:t>
            </a:fld>
            <a:endParaRPr/>
          </a:p>
        </p:txBody>
      </p:sp>
    </p:spTree>
    <p:extLst>
      <p:ext uri="{BB962C8B-B14F-4D97-AF65-F5344CB8AC3E}">
        <p14:creationId xmlns:p14="http://schemas.microsoft.com/office/powerpoint/2010/main" val="3130396421"/>
      </p:ext>
    </p:extLst>
  </p:cSld>
  <p:clrMapOvr>
    <a:masterClrMapping/>
  </p:clrMapOvr>
</p:notes>
</file>

<file path=ppt/notesSlides/notesSlide3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398</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a:t>10.0- Introduction</a:t>
            </a:r>
          </a:p>
          <a:p>
            <a:pPr rtl="0">
              <a:buFontTx/>
              <a:buNone/>
            </a:pPr>
            <a:r>
              <a:rPr lang="zh-TW"/>
              <a:t>10.0.2-我將學會在這個模組中做什麼？</a:t>
            </a:r>
          </a:p>
        </p:txBody>
      </p:sp>
    </p:spTree>
    <p:extLst>
      <p:ext uri="{BB962C8B-B14F-4D97-AF65-F5344CB8AC3E}">
        <p14:creationId xmlns:p14="http://schemas.microsoft.com/office/powerpoint/2010/main" val="1891606138"/>
      </p:ext>
    </p:extLst>
  </p:cSld>
  <p:clrMapOvr>
    <a:masterClrMapping/>
  </p:clrMapOvr>
</p:notes>
</file>

<file path=ppt/notesSlides/notesSlide3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10.1 - </a:t>
            </a:r>
            <a:r>
              <a:rPr lang="zh-TW" altLang="en-US"/>
              <a:t>使用 </a:t>
            </a:r>
            <a:r>
              <a:rPr lang="en-US" altLang="zh-TW"/>
              <a:t>CDP </a:t>
            </a:r>
            <a:r>
              <a:rPr lang="zh-TW" altLang="en-US"/>
              <a:t>發現裝置</a:t>
            </a:r>
            <a:endParaRPr lang="zh-TW"/>
          </a:p>
          <a:p>
            <a:pPr rtl="0"/>
            <a:r>
              <a:rPr lang="zh-TW"/>
              <a:t>10.1.1</a:t>
            </a:r>
            <a:r>
              <a:rPr lang="en-US" altLang="zh-TW"/>
              <a:t> </a:t>
            </a:r>
            <a:r>
              <a:rPr lang="zh-TW"/>
              <a:t>-</a:t>
            </a:r>
            <a:r>
              <a:rPr lang="en-US" altLang="zh-TW"/>
              <a:t> </a:t>
            </a:r>
            <a:r>
              <a:rPr lang="zh-TW"/>
              <a:t>CDP</a:t>
            </a:r>
            <a:r>
              <a:rPr lang="en-US" altLang="zh-TW"/>
              <a:t> </a:t>
            </a:r>
            <a:r>
              <a:rPr lang="zh-TW" altLang="en-US">
                <a:latin typeface="+mn-lt"/>
                <a:ea typeface="+mn-ea"/>
              </a:rPr>
              <a:t>概觀</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399</a:t>
            </a:fld>
            <a:endParaRPr/>
          </a:p>
        </p:txBody>
      </p:sp>
    </p:spTree>
    <p:extLst>
      <p:ext uri="{BB962C8B-B14F-4D97-AF65-F5344CB8AC3E}">
        <p14:creationId xmlns:p14="http://schemas.microsoft.com/office/powerpoint/2010/main" val="755009419"/>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4</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ltLang="zh-TW"/>
              <a:t>1-單區域 OSPFv2 概念</a:t>
            </a:r>
          </a:p>
          <a:p>
            <a:pPr marL="0" marR="0" lvl="0" indent="0" algn="l" defTabSz="457200" rtl="0" eaLnBrk="1" fontAlgn="auto" latinLnBrk="0" hangingPunct="1">
              <a:lnSpc>
                <a:spcPct val="100000"/>
              </a:lnSpc>
              <a:spcBef>
                <a:spcPct val="0"/>
              </a:spcBef>
              <a:spcAft>
                <a:spcPct val="0"/>
              </a:spcAft>
              <a:buClrTx/>
              <a:buSzTx/>
              <a:buFontTx/>
              <a:buNone/>
              <a:defRPr/>
            </a:pPr>
            <a:r>
              <a:rPr lang="zh-TW"/>
              <a:t>1.0.2</a:t>
            </a:r>
            <a:r>
              <a:rPr lang="en-US" altLang="zh-TW"/>
              <a:t> </a:t>
            </a:r>
            <a:r>
              <a:rPr lang="zh-TW"/>
              <a:t>-</a:t>
            </a:r>
            <a:r>
              <a:rPr lang="en-US" altLang="zh-TW"/>
              <a:t> </a:t>
            </a:r>
            <a:r>
              <a:rPr lang="zh-TW" altLang="en-US" sz="1200" b="0" i="0" kern="1200">
                <a:solidFill>
                  <a:schemeClr val="tx1"/>
                </a:solidFill>
                <a:effectLst/>
                <a:latin typeface="+mn-lt"/>
                <a:ea typeface="+mn-ea"/>
                <a:cs typeface="+mn-cs"/>
              </a:rPr>
              <a:t>我將在這個模組中學到什麼？</a:t>
            </a:r>
          </a:p>
          <a:p>
            <a:pPr rtl="0">
              <a:buFontTx/>
              <a:buNone/>
            </a:pPr>
            <a:endParaRPr lang="zh-TW"/>
          </a:p>
        </p:txBody>
      </p:sp>
    </p:spTree>
    <p:extLst>
      <p:ext uri="{BB962C8B-B14F-4D97-AF65-F5344CB8AC3E}">
        <p14:creationId xmlns:p14="http://schemas.microsoft.com/office/powerpoint/2010/main" val="2233333824"/>
      </p:ext>
    </p:extLst>
  </p:cSld>
  <p:clrMapOvr>
    <a:masterClrMapping/>
  </p:clrMapOvr>
</p:notes>
</file>

<file path=ppt/notesSlides/notesSlide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2.2 - </a:t>
            </a:r>
            <a:r>
              <a:rPr lang="zh-TW" altLang="en-US"/>
              <a:t>點對點 </a:t>
            </a:r>
            <a:r>
              <a:rPr lang="en-US" altLang="zh-TW"/>
              <a:t>OSPF </a:t>
            </a:r>
            <a:r>
              <a:rPr lang="zh-TW" altLang="en-US"/>
              <a:t>網路</a:t>
            </a:r>
            <a:endParaRPr lang="zh-TW"/>
          </a:p>
          <a:p>
            <a:pPr rtl="0"/>
            <a:r>
              <a:rPr lang="zh-TW"/>
              <a:t>2.2.4</a:t>
            </a:r>
            <a:r>
              <a:rPr lang="en-US" altLang="zh-TW"/>
              <a:t> </a:t>
            </a:r>
            <a:r>
              <a:rPr lang="zh-TW"/>
              <a:t>-</a:t>
            </a:r>
            <a:r>
              <a:rPr lang="en-US" altLang="zh-TW"/>
              <a:t> </a:t>
            </a:r>
            <a:r>
              <a:rPr lang="zh-TW" altLang="en-US"/>
              <a:t>使用 </a:t>
            </a:r>
            <a:r>
              <a:rPr lang="en-US" altLang="zh-TW"/>
              <a:t>network </a:t>
            </a:r>
            <a:r>
              <a:rPr lang="zh-TW" altLang="en-US"/>
              <a:t>命令設定 </a:t>
            </a:r>
            <a:r>
              <a:rPr lang="en-US" altLang="zh-TW"/>
              <a:t>OSPF</a:t>
            </a:r>
            <a:r>
              <a:rPr lang="zh-TW" altLang="en-US" sz="1200">
                <a:latin typeface="+mn-lt"/>
                <a:ea typeface="+mn-ea"/>
              </a:rPr>
              <a:t>（續）</a:t>
            </a:r>
            <a:endParaRPr lang="en-US" altLang="zh-TW" sz="1200">
              <a:latin typeface="+mn-lt"/>
              <a:ea typeface="+mn-ea"/>
            </a:endParaRPr>
          </a:p>
          <a:p>
            <a:pPr marL="0" marR="0" lvl="0" indent="0" algn="l" defTabSz="457200" rtl="0" eaLnBrk="1" fontAlgn="auto" latinLnBrk="0" hangingPunct="1">
              <a:lnSpc>
                <a:spcPct val="100000"/>
              </a:lnSpc>
              <a:spcBef>
                <a:spcPct val="0"/>
              </a:spcBef>
              <a:spcAft>
                <a:spcPct val="0"/>
              </a:spcAft>
              <a:buClrTx/>
              <a:buSzTx/>
              <a:buFontTx/>
              <a:buNone/>
              <a:defRPr/>
            </a:pPr>
            <a:r>
              <a:rPr lang="zh-TW"/>
              <a:t>2.2.5</a:t>
            </a:r>
            <a:r>
              <a:rPr lang="en-US" altLang="zh-TW"/>
              <a:t> </a:t>
            </a:r>
            <a:r>
              <a:rPr lang="zh-TW"/>
              <a:t>-</a:t>
            </a:r>
            <a:r>
              <a:rPr lang="en-US" altLang="zh-TW"/>
              <a:t> </a:t>
            </a:r>
            <a:r>
              <a:rPr lang="zh-TW" altLang="en-US" sz="1200" b="0" i="0" kern="1200">
                <a:solidFill>
                  <a:schemeClr val="tx1"/>
                </a:solidFill>
                <a:effectLst/>
                <a:latin typeface="+mn-lt"/>
                <a:ea typeface="+mn-ea"/>
                <a:cs typeface="+mn-cs"/>
              </a:rPr>
              <a:t>語法檢查器 </a:t>
            </a:r>
            <a:r>
              <a:rPr lang="en-US" altLang="zh-TW" sz="1200" b="0" i="0" kern="1200">
                <a:solidFill>
                  <a:schemeClr val="tx1"/>
                </a:solidFill>
                <a:effectLst/>
                <a:latin typeface="+mn-lt"/>
                <a:ea typeface="+mn-ea"/>
                <a:cs typeface="+mn-cs"/>
              </a:rPr>
              <a:t>- </a:t>
            </a:r>
            <a:r>
              <a:rPr lang="zh-TW" altLang="en-US" sz="1200" b="0" i="0" kern="1200">
                <a:solidFill>
                  <a:schemeClr val="tx1"/>
                </a:solidFill>
                <a:effectLst/>
                <a:latin typeface="+mn-lt"/>
                <a:ea typeface="+mn-ea"/>
                <a:cs typeface="+mn-cs"/>
              </a:rPr>
              <a:t>使用 </a:t>
            </a:r>
            <a:r>
              <a:rPr lang="en-US" altLang="zh-TW" sz="1200" b="0" i="0" kern="1200">
                <a:solidFill>
                  <a:schemeClr val="tx1"/>
                </a:solidFill>
                <a:effectLst/>
                <a:latin typeface="+mn-lt"/>
                <a:ea typeface="+mn-ea"/>
                <a:cs typeface="+mn-cs"/>
              </a:rPr>
              <a:t>network </a:t>
            </a:r>
            <a:r>
              <a:rPr lang="zh-TW" altLang="en-US" sz="1200" b="0" i="0" kern="1200">
                <a:solidFill>
                  <a:schemeClr val="tx1"/>
                </a:solidFill>
                <a:effectLst/>
                <a:latin typeface="+mn-lt"/>
                <a:ea typeface="+mn-ea"/>
                <a:cs typeface="+mn-cs"/>
              </a:rPr>
              <a:t>命令設定 </a:t>
            </a:r>
            <a:r>
              <a:rPr lang="en-US" altLang="zh-TW" sz="1200" b="0" i="0" kern="1200">
                <a:solidFill>
                  <a:schemeClr val="tx1"/>
                </a:solidFill>
                <a:effectLst/>
                <a:latin typeface="+mn-lt"/>
                <a:ea typeface="+mn-ea"/>
                <a:cs typeface="+mn-cs"/>
              </a:rPr>
              <a:t>R2 </a:t>
            </a:r>
            <a:r>
              <a:rPr lang="zh-TW" altLang="en-US" sz="1200" b="0" i="0" kern="1200">
                <a:solidFill>
                  <a:schemeClr val="tx1"/>
                </a:solidFill>
                <a:effectLst/>
                <a:latin typeface="+mn-lt"/>
                <a:ea typeface="+mn-ea"/>
                <a:cs typeface="+mn-cs"/>
              </a:rPr>
              <a:t>和 </a:t>
            </a:r>
            <a:r>
              <a:rPr lang="en-US" altLang="zh-TW" sz="1200" b="0" i="0" kern="1200">
                <a:solidFill>
                  <a:schemeClr val="tx1"/>
                </a:solidFill>
                <a:effectLst/>
                <a:latin typeface="+mn-lt"/>
                <a:ea typeface="+mn-ea"/>
                <a:cs typeface="+mn-cs"/>
              </a:rPr>
              <a:t>R3</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40</a:t>
            </a:fld>
            <a:endParaRPr/>
          </a:p>
        </p:txBody>
      </p:sp>
    </p:spTree>
    <p:extLst>
      <p:ext uri="{BB962C8B-B14F-4D97-AF65-F5344CB8AC3E}">
        <p14:creationId xmlns:p14="http://schemas.microsoft.com/office/powerpoint/2010/main" val="1093751519"/>
      </p:ext>
    </p:extLst>
  </p:cSld>
  <p:clrMapOvr>
    <a:masterClrMapping/>
  </p:clrMapOvr>
</p:notes>
</file>

<file path=ppt/notesSlides/notesSlide4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10.1 - </a:t>
            </a:r>
            <a:r>
              <a:rPr lang="zh-TW" altLang="en-US"/>
              <a:t>使用 </a:t>
            </a:r>
            <a:r>
              <a:rPr lang="en-US" altLang="zh-TW"/>
              <a:t>CDP </a:t>
            </a:r>
            <a:r>
              <a:rPr lang="zh-TW" altLang="en-US"/>
              <a:t>發現裝置</a:t>
            </a:r>
            <a:endParaRPr lang="zh-TW"/>
          </a:p>
          <a:p>
            <a:pPr rtl="0"/>
            <a:r>
              <a:rPr lang="zh-TW"/>
              <a:t>10.1.2</a:t>
            </a:r>
            <a:r>
              <a:rPr lang="en-US" altLang="zh-TW"/>
              <a:t> </a:t>
            </a:r>
            <a:r>
              <a:rPr lang="zh-TW"/>
              <a:t>-</a:t>
            </a:r>
            <a:r>
              <a:rPr lang="en-US" altLang="zh-TW"/>
              <a:t> </a:t>
            </a:r>
            <a:r>
              <a:rPr lang="zh-TW"/>
              <a:t>設定和驗證 CDP</a:t>
            </a:r>
          </a:p>
        </p:txBody>
      </p:sp>
      <p:sp>
        <p:nvSpPr>
          <p:cNvPr id="4" name="Slide Number Placeholder 3"/>
          <p:cNvSpPr>
            <a:spLocks noGrp="1"/>
          </p:cNvSpPr>
          <p:nvPr>
            <p:ph type="sldNum" sz="quarter" idx="5"/>
          </p:nvPr>
        </p:nvSpPr>
        <p:spPr/>
        <p:txBody>
          <a:bodyPr/>
          <a:lstStyle/>
          <a:p>
            <a:pPr rtl="0"/>
            <a:fld id="{5641018C-6CAF-B84E-B92C-ECB119457FBA}" type="slidenum">
              <a:rPr/>
              <a:t>400</a:t>
            </a:fld>
            <a:endParaRPr/>
          </a:p>
        </p:txBody>
      </p:sp>
    </p:spTree>
    <p:extLst>
      <p:ext uri="{BB962C8B-B14F-4D97-AF65-F5344CB8AC3E}">
        <p14:creationId xmlns:p14="http://schemas.microsoft.com/office/powerpoint/2010/main" val="1425908069"/>
      </p:ext>
    </p:extLst>
  </p:cSld>
  <p:clrMapOvr>
    <a:masterClrMapping/>
  </p:clrMapOvr>
</p:notes>
</file>

<file path=ppt/notesSlides/notesSlide4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10.1 - </a:t>
            </a:r>
            <a:r>
              <a:rPr lang="zh-TW" altLang="en-US"/>
              <a:t>使用 </a:t>
            </a:r>
            <a:r>
              <a:rPr lang="en-US" altLang="zh-TW"/>
              <a:t>CDP </a:t>
            </a:r>
            <a:r>
              <a:rPr lang="zh-TW" altLang="en-US"/>
              <a:t>發現裝置</a:t>
            </a:r>
            <a:endParaRPr lang="zh-TW"/>
          </a:p>
          <a:p>
            <a:pPr rtl="0"/>
            <a:r>
              <a:rPr lang="zh-TW"/>
              <a:t>10.1.3</a:t>
            </a:r>
            <a:r>
              <a:rPr lang="en-US" altLang="zh-TW"/>
              <a:t> </a:t>
            </a:r>
            <a:r>
              <a:rPr lang="zh-TW"/>
              <a:t>-</a:t>
            </a:r>
            <a:r>
              <a:rPr lang="en-US" altLang="zh-TW"/>
              <a:t> </a:t>
            </a:r>
            <a:r>
              <a:rPr lang="zh-TW" altLang="en-US" sz="1200"/>
              <a:t>使用 </a:t>
            </a:r>
            <a:r>
              <a:rPr lang="en-US" altLang="zh-TW" sz="1200"/>
              <a:t>CDP </a:t>
            </a:r>
            <a:r>
              <a:rPr lang="zh-TW" altLang="en-US" sz="1200"/>
              <a:t>發現裝置</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401</a:t>
            </a:fld>
            <a:endParaRPr/>
          </a:p>
        </p:txBody>
      </p:sp>
    </p:spTree>
    <p:extLst>
      <p:ext uri="{BB962C8B-B14F-4D97-AF65-F5344CB8AC3E}">
        <p14:creationId xmlns:p14="http://schemas.microsoft.com/office/powerpoint/2010/main" val="3040714066"/>
      </p:ext>
    </p:extLst>
  </p:cSld>
  <p:clrMapOvr>
    <a:masterClrMapping/>
  </p:clrMapOvr>
</p:notes>
</file>

<file path=ppt/notesSlides/notesSlide4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10.1 - </a:t>
            </a:r>
            <a:r>
              <a:rPr lang="zh-TW" altLang="en-US"/>
              <a:t>使用 </a:t>
            </a:r>
            <a:r>
              <a:rPr lang="en-US" altLang="zh-TW"/>
              <a:t>CDP </a:t>
            </a:r>
            <a:r>
              <a:rPr lang="zh-TW" altLang="en-US"/>
              <a:t>發現裝置</a:t>
            </a:r>
            <a:endParaRPr lang="zh-TW"/>
          </a:p>
          <a:p>
            <a:pPr rtl="0"/>
            <a:r>
              <a:rPr lang="zh-TW"/>
              <a:t>10.1.3</a:t>
            </a:r>
            <a:r>
              <a:rPr lang="en-US" altLang="zh-TW"/>
              <a:t> </a:t>
            </a:r>
            <a:r>
              <a:rPr lang="zh-TW"/>
              <a:t>-</a:t>
            </a:r>
            <a:r>
              <a:rPr lang="en-US" altLang="zh-TW"/>
              <a:t> </a:t>
            </a:r>
            <a:r>
              <a:rPr lang="zh-TW" altLang="en-US"/>
              <a:t>使用 </a:t>
            </a:r>
            <a:r>
              <a:rPr lang="en-US" altLang="zh-TW"/>
              <a:t>CDP </a:t>
            </a:r>
            <a:r>
              <a:rPr lang="zh-TW" altLang="en-US"/>
              <a:t>發現裝置</a:t>
            </a:r>
            <a:r>
              <a:rPr lang="zh-TW" altLang="en-US" sz="1200"/>
              <a:t>（</a:t>
            </a:r>
            <a:r>
              <a:rPr lang="zh-TW" sz="1200"/>
              <a:t>續</a:t>
            </a:r>
            <a:r>
              <a:rPr lang="zh-TW" altLang="en-US" sz="1200"/>
              <a:t>）</a:t>
            </a:r>
            <a:endParaRPr lang="zh-TW" sz="1200"/>
          </a:p>
          <a:p>
            <a:pPr rtl="0"/>
            <a:r>
              <a:rPr lang="zh-TW" sz="1200"/>
              <a:t>10.1.4</a:t>
            </a:r>
            <a:r>
              <a:rPr lang="en-US" altLang="zh-TW" sz="1200"/>
              <a:t> </a:t>
            </a:r>
            <a:r>
              <a:rPr lang="zh-TW" sz="1200"/>
              <a:t>-</a:t>
            </a:r>
            <a:r>
              <a:rPr lang="en-US" altLang="zh-TW" sz="1200"/>
              <a:t> </a:t>
            </a:r>
            <a:r>
              <a:rPr lang="zh-TW" sz="1200"/>
              <a:t>語法檢查器</a:t>
            </a:r>
            <a:r>
              <a:rPr lang="en-US" altLang="zh-TW" sz="1200"/>
              <a:t> </a:t>
            </a:r>
            <a:r>
              <a:rPr lang="zh-TW" sz="1200"/>
              <a:t>-</a:t>
            </a:r>
            <a:r>
              <a:rPr lang="en-US" altLang="zh-TW" sz="1200"/>
              <a:t> </a:t>
            </a:r>
            <a:r>
              <a:rPr lang="zh-TW" sz="1200"/>
              <a:t>設定和驗證 CDP</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402</a:t>
            </a:fld>
            <a:endParaRPr/>
          </a:p>
        </p:txBody>
      </p:sp>
    </p:spTree>
    <p:extLst>
      <p:ext uri="{BB962C8B-B14F-4D97-AF65-F5344CB8AC3E}">
        <p14:creationId xmlns:p14="http://schemas.microsoft.com/office/powerpoint/2010/main" val="752856945"/>
      </p:ext>
    </p:extLst>
  </p:cSld>
  <p:clrMapOvr>
    <a:masterClrMapping/>
  </p:clrMapOvr>
</p:notes>
</file>

<file path=ppt/notesSlides/notesSlide4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10.2 - </a:t>
            </a:r>
            <a:r>
              <a:rPr lang="zh-TW" altLang="en-US"/>
              <a:t>使用 </a:t>
            </a:r>
            <a:r>
              <a:rPr lang="en-US" altLang="zh-TW"/>
              <a:t>LLDP </a:t>
            </a:r>
            <a:r>
              <a:rPr lang="zh-TW" altLang="en-US"/>
              <a:t>發現裝置</a:t>
            </a:r>
            <a:endParaRPr lang="zh-TW"/>
          </a:p>
          <a:p>
            <a:pPr rtl="0"/>
            <a:r>
              <a:rPr lang="zh-TW"/>
              <a:t>10.2.1</a:t>
            </a:r>
            <a:r>
              <a:rPr lang="en-US" altLang="zh-TW"/>
              <a:t> </a:t>
            </a:r>
            <a:r>
              <a:rPr lang="zh-TW"/>
              <a:t>-</a:t>
            </a:r>
            <a:r>
              <a:rPr lang="en-US" altLang="zh-TW"/>
              <a:t> </a:t>
            </a:r>
            <a:r>
              <a:rPr lang="en-US" altLang="zh-TW">
                <a:latin typeface="+mn-lt"/>
                <a:ea typeface="+mn-ea"/>
              </a:rPr>
              <a:t>L</a:t>
            </a:r>
            <a:r>
              <a:rPr lang="zh-TW" altLang="zh-TW" sz="1200">
                <a:latin typeface="+mn-lt"/>
                <a:ea typeface="+mn-ea"/>
              </a:rPr>
              <a:t>LDP 概觀</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403</a:t>
            </a:fld>
            <a:endParaRPr/>
          </a:p>
        </p:txBody>
      </p:sp>
    </p:spTree>
    <p:extLst>
      <p:ext uri="{BB962C8B-B14F-4D97-AF65-F5344CB8AC3E}">
        <p14:creationId xmlns:p14="http://schemas.microsoft.com/office/powerpoint/2010/main" val="3999905610"/>
      </p:ext>
    </p:extLst>
  </p:cSld>
  <p:clrMapOvr>
    <a:masterClrMapping/>
  </p:clrMapOvr>
</p:notes>
</file>

<file path=ppt/notesSlides/notesSlide4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10.2 - </a:t>
            </a:r>
            <a:r>
              <a:rPr lang="zh-TW" altLang="en-US"/>
              <a:t>使用 </a:t>
            </a:r>
            <a:r>
              <a:rPr lang="en-US" altLang="zh-TW"/>
              <a:t>LLDP </a:t>
            </a:r>
            <a:r>
              <a:rPr lang="zh-TW" altLang="en-US"/>
              <a:t>發現裝置</a:t>
            </a:r>
            <a:endParaRPr lang="zh-TW"/>
          </a:p>
          <a:p>
            <a:pPr rtl="0"/>
            <a:r>
              <a:rPr lang="zh-TW"/>
              <a:t>10.2.2</a:t>
            </a:r>
            <a:r>
              <a:rPr lang="en-US" altLang="zh-TW"/>
              <a:t> </a:t>
            </a:r>
            <a:r>
              <a:rPr lang="zh-TW"/>
              <a:t>-</a:t>
            </a:r>
            <a:r>
              <a:rPr lang="en-US" altLang="zh-TW"/>
              <a:t> </a:t>
            </a:r>
            <a:r>
              <a:rPr lang="zh-TW"/>
              <a:t>設定和驗證 LLDP</a:t>
            </a:r>
          </a:p>
        </p:txBody>
      </p:sp>
      <p:sp>
        <p:nvSpPr>
          <p:cNvPr id="4" name="Slide Number Placeholder 3"/>
          <p:cNvSpPr>
            <a:spLocks noGrp="1"/>
          </p:cNvSpPr>
          <p:nvPr>
            <p:ph type="sldNum" sz="quarter" idx="5"/>
          </p:nvPr>
        </p:nvSpPr>
        <p:spPr/>
        <p:txBody>
          <a:bodyPr/>
          <a:lstStyle/>
          <a:p>
            <a:pPr rtl="0"/>
            <a:fld id="{5641018C-6CAF-B84E-B92C-ECB119457FBA}" type="slidenum">
              <a:rPr/>
              <a:t>404</a:t>
            </a:fld>
            <a:endParaRPr/>
          </a:p>
        </p:txBody>
      </p:sp>
    </p:spTree>
    <p:extLst>
      <p:ext uri="{BB962C8B-B14F-4D97-AF65-F5344CB8AC3E}">
        <p14:creationId xmlns:p14="http://schemas.microsoft.com/office/powerpoint/2010/main" val="2213508077"/>
      </p:ext>
    </p:extLst>
  </p:cSld>
  <p:clrMapOvr>
    <a:masterClrMapping/>
  </p:clrMapOvr>
</p:notes>
</file>

<file path=ppt/notesSlides/notesSlide4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10.2 - </a:t>
            </a:r>
            <a:r>
              <a:rPr lang="zh-TW" altLang="en-US"/>
              <a:t>使用 </a:t>
            </a:r>
            <a:r>
              <a:rPr lang="en-US" altLang="zh-TW"/>
              <a:t>LLDP </a:t>
            </a:r>
            <a:r>
              <a:rPr lang="zh-TW" altLang="en-US"/>
              <a:t>發現裝置</a:t>
            </a:r>
            <a:endParaRPr lang="zh-TW"/>
          </a:p>
          <a:p>
            <a:pPr rtl="0"/>
            <a:r>
              <a:rPr lang="zh-TW"/>
              <a:t>10.2.3</a:t>
            </a:r>
            <a:r>
              <a:rPr lang="en-US" altLang="zh-TW"/>
              <a:t> </a:t>
            </a:r>
            <a:r>
              <a:rPr lang="zh-TW"/>
              <a:t>-</a:t>
            </a:r>
            <a:r>
              <a:rPr lang="en-US" altLang="zh-TW"/>
              <a:t> </a:t>
            </a:r>
            <a:r>
              <a:rPr lang="zh-TW"/>
              <a:t>使用 LLDP 來</a:t>
            </a:r>
            <a:r>
              <a:rPr lang="zh-TW" altLang="en-US"/>
              <a:t>發現</a:t>
            </a:r>
            <a:r>
              <a:rPr lang="zh-TW"/>
              <a:t>裝置</a:t>
            </a:r>
          </a:p>
        </p:txBody>
      </p:sp>
      <p:sp>
        <p:nvSpPr>
          <p:cNvPr id="4" name="Slide Number Placeholder 3"/>
          <p:cNvSpPr>
            <a:spLocks noGrp="1"/>
          </p:cNvSpPr>
          <p:nvPr>
            <p:ph type="sldNum" sz="quarter" idx="5"/>
          </p:nvPr>
        </p:nvSpPr>
        <p:spPr/>
        <p:txBody>
          <a:bodyPr/>
          <a:lstStyle/>
          <a:p>
            <a:pPr rtl="0"/>
            <a:fld id="{5641018C-6CAF-B84E-B92C-ECB119457FBA}" type="slidenum">
              <a:rPr/>
              <a:t>405</a:t>
            </a:fld>
            <a:endParaRPr/>
          </a:p>
        </p:txBody>
      </p:sp>
    </p:spTree>
    <p:extLst>
      <p:ext uri="{BB962C8B-B14F-4D97-AF65-F5344CB8AC3E}">
        <p14:creationId xmlns:p14="http://schemas.microsoft.com/office/powerpoint/2010/main" val="989326020"/>
      </p:ext>
    </p:extLst>
  </p:cSld>
  <p:clrMapOvr>
    <a:masterClrMapping/>
  </p:clrMapOvr>
</p:notes>
</file>

<file path=ppt/notesSlides/notesSlide4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10.2 - </a:t>
            </a:r>
            <a:r>
              <a:rPr lang="zh-TW" altLang="en-US"/>
              <a:t>使用 </a:t>
            </a:r>
            <a:r>
              <a:rPr lang="en-US" altLang="zh-TW"/>
              <a:t>LLDP </a:t>
            </a:r>
            <a:r>
              <a:rPr lang="zh-TW" altLang="en-US"/>
              <a:t>發現裝置</a:t>
            </a:r>
            <a:endParaRPr lang="zh-TW"/>
          </a:p>
          <a:p>
            <a:pPr rtl="0"/>
            <a:r>
              <a:rPr lang="zh-TW"/>
              <a:t>10.2.3</a:t>
            </a:r>
            <a:r>
              <a:rPr lang="en-US" altLang="zh-TW"/>
              <a:t> </a:t>
            </a:r>
            <a:r>
              <a:rPr lang="zh-TW"/>
              <a:t>-</a:t>
            </a:r>
            <a:r>
              <a:rPr lang="zh-TW" altLang="en-US"/>
              <a:t> </a:t>
            </a:r>
            <a:r>
              <a:rPr lang="zh-TW"/>
              <a:t>使用 LLDP 來</a:t>
            </a:r>
            <a:r>
              <a:rPr lang="zh-TW" altLang="en-US"/>
              <a:t>發現</a:t>
            </a:r>
            <a:r>
              <a:rPr lang="zh-TW"/>
              <a:t>裝置</a:t>
            </a:r>
            <a:r>
              <a:rPr lang="zh-TW" altLang="en-US"/>
              <a:t>（續）</a:t>
            </a:r>
            <a:endParaRPr lang="zh-TW"/>
          </a:p>
          <a:p>
            <a:pPr rtl="0"/>
            <a:r>
              <a:rPr lang="zh-TW"/>
              <a:t>10.2.4</a:t>
            </a:r>
            <a:r>
              <a:rPr lang="en-US" altLang="zh-TW"/>
              <a:t> </a:t>
            </a:r>
            <a:r>
              <a:rPr lang="zh-TW"/>
              <a:t>-</a:t>
            </a:r>
            <a:r>
              <a:rPr lang="en-US" altLang="zh-TW"/>
              <a:t> </a:t>
            </a:r>
            <a:r>
              <a:rPr lang="zh-TW"/>
              <a:t>語法檢查器</a:t>
            </a:r>
            <a:r>
              <a:rPr lang="en-US" altLang="zh-TW"/>
              <a:t> </a:t>
            </a:r>
            <a:r>
              <a:rPr lang="zh-TW"/>
              <a:t>-</a:t>
            </a:r>
            <a:r>
              <a:rPr lang="en-US" altLang="zh-TW"/>
              <a:t> </a:t>
            </a:r>
            <a:r>
              <a:rPr lang="zh-TW"/>
              <a:t>設定和驗證 LLDP</a:t>
            </a:r>
          </a:p>
          <a:p>
            <a:pPr rtl="0"/>
            <a:r>
              <a:rPr lang="zh-TW"/>
              <a:t>10.2.5</a:t>
            </a:r>
            <a:r>
              <a:rPr lang="en-US" altLang="zh-TW"/>
              <a:t> </a:t>
            </a:r>
            <a:r>
              <a:rPr lang="zh-TW"/>
              <a:t>-</a:t>
            </a:r>
            <a:r>
              <a:rPr lang="en-US" altLang="zh-TW"/>
              <a:t> </a:t>
            </a:r>
            <a:r>
              <a:rPr lang="zh-TW"/>
              <a:t>檢查你的了解</a:t>
            </a:r>
            <a:r>
              <a:rPr lang="en-US" altLang="zh-TW"/>
              <a:t> </a:t>
            </a:r>
            <a:r>
              <a:rPr lang="zh-TW"/>
              <a:t>-</a:t>
            </a:r>
            <a:r>
              <a:rPr lang="en-US" altLang="zh-TW"/>
              <a:t> </a:t>
            </a:r>
            <a:r>
              <a:rPr lang="zh-TW"/>
              <a:t>比較 CDP 和 LLDP</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406</a:t>
            </a:fld>
            <a:endParaRPr/>
          </a:p>
        </p:txBody>
      </p:sp>
    </p:spTree>
    <p:extLst>
      <p:ext uri="{BB962C8B-B14F-4D97-AF65-F5344CB8AC3E}">
        <p14:creationId xmlns:p14="http://schemas.microsoft.com/office/powerpoint/2010/main" val="2108142843"/>
      </p:ext>
    </p:extLst>
  </p:cSld>
  <p:clrMapOvr>
    <a:masterClrMapping/>
  </p:clrMapOvr>
</p:notes>
</file>

<file path=ppt/notesSlides/notesSlide4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10.3 - NTP</a:t>
            </a:r>
          </a:p>
          <a:p>
            <a:pPr rtl="0"/>
            <a:r>
              <a:rPr lang="zh-TW"/>
              <a:t>10.3.1</a:t>
            </a:r>
            <a:r>
              <a:rPr lang="en-US" altLang="zh-TW"/>
              <a:t> </a:t>
            </a:r>
            <a:r>
              <a:rPr lang="zh-TW"/>
              <a:t>-</a:t>
            </a:r>
            <a:r>
              <a:rPr lang="en-US" altLang="zh-TW"/>
              <a:t> </a:t>
            </a:r>
            <a:r>
              <a:rPr lang="zh-TW"/>
              <a:t>時間和日曆服務</a:t>
            </a:r>
          </a:p>
        </p:txBody>
      </p:sp>
      <p:sp>
        <p:nvSpPr>
          <p:cNvPr id="4" name="Slide Number Placeholder 3"/>
          <p:cNvSpPr>
            <a:spLocks noGrp="1"/>
          </p:cNvSpPr>
          <p:nvPr>
            <p:ph type="sldNum" sz="quarter" idx="5"/>
          </p:nvPr>
        </p:nvSpPr>
        <p:spPr/>
        <p:txBody>
          <a:bodyPr/>
          <a:lstStyle/>
          <a:p>
            <a:pPr rtl="0"/>
            <a:fld id="{5641018C-6CAF-B84E-B92C-ECB119457FBA}" type="slidenum">
              <a:rPr/>
              <a:t>407</a:t>
            </a:fld>
            <a:endParaRPr/>
          </a:p>
        </p:txBody>
      </p:sp>
    </p:spTree>
    <p:extLst>
      <p:ext uri="{BB962C8B-B14F-4D97-AF65-F5344CB8AC3E}">
        <p14:creationId xmlns:p14="http://schemas.microsoft.com/office/powerpoint/2010/main" val="910017938"/>
      </p:ext>
    </p:extLst>
  </p:cSld>
  <p:clrMapOvr>
    <a:masterClrMapping/>
  </p:clrMapOvr>
</p:notes>
</file>

<file path=ppt/notesSlides/notesSlide4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10.3 - NTP</a:t>
            </a:r>
          </a:p>
          <a:p>
            <a:pPr rtl="0"/>
            <a:r>
              <a:rPr lang="zh-TW"/>
              <a:t>10.3.1</a:t>
            </a:r>
            <a:r>
              <a:rPr lang="en-US" altLang="zh-TW"/>
              <a:t> </a:t>
            </a:r>
            <a:r>
              <a:rPr lang="zh-TW"/>
              <a:t>-</a:t>
            </a:r>
            <a:r>
              <a:rPr lang="en-US" altLang="zh-TW"/>
              <a:t> </a:t>
            </a:r>
            <a:r>
              <a:rPr lang="zh-TW"/>
              <a:t>時間和日曆服務</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408</a:t>
            </a:fld>
            <a:endParaRPr/>
          </a:p>
        </p:txBody>
      </p:sp>
    </p:spTree>
    <p:extLst>
      <p:ext uri="{BB962C8B-B14F-4D97-AF65-F5344CB8AC3E}">
        <p14:creationId xmlns:p14="http://schemas.microsoft.com/office/powerpoint/2010/main" val="2488490104"/>
      </p:ext>
    </p:extLst>
  </p:cSld>
  <p:clrMapOvr>
    <a:masterClrMapping/>
  </p:clrMapOvr>
</p:notes>
</file>

<file path=ppt/notesSlides/notesSlide4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10.3 - NTP</a:t>
            </a:r>
          </a:p>
          <a:p>
            <a:pPr rtl="0"/>
            <a:r>
              <a:rPr lang="zh-TW"/>
              <a:t>10.3.2</a:t>
            </a:r>
            <a:r>
              <a:rPr lang="en-US" altLang="zh-TW"/>
              <a:t> </a:t>
            </a:r>
            <a:r>
              <a:rPr lang="zh-TW"/>
              <a:t>-</a:t>
            </a:r>
            <a:r>
              <a:rPr lang="en-US" altLang="zh-TW"/>
              <a:t> </a:t>
            </a:r>
            <a:r>
              <a:rPr lang="zh-TW"/>
              <a:t>NTP 運作</a:t>
            </a:r>
          </a:p>
        </p:txBody>
      </p:sp>
      <p:sp>
        <p:nvSpPr>
          <p:cNvPr id="4" name="Slide Number Placeholder 3"/>
          <p:cNvSpPr>
            <a:spLocks noGrp="1"/>
          </p:cNvSpPr>
          <p:nvPr>
            <p:ph type="sldNum" sz="quarter" idx="5"/>
          </p:nvPr>
        </p:nvSpPr>
        <p:spPr/>
        <p:txBody>
          <a:bodyPr/>
          <a:lstStyle/>
          <a:p>
            <a:pPr rtl="0"/>
            <a:fld id="{5641018C-6CAF-B84E-B92C-ECB119457FBA}" type="slidenum">
              <a:rPr/>
              <a:t>409</a:t>
            </a:fld>
            <a:endParaRPr/>
          </a:p>
        </p:txBody>
      </p:sp>
    </p:spTree>
    <p:extLst>
      <p:ext uri="{BB962C8B-B14F-4D97-AF65-F5344CB8AC3E}">
        <p14:creationId xmlns:p14="http://schemas.microsoft.com/office/powerpoint/2010/main" val="3032680566"/>
      </p:ext>
    </p:extLst>
  </p:cSld>
  <p:clrMapOvr>
    <a:masterClrMapping/>
  </p:clrMapOvr>
</p:notes>
</file>

<file path=ppt/notesSlides/notesSlide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2.2 - </a:t>
            </a:r>
            <a:r>
              <a:rPr lang="zh-TW" altLang="en-US"/>
              <a:t>點對點 </a:t>
            </a:r>
            <a:r>
              <a:rPr lang="en-US" altLang="zh-TW"/>
              <a:t>OSPF </a:t>
            </a:r>
            <a:r>
              <a:rPr lang="zh-TW" altLang="en-US"/>
              <a:t>網路</a:t>
            </a:r>
            <a:endParaRPr lang="zh-TW"/>
          </a:p>
          <a:p>
            <a:pPr rtl="0"/>
            <a:r>
              <a:rPr lang="zh-TW"/>
              <a:t>2.2.6</a:t>
            </a:r>
            <a:r>
              <a:rPr lang="en-US" altLang="zh-TW"/>
              <a:t> </a:t>
            </a:r>
            <a:r>
              <a:rPr lang="zh-TW"/>
              <a:t>-</a:t>
            </a:r>
            <a:r>
              <a:rPr lang="en-US" altLang="zh-TW"/>
              <a:t> </a:t>
            </a:r>
            <a:r>
              <a:rPr lang="zh-TW" altLang="en-US">
                <a:latin typeface="+mn-lt"/>
                <a:ea typeface="+mn-ea"/>
              </a:rPr>
              <a:t>使用 </a:t>
            </a:r>
            <a:r>
              <a:rPr lang="en-US" altLang="zh-TW" err="1">
                <a:latin typeface="+mn-lt"/>
                <a:ea typeface="+mn-ea"/>
              </a:rPr>
              <a:t>ip ospf </a:t>
            </a:r>
            <a:r>
              <a:rPr lang="zh-TW" altLang="en-US">
                <a:latin typeface="+mn-lt"/>
                <a:ea typeface="+mn-ea"/>
              </a:rPr>
              <a:t>命令設定 </a:t>
            </a:r>
            <a:r>
              <a:rPr lang="en-US" altLang="zh-TW">
                <a:latin typeface="+mn-lt"/>
                <a:ea typeface="+mn-ea"/>
              </a:rPr>
              <a:t>OSPF</a:t>
            </a:r>
          </a:p>
          <a:p>
            <a:pPr marL="0" marR="0" lvl="0" indent="0" algn="l" defTabSz="457200" rtl="0" eaLnBrk="1" fontAlgn="auto" latinLnBrk="0" hangingPunct="1">
              <a:lnSpc>
                <a:spcPct val="100000"/>
              </a:lnSpc>
              <a:spcBef>
                <a:spcPct val="0"/>
              </a:spcBef>
              <a:spcAft>
                <a:spcPct val="0"/>
              </a:spcAft>
              <a:buClrTx/>
              <a:buSzTx/>
              <a:buFontTx/>
              <a:buNone/>
              <a:defRPr/>
            </a:pPr>
            <a:r>
              <a:rPr lang="zh-TW"/>
              <a:t>2.2.7</a:t>
            </a:r>
            <a:r>
              <a:rPr lang="en-US" altLang="zh-TW"/>
              <a:t> </a:t>
            </a:r>
            <a:r>
              <a:rPr lang="zh-TW"/>
              <a:t>-</a:t>
            </a:r>
            <a:r>
              <a:rPr lang="en-US" altLang="zh-TW"/>
              <a:t> </a:t>
            </a:r>
            <a:r>
              <a:rPr lang="zh-TW" altLang="en-US" sz="1200" b="0" i="0" kern="1200">
                <a:solidFill>
                  <a:schemeClr val="tx1"/>
                </a:solidFill>
                <a:effectLst/>
                <a:latin typeface="+mn-lt"/>
                <a:ea typeface="+mn-ea"/>
                <a:cs typeface="+mn-cs"/>
              </a:rPr>
              <a:t>語法檢查器 </a:t>
            </a:r>
            <a:r>
              <a:rPr lang="en-US" altLang="zh-TW" sz="1200" b="0" i="0" kern="1200">
                <a:solidFill>
                  <a:schemeClr val="tx1"/>
                </a:solidFill>
                <a:effectLst/>
                <a:latin typeface="+mn-lt"/>
                <a:ea typeface="+mn-ea"/>
                <a:cs typeface="+mn-cs"/>
              </a:rPr>
              <a:t>- </a:t>
            </a:r>
            <a:r>
              <a:rPr lang="zh-TW" altLang="en-US" sz="1200" b="0" i="0" kern="1200">
                <a:solidFill>
                  <a:schemeClr val="tx1"/>
                </a:solidFill>
                <a:effectLst/>
                <a:latin typeface="+mn-lt"/>
                <a:ea typeface="+mn-ea"/>
                <a:cs typeface="+mn-cs"/>
              </a:rPr>
              <a:t>使用 </a:t>
            </a:r>
            <a:r>
              <a:rPr lang="en-US" altLang="zh-TW" sz="1200" b="0" i="0" kern="1200" err="1">
                <a:solidFill>
                  <a:schemeClr val="tx1"/>
                </a:solidFill>
                <a:effectLst/>
                <a:latin typeface="+mn-lt"/>
                <a:ea typeface="+mn-ea"/>
                <a:cs typeface="+mn-cs"/>
              </a:rPr>
              <a:t>ip ospf </a:t>
            </a:r>
            <a:r>
              <a:rPr lang="zh-TW" altLang="en-US" sz="1200" b="0" i="0" kern="1200">
                <a:solidFill>
                  <a:schemeClr val="tx1"/>
                </a:solidFill>
                <a:effectLst/>
                <a:latin typeface="+mn-lt"/>
                <a:ea typeface="+mn-ea"/>
                <a:cs typeface="+mn-cs"/>
              </a:rPr>
              <a:t>命令設定 </a:t>
            </a:r>
            <a:r>
              <a:rPr lang="en-US" altLang="zh-TW" sz="1200" b="0" i="0" kern="1200">
                <a:solidFill>
                  <a:schemeClr val="tx1"/>
                </a:solidFill>
                <a:effectLst/>
                <a:latin typeface="+mn-lt"/>
                <a:ea typeface="+mn-ea"/>
                <a:cs typeface="+mn-cs"/>
              </a:rPr>
              <a:t>R2 </a:t>
            </a:r>
            <a:r>
              <a:rPr lang="zh-TW" altLang="en-US" sz="1200" b="0" i="0" kern="1200">
                <a:solidFill>
                  <a:schemeClr val="tx1"/>
                </a:solidFill>
                <a:effectLst/>
                <a:latin typeface="+mn-lt"/>
                <a:ea typeface="+mn-ea"/>
                <a:cs typeface="+mn-cs"/>
              </a:rPr>
              <a:t>和 </a:t>
            </a:r>
            <a:r>
              <a:rPr lang="en-US" altLang="zh-TW" sz="1200" b="0" i="0" kern="1200">
                <a:solidFill>
                  <a:schemeClr val="tx1"/>
                </a:solidFill>
                <a:effectLst/>
                <a:latin typeface="+mn-lt"/>
                <a:ea typeface="+mn-ea"/>
                <a:cs typeface="+mn-cs"/>
              </a:rPr>
              <a:t>R3</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3006466380"/>
      </p:ext>
    </p:extLst>
  </p:cSld>
  <p:clrMapOvr>
    <a:masterClrMapping/>
  </p:clrMapOvr>
</p:notes>
</file>

<file path=ppt/notesSlides/notesSlide4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10.3 - NTP</a:t>
            </a:r>
          </a:p>
          <a:p>
            <a:pPr rtl="0"/>
            <a:r>
              <a:rPr lang="zh-TW"/>
              <a:t>10.3.2</a:t>
            </a:r>
            <a:r>
              <a:rPr lang="en-US" altLang="zh-TW"/>
              <a:t> </a:t>
            </a:r>
            <a:r>
              <a:rPr lang="zh-TW"/>
              <a:t>-</a:t>
            </a:r>
            <a:r>
              <a:rPr lang="en-US" altLang="zh-TW"/>
              <a:t> </a:t>
            </a:r>
            <a:r>
              <a:rPr lang="zh-TW"/>
              <a:t>NTP 運作</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410</a:t>
            </a:fld>
            <a:endParaRPr/>
          </a:p>
        </p:txBody>
      </p:sp>
    </p:spTree>
    <p:extLst>
      <p:ext uri="{BB962C8B-B14F-4D97-AF65-F5344CB8AC3E}">
        <p14:creationId xmlns:p14="http://schemas.microsoft.com/office/powerpoint/2010/main" val="2818483841"/>
      </p:ext>
    </p:extLst>
  </p:cSld>
  <p:clrMapOvr>
    <a:masterClrMapping/>
  </p:clrMapOvr>
</p:notes>
</file>

<file path=ppt/notesSlides/notesSlide4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10.3 - NTP</a:t>
            </a:r>
          </a:p>
          <a:p>
            <a:pPr rtl="0"/>
            <a:r>
              <a:rPr lang="zh-TW"/>
              <a:t>10.3.3</a:t>
            </a:r>
            <a:r>
              <a:rPr lang="en-US" altLang="zh-TW"/>
              <a:t> </a:t>
            </a:r>
            <a:r>
              <a:rPr lang="zh-TW"/>
              <a:t>-</a:t>
            </a:r>
            <a:r>
              <a:rPr lang="en-US" altLang="zh-TW"/>
              <a:t> </a:t>
            </a:r>
            <a:r>
              <a:rPr lang="zh-TW"/>
              <a:t>設定和驗證 NTP</a:t>
            </a:r>
          </a:p>
        </p:txBody>
      </p:sp>
      <p:sp>
        <p:nvSpPr>
          <p:cNvPr id="4" name="Slide Number Placeholder 3"/>
          <p:cNvSpPr>
            <a:spLocks noGrp="1"/>
          </p:cNvSpPr>
          <p:nvPr>
            <p:ph type="sldNum" sz="quarter" idx="5"/>
          </p:nvPr>
        </p:nvSpPr>
        <p:spPr/>
        <p:txBody>
          <a:bodyPr/>
          <a:lstStyle/>
          <a:p>
            <a:pPr rtl="0"/>
            <a:fld id="{5641018C-6CAF-B84E-B92C-ECB119457FBA}" type="slidenum">
              <a:rPr/>
              <a:t>411</a:t>
            </a:fld>
            <a:endParaRPr/>
          </a:p>
        </p:txBody>
      </p:sp>
    </p:spTree>
    <p:extLst>
      <p:ext uri="{BB962C8B-B14F-4D97-AF65-F5344CB8AC3E}">
        <p14:creationId xmlns:p14="http://schemas.microsoft.com/office/powerpoint/2010/main" val="2508128108"/>
      </p:ext>
    </p:extLst>
  </p:cSld>
  <p:clrMapOvr>
    <a:masterClrMapping/>
  </p:clrMapOvr>
</p:notes>
</file>

<file path=ppt/notesSlides/notesSlide4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10.3 - NTP</a:t>
            </a:r>
          </a:p>
          <a:p>
            <a:pPr rtl="0"/>
            <a:r>
              <a:rPr lang="zh-TW"/>
              <a:t>10.3.3</a:t>
            </a:r>
            <a:r>
              <a:rPr lang="en-US" altLang="zh-TW"/>
              <a:t> </a:t>
            </a:r>
            <a:r>
              <a:rPr lang="zh-TW"/>
              <a:t>-</a:t>
            </a:r>
            <a:r>
              <a:rPr lang="en-US" altLang="zh-TW"/>
              <a:t> </a:t>
            </a:r>
            <a:r>
              <a:rPr lang="zh-TW"/>
              <a:t>設定和驗證 NTP</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412</a:t>
            </a:fld>
            <a:endParaRPr/>
          </a:p>
        </p:txBody>
      </p:sp>
    </p:spTree>
    <p:extLst>
      <p:ext uri="{BB962C8B-B14F-4D97-AF65-F5344CB8AC3E}">
        <p14:creationId xmlns:p14="http://schemas.microsoft.com/office/powerpoint/2010/main" val="3833651827"/>
      </p:ext>
    </p:extLst>
  </p:cSld>
  <p:clrMapOvr>
    <a:masterClrMapping/>
  </p:clrMapOvr>
</p:notes>
</file>

<file path=ppt/notesSlides/notesSlide4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10.3 - NTP</a:t>
            </a:r>
          </a:p>
          <a:p>
            <a:pPr rtl="0"/>
            <a:r>
              <a:rPr lang="zh-TW" altLang="zh-TW"/>
              <a:t>10.3.3</a:t>
            </a:r>
            <a:r>
              <a:rPr lang="en-US" altLang="zh-TW"/>
              <a:t> </a:t>
            </a:r>
            <a:r>
              <a:rPr lang="zh-TW" altLang="zh-TW"/>
              <a:t>-</a:t>
            </a:r>
            <a:r>
              <a:rPr lang="en-US" altLang="zh-TW"/>
              <a:t> </a:t>
            </a:r>
            <a:r>
              <a:rPr lang="zh-TW" altLang="zh-TW"/>
              <a:t>設定和驗證 NTP</a:t>
            </a:r>
            <a:r>
              <a:rPr lang="zh-TW" altLang="en-US"/>
              <a:t>（續）</a:t>
            </a:r>
            <a:endParaRPr lang="zh-TW" altLang="zh-TW"/>
          </a:p>
        </p:txBody>
      </p:sp>
      <p:sp>
        <p:nvSpPr>
          <p:cNvPr id="4" name="Slide Number Placeholder 3"/>
          <p:cNvSpPr>
            <a:spLocks noGrp="1"/>
          </p:cNvSpPr>
          <p:nvPr>
            <p:ph type="sldNum" sz="quarter" idx="5"/>
          </p:nvPr>
        </p:nvSpPr>
        <p:spPr/>
        <p:txBody>
          <a:bodyPr/>
          <a:lstStyle/>
          <a:p>
            <a:pPr rtl="0"/>
            <a:fld id="{5641018C-6CAF-B84E-B92C-ECB119457FBA}" type="slidenum">
              <a:rPr/>
              <a:t>413</a:t>
            </a:fld>
            <a:endParaRPr/>
          </a:p>
        </p:txBody>
      </p:sp>
    </p:spTree>
    <p:extLst>
      <p:ext uri="{BB962C8B-B14F-4D97-AF65-F5344CB8AC3E}">
        <p14:creationId xmlns:p14="http://schemas.microsoft.com/office/powerpoint/2010/main" val="2777940286"/>
      </p:ext>
    </p:extLst>
  </p:cSld>
  <p:clrMapOvr>
    <a:masterClrMapping/>
  </p:clrMapOvr>
</p:notes>
</file>

<file path=ppt/notesSlides/notesSlide4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10.4 - SNMP</a:t>
            </a:r>
          </a:p>
          <a:p>
            <a:pPr rtl="0"/>
            <a:r>
              <a:rPr lang="zh-TW"/>
              <a:t>10.4.1- SNMP</a:t>
            </a:r>
            <a:r>
              <a:rPr lang="en-US" altLang="zh-TW"/>
              <a:t> </a:t>
            </a:r>
            <a:r>
              <a:rPr lang="zh-TW" altLang="zh-TW"/>
              <a:t>簡介</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414</a:t>
            </a:fld>
            <a:endParaRPr/>
          </a:p>
        </p:txBody>
      </p:sp>
    </p:spTree>
    <p:extLst>
      <p:ext uri="{BB962C8B-B14F-4D97-AF65-F5344CB8AC3E}">
        <p14:creationId xmlns:p14="http://schemas.microsoft.com/office/powerpoint/2010/main" val="340220535"/>
      </p:ext>
    </p:extLst>
  </p:cSld>
  <p:clrMapOvr>
    <a:masterClrMapping/>
  </p:clrMapOvr>
</p:notes>
</file>

<file path=ppt/notesSlides/notesSlide4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10.4 - SNMP</a:t>
            </a:r>
          </a:p>
          <a:p>
            <a:pPr rtl="0"/>
            <a:r>
              <a:rPr lang="zh-TW"/>
              <a:t>10.4.1-</a:t>
            </a:r>
            <a:r>
              <a:rPr lang="en-US" altLang="zh-TW"/>
              <a:t> </a:t>
            </a:r>
            <a:r>
              <a:rPr lang="zh-TW" altLang="zh-TW">
                <a:latin typeface="+mn-lt"/>
                <a:ea typeface="+mn-ea"/>
              </a:rPr>
              <a:t>SNMP</a:t>
            </a:r>
            <a:r>
              <a:rPr lang="en-US" altLang="zh-TW">
                <a:latin typeface="+mn-lt"/>
                <a:ea typeface="+mn-ea"/>
              </a:rPr>
              <a:t> </a:t>
            </a:r>
            <a:r>
              <a:rPr lang="zh-TW" altLang="zh-TW">
                <a:latin typeface="+mn-lt"/>
                <a:ea typeface="+mn-ea"/>
              </a:rPr>
              <a:t>簡介</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415</a:t>
            </a:fld>
            <a:endParaRPr/>
          </a:p>
        </p:txBody>
      </p:sp>
    </p:spTree>
    <p:extLst>
      <p:ext uri="{BB962C8B-B14F-4D97-AF65-F5344CB8AC3E}">
        <p14:creationId xmlns:p14="http://schemas.microsoft.com/office/powerpoint/2010/main" val="2623201712"/>
      </p:ext>
    </p:extLst>
  </p:cSld>
  <p:clrMapOvr>
    <a:masterClrMapping/>
  </p:clrMapOvr>
</p:notes>
</file>

<file path=ppt/notesSlides/notesSlide4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10.4 - SNMP</a:t>
            </a:r>
          </a:p>
          <a:p>
            <a:pPr rtl="0"/>
            <a:r>
              <a:rPr lang="zh-TW"/>
              <a:t>10.4.2</a:t>
            </a:r>
            <a:r>
              <a:rPr lang="en-US" altLang="zh-TW"/>
              <a:t> </a:t>
            </a:r>
            <a:r>
              <a:rPr lang="zh-TW"/>
              <a:t>-</a:t>
            </a:r>
            <a:r>
              <a:rPr lang="en-US" altLang="zh-TW"/>
              <a:t> </a:t>
            </a:r>
            <a:r>
              <a:rPr lang="zh-TW"/>
              <a:t>SNMP 操作</a:t>
            </a:r>
          </a:p>
        </p:txBody>
      </p:sp>
      <p:sp>
        <p:nvSpPr>
          <p:cNvPr id="4" name="Slide Number Placeholder 3"/>
          <p:cNvSpPr>
            <a:spLocks noGrp="1"/>
          </p:cNvSpPr>
          <p:nvPr>
            <p:ph type="sldNum" sz="quarter" idx="5"/>
          </p:nvPr>
        </p:nvSpPr>
        <p:spPr/>
        <p:txBody>
          <a:bodyPr/>
          <a:lstStyle/>
          <a:p>
            <a:pPr rtl="0"/>
            <a:fld id="{5641018C-6CAF-B84E-B92C-ECB119457FBA}" type="slidenum">
              <a:rPr/>
              <a:t>416</a:t>
            </a:fld>
            <a:endParaRPr/>
          </a:p>
        </p:txBody>
      </p:sp>
    </p:spTree>
    <p:extLst>
      <p:ext uri="{BB962C8B-B14F-4D97-AF65-F5344CB8AC3E}">
        <p14:creationId xmlns:p14="http://schemas.microsoft.com/office/powerpoint/2010/main" val="2379793074"/>
      </p:ext>
    </p:extLst>
  </p:cSld>
  <p:clrMapOvr>
    <a:masterClrMapping/>
  </p:clrMapOvr>
</p:notes>
</file>

<file path=ppt/notesSlides/notesSlide4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10.4 - SNMP</a:t>
            </a:r>
          </a:p>
          <a:p>
            <a:pPr rtl="0"/>
            <a:r>
              <a:rPr lang="zh-TW"/>
              <a:t>10.4.2</a:t>
            </a:r>
            <a:r>
              <a:rPr lang="en-US" altLang="zh-TW"/>
              <a:t> </a:t>
            </a:r>
            <a:r>
              <a:rPr lang="zh-TW"/>
              <a:t>-</a:t>
            </a:r>
            <a:r>
              <a:rPr lang="en-US" altLang="zh-TW"/>
              <a:t> </a:t>
            </a:r>
            <a:r>
              <a:rPr lang="zh-TW"/>
              <a:t>SNMP 操作</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417</a:t>
            </a:fld>
            <a:endParaRPr/>
          </a:p>
        </p:txBody>
      </p:sp>
    </p:spTree>
    <p:extLst>
      <p:ext uri="{BB962C8B-B14F-4D97-AF65-F5344CB8AC3E}">
        <p14:creationId xmlns:p14="http://schemas.microsoft.com/office/powerpoint/2010/main" val="3357167518"/>
      </p:ext>
    </p:extLst>
  </p:cSld>
  <p:clrMapOvr>
    <a:masterClrMapping/>
  </p:clrMapOvr>
</p:notes>
</file>

<file path=ppt/notesSlides/notesSlide4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10.4 - SNMP</a:t>
            </a:r>
          </a:p>
          <a:p>
            <a:pPr rtl="0"/>
            <a:r>
              <a:rPr lang="zh-TW"/>
              <a:t>10.4.3</a:t>
            </a:r>
            <a:r>
              <a:rPr lang="en-US" altLang="zh-TW"/>
              <a:t> </a:t>
            </a:r>
            <a:r>
              <a:rPr lang="zh-TW"/>
              <a:t>-</a:t>
            </a:r>
            <a:r>
              <a:rPr lang="en-US" altLang="zh-TW"/>
              <a:t> </a:t>
            </a:r>
            <a:r>
              <a:rPr lang="zh-TW"/>
              <a:t>SNMP</a:t>
            </a:r>
            <a:r>
              <a:rPr lang="en-US" altLang="zh-TW"/>
              <a:t> </a:t>
            </a:r>
            <a:r>
              <a:rPr lang="zh-TW" altLang="en-US">
                <a:latin typeface="+mn-lt"/>
                <a:ea typeface="+mn-ea"/>
              </a:rPr>
              <a:t>代理陷阱</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418</a:t>
            </a:fld>
            <a:endParaRPr/>
          </a:p>
        </p:txBody>
      </p:sp>
    </p:spTree>
    <p:extLst>
      <p:ext uri="{BB962C8B-B14F-4D97-AF65-F5344CB8AC3E}">
        <p14:creationId xmlns:p14="http://schemas.microsoft.com/office/powerpoint/2010/main" val="328747978"/>
      </p:ext>
    </p:extLst>
  </p:cSld>
  <p:clrMapOvr>
    <a:masterClrMapping/>
  </p:clrMapOvr>
</p:notes>
</file>

<file path=ppt/notesSlides/notesSlide4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10.4 - SNMP</a:t>
            </a:r>
          </a:p>
          <a:p>
            <a:pPr rtl="0"/>
            <a:r>
              <a:rPr lang="zh-TW"/>
              <a:t>10.4.4</a:t>
            </a:r>
            <a:r>
              <a:rPr lang="en-US" altLang="zh-TW"/>
              <a:t> </a:t>
            </a:r>
            <a:r>
              <a:rPr lang="zh-TW"/>
              <a:t>-</a:t>
            </a:r>
            <a:r>
              <a:rPr lang="en-US" altLang="zh-TW"/>
              <a:t> </a:t>
            </a:r>
            <a:r>
              <a:rPr lang="zh-TW"/>
              <a:t>SNMP 版本</a:t>
            </a:r>
          </a:p>
          <a:p>
            <a:pPr marL="0" marR="0" lvl="0" indent="0" algn="l" defTabSz="457200" rtl="0" eaLnBrk="1" fontAlgn="auto" latinLnBrk="0" hangingPunct="1">
              <a:lnSpc>
                <a:spcPct val="100000"/>
              </a:lnSpc>
              <a:spcBef>
                <a:spcPct val="0"/>
              </a:spcBef>
              <a:spcAft>
                <a:spcPct val="0"/>
              </a:spcAft>
              <a:buClrTx/>
              <a:buSzTx/>
              <a:buFontTx/>
              <a:buNone/>
              <a:defRPr/>
            </a:pPr>
            <a:r>
              <a:rPr lang="zh-TW"/>
              <a:t>10.4.5</a:t>
            </a:r>
            <a:r>
              <a:rPr lang="en-US" altLang="zh-TW"/>
              <a:t> </a:t>
            </a:r>
            <a:r>
              <a:rPr lang="zh-TW"/>
              <a:t>-</a:t>
            </a:r>
            <a:r>
              <a:rPr lang="en-US" altLang="zh-TW"/>
              <a:t> </a:t>
            </a:r>
            <a:r>
              <a:rPr lang="zh-TW"/>
              <a:t>檢查你的</a:t>
            </a:r>
            <a:r>
              <a:rPr lang="zh-TW" altLang="en-US" sz="1200" b="0" i="0" kern="1200">
                <a:solidFill>
                  <a:schemeClr val="tx1"/>
                </a:solidFill>
                <a:effectLst/>
                <a:latin typeface="+mn-lt"/>
                <a:ea typeface="+mn-ea"/>
                <a:cs typeface="+mn-cs"/>
              </a:rPr>
              <a:t>理解 </a:t>
            </a:r>
            <a:r>
              <a:rPr lang="zh-TW"/>
              <a:t>-</a:t>
            </a:r>
            <a:r>
              <a:rPr lang="en-US" altLang="zh-TW"/>
              <a:t> </a:t>
            </a:r>
            <a:r>
              <a:rPr lang="zh-TW"/>
              <a:t>SNMP 版本</a:t>
            </a:r>
          </a:p>
        </p:txBody>
      </p:sp>
      <p:sp>
        <p:nvSpPr>
          <p:cNvPr id="4" name="Slide Number Placeholder 3"/>
          <p:cNvSpPr>
            <a:spLocks noGrp="1"/>
          </p:cNvSpPr>
          <p:nvPr>
            <p:ph type="sldNum" sz="quarter" idx="5"/>
          </p:nvPr>
        </p:nvSpPr>
        <p:spPr/>
        <p:txBody>
          <a:bodyPr/>
          <a:lstStyle/>
          <a:p>
            <a:pPr rtl="0"/>
            <a:fld id="{5641018C-6CAF-B84E-B92C-ECB119457FBA}" type="slidenum">
              <a:rPr/>
              <a:t>419</a:t>
            </a:fld>
            <a:endParaRPr/>
          </a:p>
        </p:txBody>
      </p:sp>
    </p:spTree>
    <p:extLst>
      <p:ext uri="{BB962C8B-B14F-4D97-AF65-F5344CB8AC3E}">
        <p14:creationId xmlns:p14="http://schemas.microsoft.com/office/powerpoint/2010/main" val="400887651"/>
      </p:ext>
    </p:extLst>
  </p:cSld>
  <p:clrMapOvr>
    <a:masterClrMapping/>
  </p:clrMapOvr>
</p:notes>
</file>

<file path=ppt/notesSlides/notesSlide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2.2 - </a:t>
            </a:r>
            <a:r>
              <a:rPr lang="zh-TW" altLang="en-US"/>
              <a:t>點對點 </a:t>
            </a:r>
            <a:r>
              <a:rPr lang="en-US" altLang="zh-TW"/>
              <a:t>OSPF </a:t>
            </a:r>
            <a:r>
              <a:rPr lang="zh-TW" altLang="en-US"/>
              <a:t>網路</a:t>
            </a:r>
            <a:endParaRPr lang="zh-TW"/>
          </a:p>
          <a:p>
            <a:pPr rtl="0"/>
            <a:r>
              <a:rPr lang="zh-TW"/>
              <a:t>2.2.6</a:t>
            </a:r>
            <a:r>
              <a:rPr lang="en-US" altLang="zh-TW"/>
              <a:t> </a:t>
            </a:r>
            <a:r>
              <a:rPr lang="zh-TW"/>
              <a:t>-</a:t>
            </a:r>
            <a:r>
              <a:rPr lang="en-US" altLang="zh-TW"/>
              <a:t> </a:t>
            </a:r>
            <a:r>
              <a:rPr lang="zh-TW" altLang="en-US">
                <a:latin typeface="+mn-lt"/>
                <a:ea typeface="+mn-ea"/>
              </a:rPr>
              <a:t>使用 </a:t>
            </a:r>
            <a:r>
              <a:rPr lang="en-US" altLang="zh-TW" err="1">
                <a:latin typeface="+mn-lt"/>
                <a:ea typeface="+mn-ea"/>
              </a:rPr>
              <a:t>ip ospf </a:t>
            </a:r>
            <a:r>
              <a:rPr lang="zh-TW" altLang="en-US">
                <a:latin typeface="+mn-lt"/>
                <a:ea typeface="+mn-ea"/>
              </a:rPr>
              <a:t>命令設定 </a:t>
            </a:r>
            <a:r>
              <a:rPr lang="en-US" altLang="zh-TW">
                <a:latin typeface="+mn-lt"/>
                <a:ea typeface="+mn-ea"/>
              </a:rPr>
              <a:t>OSPF</a:t>
            </a:r>
          </a:p>
          <a:p>
            <a:pPr marL="0" marR="0" lvl="0" indent="0" algn="l" defTabSz="457200" rtl="0" eaLnBrk="1" fontAlgn="auto" latinLnBrk="0" hangingPunct="1">
              <a:lnSpc>
                <a:spcPct val="100000"/>
              </a:lnSpc>
              <a:spcBef>
                <a:spcPct val="0"/>
              </a:spcBef>
              <a:spcAft>
                <a:spcPct val="0"/>
              </a:spcAft>
              <a:buClrTx/>
              <a:buSzTx/>
              <a:buFontTx/>
              <a:buNone/>
              <a:defRPr/>
            </a:pPr>
            <a:r>
              <a:rPr lang="zh-TW"/>
              <a:t>2.2.7</a:t>
            </a:r>
            <a:r>
              <a:rPr lang="en-US" altLang="zh-TW"/>
              <a:t> </a:t>
            </a:r>
            <a:r>
              <a:rPr lang="zh-TW"/>
              <a:t>-</a:t>
            </a:r>
            <a:r>
              <a:rPr lang="en-US" altLang="zh-TW"/>
              <a:t> </a:t>
            </a:r>
            <a:r>
              <a:rPr lang="zh-TW" altLang="en-US" sz="1200" b="0" i="0" kern="1200">
                <a:solidFill>
                  <a:schemeClr val="tx1"/>
                </a:solidFill>
                <a:effectLst/>
                <a:latin typeface="+mn-lt"/>
                <a:ea typeface="+mn-ea"/>
                <a:cs typeface="+mn-cs"/>
              </a:rPr>
              <a:t>語法檢查器 </a:t>
            </a:r>
            <a:r>
              <a:rPr lang="en-US" altLang="zh-TW" sz="1200" b="0" i="0" kern="1200">
                <a:solidFill>
                  <a:schemeClr val="tx1"/>
                </a:solidFill>
                <a:effectLst/>
                <a:latin typeface="+mn-lt"/>
                <a:ea typeface="+mn-ea"/>
                <a:cs typeface="+mn-cs"/>
              </a:rPr>
              <a:t>- </a:t>
            </a:r>
            <a:r>
              <a:rPr lang="zh-TW" altLang="en-US" sz="1200" b="0" i="0" kern="1200">
                <a:solidFill>
                  <a:schemeClr val="tx1"/>
                </a:solidFill>
                <a:effectLst/>
                <a:latin typeface="+mn-lt"/>
                <a:ea typeface="+mn-ea"/>
                <a:cs typeface="+mn-cs"/>
              </a:rPr>
              <a:t>使用 </a:t>
            </a:r>
            <a:r>
              <a:rPr lang="en-US" altLang="zh-TW" sz="1200" b="0" i="0" kern="1200" err="1">
                <a:solidFill>
                  <a:schemeClr val="tx1"/>
                </a:solidFill>
                <a:effectLst/>
                <a:latin typeface="+mn-lt"/>
                <a:ea typeface="+mn-ea"/>
                <a:cs typeface="+mn-cs"/>
              </a:rPr>
              <a:t>ip ospf </a:t>
            </a:r>
            <a:r>
              <a:rPr lang="zh-TW" altLang="en-US" sz="1200" b="0" i="0" kern="1200">
                <a:solidFill>
                  <a:schemeClr val="tx1"/>
                </a:solidFill>
                <a:effectLst/>
                <a:latin typeface="+mn-lt"/>
                <a:ea typeface="+mn-ea"/>
                <a:cs typeface="+mn-cs"/>
              </a:rPr>
              <a:t>命令設定 </a:t>
            </a:r>
            <a:r>
              <a:rPr lang="en-US" altLang="zh-TW" sz="1200" b="0" i="0" kern="1200">
                <a:solidFill>
                  <a:schemeClr val="tx1"/>
                </a:solidFill>
                <a:effectLst/>
                <a:latin typeface="+mn-lt"/>
                <a:ea typeface="+mn-ea"/>
                <a:cs typeface="+mn-cs"/>
              </a:rPr>
              <a:t>R2 </a:t>
            </a:r>
            <a:r>
              <a:rPr lang="zh-TW" altLang="en-US" sz="1200" b="0" i="0" kern="1200">
                <a:solidFill>
                  <a:schemeClr val="tx1"/>
                </a:solidFill>
                <a:effectLst/>
                <a:latin typeface="+mn-lt"/>
                <a:ea typeface="+mn-ea"/>
                <a:cs typeface="+mn-cs"/>
              </a:rPr>
              <a:t>和 </a:t>
            </a:r>
            <a:r>
              <a:rPr lang="en-US" altLang="zh-TW" sz="1200" b="0" i="0" kern="1200">
                <a:solidFill>
                  <a:schemeClr val="tx1"/>
                </a:solidFill>
                <a:effectLst/>
                <a:latin typeface="+mn-lt"/>
                <a:ea typeface="+mn-ea"/>
                <a:cs typeface="+mn-cs"/>
              </a:rPr>
              <a:t>R3</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42</a:t>
            </a:fld>
            <a:endParaRPr/>
          </a:p>
        </p:txBody>
      </p:sp>
    </p:spTree>
    <p:extLst>
      <p:ext uri="{BB962C8B-B14F-4D97-AF65-F5344CB8AC3E}">
        <p14:creationId xmlns:p14="http://schemas.microsoft.com/office/powerpoint/2010/main" val="383729173"/>
      </p:ext>
    </p:extLst>
  </p:cSld>
  <p:clrMapOvr>
    <a:masterClrMapping/>
  </p:clrMapOvr>
</p:notes>
</file>

<file path=ppt/notesSlides/notesSlide4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10.4 - SNMP</a:t>
            </a:r>
          </a:p>
          <a:p>
            <a:pPr rtl="0"/>
            <a:r>
              <a:rPr lang="zh-TW"/>
              <a:t>10.4.6 -</a:t>
            </a:r>
            <a:r>
              <a:rPr lang="en-US" altLang="zh-TW"/>
              <a:t> </a:t>
            </a:r>
            <a:r>
              <a:rPr lang="zh-TW" altLang="zh-TW" sz="1200">
                <a:solidFill>
                  <a:srgbClr val="000000"/>
                </a:solidFill>
              </a:rPr>
              <a:t>社群字串</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420</a:t>
            </a:fld>
            <a:endParaRPr/>
          </a:p>
        </p:txBody>
      </p:sp>
    </p:spTree>
    <p:extLst>
      <p:ext uri="{BB962C8B-B14F-4D97-AF65-F5344CB8AC3E}">
        <p14:creationId xmlns:p14="http://schemas.microsoft.com/office/powerpoint/2010/main" val="4084633370"/>
      </p:ext>
    </p:extLst>
  </p:cSld>
  <p:clrMapOvr>
    <a:masterClrMapping/>
  </p:clrMapOvr>
</p:notes>
</file>

<file path=ppt/notesSlides/notesSlide4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10.4 - SNMP</a:t>
            </a:r>
          </a:p>
          <a:p>
            <a:pPr rtl="0"/>
            <a:r>
              <a:rPr lang="zh-TW"/>
              <a:t>10.4.7</a:t>
            </a:r>
            <a:r>
              <a:rPr lang="en-US" altLang="zh-TW"/>
              <a:t> </a:t>
            </a:r>
            <a:r>
              <a:rPr lang="zh-TW"/>
              <a:t>-</a:t>
            </a:r>
            <a:r>
              <a:rPr lang="en-US" altLang="zh-TW"/>
              <a:t> </a:t>
            </a:r>
            <a:r>
              <a:rPr lang="zh-TW" altLang="zh-TW" sz="1200"/>
              <a:t>MIB 物件</a:t>
            </a:r>
            <a:r>
              <a:rPr lang="en-US" altLang="zh-TW"/>
              <a:t> ID</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421</a:t>
            </a:fld>
            <a:endParaRPr/>
          </a:p>
        </p:txBody>
      </p:sp>
    </p:spTree>
    <p:extLst>
      <p:ext uri="{BB962C8B-B14F-4D97-AF65-F5344CB8AC3E}">
        <p14:creationId xmlns:p14="http://schemas.microsoft.com/office/powerpoint/2010/main" val="1776127212"/>
      </p:ext>
    </p:extLst>
  </p:cSld>
  <p:clrMapOvr>
    <a:masterClrMapping/>
  </p:clrMapOvr>
</p:notes>
</file>

<file path=ppt/notesSlides/notesSlide4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10.4 - SNMP</a:t>
            </a:r>
          </a:p>
          <a:p>
            <a:pPr rtl="0"/>
            <a:r>
              <a:rPr lang="zh-TW"/>
              <a:t>10.4.7</a:t>
            </a:r>
            <a:r>
              <a:rPr lang="en-US" altLang="zh-TW"/>
              <a:t> </a:t>
            </a:r>
            <a:r>
              <a:rPr lang="zh-TW"/>
              <a:t>-</a:t>
            </a:r>
            <a:r>
              <a:rPr lang="en-US" altLang="zh-TW"/>
              <a:t> </a:t>
            </a:r>
            <a:r>
              <a:rPr lang="zh-TW" altLang="zh-TW" sz="1200">
                <a:latin typeface="+mn-lt"/>
                <a:ea typeface="+mn-ea"/>
              </a:rPr>
              <a:t>MIB 物件</a:t>
            </a:r>
            <a:r>
              <a:rPr lang="en-US" altLang="zh-TW">
                <a:latin typeface="+mn-lt"/>
                <a:ea typeface="+mn-ea"/>
              </a:rPr>
              <a:t> ID</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422</a:t>
            </a:fld>
            <a:endParaRPr/>
          </a:p>
        </p:txBody>
      </p:sp>
    </p:spTree>
    <p:extLst>
      <p:ext uri="{BB962C8B-B14F-4D97-AF65-F5344CB8AC3E}">
        <p14:creationId xmlns:p14="http://schemas.microsoft.com/office/powerpoint/2010/main" val="2312786148"/>
      </p:ext>
    </p:extLst>
  </p:cSld>
  <p:clrMapOvr>
    <a:masterClrMapping/>
  </p:clrMapOvr>
</p:notes>
</file>

<file path=ppt/notesSlides/notesSlide4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10.4 - SNMP</a:t>
            </a:r>
          </a:p>
          <a:p>
            <a:pPr rtl="0"/>
            <a:r>
              <a:rPr lang="zh-TW"/>
              <a:t>10.4.8</a:t>
            </a:r>
            <a:r>
              <a:rPr lang="en-US" altLang="zh-TW"/>
              <a:t> </a:t>
            </a:r>
            <a:r>
              <a:rPr lang="zh-TW"/>
              <a:t>-</a:t>
            </a:r>
            <a:r>
              <a:rPr lang="en-US" altLang="zh-TW"/>
              <a:t> </a:t>
            </a:r>
            <a:r>
              <a:rPr lang="zh-TW"/>
              <a:t>SNMP 輪詢案例</a:t>
            </a:r>
          </a:p>
        </p:txBody>
      </p:sp>
      <p:sp>
        <p:nvSpPr>
          <p:cNvPr id="4" name="Slide Number Placeholder 3"/>
          <p:cNvSpPr>
            <a:spLocks noGrp="1"/>
          </p:cNvSpPr>
          <p:nvPr>
            <p:ph type="sldNum" sz="quarter" idx="5"/>
          </p:nvPr>
        </p:nvSpPr>
        <p:spPr/>
        <p:txBody>
          <a:bodyPr/>
          <a:lstStyle/>
          <a:p>
            <a:pPr rtl="0"/>
            <a:fld id="{5641018C-6CAF-B84E-B92C-ECB119457FBA}" type="slidenum">
              <a:rPr/>
              <a:t>423</a:t>
            </a:fld>
            <a:endParaRPr/>
          </a:p>
        </p:txBody>
      </p:sp>
    </p:spTree>
    <p:extLst>
      <p:ext uri="{BB962C8B-B14F-4D97-AF65-F5344CB8AC3E}">
        <p14:creationId xmlns:p14="http://schemas.microsoft.com/office/powerpoint/2010/main" val="693796127"/>
      </p:ext>
    </p:extLst>
  </p:cSld>
  <p:clrMapOvr>
    <a:masterClrMapping/>
  </p:clrMapOvr>
</p:notes>
</file>

<file path=ppt/notesSlides/notesSlide4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10.4 - SNMP</a:t>
            </a:r>
          </a:p>
          <a:p>
            <a:pPr rtl="0"/>
            <a:r>
              <a:rPr lang="zh-TW"/>
              <a:t>10.4.9</a:t>
            </a:r>
            <a:r>
              <a:rPr lang="en-US" altLang="zh-TW"/>
              <a:t> </a:t>
            </a:r>
            <a:r>
              <a:rPr lang="zh-TW"/>
              <a:t>-</a:t>
            </a:r>
            <a:r>
              <a:rPr lang="en-US" altLang="zh-TW"/>
              <a:t> </a:t>
            </a:r>
            <a:r>
              <a:rPr lang="zh-TW"/>
              <a:t>SNMP 物件導覽器</a:t>
            </a:r>
          </a:p>
        </p:txBody>
      </p:sp>
      <p:sp>
        <p:nvSpPr>
          <p:cNvPr id="4" name="Slide Number Placeholder 3"/>
          <p:cNvSpPr>
            <a:spLocks noGrp="1"/>
          </p:cNvSpPr>
          <p:nvPr>
            <p:ph type="sldNum" sz="quarter" idx="5"/>
          </p:nvPr>
        </p:nvSpPr>
        <p:spPr/>
        <p:txBody>
          <a:bodyPr/>
          <a:lstStyle/>
          <a:p>
            <a:pPr rtl="0"/>
            <a:fld id="{5641018C-6CAF-B84E-B92C-ECB119457FBA}" type="slidenum">
              <a:rPr/>
              <a:t>424</a:t>
            </a:fld>
            <a:endParaRPr/>
          </a:p>
        </p:txBody>
      </p:sp>
    </p:spTree>
    <p:extLst>
      <p:ext uri="{BB962C8B-B14F-4D97-AF65-F5344CB8AC3E}">
        <p14:creationId xmlns:p14="http://schemas.microsoft.com/office/powerpoint/2010/main" val="4189804523"/>
      </p:ext>
    </p:extLst>
  </p:cSld>
  <p:clrMapOvr>
    <a:masterClrMapping/>
  </p:clrMapOvr>
</p:notes>
</file>

<file path=ppt/notesSlides/notesSlide4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en-US" altLang="zh-TW"/>
              <a:t>10.5 - Syslog </a:t>
            </a:r>
            <a:endParaRPr lang="zh-TW"/>
          </a:p>
          <a:p>
            <a:pPr rtl="0"/>
            <a:r>
              <a:rPr lang="zh-TW"/>
              <a:t>10.5.1</a:t>
            </a:r>
            <a:r>
              <a:rPr lang="en-US" altLang="zh-TW"/>
              <a:t> </a:t>
            </a:r>
            <a:r>
              <a:rPr lang="zh-TW"/>
              <a:t>-</a:t>
            </a:r>
            <a:r>
              <a:rPr lang="en-US" altLang="zh-TW"/>
              <a:t> Syslog </a:t>
            </a:r>
            <a:r>
              <a:rPr lang="zh-TW"/>
              <a:t>簡介</a:t>
            </a:r>
          </a:p>
        </p:txBody>
      </p:sp>
      <p:sp>
        <p:nvSpPr>
          <p:cNvPr id="4" name="Slide Number Placeholder 3"/>
          <p:cNvSpPr>
            <a:spLocks noGrp="1"/>
          </p:cNvSpPr>
          <p:nvPr>
            <p:ph type="sldNum" sz="quarter" idx="5"/>
          </p:nvPr>
        </p:nvSpPr>
        <p:spPr/>
        <p:txBody>
          <a:bodyPr/>
          <a:lstStyle/>
          <a:p>
            <a:pPr rtl="0"/>
            <a:fld id="{5641018C-6CAF-B84E-B92C-ECB119457FBA}" type="slidenum">
              <a:rPr/>
              <a:t>425</a:t>
            </a:fld>
            <a:endParaRPr/>
          </a:p>
        </p:txBody>
      </p:sp>
    </p:spTree>
    <p:extLst>
      <p:ext uri="{BB962C8B-B14F-4D97-AF65-F5344CB8AC3E}">
        <p14:creationId xmlns:p14="http://schemas.microsoft.com/office/powerpoint/2010/main" val="1162013319"/>
      </p:ext>
    </p:extLst>
  </p:cSld>
  <p:clrMapOvr>
    <a:masterClrMapping/>
  </p:clrMapOvr>
</p:notes>
</file>

<file path=ppt/notesSlides/notesSlide4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en-US" altLang="zh-TW"/>
              <a:t>10.5 - Syslog </a:t>
            </a:r>
            <a:endParaRPr lang="zh-TW"/>
          </a:p>
          <a:p>
            <a:pPr rtl="0"/>
            <a:r>
              <a:rPr lang="zh-TW"/>
              <a:t>10.5.2</a:t>
            </a:r>
            <a:r>
              <a:rPr lang="en-US" altLang="zh-TW"/>
              <a:t> </a:t>
            </a:r>
            <a:r>
              <a:rPr lang="zh-TW"/>
              <a:t>-</a:t>
            </a:r>
            <a:r>
              <a:rPr lang="en-US" altLang="zh-TW"/>
              <a:t> Syslog </a:t>
            </a:r>
            <a:r>
              <a:rPr lang="zh-TW" altLang="en-US"/>
              <a:t>運</a:t>
            </a:r>
            <a:r>
              <a:rPr lang="zh-TW"/>
              <a:t>作</a:t>
            </a:r>
          </a:p>
        </p:txBody>
      </p:sp>
      <p:sp>
        <p:nvSpPr>
          <p:cNvPr id="4" name="Slide Number Placeholder 3"/>
          <p:cNvSpPr>
            <a:spLocks noGrp="1"/>
          </p:cNvSpPr>
          <p:nvPr>
            <p:ph type="sldNum" sz="quarter" idx="5"/>
          </p:nvPr>
        </p:nvSpPr>
        <p:spPr/>
        <p:txBody>
          <a:bodyPr/>
          <a:lstStyle/>
          <a:p>
            <a:pPr rtl="0"/>
            <a:fld id="{5641018C-6CAF-B84E-B92C-ECB119457FBA}" type="slidenum">
              <a:rPr/>
              <a:t>426</a:t>
            </a:fld>
            <a:endParaRPr/>
          </a:p>
        </p:txBody>
      </p:sp>
    </p:spTree>
    <p:extLst>
      <p:ext uri="{BB962C8B-B14F-4D97-AF65-F5344CB8AC3E}">
        <p14:creationId xmlns:p14="http://schemas.microsoft.com/office/powerpoint/2010/main" val="2819975957"/>
      </p:ext>
    </p:extLst>
  </p:cSld>
  <p:clrMapOvr>
    <a:masterClrMapping/>
  </p:clrMapOvr>
</p:notes>
</file>

<file path=ppt/notesSlides/notesSlide4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en-US" altLang="zh-TW"/>
              <a:t>10.5 - Syslog </a:t>
            </a:r>
            <a:endParaRPr lang="zh-TW"/>
          </a:p>
          <a:p>
            <a:pPr rtl="0"/>
            <a:r>
              <a:rPr lang="zh-TW"/>
              <a:t>10.5.3</a:t>
            </a:r>
            <a:r>
              <a:rPr lang="zh-TW" altLang="en-US"/>
              <a:t> </a:t>
            </a:r>
            <a:r>
              <a:rPr lang="zh-TW"/>
              <a:t>-</a:t>
            </a:r>
            <a:r>
              <a:rPr lang="zh-TW" altLang="en-US"/>
              <a:t> </a:t>
            </a:r>
            <a:r>
              <a:rPr lang="en-US" altLang="zh-TW" sz="1200">
                <a:latin typeface="+mn-lt"/>
                <a:ea typeface="+mn-ea"/>
              </a:rPr>
              <a:t>Syslog </a:t>
            </a:r>
            <a:r>
              <a:rPr lang="zh-TW" altLang="zh-TW" sz="1200">
                <a:latin typeface="+mn-lt"/>
                <a:ea typeface="+mn-ea"/>
              </a:rPr>
              <a:t>訊息格式</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427</a:t>
            </a:fld>
            <a:endParaRPr/>
          </a:p>
        </p:txBody>
      </p:sp>
    </p:spTree>
    <p:extLst>
      <p:ext uri="{BB962C8B-B14F-4D97-AF65-F5344CB8AC3E}">
        <p14:creationId xmlns:p14="http://schemas.microsoft.com/office/powerpoint/2010/main" val="2265367149"/>
      </p:ext>
    </p:extLst>
  </p:cSld>
  <p:clrMapOvr>
    <a:masterClrMapping/>
  </p:clrMapOvr>
</p:notes>
</file>

<file path=ppt/notesSlides/notesSlide4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en-US" altLang="zh-TW"/>
              <a:t>10.5 - Syslog </a:t>
            </a:r>
            <a:endParaRPr lang="zh-TW"/>
          </a:p>
          <a:p>
            <a:pPr rtl="0"/>
            <a:r>
              <a:rPr lang="zh-TW"/>
              <a:t>10.5.4</a:t>
            </a:r>
            <a:r>
              <a:rPr lang="zh-TW" altLang="en-US"/>
              <a:t> </a:t>
            </a:r>
            <a:r>
              <a:rPr lang="zh-TW"/>
              <a:t>-</a:t>
            </a:r>
            <a:r>
              <a:rPr lang="zh-TW" altLang="en-US"/>
              <a:t> </a:t>
            </a:r>
            <a:r>
              <a:rPr lang="en-US" altLang="zh-TW"/>
              <a:t>Syslog </a:t>
            </a:r>
            <a:r>
              <a:rPr lang="zh-TW"/>
              <a:t>設施</a:t>
            </a:r>
          </a:p>
        </p:txBody>
      </p:sp>
      <p:sp>
        <p:nvSpPr>
          <p:cNvPr id="4" name="Slide Number Placeholder 3"/>
          <p:cNvSpPr>
            <a:spLocks noGrp="1"/>
          </p:cNvSpPr>
          <p:nvPr>
            <p:ph type="sldNum" sz="quarter" idx="5"/>
          </p:nvPr>
        </p:nvSpPr>
        <p:spPr/>
        <p:txBody>
          <a:bodyPr/>
          <a:lstStyle/>
          <a:p>
            <a:pPr rtl="0"/>
            <a:fld id="{5641018C-6CAF-B84E-B92C-ECB119457FBA}" type="slidenum">
              <a:rPr/>
              <a:t>428</a:t>
            </a:fld>
            <a:endParaRPr/>
          </a:p>
        </p:txBody>
      </p:sp>
    </p:spTree>
    <p:extLst>
      <p:ext uri="{BB962C8B-B14F-4D97-AF65-F5344CB8AC3E}">
        <p14:creationId xmlns:p14="http://schemas.microsoft.com/office/powerpoint/2010/main" val="4122292980"/>
      </p:ext>
    </p:extLst>
  </p:cSld>
  <p:clrMapOvr>
    <a:masterClrMapping/>
  </p:clrMapOvr>
</p:notes>
</file>

<file path=ppt/notesSlides/notesSlide4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en-US" altLang="zh-TW"/>
              <a:t>10.5 - Syslog </a:t>
            </a:r>
            <a:endParaRPr lang="zh-TW"/>
          </a:p>
          <a:p>
            <a:pPr rtl="0"/>
            <a:r>
              <a:rPr lang="zh-TW"/>
              <a:t>10.5.4</a:t>
            </a:r>
            <a:r>
              <a:rPr lang="zh-TW" altLang="en-US"/>
              <a:t> </a:t>
            </a:r>
            <a:r>
              <a:rPr lang="zh-TW"/>
              <a:t>-</a:t>
            </a:r>
            <a:r>
              <a:rPr lang="zh-TW" altLang="en-US"/>
              <a:t> </a:t>
            </a:r>
            <a:r>
              <a:rPr lang="en-US" altLang="zh-TW"/>
              <a:t>Syslog </a:t>
            </a:r>
            <a:r>
              <a:rPr lang="zh-TW"/>
              <a:t>設施</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429</a:t>
            </a:fld>
            <a:endParaRPr/>
          </a:p>
        </p:txBody>
      </p:sp>
    </p:spTree>
    <p:extLst>
      <p:ext uri="{BB962C8B-B14F-4D97-AF65-F5344CB8AC3E}">
        <p14:creationId xmlns:p14="http://schemas.microsoft.com/office/powerpoint/2010/main" val="2371202937"/>
      </p:ext>
    </p:extLst>
  </p:cSld>
  <p:clrMapOvr>
    <a:masterClrMapping/>
  </p:clrMapOvr>
</p:notes>
</file>

<file path=ppt/notesSlides/notesSlide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2.2 - </a:t>
            </a:r>
            <a:r>
              <a:rPr lang="zh-TW" altLang="en-US"/>
              <a:t>點對點 </a:t>
            </a:r>
            <a:r>
              <a:rPr lang="en-US" altLang="zh-TW"/>
              <a:t>OSPF </a:t>
            </a:r>
            <a:r>
              <a:rPr lang="zh-TW" altLang="en-US"/>
              <a:t>網路</a:t>
            </a:r>
            <a:endParaRPr lang="zh-TW"/>
          </a:p>
          <a:p>
            <a:pPr rtl="0"/>
            <a:r>
              <a:rPr lang="zh-TW"/>
              <a:t>2.2.9</a:t>
            </a:r>
            <a:r>
              <a:rPr lang="en-US" altLang="zh-TW"/>
              <a:t> </a:t>
            </a:r>
            <a:r>
              <a:rPr lang="zh-TW"/>
              <a:t>-</a:t>
            </a:r>
            <a:r>
              <a:rPr lang="en-US" altLang="zh-TW"/>
              <a:t> </a:t>
            </a:r>
            <a:r>
              <a:rPr lang="zh-TW"/>
              <a:t>設定被動介面</a:t>
            </a:r>
          </a:p>
          <a:p>
            <a:pPr rtl="0"/>
            <a:r>
              <a:rPr lang="zh-TW"/>
              <a:t>2.2.1</a:t>
            </a:r>
            <a:r>
              <a:rPr lang="en-US" altLang="zh-TW"/>
              <a:t> </a:t>
            </a:r>
            <a:r>
              <a:rPr lang="zh-TW"/>
              <a:t>0</a:t>
            </a:r>
            <a:r>
              <a:rPr lang="en-US" altLang="zh-TW"/>
              <a:t> </a:t>
            </a:r>
            <a:r>
              <a:rPr lang="zh-TW"/>
              <a:t>-</a:t>
            </a:r>
            <a:r>
              <a:rPr lang="en-US" altLang="zh-TW"/>
              <a:t> </a:t>
            </a:r>
            <a:r>
              <a:rPr lang="zh-TW"/>
              <a:t>語法檢查器</a:t>
            </a:r>
            <a:r>
              <a:rPr lang="en-US" altLang="zh-TW"/>
              <a:t> </a:t>
            </a:r>
            <a:r>
              <a:rPr lang="zh-TW"/>
              <a:t>-</a:t>
            </a:r>
            <a:r>
              <a:rPr lang="en-US" altLang="zh-TW"/>
              <a:t> </a:t>
            </a:r>
            <a:r>
              <a:rPr lang="zh-TW"/>
              <a:t>設定 R2 和 R3 被動介面</a:t>
            </a:r>
          </a:p>
        </p:txBody>
      </p:sp>
      <p:sp>
        <p:nvSpPr>
          <p:cNvPr id="4" name="Slide Number Placeholder 3"/>
          <p:cNvSpPr>
            <a:spLocks noGrp="1"/>
          </p:cNvSpPr>
          <p:nvPr>
            <p:ph type="sldNum" sz="quarter" idx="5"/>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3270772609"/>
      </p:ext>
    </p:extLst>
  </p:cSld>
  <p:clrMapOvr>
    <a:masterClrMapping/>
  </p:clrMapOvr>
</p:notes>
</file>

<file path=ppt/notesSlides/notesSlide4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en-US" altLang="zh-TW"/>
              <a:t>10.5 - Syslog </a:t>
            </a:r>
            <a:endParaRPr lang="zh-TW"/>
          </a:p>
          <a:p>
            <a:pPr rtl="0"/>
            <a:r>
              <a:rPr lang="zh-TW"/>
              <a:t>10.5.5</a:t>
            </a:r>
            <a:r>
              <a:rPr lang="en-US" altLang="zh-TW"/>
              <a:t> </a:t>
            </a:r>
            <a:r>
              <a:rPr lang="zh-TW"/>
              <a:t>- </a:t>
            </a:r>
            <a:r>
              <a:rPr lang="zh-TW" sz="1200"/>
              <a:t>設定</a:t>
            </a:r>
            <a:r>
              <a:rPr lang="en-US" altLang="zh-TW" sz="1200"/>
              <a:t>Syslog </a:t>
            </a:r>
            <a:r>
              <a:rPr lang="zh-TW" sz="1200"/>
              <a:t>時間戳</a:t>
            </a:r>
            <a:r>
              <a:rPr lang="zh-TW"/>
              <a:t>記</a:t>
            </a:r>
          </a:p>
          <a:p>
            <a:pPr rtl="0"/>
            <a:r>
              <a:rPr lang="zh-TW" sz="1200"/>
              <a:t>10.5.6</a:t>
            </a:r>
            <a:r>
              <a:rPr lang="en-US" altLang="zh-TW" sz="1200"/>
              <a:t> </a:t>
            </a:r>
            <a:r>
              <a:rPr lang="zh-TW" sz="1200"/>
              <a:t>-</a:t>
            </a:r>
            <a:r>
              <a:rPr lang="en-US" altLang="zh-TW" sz="1200"/>
              <a:t> </a:t>
            </a:r>
            <a:r>
              <a:rPr lang="zh-TW" sz="1200"/>
              <a:t>檢查你的理解 -</a:t>
            </a:r>
            <a:r>
              <a:rPr lang="en-US" altLang="zh-TW" sz="1200"/>
              <a:t>Syslog </a:t>
            </a:r>
            <a:r>
              <a:rPr lang="zh-TW" altLang="en-US" sz="1200"/>
              <a:t>運</a:t>
            </a:r>
            <a:r>
              <a:rPr lang="zh-TW" sz="1200"/>
              <a:t>作</a:t>
            </a:r>
          </a:p>
        </p:txBody>
      </p:sp>
      <p:sp>
        <p:nvSpPr>
          <p:cNvPr id="4" name="Slide Number Placeholder 3"/>
          <p:cNvSpPr>
            <a:spLocks noGrp="1"/>
          </p:cNvSpPr>
          <p:nvPr>
            <p:ph type="sldNum" sz="quarter" idx="5"/>
          </p:nvPr>
        </p:nvSpPr>
        <p:spPr/>
        <p:txBody>
          <a:bodyPr/>
          <a:lstStyle/>
          <a:p>
            <a:pPr rtl="0"/>
            <a:fld id="{5641018C-6CAF-B84E-B92C-ECB119457FBA}" type="slidenum">
              <a:rPr/>
              <a:t>430</a:t>
            </a:fld>
            <a:endParaRPr/>
          </a:p>
        </p:txBody>
      </p:sp>
    </p:spTree>
    <p:extLst>
      <p:ext uri="{BB962C8B-B14F-4D97-AF65-F5344CB8AC3E}">
        <p14:creationId xmlns:p14="http://schemas.microsoft.com/office/powerpoint/2010/main" val="1907869776"/>
      </p:ext>
    </p:extLst>
  </p:cSld>
  <p:clrMapOvr>
    <a:masterClrMapping/>
  </p:clrMapOvr>
</p:notes>
</file>

<file path=ppt/notesSlides/notesSlide4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10.6.1-路由器檔案系統</a:t>
            </a:r>
          </a:p>
        </p:txBody>
      </p:sp>
      <p:sp>
        <p:nvSpPr>
          <p:cNvPr id="4" name="Slide Number Placeholder 3"/>
          <p:cNvSpPr>
            <a:spLocks noGrp="1"/>
          </p:cNvSpPr>
          <p:nvPr>
            <p:ph type="sldNum" sz="quarter" idx="5"/>
          </p:nvPr>
        </p:nvSpPr>
        <p:spPr/>
        <p:txBody>
          <a:bodyPr/>
          <a:lstStyle/>
          <a:p>
            <a:pPr rtl="0"/>
            <a:fld id="{5641018C-6CAF-B84E-B92C-ECB119457FBA}" type="slidenum">
              <a:rPr/>
              <a:t>431</a:t>
            </a:fld>
            <a:endParaRPr/>
          </a:p>
        </p:txBody>
      </p:sp>
    </p:spTree>
    <p:extLst>
      <p:ext uri="{BB962C8B-B14F-4D97-AF65-F5344CB8AC3E}">
        <p14:creationId xmlns:p14="http://schemas.microsoft.com/office/powerpoint/2010/main" val="2615735284"/>
      </p:ext>
    </p:extLst>
  </p:cSld>
  <p:clrMapOvr>
    <a:masterClrMapping/>
  </p:clrMapOvr>
</p:notes>
</file>

<file path=ppt/notesSlides/notesSlide4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10.6.1</a:t>
            </a:r>
            <a:r>
              <a:rPr lang="en-US" altLang="zh-TW"/>
              <a:t> </a:t>
            </a:r>
            <a:r>
              <a:rPr lang="zh-TW"/>
              <a:t>-</a:t>
            </a:r>
            <a:r>
              <a:rPr lang="en-US" altLang="zh-TW"/>
              <a:t> </a:t>
            </a:r>
            <a:r>
              <a:rPr lang="zh-TW"/>
              <a:t>路由器檔案系統</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432</a:t>
            </a:fld>
            <a:endParaRPr/>
          </a:p>
        </p:txBody>
      </p:sp>
    </p:spTree>
    <p:extLst>
      <p:ext uri="{BB962C8B-B14F-4D97-AF65-F5344CB8AC3E}">
        <p14:creationId xmlns:p14="http://schemas.microsoft.com/office/powerpoint/2010/main" val="749296423"/>
      </p:ext>
    </p:extLst>
  </p:cSld>
  <p:clrMapOvr>
    <a:masterClrMapping/>
  </p:clrMapOvr>
</p:notes>
</file>

<file path=ppt/notesSlides/notesSlide4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10.6.1 -</a:t>
            </a:r>
            <a:r>
              <a:rPr lang="en-US" altLang="zh-TW"/>
              <a:t> </a:t>
            </a:r>
            <a:r>
              <a:rPr lang="zh-TW" altLang="zh-TW"/>
              <a:t>路由器檔案系統</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433</a:t>
            </a:fld>
            <a:endParaRPr/>
          </a:p>
        </p:txBody>
      </p:sp>
    </p:spTree>
    <p:extLst>
      <p:ext uri="{BB962C8B-B14F-4D97-AF65-F5344CB8AC3E}">
        <p14:creationId xmlns:p14="http://schemas.microsoft.com/office/powerpoint/2010/main" val="4196204747"/>
      </p:ext>
    </p:extLst>
  </p:cSld>
  <p:clrMapOvr>
    <a:masterClrMapping/>
  </p:clrMapOvr>
</p:notes>
</file>

<file path=ppt/notesSlides/notesSlide4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10.6.2</a:t>
            </a:r>
            <a:r>
              <a:rPr lang="en-US" altLang="zh-TW"/>
              <a:t> </a:t>
            </a:r>
            <a:r>
              <a:rPr lang="zh-TW"/>
              <a:t>-</a:t>
            </a:r>
            <a:r>
              <a:rPr lang="en-US" altLang="zh-TW"/>
              <a:t> </a:t>
            </a:r>
            <a:r>
              <a:rPr lang="zh-TW" altLang="en-US"/>
              <a:t>交換</a:t>
            </a:r>
            <a:r>
              <a:rPr lang="zh-TW" altLang="zh-TW" sz="1200"/>
              <a:t>器</a:t>
            </a:r>
            <a:r>
              <a:rPr lang="zh-TW"/>
              <a:t>檔案系統</a:t>
            </a:r>
          </a:p>
        </p:txBody>
      </p:sp>
      <p:sp>
        <p:nvSpPr>
          <p:cNvPr id="4" name="Slide Number Placeholder 3"/>
          <p:cNvSpPr>
            <a:spLocks noGrp="1"/>
          </p:cNvSpPr>
          <p:nvPr>
            <p:ph type="sldNum" sz="quarter" idx="5"/>
          </p:nvPr>
        </p:nvSpPr>
        <p:spPr/>
        <p:txBody>
          <a:bodyPr/>
          <a:lstStyle/>
          <a:p>
            <a:pPr rtl="0"/>
            <a:fld id="{5641018C-6CAF-B84E-B92C-ECB119457FBA}" type="slidenum">
              <a:rPr/>
              <a:t>434</a:t>
            </a:fld>
            <a:endParaRPr/>
          </a:p>
        </p:txBody>
      </p:sp>
    </p:spTree>
    <p:extLst>
      <p:ext uri="{BB962C8B-B14F-4D97-AF65-F5344CB8AC3E}">
        <p14:creationId xmlns:p14="http://schemas.microsoft.com/office/powerpoint/2010/main" val="1492945974"/>
      </p:ext>
    </p:extLst>
  </p:cSld>
  <p:clrMapOvr>
    <a:masterClrMapping/>
  </p:clrMapOvr>
</p:notes>
</file>

<file path=ppt/notesSlides/notesSlide4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10.6.3</a:t>
            </a:r>
            <a:r>
              <a:rPr lang="en-US" altLang="zh-TW"/>
              <a:t> </a:t>
            </a:r>
            <a:r>
              <a:rPr lang="zh-TW"/>
              <a:t>-</a:t>
            </a:r>
            <a:r>
              <a:rPr lang="en-US" altLang="zh-TW"/>
              <a:t> </a:t>
            </a:r>
            <a:r>
              <a:rPr lang="zh-TW" altLang="en-US">
                <a:latin typeface="+mn-lt"/>
                <a:ea typeface="+mn-ea"/>
              </a:rPr>
              <a:t>使用文字檔備份設定</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435</a:t>
            </a:fld>
            <a:endParaRPr/>
          </a:p>
        </p:txBody>
      </p:sp>
    </p:spTree>
    <p:extLst>
      <p:ext uri="{BB962C8B-B14F-4D97-AF65-F5344CB8AC3E}">
        <p14:creationId xmlns:p14="http://schemas.microsoft.com/office/powerpoint/2010/main" val="3224570738"/>
      </p:ext>
    </p:extLst>
  </p:cSld>
  <p:clrMapOvr>
    <a:masterClrMapping/>
  </p:clrMapOvr>
</p:notes>
</file>

<file path=ppt/notesSlides/notesSlide4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10.6.4</a:t>
            </a:r>
            <a:r>
              <a:rPr lang="en-US" altLang="zh-TW"/>
              <a:t> </a:t>
            </a:r>
            <a:r>
              <a:rPr lang="zh-TW"/>
              <a:t>-</a:t>
            </a:r>
            <a:r>
              <a:rPr lang="en-US" altLang="zh-TW"/>
              <a:t> </a:t>
            </a:r>
            <a:r>
              <a:rPr lang="zh-TW" altLang="en-US" sz="1200" b="0" i="0" kern="1200">
                <a:solidFill>
                  <a:schemeClr val="tx1"/>
                </a:solidFill>
                <a:effectLst/>
                <a:latin typeface="+mn-lt"/>
                <a:ea typeface="+mn-ea"/>
                <a:cs typeface="+mn-cs"/>
              </a:rPr>
              <a:t>使用文字檔還原設定</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436</a:t>
            </a:fld>
            <a:endParaRPr/>
          </a:p>
        </p:txBody>
      </p:sp>
    </p:spTree>
    <p:extLst>
      <p:ext uri="{BB962C8B-B14F-4D97-AF65-F5344CB8AC3E}">
        <p14:creationId xmlns:p14="http://schemas.microsoft.com/office/powerpoint/2010/main" val="4040411943"/>
      </p:ext>
    </p:extLst>
  </p:cSld>
  <p:clrMapOvr>
    <a:masterClrMapping/>
  </p:clrMapOvr>
</p:notes>
</file>

<file path=ppt/notesSlides/notesSlide4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10.6.5</a:t>
            </a:r>
            <a:r>
              <a:rPr lang="en-US" altLang="zh-TW"/>
              <a:t> </a:t>
            </a:r>
            <a:r>
              <a:rPr lang="zh-TW"/>
              <a:t>- </a:t>
            </a:r>
            <a:r>
              <a:rPr lang="zh-TW" sz="1200"/>
              <a:t>使用 TFTP 備份和還原設定</a:t>
            </a:r>
          </a:p>
        </p:txBody>
      </p:sp>
      <p:sp>
        <p:nvSpPr>
          <p:cNvPr id="4" name="Slide Number Placeholder 3"/>
          <p:cNvSpPr>
            <a:spLocks noGrp="1"/>
          </p:cNvSpPr>
          <p:nvPr>
            <p:ph type="sldNum" sz="quarter" idx="5"/>
          </p:nvPr>
        </p:nvSpPr>
        <p:spPr/>
        <p:txBody>
          <a:bodyPr/>
          <a:lstStyle/>
          <a:p>
            <a:pPr rtl="0"/>
            <a:fld id="{5641018C-6CAF-B84E-B92C-ECB119457FBA}" type="slidenum">
              <a:rPr/>
              <a:t>437</a:t>
            </a:fld>
            <a:endParaRPr/>
          </a:p>
        </p:txBody>
      </p:sp>
    </p:spTree>
    <p:extLst>
      <p:ext uri="{BB962C8B-B14F-4D97-AF65-F5344CB8AC3E}">
        <p14:creationId xmlns:p14="http://schemas.microsoft.com/office/powerpoint/2010/main" val="4087754468"/>
      </p:ext>
    </p:extLst>
  </p:cSld>
  <p:clrMapOvr>
    <a:masterClrMapping/>
  </p:clrMapOvr>
</p:notes>
</file>

<file path=ppt/notesSlides/notesSlide4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10.6.6</a:t>
            </a:r>
            <a:r>
              <a:rPr lang="en-US" altLang="zh-TW"/>
              <a:t> –</a:t>
            </a:r>
            <a:r>
              <a:rPr lang="zh-TW"/>
              <a:t> </a:t>
            </a:r>
            <a:r>
              <a:rPr lang="en-US" altLang="zh-TW" sz="1200"/>
              <a:t>Cisco </a:t>
            </a:r>
            <a:r>
              <a:rPr lang="zh-TW" sz="1200"/>
              <a:t>路由器上的 USB 連接埠</a:t>
            </a:r>
          </a:p>
        </p:txBody>
      </p:sp>
      <p:sp>
        <p:nvSpPr>
          <p:cNvPr id="4" name="Slide Number Placeholder 3"/>
          <p:cNvSpPr>
            <a:spLocks noGrp="1"/>
          </p:cNvSpPr>
          <p:nvPr>
            <p:ph type="sldNum" sz="quarter" idx="5"/>
          </p:nvPr>
        </p:nvSpPr>
        <p:spPr/>
        <p:txBody>
          <a:bodyPr/>
          <a:lstStyle/>
          <a:p>
            <a:pPr rtl="0"/>
            <a:fld id="{5641018C-6CAF-B84E-B92C-ECB119457FBA}" type="slidenum">
              <a:rPr/>
              <a:t>438</a:t>
            </a:fld>
            <a:endParaRPr/>
          </a:p>
        </p:txBody>
      </p:sp>
    </p:spTree>
    <p:extLst>
      <p:ext uri="{BB962C8B-B14F-4D97-AF65-F5344CB8AC3E}">
        <p14:creationId xmlns:p14="http://schemas.microsoft.com/office/powerpoint/2010/main" val="3240014321"/>
      </p:ext>
    </p:extLst>
  </p:cSld>
  <p:clrMapOvr>
    <a:masterClrMapping/>
  </p:clrMapOvr>
</p:notes>
</file>

<file path=ppt/notesSlides/notesSlide4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10.6.7</a:t>
            </a:r>
            <a:r>
              <a:rPr lang="en-US" altLang="zh-TW"/>
              <a:t> </a:t>
            </a:r>
            <a:r>
              <a:rPr lang="zh-TW"/>
              <a:t>- </a:t>
            </a:r>
            <a:r>
              <a:rPr lang="zh-TW" sz="1200"/>
              <a:t>使用 USB 備份和還原設定</a:t>
            </a:r>
          </a:p>
        </p:txBody>
      </p:sp>
      <p:sp>
        <p:nvSpPr>
          <p:cNvPr id="4" name="Slide Number Placeholder 3"/>
          <p:cNvSpPr>
            <a:spLocks noGrp="1"/>
          </p:cNvSpPr>
          <p:nvPr>
            <p:ph type="sldNum" sz="quarter" idx="5"/>
          </p:nvPr>
        </p:nvSpPr>
        <p:spPr/>
        <p:txBody>
          <a:bodyPr/>
          <a:lstStyle/>
          <a:p>
            <a:pPr rtl="0"/>
            <a:fld id="{5641018C-6CAF-B84E-B92C-ECB119457FBA}" type="slidenum">
              <a:rPr/>
              <a:t>439</a:t>
            </a:fld>
            <a:endParaRPr/>
          </a:p>
        </p:txBody>
      </p:sp>
    </p:spTree>
    <p:extLst>
      <p:ext uri="{BB962C8B-B14F-4D97-AF65-F5344CB8AC3E}">
        <p14:creationId xmlns:p14="http://schemas.microsoft.com/office/powerpoint/2010/main" val="3794618203"/>
      </p:ext>
    </p:extLst>
  </p:cSld>
  <p:clrMapOvr>
    <a:masterClrMapping/>
  </p:clrMapOvr>
</p:notes>
</file>

<file path=ppt/notesSlides/notesSlide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2.2 - </a:t>
            </a:r>
            <a:r>
              <a:rPr lang="zh-TW" altLang="en-US"/>
              <a:t>點對點 </a:t>
            </a:r>
            <a:r>
              <a:rPr lang="en-US" altLang="zh-TW"/>
              <a:t>OSPF </a:t>
            </a:r>
            <a:r>
              <a:rPr lang="zh-TW" altLang="en-US"/>
              <a:t>網路</a:t>
            </a:r>
            <a:endParaRPr lang="zh-TW"/>
          </a:p>
          <a:p>
            <a:pPr rtl="0"/>
            <a:r>
              <a:rPr lang="zh-TW"/>
              <a:t>2.2.11</a:t>
            </a:r>
            <a:r>
              <a:rPr lang="en-US" altLang="zh-TW"/>
              <a:t> </a:t>
            </a:r>
            <a:r>
              <a:rPr lang="zh-TW"/>
              <a:t>- </a:t>
            </a:r>
            <a:r>
              <a:rPr lang="zh-TW" sz="1200"/>
              <a:t>OSPF 點對點網路</a:t>
            </a:r>
          </a:p>
        </p:txBody>
      </p:sp>
      <p:sp>
        <p:nvSpPr>
          <p:cNvPr id="4" name="Slide Number Placeholder 3"/>
          <p:cNvSpPr>
            <a:spLocks noGrp="1"/>
          </p:cNvSpPr>
          <p:nvPr>
            <p:ph type="sldNum" sz="quarter" idx="5"/>
          </p:nvPr>
        </p:nvSpPr>
        <p:spPr/>
        <p:txBody>
          <a:bodyPr/>
          <a:lstStyle/>
          <a:p>
            <a:pPr rtl="0"/>
            <a:fld id="{5641018C-6CAF-B84E-B92C-ECB119457FBA}" type="slidenum">
              <a:rPr/>
              <a:t>44</a:t>
            </a:fld>
            <a:endParaRPr/>
          </a:p>
        </p:txBody>
      </p:sp>
    </p:spTree>
    <p:extLst>
      <p:ext uri="{BB962C8B-B14F-4D97-AF65-F5344CB8AC3E}">
        <p14:creationId xmlns:p14="http://schemas.microsoft.com/office/powerpoint/2010/main" val="4264344838"/>
      </p:ext>
    </p:extLst>
  </p:cSld>
  <p:clrMapOvr>
    <a:masterClrMapping/>
  </p:clrMapOvr>
</p:notes>
</file>

<file path=ppt/notesSlides/notesSlide4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10.6.7</a:t>
            </a:r>
            <a:r>
              <a:rPr lang="en-US" altLang="zh-TW"/>
              <a:t> </a:t>
            </a:r>
            <a:r>
              <a:rPr lang="zh-TW"/>
              <a:t>- </a:t>
            </a:r>
            <a:r>
              <a:rPr lang="zh-TW" sz="1200"/>
              <a:t>使用 USB 備份和還原設定</a:t>
            </a:r>
            <a:r>
              <a:rPr lang="zh-TW" altLang="en-US" sz="1200"/>
              <a:t>（續）</a:t>
            </a:r>
            <a:r>
              <a:rPr lang="zh-TW" sz="1200"/>
              <a:t> </a:t>
            </a:r>
          </a:p>
        </p:txBody>
      </p:sp>
      <p:sp>
        <p:nvSpPr>
          <p:cNvPr id="4" name="Slide Number Placeholder 3"/>
          <p:cNvSpPr>
            <a:spLocks noGrp="1"/>
          </p:cNvSpPr>
          <p:nvPr>
            <p:ph type="sldNum" sz="quarter" idx="5"/>
          </p:nvPr>
        </p:nvSpPr>
        <p:spPr/>
        <p:txBody>
          <a:bodyPr/>
          <a:lstStyle/>
          <a:p>
            <a:pPr rtl="0"/>
            <a:fld id="{5641018C-6CAF-B84E-B92C-ECB119457FBA}" type="slidenum">
              <a:rPr/>
              <a:t>440</a:t>
            </a:fld>
            <a:endParaRPr/>
          </a:p>
        </p:txBody>
      </p:sp>
    </p:spTree>
    <p:extLst>
      <p:ext uri="{BB962C8B-B14F-4D97-AF65-F5344CB8AC3E}">
        <p14:creationId xmlns:p14="http://schemas.microsoft.com/office/powerpoint/2010/main" val="2716122568"/>
      </p:ext>
    </p:extLst>
  </p:cSld>
  <p:clrMapOvr>
    <a:masterClrMapping/>
  </p:clrMapOvr>
</p:notes>
</file>

<file path=ppt/notesSlides/notesSlide4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10.6.8 - </a:t>
            </a:r>
            <a:r>
              <a:rPr lang="zh-TW" altLang="en-US" sz="1200"/>
              <a:t>密碼復原程序</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441</a:t>
            </a:fld>
            <a:endParaRPr/>
          </a:p>
        </p:txBody>
      </p:sp>
    </p:spTree>
    <p:extLst>
      <p:ext uri="{BB962C8B-B14F-4D97-AF65-F5344CB8AC3E}">
        <p14:creationId xmlns:p14="http://schemas.microsoft.com/office/powerpoint/2010/main" val="570283012"/>
      </p:ext>
    </p:extLst>
  </p:cSld>
  <p:clrMapOvr>
    <a:masterClrMapping/>
  </p:clrMapOvr>
</p:notes>
</file>

<file path=ppt/notesSlides/notesSlide4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10.6.9</a:t>
            </a:r>
            <a:r>
              <a:rPr lang="en-US" altLang="zh-TW"/>
              <a:t> </a:t>
            </a:r>
            <a:r>
              <a:rPr lang="zh-TW"/>
              <a:t>- </a:t>
            </a:r>
            <a:r>
              <a:rPr lang="zh-TW" sz="1200"/>
              <a:t>密碼復原範例</a:t>
            </a:r>
          </a:p>
        </p:txBody>
      </p:sp>
      <p:sp>
        <p:nvSpPr>
          <p:cNvPr id="4" name="Slide Number Placeholder 3"/>
          <p:cNvSpPr>
            <a:spLocks noGrp="1"/>
          </p:cNvSpPr>
          <p:nvPr>
            <p:ph type="sldNum" sz="quarter" idx="5"/>
          </p:nvPr>
        </p:nvSpPr>
        <p:spPr/>
        <p:txBody>
          <a:bodyPr/>
          <a:lstStyle/>
          <a:p>
            <a:pPr rtl="0"/>
            <a:fld id="{5641018C-6CAF-B84E-B92C-ECB119457FBA}" type="slidenum">
              <a:rPr/>
              <a:t>442</a:t>
            </a:fld>
            <a:endParaRPr/>
          </a:p>
        </p:txBody>
      </p:sp>
    </p:spTree>
    <p:extLst>
      <p:ext uri="{BB962C8B-B14F-4D97-AF65-F5344CB8AC3E}">
        <p14:creationId xmlns:p14="http://schemas.microsoft.com/office/powerpoint/2010/main" val="2241773536"/>
      </p:ext>
    </p:extLst>
  </p:cSld>
  <p:clrMapOvr>
    <a:masterClrMapping/>
  </p:clrMapOvr>
</p:notes>
</file>

<file path=ppt/notesSlides/notesSlide4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en-US" altLang="zh-TW"/>
              <a:t>10.6.9 - </a:t>
            </a:r>
            <a:r>
              <a:rPr lang="zh-TW" sz="1200"/>
              <a:t>密碼復原範例</a:t>
            </a:r>
            <a:r>
              <a:rPr lang="zh-TW" altLang="en-US" sz="1200"/>
              <a:t>（續）</a:t>
            </a:r>
            <a:r>
              <a:rPr lang="zh-TW" sz="1200"/>
              <a:t> </a:t>
            </a:r>
          </a:p>
        </p:txBody>
      </p:sp>
      <p:sp>
        <p:nvSpPr>
          <p:cNvPr id="4" name="Slide Number Placeholder 3"/>
          <p:cNvSpPr>
            <a:spLocks noGrp="1"/>
          </p:cNvSpPr>
          <p:nvPr>
            <p:ph type="sldNum" sz="quarter" idx="5"/>
          </p:nvPr>
        </p:nvSpPr>
        <p:spPr/>
        <p:txBody>
          <a:bodyPr/>
          <a:lstStyle/>
          <a:p>
            <a:pPr rtl="0"/>
            <a:fld id="{5641018C-6CAF-B84E-B92C-ECB119457FBA}" type="slidenum">
              <a:rPr/>
              <a:t>443</a:t>
            </a:fld>
            <a:endParaRPr/>
          </a:p>
        </p:txBody>
      </p:sp>
    </p:spTree>
    <p:extLst>
      <p:ext uri="{BB962C8B-B14F-4D97-AF65-F5344CB8AC3E}">
        <p14:creationId xmlns:p14="http://schemas.microsoft.com/office/powerpoint/2010/main" val="618129724"/>
      </p:ext>
    </p:extLst>
  </p:cSld>
  <p:clrMapOvr>
    <a:masterClrMapping/>
  </p:clrMapOvr>
</p:notes>
</file>

<file path=ppt/notesSlides/notesSlide4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10.6.9 - </a:t>
            </a:r>
            <a:r>
              <a:rPr lang="zh-TW" altLang="en-US" sz="1200"/>
              <a:t>密碼復原範例（續） </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444</a:t>
            </a:fld>
            <a:endParaRPr/>
          </a:p>
        </p:txBody>
      </p:sp>
    </p:spTree>
    <p:extLst>
      <p:ext uri="{BB962C8B-B14F-4D97-AF65-F5344CB8AC3E}">
        <p14:creationId xmlns:p14="http://schemas.microsoft.com/office/powerpoint/2010/main" val="25745984"/>
      </p:ext>
    </p:extLst>
  </p:cSld>
  <p:clrMapOvr>
    <a:masterClrMapping/>
  </p:clrMapOvr>
</p:notes>
</file>

<file path=ppt/notesSlides/notesSlide4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10.6.9 - </a:t>
            </a:r>
            <a:r>
              <a:rPr lang="zh-TW" altLang="en-US" sz="1200"/>
              <a:t>密碼復原範例（續） </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445</a:t>
            </a:fld>
            <a:endParaRPr/>
          </a:p>
        </p:txBody>
      </p:sp>
    </p:spTree>
    <p:extLst>
      <p:ext uri="{BB962C8B-B14F-4D97-AF65-F5344CB8AC3E}">
        <p14:creationId xmlns:p14="http://schemas.microsoft.com/office/powerpoint/2010/main" val="1552323881"/>
      </p:ext>
    </p:extLst>
  </p:cSld>
  <p:clrMapOvr>
    <a:masterClrMapping/>
  </p:clrMapOvr>
</p:notes>
</file>

<file path=ppt/notesSlides/notesSlide4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zh-TW"/>
              <a:t>10.6 - </a:t>
            </a:r>
            <a:r>
              <a:rPr lang="zh-TW" altLang="en-US"/>
              <a:t>路由器和交換器檔案維護</a:t>
            </a:r>
            <a:endParaRPr lang="zh-TW"/>
          </a:p>
          <a:p>
            <a:pPr rtl="0"/>
            <a:r>
              <a:rPr lang="zh-TW"/>
              <a:t>10.6.9 - </a:t>
            </a:r>
            <a:r>
              <a:rPr lang="zh-TW" altLang="en-US" sz="1200"/>
              <a:t>密碼復原範例（續） </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446</a:t>
            </a:fld>
            <a:endParaRPr/>
          </a:p>
        </p:txBody>
      </p:sp>
    </p:spTree>
    <p:extLst>
      <p:ext uri="{BB962C8B-B14F-4D97-AF65-F5344CB8AC3E}">
        <p14:creationId xmlns:p14="http://schemas.microsoft.com/office/powerpoint/2010/main" val="538221695"/>
      </p:ext>
    </p:extLst>
  </p:cSld>
  <p:clrMapOvr>
    <a:masterClrMapping/>
  </p:clrMapOvr>
</p:notes>
</file>

<file path=ppt/notesSlides/notesSlide4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en-US" altLang="zh-TW"/>
              <a:t>10.7 – IOS </a:t>
            </a:r>
            <a:r>
              <a:rPr lang="zh-TW" altLang="en-US"/>
              <a:t>映像管理</a:t>
            </a:r>
            <a:endParaRPr lang="zh-TW"/>
          </a:p>
          <a:p>
            <a:pPr rtl="0"/>
            <a:r>
              <a:rPr lang="zh-TW"/>
              <a:t>10.7.2</a:t>
            </a:r>
            <a:r>
              <a:rPr lang="en-US" altLang="zh-TW"/>
              <a:t> </a:t>
            </a:r>
            <a:r>
              <a:rPr lang="zh-TW"/>
              <a:t>- </a:t>
            </a:r>
            <a:r>
              <a:rPr lang="zh-TW" sz="1200"/>
              <a:t>TFTP 伺服器作為備份位置</a:t>
            </a:r>
          </a:p>
        </p:txBody>
      </p:sp>
      <p:sp>
        <p:nvSpPr>
          <p:cNvPr id="4" name="Slide Number Placeholder 3"/>
          <p:cNvSpPr>
            <a:spLocks noGrp="1"/>
          </p:cNvSpPr>
          <p:nvPr>
            <p:ph type="sldNum" sz="quarter" idx="5"/>
          </p:nvPr>
        </p:nvSpPr>
        <p:spPr/>
        <p:txBody>
          <a:bodyPr/>
          <a:lstStyle/>
          <a:p>
            <a:pPr rtl="0"/>
            <a:fld id="{5641018C-6CAF-B84E-B92C-ECB119457FBA}" type="slidenum">
              <a:rPr/>
              <a:t>447</a:t>
            </a:fld>
            <a:endParaRPr/>
          </a:p>
        </p:txBody>
      </p:sp>
    </p:spTree>
    <p:extLst>
      <p:ext uri="{BB962C8B-B14F-4D97-AF65-F5344CB8AC3E}">
        <p14:creationId xmlns:p14="http://schemas.microsoft.com/office/powerpoint/2010/main" val="1980018058"/>
      </p:ext>
    </p:extLst>
  </p:cSld>
  <p:clrMapOvr>
    <a:masterClrMapping/>
  </p:clrMapOvr>
</p:notes>
</file>

<file path=ppt/notesSlides/notesSlide4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en-US" altLang="zh-TW"/>
              <a:t>10.7 – IOS </a:t>
            </a:r>
            <a:r>
              <a:rPr lang="zh-TW" altLang="en-US"/>
              <a:t>映像管理</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10.7.3</a:t>
            </a:r>
            <a:r>
              <a:rPr lang="en-US" altLang="zh-TW"/>
              <a:t> </a:t>
            </a:r>
            <a:r>
              <a:rPr lang="zh-TW"/>
              <a:t>-</a:t>
            </a:r>
            <a:r>
              <a:rPr lang="en-US" altLang="zh-TW"/>
              <a:t> </a:t>
            </a:r>
            <a:r>
              <a:rPr lang="zh-TW" altLang="en-US" sz="1200" b="0" i="0" kern="1200">
                <a:solidFill>
                  <a:schemeClr val="tx1"/>
                </a:solidFill>
                <a:effectLst/>
                <a:latin typeface="+mn-lt"/>
                <a:ea typeface="+mn-ea"/>
                <a:cs typeface="+mn-cs"/>
              </a:rPr>
              <a:t>備份 </a:t>
            </a:r>
            <a:r>
              <a:rPr lang="en-US" altLang="zh-TW" sz="1200" b="0" i="0" kern="1200">
                <a:solidFill>
                  <a:schemeClr val="tx1"/>
                </a:solidFill>
                <a:effectLst/>
                <a:latin typeface="+mn-lt"/>
                <a:ea typeface="+mn-ea"/>
                <a:cs typeface="+mn-cs"/>
              </a:rPr>
              <a:t>IOS </a:t>
            </a:r>
            <a:r>
              <a:rPr lang="zh-TW" altLang="en-US" sz="1200" b="0" i="0" kern="1200">
                <a:solidFill>
                  <a:schemeClr val="tx1"/>
                </a:solidFill>
                <a:effectLst/>
                <a:latin typeface="+mn-lt"/>
                <a:ea typeface="+mn-ea"/>
                <a:cs typeface="+mn-cs"/>
              </a:rPr>
              <a:t>映像至 </a:t>
            </a:r>
            <a:r>
              <a:rPr lang="en-US" altLang="zh-TW" sz="1200" b="0" i="0" kern="1200">
                <a:solidFill>
                  <a:schemeClr val="tx1"/>
                </a:solidFill>
                <a:effectLst/>
                <a:latin typeface="+mn-lt"/>
                <a:ea typeface="+mn-ea"/>
                <a:cs typeface="+mn-cs"/>
              </a:rPr>
              <a:t>TFTP </a:t>
            </a:r>
            <a:r>
              <a:rPr lang="zh-TW" altLang="en-US" sz="1200" b="0" i="0" kern="1200">
                <a:solidFill>
                  <a:schemeClr val="tx1"/>
                </a:solidFill>
                <a:effectLst/>
                <a:latin typeface="+mn-lt"/>
                <a:ea typeface="+mn-ea"/>
                <a:cs typeface="+mn-cs"/>
              </a:rPr>
              <a:t>伺服器範例</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448</a:t>
            </a:fld>
            <a:endParaRPr/>
          </a:p>
        </p:txBody>
      </p:sp>
    </p:spTree>
    <p:extLst>
      <p:ext uri="{BB962C8B-B14F-4D97-AF65-F5344CB8AC3E}">
        <p14:creationId xmlns:p14="http://schemas.microsoft.com/office/powerpoint/2010/main" val="4254686623"/>
      </p:ext>
    </p:extLst>
  </p:cSld>
  <p:clrMapOvr>
    <a:masterClrMapping/>
  </p:clrMapOvr>
</p:notes>
</file>

<file path=ppt/notesSlides/notesSlide4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en-US" altLang="zh-TW"/>
              <a:t>10.7 – IOS </a:t>
            </a:r>
            <a:r>
              <a:rPr lang="zh-TW" altLang="en-US"/>
              <a:t>映像管理</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10.7.4</a:t>
            </a:r>
            <a:r>
              <a:rPr lang="en-US" altLang="zh-TW"/>
              <a:t> </a:t>
            </a:r>
            <a:r>
              <a:rPr lang="zh-TW"/>
              <a:t>-</a:t>
            </a:r>
            <a:r>
              <a:rPr lang="en-US" altLang="zh-TW"/>
              <a:t> </a:t>
            </a:r>
            <a:r>
              <a:rPr lang="zh-TW" altLang="en-US" sz="1200" b="0" i="0" kern="1200">
                <a:solidFill>
                  <a:schemeClr val="tx1"/>
                </a:solidFill>
                <a:effectLst/>
                <a:latin typeface="+mn-lt"/>
                <a:ea typeface="+mn-ea"/>
                <a:cs typeface="+mn-cs"/>
              </a:rPr>
              <a:t>複製 </a:t>
            </a:r>
            <a:r>
              <a:rPr lang="en-US" altLang="zh-TW" sz="1200" b="0" i="0" kern="1200">
                <a:solidFill>
                  <a:schemeClr val="tx1"/>
                </a:solidFill>
                <a:effectLst/>
                <a:latin typeface="+mn-lt"/>
                <a:ea typeface="+mn-ea"/>
                <a:cs typeface="+mn-cs"/>
              </a:rPr>
              <a:t>IOS </a:t>
            </a:r>
            <a:r>
              <a:rPr lang="zh-TW" altLang="en-US" sz="1200" b="0" i="0" kern="1200">
                <a:solidFill>
                  <a:schemeClr val="tx1"/>
                </a:solidFill>
                <a:effectLst/>
                <a:latin typeface="+mn-lt"/>
                <a:ea typeface="+mn-ea"/>
                <a:cs typeface="+mn-cs"/>
              </a:rPr>
              <a:t>映像到裝置範例</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449</a:t>
            </a:fld>
            <a:endParaRPr/>
          </a:p>
        </p:txBody>
      </p:sp>
    </p:spTree>
    <p:extLst>
      <p:ext uri="{BB962C8B-B14F-4D97-AF65-F5344CB8AC3E}">
        <p14:creationId xmlns:p14="http://schemas.microsoft.com/office/powerpoint/2010/main" val="3406656986"/>
      </p:ext>
    </p:extLst>
  </p:cSld>
  <p:clrMapOvr>
    <a:masterClrMapping/>
  </p:clrMapOvr>
</p:notes>
</file>

<file path=ppt/notesSlides/notesSlide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2.2 - </a:t>
            </a:r>
            <a:r>
              <a:rPr lang="zh-TW" altLang="en-US"/>
              <a:t>點對點 </a:t>
            </a:r>
            <a:r>
              <a:rPr lang="en-US" altLang="zh-TW"/>
              <a:t>OSPF </a:t>
            </a:r>
            <a:r>
              <a:rPr lang="zh-TW" altLang="en-US"/>
              <a:t>網路</a:t>
            </a:r>
            <a:endParaRPr lang="zh-TW"/>
          </a:p>
          <a:p>
            <a:pPr rtl="0"/>
            <a:r>
              <a:rPr lang="zh-TW"/>
              <a:t>2.2.11</a:t>
            </a:r>
            <a:r>
              <a:rPr lang="en-US" altLang="zh-TW"/>
              <a:t> </a:t>
            </a:r>
            <a:r>
              <a:rPr lang="zh-TW"/>
              <a:t>- </a:t>
            </a:r>
            <a:r>
              <a:rPr lang="zh-TW" sz="1200"/>
              <a:t>OSPF 點對點網路</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1901645689"/>
      </p:ext>
    </p:extLst>
  </p:cSld>
  <p:clrMapOvr>
    <a:masterClrMapping/>
  </p:clrMapOvr>
</p:notes>
</file>

<file path=ppt/notesSlides/notesSlide4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10 - </a:t>
            </a:r>
            <a:r>
              <a:rPr lang="zh-TW" altLang="en-US"/>
              <a:t>網路管理</a:t>
            </a:r>
            <a:endParaRPr lang="zh-TW"/>
          </a:p>
          <a:p>
            <a:pPr rtl="0"/>
            <a:r>
              <a:rPr lang="en-US" altLang="zh-TW"/>
              <a:t>10.7 – IOS </a:t>
            </a:r>
            <a:r>
              <a:rPr lang="zh-TW" altLang="en-US"/>
              <a:t>映像管理</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10.7.5</a:t>
            </a:r>
            <a:r>
              <a:rPr lang="en-US" altLang="zh-TW"/>
              <a:t> </a:t>
            </a:r>
            <a:r>
              <a:rPr lang="zh-TW"/>
              <a:t>-</a:t>
            </a:r>
            <a:r>
              <a:rPr lang="en-US" altLang="zh-TW"/>
              <a:t> </a:t>
            </a:r>
            <a:r>
              <a:rPr lang="en-US" altLang="zh-TW" sz="1200" b="0" i="0" kern="1200">
                <a:solidFill>
                  <a:schemeClr val="tx1"/>
                </a:solidFill>
                <a:effectLst/>
                <a:latin typeface="+mn-lt"/>
                <a:ea typeface="+mn-ea"/>
                <a:cs typeface="+mn-cs"/>
              </a:rPr>
              <a:t>Boot system </a:t>
            </a:r>
            <a:r>
              <a:rPr lang="zh-TW" altLang="en-US" sz="1200" b="0" i="0" kern="1200">
                <a:solidFill>
                  <a:schemeClr val="tx1"/>
                </a:solidFill>
                <a:effectLst/>
                <a:latin typeface="+mn-lt"/>
                <a:ea typeface="+mn-ea"/>
                <a:cs typeface="+mn-cs"/>
              </a:rPr>
              <a:t>命令</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450</a:t>
            </a:fld>
            <a:endParaRPr/>
          </a:p>
        </p:txBody>
      </p:sp>
    </p:spTree>
    <p:extLst>
      <p:ext uri="{BB962C8B-B14F-4D97-AF65-F5344CB8AC3E}">
        <p14:creationId xmlns:p14="http://schemas.microsoft.com/office/powerpoint/2010/main" val="3002544521"/>
      </p:ext>
    </p:extLst>
  </p:cSld>
  <p:clrMapOvr>
    <a:masterClrMapping/>
  </p:clrMapOvr>
</p:notes>
</file>

<file path=ppt/notesSlides/notesSlide4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451</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10 - </a:t>
            </a:r>
            <a:r>
              <a:rPr lang="zh-TW" altLang="en-US"/>
              <a:t>網路管理</a:t>
            </a:r>
            <a:endParaRPr lang="zh-TW"/>
          </a:p>
          <a:p>
            <a:pPr rtl="0"/>
            <a:r>
              <a:rPr lang="zh-TW"/>
              <a:t>10.8 - 模組練習和測驗</a:t>
            </a:r>
          </a:p>
          <a:p>
            <a:pPr rtl="0"/>
            <a:r>
              <a:rPr lang="zh-TW"/>
              <a:t>10.8.3</a:t>
            </a:r>
            <a:r>
              <a:rPr lang="en-US" altLang="zh-TW"/>
              <a:t> </a:t>
            </a:r>
            <a:r>
              <a:rPr lang="zh-TW"/>
              <a:t>-</a:t>
            </a:r>
            <a:r>
              <a:rPr lang="en-US" altLang="zh-TW"/>
              <a:t> </a:t>
            </a:r>
            <a:r>
              <a:rPr lang="zh-TW"/>
              <a:t>我在本</a:t>
            </a:r>
            <a:r>
              <a:rPr lang="zh-TW" altLang="en-US"/>
              <a:t>模組</a:t>
            </a:r>
            <a:r>
              <a:rPr lang="zh-TW"/>
              <a:t>中學到了什麼？</a:t>
            </a:r>
          </a:p>
        </p:txBody>
      </p:sp>
    </p:spTree>
    <p:extLst>
      <p:ext uri="{BB962C8B-B14F-4D97-AF65-F5344CB8AC3E}">
        <p14:creationId xmlns:p14="http://schemas.microsoft.com/office/powerpoint/2010/main" val="1374404612"/>
      </p:ext>
    </p:extLst>
  </p:cSld>
  <p:clrMapOvr>
    <a:masterClrMapping/>
  </p:clrMapOvr>
</p:notes>
</file>

<file path=ppt/notesSlides/notesSlide4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452</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10 - </a:t>
            </a:r>
            <a:r>
              <a:rPr lang="zh-TW" altLang="en-US"/>
              <a:t>網路管理</a:t>
            </a:r>
            <a:endParaRPr lang="zh-TW"/>
          </a:p>
          <a:p>
            <a:pPr rtl="0"/>
            <a:r>
              <a:rPr lang="zh-TW"/>
              <a:t>10.8 - 模組練習和測驗</a:t>
            </a:r>
          </a:p>
          <a:p>
            <a:pPr rtl="0"/>
            <a:r>
              <a:rPr lang="zh-TW"/>
              <a:t>10.8.3 - 我在本模組中學到了什麼？</a:t>
            </a:r>
            <a:r>
              <a:rPr lang="zh-TW" altLang="en-US"/>
              <a:t>（續）</a:t>
            </a:r>
            <a:endParaRPr lang="zh-TW"/>
          </a:p>
        </p:txBody>
      </p:sp>
    </p:spTree>
    <p:extLst>
      <p:ext uri="{BB962C8B-B14F-4D97-AF65-F5344CB8AC3E}">
        <p14:creationId xmlns:p14="http://schemas.microsoft.com/office/powerpoint/2010/main" val="1534546531"/>
      </p:ext>
    </p:extLst>
  </p:cSld>
  <p:clrMapOvr>
    <a:masterClrMapping/>
  </p:clrMapOvr>
</p:notes>
</file>

<file path=ppt/notesSlides/notesSlide4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453</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10 - </a:t>
            </a:r>
            <a:r>
              <a:rPr lang="zh-TW" altLang="en-US"/>
              <a:t>網路管理</a:t>
            </a:r>
            <a:endParaRPr lang="zh-TW"/>
          </a:p>
          <a:p>
            <a:pPr rtl="0"/>
            <a:r>
              <a:rPr lang="zh-TW"/>
              <a:t>10.8 - 模組練習和測驗</a:t>
            </a:r>
          </a:p>
          <a:p>
            <a:pPr rtl="0"/>
            <a:r>
              <a:rPr lang="zh-TW"/>
              <a:t>10.8.3 - 我在本模組中學到了什麼？</a:t>
            </a:r>
            <a:r>
              <a:rPr lang="zh-TW" altLang="en-US"/>
              <a:t>（續）</a:t>
            </a:r>
            <a:endParaRPr lang="zh-TW"/>
          </a:p>
        </p:txBody>
      </p:sp>
    </p:spTree>
    <p:extLst>
      <p:ext uri="{BB962C8B-B14F-4D97-AF65-F5344CB8AC3E}">
        <p14:creationId xmlns:p14="http://schemas.microsoft.com/office/powerpoint/2010/main" val="3852011713"/>
      </p:ext>
    </p:extLst>
  </p:cSld>
  <p:clrMapOvr>
    <a:masterClrMapping/>
  </p:clrMapOvr>
</p:notes>
</file>

<file path=ppt/notesSlides/notesSlide4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454</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10 - </a:t>
            </a:r>
            <a:r>
              <a:rPr lang="zh-TW" altLang="en-US"/>
              <a:t>網路管理</a:t>
            </a:r>
            <a:endParaRPr lang="zh-TW"/>
          </a:p>
          <a:p>
            <a:pPr rtl="0"/>
            <a:r>
              <a:rPr lang="zh-TW"/>
              <a:t>10.8 - 模組練習和測驗</a:t>
            </a:r>
          </a:p>
          <a:p>
            <a:pPr rtl="0"/>
            <a:r>
              <a:rPr lang="zh-TW"/>
              <a:t>10.8.3 - 我在本模組中學到了什麼？</a:t>
            </a:r>
            <a:r>
              <a:rPr lang="zh-TW" altLang="en-US"/>
              <a:t>（續）</a:t>
            </a:r>
            <a:endParaRPr lang="zh-TW"/>
          </a:p>
        </p:txBody>
      </p:sp>
    </p:spTree>
    <p:extLst>
      <p:ext uri="{BB962C8B-B14F-4D97-AF65-F5344CB8AC3E}">
        <p14:creationId xmlns:p14="http://schemas.microsoft.com/office/powerpoint/2010/main" val="3714802772"/>
      </p:ext>
    </p:extLst>
  </p:cSld>
  <p:clrMapOvr>
    <a:masterClrMapping/>
  </p:clrMapOvr>
</p:notes>
</file>

<file path=ppt/notesSlides/notesSlide4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455</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10 - </a:t>
            </a:r>
            <a:r>
              <a:rPr lang="zh-TW" altLang="en-US"/>
              <a:t>網路管理</a:t>
            </a:r>
            <a:endParaRPr lang="zh-TW"/>
          </a:p>
          <a:p>
            <a:pPr rtl="0"/>
            <a:r>
              <a:rPr lang="zh-TW"/>
              <a:t>10.8 - 模組練習和測驗</a:t>
            </a:r>
          </a:p>
          <a:p>
            <a:pPr rtl="0"/>
            <a:r>
              <a:rPr lang="zh-TW"/>
              <a:t>10.8.3 - 我在本模組中學到了什麼？</a:t>
            </a:r>
            <a:r>
              <a:rPr lang="zh-TW" altLang="en-US"/>
              <a:t>（續）</a:t>
            </a:r>
            <a:endParaRPr lang="zh-TW"/>
          </a:p>
          <a:p>
            <a:pPr rtl="0"/>
            <a:r>
              <a:rPr lang="zh-TW"/>
              <a:t>10.8.4</a:t>
            </a:r>
            <a:r>
              <a:rPr lang="en-US" altLang="zh-TW"/>
              <a:t> </a:t>
            </a:r>
            <a:r>
              <a:rPr lang="zh-TW"/>
              <a:t>-</a:t>
            </a:r>
            <a:r>
              <a:rPr lang="en-US" altLang="zh-TW"/>
              <a:t> </a:t>
            </a:r>
            <a:r>
              <a:rPr lang="zh-TW" altLang="en-US"/>
              <a:t>模組</a:t>
            </a:r>
            <a:r>
              <a:rPr lang="zh-TW"/>
              <a:t>測驗</a:t>
            </a:r>
            <a:r>
              <a:rPr lang="en-US" altLang="zh-TW"/>
              <a:t> </a:t>
            </a:r>
            <a:r>
              <a:rPr lang="zh-TW"/>
              <a:t>-</a:t>
            </a:r>
            <a:r>
              <a:rPr lang="en-US" altLang="zh-TW"/>
              <a:t> </a:t>
            </a:r>
            <a:r>
              <a:rPr lang="zh-TW"/>
              <a:t>網路管理</a:t>
            </a:r>
          </a:p>
        </p:txBody>
      </p:sp>
    </p:spTree>
    <p:extLst>
      <p:ext uri="{BB962C8B-B14F-4D97-AF65-F5344CB8AC3E}">
        <p14:creationId xmlns:p14="http://schemas.microsoft.com/office/powerpoint/2010/main" val="1810122513"/>
      </p:ext>
    </p:extLst>
  </p:cSld>
  <p:clrMapOvr>
    <a:masterClrMapping/>
  </p:clrMapOvr>
</p:notes>
</file>

<file path=ppt/notesSlides/notesSlide4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456</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083826121"/>
      </p:ext>
    </p:extLst>
  </p:cSld>
  <p:clrMapOvr>
    <a:masterClrMapping/>
  </p:clrMapOvr>
</p:notes>
</file>

<file path=ppt/notesSlides/notesSlide4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457</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405163364"/>
      </p:ext>
    </p:extLst>
  </p:cSld>
  <p:clrMapOvr>
    <a:masterClrMapping/>
  </p:clrMapOvr>
</p:notes>
</file>

<file path=ppt/notesSlides/notesSlide4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第十一</a:t>
            </a:r>
            <a:r>
              <a:rPr lang="zh-TW" altLang="en-US"/>
              <a:t>章：網路設計</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458</a:t>
            </a:fld>
            <a:endParaRPr/>
          </a:p>
        </p:txBody>
      </p:sp>
    </p:spTree>
    <p:extLst>
      <p:ext uri="{BB962C8B-B14F-4D97-AF65-F5344CB8AC3E}">
        <p14:creationId xmlns:p14="http://schemas.microsoft.com/office/powerpoint/2010/main" val="4111959413"/>
      </p:ext>
    </p:extLst>
  </p:cSld>
  <p:clrMapOvr>
    <a:masterClrMapping/>
  </p:clrMapOvr>
</p:notes>
</file>

<file path=ppt/notesSlides/notesSlide4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459</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en-US" altLang="zh-TW" sz="1200">
                <a:solidFill>
                  <a:schemeClr val="accent5">
                    <a:lumMod val="40000"/>
                    <a:lumOff val="60000"/>
                  </a:schemeClr>
                </a:solidFill>
              </a:rPr>
              <a:t>11 – </a:t>
            </a:r>
            <a:r>
              <a:rPr lang="zh-TW" altLang="en-US" sz="1200">
                <a:solidFill>
                  <a:schemeClr val="accent5">
                    <a:lumMod val="40000"/>
                    <a:lumOff val="60000"/>
                  </a:schemeClr>
                </a:solidFill>
              </a:rPr>
              <a:t>網路設計</a:t>
            </a:r>
            <a:endParaRPr lang="zh-TW" sz="1200">
              <a:solidFill>
                <a:schemeClr val="accent5">
                  <a:lumMod val="40000"/>
                  <a:lumOff val="60000"/>
                </a:schemeClr>
              </a:solidFill>
            </a:endParaRPr>
          </a:p>
          <a:p>
            <a:pPr rtl="0">
              <a:buFontTx/>
              <a:buNone/>
            </a:pPr>
            <a:r>
              <a:rPr lang="zh-TW" sz="1200" b="0"/>
              <a:t>11.0 – </a:t>
            </a:r>
            <a:r>
              <a:rPr lang="zh-TW" altLang="en-US" sz="1200" b="0"/>
              <a:t>簡介</a:t>
            </a:r>
            <a:endParaRPr lang="en-US" altLang="zh-TW" sz="1200" b="0"/>
          </a:p>
          <a:p>
            <a:pPr rtl="0">
              <a:buFontTx/>
              <a:buNone/>
            </a:pPr>
            <a:r>
              <a:rPr lang="zh-TW" sz="1200" kern="1200">
                <a:solidFill>
                  <a:schemeClr val="tx1"/>
                </a:solidFill>
                <a:latin typeface="Arial"/>
                <a:ea typeface="ＭＳ Ｐゴシック" charset="0"/>
                <a:cs typeface="ＭＳ Ｐゴシック" charset="0"/>
              </a:rPr>
              <a:t>11.0.2</a:t>
            </a:r>
            <a:r>
              <a:rPr lang="en-US" altLang="zh-TW" sz="1200" kern="1200">
                <a:solidFill>
                  <a:schemeClr val="tx1"/>
                </a:solidFill>
                <a:latin typeface="Arial"/>
                <a:ea typeface="ＭＳ Ｐゴシック" charset="0"/>
                <a:cs typeface="ＭＳ Ｐゴシック" charset="0"/>
              </a:rPr>
              <a:t> </a:t>
            </a:r>
            <a:r>
              <a:rPr lang="zh-TW" sz="1200" kern="1200">
                <a:solidFill>
                  <a:schemeClr val="tx1"/>
                </a:solidFill>
                <a:latin typeface="Arial"/>
                <a:ea typeface="ＭＳ Ｐゴシック" charset="0"/>
                <a:cs typeface="ＭＳ Ｐゴシック" charset="0"/>
              </a:rPr>
              <a:t>-</a:t>
            </a:r>
            <a:r>
              <a:rPr lang="en-US" altLang="zh-TW" sz="1200" kern="1200">
                <a:solidFill>
                  <a:schemeClr val="tx1"/>
                </a:solidFill>
                <a:latin typeface="Arial"/>
                <a:ea typeface="ＭＳ Ｐゴシック" charset="0"/>
                <a:cs typeface="ＭＳ Ｐゴシック" charset="0"/>
              </a:rPr>
              <a:t> </a:t>
            </a:r>
            <a:r>
              <a:rPr lang="zh-TW" altLang="en-US" sz="1200" b="0" i="0" kern="1200">
                <a:solidFill>
                  <a:schemeClr val="tx1"/>
                </a:solidFill>
                <a:effectLst/>
                <a:latin typeface="+mn-lt"/>
                <a:ea typeface="+mn-ea"/>
                <a:cs typeface="+mn-cs"/>
              </a:rPr>
              <a:t>我將在這個模組中學到什麼？</a:t>
            </a:r>
          </a:p>
          <a:p>
            <a:pPr>
              <a:buFontTx/>
              <a:buNone/>
            </a:pPr>
            <a:endParaRPr lang="en-GB"/>
          </a:p>
        </p:txBody>
      </p:sp>
    </p:spTree>
    <p:extLst>
      <p:ext uri="{BB962C8B-B14F-4D97-AF65-F5344CB8AC3E}">
        <p14:creationId xmlns:p14="http://schemas.microsoft.com/office/powerpoint/2010/main" val="3910242841"/>
      </p:ext>
    </p:extLst>
  </p:cSld>
  <p:clrMapOvr>
    <a:masterClrMapping/>
  </p:clrMapOvr>
</p:notes>
</file>

<file path=ppt/notesSlides/notesSlide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2.2 - </a:t>
            </a:r>
            <a:r>
              <a:rPr lang="zh-TW" altLang="en-US"/>
              <a:t>點對點 </a:t>
            </a:r>
            <a:r>
              <a:rPr lang="en-US" altLang="zh-TW"/>
              <a:t>OSPF </a:t>
            </a:r>
            <a:r>
              <a:rPr lang="zh-TW" altLang="en-US"/>
              <a:t>網路</a:t>
            </a:r>
            <a:endParaRPr lang="zh-TW"/>
          </a:p>
          <a:p>
            <a:pPr rtl="0"/>
            <a:r>
              <a:rPr lang="zh-TW"/>
              <a:t>2.2.12</a:t>
            </a:r>
            <a:r>
              <a:rPr lang="en-US" altLang="zh-TW"/>
              <a:t> </a:t>
            </a:r>
            <a:r>
              <a:rPr lang="zh-TW"/>
              <a:t>- </a:t>
            </a:r>
            <a:r>
              <a:rPr lang="zh-TW" sz="1200"/>
              <a:t>迴路和點對點網路</a:t>
            </a:r>
          </a:p>
        </p:txBody>
      </p:sp>
      <p:sp>
        <p:nvSpPr>
          <p:cNvPr id="4" name="Slide Number Placeholder 3"/>
          <p:cNvSpPr>
            <a:spLocks noGrp="1"/>
          </p:cNvSpPr>
          <p:nvPr>
            <p:ph type="sldNum" sz="quarter" idx="5"/>
          </p:nvPr>
        </p:nvSpPr>
        <p:spPr/>
        <p:txBody>
          <a:bodyPr/>
          <a:lstStyle/>
          <a:p>
            <a:pPr rtl="0"/>
            <a:fld id="{5641018C-6CAF-B84E-B92C-ECB119457FBA}" type="slidenum">
              <a:rPr/>
              <a:t>46</a:t>
            </a:fld>
            <a:endParaRPr/>
          </a:p>
        </p:txBody>
      </p:sp>
    </p:spTree>
    <p:extLst>
      <p:ext uri="{BB962C8B-B14F-4D97-AF65-F5344CB8AC3E}">
        <p14:creationId xmlns:p14="http://schemas.microsoft.com/office/powerpoint/2010/main" val="3847047022"/>
      </p:ext>
    </p:extLst>
  </p:cSld>
  <p:clrMapOvr>
    <a:masterClrMapping/>
  </p:clrMapOvr>
</p:notes>
</file>

<file path=ppt/notesSlides/notesSlide4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n-US" altLang="zh-TW" sz="1200">
                <a:solidFill>
                  <a:schemeClr val="accent5">
                    <a:lumMod val="40000"/>
                    <a:lumOff val="60000"/>
                  </a:schemeClr>
                </a:solidFill>
              </a:rPr>
              <a:t>11 – </a:t>
            </a:r>
            <a:r>
              <a:rPr lang="zh-TW" altLang="en-US" sz="1200">
                <a:solidFill>
                  <a:schemeClr val="accent5">
                    <a:lumMod val="40000"/>
                    <a:lumOff val="60000"/>
                  </a:schemeClr>
                </a:solidFill>
              </a:rPr>
              <a:t>網路設計</a:t>
            </a:r>
            <a:endParaRPr lang="zh-TW" sz="1200">
              <a:solidFill>
                <a:schemeClr val="accent5">
                  <a:lumMod val="40000"/>
                  <a:lumOff val="60000"/>
                </a:schemeClr>
              </a:solidFill>
            </a:endParaRPr>
          </a:p>
          <a:p>
            <a:pPr rtl="0"/>
            <a:r>
              <a:rPr lang="en-US" altLang="zh-TW"/>
              <a:t>11.1 – </a:t>
            </a:r>
            <a:r>
              <a:rPr lang="zh-TW" altLang="en-US"/>
              <a:t>階層式網路</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11.1.2 </a:t>
            </a:r>
            <a:r>
              <a:rPr lang="en-US" altLang="zh-TW"/>
              <a:t>-</a:t>
            </a:r>
            <a:r>
              <a:rPr lang="zh-TW"/>
              <a:t> </a:t>
            </a:r>
            <a:r>
              <a:rPr lang="zh-TW" altLang="en-US" sz="1200" b="0" i="0" kern="1200">
                <a:solidFill>
                  <a:schemeClr val="tx1"/>
                </a:solidFill>
                <a:effectLst/>
                <a:latin typeface="+mn-lt"/>
                <a:ea typeface="+mn-ea"/>
                <a:cs typeface="+mn-cs"/>
              </a:rPr>
              <a:t>延伸</a:t>
            </a:r>
            <a:r>
              <a:rPr lang="zh-TW" sz="1200" b="0" i="0" kern="1200">
                <a:solidFill>
                  <a:schemeClr val="tx1"/>
                </a:solidFill>
                <a:effectLst/>
                <a:latin typeface="+mn-lt"/>
                <a:ea typeface="+mn-ea"/>
                <a:cs typeface="+mn-cs"/>
              </a:rPr>
              <a:t>網路的需</a:t>
            </a:r>
            <a:r>
              <a:rPr lang="zh-TW" altLang="en-US" sz="1200" b="0" i="0" kern="1200">
                <a:solidFill>
                  <a:schemeClr val="tx1"/>
                </a:solidFill>
                <a:effectLst/>
                <a:latin typeface="+mn-lt"/>
                <a:ea typeface="+mn-ea"/>
                <a:cs typeface="+mn-cs"/>
              </a:rPr>
              <a:t>求</a:t>
            </a:r>
            <a:endParaRPr lang="zh-TW"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460</a:t>
            </a:fld>
            <a:endParaRPr/>
          </a:p>
        </p:txBody>
      </p:sp>
    </p:spTree>
    <p:extLst>
      <p:ext uri="{BB962C8B-B14F-4D97-AF65-F5344CB8AC3E}">
        <p14:creationId xmlns:p14="http://schemas.microsoft.com/office/powerpoint/2010/main" val="3340437843"/>
      </p:ext>
    </p:extLst>
  </p:cSld>
  <p:clrMapOvr>
    <a:masterClrMapping/>
  </p:clrMapOvr>
</p:notes>
</file>

<file path=ppt/notesSlides/notesSlide4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n-US" altLang="zh-TW" sz="1200">
                <a:solidFill>
                  <a:schemeClr val="accent5">
                    <a:lumMod val="40000"/>
                    <a:lumOff val="60000"/>
                  </a:schemeClr>
                </a:solidFill>
              </a:rPr>
              <a:t>11 – </a:t>
            </a:r>
            <a:r>
              <a:rPr lang="zh-TW" altLang="en-US" sz="1200">
                <a:solidFill>
                  <a:schemeClr val="accent5">
                    <a:lumMod val="40000"/>
                    <a:lumOff val="60000"/>
                  </a:schemeClr>
                </a:solidFill>
              </a:rPr>
              <a:t>網路設計</a:t>
            </a:r>
            <a:endParaRPr lang="zh-TW" sz="1200">
              <a:solidFill>
                <a:schemeClr val="accent5">
                  <a:lumMod val="40000"/>
                  <a:lumOff val="60000"/>
                </a:schemeClr>
              </a:solidFill>
            </a:endParaRPr>
          </a:p>
          <a:p>
            <a:pPr rtl="0"/>
            <a:r>
              <a:rPr lang="en-US" altLang="zh-TW"/>
              <a:t>11.1 – </a:t>
            </a:r>
            <a:r>
              <a:rPr lang="zh-TW" altLang="en-US"/>
              <a:t>階層式網路</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11.1.3 </a:t>
            </a:r>
            <a:r>
              <a:rPr lang="en-US" altLang="zh-TW"/>
              <a:t>-</a:t>
            </a:r>
            <a:r>
              <a:rPr lang="zh-TW"/>
              <a:t> </a:t>
            </a:r>
            <a:r>
              <a:rPr lang="zh-TW" sz="1200" b="0" i="0" kern="1200">
                <a:solidFill>
                  <a:schemeClr val="tx1"/>
                </a:solidFill>
                <a:effectLst/>
                <a:latin typeface="+mn-lt"/>
                <a:ea typeface="+mn-ea"/>
                <a:cs typeface="+mn-cs"/>
              </a:rPr>
              <a:t>無邊界</a:t>
            </a:r>
            <a:r>
              <a:rPr lang="zh-TW" altLang="en-US" sz="1200" b="0" i="0" kern="1200">
                <a:solidFill>
                  <a:schemeClr val="tx1"/>
                </a:solidFill>
                <a:effectLst/>
                <a:latin typeface="+mn-lt"/>
                <a:ea typeface="+mn-ea"/>
                <a:cs typeface="+mn-cs"/>
              </a:rPr>
              <a:t>交換</a:t>
            </a:r>
            <a:r>
              <a:rPr lang="zh-TW" sz="1200" b="0" i="0" kern="1200">
                <a:solidFill>
                  <a:schemeClr val="tx1"/>
                </a:solidFill>
                <a:effectLst/>
                <a:latin typeface="+mn-lt"/>
                <a:ea typeface="+mn-ea"/>
                <a:cs typeface="+mn-cs"/>
              </a:rPr>
              <a:t>網路</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461</a:t>
            </a:fld>
            <a:endParaRPr/>
          </a:p>
        </p:txBody>
      </p:sp>
    </p:spTree>
    <p:extLst>
      <p:ext uri="{BB962C8B-B14F-4D97-AF65-F5344CB8AC3E}">
        <p14:creationId xmlns:p14="http://schemas.microsoft.com/office/powerpoint/2010/main" val="4243683998"/>
      </p:ext>
    </p:extLst>
  </p:cSld>
  <p:clrMapOvr>
    <a:masterClrMapping/>
  </p:clrMapOvr>
</p:notes>
</file>

<file path=ppt/notesSlides/notesSlide4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n-US" altLang="zh-TW" sz="1200">
                <a:solidFill>
                  <a:schemeClr val="accent5">
                    <a:lumMod val="40000"/>
                    <a:lumOff val="60000"/>
                  </a:schemeClr>
                </a:solidFill>
              </a:rPr>
              <a:t>11 – </a:t>
            </a:r>
            <a:r>
              <a:rPr lang="zh-TW" altLang="en-US" sz="1200">
                <a:solidFill>
                  <a:schemeClr val="accent5">
                    <a:lumMod val="40000"/>
                    <a:lumOff val="60000"/>
                  </a:schemeClr>
                </a:solidFill>
              </a:rPr>
              <a:t>網路設計</a:t>
            </a:r>
            <a:endParaRPr lang="zh-TW" sz="1200">
              <a:solidFill>
                <a:schemeClr val="accent5">
                  <a:lumMod val="40000"/>
                  <a:lumOff val="60000"/>
                </a:schemeClr>
              </a:solidFill>
            </a:endParaRPr>
          </a:p>
          <a:p>
            <a:pPr rtl="0"/>
            <a:r>
              <a:rPr lang="en-US" altLang="zh-TW"/>
              <a:t>11.1 – </a:t>
            </a:r>
            <a:r>
              <a:rPr lang="zh-TW" altLang="en-US"/>
              <a:t>階層式網路</a:t>
            </a:r>
            <a:endParaRPr lang="zh-TW"/>
          </a:p>
          <a:p>
            <a:r>
              <a:rPr lang="zh-TW"/>
              <a:t>11.1.4 </a:t>
            </a:r>
            <a:r>
              <a:rPr lang="en-US" altLang="zh-TW"/>
              <a:t>-</a:t>
            </a:r>
            <a:r>
              <a:rPr lang="zh-TW" altLang="en-US"/>
              <a:t> </a:t>
            </a:r>
            <a:r>
              <a:rPr lang="zh-TW" altLang="en-US" sz="1200" b="0" i="0" kern="1200">
                <a:solidFill>
                  <a:schemeClr val="tx1"/>
                </a:solidFill>
                <a:effectLst/>
                <a:latin typeface="+mn-lt"/>
                <a:ea typeface="+mn-ea"/>
                <a:cs typeface="+mn-cs"/>
              </a:rPr>
              <a:t>無邊界交換網路中的階層架構</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462</a:t>
            </a:fld>
            <a:endParaRPr/>
          </a:p>
        </p:txBody>
      </p:sp>
    </p:spTree>
    <p:extLst>
      <p:ext uri="{BB962C8B-B14F-4D97-AF65-F5344CB8AC3E}">
        <p14:creationId xmlns:p14="http://schemas.microsoft.com/office/powerpoint/2010/main" val="323548601"/>
      </p:ext>
    </p:extLst>
  </p:cSld>
  <p:clrMapOvr>
    <a:masterClrMapping/>
  </p:clrMapOvr>
</p:notes>
</file>

<file path=ppt/notesSlides/notesSlide4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n-US" altLang="zh-TW" sz="1200">
                <a:solidFill>
                  <a:schemeClr val="accent5">
                    <a:lumMod val="40000"/>
                    <a:lumOff val="60000"/>
                  </a:schemeClr>
                </a:solidFill>
              </a:rPr>
              <a:t>11 – </a:t>
            </a:r>
            <a:r>
              <a:rPr lang="zh-TW" altLang="en-US" sz="1200">
                <a:solidFill>
                  <a:schemeClr val="accent5">
                    <a:lumMod val="40000"/>
                    <a:lumOff val="60000"/>
                  </a:schemeClr>
                </a:solidFill>
              </a:rPr>
              <a:t>網路設計</a:t>
            </a:r>
            <a:endParaRPr lang="zh-TW" sz="1200">
              <a:solidFill>
                <a:schemeClr val="accent5">
                  <a:lumMod val="40000"/>
                  <a:lumOff val="60000"/>
                </a:schemeClr>
              </a:solidFill>
            </a:endParaRPr>
          </a:p>
          <a:p>
            <a:pPr rtl="0"/>
            <a:r>
              <a:rPr lang="en-US" altLang="zh-TW"/>
              <a:t>11.1 – </a:t>
            </a:r>
            <a:r>
              <a:rPr lang="zh-TW" altLang="en-US"/>
              <a:t>階層式網路</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11.1.5 </a:t>
            </a:r>
            <a:r>
              <a:rPr lang="en-US" altLang="zh-TW"/>
              <a:t>- </a:t>
            </a:r>
            <a:r>
              <a:rPr lang="zh-TW" altLang="en-US" sz="1200" b="0" i="0" kern="1200">
                <a:solidFill>
                  <a:schemeClr val="tx1"/>
                </a:solidFill>
                <a:effectLst/>
                <a:latin typeface="+mn-lt"/>
                <a:ea typeface="+mn-ea"/>
                <a:cs typeface="+mn-cs"/>
              </a:rPr>
              <a:t>存取層、分佈層和核心層功能</a:t>
            </a:r>
          </a:p>
          <a:p>
            <a:pPr marL="0" marR="0" lvl="0" indent="0" algn="l" defTabSz="457200" rtl="0" eaLnBrk="1" fontAlgn="auto" latinLnBrk="0" hangingPunct="1">
              <a:lnSpc>
                <a:spcPct val="100000"/>
              </a:lnSpc>
              <a:spcBef>
                <a:spcPct val="0"/>
              </a:spcBef>
              <a:spcAft>
                <a:spcPct val="0"/>
              </a:spcAft>
              <a:buClrTx/>
              <a:buSzTx/>
              <a:buFontTx/>
              <a:buNone/>
              <a:defRPr/>
            </a:pPr>
            <a:endParaRPr lang="zh-TW" sz="1200" b="0" i="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ct val="0"/>
              </a:spcBef>
              <a:spcAft>
                <a:spcPct val="0"/>
              </a:spcAft>
              <a:buClrTx/>
              <a:buSzTx/>
              <a:buFontTx/>
              <a:buNone/>
              <a:defRPr/>
            </a:pP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463</a:t>
            </a:fld>
            <a:endParaRPr/>
          </a:p>
        </p:txBody>
      </p:sp>
    </p:spTree>
    <p:extLst>
      <p:ext uri="{BB962C8B-B14F-4D97-AF65-F5344CB8AC3E}">
        <p14:creationId xmlns:p14="http://schemas.microsoft.com/office/powerpoint/2010/main" val="1912233305"/>
      </p:ext>
    </p:extLst>
  </p:cSld>
  <p:clrMapOvr>
    <a:masterClrMapping/>
  </p:clrMapOvr>
</p:notes>
</file>

<file path=ppt/notesSlides/notesSlide4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n-US" altLang="zh-TW" sz="1200">
                <a:solidFill>
                  <a:schemeClr val="accent5">
                    <a:lumMod val="40000"/>
                    <a:lumOff val="60000"/>
                  </a:schemeClr>
                </a:solidFill>
              </a:rPr>
              <a:t>11 – </a:t>
            </a:r>
            <a:r>
              <a:rPr lang="zh-TW" altLang="en-US" sz="1200">
                <a:solidFill>
                  <a:schemeClr val="accent5">
                    <a:lumMod val="40000"/>
                    <a:lumOff val="60000"/>
                  </a:schemeClr>
                </a:solidFill>
              </a:rPr>
              <a:t>網路設計</a:t>
            </a:r>
            <a:endParaRPr lang="zh-TW" sz="1200">
              <a:solidFill>
                <a:schemeClr val="accent5">
                  <a:lumMod val="40000"/>
                  <a:lumOff val="60000"/>
                </a:schemeClr>
              </a:solidFill>
            </a:endParaRPr>
          </a:p>
          <a:p>
            <a:pPr rtl="0"/>
            <a:r>
              <a:rPr lang="en-US" altLang="zh-TW"/>
              <a:t>11.1 – </a:t>
            </a:r>
            <a:r>
              <a:rPr lang="zh-TW" altLang="en-US"/>
              <a:t>階層式網路</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11.1.6 </a:t>
            </a:r>
            <a:r>
              <a:rPr lang="en-US" altLang="zh-TW"/>
              <a:t>-</a:t>
            </a:r>
            <a:r>
              <a:rPr lang="zh-TW"/>
              <a:t> </a:t>
            </a:r>
            <a:r>
              <a:rPr lang="zh-TW" sz="1200" b="0" i="0" kern="1200">
                <a:solidFill>
                  <a:schemeClr val="tx1"/>
                </a:solidFill>
                <a:effectLst/>
                <a:latin typeface="+mn-lt"/>
                <a:ea typeface="+mn-ea"/>
                <a:cs typeface="+mn-cs"/>
              </a:rPr>
              <a:t>三層</a:t>
            </a:r>
            <a:r>
              <a:rPr lang="zh-TW" altLang="en-US" sz="1200"/>
              <a:t>和</a:t>
            </a:r>
            <a:r>
              <a:rPr lang="zh-TW" sz="1200" b="0" i="0" kern="1200">
                <a:solidFill>
                  <a:schemeClr val="tx1"/>
                </a:solidFill>
                <a:effectLst/>
                <a:latin typeface="+mn-lt"/>
                <a:ea typeface="+mn-ea"/>
                <a:cs typeface="+mn-cs"/>
              </a:rPr>
              <a:t>兩層</a:t>
            </a:r>
            <a:r>
              <a:rPr lang="zh-TW" altLang="en-US" sz="1200" b="0" i="0" kern="1200">
                <a:solidFill>
                  <a:schemeClr val="tx1"/>
                </a:solidFill>
                <a:effectLst/>
                <a:latin typeface="+mn-lt"/>
                <a:ea typeface="+mn-ea"/>
                <a:cs typeface="+mn-cs"/>
              </a:rPr>
              <a:t>範例</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464</a:t>
            </a:fld>
            <a:endParaRPr/>
          </a:p>
        </p:txBody>
      </p:sp>
    </p:spTree>
    <p:extLst>
      <p:ext uri="{BB962C8B-B14F-4D97-AF65-F5344CB8AC3E}">
        <p14:creationId xmlns:p14="http://schemas.microsoft.com/office/powerpoint/2010/main" val="2900654630"/>
      </p:ext>
    </p:extLst>
  </p:cSld>
  <p:clrMapOvr>
    <a:masterClrMapping/>
  </p:clrMapOvr>
</p:notes>
</file>

<file path=ppt/notesSlides/notesSlide4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n-US" altLang="zh-TW" sz="1200">
                <a:solidFill>
                  <a:schemeClr val="accent5">
                    <a:lumMod val="40000"/>
                    <a:lumOff val="60000"/>
                  </a:schemeClr>
                </a:solidFill>
              </a:rPr>
              <a:t>11 – </a:t>
            </a:r>
            <a:r>
              <a:rPr lang="zh-TW" altLang="en-US" sz="1200">
                <a:solidFill>
                  <a:schemeClr val="accent5">
                    <a:lumMod val="40000"/>
                    <a:lumOff val="60000"/>
                  </a:schemeClr>
                </a:solidFill>
              </a:rPr>
              <a:t>網路設計</a:t>
            </a:r>
            <a:endParaRPr lang="zh-TW" sz="1200">
              <a:solidFill>
                <a:schemeClr val="accent5">
                  <a:lumMod val="40000"/>
                  <a:lumOff val="60000"/>
                </a:schemeClr>
              </a:solidFill>
            </a:endParaRPr>
          </a:p>
          <a:p>
            <a:pPr rtl="0"/>
            <a:r>
              <a:rPr lang="en-US" altLang="zh-TW"/>
              <a:t>11.1 – </a:t>
            </a:r>
            <a:r>
              <a:rPr lang="zh-TW" altLang="en-US"/>
              <a:t>階層式網路</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11.1.7 </a:t>
            </a:r>
            <a:r>
              <a:rPr lang="en-US" altLang="zh-TW"/>
              <a:t>-</a:t>
            </a:r>
            <a:r>
              <a:rPr lang="zh-TW"/>
              <a:t> </a:t>
            </a:r>
            <a:r>
              <a:rPr lang="zh-TW" sz="1200" b="0" i="0" kern="1200">
                <a:solidFill>
                  <a:schemeClr val="tx1"/>
                </a:solidFill>
                <a:effectLst/>
                <a:latin typeface="+mn-lt"/>
                <a:ea typeface="+mn-ea"/>
                <a:cs typeface="+mn-cs"/>
              </a:rPr>
              <a:t>交換網路的角色</a:t>
            </a:r>
          </a:p>
          <a:p>
            <a:pPr marL="0" marR="0" lvl="0" indent="0" algn="l" defTabSz="457200" rtl="0" eaLnBrk="1" fontAlgn="auto" latinLnBrk="0" hangingPunct="1">
              <a:lnSpc>
                <a:spcPct val="100000"/>
              </a:lnSpc>
              <a:spcBef>
                <a:spcPct val="0"/>
              </a:spcBef>
              <a:spcAft>
                <a:spcPct val="0"/>
              </a:spcAft>
              <a:buClrTx/>
              <a:buSzTx/>
              <a:buFontTx/>
              <a:buNone/>
              <a:defRPr/>
            </a:pPr>
            <a:r>
              <a:rPr lang="zh-TW"/>
              <a:t>11.1.8 </a:t>
            </a:r>
            <a:r>
              <a:rPr lang="en-US" altLang="zh-TW"/>
              <a:t>-</a:t>
            </a:r>
            <a:r>
              <a:rPr lang="zh-TW"/>
              <a:t> </a:t>
            </a:r>
            <a:r>
              <a:rPr lang="zh-TW" sz="1200" b="0" i="0" kern="1200">
                <a:solidFill>
                  <a:schemeClr val="tx1"/>
                </a:solidFill>
                <a:effectLst/>
                <a:latin typeface="+mn-lt"/>
                <a:ea typeface="+mn-ea"/>
                <a:cs typeface="+mn-cs"/>
              </a:rPr>
              <a:t>檢查你的理解 -</a:t>
            </a:r>
            <a:r>
              <a:rPr lang="en-US" altLang="zh-TW" sz="1200" b="0" i="0" kern="1200">
                <a:solidFill>
                  <a:schemeClr val="tx1"/>
                </a:solidFill>
                <a:effectLst/>
                <a:latin typeface="+mn-lt"/>
                <a:ea typeface="+mn-ea"/>
                <a:cs typeface="+mn-cs"/>
              </a:rPr>
              <a:t> </a:t>
            </a:r>
            <a:r>
              <a:rPr lang="zh-TW" altLang="en-US" sz="1200" b="0" i="0" kern="1200">
                <a:solidFill>
                  <a:schemeClr val="tx1"/>
                </a:solidFill>
                <a:effectLst/>
                <a:latin typeface="+mn-lt"/>
                <a:ea typeface="+mn-ea"/>
                <a:cs typeface="+mn-cs"/>
              </a:rPr>
              <a:t>階層式網路</a:t>
            </a:r>
            <a:endParaRPr lang="zh-TW"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465</a:t>
            </a:fld>
            <a:endParaRPr/>
          </a:p>
        </p:txBody>
      </p:sp>
    </p:spTree>
    <p:extLst>
      <p:ext uri="{BB962C8B-B14F-4D97-AF65-F5344CB8AC3E}">
        <p14:creationId xmlns:p14="http://schemas.microsoft.com/office/powerpoint/2010/main" val="1238218097"/>
      </p:ext>
    </p:extLst>
  </p:cSld>
  <p:clrMapOvr>
    <a:masterClrMapping/>
  </p:clrMapOvr>
</p:notes>
</file>

<file path=ppt/notesSlides/notesSlide4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11.2 – </a:t>
            </a:r>
            <a:r>
              <a:rPr lang="zh-TW" altLang="en-US"/>
              <a:t>可延展的網路</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11.2.1 </a:t>
            </a:r>
            <a:r>
              <a:rPr lang="en-US" altLang="zh-TW"/>
              <a:t>- </a:t>
            </a:r>
            <a:r>
              <a:rPr lang="zh-TW" altLang="en-US" sz="1200" b="0" i="0" kern="1200">
                <a:solidFill>
                  <a:schemeClr val="tx1"/>
                </a:solidFill>
                <a:effectLst/>
                <a:latin typeface="+mn-lt"/>
                <a:ea typeface="+mn-ea"/>
                <a:cs typeface="+mn-cs"/>
              </a:rPr>
              <a:t>為</a:t>
            </a:r>
            <a:r>
              <a:rPr lang="zh-TW" altLang="en-US">
                <a:latin typeface="+mn-ea"/>
                <a:ea typeface="+mn-ea"/>
              </a:rPr>
              <a:t>延展</a:t>
            </a:r>
            <a:r>
              <a:rPr lang="zh-TW" altLang="en-US" sz="1200">
                <a:solidFill>
                  <a:schemeClr val="tx1"/>
                </a:solidFill>
                <a:latin typeface="+mn-ea"/>
                <a:ea typeface="+mn-ea"/>
              </a:rPr>
              <a:t>性</a:t>
            </a:r>
            <a:r>
              <a:rPr lang="zh-TW" altLang="en-US" sz="1200" b="0" i="0" kern="1200">
                <a:solidFill>
                  <a:schemeClr val="tx1"/>
                </a:solidFill>
                <a:effectLst/>
                <a:latin typeface="+mn-lt"/>
                <a:ea typeface="+mn-ea"/>
                <a:cs typeface="+mn-cs"/>
              </a:rPr>
              <a:t>設計</a:t>
            </a:r>
            <a:endParaRPr lang="zh-TW"/>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466</a:t>
            </a:fld>
            <a:endParaRPr/>
          </a:p>
        </p:txBody>
      </p:sp>
    </p:spTree>
    <p:extLst>
      <p:ext uri="{BB962C8B-B14F-4D97-AF65-F5344CB8AC3E}">
        <p14:creationId xmlns:p14="http://schemas.microsoft.com/office/powerpoint/2010/main" val="1740187870"/>
      </p:ext>
    </p:extLst>
  </p:cSld>
  <p:clrMapOvr>
    <a:masterClrMapping/>
  </p:clrMapOvr>
</p:notes>
</file>

<file path=ppt/notesSlides/notesSlide4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11.2 – </a:t>
            </a:r>
            <a:r>
              <a:rPr lang="zh-TW" altLang="en-US"/>
              <a:t>可延展的網路</a:t>
            </a:r>
            <a:endParaRPr lang="zh-TW"/>
          </a:p>
          <a:p>
            <a:pPr rtl="0"/>
            <a:r>
              <a:rPr lang="zh-TW"/>
              <a:t>11.2.2 </a:t>
            </a:r>
            <a:r>
              <a:rPr lang="en-US" altLang="zh-TW"/>
              <a:t>-</a:t>
            </a:r>
            <a:r>
              <a:rPr lang="zh-TW"/>
              <a:t> </a:t>
            </a:r>
            <a:r>
              <a:rPr lang="zh-TW" altLang="en-US"/>
              <a:t>備援</a:t>
            </a:r>
            <a:r>
              <a:rPr lang="zh-TW"/>
              <a:t>計劃</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467</a:t>
            </a:fld>
            <a:endParaRPr/>
          </a:p>
        </p:txBody>
      </p:sp>
    </p:spTree>
    <p:extLst>
      <p:ext uri="{BB962C8B-B14F-4D97-AF65-F5344CB8AC3E}">
        <p14:creationId xmlns:p14="http://schemas.microsoft.com/office/powerpoint/2010/main" val="61240045"/>
      </p:ext>
    </p:extLst>
  </p:cSld>
  <p:clrMapOvr>
    <a:masterClrMapping/>
  </p:clrMapOvr>
</p:notes>
</file>

<file path=ppt/notesSlides/notesSlide4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11.2 – </a:t>
            </a:r>
            <a:r>
              <a:rPr lang="zh-TW" altLang="en-US"/>
              <a:t>可延展的網路</a:t>
            </a:r>
            <a:endParaRPr lang="zh-TW"/>
          </a:p>
          <a:p>
            <a:r>
              <a:rPr lang="zh-TW"/>
              <a:t>11.2.3 </a:t>
            </a:r>
            <a:r>
              <a:rPr lang="en-US" altLang="zh-TW"/>
              <a:t>- </a:t>
            </a:r>
            <a:r>
              <a:rPr lang="zh-TW" altLang="en-US" sz="1200" b="0" i="0" kern="1200">
                <a:solidFill>
                  <a:schemeClr val="tx1"/>
                </a:solidFill>
                <a:effectLst/>
                <a:latin typeface="+mn-lt"/>
                <a:ea typeface="+mn-ea"/>
                <a:cs typeface="+mn-cs"/>
              </a:rPr>
              <a:t>縮小故障網域範圍</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468</a:t>
            </a:fld>
            <a:endParaRPr/>
          </a:p>
        </p:txBody>
      </p:sp>
    </p:spTree>
    <p:extLst>
      <p:ext uri="{BB962C8B-B14F-4D97-AF65-F5344CB8AC3E}">
        <p14:creationId xmlns:p14="http://schemas.microsoft.com/office/powerpoint/2010/main" val="3032211134"/>
      </p:ext>
    </p:extLst>
  </p:cSld>
  <p:clrMapOvr>
    <a:masterClrMapping/>
  </p:clrMapOvr>
</p:notes>
</file>

<file path=ppt/notesSlides/notesSlide4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11.2 – </a:t>
            </a:r>
            <a:r>
              <a:rPr lang="zh-TW" altLang="en-US"/>
              <a:t>可延展的網路</a:t>
            </a:r>
            <a:endParaRPr lang="zh-TW"/>
          </a:p>
          <a:p>
            <a:pPr rtl="0"/>
            <a:r>
              <a:rPr lang="zh-TW"/>
              <a:t>11.2.4 </a:t>
            </a:r>
            <a:r>
              <a:rPr lang="en-US" altLang="zh-TW"/>
              <a:t>-</a:t>
            </a:r>
            <a:r>
              <a:rPr lang="zh-TW"/>
              <a:t> 增加頻寬</a:t>
            </a:r>
          </a:p>
        </p:txBody>
      </p:sp>
      <p:sp>
        <p:nvSpPr>
          <p:cNvPr id="4" name="Slide Number Placeholder 3"/>
          <p:cNvSpPr>
            <a:spLocks noGrp="1"/>
          </p:cNvSpPr>
          <p:nvPr>
            <p:ph type="sldNum" sz="quarter" idx="5"/>
          </p:nvPr>
        </p:nvSpPr>
        <p:spPr/>
        <p:txBody>
          <a:bodyPr/>
          <a:lstStyle/>
          <a:p>
            <a:pPr rtl="0"/>
            <a:fld id="{5641018C-6CAF-B84E-B92C-ECB119457FBA}" type="slidenum">
              <a:rPr/>
              <a:t>469</a:t>
            </a:fld>
            <a:endParaRPr/>
          </a:p>
        </p:txBody>
      </p:sp>
    </p:spTree>
    <p:extLst>
      <p:ext uri="{BB962C8B-B14F-4D97-AF65-F5344CB8AC3E}">
        <p14:creationId xmlns:p14="http://schemas.microsoft.com/office/powerpoint/2010/main" val="3733448585"/>
      </p:ext>
    </p:extLst>
  </p:cSld>
  <p:clrMapOvr>
    <a:masterClrMapping/>
  </p:clrMapOvr>
</p:notes>
</file>

<file path=ppt/notesSlides/notesSlide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rtl="0"/>
            <a:r>
              <a:rPr lang="en-US" altLang="zh-TW" sz="1200"/>
              <a:t>2.3 - </a:t>
            </a:r>
            <a:r>
              <a:rPr lang="zh-TW" altLang="en-US" sz="1200"/>
              <a:t>多重存取 </a:t>
            </a:r>
            <a:r>
              <a:rPr lang="en-US" altLang="zh-TW" sz="1200"/>
              <a:t>OSPF </a:t>
            </a:r>
            <a:r>
              <a:rPr lang="zh-TW" altLang="en-US" sz="1200"/>
              <a:t>網路</a:t>
            </a:r>
            <a:br>
              <a:rPr lang="en-US"/>
            </a:br>
            <a:r>
              <a:rPr lang="zh-TW"/>
              <a:t>2.3.1</a:t>
            </a:r>
            <a:r>
              <a:rPr lang="en-US" altLang="zh-TW"/>
              <a:t> </a:t>
            </a:r>
            <a:r>
              <a:rPr lang="zh-TW"/>
              <a:t>- </a:t>
            </a:r>
            <a:r>
              <a:rPr lang="zh-TW" sz="1800"/>
              <a:t>OPSF 網路類型 </a:t>
            </a:r>
          </a:p>
        </p:txBody>
      </p:sp>
      <p:sp>
        <p:nvSpPr>
          <p:cNvPr id="4" name="Slide Number Placeholder 3"/>
          <p:cNvSpPr>
            <a:spLocks noGrp="1"/>
          </p:cNvSpPr>
          <p:nvPr>
            <p:ph type="sldNum" sz="quarter" idx="5"/>
          </p:nvPr>
        </p:nvSpPr>
        <p:spPr/>
        <p:txBody>
          <a:bodyPr/>
          <a:lstStyle/>
          <a:p>
            <a:pPr rtl="0"/>
            <a:fld id="{5641018C-6CAF-B84E-B92C-ECB119457FBA}" type="slidenum">
              <a:rPr/>
              <a:t>47</a:t>
            </a:fld>
            <a:endParaRPr/>
          </a:p>
        </p:txBody>
      </p:sp>
    </p:spTree>
    <p:extLst>
      <p:ext uri="{BB962C8B-B14F-4D97-AF65-F5344CB8AC3E}">
        <p14:creationId xmlns:p14="http://schemas.microsoft.com/office/powerpoint/2010/main" val="4039992865"/>
      </p:ext>
    </p:extLst>
  </p:cSld>
  <p:clrMapOvr>
    <a:masterClrMapping/>
  </p:clrMapOvr>
</p:notes>
</file>

<file path=ppt/notesSlides/notesSlide4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11.2 – </a:t>
            </a:r>
            <a:r>
              <a:rPr lang="zh-TW" altLang="en-US"/>
              <a:t>可延展的網路</a:t>
            </a:r>
            <a:endParaRPr lang="zh-TW"/>
          </a:p>
          <a:p>
            <a:r>
              <a:rPr lang="zh-TW"/>
              <a:t>11.2.5 </a:t>
            </a:r>
            <a:r>
              <a:rPr lang="en-US" altLang="zh-TW"/>
              <a:t>- </a:t>
            </a:r>
            <a:r>
              <a:rPr lang="zh-TW" altLang="en-US" sz="1200" b="0" i="0" kern="1200">
                <a:solidFill>
                  <a:schemeClr val="tx1"/>
                </a:solidFill>
                <a:effectLst/>
                <a:latin typeface="+mn-lt"/>
                <a:ea typeface="+mn-ea"/>
                <a:cs typeface="+mn-cs"/>
              </a:rPr>
              <a:t>擴充存取層</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470</a:t>
            </a:fld>
            <a:endParaRPr/>
          </a:p>
        </p:txBody>
      </p:sp>
    </p:spTree>
    <p:extLst>
      <p:ext uri="{BB962C8B-B14F-4D97-AF65-F5344CB8AC3E}">
        <p14:creationId xmlns:p14="http://schemas.microsoft.com/office/powerpoint/2010/main" val="2084808309"/>
      </p:ext>
    </p:extLst>
  </p:cSld>
  <p:clrMapOvr>
    <a:masterClrMapping/>
  </p:clrMapOvr>
</p:notes>
</file>

<file path=ppt/notesSlides/notesSlide4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11.2 – </a:t>
            </a:r>
            <a:r>
              <a:rPr lang="zh-TW" altLang="en-US"/>
              <a:t>可延展的網路</a:t>
            </a:r>
            <a:endParaRPr lang="zh-TW"/>
          </a:p>
          <a:p>
            <a:pPr rtl="0"/>
            <a:r>
              <a:rPr lang="zh-TW"/>
              <a:t>11.2.6 –</a:t>
            </a:r>
            <a:r>
              <a:rPr lang="en-US" altLang="zh-TW"/>
              <a:t> </a:t>
            </a:r>
            <a:r>
              <a:rPr lang="zh-TW" altLang="zh-TW" sz="1200"/>
              <a:t>調整路由協定</a:t>
            </a:r>
            <a:endParaRPr lang="zh-TW"/>
          </a:p>
          <a:p>
            <a:pPr rtl="0"/>
            <a:r>
              <a:rPr lang="zh-TW"/>
              <a:t>11.2.7 </a:t>
            </a:r>
            <a:r>
              <a:rPr lang="en-US" altLang="zh-TW"/>
              <a:t>-</a:t>
            </a:r>
            <a:r>
              <a:rPr lang="zh-TW"/>
              <a:t> 檢查你的理解 -</a:t>
            </a:r>
            <a:r>
              <a:rPr lang="zh-TW" altLang="en-US"/>
              <a:t>可延展的網路</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471</a:t>
            </a:fld>
            <a:endParaRPr/>
          </a:p>
        </p:txBody>
      </p:sp>
    </p:spTree>
    <p:extLst>
      <p:ext uri="{BB962C8B-B14F-4D97-AF65-F5344CB8AC3E}">
        <p14:creationId xmlns:p14="http://schemas.microsoft.com/office/powerpoint/2010/main" val="2444930716"/>
      </p:ext>
    </p:extLst>
  </p:cSld>
  <p:clrMapOvr>
    <a:masterClrMapping/>
  </p:clrMapOvr>
</p:notes>
</file>

<file path=ppt/notesSlides/notesSlide4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11.3 – </a:t>
            </a:r>
            <a:r>
              <a:rPr lang="zh-TW" altLang="en-US"/>
              <a:t>交換器硬體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11.3.1 </a:t>
            </a:r>
            <a:r>
              <a:rPr lang="en-US" altLang="zh-TW"/>
              <a:t>-</a:t>
            </a:r>
            <a:r>
              <a:rPr lang="zh-TW"/>
              <a:t> </a:t>
            </a:r>
            <a:r>
              <a:rPr lang="zh-TW" sz="1200" b="0" i="0" kern="1200">
                <a:solidFill>
                  <a:schemeClr val="tx1"/>
                </a:solidFill>
                <a:effectLst/>
                <a:latin typeface="+mn-lt"/>
                <a:ea typeface="+mn-ea"/>
                <a:cs typeface="+mn-cs"/>
              </a:rPr>
              <a:t>交換器平台</a:t>
            </a:r>
          </a:p>
          <a:p>
            <a:pPr marL="0" marR="0" lvl="0" indent="0" algn="l" defTabSz="457200" rtl="0" eaLnBrk="1" fontAlgn="auto" latinLnBrk="0" hangingPunct="1">
              <a:lnSpc>
                <a:spcPct val="100000"/>
              </a:lnSpc>
              <a:spcBef>
                <a:spcPct val="0"/>
              </a:spcBef>
              <a:spcAft>
                <a:spcPct val="0"/>
              </a:spcAft>
              <a:buClrTx/>
              <a:buSzTx/>
              <a:buFontTx/>
              <a:buNone/>
              <a:defRPr/>
            </a:pP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472</a:t>
            </a:fld>
            <a:endParaRPr/>
          </a:p>
        </p:txBody>
      </p:sp>
    </p:spTree>
    <p:extLst>
      <p:ext uri="{BB962C8B-B14F-4D97-AF65-F5344CB8AC3E}">
        <p14:creationId xmlns:p14="http://schemas.microsoft.com/office/powerpoint/2010/main" val="2112407991"/>
      </p:ext>
    </p:extLst>
  </p:cSld>
  <p:clrMapOvr>
    <a:masterClrMapping/>
  </p:clrMapOvr>
</p:notes>
</file>

<file path=ppt/notesSlides/notesSlide4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11.3 </a:t>
            </a:r>
            <a:r>
              <a:rPr lang="en-US" altLang="zh-TW"/>
              <a:t>-</a:t>
            </a:r>
            <a:r>
              <a:rPr lang="zh-TW"/>
              <a:t> 交換器硬體</a:t>
            </a:r>
          </a:p>
          <a:p>
            <a:pPr marL="0" marR="0" lvl="0" indent="0" algn="l" defTabSz="457200" rtl="0" eaLnBrk="1" fontAlgn="auto" latinLnBrk="0" hangingPunct="1">
              <a:lnSpc>
                <a:spcPct val="100000"/>
              </a:lnSpc>
              <a:spcBef>
                <a:spcPct val="0"/>
              </a:spcBef>
              <a:spcAft>
                <a:spcPct val="0"/>
              </a:spcAft>
              <a:buClrTx/>
              <a:buSzTx/>
              <a:buFontTx/>
              <a:buNone/>
              <a:defRPr/>
            </a:pPr>
            <a:r>
              <a:rPr lang="zh-TW"/>
              <a:t>11.3.1 – </a:t>
            </a:r>
            <a:r>
              <a:rPr lang="zh-TW" altLang="en-US" sz="1200" b="0" i="0" kern="1200">
                <a:solidFill>
                  <a:schemeClr val="tx1"/>
                </a:solidFill>
                <a:effectLst/>
                <a:latin typeface="+mn-lt"/>
                <a:ea typeface="+mn-ea"/>
                <a:cs typeface="+mn-cs"/>
              </a:rPr>
              <a:t>交換器平台</a:t>
            </a:r>
            <a:r>
              <a:rPr lang="zh-TW" altLang="en-US" sz="1200"/>
              <a:t>（續）</a:t>
            </a:r>
            <a:endParaRPr lang="zh-TW" sz="1200" b="0" i="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ct val="0"/>
              </a:spcBef>
              <a:spcAft>
                <a:spcPct val="0"/>
              </a:spcAft>
              <a:buClrTx/>
              <a:buSzTx/>
              <a:buFontTx/>
              <a:buNone/>
              <a:defRPr/>
            </a:pP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473</a:t>
            </a:fld>
            <a:endParaRPr/>
          </a:p>
        </p:txBody>
      </p:sp>
    </p:spTree>
    <p:extLst>
      <p:ext uri="{BB962C8B-B14F-4D97-AF65-F5344CB8AC3E}">
        <p14:creationId xmlns:p14="http://schemas.microsoft.com/office/powerpoint/2010/main" val="4248597289"/>
      </p:ext>
    </p:extLst>
  </p:cSld>
  <p:clrMapOvr>
    <a:masterClrMapping/>
  </p:clrMapOvr>
</p:notes>
</file>

<file path=ppt/notesSlides/notesSlide4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11.3 – </a:t>
            </a:r>
            <a:r>
              <a:rPr lang="zh-TW" altLang="en-US"/>
              <a:t>交換器硬體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11.3.1 – </a:t>
            </a:r>
            <a:r>
              <a:rPr lang="zh-TW" altLang="en-US" sz="1200" b="0" i="0" kern="1200">
                <a:solidFill>
                  <a:schemeClr val="tx1"/>
                </a:solidFill>
                <a:effectLst/>
                <a:latin typeface="+mn-lt"/>
                <a:ea typeface="+mn-ea"/>
                <a:cs typeface="+mn-cs"/>
              </a:rPr>
              <a:t>交換器平台</a:t>
            </a:r>
            <a:r>
              <a:rPr lang="zh-TW" altLang="en-US"/>
              <a:t>（續）</a:t>
            </a:r>
            <a:endParaRPr lang="zh-TW" sz="1200" b="0" i="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ct val="0"/>
              </a:spcBef>
              <a:spcAft>
                <a:spcPct val="0"/>
              </a:spcAft>
              <a:buClrTx/>
              <a:buSzTx/>
              <a:buFontTx/>
              <a:buNone/>
              <a:defRPr/>
            </a:pP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474</a:t>
            </a:fld>
            <a:endParaRPr/>
          </a:p>
        </p:txBody>
      </p:sp>
    </p:spTree>
    <p:extLst>
      <p:ext uri="{BB962C8B-B14F-4D97-AF65-F5344CB8AC3E}">
        <p14:creationId xmlns:p14="http://schemas.microsoft.com/office/powerpoint/2010/main" val="2459004916"/>
      </p:ext>
    </p:extLst>
  </p:cSld>
  <p:clrMapOvr>
    <a:masterClrMapping/>
  </p:clrMapOvr>
</p:notes>
</file>

<file path=ppt/notesSlides/notesSlide4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11.3 – </a:t>
            </a:r>
            <a:r>
              <a:rPr lang="zh-TW" altLang="en-US"/>
              <a:t>交換器硬體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11.3.2 </a:t>
            </a:r>
            <a:r>
              <a:rPr lang="en-US" altLang="zh-TW"/>
              <a:t>- </a:t>
            </a:r>
            <a:r>
              <a:rPr lang="zh-TW" altLang="en-US" sz="1200" b="0" i="0" kern="1200">
                <a:solidFill>
                  <a:schemeClr val="tx1"/>
                </a:solidFill>
                <a:effectLst/>
                <a:latin typeface="+mn-lt"/>
                <a:ea typeface="+mn-ea"/>
                <a:cs typeface="+mn-cs"/>
              </a:rPr>
              <a:t>交換器外形規格</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475</a:t>
            </a:fld>
            <a:endParaRPr/>
          </a:p>
        </p:txBody>
      </p:sp>
    </p:spTree>
    <p:extLst>
      <p:ext uri="{BB962C8B-B14F-4D97-AF65-F5344CB8AC3E}">
        <p14:creationId xmlns:p14="http://schemas.microsoft.com/office/powerpoint/2010/main" val="1195328984"/>
      </p:ext>
    </p:extLst>
  </p:cSld>
  <p:clrMapOvr>
    <a:masterClrMapping/>
  </p:clrMapOvr>
</p:notes>
</file>

<file path=ppt/notesSlides/notesSlide4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11.3 – </a:t>
            </a:r>
            <a:r>
              <a:rPr lang="zh-TW" altLang="en-US"/>
              <a:t>交換器硬體</a:t>
            </a:r>
            <a:r>
              <a:rPr lang="zh-TW"/>
              <a:t> </a:t>
            </a:r>
          </a:p>
          <a:p>
            <a:pPr marL="0" marR="0" lvl="0" indent="0" algn="l" defTabSz="457200" rtl="0" eaLnBrk="1" fontAlgn="auto" latinLnBrk="0" hangingPunct="1">
              <a:lnSpc>
                <a:spcPct val="100000"/>
              </a:lnSpc>
              <a:spcBef>
                <a:spcPct val="0"/>
              </a:spcBef>
              <a:spcAft>
                <a:spcPct val="0"/>
              </a:spcAft>
              <a:buClrTx/>
              <a:buSzTx/>
              <a:buFontTx/>
              <a:buNone/>
              <a:defRPr/>
            </a:pPr>
            <a:r>
              <a:rPr lang="zh-TW"/>
              <a:t>11.3.2 </a:t>
            </a:r>
            <a:r>
              <a:rPr lang="en-US" altLang="zh-TW"/>
              <a:t>- </a:t>
            </a:r>
            <a:r>
              <a:rPr lang="zh-TW" altLang="en-US" sz="1200" b="0" i="0" kern="1200">
                <a:solidFill>
                  <a:schemeClr val="tx1"/>
                </a:solidFill>
                <a:effectLst/>
                <a:latin typeface="+mn-lt"/>
                <a:ea typeface="+mn-ea"/>
                <a:cs typeface="+mn-cs"/>
              </a:rPr>
              <a:t>交換器外形規格（續）</a:t>
            </a:r>
            <a:r>
              <a:rPr lang="zh-TW" sz="1200" b="0" i="0" kern="1200">
                <a:solidFill>
                  <a:schemeClr val="tx1"/>
                </a:solidFill>
                <a:effectLst/>
                <a:latin typeface="+mn-lt"/>
                <a:ea typeface="+mn-ea"/>
                <a:cs typeface="+mn-cs"/>
              </a:rPr>
              <a:t> </a:t>
            </a:r>
          </a:p>
          <a:p>
            <a:pPr marL="0" marR="0" lvl="0" indent="0" algn="l" defTabSz="457200" rtl="0" eaLnBrk="1" fontAlgn="auto" latinLnBrk="0" hangingPunct="1">
              <a:lnSpc>
                <a:spcPct val="100000"/>
              </a:lnSpc>
              <a:spcBef>
                <a:spcPct val="0"/>
              </a:spcBef>
              <a:spcAft>
                <a:spcPct val="0"/>
              </a:spcAft>
              <a:buClrTx/>
              <a:buSzTx/>
              <a:buFontTx/>
              <a:buNone/>
              <a:defRPr/>
            </a:pP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476</a:t>
            </a:fld>
            <a:endParaRPr/>
          </a:p>
        </p:txBody>
      </p:sp>
    </p:spTree>
    <p:extLst>
      <p:ext uri="{BB962C8B-B14F-4D97-AF65-F5344CB8AC3E}">
        <p14:creationId xmlns:p14="http://schemas.microsoft.com/office/powerpoint/2010/main" val="1230020291"/>
      </p:ext>
    </p:extLst>
  </p:cSld>
  <p:clrMapOvr>
    <a:masterClrMapping/>
  </p:clrMapOvr>
</p:notes>
</file>

<file path=ppt/notesSlides/notesSlide4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11.3 – </a:t>
            </a:r>
            <a:r>
              <a:rPr lang="zh-TW" altLang="en-US"/>
              <a:t>交換器硬體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11.3.3 –</a:t>
            </a:r>
            <a:r>
              <a:rPr lang="en-US" altLang="zh-TW"/>
              <a:t> </a:t>
            </a:r>
            <a:r>
              <a:rPr lang="zh-TW" altLang="zh-TW" sz="1200"/>
              <a:t>連接埠密度</a:t>
            </a:r>
            <a:endParaRPr lang="zh-TW" sz="1200" b="0" i="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ct val="0"/>
              </a:spcBef>
              <a:spcAft>
                <a:spcPct val="0"/>
              </a:spcAft>
              <a:buClrTx/>
              <a:buSzTx/>
              <a:buFontTx/>
              <a:buNone/>
              <a:defRPr/>
            </a:pP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477</a:t>
            </a:fld>
            <a:endParaRPr/>
          </a:p>
        </p:txBody>
      </p:sp>
    </p:spTree>
    <p:extLst>
      <p:ext uri="{BB962C8B-B14F-4D97-AF65-F5344CB8AC3E}">
        <p14:creationId xmlns:p14="http://schemas.microsoft.com/office/powerpoint/2010/main" val="1412704353"/>
      </p:ext>
    </p:extLst>
  </p:cSld>
  <p:clrMapOvr>
    <a:masterClrMapping/>
  </p:clrMapOvr>
</p:notes>
</file>

<file path=ppt/notesSlides/notesSlide4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11.3 – </a:t>
            </a:r>
            <a:r>
              <a:rPr lang="zh-TW" altLang="en-US"/>
              <a:t>交換器硬體</a:t>
            </a:r>
            <a:endParaRPr lang="zh-TW"/>
          </a:p>
          <a:p>
            <a:r>
              <a:rPr lang="zh-TW"/>
              <a:t>11.3.4 </a:t>
            </a:r>
            <a:r>
              <a:rPr lang="en-US" altLang="zh-TW"/>
              <a:t>- </a:t>
            </a:r>
            <a:r>
              <a:rPr lang="zh-TW" altLang="en-US" sz="1200" b="0" i="0" kern="1200">
                <a:solidFill>
                  <a:schemeClr val="tx1"/>
                </a:solidFill>
                <a:effectLst/>
                <a:latin typeface="+mn-lt"/>
                <a:ea typeface="+mn-ea"/>
                <a:cs typeface="+mn-cs"/>
              </a:rPr>
              <a:t>轉送速率</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478</a:t>
            </a:fld>
            <a:endParaRPr/>
          </a:p>
        </p:txBody>
      </p:sp>
    </p:spTree>
    <p:extLst>
      <p:ext uri="{BB962C8B-B14F-4D97-AF65-F5344CB8AC3E}">
        <p14:creationId xmlns:p14="http://schemas.microsoft.com/office/powerpoint/2010/main" val="1976469157"/>
      </p:ext>
    </p:extLst>
  </p:cSld>
  <p:clrMapOvr>
    <a:masterClrMapping/>
  </p:clrMapOvr>
</p:notes>
</file>

<file path=ppt/notesSlides/notesSlide4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11.3 – </a:t>
            </a:r>
            <a:r>
              <a:rPr lang="zh-TW" altLang="en-US"/>
              <a:t>交換器硬體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11.3.5 – </a:t>
            </a:r>
            <a:r>
              <a:rPr lang="zh-TW" altLang="en-US" sz="1200" b="0" i="0" kern="1200">
                <a:solidFill>
                  <a:schemeClr val="tx1"/>
                </a:solidFill>
                <a:effectLst/>
                <a:latin typeface="+mn-lt"/>
                <a:ea typeface="+mn-ea"/>
                <a:cs typeface="+mn-cs"/>
              </a:rPr>
              <a:t>乙太網路供電</a:t>
            </a:r>
            <a:endParaRPr lang="zh-TW" sz="1200" b="0" i="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ct val="0"/>
              </a:spcBef>
              <a:spcAft>
                <a:spcPct val="0"/>
              </a:spcAft>
              <a:buClrTx/>
              <a:buSzTx/>
              <a:buFontTx/>
              <a:buNone/>
              <a:defRPr/>
            </a:pP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479</a:t>
            </a:fld>
            <a:endParaRPr/>
          </a:p>
        </p:txBody>
      </p:sp>
    </p:spTree>
    <p:extLst>
      <p:ext uri="{BB962C8B-B14F-4D97-AF65-F5344CB8AC3E}">
        <p14:creationId xmlns:p14="http://schemas.microsoft.com/office/powerpoint/2010/main" val="1758925076"/>
      </p:ext>
    </p:extLst>
  </p:cSld>
  <p:clrMapOvr>
    <a:masterClrMapping/>
  </p:clrMapOvr>
</p:notes>
</file>

<file path=ppt/notesSlides/notesSlide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rtl="0"/>
            <a:r>
              <a:rPr lang="en-US" altLang="zh-TW" sz="1200"/>
              <a:t>2.3 - </a:t>
            </a:r>
            <a:r>
              <a:rPr lang="zh-TW" altLang="en-US" sz="1200"/>
              <a:t>多重存取 </a:t>
            </a:r>
            <a:r>
              <a:rPr lang="en-US" altLang="zh-TW" sz="1200"/>
              <a:t>OSPF </a:t>
            </a:r>
            <a:r>
              <a:rPr lang="zh-TW" altLang="en-US" sz="1200"/>
              <a:t>網路</a:t>
            </a:r>
            <a:br>
              <a:rPr lang="en-US"/>
            </a:br>
            <a:r>
              <a:rPr lang="zh-TW"/>
              <a:t>2.3.2</a:t>
            </a:r>
            <a:r>
              <a:rPr lang="en-US" altLang="zh-TW"/>
              <a:t> </a:t>
            </a:r>
            <a:r>
              <a:rPr lang="zh-TW"/>
              <a:t>- </a:t>
            </a:r>
            <a:r>
              <a:rPr lang="en-US" altLang="zh-TW"/>
              <a:t> </a:t>
            </a:r>
            <a:r>
              <a:rPr lang="zh-TW" altLang="zh-TW" sz="1800">
                <a:latin typeface="+mn-lt"/>
                <a:ea typeface="+mn-ea"/>
              </a:rPr>
              <a:t>OPSF 指定路由器</a:t>
            </a:r>
            <a:endParaRPr lang="zh-TW" sz="1800"/>
          </a:p>
        </p:txBody>
      </p:sp>
      <p:sp>
        <p:nvSpPr>
          <p:cNvPr id="4" name="Slide Number Placeholder 3"/>
          <p:cNvSpPr>
            <a:spLocks noGrp="1"/>
          </p:cNvSpPr>
          <p:nvPr>
            <p:ph type="sldNum" sz="quarter" idx="5"/>
          </p:nvPr>
        </p:nvSpPr>
        <p:spPr/>
        <p:txBody>
          <a:bodyPr/>
          <a:lstStyle/>
          <a:p>
            <a:pPr rtl="0"/>
            <a:fld id="{5641018C-6CAF-B84E-B92C-ECB119457FBA}" type="slidenum">
              <a:rPr/>
              <a:t>48</a:t>
            </a:fld>
            <a:endParaRPr/>
          </a:p>
        </p:txBody>
      </p:sp>
    </p:spTree>
    <p:extLst>
      <p:ext uri="{BB962C8B-B14F-4D97-AF65-F5344CB8AC3E}">
        <p14:creationId xmlns:p14="http://schemas.microsoft.com/office/powerpoint/2010/main" val="2344061610"/>
      </p:ext>
    </p:extLst>
  </p:cSld>
  <p:clrMapOvr>
    <a:masterClrMapping/>
  </p:clrMapOvr>
</p:notes>
</file>

<file path=ppt/notesSlides/notesSlide4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11.3 – </a:t>
            </a:r>
            <a:r>
              <a:rPr lang="zh-TW" altLang="en-US"/>
              <a:t>交換器硬體</a:t>
            </a:r>
            <a:endParaRPr lang="zh-TW"/>
          </a:p>
          <a:p>
            <a:r>
              <a:rPr lang="zh-TW"/>
              <a:t>11.3.6 –</a:t>
            </a:r>
            <a:r>
              <a:rPr lang="zh-TW" altLang="en-US"/>
              <a:t> </a:t>
            </a:r>
            <a:r>
              <a:rPr lang="zh-TW" altLang="en-US" sz="1200" b="0" i="0" kern="1200">
                <a:solidFill>
                  <a:schemeClr val="tx1"/>
                </a:solidFill>
                <a:effectLst/>
                <a:latin typeface="+mn-lt"/>
                <a:ea typeface="+mn-ea"/>
                <a:cs typeface="+mn-cs"/>
              </a:rPr>
              <a:t>多層交換</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480</a:t>
            </a:fld>
            <a:endParaRPr/>
          </a:p>
        </p:txBody>
      </p:sp>
    </p:spTree>
    <p:extLst>
      <p:ext uri="{BB962C8B-B14F-4D97-AF65-F5344CB8AC3E}">
        <p14:creationId xmlns:p14="http://schemas.microsoft.com/office/powerpoint/2010/main" val="1479655862"/>
      </p:ext>
    </p:extLst>
  </p:cSld>
  <p:clrMapOvr>
    <a:masterClrMapping/>
  </p:clrMapOvr>
</p:notes>
</file>

<file path=ppt/notesSlides/notesSlide4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11.3 – </a:t>
            </a:r>
            <a:r>
              <a:rPr lang="zh-TW" altLang="en-US"/>
              <a:t>交換器硬體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11.3.7 </a:t>
            </a:r>
            <a:r>
              <a:rPr lang="en-US" altLang="zh-TW"/>
              <a:t>-</a:t>
            </a:r>
            <a:r>
              <a:rPr lang="zh-TW"/>
              <a:t> 選擇交換器的</a:t>
            </a:r>
            <a:r>
              <a:rPr lang="zh-TW" altLang="en-US" sz="1200" b="0" i="0" kern="1200">
                <a:solidFill>
                  <a:schemeClr val="tx1"/>
                </a:solidFill>
                <a:effectLst/>
                <a:latin typeface="+mn-lt"/>
                <a:ea typeface="+mn-ea"/>
                <a:cs typeface="+mn-cs"/>
              </a:rPr>
              <a:t>業務考量</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sz="1200" b="0" i="0" kern="1200">
                <a:solidFill>
                  <a:schemeClr val="tx1"/>
                </a:solidFill>
                <a:effectLst/>
                <a:latin typeface="+mn-lt"/>
                <a:ea typeface="+mn-ea"/>
                <a:cs typeface="+mn-cs"/>
              </a:rPr>
              <a:t>11.3.8</a:t>
            </a:r>
            <a:r>
              <a:rPr lang="zh-TW"/>
              <a:t> </a:t>
            </a:r>
            <a:r>
              <a:rPr lang="en-US" altLang="zh-TW"/>
              <a:t>-</a:t>
            </a:r>
            <a:r>
              <a:rPr lang="zh-TW"/>
              <a:t> </a:t>
            </a:r>
            <a:r>
              <a:rPr lang="zh-TW" sz="1200" b="0" i="0" kern="1200">
                <a:solidFill>
                  <a:schemeClr val="tx1"/>
                </a:solidFill>
                <a:effectLst/>
                <a:latin typeface="+mn-lt"/>
                <a:ea typeface="+mn-ea"/>
                <a:cs typeface="+mn-cs"/>
              </a:rPr>
              <a:t>檢查你的理解 -</a:t>
            </a:r>
            <a:r>
              <a:rPr lang="en-US" altLang="zh-TW" sz="1200" b="0" i="0" kern="1200">
                <a:solidFill>
                  <a:schemeClr val="tx1"/>
                </a:solidFill>
                <a:effectLst/>
                <a:latin typeface="+mn-lt"/>
                <a:ea typeface="+mn-ea"/>
                <a:cs typeface="+mn-cs"/>
              </a:rPr>
              <a:t> </a:t>
            </a:r>
            <a:r>
              <a:rPr lang="zh-TW" sz="1200" b="0" i="0" kern="1200">
                <a:solidFill>
                  <a:schemeClr val="tx1"/>
                </a:solidFill>
                <a:effectLst/>
                <a:latin typeface="+mn-lt"/>
                <a:ea typeface="+mn-ea"/>
                <a:cs typeface="+mn-cs"/>
              </a:rPr>
              <a:t>交換器硬體</a:t>
            </a:r>
          </a:p>
          <a:p>
            <a:pPr marL="0" marR="0" lvl="0" indent="0" algn="l" defTabSz="457200" rtl="0" eaLnBrk="1" fontAlgn="auto" latinLnBrk="0" hangingPunct="1">
              <a:lnSpc>
                <a:spcPct val="100000"/>
              </a:lnSpc>
              <a:spcBef>
                <a:spcPct val="0"/>
              </a:spcBef>
              <a:spcAft>
                <a:spcPct val="0"/>
              </a:spcAft>
              <a:buClrTx/>
              <a:buSzTx/>
              <a:buFontTx/>
              <a:buNone/>
              <a:defRPr/>
            </a:pP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481</a:t>
            </a:fld>
            <a:endParaRPr/>
          </a:p>
        </p:txBody>
      </p:sp>
    </p:spTree>
    <p:extLst>
      <p:ext uri="{BB962C8B-B14F-4D97-AF65-F5344CB8AC3E}">
        <p14:creationId xmlns:p14="http://schemas.microsoft.com/office/powerpoint/2010/main" val="3672094092"/>
      </p:ext>
    </p:extLst>
  </p:cSld>
  <p:clrMapOvr>
    <a:masterClrMapping/>
  </p:clrMapOvr>
</p:notes>
</file>

<file path=ppt/notesSlides/notesSlide4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11.4 – </a:t>
            </a:r>
            <a:r>
              <a:rPr lang="zh-TW" altLang="en-US"/>
              <a:t>路由器硬體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11.4.1 </a:t>
            </a:r>
            <a:r>
              <a:rPr lang="en-US" altLang="zh-TW"/>
              <a:t>-</a:t>
            </a:r>
            <a:r>
              <a:rPr lang="zh-TW"/>
              <a:t> </a:t>
            </a:r>
            <a:r>
              <a:rPr lang="zh-TW" sz="1200" b="0" i="0" kern="1200">
                <a:solidFill>
                  <a:schemeClr val="tx1"/>
                </a:solidFill>
                <a:effectLst/>
                <a:latin typeface="+mn-lt"/>
                <a:ea typeface="+mn-ea"/>
                <a:cs typeface="+mn-cs"/>
              </a:rPr>
              <a:t>路由器需求</a:t>
            </a: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482</a:t>
            </a:fld>
            <a:endParaRPr/>
          </a:p>
        </p:txBody>
      </p:sp>
    </p:spTree>
    <p:extLst>
      <p:ext uri="{BB962C8B-B14F-4D97-AF65-F5344CB8AC3E}">
        <p14:creationId xmlns:p14="http://schemas.microsoft.com/office/powerpoint/2010/main" val="2946406440"/>
      </p:ext>
    </p:extLst>
  </p:cSld>
  <p:clrMapOvr>
    <a:masterClrMapping/>
  </p:clrMapOvr>
</p:notes>
</file>

<file path=ppt/notesSlides/notesSlide4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11.4 – </a:t>
            </a:r>
            <a:r>
              <a:rPr lang="zh-TW" altLang="en-US"/>
              <a:t>路由器硬體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11.4.2 – </a:t>
            </a:r>
            <a:r>
              <a:rPr lang="zh-TW" sz="1200" b="0" i="0" kern="1200">
                <a:solidFill>
                  <a:schemeClr val="tx1"/>
                </a:solidFill>
                <a:effectLst/>
                <a:latin typeface="+mn-lt"/>
                <a:ea typeface="+mn-ea"/>
                <a:cs typeface="+mn-cs"/>
              </a:rPr>
              <a:t>Cisco</a:t>
            </a:r>
            <a:r>
              <a:rPr lang="en-US" altLang="zh-TW" sz="1200" b="0" i="0" kern="1200">
                <a:solidFill>
                  <a:schemeClr val="tx1"/>
                </a:solidFill>
                <a:effectLst/>
                <a:latin typeface="+mn-lt"/>
                <a:ea typeface="+mn-ea"/>
                <a:cs typeface="+mn-cs"/>
              </a:rPr>
              <a:t> </a:t>
            </a:r>
            <a:r>
              <a:rPr lang="zh-TW" altLang="zh-TW" sz="1200"/>
              <a:t>路由器</a:t>
            </a:r>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483</a:t>
            </a:fld>
            <a:endParaRPr/>
          </a:p>
        </p:txBody>
      </p:sp>
    </p:spTree>
    <p:extLst>
      <p:ext uri="{BB962C8B-B14F-4D97-AF65-F5344CB8AC3E}">
        <p14:creationId xmlns:p14="http://schemas.microsoft.com/office/powerpoint/2010/main" val="2388088183"/>
      </p:ext>
    </p:extLst>
  </p:cSld>
  <p:clrMapOvr>
    <a:masterClrMapping/>
  </p:clrMapOvr>
</p:notes>
</file>

<file path=ppt/notesSlides/notesSlide4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11.4 – </a:t>
            </a:r>
            <a:r>
              <a:rPr lang="zh-TW" altLang="en-US"/>
              <a:t>路由器硬體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11.4.2 – </a:t>
            </a:r>
            <a:r>
              <a:rPr lang="en-US" altLang="zh-TW" sz="1200" b="0" i="0" kern="1200">
                <a:solidFill>
                  <a:schemeClr val="tx1"/>
                </a:solidFill>
                <a:effectLst/>
                <a:latin typeface="+mn-lt"/>
                <a:ea typeface="+mn-ea"/>
                <a:cs typeface="+mn-cs"/>
              </a:rPr>
              <a:t>Cisco </a:t>
            </a:r>
            <a:r>
              <a:rPr lang="zh-TW" altLang="en-US" sz="1200" b="0" i="0" kern="1200">
                <a:solidFill>
                  <a:schemeClr val="tx1"/>
                </a:solidFill>
                <a:effectLst/>
                <a:latin typeface="+mn-lt"/>
                <a:ea typeface="+mn-ea"/>
                <a:cs typeface="+mn-cs"/>
              </a:rPr>
              <a:t>路由器</a:t>
            </a:r>
            <a:r>
              <a:rPr lang="zh-TW" altLang="en-US" sz="1200">
                <a:latin typeface="+mn-ea"/>
                <a:ea typeface="+mn-ea"/>
              </a:rPr>
              <a:t>（續）</a:t>
            </a:r>
            <a:endParaRPr lang="zh-TW" sz="1200" b="0" i="0"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484</a:t>
            </a:fld>
            <a:endParaRPr/>
          </a:p>
        </p:txBody>
      </p:sp>
    </p:spTree>
    <p:extLst>
      <p:ext uri="{BB962C8B-B14F-4D97-AF65-F5344CB8AC3E}">
        <p14:creationId xmlns:p14="http://schemas.microsoft.com/office/powerpoint/2010/main" val="3616541693"/>
      </p:ext>
    </p:extLst>
  </p:cSld>
  <p:clrMapOvr>
    <a:masterClrMapping/>
  </p:clrMapOvr>
</p:notes>
</file>

<file path=ppt/notesSlides/notesSlide4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11.4 – </a:t>
            </a:r>
            <a:r>
              <a:rPr lang="zh-TW" altLang="en-US"/>
              <a:t>路由器硬體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11.4.2 – </a:t>
            </a:r>
            <a:r>
              <a:rPr lang="en-US" altLang="zh-TW" sz="1200" b="0" i="0" kern="1200">
                <a:solidFill>
                  <a:schemeClr val="tx1"/>
                </a:solidFill>
                <a:effectLst/>
                <a:latin typeface="+mn-lt"/>
                <a:ea typeface="+mn-ea"/>
                <a:cs typeface="+mn-cs"/>
              </a:rPr>
              <a:t>Cisco </a:t>
            </a:r>
            <a:r>
              <a:rPr lang="zh-TW" altLang="en-US" sz="1200" b="0" i="0" kern="1200">
                <a:solidFill>
                  <a:schemeClr val="tx1"/>
                </a:solidFill>
                <a:effectLst/>
                <a:latin typeface="+mn-lt"/>
                <a:ea typeface="+mn-ea"/>
                <a:cs typeface="+mn-cs"/>
              </a:rPr>
              <a:t>路由器</a:t>
            </a:r>
            <a:r>
              <a:rPr lang="zh-TW" altLang="en-US" sz="1200">
                <a:latin typeface="+mn-lt"/>
                <a:ea typeface="+mn-ea"/>
              </a:rPr>
              <a:t>（續）</a:t>
            </a:r>
            <a:endParaRPr lang="zh-TW" sz="1200" b="0" i="0"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485</a:t>
            </a:fld>
            <a:endParaRPr/>
          </a:p>
        </p:txBody>
      </p:sp>
    </p:spTree>
    <p:extLst>
      <p:ext uri="{BB962C8B-B14F-4D97-AF65-F5344CB8AC3E}">
        <p14:creationId xmlns:p14="http://schemas.microsoft.com/office/powerpoint/2010/main" val="1031682316"/>
      </p:ext>
    </p:extLst>
  </p:cSld>
  <p:clrMapOvr>
    <a:masterClrMapping/>
  </p:clrMapOvr>
</p:notes>
</file>

<file path=ppt/notesSlides/notesSlide4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11.4 – </a:t>
            </a:r>
            <a:r>
              <a:rPr lang="zh-TW" altLang="en-US"/>
              <a:t>路由器硬體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11.4.2 – </a:t>
            </a:r>
            <a:r>
              <a:rPr lang="en-US" altLang="zh-TW" sz="1200" b="0" i="0" kern="1200">
                <a:solidFill>
                  <a:schemeClr val="tx1"/>
                </a:solidFill>
                <a:effectLst/>
                <a:latin typeface="+mn-lt"/>
                <a:ea typeface="+mn-ea"/>
                <a:cs typeface="+mn-cs"/>
              </a:rPr>
              <a:t>Cisco </a:t>
            </a:r>
            <a:r>
              <a:rPr lang="zh-TW" altLang="en-US" sz="1200" b="0" i="0" kern="1200">
                <a:solidFill>
                  <a:schemeClr val="tx1"/>
                </a:solidFill>
                <a:effectLst/>
                <a:latin typeface="+mn-lt"/>
                <a:ea typeface="+mn-ea"/>
                <a:cs typeface="+mn-cs"/>
              </a:rPr>
              <a:t>路由器</a:t>
            </a:r>
            <a:r>
              <a:rPr lang="zh-TW" altLang="en-US" sz="1200">
                <a:latin typeface="+mn-lt"/>
                <a:ea typeface="+mn-ea"/>
              </a:rPr>
              <a:t>（續）</a:t>
            </a:r>
            <a:endParaRPr lang="zh-TW" sz="1200" b="0" i="0"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486</a:t>
            </a:fld>
            <a:endParaRPr/>
          </a:p>
        </p:txBody>
      </p:sp>
    </p:spTree>
    <p:extLst>
      <p:ext uri="{BB962C8B-B14F-4D97-AF65-F5344CB8AC3E}">
        <p14:creationId xmlns:p14="http://schemas.microsoft.com/office/powerpoint/2010/main" val="2892495013"/>
      </p:ext>
    </p:extLst>
  </p:cSld>
  <p:clrMapOvr>
    <a:masterClrMapping/>
  </p:clrMapOvr>
</p:notes>
</file>

<file path=ppt/notesSlides/notesSlide4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p>
          <a:p>
            <a:pPr rtl="0"/>
            <a:r>
              <a:rPr lang="zh-TW"/>
              <a:t>11.4 – </a:t>
            </a:r>
            <a:r>
              <a:rPr lang="zh-TW" altLang="en-US"/>
              <a:t>路由器硬體</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11.4.3 </a:t>
            </a:r>
            <a:r>
              <a:rPr lang="en-US" altLang="zh-TW"/>
              <a:t>-</a:t>
            </a:r>
            <a:r>
              <a:rPr lang="zh-TW"/>
              <a:t> </a:t>
            </a:r>
            <a:r>
              <a:rPr lang="zh-TW" sz="1200" b="0" i="0" kern="1200">
                <a:solidFill>
                  <a:schemeClr val="tx1"/>
                </a:solidFill>
                <a:effectLst/>
                <a:latin typeface="+mn-lt"/>
                <a:ea typeface="+mn-ea"/>
                <a:cs typeface="+mn-cs"/>
              </a:rPr>
              <a:t>路由器外型規格</a:t>
            </a:r>
          </a:p>
        </p:txBody>
      </p:sp>
      <p:sp>
        <p:nvSpPr>
          <p:cNvPr id="4" name="Slide Number Placeholder 3"/>
          <p:cNvSpPr>
            <a:spLocks noGrp="1"/>
          </p:cNvSpPr>
          <p:nvPr>
            <p:ph type="sldNum" sz="quarter" idx="5"/>
          </p:nvPr>
        </p:nvSpPr>
        <p:spPr/>
        <p:txBody>
          <a:bodyPr/>
          <a:lstStyle/>
          <a:p>
            <a:pPr rtl="0"/>
            <a:fld id="{5641018C-6CAF-B84E-B92C-ECB119457FBA}" type="slidenum">
              <a:rPr/>
              <a:t>487</a:t>
            </a:fld>
            <a:endParaRPr/>
          </a:p>
        </p:txBody>
      </p:sp>
    </p:spTree>
    <p:extLst>
      <p:ext uri="{BB962C8B-B14F-4D97-AF65-F5344CB8AC3E}">
        <p14:creationId xmlns:p14="http://schemas.microsoft.com/office/powerpoint/2010/main" val="3453153588"/>
      </p:ext>
    </p:extLst>
  </p:cSld>
  <p:clrMapOvr>
    <a:masterClrMapping/>
  </p:clrMapOvr>
</p:notes>
</file>

<file path=ppt/notesSlides/notesSlide4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ltLang="zh-TW"/>
          </a:p>
          <a:p>
            <a:pPr rtl="0"/>
            <a:r>
              <a:rPr lang="zh-TW" altLang="zh-TW"/>
              <a:t>11.4 – </a:t>
            </a:r>
            <a:r>
              <a:rPr lang="zh-TW" altLang="en-US"/>
              <a:t>路由器硬體</a:t>
            </a:r>
            <a:endParaRPr lang="zh-TW" altLang="zh-TW"/>
          </a:p>
          <a:p>
            <a:pPr marL="0" marR="0" lvl="0" indent="0" algn="l" defTabSz="457200" rtl="0" eaLnBrk="1" fontAlgn="auto" latinLnBrk="0" hangingPunct="1">
              <a:lnSpc>
                <a:spcPct val="100000"/>
              </a:lnSpc>
              <a:spcBef>
                <a:spcPct val="0"/>
              </a:spcBef>
              <a:spcAft>
                <a:spcPct val="0"/>
              </a:spcAft>
              <a:buClrTx/>
              <a:buSzTx/>
              <a:buFontTx/>
              <a:buNone/>
              <a:defRPr/>
            </a:pPr>
            <a:r>
              <a:rPr lang="zh-TW" altLang="zh-TW"/>
              <a:t>11.4.3 </a:t>
            </a:r>
            <a:r>
              <a:rPr lang="en-US" altLang="zh-TW"/>
              <a:t>-</a:t>
            </a:r>
            <a:r>
              <a:rPr lang="zh-TW" altLang="zh-TW"/>
              <a:t> </a:t>
            </a:r>
            <a:r>
              <a:rPr lang="zh-TW" altLang="zh-TW" sz="1200" b="0" i="0" kern="1200">
                <a:solidFill>
                  <a:schemeClr val="tx1"/>
                </a:solidFill>
                <a:effectLst/>
                <a:latin typeface="+mn-lt"/>
                <a:ea typeface="+mn-ea"/>
                <a:cs typeface="+mn-cs"/>
              </a:rPr>
              <a:t>路由器外型規格</a:t>
            </a:r>
            <a:r>
              <a:rPr lang="zh-TW" altLang="en-US" sz="1200">
                <a:latin typeface="+mn-lt"/>
                <a:ea typeface="+mn-ea"/>
              </a:rPr>
              <a:t>（續）</a:t>
            </a:r>
            <a:endParaRPr lang="zh-TW" altLang="zh-TW"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rtl="0"/>
            <a:fld id="{5641018C-6CAF-B84E-B92C-ECB119457FBA}" type="slidenum">
              <a:rPr/>
              <a:t>488</a:t>
            </a:fld>
            <a:endParaRPr/>
          </a:p>
        </p:txBody>
      </p:sp>
    </p:spTree>
    <p:extLst>
      <p:ext uri="{BB962C8B-B14F-4D97-AF65-F5344CB8AC3E}">
        <p14:creationId xmlns:p14="http://schemas.microsoft.com/office/powerpoint/2010/main" val="3313660440"/>
      </p:ext>
    </p:extLst>
  </p:cSld>
  <p:clrMapOvr>
    <a:masterClrMapping/>
  </p:clrMapOvr>
</p:notes>
</file>

<file path=ppt/notesSlides/notesSlide4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ltLang="zh-TW"/>
          </a:p>
          <a:p>
            <a:pPr rtl="0"/>
            <a:r>
              <a:rPr lang="zh-TW" altLang="zh-TW"/>
              <a:t>11.4 – </a:t>
            </a:r>
            <a:r>
              <a:rPr lang="zh-TW" altLang="en-US"/>
              <a:t>路由器硬體</a:t>
            </a:r>
            <a:endParaRPr lang="zh-TW" altLang="zh-TW"/>
          </a:p>
          <a:p>
            <a:pPr marL="0" marR="0" lvl="0" indent="0" algn="l" defTabSz="457200" rtl="0" eaLnBrk="1" fontAlgn="auto" latinLnBrk="0" hangingPunct="1">
              <a:lnSpc>
                <a:spcPct val="100000"/>
              </a:lnSpc>
              <a:spcBef>
                <a:spcPct val="0"/>
              </a:spcBef>
              <a:spcAft>
                <a:spcPct val="0"/>
              </a:spcAft>
              <a:buClrTx/>
              <a:buSzTx/>
              <a:buFontTx/>
              <a:buNone/>
              <a:defRPr/>
            </a:pPr>
            <a:r>
              <a:rPr lang="zh-TW" altLang="zh-TW"/>
              <a:t>11.4.3 </a:t>
            </a:r>
            <a:r>
              <a:rPr lang="en-US" altLang="zh-TW"/>
              <a:t>-</a:t>
            </a:r>
            <a:r>
              <a:rPr lang="zh-TW" altLang="zh-TW"/>
              <a:t> </a:t>
            </a:r>
            <a:r>
              <a:rPr lang="zh-TW" altLang="zh-TW" sz="1200" b="0" i="0" kern="1200">
                <a:solidFill>
                  <a:schemeClr val="tx1"/>
                </a:solidFill>
                <a:effectLst/>
                <a:latin typeface="+mn-lt"/>
                <a:ea typeface="+mn-ea"/>
                <a:cs typeface="+mn-cs"/>
              </a:rPr>
              <a:t>路由器外型規格</a:t>
            </a:r>
            <a:r>
              <a:rPr lang="zh-TW" altLang="en-US" sz="1200">
                <a:latin typeface="+mn-lt"/>
                <a:ea typeface="+mn-ea"/>
              </a:rPr>
              <a:t>（續）</a:t>
            </a:r>
            <a:endParaRPr lang="zh-TW" altLang="zh-TW"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rtl="0"/>
            <a:fld id="{5641018C-6CAF-B84E-B92C-ECB119457FBA}" type="slidenum">
              <a:rPr/>
              <a:t>489</a:t>
            </a:fld>
            <a:endParaRPr/>
          </a:p>
        </p:txBody>
      </p:sp>
    </p:spTree>
    <p:extLst>
      <p:ext uri="{BB962C8B-B14F-4D97-AF65-F5344CB8AC3E}">
        <p14:creationId xmlns:p14="http://schemas.microsoft.com/office/powerpoint/2010/main" val="3103076456"/>
      </p:ext>
    </p:extLst>
  </p:cSld>
  <p:clrMapOvr>
    <a:masterClrMapping/>
  </p:clrMapOvr>
</p:notes>
</file>

<file path=ppt/notesSlides/notesSlide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rtl="0"/>
            <a:r>
              <a:rPr lang="en-US" altLang="zh-TW" sz="1200"/>
              <a:t>2.3 - </a:t>
            </a:r>
            <a:r>
              <a:rPr lang="zh-TW" altLang="en-US" sz="1200"/>
              <a:t>多重存取 </a:t>
            </a:r>
            <a:r>
              <a:rPr lang="en-US" altLang="zh-TW" sz="1200"/>
              <a:t>OSPF </a:t>
            </a:r>
            <a:r>
              <a:rPr lang="zh-TW" altLang="en-US" sz="1200"/>
              <a:t>網路</a:t>
            </a:r>
            <a:br>
              <a:rPr lang="en-US"/>
            </a:br>
            <a:r>
              <a:rPr lang="zh-TW"/>
              <a:t>2.3.3</a:t>
            </a:r>
            <a:r>
              <a:rPr lang="en-US" altLang="zh-TW"/>
              <a:t> </a:t>
            </a:r>
            <a:r>
              <a:rPr lang="zh-TW"/>
              <a:t>-</a:t>
            </a:r>
            <a:r>
              <a:rPr lang="en-US" altLang="zh-TW"/>
              <a:t> </a:t>
            </a:r>
            <a:r>
              <a:rPr lang="zh-TW" altLang="zh-TW" sz="1200">
                <a:latin typeface="+mn-lt"/>
                <a:ea typeface="+mn-ea"/>
              </a:rPr>
              <a:t>OPSF 多重存取參考拓撲</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49</a:t>
            </a:fld>
            <a:endParaRPr/>
          </a:p>
        </p:txBody>
      </p:sp>
    </p:spTree>
    <p:extLst>
      <p:ext uri="{BB962C8B-B14F-4D97-AF65-F5344CB8AC3E}">
        <p14:creationId xmlns:p14="http://schemas.microsoft.com/office/powerpoint/2010/main" val="2655203309"/>
      </p:ext>
    </p:extLst>
  </p:cSld>
  <p:clrMapOvr>
    <a:masterClrMapping/>
  </p:clrMapOvr>
</p:notes>
</file>

<file path=ppt/notesSlides/notesSlide4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11 – </a:t>
            </a:r>
            <a:r>
              <a:rPr lang="zh-TW" altLang="en-US"/>
              <a:t>網路設計</a:t>
            </a:r>
            <a:endParaRPr lang="zh-TW" altLang="zh-TW"/>
          </a:p>
          <a:p>
            <a:pPr rtl="0"/>
            <a:r>
              <a:rPr lang="zh-TW" altLang="zh-TW"/>
              <a:t>11.4 – </a:t>
            </a:r>
            <a:r>
              <a:rPr lang="zh-TW" altLang="en-US"/>
              <a:t>路由器硬體</a:t>
            </a:r>
            <a:endParaRPr lang="zh-TW" altLang="zh-TW"/>
          </a:p>
          <a:p>
            <a:pPr marL="0" marR="0" lvl="0" indent="0" algn="l" defTabSz="457200" rtl="0" eaLnBrk="1" fontAlgn="auto" latinLnBrk="0" hangingPunct="1">
              <a:lnSpc>
                <a:spcPct val="100000"/>
              </a:lnSpc>
              <a:spcBef>
                <a:spcPct val="0"/>
              </a:spcBef>
              <a:spcAft>
                <a:spcPct val="0"/>
              </a:spcAft>
              <a:buClrTx/>
              <a:buSzTx/>
              <a:buFontTx/>
              <a:buNone/>
              <a:defRPr/>
            </a:pPr>
            <a:r>
              <a:rPr lang="zh-TW" altLang="zh-TW"/>
              <a:t>11.4.3 </a:t>
            </a:r>
            <a:r>
              <a:rPr lang="en-US" altLang="zh-TW"/>
              <a:t>-</a:t>
            </a:r>
            <a:r>
              <a:rPr lang="zh-TW" altLang="zh-TW"/>
              <a:t> </a:t>
            </a:r>
            <a:r>
              <a:rPr lang="zh-TW" altLang="zh-TW" sz="1200" b="0" i="0" kern="1200">
                <a:solidFill>
                  <a:schemeClr val="tx1"/>
                </a:solidFill>
                <a:effectLst/>
                <a:latin typeface="+mn-lt"/>
                <a:ea typeface="+mn-ea"/>
                <a:cs typeface="+mn-cs"/>
              </a:rPr>
              <a:t>路由器外型規格</a:t>
            </a:r>
            <a:r>
              <a:rPr lang="zh-TW" altLang="en-US" sz="1200">
                <a:latin typeface="+mn-lt"/>
                <a:ea typeface="+mn-ea"/>
              </a:rPr>
              <a:t>（續）</a:t>
            </a:r>
            <a:endParaRPr lang="zh-TW" altLang="zh-TW" sz="1200" b="0" i="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ct val="0"/>
              </a:spcBef>
              <a:spcAft>
                <a:spcPct val="0"/>
              </a:spcAft>
              <a:buClrTx/>
              <a:buSzTx/>
              <a:buFontTx/>
              <a:buNone/>
              <a:defRPr/>
            </a:pPr>
            <a:r>
              <a:rPr lang="zh-TW" altLang="zh-TW" sz="1200" b="0" i="0" kern="1200">
                <a:solidFill>
                  <a:schemeClr val="tx1"/>
                </a:solidFill>
                <a:effectLst/>
                <a:latin typeface="+mn-lt"/>
                <a:ea typeface="+mn-ea"/>
                <a:cs typeface="+mn-cs"/>
              </a:rPr>
              <a:t>11.4.4</a:t>
            </a:r>
            <a:r>
              <a:rPr lang="zh-TW" altLang="zh-TW"/>
              <a:t> </a:t>
            </a:r>
            <a:r>
              <a:rPr lang="en-US" altLang="zh-TW"/>
              <a:t>-</a:t>
            </a:r>
            <a:r>
              <a:rPr lang="zh-TW" altLang="zh-TW"/>
              <a:t> 檢查你的理解 -路由器硬體</a:t>
            </a:r>
            <a:endParaRPr lang="en-US" altLang="zh-TW"/>
          </a:p>
        </p:txBody>
      </p:sp>
      <p:sp>
        <p:nvSpPr>
          <p:cNvPr id="4" name="Slide Number Placeholder 3"/>
          <p:cNvSpPr>
            <a:spLocks noGrp="1"/>
          </p:cNvSpPr>
          <p:nvPr>
            <p:ph type="sldNum" sz="quarter" idx="5"/>
          </p:nvPr>
        </p:nvSpPr>
        <p:spPr/>
        <p:txBody>
          <a:bodyPr/>
          <a:lstStyle/>
          <a:p>
            <a:pPr rtl="0"/>
            <a:fld id="{5641018C-6CAF-B84E-B92C-ECB119457FBA}" type="slidenum">
              <a:rPr/>
              <a:t>490</a:t>
            </a:fld>
            <a:endParaRPr/>
          </a:p>
        </p:txBody>
      </p:sp>
    </p:spTree>
    <p:extLst>
      <p:ext uri="{BB962C8B-B14F-4D97-AF65-F5344CB8AC3E}">
        <p14:creationId xmlns:p14="http://schemas.microsoft.com/office/powerpoint/2010/main" val="2484649006"/>
      </p:ext>
    </p:extLst>
  </p:cSld>
  <p:clrMapOvr>
    <a:masterClrMapping/>
  </p:clrMapOvr>
</p:notes>
</file>

<file path=ppt/notesSlides/notesSlide4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491</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11 – </a:t>
            </a:r>
            <a:r>
              <a:rPr lang="zh-TW" altLang="en-US"/>
              <a:t>網路設計</a:t>
            </a:r>
            <a:endParaRPr lang="zh-TW"/>
          </a:p>
          <a:p>
            <a:pPr rtl="0"/>
            <a:r>
              <a:rPr lang="zh-TW"/>
              <a:t>11.5 - 模組練習和測驗</a:t>
            </a:r>
          </a:p>
          <a:p>
            <a:pPr marL="0" marR="0" lvl="0" indent="0" algn="l" defTabSz="457200" rtl="0" eaLnBrk="1" fontAlgn="auto" latinLnBrk="0" hangingPunct="1">
              <a:lnSpc>
                <a:spcPct val="100000"/>
              </a:lnSpc>
              <a:spcBef>
                <a:spcPct val="0"/>
              </a:spcBef>
              <a:spcAft>
                <a:spcPct val="0"/>
              </a:spcAft>
              <a:buClrTx/>
              <a:buSzTx/>
              <a:buFontTx/>
              <a:buNone/>
              <a:defRPr/>
            </a:pPr>
            <a:r>
              <a:rPr lang="zh-TW"/>
              <a:t>11.5.2 </a:t>
            </a:r>
            <a:r>
              <a:rPr lang="en-US" altLang="zh-TW"/>
              <a:t>-</a:t>
            </a:r>
            <a:r>
              <a:rPr lang="zh-TW"/>
              <a:t> 我在本</a:t>
            </a:r>
            <a:r>
              <a:rPr lang="zh-TW" altLang="en-US"/>
              <a:t>模組</a:t>
            </a:r>
            <a:r>
              <a:rPr lang="zh-TW"/>
              <a:t>中學到了什麼？</a:t>
            </a:r>
          </a:p>
        </p:txBody>
      </p:sp>
    </p:spTree>
    <p:extLst>
      <p:ext uri="{BB962C8B-B14F-4D97-AF65-F5344CB8AC3E}">
        <p14:creationId xmlns:p14="http://schemas.microsoft.com/office/powerpoint/2010/main" val="2355816404"/>
      </p:ext>
    </p:extLst>
  </p:cSld>
  <p:clrMapOvr>
    <a:masterClrMapping/>
  </p:clrMapOvr>
</p:notes>
</file>

<file path=ppt/notesSlides/notesSlide4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492</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TW"/>
              <a:t>11 – </a:t>
            </a:r>
            <a:r>
              <a:rPr lang="zh-TW" altLang="en-US"/>
              <a:t>網路設計</a:t>
            </a:r>
            <a:endParaRPr lang="zh-TW"/>
          </a:p>
          <a:p>
            <a:pPr rtl="0"/>
            <a:r>
              <a:rPr lang="zh-TW"/>
              <a:t>11.5 - 模組練習和測驗</a:t>
            </a:r>
          </a:p>
          <a:p>
            <a:pPr marL="0" marR="0" lvl="0" indent="0" algn="l" defTabSz="457200" rtl="0" eaLnBrk="1" fontAlgn="auto" latinLnBrk="0" hangingPunct="1">
              <a:lnSpc>
                <a:spcPct val="100000"/>
              </a:lnSpc>
              <a:spcBef>
                <a:spcPct val="0"/>
              </a:spcBef>
              <a:spcAft>
                <a:spcPct val="0"/>
              </a:spcAft>
              <a:buClrTx/>
              <a:buSzTx/>
              <a:buFontTx/>
              <a:buNone/>
              <a:defRPr/>
            </a:pPr>
            <a:r>
              <a:rPr lang="zh-TW"/>
              <a:t>11.5.2 – 我在本模組中學到了什麼？</a:t>
            </a:r>
          </a:p>
        </p:txBody>
      </p:sp>
    </p:spTree>
    <p:extLst>
      <p:ext uri="{BB962C8B-B14F-4D97-AF65-F5344CB8AC3E}">
        <p14:creationId xmlns:p14="http://schemas.microsoft.com/office/powerpoint/2010/main" val="253827387"/>
      </p:ext>
    </p:extLst>
  </p:cSld>
  <p:clrMapOvr>
    <a:masterClrMapping/>
  </p:clrMapOvr>
</p:notes>
</file>

<file path=ppt/notesSlides/notesSlide4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493</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15708458"/>
      </p:ext>
    </p:extLst>
  </p:cSld>
  <p:clrMapOvr>
    <a:masterClrMapping/>
  </p:clrMapOvr>
</p:notes>
</file>

<file path=ppt/notesSlides/notesSlide4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第十二</a:t>
            </a:r>
            <a:r>
              <a:rPr lang="zh-TW" altLang="en-US"/>
              <a:t>章：網路故障排除</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494</a:t>
            </a:fld>
            <a:endParaRPr/>
          </a:p>
        </p:txBody>
      </p:sp>
    </p:spTree>
    <p:extLst>
      <p:ext uri="{BB962C8B-B14F-4D97-AF65-F5344CB8AC3E}">
        <p14:creationId xmlns:p14="http://schemas.microsoft.com/office/powerpoint/2010/main" val="4094485067"/>
      </p:ext>
    </p:extLst>
  </p:cSld>
  <p:clrMapOvr>
    <a:masterClrMapping/>
  </p:clrMapOvr>
</p:notes>
</file>

<file path=ppt/notesSlides/notesSlide4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495</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zh-TW" sz="1200">
                <a:solidFill>
                  <a:schemeClr val="accent5">
                    <a:lumMod val="40000"/>
                    <a:lumOff val="60000"/>
                  </a:schemeClr>
                </a:solidFill>
              </a:rPr>
              <a:t>12</a:t>
            </a:r>
            <a:r>
              <a:rPr lang="zh-TW" sz="1200" baseline="0">
                <a:solidFill>
                  <a:schemeClr val="accent5">
                    <a:lumMod val="40000"/>
                    <a:lumOff val="60000"/>
                  </a:schemeClr>
                </a:solidFill>
              </a:rPr>
              <a:t> – </a:t>
            </a:r>
            <a:r>
              <a:rPr lang="zh-TW" altLang="en-US" sz="1200">
                <a:solidFill>
                  <a:schemeClr val="accent5">
                    <a:lumMod val="40000"/>
                    <a:lumOff val="60000"/>
                  </a:schemeClr>
                </a:solidFill>
              </a:rPr>
              <a:t>網路故障排除</a:t>
            </a:r>
            <a:endParaRPr lang="zh-TW" sz="1200">
              <a:solidFill>
                <a:schemeClr val="accent5">
                  <a:lumMod val="40000"/>
                  <a:lumOff val="60000"/>
                </a:schemeClr>
              </a:solidFill>
            </a:endParaRPr>
          </a:p>
          <a:p>
            <a:pPr rtl="0">
              <a:buFontTx/>
              <a:buNone/>
            </a:pPr>
            <a:r>
              <a:rPr lang="zh-TW" sz="1200" b="0"/>
              <a:t>12.0 </a:t>
            </a:r>
            <a:r>
              <a:rPr lang="en-US" altLang="zh-TW" sz="1200" b="0"/>
              <a:t>–</a:t>
            </a:r>
            <a:r>
              <a:rPr lang="zh-TW" sz="1200" b="0"/>
              <a:t> 簡介</a:t>
            </a:r>
          </a:p>
          <a:p>
            <a:pPr rtl="0">
              <a:lnSpc>
                <a:spcPct val="80000"/>
              </a:lnSpc>
              <a:buFontTx/>
              <a:buNone/>
            </a:pPr>
            <a:r>
              <a:rPr lang="zh-TW" sz="1200" kern="1200">
                <a:solidFill>
                  <a:schemeClr val="tx1"/>
                </a:solidFill>
                <a:latin typeface="Arial"/>
                <a:ea typeface="ＭＳ Ｐゴシック" charset="0"/>
                <a:cs typeface="ＭＳ Ｐゴシック" charset="0"/>
              </a:rPr>
              <a:t>12.0.2 </a:t>
            </a:r>
            <a:r>
              <a:rPr lang="en-US" altLang="zh-TW" sz="1200" kern="1200">
                <a:solidFill>
                  <a:schemeClr val="tx1"/>
                </a:solidFill>
                <a:latin typeface="Arial"/>
                <a:ea typeface="ＭＳ Ｐゴシック" charset="0"/>
                <a:cs typeface="ＭＳ Ｐゴシック" charset="0"/>
              </a:rPr>
              <a:t>–</a:t>
            </a:r>
            <a:r>
              <a:rPr lang="zh-TW" sz="1200" kern="1200">
                <a:solidFill>
                  <a:schemeClr val="tx1"/>
                </a:solidFill>
                <a:latin typeface="Arial"/>
                <a:ea typeface="ＭＳ Ｐゴシック" charset="0"/>
                <a:cs typeface="ＭＳ Ｐゴシック" charset="0"/>
              </a:rPr>
              <a:t> </a:t>
            </a:r>
            <a:r>
              <a:rPr lang="zh-TW" sz="1200" kern="1200">
                <a:solidFill>
                  <a:schemeClr val="tx1"/>
                </a:solidFill>
                <a:latin typeface="+mn-lt"/>
                <a:ea typeface="+mn-ea"/>
                <a:cs typeface="+mn-cs"/>
              </a:rPr>
              <a:t>我</a:t>
            </a:r>
            <a:r>
              <a:rPr lang="zh-TW" sz="1200" kern="1200" baseline="0">
                <a:solidFill>
                  <a:schemeClr val="tx1"/>
                </a:solidFill>
                <a:latin typeface="+mn-lt"/>
                <a:ea typeface="+mn-ea"/>
                <a:cs typeface="+mn-cs"/>
              </a:rPr>
              <a:t> 將學會在本</a:t>
            </a:r>
            <a:r>
              <a:rPr lang="zh-TW" altLang="en-US" sz="1200" kern="1200" baseline="0">
                <a:solidFill>
                  <a:schemeClr val="tx1"/>
                </a:solidFill>
                <a:latin typeface="+mn-lt"/>
                <a:ea typeface="+mn-ea"/>
                <a:cs typeface="+mn-cs"/>
              </a:rPr>
              <a:t>模組</a:t>
            </a:r>
            <a:r>
              <a:rPr lang="zh-TW" sz="1200" kern="1200" baseline="0">
                <a:solidFill>
                  <a:schemeClr val="tx1"/>
                </a:solidFill>
                <a:latin typeface="+mn-lt"/>
                <a:ea typeface="+mn-ea"/>
                <a:cs typeface="+mn-cs"/>
              </a:rPr>
              <a:t>中做些什麼？</a:t>
            </a:r>
          </a:p>
          <a:p>
            <a:pPr>
              <a:buFontTx/>
              <a:buNone/>
            </a:pPr>
            <a:endParaRPr lang="en-GB"/>
          </a:p>
        </p:txBody>
      </p:sp>
    </p:spTree>
    <p:extLst>
      <p:ext uri="{BB962C8B-B14F-4D97-AF65-F5344CB8AC3E}">
        <p14:creationId xmlns:p14="http://schemas.microsoft.com/office/powerpoint/2010/main" val="2310278258"/>
      </p:ext>
    </p:extLst>
  </p:cSld>
  <p:clrMapOvr>
    <a:masterClrMapping/>
  </p:clrMapOvr>
</p:notes>
</file>

<file path=ppt/notesSlides/notesSlide4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en-US" altLang="zh-TW"/>
              <a:t>12.1 – </a:t>
            </a:r>
            <a:r>
              <a:rPr lang="zh-TW" altLang="en-US"/>
              <a:t>網路文件</a:t>
            </a:r>
            <a:endParaRPr lang="zh-TW"/>
          </a:p>
          <a:p>
            <a:pPr rtl="0"/>
            <a:r>
              <a:rPr lang="zh-TW"/>
              <a:t>12.1.1 </a:t>
            </a:r>
            <a:r>
              <a:rPr lang="en-US" altLang="zh-TW"/>
              <a:t>–</a:t>
            </a:r>
            <a:r>
              <a:rPr lang="zh-TW"/>
              <a:t> </a:t>
            </a:r>
            <a:r>
              <a:rPr lang="zh-TW" sz="1200"/>
              <a:t>文件概述</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496</a:t>
            </a:fld>
            <a:endParaRPr/>
          </a:p>
        </p:txBody>
      </p:sp>
    </p:spTree>
    <p:extLst>
      <p:ext uri="{BB962C8B-B14F-4D97-AF65-F5344CB8AC3E}">
        <p14:creationId xmlns:p14="http://schemas.microsoft.com/office/powerpoint/2010/main" val="3410281776"/>
      </p:ext>
    </p:extLst>
  </p:cSld>
  <p:clrMapOvr>
    <a:masterClrMapping/>
  </p:clrMapOvr>
</p:notes>
</file>

<file path=ppt/notesSlides/notesSlide4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en-US" altLang="zh-TW"/>
              <a:t>12.1 – </a:t>
            </a:r>
            <a:r>
              <a:rPr lang="zh-TW" altLang="en-US"/>
              <a:t>網路文件</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12.1.2 –</a:t>
            </a:r>
            <a:r>
              <a:rPr lang="zh-TW" altLang="en-US"/>
              <a:t> </a:t>
            </a:r>
            <a:r>
              <a:rPr lang="zh-TW" altLang="en-US" sz="1200" b="0" i="0" kern="1200">
                <a:solidFill>
                  <a:schemeClr val="tx1"/>
                </a:solidFill>
                <a:effectLst/>
                <a:latin typeface="+mn-lt"/>
                <a:ea typeface="+mn-ea"/>
                <a:cs typeface="+mn-cs"/>
              </a:rPr>
              <a:t>網路拓撲圖</a:t>
            </a:r>
          </a:p>
          <a:p>
            <a:pPr rtl="0"/>
            <a:endParaRPr lang="zh-TW"/>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497</a:t>
            </a:fld>
            <a:endParaRPr/>
          </a:p>
        </p:txBody>
      </p:sp>
    </p:spTree>
    <p:extLst>
      <p:ext uri="{BB962C8B-B14F-4D97-AF65-F5344CB8AC3E}">
        <p14:creationId xmlns:p14="http://schemas.microsoft.com/office/powerpoint/2010/main" val="4119327656"/>
      </p:ext>
    </p:extLst>
  </p:cSld>
  <p:clrMapOvr>
    <a:masterClrMapping/>
  </p:clrMapOvr>
</p:notes>
</file>

<file path=ppt/notesSlides/notesSlide4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en-US" altLang="zh-TW"/>
              <a:t>12.1 – </a:t>
            </a:r>
            <a:r>
              <a:rPr lang="zh-TW" altLang="en-US"/>
              <a:t>網路文件</a:t>
            </a:r>
            <a:endParaRPr lang="zh-TW"/>
          </a:p>
          <a:p>
            <a:pPr rtl="0"/>
            <a:r>
              <a:rPr lang="zh-TW"/>
              <a:t>12.1.3 </a:t>
            </a:r>
            <a:r>
              <a:rPr lang="en-US" altLang="zh-TW"/>
              <a:t>–</a:t>
            </a:r>
            <a:r>
              <a:rPr lang="zh-TW"/>
              <a:t> </a:t>
            </a:r>
            <a:r>
              <a:rPr lang="zh-TW" sz="1200" b="0" i="0" kern="1200">
                <a:solidFill>
                  <a:schemeClr val="tx1"/>
                </a:solidFill>
                <a:effectLst/>
                <a:latin typeface="+mn-lt"/>
                <a:ea typeface="+mn-ea"/>
                <a:cs typeface="+mn-cs"/>
              </a:rPr>
              <a:t>網路裝置文件</a:t>
            </a:r>
          </a:p>
          <a:p>
            <a:br>
              <a:rPr lang="en-CA" sz="1200" b="0" i="0" kern="1200">
                <a:solidFill>
                  <a:schemeClr val="tx1"/>
                </a:solidFill>
                <a:effectLst/>
                <a:latin typeface="+mn-lt"/>
                <a:ea typeface="+mn-ea"/>
                <a:cs typeface="+mn-cs"/>
              </a:rPr>
            </a:b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498</a:t>
            </a:fld>
            <a:endParaRPr/>
          </a:p>
        </p:txBody>
      </p:sp>
    </p:spTree>
    <p:extLst>
      <p:ext uri="{BB962C8B-B14F-4D97-AF65-F5344CB8AC3E}">
        <p14:creationId xmlns:p14="http://schemas.microsoft.com/office/powerpoint/2010/main" val="2842685810"/>
      </p:ext>
    </p:extLst>
  </p:cSld>
  <p:clrMapOvr>
    <a:masterClrMapping/>
  </p:clrMapOvr>
</p:notes>
</file>

<file path=ppt/notesSlides/notesSlide4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en-US" altLang="zh-TW"/>
              <a:t>12.1 – </a:t>
            </a:r>
            <a:r>
              <a:rPr lang="zh-TW" altLang="en-US"/>
              <a:t>網路文件</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12.1.4 </a:t>
            </a:r>
            <a:r>
              <a:rPr lang="en-US" altLang="zh-TW"/>
              <a:t>– </a:t>
            </a:r>
            <a:r>
              <a:rPr lang="zh-TW" altLang="en-US" sz="1200" b="0" i="0" kern="1200">
                <a:solidFill>
                  <a:schemeClr val="tx1"/>
                </a:solidFill>
                <a:effectLst/>
                <a:latin typeface="+mn-lt"/>
                <a:ea typeface="+mn-ea"/>
                <a:cs typeface="+mn-cs"/>
              </a:rPr>
              <a:t>建立網路基線</a:t>
            </a:r>
          </a:p>
          <a:p>
            <a:pPr rtl="0"/>
            <a:endParaRPr lang="zh-TW" sz="1200" b="0" i="0" kern="1200">
              <a:solidFill>
                <a:schemeClr val="tx1"/>
              </a:solidFill>
              <a:effectLst/>
              <a:latin typeface="+mn-lt"/>
              <a:ea typeface="+mn-ea"/>
              <a:cs typeface="+mn-cs"/>
            </a:endParaRPr>
          </a:p>
          <a:p>
            <a:br>
              <a:rPr lang="en-CA" sz="1200" b="0" i="0" kern="1200">
                <a:solidFill>
                  <a:schemeClr val="tx1"/>
                </a:solidFill>
                <a:effectLst/>
                <a:latin typeface="+mn-lt"/>
                <a:ea typeface="+mn-ea"/>
                <a:cs typeface="+mn-cs"/>
              </a:rPr>
            </a:b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499</a:t>
            </a:fld>
            <a:endParaRPr/>
          </a:p>
        </p:txBody>
      </p:sp>
    </p:spTree>
    <p:extLst>
      <p:ext uri="{BB962C8B-B14F-4D97-AF65-F5344CB8AC3E}">
        <p14:creationId xmlns:p14="http://schemas.microsoft.com/office/powerpoint/2010/main" val="499680848"/>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en-US" altLang="zh-TW"/>
              <a:t>1.1 - OSPF </a:t>
            </a:r>
            <a:r>
              <a:rPr lang="zh-TW" altLang="en-US"/>
              <a:t>的功能和特徵</a:t>
            </a:r>
            <a:endParaRPr lang="zh-TW"/>
          </a:p>
          <a:p>
            <a:pPr rtl="0"/>
            <a:r>
              <a:rPr lang="zh-TW"/>
              <a:t>1.1.1 - Introduction to OSPF</a:t>
            </a:r>
          </a:p>
        </p:txBody>
      </p:sp>
      <p:sp>
        <p:nvSpPr>
          <p:cNvPr id="4" name="Slide Number Placeholder 3"/>
          <p:cNvSpPr>
            <a:spLocks noGrp="1"/>
          </p:cNvSpPr>
          <p:nvPr>
            <p:ph type="sldNum" sz="quarter" idx="5"/>
          </p:nvPr>
        </p:nvSpPr>
        <p:spPr/>
        <p:txBody>
          <a:bodyPr/>
          <a:lstStyle/>
          <a:p>
            <a:pPr rtl="0"/>
            <a:fld id="{5641018C-6CAF-B84E-B92C-ECB119457FBA}" type="slidenum">
              <a:rPr/>
              <a:t>5</a:t>
            </a:fld>
            <a:endParaRPr/>
          </a:p>
        </p:txBody>
      </p:sp>
    </p:spTree>
    <p:extLst>
      <p:ext uri="{BB962C8B-B14F-4D97-AF65-F5344CB8AC3E}">
        <p14:creationId xmlns:p14="http://schemas.microsoft.com/office/powerpoint/2010/main" val="19178141"/>
      </p:ext>
    </p:extLst>
  </p:cSld>
  <p:clrMapOvr>
    <a:masterClrMapping/>
  </p:clrMapOvr>
</p:notes>
</file>

<file path=ppt/notesSlides/notesSlide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rtl="0"/>
            <a:r>
              <a:rPr lang="en-US" altLang="zh-TW" sz="1200"/>
              <a:t>2.3 - </a:t>
            </a:r>
            <a:r>
              <a:rPr lang="zh-TW" altLang="en-US" sz="1200"/>
              <a:t>多重存取 </a:t>
            </a:r>
            <a:r>
              <a:rPr lang="en-US" altLang="zh-TW" sz="1200"/>
              <a:t>OSPF </a:t>
            </a:r>
            <a:r>
              <a:rPr lang="zh-TW" altLang="en-US" sz="1200"/>
              <a:t>網路</a:t>
            </a:r>
            <a:br>
              <a:rPr lang="en-US"/>
            </a:br>
            <a:r>
              <a:rPr lang="zh-TW"/>
              <a:t>2.3.4</a:t>
            </a:r>
            <a:r>
              <a:rPr lang="en-US" altLang="zh-TW"/>
              <a:t> </a:t>
            </a:r>
            <a:r>
              <a:rPr lang="zh-TW"/>
              <a:t>- </a:t>
            </a:r>
            <a:r>
              <a:rPr lang="zh-TW" sz="1800"/>
              <a:t>驗證 OSPF 路由器角色 </a:t>
            </a:r>
          </a:p>
        </p:txBody>
      </p:sp>
      <p:sp>
        <p:nvSpPr>
          <p:cNvPr id="4" name="Slide Number Placeholder 3"/>
          <p:cNvSpPr>
            <a:spLocks noGrp="1"/>
          </p:cNvSpPr>
          <p:nvPr>
            <p:ph type="sldNum" sz="quarter" idx="5"/>
          </p:nvPr>
        </p:nvSpPr>
        <p:spPr/>
        <p:txBody>
          <a:bodyPr/>
          <a:lstStyle/>
          <a:p>
            <a:pPr rtl="0"/>
            <a:fld id="{5641018C-6CAF-B84E-B92C-ECB119457FBA}" type="slidenum">
              <a:rPr/>
              <a:t>50</a:t>
            </a:fld>
            <a:endParaRPr/>
          </a:p>
        </p:txBody>
      </p:sp>
    </p:spTree>
    <p:extLst>
      <p:ext uri="{BB962C8B-B14F-4D97-AF65-F5344CB8AC3E}">
        <p14:creationId xmlns:p14="http://schemas.microsoft.com/office/powerpoint/2010/main" val="2513629861"/>
      </p:ext>
    </p:extLst>
  </p:cSld>
  <p:clrMapOvr>
    <a:masterClrMapping/>
  </p:clrMapOvr>
</p:notes>
</file>

<file path=ppt/notesSlides/notesSlide5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en-US" altLang="zh-TW"/>
              <a:t>12.1 – </a:t>
            </a:r>
            <a:r>
              <a:rPr lang="zh-TW" altLang="en-US"/>
              <a:t>網路文件</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12.1.5 –</a:t>
            </a:r>
            <a:r>
              <a:rPr lang="en-US" altLang="zh-TW"/>
              <a:t> </a:t>
            </a:r>
            <a:r>
              <a:rPr lang="zh-TW" altLang="en-US" sz="1200" b="0" i="0" kern="1200">
                <a:solidFill>
                  <a:schemeClr val="tx1"/>
                </a:solidFill>
                <a:effectLst/>
                <a:latin typeface="+mn-lt"/>
                <a:ea typeface="+mn-ea"/>
                <a:cs typeface="+mn-cs"/>
              </a:rPr>
              <a:t>步驟 </a:t>
            </a:r>
            <a:r>
              <a:rPr lang="en-US" altLang="zh-TW" sz="1200" b="0" i="0" kern="1200">
                <a:solidFill>
                  <a:schemeClr val="tx1"/>
                </a:solidFill>
                <a:effectLst/>
                <a:latin typeface="+mn-lt"/>
                <a:ea typeface="+mn-ea"/>
                <a:cs typeface="+mn-cs"/>
              </a:rPr>
              <a:t>1 - </a:t>
            </a:r>
            <a:r>
              <a:rPr lang="zh-TW" altLang="en-US" sz="1200" b="0" i="0" kern="1200">
                <a:solidFill>
                  <a:schemeClr val="tx1"/>
                </a:solidFill>
                <a:effectLst/>
                <a:latin typeface="+mn-lt"/>
                <a:ea typeface="+mn-ea"/>
                <a:cs typeface="+mn-cs"/>
              </a:rPr>
              <a:t>確定需要收集哪些類型的資料</a:t>
            </a:r>
          </a:p>
          <a:p>
            <a:pPr rtl="0"/>
            <a:endParaRPr lang="zh-TW"/>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500</a:t>
            </a:fld>
            <a:endParaRPr/>
          </a:p>
        </p:txBody>
      </p:sp>
    </p:spTree>
    <p:extLst>
      <p:ext uri="{BB962C8B-B14F-4D97-AF65-F5344CB8AC3E}">
        <p14:creationId xmlns:p14="http://schemas.microsoft.com/office/powerpoint/2010/main" val="904447455"/>
      </p:ext>
    </p:extLst>
  </p:cSld>
  <p:clrMapOvr>
    <a:masterClrMapping/>
  </p:clrMapOvr>
</p:notes>
</file>

<file path=ppt/notesSlides/notesSlide5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en-US" altLang="zh-TW"/>
              <a:t>12.1 – </a:t>
            </a:r>
            <a:r>
              <a:rPr lang="zh-TW" altLang="en-US"/>
              <a:t>網路文件</a:t>
            </a:r>
            <a:endParaRPr lang="zh-TW"/>
          </a:p>
          <a:p>
            <a:r>
              <a:rPr lang="zh-TW"/>
              <a:t>12.1.6</a:t>
            </a:r>
            <a:r>
              <a:rPr lang="en-US" altLang="zh-TW"/>
              <a:t> - </a:t>
            </a:r>
            <a:r>
              <a:rPr lang="zh-TW" altLang="en-US" sz="1200" b="0" i="0" kern="1200">
                <a:solidFill>
                  <a:schemeClr val="tx1"/>
                </a:solidFill>
                <a:effectLst/>
                <a:latin typeface="+mn-lt"/>
                <a:ea typeface="+mn-ea"/>
                <a:cs typeface="+mn-cs"/>
              </a:rPr>
              <a:t>步驟 </a:t>
            </a:r>
            <a:r>
              <a:rPr lang="en-US" altLang="zh-TW" sz="1200" b="0" i="0" kern="1200">
                <a:solidFill>
                  <a:schemeClr val="tx1"/>
                </a:solidFill>
                <a:effectLst/>
                <a:latin typeface="+mn-lt"/>
                <a:ea typeface="+mn-ea"/>
                <a:cs typeface="+mn-cs"/>
              </a:rPr>
              <a:t>2 - </a:t>
            </a:r>
            <a:r>
              <a:rPr lang="zh-TW" altLang="en-US" sz="1200" b="0" i="0" kern="1200">
                <a:solidFill>
                  <a:schemeClr val="tx1"/>
                </a:solidFill>
                <a:effectLst/>
                <a:latin typeface="+mn-lt"/>
                <a:ea typeface="+mn-ea"/>
                <a:cs typeface="+mn-cs"/>
              </a:rPr>
              <a:t>識別裝置和感興趣的埠</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501</a:t>
            </a:fld>
            <a:endParaRPr/>
          </a:p>
        </p:txBody>
      </p:sp>
    </p:spTree>
    <p:extLst>
      <p:ext uri="{BB962C8B-B14F-4D97-AF65-F5344CB8AC3E}">
        <p14:creationId xmlns:p14="http://schemas.microsoft.com/office/powerpoint/2010/main" val="4186381946"/>
      </p:ext>
    </p:extLst>
  </p:cSld>
  <p:clrMapOvr>
    <a:masterClrMapping/>
  </p:clrMapOvr>
</p:notes>
</file>

<file path=ppt/notesSlides/notesSlide5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en-US" altLang="zh-TW"/>
              <a:t>12.1 – </a:t>
            </a:r>
            <a:r>
              <a:rPr lang="zh-TW" altLang="en-US"/>
              <a:t>網路文件</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12.1.7 –</a:t>
            </a:r>
            <a:r>
              <a:rPr lang="en-US" altLang="zh-TW"/>
              <a:t> </a:t>
            </a:r>
            <a:r>
              <a:rPr lang="zh-TW" altLang="en-US" sz="1200" b="0" i="0" kern="1200">
                <a:solidFill>
                  <a:schemeClr val="tx1"/>
                </a:solidFill>
                <a:effectLst/>
                <a:latin typeface="+mn-lt"/>
                <a:ea typeface="+mn-ea"/>
                <a:cs typeface="+mn-cs"/>
              </a:rPr>
              <a:t>步驟 </a:t>
            </a:r>
            <a:r>
              <a:rPr lang="en-US" altLang="zh-TW" sz="1200" b="0" i="0" kern="1200">
                <a:solidFill>
                  <a:schemeClr val="tx1"/>
                </a:solidFill>
                <a:effectLst/>
                <a:latin typeface="+mn-lt"/>
                <a:ea typeface="+mn-ea"/>
                <a:cs typeface="+mn-cs"/>
              </a:rPr>
              <a:t>3 - </a:t>
            </a:r>
            <a:r>
              <a:rPr lang="zh-TW" altLang="en-US" sz="1200" b="0" i="0" kern="1200">
                <a:solidFill>
                  <a:schemeClr val="tx1"/>
                </a:solidFill>
                <a:effectLst/>
                <a:latin typeface="+mn-lt"/>
                <a:ea typeface="+mn-ea"/>
                <a:cs typeface="+mn-cs"/>
              </a:rPr>
              <a:t>決定基線週期</a:t>
            </a:r>
          </a:p>
          <a:p>
            <a:pPr rtl="0"/>
            <a:endParaRPr lang="zh-TW"/>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502</a:t>
            </a:fld>
            <a:endParaRPr/>
          </a:p>
        </p:txBody>
      </p:sp>
    </p:spTree>
    <p:extLst>
      <p:ext uri="{BB962C8B-B14F-4D97-AF65-F5344CB8AC3E}">
        <p14:creationId xmlns:p14="http://schemas.microsoft.com/office/powerpoint/2010/main" val="1208957428"/>
      </p:ext>
    </p:extLst>
  </p:cSld>
  <p:clrMapOvr>
    <a:masterClrMapping/>
  </p:clrMapOvr>
</p:notes>
</file>

<file path=ppt/notesSlides/notesSlide5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en-US" altLang="zh-TW"/>
              <a:t>12.1 – </a:t>
            </a:r>
            <a:r>
              <a:rPr lang="zh-TW" altLang="en-US"/>
              <a:t>網路文件</a:t>
            </a:r>
            <a:endParaRPr lang="zh-TW"/>
          </a:p>
          <a:p>
            <a:pPr rtl="0"/>
            <a:r>
              <a:rPr lang="zh-TW"/>
              <a:t>12.1.8 </a:t>
            </a:r>
            <a:r>
              <a:rPr lang="en-US" altLang="zh-TW"/>
              <a:t>–</a:t>
            </a:r>
            <a:r>
              <a:rPr lang="zh-TW"/>
              <a:t> </a:t>
            </a:r>
            <a:r>
              <a:rPr lang="zh-TW" sz="1200" b="0" i="0" kern="1200">
                <a:solidFill>
                  <a:schemeClr val="tx1"/>
                </a:solidFill>
                <a:effectLst/>
                <a:latin typeface="+mn-lt"/>
                <a:ea typeface="+mn-ea"/>
                <a:cs typeface="+mn-cs"/>
              </a:rPr>
              <a:t>資料測量</a:t>
            </a:r>
          </a:p>
          <a:p>
            <a:pPr rtl="0"/>
            <a:r>
              <a:rPr lang="zh-TW"/>
              <a:t>12.1.9 </a:t>
            </a:r>
            <a:r>
              <a:rPr lang="en-US" altLang="zh-TW"/>
              <a:t>–</a:t>
            </a:r>
            <a:r>
              <a:rPr lang="zh-TW"/>
              <a:t> </a:t>
            </a:r>
            <a:r>
              <a:rPr lang="zh-TW" sz="1200" b="0" i="0" kern="1200">
                <a:solidFill>
                  <a:schemeClr val="tx1"/>
                </a:solidFill>
                <a:effectLst/>
                <a:latin typeface="+mn-lt"/>
                <a:ea typeface="+mn-ea"/>
                <a:cs typeface="+mn-cs"/>
              </a:rPr>
              <a:t>檢查你的理解 -</a:t>
            </a:r>
            <a:r>
              <a:rPr lang="en-US" altLang="zh-TW" sz="1200" b="0" i="0" kern="1200">
                <a:solidFill>
                  <a:schemeClr val="tx1"/>
                </a:solidFill>
                <a:effectLst/>
                <a:latin typeface="+mn-lt"/>
                <a:ea typeface="+mn-ea"/>
                <a:cs typeface="+mn-cs"/>
              </a:rPr>
              <a:t> </a:t>
            </a:r>
            <a:r>
              <a:rPr lang="zh-TW" altLang="en-US"/>
              <a:t>網路文件</a:t>
            </a:r>
            <a:endParaRPr lang="zh-TW" sz="1200" b="0" i="0" kern="1200">
              <a:solidFill>
                <a:schemeClr val="tx1"/>
              </a:solidFill>
              <a:effectLst/>
              <a:latin typeface="+mn-lt"/>
              <a:ea typeface="+mn-ea"/>
              <a:cs typeface="+mn-cs"/>
            </a:endParaRPr>
          </a:p>
          <a:p>
            <a:br>
              <a:rPr lang="en-CA" sz="1200" b="0" i="0" kern="1200">
                <a:solidFill>
                  <a:schemeClr val="tx1"/>
                </a:solidFill>
                <a:effectLst/>
                <a:latin typeface="+mn-lt"/>
                <a:ea typeface="+mn-ea"/>
                <a:cs typeface="+mn-cs"/>
              </a:rPr>
            </a:br>
            <a:endParaRPr lang="en-CA" sz="1200" b="0" i="0" kern="1200">
              <a:solidFill>
                <a:schemeClr val="tx1"/>
              </a:solidFill>
              <a:effectLst/>
              <a:latin typeface="+mn-lt"/>
              <a:ea typeface="+mn-ea"/>
              <a:cs typeface="+mn-cs"/>
            </a:endParaRPr>
          </a:p>
          <a:p>
            <a:br>
              <a:rPr lang="en-CA" sz="1200" b="0" i="0" kern="1200">
                <a:solidFill>
                  <a:schemeClr val="tx1"/>
                </a:solidFill>
                <a:effectLst/>
                <a:latin typeface="+mn-lt"/>
                <a:ea typeface="+mn-ea"/>
                <a:cs typeface="+mn-cs"/>
              </a:rPr>
            </a:b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503</a:t>
            </a:fld>
            <a:endParaRPr/>
          </a:p>
        </p:txBody>
      </p:sp>
    </p:spTree>
    <p:extLst>
      <p:ext uri="{BB962C8B-B14F-4D97-AF65-F5344CB8AC3E}">
        <p14:creationId xmlns:p14="http://schemas.microsoft.com/office/powerpoint/2010/main" val="3435148725"/>
      </p:ext>
    </p:extLst>
  </p:cSld>
  <p:clrMapOvr>
    <a:masterClrMapping/>
  </p:clrMapOvr>
</p:notes>
</file>

<file path=ppt/notesSlides/notesSlide5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12.2 – </a:t>
            </a:r>
            <a:r>
              <a:rPr lang="zh-TW" altLang="en-US"/>
              <a:t>故障排除程序</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12.2.1 –</a:t>
            </a:r>
            <a:r>
              <a:rPr lang="en-US" altLang="zh-TW"/>
              <a:t> </a:t>
            </a:r>
            <a:r>
              <a:rPr lang="zh-TW" altLang="en-US" sz="1200" b="0" i="0" kern="1200">
                <a:solidFill>
                  <a:schemeClr val="tx1"/>
                </a:solidFill>
                <a:effectLst/>
                <a:latin typeface="+mn-lt"/>
                <a:ea typeface="+mn-ea"/>
                <a:cs typeface="+mn-cs"/>
              </a:rPr>
              <a:t>一般故障排除步驟</a:t>
            </a:r>
          </a:p>
          <a:p>
            <a:pPr rtl="0"/>
            <a:endParaRPr lang="zh-TW" sz="1200" b="0" i="0" kern="1200">
              <a:solidFill>
                <a:schemeClr val="tx1"/>
              </a:solidFill>
              <a:effectLst/>
              <a:latin typeface="+mn-lt"/>
              <a:ea typeface="+mn-ea"/>
              <a:cs typeface="+mn-cs"/>
            </a:endParaRPr>
          </a:p>
          <a:p>
            <a:br>
              <a:rPr lang="en-CA" sz="1200" b="0" i="0" kern="1200">
                <a:solidFill>
                  <a:schemeClr val="tx1"/>
                </a:solidFill>
                <a:effectLst/>
                <a:latin typeface="+mn-lt"/>
                <a:ea typeface="+mn-ea"/>
                <a:cs typeface="+mn-cs"/>
              </a:rPr>
            </a:br>
            <a:endParaRPr lang="en-CA"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504</a:t>
            </a:fld>
            <a:endParaRPr/>
          </a:p>
        </p:txBody>
      </p:sp>
    </p:spTree>
    <p:extLst>
      <p:ext uri="{BB962C8B-B14F-4D97-AF65-F5344CB8AC3E}">
        <p14:creationId xmlns:p14="http://schemas.microsoft.com/office/powerpoint/2010/main" val="48259248"/>
      </p:ext>
    </p:extLst>
  </p:cSld>
  <p:clrMapOvr>
    <a:masterClrMapping/>
  </p:clrMapOvr>
</p:notes>
</file>

<file path=ppt/notesSlides/notesSlide5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12.2 – </a:t>
            </a:r>
            <a:r>
              <a:rPr lang="zh-TW" altLang="en-US"/>
              <a:t>故障排除程序</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12.2.2 –</a:t>
            </a:r>
            <a:r>
              <a:rPr lang="en-US" altLang="zh-TW"/>
              <a:t> </a:t>
            </a:r>
            <a:r>
              <a:rPr lang="zh-TW" altLang="en-US" sz="1200" b="0" i="0" kern="1200">
                <a:solidFill>
                  <a:schemeClr val="tx1"/>
                </a:solidFill>
                <a:effectLst/>
                <a:latin typeface="+mn-lt"/>
                <a:ea typeface="+mn-ea"/>
                <a:cs typeface="+mn-cs"/>
              </a:rPr>
              <a:t>七步驟故障排除程序</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505</a:t>
            </a:fld>
            <a:endParaRPr/>
          </a:p>
        </p:txBody>
      </p:sp>
    </p:spTree>
    <p:extLst>
      <p:ext uri="{BB962C8B-B14F-4D97-AF65-F5344CB8AC3E}">
        <p14:creationId xmlns:p14="http://schemas.microsoft.com/office/powerpoint/2010/main" val="3134506894"/>
      </p:ext>
    </p:extLst>
  </p:cSld>
  <p:clrMapOvr>
    <a:masterClrMapping/>
  </p:clrMapOvr>
</p:notes>
</file>

<file path=ppt/notesSlides/notesSlide5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12.2 – </a:t>
            </a:r>
            <a:r>
              <a:rPr lang="zh-TW" altLang="en-US"/>
              <a:t>故障排除程序</a:t>
            </a:r>
            <a:endParaRPr lang="zh-TW"/>
          </a:p>
          <a:p>
            <a:r>
              <a:rPr lang="zh-TW"/>
              <a:t>12.2.3 </a:t>
            </a:r>
            <a:r>
              <a:rPr lang="en-US" altLang="zh-TW"/>
              <a:t>– </a:t>
            </a:r>
            <a:r>
              <a:rPr lang="zh-TW" altLang="en-US" sz="1200" b="0" i="0" kern="1200">
                <a:solidFill>
                  <a:schemeClr val="tx1"/>
                </a:solidFill>
                <a:effectLst/>
                <a:latin typeface="+mn-lt"/>
                <a:ea typeface="+mn-ea"/>
                <a:cs typeface="+mn-cs"/>
              </a:rPr>
              <a:t>詢問終端使用者</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506</a:t>
            </a:fld>
            <a:endParaRPr/>
          </a:p>
        </p:txBody>
      </p:sp>
    </p:spTree>
    <p:extLst>
      <p:ext uri="{BB962C8B-B14F-4D97-AF65-F5344CB8AC3E}">
        <p14:creationId xmlns:p14="http://schemas.microsoft.com/office/powerpoint/2010/main" val="148493024"/>
      </p:ext>
    </p:extLst>
  </p:cSld>
  <p:clrMapOvr>
    <a:masterClrMapping/>
  </p:clrMapOvr>
</p:notes>
</file>

<file path=ppt/notesSlides/notesSlide5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12.2 – </a:t>
            </a:r>
            <a:r>
              <a:rPr lang="zh-TW" altLang="en-US"/>
              <a:t>故障排除程序</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12.2.4 –</a:t>
            </a:r>
            <a:r>
              <a:rPr lang="en-US" altLang="zh-TW"/>
              <a:t> </a:t>
            </a:r>
            <a:r>
              <a:rPr lang="zh-TW" altLang="en-US" sz="1200" b="0" i="0" kern="1200">
                <a:solidFill>
                  <a:schemeClr val="tx1"/>
                </a:solidFill>
                <a:effectLst/>
                <a:latin typeface="+mn-lt"/>
                <a:ea typeface="+mn-ea"/>
                <a:cs typeface="+mn-cs"/>
              </a:rPr>
              <a:t>收集資訊</a:t>
            </a:r>
          </a:p>
          <a:p>
            <a:pPr marL="0" marR="0" lvl="0" indent="0" algn="l" defTabSz="457200" rtl="0" eaLnBrk="1" fontAlgn="auto" latinLnBrk="0" hangingPunct="1">
              <a:lnSpc>
                <a:spcPct val="100000"/>
              </a:lnSpc>
              <a:spcBef>
                <a:spcPct val="0"/>
              </a:spcBef>
              <a:spcAft>
                <a:spcPct val="0"/>
              </a:spcAft>
              <a:buClrTx/>
              <a:buSzTx/>
              <a:buFontTx/>
              <a:buNone/>
              <a:defRPr/>
            </a:pPr>
            <a:endParaRPr lang="zh-TW" sz="1200" b="0" i="0"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507</a:t>
            </a:fld>
            <a:endParaRPr/>
          </a:p>
        </p:txBody>
      </p:sp>
    </p:spTree>
    <p:extLst>
      <p:ext uri="{BB962C8B-B14F-4D97-AF65-F5344CB8AC3E}">
        <p14:creationId xmlns:p14="http://schemas.microsoft.com/office/powerpoint/2010/main" val="419128064"/>
      </p:ext>
    </p:extLst>
  </p:cSld>
  <p:clrMapOvr>
    <a:masterClrMapping/>
  </p:clrMapOvr>
</p:notes>
</file>

<file path=ppt/notesSlides/notesSlide5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12.2 – </a:t>
            </a:r>
            <a:r>
              <a:rPr lang="zh-TW" altLang="en-US"/>
              <a:t>故障排除程序</a:t>
            </a:r>
            <a:endParaRPr lang="zh-TW"/>
          </a:p>
          <a:p>
            <a:r>
              <a:rPr lang="zh-TW"/>
              <a:t>12.2.5 </a:t>
            </a:r>
            <a:r>
              <a:rPr lang="en-US" altLang="zh-TW"/>
              <a:t>–</a:t>
            </a:r>
            <a:r>
              <a:rPr lang="zh-TW"/>
              <a:t> </a:t>
            </a:r>
            <a:r>
              <a:rPr lang="zh-TW" altLang="en-US" sz="1200" b="0" i="0" kern="1200">
                <a:solidFill>
                  <a:schemeClr val="tx1"/>
                </a:solidFill>
                <a:effectLst/>
                <a:latin typeface="+mn-lt"/>
                <a:ea typeface="+mn-ea"/>
                <a:cs typeface="+mn-cs"/>
              </a:rPr>
              <a:t>使用分層模型故障排除</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508</a:t>
            </a:fld>
            <a:endParaRPr/>
          </a:p>
        </p:txBody>
      </p:sp>
    </p:spTree>
    <p:extLst>
      <p:ext uri="{BB962C8B-B14F-4D97-AF65-F5344CB8AC3E}">
        <p14:creationId xmlns:p14="http://schemas.microsoft.com/office/powerpoint/2010/main" val="230331715"/>
      </p:ext>
    </p:extLst>
  </p:cSld>
  <p:clrMapOvr>
    <a:masterClrMapping/>
  </p:clrMapOvr>
</p:notes>
</file>

<file path=ppt/notesSlides/notesSlide5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12.2 – </a:t>
            </a:r>
            <a:r>
              <a:rPr lang="zh-TW" altLang="en-US"/>
              <a:t>故障排除程序</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12.2.6 </a:t>
            </a:r>
            <a:r>
              <a:rPr lang="en-US" altLang="zh-TW"/>
              <a:t>–</a:t>
            </a:r>
            <a:r>
              <a:rPr lang="zh-TW"/>
              <a:t> </a:t>
            </a:r>
            <a:r>
              <a:rPr lang="zh-TW" sz="1200" b="0" i="0" kern="1200">
                <a:solidFill>
                  <a:schemeClr val="tx1"/>
                </a:solidFill>
                <a:effectLst/>
                <a:latin typeface="+mn-lt"/>
                <a:ea typeface="+mn-ea"/>
                <a:cs typeface="+mn-cs"/>
              </a:rPr>
              <a:t>結構化的故障排除方法</a:t>
            </a: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509</a:t>
            </a:fld>
            <a:endParaRPr/>
          </a:p>
        </p:txBody>
      </p:sp>
    </p:spTree>
    <p:extLst>
      <p:ext uri="{BB962C8B-B14F-4D97-AF65-F5344CB8AC3E}">
        <p14:creationId xmlns:p14="http://schemas.microsoft.com/office/powerpoint/2010/main" val="778067204"/>
      </p:ext>
    </p:extLst>
  </p:cSld>
  <p:clrMapOvr>
    <a:masterClrMapping/>
  </p:clrMapOvr>
</p:notes>
</file>

<file path=ppt/notesSlides/notesSlide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rtl="0"/>
            <a:r>
              <a:rPr lang="en-US" altLang="zh-TW" sz="1200"/>
              <a:t>2.3 - </a:t>
            </a:r>
            <a:r>
              <a:rPr lang="zh-TW" altLang="en-US" sz="1200"/>
              <a:t>多重存取 </a:t>
            </a:r>
            <a:r>
              <a:rPr lang="en-US" altLang="zh-TW" sz="1200"/>
              <a:t>OSPF </a:t>
            </a:r>
            <a:r>
              <a:rPr lang="zh-TW" altLang="en-US" sz="1200"/>
              <a:t>網路</a:t>
            </a:r>
            <a:br>
              <a:rPr lang="en-US"/>
            </a:br>
            <a:r>
              <a:rPr lang="zh-TW"/>
              <a:t>2.3.4</a:t>
            </a:r>
            <a:r>
              <a:rPr lang="en-US" altLang="zh-TW"/>
              <a:t> </a:t>
            </a:r>
            <a:r>
              <a:rPr lang="zh-TW"/>
              <a:t>- </a:t>
            </a:r>
            <a:r>
              <a:rPr lang="zh-TW" sz="1800"/>
              <a:t>驗證 OSPF 路由器角色 </a:t>
            </a:r>
          </a:p>
        </p:txBody>
      </p:sp>
      <p:sp>
        <p:nvSpPr>
          <p:cNvPr id="4" name="Slide Number Placeholder 3"/>
          <p:cNvSpPr>
            <a:spLocks noGrp="1"/>
          </p:cNvSpPr>
          <p:nvPr>
            <p:ph type="sldNum" sz="quarter" idx="5"/>
          </p:nvPr>
        </p:nvSpPr>
        <p:spPr/>
        <p:txBody>
          <a:bodyPr/>
          <a:lstStyle/>
          <a:p>
            <a:pPr rtl="0"/>
            <a:fld id="{5641018C-6CAF-B84E-B92C-ECB119457FBA}" type="slidenum">
              <a:rPr/>
              <a:t>51</a:t>
            </a:fld>
            <a:endParaRPr/>
          </a:p>
        </p:txBody>
      </p:sp>
    </p:spTree>
    <p:extLst>
      <p:ext uri="{BB962C8B-B14F-4D97-AF65-F5344CB8AC3E}">
        <p14:creationId xmlns:p14="http://schemas.microsoft.com/office/powerpoint/2010/main" val="4127791440"/>
      </p:ext>
    </p:extLst>
  </p:cSld>
  <p:clrMapOvr>
    <a:masterClrMapping/>
  </p:clrMapOvr>
</p:notes>
</file>

<file path=ppt/notesSlides/notesSlide5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12.2 – </a:t>
            </a:r>
            <a:r>
              <a:rPr lang="zh-TW" altLang="en-US"/>
              <a:t>故障排除程序</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12.2.7 </a:t>
            </a:r>
            <a:r>
              <a:rPr lang="en-US" altLang="zh-TW"/>
              <a:t>–</a:t>
            </a:r>
            <a:r>
              <a:rPr lang="zh-TW" altLang="en-US"/>
              <a:t> </a:t>
            </a:r>
            <a:r>
              <a:rPr lang="zh-TW" altLang="en-US" sz="1200" b="0" i="0" kern="1200">
                <a:solidFill>
                  <a:schemeClr val="tx1"/>
                </a:solidFill>
                <a:effectLst/>
                <a:latin typeface="+mn-lt"/>
                <a:ea typeface="+mn-ea"/>
                <a:cs typeface="+mn-cs"/>
              </a:rPr>
              <a:t>選取故障排除方法的準則</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12.2.8 </a:t>
            </a:r>
            <a:r>
              <a:rPr lang="en-US" altLang="zh-TW"/>
              <a:t>–</a:t>
            </a:r>
            <a:r>
              <a:rPr lang="zh-TW"/>
              <a:t> </a:t>
            </a:r>
            <a:r>
              <a:rPr lang="zh-TW" sz="1200" b="0" i="0" kern="1200">
                <a:solidFill>
                  <a:schemeClr val="tx1"/>
                </a:solidFill>
                <a:effectLst/>
                <a:latin typeface="+mn-lt"/>
                <a:ea typeface="+mn-ea"/>
                <a:cs typeface="+mn-cs"/>
              </a:rPr>
              <a:t>檢查你的理解 -</a:t>
            </a:r>
            <a:r>
              <a:rPr lang="en-US" altLang="zh-TW" sz="1200" b="0" i="0" kern="1200">
                <a:solidFill>
                  <a:schemeClr val="tx1"/>
                </a:solidFill>
                <a:effectLst/>
                <a:latin typeface="+mn-lt"/>
                <a:ea typeface="+mn-ea"/>
                <a:cs typeface="+mn-cs"/>
              </a:rPr>
              <a:t> </a:t>
            </a:r>
            <a:r>
              <a:rPr lang="zh-TW" altLang="en-US"/>
              <a:t>故障排除程序</a:t>
            </a:r>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510</a:t>
            </a:fld>
            <a:endParaRPr/>
          </a:p>
        </p:txBody>
      </p:sp>
    </p:spTree>
    <p:extLst>
      <p:ext uri="{BB962C8B-B14F-4D97-AF65-F5344CB8AC3E}">
        <p14:creationId xmlns:p14="http://schemas.microsoft.com/office/powerpoint/2010/main" val="437460325"/>
      </p:ext>
    </p:extLst>
  </p:cSld>
  <p:clrMapOvr>
    <a:masterClrMapping/>
  </p:clrMapOvr>
</p:notes>
</file>

<file path=ppt/notesSlides/notesSlide5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12.3 – </a:t>
            </a:r>
            <a:r>
              <a:rPr lang="zh-TW" altLang="en-US"/>
              <a:t>故障排除工具</a:t>
            </a:r>
            <a:endParaRPr lang="zh-TW"/>
          </a:p>
          <a:p>
            <a:r>
              <a:rPr lang="zh-TW"/>
              <a:t>12.3.1 –</a:t>
            </a:r>
            <a:r>
              <a:rPr lang="en-US" altLang="zh-TW"/>
              <a:t> </a:t>
            </a:r>
            <a:r>
              <a:rPr lang="zh-TW" altLang="en-US" sz="1200" b="0" i="0" kern="1200">
                <a:solidFill>
                  <a:schemeClr val="tx1"/>
                </a:solidFill>
                <a:effectLst/>
                <a:latin typeface="+mn-lt"/>
                <a:ea typeface="+mn-ea"/>
                <a:cs typeface="+mn-cs"/>
              </a:rPr>
              <a:t>軟體故障排除工具</a:t>
            </a: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511</a:t>
            </a:fld>
            <a:endParaRPr/>
          </a:p>
        </p:txBody>
      </p:sp>
    </p:spTree>
    <p:extLst>
      <p:ext uri="{BB962C8B-B14F-4D97-AF65-F5344CB8AC3E}">
        <p14:creationId xmlns:p14="http://schemas.microsoft.com/office/powerpoint/2010/main" val="2453618290"/>
      </p:ext>
    </p:extLst>
  </p:cSld>
  <p:clrMapOvr>
    <a:masterClrMapping/>
  </p:clrMapOvr>
</p:notes>
</file>

<file path=ppt/notesSlides/notesSlide5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12.3 – </a:t>
            </a:r>
            <a:r>
              <a:rPr lang="zh-TW" altLang="en-US"/>
              <a:t>故障排除工具</a:t>
            </a:r>
            <a:endParaRPr lang="zh-TW"/>
          </a:p>
          <a:p>
            <a:r>
              <a:rPr lang="zh-TW"/>
              <a:t>12.3.2 –</a:t>
            </a:r>
            <a:r>
              <a:rPr lang="en-US" altLang="zh-TW"/>
              <a:t> </a:t>
            </a:r>
            <a:r>
              <a:rPr lang="zh-TW" altLang="en-US" sz="1200" b="0" i="0" kern="1200">
                <a:solidFill>
                  <a:schemeClr val="tx1"/>
                </a:solidFill>
                <a:effectLst/>
                <a:latin typeface="+mn-lt"/>
                <a:ea typeface="+mn-ea"/>
                <a:cs typeface="+mn-cs"/>
              </a:rPr>
              <a:t>協定分析器</a:t>
            </a: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512</a:t>
            </a:fld>
            <a:endParaRPr/>
          </a:p>
        </p:txBody>
      </p:sp>
    </p:spTree>
    <p:extLst>
      <p:ext uri="{BB962C8B-B14F-4D97-AF65-F5344CB8AC3E}">
        <p14:creationId xmlns:p14="http://schemas.microsoft.com/office/powerpoint/2010/main" val="3744171873"/>
      </p:ext>
    </p:extLst>
  </p:cSld>
  <p:clrMapOvr>
    <a:masterClrMapping/>
  </p:clrMapOvr>
</p:notes>
</file>

<file path=ppt/notesSlides/notesSlide5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12.3 – </a:t>
            </a:r>
            <a:r>
              <a:rPr lang="zh-TW" altLang="en-US"/>
              <a:t>故障排除工具</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12.3.3 –</a:t>
            </a:r>
            <a:r>
              <a:rPr lang="en-US" altLang="zh-TW"/>
              <a:t> </a:t>
            </a:r>
            <a:r>
              <a:rPr lang="zh-TW" altLang="en-US" sz="1200" b="0" i="0" kern="1200">
                <a:solidFill>
                  <a:schemeClr val="tx1"/>
                </a:solidFill>
                <a:effectLst/>
                <a:latin typeface="+mn-lt"/>
                <a:ea typeface="+mn-ea"/>
                <a:cs typeface="+mn-cs"/>
              </a:rPr>
              <a:t>硬體</a:t>
            </a:r>
            <a:r>
              <a:rPr lang="zh-TW" altLang="en-US"/>
              <a:t>故障排除工具</a:t>
            </a:r>
            <a:endParaRPr lang="zh-TW"/>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513</a:t>
            </a:fld>
            <a:endParaRPr/>
          </a:p>
        </p:txBody>
      </p:sp>
    </p:spTree>
    <p:extLst>
      <p:ext uri="{BB962C8B-B14F-4D97-AF65-F5344CB8AC3E}">
        <p14:creationId xmlns:p14="http://schemas.microsoft.com/office/powerpoint/2010/main" val="3694651311"/>
      </p:ext>
    </p:extLst>
  </p:cSld>
  <p:clrMapOvr>
    <a:masterClrMapping/>
  </p:clrMapOvr>
</p:notes>
</file>

<file path=ppt/notesSlides/notesSlide5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12.3 – </a:t>
            </a:r>
            <a:r>
              <a:rPr lang="zh-TW" altLang="en-US"/>
              <a:t>故障排除工具</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12.3.4 </a:t>
            </a:r>
            <a:r>
              <a:rPr lang="en-US" altLang="zh-TW"/>
              <a:t>–</a:t>
            </a:r>
            <a:r>
              <a:rPr lang="zh-TW"/>
              <a:t> </a:t>
            </a:r>
            <a:r>
              <a:rPr lang="zh-TW" sz="1200" b="0" i="0" kern="1200">
                <a:solidFill>
                  <a:schemeClr val="tx1"/>
                </a:solidFill>
                <a:effectLst/>
                <a:latin typeface="+mn-lt"/>
                <a:ea typeface="+mn-ea"/>
                <a:cs typeface="+mn-cs"/>
              </a:rPr>
              <a:t>Syslog 伺服器作為故障排除工具</a:t>
            </a:r>
          </a:p>
          <a:p>
            <a:pPr marL="0" marR="0" lvl="0" indent="0" algn="l" defTabSz="457200" rtl="0" eaLnBrk="1" fontAlgn="auto" latinLnBrk="0" hangingPunct="1">
              <a:lnSpc>
                <a:spcPct val="100000"/>
              </a:lnSpc>
              <a:spcBef>
                <a:spcPct val="0"/>
              </a:spcBef>
              <a:spcAft>
                <a:spcPct val="0"/>
              </a:spcAft>
              <a:buClrTx/>
              <a:buSzTx/>
              <a:buFontTx/>
              <a:buNone/>
              <a:defRPr/>
            </a:pPr>
            <a:r>
              <a:rPr lang="zh-TW"/>
              <a:t>12.3.5 </a:t>
            </a:r>
            <a:r>
              <a:rPr lang="en-US" altLang="zh-TW"/>
              <a:t>–</a:t>
            </a:r>
            <a:r>
              <a:rPr lang="zh-TW"/>
              <a:t> </a:t>
            </a:r>
            <a:r>
              <a:rPr lang="zh-TW" sz="1200" b="0" i="0" kern="1200">
                <a:solidFill>
                  <a:schemeClr val="tx1"/>
                </a:solidFill>
                <a:effectLst/>
                <a:latin typeface="+mn-lt"/>
                <a:ea typeface="+mn-ea"/>
                <a:cs typeface="+mn-cs"/>
              </a:rPr>
              <a:t>檢查你的理解 -故障排除工具</a:t>
            </a: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514</a:t>
            </a:fld>
            <a:endParaRPr/>
          </a:p>
        </p:txBody>
      </p:sp>
    </p:spTree>
    <p:extLst>
      <p:ext uri="{BB962C8B-B14F-4D97-AF65-F5344CB8AC3E}">
        <p14:creationId xmlns:p14="http://schemas.microsoft.com/office/powerpoint/2010/main" val="2921935585"/>
      </p:ext>
    </p:extLst>
  </p:cSld>
  <p:clrMapOvr>
    <a:masterClrMapping/>
  </p:clrMapOvr>
</p:notes>
</file>

<file path=ppt/notesSlides/notesSlide5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12.4 – </a:t>
            </a:r>
            <a:r>
              <a:rPr lang="zh-TW" altLang="en-US"/>
              <a:t>網路問題的徵候和原因</a:t>
            </a:r>
            <a:endParaRPr lang="zh-TW"/>
          </a:p>
          <a:p>
            <a:r>
              <a:rPr lang="zh-TW"/>
              <a:t>12.4.1 –</a:t>
            </a:r>
            <a:r>
              <a:rPr lang="en-US" altLang="zh-TW"/>
              <a:t> </a:t>
            </a:r>
            <a:r>
              <a:rPr lang="zh-TW" altLang="en-US" sz="1200" b="0" i="0" kern="1200">
                <a:solidFill>
                  <a:schemeClr val="tx1"/>
                </a:solidFill>
                <a:effectLst/>
                <a:latin typeface="+mn-lt"/>
                <a:ea typeface="+mn-ea"/>
                <a:cs typeface="+mn-cs"/>
              </a:rPr>
              <a:t>實體層故障排除</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515</a:t>
            </a:fld>
            <a:endParaRPr/>
          </a:p>
        </p:txBody>
      </p:sp>
    </p:spTree>
    <p:extLst>
      <p:ext uri="{BB962C8B-B14F-4D97-AF65-F5344CB8AC3E}">
        <p14:creationId xmlns:p14="http://schemas.microsoft.com/office/powerpoint/2010/main" val="4028334268"/>
      </p:ext>
    </p:extLst>
  </p:cSld>
  <p:clrMapOvr>
    <a:masterClrMapping/>
  </p:clrMapOvr>
</p:notes>
</file>

<file path=ppt/notesSlides/notesSlide5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12.4 – </a:t>
            </a:r>
            <a:r>
              <a:rPr lang="zh-TW" altLang="en-US"/>
              <a:t>網路問題的徵候和原因</a:t>
            </a:r>
            <a:endParaRPr lang="zh-TW"/>
          </a:p>
          <a:p>
            <a:pPr rtl="0"/>
            <a:r>
              <a:rPr lang="zh-TW"/>
              <a:t>12.4.1 –</a:t>
            </a:r>
            <a:r>
              <a:rPr lang="en-US" altLang="zh-TW"/>
              <a:t> </a:t>
            </a:r>
            <a:r>
              <a:rPr lang="zh-TW" altLang="zh-TW" sz="1200" kern="1200">
                <a:solidFill>
                  <a:schemeClr val="tx1"/>
                </a:solidFill>
                <a:latin typeface="+mj-ea"/>
                <a:ea typeface="+mn-ea"/>
                <a:cs typeface="+mn-cs"/>
              </a:rPr>
              <a:t>實體層故障排除</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516</a:t>
            </a:fld>
            <a:endParaRPr/>
          </a:p>
        </p:txBody>
      </p:sp>
    </p:spTree>
    <p:extLst>
      <p:ext uri="{BB962C8B-B14F-4D97-AF65-F5344CB8AC3E}">
        <p14:creationId xmlns:p14="http://schemas.microsoft.com/office/powerpoint/2010/main" val="2173899309"/>
      </p:ext>
    </p:extLst>
  </p:cSld>
  <p:clrMapOvr>
    <a:masterClrMapping/>
  </p:clrMapOvr>
</p:notes>
</file>

<file path=ppt/notesSlides/notesSlide5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12.4 – </a:t>
            </a:r>
            <a:r>
              <a:rPr lang="zh-TW" altLang="en-US"/>
              <a:t>網路問題的徵候和原因</a:t>
            </a:r>
            <a:endParaRPr lang="zh-TW"/>
          </a:p>
          <a:p>
            <a:r>
              <a:rPr lang="zh-TW"/>
              <a:t>12.4.2 –</a:t>
            </a:r>
            <a:r>
              <a:rPr lang="en-US" altLang="zh-TW"/>
              <a:t> </a:t>
            </a:r>
            <a:r>
              <a:rPr lang="zh-TW" altLang="en-US" sz="1200" b="0" i="0" kern="1200">
                <a:solidFill>
                  <a:schemeClr val="tx1"/>
                </a:solidFill>
                <a:effectLst/>
                <a:latin typeface="+mn-lt"/>
                <a:ea typeface="+mn-ea"/>
                <a:cs typeface="+mn-cs"/>
              </a:rPr>
              <a:t>資料鏈結層故障排除</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517</a:t>
            </a:fld>
            <a:endParaRPr/>
          </a:p>
        </p:txBody>
      </p:sp>
    </p:spTree>
    <p:extLst>
      <p:ext uri="{BB962C8B-B14F-4D97-AF65-F5344CB8AC3E}">
        <p14:creationId xmlns:p14="http://schemas.microsoft.com/office/powerpoint/2010/main" val="801392255"/>
      </p:ext>
    </p:extLst>
  </p:cSld>
  <p:clrMapOvr>
    <a:masterClrMapping/>
  </p:clrMapOvr>
</p:notes>
</file>

<file path=ppt/notesSlides/notesSlide5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12.4 – </a:t>
            </a:r>
            <a:r>
              <a:rPr lang="zh-TW" altLang="en-US"/>
              <a:t>網路問題的徵候和原因</a:t>
            </a:r>
            <a:endParaRPr lang="zh-TW"/>
          </a:p>
          <a:p>
            <a:pPr rtl="0"/>
            <a:r>
              <a:rPr lang="zh-TW"/>
              <a:t>12.4.2 –</a:t>
            </a:r>
            <a:r>
              <a:rPr lang="en-US" altLang="zh-TW"/>
              <a:t> </a:t>
            </a:r>
            <a:r>
              <a:rPr lang="zh-TW" altLang="en-US" sz="1200" b="0" i="0" kern="1200">
                <a:solidFill>
                  <a:schemeClr val="tx1"/>
                </a:solidFill>
                <a:effectLst/>
                <a:latin typeface="+mn-lt"/>
                <a:ea typeface="+mn-ea"/>
                <a:cs typeface="+mn-cs"/>
              </a:rPr>
              <a:t>資料鏈結層故障排除（續）</a:t>
            </a:r>
            <a:endParaRPr lang="zh-TW"/>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518</a:t>
            </a:fld>
            <a:endParaRPr/>
          </a:p>
        </p:txBody>
      </p:sp>
    </p:spTree>
    <p:extLst>
      <p:ext uri="{BB962C8B-B14F-4D97-AF65-F5344CB8AC3E}">
        <p14:creationId xmlns:p14="http://schemas.microsoft.com/office/powerpoint/2010/main" val="3207417104"/>
      </p:ext>
    </p:extLst>
  </p:cSld>
  <p:clrMapOvr>
    <a:masterClrMapping/>
  </p:clrMapOvr>
</p:notes>
</file>

<file path=ppt/notesSlides/notesSlide5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12.4 – </a:t>
            </a:r>
            <a:r>
              <a:rPr lang="zh-TW" altLang="en-US"/>
              <a:t>網路問題的徵候和原因</a:t>
            </a:r>
            <a:endParaRPr lang="zh-TW"/>
          </a:p>
          <a:p>
            <a:pPr rtl="0"/>
            <a:r>
              <a:rPr lang="zh-TW"/>
              <a:t>12.4.3 –</a:t>
            </a:r>
            <a:r>
              <a:rPr lang="en-US" altLang="zh-TW"/>
              <a:t> </a:t>
            </a:r>
            <a:r>
              <a:rPr lang="zh-TW" altLang="zh-TW" sz="1200"/>
              <a:t>網路層故障排除</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519</a:t>
            </a:fld>
            <a:endParaRPr/>
          </a:p>
        </p:txBody>
      </p:sp>
    </p:spTree>
    <p:extLst>
      <p:ext uri="{BB962C8B-B14F-4D97-AF65-F5344CB8AC3E}">
        <p14:creationId xmlns:p14="http://schemas.microsoft.com/office/powerpoint/2010/main" val="2909985583"/>
      </p:ext>
    </p:extLst>
  </p:cSld>
  <p:clrMapOvr>
    <a:masterClrMapping/>
  </p:clrMapOvr>
</p:notes>
</file>

<file path=ppt/notesSlides/notesSlide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rtl="0"/>
            <a:r>
              <a:rPr lang="en-US" altLang="zh-TW" sz="1200"/>
              <a:t>2.3 - </a:t>
            </a:r>
            <a:r>
              <a:rPr lang="zh-TW" altLang="en-US" sz="1200"/>
              <a:t>多重存取 </a:t>
            </a:r>
            <a:r>
              <a:rPr lang="en-US" altLang="zh-TW" sz="1200"/>
              <a:t>OSPF </a:t>
            </a:r>
            <a:r>
              <a:rPr lang="zh-TW" altLang="en-US" sz="1200"/>
              <a:t>網路</a:t>
            </a:r>
            <a:br>
              <a:rPr lang="en-US"/>
            </a:br>
            <a:r>
              <a:rPr lang="zh-TW"/>
              <a:t>2.3.4</a:t>
            </a:r>
            <a:r>
              <a:rPr lang="en-US" altLang="zh-TW"/>
              <a:t> </a:t>
            </a:r>
            <a:r>
              <a:rPr lang="zh-TW"/>
              <a:t>- </a:t>
            </a:r>
            <a:r>
              <a:rPr lang="zh-TW" sz="1800"/>
              <a:t>驗證 OSPF 路由器角色 </a:t>
            </a:r>
          </a:p>
        </p:txBody>
      </p:sp>
      <p:sp>
        <p:nvSpPr>
          <p:cNvPr id="4" name="Slide Number Placeholder 3"/>
          <p:cNvSpPr>
            <a:spLocks noGrp="1"/>
          </p:cNvSpPr>
          <p:nvPr>
            <p:ph type="sldNum" sz="quarter" idx="5"/>
          </p:nvPr>
        </p:nvSpPr>
        <p:spPr/>
        <p:txBody>
          <a:bodyPr/>
          <a:lstStyle/>
          <a:p>
            <a:pPr rtl="0"/>
            <a:fld id="{5641018C-6CAF-B84E-B92C-ECB119457FBA}" type="slidenum">
              <a:rPr/>
              <a:t>52</a:t>
            </a:fld>
            <a:endParaRPr/>
          </a:p>
        </p:txBody>
      </p:sp>
    </p:spTree>
    <p:extLst>
      <p:ext uri="{BB962C8B-B14F-4D97-AF65-F5344CB8AC3E}">
        <p14:creationId xmlns:p14="http://schemas.microsoft.com/office/powerpoint/2010/main" val="2237679824"/>
      </p:ext>
    </p:extLst>
  </p:cSld>
  <p:clrMapOvr>
    <a:masterClrMapping/>
  </p:clrMapOvr>
</p:notes>
</file>

<file path=ppt/notesSlides/notesSlide5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12.4 – </a:t>
            </a:r>
            <a:r>
              <a:rPr lang="zh-TW" altLang="en-US"/>
              <a:t>網路問題的徵候和原因</a:t>
            </a:r>
            <a:endParaRPr lang="zh-TW"/>
          </a:p>
          <a:p>
            <a:pPr rtl="0"/>
            <a:r>
              <a:rPr lang="zh-TW"/>
              <a:t>12.4.3 –</a:t>
            </a:r>
            <a:r>
              <a:rPr lang="en-US" altLang="zh-TW"/>
              <a:t> </a:t>
            </a:r>
            <a:r>
              <a:rPr lang="zh-TW" altLang="zh-TW" sz="1200"/>
              <a:t>網路層故障排除</a:t>
            </a:r>
            <a:r>
              <a:rPr lang="zh-TW" altLang="en-US">
                <a:solidFill>
                  <a:schemeClr val="tx1"/>
                </a:solidFill>
                <a:latin typeface="+mn-ea"/>
                <a:ea typeface="+mn-ea"/>
              </a:rPr>
              <a:t>（續）</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520</a:t>
            </a:fld>
            <a:endParaRPr/>
          </a:p>
        </p:txBody>
      </p:sp>
    </p:spTree>
    <p:extLst>
      <p:ext uri="{BB962C8B-B14F-4D97-AF65-F5344CB8AC3E}">
        <p14:creationId xmlns:p14="http://schemas.microsoft.com/office/powerpoint/2010/main" val="1390522497"/>
      </p:ext>
    </p:extLst>
  </p:cSld>
  <p:clrMapOvr>
    <a:masterClrMapping/>
  </p:clrMapOvr>
</p:notes>
</file>

<file path=ppt/notesSlides/notesSlide5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12.4 – </a:t>
            </a:r>
            <a:r>
              <a:rPr lang="zh-TW" altLang="en-US"/>
              <a:t>網路問題的徵候和原因</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12.4.4 –</a:t>
            </a:r>
            <a:r>
              <a:rPr lang="en-US" altLang="zh-TW"/>
              <a:t> </a:t>
            </a:r>
            <a:r>
              <a:rPr lang="zh-TW" altLang="en-US" sz="1200" b="0" i="0" kern="1200">
                <a:solidFill>
                  <a:schemeClr val="tx1"/>
                </a:solidFill>
                <a:effectLst/>
                <a:latin typeface="+mn-lt"/>
                <a:ea typeface="+mn-ea"/>
                <a:cs typeface="+mn-cs"/>
              </a:rPr>
              <a:t>傳輸層故障排除 </a:t>
            </a:r>
            <a:r>
              <a:rPr lang="en-US" altLang="zh-TW" sz="1200" b="0" i="0" kern="1200">
                <a:solidFill>
                  <a:schemeClr val="tx1"/>
                </a:solidFill>
                <a:effectLst/>
                <a:latin typeface="+mn-lt"/>
                <a:ea typeface="+mn-ea"/>
                <a:cs typeface="+mn-cs"/>
              </a:rPr>
              <a:t>- ACL</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521</a:t>
            </a:fld>
            <a:endParaRPr/>
          </a:p>
        </p:txBody>
      </p:sp>
    </p:spTree>
    <p:extLst>
      <p:ext uri="{BB962C8B-B14F-4D97-AF65-F5344CB8AC3E}">
        <p14:creationId xmlns:p14="http://schemas.microsoft.com/office/powerpoint/2010/main" val="2052364250"/>
      </p:ext>
    </p:extLst>
  </p:cSld>
  <p:clrMapOvr>
    <a:masterClrMapping/>
  </p:clrMapOvr>
</p:notes>
</file>

<file path=ppt/notesSlides/notesSlide5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12.4 – </a:t>
            </a:r>
            <a:r>
              <a:rPr lang="zh-TW" altLang="en-US"/>
              <a:t>網路問題的徵候和原因</a:t>
            </a:r>
            <a:endParaRPr lang="zh-TW"/>
          </a:p>
          <a:p>
            <a:r>
              <a:rPr lang="zh-TW"/>
              <a:t>12.4.5 –</a:t>
            </a:r>
            <a:r>
              <a:rPr lang="en-US" altLang="zh-TW"/>
              <a:t> </a:t>
            </a:r>
            <a:r>
              <a:rPr lang="zh-TW" altLang="en-US" sz="1200" b="0" i="0" kern="1200">
                <a:solidFill>
                  <a:schemeClr val="tx1"/>
                </a:solidFill>
                <a:effectLst/>
                <a:latin typeface="+mn-lt"/>
                <a:ea typeface="+mn-ea"/>
                <a:cs typeface="+mn-cs"/>
              </a:rPr>
              <a:t>傳輸層故障排除 </a:t>
            </a:r>
            <a:r>
              <a:rPr lang="en-US" altLang="zh-TW" sz="1200" b="0" i="0" kern="1200">
                <a:solidFill>
                  <a:schemeClr val="tx1"/>
                </a:solidFill>
                <a:effectLst/>
                <a:latin typeface="+mn-lt"/>
                <a:ea typeface="+mn-ea"/>
                <a:cs typeface="+mn-cs"/>
              </a:rPr>
              <a:t>- IPv4 NAT</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522</a:t>
            </a:fld>
            <a:endParaRPr/>
          </a:p>
        </p:txBody>
      </p:sp>
    </p:spTree>
    <p:extLst>
      <p:ext uri="{BB962C8B-B14F-4D97-AF65-F5344CB8AC3E}">
        <p14:creationId xmlns:p14="http://schemas.microsoft.com/office/powerpoint/2010/main" val="2006934764"/>
      </p:ext>
    </p:extLst>
  </p:cSld>
  <p:clrMapOvr>
    <a:masterClrMapping/>
  </p:clrMapOvr>
</p:notes>
</file>

<file path=ppt/notesSlides/notesSlide5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12.4 – </a:t>
            </a:r>
            <a:r>
              <a:rPr lang="zh-TW" altLang="en-US"/>
              <a:t>網路問題的徵候和原因</a:t>
            </a:r>
            <a:endParaRPr lang="zh-TW"/>
          </a:p>
          <a:p>
            <a:r>
              <a:rPr lang="zh-TW"/>
              <a:t>12.4.6 –</a:t>
            </a:r>
            <a:r>
              <a:rPr lang="en-US" altLang="zh-TW"/>
              <a:t> </a:t>
            </a:r>
            <a:r>
              <a:rPr lang="zh-TW" altLang="en-US" sz="1200" b="0" i="0" kern="1200">
                <a:solidFill>
                  <a:schemeClr val="tx1"/>
                </a:solidFill>
                <a:effectLst/>
                <a:latin typeface="+mn-lt"/>
                <a:ea typeface="+mn-ea"/>
                <a:cs typeface="+mn-cs"/>
              </a:rPr>
              <a:t>應用層故障排除</a:t>
            </a:r>
          </a:p>
          <a:p>
            <a:pPr marL="0" marR="0" lvl="0" indent="0" algn="l" defTabSz="457200" rtl="0" eaLnBrk="1" fontAlgn="auto" latinLnBrk="0" hangingPunct="1">
              <a:lnSpc>
                <a:spcPct val="100000"/>
              </a:lnSpc>
              <a:spcBef>
                <a:spcPct val="0"/>
              </a:spcBef>
              <a:spcAft>
                <a:spcPct val="0"/>
              </a:spcAft>
              <a:buClrTx/>
              <a:buSzTx/>
              <a:buFontTx/>
              <a:buNone/>
              <a:defRPr/>
            </a:pPr>
            <a:r>
              <a:rPr lang="zh-TW"/>
              <a:t>12.4.7 </a:t>
            </a:r>
            <a:r>
              <a:rPr lang="en-US" altLang="zh-TW"/>
              <a:t>–</a:t>
            </a:r>
            <a:r>
              <a:rPr lang="zh-TW"/>
              <a:t> </a:t>
            </a:r>
            <a:r>
              <a:rPr lang="zh-TW" sz="1200" b="0" i="0" kern="1200">
                <a:solidFill>
                  <a:schemeClr val="tx1"/>
                </a:solidFill>
                <a:effectLst/>
                <a:latin typeface="+mn-lt"/>
                <a:ea typeface="+mn-ea"/>
                <a:cs typeface="+mn-cs"/>
              </a:rPr>
              <a:t>檢查你的理解 -</a:t>
            </a:r>
            <a:r>
              <a:rPr lang="zh-TW" altLang="en-US" sz="1200" b="0" i="0" kern="1200">
                <a:solidFill>
                  <a:schemeClr val="tx1"/>
                </a:solidFill>
                <a:effectLst/>
                <a:latin typeface="+mn-lt"/>
                <a:ea typeface="+mn-ea"/>
                <a:cs typeface="+mn-cs"/>
              </a:rPr>
              <a:t>網路問題的徵候和原因</a:t>
            </a:r>
            <a:endParaRPr lang="zh-TW" sz="1200" b="0" i="0"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523</a:t>
            </a:fld>
            <a:endParaRPr/>
          </a:p>
        </p:txBody>
      </p:sp>
    </p:spTree>
    <p:extLst>
      <p:ext uri="{BB962C8B-B14F-4D97-AF65-F5344CB8AC3E}">
        <p14:creationId xmlns:p14="http://schemas.microsoft.com/office/powerpoint/2010/main" val="1719857440"/>
      </p:ext>
    </p:extLst>
  </p:cSld>
  <p:clrMapOvr>
    <a:masterClrMapping/>
  </p:clrMapOvr>
</p:notes>
</file>

<file path=ppt/notesSlides/notesSlide5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r>
              <a:rPr lang="zh-TW"/>
              <a:t>12.5.1 </a:t>
            </a:r>
            <a:r>
              <a:rPr lang="en-US" altLang="zh-TW"/>
              <a:t>– </a:t>
            </a:r>
            <a:r>
              <a:rPr lang="zh-TW" altLang="en-US" sz="1200" b="0" i="0" kern="1200">
                <a:solidFill>
                  <a:schemeClr val="tx1"/>
                </a:solidFill>
                <a:effectLst/>
                <a:latin typeface="+mn-lt"/>
                <a:ea typeface="+mn-ea"/>
                <a:cs typeface="+mn-cs"/>
              </a:rPr>
              <a:t>故障排除端對端連通性的元件</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524</a:t>
            </a:fld>
            <a:endParaRPr/>
          </a:p>
        </p:txBody>
      </p:sp>
    </p:spTree>
    <p:extLst>
      <p:ext uri="{BB962C8B-B14F-4D97-AF65-F5344CB8AC3E}">
        <p14:creationId xmlns:p14="http://schemas.microsoft.com/office/powerpoint/2010/main" val="2543621820"/>
      </p:ext>
    </p:extLst>
  </p:cSld>
  <p:clrMapOvr>
    <a:masterClrMapping/>
  </p:clrMapOvr>
</p:notes>
</file>

<file path=ppt/notesSlides/notesSlide5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12.5.2 </a:t>
            </a:r>
            <a:r>
              <a:rPr lang="en-US" altLang="zh-TW"/>
              <a:t>– </a:t>
            </a:r>
            <a:r>
              <a:rPr lang="zh-TW" altLang="en-US"/>
              <a:t>端對端連通性問題發起的故障排除</a:t>
            </a:r>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525</a:t>
            </a:fld>
            <a:endParaRPr/>
          </a:p>
        </p:txBody>
      </p:sp>
    </p:spTree>
    <p:extLst>
      <p:ext uri="{BB962C8B-B14F-4D97-AF65-F5344CB8AC3E}">
        <p14:creationId xmlns:p14="http://schemas.microsoft.com/office/powerpoint/2010/main" val="1746358266"/>
      </p:ext>
    </p:extLst>
  </p:cSld>
  <p:clrMapOvr>
    <a:masterClrMapping/>
  </p:clrMapOvr>
</p:notes>
</file>

<file path=ppt/notesSlides/notesSlide5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pPr rtl="0"/>
            <a:r>
              <a:rPr lang="zh-TW"/>
              <a:t>12.5.3</a:t>
            </a:r>
            <a:r>
              <a:rPr lang="en-US" altLang="zh-TW"/>
              <a:t> </a:t>
            </a:r>
            <a:r>
              <a:rPr lang="zh-TW"/>
              <a:t>-</a:t>
            </a:r>
            <a:r>
              <a:rPr lang="zh-TW" altLang="en-US"/>
              <a:t> </a:t>
            </a:r>
            <a:r>
              <a:rPr lang="zh-TW"/>
              <a:t>步驟 1-驗證實體層</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526</a:t>
            </a:fld>
            <a:endParaRPr/>
          </a:p>
        </p:txBody>
      </p:sp>
    </p:spTree>
    <p:extLst>
      <p:ext uri="{BB962C8B-B14F-4D97-AF65-F5344CB8AC3E}">
        <p14:creationId xmlns:p14="http://schemas.microsoft.com/office/powerpoint/2010/main" val="632171054"/>
      </p:ext>
    </p:extLst>
  </p:cSld>
  <p:clrMapOvr>
    <a:masterClrMapping/>
  </p:clrMapOvr>
</p:notes>
</file>

<file path=ppt/notesSlides/notesSlide5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pPr rtl="0"/>
            <a:r>
              <a:rPr lang="zh-TW"/>
              <a:t>12.5.4 </a:t>
            </a:r>
            <a:r>
              <a:rPr lang="en-US" altLang="zh-TW"/>
              <a:t>– </a:t>
            </a:r>
            <a:r>
              <a:rPr lang="zh-TW" altLang="en-US" sz="800" kern="1200">
                <a:solidFill>
                  <a:schemeClr val="tx1"/>
                </a:solidFill>
                <a:latin typeface="+mn-lt"/>
                <a:ea typeface="+mn-ea"/>
                <a:cs typeface="+mn-cs"/>
              </a:rPr>
              <a:t>第 </a:t>
            </a:r>
            <a:r>
              <a:rPr lang="en-US" altLang="zh-TW" sz="800" kern="1200">
                <a:solidFill>
                  <a:schemeClr val="tx1"/>
                </a:solidFill>
                <a:latin typeface="+mn-lt"/>
                <a:ea typeface="+mn-ea"/>
                <a:cs typeface="+mn-cs"/>
              </a:rPr>
              <a:t>2 </a:t>
            </a:r>
            <a:r>
              <a:rPr lang="zh-TW" altLang="en-US" sz="800" kern="1200">
                <a:solidFill>
                  <a:schemeClr val="tx1"/>
                </a:solidFill>
                <a:latin typeface="+mn-lt"/>
                <a:ea typeface="+mn-ea"/>
                <a:cs typeface="+mn-cs"/>
              </a:rPr>
              <a:t>步 </a:t>
            </a:r>
            <a:r>
              <a:rPr lang="en-US" altLang="zh-TW" sz="800" kern="1200">
                <a:solidFill>
                  <a:schemeClr val="tx1"/>
                </a:solidFill>
                <a:latin typeface="+mn-lt"/>
                <a:ea typeface="+mn-ea"/>
                <a:cs typeface="+mn-cs"/>
              </a:rPr>
              <a:t>- </a:t>
            </a:r>
            <a:r>
              <a:rPr lang="zh-TW"/>
              <a:t>檢查雙工不匹配</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527</a:t>
            </a:fld>
            <a:endParaRPr/>
          </a:p>
        </p:txBody>
      </p:sp>
    </p:spTree>
    <p:extLst>
      <p:ext uri="{BB962C8B-B14F-4D97-AF65-F5344CB8AC3E}">
        <p14:creationId xmlns:p14="http://schemas.microsoft.com/office/powerpoint/2010/main" val="677810746"/>
      </p:ext>
    </p:extLst>
  </p:cSld>
  <p:clrMapOvr>
    <a:masterClrMapping/>
  </p:clrMapOvr>
</p:notes>
</file>

<file path=ppt/notesSlides/notesSlide5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r>
              <a:rPr lang="zh-TW"/>
              <a:t>12.5.5 </a:t>
            </a:r>
            <a:r>
              <a:rPr lang="en-US" altLang="zh-TW"/>
              <a:t>– </a:t>
            </a:r>
            <a:r>
              <a:rPr lang="zh-TW" altLang="en-US" sz="1200" b="0" i="0" kern="1200">
                <a:solidFill>
                  <a:schemeClr val="tx1"/>
                </a:solidFill>
                <a:effectLst/>
                <a:latin typeface="+mn-lt"/>
                <a:ea typeface="+mn-ea"/>
                <a:cs typeface="+mn-cs"/>
              </a:rPr>
              <a:t>第 </a:t>
            </a:r>
            <a:r>
              <a:rPr lang="en-US" altLang="zh-TW" sz="1200" b="0" i="0" kern="1200">
                <a:solidFill>
                  <a:schemeClr val="tx1"/>
                </a:solidFill>
                <a:effectLst/>
                <a:latin typeface="+mn-lt"/>
                <a:ea typeface="+mn-ea"/>
                <a:cs typeface="+mn-cs"/>
              </a:rPr>
              <a:t>3 </a:t>
            </a:r>
            <a:r>
              <a:rPr lang="zh-TW" altLang="en-US" sz="1200" b="0" i="0" kern="1200">
                <a:solidFill>
                  <a:schemeClr val="tx1"/>
                </a:solidFill>
                <a:effectLst/>
                <a:latin typeface="+mn-lt"/>
                <a:ea typeface="+mn-ea"/>
                <a:cs typeface="+mn-cs"/>
              </a:rPr>
              <a:t>步 </a:t>
            </a:r>
            <a:r>
              <a:rPr lang="en-US" altLang="zh-TW" sz="1200" b="0" i="0" kern="1200">
                <a:solidFill>
                  <a:schemeClr val="tx1"/>
                </a:solidFill>
                <a:effectLst/>
                <a:latin typeface="+mn-lt"/>
                <a:ea typeface="+mn-ea"/>
                <a:cs typeface="+mn-cs"/>
              </a:rPr>
              <a:t>- </a:t>
            </a:r>
            <a:r>
              <a:rPr lang="zh-TW" altLang="en-US" sz="1200" b="0" i="0" kern="1200">
                <a:solidFill>
                  <a:schemeClr val="tx1"/>
                </a:solidFill>
                <a:effectLst/>
                <a:latin typeface="+mn-lt"/>
                <a:ea typeface="+mn-ea"/>
                <a:cs typeface="+mn-cs"/>
              </a:rPr>
              <a:t>驗證本地網路上的定址</a:t>
            </a:r>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528</a:t>
            </a:fld>
            <a:endParaRPr/>
          </a:p>
        </p:txBody>
      </p:sp>
    </p:spTree>
    <p:extLst>
      <p:ext uri="{BB962C8B-B14F-4D97-AF65-F5344CB8AC3E}">
        <p14:creationId xmlns:p14="http://schemas.microsoft.com/office/powerpoint/2010/main" val="699133158"/>
      </p:ext>
    </p:extLst>
  </p:cSld>
  <p:clrMapOvr>
    <a:masterClrMapping/>
  </p:clrMapOvr>
</p:notes>
</file>

<file path=ppt/notesSlides/notesSlide5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pPr rtl="0"/>
            <a:r>
              <a:rPr lang="zh-TW"/>
              <a:t>12.5.6 </a:t>
            </a:r>
            <a:r>
              <a:rPr lang="en-US" altLang="zh-TW"/>
              <a:t>–</a:t>
            </a:r>
            <a:r>
              <a:rPr lang="zh-TW"/>
              <a:t> 故障排除 VLAN 指派範例</a:t>
            </a: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529</a:t>
            </a:fld>
            <a:endParaRPr/>
          </a:p>
        </p:txBody>
      </p:sp>
    </p:spTree>
    <p:extLst>
      <p:ext uri="{BB962C8B-B14F-4D97-AF65-F5344CB8AC3E}">
        <p14:creationId xmlns:p14="http://schemas.microsoft.com/office/powerpoint/2010/main" val="1041176718"/>
      </p:ext>
    </p:extLst>
  </p:cSld>
  <p:clrMapOvr>
    <a:masterClrMapping/>
  </p:clrMapOvr>
</p:notes>
</file>

<file path=ppt/notesSlides/notesSlide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rtl="0"/>
            <a:r>
              <a:rPr lang="en-US" altLang="zh-TW" sz="1200"/>
              <a:t>2.3 - </a:t>
            </a:r>
            <a:r>
              <a:rPr lang="zh-TW" altLang="en-US" sz="1200"/>
              <a:t>多重存取 </a:t>
            </a:r>
            <a:r>
              <a:rPr lang="en-US" altLang="zh-TW" sz="1200"/>
              <a:t>OSPF </a:t>
            </a:r>
            <a:r>
              <a:rPr lang="zh-TW" altLang="en-US" sz="1200"/>
              <a:t>網路</a:t>
            </a:r>
            <a:br>
              <a:rPr lang="en-US"/>
            </a:br>
            <a:r>
              <a:rPr lang="zh-TW"/>
              <a:t>2.3.5</a:t>
            </a:r>
            <a:r>
              <a:rPr lang="en-US" altLang="zh-TW"/>
              <a:t> </a:t>
            </a:r>
            <a:r>
              <a:rPr lang="zh-TW"/>
              <a:t>- </a:t>
            </a:r>
            <a:r>
              <a:rPr lang="zh-TW" sz="1800"/>
              <a:t>驗證</a:t>
            </a:r>
            <a:r>
              <a:rPr lang="en-US" altLang="zh-TW" sz="1800"/>
              <a:t> </a:t>
            </a:r>
            <a:r>
              <a:rPr lang="zh-TW" sz="1800"/>
              <a:t>DR/BDR 鄰接</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53</a:t>
            </a:fld>
            <a:endParaRPr/>
          </a:p>
        </p:txBody>
      </p:sp>
    </p:spTree>
    <p:extLst>
      <p:ext uri="{BB962C8B-B14F-4D97-AF65-F5344CB8AC3E}">
        <p14:creationId xmlns:p14="http://schemas.microsoft.com/office/powerpoint/2010/main" val="2908994368"/>
      </p:ext>
    </p:extLst>
  </p:cSld>
  <p:clrMapOvr>
    <a:masterClrMapping/>
  </p:clrMapOvr>
</p:notes>
</file>

<file path=ppt/notesSlides/notesSlide5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r>
              <a:rPr lang="zh-TW"/>
              <a:t>12.5.7 </a:t>
            </a:r>
            <a:r>
              <a:rPr lang="en-US" altLang="zh-TW"/>
              <a:t>– </a:t>
            </a:r>
            <a:r>
              <a:rPr lang="zh-TW" altLang="en-US" sz="1200" b="0" i="0" kern="1200">
                <a:solidFill>
                  <a:schemeClr val="tx1"/>
                </a:solidFill>
                <a:effectLst/>
                <a:latin typeface="+mn-lt"/>
                <a:ea typeface="+mn-ea"/>
                <a:cs typeface="+mn-cs"/>
              </a:rPr>
              <a:t>第 </a:t>
            </a:r>
            <a:r>
              <a:rPr lang="en-US" altLang="zh-TW" sz="1200" b="0" i="0" kern="1200">
                <a:solidFill>
                  <a:schemeClr val="tx1"/>
                </a:solidFill>
                <a:effectLst/>
                <a:latin typeface="+mn-lt"/>
                <a:ea typeface="+mn-ea"/>
                <a:cs typeface="+mn-cs"/>
              </a:rPr>
              <a:t>4 </a:t>
            </a:r>
            <a:r>
              <a:rPr lang="zh-TW" altLang="en-US" sz="1200" b="0" i="0" kern="1200">
                <a:solidFill>
                  <a:schemeClr val="tx1"/>
                </a:solidFill>
                <a:effectLst/>
                <a:latin typeface="+mn-lt"/>
                <a:ea typeface="+mn-ea"/>
                <a:cs typeface="+mn-cs"/>
              </a:rPr>
              <a:t>步</a:t>
            </a:r>
            <a:r>
              <a:rPr lang="en-US" altLang="zh-TW" sz="1200" b="0" i="0" kern="1200">
                <a:solidFill>
                  <a:schemeClr val="tx1"/>
                </a:solidFill>
                <a:effectLst/>
                <a:latin typeface="+mn-lt"/>
                <a:ea typeface="+mn-ea"/>
                <a:cs typeface="+mn-cs"/>
              </a:rPr>
              <a:t>-</a:t>
            </a:r>
            <a:r>
              <a:rPr lang="zh-TW" altLang="en-US" sz="1200" b="0" i="0" kern="1200">
                <a:solidFill>
                  <a:schemeClr val="tx1"/>
                </a:solidFill>
                <a:effectLst/>
                <a:latin typeface="+mn-lt"/>
                <a:ea typeface="+mn-ea"/>
                <a:cs typeface="+mn-cs"/>
              </a:rPr>
              <a:t>驗證預設閘道</a:t>
            </a:r>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530</a:t>
            </a:fld>
            <a:endParaRPr/>
          </a:p>
        </p:txBody>
      </p:sp>
    </p:spTree>
    <p:extLst>
      <p:ext uri="{BB962C8B-B14F-4D97-AF65-F5344CB8AC3E}">
        <p14:creationId xmlns:p14="http://schemas.microsoft.com/office/powerpoint/2010/main" val="552105679"/>
      </p:ext>
    </p:extLst>
  </p:cSld>
  <p:clrMapOvr>
    <a:masterClrMapping/>
  </p:clrMapOvr>
</p:notes>
</file>

<file path=ppt/notesSlides/notesSlide5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12.5.8 </a:t>
            </a:r>
            <a:r>
              <a:rPr lang="en-US" altLang="zh-TW"/>
              <a:t>–</a:t>
            </a:r>
            <a:r>
              <a:rPr lang="zh-TW"/>
              <a:t> </a:t>
            </a:r>
            <a:r>
              <a:rPr lang="zh-TW" sz="1200" b="0" i="0" kern="1200">
                <a:solidFill>
                  <a:schemeClr val="tx1"/>
                </a:solidFill>
                <a:effectLst/>
                <a:latin typeface="+mn-lt"/>
                <a:ea typeface="+mn-ea"/>
                <a:cs typeface="+mn-cs"/>
              </a:rPr>
              <a:t>故障排除 IPv6 預設閘道範例</a:t>
            </a: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531</a:t>
            </a:fld>
            <a:endParaRPr/>
          </a:p>
        </p:txBody>
      </p:sp>
    </p:spTree>
    <p:extLst>
      <p:ext uri="{BB962C8B-B14F-4D97-AF65-F5344CB8AC3E}">
        <p14:creationId xmlns:p14="http://schemas.microsoft.com/office/powerpoint/2010/main" val="3949122946"/>
      </p:ext>
    </p:extLst>
  </p:cSld>
  <p:clrMapOvr>
    <a:masterClrMapping/>
  </p:clrMapOvr>
</p:notes>
</file>

<file path=ppt/notesSlides/notesSlide5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12.5.9 </a:t>
            </a:r>
            <a:r>
              <a:rPr lang="en-US" altLang="zh-TW"/>
              <a:t>– </a:t>
            </a:r>
            <a:r>
              <a:rPr lang="zh-TW" altLang="en-US" sz="1200" b="0" i="0" kern="1200">
                <a:solidFill>
                  <a:schemeClr val="tx1"/>
                </a:solidFill>
                <a:effectLst/>
                <a:latin typeface="+mn-lt"/>
                <a:ea typeface="+mn-ea"/>
                <a:cs typeface="+mn-cs"/>
              </a:rPr>
              <a:t>第 </a:t>
            </a:r>
            <a:r>
              <a:rPr lang="en-US" altLang="zh-TW" sz="1200" b="0" i="0" kern="1200">
                <a:solidFill>
                  <a:schemeClr val="tx1"/>
                </a:solidFill>
                <a:effectLst/>
                <a:latin typeface="+mn-lt"/>
                <a:ea typeface="+mn-ea"/>
                <a:cs typeface="+mn-cs"/>
              </a:rPr>
              <a:t>5 </a:t>
            </a:r>
            <a:r>
              <a:rPr lang="zh-TW" altLang="en-US" sz="1200" b="0" i="0" kern="1200">
                <a:solidFill>
                  <a:schemeClr val="tx1"/>
                </a:solidFill>
                <a:effectLst/>
                <a:latin typeface="+mn-lt"/>
                <a:ea typeface="+mn-ea"/>
                <a:cs typeface="+mn-cs"/>
              </a:rPr>
              <a:t>步 </a:t>
            </a:r>
            <a:r>
              <a:rPr lang="en-US" altLang="zh-TW" sz="1200" b="0" i="0" kern="1200">
                <a:solidFill>
                  <a:schemeClr val="tx1"/>
                </a:solidFill>
                <a:effectLst/>
                <a:latin typeface="+mn-lt"/>
                <a:ea typeface="+mn-ea"/>
                <a:cs typeface="+mn-cs"/>
              </a:rPr>
              <a:t>- </a:t>
            </a:r>
            <a:r>
              <a:rPr lang="zh-TW" altLang="en-US" sz="1200" b="0" i="0" kern="1200">
                <a:solidFill>
                  <a:schemeClr val="tx1"/>
                </a:solidFill>
                <a:effectLst/>
                <a:latin typeface="+mn-lt"/>
                <a:ea typeface="+mn-ea"/>
                <a:cs typeface="+mn-cs"/>
              </a:rPr>
              <a:t>驗證正確的路徑</a:t>
            </a:r>
          </a:p>
          <a:p>
            <a:pPr marL="0" marR="0" lvl="0" indent="0" algn="l" defTabSz="457200" rtl="0" eaLnBrk="1" fontAlgn="auto" latinLnBrk="0" hangingPunct="1">
              <a:lnSpc>
                <a:spcPct val="100000"/>
              </a:lnSpc>
              <a:spcBef>
                <a:spcPct val="0"/>
              </a:spcBef>
              <a:spcAft>
                <a:spcPct val="0"/>
              </a:spcAft>
              <a:buClrTx/>
              <a:buSzTx/>
              <a:buFontTx/>
              <a:buNone/>
              <a:defRPr/>
            </a:pPr>
            <a:endParaRPr lang="zh-TW" sz="1200" b="0" i="0"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532</a:t>
            </a:fld>
            <a:endParaRPr/>
          </a:p>
        </p:txBody>
      </p:sp>
    </p:spTree>
    <p:extLst>
      <p:ext uri="{BB962C8B-B14F-4D97-AF65-F5344CB8AC3E}">
        <p14:creationId xmlns:p14="http://schemas.microsoft.com/office/powerpoint/2010/main" val="3955004979"/>
      </p:ext>
    </p:extLst>
  </p:cSld>
  <p:clrMapOvr>
    <a:masterClrMapping/>
  </p:clrMapOvr>
</p:notes>
</file>

<file path=ppt/notesSlides/notesSlide5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r>
              <a:rPr lang="zh-TW"/>
              <a:t>12.5.10</a:t>
            </a:r>
            <a:r>
              <a:rPr lang="en-US" altLang="zh-TW"/>
              <a:t> </a:t>
            </a:r>
            <a:r>
              <a:rPr lang="zh-TW"/>
              <a:t>- </a:t>
            </a:r>
            <a:r>
              <a:rPr lang="zh-TW" altLang="en-US" sz="1200" b="0" i="0" kern="1200">
                <a:solidFill>
                  <a:schemeClr val="tx1"/>
                </a:solidFill>
                <a:effectLst/>
                <a:latin typeface="+mn-lt"/>
                <a:ea typeface="+mn-ea"/>
                <a:cs typeface="+mn-cs"/>
              </a:rPr>
              <a:t>第 </a:t>
            </a:r>
            <a:r>
              <a:rPr lang="en-US" altLang="zh-TW" sz="1200" b="0" i="0" kern="1200">
                <a:solidFill>
                  <a:schemeClr val="tx1"/>
                </a:solidFill>
                <a:effectLst/>
                <a:latin typeface="+mn-lt"/>
                <a:ea typeface="+mn-ea"/>
                <a:cs typeface="+mn-cs"/>
              </a:rPr>
              <a:t>6 </a:t>
            </a:r>
            <a:r>
              <a:rPr lang="zh-TW" altLang="en-US" sz="1200" b="0" i="0" kern="1200">
                <a:solidFill>
                  <a:schemeClr val="tx1"/>
                </a:solidFill>
                <a:effectLst/>
                <a:latin typeface="+mn-lt"/>
                <a:ea typeface="+mn-ea"/>
                <a:cs typeface="+mn-cs"/>
              </a:rPr>
              <a:t>步 </a:t>
            </a:r>
            <a:r>
              <a:rPr lang="en-US" altLang="zh-TW" sz="1200" b="0" i="0" kern="1200">
                <a:solidFill>
                  <a:schemeClr val="tx1"/>
                </a:solidFill>
                <a:effectLst/>
                <a:latin typeface="+mn-lt"/>
                <a:ea typeface="+mn-ea"/>
                <a:cs typeface="+mn-cs"/>
              </a:rPr>
              <a:t>- </a:t>
            </a:r>
            <a:r>
              <a:rPr lang="zh-TW" altLang="en-US" sz="1200" b="0" i="0" kern="1200">
                <a:solidFill>
                  <a:schemeClr val="tx1"/>
                </a:solidFill>
                <a:effectLst/>
                <a:latin typeface="+mn-lt"/>
                <a:ea typeface="+mn-ea"/>
                <a:cs typeface="+mn-cs"/>
              </a:rPr>
              <a:t>驗證傳輸層</a:t>
            </a: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533</a:t>
            </a:fld>
            <a:endParaRPr/>
          </a:p>
        </p:txBody>
      </p:sp>
    </p:spTree>
    <p:extLst>
      <p:ext uri="{BB962C8B-B14F-4D97-AF65-F5344CB8AC3E}">
        <p14:creationId xmlns:p14="http://schemas.microsoft.com/office/powerpoint/2010/main" val="3057151043"/>
      </p:ext>
    </p:extLst>
  </p:cSld>
  <p:clrMapOvr>
    <a:masterClrMapping/>
  </p:clrMapOvr>
</p:notes>
</file>

<file path=ppt/notesSlides/notesSlide5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12.5.11 </a:t>
            </a:r>
            <a:r>
              <a:rPr lang="en-US" altLang="zh-TW"/>
              <a:t>– </a:t>
            </a:r>
            <a:r>
              <a:rPr lang="zh-TW" altLang="en-US" sz="1200" b="0" i="0" kern="1200">
                <a:solidFill>
                  <a:schemeClr val="tx1"/>
                </a:solidFill>
                <a:effectLst/>
                <a:latin typeface="+mn-lt"/>
                <a:ea typeface="+mn-ea"/>
                <a:cs typeface="+mn-cs"/>
              </a:rPr>
              <a:t>第 </a:t>
            </a:r>
            <a:r>
              <a:rPr lang="en-US" altLang="zh-TW" sz="1200" b="0" i="0" kern="1200">
                <a:solidFill>
                  <a:schemeClr val="tx1"/>
                </a:solidFill>
                <a:effectLst/>
                <a:latin typeface="+mn-lt"/>
                <a:ea typeface="+mn-ea"/>
                <a:cs typeface="+mn-cs"/>
              </a:rPr>
              <a:t>7 </a:t>
            </a:r>
            <a:r>
              <a:rPr lang="zh-TW" altLang="en-US" sz="1200" b="0" i="0" kern="1200">
                <a:solidFill>
                  <a:schemeClr val="tx1"/>
                </a:solidFill>
                <a:effectLst/>
                <a:latin typeface="+mn-lt"/>
                <a:ea typeface="+mn-ea"/>
                <a:cs typeface="+mn-cs"/>
              </a:rPr>
              <a:t>步 </a:t>
            </a:r>
            <a:r>
              <a:rPr lang="en-US" altLang="zh-TW" sz="1200" b="0" i="0" kern="1200">
                <a:solidFill>
                  <a:schemeClr val="tx1"/>
                </a:solidFill>
                <a:effectLst/>
                <a:latin typeface="+mn-lt"/>
                <a:ea typeface="+mn-ea"/>
                <a:cs typeface="+mn-cs"/>
              </a:rPr>
              <a:t>- </a:t>
            </a:r>
            <a:r>
              <a:rPr lang="zh-TW" sz="1200" b="0" i="0" kern="1200">
                <a:solidFill>
                  <a:schemeClr val="tx1"/>
                </a:solidFill>
                <a:effectLst/>
                <a:latin typeface="+mn-lt"/>
                <a:ea typeface="+mn-ea"/>
                <a:cs typeface="+mn-cs"/>
              </a:rPr>
              <a:t>驗證 ACL</a:t>
            </a: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534</a:t>
            </a:fld>
            <a:endParaRPr/>
          </a:p>
        </p:txBody>
      </p:sp>
    </p:spTree>
    <p:extLst>
      <p:ext uri="{BB962C8B-B14F-4D97-AF65-F5344CB8AC3E}">
        <p14:creationId xmlns:p14="http://schemas.microsoft.com/office/powerpoint/2010/main" val="4078534386"/>
      </p:ext>
    </p:extLst>
  </p:cSld>
  <p:clrMapOvr>
    <a:masterClrMapping/>
  </p:clrMapOvr>
</p:notes>
</file>

<file path=ppt/notesSlides/notesSlide5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12 – </a:t>
            </a:r>
            <a:r>
              <a:rPr lang="zh-TW" altLang="en-US"/>
              <a:t>網路故障排除</a:t>
            </a:r>
            <a:endParaRPr lang="zh-TW"/>
          </a:p>
          <a:p>
            <a:pPr rtl="0"/>
            <a:r>
              <a:rPr lang="zh-TW"/>
              <a:t>12.5 – </a:t>
            </a:r>
            <a:r>
              <a:rPr lang="zh-TW" altLang="en-US"/>
              <a:t>故障排除 </a:t>
            </a:r>
            <a:r>
              <a:rPr lang="en-US" altLang="zh-TW"/>
              <a:t>IP </a:t>
            </a:r>
            <a:r>
              <a:rPr lang="zh-TW" altLang="en-US"/>
              <a:t>連通性</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12.5.12 </a:t>
            </a:r>
            <a:r>
              <a:rPr lang="en-US" altLang="zh-TW"/>
              <a:t>– </a:t>
            </a:r>
            <a:r>
              <a:rPr lang="zh-TW" altLang="en-US" sz="1200" b="0" i="0" kern="1200">
                <a:solidFill>
                  <a:schemeClr val="tx1"/>
                </a:solidFill>
                <a:effectLst/>
                <a:latin typeface="+mn-lt"/>
                <a:ea typeface="+mn-ea"/>
                <a:cs typeface="+mn-cs"/>
              </a:rPr>
              <a:t>第 </a:t>
            </a:r>
            <a:r>
              <a:rPr lang="en-US" altLang="zh-TW" sz="1200" b="0" i="0" kern="1200">
                <a:solidFill>
                  <a:schemeClr val="tx1"/>
                </a:solidFill>
                <a:effectLst/>
                <a:latin typeface="+mn-lt"/>
                <a:ea typeface="+mn-ea"/>
                <a:cs typeface="+mn-cs"/>
              </a:rPr>
              <a:t>8 </a:t>
            </a:r>
            <a:r>
              <a:rPr lang="zh-TW" altLang="en-US" sz="1200" b="0" i="0" kern="1200">
                <a:solidFill>
                  <a:schemeClr val="tx1"/>
                </a:solidFill>
                <a:effectLst/>
                <a:latin typeface="+mn-lt"/>
                <a:ea typeface="+mn-ea"/>
                <a:cs typeface="+mn-cs"/>
              </a:rPr>
              <a:t>步 </a:t>
            </a:r>
            <a:r>
              <a:rPr lang="en-US" altLang="zh-TW" sz="1200" b="0" i="0" kern="1200">
                <a:solidFill>
                  <a:schemeClr val="tx1"/>
                </a:solidFill>
                <a:effectLst/>
                <a:latin typeface="+mn-lt"/>
                <a:ea typeface="+mn-ea"/>
                <a:cs typeface="+mn-cs"/>
              </a:rPr>
              <a:t>- </a:t>
            </a:r>
            <a:r>
              <a:rPr lang="zh-TW" altLang="en-US" sz="1200" b="0" i="0" kern="1200">
                <a:solidFill>
                  <a:schemeClr val="tx1"/>
                </a:solidFill>
                <a:effectLst/>
                <a:latin typeface="+mn-lt"/>
                <a:ea typeface="+mn-ea"/>
                <a:cs typeface="+mn-cs"/>
              </a:rPr>
              <a:t>驗證 </a:t>
            </a:r>
            <a:r>
              <a:rPr lang="en-US" altLang="zh-TW" sz="1200" b="0" i="0" kern="1200">
                <a:solidFill>
                  <a:schemeClr val="tx1"/>
                </a:solidFill>
                <a:effectLst/>
                <a:latin typeface="+mn-lt"/>
                <a:ea typeface="+mn-ea"/>
                <a:cs typeface="+mn-cs"/>
              </a:rPr>
              <a:t>DNS</a:t>
            </a:r>
          </a:p>
          <a:p>
            <a:pPr marL="0" marR="0" lvl="0" indent="0" algn="l" defTabSz="457200" rtl="0" eaLnBrk="1" fontAlgn="auto" latinLnBrk="0" hangingPunct="1">
              <a:lnSpc>
                <a:spcPct val="100000"/>
              </a:lnSpc>
              <a:spcBef>
                <a:spcPct val="0"/>
              </a:spcBef>
              <a:spcAft>
                <a:spcPct val="0"/>
              </a:spcAft>
              <a:buClrTx/>
              <a:buSzTx/>
              <a:buFontTx/>
              <a:buNone/>
              <a:defRPr/>
            </a:pPr>
            <a:endParaRPr lang="zh-TW" sz="1200" b="0" i="0"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535</a:t>
            </a:fld>
            <a:endParaRPr/>
          </a:p>
        </p:txBody>
      </p:sp>
    </p:spTree>
    <p:extLst>
      <p:ext uri="{BB962C8B-B14F-4D97-AF65-F5344CB8AC3E}">
        <p14:creationId xmlns:p14="http://schemas.microsoft.com/office/powerpoint/2010/main" val="2384699623"/>
      </p:ext>
    </p:extLst>
  </p:cSld>
  <p:clrMapOvr>
    <a:masterClrMapping/>
  </p:clrMapOvr>
</p:notes>
</file>

<file path=ppt/notesSlides/notesSlide5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536</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12 – </a:t>
            </a:r>
            <a:r>
              <a:rPr lang="zh-TW" altLang="en-US"/>
              <a:t>網路故障排除</a:t>
            </a:r>
            <a:endParaRPr lang="zh-TW"/>
          </a:p>
          <a:p>
            <a:pPr rtl="0"/>
            <a:r>
              <a:rPr lang="zh-TW"/>
              <a:t>12.6 - 模組練習和測驗</a:t>
            </a:r>
          </a:p>
          <a:p>
            <a:pPr rtl="0"/>
            <a:r>
              <a:rPr lang="zh-TW"/>
              <a:t>12.6.3 </a:t>
            </a:r>
            <a:r>
              <a:rPr lang="en-US" altLang="zh-TW"/>
              <a:t>–</a:t>
            </a:r>
            <a:r>
              <a:rPr lang="zh-TW"/>
              <a:t> 我在本</a:t>
            </a:r>
            <a:r>
              <a:rPr lang="zh-TW" altLang="en-US"/>
              <a:t>模組</a:t>
            </a:r>
            <a:r>
              <a:rPr lang="zh-TW"/>
              <a:t>中學到了什麼？</a:t>
            </a:r>
          </a:p>
        </p:txBody>
      </p:sp>
    </p:spTree>
    <p:extLst>
      <p:ext uri="{BB962C8B-B14F-4D97-AF65-F5344CB8AC3E}">
        <p14:creationId xmlns:p14="http://schemas.microsoft.com/office/powerpoint/2010/main" val="2864912079"/>
      </p:ext>
    </p:extLst>
  </p:cSld>
  <p:clrMapOvr>
    <a:masterClrMapping/>
  </p:clrMapOvr>
</p:notes>
</file>

<file path=ppt/notesSlides/notesSlide5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537</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1523143621"/>
      </p:ext>
    </p:extLst>
  </p:cSld>
  <p:clrMapOvr>
    <a:masterClrMapping/>
  </p:clrMapOvr>
</p:notes>
</file>

<file path=ppt/notesSlides/notesSlide5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第十三章：網路虛擬化</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538</a:t>
            </a:fld>
            <a:endParaRPr/>
          </a:p>
        </p:txBody>
      </p:sp>
    </p:spTree>
    <p:extLst>
      <p:ext uri="{BB962C8B-B14F-4D97-AF65-F5344CB8AC3E}">
        <p14:creationId xmlns:p14="http://schemas.microsoft.com/office/powerpoint/2010/main" val="759789505"/>
      </p:ext>
    </p:extLst>
  </p:cSld>
  <p:clrMapOvr>
    <a:masterClrMapping/>
  </p:clrMapOvr>
</p:notes>
</file>

<file path=ppt/notesSlides/notesSlide5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539</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GB"/>
          </a:p>
        </p:txBody>
      </p:sp>
    </p:spTree>
    <p:extLst>
      <p:ext uri="{BB962C8B-B14F-4D97-AF65-F5344CB8AC3E}">
        <p14:creationId xmlns:p14="http://schemas.microsoft.com/office/powerpoint/2010/main" val="1602618063"/>
      </p:ext>
    </p:extLst>
  </p:cSld>
  <p:clrMapOvr>
    <a:masterClrMapping/>
  </p:clrMapOvr>
</p:notes>
</file>

<file path=ppt/notesSlides/notesSlide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rtl="0"/>
            <a:r>
              <a:rPr lang="en-US" altLang="zh-TW" sz="1200"/>
              <a:t>2.3 - </a:t>
            </a:r>
            <a:r>
              <a:rPr lang="zh-TW" altLang="en-US" sz="1200"/>
              <a:t>多重存取 </a:t>
            </a:r>
            <a:r>
              <a:rPr lang="en-US" altLang="zh-TW" sz="1200"/>
              <a:t>OSPF </a:t>
            </a:r>
            <a:r>
              <a:rPr lang="zh-TW" altLang="en-US" sz="1200"/>
              <a:t>網路</a:t>
            </a:r>
            <a:br>
              <a:rPr lang="en-US"/>
            </a:br>
            <a:r>
              <a:rPr lang="zh-TW"/>
              <a:t>2.3.5</a:t>
            </a:r>
            <a:r>
              <a:rPr lang="en-US" altLang="zh-TW"/>
              <a:t> </a:t>
            </a:r>
            <a:r>
              <a:rPr lang="zh-TW"/>
              <a:t>- </a:t>
            </a:r>
            <a:r>
              <a:rPr lang="zh-TW" sz="1800"/>
              <a:t>驗證 DR/BDR 鄰接點</a:t>
            </a:r>
            <a:r>
              <a:rPr lang="zh-TW" altLang="en-US" sz="1800"/>
              <a:t>（續）</a:t>
            </a:r>
            <a:endParaRPr lang="zh-TW" sz="1800"/>
          </a:p>
        </p:txBody>
      </p:sp>
      <p:sp>
        <p:nvSpPr>
          <p:cNvPr id="4" name="Slide Number Placeholder 3"/>
          <p:cNvSpPr>
            <a:spLocks noGrp="1"/>
          </p:cNvSpPr>
          <p:nvPr>
            <p:ph type="sldNum" sz="quarter" idx="5"/>
          </p:nvPr>
        </p:nvSpPr>
        <p:spPr/>
        <p:txBody>
          <a:bodyPr/>
          <a:lstStyle/>
          <a:p>
            <a:pPr rtl="0"/>
            <a:fld id="{5641018C-6CAF-B84E-B92C-ECB119457FBA}" type="slidenum">
              <a:rPr/>
              <a:t>54</a:t>
            </a:fld>
            <a:endParaRPr/>
          </a:p>
        </p:txBody>
      </p:sp>
    </p:spTree>
    <p:extLst>
      <p:ext uri="{BB962C8B-B14F-4D97-AF65-F5344CB8AC3E}">
        <p14:creationId xmlns:p14="http://schemas.microsoft.com/office/powerpoint/2010/main" val="1930647869"/>
      </p:ext>
    </p:extLst>
  </p:cSld>
  <p:clrMapOvr>
    <a:masterClrMapping/>
  </p:clrMapOvr>
</p:notes>
</file>

<file path=ppt/notesSlides/notesSlide5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13.1 - </a:t>
            </a:r>
            <a:r>
              <a:rPr lang="zh-TW" altLang="en-US"/>
              <a:t>雲端運算</a:t>
            </a:r>
            <a:endParaRPr lang="zh-TW"/>
          </a:p>
          <a:p>
            <a:pPr rtl="0"/>
            <a:r>
              <a:rPr lang="zh-TW"/>
              <a:t>13.1.2</a:t>
            </a:r>
            <a:r>
              <a:rPr lang="en-US" altLang="zh-TW"/>
              <a:t> </a:t>
            </a:r>
            <a:r>
              <a:rPr lang="zh-TW"/>
              <a:t>-</a:t>
            </a:r>
            <a:r>
              <a:rPr lang="en-US" altLang="zh-TW"/>
              <a:t> </a:t>
            </a:r>
            <a:r>
              <a:rPr lang="zh-TW"/>
              <a:t>雲端概觀</a:t>
            </a:r>
          </a:p>
        </p:txBody>
      </p:sp>
      <p:sp>
        <p:nvSpPr>
          <p:cNvPr id="4" name="Slide Number Placeholder 3"/>
          <p:cNvSpPr>
            <a:spLocks noGrp="1"/>
          </p:cNvSpPr>
          <p:nvPr>
            <p:ph type="sldNum" sz="quarter" idx="5"/>
          </p:nvPr>
        </p:nvSpPr>
        <p:spPr/>
        <p:txBody>
          <a:bodyPr/>
          <a:lstStyle/>
          <a:p>
            <a:pPr rtl="0"/>
            <a:fld id="{5641018C-6CAF-B84E-B92C-ECB119457FBA}" type="slidenum">
              <a:rPr/>
              <a:t>540</a:t>
            </a:fld>
            <a:endParaRPr/>
          </a:p>
        </p:txBody>
      </p:sp>
    </p:spTree>
    <p:extLst>
      <p:ext uri="{BB962C8B-B14F-4D97-AF65-F5344CB8AC3E}">
        <p14:creationId xmlns:p14="http://schemas.microsoft.com/office/powerpoint/2010/main" val="534166934"/>
      </p:ext>
    </p:extLst>
  </p:cSld>
  <p:clrMapOvr>
    <a:masterClrMapping/>
  </p:clrMapOvr>
</p:notes>
</file>

<file path=ppt/notesSlides/notesSlide5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13.1 - </a:t>
            </a:r>
            <a:r>
              <a:rPr lang="zh-TW" altLang="en-US"/>
              <a:t>雲端運算</a:t>
            </a:r>
            <a:endParaRPr lang="zh-TW"/>
          </a:p>
          <a:p>
            <a:pPr rtl="0"/>
            <a:r>
              <a:rPr lang="zh-TW"/>
              <a:t>13.1.3 -</a:t>
            </a:r>
            <a:r>
              <a:rPr lang="en-US" altLang="zh-TW"/>
              <a:t> </a:t>
            </a:r>
            <a:r>
              <a:rPr lang="zh-TW" altLang="en-US">
                <a:latin typeface="+mn-lt"/>
                <a:ea typeface="+mn-ea"/>
              </a:rPr>
              <a:t>雲端服務</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541</a:t>
            </a:fld>
            <a:endParaRPr/>
          </a:p>
        </p:txBody>
      </p:sp>
    </p:spTree>
    <p:extLst>
      <p:ext uri="{BB962C8B-B14F-4D97-AF65-F5344CB8AC3E}">
        <p14:creationId xmlns:p14="http://schemas.microsoft.com/office/powerpoint/2010/main" val="3369850744"/>
      </p:ext>
    </p:extLst>
  </p:cSld>
  <p:clrMapOvr>
    <a:masterClrMapping/>
  </p:clrMapOvr>
</p:notes>
</file>

<file path=ppt/notesSlides/notesSlide5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13.1 - </a:t>
            </a:r>
            <a:r>
              <a:rPr lang="zh-TW" altLang="en-US"/>
              <a:t>雲端運算</a:t>
            </a:r>
            <a:endParaRPr lang="zh-TW"/>
          </a:p>
          <a:p>
            <a:pPr rtl="0"/>
            <a:r>
              <a:rPr lang="zh-TW"/>
              <a:t>13.1.4</a:t>
            </a:r>
            <a:r>
              <a:rPr lang="en-US" altLang="zh-TW"/>
              <a:t> </a:t>
            </a:r>
            <a:r>
              <a:rPr lang="zh-TW"/>
              <a:t>-</a:t>
            </a:r>
            <a:r>
              <a:rPr lang="en-US" altLang="zh-TW"/>
              <a:t> </a:t>
            </a:r>
            <a:r>
              <a:rPr lang="zh-TW"/>
              <a:t>雲端模型</a:t>
            </a:r>
          </a:p>
        </p:txBody>
      </p:sp>
      <p:sp>
        <p:nvSpPr>
          <p:cNvPr id="4" name="Slide Number Placeholder 3"/>
          <p:cNvSpPr>
            <a:spLocks noGrp="1"/>
          </p:cNvSpPr>
          <p:nvPr>
            <p:ph type="sldNum" sz="quarter" idx="5"/>
          </p:nvPr>
        </p:nvSpPr>
        <p:spPr/>
        <p:txBody>
          <a:bodyPr/>
          <a:lstStyle/>
          <a:p>
            <a:pPr rtl="0"/>
            <a:fld id="{5641018C-6CAF-B84E-B92C-ECB119457FBA}" type="slidenum">
              <a:rPr/>
              <a:t>542</a:t>
            </a:fld>
            <a:endParaRPr/>
          </a:p>
        </p:txBody>
      </p:sp>
    </p:spTree>
    <p:extLst>
      <p:ext uri="{BB962C8B-B14F-4D97-AF65-F5344CB8AC3E}">
        <p14:creationId xmlns:p14="http://schemas.microsoft.com/office/powerpoint/2010/main" val="3895747483"/>
      </p:ext>
    </p:extLst>
  </p:cSld>
  <p:clrMapOvr>
    <a:masterClrMapping/>
  </p:clrMapOvr>
</p:notes>
</file>

<file path=ppt/notesSlides/notesSlide5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13.1 - </a:t>
            </a:r>
            <a:r>
              <a:rPr lang="zh-TW" altLang="en-US"/>
              <a:t>雲端運算</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13.1.5</a:t>
            </a:r>
            <a:r>
              <a:rPr lang="en-US" altLang="zh-TW"/>
              <a:t> </a:t>
            </a:r>
            <a:r>
              <a:rPr lang="zh-TW"/>
              <a:t>-</a:t>
            </a:r>
            <a:r>
              <a:rPr lang="en-US" altLang="zh-TW"/>
              <a:t> </a:t>
            </a:r>
            <a:r>
              <a:rPr lang="zh-TW" altLang="en-US" sz="1200" b="0" i="0" kern="1200">
                <a:solidFill>
                  <a:schemeClr val="tx1"/>
                </a:solidFill>
                <a:effectLst/>
                <a:latin typeface="+mn-lt"/>
                <a:ea typeface="+mn-ea"/>
                <a:cs typeface="+mn-cs"/>
              </a:rPr>
              <a:t>雲端運算與資料中心的比較</a:t>
            </a:r>
            <a:endParaRPr lang="zh-TW" sz="1200"/>
          </a:p>
          <a:p>
            <a:pPr rtl="0"/>
            <a:r>
              <a:rPr lang="zh-TW" sz="1200"/>
              <a:t>13.1.6</a:t>
            </a:r>
            <a:r>
              <a:rPr lang="en-US" altLang="zh-TW" sz="1200"/>
              <a:t> </a:t>
            </a:r>
            <a:r>
              <a:rPr lang="zh-TW" sz="1200"/>
              <a:t>-</a:t>
            </a:r>
            <a:r>
              <a:rPr lang="en-US" altLang="zh-TW" sz="1200"/>
              <a:t> </a:t>
            </a:r>
            <a:r>
              <a:rPr lang="zh-TW" altLang="en-US" sz="1200"/>
              <a:t>檢查你的理解 </a:t>
            </a:r>
            <a:r>
              <a:rPr lang="zh-TW" sz="1200"/>
              <a:t>-</a:t>
            </a:r>
            <a:r>
              <a:rPr lang="en-US" altLang="zh-TW" sz="1200"/>
              <a:t> </a:t>
            </a:r>
            <a:r>
              <a:rPr lang="zh-TW" altLang="en-US" sz="1200"/>
              <a:t>雲端運算</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543</a:t>
            </a:fld>
            <a:endParaRPr/>
          </a:p>
        </p:txBody>
      </p:sp>
    </p:spTree>
    <p:extLst>
      <p:ext uri="{BB962C8B-B14F-4D97-AF65-F5344CB8AC3E}">
        <p14:creationId xmlns:p14="http://schemas.microsoft.com/office/powerpoint/2010/main" val="3491905225"/>
      </p:ext>
    </p:extLst>
  </p:cSld>
  <p:clrMapOvr>
    <a:masterClrMapping/>
  </p:clrMapOvr>
</p:notes>
</file>

<file path=ppt/notesSlides/notesSlide5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solidFill>
                  <a:schemeClr val="accent5">
                    <a:lumMod val="40000"/>
                    <a:lumOff val="60000"/>
                  </a:schemeClr>
                </a:solidFill>
              </a:rPr>
              <a:t>13 - </a:t>
            </a:r>
            <a:r>
              <a:rPr lang="zh-TW" altLang="en-US">
                <a:solidFill>
                  <a:schemeClr val="accent5">
                    <a:lumMod val="40000"/>
                    <a:lumOff val="60000"/>
                  </a:schemeClr>
                </a:solidFill>
              </a:rPr>
              <a:t>網路虛擬化</a:t>
            </a:r>
            <a:endParaRPr lang="zh-TW">
              <a:solidFill>
                <a:schemeClr val="accent5">
                  <a:lumMod val="40000"/>
                  <a:lumOff val="60000"/>
                </a:schemeClr>
              </a:solidFill>
            </a:endParaRPr>
          </a:p>
          <a:p>
            <a:pPr rtl="0"/>
            <a:r>
              <a:rPr lang="en-US" altLang="zh-TW">
                <a:solidFill>
                  <a:schemeClr val="accent5">
                    <a:lumMod val="40000"/>
                    <a:lumOff val="60000"/>
                  </a:schemeClr>
                </a:solidFill>
              </a:rPr>
              <a:t>13.2 - </a:t>
            </a:r>
            <a:r>
              <a:rPr lang="zh-TW" altLang="en-US">
                <a:solidFill>
                  <a:schemeClr val="accent5">
                    <a:lumMod val="40000"/>
                    <a:lumOff val="60000"/>
                  </a:schemeClr>
                </a:solidFill>
              </a:rPr>
              <a:t>虛擬化</a:t>
            </a:r>
            <a:endParaRPr lang="zh-TW">
              <a:solidFill>
                <a:schemeClr val="accent5">
                  <a:lumMod val="40000"/>
                  <a:lumOff val="60000"/>
                </a:schemeClr>
              </a:solidFill>
            </a:endParaRPr>
          </a:p>
          <a:p>
            <a:pPr rtl="0"/>
            <a:r>
              <a:rPr lang="zh-TW">
                <a:solidFill>
                  <a:schemeClr val="accent5">
                    <a:lumMod val="40000"/>
                    <a:lumOff val="60000"/>
                  </a:schemeClr>
                </a:solidFill>
              </a:rPr>
              <a:t>13.2.1 - </a:t>
            </a:r>
            <a:r>
              <a:rPr lang="zh-TW" altLang="en-US" sz="1200"/>
              <a:t>雲端運算</a:t>
            </a:r>
            <a:r>
              <a:rPr lang="zh-TW" sz="1200"/>
              <a:t> and </a:t>
            </a:r>
            <a:r>
              <a:rPr lang="zh-TW" altLang="en-US" sz="1200"/>
              <a:t>虛擬化</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544</a:t>
            </a:fld>
            <a:endParaRPr/>
          </a:p>
        </p:txBody>
      </p:sp>
    </p:spTree>
    <p:extLst>
      <p:ext uri="{BB962C8B-B14F-4D97-AF65-F5344CB8AC3E}">
        <p14:creationId xmlns:p14="http://schemas.microsoft.com/office/powerpoint/2010/main" val="3374868248"/>
      </p:ext>
    </p:extLst>
  </p:cSld>
  <p:clrMapOvr>
    <a:masterClrMapping/>
  </p:clrMapOvr>
</p:notes>
</file>

<file path=ppt/notesSlides/notesSlide5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solidFill>
                  <a:schemeClr val="accent5">
                    <a:lumMod val="40000"/>
                    <a:lumOff val="60000"/>
                  </a:schemeClr>
                </a:solidFill>
              </a:rPr>
              <a:t>13 - </a:t>
            </a:r>
            <a:r>
              <a:rPr lang="zh-TW" altLang="en-US">
                <a:solidFill>
                  <a:schemeClr val="accent5">
                    <a:lumMod val="40000"/>
                    <a:lumOff val="60000"/>
                  </a:schemeClr>
                </a:solidFill>
              </a:rPr>
              <a:t>網路虛擬化</a:t>
            </a:r>
            <a:endParaRPr lang="zh-TW">
              <a:solidFill>
                <a:schemeClr val="accent5">
                  <a:lumMod val="40000"/>
                  <a:lumOff val="60000"/>
                </a:schemeClr>
              </a:solidFill>
            </a:endParaRPr>
          </a:p>
          <a:p>
            <a:pPr rtl="0"/>
            <a:r>
              <a:rPr lang="en-US" altLang="zh-TW">
                <a:solidFill>
                  <a:schemeClr val="accent5">
                    <a:lumMod val="40000"/>
                    <a:lumOff val="60000"/>
                  </a:schemeClr>
                </a:solidFill>
              </a:rPr>
              <a:t>13.2 - </a:t>
            </a:r>
            <a:r>
              <a:rPr lang="zh-TW" altLang="en-US">
                <a:solidFill>
                  <a:schemeClr val="accent5">
                    <a:lumMod val="40000"/>
                    <a:lumOff val="60000"/>
                  </a:schemeClr>
                </a:solidFill>
              </a:rPr>
              <a:t>虛擬化</a:t>
            </a:r>
            <a:endParaRPr lang="zh-TW">
              <a:solidFill>
                <a:schemeClr val="accent5">
                  <a:lumMod val="40000"/>
                  <a:lumOff val="60000"/>
                </a:schemeClr>
              </a:solidFill>
            </a:endParaRPr>
          </a:p>
          <a:p>
            <a:pPr rtl="0"/>
            <a:r>
              <a:rPr lang="zh-TW">
                <a:solidFill>
                  <a:schemeClr val="accent5">
                    <a:lumMod val="40000"/>
                    <a:lumOff val="60000"/>
                  </a:schemeClr>
                </a:solidFill>
              </a:rPr>
              <a:t>13.2.2</a:t>
            </a:r>
            <a:r>
              <a:rPr lang="en-US" altLang="zh-TW">
                <a:solidFill>
                  <a:schemeClr val="accent5">
                    <a:lumMod val="40000"/>
                    <a:lumOff val="60000"/>
                  </a:schemeClr>
                </a:solidFill>
              </a:rPr>
              <a:t> </a:t>
            </a:r>
            <a:r>
              <a:rPr lang="zh-TW">
                <a:solidFill>
                  <a:schemeClr val="accent5">
                    <a:lumMod val="40000"/>
                    <a:lumOff val="60000"/>
                  </a:schemeClr>
                </a:solidFill>
              </a:rPr>
              <a:t>- </a:t>
            </a:r>
            <a:r>
              <a:rPr lang="zh-TW" sz="1200"/>
              <a:t>專用伺服器</a:t>
            </a:r>
          </a:p>
        </p:txBody>
      </p:sp>
      <p:sp>
        <p:nvSpPr>
          <p:cNvPr id="4" name="Slide Number Placeholder 3"/>
          <p:cNvSpPr>
            <a:spLocks noGrp="1"/>
          </p:cNvSpPr>
          <p:nvPr>
            <p:ph type="sldNum" sz="quarter" idx="5"/>
          </p:nvPr>
        </p:nvSpPr>
        <p:spPr/>
        <p:txBody>
          <a:bodyPr/>
          <a:lstStyle/>
          <a:p>
            <a:pPr rtl="0"/>
            <a:fld id="{5641018C-6CAF-B84E-B92C-ECB119457FBA}" type="slidenum">
              <a:rPr/>
              <a:t>545</a:t>
            </a:fld>
            <a:endParaRPr/>
          </a:p>
        </p:txBody>
      </p:sp>
    </p:spTree>
    <p:extLst>
      <p:ext uri="{BB962C8B-B14F-4D97-AF65-F5344CB8AC3E}">
        <p14:creationId xmlns:p14="http://schemas.microsoft.com/office/powerpoint/2010/main" val="2235433559"/>
      </p:ext>
    </p:extLst>
  </p:cSld>
  <p:clrMapOvr>
    <a:masterClrMapping/>
  </p:clrMapOvr>
</p:notes>
</file>

<file path=ppt/notesSlides/notesSlide5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solidFill>
                  <a:schemeClr val="accent5">
                    <a:lumMod val="40000"/>
                    <a:lumOff val="60000"/>
                  </a:schemeClr>
                </a:solidFill>
              </a:rPr>
              <a:t>13 - </a:t>
            </a:r>
            <a:r>
              <a:rPr lang="zh-TW" altLang="en-US">
                <a:solidFill>
                  <a:schemeClr val="accent5">
                    <a:lumMod val="40000"/>
                    <a:lumOff val="60000"/>
                  </a:schemeClr>
                </a:solidFill>
              </a:rPr>
              <a:t>網路虛擬化</a:t>
            </a:r>
            <a:endParaRPr lang="zh-TW">
              <a:solidFill>
                <a:schemeClr val="accent5">
                  <a:lumMod val="40000"/>
                  <a:lumOff val="60000"/>
                </a:schemeClr>
              </a:solidFill>
            </a:endParaRPr>
          </a:p>
          <a:p>
            <a:pPr rtl="0"/>
            <a:r>
              <a:rPr lang="en-US" altLang="zh-TW">
                <a:solidFill>
                  <a:schemeClr val="accent5">
                    <a:lumMod val="40000"/>
                    <a:lumOff val="60000"/>
                  </a:schemeClr>
                </a:solidFill>
              </a:rPr>
              <a:t>13.2 - </a:t>
            </a:r>
            <a:r>
              <a:rPr lang="zh-TW" altLang="en-US">
                <a:solidFill>
                  <a:schemeClr val="accent5">
                    <a:lumMod val="40000"/>
                    <a:lumOff val="60000"/>
                  </a:schemeClr>
                </a:solidFill>
              </a:rPr>
              <a:t>虛擬化</a:t>
            </a:r>
            <a:endParaRPr lang="zh-TW">
              <a:solidFill>
                <a:schemeClr val="accent5">
                  <a:lumMod val="40000"/>
                  <a:lumOff val="60000"/>
                </a:schemeClr>
              </a:solidFill>
            </a:endParaRPr>
          </a:p>
          <a:p>
            <a:pPr rtl="0"/>
            <a:r>
              <a:rPr lang="zh-TW">
                <a:solidFill>
                  <a:schemeClr val="accent5">
                    <a:lumMod val="40000"/>
                    <a:lumOff val="60000"/>
                  </a:schemeClr>
                </a:solidFill>
              </a:rPr>
              <a:t>13.2.3 -</a:t>
            </a:r>
            <a:r>
              <a:rPr lang="en-US" altLang="zh-TW">
                <a:solidFill>
                  <a:schemeClr val="accent5">
                    <a:lumMod val="40000"/>
                    <a:lumOff val="60000"/>
                  </a:schemeClr>
                </a:solidFill>
              </a:rPr>
              <a:t> </a:t>
            </a:r>
            <a:r>
              <a:rPr lang="zh-TW" altLang="zh-TW" sz="1200"/>
              <a:t>伺服器虛擬化</a:t>
            </a:r>
            <a:endParaRPr lang="zh-TW">
              <a:solidFill>
                <a:schemeClr val="accent5">
                  <a:lumMod val="40000"/>
                  <a:lumOff val="60000"/>
                </a:schemeClr>
              </a:solidFill>
            </a:endParaRPr>
          </a:p>
        </p:txBody>
      </p:sp>
      <p:sp>
        <p:nvSpPr>
          <p:cNvPr id="4" name="Slide Number Placeholder 3"/>
          <p:cNvSpPr>
            <a:spLocks noGrp="1"/>
          </p:cNvSpPr>
          <p:nvPr>
            <p:ph type="sldNum" sz="quarter" idx="5"/>
          </p:nvPr>
        </p:nvSpPr>
        <p:spPr/>
        <p:txBody>
          <a:bodyPr/>
          <a:lstStyle/>
          <a:p>
            <a:pPr rtl="0"/>
            <a:fld id="{5641018C-6CAF-B84E-B92C-ECB119457FBA}" type="slidenum">
              <a:rPr/>
              <a:t>546</a:t>
            </a:fld>
            <a:endParaRPr/>
          </a:p>
        </p:txBody>
      </p:sp>
    </p:spTree>
    <p:extLst>
      <p:ext uri="{BB962C8B-B14F-4D97-AF65-F5344CB8AC3E}">
        <p14:creationId xmlns:p14="http://schemas.microsoft.com/office/powerpoint/2010/main" val="4068439018"/>
      </p:ext>
    </p:extLst>
  </p:cSld>
  <p:clrMapOvr>
    <a:masterClrMapping/>
  </p:clrMapOvr>
</p:notes>
</file>

<file path=ppt/notesSlides/notesSlide5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solidFill>
                  <a:schemeClr val="accent5">
                    <a:lumMod val="40000"/>
                    <a:lumOff val="60000"/>
                  </a:schemeClr>
                </a:solidFill>
              </a:rPr>
              <a:t>13 - </a:t>
            </a:r>
            <a:r>
              <a:rPr lang="zh-TW" altLang="en-US">
                <a:solidFill>
                  <a:schemeClr val="accent5">
                    <a:lumMod val="40000"/>
                    <a:lumOff val="60000"/>
                  </a:schemeClr>
                </a:solidFill>
              </a:rPr>
              <a:t>網路虛擬化</a:t>
            </a:r>
            <a:endParaRPr lang="zh-TW">
              <a:solidFill>
                <a:schemeClr val="accent5">
                  <a:lumMod val="40000"/>
                  <a:lumOff val="60000"/>
                </a:schemeClr>
              </a:solidFill>
            </a:endParaRPr>
          </a:p>
          <a:p>
            <a:pPr rtl="0"/>
            <a:r>
              <a:rPr lang="en-US" altLang="zh-TW">
                <a:solidFill>
                  <a:schemeClr val="accent5">
                    <a:lumMod val="40000"/>
                    <a:lumOff val="60000"/>
                  </a:schemeClr>
                </a:solidFill>
              </a:rPr>
              <a:t>13.2 - </a:t>
            </a:r>
            <a:r>
              <a:rPr lang="zh-TW" altLang="en-US">
                <a:solidFill>
                  <a:schemeClr val="accent5">
                    <a:lumMod val="40000"/>
                    <a:lumOff val="60000"/>
                  </a:schemeClr>
                </a:solidFill>
              </a:rPr>
              <a:t>虛擬化</a:t>
            </a:r>
            <a:endParaRPr lang="zh-TW">
              <a:solidFill>
                <a:schemeClr val="accent5">
                  <a:lumMod val="40000"/>
                  <a:lumOff val="60000"/>
                </a:schemeClr>
              </a:solidFill>
            </a:endParaRPr>
          </a:p>
          <a:p>
            <a:pPr marL="0" marR="0" lvl="0" indent="0" algn="l" defTabSz="457200" rtl="0" eaLnBrk="1" fontAlgn="auto" latinLnBrk="0" hangingPunct="1">
              <a:lnSpc>
                <a:spcPct val="100000"/>
              </a:lnSpc>
              <a:spcBef>
                <a:spcPct val="0"/>
              </a:spcBef>
              <a:spcAft>
                <a:spcPct val="0"/>
              </a:spcAft>
              <a:buClrTx/>
              <a:buSzTx/>
              <a:buFontTx/>
              <a:buNone/>
              <a:defRPr/>
            </a:pPr>
            <a:r>
              <a:rPr lang="zh-TW">
                <a:solidFill>
                  <a:schemeClr val="accent5">
                    <a:lumMod val="40000"/>
                    <a:lumOff val="60000"/>
                  </a:schemeClr>
                </a:solidFill>
              </a:rPr>
              <a:t>13.2.4</a:t>
            </a:r>
            <a:r>
              <a:rPr lang="en-US" altLang="zh-TW">
                <a:solidFill>
                  <a:schemeClr val="accent5">
                    <a:lumMod val="40000"/>
                    <a:lumOff val="60000"/>
                  </a:schemeClr>
                </a:solidFill>
              </a:rPr>
              <a:t> </a:t>
            </a:r>
            <a:r>
              <a:rPr lang="zh-TW">
                <a:solidFill>
                  <a:schemeClr val="accent5">
                    <a:lumMod val="40000"/>
                    <a:lumOff val="60000"/>
                  </a:schemeClr>
                </a:solidFill>
              </a:rPr>
              <a:t>-</a:t>
            </a:r>
            <a:r>
              <a:rPr lang="en-US" altLang="zh-TW">
                <a:solidFill>
                  <a:schemeClr val="accent5">
                    <a:lumMod val="40000"/>
                    <a:lumOff val="60000"/>
                  </a:schemeClr>
                </a:solidFill>
              </a:rPr>
              <a:t> </a:t>
            </a:r>
            <a:r>
              <a:rPr lang="zh-TW" altLang="en-US" sz="1200" b="0" i="0" kern="1200">
                <a:solidFill>
                  <a:schemeClr val="tx1"/>
                </a:solidFill>
                <a:effectLst/>
                <a:latin typeface="+mn-lt"/>
                <a:ea typeface="+mn-ea"/>
                <a:cs typeface="+mn-cs"/>
              </a:rPr>
              <a:t>虛擬化的優勢</a:t>
            </a:r>
          </a:p>
          <a:p>
            <a:pPr rtl="0"/>
            <a:endParaRPr lang="zh-TW">
              <a:solidFill>
                <a:schemeClr val="accent5">
                  <a:lumMod val="40000"/>
                  <a:lumOff val="60000"/>
                </a:schemeClr>
              </a:solidFill>
            </a:endParaRPr>
          </a:p>
        </p:txBody>
      </p:sp>
      <p:sp>
        <p:nvSpPr>
          <p:cNvPr id="4" name="Slide Number Placeholder 3"/>
          <p:cNvSpPr>
            <a:spLocks noGrp="1"/>
          </p:cNvSpPr>
          <p:nvPr>
            <p:ph type="sldNum" sz="quarter" idx="5"/>
          </p:nvPr>
        </p:nvSpPr>
        <p:spPr/>
        <p:txBody>
          <a:bodyPr/>
          <a:lstStyle/>
          <a:p>
            <a:pPr rtl="0"/>
            <a:fld id="{5641018C-6CAF-B84E-B92C-ECB119457FBA}" type="slidenum">
              <a:rPr/>
              <a:t>547</a:t>
            </a:fld>
            <a:endParaRPr/>
          </a:p>
        </p:txBody>
      </p:sp>
    </p:spTree>
    <p:extLst>
      <p:ext uri="{BB962C8B-B14F-4D97-AF65-F5344CB8AC3E}">
        <p14:creationId xmlns:p14="http://schemas.microsoft.com/office/powerpoint/2010/main" val="3290174704"/>
      </p:ext>
    </p:extLst>
  </p:cSld>
  <p:clrMapOvr>
    <a:masterClrMapping/>
  </p:clrMapOvr>
</p:notes>
</file>

<file path=ppt/notesSlides/notesSlide5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solidFill>
                  <a:schemeClr val="accent5">
                    <a:lumMod val="40000"/>
                    <a:lumOff val="60000"/>
                  </a:schemeClr>
                </a:solidFill>
              </a:rPr>
              <a:t>13 - </a:t>
            </a:r>
            <a:r>
              <a:rPr lang="zh-TW" altLang="en-US">
                <a:solidFill>
                  <a:schemeClr val="accent5">
                    <a:lumMod val="40000"/>
                    <a:lumOff val="60000"/>
                  </a:schemeClr>
                </a:solidFill>
              </a:rPr>
              <a:t>網路虛擬化</a:t>
            </a:r>
            <a:endParaRPr lang="zh-TW">
              <a:solidFill>
                <a:schemeClr val="accent5">
                  <a:lumMod val="40000"/>
                  <a:lumOff val="60000"/>
                </a:schemeClr>
              </a:solidFill>
            </a:endParaRPr>
          </a:p>
          <a:p>
            <a:pPr rtl="0"/>
            <a:r>
              <a:rPr lang="en-US" altLang="zh-TW">
                <a:solidFill>
                  <a:schemeClr val="accent5">
                    <a:lumMod val="40000"/>
                    <a:lumOff val="60000"/>
                  </a:schemeClr>
                </a:solidFill>
              </a:rPr>
              <a:t>13.2 - </a:t>
            </a:r>
            <a:r>
              <a:rPr lang="zh-TW" altLang="en-US">
                <a:solidFill>
                  <a:schemeClr val="accent5">
                    <a:lumMod val="40000"/>
                    <a:lumOff val="60000"/>
                  </a:schemeClr>
                </a:solidFill>
              </a:rPr>
              <a:t>虛擬化</a:t>
            </a:r>
            <a:endParaRPr lang="zh-TW">
              <a:solidFill>
                <a:schemeClr val="accent5">
                  <a:lumMod val="40000"/>
                  <a:lumOff val="60000"/>
                </a:schemeClr>
              </a:solidFill>
            </a:endParaRPr>
          </a:p>
          <a:p>
            <a:pPr rtl="0"/>
            <a:r>
              <a:rPr lang="zh-TW">
                <a:solidFill>
                  <a:schemeClr val="accent5">
                    <a:lumMod val="40000"/>
                    <a:lumOff val="60000"/>
                  </a:schemeClr>
                </a:solidFill>
              </a:rPr>
              <a:t>13.2.5</a:t>
            </a:r>
            <a:r>
              <a:rPr lang="en-US" altLang="zh-TW">
                <a:solidFill>
                  <a:schemeClr val="accent5">
                    <a:lumMod val="40000"/>
                    <a:lumOff val="60000"/>
                  </a:schemeClr>
                </a:solidFill>
              </a:rPr>
              <a:t> </a:t>
            </a:r>
            <a:r>
              <a:rPr lang="zh-TW">
                <a:solidFill>
                  <a:schemeClr val="accent5">
                    <a:lumMod val="40000"/>
                    <a:lumOff val="60000"/>
                  </a:schemeClr>
                </a:solidFill>
              </a:rPr>
              <a:t>-</a:t>
            </a:r>
            <a:r>
              <a:rPr lang="en-US" altLang="zh-TW">
                <a:solidFill>
                  <a:schemeClr val="accent5">
                    <a:lumMod val="40000"/>
                    <a:lumOff val="60000"/>
                  </a:schemeClr>
                </a:solidFill>
              </a:rPr>
              <a:t> </a:t>
            </a:r>
            <a:r>
              <a:rPr lang="zh-TW">
                <a:solidFill>
                  <a:schemeClr val="accent5">
                    <a:lumMod val="40000"/>
                    <a:lumOff val="60000"/>
                  </a:schemeClr>
                </a:solidFill>
              </a:rPr>
              <a:t>抽象層</a:t>
            </a:r>
          </a:p>
        </p:txBody>
      </p:sp>
      <p:sp>
        <p:nvSpPr>
          <p:cNvPr id="4" name="Slide Number Placeholder 3"/>
          <p:cNvSpPr>
            <a:spLocks noGrp="1"/>
          </p:cNvSpPr>
          <p:nvPr>
            <p:ph type="sldNum" sz="quarter" idx="5"/>
          </p:nvPr>
        </p:nvSpPr>
        <p:spPr/>
        <p:txBody>
          <a:bodyPr/>
          <a:lstStyle/>
          <a:p>
            <a:pPr rtl="0"/>
            <a:fld id="{5641018C-6CAF-B84E-B92C-ECB119457FBA}" type="slidenum">
              <a:rPr/>
              <a:t>548</a:t>
            </a:fld>
            <a:endParaRPr/>
          </a:p>
        </p:txBody>
      </p:sp>
    </p:spTree>
    <p:extLst>
      <p:ext uri="{BB962C8B-B14F-4D97-AF65-F5344CB8AC3E}">
        <p14:creationId xmlns:p14="http://schemas.microsoft.com/office/powerpoint/2010/main" val="3807430600"/>
      </p:ext>
    </p:extLst>
  </p:cSld>
  <p:clrMapOvr>
    <a:masterClrMapping/>
  </p:clrMapOvr>
</p:notes>
</file>

<file path=ppt/notesSlides/notesSlide5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solidFill>
                  <a:schemeClr val="accent5">
                    <a:lumMod val="40000"/>
                    <a:lumOff val="60000"/>
                  </a:schemeClr>
                </a:solidFill>
              </a:rPr>
              <a:t>13 - </a:t>
            </a:r>
            <a:r>
              <a:rPr lang="zh-TW" altLang="en-US">
                <a:solidFill>
                  <a:schemeClr val="accent5">
                    <a:lumMod val="40000"/>
                    <a:lumOff val="60000"/>
                  </a:schemeClr>
                </a:solidFill>
              </a:rPr>
              <a:t>網路虛擬化</a:t>
            </a:r>
            <a:endParaRPr lang="zh-TW">
              <a:solidFill>
                <a:schemeClr val="accent5">
                  <a:lumMod val="40000"/>
                  <a:lumOff val="60000"/>
                </a:schemeClr>
              </a:solidFill>
            </a:endParaRPr>
          </a:p>
          <a:p>
            <a:pPr rtl="0"/>
            <a:r>
              <a:rPr lang="en-US" altLang="zh-TW">
                <a:solidFill>
                  <a:schemeClr val="accent5">
                    <a:lumMod val="40000"/>
                    <a:lumOff val="60000"/>
                  </a:schemeClr>
                </a:solidFill>
              </a:rPr>
              <a:t>13.2 - </a:t>
            </a:r>
            <a:r>
              <a:rPr lang="zh-TW" altLang="en-US">
                <a:solidFill>
                  <a:schemeClr val="accent5">
                    <a:lumMod val="40000"/>
                    <a:lumOff val="60000"/>
                  </a:schemeClr>
                </a:solidFill>
              </a:rPr>
              <a:t>虛擬化</a:t>
            </a:r>
            <a:endParaRPr lang="zh-TW">
              <a:solidFill>
                <a:schemeClr val="accent5">
                  <a:lumMod val="40000"/>
                  <a:lumOff val="60000"/>
                </a:schemeClr>
              </a:solidFill>
            </a:endParaRPr>
          </a:p>
          <a:p>
            <a:pPr marL="0" marR="0" lvl="0" indent="0" algn="l" defTabSz="457200" rtl="0" eaLnBrk="1" fontAlgn="auto" latinLnBrk="0" hangingPunct="1">
              <a:lnSpc>
                <a:spcPct val="100000"/>
              </a:lnSpc>
              <a:spcBef>
                <a:spcPct val="0"/>
              </a:spcBef>
              <a:spcAft>
                <a:spcPct val="0"/>
              </a:spcAft>
              <a:buClrTx/>
              <a:buSzTx/>
              <a:buFontTx/>
              <a:buNone/>
              <a:defRPr/>
            </a:pPr>
            <a:r>
              <a:rPr lang="zh-TW">
                <a:solidFill>
                  <a:schemeClr val="accent5">
                    <a:lumMod val="40000"/>
                    <a:lumOff val="60000"/>
                  </a:schemeClr>
                </a:solidFill>
              </a:rPr>
              <a:t>13.2.6</a:t>
            </a:r>
            <a:r>
              <a:rPr lang="en-US" altLang="zh-TW">
                <a:solidFill>
                  <a:schemeClr val="accent5">
                    <a:lumMod val="40000"/>
                    <a:lumOff val="60000"/>
                  </a:schemeClr>
                </a:solidFill>
              </a:rPr>
              <a:t> </a:t>
            </a:r>
            <a:r>
              <a:rPr lang="zh-TW">
                <a:solidFill>
                  <a:schemeClr val="accent5">
                    <a:lumMod val="40000"/>
                    <a:lumOff val="60000"/>
                  </a:schemeClr>
                </a:solidFill>
              </a:rPr>
              <a:t>-</a:t>
            </a:r>
            <a:r>
              <a:rPr lang="en-US" altLang="zh-TW">
                <a:solidFill>
                  <a:schemeClr val="accent5">
                    <a:lumMod val="40000"/>
                    <a:lumOff val="60000"/>
                  </a:schemeClr>
                </a:solidFill>
              </a:rPr>
              <a:t> </a:t>
            </a:r>
            <a:r>
              <a:rPr lang="zh-TW" altLang="en-US" sz="1200" b="0" i="0" kern="1200">
                <a:solidFill>
                  <a:schemeClr val="tx1"/>
                </a:solidFill>
                <a:effectLst/>
                <a:latin typeface="+mn-lt"/>
                <a:ea typeface="+mn-ea"/>
                <a:cs typeface="+mn-cs"/>
              </a:rPr>
              <a:t>第 </a:t>
            </a:r>
            <a:r>
              <a:rPr lang="en-US" altLang="zh-TW" sz="1200" b="0" i="0" kern="1200">
                <a:solidFill>
                  <a:schemeClr val="tx1"/>
                </a:solidFill>
                <a:effectLst/>
                <a:latin typeface="+mn-lt"/>
                <a:ea typeface="+mn-ea"/>
                <a:cs typeface="+mn-cs"/>
              </a:rPr>
              <a:t>2 </a:t>
            </a:r>
            <a:r>
              <a:rPr lang="zh-TW" altLang="en-US" sz="1200" b="0" i="0" kern="1200">
                <a:solidFill>
                  <a:schemeClr val="tx1"/>
                </a:solidFill>
                <a:effectLst/>
                <a:latin typeface="+mn-lt"/>
                <a:ea typeface="+mn-ea"/>
                <a:cs typeface="+mn-cs"/>
              </a:rPr>
              <a:t>類虛擬機管理程式</a:t>
            </a:r>
            <a:endParaRPr lang="zh-TW">
              <a:solidFill>
                <a:schemeClr val="accent5">
                  <a:lumMod val="40000"/>
                  <a:lumOff val="60000"/>
                </a:schemeClr>
              </a:solidFill>
            </a:endParaRPr>
          </a:p>
          <a:p>
            <a:pPr rtl="0"/>
            <a:r>
              <a:rPr lang="zh-TW">
                <a:solidFill>
                  <a:schemeClr val="accent5">
                    <a:lumMod val="40000"/>
                    <a:lumOff val="60000"/>
                  </a:schemeClr>
                </a:solidFill>
              </a:rPr>
              <a:t>13.2.7</a:t>
            </a:r>
            <a:r>
              <a:rPr lang="en-US" altLang="zh-TW">
                <a:solidFill>
                  <a:schemeClr val="accent5">
                    <a:lumMod val="40000"/>
                    <a:lumOff val="60000"/>
                  </a:schemeClr>
                </a:solidFill>
              </a:rPr>
              <a:t> </a:t>
            </a:r>
            <a:r>
              <a:rPr lang="zh-TW">
                <a:solidFill>
                  <a:schemeClr val="accent5">
                    <a:lumMod val="40000"/>
                    <a:lumOff val="60000"/>
                  </a:schemeClr>
                </a:solidFill>
              </a:rPr>
              <a:t>-</a:t>
            </a:r>
            <a:r>
              <a:rPr lang="en-US" altLang="zh-TW">
                <a:solidFill>
                  <a:schemeClr val="accent5">
                    <a:lumMod val="40000"/>
                    <a:lumOff val="60000"/>
                  </a:schemeClr>
                </a:solidFill>
              </a:rPr>
              <a:t> </a:t>
            </a:r>
            <a:r>
              <a:rPr lang="zh-TW">
                <a:solidFill>
                  <a:schemeClr val="accent5">
                    <a:lumMod val="40000"/>
                    <a:lumOff val="60000"/>
                  </a:schemeClr>
                </a:solidFill>
              </a:rPr>
              <a:t>檢查你的</a:t>
            </a:r>
            <a:r>
              <a:rPr lang="zh-TW" altLang="en-US">
                <a:solidFill>
                  <a:schemeClr val="accent5">
                    <a:lumMod val="40000"/>
                    <a:lumOff val="60000"/>
                  </a:schemeClr>
                </a:solidFill>
              </a:rPr>
              <a:t>理</a:t>
            </a:r>
            <a:r>
              <a:rPr lang="zh-TW">
                <a:solidFill>
                  <a:schemeClr val="accent5">
                    <a:lumMod val="40000"/>
                    <a:lumOff val="60000"/>
                  </a:schemeClr>
                </a:solidFill>
              </a:rPr>
              <a:t>解</a:t>
            </a:r>
            <a:r>
              <a:rPr lang="en-US" altLang="zh-TW">
                <a:solidFill>
                  <a:schemeClr val="accent5">
                    <a:lumMod val="40000"/>
                    <a:lumOff val="60000"/>
                  </a:schemeClr>
                </a:solidFill>
              </a:rPr>
              <a:t> </a:t>
            </a:r>
            <a:r>
              <a:rPr lang="zh-TW">
                <a:solidFill>
                  <a:schemeClr val="accent5">
                    <a:lumMod val="40000"/>
                    <a:lumOff val="60000"/>
                  </a:schemeClr>
                </a:solidFill>
              </a:rPr>
              <a:t>-</a:t>
            </a:r>
            <a:r>
              <a:rPr lang="en-US" altLang="zh-TW">
                <a:solidFill>
                  <a:schemeClr val="accent5">
                    <a:lumMod val="40000"/>
                    <a:lumOff val="60000"/>
                  </a:schemeClr>
                </a:solidFill>
              </a:rPr>
              <a:t> </a:t>
            </a:r>
            <a:r>
              <a:rPr lang="zh-TW">
                <a:solidFill>
                  <a:schemeClr val="accent5">
                    <a:lumMod val="40000"/>
                    <a:lumOff val="60000"/>
                  </a:schemeClr>
                </a:solidFill>
              </a:rPr>
              <a:t>虛擬化</a:t>
            </a:r>
          </a:p>
        </p:txBody>
      </p:sp>
      <p:sp>
        <p:nvSpPr>
          <p:cNvPr id="4" name="Slide Number Placeholder 3"/>
          <p:cNvSpPr>
            <a:spLocks noGrp="1"/>
          </p:cNvSpPr>
          <p:nvPr>
            <p:ph type="sldNum" sz="quarter" idx="5"/>
          </p:nvPr>
        </p:nvSpPr>
        <p:spPr/>
        <p:txBody>
          <a:bodyPr/>
          <a:lstStyle/>
          <a:p>
            <a:pPr rtl="0"/>
            <a:fld id="{5641018C-6CAF-B84E-B92C-ECB119457FBA}" type="slidenum">
              <a:rPr/>
              <a:t>549</a:t>
            </a:fld>
            <a:endParaRPr/>
          </a:p>
        </p:txBody>
      </p:sp>
    </p:spTree>
    <p:extLst>
      <p:ext uri="{BB962C8B-B14F-4D97-AF65-F5344CB8AC3E}">
        <p14:creationId xmlns:p14="http://schemas.microsoft.com/office/powerpoint/2010/main" val="1329685696"/>
      </p:ext>
    </p:extLst>
  </p:cSld>
  <p:clrMapOvr>
    <a:masterClrMapping/>
  </p:clrMapOvr>
</p:notes>
</file>

<file path=ppt/notesSlides/notesSlide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rtl="0"/>
            <a:r>
              <a:rPr lang="en-US" altLang="zh-TW" sz="1200"/>
              <a:t>2.3 - </a:t>
            </a:r>
            <a:r>
              <a:rPr lang="zh-TW" altLang="en-US" sz="1200"/>
              <a:t>多重存取 </a:t>
            </a:r>
            <a:r>
              <a:rPr lang="en-US" altLang="zh-TW" sz="1200"/>
              <a:t>OSPF </a:t>
            </a:r>
            <a:r>
              <a:rPr lang="zh-TW" altLang="en-US" sz="1200"/>
              <a:t>網路</a:t>
            </a:r>
            <a:br>
              <a:rPr lang="en-US"/>
            </a:br>
            <a:r>
              <a:rPr lang="zh-TW"/>
              <a:t>2.3.6</a:t>
            </a:r>
            <a:r>
              <a:rPr lang="en-US" altLang="zh-TW"/>
              <a:t> </a:t>
            </a:r>
            <a:r>
              <a:rPr lang="zh-TW"/>
              <a:t>-</a:t>
            </a:r>
            <a:r>
              <a:rPr lang="en-US" altLang="zh-TW"/>
              <a:t> </a:t>
            </a:r>
            <a:r>
              <a:rPr lang="zh-TW"/>
              <a:t>預設</a:t>
            </a:r>
            <a:r>
              <a:rPr lang="en-US" altLang="zh-TW"/>
              <a:t> </a:t>
            </a:r>
            <a:r>
              <a:rPr lang="zh-TW"/>
              <a:t>DR/BDR 選舉程序</a:t>
            </a:r>
          </a:p>
        </p:txBody>
      </p:sp>
      <p:sp>
        <p:nvSpPr>
          <p:cNvPr id="4" name="Slide Number Placeholder 3"/>
          <p:cNvSpPr>
            <a:spLocks noGrp="1"/>
          </p:cNvSpPr>
          <p:nvPr>
            <p:ph type="sldNum" sz="quarter" idx="5"/>
          </p:nvPr>
        </p:nvSpPr>
        <p:spPr/>
        <p:txBody>
          <a:bodyPr/>
          <a:lstStyle/>
          <a:p>
            <a:pPr rtl="0"/>
            <a:fld id="{5641018C-6CAF-B84E-B92C-ECB119457FBA}" type="slidenum">
              <a:rPr/>
              <a:t>55</a:t>
            </a:fld>
            <a:endParaRPr/>
          </a:p>
        </p:txBody>
      </p:sp>
    </p:spTree>
    <p:extLst>
      <p:ext uri="{BB962C8B-B14F-4D97-AF65-F5344CB8AC3E}">
        <p14:creationId xmlns:p14="http://schemas.microsoft.com/office/powerpoint/2010/main" val="967933978"/>
      </p:ext>
    </p:extLst>
  </p:cSld>
  <p:clrMapOvr>
    <a:masterClrMapping/>
  </p:clrMapOvr>
</p:notes>
</file>

<file path=ppt/notesSlides/notesSlide5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13.3 - </a:t>
            </a:r>
            <a:r>
              <a:rPr lang="zh-TW" altLang="en-US"/>
              <a:t>虛擬網路基礎建設</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sz="1200"/>
              <a:t>13.3.1</a:t>
            </a:r>
            <a:r>
              <a:rPr lang="en-US" altLang="zh-TW" sz="1200"/>
              <a:t> </a:t>
            </a:r>
            <a:r>
              <a:rPr lang="zh-TW" sz="1200"/>
              <a:t>-</a:t>
            </a:r>
            <a:r>
              <a:rPr lang="en-US" altLang="zh-TW" sz="1200"/>
              <a:t> </a:t>
            </a:r>
            <a:r>
              <a:rPr lang="zh-TW" altLang="en-US" sz="1200" b="0" i="0" kern="1200">
                <a:solidFill>
                  <a:schemeClr val="tx1"/>
                </a:solidFill>
                <a:effectLst/>
                <a:latin typeface="+mn-lt"/>
                <a:ea typeface="+mn-ea"/>
                <a:cs typeface="+mn-cs"/>
              </a:rPr>
              <a:t>第 </a:t>
            </a:r>
            <a:r>
              <a:rPr lang="en-US" altLang="zh-TW" sz="1200" b="0" i="0" kern="1200">
                <a:solidFill>
                  <a:schemeClr val="tx1"/>
                </a:solidFill>
                <a:effectLst/>
                <a:latin typeface="+mn-lt"/>
                <a:ea typeface="+mn-ea"/>
                <a:cs typeface="+mn-cs"/>
              </a:rPr>
              <a:t>1 </a:t>
            </a:r>
            <a:r>
              <a:rPr lang="zh-TW" altLang="en-US" sz="1200" b="0" i="0" kern="1200">
                <a:solidFill>
                  <a:schemeClr val="tx1"/>
                </a:solidFill>
                <a:effectLst/>
                <a:latin typeface="+mn-lt"/>
                <a:ea typeface="+mn-ea"/>
                <a:cs typeface="+mn-cs"/>
              </a:rPr>
              <a:t>類虛擬機管理程式</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550</a:t>
            </a:fld>
            <a:endParaRPr/>
          </a:p>
        </p:txBody>
      </p:sp>
    </p:spTree>
    <p:extLst>
      <p:ext uri="{BB962C8B-B14F-4D97-AF65-F5344CB8AC3E}">
        <p14:creationId xmlns:p14="http://schemas.microsoft.com/office/powerpoint/2010/main" val="4092930741"/>
      </p:ext>
    </p:extLst>
  </p:cSld>
  <p:clrMapOvr>
    <a:masterClrMapping/>
  </p:clrMapOvr>
</p:notes>
</file>

<file path=ppt/notesSlides/notesSlide5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13.3 - </a:t>
            </a:r>
            <a:r>
              <a:rPr lang="zh-TW" altLang="en-US"/>
              <a:t>虛擬網路基礎建設</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sz="1200"/>
              <a:t>13.3.2</a:t>
            </a:r>
            <a:r>
              <a:rPr lang="en-US" altLang="zh-TW" sz="1200"/>
              <a:t> </a:t>
            </a:r>
            <a:r>
              <a:rPr lang="zh-TW" sz="1200"/>
              <a:t>-</a:t>
            </a:r>
            <a:r>
              <a:rPr lang="en-US" altLang="zh-TW" sz="1200"/>
              <a:t> </a:t>
            </a:r>
            <a:r>
              <a:rPr lang="zh-TW" altLang="en-US" sz="1200" b="0" i="0" kern="1200">
                <a:solidFill>
                  <a:schemeClr val="tx1"/>
                </a:solidFill>
                <a:effectLst/>
                <a:latin typeface="+mn-lt"/>
                <a:ea typeface="+mn-ea"/>
                <a:cs typeface="+mn-cs"/>
              </a:rPr>
              <a:t>在虛擬機管理程式上安裝 </a:t>
            </a:r>
            <a:r>
              <a:rPr lang="en-US" altLang="zh-TW" sz="1200" b="0" i="0" kern="1200">
                <a:solidFill>
                  <a:schemeClr val="tx1"/>
                </a:solidFill>
                <a:effectLst/>
                <a:latin typeface="+mn-lt"/>
                <a:ea typeface="+mn-ea"/>
                <a:cs typeface="+mn-cs"/>
              </a:rPr>
              <a:t>VM</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551</a:t>
            </a:fld>
            <a:endParaRPr/>
          </a:p>
        </p:txBody>
      </p:sp>
    </p:spTree>
    <p:extLst>
      <p:ext uri="{BB962C8B-B14F-4D97-AF65-F5344CB8AC3E}">
        <p14:creationId xmlns:p14="http://schemas.microsoft.com/office/powerpoint/2010/main" val="2079732138"/>
      </p:ext>
    </p:extLst>
  </p:cSld>
  <p:clrMapOvr>
    <a:masterClrMapping/>
  </p:clrMapOvr>
</p:notes>
</file>

<file path=ppt/notesSlides/notesSlide5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13.3 - </a:t>
            </a:r>
            <a:r>
              <a:rPr lang="zh-TW" altLang="en-US"/>
              <a:t>虛擬網路基礎建設</a:t>
            </a:r>
            <a:endParaRPr lang="zh-TW"/>
          </a:p>
          <a:p>
            <a:pPr rtl="0"/>
            <a:r>
              <a:rPr lang="zh-TW" sz="1200"/>
              <a:t>13.3.3</a:t>
            </a:r>
            <a:r>
              <a:rPr lang="en-US" altLang="zh-TW" sz="1200"/>
              <a:t> </a:t>
            </a:r>
            <a:r>
              <a:rPr lang="zh-TW" sz="1200"/>
              <a:t>-</a:t>
            </a:r>
            <a:r>
              <a:rPr lang="en-US" altLang="zh-TW" sz="1200"/>
              <a:t> </a:t>
            </a:r>
            <a:r>
              <a:rPr lang="zh-TW" sz="1200"/>
              <a:t>網路虛擬化的複雜性</a:t>
            </a:r>
          </a:p>
        </p:txBody>
      </p:sp>
      <p:sp>
        <p:nvSpPr>
          <p:cNvPr id="4" name="Slide Number Placeholder 3"/>
          <p:cNvSpPr>
            <a:spLocks noGrp="1"/>
          </p:cNvSpPr>
          <p:nvPr>
            <p:ph type="sldNum" sz="quarter" idx="5"/>
          </p:nvPr>
        </p:nvSpPr>
        <p:spPr/>
        <p:txBody>
          <a:bodyPr/>
          <a:lstStyle/>
          <a:p>
            <a:pPr rtl="0"/>
            <a:fld id="{5641018C-6CAF-B84E-B92C-ECB119457FBA}" type="slidenum">
              <a:rPr/>
              <a:t>552</a:t>
            </a:fld>
            <a:endParaRPr/>
          </a:p>
        </p:txBody>
      </p:sp>
    </p:spTree>
    <p:extLst>
      <p:ext uri="{BB962C8B-B14F-4D97-AF65-F5344CB8AC3E}">
        <p14:creationId xmlns:p14="http://schemas.microsoft.com/office/powerpoint/2010/main" val="20330005"/>
      </p:ext>
    </p:extLst>
  </p:cSld>
  <p:clrMapOvr>
    <a:masterClrMapping/>
  </p:clrMapOvr>
</p:notes>
</file>

<file path=ppt/notesSlides/notesSlide5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13.3 - </a:t>
            </a:r>
            <a:r>
              <a:rPr lang="zh-TW" altLang="en-US"/>
              <a:t>虛擬網路基礎建設</a:t>
            </a:r>
            <a:endParaRPr lang="zh-TW"/>
          </a:p>
          <a:p>
            <a:pPr rtl="0"/>
            <a:r>
              <a:rPr lang="zh-TW" sz="1200"/>
              <a:t>13.3.3 -</a:t>
            </a:r>
            <a:r>
              <a:rPr lang="en-US" altLang="zh-TW" sz="1200"/>
              <a:t> </a:t>
            </a:r>
            <a:r>
              <a:rPr lang="zh-TW" altLang="zh-TW" sz="1200"/>
              <a:t>網路虛擬化的複雜性</a:t>
            </a:r>
            <a:r>
              <a:rPr lang="zh-TW" altLang="en-US" sz="1200"/>
              <a:t>（續）</a:t>
            </a:r>
            <a:endParaRPr lang="zh-TW" sz="1200"/>
          </a:p>
          <a:p>
            <a:pPr rtl="0"/>
            <a:r>
              <a:rPr lang="zh-TW" sz="1200"/>
              <a:t>13.3.4</a:t>
            </a:r>
            <a:r>
              <a:rPr lang="en-US" altLang="zh-TW" sz="1200"/>
              <a:t> </a:t>
            </a:r>
            <a:r>
              <a:rPr lang="zh-TW" sz="1200"/>
              <a:t>-</a:t>
            </a:r>
            <a:r>
              <a:rPr lang="en-US" altLang="zh-TW" sz="1200"/>
              <a:t> </a:t>
            </a:r>
            <a:r>
              <a:rPr lang="zh-TW" altLang="en-US" sz="1200"/>
              <a:t>檢查你的理解 </a:t>
            </a:r>
            <a:r>
              <a:rPr lang="zh-TW" sz="1200"/>
              <a:t>-</a:t>
            </a:r>
            <a:r>
              <a:rPr lang="en-US" altLang="zh-TW" sz="1200"/>
              <a:t> </a:t>
            </a:r>
            <a:r>
              <a:rPr lang="zh-TW" sz="1200"/>
              <a:t>虛擬網路</a:t>
            </a:r>
            <a:r>
              <a:rPr lang="zh-TW" altLang="en-US" sz="1200"/>
              <a:t>基礎建設</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553</a:t>
            </a:fld>
            <a:endParaRPr/>
          </a:p>
        </p:txBody>
      </p:sp>
    </p:spTree>
    <p:extLst>
      <p:ext uri="{BB962C8B-B14F-4D97-AF65-F5344CB8AC3E}">
        <p14:creationId xmlns:p14="http://schemas.microsoft.com/office/powerpoint/2010/main" val="2019706965"/>
      </p:ext>
    </p:extLst>
  </p:cSld>
  <p:clrMapOvr>
    <a:masterClrMapping/>
  </p:clrMapOvr>
</p:notes>
</file>

<file path=ppt/notesSlides/notesSlide5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13.4 - </a:t>
            </a:r>
            <a:r>
              <a:rPr lang="zh-TW" altLang="en-US"/>
              <a:t>軟體定義網路</a:t>
            </a:r>
            <a:endParaRPr lang="zh-TW"/>
          </a:p>
          <a:p>
            <a:pPr rtl="0"/>
            <a:r>
              <a:rPr lang="zh-TW"/>
              <a:t>13.4.2</a:t>
            </a:r>
            <a:r>
              <a:rPr lang="en-US" altLang="zh-TW"/>
              <a:t> </a:t>
            </a:r>
            <a:r>
              <a:rPr lang="zh-TW"/>
              <a:t>-</a:t>
            </a:r>
            <a:r>
              <a:rPr lang="zh-TW" altLang="en-US"/>
              <a:t> </a:t>
            </a:r>
            <a:r>
              <a:rPr lang="zh-TW" altLang="zh-TW" sz="1200"/>
              <a:t>控制平面和資料平面</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554</a:t>
            </a:fld>
            <a:endParaRPr/>
          </a:p>
        </p:txBody>
      </p:sp>
    </p:spTree>
    <p:extLst>
      <p:ext uri="{BB962C8B-B14F-4D97-AF65-F5344CB8AC3E}">
        <p14:creationId xmlns:p14="http://schemas.microsoft.com/office/powerpoint/2010/main" val="2237595847"/>
      </p:ext>
    </p:extLst>
  </p:cSld>
  <p:clrMapOvr>
    <a:masterClrMapping/>
  </p:clrMapOvr>
</p:notes>
</file>

<file path=ppt/notesSlides/notesSlide5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13.4 - </a:t>
            </a:r>
            <a:r>
              <a:rPr lang="zh-TW" altLang="en-US"/>
              <a:t>軟體定義網路</a:t>
            </a:r>
            <a:endParaRPr lang="zh-TW"/>
          </a:p>
          <a:p>
            <a:pPr rtl="0"/>
            <a:r>
              <a:rPr lang="zh-TW"/>
              <a:t>13.4.2</a:t>
            </a:r>
            <a:r>
              <a:rPr lang="en-US" altLang="zh-TW"/>
              <a:t> </a:t>
            </a:r>
            <a:r>
              <a:rPr lang="zh-TW"/>
              <a:t>-</a:t>
            </a:r>
            <a:r>
              <a:rPr lang="en-US" altLang="zh-TW"/>
              <a:t> </a:t>
            </a:r>
            <a:r>
              <a:rPr lang="zh-TW"/>
              <a:t>控制平面</a:t>
            </a:r>
            <a:r>
              <a:rPr lang="zh-TW" altLang="zh-TW" sz="1200"/>
              <a:t>和</a:t>
            </a:r>
            <a:r>
              <a:rPr lang="zh-TW" altLang="zh-TW" sz="1200">
                <a:latin typeface="+mn-lt"/>
                <a:ea typeface="+mn-ea"/>
              </a:rPr>
              <a:t>資料平面</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555</a:t>
            </a:fld>
            <a:endParaRPr/>
          </a:p>
        </p:txBody>
      </p:sp>
    </p:spTree>
    <p:extLst>
      <p:ext uri="{BB962C8B-B14F-4D97-AF65-F5344CB8AC3E}">
        <p14:creationId xmlns:p14="http://schemas.microsoft.com/office/powerpoint/2010/main" val="2510875015"/>
      </p:ext>
    </p:extLst>
  </p:cSld>
  <p:clrMapOvr>
    <a:masterClrMapping/>
  </p:clrMapOvr>
</p:notes>
</file>

<file path=ppt/notesSlides/notesSlide5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13.4 - </a:t>
            </a:r>
            <a:r>
              <a:rPr lang="zh-TW" altLang="en-US"/>
              <a:t>軟體定義網路</a:t>
            </a:r>
            <a:endParaRPr lang="zh-TW"/>
          </a:p>
          <a:p>
            <a:pPr rtl="0"/>
            <a:r>
              <a:rPr lang="zh-TW"/>
              <a:t>13.4.2 -</a:t>
            </a:r>
            <a:r>
              <a:rPr lang="en-US" altLang="zh-TW"/>
              <a:t> </a:t>
            </a:r>
            <a:r>
              <a:rPr lang="zh-TW" altLang="zh-TW"/>
              <a:t>控制平面</a:t>
            </a:r>
            <a:r>
              <a:rPr lang="zh-TW" altLang="zh-TW" sz="1200"/>
              <a:t>和</a:t>
            </a:r>
            <a:r>
              <a:rPr lang="zh-TW" altLang="zh-TW" sz="1200">
                <a:latin typeface="+mn-lt"/>
                <a:ea typeface="+mn-ea"/>
              </a:rPr>
              <a:t>資料平面</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556</a:t>
            </a:fld>
            <a:endParaRPr/>
          </a:p>
        </p:txBody>
      </p:sp>
    </p:spTree>
    <p:extLst>
      <p:ext uri="{BB962C8B-B14F-4D97-AF65-F5344CB8AC3E}">
        <p14:creationId xmlns:p14="http://schemas.microsoft.com/office/powerpoint/2010/main" val="816647339"/>
      </p:ext>
    </p:extLst>
  </p:cSld>
  <p:clrMapOvr>
    <a:masterClrMapping/>
  </p:clrMapOvr>
</p:notes>
</file>

<file path=ppt/notesSlides/notesSlide5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13.4 - </a:t>
            </a:r>
            <a:r>
              <a:rPr lang="zh-TW" altLang="en-US"/>
              <a:t>軟體定義網路</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13.4.3 -</a:t>
            </a:r>
            <a:r>
              <a:rPr lang="en-US" altLang="zh-TW"/>
              <a:t> </a:t>
            </a:r>
            <a:r>
              <a:rPr lang="zh-TW" altLang="en-US" sz="1200" b="0" i="0" kern="1200">
                <a:solidFill>
                  <a:schemeClr val="tx1"/>
                </a:solidFill>
                <a:effectLst/>
                <a:latin typeface="+mn-lt"/>
                <a:ea typeface="+mn-ea"/>
                <a:cs typeface="+mn-cs"/>
              </a:rPr>
              <a:t>網路虛擬化技術</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557</a:t>
            </a:fld>
            <a:endParaRPr/>
          </a:p>
        </p:txBody>
      </p:sp>
    </p:spTree>
    <p:extLst>
      <p:ext uri="{BB962C8B-B14F-4D97-AF65-F5344CB8AC3E}">
        <p14:creationId xmlns:p14="http://schemas.microsoft.com/office/powerpoint/2010/main" val="3770864059"/>
      </p:ext>
    </p:extLst>
  </p:cSld>
  <p:clrMapOvr>
    <a:masterClrMapping/>
  </p:clrMapOvr>
</p:notes>
</file>

<file path=ppt/notesSlides/notesSlide5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13.4 - </a:t>
            </a:r>
            <a:r>
              <a:rPr lang="zh-TW" altLang="en-US"/>
              <a:t>軟體定義網路</a:t>
            </a:r>
            <a:endParaRPr lang="zh-TW"/>
          </a:p>
          <a:p>
            <a:pPr rtl="0"/>
            <a:r>
              <a:rPr lang="zh-TW"/>
              <a:t>13.4.3</a:t>
            </a:r>
            <a:r>
              <a:rPr lang="en-US" altLang="zh-TW"/>
              <a:t> </a:t>
            </a:r>
            <a:r>
              <a:rPr lang="zh-TW"/>
              <a:t>- </a:t>
            </a:r>
            <a:r>
              <a:rPr lang="zh-TW" sz="1200"/>
              <a:t>網路虛擬化技術</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558</a:t>
            </a:fld>
            <a:endParaRPr/>
          </a:p>
        </p:txBody>
      </p:sp>
    </p:spTree>
    <p:extLst>
      <p:ext uri="{BB962C8B-B14F-4D97-AF65-F5344CB8AC3E}">
        <p14:creationId xmlns:p14="http://schemas.microsoft.com/office/powerpoint/2010/main" val="87068791"/>
      </p:ext>
    </p:extLst>
  </p:cSld>
  <p:clrMapOvr>
    <a:masterClrMapping/>
  </p:clrMapOvr>
</p:notes>
</file>

<file path=ppt/notesSlides/notesSlide5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13.4 - </a:t>
            </a:r>
            <a:r>
              <a:rPr lang="zh-TW" altLang="en-US"/>
              <a:t>軟體定義網路</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13.4.4</a:t>
            </a:r>
            <a:r>
              <a:rPr lang="en-US" altLang="zh-TW"/>
              <a:t> </a:t>
            </a:r>
            <a:r>
              <a:rPr lang="zh-TW"/>
              <a:t>-</a:t>
            </a:r>
            <a:r>
              <a:rPr lang="en-US" altLang="zh-TW"/>
              <a:t> </a:t>
            </a:r>
            <a:r>
              <a:rPr lang="zh-TW" altLang="en-US" sz="1200" b="0" i="0" kern="1200">
                <a:solidFill>
                  <a:schemeClr val="tx1"/>
                </a:solidFill>
                <a:effectLst/>
                <a:latin typeface="+mn-lt"/>
                <a:ea typeface="+mn-ea"/>
                <a:cs typeface="+mn-cs"/>
              </a:rPr>
              <a:t>傳統和 </a:t>
            </a:r>
            <a:r>
              <a:rPr lang="en-US" altLang="zh-TW" sz="1200" b="0" i="0" kern="1200">
                <a:solidFill>
                  <a:schemeClr val="tx1"/>
                </a:solidFill>
                <a:effectLst/>
                <a:latin typeface="+mn-lt"/>
                <a:ea typeface="+mn-ea"/>
                <a:cs typeface="+mn-cs"/>
              </a:rPr>
              <a:t>SDN </a:t>
            </a:r>
            <a:r>
              <a:rPr lang="zh-TW" altLang="en-US" sz="1200" b="0" i="0" kern="1200">
                <a:solidFill>
                  <a:schemeClr val="tx1"/>
                </a:solidFill>
                <a:effectLst/>
                <a:latin typeface="+mn-lt"/>
                <a:ea typeface="+mn-ea"/>
                <a:cs typeface="+mn-cs"/>
              </a:rPr>
              <a:t>架構</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559</a:t>
            </a:fld>
            <a:endParaRPr/>
          </a:p>
        </p:txBody>
      </p:sp>
    </p:spTree>
    <p:extLst>
      <p:ext uri="{BB962C8B-B14F-4D97-AF65-F5344CB8AC3E}">
        <p14:creationId xmlns:p14="http://schemas.microsoft.com/office/powerpoint/2010/main" val="3997173344"/>
      </p:ext>
    </p:extLst>
  </p:cSld>
  <p:clrMapOvr>
    <a:masterClrMapping/>
  </p:clrMapOvr>
</p:notes>
</file>

<file path=ppt/notesSlides/notesSlide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rtl="0"/>
            <a:r>
              <a:rPr lang="en-US" altLang="zh-TW" sz="1200"/>
              <a:t>2.3 - </a:t>
            </a:r>
            <a:r>
              <a:rPr lang="zh-TW" altLang="en-US" sz="1200"/>
              <a:t>多重存取 </a:t>
            </a:r>
            <a:r>
              <a:rPr lang="en-US" altLang="zh-TW" sz="1200"/>
              <a:t>OSPF </a:t>
            </a:r>
            <a:r>
              <a:rPr lang="zh-TW" altLang="en-US" sz="1200"/>
              <a:t>網路</a:t>
            </a:r>
            <a:br>
              <a:rPr lang="en-US"/>
            </a:br>
            <a:r>
              <a:rPr lang="zh-TW"/>
              <a:t>2.3.7</a:t>
            </a:r>
            <a:r>
              <a:rPr lang="en-US" altLang="zh-TW"/>
              <a:t> </a:t>
            </a:r>
            <a:r>
              <a:rPr lang="zh-TW"/>
              <a:t>- </a:t>
            </a:r>
            <a:r>
              <a:rPr lang="en-US" altLang="zh-TW" sz="1200"/>
              <a:t>DR </a:t>
            </a:r>
            <a:r>
              <a:rPr lang="zh-TW" altLang="en-US" sz="1200"/>
              <a:t>故障與復原</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56</a:t>
            </a:fld>
            <a:endParaRPr/>
          </a:p>
        </p:txBody>
      </p:sp>
    </p:spTree>
    <p:extLst>
      <p:ext uri="{BB962C8B-B14F-4D97-AF65-F5344CB8AC3E}">
        <p14:creationId xmlns:p14="http://schemas.microsoft.com/office/powerpoint/2010/main" val="3355672938"/>
      </p:ext>
    </p:extLst>
  </p:cSld>
  <p:clrMapOvr>
    <a:masterClrMapping/>
  </p:clrMapOvr>
</p:notes>
</file>

<file path=ppt/notesSlides/notesSlide5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zh-TW"/>
              <a:t>13.4 - </a:t>
            </a:r>
            <a:r>
              <a:rPr lang="zh-TW" altLang="en-US"/>
              <a:t>軟體定義網路</a:t>
            </a:r>
            <a:endParaRPr lang="zh-TW"/>
          </a:p>
          <a:p>
            <a:pPr rtl="0"/>
            <a:r>
              <a:rPr lang="zh-TW"/>
              <a:t>13.4.4</a:t>
            </a:r>
            <a:r>
              <a:rPr lang="en-US" altLang="zh-TW"/>
              <a:t> </a:t>
            </a:r>
            <a:r>
              <a:rPr lang="zh-TW"/>
              <a:t>- </a:t>
            </a:r>
            <a:r>
              <a:rPr lang="zh-TW" sz="1200"/>
              <a:t>傳統和 SDN 架構</a:t>
            </a:r>
            <a:r>
              <a:rPr lang="zh-TW" altLang="en-US" sz="1200"/>
              <a:t>（續）</a:t>
            </a:r>
            <a:r>
              <a:rPr lang="zh-TW" sz="1200"/>
              <a:t> </a:t>
            </a:r>
          </a:p>
          <a:p>
            <a:pPr rtl="0"/>
            <a:r>
              <a:rPr lang="zh-TW" sz="1200"/>
              <a:t>13.4.5</a:t>
            </a:r>
            <a:r>
              <a:rPr lang="en-US" altLang="zh-TW" sz="1200"/>
              <a:t> </a:t>
            </a:r>
            <a:r>
              <a:rPr lang="zh-TW" sz="1200"/>
              <a:t>-</a:t>
            </a:r>
            <a:r>
              <a:rPr lang="en-US" altLang="zh-TW" sz="1200"/>
              <a:t> </a:t>
            </a:r>
            <a:r>
              <a:rPr lang="zh-TW" sz="1200"/>
              <a:t>檢查你的</a:t>
            </a:r>
            <a:r>
              <a:rPr lang="zh-TW" altLang="en-US" sz="1200"/>
              <a:t>理</a:t>
            </a:r>
            <a:r>
              <a:rPr lang="zh-TW" sz="1200"/>
              <a:t>解</a:t>
            </a:r>
            <a:r>
              <a:rPr lang="en-US" altLang="zh-TW" sz="1200"/>
              <a:t> </a:t>
            </a:r>
            <a:r>
              <a:rPr lang="zh-TW" sz="1200"/>
              <a:t>-</a:t>
            </a:r>
            <a:r>
              <a:rPr lang="en-US" altLang="zh-TW" sz="1200"/>
              <a:t> </a:t>
            </a:r>
            <a:r>
              <a:rPr lang="zh-TW" sz="1200"/>
              <a:t>軟體定義網路</a:t>
            </a:r>
          </a:p>
        </p:txBody>
      </p:sp>
      <p:sp>
        <p:nvSpPr>
          <p:cNvPr id="4" name="Slide Number Placeholder 3"/>
          <p:cNvSpPr>
            <a:spLocks noGrp="1"/>
          </p:cNvSpPr>
          <p:nvPr>
            <p:ph type="sldNum" sz="quarter" idx="5"/>
          </p:nvPr>
        </p:nvSpPr>
        <p:spPr/>
        <p:txBody>
          <a:bodyPr/>
          <a:lstStyle/>
          <a:p>
            <a:pPr rtl="0"/>
            <a:fld id="{5641018C-6CAF-B84E-B92C-ECB119457FBA}" type="slidenum">
              <a:rPr/>
              <a:t>560</a:t>
            </a:fld>
            <a:endParaRPr/>
          </a:p>
        </p:txBody>
      </p:sp>
    </p:spTree>
    <p:extLst>
      <p:ext uri="{BB962C8B-B14F-4D97-AF65-F5344CB8AC3E}">
        <p14:creationId xmlns:p14="http://schemas.microsoft.com/office/powerpoint/2010/main" val="350046736"/>
      </p:ext>
    </p:extLst>
  </p:cSld>
  <p:clrMapOvr>
    <a:masterClrMapping/>
  </p:clrMapOvr>
</p:notes>
</file>

<file path=ppt/notesSlides/notesSlide5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en-US" altLang="zh-TW"/>
              <a:t>13.5 - </a:t>
            </a:r>
            <a:r>
              <a:rPr lang="zh-TW" altLang="en-US"/>
              <a:t>控制器</a:t>
            </a:r>
            <a:endParaRPr lang="zh-TW"/>
          </a:p>
          <a:p>
            <a:pPr rtl="0"/>
            <a:r>
              <a:rPr lang="zh-TW"/>
              <a:t>13.5.1</a:t>
            </a:r>
            <a:r>
              <a:rPr lang="en-US" altLang="zh-TW"/>
              <a:t> </a:t>
            </a:r>
            <a:r>
              <a:rPr lang="zh-TW"/>
              <a:t>- </a:t>
            </a:r>
            <a:r>
              <a:rPr lang="zh-TW" sz="1200"/>
              <a:t>SDN 控制器和操作</a:t>
            </a:r>
          </a:p>
        </p:txBody>
      </p:sp>
      <p:sp>
        <p:nvSpPr>
          <p:cNvPr id="4" name="Slide Number Placeholder 3"/>
          <p:cNvSpPr>
            <a:spLocks noGrp="1"/>
          </p:cNvSpPr>
          <p:nvPr>
            <p:ph type="sldNum" sz="quarter" idx="5"/>
          </p:nvPr>
        </p:nvSpPr>
        <p:spPr/>
        <p:txBody>
          <a:bodyPr/>
          <a:lstStyle/>
          <a:p>
            <a:pPr rtl="0"/>
            <a:fld id="{5641018C-6CAF-B84E-B92C-ECB119457FBA}" type="slidenum">
              <a:rPr/>
              <a:t>561</a:t>
            </a:fld>
            <a:endParaRPr/>
          </a:p>
        </p:txBody>
      </p:sp>
    </p:spTree>
    <p:extLst>
      <p:ext uri="{BB962C8B-B14F-4D97-AF65-F5344CB8AC3E}">
        <p14:creationId xmlns:p14="http://schemas.microsoft.com/office/powerpoint/2010/main" val="3939014857"/>
      </p:ext>
    </p:extLst>
  </p:cSld>
  <p:clrMapOvr>
    <a:masterClrMapping/>
  </p:clrMapOvr>
</p:notes>
</file>

<file path=ppt/notesSlides/notesSlide5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en-US" altLang="zh-TW"/>
              <a:t>13.5 - </a:t>
            </a:r>
            <a:r>
              <a:rPr lang="zh-TW" altLang="en-US"/>
              <a:t>控制器</a:t>
            </a:r>
            <a:endParaRPr lang="zh-TW"/>
          </a:p>
          <a:p>
            <a:pPr rtl="0"/>
            <a:r>
              <a:rPr lang="zh-TW"/>
              <a:t>13.5.1</a:t>
            </a:r>
            <a:r>
              <a:rPr lang="en-US" altLang="zh-TW"/>
              <a:t> </a:t>
            </a:r>
            <a:r>
              <a:rPr lang="zh-TW"/>
              <a:t>- </a:t>
            </a:r>
            <a:r>
              <a:rPr lang="zh-TW" sz="1200"/>
              <a:t>SDN 控制器和操作</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562</a:t>
            </a:fld>
            <a:endParaRPr/>
          </a:p>
        </p:txBody>
      </p:sp>
    </p:spTree>
    <p:extLst>
      <p:ext uri="{BB962C8B-B14F-4D97-AF65-F5344CB8AC3E}">
        <p14:creationId xmlns:p14="http://schemas.microsoft.com/office/powerpoint/2010/main" val="1673390208"/>
      </p:ext>
    </p:extLst>
  </p:cSld>
  <p:clrMapOvr>
    <a:masterClrMapping/>
  </p:clrMapOvr>
</p:notes>
</file>

<file path=ppt/notesSlides/notesSlide5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en-US" altLang="zh-TW"/>
              <a:t>13.5 - </a:t>
            </a:r>
            <a:r>
              <a:rPr lang="zh-TW" altLang="en-US"/>
              <a:t>控制器</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13.5.2</a:t>
            </a:r>
            <a:r>
              <a:rPr lang="en-US" altLang="zh-TW"/>
              <a:t> </a:t>
            </a:r>
            <a:r>
              <a:rPr lang="zh-TW"/>
              <a:t>-</a:t>
            </a:r>
            <a:r>
              <a:rPr lang="en-US" altLang="zh-TW"/>
              <a:t> </a:t>
            </a:r>
            <a:r>
              <a:rPr lang="zh-TW" altLang="en-US" sz="1200" b="0" i="0" kern="1200">
                <a:solidFill>
                  <a:schemeClr val="tx1"/>
                </a:solidFill>
                <a:effectLst/>
                <a:latin typeface="+mn-lt"/>
                <a:ea typeface="+mn-ea"/>
                <a:cs typeface="+mn-cs"/>
              </a:rPr>
              <a:t>視訊 </a:t>
            </a:r>
            <a:r>
              <a:rPr lang="en-US" altLang="zh-TW" sz="1200" b="0" i="0" kern="1200">
                <a:solidFill>
                  <a:schemeClr val="tx1"/>
                </a:solidFill>
                <a:effectLst/>
                <a:latin typeface="+mn-lt"/>
                <a:ea typeface="+mn-ea"/>
                <a:cs typeface="+mn-cs"/>
              </a:rPr>
              <a:t>- Cisco ACI</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563</a:t>
            </a:fld>
            <a:endParaRPr/>
          </a:p>
        </p:txBody>
      </p:sp>
    </p:spTree>
    <p:extLst>
      <p:ext uri="{BB962C8B-B14F-4D97-AF65-F5344CB8AC3E}">
        <p14:creationId xmlns:p14="http://schemas.microsoft.com/office/powerpoint/2010/main" val="1933053661"/>
      </p:ext>
    </p:extLst>
  </p:cSld>
  <p:clrMapOvr>
    <a:masterClrMapping/>
  </p:clrMapOvr>
</p:notes>
</file>

<file path=ppt/notesSlides/notesSlide5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en-US" altLang="zh-TW"/>
              <a:t>13.5 - </a:t>
            </a:r>
            <a:r>
              <a:rPr lang="zh-TW" altLang="en-US"/>
              <a:t>控制器</a:t>
            </a:r>
            <a:endParaRPr lang="zh-TW"/>
          </a:p>
          <a:p>
            <a:pPr rtl="0"/>
            <a:r>
              <a:rPr lang="zh-TW"/>
              <a:t>13.5.3</a:t>
            </a:r>
            <a:r>
              <a:rPr lang="en-US" altLang="zh-TW"/>
              <a:t> </a:t>
            </a:r>
            <a:r>
              <a:rPr lang="zh-TW"/>
              <a:t>-</a:t>
            </a:r>
            <a:r>
              <a:rPr lang="en-US" altLang="zh-TW"/>
              <a:t> </a:t>
            </a:r>
            <a:r>
              <a:rPr lang="zh-TW"/>
              <a:t>ACI 核心組件</a:t>
            </a:r>
          </a:p>
        </p:txBody>
      </p:sp>
      <p:sp>
        <p:nvSpPr>
          <p:cNvPr id="4" name="Slide Number Placeholder 3"/>
          <p:cNvSpPr>
            <a:spLocks noGrp="1"/>
          </p:cNvSpPr>
          <p:nvPr>
            <p:ph type="sldNum" sz="quarter" idx="5"/>
          </p:nvPr>
        </p:nvSpPr>
        <p:spPr/>
        <p:txBody>
          <a:bodyPr/>
          <a:lstStyle/>
          <a:p>
            <a:pPr rtl="0"/>
            <a:fld id="{5641018C-6CAF-B84E-B92C-ECB119457FBA}" type="slidenum">
              <a:rPr/>
              <a:t>564</a:t>
            </a:fld>
            <a:endParaRPr/>
          </a:p>
        </p:txBody>
      </p:sp>
    </p:spTree>
    <p:extLst>
      <p:ext uri="{BB962C8B-B14F-4D97-AF65-F5344CB8AC3E}">
        <p14:creationId xmlns:p14="http://schemas.microsoft.com/office/powerpoint/2010/main" val="453636380"/>
      </p:ext>
    </p:extLst>
  </p:cSld>
  <p:clrMapOvr>
    <a:masterClrMapping/>
  </p:clrMapOvr>
</p:notes>
</file>

<file path=ppt/notesSlides/notesSlide5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en-US" altLang="zh-TW"/>
              <a:t>13.5 - </a:t>
            </a:r>
            <a:r>
              <a:rPr lang="zh-TW" altLang="en-US"/>
              <a:t>控制器</a:t>
            </a:r>
            <a:endParaRPr lang="zh-TW"/>
          </a:p>
          <a:p>
            <a:pPr rtl="0"/>
            <a:r>
              <a:rPr lang="zh-TW"/>
              <a:t>13.5.3</a:t>
            </a:r>
            <a:r>
              <a:rPr lang="en-US" altLang="zh-TW"/>
              <a:t> </a:t>
            </a:r>
            <a:r>
              <a:rPr lang="zh-TW" altLang="zh-TW"/>
              <a:t>-</a:t>
            </a:r>
            <a:r>
              <a:rPr lang="en-US" altLang="zh-TW"/>
              <a:t> </a:t>
            </a:r>
            <a:r>
              <a:rPr lang="zh-TW" altLang="zh-TW"/>
              <a:t>ACI 核心組件</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565</a:t>
            </a:fld>
            <a:endParaRPr/>
          </a:p>
        </p:txBody>
      </p:sp>
    </p:spTree>
    <p:extLst>
      <p:ext uri="{BB962C8B-B14F-4D97-AF65-F5344CB8AC3E}">
        <p14:creationId xmlns:p14="http://schemas.microsoft.com/office/powerpoint/2010/main" val="2224462909"/>
      </p:ext>
    </p:extLst>
  </p:cSld>
  <p:clrMapOvr>
    <a:masterClrMapping/>
  </p:clrMapOvr>
</p:notes>
</file>

<file path=ppt/notesSlides/notesSlide5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en-US" altLang="zh-TW"/>
              <a:t>13.5 - </a:t>
            </a:r>
            <a:r>
              <a:rPr lang="zh-TW" altLang="en-US"/>
              <a:t>控制器</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13.5.4</a:t>
            </a:r>
            <a:r>
              <a:rPr lang="en-US" altLang="zh-TW"/>
              <a:t> </a:t>
            </a:r>
            <a:r>
              <a:rPr lang="zh-TW"/>
              <a:t>-</a:t>
            </a:r>
            <a:r>
              <a:rPr lang="en-US" altLang="zh-TW"/>
              <a:t> </a:t>
            </a:r>
            <a:r>
              <a:rPr lang="en-US" altLang="zh-TW" sz="1200" b="0" i="0" kern="1200">
                <a:solidFill>
                  <a:schemeClr val="tx1"/>
                </a:solidFill>
                <a:effectLst/>
                <a:latin typeface="+mn-lt"/>
                <a:ea typeface="+mn-ea"/>
                <a:cs typeface="+mn-cs"/>
              </a:rPr>
              <a:t>Spine-Leaf </a:t>
            </a:r>
            <a:r>
              <a:rPr lang="zh-TW" altLang="en-US" sz="1200" b="0" i="0" kern="1200">
                <a:solidFill>
                  <a:schemeClr val="tx1"/>
                </a:solidFill>
                <a:effectLst/>
                <a:latin typeface="+mn-lt"/>
                <a:ea typeface="+mn-ea"/>
                <a:cs typeface="+mn-cs"/>
              </a:rPr>
              <a:t>拓撲</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566</a:t>
            </a:fld>
            <a:endParaRPr/>
          </a:p>
        </p:txBody>
      </p:sp>
    </p:spTree>
    <p:extLst>
      <p:ext uri="{BB962C8B-B14F-4D97-AF65-F5344CB8AC3E}">
        <p14:creationId xmlns:p14="http://schemas.microsoft.com/office/powerpoint/2010/main" val="1103538632"/>
      </p:ext>
    </p:extLst>
  </p:cSld>
  <p:clrMapOvr>
    <a:masterClrMapping/>
  </p:clrMapOvr>
</p:notes>
</file>

<file path=ppt/notesSlides/notesSlide5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en-US" altLang="zh-TW"/>
              <a:t>13.5 - </a:t>
            </a:r>
            <a:r>
              <a:rPr lang="zh-TW" altLang="en-US"/>
              <a:t>控制器</a:t>
            </a:r>
            <a:endParaRPr lang="zh-TW"/>
          </a:p>
          <a:p>
            <a:pPr rtl="0"/>
            <a:r>
              <a:rPr lang="zh-TW"/>
              <a:t>13.5.5</a:t>
            </a:r>
            <a:r>
              <a:rPr lang="en-US" altLang="zh-TW"/>
              <a:t> </a:t>
            </a:r>
            <a:r>
              <a:rPr lang="zh-TW"/>
              <a:t>-</a:t>
            </a:r>
            <a:r>
              <a:rPr lang="en-US" altLang="zh-TW"/>
              <a:t> </a:t>
            </a:r>
            <a:r>
              <a:rPr lang="zh-TW"/>
              <a:t>SDN 類型</a:t>
            </a:r>
          </a:p>
        </p:txBody>
      </p:sp>
      <p:sp>
        <p:nvSpPr>
          <p:cNvPr id="4" name="Slide Number Placeholder 3"/>
          <p:cNvSpPr>
            <a:spLocks noGrp="1"/>
          </p:cNvSpPr>
          <p:nvPr>
            <p:ph type="sldNum" sz="quarter" idx="5"/>
          </p:nvPr>
        </p:nvSpPr>
        <p:spPr/>
        <p:txBody>
          <a:bodyPr/>
          <a:lstStyle/>
          <a:p>
            <a:pPr rtl="0"/>
            <a:fld id="{5641018C-6CAF-B84E-B92C-ECB119457FBA}" type="slidenum">
              <a:rPr/>
              <a:t>567</a:t>
            </a:fld>
            <a:endParaRPr/>
          </a:p>
        </p:txBody>
      </p:sp>
    </p:spTree>
    <p:extLst>
      <p:ext uri="{BB962C8B-B14F-4D97-AF65-F5344CB8AC3E}">
        <p14:creationId xmlns:p14="http://schemas.microsoft.com/office/powerpoint/2010/main" val="754167243"/>
      </p:ext>
    </p:extLst>
  </p:cSld>
  <p:clrMapOvr>
    <a:masterClrMapping/>
  </p:clrMapOvr>
</p:notes>
</file>

<file path=ppt/notesSlides/notesSlide5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en-US" altLang="zh-TW"/>
              <a:t>13.5 - </a:t>
            </a:r>
            <a:r>
              <a:rPr lang="zh-TW" altLang="en-US"/>
              <a:t>控制器</a:t>
            </a:r>
            <a:endParaRPr lang="zh-TW"/>
          </a:p>
          <a:p>
            <a:pPr rtl="0"/>
            <a:r>
              <a:rPr lang="zh-TW"/>
              <a:t>13.5.5</a:t>
            </a:r>
            <a:r>
              <a:rPr lang="en-US" altLang="zh-TW"/>
              <a:t> </a:t>
            </a:r>
            <a:r>
              <a:rPr lang="zh-TW"/>
              <a:t>-</a:t>
            </a:r>
            <a:r>
              <a:rPr lang="en-US" altLang="zh-TW"/>
              <a:t> </a:t>
            </a:r>
            <a:r>
              <a:rPr lang="zh-TW"/>
              <a:t>SDN 類型</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568</a:t>
            </a:fld>
            <a:endParaRPr/>
          </a:p>
        </p:txBody>
      </p:sp>
    </p:spTree>
    <p:extLst>
      <p:ext uri="{BB962C8B-B14F-4D97-AF65-F5344CB8AC3E}">
        <p14:creationId xmlns:p14="http://schemas.microsoft.com/office/powerpoint/2010/main" val="2312053573"/>
      </p:ext>
    </p:extLst>
  </p:cSld>
  <p:clrMapOvr>
    <a:masterClrMapping/>
  </p:clrMapOvr>
</p:notes>
</file>

<file path=ppt/notesSlides/notesSlide5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en-US" altLang="zh-TW"/>
              <a:t>13.5 - </a:t>
            </a:r>
            <a:r>
              <a:rPr lang="zh-TW" altLang="en-US"/>
              <a:t>控制器</a:t>
            </a:r>
            <a:endParaRPr lang="zh-TW"/>
          </a:p>
          <a:p>
            <a:pPr rtl="0"/>
            <a:r>
              <a:rPr lang="zh-TW"/>
              <a:t>13.5.5 - </a:t>
            </a:r>
            <a:r>
              <a:rPr lang="zh-TW" altLang="zh-TW"/>
              <a:t>SDN 類型</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569</a:t>
            </a:fld>
            <a:endParaRPr/>
          </a:p>
        </p:txBody>
      </p:sp>
    </p:spTree>
    <p:extLst>
      <p:ext uri="{BB962C8B-B14F-4D97-AF65-F5344CB8AC3E}">
        <p14:creationId xmlns:p14="http://schemas.microsoft.com/office/powerpoint/2010/main" val="3028793522"/>
      </p:ext>
    </p:extLst>
  </p:cSld>
  <p:clrMapOvr>
    <a:masterClrMapping/>
  </p:clrMapOvr>
</p:notes>
</file>

<file path=ppt/notesSlides/notesSlide5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marL="0" marR="0" lvl="0" indent="0" algn="l" defTabSz="457200" rtl="0" eaLnBrk="1" fontAlgn="auto" latinLnBrk="0" hangingPunct="1">
              <a:lnSpc>
                <a:spcPct val="100000"/>
              </a:lnSpc>
              <a:spcBef>
                <a:spcPct val="0"/>
              </a:spcBef>
              <a:spcAft>
                <a:spcPct val="0"/>
              </a:spcAft>
              <a:buClrTx/>
              <a:buSzTx/>
              <a:buFontTx/>
              <a:buNone/>
              <a:defRPr/>
            </a:pPr>
            <a:r>
              <a:rPr lang="en-US" altLang="zh-TW" sz="1200"/>
              <a:t>2.3 - </a:t>
            </a:r>
            <a:r>
              <a:rPr lang="zh-TW" altLang="en-US" sz="1200"/>
              <a:t>多重存取 </a:t>
            </a:r>
            <a:r>
              <a:rPr lang="en-US" altLang="zh-TW" sz="1200"/>
              <a:t>OSPF </a:t>
            </a:r>
            <a:r>
              <a:rPr lang="zh-TW" altLang="en-US" sz="1200"/>
              <a:t>網路</a:t>
            </a:r>
            <a:br>
              <a:rPr lang="en-US"/>
            </a:br>
            <a:r>
              <a:rPr lang="zh-TW"/>
              <a:t>2.3.8</a:t>
            </a:r>
            <a:r>
              <a:rPr lang="en-US" altLang="zh-TW"/>
              <a:t> </a:t>
            </a:r>
            <a:r>
              <a:rPr lang="zh-TW"/>
              <a:t>- </a:t>
            </a:r>
            <a:r>
              <a:rPr lang="en-US" altLang="zh-TW" sz="1200" b="0" i="0" kern="1200" err="1">
                <a:solidFill>
                  <a:schemeClr val="tx1"/>
                </a:solidFill>
                <a:effectLst/>
                <a:latin typeface="+mn-lt"/>
                <a:ea typeface="+mn-ea"/>
                <a:cs typeface="+mn-cs"/>
              </a:rPr>
              <a:t>ip ospf priority </a:t>
            </a:r>
            <a:r>
              <a:rPr lang="zh-TW" altLang="en-US" sz="1200" b="0" i="0" kern="1200">
                <a:solidFill>
                  <a:schemeClr val="tx1"/>
                </a:solidFill>
                <a:effectLst/>
                <a:latin typeface="+mn-lt"/>
                <a:ea typeface="+mn-ea"/>
                <a:cs typeface="+mn-cs"/>
              </a:rPr>
              <a:t>命令</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57</a:t>
            </a:fld>
            <a:endParaRPr/>
          </a:p>
        </p:txBody>
      </p:sp>
    </p:spTree>
    <p:extLst>
      <p:ext uri="{BB962C8B-B14F-4D97-AF65-F5344CB8AC3E}">
        <p14:creationId xmlns:p14="http://schemas.microsoft.com/office/powerpoint/2010/main" val="3098548897"/>
      </p:ext>
    </p:extLst>
  </p:cSld>
  <p:clrMapOvr>
    <a:masterClrMapping/>
  </p:clrMapOvr>
</p:notes>
</file>

<file path=ppt/notesSlides/notesSlide5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en-US" altLang="zh-TW"/>
              <a:t>13.5 - </a:t>
            </a:r>
            <a:r>
              <a:rPr lang="zh-TW" altLang="en-US"/>
              <a:t>控制器</a:t>
            </a:r>
            <a:endParaRPr lang="zh-TW"/>
          </a:p>
          <a:p>
            <a:pPr rtl="0"/>
            <a:r>
              <a:rPr lang="zh-TW"/>
              <a:t>13.5.6</a:t>
            </a:r>
            <a:r>
              <a:rPr lang="en-US" altLang="zh-TW"/>
              <a:t> </a:t>
            </a:r>
            <a:r>
              <a:rPr lang="zh-TW"/>
              <a:t>-</a:t>
            </a:r>
            <a:r>
              <a:rPr lang="en-US" altLang="zh-TW"/>
              <a:t> </a:t>
            </a:r>
            <a:r>
              <a:rPr lang="zh-TW"/>
              <a:t>APIC-EM 功能</a:t>
            </a:r>
          </a:p>
        </p:txBody>
      </p:sp>
      <p:sp>
        <p:nvSpPr>
          <p:cNvPr id="4" name="Slide Number Placeholder 3"/>
          <p:cNvSpPr>
            <a:spLocks noGrp="1"/>
          </p:cNvSpPr>
          <p:nvPr>
            <p:ph type="sldNum" sz="quarter" idx="5"/>
          </p:nvPr>
        </p:nvSpPr>
        <p:spPr/>
        <p:txBody>
          <a:bodyPr/>
          <a:lstStyle/>
          <a:p>
            <a:pPr rtl="0"/>
            <a:fld id="{5641018C-6CAF-B84E-B92C-ECB119457FBA}" type="slidenum">
              <a:rPr/>
              <a:t>570</a:t>
            </a:fld>
            <a:endParaRPr/>
          </a:p>
        </p:txBody>
      </p:sp>
    </p:spTree>
    <p:extLst>
      <p:ext uri="{BB962C8B-B14F-4D97-AF65-F5344CB8AC3E}">
        <p14:creationId xmlns:p14="http://schemas.microsoft.com/office/powerpoint/2010/main" val="1832455884"/>
      </p:ext>
    </p:extLst>
  </p:cSld>
  <p:clrMapOvr>
    <a:masterClrMapping/>
  </p:clrMapOvr>
</p:notes>
</file>

<file path=ppt/notesSlides/notesSlide5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13 - </a:t>
            </a:r>
            <a:r>
              <a:rPr lang="zh-TW" altLang="en-US"/>
              <a:t>網路虛擬化</a:t>
            </a:r>
            <a:endParaRPr lang="zh-TW"/>
          </a:p>
          <a:p>
            <a:pPr rtl="0"/>
            <a:r>
              <a:rPr lang="en-US" altLang="zh-TW"/>
              <a:t>13.5 - </a:t>
            </a:r>
            <a:r>
              <a:rPr lang="zh-TW" altLang="en-US"/>
              <a:t>控制器</a:t>
            </a:r>
            <a:endParaRPr lang="zh-TW"/>
          </a:p>
          <a:p>
            <a:pPr rtl="0"/>
            <a:r>
              <a:rPr lang="zh-TW"/>
              <a:t>13.5.7 - APIC-EM</a:t>
            </a:r>
            <a:r>
              <a:rPr lang="en-US" altLang="zh-TW"/>
              <a:t> </a:t>
            </a:r>
            <a:r>
              <a:rPr lang="zh-TW" altLang="zh-TW" sz="1200"/>
              <a:t>路徑追蹤</a:t>
            </a:r>
            <a:endParaRPr lang="zh-TW"/>
          </a:p>
          <a:p>
            <a:pPr rtl="0"/>
            <a:r>
              <a:rPr lang="zh-TW"/>
              <a:t>13.5.8</a:t>
            </a:r>
            <a:r>
              <a:rPr lang="en-US" altLang="zh-TW"/>
              <a:t> </a:t>
            </a:r>
            <a:r>
              <a:rPr lang="zh-TW"/>
              <a:t>-</a:t>
            </a:r>
            <a:r>
              <a:rPr lang="en-US" altLang="zh-TW"/>
              <a:t> </a:t>
            </a:r>
            <a:r>
              <a:rPr lang="zh-TW"/>
              <a:t>檢查你的理解 -</a:t>
            </a:r>
            <a:r>
              <a:rPr lang="en-US" altLang="zh-TW"/>
              <a:t> </a:t>
            </a:r>
            <a:r>
              <a:rPr lang="zh-TW"/>
              <a:t>控制器</a:t>
            </a:r>
          </a:p>
        </p:txBody>
      </p:sp>
      <p:sp>
        <p:nvSpPr>
          <p:cNvPr id="4" name="Slide Number Placeholder 3"/>
          <p:cNvSpPr>
            <a:spLocks noGrp="1"/>
          </p:cNvSpPr>
          <p:nvPr>
            <p:ph type="sldNum" sz="quarter" idx="5"/>
          </p:nvPr>
        </p:nvSpPr>
        <p:spPr/>
        <p:txBody>
          <a:bodyPr/>
          <a:lstStyle/>
          <a:p>
            <a:pPr rtl="0"/>
            <a:fld id="{5641018C-6CAF-B84E-B92C-ECB119457FBA}" type="slidenum">
              <a:rPr/>
              <a:t>571</a:t>
            </a:fld>
            <a:endParaRPr/>
          </a:p>
        </p:txBody>
      </p:sp>
    </p:spTree>
    <p:extLst>
      <p:ext uri="{BB962C8B-B14F-4D97-AF65-F5344CB8AC3E}">
        <p14:creationId xmlns:p14="http://schemas.microsoft.com/office/powerpoint/2010/main" val="1407180870"/>
      </p:ext>
    </p:extLst>
  </p:cSld>
  <p:clrMapOvr>
    <a:masterClrMapping/>
  </p:clrMapOvr>
</p:notes>
</file>

<file path=ppt/notesSlides/notesSlide5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572</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13 – </a:t>
            </a:r>
            <a:r>
              <a:rPr lang="zh-TW" altLang="en-US"/>
              <a:t>網路虛擬化</a:t>
            </a:r>
            <a:endParaRPr lang="zh-TW"/>
          </a:p>
          <a:p>
            <a:pPr rtl="0"/>
            <a:r>
              <a:rPr lang="zh-TW"/>
              <a:t>13.6 - 模組練習和測驗</a:t>
            </a:r>
          </a:p>
          <a:p>
            <a:pPr rtl="0"/>
            <a:r>
              <a:rPr lang="zh-TW"/>
              <a:t>13.6.2 </a:t>
            </a:r>
            <a:r>
              <a:rPr lang="en-US" altLang="zh-TW"/>
              <a:t>-</a:t>
            </a:r>
            <a:r>
              <a:rPr lang="zh-TW"/>
              <a:t> 我在本</a:t>
            </a:r>
            <a:r>
              <a:rPr lang="zh-TW" altLang="en-US"/>
              <a:t>模組</a:t>
            </a:r>
            <a:r>
              <a:rPr lang="zh-TW"/>
              <a:t>中學到了什麼？</a:t>
            </a:r>
          </a:p>
        </p:txBody>
      </p:sp>
    </p:spTree>
    <p:extLst>
      <p:ext uri="{BB962C8B-B14F-4D97-AF65-F5344CB8AC3E}">
        <p14:creationId xmlns:p14="http://schemas.microsoft.com/office/powerpoint/2010/main" val="183940089"/>
      </p:ext>
    </p:extLst>
  </p:cSld>
  <p:clrMapOvr>
    <a:masterClrMapping/>
  </p:clrMapOvr>
</p:notes>
</file>

<file path=ppt/notesSlides/notesSlide5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573</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13 – </a:t>
            </a:r>
            <a:r>
              <a:rPr lang="zh-TW" altLang="en-US"/>
              <a:t>網路虛擬化</a:t>
            </a:r>
            <a:endParaRPr lang="zh-TW"/>
          </a:p>
          <a:p>
            <a:pPr rtl="0"/>
            <a:r>
              <a:rPr lang="zh-TW"/>
              <a:t>13.6 - 模組練習和測驗</a:t>
            </a:r>
          </a:p>
          <a:p>
            <a:pPr rtl="0"/>
            <a:r>
              <a:rPr lang="zh-TW"/>
              <a:t>13.6.2 – 我在本模組中學到了什麼？</a:t>
            </a:r>
            <a:r>
              <a:rPr lang="zh-TW" altLang="en-US"/>
              <a:t>（續）</a:t>
            </a:r>
            <a:endParaRPr lang="zh-TW"/>
          </a:p>
        </p:txBody>
      </p:sp>
    </p:spTree>
    <p:extLst>
      <p:ext uri="{BB962C8B-B14F-4D97-AF65-F5344CB8AC3E}">
        <p14:creationId xmlns:p14="http://schemas.microsoft.com/office/powerpoint/2010/main" val="885751216"/>
      </p:ext>
    </p:extLst>
  </p:cSld>
  <p:clrMapOvr>
    <a:masterClrMapping/>
  </p:clrMapOvr>
</p:notes>
</file>

<file path=ppt/notesSlides/notesSlide5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574</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13 – </a:t>
            </a:r>
            <a:r>
              <a:rPr lang="zh-TW" altLang="en-US"/>
              <a:t>網路虛擬化</a:t>
            </a:r>
            <a:endParaRPr lang="zh-TW"/>
          </a:p>
          <a:p>
            <a:pPr rtl="0"/>
            <a:r>
              <a:rPr lang="zh-TW"/>
              <a:t>13.6 - 模組練習和測驗</a:t>
            </a:r>
          </a:p>
          <a:p>
            <a:pPr rtl="0"/>
            <a:r>
              <a:rPr lang="zh-TW"/>
              <a:t>13.6.2 – 我在本模組中學到了什麼？</a:t>
            </a:r>
            <a:r>
              <a:rPr lang="zh-TW" altLang="en-US"/>
              <a:t>（續）</a:t>
            </a:r>
            <a:endParaRPr lang="zh-TW"/>
          </a:p>
        </p:txBody>
      </p:sp>
    </p:spTree>
    <p:extLst>
      <p:ext uri="{BB962C8B-B14F-4D97-AF65-F5344CB8AC3E}">
        <p14:creationId xmlns:p14="http://schemas.microsoft.com/office/powerpoint/2010/main" val="1768182209"/>
      </p:ext>
    </p:extLst>
  </p:cSld>
  <p:clrMapOvr>
    <a:masterClrMapping/>
  </p:clrMapOvr>
</p:notes>
</file>

<file path=ppt/notesSlides/notesSlide5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575</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13 – </a:t>
            </a:r>
            <a:r>
              <a:rPr lang="zh-TW" altLang="en-US"/>
              <a:t>網路虛擬化</a:t>
            </a:r>
            <a:endParaRPr lang="zh-TW"/>
          </a:p>
          <a:p>
            <a:pPr rtl="0"/>
            <a:r>
              <a:rPr lang="zh-TW"/>
              <a:t>13.6 - 模組練習和測驗</a:t>
            </a:r>
          </a:p>
          <a:p>
            <a:pPr rtl="0"/>
            <a:r>
              <a:rPr lang="zh-TW"/>
              <a:t>13.6.2 – 我在本模組中學到了什麼？</a:t>
            </a:r>
            <a:r>
              <a:rPr lang="zh-TW" altLang="en-US"/>
              <a:t>（續）</a:t>
            </a:r>
            <a:endParaRPr lang="zh-TW"/>
          </a:p>
          <a:p>
            <a:pPr rtl="0"/>
            <a:r>
              <a:rPr lang="zh-TW"/>
              <a:t>13.6.3 </a:t>
            </a:r>
            <a:r>
              <a:rPr lang="en-US" altLang="zh-TW"/>
              <a:t>-</a:t>
            </a:r>
            <a:r>
              <a:rPr lang="zh-TW"/>
              <a:t> </a:t>
            </a:r>
            <a:r>
              <a:rPr lang="zh-TW" altLang="en-US"/>
              <a:t>模組</a:t>
            </a:r>
            <a:r>
              <a:rPr lang="zh-TW"/>
              <a:t>測驗 </a:t>
            </a:r>
            <a:r>
              <a:rPr lang="en-US" altLang="zh-TW"/>
              <a:t>-</a:t>
            </a:r>
            <a:r>
              <a:rPr lang="zh-TW"/>
              <a:t> 網路安全概念</a:t>
            </a:r>
          </a:p>
        </p:txBody>
      </p:sp>
    </p:spTree>
    <p:extLst>
      <p:ext uri="{BB962C8B-B14F-4D97-AF65-F5344CB8AC3E}">
        <p14:creationId xmlns:p14="http://schemas.microsoft.com/office/powerpoint/2010/main" val="2779741443"/>
      </p:ext>
    </p:extLst>
  </p:cSld>
  <p:clrMapOvr>
    <a:masterClrMapping/>
  </p:clrMapOvr>
</p:notes>
</file>

<file path=ppt/notesSlides/notesSlide5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576</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4090650274"/>
      </p:ext>
    </p:extLst>
  </p:cSld>
  <p:clrMapOvr>
    <a:masterClrMapping/>
  </p:clrMapOvr>
</p:notes>
</file>

<file path=ppt/notesSlides/notesSlide5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第十四章：網路自動化</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577</a:t>
            </a:fld>
            <a:endParaRPr/>
          </a:p>
        </p:txBody>
      </p:sp>
    </p:spTree>
    <p:extLst>
      <p:ext uri="{BB962C8B-B14F-4D97-AF65-F5344CB8AC3E}">
        <p14:creationId xmlns:p14="http://schemas.microsoft.com/office/powerpoint/2010/main" val="3509496577"/>
      </p:ext>
    </p:extLst>
  </p:cSld>
  <p:clrMapOvr>
    <a:masterClrMapping/>
  </p:clrMapOvr>
</p:notes>
</file>

<file path=ppt/notesSlides/notesSlide5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578</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GB"/>
          </a:p>
        </p:txBody>
      </p:sp>
    </p:spTree>
    <p:extLst>
      <p:ext uri="{BB962C8B-B14F-4D97-AF65-F5344CB8AC3E}">
        <p14:creationId xmlns:p14="http://schemas.microsoft.com/office/powerpoint/2010/main" val="4091803578"/>
      </p:ext>
    </p:extLst>
  </p:cSld>
  <p:clrMapOvr>
    <a:masterClrMapping/>
  </p:clrMapOvr>
</p:notes>
</file>

<file path=ppt/notesSlides/notesSlide5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14.1 - </a:t>
            </a:r>
            <a:r>
              <a:rPr lang="zh-TW" altLang="en-US"/>
              <a:t>自動化概述</a:t>
            </a:r>
            <a:endParaRPr lang="zh-TW"/>
          </a:p>
          <a:p>
            <a:pPr rtl="0"/>
            <a:r>
              <a:rPr lang="zh-TW"/>
              <a:t>14.1.2</a:t>
            </a:r>
            <a:r>
              <a:rPr lang="en-US" altLang="zh-TW"/>
              <a:t> </a:t>
            </a:r>
            <a:r>
              <a:rPr lang="zh-TW"/>
              <a:t>- </a:t>
            </a:r>
            <a:r>
              <a:rPr lang="zh-TW" sz="1200"/>
              <a:t>自動化的增加</a:t>
            </a:r>
          </a:p>
        </p:txBody>
      </p:sp>
      <p:sp>
        <p:nvSpPr>
          <p:cNvPr id="4" name="Slide Number Placeholder 3"/>
          <p:cNvSpPr>
            <a:spLocks noGrp="1"/>
          </p:cNvSpPr>
          <p:nvPr>
            <p:ph type="sldNum" sz="quarter" idx="5"/>
          </p:nvPr>
        </p:nvSpPr>
        <p:spPr/>
        <p:txBody>
          <a:bodyPr/>
          <a:lstStyle/>
          <a:p>
            <a:pPr rtl="0"/>
            <a:fld id="{5641018C-6CAF-B84E-B92C-ECB119457FBA}" type="slidenum">
              <a:rPr/>
              <a:t>579</a:t>
            </a:fld>
            <a:endParaRPr/>
          </a:p>
        </p:txBody>
      </p:sp>
    </p:spTree>
    <p:extLst>
      <p:ext uri="{BB962C8B-B14F-4D97-AF65-F5344CB8AC3E}">
        <p14:creationId xmlns:p14="http://schemas.microsoft.com/office/powerpoint/2010/main" val="4178876419"/>
      </p:ext>
    </p:extLst>
  </p:cSld>
  <p:clrMapOvr>
    <a:masterClrMapping/>
  </p:clrMapOvr>
</p:notes>
</file>

<file path=ppt/notesSlides/notesSlide5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sz="1200"/>
              <a:t>2 - 單區域 OSPFv2 設定</a:t>
            </a:r>
          </a:p>
          <a:p>
            <a:pPr rtl="0"/>
            <a:r>
              <a:rPr lang="en-US" altLang="zh-TW" sz="1200"/>
              <a:t>2.3 - </a:t>
            </a:r>
            <a:r>
              <a:rPr lang="zh-TW" altLang="en-US" sz="1200"/>
              <a:t>多重存取 </a:t>
            </a:r>
            <a:r>
              <a:rPr lang="en-US" altLang="zh-TW" sz="1200"/>
              <a:t>OSPF </a:t>
            </a:r>
            <a:r>
              <a:rPr lang="zh-TW" altLang="en-US" sz="1200"/>
              <a:t>網路</a:t>
            </a:r>
            <a:br>
              <a:rPr lang="en-US"/>
            </a:br>
            <a:r>
              <a:rPr lang="zh-TW"/>
              <a:t>2.3.9</a:t>
            </a:r>
            <a:r>
              <a:rPr lang="en-US" altLang="zh-TW"/>
              <a:t> </a:t>
            </a:r>
            <a:r>
              <a:rPr lang="zh-TW"/>
              <a:t>- </a:t>
            </a:r>
            <a:r>
              <a:rPr lang="zh-TW" sz="1200"/>
              <a:t>設定 OSPF 優先權</a:t>
            </a:r>
          </a:p>
          <a:p>
            <a:pPr rtl="0"/>
            <a:r>
              <a:rPr lang="zh-TW" sz="1200"/>
              <a:t>2.3.10</a:t>
            </a:r>
            <a:r>
              <a:rPr lang="en-US" altLang="zh-TW" sz="1200"/>
              <a:t> </a:t>
            </a:r>
            <a:r>
              <a:rPr lang="zh-TW" sz="1200"/>
              <a:t>-</a:t>
            </a:r>
            <a:r>
              <a:rPr lang="en-US" altLang="zh-TW" sz="1200"/>
              <a:t> </a:t>
            </a:r>
            <a:r>
              <a:rPr lang="zh-TW" sz="1200"/>
              <a:t>語法檢查器</a:t>
            </a:r>
            <a:r>
              <a:rPr lang="en-US" altLang="zh-TW" sz="1200"/>
              <a:t> </a:t>
            </a:r>
            <a:r>
              <a:rPr lang="zh-TW" sz="1200"/>
              <a:t>-</a:t>
            </a:r>
            <a:r>
              <a:rPr lang="en-US" altLang="zh-TW" sz="1200"/>
              <a:t> </a:t>
            </a:r>
            <a:r>
              <a:rPr lang="zh-TW" sz="1200"/>
              <a:t>設定 OSPF 優先權</a:t>
            </a:r>
          </a:p>
        </p:txBody>
      </p:sp>
      <p:sp>
        <p:nvSpPr>
          <p:cNvPr id="4" name="Slide Number Placeholder 3"/>
          <p:cNvSpPr>
            <a:spLocks noGrp="1"/>
          </p:cNvSpPr>
          <p:nvPr>
            <p:ph type="sldNum" sz="quarter" idx="5"/>
          </p:nvPr>
        </p:nvSpPr>
        <p:spPr/>
        <p:txBody>
          <a:bodyPr/>
          <a:lstStyle/>
          <a:p>
            <a:pPr rtl="0"/>
            <a:fld id="{5641018C-6CAF-B84E-B92C-ECB119457FBA}" type="slidenum">
              <a:rPr/>
              <a:t>58</a:t>
            </a:fld>
            <a:endParaRPr/>
          </a:p>
        </p:txBody>
      </p:sp>
    </p:spTree>
    <p:extLst>
      <p:ext uri="{BB962C8B-B14F-4D97-AF65-F5344CB8AC3E}">
        <p14:creationId xmlns:p14="http://schemas.microsoft.com/office/powerpoint/2010/main" val="385658358"/>
      </p:ext>
    </p:extLst>
  </p:cSld>
  <p:clrMapOvr>
    <a:masterClrMapping/>
  </p:clrMapOvr>
</p:notes>
</file>

<file path=ppt/notesSlides/notesSlide5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14.1 - </a:t>
            </a:r>
            <a:r>
              <a:rPr lang="zh-TW" altLang="en-US"/>
              <a:t>自動化概述</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14.1.3</a:t>
            </a:r>
            <a:r>
              <a:rPr lang="en-US" altLang="zh-TW"/>
              <a:t> </a:t>
            </a:r>
            <a:r>
              <a:rPr lang="zh-TW"/>
              <a:t>-</a:t>
            </a:r>
            <a:r>
              <a:rPr lang="en-US" altLang="zh-TW"/>
              <a:t> </a:t>
            </a:r>
            <a:r>
              <a:rPr lang="zh-TW" altLang="en-US" sz="1200" b="0" i="0" kern="1200">
                <a:solidFill>
                  <a:schemeClr val="tx1"/>
                </a:solidFill>
                <a:effectLst/>
                <a:latin typeface="+mn-lt"/>
                <a:ea typeface="+mn-ea"/>
                <a:cs typeface="+mn-cs"/>
              </a:rPr>
              <a:t>能思考的裝置</a:t>
            </a:r>
            <a:endParaRPr lang="zh-TW"/>
          </a:p>
          <a:p>
            <a:pPr rtl="0"/>
            <a:r>
              <a:rPr lang="zh-TW"/>
              <a:t>14.1.4</a:t>
            </a:r>
            <a:r>
              <a:rPr lang="en-US" altLang="zh-TW"/>
              <a:t> </a:t>
            </a:r>
            <a:r>
              <a:rPr lang="zh-TW"/>
              <a:t>-</a:t>
            </a:r>
            <a:r>
              <a:rPr lang="en-US" altLang="zh-TW"/>
              <a:t> </a:t>
            </a:r>
            <a:r>
              <a:rPr lang="zh-TW"/>
              <a:t>檢查你的理解 -自動化的優點</a:t>
            </a:r>
          </a:p>
        </p:txBody>
      </p:sp>
      <p:sp>
        <p:nvSpPr>
          <p:cNvPr id="4" name="Slide Number Placeholder 3"/>
          <p:cNvSpPr>
            <a:spLocks noGrp="1"/>
          </p:cNvSpPr>
          <p:nvPr>
            <p:ph type="sldNum" sz="quarter" idx="5"/>
          </p:nvPr>
        </p:nvSpPr>
        <p:spPr/>
        <p:txBody>
          <a:bodyPr/>
          <a:lstStyle/>
          <a:p>
            <a:pPr rtl="0"/>
            <a:fld id="{5641018C-6CAF-B84E-B92C-ECB119457FBA}" type="slidenum">
              <a:rPr/>
              <a:t>580</a:t>
            </a:fld>
            <a:endParaRPr/>
          </a:p>
        </p:txBody>
      </p:sp>
    </p:spTree>
    <p:extLst>
      <p:ext uri="{BB962C8B-B14F-4D97-AF65-F5344CB8AC3E}">
        <p14:creationId xmlns:p14="http://schemas.microsoft.com/office/powerpoint/2010/main" val="466076168"/>
      </p:ext>
    </p:extLst>
  </p:cSld>
  <p:clrMapOvr>
    <a:masterClrMapping/>
  </p:clrMapOvr>
</p:notes>
</file>

<file path=ppt/notesSlides/notesSlide5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14.2.2</a:t>
            </a:r>
            <a:r>
              <a:rPr lang="en-US" altLang="zh-TW"/>
              <a:t> </a:t>
            </a:r>
            <a:r>
              <a:rPr lang="zh-TW"/>
              <a:t>-</a:t>
            </a:r>
            <a:r>
              <a:rPr lang="en-US" altLang="zh-TW"/>
              <a:t> </a:t>
            </a:r>
            <a:r>
              <a:rPr lang="zh-TW"/>
              <a:t>資料格式概念</a:t>
            </a:r>
          </a:p>
        </p:txBody>
      </p:sp>
      <p:sp>
        <p:nvSpPr>
          <p:cNvPr id="4" name="Slide Number Placeholder 3"/>
          <p:cNvSpPr>
            <a:spLocks noGrp="1"/>
          </p:cNvSpPr>
          <p:nvPr>
            <p:ph type="sldNum" sz="quarter" idx="5"/>
          </p:nvPr>
        </p:nvSpPr>
        <p:spPr/>
        <p:txBody>
          <a:bodyPr/>
          <a:lstStyle/>
          <a:p>
            <a:pPr rtl="0"/>
            <a:fld id="{5641018C-6CAF-B84E-B92C-ECB119457FBA}" type="slidenum">
              <a:rPr/>
              <a:t>581</a:t>
            </a:fld>
            <a:endParaRPr/>
          </a:p>
        </p:txBody>
      </p:sp>
    </p:spTree>
    <p:extLst>
      <p:ext uri="{BB962C8B-B14F-4D97-AF65-F5344CB8AC3E}">
        <p14:creationId xmlns:p14="http://schemas.microsoft.com/office/powerpoint/2010/main" val="1260969649"/>
      </p:ext>
    </p:extLst>
  </p:cSld>
  <p:clrMapOvr>
    <a:masterClrMapping/>
  </p:clrMapOvr>
</p:notes>
</file>

<file path=ppt/notesSlides/notesSlide5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14.2.3</a:t>
            </a:r>
            <a:r>
              <a:rPr lang="en-US" altLang="zh-TW"/>
              <a:t> </a:t>
            </a:r>
            <a:r>
              <a:rPr lang="zh-TW"/>
              <a:t>-</a:t>
            </a:r>
            <a:r>
              <a:rPr lang="en-US" altLang="zh-TW"/>
              <a:t> </a:t>
            </a:r>
            <a:r>
              <a:rPr lang="zh-TW"/>
              <a:t>資料格式規則</a:t>
            </a:r>
          </a:p>
        </p:txBody>
      </p:sp>
      <p:sp>
        <p:nvSpPr>
          <p:cNvPr id="4" name="Slide Number Placeholder 3"/>
          <p:cNvSpPr>
            <a:spLocks noGrp="1"/>
          </p:cNvSpPr>
          <p:nvPr>
            <p:ph type="sldNum" sz="quarter" idx="5"/>
          </p:nvPr>
        </p:nvSpPr>
        <p:spPr/>
        <p:txBody>
          <a:bodyPr/>
          <a:lstStyle/>
          <a:p>
            <a:pPr rtl="0"/>
            <a:fld id="{5641018C-6CAF-B84E-B92C-ECB119457FBA}" type="slidenum">
              <a:rPr/>
              <a:t>582</a:t>
            </a:fld>
            <a:endParaRPr/>
          </a:p>
        </p:txBody>
      </p:sp>
    </p:spTree>
    <p:extLst>
      <p:ext uri="{BB962C8B-B14F-4D97-AF65-F5344CB8AC3E}">
        <p14:creationId xmlns:p14="http://schemas.microsoft.com/office/powerpoint/2010/main" val="3233834079"/>
      </p:ext>
    </p:extLst>
  </p:cSld>
  <p:clrMapOvr>
    <a:masterClrMapping/>
  </p:clrMapOvr>
</p:notes>
</file>

<file path=ppt/notesSlides/notesSlide5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14.2.4</a:t>
            </a:r>
            <a:r>
              <a:rPr lang="en-US" altLang="zh-TW"/>
              <a:t> </a:t>
            </a:r>
            <a:r>
              <a:rPr lang="zh-TW"/>
              <a:t>-</a:t>
            </a:r>
            <a:r>
              <a:rPr lang="en-US" altLang="zh-TW"/>
              <a:t> </a:t>
            </a:r>
            <a:r>
              <a:rPr lang="zh-TW"/>
              <a:t>比較資料格式</a:t>
            </a:r>
          </a:p>
        </p:txBody>
      </p:sp>
      <p:sp>
        <p:nvSpPr>
          <p:cNvPr id="4" name="Slide Number Placeholder 3"/>
          <p:cNvSpPr>
            <a:spLocks noGrp="1"/>
          </p:cNvSpPr>
          <p:nvPr>
            <p:ph type="sldNum" sz="quarter" idx="5"/>
          </p:nvPr>
        </p:nvSpPr>
        <p:spPr/>
        <p:txBody>
          <a:bodyPr/>
          <a:lstStyle/>
          <a:p>
            <a:pPr rtl="0"/>
            <a:fld id="{5641018C-6CAF-B84E-B92C-ECB119457FBA}" type="slidenum">
              <a:rPr/>
              <a:t>583</a:t>
            </a:fld>
            <a:endParaRPr/>
          </a:p>
        </p:txBody>
      </p:sp>
    </p:spTree>
    <p:extLst>
      <p:ext uri="{BB962C8B-B14F-4D97-AF65-F5344CB8AC3E}">
        <p14:creationId xmlns:p14="http://schemas.microsoft.com/office/powerpoint/2010/main" val="829501038"/>
      </p:ext>
    </p:extLst>
  </p:cSld>
  <p:clrMapOvr>
    <a:masterClrMapping/>
  </p:clrMapOvr>
</p:notes>
</file>

<file path=ppt/notesSlides/notesSlide5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14.2.5</a:t>
            </a:r>
            <a:r>
              <a:rPr lang="en-US" altLang="zh-TW"/>
              <a:t> </a:t>
            </a:r>
            <a:r>
              <a:rPr lang="zh-TW"/>
              <a:t>-</a:t>
            </a:r>
            <a:r>
              <a:rPr lang="en-US" altLang="zh-TW"/>
              <a:t> </a:t>
            </a:r>
            <a:r>
              <a:rPr lang="zh-TW"/>
              <a:t>JSON 資料格式</a:t>
            </a:r>
          </a:p>
        </p:txBody>
      </p:sp>
      <p:sp>
        <p:nvSpPr>
          <p:cNvPr id="4" name="Slide Number Placeholder 3"/>
          <p:cNvSpPr>
            <a:spLocks noGrp="1"/>
          </p:cNvSpPr>
          <p:nvPr>
            <p:ph type="sldNum" sz="quarter" idx="5"/>
          </p:nvPr>
        </p:nvSpPr>
        <p:spPr/>
        <p:txBody>
          <a:bodyPr/>
          <a:lstStyle/>
          <a:p>
            <a:pPr rtl="0"/>
            <a:fld id="{5641018C-6CAF-B84E-B92C-ECB119457FBA}" type="slidenum">
              <a:rPr/>
              <a:t>584</a:t>
            </a:fld>
            <a:endParaRPr/>
          </a:p>
        </p:txBody>
      </p:sp>
    </p:spTree>
    <p:extLst>
      <p:ext uri="{BB962C8B-B14F-4D97-AF65-F5344CB8AC3E}">
        <p14:creationId xmlns:p14="http://schemas.microsoft.com/office/powerpoint/2010/main" val="2226680102"/>
      </p:ext>
    </p:extLst>
  </p:cSld>
  <p:clrMapOvr>
    <a:masterClrMapping/>
  </p:clrMapOvr>
</p:notes>
</file>

<file path=ppt/notesSlides/notesSlide5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14.2.5 - </a:t>
            </a:r>
            <a:r>
              <a:rPr lang="zh-TW" altLang="zh-TW" sz="1200">
                <a:latin typeface="+mn-lt"/>
                <a:ea typeface="+mn-ea"/>
              </a:rPr>
              <a:t>JSON 資料格式</a:t>
            </a:r>
            <a:r>
              <a:rPr lang="zh-TW" altLang="en-US" sz="1200">
                <a:latin typeface="+mn-lt"/>
                <a:ea typeface="+mn-ea"/>
              </a:rPr>
              <a:t>（續）</a:t>
            </a:r>
            <a:r>
              <a:rPr lang="zh-TW" altLang="zh-TW" sz="1200">
                <a:latin typeface="+mn-lt"/>
                <a:ea typeface="+mn-ea"/>
              </a:rPr>
              <a:t> </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585</a:t>
            </a:fld>
            <a:endParaRPr/>
          </a:p>
        </p:txBody>
      </p:sp>
    </p:spTree>
    <p:extLst>
      <p:ext uri="{BB962C8B-B14F-4D97-AF65-F5344CB8AC3E}">
        <p14:creationId xmlns:p14="http://schemas.microsoft.com/office/powerpoint/2010/main" val="414543497"/>
      </p:ext>
    </p:extLst>
  </p:cSld>
  <p:clrMapOvr>
    <a:masterClrMapping/>
  </p:clrMapOvr>
</p:notes>
</file>

<file path=ppt/notesSlides/notesSlide5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14.2.6</a:t>
            </a:r>
            <a:r>
              <a:rPr lang="en-US" altLang="zh-TW"/>
              <a:t> </a:t>
            </a:r>
            <a:r>
              <a:rPr lang="zh-TW"/>
              <a:t>-</a:t>
            </a:r>
            <a:r>
              <a:rPr lang="zh-TW" altLang="en-US"/>
              <a:t> </a:t>
            </a:r>
            <a:r>
              <a:rPr lang="zh-TW"/>
              <a:t>JSON 語法規則</a:t>
            </a:r>
          </a:p>
        </p:txBody>
      </p:sp>
      <p:sp>
        <p:nvSpPr>
          <p:cNvPr id="4" name="Slide Number Placeholder 3"/>
          <p:cNvSpPr>
            <a:spLocks noGrp="1"/>
          </p:cNvSpPr>
          <p:nvPr>
            <p:ph type="sldNum" sz="quarter" idx="5"/>
          </p:nvPr>
        </p:nvSpPr>
        <p:spPr/>
        <p:txBody>
          <a:bodyPr/>
          <a:lstStyle/>
          <a:p>
            <a:pPr rtl="0"/>
            <a:fld id="{5641018C-6CAF-B84E-B92C-ECB119457FBA}" type="slidenum">
              <a:rPr/>
              <a:t>586</a:t>
            </a:fld>
            <a:endParaRPr/>
          </a:p>
        </p:txBody>
      </p:sp>
    </p:spTree>
    <p:extLst>
      <p:ext uri="{BB962C8B-B14F-4D97-AF65-F5344CB8AC3E}">
        <p14:creationId xmlns:p14="http://schemas.microsoft.com/office/powerpoint/2010/main" val="2285695465"/>
      </p:ext>
    </p:extLst>
  </p:cSld>
  <p:clrMapOvr>
    <a:masterClrMapping/>
  </p:clrMapOvr>
</p:notes>
</file>

<file path=ppt/notesSlides/notesSlide5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14.2.6</a:t>
            </a:r>
            <a:r>
              <a:rPr lang="en-US" altLang="zh-TW"/>
              <a:t> </a:t>
            </a:r>
            <a:r>
              <a:rPr lang="zh-TW"/>
              <a:t>-</a:t>
            </a:r>
            <a:r>
              <a:rPr lang="en-US" altLang="zh-TW"/>
              <a:t> </a:t>
            </a:r>
            <a:r>
              <a:rPr lang="zh-TW"/>
              <a:t>JSON 語法規則</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587</a:t>
            </a:fld>
            <a:endParaRPr/>
          </a:p>
        </p:txBody>
      </p:sp>
    </p:spTree>
    <p:extLst>
      <p:ext uri="{BB962C8B-B14F-4D97-AF65-F5344CB8AC3E}">
        <p14:creationId xmlns:p14="http://schemas.microsoft.com/office/powerpoint/2010/main" val="3837570820"/>
      </p:ext>
    </p:extLst>
  </p:cSld>
  <p:clrMapOvr>
    <a:masterClrMapping/>
  </p:clrMapOvr>
</p:notes>
</file>

<file path=ppt/notesSlides/notesSlide5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14.2.6 - </a:t>
            </a:r>
            <a:r>
              <a:rPr lang="zh-TW" altLang="zh-TW"/>
              <a:t>JSON 語法規則</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588</a:t>
            </a:fld>
            <a:endParaRPr/>
          </a:p>
        </p:txBody>
      </p:sp>
    </p:spTree>
    <p:extLst>
      <p:ext uri="{BB962C8B-B14F-4D97-AF65-F5344CB8AC3E}">
        <p14:creationId xmlns:p14="http://schemas.microsoft.com/office/powerpoint/2010/main" val="981926045"/>
      </p:ext>
    </p:extLst>
  </p:cSld>
  <p:clrMapOvr>
    <a:masterClrMapping/>
  </p:clrMapOvr>
</p:notes>
</file>

<file path=ppt/notesSlides/notesSlide5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14.2.7</a:t>
            </a:r>
            <a:r>
              <a:rPr lang="en-US" altLang="zh-TW"/>
              <a:t> </a:t>
            </a:r>
            <a:r>
              <a:rPr lang="zh-TW"/>
              <a:t>-</a:t>
            </a:r>
            <a:r>
              <a:rPr lang="en-US" altLang="zh-TW"/>
              <a:t> </a:t>
            </a:r>
            <a:r>
              <a:rPr lang="zh-TW"/>
              <a:t>YAML 資料格式</a:t>
            </a:r>
          </a:p>
        </p:txBody>
      </p:sp>
      <p:sp>
        <p:nvSpPr>
          <p:cNvPr id="4" name="Slide Number Placeholder 3"/>
          <p:cNvSpPr>
            <a:spLocks noGrp="1"/>
          </p:cNvSpPr>
          <p:nvPr>
            <p:ph type="sldNum" sz="quarter" idx="5"/>
          </p:nvPr>
        </p:nvSpPr>
        <p:spPr/>
        <p:txBody>
          <a:bodyPr/>
          <a:lstStyle/>
          <a:p>
            <a:pPr rtl="0"/>
            <a:fld id="{5641018C-6CAF-B84E-B92C-ECB119457FBA}" type="slidenum">
              <a:rPr/>
              <a:t>589</a:t>
            </a:fld>
            <a:endParaRPr/>
          </a:p>
        </p:txBody>
      </p:sp>
    </p:spTree>
    <p:extLst>
      <p:ext uri="{BB962C8B-B14F-4D97-AF65-F5344CB8AC3E}">
        <p14:creationId xmlns:p14="http://schemas.microsoft.com/office/powerpoint/2010/main" val="1554501053"/>
      </p:ext>
    </p:extLst>
  </p:cSld>
  <p:clrMapOvr>
    <a:masterClrMapping/>
  </p:clrMapOvr>
</p:notes>
</file>

<file path=ppt/notesSlides/notesSlide5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2.4.1</a:t>
            </a:r>
            <a:r>
              <a:rPr lang="en-US" altLang="zh-TW"/>
              <a:t> </a:t>
            </a:r>
            <a:r>
              <a:rPr lang="zh-TW"/>
              <a:t>-</a:t>
            </a:r>
            <a:r>
              <a:rPr lang="en-US" altLang="zh-TW"/>
              <a:t> </a:t>
            </a:r>
            <a:r>
              <a:rPr lang="en-US" altLang="zh-TW">
                <a:latin typeface="+mn-lt"/>
                <a:ea typeface="+mn-ea"/>
              </a:rPr>
              <a:t>Cisco</a:t>
            </a:r>
            <a:r>
              <a:rPr lang="zh-TW" altLang="en-US">
                <a:latin typeface="+mn-lt"/>
                <a:ea typeface="+mn-ea"/>
              </a:rPr>
              <a:t> </a:t>
            </a:r>
            <a:r>
              <a:rPr lang="en-US" altLang="zh-TW">
                <a:latin typeface="+mn-lt"/>
                <a:ea typeface="+mn-ea"/>
              </a:rPr>
              <a:t>OSPF </a:t>
            </a:r>
            <a:r>
              <a:rPr lang="zh-TW" altLang="en-US">
                <a:latin typeface="+mn-lt"/>
                <a:ea typeface="+mn-ea"/>
              </a:rPr>
              <a:t>成本度量值</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59</a:t>
            </a:fld>
            <a:endParaRPr/>
          </a:p>
        </p:txBody>
      </p:sp>
    </p:spTree>
    <p:extLst>
      <p:ext uri="{BB962C8B-B14F-4D97-AF65-F5344CB8AC3E}">
        <p14:creationId xmlns:p14="http://schemas.microsoft.com/office/powerpoint/2010/main" val="3516139777"/>
      </p:ext>
    </p:extLst>
  </p:cSld>
  <p:clrMapOvr>
    <a:masterClrMapping/>
  </p:clrMapOvr>
</p:notes>
</file>

<file path=ppt/notesSlides/notesSlide5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14.2.7</a:t>
            </a:r>
            <a:r>
              <a:rPr lang="en-US" altLang="zh-TW"/>
              <a:t> </a:t>
            </a:r>
            <a:r>
              <a:rPr lang="zh-TW"/>
              <a:t>-</a:t>
            </a:r>
            <a:r>
              <a:rPr lang="en-US" altLang="zh-TW"/>
              <a:t> </a:t>
            </a:r>
            <a:r>
              <a:rPr lang="zh-TW"/>
              <a:t>YAML 資料格式</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590</a:t>
            </a:fld>
            <a:endParaRPr/>
          </a:p>
        </p:txBody>
      </p:sp>
    </p:spTree>
    <p:extLst>
      <p:ext uri="{BB962C8B-B14F-4D97-AF65-F5344CB8AC3E}">
        <p14:creationId xmlns:p14="http://schemas.microsoft.com/office/powerpoint/2010/main" val="2105246367"/>
      </p:ext>
    </p:extLst>
  </p:cSld>
  <p:clrMapOvr>
    <a:masterClrMapping/>
  </p:clrMapOvr>
</p:notes>
</file>

<file path=ppt/notesSlides/notesSlide5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14.2.8</a:t>
            </a:r>
            <a:r>
              <a:rPr lang="en-US" altLang="zh-TW"/>
              <a:t> </a:t>
            </a:r>
            <a:r>
              <a:rPr lang="zh-TW"/>
              <a:t>-</a:t>
            </a:r>
            <a:r>
              <a:rPr lang="en-US" altLang="zh-TW"/>
              <a:t> </a:t>
            </a:r>
            <a:r>
              <a:rPr lang="zh-TW"/>
              <a:t>XML 資料格式</a:t>
            </a:r>
          </a:p>
        </p:txBody>
      </p:sp>
      <p:sp>
        <p:nvSpPr>
          <p:cNvPr id="4" name="Slide Number Placeholder 3"/>
          <p:cNvSpPr>
            <a:spLocks noGrp="1"/>
          </p:cNvSpPr>
          <p:nvPr>
            <p:ph type="sldNum" sz="quarter" idx="5"/>
          </p:nvPr>
        </p:nvSpPr>
        <p:spPr/>
        <p:txBody>
          <a:bodyPr/>
          <a:lstStyle/>
          <a:p>
            <a:pPr rtl="0"/>
            <a:fld id="{5641018C-6CAF-B84E-B92C-ECB119457FBA}" type="slidenum">
              <a:rPr/>
              <a:t>591</a:t>
            </a:fld>
            <a:endParaRPr/>
          </a:p>
        </p:txBody>
      </p:sp>
    </p:spTree>
    <p:extLst>
      <p:ext uri="{BB962C8B-B14F-4D97-AF65-F5344CB8AC3E}">
        <p14:creationId xmlns:p14="http://schemas.microsoft.com/office/powerpoint/2010/main" val="462366250"/>
      </p:ext>
    </p:extLst>
  </p:cSld>
  <p:clrMapOvr>
    <a:masterClrMapping/>
  </p:clrMapOvr>
</p:notes>
</file>

<file path=ppt/notesSlides/notesSlide5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14.2 - </a:t>
            </a:r>
            <a:r>
              <a:rPr lang="zh-TW" altLang="en-US"/>
              <a:t>資料格式</a:t>
            </a:r>
            <a:endParaRPr lang="zh-TW"/>
          </a:p>
          <a:p>
            <a:pPr rtl="0"/>
            <a:r>
              <a:rPr lang="zh-TW"/>
              <a:t>14.2.8</a:t>
            </a:r>
            <a:r>
              <a:rPr lang="en-US" altLang="zh-TW"/>
              <a:t> </a:t>
            </a:r>
            <a:r>
              <a:rPr lang="zh-TW"/>
              <a:t>-</a:t>
            </a:r>
            <a:r>
              <a:rPr lang="en-US" altLang="zh-TW"/>
              <a:t> </a:t>
            </a:r>
            <a:r>
              <a:rPr lang="zh-TW"/>
              <a:t>XML 資料格式</a:t>
            </a:r>
            <a:r>
              <a:rPr lang="zh-TW" altLang="en-US"/>
              <a:t>（續）</a:t>
            </a:r>
            <a:endParaRPr lang="zh-TW"/>
          </a:p>
          <a:p>
            <a:pPr rtl="0"/>
            <a:r>
              <a:rPr lang="zh-TW"/>
              <a:t>14.2.9</a:t>
            </a:r>
            <a:r>
              <a:rPr lang="en-US" altLang="zh-TW"/>
              <a:t> </a:t>
            </a:r>
            <a:r>
              <a:rPr lang="zh-TW"/>
              <a:t>-</a:t>
            </a:r>
            <a:r>
              <a:rPr lang="en-US" altLang="zh-TW"/>
              <a:t> </a:t>
            </a:r>
            <a:r>
              <a:rPr lang="zh-TW" altLang="en-US"/>
              <a:t>檢查你的理解 </a:t>
            </a:r>
            <a:r>
              <a:rPr lang="zh-TW"/>
              <a:t>-</a:t>
            </a:r>
            <a:r>
              <a:rPr lang="en-US" altLang="zh-TW"/>
              <a:t> </a:t>
            </a:r>
            <a:r>
              <a:rPr lang="zh-TW"/>
              <a:t>資料格式</a:t>
            </a:r>
          </a:p>
        </p:txBody>
      </p:sp>
      <p:sp>
        <p:nvSpPr>
          <p:cNvPr id="4" name="Slide Number Placeholder 3"/>
          <p:cNvSpPr>
            <a:spLocks noGrp="1"/>
          </p:cNvSpPr>
          <p:nvPr>
            <p:ph type="sldNum" sz="quarter" idx="5"/>
          </p:nvPr>
        </p:nvSpPr>
        <p:spPr/>
        <p:txBody>
          <a:bodyPr/>
          <a:lstStyle/>
          <a:p>
            <a:pPr rtl="0"/>
            <a:fld id="{5641018C-6CAF-B84E-B92C-ECB119457FBA}" type="slidenum">
              <a:rPr/>
              <a:t>592</a:t>
            </a:fld>
            <a:endParaRPr/>
          </a:p>
        </p:txBody>
      </p:sp>
    </p:spTree>
    <p:extLst>
      <p:ext uri="{BB962C8B-B14F-4D97-AF65-F5344CB8AC3E}">
        <p14:creationId xmlns:p14="http://schemas.microsoft.com/office/powerpoint/2010/main" val="1591578713"/>
      </p:ext>
    </p:extLst>
  </p:cSld>
  <p:clrMapOvr>
    <a:masterClrMapping/>
  </p:clrMapOvr>
</p:notes>
</file>

<file path=ppt/notesSlides/notesSlide5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14.3 - API</a:t>
            </a:r>
          </a:p>
          <a:p>
            <a:pPr rtl="0"/>
            <a:r>
              <a:rPr lang="zh-TW"/>
              <a:t>14.3.2</a:t>
            </a:r>
            <a:r>
              <a:rPr lang="en-US" altLang="zh-TW"/>
              <a:t> </a:t>
            </a:r>
            <a:r>
              <a:rPr lang="zh-TW"/>
              <a:t>-</a:t>
            </a:r>
            <a:r>
              <a:rPr lang="en-US" altLang="zh-TW"/>
              <a:t> </a:t>
            </a:r>
            <a:r>
              <a:rPr lang="zh-TW"/>
              <a:t>API 概念</a:t>
            </a:r>
          </a:p>
        </p:txBody>
      </p:sp>
      <p:sp>
        <p:nvSpPr>
          <p:cNvPr id="4" name="Slide Number Placeholder 3"/>
          <p:cNvSpPr>
            <a:spLocks noGrp="1"/>
          </p:cNvSpPr>
          <p:nvPr>
            <p:ph type="sldNum" sz="quarter" idx="5"/>
          </p:nvPr>
        </p:nvSpPr>
        <p:spPr/>
        <p:txBody>
          <a:bodyPr/>
          <a:lstStyle/>
          <a:p>
            <a:pPr rtl="0"/>
            <a:fld id="{5641018C-6CAF-B84E-B92C-ECB119457FBA}" type="slidenum">
              <a:rPr/>
              <a:t>593</a:t>
            </a:fld>
            <a:endParaRPr/>
          </a:p>
        </p:txBody>
      </p:sp>
    </p:spTree>
    <p:extLst>
      <p:ext uri="{BB962C8B-B14F-4D97-AF65-F5344CB8AC3E}">
        <p14:creationId xmlns:p14="http://schemas.microsoft.com/office/powerpoint/2010/main" val="4052380209"/>
      </p:ext>
    </p:extLst>
  </p:cSld>
  <p:clrMapOvr>
    <a:masterClrMapping/>
  </p:clrMapOvr>
</p:notes>
</file>

<file path=ppt/notesSlides/notesSlide5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14.3 - API</a:t>
            </a:r>
          </a:p>
          <a:p>
            <a:pPr rtl="0"/>
            <a:r>
              <a:rPr lang="zh-TW"/>
              <a:t>14.3.3</a:t>
            </a:r>
            <a:r>
              <a:rPr lang="en-US" altLang="zh-TW"/>
              <a:t> </a:t>
            </a:r>
            <a:r>
              <a:rPr lang="zh-TW"/>
              <a:t>-</a:t>
            </a:r>
            <a:r>
              <a:rPr lang="en-US" altLang="zh-TW"/>
              <a:t> </a:t>
            </a:r>
            <a:r>
              <a:rPr lang="zh-TW"/>
              <a:t> API 範例</a:t>
            </a:r>
          </a:p>
        </p:txBody>
      </p:sp>
      <p:sp>
        <p:nvSpPr>
          <p:cNvPr id="4" name="Slide Number Placeholder 3"/>
          <p:cNvSpPr>
            <a:spLocks noGrp="1"/>
          </p:cNvSpPr>
          <p:nvPr>
            <p:ph type="sldNum" sz="quarter" idx="5"/>
          </p:nvPr>
        </p:nvSpPr>
        <p:spPr/>
        <p:txBody>
          <a:bodyPr/>
          <a:lstStyle/>
          <a:p>
            <a:pPr rtl="0"/>
            <a:fld id="{5641018C-6CAF-B84E-B92C-ECB119457FBA}" type="slidenum">
              <a:rPr/>
              <a:t>594</a:t>
            </a:fld>
            <a:endParaRPr/>
          </a:p>
        </p:txBody>
      </p:sp>
    </p:spTree>
    <p:extLst>
      <p:ext uri="{BB962C8B-B14F-4D97-AF65-F5344CB8AC3E}">
        <p14:creationId xmlns:p14="http://schemas.microsoft.com/office/powerpoint/2010/main" val="817543217"/>
      </p:ext>
    </p:extLst>
  </p:cSld>
  <p:clrMapOvr>
    <a:masterClrMapping/>
  </p:clrMapOvr>
</p:notes>
</file>

<file path=ppt/notesSlides/notesSlide5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14.3 - API</a:t>
            </a:r>
          </a:p>
          <a:p>
            <a:pPr rtl="0"/>
            <a:r>
              <a:rPr lang="zh-TW"/>
              <a:t>14.3.3 - </a:t>
            </a:r>
            <a:r>
              <a:rPr lang="zh-TW" altLang="zh-TW"/>
              <a:t>API 範例</a:t>
            </a:r>
            <a:r>
              <a:rPr lang="zh-TW" altLang="en-US" sz="1200"/>
              <a:t>（續）</a:t>
            </a:r>
            <a:r>
              <a:rPr lang="zh-TW" altLang="zh-TW" sz="1200"/>
              <a:t> </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595</a:t>
            </a:fld>
            <a:endParaRPr/>
          </a:p>
        </p:txBody>
      </p:sp>
    </p:spTree>
    <p:extLst>
      <p:ext uri="{BB962C8B-B14F-4D97-AF65-F5344CB8AC3E}">
        <p14:creationId xmlns:p14="http://schemas.microsoft.com/office/powerpoint/2010/main" val="1429357253"/>
      </p:ext>
    </p:extLst>
  </p:cSld>
  <p:clrMapOvr>
    <a:masterClrMapping/>
  </p:clrMapOvr>
</p:notes>
</file>

<file path=ppt/notesSlides/notesSlide5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14.3 - API</a:t>
            </a:r>
          </a:p>
          <a:p>
            <a:pPr marL="0" marR="0" lvl="0" indent="0" algn="l" defTabSz="457200" rtl="0" eaLnBrk="1" fontAlgn="auto" latinLnBrk="0" hangingPunct="1">
              <a:lnSpc>
                <a:spcPct val="100000"/>
              </a:lnSpc>
              <a:spcBef>
                <a:spcPct val="0"/>
              </a:spcBef>
              <a:spcAft>
                <a:spcPct val="0"/>
              </a:spcAft>
              <a:buClrTx/>
              <a:buSzTx/>
              <a:buFontTx/>
              <a:buNone/>
              <a:defRPr/>
            </a:pPr>
            <a:r>
              <a:rPr lang="zh-TW"/>
              <a:t>14.3.4</a:t>
            </a:r>
            <a:r>
              <a:rPr lang="en-US" altLang="zh-TW"/>
              <a:t> </a:t>
            </a:r>
            <a:r>
              <a:rPr lang="zh-TW"/>
              <a:t>-</a:t>
            </a:r>
            <a:r>
              <a:rPr lang="en-US" altLang="zh-TW"/>
              <a:t> </a:t>
            </a:r>
            <a:r>
              <a:rPr lang="zh-TW" altLang="en-US" sz="1200" b="0" i="0" kern="1200">
                <a:solidFill>
                  <a:schemeClr val="tx1"/>
                </a:solidFill>
                <a:effectLst/>
                <a:latin typeface="+mn-lt"/>
                <a:ea typeface="+mn-ea"/>
                <a:cs typeface="+mn-cs"/>
              </a:rPr>
              <a:t>開放、內部和合作夥伴 </a:t>
            </a:r>
            <a:r>
              <a:rPr lang="en-US" altLang="zh-TW" sz="1200" b="0" i="0" kern="1200">
                <a:solidFill>
                  <a:schemeClr val="tx1"/>
                </a:solidFill>
                <a:effectLst/>
                <a:latin typeface="+mn-lt"/>
                <a:ea typeface="+mn-ea"/>
                <a:cs typeface="+mn-cs"/>
              </a:rPr>
              <a:t>API</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596</a:t>
            </a:fld>
            <a:endParaRPr/>
          </a:p>
        </p:txBody>
      </p:sp>
    </p:spTree>
    <p:extLst>
      <p:ext uri="{BB962C8B-B14F-4D97-AF65-F5344CB8AC3E}">
        <p14:creationId xmlns:p14="http://schemas.microsoft.com/office/powerpoint/2010/main" val="1377565103"/>
      </p:ext>
    </p:extLst>
  </p:cSld>
  <p:clrMapOvr>
    <a:masterClrMapping/>
  </p:clrMapOvr>
</p:notes>
</file>

<file path=ppt/notesSlides/notesSlide5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en-US" altLang="zh-TW"/>
              <a:t>14.3 - API</a:t>
            </a:r>
            <a:endParaRPr lang="zh-TW"/>
          </a:p>
          <a:p>
            <a:pPr rtl="0"/>
            <a:r>
              <a:rPr lang="zh-TW"/>
              <a:t>14.3.5</a:t>
            </a:r>
            <a:r>
              <a:rPr lang="en-US" altLang="zh-TW"/>
              <a:t> </a:t>
            </a:r>
            <a:r>
              <a:rPr lang="zh-TW"/>
              <a:t>-</a:t>
            </a:r>
            <a:r>
              <a:rPr lang="en-US" altLang="zh-TW"/>
              <a:t> </a:t>
            </a:r>
            <a:r>
              <a:rPr lang="zh-TW"/>
              <a:t>Web 服務 API 的類型</a:t>
            </a:r>
          </a:p>
          <a:p>
            <a:pPr marL="0" marR="0" lvl="0" indent="0" algn="l" defTabSz="457200" rtl="0" eaLnBrk="1" fontAlgn="auto" latinLnBrk="0" hangingPunct="1">
              <a:lnSpc>
                <a:spcPct val="100000"/>
              </a:lnSpc>
              <a:spcBef>
                <a:spcPct val="0"/>
              </a:spcBef>
              <a:spcAft>
                <a:spcPct val="0"/>
              </a:spcAft>
              <a:buClrTx/>
              <a:buSzTx/>
              <a:buFontTx/>
              <a:buNone/>
              <a:defRPr/>
            </a:pPr>
            <a:r>
              <a:rPr lang="zh-TW"/>
              <a:t>14.3.6 -</a:t>
            </a:r>
            <a:r>
              <a:rPr lang="en-US" altLang="zh-TW"/>
              <a:t> </a:t>
            </a:r>
            <a:r>
              <a:rPr lang="zh-TW" altLang="en-US" sz="1200" b="0" i="0" kern="1200">
                <a:solidFill>
                  <a:schemeClr val="tx1"/>
                </a:solidFill>
                <a:effectLst/>
                <a:latin typeface="+mn-lt"/>
                <a:ea typeface="+mn-ea"/>
                <a:cs typeface="+mn-cs"/>
              </a:rPr>
              <a:t>檢查你的理解 </a:t>
            </a:r>
            <a:r>
              <a:rPr lang="en-US" altLang="zh-TW" sz="1200" b="0" i="0" kern="1200">
                <a:solidFill>
                  <a:schemeClr val="tx1"/>
                </a:solidFill>
                <a:effectLst/>
                <a:latin typeface="+mn-lt"/>
                <a:ea typeface="+mn-ea"/>
                <a:cs typeface="+mn-cs"/>
              </a:rPr>
              <a:t>- API</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597</a:t>
            </a:fld>
            <a:endParaRPr/>
          </a:p>
        </p:txBody>
      </p:sp>
    </p:spTree>
    <p:extLst>
      <p:ext uri="{BB962C8B-B14F-4D97-AF65-F5344CB8AC3E}">
        <p14:creationId xmlns:p14="http://schemas.microsoft.com/office/powerpoint/2010/main" val="4185440782"/>
      </p:ext>
    </p:extLst>
  </p:cSld>
  <p:clrMapOvr>
    <a:masterClrMapping/>
  </p:clrMapOvr>
</p:notes>
</file>

<file path=ppt/notesSlides/notesSlide5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14.4 - REST</a:t>
            </a:r>
          </a:p>
          <a:p>
            <a:pPr rtl="0"/>
            <a:r>
              <a:rPr lang="zh-TW"/>
              <a:t>14.4.2</a:t>
            </a:r>
            <a:r>
              <a:rPr lang="en-US" altLang="zh-TW"/>
              <a:t> – REST </a:t>
            </a:r>
            <a:r>
              <a:rPr lang="zh-TW"/>
              <a:t>和</a:t>
            </a:r>
            <a:r>
              <a:rPr lang="en-US" altLang="zh-TW"/>
              <a:t> RESTful</a:t>
            </a:r>
            <a:r>
              <a:rPr lang="zh-TW"/>
              <a:t> API</a:t>
            </a:r>
          </a:p>
        </p:txBody>
      </p:sp>
      <p:sp>
        <p:nvSpPr>
          <p:cNvPr id="4" name="Slide Number Placeholder 3"/>
          <p:cNvSpPr>
            <a:spLocks noGrp="1"/>
          </p:cNvSpPr>
          <p:nvPr>
            <p:ph type="sldNum" sz="quarter" idx="5"/>
          </p:nvPr>
        </p:nvSpPr>
        <p:spPr/>
        <p:txBody>
          <a:bodyPr/>
          <a:lstStyle/>
          <a:p>
            <a:pPr rtl="0"/>
            <a:fld id="{5641018C-6CAF-B84E-B92C-ECB119457FBA}" type="slidenum">
              <a:rPr/>
              <a:t>598</a:t>
            </a:fld>
            <a:endParaRPr/>
          </a:p>
        </p:txBody>
      </p:sp>
    </p:spTree>
    <p:extLst>
      <p:ext uri="{BB962C8B-B14F-4D97-AF65-F5344CB8AC3E}">
        <p14:creationId xmlns:p14="http://schemas.microsoft.com/office/powerpoint/2010/main" val="2233040740"/>
      </p:ext>
    </p:extLst>
  </p:cSld>
  <p:clrMapOvr>
    <a:masterClrMapping/>
  </p:clrMapOvr>
</p:notes>
</file>

<file path=ppt/notesSlides/notesSlide5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14.4 - REST</a:t>
            </a:r>
          </a:p>
          <a:p>
            <a:pPr rtl="0"/>
            <a:r>
              <a:rPr lang="zh-TW"/>
              <a:t>14.4.3</a:t>
            </a:r>
            <a:r>
              <a:rPr lang="en-US" altLang="zh-TW"/>
              <a:t> </a:t>
            </a:r>
            <a:r>
              <a:rPr lang="zh-TW"/>
              <a:t>-</a:t>
            </a:r>
            <a:r>
              <a:rPr lang="en-US" altLang="zh-TW"/>
              <a:t> </a:t>
            </a:r>
            <a:r>
              <a:rPr lang="zh-TW" altLang="zh-TW" sz="1200">
                <a:latin typeface="+mn-lt"/>
                <a:ea typeface="+mn-ea"/>
              </a:rPr>
              <a:t>RESTful 實作</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599</a:t>
            </a:fld>
            <a:endParaRPr/>
          </a:p>
        </p:txBody>
      </p:sp>
    </p:spTree>
    <p:extLst>
      <p:ext uri="{BB962C8B-B14F-4D97-AF65-F5344CB8AC3E}">
        <p14:creationId xmlns:p14="http://schemas.microsoft.com/office/powerpoint/2010/main" val="529450415"/>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en-US" altLang="zh-TW"/>
              <a:t>1.1 - OSPF </a:t>
            </a:r>
            <a:r>
              <a:rPr lang="zh-TW" altLang="en-US"/>
              <a:t>的功能和特徵</a:t>
            </a:r>
            <a:endParaRPr lang="zh-TW"/>
          </a:p>
          <a:p>
            <a:pPr rtl="0"/>
            <a:r>
              <a:rPr lang="zh-TW"/>
              <a:t>1.1.2- </a:t>
            </a:r>
            <a:r>
              <a:rPr lang="zh-TW" sz="1200"/>
              <a:t>OSPF 的</a:t>
            </a:r>
            <a:r>
              <a:rPr lang="zh-TW" altLang="en-US"/>
              <a:t>元件</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6</a:t>
            </a:fld>
            <a:endParaRPr/>
          </a:p>
        </p:txBody>
      </p:sp>
    </p:spTree>
    <p:extLst>
      <p:ext uri="{BB962C8B-B14F-4D97-AF65-F5344CB8AC3E}">
        <p14:creationId xmlns:p14="http://schemas.microsoft.com/office/powerpoint/2010/main" val="3427368846"/>
      </p:ext>
    </p:extLst>
  </p:cSld>
  <p:clrMapOvr>
    <a:masterClrMapping/>
  </p:clrMapOvr>
</p:notes>
</file>

<file path=ppt/notesSlides/notesSlide6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2.4.1</a:t>
            </a:r>
            <a:r>
              <a:rPr lang="en-US" altLang="zh-TW"/>
              <a:t> </a:t>
            </a:r>
            <a:r>
              <a:rPr lang="zh-TW"/>
              <a:t>-</a:t>
            </a:r>
            <a:r>
              <a:rPr lang="en-US" altLang="zh-TW"/>
              <a:t> </a:t>
            </a:r>
            <a:r>
              <a:rPr lang="en-US" altLang="zh-TW">
                <a:latin typeface="Arial" pitchFamily="34" charset="0"/>
                <a:ea typeface="+mn-ea"/>
                <a:cs typeface="Arial" pitchFamily="34" charset="0"/>
              </a:rPr>
              <a:t>Cisco</a:t>
            </a:r>
            <a:r>
              <a:rPr lang="zh-TW" altLang="en-US">
                <a:latin typeface="Arial" pitchFamily="34" charset="0"/>
                <a:ea typeface="+mn-ea"/>
                <a:cs typeface="Arial" pitchFamily="34" charset="0"/>
              </a:rPr>
              <a:t> </a:t>
            </a:r>
            <a:r>
              <a:rPr lang="en-US" altLang="zh-TW">
                <a:latin typeface="Arial" pitchFamily="34" charset="0"/>
                <a:ea typeface="+mn-ea"/>
                <a:cs typeface="Arial" pitchFamily="34" charset="0"/>
              </a:rPr>
              <a:t>OSPF </a:t>
            </a:r>
            <a:r>
              <a:rPr lang="zh-TW" altLang="en-US">
                <a:latin typeface="Arial" pitchFamily="34" charset="0"/>
                <a:ea typeface="+mn-ea"/>
                <a:cs typeface="Arial" pitchFamily="34" charset="0"/>
              </a:rPr>
              <a:t>成本度量值</a:t>
            </a:r>
            <a:r>
              <a:rPr lang="zh-TW" altLang="en-US" sz="1200">
                <a:latin typeface="Arial" pitchFamily="34" charset="0"/>
                <a:ea typeface="+mn-ea"/>
                <a:cs typeface="Arial" pitchFamily="34" charset="0"/>
              </a:rPr>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60</a:t>
            </a:fld>
            <a:endParaRPr/>
          </a:p>
        </p:txBody>
      </p:sp>
    </p:spTree>
    <p:extLst>
      <p:ext uri="{BB962C8B-B14F-4D97-AF65-F5344CB8AC3E}">
        <p14:creationId xmlns:p14="http://schemas.microsoft.com/office/powerpoint/2010/main" val="758978082"/>
      </p:ext>
    </p:extLst>
  </p:cSld>
  <p:clrMapOvr>
    <a:masterClrMapping/>
  </p:clrMapOvr>
</p:notes>
</file>

<file path=ppt/notesSlides/notesSlide60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14.4 - REST</a:t>
            </a:r>
          </a:p>
          <a:p>
            <a:pPr rtl="0"/>
            <a:r>
              <a:rPr lang="zh-TW"/>
              <a:t>14.4.4-URI，URN 和網址</a:t>
            </a:r>
          </a:p>
        </p:txBody>
      </p:sp>
      <p:sp>
        <p:nvSpPr>
          <p:cNvPr id="4" name="Slide Number Placeholder 3"/>
          <p:cNvSpPr>
            <a:spLocks noGrp="1"/>
          </p:cNvSpPr>
          <p:nvPr>
            <p:ph type="sldNum" sz="quarter" idx="5"/>
          </p:nvPr>
        </p:nvSpPr>
        <p:spPr/>
        <p:txBody>
          <a:bodyPr/>
          <a:lstStyle/>
          <a:p>
            <a:pPr rtl="0"/>
            <a:fld id="{5641018C-6CAF-B84E-B92C-ECB119457FBA}" type="slidenum">
              <a:rPr/>
              <a:t>600</a:t>
            </a:fld>
            <a:endParaRPr/>
          </a:p>
        </p:txBody>
      </p:sp>
    </p:spTree>
    <p:extLst>
      <p:ext uri="{BB962C8B-B14F-4D97-AF65-F5344CB8AC3E}">
        <p14:creationId xmlns:p14="http://schemas.microsoft.com/office/powerpoint/2010/main" val="665688461"/>
      </p:ext>
    </p:extLst>
  </p:cSld>
  <p:clrMapOvr>
    <a:masterClrMapping/>
  </p:clrMapOvr>
</p:notes>
</file>

<file path=ppt/notesSlides/notesSlide60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14.4 - REST</a:t>
            </a:r>
          </a:p>
          <a:p>
            <a:pPr rtl="0"/>
            <a:r>
              <a:rPr lang="zh-TW"/>
              <a:t>14.4.5</a:t>
            </a:r>
            <a:r>
              <a:rPr lang="en-US" altLang="zh-TW"/>
              <a:t> </a:t>
            </a:r>
            <a:r>
              <a:rPr lang="zh-TW"/>
              <a:t>-</a:t>
            </a:r>
            <a:r>
              <a:rPr lang="en-US" altLang="zh-TW"/>
              <a:t> </a:t>
            </a:r>
            <a:r>
              <a:rPr lang="zh-TW" altLang="zh-TW" sz="1200"/>
              <a:t>RESTful 請求</a:t>
            </a:r>
            <a:r>
              <a:rPr lang="zh-TW" altLang="en-US" sz="1200"/>
              <a:t>的</a:t>
            </a:r>
            <a:r>
              <a:rPr lang="zh-TW" altLang="en-US"/>
              <a:t>剖析</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601</a:t>
            </a:fld>
            <a:endParaRPr/>
          </a:p>
        </p:txBody>
      </p:sp>
    </p:spTree>
    <p:extLst>
      <p:ext uri="{BB962C8B-B14F-4D97-AF65-F5344CB8AC3E}">
        <p14:creationId xmlns:p14="http://schemas.microsoft.com/office/powerpoint/2010/main" val="1359659176"/>
      </p:ext>
    </p:extLst>
  </p:cSld>
  <p:clrMapOvr>
    <a:masterClrMapping/>
  </p:clrMapOvr>
</p:notes>
</file>

<file path=ppt/notesSlides/notesSlide60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14.4 - REST</a:t>
            </a:r>
          </a:p>
          <a:p>
            <a:pPr rtl="0"/>
            <a:r>
              <a:rPr lang="zh-TW"/>
              <a:t>14.4.5</a:t>
            </a:r>
            <a:r>
              <a:rPr lang="en-US" altLang="zh-TW"/>
              <a:t> </a:t>
            </a:r>
            <a:r>
              <a:rPr lang="zh-TW"/>
              <a:t>-</a:t>
            </a:r>
            <a:r>
              <a:rPr lang="en-US" altLang="zh-TW"/>
              <a:t> </a:t>
            </a:r>
            <a:r>
              <a:rPr lang="zh-TW" altLang="zh-TW" sz="1200"/>
              <a:t>RESTful 請求</a:t>
            </a:r>
            <a:r>
              <a:rPr lang="zh-TW" altLang="en-US" sz="1200"/>
              <a:t>的</a:t>
            </a:r>
            <a:r>
              <a:rPr lang="zh-TW" altLang="en-US"/>
              <a:t>剖析</a:t>
            </a:r>
            <a:r>
              <a:rPr lang="zh-TW" altLang="en-US" sz="1200">
                <a:latin typeface="+mn-lt"/>
                <a:ea typeface="+mn-ea"/>
              </a:rPr>
              <a:t>（續）</a:t>
            </a:r>
            <a:r>
              <a:rPr lang="zh-TW" altLang="zh-TW" sz="1200">
                <a:latin typeface="+mn-lt"/>
                <a:ea typeface="+mn-ea"/>
              </a:rPr>
              <a:t> </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602</a:t>
            </a:fld>
            <a:endParaRPr/>
          </a:p>
        </p:txBody>
      </p:sp>
    </p:spTree>
    <p:extLst>
      <p:ext uri="{BB962C8B-B14F-4D97-AF65-F5344CB8AC3E}">
        <p14:creationId xmlns:p14="http://schemas.microsoft.com/office/powerpoint/2010/main" val="1293072561"/>
      </p:ext>
    </p:extLst>
  </p:cSld>
  <p:clrMapOvr>
    <a:masterClrMapping/>
  </p:clrMapOvr>
</p:notes>
</file>

<file path=ppt/notesSlides/notesSlide60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14.4 - REST</a:t>
            </a:r>
          </a:p>
          <a:p>
            <a:pPr rtl="0"/>
            <a:r>
              <a:rPr lang="zh-TW"/>
              <a:t>14.4.5 - </a:t>
            </a:r>
            <a:r>
              <a:rPr lang="zh-TW" altLang="zh-TW" sz="1200"/>
              <a:t>RESTful 請求</a:t>
            </a:r>
            <a:r>
              <a:rPr lang="zh-TW" altLang="en-US" sz="1200"/>
              <a:t>的</a:t>
            </a:r>
            <a:r>
              <a:rPr lang="zh-TW" altLang="en-US"/>
              <a:t>剖析</a:t>
            </a:r>
            <a:r>
              <a:rPr lang="zh-TW" altLang="en-US" sz="1200">
                <a:latin typeface="+mn-lt"/>
                <a:ea typeface="+mn-ea"/>
              </a:rPr>
              <a:t>（續）</a:t>
            </a:r>
            <a:r>
              <a:rPr lang="zh-TW" altLang="zh-TW" sz="1200">
                <a:latin typeface="+mn-lt"/>
                <a:ea typeface="+mn-ea"/>
              </a:rPr>
              <a:t> </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603</a:t>
            </a:fld>
            <a:endParaRPr/>
          </a:p>
        </p:txBody>
      </p:sp>
    </p:spTree>
    <p:extLst>
      <p:ext uri="{BB962C8B-B14F-4D97-AF65-F5344CB8AC3E}">
        <p14:creationId xmlns:p14="http://schemas.microsoft.com/office/powerpoint/2010/main" val="1061702445"/>
      </p:ext>
    </p:extLst>
  </p:cSld>
  <p:clrMapOvr>
    <a:masterClrMapping/>
  </p:clrMapOvr>
</p:notes>
</file>

<file path=ppt/notesSlides/notesSlide60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14.4 - REST</a:t>
            </a:r>
          </a:p>
          <a:p>
            <a:r>
              <a:rPr lang="zh-TW"/>
              <a:t>14.4.6</a:t>
            </a:r>
            <a:r>
              <a:rPr lang="en-US" altLang="zh-TW"/>
              <a:t> </a:t>
            </a:r>
            <a:r>
              <a:rPr lang="zh-TW"/>
              <a:t>-</a:t>
            </a:r>
            <a:r>
              <a:rPr lang="en-US" altLang="zh-TW"/>
              <a:t> </a:t>
            </a:r>
            <a:r>
              <a:rPr lang="en-US" altLang="zh-TW" sz="1200" b="0" i="0" kern="1200">
                <a:solidFill>
                  <a:schemeClr val="tx1"/>
                </a:solidFill>
                <a:effectLst/>
                <a:latin typeface="+mn-lt"/>
                <a:ea typeface="+mn-ea"/>
                <a:cs typeface="+mn-cs"/>
              </a:rPr>
              <a:t>RESTful API </a:t>
            </a:r>
            <a:r>
              <a:rPr lang="zh-TW" altLang="en-US" sz="1200" b="0" i="0" kern="1200">
                <a:solidFill>
                  <a:schemeClr val="tx1"/>
                </a:solidFill>
                <a:effectLst/>
                <a:latin typeface="+mn-lt"/>
                <a:ea typeface="+mn-ea"/>
                <a:cs typeface="+mn-cs"/>
              </a:rPr>
              <a:t>應用程式</a:t>
            </a:r>
          </a:p>
          <a:p>
            <a:pPr marL="0" marR="0" lvl="0" indent="0" algn="l" defTabSz="457200" rtl="0" eaLnBrk="1" fontAlgn="auto" latinLnBrk="0" hangingPunct="1">
              <a:lnSpc>
                <a:spcPct val="100000"/>
              </a:lnSpc>
              <a:spcBef>
                <a:spcPct val="0"/>
              </a:spcBef>
              <a:spcAft>
                <a:spcPct val="0"/>
              </a:spcAft>
              <a:buClrTx/>
              <a:buSzTx/>
              <a:buFontTx/>
              <a:buNone/>
              <a:defRPr/>
            </a:pPr>
            <a:r>
              <a:rPr lang="zh-TW"/>
              <a:t>14.4.7 -</a:t>
            </a:r>
            <a:r>
              <a:rPr lang="zh-TW" altLang="en-US" sz="1200" b="0" i="0" kern="1200">
                <a:solidFill>
                  <a:schemeClr val="tx1"/>
                </a:solidFill>
                <a:effectLst/>
                <a:latin typeface="+mn-lt"/>
                <a:ea typeface="+mn-ea"/>
                <a:cs typeface="+mn-cs"/>
              </a:rPr>
              <a:t>檢查你的理解</a:t>
            </a:r>
            <a:r>
              <a:rPr lang="zh-TW"/>
              <a:t> - REST</a:t>
            </a:r>
          </a:p>
        </p:txBody>
      </p:sp>
      <p:sp>
        <p:nvSpPr>
          <p:cNvPr id="4" name="Slide Number Placeholder 3"/>
          <p:cNvSpPr>
            <a:spLocks noGrp="1"/>
          </p:cNvSpPr>
          <p:nvPr>
            <p:ph type="sldNum" sz="quarter" idx="5"/>
          </p:nvPr>
        </p:nvSpPr>
        <p:spPr/>
        <p:txBody>
          <a:bodyPr/>
          <a:lstStyle/>
          <a:p>
            <a:pPr rtl="0"/>
            <a:fld id="{5641018C-6CAF-B84E-B92C-ECB119457FBA}" type="slidenum">
              <a:rPr/>
              <a:t>604</a:t>
            </a:fld>
            <a:endParaRPr/>
          </a:p>
        </p:txBody>
      </p:sp>
    </p:spTree>
    <p:extLst>
      <p:ext uri="{BB962C8B-B14F-4D97-AF65-F5344CB8AC3E}">
        <p14:creationId xmlns:p14="http://schemas.microsoft.com/office/powerpoint/2010/main" val="1083841078"/>
      </p:ext>
    </p:extLst>
  </p:cSld>
  <p:clrMapOvr>
    <a:masterClrMapping/>
  </p:clrMapOvr>
</p:notes>
</file>

<file path=ppt/notesSlides/notesSlide60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14.5 - </a:t>
            </a:r>
            <a:r>
              <a:rPr lang="zh-TW" altLang="en-US"/>
              <a:t>設定管理工具</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14.5.2</a:t>
            </a:r>
            <a:r>
              <a:rPr lang="en-US" altLang="zh-TW"/>
              <a:t> </a:t>
            </a:r>
            <a:r>
              <a:rPr lang="zh-TW"/>
              <a:t>-</a:t>
            </a:r>
            <a:r>
              <a:rPr lang="en-US" altLang="zh-TW"/>
              <a:t> </a:t>
            </a:r>
            <a:r>
              <a:rPr lang="zh-TW" altLang="en-US">
                <a:latin typeface="+mn-ea"/>
                <a:ea typeface="+mn-ea"/>
              </a:rPr>
              <a:t>傳統網路設定</a:t>
            </a:r>
            <a:endParaRPr lang="zh-TW" altLang="en-US" sz="1200" b="0" i="0" kern="1200">
              <a:solidFill>
                <a:schemeClr val="tx1"/>
              </a:solidFill>
              <a:effectLst/>
              <a:latin typeface="+mn-lt"/>
              <a:ea typeface="+mn-ea"/>
              <a:cs typeface="+mn-cs"/>
            </a:endParaRP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605</a:t>
            </a:fld>
            <a:endParaRPr/>
          </a:p>
        </p:txBody>
      </p:sp>
    </p:spTree>
    <p:extLst>
      <p:ext uri="{BB962C8B-B14F-4D97-AF65-F5344CB8AC3E}">
        <p14:creationId xmlns:p14="http://schemas.microsoft.com/office/powerpoint/2010/main" val="680439295"/>
      </p:ext>
    </p:extLst>
  </p:cSld>
  <p:clrMapOvr>
    <a:masterClrMapping/>
  </p:clrMapOvr>
</p:notes>
</file>

<file path=ppt/notesSlides/notesSlide60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14.5 - </a:t>
            </a:r>
            <a:r>
              <a:rPr lang="zh-TW" altLang="en-US"/>
              <a:t>設定管理工具</a:t>
            </a:r>
            <a:endParaRPr lang="zh-TW"/>
          </a:p>
          <a:p>
            <a:pPr rtl="0"/>
            <a:r>
              <a:rPr lang="zh-TW"/>
              <a:t>14.5.2 -</a:t>
            </a:r>
            <a:r>
              <a:rPr lang="en-US" altLang="zh-TW"/>
              <a:t> </a:t>
            </a:r>
            <a:r>
              <a:rPr lang="zh-TW" altLang="en-US">
                <a:latin typeface="+mn-ea"/>
                <a:ea typeface="+mn-ea"/>
              </a:rPr>
              <a:t>傳統網路設定</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606</a:t>
            </a:fld>
            <a:endParaRPr/>
          </a:p>
        </p:txBody>
      </p:sp>
    </p:spTree>
    <p:extLst>
      <p:ext uri="{BB962C8B-B14F-4D97-AF65-F5344CB8AC3E}">
        <p14:creationId xmlns:p14="http://schemas.microsoft.com/office/powerpoint/2010/main" val="3779463257"/>
      </p:ext>
    </p:extLst>
  </p:cSld>
  <p:clrMapOvr>
    <a:masterClrMapping/>
  </p:clrMapOvr>
</p:notes>
</file>

<file path=ppt/notesSlides/notesSlide60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14.5 - </a:t>
            </a:r>
            <a:r>
              <a:rPr lang="zh-TW" altLang="en-US"/>
              <a:t>設定管理工具</a:t>
            </a:r>
            <a:endParaRPr lang="zh-TW"/>
          </a:p>
          <a:p>
            <a:pPr rtl="0"/>
            <a:r>
              <a:rPr lang="zh-TW"/>
              <a:t>14.5.3 - </a:t>
            </a:r>
            <a:r>
              <a:rPr lang="zh-TW" altLang="en-US"/>
              <a:t>網路自動化</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607</a:t>
            </a:fld>
            <a:endParaRPr/>
          </a:p>
        </p:txBody>
      </p:sp>
    </p:spTree>
    <p:extLst>
      <p:ext uri="{BB962C8B-B14F-4D97-AF65-F5344CB8AC3E}">
        <p14:creationId xmlns:p14="http://schemas.microsoft.com/office/powerpoint/2010/main" val="3851288516"/>
      </p:ext>
    </p:extLst>
  </p:cSld>
  <p:clrMapOvr>
    <a:masterClrMapping/>
  </p:clrMapOvr>
</p:notes>
</file>

<file path=ppt/notesSlides/notesSlide60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14.5 - </a:t>
            </a:r>
            <a:r>
              <a:rPr lang="zh-TW" altLang="en-US"/>
              <a:t>設定管理工具</a:t>
            </a:r>
            <a:endParaRPr lang="zh-TW"/>
          </a:p>
          <a:p>
            <a:pPr rtl="0"/>
            <a:r>
              <a:rPr lang="zh-TW"/>
              <a:t>14.5.4 - </a:t>
            </a:r>
            <a:r>
              <a:rPr lang="zh-TW" altLang="en-US"/>
              <a:t>設定管理工具</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608</a:t>
            </a:fld>
            <a:endParaRPr/>
          </a:p>
        </p:txBody>
      </p:sp>
    </p:spTree>
    <p:extLst>
      <p:ext uri="{BB962C8B-B14F-4D97-AF65-F5344CB8AC3E}">
        <p14:creationId xmlns:p14="http://schemas.microsoft.com/office/powerpoint/2010/main" val="1103330688"/>
      </p:ext>
    </p:extLst>
  </p:cSld>
  <p:clrMapOvr>
    <a:masterClrMapping/>
  </p:clrMapOvr>
</p:notes>
</file>

<file path=ppt/notesSlides/notesSlide60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14.5 - </a:t>
            </a:r>
            <a:r>
              <a:rPr lang="zh-TW" altLang="en-US"/>
              <a:t>設定管理工具</a:t>
            </a:r>
            <a:endParaRPr lang="zh-TW"/>
          </a:p>
          <a:p>
            <a:pPr rtl="0"/>
            <a:r>
              <a:rPr lang="zh-TW"/>
              <a:t>14.5.4</a:t>
            </a:r>
            <a:r>
              <a:rPr lang="en-US" altLang="zh-TW"/>
              <a:t> </a:t>
            </a:r>
            <a:r>
              <a:rPr lang="zh-TW"/>
              <a:t>-</a:t>
            </a:r>
            <a:r>
              <a:rPr lang="en-US" altLang="zh-TW"/>
              <a:t> </a:t>
            </a:r>
            <a:r>
              <a:rPr lang="zh-TW" altLang="en-US"/>
              <a:t>設定管理工具（續）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609</a:t>
            </a:fld>
            <a:endParaRPr/>
          </a:p>
        </p:txBody>
      </p:sp>
    </p:spTree>
    <p:extLst>
      <p:ext uri="{BB962C8B-B14F-4D97-AF65-F5344CB8AC3E}">
        <p14:creationId xmlns:p14="http://schemas.microsoft.com/office/powerpoint/2010/main" val="4275817028"/>
      </p:ext>
    </p:extLst>
  </p:cSld>
  <p:clrMapOvr>
    <a:masterClrMapping/>
  </p:clrMapOvr>
</p:notes>
</file>

<file path=ppt/notesSlides/notesSlide6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2.4.2</a:t>
            </a:r>
            <a:r>
              <a:rPr lang="en-US" altLang="zh-TW"/>
              <a:t> </a:t>
            </a:r>
            <a:r>
              <a:rPr lang="zh-TW"/>
              <a:t>- </a:t>
            </a:r>
            <a:r>
              <a:rPr lang="zh-TW" sz="1200"/>
              <a:t>調整參考頻寬</a:t>
            </a:r>
          </a:p>
        </p:txBody>
      </p:sp>
      <p:sp>
        <p:nvSpPr>
          <p:cNvPr id="4" name="Slide Number Placeholder 3"/>
          <p:cNvSpPr>
            <a:spLocks noGrp="1"/>
          </p:cNvSpPr>
          <p:nvPr>
            <p:ph type="sldNum" sz="quarter" idx="5"/>
          </p:nvPr>
        </p:nvSpPr>
        <p:spPr/>
        <p:txBody>
          <a:bodyPr/>
          <a:lstStyle/>
          <a:p>
            <a:pPr rtl="0"/>
            <a:fld id="{5641018C-6CAF-B84E-B92C-ECB119457FBA}" type="slidenum">
              <a:rPr/>
              <a:t>61</a:t>
            </a:fld>
            <a:endParaRPr/>
          </a:p>
        </p:txBody>
      </p:sp>
    </p:spTree>
    <p:extLst>
      <p:ext uri="{BB962C8B-B14F-4D97-AF65-F5344CB8AC3E}">
        <p14:creationId xmlns:p14="http://schemas.microsoft.com/office/powerpoint/2010/main" val="1615007596"/>
      </p:ext>
    </p:extLst>
  </p:cSld>
  <p:clrMapOvr>
    <a:masterClrMapping/>
  </p:clrMapOvr>
</p:notes>
</file>

<file path=ppt/notesSlides/notesSlide6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14.5 - </a:t>
            </a:r>
            <a:r>
              <a:rPr lang="zh-TW" altLang="en-US"/>
              <a:t>設定管理工具</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14.5.5</a:t>
            </a:r>
            <a:r>
              <a:rPr lang="en-US" altLang="zh-TW"/>
              <a:t> </a:t>
            </a:r>
            <a:r>
              <a:rPr lang="zh-TW"/>
              <a:t>-</a:t>
            </a:r>
            <a:r>
              <a:rPr lang="en-US" altLang="zh-TW"/>
              <a:t> </a:t>
            </a:r>
            <a:r>
              <a:rPr lang="zh-TW" altLang="en-US" sz="1200" b="0" i="0" kern="1200">
                <a:solidFill>
                  <a:schemeClr val="tx1"/>
                </a:solidFill>
                <a:effectLst/>
                <a:latin typeface="+mn-lt"/>
                <a:ea typeface="+mn-ea"/>
                <a:cs typeface="+mn-cs"/>
              </a:rPr>
              <a:t>比較 </a:t>
            </a:r>
            <a:r>
              <a:rPr lang="en-US" altLang="zh-TW" sz="1200" b="0" i="0" kern="1200">
                <a:solidFill>
                  <a:schemeClr val="tx1"/>
                </a:solidFill>
                <a:effectLst/>
                <a:latin typeface="+mn-lt"/>
                <a:ea typeface="+mn-ea"/>
                <a:cs typeface="+mn-cs"/>
              </a:rPr>
              <a:t>Ansible</a:t>
            </a:r>
            <a:r>
              <a:rPr lang="zh-TW" altLang="en-US" sz="1200" b="0" i="0" kern="1200">
                <a:solidFill>
                  <a:schemeClr val="tx1"/>
                </a:solidFill>
                <a:effectLst/>
                <a:latin typeface="+mn-lt"/>
                <a:ea typeface="+mn-ea"/>
                <a:cs typeface="+mn-cs"/>
              </a:rPr>
              <a:t>，</a:t>
            </a:r>
            <a:r>
              <a:rPr lang="en-US" altLang="zh-TW" sz="1200" b="0" i="0" kern="1200">
                <a:solidFill>
                  <a:schemeClr val="tx1"/>
                </a:solidFill>
                <a:effectLst/>
                <a:latin typeface="+mn-lt"/>
                <a:ea typeface="+mn-ea"/>
                <a:cs typeface="+mn-cs"/>
              </a:rPr>
              <a:t>Chef</a:t>
            </a:r>
            <a:r>
              <a:rPr lang="zh-TW" altLang="en-US" sz="1200" b="0" i="0" kern="1200">
                <a:solidFill>
                  <a:schemeClr val="tx1"/>
                </a:solidFill>
                <a:effectLst/>
                <a:latin typeface="+mn-lt"/>
                <a:ea typeface="+mn-ea"/>
                <a:cs typeface="+mn-cs"/>
              </a:rPr>
              <a:t>，</a:t>
            </a:r>
            <a:r>
              <a:rPr lang="en-US" altLang="zh-TW" sz="1200" b="0" i="0" kern="1200">
                <a:solidFill>
                  <a:schemeClr val="tx1"/>
                </a:solidFill>
                <a:effectLst/>
                <a:latin typeface="+mn-lt"/>
                <a:ea typeface="+mn-ea"/>
                <a:cs typeface="+mn-cs"/>
              </a:rPr>
              <a:t>Puppet </a:t>
            </a:r>
            <a:r>
              <a:rPr lang="zh-TW" altLang="en-US" sz="1200" b="0" i="0" kern="1200">
                <a:solidFill>
                  <a:schemeClr val="tx1"/>
                </a:solidFill>
                <a:effectLst/>
                <a:latin typeface="+mn-lt"/>
                <a:ea typeface="+mn-ea"/>
                <a:cs typeface="+mn-cs"/>
              </a:rPr>
              <a:t>和 </a:t>
            </a:r>
            <a:r>
              <a:rPr lang="en-US" altLang="zh-TW" sz="1200" b="0" i="0" kern="1200" err="1">
                <a:solidFill>
                  <a:schemeClr val="tx1"/>
                </a:solidFill>
                <a:effectLst/>
                <a:latin typeface="+mn-lt"/>
                <a:ea typeface="+mn-ea"/>
                <a:cs typeface="+mn-cs"/>
              </a:rPr>
              <a:t>Saltstack</a:t>
            </a:r>
            <a:endParaRPr lang="en-US" altLang="zh-TW" sz="1200" b="0" i="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ct val="0"/>
              </a:spcBef>
              <a:spcAft>
                <a:spcPct val="0"/>
              </a:spcAft>
              <a:buClrTx/>
              <a:buSzTx/>
              <a:buFontTx/>
              <a:buNone/>
              <a:defRPr/>
            </a:pPr>
            <a:r>
              <a:rPr lang="zh-TW" sz="1200"/>
              <a:t>14.5.6</a:t>
            </a:r>
            <a:r>
              <a:rPr lang="en-US" altLang="zh-TW" sz="1200"/>
              <a:t> </a:t>
            </a:r>
            <a:r>
              <a:rPr lang="zh-TW" sz="1200"/>
              <a:t>-</a:t>
            </a:r>
            <a:r>
              <a:rPr lang="en-US" altLang="zh-TW" sz="1200"/>
              <a:t> </a:t>
            </a:r>
            <a:r>
              <a:rPr lang="zh-TW" sz="1200"/>
              <a:t>檢查你的</a:t>
            </a:r>
            <a:r>
              <a:rPr lang="zh-TW" altLang="en-US" sz="1200"/>
              <a:t>理</a:t>
            </a:r>
            <a:r>
              <a:rPr lang="zh-TW" sz="1200"/>
              <a:t>解</a:t>
            </a:r>
            <a:r>
              <a:rPr lang="en-US" altLang="zh-TW" sz="1200"/>
              <a:t> </a:t>
            </a:r>
            <a:r>
              <a:rPr lang="zh-TW" sz="1200"/>
              <a:t>-</a:t>
            </a:r>
            <a:r>
              <a:rPr lang="en-US" altLang="zh-TW" sz="1200"/>
              <a:t> </a:t>
            </a:r>
            <a:r>
              <a:rPr lang="zh-TW" altLang="en-US" sz="1200" b="0" i="0" kern="1200">
                <a:solidFill>
                  <a:schemeClr val="tx1"/>
                </a:solidFill>
                <a:effectLst/>
                <a:latin typeface="+mn-lt"/>
                <a:ea typeface="+mn-ea"/>
                <a:cs typeface="+mn-cs"/>
              </a:rPr>
              <a:t>設定管理</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610</a:t>
            </a:fld>
            <a:endParaRPr/>
          </a:p>
        </p:txBody>
      </p:sp>
    </p:spTree>
    <p:extLst>
      <p:ext uri="{BB962C8B-B14F-4D97-AF65-F5344CB8AC3E}">
        <p14:creationId xmlns:p14="http://schemas.microsoft.com/office/powerpoint/2010/main" val="3966643469"/>
      </p:ext>
    </p:extLst>
  </p:cSld>
  <p:clrMapOvr>
    <a:masterClrMapping/>
  </p:clrMapOvr>
</p:notes>
</file>

<file path=ppt/notesSlides/notesSlide6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14.6 - </a:t>
            </a:r>
            <a:r>
              <a:rPr lang="en-US" altLang="zh-TW"/>
              <a:t>IBN </a:t>
            </a:r>
            <a:r>
              <a:rPr lang="zh-TW" altLang="en-US"/>
              <a:t>和 </a:t>
            </a:r>
            <a:r>
              <a:rPr lang="en-US" altLang="zh-TW"/>
              <a:t>Cisco DNA Center</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14.6.2</a:t>
            </a:r>
            <a:r>
              <a:rPr lang="en-US" altLang="zh-TW"/>
              <a:t> </a:t>
            </a:r>
            <a:r>
              <a:rPr lang="zh-TW"/>
              <a:t>-</a:t>
            </a:r>
            <a:r>
              <a:rPr lang="en-US" altLang="zh-TW"/>
              <a:t> </a:t>
            </a:r>
            <a:r>
              <a:rPr lang="zh-TW" altLang="en-US" sz="1200" b="0" i="0" kern="1200">
                <a:solidFill>
                  <a:schemeClr val="tx1"/>
                </a:solidFill>
                <a:effectLst/>
                <a:latin typeface="+mn-lt"/>
                <a:ea typeface="+mn-ea"/>
                <a:cs typeface="+mn-cs"/>
              </a:rPr>
              <a:t>意向型網路概述</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611</a:t>
            </a:fld>
            <a:endParaRPr/>
          </a:p>
        </p:txBody>
      </p:sp>
    </p:spTree>
    <p:extLst>
      <p:ext uri="{BB962C8B-B14F-4D97-AF65-F5344CB8AC3E}">
        <p14:creationId xmlns:p14="http://schemas.microsoft.com/office/powerpoint/2010/main" val="1432760901"/>
      </p:ext>
    </p:extLst>
  </p:cSld>
  <p:clrMapOvr>
    <a:masterClrMapping/>
  </p:clrMapOvr>
</p:notes>
</file>

<file path=ppt/notesSlides/notesSlide6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14.6 - </a:t>
            </a:r>
            <a:r>
              <a:rPr lang="en-US" altLang="zh-TW"/>
              <a:t>IBN </a:t>
            </a:r>
            <a:r>
              <a:rPr lang="zh-TW" altLang="en-US"/>
              <a:t>和 </a:t>
            </a:r>
            <a:r>
              <a:rPr lang="en-US" altLang="zh-TW"/>
              <a:t>Cisco DNA Center</a:t>
            </a:r>
            <a:endParaRPr lang="zh-TW"/>
          </a:p>
          <a:p>
            <a:pPr rtl="0"/>
            <a:r>
              <a:rPr lang="zh-TW"/>
              <a:t>14.6.2</a:t>
            </a:r>
            <a:r>
              <a:rPr lang="en-US" altLang="zh-TW"/>
              <a:t> </a:t>
            </a:r>
            <a:r>
              <a:rPr lang="zh-TW"/>
              <a:t>-</a:t>
            </a:r>
            <a:r>
              <a:rPr lang="en-US" altLang="zh-TW"/>
              <a:t> </a:t>
            </a:r>
            <a:r>
              <a:rPr lang="zh-TW" altLang="en-US" sz="1200" b="0" i="0" kern="1200">
                <a:solidFill>
                  <a:schemeClr val="tx1"/>
                </a:solidFill>
                <a:effectLst/>
                <a:latin typeface="+mn-lt"/>
                <a:ea typeface="+mn-ea"/>
                <a:cs typeface="+mn-cs"/>
              </a:rPr>
              <a:t>意向型網路概述</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612</a:t>
            </a:fld>
            <a:endParaRPr/>
          </a:p>
        </p:txBody>
      </p:sp>
    </p:spTree>
    <p:extLst>
      <p:ext uri="{BB962C8B-B14F-4D97-AF65-F5344CB8AC3E}">
        <p14:creationId xmlns:p14="http://schemas.microsoft.com/office/powerpoint/2010/main" val="2495041070"/>
      </p:ext>
    </p:extLst>
  </p:cSld>
  <p:clrMapOvr>
    <a:masterClrMapping/>
  </p:clrMapOvr>
</p:notes>
</file>

<file path=ppt/notesSlides/notesSlide6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14.6 - </a:t>
            </a:r>
            <a:r>
              <a:rPr lang="en-US" altLang="zh-TW"/>
              <a:t>IBN </a:t>
            </a:r>
            <a:r>
              <a:rPr lang="zh-TW" altLang="en-US"/>
              <a:t>和 </a:t>
            </a:r>
            <a:r>
              <a:rPr lang="en-US" altLang="zh-TW"/>
              <a:t>Cisco DNA Center</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14.6.3</a:t>
            </a:r>
            <a:r>
              <a:rPr lang="en-US" altLang="zh-TW"/>
              <a:t> </a:t>
            </a:r>
            <a:r>
              <a:rPr lang="zh-TW"/>
              <a:t>-</a:t>
            </a:r>
            <a:r>
              <a:rPr lang="en-US" altLang="zh-TW"/>
              <a:t> </a:t>
            </a:r>
            <a:r>
              <a:rPr lang="zh-TW" altLang="en-US" sz="1200" b="0" i="0" kern="1200">
                <a:solidFill>
                  <a:schemeClr val="tx1"/>
                </a:solidFill>
                <a:effectLst/>
                <a:latin typeface="+mn-lt"/>
                <a:ea typeface="+mn-ea"/>
                <a:cs typeface="+mn-cs"/>
              </a:rPr>
              <a:t>網路基礎建設即網狀架構</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613</a:t>
            </a:fld>
            <a:endParaRPr/>
          </a:p>
        </p:txBody>
      </p:sp>
    </p:spTree>
    <p:extLst>
      <p:ext uri="{BB962C8B-B14F-4D97-AF65-F5344CB8AC3E}">
        <p14:creationId xmlns:p14="http://schemas.microsoft.com/office/powerpoint/2010/main" val="1059941478"/>
      </p:ext>
    </p:extLst>
  </p:cSld>
  <p:clrMapOvr>
    <a:masterClrMapping/>
  </p:clrMapOvr>
</p:notes>
</file>

<file path=ppt/notesSlides/notesSlide6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14.6 - </a:t>
            </a:r>
            <a:r>
              <a:rPr lang="en-US" altLang="zh-TW"/>
              <a:t>IBN </a:t>
            </a:r>
            <a:r>
              <a:rPr lang="zh-TW" altLang="en-US"/>
              <a:t>和 </a:t>
            </a:r>
            <a:r>
              <a:rPr lang="en-US" altLang="zh-TW"/>
              <a:t>Cisco DNA Center</a:t>
            </a:r>
            <a:endParaRPr lang="zh-TW"/>
          </a:p>
          <a:p>
            <a:pPr rtl="0"/>
            <a:r>
              <a:rPr lang="zh-TW"/>
              <a:t>14.6.3</a:t>
            </a:r>
            <a:r>
              <a:rPr lang="en-US" altLang="zh-TW"/>
              <a:t> </a:t>
            </a:r>
            <a:r>
              <a:rPr lang="zh-TW"/>
              <a:t>-</a:t>
            </a:r>
            <a:r>
              <a:rPr lang="en-US" altLang="zh-TW"/>
              <a:t> </a:t>
            </a:r>
            <a:r>
              <a:rPr lang="zh-TW" altLang="en-US">
                <a:latin typeface="+mn-lt"/>
                <a:ea typeface="+mn-ea"/>
              </a:rPr>
              <a:t>網路基礎建設即網狀架構</a:t>
            </a:r>
            <a:r>
              <a:rPr lang="zh-TW" altLang="en-US" sz="1200"/>
              <a:t>（續）</a:t>
            </a:r>
            <a:r>
              <a:rPr lang="zh-TW" sz="1200"/>
              <a:t> </a:t>
            </a:r>
          </a:p>
        </p:txBody>
      </p:sp>
      <p:sp>
        <p:nvSpPr>
          <p:cNvPr id="4" name="Slide Number Placeholder 3"/>
          <p:cNvSpPr>
            <a:spLocks noGrp="1"/>
          </p:cNvSpPr>
          <p:nvPr>
            <p:ph type="sldNum" sz="quarter" idx="5"/>
          </p:nvPr>
        </p:nvSpPr>
        <p:spPr/>
        <p:txBody>
          <a:bodyPr/>
          <a:lstStyle/>
          <a:p>
            <a:pPr rtl="0"/>
            <a:fld id="{5641018C-6CAF-B84E-B92C-ECB119457FBA}" type="slidenum">
              <a:rPr/>
              <a:t>614</a:t>
            </a:fld>
            <a:endParaRPr/>
          </a:p>
        </p:txBody>
      </p:sp>
    </p:spTree>
    <p:extLst>
      <p:ext uri="{BB962C8B-B14F-4D97-AF65-F5344CB8AC3E}">
        <p14:creationId xmlns:p14="http://schemas.microsoft.com/office/powerpoint/2010/main" val="3006427396"/>
      </p:ext>
    </p:extLst>
  </p:cSld>
  <p:clrMapOvr>
    <a:masterClrMapping/>
  </p:clrMapOvr>
</p:notes>
</file>

<file path=ppt/notesSlides/notesSlide6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14.6 - </a:t>
            </a:r>
            <a:r>
              <a:rPr lang="en-US" altLang="zh-TW"/>
              <a:t>IBN </a:t>
            </a:r>
            <a:r>
              <a:rPr lang="zh-TW" altLang="en-US"/>
              <a:t>和 </a:t>
            </a:r>
            <a:r>
              <a:rPr lang="en-US" altLang="zh-TW"/>
              <a:t>Cisco DNA Center</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14.6.4 - </a:t>
            </a:r>
            <a:r>
              <a:rPr lang="en-US" altLang="zh-TW" sz="1200" b="0" i="0" kern="1200">
                <a:solidFill>
                  <a:schemeClr val="tx1"/>
                </a:solidFill>
                <a:effectLst/>
                <a:latin typeface="+mn-lt"/>
                <a:ea typeface="+mn-ea"/>
                <a:cs typeface="+mn-cs"/>
              </a:rPr>
              <a:t>Cisco </a:t>
            </a:r>
            <a:r>
              <a:rPr lang="zh-TW" altLang="en-US" sz="1200" b="0" i="0" kern="1200">
                <a:solidFill>
                  <a:schemeClr val="tx1"/>
                </a:solidFill>
                <a:effectLst/>
                <a:latin typeface="+mn-lt"/>
                <a:ea typeface="+mn-ea"/>
                <a:cs typeface="+mn-cs"/>
              </a:rPr>
              <a:t>數位網路架構 </a:t>
            </a:r>
            <a:r>
              <a:rPr lang="en-US" altLang="zh-TW" sz="1200" b="0" i="0" kern="1200">
                <a:solidFill>
                  <a:schemeClr val="tx1"/>
                </a:solidFill>
                <a:effectLst/>
                <a:latin typeface="+mn-lt"/>
                <a:ea typeface="+mn-ea"/>
                <a:cs typeface="+mn-cs"/>
              </a:rPr>
              <a:t>(DNA)</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615</a:t>
            </a:fld>
            <a:endParaRPr/>
          </a:p>
        </p:txBody>
      </p:sp>
    </p:spTree>
    <p:extLst>
      <p:ext uri="{BB962C8B-B14F-4D97-AF65-F5344CB8AC3E}">
        <p14:creationId xmlns:p14="http://schemas.microsoft.com/office/powerpoint/2010/main" val="414675452"/>
      </p:ext>
    </p:extLst>
  </p:cSld>
  <p:clrMapOvr>
    <a:masterClrMapping/>
  </p:clrMapOvr>
</p:notes>
</file>

<file path=ppt/notesSlides/notesSlide6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14.6 - </a:t>
            </a:r>
            <a:r>
              <a:rPr lang="en-US" altLang="zh-TW"/>
              <a:t>IBN </a:t>
            </a:r>
            <a:r>
              <a:rPr lang="zh-TW" altLang="en-US"/>
              <a:t>和 </a:t>
            </a:r>
            <a:r>
              <a:rPr lang="en-US" altLang="zh-TW"/>
              <a:t>Cisco DNA Center</a:t>
            </a:r>
            <a:endParaRPr lang="zh-TW"/>
          </a:p>
          <a:p>
            <a:pPr rtl="0"/>
            <a:r>
              <a:rPr lang="zh-TW"/>
              <a:t>14.6.4 - </a:t>
            </a:r>
            <a:r>
              <a:rPr lang="en-US" altLang="zh-TW">
                <a:latin typeface="+mn-lt"/>
                <a:ea typeface="+mn-ea"/>
              </a:rPr>
              <a:t>Cisco </a:t>
            </a:r>
            <a:r>
              <a:rPr lang="zh-TW" altLang="en-US">
                <a:latin typeface="+mn-lt"/>
                <a:ea typeface="+mn-ea"/>
              </a:rPr>
              <a:t>數位網路架構 </a:t>
            </a:r>
            <a:r>
              <a:rPr lang="en-US" altLang="zh-TW">
                <a:latin typeface="+mn-lt"/>
                <a:ea typeface="+mn-ea"/>
              </a:rPr>
              <a:t>(DNA)</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616</a:t>
            </a:fld>
            <a:endParaRPr/>
          </a:p>
        </p:txBody>
      </p:sp>
    </p:spTree>
    <p:extLst>
      <p:ext uri="{BB962C8B-B14F-4D97-AF65-F5344CB8AC3E}">
        <p14:creationId xmlns:p14="http://schemas.microsoft.com/office/powerpoint/2010/main" val="4194191426"/>
      </p:ext>
    </p:extLst>
  </p:cSld>
  <p:clrMapOvr>
    <a:masterClrMapping/>
  </p:clrMapOvr>
</p:notes>
</file>

<file path=ppt/notesSlides/notesSlide6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14.6 - </a:t>
            </a:r>
            <a:r>
              <a:rPr lang="en-US" altLang="zh-TW"/>
              <a:t>IBN </a:t>
            </a:r>
            <a:r>
              <a:rPr lang="zh-TW" altLang="en-US"/>
              <a:t>和 </a:t>
            </a:r>
            <a:r>
              <a:rPr lang="en-US" altLang="zh-TW"/>
              <a:t>Cisco DNA Center</a:t>
            </a:r>
            <a:endParaRPr lang="zh-TW"/>
          </a:p>
          <a:p>
            <a:pPr rtl="0"/>
            <a:r>
              <a:rPr lang="zh-TW"/>
              <a:t>14.6.4 - </a:t>
            </a:r>
            <a:r>
              <a:rPr lang="en-US" altLang="zh-TW">
                <a:latin typeface="+mn-lt"/>
                <a:ea typeface="+mn-ea"/>
              </a:rPr>
              <a:t>Cisco </a:t>
            </a:r>
            <a:r>
              <a:rPr lang="zh-TW" altLang="en-US">
                <a:latin typeface="+mn-lt"/>
                <a:ea typeface="+mn-ea"/>
              </a:rPr>
              <a:t>數位網路架構 </a:t>
            </a:r>
            <a:r>
              <a:rPr lang="en-US" altLang="zh-TW">
                <a:latin typeface="+mn-lt"/>
                <a:ea typeface="+mn-ea"/>
              </a:rPr>
              <a:t>(DNA)</a:t>
            </a:r>
            <a:r>
              <a:rPr lang="zh-TW" altLang="en-US" sz="1200">
                <a:latin typeface="+mn-lt"/>
                <a:ea typeface="+mn-ea"/>
              </a:rPr>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617</a:t>
            </a:fld>
            <a:endParaRPr/>
          </a:p>
        </p:txBody>
      </p:sp>
    </p:spTree>
    <p:extLst>
      <p:ext uri="{BB962C8B-B14F-4D97-AF65-F5344CB8AC3E}">
        <p14:creationId xmlns:p14="http://schemas.microsoft.com/office/powerpoint/2010/main" val="3536254142"/>
      </p:ext>
    </p:extLst>
  </p:cSld>
  <p:clrMapOvr>
    <a:masterClrMapping/>
  </p:clrMapOvr>
</p:notes>
</file>

<file path=ppt/notesSlides/notesSlide6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14.6 - </a:t>
            </a:r>
            <a:r>
              <a:rPr lang="en-US" altLang="zh-TW"/>
              <a:t>IBN </a:t>
            </a:r>
            <a:r>
              <a:rPr lang="zh-TW" altLang="en-US"/>
              <a:t>和 </a:t>
            </a:r>
            <a:r>
              <a:rPr lang="en-US" altLang="zh-TW"/>
              <a:t>Cisco DNA Center</a:t>
            </a:r>
            <a:endParaRPr lang="zh-TW"/>
          </a:p>
          <a:p>
            <a:pPr rtl="0"/>
            <a:r>
              <a:rPr lang="zh-TW"/>
              <a:t>14.6.5 - </a:t>
            </a:r>
            <a:r>
              <a:rPr lang="zh-TW" sz="1200"/>
              <a:t>Cisco DNA Center</a:t>
            </a:r>
          </a:p>
        </p:txBody>
      </p:sp>
      <p:sp>
        <p:nvSpPr>
          <p:cNvPr id="4" name="Slide Number Placeholder 3"/>
          <p:cNvSpPr>
            <a:spLocks noGrp="1"/>
          </p:cNvSpPr>
          <p:nvPr>
            <p:ph type="sldNum" sz="quarter" idx="5"/>
          </p:nvPr>
        </p:nvSpPr>
        <p:spPr/>
        <p:txBody>
          <a:bodyPr/>
          <a:lstStyle/>
          <a:p>
            <a:pPr rtl="0"/>
            <a:fld id="{5641018C-6CAF-B84E-B92C-ECB119457FBA}" type="slidenum">
              <a:rPr/>
              <a:t>618</a:t>
            </a:fld>
            <a:endParaRPr/>
          </a:p>
        </p:txBody>
      </p:sp>
    </p:spTree>
    <p:extLst>
      <p:ext uri="{BB962C8B-B14F-4D97-AF65-F5344CB8AC3E}">
        <p14:creationId xmlns:p14="http://schemas.microsoft.com/office/powerpoint/2010/main" val="3934750138"/>
      </p:ext>
    </p:extLst>
  </p:cSld>
  <p:clrMapOvr>
    <a:masterClrMapping/>
  </p:clrMapOvr>
</p:notes>
</file>

<file path=ppt/notesSlides/notesSlide6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14 - </a:t>
            </a:r>
            <a:r>
              <a:rPr lang="zh-TW" altLang="en-US"/>
              <a:t>網路自動化</a:t>
            </a:r>
            <a:endParaRPr lang="zh-TW"/>
          </a:p>
          <a:p>
            <a:pPr rtl="0"/>
            <a:r>
              <a:rPr lang="zh-TW"/>
              <a:t>14.6 - </a:t>
            </a:r>
            <a:r>
              <a:rPr lang="en-US" altLang="zh-TW"/>
              <a:t>IBN </a:t>
            </a:r>
            <a:r>
              <a:rPr lang="zh-TW" altLang="en-US"/>
              <a:t>和 </a:t>
            </a:r>
            <a:r>
              <a:rPr lang="en-US" altLang="zh-TW"/>
              <a:t>Cisco DNA Center</a:t>
            </a:r>
            <a:endParaRPr lang="zh-TW"/>
          </a:p>
          <a:p>
            <a:pPr rtl="0"/>
            <a:r>
              <a:rPr lang="zh-TW"/>
              <a:t>14.6.5</a:t>
            </a:r>
            <a:r>
              <a:rPr lang="en-US" altLang="zh-TW"/>
              <a:t> </a:t>
            </a:r>
            <a:r>
              <a:rPr lang="zh-TW"/>
              <a:t>- </a:t>
            </a:r>
            <a:r>
              <a:rPr lang="zh-TW" altLang="zh-TW" sz="1200"/>
              <a:t>Cisco DNA Center</a:t>
            </a:r>
            <a:r>
              <a:rPr lang="zh-TW" altLang="en-US" sz="1200"/>
              <a:t>（續）</a:t>
            </a:r>
            <a:r>
              <a:rPr lang="zh-TW" sz="1200"/>
              <a:t> </a:t>
            </a:r>
          </a:p>
        </p:txBody>
      </p:sp>
      <p:sp>
        <p:nvSpPr>
          <p:cNvPr id="4" name="Slide Number Placeholder 3"/>
          <p:cNvSpPr>
            <a:spLocks noGrp="1"/>
          </p:cNvSpPr>
          <p:nvPr>
            <p:ph type="sldNum" sz="quarter" idx="5"/>
          </p:nvPr>
        </p:nvSpPr>
        <p:spPr/>
        <p:txBody>
          <a:bodyPr/>
          <a:lstStyle/>
          <a:p>
            <a:pPr rtl="0"/>
            <a:fld id="{5641018C-6CAF-B84E-B92C-ECB119457FBA}" type="slidenum">
              <a:rPr/>
              <a:t>619</a:t>
            </a:fld>
            <a:endParaRPr/>
          </a:p>
        </p:txBody>
      </p:sp>
    </p:spTree>
    <p:extLst>
      <p:ext uri="{BB962C8B-B14F-4D97-AF65-F5344CB8AC3E}">
        <p14:creationId xmlns:p14="http://schemas.microsoft.com/office/powerpoint/2010/main" val="191389604"/>
      </p:ext>
    </p:extLst>
  </p:cSld>
  <p:clrMapOvr>
    <a:masterClrMapping/>
  </p:clrMapOvr>
</p:notes>
</file>

<file path=ppt/notesSlides/notesSlide6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2.4.2</a:t>
            </a:r>
            <a:r>
              <a:rPr lang="en-US" altLang="zh-TW"/>
              <a:t> </a:t>
            </a:r>
            <a:r>
              <a:rPr lang="zh-TW"/>
              <a:t>- </a:t>
            </a:r>
            <a:r>
              <a:rPr lang="zh-TW" sz="1200"/>
              <a:t>調整參考頻寬</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62</a:t>
            </a:fld>
            <a:endParaRPr/>
          </a:p>
        </p:txBody>
      </p:sp>
    </p:spTree>
    <p:extLst>
      <p:ext uri="{BB962C8B-B14F-4D97-AF65-F5344CB8AC3E}">
        <p14:creationId xmlns:p14="http://schemas.microsoft.com/office/powerpoint/2010/main" val="60200079"/>
      </p:ext>
    </p:extLst>
  </p:cSld>
  <p:clrMapOvr>
    <a:masterClrMapping/>
  </p:clrMapOvr>
</p:notes>
</file>

<file path=ppt/notesSlides/notesSlide6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620</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ltLang="zh-TW"/>
              <a:t>14 - </a:t>
            </a:r>
            <a:r>
              <a:rPr lang="zh-TW" altLang="en-US"/>
              <a:t>網路自動化</a:t>
            </a:r>
            <a:endParaRPr lang="zh-TW" altLang="zh-TW"/>
          </a:p>
          <a:p>
            <a:pPr rtl="0"/>
            <a:r>
              <a:rPr lang="zh-TW" altLang="zh-TW"/>
              <a:t>14.7 -</a:t>
            </a:r>
            <a:r>
              <a:rPr lang="en-US" altLang="zh-TW"/>
              <a:t> </a:t>
            </a:r>
            <a:r>
              <a:rPr lang="zh-TW" altLang="zh-TW">
                <a:latin typeface="+mn-lt"/>
                <a:ea typeface="+mn-ea"/>
              </a:rPr>
              <a:t>模組練習和測驗</a:t>
            </a:r>
            <a:endParaRPr lang="en-US" altLang="zh-TW">
              <a:latin typeface="+mn-lt"/>
              <a:ea typeface="+mn-ea"/>
            </a:endParaRPr>
          </a:p>
          <a:p>
            <a:pPr rtl="0"/>
            <a:r>
              <a:rPr lang="zh-TW" altLang="zh-TW"/>
              <a:t>14.7.1</a:t>
            </a:r>
            <a:r>
              <a:rPr lang="en-US" altLang="zh-TW"/>
              <a:t> </a:t>
            </a:r>
            <a:r>
              <a:rPr lang="zh-TW" altLang="zh-TW"/>
              <a:t>-</a:t>
            </a:r>
            <a:r>
              <a:rPr lang="en-US" altLang="zh-TW"/>
              <a:t> </a:t>
            </a:r>
            <a:r>
              <a:rPr lang="zh-TW" altLang="zh-TW"/>
              <a:t>我在本</a:t>
            </a:r>
            <a:r>
              <a:rPr lang="zh-TW" altLang="en-US"/>
              <a:t>模組</a:t>
            </a:r>
            <a:r>
              <a:rPr lang="zh-TW" altLang="zh-TW"/>
              <a:t>中學到了什麼？</a:t>
            </a:r>
          </a:p>
        </p:txBody>
      </p:sp>
    </p:spTree>
    <p:extLst>
      <p:ext uri="{BB962C8B-B14F-4D97-AF65-F5344CB8AC3E}">
        <p14:creationId xmlns:p14="http://schemas.microsoft.com/office/powerpoint/2010/main" val="1156891513"/>
      </p:ext>
    </p:extLst>
  </p:cSld>
  <p:clrMapOvr>
    <a:masterClrMapping/>
  </p:clrMapOvr>
</p:notes>
</file>

<file path=ppt/notesSlides/notesSlide6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621</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ltLang="zh-TW"/>
              <a:t>14 - </a:t>
            </a:r>
            <a:r>
              <a:rPr lang="zh-TW" altLang="en-US"/>
              <a:t>網路自動化</a:t>
            </a:r>
            <a:endParaRPr lang="zh-TW" altLang="zh-TW"/>
          </a:p>
          <a:p>
            <a:pPr rtl="0"/>
            <a:r>
              <a:rPr lang="zh-TW" altLang="zh-TW"/>
              <a:t>14.7 -</a:t>
            </a:r>
            <a:r>
              <a:rPr lang="en-US" altLang="zh-TW"/>
              <a:t> </a:t>
            </a:r>
            <a:r>
              <a:rPr lang="zh-TW" altLang="zh-TW">
                <a:latin typeface="+mn-lt"/>
                <a:ea typeface="+mn-ea"/>
              </a:rPr>
              <a:t>模組練習和測驗</a:t>
            </a:r>
            <a:endParaRPr lang="en-US" altLang="zh-TW">
              <a:latin typeface="+mn-lt"/>
              <a:ea typeface="+mn-ea"/>
            </a:endParaRPr>
          </a:p>
          <a:p>
            <a:pPr rtl="0"/>
            <a:r>
              <a:rPr lang="zh-TW" altLang="zh-TW"/>
              <a:t>14.7.1</a:t>
            </a:r>
            <a:r>
              <a:rPr lang="en-US" altLang="zh-TW"/>
              <a:t> </a:t>
            </a:r>
            <a:r>
              <a:rPr lang="zh-TW" altLang="zh-TW"/>
              <a:t>-</a:t>
            </a:r>
            <a:r>
              <a:rPr lang="en-US" altLang="zh-TW"/>
              <a:t> </a:t>
            </a:r>
            <a:r>
              <a:rPr lang="zh-TW" altLang="zh-TW"/>
              <a:t>我在本</a:t>
            </a:r>
            <a:r>
              <a:rPr lang="zh-TW" altLang="en-US"/>
              <a:t>模組</a:t>
            </a:r>
            <a:r>
              <a:rPr lang="zh-TW" altLang="zh-TW"/>
              <a:t>中學到了什麼？</a:t>
            </a:r>
            <a:r>
              <a:rPr lang="zh-TW" altLang="en-US"/>
              <a:t>（續）</a:t>
            </a:r>
            <a:endParaRPr lang="zh-TW" altLang="zh-TW"/>
          </a:p>
        </p:txBody>
      </p:sp>
    </p:spTree>
    <p:extLst>
      <p:ext uri="{BB962C8B-B14F-4D97-AF65-F5344CB8AC3E}">
        <p14:creationId xmlns:p14="http://schemas.microsoft.com/office/powerpoint/2010/main" val="1614579558"/>
      </p:ext>
    </p:extLst>
  </p:cSld>
  <p:clrMapOvr>
    <a:masterClrMapping/>
  </p:clrMapOvr>
</p:notes>
</file>

<file path=ppt/notesSlides/notesSlide6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622</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ltLang="zh-TW"/>
              <a:t>14 - </a:t>
            </a:r>
            <a:r>
              <a:rPr lang="zh-TW" altLang="en-US"/>
              <a:t>網路自動化</a:t>
            </a:r>
            <a:endParaRPr lang="zh-TW" altLang="zh-TW"/>
          </a:p>
          <a:p>
            <a:pPr rtl="0"/>
            <a:r>
              <a:rPr lang="zh-TW" altLang="zh-TW"/>
              <a:t>14.7 -</a:t>
            </a:r>
            <a:r>
              <a:rPr lang="en-US" altLang="zh-TW"/>
              <a:t> </a:t>
            </a:r>
            <a:r>
              <a:rPr lang="zh-TW" altLang="zh-TW">
                <a:latin typeface="+mn-lt"/>
                <a:ea typeface="+mn-ea"/>
              </a:rPr>
              <a:t>模組練習和測驗</a:t>
            </a:r>
            <a:endParaRPr lang="en-US" altLang="zh-TW">
              <a:latin typeface="+mn-lt"/>
              <a:ea typeface="+mn-ea"/>
            </a:endParaRPr>
          </a:p>
          <a:p>
            <a:pPr rtl="0"/>
            <a:r>
              <a:rPr lang="zh-TW" altLang="zh-TW"/>
              <a:t>14.7.1</a:t>
            </a:r>
            <a:r>
              <a:rPr lang="en-US" altLang="zh-TW"/>
              <a:t> </a:t>
            </a:r>
            <a:r>
              <a:rPr lang="zh-TW" altLang="zh-TW"/>
              <a:t>-</a:t>
            </a:r>
            <a:r>
              <a:rPr lang="en-US" altLang="zh-TW"/>
              <a:t> </a:t>
            </a:r>
            <a:r>
              <a:rPr lang="zh-TW" altLang="zh-TW"/>
              <a:t>我在本</a:t>
            </a:r>
            <a:r>
              <a:rPr lang="zh-TW" altLang="en-US"/>
              <a:t>模組</a:t>
            </a:r>
            <a:r>
              <a:rPr lang="zh-TW" altLang="zh-TW"/>
              <a:t>中學到了什麼？</a:t>
            </a:r>
            <a:r>
              <a:rPr lang="zh-TW" altLang="en-US"/>
              <a:t>（續）</a:t>
            </a:r>
            <a:endParaRPr lang="zh-TW" altLang="zh-TW"/>
          </a:p>
        </p:txBody>
      </p:sp>
    </p:spTree>
    <p:extLst>
      <p:ext uri="{BB962C8B-B14F-4D97-AF65-F5344CB8AC3E}">
        <p14:creationId xmlns:p14="http://schemas.microsoft.com/office/powerpoint/2010/main" val="615239500"/>
      </p:ext>
    </p:extLst>
  </p:cSld>
  <p:clrMapOvr>
    <a:masterClrMapping/>
  </p:clrMapOvr>
</p:notes>
</file>

<file path=ppt/notesSlides/notesSlide6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623</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ltLang="zh-TW"/>
              <a:t>14 - </a:t>
            </a:r>
            <a:r>
              <a:rPr lang="zh-TW" altLang="en-US"/>
              <a:t>網路自動化</a:t>
            </a:r>
            <a:endParaRPr lang="zh-TW" altLang="zh-TW"/>
          </a:p>
          <a:p>
            <a:pPr rtl="0"/>
            <a:r>
              <a:rPr lang="zh-TW" altLang="zh-TW"/>
              <a:t>14.7 -</a:t>
            </a:r>
            <a:r>
              <a:rPr lang="en-US" altLang="zh-TW"/>
              <a:t> </a:t>
            </a:r>
            <a:r>
              <a:rPr lang="zh-TW" altLang="zh-TW">
                <a:latin typeface="+mn-lt"/>
                <a:ea typeface="+mn-ea"/>
              </a:rPr>
              <a:t>模組練習和測驗</a:t>
            </a:r>
            <a:endParaRPr lang="en-US" altLang="zh-TW">
              <a:latin typeface="+mn-lt"/>
              <a:ea typeface="+mn-ea"/>
            </a:endParaRPr>
          </a:p>
          <a:p>
            <a:pPr rtl="0"/>
            <a:r>
              <a:rPr lang="zh-TW" altLang="zh-TW"/>
              <a:t>14.7.1</a:t>
            </a:r>
            <a:r>
              <a:rPr lang="en-US" altLang="zh-TW"/>
              <a:t> </a:t>
            </a:r>
            <a:r>
              <a:rPr lang="zh-TW" altLang="zh-TW"/>
              <a:t>-</a:t>
            </a:r>
            <a:r>
              <a:rPr lang="en-US" altLang="zh-TW"/>
              <a:t> </a:t>
            </a:r>
            <a:r>
              <a:rPr lang="zh-TW" altLang="zh-TW"/>
              <a:t>我在本</a:t>
            </a:r>
            <a:r>
              <a:rPr lang="zh-TW" altLang="en-US"/>
              <a:t>模組</a:t>
            </a:r>
            <a:r>
              <a:rPr lang="zh-TW" altLang="zh-TW"/>
              <a:t>中學到了什麼？</a:t>
            </a:r>
            <a:r>
              <a:rPr lang="zh-TW" altLang="en-US"/>
              <a:t>（續）</a:t>
            </a:r>
            <a:endParaRPr lang="zh-TW" altLang="zh-TW"/>
          </a:p>
          <a:p>
            <a:pPr rtl="0"/>
            <a:r>
              <a:rPr lang="zh-TW" altLang="zh-TW"/>
              <a:t>14.7.2</a:t>
            </a:r>
            <a:r>
              <a:rPr lang="en-US" altLang="zh-TW"/>
              <a:t> </a:t>
            </a:r>
            <a:r>
              <a:rPr lang="zh-TW" altLang="zh-TW"/>
              <a:t>-</a:t>
            </a:r>
            <a:r>
              <a:rPr lang="en-US" altLang="zh-TW"/>
              <a:t> </a:t>
            </a:r>
            <a:r>
              <a:rPr lang="zh-TW" altLang="zh-TW"/>
              <a:t>模組測驗</a:t>
            </a:r>
            <a:r>
              <a:rPr lang="en-US" altLang="zh-TW"/>
              <a:t> </a:t>
            </a:r>
            <a:r>
              <a:rPr lang="zh-TW" altLang="zh-TW"/>
              <a:t>-</a:t>
            </a:r>
            <a:r>
              <a:rPr lang="en-US" altLang="zh-TW"/>
              <a:t> </a:t>
            </a:r>
            <a:r>
              <a:rPr lang="zh-TW" altLang="zh-TW"/>
              <a:t>網路自動化</a:t>
            </a:r>
          </a:p>
        </p:txBody>
      </p:sp>
    </p:spTree>
    <p:extLst>
      <p:ext uri="{BB962C8B-B14F-4D97-AF65-F5344CB8AC3E}">
        <p14:creationId xmlns:p14="http://schemas.microsoft.com/office/powerpoint/2010/main" val="3327717486"/>
      </p:ext>
    </p:extLst>
  </p:cSld>
  <p:clrMapOvr>
    <a:masterClrMapping/>
  </p:clrMapOvr>
</p:notes>
</file>

<file path=ppt/notesSlides/notesSlide6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624</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3642335710"/>
      </p:ext>
    </p:extLst>
  </p:cSld>
  <p:clrMapOvr>
    <a:masterClrMapping/>
  </p:clrMapOvr>
</p:notes>
</file>

<file path=ppt/notesSlides/notesSlide6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2.4.2</a:t>
            </a:r>
            <a:r>
              <a:rPr lang="en-US" altLang="zh-TW"/>
              <a:t> </a:t>
            </a:r>
            <a:r>
              <a:rPr lang="zh-TW"/>
              <a:t>- </a:t>
            </a:r>
            <a:r>
              <a:rPr lang="zh-TW" sz="1200"/>
              <a:t>調整參考頻寬</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63</a:t>
            </a:fld>
            <a:endParaRPr/>
          </a:p>
        </p:txBody>
      </p:sp>
    </p:spTree>
    <p:extLst>
      <p:ext uri="{BB962C8B-B14F-4D97-AF65-F5344CB8AC3E}">
        <p14:creationId xmlns:p14="http://schemas.microsoft.com/office/powerpoint/2010/main" val="722552243"/>
      </p:ext>
    </p:extLst>
  </p:cSld>
  <p:clrMapOvr>
    <a:masterClrMapping/>
  </p:clrMapOvr>
</p:notes>
</file>

<file path=ppt/notesSlides/notesSlide6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2.4.3</a:t>
            </a:r>
            <a:r>
              <a:rPr lang="en-US" altLang="zh-TW"/>
              <a:t> </a:t>
            </a:r>
            <a:r>
              <a:rPr lang="zh-TW"/>
              <a:t>- </a:t>
            </a:r>
            <a:r>
              <a:rPr lang="zh-TW" sz="1200"/>
              <a:t>OSPF 累積成本</a:t>
            </a:r>
          </a:p>
        </p:txBody>
      </p:sp>
      <p:sp>
        <p:nvSpPr>
          <p:cNvPr id="4" name="Slide Number Placeholder 3"/>
          <p:cNvSpPr>
            <a:spLocks noGrp="1"/>
          </p:cNvSpPr>
          <p:nvPr>
            <p:ph type="sldNum" sz="quarter" idx="5"/>
          </p:nvPr>
        </p:nvSpPr>
        <p:spPr/>
        <p:txBody>
          <a:bodyPr/>
          <a:lstStyle/>
          <a:p>
            <a:pPr rtl="0"/>
            <a:fld id="{5641018C-6CAF-B84E-B92C-ECB119457FBA}" type="slidenum">
              <a:rPr/>
              <a:t>64</a:t>
            </a:fld>
            <a:endParaRPr/>
          </a:p>
        </p:txBody>
      </p:sp>
    </p:spTree>
    <p:extLst>
      <p:ext uri="{BB962C8B-B14F-4D97-AF65-F5344CB8AC3E}">
        <p14:creationId xmlns:p14="http://schemas.microsoft.com/office/powerpoint/2010/main" val="1909635331"/>
      </p:ext>
    </p:extLst>
  </p:cSld>
  <p:clrMapOvr>
    <a:masterClrMapping/>
  </p:clrMapOvr>
</p:notes>
</file>

<file path=ppt/notesSlides/notesSlide6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2.4.3</a:t>
            </a:r>
            <a:r>
              <a:rPr lang="en-US" altLang="zh-TW"/>
              <a:t> </a:t>
            </a:r>
            <a:r>
              <a:rPr lang="zh-TW"/>
              <a:t>- </a:t>
            </a:r>
            <a:r>
              <a:rPr lang="zh-TW" sz="1200"/>
              <a:t>OSPF 累積成本</a:t>
            </a:r>
            <a:r>
              <a:rPr lang="zh-TW" altLang="en-US" sz="1200"/>
              <a:t>（續）</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65</a:t>
            </a:fld>
            <a:endParaRPr/>
          </a:p>
        </p:txBody>
      </p:sp>
    </p:spTree>
    <p:extLst>
      <p:ext uri="{BB962C8B-B14F-4D97-AF65-F5344CB8AC3E}">
        <p14:creationId xmlns:p14="http://schemas.microsoft.com/office/powerpoint/2010/main" val="3160386219"/>
      </p:ext>
    </p:extLst>
  </p:cSld>
  <p:clrMapOvr>
    <a:masterClrMapping/>
  </p:clrMapOvr>
</p:notes>
</file>

<file path=ppt/notesSlides/notesSlide6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備忘稿版面配置區 1">
            <a:extLst>
              <a:ext uri="{FF2B5EF4-FFF2-40B4-BE49-F238E27FC236}">
                <a16:creationId xmlns:a16="http://schemas.microsoft.com/office/drawing/2014/main" id="{CEB92365-3F9E-4051-B02A-0ED76A5987A4}"/>
              </a:ext>
            </a:extLst>
          </p:cNvPr>
          <p:cNvSpPr>
            <a:spLocks noGrp="1"/>
          </p:cNvSpPr>
          <p:nvPr>
            <p:ph type="body" idx="1"/>
          </p:nvPr>
        </p:nvSpPr>
        <p:spPr/>
        <p:txBody>
          <a:bodyPr/>
          <a:lstStyle/>
          <a:p>
            <a:pPr rtl="0"/>
            <a:r>
              <a:rPr lang="zh-TW" altLang="zh-TW"/>
              <a:t>2 - 單區域 OSPFv2 設定</a:t>
            </a:r>
          </a:p>
          <a:p>
            <a:pPr rtl="0"/>
            <a:r>
              <a:rPr lang="zh-TW" altLang="zh-TW"/>
              <a:t>2.4 - </a:t>
            </a:r>
            <a:r>
              <a:rPr lang="zh-TW" altLang="en-US"/>
              <a:t>修改單區域 </a:t>
            </a:r>
            <a:r>
              <a:rPr lang="en-US" altLang="zh-TW"/>
              <a:t>OSPFv2</a:t>
            </a:r>
            <a:endParaRPr lang="zh-TW" altLang="zh-TW"/>
          </a:p>
          <a:p>
            <a:pPr rtl="0"/>
            <a:r>
              <a:rPr lang="zh-TW" altLang="zh-TW"/>
              <a:t>2.4.3</a:t>
            </a:r>
            <a:r>
              <a:rPr lang="en-US" altLang="zh-TW"/>
              <a:t> </a:t>
            </a:r>
            <a:r>
              <a:rPr lang="zh-TW" altLang="zh-TW"/>
              <a:t>- </a:t>
            </a:r>
            <a:r>
              <a:rPr lang="zh-TW" altLang="zh-TW" sz="1200"/>
              <a:t>OSPF 累積成本</a:t>
            </a:r>
            <a:r>
              <a:rPr lang="zh-TW" altLang="en-US" sz="1200"/>
              <a:t>（續）</a:t>
            </a:r>
            <a:endParaRPr lang="zh-TW" altLang="zh-TW" sz="1200"/>
          </a:p>
        </p:txBody>
      </p:sp>
    </p:spTree>
    <p:extLst>
      <p:ext uri="{BB962C8B-B14F-4D97-AF65-F5344CB8AC3E}">
        <p14:creationId xmlns:p14="http://schemas.microsoft.com/office/powerpoint/2010/main" val="2676367471"/>
      </p:ext>
    </p:extLst>
  </p:cSld>
  <p:clrMapOvr>
    <a:masterClrMapping/>
  </p:clrMapOvr>
</p:notes>
</file>

<file path=ppt/notesSlides/notesSlide6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2.4.4</a:t>
            </a:r>
            <a:r>
              <a:rPr lang="en-US" altLang="zh-TW"/>
              <a:t> </a:t>
            </a:r>
            <a:r>
              <a:rPr lang="zh-TW"/>
              <a:t>- </a:t>
            </a:r>
            <a:r>
              <a:rPr lang="zh-TW" sz="1200"/>
              <a:t>手動設定 OSPF 成本值</a:t>
            </a:r>
          </a:p>
        </p:txBody>
      </p:sp>
      <p:sp>
        <p:nvSpPr>
          <p:cNvPr id="4" name="Slide Number Placeholder 3"/>
          <p:cNvSpPr>
            <a:spLocks noGrp="1"/>
          </p:cNvSpPr>
          <p:nvPr>
            <p:ph type="sldNum" sz="quarter" idx="5"/>
          </p:nvPr>
        </p:nvSpPr>
        <p:spPr/>
        <p:txBody>
          <a:bodyPr/>
          <a:lstStyle/>
          <a:p>
            <a:pPr rtl="0"/>
            <a:fld id="{5641018C-6CAF-B84E-B92C-ECB119457FBA}" type="slidenum">
              <a:rPr/>
              <a:t>67</a:t>
            </a:fld>
            <a:endParaRPr/>
          </a:p>
        </p:txBody>
      </p:sp>
    </p:spTree>
    <p:extLst>
      <p:ext uri="{BB962C8B-B14F-4D97-AF65-F5344CB8AC3E}">
        <p14:creationId xmlns:p14="http://schemas.microsoft.com/office/powerpoint/2010/main" val="4177601863"/>
      </p:ext>
    </p:extLst>
  </p:cSld>
  <p:clrMapOvr>
    <a:masterClrMapping/>
  </p:clrMapOvr>
</p:notes>
</file>

<file path=ppt/notesSlides/notesSlide6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2.4.5</a:t>
            </a:r>
            <a:r>
              <a:rPr lang="en-US" altLang="zh-TW"/>
              <a:t> </a:t>
            </a:r>
            <a:r>
              <a:rPr lang="zh-TW"/>
              <a:t>- </a:t>
            </a:r>
            <a:r>
              <a:rPr lang="zh-TW" sz="1200"/>
              <a:t>測試容錯移轉到備份路由</a:t>
            </a:r>
          </a:p>
          <a:p>
            <a:pPr rtl="0"/>
            <a:r>
              <a:rPr lang="zh-TW" sz="1200"/>
              <a:t>2.4.6</a:t>
            </a:r>
            <a:r>
              <a:rPr lang="en-US" altLang="zh-TW" sz="1200"/>
              <a:t> </a:t>
            </a:r>
            <a:r>
              <a:rPr lang="zh-TW" sz="1200"/>
              <a:t>-</a:t>
            </a:r>
            <a:r>
              <a:rPr lang="en-US" altLang="zh-TW" sz="1200"/>
              <a:t> </a:t>
            </a:r>
            <a:r>
              <a:rPr lang="zh-TW" sz="1200"/>
              <a:t>語法檢查器</a:t>
            </a:r>
            <a:r>
              <a:rPr lang="en-US" altLang="zh-TW" sz="1200"/>
              <a:t> </a:t>
            </a:r>
            <a:r>
              <a:rPr lang="zh-TW" sz="1200"/>
              <a:t>-</a:t>
            </a:r>
            <a:r>
              <a:rPr lang="en-US" altLang="zh-TW" sz="1200"/>
              <a:t> </a:t>
            </a:r>
            <a:r>
              <a:rPr lang="zh-TW" sz="1200"/>
              <a:t>修改 R2 和 R3 的成本值</a:t>
            </a:r>
          </a:p>
        </p:txBody>
      </p:sp>
      <p:sp>
        <p:nvSpPr>
          <p:cNvPr id="4" name="Slide Number Placeholder 3"/>
          <p:cNvSpPr>
            <a:spLocks noGrp="1"/>
          </p:cNvSpPr>
          <p:nvPr>
            <p:ph type="sldNum" sz="quarter" idx="5"/>
          </p:nvPr>
        </p:nvSpPr>
        <p:spPr/>
        <p:txBody>
          <a:bodyPr/>
          <a:lstStyle/>
          <a:p>
            <a:pPr rtl="0"/>
            <a:fld id="{5641018C-6CAF-B84E-B92C-ECB119457FBA}" type="slidenum">
              <a:rPr/>
              <a:t>68</a:t>
            </a:fld>
            <a:endParaRPr/>
          </a:p>
        </p:txBody>
      </p:sp>
    </p:spTree>
    <p:extLst>
      <p:ext uri="{BB962C8B-B14F-4D97-AF65-F5344CB8AC3E}">
        <p14:creationId xmlns:p14="http://schemas.microsoft.com/office/powerpoint/2010/main" val="2732662529"/>
      </p:ext>
    </p:extLst>
  </p:cSld>
  <p:clrMapOvr>
    <a:masterClrMapping/>
  </p:clrMapOvr>
</p:notes>
</file>

<file path=ppt/notesSlides/notesSlide6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2.4.7</a:t>
            </a:r>
            <a:r>
              <a:rPr lang="en-US" altLang="zh-TW"/>
              <a:t> –</a:t>
            </a:r>
            <a:r>
              <a:rPr lang="zh-TW"/>
              <a:t> </a:t>
            </a:r>
            <a:r>
              <a:rPr lang="en-US" altLang="zh-TW" sz="1200"/>
              <a:t>Hello </a:t>
            </a:r>
            <a:r>
              <a:rPr lang="zh-TW" sz="1200"/>
              <a:t>封包間隔</a:t>
            </a:r>
          </a:p>
        </p:txBody>
      </p:sp>
      <p:sp>
        <p:nvSpPr>
          <p:cNvPr id="4" name="Slide Number Placeholder 3"/>
          <p:cNvSpPr>
            <a:spLocks noGrp="1"/>
          </p:cNvSpPr>
          <p:nvPr>
            <p:ph type="sldNum" sz="quarter" idx="5"/>
          </p:nvPr>
        </p:nvSpPr>
        <p:spPr/>
        <p:txBody>
          <a:bodyPr/>
          <a:lstStyle/>
          <a:p>
            <a:pPr rtl="0"/>
            <a:fld id="{5641018C-6CAF-B84E-B92C-ECB119457FBA}" type="slidenum">
              <a:rPr/>
              <a:t>69</a:t>
            </a:fld>
            <a:endParaRPr/>
          </a:p>
        </p:txBody>
      </p:sp>
    </p:spTree>
    <p:extLst>
      <p:ext uri="{BB962C8B-B14F-4D97-AF65-F5344CB8AC3E}">
        <p14:creationId xmlns:p14="http://schemas.microsoft.com/office/powerpoint/2010/main" val="4283042041"/>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en-US" altLang="zh-TW"/>
              <a:t>1.1 - OSPF </a:t>
            </a:r>
            <a:r>
              <a:rPr lang="zh-TW" altLang="en-US"/>
              <a:t>的功能和特徵</a:t>
            </a:r>
            <a:endParaRPr lang="zh-TW"/>
          </a:p>
          <a:p>
            <a:pPr rtl="0"/>
            <a:r>
              <a:rPr lang="zh-TW"/>
              <a:t>1.1.2</a:t>
            </a:r>
            <a:r>
              <a:rPr lang="en-US" altLang="zh-TW"/>
              <a:t> </a:t>
            </a:r>
            <a:r>
              <a:rPr lang="zh-TW"/>
              <a:t>- </a:t>
            </a:r>
            <a:r>
              <a:rPr lang="en-US" altLang="zh-TW"/>
              <a:t>OSPF </a:t>
            </a:r>
            <a:r>
              <a:rPr lang="zh-TW" altLang="zh-TW"/>
              <a:t>的</a:t>
            </a:r>
            <a:r>
              <a:rPr lang="zh-TW" altLang="en-US"/>
              <a:t>元件（續）</a:t>
            </a:r>
            <a:r>
              <a:rPr lang="zh-TW" altLang="zh-TW"/>
              <a:t> </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7</a:t>
            </a:fld>
            <a:endParaRPr/>
          </a:p>
        </p:txBody>
      </p:sp>
    </p:spTree>
    <p:extLst>
      <p:ext uri="{BB962C8B-B14F-4D97-AF65-F5344CB8AC3E}">
        <p14:creationId xmlns:p14="http://schemas.microsoft.com/office/powerpoint/2010/main" val="3054394224"/>
      </p:ext>
    </p:extLst>
  </p:cSld>
  <p:clrMapOvr>
    <a:masterClrMapping/>
  </p:clrMapOvr>
</p:notes>
</file>

<file path=ppt/notesSlides/notesSlide7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2.4.8</a:t>
            </a:r>
            <a:r>
              <a:rPr lang="en-US" altLang="zh-TW"/>
              <a:t> </a:t>
            </a:r>
            <a:r>
              <a:rPr lang="zh-TW"/>
              <a:t>- </a:t>
            </a:r>
            <a:r>
              <a:rPr lang="zh-TW" sz="1200"/>
              <a:t>驗證</a:t>
            </a:r>
            <a:r>
              <a:rPr lang="en-US" altLang="zh-TW" sz="1200"/>
              <a:t> Hello </a:t>
            </a:r>
            <a:r>
              <a:rPr lang="zh-TW" sz="1200"/>
              <a:t>和</a:t>
            </a:r>
            <a:r>
              <a:rPr lang="en-US" altLang="zh-TW" sz="1200"/>
              <a:t> Dead </a:t>
            </a:r>
            <a:r>
              <a:rPr lang="zh-TW" sz="1200"/>
              <a:t>間隔</a:t>
            </a:r>
          </a:p>
        </p:txBody>
      </p:sp>
      <p:sp>
        <p:nvSpPr>
          <p:cNvPr id="4" name="Slide Number Placeholder 3"/>
          <p:cNvSpPr>
            <a:spLocks noGrp="1"/>
          </p:cNvSpPr>
          <p:nvPr>
            <p:ph type="sldNum" sz="quarter" idx="5"/>
          </p:nvPr>
        </p:nvSpPr>
        <p:spPr/>
        <p:txBody>
          <a:bodyPr/>
          <a:lstStyle/>
          <a:p>
            <a:pPr rtl="0"/>
            <a:fld id="{5641018C-6CAF-B84E-B92C-ECB119457FBA}" type="slidenum">
              <a:rPr/>
              <a:t>70</a:t>
            </a:fld>
            <a:endParaRPr/>
          </a:p>
        </p:txBody>
      </p:sp>
    </p:spTree>
    <p:extLst>
      <p:ext uri="{BB962C8B-B14F-4D97-AF65-F5344CB8AC3E}">
        <p14:creationId xmlns:p14="http://schemas.microsoft.com/office/powerpoint/2010/main" val="2399698947"/>
      </p:ext>
    </p:extLst>
  </p:cSld>
  <p:clrMapOvr>
    <a:masterClrMapping/>
  </p:clrMapOvr>
</p:notes>
</file>

<file path=ppt/notesSlides/notesSlide7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2.4.8</a:t>
            </a:r>
            <a:r>
              <a:rPr lang="en-US" altLang="zh-TW"/>
              <a:t> </a:t>
            </a:r>
            <a:r>
              <a:rPr lang="zh-TW"/>
              <a:t>-</a:t>
            </a:r>
            <a:r>
              <a:rPr lang="en-US" altLang="zh-TW"/>
              <a:t> </a:t>
            </a:r>
            <a:r>
              <a:rPr lang="zh-TW" altLang="zh-TW" sz="1200">
                <a:latin typeface="+mn-lt"/>
                <a:ea typeface="+mn-ea"/>
              </a:rPr>
              <a:t>驗證</a:t>
            </a:r>
            <a:r>
              <a:rPr lang="zh-TW" altLang="en-US">
                <a:latin typeface="+mn-lt"/>
                <a:ea typeface="+mn-ea"/>
              </a:rPr>
              <a:t> </a:t>
            </a:r>
            <a:r>
              <a:rPr lang="en-US" altLang="zh-TW" sz="1200">
                <a:latin typeface="+mn-lt"/>
                <a:ea typeface="+mn-ea"/>
              </a:rPr>
              <a:t>Hello </a:t>
            </a:r>
            <a:r>
              <a:rPr lang="zh-TW" altLang="zh-TW" sz="1200">
                <a:latin typeface="+mn-lt"/>
                <a:ea typeface="+mn-ea"/>
              </a:rPr>
              <a:t>和</a:t>
            </a:r>
            <a:r>
              <a:rPr lang="en-US" altLang="zh-TW" sz="1200">
                <a:latin typeface="+mn-lt"/>
                <a:ea typeface="+mn-ea"/>
              </a:rPr>
              <a:t> Dead </a:t>
            </a:r>
            <a:r>
              <a:rPr lang="zh-TW" altLang="zh-TW" sz="1200">
                <a:latin typeface="+mn-lt"/>
                <a:ea typeface="+mn-ea"/>
              </a:rPr>
              <a:t>間隔</a:t>
            </a:r>
            <a:r>
              <a:rPr lang="zh-TW" altLang="en-US" sz="1200"/>
              <a:t>（續）</a:t>
            </a:r>
            <a:r>
              <a:rPr lang="zh-TW" sz="1200"/>
              <a:t> </a:t>
            </a:r>
          </a:p>
        </p:txBody>
      </p:sp>
      <p:sp>
        <p:nvSpPr>
          <p:cNvPr id="4" name="Slide Number Placeholder 3"/>
          <p:cNvSpPr>
            <a:spLocks noGrp="1"/>
          </p:cNvSpPr>
          <p:nvPr>
            <p:ph type="sldNum" sz="quarter" idx="5"/>
          </p:nvPr>
        </p:nvSpPr>
        <p:spPr/>
        <p:txBody>
          <a:bodyPr/>
          <a:lstStyle/>
          <a:p>
            <a:pPr rtl="0"/>
            <a:fld id="{5641018C-6CAF-B84E-B92C-ECB119457FBA}" type="slidenum">
              <a:rPr/>
              <a:t>71</a:t>
            </a:fld>
            <a:endParaRPr/>
          </a:p>
        </p:txBody>
      </p:sp>
    </p:spTree>
    <p:extLst>
      <p:ext uri="{BB962C8B-B14F-4D97-AF65-F5344CB8AC3E}">
        <p14:creationId xmlns:p14="http://schemas.microsoft.com/office/powerpoint/2010/main" val="3172298585"/>
      </p:ext>
    </p:extLst>
  </p:cSld>
  <p:clrMapOvr>
    <a:masterClrMapping/>
  </p:clrMapOvr>
</p:notes>
</file>

<file path=ppt/notesSlides/notesSlide7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2.4.9</a:t>
            </a:r>
            <a:r>
              <a:rPr lang="en-US" altLang="zh-TW"/>
              <a:t> </a:t>
            </a:r>
            <a:r>
              <a:rPr lang="zh-TW"/>
              <a:t>- </a:t>
            </a:r>
            <a:r>
              <a:rPr lang="zh-TW" sz="1200"/>
              <a:t>修改 OSPFv2 間隔</a:t>
            </a:r>
          </a:p>
        </p:txBody>
      </p:sp>
      <p:sp>
        <p:nvSpPr>
          <p:cNvPr id="4" name="Slide Number Placeholder 3"/>
          <p:cNvSpPr>
            <a:spLocks noGrp="1"/>
          </p:cNvSpPr>
          <p:nvPr>
            <p:ph type="sldNum" sz="quarter" idx="5"/>
          </p:nvPr>
        </p:nvSpPr>
        <p:spPr/>
        <p:txBody>
          <a:bodyPr/>
          <a:lstStyle/>
          <a:p>
            <a:pPr rtl="0"/>
            <a:fld id="{5641018C-6CAF-B84E-B92C-ECB119457FBA}" type="slidenum">
              <a:rPr/>
              <a:t>72</a:t>
            </a:fld>
            <a:endParaRPr/>
          </a:p>
        </p:txBody>
      </p:sp>
    </p:spTree>
    <p:extLst>
      <p:ext uri="{BB962C8B-B14F-4D97-AF65-F5344CB8AC3E}">
        <p14:creationId xmlns:p14="http://schemas.microsoft.com/office/powerpoint/2010/main" val="2264792973"/>
      </p:ext>
    </p:extLst>
  </p:cSld>
  <p:clrMapOvr>
    <a:masterClrMapping/>
  </p:clrMapOvr>
</p:notes>
</file>

<file path=ppt/notesSlides/notesSlide7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2.4 - </a:t>
            </a:r>
            <a:r>
              <a:rPr lang="zh-TW" altLang="en-US"/>
              <a:t>修改單區域 </a:t>
            </a:r>
            <a:r>
              <a:rPr lang="en-US" altLang="zh-TW"/>
              <a:t>OSPFv2</a:t>
            </a:r>
            <a:endParaRPr lang="zh-TW"/>
          </a:p>
          <a:p>
            <a:pPr rtl="0"/>
            <a:r>
              <a:rPr lang="zh-TW"/>
              <a:t>2.4.9</a:t>
            </a:r>
            <a:r>
              <a:rPr lang="en-US" altLang="zh-TW"/>
              <a:t> </a:t>
            </a:r>
            <a:r>
              <a:rPr lang="zh-TW"/>
              <a:t>- </a:t>
            </a:r>
            <a:r>
              <a:rPr lang="zh-TW" sz="1200"/>
              <a:t>修改 OSPFv2 間隔</a:t>
            </a:r>
            <a:r>
              <a:rPr lang="zh-TW" altLang="en-US" sz="1200"/>
              <a:t>（續）</a:t>
            </a:r>
            <a:endParaRPr lang="zh-TW" sz="1200"/>
          </a:p>
          <a:p>
            <a:pPr rtl="0"/>
            <a:r>
              <a:rPr lang="zh-TW" sz="1200"/>
              <a:t>2.4.10</a:t>
            </a:r>
            <a:r>
              <a:rPr lang="en-US" altLang="zh-TW" sz="1200"/>
              <a:t> </a:t>
            </a:r>
            <a:r>
              <a:rPr lang="zh-TW" sz="1200"/>
              <a:t>-</a:t>
            </a:r>
            <a:r>
              <a:rPr lang="en-US" altLang="zh-TW" sz="1200"/>
              <a:t> </a:t>
            </a:r>
            <a:r>
              <a:rPr lang="zh-TW" sz="1200"/>
              <a:t>語法檢查器</a:t>
            </a:r>
            <a:r>
              <a:rPr lang="en-US" altLang="zh-TW" sz="1200"/>
              <a:t> </a:t>
            </a:r>
            <a:r>
              <a:rPr lang="zh-TW" sz="1200"/>
              <a:t>-</a:t>
            </a:r>
            <a:r>
              <a:rPr lang="en-US" altLang="zh-TW" sz="1200"/>
              <a:t> </a:t>
            </a:r>
            <a:r>
              <a:rPr lang="zh-TW" sz="1200"/>
              <a:t>修改 R3 上的</a:t>
            </a:r>
            <a:r>
              <a:rPr lang="en-US" altLang="zh-TW" sz="1200"/>
              <a:t> Hello </a:t>
            </a:r>
            <a:r>
              <a:rPr lang="zh-TW" sz="1200"/>
              <a:t>和</a:t>
            </a:r>
            <a:r>
              <a:rPr lang="en-US" altLang="zh-TW" sz="1200"/>
              <a:t> Dead </a:t>
            </a:r>
            <a:r>
              <a:rPr lang="zh-TW" sz="1200"/>
              <a:t>間隔</a:t>
            </a:r>
          </a:p>
        </p:txBody>
      </p:sp>
      <p:sp>
        <p:nvSpPr>
          <p:cNvPr id="4" name="Slide Number Placeholder 3"/>
          <p:cNvSpPr>
            <a:spLocks noGrp="1"/>
          </p:cNvSpPr>
          <p:nvPr>
            <p:ph type="sldNum" sz="quarter" idx="5"/>
          </p:nvPr>
        </p:nvSpPr>
        <p:spPr/>
        <p:txBody>
          <a:bodyPr/>
          <a:lstStyle/>
          <a:p>
            <a:pPr rtl="0"/>
            <a:fld id="{5641018C-6CAF-B84E-B92C-ECB119457FBA}" type="slidenum">
              <a:rPr/>
              <a:t>73</a:t>
            </a:fld>
            <a:endParaRPr/>
          </a:p>
        </p:txBody>
      </p:sp>
    </p:spTree>
    <p:extLst>
      <p:ext uri="{BB962C8B-B14F-4D97-AF65-F5344CB8AC3E}">
        <p14:creationId xmlns:p14="http://schemas.microsoft.com/office/powerpoint/2010/main" val="1355916243"/>
      </p:ext>
    </p:extLst>
  </p:cSld>
  <p:clrMapOvr>
    <a:masterClrMapping/>
  </p:clrMapOvr>
</p:notes>
</file>

<file path=ppt/notesSlides/notesSlide7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2.5 - </a:t>
            </a:r>
            <a:r>
              <a:rPr lang="zh-TW" altLang="en-US"/>
              <a:t>預設路由傳播</a:t>
            </a:r>
            <a:endParaRPr lang="zh-TW"/>
          </a:p>
          <a:p>
            <a:pPr marL="0" marR="0" lvl="0" indent="0" algn="l" defTabSz="457200" rtl="0" eaLnBrk="1" fontAlgn="auto" latinLnBrk="0" hangingPunct="1">
              <a:lnSpc>
                <a:spcPct val="100000"/>
              </a:lnSpc>
              <a:spcBef>
                <a:spcPct val="0"/>
              </a:spcBef>
              <a:spcAft>
                <a:spcPct val="0"/>
              </a:spcAft>
              <a:buClrTx/>
              <a:buSzTx/>
              <a:buFontTx/>
              <a:buNone/>
              <a:defRPr/>
            </a:pPr>
            <a:r>
              <a:rPr lang="zh-TW"/>
              <a:t>2.5.1</a:t>
            </a:r>
            <a:r>
              <a:rPr lang="en-US" altLang="zh-TW"/>
              <a:t> </a:t>
            </a:r>
            <a:r>
              <a:rPr lang="zh-TW"/>
              <a:t>-</a:t>
            </a:r>
            <a:r>
              <a:rPr lang="en-US" altLang="zh-TW"/>
              <a:t> </a:t>
            </a:r>
            <a:r>
              <a:rPr lang="zh-TW" altLang="en-US" sz="1200" b="0" i="0" kern="1200">
                <a:solidFill>
                  <a:schemeClr val="tx1"/>
                </a:solidFill>
                <a:effectLst/>
                <a:latin typeface="+mn-lt"/>
                <a:ea typeface="+mn-ea"/>
                <a:cs typeface="+mn-cs"/>
              </a:rPr>
              <a:t>在 </a:t>
            </a:r>
            <a:r>
              <a:rPr lang="en-US" altLang="zh-TW" sz="1200" b="0" i="0" kern="1200">
                <a:solidFill>
                  <a:schemeClr val="tx1"/>
                </a:solidFill>
                <a:effectLst/>
                <a:latin typeface="+mn-lt"/>
                <a:ea typeface="+mn-ea"/>
                <a:cs typeface="+mn-cs"/>
              </a:rPr>
              <a:t>OSPFv2 </a:t>
            </a:r>
            <a:r>
              <a:rPr lang="zh-TW" altLang="en-US" sz="1200" b="0" i="0" kern="1200">
                <a:solidFill>
                  <a:schemeClr val="tx1"/>
                </a:solidFill>
                <a:effectLst/>
                <a:latin typeface="+mn-lt"/>
                <a:ea typeface="+mn-ea"/>
                <a:cs typeface="+mn-cs"/>
              </a:rPr>
              <a:t>中傳播預設靜態路由</a:t>
            </a:r>
          </a:p>
          <a:p>
            <a:pPr rtl="0"/>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74</a:t>
            </a:fld>
            <a:endParaRPr/>
          </a:p>
        </p:txBody>
      </p:sp>
    </p:spTree>
    <p:extLst>
      <p:ext uri="{BB962C8B-B14F-4D97-AF65-F5344CB8AC3E}">
        <p14:creationId xmlns:p14="http://schemas.microsoft.com/office/powerpoint/2010/main" val="1744252226"/>
      </p:ext>
    </p:extLst>
  </p:cSld>
  <p:clrMapOvr>
    <a:masterClrMapping/>
  </p:clrMapOvr>
</p:notes>
</file>

<file path=ppt/notesSlides/notesSlide7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zh-TW"/>
              <a:t>2.5 - </a:t>
            </a:r>
            <a:r>
              <a:rPr lang="zh-TW" altLang="en-US"/>
              <a:t>預設路由傳播</a:t>
            </a:r>
            <a:endParaRPr lang="zh-TW"/>
          </a:p>
          <a:p>
            <a:pPr rtl="0"/>
            <a:r>
              <a:rPr lang="zh-TW"/>
              <a:t>2.5.2</a:t>
            </a:r>
            <a:r>
              <a:rPr lang="en-US" altLang="zh-TW"/>
              <a:t> </a:t>
            </a:r>
            <a:r>
              <a:rPr lang="zh-TW"/>
              <a:t>- </a:t>
            </a:r>
            <a:r>
              <a:rPr lang="zh-TW" sz="1200"/>
              <a:t>驗證傳播的預設路由</a:t>
            </a:r>
          </a:p>
        </p:txBody>
      </p:sp>
      <p:sp>
        <p:nvSpPr>
          <p:cNvPr id="4" name="Slide Number Placeholder 3"/>
          <p:cNvSpPr>
            <a:spLocks noGrp="1"/>
          </p:cNvSpPr>
          <p:nvPr>
            <p:ph type="sldNum" sz="quarter" idx="5"/>
          </p:nvPr>
        </p:nvSpPr>
        <p:spPr/>
        <p:txBody>
          <a:bodyPr/>
          <a:lstStyle/>
          <a:p>
            <a:pPr rtl="0"/>
            <a:fld id="{5641018C-6CAF-B84E-B92C-ECB119457FBA}" type="slidenum">
              <a:rPr/>
              <a:t>75</a:t>
            </a:fld>
            <a:endParaRPr/>
          </a:p>
        </p:txBody>
      </p:sp>
    </p:spTree>
    <p:extLst>
      <p:ext uri="{BB962C8B-B14F-4D97-AF65-F5344CB8AC3E}">
        <p14:creationId xmlns:p14="http://schemas.microsoft.com/office/powerpoint/2010/main" val="2097640971"/>
      </p:ext>
    </p:extLst>
  </p:cSld>
  <p:clrMapOvr>
    <a:masterClrMapping/>
  </p:clrMapOvr>
</p:notes>
</file>

<file path=ppt/notesSlides/notesSlide7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2.6 - </a:t>
            </a:r>
            <a:r>
              <a:rPr lang="zh-TW" altLang="en-US"/>
              <a:t>驗證單區域 </a:t>
            </a:r>
            <a:r>
              <a:rPr lang="en-US" altLang="zh-TW"/>
              <a:t>OSPFv2</a:t>
            </a:r>
            <a:endParaRPr lang="zh-TW"/>
          </a:p>
          <a:p>
            <a:pPr rtl="0"/>
            <a:r>
              <a:rPr lang="zh-TW"/>
              <a:t>2.6.1</a:t>
            </a:r>
            <a:r>
              <a:rPr lang="en-US" altLang="zh-TW"/>
              <a:t> </a:t>
            </a:r>
            <a:r>
              <a:rPr lang="zh-TW"/>
              <a:t>-</a:t>
            </a:r>
            <a:r>
              <a:rPr lang="en-US" altLang="zh-TW"/>
              <a:t> </a:t>
            </a:r>
            <a:r>
              <a:rPr lang="zh-TW"/>
              <a:t>驗證 OSPF 鄰居</a:t>
            </a:r>
          </a:p>
        </p:txBody>
      </p:sp>
      <p:sp>
        <p:nvSpPr>
          <p:cNvPr id="4" name="Slide Number Placeholder 3"/>
          <p:cNvSpPr>
            <a:spLocks noGrp="1"/>
          </p:cNvSpPr>
          <p:nvPr>
            <p:ph type="sldNum" sz="quarter" idx="5"/>
          </p:nvPr>
        </p:nvSpPr>
        <p:spPr/>
        <p:txBody>
          <a:bodyPr/>
          <a:lstStyle/>
          <a:p>
            <a:pPr rtl="0"/>
            <a:fld id="{5641018C-6CAF-B84E-B92C-ECB119457FBA}" type="slidenum">
              <a:rPr/>
              <a:t>76</a:t>
            </a:fld>
            <a:endParaRPr/>
          </a:p>
        </p:txBody>
      </p:sp>
    </p:spTree>
    <p:extLst>
      <p:ext uri="{BB962C8B-B14F-4D97-AF65-F5344CB8AC3E}">
        <p14:creationId xmlns:p14="http://schemas.microsoft.com/office/powerpoint/2010/main" val="3620059616"/>
      </p:ext>
    </p:extLst>
  </p:cSld>
  <p:clrMapOvr>
    <a:masterClrMapping/>
  </p:clrMapOvr>
</p:notes>
</file>

<file path=ppt/notesSlides/notesSlide7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2.6 - </a:t>
            </a:r>
            <a:r>
              <a:rPr lang="zh-TW" altLang="en-US"/>
              <a:t>驗證單區域 </a:t>
            </a:r>
            <a:r>
              <a:rPr lang="en-US" altLang="zh-TW"/>
              <a:t>OSPFv2</a:t>
            </a:r>
            <a:endParaRPr lang="zh-TW"/>
          </a:p>
          <a:p>
            <a:pPr rtl="0"/>
            <a:r>
              <a:rPr lang="zh-TW"/>
              <a:t>2.6.1</a:t>
            </a:r>
            <a:r>
              <a:rPr lang="en-US" altLang="zh-TW"/>
              <a:t> </a:t>
            </a:r>
            <a:r>
              <a:rPr lang="zh-TW"/>
              <a:t>-</a:t>
            </a:r>
            <a:r>
              <a:rPr lang="en-US" altLang="zh-TW"/>
              <a:t> </a:t>
            </a:r>
            <a:r>
              <a:rPr lang="zh-TW"/>
              <a:t>驗證 OSPF 鄰居</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77</a:t>
            </a:fld>
            <a:endParaRPr/>
          </a:p>
        </p:txBody>
      </p:sp>
    </p:spTree>
    <p:extLst>
      <p:ext uri="{BB962C8B-B14F-4D97-AF65-F5344CB8AC3E}">
        <p14:creationId xmlns:p14="http://schemas.microsoft.com/office/powerpoint/2010/main" val="4113642522"/>
      </p:ext>
    </p:extLst>
  </p:cSld>
  <p:clrMapOvr>
    <a:masterClrMapping/>
  </p:clrMapOvr>
</p:notes>
</file>

<file path=ppt/notesSlides/notesSlide7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2.6 - </a:t>
            </a:r>
            <a:r>
              <a:rPr lang="zh-TW" altLang="en-US"/>
              <a:t>驗證單區域 </a:t>
            </a:r>
            <a:r>
              <a:rPr lang="en-US" altLang="zh-TW"/>
              <a:t>OSPFv2</a:t>
            </a:r>
            <a:endParaRPr lang="zh-TW"/>
          </a:p>
          <a:p>
            <a:pPr rtl="0"/>
            <a:r>
              <a:rPr lang="zh-TW"/>
              <a:t>2.6.1</a:t>
            </a:r>
            <a:r>
              <a:rPr lang="en-US" altLang="zh-TW"/>
              <a:t> </a:t>
            </a:r>
            <a:r>
              <a:rPr lang="zh-TW"/>
              <a:t>-</a:t>
            </a:r>
            <a:r>
              <a:rPr lang="en-US" altLang="zh-TW"/>
              <a:t> </a:t>
            </a:r>
            <a:r>
              <a:rPr lang="zh-TW"/>
              <a:t>驗證 OSPF 鄰居</a:t>
            </a:r>
            <a:r>
              <a:rPr lang="zh-TW" altLang="en-US"/>
              <a:t>（續）</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78</a:t>
            </a:fld>
            <a:endParaRPr/>
          </a:p>
        </p:txBody>
      </p:sp>
    </p:spTree>
    <p:extLst>
      <p:ext uri="{BB962C8B-B14F-4D97-AF65-F5344CB8AC3E}">
        <p14:creationId xmlns:p14="http://schemas.microsoft.com/office/powerpoint/2010/main" val="2102226430"/>
      </p:ext>
    </p:extLst>
  </p:cSld>
  <p:clrMapOvr>
    <a:masterClrMapping/>
  </p:clrMapOvr>
</p:notes>
</file>

<file path=ppt/notesSlides/notesSlide7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2.6 - </a:t>
            </a:r>
            <a:r>
              <a:rPr lang="zh-TW" altLang="en-US"/>
              <a:t>驗證單區域 </a:t>
            </a:r>
            <a:r>
              <a:rPr lang="en-US" altLang="zh-TW"/>
              <a:t>OSPFv2</a:t>
            </a:r>
            <a:endParaRPr lang="zh-TW"/>
          </a:p>
          <a:p>
            <a:pPr rtl="0"/>
            <a:r>
              <a:rPr lang="zh-TW"/>
              <a:t>2.6.2</a:t>
            </a:r>
            <a:r>
              <a:rPr lang="zh-TW" altLang="en-US"/>
              <a:t> </a:t>
            </a:r>
            <a:r>
              <a:rPr lang="zh-TW"/>
              <a:t>-</a:t>
            </a:r>
            <a:r>
              <a:rPr lang="en-US" altLang="zh-TW"/>
              <a:t> </a:t>
            </a:r>
            <a:r>
              <a:rPr lang="zh-TW"/>
              <a:t>驗證 OSPF 設定</a:t>
            </a:r>
          </a:p>
        </p:txBody>
      </p:sp>
      <p:sp>
        <p:nvSpPr>
          <p:cNvPr id="4" name="Slide Number Placeholder 3"/>
          <p:cNvSpPr>
            <a:spLocks noGrp="1"/>
          </p:cNvSpPr>
          <p:nvPr>
            <p:ph type="sldNum" sz="quarter" idx="5"/>
          </p:nvPr>
        </p:nvSpPr>
        <p:spPr/>
        <p:txBody>
          <a:bodyPr/>
          <a:lstStyle/>
          <a:p>
            <a:pPr rtl="0"/>
            <a:fld id="{5641018C-6CAF-B84E-B92C-ECB119457FBA}" type="slidenum">
              <a:rPr/>
              <a:t>79</a:t>
            </a:fld>
            <a:endParaRPr/>
          </a:p>
        </p:txBody>
      </p:sp>
    </p:spTree>
    <p:extLst>
      <p:ext uri="{BB962C8B-B14F-4D97-AF65-F5344CB8AC3E}">
        <p14:creationId xmlns:p14="http://schemas.microsoft.com/office/powerpoint/2010/main" val="1831971265"/>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en-US" altLang="zh-TW"/>
              <a:t>1.1 - OSPF </a:t>
            </a:r>
            <a:r>
              <a:rPr lang="zh-TW" altLang="en-US"/>
              <a:t>的功能和特徵</a:t>
            </a:r>
            <a:endParaRPr lang="zh-TW"/>
          </a:p>
          <a:p>
            <a:pPr rtl="0"/>
            <a:r>
              <a:rPr lang="zh-TW"/>
              <a:t>1.1.2 - </a:t>
            </a:r>
            <a:r>
              <a:rPr lang="en-US" altLang="zh-TW" sz="1200"/>
              <a:t>OSPF </a:t>
            </a:r>
            <a:r>
              <a:rPr lang="zh-TW" altLang="en-US" sz="1200"/>
              <a:t>的元件（續） </a:t>
            </a:r>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8</a:t>
            </a:fld>
            <a:endParaRPr/>
          </a:p>
        </p:txBody>
      </p:sp>
    </p:spTree>
    <p:extLst>
      <p:ext uri="{BB962C8B-B14F-4D97-AF65-F5344CB8AC3E}">
        <p14:creationId xmlns:p14="http://schemas.microsoft.com/office/powerpoint/2010/main" val="1912650035"/>
      </p:ext>
    </p:extLst>
  </p:cSld>
  <p:clrMapOvr>
    <a:masterClrMapping/>
  </p:clrMapOvr>
</p:notes>
</file>

<file path=ppt/notesSlides/notesSlide8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2.6 - </a:t>
            </a:r>
            <a:r>
              <a:rPr lang="zh-TW" altLang="en-US"/>
              <a:t>驗證單區域 </a:t>
            </a:r>
            <a:r>
              <a:rPr lang="en-US" altLang="zh-TW"/>
              <a:t>OSPFv2</a:t>
            </a:r>
            <a:endParaRPr lang="zh-TW"/>
          </a:p>
          <a:p>
            <a:pPr rtl="0"/>
            <a:r>
              <a:rPr lang="zh-TW"/>
              <a:t>2.6.3</a:t>
            </a:r>
            <a:r>
              <a:rPr lang="en-US" altLang="zh-TW"/>
              <a:t> </a:t>
            </a:r>
            <a:r>
              <a:rPr lang="zh-TW"/>
              <a:t>- </a:t>
            </a:r>
            <a:r>
              <a:rPr lang="zh-TW" sz="1200"/>
              <a:t>驗證 OSPF 程序資訊</a:t>
            </a:r>
          </a:p>
        </p:txBody>
      </p:sp>
      <p:sp>
        <p:nvSpPr>
          <p:cNvPr id="4" name="Slide Number Placeholder 3"/>
          <p:cNvSpPr>
            <a:spLocks noGrp="1"/>
          </p:cNvSpPr>
          <p:nvPr>
            <p:ph type="sldNum" sz="quarter" idx="5"/>
          </p:nvPr>
        </p:nvSpPr>
        <p:spPr/>
        <p:txBody>
          <a:bodyPr/>
          <a:lstStyle/>
          <a:p>
            <a:pPr rtl="0"/>
            <a:fld id="{5641018C-6CAF-B84E-B92C-ECB119457FBA}" type="slidenum">
              <a:rPr/>
              <a:t>80</a:t>
            </a:fld>
            <a:endParaRPr/>
          </a:p>
        </p:txBody>
      </p:sp>
    </p:spTree>
    <p:extLst>
      <p:ext uri="{BB962C8B-B14F-4D97-AF65-F5344CB8AC3E}">
        <p14:creationId xmlns:p14="http://schemas.microsoft.com/office/powerpoint/2010/main" val="284928647"/>
      </p:ext>
    </p:extLst>
  </p:cSld>
  <p:clrMapOvr>
    <a:masterClrMapping/>
  </p:clrMapOvr>
</p:notes>
</file>

<file path=ppt/notesSlides/notesSlide8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2.6 - </a:t>
            </a:r>
            <a:r>
              <a:rPr lang="zh-TW" altLang="en-US"/>
              <a:t>驗證單區域 </a:t>
            </a:r>
            <a:r>
              <a:rPr lang="en-US" altLang="zh-TW"/>
              <a:t>OSPFv2</a:t>
            </a:r>
            <a:endParaRPr lang="zh-TW"/>
          </a:p>
          <a:p>
            <a:pPr rtl="0"/>
            <a:r>
              <a:rPr lang="zh-TW"/>
              <a:t>2.6.4</a:t>
            </a:r>
            <a:r>
              <a:rPr lang="en-US" altLang="zh-TW"/>
              <a:t> </a:t>
            </a:r>
            <a:r>
              <a:rPr lang="zh-TW"/>
              <a:t>- </a:t>
            </a:r>
            <a:r>
              <a:rPr lang="zh-TW" sz="1200"/>
              <a:t>驗證 OSPF 介面設定</a:t>
            </a:r>
          </a:p>
        </p:txBody>
      </p:sp>
      <p:sp>
        <p:nvSpPr>
          <p:cNvPr id="4" name="Slide Number Placeholder 3"/>
          <p:cNvSpPr>
            <a:spLocks noGrp="1"/>
          </p:cNvSpPr>
          <p:nvPr>
            <p:ph type="sldNum" sz="quarter" idx="5"/>
          </p:nvPr>
        </p:nvSpPr>
        <p:spPr/>
        <p:txBody>
          <a:bodyPr/>
          <a:lstStyle/>
          <a:p>
            <a:pPr rtl="0"/>
            <a:fld id="{5641018C-6CAF-B84E-B92C-ECB119457FBA}" type="slidenum">
              <a:rPr/>
              <a:t>81</a:t>
            </a:fld>
            <a:endParaRPr/>
          </a:p>
        </p:txBody>
      </p:sp>
    </p:spTree>
    <p:extLst>
      <p:ext uri="{BB962C8B-B14F-4D97-AF65-F5344CB8AC3E}">
        <p14:creationId xmlns:p14="http://schemas.microsoft.com/office/powerpoint/2010/main" val="3715323733"/>
      </p:ext>
    </p:extLst>
  </p:cSld>
  <p:clrMapOvr>
    <a:masterClrMapping/>
  </p:clrMapOvr>
</p:notes>
</file>

<file path=ppt/notesSlides/notesSlide8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2 - 單區域 OSPFv2 設定</a:t>
            </a:r>
          </a:p>
          <a:p>
            <a:pPr rtl="0"/>
            <a:r>
              <a:rPr lang="en-US" altLang="zh-TW"/>
              <a:t>2.6 - </a:t>
            </a:r>
            <a:r>
              <a:rPr lang="zh-TW" altLang="en-US"/>
              <a:t>驗證單區域 </a:t>
            </a:r>
            <a:r>
              <a:rPr lang="en-US" altLang="zh-TW"/>
              <a:t>OSPFv2</a:t>
            </a:r>
            <a:endParaRPr lang="zh-TW"/>
          </a:p>
          <a:p>
            <a:pPr rtl="0"/>
            <a:r>
              <a:rPr lang="zh-TW"/>
              <a:t>2.6.4</a:t>
            </a:r>
            <a:r>
              <a:rPr lang="en-US" altLang="zh-TW"/>
              <a:t> </a:t>
            </a:r>
            <a:r>
              <a:rPr lang="zh-TW"/>
              <a:t>- </a:t>
            </a:r>
            <a:r>
              <a:rPr lang="zh-TW" sz="1200"/>
              <a:t>驗證 OSPF 介面設定</a:t>
            </a:r>
            <a:r>
              <a:rPr lang="zh-TW" altLang="en-US" sz="1200"/>
              <a:t>（續）</a:t>
            </a:r>
            <a:endParaRPr lang="zh-TW" sz="1200"/>
          </a:p>
          <a:p>
            <a:pPr rtl="0"/>
            <a:r>
              <a:rPr lang="zh-TW" sz="1200"/>
              <a:t>2.6.5</a:t>
            </a:r>
            <a:r>
              <a:rPr lang="en-US" altLang="zh-TW" sz="1200"/>
              <a:t> </a:t>
            </a:r>
            <a:r>
              <a:rPr lang="zh-TW" sz="1200"/>
              <a:t>-</a:t>
            </a:r>
            <a:r>
              <a:rPr lang="en-US" altLang="zh-TW" sz="1200"/>
              <a:t> </a:t>
            </a:r>
            <a:r>
              <a:rPr lang="zh-TW" sz="1200"/>
              <a:t>語法檢查器</a:t>
            </a:r>
            <a:r>
              <a:rPr lang="en-US" altLang="zh-TW" sz="1200"/>
              <a:t> </a:t>
            </a:r>
            <a:r>
              <a:rPr lang="zh-TW" sz="1200"/>
              <a:t>-</a:t>
            </a:r>
            <a:r>
              <a:rPr lang="en-US" altLang="zh-TW" sz="1200"/>
              <a:t> </a:t>
            </a:r>
            <a:r>
              <a:rPr lang="zh-TW" sz="1200"/>
              <a:t>驗證</a:t>
            </a:r>
            <a:r>
              <a:rPr lang="zh-TW" altLang="en-US" sz="1200"/>
              <a:t>單區域 </a:t>
            </a:r>
            <a:r>
              <a:rPr lang="zh-TW" sz="1200"/>
              <a:t>OSPFv2</a:t>
            </a:r>
          </a:p>
        </p:txBody>
      </p:sp>
      <p:sp>
        <p:nvSpPr>
          <p:cNvPr id="4" name="Slide Number Placeholder 3"/>
          <p:cNvSpPr>
            <a:spLocks noGrp="1"/>
          </p:cNvSpPr>
          <p:nvPr>
            <p:ph type="sldNum" sz="quarter" idx="5"/>
          </p:nvPr>
        </p:nvSpPr>
        <p:spPr/>
        <p:txBody>
          <a:bodyPr/>
          <a:lstStyle/>
          <a:p>
            <a:pPr rtl="0"/>
            <a:fld id="{5641018C-6CAF-B84E-B92C-ECB119457FBA}" type="slidenum">
              <a:rPr/>
              <a:t>82</a:t>
            </a:fld>
            <a:endParaRPr/>
          </a:p>
        </p:txBody>
      </p:sp>
    </p:spTree>
    <p:extLst>
      <p:ext uri="{BB962C8B-B14F-4D97-AF65-F5344CB8AC3E}">
        <p14:creationId xmlns:p14="http://schemas.microsoft.com/office/powerpoint/2010/main" val="2100878763"/>
      </p:ext>
    </p:extLst>
  </p:cSld>
  <p:clrMapOvr>
    <a:masterClrMapping/>
  </p:clrMapOvr>
</p:notes>
</file>

<file path=ppt/notesSlides/notesSlide8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83</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2 - 單區域 OSPFv2 設定</a:t>
            </a:r>
          </a:p>
          <a:p>
            <a:pPr rtl="0"/>
            <a:r>
              <a:rPr lang="en-US" altLang="zh-TW"/>
              <a:t>2.7 - </a:t>
            </a:r>
            <a:r>
              <a:rPr lang="zh-TW" altLang="en-US"/>
              <a:t>模組練習和測驗</a:t>
            </a:r>
            <a:endParaRPr lang="zh-TW"/>
          </a:p>
          <a:p>
            <a:pPr rtl="0"/>
            <a:r>
              <a:rPr lang="zh-TW"/>
              <a:t>2.7.3</a:t>
            </a:r>
            <a:r>
              <a:rPr lang="en-US" altLang="zh-TW"/>
              <a:t> </a:t>
            </a:r>
            <a:r>
              <a:rPr lang="zh-TW"/>
              <a:t>-</a:t>
            </a:r>
            <a:r>
              <a:rPr lang="en-US" altLang="zh-TW"/>
              <a:t> </a:t>
            </a:r>
            <a:r>
              <a:rPr lang="zh-TW"/>
              <a:t>我在本</a:t>
            </a:r>
            <a:r>
              <a:rPr lang="zh-TW" altLang="en-US"/>
              <a:t>模組</a:t>
            </a:r>
            <a:r>
              <a:rPr lang="zh-TW"/>
              <a:t>中學到了什麼？</a:t>
            </a:r>
          </a:p>
        </p:txBody>
      </p:sp>
    </p:spTree>
    <p:extLst>
      <p:ext uri="{BB962C8B-B14F-4D97-AF65-F5344CB8AC3E}">
        <p14:creationId xmlns:p14="http://schemas.microsoft.com/office/powerpoint/2010/main" val="3406477754"/>
      </p:ext>
    </p:extLst>
  </p:cSld>
  <p:clrMapOvr>
    <a:masterClrMapping/>
  </p:clrMapOvr>
</p:notes>
</file>

<file path=ppt/notesSlides/notesSlide8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84</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2 - 單區域 OSPFv2 設定</a:t>
            </a:r>
          </a:p>
          <a:p>
            <a:pPr rtl="0"/>
            <a:r>
              <a:rPr lang="en-US" altLang="zh-TW"/>
              <a:t>2.7 - </a:t>
            </a:r>
            <a:r>
              <a:rPr lang="zh-TW" altLang="en-US"/>
              <a:t>模組練習和測驗</a:t>
            </a:r>
            <a:endParaRPr lang="zh-TW"/>
          </a:p>
          <a:p>
            <a:pPr rtl="0"/>
            <a:r>
              <a:rPr lang="zh-TW"/>
              <a:t>2.7.3 - </a:t>
            </a:r>
            <a:r>
              <a:rPr lang="zh-TW" altLang="en-US"/>
              <a:t>我在本模組中學到了什麼？（續）</a:t>
            </a:r>
            <a:endParaRPr lang="zh-TW"/>
          </a:p>
        </p:txBody>
      </p:sp>
    </p:spTree>
    <p:extLst>
      <p:ext uri="{BB962C8B-B14F-4D97-AF65-F5344CB8AC3E}">
        <p14:creationId xmlns:p14="http://schemas.microsoft.com/office/powerpoint/2010/main" val="760067735"/>
      </p:ext>
    </p:extLst>
  </p:cSld>
  <p:clrMapOvr>
    <a:masterClrMapping/>
  </p:clrMapOvr>
</p:notes>
</file>

<file path=ppt/notesSlides/notesSlide8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85</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2 - 單區域 OSPFv2 設定</a:t>
            </a:r>
          </a:p>
          <a:p>
            <a:pPr rtl="0"/>
            <a:r>
              <a:rPr lang="en-US" altLang="zh-TW"/>
              <a:t>2.7 - </a:t>
            </a:r>
            <a:r>
              <a:rPr lang="zh-TW" altLang="en-US"/>
              <a:t>模組練習和測驗</a:t>
            </a:r>
            <a:endParaRPr lang="zh-TW"/>
          </a:p>
          <a:p>
            <a:pPr rtl="0"/>
            <a:r>
              <a:rPr lang="zh-TW"/>
              <a:t>2.7.3 - </a:t>
            </a:r>
            <a:r>
              <a:rPr lang="zh-TW" altLang="en-US"/>
              <a:t>我在本模組中學到了什麼？（續）</a:t>
            </a:r>
            <a:endParaRPr lang="zh-TW"/>
          </a:p>
        </p:txBody>
      </p:sp>
    </p:spTree>
    <p:extLst>
      <p:ext uri="{BB962C8B-B14F-4D97-AF65-F5344CB8AC3E}">
        <p14:creationId xmlns:p14="http://schemas.microsoft.com/office/powerpoint/2010/main" val="2345810511"/>
      </p:ext>
    </p:extLst>
  </p:cSld>
  <p:clrMapOvr>
    <a:masterClrMapping/>
  </p:clrMapOvr>
</p:notes>
</file>

<file path=ppt/notesSlides/notesSlide8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86</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2 - 單區域 OSPFv2 設定</a:t>
            </a:r>
          </a:p>
          <a:p>
            <a:pPr rtl="0"/>
            <a:r>
              <a:rPr lang="en-US" altLang="zh-TW"/>
              <a:t>2.7 - </a:t>
            </a:r>
            <a:r>
              <a:rPr lang="zh-TW" altLang="en-US"/>
              <a:t>模組練習和測驗</a:t>
            </a:r>
            <a:endParaRPr lang="zh-TW"/>
          </a:p>
          <a:p>
            <a:pPr rtl="0"/>
            <a:r>
              <a:rPr lang="zh-TW"/>
              <a:t>2.7.3 - </a:t>
            </a:r>
            <a:r>
              <a:rPr lang="zh-TW" altLang="en-US"/>
              <a:t>我在本模組中學到了什麼？（續）</a:t>
            </a:r>
            <a:endParaRPr lang="zh-TW"/>
          </a:p>
        </p:txBody>
      </p:sp>
    </p:spTree>
    <p:extLst>
      <p:ext uri="{BB962C8B-B14F-4D97-AF65-F5344CB8AC3E}">
        <p14:creationId xmlns:p14="http://schemas.microsoft.com/office/powerpoint/2010/main" val="405463876"/>
      </p:ext>
    </p:extLst>
  </p:cSld>
  <p:clrMapOvr>
    <a:masterClrMapping/>
  </p:clrMapOvr>
</p:notes>
</file>

<file path=ppt/notesSlides/notesSlide8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2529"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3997A419-355F-A04A-96E0-21643AF8E9FF}" type="slidenum">
              <a:rPr sz="800">
                <a:solidFill>
                  <a:prstClr val="black"/>
                </a:solidFill>
              </a:rPr>
              <a:pPr rtl="0"/>
              <a:t>87</a:t>
            </a:fld>
            <a:endParaRPr sz="800">
              <a:solidFill>
                <a:prstClr val="black"/>
              </a:solidFill>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zh-TW"/>
              <a:t>2 - 單區域 OSPFv2 設定</a:t>
            </a:r>
          </a:p>
          <a:p>
            <a:pPr rtl="0"/>
            <a:r>
              <a:rPr lang="en-US" altLang="zh-TW"/>
              <a:t>2.7 - </a:t>
            </a:r>
            <a:r>
              <a:rPr lang="zh-TW" altLang="en-US"/>
              <a:t>模組練習和測驗</a:t>
            </a:r>
            <a:endParaRPr lang="zh-TW"/>
          </a:p>
          <a:p>
            <a:pPr rtl="0"/>
            <a:r>
              <a:rPr lang="zh-TW"/>
              <a:t>2.7.3 - </a:t>
            </a:r>
            <a:r>
              <a:rPr lang="zh-TW" altLang="en-US"/>
              <a:t>我在本模組中學到了什麼？（續）</a:t>
            </a:r>
            <a:endParaRPr lang="zh-TW"/>
          </a:p>
          <a:p>
            <a:pPr rtl="0"/>
            <a:r>
              <a:rPr lang="zh-TW"/>
              <a:t>2.7.4</a:t>
            </a:r>
            <a:r>
              <a:rPr lang="en-US" altLang="zh-TW"/>
              <a:t> </a:t>
            </a:r>
            <a:r>
              <a:rPr lang="zh-TW"/>
              <a:t>-</a:t>
            </a:r>
            <a:r>
              <a:rPr lang="en-US" altLang="zh-TW"/>
              <a:t> </a:t>
            </a:r>
            <a:r>
              <a:rPr lang="zh-TW"/>
              <a:t>模組測驗</a:t>
            </a:r>
            <a:r>
              <a:rPr lang="en-US" altLang="zh-TW"/>
              <a:t> </a:t>
            </a:r>
            <a:r>
              <a:rPr lang="zh-TW"/>
              <a:t>-</a:t>
            </a:r>
            <a:r>
              <a:rPr lang="en-US" altLang="zh-TW"/>
              <a:t> </a:t>
            </a:r>
            <a:r>
              <a:rPr lang="zh-TW"/>
              <a:t>單區域 OSPFv2 </a:t>
            </a:r>
            <a:r>
              <a:rPr lang="zh-TW" altLang="en-US"/>
              <a:t>設定</a:t>
            </a:r>
            <a:endParaRPr lang="zh-TW"/>
          </a:p>
        </p:txBody>
      </p:sp>
    </p:spTree>
    <p:extLst>
      <p:ext uri="{BB962C8B-B14F-4D97-AF65-F5344CB8AC3E}">
        <p14:creationId xmlns:p14="http://schemas.microsoft.com/office/powerpoint/2010/main" val="2440678035"/>
      </p:ext>
    </p:extLst>
  </p:cSld>
  <p:clrMapOvr>
    <a:masterClrMapping/>
  </p:clrMapOvr>
</p:notes>
</file>

<file path=ppt/notesSlides/notesSlide8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57345" name="Rectangle 1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a:ea typeface="ＭＳ Ｐゴシック" charset="0"/>
                <a:cs typeface="ＭＳ Ｐゴシック" charset="0"/>
              </a:defRPr>
            </a:lvl1pPr>
            <a:lvl2pPr marL="742950" indent="-285750" defTabSz="903288">
              <a:defRPr sz="2400">
                <a:solidFill>
                  <a:schemeClr val="tx1"/>
                </a:solidFill>
                <a:latin typeface="Arial"/>
                <a:ea typeface="ＭＳ Ｐゴシック" charset="0"/>
              </a:defRPr>
            </a:lvl2pPr>
            <a:lvl3pPr marL="1143000" indent="-228600" defTabSz="903288">
              <a:defRPr sz="2400">
                <a:solidFill>
                  <a:schemeClr val="tx1"/>
                </a:solidFill>
                <a:latin typeface="Arial"/>
                <a:ea typeface="ＭＳ Ｐゴシック" charset="0"/>
              </a:defRPr>
            </a:lvl3pPr>
            <a:lvl4pPr marL="1600200" indent="-228600" defTabSz="903288">
              <a:defRPr sz="2400">
                <a:solidFill>
                  <a:schemeClr val="tx1"/>
                </a:solidFill>
                <a:latin typeface="Arial"/>
                <a:ea typeface="ＭＳ Ｐゴシック" charset="0"/>
              </a:defRPr>
            </a:lvl4pPr>
            <a:lvl5pPr marL="2057400" indent="-228600" defTabSz="903288">
              <a:defRPr sz="2400">
                <a:solidFill>
                  <a:schemeClr val="tx1"/>
                </a:solidFill>
                <a:latin typeface="Arial"/>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a:ea typeface="ＭＳ Ｐゴシック" charset="0"/>
              </a:defRPr>
            </a:lvl9pPr>
          </a:lstStyle>
          <a:p>
            <a:pPr rtl="0"/>
            <a:fld id="{6C92755B-29FD-8743-9094-C0E3A734D22E}" type="slidenum">
              <a:rPr sz="800">
                <a:solidFill>
                  <a:prstClr val="black"/>
                </a:solidFill>
              </a:rPr>
              <a:pPr rtl="0"/>
              <a:t>88</a:t>
            </a:fld>
            <a:endParaRPr sz="800">
              <a:solidFill>
                <a:prstClr val="black"/>
              </a:solidFill>
            </a:endParaRPr>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ct val="0"/>
              </a:spcBef>
              <a:spcAft>
                <a:spcPct val="0"/>
              </a:spcAft>
              <a:buClrTx/>
              <a:buSzTx/>
              <a:buFontTx/>
              <a:buNone/>
              <a:defRPr/>
            </a:pPr>
            <a:endParaRPr lang="en-US"/>
          </a:p>
        </p:txBody>
      </p:sp>
    </p:spTree>
    <p:extLst>
      <p:ext uri="{BB962C8B-B14F-4D97-AF65-F5344CB8AC3E}">
        <p14:creationId xmlns:p14="http://schemas.microsoft.com/office/powerpoint/2010/main" val="2593544059"/>
      </p:ext>
    </p:extLst>
  </p:cSld>
  <p:clrMapOvr>
    <a:masterClrMapping/>
  </p:clrMapOvr>
</p:notes>
</file>

<file path=ppt/notesSlides/notesSlide8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mtClean="0"/>
              <a:t>第三</a:t>
            </a:r>
            <a:r>
              <a:rPr lang="zh-TW" altLang="en-US"/>
              <a:t>章：網路安全概念</a:t>
            </a:r>
            <a:endParaRPr lang="zh-TW" b="0"/>
          </a:p>
        </p:txBody>
      </p:sp>
      <p:sp>
        <p:nvSpPr>
          <p:cNvPr id="4" name="Slide Number Placeholder 3"/>
          <p:cNvSpPr>
            <a:spLocks noGrp="1"/>
          </p:cNvSpPr>
          <p:nvPr>
            <p:ph type="sldNum" sz="quarter" idx="10"/>
          </p:nvPr>
        </p:nvSpPr>
        <p:spPr/>
        <p:txBody>
          <a:bodyPr/>
          <a:lstStyle/>
          <a:p>
            <a:pPr rtl="0"/>
            <a:fld id="{5641018C-6CAF-B84E-B92C-ECB119457FBA}" type="slidenum">
              <a:rPr/>
              <a:t>89</a:t>
            </a:fld>
            <a:endParaRPr/>
          </a:p>
        </p:txBody>
      </p:sp>
    </p:spTree>
    <p:extLst>
      <p:ext uri="{BB962C8B-B14F-4D97-AF65-F5344CB8AC3E}">
        <p14:creationId xmlns:p14="http://schemas.microsoft.com/office/powerpoint/2010/main" val="10504848"/>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a:t>1 - </a:t>
            </a:r>
            <a:r>
              <a:rPr lang="zh-TW" altLang="en-US"/>
              <a:t>單區域 </a:t>
            </a:r>
            <a:r>
              <a:rPr lang="en-US" altLang="zh-TW"/>
              <a:t>OSPFv2 </a:t>
            </a:r>
            <a:r>
              <a:rPr lang="zh-TW" altLang="en-US"/>
              <a:t>概念</a:t>
            </a:r>
            <a:endParaRPr lang="zh-TW"/>
          </a:p>
          <a:p>
            <a:pPr rtl="0"/>
            <a:r>
              <a:rPr lang="en-US" altLang="zh-TW"/>
              <a:t>1.1 - OSPF </a:t>
            </a:r>
            <a:r>
              <a:rPr lang="zh-TW" altLang="en-US"/>
              <a:t>的功能和特徵</a:t>
            </a:r>
            <a:endParaRPr lang="zh-TW"/>
          </a:p>
          <a:p>
            <a:pPr rtl="0"/>
            <a:r>
              <a:rPr lang="zh-TW"/>
              <a:t>1.1.3</a:t>
            </a:r>
            <a:r>
              <a:rPr lang="en-US" altLang="zh-TW"/>
              <a:t> </a:t>
            </a:r>
            <a:r>
              <a:rPr lang="zh-TW"/>
              <a:t>-</a:t>
            </a:r>
            <a:r>
              <a:rPr lang="en-US" altLang="zh-TW"/>
              <a:t> </a:t>
            </a:r>
            <a:r>
              <a:rPr lang="zh-TW" altLang="en-US"/>
              <a:t>鏈路狀態的運作</a:t>
            </a:r>
            <a:endParaRPr lang="zh-TW"/>
          </a:p>
        </p:txBody>
      </p:sp>
      <p:sp>
        <p:nvSpPr>
          <p:cNvPr id="4" name="Slide Number Placeholder 3"/>
          <p:cNvSpPr>
            <a:spLocks noGrp="1"/>
          </p:cNvSpPr>
          <p:nvPr>
            <p:ph type="sldNum" sz="quarter" idx="5"/>
          </p:nvPr>
        </p:nvSpPr>
        <p:spPr/>
        <p:txBody>
          <a:bodyPr/>
          <a:lstStyle/>
          <a:p>
            <a:pPr rtl="0"/>
            <a:fld id="{5641018C-6CAF-B84E-B92C-ECB119457FBA}" type="slidenum">
              <a:rPr/>
              <a:t>9</a:t>
            </a:fld>
            <a:endParaRPr/>
          </a:p>
        </p:txBody>
      </p:sp>
    </p:spTree>
    <p:extLst>
      <p:ext uri="{BB962C8B-B14F-4D97-AF65-F5344CB8AC3E}">
        <p14:creationId xmlns:p14="http://schemas.microsoft.com/office/powerpoint/2010/main" val="374166161"/>
      </p:ext>
    </p:extLst>
  </p:cSld>
  <p:clrMapOvr>
    <a:masterClrMapping/>
  </p:clrMapOvr>
</p:notes>
</file>

<file path=ppt/notesSlides/notesSlide9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90</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GB"/>
          </a:p>
        </p:txBody>
      </p:sp>
    </p:spTree>
    <p:extLst>
      <p:ext uri="{BB962C8B-B14F-4D97-AF65-F5344CB8AC3E}">
        <p14:creationId xmlns:p14="http://schemas.microsoft.com/office/powerpoint/2010/main" val="580195751"/>
      </p:ext>
    </p:extLst>
  </p:cSld>
  <p:clrMapOvr>
    <a:masterClrMapping/>
  </p:clrMapOvr>
</p:notes>
</file>

<file path=ppt/notesSlides/notesSlide9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8434" name="Rectangle 11"/>
          <p:cNvSpPr txBox="1">
            <a:spLocks noGrp="1" noChangeArrowheads="1"/>
          </p:cNvSpPr>
          <p:nvPr/>
        </p:nvSpPr>
        <p:spPr bwMode="auto">
          <a:xfrm>
            <a:off x="5885392" y="9435469"/>
            <a:ext cx="806779" cy="3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a:cs typeface="Arial"/>
              </a:defRPr>
            </a:lvl1pPr>
            <a:lvl2pPr marL="742950" indent="-285750" defTabSz="903288" eaLnBrk="0" hangingPunct="0">
              <a:defRPr sz="2400" b="1">
                <a:solidFill>
                  <a:schemeClr val="tx1"/>
                </a:solidFill>
                <a:latin typeface="Arial"/>
                <a:cs typeface="Arial"/>
              </a:defRPr>
            </a:lvl2pPr>
            <a:lvl3pPr marL="1143000" indent="-228600" defTabSz="903288" eaLnBrk="0" hangingPunct="0">
              <a:defRPr sz="2400" b="1">
                <a:solidFill>
                  <a:schemeClr val="tx1"/>
                </a:solidFill>
                <a:latin typeface="Arial"/>
                <a:cs typeface="Arial"/>
              </a:defRPr>
            </a:lvl3pPr>
            <a:lvl4pPr marL="1600200" indent="-228600" defTabSz="903288" eaLnBrk="0" hangingPunct="0">
              <a:defRPr sz="2400" b="1">
                <a:solidFill>
                  <a:schemeClr val="tx1"/>
                </a:solidFill>
                <a:latin typeface="Arial"/>
                <a:cs typeface="Arial"/>
              </a:defRPr>
            </a:lvl4pPr>
            <a:lvl5pPr marL="2057400" indent="-228600" defTabSz="903288" eaLnBrk="0" hangingPunct="0">
              <a:defRPr sz="2400" b="1">
                <a:solidFill>
                  <a:schemeClr val="tx1"/>
                </a:solidFill>
                <a:latin typeface="Arial"/>
                <a:cs typeface="Arial"/>
              </a:defRPr>
            </a:lvl5pPr>
            <a:lvl6pPr marL="2514600" indent="-228600" defTabSz="903288" eaLnBrk="0" fontAlgn="base" hangingPunct="0">
              <a:spcBef>
                <a:spcPct val="0"/>
              </a:spcBef>
              <a:spcAft>
                <a:spcPct val="0"/>
              </a:spcAft>
              <a:defRPr sz="2400" b="1">
                <a:solidFill>
                  <a:schemeClr val="tx1"/>
                </a:solidFill>
                <a:latin typeface="Arial"/>
                <a:cs typeface="Arial"/>
              </a:defRPr>
            </a:lvl6pPr>
            <a:lvl7pPr marL="2971800" indent="-228600" defTabSz="903288" eaLnBrk="0" fontAlgn="base" hangingPunct="0">
              <a:spcBef>
                <a:spcPct val="0"/>
              </a:spcBef>
              <a:spcAft>
                <a:spcPct val="0"/>
              </a:spcAft>
              <a:defRPr sz="2400" b="1">
                <a:solidFill>
                  <a:schemeClr val="tx1"/>
                </a:solidFill>
                <a:latin typeface="Arial"/>
                <a:cs typeface="Arial"/>
              </a:defRPr>
            </a:lvl7pPr>
            <a:lvl8pPr marL="3429000" indent="-228600" defTabSz="903288" eaLnBrk="0" fontAlgn="base" hangingPunct="0">
              <a:spcBef>
                <a:spcPct val="0"/>
              </a:spcBef>
              <a:spcAft>
                <a:spcPct val="0"/>
              </a:spcAft>
              <a:defRPr sz="2400" b="1">
                <a:solidFill>
                  <a:schemeClr val="tx1"/>
                </a:solidFill>
                <a:latin typeface="Arial"/>
                <a:cs typeface="Arial"/>
              </a:defRPr>
            </a:lvl8pPr>
            <a:lvl9pPr marL="3886200" indent="-228600" defTabSz="903288" eaLnBrk="0" fontAlgn="base" hangingPunct="0">
              <a:spcBef>
                <a:spcPct val="0"/>
              </a:spcBef>
              <a:spcAft>
                <a:spcPct val="0"/>
              </a:spcAft>
              <a:defRPr sz="2400" b="1">
                <a:solidFill>
                  <a:schemeClr val="tx1"/>
                </a:solidFill>
                <a:latin typeface="Arial"/>
                <a:cs typeface="Arial"/>
              </a:defRPr>
            </a:lvl9pPr>
          </a:lstStyle>
          <a:p>
            <a:pPr algn="r" rtl="0"/>
            <a:fld id="{7C839C26-801B-42B6-A101-60F37FE2B0A8}" type="slidenum">
              <a:rPr sz="800" b="0">
                <a:solidFill>
                  <a:prstClr val="black"/>
                </a:solidFill>
              </a:rPr>
              <a:pPr algn="r" rtl="0"/>
              <a:t>91</a:t>
            </a:fld>
            <a:endParaRPr sz="800" b="0">
              <a:solidFill>
                <a:prstClr val="black"/>
              </a:solidFill>
            </a:endParaRPr>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GB"/>
          </a:p>
        </p:txBody>
      </p:sp>
    </p:spTree>
    <p:extLst>
      <p:ext uri="{BB962C8B-B14F-4D97-AF65-F5344CB8AC3E}">
        <p14:creationId xmlns:p14="http://schemas.microsoft.com/office/powerpoint/2010/main" val="3212146908"/>
      </p:ext>
    </p:extLst>
  </p:cSld>
  <p:clrMapOvr>
    <a:masterClrMapping/>
  </p:clrMapOvr>
</p:notes>
</file>

<file path=ppt/notesSlides/notesSlide9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en-US" altLang="zh-TW"/>
              <a:t> - </a:t>
            </a:r>
            <a:r>
              <a:rPr lang="zh-TW" altLang="en-US"/>
              <a:t>網路安全概念</a:t>
            </a:r>
            <a:endParaRPr lang="zh-TW"/>
          </a:p>
          <a:p>
            <a:pPr rtl="0"/>
            <a:r>
              <a:rPr lang="zh-TW">
                <a:solidFill>
                  <a:schemeClr val="accent5">
                    <a:lumMod val="40000"/>
                    <a:lumOff val="60000"/>
                  </a:schemeClr>
                </a:solidFill>
              </a:rPr>
              <a:t>3.1 - </a:t>
            </a:r>
            <a:r>
              <a:rPr lang="zh-TW" altLang="en-US">
                <a:solidFill>
                  <a:schemeClr val="accent5">
                    <a:lumMod val="40000"/>
                    <a:lumOff val="60000"/>
                  </a:schemeClr>
                </a:solidFill>
              </a:rPr>
              <a:t>網路安全的現況</a:t>
            </a:r>
            <a:endParaRPr lang="zh-TW">
              <a:solidFill>
                <a:schemeClr val="accent5">
                  <a:lumMod val="40000"/>
                  <a:lumOff val="60000"/>
                </a:schemeClr>
              </a:solidFill>
            </a:endParaRPr>
          </a:p>
          <a:p>
            <a:pPr rtl="0"/>
            <a:r>
              <a:rPr lang="zh-TW">
                <a:solidFill>
                  <a:schemeClr val="accent5">
                    <a:lumMod val="40000"/>
                    <a:lumOff val="60000"/>
                  </a:schemeClr>
                </a:solidFill>
              </a:rPr>
              <a:t>3.1.1</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en-US">
                <a:solidFill>
                  <a:schemeClr val="accent5">
                    <a:lumMod val="40000"/>
                    <a:lumOff val="60000"/>
                  </a:schemeClr>
                </a:solidFill>
              </a:rPr>
              <a:t>現況</a:t>
            </a:r>
            <a:endParaRPr lang="zh-TW">
              <a:solidFill>
                <a:schemeClr val="accent5">
                  <a:lumMod val="40000"/>
                  <a:lumOff val="60000"/>
                </a:schemeClr>
              </a:solidFill>
            </a:endParaRPr>
          </a:p>
        </p:txBody>
      </p:sp>
      <p:sp>
        <p:nvSpPr>
          <p:cNvPr id="4" name="Slide Number Placeholder 3"/>
          <p:cNvSpPr>
            <a:spLocks noGrp="1"/>
          </p:cNvSpPr>
          <p:nvPr>
            <p:ph type="sldNum" sz="quarter" idx="5"/>
          </p:nvPr>
        </p:nvSpPr>
        <p:spPr/>
        <p:txBody>
          <a:bodyPr/>
          <a:lstStyle/>
          <a:p>
            <a:pPr rtl="0"/>
            <a:fld id="{5641018C-6CAF-B84E-B92C-ECB119457FBA}" type="slidenum">
              <a:rPr/>
              <a:t>92</a:t>
            </a:fld>
            <a:endParaRPr/>
          </a:p>
        </p:txBody>
      </p:sp>
    </p:spTree>
    <p:extLst>
      <p:ext uri="{BB962C8B-B14F-4D97-AF65-F5344CB8AC3E}">
        <p14:creationId xmlns:p14="http://schemas.microsoft.com/office/powerpoint/2010/main" val="2780626521"/>
      </p:ext>
    </p:extLst>
  </p:cSld>
  <p:clrMapOvr>
    <a:masterClrMapping/>
  </p:clrMapOvr>
</p:notes>
</file>

<file path=ppt/notesSlides/notesSlide9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3.1 - </a:t>
            </a:r>
            <a:r>
              <a:rPr lang="zh-TW" altLang="en-US">
                <a:solidFill>
                  <a:schemeClr val="accent5">
                    <a:lumMod val="40000"/>
                    <a:lumOff val="60000"/>
                  </a:schemeClr>
                </a:solidFill>
              </a:rPr>
              <a:t>網路安全的現況</a:t>
            </a:r>
            <a:endParaRPr lang="zh-TW">
              <a:solidFill>
                <a:schemeClr val="accent5">
                  <a:lumMod val="40000"/>
                  <a:lumOff val="60000"/>
                </a:schemeClr>
              </a:solidFill>
            </a:endParaRPr>
          </a:p>
          <a:p>
            <a:pPr rtl="0"/>
            <a:r>
              <a:rPr lang="zh-TW">
                <a:solidFill>
                  <a:schemeClr val="accent5">
                    <a:lumMod val="40000"/>
                    <a:lumOff val="60000"/>
                  </a:schemeClr>
                </a:solidFill>
              </a:rPr>
              <a:t>3.1.2</a:t>
            </a:r>
            <a:r>
              <a:rPr lang="zh-TW" altLang="en-US">
                <a:solidFill>
                  <a:schemeClr val="accent5">
                    <a:lumMod val="40000"/>
                    <a:lumOff val="60000"/>
                  </a:schemeClr>
                </a:solidFill>
              </a:rPr>
              <a:t> </a:t>
            </a:r>
            <a:r>
              <a:rPr lang="en-US" altLang="zh-TW">
                <a:solidFill>
                  <a:schemeClr val="accent5">
                    <a:lumMod val="40000"/>
                    <a:lumOff val="60000"/>
                  </a:schemeClr>
                </a:solidFill>
              </a:rPr>
              <a:t>-</a:t>
            </a:r>
            <a:r>
              <a:rPr lang="zh-TW">
                <a:solidFill>
                  <a:schemeClr val="accent5">
                    <a:lumMod val="40000"/>
                    <a:lumOff val="60000"/>
                  </a:schemeClr>
                </a:solidFill>
              </a:rPr>
              <a:t> 網路攻擊向量</a:t>
            </a:r>
          </a:p>
        </p:txBody>
      </p:sp>
      <p:sp>
        <p:nvSpPr>
          <p:cNvPr id="4" name="Slide Number Placeholder 3"/>
          <p:cNvSpPr>
            <a:spLocks noGrp="1"/>
          </p:cNvSpPr>
          <p:nvPr>
            <p:ph type="sldNum" sz="quarter" idx="5"/>
          </p:nvPr>
        </p:nvSpPr>
        <p:spPr/>
        <p:txBody>
          <a:bodyPr/>
          <a:lstStyle/>
          <a:p>
            <a:pPr rtl="0"/>
            <a:fld id="{5641018C-6CAF-B84E-B92C-ECB119457FBA}" type="slidenum">
              <a:rPr/>
              <a:t>93</a:t>
            </a:fld>
            <a:endParaRPr/>
          </a:p>
        </p:txBody>
      </p:sp>
    </p:spTree>
    <p:extLst>
      <p:ext uri="{BB962C8B-B14F-4D97-AF65-F5344CB8AC3E}">
        <p14:creationId xmlns:p14="http://schemas.microsoft.com/office/powerpoint/2010/main" val="3037018204"/>
      </p:ext>
    </p:extLst>
  </p:cSld>
  <p:clrMapOvr>
    <a:masterClrMapping/>
  </p:clrMapOvr>
</p:notes>
</file>

<file path=ppt/notesSlides/notesSlide9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3.1 - </a:t>
            </a:r>
            <a:r>
              <a:rPr lang="zh-TW" altLang="en-US">
                <a:solidFill>
                  <a:schemeClr val="accent5">
                    <a:lumMod val="40000"/>
                    <a:lumOff val="60000"/>
                  </a:schemeClr>
                </a:solidFill>
              </a:rPr>
              <a:t>網路安全的現況</a:t>
            </a:r>
            <a:endParaRPr lang="zh-TW">
              <a:solidFill>
                <a:schemeClr val="accent5">
                  <a:lumMod val="40000"/>
                  <a:lumOff val="60000"/>
                </a:schemeClr>
              </a:solidFill>
            </a:endParaRPr>
          </a:p>
          <a:p>
            <a:pPr rtl="0"/>
            <a:r>
              <a:rPr lang="zh-TW">
                <a:solidFill>
                  <a:schemeClr val="accent5">
                    <a:lumMod val="40000"/>
                    <a:lumOff val="60000"/>
                  </a:schemeClr>
                </a:solidFill>
              </a:rPr>
              <a:t>3.1.3</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solidFill>
                  <a:schemeClr val="accent5">
                    <a:lumMod val="40000"/>
                    <a:lumOff val="60000"/>
                  </a:schemeClr>
                </a:solidFill>
              </a:rPr>
              <a:t>資料遺失</a:t>
            </a:r>
          </a:p>
        </p:txBody>
      </p:sp>
      <p:sp>
        <p:nvSpPr>
          <p:cNvPr id="4" name="Slide Number Placeholder 3"/>
          <p:cNvSpPr>
            <a:spLocks noGrp="1"/>
          </p:cNvSpPr>
          <p:nvPr>
            <p:ph type="sldNum" sz="quarter" idx="5"/>
          </p:nvPr>
        </p:nvSpPr>
        <p:spPr/>
        <p:txBody>
          <a:bodyPr/>
          <a:lstStyle/>
          <a:p>
            <a:pPr rtl="0"/>
            <a:fld id="{5641018C-6CAF-B84E-B92C-ECB119457FBA}" type="slidenum">
              <a:rPr/>
              <a:t>94</a:t>
            </a:fld>
            <a:endParaRPr/>
          </a:p>
        </p:txBody>
      </p:sp>
    </p:spTree>
    <p:extLst>
      <p:ext uri="{BB962C8B-B14F-4D97-AF65-F5344CB8AC3E}">
        <p14:creationId xmlns:p14="http://schemas.microsoft.com/office/powerpoint/2010/main" val="1254830929"/>
      </p:ext>
    </p:extLst>
  </p:cSld>
  <p:clrMapOvr>
    <a:masterClrMapping/>
  </p:clrMapOvr>
</p:notes>
</file>

<file path=ppt/notesSlides/notesSlide9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3.1 - </a:t>
            </a:r>
            <a:r>
              <a:rPr lang="zh-TW" altLang="en-US">
                <a:solidFill>
                  <a:schemeClr val="accent5">
                    <a:lumMod val="40000"/>
                    <a:lumOff val="60000"/>
                  </a:schemeClr>
                </a:solidFill>
              </a:rPr>
              <a:t>網路安全的現況</a:t>
            </a:r>
            <a:endParaRPr lang="zh-TW">
              <a:solidFill>
                <a:schemeClr val="accent5">
                  <a:lumMod val="40000"/>
                  <a:lumOff val="60000"/>
                </a:schemeClr>
              </a:solidFill>
            </a:endParaRPr>
          </a:p>
          <a:p>
            <a:pPr rtl="0"/>
            <a:r>
              <a:rPr lang="zh-TW">
                <a:solidFill>
                  <a:schemeClr val="accent5">
                    <a:lumMod val="40000"/>
                    <a:lumOff val="60000"/>
                  </a:schemeClr>
                </a:solidFill>
              </a:rPr>
              <a:t>3.1.3</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solidFill>
                  <a:schemeClr val="accent5">
                    <a:lumMod val="40000"/>
                    <a:lumOff val="60000"/>
                  </a:schemeClr>
                </a:solidFill>
              </a:rPr>
              <a:t>資料遺失</a:t>
            </a:r>
            <a:r>
              <a:rPr lang="zh-TW" altLang="en-US" sz="1200">
                <a:latin typeface="Arial" pitchFamily="34" charset="0"/>
                <a:ea typeface="+mn-ea"/>
                <a:cs typeface="Arial" pitchFamily="34" charset="0"/>
              </a:rPr>
              <a:t>（續）</a:t>
            </a:r>
            <a:endParaRPr lang="zh-TW">
              <a:solidFill>
                <a:schemeClr val="accent5">
                  <a:lumMod val="40000"/>
                  <a:lumOff val="60000"/>
                </a:schemeClr>
              </a:solidFill>
            </a:endParaRPr>
          </a:p>
          <a:p>
            <a:pPr rtl="0"/>
            <a:r>
              <a:rPr lang="zh-TW">
                <a:solidFill>
                  <a:schemeClr val="accent5">
                    <a:lumMod val="40000"/>
                    <a:lumOff val="60000"/>
                  </a:schemeClr>
                </a:solidFill>
              </a:rPr>
              <a:t>3.1.4</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solidFill>
                  <a:schemeClr val="accent5">
                    <a:lumMod val="40000"/>
                    <a:lumOff val="60000"/>
                  </a:schemeClr>
                </a:solidFill>
              </a:rPr>
              <a:t>檢查你的理解</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en-US">
                <a:solidFill>
                  <a:schemeClr val="accent5">
                    <a:lumMod val="40000"/>
                    <a:lumOff val="60000"/>
                  </a:schemeClr>
                </a:solidFill>
              </a:rPr>
              <a:t>網路安全的現況</a:t>
            </a:r>
            <a:endParaRPr lang="zh-TW">
              <a:solidFill>
                <a:schemeClr val="accent5">
                  <a:lumMod val="40000"/>
                  <a:lumOff val="60000"/>
                </a:schemeClr>
              </a:solidFill>
            </a:endParaRPr>
          </a:p>
        </p:txBody>
      </p:sp>
      <p:sp>
        <p:nvSpPr>
          <p:cNvPr id="4" name="Slide Number Placeholder 3"/>
          <p:cNvSpPr>
            <a:spLocks noGrp="1"/>
          </p:cNvSpPr>
          <p:nvPr>
            <p:ph type="sldNum" sz="quarter" idx="5"/>
          </p:nvPr>
        </p:nvSpPr>
        <p:spPr/>
        <p:txBody>
          <a:bodyPr/>
          <a:lstStyle/>
          <a:p>
            <a:pPr rtl="0"/>
            <a:fld id="{5641018C-6CAF-B84E-B92C-ECB119457FBA}" type="slidenum">
              <a:rPr/>
              <a:t>95</a:t>
            </a:fld>
            <a:endParaRPr/>
          </a:p>
        </p:txBody>
      </p:sp>
    </p:spTree>
    <p:extLst>
      <p:ext uri="{BB962C8B-B14F-4D97-AF65-F5344CB8AC3E}">
        <p14:creationId xmlns:p14="http://schemas.microsoft.com/office/powerpoint/2010/main" val="3931940884"/>
      </p:ext>
    </p:extLst>
  </p:cSld>
  <p:clrMapOvr>
    <a:masterClrMapping/>
  </p:clrMapOvr>
</p:notes>
</file>

<file path=ppt/notesSlides/notesSlide9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3.2 - </a:t>
            </a:r>
            <a:r>
              <a:rPr lang="zh-TW" altLang="en-US">
                <a:solidFill>
                  <a:schemeClr val="accent5">
                    <a:lumMod val="40000"/>
                    <a:lumOff val="60000"/>
                  </a:schemeClr>
                </a:solidFill>
              </a:rPr>
              <a:t>威脅發起者</a:t>
            </a:r>
            <a:endParaRPr lang="zh-TW">
              <a:solidFill>
                <a:schemeClr val="accent5">
                  <a:lumMod val="40000"/>
                  <a:lumOff val="60000"/>
                </a:schemeClr>
              </a:solidFill>
            </a:endParaRPr>
          </a:p>
          <a:p>
            <a:pPr rtl="0"/>
            <a:r>
              <a:rPr lang="zh-TW">
                <a:solidFill>
                  <a:schemeClr val="accent5">
                    <a:lumMod val="40000"/>
                    <a:lumOff val="60000"/>
                  </a:schemeClr>
                </a:solidFill>
              </a:rPr>
              <a:t>3.2.1</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en-US">
                <a:solidFill>
                  <a:schemeClr val="accent5">
                    <a:lumMod val="40000"/>
                    <a:lumOff val="60000"/>
                  </a:schemeClr>
                </a:solidFill>
              </a:rPr>
              <a:t>駭客</a:t>
            </a:r>
            <a:endParaRPr lang="zh-TW">
              <a:solidFill>
                <a:schemeClr val="accent5">
                  <a:lumMod val="40000"/>
                  <a:lumOff val="60000"/>
                </a:schemeClr>
              </a:solidFill>
            </a:endParaRPr>
          </a:p>
        </p:txBody>
      </p:sp>
      <p:sp>
        <p:nvSpPr>
          <p:cNvPr id="4" name="Slide Number Placeholder 3"/>
          <p:cNvSpPr>
            <a:spLocks noGrp="1"/>
          </p:cNvSpPr>
          <p:nvPr>
            <p:ph type="sldNum" sz="quarter" idx="5"/>
          </p:nvPr>
        </p:nvSpPr>
        <p:spPr/>
        <p:txBody>
          <a:bodyPr/>
          <a:lstStyle/>
          <a:p>
            <a:pPr rtl="0"/>
            <a:fld id="{5641018C-6CAF-B84E-B92C-ECB119457FBA}" type="slidenum">
              <a:rPr/>
              <a:t>96</a:t>
            </a:fld>
            <a:endParaRPr/>
          </a:p>
        </p:txBody>
      </p:sp>
    </p:spTree>
    <p:extLst>
      <p:ext uri="{BB962C8B-B14F-4D97-AF65-F5344CB8AC3E}">
        <p14:creationId xmlns:p14="http://schemas.microsoft.com/office/powerpoint/2010/main" val="3511207348"/>
      </p:ext>
    </p:extLst>
  </p:cSld>
  <p:clrMapOvr>
    <a:masterClrMapping/>
  </p:clrMapOvr>
</p:notes>
</file>

<file path=ppt/notesSlides/notesSlide9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3.2 - </a:t>
            </a:r>
            <a:r>
              <a:rPr lang="zh-TW" altLang="en-US">
                <a:solidFill>
                  <a:schemeClr val="accent5">
                    <a:lumMod val="40000"/>
                    <a:lumOff val="60000"/>
                  </a:schemeClr>
                </a:solidFill>
              </a:rPr>
              <a:t>威脅發起者</a:t>
            </a:r>
            <a:endParaRPr lang="zh-TW">
              <a:solidFill>
                <a:schemeClr val="accent5">
                  <a:lumMod val="40000"/>
                  <a:lumOff val="60000"/>
                </a:schemeClr>
              </a:solidFill>
            </a:endParaRPr>
          </a:p>
          <a:p>
            <a:pPr rtl="0"/>
            <a:r>
              <a:rPr lang="zh-TW">
                <a:solidFill>
                  <a:schemeClr val="accent5">
                    <a:lumMod val="40000"/>
                    <a:lumOff val="60000"/>
                  </a:schemeClr>
                </a:solidFill>
              </a:rPr>
              <a:t>3.2.2</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en-US" sz="1200"/>
              <a:t>駭客</a:t>
            </a:r>
            <a:r>
              <a:rPr lang="zh-TW" sz="1200"/>
              <a:t>的演變</a:t>
            </a:r>
          </a:p>
        </p:txBody>
      </p:sp>
      <p:sp>
        <p:nvSpPr>
          <p:cNvPr id="4" name="Slide Number Placeholder 3"/>
          <p:cNvSpPr>
            <a:spLocks noGrp="1"/>
          </p:cNvSpPr>
          <p:nvPr>
            <p:ph type="sldNum" sz="quarter" idx="5"/>
          </p:nvPr>
        </p:nvSpPr>
        <p:spPr/>
        <p:txBody>
          <a:bodyPr/>
          <a:lstStyle/>
          <a:p>
            <a:pPr rtl="0"/>
            <a:fld id="{5641018C-6CAF-B84E-B92C-ECB119457FBA}" type="slidenum">
              <a:rPr/>
              <a:t>97</a:t>
            </a:fld>
            <a:endParaRPr/>
          </a:p>
        </p:txBody>
      </p:sp>
    </p:spTree>
    <p:extLst>
      <p:ext uri="{BB962C8B-B14F-4D97-AF65-F5344CB8AC3E}">
        <p14:creationId xmlns:p14="http://schemas.microsoft.com/office/powerpoint/2010/main" val="2856375284"/>
      </p:ext>
    </p:extLst>
  </p:cSld>
  <p:clrMapOvr>
    <a:masterClrMapping/>
  </p:clrMapOvr>
</p:notes>
</file>

<file path=ppt/notesSlides/notesSlide9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3.2 - </a:t>
            </a:r>
            <a:r>
              <a:rPr lang="zh-TW" altLang="en-US">
                <a:solidFill>
                  <a:schemeClr val="accent5">
                    <a:lumMod val="40000"/>
                    <a:lumOff val="60000"/>
                  </a:schemeClr>
                </a:solidFill>
              </a:rPr>
              <a:t>威脅發起者</a:t>
            </a:r>
            <a:endParaRPr lang="zh-TW">
              <a:solidFill>
                <a:schemeClr val="accent5">
                  <a:lumMod val="40000"/>
                  <a:lumOff val="60000"/>
                </a:schemeClr>
              </a:solidFill>
            </a:endParaRPr>
          </a:p>
          <a:p>
            <a:pPr marL="0" marR="0" lvl="0" indent="0" algn="l" defTabSz="457200" rtl="0" eaLnBrk="1" fontAlgn="auto" latinLnBrk="0" hangingPunct="1">
              <a:lnSpc>
                <a:spcPct val="100000"/>
              </a:lnSpc>
              <a:spcBef>
                <a:spcPct val="0"/>
              </a:spcBef>
              <a:spcAft>
                <a:spcPct val="0"/>
              </a:spcAft>
              <a:buClrTx/>
              <a:buSzTx/>
              <a:buFontTx/>
              <a:buNone/>
              <a:defRPr/>
            </a:pPr>
            <a:r>
              <a:rPr lang="zh-TW">
                <a:solidFill>
                  <a:schemeClr val="accent5">
                    <a:lumMod val="40000"/>
                    <a:lumOff val="60000"/>
                  </a:schemeClr>
                </a:solidFill>
              </a:rPr>
              <a:t>3.2.3</a:t>
            </a:r>
            <a:r>
              <a:rPr lang="zh-TW" altLang="en-US">
                <a:solidFill>
                  <a:schemeClr val="accent5">
                    <a:lumMod val="40000"/>
                    <a:lumOff val="60000"/>
                  </a:schemeClr>
                </a:solidFill>
              </a:rPr>
              <a:t> </a:t>
            </a:r>
            <a:r>
              <a:rPr lang="en-US" altLang="zh-TW">
                <a:solidFill>
                  <a:schemeClr val="accent5">
                    <a:lumMod val="40000"/>
                    <a:lumOff val="60000"/>
                  </a:schemeClr>
                </a:solidFill>
              </a:rPr>
              <a:t>-</a:t>
            </a:r>
            <a:r>
              <a:rPr lang="zh-TW" altLang="en-US" sz="1200" b="0" i="0" kern="1200">
                <a:solidFill>
                  <a:schemeClr val="tx1"/>
                </a:solidFill>
                <a:effectLst/>
                <a:latin typeface="+mn-lt"/>
                <a:ea typeface="+mn-ea"/>
                <a:cs typeface="+mn-cs"/>
              </a:rPr>
              <a:t>網路犯罪分子</a:t>
            </a:r>
          </a:p>
        </p:txBody>
      </p:sp>
      <p:sp>
        <p:nvSpPr>
          <p:cNvPr id="4" name="Slide Number Placeholder 3"/>
          <p:cNvSpPr>
            <a:spLocks noGrp="1"/>
          </p:cNvSpPr>
          <p:nvPr>
            <p:ph type="sldNum" sz="quarter" idx="5"/>
          </p:nvPr>
        </p:nvSpPr>
        <p:spPr/>
        <p:txBody>
          <a:bodyPr/>
          <a:lstStyle/>
          <a:p>
            <a:pPr rtl="0"/>
            <a:fld id="{5641018C-6CAF-B84E-B92C-ECB119457FBA}" type="slidenum">
              <a:rPr/>
              <a:t>98</a:t>
            </a:fld>
            <a:endParaRPr/>
          </a:p>
        </p:txBody>
      </p:sp>
    </p:spTree>
    <p:extLst>
      <p:ext uri="{BB962C8B-B14F-4D97-AF65-F5344CB8AC3E}">
        <p14:creationId xmlns:p14="http://schemas.microsoft.com/office/powerpoint/2010/main" val="1985066681"/>
      </p:ext>
    </p:extLst>
  </p:cSld>
  <p:clrMapOvr>
    <a:masterClrMapping/>
  </p:clrMapOvr>
</p:notes>
</file>

<file path=ppt/notesSlides/notesSlide9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zh-TW"/>
              <a:t>3</a:t>
            </a:r>
            <a:r>
              <a:rPr lang="zh-TW" altLang="en-US"/>
              <a:t> </a:t>
            </a:r>
            <a:r>
              <a:rPr lang="en-US" altLang="zh-TW"/>
              <a:t>- </a:t>
            </a:r>
            <a:r>
              <a:rPr lang="zh-TW" altLang="en-US"/>
              <a:t>網路安全概念</a:t>
            </a:r>
            <a:endParaRPr lang="zh-TW"/>
          </a:p>
          <a:p>
            <a:pPr rtl="0"/>
            <a:r>
              <a:rPr lang="zh-TW">
                <a:solidFill>
                  <a:schemeClr val="accent5">
                    <a:lumMod val="40000"/>
                    <a:lumOff val="60000"/>
                  </a:schemeClr>
                </a:solidFill>
              </a:rPr>
              <a:t>3.2 - </a:t>
            </a:r>
            <a:r>
              <a:rPr lang="zh-TW" altLang="en-US">
                <a:solidFill>
                  <a:schemeClr val="accent5">
                    <a:lumMod val="40000"/>
                    <a:lumOff val="60000"/>
                  </a:schemeClr>
                </a:solidFill>
              </a:rPr>
              <a:t>威脅發起者</a:t>
            </a:r>
            <a:endParaRPr lang="zh-TW">
              <a:solidFill>
                <a:schemeClr val="accent5">
                  <a:lumMod val="40000"/>
                  <a:lumOff val="60000"/>
                </a:schemeClr>
              </a:solidFill>
            </a:endParaRPr>
          </a:p>
          <a:p>
            <a:pPr marL="0" marR="0" lvl="0" indent="0" algn="l" defTabSz="457200" rtl="0" eaLnBrk="1" fontAlgn="auto" latinLnBrk="0" hangingPunct="1">
              <a:lnSpc>
                <a:spcPct val="100000"/>
              </a:lnSpc>
              <a:spcBef>
                <a:spcPct val="0"/>
              </a:spcBef>
              <a:spcAft>
                <a:spcPct val="0"/>
              </a:spcAft>
              <a:buClrTx/>
              <a:buSzTx/>
              <a:buFontTx/>
              <a:buNone/>
              <a:defRPr/>
            </a:pPr>
            <a:r>
              <a:rPr lang="zh-TW">
                <a:solidFill>
                  <a:schemeClr val="accent5">
                    <a:lumMod val="40000"/>
                    <a:lumOff val="60000"/>
                  </a:schemeClr>
                </a:solidFill>
              </a:rPr>
              <a:t>3.2.4</a:t>
            </a:r>
            <a:r>
              <a:rPr lang="zh-TW" altLang="en-US">
                <a:solidFill>
                  <a:schemeClr val="accent5">
                    <a:lumMod val="40000"/>
                    <a:lumOff val="60000"/>
                  </a:schemeClr>
                </a:solidFill>
              </a:rPr>
              <a:t> </a:t>
            </a:r>
            <a:r>
              <a:rPr lang="en-US" altLang="zh-TW">
                <a:solidFill>
                  <a:schemeClr val="accent5">
                    <a:lumMod val="40000"/>
                    <a:lumOff val="60000"/>
                  </a:schemeClr>
                </a:solidFill>
              </a:rPr>
              <a:t>- </a:t>
            </a:r>
            <a:r>
              <a:rPr lang="zh-TW" altLang="en-US" sz="1200" b="0" i="0" kern="1200">
                <a:solidFill>
                  <a:schemeClr val="tx1"/>
                </a:solidFill>
                <a:effectLst/>
                <a:latin typeface="+mn-lt"/>
                <a:ea typeface="+mn-ea"/>
                <a:cs typeface="+mn-cs"/>
              </a:rPr>
              <a:t>激進駭客</a:t>
            </a:r>
          </a:p>
          <a:p>
            <a:pPr rtl="0"/>
            <a:endParaRPr lang="zh-TW" sz="1200"/>
          </a:p>
        </p:txBody>
      </p:sp>
      <p:sp>
        <p:nvSpPr>
          <p:cNvPr id="4" name="Slide Number Placeholder 3"/>
          <p:cNvSpPr>
            <a:spLocks noGrp="1"/>
          </p:cNvSpPr>
          <p:nvPr>
            <p:ph type="sldNum" sz="quarter" idx="5"/>
          </p:nvPr>
        </p:nvSpPr>
        <p:spPr/>
        <p:txBody>
          <a:bodyPr/>
          <a:lstStyle/>
          <a:p>
            <a:pPr rtl="0"/>
            <a:fld id="{5641018C-6CAF-B84E-B92C-ECB119457FBA}" type="slidenum">
              <a:rPr/>
              <a:t>99</a:t>
            </a:fld>
            <a:endParaRPr/>
          </a:p>
        </p:txBody>
      </p:sp>
    </p:spTree>
    <p:extLst>
      <p:ext uri="{BB962C8B-B14F-4D97-AF65-F5344CB8AC3E}">
        <p14:creationId xmlns:p14="http://schemas.microsoft.com/office/powerpoint/2010/main" val="4025775805"/>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Title and Content">
    <p:spTree>
      <p:nvGrpSpPr>
        <p:cNvPr id="1" name=""/>
        <p:cNvGrpSpPr/>
        <p:nvPr/>
      </p:nvGrpSpPr>
      <p:grpSpPr>
        <a:xfrm>
          <a:off x="0" y="0"/>
          <a:ext cx="0" cy="0"/>
        </a:xfrm>
      </p:grpSpPr>
      <p:sp>
        <p:nvSpPr>
          <p:cNvPr id="4" name="Slide Number Placeholder 6"/>
          <p:cNvSpPr>
            <a:spLocks noGrp="1"/>
          </p:cNvSpPr>
          <p:nvPr>
            <p:ph type="sldNum" sz="quarter" idx="4"/>
          </p:nvPr>
        </p:nvSpPr>
        <p:spPr>
          <a:xfrm>
            <a:off x="11043921" y="6479525"/>
            <a:ext cx="902547" cy="252317"/>
          </a:xfrm>
          <a:prstGeom prst="rect">
            <a:avLst/>
          </a:prstGeom>
        </p:spPr>
        <p:txBody>
          <a:bodyPr vert="horz" lIns="91440" tIns="45720" rIns="91440" bIns="45720" rtlCol="0" anchor="ctr"/>
          <a:lstStyle>
            <a:lvl1pPr algn="r">
              <a:defRPr sz="2000">
                <a:solidFill>
                  <a:schemeClr val="tx2"/>
                </a:solidFill>
              </a:defRPr>
            </a:lvl1pPr>
          </a:lstStyle>
          <a:p>
            <a:pPr defTabSz="514338">
              <a:defRPr/>
            </a:pPr>
            <a:fld id="{2F5CCB13-0A32-4557-88E9-079F0C330695}" type="slidenum">
              <a:rPr lang="en-US" kern="0" smtClean="0">
                <a:solidFill>
                  <a:srgbClr val="595959"/>
                </a:solidFill>
              </a:rPr>
              <a:pPr defTabSz="514338">
                <a:defRPr/>
              </a:pPr>
              <a:t>‹#›</a:t>
            </a:fld>
            <a:endParaRPr lang="en-US" kern="0">
              <a:solidFill>
                <a:srgbClr val="595959"/>
              </a:solidFill>
            </a:endParaRPr>
          </a:p>
        </p:txBody>
      </p:sp>
      <p:sp>
        <p:nvSpPr>
          <p:cNvPr id="5" name="Rectangle 3"/>
          <p:cNvSpPr>
            <a:spLocks noGrp="1" noChangeArrowheads="1"/>
          </p:cNvSpPr>
          <p:nvPr>
            <p:ph idx="1"/>
          </p:nvPr>
        </p:nvSpPr>
        <p:spPr bwMode="auto">
          <a:xfrm>
            <a:off x="676426" y="560225"/>
            <a:ext cx="11804381"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26478" indent="-226478">
              <a:lnSpc>
                <a:spcPct val="100000"/>
              </a:lnSpc>
              <a:spcBef>
                <a:spcPts val="800"/>
              </a:spcBef>
              <a:spcAft>
                <a:spcPts val="800"/>
              </a:spcAft>
              <a:buFont typeface="Wingdings" panose="05000000000000000000" pitchFamily="2" charset="2"/>
              <a:buChar char="§"/>
              <a:defRPr baseline="0">
                <a:solidFill>
                  <a:srgbClr val="000000"/>
                </a:solidFill>
                <a:latin typeface="Times New Roman" panose="02020603050405020304" pitchFamily="18" charset="0"/>
                <a:ea typeface="標楷體" panose="03000509000000000000" pitchFamily="65" charset="-120"/>
              </a:defRPr>
            </a:lvl1pPr>
            <a:lvl2pPr>
              <a:lnSpc>
                <a:spcPct val="100000"/>
              </a:lnSpc>
              <a:spcBef>
                <a:spcPts val="400"/>
              </a:spcBef>
              <a:spcAft>
                <a:spcPts val="400"/>
              </a:spcAft>
              <a:defRPr baseline="0">
                <a:solidFill>
                  <a:srgbClr val="000000"/>
                </a:solidFill>
                <a:latin typeface="Times New Roman" panose="02020603050405020304" pitchFamily="18" charset="0"/>
                <a:ea typeface="標楷體" panose="03000509000000000000" pitchFamily="65" charset="-120"/>
              </a:defRPr>
            </a:lvl2pPr>
            <a:lvl3pPr>
              <a:lnSpc>
                <a:spcPct val="100000"/>
              </a:lnSpc>
              <a:spcBef>
                <a:spcPts val="400"/>
              </a:spcBef>
              <a:spcAft>
                <a:spcPts val="400"/>
              </a:spcAft>
              <a:defRPr baseline="0">
                <a:solidFill>
                  <a:srgbClr val="000000"/>
                </a:solidFill>
                <a:latin typeface="Times New Roman" panose="02020603050405020304" pitchFamily="18" charset="0"/>
                <a:ea typeface="標楷體" panose="03000509000000000000" pitchFamily="65" charset="-120"/>
              </a:defRPr>
            </a:lvl3pPr>
            <a:lvl4pPr>
              <a:lnSpc>
                <a:spcPct val="100000"/>
              </a:lnSpc>
              <a:spcBef>
                <a:spcPts val="400"/>
              </a:spcBef>
              <a:spcAft>
                <a:spcPts val="400"/>
              </a:spcAft>
              <a:defRPr baseline="0">
                <a:solidFill>
                  <a:srgbClr val="000000"/>
                </a:solidFill>
                <a:latin typeface="Times New Roman" panose="02020603050405020304" pitchFamily="18" charset="0"/>
                <a:ea typeface="標楷體" panose="03000509000000000000" pitchFamily="65" charset="-120"/>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48282" y="55191"/>
            <a:ext cx="12192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3200" baseline="0">
                <a:latin typeface="Times New Roman" panose="02020603050405020304" pitchFamily="18" charset="0"/>
                <a:ea typeface="標楷體" panose="03000509000000000000" pitchFamily="65" charset="-120"/>
              </a:defRPr>
            </a:lvl1pPr>
          </a:lstStyle>
          <a:p>
            <a:pPr lvl="0"/>
            <a:r>
              <a:rPr lang="en-US">
                <a:sym typeface="Arial" pitchFamily="34" charset="0"/>
              </a:rPr>
              <a:t>Click to edit Master title style</a:t>
            </a:r>
          </a:p>
        </p:txBody>
      </p:sp>
    </p:spTree>
    <p:extLst>
      <p:ext uri="{BB962C8B-B14F-4D97-AF65-F5344CB8AC3E}">
        <p14:creationId xmlns:p14="http://schemas.microsoft.com/office/powerpoint/2010/main" val="202597456"/>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name="Multi_Slide">
    <p:spTree>
      <p:nvGrpSpPr>
        <p:cNvPr id="1" name=""/>
        <p:cNvGrpSpPr/>
        <p:nvPr/>
      </p:nvGrpSpPr>
      <p:grpSpPr>
        <a:xfrm>
          <a:off x="0" y="0"/>
          <a: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ct val="0"/>
              </a:spcAft>
              <a:buClrTx/>
              <a:buSzTx/>
              <a:buFont typeface="Arial"/>
              <a:buNone/>
              <a:defRPr sz="2667"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a:p>
        </p:txBody>
      </p:sp>
      <p:sp>
        <p:nvSpPr>
          <p:cNvPr id="2" name="日期版面配置區 1"/>
          <p:cNvSpPr>
            <a:spLocks noGrp="1"/>
          </p:cNvSpPr>
          <p:nvPr>
            <p:ph type="dt" sz="half" idx="10"/>
          </p:nvPr>
        </p:nvSpPr>
        <p:spPr/>
        <p:txBody>
          <a:bodyPr/>
          <a:lstStyle/>
          <a:p>
            <a:fld id="{542DB3BA-2F32-42A0-8F4B-B2C46E64A356}" type="datetime1">
              <a:rPr lang="en-US" altLang="zh-TW" smtClean="0"/>
              <a:t>1/11/2023</a:t>
            </a:fld>
            <a:endParaRPr lang="en-US"/>
          </a:p>
        </p:txBody>
      </p:sp>
      <p:sp>
        <p:nvSpPr>
          <p:cNvPr id="3" name="頁尾版面配置區 2"/>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242857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reserve="1">
  <p:cSld name="標題及物件">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p:txBody>
          <a:bodyPr/>
          <a:lstStyle>
            <a:lvl1pPr>
              <a:defRPr/>
            </a:lvl1pPr>
          </a:lstStyle>
          <a:p>
            <a:fld id="{B94959F2-1345-4319-9182-BEFAC040976B}" type="datetime1">
              <a:rPr lang="en-US" altLang="zh-TW" smtClean="0"/>
              <a:t>1/11/2023</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11"/>
          <p:cNvSpPr>
            <a:spLocks noGrp="1" noChangeArrowheads="1"/>
          </p:cNvSpPr>
          <p:nvPr>
            <p:ph type="sldNum" sz="quarter" idx="12"/>
          </p:nvPr>
        </p:nvSpPr>
        <p:spPr/>
        <p:txBody>
          <a:bodyPr/>
          <a:lstStyle>
            <a:lvl1pPr>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467616431"/>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空白">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fld id="{5F2B697E-6483-4CD5-9614-BE837B807D88}" type="datetime1">
              <a:rPr lang="en-US" altLang="zh-TW" smtClean="0">
                <a:solidFill>
                  <a:srgbClr val="000000"/>
                </a:solidFill>
              </a:rPr>
              <a:t>1/11/2023</a:t>
            </a:fld>
            <a:endParaRPr lang="en-US" altLang="zh-TW">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TW">
              <a:solidFill>
                <a:srgbClr val="000000"/>
              </a:solidFill>
            </a:endParaRPr>
          </a:p>
        </p:txBody>
      </p:sp>
      <p:sp>
        <p:nvSpPr>
          <p:cNvPr id="4" name="Rectangle 11"/>
          <p:cNvSpPr>
            <a:spLocks noGrp="1" noChangeArrowheads="1"/>
          </p:cNvSpPr>
          <p:nvPr>
            <p:ph type="sldNum" sz="quarter" idx="12"/>
          </p:nvPr>
        </p:nvSpPr>
        <p:spPr/>
        <p:txBody>
          <a:bodyPr/>
          <a:lstStyle>
            <a:lvl1pPr>
              <a:defRPr/>
            </a:lvl1pPr>
          </a:lstStyle>
          <a:p>
            <a:pPr>
              <a:defRPr/>
            </a:pPr>
            <a:fld id="{B73FFFB7-C742-4415-AEEE-5E4ED0525953}" type="slidenum">
              <a:rPr lang="en-US" altLang="zh-TW" smtClean="0">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533221298"/>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vertTx" preserve="1">
  <p:cSld name="標題及直排文字">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p:txBody>
          <a:bodyPr/>
          <a:lstStyle>
            <a:lvl1pPr>
              <a:defRPr/>
            </a:lvl1pPr>
          </a:lstStyle>
          <a:p>
            <a:fld id="{F672ACEE-EF2B-4085-8529-3E44D3D4F0F5}" type="datetime1">
              <a:rPr lang="en-US" altLang="zh-TW" smtClean="0"/>
              <a:t>1/11/2023</a:t>
            </a:fld>
            <a:endParaRPr lang="en-US"/>
          </a:p>
        </p:txBody>
      </p:sp>
      <p:sp>
        <p:nvSpPr>
          <p:cNvPr id="5" name="Rectangle 5"/>
          <p:cNvSpPr>
            <a:spLocks noGrp="1" noChangeArrowheads="1"/>
          </p:cNvSpPr>
          <p:nvPr>
            <p:ph type="ftr" sz="quarter" idx="11"/>
          </p:nvPr>
        </p:nvSpPr>
        <p:spPr/>
        <p:txBody>
          <a:bodyPr/>
          <a:lstStyle>
            <a:lvl1pPr>
              <a:defRPr/>
            </a:lvl1pPr>
          </a:lstStyle>
          <a:p>
            <a:endParaRPr lang="en-US"/>
          </a:p>
        </p:txBody>
      </p:sp>
      <p:sp>
        <p:nvSpPr>
          <p:cNvPr id="6" name="Rectangle 11"/>
          <p:cNvSpPr>
            <a:spLocks noGrp="1" noChangeArrowheads="1"/>
          </p:cNvSpPr>
          <p:nvPr>
            <p:ph type="sldNum" sz="quarter" idx="12"/>
          </p:nvPr>
        </p:nvSpPr>
        <p:spPr/>
        <p:txBody>
          <a:bodyPr/>
          <a:lstStyle>
            <a:lvl1pPr>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4096976804"/>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theme" Target="../theme/theme1.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slideLayout" Target="../slideLayouts/slideLayout4.xml" /><Relationship Id="rId3" Type="http://schemas.openxmlformats.org/officeDocument/2006/relationships/slideLayout" Target="../slideLayouts/slideLayout5.xml" /><Relationship Id="rId4" Type="http://schemas.openxmlformats.org/officeDocument/2006/relationships/theme" Target="../theme/theme2.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smtClean="0"/>
              <a:t>按一下以編輯母片標題樣式</a:t>
            </a:r>
            <a:endParaRPr lang="en-US"/>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93A11CB4-B286-42B6-BAAF-AF368457666F}" type="datetime1">
              <a:rPr lang="en-US" altLang="zh-TW" smtClean="0"/>
              <a:t>1/11/2023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2000">
                <a:solidFill>
                  <a:schemeClr val="tx1">
                    <a:tint val="75000"/>
                  </a:schemeClr>
                </a:solidFill>
                <a:latin typeface="Times New Roman" panose="02020603050405020304" pitchFamily="18" charset="0"/>
                <a:cs typeface="Times New Roman" panose="02020603050405020304" pitchFamily="18" charset="0"/>
              </a:defRPr>
            </a:lvl1pPr>
          </a:lstStyle>
          <a:p>
            <a:fld id="{4FAB73BC-B049-4115-A692-8D63A059BFB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5" r:id="rId2"/>
  </p:sldLayoutIdLst>
  <p:transition/>
  <p:timing/>
  <p:hf hdr="0" ftr="0" dt="0"/>
  <p:txStyles>
    <p:titleStyle>
      <a:lvl1pPr algn="l" defTabSz="914400" rtl="0" eaLnBrk="1" latinLnBrk="0" hangingPunct="1">
        <a:lnSpc>
          <a:spcPct val="90000"/>
        </a:lnSpc>
        <a:spcBef>
          <a:spcPct val="0"/>
        </a:spcBef>
        <a:buNone/>
        <a:defRPr sz="4000" kern="1200" baseline="0">
          <a:solidFill>
            <a:schemeClr val="tx1"/>
          </a:solidFill>
          <a:latin typeface="Times New Roman" panose="02020603050405020304" pitchFamily="18" charset="0"/>
          <a:ea typeface="標楷體" panose="03000509000000000000" pitchFamily="65" charset="-120"/>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Times New Roman" panose="02020603050405020304" pitchFamily="18" charset="0"/>
          <a:ea typeface="標楷體" panose="03000509000000000000" pitchFamily="65" charset="-120"/>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Times New Roman" panose="02020603050405020304" pitchFamily="18" charset="0"/>
          <a:ea typeface="標楷體" panose="03000509000000000000" pitchFamily="65" charset="-120"/>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Times New Roman" panose="02020603050405020304" pitchFamily="18" charset="0"/>
          <a:ea typeface="標楷體" panose="03000509000000000000" pitchFamily="65" charset="-120"/>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標楷體" panose="03000509000000000000" pitchFamily="65" charset="-120"/>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標楷體" panose="03000509000000000000" pitchFamily="65" charset="-120"/>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692151" y="4445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Rectangle 3"/>
          <p:cNvSpPr>
            <a:spLocks noGrp="1" noChangeArrowheads="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66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defRPr sz="1050">
                <a:latin typeface="Arial" pitchFamily="34" charset="0"/>
                <a:ea typeface="新細明體" pitchFamily="18" charset="-120"/>
              </a:defRPr>
            </a:lvl1pPr>
          </a:lstStyle>
          <a:p>
            <a:fld id="{1B3E8B2F-4117-46EE-9B8D-BB947792DA47}" type="datetime1">
              <a:rPr lang="en-US" altLang="zh-TW" smtClean="0"/>
              <a:t>1/11/2023</a:t>
            </a:fld>
            <a:endParaRPr lang="en-US"/>
          </a:p>
        </p:txBody>
      </p:sp>
      <p:sp>
        <p:nvSpPr>
          <p:cNvPr id="266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a:defRPr sz="1050">
                <a:latin typeface="Arial" pitchFamily="34" charset="0"/>
                <a:ea typeface="新細明體" pitchFamily="18" charset="-120"/>
              </a:defRPr>
            </a:lvl1pPr>
          </a:lstStyle>
          <a:p>
            <a:endParaRPr lang="en-US"/>
          </a:p>
        </p:txBody>
      </p:sp>
      <p:sp>
        <p:nvSpPr>
          <p:cNvPr id="1030" name="Line 6"/>
          <p:cNvSpPr>
            <a:spLocks noChangeShapeType="1"/>
          </p:cNvSpPr>
          <p:nvPr/>
        </p:nvSpPr>
        <p:spPr bwMode="auto">
          <a:xfrm rot="10800000" flipV="1">
            <a:off x="1200153" y="1035050"/>
            <a:ext cx="10026649" cy="0"/>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wrap="none" anchor="ctr"/>
          <a:lstStyle/>
          <a:p>
            <a:endParaRPr lang="zh-TW" altLang="en-US" sz="1350"/>
          </a:p>
        </p:txBody>
      </p:sp>
      <p:sp>
        <p:nvSpPr>
          <p:cNvPr id="1031" name="Line 7"/>
          <p:cNvSpPr>
            <a:spLocks noChangeShapeType="1"/>
          </p:cNvSpPr>
          <p:nvPr/>
        </p:nvSpPr>
        <p:spPr bwMode="auto">
          <a:xfrm rot="10800000" flipV="1">
            <a:off x="1200153" y="954088"/>
            <a:ext cx="10026649" cy="0"/>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wrap="none" anchor="ctr"/>
          <a:lstStyle/>
          <a:p>
            <a:endParaRPr lang="zh-TW" altLang="en-US" sz="1350"/>
          </a:p>
        </p:txBody>
      </p:sp>
      <p:sp>
        <p:nvSpPr>
          <p:cNvPr id="1032" name="Line 8"/>
          <p:cNvSpPr>
            <a:spLocks noChangeShapeType="1"/>
          </p:cNvSpPr>
          <p:nvPr/>
        </p:nvSpPr>
        <p:spPr bwMode="auto">
          <a:xfrm rot="10800000" flipV="1">
            <a:off x="1200153" y="1125538"/>
            <a:ext cx="10026649"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wrap="none" anchor="ctr"/>
          <a:lstStyle/>
          <a:p>
            <a:endParaRPr lang="zh-TW" altLang="en-US" sz="1350"/>
          </a:p>
        </p:txBody>
      </p:sp>
      <p:sp>
        <p:nvSpPr>
          <p:cNvPr id="26635" name="Rectangle 11"/>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2000">
                <a:latin typeface="Times New Roman" panose="02020603050405020304" pitchFamily="18" charset="0"/>
                <a:cs typeface="Times New Roman" panose="02020603050405020304" pitchFamily="18" charset="0"/>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623675942"/>
      </p:ext>
    </p:extLst>
  </p:cSld>
  <p:clrMap bg1="lt1" tx1="dk1" bg2="lt2" tx2="dk2" accent1="accent1" accent2="accent2" accent3="accent3" accent4="accent4" accent5="accent5" accent6="accent6" hlink="hlink" folHlink="folHlink"/>
  <p:sldLayoutIdLst>
    <p:sldLayoutId id="2147483859" r:id="rId1"/>
    <p:sldLayoutId id="2147483864" r:id="rId2"/>
    <p:sldLayoutId id="2147483867" r:id="rId3"/>
  </p:sldLayoutIdLst>
  <p:transition/>
  <p:timing/>
  <p:hf hdr="0" ftr="0" dt="0"/>
  <p:txStyles>
    <p:titleStyle>
      <a:lvl1pPr algn="ctr" rtl="0" eaLnBrk="0" fontAlgn="base" hangingPunct="0">
        <a:spcBef>
          <a:spcPct val="0"/>
        </a:spcBef>
        <a:spcAft>
          <a:spcPct val="0"/>
        </a:spcAft>
        <a:defRPr kumimoji="1" sz="3000">
          <a:solidFill>
            <a:schemeClr val="tx2"/>
          </a:solidFill>
          <a:latin typeface="+mj-lt"/>
          <a:ea typeface="標楷體" panose="03000509000000000000" pitchFamily="65" charset="-120"/>
          <a:cs typeface="+mj-cs"/>
        </a:defRPr>
      </a:lvl1pPr>
      <a:lvl2pPr algn="ctr" rtl="0" eaLnBrk="0" fontAlgn="base" hangingPunct="0">
        <a:spcBef>
          <a:spcPct val="0"/>
        </a:spcBef>
        <a:spcAft>
          <a:spcPct val="0"/>
        </a:spcAft>
        <a:defRPr kumimoji="1" sz="3000">
          <a:solidFill>
            <a:schemeClr val="tx2"/>
          </a:solidFill>
          <a:latin typeface="Arial"/>
          <a:ea typeface="標楷體" panose="03000509000000000000" pitchFamily="65" charset="-120"/>
        </a:defRPr>
      </a:lvl2pPr>
      <a:lvl3pPr algn="ctr" rtl="0" eaLnBrk="0" fontAlgn="base" hangingPunct="0">
        <a:spcBef>
          <a:spcPct val="0"/>
        </a:spcBef>
        <a:spcAft>
          <a:spcPct val="0"/>
        </a:spcAft>
        <a:defRPr kumimoji="1" sz="3000">
          <a:solidFill>
            <a:schemeClr val="tx2"/>
          </a:solidFill>
          <a:latin typeface="Arial"/>
          <a:ea typeface="標楷體" panose="03000509000000000000" pitchFamily="65" charset="-120"/>
        </a:defRPr>
      </a:lvl3pPr>
      <a:lvl4pPr algn="ctr" rtl="0" eaLnBrk="0" fontAlgn="base" hangingPunct="0">
        <a:spcBef>
          <a:spcPct val="0"/>
        </a:spcBef>
        <a:spcAft>
          <a:spcPct val="0"/>
        </a:spcAft>
        <a:defRPr kumimoji="1" sz="3000">
          <a:solidFill>
            <a:schemeClr val="tx2"/>
          </a:solidFill>
          <a:latin typeface="Arial"/>
          <a:ea typeface="標楷體" panose="03000509000000000000" pitchFamily="65" charset="-120"/>
        </a:defRPr>
      </a:lvl4pPr>
      <a:lvl5pPr algn="ctr" rtl="0" eaLnBrk="0" fontAlgn="base" hangingPunct="0">
        <a:spcBef>
          <a:spcPct val="0"/>
        </a:spcBef>
        <a:spcAft>
          <a:spcPct val="0"/>
        </a:spcAft>
        <a:defRPr kumimoji="1" sz="3000">
          <a:solidFill>
            <a:schemeClr val="tx2"/>
          </a:solidFill>
          <a:latin typeface="Arial"/>
          <a:ea typeface="標楷體" panose="03000509000000000000" pitchFamily="65" charset="-120"/>
        </a:defRPr>
      </a:lvl5pPr>
      <a:lvl6pPr marL="342900" algn="ctr" rtl="0" fontAlgn="base">
        <a:spcBef>
          <a:spcPct val="0"/>
        </a:spcBef>
        <a:spcAft>
          <a:spcPct val="0"/>
        </a:spcAft>
        <a:defRPr kumimoji="1" sz="3300">
          <a:solidFill>
            <a:schemeClr val="tx2"/>
          </a:solidFill>
          <a:latin typeface="Arial"/>
          <a:ea typeface="新細明體" pitchFamily="18" charset="-120"/>
        </a:defRPr>
      </a:lvl6pPr>
      <a:lvl7pPr marL="685800" algn="ctr" rtl="0" fontAlgn="base">
        <a:spcBef>
          <a:spcPct val="0"/>
        </a:spcBef>
        <a:spcAft>
          <a:spcPct val="0"/>
        </a:spcAft>
        <a:defRPr kumimoji="1" sz="3300">
          <a:solidFill>
            <a:schemeClr val="tx2"/>
          </a:solidFill>
          <a:latin typeface="Arial"/>
          <a:ea typeface="新細明體" pitchFamily="18" charset="-120"/>
        </a:defRPr>
      </a:lvl7pPr>
      <a:lvl8pPr marL="1028700" algn="ctr" rtl="0" fontAlgn="base">
        <a:spcBef>
          <a:spcPct val="0"/>
        </a:spcBef>
        <a:spcAft>
          <a:spcPct val="0"/>
        </a:spcAft>
        <a:defRPr kumimoji="1" sz="3300">
          <a:solidFill>
            <a:schemeClr val="tx2"/>
          </a:solidFill>
          <a:latin typeface="Arial"/>
          <a:ea typeface="新細明體" pitchFamily="18" charset="-120"/>
        </a:defRPr>
      </a:lvl8pPr>
      <a:lvl9pPr marL="1371600" algn="ctr" rtl="0" fontAlgn="base">
        <a:spcBef>
          <a:spcPct val="0"/>
        </a:spcBef>
        <a:spcAft>
          <a:spcPct val="0"/>
        </a:spcAft>
        <a:defRPr kumimoji="1" sz="3300">
          <a:solidFill>
            <a:schemeClr val="tx2"/>
          </a:solidFill>
          <a:latin typeface="Arial"/>
          <a:ea typeface="新細明體" pitchFamily="18" charset="-120"/>
        </a:defRPr>
      </a:lvl9pPr>
    </p:titleStyle>
    <p:bodyStyle>
      <a:lvl1pPr marL="257175" indent="-257175" algn="l" rtl="0" eaLnBrk="0" fontAlgn="base" hangingPunct="0">
        <a:spcBef>
          <a:spcPct val="20000"/>
        </a:spcBef>
        <a:spcAft>
          <a:spcPct val="0"/>
        </a:spcAft>
        <a:buChar char="•"/>
        <a:defRPr kumimoji="1" sz="2400">
          <a:solidFill>
            <a:schemeClr val="tx1"/>
          </a:solidFill>
          <a:latin typeface="+mn-lt"/>
          <a:ea typeface="標楷體" panose="03000509000000000000" pitchFamily="65" charset="-120"/>
          <a:cs typeface="+mn-cs"/>
        </a:defRPr>
      </a:lvl1pPr>
      <a:lvl2pPr marL="557213" indent="-214313" algn="l" rtl="0" eaLnBrk="0" fontAlgn="base" hangingPunct="0">
        <a:spcBef>
          <a:spcPct val="20000"/>
        </a:spcBef>
        <a:spcAft>
          <a:spcPct val="0"/>
        </a:spcAft>
        <a:buChar char="–"/>
        <a:defRPr kumimoji="1" sz="2100">
          <a:solidFill>
            <a:schemeClr val="tx1"/>
          </a:solidFill>
          <a:latin typeface="+mn-lt"/>
          <a:ea typeface="標楷體" panose="03000509000000000000" pitchFamily="65" charset="-120"/>
        </a:defRPr>
      </a:lvl2pPr>
      <a:lvl3pPr marL="857250" indent="-171450" algn="l" rtl="0" eaLnBrk="0" fontAlgn="base" hangingPunct="0">
        <a:spcBef>
          <a:spcPct val="20000"/>
        </a:spcBef>
        <a:spcAft>
          <a:spcPct val="0"/>
        </a:spcAft>
        <a:buChar char="•"/>
        <a:defRPr kumimoji="1" sz="1800">
          <a:solidFill>
            <a:schemeClr val="tx1"/>
          </a:solidFill>
          <a:latin typeface="+mn-lt"/>
          <a:ea typeface="標楷體" panose="03000509000000000000" pitchFamily="65" charset="-120"/>
        </a:defRPr>
      </a:lvl3pPr>
      <a:lvl4pPr marL="1200150" indent="-171450" algn="l" rtl="0" eaLnBrk="0" fontAlgn="base" hangingPunct="0">
        <a:spcBef>
          <a:spcPct val="20000"/>
        </a:spcBef>
        <a:spcAft>
          <a:spcPct val="0"/>
        </a:spcAft>
        <a:buChar char="–"/>
        <a:defRPr kumimoji="1" sz="1500">
          <a:solidFill>
            <a:schemeClr val="tx1"/>
          </a:solidFill>
          <a:latin typeface="+mn-lt"/>
          <a:ea typeface="標楷體" panose="03000509000000000000" pitchFamily="65" charset="-120"/>
        </a:defRPr>
      </a:lvl4pPr>
      <a:lvl5pPr marL="1543050" indent="-171450" algn="l" rtl="0" eaLnBrk="0" fontAlgn="base" hangingPunct="0">
        <a:spcBef>
          <a:spcPct val="20000"/>
        </a:spcBef>
        <a:spcAft>
          <a:spcPct val="0"/>
        </a:spcAft>
        <a:buChar char="»"/>
        <a:defRPr kumimoji="1" sz="1500">
          <a:solidFill>
            <a:schemeClr val="tx1"/>
          </a:solidFill>
          <a:latin typeface="+mn-lt"/>
          <a:ea typeface="標楷體" panose="03000509000000000000" pitchFamily="65" charset="-120"/>
        </a:defRPr>
      </a:lvl5pPr>
      <a:lvl6pPr marL="1885950" indent="-171450" algn="l" rtl="0" fontAlgn="base">
        <a:spcBef>
          <a:spcPct val="20000"/>
        </a:spcBef>
        <a:spcAft>
          <a:spcPct val="0"/>
        </a:spcAft>
        <a:buChar char="»"/>
        <a:defRPr kumimoji="1" sz="1500">
          <a:solidFill>
            <a:schemeClr val="tx1"/>
          </a:solidFill>
          <a:latin typeface="+mn-lt"/>
          <a:ea typeface="+mn-ea"/>
        </a:defRPr>
      </a:lvl6pPr>
      <a:lvl7pPr marL="2228850" indent="-171450" algn="l" rtl="0" fontAlgn="base">
        <a:spcBef>
          <a:spcPct val="20000"/>
        </a:spcBef>
        <a:spcAft>
          <a:spcPct val="0"/>
        </a:spcAft>
        <a:buChar char="»"/>
        <a:defRPr kumimoji="1" sz="1500">
          <a:solidFill>
            <a:schemeClr val="tx1"/>
          </a:solidFill>
          <a:latin typeface="+mn-lt"/>
          <a:ea typeface="+mn-ea"/>
        </a:defRPr>
      </a:lvl7pPr>
      <a:lvl8pPr marL="2571750" indent="-171450" algn="l" rtl="0" fontAlgn="base">
        <a:spcBef>
          <a:spcPct val="20000"/>
        </a:spcBef>
        <a:spcAft>
          <a:spcPct val="0"/>
        </a:spcAft>
        <a:buChar char="»"/>
        <a:defRPr kumimoji="1" sz="1500">
          <a:solidFill>
            <a:schemeClr val="tx1"/>
          </a:solidFill>
          <a:latin typeface="+mn-lt"/>
          <a:ea typeface="+mn-ea"/>
        </a:defRPr>
      </a:lvl8pPr>
      <a:lvl9pPr marL="2914650" indent="-171450" algn="l" rtl="0" fontAlgn="base">
        <a:spcBef>
          <a:spcPct val="20000"/>
        </a:spcBef>
        <a:spcAft>
          <a:spcPct val="0"/>
        </a:spcAft>
        <a:buChar char="»"/>
        <a:defRPr kumimoji="1" sz="1500">
          <a:solidFill>
            <a:schemeClr val="tx1"/>
          </a:solidFill>
          <a:latin typeface="+mn-lt"/>
          <a:ea typeface="+mn-ea"/>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themeOverride" Target="../theme/themeOverride1.xml" /><Relationship Id="rId3"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xml" /><Relationship Id="rId3" Type="http://schemas.openxmlformats.org/officeDocument/2006/relationships/image" Target="../media/image2.jpe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0.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1.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2.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3.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4.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5.xml" /><Relationship Id="rId3" Type="http://schemas.openxmlformats.org/officeDocument/2006/relationships/image" Target="../media/image17.jpe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6.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7.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8.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9.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xml" /><Relationship Id="rId3" Type="http://schemas.openxmlformats.org/officeDocument/2006/relationships/image" Target="../media/image3.jpe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0.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1.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2.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3.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4.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5.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6.xml" /><Relationship Id="rId3" Type="http://schemas.openxmlformats.org/officeDocument/2006/relationships/image" Target="../media/image18.jpe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7.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8.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19.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0.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1.xml" /><Relationship Id="rId3" Type="http://schemas.openxmlformats.org/officeDocument/2006/relationships/image" Target="../media/image19.jpe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2.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3.xml" /><Relationship Id="rId3" Type="http://schemas.openxmlformats.org/officeDocument/2006/relationships/image" Target="../media/image20.jpe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4.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5.xml" /><Relationship Id="rId3" Type="http://schemas.openxmlformats.org/officeDocument/2006/relationships/image" Target="../media/image21.jpe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6.xml" /><Relationship Id="rId3" Type="http://schemas.openxmlformats.org/officeDocument/2006/relationships/image" Target="../media/image22.jpe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7.xml" /><Relationship Id="rId3" Type="http://schemas.openxmlformats.org/officeDocument/2006/relationships/image" Target="../media/image23.jpe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8.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29.xml" /><Relationship Id="rId3" Type="http://schemas.openxmlformats.org/officeDocument/2006/relationships/image" Target="../media/image24.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0.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1.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2.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3.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4.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5.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6.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7.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8.xml" /><Relationship Id="rId3" Type="http://schemas.openxmlformats.org/officeDocument/2006/relationships/image" Target="../media/image25.jpe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39.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xml" /><Relationship Id="rId3" Type="http://schemas.openxmlformats.org/officeDocument/2006/relationships/image" Target="../media/image4.jpe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0.xml"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1.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2.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3.xml" /><Relationship Id="rId3" Type="http://schemas.openxmlformats.org/officeDocument/2006/relationships/image" Target="../media/image26.jpe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4.xm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5.xml" /><Relationship Id="rId3" Type="http://schemas.openxmlformats.org/officeDocument/2006/relationships/image" Target="../media/image27.jpe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6.x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7.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8.xml" /><Relationship Id="rId3" Type="http://schemas.openxmlformats.org/officeDocument/2006/relationships/image" Target="../media/image28.jpe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49.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xml" /><Relationship Id="rId3" Type="http://schemas.openxmlformats.org/officeDocument/2006/relationships/image" Target="../media/image5.jpe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0.xml" /><Relationship Id="rId3" Type="http://schemas.openxmlformats.org/officeDocument/2006/relationships/image" Target="../media/image29.jpe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1.xml" /><Relationship Id="rId3" Type="http://schemas.openxmlformats.org/officeDocument/2006/relationships/image" Target="../media/image30.jpe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2.xml" /><Relationship Id="rId3" Type="http://schemas.openxmlformats.org/officeDocument/2006/relationships/image" Target="../media/image31.jpe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3.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4.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5.xm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6.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7.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8.xml" /><Relationship Id="rId3" Type="http://schemas.openxmlformats.org/officeDocument/2006/relationships/image" Target="../media/image32.jpe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59.xml" /><Relationship Id="rId3" Type="http://schemas.openxmlformats.org/officeDocument/2006/relationships/tags" Target="../tags/tag71.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0.xml" /><Relationship Id="rId3" Type="http://schemas.openxmlformats.org/officeDocument/2006/relationships/tags" Target="../tags/tag72.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1.xml" /><Relationship Id="rId3" Type="http://schemas.openxmlformats.org/officeDocument/2006/relationships/tags" Target="../tags/tag73.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2.xml" /><Relationship Id="rId3" Type="http://schemas.openxmlformats.org/officeDocument/2006/relationships/tags" Target="../tags/tag74.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3.xml" /><Relationship Id="rId3" Type="http://schemas.openxmlformats.org/officeDocument/2006/relationships/tags" Target="../tags/tag75.xm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64.xml" /><Relationship Id="rId3" Type="http://schemas.openxmlformats.org/officeDocument/2006/relationships/tags" Target="../tags/tag76.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5.xml" /><Relationship Id="rId3" Type="http://schemas.openxmlformats.org/officeDocument/2006/relationships/tags" Target="../tags/tag77.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6.xml" /><Relationship Id="rId3" Type="http://schemas.openxmlformats.org/officeDocument/2006/relationships/tags" Target="../tags/tag78.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7.xml" /><Relationship Id="rId3" Type="http://schemas.openxmlformats.org/officeDocument/2006/relationships/tags" Target="../tags/tag79.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8.xml" /><Relationship Id="rId3" Type="http://schemas.openxmlformats.org/officeDocument/2006/relationships/image" Target="../media/image33.jpeg" /><Relationship Id="rId4" Type="http://schemas.openxmlformats.org/officeDocument/2006/relationships/tags" Target="../tags/tag80.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69.xml" /><Relationship Id="rId3" Type="http://schemas.openxmlformats.org/officeDocument/2006/relationships/image" Target="../media/image34.jpeg" /><Relationship Id="rId4" Type="http://schemas.openxmlformats.org/officeDocument/2006/relationships/tags" Target="../tags/tag81.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0.xml" /><Relationship Id="rId3" Type="http://schemas.openxmlformats.org/officeDocument/2006/relationships/tags" Target="../tags/tag82.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1.xml" /><Relationship Id="rId3" Type="http://schemas.openxmlformats.org/officeDocument/2006/relationships/tags" Target="../tags/tag83.xml"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2.xml" /><Relationship Id="rId3" Type="http://schemas.openxmlformats.org/officeDocument/2006/relationships/tags" Target="../tags/tag84.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3.xml" /><Relationship Id="rId3" Type="http://schemas.openxmlformats.org/officeDocument/2006/relationships/tags" Target="../tags/tag85.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4.xml" /><Relationship Id="rId3" Type="http://schemas.openxmlformats.org/officeDocument/2006/relationships/tags" Target="../tags/tag86.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5.xml" /><Relationship Id="rId3" Type="http://schemas.openxmlformats.org/officeDocument/2006/relationships/tags" Target="../tags/tag87.xml"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6.xml" /><Relationship Id="rId3" Type="http://schemas.openxmlformats.org/officeDocument/2006/relationships/tags" Target="../tags/tag88.xml"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7.xml" /><Relationship Id="rId3" Type="http://schemas.openxmlformats.org/officeDocument/2006/relationships/tags" Target="../tags/tag89.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8.xml" /><Relationship Id="rId3" Type="http://schemas.openxmlformats.org/officeDocument/2006/relationships/image" Target="../media/image35.jpeg" /><Relationship Id="rId4" Type="http://schemas.openxmlformats.org/officeDocument/2006/relationships/tags" Target="../tags/tag90.xml"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79.xml" /><Relationship Id="rId3" Type="http://schemas.openxmlformats.org/officeDocument/2006/relationships/tags" Target="../tags/tag91.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xml"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0.xml" /><Relationship Id="rId3" Type="http://schemas.openxmlformats.org/officeDocument/2006/relationships/tags" Target="../tags/tag92.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1.xml" /><Relationship Id="rId3" Type="http://schemas.openxmlformats.org/officeDocument/2006/relationships/tags" Target="../tags/tag93.xml"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2.xml" /><Relationship Id="rId3" Type="http://schemas.openxmlformats.org/officeDocument/2006/relationships/tags" Target="../tags/tag94.xml"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3.xml" /><Relationship Id="rId3" Type="http://schemas.openxmlformats.org/officeDocument/2006/relationships/image" Target="../media/image36.jpeg" /><Relationship Id="rId4" Type="http://schemas.openxmlformats.org/officeDocument/2006/relationships/tags" Target="../tags/tag95.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4.xml" /><Relationship Id="rId3" Type="http://schemas.openxmlformats.org/officeDocument/2006/relationships/tags" Target="../tags/tag96.xml"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5.xml" /><Relationship Id="rId3" Type="http://schemas.openxmlformats.org/officeDocument/2006/relationships/image" Target="../media/image37.jpeg" /><Relationship Id="rId4" Type="http://schemas.openxmlformats.org/officeDocument/2006/relationships/tags" Target="../tags/tag97.xml"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6.xml" /><Relationship Id="rId3" Type="http://schemas.openxmlformats.org/officeDocument/2006/relationships/image" Target="../media/image38.jpeg" /><Relationship Id="rId4" Type="http://schemas.openxmlformats.org/officeDocument/2006/relationships/tags" Target="../tags/tag98.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7.xml" /><Relationship Id="rId3" Type="http://schemas.openxmlformats.org/officeDocument/2006/relationships/image" Target="../media/image39.jpeg" /><Relationship Id="rId4" Type="http://schemas.openxmlformats.org/officeDocument/2006/relationships/tags" Target="../tags/tag99.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8.xml" /><Relationship Id="rId3" Type="http://schemas.openxmlformats.org/officeDocument/2006/relationships/image" Target="../media/image40.jpeg" /><Relationship Id="rId4" Type="http://schemas.openxmlformats.org/officeDocument/2006/relationships/tags" Target="../tags/tag100.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89.xml" /><Relationship Id="rId3" Type="http://schemas.openxmlformats.org/officeDocument/2006/relationships/tags" Target="../tags/tag101.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xml"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0.xml" /><Relationship Id="rId3" Type="http://schemas.openxmlformats.org/officeDocument/2006/relationships/tags" Target="../tags/tag102.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1.xml" /><Relationship Id="rId3" Type="http://schemas.openxmlformats.org/officeDocument/2006/relationships/tags" Target="../tags/tag103.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2.xml" /><Relationship Id="rId3" Type="http://schemas.openxmlformats.org/officeDocument/2006/relationships/tags" Target="../tags/tag104.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93.xml" /><Relationship Id="rId3" Type="http://schemas.openxmlformats.org/officeDocument/2006/relationships/tags" Target="../tags/tag105.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4.xml" /><Relationship Id="rId3" Type="http://schemas.openxmlformats.org/officeDocument/2006/relationships/tags" Target="../tags/tag106.xml"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5.xml" /><Relationship Id="rId3" Type="http://schemas.openxmlformats.org/officeDocument/2006/relationships/tags" Target="../tags/tag107.xml"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6.xml" /><Relationship Id="rId3" Type="http://schemas.openxmlformats.org/officeDocument/2006/relationships/tags" Target="../tags/tag108.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7.xml" /><Relationship Id="rId3" Type="http://schemas.openxmlformats.org/officeDocument/2006/relationships/tags" Target="../tags/tag109.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8.xml" /><Relationship Id="rId3" Type="http://schemas.openxmlformats.org/officeDocument/2006/relationships/tags" Target="../tags/tag110.xml"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99.xml" /><Relationship Id="rId3" Type="http://schemas.openxmlformats.org/officeDocument/2006/relationships/tags" Target="../tags/tag111.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0.xml" /><Relationship Id="rId3" Type="http://schemas.openxmlformats.org/officeDocument/2006/relationships/tags" Target="../tags/tag112.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1.xml" /><Relationship Id="rId3" Type="http://schemas.openxmlformats.org/officeDocument/2006/relationships/tags" Target="../tags/tag113.xml"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2.xml" /><Relationship Id="rId3" Type="http://schemas.openxmlformats.org/officeDocument/2006/relationships/tags" Target="../tags/tag114.xml"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3.xml" /><Relationship Id="rId3" Type="http://schemas.openxmlformats.org/officeDocument/2006/relationships/tags" Target="../tags/tag115.xml"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4.xml" /><Relationship Id="rId3" Type="http://schemas.openxmlformats.org/officeDocument/2006/relationships/tags" Target="../tags/tag116.xml"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5.xml" /><Relationship Id="rId3" Type="http://schemas.openxmlformats.org/officeDocument/2006/relationships/tags" Target="../tags/tag117.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6.xml" /><Relationship Id="rId3" Type="http://schemas.openxmlformats.org/officeDocument/2006/relationships/tags" Target="../tags/tag118.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7.xml" /><Relationship Id="rId3" Type="http://schemas.openxmlformats.org/officeDocument/2006/relationships/tags" Target="../tags/tag119.xm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8.xml" /><Relationship Id="rId3" Type="http://schemas.openxmlformats.org/officeDocument/2006/relationships/tags" Target="../tags/tag120.xml"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09.xml" /><Relationship Id="rId3" Type="http://schemas.openxmlformats.org/officeDocument/2006/relationships/tags" Target="../tags/tag121.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xml" /><Relationship Id="rId3" Type="http://schemas.openxmlformats.org/officeDocument/2006/relationships/image" Target="../media/image6.jpe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0.xml" /><Relationship Id="rId3" Type="http://schemas.openxmlformats.org/officeDocument/2006/relationships/tags" Target="../tags/tag122.xml"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1.xml" /><Relationship Id="rId3" Type="http://schemas.openxmlformats.org/officeDocument/2006/relationships/tags" Target="../tags/tag123.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2.xml" /><Relationship Id="rId3" Type="http://schemas.openxmlformats.org/officeDocument/2006/relationships/tags" Target="../tags/tag124.xml"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3.xml" /><Relationship Id="rId3" Type="http://schemas.openxmlformats.org/officeDocument/2006/relationships/tags" Target="../tags/tag125.xml"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4.xml" /><Relationship Id="rId3" Type="http://schemas.openxmlformats.org/officeDocument/2006/relationships/tags" Target="../tags/tag126.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5.xml" /><Relationship Id="rId3" Type="http://schemas.openxmlformats.org/officeDocument/2006/relationships/tags" Target="../tags/tag127.x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6.xml" /><Relationship Id="rId3" Type="http://schemas.openxmlformats.org/officeDocument/2006/relationships/image" Target="../media/image41.jpeg" /><Relationship Id="rId4" Type="http://schemas.openxmlformats.org/officeDocument/2006/relationships/tags" Target="../tags/tag128.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7.xml" /><Relationship Id="rId3" Type="http://schemas.openxmlformats.org/officeDocument/2006/relationships/tags" Target="../tags/tag129.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8.xml" /><Relationship Id="rId3" Type="http://schemas.openxmlformats.org/officeDocument/2006/relationships/tags" Target="../tags/tag130.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19.xml" /><Relationship Id="rId3" Type="http://schemas.openxmlformats.org/officeDocument/2006/relationships/image" Target="../media/image42.jpeg" /><Relationship Id="rId4" Type="http://schemas.openxmlformats.org/officeDocument/2006/relationships/tags" Target="../tags/tag131.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0.xml" /><Relationship Id="rId3" Type="http://schemas.openxmlformats.org/officeDocument/2006/relationships/tags" Target="../tags/tag132.xml"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1.xml" /><Relationship Id="rId3" Type="http://schemas.openxmlformats.org/officeDocument/2006/relationships/tags" Target="../tags/tag133.xml"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2.xml" /><Relationship Id="rId3" Type="http://schemas.openxmlformats.org/officeDocument/2006/relationships/tags" Target="../tags/tag134.xml"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3.xml" /><Relationship Id="rId3" Type="http://schemas.openxmlformats.org/officeDocument/2006/relationships/tags" Target="../tags/tag135.xml"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4.xml" /><Relationship Id="rId3" Type="http://schemas.openxmlformats.org/officeDocument/2006/relationships/image" Target="../media/image43.jpeg" /><Relationship Id="rId4" Type="http://schemas.openxmlformats.org/officeDocument/2006/relationships/tags" Target="../tags/tag136.xml"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5.xml" /><Relationship Id="rId3" Type="http://schemas.openxmlformats.org/officeDocument/2006/relationships/tags" Target="../tags/tag137.xml"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6.xml" /><Relationship Id="rId3" Type="http://schemas.openxmlformats.org/officeDocument/2006/relationships/tags" Target="../tags/tag138.xml"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7.xml" /><Relationship Id="rId3" Type="http://schemas.openxmlformats.org/officeDocument/2006/relationships/tags" Target="../tags/tag139.xml"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8.xml" /><Relationship Id="rId3" Type="http://schemas.openxmlformats.org/officeDocument/2006/relationships/tags" Target="../tags/tag140.xml"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29.xml" /><Relationship Id="rId3" Type="http://schemas.openxmlformats.org/officeDocument/2006/relationships/tags" Target="../tags/tag141.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xml" /><Relationship Id="rId3" Type="http://schemas.openxmlformats.org/officeDocument/2006/relationships/tags" Target="../tags/tag2.xml"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0.xml" /><Relationship Id="rId3" Type="http://schemas.openxmlformats.org/officeDocument/2006/relationships/tags" Target="../tags/tag142.xml"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1.xml" /><Relationship Id="rId3" Type="http://schemas.openxmlformats.org/officeDocument/2006/relationships/tags" Target="../tags/tag143.xml"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32.xml" /><Relationship Id="rId3" Type="http://schemas.openxmlformats.org/officeDocument/2006/relationships/tags" Target="../tags/tag144.xml"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3.xml" /><Relationship Id="rId3" Type="http://schemas.openxmlformats.org/officeDocument/2006/relationships/tags" Target="../tags/tag145.xml"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4.xml" /><Relationship Id="rId3" Type="http://schemas.openxmlformats.org/officeDocument/2006/relationships/image" Target="../media/image44.jpeg"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5.xml" /><Relationship Id="rId3" Type="http://schemas.openxmlformats.org/officeDocument/2006/relationships/image" Target="../media/image45.jpeg"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6.xml" /><Relationship Id="rId3" Type="http://schemas.openxmlformats.org/officeDocument/2006/relationships/image" Target="../media/image46.jpeg"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7.xm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8.xml" /><Relationship Id="rId3" Type="http://schemas.openxmlformats.org/officeDocument/2006/relationships/image" Target="../media/image47.jpeg"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39.xml" /><Relationship Id="rId3" Type="http://schemas.openxmlformats.org/officeDocument/2006/relationships/image" Target="../media/image48.jpe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xml" /><Relationship Id="rId3" Type="http://schemas.openxmlformats.org/officeDocument/2006/relationships/tags" Target="../tags/tag3.xml"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0.xml" /><Relationship Id="rId3" Type="http://schemas.openxmlformats.org/officeDocument/2006/relationships/image" Target="../media/image49.jpeg"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1.xml" /><Relationship Id="rId3" Type="http://schemas.openxmlformats.org/officeDocument/2006/relationships/image" Target="../media/image50.jpeg"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2.xml" /><Relationship Id="rId3" Type="http://schemas.openxmlformats.org/officeDocument/2006/relationships/image" Target="../media/image51.jpeg"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3.xml"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4.xml"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5.xml" /></Relationships>
</file>

<file path=ppt/slides/_rels/slide24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6.xml" /></Relationships>
</file>

<file path=ppt/slides/_rels/slide2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7.xml" /><Relationship Id="rId3" Type="http://schemas.openxmlformats.org/officeDocument/2006/relationships/image" Target="../media/image52.jpeg" /></Relationships>
</file>

<file path=ppt/slides/_rels/slide24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8.xml" /></Relationships>
</file>

<file path=ppt/slides/_rels/slide24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49.xml" /><Relationship Id="rId3" Type="http://schemas.openxmlformats.org/officeDocument/2006/relationships/image" Target="../media/image53.jpe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xml" /><Relationship Id="rId3" Type="http://schemas.openxmlformats.org/officeDocument/2006/relationships/tags" Target="../tags/tag4.xml" /></Relationships>
</file>

<file path=ppt/slides/_rels/slide25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0.xml" /></Relationships>
</file>

<file path=ppt/slides/_rels/slide25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1.xml" /></Relationships>
</file>

<file path=ppt/slides/_rels/slide25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2.xml" /><Relationship Id="rId3" Type="http://schemas.openxmlformats.org/officeDocument/2006/relationships/image" Target="../media/image54.jpeg" /></Relationships>
</file>

<file path=ppt/slides/_rels/slide25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3.xml" /></Relationships>
</file>

<file path=ppt/slides/_rels/slide25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4.xml" /></Relationships>
</file>

<file path=ppt/slides/_rels/slide25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5.xml" /><Relationship Id="rId3" Type="http://schemas.openxmlformats.org/officeDocument/2006/relationships/image" Target="../media/image55.jpeg" /></Relationships>
</file>

<file path=ppt/slides/_rels/slide25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6.xml" /><Relationship Id="rId3" Type="http://schemas.openxmlformats.org/officeDocument/2006/relationships/image" Target="../media/image56.jpeg" /></Relationships>
</file>

<file path=ppt/slides/_rels/slide2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7.xml" /><Relationship Id="rId3" Type="http://schemas.openxmlformats.org/officeDocument/2006/relationships/image" Target="../media/image56.jpeg" /></Relationships>
</file>

<file path=ppt/slides/_rels/slide25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8.xml" /></Relationships>
</file>

<file path=ppt/slides/_rels/slide25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59.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xml" /><Relationship Id="rId3" Type="http://schemas.openxmlformats.org/officeDocument/2006/relationships/tags" Target="../tags/tag5.xml" /></Relationships>
</file>

<file path=ppt/slides/_rels/slide26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0.xml" /></Relationships>
</file>

<file path=ppt/slides/_rels/slide26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1.xml" /></Relationships>
</file>

<file path=ppt/slides/_rels/slide26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2.xml" /></Relationships>
</file>

<file path=ppt/slides/_rels/slide26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3.xml" /></Relationships>
</file>

<file path=ppt/slides/_rels/slide26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4.xml" /></Relationships>
</file>

<file path=ppt/slides/_rels/slide26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5.xml" /><Relationship Id="rId3" Type="http://schemas.openxmlformats.org/officeDocument/2006/relationships/image" Target="../media/image57.jpeg" /></Relationships>
</file>

<file path=ppt/slides/_rels/slide26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6.xml" /><Relationship Id="rId3" Type="http://schemas.openxmlformats.org/officeDocument/2006/relationships/image" Target="../media/image58.jpeg" /></Relationships>
</file>

<file path=ppt/slides/_rels/slide26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7.xml" /></Relationships>
</file>

<file path=ppt/slides/_rels/slide26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68.xml" /></Relationships>
</file>

<file path=ppt/slides/_rels/slide26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9.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xml" /><Relationship Id="rId3" Type="http://schemas.openxmlformats.org/officeDocument/2006/relationships/tags" Target="../tags/tag6.xml" /></Relationships>
</file>

<file path=ppt/slides/_rels/slide27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0.xml" /><Relationship Id="rId3" Type="http://schemas.openxmlformats.org/officeDocument/2006/relationships/image" Target="../media/image59.jpeg" /></Relationships>
</file>

<file path=ppt/slides/_rels/slide27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1.xml" /><Relationship Id="rId3" Type="http://schemas.openxmlformats.org/officeDocument/2006/relationships/tags" Target="../tags/tag146.xml" /></Relationships>
</file>

<file path=ppt/slides/_rels/slide27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2.xml" /><Relationship Id="rId3" Type="http://schemas.openxmlformats.org/officeDocument/2006/relationships/tags" Target="../tags/tag147.xml" /></Relationships>
</file>

<file path=ppt/slides/_rels/slide27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3.xml" /><Relationship Id="rId3" Type="http://schemas.openxmlformats.org/officeDocument/2006/relationships/tags" Target="../tags/tag148.xml" /></Relationships>
</file>

<file path=ppt/slides/_rels/slide27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74.xml" /><Relationship Id="rId3" Type="http://schemas.openxmlformats.org/officeDocument/2006/relationships/tags" Target="../tags/tag149.xml" /></Relationships>
</file>

<file path=ppt/slides/_rels/slide27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5.xml" /><Relationship Id="rId3" Type="http://schemas.openxmlformats.org/officeDocument/2006/relationships/tags" Target="../tags/tag150.xml" /></Relationships>
</file>

<file path=ppt/slides/_rels/slide27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6.xml" /><Relationship Id="rId3" Type="http://schemas.openxmlformats.org/officeDocument/2006/relationships/image" Target="../media/image60.jpeg" /></Relationships>
</file>

<file path=ppt/slides/_rels/slide27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7.xml" /></Relationships>
</file>

<file path=ppt/slides/_rels/slide27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8.xml" /></Relationships>
</file>

<file path=ppt/slides/_rels/slide27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79.xml" /><Relationship Id="rId3" Type="http://schemas.openxmlformats.org/officeDocument/2006/relationships/image" Target="../media/image61.jpe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themeOverride" Target="../theme/themeOverride2.xml" /><Relationship Id="rId3" Type="http://schemas.openxmlformats.org/officeDocument/2006/relationships/notesSlide" Target="../notesSlides/notesSlide28.xml" /><Relationship Id="rId4" Type="http://schemas.openxmlformats.org/officeDocument/2006/relationships/tags" Target="../tags/tag7.xml" /></Relationships>
</file>

<file path=ppt/slides/_rels/slide28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0.xml" /><Relationship Id="rId3" Type="http://schemas.openxmlformats.org/officeDocument/2006/relationships/image" Target="../media/image62.jpeg" /></Relationships>
</file>

<file path=ppt/slides/_rels/slide28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1.xml" /><Relationship Id="rId3" Type="http://schemas.openxmlformats.org/officeDocument/2006/relationships/image" Target="../media/image63.jpeg" /></Relationships>
</file>

<file path=ppt/slides/_rels/slide28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2.xml" /><Relationship Id="rId3" Type="http://schemas.openxmlformats.org/officeDocument/2006/relationships/image" Target="../media/image64.jpeg" /><Relationship Id="rId4" Type="http://schemas.openxmlformats.org/officeDocument/2006/relationships/image" Target="../media/image65.jpeg" /></Relationships>
</file>

<file path=ppt/slides/_rels/slide28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3.xml" /></Relationships>
</file>

<file path=ppt/slides/_rels/slide28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4.xml" /><Relationship Id="rId3" Type="http://schemas.openxmlformats.org/officeDocument/2006/relationships/image" Target="../media/image66.jpeg" /><Relationship Id="rId4" Type="http://schemas.openxmlformats.org/officeDocument/2006/relationships/image" Target="../media/image67.jpeg" /></Relationships>
</file>

<file path=ppt/slides/_rels/slide28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5.xml" /></Relationships>
</file>

<file path=ppt/slides/_rels/slide28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6.xml" /><Relationship Id="rId3" Type="http://schemas.openxmlformats.org/officeDocument/2006/relationships/image" Target="../media/image68.jpeg" /></Relationships>
</file>

<file path=ppt/slides/_rels/slide28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7.xml" /><Relationship Id="rId3" Type="http://schemas.openxmlformats.org/officeDocument/2006/relationships/image" Target="../media/image69.jpeg" /></Relationships>
</file>

<file path=ppt/slides/_rels/slide28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8.xml" /><Relationship Id="rId3" Type="http://schemas.openxmlformats.org/officeDocument/2006/relationships/image" Target="../media/image70.jpeg" /></Relationships>
</file>

<file path=ppt/slides/_rels/slide28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89.xml" /><Relationship Id="rId3" Type="http://schemas.openxmlformats.org/officeDocument/2006/relationships/image" Target="../media/image71.jpe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xml" /><Relationship Id="rId3" Type="http://schemas.openxmlformats.org/officeDocument/2006/relationships/tags" Target="../tags/tag8.xml" /></Relationships>
</file>

<file path=ppt/slides/_rels/slide29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0.xml" /></Relationships>
</file>

<file path=ppt/slides/_rels/slide29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1.xml" /><Relationship Id="rId3" Type="http://schemas.openxmlformats.org/officeDocument/2006/relationships/image" Target="../media/image72.jpeg" /></Relationships>
</file>

<file path=ppt/slides/_rels/slide29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2.xml" /><Relationship Id="rId3" Type="http://schemas.openxmlformats.org/officeDocument/2006/relationships/image" Target="../media/image73.jpeg" /></Relationships>
</file>

<file path=ppt/slides/_rels/slide29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3.xml" /><Relationship Id="rId3" Type="http://schemas.openxmlformats.org/officeDocument/2006/relationships/image" Target="../media/image73.jpeg" /></Relationships>
</file>

<file path=ppt/slides/_rels/slide29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4.xml" /><Relationship Id="rId3" Type="http://schemas.openxmlformats.org/officeDocument/2006/relationships/image" Target="../media/image74.jpeg" /></Relationships>
</file>

<file path=ppt/slides/_rels/slide29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5.xml" /><Relationship Id="rId3" Type="http://schemas.openxmlformats.org/officeDocument/2006/relationships/image" Target="../media/image75.jpeg" /></Relationships>
</file>

<file path=ppt/slides/_rels/slide29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6.xml" /><Relationship Id="rId3" Type="http://schemas.openxmlformats.org/officeDocument/2006/relationships/image" Target="../media/image76.jpeg" /></Relationships>
</file>

<file path=ppt/slides/_rels/slide29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7.xml" /><Relationship Id="rId3" Type="http://schemas.openxmlformats.org/officeDocument/2006/relationships/image" Target="../media/image77.jpeg" /></Relationships>
</file>

<file path=ppt/slides/_rels/slide29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8.xml" /></Relationships>
</file>

<file path=ppt/slides/_rels/slide29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299.xml" /><Relationship Id="rId3" Type="http://schemas.openxmlformats.org/officeDocument/2006/relationships/image" Target="../media/image78.jpe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xml" /><Relationship Id="rId3" Type="http://schemas.openxmlformats.org/officeDocument/2006/relationships/image" Target="../media/image7.jpeg" /><Relationship Id="rId4" Type="http://schemas.openxmlformats.org/officeDocument/2006/relationships/tags" Target="../tags/tag9.xml" /></Relationships>
</file>

<file path=ppt/slides/_rels/slide30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0.xml" /></Relationships>
</file>

<file path=ppt/slides/_rels/slide30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1.xml" /></Relationships>
</file>

<file path=ppt/slides/_rels/slide30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2.xml" /></Relationships>
</file>

<file path=ppt/slides/_rels/slide30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3.xml" /></Relationships>
</file>

<file path=ppt/slides/_rels/slide30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4.xml" /><Relationship Id="rId3" Type="http://schemas.openxmlformats.org/officeDocument/2006/relationships/image" Target="../media/image79.jpeg" /></Relationships>
</file>

<file path=ppt/slides/_rels/slide30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5.xml" /><Relationship Id="rId3" Type="http://schemas.openxmlformats.org/officeDocument/2006/relationships/image" Target="../media/image80.jpeg" /></Relationships>
</file>

<file path=ppt/slides/_rels/slide30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6.xml" /><Relationship Id="rId3" Type="http://schemas.openxmlformats.org/officeDocument/2006/relationships/image" Target="../media/image81.jpeg" /></Relationships>
</file>

<file path=ppt/slides/_rels/slide30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7.xml" /><Relationship Id="rId3" Type="http://schemas.openxmlformats.org/officeDocument/2006/relationships/image" Target="../media/image82.jpeg" /></Relationships>
</file>

<file path=ppt/slides/_rels/slide30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8.xml" /><Relationship Id="rId3" Type="http://schemas.openxmlformats.org/officeDocument/2006/relationships/image" Target="../media/image83.jpeg" /></Relationships>
</file>

<file path=ppt/slides/_rels/slide30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09.xml" /><Relationship Id="rId3" Type="http://schemas.openxmlformats.org/officeDocument/2006/relationships/image" Target="../media/image84.jpe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xml" /><Relationship Id="rId3" Type="http://schemas.openxmlformats.org/officeDocument/2006/relationships/tags" Target="../tags/tag10.xml" /></Relationships>
</file>

<file path=ppt/slides/_rels/slide3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0.xml" /><Relationship Id="rId3" Type="http://schemas.openxmlformats.org/officeDocument/2006/relationships/image" Target="../media/image85.jpeg" /></Relationships>
</file>

<file path=ppt/slides/_rels/slide3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1.xml" /><Relationship Id="rId3" Type="http://schemas.openxmlformats.org/officeDocument/2006/relationships/image" Target="../media/image86.jpeg" /><Relationship Id="rId4" Type="http://schemas.openxmlformats.org/officeDocument/2006/relationships/image" Target="../media/image87.jpeg" /></Relationships>
</file>

<file path=ppt/slides/_rels/slide3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2.xml" /><Relationship Id="rId3" Type="http://schemas.openxmlformats.org/officeDocument/2006/relationships/image" Target="../media/image88.jpeg" /></Relationships>
</file>

<file path=ppt/slides/_rels/slide3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3.xml" /></Relationships>
</file>

<file path=ppt/slides/_rels/slide3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4.xml" /></Relationships>
</file>

<file path=ppt/slides/_rels/slide3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5.xml" /></Relationships>
</file>

<file path=ppt/slides/_rels/slide3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6.xml" /><Relationship Id="rId3" Type="http://schemas.openxmlformats.org/officeDocument/2006/relationships/image" Target="../media/image89.jpeg" /><Relationship Id="rId4" Type="http://schemas.openxmlformats.org/officeDocument/2006/relationships/image" Target="../media/image90.jpeg" /><Relationship Id="rId5" Type="http://schemas.openxmlformats.org/officeDocument/2006/relationships/image" Target="../media/image91.jpeg" /><Relationship Id="rId6" Type="http://schemas.openxmlformats.org/officeDocument/2006/relationships/image" Target="../media/image92.jpeg" /></Relationships>
</file>

<file path=ppt/slides/_rels/slide3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7.xml" /></Relationships>
</file>

<file path=ppt/slides/_rels/slide3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8.xml" /><Relationship Id="rId3" Type="http://schemas.openxmlformats.org/officeDocument/2006/relationships/tags" Target="../tags/tag151.xml" /></Relationships>
</file>

<file path=ppt/slides/_rels/slide3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19.xml" /><Relationship Id="rId3" Type="http://schemas.openxmlformats.org/officeDocument/2006/relationships/tags" Target="../tags/tag152.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xml" /><Relationship Id="rId3" Type="http://schemas.openxmlformats.org/officeDocument/2006/relationships/tags" Target="../tags/tag11.xml" /></Relationships>
</file>

<file path=ppt/slides/_rels/slide3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0.xml" /><Relationship Id="rId3" Type="http://schemas.openxmlformats.org/officeDocument/2006/relationships/tags" Target="../tags/tag153.xml" /></Relationships>
</file>

<file path=ppt/slides/_rels/slide3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1.xml" /><Relationship Id="rId3" Type="http://schemas.openxmlformats.org/officeDocument/2006/relationships/tags" Target="../tags/tag154.xml" /></Relationships>
</file>

<file path=ppt/slides/_rels/slide3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2.xml" /><Relationship Id="rId3" Type="http://schemas.openxmlformats.org/officeDocument/2006/relationships/tags" Target="../tags/tag155.xml" /></Relationships>
</file>

<file path=ppt/slides/_rels/slide3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3.xml" /><Relationship Id="rId3" Type="http://schemas.openxmlformats.org/officeDocument/2006/relationships/tags" Target="../tags/tag156.xml" /></Relationships>
</file>

<file path=ppt/slides/_rels/slide32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themeOverride" Target="../theme/themeOverride3.xml" /><Relationship Id="rId3" Type="http://schemas.openxmlformats.org/officeDocument/2006/relationships/notesSlide" Target="../notesSlides/notesSlide324.xml" /><Relationship Id="rId4" Type="http://schemas.openxmlformats.org/officeDocument/2006/relationships/tags" Target="../tags/tag157.xml" /></Relationships>
</file>

<file path=ppt/slides/_rels/slide3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5.xml" /><Relationship Id="rId3" Type="http://schemas.openxmlformats.org/officeDocument/2006/relationships/tags" Target="../tags/tag158.xml" /></Relationships>
</file>

<file path=ppt/slides/_rels/slide3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6.xml" /><Relationship Id="rId3" Type="http://schemas.openxmlformats.org/officeDocument/2006/relationships/image" Target="../media/image93.jpeg" /></Relationships>
</file>

<file path=ppt/slides/_rels/slide32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7.xml" /></Relationships>
</file>

<file path=ppt/slides/_rels/slide32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8.xml" /><Relationship Id="rId3" Type="http://schemas.openxmlformats.org/officeDocument/2006/relationships/image" Target="../media/image94.jpeg" /></Relationships>
</file>

<file path=ppt/slides/_rels/slide32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29.xml" /><Relationship Id="rId3" Type="http://schemas.openxmlformats.org/officeDocument/2006/relationships/image" Target="../media/image95.jpe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xml" /><Relationship Id="rId3" Type="http://schemas.openxmlformats.org/officeDocument/2006/relationships/image" Target="../media/image8.jpeg" /><Relationship Id="rId4" Type="http://schemas.openxmlformats.org/officeDocument/2006/relationships/tags" Target="../tags/tag12.xml" /></Relationships>
</file>

<file path=ppt/slides/_rels/slide33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0.xml" /><Relationship Id="rId3" Type="http://schemas.openxmlformats.org/officeDocument/2006/relationships/image" Target="../media/image96.jpeg" /></Relationships>
</file>

<file path=ppt/slides/_rels/slide33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1.xml" /><Relationship Id="rId3" Type="http://schemas.openxmlformats.org/officeDocument/2006/relationships/image" Target="../media/image97.jpeg" /></Relationships>
</file>

<file path=ppt/slides/_rels/slide33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2.xml" /></Relationships>
</file>

<file path=ppt/slides/_rels/slide33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3.xml" /><Relationship Id="rId3" Type="http://schemas.openxmlformats.org/officeDocument/2006/relationships/image" Target="../media/image94.jpeg" /></Relationships>
</file>

<file path=ppt/slides/_rels/slide33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4.xml" /></Relationships>
</file>

<file path=ppt/slides/_rels/slide33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5.xml" /><Relationship Id="rId3" Type="http://schemas.openxmlformats.org/officeDocument/2006/relationships/image" Target="../media/image98.jpeg" /></Relationships>
</file>

<file path=ppt/slides/_rels/slide33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6.xml" /><Relationship Id="rId3" Type="http://schemas.openxmlformats.org/officeDocument/2006/relationships/image" Target="../media/image99.jpeg" /></Relationships>
</file>

<file path=ppt/slides/_rels/slide33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7.xml" /></Relationships>
</file>

<file path=ppt/slides/_rels/slide33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8.xml" /><Relationship Id="rId3" Type="http://schemas.openxmlformats.org/officeDocument/2006/relationships/image" Target="../media/image100.jpeg" /></Relationships>
</file>

<file path=ppt/slides/_rels/slide33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39.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xml" /><Relationship Id="rId3" Type="http://schemas.openxmlformats.org/officeDocument/2006/relationships/image" Target="../media/image9.jpeg" /><Relationship Id="rId4" Type="http://schemas.openxmlformats.org/officeDocument/2006/relationships/tags" Target="../tags/tag13.xml" /></Relationships>
</file>

<file path=ppt/slides/_rels/slide34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0.xml" /></Relationships>
</file>

<file path=ppt/slides/_rels/slide34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1.xml" /><Relationship Id="rId3" Type="http://schemas.openxmlformats.org/officeDocument/2006/relationships/image" Target="../media/image101.jpeg" /></Relationships>
</file>

<file path=ppt/slides/_rels/slide34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2.xml" /><Relationship Id="rId3" Type="http://schemas.openxmlformats.org/officeDocument/2006/relationships/image" Target="../media/image102.jpeg" /></Relationships>
</file>

<file path=ppt/slides/_rels/slide34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3.xml" /><Relationship Id="rId3" Type="http://schemas.openxmlformats.org/officeDocument/2006/relationships/image" Target="../media/image103.jpeg" /></Relationships>
</file>

<file path=ppt/slides/_rels/slide34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4.xml" /><Relationship Id="rId3" Type="http://schemas.openxmlformats.org/officeDocument/2006/relationships/image" Target="../media/image104.jpeg" /></Relationships>
</file>

<file path=ppt/slides/_rels/slide34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5.xml" /><Relationship Id="rId3" Type="http://schemas.openxmlformats.org/officeDocument/2006/relationships/image" Target="../media/image105.jpeg" /></Relationships>
</file>

<file path=ppt/slides/_rels/slide34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6.xml" /><Relationship Id="rId3" Type="http://schemas.openxmlformats.org/officeDocument/2006/relationships/image" Target="../media/image106.jpeg" /></Relationships>
</file>

<file path=ppt/slides/_rels/slide3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7.xml" /><Relationship Id="rId3" Type="http://schemas.openxmlformats.org/officeDocument/2006/relationships/image" Target="../media/image107.jpeg" /></Relationships>
</file>

<file path=ppt/slides/_rels/slide34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8.xml" /><Relationship Id="rId3" Type="http://schemas.openxmlformats.org/officeDocument/2006/relationships/tags" Target="../tags/tag159.xml" /></Relationships>
</file>

<file path=ppt/slides/_rels/slide34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49.xml" /><Relationship Id="rId3" Type="http://schemas.openxmlformats.org/officeDocument/2006/relationships/tags" Target="../tags/tag160.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xml" /><Relationship Id="rId3" Type="http://schemas.openxmlformats.org/officeDocument/2006/relationships/tags" Target="../tags/tag14.xml" /></Relationships>
</file>

<file path=ppt/slides/_rels/slide35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0.xml" /><Relationship Id="rId3" Type="http://schemas.openxmlformats.org/officeDocument/2006/relationships/tags" Target="../tags/tag161.xml" /></Relationships>
</file>

<file path=ppt/slides/_rels/slide351.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51.xml" /><Relationship Id="rId3" Type="http://schemas.openxmlformats.org/officeDocument/2006/relationships/tags" Target="../tags/tag162.xml" /></Relationships>
</file>

<file path=ppt/slides/_rels/slide35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2.xml" /><Relationship Id="rId3" Type="http://schemas.openxmlformats.org/officeDocument/2006/relationships/tags" Target="../tags/tag163.xml" /></Relationships>
</file>

<file path=ppt/slides/_rels/slide35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3.xml" /><Relationship Id="rId3" Type="http://schemas.openxmlformats.org/officeDocument/2006/relationships/image" Target="../media/image108.jpeg" /></Relationships>
</file>

<file path=ppt/slides/_rels/slide35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4.xml" /><Relationship Id="rId3" Type="http://schemas.openxmlformats.org/officeDocument/2006/relationships/image" Target="../media/image109.jpeg" /></Relationships>
</file>

<file path=ppt/slides/_rels/slide35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5.xml" /></Relationships>
</file>

<file path=ppt/slides/_rels/slide35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6.xml" /><Relationship Id="rId3" Type="http://schemas.openxmlformats.org/officeDocument/2006/relationships/image" Target="../media/image110.jpeg" /></Relationships>
</file>

<file path=ppt/slides/_rels/slide3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7.xml" /><Relationship Id="rId3" Type="http://schemas.openxmlformats.org/officeDocument/2006/relationships/image" Target="../media/image111.jpeg" /></Relationships>
</file>

<file path=ppt/slides/_rels/slide35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8.xml" /></Relationships>
</file>

<file path=ppt/slides/_rels/slide35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59.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xml" /><Relationship Id="rId3" Type="http://schemas.openxmlformats.org/officeDocument/2006/relationships/tags" Target="../tags/tag15.xml" /></Relationships>
</file>

<file path=ppt/slides/_rels/slide36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0.xml" /></Relationships>
</file>

<file path=ppt/slides/_rels/slide36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1.xml" /></Relationships>
</file>

<file path=ppt/slides/_rels/slide36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2.xml" /></Relationships>
</file>

<file path=ppt/slides/_rels/slide36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3.xml" /></Relationships>
</file>

<file path=ppt/slides/_rels/slide36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4.xml" /><Relationship Id="rId3" Type="http://schemas.openxmlformats.org/officeDocument/2006/relationships/image" Target="../media/image112.jpeg" /></Relationships>
</file>

<file path=ppt/slides/_rels/slide36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5.xml" /><Relationship Id="rId3" Type="http://schemas.openxmlformats.org/officeDocument/2006/relationships/image" Target="../media/image113.jpeg" /></Relationships>
</file>

<file path=ppt/slides/_rels/slide36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6.xml" /></Relationships>
</file>

<file path=ppt/slides/_rels/slide36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7.xml" /><Relationship Id="rId3" Type="http://schemas.openxmlformats.org/officeDocument/2006/relationships/image" Target="../media/image114.jpeg" /></Relationships>
</file>

<file path=ppt/slides/_rels/slide36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8.xml" /><Relationship Id="rId3" Type="http://schemas.openxmlformats.org/officeDocument/2006/relationships/image" Target="../media/image115.jpeg" /></Relationships>
</file>

<file path=ppt/slides/_rels/slide36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69.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xml" /><Relationship Id="rId3" Type="http://schemas.openxmlformats.org/officeDocument/2006/relationships/tags" Target="../tags/tag16.xml" /></Relationships>
</file>

<file path=ppt/slides/_rels/slide37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0.xml" /></Relationships>
</file>

<file path=ppt/slides/_rels/slide37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1.xml" /><Relationship Id="rId3" Type="http://schemas.openxmlformats.org/officeDocument/2006/relationships/image" Target="../media/image116.jpeg" /></Relationships>
</file>

<file path=ppt/slides/_rels/slide37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2.xml" /></Relationships>
</file>

<file path=ppt/slides/_rels/slide37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3.xml" /><Relationship Id="rId3" Type="http://schemas.openxmlformats.org/officeDocument/2006/relationships/image" Target="../media/image117.jpeg" /></Relationships>
</file>

<file path=ppt/slides/_rels/slide37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4.xml" /></Relationships>
</file>

<file path=ppt/slides/_rels/slide37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5.xml" /></Relationships>
</file>

<file path=ppt/slides/_rels/slide37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6.xml" /></Relationships>
</file>

<file path=ppt/slides/_rels/slide37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7.xml" /><Relationship Id="rId3" Type="http://schemas.openxmlformats.org/officeDocument/2006/relationships/image" Target="../media/image118.jpeg" /></Relationships>
</file>

<file path=ppt/slides/_rels/slide37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8.xml" /></Relationships>
</file>

<file path=ppt/slides/_rels/slide37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79.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xml" /><Relationship Id="rId3" Type="http://schemas.openxmlformats.org/officeDocument/2006/relationships/image" Target="../media/image10.jpeg" /><Relationship Id="rId4" Type="http://schemas.openxmlformats.org/officeDocument/2006/relationships/tags" Target="../tags/tag17.xml" /></Relationships>
</file>

<file path=ppt/slides/_rels/slide38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0.xml" /><Relationship Id="rId3" Type="http://schemas.openxmlformats.org/officeDocument/2006/relationships/image" Target="../media/image119.jpeg" /></Relationships>
</file>

<file path=ppt/slides/_rels/slide38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1.xml" /></Relationships>
</file>

<file path=ppt/slides/_rels/slide38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2.xml" /><Relationship Id="rId3" Type="http://schemas.openxmlformats.org/officeDocument/2006/relationships/image" Target="../media/image120.jpeg" /></Relationships>
</file>

<file path=ppt/slides/_rels/slide38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3.xml" /><Relationship Id="rId3" Type="http://schemas.openxmlformats.org/officeDocument/2006/relationships/image" Target="../media/image121.jpeg" /></Relationships>
</file>

<file path=ppt/slides/_rels/slide38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4.xml" /></Relationships>
</file>

<file path=ppt/slides/_rels/slide38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5.xml" /><Relationship Id="rId3" Type="http://schemas.openxmlformats.org/officeDocument/2006/relationships/image" Target="../media/image122.jpeg" /></Relationships>
</file>

<file path=ppt/slides/_rels/slide38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6.xml" /><Relationship Id="rId3" Type="http://schemas.openxmlformats.org/officeDocument/2006/relationships/image" Target="../media/image123.jpeg" /></Relationships>
</file>

<file path=ppt/slides/_rels/slide38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7.xml" /><Relationship Id="rId3" Type="http://schemas.openxmlformats.org/officeDocument/2006/relationships/image" Target="../media/image124.jpeg" /></Relationships>
</file>

<file path=ppt/slides/_rels/slide38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8.xml" /></Relationships>
</file>

<file path=ppt/slides/_rels/slide38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89.xml" /><Relationship Id="rId3" Type="http://schemas.openxmlformats.org/officeDocument/2006/relationships/image" Target="../media/image125.jpe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xml" /><Relationship Id="rId3" Type="http://schemas.openxmlformats.org/officeDocument/2006/relationships/tags" Target="../tags/tag18.xml" /></Relationships>
</file>

<file path=ppt/slides/_rels/slide39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0.xml" /><Relationship Id="rId3" Type="http://schemas.openxmlformats.org/officeDocument/2006/relationships/image" Target="../media/image126.jpeg" /></Relationships>
</file>

<file path=ppt/slides/_rels/slide39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1.xml" /></Relationships>
</file>

<file path=ppt/slides/_rels/slide39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2.xml" /><Relationship Id="rId3" Type="http://schemas.openxmlformats.org/officeDocument/2006/relationships/tags" Target="../tags/tag164.xml" /></Relationships>
</file>

<file path=ppt/slides/_rels/slide39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3.xml" /><Relationship Id="rId3" Type="http://schemas.openxmlformats.org/officeDocument/2006/relationships/tags" Target="../tags/tag165.xml" /></Relationships>
</file>

<file path=ppt/slides/_rels/slide39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4.xml" /><Relationship Id="rId3" Type="http://schemas.openxmlformats.org/officeDocument/2006/relationships/tags" Target="../tags/tag166.xml" /></Relationships>
</file>

<file path=ppt/slides/_rels/slide39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5.xml" /><Relationship Id="rId3" Type="http://schemas.openxmlformats.org/officeDocument/2006/relationships/tags" Target="../tags/tag167.xml" /></Relationships>
</file>

<file path=ppt/slides/_rels/slide39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6.xml" /><Relationship Id="rId3" Type="http://schemas.openxmlformats.org/officeDocument/2006/relationships/tags" Target="../tags/tag168.xml" /></Relationships>
</file>

<file path=ppt/slides/_rels/slide39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97.xml" /><Relationship Id="rId3" Type="http://schemas.openxmlformats.org/officeDocument/2006/relationships/tags" Target="../tags/tag169.xml" /></Relationships>
</file>

<file path=ppt/slides/_rels/slide39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8.xml" /><Relationship Id="rId3" Type="http://schemas.openxmlformats.org/officeDocument/2006/relationships/tags" Target="../tags/tag170.xml" /></Relationships>
</file>

<file path=ppt/slides/_rels/slide39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99.xml" /><Relationship Id="rId3" Type="http://schemas.openxmlformats.org/officeDocument/2006/relationships/image" Target="../media/image127.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xml" /><Relationship Id="rId3" Type="http://schemas.openxmlformats.org/officeDocument/2006/relationships/tags" Target="../tags/tag1.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xml" /><Relationship Id="rId3" Type="http://schemas.openxmlformats.org/officeDocument/2006/relationships/tags" Target="../tags/tag19.xml" /></Relationships>
</file>

<file path=ppt/slides/_rels/slide40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0.xml" /></Relationships>
</file>

<file path=ppt/slides/_rels/slide40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1.xml" /></Relationships>
</file>

<file path=ppt/slides/_rels/slide40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2.xml" /></Relationships>
</file>

<file path=ppt/slides/_rels/slide40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3.xml" /><Relationship Id="rId3" Type="http://schemas.openxmlformats.org/officeDocument/2006/relationships/image" Target="../media/image128.jpeg" /></Relationships>
</file>

<file path=ppt/slides/_rels/slide40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4.xml" /></Relationships>
</file>

<file path=ppt/slides/_rels/slide40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5.xml" /></Relationships>
</file>

<file path=ppt/slides/_rels/slide40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6.xml" /></Relationships>
</file>

<file path=ppt/slides/_rels/slide40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7.xml" /></Relationships>
</file>

<file path=ppt/slides/_rels/slide40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8.xml" /></Relationships>
</file>

<file path=ppt/slides/_rels/slide40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09.xml" /><Relationship Id="rId3" Type="http://schemas.openxmlformats.org/officeDocument/2006/relationships/image" Target="../media/image129.jpe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xml" /><Relationship Id="rId3" Type="http://schemas.openxmlformats.org/officeDocument/2006/relationships/tags" Target="../tags/tag20.xml" /></Relationships>
</file>

<file path=ppt/slides/_rels/slide4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0.xml" /></Relationships>
</file>

<file path=ppt/slides/_rels/slide4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1.xml" /></Relationships>
</file>

<file path=ppt/slides/_rels/slide4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2.xml" /></Relationships>
</file>

<file path=ppt/slides/_rels/slide4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3.xml" /></Relationships>
</file>

<file path=ppt/slides/_rels/slide4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4.xml" /></Relationships>
</file>

<file path=ppt/slides/_rels/slide4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5.xml" /><Relationship Id="rId3" Type="http://schemas.openxmlformats.org/officeDocument/2006/relationships/image" Target="../media/image130.jpeg" /></Relationships>
</file>

<file path=ppt/slides/_rels/slide4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6.xml" /></Relationships>
</file>

<file path=ppt/slides/_rels/slide4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7.xml" /><Relationship Id="rId3" Type="http://schemas.openxmlformats.org/officeDocument/2006/relationships/image" Target="../media/image131.jpeg" /></Relationships>
</file>

<file path=ppt/slides/_rels/slide4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8.xml" /><Relationship Id="rId3" Type="http://schemas.openxmlformats.org/officeDocument/2006/relationships/image" Target="../media/image132.jpeg" /></Relationships>
</file>

<file path=ppt/slides/_rels/slide4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9.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xml" /><Relationship Id="rId3" Type="http://schemas.openxmlformats.org/officeDocument/2006/relationships/tags" Target="../tags/tag21.xml" /></Relationships>
</file>

<file path=ppt/slides/_rels/slide4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0.xml" /></Relationships>
</file>

<file path=ppt/slides/_rels/slide4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1.xml" /></Relationships>
</file>

<file path=ppt/slides/_rels/slide4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2.xml" /><Relationship Id="rId3" Type="http://schemas.openxmlformats.org/officeDocument/2006/relationships/image" Target="../media/image133.jpeg" /></Relationships>
</file>

<file path=ppt/slides/_rels/slide4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3.xml" /><Relationship Id="rId3" Type="http://schemas.openxmlformats.org/officeDocument/2006/relationships/image" Target="../media/image134.jpeg" /></Relationships>
</file>

<file path=ppt/slides/_rels/slide4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4.xml" /><Relationship Id="rId3" Type="http://schemas.openxmlformats.org/officeDocument/2006/relationships/hyperlink" Target="http://www.cisco.com/" TargetMode="External" /><Relationship Id="rId4" Type="http://schemas.openxmlformats.org/officeDocument/2006/relationships/image" Target="../media/image135.jpeg" /></Relationships>
</file>

<file path=ppt/slides/_rels/slide4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5.xml" /><Relationship Id="rId3" Type="http://schemas.openxmlformats.org/officeDocument/2006/relationships/image" Target="../media/image136.jpeg" /></Relationships>
</file>

<file path=ppt/slides/_rels/slide4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6.xml" /></Relationships>
</file>

<file path=ppt/slides/_rels/slide42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7.xml" /></Relationships>
</file>

<file path=ppt/slides/_rels/slide42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8.xml" /></Relationships>
</file>

<file path=ppt/slides/_rels/slide42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29.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xml" /><Relationship Id="rId3" Type="http://schemas.openxmlformats.org/officeDocument/2006/relationships/tags" Target="../tags/tag22.xml" /></Relationships>
</file>

<file path=ppt/slides/_rels/slide43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0.xml" /></Relationships>
</file>

<file path=ppt/slides/_rels/slide43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1.xml" /></Relationships>
</file>

<file path=ppt/slides/_rels/slide43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2.xml" /></Relationships>
</file>

<file path=ppt/slides/_rels/slide43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3.xml" /></Relationships>
</file>

<file path=ppt/slides/_rels/slide43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4.xml" /></Relationships>
</file>

<file path=ppt/slides/_rels/slide43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5.xml" /><Relationship Id="rId3" Type="http://schemas.openxmlformats.org/officeDocument/2006/relationships/image" Target="../media/image137.jpeg" /></Relationships>
</file>

<file path=ppt/slides/_rels/slide43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6.xml" /></Relationships>
</file>

<file path=ppt/slides/_rels/slide43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7.xml" /></Relationships>
</file>

<file path=ppt/slides/_rels/slide43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8.xml" /><Relationship Id="rId3" Type="http://schemas.openxmlformats.org/officeDocument/2006/relationships/image" Target="../media/image138.jpeg" /></Relationships>
</file>

<file path=ppt/slides/_rels/slide43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39.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xml" /><Relationship Id="rId3" Type="http://schemas.openxmlformats.org/officeDocument/2006/relationships/tags" Target="../tags/tag23.xml" /></Relationships>
</file>

<file path=ppt/slides/_rels/slide44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0.xml" /></Relationships>
</file>

<file path=ppt/slides/_rels/slide44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1.xml" /></Relationships>
</file>

<file path=ppt/slides/_rels/slide44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2.xml" /></Relationships>
</file>

<file path=ppt/slides/_rels/slide44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3.xml" /></Relationships>
</file>

<file path=ppt/slides/_rels/slide44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4.xml" /></Relationships>
</file>

<file path=ppt/slides/_rels/slide44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5.xml" /></Relationships>
</file>

<file path=ppt/slides/_rels/slide44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6.xml" /></Relationships>
</file>

<file path=ppt/slides/_rels/slide4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7.xml" /></Relationships>
</file>

<file path=ppt/slides/_rels/slide44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8.xml" /></Relationships>
</file>

<file path=ppt/slides/_rels/slide44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49.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xml" /><Relationship Id="rId3" Type="http://schemas.openxmlformats.org/officeDocument/2006/relationships/tags" Target="../tags/tag24.xml" /></Relationships>
</file>

<file path=ppt/slides/_rels/slide45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0.xml" /></Relationships>
</file>

<file path=ppt/slides/_rels/slide45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1.xml" /><Relationship Id="rId3" Type="http://schemas.openxmlformats.org/officeDocument/2006/relationships/tags" Target="../tags/tag171.xml" /></Relationships>
</file>

<file path=ppt/slides/_rels/slide45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2.xml" /><Relationship Id="rId3" Type="http://schemas.openxmlformats.org/officeDocument/2006/relationships/tags" Target="../tags/tag172.xml" /></Relationships>
</file>

<file path=ppt/slides/_rels/slide45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3.xml" /><Relationship Id="rId3" Type="http://schemas.openxmlformats.org/officeDocument/2006/relationships/hyperlink" Target="http://www.cisco.com/" TargetMode="External" /><Relationship Id="rId4" Type="http://schemas.openxmlformats.org/officeDocument/2006/relationships/tags" Target="../tags/tag173.xml" /></Relationships>
</file>

<file path=ppt/slides/_rels/slide45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4.xml" /><Relationship Id="rId3" Type="http://schemas.openxmlformats.org/officeDocument/2006/relationships/tags" Target="../tags/tag174.xml" /></Relationships>
</file>

<file path=ppt/slides/_rels/slide45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5.xml" /><Relationship Id="rId3" Type="http://schemas.openxmlformats.org/officeDocument/2006/relationships/tags" Target="../tags/tag175.xml" /></Relationships>
</file>

<file path=ppt/slides/_rels/slide45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6.xml" /><Relationship Id="rId3" Type="http://schemas.openxmlformats.org/officeDocument/2006/relationships/tags" Target="../tags/tag176.xml" /></Relationships>
</file>

<file path=ppt/slides/_rels/slide4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7.xml" /><Relationship Id="rId3" Type="http://schemas.openxmlformats.org/officeDocument/2006/relationships/tags" Target="../tags/tag177.xml" /></Relationships>
</file>

<file path=ppt/slides/_rels/slide458.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458.xml" /><Relationship Id="rId3" Type="http://schemas.openxmlformats.org/officeDocument/2006/relationships/tags" Target="../tags/tag178.xml" /></Relationships>
</file>

<file path=ppt/slides/_rels/slide45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59.xml" /><Relationship Id="rId3" Type="http://schemas.openxmlformats.org/officeDocument/2006/relationships/tags" Target="../tags/tag179.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xml" /><Relationship Id="rId3" Type="http://schemas.openxmlformats.org/officeDocument/2006/relationships/tags" Target="../tags/tag25.xml" /></Relationships>
</file>

<file path=ppt/slides/_rels/slide46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0.xml" /></Relationships>
</file>

<file path=ppt/slides/_rels/slide46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1.xml" /><Relationship Id="rId3" Type="http://schemas.openxmlformats.org/officeDocument/2006/relationships/image" Target="../media/image139.jpeg" /></Relationships>
</file>

<file path=ppt/slides/_rels/slide46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2.xml" /><Relationship Id="rId3" Type="http://schemas.openxmlformats.org/officeDocument/2006/relationships/image" Target="../media/image140.jpeg" /><Relationship Id="rId4" Type="http://schemas.openxmlformats.org/officeDocument/2006/relationships/image" Target="../media/image141.jpeg" /></Relationships>
</file>

<file path=ppt/slides/_rels/slide46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3.xml" /></Relationships>
</file>

<file path=ppt/slides/_rels/slide46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4.xml" /><Relationship Id="rId3" Type="http://schemas.openxmlformats.org/officeDocument/2006/relationships/image" Target="../media/image142.jpeg" /><Relationship Id="rId4" Type="http://schemas.openxmlformats.org/officeDocument/2006/relationships/image" Target="../media/image143.jpeg" /></Relationships>
</file>

<file path=ppt/slides/_rels/slide46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5.xml" /><Relationship Id="rId3" Type="http://schemas.openxmlformats.org/officeDocument/2006/relationships/image" Target="../media/image144.jpeg" /></Relationships>
</file>

<file path=ppt/slides/_rels/slide46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6.xml" /></Relationships>
</file>

<file path=ppt/slides/_rels/slide46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7.xml" /><Relationship Id="rId3" Type="http://schemas.openxmlformats.org/officeDocument/2006/relationships/image" Target="../media/image145.jpeg" /></Relationships>
</file>

<file path=ppt/slides/_rels/slide46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8.xml" /></Relationships>
</file>

<file path=ppt/slides/_rels/slide46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69.xml" /><Relationship Id="rId3" Type="http://schemas.openxmlformats.org/officeDocument/2006/relationships/image" Target="../media/image146.jpe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xml" /><Relationship Id="rId3" Type="http://schemas.openxmlformats.org/officeDocument/2006/relationships/image" Target="../media/image11.jpeg" /><Relationship Id="rId4" Type="http://schemas.openxmlformats.org/officeDocument/2006/relationships/tags" Target="../tags/tag26.xml" /></Relationships>
</file>

<file path=ppt/slides/_rels/slide47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0.xml" /><Relationship Id="rId3" Type="http://schemas.openxmlformats.org/officeDocument/2006/relationships/image" Target="../media/image147.jpeg" /></Relationships>
</file>

<file path=ppt/slides/_rels/slide47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1.xml" /><Relationship Id="rId3" Type="http://schemas.openxmlformats.org/officeDocument/2006/relationships/image" Target="../media/image148.jpeg" /></Relationships>
</file>

<file path=ppt/slides/_rels/slide47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2.xml" /><Relationship Id="rId3" Type="http://schemas.openxmlformats.org/officeDocument/2006/relationships/image" Target="../media/image149.png" /></Relationships>
</file>

<file path=ppt/slides/_rels/slide47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3.xml" /><Relationship Id="rId3" Type="http://schemas.openxmlformats.org/officeDocument/2006/relationships/image" Target="../media/image150.jpeg" /><Relationship Id="rId4" Type="http://schemas.openxmlformats.org/officeDocument/2006/relationships/image" Target="../media/image151.jpeg" /></Relationships>
</file>

<file path=ppt/slides/_rels/slide47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4.xml" /><Relationship Id="rId3" Type="http://schemas.openxmlformats.org/officeDocument/2006/relationships/image" Target="../media/image152.jpeg" /><Relationship Id="rId4" Type="http://schemas.openxmlformats.org/officeDocument/2006/relationships/image" Target="../media/image153.jpeg" /></Relationships>
</file>

<file path=ppt/slides/_rels/slide47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5.xml" /><Relationship Id="rId3" Type="http://schemas.openxmlformats.org/officeDocument/2006/relationships/image" Target="../media/image154.jpeg" /><Relationship Id="rId4" Type="http://schemas.openxmlformats.org/officeDocument/2006/relationships/image" Target="../media/image155.jpeg" /></Relationships>
</file>

<file path=ppt/slides/_rels/slide47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6.xml" /><Relationship Id="rId3" Type="http://schemas.openxmlformats.org/officeDocument/2006/relationships/image" Target="../media/image156.jpeg" /><Relationship Id="rId4" Type="http://schemas.openxmlformats.org/officeDocument/2006/relationships/image" Target="../media/image157.jpeg" /></Relationships>
</file>

<file path=ppt/slides/_rels/slide47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7.xml" /><Relationship Id="rId3" Type="http://schemas.openxmlformats.org/officeDocument/2006/relationships/image" Target="../media/image158.png" /><Relationship Id="rId4" Type="http://schemas.openxmlformats.org/officeDocument/2006/relationships/image" Target="../media/image159.jpeg" /></Relationships>
</file>

<file path=ppt/slides/_rels/slide47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8.xml" /></Relationships>
</file>

<file path=ppt/slides/_rels/slide47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79.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xml" /><Relationship Id="rId3" Type="http://schemas.openxmlformats.org/officeDocument/2006/relationships/tags" Target="../tags/tag27.xml" /></Relationships>
</file>

<file path=ppt/slides/_rels/slide48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0.xml" /></Relationships>
</file>

<file path=ppt/slides/_rels/slide48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1.xml" /></Relationships>
</file>

<file path=ppt/slides/_rels/slide48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2.xml" /></Relationships>
</file>

<file path=ppt/slides/_rels/slide48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3.xml" /><Relationship Id="rId3" Type="http://schemas.openxmlformats.org/officeDocument/2006/relationships/image" Target="../media/image160.jpeg" /></Relationships>
</file>

<file path=ppt/slides/_rels/slide48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4.xml" /><Relationship Id="rId3" Type="http://schemas.openxmlformats.org/officeDocument/2006/relationships/image" Target="../media/image161.jpeg" /></Relationships>
</file>

<file path=ppt/slides/_rels/slide48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5.xml" /><Relationship Id="rId3" Type="http://schemas.openxmlformats.org/officeDocument/2006/relationships/image" Target="../media/image162.jpeg" /></Relationships>
</file>

<file path=ppt/slides/_rels/slide48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6.xml" /><Relationship Id="rId3" Type="http://schemas.openxmlformats.org/officeDocument/2006/relationships/image" Target="../media/image163.jpeg" /></Relationships>
</file>

<file path=ppt/slides/_rels/slide48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7.xml" /><Relationship Id="rId3" Type="http://schemas.openxmlformats.org/officeDocument/2006/relationships/image" Target="../media/image164.jpeg" /></Relationships>
</file>

<file path=ppt/slides/_rels/slide48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8.xml" /><Relationship Id="rId3" Type="http://schemas.openxmlformats.org/officeDocument/2006/relationships/image" Target="../media/image165.jpeg" /></Relationships>
</file>

<file path=ppt/slides/_rels/slide48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89.xml" /><Relationship Id="rId3" Type="http://schemas.openxmlformats.org/officeDocument/2006/relationships/image" Target="../media/image166.jpe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xml" /><Relationship Id="rId3" Type="http://schemas.openxmlformats.org/officeDocument/2006/relationships/image" Target="../media/image12.jpeg" /><Relationship Id="rId4" Type="http://schemas.openxmlformats.org/officeDocument/2006/relationships/tags" Target="../tags/tag28.xml" /></Relationships>
</file>

<file path=ppt/slides/_rels/slide49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0.xml" /><Relationship Id="rId3" Type="http://schemas.openxmlformats.org/officeDocument/2006/relationships/image" Target="../media/image167.jpeg" /></Relationships>
</file>

<file path=ppt/slides/_rels/slide49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1.xml" /><Relationship Id="rId3" Type="http://schemas.openxmlformats.org/officeDocument/2006/relationships/tags" Target="../tags/tag180.xml" /></Relationships>
</file>

<file path=ppt/slides/_rels/slide49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2.xml" /><Relationship Id="rId3" Type="http://schemas.openxmlformats.org/officeDocument/2006/relationships/tags" Target="../tags/tag181.xml" /></Relationships>
</file>

<file path=ppt/slides/_rels/slide49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3.xml" /><Relationship Id="rId3" Type="http://schemas.openxmlformats.org/officeDocument/2006/relationships/tags" Target="../tags/tag182.xml" /></Relationships>
</file>

<file path=ppt/slides/_rels/slide49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494.xml" /><Relationship Id="rId3" Type="http://schemas.openxmlformats.org/officeDocument/2006/relationships/tags" Target="../tags/tag183.xml" /></Relationships>
</file>

<file path=ppt/slides/_rels/slide49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5.xml" /><Relationship Id="rId3" Type="http://schemas.openxmlformats.org/officeDocument/2006/relationships/tags" Target="../tags/tag184.xml" /></Relationships>
</file>

<file path=ppt/slides/_rels/slide49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6.xml" /></Relationships>
</file>

<file path=ppt/slides/_rels/slide49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7.xml" /><Relationship Id="rId3" Type="http://schemas.openxmlformats.org/officeDocument/2006/relationships/image" Target="../media/image168.jpeg" /><Relationship Id="rId4" Type="http://schemas.openxmlformats.org/officeDocument/2006/relationships/image" Target="../media/image169.jpeg" /></Relationships>
</file>

<file path=ppt/slides/_rels/slide49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8.xml" /><Relationship Id="rId3" Type="http://schemas.openxmlformats.org/officeDocument/2006/relationships/image" Target="../media/image170.jpeg" /><Relationship Id="rId4" Type="http://schemas.openxmlformats.org/officeDocument/2006/relationships/image" Target="../media/image171.jpeg" /><Relationship Id="rId5" Type="http://schemas.openxmlformats.org/officeDocument/2006/relationships/image" Target="../media/image172.jpeg" /></Relationships>
</file>

<file path=ppt/slides/_rels/slide49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99.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xml" /><Relationship Id="rId3" Type="http://schemas.openxmlformats.org/officeDocument/2006/relationships/tags" Target="../tags/tag29.xml" /></Relationships>
</file>

<file path=ppt/slides/_rels/slide50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0.xml" /></Relationships>
</file>

<file path=ppt/slides/_rels/slide50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1.xml" /><Relationship Id="rId3" Type="http://schemas.openxmlformats.org/officeDocument/2006/relationships/image" Target="../media/image173.jpeg" /></Relationships>
</file>

<file path=ppt/slides/_rels/slide50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2.xml" /></Relationships>
</file>

<file path=ppt/slides/_rels/slide50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3.xml" /></Relationships>
</file>

<file path=ppt/slides/_rels/slide50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4.xml" /><Relationship Id="rId3" Type="http://schemas.openxmlformats.org/officeDocument/2006/relationships/image" Target="../media/image174.jpeg" /></Relationships>
</file>

<file path=ppt/slides/_rels/slide50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5.xml" /><Relationship Id="rId3" Type="http://schemas.openxmlformats.org/officeDocument/2006/relationships/image" Target="../media/image175.jpeg" /></Relationships>
</file>

<file path=ppt/slides/_rels/slide50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6.xml" /></Relationships>
</file>

<file path=ppt/slides/_rels/slide50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7.xml" /></Relationships>
</file>

<file path=ppt/slides/_rels/slide50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8.xml" /><Relationship Id="rId3" Type="http://schemas.openxmlformats.org/officeDocument/2006/relationships/image" Target="../media/image176.jpeg" /></Relationships>
</file>

<file path=ppt/slides/_rels/slide50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09.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xml" /><Relationship Id="rId3" Type="http://schemas.openxmlformats.org/officeDocument/2006/relationships/tags" Target="../tags/tag30.xml" /></Relationships>
</file>

<file path=ppt/slides/_rels/slide5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0.xml" /><Relationship Id="rId3" Type="http://schemas.openxmlformats.org/officeDocument/2006/relationships/image" Target="../media/image177.jpeg" /></Relationships>
</file>

<file path=ppt/slides/_rels/slide5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1.xml" /></Relationships>
</file>

<file path=ppt/slides/_rels/slide5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2.xml" /><Relationship Id="rId3" Type="http://schemas.openxmlformats.org/officeDocument/2006/relationships/image" Target="../media/image178.jpeg" /></Relationships>
</file>

<file path=ppt/slides/_rels/slide5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3.xml" /></Relationships>
</file>

<file path=ppt/slides/_rels/slide5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4.xml" /></Relationships>
</file>

<file path=ppt/slides/_rels/slide5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5.xml" /></Relationships>
</file>

<file path=ppt/slides/_rels/slide5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6.xml" /></Relationships>
</file>

<file path=ppt/slides/_rels/slide5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7.xml" /></Relationships>
</file>

<file path=ppt/slides/_rels/slide5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8.xml" /></Relationships>
</file>

<file path=ppt/slides/_rels/slide5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19.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xml" /><Relationship Id="rId3" Type="http://schemas.openxmlformats.org/officeDocument/2006/relationships/tags" Target="../tags/tag31.xml" /></Relationships>
</file>

<file path=ppt/slides/_rels/slide5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0.xml" /></Relationships>
</file>

<file path=ppt/slides/_rels/slide5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1.xml" /></Relationships>
</file>

<file path=ppt/slides/_rels/slide5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2.xml" /></Relationships>
</file>

<file path=ppt/slides/_rels/slide5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3.xml" /></Relationships>
</file>

<file path=ppt/slides/_rels/slide5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4.xml" /></Relationships>
</file>

<file path=ppt/slides/_rels/slide5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5.xml" /><Relationship Id="rId3" Type="http://schemas.openxmlformats.org/officeDocument/2006/relationships/image" Target="../media/image179.jpeg" /></Relationships>
</file>

<file path=ppt/slides/_rels/slide5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6.xml" /></Relationships>
</file>

<file path=ppt/slides/_rels/slide52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7.xml" /></Relationships>
</file>

<file path=ppt/slides/_rels/slide52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8.xml" /></Relationships>
</file>

<file path=ppt/slides/_rels/slide52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29.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xml" /><Relationship Id="rId3" Type="http://schemas.openxmlformats.org/officeDocument/2006/relationships/tags" Target="../tags/tag32.xml" /></Relationships>
</file>

<file path=ppt/slides/_rels/slide53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0.xml" /><Relationship Id="rId3" Type="http://schemas.openxmlformats.org/officeDocument/2006/relationships/image" Target="../media/image180.jpeg" /></Relationships>
</file>

<file path=ppt/slides/_rels/slide53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1.xml" /></Relationships>
</file>

<file path=ppt/slides/_rels/slide53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2.xml" /><Relationship Id="rId3" Type="http://schemas.openxmlformats.org/officeDocument/2006/relationships/image" Target="../media/image181.jpeg" /></Relationships>
</file>

<file path=ppt/slides/_rels/slide53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3.xml" /></Relationships>
</file>

<file path=ppt/slides/_rels/slide53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4.xml" /></Relationships>
</file>

<file path=ppt/slides/_rels/slide53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5.xml" /></Relationships>
</file>

<file path=ppt/slides/_rels/slide53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6.xml" /><Relationship Id="rId3" Type="http://schemas.openxmlformats.org/officeDocument/2006/relationships/tags" Target="../tags/tag185.xml" /></Relationships>
</file>

<file path=ppt/slides/_rels/slide53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7.xml" /><Relationship Id="rId3" Type="http://schemas.openxmlformats.org/officeDocument/2006/relationships/tags" Target="../tags/tag186.xml" /></Relationships>
</file>

<file path=ppt/slides/_rels/slide538.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538.xml" /><Relationship Id="rId3" Type="http://schemas.openxmlformats.org/officeDocument/2006/relationships/tags" Target="../tags/tag187.xml" /></Relationships>
</file>

<file path=ppt/slides/_rels/slide53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39.xml" /><Relationship Id="rId3" Type="http://schemas.openxmlformats.org/officeDocument/2006/relationships/tags" Target="../tags/tag188.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xml" /><Relationship Id="rId3" Type="http://schemas.openxmlformats.org/officeDocument/2006/relationships/tags" Target="../tags/tag33.xml" /></Relationships>
</file>

<file path=ppt/slides/_rels/slide54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0.xml" /><Relationship Id="rId3" Type="http://schemas.openxmlformats.org/officeDocument/2006/relationships/tags" Target="../tags/tag189.xml" /></Relationships>
</file>

<file path=ppt/slides/_rels/slide54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1.xml" /><Relationship Id="rId3" Type="http://schemas.openxmlformats.org/officeDocument/2006/relationships/tags" Target="../tags/tag190.xml" /></Relationships>
</file>

<file path=ppt/slides/_rels/slide54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2.xml" /><Relationship Id="rId3" Type="http://schemas.openxmlformats.org/officeDocument/2006/relationships/tags" Target="../tags/tag191.xml" /></Relationships>
</file>

<file path=ppt/slides/_rels/slide54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3.xml" /><Relationship Id="rId3" Type="http://schemas.openxmlformats.org/officeDocument/2006/relationships/tags" Target="../tags/tag192.xml" /></Relationships>
</file>

<file path=ppt/slides/_rels/slide54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4.xml" /><Relationship Id="rId3" Type="http://schemas.openxmlformats.org/officeDocument/2006/relationships/image" Target="../media/image182.jpeg" /><Relationship Id="rId4" Type="http://schemas.openxmlformats.org/officeDocument/2006/relationships/tags" Target="../tags/tag193.xml" /></Relationships>
</file>

<file path=ppt/slides/_rels/slide54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5.xml" /><Relationship Id="rId3" Type="http://schemas.openxmlformats.org/officeDocument/2006/relationships/image" Target="../media/image183.jpeg" /><Relationship Id="rId4" Type="http://schemas.openxmlformats.org/officeDocument/2006/relationships/tags" Target="../tags/tag194.xml" /></Relationships>
</file>

<file path=ppt/slides/_rels/slide54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6.xml" /><Relationship Id="rId3" Type="http://schemas.openxmlformats.org/officeDocument/2006/relationships/image" Target="../media/image184.jpeg" /><Relationship Id="rId4" Type="http://schemas.openxmlformats.org/officeDocument/2006/relationships/tags" Target="../tags/tag195.xml" /></Relationships>
</file>

<file path=ppt/slides/_rels/slide54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7.xml" /><Relationship Id="rId3" Type="http://schemas.openxmlformats.org/officeDocument/2006/relationships/tags" Target="../tags/tag196.xml" /></Relationships>
</file>

<file path=ppt/slides/_rels/slide54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8.xml" /><Relationship Id="rId3" Type="http://schemas.openxmlformats.org/officeDocument/2006/relationships/image" Target="../media/image185.jpeg" /><Relationship Id="rId4" Type="http://schemas.openxmlformats.org/officeDocument/2006/relationships/image" Target="../media/image186.jpeg" /><Relationship Id="rId5" Type="http://schemas.openxmlformats.org/officeDocument/2006/relationships/tags" Target="../tags/tag197.xml" /></Relationships>
</file>

<file path=ppt/slides/_rels/slide54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49.xml" /><Relationship Id="rId3" Type="http://schemas.openxmlformats.org/officeDocument/2006/relationships/image" Target="../media/image187.jpeg" /><Relationship Id="rId4" Type="http://schemas.openxmlformats.org/officeDocument/2006/relationships/tags" Target="../tags/tag198.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xml" /><Relationship Id="rId3" Type="http://schemas.openxmlformats.org/officeDocument/2006/relationships/tags" Target="../tags/tag34.xml" /></Relationships>
</file>

<file path=ppt/slides/_rels/slide55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0.xml" /><Relationship Id="rId3" Type="http://schemas.openxmlformats.org/officeDocument/2006/relationships/image" Target="../media/image188.jpeg" /><Relationship Id="rId4" Type="http://schemas.openxmlformats.org/officeDocument/2006/relationships/tags" Target="../tags/tag199.xml" /></Relationships>
</file>

<file path=ppt/slides/_rels/slide55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1.xml" /><Relationship Id="rId3" Type="http://schemas.openxmlformats.org/officeDocument/2006/relationships/tags" Target="../tags/tag200.xml" /></Relationships>
</file>

<file path=ppt/slides/_rels/slide55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2.xml" /><Relationship Id="rId3" Type="http://schemas.openxmlformats.org/officeDocument/2006/relationships/image" Target="../media/image189.jpeg" /><Relationship Id="rId4" Type="http://schemas.openxmlformats.org/officeDocument/2006/relationships/tags" Target="../tags/tag201.xml" /></Relationships>
</file>

<file path=ppt/slides/_rels/slide55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3.xml" /><Relationship Id="rId3" Type="http://schemas.openxmlformats.org/officeDocument/2006/relationships/tags" Target="../tags/tag202.xml" /></Relationships>
</file>

<file path=ppt/slides/_rels/slide55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4.xml" /><Relationship Id="rId3" Type="http://schemas.openxmlformats.org/officeDocument/2006/relationships/tags" Target="../tags/tag203.xml" /></Relationships>
</file>

<file path=ppt/slides/_rels/slide55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5.xml" /><Relationship Id="rId3" Type="http://schemas.openxmlformats.org/officeDocument/2006/relationships/image" Target="../media/image190.jpeg" /><Relationship Id="rId4" Type="http://schemas.openxmlformats.org/officeDocument/2006/relationships/tags" Target="../tags/tag204.xml" /></Relationships>
</file>

<file path=ppt/slides/_rels/slide55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6.xml" /><Relationship Id="rId3" Type="http://schemas.openxmlformats.org/officeDocument/2006/relationships/tags" Target="../tags/tag205.xml" /></Relationships>
</file>

<file path=ppt/slides/_rels/slide5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7.xml" /><Relationship Id="rId3" Type="http://schemas.openxmlformats.org/officeDocument/2006/relationships/tags" Target="../tags/tag206.xml" /></Relationships>
</file>

<file path=ppt/slides/_rels/slide55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8.xml" /><Relationship Id="rId3" Type="http://schemas.openxmlformats.org/officeDocument/2006/relationships/tags" Target="../tags/tag207.xml" /></Relationships>
</file>

<file path=ppt/slides/_rels/slide55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59.xml" /><Relationship Id="rId3" Type="http://schemas.openxmlformats.org/officeDocument/2006/relationships/image" Target="../media/image191.jpeg" /><Relationship Id="rId4" Type="http://schemas.openxmlformats.org/officeDocument/2006/relationships/tags" Target="../tags/tag208.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xml" /><Relationship Id="rId3" Type="http://schemas.openxmlformats.org/officeDocument/2006/relationships/tags" Target="../tags/tag35.xml" /></Relationships>
</file>

<file path=ppt/slides/_rels/slide56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0.xml" /><Relationship Id="rId3" Type="http://schemas.openxmlformats.org/officeDocument/2006/relationships/image" Target="../media/image192.jpeg" /><Relationship Id="rId4" Type="http://schemas.openxmlformats.org/officeDocument/2006/relationships/tags" Target="../tags/tag209.xml" /></Relationships>
</file>

<file path=ppt/slides/_rels/slide56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1.xml" /><Relationship Id="rId3" Type="http://schemas.openxmlformats.org/officeDocument/2006/relationships/image" Target="../media/image193.jpeg" /><Relationship Id="rId4" Type="http://schemas.openxmlformats.org/officeDocument/2006/relationships/tags" Target="../tags/tag210.xml" /></Relationships>
</file>

<file path=ppt/slides/_rels/slide56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2.xml" /><Relationship Id="rId3" Type="http://schemas.openxmlformats.org/officeDocument/2006/relationships/tags" Target="../tags/tag211.xml" /></Relationships>
</file>

<file path=ppt/slides/_rels/slide56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3.xml" /><Relationship Id="rId3" Type="http://schemas.openxmlformats.org/officeDocument/2006/relationships/tags" Target="../tags/tag212.xml" /></Relationships>
</file>

<file path=ppt/slides/_rels/slide56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4.xml" /><Relationship Id="rId3" Type="http://schemas.openxmlformats.org/officeDocument/2006/relationships/tags" Target="../tags/tag213.xml" /></Relationships>
</file>

<file path=ppt/slides/_rels/slide56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5.xml" /><Relationship Id="rId3" Type="http://schemas.openxmlformats.org/officeDocument/2006/relationships/image" Target="../media/image194.jpeg" /><Relationship Id="rId4" Type="http://schemas.openxmlformats.org/officeDocument/2006/relationships/tags" Target="../tags/tag214.xml" /></Relationships>
</file>

<file path=ppt/slides/_rels/slide56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6.xml" /><Relationship Id="rId3" Type="http://schemas.openxmlformats.org/officeDocument/2006/relationships/image" Target="../media/image195.jpeg" /><Relationship Id="rId4" Type="http://schemas.openxmlformats.org/officeDocument/2006/relationships/tags" Target="../tags/tag215.xml" /></Relationships>
</file>

<file path=ppt/slides/_rels/slide56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7.xml" /><Relationship Id="rId3" Type="http://schemas.openxmlformats.org/officeDocument/2006/relationships/image" Target="../media/image196.jpeg" /><Relationship Id="rId4" Type="http://schemas.openxmlformats.org/officeDocument/2006/relationships/tags" Target="../tags/tag216.xml" /></Relationships>
</file>

<file path=ppt/slides/_rels/slide56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8.xml" /><Relationship Id="rId3" Type="http://schemas.openxmlformats.org/officeDocument/2006/relationships/image" Target="../media/image197.jpeg" /><Relationship Id="rId4" Type="http://schemas.openxmlformats.org/officeDocument/2006/relationships/tags" Target="../tags/tag217.xml" /></Relationships>
</file>

<file path=ppt/slides/_rels/slide56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69.xml" /><Relationship Id="rId3" Type="http://schemas.openxmlformats.org/officeDocument/2006/relationships/image" Target="../media/image198.jpeg" /><Relationship Id="rId4" Type="http://schemas.openxmlformats.org/officeDocument/2006/relationships/tags" Target="../tags/tag218.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xml" /><Relationship Id="rId3" Type="http://schemas.openxmlformats.org/officeDocument/2006/relationships/tags" Target="../tags/tag36.xml" /></Relationships>
</file>

<file path=ppt/slides/_rels/slide57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0.xml" /><Relationship Id="rId3" Type="http://schemas.openxmlformats.org/officeDocument/2006/relationships/image" Target="../media/image199.jpeg" /><Relationship Id="rId4" Type="http://schemas.openxmlformats.org/officeDocument/2006/relationships/tags" Target="../tags/tag219.xml" /></Relationships>
</file>

<file path=ppt/slides/_rels/slide57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1.xml" /><Relationship Id="rId3" Type="http://schemas.openxmlformats.org/officeDocument/2006/relationships/image" Target="../media/image200.jpeg" /><Relationship Id="rId4" Type="http://schemas.openxmlformats.org/officeDocument/2006/relationships/tags" Target="../tags/tag220.xml" /></Relationships>
</file>

<file path=ppt/slides/_rels/slide57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2.xml" /><Relationship Id="rId3" Type="http://schemas.openxmlformats.org/officeDocument/2006/relationships/tags" Target="../tags/tag221.xml" /></Relationships>
</file>

<file path=ppt/slides/_rels/slide57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3.xml" /><Relationship Id="rId3" Type="http://schemas.openxmlformats.org/officeDocument/2006/relationships/tags" Target="../tags/tag222.xml" /></Relationships>
</file>

<file path=ppt/slides/_rels/slide57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4.xml" /><Relationship Id="rId3" Type="http://schemas.openxmlformats.org/officeDocument/2006/relationships/tags" Target="../tags/tag223.xml" /></Relationships>
</file>

<file path=ppt/slides/_rels/slide57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5.xml" /><Relationship Id="rId3" Type="http://schemas.openxmlformats.org/officeDocument/2006/relationships/tags" Target="../tags/tag224.xml" /></Relationships>
</file>

<file path=ppt/slides/_rels/slide57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6.xml" /><Relationship Id="rId3" Type="http://schemas.openxmlformats.org/officeDocument/2006/relationships/tags" Target="../tags/tag225.xml" /></Relationships>
</file>

<file path=ppt/slides/_rels/slide57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577.xml" /><Relationship Id="rId3" Type="http://schemas.openxmlformats.org/officeDocument/2006/relationships/tags" Target="../tags/tag226.xml" /></Relationships>
</file>

<file path=ppt/slides/_rels/slide57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8.xml" /><Relationship Id="rId3" Type="http://schemas.openxmlformats.org/officeDocument/2006/relationships/tags" Target="../tags/tag227.xml" /></Relationships>
</file>

<file path=ppt/slides/_rels/slide57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79.xml" /><Relationship Id="rId3" Type="http://schemas.openxmlformats.org/officeDocument/2006/relationships/tags" Target="../tags/tag228.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xml" /><Relationship Id="rId3" Type="http://schemas.openxmlformats.org/officeDocument/2006/relationships/tags" Target="../tags/tag37.xml" /></Relationships>
</file>

<file path=ppt/slides/_rels/slide58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0.xml" /><Relationship Id="rId3" Type="http://schemas.openxmlformats.org/officeDocument/2006/relationships/tags" Target="../tags/tag229.xml" /></Relationships>
</file>

<file path=ppt/slides/_rels/slide58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1.xml" /><Relationship Id="rId3" Type="http://schemas.openxmlformats.org/officeDocument/2006/relationships/tags" Target="../tags/tag230.xml" /></Relationships>
</file>

<file path=ppt/slides/_rels/slide58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2.xml" /><Relationship Id="rId3" Type="http://schemas.openxmlformats.org/officeDocument/2006/relationships/tags" Target="../tags/tag231.xml" /></Relationships>
</file>

<file path=ppt/slides/_rels/slide58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3.xml" /><Relationship Id="rId3" Type="http://schemas.openxmlformats.org/officeDocument/2006/relationships/tags" Target="../tags/tag232.xml" /></Relationships>
</file>

<file path=ppt/slides/_rels/slide58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4.xml" /><Relationship Id="rId3" Type="http://schemas.openxmlformats.org/officeDocument/2006/relationships/tags" Target="../tags/tag233.xml" /></Relationships>
</file>

<file path=ppt/slides/_rels/slide58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5.xml" /><Relationship Id="rId3" Type="http://schemas.openxmlformats.org/officeDocument/2006/relationships/tags" Target="../tags/tag234.xml" /></Relationships>
</file>

<file path=ppt/slides/_rels/slide58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6.xml" /><Relationship Id="rId3" Type="http://schemas.openxmlformats.org/officeDocument/2006/relationships/tags" Target="../tags/tag235.xml" /></Relationships>
</file>

<file path=ppt/slides/_rels/slide58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7.xml" /><Relationship Id="rId3" Type="http://schemas.openxmlformats.org/officeDocument/2006/relationships/tags" Target="../tags/tag236.xml" /></Relationships>
</file>

<file path=ppt/slides/_rels/slide58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8.xml" /><Relationship Id="rId3" Type="http://schemas.openxmlformats.org/officeDocument/2006/relationships/tags" Target="../tags/tag237.xml" /></Relationships>
</file>

<file path=ppt/slides/_rels/slide58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89.xml" /><Relationship Id="rId3" Type="http://schemas.openxmlformats.org/officeDocument/2006/relationships/tags" Target="../tags/tag238.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xml" /><Relationship Id="rId3" Type="http://schemas.openxmlformats.org/officeDocument/2006/relationships/tags" Target="../tags/tag38.xml" /></Relationships>
</file>

<file path=ppt/slides/_rels/slide59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0.xml" /><Relationship Id="rId3" Type="http://schemas.openxmlformats.org/officeDocument/2006/relationships/tags" Target="../tags/tag239.xml" /></Relationships>
</file>

<file path=ppt/slides/_rels/slide59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1.xml" /><Relationship Id="rId3" Type="http://schemas.openxmlformats.org/officeDocument/2006/relationships/tags" Target="../tags/tag240.xml" /></Relationships>
</file>

<file path=ppt/slides/_rels/slide59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2.xml" /><Relationship Id="rId3" Type="http://schemas.openxmlformats.org/officeDocument/2006/relationships/tags" Target="../tags/tag241.xml" /></Relationships>
</file>

<file path=ppt/slides/_rels/slide59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3.xml" /><Relationship Id="rId3" Type="http://schemas.openxmlformats.org/officeDocument/2006/relationships/image" Target="../media/image201.jpeg" /><Relationship Id="rId4" Type="http://schemas.openxmlformats.org/officeDocument/2006/relationships/tags" Target="../tags/tag242.xml" /></Relationships>
</file>

<file path=ppt/slides/_rels/slide59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4.xml" /><Relationship Id="rId3" Type="http://schemas.openxmlformats.org/officeDocument/2006/relationships/image" Target="../media/image202.jpeg" /><Relationship Id="rId4" Type="http://schemas.openxmlformats.org/officeDocument/2006/relationships/tags" Target="../tags/tag243.xml" /></Relationships>
</file>

<file path=ppt/slides/_rels/slide59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5.xml" /><Relationship Id="rId3" Type="http://schemas.openxmlformats.org/officeDocument/2006/relationships/image" Target="../media/image203.jpeg" /><Relationship Id="rId4" Type="http://schemas.openxmlformats.org/officeDocument/2006/relationships/tags" Target="../tags/tag244.xml" /></Relationships>
</file>

<file path=ppt/slides/_rels/slide59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6.xml" /><Relationship Id="rId3" Type="http://schemas.openxmlformats.org/officeDocument/2006/relationships/tags" Target="../tags/tag245.xml" /></Relationships>
</file>

<file path=ppt/slides/_rels/slide59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7.xml" /><Relationship Id="rId3" Type="http://schemas.openxmlformats.org/officeDocument/2006/relationships/tags" Target="../tags/tag246.xml" /></Relationships>
</file>

<file path=ppt/slides/_rels/slide59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8.xml" /><Relationship Id="rId3" Type="http://schemas.openxmlformats.org/officeDocument/2006/relationships/tags" Target="../tags/tag247.xml" /></Relationships>
</file>

<file path=ppt/slides/_rels/slide59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99.xml" /><Relationship Id="rId3" Type="http://schemas.openxmlformats.org/officeDocument/2006/relationships/tags" Target="../tags/tag248.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xml" /><Relationship Id="rId3" Type="http://schemas.openxmlformats.org/officeDocument/2006/relationships/image" Target="../media/image13.jpeg" /><Relationship Id="rId4" Type="http://schemas.openxmlformats.org/officeDocument/2006/relationships/tags" Target="../tags/tag39.xml" /></Relationships>
</file>

<file path=ppt/slides/_rels/slide60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0.xml" /><Relationship Id="rId3" Type="http://schemas.openxmlformats.org/officeDocument/2006/relationships/tags" Target="../tags/tag249.xml" /></Relationships>
</file>

<file path=ppt/slides/_rels/slide60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1.xml" /><Relationship Id="rId3" Type="http://schemas.openxmlformats.org/officeDocument/2006/relationships/image" Target="../media/image204.jpeg" /><Relationship Id="rId4" Type="http://schemas.openxmlformats.org/officeDocument/2006/relationships/tags" Target="../tags/tag250.xml" /></Relationships>
</file>

<file path=ppt/slides/_rels/slide60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2.xml" /><Relationship Id="rId3" Type="http://schemas.openxmlformats.org/officeDocument/2006/relationships/image" Target="../media/image204.jpeg" /><Relationship Id="rId4" Type="http://schemas.openxmlformats.org/officeDocument/2006/relationships/tags" Target="../tags/tag251.xml" /></Relationships>
</file>

<file path=ppt/slides/_rels/slide60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3.xml" /><Relationship Id="rId3" Type="http://schemas.openxmlformats.org/officeDocument/2006/relationships/tags" Target="../tags/tag252.xml" /></Relationships>
</file>

<file path=ppt/slides/_rels/slide60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4.xml" /><Relationship Id="rId3" Type="http://schemas.openxmlformats.org/officeDocument/2006/relationships/tags" Target="../tags/tag253.xml" /></Relationships>
</file>

<file path=ppt/slides/_rels/slide60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5.xml" /><Relationship Id="rId3" Type="http://schemas.openxmlformats.org/officeDocument/2006/relationships/image" Target="../media/image205.jpeg" /><Relationship Id="rId4" Type="http://schemas.openxmlformats.org/officeDocument/2006/relationships/tags" Target="../tags/tag254.xml" /></Relationships>
</file>

<file path=ppt/slides/_rels/slide60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6.xml" /><Relationship Id="rId3" Type="http://schemas.openxmlformats.org/officeDocument/2006/relationships/image" Target="../media/image206.jpeg" /><Relationship Id="rId4" Type="http://schemas.openxmlformats.org/officeDocument/2006/relationships/tags" Target="../tags/tag255.xml" /></Relationships>
</file>

<file path=ppt/slides/_rels/slide60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7.xml" /><Relationship Id="rId3" Type="http://schemas.openxmlformats.org/officeDocument/2006/relationships/image" Target="../media/image207.jpeg" /><Relationship Id="rId4" Type="http://schemas.openxmlformats.org/officeDocument/2006/relationships/tags" Target="../tags/tag256.xml" /></Relationships>
</file>

<file path=ppt/slides/_rels/slide60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8.xml" /><Relationship Id="rId3" Type="http://schemas.openxmlformats.org/officeDocument/2006/relationships/tags" Target="../tags/tag257.xml" /></Relationships>
</file>

<file path=ppt/slides/_rels/slide60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09.xml" /><Relationship Id="rId3" Type="http://schemas.openxmlformats.org/officeDocument/2006/relationships/image" Target="../media/image208.jpeg" /><Relationship Id="rId4" Type="http://schemas.openxmlformats.org/officeDocument/2006/relationships/tags" Target="../tags/tag258.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xml" /><Relationship Id="rId3" Type="http://schemas.openxmlformats.org/officeDocument/2006/relationships/tags" Target="../tags/tag40.xml" /></Relationships>
</file>

<file path=ppt/slides/_rels/slide6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0.xml" /><Relationship Id="rId3" Type="http://schemas.openxmlformats.org/officeDocument/2006/relationships/tags" Target="../tags/tag259.xml" /></Relationships>
</file>

<file path=ppt/slides/_rels/slide6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1.xml" /><Relationship Id="rId3" Type="http://schemas.openxmlformats.org/officeDocument/2006/relationships/tags" Target="../tags/tag260.xml" /></Relationships>
</file>

<file path=ppt/slides/_rels/slide6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2.xml" /><Relationship Id="rId3" Type="http://schemas.openxmlformats.org/officeDocument/2006/relationships/image" Target="../media/image209.jpeg" /><Relationship Id="rId4" Type="http://schemas.openxmlformats.org/officeDocument/2006/relationships/tags" Target="../tags/tag261.xml" /></Relationships>
</file>

<file path=ppt/slides/_rels/slide6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3.xml" /><Relationship Id="rId3" Type="http://schemas.openxmlformats.org/officeDocument/2006/relationships/image" Target="../media/image210.jpeg" /><Relationship Id="rId4" Type="http://schemas.openxmlformats.org/officeDocument/2006/relationships/tags" Target="../tags/tag262.xml" /></Relationships>
</file>

<file path=ppt/slides/_rels/slide6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4.xml" /><Relationship Id="rId3" Type="http://schemas.openxmlformats.org/officeDocument/2006/relationships/image" Target="../media/image211.jpeg" /><Relationship Id="rId4" Type="http://schemas.openxmlformats.org/officeDocument/2006/relationships/tags" Target="../tags/tag263.xml" /></Relationships>
</file>

<file path=ppt/slides/_rels/slide6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5.xml" /><Relationship Id="rId3" Type="http://schemas.openxmlformats.org/officeDocument/2006/relationships/image" Target="../media/image212.jpeg" /><Relationship Id="rId4" Type="http://schemas.openxmlformats.org/officeDocument/2006/relationships/tags" Target="../tags/tag264.xml" /></Relationships>
</file>

<file path=ppt/slides/_rels/slide6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6.xml" /><Relationship Id="rId3" Type="http://schemas.openxmlformats.org/officeDocument/2006/relationships/tags" Target="../tags/tag265.xml" /></Relationships>
</file>

<file path=ppt/slides/_rels/slide6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7.xml" /><Relationship Id="rId3" Type="http://schemas.openxmlformats.org/officeDocument/2006/relationships/tags" Target="../tags/tag266.xml" /></Relationships>
</file>

<file path=ppt/slides/_rels/slide6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8.xml" /><Relationship Id="rId3" Type="http://schemas.openxmlformats.org/officeDocument/2006/relationships/tags" Target="../tags/tag267.xml" /></Relationships>
</file>

<file path=ppt/slides/_rels/slide6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19.xml" /><Relationship Id="rId3" Type="http://schemas.openxmlformats.org/officeDocument/2006/relationships/image" Target="../media/image213.jpeg" /><Relationship Id="rId4" Type="http://schemas.openxmlformats.org/officeDocument/2006/relationships/tags" Target="../tags/tag268.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xml" /><Relationship Id="rId3" Type="http://schemas.openxmlformats.org/officeDocument/2006/relationships/tags" Target="../tags/tag41.xml" /></Relationships>
</file>

<file path=ppt/slides/_rels/slide6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0.xml" /><Relationship Id="rId3" Type="http://schemas.openxmlformats.org/officeDocument/2006/relationships/tags" Target="../tags/tag269.xml" /></Relationships>
</file>

<file path=ppt/slides/_rels/slide6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1.xml" /><Relationship Id="rId3" Type="http://schemas.openxmlformats.org/officeDocument/2006/relationships/tags" Target="../tags/tag270.xml" /></Relationships>
</file>

<file path=ppt/slides/_rels/slide6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2.xml" /><Relationship Id="rId3" Type="http://schemas.openxmlformats.org/officeDocument/2006/relationships/tags" Target="../tags/tag271.xml" /></Relationships>
</file>

<file path=ppt/slides/_rels/slide6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3.xml" /><Relationship Id="rId3" Type="http://schemas.openxmlformats.org/officeDocument/2006/relationships/tags" Target="../tags/tag272.xml" /></Relationships>
</file>

<file path=ppt/slides/_rels/slide6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24.xml" /><Relationship Id="rId3" Type="http://schemas.openxmlformats.org/officeDocument/2006/relationships/tags" Target="../tags/tag273.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3.xml" /><Relationship Id="rId3" Type="http://schemas.openxmlformats.org/officeDocument/2006/relationships/image" Target="../media/image14.jpeg" /><Relationship Id="rId4" Type="http://schemas.openxmlformats.org/officeDocument/2006/relationships/tags" Target="../tags/tag42.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4.xml" /><Relationship Id="rId3" Type="http://schemas.openxmlformats.org/officeDocument/2006/relationships/image" Target="../media/image15.jpeg" /><Relationship Id="rId4" Type="http://schemas.openxmlformats.org/officeDocument/2006/relationships/tags" Target="../tags/tag43.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5.xml" /><Relationship Id="rId3" Type="http://schemas.openxmlformats.org/officeDocument/2006/relationships/image" Target="../media/image15.jpeg" /><Relationship Id="rId4" Type="http://schemas.openxmlformats.org/officeDocument/2006/relationships/tags" Target="../tags/tag44.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6.xml" /><Relationship Id="rId3" Type="http://schemas.openxmlformats.org/officeDocument/2006/relationships/tags" Target="../tags/tag45.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7.xml" /><Relationship Id="rId3" Type="http://schemas.openxmlformats.org/officeDocument/2006/relationships/tags" Target="../tags/tag46.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8.xml" /><Relationship Id="rId3" Type="http://schemas.openxmlformats.org/officeDocument/2006/relationships/tags" Target="../tags/tag47.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9.xml" /><Relationship Id="rId3" Type="http://schemas.openxmlformats.org/officeDocument/2006/relationships/tags" Target="../tags/tag48.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0.xml" /><Relationship Id="rId3" Type="http://schemas.openxmlformats.org/officeDocument/2006/relationships/tags" Target="../tags/tag49.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1.xml" /><Relationship Id="rId3" Type="http://schemas.openxmlformats.org/officeDocument/2006/relationships/tags" Target="../tags/tag50.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2.xml" /><Relationship Id="rId3" Type="http://schemas.openxmlformats.org/officeDocument/2006/relationships/tags" Target="../tags/tag51.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3.xml" /><Relationship Id="rId3" Type="http://schemas.openxmlformats.org/officeDocument/2006/relationships/tags" Target="../tags/tag52.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4.xml" /><Relationship Id="rId3" Type="http://schemas.openxmlformats.org/officeDocument/2006/relationships/tags" Target="../tags/tag53.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5.xml" /><Relationship Id="rId3" Type="http://schemas.openxmlformats.org/officeDocument/2006/relationships/tags" Target="../tags/tag54.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6.xml" /><Relationship Id="rId3" Type="http://schemas.openxmlformats.org/officeDocument/2006/relationships/tags" Target="../tags/tag55.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7.xml" /><Relationship Id="rId3" Type="http://schemas.openxmlformats.org/officeDocument/2006/relationships/tags" Target="../tags/tag56.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8.xml" /><Relationship Id="rId3" Type="http://schemas.openxmlformats.org/officeDocument/2006/relationships/tags" Target="../tags/tag57.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79.xml" /><Relationship Id="rId3" Type="http://schemas.openxmlformats.org/officeDocument/2006/relationships/tags" Target="../tags/tag58.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xml" /><Relationship Id="rId3" Type="http://schemas.openxmlformats.org/officeDocument/2006/relationships/image" Target="../media/image1.jpe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0.xml" /><Relationship Id="rId3" Type="http://schemas.openxmlformats.org/officeDocument/2006/relationships/tags" Target="../tags/tag59.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1.xml" /><Relationship Id="rId3" Type="http://schemas.openxmlformats.org/officeDocument/2006/relationships/tags" Target="../tags/tag60.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2.xml" /><Relationship Id="rId3" Type="http://schemas.openxmlformats.org/officeDocument/2006/relationships/tags" Target="../tags/tag61.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3.xml" /><Relationship Id="rId3" Type="http://schemas.openxmlformats.org/officeDocument/2006/relationships/tags" Target="../tags/tag62.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4.xml" /><Relationship Id="rId3" Type="http://schemas.openxmlformats.org/officeDocument/2006/relationships/tags" Target="../tags/tag63.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5.xml" /><Relationship Id="rId3" Type="http://schemas.openxmlformats.org/officeDocument/2006/relationships/tags" Target="../tags/tag64.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6.xml" /><Relationship Id="rId3" Type="http://schemas.openxmlformats.org/officeDocument/2006/relationships/tags" Target="../tags/tag65.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7.xml" /><Relationship Id="rId3" Type="http://schemas.openxmlformats.org/officeDocument/2006/relationships/tags" Target="../tags/tag66.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8.xml" /><Relationship Id="rId3" Type="http://schemas.openxmlformats.org/officeDocument/2006/relationships/tags" Target="../tags/tag67.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89.xml" /><Relationship Id="rId3" Type="http://schemas.openxmlformats.org/officeDocument/2006/relationships/tags" Target="../tags/tag68.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0.xml" /><Relationship Id="rId3" Type="http://schemas.openxmlformats.org/officeDocument/2006/relationships/tags" Target="../tags/tag69.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1.xml" /><Relationship Id="rId3" Type="http://schemas.openxmlformats.org/officeDocument/2006/relationships/tags" Target="../tags/tag70.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2.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3.xml" /><Relationship Id="rId3" Type="http://schemas.openxmlformats.org/officeDocument/2006/relationships/image" Target="../media/image16.jpe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4.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5.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6.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7.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8.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9.xml"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3" name="投影片編號版面配置區 2"/>
          <p:cNvSpPr>
            <a:spLocks noGrp="1"/>
          </p:cNvSpPr>
          <p:nvPr>
            <p:ph type="sldNum" sz="quarter" idx="12"/>
          </p:nvPr>
        </p:nvSpPr>
        <p:spPr/>
        <p:txBody>
          <a:bodyPr/>
          <a:lstStyle/>
          <a:p>
            <a:pPr>
              <a:defRPr/>
            </a:pPr>
            <a:fld id="{B73FFFB7-C742-4415-AEEE-5E4ED0525953}" type="slidenum">
              <a:rPr lang="en-US" altLang="zh-TW" smtClean="0">
                <a:solidFill>
                  <a:srgbClr val="000000"/>
                </a:solidFill>
              </a:rPr>
              <a:pPr>
                <a:defRPr/>
              </a:pPr>
              <a:t>1</a:t>
            </a:fld>
            <a:endParaRPr lang="en-US" altLang="zh-TW">
              <a:solidFill>
                <a:srgbClr val="000000"/>
              </a:solidFill>
            </a:endParaRPr>
          </a:p>
        </p:txBody>
      </p:sp>
      <p:sp>
        <p:nvSpPr>
          <p:cNvPr id="2052" name="Rectangle 2"/>
          <p:cNvSpPr>
            <a:spLocks noGrp="1" noChangeArrowheads="1"/>
          </p:cNvSpPr>
          <p:nvPr>
            <p:ph type="ctrTitle" idx="4294967295"/>
          </p:nvPr>
        </p:nvSpPr>
        <p:spPr>
          <a:xfrm>
            <a:off x="897467" y="2187179"/>
            <a:ext cx="10532533" cy="1457325"/>
          </a:xfrm>
        </p:spPr>
        <p:txBody>
          <a:bodyPr>
            <a:noAutofit/>
          </a:bodyPr>
          <a:lstStyle/>
          <a:p>
            <a:pPr eaLnBrk="1" hangingPunct="1"/>
            <a:r>
              <a:rPr lang="zh-TW" altLang="en-US" sz="5600" b="1">
                <a:latin typeface="標楷體" pitchFamily="65" charset="-120"/>
              </a:rPr>
              <a:t>區域網路建置</a:t>
            </a:r>
            <a:r>
              <a:rPr lang="zh-TW" altLang="en-US" sz="5600" b="1" smtClean="0">
                <a:latin typeface="標楷體" pitchFamily="65" charset="-120"/>
              </a:rPr>
              <a:t>實務</a:t>
            </a:r>
            <a:r>
              <a:rPr lang="en-US" altLang="zh-TW" sz="5600" b="1" smtClean="0">
                <a:latin typeface="標楷體" pitchFamily="65" charset="-120"/>
              </a:rPr>
              <a:t>-</a:t>
            </a:r>
            <a:r>
              <a:rPr lang="zh-TW" altLang="en-US" sz="5600" b="1" smtClean="0">
                <a:latin typeface="標楷體" pitchFamily="65" charset="-120"/>
              </a:rPr>
              <a:t>進階</a:t>
            </a:r>
            <a:r>
              <a:rPr lang="en-US" altLang="zh-TW" sz="5600" b="1" smtClean="0">
                <a:latin typeface="標楷體" pitchFamily="65" charset="-120"/>
              </a:rPr>
              <a:t>(</a:t>
            </a:r>
            <a:r>
              <a:rPr lang="en-US" altLang="zh-TW" sz="5600" b="1">
                <a:latin typeface="標楷體" pitchFamily="65" charset="-120"/>
              </a:rPr>
              <a:t>CCNA)</a:t>
            </a:r>
            <a:endParaRPr lang="zh-TW" altLang="en-US" sz="5600" b="1">
              <a:latin typeface="標楷體" pitchFamily="65" charset="-120"/>
            </a:endParaRPr>
          </a:p>
        </p:txBody>
      </p:sp>
      <p:sp>
        <p:nvSpPr>
          <p:cNvPr id="5" name="Rectangle 9"/>
          <p:cNvSpPr txBox="1">
            <a:spLocks noChangeArrowheads="1"/>
          </p:cNvSpPr>
          <p:nvPr/>
        </p:nvSpPr>
        <p:spPr>
          <a:xfrm>
            <a:off x="3695700" y="3644504"/>
            <a:ext cx="4800600" cy="1314450"/>
          </a:xfrm>
          <a:prstGeom prst="rect">
            <a:avLst/>
          </a:prstGeom>
          <a:noFill/>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標楷體" panose="03000509000000000000" pitchFamily="65"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標楷體" panose="03000509000000000000" pitchFamily="65" charset="-120"/>
              </a:defRPr>
            </a:lvl2pPr>
            <a:lvl3pPr marL="1143000" indent="-228600" algn="l" rtl="0" eaLnBrk="0" fontAlgn="base" hangingPunct="0">
              <a:spcBef>
                <a:spcPct val="20000"/>
              </a:spcBef>
              <a:spcAft>
                <a:spcPct val="0"/>
              </a:spcAft>
              <a:buChar char="•"/>
              <a:defRPr kumimoji="1" sz="2400">
                <a:solidFill>
                  <a:schemeClr val="tx1"/>
                </a:solidFill>
                <a:latin typeface="+mn-lt"/>
                <a:ea typeface="標楷體" panose="03000509000000000000" pitchFamily="65" charset="-120"/>
              </a:defRPr>
            </a:lvl3pPr>
            <a:lvl4pPr marL="1600200" indent="-228600" algn="l" rtl="0" eaLnBrk="0" fontAlgn="base" hangingPunct="0">
              <a:spcBef>
                <a:spcPct val="20000"/>
              </a:spcBef>
              <a:spcAft>
                <a:spcPct val="0"/>
              </a:spcAft>
              <a:buChar char="–"/>
              <a:defRPr kumimoji="1" sz="2000">
                <a:solidFill>
                  <a:schemeClr val="tx1"/>
                </a:solidFill>
                <a:latin typeface="+mn-lt"/>
                <a:ea typeface="標楷體" panose="03000509000000000000" pitchFamily="65" charset="-120"/>
              </a:defRPr>
            </a:lvl4pPr>
            <a:lvl5pPr marL="2057400" indent="-228600" algn="l" rtl="0" eaLnBrk="0" fontAlgn="base" hangingPunct="0">
              <a:spcBef>
                <a:spcPct val="20000"/>
              </a:spcBef>
              <a:spcAft>
                <a:spcPct val="0"/>
              </a:spcAft>
              <a:buChar char="»"/>
              <a:defRPr kumimoji="1" sz="2000">
                <a:solidFill>
                  <a:schemeClr val="tx1"/>
                </a:solidFill>
                <a:latin typeface="+mn-lt"/>
                <a:ea typeface="標楷體" panose="03000509000000000000"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eaLnBrk="1" hangingPunct="1">
              <a:buNone/>
            </a:pPr>
            <a:r>
              <a:rPr lang="zh-TW" altLang="en-US"/>
              <a:t>國防部資通電軍</a:t>
            </a:r>
            <a:endParaRPr lang="en-US" altLang="zh-TW"/>
          </a:p>
          <a:p>
            <a:pPr marL="0" indent="0" algn="ctr" eaLnBrk="1" hangingPunct="1">
              <a:buNone/>
            </a:pPr>
            <a:r>
              <a:rPr lang="zh-TW" altLang="en-US"/>
              <a:t>資電訓測暨準則發展中心</a:t>
            </a:r>
          </a:p>
        </p:txBody>
      </p:sp>
    </p:spTree>
    <p:extLst>
      <p:ext uri="{BB962C8B-B14F-4D97-AF65-F5344CB8AC3E}">
        <p14:creationId xmlns:p14="http://schemas.microsoft.com/office/powerpoint/2010/main" val="1688991230"/>
      </p:ext>
    </p:extLst>
  </p:cSld>
  <p:clrMapOvr>
    <a:overrideClrMapping bg1="lt1" tx1="dk1" bg2="lt2" tx2="dk2" accent1="accent1" accent2="accent2" accent3="accent3" accent4="accent4" accent5="accent5" accent6="accent6" hlink="hlink" folHlink="folHlink"/>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1662DEC-E6AB-4A4A-8C71-80C68C9D81FB}"/>
              </a:ext>
            </a:extLst>
          </p:cNvPr>
          <p:cNvSpPr>
            <a:spLocks noGrp="1"/>
          </p:cNvSpPr>
          <p:nvPr>
            <p:ph idx="1"/>
          </p:nvPr>
        </p:nvSpPr>
        <p:spPr>
          <a:xfrm>
            <a:off x="688952" y="1174001"/>
            <a:ext cx="11804381" cy="5540425"/>
          </a:xfrm>
        </p:spPr>
        <p:txBody>
          <a:bodyPr/>
          <a:lstStyle/>
          <a:p>
            <a:pPr marL="0" indent="0">
              <a:buNone/>
            </a:pPr>
            <a:r>
              <a:rPr lang="zh-TW" altLang="en-US" sz="2200">
                <a:latin typeface="標楷體" pitchFamily="65" charset="-120"/>
              </a:rPr>
              <a:t>為了讓 </a:t>
            </a:r>
            <a:r>
              <a:rPr lang="en-US" altLang="zh-TW" sz="2200">
                <a:latin typeface="標楷體" pitchFamily="65" charset="-120"/>
              </a:rPr>
              <a:t>OSPF </a:t>
            </a:r>
            <a:r>
              <a:rPr lang="zh-TW" altLang="en-US" sz="2200">
                <a:latin typeface="標楷體" pitchFamily="65" charset="-120"/>
              </a:rPr>
              <a:t>更有效率和可延展性，</a:t>
            </a:r>
            <a:r>
              <a:rPr lang="en-US" altLang="zh-TW" sz="2200">
                <a:latin typeface="標楷體" pitchFamily="65" charset="-120"/>
              </a:rPr>
              <a:t>OSPF </a:t>
            </a:r>
            <a:r>
              <a:rPr lang="zh-TW" altLang="en-US" sz="2200">
                <a:latin typeface="標楷體" pitchFamily="65" charset="-120"/>
              </a:rPr>
              <a:t>支援使用區域的階層式路由。</a:t>
            </a:r>
            <a:r>
              <a:rPr lang="en-US" altLang="zh-TW" sz="2200">
                <a:latin typeface="標楷體" pitchFamily="65" charset="-120"/>
              </a:rPr>
              <a:t>OSPF </a:t>
            </a:r>
            <a:r>
              <a:rPr lang="zh-TW" altLang="en-US" sz="2200">
                <a:latin typeface="標楷體" pitchFamily="65" charset="-120"/>
              </a:rPr>
              <a:t>區域是在它們的 </a:t>
            </a:r>
            <a:r>
              <a:rPr lang="en-US" altLang="zh-TW" sz="2200">
                <a:latin typeface="標楷體" pitchFamily="65" charset="-120"/>
              </a:rPr>
              <a:t>LSDB </a:t>
            </a:r>
            <a:r>
              <a:rPr lang="zh-TW" altLang="en-US" sz="2200">
                <a:latin typeface="標楷體" pitchFamily="65" charset="-120"/>
              </a:rPr>
              <a:t>共用相同鏈路狀態資訊的一群路由器。</a:t>
            </a:r>
            <a:r>
              <a:rPr lang="en-US" altLang="zh-TW" sz="2200">
                <a:latin typeface="標楷體" pitchFamily="65" charset="-120"/>
              </a:rPr>
              <a:t>OSPF </a:t>
            </a:r>
            <a:r>
              <a:rPr lang="zh-TW" altLang="en-US" sz="2200">
                <a:latin typeface="標楷體" pitchFamily="65" charset="-120"/>
              </a:rPr>
              <a:t>可以使用下列兩種方式之一來實作：</a:t>
            </a:r>
            <a:endParaRPr lang="zh-TW" altLang="en-US" sz="2200">
              <a:latin typeface="標楷體" pitchFamily="65" charset="-120"/>
              <a:cs typeface="Arial" panose="020b0604020202020204" pitchFamily="34" charset="0"/>
            </a:endParaRPr>
          </a:p>
          <a:p>
            <a:r>
              <a:rPr lang="zh-TW" altLang="en-US" sz="2200" b="1">
                <a:latin typeface="標楷體" pitchFamily="65" charset="-120"/>
              </a:rPr>
              <a:t>單區域 </a:t>
            </a:r>
            <a:r>
              <a:rPr lang="en-US" altLang="zh-TW" sz="2200" b="1">
                <a:latin typeface="標楷體" pitchFamily="65" charset="-120"/>
              </a:rPr>
              <a:t>OSPF</a:t>
            </a:r>
            <a:r>
              <a:rPr lang="zh-TW" altLang="en-US" sz="2200">
                <a:latin typeface="標楷體" pitchFamily="65" charset="-120"/>
              </a:rPr>
              <a:t> </a:t>
            </a:r>
            <a:r>
              <a:rPr lang="en-US" altLang="zh-TW" sz="2200">
                <a:latin typeface="標楷體" pitchFamily="65" charset="-120"/>
              </a:rPr>
              <a:t>- </a:t>
            </a:r>
            <a:r>
              <a:rPr lang="zh-TW" altLang="en-US" sz="2200">
                <a:latin typeface="標楷體" pitchFamily="65" charset="-120"/>
              </a:rPr>
              <a:t>所有路由器都在一個區域裡。最佳實作是使用 </a:t>
            </a:r>
            <a:r>
              <a:rPr lang="en-US" altLang="zh-TW" sz="2200">
                <a:latin typeface="標楷體" pitchFamily="65" charset="-120"/>
              </a:rPr>
              <a:t>0 </a:t>
            </a:r>
            <a:r>
              <a:rPr lang="zh-TW" altLang="en-US" sz="2200">
                <a:latin typeface="標楷體" pitchFamily="65" charset="-120"/>
              </a:rPr>
              <a:t>區。</a:t>
            </a:r>
          </a:p>
          <a:p>
            <a:r>
              <a:rPr lang="zh-TW" altLang="en-US" sz="2200" b="1">
                <a:latin typeface="標楷體" pitchFamily="65" charset="-120"/>
              </a:rPr>
              <a:t>多區域 </a:t>
            </a:r>
            <a:r>
              <a:rPr lang="en-US" altLang="zh-TW" sz="2200" b="1">
                <a:latin typeface="標楷體" pitchFamily="65" charset="-120"/>
              </a:rPr>
              <a:t>OSPF</a:t>
            </a:r>
            <a:r>
              <a:rPr lang="zh-TW" altLang="en-US" sz="2200">
                <a:latin typeface="標楷體" pitchFamily="65" charset="-120"/>
              </a:rPr>
              <a:t> </a:t>
            </a:r>
            <a:r>
              <a:rPr lang="en-US" altLang="zh-TW" sz="2200">
                <a:latin typeface="標楷體" pitchFamily="65" charset="-120"/>
              </a:rPr>
              <a:t>- OSPF</a:t>
            </a:r>
            <a:r>
              <a:rPr lang="zh-TW" altLang="en-US" sz="2200">
                <a:latin typeface="標楷體" pitchFamily="65" charset="-120"/>
              </a:rPr>
              <a:t>採用多區域、分層次的方式實作。所有區域必須連接到骨幹區域（</a:t>
            </a:r>
            <a:r>
              <a:rPr lang="en-US" altLang="zh-TW" sz="2200">
                <a:latin typeface="標楷體" pitchFamily="65" charset="-120"/>
              </a:rPr>
              <a:t>0 </a:t>
            </a:r>
            <a:r>
              <a:rPr lang="zh-TW" altLang="en-US" sz="2200">
                <a:latin typeface="標楷體" pitchFamily="65" charset="-120"/>
              </a:rPr>
              <a:t>區）。把不同區域互連的路由器稱為區域邊界路由器（</a:t>
            </a:r>
            <a:r>
              <a:rPr lang="en-US" altLang="zh-TW" sz="2200">
                <a:latin typeface="標楷體" pitchFamily="65" charset="-120"/>
              </a:rPr>
              <a:t>ABR</a:t>
            </a:r>
            <a:r>
              <a:rPr lang="zh-TW" altLang="en-US" sz="2200">
                <a:latin typeface="標楷體" pitchFamily="65" charset="-120"/>
              </a:rPr>
              <a:t>）。</a:t>
            </a:r>
          </a:p>
          <a:p>
            <a:pPr marL="0" indent="0">
              <a:buNone/>
            </a:pPr>
            <a:r>
              <a:rPr lang="zh-TW" altLang="en-US" sz="2200">
                <a:latin typeface="標楷體" pitchFamily="65" charset="-120"/>
              </a:rPr>
              <a:t>本模組的重點是在單區域 </a:t>
            </a:r>
            <a:r>
              <a:rPr lang="en-US" altLang="zh-TW" sz="2200">
                <a:latin typeface="標楷體" pitchFamily="65" charset="-120"/>
              </a:rPr>
              <a:t>OSPFv2 </a:t>
            </a:r>
            <a:r>
              <a:rPr lang="zh-TW" altLang="en-US" sz="2200">
                <a:latin typeface="標楷體" pitchFamily="65" charset="-120"/>
              </a:rPr>
              <a:t>上。</a:t>
            </a:r>
          </a:p>
          <a:p>
            <a:pPr marL="457189" indent="-457189">
              <a:buFont typeface="Arial" pitchFamily="34" charset="0"/>
              <a:buChar char="•"/>
            </a:pPr>
            <a:endParaRPr lang="en-US" sz="2133">
              <a:latin typeface="+mn-lt"/>
              <a:ea typeface="+mn-ea"/>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1.1OSPF </a:t>
            </a:r>
            <a:r>
              <a:rPr lang="zh-TW" altLang="en-US" sz="3600">
                <a:solidFill>
                  <a:srgbClr val="004C69"/>
                </a:solidFill>
              </a:rPr>
              <a:t>的功能和特徵</a:t>
            </a:r>
            <a:br>
              <a:rPr lang="en-US" sz="3600">
                <a:solidFill>
                  <a:srgbClr val="004C69"/>
                </a:solidFill>
              </a:rPr>
            </a:br>
            <a:r>
              <a:rPr lang="zh-TW" altLang="en-US" sz="3600">
                <a:solidFill>
                  <a:srgbClr val="004C69"/>
                </a:solidFill>
              </a:rPr>
              <a:t>單區域和多區域 </a:t>
            </a:r>
            <a:r>
              <a:rPr lang="en-US" altLang="zh-TW" sz="3600">
                <a:solidFill>
                  <a:srgbClr val="004C69"/>
                </a:solidFill>
              </a:rPr>
              <a:t>OSPF</a:t>
            </a:r>
          </a:p>
        </p:txBody>
      </p:sp>
      <p:pic>
        <p:nvPicPr>
          <p:cNvPr id="2" name="Picture 1">
            <a:extLst>
              <a:ext uri="{FF2B5EF4-FFF2-40B4-BE49-F238E27FC236}">
                <a16:creationId xmlns:a16="http://schemas.microsoft.com/office/drawing/2014/main" id="{E263B451-9F15-4344-B994-D17D2FE31480}"/>
              </a:ext>
            </a:extLst>
          </p:cNvPr>
          <p:cNvPicPr>
            <a:picLocks noChangeAspect="1"/>
          </p:cNvPicPr>
          <p:nvPr/>
        </p:nvPicPr>
        <p:blipFill>
          <a:blip r:embed="rId3"/>
          <a:stretch>
            <a:fillRect/>
          </a:stretch>
        </p:blipFill>
        <p:spPr>
          <a:xfrm>
            <a:off x="2576582" y="4181156"/>
            <a:ext cx="7035391" cy="2029848"/>
          </a:xfrm>
          <a:prstGeom prst="rect">
            <a:avLst/>
          </a:prstGeom>
        </p:spPr>
      </p:pic>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10</a:t>
            </a:fld>
            <a:endParaRPr lang="en-US" kern="0">
              <a:solidFill>
                <a:srgbClr val="595959"/>
              </a:solidFill>
            </a:endParaRPr>
          </a:p>
        </p:txBody>
      </p:sp>
    </p:spTree>
    <p:extLst>
      <p:ext uri="{BB962C8B-B14F-4D97-AF65-F5344CB8AC3E}">
        <p14:creationId xmlns:p14="http://schemas.microsoft.com/office/powerpoint/2010/main" val="2600307734"/>
      </p:ext>
    </p:extLst>
  </p:cSld>
  <p:clrMapOvr>
    <a:masterClrMapping/>
  </p:clrMapOvr>
  <p:transition/>
  <p:timing/>
</p:sld>
</file>

<file path=ppt/slides/slide1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8C32E08-8A3D-448C-8EF7-F393FA98B23A}"/>
              </a:ext>
            </a:extLst>
          </p:cNvPr>
          <p:cNvSpPr>
            <a:spLocks noGrp="1"/>
          </p:cNvSpPr>
          <p:nvPr>
            <p:ph idx="1"/>
          </p:nvPr>
        </p:nvSpPr>
        <p:spPr>
          <a:xfrm>
            <a:off x="535901" y="1224105"/>
            <a:ext cx="11804381" cy="5540425"/>
          </a:xfrm>
        </p:spPr>
        <p:txBody>
          <a:bodyPr/>
          <a:lstStyle/>
          <a:p>
            <a:pPr marL="0" indent="0">
              <a:buNone/>
            </a:pPr>
            <a:r>
              <a:rPr lang="zh-TW" altLang="en-US" sz="2400">
                <a:latin typeface="標楷體" pitchFamily="65" charset="-120"/>
                <a:cs typeface="Arial" pitchFamily="34" charset="0"/>
              </a:rPr>
              <a:t>國家贊助的駭客會建立進階的客制攻擊程式碼，通常會使用先前未發現的軟體漏洞（稱為零時差漏洞）。一個國家贊助的攻擊範例包括 </a:t>
            </a:r>
            <a:r>
              <a:rPr lang="en-US" altLang="zh-TW" sz="2400">
                <a:latin typeface="標楷體" pitchFamily="65" charset="-120"/>
                <a:cs typeface="Arial" pitchFamily="34" charset="0"/>
              </a:rPr>
              <a:t>Stuxnet </a:t>
            </a:r>
            <a:r>
              <a:rPr lang="zh-TW" altLang="en-US" sz="2400">
                <a:latin typeface="標楷體" pitchFamily="65" charset="-120"/>
                <a:cs typeface="Arial" pitchFamily="34" charset="0"/>
              </a:rPr>
              <a:t>惡意程式，這個惡意程式是為了破壞伊朗的核濃縮能力而建立的。</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zh-TW" altLang="en-US" sz="3600">
                <a:solidFill>
                  <a:srgbClr val="004C69"/>
                </a:solidFill>
              </a:rPr>
              <a:t>威脅發起者</a:t>
            </a:r>
            <a:br>
              <a:rPr lang="en-US" sz="3600">
                <a:solidFill>
                  <a:srgbClr val="004C69"/>
                </a:solidFill>
              </a:rPr>
            </a:br>
            <a:r>
              <a:rPr lang="zh-TW" altLang="en-US" sz="3600">
                <a:solidFill>
                  <a:srgbClr val="004C69"/>
                </a:solidFill>
              </a:rPr>
              <a:t>國家贊助的駭客</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100</a:t>
            </a:fld>
            <a:endParaRPr lang="en-US" kern="0">
              <a:solidFill>
                <a:srgbClr val="595959"/>
              </a:solidFill>
            </a:endParaRPr>
          </a:p>
        </p:txBody>
      </p:sp>
    </p:spTree>
    <p:extLst>
      <p:ext uri="{BB962C8B-B14F-4D97-AF65-F5344CB8AC3E}">
        <p14:creationId xmlns:p14="http://schemas.microsoft.com/office/powerpoint/2010/main" val="3688919650"/>
      </p:ext>
    </p:extLst>
  </p:cSld>
  <p:clrMapOvr>
    <a:masterClrMapping/>
  </p:clrMapOvr>
  <p:transition/>
  <p:timing/>
</p:sld>
</file>

<file path=ppt/slides/slide1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1FB38E1-F809-1848-978A-29EB4312989F}"/>
              </a:ext>
            </a:extLst>
          </p:cNvPr>
          <p:cNvSpPr>
            <a:spLocks noGrp="1"/>
          </p:cNvSpPr>
          <p:nvPr>
            <p:ph idx="1"/>
          </p:nvPr>
        </p:nvSpPr>
        <p:spPr>
          <a:xfrm>
            <a:off x="676426" y="1317575"/>
            <a:ext cx="9906907" cy="5540425"/>
          </a:xfrm>
        </p:spPr>
        <p:txBody>
          <a:bodyPr>
            <a:normAutofit/>
          </a:bodyPr>
          <a:lstStyle/>
          <a:p>
            <a:pPr marL="0" indent="0">
              <a:buNone/>
            </a:pPr>
            <a:r>
              <a:rPr lang="zh-TW" altLang="en-US" sz="2600">
                <a:latin typeface="標楷體" pitchFamily="65" charset="-120"/>
                <a:cs typeface="Arial" pitchFamily="34" charset="0"/>
              </a:rPr>
              <a:t>若要利用弱點，威脅發起者必須具備技術或工具。多年來，攻擊工具越來越成熟，自動化程度也越來越高。這些新工具需要較少的技術知識來實作。</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3.3</a:t>
            </a:r>
            <a:r>
              <a:rPr lang="zh-TW" altLang="en-US" sz="3600" smtClean="0">
                <a:solidFill>
                  <a:srgbClr val="004C69"/>
                </a:solidFill>
              </a:rPr>
              <a:t>威脅</a:t>
            </a:r>
            <a:r>
              <a:rPr lang="zh-TW" altLang="en-US" sz="3600">
                <a:solidFill>
                  <a:srgbClr val="004C69"/>
                </a:solidFill>
              </a:rPr>
              <a:t>發起者工具</a:t>
            </a:r>
            <a:br>
              <a:rPr lang="en-US" altLang="zh-TW" sz="3600">
                <a:solidFill>
                  <a:srgbClr val="004C69"/>
                </a:solidFill>
              </a:rPr>
            </a:br>
            <a:r>
              <a:rPr lang="zh-TW" altLang="en-US" sz="3600">
                <a:solidFill>
                  <a:srgbClr val="004C69"/>
                </a:solidFill>
              </a:rPr>
              <a:t>攻擊工具簡介</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101</a:t>
            </a:fld>
            <a:endParaRPr lang="en-US" kern="0">
              <a:solidFill>
                <a:srgbClr val="595959"/>
              </a:solidFill>
            </a:endParaRPr>
          </a:p>
        </p:txBody>
      </p:sp>
    </p:spTree>
    <p:extLst>
      <p:ext uri="{BB962C8B-B14F-4D97-AF65-F5344CB8AC3E}">
        <p14:creationId xmlns:p14="http://schemas.microsoft.com/office/powerpoint/2010/main" val="2172376552"/>
      </p:ext>
    </p:extLst>
  </p:cSld>
  <p:clrMapOvr>
    <a:masterClrMapping/>
  </p:clrMapOvr>
  <p:transition/>
  <p:timing/>
</p:sld>
</file>

<file path=ppt/slides/slide1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58163159-BE53-4F60-A16B-8C5A02182621}"/>
              </a:ext>
            </a:extLst>
          </p:cNvPr>
          <p:cNvSpPr>
            <a:spLocks noGrp="1"/>
          </p:cNvSpPr>
          <p:nvPr>
            <p:ph idx="1"/>
          </p:nvPr>
        </p:nvSpPr>
        <p:spPr>
          <a:xfrm>
            <a:off x="663900" y="1065259"/>
            <a:ext cx="11804381" cy="5540425"/>
          </a:xfrm>
        </p:spPr>
        <p:txBody>
          <a:bodyPr>
            <a:normAutofit/>
          </a:bodyPr>
          <a:lstStyle/>
          <a:p>
            <a:pPr marL="0" indent="0">
              <a:buNone/>
            </a:pPr>
            <a:r>
              <a:rPr lang="zh-TW" altLang="en-US" sz="2600">
                <a:latin typeface="標楷體" pitchFamily="65" charset="-120"/>
                <a:cs typeface="Arial" pitchFamily="34" charset="0"/>
              </a:rPr>
              <a:t>表格強調了常見滲透測試工具的類別。請注意一些工具如何被白帽和黑帽使用。請記住，這份清單並不詳盡，因為新工具總是在開發中。</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3.3</a:t>
            </a:r>
            <a:r>
              <a:rPr lang="zh-TW" altLang="en-US" sz="3600" smtClean="0">
                <a:solidFill>
                  <a:srgbClr val="004C69"/>
                </a:solidFill>
              </a:rPr>
              <a:t>威脅</a:t>
            </a:r>
            <a:r>
              <a:rPr lang="zh-TW" altLang="en-US" sz="3600">
                <a:solidFill>
                  <a:srgbClr val="004C69"/>
                </a:solidFill>
              </a:rPr>
              <a:t>發起者工具</a:t>
            </a:r>
            <a:br>
              <a:rPr lang="en-US" altLang="zh-TW" sz="3600">
                <a:solidFill>
                  <a:srgbClr val="004C69"/>
                </a:solidFill>
              </a:rPr>
            </a:br>
            <a:r>
              <a:rPr lang="zh-TW" altLang="en-US" sz="3600">
                <a:solidFill>
                  <a:srgbClr val="004C69"/>
                </a:solidFill>
              </a:rPr>
              <a:t>安全工具的演進</a:t>
            </a:r>
          </a:p>
        </p:txBody>
      </p:sp>
      <p:graphicFrame>
        <p:nvGraphicFramePr>
          <p:cNvPr id="10" name="Table 10">
            <a:extLst>
              <a:ext uri="{FF2B5EF4-FFF2-40B4-BE49-F238E27FC236}">
                <a16:creationId xmlns:a16="http://schemas.microsoft.com/office/drawing/2014/main" id="{ACDF1C54-809F-4BFE-BBC1-2CD17112AA36}"/>
              </a:ext>
            </a:extLst>
          </p:cNvPr>
          <p:cNvGraphicFramePr>
            <a:graphicFrameLocks noGrp="1"/>
          </p:cNvGraphicFramePr>
          <p:nvPr>
            <p:extLst>
              <p:ext uri="{D42A27DB-BD31-4B8C-83A1-F6EECF244321}">
                <p14:modId xmlns:p14="http://schemas.microsoft.com/office/powerpoint/2010/main" val="1712010510"/>
              </p:ext>
            </p:extLst>
          </p:nvPr>
        </p:nvGraphicFramePr>
        <p:xfrm>
          <a:off x="848783" y="1951567"/>
          <a:ext cx="10494435" cy="4672513"/>
        </p:xfrm>
        <a:graphic>
          <a:graphicData uri="http://schemas.openxmlformats.org/drawingml/2006/table">
            <a:tbl>
              <a:tblPr firstRow="1" bandRow="1">
                <a:tableStyleId>{5C22544A-7EE6-4342-B048-85BDC9FD1C3A}</a:tableStyleId>
              </a:tblPr>
              <a:tblGrid>
                <a:gridCol w="1773712">
                  <a:extLst>
                    <a:ext uri="{9D8B030D-6E8A-4147-A177-3AD203B41FA5}">
                      <a16:colId xmlns:a16="http://schemas.microsoft.com/office/drawing/2014/main" val="4155723150"/>
                    </a:ext>
                  </a:extLst>
                </a:gridCol>
                <a:gridCol w="8720723">
                  <a:extLst>
                    <a:ext uri="{9D8B030D-6E8A-4147-A177-3AD203B41FA5}">
                      <a16:colId xmlns:a16="http://schemas.microsoft.com/office/drawing/2014/main" val="2550611757"/>
                    </a:ext>
                  </a:extLst>
                </a:gridCol>
              </a:tblGrid>
              <a:tr h="534209">
                <a:tc>
                  <a:txBody>
                    <a:bodyPr vert="horz" wrap="square"/>
                    <a:lstStyle/>
                    <a:p>
                      <a:pPr algn="l" rtl="0" fontAlgn="ctr"/>
                      <a:r>
                        <a:rPr lang="zh-TW" altLang="en-US" sz="1800">
                          <a:effectLst/>
                          <a:latin typeface="標楷體" pitchFamily="65" charset="-120"/>
                          <a:ea typeface="標楷體" panose="03000509000000000000" pitchFamily="65" charset="-120"/>
                        </a:rPr>
                        <a:t>滲透測試工具</a:t>
                      </a:r>
                      <a:endParaRPr lang="zh-TW" sz="1800">
                        <a:effectLst/>
                        <a:latin typeface="標楷體" pitchFamily="65" charset="-120"/>
                        <a:ea typeface="標楷體" panose="03000509000000000000" pitchFamily="65" charset="-120"/>
                      </a:endParaRPr>
                    </a:p>
                  </a:txBody>
                  <a:tcPr marL="63500" marR="63500" marT="63500" marB="63500" anchor="ctr"/>
                </a:tc>
                <a:tc>
                  <a:txBody>
                    <a:bodyPr vert="horz" wrap="square"/>
                    <a:lstStyle/>
                    <a:p>
                      <a:pPr algn="l" rtl="0" fontAlgn="ctr"/>
                      <a:r>
                        <a:rPr lang="zh-TW" sz="1800">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3622081630"/>
                  </a:ext>
                </a:extLst>
              </a:tr>
              <a:tr h="958045">
                <a:tc>
                  <a:txBody>
                    <a:bodyPr vert="horz" wrap="square"/>
                    <a:lstStyle/>
                    <a:p>
                      <a:pPr rtl="0" fontAlgn="ctr"/>
                      <a:r>
                        <a:rPr lang="zh-TW" sz="1800" b="0">
                          <a:effectLst/>
                          <a:latin typeface="標楷體" pitchFamily="65" charset="-120"/>
                          <a:ea typeface="標楷體" panose="03000509000000000000" pitchFamily="65" charset="-120"/>
                        </a:rPr>
                        <a:t>密碼破解</a:t>
                      </a:r>
                    </a:p>
                  </a:txBody>
                  <a:tcPr marL="63500" marR="63500"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密碼破解工具通常被稱為密碼復原工具，可用於破解或復原密碼。這可以藉由繞過資料加密後刪除原始密碼，或者直接發現密碼來實現。密碼破解器反復進行猜測，以破解密碼。密碼破解工具的例子包括 </a:t>
                      </a:r>
                      <a:r>
                        <a:rPr lang="en-US" altLang="zh-TW" sz="1800" b="0">
                          <a:effectLst/>
                          <a:latin typeface="標楷體" pitchFamily="65" charset="-120"/>
                          <a:ea typeface="標楷體" panose="03000509000000000000" pitchFamily="65" charset="-120"/>
                        </a:rPr>
                        <a:t>John the Ripper</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Ophcrack</a:t>
                      </a:r>
                      <a:r>
                        <a:rPr lang="zh-TW" altLang="en-US" sz="1800" b="0">
                          <a:effectLst/>
                          <a:latin typeface="標楷體" pitchFamily="65" charset="-120"/>
                          <a:ea typeface="標楷體" panose="03000509000000000000" pitchFamily="65" charset="-120"/>
                        </a:rPr>
                        <a:t>、</a:t>
                      </a:r>
                      <a:r>
                        <a:rPr lang="en-US" altLang="zh-TW" sz="1800" b="0">
                          <a:effectLst/>
                          <a:latin typeface="標楷體" pitchFamily="65" charset="-120"/>
                          <a:ea typeface="標楷體" panose="03000509000000000000" pitchFamily="65" charset="-120"/>
                        </a:rPr>
                        <a:t>L0phtCrack</a:t>
                      </a:r>
                      <a:r>
                        <a:rPr lang="zh-TW" altLang="en-US" sz="1800" b="0">
                          <a:effectLst/>
                          <a:latin typeface="標楷體" pitchFamily="65" charset="-120"/>
                          <a:ea typeface="標楷體" panose="03000509000000000000" pitchFamily="65" charset="-120"/>
                        </a:rPr>
                        <a:t>、</a:t>
                      </a:r>
                      <a:r>
                        <a:rPr lang="en-US" altLang="zh-TW" sz="1800" b="0">
                          <a:effectLst/>
                          <a:latin typeface="標楷體" pitchFamily="65" charset="-120"/>
                          <a:ea typeface="標楷體" panose="03000509000000000000" pitchFamily="65" charset="-120"/>
                        </a:rPr>
                        <a:t>THC Hydra</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RainbowCrack </a:t>
                      </a:r>
                      <a:r>
                        <a:rPr lang="zh-TW" altLang="en-US" sz="1800" b="0">
                          <a:effectLst/>
                          <a:latin typeface="標楷體" pitchFamily="65" charset="-120"/>
                          <a:ea typeface="標楷體" panose="03000509000000000000" pitchFamily="65" charset="-120"/>
                        </a:rPr>
                        <a:t>和 </a:t>
                      </a:r>
                      <a:r>
                        <a:rPr lang="en-US" altLang="zh-TW" sz="1800" b="0">
                          <a:effectLst/>
                          <a:latin typeface="標楷體" pitchFamily="65" charset="-120"/>
                          <a:ea typeface="標楷體" panose="03000509000000000000" pitchFamily="65" charset="-120"/>
                        </a:rPr>
                        <a:t>Medusa</a:t>
                      </a:r>
                      <a:r>
                        <a:rPr lang="zh-TW" altLang="en-US" sz="1800" b="0">
                          <a:effectLst/>
                          <a:latin typeface="標楷體" pitchFamily="65" charset="-120"/>
                          <a:ea typeface="標楷體" panose="03000509000000000000" pitchFamily="65" charset="-120"/>
                        </a:rPr>
                        <a:t>。</a:t>
                      </a:r>
                      <a:endParaRPr lang="zh-TW" sz="18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293108817"/>
                  </a:ext>
                </a:extLst>
              </a:tr>
              <a:tr h="746128">
                <a:tc>
                  <a:txBody>
                    <a:bodyPr vert="horz" wrap="square"/>
                    <a:lstStyle/>
                    <a:p>
                      <a:pPr rtl="0" fontAlgn="ctr"/>
                      <a:r>
                        <a:rPr lang="zh-TW" sz="1800" b="0">
                          <a:effectLst/>
                          <a:latin typeface="標楷體" pitchFamily="65" charset="-120"/>
                          <a:ea typeface="標楷體" panose="03000509000000000000" pitchFamily="65" charset="-120"/>
                        </a:rPr>
                        <a:t>無線駭客工具</a:t>
                      </a:r>
                    </a:p>
                  </a:txBody>
                  <a:tcPr marL="63500" marR="63500"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無線駭客工具是用來故意入侵無線網路以檢測安全性漏洞的。無線駭客工具的例子包括 </a:t>
                      </a:r>
                      <a:r>
                        <a:rPr lang="en-US" altLang="zh-TW" sz="1800" b="0" err="1">
                          <a:effectLst/>
                          <a:latin typeface="標楷體" pitchFamily="65" charset="-120"/>
                          <a:ea typeface="標楷體" panose="03000509000000000000" pitchFamily="65" charset="-120"/>
                        </a:rPr>
                        <a:t>Aircrack-ng</a:t>
                      </a:r>
                      <a:r>
                        <a:rPr lang="zh-TW" altLang="en-US" sz="1800" b="0">
                          <a:effectLst/>
                          <a:latin typeface="標楷體" pitchFamily="65" charset="-120"/>
                          <a:ea typeface="標楷體" panose="03000509000000000000" pitchFamily="65" charset="-120"/>
                        </a:rPr>
                        <a:t>，</a:t>
                      </a:r>
                      <a:r>
                        <a:rPr lang="en-US" altLang="zh-TW" sz="1800" b="0">
                          <a:effectLst/>
                          <a:latin typeface="標楷體" pitchFamily="65" charset="-120"/>
                          <a:ea typeface="標楷體" panose="03000509000000000000" pitchFamily="65" charset="-120"/>
                        </a:rPr>
                        <a:t>Kismet</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InSSIDer</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KisMAC</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Firesheep</a:t>
                      </a:r>
                      <a:r>
                        <a:rPr lang="zh-TW" altLang="en-US" sz="1800" b="0">
                          <a:effectLst/>
                          <a:latin typeface="標楷體" pitchFamily="65" charset="-120"/>
                          <a:ea typeface="標楷體" panose="03000509000000000000" pitchFamily="65" charset="-120"/>
                        </a:rPr>
                        <a:t>，和 </a:t>
                      </a:r>
                      <a:r>
                        <a:rPr lang="en-US" altLang="zh-TW" sz="1800" b="0" err="1">
                          <a:effectLst/>
                          <a:latin typeface="標楷體" pitchFamily="65" charset="-120"/>
                          <a:ea typeface="標楷體" panose="03000509000000000000" pitchFamily="65" charset="-120"/>
                        </a:rPr>
                        <a:t>NetStumbler</a:t>
                      </a:r>
                      <a:r>
                        <a:rPr lang="zh-TW" altLang="en-US" sz="1800" b="0">
                          <a:effectLst/>
                          <a:latin typeface="標楷體" pitchFamily="65" charset="-120"/>
                          <a:ea typeface="標楷體" panose="03000509000000000000" pitchFamily="65" charset="-120"/>
                        </a:rPr>
                        <a:t>。</a:t>
                      </a:r>
                      <a:endParaRPr lang="zh-TW" sz="18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792203969"/>
                  </a:ext>
                </a:extLst>
              </a:tr>
              <a:tr h="746128">
                <a:tc>
                  <a:txBody>
                    <a:bodyPr vert="horz" wrap="square"/>
                    <a:lstStyle/>
                    <a:p>
                      <a:pPr rtl="0" fontAlgn="ctr"/>
                      <a:r>
                        <a:rPr lang="zh-TW" sz="1800" b="0">
                          <a:effectLst/>
                          <a:latin typeface="標楷體" pitchFamily="65" charset="-120"/>
                          <a:ea typeface="標楷體" panose="03000509000000000000" pitchFamily="65" charset="-120"/>
                        </a:rPr>
                        <a:t>網路掃描和</a:t>
                      </a:r>
                      <a:r>
                        <a:rPr lang="zh-TW" altLang="en-US" sz="1800" b="0">
                          <a:effectLst/>
                          <a:latin typeface="標楷體" pitchFamily="65" charset="-120"/>
                          <a:ea typeface="標楷體" panose="03000509000000000000" pitchFamily="65" charset="-120"/>
                        </a:rPr>
                        <a:t>駭客</a:t>
                      </a:r>
                      <a:r>
                        <a:rPr lang="zh-TW" sz="1800" b="0">
                          <a:effectLst/>
                          <a:latin typeface="標楷體" pitchFamily="65" charset="-120"/>
                          <a:ea typeface="標楷體" panose="03000509000000000000" pitchFamily="65" charset="-120"/>
                        </a:rPr>
                        <a:t>工具</a:t>
                      </a:r>
                    </a:p>
                  </a:txBody>
                  <a:tcPr marL="63500" marR="63500"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網路掃描工具可用來探測網路裝置、伺服器和主機以開啟 </a:t>
                      </a:r>
                      <a:r>
                        <a:rPr lang="en-US" altLang="zh-TW" sz="1800" b="0">
                          <a:effectLst/>
                          <a:latin typeface="標楷體" pitchFamily="65" charset="-120"/>
                          <a:ea typeface="標楷體" panose="03000509000000000000" pitchFamily="65" charset="-120"/>
                        </a:rPr>
                        <a:t>TCP </a:t>
                      </a:r>
                      <a:r>
                        <a:rPr lang="zh-TW" altLang="en-US" sz="1800" b="0">
                          <a:effectLst/>
                          <a:latin typeface="標楷體" pitchFamily="65" charset="-120"/>
                          <a:ea typeface="標楷體" panose="03000509000000000000" pitchFamily="65" charset="-120"/>
                        </a:rPr>
                        <a:t>或 </a:t>
                      </a:r>
                      <a:r>
                        <a:rPr lang="en-US" altLang="zh-TW" sz="1800" b="0">
                          <a:effectLst/>
                          <a:latin typeface="標楷體" pitchFamily="65" charset="-120"/>
                          <a:ea typeface="標楷體" panose="03000509000000000000" pitchFamily="65" charset="-120"/>
                        </a:rPr>
                        <a:t>UDP </a:t>
                      </a:r>
                      <a:r>
                        <a:rPr lang="zh-TW" altLang="en-US" sz="1800" b="0">
                          <a:effectLst/>
                          <a:latin typeface="標楷體" pitchFamily="65" charset="-120"/>
                          <a:ea typeface="標楷體" panose="03000509000000000000" pitchFamily="65" charset="-120"/>
                        </a:rPr>
                        <a:t>埠。掃描工具的範例包括 </a:t>
                      </a:r>
                      <a:r>
                        <a:rPr lang="en-US" altLang="zh-TW" sz="1800" b="0">
                          <a:effectLst/>
                          <a:latin typeface="標楷體" pitchFamily="65" charset="-120"/>
                          <a:ea typeface="標楷體" panose="03000509000000000000" pitchFamily="65" charset="-120"/>
                        </a:rPr>
                        <a:t>Nmap</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SuperScan</a:t>
                      </a:r>
                      <a:r>
                        <a:rPr lang="zh-TW" altLang="en-US" sz="1800" b="0">
                          <a:effectLst/>
                          <a:latin typeface="標楷體" pitchFamily="65" charset="-120"/>
                          <a:ea typeface="標楷體" panose="03000509000000000000" pitchFamily="65" charset="-120"/>
                        </a:rPr>
                        <a:t>，</a:t>
                      </a:r>
                      <a:r>
                        <a:rPr lang="en-US" altLang="zh-TW" sz="1800" b="0">
                          <a:effectLst/>
                          <a:latin typeface="標楷體" pitchFamily="65" charset="-120"/>
                          <a:ea typeface="標楷體" panose="03000509000000000000" pitchFamily="65" charset="-120"/>
                        </a:rPr>
                        <a:t>Angry IP Scanner </a:t>
                      </a:r>
                      <a:r>
                        <a:rPr lang="zh-TW" altLang="en-US" sz="1800" b="0">
                          <a:effectLst/>
                          <a:latin typeface="標楷體" pitchFamily="65" charset="-120"/>
                          <a:ea typeface="標楷體" panose="03000509000000000000" pitchFamily="65" charset="-120"/>
                        </a:rPr>
                        <a:t>和 </a:t>
                      </a:r>
                      <a:r>
                        <a:rPr lang="en-US" altLang="zh-TW" sz="1800" b="0" err="1">
                          <a:effectLst/>
                          <a:latin typeface="標楷體" pitchFamily="65" charset="-120"/>
                          <a:ea typeface="標楷體" panose="03000509000000000000" pitchFamily="65" charset="-120"/>
                        </a:rPr>
                        <a:t>NetScanTools</a:t>
                      </a:r>
                      <a:r>
                        <a:rPr lang="zh-TW" altLang="en-US" sz="1800" b="0">
                          <a:effectLst/>
                          <a:latin typeface="標楷體" pitchFamily="65" charset="-120"/>
                          <a:ea typeface="標楷體" panose="03000509000000000000" pitchFamily="65" charset="-120"/>
                        </a:rPr>
                        <a:t>。</a:t>
                      </a:r>
                      <a:endParaRPr lang="zh-TW" sz="18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4076634743"/>
                  </a:ext>
                </a:extLst>
              </a:tr>
              <a:tr h="574040">
                <a:tc>
                  <a:txBody>
                    <a:bodyPr vert="horz" wrap="square"/>
                    <a:lstStyle/>
                    <a:p>
                      <a:pPr rtl="0" fontAlgn="ctr"/>
                      <a:r>
                        <a:rPr lang="zh-TW" sz="1800" b="0">
                          <a:effectLst/>
                          <a:latin typeface="標楷體" pitchFamily="65" charset="-120"/>
                          <a:ea typeface="標楷體" panose="03000509000000000000" pitchFamily="65" charset="-120"/>
                        </a:rPr>
                        <a:t>封包製作工具</a:t>
                      </a:r>
                    </a:p>
                  </a:txBody>
                  <a:tcPr marL="63500" marR="63500"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這些工具用於探測和測試防火牆的堅固性使用特製的偽造封包。範例包括 </a:t>
                      </a:r>
                      <a:r>
                        <a:rPr lang="en-US" altLang="zh-TW" sz="1800" b="0" err="1">
                          <a:effectLst/>
                          <a:latin typeface="標楷體" pitchFamily="65" charset="-120"/>
                          <a:ea typeface="標楷體" panose="03000509000000000000" pitchFamily="65" charset="-120"/>
                        </a:rPr>
                        <a:t>Hping</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Scapy</a:t>
                      </a:r>
                      <a:r>
                        <a:rPr lang="zh-TW" altLang="en-US" sz="1800" b="0">
                          <a:effectLst/>
                          <a:latin typeface="標楷體" pitchFamily="65" charset="-120"/>
                          <a:ea typeface="標楷體" panose="03000509000000000000" pitchFamily="65" charset="-120"/>
                        </a:rPr>
                        <a:t>、 </a:t>
                      </a:r>
                      <a:r>
                        <a:rPr lang="en-US" altLang="zh-TW" sz="1800" b="0" err="1">
                          <a:effectLst/>
                          <a:latin typeface="標楷體" pitchFamily="65" charset="-120"/>
                          <a:ea typeface="標楷體" panose="03000509000000000000" pitchFamily="65" charset="-120"/>
                        </a:rPr>
                        <a:t>Socat</a:t>
                      </a:r>
                      <a:r>
                        <a:rPr lang="zh-TW" altLang="en-US" sz="1800" b="0">
                          <a:effectLst/>
                          <a:latin typeface="標楷體" pitchFamily="65" charset="-120"/>
                          <a:ea typeface="標楷體" panose="03000509000000000000" pitchFamily="65" charset="-120"/>
                        </a:rPr>
                        <a:t>，</a:t>
                      </a:r>
                      <a:r>
                        <a:rPr lang="en-US" altLang="zh-TW" sz="1800" b="0">
                          <a:effectLst/>
                          <a:latin typeface="標楷體" pitchFamily="65" charset="-120"/>
                          <a:ea typeface="標楷體" panose="03000509000000000000" pitchFamily="65" charset="-120"/>
                        </a:rPr>
                        <a:t>Yersinia</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Netcat</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Nping </a:t>
                      </a:r>
                      <a:r>
                        <a:rPr lang="zh-TW" altLang="en-US" sz="1800" b="0">
                          <a:effectLst/>
                          <a:latin typeface="標楷體" pitchFamily="65" charset="-120"/>
                          <a:ea typeface="標楷體" panose="03000509000000000000" pitchFamily="65" charset="-120"/>
                        </a:rPr>
                        <a:t>和 </a:t>
                      </a:r>
                      <a:r>
                        <a:rPr lang="en-US" altLang="zh-TW" sz="1800" b="0">
                          <a:effectLst/>
                          <a:latin typeface="標楷體" pitchFamily="65" charset="-120"/>
                          <a:ea typeface="標楷體" panose="03000509000000000000" pitchFamily="65" charset="-120"/>
                        </a:rPr>
                        <a:t>Nemesis</a:t>
                      </a:r>
                      <a:r>
                        <a:rPr lang="zh-TW" altLang="en-US" sz="1800" b="0">
                          <a:effectLst/>
                          <a:latin typeface="標楷體" pitchFamily="65" charset="-120"/>
                          <a:ea typeface="標楷體" panose="03000509000000000000" pitchFamily="65" charset="-120"/>
                        </a:rPr>
                        <a:t>。</a:t>
                      </a:r>
                      <a:endParaRPr lang="zh-TW" sz="18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129414898"/>
                  </a:ext>
                </a:extLst>
              </a:tr>
              <a:tr h="746128">
                <a:tc>
                  <a:txBody>
                    <a:bodyPr vert="horz" wrap="square"/>
                    <a:lstStyle/>
                    <a:p>
                      <a:pPr rtl="0" fontAlgn="ctr"/>
                      <a:r>
                        <a:rPr lang="zh-TW" altLang="en-US" sz="1800" b="0">
                          <a:effectLst/>
                          <a:latin typeface="標楷體" pitchFamily="65" charset="-120"/>
                          <a:ea typeface="標楷體" panose="03000509000000000000" pitchFamily="65" charset="-120"/>
                        </a:rPr>
                        <a:t>封包嗅探器</a:t>
                      </a:r>
                      <a:endParaRPr lang="zh-TW" sz="18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這些工具用於擷取和分析傳統乙太網路 </a:t>
                      </a:r>
                      <a:r>
                        <a:rPr lang="en-US" altLang="zh-TW" sz="1800" b="0">
                          <a:effectLst/>
                          <a:latin typeface="標楷體" pitchFamily="65" charset="-120"/>
                          <a:ea typeface="標楷體" panose="03000509000000000000" pitchFamily="65" charset="-120"/>
                        </a:rPr>
                        <a:t>LAN </a:t>
                      </a:r>
                      <a:r>
                        <a:rPr lang="zh-TW" altLang="en-US" sz="1800" b="0">
                          <a:effectLst/>
                          <a:latin typeface="標楷體" pitchFamily="65" charset="-120"/>
                          <a:ea typeface="標楷體" panose="03000509000000000000" pitchFamily="65" charset="-120"/>
                        </a:rPr>
                        <a:t>或 </a:t>
                      </a:r>
                      <a:r>
                        <a:rPr lang="en-US" altLang="zh-TW" sz="1800" b="0">
                          <a:effectLst/>
                          <a:latin typeface="標楷體" pitchFamily="65" charset="-120"/>
                          <a:ea typeface="標楷體" panose="03000509000000000000" pitchFamily="65" charset="-120"/>
                        </a:rPr>
                        <a:t>WLAN</a:t>
                      </a:r>
                      <a:r>
                        <a:rPr lang="zh-TW" altLang="en-US" sz="1800" b="0">
                          <a:effectLst/>
                          <a:latin typeface="標楷體" pitchFamily="65" charset="-120"/>
                          <a:ea typeface="標楷體" panose="03000509000000000000" pitchFamily="65" charset="-120"/>
                        </a:rPr>
                        <a:t>。工具包括 </a:t>
                      </a:r>
                      <a:r>
                        <a:rPr lang="en-US" altLang="zh-TW" sz="1800" b="0">
                          <a:effectLst/>
                          <a:latin typeface="標楷體" pitchFamily="65" charset="-120"/>
                          <a:ea typeface="標楷體" panose="03000509000000000000" pitchFamily="65" charset="-120"/>
                        </a:rPr>
                        <a:t>Wireshark</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Tcpdump</a:t>
                      </a:r>
                      <a:r>
                        <a:rPr lang="zh-TW" altLang="en-US" sz="1800" b="0">
                          <a:effectLst/>
                          <a:latin typeface="標楷體" pitchFamily="65" charset="-120"/>
                          <a:ea typeface="標楷體" panose="03000509000000000000" pitchFamily="65" charset="-120"/>
                        </a:rPr>
                        <a:t>，</a:t>
                      </a:r>
                      <a:r>
                        <a:rPr lang="en-US" altLang="zh-TW" sz="1800" b="0">
                          <a:effectLst/>
                          <a:latin typeface="標楷體" pitchFamily="65" charset="-120"/>
                          <a:ea typeface="標楷體" panose="03000509000000000000" pitchFamily="65" charset="-120"/>
                        </a:rPr>
                        <a:t>Ettercap</a:t>
                      </a:r>
                      <a:r>
                        <a:rPr lang="zh-TW" altLang="en-US" sz="1800" b="0">
                          <a:effectLst/>
                          <a:latin typeface="標楷體" pitchFamily="65" charset="-120"/>
                          <a:ea typeface="標楷體" panose="03000509000000000000" pitchFamily="65" charset="-120"/>
                        </a:rPr>
                        <a:t>， </a:t>
                      </a:r>
                      <a:r>
                        <a:rPr lang="en-US" altLang="zh-TW" sz="1800" b="0" err="1">
                          <a:effectLst/>
                          <a:latin typeface="標楷體" pitchFamily="65" charset="-120"/>
                          <a:ea typeface="標楷體" panose="03000509000000000000" pitchFamily="65" charset="-120"/>
                        </a:rPr>
                        <a:t>Dsniff</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EtherApe</a:t>
                      </a:r>
                      <a:r>
                        <a:rPr lang="zh-TW" altLang="en-US" sz="1800" b="0">
                          <a:effectLst/>
                          <a:latin typeface="標楷體" pitchFamily="65" charset="-120"/>
                          <a:ea typeface="標楷體" panose="03000509000000000000" pitchFamily="65" charset="-120"/>
                        </a:rPr>
                        <a:t>，</a:t>
                      </a:r>
                      <a:r>
                        <a:rPr lang="en-US" altLang="zh-TW" sz="1800" b="0">
                          <a:effectLst/>
                          <a:latin typeface="標楷體" pitchFamily="65" charset="-120"/>
                          <a:ea typeface="標楷體" panose="03000509000000000000" pitchFamily="65" charset="-120"/>
                        </a:rPr>
                        <a:t>Paros</a:t>
                      </a:r>
                      <a:r>
                        <a:rPr lang="zh-TW" altLang="en-US" sz="1800" b="0">
                          <a:effectLst/>
                          <a:latin typeface="標楷體" pitchFamily="65" charset="-120"/>
                          <a:ea typeface="標楷體" panose="03000509000000000000" pitchFamily="65" charset="-120"/>
                        </a:rPr>
                        <a:t>，</a:t>
                      </a:r>
                      <a:r>
                        <a:rPr lang="en-US" altLang="zh-TW" sz="1800" b="0">
                          <a:effectLst/>
                          <a:latin typeface="標楷體" pitchFamily="65" charset="-120"/>
                          <a:ea typeface="標楷體" panose="03000509000000000000" pitchFamily="65" charset="-120"/>
                        </a:rPr>
                        <a:t>Fiddler</a:t>
                      </a:r>
                      <a:r>
                        <a:rPr lang="zh-TW" altLang="en-US" sz="1800" b="0">
                          <a:effectLst/>
                          <a:latin typeface="標楷體" pitchFamily="65" charset="-120"/>
                          <a:ea typeface="標楷體" panose="03000509000000000000" pitchFamily="65" charset="-120"/>
                        </a:rPr>
                        <a:t>，</a:t>
                      </a:r>
                      <a:r>
                        <a:rPr lang="en-US" altLang="zh-TW" sz="1800" b="0" err="1">
                          <a:effectLst/>
                          <a:latin typeface="標楷體" pitchFamily="65" charset="-120"/>
                          <a:ea typeface="標楷體" panose="03000509000000000000" pitchFamily="65" charset="-120"/>
                        </a:rPr>
                        <a:t>Ratproxy </a:t>
                      </a:r>
                      <a:r>
                        <a:rPr lang="zh-TW" altLang="en-US" sz="1800" b="0">
                          <a:effectLst/>
                          <a:latin typeface="標楷體" pitchFamily="65" charset="-120"/>
                          <a:ea typeface="標楷體" panose="03000509000000000000" pitchFamily="65" charset="-120"/>
                        </a:rPr>
                        <a:t>和 </a:t>
                      </a:r>
                      <a:r>
                        <a:rPr lang="en-US" altLang="zh-TW" sz="1800" b="0" err="1">
                          <a:effectLst/>
                          <a:latin typeface="標楷體" pitchFamily="65" charset="-120"/>
                          <a:ea typeface="標楷體" panose="03000509000000000000" pitchFamily="65" charset="-120"/>
                        </a:rPr>
                        <a:t>SSLstrip</a:t>
                      </a:r>
                      <a:r>
                        <a:rPr lang="zh-TW" altLang="en-US" sz="1800" b="0">
                          <a:effectLst/>
                          <a:latin typeface="標楷體" pitchFamily="65" charset="-120"/>
                          <a:ea typeface="標楷體" panose="03000509000000000000" pitchFamily="65" charset="-120"/>
                        </a:rPr>
                        <a:t>。</a:t>
                      </a:r>
                      <a:endParaRPr lang="zh-TW" sz="18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624535015"/>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102</a:t>
            </a:fld>
            <a:endParaRPr lang="en-US" kern="0">
              <a:solidFill>
                <a:srgbClr val="595959"/>
              </a:solidFill>
            </a:endParaRPr>
          </a:p>
        </p:txBody>
      </p:sp>
    </p:spTree>
    <p:extLst>
      <p:ext uri="{BB962C8B-B14F-4D97-AF65-F5344CB8AC3E}">
        <p14:creationId xmlns:p14="http://schemas.microsoft.com/office/powerpoint/2010/main" val="1217581363"/>
      </p:ext>
    </p:extLst>
  </p:cSld>
  <p:clrMapOvr>
    <a:masterClrMapping/>
  </p:clrMapOvr>
  <p:transition/>
  <p:timing/>
</p:sld>
</file>

<file path=ppt/slides/slide1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3.3</a:t>
            </a:r>
            <a:r>
              <a:rPr lang="zh-TW" altLang="en-US" sz="3600" smtClean="0">
                <a:solidFill>
                  <a:srgbClr val="004C69"/>
                </a:solidFill>
              </a:rPr>
              <a:t>威脅</a:t>
            </a:r>
            <a:r>
              <a:rPr lang="zh-TW" altLang="en-US" sz="3600">
                <a:solidFill>
                  <a:srgbClr val="004C69"/>
                </a:solidFill>
              </a:rPr>
              <a:t>發起者工具</a:t>
            </a:r>
            <a:br>
              <a:rPr lang="en-US" altLang="zh-TW" sz="3600">
                <a:solidFill>
                  <a:srgbClr val="004C69"/>
                </a:solidFill>
              </a:rPr>
            </a:br>
            <a:r>
              <a:rPr lang="zh-TW" altLang="en-US" sz="3600">
                <a:solidFill>
                  <a:srgbClr val="004C69"/>
                </a:solidFill>
              </a:rPr>
              <a:t>安全工具的演進（續） </a:t>
            </a:r>
          </a:p>
        </p:txBody>
      </p:sp>
      <p:graphicFrame>
        <p:nvGraphicFramePr>
          <p:cNvPr id="10" name="Table 10">
            <a:extLst>
              <a:ext uri="{FF2B5EF4-FFF2-40B4-BE49-F238E27FC236}">
                <a16:creationId xmlns:a16="http://schemas.microsoft.com/office/drawing/2014/main" id="{ACDF1C54-809F-4BFE-BBC1-2CD17112AA36}"/>
              </a:ext>
            </a:extLst>
          </p:cNvPr>
          <p:cNvGraphicFramePr>
            <a:graphicFrameLocks noGrp="1"/>
          </p:cNvGraphicFramePr>
          <p:nvPr>
            <p:extLst>
              <p:ext uri="{D42A27DB-BD31-4B8C-83A1-F6EECF244321}">
                <p14:modId xmlns:p14="http://schemas.microsoft.com/office/powerpoint/2010/main" val="2035296578"/>
              </p:ext>
            </p:extLst>
          </p:nvPr>
        </p:nvGraphicFramePr>
        <p:xfrm>
          <a:off x="148282" y="1003176"/>
          <a:ext cx="11338085" cy="5085935"/>
        </p:xfrm>
        <a:graphic>
          <a:graphicData uri="http://schemas.openxmlformats.org/drawingml/2006/table">
            <a:tbl>
              <a:tblPr firstRow="1" bandRow="1">
                <a:tableStyleId>{5C22544A-7EE6-4342-B048-85BDC9FD1C3A}</a:tableStyleId>
              </a:tblPr>
              <a:tblGrid>
                <a:gridCol w="2009797">
                  <a:extLst>
                    <a:ext uri="{9D8B030D-6E8A-4147-A177-3AD203B41FA5}">
                      <a16:colId xmlns:a16="http://schemas.microsoft.com/office/drawing/2014/main" val="4155723150"/>
                    </a:ext>
                  </a:extLst>
                </a:gridCol>
                <a:gridCol w="9328288">
                  <a:extLst>
                    <a:ext uri="{9D8B030D-6E8A-4147-A177-3AD203B41FA5}">
                      <a16:colId xmlns:a16="http://schemas.microsoft.com/office/drawing/2014/main" val="2550611757"/>
                    </a:ext>
                  </a:extLst>
                </a:gridCol>
              </a:tblGrid>
              <a:tr h="372357">
                <a:tc>
                  <a:txBody>
                    <a:bodyPr vert="horz" wrap="square"/>
                    <a:lstStyle/>
                    <a:p>
                      <a:pPr algn="l" rtl="0" fontAlgn="ctr"/>
                      <a:r>
                        <a:rPr lang="zh-TW" altLang="en-US" sz="1600">
                          <a:effectLst/>
                          <a:latin typeface="標楷體" pitchFamily="65" charset="-120"/>
                          <a:ea typeface="標楷體" panose="03000509000000000000" pitchFamily="65" charset="-120"/>
                        </a:rPr>
                        <a:t>滲透測試工具</a:t>
                      </a:r>
                      <a:endParaRPr lang="zh-TW" altLang="zh-TW" sz="1600">
                        <a:effectLst/>
                        <a:latin typeface="標楷體" pitchFamily="65" charset="-120"/>
                        <a:ea typeface="標楷體" panose="03000509000000000000" pitchFamily="65" charset="-120"/>
                      </a:endParaRPr>
                    </a:p>
                  </a:txBody>
                  <a:tcPr marL="63500" marR="63500" marT="63500" marB="63500" anchor="ctr"/>
                </a:tc>
                <a:tc>
                  <a:txBody>
                    <a:bodyPr vert="horz" wrap="square"/>
                    <a:lstStyle/>
                    <a:p>
                      <a:pPr algn="l" rtl="0" fontAlgn="ctr"/>
                      <a:r>
                        <a:rPr lang="zh-TW" sz="1600">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3622081630"/>
                  </a:ext>
                </a:extLst>
              </a:tr>
              <a:tr h="533400">
                <a:tc>
                  <a:txBody>
                    <a:bodyPr vert="horz" wrap="square"/>
                    <a:lstStyle/>
                    <a:p>
                      <a:pPr rtl="0" fontAlgn="ctr"/>
                      <a:r>
                        <a:rPr lang="zh-TW" sz="1600" b="0">
                          <a:effectLst/>
                          <a:latin typeface="標楷體" pitchFamily="65" charset="-120"/>
                          <a:ea typeface="標楷體" panose="03000509000000000000" pitchFamily="65" charset="-120"/>
                        </a:rPr>
                        <a:t>Rootkit 偵測器</a:t>
                      </a: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這是一個目錄和檔案完整性檢查器，由白帽用於偵測已安裝的 </a:t>
                      </a:r>
                      <a:r>
                        <a:rPr lang="en-US" altLang="zh-TW" sz="1600" b="0">
                          <a:effectLst/>
                          <a:latin typeface="標楷體" pitchFamily="65" charset="-120"/>
                          <a:ea typeface="標楷體" panose="03000509000000000000" pitchFamily="65" charset="-120"/>
                        </a:rPr>
                        <a:t>Rootkit</a:t>
                      </a:r>
                      <a:r>
                        <a:rPr lang="zh-TW" altLang="en-US" sz="1600" b="0">
                          <a:effectLst/>
                          <a:latin typeface="標楷體" pitchFamily="65" charset="-120"/>
                          <a:ea typeface="標楷體" panose="03000509000000000000" pitchFamily="65" charset="-120"/>
                        </a:rPr>
                        <a:t>。範例工具包括 </a:t>
                      </a:r>
                      <a:r>
                        <a:rPr lang="en-US" altLang="zh-TW" sz="1600" b="0">
                          <a:effectLst/>
                          <a:latin typeface="標楷體" pitchFamily="65" charset="-120"/>
                          <a:ea typeface="標楷體" panose="03000509000000000000" pitchFamily="65" charset="-120"/>
                        </a:rPr>
                        <a:t>AIDE</a:t>
                      </a:r>
                      <a:r>
                        <a:rPr lang="zh-TW" altLang="en-US" sz="1600" b="0">
                          <a:effectLst/>
                          <a:latin typeface="標楷體" pitchFamily="65" charset="-120"/>
                          <a:ea typeface="標楷體" panose="03000509000000000000" pitchFamily="65" charset="-120"/>
                        </a:rPr>
                        <a:t>、</a:t>
                      </a:r>
                      <a:r>
                        <a:rPr lang="en-US" altLang="zh-TW" sz="1600" b="0" err="1">
                          <a:effectLst/>
                          <a:latin typeface="標楷體" pitchFamily="65" charset="-120"/>
                          <a:ea typeface="標楷體" panose="03000509000000000000" pitchFamily="65" charset="-120"/>
                        </a:rPr>
                        <a:t>Netfilter </a:t>
                      </a:r>
                      <a:r>
                        <a:rPr lang="zh-TW" altLang="en-US" sz="1600" b="0">
                          <a:effectLst/>
                          <a:latin typeface="標楷體" pitchFamily="65" charset="-120"/>
                          <a:ea typeface="標楷體" panose="03000509000000000000" pitchFamily="65" charset="-120"/>
                        </a:rPr>
                        <a:t>和 </a:t>
                      </a:r>
                      <a:r>
                        <a:rPr lang="en-US" altLang="zh-TW" sz="1600" b="0">
                          <a:effectLst/>
                          <a:latin typeface="標楷體" pitchFamily="65" charset="-120"/>
                          <a:ea typeface="標楷體" panose="03000509000000000000" pitchFamily="65" charset="-120"/>
                        </a:rPr>
                        <a:t>PF</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OpenBSD </a:t>
                      </a:r>
                      <a:r>
                        <a:rPr lang="zh-TW" altLang="en-US" sz="1600" b="0">
                          <a:effectLst/>
                          <a:latin typeface="標楷體" pitchFamily="65" charset="-120"/>
                          <a:ea typeface="標楷體" panose="03000509000000000000" pitchFamily="65" charset="-120"/>
                        </a:rPr>
                        <a:t>封包過濾器。</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157979628"/>
                  </a:ext>
                </a:extLst>
              </a:tr>
              <a:tr h="402027">
                <a:tc>
                  <a:txBody>
                    <a:bodyPr vert="horz" wrap="square"/>
                    <a:lstStyle/>
                    <a:p>
                      <a:pPr rtl="0" fontAlgn="ctr"/>
                      <a:r>
                        <a:rPr lang="zh-TW" altLang="en-US" sz="1600" b="0">
                          <a:effectLst/>
                          <a:latin typeface="標楷體" pitchFamily="65" charset="-120"/>
                          <a:ea typeface="標楷體" panose="03000509000000000000" pitchFamily="65" charset="-120"/>
                        </a:rPr>
                        <a:t>搜尋漏洞的模糊器</a:t>
                      </a:r>
                      <a:endParaRPr lang="zh-TW" sz="16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模糊工具是威脅發起者用來發現電腦的安全漏洞。模糊器的例子包括 </a:t>
                      </a:r>
                      <a:r>
                        <a:rPr lang="en-US" altLang="zh-TW" sz="1600" b="0" err="1">
                          <a:effectLst/>
                          <a:latin typeface="標楷體" pitchFamily="65" charset="-120"/>
                          <a:ea typeface="標楷體" panose="03000509000000000000" pitchFamily="65" charset="-120"/>
                        </a:rPr>
                        <a:t>Skipfish</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Wapiti</a:t>
                      </a:r>
                      <a:r>
                        <a:rPr lang="zh-TW" altLang="en-US" sz="1600" b="0">
                          <a:effectLst/>
                          <a:latin typeface="標楷體" pitchFamily="65" charset="-120"/>
                          <a:ea typeface="標楷體" panose="03000509000000000000" pitchFamily="65" charset="-120"/>
                        </a:rPr>
                        <a:t>，和 </a:t>
                      </a:r>
                      <a:r>
                        <a:rPr lang="en-US" altLang="zh-TW" sz="1600" b="0">
                          <a:effectLst/>
                          <a:latin typeface="標楷體" pitchFamily="65" charset="-120"/>
                          <a:ea typeface="標楷體" panose="03000509000000000000" pitchFamily="65" charset="-120"/>
                        </a:rPr>
                        <a:t>W3af</a:t>
                      </a:r>
                      <a:r>
                        <a:rPr lang="zh-TW" altLang="en-US" sz="1600" b="0">
                          <a:effectLst/>
                          <a:latin typeface="標楷體" pitchFamily="65" charset="-120"/>
                          <a:ea typeface="標楷體" panose="03000509000000000000" pitchFamily="65" charset="-120"/>
                        </a:rPr>
                        <a:t>。</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249412404"/>
                  </a:ext>
                </a:extLst>
              </a:tr>
              <a:tr h="402027">
                <a:tc>
                  <a:txBody>
                    <a:bodyPr vert="horz" wrap="square"/>
                    <a:lstStyle/>
                    <a:p>
                      <a:pPr rtl="0" fontAlgn="ctr"/>
                      <a:r>
                        <a:rPr lang="zh-TW" sz="1600" b="0">
                          <a:effectLst/>
                          <a:latin typeface="標楷體" pitchFamily="65" charset="-120"/>
                          <a:ea typeface="標楷體" panose="03000509000000000000" pitchFamily="65" charset="-120"/>
                        </a:rPr>
                        <a:t>鑑識工具</a:t>
                      </a: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這些工具被白帽駭客用來嗅出電腦中存在的任何證據痕跡。工具範例包括 </a:t>
                      </a:r>
                      <a:r>
                        <a:rPr lang="en-US" altLang="zh-TW" sz="1600" b="0">
                          <a:effectLst/>
                          <a:latin typeface="標楷體" pitchFamily="65" charset="-120"/>
                          <a:ea typeface="標楷體" panose="03000509000000000000" pitchFamily="65" charset="-120"/>
                        </a:rPr>
                        <a:t>Sleuth Kit</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Helix</a:t>
                      </a:r>
                      <a:r>
                        <a:rPr lang="zh-TW" altLang="en-US" sz="1600" b="0">
                          <a:effectLst/>
                          <a:latin typeface="標楷體" pitchFamily="65" charset="-120"/>
                          <a:ea typeface="標楷體" panose="03000509000000000000" pitchFamily="65" charset="-120"/>
                        </a:rPr>
                        <a:t>，</a:t>
                      </a:r>
                      <a:r>
                        <a:rPr lang="en-US" altLang="zh-TW" sz="1600" b="0" err="1">
                          <a:effectLst/>
                          <a:latin typeface="標楷體" pitchFamily="65" charset="-120"/>
                          <a:ea typeface="標楷體" panose="03000509000000000000" pitchFamily="65" charset="-120"/>
                        </a:rPr>
                        <a:t>Maltego </a:t>
                      </a:r>
                      <a:r>
                        <a:rPr lang="zh-TW" altLang="en-US" sz="1600" b="0">
                          <a:effectLst/>
                          <a:latin typeface="標楷體" pitchFamily="65" charset="-120"/>
                          <a:ea typeface="標楷體" panose="03000509000000000000" pitchFamily="65" charset="-120"/>
                        </a:rPr>
                        <a:t>和 </a:t>
                      </a:r>
                      <a:r>
                        <a:rPr lang="en-US" altLang="zh-TW" sz="1600" b="0">
                          <a:effectLst/>
                          <a:latin typeface="標楷體" pitchFamily="65" charset="-120"/>
                          <a:ea typeface="標楷體" panose="03000509000000000000" pitchFamily="65" charset="-120"/>
                        </a:rPr>
                        <a:t>Encase</a:t>
                      </a:r>
                      <a:r>
                        <a:rPr lang="zh-TW" altLang="en-US" sz="1600" b="0">
                          <a:effectLst/>
                          <a:latin typeface="標楷體" pitchFamily="65" charset="-120"/>
                          <a:ea typeface="標楷體" panose="03000509000000000000" pitchFamily="65" charset="-120"/>
                        </a:rPr>
                        <a:t>。</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4147644561"/>
                  </a:ext>
                </a:extLst>
              </a:tr>
              <a:tr h="549656">
                <a:tc>
                  <a:txBody>
                    <a:bodyPr vert="horz" wrap="square"/>
                    <a:lstStyle/>
                    <a:p>
                      <a:pPr rtl="0" fontAlgn="ctr"/>
                      <a:r>
                        <a:rPr lang="zh-TW" sz="1600" b="0">
                          <a:effectLst/>
                          <a:latin typeface="標楷體" pitchFamily="65" charset="-120"/>
                          <a:ea typeface="標楷體" panose="03000509000000000000" pitchFamily="65" charset="-120"/>
                        </a:rPr>
                        <a:t>除錯器</a:t>
                      </a: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這些工具被黑帽用在編寫利用時對二進制檔案進行逆向工程。它們也被白帽在分析時惡意程式時使用。除錯工具包括 </a:t>
                      </a:r>
                      <a:r>
                        <a:rPr lang="en-US" altLang="zh-TW" sz="1600" b="0">
                          <a:effectLst/>
                          <a:latin typeface="標楷體" pitchFamily="65" charset="-120"/>
                          <a:ea typeface="標楷體" panose="03000509000000000000" pitchFamily="65" charset="-120"/>
                        </a:rPr>
                        <a:t>GDB</a:t>
                      </a:r>
                      <a:r>
                        <a:rPr lang="zh-TW" altLang="en-US" sz="1600" b="0">
                          <a:effectLst/>
                          <a:latin typeface="標楷體" pitchFamily="65" charset="-120"/>
                          <a:ea typeface="標楷體" panose="03000509000000000000" pitchFamily="65" charset="-120"/>
                        </a:rPr>
                        <a:t>，</a:t>
                      </a:r>
                      <a:r>
                        <a:rPr lang="en-US" altLang="zh-TW" sz="1600" b="0" err="1">
                          <a:effectLst/>
                          <a:latin typeface="標楷體" pitchFamily="65" charset="-120"/>
                          <a:ea typeface="標楷體" panose="03000509000000000000" pitchFamily="65" charset="-120"/>
                        </a:rPr>
                        <a:t>WinDbg</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IDA Pro </a:t>
                      </a:r>
                      <a:r>
                        <a:rPr lang="zh-TW" altLang="en-US" sz="1600" b="0">
                          <a:effectLst/>
                          <a:latin typeface="標楷體" pitchFamily="65" charset="-120"/>
                          <a:ea typeface="標楷體" panose="03000509000000000000" pitchFamily="65" charset="-120"/>
                        </a:rPr>
                        <a:t>和 </a:t>
                      </a:r>
                      <a:r>
                        <a:rPr lang="en-US" altLang="zh-TW" sz="1600" b="0">
                          <a:effectLst/>
                          <a:latin typeface="標楷體" pitchFamily="65" charset="-120"/>
                          <a:ea typeface="標楷體" panose="03000509000000000000" pitchFamily="65" charset="-120"/>
                        </a:rPr>
                        <a:t>Immunity Debugger</a:t>
                      </a:r>
                      <a:r>
                        <a:rPr lang="zh-TW" altLang="en-US" sz="1600" b="0">
                          <a:effectLst/>
                          <a:latin typeface="標楷體" pitchFamily="65" charset="-120"/>
                          <a:ea typeface="標楷體" panose="03000509000000000000" pitchFamily="65" charset="-120"/>
                        </a:rPr>
                        <a:t>。</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437827108"/>
                  </a:ext>
                </a:extLst>
              </a:tr>
              <a:tr h="549656">
                <a:tc>
                  <a:txBody>
                    <a:bodyPr vert="horz" wrap="square"/>
                    <a:lstStyle/>
                    <a:p>
                      <a:pPr rtl="0" fontAlgn="ctr"/>
                      <a:r>
                        <a:rPr lang="zh-TW" altLang="en-US" sz="1600" b="0">
                          <a:effectLst/>
                          <a:latin typeface="標楷體" pitchFamily="65" charset="-120"/>
                          <a:ea typeface="標楷體" panose="03000509000000000000" pitchFamily="65" charset="-120"/>
                        </a:rPr>
                        <a:t>駭客作業系統</a:t>
                      </a:r>
                      <a:endParaRPr lang="zh-TW" sz="16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這些是專門設計的作業系統，預裝了針對駭客最佳化的工具。特別設計的駭客作業系統的例子包括 </a:t>
                      </a:r>
                      <a:r>
                        <a:rPr lang="en-US" altLang="zh-TW" sz="1600" b="0">
                          <a:effectLst/>
                          <a:latin typeface="標楷體" pitchFamily="65" charset="-120"/>
                          <a:ea typeface="標楷體" panose="03000509000000000000" pitchFamily="65" charset="-120"/>
                        </a:rPr>
                        <a:t>Kali Linux</a:t>
                      </a:r>
                      <a:r>
                        <a:rPr lang="zh-TW" altLang="en-US" sz="1600" b="0">
                          <a:effectLst/>
                          <a:latin typeface="標楷體" pitchFamily="65" charset="-120"/>
                          <a:ea typeface="標楷體" panose="03000509000000000000" pitchFamily="65" charset="-120"/>
                        </a:rPr>
                        <a:t>，</a:t>
                      </a:r>
                      <a:r>
                        <a:rPr lang="en-US" altLang="zh-TW" sz="1600" b="0" err="1">
                          <a:effectLst/>
                          <a:latin typeface="標楷體" pitchFamily="65" charset="-120"/>
                          <a:ea typeface="標楷體" panose="03000509000000000000" pitchFamily="65" charset="-120"/>
                        </a:rPr>
                        <a:t>Knoppix</a:t>
                      </a:r>
                      <a:r>
                        <a:rPr lang="zh-TW" altLang="en-US" sz="1600" b="0">
                          <a:effectLst/>
                          <a:latin typeface="標楷體" pitchFamily="65" charset="-120"/>
                          <a:ea typeface="標楷體" panose="03000509000000000000" pitchFamily="65" charset="-120"/>
                        </a:rPr>
                        <a:t>，</a:t>
                      </a:r>
                      <a:r>
                        <a:rPr lang="en-US" altLang="zh-TW" sz="1600" b="0" err="1">
                          <a:effectLst/>
                          <a:latin typeface="標楷體" pitchFamily="65" charset="-120"/>
                          <a:ea typeface="標楷體" panose="03000509000000000000" pitchFamily="65" charset="-120"/>
                        </a:rPr>
                        <a:t>BackBox Linux</a:t>
                      </a:r>
                      <a:r>
                        <a:rPr lang="zh-TW" altLang="en-US" sz="1600" b="0">
                          <a:effectLst/>
                          <a:latin typeface="標楷體" pitchFamily="65" charset="-120"/>
                          <a:ea typeface="標楷體" panose="03000509000000000000" pitchFamily="65" charset="-120"/>
                        </a:rPr>
                        <a:t>。</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201415600"/>
                  </a:ext>
                </a:extLst>
              </a:tr>
              <a:tr h="549656">
                <a:tc>
                  <a:txBody>
                    <a:bodyPr vert="horz" wrap="square"/>
                    <a:lstStyle/>
                    <a:p>
                      <a:pPr rtl="0" fontAlgn="ctr"/>
                      <a:r>
                        <a:rPr lang="zh-TW" sz="1600" b="0">
                          <a:effectLst/>
                          <a:latin typeface="標楷體" pitchFamily="65" charset="-120"/>
                          <a:ea typeface="標楷體" panose="03000509000000000000" pitchFamily="65" charset="-120"/>
                        </a:rPr>
                        <a:t>加密工具</a:t>
                      </a: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加密工具使用演算法方案來編碼資料，以防止對加密資料未經授權的存取。這些工具的範例包括 </a:t>
                      </a:r>
                      <a:r>
                        <a:rPr lang="en-US" altLang="zh-TW" sz="1600" b="0">
                          <a:effectLst/>
                          <a:latin typeface="標楷體" pitchFamily="65" charset="-120"/>
                          <a:ea typeface="標楷體" panose="03000509000000000000" pitchFamily="65" charset="-120"/>
                        </a:rPr>
                        <a:t>VeraCrypt</a:t>
                      </a:r>
                      <a:r>
                        <a:rPr lang="zh-TW" altLang="en-US" sz="1600" b="0">
                          <a:effectLst/>
                          <a:latin typeface="標楷體" pitchFamily="65" charset="-120"/>
                          <a:ea typeface="標楷體" panose="03000509000000000000" pitchFamily="65" charset="-120"/>
                        </a:rPr>
                        <a:t>，</a:t>
                      </a:r>
                      <a:r>
                        <a:rPr lang="en-US" altLang="zh-TW" sz="1600" b="0" err="1">
                          <a:effectLst/>
                          <a:latin typeface="標楷體" pitchFamily="65" charset="-120"/>
                          <a:ea typeface="標楷體" panose="03000509000000000000" pitchFamily="65" charset="-120"/>
                        </a:rPr>
                        <a:t>CipherShed</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OpenSSH</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OpenSSL</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Tor</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OpenVPN </a:t>
                      </a:r>
                      <a:r>
                        <a:rPr lang="zh-TW" altLang="en-US" sz="1600" b="0">
                          <a:effectLst/>
                          <a:latin typeface="標楷體" pitchFamily="65" charset="-120"/>
                          <a:ea typeface="標楷體" panose="03000509000000000000" pitchFamily="65" charset="-120"/>
                        </a:rPr>
                        <a:t>和 </a:t>
                      </a:r>
                      <a:r>
                        <a:rPr lang="en-US" altLang="zh-TW" sz="1600" b="0" err="1">
                          <a:effectLst/>
                          <a:latin typeface="標楷體" pitchFamily="65" charset="-120"/>
                          <a:ea typeface="標楷體" panose="03000509000000000000" pitchFamily="65" charset="-120"/>
                        </a:rPr>
                        <a:t>Stunnel</a:t>
                      </a:r>
                      <a:r>
                        <a:rPr lang="zh-TW" altLang="en-US" sz="1600" b="0">
                          <a:effectLst/>
                          <a:latin typeface="標楷體" pitchFamily="65" charset="-120"/>
                          <a:ea typeface="標楷體" panose="03000509000000000000" pitchFamily="65" charset="-120"/>
                        </a:rPr>
                        <a:t>。</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73672600"/>
                  </a:ext>
                </a:extLst>
              </a:tr>
              <a:tr h="549656">
                <a:tc>
                  <a:txBody>
                    <a:bodyPr vert="horz" wrap="square"/>
                    <a:lstStyle/>
                    <a:p>
                      <a:pPr rtl="0" fontAlgn="ctr"/>
                      <a:r>
                        <a:rPr lang="zh-TW" altLang="en-US" sz="1600" b="0">
                          <a:effectLst/>
                          <a:latin typeface="標楷體" pitchFamily="65" charset="-120"/>
                          <a:ea typeface="標楷體" panose="03000509000000000000" pitchFamily="65" charset="-120"/>
                        </a:rPr>
                        <a:t>漏洞利用</a:t>
                      </a:r>
                      <a:r>
                        <a:rPr lang="zh-TW" sz="1600" b="0">
                          <a:effectLst/>
                          <a:latin typeface="標楷體" pitchFamily="65" charset="-120"/>
                          <a:ea typeface="標楷體" panose="03000509000000000000" pitchFamily="65" charset="-120"/>
                        </a:rPr>
                        <a:t>工具</a:t>
                      </a: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這些工具可以識別遠端主機是否容易受到安全攻擊。漏洞利用工具的例子包括 </a:t>
                      </a:r>
                      <a:r>
                        <a:rPr lang="en-US" altLang="zh-TW" sz="1600" b="0">
                          <a:effectLst/>
                          <a:latin typeface="標楷體" pitchFamily="65" charset="-120"/>
                          <a:ea typeface="標楷體" panose="03000509000000000000" pitchFamily="65" charset="-120"/>
                        </a:rPr>
                        <a:t>Metasploit</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Core Impact</a:t>
                      </a:r>
                      <a:r>
                        <a:rPr lang="zh-TW" altLang="en-US" sz="1600" b="0">
                          <a:effectLst/>
                          <a:latin typeface="標楷體" pitchFamily="65" charset="-120"/>
                          <a:ea typeface="標楷體" panose="03000509000000000000" pitchFamily="65" charset="-120"/>
                        </a:rPr>
                        <a:t>，</a:t>
                      </a:r>
                      <a:r>
                        <a:rPr lang="en-US" altLang="zh-TW" sz="1600" b="0" err="1">
                          <a:effectLst/>
                          <a:latin typeface="標楷體" pitchFamily="65" charset="-120"/>
                          <a:ea typeface="標楷體" panose="03000509000000000000" pitchFamily="65" charset="-120"/>
                        </a:rPr>
                        <a:t>Sqlmap</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Social Engineer Toolkit </a:t>
                      </a:r>
                      <a:r>
                        <a:rPr lang="zh-TW" altLang="en-US" sz="1600" b="0">
                          <a:effectLst/>
                          <a:latin typeface="標楷體" pitchFamily="65" charset="-120"/>
                          <a:ea typeface="標楷體" panose="03000509000000000000" pitchFamily="65" charset="-120"/>
                        </a:rPr>
                        <a:t>和 </a:t>
                      </a:r>
                      <a:r>
                        <a:rPr lang="en-US" altLang="zh-TW" sz="1600" b="0" err="1">
                          <a:effectLst/>
                          <a:latin typeface="標楷體" pitchFamily="65" charset="-120"/>
                          <a:ea typeface="標楷體" panose="03000509000000000000" pitchFamily="65" charset="-120"/>
                        </a:rPr>
                        <a:t>Netsparker</a:t>
                      </a:r>
                      <a:r>
                        <a:rPr lang="zh-TW" altLang="en-US" sz="1600" b="0">
                          <a:effectLst/>
                          <a:latin typeface="標楷體" pitchFamily="65" charset="-120"/>
                          <a:ea typeface="標楷體" panose="03000509000000000000" pitchFamily="65" charset="-120"/>
                        </a:rPr>
                        <a:t>。</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891662437"/>
                  </a:ext>
                </a:extLst>
              </a:tr>
              <a:tr h="623471">
                <a:tc>
                  <a:txBody>
                    <a:bodyPr vert="horz" wrap="square"/>
                    <a:lstStyle/>
                    <a:p>
                      <a:pPr rtl="0" fontAlgn="ctr"/>
                      <a:r>
                        <a:rPr lang="zh-TW" altLang="en-US" sz="1600" b="0">
                          <a:effectLst/>
                          <a:latin typeface="標楷體" pitchFamily="65" charset="-120"/>
                          <a:ea typeface="標楷體" panose="03000509000000000000" pitchFamily="65" charset="-120"/>
                        </a:rPr>
                        <a:t>漏洞掃瞄程式</a:t>
                      </a:r>
                      <a:endParaRPr lang="zh-TW" sz="16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這些工具會掃描網路或系統，以識別開啟的埠。他們也可用來掃描已知漏洞和掃描虛擬機、</a:t>
                      </a:r>
                      <a:r>
                        <a:rPr lang="en-US" altLang="zh-TW" sz="1600" b="0">
                          <a:effectLst/>
                          <a:latin typeface="標楷體" pitchFamily="65" charset="-120"/>
                          <a:ea typeface="標楷體" panose="03000509000000000000" pitchFamily="65" charset="-120"/>
                        </a:rPr>
                        <a:t>BYOD </a:t>
                      </a:r>
                      <a:r>
                        <a:rPr lang="zh-TW" altLang="en-US" sz="1600" b="0">
                          <a:effectLst/>
                          <a:latin typeface="標楷體" pitchFamily="65" charset="-120"/>
                          <a:ea typeface="標楷體" panose="03000509000000000000" pitchFamily="65" charset="-120"/>
                        </a:rPr>
                        <a:t>裝置和用戶端資料庫。工具範例包括 </a:t>
                      </a:r>
                      <a:r>
                        <a:rPr lang="en-US" altLang="zh-TW" sz="1600" b="0">
                          <a:effectLst/>
                          <a:latin typeface="標楷體" pitchFamily="65" charset="-120"/>
                          <a:ea typeface="標楷體" panose="03000509000000000000" pitchFamily="65" charset="-120"/>
                        </a:rPr>
                        <a:t>Nipper</a:t>
                      </a:r>
                      <a:r>
                        <a:rPr lang="zh-TW" altLang="en-US" sz="1600" b="0">
                          <a:effectLst/>
                          <a:latin typeface="標楷體" pitchFamily="65" charset="-120"/>
                          <a:ea typeface="標楷體" panose="03000509000000000000" pitchFamily="65" charset="-120"/>
                        </a:rPr>
                        <a:t>、</a:t>
                      </a:r>
                      <a:r>
                        <a:rPr lang="en-US" altLang="zh-TW" sz="1600" b="0" err="1">
                          <a:effectLst/>
                          <a:latin typeface="標楷體" pitchFamily="65" charset="-120"/>
                          <a:ea typeface="標楷體" panose="03000509000000000000" pitchFamily="65" charset="-120"/>
                        </a:rPr>
                        <a:t>Secunia PSI</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Core Impact</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Nessus v6</a:t>
                      </a:r>
                      <a:r>
                        <a:rPr lang="zh-TW" altLang="en-US" sz="1600" b="0">
                          <a:effectLst/>
                          <a:latin typeface="標楷體" pitchFamily="65" charset="-120"/>
                          <a:ea typeface="標楷體" panose="03000509000000000000" pitchFamily="65" charset="-120"/>
                        </a:rPr>
                        <a:t>、</a:t>
                      </a:r>
                      <a:r>
                        <a:rPr lang="en-US" altLang="zh-TW" sz="1600" b="0">
                          <a:effectLst/>
                          <a:latin typeface="標楷體" pitchFamily="65" charset="-120"/>
                          <a:ea typeface="標楷體" panose="03000509000000000000" pitchFamily="65" charset="-120"/>
                        </a:rPr>
                        <a:t>SAINT </a:t>
                      </a:r>
                      <a:r>
                        <a:rPr lang="zh-TW" altLang="en-US" sz="1600" b="0">
                          <a:effectLst/>
                          <a:latin typeface="標楷體" pitchFamily="65" charset="-120"/>
                          <a:ea typeface="標楷體" panose="03000509000000000000" pitchFamily="65" charset="-120"/>
                        </a:rPr>
                        <a:t>和 </a:t>
                      </a:r>
                      <a:r>
                        <a:rPr lang="en-US" altLang="zh-TW" sz="1600" b="0">
                          <a:effectLst/>
                          <a:latin typeface="標楷體" pitchFamily="65" charset="-120"/>
                          <a:ea typeface="標楷體" panose="03000509000000000000" pitchFamily="65" charset="-120"/>
                        </a:rPr>
                        <a:t>Open VAS</a:t>
                      </a:r>
                      <a:r>
                        <a:rPr lang="zh-TW" altLang="en-US" sz="1600" b="0">
                          <a:effectLst/>
                          <a:latin typeface="標楷體" pitchFamily="65" charset="-120"/>
                          <a:ea typeface="標楷體" panose="03000509000000000000" pitchFamily="65" charset="-120"/>
                        </a:rPr>
                        <a:t>。</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44898808"/>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103</a:t>
            </a:fld>
            <a:endParaRPr lang="en-US" kern="0">
              <a:solidFill>
                <a:srgbClr val="595959"/>
              </a:solidFill>
            </a:endParaRPr>
          </a:p>
        </p:txBody>
      </p:sp>
    </p:spTree>
    <p:extLst>
      <p:ext uri="{BB962C8B-B14F-4D97-AF65-F5344CB8AC3E}">
        <p14:creationId xmlns:p14="http://schemas.microsoft.com/office/powerpoint/2010/main" val="2958921734"/>
      </p:ext>
    </p:extLst>
  </p:cSld>
  <p:clrMapOvr>
    <a:masterClrMapping/>
  </p:clrMapOvr>
  <p:transition/>
  <p:timing/>
</p:sld>
</file>

<file path=ppt/slides/slide1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3.3</a:t>
            </a:r>
            <a:r>
              <a:rPr lang="zh-TW" altLang="en-US" sz="3600" smtClean="0">
                <a:solidFill>
                  <a:srgbClr val="004C69"/>
                </a:solidFill>
              </a:rPr>
              <a:t>威脅</a:t>
            </a:r>
            <a:r>
              <a:rPr lang="zh-TW" altLang="en-US" sz="3600">
                <a:solidFill>
                  <a:srgbClr val="004C69"/>
                </a:solidFill>
              </a:rPr>
              <a:t>發起者工具</a:t>
            </a:r>
            <a:br>
              <a:rPr lang="en-US" sz="3600">
                <a:solidFill>
                  <a:srgbClr val="004C69"/>
                </a:solidFill>
              </a:rPr>
            </a:br>
            <a:r>
              <a:rPr lang="zh-TW" altLang="en-US" sz="3600">
                <a:solidFill>
                  <a:srgbClr val="004C69"/>
                </a:solidFill>
              </a:rPr>
              <a:t>攻擊類型</a:t>
            </a:r>
          </a:p>
        </p:txBody>
      </p:sp>
      <p:graphicFrame>
        <p:nvGraphicFramePr>
          <p:cNvPr id="2" name="Table 3">
            <a:extLst>
              <a:ext uri="{FF2B5EF4-FFF2-40B4-BE49-F238E27FC236}">
                <a16:creationId xmlns:a16="http://schemas.microsoft.com/office/drawing/2014/main" id="{9388B3BB-64D8-4E24-892E-E62F6312B6CE}"/>
              </a:ext>
            </a:extLst>
          </p:cNvPr>
          <p:cNvGraphicFramePr>
            <a:graphicFrameLocks noGrp="1"/>
          </p:cNvGraphicFramePr>
          <p:nvPr>
            <p:extLst>
              <p:ext uri="{D42A27DB-BD31-4B8C-83A1-F6EECF244321}">
                <p14:modId xmlns:p14="http://schemas.microsoft.com/office/powerpoint/2010/main" val="924684329"/>
              </p:ext>
            </p:extLst>
          </p:nvPr>
        </p:nvGraphicFramePr>
        <p:xfrm>
          <a:off x="519486" y="1058922"/>
          <a:ext cx="10760766" cy="4963490"/>
        </p:xfrm>
        <a:graphic>
          <a:graphicData uri="http://schemas.openxmlformats.org/drawingml/2006/table">
            <a:tbl>
              <a:tblPr firstRow="1" bandRow="1">
                <a:tableStyleId>{5C22544A-7EE6-4342-B048-85BDC9FD1C3A}</a:tableStyleId>
              </a:tblPr>
              <a:tblGrid>
                <a:gridCol w="2311179">
                  <a:extLst>
                    <a:ext uri="{9D8B030D-6E8A-4147-A177-3AD203B41FA5}">
                      <a16:colId xmlns:a16="http://schemas.microsoft.com/office/drawing/2014/main" val="2753654898"/>
                    </a:ext>
                  </a:extLst>
                </a:gridCol>
                <a:gridCol w="8449587">
                  <a:extLst>
                    <a:ext uri="{9D8B030D-6E8A-4147-A177-3AD203B41FA5}">
                      <a16:colId xmlns:a16="http://schemas.microsoft.com/office/drawing/2014/main" val="2925169399"/>
                    </a:ext>
                  </a:extLst>
                </a:gridCol>
              </a:tblGrid>
              <a:tr h="388605">
                <a:tc>
                  <a:txBody>
                    <a:bodyPr vert="horz" wrap="square"/>
                    <a:lstStyle/>
                    <a:p>
                      <a:pPr algn="l" rtl="0" fontAlgn="ctr"/>
                      <a:r>
                        <a:rPr lang="zh-TW" sz="1600">
                          <a:effectLst/>
                          <a:latin typeface="標楷體" pitchFamily="65" charset="-120"/>
                          <a:ea typeface="標楷體" panose="03000509000000000000" pitchFamily="65" charset="-120"/>
                        </a:rPr>
                        <a:t>攻擊類型</a:t>
                      </a:r>
                    </a:p>
                  </a:txBody>
                  <a:tcPr marL="63500" marR="63500" marT="63500" marB="63500" anchor="ctr"/>
                </a:tc>
                <a:tc>
                  <a:txBody>
                    <a:bodyPr vert="horz" wrap="square"/>
                    <a:lstStyle/>
                    <a:p>
                      <a:pPr algn="l" rtl="0" fontAlgn="ctr"/>
                      <a:r>
                        <a:rPr lang="zh-TW" sz="1600">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376172192"/>
                  </a:ext>
                </a:extLst>
              </a:tr>
              <a:tr h="419215">
                <a:tc>
                  <a:txBody>
                    <a:bodyPr vert="horz" wrap="square"/>
                    <a:lstStyle/>
                    <a:p>
                      <a:pPr rtl="0" fontAlgn="ctr"/>
                      <a:r>
                        <a:rPr lang="zh-TW" sz="1600" b="0">
                          <a:effectLst/>
                          <a:latin typeface="標楷體" pitchFamily="65" charset="-120"/>
                          <a:ea typeface="標楷體" panose="03000509000000000000" pitchFamily="65" charset="-120"/>
                        </a:rPr>
                        <a:t>竊聽攻擊</a:t>
                      </a: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這是當威脅發起者擷取並“偵聽”網路流量。這種攻擊也被稱為嗅探或窺探。</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572956634"/>
                  </a:ext>
                </a:extLst>
              </a:tr>
              <a:tr h="419215">
                <a:tc>
                  <a:txBody>
                    <a:bodyPr vert="horz" wrap="square"/>
                    <a:lstStyle/>
                    <a:p>
                      <a:pPr rtl="0" fontAlgn="ctr"/>
                      <a:r>
                        <a:rPr lang="zh-TW" sz="1600" b="0">
                          <a:effectLst/>
                          <a:latin typeface="標楷體" pitchFamily="65" charset="-120"/>
                          <a:ea typeface="標楷體" panose="03000509000000000000" pitchFamily="65" charset="-120"/>
                        </a:rPr>
                        <a:t>資料修改攻擊</a:t>
                      </a: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如果威脅發起者已擷取企業流量，他們可以在發送者或接收者不知情下變更封包中的資料。</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783905614"/>
                  </a:ext>
                </a:extLst>
              </a:tr>
              <a:tr h="419215">
                <a:tc>
                  <a:txBody>
                    <a:bodyPr vert="horz" wrap="square"/>
                    <a:lstStyle/>
                    <a:p>
                      <a:pPr rtl="0" fontAlgn="ctr"/>
                      <a:r>
                        <a:rPr lang="zh-TW" sz="1600" b="0">
                          <a:effectLst/>
                          <a:latin typeface="標楷體" pitchFamily="65" charset="-120"/>
                          <a:ea typeface="標楷體" panose="03000509000000000000" pitchFamily="65" charset="-120"/>
                        </a:rPr>
                        <a:t>IP 位址</a:t>
                      </a:r>
                      <a:r>
                        <a:rPr lang="zh-TW" altLang="en-US" sz="1600" b="0">
                          <a:effectLst/>
                          <a:latin typeface="標楷體" pitchFamily="65" charset="-120"/>
                          <a:ea typeface="標楷體" panose="03000509000000000000" pitchFamily="65" charset="-120"/>
                        </a:rPr>
                        <a:t>欺騙攻擊</a:t>
                      </a:r>
                      <a:endParaRPr lang="zh-TW" sz="16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威脅發起者會建構看似來自企業內部網裡的有效位址的 </a:t>
                      </a:r>
                      <a:r>
                        <a:rPr lang="en-US" altLang="zh-TW" sz="1600" b="0">
                          <a:effectLst/>
                          <a:latin typeface="標楷體" pitchFamily="65" charset="-120"/>
                          <a:ea typeface="標楷體" panose="03000509000000000000" pitchFamily="65" charset="-120"/>
                        </a:rPr>
                        <a:t>IP </a:t>
                      </a:r>
                      <a:r>
                        <a:rPr lang="zh-TW" altLang="en-US" sz="1600" b="0">
                          <a:effectLst/>
                          <a:latin typeface="標楷體" pitchFamily="65" charset="-120"/>
                          <a:ea typeface="標楷體" panose="03000509000000000000" pitchFamily="65" charset="-120"/>
                        </a:rPr>
                        <a:t>封包。</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884138171"/>
                  </a:ext>
                </a:extLst>
              </a:tr>
              <a:tr h="578915">
                <a:tc>
                  <a:txBody>
                    <a:bodyPr vert="horz" wrap="square"/>
                    <a:lstStyle/>
                    <a:p>
                      <a:pPr rtl="0" fontAlgn="ctr"/>
                      <a:r>
                        <a:rPr lang="zh-TW" sz="1600" b="0">
                          <a:effectLst/>
                          <a:latin typeface="標楷體" pitchFamily="65" charset="-120"/>
                          <a:ea typeface="標楷體" panose="03000509000000000000" pitchFamily="65" charset="-120"/>
                        </a:rPr>
                        <a:t>以密碼為基礎的攻擊</a:t>
                      </a: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如果威脅發起者發現有效的使用者帳戶，威脅發起者會 擁有與真實使用者相同的權利。威脅發起者可以使用有效的帳戶獲取其他使用者的清單，網路資訊，更改伺服器和網路設定，以及修改、重新路由或刪除資料。</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713672646"/>
                  </a:ext>
                </a:extLst>
              </a:tr>
              <a:tr h="578915">
                <a:tc>
                  <a:txBody>
                    <a:bodyPr vert="horz" wrap="square"/>
                    <a:lstStyle/>
                    <a:p>
                      <a:pPr rtl="0" fontAlgn="ctr"/>
                      <a:r>
                        <a:rPr lang="zh-TW" altLang="en-US" sz="1600" b="0">
                          <a:effectLst/>
                          <a:latin typeface="標楷體" pitchFamily="65" charset="-120"/>
                          <a:ea typeface="標楷體" panose="03000509000000000000" pitchFamily="65" charset="-120"/>
                        </a:rPr>
                        <a:t>服務阻斷</a:t>
                      </a:r>
                      <a:r>
                        <a:rPr lang="zh-TW" sz="1600" b="0">
                          <a:effectLst/>
                          <a:latin typeface="標楷體" pitchFamily="65" charset="-120"/>
                          <a:ea typeface="標楷體" panose="03000509000000000000" pitchFamily="65" charset="-120"/>
                        </a:rPr>
                        <a:t>攻擊</a:t>
                      </a:r>
                    </a:p>
                  </a:txBody>
                  <a:tcPr marL="63500" marR="63500" marT="63500" marB="63500" anchor="ctr"/>
                </a:tc>
                <a:tc>
                  <a:txBody>
                    <a:bodyPr vert="horz" wrap="square"/>
                    <a:lstStyle/>
                    <a:p>
                      <a:pPr rtl="0" fontAlgn="ctr"/>
                      <a:r>
                        <a:rPr lang="en-US" altLang="zh-TW" sz="1600" b="0">
                          <a:effectLst/>
                          <a:latin typeface="標楷體" pitchFamily="65" charset="-120"/>
                          <a:ea typeface="標楷體" panose="03000509000000000000" pitchFamily="65" charset="-120"/>
                        </a:rPr>
                        <a:t>DoS </a:t>
                      </a:r>
                      <a:r>
                        <a:rPr lang="zh-TW" altLang="en-US" sz="1600" b="0">
                          <a:effectLst/>
                          <a:latin typeface="標楷體" pitchFamily="65" charset="-120"/>
                          <a:ea typeface="標楷體" panose="03000509000000000000" pitchFamily="65" charset="-120"/>
                        </a:rPr>
                        <a:t>攻擊會阻止有效使用者正常使用電腦或網路。</a:t>
                      </a:r>
                      <a:r>
                        <a:rPr lang="en-US" altLang="zh-TW" sz="1600" b="0">
                          <a:effectLst/>
                          <a:latin typeface="標楷體" pitchFamily="65" charset="-120"/>
                          <a:ea typeface="標楷體" panose="03000509000000000000" pitchFamily="65" charset="-120"/>
                        </a:rPr>
                        <a:t>DoS </a:t>
                      </a:r>
                      <a:r>
                        <a:rPr lang="zh-TW" altLang="en-US" sz="1600" b="0">
                          <a:effectLst/>
                          <a:latin typeface="標楷體" pitchFamily="65" charset="-120"/>
                          <a:ea typeface="標楷體" panose="03000509000000000000" pitchFamily="65" charset="-120"/>
                        </a:rPr>
                        <a:t>攻擊可以用流量淹沒一台電腦或整個網路，直到因超負荷而關閉。</a:t>
                      </a:r>
                      <a:r>
                        <a:rPr lang="en-US" altLang="zh-TW" sz="1600" b="0">
                          <a:effectLst/>
                          <a:latin typeface="標楷體" pitchFamily="65" charset="-120"/>
                          <a:ea typeface="標楷體" panose="03000509000000000000" pitchFamily="65" charset="-120"/>
                        </a:rPr>
                        <a:t>DoS </a:t>
                      </a:r>
                      <a:r>
                        <a:rPr lang="zh-TW" altLang="en-US" sz="1600" b="0">
                          <a:effectLst/>
                          <a:latin typeface="標楷體" pitchFamily="65" charset="-120"/>
                          <a:ea typeface="標楷體" panose="03000509000000000000" pitchFamily="65" charset="-120"/>
                        </a:rPr>
                        <a:t>攻擊也可以阻止流量，從而導致授權使用者失去存取網路資源。</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633901938"/>
                  </a:ext>
                </a:extLst>
              </a:tr>
              <a:tr h="419215">
                <a:tc>
                  <a:txBody>
                    <a:bodyPr vert="horz" wrap="square"/>
                    <a:lstStyle/>
                    <a:p>
                      <a:pPr rtl="0" fontAlgn="ctr"/>
                      <a:r>
                        <a:rPr lang="zh-TW" sz="1600" b="0">
                          <a:effectLst/>
                          <a:latin typeface="標楷體" pitchFamily="65" charset="-120"/>
                          <a:ea typeface="標楷體" panose="03000509000000000000" pitchFamily="65" charset="-120"/>
                        </a:rPr>
                        <a:t>中間人攻擊</a:t>
                      </a: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這種攻擊發生在威脅發起者將自己定位在來源和目的地之間時。他們現在可以主動監視、擷取和透通地控制通訊。</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240618988"/>
                  </a:ext>
                </a:extLst>
              </a:tr>
              <a:tr h="533400">
                <a:tc>
                  <a:txBody>
                    <a:bodyPr vert="horz" wrap="square"/>
                    <a:lstStyle/>
                    <a:p>
                      <a:pPr rtl="0" fontAlgn="ctr"/>
                      <a:r>
                        <a:rPr lang="zh-TW" altLang="en-US" sz="1600" b="0">
                          <a:effectLst/>
                          <a:latin typeface="標楷體" pitchFamily="65" charset="-120"/>
                          <a:ea typeface="標楷體" panose="03000509000000000000" pitchFamily="65" charset="-120"/>
                        </a:rPr>
                        <a:t>被危害</a:t>
                      </a:r>
                      <a:r>
                        <a:rPr lang="zh-TW" sz="1600" b="0">
                          <a:effectLst/>
                          <a:latin typeface="標楷體" pitchFamily="65" charset="-120"/>
                          <a:ea typeface="標楷體" panose="03000509000000000000" pitchFamily="65" charset="-120"/>
                        </a:rPr>
                        <a:t>的</a:t>
                      </a:r>
                      <a:r>
                        <a:rPr lang="zh-TW" altLang="en-US" sz="1600" b="0">
                          <a:effectLst/>
                          <a:latin typeface="標楷體" pitchFamily="65" charset="-120"/>
                          <a:ea typeface="標楷體" panose="03000509000000000000" pitchFamily="65" charset="-120"/>
                        </a:rPr>
                        <a:t>金鑰</a:t>
                      </a:r>
                      <a:r>
                        <a:rPr lang="zh-TW" sz="1600" b="0">
                          <a:effectLst/>
                          <a:latin typeface="標楷體" pitchFamily="65" charset="-120"/>
                          <a:ea typeface="標楷體" panose="03000509000000000000" pitchFamily="65" charset="-120"/>
                        </a:rPr>
                        <a:t>攻擊</a:t>
                      </a: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如果威脅發起者取得秘密金鑰，則該密鑰會稱為被危害</a:t>
                      </a:r>
                      <a:r>
                        <a:rPr lang="zh-TW" altLang="zh-TW" sz="1600" b="0">
                          <a:effectLst/>
                          <a:latin typeface="標楷體" pitchFamily="65" charset="-120"/>
                          <a:ea typeface="標楷體" panose="03000509000000000000" pitchFamily="65" charset="-120"/>
                        </a:rPr>
                        <a:t>的</a:t>
                      </a:r>
                      <a:r>
                        <a:rPr lang="zh-TW" altLang="en-US" sz="1600" b="0">
                          <a:effectLst/>
                          <a:latin typeface="標楷體" pitchFamily="65" charset="-120"/>
                          <a:ea typeface="標楷體" panose="03000509000000000000" pitchFamily="65" charset="-120"/>
                        </a:rPr>
                        <a:t>金鑰。被危害</a:t>
                      </a:r>
                      <a:r>
                        <a:rPr lang="zh-TW" altLang="zh-TW" sz="1600" b="0">
                          <a:effectLst/>
                          <a:latin typeface="標楷體" pitchFamily="65" charset="-120"/>
                          <a:ea typeface="標楷體" panose="03000509000000000000" pitchFamily="65" charset="-120"/>
                        </a:rPr>
                        <a:t>的</a:t>
                      </a:r>
                      <a:r>
                        <a:rPr lang="zh-TW" altLang="en-US" sz="1600" b="0">
                          <a:effectLst/>
                          <a:latin typeface="標楷體" pitchFamily="65" charset="-120"/>
                          <a:ea typeface="標楷體" panose="03000509000000000000" pitchFamily="65" charset="-120"/>
                        </a:rPr>
                        <a:t>金鑰可以用來存取安全通訊，而不被發送者或接收者意識到攻擊。</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730624141"/>
                  </a:ext>
                </a:extLst>
              </a:tr>
              <a:tr h="533400">
                <a:tc>
                  <a:txBody>
                    <a:bodyPr vert="horz" wrap="square"/>
                    <a:lstStyle/>
                    <a:p>
                      <a:pPr rtl="0" fontAlgn="ctr"/>
                      <a:r>
                        <a:rPr lang="zh-TW" sz="1600" b="0">
                          <a:effectLst/>
                          <a:latin typeface="標楷體" pitchFamily="65" charset="-120"/>
                          <a:ea typeface="標楷體" panose="03000509000000000000" pitchFamily="65" charset="-120"/>
                        </a:rPr>
                        <a:t>嗅探器攻擊</a:t>
                      </a:r>
                    </a:p>
                  </a:txBody>
                  <a:tcPr marL="63500" marR="63500"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嗅探器是一種應用程式或裝置，可以讀取、監視和擷取網路資料交換並讀取網路封包。如果封包沒有加密，嗅探器提供了封包內部資料的完整視圖 。</a:t>
                      </a:r>
                      <a:endParaRPr lang="zh-TW" sz="16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07566371"/>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104</a:t>
            </a:fld>
            <a:endParaRPr lang="en-US" kern="0">
              <a:solidFill>
                <a:srgbClr val="595959"/>
              </a:solidFill>
            </a:endParaRPr>
          </a:p>
        </p:txBody>
      </p:sp>
    </p:spTree>
    <p:extLst>
      <p:ext uri="{BB962C8B-B14F-4D97-AF65-F5344CB8AC3E}">
        <p14:creationId xmlns:p14="http://schemas.microsoft.com/office/powerpoint/2010/main" val="1654609889"/>
      </p:ext>
    </p:extLst>
  </p:cSld>
  <p:clrMapOvr>
    <a:masterClrMapping/>
  </p:clrMapOvr>
  <p:transition/>
  <p:timing/>
</p:sld>
</file>

<file path=ppt/slides/slide1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FD6750E-AA5C-FD42-9B61-BBE3A650A642}"/>
              </a:ext>
            </a:extLst>
          </p:cNvPr>
          <p:cNvSpPr>
            <a:spLocks noGrp="1"/>
          </p:cNvSpPr>
          <p:nvPr>
            <p:ph idx="1"/>
          </p:nvPr>
        </p:nvSpPr>
        <p:spPr>
          <a:xfrm>
            <a:off x="651374" y="1065259"/>
            <a:ext cx="11804381" cy="5540425"/>
          </a:xfrm>
        </p:spPr>
        <p:txBody>
          <a:bodyPr/>
          <a:lstStyle/>
          <a:p>
            <a:pPr marL="457189" indent="-457189">
              <a:buFont typeface="Arial" pitchFamily="34" charset="0"/>
              <a:buChar char="•"/>
            </a:pPr>
            <a:r>
              <a:rPr lang="zh-TW" altLang="en-US" sz="2133">
                <a:latin typeface="標楷體" pitchFamily="65" charset="-120"/>
                <a:cs typeface="Arial" pitchFamily="34" charset="0"/>
              </a:rPr>
              <a:t>現在你已瞭解駭客所使用的工具，本主題將向你介紹駭客用來存取端點裝置的不同類型惡意程式。</a:t>
            </a:r>
          </a:p>
          <a:p>
            <a:pPr marL="457189" indent="-457189">
              <a:buFont typeface="Arial" pitchFamily="34" charset="0"/>
              <a:buChar char="•"/>
            </a:pPr>
            <a:r>
              <a:rPr lang="zh-TW" altLang="en-US" sz="2133">
                <a:latin typeface="標楷體" pitchFamily="65" charset="-120"/>
                <a:cs typeface="Arial" pitchFamily="34" charset="0"/>
              </a:rPr>
              <a:t>端點裝置特別容易遭受惡意程式攻擊。瞭解惡意程式相當重要，因為威脅發起者仰賴使用者安裝惡意程式，以協助利用安全漏洞。</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98177" y="55191"/>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3.4</a:t>
            </a:r>
            <a:r>
              <a:rPr lang="zh-TW" altLang="en-US" sz="3600" smtClean="0">
                <a:solidFill>
                  <a:srgbClr val="004C69"/>
                </a:solidFill>
              </a:rPr>
              <a:t>惡意</a:t>
            </a:r>
            <a:r>
              <a:rPr lang="zh-TW" altLang="en-US" sz="3600">
                <a:solidFill>
                  <a:srgbClr val="004C69"/>
                </a:solidFill>
              </a:rPr>
              <a:t>程式</a:t>
            </a:r>
            <a:br>
              <a:rPr lang="en-US" altLang="zh-TW" sz="3600">
                <a:solidFill>
                  <a:srgbClr val="004C69"/>
                </a:solidFill>
              </a:rPr>
            </a:br>
            <a:r>
              <a:rPr lang="zh-TW" altLang="en-US" sz="3600">
                <a:solidFill>
                  <a:srgbClr val="004C69"/>
                </a:solidFill>
              </a:rPr>
              <a:t>惡意程式概觀</a:t>
            </a:r>
          </a:p>
        </p:txBody>
      </p:sp>
      <p:pic>
        <p:nvPicPr>
          <p:cNvPr id="2" name="Picture 1">
            <a:extLst>
              <a:ext uri="{FF2B5EF4-FFF2-40B4-BE49-F238E27FC236}">
                <a16:creationId xmlns:a16="http://schemas.microsoft.com/office/drawing/2014/main" id="{11F6ABAB-EC36-4383-823E-69C5FADF4ABB}"/>
              </a:ext>
            </a:extLst>
          </p:cNvPr>
          <p:cNvPicPr>
            <a:picLocks noChangeAspect="1"/>
          </p:cNvPicPr>
          <p:nvPr/>
        </p:nvPicPr>
        <p:blipFill>
          <a:blip r:embed="rId3"/>
          <a:stretch>
            <a:fillRect/>
          </a:stretch>
        </p:blipFill>
        <p:spPr>
          <a:xfrm>
            <a:off x="886405" y="2808817"/>
            <a:ext cx="9867900" cy="3073400"/>
          </a:xfrm>
          <a:prstGeom prst="rect">
            <a:avLst/>
          </a:prstGeom>
        </p:spPr>
      </p:pic>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105</a:t>
            </a:fld>
            <a:endParaRPr lang="en-US" kern="0">
              <a:solidFill>
                <a:srgbClr val="595959"/>
              </a:solidFill>
            </a:endParaRPr>
          </a:p>
        </p:txBody>
      </p:sp>
    </p:spTree>
    <p:extLst>
      <p:ext uri="{BB962C8B-B14F-4D97-AF65-F5344CB8AC3E}">
        <p14:creationId xmlns:p14="http://schemas.microsoft.com/office/powerpoint/2010/main" val="3010543774"/>
      </p:ext>
    </p:extLst>
  </p:cSld>
  <p:clrMapOvr>
    <a:masterClrMapping/>
  </p:clrMapOvr>
  <p:transition/>
  <p:timing/>
</p:sld>
</file>

<file path=ppt/slides/slide1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B2A2FCA2-F9A2-4F39-9924-81C9624F0264}"/>
              </a:ext>
            </a:extLst>
          </p:cNvPr>
          <p:cNvSpPr>
            <a:spLocks noGrp="1"/>
          </p:cNvSpPr>
          <p:nvPr>
            <p:ph idx="1"/>
          </p:nvPr>
        </p:nvSpPr>
        <p:spPr>
          <a:xfrm>
            <a:off x="576197" y="1065259"/>
            <a:ext cx="10974945" cy="5540425"/>
          </a:xfrm>
        </p:spPr>
        <p:txBody>
          <a:bodyPr/>
          <a:lstStyle/>
          <a:p>
            <a:pPr marL="457189" indent="-457189">
              <a:buFont typeface="Arial" pitchFamily="34" charset="0"/>
              <a:buChar char="•"/>
            </a:pPr>
            <a:r>
              <a:rPr lang="zh-TW" altLang="en-US" sz="2133">
                <a:latin typeface="標楷體" pitchFamily="65" charset="-120"/>
                <a:cs typeface="Arial" pitchFamily="34" charset="0"/>
              </a:rPr>
              <a:t>第一種也是最常見的電腦惡意程式類型是病毒。病毒需要人為行動來傳播和感染其他電腦。例如，當受害者開啟電子郵件附件、在 </a:t>
            </a:r>
            <a:r>
              <a:rPr lang="en-US" altLang="zh-TW" sz="2133">
                <a:latin typeface="標楷體" pitchFamily="65" charset="-120"/>
                <a:cs typeface="Arial" pitchFamily="34" charset="0"/>
              </a:rPr>
              <a:t>USB </a:t>
            </a:r>
            <a:r>
              <a:rPr lang="zh-TW" altLang="en-US" sz="2133">
                <a:latin typeface="標楷體" pitchFamily="65" charset="-120"/>
                <a:cs typeface="Arial" pitchFamily="34" charset="0"/>
              </a:rPr>
              <a:t>磁碟機上開啟檔案或下載檔案時，病毒可能會感染電腦。</a:t>
            </a:r>
          </a:p>
          <a:p>
            <a:pPr marL="457189" indent="-457189">
              <a:buFont typeface="Arial" pitchFamily="34" charset="0"/>
              <a:buChar char="•"/>
            </a:pPr>
            <a:r>
              <a:rPr lang="zh-TW" altLang="en-US" sz="2133">
                <a:latin typeface="標楷體" pitchFamily="65" charset="-120"/>
                <a:cs typeface="Arial" pitchFamily="34" charset="0"/>
              </a:rPr>
              <a:t>病毒會藉由附加到電腦程式碼、軟體或電腦上的文件而隱藏。開啟時，病毒執行並感染電腦。</a:t>
            </a:r>
          </a:p>
          <a:p>
            <a:pPr marL="457189" indent="-457189">
              <a:buFont typeface="Arial" pitchFamily="34" charset="0"/>
              <a:buChar char="•"/>
            </a:pPr>
            <a:r>
              <a:rPr lang="zh-TW" altLang="en-US" sz="2133">
                <a:latin typeface="標楷體" pitchFamily="65" charset="-120"/>
                <a:cs typeface="Arial" pitchFamily="34" charset="0"/>
              </a:rPr>
              <a:t>病毒能：</a:t>
            </a:r>
          </a:p>
          <a:p>
            <a:pPr marL="709065" lvl="1" indent="-457189">
              <a:buFont typeface="Arial" pitchFamily="34" charset="0"/>
              <a:buChar char="•"/>
            </a:pPr>
            <a:r>
              <a:rPr lang="zh-TW" altLang="en-US" sz="2000">
                <a:latin typeface="標楷體" pitchFamily="65" charset="-120"/>
                <a:cs typeface="Arial" pitchFamily="34" charset="0"/>
              </a:rPr>
              <a:t>變更、損毀、刪除檔案或清除整個磁碟機。</a:t>
            </a:r>
          </a:p>
          <a:p>
            <a:pPr marL="709065" lvl="1" indent="-457189">
              <a:buFont typeface="Arial" pitchFamily="34" charset="0"/>
              <a:buChar char="•"/>
            </a:pPr>
            <a:r>
              <a:rPr lang="zh-TW" altLang="en-US" sz="2000">
                <a:latin typeface="標楷體" pitchFamily="65" charset="-120"/>
                <a:cs typeface="Arial" pitchFamily="34" charset="0"/>
              </a:rPr>
              <a:t>導致電腦開機問題，以及應用程式損毀。</a:t>
            </a:r>
          </a:p>
          <a:p>
            <a:pPr marL="709065" lvl="1" indent="-457189">
              <a:buFont typeface="Arial" pitchFamily="34" charset="0"/>
              <a:buChar char="•"/>
            </a:pPr>
            <a:r>
              <a:rPr lang="zh-TW" altLang="en-US" sz="2000">
                <a:latin typeface="標楷體" pitchFamily="65" charset="-120"/>
                <a:cs typeface="Arial" pitchFamily="34" charset="0"/>
              </a:rPr>
              <a:t>擷取並傳送機密資訊給威脅發起者。</a:t>
            </a:r>
          </a:p>
          <a:p>
            <a:pPr marL="709065" lvl="1" indent="-457189">
              <a:buFont typeface="Arial" pitchFamily="34" charset="0"/>
              <a:buChar char="•"/>
            </a:pPr>
            <a:r>
              <a:rPr lang="zh-TW" altLang="en-US" sz="2000">
                <a:latin typeface="標楷體" pitchFamily="65" charset="-120"/>
                <a:cs typeface="Arial" pitchFamily="34" charset="0"/>
              </a:rPr>
              <a:t>存取和使用電子郵件帳戶進行散佈。</a:t>
            </a:r>
          </a:p>
          <a:p>
            <a:pPr marL="709065" lvl="1" indent="-457189">
              <a:buFont typeface="Arial" pitchFamily="34" charset="0"/>
              <a:buChar char="•"/>
            </a:pPr>
            <a:r>
              <a:rPr lang="zh-TW" altLang="en-US" sz="2000">
                <a:latin typeface="標楷體" pitchFamily="65" charset="-120"/>
                <a:cs typeface="Arial" pitchFamily="34" charset="0"/>
              </a:rPr>
              <a:t>處於休眠狀態，直到威脅發起者召喚為止。</a:t>
            </a:r>
            <a:endParaRPr lang="en-US" sz="2000">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3.4</a:t>
            </a:r>
            <a:r>
              <a:rPr lang="zh-TW" altLang="en-US" sz="3600" smtClean="0">
                <a:solidFill>
                  <a:srgbClr val="004C69"/>
                </a:solidFill>
              </a:rPr>
              <a:t>惡意</a:t>
            </a:r>
            <a:r>
              <a:rPr lang="zh-TW" altLang="en-US" sz="3600">
                <a:solidFill>
                  <a:srgbClr val="004C69"/>
                </a:solidFill>
              </a:rPr>
              <a:t>程式</a:t>
            </a:r>
            <a:br>
              <a:rPr lang="en-US" sz="3600">
                <a:solidFill>
                  <a:srgbClr val="004C69"/>
                </a:solidFill>
              </a:rPr>
            </a:br>
            <a:r>
              <a:rPr lang="zh-TW" altLang="en-US" sz="3600">
                <a:solidFill>
                  <a:srgbClr val="004C69"/>
                </a:solidFill>
              </a:rPr>
              <a:t>病毒和特洛伊木馬</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106</a:t>
            </a:fld>
            <a:endParaRPr lang="en-US" kern="0">
              <a:solidFill>
                <a:srgbClr val="595959"/>
              </a:solidFill>
            </a:endParaRPr>
          </a:p>
        </p:txBody>
      </p:sp>
    </p:spTree>
    <p:extLst>
      <p:ext uri="{BB962C8B-B14F-4D97-AF65-F5344CB8AC3E}">
        <p14:creationId xmlns:p14="http://schemas.microsoft.com/office/powerpoint/2010/main" val="112340958"/>
      </p:ext>
    </p:extLst>
  </p:cSld>
  <p:clrMapOvr>
    <a:masterClrMapping/>
  </p:clrMapOvr>
  <p:transition/>
  <p:timing/>
</p:sld>
</file>

<file path=ppt/slides/slide1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9FEBC5BE-2E6D-48E5-BB0B-F5FEEE8EB8C5}"/>
              </a:ext>
            </a:extLst>
          </p:cNvPr>
          <p:cNvSpPr>
            <a:spLocks noGrp="1"/>
          </p:cNvSpPr>
          <p:nvPr>
            <p:ph idx="1"/>
          </p:nvPr>
        </p:nvSpPr>
        <p:spPr>
          <a:xfrm>
            <a:off x="727984" y="1065259"/>
            <a:ext cx="11804381" cy="5540425"/>
          </a:xfrm>
        </p:spPr>
        <p:txBody>
          <a:bodyPr>
            <a:normAutofit/>
          </a:bodyPr>
          <a:lstStyle/>
          <a:p>
            <a:pPr marL="0" indent="0">
              <a:buNone/>
            </a:pPr>
            <a:r>
              <a:rPr lang="zh-TW" altLang="en-US">
                <a:latin typeface="標楷體" pitchFamily="65" charset="-120"/>
                <a:cs typeface="Arial" pitchFamily="34" charset="0"/>
              </a:rPr>
              <a:t>現代病毒是為了特定用途而開發的，例如表格中列出的。</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3.4</a:t>
            </a:r>
            <a:r>
              <a:rPr lang="zh-TW" altLang="en-US" sz="3600" smtClean="0">
                <a:solidFill>
                  <a:srgbClr val="004C69"/>
                </a:solidFill>
              </a:rPr>
              <a:t>惡意</a:t>
            </a:r>
            <a:r>
              <a:rPr lang="zh-TW" altLang="en-US" sz="3600">
                <a:solidFill>
                  <a:srgbClr val="004C69"/>
                </a:solidFill>
              </a:rPr>
              <a:t>程式</a:t>
            </a:r>
            <a:br>
              <a:rPr lang="en-US" sz="3600">
                <a:solidFill>
                  <a:srgbClr val="004C69"/>
                </a:solidFill>
              </a:rPr>
            </a:br>
            <a:r>
              <a:rPr lang="zh-TW" altLang="en-US" sz="3600">
                <a:solidFill>
                  <a:srgbClr val="004C69"/>
                </a:solidFill>
              </a:rPr>
              <a:t>病毒和特洛伊木馬（續）</a:t>
            </a:r>
          </a:p>
        </p:txBody>
      </p:sp>
      <p:graphicFrame>
        <p:nvGraphicFramePr>
          <p:cNvPr id="5" name="Table 6">
            <a:extLst>
              <a:ext uri="{FF2B5EF4-FFF2-40B4-BE49-F238E27FC236}">
                <a16:creationId xmlns:a16="http://schemas.microsoft.com/office/drawing/2014/main" id="{9D8455FD-392D-4236-AAF9-83ACFE3EBC95}"/>
              </a:ext>
            </a:extLst>
          </p:cNvPr>
          <p:cNvGraphicFramePr>
            <a:graphicFrameLocks noGrp="1"/>
          </p:cNvGraphicFramePr>
          <p:nvPr>
            <p:extLst>
              <p:ext uri="{D42A27DB-BD31-4B8C-83A1-F6EECF244321}">
                <p14:modId xmlns:p14="http://schemas.microsoft.com/office/powerpoint/2010/main" val="1396618411"/>
              </p:ext>
            </p:extLst>
          </p:nvPr>
        </p:nvGraphicFramePr>
        <p:xfrm>
          <a:off x="235965" y="1747591"/>
          <a:ext cx="11751444" cy="4175761"/>
        </p:xfrm>
        <a:graphic>
          <a:graphicData uri="http://schemas.openxmlformats.org/drawingml/2006/table">
            <a:tbl>
              <a:tblPr firstRow="1" bandRow="1">
                <a:tableStyleId>{5C22544A-7EE6-4342-B048-85BDC9FD1C3A}</a:tableStyleId>
              </a:tblPr>
              <a:tblGrid>
                <a:gridCol w="2587447">
                  <a:extLst>
                    <a:ext uri="{9D8B030D-6E8A-4147-A177-3AD203B41FA5}">
                      <a16:colId xmlns:a16="http://schemas.microsoft.com/office/drawing/2014/main" val="221734640"/>
                    </a:ext>
                  </a:extLst>
                </a:gridCol>
                <a:gridCol w="9163997">
                  <a:extLst>
                    <a:ext uri="{9D8B030D-6E8A-4147-A177-3AD203B41FA5}">
                      <a16:colId xmlns:a16="http://schemas.microsoft.com/office/drawing/2014/main" val="1686031297"/>
                    </a:ext>
                  </a:extLst>
                </a:gridCol>
              </a:tblGrid>
              <a:tr h="494453">
                <a:tc>
                  <a:txBody>
                    <a:bodyPr vert="horz" wrap="square"/>
                    <a:lstStyle/>
                    <a:p>
                      <a:pPr algn="l" rtl="0" fontAlgn="ctr"/>
                      <a:r>
                        <a:rPr lang="zh-TW" sz="3200">
                          <a:effectLst/>
                          <a:latin typeface="標楷體" pitchFamily="65" charset="-120"/>
                          <a:ea typeface="標楷體" panose="03000509000000000000" pitchFamily="65" charset="-120"/>
                        </a:rPr>
                        <a:t>病毒類型</a:t>
                      </a:r>
                    </a:p>
                  </a:txBody>
                  <a:tcPr marL="63500" marR="63500" marT="63500" marB="63500" anchor="ctr"/>
                </a:tc>
                <a:tc>
                  <a:txBody>
                    <a:bodyPr vert="horz" wrap="square"/>
                    <a:lstStyle/>
                    <a:p>
                      <a:pPr algn="l" rtl="0" fontAlgn="ctr"/>
                      <a:r>
                        <a:rPr lang="zh-TW" sz="3200">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3719108026"/>
                  </a:ext>
                </a:extLst>
              </a:tr>
              <a:tr h="494453">
                <a:tc>
                  <a:txBody>
                    <a:bodyPr vert="horz" wrap="square"/>
                    <a:lstStyle/>
                    <a:p>
                      <a:pPr rtl="0" fontAlgn="ctr"/>
                      <a:r>
                        <a:rPr lang="zh-TW" sz="3200" b="0">
                          <a:effectLst/>
                          <a:latin typeface="標楷體" pitchFamily="65" charset="-120"/>
                          <a:ea typeface="標楷體" panose="03000509000000000000" pitchFamily="65" charset="-120"/>
                        </a:rPr>
                        <a:t>開機磁區病毒</a:t>
                      </a:r>
                    </a:p>
                  </a:txBody>
                  <a:tcPr marL="63500" marR="63500" marT="63500" marB="63500" anchor="ctr"/>
                </a:tc>
                <a:tc>
                  <a:txBody>
                    <a:bodyPr vert="horz" wrap="square"/>
                    <a:lstStyle/>
                    <a:p>
                      <a:pPr rtl="0" fontAlgn="ctr"/>
                      <a:r>
                        <a:rPr lang="zh-TW" sz="3200" b="0">
                          <a:effectLst/>
                          <a:latin typeface="標楷體" pitchFamily="65" charset="-120"/>
                          <a:ea typeface="標楷體" panose="03000509000000000000" pitchFamily="65" charset="-120"/>
                        </a:rPr>
                        <a:t>病毒會攻擊開機磁區、檔案分割表或檔案系統。</a:t>
                      </a:r>
                    </a:p>
                  </a:txBody>
                  <a:tcPr marL="63500" marR="63500" marT="63500" marB="63500" anchor="ctr"/>
                </a:tc>
                <a:extLst>
                  <a:ext uri="{0D108BD9-81ED-4DB2-BD59-A6C34878D82A}">
                    <a16:rowId xmlns:a16="http://schemas.microsoft.com/office/drawing/2014/main" val="981056106"/>
                  </a:ext>
                </a:extLst>
              </a:tr>
              <a:tr h="494453">
                <a:tc>
                  <a:txBody>
                    <a:bodyPr vert="horz" wrap="square"/>
                    <a:lstStyle/>
                    <a:p>
                      <a:pPr rtl="0" fontAlgn="ctr"/>
                      <a:r>
                        <a:rPr lang="zh-TW" sz="3200" b="0">
                          <a:effectLst/>
                          <a:latin typeface="標楷體" pitchFamily="65" charset="-120"/>
                          <a:ea typeface="標楷體" panose="03000509000000000000" pitchFamily="65" charset="-120"/>
                        </a:rPr>
                        <a:t>韌體病毒</a:t>
                      </a:r>
                    </a:p>
                  </a:txBody>
                  <a:tcPr marL="63500" marR="63500" marT="63500" marB="63500" anchor="ctr"/>
                </a:tc>
                <a:tc>
                  <a:txBody>
                    <a:bodyPr vert="horz" wrap="square"/>
                    <a:lstStyle/>
                    <a:p>
                      <a:pPr rtl="0" fontAlgn="ctr"/>
                      <a:r>
                        <a:rPr lang="zh-TW" sz="3200" b="0">
                          <a:effectLst/>
                          <a:latin typeface="標楷體" pitchFamily="65" charset="-120"/>
                          <a:ea typeface="標楷體" panose="03000509000000000000" pitchFamily="65" charset="-120"/>
                        </a:rPr>
                        <a:t>病毒攻擊裝置韌體。</a:t>
                      </a:r>
                    </a:p>
                  </a:txBody>
                  <a:tcPr marL="63500" marR="63500" marT="63500" marB="63500" anchor="ctr"/>
                </a:tc>
                <a:extLst>
                  <a:ext uri="{0D108BD9-81ED-4DB2-BD59-A6C34878D82A}">
                    <a16:rowId xmlns:a16="http://schemas.microsoft.com/office/drawing/2014/main" val="3789947596"/>
                  </a:ext>
                </a:extLst>
              </a:tr>
              <a:tr h="494453">
                <a:tc>
                  <a:txBody>
                    <a:bodyPr vert="horz" wrap="square"/>
                    <a:lstStyle/>
                    <a:p>
                      <a:pPr rtl="0" fontAlgn="ctr"/>
                      <a:r>
                        <a:rPr lang="zh-TW" sz="3200" b="0">
                          <a:effectLst/>
                          <a:latin typeface="標楷體" pitchFamily="65" charset="-120"/>
                          <a:ea typeface="標楷體" panose="03000509000000000000" pitchFamily="65" charset="-120"/>
                        </a:rPr>
                        <a:t>巨集病毒</a:t>
                      </a:r>
                    </a:p>
                  </a:txBody>
                  <a:tcPr marL="63500" marR="63500" marT="63500" marB="63500" anchor="ctr"/>
                </a:tc>
                <a:tc>
                  <a:txBody>
                    <a:bodyPr vert="horz" wrap="square"/>
                    <a:lstStyle/>
                    <a:p>
                      <a:pPr rtl="0" fontAlgn="ctr"/>
                      <a:r>
                        <a:rPr lang="zh-TW" altLang="en-US" sz="3200" b="0">
                          <a:effectLst/>
                          <a:latin typeface="標楷體" pitchFamily="65" charset="-120"/>
                          <a:ea typeface="標楷體" panose="03000509000000000000" pitchFamily="65" charset="-120"/>
                        </a:rPr>
                        <a:t>病毒惡意地使用 </a:t>
                      </a:r>
                      <a:r>
                        <a:rPr lang="en-US" altLang="zh-TW" sz="3200" b="0">
                          <a:effectLst/>
                          <a:latin typeface="標楷體" pitchFamily="65" charset="-120"/>
                          <a:ea typeface="標楷體" panose="03000509000000000000" pitchFamily="65" charset="-120"/>
                        </a:rPr>
                        <a:t>MS Office </a:t>
                      </a:r>
                      <a:r>
                        <a:rPr lang="zh-TW" altLang="en-US" sz="3200" b="0">
                          <a:effectLst/>
                          <a:latin typeface="標楷體" pitchFamily="65" charset="-120"/>
                          <a:ea typeface="標楷體" panose="03000509000000000000" pitchFamily="65" charset="-120"/>
                        </a:rPr>
                        <a:t>或其他應用程式巨集功能。</a:t>
                      </a:r>
                      <a:endParaRPr lang="zh-TW" sz="32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845021848"/>
                  </a:ext>
                </a:extLst>
              </a:tr>
              <a:tr h="494453">
                <a:tc>
                  <a:txBody>
                    <a:bodyPr vert="horz" wrap="square"/>
                    <a:lstStyle/>
                    <a:p>
                      <a:pPr rtl="0" fontAlgn="ctr"/>
                      <a:r>
                        <a:rPr lang="zh-TW" sz="3200" b="0">
                          <a:effectLst/>
                          <a:latin typeface="標楷體" pitchFamily="65" charset="-120"/>
                          <a:ea typeface="標楷體" panose="03000509000000000000" pitchFamily="65" charset="-120"/>
                        </a:rPr>
                        <a:t>程式病毒</a:t>
                      </a:r>
                    </a:p>
                  </a:txBody>
                  <a:tcPr marL="63500" marR="63500" marT="63500" marB="63500" anchor="ctr"/>
                </a:tc>
                <a:tc>
                  <a:txBody>
                    <a:bodyPr vert="horz" wrap="square"/>
                    <a:lstStyle/>
                    <a:p>
                      <a:pPr rtl="0" fontAlgn="ctr"/>
                      <a:r>
                        <a:rPr lang="zh-TW" altLang="en-US" sz="3200" b="0">
                          <a:effectLst/>
                          <a:latin typeface="標楷體" pitchFamily="65" charset="-120"/>
                          <a:ea typeface="標楷體" panose="03000509000000000000" pitchFamily="65" charset="-120"/>
                        </a:rPr>
                        <a:t>病毒會將本身插進另一個可執行程式。</a:t>
                      </a:r>
                      <a:endParaRPr lang="zh-TW" sz="32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212032130"/>
                  </a:ext>
                </a:extLst>
              </a:tr>
              <a:tr h="494453">
                <a:tc>
                  <a:txBody>
                    <a:bodyPr vert="horz" wrap="square"/>
                    <a:lstStyle/>
                    <a:p>
                      <a:pPr rtl="0" fontAlgn="ctr"/>
                      <a:r>
                        <a:rPr lang="zh-TW" sz="3200" b="0">
                          <a:effectLst/>
                          <a:latin typeface="標楷體" pitchFamily="65" charset="-120"/>
                          <a:ea typeface="標楷體" panose="03000509000000000000" pitchFamily="65" charset="-120"/>
                        </a:rPr>
                        <a:t>指令碼病毒</a:t>
                      </a:r>
                    </a:p>
                  </a:txBody>
                  <a:tcPr marL="63500" marR="63500" marT="63500" marB="63500" anchor="ctr"/>
                </a:tc>
                <a:tc>
                  <a:txBody>
                    <a:bodyPr vert="horz" wrap="square"/>
                    <a:lstStyle/>
                    <a:p>
                      <a:pPr rtl="0" fontAlgn="ctr"/>
                      <a:r>
                        <a:rPr lang="zh-TW" altLang="en-US" sz="3200" b="0">
                          <a:effectLst/>
                          <a:latin typeface="標楷體" pitchFamily="65" charset="-120"/>
                          <a:ea typeface="標楷體" panose="03000509000000000000" pitchFamily="65" charset="-120"/>
                        </a:rPr>
                        <a:t>病毒攻擊用於執行指令碼的 </a:t>
                      </a:r>
                      <a:r>
                        <a:rPr lang="en-US" altLang="zh-TW" sz="3200" b="0">
                          <a:effectLst/>
                          <a:latin typeface="標楷體" pitchFamily="65" charset="-120"/>
                          <a:ea typeface="標楷體" panose="03000509000000000000" pitchFamily="65" charset="-120"/>
                        </a:rPr>
                        <a:t>OS </a:t>
                      </a:r>
                      <a:r>
                        <a:rPr lang="zh-TW" altLang="en-US" sz="3200" b="0">
                          <a:effectLst/>
                          <a:latin typeface="標楷體" pitchFamily="65" charset="-120"/>
                          <a:ea typeface="標楷體" panose="03000509000000000000" pitchFamily="65" charset="-120"/>
                        </a:rPr>
                        <a:t>解譯器。</a:t>
                      </a:r>
                      <a:endParaRPr lang="zh-TW" sz="32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4265404546"/>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107</a:t>
            </a:fld>
            <a:endParaRPr lang="en-US" kern="0">
              <a:solidFill>
                <a:srgbClr val="595959"/>
              </a:solidFill>
            </a:endParaRPr>
          </a:p>
        </p:txBody>
      </p:sp>
    </p:spTree>
    <p:extLst>
      <p:ext uri="{BB962C8B-B14F-4D97-AF65-F5344CB8AC3E}">
        <p14:creationId xmlns:p14="http://schemas.microsoft.com/office/powerpoint/2010/main" val="1176678490"/>
      </p:ext>
    </p:extLst>
  </p:cSld>
  <p:clrMapOvr>
    <a:masterClrMapping/>
  </p:clrMapOvr>
  <p:transition/>
  <p:timing/>
</p:sld>
</file>

<file path=ppt/slides/slide1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9FEBC5BE-2E6D-48E5-BB0B-F5FEEE8EB8C5}"/>
              </a:ext>
            </a:extLst>
          </p:cNvPr>
          <p:cNvSpPr>
            <a:spLocks noGrp="1"/>
          </p:cNvSpPr>
          <p:nvPr>
            <p:ph idx="1"/>
          </p:nvPr>
        </p:nvSpPr>
        <p:spPr>
          <a:xfrm>
            <a:off x="632883" y="1065259"/>
            <a:ext cx="11804381" cy="5540425"/>
          </a:xfrm>
        </p:spPr>
        <p:txBody>
          <a:bodyPr>
            <a:normAutofit/>
          </a:bodyPr>
          <a:lstStyle/>
          <a:p>
            <a:pPr marL="0" indent="0">
              <a:buNone/>
            </a:pPr>
            <a:r>
              <a:rPr lang="zh-TW" altLang="en-US" sz="2400">
                <a:latin typeface="標楷體" pitchFamily="65" charset="-120"/>
                <a:cs typeface="Arial" pitchFamily="34" charset="0"/>
              </a:rPr>
              <a:t>威脅發起者使用特洛伊木馬侵害主機。特洛伊木馬是一種看起來有用，但也攜帶惡意程式碼的程式。特洛伊木馬通常跟隨免費的線上程式，例如電腦遊戲來提供。</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3.4</a:t>
            </a:r>
            <a:r>
              <a:rPr lang="zh-TW" altLang="en-US" sz="3600" smtClean="0">
                <a:solidFill>
                  <a:srgbClr val="004C69"/>
                </a:solidFill>
              </a:rPr>
              <a:t>惡意</a:t>
            </a:r>
            <a:r>
              <a:rPr lang="zh-TW" altLang="en-US" sz="3600">
                <a:solidFill>
                  <a:srgbClr val="004C69"/>
                </a:solidFill>
              </a:rPr>
              <a:t>程式</a:t>
            </a:r>
            <a:br>
              <a:rPr lang="en-US" sz="3600">
                <a:solidFill>
                  <a:srgbClr val="004C69"/>
                </a:solidFill>
              </a:rPr>
            </a:br>
            <a:r>
              <a:rPr lang="zh-TW" altLang="en-US" sz="3600">
                <a:solidFill>
                  <a:srgbClr val="004C69"/>
                </a:solidFill>
              </a:rPr>
              <a:t>病毒和特洛伊木馬（續）</a:t>
            </a:r>
          </a:p>
        </p:txBody>
      </p:sp>
      <p:graphicFrame>
        <p:nvGraphicFramePr>
          <p:cNvPr id="2" name="Table 5">
            <a:extLst>
              <a:ext uri="{FF2B5EF4-FFF2-40B4-BE49-F238E27FC236}">
                <a16:creationId xmlns:a16="http://schemas.microsoft.com/office/drawing/2014/main" id="{FBDF7E54-E10B-4B47-9165-C2E91391BEA8}"/>
              </a:ext>
            </a:extLst>
          </p:cNvPr>
          <p:cNvGraphicFramePr>
            <a:graphicFrameLocks noGrp="1"/>
          </p:cNvGraphicFramePr>
          <p:nvPr>
            <p:extLst>
              <p:ext uri="{D42A27DB-BD31-4B8C-83A1-F6EECF244321}">
                <p14:modId xmlns:p14="http://schemas.microsoft.com/office/powerpoint/2010/main" val="672125083"/>
              </p:ext>
            </p:extLst>
          </p:nvPr>
        </p:nvGraphicFramePr>
        <p:xfrm>
          <a:off x="338203" y="2260768"/>
          <a:ext cx="11106847" cy="4495800"/>
        </p:xfrm>
        <a:graphic>
          <a:graphicData uri="http://schemas.openxmlformats.org/drawingml/2006/table">
            <a:tbl>
              <a:tblPr firstRow="1" bandRow="1">
                <a:tableStyleId>{5C22544A-7EE6-4342-B048-85BDC9FD1C3A}</a:tableStyleId>
              </a:tblPr>
              <a:tblGrid>
                <a:gridCol w="2630465">
                  <a:extLst>
                    <a:ext uri="{9D8B030D-6E8A-4147-A177-3AD203B41FA5}">
                      <a16:colId xmlns:a16="http://schemas.microsoft.com/office/drawing/2014/main" val="2150875659"/>
                    </a:ext>
                  </a:extLst>
                </a:gridCol>
                <a:gridCol w="8476382">
                  <a:extLst>
                    <a:ext uri="{9D8B030D-6E8A-4147-A177-3AD203B41FA5}">
                      <a16:colId xmlns:a16="http://schemas.microsoft.com/office/drawing/2014/main" val="3969696868"/>
                    </a:ext>
                  </a:extLst>
                </a:gridCol>
              </a:tblGrid>
              <a:tr h="394775">
                <a:tc>
                  <a:txBody>
                    <a:bodyPr vert="horz" wrap="square"/>
                    <a:lstStyle/>
                    <a:p>
                      <a:pPr algn="l" rtl="0" fontAlgn="ctr"/>
                      <a:r>
                        <a:rPr lang="zh-TW" altLang="en-US" sz="2000">
                          <a:effectLst/>
                          <a:latin typeface="標楷體" pitchFamily="65" charset="-120"/>
                          <a:ea typeface="標楷體" panose="03000509000000000000" pitchFamily="65" charset="-120"/>
                        </a:rPr>
                        <a:t>特洛伊木馬類型</a:t>
                      </a:r>
                      <a:endParaRPr lang="zh-TW" sz="2000">
                        <a:effectLst/>
                        <a:latin typeface="標楷體" pitchFamily="65" charset="-120"/>
                        <a:ea typeface="標楷體" panose="03000509000000000000" pitchFamily="65" charset="-120"/>
                      </a:endParaRPr>
                    </a:p>
                  </a:txBody>
                  <a:tcPr marL="63500" marR="63500" marT="63500" marB="63500" anchor="ctr"/>
                </a:tc>
                <a:tc>
                  <a:txBody>
                    <a:bodyPr vert="horz" wrap="square"/>
                    <a:lstStyle/>
                    <a:p>
                      <a:pPr algn="l" rtl="0" fontAlgn="ctr"/>
                      <a:r>
                        <a:rPr lang="zh-TW" sz="2000">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3972879684"/>
                  </a:ext>
                </a:extLst>
              </a:tr>
              <a:tr h="394775">
                <a:tc>
                  <a:txBody>
                    <a:bodyPr vert="horz" wrap="square"/>
                    <a:lstStyle/>
                    <a:p>
                      <a:pPr rtl="0" fontAlgn="ctr"/>
                      <a:r>
                        <a:rPr lang="zh-TW" altLang="en-US" sz="2000" b="0">
                          <a:effectLst/>
                          <a:latin typeface="標楷體" pitchFamily="65" charset="-120"/>
                          <a:ea typeface="標楷體" panose="03000509000000000000" pitchFamily="65" charset="-120"/>
                        </a:rPr>
                        <a:t>遠端存取</a:t>
                      </a:r>
                      <a:endParaRPr lang="zh-TW" sz="20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特洛伊木馬</a:t>
                      </a:r>
                      <a:r>
                        <a:rPr lang="zh-TW" sz="2000" b="0">
                          <a:effectLst/>
                          <a:latin typeface="標楷體" pitchFamily="65" charset="-120"/>
                          <a:ea typeface="標楷體" panose="03000509000000000000" pitchFamily="65" charset="-120"/>
                        </a:rPr>
                        <a:t>可啟用未經授權的遠端存取。</a:t>
                      </a:r>
                    </a:p>
                  </a:txBody>
                  <a:tcPr marL="63500" marR="63500" marT="63500" marB="63500" anchor="ctr"/>
                </a:tc>
                <a:extLst>
                  <a:ext uri="{0D108BD9-81ED-4DB2-BD59-A6C34878D82A}">
                    <a16:rowId xmlns:a16="http://schemas.microsoft.com/office/drawing/2014/main" val="4273622441"/>
                  </a:ext>
                </a:extLst>
              </a:tr>
              <a:tr h="394775">
                <a:tc>
                  <a:txBody>
                    <a:bodyPr vert="horz" wrap="square"/>
                    <a:lstStyle/>
                    <a:p>
                      <a:pPr rtl="0" fontAlgn="ctr"/>
                      <a:r>
                        <a:rPr lang="zh-TW" sz="2000" b="0">
                          <a:effectLst/>
                          <a:latin typeface="標楷體" pitchFamily="65" charset="-120"/>
                          <a:ea typeface="標楷體" panose="03000509000000000000" pitchFamily="65" charset="-120"/>
                        </a:rPr>
                        <a:t>資料傳送</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特洛伊木馬</a:t>
                      </a:r>
                      <a:r>
                        <a:rPr lang="zh-TW" sz="2000" b="0">
                          <a:effectLst/>
                          <a:latin typeface="標楷體" pitchFamily="65" charset="-120"/>
                          <a:ea typeface="標楷體" panose="03000509000000000000" pitchFamily="65" charset="-120"/>
                        </a:rPr>
                        <a:t>會為威脅作者提供敏感資料，例如密碼。</a:t>
                      </a:r>
                    </a:p>
                  </a:txBody>
                  <a:tcPr marL="63500" marR="63500" marT="63500" marB="63500" anchor="ctr"/>
                </a:tc>
                <a:extLst>
                  <a:ext uri="{0D108BD9-81ED-4DB2-BD59-A6C34878D82A}">
                    <a16:rowId xmlns:a16="http://schemas.microsoft.com/office/drawing/2014/main" val="2471923008"/>
                  </a:ext>
                </a:extLst>
              </a:tr>
              <a:tr h="394775">
                <a:tc>
                  <a:txBody>
                    <a:bodyPr vert="horz" wrap="square"/>
                    <a:lstStyle/>
                    <a:p>
                      <a:pPr rtl="0" fontAlgn="ctr"/>
                      <a:r>
                        <a:rPr lang="zh-TW" sz="2000" b="0">
                          <a:effectLst/>
                          <a:latin typeface="標楷體" pitchFamily="65" charset="-120"/>
                          <a:ea typeface="標楷體" panose="03000509000000000000" pitchFamily="65" charset="-120"/>
                        </a:rPr>
                        <a:t>破壞性</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特洛伊木馬</a:t>
                      </a:r>
                      <a:r>
                        <a:rPr lang="zh-TW" sz="2000" b="0">
                          <a:effectLst/>
                          <a:latin typeface="標楷體" pitchFamily="65" charset="-120"/>
                          <a:ea typeface="標楷體" panose="03000509000000000000" pitchFamily="65" charset="-120"/>
                        </a:rPr>
                        <a:t>會損毀或刪除檔案。</a:t>
                      </a:r>
                    </a:p>
                  </a:txBody>
                  <a:tcPr marL="63500" marR="63500" marT="63500" marB="63500" anchor="ctr"/>
                </a:tc>
                <a:extLst>
                  <a:ext uri="{0D108BD9-81ED-4DB2-BD59-A6C34878D82A}">
                    <a16:rowId xmlns:a16="http://schemas.microsoft.com/office/drawing/2014/main" val="645553755"/>
                  </a:ext>
                </a:extLst>
              </a:tr>
              <a:tr h="458317">
                <a:tc>
                  <a:txBody>
                    <a:bodyPr vert="horz" wrap="square"/>
                    <a:lstStyle/>
                    <a:p>
                      <a:pPr rtl="0" fontAlgn="ctr"/>
                      <a:r>
                        <a:rPr lang="zh-TW" sz="2000" b="0">
                          <a:effectLst/>
                          <a:latin typeface="標楷體" pitchFamily="65" charset="-120"/>
                          <a:ea typeface="標楷體" panose="03000509000000000000" pitchFamily="65" charset="-120"/>
                        </a:rPr>
                        <a:t>代理</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特洛伊木馬會使用受害人的電腦作為來源裝置來發動攻擊和執行其他非法活動。</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216671508"/>
                  </a:ext>
                </a:extLst>
              </a:tr>
              <a:tr h="394775">
                <a:tc>
                  <a:txBody>
                    <a:bodyPr vert="horz" wrap="square"/>
                    <a:lstStyle/>
                    <a:p>
                      <a:pPr rtl="0" fontAlgn="ctr"/>
                      <a:r>
                        <a:rPr lang="zh-TW" sz="2000" b="0">
                          <a:effectLst/>
                          <a:latin typeface="標楷體" pitchFamily="65" charset="-120"/>
                          <a:ea typeface="標楷體" panose="03000509000000000000" pitchFamily="65" charset="-120"/>
                        </a:rPr>
                        <a:t>FTP</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特洛伊木馬啟用未經授權的檔案傳輸服務裝置。</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506744757"/>
                  </a:ext>
                </a:extLst>
              </a:tr>
              <a:tr h="394775">
                <a:tc>
                  <a:txBody>
                    <a:bodyPr vert="horz" wrap="square"/>
                    <a:lstStyle/>
                    <a:p>
                      <a:pPr rtl="0" fontAlgn="ctr"/>
                      <a:r>
                        <a:rPr lang="zh-TW" sz="2000" b="0">
                          <a:effectLst/>
                          <a:latin typeface="標楷體" pitchFamily="65" charset="-120"/>
                          <a:ea typeface="標楷體" panose="03000509000000000000" pitchFamily="65" charset="-120"/>
                        </a:rPr>
                        <a:t>安全性軟體停用程式</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特洛伊木馬</a:t>
                      </a:r>
                      <a:r>
                        <a:rPr lang="zh-TW" sz="2000" b="0">
                          <a:effectLst/>
                          <a:latin typeface="標楷體" pitchFamily="65" charset="-120"/>
                          <a:ea typeface="標楷體" panose="03000509000000000000" pitchFamily="65" charset="-120"/>
                        </a:rPr>
                        <a:t>會阻止防毒程式或防火牆的運作。</a:t>
                      </a:r>
                    </a:p>
                  </a:txBody>
                  <a:tcPr marL="63500" marR="63500" marT="63500" marB="63500" anchor="ctr"/>
                </a:tc>
                <a:extLst>
                  <a:ext uri="{0D108BD9-81ED-4DB2-BD59-A6C34878D82A}">
                    <a16:rowId xmlns:a16="http://schemas.microsoft.com/office/drawing/2014/main" val="1735401750"/>
                  </a:ext>
                </a:extLst>
              </a:tr>
              <a:tr h="394775">
                <a:tc>
                  <a:txBody>
                    <a:bodyPr vert="horz" wrap="square"/>
                    <a:lstStyle/>
                    <a:p>
                      <a:pPr rtl="0" fontAlgn="ctr"/>
                      <a:r>
                        <a:rPr lang="zh-TW" altLang="en-US" sz="2000" b="0">
                          <a:effectLst/>
                          <a:latin typeface="標楷體" pitchFamily="65" charset="-120"/>
                          <a:ea typeface="標楷體" panose="03000509000000000000" pitchFamily="65" charset="-120"/>
                        </a:rPr>
                        <a:t>服務阻斷</a:t>
                      </a:r>
                      <a:r>
                        <a:rPr lang="zh-TW" sz="2000" b="0">
                          <a:effectLst/>
                          <a:latin typeface="標楷體" pitchFamily="65" charset="-120"/>
                          <a:ea typeface="標楷體" panose="03000509000000000000" pitchFamily="65" charset="-120"/>
                        </a:rPr>
                        <a:t> (DoS)</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特洛伊木馬</a:t>
                      </a:r>
                      <a:r>
                        <a:rPr lang="zh-TW" sz="2000" b="0">
                          <a:effectLst/>
                          <a:latin typeface="標楷體" pitchFamily="65" charset="-120"/>
                          <a:ea typeface="標楷體" panose="03000509000000000000" pitchFamily="65" charset="-120"/>
                        </a:rPr>
                        <a:t>會減慢或停止網路活動。</a:t>
                      </a:r>
                    </a:p>
                  </a:txBody>
                  <a:tcPr marL="63500" marR="63500" marT="63500" marB="63500" anchor="ctr"/>
                </a:tc>
                <a:extLst>
                  <a:ext uri="{0D108BD9-81ED-4DB2-BD59-A6C34878D82A}">
                    <a16:rowId xmlns:a16="http://schemas.microsoft.com/office/drawing/2014/main" val="2372658271"/>
                  </a:ext>
                </a:extLst>
              </a:tr>
              <a:tr h="458317">
                <a:tc>
                  <a:txBody>
                    <a:bodyPr vert="horz" wrap="square"/>
                    <a:lstStyle/>
                    <a:p>
                      <a:pPr rtl="0" fontAlgn="ctr"/>
                      <a:r>
                        <a:rPr lang="zh-TW" sz="2000" b="0">
                          <a:effectLst/>
                          <a:latin typeface="標楷體" pitchFamily="65" charset="-120"/>
                          <a:ea typeface="標楷體" panose="03000509000000000000" pitchFamily="65" charset="-120"/>
                        </a:rPr>
                        <a:t>鍵盤記錄器</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特洛伊木馬主動試圖通過記錄輸入網路表格的按鍵來竊取機密資訊，如信用卡號碼。</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960245604"/>
                  </a:ext>
                </a:extLst>
              </a:tr>
            </a:tbl>
          </a:graphicData>
        </a:graphic>
      </p:graphicFrame>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108</a:t>
            </a:fld>
            <a:endParaRPr lang="en-US" kern="0">
              <a:solidFill>
                <a:srgbClr val="595959"/>
              </a:solidFill>
            </a:endParaRPr>
          </a:p>
        </p:txBody>
      </p:sp>
    </p:spTree>
    <p:extLst>
      <p:ext uri="{BB962C8B-B14F-4D97-AF65-F5344CB8AC3E}">
        <p14:creationId xmlns:p14="http://schemas.microsoft.com/office/powerpoint/2010/main" val="141880657"/>
      </p:ext>
    </p:extLst>
  </p:cSld>
  <p:clrMapOvr>
    <a:masterClrMapping/>
  </p:clrMapOvr>
  <p:transition/>
  <p:timing/>
</p:sld>
</file>

<file path=ppt/slides/slide1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7" name="Table 7">
            <a:extLst>
              <a:ext uri="{FF2B5EF4-FFF2-40B4-BE49-F238E27FC236}">
                <a16:creationId xmlns:a16="http://schemas.microsoft.com/office/drawing/2014/main" id="{D3D556D1-DB67-4B3C-B5A8-452EBD03D6DB}"/>
              </a:ext>
            </a:extLst>
          </p:cNvPr>
          <p:cNvGraphicFramePr>
            <a:graphicFrameLocks noGrp="1"/>
          </p:cNvGraphicFramePr>
          <p:nvPr>
            <p:ph idx="1"/>
            <p:extLst>
              <p:ext uri="{D42A27DB-BD31-4B8C-83A1-F6EECF244321}">
                <p14:modId xmlns:p14="http://schemas.microsoft.com/office/powerpoint/2010/main" val="2648335181"/>
              </p:ext>
            </p:extLst>
          </p:nvPr>
        </p:nvGraphicFramePr>
        <p:xfrm>
          <a:off x="192618" y="1064685"/>
          <a:ext cx="11804649" cy="4998055"/>
        </p:xfrm>
        <a:graphic>
          <a:graphicData uri="http://schemas.openxmlformats.org/drawingml/2006/table">
            <a:tbl>
              <a:tblPr firstRow="1" bandRow="1">
                <a:tableStyleId>{5C22544A-7EE6-4342-B048-85BDC9FD1C3A}</a:tableStyleId>
              </a:tblPr>
              <a:tblGrid>
                <a:gridCol w="1322788">
                  <a:extLst>
                    <a:ext uri="{9D8B030D-6E8A-4147-A177-3AD203B41FA5}">
                      <a16:colId xmlns:a16="http://schemas.microsoft.com/office/drawing/2014/main" val="755052479"/>
                    </a:ext>
                  </a:extLst>
                </a:gridCol>
                <a:gridCol w="10481861">
                  <a:extLst>
                    <a:ext uri="{9D8B030D-6E8A-4147-A177-3AD203B41FA5}">
                      <a16:colId xmlns:a16="http://schemas.microsoft.com/office/drawing/2014/main" val="2371137968"/>
                    </a:ext>
                  </a:extLst>
                </a:gridCol>
              </a:tblGrid>
              <a:tr h="356299">
                <a:tc>
                  <a:txBody>
                    <a:bodyPr vert="horz" wrap="square"/>
                    <a:lstStyle/>
                    <a:p>
                      <a:pPr algn="l" rtl="0" fontAlgn="ctr"/>
                      <a:r>
                        <a:rPr lang="zh-TW" altLang="en-US" sz="1600">
                          <a:effectLst/>
                          <a:latin typeface="標楷體" pitchFamily="65" charset="-120"/>
                          <a:ea typeface="標楷體" panose="03000509000000000000" pitchFamily="65" charset="-120"/>
                        </a:rPr>
                        <a:t>惡意程式</a:t>
                      </a:r>
                      <a:endParaRPr lang="zh-TW" sz="1600">
                        <a:effectLst/>
                        <a:latin typeface="標楷體" pitchFamily="65" charset="-120"/>
                        <a:ea typeface="標楷體" panose="03000509000000000000" pitchFamily="65" charset="-120"/>
                      </a:endParaRPr>
                    </a:p>
                  </a:txBody>
                  <a:tcPr marL="67895" marR="67895" marT="63500" marB="63500" anchor="ctr"/>
                </a:tc>
                <a:tc>
                  <a:txBody>
                    <a:bodyPr vert="horz" wrap="square"/>
                    <a:lstStyle/>
                    <a:p>
                      <a:pPr algn="l" rtl="0" fontAlgn="ctr"/>
                      <a:r>
                        <a:rPr lang="zh-TW" sz="1600">
                          <a:effectLst/>
                          <a:latin typeface="標楷體" pitchFamily="65" charset="-120"/>
                          <a:ea typeface="標楷體" panose="03000509000000000000" pitchFamily="65" charset="-120"/>
                        </a:rPr>
                        <a:t>說明</a:t>
                      </a:r>
                    </a:p>
                  </a:txBody>
                  <a:tcPr marL="67895" marR="67895" marT="63500" marB="63500" anchor="ctr"/>
                </a:tc>
                <a:extLst>
                  <a:ext uri="{0D108BD9-81ED-4DB2-BD59-A6C34878D82A}">
                    <a16:rowId xmlns:a16="http://schemas.microsoft.com/office/drawing/2014/main" val="1784928332"/>
                  </a:ext>
                </a:extLst>
              </a:tr>
              <a:tr h="970059">
                <a:tc>
                  <a:txBody>
                    <a:bodyPr vert="horz" wrap="square"/>
                    <a:lstStyle/>
                    <a:p>
                      <a:pPr rtl="0" fontAlgn="ctr"/>
                      <a:r>
                        <a:rPr lang="zh-TW" sz="1600" b="0">
                          <a:effectLst/>
                          <a:latin typeface="標楷體" pitchFamily="65" charset="-120"/>
                          <a:ea typeface="標楷體" panose="03000509000000000000" pitchFamily="65" charset="-120"/>
                        </a:rPr>
                        <a:t>廣告軟體</a:t>
                      </a:r>
                    </a:p>
                  </a:txBody>
                  <a:tcPr marL="67895" marR="67895" marT="63500" marB="63500" anchor="ctr"/>
                </a:tc>
                <a:tc>
                  <a:txBody>
                    <a:bodyPr vert="horz" wrap="square"/>
                    <a:lstStyle/>
                    <a:p>
                      <a:pPr rtl="0" fontAlgn="ctr">
                        <a:buFont typeface="Arial" pitchFamily="34" charset="0"/>
                        <a:buChar char="•"/>
                      </a:pPr>
                      <a:r>
                        <a:rPr lang="zh-TW" altLang="en-US" sz="1600" b="0">
                          <a:effectLst/>
                          <a:latin typeface="標楷體" pitchFamily="65" charset="-120"/>
                          <a:ea typeface="標楷體" panose="03000509000000000000" pitchFamily="65" charset="-120"/>
                        </a:rPr>
                        <a:t>廣告軟體通常是透過下載線上軟體來發佈。</a:t>
                      </a:r>
                    </a:p>
                    <a:p>
                      <a:pPr rtl="0" fontAlgn="ctr">
                        <a:buFont typeface="Arial" pitchFamily="34" charset="0"/>
                        <a:buChar char="•"/>
                      </a:pPr>
                      <a:r>
                        <a:rPr lang="zh-TW" altLang="en-US" sz="1600" b="0">
                          <a:effectLst/>
                          <a:latin typeface="標楷體" pitchFamily="65" charset="-120"/>
                          <a:ea typeface="標楷體" panose="03000509000000000000" pitchFamily="65" charset="-120"/>
                        </a:rPr>
                        <a:t>廣告軟體可以使用快顯網頁瀏覽器顯示來路不明的廣告視窗、新工具列，或意外地將網頁重新導向至不同的網站。</a:t>
                      </a:r>
                    </a:p>
                    <a:p>
                      <a:pPr rtl="0" fontAlgn="ctr">
                        <a:buFont typeface="Arial" pitchFamily="34" charset="0"/>
                        <a:buChar char="•"/>
                      </a:pPr>
                      <a:r>
                        <a:rPr lang="zh-TW" altLang="en-US" sz="1600" b="0">
                          <a:effectLst/>
                          <a:latin typeface="標楷體" pitchFamily="65" charset="-120"/>
                          <a:ea typeface="標楷體" panose="03000509000000000000" pitchFamily="65" charset="-120"/>
                        </a:rPr>
                        <a:t>快顯視窗可能難以控制，因為新視窗可能會彈出 比使用者可以關閉它們更快。</a:t>
                      </a:r>
                      <a:endParaRPr lang="zh-TW" sz="1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4083326322"/>
                  </a:ext>
                </a:extLst>
              </a:tr>
              <a:tr h="794349">
                <a:tc>
                  <a:txBody>
                    <a:bodyPr vert="horz" wrap="square"/>
                    <a:lstStyle/>
                    <a:p>
                      <a:pPr rtl="0" fontAlgn="ctr"/>
                      <a:r>
                        <a:rPr lang="zh-TW" sz="1600" b="0">
                          <a:effectLst/>
                          <a:latin typeface="標楷體" pitchFamily="65" charset="-120"/>
                          <a:ea typeface="標楷體" panose="03000509000000000000" pitchFamily="65" charset="-120"/>
                        </a:rPr>
                        <a:t>勒索軟體</a:t>
                      </a:r>
                    </a:p>
                  </a:txBody>
                  <a:tcPr marL="67895" marR="67895" marT="63500" marB="63500" anchor="ctr"/>
                </a:tc>
                <a:tc>
                  <a:txBody>
                    <a:bodyPr vert="horz" wrap="square"/>
                    <a:lstStyle/>
                    <a:p>
                      <a:pPr rtl="0" fontAlgn="ctr">
                        <a:buFont typeface="Arial" pitchFamily="34" charset="0"/>
                        <a:buChar char="•"/>
                      </a:pPr>
                      <a:r>
                        <a:rPr lang="zh-TW" altLang="en-US" sz="1600" b="0">
                          <a:effectLst/>
                          <a:latin typeface="標楷體" pitchFamily="65" charset="-120"/>
                          <a:ea typeface="標楷體" panose="03000509000000000000" pitchFamily="65" charset="-120"/>
                        </a:rPr>
                        <a:t>勒索軟體通常會拒絕使用者存取其檔案加密檔案，然後顯示一條訊息，要求贖金的解密密鑰。</a:t>
                      </a:r>
                    </a:p>
                    <a:p>
                      <a:pPr rtl="0" fontAlgn="ctr">
                        <a:buFont typeface="Arial" pitchFamily="34" charset="0"/>
                        <a:buChar char="•"/>
                      </a:pPr>
                      <a:r>
                        <a:rPr lang="zh-TW" altLang="en-US" sz="1600" b="0">
                          <a:effectLst/>
                          <a:latin typeface="標楷體" pitchFamily="65" charset="-120"/>
                          <a:ea typeface="標楷體" panose="03000509000000000000" pitchFamily="65" charset="-120"/>
                        </a:rPr>
                        <a:t>沒有最新備份的使用者必須支付贖金才能解密他們的檔案。</a:t>
                      </a:r>
                    </a:p>
                    <a:p>
                      <a:pPr rtl="0" fontAlgn="ctr">
                        <a:buFont typeface="Arial" pitchFamily="34" charset="0"/>
                        <a:buChar char="•"/>
                      </a:pPr>
                      <a:r>
                        <a:rPr lang="zh-TW" altLang="en-US" sz="1600" b="0">
                          <a:effectLst/>
                          <a:latin typeface="標楷體" pitchFamily="65" charset="-120"/>
                          <a:ea typeface="標楷體" panose="03000509000000000000" pitchFamily="65" charset="-120"/>
                        </a:rPr>
                        <a:t>付款通常使用電匯或加密貨幣比如比特幣。</a:t>
                      </a:r>
                      <a:endParaRPr lang="zh-TW" sz="1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1543207764"/>
                  </a:ext>
                </a:extLst>
              </a:tr>
              <a:tr h="1145767">
                <a:tc>
                  <a:txBody>
                    <a:bodyPr vert="horz" wrap="square"/>
                    <a:lstStyle/>
                    <a:p>
                      <a:pPr rtl="0" fontAlgn="ctr"/>
                      <a:r>
                        <a:rPr lang="en-US" altLang="zh-TW" sz="1600" b="0">
                          <a:effectLst/>
                          <a:latin typeface="標楷體" pitchFamily="65" charset="-120"/>
                          <a:ea typeface="標楷體" panose="03000509000000000000" pitchFamily="65" charset="-120"/>
                        </a:rPr>
                        <a:t>Rootkit</a:t>
                      </a:r>
                      <a:endParaRPr lang="zh-TW" sz="1600" b="0">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buFont typeface="Arial" pitchFamily="34" charset="0"/>
                        <a:buChar char="•"/>
                      </a:pPr>
                      <a:r>
                        <a:rPr lang="en-US" altLang="zh-TW" sz="1600" b="0">
                          <a:effectLst/>
                          <a:latin typeface="標楷體" pitchFamily="65" charset="-120"/>
                          <a:ea typeface="標楷體" panose="03000509000000000000" pitchFamily="65" charset="-120"/>
                        </a:rPr>
                        <a:t>Rootkit </a:t>
                      </a:r>
                      <a:r>
                        <a:rPr lang="zh-TW" altLang="en-US" sz="1600" b="0">
                          <a:effectLst/>
                          <a:latin typeface="標楷體" pitchFamily="65" charset="-120"/>
                          <a:ea typeface="標楷體" panose="03000509000000000000" pitchFamily="65" charset="-120"/>
                        </a:rPr>
                        <a:t>是由威脅發起者使用來獲得管理者帳戶層級對電腦的存取權。</a:t>
                      </a:r>
                    </a:p>
                    <a:p>
                      <a:pPr rtl="0" fontAlgn="ctr">
                        <a:buFont typeface="Arial" pitchFamily="34" charset="0"/>
                        <a:buChar char="•"/>
                      </a:pPr>
                      <a:r>
                        <a:rPr lang="zh-TW" altLang="en-US" sz="1600" b="0">
                          <a:effectLst/>
                          <a:latin typeface="標楷體" pitchFamily="65" charset="-120"/>
                          <a:ea typeface="標楷體" panose="03000509000000000000" pitchFamily="65" charset="-120"/>
                        </a:rPr>
                        <a:t>他們是非常難以發現，因為他們可以改變防火牆，防毒保護，系統檔案，甚至 </a:t>
                      </a:r>
                      <a:r>
                        <a:rPr lang="en-US" altLang="zh-TW" sz="1600" b="0">
                          <a:effectLst/>
                          <a:latin typeface="標楷體" pitchFamily="65" charset="-120"/>
                          <a:ea typeface="標楷體" panose="03000509000000000000" pitchFamily="65" charset="-120"/>
                        </a:rPr>
                        <a:t>OS </a:t>
                      </a:r>
                      <a:r>
                        <a:rPr lang="zh-TW" altLang="en-US" sz="1600" b="0">
                          <a:effectLst/>
                          <a:latin typeface="標楷體" pitchFamily="65" charset="-120"/>
                          <a:ea typeface="標楷體" panose="03000509000000000000" pitchFamily="65" charset="-120"/>
                        </a:rPr>
                        <a:t>命令以隱藏他們的存在。</a:t>
                      </a:r>
                    </a:p>
                    <a:p>
                      <a:pPr rtl="0" fontAlgn="ctr">
                        <a:buFont typeface="Arial" pitchFamily="34" charset="0"/>
                        <a:buChar char="•"/>
                      </a:pPr>
                      <a:r>
                        <a:rPr lang="zh-TW" altLang="en-US" sz="1600" b="0">
                          <a:effectLst/>
                          <a:latin typeface="標楷體" pitchFamily="65" charset="-120"/>
                          <a:ea typeface="標楷體" panose="03000509000000000000" pitchFamily="65" charset="-120"/>
                        </a:rPr>
                        <a:t>他們可以為威脅發起者提供後門，讓他們能夠存取 </a:t>
                      </a:r>
                      <a:r>
                        <a:rPr lang="en-US" altLang="zh-TW" sz="1600" b="0">
                          <a:effectLst/>
                          <a:latin typeface="標楷體" pitchFamily="65" charset="-120"/>
                          <a:ea typeface="標楷體" panose="03000509000000000000" pitchFamily="65" charset="-120"/>
                        </a:rPr>
                        <a:t>PC</a:t>
                      </a:r>
                      <a:r>
                        <a:rPr lang="zh-TW" altLang="en-US" sz="1600" b="0">
                          <a:effectLst/>
                          <a:latin typeface="標楷體" pitchFamily="65" charset="-120"/>
                          <a:ea typeface="標楷體" panose="03000509000000000000" pitchFamily="65" charset="-120"/>
                        </a:rPr>
                        <a:t>，並允許他們上傳檔案，並安裝被用於 </a:t>
                      </a:r>
                      <a:r>
                        <a:rPr lang="en-US" altLang="zh-TW" sz="1600" b="0">
                          <a:effectLst/>
                          <a:latin typeface="標楷體" pitchFamily="65" charset="-120"/>
                          <a:ea typeface="標楷體" panose="03000509000000000000" pitchFamily="65" charset="-120"/>
                        </a:rPr>
                        <a:t>DDoS </a:t>
                      </a:r>
                      <a:r>
                        <a:rPr lang="zh-TW" altLang="en-US" sz="1600" b="0">
                          <a:effectLst/>
                          <a:latin typeface="標楷體" pitchFamily="65" charset="-120"/>
                          <a:ea typeface="標楷體" panose="03000509000000000000" pitchFamily="65" charset="-120"/>
                        </a:rPr>
                        <a:t>攻擊的新軟體 。</a:t>
                      </a:r>
                    </a:p>
                    <a:p>
                      <a:pPr rtl="0" fontAlgn="ctr">
                        <a:buFont typeface="Arial" pitchFamily="34" charset="0"/>
                        <a:buChar char="•"/>
                      </a:pPr>
                      <a:r>
                        <a:rPr lang="zh-TW" altLang="en-US" sz="1600" b="0">
                          <a:effectLst/>
                          <a:latin typeface="標楷體" pitchFamily="65" charset="-120"/>
                          <a:ea typeface="標楷體" panose="03000509000000000000" pitchFamily="65" charset="-120"/>
                        </a:rPr>
                        <a:t>必須使用特殊的 </a:t>
                      </a:r>
                      <a:r>
                        <a:rPr lang="en-US" altLang="zh-TW" sz="1600" b="0">
                          <a:effectLst/>
                          <a:latin typeface="標楷體" pitchFamily="65" charset="-120"/>
                          <a:ea typeface="標楷體" panose="03000509000000000000" pitchFamily="65" charset="-120"/>
                        </a:rPr>
                        <a:t>rootkit </a:t>
                      </a:r>
                      <a:r>
                        <a:rPr lang="zh-TW" altLang="en-US" sz="1600" b="0">
                          <a:effectLst/>
                          <a:latin typeface="標楷體" pitchFamily="65" charset="-120"/>
                          <a:ea typeface="標楷體" panose="03000509000000000000" pitchFamily="65" charset="-120"/>
                        </a:rPr>
                        <a:t>移除工具來移除它們，或可能需要重新安裝完整的作業系統。</a:t>
                      </a:r>
                      <a:endParaRPr lang="zh-TW" sz="1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2773664734"/>
                  </a:ext>
                </a:extLst>
              </a:tr>
              <a:tr h="794349">
                <a:tc>
                  <a:txBody>
                    <a:bodyPr vert="horz" wrap="square"/>
                    <a:lstStyle/>
                    <a:p>
                      <a:pPr rtl="0" fontAlgn="ctr"/>
                      <a:r>
                        <a:rPr lang="zh-TW" sz="1600" b="0">
                          <a:effectLst/>
                          <a:latin typeface="標楷體" pitchFamily="65" charset="-120"/>
                          <a:ea typeface="標楷體" panose="03000509000000000000" pitchFamily="65" charset="-120"/>
                        </a:rPr>
                        <a:t>間諜程式</a:t>
                      </a:r>
                    </a:p>
                  </a:txBody>
                  <a:tcPr marL="67895" marR="67895" marT="63500" marB="63500" anchor="ctr"/>
                </a:tc>
                <a:tc>
                  <a:txBody>
                    <a:bodyPr vert="horz" wrap="square"/>
                    <a:lstStyle/>
                    <a:p>
                      <a:pPr rtl="0" fontAlgn="ctr">
                        <a:buFont typeface="Arial" pitchFamily="34" charset="0"/>
                        <a:buChar char="•"/>
                      </a:pPr>
                      <a:r>
                        <a:rPr lang="zh-TW" altLang="en-US" sz="1600" b="0">
                          <a:effectLst/>
                          <a:latin typeface="標楷體" pitchFamily="65" charset="-120"/>
                          <a:ea typeface="標楷體" panose="03000509000000000000" pitchFamily="65" charset="-120"/>
                        </a:rPr>
                        <a:t>類似於廣告軟體，但用來收集有關使用者和在未經使用者同意的情況下傳送給威脅發起者。</a:t>
                      </a:r>
                    </a:p>
                    <a:p>
                      <a:pPr rtl="0" fontAlgn="ctr">
                        <a:buFont typeface="Arial" pitchFamily="34" charset="0"/>
                        <a:buChar char="•"/>
                      </a:pPr>
                      <a:r>
                        <a:rPr lang="zh-TW" altLang="en-US" sz="1600" b="0">
                          <a:effectLst/>
                          <a:latin typeface="標楷體" pitchFamily="65" charset="-120"/>
                          <a:ea typeface="標楷體" panose="03000509000000000000" pitchFamily="65" charset="-120"/>
                        </a:rPr>
                        <a:t>間諜程式可能是低威脅、收集瀏覽資料，或是高威脅擷取個人和財務資訊。</a:t>
                      </a:r>
                      <a:endParaRPr lang="zh-TW" sz="1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1656096221"/>
                  </a:ext>
                </a:extLst>
              </a:tr>
              <a:tr h="794349">
                <a:tc>
                  <a:txBody>
                    <a:bodyPr vert="horz" wrap="square"/>
                    <a:lstStyle/>
                    <a:p>
                      <a:pPr rtl="0" fontAlgn="ctr"/>
                      <a:r>
                        <a:rPr lang="zh-TW" sz="1600" b="0">
                          <a:effectLst/>
                          <a:latin typeface="標楷體" pitchFamily="65" charset="-120"/>
                          <a:ea typeface="標楷體" panose="03000509000000000000" pitchFamily="65" charset="-120"/>
                        </a:rPr>
                        <a:t>蠕蟲病毒</a:t>
                      </a:r>
                    </a:p>
                  </a:txBody>
                  <a:tcPr marL="67895" marR="67895" marT="63500" marB="63500" anchor="ctr"/>
                </a:tc>
                <a:tc>
                  <a:txBody>
                    <a:bodyPr vert="horz" wrap="square"/>
                    <a:lstStyle/>
                    <a:p>
                      <a:pPr rtl="0" fontAlgn="ctr">
                        <a:buFont typeface="Arial" pitchFamily="34" charset="0"/>
                        <a:buChar char="•"/>
                      </a:pPr>
                      <a:r>
                        <a:rPr lang="zh-TW" altLang="en-US" sz="1600" b="0">
                          <a:effectLst/>
                          <a:latin typeface="標楷體" pitchFamily="65" charset="-120"/>
                          <a:ea typeface="標楷體" panose="03000509000000000000" pitchFamily="65" charset="-120"/>
                        </a:rPr>
                        <a:t>蠕蟲藉由利用合法軟體的漏洞，無需使用者採取行動的自動傳播自我複製程式。</a:t>
                      </a:r>
                      <a:endParaRPr lang="en-US" altLang="zh-TW" sz="1600" b="0">
                        <a:effectLst/>
                        <a:latin typeface="標楷體" pitchFamily="65" charset="-120"/>
                        <a:ea typeface="標楷體" panose="03000509000000000000" pitchFamily="65" charset="-120"/>
                      </a:endParaRPr>
                    </a:p>
                    <a:p>
                      <a:pPr rtl="0" fontAlgn="ctr">
                        <a:buFont typeface="Arial" pitchFamily="34" charset="0"/>
                        <a:buChar char="•"/>
                      </a:pPr>
                      <a:r>
                        <a:rPr lang="zh-TW" altLang="en-US" sz="1600" b="0">
                          <a:effectLst/>
                          <a:latin typeface="標楷體" pitchFamily="65" charset="-120"/>
                          <a:ea typeface="標楷體" panose="03000509000000000000" pitchFamily="65" charset="-120"/>
                        </a:rPr>
                        <a:t>它使用網路搜尋其他具有相同漏洞的受害者 。</a:t>
                      </a:r>
                    </a:p>
                    <a:p>
                      <a:pPr rtl="0" fontAlgn="ctr">
                        <a:buFont typeface="Arial" pitchFamily="34" charset="0"/>
                        <a:buChar char="•"/>
                      </a:pPr>
                      <a:r>
                        <a:rPr lang="zh-TW" altLang="en-US" sz="1600" b="0">
                          <a:effectLst/>
                          <a:latin typeface="標楷體" pitchFamily="65" charset="-120"/>
                          <a:ea typeface="標楷體" panose="03000509000000000000" pitchFamily="65" charset="-120"/>
                        </a:rPr>
                        <a:t>蠕蟲的目的通常是為了減慢或中斷網路運作。</a:t>
                      </a:r>
                      <a:endParaRPr lang="zh-TW" sz="1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1573584161"/>
                  </a:ext>
                </a:extLst>
              </a:tr>
            </a:tbl>
          </a:graphicData>
        </a:graphic>
      </p:graphicFrame>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3.4</a:t>
            </a:r>
            <a:r>
              <a:rPr lang="zh-TW" altLang="en-US" sz="3600" smtClean="0">
                <a:solidFill>
                  <a:srgbClr val="004C69"/>
                </a:solidFill>
              </a:rPr>
              <a:t>惡意</a:t>
            </a:r>
            <a:r>
              <a:rPr lang="zh-TW" altLang="en-US" sz="3600">
                <a:solidFill>
                  <a:srgbClr val="004C69"/>
                </a:solidFill>
              </a:rPr>
              <a:t>程式</a:t>
            </a:r>
            <a:br>
              <a:rPr lang="en-US" sz="3600">
                <a:solidFill>
                  <a:srgbClr val="004C69"/>
                </a:solidFill>
              </a:rPr>
            </a:br>
            <a:r>
              <a:rPr lang="zh-TW" altLang="en-US" sz="3600">
                <a:solidFill>
                  <a:srgbClr val="004C69"/>
                </a:solidFill>
              </a:rPr>
              <a:t>其他類型的惡意程式</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109</a:t>
            </a:fld>
            <a:endParaRPr lang="en-US" kern="0">
              <a:solidFill>
                <a:srgbClr val="595959"/>
              </a:solidFill>
            </a:endParaRPr>
          </a:p>
        </p:txBody>
      </p:sp>
    </p:spTree>
    <p:extLst>
      <p:ext uri="{BB962C8B-B14F-4D97-AF65-F5344CB8AC3E}">
        <p14:creationId xmlns:p14="http://schemas.microsoft.com/office/powerpoint/2010/main" val="3890412771"/>
      </p:ext>
    </p:extLst>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51528B5-BD96-5248-BA8C-DFCAE1E87940}"/>
              </a:ext>
            </a:extLst>
          </p:cNvPr>
          <p:cNvSpPr>
            <a:spLocks noGrp="1"/>
          </p:cNvSpPr>
          <p:nvPr>
            <p:ph idx="1"/>
          </p:nvPr>
        </p:nvSpPr>
        <p:spPr>
          <a:xfrm>
            <a:off x="851770" y="1093210"/>
            <a:ext cx="11115470" cy="5540425"/>
          </a:xfrm>
        </p:spPr>
        <p:txBody>
          <a:bodyPr>
            <a:normAutofit/>
          </a:bodyPr>
          <a:lstStyle/>
          <a:p>
            <a:pPr marL="0" indent="0">
              <a:buNone/>
            </a:pPr>
            <a:r>
              <a:rPr lang="zh-TW" altLang="en-US" sz="2200">
                <a:latin typeface="標楷體" pitchFamily="65" charset="-120"/>
              </a:rPr>
              <a:t>具有多區域 </a:t>
            </a:r>
            <a:r>
              <a:rPr lang="en-US" altLang="zh-TW" sz="2200">
                <a:latin typeface="標楷體" pitchFamily="65" charset="-120"/>
              </a:rPr>
              <a:t>OSPF </a:t>
            </a:r>
            <a:r>
              <a:rPr lang="zh-TW" altLang="en-US" sz="2200">
                <a:latin typeface="標楷體" pitchFamily="65" charset="-120"/>
              </a:rPr>
              <a:t>的階層拓撲設計選項可提供下列優點。</a:t>
            </a:r>
          </a:p>
          <a:p>
            <a:r>
              <a:rPr lang="zh-TW" altLang="en-US" sz="2200" b="1">
                <a:latin typeface="標楷體" pitchFamily="65" charset="-120"/>
              </a:rPr>
              <a:t>較小的路由表</a:t>
            </a:r>
            <a:r>
              <a:rPr lang="zh-TW" altLang="en-US" sz="2200">
                <a:latin typeface="標楷體" pitchFamily="65" charset="-120"/>
              </a:rPr>
              <a:t> </a:t>
            </a:r>
            <a:r>
              <a:rPr lang="en-US" altLang="zh-TW" sz="2200">
                <a:latin typeface="標楷體" pitchFamily="65" charset="-120"/>
              </a:rPr>
              <a:t>- </a:t>
            </a:r>
            <a:r>
              <a:rPr lang="zh-TW" altLang="en-US" sz="2200">
                <a:latin typeface="標楷體" pitchFamily="65" charset="-120"/>
              </a:rPr>
              <a:t>表較小，因為路由表條目較少。這是因為網路位址可以在區域之間進行摘要。預設路由摘要未啟用。</a:t>
            </a:r>
          </a:p>
          <a:p>
            <a:r>
              <a:rPr lang="zh-TW" altLang="en-US" sz="2200" b="1">
                <a:latin typeface="標楷體" pitchFamily="65" charset="-120"/>
              </a:rPr>
              <a:t>減少鏈路狀態更新額外負荷</a:t>
            </a:r>
            <a:r>
              <a:rPr lang="zh-TW" altLang="en-US" sz="2200">
                <a:latin typeface="標楷體" pitchFamily="65" charset="-120"/>
              </a:rPr>
              <a:t> </a:t>
            </a:r>
            <a:r>
              <a:rPr lang="en-US" altLang="zh-TW" sz="2200">
                <a:latin typeface="標楷體" pitchFamily="65" charset="-120"/>
              </a:rPr>
              <a:t>- </a:t>
            </a:r>
            <a:r>
              <a:rPr lang="zh-TW" altLang="en-US" sz="2200">
                <a:latin typeface="標楷體" pitchFamily="65" charset="-120"/>
              </a:rPr>
              <a:t>以較小區域設計多區域 </a:t>
            </a:r>
            <a:r>
              <a:rPr lang="en-US" altLang="zh-TW" sz="2200">
                <a:latin typeface="標楷體" pitchFamily="65" charset="-120"/>
              </a:rPr>
              <a:t>OSPF</a:t>
            </a:r>
            <a:r>
              <a:rPr lang="zh-TW" altLang="en-US" sz="2200">
                <a:latin typeface="標楷體" pitchFamily="65" charset="-120"/>
              </a:rPr>
              <a:t>，可將處理和記憶體需求降至最低。</a:t>
            </a:r>
          </a:p>
          <a:p>
            <a:r>
              <a:rPr lang="zh-TW" altLang="en-US" sz="2200" b="1">
                <a:latin typeface="標楷體" pitchFamily="65" charset="-120"/>
              </a:rPr>
              <a:t>降低 </a:t>
            </a:r>
            <a:r>
              <a:rPr lang="en-US" altLang="zh-TW" sz="2200" b="1">
                <a:latin typeface="標楷體" pitchFamily="65" charset="-120"/>
              </a:rPr>
              <a:t>SPF </a:t>
            </a:r>
            <a:r>
              <a:rPr lang="zh-TW" altLang="en-US" sz="2200" b="1">
                <a:latin typeface="標楷體" pitchFamily="65" charset="-120"/>
              </a:rPr>
              <a:t>計算的頻率</a:t>
            </a:r>
            <a:r>
              <a:rPr lang="zh-TW" altLang="en-US" sz="2200">
                <a:latin typeface="標楷體" pitchFamily="65" charset="-120"/>
              </a:rPr>
              <a:t> </a:t>
            </a:r>
            <a:r>
              <a:rPr lang="en-US" altLang="zh-TW" sz="2200">
                <a:latin typeface="標楷體" pitchFamily="65" charset="-120"/>
              </a:rPr>
              <a:t>- </a:t>
            </a:r>
            <a:r>
              <a:rPr lang="zh-TW" altLang="en-US" sz="2200">
                <a:latin typeface="標楷體" pitchFamily="65" charset="-120"/>
              </a:rPr>
              <a:t>多區域 </a:t>
            </a:r>
            <a:r>
              <a:rPr lang="en-US" altLang="zh-TW" sz="2200">
                <a:latin typeface="標楷體" pitchFamily="65" charset="-120"/>
              </a:rPr>
              <a:t>OSPF </a:t>
            </a:r>
            <a:r>
              <a:rPr lang="zh-TW" altLang="en-US" sz="2200">
                <a:latin typeface="標楷體" pitchFamily="65" charset="-120"/>
              </a:rPr>
              <a:t>將拓撲變化的影響局限在一個區域。例如，它會將路由更新的影響降到最低，因為 </a:t>
            </a:r>
            <a:r>
              <a:rPr lang="en-US" altLang="zh-TW" sz="2200">
                <a:latin typeface="標楷體" pitchFamily="65" charset="-120"/>
              </a:rPr>
              <a:t>LSA </a:t>
            </a:r>
            <a:r>
              <a:rPr lang="zh-TW" altLang="en-US" sz="2200">
                <a:latin typeface="標楷體" pitchFamily="65" charset="-120"/>
              </a:rPr>
              <a:t>氾洪停止在區域邊界處。</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1.1</a:t>
            </a:r>
            <a:r>
              <a:rPr lang="zh-TW" altLang="zh-TW" sz="3600" smtClean="0">
                <a:solidFill>
                  <a:srgbClr val="004C69"/>
                </a:solidFill>
              </a:rPr>
              <a:t>O</a:t>
            </a:r>
            <a:r>
              <a:rPr lang="zh-TW" altLang="zh-TW" sz="3600">
                <a:solidFill>
                  <a:srgbClr val="004C69"/>
                </a:solidFill>
              </a:rPr>
              <a:t>SPF</a:t>
            </a:r>
            <a:r>
              <a:rPr lang="en-US" altLang="zh-TW" sz="3600">
                <a:solidFill>
                  <a:srgbClr val="004C69"/>
                </a:solidFill>
              </a:rPr>
              <a:t> </a:t>
            </a:r>
            <a:r>
              <a:rPr lang="zh-TW" altLang="zh-TW" sz="3600">
                <a:solidFill>
                  <a:srgbClr val="004C69"/>
                </a:solidFill>
              </a:rPr>
              <a:t>的</a:t>
            </a:r>
            <a:r>
              <a:rPr lang="zh-TW" altLang="en-US" sz="3600">
                <a:solidFill>
                  <a:srgbClr val="004C69"/>
                </a:solidFill>
              </a:rPr>
              <a:t>功能和特徵</a:t>
            </a:r>
            <a:br>
              <a:rPr lang="en-US" sz="3600">
                <a:solidFill>
                  <a:srgbClr val="004C69"/>
                </a:solidFill>
              </a:rPr>
            </a:br>
            <a:r>
              <a:rPr lang="zh-TW" altLang="en-US" sz="3600">
                <a:solidFill>
                  <a:srgbClr val="004C69"/>
                </a:solidFill>
              </a:rPr>
              <a:t>多區域 </a:t>
            </a:r>
            <a:r>
              <a:rPr lang="en-US" altLang="zh-TW" sz="3600">
                <a:solidFill>
                  <a:srgbClr val="004C69"/>
                </a:solidFill>
              </a:rPr>
              <a:t>OSPF</a:t>
            </a:r>
          </a:p>
        </p:txBody>
      </p:sp>
      <p:pic>
        <p:nvPicPr>
          <p:cNvPr id="2" name="Picture 1">
            <a:extLst>
              <a:ext uri="{FF2B5EF4-FFF2-40B4-BE49-F238E27FC236}">
                <a16:creationId xmlns:a16="http://schemas.microsoft.com/office/drawing/2014/main" id="{D151DFD1-C780-4728-9C74-2D8F8237C46A}"/>
              </a:ext>
            </a:extLst>
          </p:cNvPr>
          <p:cNvPicPr>
            <a:picLocks noChangeAspect="1"/>
          </p:cNvPicPr>
          <p:nvPr/>
        </p:nvPicPr>
        <p:blipFill>
          <a:blip r:embed="rId3"/>
          <a:stretch>
            <a:fillRect/>
          </a:stretch>
        </p:blipFill>
        <p:spPr>
          <a:xfrm>
            <a:off x="3027558" y="4159214"/>
            <a:ext cx="6136884" cy="2279639"/>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11</a:t>
            </a:fld>
            <a:endParaRPr lang="en-US" kern="0">
              <a:solidFill>
                <a:srgbClr val="595959"/>
              </a:solidFill>
            </a:endParaRPr>
          </a:p>
        </p:txBody>
      </p:sp>
    </p:spTree>
    <p:extLst>
      <p:ext uri="{BB962C8B-B14F-4D97-AF65-F5344CB8AC3E}">
        <p14:creationId xmlns:p14="http://schemas.microsoft.com/office/powerpoint/2010/main" val="1929204441"/>
      </p:ext>
    </p:extLst>
  </p:cSld>
  <p:clrMapOvr>
    <a:masterClrMapping/>
  </p:clrMapOvr>
  <p:transition/>
  <p:timing/>
</p:sld>
</file>

<file path=ppt/slides/slide1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FD6750E-AA5C-FD42-9B61-BBE3A650A642}"/>
              </a:ext>
            </a:extLst>
          </p:cNvPr>
          <p:cNvSpPr>
            <a:spLocks noGrp="1"/>
          </p:cNvSpPr>
          <p:nvPr>
            <p:ph idx="1"/>
          </p:nvPr>
        </p:nvSpPr>
        <p:spPr>
          <a:xfrm>
            <a:off x="676426" y="1211579"/>
            <a:ext cx="11804381" cy="5540425"/>
          </a:xfrm>
        </p:spPr>
        <p:txBody>
          <a:bodyPr>
            <a:normAutofit/>
          </a:bodyPr>
          <a:lstStyle/>
          <a:p>
            <a:pPr marL="457189" indent="-457189">
              <a:buFont typeface="Arial" pitchFamily="34" charset="0"/>
              <a:buChar char="•"/>
            </a:pPr>
            <a:r>
              <a:rPr lang="zh-TW" altLang="en-US" sz="2600">
                <a:latin typeface="標楷體" pitchFamily="65" charset="-120"/>
                <a:cs typeface="Arial" pitchFamily="34" charset="0"/>
              </a:rPr>
              <a:t>當惡意程式傳送並安裝時，可使用裝載來造成各種網路相關的攻擊。</a:t>
            </a:r>
          </a:p>
          <a:p>
            <a:pPr marL="457189" indent="-457189">
              <a:buFont typeface="Arial" pitchFamily="34" charset="0"/>
              <a:buChar char="•"/>
            </a:pPr>
            <a:r>
              <a:rPr lang="zh-TW" altLang="en-US" sz="2600">
                <a:latin typeface="標楷體" pitchFamily="65" charset="-120"/>
                <a:cs typeface="Arial" pitchFamily="34" charset="0"/>
              </a:rPr>
              <a:t>為了減輕攻擊，它是非常有用的了解類型的攻擊。藉由將網路攻擊分類，可以解決攻擊類型，而不是個別攻擊。</a:t>
            </a:r>
          </a:p>
          <a:p>
            <a:pPr marL="457189" indent="-457189">
              <a:buFont typeface="Arial" pitchFamily="34" charset="0"/>
              <a:buChar char="•"/>
            </a:pPr>
            <a:r>
              <a:rPr lang="zh-TW" altLang="en-US" sz="2600">
                <a:latin typeface="標楷體" pitchFamily="65" charset="-120"/>
                <a:cs typeface="Arial" pitchFamily="34" charset="0"/>
              </a:rPr>
              <a:t>網路容易受到下列類型的攻擊：</a:t>
            </a:r>
          </a:p>
          <a:p>
            <a:pPr marL="709065" lvl="1" indent="-457189">
              <a:buFont typeface="Arial" pitchFamily="34" charset="0"/>
              <a:buChar char="•"/>
            </a:pPr>
            <a:r>
              <a:rPr lang="zh-TW" altLang="en-US" sz="2600">
                <a:latin typeface="標楷體" pitchFamily="65" charset="-120"/>
                <a:cs typeface="Arial" pitchFamily="34" charset="0"/>
              </a:rPr>
              <a:t>偵察攻擊</a:t>
            </a:r>
          </a:p>
          <a:p>
            <a:pPr marL="709065" lvl="1" indent="-457189">
              <a:buFont typeface="Arial" pitchFamily="34" charset="0"/>
              <a:buChar char="•"/>
            </a:pPr>
            <a:r>
              <a:rPr lang="zh-TW" altLang="en-US" sz="2600">
                <a:latin typeface="標楷體" pitchFamily="65" charset="-120"/>
                <a:cs typeface="Arial" pitchFamily="34" charset="0"/>
              </a:rPr>
              <a:t>存取攻擊</a:t>
            </a:r>
          </a:p>
          <a:p>
            <a:pPr marL="709065" lvl="1" indent="-457189">
              <a:buFont typeface="Arial" pitchFamily="34" charset="0"/>
              <a:buChar char="•"/>
            </a:pPr>
            <a:r>
              <a:rPr lang="en-US" altLang="zh-TW" sz="2600">
                <a:latin typeface="標楷體" pitchFamily="65" charset="-120"/>
                <a:cs typeface="Arial" pitchFamily="34" charset="0"/>
              </a:rPr>
              <a:t>DoS </a:t>
            </a:r>
            <a:r>
              <a:rPr lang="zh-TW" altLang="en-US" sz="2600">
                <a:latin typeface="標楷體" pitchFamily="65" charset="-120"/>
                <a:cs typeface="Arial" pitchFamily="34" charset="0"/>
              </a:rPr>
              <a:t>攻擊</a:t>
            </a:r>
            <a:endParaRPr lang="en-US" sz="26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3.5</a:t>
            </a:r>
            <a:r>
              <a:rPr lang="zh-TW" altLang="en-US" sz="3600" smtClean="0">
                <a:solidFill>
                  <a:srgbClr val="004C69"/>
                </a:solidFill>
              </a:rPr>
              <a:t>常見</a:t>
            </a:r>
            <a:r>
              <a:rPr lang="zh-TW" altLang="en-US" sz="3600">
                <a:solidFill>
                  <a:srgbClr val="004C69"/>
                </a:solidFill>
              </a:rPr>
              <a:t>的網路攻擊</a:t>
            </a:r>
            <a:br>
              <a:rPr lang="en-US" sz="3600">
                <a:solidFill>
                  <a:srgbClr val="004C69"/>
                </a:solidFill>
              </a:rPr>
            </a:br>
            <a:r>
              <a:rPr lang="zh-TW" altLang="en-US" sz="3600">
                <a:solidFill>
                  <a:srgbClr val="004C69"/>
                </a:solidFill>
              </a:rPr>
              <a:t>網路攻擊概述</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110</a:t>
            </a:fld>
            <a:endParaRPr lang="en-US" kern="0">
              <a:solidFill>
                <a:srgbClr val="595959"/>
              </a:solidFill>
            </a:endParaRPr>
          </a:p>
        </p:txBody>
      </p:sp>
    </p:spTree>
    <p:extLst>
      <p:ext uri="{BB962C8B-B14F-4D97-AF65-F5344CB8AC3E}">
        <p14:creationId xmlns:p14="http://schemas.microsoft.com/office/powerpoint/2010/main" val="3510678752"/>
      </p:ext>
    </p:extLst>
  </p:cSld>
  <p:clrMapOvr>
    <a:masterClrMapping/>
  </p:clrMapOvr>
  <p:transition/>
  <p:timing/>
</p:sld>
</file>

<file path=ppt/slides/slide1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98CD262F-B878-4FBE-9F79-870D5339566A}"/>
              </a:ext>
            </a:extLst>
          </p:cNvPr>
          <p:cNvSpPr>
            <a:spLocks noGrp="1"/>
          </p:cNvSpPr>
          <p:nvPr>
            <p:ph idx="1"/>
          </p:nvPr>
        </p:nvSpPr>
        <p:spPr>
          <a:xfrm>
            <a:off x="535902" y="1424522"/>
            <a:ext cx="10787628" cy="1869824"/>
          </a:xfrm>
        </p:spPr>
        <p:txBody>
          <a:bodyPr>
            <a:noAutofit/>
          </a:bodyPr>
          <a:lstStyle/>
          <a:p>
            <a:pPr marL="457189" indent="-457189">
              <a:buFont typeface="Arial" pitchFamily="34" charset="0"/>
              <a:buChar char="•"/>
            </a:pPr>
            <a:r>
              <a:rPr lang="zh-TW" altLang="en-US" sz="2400">
                <a:latin typeface="標楷體" pitchFamily="65" charset="-120"/>
                <a:cs typeface="Arial" pitchFamily="34" charset="0"/>
              </a:rPr>
              <a:t>偵察是資訊蒐集。</a:t>
            </a:r>
          </a:p>
          <a:p>
            <a:pPr marL="457189" indent="-457189">
              <a:buFont typeface="Arial" pitchFamily="34" charset="0"/>
              <a:buChar char="•"/>
            </a:pPr>
            <a:r>
              <a:rPr lang="zh-TW" altLang="en-US" sz="2400">
                <a:latin typeface="標楷體" pitchFamily="65" charset="-120"/>
                <a:cs typeface="Arial" pitchFamily="34" charset="0"/>
              </a:rPr>
              <a:t>威脅發起者使用偵察攻擊來進行未經授權的探索和映射系統、服務或漏洞。偵察攻擊先於存取攻擊或 </a:t>
            </a:r>
            <a:r>
              <a:rPr lang="en-US" altLang="zh-TW" sz="2400">
                <a:latin typeface="標楷體" pitchFamily="65" charset="-120"/>
                <a:cs typeface="Arial" pitchFamily="34" charset="0"/>
              </a:rPr>
              <a:t>DoS </a:t>
            </a:r>
            <a:r>
              <a:rPr lang="zh-TW" altLang="en-US" sz="2400">
                <a:latin typeface="標楷體" pitchFamily="65" charset="-120"/>
                <a:cs typeface="Arial" pitchFamily="34" charset="0"/>
              </a:rPr>
              <a:t>攻擊。</a:t>
            </a:r>
            <a:endParaRPr lang="en-US" sz="24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3.5</a:t>
            </a:r>
            <a:r>
              <a:rPr lang="zh-TW" altLang="en-US" sz="3600" smtClean="0">
                <a:solidFill>
                  <a:srgbClr val="004C69"/>
                </a:solidFill>
              </a:rPr>
              <a:t>常見</a:t>
            </a:r>
            <a:r>
              <a:rPr lang="zh-TW" altLang="en-US" sz="3600">
                <a:solidFill>
                  <a:srgbClr val="004C69"/>
                </a:solidFill>
              </a:rPr>
              <a:t>的網路攻擊</a:t>
            </a:r>
            <a:br>
              <a:rPr lang="en-US" altLang="zh-TW" sz="3600">
                <a:solidFill>
                  <a:srgbClr val="004C69"/>
                </a:solidFill>
              </a:rPr>
            </a:br>
            <a:r>
              <a:rPr lang="zh-TW" altLang="zh-TW" sz="3600">
                <a:solidFill>
                  <a:srgbClr val="004C69"/>
                </a:solidFill>
              </a:rPr>
              <a:t>偵察</a:t>
            </a:r>
            <a:r>
              <a:rPr lang="zh-TW" altLang="en-US" sz="3600">
                <a:solidFill>
                  <a:srgbClr val="004C69"/>
                </a:solidFill>
              </a:rPr>
              <a:t>攻擊</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111</a:t>
            </a:fld>
            <a:endParaRPr lang="en-US" kern="0">
              <a:solidFill>
                <a:srgbClr val="595959"/>
              </a:solidFill>
            </a:endParaRPr>
          </a:p>
        </p:txBody>
      </p:sp>
    </p:spTree>
    <p:extLst>
      <p:ext uri="{BB962C8B-B14F-4D97-AF65-F5344CB8AC3E}">
        <p14:creationId xmlns:p14="http://schemas.microsoft.com/office/powerpoint/2010/main" val="2791385462"/>
      </p:ext>
    </p:extLst>
  </p:cSld>
  <p:clrMapOvr>
    <a:masterClrMapping/>
  </p:clrMapOvr>
  <p:transition/>
  <p:timing/>
</p:sld>
</file>

<file path=ppt/slides/slide1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98CD262F-B878-4FBE-9F79-870D5339566A}"/>
              </a:ext>
            </a:extLst>
          </p:cNvPr>
          <p:cNvSpPr>
            <a:spLocks noGrp="1"/>
          </p:cNvSpPr>
          <p:nvPr>
            <p:ph idx="1"/>
          </p:nvPr>
        </p:nvSpPr>
        <p:spPr>
          <a:xfrm>
            <a:off x="535901" y="1065259"/>
            <a:ext cx="11804381" cy="5540425"/>
          </a:xfrm>
        </p:spPr>
        <p:txBody>
          <a:bodyPr>
            <a:normAutofit/>
          </a:bodyPr>
          <a:lstStyle/>
          <a:p>
            <a:pPr marL="0" indent="0">
              <a:buNone/>
            </a:pPr>
            <a:r>
              <a:rPr lang="zh-TW" altLang="en-US">
                <a:latin typeface="標楷體" pitchFamily="65" charset="-120"/>
                <a:cs typeface="Arial" pitchFamily="34" charset="0"/>
              </a:rPr>
              <a:t>表中描述了惡意威脅發起者用於進行偵察攻擊的一些技術。</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3.5</a:t>
            </a:r>
            <a:r>
              <a:rPr lang="zh-TW" altLang="en-US" sz="3600" smtClean="0">
                <a:solidFill>
                  <a:srgbClr val="004C69"/>
                </a:solidFill>
              </a:rPr>
              <a:t>常見</a:t>
            </a:r>
            <a:r>
              <a:rPr lang="zh-TW" altLang="en-US" sz="3600">
                <a:solidFill>
                  <a:srgbClr val="004C69"/>
                </a:solidFill>
              </a:rPr>
              <a:t>的網路攻擊</a:t>
            </a:r>
            <a:br>
              <a:rPr lang="en-US" altLang="zh-TW" sz="3600">
                <a:solidFill>
                  <a:srgbClr val="004C69"/>
                </a:solidFill>
              </a:rPr>
            </a:br>
            <a:r>
              <a:rPr lang="zh-TW" altLang="zh-TW" sz="3600">
                <a:solidFill>
                  <a:srgbClr val="004C69"/>
                </a:solidFill>
              </a:rPr>
              <a:t>偵察</a:t>
            </a:r>
            <a:r>
              <a:rPr lang="zh-TW" altLang="en-US" sz="3600">
                <a:solidFill>
                  <a:srgbClr val="004C69"/>
                </a:solidFill>
              </a:rPr>
              <a:t>攻擊（續）</a:t>
            </a:r>
          </a:p>
        </p:txBody>
      </p:sp>
      <p:graphicFrame>
        <p:nvGraphicFramePr>
          <p:cNvPr id="2" name="Table 3">
            <a:extLst>
              <a:ext uri="{FF2B5EF4-FFF2-40B4-BE49-F238E27FC236}">
                <a16:creationId xmlns:a16="http://schemas.microsoft.com/office/drawing/2014/main" id="{518FBAD1-5CA2-440F-B4CE-26FAB6E7B21E}"/>
              </a:ext>
            </a:extLst>
          </p:cNvPr>
          <p:cNvGraphicFramePr>
            <a:graphicFrameLocks noGrp="1"/>
          </p:cNvGraphicFramePr>
          <p:nvPr>
            <p:extLst>
              <p:ext uri="{D42A27DB-BD31-4B8C-83A1-F6EECF244321}">
                <p14:modId xmlns:p14="http://schemas.microsoft.com/office/powerpoint/2010/main" val="3344042955"/>
              </p:ext>
            </p:extLst>
          </p:nvPr>
        </p:nvGraphicFramePr>
        <p:xfrm>
          <a:off x="632883" y="1811647"/>
          <a:ext cx="10371722" cy="4787053"/>
        </p:xfrm>
        <a:graphic>
          <a:graphicData uri="http://schemas.openxmlformats.org/drawingml/2006/table">
            <a:tbl>
              <a:tblPr firstRow="1" bandRow="1">
                <a:tableStyleId>{5C22544A-7EE6-4342-B048-85BDC9FD1C3A}</a:tableStyleId>
              </a:tblPr>
              <a:tblGrid>
                <a:gridCol w="2314401">
                  <a:extLst>
                    <a:ext uri="{9D8B030D-6E8A-4147-A177-3AD203B41FA5}">
                      <a16:colId xmlns:a16="http://schemas.microsoft.com/office/drawing/2014/main" val="3482076675"/>
                    </a:ext>
                  </a:extLst>
                </a:gridCol>
                <a:gridCol w="8057321">
                  <a:extLst>
                    <a:ext uri="{9D8B030D-6E8A-4147-A177-3AD203B41FA5}">
                      <a16:colId xmlns:a16="http://schemas.microsoft.com/office/drawing/2014/main" val="2123273653"/>
                    </a:ext>
                  </a:extLst>
                </a:gridCol>
              </a:tblGrid>
              <a:tr h="494453">
                <a:tc>
                  <a:txBody>
                    <a:bodyPr vert="horz" wrap="square"/>
                    <a:lstStyle/>
                    <a:p>
                      <a:pPr algn="l" rtl="0" fontAlgn="ctr"/>
                      <a:r>
                        <a:rPr lang="zh-TW" sz="2000" b="1">
                          <a:effectLst/>
                          <a:latin typeface="標楷體" pitchFamily="65" charset="-120"/>
                          <a:ea typeface="標楷體" panose="03000509000000000000" pitchFamily="65" charset="-120"/>
                        </a:rPr>
                        <a:t>技術</a:t>
                      </a:r>
                    </a:p>
                  </a:txBody>
                  <a:tcPr marL="63500" marR="63500" marT="63500" marB="63500" anchor="ctr"/>
                </a:tc>
                <a:tc>
                  <a:txBody>
                    <a:bodyPr vert="horz" wrap="square"/>
                    <a:lstStyle/>
                    <a:p>
                      <a:pPr algn="l" rtl="0" fontAlgn="ctr"/>
                      <a:r>
                        <a:rPr lang="zh-TW" sz="2000">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2181595308"/>
                  </a:ext>
                </a:extLst>
              </a:tr>
              <a:tr h="614680">
                <a:tc>
                  <a:txBody>
                    <a:bodyPr vert="horz" wrap="square"/>
                    <a:lstStyle/>
                    <a:p>
                      <a:pPr rtl="0" fontAlgn="ctr"/>
                      <a:r>
                        <a:rPr lang="zh-TW" altLang="en-US" sz="2000" b="1">
                          <a:effectLst/>
                          <a:latin typeface="標楷體" pitchFamily="65" charset="-120"/>
                          <a:ea typeface="標楷體" panose="03000509000000000000" pitchFamily="65" charset="-120"/>
                        </a:rPr>
                        <a:t>執行目標的資訊查詢</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威脅發起者正在尋找目標的初始資訊。可以使用各種工具，包括 </a:t>
                      </a:r>
                      <a:r>
                        <a:rPr lang="en-US" altLang="zh-TW" sz="2000" b="0">
                          <a:effectLst/>
                          <a:latin typeface="標楷體" pitchFamily="65" charset="-120"/>
                          <a:ea typeface="標楷體" panose="03000509000000000000" pitchFamily="65" charset="-120"/>
                        </a:rPr>
                        <a:t>Google </a:t>
                      </a:r>
                      <a:r>
                        <a:rPr lang="zh-TW" altLang="en-US" sz="2000" b="0">
                          <a:effectLst/>
                          <a:latin typeface="標楷體" pitchFamily="65" charset="-120"/>
                          <a:ea typeface="標楷體" panose="03000509000000000000" pitchFamily="65" charset="-120"/>
                        </a:rPr>
                        <a:t>搜尋，組織網站、</a:t>
                      </a:r>
                      <a:r>
                        <a:rPr lang="en-US" altLang="zh-TW" sz="2000" b="0" err="1">
                          <a:effectLst/>
                          <a:latin typeface="標楷體" pitchFamily="65" charset="-120"/>
                          <a:ea typeface="標楷體" panose="03000509000000000000" pitchFamily="65" charset="-120"/>
                        </a:rPr>
                        <a:t>whois </a:t>
                      </a:r>
                      <a:r>
                        <a:rPr lang="zh-TW" altLang="en-US" sz="2000" b="0">
                          <a:effectLst/>
                          <a:latin typeface="標楷體" pitchFamily="65" charset="-120"/>
                          <a:ea typeface="標楷體" panose="03000509000000000000" pitchFamily="65" charset="-120"/>
                        </a:rPr>
                        <a:t>等等。</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985911201"/>
                  </a:ext>
                </a:extLst>
              </a:tr>
              <a:tr h="614680">
                <a:tc>
                  <a:txBody>
                    <a:bodyPr vert="horz" wrap="square"/>
                    <a:lstStyle/>
                    <a:p>
                      <a:pPr rtl="0" fontAlgn="ctr"/>
                      <a:r>
                        <a:rPr lang="zh-TW" altLang="en-US" sz="2000" b="1">
                          <a:effectLst/>
                          <a:latin typeface="標楷體" pitchFamily="65" charset="-120"/>
                          <a:ea typeface="標楷體" panose="03000509000000000000" pitchFamily="65" charset="-120"/>
                        </a:rPr>
                        <a:t>啟動目標網路的 </a:t>
                      </a:r>
                      <a:r>
                        <a:rPr lang="en-US" altLang="zh-TW" sz="2000" b="1">
                          <a:effectLst/>
                          <a:latin typeface="標楷體" pitchFamily="65" charset="-120"/>
                          <a:ea typeface="標楷體" panose="03000509000000000000" pitchFamily="65" charset="-120"/>
                        </a:rPr>
                        <a:t>ping </a:t>
                      </a:r>
                      <a:r>
                        <a:rPr lang="zh-TW" altLang="en-US" sz="2000" b="1">
                          <a:effectLst/>
                          <a:latin typeface="標楷體" pitchFamily="65" charset="-120"/>
                          <a:ea typeface="標楷體" panose="03000509000000000000" pitchFamily="65" charset="-120"/>
                        </a:rPr>
                        <a:t>掃描</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資訊查詢通常會顯示目標的網路位址。威脅發起者現在可以啟動 </a:t>
                      </a:r>
                      <a:r>
                        <a:rPr lang="en-US" altLang="zh-TW" sz="2000" b="0">
                          <a:effectLst/>
                          <a:latin typeface="標楷體" pitchFamily="65" charset="-120"/>
                          <a:ea typeface="標楷體" panose="03000509000000000000" pitchFamily="65" charset="-120"/>
                        </a:rPr>
                        <a:t>ping </a:t>
                      </a:r>
                      <a:r>
                        <a:rPr lang="zh-TW" altLang="en-US" sz="2000" b="0">
                          <a:effectLst/>
                          <a:latin typeface="標楷體" pitchFamily="65" charset="-120"/>
                          <a:ea typeface="標楷體" panose="03000509000000000000" pitchFamily="65" charset="-120"/>
                        </a:rPr>
                        <a:t>掃描，以判斷哪些 </a:t>
                      </a:r>
                      <a:r>
                        <a:rPr lang="en-US" altLang="zh-TW" sz="2000" b="0">
                          <a:effectLst/>
                          <a:latin typeface="標楷體" pitchFamily="65" charset="-120"/>
                          <a:ea typeface="標楷體" panose="03000509000000000000" pitchFamily="65" charset="-120"/>
                        </a:rPr>
                        <a:t>IP </a:t>
                      </a:r>
                      <a:r>
                        <a:rPr lang="zh-TW" altLang="en-US" sz="2000" b="0">
                          <a:effectLst/>
                          <a:latin typeface="標楷體" pitchFamily="65" charset="-120"/>
                          <a:ea typeface="標楷體" panose="03000509000000000000" pitchFamily="65" charset="-120"/>
                        </a:rPr>
                        <a:t>位址處於作用中狀態。</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316982949"/>
                  </a:ext>
                </a:extLst>
              </a:tr>
              <a:tr h="614680">
                <a:tc>
                  <a:txBody>
                    <a:bodyPr vert="horz" wrap="square"/>
                    <a:lstStyle/>
                    <a:p>
                      <a:pPr rtl="0" fontAlgn="ctr"/>
                      <a:r>
                        <a:rPr lang="zh-TW" altLang="en-US" sz="2000" b="1">
                          <a:effectLst/>
                          <a:latin typeface="標楷體" pitchFamily="65" charset="-120"/>
                          <a:ea typeface="標楷體" panose="03000509000000000000" pitchFamily="65" charset="-120"/>
                        </a:rPr>
                        <a:t>啟動作用中 </a:t>
                      </a:r>
                      <a:r>
                        <a:rPr lang="en-US" altLang="zh-TW" sz="2000" b="1">
                          <a:effectLst/>
                          <a:latin typeface="標楷體" pitchFamily="65" charset="-120"/>
                          <a:ea typeface="標楷體" panose="03000509000000000000" pitchFamily="65" charset="-120"/>
                        </a:rPr>
                        <a:t>IP </a:t>
                      </a:r>
                      <a:r>
                        <a:rPr lang="zh-TW" altLang="en-US" sz="2000" b="1">
                          <a:effectLst/>
                          <a:latin typeface="標楷體" pitchFamily="65" charset="-120"/>
                          <a:ea typeface="標楷體" panose="03000509000000000000" pitchFamily="65" charset="-120"/>
                        </a:rPr>
                        <a:t>位址的連接埠掃描</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這是用來確定哪些埠或服務是可用的。連接埠掃描器的範例包括 </a:t>
                      </a:r>
                      <a:r>
                        <a:rPr lang="en-US" altLang="zh-TW" sz="2000" b="0">
                          <a:effectLst/>
                          <a:latin typeface="標楷體" pitchFamily="65" charset="-120"/>
                          <a:ea typeface="標楷體" panose="03000509000000000000" pitchFamily="65" charset="-120"/>
                        </a:rPr>
                        <a:t>Nmap</a:t>
                      </a:r>
                      <a:r>
                        <a:rPr lang="zh-TW" altLang="en-US" sz="2000" b="0">
                          <a:effectLst/>
                          <a:latin typeface="標楷體" pitchFamily="65" charset="-120"/>
                          <a:ea typeface="標楷體" panose="03000509000000000000" pitchFamily="65" charset="-120"/>
                        </a:rPr>
                        <a:t>、</a:t>
                      </a:r>
                      <a:r>
                        <a:rPr lang="en-US" altLang="zh-TW" sz="2000" b="0" err="1">
                          <a:effectLst/>
                          <a:latin typeface="標楷體" pitchFamily="65" charset="-120"/>
                          <a:ea typeface="標楷體" panose="03000509000000000000" pitchFamily="65" charset="-120"/>
                        </a:rPr>
                        <a:t>SuperScan</a:t>
                      </a:r>
                      <a:r>
                        <a:rPr lang="zh-TW" altLang="en-US" sz="2000" b="0">
                          <a:effectLst/>
                          <a:latin typeface="標楷體" pitchFamily="65" charset="-120"/>
                          <a:ea typeface="標楷體" panose="03000509000000000000" pitchFamily="65" charset="-120"/>
                        </a:rPr>
                        <a:t>、</a:t>
                      </a:r>
                      <a:r>
                        <a:rPr lang="en-US" altLang="zh-TW" sz="2000" b="0">
                          <a:effectLst/>
                          <a:latin typeface="標楷體" pitchFamily="65" charset="-120"/>
                          <a:ea typeface="標楷體" panose="03000509000000000000" pitchFamily="65" charset="-120"/>
                        </a:rPr>
                        <a:t>Angry IP Scanner </a:t>
                      </a:r>
                      <a:r>
                        <a:rPr lang="zh-TW" altLang="en-US" sz="2000" b="0">
                          <a:effectLst/>
                          <a:latin typeface="標楷體" pitchFamily="65" charset="-120"/>
                          <a:ea typeface="標楷體" panose="03000509000000000000" pitchFamily="65" charset="-120"/>
                        </a:rPr>
                        <a:t>和 </a:t>
                      </a:r>
                      <a:r>
                        <a:rPr lang="en-US" altLang="zh-TW" sz="2000" b="0" err="1">
                          <a:effectLst/>
                          <a:latin typeface="標楷體" pitchFamily="65" charset="-120"/>
                          <a:ea typeface="標楷體" panose="03000509000000000000" pitchFamily="65" charset="-120"/>
                        </a:rPr>
                        <a:t>NetScanTools</a:t>
                      </a:r>
                      <a:r>
                        <a:rPr lang="zh-TW" altLang="en-US" sz="2000" b="0">
                          <a:effectLst/>
                          <a:latin typeface="標楷體" pitchFamily="65" charset="-120"/>
                          <a:ea typeface="標楷體" panose="03000509000000000000" pitchFamily="65" charset="-120"/>
                        </a:rPr>
                        <a:t>。</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795215034"/>
                  </a:ext>
                </a:extLst>
              </a:tr>
              <a:tr h="614680">
                <a:tc>
                  <a:txBody>
                    <a:bodyPr vert="horz" wrap="square"/>
                    <a:lstStyle/>
                    <a:p>
                      <a:pPr rtl="0" fontAlgn="ctr"/>
                      <a:r>
                        <a:rPr lang="zh-TW" altLang="en-US" sz="2000" b="1">
                          <a:effectLst/>
                          <a:latin typeface="標楷體" pitchFamily="65" charset="-120"/>
                          <a:ea typeface="標楷體" panose="03000509000000000000" pitchFamily="65" charset="-120"/>
                        </a:rPr>
                        <a:t>執行漏洞掃描器</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這是查詢識別的埠以確定主機上執行的應用程式和作業系統的類型和版本。工具的範例包括 </a:t>
                      </a:r>
                      <a:r>
                        <a:rPr lang="en-US" altLang="zh-TW" sz="2000" b="0">
                          <a:effectLst/>
                          <a:latin typeface="標楷體" pitchFamily="65" charset="-120"/>
                          <a:ea typeface="標楷體" panose="03000509000000000000" pitchFamily="65" charset="-120"/>
                        </a:rPr>
                        <a:t>Nipper</a:t>
                      </a:r>
                      <a:r>
                        <a:rPr lang="zh-TW" altLang="en-US" sz="2000" b="0">
                          <a:effectLst/>
                          <a:latin typeface="標楷體" pitchFamily="65" charset="-120"/>
                          <a:ea typeface="標楷體" panose="03000509000000000000" pitchFamily="65" charset="-120"/>
                        </a:rPr>
                        <a:t>、</a:t>
                      </a:r>
                      <a:r>
                        <a:rPr lang="en-US" altLang="zh-TW" sz="2000" b="0" err="1">
                          <a:effectLst/>
                          <a:latin typeface="標楷體" pitchFamily="65" charset="-120"/>
                          <a:ea typeface="標楷體" panose="03000509000000000000" pitchFamily="65" charset="-120"/>
                        </a:rPr>
                        <a:t>Secuna PSI</a:t>
                      </a:r>
                      <a:r>
                        <a:rPr lang="zh-TW" altLang="en-US" sz="2000" b="0">
                          <a:effectLst/>
                          <a:latin typeface="標楷體" pitchFamily="65" charset="-120"/>
                          <a:ea typeface="標楷體" panose="03000509000000000000" pitchFamily="65" charset="-120"/>
                        </a:rPr>
                        <a:t>、</a:t>
                      </a:r>
                      <a:r>
                        <a:rPr lang="en-US" altLang="zh-TW" sz="2000" b="0">
                          <a:effectLst/>
                          <a:latin typeface="標楷體" pitchFamily="65" charset="-120"/>
                          <a:ea typeface="標楷體" panose="03000509000000000000" pitchFamily="65" charset="-120"/>
                        </a:rPr>
                        <a:t>Core Impact</a:t>
                      </a:r>
                      <a:r>
                        <a:rPr lang="zh-TW" altLang="en-US" sz="2000" b="0">
                          <a:effectLst/>
                          <a:latin typeface="標楷體" pitchFamily="65" charset="-120"/>
                          <a:ea typeface="標楷體" panose="03000509000000000000" pitchFamily="65" charset="-120"/>
                        </a:rPr>
                        <a:t>、</a:t>
                      </a:r>
                      <a:r>
                        <a:rPr lang="en-US" altLang="zh-TW" sz="2000" b="0">
                          <a:effectLst/>
                          <a:latin typeface="標楷體" pitchFamily="65" charset="-120"/>
                          <a:ea typeface="標楷體" panose="03000509000000000000" pitchFamily="65" charset="-120"/>
                        </a:rPr>
                        <a:t>Nessus v6</a:t>
                      </a:r>
                      <a:r>
                        <a:rPr lang="zh-TW" altLang="en-US" sz="2000" b="0">
                          <a:effectLst/>
                          <a:latin typeface="標楷體" pitchFamily="65" charset="-120"/>
                          <a:ea typeface="標楷體" panose="03000509000000000000" pitchFamily="65" charset="-120"/>
                        </a:rPr>
                        <a:t>、</a:t>
                      </a:r>
                      <a:r>
                        <a:rPr lang="en-US" altLang="zh-TW" sz="2000" b="0">
                          <a:effectLst/>
                          <a:latin typeface="標楷體" pitchFamily="65" charset="-120"/>
                          <a:ea typeface="標楷體" panose="03000509000000000000" pitchFamily="65" charset="-120"/>
                        </a:rPr>
                        <a:t>SAINT </a:t>
                      </a:r>
                      <a:r>
                        <a:rPr lang="zh-TW" altLang="en-US" sz="2000" b="0">
                          <a:effectLst/>
                          <a:latin typeface="標楷體" pitchFamily="65" charset="-120"/>
                          <a:ea typeface="標楷體" panose="03000509000000000000" pitchFamily="65" charset="-120"/>
                        </a:rPr>
                        <a:t>和 </a:t>
                      </a:r>
                      <a:r>
                        <a:rPr lang="en-US" altLang="zh-TW" sz="2000" b="0">
                          <a:effectLst/>
                          <a:latin typeface="標楷體" pitchFamily="65" charset="-120"/>
                          <a:ea typeface="標楷體" panose="03000509000000000000" pitchFamily="65" charset="-120"/>
                        </a:rPr>
                        <a:t>Open VAS</a:t>
                      </a:r>
                      <a:r>
                        <a:rPr lang="zh-TW" altLang="en-US" sz="2000" b="0">
                          <a:effectLst/>
                          <a:latin typeface="標楷體" pitchFamily="65" charset="-120"/>
                          <a:ea typeface="標楷體" panose="03000509000000000000" pitchFamily="65" charset="-120"/>
                        </a:rPr>
                        <a:t>。</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950460782"/>
                  </a:ext>
                </a:extLst>
              </a:tr>
              <a:tr h="614680">
                <a:tc>
                  <a:txBody>
                    <a:bodyPr vert="horz" wrap="square"/>
                    <a:lstStyle/>
                    <a:p>
                      <a:pPr rtl="0" fontAlgn="ctr"/>
                      <a:r>
                        <a:rPr lang="zh-TW" altLang="en-US" sz="2000" b="1">
                          <a:effectLst/>
                          <a:latin typeface="標楷體" pitchFamily="65" charset="-120"/>
                          <a:ea typeface="標楷體" panose="03000509000000000000" pitchFamily="65" charset="-120"/>
                        </a:rPr>
                        <a:t>執行利用工具</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威脅發起者現在會嘗試探索可以被利用的漏洞服務。存在各種漏洞利用工具包括 </a:t>
                      </a:r>
                      <a:r>
                        <a:rPr lang="en-US" altLang="zh-TW" sz="2000" b="0">
                          <a:effectLst/>
                          <a:latin typeface="標楷體" pitchFamily="65" charset="-120"/>
                          <a:ea typeface="標楷體" panose="03000509000000000000" pitchFamily="65" charset="-120"/>
                        </a:rPr>
                        <a:t>Metasploit</a:t>
                      </a:r>
                      <a:r>
                        <a:rPr lang="zh-TW" altLang="en-US" sz="2000" b="0">
                          <a:effectLst/>
                          <a:latin typeface="標楷體" pitchFamily="65" charset="-120"/>
                          <a:ea typeface="標楷體" panose="03000509000000000000" pitchFamily="65" charset="-120"/>
                        </a:rPr>
                        <a:t>、</a:t>
                      </a:r>
                      <a:r>
                        <a:rPr lang="en-US" altLang="zh-TW" sz="2000" b="0">
                          <a:effectLst/>
                          <a:latin typeface="標楷體" pitchFamily="65" charset="-120"/>
                          <a:ea typeface="標楷體" panose="03000509000000000000" pitchFamily="65" charset="-120"/>
                        </a:rPr>
                        <a:t>Core Impact</a:t>
                      </a:r>
                      <a:r>
                        <a:rPr lang="zh-TW" altLang="en-US" sz="2000" b="0">
                          <a:effectLst/>
                          <a:latin typeface="標楷體" pitchFamily="65" charset="-120"/>
                          <a:ea typeface="標楷體" panose="03000509000000000000" pitchFamily="65" charset="-120"/>
                        </a:rPr>
                        <a:t>、</a:t>
                      </a:r>
                      <a:r>
                        <a:rPr lang="en-US" altLang="zh-TW" sz="2000" b="0" err="1">
                          <a:effectLst/>
                          <a:latin typeface="標楷體" pitchFamily="65" charset="-120"/>
                          <a:ea typeface="標楷體" panose="03000509000000000000" pitchFamily="65" charset="-120"/>
                        </a:rPr>
                        <a:t>Sqlmap</a:t>
                      </a:r>
                      <a:r>
                        <a:rPr lang="zh-TW" altLang="en-US" sz="2000" b="0">
                          <a:effectLst/>
                          <a:latin typeface="標楷體" pitchFamily="65" charset="-120"/>
                          <a:ea typeface="標楷體" panose="03000509000000000000" pitchFamily="65" charset="-120"/>
                        </a:rPr>
                        <a:t>、</a:t>
                      </a:r>
                      <a:r>
                        <a:rPr lang="en-US" altLang="zh-TW" sz="2000" b="0">
                          <a:effectLst/>
                          <a:latin typeface="標楷體" pitchFamily="65" charset="-120"/>
                          <a:ea typeface="標楷體" panose="03000509000000000000" pitchFamily="65" charset="-120"/>
                        </a:rPr>
                        <a:t>Social Engineer Toolkit </a:t>
                      </a:r>
                      <a:r>
                        <a:rPr lang="zh-TW" altLang="en-US" sz="2000" b="0">
                          <a:effectLst/>
                          <a:latin typeface="標楷體" pitchFamily="65" charset="-120"/>
                          <a:ea typeface="標楷體" panose="03000509000000000000" pitchFamily="65" charset="-120"/>
                        </a:rPr>
                        <a:t>和 </a:t>
                      </a:r>
                      <a:r>
                        <a:rPr lang="en-US" altLang="zh-TW" sz="2000" b="0" err="1">
                          <a:effectLst/>
                          <a:latin typeface="標楷體" pitchFamily="65" charset="-120"/>
                          <a:ea typeface="標楷體" panose="03000509000000000000" pitchFamily="65" charset="-120"/>
                        </a:rPr>
                        <a:t>Netsparker</a:t>
                      </a:r>
                      <a:r>
                        <a:rPr lang="zh-TW" altLang="en-US" sz="2000" b="0">
                          <a:effectLst/>
                          <a:latin typeface="標楷體" pitchFamily="65" charset="-120"/>
                          <a:ea typeface="標楷體" panose="03000509000000000000" pitchFamily="65" charset="-120"/>
                        </a:rPr>
                        <a:t>。</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988712789"/>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112</a:t>
            </a:fld>
            <a:endParaRPr lang="en-US" kern="0">
              <a:solidFill>
                <a:srgbClr val="595959"/>
              </a:solidFill>
            </a:endParaRPr>
          </a:p>
        </p:txBody>
      </p:sp>
    </p:spTree>
    <p:extLst>
      <p:ext uri="{BB962C8B-B14F-4D97-AF65-F5344CB8AC3E}">
        <p14:creationId xmlns:p14="http://schemas.microsoft.com/office/powerpoint/2010/main" val="1141033256"/>
      </p:ext>
    </p:extLst>
  </p:cSld>
  <p:clrMapOvr>
    <a:masterClrMapping/>
  </p:clrMapOvr>
  <p:transition/>
  <p:timing/>
</p:sld>
</file>

<file path=ppt/slides/slide1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76E6B36F-8B4C-427C-802D-84D9E64F60AB}"/>
              </a:ext>
            </a:extLst>
          </p:cNvPr>
          <p:cNvSpPr>
            <a:spLocks noGrp="1"/>
          </p:cNvSpPr>
          <p:nvPr>
            <p:ph idx="1"/>
          </p:nvPr>
        </p:nvSpPr>
        <p:spPr>
          <a:xfrm>
            <a:off x="701478" y="1224105"/>
            <a:ext cx="11804381" cy="5540425"/>
          </a:xfrm>
        </p:spPr>
        <p:txBody>
          <a:bodyPr/>
          <a:lstStyle/>
          <a:p>
            <a:pPr>
              <a:spcAft>
                <a:spcPct val="0"/>
              </a:spcAft>
            </a:pPr>
            <a:r>
              <a:rPr lang="zh-TW" altLang="en-US" sz="2133">
                <a:latin typeface="標楷體" pitchFamily="65" charset="-120"/>
                <a:cs typeface="Arial" pitchFamily="34" charset="0"/>
              </a:rPr>
              <a:t>存取攻擊會利用驗證服務、</a:t>
            </a:r>
            <a:r>
              <a:rPr lang="en-US" altLang="zh-TW" sz="2133">
                <a:latin typeface="標楷體" pitchFamily="65" charset="-120"/>
                <a:cs typeface="Arial" pitchFamily="34" charset="0"/>
              </a:rPr>
              <a:t>FTP </a:t>
            </a:r>
            <a:r>
              <a:rPr lang="zh-TW" altLang="en-US" sz="2133">
                <a:latin typeface="標楷體" pitchFamily="65" charset="-120"/>
                <a:cs typeface="Arial" pitchFamily="34" charset="0"/>
              </a:rPr>
              <a:t>服務和 </a:t>
            </a:r>
            <a:r>
              <a:rPr lang="en-US" altLang="zh-TW" sz="2133">
                <a:latin typeface="標楷體" pitchFamily="65" charset="-120"/>
                <a:cs typeface="Arial" pitchFamily="34" charset="0"/>
              </a:rPr>
              <a:t>Web </a:t>
            </a:r>
            <a:r>
              <a:rPr lang="zh-TW" altLang="en-US" sz="2133">
                <a:latin typeface="標楷體" pitchFamily="65" charset="-120"/>
                <a:cs typeface="Arial" pitchFamily="34" charset="0"/>
              </a:rPr>
              <a:t>服務中的已知漏洞。這些類型的攻擊的目的是獲得進入網路帳戶，機密資料庫和其他敏感資訊。</a:t>
            </a:r>
            <a:endParaRPr lang="en-US" altLang="zh-TW" sz="2133">
              <a:latin typeface="標楷體" pitchFamily="65" charset="-120"/>
              <a:cs typeface="Arial" pitchFamily="34" charset="0"/>
            </a:endParaRPr>
          </a:p>
          <a:p>
            <a:pPr>
              <a:spcAft>
                <a:spcPct val="0"/>
              </a:spcAft>
            </a:pPr>
            <a:r>
              <a:rPr lang="zh-TW" altLang="en-US" sz="2133">
                <a:latin typeface="標楷體" pitchFamily="65" charset="-120"/>
                <a:cs typeface="Arial" pitchFamily="34" charset="0"/>
              </a:rPr>
              <a:t>威脅發起者會在網路裝置和電腦上使用存取攻擊來檢索資料、取得存取權，或將存取權限提升為管理者狀態。</a:t>
            </a:r>
          </a:p>
          <a:p>
            <a:pPr>
              <a:spcAft>
                <a:spcPct val="0"/>
              </a:spcAft>
            </a:pPr>
            <a:r>
              <a:rPr lang="zh-TW" altLang="zh-TW" sz="2133" b="1">
                <a:latin typeface="標楷體" pitchFamily="65" charset="-120"/>
                <a:cs typeface="Arial" pitchFamily="34" charset="0"/>
              </a:rPr>
              <a:t>密碼攻擊</a:t>
            </a:r>
            <a:r>
              <a:rPr lang="zh-TW" altLang="en-US" sz="2133" b="1">
                <a:latin typeface="標楷體" pitchFamily="65" charset="-120"/>
                <a:cs typeface="Arial" pitchFamily="34" charset="0"/>
              </a:rPr>
              <a:t>：</a:t>
            </a:r>
            <a:r>
              <a:rPr lang="zh-TW" altLang="en-US" sz="2133">
                <a:latin typeface="標楷體" pitchFamily="65" charset="-120"/>
                <a:cs typeface="Arial" pitchFamily="34" charset="0"/>
              </a:rPr>
              <a:t>在密碼攻擊中，威脅發起者會嘗試使用各種方法來探索重要的系統密碼。密碼攻擊是非常普遍的，可以使用各種密碼破解工具來啟動。</a:t>
            </a:r>
          </a:p>
          <a:p>
            <a:pPr>
              <a:spcAft>
                <a:spcPct val="0"/>
              </a:spcAft>
            </a:pPr>
            <a:r>
              <a:rPr lang="zh-TW" altLang="en-US" sz="2133" b="1">
                <a:latin typeface="標楷體" pitchFamily="65" charset="-120"/>
                <a:cs typeface="Arial" pitchFamily="34" charset="0"/>
              </a:rPr>
              <a:t>欺騙攻擊：</a:t>
            </a:r>
            <a:r>
              <a:rPr lang="zh-TW" altLang="en-US" sz="2133">
                <a:latin typeface="標楷體" pitchFamily="65" charset="-120"/>
                <a:cs typeface="Arial" pitchFamily="34" charset="0"/>
              </a:rPr>
              <a:t>在欺騙攻擊中，威脅發起者裝置會透過偽造資料來嘗試冒充其他裝置。常見的欺騙攻擊包括 </a:t>
            </a:r>
            <a:r>
              <a:rPr lang="en-US" altLang="zh-TW" sz="2133">
                <a:latin typeface="標楷體" pitchFamily="65" charset="-120"/>
                <a:cs typeface="Arial" pitchFamily="34" charset="0"/>
              </a:rPr>
              <a:t>IP </a:t>
            </a:r>
            <a:r>
              <a:rPr lang="zh-TW" altLang="en-US" sz="2133">
                <a:latin typeface="標楷體" pitchFamily="65" charset="-120"/>
                <a:cs typeface="Arial" pitchFamily="34" charset="0"/>
              </a:rPr>
              <a:t>欺騙、</a:t>
            </a:r>
            <a:r>
              <a:rPr lang="en-US" altLang="zh-TW" sz="2133">
                <a:latin typeface="標楷體" pitchFamily="65" charset="-120"/>
                <a:cs typeface="Arial" pitchFamily="34" charset="0"/>
              </a:rPr>
              <a:t>MAC </a:t>
            </a:r>
            <a:r>
              <a:rPr lang="zh-TW" altLang="en-US" sz="2133">
                <a:latin typeface="標楷體" pitchFamily="65" charset="-120"/>
                <a:cs typeface="Arial" pitchFamily="34" charset="0"/>
              </a:rPr>
              <a:t>欺騙和 </a:t>
            </a:r>
            <a:r>
              <a:rPr lang="en-US" altLang="zh-TW" sz="2133">
                <a:latin typeface="標楷體" pitchFamily="65" charset="-120"/>
                <a:cs typeface="Arial" pitchFamily="34" charset="0"/>
              </a:rPr>
              <a:t>DHCP </a:t>
            </a:r>
            <a:r>
              <a:rPr lang="zh-TW" altLang="en-US" sz="2133">
                <a:latin typeface="標楷體" pitchFamily="65" charset="-120"/>
                <a:cs typeface="Arial" pitchFamily="34" charset="0"/>
              </a:rPr>
              <a:t>欺騙。這些欺騙攻擊將在本模組稍後更詳細地討論。</a:t>
            </a:r>
          </a:p>
          <a:p>
            <a:pPr>
              <a:spcAft>
                <a:spcPct val="0"/>
              </a:spcAft>
            </a:pPr>
            <a:r>
              <a:rPr lang="zh-TW" altLang="en-US" sz="2133">
                <a:latin typeface="標楷體" pitchFamily="65" charset="-120"/>
                <a:cs typeface="Arial" pitchFamily="34" charset="0"/>
              </a:rPr>
              <a:t>其他存取攻擊包括：</a:t>
            </a:r>
          </a:p>
          <a:p>
            <a:pPr lvl="1">
              <a:spcAft>
                <a:spcPct val="0"/>
              </a:spcAft>
            </a:pPr>
            <a:r>
              <a:rPr lang="zh-TW" altLang="en-US" sz="2000">
                <a:latin typeface="標楷體" pitchFamily="65" charset="-120"/>
                <a:cs typeface="Arial" pitchFamily="34" charset="0"/>
              </a:rPr>
              <a:t>信任利用</a:t>
            </a:r>
          </a:p>
          <a:p>
            <a:pPr lvl="1">
              <a:spcAft>
                <a:spcPct val="0"/>
              </a:spcAft>
            </a:pPr>
            <a:r>
              <a:rPr lang="zh-TW" altLang="en-US" sz="2000">
                <a:latin typeface="標楷體" pitchFamily="65" charset="-120"/>
                <a:cs typeface="Arial" pitchFamily="34" charset="0"/>
              </a:rPr>
              <a:t>埠重定向</a:t>
            </a:r>
          </a:p>
          <a:p>
            <a:pPr lvl="1">
              <a:spcAft>
                <a:spcPct val="0"/>
              </a:spcAft>
            </a:pPr>
            <a:r>
              <a:rPr lang="zh-TW" altLang="en-US" sz="2000">
                <a:latin typeface="標楷體" pitchFamily="65" charset="-120"/>
                <a:cs typeface="Arial" pitchFamily="34" charset="0"/>
              </a:rPr>
              <a:t>中間人攻擊</a:t>
            </a:r>
          </a:p>
          <a:p>
            <a:pPr lvl="1">
              <a:spcAft>
                <a:spcPct val="0"/>
              </a:spcAft>
            </a:pPr>
            <a:r>
              <a:rPr lang="zh-TW" altLang="en-US" sz="2000">
                <a:latin typeface="標楷體" pitchFamily="65" charset="-120"/>
                <a:cs typeface="Arial" pitchFamily="34" charset="0"/>
              </a:rPr>
              <a:t>緩衝區溢位攻擊</a:t>
            </a:r>
            <a:endParaRPr lang="en-US" sz="20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3.5</a:t>
            </a:r>
            <a:r>
              <a:rPr lang="zh-TW" altLang="en-US" sz="3600" smtClean="0">
                <a:solidFill>
                  <a:srgbClr val="004C69"/>
                </a:solidFill>
              </a:rPr>
              <a:t>常見</a:t>
            </a:r>
            <a:r>
              <a:rPr lang="zh-TW" altLang="en-US" sz="3600">
                <a:solidFill>
                  <a:srgbClr val="004C69"/>
                </a:solidFill>
              </a:rPr>
              <a:t>的網路攻擊</a:t>
            </a:r>
            <a:br>
              <a:rPr lang="en-US" sz="3600">
                <a:solidFill>
                  <a:srgbClr val="004C69"/>
                </a:solidFill>
              </a:rPr>
            </a:br>
            <a:r>
              <a:rPr lang="zh-TW" altLang="en-US" sz="3600">
                <a:solidFill>
                  <a:srgbClr val="004C69"/>
                </a:solidFill>
              </a:rPr>
              <a:t>存取攻擊</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113</a:t>
            </a:fld>
            <a:endParaRPr lang="en-US" kern="0">
              <a:solidFill>
                <a:srgbClr val="595959"/>
              </a:solidFill>
            </a:endParaRPr>
          </a:p>
        </p:txBody>
      </p:sp>
    </p:spTree>
    <p:extLst>
      <p:ext uri="{BB962C8B-B14F-4D97-AF65-F5344CB8AC3E}">
        <p14:creationId xmlns:p14="http://schemas.microsoft.com/office/powerpoint/2010/main" val="696921939"/>
      </p:ext>
    </p:extLst>
  </p:cSld>
  <p:clrMapOvr>
    <a:masterClrMapping/>
  </p:clrMapOvr>
  <p:transition/>
  <p:timing/>
</p:sld>
</file>

<file path=ppt/slides/slide1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18D27744-1544-46FC-88AB-F076182F3261}"/>
              </a:ext>
            </a:extLst>
          </p:cNvPr>
          <p:cNvSpPr>
            <a:spLocks noGrp="1"/>
          </p:cNvSpPr>
          <p:nvPr>
            <p:ph idx="1"/>
          </p:nvPr>
        </p:nvSpPr>
        <p:spPr>
          <a:xfrm>
            <a:off x="663900" y="1317575"/>
            <a:ext cx="11804381" cy="5540425"/>
          </a:xfrm>
        </p:spPr>
        <p:txBody>
          <a:bodyPr/>
          <a:lstStyle/>
          <a:p>
            <a:r>
              <a:rPr lang="zh-TW" altLang="en-US" sz="2133">
                <a:latin typeface="標楷體" pitchFamily="65" charset="-120"/>
                <a:cs typeface="Arial" pitchFamily="34" charset="0"/>
              </a:rPr>
              <a:t>社交工程是一種試圖操縱個人進行行動或洩露機密資訊的存取攻擊。有些社交工程技術是親自進行的，有些則可以使用電話或網際網路。</a:t>
            </a:r>
          </a:p>
          <a:p>
            <a:r>
              <a:rPr lang="zh-TW" altLang="en-US" sz="2133">
                <a:latin typeface="標楷體" pitchFamily="65" charset="-120"/>
                <a:cs typeface="Arial" pitchFamily="34" charset="0"/>
              </a:rPr>
              <a:t>社交工程師經常依賴人們的樂於助人。他們還利用人們的弱點。</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3.5</a:t>
            </a:r>
            <a:r>
              <a:rPr lang="zh-TW" altLang="en-US" sz="3600" smtClean="0">
                <a:solidFill>
                  <a:srgbClr val="004C69"/>
                </a:solidFill>
              </a:rPr>
              <a:t>常見</a:t>
            </a:r>
            <a:r>
              <a:rPr lang="zh-TW" altLang="en-US" sz="3600">
                <a:solidFill>
                  <a:srgbClr val="004C69"/>
                </a:solidFill>
              </a:rPr>
              <a:t>的網路攻擊</a:t>
            </a:r>
            <a:br>
              <a:rPr lang="en-US" sz="3600">
                <a:solidFill>
                  <a:srgbClr val="004C69"/>
                </a:solidFill>
              </a:rPr>
            </a:br>
            <a:r>
              <a:rPr lang="zh-TW" altLang="en-US" sz="3600">
                <a:solidFill>
                  <a:srgbClr val="004C69"/>
                </a:solidFill>
              </a:rPr>
              <a:t>社交工程攻擊</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114</a:t>
            </a:fld>
            <a:endParaRPr lang="en-US" kern="0">
              <a:solidFill>
                <a:srgbClr val="595959"/>
              </a:solidFill>
            </a:endParaRPr>
          </a:p>
        </p:txBody>
      </p:sp>
    </p:spTree>
    <p:extLst>
      <p:ext uri="{BB962C8B-B14F-4D97-AF65-F5344CB8AC3E}">
        <p14:creationId xmlns:p14="http://schemas.microsoft.com/office/powerpoint/2010/main" val="1944792705"/>
      </p:ext>
    </p:extLst>
  </p:cSld>
  <p:clrMapOvr>
    <a:masterClrMapping/>
  </p:clrMapOvr>
  <p:transition/>
  <p:timing/>
</p:sld>
</file>

<file path=ppt/slides/slide1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6" name="Table 6">
            <a:extLst>
              <a:ext uri="{FF2B5EF4-FFF2-40B4-BE49-F238E27FC236}">
                <a16:creationId xmlns:a16="http://schemas.microsoft.com/office/drawing/2014/main" id="{B7D02695-C1BD-49D3-A936-01C3A4D4DE7B}"/>
              </a:ext>
            </a:extLst>
          </p:cNvPr>
          <p:cNvGraphicFramePr>
            <a:graphicFrameLocks noGrp="1"/>
          </p:cNvGraphicFramePr>
          <p:nvPr>
            <p:ph idx="1"/>
            <p:extLst>
              <p:ext uri="{D42A27DB-BD31-4B8C-83A1-F6EECF244321}">
                <p14:modId xmlns:p14="http://schemas.microsoft.com/office/powerpoint/2010/main" val="742792575"/>
              </p:ext>
            </p:extLst>
          </p:nvPr>
        </p:nvGraphicFramePr>
        <p:xfrm>
          <a:off x="192617" y="1064684"/>
          <a:ext cx="11804650" cy="5652238"/>
        </p:xfrm>
        <a:graphic>
          <a:graphicData uri="http://schemas.openxmlformats.org/drawingml/2006/table">
            <a:tbl>
              <a:tblPr firstRow="1" bandRow="1">
                <a:tableStyleId>{5C22544A-7EE6-4342-B048-85BDC9FD1C3A}</a:tableStyleId>
              </a:tblPr>
              <a:tblGrid>
                <a:gridCol w="2621941">
                  <a:extLst>
                    <a:ext uri="{9D8B030D-6E8A-4147-A177-3AD203B41FA5}">
                      <a16:colId xmlns:a16="http://schemas.microsoft.com/office/drawing/2014/main" val="3358651624"/>
                    </a:ext>
                  </a:extLst>
                </a:gridCol>
                <a:gridCol w="9182709">
                  <a:extLst>
                    <a:ext uri="{9D8B030D-6E8A-4147-A177-3AD203B41FA5}">
                      <a16:colId xmlns:a16="http://schemas.microsoft.com/office/drawing/2014/main" val="2724903743"/>
                    </a:ext>
                  </a:extLst>
                </a:gridCol>
              </a:tblGrid>
              <a:tr h="412108">
                <a:tc>
                  <a:txBody>
                    <a:bodyPr vert="horz" wrap="square"/>
                    <a:lstStyle/>
                    <a:p>
                      <a:pPr algn="l" rtl="0" fontAlgn="ctr"/>
                      <a:r>
                        <a:rPr lang="zh-TW" altLang="en-US" sz="1800">
                          <a:effectLst/>
                          <a:latin typeface="標楷體" pitchFamily="65" charset="-120"/>
                          <a:ea typeface="標楷體" panose="03000509000000000000" pitchFamily="65" charset="-120"/>
                        </a:rPr>
                        <a:t>社交工程攻擊</a:t>
                      </a:r>
                      <a:endParaRPr lang="zh-TW" sz="1800">
                        <a:effectLst/>
                        <a:latin typeface="標楷體" pitchFamily="65" charset="-120"/>
                        <a:ea typeface="標楷體" panose="03000509000000000000" pitchFamily="65" charset="-120"/>
                      </a:endParaRPr>
                    </a:p>
                  </a:txBody>
                  <a:tcPr marL="67895" marR="67895" marT="63500" marB="63500" anchor="ctr"/>
                </a:tc>
                <a:tc>
                  <a:txBody>
                    <a:bodyPr vert="horz" wrap="square"/>
                    <a:lstStyle/>
                    <a:p>
                      <a:pPr algn="l" rtl="0" fontAlgn="ctr"/>
                      <a:r>
                        <a:rPr lang="zh-TW" sz="1800">
                          <a:effectLst/>
                          <a:latin typeface="標楷體" pitchFamily="65" charset="-120"/>
                          <a:ea typeface="標楷體" panose="03000509000000000000" pitchFamily="65" charset="-120"/>
                        </a:rPr>
                        <a:t>說明</a:t>
                      </a:r>
                    </a:p>
                  </a:txBody>
                  <a:tcPr marL="67895" marR="67895" marT="63500" marB="63500" anchor="ctr"/>
                </a:tc>
                <a:extLst>
                  <a:ext uri="{0D108BD9-81ED-4DB2-BD59-A6C34878D82A}">
                    <a16:rowId xmlns:a16="http://schemas.microsoft.com/office/drawing/2014/main" val="1198050877"/>
                  </a:ext>
                </a:extLst>
              </a:tr>
              <a:tr h="412108">
                <a:tc>
                  <a:txBody>
                    <a:bodyPr vert="horz" wrap="square"/>
                    <a:lstStyle/>
                    <a:p>
                      <a:pPr rtl="0" fontAlgn="ctr"/>
                      <a:r>
                        <a:rPr lang="zh-TW" altLang="en-US" sz="1800" b="0">
                          <a:effectLst/>
                          <a:latin typeface="標楷體" pitchFamily="65" charset="-120"/>
                          <a:ea typeface="標楷體" panose="03000509000000000000" pitchFamily="65" charset="-120"/>
                        </a:rPr>
                        <a:t>藉口</a:t>
                      </a:r>
                      <a:endParaRPr lang="zh-TW" sz="1800" b="0">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威脅發起者假裝需要個人或財務資料來確認收件人的身份。</a:t>
                      </a:r>
                      <a:endParaRPr lang="zh-TW" sz="1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235120403"/>
                  </a:ext>
                </a:extLst>
              </a:tr>
              <a:tr h="444569">
                <a:tc>
                  <a:txBody>
                    <a:bodyPr vert="horz" wrap="square"/>
                    <a:lstStyle/>
                    <a:p>
                      <a:pPr rtl="0" fontAlgn="ctr"/>
                      <a:r>
                        <a:rPr lang="zh-TW" sz="1800" b="0">
                          <a:effectLst/>
                          <a:latin typeface="標楷體" pitchFamily="65" charset="-120"/>
                          <a:ea typeface="標楷體" panose="03000509000000000000" pitchFamily="65" charset="-120"/>
                        </a:rPr>
                        <a:t>網路釣魚</a:t>
                      </a:r>
                    </a:p>
                  </a:txBody>
                  <a:tcPr marL="67895" marR="67895"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威脅發起者會傳送偽裝成來自合法的，可信來源以欺騙收件人安裝惡意程式，或分享個人或財務資訊。</a:t>
                      </a:r>
                      <a:endParaRPr lang="zh-TW" sz="1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3656611265"/>
                  </a:ext>
                </a:extLst>
              </a:tr>
              <a:tr h="412108">
                <a:tc>
                  <a:txBody>
                    <a:bodyPr vert="horz" wrap="square"/>
                    <a:lstStyle/>
                    <a:p>
                      <a:pPr rtl="0" fontAlgn="ctr"/>
                      <a:r>
                        <a:rPr lang="zh-TW" altLang="en-US" sz="1800" b="0">
                          <a:effectLst/>
                          <a:latin typeface="標楷體" pitchFamily="65" charset="-120"/>
                          <a:ea typeface="標楷體" panose="03000509000000000000" pitchFamily="65" charset="-120"/>
                        </a:rPr>
                        <a:t>魚叉式網路釣魚</a:t>
                      </a:r>
                      <a:endParaRPr lang="zh-TW" sz="1800" b="0">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威脅發起者會建立針對特定個人或組織的網路釣魚攻擊。</a:t>
                      </a:r>
                      <a:endParaRPr lang="zh-TW" sz="1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2040029310"/>
                  </a:ext>
                </a:extLst>
              </a:tr>
              <a:tr h="444569">
                <a:tc>
                  <a:txBody>
                    <a:bodyPr vert="horz" wrap="square"/>
                    <a:lstStyle/>
                    <a:p>
                      <a:pPr rtl="0" fontAlgn="ctr"/>
                      <a:r>
                        <a:rPr lang="zh-TW" sz="1800" b="0">
                          <a:effectLst/>
                          <a:latin typeface="標楷體" pitchFamily="65" charset="-120"/>
                          <a:ea typeface="標楷體" panose="03000509000000000000" pitchFamily="65" charset="-120"/>
                        </a:rPr>
                        <a:t>垃圾郵件</a:t>
                      </a:r>
                    </a:p>
                  </a:txBody>
                  <a:tcPr marL="67895" marR="67895"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也被稱為垃圾郵件，這是一種未經請求的電子郵件，通常包含有害連結、惡意軟體或欺騙性內容。</a:t>
                      </a:r>
                      <a:endParaRPr lang="zh-TW" sz="1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2088362173"/>
                  </a:ext>
                </a:extLst>
              </a:tr>
              <a:tr h="444569">
                <a:tc>
                  <a:txBody>
                    <a:bodyPr vert="horz" wrap="square"/>
                    <a:lstStyle/>
                    <a:p>
                      <a:pPr rtl="0" fontAlgn="ctr"/>
                      <a:r>
                        <a:rPr lang="zh-TW" altLang="en-US" sz="1800" b="0">
                          <a:effectLst/>
                          <a:latin typeface="標楷體" pitchFamily="65" charset="-120"/>
                          <a:ea typeface="標楷體" panose="03000509000000000000" pitchFamily="65" charset="-120"/>
                        </a:rPr>
                        <a:t>以物易物</a:t>
                      </a:r>
                      <a:endParaRPr lang="zh-TW" sz="1800" b="0">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有時被稱為 “交換條件”，這是當一個威脅發起者從一方要求個人資訊以換取東西，如禮物。</a:t>
                      </a:r>
                      <a:endParaRPr lang="zh-TW" sz="1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1588045426"/>
                  </a:ext>
                </a:extLst>
              </a:tr>
              <a:tr h="533400">
                <a:tc>
                  <a:txBody>
                    <a:bodyPr vert="horz" wrap="square"/>
                    <a:lstStyle/>
                    <a:p>
                      <a:pPr rtl="0" fontAlgn="ctr"/>
                      <a:r>
                        <a:rPr lang="zh-TW" sz="1800" b="0">
                          <a:effectLst/>
                          <a:latin typeface="標楷體" pitchFamily="65" charset="-120"/>
                          <a:ea typeface="標楷體" panose="03000509000000000000" pitchFamily="65" charset="-120"/>
                        </a:rPr>
                        <a:t>誘餌</a:t>
                      </a:r>
                    </a:p>
                  </a:txBody>
                  <a:tcPr marL="67895" marR="67895"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威脅發起者在公共場所留下惡意程式感染的隨身碟。受害者發現隨身碟並毫不懷疑地將其插入他們的膝上型電腦，無意中安裝惡意軟體。</a:t>
                      </a:r>
                      <a:endParaRPr lang="zh-TW" sz="1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3010507069"/>
                  </a:ext>
                </a:extLst>
              </a:tr>
              <a:tr h="412108">
                <a:tc>
                  <a:txBody>
                    <a:bodyPr vert="horz" wrap="square"/>
                    <a:lstStyle/>
                    <a:p>
                      <a:pPr rtl="0" fontAlgn="ctr"/>
                      <a:r>
                        <a:rPr lang="zh-TW" altLang="en-US" sz="1800" b="0">
                          <a:effectLst/>
                          <a:latin typeface="標楷體" pitchFamily="65" charset="-120"/>
                          <a:ea typeface="標楷體" panose="03000509000000000000" pitchFamily="65" charset="-120"/>
                        </a:rPr>
                        <a:t>冒充</a:t>
                      </a:r>
                      <a:endParaRPr lang="zh-TW" sz="1800" b="0">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這種類型的攻擊是威脅者假裝成他們 不是的人，以獲得受害者的信任。</a:t>
                      </a:r>
                      <a:endParaRPr lang="zh-TW" sz="1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1101283213"/>
                  </a:ext>
                </a:extLst>
              </a:tr>
              <a:tr h="444569">
                <a:tc>
                  <a:txBody>
                    <a:bodyPr vert="horz" wrap="square"/>
                    <a:lstStyle/>
                    <a:p>
                      <a:pPr rtl="0" fontAlgn="ctr"/>
                      <a:r>
                        <a:rPr lang="zh-TW" altLang="en-US" sz="1800" b="0">
                          <a:effectLst/>
                          <a:latin typeface="標楷體" pitchFamily="65" charset="-120"/>
                          <a:ea typeface="標楷體" panose="03000509000000000000" pitchFamily="65" charset="-120"/>
                        </a:rPr>
                        <a:t>尾隨</a:t>
                      </a:r>
                      <a:endParaRPr lang="zh-TW" sz="1800" b="0">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這是威脅發起者迅速跟隨獲授權人員進入安全的位置，以獲得進入安全的區域。</a:t>
                      </a:r>
                      <a:endParaRPr lang="zh-TW" sz="1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2599319804"/>
                  </a:ext>
                </a:extLst>
              </a:tr>
              <a:tr h="444569">
                <a:tc>
                  <a:txBody>
                    <a:bodyPr vert="horz" wrap="square"/>
                    <a:lstStyle/>
                    <a:p>
                      <a:pPr rtl="0" fontAlgn="ctr"/>
                      <a:r>
                        <a:rPr lang="zh-TW" altLang="en-US" sz="1800" b="0">
                          <a:effectLst/>
                          <a:latin typeface="標楷體" pitchFamily="65" charset="-120"/>
                          <a:ea typeface="標楷體" panose="03000509000000000000" pitchFamily="65" charset="-120"/>
                        </a:rPr>
                        <a:t>肩窺</a:t>
                      </a:r>
                      <a:endParaRPr lang="zh-TW" sz="1800" b="0">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這是威脅發起者會悄悄地在別人的肩膀後看來偷取他們的密碼或其他資訊。</a:t>
                      </a:r>
                      <a:endParaRPr lang="zh-TW" sz="1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3594778381"/>
                  </a:ext>
                </a:extLst>
              </a:tr>
              <a:tr h="412108">
                <a:tc>
                  <a:txBody>
                    <a:bodyPr vert="horz" wrap="square"/>
                    <a:lstStyle/>
                    <a:p>
                      <a:pPr rtl="0" fontAlgn="ctr"/>
                      <a:r>
                        <a:rPr lang="zh-TW" altLang="en-US" sz="1800" b="0">
                          <a:effectLst/>
                          <a:latin typeface="標楷體" pitchFamily="65" charset="-120"/>
                          <a:ea typeface="標楷體" panose="03000509000000000000" pitchFamily="65" charset="-120"/>
                        </a:rPr>
                        <a:t>翻垃圾桶</a:t>
                      </a:r>
                      <a:endParaRPr lang="zh-TW" sz="1800" b="0">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altLang="en-US" sz="1800" b="0">
                          <a:effectLst/>
                          <a:latin typeface="標楷體" pitchFamily="65" charset="-120"/>
                          <a:ea typeface="標楷體" panose="03000509000000000000" pitchFamily="65" charset="-120"/>
                        </a:rPr>
                        <a:t>這是威脅發起者在垃圾箱中翻找機密文件。</a:t>
                      </a:r>
                      <a:endParaRPr lang="zh-TW" sz="1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3603303302"/>
                  </a:ext>
                </a:extLst>
              </a:tr>
            </a:tbl>
          </a:graphicData>
        </a:graphic>
      </p:graphicFrame>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3.5</a:t>
            </a:r>
            <a:r>
              <a:rPr lang="zh-TW" altLang="en-US" sz="3600" smtClean="0">
                <a:solidFill>
                  <a:srgbClr val="004C69"/>
                </a:solidFill>
              </a:rPr>
              <a:t>常見</a:t>
            </a:r>
            <a:r>
              <a:rPr lang="zh-TW" altLang="en-US" sz="3600">
                <a:solidFill>
                  <a:srgbClr val="004C69"/>
                </a:solidFill>
              </a:rPr>
              <a:t>的網路攻擊</a:t>
            </a:r>
            <a:br>
              <a:rPr lang="en-US" sz="3600">
                <a:solidFill>
                  <a:srgbClr val="004C69"/>
                </a:solidFill>
              </a:rPr>
            </a:br>
            <a:r>
              <a:rPr lang="zh-TW" altLang="en-US" sz="3600">
                <a:solidFill>
                  <a:srgbClr val="004C69"/>
                </a:solidFill>
              </a:rPr>
              <a:t>社交工程攻擊（續） </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115</a:t>
            </a:fld>
            <a:endParaRPr lang="en-US" kern="0">
              <a:solidFill>
                <a:srgbClr val="595959"/>
              </a:solidFill>
            </a:endParaRPr>
          </a:p>
        </p:txBody>
      </p:sp>
    </p:spTree>
    <p:extLst>
      <p:ext uri="{BB962C8B-B14F-4D97-AF65-F5344CB8AC3E}">
        <p14:creationId xmlns:p14="http://schemas.microsoft.com/office/powerpoint/2010/main" val="2615657642"/>
      </p:ext>
    </p:extLst>
  </p:cSld>
  <p:clrMapOvr>
    <a:masterClrMapping/>
  </p:clrMapOvr>
  <p:transition/>
  <p:timing/>
</p:sld>
</file>

<file path=ppt/slides/slide1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F5E515CA-A367-43A1-A2C0-2234EC4BED2F}"/>
              </a:ext>
            </a:extLst>
          </p:cNvPr>
          <p:cNvSpPr>
            <a:spLocks noGrp="1"/>
          </p:cNvSpPr>
          <p:nvPr>
            <p:ph idx="1"/>
          </p:nvPr>
        </p:nvSpPr>
        <p:spPr>
          <a:xfrm>
            <a:off x="192088" y="1065260"/>
            <a:ext cx="5903913" cy="5540425"/>
          </a:xfrm>
        </p:spPr>
        <p:txBody>
          <a:bodyPr>
            <a:normAutofit/>
          </a:bodyPr>
          <a:lstStyle/>
          <a:p>
            <a:r>
              <a:rPr lang="zh-TW" altLang="en-US" sz="2600">
                <a:latin typeface="標楷體" pitchFamily="65" charset="-120"/>
                <a:cs typeface="Arial" pitchFamily="34" charset="0"/>
              </a:rPr>
              <a:t>社交工程工具包 </a:t>
            </a:r>
            <a:r>
              <a:rPr lang="en-US" altLang="zh-TW" sz="2600">
                <a:latin typeface="標楷體" pitchFamily="65" charset="-120"/>
                <a:cs typeface="Arial" pitchFamily="34" charset="0"/>
              </a:rPr>
              <a:t>(SET) </a:t>
            </a:r>
            <a:r>
              <a:rPr lang="zh-TW" altLang="en-US" sz="2600">
                <a:latin typeface="標楷體" pitchFamily="65" charset="-120"/>
                <a:cs typeface="Arial" pitchFamily="34" charset="0"/>
              </a:rPr>
              <a:t>旨在幫助白帽駭客和其他網路安全專業人員創造社交工程攻擊來測試自己的網路。</a:t>
            </a:r>
          </a:p>
          <a:p>
            <a:r>
              <a:rPr lang="zh-TW" altLang="en-US" sz="2600">
                <a:latin typeface="標楷體" pitchFamily="65" charset="-120"/>
                <a:cs typeface="Arial" pitchFamily="34" charset="0"/>
              </a:rPr>
              <a:t>企業必須教育使用者關於社交工程的風險，並制定策略來透過電話、透過電子郵件或親自驗證身分。</a:t>
            </a:r>
          </a:p>
          <a:p>
            <a:r>
              <a:rPr lang="zh-TW" altLang="en-US" sz="2600">
                <a:latin typeface="標楷體" pitchFamily="65" charset="-120"/>
                <a:cs typeface="Arial" pitchFamily="34" charset="0"/>
              </a:rPr>
              <a:t>下圖顯示所有使用者應遵循的建議作法。</a:t>
            </a:r>
            <a:endParaRPr lang="en-US" sz="26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3.5</a:t>
            </a:r>
            <a:r>
              <a:rPr lang="zh-TW" altLang="en-US" sz="3600" smtClean="0">
                <a:solidFill>
                  <a:srgbClr val="004C69"/>
                </a:solidFill>
              </a:rPr>
              <a:t>常見</a:t>
            </a:r>
            <a:r>
              <a:rPr lang="zh-TW" altLang="en-US" sz="3600">
                <a:solidFill>
                  <a:srgbClr val="004C69"/>
                </a:solidFill>
              </a:rPr>
              <a:t>的網路攻擊</a:t>
            </a:r>
            <a:br>
              <a:rPr lang="en-US" sz="3600">
                <a:solidFill>
                  <a:srgbClr val="004C69"/>
                </a:solidFill>
              </a:rPr>
            </a:br>
            <a:r>
              <a:rPr lang="zh-TW" altLang="en-US" sz="3600">
                <a:solidFill>
                  <a:srgbClr val="004C69"/>
                </a:solidFill>
              </a:rPr>
              <a:t>社交工程</a:t>
            </a:r>
            <a:r>
              <a:rPr lang="zh-TW" altLang="zh-TW" sz="3600">
                <a:solidFill>
                  <a:srgbClr val="004C69"/>
                </a:solidFill>
              </a:rPr>
              <a:t>攻擊</a:t>
            </a:r>
            <a:r>
              <a:rPr lang="zh-TW" altLang="en-US" sz="3600">
                <a:solidFill>
                  <a:srgbClr val="004C69"/>
                </a:solidFill>
              </a:rPr>
              <a:t>（續）</a:t>
            </a:r>
          </a:p>
        </p:txBody>
      </p:sp>
      <p:pic>
        <p:nvPicPr>
          <p:cNvPr id="5" name="Picture 4">
            <a:extLst>
              <a:ext uri="{FF2B5EF4-FFF2-40B4-BE49-F238E27FC236}">
                <a16:creationId xmlns:a16="http://schemas.microsoft.com/office/drawing/2014/main" id="{7CCBB16C-FBFB-4A7A-8A23-EBA3A217B3D8}"/>
              </a:ext>
            </a:extLst>
          </p:cNvPr>
          <p:cNvPicPr>
            <a:picLocks noChangeAspect="1"/>
          </p:cNvPicPr>
          <p:nvPr/>
        </p:nvPicPr>
        <p:blipFill>
          <a:blip r:embed="rId3"/>
          <a:stretch>
            <a:fillRect/>
          </a:stretch>
        </p:blipFill>
        <p:spPr>
          <a:xfrm>
            <a:off x="6096000" y="1131806"/>
            <a:ext cx="5249824" cy="5059612"/>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116</a:t>
            </a:fld>
            <a:endParaRPr lang="en-US" kern="0">
              <a:solidFill>
                <a:srgbClr val="595959"/>
              </a:solidFill>
            </a:endParaRPr>
          </a:p>
        </p:txBody>
      </p:sp>
    </p:spTree>
    <p:extLst>
      <p:ext uri="{BB962C8B-B14F-4D97-AF65-F5344CB8AC3E}">
        <p14:creationId xmlns:p14="http://schemas.microsoft.com/office/powerpoint/2010/main" val="4024075634"/>
      </p:ext>
    </p:extLst>
  </p:cSld>
  <p:clrMapOvr>
    <a:masterClrMapping/>
  </p:clrMapOvr>
  <p:transition/>
  <p:timing/>
</p:sld>
</file>

<file path=ppt/slides/slide1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CF855465-F0FD-481B-A693-BEF6176CEE56}"/>
              </a:ext>
            </a:extLst>
          </p:cNvPr>
          <p:cNvSpPr>
            <a:spLocks noGrp="1"/>
          </p:cNvSpPr>
          <p:nvPr>
            <p:ph idx="1"/>
          </p:nvPr>
        </p:nvSpPr>
        <p:spPr>
          <a:xfrm>
            <a:off x="387619" y="1317575"/>
            <a:ext cx="11804381" cy="5540425"/>
          </a:xfrm>
        </p:spPr>
        <p:txBody>
          <a:bodyPr/>
          <a:lstStyle/>
          <a:p>
            <a:r>
              <a:rPr lang="zh-TW" altLang="en-US" sz="2133">
                <a:latin typeface="標楷體" pitchFamily="65" charset="-120"/>
                <a:cs typeface="Arial" pitchFamily="34" charset="0"/>
              </a:rPr>
              <a:t>服務阻斷 </a:t>
            </a:r>
            <a:r>
              <a:rPr lang="en-US" altLang="zh-TW" sz="2133">
                <a:latin typeface="標楷體" pitchFamily="65" charset="-120"/>
                <a:cs typeface="Arial" pitchFamily="34" charset="0"/>
              </a:rPr>
              <a:t>(DoS) </a:t>
            </a:r>
            <a:r>
              <a:rPr lang="zh-TW" altLang="en-US" sz="2133">
                <a:latin typeface="標楷體" pitchFamily="65" charset="-120"/>
                <a:cs typeface="Arial" pitchFamily="34" charset="0"/>
              </a:rPr>
              <a:t>攻擊會對使用者、裝置或應用程式造成某種網路服務中斷。有兩種主要類型的 </a:t>
            </a:r>
            <a:r>
              <a:rPr lang="en-US" altLang="zh-TW" sz="2133">
                <a:latin typeface="標楷體" pitchFamily="65" charset="-120"/>
                <a:cs typeface="Arial" pitchFamily="34" charset="0"/>
              </a:rPr>
              <a:t>DoS </a:t>
            </a:r>
            <a:r>
              <a:rPr lang="zh-TW" altLang="en-US" sz="2133">
                <a:latin typeface="標楷體" pitchFamily="65" charset="-120"/>
                <a:cs typeface="Arial" pitchFamily="34" charset="0"/>
              </a:rPr>
              <a:t>攻擊：</a:t>
            </a:r>
            <a:endParaRPr lang="en-US" altLang="zh-TW" sz="2133">
              <a:latin typeface="標楷體" pitchFamily="65" charset="-120"/>
              <a:cs typeface="Arial" pitchFamily="34" charset="0"/>
            </a:endParaRPr>
          </a:p>
          <a:p>
            <a:pPr lvl="1"/>
            <a:r>
              <a:rPr lang="zh-TW" altLang="en-US" sz="2000" b="1">
                <a:latin typeface="標楷體" pitchFamily="65" charset="-120"/>
                <a:cs typeface="Arial" pitchFamily="34" charset="0"/>
              </a:rPr>
              <a:t>巨大的流量</a:t>
            </a:r>
            <a:r>
              <a:rPr lang="zh-TW" altLang="en-US" sz="2000">
                <a:latin typeface="標楷體" pitchFamily="65" charset="-120"/>
                <a:cs typeface="Arial" pitchFamily="34" charset="0"/>
              </a:rPr>
              <a:t> </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威脅發起者以網路、主機或應用程式無法處理的速度傳送大量資料。這會導致傳輸和回應時間變慢。它也可能會崩潰裝置或服務。</a:t>
            </a:r>
          </a:p>
          <a:p>
            <a:pPr lvl="1"/>
            <a:r>
              <a:rPr lang="zh-TW" altLang="en-US" sz="2000" b="1">
                <a:latin typeface="標楷體" pitchFamily="65" charset="-120"/>
                <a:cs typeface="Arial" pitchFamily="34" charset="0"/>
              </a:rPr>
              <a:t>惡意格式化的封包</a:t>
            </a:r>
            <a:r>
              <a:rPr lang="zh-TW" altLang="en-US" sz="2000">
                <a:latin typeface="標楷體" pitchFamily="65" charset="-120"/>
                <a:cs typeface="Arial" pitchFamily="34" charset="0"/>
              </a:rPr>
              <a:t> </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威脅發起者會傳送惡意格式化的封包給主機或應用程式，而接收者無法處理它。這會導致接收裝置執行速度非常緩慢或當機。</a:t>
            </a:r>
          </a:p>
          <a:p>
            <a:pPr marL="457189" indent="-457189">
              <a:buFont typeface="Arial" pitchFamily="34" charset="0"/>
              <a:buChar char="•"/>
            </a:pPr>
            <a:r>
              <a:rPr lang="en-US" altLang="zh-TW" sz="2133">
                <a:latin typeface="標楷體" pitchFamily="65" charset="-120"/>
                <a:cs typeface="Arial" pitchFamily="34" charset="0"/>
              </a:rPr>
              <a:t>DoS </a:t>
            </a:r>
            <a:r>
              <a:rPr lang="zh-TW" altLang="en-US" sz="2133">
                <a:latin typeface="標楷體" pitchFamily="65" charset="-120"/>
                <a:cs typeface="Arial" pitchFamily="34" charset="0"/>
              </a:rPr>
              <a:t>攻擊是一個主要的風險，因為它們中斷通信，並導致時間和金錢的顯著損失。這些攻擊相對簡單，即使是沒經驗的威脅發起者也可以進行。</a:t>
            </a:r>
            <a:endParaRPr lang="en-US" altLang="zh-TW" sz="2133">
              <a:latin typeface="標楷體" pitchFamily="65" charset="-120"/>
              <a:cs typeface="Arial" pitchFamily="34" charset="0"/>
            </a:endParaRPr>
          </a:p>
          <a:p>
            <a:pPr marL="457189" indent="-457189">
              <a:buFont typeface="Arial" pitchFamily="34" charset="0"/>
              <a:buChar char="•"/>
            </a:pPr>
            <a:r>
              <a:rPr lang="zh-TW" altLang="en-US" sz="2133">
                <a:latin typeface="標楷體" pitchFamily="65" charset="-120"/>
                <a:cs typeface="Arial" pitchFamily="34" charset="0"/>
              </a:rPr>
              <a:t>分散式 </a:t>
            </a:r>
            <a:r>
              <a:rPr lang="en-US" altLang="zh-TW" sz="2133">
                <a:latin typeface="標楷體" pitchFamily="65" charset="-120"/>
                <a:cs typeface="Arial" pitchFamily="34" charset="0"/>
              </a:rPr>
              <a:t>DoS </a:t>
            </a:r>
            <a:r>
              <a:rPr lang="zh-TW" altLang="en-US" sz="2133">
                <a:latin typeface="標楷體" pitchFamily="65" charset="-120"/>
                <a:cs typeface="Arial" pitchFamily="34" charset="0"/>
              </a:rPr>
              <a:t>攻擊（</a:t>
            </a:r>
            <a:r>
              <a:rPr lang="en-US" altLang="zh-TW" sz="2133">
                <a:latin typeface="標楷體" pitchFamily="65" charset="-120"/>
                <a:cs typeface="Arial" pitchFamily="34" charset="0"/>
              </a:rPr>
              <a:t>DDoS</a:t>
            </a:r>
            <a:r>
              <a:rPr lang="zh-TW" altLang="en-US" sz="2133">
                <a:latin typeface="標楷體" pitchFamily="65" charset="-120"/>
                <a:cs typeface="Arial" pitchFamily="34" charset="0"/>
              </a:rPr>
              <a:t>）類似於 </a:t>
            </a:r>
            <a:r>
              <a:rPr lang="en-US" altLang="zh-TW" sz="2133">
                <a:latin typeface="標楷體" pitchFamily="65" charset="-120"/>
                <a:cs typeface="Arial" pitchFamily="34" charset="0"/>
              </a:rPr>
              <a:t>DoS </a:t>
            </a:r>
            <a:r>
              <a:rPr lang="zh-TW" altLang="en-US" sz="2133">
                <a:latin typeface="標楷體" pitchFamily="65" charset="-120"/>
                <a:cs typeface="Arial" pitchFamily="34" charset="0"/>
              </a:rPr>
              <a:t>攻擊，但它源自多個協調的來源。</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3.5</a:t>
            </a:r>
            <a:r>
              <a:rPr lang="zh-TW" altLang="en-US" sz="3600" smtClean="0">
                <a:solidFill>
                  <a:srgbClr val="004C69"/>
                </a:solidFill>
              </a:rPr>
              <a:t>常見</a:t>
            </a:r>
            <a:r>
              <a:rPr lang="zh-TW" altLang="en-US" sz="3600">
                <a:solidFill>
                  <a:srgbClr val="004C69"/>
                </a:solidFill>
              </a:rPr>
              <a:t>的網路攻擊</a:t>
            </a:r>
            <a:br>
              <a:rPr lang="en-US" sz="3600">
                <a:solidFill>
                  <a:srgbClr val="004C69"/>
                </a:solidFill>
              </a:rPr>
            </a:br>
            <a:r>
              <a:rPr lang="en-US" altLang="zh-TW" sz="3600">
                <a:solidFill>
                  <a:srgbClr val="004C69"/>
                </a:solidFill>
              </a:rPr>
              <a:t>DoS </a:t>
            </a:r>
            <a:r>
              <a:rPr lang="zh-TW" altLang="en-US" sz="3600">
                <a:solidFill>
                  <a:srgbClr val="004C69"/>
                </a:solidFill>
              </a:rPr>
              <a:t>和 </a:t>
            </a:r>
            <a:r>
              <a:rPr lang="en-US" altLang="zh-TW" sz="3600">
                <a:solidFill>
                  <a:srgbClr val="004C69"/>
                </a:solidFill>
              </a:rPr>
              <a:t>DDoS </a:t>
            </a:r>
            <a:r>
              <a:rPr lang="zh-TW" altLang="en-US" sz="3600">
                <a:solidFill>
                  <a:srgbClr val="004C69"/>
                </a:solidFill>
              </a:rPr>
              <a:t>攻擊</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117</a:t>
            </a:fld>
            <a:endParaRPr lang="en-US" kern="0">
              <a:solidFill>
                <a:srgbClr val="595959"/>
              </a:solidFill>
            </a:endParaRPr>
          </a:p>
        </p:txBody>
      </p:sp>
    </p:spTree>
    <p:extLst>
      <p:ext uri="{BB962C8B-B14F-4D97-AF65-F5344CB8AC3E}">
        <p14:creationId xmlns:p14="http://schemas.microsoft.com/office/powerpoint/2010/main" val="783526017"/>
      </p:ext>
    </p:extLst>
  </p:cSld>
  <p:clrMapOvr>
    <a:masterClrMapping/>
  </p:clrMapOvr>
  <p:transition/>
  <p:timing/>
</p:sld>
</file>

<file path=ppt/slides/slide1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411B2363-5433-499D-9A5A-F6EA0DB43D16}"/>
              </a:ext>
            </a:extLst>
          </p:cNvPr>
          <p:cNvSpPr>
            <a:spLocks noGrp="1"/>
          </p:cNvSpPr>
          <p:nvPr>
            <p:ph idx="1"/>
          </p:nvPr>
        </p:nvSpPr>
        <p:spPr>
          <a:xfrm>
            <a:off x="688952" y="1065259"/>
            <a:ext cx="11804381" cy="5540425"/>
          </a:xfrm>
        </p:spPr>
        <p:txBody>
          <a:bodyPr/>
          <a:lstStyle/>
          <a:p>
            <a:pPr>
              <a:spcAft>
                <a:spcPct val="0"/>
              </a:spcAft>
            </a:pPr>
            <a:r>
              <a:rPr lang="en-US" altLang="zh-TW" sz="2133">
                <a:latin typeface="標楷體" pitchFamily="65" charset="-120"/>
                <a:cs typeface="Arial" pitchFamily="34" charset="0"/>
              </a:rPr>
              <a:t>IP </a:t>
            </a:r>
            <a:r>
              <a:rPr lang="zh-TW" altLang="en-US" sz="2133">
                <a:latin typeface="標楷體" pitchFamily="65" charset="-120"/>
                <a:cs typeface="Arial" pitchFamily="34" charset="0"/>
              </a:rPr>
              <a:t>不會驗證封包中包含的來源 </a:t>
            </a:r>
            <a:r>
              <a:rPr lang="en-US" altLang="zh-TW" sz="2133">
                <a:latin typeface="標楷體" pitchFamily="65" charset="-120"/>
                <a:cs typeface="Arial" pitchFamily="34" charset="0"/>
              </a:rPr>
              <a:t>IP </a:t>
            </a:r>
            <a:r>
              <a:rPr lang="zh-TW" altLang="en-US" sz="2133">
                <a:latin typeface="標楷體" pitchFamily="65" charset="-120"/>
                <a:cs typeface="Arial" pitchFamily="34" charset="0"/>
              </a:rPr>
              <a:t>位址是否實際來自該來源。因此，威脅發起者可以使用欺騙的來源 </a:t>
            </a:r>
            <a:r>
              <a:rPr lang="en-US" altLang="zh-TW" sz="2133">
                <a:latin typeface="標楷體" pitchFamily="65" charset="-120"/>
                <a:cs typeface="Arial" pitchFamily="34" charset="0"/>
              </a:rPr>
              <a:t>IP </a:t>
            </a:r>
            <a:r>
              <a:rPr lang="zh-TW" altLang="en-US" sz="2133">
                <a:latin typeface="標楷體" pitchFamily="65" charset="-120"/>
                <a:cs typeface="Arial" pitchFamily="34" charset="0"/>
              </a:rPr>
              <a:t>位址發送封包。威脅發起者也可以竄改 </a:t>
            </a:r>
            <a:r>
              <a:rPr lang="en-US" altLang="zh-TW" sz="2133">
                <a:latin typeface="標楷體" pitchFamily="65" charset="-120"/>
                <a:cs typeface="Arial" pitchFamily="34" charset="0"/>
              </a:rPr>
              <a:t>IP </a:t>
            </a:r>
            <a:r>
              <a:rPr lang="zh-TW" altLang="en-US" sz="2133">
                <a:latin typeface="標楷體" pitchFamily="65" charset="-120"/>
                <a:cs typeface="Arial" pitchFamily="34" charset="0"/>
              </a:rPr>
              <a:t>標頭中的其他欄位以進行攻擊。安全分析師必須了解 </a:t>
            </a:r>
            <a:r>
              <a:rPr lang="en-US" altLang="zh-TW" sz="2133">
                <a:latin typeface="標楷體" pitchFamily="65" charset="-120"/>
                <a:cs typeface="Arial" pitchFamily="34" charset="0"/>
              </a:rPr>
              <a:t>IPv4 </a:t>
            </a:r>
            <a:r>
              <a:rPr lang="zh-TW" altLang="en-US" sz="2133">
                <a:latin typeface="標楷體" pitchFamily="65" charset="-120"/>
                <a:cs typeface="Arial" pitchFamily="34" charset="0"/>
              </a:rPr>
              <a:t>和 </a:t>
            </a:r>
            <a:r>
              <a:rPr lang="en-US" altLang="zh-TW" sz="2133">
                <a:latin typeface="標楷體" pitchFamily="65" charset="-120"/>
                <a:cs typeface="Arial" pitchFamily="34" charset="0"/>
              </a:rPr>
              <a:t>IPv6 </a:t>
            </a:r>
            <a:r>
              <a:rPr lang="zh-TW" altLang="en-US" sz="2133">
                <a:latin typeface="標楷體" pitchFamily="65" charset="-120"/>
                <a:cs typeface="Arial" pitchFamily="34" charset="0"/>
              </a:rPr>
              <a:t>標頭中的不同欄位。</a:t>
            </a:r>
            <a:endParaRPr lang="en-US" altLang="zh-TW" sz="2133">
              <a:latin typeface="標楷體" pitchFamily="65" charset="-120"/>
              <a:cs typeface="Arial" pitchFamily="34" charset="0"/>
            </a:endParaRPr>
          </a:p>
          <a:p>
            <a:pPr>
              <a:spcAft>
                <a:spcPct val="0"/>
              </a:spcAft>
            </a:pPr>
            <a:r>
              <a:rPr lang="zh-TW" altLang="en-US" sz="2133">
                <a:latin typeface="標楷體" pitchFamily="65" charset="-120"/>
                <a:cs typeface="Arial" pitchFamily="34" charset="0"/>
              </a:rPr>
              <a:t>表格中顯示了一些較常見的 </a:t>
            </a:r>
            <a:r>
              <a:rPr lang="en-US" altLang="zh-TW" sz="2133">
                <a:latin typeface="標楷體" pitchFamily="65" charset="-120"/>
                <a:cs typeface="Arial" pitchFamily="34" charset="0"/>
              </a:rPr>
              <a:t>IP </a:t>
            </a:r>
            <a:r>
              <a:rPr lang="zh-TW" altLang="en-US" sz="2133">
                <a:latin typeface="標楷體" pitchFamily="65" charset="-120"/>
                <a:cs typeface="Arial" pitchFamily="34" charset="0"/>
              </a:rPr>
              <a:t>相關攻擊。</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3.6</a:t>
            </a:r>
            <a:r>
              <a:rPr lang="zh-TW" altLang="en-US" sz="3600" smtClean="0">
                <a:solidFill>
                  <a:srgbClr val="004C69"/>
                </a:solidFill>
              </a:rPr>
              <a:t> </a:t>
            </a:r>
            <a:r>
              <a:rPr lang="zh-TW" altLang="zh-TW" sz="3600" smtClean="0">
                <a:solidFill>
                  <a:srgbClr val="004C69"/>
                </a:solidFill>
              </a:rPr>
              <a:t>IP </a:t>
            </a:r>
            <a:r>
              <a:rPr lang="zh-TW" altLang="zh-TW" sz="3600">
                <a:solidFill>
                  <a:srgbClr val="004C69"/>
                </a:solidFill>
              </a:rPr>
              <a:t>漏洞</a:t>
            </a:r>
            <a:r>
              <a:rPr lang="zh-TW" altLang="en-US" sz="3600">
                <a:solidFill>
                  <a:srgbClr val="004C69"/>
                </a:solidFill>
              </a:rPr>
              <a:t>與</a:t>
            </a:r>
            <a:r>
              <a:rPr lang="zh-TW" altLang="zh-TW" sz="3600">
                <a:solidFill>
                  <a:srgbClr val="004C69"/>
                </a:solidFill>
              </a:rPr>
              <a:t>威脅</a:t>
            </a:r>
            <a:br>
              <a:rPr lang="en-US" sz="3600">
                <a:solidFill>
                  <a:srgbClr val="004C69"/>
                </a:solidFill>
              </a:rPr>
            </a:br>
            <a:r>
              <a:rPr lang="en-US" altLang="zh-TW" sz="3600">
                <a:solidFill>
                  <a:srgbClr val="004C69"/>
                </a:solidFill>
              </a:rPr>
              <a:t>IPv4 </a:t>
            </a:r>
            <a:r>
              <a:rPr lang="zh-TW" altLang="en-US" sz="3600">
                <a:solidFill>
                  <a:srgbClr val="004C69"/>
                </a:solidFill>
              </a:rPr>
              <a:t>及 </a:t>
            </a:r>
            <a:r>
              <a:rPr lang="en-US" altLang="zh-TW" sz="3600">
                <a:solidFill>
                  <a:srgbClr val="004C69"/>
                </a:solidFill>
              </a:rPr>
              <a:t>IPv6</a:t>
            </a:r>
            <a:endParaRPr lang="zh-TW" altLang="en-US" sz="3600">
              <a:solidFill>
                <a:srgbClr val="004C69"/>
              </a:solidFill>
            </a:endParaRPr>
          </a:p>
        </p:txBody>
      </p:sp>
      <p:graphicFrame>
        <p:nvGraphicFramePr>
          <p:cNvPr id="6" name="Table 6">
            <a:extLst>
              <a:ext uri="{FF2B5EF4-FFF2-40B4-BE49-F238E27FC236}">
                <a16:creationId xmlns:a16="http://schemas.microsoft.com/office/drawing/2014/main" id="{C2F07540-9726-4E28-8A24-B837361A4384}"/>
              </a:ext>
            </a:extLst>
          </p:cNvPr>
          <p:cNvGraphicFramePr>
            <a:graphicFrameLocks noGrp="1"/>
          </p:cNvGraphicFramePr>
          <p:nvPr>
            <p:extLst>
              <p:ext uri="{D42A27DB-BD31-4B8C-83A1-F6EECF244321}">
                <p14:modId xmlns:p14="http://schemas.microsoft.com/office/powerpoint/2010/main" val="836837089"/>
              </p:ext>
            </p:extLst>
          </p:nvPr>
        </p:nvGraphicFramePr>
        <p:xfrm>
          <a:off x="885102" y="2534480"/>
          <a:ext cx="10718359" cy="4182705"/>
        </p:xfrm>
        <a:graphic>
          <a:graphicData uri="http://schemas.openxmlformats.org/drawingml/2006/table">
            <a:tbl>
              <a:tblPr firstRow="1" bandRow="1">
                <a:tableStyleId>{5C22544A-7EE6-4342-B048-85BDC9FD1C3A}</a:tableStyleId>
              </a:tblPr>
              <a:tblGrid>
                <a:gridCol w="2501567">
                  <a:extLst>
                    <a:ext uri="{9D8B030D-6E8A-4147-A177-3AD203B41FA5}">
                      <a16:colId xmlns:a16="http://schemas.microsoft.com/office/drawing/2014/main" val="649453826"/>
                    </a:ext>
                  </a:extLst>
                </a:gridCol>
                <a:gridCol w="8216792">
                  <a:extLst>
                    <a:ext uri="{9D8B030D-6E8A-4147-A177-3AD203B41FA5}">
                      <a16:colId xmlns:a16="http://schemas.microsoft.com/office/drawing/2014/main" val="799201165"/>
                    </a:ext>
                  </a:extLst>
                </a:gridCol>
              </a:tblGrid>
              <a:tr h="414963">
                <a:tc>
                  <a:txBody>
                    <a:bodyPr vert="horz" wrap="square"/>
                    <a:lstStyle/>
                    <a:p>
                      <a:pPr algn="l" rtl="0" fontAlgn="ctr"/>
                      <a:r>
                        <a:rPr lang="zh-TW" sz="2000" b="1">
                          <a:effectLst/>
                          <a:latin typeface="標楷體" pitchFamily="65" charset="-120"/>
                          <a:ea typeface="標楷體" panose="03000509000000000000" pitchFamily="65" charset="-120"/>
                        </a:rPr>
                        <a:t>IP 攻擊技巧</a:t>
                      </a:r>
                    </a:p>
                  </a:txBody>
                  <a:tcPr marL="63500" marR="63500" marT="63500" marB="63500" anchor="ctr"/>
                </a:tc>
                <a:tc>
                  <a:txBody>
                    <a:bodyPr vert="horz" wrap="square"/>
                    <a:lstStyle/>
                    <a:p>
                      <a:pPr algn="l" rtl="0" fontAlgn="ctr"/>
                      <a:r>
                        <a:rPr lang="zh-TW" sz="2000" b="1">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156536428"/>
                  </a:ext>
                </a:extLst>
              </a:tr>
              <a:tr h="1000793">
                <a:tc>
                  <a:txBody>
                    <a:bodyPr vert="horz" wrap="square"/>
                    <a:lstStyle/>
                    <a:p>
                      <a:pPr rtl="0" fontAlgn="ctr"/>
                      <a:r>
                        <a:rPr lang="zh-TW" sz="2000" b="1">
                          <a:effectLst/>
                          <a:latin typeface="標楷體" pitchFamily="65" charset="-120"/>
                          <a:ea typeface="標楷體" panose="03000509000000000000" pitchFamily="65" charset="-120"/>
                        </a:rPr>
                        <a:t>ICMP 攻擊</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威脅發起者使用網際網路控制訊息協定 </a:t>
                      </a:r>
                      <a:r>
                        <a:rPr lang="en-US" altLang="zh-TW" sz="2000" b="0">
                          <a:effectLst/>
                          <a:latin typeface="標楷體" pitchFamily="65" charset="-120"/>
                          <a:ea typeface="標楷體" panose="03000509000000000000" pitchFamily="65" charset="-120"/>
                        </a:rPr>
                        <a:t>(ICMP) </a:t>
                      </a:r>
                      <a:r>
                        <a:rPr lang="zh-TW" altLang="en-US" sz="2000" b="0">
                          <a:effectLst/>
                          <a:latin typeface="標楷體" pitchFamily="65" charset="-120"/>
                          <a:ea typeface="標楷體" panose="03000509000000000000" pitchFamily="65" charset="-120"/>
                        </a:rPr>
                        <a:t>回應封包 </a:t>
                      </a:r>
                      <a:r>
                        <a:rPr lang="en-US" altLang="zh-TW" sz="2000" b="0">
                          <a:effectLst/>
                          <a:latin typeface="標楷體" pitchFamily="65" charset="-120"/>
                          <a:ea typeface="標楷體" panose="03000509000000000000" pitchFamily="65" charset="-120"/>
                        </a:rPr>
                        <a:t>(ping) </a:t>
                      </a:r>
                      <a:r>
                        <a:rPr lang="zh-TW" altLang="en-US" sz="2000" b="0">
                          <a:effectLst/>
                          <a:latin typeface="標楷體" pitchFamily="65" charset="-120"/>
                          <a:ea typeface="標楷體" panose="03000509000000000000" pitchFamily="65" charset="-120"/>
                        </a:rPr>
                        <a:t>來探索受保護網路上的子網路和主機、產生 </a:t>
                      </a:r>
                      <a:r>
                        <a:rPr lang="en-US" altLang="zh-TW" sz="2000" b="0">
                          <a:effectLst/>
                          <a:latin typeface="標楷體" pitchFamily="65" charset="-120"/>
                          <a:ea typeface="標楷體" panose="03000509000000000000" pitchFamily="65" charset="-120"/>
                        </a:rPr>
                        <a:t>DoS </a:t>
                      </a:r>
                      <a:r>
                        <a:rPr lang="zh-TW" altLang="en-US" sz="2000" b="0">
                          <a:effectLst/>
                          <a:latin typeface="標楷體" pitchFamily="65" charset="-120"/>
                          <a:ea typeface="標楷體" panose="03000509000000000000" pitchFamily="65" charset="-120"/>
                        </a:rPr>
                        <a:t>泛洪攻擊，以及變更主機路由表。</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059098503"/>
                  </a:ext>
                </a:extLst>
              </a:tr>
              <a:tr h="707878">
                <a:tc>
                  <a:txBody>
                    <a:bodyPr vert="horz" wrap="square"/>
                    <a:lstStyle/>
                    <a:p>
                      <a:pPr rtl="0" fontAlgn="ctr"/>
                      <a:r>
                        <a:rPr lang="zh-TW" altLang="en-US" sz="2000" b="1">
                          <a:effectLst/>
                          <a:latin typeface="標楷體" pitchFamily="65" charset="-120"/>
                          <a:ea typeface="標楷體" panose="03000509000000000000" pitchFamily="65" charset="-120"/>
                        </a:rPr>
                        <a:t>放大和反射攻擊</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威脅發起者試圖防止合法使用者使用 </a:t>
                      </a:r>
                      <a:r>
                        <a:rPr lang="en-US" altLang="zh-TW" sz="2000" b="0">
                          <a:effectLst/>
                          <a:latin typeface="標楷體" pitchFamily="65" charset="-120"/>
                          <a:ea typeface="標楷體" panose="03000509000000000000" pitchFamily="65" charset="-120"/>
                        </a:rPr>
                        <a:t>DoS </a:t>
                      </a:r>
                      <a:r>
                        <a:rPr lang="zh-TW" altLang="en-US" sz="2000" b="0">
                          <a:effectLst/>
                          <a:latin typeface="標楷體" pitchFamily="65" charset="-120"/>
                          <a:ea typeface="標楷體" panose="03000509000000000000" pitchFamily="65" charset="-120"/>
                        </a:rPr>
                        <a:t>和 </a:t>
                      </a:r>
                      <a:r>
                        <a:rPr lang="en-US" altLang="zh-TW" sz="2000" b="0">
                          <a:effectLst/>
                          <a:latin typeface="標楷體" pitchFamily="65" charset="-120"/>
                          <a:ea typeface="標楷體" panose="03000509000000000000" pitchFamily="65" charset="-120"/>
                        </a:rPr>
                        <a:t>DDoS </a:t>
                      </a:r>
                      <a:r>
                        <a:rPr lang="zh-TW" altLang="en-US" sz="2000" b="0">
                          <a:effectLst/>
                          <a:latin typeface="標楷體" pitchFamily="65" charset="-120"/>
                          <a:ea typeface="標楷體" panose="03000509000000000000" pitchFamily="65" charset="-120"/>
                        </a:rPr>
                        <a:t>攻擊來存取資訊或服務。</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651774668"/>
                  </a:ext>
                </a:extLst>
              </a:tr>
              <a:tr h="486056">
                <a:tc>
                  <a:txBody>
                    <a:bodyPr vert="horz" wrap="square"/>
                    <a:lstStyle/>
                    <a:p>
                      <a:pPr rtl="0" fontAlgn="ctr"/>
                      <a:r>
                        <a:rPr lang="zh-TW" sz="2000" b="1">
                          <a:effectLst/>
                          <a:latin typeface="標楷體" pitchFamily="65" charset="-120"/>
                          <a:ea typeface="標楷體" panose="03000509000000000000" pitchFamily="65" charset="-120"/>
                        </a:rPr>
                        <a:t>位址</a:t>
                      </a:r>
                      <a:r>
                        <a:rPr lang="zh-TW" altLang="en-US" sz="2000" b="1">
                          <a:effectLst/>
                          <a:latin typeface="標楷體" pitchFamily="65" charset="-120"/>
                          <a:ea typeface="標楷體" panose="03000509000000000000" pitchFamily="65" charset="-120"/>
                        </a:rPr>
                        <a:t>欺騙攻擊</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威脅發起者在 </a:t>
                      </a:r>
                      <a:r>
                        <a:rPr lang="en-US" altLang="zh-TW" sz="2000" b="0">
                          <a:effectLst/>
                          <a:latin typeface="標楷體" pitchFamily="65" charset="-120"/>
                          <a:ea typeface="標楷體" panose="03000509000000000000" pitchFamily="65" charset="-120"/>
                        </a:rPr>
                        <a:t>IP </a:t>
                      </a:r>
                      <a:r>
                        <a:rPr lang="zh-TW" altLang="en-US" sz="2000" b="0">
                          <a:effectLst/>
                          <a:latin typeface="標楷體" pitchFamily="65" charset="-120"/>
                          <a:ea typeface="標楷體" panose="03000509000000000000" pitchFamily="65" charset="-120"/>
                        </a:rPr>
                        <a:t>封包中欺騙來源 </a:t>
                      </a:r>
                      <a:r>
                        <a:rPr lang="en-US" altLang="zh-TW" sz="2000" b="0">
                          <a:effectLst/>
                          <a:latin typeface="標楷體" pitchFamily="65" charset="-120"/>
                          <a:ea typeface="標楷體" panose="03000509000000000000" pitchFamily="65" charset="-120"/>
                        </a:rPr>
                        <a:t>IP </a:t>
                      </a:r>
                      <a:r>
                        <a:rPr lang="zh-TW" altLang="en-US" sz="2000" b="0">
                          <a:effectLst/>
                          <a:latin typeface="標楷體" pitchFamily="65" charset="-120"/>
                          <a:ea typeface="標楷體" panose="03000509000000000000" pitchFamily="65" charset="-120"/>
                        </a:rPr>
                        <a:t>位址，以執行盲欺騙或非盲欺騙。</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46577273"/>
                  </a:ext>
                </a:extLst>
              </a:tr>
              <a:tr h="1000793">
                <a:tc>
                  <a:txBody>
                    <a:bodyPr vert="horz" wrap="square"/>
                    <a:lstStyle/>
                    <a:p>
                      <a:pPr rtl="0" fontAlgn="ctr"/>
                      <a:r>
                        <a:rPr lang="zh-TW" altLang="en-US" sz="2000" b="1">
                          <a:effectLst/>
                          <a:latin typeface="標楷體" pitchFamily="65" charset="-120"/>
                          <a:ea typeface="標楷體" panose="03000509000000000000" pitchFamily="65" charset="-120"/>
                        </a:rPr>
                        <a:t>中間人攻擊 </a:t>
                      </a:r>
                      <a:r>
                        <a:rPr lang="en-US" altLang="zh-TW" sz="2000" b="1">
                          <a:effectLst/>
                          <a:latin typeface="標楷體" pitchFamily="65" charset="-120"/>
                          <a:ea typeface="標楷體" panose="03000509000000000000" pitchFamily="65" charset="-120"/>
                        </a:rPr>
                        <a:t>(MITM)</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威脅發起者將自己定位在來源和目的地之間，以透明地監控、擷取和控制通訊。他們可以通過檢視擷取的封包來竊聽，或者改變封包並將它們轉發到原來的目的地。</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508317162"/>
                  </a:ext>
                </a:extLst>
              </a:tr>
              <a:tr h="486056">
                <a:tc>
                  <a:txBody>
                    <a:bodyPr vert="horz" wrap="square"/>
                    <a:lstStyle/>
                    <a:p>
                      <a:pPr rtl="0" fontAlgn="ctr"/>
                      <a:r>
                        <a:rPr lang="zh-TW" altLang="en-US" sz="2000" b="1">
                          <a:effectLst/>
                          <a:latin typeface="標楷體" pitchFamily="65" charset="-120"/>
                          <a:ea typeface="標楷體" panose="03000509000000000000" pitchFamily="65" charset="-120"/>
                        </a:rPr>
                        <a:t>會談劫持</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威脅發起者可以存取實體網路，然後使用 </a:t>
                      </a:r>
                      <a:r>
                        <a:rPr lang="en-US" altLang="zh-TW" sz="2000" b="0">
                          <a:effectLst/>
                          <a:latin typeface="標楷體" pitchFamily="65" charset="-120"/>
                          <a:ea typeface="標楷體" panose="03000509000000000000" pitchFamily="65" charset="-120"/>
                        </a:rPr>
                        <a:t>MITM </a:t>
                      </a:r>
                      <a:r>
                        <a:rPr lang="zh-TW" altLang="en-US" sz="2000" b="0">
                          <a:effectLst/>
                          <a:latin typeface="標楷體" pitchFamily="65" charset="-120"/>
                          <a:ea typeface="標楷體" panose="03000509000000000000" pitchFamily="65" charset="-120"/>
                        </a:rPr>
                        <a:t>攻擊劫持會談。</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806343933"/>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118</a:t>
            </a:fld>
            <a:endParaRPr lang="en-US" kern="0">
              <a:solidFill>
                <a:srgbClr val="595959"/>
              </a:solidFill>
            </a:endParaRPr>
          </a:p>
        </p:txBody>
      </p:sp>
    </p:spTree>
    <p:extLst>
      <p:ext uri="{BB962C8B-B14F-4D97-AF65-F5344CB8AC3E}">
        <p14:creationId xmlns:p14="http://schemas.microsoft.com/office/powerpoint/2010/main" val="1172488315"/>
      </p:ext>
    </p:extLst>
  </p:cSld>
  <p:clrMapOvr>
    <a:masterClrMapping/>
  </p:clrMapOvr>
  <p:transition/>
  <p:timing/>
</p:sld>
</file>

<file path=ppt/slides/slide1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09A2D729-18CD-4D2F-B2D5-7B4B213F57EB}"/>
              </a:ext>
            </a:extLst>
          </p:cNvPr>
          <p:cNvSpPr>
            <a:spLocks noGrp="1"/>
          </p:cNvSpPr>
          <p:nvPr>
            <p:ph idx="1"/>
          </p:nvPr>
        </p:nvSpPr>
        <p:spPr>
          <a:xfrm>
            <a:off x="342091" y="1065259"/>
            <a:ext cx="11804381" cy="5540425"/>
          </a:xfrm>
        </p:spPr>
        <p:txBody>
          <a:bodyPr/>
          <a:lstStyle/>
          <a:p>
            <a:r>
              <a:rPr lang="zh-TW" altLang="en-US" sz="2133">
                <a:latin typeface="標楷體" pitchFamily="65" charset="-120"/>
                <a:cs typeface="Arial" pitchFamily="34" charset="0"/>
              </a:rPr>
              <a:t>威脅發起者使用 </a:t>
            </a:r>
            <a:r>
              <a:rPr lang="en-US" altLang="zh-TW" sz="2133">
                <a:latin typeface="標楷體" pitchFamily="65" charset="-120"/>
                <a:cs typeface="Arial" pitchFamily="34" charset="0"/>
              </a:rPr>
              <a:t>ICMP </a:t>
            </a:r>
            <a:r>
              <a:rPr lang="zh-TW" altLang="en-US" sz="2133">
                <a:latin typeface="標楷體" pitchFamily="65" charset="-120"/>
                <a:cs typeface="Arial" pitchFamily="34" charset="0"/>
              </a:rPr>
              <a:t>進行偵察和掃描攻擊。他們可以啟動資訊收集攻擊來映射出網路拓撲、發現哪些主機處於活動狀態（可到達）、識別主機作業系統（</a:t>
            </a:r>
            <a:r>
              <a:rPr lang="en-US" altLang="zh-TW" sz="2133">
                <a:latin typeface="標楷體" pitchFamily="65" charset="-120"/>
                <a:cs typeface="Arial" pitchFamily="34" charset="0"/>
              </a:rPr>
              <a:t>OS </a:t>
            </a:r>
            <a:r>
              <a:rPr lang="zh-TW" altLang="en-US" sz="2133">
                <a:latin typeface="標楷體" pitchFamily="65" charset="-120"/>
                <a:cs typeface="Arial" pitchFamily="34" charset="0"/>
              </a:rPr>
              <a:t>指紋），以及判斷防火牆的狀態。威脅發起者也會使用 </a:t>
            </a:r>
            <a:r>
              <a:rPr lang="en-US" altLang="zh-TW" sz="2133">
                <a:latin typeface="標楷體" pitchFamily="65" charset="-120"/>
                <a:cs typeface="Arial" pitchFamily="34" charset="0"/>
              </a:rPr>
              <a:t>ICMP </a:t>
            </a:r>
            <a:r>
              <a:rPr lang="zh-TW" altLang="en-US" sz="2133">
                <a:latin typeface="標楷體" pitchFamily="65" charset="-120"/>
                <a:cs typeface="Arial" pitchFamily="34" charset="0"/>
              </a:rPr>
              <a:t>進行 </a:t>
            </a:r>
            <a:r>
              <a:rPr lang="en-US" altLang="zh-TW" sz="2133">
                <a:latin typeface="標楷體" pitchFamily="65" charset="-120"/>
                <a:cs typeface="Arial" pitchFamily="34" charset="0"/>
              </a:rPr>
              <a:t>DoS </a:t>
            </a:r>
            <a:r>
              <a:rPr lang="zh-TW" altLang="en-US" sz="2133">
                <a:latin typeface="標楷體" pitchFamily="65" charset="-120"/>
                <a:cs typeface="Arial" pitchFamily="34" charset="0"/>
              </a:rPr>
              <a:t>攻擊。</a:t>
            </a:r>
          </a:p>
          <a:p>
            <a:pPr lvl="1"/>
            <a:r>
              <a:rPr lang="zh-TW" altLang="en-US" sz="2000">
                <a:latin typeface="標楷體" pitchFamily="65" charset="-120"/>
                <a:cs typeface="Arial" pitchFamily="34" charset="0"/>
              </a:rPr>
              <a:t>註</a:t>
            </a:r>
            <a:r>
              <a:rPr lang="en-US" altLang="zh-TW" sz="2000">
                <a:latin typeface="標楷體" pitchFamily="65" charset="-120"/>
                <a:cs typeface="Arial" pitchFamily="34" charset="0"/>
              </a:rPr>
              <a:t>: IPv4 </a:t>
            </a:r>
            <a:r>
              <a:rPr lang="zh-TW" altLang="en-US" sz="2000">
                <a:latin typeface="標楷體" pitchFamily="65" charset="-120"/>
                <a:cs typeface="Arial" pitchFamily="34" charset="0"/>
              </a:rPr>
              <a:t>的 </a:t>
            </a:r>
            <a:r>
              <a:rPr lang="en-US" altLang="zh-TW" sz="2000">
                <a:latin typeface="標楷體" pitchFamily="65" charset="-120"/>
                <a:cs typeface="Arial" pitchFamily="34" charset="0"/>
              </a:rPr>
              <a:t>ICMP</a:t>
            </a:r>
            <a:r>
              <a:rPr lang="zh-TW" altLang="en-US" sz="2000">
                <a:latin typeface="標楷體" pitchFamily="65" charset="-120"/>
                <a:cs typeface="Arial" pitchFamily="34" charset="0"/>
              </a:rPr>
              <a:t>（</a:t>
            </a:r>
            <a:r>
              <a:rPr lang="en-US" altLang="zh-TW" sz="2000">
                <a:latin typeface="標楷體" pitchFamily="65" charset="-120"/>
                <a:cs typeface="Arial" pitchFamily="34" charset="0"/>
              </a:rPr>
              <a:t>ICMPv4</a:t>
            </a:r>
            <a:r>
              <a:rPr lang="zh-TW" altLang="en-US" sz="2000">
                <a:latin typeface="標楷體" pitchFamily="65" charset="-120"/>
                <a:cs typeface="Arial" pitchFamily="34" charset="0"/>
              </a:rPr>
              <a:t>）和 </a:t>
            </a:r>
            <a:r>
              <a:rPr lang="en-US" altLang="zh-TW" sz="2000">
                <a:latin typeface="標楷體" pitchFamily="65" charset="-120"/>
                <a:cs typeface="Arial" pitchFamily="34" charset="0"/>
              </a:rPr>
              <a:t>IPv6 </a:t>
            </a:r>
            <a:r>
              <a:rPr lang="zh-TW" altLang="en-US" sz="2000">
                <a:latin typeface="標楷體" pitchFamily="65" charset="-120"/>
                <a:cs typeface="Arial" pitchFamily="34" charset="0"/>
              </a:rPr>
              <a:t>的 </a:t>
            </a:r>
            <a:r>
              <a:rPr lang="en-US" altLang="zh-TW" sz="2000">
                <a:latin typeface="標楷體" pitchFamily="65" charset="-120"/>
                <a:cs typeface="Arial" pitchFamily="34" charset="0"/>
              </a:rPr>
              <a:t>ICMP</a:t>
            </a:r>
            <a:r>
              <a:rPr lang="zh-TW" altLang="en-US" sz="2000">
                <a:latin typeface="標楷體" pitchFamily="65" charset="-120"/>
                <a:cs typeface="Arial" pitchFamily="34" charset="0"/>
              </a:rPr>
              <a:t>（</a:t>
            </a:r>
            <a:r>
              <a:rPr lang="en-US" altLang="zh-TW" sz="2000">
                <a:latin typeface="標楷體" pitchFamily="65" charset="-120"/>
                <a:cs typeface="Arial" pitchFamily="34" charset="0"/>
              </a:rPr>
              <a:t>ICMPv6</a:t>
            </a:r>
            <a:r>
              <a:rPr lang="zh-TW" altLang="en-US" sz="2000">
                <a:latin typeface="標楷體" pitchFamily="65" charset="-120"/>
                <a:cs typeface="Arial" pitchFamily="34" charset="0"/>
              </a:rPr>
              <a:t>）容易受到類似類型的攻擊。</a:t>
            </a:r>
          </a:p>
          <a:p>
            <a:r>
              <a:rPr lang="zh-TW" altLang="en-US" sz="2133">
                <a:latin typeface="標楷體" pitchFamily="65" charset="-120"/>
                <a:cs typeface="Arial" pitchFamily="34" charset="0"/>
              </a:rPr>
              <a:t>網路應該在網路邊緣進行嚴格的 </a:t>
            </a:r>
            <a:r>
              <a:rPr lang="en-US" altLang="zh-TW" sz="2133">
                <a:latin typeface="標楷體" pitchFamily="65" charset="-120"/>
                <a:cs typeface="Arial" pitchFamily="34" charset="0"/>
              </a:rPr>
              <a:t>ICMP </a:t>
            </a:r>
            <a:r>
              <a:rPr lang="zh-TW" altLang="en-US" sz="2133">
                <a:latin typeface="標楷體" pitchFamily="65" charset="-120"/>
                <a:cs typeface="Arial" pitchFamily="34" charset="0"/>
              </a:rPr>
              <a:t>存取控制清單（</a:t>
            </a:r>
            <a:r>
              <a:rPr lang="en-US" altLang="zh-TW" sz="2133">
                <a:latin typeface="標楷體" pitchFamily="65" charset="-120"/>
                <a:cs typeface="Arial" pitchFamily="34" charset="0"/>
              </a:rPr>
              <a:t>ACL</a:t>
            </a:r>
            <a:r>
              <a:rPr lang="zh-TW" altLang="en-US" sz="2133">
                <a:latin typeface="標楷體" pitchFamily="65" charset="-120"/>
                <a:cs typeface="Arial" pitchFamily="34" charset="0"/>
              </a:rPr>
              <a:t>）過濾，以避免來自網際網路的 </a:t>
            </a:r>
            <a:r>
              <a:rPr lang="en-US" altLang="zh-TW" sz="2133">
                <a:latin typeface="標楷體" pitchFamily="65" charset="-120"/>
                <a:cs typeface="Arial" pitchFamily="34" charset="0"/>
              </a:rPr>
              <a:t>ICMP </a:t>
            </a:r>
            <a:r>
              <a:rPr lang="zh-TW" altLang="en-US" sz="2133">
                <a:latin typeface="標楷體" pitchFamily="65" charset="-120"/>
                <a:cs typeface="Arial" pitchFamily="34" charset="0"/>
              </a:rPr>
              <a:t>探測。安全分析師應該能夠查看擷取的流量和日誌檔來偵測 </a:t>
            </a:r>
            <a:r>
              <a:rPr lang="en-US" altLang="zh-TW" sz="2133">
                <a:latin typeface="標楷體" pitchFamily="65" charset="-120"/>
                <a:cs typeface="Arial" pitchFamily="34" charset="0"/>
              </a:rPr>
              <a:t>ICMP </a:t>
            </a:r>
            <a:r>
              <a:rPr lang="zh-TW" altLang="en-US" sz="2133">
                <a:latin typeface="標楷體" pitchFamily="65" charset="-120"/>
                <a:cs typeface="Arial" pitchFamily="34" charset="0"/>
              </a:rPr>
              <a:t>相關攻擊。在大型網路的情況下，防火牆和入侵偵測系統 </a:t>
            </a:r>
            <a:r>
              <a:rPr lang="en-US" altLang="zh-TW" sz="2133">
                <a:latin typeface="標楷體" pitchFamily="65" charset="-120"/>
                <a:cs typeface="Arial" pitchFamily="34" charset="0"/>
              </a:rPr>
              <a:t>(IDS) </a:t>
            </a:r>
            <a:r>
              <a:rPr lang="zh-TW" altLang="en-US" sz="2133">
                <a:latin typeface="標楷體" pitchFamily="65" charset="-120"/>
                <a:cs typeface="Arial" pitchFamily="34" charset="0"/>
              </a:rPr>
              <a:t>等安全裝置會偵測此類攻擊，並向安全分析師產生警示。</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3.6</a:t>
            </a:r>
            <a:r>
              <a:rPr lang="zh-TW" altLang="en-US" sz="3600">
                <a:solidFill>
                  <a:srgbClr val="004C69"/>
                </a:solidFill>
              </a:rPr>
              <a:t> </a:t>
            </a:r>
            <a:r>
              <a:rPr lang="zh-TW" altLang="zh-TW" sz="3600" smtClean="0">
                <a:solidFill>
                  <a:srgbClr val="004C69"/>
                </a:solidFill>
              </a:rPr>
              <a:t>IP </a:t>
            </a:r>
            <a:r>
              <a:rPr lang="zh-TW" altLang="zh-TW" sz="3600">
                <a:solidFill>
                  <a:srgbClr val="004C69"/>
                </a:solidFill>
              </a:rPr>
              <a:t>漏洞</a:t>
            </a:r>
            <a:r>
              <a:rPr lang="zh-TW" altLang="en-US" sz="3600">
                <a:solidFill>
                  <a:srgbClr val="004C69"/>
                </a:solidFill>
              </a:rPr>
              <a:t>與</a:t>
            </a:r>
            <a:r>
              <a:rPr lang="zh-TW" altLang="zh-TW" sz="3600">
                <a:solidFill>
                  <a:srgbClr val="004C69"/>
                </a:solidFill>
              </a:rPr>
              <a:t>威脅</a:t>
            </a:r>
            <a:br>
              <a:rPr lang="en-US" sz="3600">
                <a:solidFill>
                  <a:srgbClr val="004C69"/>
                </a:solidFill>
              </a:rPr>
            </a:br>
            <a:r>
              <a:rPr lang="en-US" altLang="zh-TW" sz="3600">
                <a:solidFill>
                  <a:srgbClr val="004C69"/>
                </a:solidFill>
              </a:rPr>
              <a:t>ICMP </a:t>
            </a:r>
            <a:r>
              <a:rPr lang="zh-TW" altLang="en-US" sz="3600">
                <a:solidFill>
                  <a:srgbClr val="004C69"/>
                </a:solidFill>
              </a:rPr>
              <a:t>攻擊</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119</a:t>
            </a:fld>
            <a:endParaRPr lang="en-US" kern="0">
              <a:solidFill>
                <a:srgbClr val="595959"/>
              </a:solidFill>
            </a:endParaRPr>
          </a:p>
        </p:txBody>
      </p:sp>
    </p:spTree>
    <p:extLst>
      <p:ext uri="{BB962C8B-B14F-4D97-AF65-F5344CB8AC3E}">
        <p14:creationId xmlns:p14="http://schemas.microsoft.com/office/powerpoint/2010/main" val="3882970965"/>
      </p:ext>
    </p:extLst>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C61DCC6F-93E7-9746-996A-D15CF20AB955}"/>
              </a:ext>
            </a:extLst>
          </p:cNvPr>
          <p:cNvSpPr>
            <a:spLocks noGrp="1"/>
          </p:cNvSpPr>
          <p:nvPr>
            <p:ph idx="1"/>
          </p:nvPr>
        </p:nvSpPr>
        <p:spPr>
          <a:xfrm>
            <a:off x="535901" y="1174001"/>
            <a:ext cx="11804381" cy="5540425"/>
          </a:xfrm>
        </p:spPr>
        <p:txBody>
          <a:bodyPr>
            <a:normAutofit/>
          </a:bodyPr>
          <a:lstStyle/>
          <a:p>
            <a:pPr marL="457189" indent="-457189">
              <a:buFont typeface="Arial" pitchFamily="34" charset="0"/>
              <a:buChar char="•"/>
            </a:pPr>
            <a:r>
              <a:rPr lang="en-US" altLang="zh-TW" sz="2600"/>
              <a:t>OSPFv3 </a:t>
            </a:r>
            <a:r>
              <a:rPr lang="zh-TW" altLang="en-US" sz="2600"/>
              <a:t>是用於交換 </a:t>
            </a:r>
            <a:r>
              <a:rPr lang="en-US" altLang="zh-TW" sz="2600"/>
              <a:t>IPv6 </a:t>
            </a:r>
            <a:r>
              <a:rPr lang="zh-TW" altLang="en-US" sz="2600"/>
              <a:t>前置碼的 </a:t>
            </a:r>
            <a:r>
              <a:rPr lang="en-US" altLang="zh-TW" sz="2600"/>
              <a:t>OSPFv2 </a:t>
            </a:r>
            <a:r>
              <a:rPr lang="zh-TW" altLang="en-US" sz="2600"/>
              <a:t>等效物。</a:t>
            </a:r>
            <a:r>
              <a:rPr lang="en-US" altLang="zh-TW" sz="2600">
                <a:cs typeface="Arial" pitchFamily="34" charset="0"/>
              </a:rPr>
              <a:t>OSPFv3 </a:t>
            </a:r>
            <a:r>
              <a:rPr lang="zh-TW" altLang="en-US" sz="2600">
                <a:cs typeface="Arial" pitchFamily="34" charset="0"/>
              </a:rPr>
              <a:t>交換路由資訊，</a:t>
            </a:r>
            <a:r>
              <a:rPr lang="zh-TW" altLang="en-US" sz="2600"/>
              <a:t>以使用遠端前置碼填入 </a:t>
            </a:r>
            <a:r>
              <a:rPr lang="en-US" altLang="zh-TW" sz="2600"/>
              <a:t>IPv6 </a:t>
            </a:r>
            <a:r>
              <a:rPr lang="zh-TW" altLang="en-US" sz="2600"/>
              <a:t>路由表。</a:t>
            </a:r>
            <a:endParaRPr lang="zh-TW" altLang="en-US" sz="2600">
              <a:cs typeface="Arial" panose="020b0604020202020204" pitchFamily="34" charset="0"/>
            </a:endParaRPr>
          </a:p>
          <a:p>
            <a:pPr marL="554633" lvl="1" indent="-457189">
              <a:buFont typeface="Arial" pitchFamily="34" charset="0"/>
              <a:buChar char="•"/>
            </a:pPr>
            <a:r>
              <a:rPr lang="zh-TW" altLang="en-US" sz="2600" b="1"/>
              <a:t>註</a:t>
            </a:r>
            <a:r>
              <a:rPr lang="en-US" altLang="zh-TW" sz="2600" b="1"/>
              <a:t>: </a:t>
            </a:r>
            <a:r>
              <a:rPr lang="zh-TW" altLang="en-US" sz="2600"/>
              <a:t>透過 </a:t>
            </a:r>
            <a:r>
              <a:rPr lang="en-US" altLang="zh-TW" sz="2600"/>
              <a:t>OSPFv3 </a:t>
            </a:r>
            <a:r>
              <a:rPr lang="zh-TW" altLang="en-US" sz="2600"/>
              <a:t>位址家族功能，</a:t>
            </a:r>
            <a:r>
              <a:rPr lang="en-US" altLang="zh-TW" sz="2600"/>
              <a:t>OSPFv3 </a:t>
            </a:r>
            <a:r>
              <a:rPr lang="zh-TW" altLang="en-US" sz="2600"/>
              <a:t>包括 </a:t>
            </a:r>
            <a:r>
              <a:rPr lang="en-US" altLang="zh-TW" sz="2600"/>
              <a:t>IPv4 </a:t>
            </a:r>
            <a:r>
              <a:rPr lang="zh-TW" altLang="en-US" sz="2600"/>
              <a:t>和 </a:t>
            </a:r>
            <a:r>
              <a:rPr lang="en-US" altLang="zh-TW" sz="2600"/>
              <a:t>IPv6 </a:t>
            </a:r>
            <a:r>
              <a:rPr lang="zh-TW" altLang="en-US" sz="2600"/>
              <a:t>的支援。</a:t>
            </a:r>
            <a:r>
              <a:rPr lang="en-US" altLang="zh-TW" sz="2600"/>
              <a:t>OSPF </a:t>
            </a:r>
            <a:r>
              <a:rPr lang="zh-TW" altLang="en-US" sz="2600"/>
              <a:t>位址家族超出了本課程的範圍</a:t>
            </a:r>
            <a:r>
              <a:rPr lang="zh-TW" altLang="en-US" sz="2600">
                <a:cs typeface="Arial" pitchFamily="34" charset="0"/>
              </a:rPr>
              <a:t>。 </a:t>
            </a:r>
          </a:p>
          <a:p>
            <a:pPr marL="457189" indent="-457189">
              <a:buFont typeface="Arial" pitchFamily="34" charset="0"/>
              <a:buChar char="•"/>
            </a:pPr>
            <a:r>
              <a:rPr lang="en-US" altLang="zh-TW" sz="2600"/>
              <a:t>OSPFv3 </a:t>
            </a:r>
            <a:r>
              <a:rPr lang="zh-TW" altLang="en-US" sz="2600"/>
              <a:t>具有與 </a:t>
            </a:r>
            <a:r>
              <a:rPr lang="en-US" altLang="zh-TW" sz="2600"/>
              <a:t>OSPFv2 </a:t>
            </a:r>
            <a:r>
              <a:rPr lang="zh-TW" altLang="en-US" sz="2600"/>
              <a:t>相同的功能，但使用 </a:t>
            </a:r>
            <a:r>
              <a:rPr lang="en-US" altLang="zh-TW" sz="2600"/>
              <a:t>IPv6 </a:t>
            </a:r>
            <a:r>
              <a:rPr lang="zh-TW" altLang="en-US" sz="2600"/>
              <a:t>作為網路層傳輸，與 </a:t>
            </a:r>
            <a:r>
              <a:rPr lang="en-US" altLang="zh-TW" sz="2600"/>
              <a:t>OSPFv3 </a:t>
            </a:r>
            <a:r>
              <a:rPr lang="zh-TW" altLang="en-US" sz="2600"/>
              <a:t>對等端通訊並通告 </a:t>
            </a:r>
            <a:r>
              <a:rPr lang="en-US" altLang="zh-TW" sz="2600"/>
              <a:t>IPv6 </a:t>
            </a:r>
            <a:r>
              <a:rPr lang="zh-TW" altLang="en-US" sz="2600"/>
              <a:t>路由。</a:t>
            </a:r>
            <a:r>
              <a:rPr lang="en-US" altLang="zh-TW" sz="2600"/>
              <a:t>OSPFv3 </a:t>
            </a:r>
            <a:r>
              <a:rPr lang="zh-TW" altLang="en-US" sz="2600"/>
              <a:t>也會使用 </a:t>
            </a:r>
            <a:r>
              <a:rPr lang="en-US" altLang="zh-TW" sz="2600"/>
              <a:t>SPF </a:t>
            </a:r>
            <a:r>
              <a:rPr lang="zh-TW" altLang="en-US" sz="2600"/>
              <a:t>演算法做為計算引擎，以判斷整個路由網域的最佳路徑。</a:t>
            </a:r>
            <a:endParaRPr lang="zh-TW" altLang="en-US" sz="2600">
              <a:cs typeface="Arial" pitchFamily="34" charset="0"/>
            </a:endParaRPr>
          </a:p>
          <a:p>
            <a:pPr marL="457189" indent="-457189">
              <a:buFont typeface="Arial" pitchFamily="34" charset="0"/>
              <a:buChar char="•"/>
            </a:pPr>
            <a:r>
              <a:rPr lang="en-US" altLang="zh-TW" sz="2600"/>
              <a:t>OSPFv3 </a:t>
            </a:r>
            <a:r>
              <a:rPr lang="zh-TW" altLang="en-US" sz="2600"/>
              <a:t>與它的 </a:t>
            </a:r>
            <a:r>
              <a:rPr lang="en-US" altLang="zh-TW" sz="2600"/>
              <a:t>IPv4 </a:t>
            </a:r>
            <a:r>
              <a:rPr lang="zh-TW" altLang="en-US" sz="2600"/>
              <a:t>相對物（即 </a:t>
            </a:r>
            <a:r>
              <a:rPr lang="en-US" altLang="zh-TW" sz="2600"/>
              <a:t>OSPFv2</a:t>
            </a:r>
            <a:r>
              <a:rPr lang="zh-TW" altLang="en-US" sz="2600"/>
              <a:t>）的處理程序是分開的。流程和運作與 </a:t>
            </a:r>
            <a:r>
              <a:rPr lang="en-US" altLang="zh-TW" sz="2600"/>
              <a:t>IPv4 </a:t>
            </a:r>
            <a:r>
              <a:rPr lang="zh-TW" altLang="en-US" sz="2600"/>
              <a:t>路由協定基本相同，但獨立執行。</a:t>
            </a:r>
            <a:endParaRPr lang="zh-TW" altLang="en-US" sz="260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1.1</a:t>
            </a:r>
            <a:r>
              <a:rPr lang="zh-TW" altLang="zh-TW" sz="3600" smtClean="0">
                <a:solidFill>
                  <a:srgbClr val="004C69"/>
                </a:solidFill>
              </a:rPr>
              <a:t>O</a:t>
            </a:r>
            <a:r>
              <a:rPr lang="zh-TW" altLang="zh-TW" sz="3600">
                <a:solidFill>
                  <a:srgbClr val="004C69"/>
                </a:solidFill>
              </a:rPr>
              <a:t>SPF</a:t>
            </a:r>
            <a:r>
              <a:rPr lang="en-US" altLang="zh-TW" sz="3600">
                <a:solidFill>
                  <a:srgbClr val="004C69"/>
                </a:solidFill>
              </a:rPr>
              <a:t> </a:t>
            </a:r>
            <a:r>
              <a:rPr lang="zh-TW" altLang="zh-TW" sz="3600">
                <a:solidFill>
                  <a:srgbClr val="004C69"/>
                </a:solidFill>
              </a:rPr>
              <a:t>的</a:t>
            </a:r>
            <a:r>
              <a:rPr lang="zh-TW" altLang="en-US" sz="3600">
                <a:solidFill>
                  <a:srgbClr val="004C69"/>
                </a:solidFill>
              </a:rPr>
              <a:t>功能和特徵</a:t>
            </a:r>
            <a:br>
              <a:rPr lang="en-US" sz="3600">
                <a:solidFill>
                  <a:srgbClr val="004C69"/>
                </a:solidFill>
              </a:rPr>
            </a:br>
            <a:r>
              <a:rPr lang="en-US" altLang="zh-TW" sz="3600">
                <a:solidFill>
                  <a:srgbClr val="004C69"/>
                </a:solidFill>
              </a:rPr>
              <a:t>OSPFv3</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12</a:t>
            </a:fld>
            <a:endParaRPr lang="en-US" kern="0">
              <a:solidFill>
                <a:srgbClr val="595959"/>
              </a:solidFill>
            </a:endParaRPr>
          </a:p>
        </p:txBody>
      </p:sp>
    </p:spTree>
    <p:extLst>
      <p:ext uri="{BB962C8B-B14F-4D97-AF65-F5344CB8AC3E}">
        <p14:creationId xmlns:p14="http://schemas.microsoft.com/office/powerpoint/2010/main" val="1406724556"/>
      </p:ext>
    </p:extLst>
  </p:cSld>
  <p:clrMapOvr>
    <a:masterClrMapping/>
  </p:clrMapOvr>
  <p:transition/>
  <p:timing/>
</p:sld>
</file>

<file path=ppt/slides/slide1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6" name="Table 6">
            <a:extLst>
              <a:ext uri="{FF2B5EF4-FFF2-40B4-BE49-F238E27FC236}">
                <a16:creationId xmlns:a16="http://schemas.microsoft.com/office/drawing/2014/main" id="{F2567C71-60F3-426C-99FC-A42A5B8089BA}"/>
              </a:ext>
            </a:extLst>
          </p:cNvPr>
          <p:cNvGraphicFramePr>
            <a:graphicFrameLocks noGrp="1"/>
          </p:cNvGraphicFramePr>
          <p:nvPr>
            <p:ph idx="1"/>
            <p:extLst>
              <p:ext uri="{D42A27DB-BD31-4B8C-83A1-F6EECF244321}">
                <p14:modId xmlns:p14="http://schemas.microsoft.com/office/powerpoint/2010/main" val="2928279109"/>
              </p:ext>
            </p:extLst>
          </p:nvPr>
        </p:nvGraphicFramePr>
        <p:xfrm>
          <a:off x="192618" y="1958764"/>
          <a:ext cx="11804649" cy="4175760"/>
        </p:xfrm>
        <a:graphic>
          <a:graphicData uri="http://schemas.openxmlformats.org/drawingml/2006/table">
            <a:tbl>
              <a:tblPr firstRow="1" bandRow="1">
                <a:tableStyleId>{5C22544A-7EE6-4342-B048-85BDC9FD1C3A}</a:tableStyleId>
              </a:tblPr>
              <a:tblGrid>
                <a:gridCol w="4537637">
                  <a:extLst>
                    <a:ext uri="{9D8B030D-6E8A-4147-A177-3AD203B41FA5}">
                      <a16:colId xmlns:a16="http://schemas.microsoft.com/office/drawing/2014/main" val="3989289619"/>
                    </a:ext>
                  </a:extLst>
                </a:gridCol>
                <a:gridCol w="7267012">
                  <a:extLst>
                    <a:ext uri="{9D8B030D-6E8A-4147-A177-3AD203B41FA5}">
                      <a16:colId xmlns:a16="http://schemas.microsoft.com/office/drawing/2014/main" val="804200512"/>
                    </a:ext>
                  </a:extLst>
                </a:gridCol>
              </a:tblGrid>
              <a:tr h="494453">
                <a:tc>
                  <a:txBody>
                    <a:bodyPr vert="horz" wrap="square"/>
                    <a:lstStyle/>
                    <a:p>
                      <a:pPr algn="l" rtl="0" fontAlgn="ctr"/>
                      <a:r>
                        <a:rPr lang="zh-TW" sz="2800" b="1">
                          <a:effectLst/>
                          <a:latin typeface="標楷體" pitchFamily="65" charset="-120"/>
                          <a:ea typeface="標楷體" panose="03000509000000000000" pitchFamily="65" charset="-120"/>
                        </a:rPr>
                        <a:t>駭客使用的 ICMP 訊息</a:t>
                      </a:r>
                    </a:p>
                  </a:txBody>
                  <a:tcPr marL="67895" marR="67895" marT="63500" marB="63500" anchor="ctr"/>
                </a:tc>
                <a:tc>
                  <a:txBody>
                    <a:bodyPr vert="horz" wrap="square"/>
                    <a:lstStyle/>
                    <a:p>
                      <a:pPr algn="l" rtl="0" fontAlgn="ctr"/>
                      <a:r>
                        <a:rPr lang="zh-TW" sz="2800" b="1">
                          <a:effectLst/>
                          <a:latin typeface="標楷體" pitchFamily="65" charset="-120"/>
                          <a:ea typeface="標楷體" panose="03000509000000000000" pitchFamily="65" charset="-120"/>
                        </a:rPr>
                        <a:t>說明</a:t>
                      </a:r>
                    </a:p>
                  </a:txBody>
                  <a:tcPr marL="67895" marR="67895" marT="63500" marB="63500" anchor="ctr"/>
                </a:tc>
                <a:extLst>
                  <a:ext uri="{0D108BD9-81ED-4DB2-BD59-A6C34878D82A}">
                    <a16:rowId xmlns:a16="http://schemas.microsoft.com/office/drawing/2014/main" val="1751362618"/>
                  </a:ext>
                </a:extLst>
              </a:tr>
              <a:tr h="494453">
                <a:tc>
                  <a:txBody>
                    <a:bodyPr vert="horz" wrap="square"/>
                    <a:lstStyle/>
                    <a:p>
                      <a:pPr rtl="0" fontAlgn="ctr"/>
                      <a:r>
                        <a:rPr lang="en-US" altLang="zh-TW" sz="2800" b="1">
                          <a:effectLst/>
                          <a:latin typeface="標楷體" pitchFamily="65" charset="-120"/>
                          <a:ea typeface="標楷體" panose="03000509000000000000" pitchFamily="65" charset="-120"/>
                        </a:rPr>
                        <a:t>ICMP </a:t>
                      </a:r>
                      <a:r>
                        <a:rPr lang="zh-TW" altLang="en-US" sz="2800" b="1">
                          <a:effectLst/>
                          <a:latin typeface="標楷體" pitchFamily="65" charset="-120"/>
                          <a:ea typeface="標楷體" panose="03000509000000000000" pitchFamily="65" charset="-120"/>
                        </a:rPr>
                        <a:t>回應請求和回應回覆</a:t>
                      </a:r>
                      <a:endParaRPr lang="zh-TW" sz="28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sz="2800" b="0">
                          <a:effectLst/>
                          <a:latin typeface="標楷體" pitchFamily="65" charset="-120"/>
                          <a:ea typeface="標楷體" panose="03000509000000000000" pitchFamily="65" charset="-120"/>
                        </a:rPr>
                        <a:t>這是用來執行主機驗證和 DoS 攻擊。</a:t>
                      </a:r>
                    </a:p>
                  </a:txBody>
                  <a:tcPr marL="67895" marR="67895" marT="63500" marB="63500" anchor="ctr"/>
                </a:tc>
                <a:extLst>
                  <a:ext uri="{0D108BD9-81ED-4DB2-BD59-A6C34878D82A}">
                    <a16:rowId xmlns:a16="http://schemas.microsoft.com/office/drawing/2014/main" val="67869766"/>
                  </a:ext>
                </a:extLst>
              </a:tr>
              <a:tr h="494453">
                <a:tc>
                  <a:txBody>
                    <a:bodyPr vert="horz" wrap="square"/>
                    <a:lstStyle/>
                    <a:p>
                      <a:pPr rtl="0" fontAlgn="ctr"/>
                      <a:r>
                        <a:rPr lang="en-US" altLang="zh-TW" sz="2800" b="1">
                          <a:effectLst/>
                          <a:latin typeface="標楷體" pitchFamily="65" charset="-120"/>
                          <a:ea typeface="標楷體" panose="03000509000000000000" pitchFamily="65" charset="-120"/>
                        </a:rPr>
                        <a:t>ICMP </a:t>
                      </a:r>
                      <a:r>
                        <a:rPr lang="zh-TW" altLang="en-US" sz="2800" b="1">
                          <a:effectLst/>
                          <a:latin typeface="標楷體" pitchFamily="65" charset="-120"/>
                          <a:ea typeface="標楷體" panose="03000509000000000000" pitchFamily="65" charset="-120"/>
                        </a:rPr>
                        <a:t>無法到達</a:t>
                      </a:r>
                      <a:endParaRPr lang="zh-TW" sz="28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sz="2800" b="0">
                          <a:effectLst/>
                          <a:latin typeface="標楷體" pitchFamily="65" charset="-120"/>
                          <a:ea typeface="標楷體" panose="03000509000000000000" pitchFamily="65" charset="-120"/>
                        </a:rPr>
                        <a:t>這是用來執行網路偵察和掃描攻擊。</a:t>
                      </a:r>
                    </a:p>
                  </a:txBody>
                  <a:tcPr marL="67895" marR="67895" marT="63500" marB="63500" anchor="ctr"/>
                </a:tc>
                <a:extLst>
                  <a:ext uri="{0D108BD9-81ED-4DB2-BD59-A6C34878D82A}">
                    <a16:rowId xmlns:a16="http://schemas.microsoft.com/office/drawing/2014/main" val="4027122473"/>
                  </a:ext>
                </a:extLst>
              </a:tr>
              <a:tr h="494453">
                <a:tc>
                  <a:txBody>
                    <a:bodyPr vert="horz" wrap="square"/>
                    <a:lstStyle/>
                    <a:p>
                      <a:pPr rtl="0" fontAlgn="ctr"/>
                      <a:r>
                        <a:rPr lang="zh-TW" sz="2800" b="1">
                          <a:effectLst/>
                          <a:latin typeface="標楷體" pitchFamily="65" charset="-120"/>
                          <a:ea typeface="標楷體" panose="03000509000000000000" pitchFamily="65" charset="-120"/>
                        </a:rPr>
                        <a:t>ICMP 遮罩回覆</a:t>
                      </a:r>
                    </a:p>
                  </a:txBody>
                  <a:tcPr marL="67895" marR="67895" marT="63500" marB="63500" anchor="ctr"/>
                </a:tc>
                <a:tc>
                  <a:txBody>
                    <a:bodyPr vert="horz" wrap="square"/>
                    <a:lstStyle/>
                    <a:p>
                      <a:pPr rtl="0" fontAlgn="ctr"/>
                      <a:r>
                        <a:rPr lang="zh-TW" sz="2800" b="0">
                          <a:effectLst/>
                          <a:latin typeface="標楷體" pitchFamily="65" charset="-120"/>
                          <a:ea typeface="標楷體" panose="03000509000000000000" pitchFamily="65" charset="-120"/>
                        </a:rPr>
                        <a:t>這是用來對應內部 IP 網路。</a:t>
                      </a:r>
                    </a:p>
                  </a:txBody>
                  <a:tcPr marL="67895" marR="67895" marT="63500" marB="63500" anchor="ctr"/>
                </a:tc>
                <a:extLst>
                  <a:ext uri="{0D108BD9-81ED-4DB2-BD59-A6C34878D82A}">
                    <a16:rowId xmlns:a16="http://schemas.microsoft.com/office/drawing/2014/main" val="3584891914"/>
                  </a:ext>
                </a:extLst>
              </a:tr>
              <a:tr h="494453">
                <a:tc>
                  <a:txBody>
                    <a:bodyPr vert="horz" wrap="square"/>
                    <a:lstStyle/>
                    <a:p>
                      <a:pPr rtl="0" fontAlgn="ctr"/>
                      <a:r>
                        <a:rPr lang="zh-TW" sz="2800" b="1">
                          <a:effectLst/>
                          <a:latin typeface="標楷體" pitchFamily="65" charset="-120"/>
                          <a:ea typeface="標楷體" panose="03000509000000000000" pitchFamily="65" charset="-120"/>
                        </a:rPr>
                        <a:t>ICMP 重新導向</a:t>
                      </a:r>
                    </a:p>
                  </a:txBody>
                  <a:tcPr marL="67895" marR="67895" marT="63500" marB="63500" anchor="ctr"/>
                </a:tc>
                <a:tc>
                  <a:txBody>
                    <a:bodyPr vert="horz" wrap="square"/>
                    <a:lstStyle/>
                    <a:p>
                      <a:pPr rtl="0" fontAlgn="ctr"/>
                      <a:r>
                        <a:rPr lang="zh-TW" altLang="en-US" sz="2800" b="0">
                          <a:effectLst/>
                          <a:latin typeface="標楷體" pitchFamily="65" charset="-120"/>
                          <a:ea typeface="標楷體" panose="03000509000000000000" pitchFamily="65" charset="-120"/>
                        </a:rPr>
                        <a:t>這是用來引誘目標主機透過被入侵的裝置發送所有流量，並製造 </a:t>
                      </a:r>
                      <a:r>
                        <a:rPr lang="en-US" altLang="zh-TW" sz="2800" b="0">
                          <a:effectLst/>
                          <a:latin typeface="標楷體" pitchFamily="65" charset="-120"/>
                          <a:ea typeface="標楷體" panose="03000509000000000000" pitchFamily="65" charset="-120"/>
                        </a:rPr>
                        <a:t>MITM </a:t>
                      </a:r>
                      <a:r>
                        <a:rPr lang="zh-TW" altLang="en-US" sz="2800" b="0">
                          <a:effectLst/>
                          <a:latin typeface="標楷體" pitchFamily="65" charset="-120"/>
                          <a:ea typeface="標楷體" panose="03000509000000000000" pitchFamily="65" charset="-120"/>
                        </a:rPr>
                        <a:t>攻擊。</a:t>
                      </a:r>
                      <a:endParaRPr lang="zh-TW" sz="2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1228637458"/>
                  </a:ext>
                </a:extLst>
              </a:tr>
              <a:tr h="494453">
                <a:tc>
                  <a:txBody>
                    <a:bodyPr vert="horz" wrap="square"/>
                    <a:lstStyle/>
                    <a:p>
                      <a:pPr rtl="0" fontAlgn="ctr"/>
                      <a:r>
                        <a:rPr lang="zh-TW" sz="2800" b="1">
                          <a:effectLst/>
                          <a:latin typeface="標楷體" pitchFamily="65" charset="-120"/>
                          <a:ea typeface="標楷體" panose="03000509000000000000" pitchFamily="65" charset="-120"/>
                        </a:rPr>
                        <a:t>ICMP</a:t>
                      </a:r>
                      <a:r>
                        <a:rPr lang="en-US" altLang="zh-TW" sz="2800" b="1">
                          <a:effectLst/>
                          <a:latin typeface="標楷體" pitchFamily="65" charset="-120"/>
                          <a:ea typeface="標楷體" panose="03000509000000000000" pitchFamily="65" charset="-120"/>
                        </a:rPr>
                        <a:t> </a:t>
                      </a:r>
                      <a:r>
                        <a:rPr lang="zh-TW" altLang="en-US" sz="2800" b="1">
                          <a:effectLst/>
                          <a:latin typeface="標楷體" pitchFamily="65" charset="-120"/>
                          <a:ea typeface="標楷體" panose="03000509000000000000" pitchFamily="65" charset="-120"/>
                        </a:rPr>
                        <a:t>路由器發現</a:t>
                      </a:r>
                      <a:endParaRPr lang="zh-TW" sz="28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altLang="en-US" sz="2800" b="0">
                          <a:effectLst/>
                          <a:latin typeface="標楷體" pitchFamily="65" charset="-120"/>
                          <a:ea typeface="標楷體" panose="03000509000000000000" pitchFamily="65" charset="-120"/>
                        </a:rPr>
                        <a:t>這是用來注入假的路由條目到目標主機的路由表。</a:t>
                      </a:r>
                      <a:endParaRPr lang="zh-TW" sz="28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57009108"/>
                  </a:ext>
                </a:extLst>
              </a:tr>
            </a:tbl>
          </a:graphicData>
        </a:graphic>
      </p:graphicFrame>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3.6</a:t>
            </a:r>
            <a:r>
              <a:rPr lang="zh-TW" altLang="en-US" sz="3600">
                <a:solidFill>
                  <a:srgbClr val="004C69"/>
                </a:solidFill>
              </a:rPr>
              <a:t> </a:t>
            </a:r>
            <a:r>
              <a:rPr lang="zh-TW" altLang="zh-TW" sz="3600" smtClean="0">
                <a:solidFill>
                  <a:srgbClr val="004C69"/>
                </a:solidFill>
              </a:rPr>
              <a:t>IP </a:t>
            </a:r>
            <a:r>
              <a:rPr lang="zh-TW" altLang="zh-TW" sz="3600">
                <a:solidFill>
                  <a:srgbClr val="004C69"/>
                </a:solidFill>
              </a:rPr>
              <a:t>漏洞</a:t>
            </a:r>
            <a:r>
              <a:rPr lang="zh-TW" altLang="en-US" sz="3600">
                <a:solidFill>
                  <a:srgbClr val="004C69"/>
                </a:solidFill>
              </a:rPr>
              <a:t>與</a:t>
            </a:r>
            <a:r>
              <a:rPr lang="zh-TW" altLang="zh-TW" sz="3600">
                <a:solidFill>
                  <a:srgbClr val="004C69"/>
                </a:solidFill>
              </a:rPr>
              <a:t>威脅</a:t>
            </a:r>
            <a:br>
              <a:rPr lang="en-US" sz="3600">
                <a:solidFill>
                  <a:srgbClr val="004C69"/>
                </a:solidFill>
              </a:rPr>
            </a:br>
            <a:r>
              <a:rPr lang="zh-TW" altLang="zh-TW" sz="3600">
                <a:solidFill>
                  <a:srgbClr val="004C69"/>
                </a:solidFill>
              </a:rPr>
              <a:t>ICMP 攻擊</a:t>
            </a:r>
            <a:r>
              <a:rPr lang="zh-TW" altLang="en-US" sz="3600">
                <a:solidFill>
                  <a:srgbClr val="004C69"/>
                </a:solidFill>
              </a:rPr>
              <a:t>（續）</a:t>
            </a:r>
          </a:p>
        </p:txBody>
      </p:sp>
      <p:sp>
        <p:nvSpPr>
          <p:cNvPr id="8" name="Rectangle 7">
            <a:extLst>
              <a:ext uri="{FF2B5EF4-FFF2-40B4-BE49-F238E27FC236}">
                <a16:creationId xmlns:a16="http://schemas.microsoft.com/office/drawing/2014/main" id="{57E10E48-4DD0-4FFB-9BC4-76CF8DAD62E6}"/>
              </a:ext>
            </a:extLst>
          </p:cNvPr>
          <p:cNvSpPr/>
          <p:nvPr/>
        </p:nvSpPr>
        <p:spPr>
          <a:xfrm>
            <a:off x="518583" y="1304608"/>
            <a:ext cx="10329315" cy="461665"/>
          </a:xfrm>
          <a:prstGeom prst="rect">
            <a:avLst/>
          </a:prstGeom>
        </p:spPr>
        <p:txBody>
          <a:bodyPr wrap="square">
            <a:spAutoFit/>
          </a:bodyPr>
          <a:lstStyle/>
          <a:p>
            <a:r>
              <a:rPr lang="zh-TW" altLang="en-US" sz="2400">
                <a:solidFill>
                  <a:srgbClr val="000000"/>
                </a:solidFill>
                <a:latin typeface="標楷體" pitchFamily="65" charset="-120"/>
                <a:ea typeface="標楷體" panose="03000509000000000000" pitchFamily="65" charset="-120"/>
              </a:rPr>
              <a:t>表格中列出了威脅發起者感興趣的常見 </a:t>
            </a:r>
            <a:r>
              <a:rPr lang="en-US" altLang="zh-TW" sz="2400">
                <a:solidFill>
                  <a:srgbClr val="000000"/>
                </a:solidFill>
                <a:latin typeface="標楷體" pitchFamily="65" charset="-120"/>
                <a:ea typeface="標楷體" panose="03000509000000000000" pitchFamily="65" charset="-120"/>
              </a:rPr>
              <a:t>ICMP </a:t>
            </a:r>
            <a:r>
              <a:rPr lang="zh-TW" altLang="en-US" sz="2400">
                <a:solidFill>
                  <a:srgbClr val="000000"/>
                </a:solidFill>
                <a:latin typeface="標楷體" pitchFamily="65" charset="-120"/>
                <a:ea typeface="標楷體" panose="03000509000000000000" pitchFamily="65" charset="-120"/>
              </a:rPr>
              <a:t>訊息。</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120</a:t>
            </a:fld>
            <a:endParaRPr lang="en-US" kern="0">
              <a:solidFill>
                <a:srgbClr val="595959"/>
              </a:solidFill>
            </a:endParaRPr>
          </a:p>
        </p:txBody>
      </p:sp>
    </p:spTree>
    <p:extLst>
      <p:ext uri="{BB962C8B-B14F-4D97-AF65-F5344CB8AC3E}">
        <p14:creationId xmlns:p14="http://schemas.microsoft.com/office/powerpoint/2010/main" val="295774577"/>
      </p:ext>
    </p:extLst>
  </p:cSld>
  <p:clrMapOvr>
    <a:masterClrMapping/>
  </p:clrMapOvr>
  <p:transition/>
  <p:timing/>
</p:sld>
</file>

<file path=ppt/slides/slide1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8D16854F-1F72-497F-B3F4-B0B8B8C7D63F}"/>
              </a:ext>
            </a:extLst>
          </p:cNvPr>
          <p:cNvSpPr>
            <a:spLocks noGrp="1"/>
          </p:cNvSpPr>
          <p:nvPr>
            <p:ph idx="1"/>
          </p:nvPr>
        </p:nvSpPr>
        <p:spPr>
          <a:xfrm>
            <a:off x="192087" y="1065260"/>
            <a:ext cx="5479844" cy="5540425"/>
          </a:xfrm>
        </p:spPr>
        <p:txBody>
          <a:bodyPr/>
          <a:lstStyle/>
          <a:p>
            <a:r>
              <a:rPr lang="zh-TW" altLang="en-US" sz="2133">
                <a:latin typeface="Arial" pitchFamily="34" charset="0"/>
                <a:ea typeface="+mn-ea"/>
                <a:cs typeface="Arial" pitchFamily="34" charset="0"/>
              </a:rPr>
              <a:t>威脅發起者經常使用放大和反射技術來建立 </a:t>
            </a:r>
            <a:r>
              <a:rPr lang="en-US" altLang="zh-TW" sz="2133">
                <a:latin typeface="Arial" pitchFamily="34" charset="0"/>
                <a:ea typeface="+mn-ea"/>
                <a:cs typeface="Arial" pitchFamily="34" charset="0"/>
              </a:rPr>
              <a:t>DoS </a:t>
            </a:r>
            <a:r>
              <a:rPr lang="zh-TW" altLang="en-US" sz="2133">
                <a:latin typeface="Arial" pitchFamily="34" charset="0"/>
                <a:ea typeface="+mn-ea"/>
                <a:cs typeface="Arial" pitchFamily="34" charset="0"/>
              </a:rPr>
              <a:t>攻擊。圖中的例子說明了一種被稱為 </a:t>
            </a:r>
            <a:r>
              <a:rPr lang="en-US" altLang="zh-TW" sz="2133">
                <a:latin typeface="Arial" pitchFamily="34" charset="0"/>
                <a:ea typeface="+mn-ea"/>
                <a:cs typeface="Arial" pitchFamily="34" charset="0"/>
              </a:rPr>
              <a:t>Smurf </a:t>
            </a:r>
            <a:r>
              <a:rPr lang="zh-TW" altLang="en-US" sz="2133">
                <a:latin typeface="Arial" pitchFamily="34" charset="0"/>
                <a:ea typeface="+mn-ea"/>
                <a:cs typeface="Arial" pitchFamily="34" charset="0"/>
              </a:rPr>
              <a:t>攻擊的放大和反射技術是如何用來淹沒目標主機的。</a:t>
            </a:r>
            <a:endParaRPr lang="en-US" altLang="zh-TW" sz="2133">
              <a:latin typeface="Arial" panose="020b0604020202020204" pitchFamily="34" charset="0"/>
              <a:ea typeface="+mn-ea"/>
              <a:cs typeface="Arial" panose="020b0604020202020204" pitchFamily="34" charset="0"/>
            </a:endParaRPr>
          </a:p>
          <a:p>
            <a:pPr lvl="1"/>
            <a:r>
              <a:rPr lang="zh-TW" altLang="en-US" sz="2000" b="1">
                <a:latin typeface="Arial" pitchFamily="34" charset="0"/>
                <a:ea typeface="+mn-ea"/>
                <a:cs typeface="Arial" pitchFamily="34" charset="0"/>
              </a:rPr>
              <a:t>註</a:t>
            </a:r>
            <a:r>
              <a:rPr lang="zh-TW" altLang="en-US" sz="2000">
                <a:latin typeface="Arial" pitchFamily="34" charset="0"/>
                <a:ea typeface="+mn-ea"/>
                <a:cs typeface="Arial" pitchFamily="34" charset="0"/>
              </a:rPr>
              <a:t>：較新的放大和反射攻擊形式，如基於 </a:t>
            </a:r>
            <a:r>
              <a:rPr lang="en-US" altLang="zh-TW" sz="2000">
                <a:latin typeface="Arial" pitchFamily="34" charset="0"/>
                <a:ea typeface="+mn-ea"/>
                <a:cs typeface="Arial" pitchFamily="34" charset="0"/>
              </a:rPr>
              <a:t>DNS </a:t>
            </a:r>
            <a:r>
              <a:rPr lang="zh-TW" altLang="en-US" sz="2000">
                <a:latin typeface="Arial" pitchFamily="34" charset="0"/>
                <a:ea typeface="+mn-ea"/>
                <a:cs typeface="Arial" pitchFamily="34" charset="0"/>
              </a:rPr>
              <a:t>的反射和放大攻擊以及網路時間協定 </a:t>
            </a:r>
            <a:r>
              <a:rPr lang="en-US" altLang="zh-TW" sz="2000">
                <a:latin typeface="Arial" pitchFamily="34" charset="0"/>
                <a:ea typeface="+mn-ea"/>
                <a:cs typeface="Arial" pitchFamily="34" charset="0"/>
              </a:rPr>
              <a:t>(NTP) </a:t>
            </a:r>
            <a:r>
              <a:rPr lang="zh-TW" altLang="en-US" sz="2000">
                <a:latin typeface="Arial" pitchFamily="34" charset="0"/>
                <a:ea typeface="+mn-ea"/>
                <a:cs typeface="Arial" pitchFamily="34" charset="0"/>
              </a:rPr>
              <a:t>放大攻擊現在正被使用。</a:t>
            </a:r>
          </a:p>
          <a:p>
            <a:r>
              <a:rPr lang="zh-TW" altLang="en-US" sz="2133">
                <a:latin typeface="Arial" pitchFamily="34" charset="0"/>
                <a:ea typeface="+mn-ea"/>
                <a:cs typeface="Arial" pitchFamily="34" charset="0"/>
              </a:rPr>
              <a:t>威脅發起者也會使用資源耗盡攻擊。這些攻擊會消耗目標主機的資源，使其崩潰或消耗網路資源。</a:t>
            </a:r>
            <a:endParaRPr lang="en-US" sz="2133">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3.6</a:t>
            </a:r>
            <a:r>
              <a:rPr lang="zh-TW" altLang="en-US" sz="3600">
                <a:solidFill>
                  <a:srgbClr val="004C69"/>
                </a:solidFill>
              </a:rPr>
              <a:t> </a:t>
            </a:r>
            <a:r>
              <a:rPr lang="zh-TW" altLang="zh-TW" sz="3600" smtClean="0">
                <a:solidFill>
                  <a:srgbClr val="004C69"/>
                </a:solidFill>
              </a:rPr>
              <a:t>IP </a:t>
            </a:r>
            <a:r>
              <a:rPr lang="zh-TW" altLang="zh-TW" sz="3600">
                <a:solidFill>
                  <a:srgbClr val="004C69"/>
                </a:solidFill>
              </a:rPr>
              <a:t>漏洞</a:t>
            </a:r>
            <a:r>
              <a:rPr lang="zh-TW" altLang="en-US" sz="3600">
                <a:solidFill>
                  <a:srgbClr val="004C69"/>
                </a:solidFill>
              </a:rPr>
              <a:t>與</a:t>
            </a:r>
            <a:r>
              <a:rPr lang="zh-TW" altLang="zh-TW" sz="3600">
                <a:solidFill>
                  <a:srgbClr val="004C69"/>
                </a:solidFill>
              </a:rPr>
              <a:t>威脅</a:t>
            </a:r>
            <a:br>
              <a:rPr lang="en-US" sz="3600">
                <a:solidFill>
                  <a:srgbClr val="004C69"/>
                </a:solidFill>
              </a:rPr>
            </a:br>
            <a:r>
              <a:rPr lang="zh-TW" altLang="en-US" sz="3600">
                <a:solidFill>
                  <a:srgbClr val="004C69"/>
                </a:solidFill>
              </a:rPr>
              <a:t>放大和反射攻擊</a:t>
            </a:r>
          </a:p>
        </p:txBody>
      </p:sp>
      <p:pic>
        <p:nvPicPr>
          <p:cNvPr id="6" name="Picture 5">
            <a:extLst>
              <a:ext uri="{FF2B5EF4-FFF2-40B4-BE49-F238E27FC236}">
                <a16:creationId xmlns:a16="http://schemas.microsoft.com/office/drawing/2014/main" id="{3D66FFCA-12E6-432F-AAF9-8618342B8683}"/>
              </a:ext>
            </a:extLst>
          </p:cNvPr>
          <p:cNvPicPr>
            <a:picLocks noChangeAspect="1"/>
          </p:cNvPicPr>
          <p:nvPr/>
        </p:nvPicPr>
        <p:blipFill>
          <a:blip r:embed="rId3"/>
          <a:stretch>
            <a:fillRect/>
          </a:stretch>
        </p:blipFill>
        <p:spPr>
          <a:xfrm>
            <a:off x="5846009" y="1143336"/>
            <a:ext cx="5788075" cy="4919864"/>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121</a:t>
            </a:fld>
            <a:endParaRPr lang="en-US" kern="0">
              <a:solidFill>
                <a:srgbClr val="595959"/>
              </a:solidFill>
            </a:endParaRPr>
          </a:p>
        </p:txBody>
      </p:sp>
    </p:spTree>
    <p:extLst>
      <p:ext uri="{BB962C8B-B14F-4D97-AF65-F5344CB8AC3E}">
        <p14:creationId xmlns:p14="http://schemas.microsoft.com/office/powerpoint/2010/main" val="3217743574"/>
      </p:ext>
    </p:extLst>
  </p:cSld>
  <p:clrMapOvr>
    <a:masterClrMapping/>
  </p:clrMapOvr>
  <p:transition/>
  <p:timing/>
</p:sld>
</file>

<file path=ppt/slides/slide1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66A22C41-B473-455C-81D6-80D088B3F329}"/>
              </a:ext>
            </a:extLst>
          </p:cNvPr>
          <p:cNvSpPr>
            <a:spLocks noGrp="1"/>
          </p:cNvSpPr>
          <p:nvPr>
            <p:ph idx="1"/>
          </p:nvPr>
        </p:nvSpPr>
        <p:spPr>
          <a:xfrm>
            <a:off x="601249" y="1065259"/>
            <a:ext cx="10799581" cy="5540425"/>
          </a:xfrm>
        </p:spPr>
        <p:txBody>
          <a:bodyPr/>
          <a:lstStyle/>
          <a:p>
            <a:r>
              <a:rPr lang="zh-TW" altLang="en-US" sz="2133">
                <a:latin typeface="標楷體" pitchFamily="65" charset="-120"/>
                <a:cs typeface="Arial" pitchFamily="34" charset="0"/>
              </a:rPr>
              <a:t>當威脅發起者使用假的來源 </a:t>
            </a:r>
            <a:r>
              <a:rPr lang="en-US" altLang="zh-TW" sz="2133">
                <a:latin typeface="標楷體" pitchFamily="65" charset="-120"/>
                <a:cs typeface="Arial" pitchFamily="34" charset="0"/>
              </a:rPr>
              <a:t>IP </a:t>
            </a:r>
            <a:r>
              <a:rPr lang="zh-TW" altLang="en-US" sz="2133">
                <a:latin typeface="標楷體" pitchFamily="65" charset="-120"/>
                <a:cs typeface="Arial" pitchFamily="34" charset="0"/>
              </a:rPr>
              <a:t>位址資訊創建封包，以隱藏發送者的身份，或冒充另一個合法用戶時，就會發生 </a:t>
            </a:r>
            <a:r>
              <a:rPr lang="en-US" altLang="zh-TW" sz="2133">
                <a:latin typeface="標楷體" pitchFamily="65" charset="-120"/>
                <a:cs typeface="Arial" pitchFamily="34" charset="0"/>
              </a:rPr>
              <a:t>IP </a:t>
            </a:r>
            <a:r>
              <a:rPr lang="zh-TW" altLang="en-US" sz="2133">
                <a:latin typeface="標楷體" pitchFamily="65" charset="-120"/>
                <a:cs typeface="Arial" pitchFamily="34" charset="0"/>
              </a:rPr>
              <a:t>位址欺騙攻擊。然後，威脅發起者就可以存取原本無法存取的資料或規避安全設定。欺騙通常被納入另一種攻擊，如 </a:t>
            </a:r>
            <a:r>
              <a:rPr lang="en-US" altLang="zh-TW" sz="2133">
                <a:latin typeface="標楷體" pitchFamily="65" charset="-120"/>
                <a:cs typeface="Arial" pitchFamily="34" charset="0"/>
              </a:rPr>
              <a:t>Smurf </a:t>
            </a:r>
            <a:r>
              <a:rPr lang="zh-TW" altLang="en-US" sz="2133">
                <a:latin typeface="標楷體" pitchFamily="65" charset="-120"/>
                <a:cs typeface="Arial" pitchFamily="34" charset="0"/>
              </a:rPr>
              <a:t>攻擊中。</a:t>
            </a:r>
            <a:endParaRPr lang="en-US" altLang="zh-TW" sz="2133">
              <a:latin typeface="標楷體" pitchFamily="65" charset="-120"/>
              <a:cs typeface="Arial" pitchFamily="34" charset="0"/>
            </a:endParaRPr>
          </a:p>
          <a:p>
            <a:r>
              <a:rPr lang="zh-TW" altLang="en-US" sz="2133">
                <a:latin typeface="標楷體" pitchFamily="65" charset="-120"/>
                <a:cs typeface="Arial" pitchFamily="34" charset="0"/>
              </a:rPr>
              <a:t>欺騙攻擊可以是非盲目或盲目的：</a:t>
            </a:r>
          </a:p>
          <a:p>
            <a:pPr lvl="1"/>
            <a:r>
              <a:rPr lang="zh-TW" altLang="en-US" sz="2000" b="1">
                <a:latin typeface="標楷體" pitchFamily="65" charset="-120"/>
                <a:cs typeface="Arial" pitchFamily="34" charset="0"/>
              </a:rPr>
              <a:t>非盲目欺騙</a:t>
            </a:r>
            <a:r>
              <a:rPr lang="zh-TW" altLang="en-US" sz="2000">
                <a:latin typeface="標楷體" pitchFamily="65" charset="-120"/>
                <a:cs typeface="Arial" pitchFamily="34" charset="0"/>
              </a:rPr>
              <a:t> </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威脅發起者可以看到主機與目標之間傳送的流量。威脅發起者使用非盲目欺騙檢視目標受害者的回覆封包。非盲目欺騙會決定防火牆和序號預測的狀態。它也可以劫持授權的會談。</a:t>
            </a:r>
          </a:p>
          <a:p>
            <a:pPr lvl="1"/>
            <a:r>
              <a:rPr lang="zh-TW" altLang="en-US" sz="2000" b="1">
                <a:latin typeface="標楷體" pitchFamily="65" charset="-120"/>
                <a:cs typeface="Arial" pitchFamily="34" charset="0"/>
              </a:rPr>
              <a:t>盲目欺騙</a:t>
            </a:r>
            <a:r>
              <a:rPr lang="zh-TW" altLang="en-US" sz="2000">
                <a:latin typeface="標楷體" pitchFamily="65" charset="-120"/>
                <a:cs typeface="Arial" pitchFamily="34" charset="0"/>
              </a:rPr>
              <a:t> </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威脅發起者看不到主機與目標之間傳送的流量。盲欺騙被用於 </a:t>
            </a:r>
            <a:r>
              <a:rPr lang="en-US" altLang="zh-TW" sz="2000">
                <a:latin typeface="標楷體" pitchFamily="65" charset="-120"/>
                <a:cs typeface="Arial" pitchFamily="34" charset="0"/>
              </a:rPr>
              <a:t>DoS </a:t>
            </a:r>
            <a:r>
              <a:rPr lang="zh-TW" altLang="en-US" sz="2000">
                <a:latin typeface="標楷體" pitchFamily="65" charset="-120"/>
                <a:cs typeface="Arial" pitchFamily="34" charset="0"/>
              </a:rPr>
              <a:t>攻擊中。</a:t>
            </a:r>
          </a:p>
          <a:p>
            <a:r>
              <a:rPr lang="zh-TW" altLang="en-US" sz="2133">
                <a:latin typeface="標楷體" pitchFamily="65" charset="-120"/>
                <a:cs typeface="Arial" pitchFamily="34" charset="0"/>
              </a:rPr>
              <a:t>當威脅發起者可以進入內部網路時，就會使用 </a:t>
            </a:r>
            <a:r>
              <a:rPr lang="en-US" altLang="zh-TW" sz="2133">
                <a:latin typeface="標楷體" pitchFamily="65" charset="-120"/>
                <a:cs typeface="Arial" pitchFamily="34" charset="0"/>
              </a:rPr>
              <a:t>MAC </a:t>
            </a:r>
            <a:r>
              <a:rPr lang="zh-TW" altLang="en-US" sz="2133">
                <a:latin typeface="標楷體" pitchFamily="65" charset="-120"/>
                <a:cs typeface="Arial" pitchFamily="34" charset="0"/>
              </a:rPr>
              <a:t>位址欺騙攻擊。威脅發起者會變更其主機的 </a:t>
            </a:r>
            <a:r>
              <a:rPr lang="en-US" altLang="zh-TW" sz="2133">
                <a:latin typeface="標楷體" pitchFamily="65" charset="-120"/>
                <a:cs typeface="Arial" pitchFamily="34" charset="0"/>
              </a:rPr>
              <a:t>MAC </a:t>
            </a:r>
            <a:r>
              <a:rPr lang="zh-TW" altLang="en-US" sz="2133">
                <a:latin typeface="標楷體" pitchFamily="65" charset="-120"/>
                <a:cs typeface="Arial" pitchFamily="34" charset="0"/>
              </a:rPr>
              <a:t>位址，以符合目標主機的另一個已知 </a:t>
            </a:r>
            <a:r>
              <a:rPr lang="en-US" altLang="zh-TW" sz="2133">
                <a:latin typeface="標楷體" pitchFamily="65" charset="-120"/>
                <a:cs typeface="Arial" pitchFamily="34" charset="0"/>
              </a:rPr>
              <a:t>MAC </a:t>
            </a:r>
            <a:r>
              <a:rPr lang="zh-TW" altLang="en-US" sz="2133">
                <a:latin typeface="標楷體" pitchFamily="65" charset="-120"/>
                <a:cs typeface="Arial" pitchFamily="34" charset="0"/>
              </a:rPr>
              <a:t>位址，如圖所示。攻擊主機然後在整個網路中發送一個具有新設定 </a:t>
            </a:r>
            <a:r>
              <a:rPr lang="en-US" altLang="zh-TW" sz="2133">
                <a:latin typeface="標楷體" pitchFamily="65" charset="-120"/>
                <a:cs typeface="Arial" pitchFamily="34" charset="0"/>
              </a:rPr>
              <a:t>MAC </a:t>
            </a:r>
            <a:r>
              <a:rPr lang="zh-TW" altLang="en-US" sz="2133">
                <a:latin typeface="標楷體" pitchFamily="65" charset="-120"/>
                <a:cs typeface="Arial" pitchFamily="34" charset="0"/>
              </a:rPr>
              <a:t>位址的訊框。當交換器接收到訊框時，它會檢查來源 </a:t>
            </a:r>
            <a:r>
              <a:rPr lang="en-US" altLang="zh-TW" sz="2133">
                <a:latin typeface="標楷體" pitchFamily="65" charset="-120"/>
                <a:cs typeface="Arial" pitchFamily="34" charset="0"/>
              </a:rPr>
              <a:t>MAC </a:t>
            </a:r>
            <a:r>
              <a:rPr lang="zh-TW" altLang="en-US" sz="2133">
                <a:latin typeface="標楷體" pitchFamily="65" charset="-120"/>
                <a:cs typeface="Arial" pitchFamily="34" charset="0"/>
              </a:rPr>
              <a:t>位址。</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3.6</a:t>
            </a:r>
            <a:r>
              <a:rPr lang="zh-TW" altLang="en-US" sz="3600">
                <a:solidFill>
                  <a:srgbClr val="004C69"/>
                </a:solidFill>
              </a:rPr>
              <a:t> </a:t>
            </a:r>
            <a:r>
              <a:rPr lang="zh-TW" altLang="zh-TW" sz="3600" smtClean="0">
                <a:solidFill>
                  <a:srgbClr val="004C69"/>
                </a:solidFill>
              </a:rPr>
              <a:t>IP </a:t>
            </a:r>
            <a:r>
              <a:rPr lang="zh-TW" altLang="zh-TW" sz="3600">
                <a:solidFill>
                  <a:srgbClr val="004C69"/>
                </a:solidFill>
              </a:rPr>
              <a:t>漏洞</a:t>
            </a:r>
            <a:r>
              <a:rPr lang="zh-TW" altLang="en-US" sz="3600">
                <a:solidFill>
                  <a:srgbClr val="004C69"/>
                </a:solidFill>
              </a:rPr>
              <a:t>與</a:t>
            </a:r>
            <a:r>
              <a:rPr lang="zh-TW" altLang="zh-TW" sz="3600">
                <a:solidFill>
                  <a:srgbClr val="004C69"/>
                </a:solidFill>
              </a:rPr>
              <a:t>威脅</a:t>
            </a:r>
            <a:br>
              <a:rPr lang="en-US" sz="3600">
                <a:solidFill>
                  <a:srgbClr val="004C69"/>
                </a:solidFill>
              </a:rPr>
            </a:br>
            <a:r>
              <a:rPr lang="zh-TW" altLang="en-US" sz="3600">
                <a:solidFill>
                  <a:srgbClr val="004C69"/>
                </a:solidFill>
              </a:rPr>
              <a:t>位址欺騙攻擊</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122</a:t>
            </a:fld>
            <a:endParaRPr lang="en-US" kern="0">
              <a:solidFill>
                <a:srgbClr val="595959"/>
              </a:solidFill>
            </a:endParaRPr>
          </a:p>
        </p:txBody>
      </p:sp>
    </p:spTree>
    <p:extLst>
      <p:ext uri="{BB962C8B-B14F-4D97-AF65-F5344CB8AC3E}">
        <p14:creationId xmlns:p14="http://schemas.microsoft.com/office/powerpoint/2010/main" val="3463072912"/>
      </p:ext>
    </p:extLst>
  </p:cSld>
  <p:clrMapOvr>
    <a:masterClrMapping/>
  </p:clrMapOvr>
  <p:transition/>
  <p:timing/>
</p:sld>
</file>

<file path=ppt/slides/slide1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FD6750E-AA5C-FD42-9B61-BBE3A650A642}"/>
              </a:ext>
            </a:extLst>
          </p:cNvPr>
          <p:cNvSpPr>
            <a:spLocks noGrp="1"/>
          </p:cNvSpPr>
          <p:nvPr>
            <p:ph idx="1"/>
          </p:nvPr>
        </p:nvSpPr>
        <p:spPr>
          <a:xfrm>
            <a:off x="535901" y="1065259"/>
            <a:ext cx="11804381" cy="5540425"/>
          </a:xfrm>
        </p:spPr>
        <p:txBody>
          <a:bodyPr>
            <a:normAutofit/>
          </a:bodyPr>
          <a:lstStyle/>
          <a:p>
            <a:r>
              <a:rPr lang="en-US" altLang="zh-TW">
                <a:latin typeface="標楷體" pitchFamily="65" charset="-120"/>
                <a:cs typeface="Arial" pitchFamily="34" charset="0"/>
              </a:rPr>
              <a:t>TCP </a:t>
            </a:r>
            <a:r>
              <a:rPr lang="zh-TW" altLang="en-US">
                <a:latin typeface="標楷體" pitchFamily="65" charset="-120"/>
                <a:cs typeface="Arial" pitchFamily="34" charset="0"/>
              </a:rPr>
              <a:t>資料段資訊立即出現在 </a:t>
            </a:r>
            <a:r>
              <a:rPr lang="en-US" altLang="zh-TW">
                <a:latin typeface="標楷體" pitchFamily="65" charset="-120"/>
                <a:cs typeface="Arial" pitchFamily="34" charset="0"/>
              </a:rPr>
              <a:t>IP </a:t>
            </a:r>
            <a:r>
              <a:rPr lang="zh-TW" altLang="en-US">
                <a:latin typeface="標楷體" pitchFamily="65" charset="-120"/>
                <a:cs typeface="Arial" pitchFamily="34" charset="0"/>
              </a:rPr>
              <a:t>標頭之後。</a:t>
            </a:r>
            <a:r>
              <a:rPr lang="en-US" altLang="zh-TW">
                <a:latin typeface="標楷體" pitchFamily="65" charset="-120"/>
                <a:cs typeface="Arial" pitchFamily="34" charset="0"/>
              </a:rPr>
              <a:t>TCP </a:t>
            </a:r>
            <a:r>
              <a:rPr lang="zh-TW" altLang="en-US">
                <a:latin typeface="標楷體" pitchFamily="65" charset="-120"/>
                <a:cs typeface="Arial" pitchFamily="34" charset="0"/>
              </a:rPr>
              <a:t>資料段的欄位和控制位元欄位的旗標顯示在圖中。</a:t>
            </a:r>
          </a:p>
          <a:p>
            <a:r>
              <a:rPr lang="zh-TW" altLang="en-US">
                <a:latin typeface="標楷體" pitchFamily="65" charset="-120"/>
                <a:cs typeface="Arial" pitchFamily="34" charset="0"/>
              </a:rPr>
              <a:t>以下是 </a:t>
            </a:r>
            <a:r>
              <a:rPr lang="en-US" altLang="zh-TW">
                <a:latin typeface="標楷體" pitchFamily="65" charset="-120"/>
                <a:cs typeface="Arial" pitchFamily="34" charset="0"/>
              </a:rPr>
              <a:t>TCP </a:t>
            </a:r>
            <a:r>
              <a:rPr lang="zh-TW" altLang="en-US">
                <a:latin typeface="標楷體" pitchFamily="65" charset="-120"/>
                <a:cs typeface="Arial" pitchFamily="34" charset="0"/>
              </a:rPr>
              <a:t>資料段的六個控制位元：</a:t>
            </a:r>
          </a:p>
          <a:p>
            <a:pPr lvl="1"/>
            <a:r>
              <a:rPr lang="en-US" altLang="zh-TW" sz="2800" b="1">
                <a:latin typeface="標楷體" pitchFamily="65" charset="-120"/>
                <a:cs typeface="Arial" pitchFamily="34" charset="0"/>
              </a:rPr>
              <a:t>URG</a:t>
            </a:r>
            <a:r>
              <a:rPr lang="zh-TW" altLang="en-US" sz="2800">
                <a:latin typeface="標楷體" pitchFamily="65" charset="-120"/>
                <a:cs typeface="Arial" pitchFamily="34" charset="0"/>
              </a:rPr>
              <a:t> </a:t>
            </a:r>
            <a:r>
              <a:rPr lang="en-US" altLang="zh-TW" sz="2800">
                <a:latin typeface="標楷體" pitchFamily="65" charset="-120"/>
                <a:cs typeface="Arial" pitchFamily="34" charset="0"/>
              </a:rPr>
              <a:t>- </a:t>
            </a:r>
            <a:r>
              <a:rPr lang="zh-TW" altLang="en-US" sz="2800">
                <a:latin typeface="標楷體" pitchFamily="65" charset="-120"/>
                <a:cs typeface="Arial" pitchFamily="34" charset="0"/>
              </a:rPr>
              <a:t>緊急指標欄位有內容</a:t>
            </a:r>
          </a:p>
          <a:p>
            <a:pPr lvl="1"/>
            <a:r>
              <a:rPr lang="en-US" altLang="zh-TW" sz="2800" b="1">
                <a:latin typeface="標楷體" pitchFamily="65" charset="-120"/>
                <a:cs typeface="Arial" pitchFamily="34" charset="0"/>
              </a:rPr>
              <a:t>ACK</a:t>
            </a:r>
            <a:r>
              <a:rPr lang="zh-TW" altLang="en-US" sz="2800">
                <a:latin typeface="標楷體" pitchFamily="65" charset="-120"/>
                <a:cs typeface="Arial" pitchFamily="34" charset="0"/>
              </a:rPr>
              <a:t> </a:t>
            </a:r>
            <a:r>
              <a:rPr lang="en-US" altLang="zh-TW" sz="2800">
                <a:latin typeface="標楷體" pitchFamily="65" charset="-120"/>
                <a:cs typeface="Arial" pitchFamily="34" charset="0"/>
              </a:rPr>
              <a:t>- </a:t>
            </a:r>
            <a:r>
              <a:rPr lang="zh-TW" altLang="en-US" sz="2800">
                <a:latin typeface="標楷體" pitchFamily="65" charset="-120"/>
                <a:cs typeface="Arial" pitchFamily="34" charset="0"/>
              </a:rPr>
              <a:t>確認欄位有內容</a:t>
            </a:r>
            <a:endParaRPr lang="en-US" altLang="zh-TW" sz="2800">
              <a:latin typeface="標楷體" pitchFamily="65" charset="-120"/>
              <a:cs typeface="Arial" panose="020b0604020202020204" pitchFamily="34" charset="0"/>
            </a:endParaRPr>
          </a:p>
          <a:p>
            <a:pPr lvl="1"/>
            <a:r>
              <a:rPr lang="en-US" altLang="zh-TW" sz="2800" b="1">
                <a:latin typeface="標楷體" pitchFamily="65" charset="-120"/>
                <a:cs typeface="Arial" pitchFamily="34" charset="0"/>
              </a:rPr>
              <a:t>PSH</a:t>
            </a:r>
            <a:r>
              <a:rPr lang="zh-TW" altLang="en-US" sz="2800">
                <a:latin typeface="標楷體" pitchFamily="65" charset="-120"/>
                <a:cs typeface="Arial" pitchFamily="34" charset="0"/>
              </a:rPr>
              <a:t> </a:t>
            </a:r>
            <a:r>
              <a:rPr lang="en-US" altLang="zh-TW" sz="2800">
                <a:latin typeface="標楷體" pitchFamily="65" charset="-120"/>
                <a:cs typeface="Arial" pitchFamily="34" charset="0"/>
              </a:rPr>
              <a:t>- </a:t>
            </a:r>
            <a:r>
              <a:rPr lang="zh-TW" altLang="en-US" sz="2800">
                <a:latin typeface="標楷體" pitchFamily="65" charset="-120"/>
                <a:cs typeface="Arial" pitchFamily="34" charset="0"/>
              </a:rPr>
              <a:t>推送功能</a:t>
            </a:r>
          </a:p>
          <a:p>
            <a:pPr lvl="1"/>
            <a:r>
              <a:rPr lang="en-US" altLang="zh-TW" sz="2800" b="1">
                <a:latin typeface="標楷體" pitchFamily="65" charset="-120"/>
                <a:cs typeface="Arial" pitchFamily="34" charset="0"/>
              </a:rPr>
              <a:t>RST</a:t>
            </a:r>
            <a:r>
              <a:rPr lang="en-US" altLang="zh-TW" sz="2800">
                <a:latin typeface="標楷體" pitchFamily="65" charset="-120"/>
                <a:cs typeface="Arial" pitchFamily="34" charset="0"/>
              </a:rPr>
              <a:t> -</a:t>
            </a:r>
            <a:r>
              <a:rPr lang="zh-TW" altLang="en-US" sz="2800">
                <a:latin typeface="標楷體" pitchFamily="65" charset="-120"/>
                <a:cs typeface="Arial" pitchFamily="34" charset="0"/>
              </a:rPr>
              <a:t> 重置連線</a:t>
            </a:r>
          </a:p>
          <a:p>
            <a:pPr lvl="1"/>
            <a:r>
              <a:rPr lang="en-US" altLang="zh-TW" sz="2800" b="1">
                <a:latin typeface="標楷體" pitchFamily="65" charset="-120"/>
                <a:cs typeface="Arial" pitchFamily="34" charset="0"/>
              </a:rPr>
              <a:t>SYN</a:t>
            </a:r>
            <a:r>
              <a:rPr lang="zh-TW" altLang="en-US" sz="2800">
                <a:latin typeface="標楷體" pitchFamily="65" charset="-120"/>
                <a:cs typeface="Arial" pitchFamily="34" charset="0"/>
              </a:rPr>
              <a:t> </a:t>
            </a:r>
            <a:r>
              <a:rPr lang="en-US" altLang="zh-TW" sz="2800">
                <a:latin typeface="標楷體" pitchFamily="65" charset="-120"/>
                <a:cs typeface="Arial" pitchFamily="34" charset="0"/>
              </a:rPr>
              <a:t>- </a:t>
            </a:r>
            <a:r>
              <a:rPr lang="zh-TW" altLang="en-US" sz="2800">
                <a:latin typeface="標楷體" pitchFamily="65" charset="-120"/>
                <a:cs typeface="Arial" pitchFamily="34" charset="0"/>
              </a:rPr>
              <a:t>同步序列號</a:t>
            </a:r>
          </a:p>
          <a:p>
            <a:pPr lvl="1"/>
            <a:r>
              <a:rPr lang="en-US" altLang="zh-TW" sz="2800" b="1">
                <a:latin typeface="標楷體" pitchFamily="65" charset="-120"/>
                <a:cs typeface="Arial" pitchFamily="34" charset="0"/>
              </a:rPr>
              <a:t>FIN</a:t>
            </a:r>
            <a:r>
              <a:rPr lang="zh-TW" altLang="en-US" sz="2800">
                <a:latin typeface="標楷體" pitchFamily="65" charset="-120"/>
                <a:cs typeface="Arial" pitchFamily="34" charset="0"/>
              </a:rPr>
              <a:t> </a:t>
            </a:r>
            <a:r>
              <a:rPr lang="en-US" altLang="zh-TW" sz="2800">
                <a:latin typeface="標楷體" pitchFamily="65" charset="-120"/>
                <a:cs typeface="Arial" pitchFamily="34" charset="0"/>
              </a:rPr>
              <a:t>- </a:t>
            </a:r>
            <a:r>
              <a:rPr lang="zh-TW" altLang="en-US" sz="2800">
                <a:latin typeface="標楷體" pitchFamily="65" charset="-120"/>
                <a:cs typeface="Arial" pitchFamily="34" charset="0"/>
              </a:rPr>
              <a:t>發送方不再提供資料</a:t>
            </a:r>
          </a:p>
          <a:p>
            <a:pPr marL="380990" indent="-380990">
              <a:buFont typeface="Arial" pitchFamily="34" charset="0"/>
              <a:buChar char="•"/>
            </a:pPr>
            <a:endParaRPr lang="en-US" sz="24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3.7</a:t>
            </a:r>
            <a:r>
              <a:rPr lang="zh-TW" altLang="en-US" sz="3600" smtClean="0">
                <a:solidFill>
                  <a:srgbClr val="004C69"/>
                </a:solidFill>
              </a:rPr>
              <a:t> </a:t>
            </a:r>
            <a:r>
              <a:rPr lang="en-US" altLang="zh-TW" sz="3600" smtClean="0">
                <a:solidFill>
                  <a:srgbClr val="004C69"/>
                </a:solidFill>
              </a:rPr>
              <a:t>TCP </a:t>
            </a:r>
            <a:r>
              <a:rPr lang="zh-TW" altLang="en-US" sz="3600">
                <a:solidFill>
                  <a:srgbClr val="004C69"/>
                </a:solidFill>
              </a:rPr>
              <a:t>和 </a:t>
            </a:r>
            <a:r>
              <a:rPr lang="en-US" altLang="zh-TW" sz="3600">
                <a:solidFill>
                  <a:srgbClr val="004C69"/>
                </a:solidFill>
              </a:rPr>
              <a:t>UDP </a:t>
            </a:r>
            <a:r>
              <a:rPr lang="zh-TW" altLang="en-US" sz="3600">
                <a:solidFill>
                  <a:srgbClr val="004C69"/>
                </a:solidFill>
              </a:rPr>
              <a:t>漏洞</a:t>
            </a:r>
            <a:br>
              <a:rPr lang="en-US" sz="3600">
                <a:solidFill>
                  <a:srgbClr val="004C69"/>
                </a:solidFill>
              </a:rPr>
            </a:br>
            <a:r>
              <a:rPr lang="en-US" altLang="zh-TW" sz="3600">
                <a:solidFill>
                  <a:srgbClr val="004C69"/>
                </a:solidFill>
              </a:rPr>
              <a:t>TCP </a:t>
            </a:r>
            <a:r>
              <a:rPr lang="zh-TW" altLang="en-US" sz="3600">
                <a:solidFill>
                  <a:srgbClr val="004C69"/>
                </a:solidFill>
              </a:rPr>
              <a:t>資料段標頭</a:t>
            </a:r>
          </a:p>
        </p:txBody>
      </p:sp>
      <p:pic>
        <p:nvPicPr>
          <p:cNvPr id="2" name="Picture 1">
            <a:extLst>
              <a:ext uri="{FF2B5EF4-FFF2-40B4-BE49-F238E27FC236}">
                <a16:creationId xmlns:a16="http://schemas.microsoft.com/office/drawing/2014/main" id="{1FA03D00-4F5E-4234-A523-3292516E8770}"/>
              </a:ext>
            </a:extLst>
          </p:cNvPr>
          <p:cNvPicPr>
            <a:picLocks noChangeAspect="1"/>
          </p:cNvPicPr>
          <p:nvPr/>
        </p:nvPicPr>
        <p:blipFill>
          <a:blip r:embed="rId3"/>
          <a:stretch>
            <a:fillRect/>
          </a:stretch>
        </p:blipFill>
        <p:spPr>
          <a:xfrm>
            <a:off x="5998451" y="1940053"/>
            <a:ext cx="6193549" cy="3362904"/>
          </a:xfrm>
          <a:prstGeom prst="rect">
            <a:avLst/>
          </a:prstGeom>
        </p:spPr>
      </p:pic>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123</a:t>
            </a:fld>
            <a:endParaRPr lang="en-US" kern="0">
              <a:solidFill>
                <a:srgbClr val="595959"/>
              </a:solidFill>
            </a:endParaRPr>
          </a:p>
        </p:txBody>
      </p:sp>
    </p:spTree>
    <p:extLst>
      <p:ext uri="{BB962C8B-B14F-4D97-AF65-F5344CB8AC3E}">
        <p14:creationId xmlns:p14="http://schemas.microsoft.com/office/powerpoint/2010/main" val="221464140"/>
      </p:ext>
    </p:extLst>
  </p:cSld>
  <p:clrMapOvr>
    <a:masterClrMapping/>
  </p:clrMapOvr>
  <p:transition/>
  <p:timing/>
</p:sld>
</file>

<file path=ppt/slides/slide1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7D0F00A4-D4CF-45B4-88E6-63141980D7EB}"/>
              </a:ext>
            </a:extLst>
          </p:cNvPr>
          <p:cNvSpPr>
            <a:spLocks noGrp="1"/>
          </p:cNvSpPr>
          <p:nvPr>
            <p:ph idx="1"/>
          </p:nvPr>
        </p:nvSpPr>
        <p:spPr>
          <a:xfrm>
            <a:off x="651374" y="1065259"/>
            <a:ext cx="11804381" cy="5540425"/>
          </a:xfrm>
        </p:spPr>
        <p:txBody>
          <a:bodyPr>
            <a:normAutofit/>
          </a:bodyPr>
          <a:lstStyle/>
          <a:p>
            <a:pPr marL="0" indent="0">
              <a:buNone/>
            </a:pPr>
            <a:r>
              <a:rPr lang="en-US" altLang="zh-TW" sz="3000">
                <a:latin typeface="標楷體" pitchFamily="65" charset="-120"/>
                <a:cs typeface="Arial" pitchFamily="34" charset="0"/>
              </a:rPr>
              <a:t>TCP </a:t>
            </a:r>
            <a:r>
              <a:rPr lang="zh-TW" altLang="en-US" sz="3000">
                <a:latin typeface="標楷體" pitchFamily="65" charset="-120"/>
                <a:cs typeface="Arial" pitchFamily="34" charset="0"/>
              </a:rPr>
              <a:t>提供下列服務：</a:t>
            </a:r>
          </a:p>
          <a:p>
            <a:r>
              <a:rPr lang="zh-TW" altLang="en-US" b="1">
                <a:latin typeface="標楷體" pitchFamily="65" charset="-120"/>
                <a:cs typeface="Arial" pitchFamily="34" charset="0"/>
              </a:rPr>
              <a:t>可靠的交付</a:t>
            </a:r>
            <a:r>
              <a:rPr lang="zh-TW" altLang="en-US">
                <a:latin typeface="標楷體" pitchFamily="65" charset="-120"/>
                <a:cs typeface="Arial" pitchFamily="34" charset="0"/>
              </a:rPr>
              <a:t> </a:t>
            </a:r>
            <a:r>
              <a:rPr lang="en-US" altLang="zh-TW">
                <a:latin typeface="標楷體" pitchFamily="65" charset="-120"/>
                <a:cs typeface="Arial" pitchFamily="34" charset="0"/>
              </a:rPr>
              <a:t>- TCP </a:t>
            </a:r>
            <a:r>
              <a:rPr lang="zh-TW" altLang="en-US">
                <a:latin typeface="標楷體" pitchFamily="65" charset="-120"/>
                <a:cs typeface="Arial" pitchFamily="34" charset="0"/>
              </a:rPr>
              <a:t>結合確認以保證交付，而不是依靠上層協定來檢測和解決錯誤。如果沒有收到及時的確認，發送方會重新發送資料。要求確認收到的資料可能會導致大幅延遲。利用 </a:t>
            </a:r>
            <a:r>
              <a:rPr lang="en-US" altLang="zh-TW">
                <a:latin typeface="標楷體" pitchFamily="65" charset="-120"/>
                <a:cs typeface="Arial" pitchFamily="34" charset="0"/>
              </a:rPr>
              <a:t>TCP </a:t>
            </a:r>
            <a:r>
              <a:rPr lang="zh-TW" altLang="en-US">
                <a:latin typeface="標楷體" pitchFamily="65" charset="-120"/>
                <a:cs typeface="Arial" pitchFamily="34" charset="0"/>
              </a:rPr>
              <a:t>可靠性的應用層協定範例包括 </a:t>
            </a:r>
            <a:r>
              <a:rPr lang="en-US" altLang="zh-TW">
                <a:latin typeface="標楷體" pitchFamily="65" charset="-120"/>
                <a:cs typeface="Arial" pitchFamily="34" charset="0"/>
              </a:rPr>
              <a:t>HTTP</a:t>
            </a:r>
            <a:r>
              <a:rPr lang="zh-TW" altLang="en-US">
                <a:latin typeface="標楷體" pitchFamily="65" charset="-120"/>
                <a:cs typeface="Arial" pitchFamily="34" charset="0"/>
              </a:rPr>
              <a:t>、</a:t>
            </a:r>
            <a:r>
              <a:rPr lang="en-US" altLang="zh-TW">
                <a:latin typeface="標楷體" pitchFamily="65" charset="-120"/>
                <a:cs typeface="Arial" pitchFamily="34" charset="0"/>
              </a:rPr>
              <a:t>SSL/TLS</a:t>
            </a:r>
            <a:r>
              <a:rPr lang="zh-TW" altLang="en-US">
                <a:latin typeface="標楷體" pitchFamily="65" charset="-120"/>
                <a:cs typeface="Arial" pitchFamily="34" charset="0"/>
              </a:rPr>
              <a:t>、</a:t>
            </a:r>
            <a:r>
              <a:rPr lang="en-US" altLang="zh-TW">
                <a:latin typeface="標楷體" pitchFamily="65" charset="-120"/>
                <a:cs typeface="Arial" pitchFamily="34" charset="0"/>
              </a:rPr>
              <a:t>FTP</a:t>
            </a:r>
            <a:r>
              <a:rPr lang="zh-TW" altLang="en-US">
                <a:latin typeface="標楷體" pitchFamily="65" charset="-120"/>
                <a:cs typeface="Arial" pitchFamily="34" charset="0"/>
              </a:rPr>
              <a:t>、</a:t>
            </a:r>
            <a:r>
              <a:rPr lang="en-US" altLang="zh-TW">
                <a:latin typeface="標楷體" pitchFamily="65" charset="-120"/>
                <a:cs typeface="Arial" pitchFamily="34" charset="0"/>
              </a:rPr>
              <a:t>DNS </a:t>
            </a:r>
            <a:r>
              <a:rPr lang="zh-TW" altLang="en-US">
                <a:latin typeface="標楷體" pitchFamily="65" charset="-120"/>
                <a:cs typeface="Arial" pitchFamily="34" charset="0"/>
              </a:rPr>
              <a:t>區域傳輸等。</a:t>
            </a:r>
          </a:p>
          <a:p>
            <a:r>
              <a:rPr lang="zh-TW" altLang="en-US" b="1">
                <a:latin typeface="標楷體" pitchFamily="65" charset="-120"/>
                <a:cs typeface="Arial" pitchFamily="34" charset="0"/>
              </a:rPr>
              <a:t>流量控制</a:t>
            </a:r>
            <a:r>
              <a:rPr lang="zh-TW" altLang="en-US">
                <a:latin typeface="標楷體" pitchFamily="65" charset="-120"/>
                <a:cs typeface="Arial" pitchFamily="34" charset="0"/>
              </a:rPr>
              <a:t> </a:t>
            </a:r>
            <a:r>
              <a:rPr lang="en-US" altLang="zh-TW">
                <a:latin typeface="標楷體" pitchFamily="65" charset="-120"/>
                <a:cs typeface="Arial" pitchFamily="34" charset="0"/>
              </a:rPr>
              <a:t>- TCP </a:t>
            </a:r>
            <a:r>
              <a:rPr lang="zh-TW" altLang="en-US">
                <a:latin typeface="標楷體" pitchFamily="65" charset="-120"/>
                <a:cs typeface="Arial" pitchFamily="34" charset="0"/>
              </a:rPr>
              <a:t>實作流量控制來解決這個問題。你可以使用單一確認資料段來確認多個資料段，而不是一次確認一個資料段。</a:t>
            </a:r>
          </a:p>
          <a:p>
            <a:r>
              <a:rPr lang="zh-TW" altLang="en-US" b="1">
                <a:latin typeface="標楷體" pitchFamily="65" charset="-120"/>
                <a:cs typeface="Arial" pitchFamily="34" charset="0"/>
              </a:rPr>
              <a:t>有狀態通信</a:t>
            </a:r>
            <a:r>
              <a:rPr lang="zh-TW" altLang="en-US">
                <a:latin typeface="標楷體" pitchFamily="65" charset="-120"/>
                <a:cs typeface="Arial" pitchFamily="34" charset="0"/>
              </a:rPr>
              <a:t> </a:t>
            </a:r>
            <a:r>
              <a:rPr lang="en-US" altLang="zh-TW">
                <a:latin typeface="標楷體" pitchFamily="65" charset="-120"/>
                <a:cs typeface="Arial" pitchFamily="34" charset="0"/>
              </a:rPr>
              <a:t>- </a:t>
            </a:r>
            <a:r>
              <a:rPr lang="zh-TW" altLang="en-US">
                <a:latin typeface="標楷體" pitchFamily="65" charset="-120"/>
                <a:cs typeface="Arial" pitchFamily="34" charset="0"/>
              </a:rPr>
              <a:t>雙方之間的 </a:t>
            </a:r>
            <a:r>
              <a:rPr lang="en-US" altLang="zh-TW">
                <a:latin typeface="標楷體" pitchFamily="65" charset="-120"/>
                <a:cs typeface="Arial" pitchFamily="34" charset="0"/>
              </a:rPr>
              <a:t>TCP </a:t>
            </a:r>
            <a:r>
              <a:rPr lang="zh-TW" altLang="en-US">
                <a:latin typeface="標楷體" pitchFamily="65" charset="-120"/>
                <a:cs typeface="Arial" pitchFamily="34" charset="0"/>
              </a:rPr>
              <a:t>有狀態通信發生在 </a:t>
            </a:r>
            <a:r>
              <a:rPr lang="en-US" altLang="zh-TW">
                <a:latin typeface="標楷體" pitchFamily="65" charset="-120"/>
                <a:cs typeface="Arial" pitchFamily="34" charset="0"/>
              </a:rPr>
              <a:t>TCP </a:t>
            </a:r>
            <a:r>
              <a:rPr lang="zh-TW" altLang="en-US">
                <a:latin typeface="標楷體" pitchFamily="65" charset="-120"/>
                <a:cs typeface="Arial" pitchFamily="34" charset="0"/>
              </a:rPr>
              <a:t>三向交握過程中。</a:t>
            </a:r>
            <a:endParaRPr lang="en-US" sz="20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3.7</a:t>
            </a:r>
            <a:r>
              <a:rPr lang="zh-TW" altLang="en-US" sz="3600">
                <a:solidFill>
                  <a:srgbClr val="004C69"/>
                </a:solidFill>
              </a:rPr>
              <a:t> </a:t>
            </a:r>
            <a:r>
              <a:rPr lang="en-US" altLang="zh-TW" sz="3600" smtClean="0">
                <a:solidFill>
                  <a:srgbClr val="004C69"/>
                </a:solidFill>
              </a:rPr>
              <a:t>TCP </a:t>
            </a:r>
            <a:r>
              <a:rPr lang="zh-TW" altLang="en-US" sz="3600">
                <a:solidFill>
                  <a:srgbClr val="004C69"/>
                </a:solidFill>
              </a:rPr>
              <a:t>和 </a:t>
            </a:r>
            <a:r>
              <a:rPr lang="en-US" altLang="zh-TW" sz="3600">
                <a:solidFill>
                  <a:srgbClr val="004C69"/>
                </a:solidFill>
              </a:rPr>
              <a:t>UDP </a:t>
            </a:r>
            <a:r>
              <a:rPr lang="zh-TW" altLang="en-US" sz="3600">
                <a:solidFill>
                  <a:srgbClr val="004C69"/>
                </a:solidFill>
              </a:rPr>
              <a:t>漏洞</a:t>
            </a:r>
            <a:br>
              <a:rPr lang="en-US" sz="3600">
                <a:solidFill>
                  <a:srgbClr val="004C69"/>
                </a:solidFill>
              </a:rPr>
            </a:br>
            <a:r>
              <a:rPr lang="en-US" altLang="zh-TW" sz="3600">
                <a:solidFill>
                  <a:srgbClr val="004C69"/>
                </a:solidFill>
              </a:rPr>
              <a:t>TCP </a:t>
            </a:r>
            <a:r>
              <a:rPr lang="zh-TW" altLang="en-US" sz="3600">
                <a:solidFill>
                  <a:srgbClr val="004C69"/>
                </a:solidFill>
              </a:rPr>
              <a:t>服務</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124</a:t>
            </a:fld>
            <a:endParaRPr lang="en-US" kern="0">
              <a:solidFill>
                <a:srgbClr val="595959"/>
              </a:solidFill>
            </a:endParaRPr>
          </a:p>
        </p:txBody>
      </p:sp>
    </p:spTree>
    <p:extLst>
      <p:ext uri="{BB962C8B-B14F-4D97-AF65-F5344CB8AC3E}">
        <p14:creationId xmlns:p14="http://schemas.microsoft.com/office/powerpoint/2010/main" val="2303416003"/>
      </p:ext>
    </p:extLst>
  </p:cSld>
  <p:clrMapOvr>
    <a:masterClrMapping/>
  </p:clrMapOvr>
  <p:transition/>
  <p:timing/>
</p:sld>
</file>

<file path=ppt/slides/slide1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 name="Content Placeholder 7">
            <a:extLst>
              <a:ext uri="{FF2B5EF4-FFF2-40B4-BE49-F238E27FC236}">
                <a16:creationId xmlns:a16="http://schemas.microsoft.com/office/drawing/2014/main" id="{CD74C9D4-B30F-4886-8012-6238B6265957}"/>
              </a:ext>
            </a:extLst>
          </p:cNvPr>
          <p:cNvSpPr>
            <a:spLocks noGrp="1"/>
          </p:cNvSpPr>
          <p:nvPr>
            <p:ph idx="1"/>
          </p:nvPr>
        </p:nvSpPr>
        <p:spPr>
          <a:xfrm>
            <a:off x="776635" y="1065259"/>
            <a:ext cx="11804381" cy="5540425"/>
          </a:xfrm>
        </p:spPr>
        <p:txBody>
          <a:bodyPr>
            <a:normAutofit/>
          </a:bodyPr>
          <a:lstStyle/>
          <a:p>
            <a:pPr marL="0" indent="0">
              <a:spcAft>
                <a:spcPct val="0"/>
              </a:spcAft>
              <a:buNone/>
            </a:pPr>
            <a:r>
              <a:rPr lang="en-US" altLang="zh-TW" sz="2200">
                <a:latin typeface="標楷體" pitchFamily="65" charset="-120"/>
                <a:cs typeface="Arial" pitchFamily="34" charset="0"/>
              </a:rPr>
              <a:t>TCP </a:t>
            </a:r>
            <a:r>
              <a:rPr lang="zh-TW" altLang="en-US" sz="2200">
                <a:latin typeface="標楷體" pitchFamily="65" charset="-120"/>
                <a:cs typeface="Arial" pitchFamily="34" charset="0"/>
              </a:rPr>
              <a:t>連線建立有三個步驟：</a:t>
            </a:r>
          </a:p>
          <a:p>
            <a:pPr marL="457189" indent="-457189">
              <a:spcAft>
                <a:spcPct val="0"/>
              </a:spcAft>
              <a:buFont typeface="+mj-lt"/>
              <a:buAutoNum type="arabicPeriod"/>
            </a:pPr>
            <a:r>
              <a:rPr lang="zh-TW" altLang="en-US" sz="2200">
                <a:latin typeface="標楷體" pitchFamily="65" charset="-120"/>
                <a:cs typeface="Arial" pitchFamily="34" charset="0"/>
              </a:rPr>
              <a:t>發起</a:t>
            </a:r>
            <a:r>
              <a:rPr lang="zh-TW" sz="2200">
                <a:solidFill>
                  <a:srgbClr val="000000"/>
                </a:solidFill>
                <a:latin typeface="標楷體" pitchFamily="65" charset="-120"/>
                <a:cs typeface="Arial" pitchFamily="34" charset="0"/>
              </a:rPr>
              <a:t>用戶端會要求與伺服器進行用戶端對伺服器的通訊</a:t>
            </a:r>
            <a:r>
              <a:rPr lang="zh-TW" altLang="en-US" sz="2200">
                <a:solidFill>
                  <a:srgbClr val="000000"/>
                </a:solidFill>
                <a:latin typeface="標楷體" pitchFamily="65" charset="-120"/>
                <a:cs typeface="Arial" pitchFamily="34" charset="0"/>
              </a:rPr>
              <a:t>會談</a:t>
            </a:r>
            <a:r>
              <a:rPr lang="zh-TW" sz="2200">
                <a:solidFill>
                  <a:srgbClr val="000000"/>
                </a:solidFill>
                <a:latin typeface="標楷體" pitchFamily="65" charset="-120"/>
                <a:cs typeface="Arial" pitchFamily="34" charset="0"/>
              </a:rPr>
              <a:t>。</a:t>
            </a:r>
          </a:p>
          <a:p>
            <a:pPr marL="457189" indent="-457189">
              <a:spcAft>
                <a:spcPct val="0"/>
              </a:spcAft>
              <a:buFont typeface="+mj-lt"/>
              <a:buAutoNum type="arabicPeriod"/>
            </a:pPr>
            <a:r>
              <a:rPr lang="zh-TW" sz="2200">
                <a:solidFill>
                  <a:srgbClr val="000000"/>
                </a:solidFill>
                <a:latin typeface="標楷體" pitchFamily="65" charset="-120"/>
                <a:cs typeface="Arial" pitchFamily="34" charset="0"/>
              </a:rPr>
              <a:t>伺服器會確認用戶端對伺服器的通訊</a:t>
            </a:r>
            <a:r>
              <a:rPr lang="zh-TW" altLang="en-US" sz="2200">
                <a:solidFill>
                  <a:srgbClr val="000000"/>
                </a:solidFill>
                <a:latin typeface="標楷體" pitchFamily="65" charset="-120"/>
                <a:cs typeface="Arial" pitchFamily="34" charset="0"/>
              </a:rPr>
              <a:t>會談</a:t>
            </a:r>
            <a:r>
              <a:rPr lang="zh-TW" sz="2200">
                <a:solidFill>
                  <a:srgbClr val="000000"/>
                </a:solidFill>
                <a:latin typeface="標楷體" pitchFamily="65" charset="-120"/>
                <a:cs typeface="Arial" pitchFamily="34" charset="0"/>
              </a:rPr>
              <a:t>，並要求伺服器對用戶端的通訊</a:t>
            </a:r>
            <a:r>
              <a:rPr lang="zh-TW" altLang="en-US" sz="2200">
                <a:solidFill>
                  <a:srgbClr val="000000"/>
                </a:solidFill>
                <a:latin typeface="標楷體" pitchFamily="65" charset="-120"/>
                <a:cs typeface="Arial" pitchFamily="34" charset="0"/>
              </a:rPr>
              <a:t>會談</a:t>
            </a:r>
            <a:r>
              <a:rPr lang="zh-TW" sz="2200">
                <a:solidFill>
                  <a:srgbClr val="000000"/>
                </a:solidFill>
                <a:latin typeface="標楷體" pitchFamily="65" charset="-120"/>
                <a:cs typeface="Arial" pitchFamily="34" charset="0"/>
              </a:rPr>
              <a:t>。</a:t>
            </a:r>
          </a:p>
          <a:p>
            <a:pPr marL="457189" indent="-457189">
              <a:spcAft>
                <a:spcPct val="0"/>
              </a:spcAft>
              <a:buFont typeface="+mj-lt"/>
              <a:buAutoNum type="arabicPeriod"/>
            </a:pPr>
            <a:r>
              <a:rPr lang="zh-TW" altLang="en-US" sz="2200">
                <a:latin typeface="標楷體" pitchFamily="65" charset="-120"/>
                <a:cs typeface="Arial" pitchFamily="34" charset="0"/>
              </a:rPr>
              <a:t>發起</a:t>
            </a:r>
            <a:r>
              <a:rPr lang="zh-TW" sz="2200">
                <a:solidFill>
                  <a:srgbClr val="000000"/>
                </a:solidFill>
                <a:latin typeface="標楷體" pitchFamily="65" charset="-120"/>
                <a:cs typeface="Arial" pitchFamily="34" charset="0"/>
              </a:rPr>
              <a:t>用戶端會確認伺服器對用戶端的通訊</a:t>
            </a:r>
            <a:r>
              <a:rPr lang="zh-TW" altLang="en-US" sz="2200">
                <a:solidFill>
                  <a:srgbClr val="000000"/>
                </a:solidFill>
                <a:latin typeface="標楷體" pitchFamily="65" charset="-120"/>
                <a:cs typeface="Arial" pitchFamily="34" charset="0"/>
              </a:rPr>
              <a:t>會談</a:t>
            </a:r>
            <a:r>
              <a:rPr lang="zh-TW" sz="2200">
                <a:solidFill>
                  <a:srgbClr val="000000"/>
                </a:solidFill>
                <a:latin typeface="標楷體" pitchFamily="65" charset="-120"/>
                <a:cs typeface="Arial" pitchFamily="34" charset="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3.7</a:t>
            </a:r>
            <a:r>
              <a:rPr lang="zh-TW" altLang="en-US" sz="3600">
                <a:solidFill>
                  <a:srgbClr val="004C69"/>
                </a:solidFill>
              </a:rPr>
              <a:t> </a:t>
            </a:r>
            <a:r>
              <a:rPr lang="en-US" altLang="zh-TW" sz="3600" smtClean="0">
                <a:solidFill>
                  <a:srgbClr val="004C69"/>
                </a:solidFill>
              </a:rPr>
              <a:t>TCP </a:t>
            </a:r>
            <a:r>
              <a:rPr lang="zh-TW" altLang="en-US" sz="3600">
                <a:solidFill>
                  <a:srgbClr val="004C69"/>
                </a:solidFill>
              </a:rPr>
              <a:t>和 </a:t>
            </a:r>
            <a:r>
              <a:rPr lang="en-US" altLang="zh-TW" sz="3600">
                <a:solidFill>
                  <a:srgbClr val="004C69"/>
                </a:solidFill>
              </a:rPr>
              <a:t>UDP </a:t>
            </a:r>
            <a:r>
              <a:rPr lang="zh-TW" altLang="en-US" sz="3600">
                <a:solidFill>
                  <a:srgbClr val="004C69"/>
                </a:solidFill>
              </a:rPr>
              <a:t>漏洞</a:t>
            </a:r>
            <a:br>
              <a:rPr lang="en-US" sz="3600">
                <a:solidFill>
                  <a:srgbClr val="004C69"/>
                </a:solidFill>
              </a:rPr>
            </a:br>
            <a:r>
              <a:rPr lang="en-US" altLang="zh-TW" sz="3600">
                <a:solidFill>
                  <a:srgbClr val="004C69"/>
                </a:solidFill>
              </a:rPr>
              <a:t>TCP </a:t>
            </a:r>
            <a:r>
              <a:rPr lang="zh-TW" altLang="en-US" sz="3600">
                <a:solidFill>
                  <a:srgbClr val="004C69"/>
                </a:solidFill>
              </a:rPr>
              <a:t>服務（續）</a:t>
            </a:r>
          </a:p>
        </p:txBody>
      </p:sp>
      <p:pic>
        <p:nvPicPr>
          <p:cNvPr id="9" name="Picture 8">
            <a:extLst>
              <a:ext uri="{FF2B5EF4-FFF2-40B4-BE49-F238E27FC236}">
                <a16:creationId xmlns:a16="http://schemas.microsoft.com/office/drawing/2014/main" id="{554ACE9D-11E7-4D60-AB2E-2358C9266848}"/>
              </a:ext>
            </a:extLst>
          </p:cNvPr>
          <p:cNvPicPr>
            <a:picLocks noChangeAspect="1"/>
          </p:cNvPicPr>
          <p:nvPr/>
        </p:nvPicPr>
        <p:blipFill>
          <a:blip r:embed="rId3"/>
          <a:stretch>
            <a:fillRect/>
          </a:stretch>
        </p:blipFill>
        <p:spPr>
          <a:xfrm>
            <a:off x="2269072" y="3214487"/>
            <a:ext cx="6900904" cy="346635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125</a:t>
            </a:fld>
            <a:endParaRPr lang="en-US" kern="0">
              <a:solidFill>
                <a:srgbClr val="595959"/>
              </a:solidFill>
            </a:endParaRPr>
          </a:p>
        </p:txBody>
      </p:sp>
    </p:spTree>
    <p:extLst>
      <p:ext uri="{BB962C8B-B14F-4D97-AF65-F5344CB8AC3E}">
        <p14:creationId xmlns:p14="http://schemas.microsoft.com/office/powerpoint/2010/main" val="1654153462"/>
      </p:ext>
    </p:extLst>
  </p:cSld>
  <p:clrMapOvr>
    <a:masterClrMapping/>
  </p:clrMapOvr>
  <p:transition/>
  <p:timing/>
</p:sld>
</file>

<file path=ppt/slides/slide1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FD31A9F6-8E08-4511-ACFD-F1CE94AB463E}"/>
              </a:ext>
            </a:extLst>
          </p:cNvPr>
          <p:cNvSpPr>
            <a:spLocks noGrp="1"/>
          </p:cNvSpPr>
          <p:nvPr>
            <p:ph idx="1"/>
          </p:nvPr>
        </p:nvSpPr>
        <p:spPr>
          <a:xfrm>
            <a:off x="192088" y="1065260"/>
            <a:ext cx="4588041" cy="5540425"/>
          </a:xfrm>
        </p:spPr>
        <p:txBody>
          <a:bodyPr>
            <a:normAutofit lnSpcReduction="10000"/>
          </a:bodyPr>
          <a:lstStyle/>
          <a:p>
            <a:pPr marL="0" indent="0">
              <a:buNone/>
            </a:pPr>
            <a:r>
              <a:rPr lang="en-US" altLang="zh-TW" sz="3000" b="1">
                <a:latin typeface="標楷體" pitchFamily="65" charset="-120"/>
                <a:cs typeface="Arial" pitchFamily="34" charset="0"/>
              </a:rPr>
              <a:t>TCP SYN </a:t>
            </a:r>
            <a:r>
              <a:rPr lang="zh-TW" altLang="en-US" sz="3000" b="1">
                <a:latin typeface="標楷體" pitchFamily="65" charset="-120"/>
                <a:cs typeface="Arial" pitchFamily="34" charset="0"/>
              </a:rPr>
              <a:t>泛洪攻擊</a:t>
            </a:r>
            <a:endParaRPr lang="en-US" altLang="zh-TW" sz="3000" b="1">
              <a:latin typeface="標楷體" pitchFamily="65" charset="-120"/>
              <a:cs typeface="Arial" panose="020b0604020202020204" pitchFamily="34" charset="0"/>
            </a:endParaRPr>
          </a:p>
          <a:p>
            <a:pPr marL="457189" indent="-457189">
              <a:buFont typeface="+mj-lt"/>
              <a:buAutoNum type="arabicPeriod"/>
            </a:pPr>
            <a:r>
              <a:rPr lang="zh-TW" altLang="en-US">
                <a:latin typeface="標楷體" pitchFamily="65" charset="-120"/>
                <a:cs typeface="Arial" pitchFamily="34" charset="0"/>
              </a:rPr>
              <a:t>威脅發起者向 </a:t>
            </a:r>
            <a:r>
              <a:rPr lang="en-US" altLang="zh-TW">
                <a:latin typeface="標楷體" pitchFamily="65" charset="-120"/>
                <a:cs typeface="Arial" pitchFamily="34" charset="0"/>
              </a:rPr>
              <a:t>Web </a:t>
            </a:r>
            <a:r>
              <a:rPr lang="zh-TW" altLang="en-US">
                <a:latin typeface="標楷體" pitchFamily="65" charset="-120"/>
                <a:cs typeface="Arial" pitchFamily="34" charset="0"/>
              </a:rPr>
              <a:t>伺服器發出大量 </a:t>
            </a:r>
            <a:r>
              <a:rPr lang="en-US" altLang="zh-TW">
                <a:latin typeface="標楷體" pitchFamily="65" charset="-120"/>
                <a:cs typeface="Arial" pitchFamily="34" charset="0"/>
              </a:rPr>
              <a:t>SYN </a:t>
            </a:r>
            <a:r>
              <a:rPr lang="zh-TW" altLang="en-US">
                <a:latin typeface="標楷體" pitchFamily="65" charset="-120"/>
                <a:cs typeface="Arial" pitchFamily="34" charset="0"/>
              </a:rPr>
              <a:t>請求。 </a:t>
            </a:r>
            <a:endParaRPr lang="en-US" altLang="zh-TW">
              <a:latin typeface="標楷體" pitchFamily="65" charset="-120"/>
              <a:cs typeface="Arial" pitchFamily="34" charset="0"/>
            </a:endParaRPr>
          </a:p>
          <a:p>
            <a:pPr marL="457189" indent="-457189">
              <a:buFont typeface="+mj-lt"/>
              <a:buAutoNum type="arabicPeriod"/>
            </a:pPr>
            <a:r>
              <a:rPr lang="en-US" altLang="zh-TW">
                <a:latin typeface="標楷體" pitchFamily="65" charset="-120"/>
                <a:cs typeface="Arial" pitchFamily="34" charset="0"/>
              </a:rPr>
              <a:t>Web </a:t>
            </a:r>
            <a:r>
              <a:rPr lang="zh-TW" altLang="en-US">
                <a:latin typeface="標楷體" pitchFamily="65" charset="-120"/>
                <a:cs typeface="Arial" pitchFamily="34" charset="0"/>
              </a:rPr>
              <a:t>伺服器回覆每個 </a:t>
            </a:r>
            <a:r>
              <a:rPr lang="en-US" altLang="zh-TW">
                <a:latin typeface="標楷體" pitchFamily="65" charset="-120"/>
                <a:cs typeface="Arial" pitchFamily="34" charset="0"/>
              </a:rPr>
              <a:t>SYN </a:t>
            </a:r>
            <a:r>
              <a:rPr lang="zh-TW" altLang="en-US">
                <a:latin typeface="標楷體" pitchFamily="65" charset="-120"/>
                <a:cs typeface="Arial" pitchFamily="34" charset="0"/>
              </a:rPr>
              <a:t>要求的 </a:t>
            </a:r>
            <a:r>
              <a:rPr lang="en-US" altLang="zh-TW">
                <a:latin typeface="標楷體" pitchFamily="65" charset="-120"/>
                <a:cs typeface="Arial" pitchFamily="34" charset="0"/>
              </a:rPr>
              <a:t>SYN-ACK</a:t>
            </a:r>
            <a:r>
              <a:rPr lang="zh-TW" altLang="en-US">
                <a:latin typeface="標楷體" pitchFamily="65" charset="-120"/>
                <a:cs typeface="Arial" pitchFamily="34" charset="0"/>
              </a:rPr>
              <a:t>，並等待完成三向交握。威脅發起者不會回應 </a:t>
            </a:r>
            <a:r>
              <a:rPr lang="en-US" altLang="zh-TW">
                <a:latin typeface="標楷體" pitchFamily="65" charset="-120"/>
                <a:cs typeface="Arial" pitchFamily="34" charset="0"/>
              </a:rPr>
              <a:t>SYN ACK</a:t>
            </a:r>
            <a:r>
              <a:rPr lang="zh-TW" altLang="en-US">
                <a:latin typeface="標楷體" pitchFamily="65" charset="-120"/>
                <a:cs typeface="Arial" pitchFamily="34" charset="0"/>
              </a:rPr>
              <a:t>。</a:t>
            </a:r>
            <a:endParaRPr lang="en-US" altLang="zh-TW">
              <a:latin typeface="標楷體" pitchFamily="65" charset="-120"/>
              <a:cs typeface="Arial" pitchFamily="34" charset="0"/>
            </a:endParaRPr>
          </a:p>
          <a:p>
            <a:pPr marL="457189" indent="-457189">
              <a:buFont typeface="+mj-lt"/>
              <a:buAutoNum type="arabicPeriod"/>
            </a:pPr>
            <a:r>
              <a:rPr lang="zh-TW" altLang="en-US">
                <a:latin typeface="標楷體" pitchFamily="65" charset="-120"/>
                <a:cs typeface="Arial" pitchFamily="34" charset="0"/>
              </a:rPr>
              <a:t>有效的使用者無法存取 </a:t>
            </a:r>
            <a:r>
              <a:rPr lang="en-US" altLang="zh-TW">
                <a:latin typeface="標楷體" pitchFamily="65" charset="-120"/>
                <a:cs typeface="Arial" pitchFamily="34" charset="0"/>
              </a:rPr>
              <a:t>Web </a:t>
            </a:r>
            <a:r>
              <a:rPr lang="zh-TW" altLang="en-US">
                <a:latin typeface="標楷體" pitchFamily="65" charset="-120"/>
                <a:cs typeface="Arial" pitchFamily="34" charset="0"/>
              </a:rPr>
              <a:t>伺服器，因為 </a:t>
            </a:r>
            <a:r>
              <a:rPr lang="en-US" altLang="zh-TW">
                <a:latin typeface="標楷體" pitchFamily="65" charset="-120"/>
                <a:cs typeface="Arial" pitchFamily="34" charset="0"/>
              </a:rPr>
              <a:t>Web </a:t>
            </a:r>
            <a:r>
              <a:rPr lang="zh-TW" altLang="en-US">
                <a:latin typeface="標楷體" pitchFamily="65" charset="-120"/>
                <a:cs typeface="Arial" pitchFamily="34" charset="0"/>
              </a:rPr>
              <a:t>伺服器有太多半開的 </a:t>
            </a:r>
            <a:r>
              <a:rPr lang="en-US" altLang="zh-TW">
                <a:latin typeface="標楷體" pitchFamily="65" charset="-120"/>
                <a:cs typeface="Arial" pitchFamily="34" charset="0"/>
              </a:rPr>
              <a:t>TCP </a:t>
            </a:r>
            <a:r>
              <a:rPr lang="zh-TW" altLang="en-US">
                <a:latin typeface="標楷體" pitchFamily="65" charset="-120"/>
                <a:cs typeface="Arial" pitchFamily="34" charset="0"/>
              </a:rPr>
              <a:t>連線</a:t>
            </a:r>
            <a:r>
              <a:rPr lang="zh-TW" altLang="en-US">
                <a:latin typeface="Arial" pitchFamily="34" charset="0"/>
                <a:ea typeface="+mn-ea"/>
                <a:cs typeface="Arial" pitchFamily="34" charset="0"/>
              </a:rPr>
              <a:t>。</a:t>
            </a:r>
            <a:endParaRPr lang="en-US">
              <a:solidFill>
                <a:srgbClr val="000000"/>
              </a:solidFill>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3.7</a:t>
            </a:r>
            <a:r>
              <a:rPr lang="zh-TW" altLang="en-US" sz="3600">
                <a:solidFill>
                  <a:srgbClr val="004C69"/>
                </a:solidFill>
              </a:rPr>
              <a:t> </a:t>
            </a:r>
            <a:r>
              <a:rPr lang="en-US" altLang="zh-TW" sz="3600" smtClean="0">
                <a:solidFill>
                  <a:srgbClr val="004C69"/>
                </a:solidFill>
              </a:rPr>
              <a:t>TCP </a:t>
            </a:r>
            <a:r>
              <a:rPr lang="zh-TW" altLang="en-US" sz="3600">
                <a:solidFill>
                  <a:srgbClr val="004C69"/>
                </a:solidFill>
              </a:rPr>
              <a:t>和 </a:t>
            </a:r>
            <a:r>
              <a:rPr lang="en-US" altLang="zh-TW" sz="3600">
                <a:solidFill>
                  <a:srgbClr val="004C69"/>
                </a:solidFill>
              </a:rPr>
              <a:t>UDP </a:t>
            </a:r>
            <a:r>
              <a:rPr lang="zh-TW" altLang="en-US" sz="3600">
                <a:solidFill>
                  <a:srgbClr val="004C69"/>
                </a:solidFill>
              </a:rPr>
              <a:t>漏洞</a:t>
            </a:r>
            <a:br>
              <a:rPr lang="en-US" sz="3600">
                <a:solidFill>
                  <a:srgbClr val="004C69"/>
                </a:solidFill>
              </a:rPr>
            </a:br>
            <a:r>
              <a:rPr lang="en-US" altLang="zh-TW" sz="3600">
                <a:solidFill>
                  <a:srgbClr val="004C69"/>
                </a:solidFill>
              </a:rPr>
              <a:t>TCP </a:t>
            </a:r>
            <a:r>
              <a:rPr lang="zh-TW" altLang="en-US" sz="3600">
                <a:solidFill>
                  <a:srgbClr val="004C69"/>
                </a:solidFill>
              </a:rPr>
              <a:t>攻擊</a:t>
            </a:r>
          </a:p>
        </p:txBody>
      </p:sp>
      <p:pic>
        <p:nvPicPr>
          <p:cNvPr id="5" name="Picture 4">
            <a:extLst>
              <a:ext uri="{FF2B5EF4-FFF2-40B4-BE49-F238E27FC236}">
                <a16:creationId xmlns:a16="http://schemas.microsoft.com/office/drawing/2014/main" id="{81C7EC66-C2E0-45E6-A930-D4C50B26E5CB}"/>
              </a:ext>
            </a:extLst>
          </p:cNvPr>
          <p:cNvPicPr>
            <a:picLocks noChangeAspect="1"/>
          </p:cNvPicPr>
          <p:nvPr/>
        </p:nvPicPr>
        <p:blipFill>
          <a:blip r:embed="rId3"/>
          <a:stretch>
            <a:fillRect/>
          </a:stretch>
        </p:blipFill>
        <p:spPr>
          <a:xfrm>
            <a:off x="4780128" y="1672716"/>
            <a:ext cx="6764451" cy="4325509"/>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126</a:t>
            </a:fld>
            <a:endParaRPr lang="en-US" kern="0">
              <a:solidFill>
                <a:srgbClr val="595959"/>
              </a:solidFill>
            </a:endParaRPr>
          </a:p>
        </p:txBody>
      </p:sp>
    </p:spTree>
    <p:extLst>
      <p:ext uri="{BB962C8B-B14F-4D97-AF65-F5344CB8AC3E}">
        <p14:creationId xmlns:p14="http://schemas.microsoft.com/office/powerpoint/2010/main" val="1245071944"/>
      </p:ext>
    </p:extLst>
  </p:cSld>
  <p:clrMapOvr>
    <a:masterClrMapping/>
  </p:clrMapOvr>
  <p:transition/>
  <p:timing/>
</p:sld>
</file>

<file path=ppt/slides/slide1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6354BCCE-823B-4D4C-ADA2-6310CC56D09F}"/>
              </a:ext>
            </a:extLst>
          </p:cNvPr>
          <p:cNvSpPr>
            <a:spLocks noGrp="1"/>
          </p:cNvSpPr>
          <p:nvPr>
            <p:ph idx="1"/>
          </p:nvPr>
        </p:nvSpPr>
        <p:spPr>
          <a:xfrm>
            <a:off x="192087" y="1065260"/>
            <a:ext cx="6192671" cy="5540425"/>
          </a:xfrm>
        </p:spPr>
        <p:txBody>
          <a:bodyPr>
            <a:normAutofit/>
          </a:bodyPr>
          <a:lstStyle/>
          <a:p>
            <a:pPr marL="0" indent="0">
              <a:buNone/>
            </a:pPr>
            <a:r>
              <a:rPr lang="zh-TW" altLang="en-US" sz="2200">
                <a:latin typeface="標楷體" pitchFamily="65" charset="-120"/>
                <a:cs typeface="Arial" pitchFamily="34" charset="0"/>
              </a:rPr>
              <a:t>終止 </a:t>
            </a:r>
            <a:r>
              <a:rPr lang="en-US" altLang="zh-TW" sz="2200">
                <a:latin typeface="標楷體" pitchFamily="65" charset="-120"/>
                <a:cs typeface="Arial" pitchFamily="34" charset="0"/>
              </a:rPr>
              <a:t>TCP </a:t>
            </a:r>
            <a:r>
              <a:rPr lang="zh-TW" altLang="en-US" sz="2200">
                <a:latin typeface="標楷體" pitchFamily="65" charset="-120"/>
                <a:cs typeface="Arial" pitchFamily="34" charset="0"/>
              </a:rPr>
              <a:t>會談使用下列四向交換程序：</a:t>
            </a:r>
            <a:endParaRPr lang="en-US" altLang="zh-TW" sz="2200">
              <a:latin typeface="標楷體" pitchFamily="65" charset="-120"/>
              <a:cs typeface="Arial" pitchFamily="34" charset="0"/>
            </a:endParaRPr>
          </a:p>
          <a:p>
            <a:pPr marL="457189" indent="-457189">
              <a:buAutoNum type="arabicPeriod"/>
            </a:pPr>
            <a:r>
              <a:rPr lang="zh-TW" altLang="en-US" sz="2200">
                <a:latin typeface="標楷體" pitchFamily="65" charset="-120"/>
                <a:cs typeface="Arial" pitchFamily="34" charset="0"/>
              </a:rPr>
              <a:t>當用戶端在串流有沒有更多的資料要傳送時，它會傳送具有 </a:t>
            </a:r>
            <a:r>
              <a:rPr lang="en-US" altLang="zh-TW" sz="2200">
                <a:latin typeface="標楷體" pitchFamily="65" charset="-120"/>
                <a:cs typeface="Arial" pitchFamily="34" charset="0"/>
              </a:rPr>
              <a:t>FIN </a:t>
            </a:r>
            <a:r>
              <a:rPr lang="zh-TW" altLang="en-US" sz="2200">
                <a:latin typeface="標楷體" pitchFamily="65" charset="-120"/>
                <a:cs typeface="Arial" pitchFamily="34" charset="0"/>
              </a:rPr>
              <a:t>旗標設定的資料段。</a:t>
            </a:r>
            <a:endParaRPr lang="en-US" altLang="zh-TW" sz="2200">
              <a:latin typeface="標楷體" pitchFamily="65" charset="-120"/>
              <a:cs typeface="Arial" pitchFamily="34" charset="0"/>
            </a:endParaRPr>
          </a:p>
          <a:p>
            <a:pPr marL="457189" indent="-457189">
              <a:buAutoNum type="arabicPeriod"/>
            </a:pPr>
            <a:r>
              <a:rPr lang="zh-TW" altLang="en-US" sz="2200">
                <a:latin typeface="標楷體" pitchFamily="65" charset="-120"/>
                <a:cs typeface="Arial" pitchFamily="34" charset="0"/>
              </a:rPr>
              <a:t>伺服器會發送 </a:t>
            </a:r>
            <a:r>
              <a:rPr lang="en-US" altLang="zh-TW" sz="2200">
                <a:latin typeface="標楷體" pitchFamily="65" charset="-120"/>
                <a:cs typeface="Arial" pitchFamily="34" charset="0"/>
              </a:rPr>
              <a:t>ACK</a:t>
            </a:r>
            <a:r>
              <a:rPr lang="zh-TW" altLang="en-US" sz="2200">
                <a:latin typeface="標楷體" pitchFamily="65" charset="-120"/>
                <a:cs typeface="Arial" pitchFamily="34" charset="0"/>
              </a:rPr>
              <a:t>，以確認收到終止用戶端到伺服器的會談的 </a:t>
            </a:r>
            <a:r>
              <a:rPr lang="en-US" altLang="zh-TW" sz="2200">
                <a:latin typeface="標楷體" pitchFamily="65" charset="-120"/>
                <a:cs typeface="Arial" pitchFamily="34" charset="0"/>
              </a:rPr>
              <a:t>FIN</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pPr marL="457189" indent="-457189">
              <a:buAutoNum type="arabicPeriod"/>
            </a:pPr>
            <a:r>
              <a:rPr lang="zh-TW" altLang="en-US" sz="2200">
                <a:latin typeface="標楷體" pitchFamily="65" charset="-120"/>
                <a:cs typeface="Arial" pitchFamily="34" charset="0"/>
              </a:rPr>
              <a:t>伺服器會發送 </a:t>
            </a:r>
            <a:r>
              <a:rPr lang="en-US" altLang="zh-TW" sz="2200">
                <a:latin typeface="標楷體" pitchFamily="65" charset="-120"/>
                <a:cs typeface="Arial" pitchFamily="34" charset="0"/>
              </a:rPr>
              <a:t>FIN </a:t>
            </a:r>
            <a:r>
              <a:rPr lang="zh-TW" altLang="en-US" sz="2200">
                <a:latin typeface="標楷體" pitchFamily="65" charset="-120"/>
                <a:cs typeface="Arial" pitchFamily="34" charset="0"/>
              </a:rPr>
              <a:t>至用戶端，以終止伺服器對用戶端會談。</a:t>
            </a:r>
            <a:endParaRPr lang="en-US" altLang="zh-TW" sz="2200">
              <a:latin typeface="標楷體" pitchFamily="65" charset="-120"/>
              <a:cs typeface="Arial" pitchFamily="34" charset="0"/>
            </a:endParaRPr>
          </a:p>
          <a:p>
            <a:pPr marL="457189" indent="-457189">
              <a:buAutoNum type="arabicPeriod"/>
            </a:pPr>
            <a:r>
              <a:rPr lang="zh-TW" altLang="en-US" sz="2200">
                <a:latin typeface="標楷體" pitchFamily="65" charset="-120"/>
                <a:cs typeface="Arial" pitchFamily="34" charset="0"/>
              </a:rPr>
              <a:t>用戶端以 </a:t>
            </a:r>
            <a:r>
              <a:rPr lang="en-US" altLang="zh-TW" sz="2200">
                <a:latin typeface="標楷體" pitchFamily="65" charset="-120"/>
                <a:cs typeface="Arial" pitchFamily="34" charset="0"/>
              </a:rPr>
              <a:t>ACK </a:t>
            </a:r>
            <a:r>
              <a:rPr lang="zh-TW" altLang="en-US" sz="2200">
                <a:latin typeface="標楷體" pitchFamily="65" charset="-120"/>
                <a:cs typeface="Arial" pitchFamily="34" charset="0"/>
              </a:rPr>
              <a:t>回應以確認來自伺服器的 </a:t>
            </a:r>
            <a:r>
              <a:rPr lang="en-US" altLang="zh-TW" sz="2200">
                <a:latin typeface="標楷體" pitchFamily="65" charset="-120"/>
                <a:cs typeface="Arial" pitchFamily="34" charset="0"/>
              </a:rPr>
              <a:t>FIN</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pPr marL="0" indent="0">
              <a:buNone/>
            </a:pPr>
            <a:r>
              <a:rPr lang="zh-TW" altLang="en-US" sz="2200">
                <a:latin typeface="標楷體" pitchFamily="65" charset="-120"/>
                <a:cs typeface="Arial" pitchFamily="34" charset="0"/>
              </a:rPr>
              <a:t>威脅發起者可以執行 </a:t>
            </a:r>
            <a:r>
              <a:rPr lang="en-US" altLang="zh-TW" sz="2200">
                <a:latin typeface="標楷體" pitchFamily="65" charset="-120"/>
                <a:cs typeface="Arial" pitchFamily="34" charset="0"/>
              </a:rPr>
              <a:t>TCP </a:t>
            </a:r>
            <a:r>
              <a:rPr lang="zh-TW" altLang="en-US" sz="2200">
                <a:latin typeface="標楷體" pitchFamily="65" charset="-120"/>
                <a:cs typeface="Arial" pitchFamily="34" charset="0"/>
              </a:rPr>
              <a:t>重設攻擊，並將包含 </a:t>
            </a:r>
            <a:r>
              <a:rPr lang="en-US" altLang="zh-TW" sz="2200">
                <a:latin typeface="標楷體" pitchFamily="65" charset="-120"/>
                <a:cs typeface="Arial" pitchFamily="34" charset="0"/>
              </a:rPr>
              <a:t>TCP RST </a:t>
            </a:r>
            <a:r>
              <a:rPr lang="zh-TW" altLang="en-US" sz="2200">
                <a:latin typeface="標楷體" pitchFamily="65" charset="-120"/>
                <a:cs typeface="Arial" pitchFamily="34" charset="0"/>
              </a:rPr>
              <a:t>的欺騙封包傳送至一個或兩個端點。</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3.7</a:t>
            </a:r>
            <a:r>
              <a:rPr lang="zh-TW" altLang="en-US" sz="3600">
                <a:solidFill>
                  <a:srgbClr val="004C69"/>
                </a:solidFill>
              </a:rPr>
              <a:t> </a:t>
            </a:r>
            <a:r>
              <a:rPr lang="en-US" altLang="zh-TW" sz="3600" smtClean="0">
                <a:solidFill>
                  <a:srgbClr val="004C69"/>
                </a:solidFill>
              </a:rPr>
              <a:t>TCP </a:t>
            </a:r>
            <a:r>
              <a:rPr lang="zh-TW" altLang="en-US" sz="3600">
                <a:solidFill>
                  <a:srgbClr val="004C69"/>
                </a:solidFill>
              </a:rPr>
              <a:t>和 </a:t>
            </a:r>
            <a:r>
              <a:rPr lang="en-US" altLang="zh-TW" sz="3600">
                <a:solidFill>
                  <a:srgbClr val="004C69"/>
                </a:solidFill>
              </a:rPr>
              <a:t>UDP </a:t>
            </a:r>
            <a:r>
              <a:rPr lang="zh-TW" altLang="en-US" sz="3600">
                <a:solidFill>
                  <a:srgbClr val="004C69"/>
                </a:solidFill>
              </a:rPr>
              <a:t>漏洞</a:t>
            </a:r>
            <a:br>
              <a:rPr lang="en-US" sz="3600">
                <a:solidFill>
                  <a:srgbClr val="004C69"/>
                </a:solidFill>
              </a:rPr>
            </a:br>
            <a:r>
              <a:rPr lang="en-US" altLang="zh-TW" sz="3600">
                <a:solidFill>
                  <a:srgbClr val="004C69"/>
                </a:solidFill>
              </a:rPr>
              <a:t>TCP </a:t>
            </a:r>
            <a:r>
              <a:rPr lang="zh-TW" altLang="en-US" sz="3600">
                <a:solidFill>
                  <a:srgbClr val="004C69"/>
                </a:solidFill>
              </a:rPr>
              <a:t>攻擊（續）</a:t>
            </a:r>
          </a:p>
        </p:txBody>
      </p:sp>
      <p:pic>
        <p:nvPicPr>
          <p:cNvPr id="7" name="Picture 6">
            <a:extLst>
              <a:ext uri="{FF2B5EF4-FFF2-40B4-BE49-F238E27FC236}">
                <a16:creationId xmlns:a16="http://schemas.microsoft.com/office/drawing/2014/main" id="{D3309F30-99E1-4410-AF71-F035F5E462F1}"/>
              </a:ext>
            </a:extLst>
          </p:cNvPr>
          <p:cNvPicPr>
            <a:picLocks noChangeAspect="1"/>
          </p:cNvPicPr>
          <p:nvPr/>
        </p:nvPicPr>
        <p:blipFill>
          <a:blip r:embed="rId3"/>
          <a:stretch>
            <a:fillRect/>
          </a:stretch>
        </p:blipFill>
        <p:spPr>
          <a:xfrm>
            <a:off x="6568493" y="975783"/>
            <a:ext cx="4558824" cy="504140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127</a:t>
            </a:fld>
            <a:endParaRPr lang="en-US" kern="0">
              <a:solidFill>
                <a:srgbClr val="595959"/>
              </a:solidFill>
            </a:endParaRPr>
          </a:p>
        </p:txBody>
      </p:sp>
    </p:spTree>
    <p:extLst>
      <p:ext uri="{BB962C8B-B14F-4D97-AF65-F5344CB8AC3E}">
        <p14:creationId xmlns:p14="http://schemas.microsoft.com/office/powerpoint/2010/main" val="3636375162"/>
      </p:ext>
    </p:extLst>
  </p:cSld>
  <p:clrMapOvr>
    <a:masterClrMapping/>
  </p:clrMapOvr>
  <p:transition/>
  <p:timing/>
</p:sld>
</file>

<file path=ppt/slides/slide1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3B38564A-E34C-4A2A-9737-73E7133AEF34}"/>
              </a:ext>
            </a:extLst>
          </p:cNvPr>
          <p:cNvSpPr>
            <a:spLocks noGrp="1"/>
          </p:cNvSpPr>
          <p:nvPr>
            <p:ph idx="1"/>
          </p:nvPr>
        </p:nvSpPr>
        <p:spPr>
          <a:xfrm>
            <a:off x="535902" y="1186527"/>
            <a:ext cx="10712472" cy="5540425"/>
          </a:xfrm>
        </p:spPr>
        <p:txBody>
          <a:bodyPr>
            <a:normAutofit/>
          </a:bodyPr>
          <a:lstStyle/>
          <a:p>
            <a:pPr marL="0" indent="0">
              <a:buNone/>
            </a:pPr>
            <a:r>
              <a:rPr lang="en-US" altLang="zh-TW" sz="2600">
                <a:latin typeface="標楷體" pitchFamily="65" charset="-120"/>
                <a:cs typeface="Arial" pitchFamily="34" charset="0"/>
              </a:rPr>
              <a:t>TCP </a:t>
            </a:r>
            <a:r>
              <a:rPr lang="zh-TW" altLang="en-US" sz="2600">
                <a:latin typeface="標楷體" pitchFamily="65" charset="-120"/>
                <a:cs typeface="Arial" pitchFamily="34" charset="0"/>
              </a:rPr>
              <a:t>會談劫持是另一個 </a:t>
            </a:r>
            <a:r>
              <a:rPr lang="en-US" altLang="zh-TW" sz="2600">
                <a:latin typeface="標楷體" pitchFamily="65" charset="-120"/>
                <a:cs typeface="Arial" pitchFamily="34" charset="0"/>
              </a:rPr>
              <a:t>TCP </a:t>
            </a:r>
            <a:r>
              <a:rPr lang="zh-TW" altLang="en-US" sz="2600">
                <a:latin typeface="標楷體" pitchFamily="65" charset="-120"/>
                <a:cs typeface="Arial" pitchFamily="34" charset="0"/>
              </a:rPr>
              <a:t>漏洞。雖然很難進行，威脅發起者在與目標通信時接管已經認證的主機。威脅發起者必須偽造一部主機的 </a:t>
            </a:r>
            <a:r>
              <a:rPr lang="en-US" altLang="zh-TW" sz="2600">
                <a:latin typeface="標楷體" pitchFamily="65" charset="-120"/>
                <a:cs typeface="Arial" pitchFamily="34" charset="0"/>
              </a:rPr>
              <a:t>IP </a:t>
            </a:r>
            <a:r>
              <a:rPr lang="zh-TW" altLang="en-US" sz="2600">
                <a:latin typeface="標楷體" pitchFamily="65" charset="-120"/>
                <a:cs typeface="Arial" pitchFamily="34" charset="0"/>
              </a:rPr>
              <a:t>位址、預測下一個序列號碼，並將 </a:t>
            </a:r>
            <a:r>
              <a:rPr lang="en-US" altLang="zh-TW" sz="2600">
                <a:latin typeface="標楷體" pitchFamily="65" charset="-120"/>
                <a:cs typeface="Arial" pitchFamily="34" charset="0"/>
              </a:rPr>
              <a:t>ACK </a:t>
            </a:r>
            <a:r>
              <a:rPr lang="zh-TW" altLang="en-US" sz="2600">
                <a:latin typeface="標楷體" pitchFamily="65" charset="-120"/>
                <a:cs typeface="Arial" pitchFamily="34" charset="0"/>
              </a:rPr>
              <a:t>傳送給另一台主機。如果成功，威脅發起者能向目標裝置發送但無法接收資料。</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3.7</a:t>
            </a:r>
            <a:r>
              <a:rPr lang="zh-TW" altLang="en-US" sz="3600">
                <a:solidFill>
                  <a:srgbClr val="004C69"/>
                </a:solidFill>
              </a:rPr>
              <a:t> </a:t>
            </a:r>
            <a:r>
              <a:rPr lang="en-US" altLang="zh-TW" sz="3600" smtClean="0">
                <a:solidFill>
                  <a:srgbClr val="004C69"/>
                </a:solidFill>
              </a:rPr>
              <a:t>TCP </a:t>
            </a:r>
            <a:r>
              <a:rPr lang="zh-TW" altLang="en-US" sz="3600">
                <a:solidFill>
                  <a:srgbClr val="004C69"/>
                </a:solidFill>
              </a:rPr>
              <a:t>和 </a:t>
            </a:r>
            <a:r>
              <a:rPr lang="en-US" altLang="zh-TW" sz="3600">
                <a:solidFill>
                  <a:srgbClr val="004C69"/>
                </a:solidFill>
              </a:rPr>
              <a:t>UDP </a:t>
            </a:r>
            <a:r>
              <a:rPr lang="zh-TW" altLang="en-US" sz="3600">
                <a:solidFill>
                  <a:srgbClr val="004C69"/>
                </a:solidFill>
              </a:rPr>
              <a:t>漏洞</a:t>
            </a:r>
            <a:br>
              <a:rPr lang="en-US" sz="3600">
                <a:solidFill>
                  <a:srgbClr val="004C69"/>
                </a:solidFill>
              </a:rPr>
            </a:br>
            <a:r>
              <a:rPr lang="zh-TW" altLang="zh-TW" sz="3600">
                <a:solidFill>
                  <a:srgbClr val="004C69"/>
                </a:solidFill>
              </a:rPr>
              <a:t>TCP 攻擊</a:t>
            </a:r>
            <a:r>
              <a:rPr lang="zh-TW" altLang="en-US" sz="3600">
                <a:solidFill>
                  <a:srgbClr val="004C69"/>
                </a:solidFill>
              </a:rPr>
              <a:t>（續）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128</a:t>
            </a:fld>
            <a:endParaRPr lang="en-US" kern="0">
              <a:solidFill>
                <a:srgbClr val="595959"/>
              </a:solidFill>
            </a:endParaRPr>
          </a:p>
        </p:txBody>
      </p:sp>
    </p:spTree>
    <p:extLst>
      <p:ext uri="{BB962C8B-B14F-4D97-AF65-F5344CB8AC3E}">
        <p14:creationId xmlns:p14="http://schemas.microsoft.com/office/powerpoint/2010/main" val="3757610607"/>
      </p:ext>
    </p:extLst>
  </p:cSld>
  <p:clrMapOvr>
    <a:masterClrMapping/>
  </p:clrMapOvr>
  <p:transition/>
  <p:timing/>
</p:sld>
</file>

<file path=ppt/slides/slide1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BAA5AFC8-FE81-4D66-88CA-31A860A7767E}"/>
              </a:ext>
            </a:extLst>
          </p:cNvPr>
          <p:cNvSpPr>
            <a:spLocks noGrp="1"/>
          </p:cNvSpPr>
          <p:nvPr>
            <p:ph idx="1"/>
          </p:nvPr>
        </p:nvSpPr>
        <p:spPr>
          <a:xfrm>
            <a:off x="676426" y="1134319"/>
            <a:ext cx="11804381" cy="5540425"/>
          </a:xfrm>
        </p:spPr>
        <p:txBody>
          <a:bodyPr/>
          <a:lstStyle/>
          <a:p>
            <a:r>
              <a:rPr lang="en-US" altLang="zh-TW" sz="2133">
                <a:latin typeface="標楷體" pitchFamily="65" charset="-120"/>
                <a:cs typeface="Arial" pitchFamily="34" charset="0"/>
              </a:rPr>
              <a:t>UDP </a:t>
            </a:r>
            <a:r>
              <a:rPr lang="zh-TW" altLang="en-US" sz="2133">
                <a:latin typeface="標楷體" pitchFamily="65" charset="-120"/>
                <a:cs typeface="Arial" pitchFamily="34" charset="0"/>
              </a:rPr>
              <a:t>通常用於 </a:t>
            </a:r>
            <a:r>
              <a:rPr lang="en-US" altLang="zh-TW" sz="2133">
                <a:latin typeface="標楷體" pitchFamily="65" charset="-120"/>
                <a:cs typeface="Arial" pitchFamily="34" charset="0"/>
              </a:rPr>
              <a:t>DNS</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TFTP</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NFS </a:t>
            </a:r>
            <a:r>
              <a:rPr lang="zh-TW" altLang="en-US" sz="2133">
                <a:latin typeface="標楷體" pitchFamily="65" charset="-120"/>
                <a:cs typeface="Arial" pitchFamily="34" charset="0"/>
              </a:rPr>
              <a:t>和 </a:t>
            </a:r>
            <a:r>
              <a:rPr lang="en-US" altLang="zh-TW" sz="2133">
                <a:latin typeface="標楷體" pitchFamily="65" charset="-120"/>
                <a:cs typeface="Arial" pitchFamily="34" charset="0"/>
              </a:rPr>
              <a:t>SNMP</a:t>
            </a:r>
            <a:r>
              <a:rPr lang="zh-TW" altLang="en-US" sz="2133">
                <a:latin typeface="標楷體" pitchFamily="65" charset="-120"/>
                <a:cs typeface="Arial" pitchFamily="34" charset="0"/>
              </a:rPr>
              <a:t>。它也可用於即時應用，例如媒體串流或 </a:t>
            </a:r>
            <a:r>
              <a:rPr lang="en-US" altLang="zh-TW" sz="2133">
                <a:latin typeface="標楷體" pitchFamily="65" charset="-120"/>
                <a:cs typeface="Arial" pitchFamily="34" charset="0"/>
              </a:rPr>
              <a:t>VoIP</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UDP </a:t>
            </a:r>
            <a:r>
              <a:rPr lang="zh-TW" altLang="en-US" sz="2133">
                <a:latin typeface="標楷體" pitchFamily="65" charset="-120"/>
                <a:cs typeface="Arial" pitchFamily="34" charset="0"/>
              </a:rPr>
              <a:t>是一個無連線的傳輸層協定。它的額外支出比 </a:t>
            </a:r>
            <a:r>
              <a:rPr lang="en-US" altLang="zh-TW" sz="2133">
                <a:latin typeface="標楷體" pitchFamily="65" charset="-120"/>
                <a:cs typeface="Arial" pitchFamily="34" charset="0"/>
              </a:rPr>
              <a:t>TCP </a:t>
            </a:r>
            <a:r>
              <a:rPr lang="zh-TW" altLang="en-US" sz="2133">
                <a:latin typeface="標楷體" pitchFamily="65" charset="-120"/>
                <a:cs typeface="Arial" pitchFamily="34" charset="0"/>
              </a:rPr>
              <a:t>低得多，因為它不是連線導向的，也不提供複雜的重傳、排序和提供可靠性的流量控制機制。</a:t>
            </a:r>
            <a:endParaRPr lang="en-US" altLang="zh-TW" sz="2133">
              <a:latin typeface="標楷體" pitchFamily="65" charset="-120"/>
              <a:cs typeface="Arial" pitchFamily="34" charset="0"/>
            </a:endParaRPr>
          </a:p>
          <a:p>
            <a:r>
              <a:rPr lang="zh-TW" altLang="en-US" sz="2133">
                <a:latin typeface="標楷體" pitchFamily="65" charset="-120"/>
                <a:cs typeface="Arial" pitchFamily="34" charset="0"/>
              </a:rPr>
              <a:t>傳輸層協定不提供可靠性功能，並且如果需要時必須透過其他方式實作。</a:t>
            </a:r>
            <a:endParaRPr lang="en-US" altLang="zh-TW" sz="2133">
              <a:latin typeface="標楷體" pitchFamily="65" charset="-120"/>
              <a:cs typeface="Arial" pitchFamily="34" charset="0"/>
            </a:endParaRPr>
          </a:p>
          <a:p>
            <a:r>
              <a:rPr lang="en-US" altLang="zh-TW" sz="2133">
                <a:latin typeface="標楷體" pitchFamily="65" charset="-120"/>
                <a:cs typeface="Arial" pitchFamily="34" charset="0"/>
              </a:rPr>
              <a:t>UDP </a:t>
            </a:r>
            <a:r>
              <a:rPr lang="zh-TW" altLang="en-US" sz="2133">
                <a:latin typeface="標楷體" pitchFamily="65" charset="-120"/>
                <a:cs typeface="Arial" pitchFamily="34" charset="0"/>
              </a:rPr>
              <a:t>的低額外支出使得它非常適合進行簡單請求和回覆交易的協定。</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3.7</a:t>
            </a:r>
            <a:r>
              <a:rPr lang="zh-TW" altLang="en-US" sz="3600">
                <a:solidFill>
                  <a:srgbClr val="004C69"/>
                </a:solidFill>
              </a:rPr>
              <a:t> </a:t>
            </a:r>
            <a:r>
              <a:rPr lang="en-US" altLang="zh-TW" sz="3600" smtClean="0">
                <a:solidFill>
                  <a:srgbClr val="004C69"/>
                </a:solidFill>
              </a:rPr>
              <a:t>TCP </a:t>
            </a:r>
            <a:r>
              <a:rPr lang="zh-TW" altLang="en-US" sz="3600">
                <a:solidFill>
                  <a:srgbClr val="004C69"/>
                </a:solidFill>
              </a:rPr>
              <a:t>和 </a:t>
            </a:r>
            <a:r>
              <a:rPr lang="en-US" altLang="zh-TW" sz="3600">
                <a:solidFill>
                  <a:srgbClr val="004C69"/>
                </a:solidFill>
              </a:rPr>
              <a:t>UDP </a:t>
            </a:r>
            <a:r>
              <a:rPr lang="zh-TW" altLang="en-US" sz="3600">
                <a:solidFill>
                  <a:srgbClr val="004C69"/>
                </a:solidFill>
              </a:rPr>
              <a:t>漏洞</a:t>
            </a:r>
            <a:br>
              <a:rPr lang="en-US" sz="3600">
                <a:solidFill>
                  <a:srgbClr val="004C69"/>
                </a:solidFill>
              </a:rPr>
            </a:br>
            <a:r>
              <a:rPr lang="en-US" altLang="zh-TW" sz="3600">
                <a:solidFill>
                  <a:srgbClr val="004C69"/>
                </a:solidFill>
              </a:rPr>
              <a:t>UDP </a:t>
            </a:r>
            <a:r>
              <a:rPr lang="zh-TW" altLang="en-US" sz="3600">
                <a:solidFill>
                  <a:srgbClr val="004C69"/>
                </a:solidFill>
              </a:rPr>
              <a:t>資料段標頭和運作</a:t>
            </a:r>
          </a:p>
        </p:txBody>
      </p:sp>
      <p:pic>
        <p:nvPicPr>
          <p:cNvPr id="6" name="Picture 5">
            <a:extLst>
              <a:ext uri="{FF2B5EF4-FFF2-40B4-BE49-F238E27FC236}">
                <a16:creationId xmlns:a16="http://schemas.microsoft.com/office/drawing/2014/main" id="{2E0E2795-E731-4180-A589-E5F5879F945B}"/>
              </a:ext>
            </a:extLst>
          </p:cNvPr>
          <p:cNvPicPr>
            <a:picLocks noChangeAspect="1"/>
          </p:cNvPicPr>
          <p:nvPr/>
        </p:nvPicPr>
        <p:blipFill>
          <a:blip r:embed="rId3"/>
          <a:stretch>
            <a:fillRect/>
          </a:stretch>
        </p:blipFill>
        <p:spPr>
          <a:xfrm>
            <a:off x="3063903" y="3904532"/>
            <a:ext cx="6537187" cy="218484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129</a:t>
            </a:fld>
            <a:endParaRPr lang="en-US" kern="0">
              <a:solidFill>
                <a:srgbClr val="595959"/>
              </a:solidFill>
            </a:endParaRPr>
          </a:p>
        </p:txBody>
      </p:sp>
    </p:spTree>
    <p:extLst>
      <p:ext uri="{BB962C8B-B14F-4D97-AF65-F5344CB8AC3E}">
        <p14:creationId xmlns:p14="http://schemas.microsoft.com/office/powerpoint/2010/main" val="1733077825"/>
      </p:ext>
    </p:extLst>
  </p:cSld>
  <p:clrMapOvr>
    <a:masterClrMapping/>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94E527F-BF98-4A2C-875A-0B7869C1788C}"/>
              </a:ext>
            </a:extLst>
          </p:cNvPr>
          <p:cNvSpPr>
            <a:spLocks noGrp="1"/>
          </p:cNvSpPr>
          <p:nvPr>
            <p:ph idx="1"/>
          </p:nvPr>
        </p:nvSpPr>
        <p:spPr>
          <a:xfrm>
            <a:off x="632882" y="1174001"/>
            <a:ext cx="11804381" cy="5540425"/>
          </a:xfrm>
        </p:spPr>
        <p:txBody>
          <a:bodyPr>
            <a:normAutofit/>
          </a:bodyPr>
          <a:lstStyle/>
          <a:p>
            <a:pPr marL="0" indent="0">
              <a:buNone/>
            </a:pPr>
            <a:r>
              <a:rPr lang="zh-TW" altLang="en-US" sz="3000">
                <a:latin typeface="標楷體" pitchFamily="65" charset="-120"/>
              </a:rPr>
              <a:t>此表摘要說明 </a:t>
            </a:r>
            <a:r>
              <a:rPr lang="en-US" altLang="zh-TW" sz="3000">
                <a:latin typeface="標楷體" pitchFamily="65" charset="-120"/>
              </a:rPr>
              <a:t>OSPFv2 </a:t>
            </a:r>
            <a:r>
              <a:rPr lang="zh-TW" altLang="en-US" sz="3000">
                <a:latin typeface="標楷體" pitchFamily="65" charset="-120"/>
              </a:rPr>
              <a:t>使用的五種不同類型的 </a:t>
            </a:r>
            <a:r>
              <a:rPr lang="en-US" altLang="zh-TW" sz="3000">
                <a:latin typeface="標楷體" pitchFamily="65" charset="-120"/>
              </a:rPr>
              <a:t>LSP</a:t>
            </a:r>
            <a:r>
              <a:rPr lang="zh-TW" altLang="en-US" sz="3000">
                <a:latin typeface="標楷體" pitchFamily="65" charset="-120"/>
              </a:rPr>
              <a:t>。</a:t>
            </a:r>
            <a:r>
              <a:rPr lang="en-US" altLang="zh-TW" sz="3000">
                <a:latin typeface="標楷體" pitchFamily="65" charset="-120"/>
              </a:rPr>
              <a:t>OSPFv3 </a:t>
            </a:r>
            <a:r>
              <a:rPr lang="zh-TW" altLang="en-US" sz="3000">
                <a:latin typeface="標楷體" pitchFamily="65" charset="-120"/>
              </a:rPr>
              <a:t>具有類似的封包類型。</a:t>
            </a:r>
            <a:endParaRPr lang="zh-TW" altLang="en-US" sz="3000">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1.2OSPF </a:t>
            </a:r>
            <a:r>
              <a:rPr lang="zh-TW" altLang="en-US" sz="3600">
                <a:solidFill>
                  <a:srgbClr val="004C69"/>
                </a:solidFill>
              </a:rPr>
              <a:t>封包</a:t>
            </a:r>
            <a:br>
              <a:rPr lang="en-US" sz="3600">
                <a:solidFill>
                  <a:srgbClr val="004C69"/>
                </a:solidFill>
              </a:rPr>
            </a:br>
            <a:r>
              <a:rPr lang="en-US" altLang="zh-TW" sz="3600">
                <a:solidFill>
                  <a:srgbClr val="004C69"/>
                </a:solidFill>
              </a:rPr>
              <a:t>OSPF </a:t>
            </a:r>
            <a:r>
              <a:rPr lang="zh-TW" altLang="en-US" sz="3600">
                <a:solidFill>
                  <a:srgbClr val="004C69"/>
                </a:solidFill>
              </a:rPr>
              <a:t>封包的類型</a:t>
            </a:r>
          </a:p>
        </p:txBody>
      </p:sp>
      <p:graphicFrame>
        <p:nvGraphicFramePr>
          <p:cNvPr id="6" name="Table 6">
            <a:extLst>
              <a:ext uri="{FF2B5EF4-FFF2-40B4-BE49-F238E27FC236}">
                <a16:creationId xmlns:a16="http://schemas.microsoft.com/office/drawing/2014/main" id="{0FDFA63D-A8CB-4C1C-BF6C-D20F28D63967}"/>
              </a:ext>
            </a:extLst>
          </p:cNvPr>
          <p:cNvGraphicFramePr>
            <a:graphicFrameLocks noGrp="1"/>
          </p:cNvGraphicFramePr>
          <p:nvPr>
            <p:extLst>
              <p:ext uri="{D42A27DB-BD31-4B8C-83A1-F6EECF244321}">
                <p14:modId xmlns:p14="http://schemas.microsoft.com/office/powerpoint/2010/main" val="2920320417"/>
              </p:ext>
            </p:extLst>
          </p:nvPr>
        </p:nvGraphicFramePr>
        <p:xfrm>
          <a:off x="632882" y="2460854"/>
          <a:ext cx="11173295" cy="2966718"/>
        </p:xfrm>
        <a:graphic>
          <a:graphicData uri="http://schemas.openxmlformats.org/drawingml/2006/table">
            <a:tbl>
              <a:tblPr firstRow="1" bandRow="1">
                <a:tableStyleId>{5C22544A-7EE6-4342-B048-85BDC9FD1C3A}</a:tableStyleId>
              </a:tblPr>
              <a:tblGrid>
                <a:gridCol w="760785">
                  <a:extLst>
                    <a:ext uri="{9D8B030D-6E8A-4147-A177-3AD203B41FA5}">
                      <a16:colId xmlns:a16="http://schemas.microsoft.com/office/drawing/2014/main" val="437161920"/>
                    </a:ext>
                  </a:extLst>
                </a:gridCol>
                <a:gridCol w="4038719">
                  <a:extLst>
                    <a:ext uri="{9D8B030D-6E8A-4147-A177-3AD203B41FA5}">
                      <a16:colId xmlns:a16="http://schemas.microsoft.com/office/drawing/2014/main" val="383234256"/>
                    </a:ext>
                  </a:extLst>
                </a:gridCol>
                <a:gridCol w="6373791">
                  <a:extLst>
                    <a:ext uri="{9D8B030D-6E8A-4147-A177-3AD203B41FA5}">
                      <a16:colId xmlns:a16="http://schemas.microsoft.com/office/drawing/2014/main" val="642217950"/>
                    </a:ext>
                  </a:extLst>
                </a:gridCol>
              </a:tblGrid>
              <a:tr h="494453">
                <a:tc>
                  <a:txBody>
                    <a:bodyPr vert="horz" wrap="square"/>
                    <a:lstStyle/>
                    <a:p>
                      <a:pPr algn="l" rtl="0" fontAlgn="ctr"/>
                      <a:r>
                        <a:rPr lang="zh-TW" sz="2400" b="1">
                          <a:effectLst/>
                          <a:latin typeface="標楷體" pitchFamily="65" charset="-120"/>
                          <a:ea typeface="標楷體" panose="03000509000000000000" pitchFamily="65" charset="-120"/>
                        </a:rPr>
                        <a:t>類型</a:t>
                      </a:r>
                    </a:p>
                  </a:txBody>
                  <a:tcPr marL="63500" marR="63500" marT="63500" marB="63500" anchor="ctr"/>
                </a:tc>
                <a:tc>
                  <a:txBody>
                    <a:bodyPr vert="horz" wrap="square"/>
                    <a:lstStyle/>
                    <a:p>
                      <a:pPr algn="l" rtl="0" fontAlgn="ctr"/>
                      <a:r>
                        <a:rPr lang="zh-TW" sz="2400" b="1">
                          <a:effectLst/>
                          <a:latin typeface="標楷體" pitchFamily="65" charset="-120"/>
                          <a:ea typeface="標楷體" panose="03000509000000000000" pitchFamily="65" charset="-120"/>
                        </a:rPr>
                        <a:t>封包名稱</a:t>
                      </a:r>
                    </a:p>
                  </a:txBody>
                  <a:tcPr marL="63500" marR="63500" marT="63500" marB="63500" anchor="ctr"/>
                </a:tc>
                <a:tc>
                  <a:txBody>
                    <a:bodyPr vert="horz" wrap="square"/>
                    <a:lstStyle/>
                    <a:p>
                      <a:pPr algn="l" rtl="0" fontAlgn="ctr"/>
                      <a:r>
                        <a:rPr lang="zh-TW" sz="2400" b="1">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827652468"/>
                  </a:ext>
                </a:extLst>
              </a:tr>
              <a:tr h="494453">
                <a:tc>
                  <a:txBody>
                    <a:bodyPr vert="horz" wrap="square"/>
                    <a:lstStyle/>
                    <a:p>
                      <a:pPr rtl="0" fontAlgn="ctr"/>
                      <a:r>
                        <a:rPr lang="zh-TW" sz="2400" b="0">
                          <a:effectLst/>
                          <a:latin typeface="標楷體" pitchFamily="65" charset="-120"/>
                          <a:ea typeface="標楷體" panose="03000509000000000000" pitchFamily="65" charset="-120"/>
                        </a:rPr>
                        <a:t>1</a:t>
                      </a:r>
                    </a:p>
                  </a:txBody>
                  <a:tcPr marL="63500" marR="63500" marT="63500" marB="63500" anchor="ctr"/>
                </a:tc>
                <a:tc>
                  <a:txBody>
                    <a:bodyPr vert="horz" wrap="square"/>
                    <a:lstStyle/>
                    <a:p>
                      <a:pPr rtl="0" fontAlgn="ctr"/>
                      <a:r>
                        <a:rPr lang="en-US" altLang="zh-TW" sz="2400" b="0">
                          <a:effectLst/>
                          <a:latin typeface="標楷體" pitchFamily="65" charset="-120"/>
                          <a:ea typeface="標楷體" panose="03000509000000000000" pitchFamily="65" charset="-120"/>
                        </a:rPr>
                        <a:t>Hello</a:t>
                      </a:r>
                      <a:endParaRPr lang="zh-TW" sz="24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發現鄰居並與其建立鄰接關係</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4133330987"/>
                  </a:ext>
                </a:extLst>
              </a:tr>
              <a:tr h="494453">
                <a:tc>
                  <a:txBody>
                    <a:bodyPr vert="horz" wrap="square"/>
                    <a:lstStyle/>
                    <a:p>
                      <a:pPr rtl="0" fontAlgn="ctr"/>
                      <a:r>
                        <a:rPr lang="zh-TW" sz="2400" b="0">
                          <a:effectLst/>
                          <a:latin typeface="標楷體" pitchFamily="65" charset="-120"/>
                          <a:ea typeface="標楷體" panose="03000509000000000000" pitchFamily="65" charset="-120"/>
                        </a:rPr>
                        <a:t>2</a:t>
                      </a:r>
                    </a:p>
                  </a:txBody>
                  <a:tcPr marL="63500" marR="63500" marT="63500" marB="63500" anchor="ctr"/>
                </a:tc>
                <a:tc>
                  <a:txBody>
                    <a:bodyPr vert="horz" wrap="square"/>
                    <a:lstStyle/>
                    <a:p>
                      <a:pPr rtl="0" fontAlgn="ctr"/>
                      <a:r>
                        <a:rPr lang="zh-TW" sz="2400" b="0">
                          <a:effectLst/>
                          <a:latin typeface="標楷體" pitchFamily="65" charset="-120"/>
                          <a:ea typeface="標楷體" panose="03000509000000000000" pitchFamily="65" charset="-120"/>
                        </a:rPr>
                        <a:t>資料庫描述 (DBD)</a:t>
                      </a: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在路由器間檢查資料庫同步情況</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426783081"/>
                  </a:ext>
                </a:extLst>
              </a:tr>
              <a:tr h="494453">
                <a:tc>
                  <a:txBody>
                    <a:bodyPr vert="horz" wrap="square"/>
                    <a:lstStyle/>
                    <a:p>
                      <a:pPr rtl="0" fontAlgn="ctr"/>
                      <a:r>
                        <a:rPr lang="zh-TW" sz="2400" b="0">
                          <a:effectLst/>
                          <a:latin typeface="標楷體" pitchFamily="65" charset="-120"/>
                          <a:ea typeface="標楷體" panose="03000509000000000000" pitchFamily="65" charset="-120"/>
                        </a:rPr>
                        <a:t>3</a:t>
                      </a:r>
                    </a:p>
                  </a:txBody>
                  <a:tcPr marL="63500" marR="63500" marT="63500" marB="63500" anchor="ctr"/>
                </a:tc>
                <a:tc>
                  <a:txBody>
                    <a:bodyPr vert="horz" wrap="square"/>
                    <a:lstStyle/>
                    <a:p>
                      <a:pPr rtl="0" fontAlgn="ctr"/>
                      <a:r>
                        <a:rPr lang="zh-TW" sz="2400" b="0">
                          <a:effectLst/>
                          <a:latin typeface="標楷體" pitchFamily="65" charset="-120"/>
                          <a:ea typeface="標楷體" panose="03000509000000000000" pitchFamily="65" charset="-120"/>
                        </a:rPr>
                        <a:t>鏈路狀態請求 (LSR)</a:t>
                      </a: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由路由器向路由器請求特定的鏈路狀態記錄</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444553229"/>
                  </a:ext>
                </a:extLst>
              </a:tr>
              <a:tr h="494453">
                <a:tc>
                  <a:txBody>
                    <a:bodyPr vert="horz" wrap="square"/>
                    <a:lstStyle/>
                    <a:p>
                      <a:pPr rtl="0" fontAlgn="ctr"/>
                      <a:r>
                        <a:rPr lang="zh-TW" sz="2400" b="0">
                          <a:effectLst/>
                          <a:latin typeface="標楷體" pitchFamily="65" charset="-120"/>
                          <a:ea typeface="標楷體" panose="03000509000000000000" pitchFamily="65" charset="-120"/>
                        </a:rPr>
                        <a:t>4</a:t>
                      </a:r>
                    </a:p>
                  </a:txBody>
                  <a:tcPr marL="63500" marR="63500" marT="63500" marB="63500" anchor="ctr"/>
                </a:tc>
                <a:tc>
                  <a:txBody>
                    <a:bodyPr vert="horz" wrap="square"/>
                    <a:lstStyle/>
                    <a:p>
                      <a:pPr rtl="0" fontAlgn="ctr"/>
                      <a:r>
                        <a:rPr lang="zh-TW" sz="2400" b="0">
                          <a:effectLst/>
                          <a:latin typeface="標楷體" pitchFamily="65" charset="-120"/>
                          <a:ea typeface="標楷體" panose="03000509000000000000" pitchFamily="65" charset="-120"/>
                        </a:rPr>
                        <a:t>鏈路狀態更新 (LSU)</a:t>
                      </a: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發送所請求的特定鏈路狀態記錄</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652161687"/>
                  </a:ext>
                </a:extLst>
              </a:tr>
              <a:tr h="494453">
                <a:tc>
                  <a:txBody>
                    <a:bodyPr vert="horz" wrap="square"/>
                    <a:lstStyle/>
                    <a:p>
                      <a:pPr rtl="0" fontAlgn="ctr"/>
                      <a:r>
                        <a:rPr lang="zh-TW" sz="2400" b="0">
                          <a:effectLst/>
                          <a:latin typeface="標楷體" pitchFamily="65" charset="-120"/>
                          <a:ea typeface="標楷體" panose="03000509000000000000" pitchFamily="65" charset="-120"/>
                        </a:rPr>
                        <a:t>5</a:t>
                      </a: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鏈路狀態確認 </a:t>
                      </a:r>
                      <a:r>
                        <a:rPr lang="en-US" altLang="zh-TW" sz="2400" b="0">
                          <a:effectLst/>
                          <a:latin typeface="標楷體" pitchFamily="65" charset="-120"/>
                          <a:ea typeface="標楷體" panose="03000509000000000000" pitchFamily="65" charset="-120"/>
                        </a:rPr>
                        <a:t>(LSAck)</a:t>
                      </a:r>
                      <a:endParaRPr lang="zh-TW" sz="24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確認其他封包類型</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835698426"/>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13</a:t>
            </a:fld>
            <a:endParaRPr lang="en-US" kern="0">
              <a:solidFill>
                <a:srgbClr val="595959"/>
              </a:solidFill>
            </a:endParaRPr>
          </a:p>
        </p:txBody>
      </p:sp>
    </p:spTree>
    <p:extLst>
      <p:ext uri="{BB962C8B-B14F-4D97-AF65-F5344CB8AC3E}">
        <p14:creationId xmlns:p14="http://schemas.microsoft.com/office/powerpoint/2010/main" val="1169173615"/>
      </p:ext>
    </p:extLst>
  </p:cSld>
  <p:clrMapOvr>
    <a:masterClrMapping/>
  </p:clrMapOvr>
  <p:transition/>
  <p:timing/>
</p:sld>
</file>

<file path=ppt/slides/slide1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0987F9EC-742E-4288-A50E-475A53545240}"/>
              </a:ext>
            </a:extLst>
          </p:cNvPr>
          <p:cNvSpPr>
            <a:spLocks noGrp="1"/>
          </p:cNvSpPr>
          <p:nvPr>
            <p:ph idx="1"/>
          </p:nvPr>
        </p:nvSpPr>
        <p:spPr>
          <a:xfrm>
            <a:off x="663901" y="1317575"/>
            <a:ext cx="10384056" cy="5540425"/>
          </a:xfrm>
        </p:spPr>
        <p:txBody>
          <a:bodyPr/>
          <a:lstStyle/>
          <a:p>
            <a:pPr marL="457189" indent="-457189">
              <a:buFont typeface="Arial" pitchFamily="34" charset="0"/>
              <a:buChar char="•"/>
            </a:pPr>
            <a:r>
              <a:rPr lang="en-US" altLang="zh-TW" sz="2133">
                <a:latin typeface="標楷體" pitchFamily="65" charset="-120"/>
                <a:cs typeface="Arial" pitchFamily="34" charset="0"/>
              </a:rPr>
              <a:t>UDP </a:t>
            </a:r>
            <a:r>
              <a:rPr lang="zh-TW" altLang="en-US" sz="2133">
                <a:latin typeface="標楷體" pitchFamily="65" charset="-120"/>
                <a:cs typeface="Arial" pitchFamily="34" charset="0"/>
              </a:rPr>
              <a:t>不受任何加密保護。你可以將加密新增至 </a:t>
            </a:r>
            <a:r>
              <a:rPr lang="en-US" altLang="zh-TW" sz="2133">
                <a:latin typeface="標楷體" pitchFamily="65" charset="-120"/>
                <a:cs typeface="Arial" pitchFamily="34" charset="0"/>
              </a:rPr>
              <a:t>UDP</a:t>
            </a:r>
            <a:r>
              <a:rPr lang="zh-TW" altLang="en-US" sz="2133">
                <a:latin typeface="標楷體" pitchFamily="65" charset="-120"/>
                <a:cs typeface="Arial" pitchFamily="34" charset="0"/>
              </a:rPr>
              <a:t>，但預設無法使用。缺乏加密意味著任何人都可以看到流量，改變它，並將其發送到其目的地。</a:t>
            </a:r>
          </a:p>
          <a:p>
            <a:pPr marL="457189" indent="-457189">
              <a:buFont typeface="Arial" pitchFamily="34" charset="0"/>
              <a:buChar char="•"/>
            </a:pPr>
            <a:r>
              <a:rPr lang="en-US" altLang="zh-TW" sz="2133" b="1">
                <a:latin typeface="標楷體" pitchFamily="65" charset="-120"/>
                <a:cs typeface="Arial" pitchFamily="34" charset="0"/>
              </a:rPr>
              <a:t>UDP </a:t>
            </a:r>
            <a:r>
              <a:rPr lang="zh-TW" altLang="en-US" sz="2133" b="1">
                <a:latin typeface="標楷體" pitchFamily="65" charset="-120"/>
                <a:cs typeface="Arial" pitchFamily="34" charset="0"/>
              </a:rPr>
              <a:t>泛洪攻擊：</a:t>
            </a:r>
            <a:r>
              <a:rPr lang="zh-TW" altLang="en-US" sz="2133">
                <a:latin typeface="標楷體" pitchFamily="65" charset="-120"/>
                <a:cs typeface="Arial" pitchFamily="34" charset="0"/>
              </a:rPr>
              <a:t>威脅發起者使用像是 </a:t>
            </a:r>
            <a:r>
              <a:rPr lang="en-US" altLang="zh-TW" sz="2133">
                <a:latin typeface="標楷體" pitchFamily="65" charset="-120"/>
                <a:cs typeface="Arial" pitchFamily="34" charset="0"/>
              </a:rPr>
              <a:t>UDP Unicorn </a:t>
            </a:r>
            <a:r>
              <a:rPr lang="zh-TW" altLang="en-US" sz="2133">
                <a:latin typeface="標楷體" pitchFamily="65" charset="-120"/>
                <a:cs typeface="Arial" pitchFamily="34" charset="0"/>
              </a:rPr>
              <a:t>或 </a:t>
            </a:r>
            <a:r>
              <a:rPr lang="en-US" altLang="zh-TW" sz="2133">
                <a:latin typeface="標楷體" pitchFamily="65" charset="-120"/>
                <a:cs typeface="Arial" pitchFamily="34" charset="0"/>
              </a:rPr>
              <a:t>Low Orbit Ion Cannon </a:t>
            </a:r>
            <a:r>
              <a:rPr lang="zh-TW" altLang="en-US" sz="2133">
                <a:latin typeface="標楷體" pitchFamily="65" charset="-120"/>
                <a:cs typeface="Arial" pitchFamily="34" charset="0"/>
              </a:rPr>
              <a:t>的工具。這些工具會將大量的 </a:t>
            </a:r>
            <a:r>
              <a:rPr lang="en-US" altLang="zh-TW" sz="2133">
                <a:latin typeface="標楷體" pitchFamily="65" charset="-120"/>
                <a:cs typeface="Arial" pitchFamily="34" charset="0"/>
              </a:rPr>
              <a:t>UDP </a:t>
            </a:r>
            <a:r>
              <a:rPr lang="zh-TW" altLang="en-US" sz="2133">
                <a:latin typeface="標楷體" pitchFamily="65" charset="-120"/>
                <a:cs typeface="Arial" pitchFamily="34" charset="0"/>
              </a:rPr>
              <a:t>封包（通常是來自欺騙的主機）傳送到子網路上的伺服器。該程式將掃描所有已知的連接埠，試圖找到關閉的連接埠。這會造成伺服器以 </a:t>
            </a:r>
            <a:r>
              <a:rPr lang="en-US" altLang="zh-TW" sz="2133">
                <a:latin typeface="標楷體" pitchFamily="65" charset="-120"/>
                <a:cs typeface="Arial" pitchFamily="34" charset="0"/>
              </a:rPr>
              <a:t>ICMP </a:t>
            </a:r>
            <a:r>
              <a:rPr lang="zh-TW" altLang="en-US" sz="2133">
                <a:latin typeface="標楷體" pitchFamily="65" charset="-120"/>
                <a:cs typeface="Arial" pitchFamily="34" charset="0"/>
              </a:rPr>
              <a:t>連接埠無法到達的訊息回覆。因為伺服器上有許多關閉的連接埠，所以這會在網段上產生大量的流量，用掉大部分的頻寬。結果與 </a:t>
            </a:r>
            <a:r>
              <a:rPr lang="en-US" altLang="zh-TW" sz="2133">
                <a:latin typeface="標楷體" pitchFamily="65" charset="-120"/>
                <a:cs typeface="Arial" pitchFamily="34" charset="0"/>
              </a:rPr>
              <a:t>DoS </a:t>
            </a:r>
            <a:r>
              <a:rPr lang="zh-TW" altLang="en-US" sz="2133">
                <a:latin typeface="標楷體" pitchFamily="65" charset="-120"/>
                <a:cs typeface="Arial" pitchFamily="34" charset="0"/>
              </a:rPr>
              <a:t>攻擊非常相似。</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3.7</a:t>
            </a:r>
            <a:r>
              <a:rPr lang="zh-TW" altLang="en-US" sz="3600">
                <a:solidFill>
                  <a:srgbClr val="004C69"/>
                </a:solidFill>
              </a:rPr>
              <a:t> </a:t>
            </a:r>
            <a:r>
              <a:rPr lang="en-US" altLang="zh-TW" sz="3600" smtClean="0">
                <a:solidFill>
                  <a:srgbClr val="004C69"/>
                </a:solidFill>
              </a:rPr>
              <a:t>TCP </a:t>
            </a:r>
            <a:r>
              <a:rPr lang="zh-TW" altLang="en-US" sz="3600">
                <a:solidFill>
                  <a:srgbClr val="004C69"/>
                </a:solidFill>
              </a:rPr>
              <a:t>和 </a:t>
            </a:r>
            <a:r>
              <a:rPr lang="en-US" altLang="zh-TW" sz="3600">
                <a:solidFill>
                  <a:srgbClr val="004C69"/>
                </a:solidFill>
              </a:rPr>
              <a:t>UDP </a:t>
            </a:r>
            <a:r>
              <a:rPr lang="zh-TW" altLang="en-US" sz="3600">
                <a:solidFill>
                  <a:srgbClr val="004C69"/>
                </a:solidFill>
              </a:rPr>
              <a:t>漏洞</a:t>
            </a:r>
            <a:br>
              <a:rPr lang="en-US" sz="3600">
                <a:solidFill>
                  <a:srgbClr val="004C69"/>
                </a:solidFill>
              </a:rPr>
            </a:br>
            <a:r>
              <a:rPr lang="en-US" altLang="zh-TW" sz="3600">
                <a:solidFill>
                  <a:srgbClr val="004C69"/>
                </a:solidFill>
              </a:rPr>
              <a:t>UDP </a:t>
            </a:r>
            <a:r>
              <a:rPr lang="zh-TW" altLang="en-US" sz="3600">
                <a:solidFill>
                  <a:srgbClr val="004C69"/>
                </a:solidFill>
              </a:rPr>
              <a:t>攻擊</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130</a:t>
            </a:fld>
            <a:endParaRPr lang="en-US" kern="0">
              <a:solidFill>
                <a:srgbClr val="595959"/>
              </a:solidFill>
            </a:endParaRPr>
          </a:p>
        </p:txBody>
      </p:sp>
    </p:spTree>
    <p:extLst>
      <p:ext uri="{BB962C8B-B14F-4D97-AF65-F5344CB8AC3E}">
        <p14:creationId xmlns:p14="http://schemas.microsoft.com/office/powerpoint/2010/main" val="1960208773"/>
      </p:ext>
    </p:extLst>
  </p:cSld>
  <p:clrMapOvr>
    <a:masterClrMapping/>
  </p:clrMapOvr>
  <p:transition/>
  <p:timing/>
</p:sld>
</file>

<file path=ppt/slides/slide1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FD6750E-AA5C-FD42-9B61-BBE3A650A642}"/>
              </a:ext>
            </a:extLst>
          </p:cNvPr>
          <p:cNvSpPr>
            <a:spLocks noGrp="1"/>
          </p:cNvSpPr>
          <p:nvPr>
            <p:ph idx="1"/>
          </p:nvPr>
        </p:nvSpPr>
        <p:spPr>
          <a:xfrm>
            <a:off x="535901" y="1065259"/>
            <a:ext cx="10487003" cy="5540425"/>
          </a:xfrm>
        </p:spPr>
        <p:txBody>
          <a:bodyPr/>
          <a:lstStyle/>
          <a:p>
            <a:pPr marL="457189" indent="-457189">
              <a:buFont typeface="Arial" pitchFamily="34" charset="0"/>
              <a:buChar char="•"/>
            </a:pPr>
            <a:r>
              <a:rPr lang="zh-TW" altLang="en-US" sz="2133">
                <a:latin typeface="標楷體" pitchFamily="65" charset="-120"/>
                <a:cs typeface="Arial" pitchFamily="34" charset="0"/>
              </a:rPr>
              <a:t>主機</a:t>
            </a:r>
            <a:r>
              <a:rPr lang="zh-TW" altLang="en-US" sz="2133">
                <a:latin typeface="Arial" pitchFamily="34" charset="0"/>
                <a:ea typeface="+mn-ea"/>
                <a:cs typeface="Arial" pitchFamily="34" charset="0"/>
              </a:rPr>
              <a:t>廣播 </a:t>
            </a:r>
            <a:r>
              <a:rPr lang="en-US" altLang="zh-TW" sz="2133">
                <a:latin typeface="Arial" pitchFamily="34" charset="0"/>
                <a:ea typeface="+mn-ea"/>
                <a:cs typeface="Arial" pitchFamily="34" charset="0"/>
              </a:rPr>
              <a:t>ARP </a:t>
            </a:r>
            <a:r>
              <a:rPr lang="zh-TW" altLang="en-US" sz="2133">
                <a:latin typeface="Arial" pitchFamily="34" charset="0"/>
                <a:ea typeface="+mn-ea"/>
                <a:cs typeface="Arial" pitchFamily="34" charset="0"/>
              </a:rPr>
              <a:t>請求到網段上的其他主機，以確定具有特定 </a:t>
            </a:r>
            <a:r>
              <a:rPr lang="en-US" altLang="zh-TW" sz="2133">
                <a:latin typeface="Arial" pitchFamily="34" charset="0"/>
                <a:ea typeface="+mn-ea"/>
                <a:cs typeface="Arial" pitchFamily="34" charset="0"/>
              </a:rPr>
              <a:t>IP </a:t>
            </a:r>
            <a:r>
              <a:rPr lang="zh-TW" altLang="en-US" sz="2133">
                <a:latin typeface="Arial" pitchFamily="34" charset="0"/>
                <a:ea typeface="+mn-ea"/>
                <a:cs typeface="Arial" pitchFamily="34" charset="0"/>
              </a:rPr>
              <a:t>位址主機的 </a:t>
            </a:r>
            <a:r>
              <a:rPr lang="en-US" altLang="zh-TW" sz="2133">
                <a:latin typeface="Arial" pitchFamily="34" charset="0"/>
                <a:ea typeface="+mn-ea"/>
                <a:cs typeface="Arial" pitchFamily="34" charset="0"/>
              </a:rPr>
              <a:t>MAC </a:t>
            </a:r>
            <a:r>
              <a:rPr lang="zh-TW" altLang="en-US" sz="2133">
                <a:latin typeface="Arial" pitchFamily="34" charset="0"/>
                <a:ea typeface="+mn-ea"/>
                <a:cs typeface="Arial" pitchFamily="34" charset="0"/>
              </a:rPr>
              <a:t>地址。</a:t>
            </a:r>
            <a:r>
              <a:rPr lang="en-US" altLang="zh-TW" sz="2133">
                <a:latin typeface="Arial" pitchFamily="34" charset="0"/>
                <a:ea typeface="+mn-ea"/>
                <a:cs typeface="Arial" pitchFamily="34" charset="0"/>
              </a:rPr>
              <a:t>ARP </a:t>
            </a:r>
            <a:r>
              <a:rPr lang="zh-TW" altLang="en-US" sz="2133">
                <a:latin typeface="Arial" pitchFamily="34" charset="0"/>
                <a:ea typeface="+mn-ea"/>
                <a:cs typeface="Arial" pitchFamily="34" charset="0"/>
              </a:rPr>
              <a:t>請求中具有相符 </a:t>
            </a:r>
            <a:r>
              <a:rPr lang="en-US" altLang="zh-TW" sz="2133">
                <a:latin typeface="Arial" pitchFamily="34" charset="0"/>
                <a:ea typeface="+mn-ea"/>
                <a:cs typeface="Arial" pitchFamily="34" charset="0"/>
              </a:rPr>
              <a:t>IP </a:t>
            </a:r>
            <a:r>
              <a:rPr lang="zh-TW" altLang="en-US" sz="2133">
                <a:latin typeface="Arial" pitchFamily="34" charset="0"/>
                <a:ea typeface="+mn-ea"/>
                <a:cs typeface="Arial" pitchFamily="34" charset="0"/>
              </a:rPr>
              <a:t>位址的主機會發送 </a:t>
            </a:r>
            <a:r>
              <a:rPr lang="en-US" altLang="zh-TW" sz="2133">
                <a:latin typeface="Arial" pitchFamily="34" charset="0"/>
                <a:ea typeface="+mn-ea"/>
                <a:cs typeface="Arial" pitchFamily="34" charset="0"/>
              </a:rPr>
              <a:t>ARP </a:t>
            </a:r>
            <a:r>
              <a:rPr lang="zh-TW" altLang="en-US" sz="2133">
                <a:latin typeface="Arial" pitchFamily="34" charset="0"/>
                <a:ea typeface="+mn-ea"/>
                <a:cs typeface="Arial" pitchFamily="34" charset="0"/>
              </a:rPr>
              <a:t>回覆。</a:t>
            </a:r>
            <a:endParaRPr lang="en-US" altLang="zh-TW" sz="2133">
              <a:latin typeface="Arial" pitchFamily="34" charset="0"/>
              <a:ea typeface="+mn-ea"/>
              <a:cs typeface="Arial" pitchFamily="34" charset="0"/>
            </a:endParaRPr>
          </a:p>
          <a:p>
            <a:pPr marL="457189" indent="-457189">
              <a:buFont typeface="Arial" pitchFamily="34" charset="0"/>
              <a:buChar char="•"/>
            </a:pPr>
            <a:r>
              <a:rPr lang="zh-TW" altLang="en-US" sz="2133">
                <a:latin typeface="Arial" pitchFamily="34" charset="0"/>
                <a:ea typeface="+mn-ea"/>
                <a:cs typeface="Arial" pitchFamily="34" charset="0"/>
              </a:rPr>
              <a:t>任何用戶端都可以發送名為 “無理由的 </a:t>
            </a:r>
            <a:r>
              <a:rPr lang="en-US" altLang="zh-TW" sz="2133">
                <a:latin typeface="Arial" pitchFamily="34" charset="0"/>
                <a:ea typeface="+mn-ea"/>
                <a:cs typeface="Arial" pitchFamily="34" charset="0"/>
              </a:rPr>
              <a:t>ARP” </a:t>
            </a:r>
            <a:r>
              <a:rPr lang="zh-TW" altLang="en-US" sz="2133">
                <a:latin typeface="Arial" pitchFamily="34" charset="0"/>
                <a:ea typeface="+mn-ea"/>
                <a:cs typeface="Arial" pitchFamily="34" charset="0"/>
              </a:rPr>
              <a:t>的非請求的 </a:t>
            </a:r>
            <a:r>
              <a:rPr lang="en-US" altLang="zh-TW" sz="2133">
                <a:latin typeface="Arial" pitchFamily="34" charset="0"/>
                <a:ea typeface="+mn-ea"/>
                <a:cs typeface="Arial" pitchFamily="34" charset="0"/>
              </a:rPr>
              <a:t>ARP </a:t>
            </a:r>
            <a:r>
              <a:rPr lang="zh-TW" altLang="en-US" sz="2133">
                <a:latin typeface="Arial" pitchFamily="34" charset="0"/>
                <a:ea typeface="+mn-ea"/>
                <a:cs typeface="Arial" pitchFamily="34" charset="0"/>
              </a:rPr>
              <a:t>回覆。當一台主機發送無理由的 </a:t>
            </a:r>
            <a:r>
              <a:rPr lang="en-US" altLang="zh-TW" sz="2133">
                <a:latin typeface="Arial" pitchFamily="34" charset="0"/>
                <a:ea typeface="+mn-ea"/>
                <a:cs typeface="Arial" pitchFamily="34" charset="0"/>
              </a:rPr>
              <a:t>ARP </a:t>
            </a:r>
            <a:r>
              <a:rPr lang="zh-TW" altLang="en-US" sz="2133">
                <a:latin typeface="Arial" pitchFamily="34" charset="0"/>
                <a:ea typeface="+mn-ea"/>
                <a:cs typeface="Arial" pitchFamily="34" charset="0"/>
              </a:rPr>
              <a:t>時，子網中的其他主機會將無理由的 </a:t>
            </a:r>
            <a:r>
              <a:rPr lang="en-US" altLang="zh-TW" sz="2133">
                <a:latin typeface="Arial" pitchFamily="34" charset="0"/>
                <a:ea typeface="+mn-ea"/>
                <a:cs typeface="Arial" pitchFamily="34" charset="0"/>
              </a:rPr>
              <a:t>ARP </a:t>
            </a:r>
            <a:r>
              <a:rPr lang="zh-TW" altLang="en-US" sz="2133">
                <a:latin typeface="Arial" pitchFamily="34" charset="0"/>
                <a:ea typeface="+mn-ea"/>
                <a:cs typeface="Arial" pitchFamily="34" charset="0"/>
              </a:rPr>
              <a:t>中包含的 </a:t>
            </a:r>
            <a:r>
              <a:rPr lang="en-US" altLang="zh-TW" sz="2133">
                <a:latin typeface="Arial" pitchFamily="34" charset="0"/>
                <a:ea typeface="+mn-ea"/>
                <a:cs typeface="Arial" pitchFamily="34" charset="0"/>
              </a:rPr>
              <a:t>MAC </a:t>
            </a:r>
            <a:r>
              <a:rPr lang="zh-TW" altLang="en-US" sz="2133">
                <a:latin typeface="Arial" pitchFamily="34" charset="0"/>
                <a:ea typeface="+mn-ea"/>
                <a:cs typeface="Arial" pitchFamily="34" charset="0"/>
              </a:rPr>
              <a:t>位址和 </a:t>
            </a:r>
            <a:r>
              <a:rPr lang="en-US" altLang="zh-TW" sz="2133">
                <a:latin typeface="Arial" pitchFamily="34" charset="0"/>
                <a:ea typeface="+mn-ea"/>
                <a:cs typeface="Arial" pitchFamily="34" charset="0"/>
              </a:rPr>
              <a:t>IP </a:t>
            </a:r>
            <a:r>
              <a:rPr lang="zh-TW" altLang="en-US" sz="2133">
                <a:latin typeface="Arial" pitchFamily="34" charset="0"/>
                <a:ea typeface="+mn-ea"/>
                <a:cs typeface="Arial" pitchFamily="34" charset="0"/>
              </a:rPr>
              <a:t>位址存儲在其 </a:t>
            </a:r>
            <a:r>
              <a:rPr lang="en-US" altLang="zh-TW" sz="2133">
                <a:latin typeface="Arial" pitchFamily="34" charset="0"/>
                <a:ea typeface="+mn-ea"/>
                <a:cs typeface="Arial" pitchFamily="34" charset="0"/>
              </a:rPr>
              <a:t>ARP </a:t>
            </a:r>
            <a:r>
              <a:rPr lang="zh-TW" altLang="en-US" sz="2133">
                <a:latin typeface="Arial" pitchFamily="34" charset="0"/>
                <a:ea typeface="+mn-ea"/>
                <a:cs typeface="Arial" pitchFamily="34" charset="0"/>
              </a:rPr>
              <a:t>表中。</a:t>
            </a:r>
            <a:endParaRPr lang="en-US" altLang="zh-TW" sz="2133">
              <a:latin typeface="Arial" pitchFamily="34" charset="0"/>
              <a:ea typeface="+mn-ea"/>
              <a:cs typeface="Arial" pitchFamily="34" charset="0"/>
            </a:endParaRPr>
          </a:p>
          <a:p>
            <a:pPr marL="457189" indent="-457189">
              <a:buFont typeface="Arial" pitchFamily="34" charset="0"/>
              <a:buChar char="•"/>
            </a:pPr>
            <a:r>
              <a:rPr lang="en-US" altLang="zh-TW" sz="2133">
                <a:latin typeface="Arial" pitchFamily="34" charset="0"/>
                <a:ea typeface="+mn-ea"/>
                <a:cs typeface="Arial" pitchFamily="34" charset="0"/>
              </a:rPr>
              <a:t>ARP </a:t>
            </a:r>
            <a:r>
              <a:rPr lang="zh-TW" altLang="en-US" sz="2133">
                <a:latin typeface="Arial" pitchFamily="34" charset="0"/>
                <a:ea typeface="+mn-ea"/>
                <a:cs typeface="Arial" pitchFamily="34" charset="0"/>
              </a:rPr>
              <a:t>的這個功能也意味著任何主機可以聲稱是任何 </a:t>
            </a:r>
            <a:r>
              <a:rPr lang="en-US" altLang="zh-TW" sz="2133">
                <a:latin typeface="Arial" pitchFamily="34" charset="0"/>
                <a:ea typeface="+mn-ea"/>
                <a:cs typeface="Arial" pitchFamily="34" charset="0"/>
              </a:rPr>
              <a:t>IP </a:t>
            </a:r>
            <a:r>
              <a:rPr lang="zh-TW" altLang="en-US" sz="2133">
                <a:latin typeface="Arial" pitchFamily="34" charset="0"/>
                <a:ea typeface="+mn-ea"/>
                <a:cs typeface="Arial" pitchFamily="34" charset="0"/>
              </a:rPr>
              <a:t>或 </a:t>
            </a:r>
            <a:r>
              <a:rPr lang="en-US" altLang="zh-TW" sz="2133">
                <a:latin typeface="Arial" pitchFamily="34" charset="0"/>
                <a:ea typeface="+mn-ea"/>
                <a:cs typeface="Arial" pitchFamily="34" charset="0"/>
              </a:rPr>
              <a:t>MAC </a:t>
            </a:r>
            <a:r>
              <a:rPr lang="zh-TW" altLang="en-US" sz="2133">
                <a:latin typeface="Arial" pitchFamily="34" charset="0"/>
                <a:ea typeface="+mn-ea"/>
                <a:cs typeface="Arial" pitchFamily="34" charset="0"/>
              </a:rPr>
              <a:t>的所有者。威脅發起者可以毒害區域網路上裝置的 </a:t>
            </a:r>
            <a:r>
              <a:rPr lang="en-US" altLang="zh-TW" sz="2133">
                <a:latin typeface="Arial" pitchFamily="34" charset="0"/>
                <a:ea typeface="+mn-ea"/>
                <a:cs typeface="Arial" pitchFamily="34" charset="0"/>
              </a:rPr>
              <a:t>ARP </a:t>
            </a:r>
            <a:r>
              <a:rPr lang="zh-TW" altLang="en-US" sz="2133">
                <a:latin typeface="Arial" pitchFamily="34" charset="0"/>
                <a:ea typeface="+mn-ea"/>
                <a:cs typeface="Arial" pitchFamily="34" charset="0"/>
              </a:rPr>
              <a:t>快取，建立 </a:t>
            </a:r>
            <a:r>
              <a:rPr lang="en-US" altLang="zh-TW" sz="2133">
                <a:latin typeface="Arial" pitchFamily="34" charset="0"/>
                <a:ea typeface="+mn-ea"/>
                <a:cs typeface="Arial" pitchFamily="34" charset="0"/>
              </a:rPr>
              <a:t>MITM </a:t>
            </a:r>
            <a:r>
              <a:rPr lang="zh-TW" altLang="en-US" sz="2133">
                <a:latin typeface="Arial" pitchFamily="34" charset="0"/>
                <a:ea typeface="+mn-ea"/>
                <a:cs typeface="Arial" pitchFamily="34" charset="0"/>
              </a:rPr>
              <a:t>攻擊來重新導向流量。</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3.8</a:t>
            </a:r>
            <a:r>
              <a:rPr lang="zh-TW" altLang="en-US" sz="3600" smtClean="0">
                <a:solidFill>
                  <a:srgbClr val="004C69"/>
                </a:solidFill>
              </a:rPr>
              <a:t> </a:t>
            </a:r>
            <a:r>
              <a:rPr lang="en-US" altLang="zh-TW" sz="3600" smtClean="0">
                <a:solidFill>
                  <a:srgbClr val="004C69"/>
                </a:solidFill>
              </a:rPr>
              <a:t>IP </a:t>
            </a:r>
            <a:r>
              <a:rPr lang="zh-TW" altLang="en-US" sz="3600">
                <a:solidFill>
                  <a:srgbClr val="004C69"/>
                </a:solidFill>
              </a:rPr>
              <a:t>服務</a:t>
            </a:r>
            <a:br>
              <a:rPr lang="en-US" sz="3600">
                <a:solidFill>
                  <a:srgbClr val="004C69"/>
                </a:solidFill>
              </a:rPr>
            </a:br>
            <a:r>
              <a:rPr lang="en-US" altLang="zh-TW" sz="3600">
                <a:solidFill>
                  <a:srgbClr val="004C69"/>
                </a:solidFill>
              </a:rPr>
              <a:t>ARP </a:t>
            </a:r>
            <a:r>
              <a:rPr lang="zh-TW" altLang="en-US" sz="3600">
                <a:solidFill>
                  <a:srgbClr val="004C69"/>
                </a:solidFill>
              </a:rPr>
              <a:t>漏洞</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131</a:t>
            </a:fld>
            <a:endParaRPr lang="en-US" kern="0">
              <a:solidFill>
                <a:srgbClr val="595959"/>
              </a:solidFill>
            </a:endParaRPr>
          </a:p>
        </p:txBody>
      </p:sp>
    </p:spTree>
    <p:extLst>
      <p:ext uri="{BB962C8B-B14F-4D97-AF65-F5344CB8AC3E}">
        <p14:creationId xmlns:p14="http://schemas.microsoft.com/office/powerpoint/2010/main" val="3699574681"/>
      </p:ext>
    </p:extLst>
  </p:cSld>
  <p:clrMapOvr>
    <a:masterClrMapping/>
  </p:clrMapOvr>
  <p:transition/>
  <p:timing/>
</p:sld>
</file>

<file path=ppt/slides/slide1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06F80B79-6064-AA43-B385-2E9EFD9AE32F}"/>
              </a:ext>
            </a:extLst>
          </p:cNvPr>
          <p:cNvSpPr>
            <a:spLocks noGrp="1"/>
          </p:cNvSpPr>
          <p:nvPr>
            <p:ph idx="1"/>
          </p:nvPr>
        </p:nvSpPr>
        <p:spPr>
          <a:xfrm>
            <a:off x="342091" y="1065259"/>
            <a:ext cx="11804381" cy="5540425"/>
          </a:xfrm>
        </p:spPr>
        <p:txBody>
          <a:bodyPr>
            <a:normAutofit/>
          </a:bodyPr>
          <a:lstStyle/>
          <a:p>
            <a:pPr marL="0" indent="0">
              <a:buNone/>
            </a:pPr>
            <a:r>
              <a:rPr lang="en-US" altLang="zh-TW" sz="2200">
                <a:latin typeface="標楷體" pitchFamily="65" charset="-120"/>
                <a:cs typeface="Arial" pitchFamily="34" charset="0"/>
              </a:rPr>
              <a:t>ARP </a:t>
            </a:r>
            <a:r>
              <a:rPr lang="zh-TW" altLang="en-US" sz="2200">
                <a:latin typeface="標楷體" pitchFamily="65" charset="-120"/>
                <a:cs typeface="Arial" pitchFamily="34" charset="0"/>
              </a:rPr>
              <a:t>快取毒害可以用來發動各種中間人攻擊。</a:t>
            </a:r>
            <a:endParaRPr lang="en-US" altLang="zh-TW" sz="2200">
              <a:latin typeface="標楷體" pitchFamily="65" charset="-120"/>
              <a:cs typeface="Arial" pitchFamily="34" charset="0"/>
            </a:endParaRPr>
          </a:p>
          <a:p>
            <a:pPr marL="457189" indent="-457189">
              <a:buFont typeface="+mj-lt"/>
              <a:buAutoNum type="arabicPeriod"/>
            </a:pPr>
            <a:r>
              <a:rPr lang="en-US" altLang="zh-TW" sz="2200">
                <a:latin typeface="標楷體" pitchFamily="65" charset="-120"/>
                <a:cs typeface="Arial" pitchFamily="34" charset="0"/>
              </a:rPr>
              <a:t>PC-A </a:t>
            </a:r>
            <a:r>
              <a:rPr lang="zh-TW" altLang="en-US" sz="2200">
                <a:latin typeface="標楷體" pitchFamily="65" charset="-120"/>
                <a:cs typeface="Arial" pitchFamily="34" charset="0"/>
              </a:rPr>
              <a:t>需要其預設閘道 </a:t>
            </a:r>
            <a:r>
              <a:rPr lang="en-US" altLang="zh-TW" sz="2200">
                <a:latin typeface="標楷體" pitchFamily="65" charset="-120"/>
                <a:cs typeface="Arial" pitchFamily="34" charset="0"/>
              </a:rPr>
              <a:t>(R1) </a:t>
            </a:r>
            <a:r>
              <a:rPr lang="zh-TW" altLang="en-US" sz="2200">
                <a:latin typeface="標楷體" pitchFamily="65" charset="-120"/>
                <a:cs typeface="Arial" pitchFamily="34" charset="0"/>
              </a:rPr>
              <a:t>的 </a:t>
            </a:r>
            <a:r>
              <a:rPr lang="en-US" altLang="zh-TW" sz="2200">
                <a:latin typeface="標楷體" pitchFamily="65" charset="-120"/>
                <a:cs typeface="Arial" pitchFamily="34" charset="0"/>
              </a:rPr>
              <a:t>MAC </a:t>
            </a:r>
            <a:r>
              <a:rPr lang="zh-TW" altLang="en-US" sz="2200">
                <a:latin typeface="標楷體" pitchFamily="65" charset="-120"/>
                <a:cs typeface="Arial" pitchFamily="34" charset="0"/>
              </a:rPr>
              <a:t>位址；因此，它會針對 </a:t>
            </a:r>
            <a:r>
              <a:rPr lang="en-US" altLang="zh-TW" sz="2200">
                <a:latin typeface="標楷體" pitchFamily="65" charset="-120"/>
                <a:cs typeface="Arial" pitchFamily="34" charset="0"/>
              </a:rPr>
              <a:t>192.168.10.1 </a:t>
            </a:r>
            <a:r>
              <a:rPr lang="zh-TW" altLang="en-US" sz="2200">
                <a:latin typeface="標楷體" pitchFamily="65" charset="-120"/>
                <a:cs typeface="Arial" pitchFamily="34" charset="0"/>
              </a:rPr>
              <a:t>的 </a:t>
            </a:r>
            <a:r>
              <a:rPr lang="en-US" altLang="zh-TW" sz="2200">
                <a:latin typeface="標楷體" pitchFamily="65" charset="-120"/>
                <a:cs typeface="Arial" pitchFamily="34" charset="0"/>
              </a:rPr>
              <a:t>MAC </a:t>
            </a:r>
            <a:r>
              <a:rPr lang="zh-TW" altLang="en-US" sz="2200">
                <a:latin typeface="標楷體" pitchFamily="65" charset="-120"/>
                <a:cs typeface="Arial" pitchFamily="34" charset="0"/>
              </a:rPr>
              <a:t>位址傳送 </a:t>
            </a:r>
            <a:r>
              <a:rPr lang="en-US" altLang="zh-TW" sz="2200">
                <a:latin typeface="標楷體" pitchFamily="65" charset="-120"/>
                <a:cs typeface="Arial" pitchFamily="34" charset="0"/>
              </a:rPr>
              <a:t>ARP </a:t>
            </a:r>
            <a:r>
              <a:rPr lang="zh-TW" altLang="en-US" sz="2200">
                <a:latin typeface="標楷體" pitchFamily="65" charset="-120"/>
                <a:cs typeface="Arial" pitchFamily="34" charset="0"/>
              </a:rPr>
              <a:t>請求。</a:t>
            </a:r>
            <a:endParaRPr lang="en-US" altLang="zh-TW" sz="2200">
              <a:latin typeface="標楷體" pitchFamily="65" charset="-120"/>
              <a:cs typeface="Arial" pitchFamily="34" charset="0"/>
            </a:endParaRPr>
          </a:p>
          <a:p>
            <a:pPr marL="457189" indent="-457189">
              <a:buFont typeface="+mj-lt"/>
              <a:buAutoNum type="arabicPeriod"/>
            </a:pPr>
            <a:r>
              <a:rPr lang="en-US" altLang="zh-TW" sz="2200">
                <a:latin typeface="標楷體" pitchFamily="65" charset="-120"/>
                <a:cs typeface="Arial" pitchFamily="34" charset="0"/>
              </a:rPr>
              <a:t>R1 </a:t>
            </a:r>
            <a:r>
              <a:rPr lang="zh-TW" altLang="en-US" sz="2200">
                <a:latin typeface="標楷體" pitchFamily="65" charset="-120"/>
                <a:cs typeface="Arial" pitchFamily="34" charset="0"/>
              </a:rPr>
              <a:t>用 </a:t>
            </a:r>
            <a:r>
              <a:rPr lang="en-US" altLang="zh-TW" sz="2200">
                <a:latin typeface="標楷體" pitchFamily="65" charset="-120"/>
                <a:cs typeface="Arial" pitchFamily="34" charset="0"/>
              </a:rPr>
              <a:t>PC-A </a:t>
            </a:r>
            <a:r>
              <a:rPr lang="zh-TW" altLang="en-US" sz="2200">
                <a:latin typeface="標楷體" pitchFamily="65" charset="-120"/>
                <a:cs typeface="Arial" pitchFamily="34" charset="0"/>
              </a:rPr>
              <a:t>的 </a:t>
            </a:r>
            <a:r>
              <a:rPr lang="en-US" altLang="zh-TW" sz="2200">
                <a:latin typeface="標楷體" pitchFamily="65" charset="-120"/>
                <a:cs typeface="Arial" pitchFamily="34" charset="0"/>
              </a:rPr>
              <a:t>IP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MAC </a:t>
            </a:r>
            <a:r>
              <a:rPr lang="zh-TW" altLang="en-US" sz="2200">
                <a:latin typeface="標楷體" pitchFamily="65" charset="-120"/>
                <a:cs typeface="Arial" pitchFamily="34" charset="0"/>
              </a:rPr>
              <a:t>位址更新其 </a:t>
            </a:r>
            <a:r>
              <a:rPr lang="en-US" altLang="zh-TW" sz="2200">
                <a:latin typeface="標楷體" pitchFamily="65" charset="-120"/>
                <a:cs typeface="Arial" pitchFamily="34" charset="0"/>
              </a:rPr>
              <a:t>ARP </a:t>
            </a:r>
            <a:r>
              <a:rPr lang="zh-TW" altLang="en-US" sz="2200">
                <a:latin typeface="標楷體" pitchFamily="65" charset="-120"/>
                <a:cs typeface="Arial" pitchFamily="34" charset="0"/>
              </a:rPr>
              <a:t>快取。</a:t>
            </a:r>
            <a:r>
              <a:rPr lang="en-US" altLang="zh-TW" sz="2200">
                <a:latin typeface="標楷體" pitchFamily="65" charset="-120"/>
                <a:cs typeface="Arial" pitchFamily="34" charset="0"/>
              </a:rPr>
              <a:t>R1 </a:t>
            </a:r>
            <a:r>
              <a:rPr lang="zh-TW" altLang="en-US" sz="2200">
                <a:latin typeface="標楷體" pitchFamily="65" charset="-120"/>
                <a:cs typeface="Arial" pitchFamily="34" charset="0"/>
              </a:rPr>
              <a:t>向 </a:t>
            </a:r>
            <a:r>
              <a:rPr lang="en-US" altLang="zh-TW" sz="2200">
                <a:latin typeface="標楷體" pitchFamily="65" charset="-120"/>
                <a:cs typeface="Arial" pitchFamily="34" charset="0"/>
              </a:rPr>
              <a:t>PC-A </a:t>
            </a:r>
            <a:r>
              <a:rPr lang="zh-TW" altLang="en-US" sz="2200">
                <a:latin typeface="標楷體" pitchFamily="65" charset="-120"/>
                <a:cs typeface="Arial" pitchFamily="34" charset="0"/>
              </a:rPr>
              <a:t>發送 </a:t>
            </a:r>
            <a:r>
              <a:rPr lang="en-US" altLang="zh-TW" sz="2200">
                <a:latin typeface="標楷體" pitchFamily="65" charset="-120"/>
                <a:cs typeface="Arial" pitchFamily="34" charset="0"/>
              </a:rPr>
              <a:t>ARP </a:t>
            </a:r>
            <a:r>
              <a:rPr lang="zh-TW" altLang="en-US" sz="2200">
                <a:latin typeface="標楷體" pitchFamily="65" charset="-120"/>
                <a:cs typeface="Arial" pitchFamily="34" charset="0"/>
              </a:rPr>
              <a:t>回覆，</a:t>
            </a:r>
            <a:r>
              <a:rPr lang="en-US" altLang="zh-TW" sz="2200">
                <a:latin typeface="標楷體" pitchFamily="65" charset="-120"/>
                <a:cs typeface="Arial" pitchFamily="34" charset="0"/>
              </a:rPr>
              <a:t>PC-A </a:t>
            </a:r>
            <a:r>
              <a:rPr lang="zh-TW" altLang="en-US" sz="2200">
                <a:latin typeface="標楷體" pitchFamily="65" charset="-120"/>
                <a:cs typeface="Arial" pitchFamily="34" charset="0"/>
              </a:rPr>
              <a:t>則用 </a:t>
            </a:r>
            <a:r>
              <a:rPr lang="en-US" altLang="zh-TW" sz="2200">
                <a:latin typeface="標楷體" pitchFamily="65" charset="-120"/>
                <a:cs typeface="Arial" pitchFamily="34" charset="0"/>
              </a:rPr>
              <a:t>R1 </a:t>
            </a:r>
            <a:r>
              <a:rPr lang="zh-TW" altLang="en-US" sz="2200">
                <a:latin typeface="標楷體" pitchFamily="65" charset="-120"/>
                <a:cs typeface="Arial" pitchFamily="34" charset="0"/>
              </a:rPr>
              <a:t>的 </a:t>
            </a:r>
            <a:r>
              <a:rPr lang="en-US" altLang="zh-TW" sz="2200">
                <a:latin typeface="標楷體" pitchFamily="65" charset="-120"/>
                <a:cs typeface="Arial" pitchFamily="34" charset="0"/>
              </a:rPr>
              <a:t>IP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MAC </a:t>
            </a:r>
            <a:r>
              <a:rPr lang="zh-TW" altLang="en-US" sz="2200">
                <a:latin typeface="標楷體" pitchFamily="65" charset="-120"/>
                <a:cs typeface="Arial" pitchFamily="34" charset="0"/>
              </a:rPr>
              <a:t>位址更新其 </a:t>
            </a:r>
            <a:r>
              <a:rPr lang="en-US" altLang="zh-TW" sz="2200">
                <a:latin typeface="標楷體" pitchFamily="65" charset="-120"/>
                <a:cs typeface="Arial" pitchFamily="34" charset="0"/>
              </a:rPr>
              <a:t>ARP </a:t>
            </a:r>
            <a:r>
              <a:rPr lang="zh-TW" altLang="en-US" sz="2200">
                <a:latin typeface="標楷體" pitchFamily="65" charset="-120"/>
                <a:cs typeface="Arial" pitchFamily="34" charset="0"/>
              </a:rPr>
              <a:t>快取。</a:t>
            </a:r>
            <a:endParaRPr lang="en-US" altLang="zh-TW" sz="2200">
              <a:latin typeface="標楷體" pitchFamily="65" charset="-120"/>
              <a:cs typeface="Arial" pitchFamily="34" charset="0"/>
            </a:endParaRPr>
          </a:p>
          <a:p>
            <a:pPr marL="457189" indent="-457189">
              <a:buFont typeface="+mj-lt"/>
              <a:buAutoNum type="arabicPeriod"/>
            </a:pPr>
            <a:r>
              <a:rPr lang="zh-TW" altLang="en-US" sz="2200">
                <a:latin typeface="標楷體" pitchFamily="65" charset="-120"/>
                <a:cs typeface="Arial" pitchFamily="34" charset="0"/>
              </a:rPr>
              <a:t>威脅發起者會使用自己的 </a:t>
            </a:r>
            <a:r>
              <a:rPr lang="en-US" altLang="zh-TW" sz="2200">
                <a:latin typeface="標楷體" pitchFamily="65" charset="-120"/>
                <a:cs typeface="Arial" pitchFamily="34" charset="0"/>
              </a:rPr>
              <a:t>MAC </a:t>
            </a:r>
            <a:r>
              <a:rPr lang="zh-TW" altLang="en-US" sz="2200">
                <a:latin typeface="標楷體" pitchFamily="65" charset="-120"/>
                <a:cs typeface="Arial" pitchFamily="34" charset="0"/>
              </a:rPr>
              <a:t>位址，針對指定的目的地 </a:t>
            </a:r>
            <a:r>
              <a:rPr lang="en-US" altLang="zh-TW" sz="2200">
                <a:latin typeface="標楷體" pitchFamily="65" charset="-120"/>
                <a:cs typeface="Arial" pitchFamily="34" charset="0"/>
              </a:rPr>
              <a:t>IP </a:t>
            </a:r>
            <a:r>
              <a:rPr lang="zh-TW" altLang="en-US" sz="2200">
                <a:latin typeface="標楷體" pitchFamily="65" charset="-120"/>
                <a:cs typeface="Arial" pitchFamily="34" charset="0"/>
              </a:rPr>
              <a:t>位址傳送兩個欺騙的無理由 </a:t>
            </a:r>
            <a:r>
              <a:rPr lang="en-US" altLang="zh-TW" sz="2200">
                <a:latin typeface="標楷體" pitchFamily="65" charset="-120"/>
                <a:cs typeface="Arial" pitchFamily="34" charset="0"/>
              </a:rPr>
              <a:t>ARP </a:t>
            </a:r>
            <a:r>
              <a:rPr lang="zh-TW" altLang="en-US" sz="2200">
                <a:latin typeface="標楷體" pitchFamily="65" charset="-120"/>
                <a:cs typeface="Arial" pitchFamily="34" charset="0"/>
              </a:rPr>
              <a:t>回覆。</a:t>
            </a:r>
            <a:r>
              <a:rPr lang="en-US" altLang="zh-TW" sz="2200">
                <a:latin typeface="標楷體" pitchFamily="65" charset="-120"/>
                <a:cs typeface="Arial" pitchFamily="34" charset="0"/>
              </a:rPr>
              <a:t>PC-A </a:t>
            </a:r>
            <a:r>
              <a:rPr lang="zh-TW" altLang="en-US" sz="2200">
                <a:latin typeface="標楷體" pitchFamily="65" charset="-120"/>
                <a:cs typeface="Arial" pitchFamily="34" charset="0"/>
              </a:rPr>
              <a:t>用它現在指向威脅發起者主機 </a:t>
            </a:r>
            <a:r>
              <a:rPr lang="en-US" altLang="zh-TW" sz="2200">
                <a:latin typeface="標楷體" pitchFamily="65" charset="-120"/>
                <a:cs typeface="Arial" pitchFamily="34" charset="0"/>
              </a:rPr>
              <a:t>MAC </a:t>
            </a:r>
            <a:r>
              <a:rPr lang="zh-TW" altLang="en-US" sz="2200">
                <a:latin typeface="標楷體" pitchFamily="65" charset="-120"/>
                <a:cs typeface="Arial" pitchFamily="34" charset="0"/>
              </a:rPr>
              <a:t>位址的預設閘道更新它的 </a:t>
            </a:r>
            <a:r>
              <a:rPr lang="en-US" altLang="zh-TW" sz="2200">
                <a:latin typeface="標楷體" pitchFamily="65" charset="-120"/>
                <a:cs typeface="Arial" pitchFamily="34" charset="0"/>
              </a:rPr>
              <a:t>ARP </a:t>
            </a:r>
            <a:r>
              <a:rPr lang="zh-TW" altLang="en-US" sz="2200">
                <a:latin typeface="標楷體" pitchFamily="65" charset="-120"/>
                <a:cs typeface="Arial" pitchFamily="34" charset="0"/>
              </a:rPr>
              <a:t>快取。</a:t>
            </a:r>
            <a:r>
              <a:rPr lang="en-US" altLang="zh-TW" sz="2200">
                <a:latin typeface="標楷體" pitchFamily="65" charset="-120"/>
                <a:cs typeface="Arial" pitchFamily="34" charset="0"/>
              </a:rPr>
              <a:t>R1 </a:t>
            </a:r>
            <a:r>
              <a:rPr lang="zh-TW" altLang="en-US" sz="2200">
                <a:latin typeface="標楷體" pitchFamily="65" charset="-120"/>
                <a:cs typeface="Arial" pitchFamily="34" charset="0"/>
              </a:rPr>
              <a:t>也會使用指向威脅發起者 </a:t>
            </a:r>
            <a:r>
              <a:rPr lang="en-US" altLang="zh-TW" sz="2200">
                <a:latin typeface="標楷體" pitchFamily="65" charset="-120"/>
                <a:cs typeface="Arial" pitchFamily="34" charset="0"/>
              </a:rPr>
              <a:t>MAC </a:t>
            </a:r>
            <a:r>
              <a:rPr lang="zh-TW" altLang="en-US" sz="2200">
                <a:latin typeface="標楷體" pitchFamily="65" charset="-120"/>
                <a:cs typeface="Arial" pitchFamily="34" charset="0"/>
              </a:rPr>
              <a:t>位址和 </a:t>
            </a:r>
            <a:r>
              <a:rPr lang="en-US" altLang="zh-TW" sz="2200">
                <a:latin typeface="標楷體" pitchFamily="65" charset="-120"/>
                <a:cs typeface="Arial" pitchFamily="34" charset="0"/>
              </a:rPr>
              <a:t>PC-A IP </a:t>
            </a:r>
            <a:r>
              <a:rPr lang="zh-TW" altLang="en-US" sz="2200">
                <a:latin typeface="標楷體" pitchFamily="65" charset="-120"/>
                <a:cs typeface="Arial" pitchFamily="34" charset="0"/>
              </a:rPr>
              <a:t>位址來更新其 </a:t>
            </a:r>
            <a:r>
              <a:rPr lang="en-US" altLang="zh-TW" sz="2200">
                <a:latin typeface="標楷體" pitchFamily="65" charset="-120"/>
                <a:cs typeface="Arial" pitchFamily="34" charset="0"/>
              </a:rPr>
              <a:t>ARP </a:t>
            </a:r>
            <a:r>
              <a:rPr lang="zh-TW" altLang="en-US" sz="2200">
                <a:latin typeface="標楷體" pitchFamily="65" charset="-120"/>
                <a:cs typeface="Arial" pitchFamily="34" charset="0"/>
              </a:rPr>
              <a:t>快取。</a:t>
            </a:r>
            <a:endParaRPr lang="en-US" altLang="zh-TW" sz="2200">
              <a:solidFill>
                <a:srgbClr val="000000"/>
              </a:solidFill>
              <a:latin typeface="標楷體" pitchFamily="65" charset="-120"/>
              <a:cs typeface="Arial" panose="020b0604020202020204" pitchFamily="34" charset="0"/>
            </a:endParaRPr>
          </a:p>
          <a:p>
            <a:pPr marL="0" indent="0">
              <a:buNone/>
            </a:pPr>
            <a:r>
              <a:rPr lang="en-US" altLang="zh-TW" sz="2200">
                <a:latin typeface="標楷體" pitchFamily="65" charset="-120"/>
                <a:cs typeface="Arial" pitchFamily="34" charset="0"/>
              </a:rPr>
              <a:t>ARP </a:t>
            </a:r>
            <a:r>
              <a:rPr lang="zh-TW" altLang="en-US" sz="2200">
                <a:latin typeface="標楷體" pitchFamily="65" charset="-120"/>
                <a:cs typeface="Arial" pitchFamily="34" charset="0"/>
              </a:rPr>
              <a:t>毒害攻擊可以是被動的或主動的。被動 </a:t>
            </a:r>
            <a:r>
              <a:rPr lang="en-US" altLang="zh-TW" sz="2200">
                <a:latin typeface="標楷體" pitchFamily="65" charset="-120"/>
                <a:cs typeface="Arial" pitchFamily="34" charset="0"/>
              </a:rPr>
              <a:t>ARP </a:t>
            </a:r>
            <a:r>
              <a:rPr lang="zh-TW" altLang="en-US" sz="2200">
                <a:latin typeface="標楷體" pitchFamily="65" charset="-120"/>
                <a:cs typeface="Arial" pitchFamily="34" charset="0"/>
              </a:rPr>
              <a:t>毒害是威脅發起者竊取機密資訊的地方。主動 </a:t>
            </a:r>
            <a:r>
              <a:rPr lang="en-US" altLang="zh-TW" sz="2200">
                <a:latin typeface="標楷體" pitchFamily="65" charset="-120"/>
                <a:cs typeface="Arial" pitchFamily="34" charset="0"/>
              </a:rPr>
              <a:t>ARP </a:t>
            </a:r>
            <a:r>
              <a:rPr lang="zh-TW" altLang="en-US" sz="2200">
                <a:latin typeface="標楷體" pitchFamily="65" charset="-120"/>
                <a:cs typeface="Arial" pitchFamily="34" charset="0"/>
              </a:rPr>
              <a:t>毒害是威脅發起者在傳輸中修改資料或注入惡意資料的地方。</a:t>
            </a:r>
            <a:endParaRPr lang="en-US" sz="2200">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3.8</a:t>
            </a:r>
            <a:r>
              <a:rPr lang="zh-TW" altLang="en-US" sz="3600">
                <a:solidFill>
                  <a:srgbClr val="004C69"/>
                </a:solidFill>
              </a:rPr>
              <a:t> </a:t>
            </a:r>
            <a:r>
              <a:rPr lang="en-US" altLang="zh-TW" sz="3600" smtClean="0">
                <a:solidFill>
                  <a:srgbClr val="004C69"/>
                </a:solidFill>
              </a:rPr>
              <a:t>IP </a:t>
            </a:r>
            <a:r>
              <a:rPr lang="zh-TW" altLang="en-US" sz="3600">
                <a:solidFill>
                  <a:srgbClr val="004C69"/>
                </a:solidFill>
              </a:rPr>
              <a:t>服務</a:t>
            </a:r>
            <a:br>
              <a:rPr lang="en-US" sz="3600">
                <a:solidFill>
                  <a:srgbClr val="004C69"/>
                </a:solidFill>
              </a:rPr>
            </a:br>
            <a:r>
              <a:rPr lang="en-US" altLang="zh-TW" sz="3600">
                <a:solidFill>
                  <a:srgbClr val="004C69"/>
                </a:solidFill>
              </a:rPr>
              <a:t>ARP </a:t>
            </a:r>
            <a:r>
              <a:rPr lang="zh-TW" altLang="en-US" sz="3600">
                <a:solidFill>
                  <a:srgbClr val="004C69"/>
                </a:solidFill>
              </a:rPr>
              <a:t>快取毒害</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132</a:t>
            </a:fld>
            <a:endParaRPr lang="en-US" kern="0">
              <a:solidFill>
                <a:srgbClr val="595959"/>
              </a:solidFill>
            </a:endParaRPr>
          </a:p>
        </p:txBody>
      </p:sp>
    </p:spTree>
    <p:extLst>
      <p:ext uri="{BB962C8B-B14F-4D97-AF65-F5344CB8AC3E}">
        <p14:creationId xmlns:p14="http://schemas.microsoft.com/office/powerpoint/2010/main" val="1619138158"/>
      </p:ext>
    </p:extLst>
  </p:cSld>
  <p:clrMapOvr>
    <a:masterClrMapping/>
  </p:clrMapOvr>
  <p:transition/>
  <p:timing/>
</p:sld>
</file>

<file path=ppt/slides/slide1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7A7466AB-C536-A94E-9964-9EDC42C2BAA3}"/>
              </a:ext>
            </a:extLst>
          </p:cNvPr>
          <p:cNvSpPr>
            <a:spLocks noGrp="1"/>
          </p:cNvSpPr>
          <p:nvPr>
            <p:ph idx="1"/>
          </p:nvPr>
        </p:nvSpPr>
        <p:spPr>
          <a:xfrm>
            <a:off x="535901" y="1161475"/>
            <a:ext cx="11804381" cy="5540425"/>
          </a:xfrm>
        </p:spPr>
        <p:txBody>
          <a:bodyPr/>
          <a:lstStyle/>
          <a:p>
            <a:r>
              <a:rPr lang="zh-TW" altLang="en-US" sz="2133">
                <a:latin typeface="標楷體" pitchFamily="65" charset="-120"/>
                <a:cs typeface="Arial" pitchFamily="34" charset="0"/>
              </a:rPr>
              <a:t>網域名稱服務 </a:t>
            </a:r>
            <a:r>
              <a:rPr lang="en-US" altLang="zh-TW" sz="2133">
                <a:latin typeface="標楷體" pitchFamily="65" charset="-120"/>
                <a:cs typeface="Arial" pitchFamily="34" charset="0"/>
              </a:rPr>
              <a:t>(DNS) </a:t>
            </a:r>
            <a:r>
              <a:rPr lang="zh-TW" altLang="en-US" sz="2133">
                <a:latin typeface="標楷體" pitchFamily="65" charset="-120"/>
                <a:cs typeface="Arial" pitchFamily="34" charset="0"/>
              </a:rPr>
              <a:t>協定定義了一種自動服務，將資源名稱（如 </a:t>
            </a:r>
            <a:r>
              <a:rPr lang="en-US" altLang="zh-TW" sz="2133">
                <a:latin typeface="標楷體" pitchFamily="65" charset="-120"/>
                <a:cs typeface="Arial" pitchFamily="34" charset="0"/>
              </a:rPr>
              <a:t>www.cisco.com</a:t>
            </a:r>
            <a:r>
              <a:rPr lang="zh-TW" altLang="en-US" sz="2133">
                <a:latin typeface="標楷體" pitchFamily="65" charset="-120"/>
                <a:cs typeface="Arial" pitchFamily="34" charset="0"/>
              </a:rPr>
              <a:t>）與所需的數字網路位址（如 </a:t>
            </a:r>
            <a:r>
              <a:rPr lang="en-US" altLang="zh-TW" sz="2133">
                <a:latin typeface="標楷體" pitchFamily="65" charset="-120"/>
                <a:cs typeface="Arial" pitchFamily="34" charset="0"/>
              </a:rPr>
              <a:t>IPv4 </a:t>
            </a:r>
            <a:r>
              <a:rPr lang="zh-TW" altLang="en-US" sz="2133">
                <a:latin typeface="標楷體" pitchFamily="65" charset="-120"/>
                <a:cs typeface="Arial" pitchFamily="34" charset="0"/>
              </a:rPr>
              <a:t>或 </a:t>
            </a:r>
            <a:r>
              <a:rPr lang="en-US" altLang="zh-TW" sz="2133">
                <a:latin typeface="標楷體" pitchFamily="65" charset="-120"/>
                <a:cs typeface="Arial" pitchFamily="34" charset="0"/>
              </a:rPr>
              <a:t>IPv6 </a:t>
            </a:r>
            <a:r>
              <a:rPr lang="zh-TW" altLang="en-US" sz="2133">
                <a:latin typeface="標楷體" pitchFamily="65" charset="-120"/>
                <a:cs typeface="Arial" pitchFamily="34" charset="0"/>
              </a:rPr>
              <a:t>位址）進行匹配。它包括查詢、回應和資料的格式，並使用資源記錄 </a:t>
            </a:r>
            <a:r>
              <a:rPr lang="en-US" altLang="zh-TW" sz="2133">
                <a:latin typeface="標楷體" pitchFamily="65" charset="-120"/>
                <a:cs typeface="Arial" pitchFamily="34" charset="0"/>
              </a:rPr>
              <a:t>(RR) </a:t>
            </a:r>
            <a:r>
              <a:rPr lang="zh-TW" altLang="en-US" sz="2133">
                <a:latin typeface="標楷體" pitchFamily="65" charset="-120"/>
                <a:cs typeface="Arial" pitchFamily="34" charset="0"/>
              </a:rPr>
              <a:t>來識別 </a:t>
            </a:r>
            <a:r>
              <a:rPr lang="en-US" altLang="zh-TW" sz="2133">
                <a:latin typeface="標楷體" pitchFamily="65" charset="-120"/>
                <a:cs typeface="Arial" pitchFamily="34" charset="0"/>
              </a:rPr>
              <a:t>DNS </a:t>
            </a:r>
            <a:r>
              <a:rPr lang="zh-TW" altLang="en-US" sz="2133">
                <a:latin typeface="標楷體" pitchFamily="65" charset="-120"/>
                <a:cs typeface="Arial" pitchFamily="34" charset="0"/>
              </a:rPr>
              <a:t>回應的類型。</a:t>
            </a:r>
            <a:endParaRPr lang="en-US" altLang="zh-TW" sz="2133">
              <a:latin typeface="標楷體" pitchFamily="65" charset="-120"/>
              <a:cs typeface="Arial" pitchFamily="34" charset="0"/>
            </a:endParaRPr>
          </a:p>
          <a:p>
            <a:r>
              <a:rPr lang="zh-TW" altLang="en-US" sz="2133">
                <a:latin typeface="標楷體" pitchFamily="65" charset="-120"/>
                <a:cs typeface="Arial" pitchFamily="34" charset="0"/>
              </a:rPr>
              <a:t>保護 </a:t>
            </a:r>
            <a:r>
              <a:rPr lang="en-US" altLang="zh-TW" sz="2133">
                <a:latin typeface="標楷體" pitchFamily="65" charset="-120"/>
                <a:cs typeface="Arial" pitchFamily="34" charset="0"/>
              </a:rPr>
              <a:t>DNS </a:t>
            </a:r>
            <a:r>
              <a:rPr lang="zh-TW" altLang="en-US" sz="2133">
                <a:latin typeface="標楷體" pitchFamily="65" charset="-120"/>
                <a:cs typeface="Arial" pitchFamily="34" charset="0"/>
              </a:rPr>
              <a:t>的安全性通常被忽略。然而，它對網路的運作至關重要，應該相應地加以保護。</a:t>
            </a:r>
          </a:p>
          <a:p>
            <a:r>
              <a:rPr lang="en-US" altLang="zh-TW" sz="2133">
                <a:latin typeface="標楷體" pitchFamily="65" charset="-120"/>
                <a:cs typeface="Arial" pitchFamily="34" charset="0"/>
              </a:rPr>
              <a:t>DNS </a:t>
            </a:r>
            <a:r>
              <a:rPr lang="zh-TW" altLang="en-US" sz="2133">
                <a:latin typeface="標楷體" pitchFamily="65" charset="-120"/>
                <a:cs typeface="Arial" pitchFamily="34" charset="0"/>
              </a:rPr>
              <a:t>攻擊包括下列：</a:t>
            </a:r>
          </a:p>
          <a:p>
            <a:pPr marL="632867" lvl="1" indent="-380990"/>
            <a:r>
              <a:rPr lang="en-US" altLang="zh-TW" sz="2000">
                <a:latin typeface="標楷體" pitchFamily="65" charset="-120"/>
                <a:cs typeface="Arial" pitchFamily="34" charset="0"/>
              </a:rPr>
              <a:t>DNS </a:t>
            </a:r>
            <a:r>
              <a:rPr lang="zh-TW" altLang="en-US" sz="2000">
                <a:latin typeface="標楷體" pitchFamily="65" charset="-120"/>
                <a:cs typeface="Arial" pitchFamily="34" charset="0"/>
              </a:rPr>
              <a:t>開放解析器攻擊</a:t>
            </a:r>
          </a:p>
          <a:p>
            <a:pPr marL="632867" lvl="1" indent="-380990"/>
            <a:r>
              <a:rPr lang="en-US" altLang="zh-TW" sz="2000">
                <a:latin typeface="標楷體" pitchFamily="65" charset="-120"/>
                <a:cs typeface="Arial" pitchFamily="34" charset="0"/>
              </a:rPr>
              <a:t>DNS </a:t>
            </a:r>
            <a:r>
              <a:rPr lang="zh-TW" altLang="en-US" sz="2000">
                <a:latin typeface="標楷體" pitchFamily="65" charset="-120"/>
                <a:cs typeface="Arial" pitchFamily="34" charset="0"/>
              </a:rPr>
              <a:t>隱藏攻擊</a:t>
            </a:r>
          </a:p>
          <a:p>
            <a:pPr marL="632867" lvl="1" indent="-380990"/>
            <a:r>
              <a:rPr lang="en-US" altLang="zh-TW" sz="2000">
                <a:latin typeface="標楷體" pitchFamily="65" charset="-120"/>
                <a:cs typeface="Arial" pitchFamily="34" charset="0"/>
              </a:rPr>
              <a:t>DNS </a:t>
            </a:r>
            <a:r>
              <a:rPr lang="zh-TW" altLang="en-US" sz="2000">
                <a:latin typeface="標楷體" pitchFamily="65" charset="-120"/>
                <a:cs typeface="Arial" pitchFamily="34" charset="0"/>
              </a:rPr>
              <a:t>網域陰影攻擊</a:t>
            </a:r>
          </a:p>
          <a:p>
            <a:pPr marL="632867" lvl="1" indent="-380990"/>
            <a:r>
              <a:rPr lang="en-US" altLang="zh-TW" sz="2000">
                <a:latin typeface="標楷體" pitchFamily="65" charset="-120"/>
                <a:cs typeface="Arial" pitchFamily="34" charset="0"/>
              </a:rPr>
              <a:t>DNS </a:t>
            </a:r>
            <a:r>
              <a:rPr lang="zh-TW" altLang="en-US" sz="2000">
                <a:latin typeface="標楷體" pitchFamily="65" charset="-120"/>
                <a:cs typeface="Arial" pitchFamily="34" charset="0"/>
              </a:rPr>
              <a:t>隧道攻擊</a:t>
            </a:r>
            <a:endParaRPr lang="en-US" sz="20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3.8</a:t>
            </a:r>
            <a:r>
              <a:rPr lang="zh-TW" altLang="en-US" sz="3600">
                <a:solidFill>
                  <a:srgbClr val="004C69"/>
                </a:solidFill>
              </a:rPr>
              <a:t> </a:t>
            </a:r>
            <a:r>
              <a:rPr lang="en-US" altLang="zh-TW" sz="3600" smtClean="0">
                <a:solidFill>
                  <a:srgbClr val="004C69"/>
                </a:solidFill>
              </a:rPr>
              <a:t>IP </a:t>
            </a:r>
            <a:r>
              <a:rPr lang="zh-TW" altLang="en-US" sz="3600">
                <a:solidFill>
                  <a:srgbClr val="004C69"/>
                </a:solidFill>
              </a:rPr>
              <a:t>服務</a:t>
            </a:r>
            <a:br>
              <a:rPr lang="en-US" sz="3600">
                <a:solidFill>
                  <a:srgbClr val="004C69"/>
                </a:solidFill>
              </a:rPr>
            </a:br>
            <a:r>
              <a:rPr lang="en-US" altLang="zh-TW" sz="3600">
                <a:solidFill>
                  <a:srgbClr val="004C69"/>
                </a:solidFill>
              </a:rPr>
              <a:t>DNS </a:t>
            </a:r>
            <a:r>
              <a:rPr lang="zh-TW" altLang="en-US" sz="3600">
                <a:solidFill>
                  <a:srgbClr val="004C69"/>
                </a:solidFill>
              </a:rPr>
              <a:t>攻擊</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133</a:t>
            </a:fld>
            <a:endParaRPr lang="en-US" kern="0">
              <a:solidFill>
                <a:srgbClr val="595959"/>
              </a:solidFill>
            </a:endParaRPr>
          </a:p>
        </p:txBody>
      </p:sp>
    </p:spTree>
    <p:extLst>
      <p:ext uri="{BB962C8B-B14F-4D97-AF65-F5344CB8AC3E}">
        <p14:creationId xmlns:p14="http://schemas.microsoft.com/office/powerpoint/2010/main" val="3849330427"/>
      </p:ext>
    </p:extLst>
  </p:cSld>
  <p:clrMapOvr>
    <a:masterClrMapping/>
  </p:clrMapOvr>
  <p:transition/>
  <p:timing/>
</p:sld>
</file>

<file path=ppt/slides/slide1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613054B-233F-EF4E-A827-3BD4BA5A3AB8}"/>
              </a:ext>
            </a:extLst>
          </p:cNvPr>
          <p:cNvSpPr>
            <a:spLocks noGrp="1"/>
          </p:cNvSpPr>
          <p:nvPr>
            <p:ph idx="1"/>
          </p:nvPr>
        </p:nvSpPr>
        <p:spPr>
          <a:xfrm>
            <a:off x="651374" y="1065259"/>
            <a:ext cx="11804381" cy="5540425"/>
          </a:xfrm>
        </p:spPr>
        <p:txBody>
          <a:bodyPr/>
          <a:lstStyle/>
          <a:p>
            <a:pPr marL="0" indent="0">
              <a:buNone/>
            </a:pPr>
            <a:r>
              <a:rPr lang="en-US" altLang="zh-TW" sz="2133">
                <a:latin typeface="標楷體" pitchFamily="65" charset="-120"/>
                <a:cs typeface="Arial" pitchFamily="34" charset="0"/>
              </a:rPr>
              <a:t>DNS </a:t>
            </a:r>
            <a:r>
              <a:rPr lang="zh-TW" altLang="en-US" sz="2133">
                <a:latin typeface="標楷體" pitchFamily="65" charset="-120"/>
                <a:cs typeface="Arial" pitchFamily="34" charset="0"/>
              </a:rPr>
              <a:t>開放解析器攻擊：</a:t>
            </a:r>
            <a:r>
              <a:rPr lang="en-US" altLang="zh-TW" sz="2133">
                <a:latin typeface="標楷體" pitchFamily="65" charset="-120"/>
                <a:cs typeface="Arial" pitchFamily="34" charset="0"/>
              </a:rPr>
              <a:t>DNS </a:t>
            </a:r>
            <a:r>
              <a:rPr lang="zh-TW" altLang="en-US" sz="2133">
                <a:latin typeface="標楷體" pitchFamily="65" charset="-120"/>
                <a:cs typeface="Arial" pitchFamily="34" charset="0"/>
              </a:rPr>
              <a:t>開放解析器會回答來自管理網域以外用戶端的查詢。</a:t>
            </a:r>
            <a:r>
              <a:rPr lang="en-US" altLang="zh-TW" sz="2133">
                <a:latin typeface="標楷體" pitchFamily="65" charset="-120"/>
                <a:cs typeface="Arial" pitchFamily="34" charset="0"/>
              </a:rPr>
              <a:t>DNS </a:t>
            </a:r>
            <a:r>
              <a:rPr lang="zh-TW" altLang="en-US" sz="2133">
                <a:latin typeface="標楷體" pitchFamily="65" charset="-120"/>
                <a:cs typeface="Arial" pitchFamily="34" charset="0"/>
              </a:rPr>
              <a:t>開放解析器很容易受到表格中所述的多個惡意活動的影響。</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3.8</a:t>
            </a:r>
            <a:r>
              <a:rPr lang="zh-TW" altLang="en-US" sz="3600">
                <a:solidFill>
                  <a:srgbClr val="004C69"/>
                </a:solidFill>
              </a:rPr>
              <a:t> </a:t>
            </a:r>
            <a:r>
              <a:rPr lang="en-US" altLang="zh-TW" sz="3600" smtClean="0">
                <a:solidFill>
                  <a:srgbClr val="004C69"/>
                </a:solidFill>
              </a:rPr>
              <a:t>IP </a:t>
            </a:r>
            <a:r>
              <a:rPr lang="zh-TW" altLang="en-US" sz="3600">
                <a:solidFill>
                  <a:srgbClr val="004C69"/>
                </a:solidFill>
              </a:rPr>
              <a:t>服務</a:t>
            </a:r>
            <a:br>
              <a:rPr lang="en-US" sz="3600">
                <a:solidFill>
                  <a:srgbClr val="004C69"/>
                </a:solidFill>
              </a:rPr>
            </a:br>
            <a:r>
              <a:rPr lang="en-US" altLang="zh-TW" sz="3600">
                <a:solidFill>
                  <a:srgbClr val="004C69"/>
                </a:solidFill>
              </a:rPr>
              <a:t>DNS </a:t>
            </a:r>
            <a:r>
              <a:rPr lang="zh-TW" altLang="en-US" sz="3600">
                <a:solidFill>
                  <a:srgbClr val="004C69"/>
                </a:solidFill>
              </a:rPr>
              <a:t>攻擊（續）</a:t>
            </a:r>
          </a:p>
        </p:txBody>
      </p:sp>
      <p:graphicFrame>
        <p:nvGraphicFramePr>
          <p:cNvPr id="6" name="Table 5">
            <a:extLst>
              <a:ext uri="{FF2B5EF4-FFF2-40B4-BE49-F238E27FC236}">
                <a16:creationId xmlns:a16="http://schemas.microsoft.com/office/drawing/2014/main" id="{9D5F923B-F118-014E-87E4-D0C1E311086E}"/>
              </a:ext>
            </a:extLst>
          </p:cNvPr>
          <p:cNvGraphicFramePr>
            <a:graphicFrameLocks noGrp="1"/>
          </p:cNvGraphicFramePr>
          <p:nvPr>
            <p:extLst>
              <p:ext uri="{D42A27DB-BD31-4B8C-83A1-F6EECF244321}">
                <p14:modId xmlns:p14="http://schemas.microsoft.com/office/powerpoint/2010/main" val="3268143126"/>
              </p:ext>
            </p:extLst>
          </p:nvPr>
        </p:nvGraphicFramePr>
        <p:xfrm>
          <a:off x="848783" y="2095732"/>
          <a:ext cx="10494435" cy="4470400"/>
        </p:xfrm>
        <a:graphic>
          <a:graphicData uri="http://schemas.openxmlformats.org/drawingml/2006/table">
            <a:tbl>
              <a:tblPr firstRow="1" bandRow="1">
                <a:tableStyleId>{5C22544A-7EE6-4342-B048-85BDC9FD1C3A}</a:tableStyleId>
              </a:tblPr>
              <a:tblGrid>
                <a:gridCol w="2995795">
                  <a:extLst>
                    <a:ext uri="{9D8B030D-6E8A-4147-A177-3AD203B41FA5}">
                      <a16:colId xmlns:a16="http://schemas.microsoft.com/office/drawing/2014/main" val="3957751790"/>
                    </a:ext>
                  </a:extLst>
                </a:gridCol>
                <a:gridCol w="7498640">
                  <a:extLst>
                    <a:ext uri="{9D8B030D-6E8A-4147-A177-3AD203B41FA5}">
                      <a16:colId xmlns:a16="http://schemas.microsoft.com/office/drawing/2014/main" val="4255088830"/>
                    </a:ext>
                  </a:extLst>
                </a:gridCol>
              </a:tblGrid>
              <a:tr h="370840">
                <a:tc>
                  <a:txBody>
                    <a:bodyPr vert="horz" wrap="square"/>
                    <a:lstStyle/>
                    <a:p>
                      <a:pPr algn="l" rtl="0" fontAlgn="ctr"/>
                      <a:r>
                        <a:rPr lang="zh-TW" sz="2000" b="1">
                          <a:effectLst/>
                          <a:latin typeface="標楷體" pitchFamily="65" charset="-120"/>
                          <a:ea typeface="標楷體" panose="03000509000000000000" pitchFamily="65" charset="-120"/>
                        </a:rPr>
                        <a:t>DNS 解析程式弱點</a:t>
                      </a:r>
                    </a:p>
                  </a:txBody>
                  <a:tcPr marL="63500" marR="63500" marT="63500" marB="63500" anchor="ctr"/>
                </a:tc>
                <a:tc>
                  <a:txBody>
                    <a:bodyPr vert="horz" wrap="square"/>
                    <a:lstStyle/>
                    <a:p>
                      <a:pPr algn="l" rtl="0" fontAlgn="ctr"/>
                      <a:r>
                        <a:rPr lang="zh-TW" sz="2000" b="1">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1051490211"/>
                  </a:ext>
                </a:extLst>
              </a:tr>
              <a:tr h="858520">
                <a:tc>
                  <a:txBody>
                    <a:bodyPr vert="horz" wrap="square"/>
                    <a:lstStyle/>
                    <a:p>
                      <a:pPr rtl="0" fontAlgn="ctr"/>
                      <a:r>
                        <a:rPr lang="zh-TW" sz="2000" b="1">
                          <a:effectLst/>
                          <a:latin typeface="標楷體" pitchFamily="65" charset="-120"/>
                          <a:ea typeface="標楷體" panose="03000509000000000000" pitchFamily="65" charset="-120"/>
                        </a:rPr>
                        <a:t>DNS 快取</a:t>
                      </a:r>
                      <a:r>
                        <a:rPr lang="zh-TW" altLang="en-US" sz="2000" b="1">
                          <a:effectLst/>
                          <a:latin typeface="標楷體" pitchFamily="65" charset="-120"/>
                          <a:ea typeface="標楷體" panose="03000509000000000000" pitchFamily="65" charset="-120"/>
                        </a:rPr>
                        <a:t>毒害</a:t>
                      </a:r>
                      <a:r>
                        <a:rPr lang="zh-TW" sz="2000" b="1">
                          <a:effectLst/>
                          <a:latin typeface="標楷體" pitchFamily="65" charset="-120"/>
                          <a:ea typeface="標楷體" panose="03000509000000000000" pitchFamily="65" charset="-120"/>
                        </a:rPr>
                        <a:t>攻擊</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威脅發起者發送欺騙、偽造的記錄資源 </a:t>
                      </a:r>
                      <a:r>
                        <a:rPr lang="en-US" altLang="zh-TW" sz="2000" b="0">
                          <a:effectLst/>
                          <a:latin typeface="標楷體" pitchFamily="65" charset="-120"/>
                          <a:ea typeface="標楷體" panose="03000509000000000000" pitchFamily="65" charset="-120"/>
                        </a:rPr>
                        <a:t>(RR) </a:t>
                      </a:r>
                      <a:r>
                        <a:rPr lang="zh-TW" altLang="en-US" sz="2000" b="0">
                          <a:effectLst/>
                          <a:latin typeface="標楷體" pitchFamily="65" charset="-120"/>
                          <a:ea typeface="標楷體" panose="03000509000000000000" pitchFamily="65" charset="-120"/>
                        </a:rPr>
                        <a:t>資訊 到 </a:t>
                      </a:r>
                      <a:r>
                        <a:rPr lang="en-US" altLang="zh-TW" sz="2000" b="0">
                          <a:effectLst/>
                          <a:latin typeface="標楷體" pitchFamily="65" charset="-120"/>
                          <a:ea typeface="標楷體" panose="03000509000000000000" pitchFamily="65" charset="-120"/>
                        </a:rPr>
                        <a:t>DNS </a:t>
                      </a:r>
                      <a:r>
                        <a:rPr lang="zh-TW" altLang="en-US" sz="2000" b="0">
                          <a:effectLst/>
                          <a:latin typeface="標楷體" pitchFamily="65" charset="-120"/>
                          <a:ea typeface="標楷體" panose="03000509000000000000" pitchFamily="65" charset="-120"/>
                        </a:rPr>
                        <a:t>解析器，將用戶從合法網站重導向到惡意網站。</a:t>
                      </a:r>
                      <a:r>
                        <a:rPr lang="en-US" altLang="zh-TW" sz="2000" b="0">
                          <a:effectLst/>
                          <a:latin typeface="標楷體" pitchFamily="65" charset="-120"/>
                          <a:ea typeface="標楷體" panose="03000509000000000000" pitchFamily="65" charset="-120"/>
                        </a:rPr>
                        <a:t>DNS </a:t>
                      </a:r>
                      <a:r>
                        <a:rPr lang="zh-TW" altLang="en-US" sz="2000" b="0">
                          <a:effectLst/>
                          <a:latin typeface="標楷體" pitchFamily="65" charset="-120"/>
                          <a:ea typeface="標楷體" panose="03000509000000000000" pitchFamily="65" charset="-120"/>
                        </a:rPr>
                        <a:t>快取中毒攻擊都可以用來通知 </a:t>
                      </a:r>
                      <a:r>
                        <a:rPr lang="en-US" altLang="zh-TW" sz="2000" b="0">
                          <a:effectLst/>
                          <a:latin typeface="標楷體" pitchFamily="65" charset="-120"/>
                          <a:ea typeface="標楷體" panose="03000509000000000000" pitchFamily="65" charset="-120"/>
                        </a:rPr>
                        <a:t>DNS </a:t>
                      </a:r>
                      <a:r>
                        <a:rPr lang="zh-TW" altLang="en-US" sz="2000" b="0">
                          <a:effectLst/>
                          <a:latin typeface="標楷體" pitchFamily="65" charset="-120"/>
                          <a:ea typeface="標楷體" panose="03000509000000000000" pitchFamily="65" charset="-120"/>
                        </a:rPr>
                        <a:t>解析器使用惡意的名稱伺服器，為惡意活動提供 </a:t>
                      </a:r>
                      <a:r>
                        <a:rPr lang="en-US" altLang="zh-TW" sz="2000" b="0">
                          <a:effectLst/>
                          <a:latin typeface="標楷體" pitchFamily="65" charset="-120"/>
                          <a:ea typeface="標楷體" panose="03000509000000000000" pitchFamily="65" charset="-120"/>
                        </a:rPr>
                        <a:t>RR </a:t>
                      </a:r>
                      <a:r>
                        <a:rPr lang="zh-TW" altLang="en-US" sz="2000" b="0">
                          <a:effectLst/>
                          <a:latin typeface="標楷體" pitchFamily="65" charset="-120"/>
                          <a:ea typeface="標楷體" panose="03000509000000000000" pitchFamily="65" charset="-120"/>
                        </a:rPr>
                        <a:t>資訊。</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396605549"/>
                  </a:ext>
                </a:extLst>
              </a:tr>
              <a:tr h="967672">
                <a:tc>
                  <a:txBody>
                    <a:bodyPr vert="horz" wrap="square"/>
                    <a:lstStyle/>
                    <a:p>
                      <a:pPr rtl="0" fontAlgn="ctr"/>
                      <a:r>
                        <a:rPr lang="en-US" altLang="zh-TW" sz="2000" b="1">
                          <a:effectLst/>
                          <a:latin typeface="標楷體" pitchFamily="65" charset="-120"/>
                          <a:ea typeface="標楷體" panose="03000509000000000000" pitchFamily="65" charset="-120"/>
                        </a:rPr>
                        <a:t>DNS </a:t>
                      </a:r>
                      <a:r>
                        <a:rPr lang="zh-TW" altLang="en-US" sz="2000" b="1">
                          <a:effectLst/>
                          <a:latin typeface="標楷體" pitchFamily="65" charset="-120"/>
                          <a:ea typeface="標楷體" panose="03000509000000000000" pitchFamily="65" charset="-120"/>
                        </a:rPr>
                        <a:t>放大和反射攻擊</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威脅發起者會在 </a:t>
                      </a:r>
                      <a:r>
                        <a:rPr lang="en-US" altLang="zh-TW" sz="2000" b="0">
                          <a:effectLst/>
                          <a:latin typeface="標楷體" pitchFamily="65" charset="-120"/>
                          <a:ea typeface="標楷體" panose="03000509000000000000" pitchFamily="65" charset="-120"/>
                        </a:rPr>
                        <a:t>DNS </a:t>
                      </a:r>
                      <a:r>
                        <a:rPr lang="zh-TW" altLang="en-US" sz="2000" b="0">
                          <a:effectLst/>
                          <a:latin typeface="標楷體" pitchFamily="65" charset="-120"/>
                          <a:ea typeface="標楷體" panose="03000509000000000000" pitchFamily="65" charset="-120"/>
                        </a:rPr>
                        <a:t>開放解析器上使用 </a:t>
                      </a:r>
                      <a:r>
                        <a:rPr lang="en-US" altLang="zh-TW" sz="2000" b="0">
                          <a:effectLst/>
                          <a:latin typeface="標楷體" pitchFamily="65" charset="-120"/>
                          <a:ea typeface="標楷體" panose="03000509000000000000" pitchFamily="65" charset="-120"/>
                        </a:rPr>
                        <a:t>DoS </a:t>
                      </a:r>
                      <a:r>
                        <a:rPr lang="zh-TW" altLang="en-US" sz="2000" b="0">
                          <a:effectLst/>
                          <a:latin typeface="標楷體" pitchFamily="65" charset="-120"/>
                          <a:ea typeface="標楷體" panose="03000509000000000000" pitchFamily="65" charset="-120"/>
                        </a:rPr>
                        <a:t>或 </a:t>
                      </a:r>
                      <a:r>
                        <a:rPr lang="en-US" altLang="zh-TW" sz="2000" b="0">
                          <a:effectLst/>
                          <a:latin typeface="標楷體" pitchFamily="65" charset="-120"/>
                          <a:ea typeface="標楷體" panose="03000509000000000000" pitchFamily="65" charset="-120"/>
                        </a:rPr>
                        <a:t>DDoS </a:t>
                      </a:r>
                      <a:r>
                        <a:rPr lang="zh-TW" altLang="en-US" sz="2000" b="0">
                          <a:effectLst/>
                          <a:latin typeface="標楷體" pitchFamily="65" charset="-120"/>
                          <a:ea typeface="標楷體" panose="03000509000000000000" pitchFamily="65" charset="-120"/>
                        </a:rPr>
                        <a:t>攻擊來增加攻擊的量，並隱藏攻擊的真正來源 。威脅發起者會使用目標主機的 </a:t>
                      </a:r>
                      <a:r>
                        <a:rPr lang="en-US" altLang="zh-TW" sz="2000" b="0">
                          <a:effectLst/>
                          <a:latin typeface="標楷體" pitchFamily="65" charset="-120"/>
                          <a:ea typeface="標楷體" panose="03000509000000000000" pitchFamily="65" charset="-120"/>
                        </a:rPr>
                        <a:t>IP </a:t>
                      </a:r>
                      <a:r>
                        <a:rPr lang="zh-TW" altLang="en-US" sz="2000" b="0">
                          <a:effectLst/>
                          <a:latin typeface="標楷體" pitchFamily="65" charset="-120"/>
                          <a:ea typeface="標楷體" panose="03000509000000000000" pitchFamily="65" charset="-120"/>
                        </a:rPr>
                        <a:t>位址發送 </a:t>
                      </a:r>
                      <a:r>
                        <a:rPr lang="en-US" altLang="zh-TW" sz="2000" b="0">
                          <a:effectLst/>
                          <a:latin typeface="標楷體" pitchFamily="65" charset="-120"/>
                          <a:ea typeface="標楷體" panose="03000509000000000000" pitchFamily="65" charset="-120"/>
                        </a:rPr>
                        <a:t>DNS </a:t>
                      </a:r>
                      <a:r>
                        <a:rPr lang="zh-TW" altLang="en-US" sz="2000" b="0">
                          <a:effectLst/>
                          <a:latin typeface="標楷體" pitchFamily="65" charset="-120"/>
                          <a:ea typeface="標楷體" panose="03000509000000000000" pitchFamily="65" charset="-120"/>
                        </a:rPr>
                        <a:t>訊息給開放解析器。這些攻擊是可能的，因為開放解析器會對任何提出問題的人的詢問做出回應。</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612989220"/>
                  </a:ext>
                </a:extLst>
              </a:tr>
              <a:tr h="858520">
                <a:tc>
                  <a:txBody>
                    <a:bodyPr vert="horz" wrap="square"/>
                    <a:lstStyle/>
                    <a:p>
                      <a:pPr rtl="0" fontAlgn="ctr"/>
                      <a:r>
                        <a:rPr lang="zh-TW" sz="2000" b="1">
                          <a:effectLst/>
                          <a:latin typeface="標楷體" pitchFamily="65" charset="-120"/>
                          <a:ea typeface="標楷體" panose="03000509000000000000" pitchFamily="65" charset="-120"/>
                        </a:rPr>
                        <a:t>DNS 資源使用率攻擊</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消耗 </a:t>
                      </a:r>
                      <a:r>
                        <a:rPr lang="en-US" altLang="zh-TW" sz="2000" b="0">
                          <a:effectLst/>
                          <a:latin typeface="標楷體" pitchFamily="65" charset="-120"/>
                          <a:ea typeface="標楷體" panose="03000509000000000000" pitchFamily="65" charset="-120"/>
                        </a:rPr>
                        <a:t>DNS </a:t>
                      </a:r>
                      <a:r>
                        <a:rPr lang="zh-TW" altLang="en-US" sz="2000" b="0">
                          <a:effectLst/>
                          <a:latin typeface="標楷體" pitchFamily="65" charset="-120"/>
                          <a:ea typeface="標楷體" panose="03000509000000000000" pitchFamily="65" charset="-120"/>
                        </a:rPr>
                        <a:t>開放解析器資源的 </a:t>
                      </a:r>
                      <a:r>
                        <a:rPr lang="en-US" altLang="zh-TW" sz="2000" b="0">
                          <a:effectLst/>
                          <a:latin typeface="標楷體" pitchFamily="65" charset="-120"/>
                          <a:ea typeface="標楷體" panose="03000509000000000000" pitchFamily="65" charset="-120"/>
                        </a:rPr>
                        <a:t>DoS </a:t>
                      </a:r>
                      <a:r>
                        <a:rPr lang="zh-TW" altLang="en-US" sz="2000" b="0">
                          <a:effectLst/>
                          <a:latin typeface="標楷體" pitchFamily="65" charset="-120"/>
                          <a:ea typeface="標楷體" panose="03000509000000000000" pitchFamily="65" charset="-120"/>
                        </a:rPr>
                        <a:t>攻擊。 這種 </a:t>
                      </a:r>
                      <a:r>
                        <a:rPr lang="en-US" altLang="zh-TW" sz="2000" b="0">
                          <a:effectLst/>
                          <a:latin typeface="標楷體" pitchFamily="65" charset="-120"/>
                          <a:ea typeface="標楷體" panose="03000509000000000000" pitchFamily="65" charset="-120"/>
                        </a:rPr>
                        <a:t>DoS </a:t>
                      </a:r>
                      <a:r>
                        <a:rPr lang="zh-TW" altLang="en-US" sz="2000" b="0">
                          <a:effectLst/>
                          <a:latin typeface="標楷體" pitchFamily="65" charset="-120"/>
                          <a:ea typeface="標楷體" panose="03000509000000000000" pitchFamily="65" charset="-120"/>
                        </a:rPr>
                        <a:t>攻擊會消耗所有可用資源，對 </a:t>
                      </a:r>
                      <a:r>
                        <a:rPr lang="en-US" altLang="zh-TW" sz="2000" b="0">
                          <a:effectLst/>
                          <a:latin typeface="標楷體" pitchFamily="65" charset="-120"/>
                          <a:ea typeface="標楷體" panose="03000509000000000000" pitchFamily="65" charset="-120"/>
                        </a:rPr>
                        <a:t>DNS </a:t>
                      </a:r>
                      <a:r>
                        <a:rPr lang="zh-TW" altLang="en-US" sz="2000" b="0">
                          <a:effectLst/>
                          <a:latin typeface="標楷體" pitchFamily="65" charset="-120"/>
                          <a:ea typeface="標楷體" panose="03000509000000000000" pitchFamily="65" charset="-120"/>
                        </a:rPr>
                        <a:t>開放解析器的運作產生負面影響。這種 </a:t>
                      </a:r>
                      <a:r>
                        <a:rPr lang="en-US" altLang="zh-TW" sz="2000" b="0">
                          <a:effectLst/>
                          <a:latin typeface="標楷體" pitchFamily="65" charset="-120"/>
                          <a:ea typeface="標楷體" panose="03000509000000000000" pitchFamily="65" charset="-120"/>
                        </a:rPr>
                        <a:t>DoS </a:t>
                      </a:r>
                      <a:r>
                        <a:rPr lang="zh-TW" altLang="en-US" sz="2000" b="0">
                          <a:effectLst/>
                          <a:latin typeface="標楷體" pitchFamily="65" charset="-120"/>
                          <a:ea typeface="標楷體" panose="03000509000000000000" pitchFamily="65" charset="-120"/>
                        </a:rPr>
                        <a:t>攻擊的影響可能需要 </a:t>
                      </a:r>
                      <a:r>
                        <a:rPr lang="en-US" altLang="zh-TW" sz="2000" b="0">
                          <a:effectLst/>
                          <a:latin typeface="標楷體" pitchFamily="65" charset="-120"/>
                          <a:ea typeface="標楷體" panose="03000509000000000000" pitchFamily="65" charset="-120"/>
                        </a:rPr>
                        <a:t>DNS </a:t>
                      </a:r>
                      <a:r>
                        <a:rPr lang="zh-TW" altLang="en-US" sz="2000" b="0">
                          <a:effectLst/>
                          <a:latin typeface="標楷體" pitchFamily="65" charset="-120"/>
                          <a:ea typeface="標楷體" panose="03000509000000000000" pitchFamily="65" charset="-120"/>
                        </a:rPr>
                        <a:t>開放解析器重新開機，或停止並重新啟動服務。</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591442658"/>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134</a:t>
            </a:fld>
            <a:endParaRPr lang="en-US" kern="0">
              <a:solidFill>
                <a:srgbClr val="595959"/>
              </a:solidFill>
            </a:endParaRPr>
          </a:p>
        </p:txBody>
      </p:sp>
    </p:spTree>
    <p:extLst>
      <p:ext uri="{BB962C8B-B14F-4D97-AF65-F5344CB8AC3E}">
        <p14:creationId xmlns:p14="http://schemas.microsoft.com/office/powerpoint/2010/main" val="2459745706"/>
      </p:ext>
    </p:extLst>
  </p:cSld>
  <p:clrMapOvr>
    <a:masterClrMapping/>
  </p:clrMapOvr>
  <p:transition/>
  <p:timing/>
</p:sld>
</file>

<file path=ppt/slides/slide1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613054B-233F-EF4E-A827-3BD4BA5A3AB8}"/>
              </a:ext>
            </a:extLst>
          </p:cNvPr>
          <p:cNvSpPr>
            <a:spLocks noGrp="1"/>
          </p:cNvSpPr>
          <p:nvPr>
            <p:ph idx="1"/>
          </p:nvPr>
        </p:nvSpPr>
        <p:spPr>
          <a:xfrm>
            <a:off x="676427" y="1065259"/>
            <a:ext cx="11223300" cy="5035391"/>
          </a:xfrm>
        </p:spPr>
        <p:txBody>
          <a:bodyPr>
            <a:normAutofit/>
          </a:bodyPr>
          <a:lstStyle/>
          <a:p>
            <a:pPr marL="0" indent="0">
              <a:buNone/>
            </a:pPr>
            <a:r>
              <a:rPr lang="en-US" altLang="zh-TW" sz="2200">
                <a:latin typeface="標楷體" pitchFamily="65" charset="-120"/>
                <a:cs typeface="Arial" pitchFamily="34" charset="0"/>
              </a:rPr>
              <a:t>DNS </a:t>
            </a:r>
            <a:r>
              <a:rPr lang="zh-TW" altLang="en-US" sz="2200">
                <a:latin typeface="標楷體" pitchFamily="65" charset="-120"/>
                <a:cs typeface="Arial" pitchFamily="34" charset="0"/>
              </a:rPr>
              <a:t>隱藏攻擊：為了隱藏他們的身分，威脅發起者也會使用表格中所述的 </a:t>
            </a:r>
            <a:r>
              <a:rPr lang="en-US" altLang="zh-TW" sz="2200">
                <a:latin typeface="標楷體" pitchFamily="65" charset="-120"/>
                <a:cs typeface="Arial" pitchFamily="34" charset="0"/>
              </a:rPr>
              <a:t>DNS </a:t>
            </a:r>
            <a:r>
              <a:rPr lang="zh-TW" altLang="en-US" sz="2200">
                <a:latin typeface="標楷體" pitchFamily="65" charset="-120"/>
                <a:cs typeface="Arial" pitchFamily="34" charset="0"/>
              </a:rPr>
              <a:t>隱藏技術來進行攻擊。</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3.8</a:t>
            </a:r>
            <a:r>
              <a:rPr lang="zh-TW" altLang="en-US" sz="3600">
                <a:solidFill>
                  <a:srgbClr val="004C69"/>
                </a:solidFill>
              </a:rPr>
              <a:t> </a:t>
            </a:r>
            <a:r>
              <a:rPr lang="en-US" altLang="zh-TW" sz="3600" smtClean="0">
                <a:solidFill>
                  <a:srgbClr val="004C69"/>
                </a:solidFill>
              </a:rPr>
              <a:t>IP </a:t>
            </a:r>
            <a:r>
              <a:rPr lang="zh-TW" altLang="en-US" sz="3600">
                <a:solidFill>
                  <a:srgbClr val="004C69"/>
                </a:solidFill>
              </a:rPr>
              <a:t>服務</a:t>
            </a:r>
            <a:br>
              <a:rPr lang="en-US" sz="3600">
                <a:solidFill>
                  <a:srgbClr val="004C69"/>
                </a:solidFill>
              </a:rPr>
            </a:br>
            <a:r>
              <a:rPr lang="en-US" altLang="zh-TW" sz="3600">
                <a:solidFill>
                  <a:srgbClr val="004C69"/>
                </a:solidFill>
              </a:rPr>
              <a:t>DNS </a:t>
            </a:r>
            <a:r>
              <a:rPr lang="zh-TW" altLang="en-US" sz="3600">
                <a:solidFill>
                  <a:srgbClr val="004C69"/>
                </a:solidFill>
              </a:rPr>
              <a:t>攻擊（續）</a:t>
            </a:r>
          </a:p>
        </p:txBody>
      </p:sp>
      <p:graphicFrame>
        <p:nvGraphicFramePr>
          <p:cNvPr id="2" name="Table 1">
            <a:extLst>
              <a:ext uri="{FF2B5EF4-FFF2-40B4-BE49-F238E27FC236}">
                <a16:creationId xmlns:a16="http://schemas.microsoft.com/office/drawing/2014/main" id="{F5F6B81B-E2E6-F34D-B87D-6D9B8AE94047}"/>
              </a:ext>
            </a:extLst>
          </p:cNvPr>
          <p:cNvGraphicFramePr>
            <a:graphicFrameLocks noGrp="1"/>
          </p:cNvGraphicFramePr>
          <p:nvPr>
            <p:extLst>
              <p:ext uri="{D42A27DB-BD31-4B8C-83A1-F6EECF244321}">
                <p14:modId xmlns:p14="http://schemas.microsoft.com/office/powerpoint/2010/main" val="1994266666"/>
              </p:ext>
            </p:extLst>
          </p:nvPr>
        </p:nvGraphicFramePr>
        <p:xfrm>
          <a:off x="475989" y="1951566"/>
          <a:ext cx="10867229" cy="4167293"/>
        </p:xfrm>
        <a:graphic>
          <a:graphicData uri="http://schemas.openxmlformats.org/drawingml/2006/table">
            <a:tbl>
              <a:tblPr firstRow="1" bandRow="1">
                <a:tableStyleId>{5C22544A-7EE6-4342-B048-85BDC9FD1C3A}</a:tableStyleId>
              </a:tblPr>
              <a:tblGrid>
                <a:gridCol w="2089859">
                  <a:extLst>
                    <a:ext uri="{9D8B030D-6E8A-4147-A177-3AD203B41FA5}">
                      <a16:colId xmlns:a16="http://schemas.microsoft.com/office/drawing/2014/main" val="3926019934"/>
                    </a:ext>
                  </a:extLst>
                </a:gridCol>
                <a:gridCol w="8777370">
                  <a:extLst>
                    <a:ext uri="{9D8B030D-6E8A-4147-A177-3AD203B41FA5}">
                      <a16:colId xmlns:a16="http://schemas.microsoft.com/office/drawing/2014/main" val="251562899"/>
                    </a:ext>
                  </a:extLst>
                </a:gridCol>
              </a:tblGrid>
              <a:tr h="494453">
                <a:tc>
                  <a:txBody>
                    <a:bodyPr vert="horz" wrap="square"/>
                    <a:lstStyle/>
                    <a:p>
                      <a:pPr algn="l" rtl="0" fontAlgn="ctr"/>
                      <a:r>
                        <a:rPr lang="zh-TW" sz="2200" b="1">
                          <a:effectLst/>
                          <a:latin typeface="標楷體" pitchFamily="65" charset="-120"/>
                          <a:ea typeface="標楷體" panose="03000509000000000000" pitchFamily="65" charset="-120"/>
                        </a:rPr>
                        <a:t>DNS 隱藏技術</a:t>
                      </a:r>
                    </a:p>
                  </a:txBody>
                  <a:tcPr marL="63500" marR="63500" marT="63500" marB="63500" anchor="ctr"/>
                </a:tc>
                <a:tc>
                  <a:txBody>
                    <a:bodyPr vert="horz" wrap="square"/>
                    <a:lstStyle/>
                    <a:p>
                      <a:pPr algn="l" rtl="0" fontAlgn="ctr"/>
                      <a:r>
                        <a:rPr lang="zh-TW" sz="2200" b="1">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637447233"/>
                  </a:ext>
                </a:extLst>
              </a:tr>
              <a:tr h="1590040">
                <a:tc>
                  <a:txBody>
                    <a:bodyPr vert="horz" wrap="square"/>
                    <a:lstStyle/>
                    <a:p>
                      <a:pPr rtl="0" fontAlgn="ctr"/>
                      <a:r>
                        <a:rPr lang="en-US" altLang="zh-TW" sz="2200" b="1">
                          <a:effectLst/>
                          <a:latin typeface="標楷體" pitchFamily="65" charset="-120"/>
                          <a:ea typeface="標楷體" panose="03000509000000000000" pitchFamily="65" charset="-120"/>
                        </a:rPr>
                        <a:t>Fast Flux</a:t>
                      </a:r>
                      <a:endParaRPr lang="zh-TW" sz="22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200" b="0">
                          <a:effectLst/>
                          <a:latin typeface="標楷體" pitchFamily="65" charset="-120"/>
                          <a:ea typeface="標楷體" panose="03000509000000000000" pitchFamily="65" charset="-120"/>
                        </a:rPr>
                        <a:t>威脅發起者使用這種技術將他們的釣魚和惡意軟體交付網站隱藏在快速變化的受危害 </a:t>
                      </a:r>
                      <a:r>
                        <a:rPr lang="en-US" altLang="zh-TW" sz="2200" b="0">
                          <a:effectLst/>
                          <a:latin typeface="標楷體" pitchFamily="65" charset="-120"/>
                          <a:ea typeface="標楷體" panose="03000509000000000000" pitchFamily="65" charset="-120"/>
                        </a:rPr>
                        <a:t>DNS </a:t>
                      </a:r>
                      <a:r>
                        <a:rPr lang="zh-TW" altLang="en-US" sz="2200" b="0">
                          <a:effectLst/>
                          <a:latin typeface="標楷體" pitchFamily="65" charset="-120"/>
                          <a:ea typeface="標楷體" panose="03000509000000000000" pitchFamily="65" charset="-120"/>
                        </a:rPr>
                        <a:t>主機網路後面。</a:t>
                      </a:r>
                      <a:r>
                        <a:rPr lang="en-US" altLang="zh-TW" sz="2200" b="0">
                          <a:effectLst/>
                          <a:latin typeface="標楷體" pitchFamily="65" charset="-120"/>
                          <a:ea typeface="標楷體" panose="03000509000000000000" pitchFamily="65" charset="-120"/>
                        </a:rPr>
                        <a:t>DNS IP </a:t>
                      </a:r>
                      <a:r>
                        <a:rPr lang="zh-TW" altLang="en-US" sz="2200" b="0">
                          <a:effectLst/>
                          <a:latin typeface="標楷體" pitchFamily="65" charset="-120"/>
                          <a:ea typeface="標楷體" panose="03000509000000000000" pitchFamily="65" charset="-120"/>
                        </a:rPr>
                        <a:t>位址會在幾分鐘內持續變更。殭屍網路經常採用 </a:t>
                      </a:r>
                      <a:r>
                        <a:rPr lang="en-US" altLang="zh-TW" sz="2200" b="0">
                          <a:effectLst/>
                          <a:latin typeface="標楷體" pitchFamily="65" charset="-120"/>
                          <a:ea typeface="標楷體" panose="03000509000000000000" pitchFamily="65" charset="-120"/>
                        </a:rPr>
                        <a:t>Fast Flux </a:t>
                      </a:r>
                      <a:r>
                        <a:rPr lang="zh-TW" altLang="en-US" sz="2200" b="0">
                          <a:effectLst/>
                          <a:latin typeface="標楷體" pitchFamily="65" charset="-120"/>
                          <a:ea typeface="標楷體" panose="03000509000000000000" pitchFamily="65" charset="-120"/>
                        </a:rPr>
                        <a:t>技術來有效地隱藏惡意伺服器不被偵測到。</a:t>
                      </a:r>
                      <a:endParaRPr lang="zh-TW" sz="22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401785248"/>
                  </a:ext>
                </a:extLst>
              </a:tr>
              <a:tr h="1224280">
                <a:tc>
                  <a:txBody>
                    <a:bodyPr vert="horz" wrap="square"/>
                    <a:lstStyle/>
                    <a:p>
                      <a:pPr rtl="0" fontAlgn="ctr"/>
                      <a:r>
                        <a:rPr lang="en-US" altLang="zh-TW" sz="2200" b="1">
                          <a:effectLst/>
                          <a:latin typeface="標楷體" pitchFamily="65" charset="-120"/>
                          <a:ea typeface="標楷體" panose="03000509000000000000" pitchFamily="65" charset="-120"/>
                        </a:rPr>
                        <a:t>Double IP Flux</a:t>
                      </a:r>
                      <a:endParaRPr lang="zh-TW" sz="22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200" b="0">
                          <a:effectLst/>
                          <a:latin typeface="標楷體" pitchFamily="65" charset="-120"/>
                          <a:ea typeface="標楷體" panose="03000509000000000000" pitchFamily="65" charset="-120"/>
                        </a:rPr>
                        <a:t>威脅發起者使用這種技術來快速地改變主機名稱對 </a:t>
                      </a:r>
                      <a:r>
                        <a:rPr lang="en-US" altLang="zh-TW" sz="2200" b="0">
                          <a:effectLst/>
                          <a:latin typeface="標楷體" pitchFamily="65" charset="-120"/>
                          <a:ea typeface="標楷體" panose="03000509000000000000" pitchFamily="65" charset="-120"/>
                        </a:rPr>
                        <a:t>IP </a:t>
                      </a:r>
                      <a:r>
                        <a:rPr lang="zh-TW" altLang="en-US" sz="2200" b="0">
                          <a:effectLst/>
                          <a:latin typeface="標楷體" pitchFamily="65" charset="-120"/>
                          <a:ea typeface="標楷體" panose="03000509000000000000" pitchFamily="65" charset="-120"/>
                        </a:rPr>
                        <a:t>位址的對應，也可以變更授權名稱伺服器。這會增加識別攻擊來源的難度。</a:t>
                      </a:r>
                      <a:endParaRPr lang="zh-TW" sz="22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538943384"/>
                  </a:ext>
                </a:extLst>
              </a:tr>
              <a:tr h="858520">
                <a:tc>
                  <a:txBody>
                    <a:bodyPr vert="horz" wrap="square"/>
                    <a:lstStyle/>
                    <a:p>
                      <a:pPr rtl="0" fontAlgn="ctr"/>
                      <a:r>
                        <a:rPr lang="zh-TW" altLang="en-US" sz="2200" b="1">
                          <a:effectLst/>
                          <a:latin typeface="標楷體" pitchFamily="65" charset="-120"/>
                          <a:ea typeface="標楷體" panose="03000509000000000000" pitchFamily="65" charset="-120"/>
                        </a:rPr>
                        <a:t>網域產生演算法</a:t>
                      </a:r>
                      <a:endParaRPr lang="zh-TW" sz="22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200" b="0">
                          <a:effectLst/>
                          <a:latin typeface="標楷體" pitchFamily="65" charset="-120"/>
                          <a:ea typeface="標楷體" panose="03000509000000000000" pitchFamily="65" charset="-120"/>
                        </a:rPr>
                        <a:t>威脅發起者在惡意軟體中使用這種技術隨機產生網域名稱，然後可以將其作為其命令和控制 </a:t>
                      </a:r>
                      <a:r>
                        <a:rPr lang="en-US" altLang="zh-TW" sz="2200" b="0">
                          <a:effectLst/>
                          <a:latin typeface="標楷體" pitchFamily="65" charset="-120"/>
                          <a:ea typeface="標楷體" panose="03000509000000000000" pitchFamily="65" charset="-120"/>
                        </a:rPr>
                        <a:t>(C&amp;C) </a:t>
                      </a:r>
                      <a:r>
                        <a:rPr lang="zh-TW" altLang="en-US" sz="2200" b="0">
                          <a:effectLst/>
                          <a:latin typeface="標楷體" pitchFamily="65" charset="-120"/>
                          <a:ea typeface="標楷體" panose="03000509000000000000" pitchFamily="65" charset="-120"/>
                        </a:rPr>
                        <a:t>伺服器的會合點 。</a:t>
                      </a:r>
                      <a:endParaRPr lang="zh-TW" sz="22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4165334643"/>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135</a:t>
            </a:fld>
            <a:endParaRPr lang="en-US" kern="0">
              <a:solidFill>
                <a:srgbClr val="595959"/>
              </a:solidFill>
            </a:endParaRPr>
          </a:p>
        </p:txBody>
      </p:sp>
    </p:spTree>
    <p:extLst>
      <p:ext uri="{BB962C8B-B14F-4D97-AF65-F5344CB8AC3E}">
        <p14:creationId xmlns:p14="http://schemas.microsoft.com/office/powerpoint/2010/main" val="3174625595"/>
      </p:ext>
    </p:extLst>
  </p:cSld>
  <p:clrMapOvr>
    <a:masterClrMapping/>
  </p:clrMapOvr>
  <p:transition/>
  <p:timing/>
</p:sld>
</file>

<file path=ppt/slides/slide1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613054B-233F-EF4E-A827-3BD4BA5A3AB8}"/>
              </a:ext>
            </a:extLst>
          </p:cNvPr>
          <p:cNvSpPr>
            <a:spLocks noGrp="1"/>
          </p:cNvSpPr>
          <p:nvPr>
            <p:ph idx="1"/>
          </p:nvPr>
        </p:nvSpPr>
        <p:spPr>
          <a:xfrm>
            <a:off x="651375" y="1065259"/>
            <a:ext cx="9544812" cy="4359532"/>
          </a:xfrm>
        </p:spPr>
        <p:txBody>
          <a:bodyPr>
            <a:normAutofit/>
          </a:bodyPr>
          <a:lstStyle/>
          <a:p>
            <a:pPr marL="0" indent="0">
              <a:buNone/>
            </a:pPr>
            <a:r>
              <a:rPr lang="en-US" altLang="zh-TW" sz="2600">
                <a:latin typeface="標楷體" pitchFamily="65" charset="-120"/>
                <a:cs typeface="Arial" pitchFamily="34" charset="0"/>
              </a:rPr>
              <a:t>DNS </a:t>
            </a:r>
            <a:r>
              <a:rPr lang="zh-TW" altLang="en-US" sz="2600">
                <a:latin typeface="標楷體" pitchFamily="65" charset="-120"/>
                <a:cs typeface="Arial" pitchFamily="34" charset="0"/>
              </a:rPr>
              <a:t>網域陰影攻擊：網域陰影涉及到威脅發起者收集網域名稱帳戶憑證，以便在攻擊過程中悄悄創建多個子網域名稱。這些子網域通常指向惡意伺服器，而不會提醒母網域的實際所有者。</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73334" y="55191"/>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3.8</a:t>
            </a:r>
            <a:r>
              <a:rPr lang="zh-TW" altLang="en-US" sz="3600">
                <a:solidFill>
                  <a:srgbClr val="004C69"/>
                </a:solidFill>
              </a:rPr>
              <a:t> </a:t>
            </a:r>
            <a:r>
              <a:rPr lang="en-US" altLang="zh-TW" sz="3600" smtClean="0">
                <a:solidFill>
                  <a:srgbClr val="004C69"/>
                </a:solidFill>
              </a:rPr>
              <a:t>IP </a:t>
            </a:r>
            <a:r>
              <a:rPr lang="zh-TW" altLang="en-US" sz="3600">
                <a:solidFill>
                  <a:srgbClr val="004C69"/>
                </a:solidFill>
              </a:rPr>
              <a:t>服務</a:t>
            </a:r>
            <a:br>
              <a:rPr lang="en-US" sz="3600">
                <a:solidFill>
                  <a:srgbClr val="004C69"/>
                </a:solidFill>
              </a:rPr>
            </a:br>
            <a:r>
              <a:rPr lang="en-US" altLang="zh-TW" sz="3600">
                <a:solidFill>
                  <a:srgbClr val="004C69"/>
                </a:solidFill>
              </a:rPr>
              <a:t>DNS </a:t>
            </a:r>
            <a:r>
              <a:rPr lang="zh-TW" altLang="en-US" sz="3600">
                <a:solidFill>
                  <a:srgbClr val="004C69"/>
                </a:solidFill>
              </a:rPr>
              <a:t>攻擊（續）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136</a:t>
            </a:fld>
            <a:endParaRPr lang="en-US" kern="0">
              <a:solidFill>
                <a:srgbClr val="595959"/>
              </a:solidFill>
            </a:endParaRPr>
          </a:p>
        </p:txBody>
      </p:sp>
    </p:spTree>
    <p:extLst>
      <p:ext uri="{BB962C8B-B14F-4D97-AF65-F5344CB8AC3E}">
        <p14:creationId xmlns:p14="http://schemas.microsoft.com/office/powerpoint/2010/main" val="2759204899"/>
      </p:ext>
    </p:extLst>
  </p:cSld>
  <p:clrMapOvr>
    <a:masterClrMapping/>
  </p:clrMapOvr>
  <p:transition/>
  <p:timing/>
</p:sld>
</file>

<file path=ppt/slides/slide1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613054B-233F-EF4E-A827-3BD4BA5A3AB8}"/>
              </a:ext>
            </a:extLst>
          </p:cNvPr>
          <p:cNvSpPr>
            <a:spLocks noGrp="1"/>
          </p:cNvSpPr>
          <p:nvPr>
            <p:ph idx="1"/>
          </p:nvPr>
        </p:nvSpPr>
        <p:spPr>
          <a:xfrm>
            <a:off x="676426" y="1164921"/>
            <a:ext cx="10020801" cy="4935729"/>
          </a:xfrm>
        </p:spPr>
        <p:txBody>
          <a:bodyPr>
            <a:noAutofit/>
          </a:bodyPr>
          <a:lstStyle/>
          <a:p>
            <a:r>
              <a:rPr lang="zh-TW" altLang="en-US" sz="2000">
                <a:latin typeface="標楷體" pitchFamily="65" charset="-120"/>
                <a:cs typeface="Arial" pitchFamily="34" charset="0"/>
              </a:rPr>
              <a:t>使用 </a:t>
            </a:r>
            <a:r>
              <a:rPr lang="en-US" altLang="zh-TW" sz="2000">
                <a:latin typeface="標楷體" pitchFamily="65" charset="-120"/>
                <a:cs typeface="Arial" pitchFamily="34" charset="0"/>
              </a:rPr>
              <a:t>DNS </a:t>
            </a:r>
            <a:r>
              <a:rPr lang="zh-TW" altLang="en-US" sz="2000">
                <a:latin typeface="標楷體" pitchFamily="65" charset="-120"/>
                <a:cs typeface="Arial" pitchFamily="34" charset="0"/>
              </a:rPr>
              <a:t>隧道的威脅發起者會將非 </a:t>
            </a:r>
            <a:r>
              <a:rPr lang="en-US" altLang="zh-TW" sz="2000">
                <a:latin typeface="標楷體" pitchFamily="65" charset="-120"/>
                <a:cs typeface="Arial" pitchFamily="34" charset="0"/>
              </a:rPr>
              <a:t>DNS </a:t>
            </a:r>
            <a:r>
              <a:rPr lang="zh-TW" altLang="en-US" sz="2000">
                <a:latin typeface="標楷體" pitchFamily="65" charset="-120"/>
                <a:cs typeface="Arial" pitchFamily="34" charset="0"/>
              </a:rPr>
              <a:t>流量放置在 </a:t>
            </a:r>
            <a:r>
              <a:rPr lang="en-US" altLang="zh-TW" sz="2000">
                <a:latin typeface="標楷體" pitchFamily="65" charset="-120"/>
                <a:cs typeface="Arial" pitchFamily="34" charset="0"/>
              </a:rPr>
              <a:t>DNS </a:t>
            </a:r>
            <a:r>
              <a:rPr lang="zh-TW" altLang="en-US" sz="2000">
                <a:latin typeface="標楷體" pitchFamily="65" charset="-120"/>
                <a:cs typeface="Arial" pitchFamily="34" charset="0"/>
              </a:rPr>
              <a:t>流量中。當威脅發起者希望與受保護網路內的殭屍通訊，或從組織中漏出資料，此方法通常會規避安全解決方案。這就是向僵屍網路發送 </a:t>
            </a:r>
            <a:r>
              <a:rPr lang="en-US" altLang="zh-TW" sz="2000" err="1">
                <a:latin typeface="標楷體" pitchFamily="65" charset="-120"/>
                <a:cs typeface="Arial" pitchFamily="34" charset="0"/>
              </a:rPr>
              <a:t>CnC </a:t>
            </a:r>
            <a:r>
              <a:rPr lang="zh-TW" altLang="en-US" sz="2000">
                <a:latin typeface="標楷體" pitchFamily="65" charset="-120"/>
                <a:cs typeface="Arial" pitchFamily="34" charset="0"/>
              </a:rPr>
              <a:t>命令的 </a:t>
            </a:r>
            <a:r>
              <a:rPr lang="en-US" altLang="zh-TW" sz="2000">
                <a:latin typeface="標楷體" pitchFamily="65" charset="-120"/>
                <a:cs typeface="Arial" pitchFamily="34" charset="0"/>
              </a:rPr>
              <a:t>DNS </a:t>
            </a:r>
            <a:r>
              <a:rPr lang="zh-TW" altLang="en-US" sz="2000">
                <a:latin typeface="標楷體" pitchFamily="65" charset="-120"/>
                <a:cs typeface="Arial" pitchFamily="34" charset="0"/>
              </a:rPr>
              <a:t>隧道工作原理：</a:t>
            </a:r>
            <a:endParaRPr lang="en-US" altLang="zh-TW" sz="2000">
              <a:latin typeface="標楷體" pitchFamily="65" charset="-120"/>
              <a:cs typeface="Arial" pitchFamily="34" charset="0"/>
            </a:endParaRPr>
          </a:p>
          <a:p>
            <a:pPr marL="651997" lvl="2" indent="-457189">
              <a:buFont typeface="+mj-lt"/>
              <a:buAutoNum type="arabicPeriod"/>
            </a:pPr>
            <a:r>
              <a:rPr lang="zh-TW" altLang="en-US">
                <a:latin typeface="標楷體" pitchFamily="65" charset="-120"/>
                <a:cs typeface="Arial" pitchFamily="34" charset="0"/>
              </a:rPr>
              <a:t>命令資料會分割成多個編碼區塊。</a:t>
            </a:r>
          </a:p>
          <a:p>
            <a:pPr marL="651997" lvl="2" indent="-457189">
              <a:buFont typeface="+mj-lt"/>
              <a:buAutoNum type="arabicPeriod"/>
            </a:pPr>
            <a:r>
              <a:rPr lang="zh-TW" altLang="en-US">
                <a:latin typeface="標楷體" pitchFamily="65" charset="-120"/>
                <a:cs typeface="Arial" pitchFamily="34" charset="0"/>
              </a:rPr>
              <a:t>每一個區塊都被放入</a:t>
            </a:r>
            <a:r>
              <a:rPr lang="en-US" altLang="zh-TW">
                <a:latin typeface="標楷體" pitchFamily="65" charset="-120"/>
                <a:cs typeface="Arial" pitchFamily="34" charset="0"/>
              </a:rPr>
              <a:t>DNS</a:t>
            </a:r>
            <a:r>
              <a:rPr lang="zh-TW" altLang="en-US">
                <a:latin typeface="標楷體" pitchFamily="65" charset="-120"/>
                <a:cs typeface="Arial" pitchFamily="34" charset="0"/>
              </a:rPr>
              <a:t>查詢的低級網域名稱標籤中。</a:t>
            </a:r>
          </a:p>
          <a:p>
            <a:pPr marL="651997" lvl="2" indent="-457189">
              <a:buFont typeface="+mj-lt"/>
              <a:buAutoNum type="arabicPeriod"/>
            </a:pPr>
            <a:r>
              <a:rPr lang="zh-TW" altLang="en-US">
                <a:latin typeface="標楷體" pitchFamily="65" charset="-120"/>
                <a:cs typeface="Arial" pitchFamily="34" charset="0"/>
              </a:rPr>
              <a:t>因為沒有來自本地或網路 </a:t>
            </a:r>
            <a:r>
              <a:rPr lang="en-US" altLang="zh-TW">
                <a:latin typeface="標楷體" pitchFamily="65" charset="-120"/>
                <a:cs typeface="Arial" pitchFamily="34" charset="0"/>
              </a:rPr>
              <a:t>DNS </a:t>
            </a:r>
            <a:r>
              <a:rPr lang="zh-TW" altLang="en-US">
                <a:latin typeface="標楷體" pitchFamily="65" charset="-120"/>
                <a:cs typeface="Arial" pitchFamily="34" charset="0"/>
              </a:rPr>
              <a:t>的查詢的回應，所以要求會傳送到 </a:t>
            </a:r>
            <a:r>
              <a:rPr lang="en-US" altLang="zh-TW">
                <a:latin typeface="標楷體" pitchFamily="65" charset="-120"/>
                <a:cs typeface="Arial" pitchFamily="34" charset="0"/>
              </a:rPr>
              <a:t>ISP </a:t>
            </a:r>
            <a:r>
              <a:rPr lang="zh-TW" altLang="en-US">
                <a:latin typeface="標楷體" pitchFamily="65" charset="-120"/>
                <a:cs typeface="Arial" pitchFamily="34" charset="0"/>
              </a:rPr>
              <a:t>的遞迴 </a:t>
            </a:r>
            <a:r>
              <a:rPr lang="en-US" altLang="zh-TW">
                <a:latin typeface="標楷體" pitchFamily="65" charset="-120"/>
                <a:cs typeface="Arial" pitchFamily="34" charset="0"/>
              </a:rPr>
              <a:t>DNS </a:t>
            </a:r>
            <a:r>
              <a:rPr lang="zh-TW" altLang="en-US">
                <a:latin typeface="標楷體" pitchFamily="65" charset="-120"/>
                <a:cs typeface="Arial" pitchFamily="34" charset="0"/>
              </a:rPr>
              <a:t>伺服器。</a:t>
            </a:r>
          </a:p>
          <a:p>
            <a:pPr marL="651997" lvl="2" indent="-457189">
              <a:buFont typeface="+mj-lt"/>
              <a:buAutoNum type="arabicPeriod"/>
            </a:pPr>
            <a:r>
              <a:rPr lang="zh-TW" altLang="en-US">
                <a:latin typeface="標楷體" pitchFamily="65" charset="-120"/>
                <a:cs typeface="Arial" pitchFamily="34" charset="0"/>
              </a:rPr>
              <a:t>遞迴 </a:t>
            </a:r>
            <a:r>
              <a:rPr lang="en-US" altLang="zh-TW">
                <a:latin typeface="標楷體" pitchFamily="65" charset="-120"/>
                <a:cs typeface="Arial" pitchFamily="34" charset="0"/>
              </a:rPr>
              <a:t>DNS </a:t>
            </a:r>
            <a:r>
              <a:rPr lang="zh-TW" altLang="en-US">
                <a:latin typeface="標楷體" pitchFamily="65" charset="-120"/>
                <a:cs typeface="Arial" pitchFamily="34" charset="0"/>
              </a:rPr>
              <a:t>服務會將查詢轉發至威脅發起者的授權名稱伺服器。</a:t>
            </a:r>
          </a:p>
          <a:p>
            <a:pPr marL="651997" lvl="2" indent="-457189">
              <a:buFont typeface="+mj-lt"/>
              <a:buAutoNum type="arabicPeriod"/>
            </a:pPr>
            <a:r>
              <a:rPr lang="zh-TW" altLang="en-US">
                <a:latin typeface="標楷體" pitchFamily="65" charset="-120"/>
                <a:cs typeface="Arial" pitchFamily="34" charset="0"/>
              </a:rPr>
              <a:t>該過程會重複，直到包含區塊的所有查詢被發送。</a:t>
            </a:r>
          </a:p>
          <a:p>
            <a:pPr marL="651997" lvl="2" indent="-457189">
              <a:buFont typeface="+mj-lt"/>
              <a:buAutoNum type="arabicPeriod"/>
            </a:pPr>
            <a:r>
              <a:rPr lang="zh-TW" altLang="en-US">
                <a:latin typeface="標楷體" pitchFamily="65" charset="-120"/>
                <a:cs typeface="Arial" pitchFamily="34" charset="0"/>
              </a:rPr>
              <a:t>當威脅發起者的授權名稱伺服器接收來自受感染裝置的 </a:t>
            </a:r>
            <a:r>
              <a:rPr lang="en-US" altLang="zh-TW">
                <a:latin typeface="標楷體" pitchFamily="65" charset="-120"/>
                <a:cs typeface="Arial" pitchFamily="34" charset="0"/>
              </a:rPr>
              <a:t>DNS </a:t>
            </a:r>
            <a:r>
              <a:rPr lang="zh-TW" altLang="en-US">
                <a:latin typeface="標楷體" pitchFamily="65" charset="-120"/>
                <a:cs typeface="Arial" pitchFamily="34" charset="0"/>
              </a:rPr>
              <a:t>查詢時，它會為每個 </a:t>
            </a:r>
            <a:r>
              <a:rPr lang="en-US" altLang="zh-TW">
                <a:latin typeface="標楷體" pitchFamily="65" charset="-120"/>
                <a:cs typeface="Arial" pitchFamily="34" charset="0"/>
              </a:rPr>
              <a:t>DNS </a:t>
            </a:r>
            <a:r>
              <a:rPr lang="zh-TW" altLang="en-US">
                <a:latin typeface="標楷體" pitchFamily="65" charset="-120"/>
                <a:cs typeface="Arial" pitchFamily="34" charset="0"/>
              </a:rPr>
              <a:t>查詢發送回應，其中包含已封裝且已編碼的 </a:t>
            </a:r>
            <a:r>
              <a:rPr lang="en-US" altLang="zh-TW" err="1">
                <a:latin typeface="標楷體" pitchFamily="65" charset="-120"/>
                <a:cs typeface="Arial" pitchFamily="34" charset="0"/>
              </a:rPr>
              <a:t>CnC </a:t>
            </a:r>
            <a:r>
              <a:rPr lang="zh-TW" altLang="en-US">
                <a:latin typeface="標楷體" pitchFamily="65" charset="-120"/>
                <a:cs typeface="Arial" pitchFamily="34" charset="0"/>
              </a:rPr>
              <a:t>命令。</a:t>
            </a:r>
          </a:p>
          <a:p>
            <a:pPr marL="651997" lvl="2" indent="-457189">
              <a:buFont typeface="+mj-lt"/>
              <a:buAutoNum type="arabicPeriod"/>
            </a:pPr>
            <a:r>
              <a:rPr lang="zh-TW" altLang="en-US">
                <a:latin typeface="標楷體" pitchFamily="65" charset="-120"/>
                <a:cs typeface="Arial" pitchFamily="34" charset="0"/>
              </a:rPr>
              <a:t>受侵害主機上的惡意程式碼會重新結合區塊，並執行隱藏在 </a:t>
            </a:r>
            <a:r>
              <a:rPr lang="en-US" altLang="zh-TW">
                <a:latin typeface="標楷體" pitchFamily="65" charset="-120"/>
                <a:cs typeface="Arial" pitchFamily="34" charset="0"/>
              </a:rPr>
              <a:t>DNS </a:t>
            </a:r>
            <a:r>
              <a:rPr lang="zh-TW" altLang="en-US">
                <a:latin typeface="標楷體" pitchFamily="65" charset="-120"/>
                <a:cs typeface="Arial" pitchFamily="34" charset="0"/>
              </a:rPr>
              <a:t>記錄中的命令。</a:t>
            </a:r>
            <a:endParaRPr lang="en-US" altLang="zh-TW">
              <a:latin typeface="標楷體" pitchFamily="65" charset="-120"/>
              <a:cs typeface="Arial" pitchFamily="34" charset="0"/>
            </a:endParaRPr>
          </a:p>
          <a:p>
            <a:pPr>
              <a:buFont typeface="Arial" pitchFamily="34" charset="0"/>
              <a:buChar char="•"/>
            </a:pPr>
            <a:r>
              <a:rPr lang="zh-TW" altLang="en-US" sz="2000">
                <a:latin typeface="標楷體" pitchFamily="65" charset="-120"/>
                <a:cs typeface="Arial" pitchFamily="34" charset="0"/>
              </a:rPr>
              <a:t>若要停止 </a:t>
            </a:r>
            <a:r>
              <a:rPr lang="en-US" altLang="zh-TW" sz="2000">
                <a:latin typeface="標楷體" pitchFamily="65" charset="-120"/>
                <a:cs typeface="Arial" pitchFamily="34" charset="0"/>
              </a:rPr>
              <a:t>DNS </a:t>
            </a:r>
            <a:r>
              <a:rPr lang="zh-TW" altLang="en-US" sz="2000">
                <a:latin typeface="標楷體" pitchFamily="65" charset="-120"/>
                <a:cs typeface="Arial" pitchFamily="34" charset="0"/>
              </a:rPr>
              <a:t>隧道，網路管理者必須使用檢視 </a:t>
            </a:r>
            <a:r>
              <a:rPr lang="en-US" altLang="zh-TW" sz="2000">
                <a:latin typeface="標楷體" pitchFamily="65" charset="-120"/>
                <a:cs typeface="Arial" pitchFamily="34" charset="0"/>
              </a:rPr>
              <a:t>DNS </a:t>
            </a:r>
            <a:r>
              <a:rPr lang="zh-TW" altLang="en-US" sz="2000">
                <a:latin typeface="標楷體" pitchFamily="65" charset="-120"/>
                <a:cs typeface="Arial" pitchFamily="34" charset="0"/>
              </a:rPr>
              <a:t>流量的過濾器。密切關注那些比平均長，或者那些有可疑網域名稱的 </a:t>
            </a:r>
            <a:r>
              <a:rPr lang="en-US" altLang="zh-TW" sz="2000">
                <a:latin typeface="標楷體" pitchFamily="65" charset="-120"/>
                <a:cs typeface="Arial" pitchFamily="34" charset="0"/>
              </a:rPr>
              <a:t>DNS </a:t>
            </a:r>
            <a:r>
              <a:rPr lang="zh-TW" altLang="en-US" sz="2000">
                <a:latin typeface="標楷體" pitchFamily="65" charset="-120"/>
                <a:cs typeface="Arial" pitchFamily="34" charset="0"/>
              </a:rPr>
              <a:t>查詢。</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3.8</a:t>
            </a:r>
            <a:r>
              <a:rPr lang="zh-TW" altLang="en-US" sz="3600">
                <a:solidFill>
                  <a:srgbClr val="004C69"/>
                </a:solidFill>
              </a:rPr>
              <a:t> </a:t>
            </a:r>
            <a:r>
              <a:rPr lang="en-US" altLang="zh-TW" sz="3600" smtClean="0">
                <a:solidFill>
                  <a:srgbClr val="004C69"/>
                </a:solidFill>
              </a:rPr>
              <a:t>IP </a:t>
            </a:r>
            <a:r>
              <a:rPr lang="zh-TW" altLang="en-US" sz="3600">
                <a:solidFill>
                  <a:srgbClr val="004C69"/>
                </a:solidFill>
              </a:rPr>
              <a:t>服務</a:t>
            </a:r>
            <a:br>
              <a:rPr lang="en-US" sz="3600">
                <a:solidFill>
                  <a:srgbClr val="004C69"/>
                </a:solidFill>
              </a:rPr>
            </a:br>
            <a:r>
              <a:rPr lang="en-US" altLang="zh-TW" sz="3600">
                <a:solidFill>
                  <a:srgbClr val="004C69"/>
                </a:solidFill>
              </a:rPr>
              <a:t>DNS </a:t>
            </a:r>
            <a:r>
              <a:rPr lang="zh-TW" altLang="en-US" sz="3600">
                <a:solidFill>
                  <a:srgbClr val="004C69"/>
                </a:solidFill>
              </a:rPr>
              <a:t>隧道</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137</a:t>
            </a:fld>
            <a:endParaRPr lang="en-US" kern="0">
              <a:solidFill>
                <a:srgbClr val="595959"/>
              </a:solidFill>
            </a:endParaRPr>
          </a:p>
        </p:txBody>
      </p:sp>
    </p:spTree>
    <p:extLst>
      <p:ext uri="{BB962C8B-B14F-4D97-AF65-F5344CB8AC3E}">
        <p14:creationId xmlns:p14="http://schemas.microsoft.com/office/powerpoint/2010/main" val="4040602000"/>
      </p:ext>
    </p:extLst>
  </p:cSld>
  <p:clrMapOvr>
    <a:masterClrMapping/>
  </p:clrMapOvr>
  <p:transition/>
  <p:timing/>
</p:sld>
</file>

<file path=ppt/slides/slide1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CF2F02B-EAF2-DE44-BC7A-77DE07A83F9E}"/>
              </a:ext>
            </a:extLst>
          </p:cNvPr>
          <p:cNvSpPr>
            <a:spLocks noGrp="1"/>
          </p:cNvSpPr>
          <p:nvPr>
            <p:ph idx="1"/>
          </p:nvPr>
        </p:nvSpPr>
        <p:spPr>
          <a:xfrm>
            <a:off x="192087" y="1065260"/>
            <a:ext cx="5806059" cy="5540425"/>
          </a:xfrm>
        </p:spPr>
        <p:txBody>
          <a:bodyPr>
            <a:normAutofit/>
          </a:bodyPr>
          <a:lstStyle/>
          <a:p>
            <a:r>
              <a:rPr lang="en-US" altLang="zh-TW" sz="2400">
                <a:latin typeface="標楷體" pitchFamily="65" charset="-120"/>
                <a:cs typeface="Arial" pitchFamily="34" charset="0"/>
              </a:rPr>
              <a:t>DHCP </a:t>
            </a:r>
            <a:r>
              <a:rPr lang="zh-TW" altLang="en-US" sz="2400">
                <a:latin typeface="標楷體" pitchFamily="65" charset="-120"/>
                <a:cs typeface="Arial" pitchFamily="34" charset="0"/>
              </a:rPr>
              <a:t>伺服器動態提供 </a:t>
            </a:r>
            <a:r>
              <a:rPr lang="en-US" altLang="zh-TW" sz="2400">
                <a:latin typeface="標楷體" pitchFamily="65" charset="-120"/>
                <a:cs typeface="Arial" pitchFamily="34" charset="0"/>
              </a:rPr>
              <a:t>IP </a:t>
            </a:r>
            <a:r>
              <a:rPr lang="zh-TW" altLang="en-US" sz="2400">
                <a:latin typeface="標楷體" pitchFamily="65" charset="-120"/>
                <a:cs typeface="Arial" pitchFamily="34" charset="0"/>
              </a:rPr>
              <a:t>設定資訊給用戶端。</a:t>
            </a:r>
            <a:endParaRPr lang="en-US" altLang="zh-TW" sz="2400">
              <a:latin typeface="標楷體" pitchFamily="65" charset="-120"/>
              <a:cs typeface="Arial" pitchFamily="34" charset="0"/>
            </a:endParaRPr>
          </a:p>
          <a:p>
            <a:r>
              <a:rPr lang="zh-TW" altLang="en-US" sz="2400">
                <a:latin typeface="標楷體" pitchFamily="65" charset="-120"/>
                <a:cs typeface="Arial" pitchFamily="34" charset="0"/>
              </a:rPr>
              <a:t>在圖中，用戶端會廣播 </a:t>
            </a:r>
            <a:r>
              <a:rPr lang="en-US" altLang="zh-TW" sz="2400">
                <a:latin typeface="標楷體" pitchFamily="65" charset="-120"/>
                <a:cs typeface="Arial" pitchFamily="34" charset="0"/>
              </a:rPr>
              <a:t>DHCP </a:t>
            </a:r>
            <a:r>
              <a:rPr lang="zh-TW" altLang="en-US" sz="2400">
                <a:latin typeface="標楷體" pitchFamily="65" charset="-120"/>
                <a:cs typeface="Arial" pitchFamily="34" charset="0"/>
              </a:rPr>
              <a:t>探索訊息。</a:t>
            </a:r>
            <a:r>
              <a:rPr lang="en-US" altLang="zh-TW" sz="2400">
                <a:latin typeface="標楷體" pitchFamily="65" charset="-120"/>
                <a:cs typeface="Arial" pitchFamily="34" charset="0"/>
              </a:rPr>
              <a:t>DHCP </a:t>
            </a:r>
            <a:r>
              <a:rPr lang="zh-TW" altLang="en-US" sz="2400">
                <a:latin typeface="標楷體" pitchFamily="65" charset="-120"/>
                <a:cs typeface="Arial" pitchFamily="34" charset="0"/>
              </a:rPr>
              <a:t>會以單點傳送提供回應，其中包括用戶端可以使用的定址資訊。用戶端會廣播 </a:t>
            </a:r>
            <a:r>
              <a:rPr lang="en-US" altLang="zh-TW" sz="2400">
                <a:latin typeface="標楷體" pitchFamily="65" charset="-120"/>
                <a:cs typeface="Arial" pitchFamily="34" charset="0"/>
              </a:rPr>
              <a:t>DHCP </a:t>
            </a:r>
            <a:r>
              <a:rPr lang="zh-TW" altLang="en-US" sz="2400">
                <a:latin typeface="標楷體" pitchFamily="65" charset="-120"/>
                <a:cs typeface="Arial" pitchFamily="34" charset="0"/>
              </a:rPr>
              <a:t>要求，告訴伺服器用戶端接受提供。伺服器會以</a:t>
            </a:r>
            <a:r>
              <a:rPr lang="zh-TW" altLang="zh-TW" sz="2400">
                <a:latin typeface="標楷體" pitchFamily="65" charset="-120"/>
                <a:cs typeface="Arial" pitchFamily="34" charset="0"/>
              </a:rPr>
              <a:t>單點傳送</a:t>
            </a:r>
            <a:r>
              <a:rPr lang="zh-TW" altLang="en-US" sz="2400">
                <a:latin typeface="標楷體" pitchFamily="65" charset="-120"/>
                <a:cs typeface="Arial" pitchFamily="34" charset="0"/>
              </a:rPr>
              <a:t>接受要求的確認回應。</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348699" y="55192"/>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3.8</a:t>
            </a:r>
            <a:r>
              <a:rPr lang="zh-TW" altLang="en-US" sz="3600">
                <a:solidFill>
                  <a:srgbClr val="004C69"/>
                </a:solidFill>
              </a:rPr>
              <a:t> </a:t>
            </a:r>
            <a:r>
              <a:rPr lang="en-US" altLang="zh-TW" sz="3600" smtClean="0">
                <a:solidFill>
                  <a:srgbClr val="004C69"/>
                </a:solidFill>
              </a:rPr>
              <a:t>IP </a:t>
            </a:r>
            <a:r>
              <a:rPr lang="zh-TW" altLang="en-US" sz="3600">
                <a:solidFill>
                  <a:srgbClr val="004C69"/>
                </a:solidFill>
              </a:rPr>
              <a:t>服務</a:t>
            </a:r>
            <a:br>
              <a:rPr lang="en-US" sz="3600">
                <a:solidFill>
                  <a:srgbClr val="004C69"/>
                </a:solidFill>
              </a:rPr>
            </a:br>
            <a:r>
              <a:rPr lang="en-US" altLang="zh-TW" sz="3600">
                <a:solidFill>
                  <a:srgbClr val="004C69"/>
                </a:solidFill>
              </a:rPr>
              <a:t>DHCP</a:t>
            </a:r>
          </a:p>
        </p:txBody>
      </p:sp>
      <p:pic>
        <p:nvPicPr>
          <p:cNvPr id="7" name="Picture 6">
            <a:extLst>
              <a:ext uri="{FF2B5EF4-FFF2-40B4-BE49-F238E27FC236}">
                <a16:creationId xmlns:a16="http://schemas.microsoft.com/office/drawing/2014/main" id="{6CC09945-66EB-C240-8769-DA33AA38109C}"/>
              </a:ext>
            </a:extLst>
          </p:cNvPr>
          <p:cNvPicPr>
            <a:picLocks noChangeAspect="1"/>
          </p:cNvPicPr>
          <p:nvPr/>
        </p:nvPicPr>
        <p:blipFill>
          <a:blip r:embed="rId3"/>
          <a:stretch>
            <a:fillRect/>
          </a:stretch>
        </p:blipFill>
        <p:spPr>
          <a:xfrm>
            <a:off x="6193857" y="1598446"/>
            <a:ext cx="5579143" cy="383124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138</a:t>
            </a:fld>
            <a:endParaRPr lang="en-US" kern="0">
              <a:solidFill>
                <a:srgbClr val="595959"/>
              </a:solidFill>
            </a:endParaRPr>
          </a:p>
        </p:txBody>
      </p:sp>
    </p:spTree>
    <p:extLst>
      <p:ext uri="{BB962C8B-B14F-4D97-AF65-F5344CB8AC3E}">
        <p14:creationId xmlns:p14="http://schemas.microsoft.com/office/powerpoint/2010/main" val="3067880660"/>
      </p:ext>
    </p:extLst>
  </p:cSld>
  <p:clrMapOvr>
    <a:masterClrMapping/>
  </p:clrMapOvr>
  <p:transition/>
  <p:timing/>
</p:sld>
</file>

<file path=ppt/slides/slide1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1A02B5B6-2041-9E4A-9465-D1742C972D41}"/>
              </a:ext>
            </a:extLst>
          </p:cNvPr>
          <p:cNvSpPr>
            <a:spLocks noGrp="1"/>
          </p:cNvSpPr>
          <p:nvPr>
            <p:ph idx="1"/>
          </p:nvPr>
        </p:nvSpPr>
        <p:spPr>
          <a:xfrm>
            <a:off x="601271" y="1161475"/>
            <a:ext cx="9169032" cy="5540425"/>
          </a:xfrm>
        </p:spPr>
        <p:txBody>
          <a:bodyPr>
            <a:normAutofit/>
          </a:bodyPr>
          <a:lstStyle/>
          <a:p>
            <a:r>
              <a:rPr lang="zh-TW" altLang="en-US" sz="2400">
                <a:latin typeface="標楷體" pitchFamily="65" charset="-120"/>
                <a:cs typeface="Arial" pitchFamily="34" charset="0"/>
              </a:rPr>
              <a:t>當非法 </a:t>
            </a:r>
            <a:r>
              <a:rPr lang="en-US" altLang="zh-TW" sz="2400">
                <a:latin typeface="標楷體" pitchFamily="65" charset="-120"/>
                <a:cs typeface="Arial" pitchFamily="34" charset="0"/>
              </a:rPr>
              <a:t>DHCP </a:t>
            </a:r>
            <a:r>
              <a:rPr lang="zh-TW" altLang="en-US" sz="2400">
                <a:latin typeface="標楷體" pitchFamily="65" charset="-120"/>
                <a:cs typeface="Arial" pitchFamily="34" charset="0"/>
              </a:rPr>
              <a:t>伺服器連接到網路並向合法用戶端提供假的 </a:t>
            </a:r>
            <a:r>
              <a:rPr lang="en-US" altLang="zh-TW" sz="2400">
                <a:latin typeface="標楷體" pitchFamily="65" charset="-120"/>
                <a:cs typeface="Arial" pitchFamily="34" charset="0"/>
              </a:rPr>
              <a:t>IP </a:t>
            </a:r>
            <a:r>
              <a:rPr lang="zh-TW" altLang="en-US" sz="2400">
                <a:latin typeface="標楷體" pitchFamily="65" charset="-120"/>
                <a:cs typeface="Arial" pitchFamily="34" charset="0"/>
              </a:rPr>
              <a:t>設定參數時，就會發生 </a:t>
            </a:r>
            <a:r>
              <a:rPr lang="en-US" altLang="zh-TW" sz="2400" b="1">
                <a:latin typeface="標楷體" pitchFamily="65" charset="-120"/>
                <a:cs typeface="Arial" pitchFamily="34" charset="0"/>
              </a:rPr>
              <a:t>DHCP </a:t>
            </a:r>
            <a:r>
              <a:rPr lang="zh-TW" altLang="en-US" sz="2400" b="1">
                <a:latin typeface="標楷體" pitchFamily="65" charset="-120"/>
                <a:cs typeface="Arial" pitchFamily="34" charset="0"/>
              </a:rPr>
              <a:t>欺騙攻擊</a:t>
            </a:r>
            <a:r>
              <a:rPr lang="zh-TW" altLang="en-US" sz="2400">
                <a:latin typeface="標楷體" pitchFamily="65" charset="-120"/>
                <a:cs typeface="Arial" pitchFamily="34" charset="0"/>
              </a:rPr>
              <a:t>。非法伺服器可能會提供各種誤導性資訊：</a:t>
            </a:r>
            <a:endParaRPr lang="en-US" altLang="zh-TW" sz="2400">
              <a:latin typeface="標楷體" pitchFamily="65" charset="-120"/>
              <a:cs typeface="Arial" pitchFamily="34" charset="0"/>
            </a:endParaRPr>
          </a:p>
          <a:p>
            <a:pPr lvl="1"/>
            <a:r>
              <a:rPr lang="zh-TW" altLang="en-US" b="1">
                <a:latin typeface="標楷體" pitchFamily="65" charset="-120"/>
                <a:cs typeface="Arial" pitchFamily="34" charset="0"/>
              </a:rPr>
              <a:t>錯誤的預設閘道 </a:t>
            </a:r>
            <a:r>
              <a:rPr lang="en-US" altLang="zh-TW">
                <a:latin typeface="標楷體" pitchFamily="65" charset="-120"/>
                <a:cs typeface="Arial" pitchFamily="34" charset="0"/>
              </a:rPr>
              <a:t>- </a:t>
            </a:r>
            <a:r>
              <a:rPr lang="zh-TW" altLang="en-US">
                <a:latin typeface="標楷體" pitchFamily="65" charset="-120"/>
                <a:cs typeface="Arial" pitchFamily="34" charset="0"/>
              </a:rPr>
              <a:t>威脅發起者提供無效的閘道或其主機的 </a:t>
            </a:r>
            <a:r>
              <a:rPr lang="en-US" altLang="zh-TW">
                <a:latin typeface="標楷體" pitchFamily="65" charset="-120"/>
                <a:cs typeface="Arial" pitchFamily="34" charset="0"/>
              </a:rPr>
              <a:t>IP </a:t>
            </a:r>
            <a:r>
              <a:rPr lang="zh-TW" altLang="en-US">
                <a:latin typeface="標楷體" pitchFamily="65" charset="-120"/>
                <a:cs typeface="Arial" pitchFamily="34" charset="0"/>
              </a:rPr>
              <a:t>位址來建立 </a:t>
            </a:r>
            <a:r>
              <a:rPr lang="en-US" altLang="zh-TW">
                <a:latin typeface="標楷體" pitchFamily="65" charset="-120"/>
                <a:cs typeface="Arial" pitchFamily="34" charset="0"/>
              </a:rPr>
              <a:t>MITM </a:t>
            </a:r>
            <a:r>
              <a:rPr lang="zh-TW" altLang="en-US">
                <a:latin typeface="標楷體" pitchFamily="65" charset="-120"/>
                <a:cs typeface="Arial" pitchFamily="34" charset="0"/>
              </a:rPr>
              <a:t>攻擊。這可能完全沒有被偵測入侵者攔截了網路中的資料流。</a:t>
            </a:r>
          </a:p>
          <a:p>
            <a:pPr lvl="1"/>
            <a:r>
              <a:rPr lang="zh-TW" altLang="en-US" b="1">
                <a:latin typeface="標楷體" pitchFamily="65" charset="-120"/>
                <a:cs typeface="Arial" pitchFamily="34" charset="0"/>
              </a:rPr>
              <a:t>錯誤的 </a:t>
            </a:r>
            <a:r>
              <a:rPr lang="en-US" altLang="zh-TW" b="1">
                <a:latin typeface="標楷體" pitchFamily="65" charset="-120"/>
                <a:cs typeface="Arial" pitchFamily="34" charset="0"/>
              </a:rPr>
              <a:t>DNS </a:t>
            </a:r>
            <a:r>
              <a:rPr lang="zh-TW" altLang="en-US" b="1">
                <a:latin typeface="標楷體" pitchFamily="65" charset="-120"/>
                <a:cs typeface="Arial" pitchFamily="34" charset="0"/>
              </a:rPr>
              <a:t>伺服器</a:t>
            </a:r>
            <a:r>
              <a:rPr lang="zh-TW" altLang="en-US">
                <a:latin typeface="標楷體" pitchFamily="65" charset="-120"/>
                <a:cs typeface="Arial" pitchFamily="34" charset="0"/>
              </a:rPr>
              <a:t> </a:t>
            </a:r>
            <a:r>
              <a:rPr lang="en-US" altLang="zh-TW">
                <a:latin typeface="標楷體" pitchFamily="65" charset="-120"/>
                <a:cs typeface="Arial" pitchFamily="34" charset="0"/>
              </a:rPr>
              <a:t>- </a:t>
            </a:r>
            <a:r>
              <a:rPr lang="zh-TW" altLang="en-US">
                <a:latin typeface="標楷體" pitchFamily="65" charset="-120"/>
                <a:cs typeface="Arial" pitchFamily="34" charset="0"/>
              </a:rPr>
              <a:t>威脅發起者提供了不正確的 </a:t>
            </a:r>
            <a:r>
              <a:rPr lang="en-US" altLang="zh-TW">
                <a:latin typeface="標楷體" pitchFamily="65" charset="-120"/>
                <a:cs typeface="Arial" pitchFamily="34" charset="0"/>
              </a:rPr>
              <a:t>DNS </a:t>
            </a:r>
            <a:r>
              <a:rPr lang="zh-TW" altLang="en-US">
                <a:latin typeface="標楷體" pitchFamily="65" charset="-120"/>
                <a:cs typeface="Arial" pitchFamily="34" charset="0"/>
              </a:rPr>
              <a:t>伺服器位址，將使用者指向惡意網站。</a:t>
            </a:r>
          </a:p>
          <a:p>
            <a:pPr lvl="1"/>
            <a:r>
              <a:rPr lang="zh-TW" altLang="en-US" b="1">
                <a:latin typeface="標楷體" pitchFamily="65" charset="-120"/>
                <a:cs typeface="Arial" pitchFamily="34" charset="0"/>
              </a:rPr>
              <a:t>錯誤的 </a:t>
            </a:r>
            <a:r>
              <a:rPr lang="en-US" altLang="zh-TW" b="1">
                <a:latin typeface="標楷體" pitchFamily="65" charset="-120"/>
                <a:cs typeface="Arial" pitchFamily="34" charset="0"/>
              </a:rPr>
              <a:t>IP </a:t>
            </a:r>
            <a:r>
              <a:rPr lang="zh-TW" altLang="en-US" b="1">
                <a:latin typeface="標楷體" pitchFamily="65" charset="-120"/>
                <a:cs typeface="Arial" pitchFamily="34" charset="0"/>
              </a:rPr>
              <a:t>位址</a:t>
            </a:r>
            <a:r>
              <a:rPr lang="zh-TW" altLang="en-US">
                <a:latin typeface="標楷體" pitchFamily="65" charset="-120"/>
                <a:cs typeface="Arial" pitchFamily="34" charset="0"/>
              </a:rPr>
              <a:t> </a:t>
            </a:r>
            <a:r>
              <a:rPr lang="en-US" altLang="zh-TW">
                <a:latin typeface="標楷體" pitchFamily="65" charset="-120"/>
                <a:cs typeface="Arial" pitchFamily="34" charset="0"/>
              </a:rPr>
              <a:t>- </a:t>
            </a:r>
            <a:r>
              <a:rPr lang="zh-TW" altLang="en-US">
                <a:latin typeface="標楷體" pitchFamily="65" charset="-120"/>
                <a:cs typeface="Arial" pitchFamily="34" charset="0"/>
              </a:rPr>
              <a:t>威脅發起者提供無效的 </a:t>
            </a:r>
            <a:r>
              <a:rPr lang="en-US" altLang="zh-TW">
                <a:latin typeface="標楷體" pitchFamily="65" charset="-120"/>
                <a:cs typeface="Arial" pitchFamily="34" charset="0"/>
              </a:rPr>
              <a:t>IP </a:t>
            </a:r>
            <a:r>
              <a:rPr lang="zh-TW" altLang="en-US">
                <a:latin typeface="標楷體" pitchFamily="65" charset="-120"/>
                <a:cs typeface="Arial" pitchFamily="34" charset="0"/>
              </a:rPr>
              <a:t>位址、無效的預設閘道 </a:t>
            </a:r>
            <a:r>
              <a:rPr lang="en-US" altLang="zh-TW">
                <a:latin typeface="標楷體" pitchFamily="65" charset="-120"/>
                <a:cs typeface="Arial" pitchFamily="34" charset="0"/>
              </a:rPr>
              <a:t>IP </a:t>
            </a:r>
            <a:r>
              <a:rPr lang="zh-TW" altLang="en-US">
                <a:latin typeface="標楷體" pitchFamily="65" charset="-120"/>
                <a:cs typeface="Arial" pitchFamily="34" charset="0"/>
              </a:rPr>
              <a:t>位址，或兩者皆有。這樣，威脅發起者就在 </a:t>
            </a:r>
            <a:r>
              <a:rPr lang="en-US" altLang="zh-TW">
                <a:latin typeface="標楷體" pitchFamily="65" charset="-120"/>
                <a:cs typeface="Arial" pitchFamily="34" charset="0"/>
              </a:rPr>
              <a:t>DHCP </a:t>
            </a:r>
            <a:r>
              <a:rPr lang="zh-TW" altLang="en-US">
                <a:latin typeface="標楷體" pitchFamily="65" charset="-120"/>
                <a:cs typeface="Arial" pitchFamily="34" charset="0"/>
              </a:rPr>
              <a:t>用戶端造成了 </a:t>
            </a:r>
            <a:r>
              <a:rPr lang="en-US" altLang="zh-TW">
                <a:latin typeface="標楷體" pitchFamily="65" charset="-120"/>
                <a:cs typeface="Arial" pitchFamily="34" charset="0"/>
              </a:rPr>
              <a:t>DoS </a:t>
            </a:r>
            <a:r>
              <a:rPr lang="zh-TW" altLang="en-US">
                <a:latin typeface="標楷體" pitchFamily="65" charset="-120"/>
                <a:cs typeface="Arial" pitchFamily="34" charset="0"/>
              </a:rPr>
              <a:t>攻擊。</a:t>
            </a:r>
            <a:endParaRPr lang="en-US" altLang="zh-TW">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8777"/>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3.8</a:t>
            </a:r>
            <a:r>
              <a:rPr lang="zh-TW" altLang="en-US" sz="3600">
                <a:solidFill>
                  <a:srgbClr val="004C69"/>
                </a:solidFill>
              </a:rPr>
              <a:t> </a:t>
            </a:r>
            <a:r>
              <a:rPr lang="en-US" altLang="zh-TW" sz="3600" smtClean="0">
                <a:solidFill>
                  <a:srgbClr val="004C69"/>
                </a:solidFill>
              </a:rPr>
              <a:t>IP </a:t>
            </a:r>
            <a:r>
              <a:rPr lang="zh-TW" altLang="en-US" sz="3600">
                <a:solidFill>
                  <a:srgbClr val="004C69"/>
                </a:solidFill>
              </a:rPr>
              <a:t>服務</a:t>
            </a:r>
            <a:br>
              <a:rPr lang="en-US" sz="3600">
                <a:solidFill>
                  <a:srgbClr val="004C69"/>
                </a:solidFill>
              </a:rPr>
            </a:br>
            <a:r>
              <a:rPr lang="en-US" altLang="zh-TW" sz="3600">
                <a:solidFill>
                  <a:srgbClr val="004C69"/>
                </a:solidFill>
              </a:rPr>
              <a:t>DHCP </a:t>
            </a:r>
            <a:r>
              <a:rPr lang="zh-TW" altLang="en-US" sz="3600">
                <a:solidFill>
                  <a:srgbClr val="004C69"/>
                </a:solidFill>
              </a:rPr>
              <a:t>攻擊</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139</a:t>
            </a:fld>
            <a:endParaRPr lang="en-US" kern="0">
              <a:solidFill>
                <a:srgbClr val="595959"/>
              </a:solidFill>
            </a:endParaRPr>
          </a:p>
        </p:txBody>
      </p:sp>
    </p:spTree>
    <p:extLst>
      <p:ext uri="{BB962C8B-B14F-4D97-AF65-F5344CB8AC3E}">
        <p14:creationId xmlns:p14="http://schemas.microsoft.com/office/powerpoint/2010/main" val="1414852500"/>
      </p:ext>
    </p:extLst>
  </p:cSld>
  <p:clrMapOvr>
    <a:masterClrMapping/>
  </p:clrMapOvr>
  <p:transition/>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7B548C0F-FA3A-4774-960B-6CE4F14D8E02}"/>
              </a:ext>
            </a:extLst>
          </p:cNvPr>
          <p:cNvSpPr>
            <a:spLocks noGrp="1"/>
          </p:cNvSpPr>
          <p:nvPr>
            <p:ph idx="1"/>
          </p:nvPr>
        </p:nvSpPr>
        <p:spPr>
          <a:xfrm>
            <a:off x="192087" y="1065260"/>
            <a:ext cx="5753829" cy="5540425"/>
          </a:xfrm>
        </p:spPr>
        <p:txBody>
          <a:bodyPr>
            <a:normAutofit/>
          </a:bodyPr>
          <a:lstStyle/>
          <a:p>
            <a:pPr marL="457189" indent="-457189">
              <a:buFont typeface="Arial" pitchFamily="34" charset="0"/>
              <a:buChar char="•"/>
            </a:pPr>
            <a:r>
              <a:rPr lang="en-US" altLang="zh-TW" sz="2600">
                <a:latin typeface="標楷體" pitchFamily="65" charset="-120"/>
              </a:rPr>
              <a:t>LSU </a:t>
            </a:r>
            <a:r>
              <a:rPr lang="zh-TW" altLang="en-US" sz="2600">
                <a:latin typeface="標楷體" pitchFamily="65" charset="-120"/>
              </a:rPr>
              <a:t>也可用來轉發 </a:t>
            </a:r>
            <a:r>
              <a:rPr lang="en-US" altLang="zh-TW" sz="2600">
                <a:latin typeface="標楷體" pitchFamily="65" charset="-120"/>
              </a:rPr>
              <a:t>OSPF </a:t>
            </a:r>
            <a:r>
              <a:rPr lang="zh-TW" altLang="en-US" sz="2600">
                <a:latin typeface="標楷體" pitchFamily="65" charset="-120"/>
              </a:rPr>
              <a:t>路由更新，例如鏈路改變。具體來說，</a:t>
            </a:r>
            <a:r>
              <a:rPr lang="en-US" altLang="zh-TW" sz="2600">
                <a:latin typeface="標楷體" pitchFamily="65" charset="-120"/>
              </a:rPr>
              <a:t>LSU </a:t>
            </a:r>
            <a:r>
              <a:rPr lang="zh-TW" altLang="en-US" sz="2600">
                <a:latin typeface="標楷體" pitchFamily="65" charset="-120"/>
              </a:rPr>
              <a:t>封包可以包含 </a:t>
            </a:r>
            <a:r>
              <a:rPr lang="en-US" altLang="zh-TW" sz="2600">
                <a:latin typeface="標楷體" pitchFamily="65" charset="-120"/>
              </a:rPr>
              <a:t>11 </a:t>
            </a:r>
            <a:r>
              <a:rPr lang="zh-TW" altLang="en-US" sz="2600">
                <a:latin typeface="標楷體" pitchFamily="65" charset="-120"/>
              </a:rPr>
              <a:t>種不同類型的 </a:t>
            </a:r>
            <a:r>
              <a:rPr lang="en-US" altLang="zh-TW" sz="2600">
                <a:latin typeface="標楷體" pitchFamily="65" charset="-120"/>
              </a:rPr>
              <a:t>OSPFv2 LSA</a:t>
            </a:r>
            <a:r>
              <a:rPr lang="zh-TW" altLang="en-US" sz="2600">
                <a:latin typeface="標楷體" pitchFamily="65" charset="-120"/>
              </a:rPr>
              <a:t>，其中一些較常見的封包如圖所示。</a:t>
            </a:r>
            <a:r>
              <a:rPr lang="en-US" altLang="zh-TW" sz="2600">
                <a:latin typeface="標楷體" pitchFamily="65" charset="-120"/>
              </a:rPr>
              <a:t>OSPFv3 </a:t>
            </a:r>
            <a:r>
              <a:rPr lang="zh-TW" altLang="en-US" sz="2600">
                <a:latin typeface="標楷體" pitchFamily="65" charset="-120"/>
              </a:rPr>
              <a:t>重新命名其中幾個這些 </a:t>
            </a:r>
            <a:r>
              <a:rPr lang="en-US" altLang="zh-TW" sz="2600">
                <a:latin typeface="標楷體" pitchFamily="65" charset="-120"/>
              </a:rPr>
              <a:t>LSA</a:t>
            </a:r>
            <a:r>
              <a:rPr lang="zh-TW" altLang="en-US" sz="2600">
                <a:latin typeface="標楷體" pitchFamily="65" charset="-120"/>
              </a:rPr>
              <a:t>，並且還包含兩個額外的 </a:t>
            </a:r>
            <a:r>
              <a:rPr lang="en-US" altLang="zh-TW" sz="2600">
                <a:latin typeface="標楷體" pitchFamily="65" charset="-120"/>
              </a:rPr>
              <a:t>LSA</a:t>
            </a:r>
            <a:r>
              <a:rPr lang="zh-TW" altLang="en-US" sz="2600">
                <a:latin typeface="標楷體" pitchFamily="65" charset="-120"/>
              </a:rPr>
              <a:t>。</a:t>
            </a:r>
            <a:endParaRPr lang="zh-TW" altLang="en-US" sz="2600">
              <a:latin typeface="標楷體" pitchFamily="65" charset="-120"/>
              <a:cs typeface="Arial" panose="020b0604020202020204" pitchFamily="34" charset="0"/>
            </a:endParaRPr>
          </a:p>
          <a:p>
            <a:pPr marL="457189" indent="-457189">
              <a:buFont typeface="Arial" pitchFamily="34" charset="0"/>
              <a:buChar char="•"/>
            </a:pPr>
            <a:r>
              <a:rPr lang="en-US" altLang="zh-TW" sz="2600">
                <a:latin typeface="標楷體" pitchFamily="65" charset="-120"/>
                <a:cs typeface="Arial" pitchFamily="34" charset="0"/>
              </a:rPr>
              <a:t>LSU </a:t>
            </a:r>
            <a:r>
              <a:rPr lang="zh-TW" altLang="en-US" sz="2600">
                <a:latin typeface="標楷體" pitchFamily="65" charset="-120"/>
                <a:cs typeface="Arial" pitchFamily="34" charset="0"/>
              </a:rPr>
              <a:t>和 </a:t>
            </a:r>
            <a:r>
              <a:rPr lang="en-US" altLang="zh-TW" sz="2600">
                <a:latin typeface="標楷體" pitchFamily="65" charset="-120"/>
                <a:cs typeface="Arial" pitchFamily="34" charset="0"/>
              </a:rPr>
              <a:t>LSA </a:t>
            </a:r>
            <a:r>
              <a:rPr lang="zh-TW" altLang="en-US" sz="2600">
                <a:latin typeface="標楷體" pitchFamily="65" charset="-120"/>
                <a:cs typeface="Arial" pitchFamily="34" charset="0"/>
              </a:rPr>
              <a:t>通常可以互換使用，但正確的階層是 </a:t>
            </a:r>
            <a:r>
              <a:rPr lang="en-US" altLang="zh-TW" sz="2600">
                <a:latin typeface="標楷體" pitchFamily="65" charset="-120"/>
                <a:cs typeface="Arial" pitchFamily="34" charset="0"/>
              </a:rPr>
              <a:t>LSU </a:t>
            </a:r>
            <a:r>
              <a:rPr lang="zh-TW" altLang="en-US" sz="2600">
                <a:latin typeface="標楷體" pitchFamily="65" charset="-120"/>
                <a:cs typeface="Arial" pitchFamily="34" charset="0"/>
              </a:rPr>
              <a:t>封包包含 </a:t>
            </a:r>
            <a:r>
              <a:rPr lang="en-US" altLang="zh-TW" sz="2600">
                <a:latin typeface="標楷體" pitchFamily="65" charset="-120"/>
                <a:cs typeface="Arial" pitchFamily="34" charset="0"/>
              </a:rPr>
              <a:t>LSA </a:t>
            </a:r>
            <a:r>
              <a:rPr lang="zh-TW" altLang="en-US" sz="2600">
                <a:latin typeface="標楷體" pitchFamily="65" charset="-120"/>
                <a:cs typeface="Arial" pitchFamily="34" charset="0"/>
              </a:rPr>
              <a:t>訊息。</a:t>
            </a:r>
          </a:p>
          <a:p>
            <a:pPr marL="457189" indent="-457189">
              <a:buFont typeface="Arial" pitchFamily="34" charset="0"/>
              <a:buChar char="•"/>
            </a:pPr>
            <a:endParaRPr lang="en-US" sz="2600">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1.2OSPF </a:t>
            </a:r>
            <a:r>
              <a:rPr lang="zh-TW" altLang="en-US" sz="3600">
                <a:solidFill>
                  <a:srgbClr val="004C69"/>
                </a:solidFill>
              </a:rPr>
              <a:t>封包</a:t>
            </a:r>
            <a:br>
              <a:rPr lang="en-US" sz="3600">
                <a:solidFill>
                  <a:srgbClr val="004C69"/>
                </a:solidFill>
              </a:rPr>
            </a:br>
            <a:r>
              <a:rPr lang="zh-TW" altLang="en-US" sz="3600">
                <a:solidFill>
                  <a:srgbClr val="004C69"/>
                </a:solidFill>
              </a:rPr>
              <a:t>鏈路狀態更新</a:t>
            </a:r>
          </a:p>
        </p:txBody>
      </p:sp>
      <p:pic>
        <p:nvPicPr>
          <p:cNvPr id="7" name="Picture 6">
            <a:extLst>
              <a:ext uri="{FF2B5EF4-FFF2-40B4-BE49-F238E27FC236}">
                <a16:creationId xmlns:a16="http://schemas.microsoft.com/office/drawing/2014/main" id="{8749C2E8-66E2-41D9-BA0A-9184B52AEB03}"/>
              </a:ext>
            </a:extLst>
          </p:cNvPr>
          <p:cNvPicPr>
            <a:picLocks noChangeAspect="1"/>
          </p:cNvPicPr>
          <p:nvPr/>
        </p:nvPicPr>
        <p:blipFill>
          <a:blip r:embed="rId3"/>
          <a:stretch>
            <a:fillRect/>
          </a:stretch>
        </p:blipFill>
        <p:spPr>
          <a:xfrm>
            <a:off x="5945916" y="1103586"/>
            <a:ext cx="5333512" cy="4997669"/>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14</a:t>
            </a:fld>
            <a:endParaRPr lang="en-US" kern="0">
              <a:solidFill>
                <a:srgbClr val="595959"/>
              </a:solidFill>
            </a:endParaRPr>
          </a:p>
        </p:txBody>
      </p:sp>
    </p:spTree>
    <p:extLst>
      <p:ext uri="{BB962C8B-B14F-4D97-AF65-F5344CB8AC3E}">
        <p14:creationId xmlns:p14="http://schemas.microsoft.com/office/powerpoint/2010/main" val="2308841990"/>
      </p:ext>
    </p:extLst>
  </p:cSld>
  <p:clrMapOvr>
    <a:masterClrMapping/>
  </p:clrMapOvr>
  <p:transition/>
  <p:timing/>
</p:sld>
</file>

<file path=ppt/slides/slide1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0FBB1A67-B6DF-6A42-BCEE-28B8D4290FB6}"/>
              </a:ext>
            </a:extLst>
          </p:cNvPr>
          <p:cNvSpPr>
            <a:spLocks noGrp="1"/>
          </p:cNvSpPr>
          <p:nvPr>
            <p:ph idx="1"/>
          </p:nvPr>
        </p:nvSpPr>
        <p:spPr>
          <a:xfrm>
            <a:off x="739056" y="1065259"/>
            <a:ext cx="9970697" cy="5540425"/>
          </a:xfrm>
        </p:spPr>
        <p:txBody>
          <a:bodyPr>
            <a:normAutofit/>
          </a:bodyPr>
          <a:lstStyle/>
          <a:p>
            <a:r>
              <a:rPr lang="zh-TW" altLang="en-US" sz="2400">
                <a:latin typeface="標楷體" pitchFamily="65" charset="-120"/>
                <a:cs typeface="Arial" pitchFamily="34" charset="0"/>
              </a:rPr>
              <a:t>假設威脅發起者已成功將非法 </a:t>
            </a:r>
            <a:r>
              <a:rPr lang="en-US" altLang="zh-TW" sz="2400">
                <a:latin typeface="標楷體" pitchFamily="65" charset="-120"/>
                <a:cs typeface="Arial" pitchFamily="34" charset="0"/>
              </a:rPr>
              <a:t>DHCP </a:t>
            </a:r>
            <a:r>
              <a:rPr lang="zh-TW" altLang="en-US" sz="2400">
                <a:latin typeface="標楷體" pitchFamily="65" charset="-120"/>
                <a:cs typeface="Arial" pitchFamily="34" charset="0"/>
              </a:rPr>
              <a:t>伺服器連接到與目標用戶端相同子網路上的交換器連接埠。非法伺服器的目標是為用戶端提供錯誤的 </a:t>
            </a:r>
            <a:r>
              <a:rPr lang="en-US" altLang="zh-TW" sz="2400">
                <a:latin typeface="標楷體" pitchFamily="65" charset="-120"/>
                <a:cs typeface="Arial" pitchFamily="34" charset="0"/>
              </a:rPr>
              <a:t>IP </a:t>
            </a:r>
            <a:r>
              <a:rPr lang="zh-TW" altLang="en-US" sz="2400">
                <a:latin typeface="標楷體" pitchFamily="65" charset="-120"/>
                <a:cs typeface="Arial" pitchFamily="34" charset="0"/>
              </a:rPr>
              <a:t>設定資訊。</a:t>
            </a:r>
            <a:endParaRPr lang="en-US" altLang="zh-TW" sz="2400">
              <a:latin typeface="標楷體" pitchFamily="65" charset="-120"/>
              <a:cs typeface="Arial" pitchFamily="34" charset="0"/>
            </a:endParaRPr>
          </a:p>
          <a:p>
            <a:pPr marL="457189" indent="-457189">
              <a:buFont typeface="+mj-lt"/>
              <a:buAutoNum type="arabicPeriod"/>
            </a:pPr>
            <a:r>
              <a:rPr lang="zh-TW" altLang="en-US" sz="2400">
                <a:latin typeface="標楷體" pitchFamily="65" charset="-120"/>
                <a:cs typeface="Arial" pitchFamily="34" charset="0"/>
              </a:rPr>
              <a:t>用戶端會廣播尋找 </a:t>
            </a:r>
            <a:r>
              <a:rPr lang="en-US" altLang="zh-TW" sz="2400">
                <a:latin typeface="標楷體" pitchFamily="65" charset="-120"/>
                <a:cs typeface="Arial" pitchFamily="34" charset="0"/>
              </a:rPr>
              <a:t>DHCP </a:t>
            </a:r>
            <a:r>
              <a:rPr lang="zh-TW" altLang="en-US" sz="2400">
                <a:latin typeface="標楷體" pitchFamily="65" charset="-120"/>
                <a:cs typeface="Arial" pitchFamily="34" charset="0"/>
              </a:rPr>
              <a:t>伺服器的回應的 </a:t>
            </a:r>
            <a:r>
              <a:rPr lang="en-US" altLang="zh-TW" sz="2400">
                <a:latin typeface="標楷體" pitchFamily="65" charset="-120"/>
                <a:cs typeface="Arial" pitchFamily="34" charset="0"/>
              </a:rPr>
              <a:t>DHCP </a:t>
            </a:r>
            <a:r>
              <a:rPr lang="zh-TW" altLang="en-US" sz="2400">
                <a:latin typeface="標楷體" pitchFamily="65" charset="-120"/>
                <a:cs typeface="Arial" pitchFamily="34" charset="0"/>
              </a:rPr>
              <a:t>探索請求。兩部伺服器都會收到訊息。</a:t>
            </a:r>
            <a:endParaRPr lang="en-US" altLang="zh-TW" sz="2400">
              <a:solidFill>
                <a:srgbClr val="000000"/>
              </a:solidFill>
              <a:latin typeface="標楷體" pitchFamily="65" charset="-120"/>
              <a:cs typeface="Arial" panose="020b0604020202020204" pitchFamily="34" charset="0"/>
            </a:endParaRPr>
          </a:p>
          <a:p>
            <a:pPr marL="457189" indent="-457189">
              <a:buFont typeface="+mj-lt"/>
              <a:buAutoNum type="arabicPeriod"/>
            </a:pPr>
            <a:r>
              <a:rPr lang="zh-TW" altLang="en-US" sz="2400">
                <a:latin typeface="標楷體" pitchFamily="65" charset="-120"/>
                <a:cs typeface="Arial" pitchFamily="34" charset="0"/>
              </a:rPr>
              <a:t>合法和惡意 </a:t>
            </a:r>
            <a:r>
              <a:rPr lang="en-US" altLang="zh-TW" sz="2400">
                <a:latin typeface="標楷體" pitchFamily="65" charset="-120"/>
                <a:cs typeface="Arial" pitchFamily="34" charset="0"/>
              </a:rPr>
              <a:t>DHCP </a:t>
            </a:r>
            <a:r>
              <a:rPr lang="zh-TW" altLang="en-US" sz="2400">
                <a:latin typeface="標楷體" pitchFamily="65" charset="-120"/>
                <a:cs typeface="Arial" pitchFamily="34" charset="0"/>
              </a:rPr>
              <a:t>伺服器如何以有效的 </a:t>
            </a:r>
            <a:r>
              <a:rPr lang="en-US" altLang="zh-TW" sz="2400">
                <a:latin typeface="標楷體" pitchFamily="65" charset="-120"/>
                <a:cs typeface="Arial" pitchFamily="34" charset="0"/>
              </a:rPr>
              <a:t>IP </a:t>
            </a:r>
            <a:r>
              <a:rPr lang="zh-TW" altLang="en-US" sz="2400">
                <a:latin typeface="標楷體" pitchFamily="65" charset="-120"/>
                <a:cs typeface="Arial" pitchFamily="34" charset="0"/>
              </a:rPr>
              <a:t>設定參數回應。客戶回覆收到的第一個提供。</a:t>
            </a:r>
            <a:endParaRPr lang="en-US" altLang="zh-TW" sz="2400">
              <a:solidFill>
                <a:srgbClr val="000000"/>
              </a:solidFill>
              <a:latin typeface="標楷體" pitchFamily="65" charset="-120"/>
              <a:cs typeface="Arial" pitchFamily="34" charset="0"/>
            </a:endParaRPr>
          </a:p>
          <a:p>
            <a:pPr marL="457189" indent="-457189">
              <a:buFont typeface="+mj-lt"/>
              <a:buAutoNum type="arabicPeriod"/>
            </a:pPr>
            <a:r>
              <a:rPr lang="zh-TW" altLang="en-US" sz="2400">
                <a:latin typeface="標楷體" pitchFamily="65" charset="-120"/>
                <a:cs typeface="Arial" pitchFamily="34" charset="0"/>
              </a:rPr>
              <a:t>用戶端首先收到非法提供。它會廣播接受來自非法伺服器參數的 </a:t>
            </a:r>
            <a:r>
              <a:rPr lang="en-US" altLang="zh-TW" sz="2400">
                <a:latin typeface="標楷體" pitchFamily="65" charset="-120"/>
                <a:cs typeface="Arial" pitchFamily="34" charset="0"/>
              </a:rPr>
              <a:t>DHCP </a:t>
            </a:r>
            <a:r>
              <a:rPr lang="zh-TW" altLang="en-US" sz="2400">
                <a:latin typeface="標楷體" pitchFamily="65" charset="-120"/>
                <a:cs typeface="Arial" pitchFamily="34" charset="0"/>
              </a:rPr>
              <a:t>請求，如圖所示。合法和非法伺服器都收到請求。</a:t>
            </a:r>
            <a:endParaRPr lang="en-US" altLang="zh-TW" sz="2400">
              <a:solidFill>
                <a:srgbClr val="000000"/>
              </a:solidFill>
              <a:latin typeface="標楷體" pitchFamily="65" charset="-120"/>
              <a:cs typeface="Arial" pitchFamily="34" charset="0"/>
            </a:endParaRPr>
          </a:p>
          <a:p>
            <a:pPr marL="457189" indent="-457189">
              <a:buFont typeface="+mj-lt"/>
              <a:buAutoNum type="arabicPeriod"/>
            </a:pPr>
            <a:r>
              <a:rPr lang="zh-TW" altLang="en-US" sz="2400">
                <a:latin typeface="標楷體" pitchFamily="65" charset="-120"/>
                <a:cs typeface="Arial" pitchFamily="34" charset="0"/>
              </a:rPr>
              <a:t>只有非法伺服器單點傳送回覆給用戶端，以確認其請求，如圖所示。合法伺服器會停止與用戶端通訊，因為請求已經被確認。</a:t>
            </a:r>
            <a:endParaRPr lang="zh-TW" sz="2400">
              <a:solidFill>
                <a:srgbClr val="000000"/>
              </a:solidFill>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3.8</a:t>
            </a:r>
            <a:r>
              <a:rPr lang="zh-TW" altLang="en-US" sz="3600">
                <a:solidFill>
                  <a:srgbClr val="004C69"/>
                </a:solidFill>
              </a:rPr>
              <a:t> </a:t>
            </a:r>
            <a:r>
              <a:rPr lang="en-US" altLang="zh-TW" sz="3600" smtClean="0">
                <a:solidFill>
                  <a:srgbClr val="004C69"/>
                </a:solidFill>
              </a:rPr>
              <a:t>IP </a:t>
            </a:r>
            <a:r>
              <a:rPr lang="zh-TW" altLang="en-US" sz="3600">
                <a:solidFill>
                  <a:srgbClr val="004C69"/>
                </a:solidFill>
              </a:rPr>
              <a:t>服務</a:t>
            </a:r>
            <a:br>
              <a:rPr lang="en-US" sz="3600">
                <a:solidFill>
                  <a:srgbClr val="004C69"/>
                </a:solidFill>
              </a:rPr>
            </a:br>
            <a:r>
              <a:rPr lang="en-US" altLang="zh-TW" sz="3600">
                <a:solidFill>
                  <a:srgbClr val="004C69"/>
                </a:solidFill>
              </a:rPr>
              <a:t>DHCP </a:t>
            </a:r>
            <a:r>
              <a:rPr lang="zh-TW" altLang="en-US" sz="3600">
                <a:solidFill>
                  <a:srgbClr val="004C69"/>
                </a:solidFill>
              </a:rPr>
              <a:t>攻擊（續）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140</a:t>
            </a:fld>
            <a:endParaRPr lang="en-US" kern="0">
              <a:solidFill>
                <a:srgbClr val="595959"/>
              </a:solidFill>
            </a:endParaRPr>
          </a:p>
        </p:txBody>
      </p:sp>
    </p:spTree>
    <p:extLst>
      <p:ext uri="{BB962C8B-B14F-4D97-AF65-F5344CB8AC3E}">
        <p14:creationId xmlns:p14="http://schemas.microsoft.com/office/powerpoint/2010/main" val="3783417626"/>
      </p:ext>
    </p:extLst>
  </p:cSld>
  <p:clrMapOvr>
    <a:masterClrMapping/>
  </p:clrMapOvr>
  <p:transition/>
  <p:timing/>
</p:sld>
</file>

<file path=ppt/slides/slide1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FD6750E-AA5C-FD42-9B61-BBE3A650A642}"/>
              </a:ext>
            </a:extLst>
          </p:cNvPr>
          <p:cNvSpPr>
            <a:spLocks noGrp="1"/>
          </p:cNvSpPr>
          <p:nvPr>
            <p:ph idx="1"/>
          </p:nvPr>
        </p:nvSpPr>
        <p:spPr>
          <a:xfrm>
            <a:off x="676426" y="1065259"/>
            <a:ext cx="9795333" cy="5035391"/>
          </a:xfrm>
        </p:spPr>
        <p:txBody>
          <a:bodyPr>
            <a:normAutofit/>
          </a:bodyPr>
          <a:lstStyle/>
          <a:p>
            <a:pPr marL="0" indent="0">
              <a:buNone/>
            </a:pPr>
            <a:r>
              <a:rPr lang="zh-TW" altLang="en-US" sz="2200">
                <a:latin typeface="標楷體" pitchFamily="65" charset="-120"/>
                <a:cs typeface="Arial" pitchFamily="34" charset="0"/>
              </a:rPr>
              <a:t>網路安全包括保護資訊和資訊系統免受未經授權的存取，使用，披露，中斷，修改或破壞。</a:t>
            </a:r>
          </a:p>
          <a:p>
            <a:pPr marL="0" indent="0">
              <a:buNone/>
            </a:pPr>
            <a:r>
              <a:rPr lang="zh-TW" altLang="en-US" sz="2200">
                <a:latin typeface="標楷體" pitchFamily="65" charset="-120"/>
                <a:cs typeface="Arial" pitchFamily="34" charset="0"/>
              </a:rPr>
              <a:t>大多數組織都遵循 </a:t>
            </a:r>
            <a:r>
              <a:rPr lang="en-US" altLang="zh-TW" sz="2200">
                <a:latin typeface="標楷體" pitchFamily="65" charset="-120"/>
                <a:cs typeface="Arial" pitchFamily="34" charset="0"/>
              </a:rPr>
              <a:t>CIA </a:t>
            </a:r>
            <a:r>
              <a:rPr lang="zh-TW" altLang="en-US" sz="2200">
                <a:latin typeface="標楷體" pitchFamily="65" charset="-120"/>
                <a:cs typeface="Arial" pitchFamily="34" charset="0"/>
              </a:rPr>
              <a:t>資訊安全三角：</a:t>
            </a:r>
          </a:p>
          <a:p>
            <a:r>
              <a:rPr lang="zh-TW" altLang="en-US" sz="2200" b="1">
                <a:latin typeface="標楷體" pitchFamily="65" charset="-120"/>
                <a:cs typeface="Arial" pitchFamily="34" charset="0"/>
              </a:rPr>
              <a:t>機密性</a:t>
            </a:r>
            <a:r>
              <a:rPr lang="zh-TW" altLang="en-US" sz="2200">
                <a:latin typeface="標楷體" pitchFamily="65" charset="-120"/>
                <a:cs typeface="Arial" pitchFamily="34" charset="0"/>
              </a:rPr>
              <a:t> </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只有授權的個人、實體或程序才能存取敏感資訊。它可能需要使用密碼加密演算法，例如 </a:t>
            </a:r>
            <a:r>
              <a:rPr lang="en-US" altLang="zh-TW" sz="2200">
                <a:latin typeface="標楷體" pitchFamily="65" charset="-120"/>
                <a:cs typeface="Arial" pitchFamily="34" charset="0"/>
              </a:rPr>
              <a:t>AES</a:t>
            </a:r>
            <a:r>
              <a:rPr lang="zh-TW" altLang="en-US" sz="2200">
                <a:latin typeface="標楷體" pitchFamily="65" charset="-120"/>
                <a:cs typeface="Arial" pitchFamily="34" charset="0"/>
              </a:rPr>
              <a:t>，來加密和解密資料。</a:t>
            </a:r>
          </a:p>
          <a:p>
            <a:r>
              <a:rPr lang="zh-TW" altLang="en-US" sz="2200" b="1">
                <a:latin typeface="標楷體" pitchFamily="65" charset="-120"/>
                <a:cs typeface="Arial" pitchFamily="34" charset="0"/>
              </a:rPr>
              <a:t>完整性</a:t>
            </a:r>
            <a:r>
              <a:rPr lang="zh-TW" altLang="en-US" sz="2200">
                <a:latin typeface="標楷體" pitchFamily="65" charset="-120"/>
                <a:cs typeface="Arial" pitchFamily="34" charset="0"/>
              </a:rPr>
              <a:t> </a:t>
            </a:r>
            <a:r>
              <a:rPr lang="en-US" altLang="zh-TW" sz="2200">
                <a:latin typeface="標楷體" pitchFamily="65" charset="-120"/>
                <a:cs typeface="Arial" pitchFamily="34" charset="0"/>
              </a:rPr>
              <a:t>-</a:t>
            </a:r>
            <a:r>
              <a:rPr lang="zh-TW" altLang="en-US" sz="2200">
                <a:latin typeface="標楷體" pitchFamily="65" charset="-120"/>
                <a:cs typeface="Arial" pitchFamily="34" charset="0"/>
              </a:rPr>
              <a:t>是指保護資料免受未經授權的更改。它需要使用密碼雜湊演算法，如 </a:t>
            </a:r>
            <a:r>
              <a:rPr lang="en-US" altLang="zh-TW" sz="2200">
                <a:latin typeface="標楷體" pitchFamily="65" charset="-120"/>
                <a:cs typeface="Arial" pitchFamily="34" charset="0"/>
              </a:rPr>
              <a:t>SHA</a:t>
            </a:r>
            <a:r>
              <a:rPr lang="zh-TW" altLang="en-US" sz="2200">
                <a:latin typeface="標楷體" pitchFamily="65" charset="-120"/>
                <a:cs typeface="Arial" pitchFamily="34" charset="0"/>
              </a:rPr>
              <a:t>。</a:t>
            </a:r>
          </a:p>
          <a:p>
            <a:r>
              <a:rPr lang="zh-TW" altLang="en-US" sz="2200" b="1">
                <a:latin typeface="標楷體" pitchFamily="65" charset="-120"/>
                <a:cs typeface="Arial" pitchFamily="34" charset="0"/>
              </a:rPr>
              <a:t>可用性</a:t>
            </a:r>
            <a:r>
              <a:rPr lang="zh-TW" altLang="en-US" sz="2200">
                <a:latin typeface="標楷體" pitchFamily="65" charset="-120"/>
                <a:cs typeface="Arial" pitchFamily="34" charset="0"/>
              </a:rPr>
              <a:t> </a:t>
            </a:r>
            <a:r>
              <a:rPr lang="en-US" altLang="zh-TW" sz="2200">
                <a:latin typeface="標楷體" pitchFamily="65" charset="-120"/>
                <a:cs typeface="Arial" pitchFamily="34" charset="0"/>
              </a:rPr>
              <a:t>-</a:t>
            </a:r>
            <a:r>
              <a:rPr lang="zh-TW" altLang="en-US" sz="2200">
                <a:latin typeface="標楷體" pitchFamily="65" charset="-120"/>
                <a:cs typeface="Arial" pitchFamily="34" charset="0"/>
              </a:rPr>
              <a:t>授權的使用者必須擁有不間斷地重要的資源和資料存取。它需要實現備援的服務，閘道和鏈路。</a:t>
            </a:r>
            <a:endParaRPr lang="en-US" sz="2200">
              <a:solidFill>
                <a:srgbClr val="000000"/>
              </a:solidFill>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3.9</a:t>
            </a:r>
            <a:r>
              <a:rPr lang="zh-TW" altLang="en-US" sz="3600" smtClean="0">
                <a:solidFill>
                  <a:srgbClr val="004C69"/>
                </a:solidFill>
              </a:rPr>
              <a:t>網路</a:t>
            </a:r>
            <a:r>
              <a:rPr lang="zh-TW" altLang="en-US" sz="3600">
                <a:solidFill>
                  <a:srgbClr val="004C69"/>
                </a:solidFill>
              </a:rPr>
              <a:t>安全最佳實作</a:t>
            </a:r>
            <a:br>
              <a:rPr lang="en-US" sz="3600">
                <a:solidFill>
                  <a:srgbClr val="004C69"/>
                </a:solidFill>
              </a:rPr>
            </a:br>
            <a:r>
              <a:rPr lang="zh-TW" altLang="en-US" sz="3600">
                <a:solidFill>
                  <a:srgbClr val="004C69"/>
                </a:solidFill>
              </a:rPr>
              <a:t>機密性、完整性和可用性</a:t>
            </a:r>
            <a:endParaRPr lang="zh-TW"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141</a:t>
            </a:fld>
            <a:endParaRPr lang="en-US" kern="0">
              <a:solidFill>
                <a:srgbClr val="595959"/>
              </a:solidFill>
            </a:endParaRPr>
          </a:p>
        </p:txBody>
      </p:sp>
    </p:spTree>
    <p:extLst>
      <p:ext uri="{BB962C8B-B14F-4D97-AF65-F5344CB8AC3E}">
        <p14:creationId xmlns:p14="http://schemas.microsoft.com/office/powerpoint/2010/main" val="1376536382"/>
      </p:ext>
    </p:extLst>
  </p:cSld>
  <p:clrMapOvr>
    <a:masterClrMapping/>
  </p:clrMapOvr>
  <p:transition/>
  <p:timing/>
</p:sld>
</file>

<file path=ppt/slides/slide1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74F887D5-79B6-A047-A302-502C25F2350D}"/>
              </a:ext>
            </a:extLst>
          </p:cNvPr>
          <p:cNvSpPr>
            <a:spLocks noGrp="1"/>
          </p:cNvSpPr>
          <p:nvPr>
            <p:ph idx="1"/>
          </p:nvPr>
        </p:nvSpPr>
        <p:spPr>
          <a:xfrm>
            <a:off x="676427" y="1065259"/>
            <a:ext cx="10459212" cy="5035391"/>
          </a:xfrm>
        </p:spPr>
        <p:txBody>
          <a:bodyPr/>
          <a:lstStyle/>
          <a:p>
            <a:r>
              <a:rPr lang="zh-TW" altLang="en-US" sz="2200">
                <a:latin typeface="標楷體" pitchFamily="65" charset="-120"/>
                <a:cs typeface="Arial" pitchFamily="34" charset="0"/>
              </a:rPr>
              <a:t>為了確保公用和私人網路之間的安全通訊，你必須保護裝置，包括路由器、交換器、伺服器和主機。大部分的組織都採用縱深防禦方法來處理安全性。這也被稱為分層方法。它需要一起工作的網路裝置和服務的組合。</a:t>
            </a:r>
            <a:endParaRPr lang="en-US" altLang="zh-TW" sz="2200">
              <a:latin typeface="標楷體" pitchFamily="65" charset="-120"/>
              <a:cs typeface="Arial" pitchFamily="34" charset="0"/>
            </a:endParaRPr>
          </a:p>
          <a:p>
            <a:r>
              <a:rPr lang="zh-TW" altLang="en-US" sz="2200">
                <a:latin typeface="標楷體" pitchFamily="65" charset="-120"/>
                <a:cs typeface="Arial" pitchFamily="34" charset="0"/>
              </a:rPr>
              <a:t>多個安全設備和服務被實作。</a:t>
            </a:r>
          </a:p>
          <a:p>
            <a:pPr marL="478435" lvl="1" indent="-380990"/>
            <a:r>
              <a:rPr lang="en-US" altLang="zh-TW" sz="2200" b="1">
                <a:latin typeface="標楷體" pitchFamily="65" charset="-120"/>
                <a:cs typeface="Arial" pitchFamily="34" charset="0"/>
              </a:rPr>
              <a:t>VPN</a:t>
            </a:r>
            <a:r>
              <a:rPr lang="zh-TW" altLang="en-US" sz="2200">
                <a:latin typeface="標楷體" pitchFamily="65" charset="-120"/>
                <a:cs typeface="Arial" pitchFamily="34" charset="0"/>
              </a:rPr>
              <a:t> </a:t>
            </a:r>
          </a:p>
          <a:p>
            <a:pPr marL="478435" lvl="1" indent="-380990"/>
            <a:r>
              <a:rPr lang="en-US" altLang="zh-TW" sz="2200" b="1">
                <a:latin typeface="標楷體" pitchFamily="65" charset="-120"/>
                <a:cs typeface="Arial" pitchFamily="34" charset="0"/>
              </a:rPr>
              <a:t>ASA </a:t>
            </a:r>
            <a:r>
              <a:rPr lang="zh-TW" altLang="en-US" sz="2200" b="1">
                <a:latin typeface="標楷體" pitchFamily="65" charset="-120"/>
                <a:cs typeface="Arial" pitchFamily="34" charset="0"/>
              </a:rPr>
              <a:t>防火牆</a:t>
            </a:r>
          </a:p>
          <a:p>
            <a:pPr marL="478435" lvl="1" indent="-380990"/>
            <a:r>
              <a:rPr lang="en-US" altLang="zh-TW" sz="2200" b="1">
                <a:latin typeface="標楷體" pitchFamily="65" charset="-120"/>
                <a:cs typeface="Arial" pitchFamily="34" charset="0"/>
              </a:rPr>
              <a:t>IPS</a:t>
            </a:r>
          </a:p>
          <a:p>
            <a:pPr marL="478435" lvl="1" indent="-380990"/>
            <a:r>
              <a:rPr lang="en-US" altLang="zh-TW" sz="2200" b="1">
                <a:latin typeface="標楷體" pitchFamily="65" charset="-120"/>
                <a:cs typeface="Arial" pitchFamily="34" charset="0"/>
              </a:rPr>
              <a:t>ESA/WSA</a:t>
            </a:r>
          </a:p>
          <a:p>
            <a:pPr marL="478435" lvl="1" indent="-380990"/>
            <a:r>
              <a:rPr lang="en-US" altLang="zh-TW" sz="2200" b="1">
                <a:latin typeface="標楷體" pitchFamily="65" charset="-120"/>
                <a:cs typeface="Arial" pitchFamily="34" charset="0"/>
              </a:rPr>
              <a:t>AAA </a:t>
            </a:r>
            <a:r>
              <a:rPr lang="zh-TW" altLang="en-US" sz="2200" b="1">
                <a:latin typeface="標楷體" pitchFamily="65" charset="-120"/>
                <a:cs typeface="Arial" pitchFamily="34" charset="0"/>
              </a:rPr>
              <a:t>伺服器</a:t>
            </a:r>
          </a:p>
          <a:p>
            <a:r>
              <a:rPr lang="zh-TW" altLang="en-US" sz="2200">
                <a:latin typeface="標楷體" pitchFamily="65" charset="-120"/>
                <a:cs typeface="Arial" pitchFamily="34" charset="0"/>
              </a:rPr>
              <a:t>包括路由器和交換器在內的所有網路裝置都已強化。</a:t>
            </a:r>
          </a:p>
          <a:p>
            <a:r>
              <a:rPr lang="zh-TW" altLang="en-US" sz="2200">
                <a:latin typeface="標楷體" pitchFamily="65" charset="-120"/>
                <a:cs typeface="Arial" pitchFamily="34" charset="0"/>
              </a:rPr>
              <a:t>你必須在資料跨越各種鏈路時保護資料。</a:t>
            </a:r>
            <a:endParaRPr lang="en-US" sz="2200">
              <a:latin typeface="標楷體" pitchFamily="65" charset="-120"/>
              <a:cs typeface="Arial" pitchFamily="34" charset="0"/>
            </a:endParaRPr>
          </a:p>
          <a:p>
            <a:pPr marL="457189" indent="-457189">
              <a:buFont typeface="Arial" pitchFamily="34" charset="0"/>
              <a:buChar char="•"/>
            </a:pPr>
            <a:endParaRPr lang="en-US" sz="2133">
              <a:latin typeface="Arial" pitchFamily="34" charset="0"/>
              <a:ea typeface="+mn-ea"/>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3.9</a:t>
            </a:r>
            <a:r>
              <a:rPr lang="zh-TW" altLang="en-US" sz="3600" smtClean="0">
                <a:solidFill>
                  <a:srgbClr val="004C69"/>
                </a:solidFill>
              </a:rPr>
              <a:t> 網路</a:t>
            </a:r>
            <a:r>
              <a:rPr lang="zh-TW" altLang="en-US" sz="3600">
                <a:solidFill>
                  <a:srgbClr val="004C69"/>
                </a:solidFill>
              </a:rPr>
              <a:t>安全最佳實作</a:t>
            </a:r>
            <a:br>
              <a:rPr lang="en-US" altLang="zh-TW" sz="3600">
                <a:solidFill>
                  <a:srgbClr val="004C69"/>
                </a:solidFill>
              </a:rPr>
            </a:br>
            <a:r>
              <a:rPr lang="zh-TW" altLang="en-US" sz="3600">
                <a:solidFill>
                  <a:srgbClr val="004C69"/>
                </a:solidFill>
              </a:rPr>
              <a:t>縱深防禦方法</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142</a:t>
            </a:fld>
            <a:endParaRPr lang="en-US" kern="0">
              <a:solidFill>
                <a:srgbClr val="595959"/>
              </a:solidFill>
            </a:endParaRPr>
          </a:p>
        </p:txBody>
      </p:sp>
    </p:spTree>
    <p:extLst>
      <p:ext uri="{BB962C8B-B14F-4D97-AF65-F5344CB8AC3E}">
        <p14:creationId xmlns:p14="http://schemas.microsoft.com/office/powerpoint/2010/main" val="2113026969"/>
      </p:ext>
    </p:extLst>
  </p:cSld>
  <p:clrMapOvr>
    <a:masterClrMapping/>
  </p:clrMapOvr>
  <p:transition/>
  <p:timing/>
</p:sld>
</file>

<file path=ppt/slides/slide1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1EB0E01-CD24-C042-A055-2F80ADA96596}"/>
              </a:ext>
            </a:extLst>
          </p:cNvPr>
          <p:cNvSpPr>
            <a:spLocks noGrp="1"/>
          </p:cNvSpPr>
          <p:nvPr>
            <p:ph idx="1"/>
          </p:nvPr>
        </p:nvSpPr>
        <p:spPr>
          <a:xfrm>
            <a:off x="676426" y="1065259"/>
            <a:ext cx="11804381" cy="5035391"/>
          </a:xfrm>
        </p:spPr>
        <p:txBody>
          <a:bodyPr/>
          <a:lstStyle/>
          <a:p>
            <a:pPr marL="0" indent="0">
              <a:buNone/>
            </a:pPr>
            <a:r>
              <a:rPr lang="zh-TW" altLang="en-US" sz="2133">
                <a:latin typeface="標楷體" pitchFamily="65" charset="-120"/>
                <a:cs typeface="Arial" pitchFamily="34" charset="0"/>
              </a:rPr>
              <a:t>防火牆是強制執行網路之間存取控制政策的系統或系統群組。</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3.9</a:t>
            </a:r>
            <a:r>
              <a:rPr lang="zh-TW" altLang="en-US" sz="3600" smtClean="0">
                <a:solidFill>
                  <a:srgbClr val="004C69"/>
                </a:solidFill>
              </a:rPr>
              <a:t>網路</a:t>
            </a:r>
            <a:r>
              <a:rPr lang="zh-TW" altLang="en-US" sz="3600">
                <a:solidFill>
                  <a:srgbClr val="004C69"/>
                </a:solidFill>
              </a:rPr>
              <a:t>安全最佳實作</a:t>
            </a:r>
            <a:br>
              <a:rPr lang="en-US" sz="3600">
                <a:solidFill>
                  <a:srgbClr val="004C69"/>
                </a:solidFill>
              </a:rPr>
            </a:br>
            <a:r>
              <a:rPr lang="zh-TW" altLang="en-US" sz="3600">
                <a:solidFill>
                  <a:srgbClr val="004C69"/>
                </a:solidFill>
              </a:rPr>
              <a:t>防火牆</a:t>
            </a:r>
          </a:p>
        </p:txBody>
      </p:sp>
      <p:pic>
        <p:nvPicPr>
          <p:cNvPr id="7" name="Picture 6">
            <a:extLst>
              <a:ext uri="{FF2B5EF4-FFF2-40B4-BE49-F238E27FC236}">
                <a16:creationId xmlns:a16="http://schemas.microsoft.com/office/drawing/2014/main" id="{660DA74F-C7F9-4A46-B0C7-6E943DECA6FB}"/>
              </a:ext>
            </a:extLst>
          </p:cNvPr>
          <p:cNvPicPr>
            <a:picLocks noChangeAspect="1"/>
          </p:cNvPicPr>
          <p:nvPr/>
        </p:nvPicPr>
        <p:blipFill>
          <a:blip r:embed="rId3"/>
          <a:stretch>
            <a:fillRect/>
          </a:stretch>
        </p:blipFill>
        <p:spPr>
          <a:xfrm>
            <a:off x="2337459" y="1911985"/>
            <a:ext cx="6452399" cy="405454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143</a:t>
            </a:fld>
            <a:endParaRPr lang="en-US" kern="0">
              <a:solidFill>
                <a:srgbClr val="595959"/>
              </a:solidFill>
            </a:endParaRPr>
          </a:p>
        </p:txBody>
      </p:sp>
    </p:spTree>
    <p:extLst>
      <p:ext uri="{BB962C8B-B14F-4D97-AF65-F5344CB8AC3E}">
        <p14:creationId xmlns:p14="http://schemas.microsoft.com/office/powerpoint/2010/main" val="1893284289"/>
      </p:ext>
    </p:extLst>
  </p:cSld>
  <p:clrMapOvr>
    <a:masterClrMapping/>
  </p:clrMapOvr>
  <p:transition/>
  <p:timing/>
</p:sld>
</file>

<file path=ppt/slides/slide1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6C14E9AA-5130-344A-ABF8-A0ED16248EC4}"/>
              </a:ext>
            </a:extLst>
          </p:cNvPr>
          <p:cNvSpPr>
            <a:spLocks noGrp="1"/>
          </p:cNvSpPr>
          <p:nvPr>
            <p:ph idx="1"/>
          </p:nvPr>
        </p:nvSpPr>
        <p:spPr>
          <a:xfrm>
            <a:off x="387619" y="1065259"/>
            <a:ext cx="10798123" cy="5540425"/>
          </a:xfrm>
        </p:spPr>
        <p:txBody>
          <a:bodyPr>
            <a:normAutofit/>
          </a:bodyPr>
          <a:lstStyle/>
          <a:p>
            <a:r>
              <a:rPr lang="zh-TW" altLang="en-US" sz="2200">
                <a:latin typeface="標楷體" pitchFamily="65" charset="-120"/>
                <a:cs typeface="Arial" pitchFamily="34" charset="0"/>
              </a:rPr>
              <a:t>為了抵禦快速移動和不斷變化的攻擊，你可能需要具有成本效益的檢測和預防系統，整合到網路的入口和出口處。</a:t>
            </a:r>
            <a:endParaRPr lang="en-US" altLang="zh-TW" sz="2200">
              <a:latin typeface="標楷體" pitchFamily="65" charset="-120"/>
              <a:cs typeface="Arial" pitchFamily="34" charset="0"/>
            </a:endParaRPr>
          </a:p>
          <a:p>
            <a:r>
              <a:rPr lang="en-US" altLang="zh-TW" sz="2200">
                <a:latin typeface="標楷體" pitchFamily="65" charset="-120"/>
                <a:cs typeface="Arial" pitchFamily="34" charset="0"/>
              </a:rPr>
              <a:t>IDS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IPS </a:t>
            </a:r>
            <a:r>
              <a:rPr lang="zh-TW" altLang="en-US" sz="2200">
                <a:latin typeface="標楷體" pitchFamily="65" charset="-120"/>
                <a:cs typeface="Arial" pitchFamily="34" charset="0"/>
              </a:rPr>
              <a:t>技術有幾個特點，如圖所示。</a:t>
            </a:r>
            <a:r>
              <a:rPr lang="en-US" altLang="zh-TW" sz="2200">
                <a:latin typeface="標楷體" pitchFamily="65" charset="-120"/>
                <a:cs typeface="Arial" pitchFamily="34" charset="0"/>
              </a:rPr>
              <a:t>IDS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IPS </a:t>
            </a:r>
            <a:r>
              <a:rPr lang="zh-TW" altLang="en-US" sz="2200">
                <a:latin typeface="標楷體" pitchFamily="65" charset="-120"/>
                <a:cs typeface="Arial" pitchFamily="34" charset="0"/>
              </a:rPr>
              <a:t>技術都是被部署為感測器。</a:t>
            </a:r>
            <a:r>
              <a:rPr lang="en-US" altLang="zh-TW" sz="2200">
                <a:latin typeface="標楷體" pitchFamily="65" charset="-120"/>
                <a:cs typeface="Arial" pitchFamily="34" charset="0"/>
              </a:rPr>
              <a:t>IDS </a:t>
            </a:r>
            <a:r>
              <a:rPr lang="zh-TW" altLang="en-US" sz="2200">
                <a:latin typeface="標楷體" pitchFamily="65" charset="-120"/>
                <a:cs typeface="Arial" pitchFamily="34" charset="0"/>
              </a:rPr>
              <a:t>或 </a:t>
            </a:r>
            <a:r>
              <a:rPr lang="en-US" altLang="zh-TW" sz="2200">
                <a:latin typeface="標楷體" pitchFamily="65" charset="-120"/>
                <a:cs typeface="Arial" pitchFamily="34" charset="0"/>
              </a:rPr>
              <a:t>IPS </a:t>
            </a:r>
            <a:r>
              <a:rPr lang="zh-TW" altLang="en-US" sz="2200">
                <a:latin typeface="標楷體" pitchFamily="65" charset="-120"/>
                <a:cs typeface="Arial" pitchFamily="34" charset="0"/>
              </a:rPr>
              <a:t>傳感器可以是幾種不同的設備的形式：</a:t>
            </a:r>
            <a:endParaRPr lang="en-US" altLang="zh-TW" sz="2200">
              <a:latin typeface="標楷體" pitchFamily="65" charset="-120"/>
              <a:cs typeface="Arial" pitchFamily="34" charset="0"/>
            </a:endParaRPr>
          </a:p>
          <a:p>
            <a:pPr lvl="1"/>
            <a:r>
              <a:rPr lang="zh-TW" altLang="en-US" sz="2200">
                <a:latin typeface="標楷體" pitchFamily="65" charset="-120"/>
                <a:cs typeface="Arial" pitchFamily="34" charset="0"/>
              </a:rPr>
              <a:t>配置了 </a:t>
            </a:r>
            <a:r>
              <a:rPr lang="en-US" altLang="zh-TW" sz="2200">
                <a:latin typeface="標楷體" pitchFamily="65" charset="-120"/>
                <a:cs typeface="Arial" pitchFamily="34" charset="0"/>
              </a:rPr>
              <a:t>Cisco IOS IPS </a:t>
            </a:r>
            <a:r>
              <a:rPr lang="zh-TW" altLang="en-US" sz="2200">
                <a:latin typeface="標楷體" pitchFamily="65" charset="-120"/>
                <a:cs typeface="Arial" pitchFamily="34" charset="0"/>
              </a:rPr>
              <a:t>軟體的路由器</a:t>
            </a:r>
          </a:p>
          <a:p>
            <a:pPr lvl="1"/>
            <a:r>
              <a:rPr lang="zh-TW" altLang="en-US" sz="2200">
                <a:latin typeface="標楷體" pitchFamily="65" charset="-120"/>
                <a:cs typeface="Arial" pitchFamily="34" charset="0"/>
              </a:rPr>
              <a:t>專門設計用於提供專用 </a:t>
            </a:r>
            <a:r>
              <a:rPr lang="en-US" altLang="zh-TW" sz="2200">
                <a:latin typeface="標楷體" pitchFamily="65" charset="-120"/>
                <a:cs typeface="Arial" pitchFamily="34" charset="0"/>
              </a:rPr>
              <a:t>IDS </a:t>
            </a:r>
            <a:r>
              <a:rPr lang="zh-TW" altLang="en-US" sz="2200">
                <a:latin typeface="標楷體" pitchFamily="65" charset="-120"/>
                <a:cs typeface="Arial" pitchFamily="34" charset="0"/>
              </a:rPr>
              <a:t>或 </a:t>
            </a:r>
            <a:r>
              <a:rPr lang="en-US" altLang="zh-TW" sz="2200">
                <a:latin typeface="標楷體" pitchFamily="65" charset="-120"/>
                <a:cs typeface="Arial" pitchFamily="34" charset="0"/>
              </a:rPr>
              <a:t>IPS </a:t>
            </a:r>
            <a:r>
              <a:rPr lang="zh-TW" altLang="en-US" sz="2200">
                <a:latin typeface="標楷體" pitchFamily="65" charset="-120"/>
                <a:cs typeface="Arial" pitchFamily="34" charset="0"/>
              </a:rPr>
              <a:t>服務的裝置</a:t>
            </a:r>
          </a:p>
          <a:p>
            <a:pPr lvl="1"/>
            <a:r>
              <a:rPr lang="zh-TW" altLang="en-US" sz="2200">
                <a:latin typeface="標楷體" pitchFamily="65" charset="-120"/>
                <a:cs typeface="Arial" pitchFamily="34" charset="0"/>
              </a:rPr>
              <a:t>安裝在自適應安全設備 </a:t>
            </a:r>
            <a:r>
              <a:rPr lang="en-US" altLang="zh-TW" sz="2200">
                <a:latin typeface="標楷體" pitchFamily="65" charset="-120"/>
                <a:cs typeface="Arial" pitchFamily="34" charset="0"/>
              </a:rPr>
              <a:t>(ASA)</a:t>
            </a:r>
            <a:r>
              <a:rPr lang="zh-TW" altLang="en-US" sz="2200">
                <a:latin typeface="標楷體" pitchFamily="65" charset="-120"/>
                <a:cs typeface="Arial" pitchFamily="34" charset="0"/>
              </a:rPr>
              <a:t>、交換器或路由器中的網路模組</a:t>
            </a:r>
            <a:endParaRPr lang="en-US" altLang="zh-TW" sz="2200">
              <a:latin typeface="標楷體" pitchFamily="65" charset="-120"/>
              <a:cs typeface="Arial" pitchFamily="34" charset="0"/>
            </a:endParaRPr>
          </a:p>
          <a:p>
            <a:pPr marL="478435" lvl="1" indent="-380990"/>
            <a:r>
              <a:rPr lang="en-US" altLang="zh-TW" sz="2200">
                <a:latin typeface="標楷體" pitchFamily="65" charset="-120"/>
                <a:cs typeface="Arial" pitchFamily="34" charset="0"/>
              </a:rPr>
              <a:t>IDS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IPS </a:t>
            </a:r>
            <a:r>
              <a:rPr lang="zh-TW" altLang="en-US" sz="2200">
                <a:latin typeface="標楷體" pitchFamily="65" charset="-120"/>
                <a:cs typeface="Arial" pitchFamily="34" charset="0"/>
              </a:rPr>
              <a:t>技術會使用特徵碼來偵測網路流量中的模式。特徵碼是 </a:t>
            </a:r>
            <a:r>
              <a:rPr lang="en-US" altLang="zh-TW" sz="2200">
                <a:latin typeface="標楷體" pitchFamily="65" charset="-120"/>
                <a:cs typeface="Arial" pitchFamily="34" charset="0"/>
              </a:rPr>
              <a:t>IDS </a:t>
            </a:r>
            <a:r>
              <a:rPr lang="zh-TW" altLang="en-US" sz="2200">
                <a:latin typeface="標楷體" pitchFamily="65" charset="-120"/>
                <a:cs typeface="Arial" pitchFamily="34" charset="0"/>
              </a:rPr>
              <a:t>或 </a:t>
            </a:r>
            <a:r>
              <a:rPr lang="en-US" altLang="zh-TW" sz="2200">
                <a:latin typeface="標楷體" pitchFamily="65" charset="-120"/>
                <a:cs typeface="Arial" pitchFamily="34" charset="0"/>
              </a:rPr>
              <a:t>IPS </a:t>
            </a:r>
            <a:r>
              <a:rPr lang="zh-TW" altLang="en-US" sz="2200">
                <a:latin typeface="標楷體" pitchFamily="65" charset="-120"/>
                <a:cs typeface="Arial" pitchFamily="34" charset="0"/>
              </a:rPr>
              <a:t>用來偵測惡意活動的一組規則。</a:t>
            </a:r>
            <a:r>
              <a:rPr lang="en-US" altLang="zh-TW" sz="2200">
                <a:latin typeface="標楷體" pitchFamily="65" charset="-120"/>
                <a:cs typeface="Arial" pitchFamily="34" charset="0"/>
              </a:rPr>
              <a:t>IDS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IPS </a:t>
            </a:r>
            <a:r>
              <a:rPr lang="zh-TW" altLang="en-US" sz="2200">
                <a:latin typeface="標楷體" pitchFamily="65" charset="-120"/>
                <a:cs typeface="Arial" pitchFamily="34" charset="0"/>
              </a:rPr>
              <a:t>技術可以偵測原子特徵碼模式（單一封包）或複合特徵碼模式（多封包）。</a:t>
            </a:r>
            <a:endParaRPr lang="en-US" sz="22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3.9</a:t>
            </a:r>
            <a:r>
              <a:rPr lang="zh-TW" altLang="en-US" sz="3600" smtClean="0">
                <a:solidFill>
                  <a:srgbClr val="004C69"/>
                </a:solidFill>
              </a:rPr>
              <a:t>網路</a:t>
            </a:r>
            <a:r>
              <a:rPr lang="zh-TW" altLang="en-US" sz="3600">
                <a:solidFill>
                  <a:srgbClr val="004C69"/>
                </a:solidFill>
              </a:rPr>
              <a:t>安全最佳實作</a:t>
            </a:r>
            <a:br>
              <a:rPr lang="en-US" sz="3600">
                <a:solidFill>
                  <a:srgbClr val="004C69"/>
                </a:solidFill>
              </a:rPr>
            </a:br>
            <a:r>
              <a:rPr lang="en-US" altLang="zh-TW" sz="3600">
                <a:solidFill>
                  <a:srgbClr val="004C69"/>
                </a:solidFill>
              </a:rPr>
              <a:t>IPS</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144</a:t>
            </a:fld>
            <a:endParaRPr lang="en-US" kern="0">
              <a:solidFill>
                <a:srgbClr val="595959"/>
              </a:solidFill>
            </a:endParaRPr>
          </a:p>
        </p:txBody>
      </p:sp>
    </p:spTree>
    <p:extLst>
      <p:ext uri="{BB962C8B-B14F-4D97-AF65-F5344CB8AC3E}">
        <p14:creationId xmlns:p14="http://schemas.microsoft.com/office/powerpoint/2010/main" val="55709700"/>
      </p:ext>
    </p:extLst>
  </p:cSld>
  <p:clrMapOvr>
    <a:masterClrMapping/>
  </p:clrMapOvr>
  <p:transition/>
  <p:timing/>
</p:sld>
</file>

<file path=ppt/slides/slide1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8B9412E-0FA8-3046-8EC9-92C4C27085D0}"/>
              </a:ext>
            </a:extLst>
          </p:cNvPr>
          <p:cNvSpPr>
            <a:spLocks noGrp="1"/>
          </p:cNvSpPr>
          <p:nvPr>
            <p:ph idx="1"/>
          </p:nvPr>
        </p:nvSpPr>
        <p:spPr>
          <a:xfrm>
            <a:off x="192088" y="1065260"/>
            <a:ext cx="5903913" cy="5540425"/>
          </a:xfrm>
        </p:spPr>
        <p:txBody>
          <a:bodyPr>
            <a:normAutofit/>
          </a:bodyPr>
          <a:lstStyle/>
          <a:p>
            <a:pPr marL="0" indent="0">
              <a:buNone/>
            </a:pPr>
            <a:r>
              <a:rPr lang="zh-TW" altLang="en-US" sz="2400">
                <a:latin typeface="標楷體" pitchFamily="65" charset="-120"/>
                <a:cs typeface="Arial" pitchFamily="34" charset="0"/>
              </a:rPr>
              <a:t>右圖顯示 </a:t>
            </a:r>
            <a:r>
              <a:rPr lang="en-US" altLang="zh-TW" sz="2400">
                <a:latin typeface="標楷體" pitchFamily="65" charset="-120"/>
                <a:cs typeface="Arial" pitchFamily="34" charset="0"/>
              </a:rPr>
              <a:t>IPS </a:t>
            </a:r>
            <a:r>
              <a:rPr lang="zh-TW" altLang="en-US" sz="2400">
                <a:latin typeface="標楷體" pitchFamily="65" charset="-120"/>
                <a:cs typeface="Arial" pitchFamily="34" charset="0"/>
              </a:rPr>
              <a:t>如何處理被拒絕的流量。</a:t>
            </a:r>
            <a:endParaRPr lang="en-US" altLang="zh-TW" sz="2400">
              <a:latin typeface="標楷體" pitchFamily="65" charset="-120"/>
              <a:cs typeface="Arial" pitchFamily="34" charset="0"/>
            </a:endParaRPr>
          </a:p>
          <a:p>
            <a:pPr marL="457189" indent="-457189">
              <a:buFont typeface="+mj-lt"/>
              <a:buAutoNum type="arabicPeriod"/>
            </a:pPr>
            <a:r>
              <a:rPr lang="zh-TW" altLang="en-US" sz="2400">
                <a:latin typeface="標楷體" pitchFamily="65" charset="-120"/>
                <a:cs typeface="Arial" pitchFamily="34" charset="0"/>
              </a:rPr>
              <a:t>威脅發起者會發送目的地為目標膝上型電腦的封包。</a:t>
            </a:r>
            <a:endParaRPr lang="en-US" altLang="zh-TW" sz="2400">
              <a:latin typeface="標楷體" pitchFamily="65" charset="-120"/>
              <a:cs typeface="Arial" pitchFamily="34" charset="0"/>
            </a:endParaRPr>
          </a:p>
          <a:p>
            <a:pPr marL="457189" indent="-457189">
              <a:buFont typeface="+mj-lt"/>
              <a:buAutoNum type="arabicPeriod"/>
            </a:pPr>
            <a:r>
              <a:rPr lang="en-US" altLang="zh-TW" sz="2400">
                <a:latin typeface="標楷體" pitchFamily="65" charset="-120"/>
                <a:cs typeface="Arial" pitchFamily="34" charset="0"/>
              </a:rPr>
              <a:t>IPS </a:t>
            </a:r>
            <a:r>
              <a:rPr lang="zh-TW" altLang="en-US" sz="2400">
                <a:latin typeface="標楷體" pitchFamily="65" charset="-120"/>
                <a:cs typeface="Arial" pitchFamily="34" charset="0"/>
              </a:rPr>
              <a:t>會攔截流量，並針對已知威脅和設定的政策進行評估。</a:t>
            </a:r>
            <a:endParaRPr lang="en-US" altLang="zh-TW" sz="2400">
              <a:latin typeface="標楷體" pitchFamily="65" charset="-120"/>
              <a:cs typeface="Arial" pitchFamily="34" charset="0"/>
            </a:endParaRPr>
          </a:p>
          <a:p>
            <a:pPr marL="457189" indent="-457189">
              <a:buFont typeface="+mj-lt"/>
              <a:buAutoNum type="arabicPeriod"/>
            </a:pPr>
            <a:r>
              <a:rPr lang="en-US" altLang="zh-TW" sz="2400">
                <a:latin typeface="標楷體" pitchFamily="65" charset="-120"/>
                <a:cs typeface="Arial" pitchFamily="34" charset="0"/>
              </a:rPr>
              <a:t>IPS </a:t>
            </a:r>
            <a:r>
              <a:rPr lang="zh-TW" altLang="en-US" sz="2400">
                <a:latin typeface="標楷體" pitchFamily="65" charset="-120"/>
                <a:cs typeface="Arial" pitchFamily="34" charset="0"/>
              </a:rPr>
              <a:t>發送日誌訊息至管理主控台。</a:t>
            </a:r>
            <a:endParaRPr lang="en-US" altLang="zh-TW" sz="2400">
              <a:latin typeface="標楷體" pitchFamily="65" charset="-120"/>
              <a:cs typeface="Arial" pitchFamily="34" charset="0"/>
            </a:endParaRPr>
          </a:p>
          <a:p>
            <a:pPr marL="457189" indent="-457189">
              <a:buFont typeface="+mj-lt"/>
              <a:buAutoNum type="arabicPeriod"/>
            </a:pPr>
            <a:r>
              <a:rPr lang="en-US" altLang="zh-TW" sz="2400">
                <a:latin typeface="標楷體" pitchFamily="65" charset="-120"/>
                <a:cs typeface="Arial" pitchFamily="34" charset="0"/>
              </a:rPr>
              <a:t>4. IPS </a:t>
            </a:r>
            <a:r>
              <a:rPr lang="zh-TW" altLang="en-US" sz="2400">
                <a:latin typeface="標楷體" pitchFamily="65" charset="-120"/>
                <a:cs typeface="Arial" pitchFamily="34" charset="0"/>
              </a:rPr>
              <a:t>丟棄封包。</a:t>
            </a:r>
            <a:endParaRPr lang="en-US" sz="24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3.9</a:t>
            </a:r>
            <a:r>
              <a:rPr lang="zh-TW" altLang="en-US" sz="3600" smtClean="0">
                <a:solidFill>
                  <a:srgbClr val="004C69"/>
                </a:solidFill>
              </a:rPr>
              <a:t>網路</a:t>
            </a:r>
            <a:r>
              <a:rPr lang="zh-TW" altLang="en-US" sz="3600">
                <a:solidFill>
                  <a:srgbClr val="004C69"/>
                </a:solidFill>
              </a:rPr>
              <a:t>安全最佳實作</a:t>
            </a:r>
            <a:br>
              <a:rPr lang="en-US" sz="3600">
                <a:solidFill>
                  <a:srgbClr val="004C69"/>
                </a:solidFill>
              </a:rPr>
            </a:br>
            <a:r>
              <a:rPr lang="en-US" altLang="zh-TW" sz="3600">
                <a:solidFill>
                  <a:srgbClr val="004C69"/>
                </a:solidFill>
              </a:rPr>
              <a:t>IPS</a:t>
            </a:r>
            <a:r>
              <a:rPr lang="zh-TW" altLang="en-US" sz="3600">
                <a:solidFill>
                  <a:srgbClr val="004C69"/>
                </a:solidFill>
              </a:rPr>
              <a:t>（續）</a:t>
            </a:r>
          </a:p>
        </p:txBody>
      </p:sp>
      <p:pic>
        <p:nvPicPr>
          <p:cNvPr id="7" name="Picture 6">
            <a:extLst>
              <a:ext uri="{FF2B5EF4-FFF2-40B4-BE49-F238E27FC236}">
                <a16:creationId xmlns:a16="http://schemas.microsoft.com/office/drawing/2014/main" id="{66CB55A7-4B30-6347-86BF-F40FA845BBAC}"/>
              </a:ext>
            </a:extLst>
          </p:cNvPr>
          <p:cNvPicPr>
            <a:picLocks noChangeAspect="1"/>
          </p:cNvPicPr>
          <p:nvPr/>
        </p:nvPicPr>
        <p:blipFill>
          <a:blip r:embed="rId3"/>
          <a:stretch>
            <a:fillRect/>
          </a:stretch>
        </p:blipFill>
        <p:spPr>
          <a:xfrm>
            <a:off x="6331933" y="1170516"/>
            <a:ext cx="4777563" cy="451696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145</a:t>
            </a:fld>
            <a:endParaRPr lang="en-US" kern="0">
              <a:solidFill>
                <a:srgbClr val="595959"/>
              </a:solidFill>
            </a:endParaRPr>
          </a:p>
        </p:txBody>
      </p:sp>
    </p:spTree>
    <p:extLst>
      <p:ext uri="{BB962C8B-B14F-4D97-AF65-F5344CB8AC3E}">
        <p14:creationId xmlns:p14="http://schemas.microsoft.com/office/powerpoint/2010/main" val="2859317764"/>
      </p:ext>
    </p:extLst>
  </p:cSld>
  <p:clrMapOvr>
    <a:masterClrMapping/>
  </p:clrMapOvr>
  <p:transition/>
  <p:timing/>
</p:sld>
</file>

<file path=ppt/slides/slide1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E1ADEDAA-E48C-A24A-81A2-09789A95341F}"/>
              </a:ext>
            </a:extLst>
          </p:cNvPr>
          <p:cNvSpPr>
            <a:spLocks noGrp="1"/>
          </p:cNvSpPr>
          <p:nvPr>
            <p:ph idx="1"/>
          </p:nvPr>
        </p:nvSpPr>
        <p:spPr>
          <a:xfrm>
            <a:off x="726531" y="1174000"/>
            <a:ext cx="9194084" cy="5540425"/>
          </a:xfrm>
        </p:spPr>
        <p:txBody>
          <a:bodyPr>
            <a:normAutofit/>
          </a:bodyPr>
          <a:lstStyle/>
          <a:p>
            <a:r>
              <a:rPr lang="en-US" altLang="zh-TW" sz="2400">
                <a:latin typeface="標楷體" pitchFamily="65" charset="-120"/>
                <a:cs typeface="Arial" pitchFamily="34" charset="0"/>
              </a:rPr>
              <a:t>Cisco </a:t>
            </a:r>
            <a:r>
              <a:rPr lang="zh-TW" altLang="en-US" sz="2400">
                <a:latin typeface="標楷體" pitchFamily="65" charset="-120"/>
                <a:cs typeface="Arial" pitchFamily="34" charset="0"/>
              </a:rPr>
              <a:t>電子郵件安全設備 </a:t>
            </a:r>
            <a:r>
              <a:rPr lang="en-US" altLang="zh-TW" sz="2400">
                <a:latin typeface="標楷體" pitchFamily="65" charset="-120"/>
                <a:cs typeface="Arial" pitchFamily="34" charset="0"/>
              </a:rPr>
              <a:t>(ESA) </a:t>
            </a:r>
            <a:r>
              <a:rPr lang="zh-TW" altLang="en-US" sz="2400">
                <a:latin typeface="標楷體" pitchFamily="65" charset="-120"/>
                <a:cs typeface="Arial" pitchFamily="34" charset="0"/>
              </a:rPr>
              <a:t>是專為監控簡易郵件傳送協定 </a:t>
            </a:r>
            <a:r>
              <a:rPr lang="en-US" altLang="zh-TW" sz="2400">
                <a:latin typeface="標楷體" pitchFamily="65" charset="-120"/>
                <a:cs typeface="Arial" pitchFamily="34" charset="0"/>
              </a:rPr>
              <a:t>(SMTP) </a:t>
            </a:r>
            <a:r>
              <a:rPr lang="zh-TW" altLang="en-US" sz="2400">
                <a:latin typeface="標楷體" pitchFamily="65" charset="-120"/>
                <a:cs typeface="Arial" pitchFamily="34" charset="0"/>
              </a:rPr>
              <a:t>而設計的特殊裝置。</a:t>
            </a:r>
            <a:r>
              <a:rPr lang="en-US" altLang="zh-TW" sz="2400">
                <a:latin typeface="標楷體" pitchFamily="65" charset="-120"/>
                <a:cs typeface="Arial" pitchFamily="34" charset="0"/>
              </a:rPr>
              <a:t>Cisco ESA </a:t>
            </a:r>
            <a:r>
              <a:rPr lang="zh-TW" altLang="en-US" sz="2400">
                <a:latin typeface="標楷體" pitchFamily="65" charset="-120"/>
                <a:cs typeface="Arial" pitchFamily="34" charset="0"/>
              </a:rPr>
              <a:t>會持續透過 </a:t>
            </a:r>
            <a:r>
              <a:rPr lang="en-US" altLang="zh-TW" sz="2400">
                <a:latin typeface="標楷體" pitchFamily="65" charset="-120"/>
                <a:cs typeface="Arial" pitchFamily="34" charset="0"/>
              </a:rPr>
              <a:t>Cisco Talos </a:t>
            </a:r>
            <a:r>
              <a:rPr lang="zh-TW" altLang="en-US" sz="2400">
                <a:latin typeface="標楷體" pitchFamily="65" charset="-120"/>
                <a:cs typeface="Arial" pitchFamily="34" charset="0"/>
              </a:rPr>
              <a:t>的即時摘要更新。</a:t>
            </a:r>
            <a:r>
              <a:rPr lang="en-US" altLang="zh-TW" sz="2400">
                <a:latin typeface="標楷體" pitchFamily="65" charset="-120"/>
                <a:cs typeface="Arial" pitchFamily="34" charset="0"/>
              </a:rPr>
              <a:t>Cisco ESA </a:t>
            </a:r>
            <a:r>
              <a:rPr lang="zh-TW" altLang="en-US" sz="2400">
                <a:latin typeface="標楷體" pitchFamily="65" charset="-120"/>
                <a:cs typeface="Arial" pitchFamily="34" charset="0"/>
              </a:rPr>
              <a:t>每三到五分鐘提取一次威脅情報資料。</a:t>
            </a:r>
            <a:endParaRPr lang="en-US" altLang="zh-TW" sz="2400">
              <a:latin typeface="標楷體" pitchFamily="65" charset="-120"/>
              <a:cs typeface="Arial" pitchFamily="34" charset="0"/>
            </a:endParaRPr>
          </a:p>
          <a:p>
            <a:r>
              <a:rPr lang="zh-TW" altLang="en-US" sz="2400">
                <a:latin typeface="標楷體" pitchFamily="65" charset="-120"/>
                <a:cs typeface="Arial" pitchFamily="34" charset="0"/>
              </a:rPr>
              <a:t>思科網頁安全設備 </a:t>
            </a:r>
            <a:r>
              <a:rPr lang="en-US" altLang="zh-TW" sz="2400">
                <a:latin typeface="標楷體" pitchFamily="65" charset="-120"/>
                <a:cs typeface="Arial" pitchFamily="34" charset="0"/>
              </a:rPr>
              <a:t>(WSA) </a:t>
            </a:r>
            <a:r>
              <a:rPr lang="zh-TW" altLang="en-US" sz="2400">
                <a:latin typeface="標楷體" pitchFamily="65" charset="-120"/>
                <a:cs typeface="Arial" pitchFamily="34" charset="0"/>
              </a:rPr>
              <a:t>是網頁安全威脅的緩解技術。</a:t>
            </a:r>
            <a:r>
              <a:rPr lang="en-US" altLang="zh-TW" sz="2400">
                <a:latin typeface="標楷體" pitchFamily="65" charset="-120"/>
                <a:cs typeface="Arial" pitchFamily="34" charset="0"/>
              </a:rPr>
              <a:t>Cisco WSA </a:t>
            </a:r>
            <a:r>
              <a:rPr lang="zh-TW" altLang="en-US" sz="2400">
                <a:latin typeface="標楷體" pitchFamily="65" charset="-120"/>
                <a:cs typeface="Arial" pitchFamily="34" charset="0"/>
              </a:rPr>
              <a:t>結合進階惡意程式防護、應用程式可視性和控制、可接受的使用政策控制和報告。</a:t>
            </a:r>
            <a:endParaRPr lang="en-US" altLang="zh-TW" sz="2400">
              <a:latin typeface="標楷體" pitchFamily="65" charset="-120"/>
              <a:cs typeface="Arial" pitchFamily="34" charset="0"/>
            </a:endParaRPr>
          </a:p>
          <a:p>
            <a:r>
              <a:rPr lang="zh-TW" altLang="en-US" sz="2400">
                <a:latin typeface="標楷體" pitchFamily="65" charset="-120"/>
                <a:cs typeface="Arial" pitchFamily="34" charset="0"/>
              </a:rPr>
              <a:t>思科 </a:t>
            </a:r>
            <a:r>
              <a:rPr lang="en-US" altLang="zh-TW" sz="2400">
                <a:latin typeface="標楷體" pitchFamily="65" charset="-120"/>
                <a:cs typeface="Arial" pitchFamily="34" charset="0"/>
              </a:rPr>
              <a:t>WSA </a:t>
            </a:r>
            <a:r>
              <a:rPr lang="zh-TW" altLang="en-US" sz="2400">
                <a:latin typeface="標楷體" pitchFamily="65" charset="-120"/>
                <a:cs typeface="Arial" pitchFamily="34" charset="0"/>
              </a:rPr>
              <a:t>可完全控制使用者存取網際網路的方式。</a:t>
            </a:r>
            <a:r>
              <a:rPr lang="en-US" altLang="zh-TW" sz="2400">
                <a:latin typeface="標楷體" pitchFamily="65" charset="-120"/>
                <a:cs typeface="Arial" pitchFamily="34" charset="0"/>
              </a:rPr>
              <a:t>WSA </a:t>
            </a:r>
            <a:r>
              <a:rPr lang="zh-TW" altLang="en-US" sz="2400">
                <a:latin typeface="標楷體" pitchFamily="65" charset="-120"/>
                <a:cs typeface="Arial" pitchFamily="34" charset="0"/>
              </a:rPr>
              <a:t>可以執行 </a:t>
            </a:r>
            <a:r>
              <a:rPr lang="en-US" altLang="zh-TW" sz="2400">
                <a:latin typeface="標楷體" pitchFamily="65" charset="-120"/>
                <a:cs typeface="Arial" pitchFamily="34" charset="0"/>
              </a:rPr>
              <a:t>URL </a:t>
            </a:r>
            <a:r>
              <a:rPr lang="zh-TW" altLang="en-US" sz="2400">
                <a:latin typeface="標楷體" pitchFamily="65" charset="-120"/>
                <a:cs typeface="Arial" pitchFamily="34" charset="0"/>
              </a:rPr>
              <a:t>的黑名單、</a:t>
            </a:r>
            <a:r>
              <a:rPr lang="en-US" altLang="zh-TW" sz="2400">
                <a:latin typeface="標楷體" pitchFamily="65" charset="-120"/>
                <a:cs typeface="Arial" pitchFamily="34" charset="0"/>
              </a:rPr>
              <a:t>URL </a:t>
            </a:r>
            <a:r>
              <a:rPr lang="zh-TW" altLang="en-US" sz="2400">
                <a:latin typeface="標楷體" pitchFamily="65" charset="-120"/>
                <a:cs typeface="Arial" pitchFamily="34" charset="0"/>
              </a:rPr>
              <a:t>過濾、惡意程式掃描、</a:t>
            </a:r>
            <a:r>
              <a:rPr lang="en-US" altLang="zh-TW" sz="2400">
                <a:latin typeface="標楷體" pitchFamily="65" charset="-120"/>
                <a:cs typeface="Arial" pitchFamily="34" charset="0"/>
              </a:rPr>
              <a:t>URL </a:t>
            </a:r>
            <a:r>
              <a:rPr lang="zh-TW" altLang="en-US" sz="2400">
                <a:latin typeface="標楷體" pitchFamily="65" charset="-120"/>
                <a:cs typeface="Arial" pitchFamily="34" charset="0"/>
              </a:rPr>
              <a:t>分類、</a:t>
            </a:r>
            <a:r>
              <a:rPr lang="en-US" altLang="zh-TW" sz="2400">
                <a:latin typeface="標楷體" pitchFamily="65" charset="-120"/>
                <a:cs typeface="Arial" pitchFamily="34" charset="0"/>
              </a:rPr>
              <a:t>Web </a:t>
            </a:r>
            <a:r>
              <a:rPr lang="zh-TW" altLang="en-US" sz="2400">
                <a:latin typeface="標楷體" pitchFamily="65" charset="-120"/>
                <a:cs typeface="Arial" pitchFamily="34" charset="0"/>
              </a:rPr>
              <a:t>應用程式過濾和網頁流量的加密和解密。</a:t>
            </a:r>
            <a:endParaRPr lang="en-US" sz="24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3.9</a:t>
            </a:r>
            <a:r>
              <a:rPr lang="zh-TW" altLang="en-US" sz="3600" smtClean="0">
                <a:solidFill>
                  <a:srgbClr val="004C69"/>
                </a:solidFill>
              </a:rPr>
              <a:t>網路</a:t>
            </a:r>
            <a:r>
              <a:rPr lang="zh-TW" altLang="en-US" sz="3600">
                <a:solidFill>
                  <a:srgbClr val="004C69"/>
                </a:solidFill>
              </a:rPr>
              <a:t>安全最佳實作</a:t>
            </a:r>
            <a:br>
              <a:rPr lang="en-US" sz="3600">
                <a:solidFill>
                  <a:srgbClr val="004C69"/>
                </a:solidFill>
              </a:rPr>
            </a:br>
            <a:r>
              <a:rPr lang="zh-TW" altLang="en-US" sz="3600">
                <a:solidFill>
                  <a:srgbClr val="004C69"/>
                </a:solidFill>
              </a:rPr>
              <a:t>內容安全設備</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146</a:t>
            </a:fld>
            <a:endParaRPr lang="en-US" kern="0">
              <a:solidFill>
                <a:srgbClr val="595959"/>
              </a:solidFill>
            </a:endParaRPr>
          </a:p>
        </p:txBody>
      </p:sp>
    </p:spTree>
    <p:extLst>
      <p:ext uri="{BB962C8B-B14F-4D97-AF65-F5344CB8AC3E}">
        <p14:creationId xmlns:p14="http://schemas.microsoft.com/office/powerpoint/2010/main" val="2079568351"/>
      </p:ext>
    </p:extLst>
  </p:cSld>
  <p:clrMapOvr>
    <a:masterClrMapping/>
  </p:clrMapOvr>
  <p:transition/>
  <p:timing/>
</p:sld>
</file>

<file path=ppt/slides/slide1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26FC2A05-0E2C-1D41-A2E1-DADF0EB8DA11}"/>
              </a:ext>
            </a:extLst>
          </p:cNvPr>
          <p:cNvSpPr>
            <a:spLocks noGrp="1"/>
          </p:cNvSpPr>
          <p:nvPr>
            <p:ph idx="1"/>
          </p:nvPr>
        </p:nvSpPr>
        <p:spPr>
          <a:xfrm>
            <a:off x="535901" y="1065259"/>
            <a:ext cx="11804381" cy="5540425"/>
          </a:xfrm>
        </p:spPr>
        <p:txBody>
          <a:bodyPr>
            <a:normAutofit/>
          </a:bodyPr>
          <a:lstStyle/>
          <a:p>
            <a:r>
              <a:rPr lang="zh-TW" altLang="en-US" sz="2400">
                <a:latin typeface="標楷體" pitchFamily="65" charset="-120"/>
                <a:cs typeface="Arial" pitchFamily="34" charset="0"/>
              </a:rPr>
              <a:t>組織必須提供支援，以保護資料跨鏈路傳輸時的安全。這可能包括內部流量，但更重要的是要保護在組織外部傳送的資料。</a:t>
            </a:r>
          </a:p>
          <a:p>
            <a:r>
              <a:rPr lang="zh-TW" altLang="en-US" sz="2400">
                <a:latin typeface="標楷體" pitchFamily="65" charset="-120"/>
                <a:cs typeface="Arial" pitchFamily="34" charset="0"/>
              </a:rPr>
              <a:t>以下是安全通訊的四個要素：</a:t>
            </a:r>
            <a:endParaRPr lang="en-US" altLang="zh-TW" sz="2400">
              <a:latin typeface="標楷體" pitchFamily="65" charset="-120"/>
              <a:cs typeface="Arial" pitchFamily="34" charset="0"/>
            </a:endParaRPr>
          </a:p>
          <a:p>
            <a:pPr lvl="1"/>
            <a:r>
              <a:rPr lang="zh-TW" altLang="en-US" b="1">
                <a:latin typeface="標楷體" pitchFamily="65" charset="-120"/>
                <a:cs typeface="Arial" pitchFamily="34" charset="0"/>
              </a:rPr>
              <a:t>資料完整性</a:t>
            </a:r>
            <a:r>
              <a:rPr lang="zh-TW" altLang="en-US">
                <a:latin typeface="標楷體" pitchFamily="65" charset="-120"/>
                <a:cs typeface="Arial" pitchFamily="34" charset="0"/>
              </a:rPr>
              <a:t> </a:t>
            </a:r>
            <a:r>
              <a:rPr lang="en-US" altLang="zh-TW">
                <a:latin typeface="標楷體" pitchFamily="65" charset="-120"/>
                <a:cs typeface="Arial" pitchFamily="34" charset="0"/>
              </a:rPr>
              <a:t>-</a:t>
            </a:r>
            <a:r>
              <a:rPr lang="zh-TW" altLang="en-US">
                <a:latin typeface="標楷體" pitchFamily="65" charset="-120"/>
                <a:cs typeface="Arial" pitchFamily="34" charset="0"/>
              </a:rPr>
              <a:t>保證訊息未被更改。實作訊息摘要版本 </a:t>
            </a:r>
            <a:r>
              <a:rPr lang="en-US" altLang="zh-TW">
                <a:latin typeface="標楷體" pitchFamily="65" charset="-120"/>
                <a:cs typeface="Arial" pitchFamily="34" charset="0"/>
              </a:rPr>
              <a:t>5 (MD5) </a:t>
            </a:r>
            <a:r>
              <a:rPr lang="zh-TW" altLang="en-US">
                <a:latin typeface="標楷體" pitchFamily="65" charset="-120"/>
                <a:cs typeface="Arial" pitchFamily="34" charset="0"/>
              </a:rPr>
              <a:t>或安全雜湊演算法 </a:t>
            </a:r>
            <a:r>
              <a:rPr lang="en-US" altLang="zh-TW">
                <a:latin typeface="標楷體" pitchFamily="65" charset="-120"/>
                <a:cs typeface="Arial" pitchFamily="34" charset="0"/>
              </a:rPr>
              <a:t>(SHA) </a:t>
            </a:r>
            <a:r>
              <a:rPr lang="zh-TW" altLang="en-US">
                <a:latin typeface="標楷體" pitchFamily="65" charset="-120"/>
                <a:cs typeface="Arial" pitchFamily="34" charset="0"/>
              </a:rPr>
              <a:t>雜湊產生演算法，可確保完整性。</a:t>
            </a:r>
          </a:p>
          <a:p>
            <a:pPr lvl="1"/>
            <a:r>
              <a:rPr lang="zh-TW" altLang="en-US" b="1">
                <a:latin typeface="標楷體" pitchFamily="65" charset="-120"/>
                <a:cs typeface="Arial" pitchFamily="34" charset="0"/>
              </a:rPr>
              <a:t>源頭身份驗證 </a:t>
            </a:r>
            <a:r>
              <a:rPr lang="en-US" altLang="zh-TW">
                <a:latin typeface="標楷體" pitchFamily="65" charset="-120"/>
                <a:cs typeface="Arial" pitchFamily="34" charset="0"/>
              </a:rPr>
              <a:t>- </a:t>
            </a:r>
            <a:r>
              <a:rPr lang="zh-TW" altLang="en-US">
                <a:latin typeface="標楷體" pitchFamily="65" charset="-120"/>
                <a:cs typeface="Arial" pitchFamily="34" charset="0"/>
              </a:rPr>
              <a:t>保證訊息不是偽造的，並且實際上來自它所述的人。許多現代網路通過協定確保認證，如雜湊資訊認證碼（</a:t>
            </a:r>
            <a:r>
              <a:rPr lang="en-US" altLang="zh-TW">
                <a:latin typeface="標楷體" pitchFamily="65" charset="-120"/>
                <a:cs typeface="Arial" pitchFamily="34" charset="0"/>
              </a:rPr>
              <a:t>HMAC</a:t>
            </a:r>
            <a:r>
              <a:rPr lang="zh-TW" altLang="en-US">
                <a:latin typeface="標楷體" pitchFamily="65" charset="-120"/>
                <a:cs typeface="Arial" pitchFamily="34" charset="0"/>
              </a:rPr>
              <a:t>）。</a:t>
            </a:r>
          </a:p>
          <a:p>
            <a:pPr lvl="1"/>
            <a:r>
              <a:rPr lang="zh-TW" altLang="en-US" b="1">
                <a:latin typeface="標楷體" pitchFamily="65" charset="-120"/>
                <a:cs typeface="Arial" pitchFamily="34" charset="0"/>
              </a:rPr>
              <a:t>資料機密性</a:t>
            </a:r>
            <a:r>
              <a:rPr lang="zh-TW" altLang="en-US">
                <a:latin typeface="標楷體" pitchFamily="65" charset="-120"/>
                <a:cs typeface="Arial" pitchFamily="34" charset="0"/>
              </a:rPr>
              <a:t> </a:t>
            </a:r>
            <a:r>
              <a:rPr lang="en-US" altLang="zh-TW">
                <a:latin typeface="標楷體" pitchFamily="65" charset="-120"/>
                <a:cs typeface="Arial" pitchFamily="34" charset="0"/>
              </a:rPr>
              <a:t>- </a:t>
            </a:r>
            <a:r>
              <a:rPr lang="zh-TW" altLang="en-US">
                <a:latin typeface="標楷體" pitchFamily="65" charset="-120"/>
                <a:cs typeface="Arial" pitchFamily="34" charset="0"/>
              </a:rPr>
              <a:t>保證只有授權使用者才能讀取訊息。資料機密性是使用對稱和非對稱加密演算法來實作。</a:t>
            </a:r>
          </a:p>
          <a:p>
            <a:pPr lvl="1"/>
            <a:r>
              <a:rPr lang="zh-TW" altLang="en-US" b="1">
                <a:latin typeface="標楷體" pitchFamily="65" charset="-120"/>
                <a:cs typeface="Arial" pitchFamily="34" charset="0"/>
              </a:rPr>
              <a:t>資料不可否認 </a:t>
            </a:r>
            <a:r>
              <a:rPr lang="en-US" altLang="zh-TW">
                <a:latin typeface="標楷體" pitchFamily="65" charset="-120"/>
                <a:cs typeface="Arial" pitchFamily="34" charset="0"/>
              </a:rPr>
              <a:t>- </a:t>
            </a:r>
            <a:r>
              <a:rPr lang="zh-TW" altLang="en-US">
                <a:latin typeface="標楷體" pitchFamily="65" charset="-120"/>
                <a:cs typeface="Arial" pitchFamily="34" charset="0"/>
              </a:rPr>
              <a:t>保證發送者無法否認、反駁所發資訊的有效性。不可否認性依賴於只有發送者才會對郵件的處理方式具有獨特的特徵或簽章。</a:t>
            </a:r>
            <a:endParaRPr lang="en-US" altLang="zh-TW">
              <a:latin typeface="標楷體" pitchFamily="65" charset="-120"/>
              <a:cs typeface="Arial" pitchFamily="34" charset="0"/>
            </a:endParaRPr>
          </a:p>
          <a:p>
            <a:r>
              <a:rPr lang="zh-TW" altLang="en-US" sz="2400">
                <a:latin typeface="標楷體" pitchFamily="65" charset="-120"/>
                <a:cs typeface="Arial" pitchFamily="34" charset="0"/>
              </a:rPr>
              <a:t>密碼術幾乎可以在任何有資料通信的地方使用。事實上，趨勢是所有通訊都被加密。</a:t>
            </a:r>
            <a:endParaRPr lang="en-US" sz="24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3.10</a:t>
            </a:r>
            <a:r>
              <a:rPr lang="zh-TW" altLang="en-US" sz="3600" smtClean="0">
                <a:solidFill>
                  <a:srgbClr val="004C69"/>
                </a:solidFill>
              </a:rPr>
              <a:t>密碼</a:t>
            </a:r>
            <a:r>
              <a:rPr lang="zh-TW" altLang="en-US" sz="3600">
                <a:solidFill>
                  <a:srgbClr val="004C69"/>
                </a:solidFill>
              </a:rPr>
              <a:t>學</a:t>
            </a:r>
            <a:br>
              <a:rPr lang="en-US" sz="3600">
                <a:solidFill>
                  <a:srgbClr val="004C69"/>
                </a:solidFill>
              </a:rPr>
            </a:br>
            <a:r>
              <a:rPr lang="zh-TW" altLang="en-US" sz="3600">
                <a:solidFill>
                  <a:srgbClr val="004C69"/>
                </a:solidFill>
              </a:rPr>
              <a:t>確保通訊安全</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147</a:t>
            </a:fld>
            <a:endParaRPr lang="en-US" kern="0">
              <a:solidFill>
                <a:srgbClr val="595959"/>
              </a:solidFill>
            </a:endParaRPr>
          </a:p>
        </p:txBody>
      </p:sp>
    </p:spTree>
    <p:extLst>
      <p:ext uri="{BB962C8B-B14F-4D97-AF65-F5344CB8AC3E}">
        <p14:creationId xmlns:p14="http://schemas.microsoft.com/office/powerpoint/2010/main" val="1904916035"/>
      </p:ext>
    </p:extLst>
  </p:cSld>
  <p:clrMapOvr>
    <a:masterClrMapping/>
  </p:clrMapOvr>
  <p:transition/>
  <p:timing/>
</p:sld>
</file>

<file path=ppt/slides/slide1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F71588E5-395F-0346-9E8C-9E9C4463AA55}"/>
              </a:ext>
            </a:extLst>
          </p:cNvPr>
          <p:cNvSpPr>
            <a:spLocks noGrp="1"/>
          </p:cNvSpPr>
          <p:nvPr>
            <p:ph idx="1"/>
          </p:nvPr>
        </p:nvSpPr>
        <p:spPr>
          <a:xfrm>
            <a:off x="676426" y="1065259"/>
            <a:ext cx="10885097" cy="5035391"/>
          </a:xfrm>
        </p:spPr>
        <p:txBody>
          <a:bodyPr>
            <a:normAutofit/>
          </a:bodyPr>
          <a:lstStyle/>
          <a:p>
            <a:r>
              <a:rPr lang="zh-TW" altLang="en-US" sz="2000">
                <a:latin typeface="標楷體" pitchFamily="65" charset="-120"/>
                <a:cs typeface="Arial" pitchFamily="34" charset="0"/>
              </a:rPr>
              <a:t>雜湊函數用於確保訊息的完整性。他們保證訊息資料沒有意外或故意被改變。</a:t>
            </a:r>
            <a:endParaRPr lang="en-US" altLang="zh-TW" sz="2000">
              <a:latin typeface="標楷體" pitchFamily="65" charset="-120"/>
              <a:cs typeface="Arial" pitchFamily="34" charset="0"/>
            </a:endParaRPr>
          </a:p>
          <a:p>
            <a:r>
              <a:rPr lang="zh-TW" altLang="en-US" sz="2000">
                <a:latin typeface="標楷體" pitchFamily="65" charset="-120"/>
                <a:cs typeface="Arial" pitchFamily="34" charset="0"/>
              </a:rPr>
              <a:t>在圖中，發送者發送 </a:t>
            </a:r>
            <a:r>
              <a:rPr lang="en-US" altLang="zh-TW" sz="2000">
                <a:latin typeface="標楷體" pitchFamily="65" charset="-120"/>
                <a:cs typeface="Arial" pitchFamily="34" charset="0"/>
              </a:rPr>
              <a:t>100 </a:t>
            </a:r>
            <a:r>
              <a:rPr lang="zh-TW" altLang="en-US" sz="2000">
                <a:latin typeface="標楷體" pitchFamily="65" charset="-120"/>
                <a:cs typeface="Arial" pitchFamily="34" charset="0"/>
              </a:rPr>
              <a:t>美元的匯款給 </a:t>
            </a:r>
            <a:r>
              <a:rPr lang="en-US" altLang="zh-TW" sz="2000">
                <a:latin typeface="標楷體" pitchFamily="65" charset="-120"/>
                <a:cs typeface="Arial" pitchFamily="34" charset="0"/>
              </a:rPr>
              <a:t>Alex</a:t>
            </a:r>
            <a:r>
              <a:rPr lang="zh-TW" altLang="en-US" sz="2000">
                <a:latin typeface="標楷體" pitchFamily="65" charset="-120"/>
                <a:cs typeface="Arial" pitchFamily="34" charset="0"/>
              </a:rPr>
              <a:t>。發送者希望確保該訊息不會在到接收者的路途中被改變。</a:t>
            </a:r>
            <a:endParaRPr lang="en-US" altLang="zh-TW" sz="2000">
              <a:latin typeface="標楷體" pitchFamily="65" charset="-120"/>
              <a:cs typeface="Arial" pitchFamily="34" charset="0"/>
            </a:endParaRPr>
          </a:p>
          <a:p>
            <a:pPr marL="457189" indent="-457189">
              <a:buFont typeface="+mj-lt"/>
              <a:buAutoNum type="arabicPeriod"/>
            </a:pPr>
            <a:r>
              <a:rPr lang="zh-TW" altLang="en-US" sz="2000">
                <a:latin typeface="標楷體" pitchFamily="65" charset="-120"/>
                <a:cs typeface="Arial" pitchFamily="34" charset="0"/>
              </a:rPr>
              <a:t>發送裝置輸入訊息到雜湊演算法，並計算它的固定長度雜湊 </a:t>
            </a:r>
            <a:r>
              <a:rPr lang="en-US" altLang="zh-TW" sz="2000">
                <a:latin typeface="標楷體" pitchFamily="65" charset="-120"/>
                <a:cs typeface="Arial" pitchFamily="34" charset="0"/>
              </a:rPr>
              <a:t>4ehiDx67NMop9</a:t>
            </a:r>
            <a:r>
              <a:rPr lang="zh-TW" altLang="en-US" sz="2000">
                <a:latin typeface="標楷體" pitchFamily="65" charset="-120"/>
                <a:cs typeface="Arial" pitchFamily="34" charset="0"/>
              </a:rPr>
              <a:t>。</a:t>
            </a:r>
            <a:endParaRPr lang="en-US" altLang="zh-TW" sz="2000">
              <a:latin typeface="標楷體" pitchFamily="65" charset="-120"/>
              <a:cs typeface="Arial" pitchFamily="34" charset="0"/>
            </a:endParaRPr>
          </a:p>
          <a:p>
            <a:pPr marL="457189" indent="-457189">
              <a:buFont typeface="+mj-lt"/>
              <a:buAutoNum type="arabicPeriod"/>
            </a:pPr>
            <a:r>
              <a:rPr lang="zh-TW" altLang="en-US" sz="2000">
                <a:latin typeface="標楷體" pitchFamily="65" charset="-120"/>
                <a:cs typeface="Arial" pitchFamily="34" charset="0"/>
              </a:rPr>
              <a:t>然後，該雜湊附加到訊息並發送到接收者。訊息和雜湊兩者都是明文。</a:t>
            </a:r>
            <a:endParaRPr lang="en-US" altLang="zh-TW" sz="2000">
              <a:latin typeface="標楷體" pitchFamily="65" charset="-120"/>
              <a:cs typeface="Arial" pitchFamily="34" charset="0"/>
            </a:endParaRPr>
          </a:p>
          <a:p>
            <a:pPr marL="457189" indent="-457189">
              <a:buFont typeface="+mj-lt"/>
              <a:buAutoNum type="arabicPeriod"/>
            </a:pPr>
            <a:r>
              <a:rPr lang="zh-TW" altLang="en-US" sz="2000">
                <a:latin typeface="標楷體" pitchFamily="65" charset="-120"/>
                <a:cs typeface="Arial" pitchFamily="34" charset="0"/>
              </a:rPr>
              <a:t>接收裝置從訊息中刪除雜湊，並將訊息輸入到相同的雜湊演算法。如果計算出的雜湊等於附加到訊息的那個，該訊息在傳輸過程中沒有被改變。如果雜湊不相等，則訊息的完整性將不再受到信任。</a:t>
            </a:r>
            <a:endParaRPr lang="en-US" sz="20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3.10</a:t>
            </a:r>
            <a:r>
              <a:rPr lang="zh-TW" altLang="en-US" sz="3600">
                <a:solidFill>
                  <a:srgbClr val="004C69"/>
                </a:solidFill>
              </a:rPr>
              <a:t>密碼學</a:t>
            </a:r>
            <a:br>
              <a:rPr lang="en-US" sz="3600">
                <a:solidFill>
                  <a:srgbClr val="004C69"/>
                </a:solidFill>
              </a:rPr>
            </a:br>
            <a:r>
              <a:rPr lang="zh-TW" altLang="en-US" sz="3600">
                <a:solidFill>
                  <a:srgbClr val="004C69"/>
                </a:solidFill>
              </a:rPr>
              <a:t>資料完整性</a:t>
            </a:r>
          </a:p>
        </p:txBody>
      </p:sp>
      <p:pic>
        <p:nvPicPr>
          <p:cNvPr id="7" name="Picture 6">
            <a:extLst>
              <a:ext uri="{FF2B5EF4-FFF2-40B4-BE49-F238E27FC236}">
                <a16:creationId xmlns:a16="http://schemas.microsoft.com/office/drawing/2014/main" id="{8E13228B-6D53-D14B-8847-D5A58A57A2E6}"/>
              </a:ext>
            </a:extLst>
          </p:cNvPr>
          <p:cNvPicPr>
            <a:picLocks noChangeAspect="1"/>
          </p:cNvPicPr>
          <p:nvPr/>
        </p:nvPicPr>
        <p:blipFill>
          <a:blip r:embed="rId3"/>
          <a:stretch>
            <a:fillRect/>
          </a:stretch>
        </p:blipFill>
        <p:spPr>
          <a:xfrm>
            <a:off x="2771935" y="4366375"/>
            <a:ext cx="6644684" cy="177327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148</a:t>
            </a:fld>
            <a:endParaRPr lang="en-US" kern="0">
              <a:solidFill>
                <a:srgbClr val="595959"/>
              </a:solidFill>
            </a:endParaRPr>
          </a:p>
        </p:txBody>
      </p:sp>
    </p:spTree>
    <p:extLst>
      <p:ext uri="{BB962C8B-B14F-4D97-AF65-F5344CB8AC3E}">
        <p14:creationId xmlns:p14="http://schemas.microsoft.com/office/powerpoint/2010/main" val="3972316549"/>
      </p:ext>
    </p:extLst>
  </p:cSld>
  <p:clrMapOvr>
    <a:masterClrMapping/>
  </p:clrMapOvr>
  <p:transition/>
  <p:timing/>
</p:sld>
</file>

<file path=ppt/slides/slide1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A4BD8232-D439-B443-9793-46B1F6A26CE3}"/>
              </a:ext>
            </a:extLst>
          </p:cNvPr>
          <p:cNvSpPr>
            <a:spLocks noGrp="1"/>
          </p:cNvSpPr>
          <p:nvPr>
            <p:ph idx="1"/>
          </p:nvPr>
        </p:nvSpPr>
        <p:spPr>
          <a:xfrm>
            <a:off x="726532" y="1065259"/>
            <a:ext cx="10233744" cy="5540425"/>
          </a:xfrm>
        </p:spPr>
        <p:txBody>
          <a:bodyPr/>
          <a:lstStyle/>
          <a:p>
            <a:r>
              <a:rPr lang="zh-TW" altLang="en-US" sz="2133">
                <a:latin typeface="標楷體" pitchFamily="65" charset="-120"/>
                <a:cs typeface="Arial" pitchFamily="34" charset="0"/>
              </a:rPr>
              <a:t>有三個著名的雜湊函數。</a:t>
            </a:r>
            <a:endParaRPr lang="en-US" altLang="zh-TW" sz="2133">
              <a:latin typeface="標楷體" pitchFamily="65" charset="-120"/>
              <a:cs typeface="Arial" pitchFamily="34" charset="0"/>
            </a:endParaRPr>
          </a:p>
          <a:p>
            <a:pPr lvl="1"/>
            <a:r>
              <a:rPr lang="zh-TW" altLang="en-US" sz="2000" b="1">
                <a:latin typeface="標楷體" pitchFamily="65" charset="-120"/>
                <a:cs typeface="Arial" pitchFamily="34" charset="0"/>
              </a:rPr>
              <a:t>具有 </a:t>
            </a:r>
            <a:r>
              <a:rPr lang="en-US" altLang="zh-TW" sz="2000" b="1">
                <a:latin typeface="標楷體" pitchFamily="65" charset="-120"/>
                <a:cs typeface="Arial" pitchFamily="34" charset="0"/>
              </a:rPr>
              <a:t>128 </a:t>
            </a:r>
            <a:r>
              <a:rPr lang="zh-TW" altLang="en-US" sz="2000" b="1">
                <a:latin typeface="標楷體" pitchFamily="65" charset="-120"/>
                <a:cs typeface="Arial" pitchFamily="34" charset="0"/>
              </a:rPr>
              <a:t>位元摘要的 </a:t>
            </a:r>
            <a:r>
              <a:rPr lang="en-US" altLang="zh-TW" sz="2000" b="1">
                <a:latin typeface="標楷體" pitchFamily="65" charset="-120"/>
                <a:cs typeface="Arial" pitchFamily="34" charset="0"/>
              </a:rPr>
              <a:t>MD5</a:t>
            </a:r>
            <a:r>
              <a:rPr lang="zh-TW" altLang="en-US" sz="2000">
                <a:latin typeface="標楷體" pitchFamily="65" charset="-120"/>
                <a:cs typeface="Arial" pitchFamily="34" charset="0"/>
              </a:rPr>
              <a:t>：</a:t>
            </a:r>
            <a:r>
              <a:rPr lang="en-US" altLang="zh-TW" sz="2000">
                <a:latin typeface="標楷體" pitchFamily="65" charset="-120"/>
                <a:cs typeface="Arial" pitchFamily="34" charset="0"/>
              </a:rPr>
              <a:t>MD5 </a:t>
            </a:r>
            <a:r>
              <a:rPr lang="zh-TW" altLang="en-US" sz="2000">
                <a:latin typeface="標楷體" pitchFamily="65" charset="-120"/>
                <a:cs typeface="Arial" pitchFamily="34" charset="0"/>
              </a:rPr>
              <a:t>是產生 </a:t>
            </a:r>
            <a:r>
              <a:rPr lang="en-US" altLang="zh-TW" sz="2000">
                <a:latin typeface="標楷體" pitchFamily="65" charset="-120"/>
                <a:cs typeface="Arial" pitchFamily="34" charset="0"/>
              </a:rPr>
              <a:t>128 </a:t>
            </a:r>
            <a:r>
              <a:rPr lang="zh-TW" altLang="en-US" sz="2000">
                <a:latin typeface="標楷體" pitchFamily="65" charset="-120"/>
                <a:cs typeface="Arial" pitchFamily="34" charset="0"/>
              </a:rPr>
              <a:t>位元雜湊訊息的單向函數。</a:t>
            </a:r>
            <a:r>
              <a:rPr lang="en-US" altLang="zh-TW" sz="2000">
                <a:latin typeface="標楷體" pitchFamily="65" charset="-120"/>
                <a:cs typeface="Arial" pitchFamily="34" charset="0"/>
              </a:rPr>
              <a:t>MD5 </a:t>
            </a:r>
            <a:r>
              <a:rPr lang="zh-TW" altLang="en-US" sz="2000">
                <a:latin typeface="標楷體" pitchFamily="65" charset="-120"/>
                <a:cs typeface="Arial" pitchFamily="34" charset="0"/>
              </a:rPr>
              <a:t>是一種傳統演算法，只有在沒有更好的替代方案時才應該使用。用 </a:t>
            </a:r>
            <a:r>
              <a:rPr lang="en-US" altLang="zh-TW" sz="2000">
                <a:latin typeface="標楷體" pitchFamily="65" charset="-120"/>
                <a:cs typeface="Arial" pitchFamily="34" charset="0"/>
              </a:rPr>
              <a:t>SHA-2 </a:t>
            </a:r>
            <a:r>
              <a:rPr lang="zh-TW" altLang="en-US" sz="2000">
                <a:latin typeface="標楷體" pitchFamily="65" charset="-120"/>
                <a:cs typeface="Arial" pitchFamily="34" charset="0"/>
              </a:rPr>
              <a:t>代替。</a:t>
            </a:r>
            <a:endParaRPr lang="en-US" altLang="zh-TW" sz="2000">
              <a:latin typeface="標楷體" pitchFamily="65" charset="-120"/>
              <a:cs typeface="Arial" pitchFamily="34" charset="0"/>
            </a:endParaRPr>
          </a:p>
          <a:p>
            <a:pPr lvl="1"/>
            <a:r>
              <a:rPr lang="en-US" altLang="zh-TW" sz="2000" b="1">
                <a:latin typeface="標楷體" pitchFamily="65" charset="-120"/>
                <a:cs typeface="Arial" pitchFamily="34" charset="0"/>
              </a:rPr>
              <a:t>SHA </a:t>
            </a:r>
            <a:r>
              <a:rPr lang="zh-TW" altLang="en-US" sz="2000" b="1">
                <a:latin typeface="標楷體" pitchFamily="65" charset="-120"/>
                <a:cs typeface="Arial" pitchFamily="34" charset="0"/>
              </a:rPr>
              <a:t>雜湊演算法</a:t>
            </a:r>
            <a:r>
              <a:rPr lang="zh-TW" altLang="en-US" sz="2000">
                <a:latin typeface="標楷體" pitchFamily="65" charset="-120"/>
                <a:cs typeface="Arial" pitchFamily="34" charset="0"/>
              </a:rPr>
              <a:t>：</a:t>
            </a:r>
            <a:r>
              <a:rPr lang="en-US" altLang="zh-TW" sz="2000">
                <a:latin typeface="標楷體" pitchFamily="65" charset="-120"/>
                <a:cs typeface="Arial" pitchFamily="34" charset="0"/>
              </a:rPr>
              <a:t>SHA-1 </a:t>
            </a:r>
            <a:r>
              <a:rPr lang="zh-TW" altLang="en-US" sz="2000">
                <a:latin typeface="標楷體" pitchFamily="65" charset="-120"/>
                <a:cs typeface="Arial" pitchFamily="34" charset="0"/>
              </a:rPr>
              <a:t>與 </a:t>
            </a:r>
            <a:r>
              <a:rPr lang="en-US" altLang="zh-TW" sz="2000">
                <a:latin typeface="標楷體" pitchFamily="65" charset="-120"/>
                <a:cs typeface="Arial" pitchFamily="34" charset="0"/>
              </a:rPr>
              <a:t>MD5 </a:t>
            </a:r>
            <a:r>
              <a:rPr lang="zh-TW" altLang="en-US" sz="2000">
                <a:latin typeface="標楷體" pitchFamily="65" charset="-120"/>
                <a:cs typeface="Arial" pitchFamily="34" charset="0"/>
              </a:rPr>
              <a:t>雜湊函數非常相似。</a:t>
            </a:r>
            <a:r>
              <a:rPr lang="en-US" altLang="zh-TW" sz="2000">
                <a:latin typeface="標楷體" pitchFamily="65" charset="-120"/>
                <a:cs typeface="Arial" pitchFamily="34" charset="0"/>
              </a:rPr>
              <a:t>SHA-1 </a:t>
            </a:r>
            <a:r>
              <a:rPr lang="zh-TW" altLang="en-US" sz="2000">
                <a:latin typeface="標楷體" pitchFamily="65" charset="-120"/>
                <a:cs typeface="Arial" pitchFamily="34" charset="0"/>
              </a:rPr>
              <a:t>創建一個 </a:t>
            </a:r>
            <a:r>
              <a:rPr lang="en-US" altLang="zh-TW" sz="2000">
                <a:latin typeface="標楷體" pitchFamily="65" charset="-120"/>
                <a:cs typeface="Arial" pitchFamily="34" charset="0"/>
              </a:rPr>
              <a:t>160 </a:t>
            </a:r>
            <a:r>
              <a:rPr lang="zh-TW" altLang="en-US" sz="2000">
                <a:latin typeface="標楷體" pitchFamily="65" charset="-120"/>
                <a:cs typeface="Arial" pitchFamily="34" charset="0"/>
              </a:rPr>
              <a:t>位元的雜湊訊息，並且比 </a:t>
            </a:r>
            <a:r>
              <a:rPr lang="en-US" altLang="zh-TW" sz="2000">
                <a:latin typeface="標楷體" pitchFamily="65" charset="-120"/>
                <a:cs typeface="Arial" pitchFamily="34" charset="0"/>
              </a:rPr>
              <a:t>MD5 </a:t>
            </a:r>
            <a:r>
              <a:rPr lang="zh-TW" altLang="en-US" sz="2000">
                <a:latin typeface="標楷體" pitchFamily="65" charset="-120"/>
                <a:cs typeface="Arial" pitchFamily="34" charset="0"/>
              </a:rPr>
              <a:t>稍慢。</a:t>
            </a:r>
            <a:r>
              <a:rPr lang="en-US" altLang="zh-TW" sz="2000">
                <a:latin typeface="標楷體" pitchFamily="65" charset="-120"/>
                <a:cs typeface="Arial" pitchFamily="34" charset="0"/>
              </a:rPr>
              <a:t>SHA-1 </a:t>
            </a:r>
            <a:r>
              <a:rPr lang="zh-TW" altLang="en-US" sz="2000">
                <a:latin typeface="標楷體" pitchFamily="65" charset="-120"/>
                <a:cs typeface="Arial" pitchFamily="34" charset="0"/>
              </a:rPr>
              <a:t>有已知的缺陷，是一種傳統演算法。盡可能使用 </a:t>
            </a:r>
            <a:r>
              <a:rPr lang="en-US" altLang="zh-TW" sz="2000">
                <a:latin typeface="標楷體" pitchFamily="65" charset="-120"/>
                <a:cs typeface="Arial" pitchFamily="34" charset="0"/>
              </a:rPr>
              <a:t>SHA-2</a:t>
            </a:r>
            <a:r>
              <a:rPr lang="zh-TW" altLang="en-US" sz="2000">
                <a:latin typeface="標楷體" pitchFamily="65" charset="-120"/>
                <a:cs typeface="Arial" pitchFamily="34" charset="0"/>
              </a:rPr>
              <a:t>。</a:t>
            </a:r>
            <a:endParaRPr lang="en-US" altLang="zh-TW" sz="2000">
              <a:latin typeface="標楷體" pitchFamily="65" charset="-120"/>
              <a:cs typeface="Arial" pitchFamily="34" charset="0"/>
            </a:endParaRPr>
          </a:p>
          <a:p>
            <a:pPr lvl="1"/>
            <a:r>
              <a:rPr lang="en-US" altLang="zh-TW" sz="2000" b="1">
                <a:latin typeface="標楷體" pitchFamily="65" charset="-120"/>
                <a:cs typeface="Arial" pitchFamily="34" charset="0"/>
              </a:rPr>
              <a:t>SHA-2</a:t>
            </a:r>
            <a:r>
              <a:rPr lang="zh-TW" altLang="en-US" sz="2000">
                <a:latin typeface="標楷體" pitchFamily="65" charset="-120"/>
                <a:cs typeface="Arial" pitchFamily="34" charset="0"/>
              </a:rPr>
              <a:t>：包括 </a:t>
            </a:r>
            <a:r>
              <a:rPr lang="en-US" altLang="zh-TW" sz="2000">
                <a:latin typeface="標楷體" pitchFamily="65" charset="-120"/>
                <a:cs typeface="Arial" pitchFamily="34" charset="0"/>
              </a:rPr>
              <a:t>SHA-224 (224 </a:t>
            </a:r>
            <a:r>
              <a:rPr lang="zh-TW" altLang="en-US" sz="2000">
                <a:latin typeface="標楷體" pitchFamily="65" charset="-120"/>
                <a:cs typeface="Arial" pitchFamily="34" charset="0"/>
              </a:rPr>
              <a:t>位元</a:t>
            </a:r>
            <a:r>
              <a:rPr lang="en-US" altLang="zh-TW" sz="2000">
                <a:latin typeface="標楷體" pitchFamily="65" charset="-120"/>
                <a:cs typeface="Arial" pitchFamily="34" charset="0"/>
              </a:rPr>
              <a:t>)</a:t>
            </a:r>
            <a:r>
              <a:rPr lang="zh-TW" altLang="en-US" sz="2000">
                <a:latin typeface="標楷體" pitchFamily="65" charset="-120"/>
                <a:cs typeface="Arial" pitchFamily="34" charset="0"/>
              </a:rPr>
              <a:t>、</a:t>
            </a:r>
            <a:r>
              <a:rPr lang="en-US" altLang="zh-TW" sz="2000">
                <a:latin typeface="標楷體" pitchFamily="65" charset="-120"/>
                <a:cs typeface="Arial" pitchFamily="34" charset="0"/>
              </a:rPr>
              <a:t>SHA-256 (256 </a:t>
            </a:r>
            <a:r>
              <a:rPr lang="zh-TW" altLang="en-US" sz="2000">
                <a:latin typeface="標楷體" pitchFamily="65" charset="-120"/>
                <a:cs typeface="Arial" pitchFamily="34" charset="0"/>
              </a:rPr>
              <a:t>位元</a:t>
            </a:r>
            <a:r>
              <a:rPr lang="en-US" altLang="zh-TW" sz="2000">
                <a:latin typeface="標楷體" pitchFamily="65" charset="-120"/>
                <a:cs typeface="Arial" pitchFamily="34" charset="0"/>
              </a:rPr>
              <a:t>)</a:t>
            </a:r>
            <a:r>
              <a:rPr lang="zh-TW" altLang="en-US" sz="2000">
                <a:latin typeface="標楷體" pitchFamily="65" charset="-120"/>
                <a:cs typeface="Arial" pitchFamily="34" charset="0"/>
              </a:rPr>
              <a:t>、</a:t>
            </a:r>
            <a:r>
              <a:rPr lang="en-US" altLang="zh-TW" sz="2000">
                <a:latin typeface="標楷體" pitchFamily="65" charset="-120"/>
                <a:cs typeface="Arial" pitchFamily="34" charset="0"/>
              </a:rPr>
              <a:t>SHA-384 (384 </a:t>
            </a:r>
            <a:r>
              <a:rPr lang="zh-TW" altLang="en-US" sz="2000">
                <a:latin typeface="標楷體" pitchFamily="65" charset="-120"/>
                <a:cs typeface="Arial" pitchFamily="34" charset="0"/>
              </a:rPr>
              <a:t>位元</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和 </a:t>
            </a:r>
            <a:r>
              <a:rPr lang="en-US" altLang="zh-TW" sz="2000">
                <a:latin typeface="標楷體" pitchFamily="65" charset="-120"/>
                <a:cs typeface="Arial" pitchFamily="34" charset="0"/>
              </a:rPr>
              <a:t>SHA-512 (512 </a:t>
            </a:r>
            <a:r>
              <a:rPr lang="zh-TW" altLang="en-US" sz="2000">
                <a:latin typeface="標楷體" pitchFamily="65" charset="-120"/>
                <a:cs typeface="Arial" pitchFamily="34" charset="0"/>
              </a:rPr>
              <a:t>位元</a:t>
            </a:r>
            <a:r>
              <a:rPr lang="en-US" altLang="zh-TW" sz="2000">
                <a:latin typeface="標楷體" pitchFamily="65" charset="-120"/>
                <a:cs typeface="Arial" pitchFamily="34" charset="0"/>
              </a:rPr>
              <a:t>)</a:t>
            </a:r>
            <a:r>
              <a:rPr lang="zh-TW" altLang="en-US" sz="2000">
                <a:latin typeface="標楷體" pitchFamily="65" charset="-120"/>
                <a:cs typeface="Arial" pitchFamily="34" charset="0"/>
              </a:rPr>
              <a:t>。</a:t>
            </a:r>
            <a:r>
              <a:rPr lang="en-US" altLang="zh-TW" sz="2000">
                <a:latin typeface="標楷體" pitchFamily="65" charset="-120"/>
                <a:cs typeface="Arial" pitchFamily="34" charset="0"/>
              </a:rPr>
              <a:t>SHA-256</a:t>
            </a:r>
            <a:r>
              <a:rPr lang="zh-TW" altLang="en-US" sz="2000">
                <a:latin typeface="標楷體" pitchFamily="65" charset="-120"/>
                <a:cs typeface="Arial" pitchFamily="34" charset="0"/>
              </a:rPr>
              <a:t>、</a:t>
            </a:r>
            <a:r>
              <a:rPr lang="en-US" altLang="zh-TW" sz="2000">
                <a:latin typeface="標楷體" pitchFamily="65" charset="-120"/>
                <a:cs typeface="Arial" pitchFamily="34" charset="0"/>
              </a:rPr>
              <a:t>SHA-384 </a:t>
            </a:r>
            <a:r>
              <a:rPr lang="zh-TW" altLang="en-US" sz="2000">
                <a:latin typeface="標楷體" pitchFamily="65" charset="-120"/>
                <a:cs typeface="Arial" pitchFamily="34" charset="0"/>
              </a:rPr>
              <a:t>和 </a:t>
            </a:r>
            <a:r>
              <a:rPr lang="en-US" altLang="zh-TW" sz="2000">
                <a:latin typeface="標楷體" pitchFamily="65" charset="-120"/>
                <a:cs typeface="Arial" pitchFamily="34" charset="0"/>
              </a:rPr>
              <a:t>SHA-512 </a:t>
            </a:r>
            <a:r>
              <a:rPr lang="zh-TW" altLang="en-US" sz="2000">
                <a:latin typeface="標楷體" pitchFamily="65" charset="-120"/>
                <a:cs typeface="Arial" pitchFamily="34" charset="0"/>
              </a:rPr>
              <a:t>是新一代演算法，應盡可能使用。</a:t>
            </a:r>
            <a:endParaRPr lang="en-US" altLang="zh-TW" sz="2000">
              <a:latin typeface="標楷體" pitchFamily="65" charset="-120"/>
              <a:cs typeface="Arial" pitchFamily="34" charset="0"/>
            </a:endParaRPr>
          </a:p>
          <a:p>
            <a:r>
              <a:rPr lang="zh-TW" altLang="en-US" sz="2133">
                <a:latin typeface="標楷體" pitchFamily="65" charset="-120"/>
                <a:cs typeface="Arial" pitchFamily="34" charset="0"/>
              </a:rPr>
              <a:t>雜湊可以用來檢測意外的更改，但它不能用來防止故意的更改。雜湊程序中沒有來自發送者的唯一識別資訊。這意味著任何人都可以計算任何資料的雜湊，如果它們有正確的雜湊函數。</a:t>
            </a:r>
            <a:endParaRPr lang="en-US" altLang="zh-TW" sz="2133">
              <a:latin typeface="標楷體" pitchFamily="65" charset="-120"/>
              <a:cs typeface="Arial" pitchFamily="34" charset="0"/>
            </a:endParaRPr>
          </a:p>
          <a:p>
            <a:r>
              <a:rPr lang="zh-TW" altLang="en-US" sz="2133">
                <a:latin typeface="標楷體" pitchFamily="65" charset="-120"/>
                <a:cs typeface="Arial" pitchFamily="34" charset="0"/>
              </a:rPr>
              <a:t>因此，雜湊容易受到中間人攻擊，並且不會為傳輸的資料提供安全性。</a:t>
            </a:r>
            <a:endParaRPr lang="en-US" sz="2133">
              <a:latin typeface="標楷體" pitchFamily="65" charset="-120"/>
              <a:cs typeface="Arial" pitchFamily="34" charset="0"/>
            </a:endParaRPr>
          </a:p>
          <a:p>
            <a:pPr marL="380990" indent="-380990">
              <a:buFont typeface="Arial" pitchFamily="34" charset="0"/>
              <a:buChar char="•"/>
            </a:pPr>
            <a:endParaRPr lang="en-US" sz="2133">
              <a:latin typeface="Arial" pitchFamily="34" charset="0"/>
              <a:ea typeface="+mn-ea"/>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3.10</a:t>
            </a:r>
            <a:r>
              <a:rPr lang="zh-TW" altLang="en-US" sz="3600">
                <a:solidFill>
                  <a:srgbClr val="004C69"/>
                </a:solidFill>
              </a:rPr>
              <a:t>密碼學</a:t>
            </a:r>
            <a:br>
              <a:rPr lang="en-US" sz="3600">
                <a:solidFill>
                  <a:srgbClr val="004C69"/>
                </a:solidFill>
              </a:rPr>
            </a:br>
            <a:r>
              <a:rPr lang="zh-TW" altLang="en-US" sz="3600">
                <a:solidFill>
                  <a:srgbClr val="004C69"/>
                </a:solidFill>
              </a:rPr>
              <a:t>雜湊函數</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149</a:t>
            </a:fld>
            <a:endParaRPr lang="en-US" kern="0">
              <a:solidFill>
                <a:srgbClr val="595959"/>
              </a:solidFill>
            </a:endParaRPr>
          </a:p>
        </p:txBody>
      </p:sp>
    </p:spTree>
    <p:extLst>
      <p:ext uri="{BB962C8B-B14F-4D97-AF65-F5344CB8AC3E}">
        <p14:creationId xmlns:p14="http://schemas.microsoft.com/office/powerpoint/2010/main" val="1648206566"/>
      </p:ext>
    </p:extLst>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4DAA6094-FDF9-4429-8779-C60409ABFA35}"/>
              </a:ext>
            </a:extLst>
          </p:cNvPr>
          <p:cNvSpPr>
            <a:spLocks noGrp="1"/>
          </p:cNvSpPr>
          <p:nvPr>
            <p:ph idx="1"/>
          </p:nvPr>
        </p:nvSpPr>
        <p:spPr>
          <a:xfrm>
            <a:off x="192088" y="1065260"/>
            <a:ext cx="5058601" cy="5540425"/>
          </a:xfrm>
        </p:spPr>
        <p:txBody>
          <a:bodyPr>
            <a:normAutofit/>
          </a:bodyPr>
          <a:lstStyle/>
          <a:p>
            <a:pPr marL="0" indent="0">
              <a:buNone/>
            </a:pPr>
            <a:r>
              <a:rPr lang="en-US" altLang="zh-TW" sz="2600">
                <a:latin typeface="標楷體" pitchFamily="65" charset="-120"/>
              </a:rPr>
              <a:t>OSPF Type 1 </a:t>
            </a:r>
            <a:r>
              <a:rPr lang="zh-TW" altLang="en-US" sz="2600">
                <a:latin typeface="標楷體" pitchFamily="65" charset="-120"/>
              </a:rPr>
              <a:t>封包是 </a:t>
            </a:r>
            <a:r>
              <a:rPr lang="en-US" altLang="zh-TW" sz="2600">
                <a:latin typeface="標楷體" pitchFamily="65" charset="-120"/>
              </a:rPr>
              <a:t>Hello </a:t>
            </a:r>
            <a:r>
              <a:rPr lang="zh-TW" altLang="en-US" sz="2600">
                <a:latin typeface="標楷體" pitchFamily="65" charset="-120"/>
              </a:rPr>
              <a:t>封包。</a:t>
            </a:r>
            <a:r>
              <a:rPr lang="en-US" altLang="zh-TW" sz="2600">
                <a:latin typeface="標楷體" pitchFamily="65" charset="-120"/>
              </a:rPr>
              <a:t>Hello </a:t>
            </a:r>
            <a:r>
              <a:rPr lang="zh-TW" altLang="en-US" sz="2600">
                <a:latin typeface="標楷體" pitchFamily="65" charset="-120"/>
              </a:rPr>
              <a:t>資料包用於進行下列工作：</a:t>
            </a:r>
            <a:endParaRPr lang="zh-TW" altLang="en-US" sz="2600">
              <a:latin typeface="標楷體" pitchFamily="65" charset="-120"/>
              <a:cs typeface="Arial" pitchFamily="34" charset="0"/>
            </a:endParaRPr>
          </a:p>
          <a:p>
            <a:r>
              <a:rPr lang="zh-TW" altLang="en-US" sz="2600">
                <a:latin typeface="標楷體" pitchFamily="65" charset="-120"/>
              </a:rPr>
              <a:t>發現 </a:t>
            </a:r>
            <a:r>
              <a:rPr lang="en-US" altLang="zh-TW" sz="2600">
                <a:latin typeface="標楷體" pitchFamily="65" charset="-120"/>
              </a:rPr>
              <a:t>OSPF </a:t>
            </a:r>
            <a:r>
              <a:rPr lang="zh-TW" altLang="en-US" sz="2600">
                <a:latin typeface="標楷體" pitchFamily="65" charset="-120"/>
              </a:rPr>
              <a:t>鄰居並建立鄰居鄰接。</a:t>
            </a:r>
          </a:p>
          <a:p>
            <a:r>
              <a:rPr lang="zh-TW" altLang="en-US" sz="2600">
                <a:latin typeface="標楷體" pitchFamily="65" charset="-120"/>
              </a:rPr>
              <a:t>兩部路由器通告的參數必需一致才能成為鄰居。</a:t>
            </a:r>
          </a:p>
          <a:p>
            <a:r>
              <a:rPr lang="zh-TW" altLang="en-US" sz="2600">
                <a:latin typeface="標楷體" pitchFamily="65" charset="-120"/>
              </a:rPr>
              <a:t>在乙太網等多重存取網路中選舉指定路由器（</a:t>
            </a:r>
            <a:r>
              <a:rPr lang="en-US" altLang="zh-TW" sz="2600">
                <a:latin typeface="標楷體" pitchFamily="65" charset="-120"/>
              </a:rPr>
              <a:t>DR</a:t>
            </a:r>
            <a:r>
              <a:rPr lang="zh-TW" altLang="en-US" sz="2600">
                <a:latin typeface="標楷體" pitchFamily="65" charset="-120"/>
              </a:rPr>
              <a:t>）和備用指定路由器（</a:t>
            </a:r>
            <a:r>
              <a:rPr lang="en-US" altLang="zh-TW" sz="2600">
                <a:latin typeface="標楷體" pitchFamily="65" charset="-120"/>
              </a:rPr>
              <a:t>BDR</a:t>
            </a:r>
            <a:r>
              <a:rPr lang="zh-TW" altLang="en-US" sz="2600">
                <a:latin typeface="標楷體" pitchFamily="65" charset="-120"/>
              </a:rPr>
              <a:t>）。點對點鏈路不需要 </a:t>
            </a:r>
            <a:r>
              <a:rPr lang="en-US" altLang="zh-TW" sz="2600">
                <a:latin typeface="標楷體" pitchFamily="65" charset="-120"/>
              </a:rPr>
              <a:t>DR </a:t>
            </a:r>
            <a:r>
              <a:rPr lang="zh-TW" altLang="en-US" sz="2600">
                <a:latin typeface="標楷體" pitchFamily="65" charset="-120"/>
              </a:rPr>
              <a:t>或 </a:t>
            </a:r>
            <a:r>
              <a:rPr lang="en-US" altLang="zh-TW" sz="2600">
                <a:latin typeface="標楷體" pitchFamily="65" charset="-120"/>
              </a:rPr>
              <a:t>BDR</a:t>
            </a:r>
            <a:r>
              <a:rPr lang="zh-TW" altLang="en-US" sz="2600">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1.2OSPF </a:t>
            </a:r>
            <a:r>
              <a:rPr lang="zh-TW" altLang="en-US" sz="3600">
                <a:solidFill>
                  <a:srgbClr val="004C69"/>
                </a:solidFill>
              </a:rPr>
              <a:t>封包</a:t>
            </a:r>
            <a:br>
              <a:rPr lang="en-US" altLang="zh-TW" sz="3600">
                <a:solidFill>
                  <a:srgbClr val="004C69"/>
                </a:solidFill>
              </a:rPr>
            </a:br>
            <a:r>
              <a:rPr lang="en-US" altLang="zh-TW" sz="3600">
                <a:solidFill>
                  <a:srgbClr val="004C69"/>
                </a:solidFill>
              </a:rPr>
              <a:t>Hello </a:t>
            </a:r>
            <a:r>
              <a:rPr lang="zh-TW" altLang="en-US" sz="3600">
                <a:solidFill>
                  <a:srgbClr val="004C69"/>
                </a:solidFill>
              </a:rPr>
              <a:t>封包</a:t>
            </a:r>
          </a:p>
        </p:txBody>
      </p:sp>
      <p:pic>
        <p:nvPicPr>
          <p:cNvPr id="6" name="Picture 5">
            <a:extLst>
              <a:ext uri="{FF2B5EF4-FFF2-40B4-BE49-F238E27FC236}">
                <a16:creationId xmlns:a16="http://schemas.microsoft.com/office/drawing/2014/main" id="{2F9545A7-DA48-4D95-982A-E312EF695E6A}"/>
              </a:ext>
            </a:extLst>
          </p:cNvPr>
          <p:cNvPicPr>
            <a:picLocks noChangeAspect="1"/>
          </p:cNvPicPr>
          <p:nvPr/>
        </p:nvPicPr>
        <p:blipFill>
          <a:blip r:embed="rId3"/>
          <a:stretch>
            <a:fillRect/>
          </a:stretch>
        </p:blipFill>
        <p:spPr>
          <a:xfrm>
            <a:off x="5368283" y="1932747"/>
            <a:ext cx="6468607" cy="427390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15</a:t>
            </a:fld>
            <a:endParaRPr lang="en-US" kern="0">
              <a:solidFill>
                <a:srgbClr val="595959"/>
              </a:solidFill>
            </a:endParaRPr>
          </a:p>
        </p:txBody>
      </p:sp>
    </p:spTree>
    <p:extLst>
      <p:ext uri="{BB962C8B-B14F-4D97-AF65-F5344CB8AC3E}">
        <p14:creationId xmlns:p14="http://schemas.microsoft.com/office/powerpoint/2010/main" val="2889458030"/>
      </p:ext>
    </p:extLst>
  </p:cSld>
  <p:clrMapOvr>
    <a:masterClrMapping/>
  </p:clrMapOvr>
  <p:transition/>
  <p:timing/>
</p:sld>
</file>

<file path=ppt/slides/slide1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1C04A61-9B2A-C144-B6FF-D6DB7E828B4C}"/>
              </a:ext>
            </a:extLst>
          </p:cNvPr>
          <p:cNvSpPr>
            <a:spLocks noGrp="1"/>
          </p:cNvSpPr>
          <p:nvPr>
            <p:ph idx="1"/>
          </p:nvPr>
        </p:nvSpPr>
        <p:spPr>
          <a:xfrm>
            <a:off x="192087" y="1065260"/>
            <a:ext cx="6485160" cy="5540425"/>
          </a:xfrm>
        </p:spPr>
        <p:txBody>
          <a:bodyPr>
            <a:normAutofit/>
          </a:bodyPr>
          <a:lstStyle/>
          <a:p>
            <a:pPr marL="457189" indent="-457189">
              <a:buFont typeface="Arial" pitchFamily="34" charset="0"/>
              <a:buChar char="•"/>
            </a:pPr>
            <a:r>
              <a:rPr lang="zh-TW" altLang="en-US" sz="2200">
                <a:latin typeface="標楷體" pitchFamily="65" charset="-120"/>
                <a:cs typeface="Arial" pitchFamily="34" charset="0"/>
              </a:rPr>
              <a:t>若要增加驗證以保證完整性，請使用金鑰雜湊訊息驗證碼 </a:t>
            </a:r>
            <a:r>
              <a:rPr lang="en-US" altLang="zh-TW" sz="2200">
                <a:latin typeface="標楷體" pitchFamily="65" charset="-120"/>
                <a:cs typeface="Arial" pitchFamily="34" charset="0"/>
              </a:rPr>
              <a:t>(HMAC)</a:t>
            </a:r>
            <a:r>
              <a:rPr lang="zh-TW" altLang="en-US" sz="2200">
                <a:latin typeface="標楷體" pitchFamily="65" charset="-120"/>
                <a:cs typeface="Arial" pitchFamily="34" charset="0"/>
              </a:rPr>
              <a:t>。</a:t>
            </a:r>
            <a:r>
              <a:rPr lang="en-US" altLang="zh-TW" sz="2200">
                <a:latin typeface="標楷體" pitchFamily="65" charset="-120"/>
                <a:cs typeface="Arial" pitchFamily="34" charset="0"/>
              </a:rPr>
              <a:t>HMAC </a:t>
            </a:r>
            <a:r>
              <a:rPr lang="zh-TW" altLang="en-US" sz="2200">
                <a:latin typeface="標楷體" pitchFamily="65" charset="-120"/>
                <a:cs typeface="Arial" pitchFamily="34" charset="0"/>
              </a:rPr>
              <a:t>使用一個額外的秘密金鑰作為雜湊函數的輸入。</a:t>
            </a:r>
            <a:endParaRPr lang="en-US" altLang="zh-TW" sz="2200">
              <a:latin typeface="標楷體" pitchFamily="65" charset="-120"/>
              <a:cs typeface="Arial" pitchFamily="34" charset="0"/>
            </a:endParaRPr>
          </a:p>
          <a:p>
            <a:pPr marL="457189" indent="-457189">
              <a:buFont typeface="Arial" pitchFamily="34" charset="0"/>
              <a:buChar char="•"/>
            </a:pPr>
            <a:r>
              <a:rPr lang="en-US" altLang="zh-TW" sz="2200">
                <a:latin typeface="標楷體" pitchFamily="65" charset="-120"/>
                <a:cs typeface="Arial" pitchFamily="34" charset="0"/>
              </a:rPr>
              <a:t>HMAC </a:t>
            </a:r>
            <a:r>
              <a:rPr lang="zh-TW" altLang="en-US" sz="2200">
                <a:latin typeface="標楷體" pitchFamily="65" charset="-120"/>
                <a:cs typeface="Arial" pitchFamily="34" charset="0"/>
              </a:rPr>
              <a:t>是用任何結合了密碼術的雜湊函數與秘密金鑰的密碼術演算法計算的。</a:t>
            </a:r>
            <a:endParaRPr lang="en-US" altLang="zh-TW" sz="2200">
              <a:latin typeface="標楷體" pitchFamily="65" charset="-120"/>
              <a:cs typeface="Arial" pitchFamily="34" charset="0"/>
            </a:endParaRPr>
          </a:p>
          <a:p>
            <a:pPr marL="457189" indent="-457189">
              <a:buFont typeface="Arial" pitchFamily="34" charset="0"/>
              <a:buChar char="•"/>
            </a:pPr>
            <a:r>
              <a:rPr lang="zh-TW" altLang="en-US" sz="2200">
                <a:latin typeface="標楷體" pitchFamily="65" charset="-120"/>
                <a:cs typeface="Arial" pitchFamily="34" charset="0"/>
              </a:rPr>
              <a:t>只有有權存取該秘密金鑰的各方可以計算 </a:t>
            </a:r>
            <a:r>
              <a:rPr lang="en-US" altLang="zh-TW" sz="2200">
                <a:latin typeface="標楷體" pitchFamily="65" charset="-120"/>
                <a:cs typeface="Arial" pitchFamily="34" charset="0"/>
              </a:rPr>
              <a:t>HMAC </a:t>
            </a:r>
            <a:r>
              <a:rPr lang="zh-TW" altLang="en-US" sz="2200">
                <a:latin typeface="標楷體" pitchFamily="65" charset="-120"/>
                <a:cs typeface="Arial" pitchFamily="34" charset="0"/>
              </a:rPr>
              <a:t>函數的摘要。這可以擊敗中間人攻擊，並提供資料源頭的認證。</a:t>
            </a:r>
            <a:endParaRPr lang="en-US" sz="22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3.10</a:t>
            </a:r>
            <a:r>
              <a:rPr lang="zh-TW" altLang="en-US" sz="3600">
                <a:solidFill>
                  <a:srgbClr val="004C69"/>
                </a:solidFill>
              </a:rPr>
              <a:t>密碼學</a:t>
            </a:r>
            <a:br>
              <a:rPr lang="en-US" sz="3600">
                <a:solidFill>
                  <a:srgbClr val="004C69"/>
                </a:solidFill>
              </a:rPr>
            </a:br>
            <a:r>
              <a:rPr lang="zh-TW" altLang="en-US" sz="3600">
                <a:solidFill>
                  <a:srgbClr val="004C69"/>
                </a:solidFill>
              </a:rPr>
              <a:t>源頭驗證</a:t>
            </a:r>
          </a:p>
        </p:txBody>
      </p:sp>
      <p:pic>
        <p:nvPicPr>
          <p:cNvPr id="7" name="Picture 6">
            <a:extLst>
              <a:ext uri="{FF2B5EF4-FFF2-40B4-BE49-F238E27FC236}">
                <a16:creationId xmlns:a16="http://schemas.microsoft.com/office/drawing/2014/main" id="{29D04771-F99B-684A-8331-D96D49E98FA2}"/>
              </a:ext>
            </a:extLst>
          </p:cNvPr>
          <p:cNvPicPr>
            <a:picLocks noChangeAspect="1"/>
          </p:cNvPicPr>
          <p:nvPr/>
        </p:nvPicPr>
        <p:blipFill>
          <a:blip r:embed="rId3"/>
          <a:stretch>
            <a:fillRect/>
          </a:stretch>
        </p:blipFill>
        <p:spPr>
          <a:xfrm>
            <a:off x="6902665" y="1446047"/>
            <a:ext cx="4656667" cy="397933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150</a:t>
            </a:fld>
            <a:endParaRPr lang="en-US" kern="0">
              <a:solidFill>
                <a:srgbClr val="595959"/>
              </a:solidFill>
            </a:endParaRPr>
          </a:p>
        </p:txBody>
      </p:sp>
    </p:spTree>
    <p:extLst>
      <p:ext uri="{BB962C8B-B14F-4D97-AF65-F5344CB8AC3E}">
        <p14:creationId xmlns:p14="http://schemas.microsoft.com/office/powerpoint/2010/main" val="3673201178"/>
      </p:ext>
    </p:extLst>
  </p:cSld>
  <p:clrMapOvr>
    <a:masterClrMapping/>
  </p:clrMapOvr>
  <p:transition/>
  <p:timing/>
</p:sld>
</file>

<file path=ppt/slides/slide1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B44D7FC-50A1-3241-921B-9FBDB406A7FE}"/>
              </a:ext>
            </a:extLst>
          </p:cNvPr>
          <p:cNvSpPr>
            <a:spLocks noGrp="1"/>
          </p:cNvSpPr>
          <p:nvPr>
            <p:ph idx="1"/>
          </p:nvPr>
        </p:nvSpPr>
        <p:spPr>
          <a:xfrm>
            <a:off x="676426" y="1227551"/>
            <a:ext cx="10881635" cy="4873099"/>
          </a:xfrm>
        </p:spPr>
        <p:txBody>
          <a:bodyPr>
            <a:normAutofit/>
          </a:bodyPr>
          <a:lstStyle/>
          <a:p>
            <a:r>
              <a:rPr lang="zh-TW" altLang="en-US" sz="2200">
                <a:latin typeface="標楷體" pitchFamily="65" charset="-120"/>
                <a:cs typeface="Arial" pitchFamily="34" charset="0"/>
              </a:rPr>
              <a:t>有兩種用於提供資料機密性的加密類別。這兩個類別在於它們使用密鑰的方式不同。</a:t>
            </a:r>
          </a:p>
          <a:p>
            <a:r>
              <a:rPr lang="zh-TW" altLang="en-US" sz="2200">
                <a:latin typeface="標楷體" pitchFamily="65" charset="-120"/>
                <a:cs typeface="Arial" pitchFamily="34" charset="0"/>
              </a:rPr>
              <a:t>對稱加密演算法，如（</a:t>
            </a:r>
            <a:r>
              <a:rPr lang="en-US" altLang="zh-TW" sz="2200">
                <a:latin typeface="標楷體" pitchFamily="65" charset="-120"/>
                <a:cs typeface="Arial" pitchFamily="34" charset="0"/>
              </a:rPr>
              <a:t>DES</a:t>
            </a:r>
            <a:r>
              <a:rPr lang="zh-TW" altLang="en-US" sz="2200">
                <a:latin typeface="標楷體" pitchFamily="65" charset="-120"/>
                <a:cs typeface="Arial" pitchFamily="34" charset="0"/>
              </a:rPr>
              <a:t>），</a:t>
            </a:r>
            <a:r>
              <a:rPr lang="en-US" altLang="zh-TW" sz="2200">
                <a:latin typeface="標楷體" pitchFamily="65" charset="-120"/>
                <a:cs typeface="Arial" pitchFamily="34" charset="0"/>
              </a:rPr>
              <a:t>3DES </a:t>
            </a:r>
            <a:r>
              <a:rPr lang="zh-TW" altLang="en-US" sz="2200">
                <a:latin typeface="標楷體" pitchFamily="65" charset="-120"/>
                <a:cs typeface="Arial" pitchFamily="34" charset="0"/>
              </a:rPr>
              <a:t>和進階加密標準（</a:t>
            </a:r>
            <a:r>
              <a:rPr lang="en-US" altLang="zh-TW" sz="2200">
                <a:latin typeface="標楷體" pitchFamily="65" charset="-120"/>
                <a:cs typeface="Arial" pitchFamily="34" charset="0"/>
              </a:rPr>
              <a:t>AES</a:t>
            </a:r>
            <a:r>
              <a:rPr lang="zh-TW" altLang="en-US" sz="2200">
                <a:latin typeface="標楷體" pitchFamily="65" charset="-120"/>
                <a:cs typeface="Arial" pitchFamily="34" charset="0"/>
              </a:rPr>
              <a:t>）是基於每個通信方知道預先共用金鑰的前提。也可以使用非對稱演算法來確保資料的機密性，包括 </a:t>
            </a:r>
            <a:r>
              <a:rPr lang="en-US" altLang="zh-TW" sz="2200" err="1">
                <a:latin typeface="標楷體" pitchFamily="65" charset="-120"/>
                <a:cs typeface="Arial" pitchFamily="34" charset="0"/>
              </a:rPr>
              <a:t>Rivest</a:t>
            </a:r>
            <a:r>
              <a:rPr lang="zh-TW" altLang="en-US" sz="2200">
                <a:latin typeface="標楷體" pitchFamily="65" charset="-120"/>
                <a:cs typeface="Arial" pitchFamily="34" charset="0"/>
              </a:rPr>
              <a:t>、</a:t>
            </a:r>
            <a:r>
              <a:rPr lang="en-US" altLang="zh-TW" sz="2200">
                <a:latin typeface="標楷體" pitchFamily="65" charset="-120"/>
                <a:cs typeface="Arial" pitchFamily="34" charset="0"/>
              </a:rPr>
              <a:t>Shamir </a:t>
            </a:r>
            <a:r>
              <a:rPr lang="zh-TW" altLang="en-US" sz="2200">
                <a:latin typeface="標楷體" pitchFamily="65" charset="-120"/>
                <a:cs typeface="Arial" pitchFamily="34" charset="0"/>
              </a:rPr>
              <a:t>和 </a:t>
            </a:r>
            <a:r>
              <a:rPr lang="en-US" altLang="zh-TW" sz="2200" err="1">
                <a:latin typeface="標楷體" pitchFamily="65" charset="-120"/>
                <a:cs typeface="Arial" pitchFamily="34" charset="0"/>
              </a:rPr>
              <a:t>Adleman (RSA) </a:t>
            </a:r>
            <a:r>
              <a:rPr lang="zh-TW" altLang="en-US" sz="2200">
                <a:latin typeface="標楷體" pitchFamily="65" charset="-120"/>
                <a:cs typeface="Arial" pitchFamily="34" charset="0"/>
              </a:rPr>
              <a:t>以及公開金鑰基礎建設 </a:t>
            </a:r>
            <a:r>
              <a:rPr lang="en-US" altLang="zh-TW" sz="2200">
                <a:latin typeface="標楷體" pitchFamily="65" charset="-120"/>
                <a:cs typeface="Arial" pitchFamily="34" charset="0"/>
              </a:rPr>
              <a:t>(PKI)</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r>
              <a:rPr lang="zh-TW" altLang="en-US" sz="2200">
                <a:latin typeface="標楷體" pitchFamily="65" charset="-120"/>
                <a:cs typeface="Arial" pitchFamily="34" charset="0"/>
              </a:rPr>
              <a:t>此圖強調了每種加密演算法方法之間的一些差異。</a:t>
            </a:r>
            <a:endParaRPr lang="en-US" sz="22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3.10</a:t>
            </a:r>
            <a:r>
              <a:rPr lang="zh-TW" altLang="en-US" sz="3600">
                <a:solidFill>
                  <a:srgbClr val="004C69"/>
                </a:solidFill>
              </a:rPr>
              <a:t>密碼學</a:t>
            </a:r>
            <a:br>
              <a:rPr lang="en-US" sz="3600">
                <a:solidFill>
                  <a:srgbClr val="004C69"/>
                </a:solidFill>
              </a:rPr>
            </a:br>
            <a:r>
              <a:rPr lang="zh-TW" altLang="en-US" sz="3600">
                <a:solidFill>
                  <a:srgbClr val="004C69"/>
                </a:solidFill>
              </a:rPr>
              <a:t>資料機密性</a:t>
            </a:r>
          </a:p>
        </p:txBody>
      </p:sp>
      <p:pic>
        <p:nvPicPr>
          <p:cNvPr id="2" name="圖片 1">
            <a:extLst>
              <a:ext uri="{FF2B5EF4-FFF2-40B4-BE49-F238E27FC236}">
                <a16:creationId xmlns:a16="http://schemas.microsoft.com/office/drawing/2014/main" id="{B5BE2B4C-7591-42D3-A113-74FEF36C7601}"/>
              </a:ext>
            </a:extLst>
          </p:cNvPr>
          <p:cNvPicPr>
            <a:picLocks noChangeAspect="1"/>
          </p:cNvPicPr>
          <p:nvPr/>
        </p:nvPicPr>
        <p:blipFill>
          <a:blip r:embed="rId3"/>
          <a:stretch>
            <a:fillRect/>
          </a:stretch>
        </p:blipFill>
        <p:spPr>
          <a:xfrm>
            <a:off x="630493" y="3544187"/>
            <a:ext cx="10927568" cy="2656964"/>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151</a:t>
            </a:fld>
            <a:endParaRPr lang="en-US" kern="0">
              <a:solidFill>
                <a:srgbClr val="595959"/>
              </a:solidFill>
            </a:endParaRPr>
          </a:p>
        </p:txBody>
      </p:sp>
    </p:spTree>
    <p:extLst>
      <p:ext uri="{BB962C8B-B14F-4D97-AF65-F5344CB8AC3E}">
        <p14:creationId xmlns:p14="http://schemas.microsoft.com/office/powerpoint/2010/main" val="3347068963"/>
      </p:ext>
    </p:extLst>
  </p:cSld>
  <p:clrMapOvr>
    <a:masterClrMapping/>
  </p:clrMapOvr>
  <p:transition/>
  <p:timing/>
</p:sld>
</file>

<file path=ppt/slides/slide1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2304E692-5E43-3E4D-9DCD-3EAE7A84C7D7}"/>
              </a:ext>
            </a:extLst>
          </p:cNvPr>
          <p:cNvSpPr>
            <a:spLocks noGrp="1"/>
          </p:cNvSpPr>
          <p:nvPr>
            <p:ph idx="1"/>
          </p:nvPr>
        </p:nvSpPr>
        <p:spPr>
          <a:xfrm>
            <a:off x="676426" y="1065259"/>
            <a:ext cx="10684681" cy="5035391"/>
          </a:xfrm>
        </p:spPr>
        <p:txBody>
          <a:bodyPr>
            <a:normAutofit/>
          </a:bodyPr>
          <a:lstStyle/>
          <a:p>
            <a:pPr marL="380990" indent="-380990">
              <a:buFont typeface="Arial" pitchFamily="34" charset="0"/>
              <a:buChar char="•"/>
            </a:pPr>
            <a:r>
              <a:rPr lang="zh-TW" altLang="en-US" sz="2200">
                <a:latin typeface="標楷體" pitchFamily="65" charset="-120"/>
                <a:cs typeface="Arial" pitchFamily="34" charset="0"/>
              </a:rPr>
              <a:t>對稱演算法使用相同的預先共用金鑰來加密和解密資料。在任何加密通信發生之前，發送方和接收方都知道一個預先共用金鑰，也稱為秘密金鑰。</a:t>
            </a:r>
            <a:endParaRPr lang="en-US" altLang="zh-TW" sz="2200">
              <a:latin typeface="標楷體" pitchFamily="65" charset="-120"/>
              <a:cs typeface="Arial" pitchFamily="34" charset="0"/>
            </a:endParaRPr>
          </a:p>
          <a:p>
            <a:pPr marL="380990" indent="-380990">
              <a:buFont typeface="Arial" pitchFamily="34" charset="0"/>
              <a:buChar char="•"/>
            </a:pPr>
            <a:r>
              <a:rPr lang="zh-TW" altLang="en-US" sz="2200">
                <a:latin typeface="標楷體" pitchFamily="65" charset="-120"/>
                <a:cs typeface="Arial" pitchFamily="34" charset="0"/>
              </a:rPr>
              <a:t>對稱加密演算法通常用於 </a:t>
            </a:r>
            <a:r>
              <a:rPr lang="en-US" altLang="zh-TW" sz="2200">
                <a:latin typeface="標楷體" pitchFamily="65" charset="-120"/>
                <a:cs typeface="Arial" pitchFamily="34" charset="0"/>
              </a:rPr>
              <a:t>VPN </a:t>
            </a:r>
            <a:r>
              <a:rPr lang="zh-TW" altLang="en-US" sz="2200">
                <a:latin typeface="標楷體" pitchFamily="65" charset="-120"/>
                <a:cs typeface="Arial" pitchFamily="34" charset="0"/>
              </a:rPr>
              <a:t>流量。這是因為對稱演算法使用的 </a:t>
            </a:r>
            <a:r>
              <a:rPr lang="en-US" altLang="zh-TW" sz="2200">
                <a:latin typeface="標楷體" pitchFamily="65" charset="-120"/>
                <a:cs typeface="Arial" pitchFamily="34" charset="0"/>
              </a:rPr>
              <a:t>CPU </a:t>
            </a:r>
            <a:r>
              <a:rPr lang="zh-TW" altLang="en-US" sz="2200">
                <a:latin typeface="標楷體" pitchFamily="65" charset="-120"/>
                <a:cs typeface="Arial" pitchFamily="34" charset="0"/>
              </a:rPr>
              <a:t>資源比非對稱加密演算法少。</a:t>
            </a:r>
            <a:endParaRPr lang="en-US" altLang="zh-TW" sz="2200">
              <a:latin typeface="標楷體" pitchFamily="65" charset="-120"/>
              <a:cs typeface="Arial" pitchFamily="34" charset="0"/>
            </a:endParaRPr>
          </a:p>
          <a:p>
            <a:pPr marL="380990" indent="-380990">
              <a:buFont typeface="Arial" pitchFamily="34" charset="0"/>
              <a:buChar char="•"/>
            </a:pPr>
            <a:r>
              <a:rPr lang="zh-TW" altLang="en-US" sz="2200">
                <a:latin typeface="標楷體" pitchFamily="65" charset="-120"/>
                <a:cs typeface="Arial" pitchFamily="34" charset="0"/>
              </a:rPr>
              <a:t>使用對稱加密演算法時，金鑰越長，別人發現金鑰所需的時間越長。確保加密是安全的，請使用至少 </a:t>
            </a:r>
            <a:r>
              <a:rPr lang="en-US" altLang="zh-TW" sz="2200">
                <a:latin typeface="標楷體" pitchFamily="65" charset="-120"/>
                <a:cs typeface="Arial" pitchFamily="34" charset="0"/>
              </a:rPr>
              <a:t>128 </a:t>
            </a:r>
            <a:r>
              <a:rPr lang="zh-TW" altLang="en-US" sz="2200">
                <a:latin typeface="標楷體" pitchFamily="65" charset="-120"/>
                <a:cs typeface="Arial" pitchFamily="34" charset="0"/>
              </a:rPr>
              <a:t>位元的金鑰長度。</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3.10</a:t>
            </a:r>
            <a:r>
              <a:rPr lang="zh-TW" altLang="en-US" sz="3600">
                <a:solidFill>
                  <a:srgbClr val="004C69"/>
                </a:solidFill>
              </a:rPr>
              <a:t>密碼學</a:t>
            </a:r>
            <a:br>
              <a:rPr lang="en-US" sz="3600">
                <a:solidFill>
                  <a:srgbClr val="004C69"/>
                </a:solidFill>
              </a:rPr>
            </a:br>
            <a:r>
              <a:rPr lang="zh-TW" altLang="en-US" sz="3600">
                <a:solidFill>
                  <a:srgbClr val="004C69"/>
                </a:solidFill>
              </a:rPr>
              <a:t>對稱加密</a:t>
            </a:r>
          </a:p>
        </p:txBody>
      </p:sp>
      <p:pic>
        <p:nvPicPr>
          <p:cNvPr id="7" name="Picture 6">
            <a:extLst>
              <a:ext uri="{FF2B5EF4-FFF2-40B4-BE49-F238E27FC236}">
                <a16:creationId xmlns:a16="http://schemas.microsoft.com/office/drawing/2014/main" id="{448C24AA-1687-4846-AB47-DEF74E5D041C}"/>
              </a:ext>
            </a:extLst>
          </p:cNvPr>
          <p:cNvPicPr>
            <a:picLocks noChangeAspect="1"/>
          </p:cNvPicPr>
          <p:nvPr/>
        </p:nvPicPr>
        <p:blipFill>
          <a:blip r:embed="rId3"/>
          <a:stretch>
            <a:fillRect/>
          </a:stretch>
        </p:blipFill>
        <p:spPr>
          <a:xfrm>
            <a:off x="2845111" y="3835471"/>
            <a:ext cx="6498332" cy="228757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152</a:t>
            </a:fld>
            <a:endParaRPr lang="en-US" kern="0">
              <a:solidFill>
                <a:srgbClr val="595959"/>
              </a:solidFill>
            </a:endParaRPr>
          </a:p>
        </p:txBody>
      </p:sp>
    </p:spTree>
    <p:extLst>
      <p:ext uri="{BB962C8B-B14F-4D97-AF65-F5344CB8AC3E}">
        <p14:creationId xmlns:p14="http://schemas.microsoft.com/office/powerpoint/2010/main" val="426779705"/>
      </p:ext>
    </p:extLst>
  </p:cSld>
  <p:clrMapOvr>
    <a:masterClrMapping/>
  </p:clrMapOvr>
  <p:transition/>
  <p:timing/>
</p:sld>
</file>

<file path=ppt/slides/slide1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6" name="Content Placeholder 5">
            <a:extLst>
              <a:ext uri="{FF2B5EF4-FFF2-40B4-BE49-F238E27FC236}">
                <a16:creationId xmlns:a16="http://schemas.microsoft.com/office/drawing/2014/main" id="{341A9DE2-957A-3841-978C-6386105104E6}"/>
              </a:ext>
            </a:extLst>
          </p:cNvPr>
          <p:cNvGraphicFramePr>
            <a:graphicFrameLocks noGrp="1"/>
          </p:cNvGraphicFramePr>
          <p:nvPr>
            <p:ph idx="1"/>
            <p:extLst>
              <p:ext uri="{D42A27DB-BD31-4B8C-83A1-F6EECF244321}">
                <p14:modId xmlns:p14="http://schemas.microsoft.com/office/powerpoint/2010/main" val="3661220296"/>
              </p:ext>
            </p:extLst>
          </p:nvPr>
        </p:nvGraphicFramePr>
        <p:xfrm>
          <a:off x="192617" y="1064684"/>
          <a:ext cx="11804651" cy="5396653"/>
        </p:xfrm>
        <a:graphic>
          <a:graphicData uri="http://schemas.openxmlformats.org/drawingml/2006/table">
            <a:tbl>
              <a:tblPr firstRow="1" bandRow="1">
                <a:tableStyleId>{5C22544A-7EE6-4342-B048-85BDC9FD1C3A}</a:tableStyleId>
              </a:tblPr>
              <a:tblGrid>
                <a:gridCol w="3628164">
                  <a:extLst>
                    <a:ext uri="{9D8B030D-6E8A-4147-A177-3AD203B41FA5}">
                      <a16:colId xmlns:a16="http://schemas.microsoft.com/office/drawing/2014/main" val="4147586010"/>
                    </a:ext>
                  </a:extLst>
                </a:gridCol>
                <a:gridCol w="8176487">
                  <a:extLst>
                    <a:ext uri="{9D8B030D-6E8A-4147-A177-3AD203B41FA5}">
                      <a16:colId xmlns:a16="http://schemas.microsoft.com/office/drawing/2014/main" val="3070932338"/>
                    </a:ext>
                  </a:extLst>
                </a:gridCol>
              </a:tblGrid>
              <a:tr h="494453">
                <a:tc>
                  <a:txBody>
                    <a:bodyPr vert="horz" wrap="square"/>
                    <a:lstStyle/>
                    <a:p>
                      <a:pPr algn="l" rtl="0" fontAlgn="ctr"/>
                      <a:r>
                        <a:rPr lang="zh-TW" altLang="en-US" sz="2000" b="1">
                          <a:effectLst/>
                          <a:latin typeface="標楷體" pitchFamily="65" charset="-120"/>
                          <a:ea typeface="標楷體" panose="03000509000000000000" pitchFamily="65" charset="-120"/>
                        </a:rPr>
                        <a:t>對稱加密演算法</a:t>
                      </a:r>
                      <a:endParaRPr lang="zh-TW" sz="20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algn="l" rtl="0" fontAlgn="ctr"/>
                      <a:r>
                        <a:rPr lang="zh-TW" sz="2000" b="1">
                          <a:effectLst/>
                          <a:latin typeface="標楷體" pitchFamily="65" charset="-120"/>
                          <a:ea typeface="標楷體" panose="03000509000000000000" pitchFamily="65" charset="-120"/>
                        </a:rPr>
                        <a:t>說明</a:t>
                      </a:r>
                    </a:p>
                  </a:txBody>
                  <a:tcPr marL="67895" marR="67895" marT="63500" marB="63500" anchor="ctr"/>
                </a:tc>
                <a:extLst>
                  <a:ext uri="{0D108BD9-81ED-4DB2-BD59-A6C34878D82A}">
                    <a16:rowId xmlns:a16="http://schemas.microsoft.com/office/drawing/2014/main" val="3892308028"/>
                  </a:ext>
                </a:extLst>
              </a:tr>
              <a:tr h="614680">
                <a:tc>
                  <a:txBody>
                    <a:bodyPr vert="horz" wrap="square"/>
                    <a:lstStyle/>
                    <a:p>
                      <a:pPr rtl="0" fontAlgn="ctr"/>
                      <a:r>
                        <a:rPr lang="zh-TW" altLang="en-US" sz="2000" b="1">
                          <a:effectLst/>
                          <a:latin typeface="標楷體" pitchFamily="65" charset="-120"/>
                          <a:ea typeface="標楷體" panose="03000509000000000000" pitchFamily="65" charset="-120"/>
                        </a:rPr>
                        <a:t>資料加密</a:t>
                      </a:r>
                      <a:r>
                        <a:rPr lang="zh-TW" altLang="en-US" sz="2000" b="1" smtClean="0">
                          <a:effectLst/>
                          <a:latin typeface="標楷體" pitchFamily="65" charset="-120"/>
                          <a:ea typeface="標楷體" panose="03000509000000000000" pitchFamily="65" charset="-120"/>
                        </a:rPr>
                        <a:t>標準</a:t>
                      </a:r>
                      <a:r>
                        <a:rPr lang="en-US" altLang="zh-TW" sz="2000" b="1" smtClean="0">
                          <a:effectLst/>
                          <a:latin typeface="標楷體" pitchFamily="65" charset="-120"/>
                          <a:ea typeface="標楷體" panose="03000509000000000000" pitchFamily="65" charset="-120"/>
                        </a:rPr>
                        <a:t>(</a:t>
                      </a:r>
                      <a:r>
                        <a:rPr lang="en-US" altLang="zh-TW" sz="2000" b="1">
                          <a:effectLst/>
                          <a:latin typeface="標楷體" pitchFamily="65" charset="-120"/>
                          <a:ea typeface="標楷體" panose="03000509000000000000" pitchFamily="65" charset="-120"/>
                        </a:rPr>
                        <a:t>DES)</a:t>
                      </a:r>
                      <a:endParaRPr lang="zh-TW" sz="20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這是一個傳統的對稱加密演算法。它可以用於串流密碼模式，但通常以加密 </a:t>
                      </a:r>
                      <a:r>
                        <a:rPr lang="en-US" altLang="zh-TW" sz="2000" b="0">
                          <a:effectLst/>
                          <a:latin typeface="標楷體" pitchFamily="65" charset="-120"/>
                          <a:ea typeface="標楷體" panose="03000509000000000000" pitchFamily="65" charset="-120"/>
                        </a:rPr>
                        <a:t>64 </a:t>
                      </a:r>
                      <a:r>
                        <a:rPr lang="zh-TW" altLang="en-US" sz="2000" b="0">
                          <a:effectLst/>
                          <a:latin typeface="標楷體" pitchFamily="65" charset="-120"/>
                          <a:ea typeface="標楷體" panose="03000509000000000000" pitchFamily="65" charset="-120"/>
                        </a:rPr>
                        <a:t>位元區塊大小的資料在區塊模式下運作。串流密碼一次加密一個位元組或一個位元。</a:t>
                      </a:r>
                      <a:endParaRPr lang="zh-TW" sz="20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3686240316"/>
                  </a:ext>
                </a:extLst>
              </a:tr>
              <a:tr h="614680">
                <a:tc>
                  <a:txBody>
                    <a:bodyPr vert="horz" wrap="square"/>
                    <a:lstStyle/>
                    <a:p>
                      <a:pPr rtl="0" fontAlgn="ctr"/>
                      <a:r>
                        <a:rPr lang="zh-TW" sz="2000" b="1">
                          <a:effectLst/>
                          <a:latin typeface="標楷體" pitchFamily="65" charset="-120"/>
                          <a:ea typeface="標楷體" panose="03000509000000000000" pitchFamily="65" charset="-120"/>
                        </a:rPr>
                        <a:t>3 </a:t>
                      </a:r>
                      <a:r>
                        <a:rPr lang="zh-TW" sz="2000" b="1" smtClean="0">
                          <a:effectLst/>
                          <a:latin typeface="標楷體" pitchFamily="65" charset="-120"/>
                          <a:ea typeface="標楷體" panose="03000509000000000000" pitchFamily="65" charset="-120"/>
                        </a:rPr>
                        <a:t>DES(</a:t>
                      </a:r>
                      <a:r>
                        <a:rPr lang="zh-TW" sz="2000" b="1">
                          <a:effectLst/>
                          <a:latin typeface="標楷體" pitchFamily="65" charset="-120"/>
                          <a:ea typeface="標楷體" panose="03000509000000000000" pitchFamily="65" charset="-120"/>
                        </a:rPr>
                        <a:t>三重 DES)</a:t>
                      </a:r>
                    </a:p>
                  </a:txBody>
                  <a:tcPr marL="67895" marR="67895"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這是一個較新版本的 </a:t>
                      </a:r>
                      <a:r>
                        <a:rPr lang="en-US" altLang="zh-TW" sz="2000" b="0">
                          <a:effectLst/>
                          <a:latin typeface="標楷體" pitchFamily="65" charset="-120"/>
                          <a:ea typeface="標楷體" panose="03000509000000000000" pitchFamily="65" charset="-120"/>
                        </a:rPr>
                        <a:t>DES</a:t>
                      </a:r>
                      <a:r>
                        <a:rPr lang="zh-TW" altLang="en-US" sz="2000" b="0">
                          <a:effectLst/>
                          <a:latin typeface="標楷體" pitchFamily="65" charset="-120"/>
                          <a:ea typeface="標楷體" panose="03000509000000000000" pitchFamily="65" charset="-120"/>
                        </a:rPr>
                        <a:t>，但它重複 </a:t>
                      </a:r>
                      <a:r>
                        <a:rPr lang="en-US" altLang="zh-TW" sz="2000" b="0">
                          <a:effectLst/>
                          <a:latin typeface="標楷體" pitchFamily="65" charset="-120"/>
                          <a:ea typeface="標楷體" panose="03000509000000000000" pitchFamily="65" charset="-120"/>
                        </a:rPr>
                        <a:t>DES </a:t>
                      </a:r>
                      <a:r>
                        <a:rPr lang="zh-TW" altLang="en-US" sz="2000" b="0">
                          <a:effectLst/>
                          <a:latin typeface="標楷體" pitchFamily="65" charset="-120"/>
                          <a:ea typeface="標楷體" panose="03000509000000000000" pitchFamily="65" charset="-120"/>
                        </a:rPr>
                        <a:t>演算法處理三次。這個基本演算法已經在此領域被好好測試超過 </a:t>
                      </a:r>
                      <a:r>
                        <a:rPr lang="en-US" altLang="zh-TW" sz="2000" b="0">
                          <a:effectLst/>
                          <a:latin typeface="標楷體" pitchFamily="65" charset="-120"/>
                          <a:ea typeface="標楷體" panose="03000509000000000000" pitchFamily="65" charset="-120"/>
                        </a:rPr>
                        <a:t>35 </a:t>
                      </a:r>
                      <a:r>
                        <a:rPr lang="zh-TW" altLang="en-US" sz="2000" b="0">
                          <a:effectLst/>
                          <a:latin typeface="標楷體" pitchFamily="65" charset="-120"/>
                          <a:ea typeface="標楷體" panose="03000509000000000000" pitchFamily="65" charset="-120"/>
                        </a:rPr>
                        <a:t>年。它被認為是非常值得信賴當使用非常短的金鑰生命週期來實作。</a:t>
                      </a:r>
                      <a:endParaRPr lang="zh-TW" sz="20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1531584342"/>
                  </a:ext>
                </a:extLst>
              </a:tr>
              <a:tr h="858520">
                <a:tc>
                  <a:txBody>
                    <a:bodyPr vert="horz" wrap="square"/>
                    <a:lstStyle/>
                    <a:p>
                      <a:pPr rtl="0" fontAlgn="ctr"/>
                      <a:r>
                        <a:rPr lang="zh-TW" altLang="en-US" sz="2000" b="1">
                          <a:effectLst/>
                          <a:latin typeface="標楷體" pitchFamily="65" charset="-120"/>
                          <a:ea typeface="標楷體" panose="03000509000000000000" pitchFamily="65" charset="-120"/>
                        </a:rPr>
                        <a:t>進階加密</a:t>
                      </a:r>
                      <a:r>
                        <a:rPr lang="zh-TW" altLang="en-US" sz="2000" b="1" smtClean="0">
                          <a:effectLst/>
                          <a:latin typeface="標楷體" pitchFamily="65" charset="-120"/>
                          <a:ea typeface="標楷體" panose="03000509000000000000" pitchFamily="65" charset="-120"/>
                        </a:rPr>
                        <a:t>標準</a:t>
                      </a:r>
                      <a:r>
                        <a:rPr lang="en-US" altLang="zh-TW" sz="2000" b="1" smtClean="0">
                          <a:effectLst/>
                          <a:latin typeface="標楷體" pitchFamily="65" charset="-120"/>
                          <a:ea typeface="標楷體" panose="03000509000000000000" pitchFamily="65" charset="-120"/>
                        </a:rPr>
                        <a:t>(</a:t>
                      </a:r>
                      <a:r>
                        <a:rPr lang="en-US" altLang="zh-TW" sz="2000" b="1">
                          <a:effectLst/>
                          <a:latin typeface="標楷體" pitchFamily="65" charset="-120"/>
                          <a:ea typeface="標楷體" panose="03000509000000000000" pitchFamily="65" charset="-120"/>
                        </a:rPr>
                        <a:t>AES)</a:t>
                      </a:r>
                      <a:endParaRPr lang="zh-TW" sz="20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en-US" altLang="zh-TW" sz="2000" b="0">
                          <a:effectLst/>
                          <a:latin typeface="標楷體" pitchFamily="65" charset="-120"/>
                          <a:ea typeface="標楷體" panose="03000509000000000000" pitchFamily="65" charset="-120"/>
                        </a:rPr>
                        <a:t>AES </a:t>
                      </a:r>
                      <a:r>
                        <a:rPr lang="zh-TW" altLang="en-US" sz="2000" b="0">
                          <a:effectLst/>
                          <a:latin typeface="標楷體" pitchFamily="65" charset="-120"/>
                          <a:ea typeface="標楷體" panose="03000509000000000000" pitchFamily="65" charset="-120"/>
                        </a:rPr>
                        <a:t>是比 </a:t>
                      </a:r>
                      <a:r>
                        <a:rPr lang="en-US" altLang="zh-TW" sz="2000" b="0">
                          <a:effectLst/>
                          <a:latin typeface="標楷體" pitchFamily="65" charset="-120"/>
                          <a:ea typeface="標楷體" panose="03000509000000000000" pitchFamily="65" charset="-120"/>
                        </a:rPr>
                        <a:t>3DES </a:t>
                      </a:r>
                      <a:r>
                        <a:rPr lang="zh-TW" altLang="en-US" sz="2000" b="0">
                          <a:effectLst/>
                          <a:latin typeface="標楷體" pitchFamily="65" charset="-120"/>
                          <a:ea typeface="標楷體" panose="03000509000000000000" pitchFamily="65" charset="-120"/>
                        </a:rPr>
                        <a:t>更安全且更有效率的演算法。這是一個流行的和推薦的對稱加密演算法。它透過使用 </a:t>
                      </a:r>
                      <a:r>
                        <a:rPr lang="en-US" altLang="zh-TW" sz="2000" b="0">
                          <a:effectLst/>
                          <a:latin typeface="標楷體" pitchFamily="65" charset="-120"/>
                          <a:ea typeface="標楷體" panose="03000509000000000000" pitchFamily="65" charset="-120"/>
                        </a:rPr>
                        <a:t>128-</a:t>
                      </a:r>
                      <a:r>
                        <a:rPr lang="zh-TW" altLang="en-US" sz="2000" b="0">
                          <a:effectLst/>
                          <a:latin typeface="標楷體" pitchFamily="65" charset="-120"/>
                          <a:ea typeface="標楷體" panose="03000509000000000000" pitchFamily="65" charset="-120"/>
                        </a:rPr>
                        <a:t>、</a:t>
                      </a:r>
                      <a:r>
                        <a:rPr lang="en-US" altLang="zh-TW" sz="2000" b="0">
                          <a:effectLst/>
                          <a:latin typeface="標楷體" pitchFamily="65" charset="-120"/>
                          <a:ea typeface="標楷體" panose="03000509000000000000" pitchFamily="65" charset="-120"/>
                        </a:rPr>
                        <a:t>192- </a:t>
                      </a:r>
                      <a:r>
                        <a:rPr lang="zh-TW" altLang="en-US" sz="2000" b="0">
                          <a:effectLst/>
                          <a:latin typeface="標楷體" pitchFamily="65" charset="-120"/>
                          <a:ea typeface="標楷體" panose="03000509000000000000" pitchFamily="65" charset="-120"/>
                        </a:rPr>
                        <a:t>或 </a:t>
                      </a:r>
                      <a:r>
                        <a:rPr lang="en-US" altLang="zh-TW" sz="2000" b="0">
                          <a:effectLst/>
                          <a:latin typeface="標楷體" pitchFamily="65" charset="-120"/>
                          <a:ea typeface="標楷體" panose="03000509000000000000" pitchFamily="65" charset="-120"/>
                        </a:rPr>
                        <a:t>256-</a:t>
                      </a:r>
                      <a:r>
                        <a:rPr lang="zh-TW" altLang="en-US" sz="2000" b="0">
                          <a:effectLst/>
                          <a:latin typeface="標楷體" pitchFamily="65" charset="-120"/>
                          <a:ea typeface="標楷體" panose="03000509000000000000" pitchFamily="65" charset="-120"/>
                        </a:rPr>
                        <a:t>位元金鑰的可變金鑰長度加密 </a:t>
                      </a:r>
                      <a:r>
                        <a:rPr lang="en-US" altLang="zh-TW" sz="2000" b="0">
                          <a:effectLst/>
                          <a:latin typeface="標楷體" pitchFamily="65" charset="-120"/>
                          <a:ea typeface="標楷體" panose="03000509000000000000" pitchFamily="65" charset="-120"/>
                        </a:rPr>
                        <a:t>128</a:t>
                      </a:r>
                      <a:r>
                        <a:rPr lang="zh-TW" altLang="en-US" sz="2000" b="0">
                          <a:effectLst/>
                          <a:latin typeface="標楷體" pitchFamily="65" charset="-120"/>
                          <a:ea typeface="標楷體" panose="03000509000000000000" pitchFamily="65" charset="-120"/>
                        </a:rPr>
                        <a:t>、</a:t>
                      </a:r>
                      <a:r>
                        <a:rPr lang="en-US" altLang="zh-TW" sz="2000" b="0">
                          <a:effectLst/>
                          <a:latin typeface="標楷體" pitchFamily="65" charset="-120"/>
                          <a:ea typeface="標楷體" panose="03000509000000000000" pitchFamily="65" charset="-120"/>
                        </a:rPr>
                        <a:t>192 </a:t>
                      </a:r>
                      <a:r>
                        <a:rPr lang="zh-TW" altLang="en-US" sz="2000" b="0">
                          <a:effectLst/>
                          <a:latin typeface="標楷體" pitchFamily="65" charset="-120"/>
                          <a:ea typeface="標楷體" panose="03000509000000000000" pitchFamily="65" charset="-120"/>
                        </a:rPr>
                        <a:t>或 </a:t>
                      </a:r>
                      <a:r>
                        <a:rPr lang="en-US" altLang="zh-TW" sz="2000" b="0">
                          <a:effectLst/>
                          <a:latin typeface="標楷體" pitchFamily="65" charset="-120"/>
                          <a:ea typeface="標楷體" panose="03000509000000000000" pitchFamily="65" charset="-120"/>
                        </a:rPr>
                        <a:t>256 </a:t>
                      </a:r>
                      <a:r>
                        <a:rPr lang="zh-TW" altLang="en-US" sz="2000" b="0">
                          <a:effectLst/>
                          <a:latin typeface="標楷體" pitchFamily="65" charset="-120"/>
                          <a:ea typeface="標楷體" panose="03000509000000000000" pitchFamily="65" charset="-120"/>
                        </a:rPr>
                        <a:t>位元長度的資料區塊來提供了九個金鑰和區塊長度的組合。</a:t>
                      </a:r>
                      <a:endParaRPr lang="zh-TW" sz="20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3133339701"/>
                  </a:ext>
                </a:extLst>
              </a:tr>
              <a:tr h="614680">
                <a:tc>
                  <a:txBody>
                    <a:bodyPr vert="horz" wrap="square"/>
                    <a:lstStyle/>
                    <a:p>
                      <a:pPr rtl="0" fontAlgn="ctr"/>
                      <a:r>
                        <a:rPr lang="zh-TW" sz="2000" b="1">
                          <a:effectLst/>
                          <a:latin typeface="標楷體" pitchFamily="65" charset="-120"/>
                          <a:ea typeface="標楷體" panose="03000509000000000000" pitchFamily="65" charset="-120"/>
                        </a:rPr>
                        <a:t>軟體最佳化加密</a:t>
                      </a:r>
                      <a:r>
                        <a:rPr lang="zh-TW" sz="2000" b="1" smtClean="0">
                          <a:effectLst/>
                          <a:latin typeface="標楷體" pitchFamily="65" charset="-120"/>
                          <a:ea typeface="標楷體" panose="03000509000000000000" pitchFamily="65" charset="-120"/>
                        </a:rPr>
                        <a:t>演算法(SEAL</a:t>
                      </a:r>
                      <a:r>
                        <a:rPr lang="zh-TW" sz="2000" b="1">
                          <a:effectLst/>
                          <a:latin typeface="標楷體" pitchFamily="65" charset="-120"/>
                          <a:ea typeface="標楷體" panose="03000509000000000000" pitchFamily="65" charset="-120"/>
                        </a:rPr>
                        <a:t>)</a:t>
                      </a:r>
                    </a:p>
                  </a:txBody>
                  <a:tcPr marL="67895" marR="67895" marT="63500" marB="63500" anchor="ctr"/>
                </a:tc>
                <a:tc>
                  <a:txBody>
                    <a:bodyPr vert="horz" wrap="square"/>
                    <a:lstStyle/>
                    <a:p>
                      <a:pPr rtl="0" fontAlgn="ctr"/>
                      <a:r>
                        <a:rPr lang="en-US" altLang="zh-TW" sz="2000" b="0">
                          <a:effectLst/>
                          <a:latin typeface="標楷體" pitchFamily="65" charset="-120"/>
                          <a:ea typeface="標楷體" panose="03000509000000000000" pitchFamily="65" charset="-120"/>
                        </a:rPr>
                        <a:t>SEAL </a:t>
                      </a:r>
                      <a:r>
                        <a:rPr lang="zh-TW" altLang="en-US" sz="2000" b="0">
                          <a:effectLst/>
                          <a:latin typeface="標楷體" pitchFamily="65" charset="-120"/>
                          <a:ea typeface="標楷體" panose="03000509000000000000" pitchFamily="65" charset="-120"/>
                        </a:rPr>
                        <a:t>是一種更快的 </a:t>
                      </a:r>
                      <a:r>
                        <a:rPr lang="en-US" altLang="zh-TW" sz="2000" b="0">
                          <a:effectLst/>
                          <a:latin typeface="標楷體" pitchFamily="65" charset="-120"/>
                          <a:ea typeface="標楷體" panose="03000509000000000000" pitchFamily="65" charset="-120"/>
                        </a:rPr>
                        <a:t>DES</a:t>
                      </a:r>
                      <a:r>
                        <a:rPr lang="zh-TW" altLang="en-US" sz="2000" b="0">
                          <a:effectLst/>
                          <a:latin typeface="標楷體" pitchFamily="65" charset="-120"/>
                          <a:ea typeface="標楷體" panose="03000509000000000000" pitchFamily="65" charset="-120"/>
                        </a:rPr>
                        <a:t>，</a:t>
                      </a:r>
                      <a:r>
                        <a:rPr lang="en-US" altLang="zh-TW" sz="2000" b="0">
                          <a:effectLst/>
                          <a:latin typeface="標楷體" pitchFamily="65" charset="-120"/>
                          <a:ea typeface="標楷體" panose="03000509000000000000" pitchFamily="65" charset="-120"/>
                        </a:rPr>
                        <a:t>3DES </a:t>
                      </a:r>
                      <a:r>
                        <a:rPr lang="zh-TW" altLang="en-US" sz="2000" b="0">
                          <a:effectLst/>
                          <a:latin typeface="標楷體" pitchFamily="65" charset="-120"/>
                          <a:ea typeface="標楷體" panose="03000509000000000000" pitchFamily="65" charset="-120"/>
                        </a:rPr>
                        <a:t>和 </a:t>
                      </a:r>
                      <a:r>
                        <a:rPr lang="en-US" altLang="zh-TW" sz="2000" b="0">
                          <a:effectLst/>
                          <a:latin typeface="標楷體" pitchFamily="65" charset="-120"/>
                          <a:ea typeface="標楷體" panose="03000509000000000000" pitchFamily="65" charset="-120"/>
                        </a:rPr>
                        <a:t>AES </a:t>
                      </a:r>
                      <a:r>
                        <a:rPr lang="zh-TW" altLang="en-US" sz="2000" b="0">
                          <a:effectLst/>
                          <a:latin typeface="標楷體" pitchFamily="65" charset="-120"/>
                          <a:ea typeface="標楷體" panose="03000509000000000000" pitchFamily="65" charset="-120"/>
                        </a:rPr>
                        <a:t>的替代對稱加密演算法。它使用 </a:t>
                      </a:r>
                      <a:r>
                        <a:rPr lang="en-US" altLang="zh-TW" sz="2000" b="0">
                          <a:effectLst/>
                          <a:latin typeface="標楷體" pitchFamily="65" charset="-120"/>
                          <a:ea typeface="標楷體" panose="03000509000000000000" pitchFamily="65" charset="-120"/>
                        </a:rPr>
                        <a:t>160 </a:t>
                      </a:r>
                      <a:r>
                        <a:rPr lang="zh-TW" altLang="en-US" sz="2000" b="0">
                          <a:effectLst/>
                          <a:latin typeface="標楷體" pitchFamily="65" charset="-120"/>
                          <a:ea typeface="標楷體" panose="03000509000000000000" pitchFamily="65" charset="-120"/>
                        </a:rPr>
                        <a:t>位元加密金鑰，與其他基於軟體的演算法相比對 </a:t>
                      </a:r>
                      <a:r>
                        <a:rPr lang="en-US" altLang="zh-TW" sz="2000" b="0">
                          <a:effectLst/>
                          <a:latin typeface="標楷體" pitchFamily="65" charset="-120"/>
                          <a:ea typeface="標楷體" panose="03000509000000000000" pitchFamily="65" charset="-120"/>
                        </a:rPr>
                        <a:t>CPU </a:t>
                      </a:r>
                      <a:r>
                        <a:rPr lang="zh-TW" altLang="en-US" sz="2000" b="0">
                          <a:effectLst/>
                          <a:latin typeface="標楷體" pitchFamily="65" charset="-120"/>
                          <a:ea typeface="標楷體" panose="03000509000000000000" pitchFamily="65" charset="-120"/>
                        </a:rPr>
                        <a:t>的影響較低 。</a:t>
                      </a:r>
                      <a:endParaRPr lang="zh-TW" sz="20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546547349"/>
                  </a:ext>
                </a:extLst>
              </a:tr>
              <a:tr h="614680">
                <a:tc>
                  <a:txBody>
                    <a:bodyPr vert="horz" wrap="square"/>
                    <a:lstStyle/>
                    <a:p>
                      <a:pPr rtl="0" fontAlgn="ctr"/>
                      <a:r>
                        <a:rPr lang="en-US" altLang="zh-TW" sz="2000" b="1" err="1">
                          <a:effectLst/>
                          <a:latin typeface="標楷體" pitchFamily="65" charset="-120"/>
                          <a:ea typeface="標楷體" panose="03000509000000000000" pitchFamily="65" charset="-120"/>
                        </a:rPr>
                        <a:t>Rivest </a:t>
                      </a:r>
                      <a:r>
                        <a:rPr lang="zh-TW" altLang="en-US" sz="2000" b="1">
                          <a:effectLst/>
                          <a:latin typeface="標楷體" pitchFamily="65" charset="-120"/>
                          <a:ea typeface="標楷體" panose="03000509000000000000" pitchFamily="65" charset="-120"/>
                        </a:rPr>
                        <a:t>加</a:t>
                      </a:r>
                      <a:r>
                        <a:rPr lang="zh-TW" altLang="en-US" sz="2000" b="1" smtClean="0">
                          <a:effectLst/>
                          <a:latin typeface="標楷體" pitchFamily="65" charset="-120"/>
                          <a:ea typeface="標楷體" panose="03000509000000000000" pitchFamily="65" charset="-120"/>
                        </a:rPr>
                        <a:t>密</a:t>
                      </a:r>
                      <a:r>
                        <a:rPr lang="en-US" altLang="zh-TW" sz="2000" b="1" smtClean="0">
                          <a:effectLst/>
                          <a:latin typeface="標楷體" pitchFamily="65" charset="-120"/>
                          <a:ea typeface="標楷體" panose="03000509000000000000" pitchFamily="65" charset="-120"/>
                        </a:rPr>
                        <a:t> </a:t>
                      </a:r>
                      <a:r>
                        <a:rPr lang="en-US" altLang="zh-TW" sz="2000" b="1">
                          <a:effectLst/>
                          <a:latin typeface="標楷體" pitchFamily="65" charset="-120"/>
                          <a:ea typeface="標楷體" panose="03000509000000000000" pitchFamily="65" charset="-120"/>
                        </a:rPr>
                        <a:t>(RC) </a:t>
                      </a:r>
                      <a:r>
                        <a:rPr lang="zh-TW" altLang="en-US" sz="2000" b="1">
                          <a:effectLst/>
                          <a:latin typeface="標楷體" pitchFamily="65" charset="-120"/>
                          <a:ea typeface="標楷體" panose="03000509000000000000" pitchFamily="65" charset="-120"/>
                        </a:rPr>
                        <a:t>系列演算法</a:t>
                      </a:r>
                      <a:endParaRPr lang="zh-TW" sz="20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該演算法是由 </a:t>
                      </a:r>
                      <a:r>
                        <a:rPr lang="en-US" altLang="zh-TW" sz="2000" b="0">
                          <a:effectLst/>
                          <a:latin typeface="標楷體" pitchFamily="65" charset="-120"/>
                          <a:ea typeface="標楷體" panose="03000509000000000000" pitchFamily="65" charset="-120"/>
                        </a:rPr>
                        <a:t>Ron Rivest </a:t>
                      </a:r>
                      <a:r>
                        <a:rPr lang="zh-TW" altLang="en-US" sz="2000" b="0">
                          <a:effectLst/>
                          <a:latin typeface="標楷體" pitchFamily="65" charset="-120"/>
                          <a:ea typeface="標楷體" panose="03000509000000000000" pitchFamily="65" charset="-120"/>
                        </a:rPr>
                        <a:t>開發的。已經開發了幾種變體，但 </a:t>
                      </a:r>
                      <a:r>
                        <a:rPr lang="en-US" altLang="zh-TW" sz="2000" b="0">
                          <a:effectLst/>
                          <a:latin typeface="標楷體" pitchFamily="65" charset="-120"/>
                          <a:ea typeface="標楷體" panose="03000509000000000000" pitchFamily="65" charset="-120"/>
                        </a:rPr>
                        <a:t>RC4 </a:t>
                      </a:r>
                      <a:r>
                        <a:rPr lang="zh-TW" altLang="en-US" sz="2000" b="0">
                          <a:effectLst/>
                          <a:latin typeface="標楷體" pitchFamily="65" charset="-120"/>
                          <a:ea typeface="標楷體" panose="03000509000000000000" pitchFamily="65" charset="-120"/>
                        </a:rPr>
                        <a:t>是使用最普遍的。</a:t>
                      </a:r>
                      <a:r>
                        <a:rPr lang="en-US" altLang="zh-TW" sz="2000" b="0">
                          <a:effectLst/>
                          <a:latin typeface="標楷體" pitchFamily="65" charset="-120"/>
                          <a:ea typeface="標楷體" panose="03000509000000000000" pitchFamily="65" charset="-120"/>
                        </a:rPr>
                        <a:t>RC4 </a:t>
                      </a:r>
                      <a:r>
                        <a:rPr lang="zh-TW" altLang="en-US" sz="2000" b="0">
                          <a:effectLst/>
                          <a:latin typeface="標楷體" pitchFamily="65" charset="-120"/>
                          <a:ea typeface="標楷體" panose="03000509000000000000" pitchFamily="65" charset="-120"/>
                        </a:rPr>
                        <a:t>是一個串流加密，用於保護 </a:t>
                      </a:r>
                      <a:r>
                        <a:rPr lang="en-US" altLang="zh-TW" sz="2000" b="0">
                          <a:effectLst/>
                          <a:latin typeface="標楷體" pitchFamily="65" charset="-120"/>
                          <a:ea typeface="標楷體" panose="03000509000000000000" pitchFamily="65" charset="-120"/>
                        </a:rPr>
                        <a:t>SSL </a:t>
                      </a:r>
                      <a:r>
                        <a:rPr lang="zh-TW" altLang="en-US" sz="2000" b="0">
                          <a:effectLst/>
                          <a:latin typeface="標楷體" pitchFamily="65" charset="-120"/>
                          <a:ea typeface="標楷體" panose="03000509000000000000" pitchFamily="65" charset="-120"/>
                        </a:rPr>
                        <a:t>和 </a:t>
                      </a:r>
                      <a:r>
                        <a:rPr lang="en-US" altLang="zh-TW" sz="2000" b="0">
                          <a:effectLst/>
                          <a:latin typeface="標楷體" pitchFamily="65" charset="-120"/>
                          <a:ea typeface="標楷體" panose="03000509000000000000" pitchFamily="65" charset="-120"/>
                        </a:rPr>
                        <a:t>TLS </a:t>
                      </a:r>
                      <a:r>
                        <a:rPr lang="zh-TW" altLang="en-US" sz="2000" b="0">
                          <a:effectLst/>
                          <a:latin typeface="標楷體" pitchFamily="65" charset="-120"/>
                          <a:ea typeface="標楷體" panose="03000509000000000000" pitchFamily="65" charset="-120"/>
                        </a:rPr>
                        <a:t>中的網頁流量。</a:t>
                      </a:r>
                      <a:endParaRPr lang="zh-TW" sz="20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3745754845"/>
                  </a:ext>
                </a:extLst>
              </a:tr>
            </a:tbl>
          </a:graphicData>
        </a:graphic>
      </p:graphicFrame>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3.10</a:t>
            </a:r>
            <a:r>
              <a:rPr lang="zh-TW" altLang="en-US" sz="3600">
                <a:solidFill>
                  <a:srgbClr val="004C69"/>
                </a:solidFill>
              </a:rPr>
              <a:t>密碼學</a:t>
            </a:r>
            <a:br>
              <a:rPr lang="en-US" sz="3600">
                <a:solidFill>
                  <a:srgbClr val="004C69"/>
                </a:solidFill>
              </a:rPr>
            </a:br>
            <a:r>
              <a:rPr lang="zh-TW" altLang="en-US" sz="3600">
                <a:solidFill>
                  <a:srgbClr val="004C69"/>
                </a:solidFill>
              </a:rPr>
              <a:t>對稱加密（續）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153</a:t>
            </a:fld>
            <a:endParaRPr lang="en-US" kern="0">
              <a:solidFill>
                <a:srgbClr val="595959"/>
              </a:solidFill>
            </a:endParaRPr>
          </a:p>
        </p:txBody>
      </p:sp>
    </p:spTree>
    <p:extLst>
      <p:ext uri="{BB962C8B-B14F-4D97-AF65-F5344CB8AC3E}">
        <p14:creationId xmlns:p14="http://schemas.microsoft.com/office/powerpoint/2010/main" val="1204748439"/>
      </p:ext>
    </p:extLst>
  </p:cSld>
  <p:clrMapOvr>
    <a:masterClrMapping/>
  </p:clrMapOvr>
  <p:transition/>
  <p:timing/>
</p:sld>
</file>

<file path=ppt/slides/slide1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891ABAE8-27AC-394A-A252-E70376FFE5CA}"/>
              </a:ext>
            </a:extLst>
          </p:cNvPr>
          <p:cNvSpPr>
            <a:spLocks noGrp="1"/>
          </p:cNvSpPr>
          <p:nvPr>
            <p:ph idx="1"/>
          </p:nvPr>
        </p:nvSpPr>
        <p:spPr>
          <a:xfrm>
            <a:off x="535902" y="1065259"/>
            <a:ext cx="10712472" cy="5540425"/>
          </a:xfrm>
        </p:spPr>
        <p:txBody>
          <a:bodyPr/>
          <a:lstStyle/>
          <a:p>
            <a:pPr marL="380990" indent="-380990">
              <a:buFont typeface="Arial" pitchFamily="34" charset="0"/>
              <a:buChar char="•"/>
            </a:pPr>
            <a:r>
              <a:rPr lang="zh-TW" altLang="en-US" sz="2133">
                <a:latin typeface="標楷體" pitchFamily="65" charset="-120"/>
                <a:cs typeface="Arial" pitchFamily="34" charset="0"/>
              </a:rPr>
              <a:t>非對稱演算法，也稱為公開金鑰演算法，的設計目的是讓用於加密的金鑰與用於解密的金鑰不同。</a:t>
            </a:r>
          </a:p>
          <a:p>
            <a:pPr marL="380990" indent="-380990">
              <a:buFont typeface="Arial" pitchFamily="34" charset="0"/>
              <a:buChar char="•"/>
            </a:pPr>
            <a:r>
              <a:rPr lang="zh-TW" altLang="en-US" sz="2133">
                <a:latin typeface="標楷體" pitchFamily="65" charset="-120"/>
                <a:cs typeface="Arial" pitchFamily="34" charset="0"/>
              </a:rPr>
              <a:t>非對稱演算法使用公開金鑰和私密金鑰。解密需要互補的配對金鑰。使用公開金鑰加密的資料需要私密金鑰才能解密。非對稱演算法可藉由使用此程序實現機密性、驗證和完整性。</a:t>
            </a:r>
            <a:endParaRPr lang="en-US" altLang="zh-TW" sz="2133">
              <a:latin typeface="標楷體" pitchFamily="65" charset="-120"/>
              <a:cs typeface="Arial" pitchFamily="34" charset="0"/>
            </a:endParaRPr>
          </a:p>
          <a:p>
            <a:pPr marL="380990" indent="-380990">
              <a:buFont typeface="Arial" pitchFamily="34" charset="0"/>
              <a:buChar char="•"/>
            </a:pPr>
            <a:r>
              <a:rPr lang="zh-TW" altLang="en-US" sz="2133">
                <a:latin typeface="標楷體" pitchFamily="65" charset="-120"/>
                <a:cs typeface="Arial" pitchFamily="34" charset="0"/>
              </a:rPr>
              <a:t>因為雙方都沒有共用的秘密，所以必須使用非常長的金鑰長度。非對稱加密可以使用 </a:t>
            </a:r>
            <a:r>
              <a:rPr lang="en-US" altLang="zh-TW" sz="2133">
                <a:latin typeface="標楷體" pitchFamily="65" charset="-120"/>
                <a:cs typeface="Arial" pitchFamily="34" charset="0"/>
              </a:rPr>
              <a:t>512 </a:t>
            </a:r>
            <a:r>
              <a:rPr lang="zh-TW" altLang="en-US" sz="2133">
                <a:latin typeface="標楷體" pitchFamily="65" charset="-120"/>
                <a:cs typeface="Arial" pitchFamily="34" charset="0"/>
              </a:rPr>
              <a:t>到 </a:t>
            </a:r>
            <a:r>
              <a:rPr lang="en-US" altLang="zh-TW" sz="2133">
                <a:latin typeface="標楷體" pitchFamily="65" charset="-120"/>
                <a:cs typeface="Arial" pitchFamily="34" charset="0"/>
              </a:rPr>
              <a:t>4,096 </a:t>
            </a:r>
            <a:r>
              <a:rPr lang="zh-TW" altLang="en-US" sz="2133">
                <a:latin typeface="標楷體" pitchFamily="65" charset="-120"/>
                <a:cs typeface="Arial" pitchFamily="34" charset="0"/>
              </a:rPr>
              <a:t>位元之間的金鑰長度。金鑰長度大於或等於 </a:t>
            </a:r>
            <a:r>
              <a:rPr lang="en-US" altLang="zh-TW" sz="2133">
                <a:latin typeface="標楷體" pitchFamily="65" charset="-120"/>
                <a:cs typeface="Arial" pitchFamily="34" charset="0"/>
              </a:rPr>
              <a:t>1,024 </a:t>
            </a:r>
            <a:r>
              <a:rPr lang="zh-TW" altLang="en-US" sz="2133">
                <a:latin typeface="標楷體" pitchFamily="65" charset="-120"/>
                <a:cs typeface="Arial" pitchFamily="34" charset="0"/>
              </a:rPr>
              <a:t>位元的金鑰長度可以被信任，而較短的金鑰長度則被視為不可靠。</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3.10</a:t>
            </a:r>
            <a:r>
              <a:rPr lang="zh-TW" altLang="en-US" sz="3600">
                <a:solidFill>
                  <a:srgbClr val="004C69"/>
                </a:solidFill>
              </a:rPr>
              <a:t>密碼學</a:t>
            </a:r>
            <a:br>
              <a:rPr lang="en-US" sz="3600">
                <a:solidFill>
                  <a:srgbClr val="004C69"/>
                </a:solidFill>
              </a:rPr>
            </a:br>
            <a:r>
              <a:rPr lang="zh-TW" altLang="en-US" sz="3600">
                <a:solidFill>
                  <a:srgbClr val="004C69"/>
                </a:solidFill>
              </a:rPr>
              <a:t>非對稱加密</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154</a:t>
            </a:fld>
            <a:endParaRPr lang="en-US" kern="0">
              <a:solidFill>
                <a:srgbClr val="595959"/>
              </a:solidFill>
            </a:endParaRPr>
          </a:p>
        </p:txBody>
      </p:sp>
    </p:spTree>
    <p:extLst>
      <p:ext uri="{BB962C8B-B14F-4D97-AF65-F5344CB8AC3E}">
        <p14:creationId xmlns:p14="http://schemas.microsoft.com/office/powerpoint/2010/main" val="1041336454"/>
      </p:ext>
    </p:extLst>
  </p:cSld>
  <p:clrMapOvr>
    <a:masterClrMapping/>
  </p:clrMapOvr>
  <p:transition/>
  <p:timing/>
</p:sld>
</file>

<file path=ppt/slides/slide1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C44E2E6-517C-8F46-A2AF-ED3DF437565A}"/>
              </a:ext>
            </a:extLst>
          </p:cNvPr>
          <p:cNvSpPr>
            <a:spLocks noGrp="1"/>
          </p:cNvSpPr>
          <p:nvPr>
            <p:ph idx="1"/>
          </p:nvPr>
        </p:nvSpPr>
        <p:spPr>
          <a:xfrm>
            <a:off x="676426" y="1327759"/>
            <a:ext cx="9970697" cy="4772891"/>
          </a:xfrm>
        </p:spPr>
        <p:txBody>
          <a:bodyPr/>
          <a:lstStyle/>
          <a:p>
            <a:r>
              <a:rPr lang="zh-TW" altLang="en-US" sz="2133">
                <a:latin typeface="標楷體" pitchFamily="65" charset="-120"/>
                <a:cs typeface="Arial" pitchFamily="34" charset="0"/>
              </a:rPr>
              <a:t>使用非對稱金鑰演算法的協定範例包括：</a:t>
            </a:r>
          </a:p>
          <a:p>
            <a:pPr marL="632867" lvl="1" indent="-380990"/>
            <a:r>
              <a:rPr lang="zh-TW" altLang="en-US" sz="2000" b="1">
                <a:latin typeface="標楷體" pitchFamily="65" charset="-120"/>
                <a:cs typeface="Arial" pitchFamily="34" charset="0"/>
              </a:rPr>
              <a:t>網際網路金鑰交換 </a:t>
            </a:r>
            <a:r>
              <a:rPr lang="en-US" altLang="zh-TW" sz="2000" b="1">
                <a:latin typeface="標楷體" pitchFamily="65" charset="-120"/>
                <a:cs typeface="Arial" pitchFamily="34" charset="0"/>
              </a:rPr>
              <a:t>(IKE) </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這是 </a:t>
            </a:r>
            <a:r>
              <a:rPr lang="en-US" altLang="zh-TW" sz="2000">
                <a:latin typeface="標楷體" pitchFamily="65" charset="-120"/>
                <a:cs typeface="Arial" pitchFamily="34" charset="0"/>
              </a:rPr>
              <a:t>IPsec VPN </a:t>
            </a:r>
            <a:r>
              <a:rPr lang="zh-TW" altLang="en-US" sz="2000">
                <a:latin typeface="標楷體" pitchFamily="65" charset="-120"/>
                <a:cs typeface="Arial" pitchFamily="34" charset="0"/>
              </a:rPr>
              <a:t>的基本元件。</a:t>
            </a:r>
          </a:p>
          <a:p>
            <a:pPr marL="632867" lvl="1" indent="-380990"/>
            <a:r>
              <a:rPr lang="zh-TW" altLang="en-US" sz="2000" b="1">
                <a:latin typeface="標楷體" pitchFamily="65" charset="-120"/>
                <a:cs typeface="Arial" pitchFamily="34" charset="0"/>
              </a:rPr>
              <a:t>安全通訊端層 </a:t>
            </a:r>
            <a:r>
              <a:rPr lang="en-US" altLang="zh-TW" sz="2000" b="1">
                <a:latin typeface="標楷體" pitchFamily="65" charset="-120"/>
                <a:cs typeface="Arial" pitchFamily="34" charset="0"/>
              </a:rPr>
              <a:t>(SSL)</a:t>
            </a:r>
            <a:r>
              <a:rPr lang="en-US" altLang="zh-TW" sz="2000">
                <a:latin typeface="標楷體" pitchFamily="65" charset="-120"/>
                <a:cs typeface="Arial" pitchFamily="34" charset="0"/>
              </a:rPr>
              <a:t> - </a:t>
            </a:r>
            <a:r>
              <a:rPr lang="zh-TW" altLang="en-US" sz="2000">
                <a:latin typeface="標楷體" pitchFamily="65" charset="-120"/>
                <a:cs typeface="Arial" pitchFamily="34" charset="0"/>
              </a:rPr>
              <a:t>現在以 </a:t>
            </a:r>
            <a:r>
              <a:rPr lang="en-US" altLang="zh-TW" sz="2000">
                <a:latin typeface="標楷體" pitchFamily="65" charset="-120"/>
                <a:cs typeface="Arial" pitchFamily="34" charset="0"/>
              </a:rPr>
              <a:t>IETF </a:t>
            </a:r>
            <a:r>
              <a:rPr lang="zh-TW" altLang="en-US" sz="2000">
                <a:latin typeface="標楷體" pitchFamily="65" charset="-120"/>
                <a:cs typeface="Arial" pitchFamily="34" charset="0"/>
              </a:rPr>
              <a:t>標準的傳輸層安全 </a:t>
            </a:r>
            <a:r>
              <a:rPr lang="en-US" altLang="zh-TW" sz="2000">
                <a:latin typeface="標楷體" pitchFamily="65" charset="-120"/>
                <a:cs typeface="Arial" pitchFamily="34" charset="0"/>
              </a:rPr>
              <a:t>(TLS) </a:t>
            </a:r>
            <a:r>
              <a:rPr lang="zh-TW" altLang="en-US" sz="2000">
                <a:latin typeface="標楷體" pitchFamily="65" charset="-120"/>
                <a:cs typeface="Arial" pitchFamily="34" charset="0"/>
              </a:rPr>
              <a:t>來實作。</a:t>
            </a:r>
          </a:p>
          <a:p>
            <a:pPr marL="632867" lvl="1" indent="-380990"/>
            <a:r>
              <a:rPr lang="zh-TW" altLang="en-US" sz="2000" b="1">
                <a:latin typeface="標楷體" pitchFamily="65" charset="-120"/>
                <a:cs typeface="Arial" pitchFamily="34" charset="0"/>
              </a:rPr>
              <a:t>安全殼層 </a:t>
            </a:r>
            <a:r>
              <a:rPr lang="en-US" altLang="zh-TW" sz="2000" b="1">
                <a:latin typeface="標楷體" pitchFamily="65" charset="-120"/>
                <a:cs typeface="Arial" pitchFamily="34" charset="0"/>
              </a:rPr>
              <a:t>(SSH) </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此協定提供了一個到網路裝置的安全遠端存取連線。</a:t>
            </a:r>
          </a:p>
          <a:p>
            <a:pPr marL="632867" lvl="1" indent="-380990"/>
            <a:r>
              <a:rPr lang="en-US" altLang="zh-TW" sz="2000" b="1">
                <a:latin typeface="標楷體" pitchFamily="65" charset="-120"/>
                <a:cs typeface="Arial" pitchFamily="34" charset="0"/>
              </a:rPr>
              <a:t>Pretty Good Privacy (PGP) </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這個電腦程式提供了密碼術的隱私和認證。它通常用來增加電子郵件通訊的安全性。</a:t>
            </a:r>
          </a:p>
          <a:p>
            <a:r>
              <a:rPr lang="zh-TW" altLang="en-US" sz="2133">
                <a:latin typeface="標楷體" pitchFamily="65" charset="-120"/>
                <a:cs typeface="Arial" pitchFamily="34" charset="0"/>
              </a:rPr>
              <a:t>非對稱演算法比對稱演算法慢很多。它們的設計是基於計算問題，例如分解極大的數字或計算極大數字的離散對數。</a:t>
            </a:r>
          </a:p>
          <a:p>
            <a:r>
              <a:rPr lang="zh-TW" altLang="en-US" sz="2133">
                <a:latin typeface="標楷體" pitchFamily="65" charset="-120"/>
                <a:cs typeface="Arial" pitchFamily="34" charset="0"/>
              </a:rPr>
              <a:t>因為它們很慢，所以非對稱演算法通常用於低容量密碼術機制，例如數位簽章和金鑰交換。</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noAutofit/>
          </a:bodyPr>
          <a:lstStyle/>
          <a:p>
            <a:r>
              <a:rPr lang="en-US" altLang="zh-TW" sz="3600">
                <a:solidFill>
                  <a:srgbClr val="004C69"/>
                </a:solidFill>
              </a:rPr>
              <a:t>3.10</a:t>
            </a:r>
            <a:r>
              <a:rPr lang="zh-TW" altLang="en-US" sz="3600">
                <a:solidFill>
                  <a:srgbClr val="004C69"/>
                </a:solidFill>
              </a:rPr>
              <a:t>密碼學</a:t>
            </a:r>
            <a:br>
              <a:rPr lang="en-US" sz="3600">
                <a:solidFill>
                  <a:srgbClr val="004C69"/>
                </a:solidFill>
              </a:rPr>
            </a:br>
            <a:r>
              <a:rPr lang="zh-TW" altLang="en-US" sz="3600">
                <a:solidFill>
                  <a:srgbClr val="004C69"/>
                </a:solidFill>
              </a:rPr>
              <a:t>非對稱加密（續）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155</a:t>
            </a:fld>
            <a:endParaRPr lang="en-US" kern="0">
              <a:solidFill>
                <a:srgbClr val="595959"/>
              </a:solidFill>
            </a:endParaRPr>
          </a:p>
        </p:txBody>
      </p:sp>
    </p:spTree>
    <p:extLst>
      <p:ext uri="{BB962C8B-B14F-4D97-AF65-F5344CB8AC3E}">
        <p14:creationId xmlns:p14="http://schemas.microsoft.com/office/powerpoint/2010/main" val="2316327766"/>
      </p:ext>
    </p:extLst>
  </p:cSld>
  <p:clrMapOvr>
    <a:masterClrMapping/>
  </p:clrMapOvr>
  <p:transition/>
  <p:timing/>
</p:sld>
</file>

<file path=ppt/slides/slide1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6" name="Content Placeholder 5">
            <a:extLst>
              <a:ext uri="{FF2B5EF4-FFF2-40B4-BE49-F238E27FC236}">
                <a16:creationId xmlns:a16="http://schemas.microsoft.com/office/drawing/2014/main" id="{1463EBC9-E905-924E-97BF-8E0EAB654EBE}"/>
              </a:ext>
            </a:extLst>
          </p:cNvPr>
          <p:cNvGraphicFramePr>
            <a:graphicFrameLocks noGrp="1"/>
          </p:cNvGraphicFramePr>
          <p:nvPr>
            <p:ph idx="1"/>
            <p:extLst>
              <p:ext uri="{D42A27DB-BD31-4B8C-83A1-F6EECF244321}">
                <p14:modId xmlns:p14="http://schemas.microsoft.com/office/powerpoint/2010/main" val="2826694915"/>
              </p:ext>
            </p:extLst>
          </p:nvPr>
        </p:nvGraphicFramePr>
        <p:xfrm>
          <a:off x="341957" y="1240049"/>
          <a:ext cx="11804650" cy="5153235"/>
        </p:xfrm>
        <a:graphic>
          <a:graphicData uri="http://schemas.openxmlformats.org/drawingml/2006/table">
            <a:tbl>
              <a:tblPr firstRow="1" bandRow="1">
                <a:tableStyleId>{5C22544A-7EE6-4342-B048-85BDC9FD1C3A}</a:tableStyleId>
              </a:tblPr>
              <a:tblGrid>
                <a:gridCol w="3320604">
                  <a:extLst>
                    <a:ext uri="{9D8B030D-6E8A-4147-A177-3AD203B41FA5}">
                      <a16:colId xmlns:a16="http://schemas.microsoft.com/office/drawing/2014/main" val="3996511865"/>
                    </a:ext>
                  </a:extLst>
                </a:gridCol>
                <a:gridCol w="1595983">
                  <a:extLst>
                    <a:ext uri="{9D8B030D-6E8A-4147-A177-3AD203B41FA5}">
                      <a16:colId xmlns:a16="http://schemas.microsoft.com/office/drawing/2014/main" val="1012834394"/>
                    </a:ext>
                  </a:extLst>
                </a:gridCol>
                <a:gridCol w="6888063">
                  <a:extLst>
                    <a:ext uri="{9D8B030D-6E8A-4147-A177-3AD203B41FA5}">
                      <a16:colId xmlns:a16="http://schemas.microsoft.com/office/drawing/2014/main" val="2323758169"/>
                    </a:ext>
                  </a:extLst>
                </a:gridCol>
              </a:tblGrid>
              <a:tr h="420804">
                <a:tc>
                  <a:txBody>
                    <a:bodyPr vert="horz" wrap="square"/>
                    <a:lstStyle/>
                    <a:p>
                      <a:pPr algn="l" rtl="0" fontAlgn="ctr"/>
                      <a:r>
                        <a:rPr lang="zh-TW" altLang="en-US" sz="2000" b="1">
                          <a:effectLst/>
                          <a:latin typeface="標楷體" pitchFamily="65" charset="-120"/>
                          <a:ea typeface="標楷體" panose="03000509000000000000" pitchFamily="65" charset="-120"/>
                        </a:rPr>
                        <a:t>非對稱加密演算法</a:t>
                      </a:r>
                      <a:endParaRPr lang="zh-TW" sz="20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algn="l" rtl="0" fontAlgn="ctr"/>
                      <a:r>
                        <a:rPr lang="zh-TW" altLang="en-US" sz="2000" b="1">
                          <a:effectLst/>
                          <a:latin typeface="標楷體" pitchFamily="65" charset="-120"/>
                          <a:ea typeface="標楷體" panose="03000509000000000000" pitchFamily="65" charset="-120"/>
                        </a:rPr>
                        <a:t>金鑰長度</a:t>
                      </a:r>
                      <a:endParaRPr lang="zh-TW" sz="20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algn="l" rtl="0" fontAlgn="ctr"/>
                      <a:r>
                        <a:rPr lang="zh-TW" sz="2000" b="1">
                          <a:effectLst/>
                          <a:latin typeface="標楷體" pitchFamily="65" charset="-120"/>
                          <a:ea typeface="標楷體" panose="03000509000000000000" pitchFamily="65" charset="-120"/>
                        </a:rPr>
                        <a:t>說明</a:t>
                      </a:r>
                    </a:p>
                  </a:txBody>
                  <a:tcPr marL="67895" marR="67895" marT="63500" marB="63500" anchor="ctr"/>
                </a:tc>
                <a:extLst>
                  <a:ext uri="{0D108BD9-81ED-4DB2-BD59-A6C34878D82A}">
                    <a16:rowId xmlns:a16="http://schemas.microsoft.com/office/drawing/2014/main" val="313461226"/>
                  </a:ext>
                </a:extLst>
              </a:tr>
              <a:tr h="921595">
                <a:tc>
                  <a:txBody>
                    <a:bodyPr vert="horz" wrap="square"/>
                    <a:lstStyle/>
                    <a:p>
                      <a:pPr rtl="0" fontAlgn="ctr"/>
                      <a:r>
                        <a:rPr lang="zh-TW" sz="2000" b="1">
                          <a:effectLst/>
                          <a:latin typeface="標楷體" pitchFamily="65" charset="-120"/>
                          <a:ea typeface="標楷體" panose="03000509000000000000" pitchFamily="65" charset="-120"/>
                        </a:rPr>
                        <a:t>Diffie-Hellman</a:t>
                      </a:r>
                      <a:br>
                        <a:rPr lang="en-US" sz="2000" b="1">
                          <a:effectLst/>
                          <a:latin typeface="標楷體" pitchFamily="65" charset="-120"/>
                          <a:ea typeface="標楷體" panose="03000509000000000000" pitchFamily="65" charset="-120"/>
                        </a:rPr>
                      </a:br>
                      <a:r>
                        <a:rPr lang="zh-TW" sz="2000" b="1">
                          <a:effectLst/>
                          <a:latin typeface="標楷體" pitchFamily="65" charset="-120"/>
                          <a:ea typeface="標楷體" panose="03000509000000000000" pitchFamily="65" charset="-120"/>
                        </a:rPr>
                        <a:t>(DH)</a:t>
                      </a:r>
                    </a:p>
                  </a:txBody>
                  <a:tcPr marL="67895" marR="67895" marT="63500" marB="63500" anchor="ctr"/>
                </a:tc>
                <a:tc>
                  <a:txBody>
                    <a:bodyPr vert="horz" wrap="square"/>
                    <a:lstStyle/>
                    <a:p>
                      <a:pPr rtl="0" fontAlgn="ctr"/>
                      <a:r>
                        <a:rPr lang="zh-TW" sz="2000" b="0">
                          <a:effectLst/>
                          <a:latin typeface="標楷體" pitchFamily="65" charset="-120"/>
                          <a:ea typeface="標楷體" panose="03000509000000000000" pitchFamily="65" charset="-120"/>
                        </a:rPr>
                        <a:t>512, 1024, 2048, 3072, 4096</a:t>
                      </a:r>
                    </a:p>
                  </a:txBody>
                  <a:tcPr marL="67895" marR="67895" marT="63500" marB="63500" anchor="ctr"/>
                </a:tc>
                <a:tc>
                  <a:txBody>
                    <a:bodyPr vert="horz" wrap="square"/>
                    <a:lstStyle/>
                    <a:p>
                      <a:pPr rtl="0" fontAlgn="ctr"/>
                      <a:r>
                        <a:rPr lang="en-US" altLang="zh-TW" sz="1600" b="0">
                          <a:effectLst/>
                          <a:latin typeface="標楷體" pitchFamily="65" charset="-120"/>
                          <a:ea typeface="標楷體" panose="03000509000000000000" pitchFamily="65" charset="-120"/>
                        </a:rPr>
                        <a:t>Diffie-Hellman </a:t>
                      </a:r>
                      <a:r>
                        <a:rPr lang="zh-TW" altLang="en-US" sz="1600" b="0">
                          <a:effectLst/>
                          <a:latin typeface="標楷體" pitchFamily="65" charset="-120"/>
                          <a:ea typeface="標楷體" panose="03000509000000000000" pitchFamily="65" charset="-120"/>
                        </a:rPr>
                        <a:t>演算法允許雙方達成一個他們可以用來加密想要傳送給彼此的訊息的金鑰。這個演算法的安全性取決於假設，即很容易將一個數字提高到某個次方，但很難計算出給定的數字和結果使用了哪個次方。</a:t>
                      </a:r>
                      <a:endParaRPr lang="zh-TW" sz="1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2148606628"/>
                  </a:ext>
                </a:extLst>
              </a:tr>
              <a:tr h="921595">
                <a:tc>
                  <a:txBody>
                    <a:bodyPr vert="horz" wrap="square"/>
                    <a:lstStyle/>
                    <a:p>
                      <a:pPr rtl="0" fontAlgn="ctr"/>
                      <a:r>
                        <a:rPr lang="zh-TW" sz="2000" b="1">
                          <a:effectLst/>
                          <a:latin typeface="標楷體" pitchFamily="65" charset="-120"/>
                          <a:ea typeface="標楷體" panose="03000509000000000000" pitchFamily="65" charset="-120"/>
                        </a:rPr>
                        <a:t>數位簽章標準 (DSS)</a:t>
                      </a:r>
                      <a:br>
                        <a:rPr lang="en-US" sz="2000" b="1">
                          <a:effectLst/>
                          <a:latin typeface="標楷體" pitchFamily="65" charset="-120"/>
                          <a:ea typeface="標楷體" panose="03000509000000000000" pitchFamily="65" charset="-120"/>
                        </a:rPr>
                      </a:br>
                      <a:r>
                        <a:rPr lang="zh-TW" sz="2000" b="1">
                          <a:effectLst/>
                          <a:latin typeface="標楷體" pitchFamily="65" charset="-120"/>
                          <a:ea typeface="標楷體" panose="03000509000000000000" pitchFamily="65" charset="-120"/>
                        </a:rPr>
                        <a:t>和</a:t>
                      </a:r>
                      <a:br>
                        <a:rPr lang="en-US" sz="2000" b="1">
                          <a:effectLst/>
                          <a:latin typeface="標楷體" pitchFamily="65" charset="-120"/>
                          <a:ea typeface="標楷體" panose="03000509000000000000" pitchFamily="65" charset="-120"/>
                        </a:rPr>
                      </a:br>
                      <a:r>
                        <a:rPr lang="zh-TW" sz="2000" b="1">
                          <a:effectLst/>
                          <a:latin typeface="標楷體" pitchFamily="65" charset="-120"/>
                          <a:ea typeface="標楷體" panose="03000509000000000000" pitchFamily="65" charset="-120"/>
                        </a:rPr>
                        <a:t>數位簽章演算法 (DSA)</a:t>
                      </a:r>
                    </a:p>
                  </a:txBody>
                  <a:tcPr marL="67895" marR="67895" marT="63500" marB="63500" anchor="ctr"/>
                </a:tc>
                <a:tc>
                  <a:txBody>
                    <a:bodyPr vert="horz" wrap="square"/>
                    <a:lstStyle/>
                    <a:p>
                      <a:pPr rtl="0" fontAlgn="ctr"/>
                      <a:r>
                        <a:rPr lang="zh-TW" sz="2000" b="0">
                          <a:effectLst/>
                          <a:latin typeface="標楷體" pitchFamily="65" charset="-120"/>
                          <a:ea typeface="標楷體" panose="03000509000000000000" pitchFamily="65" charset="-120"/>
                        </a:rPr>
                        <a:t>512 - 1024</a:t>
                      </a:r>
                    </a:p>
                  </a:txBody>
                  <a:tcPr marL="67895" marR="67895" marT="63500" marB="63500" anchor="ctr"/>
                </a:tc>
                <a:tc>
                  <a:txBody>
                    <a:bodyPr vert="horz" wrap="square"/>
                    <a:lstStyle/>
                    <a:p>
                      <a:pPr rtl="0" fontAlgn="ctr"/>
                      <a:r>
                        <a:rPr lang="en-US" altLang="zh-TW" sz="1600" b="0">
                          <a:effectLst/>
                          <a:latin typeface="標楷體" pitchFamily="65" charset="-120"/>
                          <a:ea typeface="標楷體" panose="03000509000000000000" pitchFamily="65" charset="-120"/>
                        </a:rPr>
                        <a:t>DSS </a:t>
                      </a:r>
                      <a:r>
                        <a:rPr lang="zh-TW" altLang="en-US" sz="1600" b="0">
                          <a:effectLst/>
                          <a:latin typeface="標楷體" pitchFamily="65" charset="-120"/>
                          <a:ea typeface="標楷體" panose="03000509000000000000" pitchFamily="65" charset="-120"/>
                        </a:rPr>
                        <a:t>指定 </a:t>
                      </a:r>
                      <a:r>
                        <a:rPr lang="en-US" altLang="zh-TW" sz="1600" b="0">
                          <a:effectLst/>
                          <a:latin typeface="標楷體" pitchFamily="65" charset="-120"/>
                          <a:ea typeface="標楷體" panose="03000509000000000000" pitchFamily="65" charset="-120"/>
                        </a:rPr>
                        <a:t>DSA </a:t>
                      </a:r>
                      <a:r>
                        <a:rPr lang="zh-TW" altLang="en-US" sz="1600" b="0">
                          <a:effectLst/>
                          <a:latin typeface="標楷體" pitchFamily="65" charset="-120"/>
                          <a:ea typeface="標楷體" panose="03000509000000000000" pitchFamily="65" charset="-120"/>
                        </a:rPr>
                        <a:t>作為數位簽章的演算法。</a:t>
                      </a:r>
                      <a:r>
                        <a:rPr lang="en-US" altLang="zh-TW" sz="1600" b="0">
                          <a:effectLst/>
                          <a:latin typeface="標楷體" pitchFamily="65" charset="-120"/>
                          <a:ea typeface="標楷體" panose="03000509000000000000" pitchFamily="65" charset="-120"/>
                        </a:rPr>
                        <a:t>DSA </a:t>
                      </a:r>
                      <a:r>
                        <a:rPr lang="zh-TW" altLang="en-US" sz="1600" b="0">
                          <a:effectLst/>
                          <a:latin typeface="標楷體" pitchFamily="65" charset="-120"/>
                          <a:ea typeface="標楷體" panose="03000509000000000000" pitchFamily="65" charset="-120"/>
                        </a:rPr>
                        <a:t>是一個基於 </a:t>
                      </a:r>
                      <a:r>
                        <a:rPr lang="en-US" altLang="zh-TW" sz="1600" b="0" err="1">
                          <a:effectLst/>
                          <a:latin typeface="標楷體" pitchFamily="65" charset="-120"/>
                          <a:ea typeface="標楷體" panose="03000509000000000000" pitchFamily="65" charset="-120"/>
                        </a:rPr>
                        <a:t>ElGamal </a:t>
                      </a:r>
                      <a:r>
                        <a:rPr lang="zh-TW" altLang="en-US" sz="1600" b="0">
                          <a:effectLst/>
                          <a:latin typeface="標楷體" pitchFamily="65" charset="-120"/>
                          <a:ea typeface="標楷體" panose="03000509000000000000" pitchFamily="65" charset="-120"/>
                        </a:rPr>
                        <a:t>簽章方案的公鑰演算法。簽章創建速度與 </a:t>
                      </a:r>
                      <a:r>
                        <a:rPr lang="en-US" altLang="zh-TW" sz="1600" b="0">
                          <a:effectLst/>
                          <a:latin typeface="標楷體" pitchFamily="65" charset="-120"/>
                          <a:ea typeface="標楷體" panose="03000509000000000000" pitchFamily="65" charset="-120"/>
                        </a:rPr>
                        <a:t>RSA </a:t>
                      </a:r>
                      <a:r>
                        <a:rPr lang="zh-TW" altLang="en-US" sz="1600" b="0">
                          <a:effectLst/>
                          <a:latin typeface="標楷體" pitchFamily="65" charset="-120"/>
                          <a:ea typeface="標楷體" panose="03000509000000000000" pitchFamily="65" charset="-120"/>
                        </a:rPr>
                        <a:t>類似，但驗證速度要慢 </a:t>
                      </a:r>
                      <a:r>
                        <a:rPr lang="en-US" altLang="zh-TW" sz="1600" b="0">
                          <a:effectLst/>
                          <a:latin typeface="標楷體" pitchFamily="65" charset="-120"/>
                          <a:ea typeface="標楷體" panose="03000509000000000000" pitchFamily="65" charset="-120"/>
                        </a:rPr>
                        <a:t>10 </a:t>
                      </a:r>
                      <a:r>
                        <a:rPr lang="zh-TW" altLang="en-US" sz="1600" b="0">
                          <a:effectLst/>
                          <a:latin typeface="標楷體" pitchFamily="65" charset="-120"/>
                          <a:ea typeface="標楷體" panose="03000509000000000000" pitchFamily="65" charset="-120"/>
                        </a:rPr>
                        <a:t>到 </a:t>
                      </a:r>
                      <a:r>
                        <a:rPr lang="en-US" altLang="zh-TW" sz="1600" b="0">
                          <a:effectLst/>
                          <a:latin typeface="標楷體" pitchFamily="65" charset="-120"/>
                          <a:ea typeface="標楷體" panose="03000509000000000000" pitchFamily="65" charset="-120"/>
                        </a:rPr>
                        <a:t>40 </a:t>
                      </a:r>
                      <a:r>
                        <a:rPr lang="zh-TW" altLang="en-US" sz="1600" b="0">
                          <a:effectLst/>
                          <a:latin typeface="標楷體" pitchFamily="65" charset="-120"/>
                          <a:ea typeface="標楷體" panose="03000509000000000000" pitchFamily="65" charset="-120"/>
                        </a:rPr>
                        <a:t>倍 。</a:t>
                      </a:r>
                      <a:endParaRPr lang="zh-TW" sz="1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2866571815"/>
                  </a:ext>
                </a:extLst>
              </a:tr>
              <a:tr h="921595">
                <a:tc>
                  <a:txBody>
                    <a:bodyPr vert="horz" wrap="square"/>
                    <a:lstStyle/>
                    <a:p>
                      <a:pPr rtl="0" fontAlgn="ctr"/>
                      <a:r>
                        <a:rPr lang="en-US" altLang="zh-TW" sz="2000" b="1" err="1">
                          <a:effectLst/>
                          <a:latin typeface="標楷體" pitchFamily="65" charset="-120"/>
                          <a:ea typeface="標楷體" panose="03000509000000000000" pitchFamily="65" charset="-120"/>
                        </a:rPr>
                        <a:t>Rivest</a:t>
                      </a:r>
                      <a:r>
                        <a:rPr lang="zh-TW" altLang="en-US" sz="2000" b="1">
                          <a:effectLst/>
                          <a:latin typeface="標楷體" pitchFamily="65" charset="-120"/>
                          <a:ea typeface="標楷體" panose="03000509000000000000" pitchFamily="65" charset="-120"/>
                        </a:rPr>
                        <a:t>、</a:t>
                      </a:r>
                      <a:r>
                        <a:rPr lang="en-US" altLang="zh-TW" sz="2000" b="1">
                          <a:effectLst/>
                          <a:latin typeface="標楷體" pitchFamily="65" charset="-120"/>
                          <a:ea typeface="標楷體" panose="03000509000000000000" pitchFamily="65" charset="-120"/>
                        </a:rPr>
                        <a:t>Shamir </a:t>
                      </a:r>
                      <a:r>
                        <a:rPr lang="zh-TW" altLang="en-US" sz="2000" b="1">
                          <a:effectLst/>
                          <a:latin typeface="標楷體" pitchFamily="65" charset="-120"/>
                          <a:ea typeface="標楷體" panose="03000509000000000000" pitchFamily="65" charset="-120"/>
                        </a:rPr>
                        <a:t>和 </a:t>
                      </a:r>
                      <a:r>
                        <a:rPr lang="en-US" altLang="zh-TW" sz="2000" b="1" err="1">
                          <a:effectLst/>
                          <a:latin typeface="標楷體" pitchFamily="65" charset="-120"/>
                          <a:ea typeface="標楷體" panose="03000509000000000000" pitchFamily="65" charset="-120"/>
                        </a:rPr>
                        <a:t>Adleman </a:t>
                      </a:r>
                      <a:r>
                        <a:rPr lang="zh-TW" altLang="en-US" sz="2000" b="1">
                          <a:effectLst/>
                          <a:latin typeface="標楷體" pitchFamily="65" charset="-120"/>
                          <a:ea typeface="標楷體" panose="03000509000000000000" pitchFamily="65" charset="-120"/>
                        </a:rPr>
                        <a:t>加密演算法</a:t>
                      </a:r>
                    </a:p>
                    <a:p>
                      <a:pPr rtl="0" fontAlgn="ctr"/>
                      <a:r>
                        <a:rPr lang="en-US" altLang="zh-TW" sz="2000" b="1">
                          <a:effectLst/>
                          <a:latin typeface="標楷體" pitchFamily="65" charset="-120"/>
                          <a:ea typeface="標楷體" panose="03000509000000000000" pitchFamily="65" charset="-120"/>
                        </a:rPr>
                        <a:t>(RSA)</a:t>
                      </a:r>
                      <a:endParaRPr lang="zh-TW" sz="20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en-US" altLang="zh-TW" sz="2000" b="0">
                          <a:effectLst/>
                          <a:latin typeface="標楷體" pitchFamily="65" charset="-120"/>
                          <a:ea typeface="標楷體" panose="03000509000000000000" pitchFamily="65" charset="-120"/>
                        </a:rPr>
                        <a:t>512 </a:t>
                      </a:r>
                      <a:r>
                        <a:rPr lang="zh-TW" altLang="en-US" sz="2000" b="0">
                          <a:effectLst/>
                          <a:latin typeface="標楷體" pitchFamily="65" charset="-120"/>
                          <a:ea typeface="標楷體" panose="03000509000000000000" pitchFamily="65" charset="-120"/>
                        </a:rPr>
                        <a:t>至 </a:t>
                      </a:r>
                      <a:r>
                        <a:rPr lang="en-US" altLang="zh-TW" sz="2000" b="0">
                          <a:effectLst/>
                          <a:latin typeface="標楷體" pitchFamily="65" charset="-120"/>
                          <a:ea typeface="標楷體" panose="03000509000000000000" pitchFamily="65" charset="-120"/>
                        </a:rPr>
                        <a:t>2048</a:t>
                      </a:r>
                      <a:endParaRPr lang="zh-TW" sz="2000" b="0">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en-US" altLang="zh-TW" sz="1600" b="0">
                          <a:effectLst/>
                          <a:latin typeface="標楷體" pitchFamily="65" charset="-120"/>
                          <a:ea typeface="標楷體" panose="03000509000000000000" pitchFamily="65" charset="-120"/>
                        </a:rPr>
                        <a:t>RSA </a:t>
                      </a:r>
                      <a:r>
                        <a:rPr lang="zh-TW" altLang="en-US" sz="1600" b="0">
                          <a:effectLst/>
                          <a:latin typeface="標楷體" pitchFamily="65" charset="-120"/>
                          <a:ea typeface="標楷體" panose="03000509000000000000" pitchFamily="65" charset="-120"/>
                        </a:rPr>
                        <a:t>是用於公開金鑰密碼術的，它是基於目前 對非常大的數字進行因數分解的困難。它是目前已知的第一個既適合簽章又適合加密的演算法。它被廣泛用於電子商務協定，並被認為是安全的，只要有足夠長的金鑰和使用最新的實作方式。</a:t>
                      </a:r>
                      <a:endParaRPr lang="zh-TW" sz="1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2358129322"/>
                  </a:ext>
                </a:extLst>
              </a:tr>
              <a:tr h="921595">
                <a:tc>
                  <a:txBody>
                    <a:bodyPr vert="horz" wrap="square"/>
                    <a:lstStyle/>
                    <a:p>
                      <a:pPr rtl="0" fontAlgn="ctr"/>
                      <a:r>
                        <a:rPr lang="en-US" altLang="zh-TW" sz="2000" b="1" err="1">
                          <a:effectLst/>
                          <a:latin typeface="標楷體" pitchFamily="65" charset="-120"/>
                          <a:ea typeface="標楷體" panose="03000509000000000000" pitchFamily="65" charset="-120"/>
                        </a:rPr>
                        <a:t>EIGamal</a:t>
                      </a:r>
                      <a:endParaRPr lang="zh-TW" sz="20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sz="2000" b="0">
                          <a:effectLst/>
                          <a:latin typeface="標楷體" pitchFamily="65" charset="-120"/>
                          <a:ea typeface="標楷體" panose="03000509000000000000" pitchFamily="65" charset="-120"/>
                        </a:rPr>
                        <a:t>512 - 1024</a:t>
                      </a:r>
                    </a:p>
                  </a:txBody>
                  <a:tcPr marL="67895" marR="67895"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一種基於 </a:t>
                      </a:r>
                      <a:r>
                        <a:rPr lang="en-US" altLang="zh-TW" sz="1600" b="0">
                          <a:effectLst/>
                          <a:latin typeface="標楷體" pitchFamily="65" charset="-120"/>
                          <a:ea typeface="標楷體" panose="03000509000000000000" pitchFamily="65" charset="-120"/>
                        </a:rPr>
                        <a:t>Diffie-Hellman </a:t>
                      </a:r>
                      <a:r>
                        <a:rPr lang="zh-TW" altLang="en-US" sz="1600" b="0">
                          <a:effectLst/>
                          <a:latin typeface="標楷體" pitchFamily="65" charset="-120"/>
                          <a:ea typeface="標楷體" panose="03000509000000000000" pitchFamily="65" charset="-120"/>
                        </a:rPr>
                        <a:t>金鑰協定的公開金鑰密碼術的非對稱式金鑰加密演算法。</a:t>
                      </a:r>
                      <a:r>
                        <a:rPr lang="en-US" altLang="zh-TW" sz="1600" b="0" err="1">
                          <a:effectLst/>
                          <a:latin typeface="標楷體" pitchFamily="65" charset="-120"/>
                          <a:ea typeface="標楷體" panose="03000509000000000000" pitchFamily="65" charset="-120"/>
                        </a:rPr>
                        <a:t>ElGamal </a:t>
                      </a:r>
                      <a:r>
                        <a:rPr lang="zh-TW" altLang="en-US" sz="1600" b="0">
                          <a:effectLst/>
                          <a:latin typeface="標楷體" pitchFamily="65" charset="-120"/>
                          <a:ea typeface="標楷體" panose="03000509000000000000" pitchFamily="65" charset="-120"/>
                        </a:rPr>
                        <a:t>系統的一個缺點是加密的訊息變得非常大，大約是原始訊息的兩倍大小，因此它僅用於小訊息，例如秘密金鑰。</a:t>
                      </a:r>
                      <a:endParaRPr lang="zh-TW" sz="1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2368773845"/>
                  </a:ext>
                </a:extLst>
              </a:tr>
              <a:tr h="587733">
                <a:tc>
                  <a:txBody>
                    <a:bodyPr vert="horz" wrap="square"/>
                    <a:lstStyle/>
                    <a:p>
                      <a:pPr rtl="0" fontAlgn="ctr"/>
                      <a:r>
                        <a:rPr lang="zh-TW" altLang="en-US" sz="2000" b="1">
                          <a:effectLst/>
                          <a:latin typeface="標楷體" pitchFamily="65" charset="-120"/>
                          <a:ea typeface="標楷體" panose="03000509000000000000" pitchFamily="65" charset="-120"/>
                        </a:rPr>
                        <a:t>橢圓曲線技術</a:t>
                      </a:r>
                      <a:endParaRPr lang="zh-TW" sz="20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sz="2000" b="0">
                          <a:effectLst/>
                          <a:latin typeface="標楷體" pitchFamily="65" charset="-120"/>
                          <a:ea typeface="標楷體" panose="03000509000000000000" pitchFamily="65" charset="-120"/>
                        </a:rPr>
                        <a:t>160</a:t>
                      </a:r>
                    </a:p>
                  </a:txBody>
                  <a:tcPr marL="67895" marR="67895" marT="63500" marB="63500" anchor="ctr"/>
                </a:tc>
                <a:tc>
                  <a:txBody>
                    <a:bodyPr vert="horz" wrap="square"/>
                    <a:lstStyle/>
                    <a:p>
                      <a:pPr rtl="0" fontAlgn="ctr"/>
                      <a:r>
                        <a:rPr lang="zh-TW" altLang="en-US" sz="1600" b="0">
                          <a:effectLst/>
                          <a:latin typeface="標楷體" pitchFamily="65" charset="-120"/>
                          <a:ea typeface="標楷體" panose="03000509000000000000" pitchFamily="65" charset="-120"/>
                        </a:rPr>
                        <a:t>橢圓曲線密碼術可以用來改編許多密碼術的演算法，如 </a:t>
                      </a:r>
                      <a:r>
                        <a:rPr lang="en-US" altLang="zh-TW" sz="1600" b="0">
                          <a:effectLst/>
                          <a:latin typeface="標楷體" pitchFamily="65" charset="-120"/>
                          <a:ea typeface="標楷體" panose="03000509000000000000" pitchFamily="65" charset="-120"/>
                        </a:rPr>
                        <a:t>Diffie-Hellman </a:t>
                      </a:r>
                      <a:r>
                        <a:rPr lang="zh-TW" altLang="en-US" sz="1600" b="0">
                          <a:effectLst/>
                          <a:latin typeface="標楷體" pitchFamily="65" charset="-120"/>
                          <a:ea typeface="標楷體" panose="03000509000000000000" pitchFamily="65" charset="-120"/>
                        </a:rPr>
                        <a:t>或 </a:t>
                      </a:r>
                      <a:r>
                        <a:rPr lang="en-US" altLang="zh-TW" sz="1600" b="0" err="1">
                          <a:effectLst/>
                          <a:latin typeface="標楷體" pitchFamily="65" charset="-120"/>
                          <a:ea typeface="標楷體" panose="03000509000000000000" pitchFamily="65" charset="-120"/>
                        </a:rPr>
                        <a:t>ElGamal</a:t>
                      </a:r>
                      <a:r>
                        <a:rPr lang="zh-TW" altLang="en-US" sz="1600" b="0">
                          <a:effectLst/>
                          <a:latin typeface="標楷體" pitchFamily="65" charset="-120"/>
                          <a:ea typeface="標楷體" panose="03000509000000000000" pitchFamily="65" charset="-120"/>
                        </a:rPr>
                        <a:t>。橢圓曲線密碼學的主要優點是，金鑰可以小得多。</a:t>
                      </a:r>
                      <a:endParaRPr lang="zh-TW" sz="1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2295999212"/>
                  </a:ext>
                </a:extLst>
              </a:tr>
            </a:tbl>
          </a:graphicData>
        </a:graphic>
      </p:graphicFrame>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3.10</a:t>
            </a:r>
            <a:r>
              <a:rPr lang="zh-TW" altLang="en-US" sz="3600">
                <a:solidFill>
                  <a:srgbClr val="004C69"/>
                </a:solidFill>
              </a:rPr>
              <a:t>密碼學</a:t>
            </a:r>
            <a:br>
              <a:rPr lang="en-US" sz="3600">
                <a:solidFill>
                  <a:srgbClr val="004C69"/>
                </a:solidFill>
              </a:rPr>
            </a:br>
            <a:r>
              <a:rPr lang="zh-TW" altLang="en-US" sz="3600">
                <a:solidFill>
                  <a:srgbClr val="004C69"/>
                </a:solidFill>
              </a:rPr>
              <a:t>非對稱加密（續）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156</a:t>
            </a:fld>
            <a:endParaRPr lang="en-US" kern="0">
              <a:solidFill>
                <a:srgbClr val="595959"/>
              </a:solidFill>
            </a:endParaRPr>
          </a:p>
        </p:txBody>
      </p:sp>
    </p:spTree>
    <p:extLst>
      <p:ext uri="{BB962C8B-B14F-4D97-AF65-F5344CB8AC3E}">
        <p14:creationId xmlns:p14="http://schemas.microsoft.com/office/powerpoint/2010/main" val="1266831071"/>
      </p:ext>
    </p:extLst>
  </p:cSld>
  <p:clrMapOvr>
    <a:masterClrMapping/>
  </p:clrMapOvr>
  <p:transition/>
  <p:timing/>
</p:sld>
</file>

<file path=ppt/slides/slide1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029FDF38-4407-C847-9211-10EA40A630FE}"/>
              </a:ext>
            </a:extLst>
          </p:cNvPr>
          <p:cNvSpPr>
            <a:spLocks noGrp="1"/>
          </p:cNvSpPr>
          <p:nvPr>
            <p:ph idx="1"/>
          </p:nvPr>
        </p:nvSpPr>
        <p:spPr>
          <a:xfrm>
            <a:off x="764108" y="1065259"/>
            <a:ext cx="9682599" cy="5540425"/>
          </a:xfrm>
        </p:spPr>
        <p:txBody>
          <a:bodyPr/>
          <a:lstStyle/>
          <a:p>
            <a:r>
              <a:rPr lang="en-US" altLang="zh-TW" sz="2133">
                <a:latin typeface="標楷體" pitchFamily="65" charset="-120"/>
                <a:cs typeface="Arial" pitchFamily="34" charset="0"/>
              </a:rPr>
              <a:t>Diffie-Hellman (DH) </a:t>
            </a:r>
            <a:r>
              <a:rPr lang="zh-TW" altLang="en-US" sz="2133">
                <a:latin typeface="標楷體" pitchFamily="65" charset="-120"/>
                <a:cs typeface="Arial" pitchFamily="34" charset="0"/>
              </a:rPr>
              <a:t>是一種非對稱的數學演算法，兩台電腦在沒有交流的情況下產生一個相同的共用秘密金鑰。新的共用金鑰從未在發送方和接收方之間實際交換。</a:t>
            </a:r>
            <a:endParaRPr lang="en-US" altLang="zh-TW" sz="2133">
              <a:latin typeface="標楷體" pitchFamily="65" charset="-120"/>
              <a:cs typeface="Arial" pitchFamily="34" charset="0"/>
            </a:endParaRPr>
          </a:p>
          <a:p>
            <a:r>
              <a:rPr lang="zh-TW" altLang="en-US" sz="2133">
                <a:latin typeface="標楷體" pitchFamily="65" charset="-120"/>
                <a:cs typeface="Arial" pitchFamily="34" charset="0"/>
              </a:rPr>
              <a:t>以下是 </a:t>
            </a:r>
            <a:r>
              <a:rPr lang="en-US" altLang="zh-TW" sz="2133">
                <a:latin typeface="標楷體" pitchFamily="65" charset="-120"/>
                <a:cs typeface="Arial" pitchFamily="34" charset="0"/>
              </a:rPr>
              <a:t>DH </a:t>
            </a:r>
            <a:r>
              <a:rPr lang="zh-TW" altLang="en-US" sz="2133">
                <a:latin typeface="標楷體" pitchFamily="65" charset="-120"/>
                <a:cs typeface="Arial" pitchFamily="34" charset="0"/>
              </a:rPr>
              <a:t>常被使用的三個例子：</a:t>
            </a:r>
          </a:p>
          <a:p>
            <a:pPr marL="632867" lvl="1" indent="-380990"/>
            <a:r>
              <a:rPr lang="zh-TW" altLang="en-US" sz="2000">
                <a:latin typeface="標楷體" pitchFamily="65" charset="-120"/>
                <a:cs typeface="Arial" pitchFamily="34" charset="0"/>
              </a:rPr>
              <a:t>使用 </a:t>
            </a:r>
            <a:r>
              <a:rPr lang="en-US" altLang="zh-TW" sz="2000">
                <a:latin typeface="標楷體" pitchFamily="65" charset="-120"/>
                <a:cs typeface="Arial" pitchFamily="34" charset="0"/>
              </a:rPr>
              <a:t>IPsec VPN </a:t>
            </a:r>
            <a:r>
              <a:rPr lang="zh-TW" altLang="en-US" sz="2000">
                <a:latin typeface="標楷體" pitchFamily="65" charset="-120"/>
                <a:cs typeface="Arial" pitchFamily="34" charset="0"/>
              </a:rPr>
              <a:t>交換資料。</a:t>
            </a:r>
          </a:p>
          <a:p>
            <a:pPr marL="632867" lvl="1" indent="-380990"/>
            <a:r>
              <a:rPr lang="zh-TW" altLang="en-US" sz="2000">
                <a:latin typeface="標楷體" pitchFamily="65" charset="-120"/>
                <a:cs typeface="Arial" pitchFamily="34" charset="0"/>
              </a:rPr>
              <a:t>在網際網路上使用 </a:t>
            </a:r>
            <a:r>
              <a:rPr lang="en-US" altLang="zh-TW" sz="2000">
                <a:latin typeface="標楷體" pitchFamily="65" charset="-120"/>
                <a:cs typeface="Arial" pitchFamily="34" charset="0"/>
              </a:rPr>
              <a:t>SSL </a:t>
            </a:r>
            <a:r>
              <a:rPr lang="zh-TW" altLang="en-US" sz="2000">
                <a:latin typeface="標楷體" pitchFamily="65" charset="-120"/>
                <a:cs typeface="Arial" pitchFamily="34" charset="0"/>
              </a:rPr>
              <a:t>或 </a:t>
            </a:r>
            <a:r>
              <a:rPr lang="en-US" altLang="zh-TW" sz="2000">
                <a:latin typeface="標楷體" pitchFamily="65" charset="-120"/>
                <a:cs typeface="Arial" pitchFamily="34" charset="0"/>
              </a:rPr>
              <a:t>TLS </a:t>
            </a:r>
            <a:r>
              <a:rPr lang="zh-TW" altLang="en-US" sz="2000">
                <a:latin typeface="標楷體" pitchFamily="65" charset="-120"/>
                <a:cs typeface="Arial" pitchFamily="34" charset="0"/>
              </a:rPr>
              <a:t>加密資料。</a:t>
            </a:r>
          </a:p>
          <a:p>
            <a:pPr marL="632867" lvl="1" indent="-380990"/>
            <a:r>
              <a:rPr lang="en-US" altLang="zh-TW" sz="2000">
                <a:latin typeface="標楷體" pitchFamily="65" charset="-120"/>
                <a:cs typeface="Arial" pitchFamily="34" charset="0"/>
              </a:rPr>
              <a:t>SSH </a:t>
            </a:r>
            <a:r>
              <a:rPr lang="zh-TW" altLang="en-US" sz="2000">
                <a:latin typeface="標楷體" pitchFamily="65" charset="-120"/>
                <a:cs typeface="Arial" pitchFamily="34" charset="0"/>
              </a:rPr>
              <a:t>資料進行了交換。</a:t>
            </a:r>
            <a:endParaRPr lang="en-US" altLang="zh-TW" sz="2000">
              <a:latin typeface="標楷體" pitchFamily="65" charset="-120"/>
              <a:cs typeface="Arial" pitchFamily="34" charset="0"/>
            </a:endParaRPr>
          </a:p>
          <a:p>
            <a:r>
              <a:rPr lang="en-US" altLang="zh-TW" sz="2133">
                <a:latin typeface="標楷體" pitchFamily="65" charset="-120"/>
                <a:cs typeface="Arial" pitchFamily="34" charset="0"/>
              </a:rPr>
              <a:t>DH </a:t>
            </a:r>
            <a:r>
              <a:rPr lang="zh-TW" altLang="en-US" sz="2133">
                <a:latin typeface="標楷體" pitchFamily="65" charset="-120"/>
                <a:cs typeface="Arial" pitchFamily="34" charset="0"/>
              </a:rPr>
              <a:t>的安全性是基於它在計算中使用非常大的數字。</a:t>
            </a:r>
            <a:endParaRPr lang="en-US" altLang="zh-TW" sz="2133">
              <a:latin typeface="標楷體" pitchFamily="65" charset="-120"/>
              <a:cs typeface="Arial" pitchFamily="34" charset="0"/>
            </a:endParaRPr>
          </a:p>
          <a:p>
            <a:r>
              <a:rPr lang="zh-TW" altLang="en-US" sz="2133">
                <a:latin typeface="標楷體" pitchFamily="65" charset="-120"/>
                <a:cs typeface="Arial" pitchFamily="34" charset="0"/>
              </a:rPr>
              <a:t>不幸的是，非對稱金鑰系統對於任何類型的大量加密來說都是極其緩慢的。因此，通常使用對稱演算法（例如 </a:t>
            </a:r>
            <a:r>
              <a:rPr lang="en-US" altLang="zh-TW" sz="2133">
                <a:latin typeface="標楷體" pitchFamily="65" charset="-120"/>
                <a:cs typeface="Arial" pitchFamily="34" charset="0"/>
              </a:rPr>
              <a:t>3DES </a:t>
            </a:r>
            <a:r>
              <a:rPr lang="zh-TW" altLang="en-US" sz="2133">
                <a:latin typeface="標楷體" pitchFamily="65" charset="-120"/>
                <a:cs typeface="Arial" pitchFamily="34" charset="0"/>
              </a:rPr>
              <a:t>或 </a:t>
            </a:r>
            <a:r>
              <a:rPr lang="en-US" altLang="zh-TW" sz="2133">
                <a:latin typeface="標楷體" pitchFamily="65" charset="-120"/>
                <a:cs typeface="Arial" pitchFamily="34" charset="0"/>
              </a:rPr>
              <a:t>AES</a:t>
            </a:r>
            <a:r>
              <a:rPr lang="zh-TW" altLang="en-US" sz="2133">
                <a:latin typeface="標楷體" pitchFamily="65" charset="-120"/>
                <a:cs typeface="Arial" pitchFamily="34" charset="0"/>
              </a:rPr>
              <a:t>）來加密大部分流量，然後使用 </a:t>
            </a:r>
            <a:r>
              <a:rPr lang="en-US" altLang="zh-TW" sz="2133">
                <a:latin typeface="標楷體" pitchFamily="65" charset="-120"/>
                <a:cs typeface="Arial" pitchFamily="34" charset="0"/>
              </a:rPr>
              <a:t>DH </a:t>
            </a:r>
            <a:r>
              <a:rPr lang="zh-TW" altLang="en-US" sz="2133">
                <a:latin typeface="標楷體" pitchFamily="65" charset="-120"/>
                <a:cs typeface="Arial" pitchFamily="34" charset="0"/>
              </a:rPr>
              <a:t>演算法建立將由加密演算法使用的金鑰。</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3.10</a:t>
            </a:r>
            <a:r>
              <a:rPr lang="zh-TW" altLang="en-US" sz="3600">
                <a:solidFill>
                  <a:srgbClr val="004C69"/>
                </a:solidFill>
              </a:rPr>
              <a:t>密碼學</a:t>
            </a:r>
            <a:br>
              <a:rPr lang="en-US" sz="3600">
                <a:solidFill>
                  <a:srgbClr val="004C69"/>
                </a:solidFill>
              </a:rPr>
            </a:br>
            <a:r>
              <a:rPr lang="en-US" altLang="zh-TW" sz="3600">
                <a:solidFill>
                  <a:srgbClr val="004C69"/>
                </a:solidFill>
              </a:rPr>
              <a:t>Diffie-Hellman</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157</a:t>
            </a:fld>
            <a:endParaRPr lang="en-US" kern="0">
              <a:solidFill>
                <a:srgbClr val="595959"/>
              </a:solidFill>
            </a:endParaRPr>
          </a:p>
        </p:txBody>
      </p:sp>
    </p:spTree>
    <p:extLst>
      <p:ext uri="{BB962C8B-B14F-4D97-AF65-F5344CB8AC3E}">
        <p14:creationId xmlns:p14="http://schemas.microsoft.com/office/powerpoint/2010/main" val="2176123723"/>
      </p:ext>
    </p:extLst>
  </p:cSld>
  <p:clrMapOvr>
    <a:masterClrMapping/>
  </p:clrMapOvr>
  <p:transition/>
  <p:timing/>
</p:sld>
</file>

<file path=ppt/slides/slide1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3EEDFADD-64B1-4445-9DF7-EFB13FAEE90E}"/>
              </a:ext>
            </a:extLst>
          </p:cNvPr>
          <p:cNvSpPr>
            <a:spLocks noGrp="1"/>
          </p:cNvSpPr>
          <p:nvPr>
            <p:ph idx="1"/>
          </p:nvPr>
        </p:nvSpPr>
        <p:spPr>
          <a:xfrm>
            <a:off x="192087" y="1065260"/>
            <a:ext cx="6657892" cy="5540425"/>
          </a:xfrm>
        </p:spPr>
        <p:txBody>
          <a:bodyPr/>
          <a:lstStyle/>
          <a:p>
            <a:pPr marL="457189" indent="-457189">
              <a:buFont typeface="Arial" pitchFamily="34" charset="0"/>
              <a:buChar char="•"/>
            </a:pPr>
            <a:r>
              <a:rPr lang="zh-TW" altLang="en-US" sz="1600">
                <a:latin typeface="標楷體" pitchFamily="65" charset="-120"/>
                <a:cs typeface="Arial" pitchFamily="34" charset="0"/>
              </a:rPr>
              <a:t>圖中的顏色會用來代替複雜的長數字來簡化 </a:t>
            </a:r>
            <a:r>
              <a:rPr lang="en-US" altLang="zh-TW" sz="1600">
                <a:latin typeface="標楷體" pitchFamily="65" charset="-120"/>
                <a:cs typeface="Arial" pitchFamily="34" charset="0"/>
              </a:rPr>
              <a:t>DH </a:t>
            </a:r>
            <a:r>
              <a:rPr lang="zh-TW" altLang="en-US" sz="1600">
                <a:latin typeface="標楷體" pitchFamily="65" charset="-120"/>
                <a:cs typeface="Arial" pitchFamily="34" charset="0"/>
              </a:rPr>
              <a:t>金鑰同意程序。</a:t>
            </a:r>
            <a:r>
              <a:rPr lang="en-US" altLang="zh-TW" sz="1600">
                <a:latin typeface="標楷體" pitchFamily="65" charset="-120"/>
                <a:cs typeface="Arial" pitchFamily="34" charset="0"/>
              </a:rPr>
              <a:t>DH </a:t>
            </a:r>
            <a:r>
              <a:rPr lang="zh-TW" altLang="en-US" sz="1600">
                <a:latin typeface="標楷體" pitchFamily="65" charset="-120"/>
                <a:cs typeface="Arial" pitchFamily="34" charset="0"/>
              </a:rPr>
              <a:t>金鑰交換開始時，</a:t>
            </a:r>
            <a:r>
              <a:rPr lang="en-US" altLang="zh-TW" sz="1600">
                <a:latin typeface="標楷體" pitchFamily="65" charset="-120"/>
                <a:cs typeface="Arial" pitchFamily="34" charset="0"/>
              </a:rPr>
              <a:t>Alice </a:t>
            </a:r>
            <a:r>
              <a:rPr lang="zh-TW" altLang="en-US" sz="1600">
                <a:latin typeface="標楷體" pitchFamily="65" charset="-120"/>
                <a:cs typeface="Arial" pitchFamily="34" charset="0"/>
              </a:rPr>
              <a:t>和 </a:t>
            </a:r>
            <a:r>
              <a:rPr lang="en-US" altLang="zh-TW" sz="1600">
                <a:latin typeface="標楷體" pitchFamily="65" charset="-120"/>
                <a:cs typeface="Arial" pitchFamily="34" charset="0"/>
              </a:rPr>
              <a:t>Bob </a:t>
            </a:r>
            <a:r>
              <a:rPr lang="zh-TW" altLang="en-US" sz="1600">
                <a:latin typeface="標楷體" pitchFamily="65" charset="-120"/>
                <a:cs typeface="Arial" pitchFamily="34" charset="0"/>
              </a:rPr>
              <a:t>商定了一個不需要保密的任意共同顏色。在我們的例子中同意的顏色是黃色的。</a:t>
            </a:r>
            <a:endParaRPr lang="en-US" altLang="zh-TW" sz="1600">
              <a:latin typeface="標楷體" pitchFamily="65" charset="-120"/>
              <a:cs typeface="Arial" panose="020b0604020202020204" pitchFamily="34" charset="0"/>
            </a:endParaRPr>
          </a:p>
          <a:p>
            <a:pPr marL="457189" indent="-457189">
              <a:buFont typeface="Arial" pitchFamily="34" charset="0"/>
              <a:buChar char="•"/>
            </a:pPr>
            <a:r>
              <a:rPr lang="zh-TW" altLang="en-US" sz="1600">
                <a:latin typeface="標楷體" pitchFamily="65" charset="-120"/>
                <a:cs typeface="Arial" pitchFamily="34" charset="0"/>
              </a:rPr>
              <a:t>接下來，</a:t>
            </a:r>
            <a:r>
              <a:rPr lang="en-US" altLang="zh-TW" sz="1600">
                <a:latin typeface="標楷體" pitchFamily="65" charset="-120"/>
                <a:cs typeface="Arial" pitchFamily="34" charset="0"/>
              </a:rPr>
              <a:t>Alice </a:t>
            </a:r>
            <a:r>
              <a:rPr lang="zh-TW" altLang="en-US" sz="1600">
                <a:latin typeface="標楷體" pitchFamily="65" charset="-120"/>
                <a:cs typeface="Arial" pitchFamily="34" charset="0"/>
              </a:rPr>
              <a:t>和 </a:t>
            </a:r>
            <a:r>
              <a:rPr lang="en-US" altLang="zh-TW" sz="1600">
                <a:latin typeface="標楷體" pitchFamily="65" charset="-120"/>
                <a:cs typeface="Arial" pitchFamily="34" charset="0"/>
              </a:rPr>
              <a:t>Bob </a:t>
            </a:r>
            <a:r>
              <a:rPr lang="zh-TW" altLang="en-US" sz="1600">
                <a:latin typeface="標楷體" pitchFamily="65" charset="-120"/>
                <a:cs typeface="Arial" pitchFamily="34" charset="0"/>
              </a:rPr>
              <a:t>將分別選擇一個秘密的顏色。</a:t>
            </a:r>
            <a:r>
              <a:rPr lang="en-US" altLang="zh-TW" sz="1600">
                <a:latin typeface="標楷體" pitchFamily="65" charset="-120"/>
                <a:cs typeface="Arial" pitchFamily="34" charset="0"/>
              </a:rPr>
              <a:t>Alice </a:t>
            </a:r>
            <a:r>
              <a:rPr lang="zh-TW" altLang="en-US" sz="1600">
                <a:latin typeface="標楷體" pitchFamily="65" charset="-120"/>
                <a:cs typeface="Arial" pitchFamily="34" charset="0"/>
              </a:rPr>
              <a:t>選擇了紅色，而 </a:t>
            </a:r>
            <a:r>
              <a:rPr lang="en-US" altLang="zh-TW" sz="1600">
                <a:latin typeface="標楷體" pitchFamily="65" charset="-120"/>
                <a:cs typeface="Arial" pitchFamily="34" charset="0"/>
              </a:rPr>
              <a:t>Bob </a:t>
            </a:r>
            <a:r>
              <a:rPr lang="zh-TW" altLang="en-US" sz="1600">
                <a:latin typeface="標楷體" pitchFamily="65" charset="-120"/>
                <a:cs typeface="Arial" pitchFamily="34" charset="0"/>
              </a:rPr>
              <a:t>選擇了藍色。這些秘密顏色永遠不會與任何人分享。秘密顏色代表每一方選擇的秘密私鑰。</a:t>
            </a:r>
            <a:endParaRPr lang="en-US" altLang="zh-TW" sz="1600">
              <a:latin typeface="標楷體" pitchFamily="65" charset="-120"/>
              <a:cs typeface="Arial" pitchFamily="34" charset="0"/>
            </a:endParaRPr>
          </a:p>
          <a:p>
            <a:pPr marL="457189" indent="-457189">
              <a:buFont typeface="Arial" pitchFamily="34" charset="0"/>
              <a:buChar char="•"/>
            </a:pPr>
            <a:r>
              <a:rPr lang="en-US" altLang="zh-TW" sz="1600">
                <a:latin typeface="標楷體" pitchFamily="65" charset="-120"/>
                <a:cs typeface="Arial" pitchFamily="34" charset="0"/>
              </a:rPr>
              <a:t>Alice </a:t>
            </a:r>
            <a:r>
              <a:rPr lang="zh-TW" altLang="en-US" sz="1600">
                <a:latin typeface="標楷體" pitchFamily="65" charset="-120"/>
                <a:cs typeface="Arial" pitchFamily="34" charset="0"/>
              </a:rPr>
              <a:t>和 </a:t>
            </a:r>
            <a:r>
              <a:rPr lang="en-US" altLang="zh-TW" sz="1600">
                <a:latin typeface="標楷體" pitchFamily="65" charset="-120"/>
                <a:cs typeface="Arial" pitchFamily="34" charset="0"/>
              </a:rPr>
              <a:t>Bob </a:t>
            </a:r>
            <a:r>
              <a:rPr lang="zh-TW" altLang="en-US" sz="1600">
                <a:latin typeface="標楷體" pitchFamily="65" charset="-120"/>
                <a:cs typeface="Arial" pitchFamily="34" charset="0"/>
              </a:rPr>
              <a:t>現在將共同的共同顏色（黃色）與其各自的秘密顏色混合在一起，製作出私人色彩。因此，</a:t>
            </a:r>
            <a:r>
              <a:rPr lang="en-US" altLang="zh-TW" sz="1600">
                <a:latin typeface="標楷體" pitchFamily="65" charset="-120"/>
                <a:cs typeface="Arial" pitchFamily="34" charset="0"/>
              </a:rPr>
              <a:t>Alice </a:t>
            </a:r>
            <a:r>
              <a:rPr lang="zh-TW" altLang="en-US" sz="1600">
                <a:latin typeface="標楷體" pitchFamily="65" charset="-120"/>
                <a:cs typeface="Arial" pitchFamily="34" charset="0"/>
              </a:rPr>
              <a:t>將黃色與她的紅色混合，以產生橙色的私人色彩。</a:t>
            </a:r>
            <a:r>
              <a:rPr lang="en-US" altLang="zh-TW" sz="1600">
                <a:latin typeface="標楷體" pitchFamily="65" charset="-120"/>
                <a:cs typeface="Arial" pitchFamily="34" charset="0"/>
              </a:rPr>
              <a:t>Bob </a:t>
            </a:r>
            <a:r>
              <a:rPr lang="zh-TW" altLang="en-US" sz="1600">
                <a:latin typeface="標楷體" pitchFamily="65" charset="-120"/>
                <a:cs typeface="Arial" pitchFamily="34" charset="0"/>
              </a:rPr>
              <a:t>將黃色和藍色混合，產生綠色的私人色彩。</a:t>
            </a:r>
            <a:endParaRPr lang="en-US" altLang="zh-TW" sz="1600">
              <a:latin typeface="標楷體" pitchFamily="65" charset="-120"/>
              <a:cs typeface="Arial" pitchFamily="34" charset="0"/>
            </a:endParaRPr>
          </a:p>
          <a:p>
            <a:pPr marL="457189" indent="-457189">
              <a:buFont typeface="Arial" pitchFamily="34" charset="0"/>
              <a:buChar char="•"/>
            </a:pPr>
            <a:r>
              <a:rPr lang="en-US" altLang="zh-TW" sz="1600">
                <a:latin typeface="標楷體" pitchFamily="65" charset="-120"/>
                <a:cs typeface="Arial" pitchFamily="34" charset="0"/>
              </a:rPr>
              <a:t>Alice </a:t>
            </a:r>
            <a:r>
              <a:rPr lang="zh-TW" altLang="en-US" sz="1600">
                <a:latin typeface="標楷體" pitchFamily="65" charset="-120"/>
                <a:cs typeface="Arial" pitchFamily="34" charset="0"/>
              </a:rPr>
              <a:t>發送她的私人顏色（橙色）給 </a:t>
            </a:r>
            <a:r>
              <a:rPr lang="en-US" altLang="zh-TW" sz="1600">
                <a:latin typeface="標楷體" pitchFamily="65" charset="-120"/>
                <a:cs typeface="Arial" pitchFamily="34" charset="0"/>
              </a:rPr>
              <a:t>Bob </a:t>
            </a:r>
            <a:r>
              <a:rPr lang="zh-TW" altLang="en-US" sz="1600">
                <a:latin typeface="標楷體" pitchFamily="65" charset="-120"/>
                <a:cs typeface="Arial" pitchFamily="34" charset="0"/>
              </a:rPr>
              <a:t>而 </a:t>
            </a:r>
            <a:r>
              <a:rPr lang="en-US" altLang="zh-TW" sz="1600">
                <a:latin typeface="標楷體" pitchFamily="65" charset="-120"/>
                <a:cs typeface="Arial" pitchFamily="34" charset="0"/>
              </a:rPr>
              <a:t>Bob </a:t>
            </a:r>
            <a:r>
              <a:rPr lang="zh-TW" altLang="en-US" sz="1600">
                <a:latin typeface="標楷體" pitchFamily="65" charset="-120"/>
                <a:cs typeface="Arial" pitchFamily="34" charset="0"/>
              </a:rPr>
              <a:t>發送他的私人顏色（綠色）給 </a:t>
            </a:r>
            <a:r>
              <a:rPr lang="en-US" altLang="zh-TW" sz="1600">
                <a:latin typeface="標楷體" pitchFamily="65" charset="-120"/>
                <a:cs typeface="Arial" pitchFamily="34" charset="0"/>
              </a:rPr>
              <a:t>Alice</a:t>
            </a:r>
            <a:r>
              <a:rPr lang="zh-TW" altLang="en-US" sz="1600">
                <a:latin typeface="標楷體" pitchFamily="65" charset="-120"/>
                <a:cs typeface="Arial" pitchFamily="34" charset="0"/>
              </a:rPr>
              <a:t>。</a:t>
            </a:r>
            <a:endParaRPr lang="en-US" altLang="zh-TW" sz="1600">
              <a:latin typeface="標楷體" pitchFamily="65" charset="-120"/>
              <a:cs typeface="Arial" pitchFamily="34" charset="0"/>
            </a:endParaRPr>
          </a:p>
          <a:p>
            <a:pPr marL="457189" indent="-457189">
              <a:buFont typeface="Arial" pitchFamily="34" charset="0"/>
              <a:buChar char="•"/>
            </a:pPr>
            <a:r>
              <a:rPr lang="en-US" altLang="zh-TW" sz="1600">
                <a:latin typeface="標楷體" pitchFamily="65" charset="-120"/>
                <a:cs typeface="Arial" pitchFamily="34" charset="0"/>
              </a:rPr>
              <a:t>Alice </a:t>
            </a:r>
            <a:r>
              <a:rPr lang="zh-TW" altLang="en-US" sz="1600">
                <a:latin typeface="標楷體" pitchFamily="65" charset="-120"/>
                <a:cs typeface="Arial" pitchFamily="34" charset="0"/>
              </a:rPr>
              <a:t>和 </a:t>
            </a:r>
            <a:r>
              <a:rPr lang="en-US" altLang="zh-TW" sz="1600">
                <a:latin typeface="標楷體" pitchFamily="65" charset="-120"/>
                <a:cs typeface="Arial" pitchFamily="34" charset="0"/>
              </a:rPr>
              <a:t>Bob </a:t>
            </a:r>
            <a:r>
              <a:rPr lang="zh-TW" altLang="en-US" sz="1600">
                <a:latin typeface="標楷體" pitchFamily="65" charset="-120"/>
                <a:cs typeface="Arial" pitchFamily="34" charset="0"/>
              </a:rPr>
              <a:t>個別混合他們收到的和自己的顏色，原來的秘密顏色（</a:t>
            </a:r>
            <a:r>
              <a:rPr lang="en-US" altLang="zh-TW" sz="1600">
                <a:latin typeface="標楷體" pitchFamily="65" charset="-120"/>
                <a:cs typeface="Arial" pitchFamily="34" charset="0"/>
              </a:rPr>
              <a:t>Alice </a:t>
            </a:r>
            <a:r>
              <a:rPr lang="zh-TW" altLang="en-US" sz="1600">
                <a:latin typeface="標楷體" pitchFamily="65" charset="-120"/>
                <a:cs typeface="Arial" pitchFamily="34" charset="0"/>
              </a:rPr>
              <a:t>的紅色和 </a:t>
            </a:r>
            <a:r>
              <a:rPr lang="en-US" altLang="zh-TW" sz="1600">
                <a:latin typeface="標楷體" pitchFamily="65" charset="-120"/>
                <a:cs typeface="Arial" pitchFamily="34" charset="0"/>
              </a:rPr>
              <a:t>Bob </a:t>
            </a:r>
            <a:r>
              <a:rPr lang="zh-TW" altLang="en-US" sz="1600">
                <a:latin typeface="標楷體" pitchFamily="65" charset="-120"/>
                <a:cs typeface="Arial" pitchFamily="34" charset="0"/>
              </a:rPr>
              <a:t>的藍色。）。結果是最終的棕色混合物，與對方最終的顏色混合物完全相同。棕色顏色代表 </a:t>
            </a:r>
            <a:r>
              <a:rPr lang="en-US" altLang="zh-TW" sz="1600">
                <a:latin typeface="標楷體" pitchFamily="65" charset="-120"/>
                <a:cs typeface="Arial" pitchFamily="34" charset="0"/>
              </a:rPr>
              <a:t>Bob </a:t>
            </a:r>
            <a:r>
              <a:rPr lang="zh-TW" altLang="en-US" sz="1600">
                <a:latin typeface="標楷體" pitchFamily="65" charset="-120"/>
                <a:cs typeface="Arial" pitchFamily="34" charset="0"/>
              </a:rPr>
              <a:t>和 </a:t>
            </a:r>
            <a:r>
              <a:rPr lang="en-US" altLang="zh-TW" sz="1600">
                <a:latin typeface="標楷體" pitchFamily="65" charset="-120"/>
                <a:cs typeface="Arial" pitchFamily="34" charset="0"/>
              </a:rPr>
              <a:t>Alice </a:t>
            </a:r>
            <a:r>
              <a:rPr lang="zh-TW" altLang="en-US" sz="1600">
                <a:latin typeface="標楷體" pitchFamily="65" charset="-120"/>
                <a:cs typeface="Arial" pitchFamily="34" charset="0"/>
              </a:rPr>
              <a:t>之間產生的共用祕密金鑰。</a:t>
            </a:r>
            <a:endParaRPr lang="en-US" sz="1600">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3.10</a:t>
            </a:r>
            <a:r>
              <a:rPr lang="zh-TW" altLang="en-US" sz="3600">
                <a:solidFill>
                  <a:srgbClr val="004C69"/>
                </a:solidFill>
              </a:rPr>
              <a:t>密碼學</a:t>
            </a:r>
            <a:br>
              <a:rPr lang="en-US" sz="3600">
                <a:solidFill>
                  <a:srgbClr val="004C69"/>
                </a:solidFill>
              </a:rPr>
            </a:br>
            <a:r>
              <a:rPr lang="en-US" altLang="zh-TW" sz="3600">
                <a:solidFill>
                  <a:srgbClr val="004C69"/>
                </a:solidFill>
              </a:rPr>
              <a:t>Diffie-Hellman</a:t>
            </a:r>
            <a:r>
              <a:rPr lang="zh-TW" altLang="en-US" sz="3600">
                <a:solidFill>
                  <a:srgbClr val="004C69"/>
                </a:solidFill>
              </a:rPr>
              <a:t>（續）</a:t>
            </a:r>
          </a:p>
        </p:txBody>
      </p:sp>
      <p:pic>
        <p:nvPicPr>
          <p:cNvPr id="2" name="圖片 1">
            <a:extLst>
              <a:ext uri="{FF2B5EF4-FFF2-40B4-BE49-F238E27FC236}">
                <a16:creationId xmlns:a16="http://schemas.microsoft.com/office/drawing/2014/main" id="{F386CDAF-6E14-48EF-9A9F-14AFF266720C}"/>
              </a:ext>
            </a:extLst>
          </p:cNvPr>
          <p:cNvPicPr>
            <a:picLocks noChangeAspect="1"/>
          </p:cNvPicPr>
          <p:nvPr/>
        </p:nvPicPr>
        <p:blipFill>
          <a:blip r:embed="rId3"/>
          <a:stretch>
            <a:fillRect/>
          </a:stretch>
        </p:blipFill>
        <p:spPr>
          <a:xfrm>
            <a:off x="6849979" y="2257994"/>
            <a:ext cx="5131245" cy="3154953"/>
          </a:xfrm>
          <a:prstGeom prst="rect">
            <a:avLst/>
          </a:prstGeom>
        </p:spPr>
      </p:pic>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158</a:t>
            </a:fld>
            <a:endParaRPr lang="en-US" kern="0">
              <a:solidFill>
                <a:srgbClr val="595959"/>
              </a:solidFill>
            </a:endParaRPr>
          </a:p>
        </p:txBody>
      </p:sp>
    </p:spTree>
    <p:extLst>
      <p:ext uri="{BB962C8B-B14F-4D97-AF65-F5344CB8AC3E}">
        <p14:creationId xmlns:p14="http://schemas.microsoft.com/office/powerpoint/2010/main" val="3629028847"/>
      </p:ext>
    </p:extLst>
  </p:cSld>
  <p:clrMapOvr>
    <a:masterClrMapping/>
  </p:clrMapOvr>
  <p:transition/>
  <p:timing/>
</p:sld>
</file>

<file path=ppt/slides/slide1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56FB1191-F9AB-B840-83CB-06421283DF16}"/>
              </a:ext>
            </a:extLst>
          </p:cNvPr>
          <p:cNvSpPr>
            <a:spLocks noGrp="1"/>
          </p:cNvSpPr>
          <p:nvPr>
            <p:ph idx="1"/>
          </p:nvPr>
        </p:nvSpPr>
        <p:spPr>
          <a:xfrm>
            <a:off x="688952" y="885902"/>
            <a:ext cx="9920593" cy="5540425"/>
          </a:xfrm>
        </p:spPr>
        <p:txBody>
          <a:bodyPr>
            <a:normAutofit lnSpcReduction="10000"/>
          </a:bodyPr>
          <a:lstStyle/>
          <a:p>
            <a:pPr>
              <a:spcBef>
                <a:spcPct val="0"/>
              </a:spcBef>
              <a:spcAft>
                <a:spcPct val="0"/>
              </a:spcAft>
            </a:pPr>
            <a:r>
              <a:rPr lang="zh-TW" altLang="en-US" sz="2133">
                <a:latin typeface="標楷體" pitchFamily="65" charset="-120"/>
                <a:cs typeface="Arial" pitchFamily="34" charset="0"/>
              </a:rPr>
              <a:t>網路安全漏洞可能會擾亂電子商務、造成商業資料遺失、威脅人民隱私，以及危害資訊的完整性。</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漏洞必須在成為威脅和被利用之前得到解決。緩解技術在攻擊之前、期間和之後都需要。</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攻擊向量是威脅發起者可以獲得存取伺服器、主機或網路的路徑。攻擊向量源自企業網路內部或外部。</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rPr>
              <a:t>‘</a:t>
            </a:r>
            <a:r>
              <a:rPr lang="zh-TW" altLang="en-US" sz="2133">
                <a:latin typeface="標楷體" pitchFamily="65" charset="-120"/>
                <a:cs typeface="Arial" pitchFamily="34" charset="0"/>
              </a:rPr>
              <a:t>威脅發起者</a:t>
            </a:r>
            <a:r>
              <a:rPr lang="zh-TW" altLang="en-US" sz="2133">
                <a:latin typeface="標楷體" pitchFamily="65" charset="-120"/>
              </a:rPr>
              <a:t>’</a:t>
            </a:r>
            <a:r>
              <a:rPr lang="zh-TW" altLang="en-US" sz="2133">
                <a:latin typeface="標楷體" pitchFamily="65" charset="-120"/>
                <a:cs typeface="Arial" pitchFamily="34" charset="0"/>
              </a:rPr>
              <a:t>一詞包括駭客和任何有意或無意成為攻擊來源的裝置、個人、團體或國家。</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攻擊工具越來越成熟，自動化程度也越來越高。這些新工具需要較少的技術知識來實作。</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常見的類型的攻擊是：竊聽，資料修改，</a:t>
            </a:r>
            <a:r>
              <a:rPr lang="en-US" altLang="zh-TW" sz="2133">
                <a:latin typeface="標楷體" pitchFamily="65" charset="-120"/>
                <a:cs typeface="Arial" pitchFamily="34" charset="0"/>
              </a:rPr>
              <a:t>IP </a:t>
            </a:r>
            <a:r>
              <a:rPr lang="zh-TW" altLang="en-US" sz="2133">
                <a:latin typeface="標楷體" pitchFamily="65" charset="-120"/>
                <a:cs typeface="Arial" pitchFamily="34" charset="0"/>
              </a:rPr>
              <a:t>地址欺騙，基於密碼的，服務阻絕，中間人，被危害的金鑰和嗅探器。</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三種最常見的惡意程式類型是蠕蟲、病毒和特洛伊木馬。</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網路容易受到以下類型的攻擊：偵察，存取和 </a:t>
            </a:r>
            <a:r>
              <a:rPr lang="en-US" altLang="zh-TW" sz="2133">
                <a:latin typeface="標楷體" pitchFamily="65" charset="-120"/>
                <a:cs typeface="Arial" pitchFamily="34" charset="0"/>
              </a:rPr>
              <a:t>DoS</a:t>
            </a:r>
            <a:r>
              <a:rPr lang="zh-TW" altLang="en-US" sz="2133">
                <a:latin typeface="標楷體" pitchFamily="65" charset="-120"/>
                <a:cs typeface="Arial" pitchFamily="34" charset="0"/>
              </a:rPr>
              <a:t>。</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存取攻擊的類型有：密碼、欺騙、信任攻擊、連接埠重新導向、中間人和緩衝區溢位。</a:t>
            </a:r>
            <a:endParaRPr lang="en-US" altLang="zh-TW" sz="2133">
              <a:latin typeface="標楷體" pitchFamily="65" charset="-120"/>
              <a:cs typeface="Arial" pitchFamily="34" charset="0"/>
            </a:endParaRPr>
          </a:p>
          <a:p>
            <a:pPr>
              <a:spcBef>
                <a:spcPct val="0"/>
              </a:spcBef>
              <a:spcAft>
                <a:spcPct val="0"/>
              </a:spcAft>
            </a:pPr>
            <a:r>
              <a:rPr lang="en-US" altLang="zh-TW" sz="2133">
                <a:latin typeface="標楷體" pitchFamily="65" charset="-120"/>
                <a:cs typeface="Arial" pitchFamily="34" charset="0"/>
              </a:rPr>
              <a:t>IP </a:t>
            </a:r>
            <a:r>
              <a:rPr lang="zh-TW" altLang="en-US" sz="2133">
                <a:latin typeface="標楷體" pitchFamily="65" charset="-120"/>
                <a:cs typeface="Arial" pitchFamily="34" charset="0"/>
              </a:rPr>
              <a:t>攻擊技術包括：</a:t>
            </a:r>
            <a:r>
              <a:rPr lang="en-US" altLang="zh-TW" sz="2133">
                <a:latin typeface="標楷體" pitchFamily="65" charset="-120"/>
                <a:cs typeface="Arial" pitchFamily="34" charset="0"/>
              </a:rPr>
              <a:t>ICMP</a:t>
            </a:r>
            <a:r>
              <a:rPr lang="zh-TW" altLang="en-US" sz="2133">
                <a:latin typeface="標楷體" pitchFamily="65" charset="-120"/>
                <a:cs typeface="Arial" pitchFamily="34" charset="0"/>
              </a:rPr>
              <a:t>，放大和反射，地址欺騙，</a:t>
            </a:r>
            <a:r>
              <a:rPr lang="en-US" altLang="zh-TW" sz="2133">
                <a:latin typeface="標楷體" pitchFamily="65" charset="-120"/>
                <a:cs typeface="Arial" pitchFamily="34" charset="0"/>
              </a:rPr>
              <a:t>MITM </a:t>
            </a:r>
            <a:r>
              <a:rPr lang="zh-TW" altLang="en-US" sz="2133">
                <a:latin typeface="標楷體" pitchFamily="65" charset="-120"/>
                <a:cs typeface="Arial" pitchFamily="34" charset="0"/>
              </a:rPr>
              <a:t>和會談劫持。</a:t>
            </a:r>
            <a:endParaRPr lang="en-US" sz="2133">
              <a:latin typeface="標楷體" pitchFamily="65" charset="-120"/>
              <a:cs typeface="Arial" pitchFamily="34" charset="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3.11</a:t>
            </a:r>
            <a:r>
              <a:rPr lang="zh-TW" altLang="en-US" sz="3600" smtClean="0">
                <a:solidFill>
                  <a:srgbClr val="004C69"/>
                </a:solidFill>
              </a:rPr>
              <a:t>我</a:t>
            </a:r>
            <a:r>
              <a:rPr lang="zh-TW" altLang="en-US" sz="3600">
                <a:solidFill>
                  <a:srgbClr val="004C69"/>
                </a:solidFill>
              </a:rPr>
              <a:t>在本模組中學到了什麼？</a:t>
            </a:r>
            <a:endParaRPr lang="zh-TW"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159</a:t>
            </a:fld>
            <a:endParaRPr lang="en-US" kern="0">
              <a:solidFill>
                <a:srgbClr val="595959"/>
              </a:solidFill>
            </a:endParaRPr>
          </a:p>
        </p:txBody>
      </p:sp>
    </p:spTree>
    <p:custDataLst>
      <p:tags r:id="rId3"/>
    </p:custDataLst>
    <p:extLst>
      <p:ext uri="{BB962C8B-B14F-4D97-AF65-F5344CB8AC3E}">
        <p14:creationId xmlns:p14="http://schemas.microsoft.com/office/powerpoint/2010/main" val="3396224328"/>
      </p:ext>
    </p:extLst>
  </p:cSld>
  <p:clrMapOvr>
    <a:masterClrMapping/>
  </p:clrMapOvr>
  <p:transition spd="slow">
    <p:wipe/>
  </p:transition>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6" name="Table 6">
            <a:extLst>
              <a:ext uri="{FF2B5EF4-FFF2-40B4-BE49-F238E27FC236}">
                <a16:creationId xmlns:a16="http://schemas.microsoft.com/office/drawing/2014/main" id="{7CC4ED20-1835-4E39-8129-20609E886A37}"/>
              </a:ext>
            </a:extLst>
          </p:cNvPr>
          <p:cNvGraphicFramePr>
            <a:graphicFrameLocks noGrp="1"/>
          </p:cNvGraphicFramePr>
          <p:nvPr>
            <p:ph idx="1"/>
            <p:extLst>
              <p:ext uri="{D42A27DB-BD31-4B8C-83A1-F6EECF244321}">
                <p14:modId xmlns:p14="http://schemas.microsoft.com/office/powerpoint/2010/main" val="2018073521"/>
              </p:ext>
            </p:extLst>
          </p:nvPr>
        </p:nvGraphicFramePr>
        <p:xfrm>
          <a:off x="192618" y="1064684"/>
          <a:ext cx="11804649" cy="4445000"/>
        </p:xfrm>
        <a:graphic>
          <a:graphicData uri="http://schemas.openxmlformats.org/drawingml/2006/table">
            <a:tbl>
              <a:tblPr firstRow="1" bandRow="1">
                <a:tableStyleId>{5C22544A-7EE6-4342-B048-85BDC9FD1C3A}</a:tableStyleId>
              </a:tblPr>
              <a:tblGrid>
                <a:gridCol w="2397056">
                  <a:extLst>
                    <a:ext uri="{9D8B030D-6E8A-4147-A177-3AD203B41FA5}">
                      <a16:colId xmlns:a16="http://schemas.microsoft.com/office/drawing/2014/main" val="1337402727"/>
                    </a:ext>
                  </a:extLst>
                </a:gridCol>
                <a:gridCol w="9407593">
                  <a:extLst>
                    <a:ext uri="{9D8B030D-6E8A-4147-A177-3AD203B41FA5}">
                      <a16:colId xmlns:a16="http://schemas.microsoft.com/office/drawing/2014/main" val="54742232"/>
                    </a:ext>
                  </a:extLst>
                </a:gridCol>
              </a:tblGrid>
              <a:tr h="350520">
                <a:tc>
                  <a:txBody>
                    <a:bodyPr vert="horz" wrap="square"/>
                    <a:lstStyle/>
                    <a:p>
                      <a:pPr algn="l" rtl="0" fontAlgn="ctr"/>
                      <a:r>
                        <a:rPr lang="zh-TW" sz="2600">
                          <a:effectLst/>
                          <a:latin typeface="標楷體" pitchFamily="65" charset="-120"/>
                          <a:ea typeface="標楷體" panose="03000509000000000000" pitchFamily="65" charset="-120"/>
                        </a:rPr>
                        <a:t>狀態</a:t>
                      </a:r>
                    </a:p>
                  </a:txBody>
                  <a:tcPr marL="67895" marR="67895" marT="63500" marB="63500" anchor="ctr"/>
                </a:tc>
                <a:tc>
                  <a:txBody>
                    <a:bodyPr vert="horz" wrap="square"/>
                    <a:lstStyle/>
                    <a:p>
                      <a:pPr algn="l" rtl="0" fontAlgn="ctr"/>
                      <a:r>
                        <a:rPr lang="zh-TW" sz="2600">
                          <a:effectLst/>
                          <a:latin typeface="標楷體" pitchFamily="65" charset="-120"/>
                          <a:ea typeface="標楷體" panose="03000509000000000000" pitchFamily="65" charset="-120"/>
                        </a:rPr>
                        <a:t>說明</a:t>
                      </a:r>
                    </a:p>
                  </a:txBody>
                  <a:tcPr marL="67895" marR="67895" marT="63500" marB="63500" anchor="ctr"/>
                </a:tc>
                <a:extLst>
                  <a:ext uri="{0D108BD9-81ED-4DB2-BD59-A6C34878D82A}">
                    <a16:rowId xmlns:a16="http://schemas.microsoft.com/office/drawing/2014/main" val="3210007909"/>
                  </a:ext>
                </a:extLst>
              </a:tr>
              <a:tr h="980440">
                <a:tc>
                  <a:txBody>
                    <a:bodyPr vert="horz" wrap="square"/>
                    <a:lstStyle/>
                    <a:p>
                      <a:pPr rtl="0" fontAlgn="ctr"/>
                      <a:r>
                        <a:rPr lang="zh-TW" sz="2600" b="1">
                          <a:effectLst/>
                          <a:latin typeface="標楷體" pitchFamily="65" charset="-120"/>
                          <a:ea typeface="標楷體" panose="03000509000000000000" pitchFamily="65" charset="-120"/>
                        </a:rPr>
                        <a:t>停用狀態</a:t>
                      </a:r>
                    </a:p>
                  </a:txBody>
                  <a:tcPr marL="67895" marR="67895" marT="63500" marB="63500" anchor="ctr"/>
                </a:tc>
                <a:tc>
                  <a:txBody>
                    <a:bodyPr vert="horz" wrap="square"/>
                    <a:lstStyle/>
                    <a:p>
                      <a:pPr marL="342900" indent="-342900">
                        <a:buFont typeface="Arial" pitchFamily="34" charset="0"/>
                        <a:buChar char="•"/>
                      </a:pPr>
                      <a:r>
                        <a:rPr lang="zh-TW" altLang="en-US" sz="2600" b="0" kern="1200">
                          <a:solidFill>
                            <a:schemeClr val="dk1"/>
                          </a:solidFill>
                          <a:effectLst/>
                          <a:latin typeface="標楷體" pitchFamily="65" charset="-120"/>
                          <a:ea typeface="標楷體" panose="03000509000000000000" pitchFamily="65" charset="-120"/>
                          <a:cs typeface="+mn-cs"/>
                        </a:rPr>
                        <a:t>沒有收到 </a:t>
                      </a:r>
                      <a:r>
                        <a:rPr lang="en-US" altLang="zh-TW" sz="2600" b="0" kern="1200">
                          <a:solidFill>
                            <a:schemeClr val="dk1"/>
                          </a:solidFill>
                          <a:effectLst/>
                          <a:latin typeface="標楷體" pitchFamily="65" charset="-120"/>
                          <a:ea typeface="標楷體" panose="03000509000000000000" pitchFamily="65" charset="-120"/>
                          <a:cs typeface="+mn-cs"/>
                        </a:rPr>
                        <a:t>Hello </a:t>
                      </a:r>
                      <a:r>
                        <a:rPr lang="zh-TW" altLang="en-US" sz="2600" b="0" kern="1200">
                          <a:solidFill>
                            <a:schemeClr val="dk1"/>
                          </a:solidFill>
                          <a:effectLst/>
                          <a:latin typeface="標楷體" pitchFamily="65" charset="-120"/>
                          <a:ea typeface="標楷體" panose="03000509000000000000" pitchFamily="65" charset="-120"/>
                          <a:cs typeface="+mn-cs"/>
                        </a:rPr>
                        <a:t>封包 </a:t>
                      </a:r>
                      <a:r>
                        <a:rPr lang="en-US" altLang="zh-TW" sz="2600" b="0" kern="1200">
                          <a:solidFill>
                            <a:schemeClr val="dk1"/>
                          </a:solidFill>
                          <a:effectLst/>
                          <a:latin typeface="標楷體" pitchFamily="65" charset="-120"/>
                          <a:ea typeface="標楷體" panose="03000509000000000000" pitchFamily="65" charset="-120"/>
                          <a:cs typeface="+mn-cs"/>
                        </a:rPr>
                        <a:t>= </a:t>
                      </a:r>
                      <a:r>
                        <a:rPr lang="zh-TW" altLang="en-US" sz="2600" b="0" kern="1200">
                          <a:solidFill>
                            <a:schemeClr val="dk1"/>
                          </a:solidFill>
                          <a:effectLst/>
                          <a:latin typeface="標楷體" pitchFamily="65" charset="-120"/>
                          <a:ea typeface="標楷體" panose="03000509000000000000" pitchFamily="65" charset="-120"/>
                          <a:cs typeface="+mn-cs"/>
                        </a:rPr>
                        <a:t>停用中。</a:t>
                      </a:r>
                    </a:p>
                    <a:p>
                      <a:pPr marL="342900" indent="-342900">
                        <a:buFont typeface="Arial" pitchFamily="34" charset="0"/>
                        <a:buChar char="•"/>
                      </a:pPr>
                      <a:r>
                        <a:rPr lang="zh-TW" altLang="en-US" sz="2600" b="0" kern="1200">
                          <a:solidFill>
                            <a:schemeClr val="dk1"/>
                          </a:solidFill>
                          <a:effectLst/>
                          <a:latin typeface="標楷體" pitchFamily="65" charset="-120"/>
                          <a:ea typeface="標楷體" panose="03000509000000000000" pitchFamily="65" charset="-120"/>
                          <a:cs typeface="+mn-cs"/>
                        </a:rPr>
                        <a:t>路由器發送 </a:t>
                      </a:r>
                      <a:r>
                        <a:rPr lang="en-US" altLang="zh-TW" sz="2600" b="0" kern="1200">
                          <a:solidFill>
                            <a:schemeClr val="dk1"/>
                          </a:solidFill>
                          <a:effectLst/>
                          <a:latin typeface="標楷體" pitchFamily="65" charset="-120"/>
                          <a:ea typeface="標楷體" panose="03000509000000000000" pitchFamily="65" charset="-120"/>
                          <a:cs typeface="+mn-cs"/>
                        </a:rPr>
                        <a:t>Hello </a:t>
                      </a:r>
                      <a:r>
                        <a:rPr lang="zh-TW" altLang="en-US" sz="2600" b="0" kern="1200">
                          <a:solidFill>
                            <a:schemeClr val="dk1"/>
                          </a:solidFill>
                          <a:effectLst/>
                          <a:latin typeface="標楷體" pitchFamily="65" charset="-120"/>
                          <a:ea typeface="標楷體" panose="03000509000000000000" pitchFamily="65" charset="-120"/>
                          <a:cs typeface="+mn-cs"/>
                        </a:rPr>
                        <a:t>封包。</a:t>
                      </a:r>
                    </a:p>
                    <a:p>
                      <a:pPr marL="342900" indent="-342900">
                        <a:buFont typeface="Arial" pitchFamily="34" charset="0"/>
                        <a:buChar char="•"/>
                      </a:pPr>
                      <a:r>
                        <a:rPr lang="zh-TW" altLang="en-US" sz="2600" b="0" kern="1200">
                          <a:solidFill>
                            <a:schemeClr val="dk1"/>
                          </a:solidFill>
                          <a:effectLst/>
                          <a:latin typeface="標楷體" pitchFamily="65" charset="-120"/>
                          <a:ea typeface="標楷體" panose="03000509000000000000" pitchFamily="65" charset="-120"/>
                          <a:cs typeface="+mn-cs"/>
                        </a:rPr>
                        <a:t>轉換為起始狀態。</a:t>
                      </a:r>
                    </a:p>
                  </a:txBody>
                  <a:tcPr marL="67895" marR="67895" marT="63500" marB="63500" anchor="ctr"/>
                </a:tc>
                <a:extLst>
                  <a:ext uri="{0D108BD9-81ED-4DB2-BD59-A6C34878D82A}">
                    <a16:rowId xmlns:a16="http://schemas.microsoft.com/office/drawing/2014/main" val="2086309283"/>
                  </a:ext>
                </a:extLst>
              </a:tr>
              <a:tr h="955040">
                <a:tc>
                  <a:txBody>
                    <a:bodyPr vert="horz" wrap="square"/>
                    <a:lstStyle/>
                    <a:p>
                      <a:pPr rtl="0" fontAlgn="ctr"/>
                      <a:r>
                        <a:rPr lang="zh-TW" sz="2600" b="1">
                          <a:effectLst/>
                          <a:latin typeface="標楷體" pitchFamily="65" charset="-120"/>
                          <a:ea typeface="標楷體" panose="03000509000000000000" pitchFamily="65" charset="-120"/>
                        </a:rPr>
                        <a:t>起始狀態</a:t>
                      </a:r>
                    </a:p>
                  </a:txBody>
                  <a:tcPr marL="67895" marR="67895" marT="63500" marB="63500" anchor="ctr"/>
                </a:tc>
                <a:tc>
                  <a:txBody>
                    <a:bodyPr vert="horz" wrap="square"/>
                    <a:lstStyle/>
                    <a:p>
                      <a:pPr marL="342900" indent="-342900" algn="l" defTabSz="685777" rtl="0" eaLnBrk="1" fontAlgn="ctr" latinLnBrk="0" hangingPunct="1">
                        <a:buFont typeface="Arial" pitchFamily="34" charset="0"/>
                        <a:buChar char="•"/>
                      </a:pPr>
                      <a:r>
                        <a:rPr lang="zh-TW" altLang="en-US" sz="2600" b="0" kern="1200">
                          <a:solidFill>
                            <a:schemeClr val="dk1"/>
                          </a:solidFill>
                          <a:effectLst/>
                          <a:latin typeface="標楷體" pitchFamily="65" charset="-120"/>
                          <a:ea typeface="標楷體" panose="03000509000000000000" pitchFamily="65" charset="-120"/>
                          <a:cs typeface="+mn-cs"/>
                        </a:rPr>
                        <a:t>接收到來自鄰居的 </a:t>
                      </a:r>
                      <a:r>
                        <a:rPr lang="en-US" sz="2600" b="0" kern="1200">
                          <a:solidFill>
                            <a:schemeClr val="dk1"/>
                          </a:solidFill>
                          <a:effectLst/>
                          <a:latin typeface="標楷體" pitchFamily="65" charset="-120"/>
                          <a:ea typeface="標楷體" panose="03000509000000000000" pitchFamily="65" charset="-120"/>
                          <a:cs typeface="+mn-cs"/>
                        </a:rPr>
                        <a:t>Hello </a:t>
                      </a:r>
                      <a:r>
                        <a:rPr lang="zh-TW" altLang="en-US" sz="2600" b="0" kern="1200">
                          <a:solidFill>
                            <a:schemeClr val="dk1"/>
                          </a:solidFill>
                          <a:effectLst/>
                          <a:latin typeface="標楷體" pitchFamily="65" charset="-120"/>
                          <a:ea typeface="標楷體" panose="03000509000000000000" pitchFamily="65" charset="-120"/>
                          <a:cs typeface="+mn-cs"/>
                        </a:rPr>
                        <a:t>封包。</a:t>
                      </a:r>
                    </a:p>
                    <a:p>
                      <a:pPr marL="342900" indent="-342900" algn="l" defTabSz="685777" rtl="0" eaLnBrk="1" fontAlgn="ctr" latinLnBrk="0" hangingPunct="1">
                        <a:buFont typeface="Arial" pitchFamily="34" charset="0"/>
                        <a:buChar char="•"/>
                      </a:pPr>
                      <a:r>
                        <a:rPr lang="zh-TW" altLang="en-US" sz="2600" b="0" kern="1200">
                          <a:solidFill>
                            <a:schemeClr val="dk1"/>
                          </a:solidFill>
                          <a:effectLst/>
                          <a:latin typeface="標楷體" pitchFamily="65" charset="-120"/>
                          <a:ea typeface="標楷體" panose="03000509000000000000" pitchFamily="65" charset="-120"/>
                          <a:cs typeface="+mn-cs"/>
                        </a:rPr>
                        <a:t>它們包含發送路由器的路由器 </a:t>
                      </a:r>
                      <a:r>
                        <a:rPr lang="en-US" sz="2600" b="0" kern="1200">
                          <a:solidFill>
                            <a:schemeClr val="dk1"/>
                          </a:solidFill>
                          <a:effectLst/>
                          <a:latin typeface="標楷體" pitchFamily="65" charset="-120"/>
                          <a:ea typeface="標楷體" panose="03000509000000000000" pitchFamily="65" charset="-120"/>
                          <a:cs typeface="+mn-cs"/>
                        </a:rPr>
                        <a:t>ID。</a:t>
                      </a:r>
                    </a:p>
                    <a:p>
                      <a:pPr marL="342900" indent="-342900" algn="l" defTabSz="685777" rtl="0" eaLnBrk="1" fontAlgn="ctr" latinLnBrk="0" hangingPunct="1">
                        <a:buFont typeface="Arial" pitchFamily="34" charset="0"/>
                        <a:buChar char="•"/>
                      </a:pPr>
                      <a:r>
                        <a:rPr lang="zh-TW" altLang="en-US" sz="2600" b="0" kern="1200">
                          <a:solidFill>
                            <a:schemeClr val="dk1"/>
                          </a:solidFill>
                          <a:effectLst/>
                          <a:latin typeface="標楷體" pitchFamily="65" charset="-120"/>
                          <a:ea typeface="標楷體" panose="03000509000000000000" pitchFamily="65" charset="-120"/>
                          <a:cs typeface="+mn-cs"/>
                        </a:rPr>
                        <a:t>轉換為雙向</a:t>
                      </a:r>
                      <a:r>
                        <a:rPr lang="zh-TW" altLang="zh-TW" sz="2600" b="0" kern="1200">
                          <a:solidFill>
                            <a:schemeClr val="dk1"/>
                          </a:solidFill>
                          <a:effectLst/>
                          <a:latin typeface="標楷體" pitchFamily="65" charset="-120"/>
                          <a:ea typeface="標楷體" panose="03000509000000000000" pitchFamily="65" charset="-120"/>
                          <a:cs typeface="+mn-cs"/>
                        </a:rPr>
                        <a:t>狀態</a:t>
                      </a:r>
                      <a:r>
                        <a:rPr lang="en-US" sz="2600" b="0" kern="1200">
                          <a:solidFill>
                            <a:schemeClr val="dk1"/>
                          </a:solidFill>
                          <a:effectLst/>
                          <a:latin typeface="標楷體" pitchFamily="65" charset="-120"/>
                          <a:ea typeface="標楷體" panose="03000509000000000000" pitchFamily="65" charset="-120"/>
                          <a:cs typeface="+mn-cs"/>
                        </a:rPr>
                        <a:t>。</a:t>
                      </a:r>
                    </a:p>
                  </a:txBody>
                  <a:tcPr marL="54316" marR="54316" marT="50800" marB="50800" anchor="ctr"/>
                </a:tc>
                <a:extLst>
                  <a:ext uri="{0D108BD9-81ED-4DB2-BD59-A6C34878D82A}">
                    <a16:rowId xmlns:a16="http://schemas.microsoft.com/office/drawing/2014/main" val="3251744716"/>
                  </a:ext>
                </a:extLst>
              </a:tr>
              <a:tr h="980440">
                <a:tc>
                  <a:txBody>
                    <a:bodyPr vert="horz" wrap="square"/>
                    <a:lstStyle/>
                    <a:p>
                      <a:pPr rtl="0" fontAlgn="ctr"/>
                      <a:r>
                        <a:rPr lang="zh-TW" sz="2600" b="1">
                          <a:effectLst/>
                          <a:latin typeface="標楷體" pitchFamily="65" charset="-120"/>
                          <a:ea typeface="標楷體" panose="03000509000000000000" pitchFamily="65" charset="-120"/>
                        </a:rPr>
                        <a:t>雙向狀態</a:t>
                      </a:r>
                    </a:p>
                  </a:txBody>
                  <a:tcPr marL="67895" marR="67895" marT="63500" marB="63500" anchor="ctr"/>
                </a:tc>
                <a:tc>
                  <a:txBody>
                    <a:bodyPr vert="horz" wrap="square"/>
                    <a:lstStyle/>
                    <a:p>
                      <a:pPr marL="285750" indent="-285750">
                        <a:buFont typeface="Arial" pitchFamily="34" charset="0"/>
                        <a:buChar char="•"/>
                      </a:pPr>
                      <a:r>
                        <a:rPr lang="zh-TW" altLang="en-US" sz="2600" b="0" i="0" kern="1200">
                          <a:solidFill>
                            <a:schemeClr val="dk1"/>
                          </a:solidFill>
                          <a:effectLst/>
                          <a:latin typeface="標楷體" pitchFamily="65" charset="-120"/>
                          <a:ea typeface="標楷體" panose="03000509000000000000" pitchFamily="65" charset="-120"/>
                          <a:cs typeface="+mn-cs"/>
                        </a:rPr>
                        <a:t>在此狀態下，兩個路由器之間的通訊是雙向的。</a:t>
                      </a:r>
                    </a:p>
                    <a:p>
                      <a:pPr marL="285750" indent="-285750">
                        <a:buFont typeface="Arial" pitchFamily="34" charset="0"/>
                        <a:buChar char="•"/>
                      </a:pPr>
                      <a:r>
                        <a:rPr lang="zh-TW" altLang="en-US" sz="2600" b="0" i="0" kern="1200">
                          <a:solidFill>
                            <a:schemeClr val="dk1"/>
                          </a:solidFill>
                          <a:effectLst/>
                          <a:latin typeface="標楷體" pitchFamily="65" charset="-120"/>
                          <a:ea typeface="標楷體" panose="03000509000000000000" pitchFamily="65" charset="-120"/>
                          <a:cs typeface="+mn-cs"/>
                        </a:rPr>
                        <a:t>在多重存取鏈路上，路由器選舉 </a:t>
                      </a:r>
                      <a:r>
                        <a:rPr lang="en-US" altLang="zh-TW" sz="2600" b="0" i="0" kern="1200">
                          <a:solidFill>
                            <a:schemeClr val="dk1"/>
                          </a:solidFill>
                          <a:effectLst/>
                          <a:latin typeface="標楷體" pitchFamily="65" charset="-120"/>
                          <a:ea typeface="標楷體" panose="03000509000000000000" pitchFamily="65" charset="-120"/>
                          <a:cs typeface="+mn-cs"/>
                        </a:rPr>
                        <a:t>DR </a:t>
                      </a:r>
                      <a:r>
                        <a:rPr lang="zh-TW" altLang="en-US" sz="2600" b="0" i="0" kern="1200">
                          <a:solidFill>
                            <a:schemeClr val="dk1"/>
                          </a:solidFill>
                          <a:effectLst/>
                          <a:latin typeface="標楷體" pitchFamily="65" charset="-120"/>
                          <a:ea typeface="標楷體" panose="03000509000000000000" pitchFamily="65" charset="-120"/>
                          <a:cs typeface="+mn-cs"/>
                        </a:rPr>
                        <a:t>和 </a:t>
                      </a:r>
                      <a:r>
                        <a:rPr lang="en-US" altLang="zh-TW" sz="2600" b="0" i="0" kern="1200">
                          <a:solidFill>
                            <a:schemeClr val="dk1"/>
                          </a:solidFill>
                          <a:effectLst/>
                          <a:latin typeface="標楷體" pitchFamily="65" charset="-120"/>
                          <a:ea typeface="標楷體" panose="03000509000000000000" pitchFamily="65" charset="-120"/>
                          <a:cs typeface="+mn-cs"/>
                        </a:rPr>
                        <a:t>BDR</a:t>
                      </a:r>
                      <a:r>
                        <a:rPr lang="zh-TW" altLang="en-US" sz="2600" b="0" i="0" kern="1200">
                          <a:solidFill>
                            <a:schemeClr val="dk1"/>
                          </a:solidFill>
                          <a:effectLst/>
                          <a:latin typeface="標楷體" pitchFamily="65" charset="-120"/>
                          <a:ea typeface="標楷體" panose="03000509000000000000" pitchFamily="65" charset="-120"/>
                          <a:cs typeface="+mn-cs"/>
                        </a:rPr>
                        <a:t>。</a:t>
                      </a:r>
                    </a:p>
                    <a:p>
                      <a:pPr marL="285750" indent="-285750">
                        <a:buFont typeface="Arial" pitchFamily="34" charset="0"/>
                        <a:buChar char="•"/>
                      </a:pPr>
                      <a:r>
                        <a:rPr lang="zh-TW" altLang="en-US" sz="2600" b="0" i="0" kern="1200">
                          <a:solidFill>
                            <a:schemeClr val="dk1"/>
                          </a:solidFill>
                          <a:effectLst/>
                          <a:latin typeface="標楷體" pitchFamily="65" charset="-120"/>
                          <a:ea typeface="標楷體" panose="03000509000000000000" pitchFamily="65" charset="-120"/>
                          <a:cs typeface="+mn-cs"/>
                        </a:rPr>
                        <a:t>轉換為交換開始狀態。</a:t>
                      </a:r>
                    </a:p>
                  </a:txBody>
                  <a:tcPr marL="67895" marR="67895" marT="63500" marB="63500" anchor="ctr"/>
                </a:tc>
                <a:extLst>
                  <a:ext uri="{0D108BD9-81ED-4DB2-BD59-A6C34878D82A}">
                    <a16:rowId xmlns:a16="http://schemas.microsoft.com/office/drawing/2014/main" val="3657586232"/>
                  </a:ext>
                </a:extLst>
              </a:tr>
            </a:tbl>
          </a:graphicData>
        </a:graphic>
      </p:graphicFrame>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1.3OSPF </a:t>
            </a:r>
            <a:r>
              <a:rPr lang="zh-TW" altLang="en-US" sz="3600">
                <a:solidFill>
                  <a:srgbClr val="004C69"/>
                </a:solidFill>
              </a:rPr>
              <a:t>運作</a:t>
            </a:r>
            <a:br>
              <a:rPr lang="en-US" sz="3600">
                <a:solidFill>
                  <a:srgbClr val="004C69"/>
                </a:solidFill>
              </a:rPr>
            </a:br>
            <a:r>
              <a:rPr lang="en-US" altLang="zh-TW" sz="3600">
                <a:solidFill>
                  <a:srgbClr val="004C69"/>
                </a:solidFill>
              </a:rPr>
              <a:t>OSPF </a:t>
            </a:r>
            <a:r>
              <a:rPr lang="zh-TW" altLang="en-US" sz="3600">
                <a:solidFill>
                  <a:srgbClr val="004C69"/>
                </a:solidFill>
              </a:rPr>
              <a:t>運作狀態</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16</a:t>
            </a:fld>
            <a:endParaRPr lang="en-US" kern="0">
              <a:solidFill>
                <a:srgbClr val="595959"/>
              </a:solidFill>
            </a:endParaRPr>
          </a:p>
        </p:txBody>
      </p:sp>
    </p:spTree>
    <p:extLst>
      <p:ext uri="{BB962C8B-B14F-4D97-AF65-F5344CB8AC3E}">
        <p14:creationId xmlns:p14="http://schemas.microsoft.com/office/powerpoint/2010/main" val="3349926061"/>
      </p:ext>
    </p:extLst>
  </p:cSld>
  <p:clrMapOvr>
    <a:masterClrMapping/>
  </p:clrMapOvr>
  <p:transition/>
  <p:timing/>
</p:sld>
</file>

<file path=ppt/slides/slide1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3.11</a:t>
            </a:r>
            <a:r>
              <a:rPr lang="zh-TW" altLang="en-US" sz="3600" smtClean="0">
                <a:solidFill>
                  <a:srgbClr val="004C69"/>
                </a:solidFill>
              </a:rPr>
              <a:t>我</a:t>
            </a:r>
            <a:r>
              <a:rPr lang="zh-TW" altLang="en-US" sz="3600">
                <a:solidFill>
                  <a:srgbClr val="004C69"/>
                </a:solidFill>
              </a:rPr>
              <a:t>在本模組中學到了什麼？（續）</a:t>
            </a:r>
            <a:endParaRPr lang="zh-TW" sz="3600">
              <a:solidFill>
                <a:srgbClr val="004C69"/>
              </a:solidFill>
            </a:endParaRPr>
          </a:p>
        </p:txBody>
      </p:sp>
      <p:sp>
        <p:nvSpPr>
          <p:cNvPr id="3" name="Content Placeholder 2">
            <a:extLst>
              <a:ext uri="{FF2B5EF4-FFF2-40B4-BE49-F238E27FC236}">
                <a16:creationId xmlns:a16="http://schemas.microsoft.com/office/drawing/2014/main" id="{56FB1191-F9AB-B840-83CB-06421283DF16}"/>
              </a:ext>
            </a:extLst>
          </p:cNvPr>
          <p:cNvSpPr>
            <a:spLocks noGrp="1"/>
          </p:cNvSpPr>
          <p:nvPr>
            <p:ph idx="1"/>
          </p:nvPr>
        </p:nvSpPr>
        <p:spPr>
          <a:xfrm>
            <a:off x="535902" y="973584"/>
            <a:ext cx="10975518" cy="5540425"/>
          </a:xfrm>
        </p:spPr>
        <p:txBody>
          <a:bodyPr/>
          <a:lstStyle/>
          <a:p>
            <a:pPr>
              <a:spcBef>
                <a:spcPct val="0"/>
              </a:spcBef>
              <a:spcAft>
                <a:spcPct val="0"/>
              </a:spcAft>
            </a:pPr>
            <a:r>
              <a:rPr lang="zh-TW" altLang="en-US" sz="2133">
                <a:latin typeface="標楷體" pitchFamily="65" charset="-120"/>
                <a:cs typeface="Arial" pitchFamily="34" charset="0"/>
              </a:rPr>
              <a:t>威脅發起者使用 </a:t>
            </a:r>
            <a:r>
              <a:rPr lang="en-US" altLang="zh-TW" sz="2133">
                <a:latin typeface="標楷體" pitchFamily="65" charset="-120"/>
                <a:cs typeface="Arial" pitchFamily="34" charset="0"/>
              </a:rPr>
              <a:t>ICMP </a:t>
            </a:r>
            <a:r>
              <a:rPr lang="zh-TW" altLang="en-US" sz="2133">
                <a:latin typeface="標楷體" pitchFamily="65" charset="-120"/>
                <a:cs typeface="Arial" pitchFamily="34" charset="0"/>
              </a:rPr>
              <a:t>進行偵察和掃描攻擊。他們啟動資訊收集攻擊來映射出網路拓撲、發現哪些主機處於活動狀態（可到達）、識別主機作業系統（</a:t>
            </a:r>
            <a:r>
              <a:rPr lang="en-US" altLang="zh-TW" sz="2133">
                <a:latin typeface="標楷體" pitchFamily="65" charset="-120"/>
                <a:cs typeface="Arial" pitchFamily="34" charset="0"/>
              </a:rPr>
              <a:t>OS </a:t>
            </a:r>
            <a:r>
              <a:rPr lang="zh-TW" altLang="en-US" sz="2133">
                <a:latin typeface="標楷體" pitchFamily="65" charset="-120"/>
                <a:cs typeface="Arial" pitchFamily="34" charset="0"/>
              </a:rPr>
              <a:t>指紋），以及判斷防火牆的狀態。威脅發起者經常使用放大和反射技術來建立 </a:t>
            </a:r>
            <a:r>
              <a:rPr lang="en-US" altLang="zh-TW" sz="2133">
                <a:latin typeface="標楷體" pitchFamily="65" charset="-120"/>
                <a:cs typeface="Arial" pitchFamily="34" charset="0"/>
              </a:rPr>
              <a:t>DoS </a:t>
            </a:r>
            <a:r>
              <a:rPr lang="zh-TW" altLang="en-US" sz="2133">
                <a:latin typeface="標楷體" pitchFamily="65" charset="-120"/>
                <a:cs typeface="Arial" pitchFamily="34" charset="0"/>
              </a:rPr>
              <a:t>攻擊。</a:t>
            </a:r>
            <a:endParaRPr lang="en-US" altLang="zh-TW" sz="2133">
              <a:latin typeface="標楷體" pitchFamily="65" charset="-120"/>
              <a:cs typeface="Arial" pitchFamily="34" charset="0"/>
            </a:endParaRPr>
          </a:p>
          <a:p>
            <a:pPr>
              <a:spcBef>
                <a:spcPct val="0"/>
              </a:spcBef>
              <a:spcAft>
                <a:spcPct val="0"/>
              </a:spcAft>
            </a:pPr>
            <a:r>
              <a:rPr lang="en-US" altLang="zh-TW" sz="2133">
                <a:latin typeface="標楷體" pitchFamily="65" charset="-120"/>
                <a:cs typeface="Arial" pitchFamily="34" charset="0"/>
              </a:rPr>
              <a:t>TCP </a:t>
            </a:r>
            <a:r>
              <a:rPr lang="zh-TW" altLang="en-US" sz="2133">
                <a:latin typeface="標楷體" pitchFamily="65" charset="-120"/>
                <a:cs typeface="Arial" pitchFamily="34" charset="0"/>
              </a:rPr>
              <a:t>攻擊包括：</a:t>
            </a:r>
            <a:r>
              <a:rPr lang="en-US" altLang="zh-TW" sz="2133">
                <a:latin typeface="標楷體" pitchFamily="65" charset="-120"/>
                <a:cs typeface="Arial" pitchFamily="34" charset="0"/>
              </a:rPr>
              <a:t>TCPSYN </a:t>
            </a:r>
            <a:r>
              <a:rPr lang="zh-TW" altLang="en-US" sz="2133">
                <a:latin typeface="標楷體" pitchFamily="65" charset="-120"/>
                <a:cs typeface="Arial" pitchFamily="34" charset="0"/>
              </a:rPr>
              <a:t>泛洪攻擊、</a:t>
            </a:r>
            <a:r>
              <a:rPr lang="en-US" altLang="zh-TW" sz="2133">
                <a:latin typeface="標楷體" pitchFamily="65" charset="-120"/>
                <a:cs typeface="Arial" pitchFamily="34" charset="0"/>
              </a:rPr>
              <a:t>TCP </a:t>
            </a:r>
            <a:r>
              <a:rPr lang="zh-TW" altLang="en-US" sz="2133">
                <a:latin typeface="標楷體" pitchFamily="65" charset="-120"/>
                <a:cs typeface="Arial" pitchFamily="34" charset="0"/>
              </a:rPr>
              <a:t>重置攻擊和 </a:t>
            </a:r>
            <a:r>
              <a:rPr lang="en-US" altLang="zh-TW" sz="2133">
                <a:latin typeface="標楷體" pitchFamily="65" charset="-120"/>
                <a:cs typeface="Arial" pitchFamily="34" charset="0"/>
              </a:rPr>
              <a:t>TCP </a:t>
            </a:r>
            <a:r>
              <a:rPr lang="zh-TW" altLang="en-US" sz="2133">
                <a:latin typeface="標楷體" pitchFamily="65" charset="-120"/>
                <a:cs typeface="Arial" pitchFamily="34" charset="0"/>
              </a:rPr>
              <a:t>會談劫持。</a:t>
            </a:r>
            <a:r>
              <a:rPr lang="en-US" altLang="zh-TW" sz="2133">
                <a:latin typeface="標楷體" pitchFamily="65" charset="-120"/>
                <a:cs typeface="Arial" pitchFamily="34" charset="0"/>
              </a:rPr>
              <a:t>UDP </a:t>
            </a:r>
            <a:r>
              <a:rPr lang="zh-TW" altLang="en-US" sz="2133">
                <a:latin typeface="標楷體" pitchFamily="65" charset="-120"/>
                <a:cs typeface="Arial" pitchFamily="34" charset="0"/>
              </a:rPr>
              <a:t>泛洪攻擊會將大量 </a:t>
            </a:r>
            <a:r>
              <a:rPr lang="en-US" altLang="zh-TW" sz="2133">
                <a:latin typeface="標楷體" pitchFamily="65" charset="-120"/>
                <a:cs typeface="Arial" pitchFamily="34" charset="0"/>
              </a:rPr>
              <a:t>UDP </a:t>
            </a:r>
            <a:r>
              <a:rPr lang="zh-TW" altLang="en-US" sz="2133">
                <a:latin typeface="標楷體" pitchFamily="65" charset="-120"/>
                <a:cs typeface="Arial" pitchFamily="34" charset="0"/>
              </a:rPr>
              <a:t>封包，通常是來自欺騙的主機，傳送到子網路上的伺服器。結果與 </a:t>
            </a:r>
            <a:r>
              <a:rPr lang="en-US" altLang="zh-TW" sz="2133">
                <a:latin typeface="標楷體" pitchFamily="65" charset="-120"/>
                <a:cs typeface="Arial" pitchFamily="34" charset="0"/>
              </a:rPr>
              <a:t>DoS </a:t>
            </a:r>
            <a:r>
              <a:rPr lang="zh-TW" altLang="en-US" sz="2133">
                <a:latin typeface="標楷體" pitchFamily="65" charset="-120"/>
                <a:cs typeface="Arial" pitchFamily="34" charset="0"/>
              </a:rPr>
              <a:t>攻擊非常相似。</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任何用戶端都可以發送名為 “無理由的 </a:t>
            </a:r>
            <a:r>
              <a:rPr lang="en-US" altLang="zh-TW" sz="2133">
                <a:latin typeface="標楷體" pitchFamily="65" charset="-120"/>
                <a:cs typeface="Arial" pitchFamily="34" charset="0"/>
              </a:rPr>
              <a:t>ARP” </a:t>
            </a:r>
            <a:r>
              <a:rPr lang="zh-TW" altLang="en-US" sz="2133">
                <a:latin typeface="標楷體" pitchFamily="65" charset="-120"/>
                <a:cs typeface="Arial" pitchFamily="34" charset="0"/>
              </a:rPr>
              <a:t>的非請求的 </a:t>
            </a:r>
            <a:r>
              <a:rPr lang="en-US" altLang="zh-TW" sz="2133">
                <a:latin typeface="標楷體" pitchFamily="65" charset="-120"/>
                <a:cs typeface="Arial" pitchFamily="34" charset="0"/>
              </a:rPr>
              <a:t>ARP </a:t>
            </a:r>
            <a:r>
              <a:rPr lang="zh-TW" altLang="en-US" sz="2133">
                <a:latin typeface="標楷體" pitchFamily="65" charset="-120"/>
                <a:cs typeface="Arial" pitchFamily="34" charset="0"/>
              </a:rPr>
              <a:t>回覆。這意味著任何主機可以聲稱是任何 </a:t>
            </a:r>
            <a:r>
              <a:rPr lang="en-US" altLang="zh-TW" sz="2133">
                <a:latin typeface="標楷體" pitchFamily="65" charset="-120"/>
                <a:cs typeface="Arial" pitchFamily="34" charset="0"/>
              </a:rPr>
              <a:t>IP </a:t>
            </a:r>
            <a:r>
              <a:rPr lang="zh-TW" altLang="en-US" sz="2133">
                <a:latin typeface="標楷體" pitchFamily="65" charset="-120"/>
                <a:cs typeface="Arial" pitchFamily="34" charset="0"/>
              </a:rPr>
              <a:t>或 </a:t>
            </a:r>
            <a:r>
              <a:rPr lang="en-US" altLang="zh-TW" sz="2133">
                <a:latin typeface="標楷體" pitchFamily="65" charset="-120"/>
                <a:cs typeface="Arial" pitchFamily="34" charset="0"/>
              </a:rPr>
              <a:t>MAC </a:t>
            </a:r>
            <a:r>
              <a:rPr lang="zh-TW" altLang="en-US" sz="2133">
                <a:latin typeface="標楷體" pitchFamily="65" charset="-120"/>
                <a:cs typeface="Arial" pitchFamily="34" charset="0"/>
              </a:rPr>
              <a:t>的所有者。威脅發起者可以毒害區域網路上裝置的 </a:t>
            </a:r>
            <a:r>
              <a:rPr lang="en-US" altLang="zh-TW" sz="2133">
                <a:latin typeface="標楷體" pitchFamily="65" charset="-120"/>
                <a:cs typeface="Arial" pitchFamily="34" charset="0"/>
              </a:rPr>
              <a:t>ARP </a:t>
            </a:r>
            <a:r>
              <a:rPr lang="zh-TW" altLang="en-US" sz="2133">
                <a:latin typeface="標楷體" pitchFamily="65" charset="-120"/>
                <a:cs typeface="Arial" pitchFamily="34" charset="0"/>
              </a:rPr>
              <a:t>快取，建立 </a:t>
            </a:r>
            <a:r>
              <a:rPr lang="en-US" altLang="zh-TW" sz="2133">
                <a:latin typeface="標楷體" pitchFamily="65" charset="-120"/>
                <a:cs typeface="Arial" pitchFamily="34" charset="0"/>
              </a:rPr>
              <a:t>MITM </a:t>
            </a:r>
            <a:r>
              <a:rPr lang="zh-TW" altLang="en-US" sz="2133">
                <a:latin typeface="標楷體" pitchFamily="65" charset="-120"/>
                <a:cs typeface="Arial" pitchFamily="34" charset="0"/>
              </a:rPr>
              <a:t>攻擊來重新導向流量。</a:t>
            </a:r>
            <a:endParaRPr lang="en-US" altLang="zh-TW" sz="2133">
              <a:latin typeface="標楷體" pitchFamily="65" charset="-120"/>
              <a:cs typeface="Arial" pitchFamily="34" charset="0"/>
            </a:endParaRPr>
          </a:p>
          <a:p>
            <a:pPr>
              <a:spcBef>
                <a:spcPct val="0"/>
              </a:spcBef>
              <a:spcAft>
                <a:spcPct val="0"/>
              </a:spcAft>
            </a:pPr>
            <a:r>
              <a:rPr lang="en-US" altLang="zh-TW" sz="2133">
                <a:latin typeface="標楷體" pitchFamily="65" charset="-120"/>
                <a:cs typeface="Arial" pitchFamily="34" charset="0"/>
              </a:rPr>
              <a:t>DNS </a:t>
            </a:r>
            <a:r>
              <a:rPr lang="zh-TW" altLang="en-US" sz="2133">
                <a:latin typeface="標楷體" pitchFamily="65" charset="-120"/>
                <a:cs typeface="Arial" pitchFamily="34" charset="0"/>
              </a:rPr>
              <a:t>攻擊包括：開放解析器攻擊、隱藏攻擊、網域陰影攻擊和隧道攻擊。若要停止 </a:t>
            </a:r>
            <a:r>
              <a:rPr lang="en-US" altLang="zh-TW" sz="2133">
                <a:latin typeface="標楷體" pitchFamily="65" charset="-120"/>
                <a:cs typeface="Arial" pitchFamily="34" charset="0"/>
              </a:rPr>
              <a:t>DNS </a:t>
            </a:r>
            <a:r>
              <a:rPr lang="zh-TW" altLang="en-US" sz="2133">
                <a:latin typeface="標楷體" pitchFamily="65" charset="-120"/>
                <a:cs typeface="Arial" pitchFamily="34" charset="0"/>
              </a:rPr>
              <a:t>隧道，網路管理者必須使用檢視 </a:t>
            </a:r>
            <a:r>
              <a:rPr lang="en-US" altLang="zh-TW" sz="2133">
                <a:latin typeface="標楷體" pitchFamily="65" charset="-120"/>
                <a:cs typeface="Arial" pitchFamily="34" charset="0"/>
              </a:rPr>
              <a:t>DNS </a:t>
            </a:r>
            <a:r>
              <a:rPr lang="zh-TW" altLang="en-US" sz="2133">
                <a:latin typeface="標楷體" pitchFamily="65" charset="-120"/>
                <a:cs typeface="Arial" pitchFamily="34" charset="0"/>
              </a:rPr>
              <a:t>流量的過濾器。</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當流氓 </a:t>
            </a:r>
            <a:r>
              <a:rPr lang="en-US" altLang="zh-TW" sz="2133">
                <a:latin typeface="標楷體" pitchFamily="65" charset="-120"/>
                <a:cs typeface="Arial" pitchFamily="34" charset="0"/>
              </a:rPr>
              <a:t>DHCP </a:t>
            </a:r>
            <a:r>
              <a:rPr lang="zh-TW" altLang="en-US" sz="2133">
                <a:latin typeface="標楷體" pitchFamily="65" charset="-120"/>
                <a:cs typeface="Arial" pitchFamily="34" charset="0"/>
              </a:rPr>
              <a:t>伺服器連接到網路並向合法客戶提供假的 </a:t>
            </a:r>
            <a:r>
              <a:rPr lang="en-US" altLang="zh-TW" sz="2133">
                <a:latin typeface="標楷體" pitchFamily="65" charset="-120"/>
                <a:cs typeface="Arial" pitchFamily="34" charset="0"/>
              </a:rPr>
              <a:t>IP </a:t>
            </a:r>
            <a:r>
              <a:rPr lang="zh-TW" altLang="en-US" sz="2133">
                <a:latin typeface="標楷體" pitchFamily="65" charset="-120"/>
                <a:cs typeface="Arial" pitchFamily="34" charset="0"/>
              </a:rPr>
              <a:t>設定參數時，就會發生 </a:t>
            </a:r>
            <a:r>
              <a:rPr lang="en-US" altLang="zh-TW" sz="2133">
                <a:latin typeface="標楷體" pitchFamily="65" charset="-120"/>
                <a:cs typeface="Arial" pitchFamily="34" charset="0"/>
              </a:rPr>
              <a:t>DHCP </a:t>
            </a:r>
            <a:r>
              <a:rPr lang="zh-TW" altLang="en-US" sz="2133">
                <a:latin typeface="標楷體" pitchFamily="65" charset="-120"/>
                <a:cs typeface="Arial" pitchFamily="34" charset="0"/>
              </a:rPr>
              <a:t>欺騙攻擊。</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大多數組織都遵循 </a:t>
            </a:r>
            <a:r>
              <a:rPr lang="en-US" altLang="zh-TW" sz="2133">
                <a:latin typeface="標楷體" pitchFamily="65" charset="-120"/>
                <a:cs typeface="Arial" pitchFamily="34" charset="0"/>
              </a:rPr>
              <a:t>CIA </a:t>
            </a:r>
            <a:r>
              <a:rPr lang="zh-TW" altLang="en-US" sz="2133">
                <a:latin typeface="標楷體" pitchFamily="65" charset="-120"/>
                <a:cs typeface="Arial" pitchFamily="34" charset="0"/>
              </a:rPr>
              <a:t>資訊安全三角：機密性、完整性和可用性。</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為了確保公用和私人網路之間的安全通訊，你必須保護裝置，包括路由器、交換器、伺服器和主機。這就是所謂的縱深防禦。</a:t>
            </a:r>
            <a:endParaRPr lang="en-US" altLang="zh-TW" sz="2133">
              <a:latin typeface="標楷體" pitchFamily="65" charset="-120"/>
              <a:cs typeface="Arial" pitchFamily="34"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160</a:t>
            </a:fld>
            <a:endParaRPr lang="en-US" kern="0">
              <a:solidFill>
                <a:srgbClr val="595959"/>
              </a:solidFill>
            </a:endParaRPr>
          </a:p>
        </p:txBody>
      </p:sp>
    </p:spTree>
    <p:custDataLst>
      <p:tags r:id="rId3"/>
    </p:custDataLst>
    <p:extLst>
      <p:ext uri="{BB962C8B-B14F-4D97-AF65-F5344CB8AC3E}">
        <p14:creationId xmlns:p14="http://schemas.microsoft.com/office/powerpoint/2010/main" val="1498507494"/>
      </p:ext>
    </p:extLst>
  </p:cSld>
  <p:clrMapOvr>
    <a:masterClrMapping/>
  </p:clrMapOvr>
  <p:transition spd="slow">
    <p:wipe/>
  </p:transition>
  <p:timing/>
</p:sld>
</file>

<file path=ppt/slides/slide1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3.11</a:t>
            </a:r>
            <a:r>
              <a:rPr lang="zh-TW" altLang="en-US" sz="3600" smtClean="0">
                <a:solidFill>
                  <a:srgbClr val="004C69"/>
                </a:solidFill>
              </a:rPr>
              <a:t>我</a:t>
            </a:r>
            <a:r>
              <a:rPr lang="zh-TW" altLang="en-US" sz="3600">
                <a:solidFill>
                  <a:srgbClr val="004C69"/>
                </a:solidFill>
              </a:rPr>
              <a:t>在本模組中學到了什麼？（續）</a:t>
            </a:r>
            <a:endParaRPr lang="zh-TW" sz="3600">
              <a:solidFill>
                <a:srgbClr val="004C69"/>
              </a:solidFill>
            </a:endParaRPr>
          </a:p>
        </p:txBody>
      </p:sp>
      <p:sp>
        <p:nvSpPr>
          <p:cNvPr id="3" name="Content Placeholder 2">
            <a:extLst>
              <a:ext uri="{FF2B5EF4-FFF2-40B4-BE49-F238E27FC236}">
                <a16:creationId xmlns:a16="http://schemas.microsoft.com/office/drawing/2014/main" id="{56FB1191-F9AB-B840-83CB-06421283DF16}"/>
              </a:ext>
            </a:extLst>
          </p:cNvPr>
          <p:cNvSpPr>
            <a:spLocks noGrp="1"/>
          </p:cNvSpPr>
          <p:nvPr>
            <p:ph idx="1"/>
          </p:nvPr>
        </p:nvSpPr>
        <p:spPr>
          <a:xfrm>
            <a:off x="701478" y="923480"/>
            <a:ext cx="9857963" cy="5540425"/>
          </a:xfrm>
        </p:spPr>
        <p:txBody>
          <a:bodyPr/>
          <a:lstStyle/>
          <a:p>
            <a:pPr>
              <a:spcBef>
                <a:spcPct val="0"/>
              </a:spcBef>
              <a:spcAft>
                <a:spcPct val="0"/>
              </a:spcAft>
            </a:pPr>
            <a:r>
              <a:rPr lang="zh-TW" altLang="en-US" sz="2133">
                <a:latin typeface="標楷體" pitchFamily="65" charset="-120"/>
                <a:cs typeface="Arial" pitchFamily="34" charset="0"/>
              </a:rPr>
              <a:t>防火牆是強制執行網路之間存取控制政策的系統或系統群組。</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為了抵禦快速移動和演進的攻擊，你可能需要一個入侵偵測系統 </a:t>
            </a:r>
            <a:r>
              <a:rPr lang="en-US" altLang="zh-TW" sz="2133">
                <a:latin typeface="標楷體" pitchFamily="65" charset="-120"/>
                <a:cs typeface="Arial" pitchFamily="34" charset="0"/>
              </a:rPr>
              <a:t>(IDS)</a:t>
            </a:r>
            <a:r>
              <a:rPr lang="zh-TW" altLang="en-US" sz="2133">
                <a:latin typeface="標楷體" pitchFamily="65" charset="-120"/>
                <a:cs typeface="Arial" pitchFamily="34" charset="0"/>
              </a:rPr>
              <a:t>，或者更具擴充性的入侵預防系統 </a:t>
            </a:r>
            <a:r>
              <a:rPr lang="en-US" altLang="zh-TW" sz="2133">
                <a:latin typeface="標楷體" pitchFamily="65" charset="-120"/>
                <a:cs typeface="Arial" pitchFamily="34" charset="0"/>
              </a:rPr>
              <a:t>(IPS)</a:t>
            </a:r>
            <a:r>
              <a:rPr lang="zh-TW" altLang="en-US" sz="2133">
                <a:latin typeface="標楷體" pitchFamily="65" charset="-120"/>
                <a:cs typeface="Arial" pitchFamily="34" charset="0"/>
              </a:rPr>
              <a:t>。</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安全通信的四個要素是資料完整性，源頭認證，資料機密性和資料不可否認性。</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雜湊函數保證訊息資料沒有被意外或故意改變。</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三個眾所周知的雜湊函數是</a:t>
            </a:r>
            <a:r>
              <a:rPr lang="en-US" altLang="zh-TW" sz="2133">
                <a:latin typeface="標楷體" pitchFamily="65" charset="-120"/>
                <a:cs typeface="Arial" pitchFamily="34" charset="0"/>
              </a:rPr>
              <a:t>128-</a:t>
            </a:r>
            <a:r>
              <a:rPr lang="zh-TW" altLang="en-US" sz="2133">
                <a:latin typeface="標楷體" pitchFamily="65" charset="-120"/>
                <a:cs typeface="Arial" pitchFamily="34" charset="0"/>
              </a:rPr>
              <a:t>位元摘要的 </a:t>
            </a:r>
            <a:r>
              <a:rPr lang="en-US" altLang="zh-TW" sz="2133">
                <a:latin typeface="標楷體" pitchFamily="65" charset="-120"/>
                <a:cs typeface="Arial" pitchFamily="34" charset="0"/>
              </a:rPr>
              <a:t>MD5</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SHA </a:t>
            </a:r>
            <a:r>
              <a:rPr lang="zh-TW" altLang="en-US" sz="2133">
                <a:latin typeface="標楷體" pitchFamily="65" charset="-120"/>
                <a:cs typeface="Arial" pitchFamily="34" charset="0"/>
              </a:rPr>
              <a:t>雜湊算法和 </a:t>
            </a:r>
            <a:r>
              <a:rPr lang="en-US" altLang="zh-TW" sz="2133">
                <a:latin typeface="標楷體" pitchFamily="65" charset="-120"/>
                <a:cs typeface="Arial" pitchFamily="34" charset="0"/>
              </a:rPr>
              <a:t>SHA-2</a:t>
            </a:r>
            <a:r>
              <a:rPr lang="zh-TW" altLang="en-US" sz="2133">
                <a:latin typeface="標楷體" pitchFamily="65" charset="-120"/>
                <a:cs typeface="Arial" pitchFamily="34" charset="0"/>
              </a:rPr>
              <a:t>。</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若要增加驗證至完整性保證，請使用金鑰雜湊訊息驗證碼 </a:t>
            </a:r>
            <a:r>
              <a:rPr lang="en-US" altLang="zh-TW" sz="2133">
                <a:latin typeface="標楷體" pitchFamily="65" charset="-120"/>
                <a:cs typeface="Arial" pitchFamily="34" charset="0"/>
              </a:rPr>
              <a:t>(HMAC)</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HMAC </a:t>
            </a:r>
            <a:r>
              <a:rPr lang="zh-TW" altLang="en-US" sz="2133">
                <a:latin typeface="標楷體" pitchFamily="65" charset="-120"/>
                <a:cs typeface="Arial" pitchFamily="34" charset="0"/>
              </a:rPr>
              <a:t>是用任何結合了密碼術的雜湊函數與秘密金鑰的密碼術演算法計算的。</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對稱加密算法使用 </a:t>
            </a:r>
            <a:r>
              <a:rPr lang="en-US" altLang="zh-TW" sz="2133">
                <a:latin typeface="標楷體" pitchFamily="65" charset="-120"/>
                <a:cs typeface="Arial" pitchFamily="34" charset="0"/>
              </a:rPr>
              <a:t>DES</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3DES</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AES</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SEAL </a:t>
            </a:r>
            <a:r>
              <a:rPr lang="zh-TW" altLang="en-US" sz="2133">
                <a:latin typeface="標楷體" pitchFamily="65" charset="-120"/>
                <a:cs typeface="Arial" pitchFamily="34" charset="0"/>
              </a:rPr>
              <a:t>和 </a:t>
            </a:r>
            <a:r>
              <a:rPr lang="en-US" altLang="zh-TW" sz="2133">
                <a:latin typeface="標楷體" pitchFamily="65" charset="-120"/>
                <a:cs typeface="Arial" pitchFamily="34" charset="0"/>
              </a:rPr>
              <a:t>RC </a:t>
            </a:r>
            <a:r>
              <a:rPr lang="zh-TW" altLang="en-US" sz="2133">
                <a:latin typeface="標楷體" pitchFamily="65" charset="-120"/>
                <a:cs typeface="Arial" pitchFamily="34" charset="0"/>
              </a:rPr>
              <a:t>是基於每個通信方知道預先共用金鑰的前提。</a:t>
            </a:r>
            <a:endParaRPr lang="en-US" altLang="zh-TW" sz="2133">
              <a:latin typeface="標楷體" pitchFamily="65" charset="-120"/>
              <a:cs typeface="Arial" pitchFamily="34" charset="0"/>
            </a:endParaRPr>
          </a:p>
          <a:p>
            <a:pPr>
              <a:spcBef>
                <a:spcPct val="0"/>
              </a:spcBef>
              <a:spcAft>
                <a:spcPct val="0"/>
              </a:spcAft>
            </a:pPr>
            <a:r>
              <a:rPr lang="zh-TW" altLang="en-US" sz="2133">
                <a:latin typeface="標楷體" pitchFamily="65" charset="-120"/>
                <a:cs typeface="Arial" pitchFamily="34" charset="0"/>
              </a:rPr>
              <a:t>也可以使用非對稱演算法來確保資料的機密性，包括 </a:t>
            </a:r>
            <a:r>
              <a:rPr lang="en-US" altLang="zh-TW" sz="2133" err="1">
                <a:latin typeface="標楷體" pitchFamily="65" charset="-120"/>
                <a:cs typeface="Arial" pitchFamily="34" charset="0"/>
              </a:rPr>
              <a:t>Rivest</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Shamir </a:t>
            </a:r>
            <a:r>
              <a:rPr lang="zh-TW" altLang="en-US" sz="2133">
                <a:latin typeface="標楷體" pitchFamily="65" charset="-120"/>
                <a:cs typeface="Arial" pitchFamily="34" charset="0"/>
              </a:rPr>
              <a:t>和 </a:t>
            </a:r>
            <a:r>
              <a:rPr lang="en-US" altLang="zh-TW" sz="2133" err="1">
                <a:latin typeface="標楷體" pitchFamily="65" charset="-120"/>
                <a:cs typeface="Arial" pitchFamily="34" charset="0"/>
              </a:rPr>
              <a:t>Adleman (RSA) </a:t>
            </a:r>
            <a:r>
              <a:rPr lang="zh-TW" altLang="en-US" sz="2133">
                <a:latin typeface="標楷體" pitchFamily="65" charset="-120"/>
                <a:cs typeface="Arial" pitchFamily="34" charset="0"/>
              </a:rPr>
              <a:t>以及公開金鑰基礎建設 </a:t>
            </a:r>
            <a:r>
              <a:rPr lang="en-US" altLang="zh-TW" sz="2133">
                <a:latin typeface="標楷體" pitchFamily="65" charset="-120"/>
                <a:cs typeface="Arial" pitchFamily="34" charset="0"/>
              </a:rPr>
              <a:t>(PKI)</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Diffie-Hellman (DH) </a:t>
            </a:r>
            <a:r>
              <a:rPr lang="zh-TW" altLang="en-US" sz="2133">
                <a:latin typeface="標楷體" pitchFamily="65" charset="-120"/>
                <a:cs typeface="Arial" pitchFamily="34" charset="0"/>
              </a:rPr>
              <a:t>是一種非對稱的數學演算法，兩台電腦在沒有交流的情況下產生一個相同的共用秘密金鑰。</a:t>
            </a:r>
            <a:endParaRPr lang="en-US" sz="2133">
              <a:latin typeface="標楷體" pitchFamily="65" charset="-120"/>
              <a:cs typeface="Arial" pitchFamily="34"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161</a:t>
            </a:fld>
            <a:endParaRPr lang="en-US" kern="0">
              <a:solidFill>
                <a:srgbClr val="595959"/>
              </a:solidFill>
            </a:endParaRPr>
          </a:p>
        </p:txBody>
      </p:sp>
    </p:spTree>
    <p:custDataLst>
      <p:tags r:id="rId3"/>
    </p:custDataLst>
    <p:extLst>
      <p:ext uri="{BB962C8B-B14F-4D97-AF65-F5344CB8AC3E}">
        <p14:creationId xmlns:p14="http://schemas.microsoft.com/office/powerpoint/2010/main" val="241415365"/>
      </p:ext>
    </p:extLst>
  </p:cSld>
  <p:clrMapOvr>
    <a:masterClrMapping/>
  </p:clrMapOvr>
  <p:transition spd="slow">
    <p:wipe/>
  </p:transition>
  <p:timing/>
</p:sld>
</file>

<file path=ppt/slides/slide1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92087" y="1065260"/>
            <a:ext cx="5444504" cy="5540425"/>
          </a:xfrm>
        </p:spPr>
        <p:txBody>
          <a:bodyPr/>
          <a:lstStyle/>
          <a:p>
            <a:pPr>
              <a:spcBef>
                <a:spcPct val="0"/>
              </a:spcBef>
              <a:spcAft>
                <a:spcPct val="0"/>
              </a:spcAft>
              <a:buFont typeface="Arial" pitchFamily="34" charset="0"/>
              <a:buChar char="•"/>
            </a:pPr>
            <a:r>
              <a:rPr lang="en-US" altLang="zh-TW" sz="1867"/>
              <a:t>Assets</a:t>
            </a:r>
          </a:p>
          <a:p>
            <a:pPr>
              <a:spcBef>
                <a:spcPct val="0"/>
              </a:spcBef>
              <a:spcAft>
                <a:spcPct val="0"/>
              </a:spcAft>
              <a:buFont typeface="Arial" pitchFamily="34" charset="0"/>
              <a:buChar char="•"/>
            </a:pPr>
            <a:r>
              <a:rPr lang="en-US" altLang="zh-TW" sz="1867"/>
              <a:t>Vulnerability</a:t>
            </a:r>
          </a:p>
          <a:p>
            <a:pPr>
              <a:spcBef>
                <a:spcPct val="0"/>
              </a:spcBef>
              <a:spcAft>
                <a:spcPct val="0"/>
              </a:spcAft>
              <a:buFont typeface="Arial" pitchFamily="34" charset="0"/>
              <a:buChar char="•"/>
            </a:pPr>
            <a:r>
              <a:rPr lang="en-US" altLang="zh-TW" sz="1867"/>
              <a:t>Threat</a:t>
            </a:r>
          </a:p>
          <a:p>
            <a:pPr>
              <a:spcBef>
                <a:spcPct val="0"/>
              </a:spcBef>
              <a:spcAft>
                <a:spcPct val="0"/>
              </a:spcAft>
              <a:buFont typeface="Arial" pitchFamily="34" charset="0"/>
              <a:buChar char="•"/>
            </a:pPr>
            <a:r>
              <a:rPr lang="en-US" altLang="zh-TW" sz="1867"/>
              <a:t>Exploit</a:t>
            </a:r>
          </a:p>
          <a:p>
            <a:pPr>
              <a:spcBef>
                <a:spcPct val="0"/>
              </a:spcBef>
              <a:spcAft>
                <a:spcPct val="0"/>
              </a:spcAft>
              <a:buFont typeface="Arial" pitchFamily="34" charset="0"/>
              <a:buChar char="•"/>
            </a:pPr>
            <a:r>
              <a:rPr lang="en-US" altLang="zh-TW" sz="1867"/>
              <a:t>Mitigation</a:t>
            </a:r>
          </a:p>
          <a:p>
            <a:pPr>
              <a:spcBef>
                <a:spcPct val="0"/>
              </a:spcBef>
              <a:spcAft>
                <a:spcPct val="0"/>
              </a:spcAft>
              <a:buFont typeface="Arial" pitchFamily="34" charset="0"/>
              <a:buChar char="•"/>
            </a:pPr>
            <a:r>
              <a:rPr lang="en-US" altLang="zh-TW" sz="1867"/>
              <a:t>Risk</a:t>
            </a:r>
          </a:p>
          <a:p>
            <a:pPr>
              <a:spcBef>
                <a:spcPct val="0"/>
              </a:spcBef>
              <a:spcAft>
                <a:spcPct val="0"/>
              </a:spcAft>
              <a:buFont typeface="Arial" pitchFamily="34" charset="0"/>
              <a:buChar char="•"/>
            </a:pPr>
            <a:r>
              <a:rPr lang="en-US" altLang="zh-TW" sz="1867"/>
              <a:t>Attack Vector</a:t>
            </a:r>
          </a:p>
          <a:p>
            <a:pPr>
              <a:spcBef>
                <a:spcPct val="0"/>
              </a:spcBef>
              <a:spcAft>
                <a:spcPct val="0"/>
              </a:spcAft>
              <a:buFont typeface="Arial" pitchFamily="34" charset="0"/>
              <a:buChar char="•"/>
            </a:pPr>
            <a:r>
              <a:rPr lang="en-US" altLang="zh-TW" sz="1867"/>
              <a:t>Denial of Service (DoS)</a:t>
            </a:r>
          </a:p>
          <a:p>
            <a:pPr>
              <a:spcBef>
                <a:spcPct val="0"/>
              </a:spcBef>
              <a:spcAft>
                <a:spcPct val="0"/>
              </a:spcAft>
              <a:buFont typeface="Arial" pitchFamily="34" charset="0"/>
              <a:buChar char="•"/>
            </a:pPr>
            <a:r>
              <a:rPr lang="en-US" altLang="zh-TW" sz="1867"/>
              <a:t>Distributed Denial of Service (DDoS)</a:t>
            </a:r>
          </a:p>
          <a:p>
            <a:pPr>
              <a:spcBef>
                <a:spcPct val="0"/>
              </a:spcBef>
              <a:spcAft>
                <a:spcPct val="0"/>
              </a:spcAft>
              <a:buFont typeface="Arial" pitchFamily="34" charset="0"/>
              <a:buChar char="•"/>
            </a:pPr>
            <a:r>
              <a:rPr lang="en-US" altLang="zh-TW" sz="1867"/>
              <a:t>Threat Actor</a:t>
            </a:r>
          </a:p>
          <a:p>
            <a:pPr>
              <a:spcBef>
                <a:spcPct val="0"/>
              </a:spcBef>
              <a:spcAft>
                <a:spcPct val="0"/>
              </a:spcAft>
              <a:buFont typeface="Arial" pitchFamily="34" charset="0"/>
              <a:buChar char="•"/>
            </a:pPr>
            <a:r>
              <a:rPr lang="en-US" altLang="zh-TW" sz="1867"/>
              <a:t>White Hat Hacker</a:t>
            </a:r>
          </a:p>
          <a:p>
            <a:pPr>
              <a:spcBef>
                <a:spcPct val="0"/>
              </a:spcBef>
              <a:spcAft>
                <a:spcPct val="0"/>
              </a:spcAft>
              <a:buFont typeface="Arial" pitchFamily="34" charset="0"/>
              <a:buChar char="•"/>
            </a:pPr>
            <a:r>
              <a:rPr lang="en-US" altLang="zh-TW" sz="1867"/>
              <a:t>Gray Hat Hacker</a:t>
            </a:r>
          </a:p>
          <a:p>
            <a:pPr>
              <a:spcBef>
                <a:spcPct val="0"/>
              </a:spcBef>
              <a:spcAft>
                <a:spcPct val="0"/>
              </a:spcAft>
              <a:buFont typeface="Arial" pitchFamily="34" charset="0"/>
              <a:buChar char="•"/>
            </a:pPr>
            <a:r>
              <a:rPr lang="en-US" altLang="zh-TW" sz="1867"/>
              <a:t>Black Hat Hacker</a:t>
            </a:r>
          </a:p>
          <a:p>
            <a:pPr>
              <a:spcBef>
                <a:spcPct val="0"/>
              </a:spcBef>
              <a:spcAft>
                <a:spcPct val="0"/>
              </a:spcAft>
              <a:buFont typeface="Arial" pitchFamily="34" charset="0"/>
              <a:buChar char="•"/>
            </a:pPr>
            <a:r>
              <a:rPr lang="en-US" altLang="zh-TW" sz="1867"/>
              <a:t>Vulnerability Broker</a:t>
            </a:r>
          </a:p>
          <a:p>
            <a:pPr>
              <a:spcBef>
                <a:spcPct val="0"/>
              </a:spcBef>
              <a:spcAft>
                <a:spcPct val="0"/>
              </a:spcAft>
              <a:buFont typeface="Arial" pitchFamily="34" charset="0"/>
              <a:buChar char="•"/>
            </a:pPr>
            <a:r>
              <a:rPr lang="en-US" altLang="zh-TW" sz="1867"/>
              <a:t>Hacktivist</a:t>
            </a:r>
          </a:p>
          <a:p>
            <a:pPr>
              <a:spcBef>
                <a:spcPct val="0"/>
              </a:spcBef>
              <a:spcAft>
                <a:spcPct val="0"/>
              </a:spcAft>
              <a:buFont typeface="Arial" pitchFamily="34" charset="0"/>
              <a:buChar char="•"/>
            </a:pPr>
            <a:r>
              <a:rPr lang="en-US" altLang="zh-TW" sz="1867"/>
              <a:t>Cyber Criminal</a:t>
            </a:r>
          </a:p>
          <a:p>
            <a:pPr>
              <a:spcBef>
                <a:spcPct val="0"/>
              </a:spcBef>
              <a:spcAft>
                <a:spcPct val="0"/>
              </a:spcAft>
              <a:buFont typeface="Arial" pitchFamily="34" charset="0"/>
              <a:buChar char="•"/>
            </a:pPr>
            <a:r>
              <a:rPr lang="en-US" altLang="zh-TW" sz="1867"/>
              <a:t>Rootkit</a:t>
            </a:r>
          </a:p>
          <a:p>
            <a:pPr>
              <a:spcBef>
                <a:spcPct val="0"/>
              </a:spcBef>
              <a:spcAft>
                <a:spcPct val="0"/>
              </a:spcAft>
              <a:buFont typeface="Arial" pitchFamily="34" charset="0"/>
              <a:buChar char="•"/>
            </a:pPr>
            <a:r>
              <a:rPr lang="en-US" altLang="zh-TW" sz="1867" err="1"/>
              <a:t>Fuzzer</a:t>
            </a:r>
            <a:endParaRPr lang="en-US" altLang="zh-TW" sz="1867"/>
          </a:p>
          <a:p>
            <a:pPr>
              <a:spcBef>
                <a:spcPct val="0"/>
              </a:spcBef>
              <a:spcAft>
                <a:spcPct val="0"/>
              </a:spcAft>
            </a:pPr>
            <a:endParaRPr lang="en-US" altLang="zh-TW" sz="1867"/>
          </a:p>
        </p:txBody>
      </p:sp>
      <p:sp>
        <p:nvSpPr>
          <p:cNvPr id="56321" name="Rectangle 2"/>
          <p:cNvSpPr>
            <a:spLocks noGrp="1" noChangeArrowheads="1"/>
          </p:cNvSpPr>
          <p:nvPr>
            <p:ph type="title"/>
          </p:nvPr>
        </p:nvSpPr>
        <p:spPr/>
        <p:txBody>
          <a:bodyPr>
            <a:noAutofit/>
          </a:bodyPr>
          <a:lstStyle/>
          <a:p>
            <a:pPr rtl="0" eaLnBrk="1" hangingPunct="1"/>
            <a:r>
              <a:rPr lang="zh-TW" altLang="en-US" sz="3600" smtClean="0">
                <a:solidFill>
                  <a:srgbClr val="004C69"/>
                </a:solidFill>
              </a:rPr>
              <a:t>網路</a:t>
            </a:r>
            <a:r>
              <a:rPr lang="zh-TW" altLang="en-US" sz="3600">
                <a:solidFill>
                  <a:srgbClr val="004C69"/>
                </a:solidFill>
              </a:rPr>
              <a:t>安全概念</a:t>
            </a:r>
            <a:br>
              <a:rPr lang="en-US" sz="3600">
                <a:solidFill>
                  <a:srgbClr val="004C69"/>
                </a:solidFill>
              </a:rPr>
            </a:br>
            <a:r>
              <a:rPr lang="zh-TW" sz="3600">
                <a:solidFill>
                  <a:srgbClr val="004C69"/>
                </a:solidFill>
              </a:rPr>
              <a:t>新詞彙和命令</a:t>
            </a:r>
          </a:p>
        </p:txBody>
      </p:sp>
      <p:sp>
        <p:nvSpPr>
          <p:cNvPr id="6" name="Content Placeholder 2">
            <a:extLst>
              <a:ext uri="{FF2B5EF4-FFF2-40B4-BE49-F238E27FC236}">
                <a16:creationId xmlns:a16="http://schemas.microsoft.com/office/drawing/2014/main" id="{B1627BFE-6B32-CC4C-95DE-D9696B38972C}"/>
              </a:ext>
            </a:extLst>
          </p:cNvPr>
          <p:cNvSpPr txBox="1"/>
          <p:nvPr/>
        </p:nvSpPr>
        <p:spPr bwMode="auto">
          <a:xfrm>
            <a:off x="6283069" y="1065260"/>
            <a:ext cx="5263992"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0"/>
              </a:spcBef>
              <a:spcAft>
                <a:spcPct val="0"/>
              </a:spcAft>
              <a:buFont typeface="Arial" pitchFamily="34" charset="0"/>
              <a:buChar char="•"/>
            </a:pPr>
            <a:r>
              <a:rPr lang="en-US" altLang="zh-TW" sz="1867"/>
              <a:t>Adware</a:t>
            </a:r>
          </a:p>
          <a:p>
            <a:pPr>
              <a:spcBef>
                <a:spcPct val="0"/>
              </a:spcBef>
              <a:spcAft>
                <a:spcPct val="0"/>
              </a:spcAft>
              <a:buFont typeface="Arial" pitchFamily="34" charset="0"/>
              <a:buChar char="•"/>
            </a:pPr>
            <a:r>
              <a:rPr lang="en-US" altLang="zh-TW" sz="1867"/>
              <a:t>Ransomware</a:t>
            </a:r>
          </a:p>
          <a:p>
            <a:pPr>
              <a:spcBef>
                <a:spcPct val="0"/>
              </a:spcBef>
              <a:spcAft>
                <a:spcPct val="0"/>
              </a:spcAft>
              <a:buFont typeface="Arial" pitchFamily="34" charset="0"/>
              <a:buChar char="•"/>
            </a:pPr>
            <a:r>
              <a:rPr lang="en-US" altLang="zh-TW" sz="1867"/>
              <a:t>Spyware</a:t>
            </a:r>
          </a:p>
          <a:p>
            <a:pPr>
              <a:spcBef>
                <a:spcPct val="0"/>
              </a:spcBef>
              <a:spcAft>
                <a:spcPct val="0"/>
              </a:spcAft>
              <a:buFont typeface="Arial" pitchFamily="34" charset="0"/>
              <a:buChar char="•"/>
            </a:pPr>
            <a:r>
              <a:rPr lang="en-US" altLang="zh-TW" sz="1867"/>
              <a:t>Phishing</a:t>
            </a:r>
          </a:p>
          <a:p>
            <a:pPr>
              <a:spcBef>
                <a:spcPct val="0"/>
              </a:spcBef>
              <a:spcAft>
                <a:spcPct val="0"/>
              </a:spcAft>
              <a:buFont typeface="Arial" pitchFamily="34" charset="0"/>
              <a:buChar char="•"/>
            </a:pPr>
            <a:r>
              <a:rPr lang="en-US" altLang="zh-TW" sz="1867"/>
              <a:t>Spear Phishing</a:t>
            </a:r>
          </a:p>
          <a:p>
            <a:pPr>
              <a:spcBef>
                <a:spcPct val="0"/>
              </a:spcBef>
              <a:spcAft>
                <a:spcPct val="0"/>
              </a:spcAft>
              <a:buFont typeface="Arial" pitchFamily="34" charset="0"/>
              <a:buChar char="•"/>
            </a:pPr>
            <a:r>
              <a:rPr lang="en-US" altLang="zh-TW" sz="1867"/>
              <a:t>Something for Something</a:t>
            </a:r>
          </a:p>
          <a:p>
            <a:pPr>
              <a:spcBef>
                <a:spcPct val="0"/>
              </a:spcBef>
              <a:spcAft>
                <a:spcPct val="0"/>
              </a:spcAft>
              <a:buFont typeface="Arial" pitchFamily="34" charset="0"/>
              <a:buChar char="•"/>
            </a:pPr>
            <a:r>
              <a:rPr lang="en-US" altLang="zh-TW" sz="1867"/>
              <a:t>Baiting</a:t>
            </a:r>
          </a:p>
          <a:p>
            <a:pPr>
              <a:spcBef>
                <a:spcPct val="0"/>
              </a:spcBef>
              <a:spcAft>
                <a:spcPct val="0"/>
              </a:spcAft>
              <a:buFont typeface="Arial" pitchFamily="34" charset="0"/>
              <a:buChar char="•"/>
            </a:pPr>
            <a:r>
              <a:rPr lang="en-US" altLang="zh-TW" sz="1867" err="1"/>
              <a:t>Tailgaiting</a:t>
            </a:r>
            <a:endParaRPr lang="en-US" altLang="zh-TW" sz="1867"/>
          </a:p>
          <a:p>
            <a:pPr>
              <a:spcBef>
                <a:spcPct val="0"/>
              </a:spcBef>
              <a:spcAft>
                <a:spcPct val="0"/>
              </a:spcAft>
              <a:buFont typeface="Arial" pitchFamily="34" charset="0"/>
              <a:buChar char="•"/>
            </a:pPr>
            <a:r>
              <a:rPr lang="en-US" altLang="zh-TW" sz="1867"/>
              <a:t>Shoulder Surfing</a:t>
            </a:r>
          </a:p>
          <a:p>
            <a:pPr>
              <a:spcBef>
                <a:spcPct val="0"/>
              </a:spcBef>
              <a:spcAft>
                <a:spcPct val="0"/>
              </a:spcAft>
              <a:buFont typeface="Arial" pitchFamily="34" charset="0"/>
              <a:buChar char="•"/>
            </a:pPr>
            <a:r>
              <a:rPr lang="en-US" altLang="zh-TW" sz="1867"/>
              <a:t>Dumpster Diving</a:t>
            </a:r>
          </a:p>
          <a:p>
            <a:pPr>
              <a:spcBef>
                <a:spcPct val="0"/>
              </a:spcBef>
              <a:spcAft>
                <a:spcPct val="0"/>
              </a:spcAft>
              <a:buFont typeface="Arial" pitchFamily="34" charset="0"/>
              <a:buChar char="•"/>
            </a:pPr>
            <a:r>
              <a:rPr lang="en-US" altLang="zh-TW" sz="1867"/>
              <a:t>Amplification Attacks</a:t>
            </a:r>
          </a:p>
          <a:p>
            <a:pPr>
              <a:spcBef>
                <a:spcPct val="0"/>
              </a:spcBef>
              <a:spcAft>
                <a:spcPct val="0"/>
              </a:spcAft>
              <a:buFont typeface="Arial" pitchFamily="34" charset="0"/>
              <a:buChar char="•"/>
            </a:pPr>
            <a:r>
              <a:rPr lang="en-US" altLang="zh-TW" sz="1867"/>
              <a:t>Redirection Attacks</a:t>
            </a:r>
          </a:p>
          <a:p>
            <a:pPr>
              <a:spcBef>
                <a:spcPct val="0"/>
              </a:spcBef>
              <a:spcAft>
                <a:spcPct val="0"/>
              </a:spcAft>
              <a:buFont typeface="Arial" pitchFamily="34" charset="0"/>
              <a:buChar char="•"/>
            </a:pPr>
            <a:r>
              <a:rPr lang="en-US" altLang="zh-TW" sz="1867"/>
              <a:t>SMURF Attack</a:t>
            </a:r>
          </a:p>
          <a:p>
            <a:pPr>
              <a:spcBef>
                <a:spcPct val="0"/>
              </a:spcBef>
              <a:spcAft>
                <a:spcPct val="0"/>
              </a:spcAft>
              <a:buFont typeface="Arial" pitchFamily="34" charset="0"/>
              <a:buChar char="•"/>
            </a:pPr>
            <a:r>
              <a:rPr lang="en-US" altLang="zh-TW" sz="1867"/>
              <a:t>Non-blind spoofing</a:t>
            </a:r>
          </a:p>
          <a:p>
            <a:pPr>
              <a:spcBef>
                <a:spcPct val="0"/>
              </a:spcBef>
              <a:spcAft>
                <a:spcPct val="0"/>
              </a:spcAft>
              <a:buFont typeface="Arial" pitchFamily="34" charset="0"/>
              <a:buChar char="•"/>
            </a:pPr>
            <a:r>
              <a:rPr lang="en-US" altLang="zh-TW" sz="1867"/>
              <a:t>Blind spoofing</a:t>
            </a:r>
          </a:p>
          <a:p>
            <a:pPr>
              <a:spcBef>
                <a:spcPct val="0"/>
              </a:spcBef>
              <a:spcAft>
                <a:spcPct val="0"/>
              </a:spcAft>
              <a:buFont typeface="Arial" pitchFamily="34" charset="0"/>
              <a:buChar char="•"/>
            </a:pPr>
            <a:r>
              <a:rPr lang="en-US" altLang="zh-TW" sz="1867"/>
              <a:t>TCP SYN Flood</a:t>
            </a:r>
          </a:p>
          <a:p>
            <a:pPr>
              <a:spcBef>
                <a:spcPct val="0"/>
              </a:spcBef>
              <a:spcAft>
                <a:spcPct val="0"/>
              </a:spcAft>
              <a:buFont typeface="Arial" pitchFamily="34" charset="0"/>
              <a:buChar char="•"/>
            </a:pPr>
            <a:r>
              <a:rPr lang="en-US" altLang="zh-TW" sz="1867"/>
              <a:t>TCP  Reset Attack</a:t>
            </a:r>
          </a:p>
          <a:p>
            <a:pPr>
              <a:spcBef>
                <a:spcPct val="0"/>
              </a:spcBef>
              <a:spcAft>
                <a:spcPct val="0"/>
              </a:spcAft>
              <a:buFont typeface="Arial" pitchFamily="34" charset="0"/>
              <a:buChar char="•"/>
            </a:pPr>
            <a:r>
              <a:rPr lang="en-US" altLang="zh-TW" sz="1867"/>
              <a:t>TCP Session Hijacking</a:t>
            </a:r>
          </a:p>
          <a:p>
            <a:pPr>
              <a:spcBef>
                <a:spcPct val="0"/>
              </a:spcBef>
              <a:spcAft>
                <a:spcPct val="0"/>
              </a:spcAft>
            </a:pPr>
            <a:endParaRPr lang="en-US" altLang="zh-TW" sz="1867" b="1"/>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162</a:t>
            </a:fld>
            <a:endParaRPr lang="en-US" kern="0">
              <a:solidFill>
                <a:srgbClr val="595959"/>
              </a:solidFill>
            </a:endParaRPr>
          </a:p>
        </p:txBody>
      </p:sp>
    </p:spTree>
    <p:custDataLst>
      <p:tags r:id="rId3"/>
    </p:custDataLst>
    <p:extLst>
      <p:ext uri="{BB962C8B-B14F-4D97-AF65-F5344CB8AC3E}">
        <p14:creationId xmlns:p14="http://schemas.microsoft.com/office/powerpoint/2010/main" val="1366896681"/>
      </p:ext>
    </p:extLst>
  </p:cSld>
  <p:clrMapOvr>
    <a:masterClrMapping/>
  </p:clrMapOvr>
  <p:transition spd="slow">
    <p:wipe/>
  </p:transition>
  <p:timing/>
</p:sld>
</file>

<file path=ppt/slides/slide1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92087" y="1065260"/>
            <a:ext cx="5444504" cy="5540425"/>
          </a:xfrm>
        </p:spPr>
        <p:txBody>
          <a:bodyPr/>
          <a:lstStyle/>
          <a:p>
            <a:pPr marL="380990" indent="-380990">
              <a:spcBef>
                <a:spcPct val="0"/>
              </a:spcBef>
              <a:spcAft>
                <a:spcPct val="0"/>
              </a:spcAft>
              <a:buFont typeface="Arial" pitchFamily="34" charset="0"/>
              <a:buChar char="•"/>
            </a:pPr>
            <a:r>
              <a:rPr lang="en-US" altLang="zh-TW" sz="1867"/>
              <a:t>UDP Flooding</a:t>
            </a:r>
          </a:p>
          <a:p>
            <a:pPr marL="380990" indent="-380990">
              <a:spcBef>
                <a:spcPct val="0"/>
              </a:spcBef>
              <a:spcAft>
                <a:spcPct val="0"/>
              </a:spcAft>
              <a:buFont typeface="Arial" pitchFamily="34" charset="0"/>
              <a:buChar char="•"/>
            </a:pPr>
            <a:r>
              <a:rPr lang="en-US" altLang="zh-TW" sz="1867"/>
              <a:t>Gratuitous ARP</a:t>
            </a:r>
          </a:p>
          <a:p>
            <a:pPr marL="380990" indent="-380990">
              <a:spcBef>
                <a:spcPct val="0"/>
              </a:spcBef>
              <a:spcAft>
                <a:spcPct val="0"/>
              </a:spcAft>
              <a:buFont typeface="Arial" pitchFamily="34" charset="0"/>
              <a:buChar char="•"/>
            </a:pPr>
            <a:r>
              <a:rPr lang="en-US" altLang="zh-TW" sz="1867"/>
              <a:t>ARP Cache Poisoning</a:t>
            </a:r>
          </a:p>
          <a:p>
            <a:pPr marL="380990" indent="-380990">
              <a:spcBef>
                <a:spcPct val="0"/>
              </a:spcBef>
              <a:spcAft>
                <a:spcPct val="0"/>
              </a:spcAft>
              <a:buFont typeface="Arial" pitchFamily="34" charset="0"/>
              <a:buChar char="•"/>
            </a:pPr>
            <a:r>
              <a:rPr lang="en-US" altLang="zh-TW" sz="1867"/>
              <a:t>DNS Cache Poisoning</a:t>
            </a:r>
          </a:p>
          <a:p>
            <a:pPr marL="380990" indent="-380990">
              <a:spcBef>
                <a:spcPct val="0"/>
              </a:spcBef>
              <a:spcAft>
                <a:spcPct val="0"/>
              </a:spcAft>
              <a:buFont typeface="Arial" pitchFamily="34" charset="0"/>
              <a:buChar char="•"/>
            </a:pPr>
            <a:r>
              <a:rPr lang="en-US" altLang="zh-TW" sz="1867"/>
              <a:t>Fast Flux</a:t>
            </a:r>
          </a:p>
          <a:p>
            <a:pPr marL="380990" indent="-380990">
              <a:spcBef>
                <a:spcPct val="0"/>
              </a:spcBef>
              <a:spcAft>
                <a:spcPct val="0"/>
              </a:spcAft>
              <a:buFont typeface="Arial" pitchFamily="34" charset="0"/>
              <a:buChar char="•"/>
            </a:pPr>
            <a:r>
              <a:rPr lang="en-US" altLang="zh-TW" sz="1867"/>
              <a:t>Double IP Flux</a:t>
            </a:r>
          </a:p>
          <a:p>
            <a:pPr marL="380990" indent="-380990">
              <a:spcBef>
                <a:spcPct val="0"/>
              </a:spcBef>
              <a:spcAft>
                <a:spcPct val="0"/>
              </a:spcAft>
              <a:buFont typeface="Arial" pitchFamily="34" charset="0"/>
              <a:buChar char="•"/>
            </a:pPr>
            <a:r>
              <a:rPr lang="en-US" altLang="zh-TW" sz="1867"/>
              <a:t>DNS Tunneling</a:t>
            </a:r>
          </a:p>
          <a:p>
            <a:pPr marL="380990" indent="-380990">
              <a:spcBef>
                <a:spcPct val="0"/>
              </a:spcBef>
              <a:spcAft>
                <a:spcPct val="0"/>
              </a:spcAft>
              <a:buFont typeface="Arial" pitchFamily="34" charset="0"/>
              <a:buChar char="•"/>
            </a:pPr>
            <a:r>
              <a:rPr lang="en-US" altLang="zh-TW" sz="1867"/>
              <a:t>DHCP Spoofing</a:t>
            </a:r>
          </a:p>
          <a:p>
            <a:pPr marL="380990" indent="-380990">
              <a:spcBef>
                <a:spcPct val="0"/>
              </a:spcBef>
              <a:spcAft>
                <a:spcPct val="0"/>
              </a:spcAft>
              <a:buFont typeface="Arial" pitchFamily="34" charset="0"/>
              <a:buChar char="•"/>
            </a:pPr>
            <a:r>
              <a:rPr lang="en-US" altLang="zh-TW" sz="1867"/>
              <a:t>Confidentiality, Integrity, Availability (CIA)</a:t>
            </a:r>
          </a:p>
          <a:p>
            <a:pPr marL="380990" indent="-380990">
              <a:spcBef>
                <a:spcPct val="0"/>
              </a:spcBef>
              <a:spcAft>
                <a:spcPct val="0"/>
              </a:spcAft>
              <a:buFont typeface="Arial" pitchFamily="34" charset="0"/>
              <a:buChar char="•"/>
            </a:pPr>
            <a:r>
              <a:rPr lang="en-US" altLang="zh-TW" sz="1867"/>
              <a:t>Intrusion Prevention System (IPS</a:t>
            </a:r>
          </a:p>
          <a:p>
            <a:pPr marL="380990" indent="-380990">
              <a:spcBef>
                <a:spcPct val="0"/>
              </a:spcBef>
              <a:spcAft>
                <a:spcPct val="0"/>
              </a:spcAft>
              <a:buFont typeface="Arial" pitchFamily="34" charset="0"/>
              <a:buChar char="•"/>
            </a:pPr>
            <a:r>
              <a:rPr lang="en-US" altLang="zh-TW" sz="1867"/>
              <a:t>Intrusion Detection System (IDS)</a:t>
            </a:r>
          </a:p>
          <a:p>
            <a:pPr marL="380990" indent="-380990">
              <a:spcBef>
                <a:spcPct val="0"/>
              </a:spcBef>
              <a:spcAft>
                <a:spcPct val="0"/>
              </a:spcAft>
              <a:buFont typeface="Arial" pitchFamily="34" charset="0"/>
              <a:buChar char="•"/>
            </a:pPr>
            <a:r>
              <a:rPr lang="en-US" altLang="zh-TW" sz="1867"/>
              <a:t>IDS/IPS Signature</a:t>
            </a:r>
          </a:p>
          <a:p>
            <a:pPr marL="380990" indent="-380990">
              <a:spcBef>
                <a:spcPct val="0"/>
              </a:spcBef>
              <a:spcAft>
                <a:spcPct val="0"/>
              </a:spcAft>
              <a:buFont typeface="Arial" pitchFamily="34" charset="0"/>
              <a:buChar char="•"/>
            </a:pPr>
            <a:r>
              <a:rPr lang="en-US" altLang="zh-TW" sz="1867"/>
              <a:t>Hash Algorithms</a:t>
            </a:r>
          </a:p>
          <a:p>
            <a:pPr marL="380990" indent="-380990">
              <a:spcBef>
                <a:spcPct val="0"/>
              </a:spcBef>
              <a:spcAft>
                <a:spcPct val="0"/>
              </a:spcAft>
              <a:buFont typeface="Arial" pitchFamily="34" charset="0"/>
              <a:buChar char="•"/>
            </a:pPr>
            <a:r>
              <a:rPr lang="en-US" altLang="zh-TW" sz="1867"/>
              <a:t>Keyed-Hash Message Authentication Code (HMAC)</a:t>
            </a:r>
          </a:p>
        </p:txBody>
      </p:sp>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zh-TW" altLang="en-US" sz="3600" smtClean="0">
                <a:solidFill>
                  <a:srgbClr val="004C69"/>
                </a:solidFill>
              </a:rPr>
              <a:t>網路</a:t>
            </a:r>
            <a:r>
              <a:rPr lang="zh-TW" altLang="en-US" sz="3600">
                <a:solidFill>
                  <a:srgbClr val="004C69"/>
                </a:solidFill>
              </a:rPr>
              <a:t>安全概念</a:t>
            </a:r>
            <a:br>
              <a:rPr lang="en-US" sz="3600">
                <a:solidFill>
                  <a:srgbClr val="004C69"/>
                </a:solidFill>
              </a:rPr>
            </a:br>
            <a:r>
              <a:rPr lang="zh-TW" sz="3600">
                <a:solidFill>
                  <a:srgbClr val="004C69"/>
                </a:solidFill>
              </a:rPr>
              <a:t>新詞彙和命令</a:t>
            </a:r>
            <a:r>
              <a:rPr lang="zh-TW" altLang="en-US" sz="3600">
                <a:solidFill>
                  <a:srgbClr val="004C69"/>
                </a:solidFill>
              </a:rPr>
              <a:t>（續）</a:t>
            </a:r>
            <a:endParaRPr lang="zh-TW" sz="3600">
              <a:solidFill>
                <a:srgbClr val="004C69"/>
              </a:solidFill>
            </a:endParaRPr>
          </a:p>
        </p:txBody>
      </p:sp>
      <p:sp>
        <p:nvSpPr>
          <p:cNvPr id="6" name="Content Placeholder 2">
            <a:extLst>
              <a:ext uri="{FF2B5EF4-FFF2-40B4-BE49-F238E27FC236}">
                <a16:creationId xmlns:a16="http://schemas.microsoft.com/office/drawing/2014/main" id="{B1627BFE-6B32-CC4C-95DE-D9696B38972C}"/>
              </a:ext>
            </a:extLst>
          </p:cNvPr>
          <p:cNvSpPr txBox="1"/>
          <p:nvPr/>
        </p:nvSpPr>
        <p:spPr bwMode="auto">
          <a:xfrm>
            <a:off x="6283069" y="1065260"/>
            <a:ext cx="5263992"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80990" indent="-380990">
              <a:spcBef>
                <a:spcPct val="0"/>
              </a:spcBef>
              <a:spcAft>
                <a:spcPct val="0"/>
              </a:spcAft>
              <a:buFont typeface="Arial" pitchFamily="34" charset="0"/>
              <a:buChar char="•"/>
            </a:pPr>
            <a:r>
              <a:rPr lang="en-US" altLang="zh-TW" sz="1867"/>
              <a:t>Symmetric Encryption</a:t>
            </a:r>
          </a:p>
          <a:p>
            <a:pPr marL="380990" indent="-380990">
              <a:spcBef>
                <a:spcPct val="0"/>
              </a:spcBef>
              <a:spcAft>
                <a:spcPct val="0"/>
              </a:spcAft>
              <a:buFont typeface="Arial" pitchFamily="34" charset="0"/>
              <a:buChar char="•"/>
            </a:pPr>
            <a:r>
              <a:rPr lang="en-US" altLang="zh-TW" sz="1867"/>
              <a:t>Asymmetric Encryption</a:t>
            </a:r>
          </a:p>
          <a:p>
            <a:pPr marL="380990" indent="-380990">
              <a:spcBef>
                <a:spcPct val="0"/>
              </a:spcBef>
              <a:spcAft>
                <a:spcPct val="0"/>
              </a:spcAft>
              <a:buFont typeface="Arial" pitchFamily="34" charset="0"/>
              <a:buChar char="•"/>
            </a:pPr>
            <a:r>
              <a:rPr lang="en-US" altLang="zh-TW" sz="1867"/>
              <a:t>Public Key</a:t>
            </a:r>
          </a:p>
          <a:p>
            <a:pPr marL="380990" indent="-380990">
              <a:spcBef>
                <a:spcPct val="0"/>
              </a:spcBef>
              <a:spcAft>
                <a:spcPct val="0"/>
              </a:spcAft>
              <a:buFont typeface="Arial" pitchFamily="34" charset="0"/>
              <a:buChar char="•"/>
            </a:pPr>
            <a:r>
              <a:rPr lang="en-US" altLang="zh-TW" sz="1867"/>
              <a:t>Diffie-Hellman</a:t>
            </a:r>
          </a:p>
          <a:p>
            <a:pPr marL="380990" indent="-380990">
              <a:spcBef>
                <a:spcPct val="0"/>
              </a:spcBef>
              <a:spcAft>
                <a:spcPct val="0"/>
              </a:spcAft>
              <a:buFont typeface="Arial" pitchFamily="34" charset="0"/>
              <a:buChar char="•"/>
            </a:pPr>
            <a:r>
              <a:rPr lang="en-US" altLang="zh-TW" sz="1867"/>
              <a:t>DES</a:t>
            </a:r>
          </a:p>
          <a:p>
            <a:pPr marL="380990" indent="-380990">
              <a:spcBef>
                <a:spcPct val="0"/>
              </a:spcBef>
              <a:spcAft>
                <a:spcPct val="0"/>
              </a:spcAft>
              <a:buFont typeface="Arial" pitchFamily="34" charset="0"/>
              <a:buChar char="•"/>
            </a:pPr>
            <a:r>
              <a:rPr lang="en-US" altLang="zh-TW" sz="1867"/>
              <a:t>3DES</a:t>
            </a:r>
          </a:p>
          <a:p>
            <a:pPr marL="380990" indent="-380990">
              <a:spcBef>
                <a:spcPct val="0"/>
              </a:spcBef>
              <a:spcAft>
                <a:spcPct val="0"/>
              </a:spcAft>
              <a:buFont typeface="Arial" pitchFamily="34" charset="0"/>
              <a:buChar char="•"/>
            </a:pPr>
            <a:r>
              <a:rPr lang="en-US" altLang="zh-TW" sz="1867"/>
              <a:t>Advanced Encryption Standard (AES)</a:t>
            </a:r>
          </a:p>
          <a:p>
            <a:pPr marL="380990" indent="-380990">
              <a:spcBef>
                <a:spcPct val="0"/>
              </a:spcBef>
              <a:spcAft>
                <a:spcPct val="0"/>
              </a:spcAft>
              <a:buFont typeface="Arial" pitchFamily="34" charset="0"/>
              <a:buChar char="•"/>
            </a:pPr>
            <a:r>
              <a:rPr lang="en-US" altLang="zh-TW" sz="1867"/>
              <a:t>Software-Optimize Encryption Algorithm (SEAL)</a:t>
            </a:r>
          </a:p>
          <a:p>
            <a:pPr marL="380990" indent="-380990">
              <a:spcBef>
                <a:spcPct val="0"/>
              </a:spcBef>
              <a:spcAft>
                <a:spcPct val="0"/>
              </a:spcAft>
              <a:buFont typeface="Arial" pitchFamily="34" charset="0"/>
              <a:buChar char="•"/>
            </a:pPr>
            <a:r>
              <a:rPr lang="en-US" altLang="zh-TW" sz="1867" err="1"/>
              <a:t>Rivest Ciphers (RC)</a:t>
            </a:r>
          </a:p>
          <a:p>
            <a:pPr marL="380990" indent="-380990">
              <a:spcBef>
                <a:spcPct val="0"/>
              </a:spcBef>
              <a:spcAft>
                <a:spcPct val="0"/>
              </a:spcAft>
              <a:buFont typeface="Arial" pitchFamily="34" charset="0"/>
              <a:buChar char="•"/>
            </a:pPr>
            <a:r>
              <a:rPr lang="en-US" altLang="zh-TW" sz="1867"/>
              <a:t>Digital Signature Standard (DSS)</a:t>
            </a:r>
          </a:p>
          <a:p>
            <a:pPr marL="380990" indent="-380990">
              <a:spcBef>
                <a:spcPct val="0"/>
              </a:spcBef>
              <a:spcAft>
                <a:spcPct val="0"/>
              </a:spcAft>
              <a:buFont typeface="Arial" pitchFamily="34" charset="0"/>
              <a:buChar char="•"/>
            </a:pPr>
            <a:r>
              <a:rPr lang="en-US" altLang="zh-TW" sz="1867"/>
              <a:t>Digital Signature Algorithm (DSA)</a:t>
            </a:r>
          </a:p>
          <a:p>
            <a:pPr marL="380990" indent="-380990">
              <a:spcBef>
                <a:spcPct val="0"/>
              </a:spcBef>
              <a:spcAft>
                <a:spcPct val="0"/>
              </a:spcAft>
              <a:buFont typeface="Arial" pitchFamily="34" charset="0"/>
              <a:buChar char="•"/>
            </a:pPr>
            <a:r>
              <a:rPr lang="en-US" altLang="zh-TW" sz="1867" err="1"/>
              <a:t>Rivest, Shamir, and Adleman encryption (RSA)</a:t>
            </a:r>
          </a:p>
          <a:p>
            <a:pPr marL="380990" indent="-380990">
              <a:spcBef>
                <a:spcPct val="0"/>
              </a:spcBef>
              <a:spcAft>
                <a:spcPct val="0"/>
              </a:spcAft>
              <a:buFont typeface="Arial" pitchFamily="34" charset="0"/>
              <a:buChar char="•"/>
            </a:pPr>
            <a:r>
              <a:rPr lang="en-US" altLang="zh-TW" sz="1867" err="1"/>
              <a:t>ElGamal</a:t>
            </a:r>
            <a:endParaRPr lang="en-US" altLang="zh-TW" sz="1867"/>
          </a:p>
          <a:p>
            <a:pPr marL="380990" indent="-380990">
              <a:spcBef>
                <a:spcPct val="0"/>
              </a:spcBef>
              <a:spcAft>
                <a:spcPct val="0"/>
              </a:spcAft>
              <a:buFont typeface="Arial" pitchFamily="34" charset="0"/>
              <a:buChar char="•"/>
            </a:pPr>
            <a:r>
              <a:rPr lang="en-US" altLang="zh-TW" sz="1867"/>
              <a:t>Elliptical Curve Cryptography</a:t>
            </a:r>
            <a:br>
              <a:rPr lang="en-US" altLang="zh-TW" sz="1867"/>
            </a:br>
            <a:endParaRPr lang="en-US" altLang="zh-TW" sz="1867"/>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163</a:t>
            </a:fld>
            <a:endParaRPr lang="en-US" kern="0">
              <a:solidFill>
                <a:srgbClr val="595959"/>
              </a:solidFill>
            </a:endParaRPr>
          </a:p>
        </p:txBody>
      </p:sp>
    </p:spTree>
    <p:custDataLst>
      <p:tags r:id="rId3"/>
    </p:custDataLst>
    <p:extLst>
      <p:ext uri="{BB962C8B-B14F-4D97-AF65-F5344CB8AC3E}">
        <p14:creationId xmlns:p14="http://schemas.microsoft.com/office/powerpoint/2010/main" val="1577331546"/>
      </p:ext>
    </p:extLst>
  </p:cSld>
  <p:clrMapOvr>
    <a:masterClrMapping/>
  </p:clrMapOvr>
  <p:transition spd="slow">
    <p:wipe/>
  </p:transition>
  <p:timing/>
</p:sld>
</file>

<file path=ppt/slides/slide1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lstStyle/>
          <a:p>
            <a:r>
              <a:rPr lang="zh-TW" altLang="en-US" sz="5000">
                <a:latin typeface="標楷體" pitchFamily="65" charset="-120"/>
                <a:cs typeface="Arial" pitchFamily="34" charset="0"/>
              </a:rPr>
              <a:t>第四章</a:t>
            </a:r>
            <a:br>
              <a:rPr lang="en-US" altLang="zh-TW" sz="5000">
                <a:latin typeface="標楷體" pitchFamily="65" charset="-120"/>
                <a:cs typeface="Arial" pitchFamily="34" charset="0"/>
              </a:rPr>
            </a:br>
            <a:br>
              <a:rPr lang="en-US" altLang="zh-TW" sz="5000">
                <a:latin typeface="標楷體" pitchFamily="65" charset="-120"/>
                <a:cs typeface="Arial" pitchFamily="34" charset="0"/>
              </a:rPr>
            </a:br>
            <a:r>
              <a:rPr lang="en-US" altLang="zh-TW" sz="5000">
                <a:latin typeface="標楷體" pitchFamily="65" charset="-120"/>
                <a:cs typeface="Arial" pitchFamily="34" charset="0"/>
              </a:rPr>
              <a:t>ACL </a:t>
            </a:r>
            <a:r>
              <a:rPr lang="zh-TW" altLang="en-US" sz="5000">
                <a:latin typeface="標楷體" pitchFamily="65" charset="-120"/>
                <a:cs typeface="Arial" pitchFamily="34" charset="0"/>
              </a:rPr>
              <a:t>概念</a:t>
            </a:r>
            <a:endParaRPr lang="zh-TW" sz="5000">
              <a:latin typeface="標楷體" pitchFamily="65" charset="-120"/>
              <a:cs typeface="Arial"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164</a:t>
            </a:fld>
            <a:endParaRPr lang="en-US"/>
          </a:p>
        </p:txBody>
      </p:sp>
    </p:spTree>
    <p:custDataLst>
      <p:tags r:id="rId3"/>
    </p:custDataLst>
    <p:extLst>
      <p:ext uri="{BB962C8B-B14F-4D97-AF65-F5344CB8AC3E}">
        <p14:creationId xmlns:p14="http://schemas.microsoft.com/office/powerpoint/2010/main" val="7226262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387619" y="560225"/>
            <a:ext cx="11804381" cy="17415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spcBef>
                <a:spcPct val="0"/>
              </a:spcBef>
              <a:buNone/>
            </a:pPr>
            <a:r>
              <a:rPr lang="zh-TW" altLang="en-US" sz="3600">
                <a:solidFill>
                  <a:srgbClr val="004C69"/>
                </a:solidFill>
                <a:cs typeface="+mj-cs"/>
              </a:rPr>
              <a:t>模組標題： </a:t>
            </a:r>
            <a:r>
              <a:rPr lang="en-US" altLang="zh-TW" sz="3600">
                <a:solidFill>
                  <a:srgbClr val="004C69"/>
                </a:solidFill>
                <a:cs typeface="+mj-cs"/>
              </a:rPr>
              <a:t>ACL </a:t>
            </a:r>
            <a:r>
              <a:rPr lang="zh-TW" altLang="en-US" sz="3600">
                <a:solidFill>
                  <a:srgbClr val="004C69"/>
                </a:solidFill>
                <a:cs typeface="+mj-cs"/>
              </a:rPr>
              <a:t>概念</a:t>
            </a:r>
            <a:endParaRPr lang="en-US" altLang="en-US" sz="3600">
              <a:solidFill>
                <a:srgbClr val="004C69"/>
              </a:solidFill>
              <a:cs typeface="+mj-cs"/>
            </a:endParaRPr>
          </a:p>
          <a:p>
            <a:pPr>
              <a:spcBef>
                <a:spcPct val="0"/>
              </a:spcBef>
              <a:buNone/>
            </a:pPr>
            <a:r>
              <a:rPr lang="zh-TW" altLang="en-US" sz="3600">
                <a:solidFill>
                  <a:srgbClr val="004C69"/>
                </a:solidFill>
                <a:cs typeface="+mj-cs"/>
              </a:rPr>
              <a:t>模組目標：說明如何將 </a:t>
            </a:r>
            <a:r>
              <a:rPr lang="en-US" altLang="zh-TW" sz="3600">
                <a:solidFill>
                  <a:srgbClr val="004C69"/>
                </a:solidFill>
                <a:cs typeface="+mj-cs"/>
              </a:rPr>
              <a:t>ACL </a:t>
            </a:r>
            <a:r>
              <a:rPr lang="zh-TW" altLang="en-US" sz="3600">
                <a:solidFill>
                  <a:srgbClr val="004C69"/>
                </a:solidFill>
                <a:cs typeface="+mj-cs"/>
              </a:rPr>
              <a:t>當成網路安全政策的一部分</a:t>
            </a:r>
            <a:endParaRPr lang="zh-TW" sz="3600">
              <a:solidFill>
                <a:srgbClr val="004C69"/>
              </a:solidFill>
              <a:cs typeface="+mj-cs"/>
            </a:endParaRP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zh-TW" altLang="en-US" sz="3600">
                <a:solidFill>
                  <a:srgbClr val="004C69"/>
                </a:solidFill>
              </a:rPr>
              <a:t>模組目標</a:t>
            </a:r>
            <a:endParaRPr lang="zh-TW" sz="3600">
              <a:solidFill>
                <a:srgbClr val="004C69"/>
              </a:solidFill>
            </a:endParaRP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1663525620"/>
              </p:ext>
            </p:extLst>
          </p:nvPr>
        </p:nvGraphicFramePr>
        <p:xfrm>
          <a:off x="601155" y="2443922"/>
          <a:ext cx="10529107" cy="2826004"/>
        </p:xfrm>
        <a:graphic>
          <a:graphicData uri="http://schemas.openxmlformats.org/drawingml/2006/table">
            <a:tbl>
              <a:tblPr firstRow="1" bandRow="1">
                <a:tableStyleId>{5C22544A-7EE6-4342-B048-85BDC9FD1C3A}</a:tableStyleId>
              </a:tblPr>
              <a:tblGrid>
                <a:gridCol w="4019764">
                  <a:extLst>
                    <a:ext uri="{9D8B030D-6E8A-4147-A177-3AD203B41FA5}">
                      <a16:colId xmlns:a16="http://schemas.microsoft.com/office/drawing/2014/main" val="2579019526"/>
                    </a:ext>
                  </a:extLst>
                </a:gridCol>
                <a:gridCol w="6509343">
                  <a:extLst>
                    <a:ext uri="{9D8B030D-6E8A-4147-A177-3AD203B41FA5}">
                      <a16:colId xmlns:a16="http://schemas.microsoft.com/office/drawing/2014/main" val="1764220437"/>
                    </a:ext>
                  </a:extLst>
                </a:gridCol>
              </a:tblGrid>
              <a:tr h="363791">
                <a:tc>
                  <a:txBody>
                    <a:bodyPr vert="horz" wrap="square"/>
                    <a:lstStyle/>
                    <a:p>
                      <a:pPr marL="0" marR="0" rtl="0">
                        <a:lnSpc>
                          <a:spcPct val="107000"/>
                        </a:lnSpc>
                        <a:spcBef>
                          <a:spcPct val="0"/>
                        </a:spcBef>
                        <a:spcAft>
                          <a:spcPct val="0"/>
                        </a:spcAft>
                      </a:pPr>
                      <a:r>
                        <a:rPr lang="zh-TW" altLang="en-US" sz="3000">
                          <a:effectLst/>
                          <a:latin typeface="標楷體" pitchFamily="65" charset="-120"/>
                          <a:ea typeface="標楷體" panose="03000509000000000000" pitchFamily="65" charset="-120"/>
                        </a:rPr>
                        <a:t>主題標題</a:t>
                      </a:r>
                      <a:endParaRPr lang="zh-TW" sz="3000">
                        <a:effectLst/>
                        <a:latin typeface="標楷體" pitchFamily="65" charset="-120"/>
                        <a:ea typeface="標楷體" panose="03000509000000000000" pitchFamily="65" charset="-120"/>
                      </a:endParaRPr>
                    </a:p>
                  </a:txBody>
                  <a:tcPr marT="0" marB="0" anchor="ctr"/>
                </a:tc>
                <a:tc>
                  <a:txBody>
                    <a:bodyPr vert="horz" wrap="square"/>
                    <a:lstStyle/>
                    <a:p>
                      <a:pPr marL="0" marR="0" rtl="0">
                        <a:lnSpc>
                          <a:spcPct val="107000"/>
                        </a:lnSpc>
                        <a:spcBef>
                          <a:spcPct val="0"/>
                        </a:spcBef>
                        <a:spcAft>
                          <a:spcPct val="0"/>
                        </a:spcAft>
                      </a:pPr>
                      <a:r>
                        <a:rPr lang="zh-TW" altLang="en-US" sz="3000">
                          <a:effectLst/>
                          <a:latin typeface="標楷體" pitchFamily="65" charset="-120"/>
                          <a:ea typeface="標楷體" panose="03000509000000000000" pitchFamily="65" charset="-120"/>
                        </a:rPr>
                        <a:t>主題目標</a:t>
                      </a:r>
                      <a:endParaRPr lang="zh-TW" sz="3000">
                        <a:effectLst/>
                        <a:latin typeface="標楷體" pitchFamily="65" charset="-120"/>
                        <a:ea typeface="標楷體" panose="03000509000000000000" pitchFamily="65" charset="-120"/>
                      </a:endParaRPr>
                    </a:p>
                  </a:txBody>
                  <a:tcPr marT="0" marB="0" anchor="ctr"/>
                </a:tc>
                <a:extLst>
                  <a:ext uri="{0D108BD9-81ED-4DB2-BD59-A6C34878D82A}">
                    <a16:rowId xmlns:a16="http://schemas.microsoft.com/office/drawing/2014/main" val="742401779"/>
                  </a:ext>
                </a:extLst>
              </a:tr>
              <a:tr h="452120">
                <a:tc>
                  <a:txBody>
                    <a:bodyPr vert="horz" wrap="square"/>
                    <a:lstStyle/>
                    <a:p>
                      <a:pPr rtl="0" fontAlgn="ctr"/>
                      <a:r>
                        <a:rPr lang="en-US" altLang="zh-TW" sz="3000" b="1">
                          <a:solidFill>
                            <a:schemeClr val="bg1"/>
                          </a:solidFill>
                          <a:effectLst/>
                          <a:latin typeface="標楷體" pitchFamily="65" charset="-120"/>
                          <a:ea typeface="標楷體" panose="03000509000000000000" pitchFamily="65" charset="-120"/>
                        </a:rPr>
                        <a:t>ACL </a:t>
                      </a:r>
                      <a:r>
                        <a:rPr lang="zh-TW" altLang="en-US" sz="3000" b="1">
                          <a:solidFill>
                            <a:schemeClr val="bg1"/>
                          </a:solidFill>
                          <a:effectLst/>
                          <a:latin typeface="標楷體" pitchFamily="65" charset="-120"/>
                          <a:ea typeface="標楷體" panose="03000509000000000000" pitchFamily="65" charset="-120"/>
                        </a:rPr>
                        <a:t>的目的</a:t>
                      </a:r>
                      <a:endParaRPr lang="zh-TW" sz="3000" b="1">
                        <a:solidFill>
                          <a:schemeClr val="bg1"/>
                        </a:solidFill>
                        <a:effectLst/>
                        <a:latin typeface="標楷體" pitchFamily="65" charset="-120"/>
                        <a:ea typeface="標楷體" panose="03000509000000000000" pitchFamily="65" charset="-120"/>
                      </a:endParaRPr>
                    </a:p>
                  </a:txBody>
                  <a:tcPr marL="63500" marR="63500" marT="63500" marB="63500" anchor="ctr">
                    <a:solidFill>
                      <a:schemeClr val="accent1"/>
                    </a:solidFill>
                  </a:tcPr>
                </a:tc>
                <a:tc>
                  <a:txBody>
                    <a:bodyPr vert="horz" wrap="square"/>
                    <a:lstStyle/>
                    <a:p>
                      <a:pPr rtl="0" fontAlgn="ctr"/>
                      <a:r>
                        <a:rPr lang="zh-TW" sz="3000" b="0">
                          <a:effectLst/>
                          <a:latin typeface="標楷體" pitchFamily="65" charset="-120"/>
                          <a:ea typeface="標楷體" panose="03000509000000000000" pitchFamily="65" charset="-120"/>
                        </a:rPr>
                        <a:t>說明 ACL 如何過濾流量。</a:t>
                      </a:r>
                    </a:p>
                  </a:txBody>
                  <a:tcPr marL="63500" marR="63500" marT="63500" marB="63500" anchor="ctr"/>
                </a:tc>
                <a:extLst>
                  <a:ext uri="{0D108BD9-81ED-4DB2-BD59-A6C34878D82A}">
                    <a16:rowId xmlns:a16="http://schemas.microsoft.com/office/drawing/2014/main" val="3150950737"/>
                  </a:ext>
                </a:extLst>
              </a:tr>
              <a:tr h="452120">
                <a:tc>
                  <a:txBody>
                    <a:bodyPr vert="horz" wrap="square"/>
                    <a:lstStyle/>
                    <a:p>
                      <a:pPr rtl="0" fontAlgn="ctr"/>
                      <a:r>
                        <a:rPr lang="en-US" altLang="zh-TW" sz="3000" b="1">
                          <a:solidFill>
                            <a:schemeClr val="bg1"/>
                          </a:solidFill>
                          <a:effectLst/>
                          <a:latin typeface="標楷體" pitchFamily="65" charset="-120"/>
                          <a:ea typeface="標楷體" panose="03000509000000000000" pitchFamily="65" charset="-120"/>
                        </a:rPr>
                        <a:t>ACL </a:t>
                      </a:r>
                      <a:r>
                        <a:rPr lang="zh-TW" altLang="en-US" sz="3000" b="1">
                          <a:solidFill>
                            <a:schemeClr val="bg1"/>
                          </a:solidFill>
                          <a:effectLst/>
                          <a:latin typeface="標楷體" pitchFamily="65" charset="-120"/>
                          <a:ea typeface="標楷體" panose="03000509000000000000" pitchFamily="65" charset="-120"/>
                        </a:rPr>
                        <a:t>中的萬用遮罩</a:t>
                      </a:r>
                      <a:endParaRPr lang="zh-TW" sz="3000" b="1">
                        <a:solidFill>
                          <a:schemeClr val="bg1"/>
                        </a:solidFill>
                        <a:effectLst/>
                        <a:latin typeface="標楷體" pitchFamily="65" charset="-120"/>
                        <a:ea typeface="標楷體" panose="03000509000000000000" pitchFamily="65" charset="-120"/>
                      </a:endParaRPr>
                    </a:p>
                  </a:txBody>
                  <a:tcPr marL="63500" marR="63500" marT="63500" marB="63500" anchor="ctr">
                    <a:solidFill>
                      <a:schemeClr val="accent1"/>
                    </a:solidFill>
                  </a:tcPr>
                </a:tc>
                <a:tc>
                  <a:txBody>
                    <a:bodyPr vert="horz" wrap="square"/>
                    <a:lstStyle/>
                    <a:p>
                      <a:pPr rtl="0" fontAlgn="ctr"/>
                      <a:r>
                        <a:rPr lang="zh-TW" sz="3000" b="0">
                          <a:effectLst/>
                          <a:latin typeface="標楷體" pitchFamily="65" charset="-120"/>
                          <a:ea typeface="標楷體" panose="03000509000000000000" pitchFamily="65" charset="-120"/>
                        </a:rPr>
                        <a:t>說明 ACL 如何使用萬用遮罩。</a:t>
                      </a:r>
                    </a:p>
                  </a:txBody>
                  <a:tcPr marL="63500" marR="63500" marT="63500" marB="63500" anchor="ctr"/>
                </a:tc>
                <a:extLst>
                  <a:ext uri="{0D108BD9-81ED-4DB2-BD59-A6C34878D82A}">
                    <a16:rowId xmlns:a16="http://schemas.microsoft.com/office/drawing/2014/main" val="2772085455"/>
                  </a:ext>
                </a:extLst>
              </a:tr>
              <a:tr h="452120">
                <a:tc>
                  <a:txBody>
                    <a:bodyPr vert="horz" wrap="square"/>
                    <a:lstStyle/>
                    <a:p>
                      <a:pPr rtl="0" fontAlgn="ctr"/>
                      <a:r>
                        <a:rPr lang="en-US" altLang="zh-TW" sz="3000" b="1">
                          <a:solidFill>
                            <a:schemeClr val="bg1"/>
                          </a:solidFill>
                          <a:effectLst/>
                          <a:latin typeface="標楷體" pitchFamily="65" charset="-120"/>
                          <a:ea typeface="標楷體" panose="03000509000000000000" pitchFamily="65" charset="-120"/>
                        </a:rPr>
                        <a:t>ACL </a:t>
                      </a:r>
                      <a:r>
                        <a:rPr lang="zh-TW" altLang="en-US" sz="3000" b="1">
                          <a:solidFill>
                            <a:schemeClr val="bg1"/>
                          </a:solidFill>
                          <a:effectLst/>
                          <a:latin typeface="標楷體" pitchFamily="65" charset="-120"/>
                          <a:ea typeface="標楷體" panose="03000509000000000000" pitchFamily="65" charset="-120"/>
                        </a:rPr>
                        <a:t>建立的準則</a:t>
                      </a:r>
                      <a:endParaRPr lang="zh-TW" sz="3000" b="1">
                        <a:solidFill>
                          <a:schemeClr val="bg1"/>
                        </a:solidFill>
                        <a:effectLst/>
                        <a:latin typeface="標楷體" pitchFamily="65" charset="-120"/>
                        <a:ea typeface="標楷體" panose="03000509000000000000" pitchFamily="65" charset="-120"/>
                      </a:endParaRPr>
                    </a:p>
                  </a:txBody>
                  <a:tcPr marL="63500" marR="63500" marT="63500" marB="63500" anchor="ctr">
                    <a:solidFill>
                      <a:schemeClr val="accent1"/>
                    </a:solidFill>
                  </a:tcPr>
                </a:tc>
                <a:tc>
                  <a:txBody>
                    <a:bodyPr vert="horz" wrap="square"/>
                    <a:lstStyle/>
                    <a:p>
                      <a:pPr rtl="0" fontAlgn="ctr"/>
                      <a:r>
                        <a:rPr lang="zh-TW" sz="3000" b="0">
                          <a:effectLst/>
                          <a:latin typeface="標楷體" pitchFamily="65" charset="-120"/>
                          <a:ea typeface="標楷體" panose="03000509000000000000" pitchFamily="65" charset="-120"/>
                        </a:rPr>
                        <a:t>說明如何建立 ACL。</a:t>
                      </a:r>
                    </a:p>
                  </a:txBody>
                  <a:tcPr marL="63500" marR="63500" marT="63500" marB="63500" anchor="ctr"/>
                </a:tc>
                <a:extLst>
                  <a:ext uri="{0D108BD9-81ED-4DB2-BD59-A6C34878D82A}">
                    <a16:rowId xmlns:a16="http://schemas.microsoft.com/office/drawing/2014/main" val="3228802595"/>
                  </a:ext>
                </a:extLst>
              </a:tr>
              <a:tr h="452120">
                <a:tc>
                  <a:txBody>
                    <a:bodyPr vert="horz" wrap="square"/>
                    <a:lstStyle/>
                    <a:p>
                      <a:pPr rtl="0" fontAlgn="ctr"/>
                      <a:r>
                        <a:rPr lang="zh-TW" sz="3000" b="1">
                          <a:solidFill>
                            <a:schemeClr val="bg1"/>
                          </a:solidFill>
                          <a:effectLst/>
                          <a:latin typeface="標楷體" pitchFamily="65" charset="-120"/>
                          <a:ea typeface="標楷體" panose="03000509000000000000" pitchFamily="65" charset="-120"/>
                        </a:rPr>
                        <a:t>IPv4 ACL 的類型</a:t>
                      </a:r>
                    </a:p>
                  </a:txBody>
                  <a:tcPr marL="63500" marR="63500" marT="63500" marB="63500" anchor="ctr">
                    <a:solidFill>
                      <a:schemeClr val="accent1"/>
                    </a:solidFill>
                  </a:tcPr>
                </a:tc>
                <a:tc>
                  <a:txBody>
                    <a:bodyPr vert="horz" wrap="square"/>
                    <a:lstStyle/>
                    <a:p>
                      <a:pPr rtl="0" fontAlgn="ctr"/>
                      <a:r>
                        <a:rPr lang="zh-TW" sz="3000" b="0">
                          <a:effectLst/>
                          <a:latin typeface="標楷體" pitchFamily="65" charset="-120"/>
                          <a:ea typeface="標楷體" panose="03000509000000000000" pitchFamily="65" charset="-120"/>
                        </a:rPr>
                        <a:t>比較標準和延伸 IPv4 ACL。</a:t>
                      </a:r>
                    </a:p>
                  </a:txBody>
                  <a:tcPr marL="63500" marR="63500" marT="63500" marB="63500" anchor="ctr"/>
                </a:tc>
                <a:extLst>
                  <a:ext uri="{0D108BD9-81ED-4DB2-BD59-A6C34878D82A}">
                    <a16:rowId xmlns:a16="http://schemas.microsoft.com/office/drawing/2014/main" val="3134809945"/>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165</a:t>
            </a:fld>
            <a:endParaRPr lang="en-US" kern="0">
              <a:solidFill>
                <a:srgbClr val="595959"/>
              </a:solidFill>
            </a:endParaRPr>
          </a:p>
        </p:txBody>
      </p:sp>
    </p:spTree>
    <p:custDataLst>
      <p:tags r:id="rId3"/>
    </p:custDataLst>
    <p:extLst>
      <p:ext uri="{BB962C8B-B14F-4D97-AF65-F5344CB8AC3E}">
        <p14:creationId xmlns:p14="http://schemas.microsoft.com/office/powerpoint/2010/main" val="554573632"/>
      </p:ext>
    </p:extLst>
  </p:cSld>
  <p:clrMapOvr>
    <a:masterClrMapping/>
  </p:clrMapOvr>
  <p:transition spd="slow">
    <p:wipe/>
  </p:transition>
  <p:timing/>
</p:sld>
</file>

<file path=ppt/slides/slide1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C15587AB-E5B0-7B4B-ACB0-64B5D800F097}"/>
              </a:ext>
            </a:extLst>
          </p:cNvPr>
          <p:cNvSpPr>
            <a:spLocks noGrp="1"/>
          </p:cNvSpPr>
          <p:nvPr>
            <p:ph idx="1"/>
          </p:nvPr>
        </p:nvSpPr>
        <p:spPr>
          <a:xfrm>
            <a:off x="676426" y="1317575"/>
            <a:ext cx="10534369" cy="5540425"/>
          </a:xfrm>
        </p:spPr>
        <p:txBody>
          <a:bodyPr>
            <a:normAutofit/>
          </a:bodyPr>
          <a:lstStyle/>
          <a:p>
            <a:r>
              <a:rPr lang="en-US" altLang="zh-TW" sz="2600">
                <a:latin typeface="標楷體" pitchFamily="65" charset="-120"/>
                <a:cs typeface="Arial" pitchFamily="34" charset="0"/>
              </a:rPr>
              <a:t>ACL </a:t>
            </a:r>
            <a:r>
              <a:rPr lang="zh-TW" altLang="en-US" sz="2600">
                <a:latin typeface="標楷體" pitchFamily="65" charset="-120"/>
                <a:cs typeface="Arial" pitchFamily="34" charset="0"/>
              </a:rPr>
              <a:t>是一系列 </a:t>
            </a:r>
            <a:r>
              <a:rPr lang="en-US" altLang="zh-TW" sz="2600">
                <a:latin typeface="標楷體" pitchFamily="65" charset="-120"/>
                <a:cs typeface="Arial" pitchFamily="34" charset="0"/>
              </a:rPr>
              <a:t>IOS </a:t>
            </a:r>
            <a:r>
              <a:rPr lang="zh-TW" altLang="en-US" sz="2600">
                <a:latin typeface="標楷體" pitchFamily="65" charset="-120"/>
                <a:cs typeface="Arial" pitchFamily="34" charset="0"/>
              </a:rPr>
              <a:t>命令，用來根據封包標頭中找到的資訊過濾封包。預設，路由器沒有設定任何 </a:t>
            </a:r>
            <a:r>
              <a:rPr lang="en-US" altLang="zh-TW" sz="2600">
                <a:latin typeface="標楷體" pitchFamily="65" charset="-120"/>
                <a:cs typeface="Arial" pitchFamily="34" charset="0"/>
              </a:rPr>
              <a:t>ACL</a:t>
            </a:r>
            <a:r>
              <a:rPr lang="zh-TW" altLang="en-US" sz="2600">
                <a:latin typeface="標楷體" pitchFamily="65" charset="-120"/>
                <a:cs typeface="Arial" pitchFamily="34" charset="0"/>
              </a:rPr>
              <a:t>。不過，當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套用至介面時，路由器會執行評估所有網路封包的額外工作，因為它們通過介面，以判斷是否可以轉送封包。</a:t>
            </a:r>
            <a:endParaRPr lang="en-US" altLang="zh-TW" sz="2600">
              <a:latin typeface="標楷體" pitchFamily="65" charset="-120"/>
              <a:cs typeface="Arial" pitchFamily="34" charset="0"/>
            </a:endParaRPr>
          </a:p>
          <a:p>
            <a:pPr lvl="1"/>
            <a:r>
              <a:rPr lang="en-US" altLang="zh-TW" sz="2600">
                <a:latin typeface="標楷體" pitchFamily="65" charset="-120"/>
                <a:cs typeface="Arial" pitchFamily="34" charset="0"/>
              </a:rPr>
              <a:t>ACL </a:t>
            </a:r>
            <a:r>
              <a:rPr lang="zh-TW" altLang="en-US" sz="2600">
                <a:latin typeface="標楷體" pitchFamily="65" charset="-120"/>
                <a:cs typeface="Arial" pitchFamily="34" charset="0"/>
              </a:rPr>
              <a:t>使用允許或拒絕敘述的順序清單，稱為存取控制條目 </a:t>
            </a:r>
            <a:r>
              <a:rPr lang="en-US" altLang="zh-TW" sz="2600">
                <a:latin typeface="標楷體" pitchFamily="65" charset="-120"/>
                <a:cs typeface="Arial" pitchFamily="34" charset="0"/>
              </a:rPr>
              <a:t>(ACE)</a:t>
            </a:r>
            <a:r>
              <a:rPr lang="zh-TW" altLang="en-US" sz="2600">
                <a:latin typeface="標楷體" pitchFamily="65" charset="-120"/>
                <a:cs typeface="Arial" pitchFamily="34" charset="0"/>
              </a:rPr>
              <a:t>。</a:t>
            </a:r>
            <a:br>
              <a:rPr lang="en-US" altLang="zh-TW" sz="2600">
                <a:latin typeface="標楷體" pitchFamily="65" charset="-120"/>
                <a:cs typeface="Arial" pitchFamily="34" charset="0"/>
              </a:rPr>
            </a:br>
            <a:r>
              <a:rPr lang="zh-TW" altLang="en-US" sz="2600" b="1">
                <a:latin typeface="標楷體" pitchFamily="65" charset="-120"/>
                <a:cs typeface="Arial" pitchFamily="34" charset="0"/>
              </a:rPr>
              <a:t>註</a:t>
            </a:r>
            <a:r>
              <a:rPr lang="en-US" altLang="zh-TW" sz="2600" b="1">
                <a:latin typeface="標楷體" pitchFamily="65" charset="-120"/>
                <a:cs typeface="Arial" pitchFamily="34" charset="0"/>
              </a:rPr>
              <a:t>: </a:t>
            </a:r>
            <a:r>
              <a:rPr lang="en-US" altLang="zh-TW" sz="2600">
                <a:latin typeface="標楷體" pitchFamily="65" charset="-120"/>
                <a:cs typeface="Arial" pitchFamily="34" charset="0"/>
              </a:rPr>
              <a:t>ACE </a:t>
            </a:r>
            <a:r>
              <a:rPr lang="zh-TW" altLang="en-US" sz="2600">
                <a:latin typeface="標楷體" pitchFamily="65" charset="-120"/>
                <a:cs typeface="Arial" pitchFamily="34" charset="0"/>
              </a:rPr>
              <a:t>也通常稱為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敘述。</a:t>
            </a:r>
          </a:p>
          <a:p>
            <a:r>
              <a:rPr lang="zh-TW" altLang="en-US" sz="2600">
                <a:latin typeface="標楷體" pitchFamily="65" charset="-120"/>
                <a:cs typeface="Arial" pitchFamily="34" charset="0"/>
              </a:rPr>
              <a:t>當網路流量通過設定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的介面時，路由器會依序將封包內的資訊與每個 </a:t>
            </a:r>
            <a:r>
              <a:rPr lang="en-US" altLang="zh-TW" sz="2600">
                <a:latin typeface="標楷體" pitchFamily="65" charset="-120"/>
                <a:cs typeface="Arial" pitchFamily="34" charset="0"/>
              </a:rPr>
              <a:t>ACE </a:t>
            </a:r>
            <a:r>
              <a:rPr lang="zh-TW" altLang="en-US" sz="2600">
                <a:latin typeface="標楷體" pitchFamily="65" charset="-120"/>
                <a:cs typeface="Arial" pitchFamily="34" charset="0"/>
              </a:rPr>
              <a:t>進行比較，以判斷封包是否符合其中一個 </a:t>
            </a:r>
            <a:r>
              <a:rPr lang="en-US" altLang="zh-TW" sz="2600">
                <a:latin typeface="標楷體" pitchFamily="65" charset="-120"/>
                <a:cs typeface="Arial" pitchFamily="34" charset="0"/>
              </a:rPr>
              <a:t>ACE</a:t>
            </a:r>
            <a:r>
              <a:rPr lang="zh-TW" altLang="en-US" sz="2600">
                <a:latin typeface="標楷體" pitchFamily="65" charset="-120"/>
                <a:cs typeface="Arial" pitchFamily="34" charset="0"/>
              </a:rPr>
              <a:t>。此程序稱為封包過濾。</a:t>
            </a:r>
            <a:endParaRPr lang="en-US" sz="26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4.1</a:t>
            </a:r>
            <a:r>
              <a:rPr lang="zh-TW" altLang="en-US" sz="3600" smtClean="0">
                <a:solidFill>
                  <a:srgbClr val="004C69"/>
                </a:solidFill>
              </a:rPr>
              <a:t> </a:t>
            </a:r>
            <a:r>
              <a:rPr lang="en-US" altLang="zh-TW" sz="3600" smtClean="0">
                <a:solidFill>
                  <a:srgbClr val="004C69"/>
                </a:solidFill>
              </a:rPr>
              <a:t>ACL </a:t>
            </a:r>
            <a:r>
              <a:rPr lang="zh-TW" altLang="en-US" sz="3600">
                <a:solidFill>
                  <a:srgbClr val="004C69"/>
                </a:solidFill>
              </a:rPr>
              <a:t>的目的</a:t>
            </a:r>
            <a:br>
              <a:rPr lang="en-US" altLang="zh-TW" sz="3600">
                <a:solidFill>
                  <a:srgbClr val="004C69"/>
                </a:solidFill>
              </a:rPr>
            </a:br>
            <a:r>
              <a:rPr lang="zh-TW" altLang="en-US" sz="3600">
                <a:solidFill>
                  <a:srgbClr val="004C69"/>
                </a:solidFill>
              </a:rPr>
              <a:t>什麼是 </a:t>
            </a:r>
            <a:r>
              <a:rPr lang="en-US" altLang="zh-TW" sz="3600">
                <a:solidFill>
                  <a:srgbClr val="004C69"/>
                </a:solidFill>
              </a:rPr>
              <a:t>ACL</a:t>
            </a:r>
            <a:r>
              <a:rPr lang="zh-TW" altLang="en-US" sz="3600">
                <a:solidFill>
                  <a:srgbClr val="004C69"/>
                </a:solidFill>
              </a:rPr>
              <a:t>？</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166</a:t>
            </a:fld>
            <a:endParaRPr lang="en-US" kern="0">
              <a:solidFill>
                <a:srgbClr val="595959"/>
              </a:solidFill>
            </a:endParaRPr>
          </a:p>
        </p:txBody>
      </p:sp>
    </p:spTree>
    <p:custDataLst>
      <p:tags r:id="rId3"/>
    </p:custDataLst>
    <p:extLst>
      <p:ext uri="{BB962C8B-B14F-4D97-AF65-F5344CB8AC3E}">
        <p14:creationId xmlns:p14="http://schemas.microsoft.com/office/powerpoint/2010/main" val="3886807462"/>
      </p:ext>
    </p:extLst>
  </p:cSld>
  <p:clrMapOvr>
    <a:masterClrMapping/>
  </p:clrMapOvr>
  <p:transition/>
  <p:timing/>
</p:sld>
</file>

<file path=ppt/slides/slide1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09C13DB7-ACC4-A04D-99E2-C72E8098EE5B}"/>
              </a:ext>
            </a:extLst>
          </p:cNvPr>
          <p:cNvSpPr>
            <a:spLocks noGrp="1"/>
          </p:cNvSpPr>
          <p:nvPr>
            <p:ph idx="1"/>
          </p:nvPr>
        </p:nvSpPr>
        <p:spPr>
          <a:xfrm>
            <a:off x="676427" y="1199053"/>
            <a:ext cx="8555256" cy="5540425"/>
          </a:xfrm>
        </p:spPr>
        <p:txBody>
          <a:bodyPr>
            <a:normAutofit/>
          </a:bodyPr>
          <a:lstStyle/>
          <a:p>
            <a:pPr marL="0" indent="0">
              <a:buNone/>
            </a:pPr>
            <a:r>
              <a:rPr lang="zh-TW" altLang="en-US" sz="2400">
                <a:latin typeface="標楷體" pitchFamily="65" charset="-120"/>
                <a:cs typeface="Arial" pitchFamily="34" charset="0"/>
              </a:rPr>
              <a:t>路由器執行的數項工作需要使用 </a:t>
            </a:r>
            <a:r>
              <a:rPr lang="en-US" altLang="zh-TW" sz="2400">
                <a:latin typeface="標楷體" pitchFamily="65" charset="-120"/>
                <a:cs typeface="Arial" pitchFamily="34" charset="0"/>
              </a:rPr>
              <a:t>ACL </a:t>
            </a:r>
            <a:r>
              <a:rPr lang="zh-TW" altLang="en-US" sz="2400">
                <a:latin typeface="標楷體" pitchFamily="65" charset="-120"/>
                <a:cs typeface="Arial" pitchFamily="34" charset="0"/>
              </a:rPr>
              <a:t>來識別流量：</a:t>
            </a:r>
          </a:p>
          <a:p>
            <a:pPr marL="457189" indent="-457189">
              <a:buFont typeface="Arial" pitchFamily="34" charset="0"/>
              <a:buChar char="•"/>
            </a:pPr>
            <a:r>
              <a:rPr lang="zh-TW" altLang="en-US" sz="2400">
                <a:latin typeface="標楷體" pitchFamily="65" charset="-120"/>
                <a:cs typeface="Arial" pitchFamily="34" charset="0"/>
              </a:rPr>
              <a:t>限制網路流量並提高網路效能</a:t>
            </a:r>
            <a:endParaRPr lang="zh-TW" sz="2400">
              <a:solidFill>
                <a:srgbClr val="000000"/>
              </a:solidFill>
              <a:latin typeface="標楷體" pitchFamily="65" charset="-120"/>
              <a:cs typeface="Arial" pitchFamily="34" charset="0"/>
            </a:endParaRPr>
          </a:p>
          <a:p>
            <a:pPr marL="457189" indent="-457189">
              <a:buFont typeface="Arial" pitchFamily="34" charset="0"/>
              <a:buChar char="•"/>
            </a:pPr>
            <a:r>
              <a:rPr lang="zh-TW" altLang="en-US" sz="2400">
                <a:latin typeface="標楷體" pitchFamily="65" charset="-120"/>
                <a:cs typeface="Arial" pitchFamily="34" charset="0"/>
              </a:rPr>
              <a:t>提供流量控制</a:t>
            </a:r>
            <a:endParaRPr lang="en-US" altLang="zh-TW" sz="2400">
              <a:latin typeface="標楷體" pitchFamily="65" charset="-120"/>
              <a:cs typeface="Arial" pitchFamily="34" charset="0"/>
            </a:endParaRPr>
          </a:p>
          <a:p>
            <a:pPr marL="457189" indent="-457189">
              <a:buFont typeface="Arial" pitchFamily="34" charset="0"/>
              <a:buChar char="•"/>
            </a:pPr>
            <a:r>
              <a:rPr lang="zh-TW" altLang="en-US" sz="2400">
                <a:latin typeface="標楷體" pitchFamily="65" charset="-120"/>
                <a:cs typeface="Arial" pitchFamily="34" charset="0"/>
              </a:rPr>
              <a:t>提供基本的網路存取安全</a:t>
            </a:r>
            <a:endParaRPr lang="zh-TW" sz="2400">
              <a:solidFill>
                <a:srgbClr val="000000"/>
              </a:solidFill>
              <a:latin typeface="標楷體" pitchFamily="65" charset="-120"/>
              <a:cs typeface="Arial" pitchFamily="34" charset="0"/>
            </a:endParaRPr>
          </a:p>
          <a:p>
            <a:pPr marL="457189" indent="-457189">
              <a:buFont typeface="Arial" pitchFamily="34" charset="0"/>
              <a:buChar char="•"/>
            </a:pPr>
            <a:r>
              <a:rPr lang="zh-TW" sz="2400">
                <a:solidFill>
                  <a:srgbClr val="000000"/>
                </a:solidFill>
                <a:latin typeface="標楷體" pitchFamily="65" charset="-120"/>
                <a:cs typeface="Arial" pitchFamily="34" charset="0"/>
              </a:rPr>
              <a:t>根據流量類型過濾流量</a:t>
            </a:r>
          </a:p>
          <a:p>
            <a:pPr marL="457189" indent="-457189">
              <a:buFont typeface="Arial" pitchFamily="34" charset="0"/>
              <a:buChar char="•"/>
            </a:pPr>
            <a:r>
              <a:rPr lang="zh-TW" altLang="en-US" sz="2400">
                <a:latin typeface="標楷體" pitchFamily="65" charset="-120"/>
                <a:cs typeface="Arial" pitchFamily="34" charset="0"/>
              </a:rPr>
              <a:t>過濾主機以允許或拒絕存取網路服務</a:t>
            </a:r>
            <a:endParaRPr lang="en-US" altLang="zh-TW" sz="2400">
              <a:latin typeface="標楷體" pitchFamily="65" charset="-120"/>
              <a:cs typeface="Arial" pitchFamily="34" charset="0"/>
            </a:endParaRPr>
          </a:p>
          <a:p>
            <a:pPr marL="457189" indent="-457189">
              <a:buFont typeface="Arial" pitchFamily="34" charset="0"/>
              <a:buChar char="•"/>
            </a:pPr>
            <a:r>
              <a:rPr lang="zh-TW" sz="2400">
                <a:solidFill>
                  <a:srgbClr val="000000"/>
                </a:solidFill>
                <a:latin typeface="標楷體" pitchFamily="65" charset="-120"/>
                <a:cs typeface="Arial" pitchFamily="34" charset="0"/>
              </a:rPr>
              <a:t>提供特定網路流量類別的優先權</a:t>
            </a:r>
          </a:p>
          <a:p>
            <a:pPr marL="457189" indent="-457189">
              <a:buFont typeface="Arial" pitchFamily="34" charset="0"/>
              <a:buChar char="•"/>
            </a:pPr>
            <a:endParaRPr lang="en-US" sz="2400">
              <a:solidFill>
                <a:srgbClr val="000000"/>
              </a:solidFill>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4.1</a:t>
            </a:r>
            <a:r>
              <a:rPr lang="zh-TW" altLang="en-US" sz="3600">
                <a:solidFill>
                  <a:srgbClr val="004C69"/>
                </a:solidFill>
              </a:rPr>
              <a:t> </a:t>
            </a:r>
            <a:r>
              <a:rPr lang="en-US" altLang="zh-TW" sz="3600" smtClean="0">
                <a:solidFill>
                  <a:srgbClr val="004C69"/>
                </a:solidFill>
              </a:rPr>
              <a:t>ACL </a:t>
            </a:r>
            <a:r>
              <a:rPr lang="zh-TW" altLang="en-US" sz="3600">
                <a:solidFill>
                  <a:srgbClr val="004C69"/>
                </a:solidFill>
              </a:rPr>
              <a:t>的目的</a:t>
            </a:r>
            <a:br>
              <a:rPr lang="en-US" sz="3600">
                <a:solidFill>
                  <a:srgbClr val="004C69"/>
                </a:solidFill>
              </a:rPr>
            </a:br>
            <a:r>
              <a:rPr lang="zh-TW" altLang="en-US" sz="3600">
                <a:solidFill>
                  <a:srgbClr val="004C69"/>
                </a:solidFill>
              </a:rPr>
              <a:t>什麼是 </a:t>
            </a:r>
            <a:r>
              <a:rPr lang="en-US" altLang="zh-TW" sz="3600">
                <a:solidFill>
                  <a:srgbClr val="004C69"/>
                </a:solidFill>
              </a:rPr>
              <a:t>ACL</a:t>
            </a:r>
            <a:r>
              <a:rPr lang="zh-TW" altLang="en-US" sz="3600">
                <a:solidFill>
                  <a:srgbClr val="004C69"/>
                </a:solidFill>
              </a:rPr>
              <a:t>？（續）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167</a:t>
            </a:fld>
            <a:endParaRPr lang="en-US" kern="0">
              <a:solidFill>
                <a:srgbClr val="595959"/>
              </a:solidFill>
            </a:endParaRPr>
          </a:p>
        </p:txBody>
      </p:sp>
    </p:spTree>
    <p:custDataLst>
      <p:tags r:id="rId3"/>
    </p:custDataLst>
    <p:extLst>
      <p:ext uri="{BB962C8B-B14F-4D97-AF65-F5344CB8AC3E}">
        <p14:creationId xmlns:p14="http://schemas.microsoft.com/office/powerpoint/2010/main" val="1174068542"/>
      </p:ext>
    </p:extLst>
  </p:cSld>
  <p:clrMapOvr>
    <a:masterClrMapping/>
  </p:clrMapOvr>
  <p:transition/>
  <p:timing/>
</p:sld>
</file>

<file path=ppt/slides/slide1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C788ABE6-BB6E-DC4B-A849-9C7CB13E345C}"/>
              </a:ext>
            </a:extLst>
          </p:cNvPr>
          <p:cNvSpPr>
            <a:spLocks noGrp="1"/>
          </p:cNvSpPr>
          <p:nvPr>
            <p:ph idx="1"/>
          </p:nvPr>
        </p:nvSpPr>
        <p:spPr>
          <a:xfrm>
            <a:off x="192087" y="1065260"/>
            <a:ext cx="6032251" cy="5540425"/>
          </a:xfrm>
        </p:spPr>
        <p:txBody>
          <a:bodyPr>
            <a:normAutofit/>
          </a:bodyPr>
          <a:lstStyle/>
          <a:p>
            <a:r>
              <a:rPr lang="zh-TW" altLang="en-US" sz="2400">
                <a:latin typeface="標楷體" pitchFamily="65" charset="-120"/>
                <a:cs typeface="Arial" pitchFamily="34" charset="0"/>
              </a:rPr>
              <a:t>封包過濾透過分析傳入和</a:t>
            </a:r>
            <a:r>
              <a:rPr lang="en-US" altLang="zh-TW" sz="2400">
                <a:latin typeface="標楷體" pitchFamily="65" charset="-120"/>
                <a:cs typeface="Arial" pitchFamily="34" charset="0"/>
              </a:rPr>
              <a:t>/</a:t>
            </a:r>
            <a:r>
              <a:rPr lang="zh-TW" altLang="en-US" sz="2400">
                <a:latin typeface="標楷體" pitchFamily="65" charset="-120"/>
                <a:cs typeface="Arial" pitchFamily="34" charset="0"/>
              </a:rPr>
              <a:t>或傳出封包並轉發或根據指定的指引丟棄封包，來控制對網路的存取。</a:t>
            </a:r>
            <a:endParaRPr lang="en-US" altLang="zh-TW" sz="2400">
              <a:latin typeface="標楷體" pitchFamily="65" charset="-120"/>
              <a:cs typeface="Arial" pitchFamily="34" charset="0"/>
            </a:endParaRPr>
          </a:p>
          <a:p>
            <a:r>
              <a:rPr lang="zh-TW" altLang="en-US" sz="2400">
                <a:latin typeface="標楷體" pitchFamily="65" charset="-120"/>
                <a:cs typeface="Arial" pitchFamily="34" charset="0"/>
              </a:rPr>
              <a:t>封包過濾可以在第 </a:t>
            </a:r>
            <a:r>
              <a:rPr lang="en-US" altLang="zh-TW" sz="2400">
                <a:latin typeface="標楷體" pitchFamily="65" charset="-120"/>
                <a:cs typeface="Arial" pitchFamily="34" charset="0"/>
              </a:rPr>
              <a:t>3 </a:t>
            </a:r>
            <a:r>
              <a:rPr lang="zh-TW" altLang="en-US" sz="2400">
                <a:latin typeface="標楷體" pitchFamily="65" charset="-120"/>
                <a:cs typeface="Arial" pitchFamily="34" charset="0"/>
              </a:rPr>
              <a:t>層或第 </a:t>
            </a:r>
            <a:r>
              <a:rPr lang="en-US" altLang="zh-TW" sz="2400">
                <a:latin typeface="標楷體" pitchFamily="65" charset="-120"/>
                <a:cs typeface="Arial" pitchFamily="34" charset="0"/>
              </a:rPr>
              <a:t>4 </a:t>
            </a:r>
            <a:r>
              <a:rPr lang="zh-TW" altLang="en-US" sz="2400">
                <a:latin typeface="標楷體" pitchFamily="65" charset="-120"/>
                <a:cs typeface="Arial" pitchFamily="34" charset="0"/>
              </a:rPr>
              <a:t>層進行。</a:t>
            </a:r>
          </a:p>
          <a:p>
            <a:r>
              <a:rPr lang="en-US" altLang="zh-TW" sz="2400">
                <a:latin typeface="標楷體" pitchFamily="65" charset="-120"/>
                <a:cs typeface="Arial" pitchFamily="34" charset="0"/>
              </a:rPr>
              <a:t>Cisco </a:t>
            </a:r>
            <a:r>
              <a:rPr lang="zh-TW" altLang="en-US" sz="2400">
                <a:latin typeface="標楷體" pitchFamily="65" charset="-120"/>
                <a:cs typeface="Arial" pitchFamily="34" charset="0"/>
              </a:rPr>
              <a:t>路由器支援兩種類型的 </a:t>
            </a:r>
            <a:r>
              <a:rPr lang="en-US" altLang="zh-TW" sz="2400">
                <a:latin typeface="標楷體" pitchFamily="65" charset="-120"/>
                <a:cs typeface="Arial" pitchFamily="34" charset="0"/>
              </a:rPr>
              <a:t>ACL:</a:t>
            </a:r>
          </a:p>
          <a:p>
            <a:pPr lvl="1"/>
            <a:r>
              <a:rPr lang="zh-TW" altLang="en-US" b="1">
                <a:latin typeface="標楷體" pitchFamily="65" charset="-120"/>
                <a:cs typeface="Arial" pitchFamily="34" charset="0"/>
              </a:rPr>
              <a:t>標準 </a:t>
            </a:r>
            <a:r>
              <a:rPr lang="en-US" altLang="zh-TW" b="1">
                <a:latin typeface="標楷體" pitchFamily="65" charset="-120"/>
                <a:cs typeface="Arial" pitchFamily="34" charset="0"/>
              </a:rPr>
              <a:t>ACL</a:t>
            </a:r>
            <a:r>
              <a:rPr lang="zh-TW" altLang="en-US">
                <a:latin typeface="標楷體" pitchFamily="65" charset="-120"/>
                <a:cs typeface="Arial" pitchFamily="34" charset="0"/>
              </a:rPr>
              <a:t> </a:t>
            </a:r>
            <a:r>
              <a:rPr lang="en-US" altLang="zh-TW">
                <a:latin typeface="標楷體" pitchFamily="65" charset="-120"/>
                <a:cs typeface="Arial" pitchFamily="34" charset="0"/>
              </a:rPr>
              <a:t>-</a:t>
            </a:r>
            <a:r>
              <a:rPr lang="zh-TW" altLang="en-US">
                <a:latin typeface="標楷體" pitchFamily="65" charset="-120"/>
                <a:cs typeface="Arial" pitchFamily="34" charset="0"/>
              </a:rPr>
              <a:t>僅在第 </a:t>
            </a:r>
            <a:r>
              <a:rPr lang="en-US" altLang="zh-TW">
                <a:latin typeface="標楷體" pitchFamily="65" charset="-120"/>
                <a:cs typeface="Arial" pitchFamily="34" charset="0"/>
              </a:rPr>
              <a:t>3 </a:t>
            </a:r>
            <a:r>
              <a:rPr lang="zh-TW" altLang="en-US">
                <a:latin typeface="標楷體" pitchFamily="65" charset="-120"/>
                <a:cs typeface="Arial" pitchFamily="34" charset="0"/>
              </a:rPr>
              <a:t>層使用來源 </a:t>
            </a:r>
            <a:r>
              <a:rPr lang="en-US" altLang="zh-TW">
                <a:latin typeface="標楷體" pitchFamily="65" charset="-120"/>
                <a:cs typeface="Arial" pitchFamily="34" charset="0"/>
              </a:rPr>
              <a:t>IPv4 </a:t>
            </a:r>
            <a:r>
              <a:rPr lang="zh-TW" altLang="en-US">
                <a:latin typeface="標楷體" pitchFamily="65" charset="-120"/>
                <a:cs typeface="Arial" pitchFamily="34" charset="0"/>
              </a:rPr>
              <a:t>位址過濾的 </a:t>
            </a:r>
            <a:r>
              <a:rPr lang="en-US" altLang="zh-TW">
                <a:latin typeface="標楷體" pitchFamily="65" charset="-120"/>
                <a:cs typeface="Arial" pitchFamily="34" charset="0"/>
              </a:rPr>
              <a:t>ACL</a:t>
            </a:r>
            <a:r>
              <a:rPr lang="zh-TW" altLang="en-US">
                <a:latin typeface="標楷體" pitchFamily="65" charset="-120"/>
                <a:cs typeface="Arial" pitchFamily="34" charset="0"/>
              </a:rPr>
              <a:t>。</a:t>
            </a:r>
          </a:p>
          <a:p>
            <a:pPr lvl="1"/>
            <a:r>
              <a:rPr lang="zh-TW" altLang="en-US" b="1">
                <a:latin typeface="標楷體" pitchFamily="65" charset="-120"/>
                <a:cs typeface="Arial" pitchFamily="34" charset="0"/>
              </a:rPr>
              <a:t>延伸 </a:t>
            </a:r>
            <a:r>
              <a:rPr lang="en-US" altLang="zh-TW" b="1">
                <a:latin typeface="標楷體" pitchFamily="65" charset="-120"/>
                <a:cs typeface="Arial" pitchFamily="34" charset="0"/>
              </a:rPr>
              <a:t>ACL</a:t>
            </a:r>
            <a:r>
              <a:rPr lang="zh-TW" altLang="en-US">
                <a:latin typeface="標楷體" pitchFamily="65" charset="-120"/>
                <a:cs typeface="Arial" pitchFamily="34" charset="0"/>
              </a:rPr>
              <a:t> </a:t>
            </a:r>
            <a:r>
              <a:rPr lang="en-US" altLang="zh-TW">
                <a:latin typeface="標楷體" pitchFamily="65" charset="-120"/>
                <a:cs typeface="Arial" pitchFamily="34" charset="0"/>
              </a:rPr>
              <a:t>-</a:t>
            </a:r>
            <a:r>
              <a:rPr lang="zh-TW" altLang="en-US">
                <a:latin typeface="標楷體" pitchFamily="65" charset="-120"/>
                <a:cs typeface="Arial" pitchFamily="34" charset="0"/>
              </a:rPr>
              <a:t>在第 </a:t>
            </a:r>
            <a:r>
              <a:rPr lang="en-US" altLang="zh-TW">
                <a:latin typeface="標楷體" pitchFamily="65" charset="-120"/>
                <a:cs typeface="Arial" pitchFamily="34" charset="0"/>
              </a:rPr>
              <a:t>3 </a:t>
            </a:r>
            <a:r>
              <a:rPr lang="zh-TW" altLang="en-US">
                <a:latin typeface="標楷體" pitchFamily="65" charset="-120"/>
                <a:cs typeface="Arial" pitchFamily="34" charset="0"/>
              </a:rPr>
              <a:t>層使用來源和</a:t>
            </a:r>
            <a:r>
              <a:rPr lang="en-US" altLang="zh-TW">
                <a:latin typeface="標楷體" pitchFamily="65" charset="-120"/>
                <a:cs typeface="Arial" pitchFamily="34" charset="0"/>
              </a:rPr>
              <a:t>/</a:t>
            </a:r>
            <a:r>
              <a:rPr lang="zh-TW" altLang="en-US">
                <a:latin typeface="標楷體" pitchFamily="65" charset="-120"/>
                <a:cs typeface="Arial" pitchFamily="34" charset="0"/>
              </a:rPr>
              <a:t>或目的 </a:t>
            </a:r>
            <a:r>
              <a:rPr lang="en-US" altLang="zh-TW">
                <a:latin typeface="標楷體" pitchFamily="65" charset="-120"/>
                <a:cs typeface="Arial" pitchFamily="34" charset="0"/>
              </a:rPr>
              <a:t>IPv4 </a:t>
            </a:r>
            <a:r>
              <a:rPr lang="zh-TW" altLang="en-US">
                <a:latin typeface="標楷體" pitchFamily="65" charset="-120"/>
                <a:cs typeface="Arial" pitchFamily="34" charset="0"/>
              </a:rPr>
              <a:t>位址的 </a:t>
            </a:r>
            <a:r>
              <a:rPr lang="en-US" altLang="zh-TW">
                <a:latin typeface="標楷體" pitchFamily="65" charset="-120"/>
                <a:cs typeface="Arial" pitchFamily="34" charset="0"/>
              </a:rPr>
              <a:t>ACL </a:t>
            </a:r>
            <a:r>
              <a:rPr lang="zh-TW" altLang="en-US">
                <a:latin typeface="標楷體" pitchFamily="65" charset="-120"/>
                <a:cs typeface="Arial" pitchFamily="34" charset="0"/>
              </a:rPr>
              <a:t>過濾器。它們也可以使用 </a:t>
            </a:r>
            <a:r>
              <a:rPr lang="en-US" altLang="zh-TW">
                <a:latin typeface="標楷體" pitchFamily="65" charset="-120"/>
                <a:cs typeface="Arial" pitchFamily="34" charset="0"/>
              </a:rPr>
              <a:t>TCP</a:t>
            </a:r>
            <a:r>
              <a:rPr lang="zh-TW" altLang="en-US">
                <a:latin typeface="標楷體" pitchFamily="65" charset="-120"/>
                <a:cs typeface="Arial" pitchFamily="34" charset="0"/>
              </a:rPr>
              <a:t>、</a:t>
            </a:r>
            <a:r>
              <a:rPr lang="en-US" altLang="zh-TW">
                <a:latin typeface="標楷體" pitchFamily="65" charset="-120"/>
                <a:cs typeface="Arial" pitchFamily="34" charset="0"/>
              </a:rPr>
              <a:t>UDP </a:t>
            </a:r>
            <a:r>
              <a:rPr lang="zh-TW" altLang="en-US">
                <a:latin typeface="標楷體" pitchFamily="65" charset="-120"/>
                <a:cs typeface="Arial" pitchFamily="34" charset="0"/>
              </a:rPr>
              <a:t>連接埠和選擇性的協定類型資訊在第 </a:t>
            </a:r>
            <a:r>
              <a:rPr lang="en-US" altLang="zh-TW">
                <a:latin typeface="標楷體" pitchFamily="65" charset="-120"/>
                <a:cs typeface="Arial" pitchFamily="34" charset="0"/>
              </a:rPr>
              <a:t>4 </a:t>
            </a:r>
            <a:r>
              <a:rPr lang="zh-TW" altLang="en-US">
                <a:latin typeface="標楷體" pitchFamily="65" charset="-120"/>
                <a:cs typeface="Arial" pitchFamily="34" charset="0"/>
              </a:rPr>
              <a:t>層進行過濾，以進行更精細的控制。</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4.1</a:t>
            </a:r>
            <a:r>
              <a:rPr lang="zh-TW" altLang="en-US" sz="3600">
                <a:solidFill>
                  <a:srgbClr val="004C69"/>
                </a:solidFill>
              </a:rPr>
              <a:t> </a:t>
            </a:r>
            <a:r>
              <a:rPr lang="en-US" altLang="zh-TW" sz="3600" smtClean="0">
                <a:solidFill>
                  <a:srgbClr val="004C69"/>
                </a:solidFill>
              </a:rPr>
              <a:t>ACL </a:t>
            </a:r>
            <a:r>
              <a:rPr lang="zh-TW" altLang="en-US" sz="3600">
                <a:solidFill>
                  <a:srgbClr val="004C69"/>
                </a:solidFill>
              </a:rPr>
              <a:t>的目的</a:t>
            </a:r>
            <a:br>
              <a:rPr lang="en-US" altLang="zh-TW" sz="3600">
                <a:solidFill>
                  <a:srgbClr val="004C69"/>
                </a:solidFill>
              </a:rPr>
            </a:br>
            <a:r>
              <a:rPr lang="zh-TW" altLang="en-US" sz="3600">
                <a:solidFill>
                  <a:srgbClr val="004C69"/>
                </a:solidFill>
              </a:rPr>
              <a:t>封包過濾</a:t>
            </a:r>
          </a:p>
        </p:txBody>
      </p:sp>
      <p:pic>
        <p:nvPicPr>
          <p:cNvPr id="7" name="Picture 6">
            <a:extLst>
              <a:ext uri="{FF2B5EF4-FFF2-40B4-BE49-F238E27FC236}">
                <a16:creationId xmlns:a16="http://schemas.microsoft.com/office/drawing/2014/main" id="{7402CCE3-4351-8549-A66A-6E5ECEADD2BF}"/>
              </a:ext>
            </a:extLst>
          </p:cNvPr>
          <p:cNvPicPr>
            <a:picLocks noChangeAspect="1"/>
          </p:cNvPicPr>
          <p:nvPr/>
        </p:nvPicPr>
        <p:blipFill>
          <a:blip r:embed="rId3"/>
          <a:stretch>
            <a:fillRect/>
          </a:stretch>
        </p:blipFill>
        <p:spPr>
          <a:xfrm>
            <a:off x="6490932" y="1539415"/>
            <a:ext cx="5495736" cy="399814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168</a:t>
            </a:fld>
            <a:endParaRPr lang="en-US" kern="0">
              <a:solidFill>
                <a:srgbClr val="595959"/>
              </a:solidFill>
            </a:endParaRPr>
          </a:p>
        </p:txBody>
      </p:sp>
    </p:spTree>
    <p:custDataLst>
      <p:tags r:id="rId4"/>
    </p:custDataLst>
    <p:extLst>
      <p:ext uri="{BB962C8B-B14F-4D97-AF65-F5344CB8AC3E}">
        <p14:creationId xmlns:p14="http://schemas.microsoft.com/office/powerpoint/2010/main" val="3435896832"/>
      </p:ext>
    </p:extLst>
  </p:cSld>
  <p:clrMapOvr>
    <a:masterClrMapping/>
  </p:clrMapOvr>
  <p:transition/>
  <p:timing/>
</p:sld>
</file>

<file path=ppt/slides/slide1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B9957C2-7074-1C44-92EF-2F60F65F21DE}"/>
              </a:ext>
            </a:extLst>
          </p:cNvPr>
          <p:cNvSpPr>
            <a:spLocks noGrp="1"/>
          </p:cNvSpPr>
          <p:nvPr>
            <p:ph idx="1"/>
          </p:nvPr>
        </p:nvSpPr>
        <p:spPr>
          <a:xfrm>
            <a:off x="676427" y="1065259"/>
            <a:ext cx="10153852" cy="5035391"/>
          </a:xfrm>
        </p:spPr>
        <p:txBody>
          <a:bodyPr>
            <a:normAutofit/>
          </a:bodyPr>
          <a:lstStyle/>
          <a:p>
            <a:r>
              <a:rPr lang="en-US" altLang="zh-TW" sz="2400">
                <a:latin typeface="標楷體" pitchFamily="65" charset="-120"/>
              </a:rPr>
              <a:t>ACL </a:t>
            </a:r>
            <a:r>
              <a:rPr lang="zh-TW" altLang="en-US" sz="2400">
                <a:latin typeface="標楷體" pitchFamily="65" charset="-120"/>
              </a:rPr>
              <a:t>定義一組規則，賦予進入入站介面的封包、透過路由器轉送的封包，以及離開路由器出站介面的封包的新增控制。</a:t>
            </a:r>
          </a:p>
          <a:p>
            <a:r>
              <a:rPr lang="en-US" altLang="zh-TW" sz="2400">
                <a:latin typeface="標楷體" pitchFamily="65" charset="-120"/>
              </a:rPr>
              <a:t>ACL </a:t>
            </a:r>
            <a:r>
              <a:rPr lang="zh-TW" altLang="en-US" sz="2400">
                <a:latin typeface="標楷體" pitchFamily="65" charset="-120"/>
              </a:rPr>
              <a:t>可以設定為套用至入站流量和出站流量。</a:t>
            </a:r>
            <a:br>
              <a:rPr lang="en-US" altLang="zh-TW" sz="2400">
                <a:latin typeface="標楷體" pitchFamily="65" charset="-120"/>
              </a:rPr>
            </a:br>
            <a:r>
              <a:rPr lang="zh-TW" altLang="en-US" sz="2400" b="1">
                <a:latin typeface="標楷體" pitchFamily="65" charset="-120"/>
              </a:rPr>
              <a:t>註</a:t>
            </a:r>
            <a:r>
              <a:rPr lang="en-US" altLang="zh-TW" sz="2400" b="1">
                <a:latin typeface="標楷體" pitchFamily="65" charset="-120"/>
              </a:rPr>
              <a:t>:</a:t>
            </a:r>
            <a:r>
              <a:rPr lang="en-US" altLang="zh-TW" sz="2400">
                <a:latin typeface="標楷體" pitchFamily="65" charset="-120"/>
              </a:rPr>
              <a:t> ACL </a:t>
            </a:r>
            <a:r>
              <a:rPr lang="zh-TW" altLang="en-US" sz="2400">
                <a:latin typeface="標楷體" pitchFamily="65" charset="-120"/>
              </a:rPr>
              <a:t>不會在源自路由器本身的封包上作用。</a:t>
            </a:r>
            <a:endParaRPr lang="en-US" altLang="zh-TW" sz="2400">
              <a:latin typeface="標楷體" pitchFamily="65" charset="-120"/>
            </a:endParaRPr>
          </a:p>
          <a:p>
            <a:r>
              <a:rPr lang="zh-TW" altLang="en-US" sz="2400">
                <a:latin typeface="標楷體" pitchFamily="65" charset="-120"/>
              </a:rPr>
              <a:t>入站 </a:t>
            </a:r>
            <a:r>
              <a:rPr lang="en-US" altLang="zh-TW" sz="2400">
                <a:latin typeface="標楷體" pitchFamily="65" charset="-120"/>
              </a:rPr>
              <a:t>ACL </a:t>
            </a:r>
            <a:r>
              <a:rPr lang="zh-TW" altLang="en-US" sz="2400">
                <a:latin typeface="標楷體" pitchFamily="65" charset="-120"/>
              </a:rPr>
              <a:t>在它們被路由至出站介面之前過濾封包。入站 </a:t>
            </a:r>
            <a:r>
              <a:rPr lang="en-US" altLang="zh-TW" sz="2400">
                <a:latin typeface="標楷體" pitchFamily="65" charset="-120"/>
              </a:rPr>
              <a:t>ACL </a:t>
            </a:r>
            <a:r>
              <a:rPr lang="zh-TW" altLang="en-US" sz="2400">
                <a:latin typeface="標楷體" pitchFamily="65" charset="-120"/>
              </a:rPr>
              <a:t>很有效率，因為如果丟棄封包，它可以節省路由查詢的額外負荷。</a:t>
            </a:r>
            <a:endParaRPr lang="en-US" altLang="zh-TW" sz="2400">
              <a:latin typeface="標楷體" pitchFamily="65" charset="-120"/>
            </a:endParaRPr>
          </a:p>
          <a:p>
            <a:r>
              <a:rPr lang="zh-TW" altLang="en-US" sz="2400">
                <a:latin typeface="標楷體" pitchFamily="65" charset="-120"/>
              </a:rPr>
              <a:t>出站 </a:t>
            </a:r>
            <a:r>
              <a:rPr lang="en-US" altLang="zh-TW" sz="2400">
                <a:latin typeface="標楷體" pitchFamily="65" charset="-120"/>
              </a:rPr>
              <a:t>ACL </a:t>
            </a:r>
            <a:r>
              <a:rPr lang="zh-TW" altLang="en-US" sz="2400">
                <a:latin typeface="標楷體" pitchFamily="65" charset="-120"/>
              </a:rPr>
              <a:t>會在路由後過濾封包，無論入站介面為何。</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4.1</a:t>
            </a:r>
            <a:r>
              <a:rPr lang="zh-TW" altLang="en-US" sz="3600">
                <a:solidFill>
                  <a:srgbClr val="004C69"/>
                </a:solidFill>
              </a:rPr>
              <a:t> </a:t>
            </a:r>
            <a:r>
              <a:rPr lang="en-US" sz="3600" smtClean="0">
                <a:solidFill>
                  <a:srgbClr val="004C69"/>
                </a:solidFill>
              </a:rPr>
              <a:t>ACL </a:t>
            </a:r>
            <a:r>
              <a:rPr lang="zh-TW" altLang="en-US" sz="3600">
                <a:solidFill>
                  <a:srgbClr val="004C69"/>
                </a:solidFill>
              </a:rPr>
              <a:t>的目的</a:t>
            </a:r>
            <a:br>
              <a:rPr lang="en-US" sz="3600">
                <a:solidFill>
                  <a:srgbClr val="004C69"/>
                </a:solidFill>
              </a:rPr>
            </a:br>
            <a:r>
              <a:rPr lang="en-US" altLang="zh-TW" sz="3600">
                <a:solidFill>
                  <a:srgbClr val="004C69"/>
                </a:solidFill>
              </a:rPr>
              <a:t>ACL </a:t>
            </a:r>
            <a:r>
              <a:rPr lang="zh-TW" altLang="en-US" sz="3600">
                <a:solidFill>
                  <a:srgbClr val="004C69"/>
                </a:solidFill>
              </a:rPr>
              <a:t>運作</a:t>
            </a:r>
          </a:p>
        </p:txBody>
      </p:sp>
      <p:pic>
        <p:nvPicPr>
          <p:cNvPr id="8" name="Picture 7">
            <a:extLst>
              <a:ext uri="{FF2B5EF4-FFF2-40B4-BE49-F238E27FC236}">
                <a16:creationId xmlns:a16="http://schemas.microsoft.com/office/drawing/2014/main" id="{F927B8DB-BFC5-AD4A-987C-9991665CB3E7}"/>
              </a:ext>
            </a:extLst>
          </p:cNvPr>
          <p:cNvPicPr>
            <a:picLocks noChangeAspect="1"/>
          </p:cNvPicPr>
          <p:nvPr/>
        </p:nvPicPr>
        <p:blipFill>
          <a:blip r:embed="rId3"/>
          <a:stretch>
            <a:fillRect/>
          </a:stretch>
        </p:blipFill>
        <p:spPr>
          <a:xfrm>
            <a:off x="1361722" y="4884655"/>
            <a:ext cx="9468556" cy="147381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169</a:t>
            </a:fld>
            <a:endParaRPr lang="en-US" kern="0">
              <a:solidFill>
                <a:srgbClr val="595959"/>
              </a:solidFill>
            </a:endParaRPr>
          </a:p>
        </p:txBody>
      </p:sp>
    </p:spTree>
    <p:custDataLst>
      <p:tags r:id="rId4"/>
    </p:custDataLst>
    <p:extLst>
      <p:ext uri="{BB962C8B-B14F-4D97-AF65-F5344CB8AC3E}">
        <p14:creationId xmlns:p14="http://schemas.microsoft.com/office/powerpoint/2010/main" val="3801621836"/>
      </p:ext>
    </p:extLst>
  </p:cSld>
  <p:clrMapOvr>
    <a:masterClrMapping/>
  </p:clrMapOvr>
  <p:transition/>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6" name="Table 6">
            <a:extLst>
              <a:ext uri="{FF2B5EF4-FFF2-40B4-BE49-F238E27FC236}">
                <a16:creationId xmlns:a16="http://schemas.microsoft.com/office/drawing/2014/main" id="{7CC4ED20-1835-4E39-8129-20609E886A37}"/>
              </a:ext>
            </a:extLst>
          </p:cNvPr>
          <p:cNvGraphicFramePr>
            <a:graphicFrameLocks noGrp="1"/>
          </p:cNvGraphicFramePr>
          <p:nvPr>
            <p:ph idx="1"/>
            <p:extLst>
              <p:ext uri="{D42A27DB-BD31-4B8C-83A1-F6EECF244321}">
                <p14:modId xmlns:p14="http://schemas.microsoft.com/office/powerpoint/2010/main" val="732189526"/>
              </p:ext>
            </p:extLst>
          </p:nvPr>
        </p:nvGraphicFramePr>
        <p:xfrm>
          <a:off x="192618" y="1064684"/>
          <a:ext cx="11804649" cy="4597400"/>
        </p:xfrm>
        <a:graphic>
          <a:graphicData uri="http://schemas.openxmlformats.org/drawingml/2006/table">
            <a:tbl>
              <a:tblPr firstRow="1" bandRow="1">
                <a:tableStyleId>{5C22544A-7EE6-4342-B048-85BDC9FD1C3A}</a:tableStyleId>
              </a:tblPr>
              <a:tblGrid>
                <a:gridCol w="2199044">
                  <a:extLst>
                    <a:ext uri="{9D8B030D-6E8A-4147-A177-3AD203B41FA5}">
                      <a16:colId xmlns:a16="http://schemas.microsoft.com/office/drawing/2014/main" val="1337402727"/>
                    </a:ext>
                  </a:extLst>
                </a:gridCol>
                <a:gridCol w="9605605">
                  <a:extLst>
                    <a:ext uri="{9D8B030D-6E8A-4147-A177-3AD203B41FA5}">
                      <a16:colId xmlns:a16="http://schemas.microsoft.com/office/drawing/2014/main" val="54742232"/>
                    </a:ext>
                  </a:extLst>
                </a:gridCol>
              </a:tblGrid>
              <a:tr h="350520">
                <a:tc>
                  <a:txBody>
                    <a:bodyPr vert="horz" wrap="square"/>
                    <a:lstStyle/>
                    <a:p>
                      <a:pPr algn="l" rtl="0" fontAlgn="ctr"/>
                      <a:r>
                        <a:rPr lang="zh-TW" sz="2600">
                          <a:effectLst/>
                          <a:latin typeface="標楷體" pitchFamily="65" charset="-120"/>
                          <a:ea typeface="標楷體" panose="03000509000000000000" pitchFamily="65" charset="-120"/>
                        </a:rPr>
                        <a:t>狀態</a:t>
                      </a:r>
                    </a:p>
                  </a:txBody>
                  <a:tcPr marL="67895" marR="67895" marT="63500" marB="63500" anchor="ctr"/>
                </a:tc>
                <a:tc>
                  <a:txBody>
                    <a:bodyPr vert="horz" wrap="square"/>
                    <a:lstStyle/>
                    <a:p>
                      <a:pPr algn="l" rtl="0" fontAlgn="ctr"/>
                      <a:r>
                        <a:rPr lang="zh-TW" sz="2600">
                          <a:effectLst/>
                          <a:latin typeface="標楷體" pitchFamily="65" charset="-120"/>
                          <a:ea typeface="標楷體" panose="03000509000000000000" pitchFamily="65" charset="-120"/>
                        </a:rPr>
                        <a:t>說明</a:t>
                      </a:r>
                    </a:p>
                  </a:txBody>
                  <a:tcPr marL="67895" marR="67895" marT="63500" marB="63500" anchor="ctr"/>
                </a:tc>
                <a:extLst>
                  <a:ext uri="{0D108BD9-81ED-4DB2-BD59-A6C34878D82A}">
                    <a16:rowId xmlns:a16="http://schemas.microsoft.com/office/drawing/2014/main" val="3210007909"/>
                  </a:ext>
                </a:extLst>
              </a:tr>
              <a:tr h="695960">
                <a:tc>
                  <a:txBody>
                    <a:bodyPr vert="horz" wrap="square"/>
                    <a:lstStyle/>
                    <a:p>
                      <a:pPr marL="0" indent="0">
                        <a:buFont typeface="Arial" pitchFamily="34" charset="0"/>
                        <a:buNone/>
                      </a:pPr>
                      <a:r>
                        <a:rPr lang="zh-TW" altLang="en-US" sz="2600" b="1" kern="1200">
                          <a:solidFill>
                            <a:schemeClr val="dk1"/>
                          </a:solidFill>
                          <a:effectLst/>
                          <a:latin typeface="標楷體" pitchFamily="65" charset="-120"/>
                          <a:ea typeface="標楷體" panose="03000509000000000000" pitchFamily="65" charset="-120"/>
                          <a:cs typeface="+mn-cs"/>
                        </a:rPr>
                        <a:t>交換開始狀態</a:t>
                      </a:r>
                      <a:endParaRPr lang="en-US" altLang="zh-TW" sz="2600" b="1" kern="1200">
                        <a:solidFill>
                          <a:schemeClr val="dk1"/>
                        </a:solidFill>
                        <a:effectLst/>
                        <a:latin typeface="標楷體" pitchFamily="65" charset="-120"/>
                        <a:ea typeface="標楷體" panose="03000509000000000000" pitchFamily="65" charset="-120"/>
                        <a:cs typeface="+mn-cs"/>
                      </a:endParaRPr>
                    </a:p>
                  </a:txBody>
                  <a:tcPr marL="67895" marR="67895" marT="63500" marB="63500" anchor="ctr"/>
                </a:tc>
                <a:tc>
                  <a:txBody>
                    <a:bodyPr vert="horz" wrap="square"/>
                    <a:lstStyle/>
                    <a:p>
                      <a:pPr rtl="0" fontAlgn="ctr"/>
                      <a:r>
                        <a:rPr lang="zh-TW" altLang="en-US" sz="2600" b="0" i="0" kern="1200">
                          <a:solidFill>
                            <a:schemeClr val="dk1"/>
                          </a:solidFill>
                          <a:effectLst/>
                          <a:latin typeface="標楷體" pitchFamily="65" charset="-120"/>
                          <a:ea typeface="標楷體" panose="03000509000000000000" pitchFamily="65" charset="-120"/>
                          <a:cs typeface="+mn-cs"/>
                        </a:rPr>
                        <a:t>在點對點網路上，兩部路由器決定哪部路由器將啟動 </a:t>
                      </a:r>
                      <a:r>
                        <a:rPr lang="en-US" altLang="zh-TW" sz="2600" b="0" i="0" kern="1200">
                          <a:solidFill>
                            <a:schemeClr val="dk1"/>
                          </a:solidFill>
                          <a:effectLst/>
                          <a:latin typeface="標楷體" pitchFamily="65" charset="-120"/>
                          <a:ea typeface="標楷體" panose="03000509000000000000" pitchFamily="65" charset="-120"/>
                          <a:cs typeface="+mn-cs"/>
                        </a:rPr>
                        <a:t>DBD </a:t>
                      </a:r>
                      <a:r>
                        <a:rPr lang="zh-TW" altLang="en-US" sz="2600" b="0" i="0" kern="1200">
                          <a:solidFill>
                            <a:schemeClr val="dk1"/>
                          </a:solidFill>
                          <a:effectLst/>
                          <a:latin typeface="標楷體" pitchFamily="65" charset="-120"/>
                          <a:ea typeface="標楷體" panose="03000509000000000000" pitchFamily="65" charset="-120"/>
                          <a:cs typeface="+mn-cs"/>
                        </a:rPr>
                        <a:t>封包交換，並決定初始 </a:t>
                      </a:r>
                      <a:r>
                        <a:rPr lang="en-US" altLang="zh-TW" sz="2600" b="0" i="0" kern="1200">
                          <a:solidFill>
                            <a:schemeClr val="dk1"/>
                          </a:solidFill>
                          <a:effectLst/>
                          <a:latin typeface="標楷體" pitchFamily="65" charset="-120"/>
                          <a:ea typeface="標楷體" panose="03000509000000000000" pitchFamily="65" charset="-120"/>
                          <a:cs typeface="+mn-cs"/>
                        </a:rPr>
                        <a:t>DBD </a:t>
                      </a:r>
                      <a:r>
                        <a:rPr lang="zh-TW" altLang="en-US" sz="2600" b="0" i="0" kern="1200">
                          <a:solidFill>
                            <a:schemeClr val="dk1"/>
                          </a:solidFill>
                          <a:effectLst/>
                          <a:latin typeface="標楷體" pitchFamily="65" charset="-120"/>
                          <a:ea typeface="標楷體" panose="03000509000000000000" pitchFamily="65" charset="-120"/>
                          <a:cs typeface="+mn-cs"/>
                        </a:rPr>
                        <a:t>封包序列號。</a:t>
                      </a:r>
                      <a:endParaRPr lang="zh-TW" sz="2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1224079440"/>
                  </a:ext>
                </a:extLst>
              </a:tr>
              <a:tr h="695960">
                <a:tc>
                  <a:txBody>
                    <a:bodyPr vert="horz" wrap="square"/>
                    <a:lstStyle/>
                    <a:p>
                      <a:pPr marL="0" indent="0">
                        <a:buFont typeface="Arial" pitchFamily="34" charset="0"/>
                        <a:buNone/>
                      </a:pPr>
                      <a:r>
                        <a:rPr lang="zh-TW" altLang="en-US" sz="2600" b="1" kern="1200">
                          <a:solidFill>
                            <a:schemeClr val="dk1"/>
                          </a:solidFill>
                          <a:effectLst/>
                          <a:latin typeface="標楷體" pitchFamily="65" charset="-120"/>
                          <a:ea typeface="標楷體" panose="03000509000000000000" pitchFamily="65" charset="-120"/>
                          <a:cs typeface="+mn-cs"/>
                        </a:rPr>
                        <a:t>交換狀態</a:t>
                      </a:r>
                      <a:endParaRPr lang="en-US" altLang="zh-TW" sz="2600" b="1" kern="1200">
                        <a:solidFill>
                          <a:schemeClr val="dk1"/>
                        </a:solidFill>
                        <a:effectLst/>
                        <a:latin typeface="標楷體" pitchFamily="65" charset="-120"/>
                        <a:ea typeface="標楷體" panose="03000509000000000000" pitchFamily="65" charset="-120"/>
                        <a:cs typeface="+mn-cs"/>
                      </a:endParaRPr>
                    </a:p>
                  </a:txBody>
                  <a:tcPr marL="67895" marR="67895" marT="63500" marB="63500" anchor="ctr"/>
                </a:tc>
                <a:tc>
                  <a:txBody>
                    <a:bodyPr vert="horz" wrap="square"/>
                    <a:lstStyle/>
                    <a:p>
                      <a:pPr marL="285750" indent="-285750">
                        <a:buFont typeface="Arial" pitchFamily="34" charset="0"/>
                        <a:buChar char="•"/>
                      </a:pPr>
                      <a:r>
                        <a:rPr lang="zh-TW" altLang="en-US" sz="2600" b="0" i="0" kern="1200">
                          <a:solidFill>
                            <a:schemeClr val="dk1"/>
                          </a:solidFill>
                          <a:effectLst/>
                          <a:latin typeface="標楷體" pitchFamily="65" charset="-120"/>
                          <a:ea typeface="標楷體" panose="03000509000000000000" pitchFamily="65" charset="-120"/>
                          <a:cs typeface="+mn-cs"/>
                        </a:rPr>
                        <a:t>路由器交換 </a:t>
                      </a:r>
                      <a:r>
                        <a:rPr lang="en-US" altLang="zh-TW" sz="2600" b="0" i="0" kern="1200">
                          <a:solidFill>
                            <a:schemeClr val="dk1"/>
                          </a:solidFill>
                          <a:effectLst/>
                          <a:latin typeface="標楷體" pitchFamily="65" charset="-120"/>
                          <a:ea typeface="標楷體" panose="03000509000000000000" pitchFamily="65" charset="-120"/>
                          <a:cs typeface="+mn-cs"/>
                        </a:rPr>
                        <a:t>DBD </a:t>
                      </a:r>
                      <a:r>
                        <a:rPr lang="zh-TW" altLang="en-US" sz="2600" b="0" i="0" kern="1200">
                          <a:solidFill>
                            <a:schemeClr val="dk1"/>
                          </a:solidFill>
                          <a:effectLst/>
                          <a:latin typeface="標楷體" pitchFamily="65" charset="-120"/>
                          <a:ea typeface="標楷體" panose="03000509000000000000" pitchFamily="65" charset="-120"/>
                          <a:cs typeface="+mn-cs"/>
                        </a:rPr>
                        <a:t>封包。</a:t>
                      </a:r>
                    </a:p>
                    <a:p>
                      <a:pPr marL="285750" indent="-285750">
                        <a:buFont typeface="Arial" pitchFamily="34" charset="0"/>
                        <a:buChar char="•"/>
                      </a:pPr>
                      <a:r>
                        <a:rPr lang="zh-TW" altLang="en-US" sz="2600" b="0" i="0" kern="1200">
                          <a:solidFill>
                            <a:schemeClr val="dk1"/>
                          </a:solidFill>
                          <a:effectLst/>
                          <a:latin typeface="標楷體" pitchFamily="65" charset="-120"/>
                          <a:ea typeface="標楷體" panose="03000509000000000000" pitchFamily="65" charset="-120"/>
                          <a:cs typeface="+mn-cs"/>
                        </a:rPr>
                        <a:t>如果需要額外的路由器資訊，則轉換至載入狀態；否則，轉換至完整狀態。</a:t>
                      </a:r>
                    </a:p>
                  </a:txBody>
                  <a:tcPr marL="67895" marR="67895" marT="63500" marB="63500" anchor="ctr"/>
                </a:tc>
                <a:extLst>
                  <a:ext uri="{0D108BD9-81ED-4DB2-BD59-A6C34878D82A}">
                    <a16:rowId xmlns:a16="http://schemas.microsoft.com/office/drawing/2014/main" val="1822317577"/>
                  </a:ext>
                </a:extLst>
              </a:tr>
              <a:tr h="980440">
                <a:tc>
                  <a:txBody>
                    <a:bodyPr vert="horz" wrap="square"/>
                    <a:lstStyle/>
                    <a:p>
                      <a:pPr rtl="0" fontAlgn="ctr"/>
                      <a:r>
                        <a:rPr lang="zh-TW" sz="2600" b="1">
                          <a:effectLst/>
                          <a:latin typeface="標楷體" pitchFamily="65" charset="-120"/>
                          <a:ea typeface="標楷體" panose="03000509000000000000" pitchFamily="65" charset="-120"/>
                        </a:rPr>
                        <a:t>載入狀態</a:t>
                      </a:r>
                    </a:p>
                  </a:txBody>
                  <a:tcPr marL="67895" marR="67895" marT="63500" marB="63500" anchor="ctr"/>
                </a:tc>
                <a:tc>
                  <a:txBody>
                    <a:bodyPr vert="horz" wrap="square"/>
                    <a:lstStyle/>
                    <a:p>
                      <a:pPr marL="285750" indent="-285750">
                        <a:buFont typeface="Arial" pitchFamily="34" charset="0"/>
                        <a:buChar char="•"/>
                      </a:pPr>
                      <a:r>
                        <a:rPr lang="en-US" altLang="zh-TW" sz="2600" b="0" i="0" kern="1200">
                          <a:solidFill>
                            <a:schemeClr val="dk1"/>
                          </a:solidFill>
                          <a:effectLst/>
                          <a:latin typeface="標楷體" pitchFamily="65" charset="-120"/>
                          <a:ea typeface="標楷體" panose="03000509000000000000" pitchFamily="65" charset="-120"/>
                          <a:cs typeface="+mn-cs"/>
                        </a:rPr>
                        <a:t>LSR </a:t>
                      </a:r>
                      <a:r>
                        <a:rPr lang="zh-TW" altLang="en-US" sz="2600" b="0" i="0" kern="1200">
                          <a:solidFill>
                            <a:schemeClr val="dk1"/>
                          </a:solidFill>
                          <a:effectLst/>
                          <a:latin typeface="標楷體" pitchFamily="65" charset="-120"/>
                          <a:ea typeface="標楷體" panose="03000509000000000000" pitchFamily="65" charset="-120"/>
                          <a:cs typeface="+mn-cs"/>
                        </a:rPr>
                        <a:t>和 </a:t>
                      </a:r>
                      <a:r>
                        <a:rPr lang="en-US" altLang="zh-TW" sz="2600" b="0" i="0" kern="1200">
                          <a:solidFill>
                            <a:schemeClr val="dk1"/>
                          </a:solidFill>
                          <a:effectLst/>
                          <a:latin typeface="標楷體" pitchFamily="65" charset="-120"/>
                          <a:ea typeface="標楷體" panose="03000509000000000000" pitchFamily="65" charset="-120"/>
                          <a:cs typeface="+mn-cs"/>
                        </a:rPr>
                        <a:t>LSU </a:t>
                      </a:r>
                      <a:r>
                        <a:rPr lang="zh-TW" altLang="en-US" sz="2600" b="0" i="0" kern="1200">
                          <a:solidFill>
                            <a:schemeClr val="dk1"/>
                          </a:solidFill>
                          <a:effectLst/>
                          <a:latin typeface="標楷體" pitchFamily="65" charset="-120"/>
                          <a:ea typeface="標楷體" panose="03000509000000000000" pitchFamily="65" charset="-120"/>
                          <a:cs typeface="+mn-cs"/>
                        </a:rPr>
                        <a:t>被用來取得額外的路由資訊。</a:t>
                      </a:r>
                    </a:p>
                    <a:p>
                      <a:pPr marL="285750" indent="-285750">
                        <a:buFont typeface="Arial" pitchFamily="34" charset="0"/>
                        <a:buChar char="•"/>
                      </a:pPr>
                      <a:r>
                        <a:rPr lang="zh-TW" altLang="en-US" sz="2600" b="0" i="0" kern="1200">
                          <a:solidFill>
                            <a:schemeClr val="dk1"/>
                          </a:solidFill>
                          <a:effectLst/>
                          <a:latin typeface="標楷體" pitchFamily="65" charset="-120"/>
                          <a:ea typeface="標楷體" panose="03000509000000000000" pitchFamily="65" charset="-120"/>
                          <a:cs typeface="+mn-cs"/>
                        </a:rPr>
                        <a:t>路由使用 </a:t>
                      </a:r>
                      <a:r>
                        <a:rPr lang="en-US" altLang="zh-TW" sz="2600" b="0" i="0" kern="1200">
                          <a:solidFill>
                            <a:schemeClr val="dk1"/>
                          </a:solidFill>
                          <a:effectLst/>
                          <a:latin typeface="標楷體" pitchFamily="65" charset="-120"/>
                          <a:ea typeface="標楷體" panose="03000509000000000000" pitchFamily="65" charset="-120"/>
                          <a:cs typeface="+mn-cs"/>
                        </a:rPr>
                        <a:t>SPF </a:t>
                      </a:r>
                      <a:r>
                        <a:rPr lang="zh-TW" altLang="en-US" sz="2600" b="0" i="0" kern="1200">
                          <a:solidFill>
                            <a:schemeClr val="dk1"/>
                          </a:solidFill>
                          <a:effectLst/>
                          <a:latin typeface="標楷體" pitchFamily="65" charset="-120"/>
                          <a:ea typeface="標楷體" panose="03000509000000000000" pitchFamily="65" charset="-120"/>
                          <a:cs typeface="+mn-cs"/>
                        </a:rPr>
                        <a:t>演算法處理。</a:t>
                      </a:r>
                    </a:p>
                    <a:p>
                      <a:pPr marL="285750" indent="-285750">
                        <a:buFont typeface="Arial" pitchFamily="34" charset="0"/>
                        <a:buChar char="•"/>
                      </a:pPr>
                      <a:r>
                        <a:rPr lang="zh-TW" altLang="en-US" sz="2600" b="0" i="0" kern="1200">
                          <a:solidFill>
                            <a:schemeClr val="dk1"/>
                          </a:solidFill>
                          <a:effectLst/>
                          <a:latin typeface="標楷體" pitchFamily="65" charset="-120"/>
                          <a:ea typeface="標楷體" panose="03000509000000000000" pitchFamily="65" charset="-120"/>
                          <a:cs typeface="+mn-cs"/>
                        </a:rPr>
                        <a:t>轉換為完整狀態。</a:t>
                      </a:r>
                    </a:p>
                  </a:txBody>
                  <a:tcPr marL="67895" marR="67895" marT="63500" marB="63500" anchor="ctr"/>
                </a:tc>
                <a:extLst>
                  <a:ext uri="{0D108BD9-81ED-4DB2-BD59-A6C34878D82A}">
                    <a16:rowId xmlns:a16="http://schemas.microsoft.com/office/drawing/2014/main" val="2209947322"/>
                  </a:ext>
                </a:extLst>
              </a:tr>
              <a:tr h="452120">
                <a:tc>
                  <a:txBody>
                    <a:bodyPr vert="horz" wrap="square"/>
                    <a:lstStyle/>
                    <a:p>
                      <a:pPr rtl="0" fontAlgn="ctr"/>
                      <a:r>
                        <a:rPr lang="zh-TW" altLang="en-US" sz="2600" b="1">
                          <a:effectLst/>
                          <a:latin typeface="標楷體" pitchFamily="65" charset="-120"/>
                          <a:ea typeface="標楷體" panose="03000509000000000000" pitchFamily="65" charset="-120"/>
                        </a:rPr>
                        <a:t>完整狀態</a:t>
                      </a:r>
                      <a:endParaRPr lang="zh-TW" sz="26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rtl="0" fontAlgn="ctr"/>
                      <a:r>
                        <a:rPr lang="zh-TW" altLang="en-US" sz="2600" b="0" i="0" kern="1200">
                          <a:solidFill>
                            <a:schemeClr val="dk1"/>
                          </a:solidFill>
                          <a:effectLst/>
                          <a:latin typeface="標楷體" pitchFamily="65" charset="-120"/>
                          <a:ea typeface="標楷體" panose="03000509000000000000" pitchFamily="65" charset="-120"/>
                          <a:cs typeface="+mn-cs"/>
                        </a:rPr>
                        <a:t>路由器的鏈路狀態資料庫已完全同步。</a:t>
                      </a:r>
                      <a:endParaRPr lang="zh-TW" sz="2600" b="0">
                        <a:effectLst/>
                        <a:latin typeface="標楷體" pitchFamily="65" charset="-120"/>
                        <a:ea typeface="標楷體" panose="03000509000000000000" pitchFamily="65" charset="-120"/>
                      </a:endParaRPr>
                    </a:p>
                  </a:txBody>
                  <a:tcPr marL="67895" marR="67895" marT="63500" marB="63500" anchor="ctr"/>
                </a:tc>
                <a:extLst>
                  <a:ext uri="{0D108BD9-81ED-4DB2-BD59-A6C34878D82A}">
                    <a16:rowId xmlns:a16="http://schemas.microsoft.com/office/drawing/2014/main" val="748123781"/>
                  </a:ext>
                </a:extLst>
              </a:tr>
            </a:tbl>
          </a:graphicData>
        </a:graphic>
      </p:graphicFrame>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1.3OSPF </a:t>
            </a:r>
            <a:r>
              <a:rPr lang="zh-TW" altLang="en-US" sz="3600">
                <a:solidFill>
                  <a:srgbClr val="004C69"/>
                </a:solidFill>
              </a:rPr>
              <a:t>運作</a:t>
            </a:r>
            <a:br>
              <a:rPr lang="en-US" sz="3600">
                <a:solidFill>
                  <a:srgbClr val="004C69"/>
                </a:solidFill>
              </a:rPr>
            </a:br>
            <a:r>
              <a:rPr lang="en-US" altLang="zh-TW" sz="3600">
                <a:solidFill>
                  <a:srgbClr val="004C69"/>
                </a:solidFill>
              </a:rPr>
              <a:t>OSPF </a:t>
            </a:r>
            <a:r>
              <a:rPr lang="zh-TW" altLang="en-US" sz="3600">
                <a:solidFill>
                  <a:srgbClr val="004C69"/>
                </a:solidFill>
              </a:rPr>
              <a:t>運作狀態（續）</a:t>
            </a:r>
            <a:r>
              <a:rPr lang="zh-TW" altLang="zh-TW" sz="3600">
                <a:solidFill>
                  <a:srgbClr val="004C69"/>
                </a:solidFill>
              </a:rPr>
              <a:t> </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17</a:t>
            </a:fld>
            <a:endParaRPr lang="en-US" kern="0">
              <a:solidFill>
                <a:srgbClr val="595959"/>
              </a:solidFill>
            </a:endParaRPr>
          </a:p>
        </p:txBody>
      </p:sp>
    </p:spTree>
    <p:extLst>
      <p:ext uri="{BB962C8B-B14F-4D97-AF65-F5344CB8AC3E}">
        <p14:creationId xmlns:p14="http://schemas.microsoft.com/office/powerpoint/2010/main" val="796841018"/>
      </p:ext>
    </p:extLst>
  </p:cSld>
  <p:clrMapOvr>
    <a:masterClrMapping/>
  </p:clrMapOvr>
  <p:transition/>
  <p:timing/>
</p:sld>
</file>

<file path=ppt/slides/slide1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C4907ED6-B1FD-5444-BF65-9A9AE86C37A8}"/>
              </a:ext>
            </a:extLst>
          </p:cNvPr>
          <p:cNvSpPr>
            <a:spLocks noGrp="1"/>
          </p:cNvSpPr>
          <p:nvPr>
            <p:ph idx="1"/>
          </p:nvPr>
        </p:nvSpPr>
        <p:spPr>
          <a:xfrm>
            <a:off x="676426" y="1365337"/>
            <a:ext cx="10821307" cy="4735313"/>
          </a:xfrm>
        </p:spPr>
        <p:txBody>
          <a:bodyPr>
            <a:noAutofit/>
          </a:bodyPr>
          <a:lstStyle/>
          <a:p>
            <a:r>
              <a:rPr lang="zh-TW" altLang="en-US" sz="2200">
                <a:latin typeface="標楷體" pitchFamily="65" charset="-120"/>
                <a:cs typeface="Arial" pitchFamily="34" charset="0"/>
              </a:rPr>
              <a:t>將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套用至介面時，它會遵循特定的運作程序。例如，以下是當流量進入設定了入站標準 </a:t>
            </a:r>
            <a:r>
              <a:rPr lang="en-US" altLang="zh-TW" sz="2200">
                <a:latin typeface="標楷體" pitchFamily="65" charset="-120"/>
                <a:cs typeface="Arial" pitchFamily="34" charset="0"/>
              </a:rPr>
              <a:t>IPv4 ACL </a:t>
            </a:r>
            <a:r>
              <a:rPr lang="zh-TW" altLang="en-US" sz="2200">
                <a:latin typeface="標楷體" pitchFamily="65" charset="-120"/>
                <a:cs typeface="Arial" pitchFamily="34" charset="0"/>
              </a:rPr>
              <a:t>的路由器介面時所使用的運作步驟：</a:t>
            </a:r>
            <a:endParaRPr lang="en-US" altLang="zh-TW" sz="2200">
              <a:latin typeface="標楷體" pitchFamily="65" charset="-120"/>
              <a:cs typeface="Arial" pitchFamily="34" charset="0"/>
            </a:endParaRPr>
          </a:p>
          <a:p>
            <a:pPr marL="457189" indent="-457189">
              <a:buFont typeface="+mj-lt"/>
              <a:buAutoNum type="arabicPeriod"/>
            </a:pPr>
            <a:r>
              <a:rPr lang="zh-TW" altLang="en-US" sz="2200">
                <a:latin typeface="標楷體" pitchFamily="65" charset="-120"/>
                <a:cs typeface="Arial" pitchFamily="34" charset="0"/>
              </a:rPr>
              <a:t>路由器從封包標頭提取來源 </a:t>
            </a:r>
            <a:r>
              <a:rPr lang="en-US" altLang="zh-TW" sz="2200">
                <a:latin typeface="標楷體" pitchFamily="65" charset="-120"/>
                <a:cs typeface="Arial" pitchFamily="34" charset="0"/>
              </a:rPr>
              <a:t>IPv4 </a:t>
            </a:r>
            <a:r>
              <a:rPr lang="zh-TW" altLang="en-US" sz="2200">
                <a:latin typeface="標楷體" pitchFamily="65" charset="-120"/>
                <a:cs typeface="Arial" pitchFamily="34" charset="0"/>
              </a:rPr>
              <a:t>位址。</a:t>
            </a:r>
          </a:p>
          <a:p>
            <a:pPr marL="457189" indent="-457189">
              <a:buFont typeface="+mj-lt"/>
              <a:buAutoNum type="arabicPeriod"/>
            </a:pPr>
            <a:r>
              <a:rPr lang="zh-TW" altLang="en-US" sz="2200">
                <a:latin typeface="標楷體" pitchFamily="65" charset="-120"/>
                <a:cs typeface="Arial" pitchFamily="34" charset="0"/>
              </a:rPr>
              <a:t>路由器會從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的頂端開始，並依序將來源 </a:t>
            </a:r>
            <a:r>
              <a:rPr lang="en-US" altLang="zh-TW" sz="2200">
                <a:latin typeface="標楷體" pitchFamily="65" charset="-120"/>
                <a:cs typeface="Arial" pitchFamily="34" charset="0"/>
              </a:rPr>
              <a:t>IPv4 </a:t>
            </a:r>
            <a:r>
              <a:rPr lang="zh-TW" altLang="en-US" sz="2200">
                <a:latin typeface="標楷體" pitchFamily="65" charset="-120"/>
                <a:cs typeface="Arial" pitchFamily="34" charset="0"/>
              </a:rPr>
              <a:t>位址與每個 </a:t>
            </a:r>
            <a:r>
              <a:rPr lang="en-US" altLang="zh-TW" sz="2200">
                <a:latin typeface="標楷體" pitchFamily="65" charset="-120"/>
                <a:cs typeface="Arial" pitchFamily="34" charset="0"/>
              </a:rPr>
              <a:t>ACE </a:t>
            </a:r>
            <a:r>
              <a:rPr lang="zh-TW" altLang="en-US" sz="2200">
                <a:latin typeface="標楷體" pitchFamily="65" charset="-120"/>
                <a:cs typeface="Arial" pitchFamily="34" charset="0"/>
              </a:rPr>
              <a:t>進行比較。</a:t>
            </a:r>
          </a:p>
          <a:p>
            <a:pPr marL="457189" indent="-457189">
              <a:buFont typeface="+mj-lt"/>
              <a:buAutoNum type="arabicPeriod"/>
            </a:pPr>
            <a:r>
              <a:rPr lang="zh-TW" altLang="en-US" sz="2200">
                <a:latin typeface="標楷體" pitchFamily="65" charset="-120"/>
                <a:cs typeface="Arial" pitchFamily="34" charset="0"/>
              </a:rPr>
              <a:t>相符時，路由器會執行指令，允許或拒絕封包，而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中剩餘的 </a:t>
            </a:r>
            <a:r>
              <a:rPr lang="en-US" altLang="zh-TW" sz="2200">
                <a:latin typeface="標楷體" pitchFamily="65" charset="-120"/>
                <a:cs typeface="Arial" pitchFamily="34" charset="0"/>
              </a:rPr>
              <a:t>ACE</a:t>
            </a:r>
            <a:r>
              <a:rPr lang="zh-TW" altLang="en-US" sz="2200">
                <a:latin typeface="標楷體" pitchFamily="65" charset="-120"/>
                <a:cs typeface="Arial" pitchFamily="34" charset="0"/>
              </a:rPr>
              <a:t>（如果有的話）則不會分析。</a:t>
            </a:r>
          </a:p>
          <a:p>
            <a:pPr marL="457189" indent="-457189">
              <a:buFont typeface="+mj-lt"/>
              <a:buAutoNum type="arabicPeriod"/>
            </a:pPr>
            <a:r>
              <a:rPr lang="zh-TW" altLang="en-US" sz="2200">
                <a:latin typeface="標楷體" pitchFamily="65" charset="-120"/>
                <a:cs typeface="Arial" pitchFamily="34" charset="0"/>
              </a:rPr>
              <a:t>如果來源 </a:t>
            </a:r>
            <a:r>
              <a:rPr lang="en-US" altLang="zh-TW" sz="2200">
                <a:latin typeface="標楷體" pitchFamily="65" charset="-120"/>
                <a:cs typeface="Arial" pitchFamily="34" charset="0"/>
              </a:rPr>
              <a:t>IPv4 </a:t>
            </a:r>
            <a:r>
              <a:rPr lang="zh-TW" altLang="en-US" sz="2200">
                <a:latin typeface="標楷體" pitchFamily="65" charset="-120"/>
                <a:cs typeface="Arial" pitchFamily="34" charset="0"/>
              </a:rPr>
              <a:t>位址不符合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中的任何 </a:t>
            </a:r>
            <a:r>
              <a:rPr lang="en-US" altLang="zh-TW" sz="2200">
                <a:latin typeface="標楷體" pitchFamily="65" charset="-120"/>
                <a:cs typeface="Arial" pitchFamily="34" charset="0"/>
              </a:rPr>
              <a:t>ACE</a:t>
            </a:r>
            <a:r>
              <a:rPr lang="zh-TW" altLang="en-US" sz="2200">
                <a:latin typeface="標楷體" pitchFamily="65" charset="-120"/>
                <a:cs typeface="Arial" pitchFamily="34" charset="0"/>
              </a:rPr>
              <a:t>，封包會被丟棄，因為隱含拒絕 </a:t>
            </a:r>
            <a:r>
              <a:rPr lang="en-US" altLang="zh-TW" sz="2200">
                <a:latin typeface="標楷體" pitchFamily="65" charset="-120"/>
                <a:cs typeface="Arial" pitchFamily="34" charset="0"/>
              </a:rPr>
              <a:t>ACE </a:t>
            </a:r>
            <a:r>
              <a:rPr lang="zh-TW" altLang="en-US" sz="2200">
                <a:latin typeface="標楷體" pitchFamily="65" charset="-120"/>
                <a:cs typeface="Arial" pitchFamily="34" charset="0"/>
              </a:rPr>
              <a:t>會自動套用至所有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r>
              <a:rPr lang="en-US" altLang="zh-TW" sz="2200">
                <a:latin typeface="標楷體" pitchFamily="65" charset="-120"/>
                <a:cs typeface="Arial" pitchFamily="34" charset="0"/>
              </a:rPr>
              <a:t>ACL </a:t>
            </a:r>
            <a:r>
              <a:rPr lang="zh-TW" altLang="en-US" sz="2200">
                <a:latin typeface="標楷體" pitchFamily="65" charset="-120"/>
                <a:cs typeface="Arial" pitchFamily="34" charset="0"/>
              </a:rPr>
              <a:t>的最後一個 </a:t>
            </a:r>
            <a:r>
              <a:rPr lang="en-US" altLang="zh-TW" sz="2200">
                <a:latin typeface="標楷體" pitchFamily="65" charset="-120"/>
                <a:cs typeface="Arial" pitchFamily="34" charset="0"/>
              </a:rPr>
              <a:t>ACE </a:t>
            </a:r>
            <a:r>
              <a:rPr lang="zh-TW" altLang="en-US" sz="2200">
                <a:latin typeface="標楷體" pitchFamily="65" charset="-120"/>
                <a:cs typeface="Arial" pitchFamily="34" charset="0"/>
              </a:rPr>
              <a:t>敘述永遠是</a:t>
            </a:r>
            <a:r>
              <a:rPr lang="zh-TW" altLang="zh-TW" sz="2200">
                <a:latin typeface="標楷體" pitchFamily="65" charset="-120"/>
                <a:cs typeface="Arial" pitchFamily="34" charset="0"/>
              </a:rPr>
              <a:t>封鎖所有流量</a:t>
            </a:r>
            <a:r>
              <a:rPr lang="zh-TW" altLang="en-US" sz="2200">
                <a:latin typeface="標楷體" pitchFamily="65" charset="-120"/>
                <a:cs typeface="Arial" pitchFamily="34" charset="0"/>
              </a:rPr>
              <a:t>的隱含拒絕。它會隱藏且不會顯示在設定中。</a:t>
            </a:r>
            <a:br>
              <a:rPr lang="en-US" altLang="zh-TW" sz="2200">
                <a:latin typeface="標楷體" pitchFamily="65" charset="-120"/>
                <a:cs typeface="Arial" pitchFamily="34" charset="0"/>
              </a:rPr>
            </a:br>
            <a:r>
              <a:rPr lang="zh-TW" altLang="en-US" sz="2200" b="1">
                <a:latin typeface="標楷體" pitchFamily="65" charset="-120"/>
                <a:cs typeface="Arial" pitchFamily="34" charset="0"/>
              </a:rPr>
              <a:t>註</a:t>
            </a:r>
            <a:r>
              <a:rPr lang="zh-TW" altLang="en-US" sz="2200">
                <a:latin typeface="標楷體" pitchFamily="65" charset="-120"/>
                <a:cs typeface="Arial" pitchFamily="34" charset="0"/>
              </a:rPr>
              <a:t>：</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必須至少有一個允許敘述，否則所有流量都會被拒絕，因為隱含拒絕 </a:t>
            </a:r>
            <a:r>
              <a:rPr lang="en-US" altLang="zh-TW" sz="2200">
                <a:latin typeface="標楷體" pitchFamily="65" charset="-120"/>
                <a:cs typeface="Arial" pitchFamily="34" charset="0"/>
              </a:rPr>
              <a:t>ACE </a:t>
            </a:r>
            <a:r>
              <a:rPr lang="zh-TW" altLang="en-US" sz="2200">
                <a:latin typeface="標楷體" pitchFamily="65" charset="-120"/>
                <a:cs typeface="Arial" pitchFamily="34" charset="0"/>
              </a:rPr>
              <a:t>敘述。</a:t>
            </a:r>
            <a:endParaRPr lang="en-US" sz="22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1621" y="55191"/>
            <a:ext cx="12192000" cy="1010068"/>
          </a:xfrm>
        </p:spPr>
        <p:txBody>
          <a:bodyPr>
            <a:noAutofit/>
          </a:bodyPr>
          <a:lstStyle/>
          <a:p>
            <a:pPr marL="226478" indent="-226478">
              <a:spcAft>
                <a:spcPts val="800"/>
              </a:spcAft>
            </a:pPr>
            <a:r>
              <a:rPr lang="en-US" altLang="zh-TW" sz="3600">
                <a:solidFill>
                  <a:srgbClr val="004C69"/>
                </a:solidFill>
              </a:rPr>
              <a:t>4.1</a:t>
            </a:r>
            <a:r>
              <a:rPr lang="zh-TW" altLang="en-US" sz="3600">
                <a:solidFill>
                  <a:srgbClr val="004C69"/>
                </a:solidFill>
              </a:rPr>
              <a:t> </a:t>
            </a:r>
            <a:r>
              <a:rPr lang="en-US" altLang="zh-TW" sz="3600" smtClean="0">
                <a:solidFill>
                  <a:srgbClr val="004C69"/>
                </a:solidFill>
              </a:rPr>
              <a:t>ACL </a:t>
            </a:r>
            <a:r>
              <a:rPr lang="zh-TW" altLang="en-US" sz="3600">
                <a:solidFill>
                  <a:srgbClr val="004C69"/>
                </a:solidFill>
              </a:rPr>
              <a:t>的目的</a:t>
            </a:r>
            <a:br>
              <a:rPr lang="en-US" altLang="zh-TW" sz="3600">
                <a:solidFill>
                  <a:srgbClr val="004C69"/>
                </a:solidFill>
              </a:rPr>
            </a:br>
            <a:r>
              <a:rPr lang="zh-TW" altLang="zh-TW" sz="3600">
                <a:solidFill>
                  <a:srgbClr val="004C69"/>
                </a:solidFill>
              </a:rPr>
              <a:t>ACL</a:t>
            </a:r>
            <a:r>
              <a:rPr lang="en-US" altLang="zh-TW" sz="3600">
                <a:solidFill>
                  <a:srgbClr val="004C69"/>
                </a:solidFill>
              </a:rPr>
              <a:t> </a:t>
            </a:r>
            <a:r>
              <a:rPr lang="zh-TW" altLang="en-US" sz="3600">
                <a:solidFill>
                  <a:srgbClr val="004C69"/>
                </a:solidFill>
              </a:rPr>
              <a:t>運作（續）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170</a:t>
            </a:fld>
            <a:endParaRPr lang="en-US" kern="0">
              <a:solidFill>
                <a:srgbClr val="595959"/>
              </a:solidFill>
            </a:endParaRPr>
          </a:p>
        </p:txBody>
      </p:sp>
    </p:spTree>
    <p:custDataLst>
      <p:tags r:id="rId3"/>
    </p:custDataLst>
    <p:extLst>
      <p:ext uri="{BB962C8B-B14F-4D97-AF65-F5344CB8AC3E}">
        <p14:creationId xmlns:p14="http://schemas.microsoft.com/office/powerpoint/2010/main" val="502863457"/>
      </p:ext>
    </p:extLst>
  </p:cSld>
  <p:clrMapOvr>
    <a:masterClrMapping/>
  </p:clrMapOvr>
  <p:transition/>
  <p:timing/>
</p:sld>
</file>

<file path=ppt/slides/slide1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DEB470EA-293F-8845-8D0E-FC9F398E8352}"/>
              </a:ext>
            </a:extLst>
          </p:cNvPr>
          <p:cNvSpPr>
            <a:spLocks noGrp="1"/>
          </p:cNvSpPr>
          <p:nvPr>
            <p:ph idx="1"/>
          </p:nvPr>
        </p:nvSpPr>
        <p:spPr>
          <a:xfrm>
            <a:off x="651375" y="1211579"/>
            <a:ext cx="10183640" cy="5540425"/>
          </a:xfrm>
        </p:spPr>
        <p:txBody>
          <a:bodyPr>
            <a:normAutofit/>
          </a:bodyPr>
          <a:lstStyle/>
          <a:p>
            <a:r>
              <a:rPr lang="zh-TW" altLang="en-US" sz="2400">
                <a:latin typeface="標楷體" pitchFamily="65" charset="-120"/>
                <a:cs typeface="Arial" pitchFamily="34" charset="0"/>
              </a:rPr>
              <a:t>萬用遮罩類似於子網路遮罩，因為它會使用 </a:t>
            </a:r>
            <a:r>
              <a:rPr lang="en-US" altLang="zh-TW" sz="2400">
                <a:latin typeface="標楷體" pitchFamily="65" charset="-120"/>
                <a:cs typeface="Arial" pitchFamily="34" charset="0"/>
              </a:rPr>
              <a:t>AND </a:t>
            </a:r>
            <a:r>
              <a:rPr lang="zh-TW" altLang="en-US" sz="2400">
                <a:latin typeface="標楷體" pitchFamily="65" charset="-120"/>
                <a:cs typeface="Arial" pitchFamily="34" charset="0"/>
              </a:rPr>
              <a:t>程序來識別 </a:t>
            </a:r>
            <a:r>
              <a:rPr lang="en-US" altLang="zh-TW" sz="2400">
                <a:latin typeface="標楷體" pitchFamily="65" charset="-120"/>
                <a:cs typeface="Arial" pitchFamily="34" charset="0"/>
              </a:rPr>
              <a:t>IPv4 </a:t>
            </a:r>
            <a:r>
              <a:rPr lang="zh-TW" altLang="en-US" sz="2400">
                <a:latin typeface="標楷體" pitchFamily="65" charset="-120"/>
                <a:cs typeface="Arial" pitchFamily="34" charset="0"/>
              </a:rPr>
              <a:t>位址中要比對的位元。與子網路遮罩不同，子網路遮罩中二進位 </a:t>
            </a:r>
            <a:r>
              <a:rPr lang="en-US" altLang="zh-TW" sz="2400">
                <a:latin typeface="標楷體" pitchFamily="65" charset="-120"/>
                <a:cs typeface="Arial" pitchFamily="34" charset="0"/>
              </a:rPr>
              <a:t>1 </a:t>
            </a:r>
            <a:r>
              <a:rPr lang="zh-TW" altLang="en-US" sz="2400">
                <a:latin typeface="標楷體" pitchFamily="65" charset="-120"/>
                <a:cs typeface="Arial" pitchFamily="34" charset="0"/>
              </a:rPr>
              <a:t>等於要匹配，二進位 </a:t>
            </a:r>
            <a:r>
              <a:rPr lang="en-US" altLang="zh-TW" sz="2400">
                <a:latin typeface="標楷體" pitchFamily="65" charset="-120"/>
                <a:cs typeface="Arial" pitchFamily="34" charset="0"/>
              </a:rPr>
              <a:t>0 </a:t>
            </a:r>
            <a:r>
              <a:rPr lang="zh-TW" altLang="en-US" sz="2400">
                <a:latin typeface="標楷體" pitchFamily="65" charset="-120"/>
                <a:cs typeface="Arial" pitchFamily="34" charset="0"/>
              </a:rPr>
              <a:t>不匹配，在萬用遮罩中，則是相反。</a:t>
            </a:r>
            <a:endParaRPr lang="en-US" altLang="zh-TW" sz="2400">
              <a:latin typeface="標楷體" pitchFamily="65" charset="-120"/>
              <a:cs typeface="Arial" pitchFamily="34" charset="0"/>
            </a:endParaRPr>
          </a:p>
          <a:p>
            <a:r>
              <a:rPr lang="en-US" altLang="zh-TW" sz="2400">
                <a:latin typeface="標楷體" pitchFamily="65" charset="-120"/>
                <a:cs typeface="Arial" pitchFamily="34" charset="0"/>
              </a:rPr>
              <a:t>IPv4 ACE </a:t>
            </a:r>
            <a:r>
              <a:rPr lang="zh-TW" altLang="en-US" sz="2400">
                <a:latin typeface="標楷體" pitchFamily="65" charset="-120"/>
                <a:cs typeface="Arial" pitchFamily="34" charset="0"/>
              </a:rPr>
              <a:t>會使用 </a:t>
            </a:r>
            <a:r>
              <a:rPr lang="en-US" altLang="zh-TW" sz="2400">
                <a:latin typeface="標楷體" pitchFamily="65" charset="-120"/>
                <a:cs typeface="Arial" pitchFamily="34" charset="0"/>
              </a:rPr>
              <a:t>32 </a:t>
            </a:r>
            <a:r>
              <a:rPr lang="zh-TW" altLang="en-US" sz="2400">
                <a:latin typeface="標楷體" pitchFamily="65" charset="-120"/>
                <a:cs typeface="Arial" pitchFamily="34" charset="0"/>
              </a:rPr>
              <a:t>位元萬用遮罩來判斷要檢查匹配的位址位元。</a:t>
            </a:r>
            <a:endParaRPr lang="en-US" altLang="zh-TW" sz="2400">
              <a:latin typeface="標楷體" pitchFamily="65" charset="-120"/>
              <a:cs typeface="Arial" pitchFamily="34" charset="0"/>
            </a:endParaRPr>
          </a:p>
          <a:p>
            <a:r>
              <a:rPr lang="zh-TW" altLang="en-US" sz="2400">
                <a:latin typeface="標楷體" pitchFamily="65" charset="-120"/>
                <a:cs typeface="Arial" pitchFamily="34" charset="0"/>
              </a:rPr>
              <a:t>萬用遮罩使用下列規則來比對二進位 </a:t>
            </a:r>
            <a:r>
              <a:rPr lang="en-US" altLang="zh-TW" sz="2400">
                <a:latin typeface="標楷體" pitchFamily="65" charset="-120"/>
                <a:cs typeface="Arial" pitchFamily="34" charset="0"/>
              </a:rPr>
              <a:t>1 </a:t>
            </a:r>
            <a:r>
              <a:rPr lang="zh-TW" altLang="en-US" sz="2400">
                <a:latin typeface="標楷體" pitchFamily="65" charset="-120"/>
                <a:cs typeface="Arial" pitchFamily="34" charset="0"/>
              </a:rPr>
              <a:t>和 </a:t>
            </a:r>
            <a:r>
              <a:rPr lang="en-US" altLang="zh-TW" sz="2400">
                <a:latin typeface="標楷體" pitchFamily="65" charset="-120"/>
                <a:cs typeface="Arial" pitchFamily="34" charset="0"/>
              </a:rPr>
              <a:t>0</a:t>
            </a:r>
            <a:r>
              <a:rPr lang="zh-TW" altLang="en-US" sz="2400">
                <a:latin typeface="標楷體" pitchFamily="65" charset="-120"/>
                <a:cs typeface="Arial" pitchFamily="34" charset="0"/>
              </a:rPr>
              <a:t>：</a:t>
            </a:r>
          </a:p>
          <a:p>
            <a:pPr lvl="1"/>
            <a:r>
              <a:rPr lang="zh-TW" altLang="en-US" b="1">
                <a:latin typeface="標楷體" pitchFamily="65" charset="-120"/>
                <a:cs typeface="Arial" pitchFamily="34" charset="0"/>
              </a:rPr>
              <a:t>萬用遮罩位元 </a:t>
            </a:r>
            <a:r>
              <a:rPr lang="en-US" altLang="zh-TW" b="1">
                <a:latin typeface="標楷體" pitchFamily="65" charset="-120"/>
                <a:cs typeface="Arial" pitchFamily="34" charset="0"/>
              </a:rPr>
              <a:t>0 </a:t>
            </a:r>
            <a:r>
              <a:rPr lang="en-US" altLang="zh-TW">
                <a:latin typeface="標楷體" pitchFamily="65" charset="-120"/>
                <a:cs typeface="Arial" pitchFamily="34" charset="0"/>
              </a:rPr>
              <a:t>- </a:t>
            </a:r>
            <a:r>
              <a:rPr lang="zh-TW" altLang="en-US">
                <a:latin typeface="標楷體" pitchFamily="65" charset="-120"/>
                <a:cs typeface="Arial" pitchFamily="34" charset="0"/>
              </a:rPr>
              <a:t>匹配位址中的相應位元值</a:t>
            </a:r>
          </a:p>
          <a:p>
            <a:pPr lvl="1"/>
            <a:r>
              <a:rPr lang="zh-TW" altLang="en-US" b="1">
                <a:latin typeface="標楷體" pitchFamily="65" charset="-120"/>
                <a:cs typeface="Arial" pitchFamily="34" charset="0"/>
              </a:rPr>
              <a:t>萬用遮罩位元 </a:t>
            </a:r>
            <a:r>
              <a:rPr lang="en-US" altLang="zh-TW" b="1">
                <a:latin typeface="標楷體" pitchFamily="65" charset="-120"/>
                <a:cs typeface="Arial" pitchFamily="34" charset="0"/>
              </a:rPr>
              <a:t>1 </a:t>
            </a:r>
            <a:r>
              <a:rPr lang="en-US" altLang="zh-TW">
                <a:latin typeface="標楷體" pitchFamily="65" charset="-120"/>
                <a:cs typeface="Arial" pitchFamily="34" charset="0"/>
              </a:rPr>
              <a:t>- </a:t>
            </a:r>
            <a:r>
              <a:rPr lang="zh-TW" altLang="en-US">
                <a:latin typeface="標楷體" pitchFamily="65" charset="-120"/>
                <a:cs typeface="Arial" pitchFamily="34" charset="0"/>
              </a:rPr>
              <a:t>忽略位址中對應的位元值</a:t>
            </a:r>
            <a:endParaRPr lang="en-US" altLang="zh-TW">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smtClean="0">
                <a:solidFill>
                  <a:srgbClr val="004C69"/>
                </a:solidFill>
              </a:rPr>
              <a:t>4.2</a:t>
            </a:r>
            <a:r>
              <a:rPr lang="zh-TW" altLang="en-US" sz="3600" smtClean="0">
                <a:solidFill>
                  <a:srgbClr val="004C69"/>
                </a:solidFill>
              </a:rPr>
              <a:t> </a:t>
            </a:r>
            <a:r>
              <a:rPr lang="en-US" altLang="zh-TW" sz="3600" smtClean="0">
                <a:solidFill>
                  <a:srgbClr val="004C69"/>
                </a:solidFill>
              </a:rPr>
              <a:t>ACL </a:t>
            </a:r>
            <a:r>
              <a:rPr lang="zh-TW" altLang="en-US" sz="3600">
                <a:solidFill>
                  <a:srgbClr val="004C69"/>
                </a:solidFill>
              </a:rPr>
              <a:t>中的萬用遮罩</a:t>
            </a:r>
            <a:br>
              <a:rPr lang="en-US" altLang="zh-TW" sz="3600">
                <a:solidFill>
                  <a:srgbClr val="004C69"/>
                </a:solidFill>
              </a:rPr>
            </a:br>
            <a:r>
              <a:rPr lang="zh-TW" altLang="en-US" sz="3600">
                <a:solidFill>
                  <a:srgbClr val="004C69"/>
                </a:solidFill>
              </a:rPr>
              <a:t>萬用遮罩概述</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171</a:t>
            </a:fld>
            <a:endParaRPr lang="en-US" kern="0">
              <a:solidFill>
                <a:srgbClr val="595959"/>
              </a:solidFill>
            </a:endParaRPr>
          </a:p>
        </p:txBody>
      </p:sp>
    </p:spTree>
    <p:custDataLst>
      <p:tags r:id="rId3"/>
    </p:custDataLst>
    <p:extLst>
      <p:ext uri="{BB962C8B-B14F-4D97-AF65-F5344CB8AC3E}">
        <p14:creationId xmlns:p14="http://schemas.microsoft.com/office/powerpoint/2010/main" val="675838727"/>
      </p:ext>
    </p:extLst>
  </p:cSld>
  <p:clrMapOvr>
    <a:masterClrMapping/>
  </p:clrMapOvr>
  <p:transition/>
  <p:timing/>
</p:sld>
</file>

<file path=ppt/slides/slide1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6" name="Content Placeholder 5">
            <a:extLst>
              <a:ext uri="{FF2B5EF4-FFF2-40B4-BE49-F238E27FC236}">
                <a16:creationId xmlns:a16="http://schemas.microsoft.com/office/drawing/2014/main" id="{74379ED1-F446-2947-A2C3-523C237261E2}"/>
              </a:ext>
            </a:extLst>
          </p:cNvPr>
          <p:cNvGraphicFramePr>
            <a:graphicFrameLocks noGrp="1"/>
          </p:cNvGraphicFramePr>
          <p:nvPr>
            <p:ph idx="1"/>
            <p:extLst>
              <p:ext uri="{D42A27DB-BD31-4B8C-83A1-F6EECF244321}">
                <p14:modId xmlns:p14="http://schemas.microsoft.com/office/powerpoint/2010/main" val="412344976"/>
              </p:ext>
            </p:extLst>
          </p:nvPr>
        </p:nvGraphicFramePr>
        <p:xfrm>
          <a:off x="242721" y="1240050"/>
          <a:ext cx="11769740" cy="5235907"/>
        </p:xfrm>
        <a:graphic>
          <a:graphicData uri="http://schemas.openxmlformats.org/drawingml/2006/table">
            <a:tbl>
              <a:tblPr firstRow="1" bandRow="1">
                <a:tableStyleId>{5C22544A-7EE6-4342-B048-85BDC9FD1C3A}</a:tableStyleId>
              </a:tblPr>
              <a:tblGrid>
                <a:gridCol w="2502423">
                  <a:extLst>
                    <a:ext uri="{9D8B030D-6E8A-4147-A177-3AD203B41FA5}">
                      <a16:colId xmlns:a16="http://schemas.microsoft.com/office/drawing/2014/main" val="3476092771"/>
                    </a:ext>
                  </a:extLst>
                </a:gridCol>
                <a:gridCol w="2856188">
                  <a:extLst>
                    <a:ext uri="{9D8B030D-6E8A-4147-A177-3AD203B41FA5}">
                      <a16:colId xmlns:a16="http://schemas.microsoft.com/office/drawing/2014/main" val="2629171601"/>
                    </a:ext>
                  </a:extLst>
                </a:gridCol>
                <a:gridCol w="6411129">
                  <a:extLst>
                    <a:ext uri="{9D8B030D-6E8A-4147-A177-3AD203B41FA5}">
                      <a16:colId xmlns:a16="http://schemas.microsoft.com/office/drawing/2014/main" val="1239791389"/>
                    </a:ext>
                  </a:extLst>
                </a:gridCol>
              </a:tblGrid>
              <a:tr h="763915">
                <a:tc>
                  <a:txBody>
                    <a:bodyPr vert="horz" wrap="square"/>
                    <a:lstStyle/>
                    <a:p>
                      <a:pPr algn="l" rtl="0" fontAlgn="ctr"/>
                      <a:r>
                        <a:rPr lang="zh-TW" sz="2000" b="1">
                          <a:effectLst/>
                          <a:latin typeface="標楷體" pitchFamily="65" charset="-120"/>
                          <a:ea typeface="標楷體" panose="03000509000000000000" pitchFamily="65" charset="-120"/>
                          <a:cs typeface="Arial" pitchFamily="34" charset="0"/>
                        </a:rPr>
                        <a:t>萬用遮罩</a:t>
                      </a:r>
                    </a:p>
                  </a:txBody>
                  <a:tcPr marL="67895" marR="67895" marT="63500" marB="63500" anchor="ctr"/>
                </a:tc>
                <a:tc>
                  <a:txBody>
                    <a:bodyPr vert="horz" wrap="square"/>
                    <a:lstStyle/>
                    <a:p>
                      <a:pPr algn="l" rtl="0" fontAlgn="ctr"/>
                      <a:r>
                        <a:rPr lang="zh-TW" sz="2000" b="1">
                          <a:effectLst/>
                          <a:latin typeface="標楷體" pitchFamily="65" charset="-120"/>
                          <a:ea typeface="標楷體" panose="03000509000000000000" pitchFamily="65" charset="-120"/>
                          <a:cs typeface="Arial" pitchFamily="34" charset="0"/>
                        </a:rPr>
                        <a:t>最後一個八位元</a:t>
                      </a:r>
                      <a:r>
                        <a:rPr lang="zh-TW" altLang="en-US" sz="2000" b="1" i="0" kern="1200">
                          <a:solidFill>
                            <a:schemeClr val="lt1"/>
                          </a:solidFill>
                          <a:effectLst/>
                          <a:latin typeface="標楷體" pitchFamily="65" charset="-120"/>
                          <a:ea typeface="標楷體" panose="03000509000000000000" pitchFamily="65" charset="-120"/>
                          <a:cs typeface="Arial" pitchFamily="34" charset="0"/>
                        </a:rPr>
                        <a:t>組</a:t>
                      </a:r>
                      <a:br>
                        <a:rPr lang="en-US" altLang="zh-TW" sz="2000" b="1" i="0" kern="1200">
                          <a:solidFill>
                            <a:schemeClr val="lt1"/>
                          </a:solidFill>
                          <a:effectLst/>
                          <a:latin typeface="標楷體" pitchFamily="65" charset="-120"/>
                          <a:ea typeface="標楷體" panose="03000509000000000000" pitchFamily="65" charset="-120"/>
                          <a:cs typeface="Arial" pitchFamily="34" charset="0"/>
                        </a:rPr>
                      </a:br>
                      <a:r>
                        <a:rPr lang="zh-TW" altLang="en-US" sz="2000" b="1">
                          <a:effectLst/>
                          <a:latin typeface="標楷體" pitchFamily="65" charset="-120"/>
                          <a:ea typeface="標楷體" panose="03000509000000000000" pitchFamily="65" charset="-120"/>
                          <a:cs typeface="Arial" pitchFamily="34" charset="0"/>
                        </a:rPr>
                        <a:t>（</a:t>
                      </a:r>
                      <a:r>
                        <a:rPr lang="zh-TW" sz="2000" b="1">
                          <a:effectLst/>
                          <a:latin typeface="標楷體" pitchFamily="65" charset="-120"/>
                          <a:ea typeface="標楷體" panose="03000509000000000000" pitchFamily="65" charset="-120"/>
                          <a:cs typeface="Arial" pitchFamily="34" charset="0"/>
                        </a:rPr>
                        <a:t>以二進位</a:t>
                      </a:r>
                      <a:r>
                        <a:rPr lang="zh-TW" altLang="en-US" sz="2000" b="1">
                          <a:effectLst/>
                          <a:latin typeface="標楷體" pitchFamily="65" charset="-120"/>
                          <a:ea typeface="標楷體" panose="03000509000000000000" pitchFamily="65" charset="-120"/>
                          <a:cs typeface="Arial" pitchFamily="34" charset="0"/>
                        </a:rPr>
                        <a:t>）</a:t>
                      </a:r>
                      <a:endParaRPr lang="zh-TW" sz="2000" b="1">
                        <a:effectLst/>
                        <a:latin typeface="標楷體" pitchFamily="65" charset="-120"/>
                        <a:ea typeface="標楷體" panose="03000509000000000000" pitchFamily="65" charset="-120"/>
                        <a:cs typeface="Arial" panose="020b0604020202020204" pitchFamily="34" charset="0"/>
                      </a:endParaRPr>
                    </a:p>
                  </a:txBody>
                  <a:tcPr marL="67895" marR="67895" marT="63500" marB="63500" anchor="ctr"/>
                </a:tc>
                <a:tc>
                  <a:txBody>
                    <a:bodyPr vert="horz" wrap="square"/>
                    <a:lstStyle/>
                    <a:p>
                      <a:pPr algn="l" rtl="0" fontAlgn="ctr"/>
                      <a:r>
                        <a:rPr lang="zh-TW" sz="2000" b="1">
                          <a:effectLst/>
                          <a:latin typeface="標楷體" pitchFamily="65" charset="-120"/>
                          <a:ea typeface="標楷體" panose="03000509000000000000" pitchFamily="65" charset="-120"/>
                          <a:cs typeface="Arial" pitchFamily="34" charset="0"/>
                        </a:rPr>
                        <a:t>含義（0</a:t>
                      </a:r>
                      <a:r>
                        <a:rPr lang="en-US" altLang="zh-TW" sz="2000" b="1">
                          <a:effectLst/>
                          <a:latin typeface="標楷體" pitchFamily="65" charset="-120"/>
                          <a:ea typeface="標楷體" panose="03000509000000000000" pitchFamily="65" charset="-120"/>
                          <a:cs typeface="Arial" pitchFamily="34" charset="0"/>
                        </a:rPr>
                        <a:t> </a:t>
                      </a:r>
                      <a:r>
                        <a:rPr lang="zh-TW" sz="2000" b="1">
                          <a:effectLst/>
                          <a:latin typeface="標楷體" pitchFamily="65" charset="-120"/>
                          <a:ea typeface="標楷體" panose="03000509000000000000" pitchFamily="65" charset="-120"/>
                          <a:cs typeface="Arial" pitchFamily="34" charset="0"/>
                        </a:rPr>
                        <a:t>-</a:t>
                      </a:r>
                      <a:r>
                        <a:rPr lang="en-US" altLang="zh-TW" sz="2000" b="1">
                          <a:effectLst/>
                          <a:latin typeface="標楷體" pitchFamily="65" charset="-120"/>
                          <a:ea typeface="標楷體" panose="03000509000000000000" pitchFamily="65" charset="-120"/>
                          <a:cs typeface="Arial" pitchFamily="34" charset="0"/>
                        </a:rPr>
                        <a:t> </a:t>
                      </a:r>
                      <a:r>
                        <a:rPr lang="zh-TW" sz="2000" b="1">
                          <a:effectLst/>
                          <a:latin typeface="標楷體" pitchFamily="65" charset="-120"/>
                          <a:ea typeface="標楷體" panose="03000509000000000000" pitchFamily="65" charset="-120"/>
                          <a:cs typeface="Arial" pitchFamily="34" charset="0"/>
                        </a:rPr>
                        <a:t>匹配，1</a:t>
                      </a:r>
                      <a:r>
                        <a:rPr lang="en-US" altLang="zh-TW" sz="2000" b="1">
                          <a:effectLst/>
                          <a:latin typeface="標楷體" pitchFamily="65" charset="-120"/>
                          <a:ea typeface="標楷體" panose="03000509000000000000" pitchFamily="65" charset="-120"/>
                          <a:cs typeface="Arial" pitchFamily="34" charset="0"/>
                        </a:rPr>
                        <a:t> </a:t>
                      </a:r>
                      <a:r>
                        <a:rPr lang="zh-TW" sz="2000" b="1">
                          <a:effectLst/>
                          <a:latin typeface="標楷體" pitchFamily="65" charset="-120"/>
                          <a:ea typeface="標楷體" panose="03000509000000000000" pitchFamily="65" charset="-120"/>
                          <a:cs typeface="Arial" pitchFamily="34" charset="0"/>
                        </a:rPr>
                        <a:t>-</a:t>
                      </a:r>
                      <a:r>
                        <a:rPr lang="zh-TW" altLang="en-US" sz="2000" b="1">
                          <a:effectLst/>
                          <a:latin typeface="標楷體" pitchFamily="65" charset="-120"/>
                          <a:ea typeface="標楷體" panose="03000509000000000000" pitchFamily="65" charset="-120"/>
                          <a:cs typeface="Arial" pitchFamily="34" charset="0"/>
                        </a:rPr>
                        <a:t> </a:t>
                      </a:r>
                      <a:r>
                        <a:rPr lang="zh-TW" sz="2000" b="1">
                          <a:effectLst/>
                          <a:latin typeface="標楷體" pitchFamily="65" charset="-120"/>
                          <a:ea typeface="標楷體" panose="03000509000000000000" pitchFamily="65" charset="-120"/>
                          <a:cs typeface="Arial" pitchFamily="34" charset="0"/>
                        </a:rPr>
                        <a:t>忽略）</a:t>
                      </a:r>
                    </a:p>
                  </a:txBody>
                  <a:tcPr marL="67895" marR="67895" marT="63500" marB="63500" anchor="ctr"/>
                </a:tc>
                <a:extLst>
                  <a:ext uri="{0D108BD9-81ED-4DB2-BD59-A6C34878D82A}">
                    <a16:rowId xmlns:a16="http://schemas.microsoft.com/office/drawing/2014/main" val="3866350724"/>
                  </a:ext>
                </a:extLst>
              </a:tr>
              <a:tr h="439967">
                <a:tc>
                  <a:txBody>
                    <a:bodyPr vert="horz" wrap="square"/>
                    <a:lstStyle/>
                    <a:p>
                      <a:pPr rtl="0" fontAlgn="ctr"/>
                      <a:r>
                        <a:rPr lang="zh-TW" sz="2000" b="1">
                          <a:effectLst/>
                          <a:latin typeface="標楷體" pitchFamily="65" charset="-120"/>
                          <a:ea typeface="標楷體" panose="03000509000000000000" pitchFamily="65" charset="-120"/>
                          <a:cs typeface="Arial" pitchFamily="34" charset="0"/>
                        </a:rPr>
                        <a:t>0.0.0.0</a:t>
                      </a:r>
                    </a:p>
                  </a:txBody>
                  <a:tcPr marL="67895" marR="67895" marT="63500" marB="63500" anchor="ctr"/>
                </a:tc>
                <a:tc>
                  <a:txBody>
                    <a:bodyPr vert="horz" wrap="square"/>
                    <a:lstStyle/>
                    <a:p>
                      <a:pPr rtl="0" fontAlgn="ctr"/>
                      <a:r>
                        <a:rPr lang="zh-TW" sz="2000" b="1">
                          <a:effectLst/>
                          <a:latin typeface="標楷體" pitchFamily="65" charset="-120"/>
                          <a:ea typeface="標楷體" panose="03000509000000000000" pitchFamily="65" charset="-120"/>
                          <a:cs typeface="Arial" pitchFamily="34" charset="0"/>
                        </a:rPr>
                        <a:t>00000000</a:t>
                      </a:r>
                    </a:p>
                  </a:txBody>
                  <a:tcPr marL="67895" marR="67895" marT="63500" marB="63500" anchor="ctr"/>
                </a:tc>
                <a:tc>
                  <a:txBody>
                    <a:bodyPr vert="horz" wrap="square"/>
                    <a:lstStyle/>
                    <a:p>
                      <a:pPr marL="0" indent="0" rtl="0" fontAlgn="ctr">
                        <a:buFont typeface="Arial" pitchFamily="34" charset="0"/>
                        <a:buNone/>
                      </a:pPr>
                      <a:r>
                        <a:rPr lang="zh-TW" sz="2000" b="0">
                          <a:effectLst/>
                          <a:latin typeface="標楷體" pitchFamily="65" charset="-120"/>
                          <a:ea typeface="標楷體" panose="03000509000000000000" pitchFamily="65" charset="-120"/>
                          <a:cs typeface="Arial" pitchFamily="34" charset="0"/>
                        </a:rPr>
                        <a:t>匹配所有</a:t>
                      </a:r>
                      <a:r>
                        <a:rPr lang="zh-TW" altLang="en-US" sz="2000" b="0">
                          <a:effectLst/>
                          <a:latin typeface="標楷體" pitchFamily="65" charset="-120"/>
                          <a:ea typeface="標楷體" panose="03000509000000000000" pitchFamily="65" charset="-120"/>
                          <a:cs typeface="Arial" pitchFamily="34" charset="0"/>
                        </a:rPr>
                        <a:t>八位元組</a:t>
                      </a:r>
                      <a:r>
                        <a:rPr lang="zh-TW" sz="2000" b="0">
                          <a:effectLst/>
                          <a:latin typeface="標楷體" pitchFamily="65" charset="-120"/>
                          <a:ea typeface="標楷體" panose="03000509000000000000" pitchFamily="65" charset="-120"/>
                          <a:cs typeface="Arial" pitchFamily="34" charset="0"/>
                        </a:rPr>
                        <a:t>。</a:t>
                      </a:r>
                    </a:p>
                  </a:txBody>
                  <a:tcPr marL="67895" marR="67895" marT="63500" marB="63500" anchor="ctr"/>
                </a:tc>
                <a:extLst>
                  <a:ext uri="{0D108BD9-81ED-4DB2-BD59-A6C34878D82A}">
                    <a16:rowId xmlns:a16="http://schemas.microsoft.com/office/drawing/2014/main" val="181267600"/>
                  </a:ext>
                </a:extLst>
              </a:tr>
              <a:tr h="1089370">
                <a:tc>
                  <a:txBody>
                    <a:bodyPr vert="horz" wrap="square"/>
                    <a:lstStyle/>
                    <a:p>
                      <a:pPr rtl="0" fontAlgn="ctr"/>
                      <a:r>
                        <a:rPr lang="zh-TW" sz="2000" b="1">
                          <a:effectLst/>
                          <a:latin typeface="標楷體" pitchFamily="65" charset="-120"/>
                          <a:ea typeface="標楷體" panose="03000509000000000000" pitchFamily="65" charset="-120"/>
                          <a:cs typeface="Arial" pitchFamily="34" charset="0"/>
                        </a:rPr>
                        <a:t>0.0.0.63</a:t>
                      </a:r>
                    </a:p>
                  </a:txBody>
                  <a:tcPr marL="67895" marR="67895" marT="63500" marB="63500" anchor="ctr"/>
                </a:tc>
                <a:tc>
                  <a:txBody>
                    <a:bodyPr vert="horz" wrap="square"/>
                    <a:lstStyle/>
                    <a:p>
                      <a:pPr rtl="0" fontAlgn="ctr"/>
                      <a:r>
                        <a:rPr lang="zh-TW" sz="2000" b="1">
                          <a:effectLst/>
                          <a:latin typeface="標楷體" pitchFamily="65" charset="-120"/>
                          <a:ea typeface="標楷體" panose="03000509000000000000" pitchFamily="65" charset="-120"/>
                          <a:cs typeface="Arial" pitchFamily="34" charset="0"/>
                        </a:rPr>
                        <a:t>00111111</a:t>
                      </a:r>
                    </a:p>
                  </a:txBody>
                  <a:tcPr marL="67895" marR="67895" marT="63500" marB="63500" anchor="ctr"/>
                </a:tc>
                <a:tc>
                  <a:txBody>
                    <a:bodyPr vert="horz" wrap="square"/>
                    <a:lstStyle/>
                    <a:p>
                      <a:pPr marL="285750" indent="-285750" rtl="0" fontAlgn="ctr">
                        <a:buFont typeface="Arial" pitchFamily="34" charset="0"/>
                        <a:buChar char="•"/>
                      </a:pPr>
                      <a:r>
                        <a:rPr lang="zh-TW" sz="2000" b="0">
                          <a:effectLst/>
                          <a:latin typeface="標楷體" pitchFamily="65" charset="-120"/>
                          <a:ea typeface="標楷體" panose="03000509000000000000" pitchFamily="65" charset="-120"/>
                          <a:cs typeface="Arial" pitchFamily="34" charset="0"/>
                        </a:rPr>
                        <a:t>匹配前三個</a:t>
                      </a:r>
                      <a:r>
                        <a:rPr lang="zh-TW" altLang="en-US" sz="2000" b="0">
                          <a:effectLst/>
                          <a:latin typeface="標楷體" pitchFamily="65" charset="-120"/>
                          <a:ea typeface="標楷體" panose="03000509000000000000" pitchFamily="65" charset="-120"/>
                          <a:cs typeface="Arial" pitchFamily="34" charset="0"/>
                        </a:rPr>
                        <a:t>八位元組</a:t>
                      </a:r>
                      <a:endParaRPr lang="zh-TW" sz="2000" b="0">
                        <a:effectLst/>
                        <a:latin typeface="標楷體" pitchFamily="65" charset="-120"/>
                        <a:ea typeface="標楷體" panose="03000509000000000000" pitchFamily="65" charset="-120"/>
                        <a:cs typeface="Arial" pitchFamily="34" charset="0"/>
                      </a:endParaRPr>
                    </a:p>
                    <a:p>
                      <a:pPr marL="285750" indent="-285750" rtl="0" fontAlgn="ctr">
                        <a:buFont typeface="Arial" pitchFamily="34" charset="0"/>
                        <a:buChar char="•"/>
                      </a:pPr>
                      <a:r>
                        <a:rPr lang="zh-TW" sz="2000" b="0">
                          <a:effectLst/>
                          <a:latin typeface="標楷體" pitchFamily="65" charset="-120"/>
                          <a:ea typeface="標楷體" panose="03000509000000000000" pitchFamily="65" charset="-120"/>
                          <a:cs typeface="Arial" pitchFamily="34" charset="0"/>
                        </a:rPr>
                        <a:t>匹配最後八</a:t>
                      </a:r>
                      <a:r>
                        <a:rPr lang="zh-TW" altLang="en-US" sz="2000" b="0">
                          <a:effectLst/>
                          <a:latin typeface="標楷體" pitchFamily="65" charset="-120"/>
                          <a:ea typeface="標楷體" panose="03000509000000000000" pitchFamily="65" charset="-120"/>
                          <a:cs typeface="Arial" pitchFamily="34" charset="0"/>
                        </a:rPr>
                        <a:t>位元組</a:t>
                      </a:r>
                      <a:r>
                        <a:rPr lang="zh-TW" sz="2000" b="0">
                          <a:effectLst/>
                          <a:latin typeface="標楷體" pitchFamily="65" charset="-120"/>
                          <a:ea typeface="標楷體" panose="03000509000000000000" pitchFamily="65" charset="-120"/>
                          <a:cs typeface="Arial" pitchFamily="34" charset="0"/>
                        </a:rPr>
                        <a:t>最左邊的兩個位元</a:t>
                      </a:r>
                    </a:p>
                    <a:p>
                      <a:pPr marL="285750" indent="-285750" rtl="0" fontAlgn="ctr">
                        <a:buFont typeface="Arial" pitchFamily="34" charset="0"/>
                        <a:buChar char="•"/>
                      </a:pPr>
                      <a:r>
                        <a:rPr lang="zh-TW" sz="2000" b="0">
                          <a:effectLst/>
                          <a:latin typeface="標楷體" pitchFamily="65" charset="-120"/>
                          <a:ea typeface="標楷體" panose="03000509000000000000" pitchFamily="65" charset="-120"/>
                          <a:cs typeface="Arial" pitchFamily="34" charset="0"/>
                        </a:rPr>
                        <a:t>忽略最後</a:t>
                      </a:r>
                      <a:r>
                        <a:rPr lang="zh-TW" altLang="en-US" sz="2000" b="0">
                          <a:effectLst/>
                          <a:latin typeface="標楷體" pitchFamily="65" charset="-120"/>
                          <a:ea typeface="標楷體" panose="03000509000000000000" pitchFamily="65" charset="-120"/>
                          <a:cs typeface="Arial" pitchFamily="34" charset="0"/>
                        </a:rPr>
                        <a:t>六</a:t>
                      </a:r>
                      <a:r>
                        <a:rPr lang="zh-TW" altLang="zh-TW" sz="2000" b="0">
                          <a:effectLst/>
                          <a:latin typeface="標楷體" pitchFamily="65" charset="-120"/>
                          <a:ea typeface="標楷體" panose="03000509000000000000" pitchFamily="65" charset="-120"/>
                          <a:cs typeface="Arial" pitchFamily="34" charset="0"/>
                        </a:rPr>
                        <a:t>個</a:t>
                      </a:r>
                      <a:r>
                        <a:rPr lang="zh-TW" sz="2000" b="0">
                          <a:effectLst/>
                          <a:latin typeface="標楷體" pitchFamily="65" charset="-120"/>
                          <a:ea typeface="標楷體" panose="03000509000000000000" pitchFamily="65" charset="-120"/>
                          <a:cs typeface="Arial" pitchFamily="34" charset="0"/>
                        </a:rPr>
                        <a:t>位元</a:t>
                      </a:r>
                    </a:p>
                  </a:txBody>
                  <a:tcPr marL="67895" marR="67895" marT="63500" marB="63500" anchor="ctr"/>
                </a:tc>
                <a:extLst>
                  <a:ext uri="{0D108BD9-81ED-4DB2-BD59-A6C34878D82A}">
                    <a16:rowId xmlns:a16="http://schemas.microsoft.com/office/drawing/2014/main" val="188092765"/>
                  </a:ext>
                </a:extLst>
              </a:tr>
              <a:tr h="1089370">
                <a:tc>
                  <a:txBody>
                    <a:bodyPr vert="horz" wrap="square"/>
                    <a:lstStyle/>
                    <a:p>
                      <a:pPr rtl="0" fontAlgn="ctr"/>
                      <a:r>
                        <a:rPr lang="zh-TW" sz="2000" b="1">
                          <a:effectLst/>
                          <a:latin typeface="標楷體" pitchFamily="65" charset="-120"/>
                          <a:ea typeface="標楷體" panose="03000509000000000000" pitchFamily="65" charset="-120"/>
                          <a:cs typeface="Arial" pitchFamily="34" charset="0"/>
                        </a:rPr>
                        <a:t>0.0.0.15</a:t>
                      </a:r>
                    </a:p>
                  </a:txBody>
                  <a:tcPr marL="67895" marR="67895" marT="63500" marB="63500" anchor="ctr"/>
                </a:tc>
                <a:tc>
                  <a:txBody>
                    <a:bodyPr vert="horz" wrap="square"/>
                    <a:lstStyle/>
                    <a:p>
                      <a:pPr rtl="0" fontAlgn="ctr"/>
                      <a:r>
                        <a:rPr lang="zh-TW" sz="2000" b="1">
                          <a:effectLst/>
                          <a:latin typeface="標楷體" pitchFamily="65" charset="-120"/>
                          <a:ea typeface="標楷體" panose="03000509000000000000" pitchFamily="65" charset="-120"/>
                          <a:cs typeface="Arial" pitchFamily="34" charset="0"/>
                        </a:rPr>
                        <a:t>00001111</a:t>
                      </a:r>
                    </a:p>
                  </a:txBody>
                  <a:tcPr marL="67895" marR="67895" marT="63500" marB="63500" anchor="ctr"/>
                </a:tc>
                <a:tc>
                  <a:txBody>
                    <a:bodyPr vert="horz" wrap="square"/>
                    <a:lstStyle/>
                    <a:p>
                      <a:pPr marL="285750" indent="-285750" rtl="0" fontAlgn="ctr">
                        <a:buFont typeface="Arial" pitchFamily="34" charset="0"/>
                        <a:buChar char="•"/>
                      </a:pPr>
                      <a:r>
                        <a:rPr lang="zh-TW" altLang="en-US" sz="2000" b="0">
                          <a:effectLst/>
                          <a:latin typeface="標楷體" pitchFamily="65" charset="-120"/>
                          <a:ea typeface="標楷體" panose="03000509000000000000" pitchFamily="65" charset="-120"/>
                          <a:cs typeface="Arial" pitchFamily="34" charset="0"/>
                        </a:rPr>
                        <a:t>匹配前三個八位元組</a:t>
                      </a:r>
                      <a:endParaRPr lang="zh-TW" sz="2000" b="0">
                        <a:effectLst/>
                        <a:latin typeface="標楷體" pitchFamily="65" charset="-120"/>
                        <a:ea typeface="標楷體" panose="03000509000000000000" pitchFamily="65" charset="-120"/>
                        <a:cs typeface="Arial" pitchFamily="34" charset="0"/>
                      </a:endParaRPr>
                    </a:p>
                    <a:p>
                      <a:pPr marL="285750" indent="-285750" rtl="0" fontAlgn="ctr">
                        <a:buFont typeface="Arial" pitchFamily="34" charset="0"/>
                        <a:buChar char="•"/>
                      </a:pPr>
                      <a:r>
                        <a:rPr lang="zh-TW" sz="2000" b="0">
                          <a:effectLst/>
                          <a:latin typeface="標楷體" pitchFamily="65" charset="-120"/>
                          <a:ea typeface="標楷體" panose="03000509000000000000" pitchFamily="65" charset="-120"/>
                          <a:cs typeface="Arial" pitchFamily="34" charset="0"/>
                        </a:rPr>
                        <a:t>比對最後八位元</a:t>
                      </a:r>
                      <a:r>
                        <a:rPr lang="zh-TW" altLang="en-US" sz="2000" b="0" i="0" kern="1200">
                          <a:solidFill>
                            <a:schemeClr val="dk1"/>
                          </a:solidFill>
                          <a:effectLst/>
                          <a:latin typeface="標楷體" pitchFamily="65" charset="-120"/>
                          <a:ea typeface="標楷體" panose="03000509000000000000" pitchFamily="65" charset="-120"/>
                          <a:cs typeface="Arial" pitchFamily="34" charset="0"/>
                        </a:rPr>
                        <a:t>組</a:t>
                      </a:r>
                      <a:r>
                        <a:rPr lang="zh-TW" sz="2000" b="0">
                          <a:effectLst/>
                          <a:latin typeface="標楷體" pitchFamily="65" charset="-120"/>
                          <a:ea typeface="標楷體" panose="03000509000000000000" pitchFamily="65" charset="-120"/>
                          <a:cs typeface="Arial" pitchFamily="34" charset="0"/>
                        </a:rPr>
                        <a:t>最左邊的四個位元</a:t>
                      </a:r>
                    </a:p>
                    <a:p>
                      <a:pPr marL="285750" indent="-285750" rtl="0" fontAlgn="ctr">
                        <a:buFont typeface="Arial" pitchFamily="34" charset="0"/>
                        <a:buChar char="•"/>
                      </a:pPr>
                      <a:r>
                        <a:rPr lang="zh-TW" sz="2000" b="0">
                          <a:effectLst/>
                          <a:latin typeface="標楷體" pitchFamily="65" charset="-120"/>
                          <a:ea typeface="標楷體" panose="03000509000000000000" pitchFamily="65" charset="-120"/>
                          <a:cs typeface="Arial" pitchFamily="34" charset="0"/>
                        </a:rPr>
                        <a:t>忽略最後八位元</a:t>
                      </a:r>
                      <a:r>
                        <a:rPr lang="zh-TW" altLang="en-US" sz="2000" b="0" i="0" kern="1200">
                          <a:solidFill>
                            <a:schemeClr val="dk1"/>
                          </a:solidFill>
                          <a:effectLst/>
                          <a:latin typeface="標楷體" pitchFamily="65" charset="-120"/>
                          <a:ea typeface="標楷體" panose="03000509000000000000" pitchFamily="65" charset="-120"/>
                          <a:cs typeface="Arial" pitchFamily="34" charset="0"/>
                        </a:rPr>
                        <a:t>組</a:t>
                      </a:r>
                      <a:r>
                        <a:rPr lang="zh-TW" sz="2000" b="0">
                          <a:effectLst/>
                          <a:latin typeface="標楷體" pitchFamily="65" charset="-120"/>
                          <a:ea typeface="標楷體" panose="03000509000000000000" pitchFamily="65" charset="-120"/>
                          <a:cs typeface="Arial" pitchFamily="34" charset="0"/>
                        </a:rPr>
                        <a:t>的最後</a:t>
                      </a:r>
                      <a:r>
                        <a:rPr lang="zh-TW" altLang="zh-TW" sz="2000" b="0">
                          <a:effectLst/>
                          <a:latin typeface="標楷體" pitchFamily="65" charset="-120"/>
                          <a:ea typeface="標楷體" panose="03000509000000000000" pitchFamily="65" charset="-120"/>
                          <a:cs typeface="Arial" pitchFamily="34" charset="0"/>
                        </a:rPr>
                        <a:t>四個</a:t>
                      </a:r>
                      <a:r>
                        <a:rPr lang="zh-TW" sz="2000" b="0">
                          <a:effectLst/>
                          <a:latin typeface="標楷體" pitchFamily="65" charset="-120"/>
                          <a:ea typeface="標楷體" panose="03000509000000000000" pitchFamily="65" charset="-120"/>
                          <a:cs typeface="Arial" pitchFamily="34" charset="0"/>
                        </a:rPr>
                        <a:t>位元</a:t>
                      </a:r>
                    </a:p>
                  </a:txBody>
                  <a:tcPr marL="67895" marR="67895" marT="63500" marB="63500" anchor="ctr"/>
                </a:tc>
                <a:extLst>
                  <a:ext uri="{0D108BD9-81ED-4DB2-BD59-A6C34878D82A}">
                    <a16:rowId xmlns:a16="http://schemas.microsoft.com/office/drawing/2014/main" val="3431003649"/>
                  </a:ext>
                </a:extLst>
              </a:tr>
              <a:tr h="1089370">
                <a:tc>
                  <a:txBody>
                    <a:bodyPr vert="horz" wrap="square"/>
                    <a:lstStyle/>
                    <a:p>
                      <a:pPr rtl="0" fontAlgn="ctr"/>
                      <a:r>
                        <a:rPr lang="zh-TW" sz="2000" b="1">
                          <a:effectLst/>
                          <a:latin typeface="標楷體" pitchFamily="65" charset="-120"/>
                          <a:ea typeface="標楷體" panose="03000509000000000000" pitchFamily="65" charset="-120"/>
                          <a:cs typeface="Arial" pitchFamily="34" charset="0"/>
                        </a:rPr>
                        <a:t>0.0.0.248</a:t>
                      </a:r>
                    </a:p>
                  </a:txBody>
                  <a:tcPr marL="67895" marR="67895" marT="63500" marB="63500" anchor="ctr"/>
                </a:tc>
                <a:tc>
                  <a:txBody>
                    <a:bodyPr vert="horz" wrap="square"/>
                    <a:lstStyle/>
                    <a:p>
                      <a:pPr rtl="0" fontAlgn="ctr"/>
                      <a:r>
                        <a:rPr lang="zh-TW" sz="2000" b="1">
                          <a:effectLst/>
                          <a:latin typeface="標楷體" pitchFamily="65" charset="-120"/>
                          <a:ea typeface="標楷體" panose="03000509000000000000" pitchFamily="65" charset="-120"/>
                          <a:cs typeface="Arial" pitchFamily="34" charset="0"/>
                        </a:rPr>
                        <a:t>11111100</a:t>
                      </a:r>
                    </a:p>
                  </a:txBody>
                  <a:tcPr marL="67895" marR="67895" marT="63500" marB="63500" anchor="ctr"/>
                </a:tc>
                <a:tc>
                  <a:txBody>
                    <a:bodyPr vert="horz" wrap="square"/>
                    <a:lstStyle/>
                    <a:p>
                      <a:pPr marL="285750" indent="-285750" rtl="0" fontAlgn="ctr">
                        <a:buFont typeface="Arial" pitchFamily="34" charset="0"/>
                        <a:buChar char="•"/>
                      </a:pPr>
                      <a:r>
                        <a:rPr lang="zh-TW" altLang="en-US" sz="2000" b="0">
                          <a:effectLst/>
                          <a:latin typeface="標楷體" pitchFamily="65" charset="-120"/>
                          <a:ea typeface="標楷體" panose="03000509000000000000" pitchFamily="65" charset="-120"/>
                          <a:cs typeface="Arial" pitchFamily="34" charset="0"/>
                        </a:rPr>
                        <a:t>匹配前三個八位元組</a:t>
                      </a:r>
                    </a:p>
                    <a:p>
                      <a:pPr marL="285750" indent="-285750" rtl="0" fontAlgn="ctr">
                        <a:buFont typeface="Arial" pitchFamily="34" charset="0"/>
                        <a:buChar char="•"/>
                      </a:pPr>
                      <a:r>
                        <a:rPr lang="zh-TW" sz="2000" b="0">
                          <a:effectLst/>
                          <a:latin typeface="標楷體" pitchFamily="65" charset="-120"/>
                          <a:ea typeface="標楷體" panose="03000509000000000000" pitchFamily="65" charset="-120"/>
                          <a:cs typeface="Arial" pitchFamily="34" charset="0"/>
                        </a:rPr>
                        <a:t>忽略最後八位元最左邊的六個位元</a:t>
                      </a:r>
                    </a:p>
                    <a:p>
                      <a:pPr marL="285750" indent="-285750" rtl="0" fontAlgn="ctr">
                        <a:buFont typeface="Arial" pitchFamily="34" charset="0"/>
                        <a:buChar char="•"/>
                      </a:pPr>
                      <a:r>
                        <a:rPr lang="zh-TW" sz="2000" b="0">
                          <a:effectLst/>
                          <a:latin typeface="標楷體" pitchFamily="65" charset="-120"/>
                          <a:ea typeface="標楷體" panose="03000509000000000000" pitchFamily="65" charset="-120"/>
                          <a:cs typeface="Arial" pitchFamily="34" charset="0"/>
                        </a:rPr>
                        <a:t>匹配最後兩位</a:t>
                      </a:r>
                      <a:r>
                        <a:rPr lang="zh-TW" altLang="zh-TW" sz="2000" b="0">
                          <a:effectLst/>
                          <a:latin typeface="標楷體" pitchFamily="65" charset="-120"/>
                          <a:ea typeface="標楷體" panose="03000509000000000000" pitchFamily="65" charset="-120"/>
                          <a:cs typeface="Arial" pitchFamily="34" charset="0"/>
                        </a:rPr>
                        <a:t>元</a:t>
                      </a:r>
                      <a:endParaRPr lang="zh-TW" sz="2000" b="0">
                        <a:effectLst/>
                        <a:latin typeface="標楷體" pitchFamily="65" charset="-120"/>
                        <a:ea typeface="標楷體" panose="03000509000000000000" pitchFamily="65" charset="-120"/>
                        <a:cs typeface="Arial" pitchFamily="34" charset="0"/>
                      </a:endParaRPr>
                    </a:p>
                  </a:txBody>
                  <a:tcPr marL="67895" marR="67895" marT="63500" marB="63500" anchor="ctr"/>
                </a:tc>
                <a:extLst>
                  <a:ext uri="{0D108BD9-81ED-4DB2-BD59-A6C34878D82A}">
                    <a16:rowId xmlns:a16="http://schemas.microsoft.com/office/drawing/2014/main" val="1972926314"/>
                  </a:ext>
                </a:extLst>
              </a:tr>
              <a:tr h="763915">
                <a:tc>
                  <a:txBody>
                    <a:bodyPr vert="horz" wrap="square"/>
                    <a:lstStyle/>
                    <a:p>
                      <a:pPr rtl="0" fontAlgn="ctr"/>
                      <a:r>
                        <a:rPr lang="zh-TW" sz="2000" b="1">
                          <a:effectLst/>
                          <a:latin typeface="標楷體" pitchFamily="65" charset="-120"/>
                          <a:ea typeface="標楷體" panose="03000509000000000000" pitchFamily="65" charset="-120"/>
                          <a:cs typeface="Arial" pitchFamily="34" charset="0"/>
                        </a:rPr>
                        <a:t>0.0.0.255</a:t>
                      </a:r>
                    </a:p>
                  </a:txBody>
                  <a:tcPr marL="67895" marR="67895" marT="63500" marB="63500" anchor="ctr"/>
                </a:tc>
                <a:tc>
                  <a:txBody>
                    <a:bodyPr vert="horz" wrap="square"/>
                    <a:lstStyle/>
                    <a:p>
                      <a:pPr rtl="0" fontAlgn="ctr"/>
                      <a:r>
                        <a:rPr lang="zh-TW" sz="2000" b="1">
                          <a:effectLst/>
                          <a:latin typeface="標楷體" pitchFamily="65" charset="-120"/>
                          <a:ea typeface="標楷體" panose="03000509000000000000" pitchFamily="65" charset="-120"/>
                          <a:cs typeface="Arial" pitchFamily="34" charset="0"/>
                        </a:rPr>
                        <a:t>11111111</a:t>
                      </a:r>
                    </a:p>
                  </a:txBody>
                  <a:tcPr marL="67895" marR="67895" marT="63500" marB="63500" anchor="ctr"/>
                </a:tc>
                <a:tc>
                  <a:txBody>
                    <a:bodyPr vert="horz" wrap="square"/>
                    <a:lstStyle/>
                    <a:p>
                      <a:pPr marL="285750" indent="-285750" rtl="0" fontAlgn="ctr">
                        <a:buFont typeface="Arial" pitchFamily="34" charset="0"/>
                        <a:buChar char="•"/>
                      </a:pPr>
                      <a:r>
                        <a:rPr lang="zh-TW" altLang="en-US" sz="2000" b="0" i="0" kern="1200">
                          <a:solidFill>
                            <a:schemeClr val="dk1"/>
                          </a:solidFill>
                          <a:effectLst/>
                          <a:latin typeface="標楷體" pitchFamily="65" charset="-120"/>
                          <a:ea typeface="標楷體" panose="03000509000000000000" pitchFamily="65" charset="-120"/>
                          <a:cs typeface="Arial" pitchFamily="34" charset="0"/>
                        </a:rPr>
                        <a:t>匹配</a:t>
                      </a:r>
                      <a:r>
                        <a:rPr lang="zh-TW" sz="2000" b="0">
                          <a:effectLst/>
                          <a:latin typeface="標楷體" pitchFamily="65" charset="-120"/>
                          <a:ea typeface="標楷體" panose="03000509000000000000" pitchFamily="65" charset="-120"/>
                          <a:cs typeface="Arial" pitchFamily="34" charset="0"/>
                        </a:rPr>
                        <a:t>前三個</a:t>
                      </a:r>
                      <a:r>
                        <a:rPr lang="zh-TW" altLang="en-US" sz="2000" b="0">
                          <a:effectLst/>
                          <a:latin typeface="標楷體" pitchFamily="65" charset="-120"/>
                          <a:ea typeface="標楷體" panose="03000509000000000000" pitchFamily="65" charset="-120"/>
                          <a:cs typeface="Arial" pitchFamily="34" charset="0"/>
                        </a:rPr>
                        <a:t>八位元組</a:t>
                      </a:r>
                      <a:endParaRPr lang="zh-TW" sz="2000" b="0">
                        <a:effectLst/>
                        <a:latin typeface="標楷體" pitchFamily="65" charset="-120"/>
                        <a:ea typeface="標楷體" panose="03000509000000000000" pitchFamily="65" charset="-120"/>
                        <a:cs typeface="Arial" panose="020b0604020202020204" pitchFamily="34" charset="0"/>
                      </a:endParaRPr>
                    </a:p>
                    <a:p>
                      <a:pPr marL="285750" indent="-285750" rtl="0" fontAlgn="ctr">
                        <a:buFont typeface="Arial" pitchFamily="34" charset="0"/>
                        <a:buChar char="•"/>
                      </a:pPr>
                      <a:r>
                        <a:rPr lang="zh-TW" sz="2000" b="0">
                          <a:effectLst/>
                          <a:latin typeface="標楷體" pitchFamily="65" charset="-120"/>
                          <a:ea typeface="標楷體" panose="03000509000000000000" pitchFamily="65" charset="-120"/>
                          <a:cs typeface="Arial" pitchFamily="34" charset="0"/>
                        </a:rPr>
                        <a:t>忽略最後一個八位元組</a:t>
                      </a:r>
                    </a:p>
                  </a:txBody>
                  <a:tcPr marL="67895" marR="67895" marT="63500" marB="63500" anchor="ctr"/>
                </a:tc>
                <a:extLst>
                  <a:ext uri="{0D108BD9-81ED-4DB2-BD59-A6C34878D82A}">
                    <a16:rowId xmlns:a16="http://schemas.microsoft.com/office/drawing/2014/main" val="145835747"/>
                  </a:ext>
                </a:extLst>
              </a:tr>
            </a:tbl>
          </a:graphicData>
        </a:graphic>
      </p:graphicFrame>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4.2</a:t>
            </a:r>
            <a:r>
              <a:rPr lang="zh-TW" altLang="en-US" sz="3600">
                <a:solidFill>
                  <a:srgbClr val="004C69"/>
                </a:solidFill>
              </a:rPr>
              <a:t> </a:t>
            </a:r>
            <a:r>
              <a:rPr lang="en-US" altLang="zh-TW" sz="3600" smtClean="0">
                <a:solidFill>
                  <a:srgbClr val="004C69"/>
                </a:solidFill>
              </a:rPr>
              <a:t>ACL </a:t>
            </a:r>
            <a:r>
              <a:rPr lang="zh-TW" altLang="en-US" sz="3600">
                <a:solidFill>
                  <a:srgbClr val="004C69"/>
                </a:solidFill>
              </a:rPr>
              <a:t>中的萬用遮罩</a:t>
            </a:r>
            <a:br>
              <a:rPr lang="en-US" altLang="zh-TW" sz="3600">
                <a:solidFill>
                  <a:srgbClr val="004C69"/>
                </a:solidFill>
              </a:rPr>
            </a:br>
            <a:r>
              <a:rPr lang="zh-TW" altLang="zh-TW" sz="3600">
                <a:solidFill>
                  <a:srgbClr val="004C69"/>
                </a:solidFill>
              </a:rPr>
              <a:t>萬用遮罩概述</a:t>
            </a:r>
            <a:r>
              <a:rPr lang="zh-TW" altLang="en-US" sz="3600">
                <a:solidFill>
                  <a:srgbClr val="004C69"/>
                </a:solidFill>
              </a:rPr>
              <a:t>（續）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172</a:t>
            </a:fld>
            <a:endParaRPr lang="en-US" kern="0">
              <a:solidFill>
                <a:srgbClr val="595959"/>
              </a:solidFill>
            </a:endParaRPr>
          </a:p>
        </p:txBody>
      </p:sp>
    </p:spTree>
    <p:custDataLst>
      <p:tags r:id="rId3"/>
    </p:custDataLst>
    <p:extLst>
      <p:ext uri="{BB962C8B-B14F-4D97-AF65-F5344CB8AC3E}">
        <p14:creationId xmlns:p14="http://schemas.microsoft.com/office/powerpoint/2010/main" val="378508852"/>
      </p:ext>
    </p:extLst>
  </p:cSld>
  <p:clrMapOvr>
    <a:masterClrMapping/>
  </p:clrMapOvr>
  <p:transition/>
  <p:timing/>
</p:sld>
</file>

<file path=ppt/slides/slide1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EB9C83DA-E6D1-CE42-8B70-F0CD0E5EF39E}"/>
              </a:ext>
            </a:extLst>
          </p:cNvPr>
          <p:cNvSpPr>
            <a:spLocks noGrp="1"/>
          </p:cNvSpPr>
          <p:nvPr>
            <p:ph idx="1"/>
          </p:nvPr>
        </p:nvSpPr>
        <p:spPr>
          <a:xfrm>
            <a:off x="676426" y="1065259"/>
            <a:ext cx="11804381" cy="5035391"/>
          </a:xfrm>
        </p:spPr>
        <p:txBody>
          <a:bodyPr/>
          <a:lstStyle/>
          <a:p>
            <a:pPr marL="0" indent="0">
              <a:buNone/>
            </a:pPr>
            <a:r>
              <a:rPr lang="zh-TW" altLang="en-US" sz="2133" b="1">
                <a:latin typeface="標楷體" pitchFamily="65" charset="-120"/>
                <a:cs typeface="Arial" pitchFamily="34" charset="0"/>
              </a:rPr>
              <a:t>匹配主機的萬用遮罩： </a:t>
            </a:r>
          </a:p>
          <a:p>
            <a:pPr marL="457189" indent="-457189">
              <a:buFont typeface="Arial" pitchFamily="34" charset="0"/>
              <a:buChar char="•"/>
            </a:pPr>
            <a:r>
              <a:rPr lang="zh-TW" altLang="en-US" sz="2133">
                <a:latin typeface="標楷體" pitchFamily="65" charset="-120"/>
                <a:cs typeface="Arial" pitchFamily="34" charset="0"/>
              </a:rPr>
              <a:t>假設 </a:t>
            </a:r>
            <a:r>
              <a:rPr lang="en-US" altLang="zh-TW" sz="2133">
                <a:latin typeface="標楷體" pitchFamily="65" charset="-120"/>
                <a:cs typeface="Arial" pitchFamily="34" charset="0"/>
              </a:rPr>
              <a:t>ACL 10 </a:t>
            </a:r>
            <a:r>
              <a:rPr lang="zh-TW" altLang="en-US" sz="2133">
                <a:latin typeface="標楷體" pitchFamily="65" charset="-120"/>
                <a:cs typeface="Arial" pitchFamily="34" charset="0"/>
              </a:rPr>
              <a:t>需要一個只允許具有 </a:t>
            </a:r>
            <a:r>
              <a:rPr lang="en-US" altLang="zh-TW" sz="2133">
                <a:latin typeface="標楷體" pitchFamily="65" charset="-120"/>
                <a:cs typeface="Arial" pitchFamily="34" charset="0"/>
              </a:rPr>
              <a:t>IPv4 </a:t>
            </a:r>
            <a:r>
              <a:rPr lang="zh-TW" altLang="en-US" sz="2133">
                <a:latin typeface="標楷體" pitchFamily="65" charset="-120"/>
                <a:cs typeface="Arial" pitchFamily="34" charset="0"/>
              </a:rPr>
              <a:t>位址 </a:t>
            </a:r>
            <a:r>
              <a:rPr lang="en-US" altLang="zh-TW" sz="2133">
                <a:latin typeface="標楷體" pitchFamily="65" charset="-120"/>
                <a:cs typeface="Arial" pitchFamily="34" charset="0"/>
              </a:rPr>
              <a:t>192.168.1.1 </a:t>
            </a:r>
            <a:r>
              <a:rPr lang="zh-TW" altLang="en-US" sz="2133">
                <a:latin typeface="標楷體" pitchFamily="65" charset="-120"/>
                <a:cs typeface="Arial" pitchFamily="34" charset="0"/>
              </a:rPr>
              <a:t>的主機的 </a:t>
            </a:r>
            <a:r>
              <a:rPr lang="en-US" altLang="zh-TW" sz="2133">
                <a:latin typeface="標楷體" pitchFamily="65" charset="-120"/>
                <a:cs typeface="Arial" pitchFamily="34" charset="0"/>
              </a:rPr>
              <a:t>ACE</a:t>
            </a:r>
            <a:r>
              <a:rPr lang="zh-TW" altLang="en-US" sz="2133">
                <a:latin typeface="標楷體" pitchFamily="65" charset="-120"/>
                <a:cs typeface="Arial" pitchFamily="34" charset="0"/>
              </a:rPr>
              <a:t>。回想一下，“</a:t>
            </a:r>
            <a:r>
              <a:rPr lang="en-US" altLang="zh-TW" sz="2133">
                <a:latin typeface="標楷體" pitchFamily="65" charset="-120"/>
                <a:cs typeface="Arial" pitchFamily="34" charset="0"/>
              </a:rPr>
              <a:t>0” </a:t>
            </a:r>
            <a:r>
              <a:rPr lang="zh-TW" altLang="en-US" sz="2133">
                <a:latin typeface="標楷體" pitchFamily="65" charset="-120"/>
                <a:cs typeface="Arial" pitchFamily="34" charset="0"/>
              </a:rPr>
              <a:t>等於匹配，“</a:t>
            </a:r>
            <a:r>
              <a:rPr lang="en-US" altLang="zh-TW" sz="2133">
                <a:latin typeface="標楷體" pitchFamily="65" charset="-120"/>
                <a:cs typeface="Arial" pitchFamily="34" charset="0"/>
              </a:rPr>
              <a:t>1” </a:t>
            </a:r>
            <a:r>
              <a:rPr lang="zh-TW" altLang="en-US" sz="2133">
                <a:latin typeface="標楷體" pitchFamily="65" charset="-120"/>
                <a:cs typeface="Arial" pitchFamily="34" charset="0"/>
              </a:rPr>
              <a:t>等於忽略。若要比對特定主機 </a:t>
            </a:r>
            <a:r>
              <a:rPr lang="en-US" altLang="zh-TW" sz="2133">
                <a:latin typeface="標楷體" pitchFamily="65" charset="-120"/>
                <a:cs typeface="Arial" pitchFamily="34" charset="0"/>
              </a:rPr>
              <a:t>IPv4 </a:t>
            </a:r>
            <a:r>
              <a:rPr lang="zh-TW" altLang="en-US" sz="2133">
                <a:latin typeface="標楷體" pitchFamily="65" charset="-120"/>
                <a:cs typeface="Arial" pitchFamily="34" charset="0"/>
              </a:rPr>
              <a:t>位址，需要包含全零 </a:t>
            </a:r>
            <a:r>
              <a:rPr lang="en-US" altLang="zh-TW" sz="2133">
                <a:latin typeface="標楷體" pitchFamily="65" charset="-120"/>
                <a:cs typeface="Arial" pitchFamily="34" charset="0"/>
              </a:rPr>
              <a:t>(</a:t>
            </a:r>
            <a:r>
              <a:rPr lang="zh-TW" altLang="en-US" sz="2133">
                <a:latin typeface="標楷體" pitchFamily="65" charset="-120"/>
                <a:cs typeface="Arial" pitchFamily="34" charset="0"/>
              </a:rPr>
              <a:t>即 </a:t>
            </a:r>
            <a:r>
              <a:rPr lang="en-US" altLang="zh-TW" sz="2133">
                <a:latin typeface="標楷體" pitchFamily="65" charset="-120"/>
                <a:cs typeface="Arial" pitchFamily="34" charset="0"/>
              </a:rPr>
              <a:t>0.0.0.0) </a:t>
            </a:r>
            <a:r>
              <a:rPr lang="zh-TW" altLang="en-US" sz="2133">
                <a:latin typeface="標楷體" pitchFamily="65" charset="-120"/>
                <a:cs typeface="Arial" pitchFamily="34" charset="0"/>
              </a:rPr>
              <a:t>的萬用遮罩。</a:t>
            </a:r>
          </a:p>
          <a:p>
            <a:pPr marL="457189" indent="-457189">
              <a:buFont typeface="Arial" pitchFamily="34" charset="0"/>
              <a:buChar char="•"/>
            </a:pPr>
            <a:r>
              <a:rPr lang="zh-TW" altLang="en-US" sz="2133">
                <a:latin typeface="標楷體" pitchFamily="65" charset="-120"/>
                <a:cs typeface="Arial" pitchFamily="34" charset="0"/>
              </a:rPr>
              <a:t>處理 </a:t>
            </a:r>
            <a:r>
              <a:rPr lang="en-US" altLang="zh-TW" sz="2133">
                <a:latin typeface="標楷體" pitchFamily="65" charset="-120"/>
                <a:cs typeface="Arial" pitchFamily="34" charset="0"/>
              </a:rPr>
              <a:t>ACE </a:t>
            </a:r>
            <a:r>
              <a:rPr lang="zh-TW" altLang="en-US" sz="2133">
                <a:latin typeface="標楷體" pitchFamily="65" charset="-120"/>
                <a:cs typeface="Arial" pitchFamily="34" charset="0"/>
              </a:rPr>
              <a:t>時萬用遮罩會允許只 </a:t>
            </a:r>
            <a:r>
              <a:rPr lang="en-US" altLang="zh-TW" sz="2133">
                <a:latin typeface="標楷體" pitchFamily="65" charset="-120"/>
                <a:cs typeface="Arial" pitchFamily="34" charset="0"/>
              </a:rPr>
              <a:t>192.168.1.1 </a:t>
            </a:r>
            <a:r>
              <a:rPr lang="zh-TW" altLang="en-US" sz="2133">
                <a:latin typeface="標楷體" pitchFamily="65" charset="-120"/>
                <a:cs typeface="Arial" pitchFamily="34" charset="0"/>
              </a:rPr>
              <a:t>位址。在 </a:t>
            </a:r>
            <a:r>
              <a:rPr lang="en-US" altLang="zh-TW" sz="2133">
                <a:latin typeface="標楷體" pitchFamily="65" charset="-120"/>
                <a:cs typeface="Arial" pitchFamily="34" charset="0"/>
              </a:rPr>
              <a:t>ACL 10 </a:t>
            </a:r>
            <a:r>
              <a:rPr lang="zh-TW" altLang="en-US" sz="2133">
                <a:latin typeface="標楷體" pitchFamily="65" charset="-120"/>
                <a:cs typeface="Arial" pitchFamily="34" charset="0"/>
              </a:rPr>
              <a:t>中結果的 </a:t>
            </a:r>
            <a:r>
              <a:rPr lang="en-US" altLang="zh-TW" sz="2133">
                <a:latin typeface="標楷體" pitchFamily="65" charset="-120"/>
                <a:cs typeface="Arial" pitchFamily="34" charset="0"/>
              </a:rPr>
              <a:t>ACE </a:t>
            </a:r>
            <a:r>
              <a:rPr lang="zh-TW" altLang="en-US" sz="2133">
                <a:latin typeface="標楷體" pitchFamily="65" charset="-120"/>
                <a:cs typeface="Arial" pitchFamily="34" charset="0"/>
              </a:rPr>
              <a:t>將是 </a:t>
            </a:r>
            <a:r>
              <a:rPr lang="en-US" altLang="zh-TW" sz="2133" b="1">
                <a:latin typeface="標楷體" pitchFamily="65" charset="-120"/>
                <a:cs typeface="Arial" pitchFamily="34" charset="0"/>
              </a:rPr>
              <a:t>access-list 10 permit 192.168.1.1 0.0.0.0</a:t>
            </a:r>
            <a:r>
              <a:rPr lang="zh-TW" altLang="en-US" sz="2133">
                <a:latin typeface="標楷體" pitchFamily="65" charset="-120"/>
                <a:cs typeface="Arial" pitchFamily="34" charset="0"/>
              </a:rPr>
              <a:t>。</a:t>
            </a:r>
            <a:endParaRPr lang="zh-TW" altLang="zh-TW" sz="2133">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4.2</a:t>
            </a:r>
            <a:r>
              <a:rPr lang="zh-TW" altLang="en-US" sz="3600">
                <a:solidFill>
                  <a:srgbClr val="004C69"/>
                </a:solidFill>
              </a:rPr>
              <a:t> </a:t>
            </a:r>
            <a:r>
              <a:rPr lang="en-US" altLang="zh-TW" sz="3600" smtClean="0">
                <a:solidFill>
                  <a:srgbClr val="004C69"/>
                </a:solidFill>
              </a:rPr>
              <a:t>ACL </a:t>
            </a:r>
            <a:r>
              <a:rPr lang="zh-TW" altLang="en-US" sz="3600">
                <a:solidFill>
                  <a:srgbClr val="004C69"/>
                </a:solidFill>
              </a:rPr>
              <a:t>中的萬用遮罩</a:t>
            </a:r>
            <a:br>
              <a:rPr lang="en-US" altLang="zh-TW" sz="3600">
                <a:solidFill>
                  <a:srgbClr val="004C69"/>
                </a:solidFill>
              </a:rPr>
            </a:br>
            <a:r>
              <a:rPr lang="zh-TW" altLang="zh-TW" sz="3600">
                <a:solidFill>
                  <a:srgbClr val="004C69"/>
                </a:solidFill>
              </a:rPr>
              <a:t>萬用</a:t>
            </a:r>
            <a:r>
              <a:rPr lang="zh-TW" altLang="en-US" sz="3600">
                <a:solidFill>
                  <a:srgbClr val="004C69"/>
                </a:solidFill>
              </a:rPr>
              <a:t>遮罩類型</a:t>
            </a:r>
          </a:p>
        </p:txBody>
      </p:sp>
      <p:graphicFrame>
        <p:nvGraphicFramePr>
          <p:cNvPr id="5" name="Table 4">
            <a:extLst>
              <a:ext uri="{FF2B5EF4-FFF2-40B4-BE49-F238E27FC236}">
                <a16:creationId xmlns:a16="http://schemas.microsoft.com/office/drawing/2014/main" id="{E5331AB4-66C2-584A-B146-D6F7F488BE1A}"/>
              </a:ext>
            </a:extLst>
          </p:cNvPr>
          <p:cNvGraphicFramePr>
            <a:graphicFrameLocks noGrp="1"/>
          </p:cNvGraphicFramePr>
          <p:nvPr>
            <p:extLst>
              <p:ext uri="{D42A27DB-BD31-4B8C-83A1-F6EECF244321}">
                <p14:modId xmlns:p14="http://schemas.microsoft.com/office/powerpoint/2010/main" val="3850785020"/>
              </p:ext>
            </p:extLst>
          </p:nvPr>
        </p:nvGraphicFramePr>
        <p:xfrm>
          <a:off x="848430" y="3752448"/>
          <a:ext cx="10495140" cy="1977812"/>
        </p:xfrm>
        <a:graphic>
          <a:graphicData uri="http://schemas.openxmlformats.org/drawingml/2006/table">
            <a:tbl>
              <a:tblPr firstRow="1" bandRow="1">
                <a:tableStyleId>{5C22544A-7EE6-4342-B048-85BDC9FD1C3A}</a:tableStyleId>
              </a:tblPr>
              <a:tblGrid>
                <a:gridCol w="2272832">
                  <a:extLst>
                    <a:ext uri="{9D8B030D-6E8A-4147-A177-3AD203B41FA5}">
                      <a16:colId xmlns:a16="http://schemas.microsoft.com/office/drawing/2014/main" val="2737826595"/>
                    </a:ext>
                  </a:extLst>
                </a:gridCol>
                <a:gridCol w="1866429">
                  <a:extLst>
                    <a:ext uri="{9D8B030D-6E8A-4147-A177-3AD203B41FA5}">
                      <a16:colId xmlns:a16="http://schemas.microsoft.com/office/drawing/2014/main" val="3491974834"/>
                    </a:ext>
                  </a:extLst>
                </a:gridCol>
                <a:gridCol w="6355879">
                  <a:extLst>
                    <a:ext uri="{9D8B030D-6E8A-4147-A177-3AD203B41FA5}">
                      <a16:colId xmlns:a16="http://schemas.microsoft.com/office/drawing/2014/main" val="2639978942"/>
                    </a:ext>
                  </a:extLst>
                </a:gridCol>
              </a:tblGrid>
              <a:tr h="494453">
                <a:tc>
                  <a:txBody>
                    <a:bodyPr vert="horz" wrap="square"/>
                    <a:lstStyle/>
                    <a:p>
                      <a:pPr algn="l" fontAlgn="ctr"/>
                      <a:endParaRPr lang="en-US" sz="2100">
                        <a:effectLst/>
                        <a:latin typeface="標楷體" pitchFamily="65" charset="-120"/>
                        <a:ea typeface="標楷體" panose="03000509000000000000" pitchFamily="65" charset="-120"/>
                        <a:cs typeface="Arial" panose="020b0604020202020204" pitchFamily="34" charset="0"/>
                      </a:endParaRPr>
                    </a:p>
                  </a:txBody>
                  <a:tcPr marL="63500" marR="63500" marT="63500" marB="63500" anchor="ctr"/>
                </a:tc>
                <a:tc>
                  <a:txBody>
                    <a:bodyPr vert="horz" wrap="square"/>
                    <a:lstStyle/>
                    <a:p>
                      <a:pPr algn="l" rtl="0" fontAlgn="ctr"/>
                      <a:r>
                        <a:rPr lang="zh-TW" sz="2100" b="1">
                          <a:effectLst/>
                          <a:latin typeface="標楷體" pitchFamily="65" charset="-120"/>
                          <a:ea typeface="標楷體" panose="03000509000000000000" pitchFamily="65" charset="-120"/>
                          <a:cs typeface="Arial" pitchFamily="34" charset="0"/>
                        </a:rPr>
                        <a:t>十進位</a:t>
                      </a:r>
                    </a:p>
                  </a:txBody>
                  <a:tcPr marL="63500" marR="63500" marT="63500" marB="63500" anchor="ct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2100" b="1">
                          <a:effectLst/>
                          <a:latin typeface="標楷體" pitchFamily="65" charset="-120"/>
                          <a:ea typeface="標楷體" panose="03000509000000000000" pitchFamily="65" charset="-120"/>
                          <a:cs typeface="Arial" pitchFamily="34" charset="0"/>
                        </a:rPr>
                        <a:t>二進位</a:t>
                      </a:r>
                    </a:p>
                  </a:txBody>
                  <a:tcPr marL="121920" marR="121920" marT="60960" marB="60960"/>
                </a:tc>
                <a:extLst>
                  <a:ext uri="{0D108BD9-81ED-4DB2-BD59-A6C34878D82A}">
                    <a16:rowId xmlns:a16="http://schemas.microsoft.com/office/drawing/2014/main" val="1757022524"/>
                  </a:ext>
                </a:extLst>
              </a:tr>
              <a:tr h="494453">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IPv4 位址</a:t>
                      </a:r>
                    </a:p>
                  </a:txBody>
                  <a:tcPr marL="63500" marR="63500" marT="63500" marB="63500" anchor="ctr"/>
                </a:tc>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192.168.1.1</a:t>
                      </a:r>
                    </a:p>
                  </a:txBody>
                  <a:tcPr marL="63500" marR="63500" marT="63500" marB="63500" anchor="ctr"/>
                </a:tc>
                <a:tc>
                  <a:txBody>
                    <a:bodyPr vert="horz" wrap="square"/>
                    <a:lstStyle/>
                    <a:p>
                      <a:pPr rtl="0" fontAlgn="ctr"/>
                      <a:r>
                        <a:rPr lang="zh-TW" sz="2100" b="0" i="0">
                          <a:effectLst/>
                          <a:latin typeface="標楷體" pitchFamily="65" charset="-120"/>
                          <a:ea typeface="標楷體" panose="03000509000000000000" pitchFamily="65" charset="-120"/>
                          <a:cs typeface="Arial" pitchFamily="34" charset="0"/>
                        </a:rPr>
                        <a:t>11000000.10101000.00000001.00000001</a:t>
                      </a:r>
                    </a:p>
                  </a:txBody>
                  <a:tcPr marL="63500" marR="63500" marT="63500" marB="63500" anchor="ctr"/>
                </a:tc>
                <a:extLst>
                  <a:ext uri="{0D108BD9-81ED-4DB2-BD59-A6C34878D82A}">
                    <a16:rowId xmlns:a16="http://schemas.microsoft.com/office/drawing/2014/main" val="3441354930"/>
                  </a:ext>
                </a:extLst>
              </a:tr>
              <a:tr h="494453">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萬用遮罩</a:t>
                      </a:r>
                    </a:p>
                  </a:txBody>
                  <a:tcPr marL="63500" marR="63500" marT="63500" marB="63500" anchor="ctr"/>
                </a:tc>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0.0.0.0</a:t>
                      </a:r>
                    </a:p>
                  </a:txBody>
                  <a:tcPr marL="63500" marR="63500" marT="63500" marB="63500" anchor="ctr"/>
                </a:tc>
                <a:tc>
                  <a:txBody>
                    <a:bodyPr vert="horz" wrap="square"/>
                    <a:lstStyle/>
                    <a:p>
                      <a:pPr rtl="0" fontAlgn="ctr"/>
                      <a:r>
                        <a:rPr lang="zh-TW" sz="2100" b="0" i="0">
                          <a:effectLst/>
                          <a:latin typeface="標楷體" pitchFamily="65" charset="-120"/>
                          <a:ea typeface="標楷體" panose="03000509000000000000" pitchFamily="65" charset="-120"/>
                          <a:cs typeface="Arial" pitchFamily="34" charset="0"/>
                        </a:rPr>
                        <a:t>00000000.00000000.00000000.00000000</a:t>
                      </a:r>
                    </a:p>
                  </a:txBody>
                  <a:tcPr marL="63500" marR="63500" marT="63500" marB="63500" anchor="ctr"/>
                </a:tc>
                <a:extLst>
                  <a:ext uri="{0D108BD9-81ED-4DB2-BD59-A6C34878D82A}">
                    <a16:rowId xmlns:a16="http://schemas.microsoft.com/office/drawing/2014/main" val="2430653552"/>
                  </a:ext>
                </a:extLst>
              </a:tr>
              <a:tr h="494453">
                <a:tc>
                  <a:txBody>
                    <a:bodyPr vert="horz" wrap="square"/>
                    <a:lstStyle/>
                    <a:p>
                      <a:pPr algn="r" rtl="0" fontAlgn="ctr"/>
                      <a:r>
                        <a:rPr lang="zh-TW" sz="2100" b="1">
                          <a:effectLst/>
                          <a:latin typeface="標楷體" pitchFamily="65" charset="-120"/>
                          <a:ea typeface="標楷體" panose="03000509000000000000" pitchFamily="65" charset="-120"/>
                          <a:cs typeface="Arial" pitchFamily="34" charset="0"/>
                        </a:rPr>
                        <a:t>允許的 IPv4 位址</a:t>
                      </a:r>
                    </a:p>
                  </a:txBody>
                  <a:tcPr marL="63500" marR="63500" marT="63500" marB="63500" anchor="ctr"/>
                </a:tc>
                <a:tc>
                  <a:txBody>
                    <a:bodyPr vert="horz" wrap="square"/>
                    <a:lstStyle/>
                    <a:p>
                      <a:pPr algn="r" rtl="0" fontAlgn="ctr"/>
                      <a:r>
                        <a:rPr lang="zh-TW" sz="2100" b="1">
                          <a:effectLst/>
                          <a:latin typeface="標楷體" pitchFamily="65" charset="-120"/>
                          <a:ea typeface="標楷體" panose="03000509000000000000" pitchFamily="65" charset="-120"/>
                          <a:cs typeface="Arial" pitchFamily="34" charset="0"/>
                        </a:rPr>
                        <a:t>192.168.1.1</a:t>
                      </a:r>
                    </a:p>
                  </a:txBody>
                  <a:tcPr marL="63500" marR="63500" marT="63500" marB="63500" anchor="ctr"/>
                </a:tc>
                <a:tc>
                  <a:txBody>
                    <a:bodyPr vert="horz" wrap="square"/>
                    <a:lstStyle/>
                    <a:p>
                      <a:pPr rtl="0" fontAlgn="ctr"/>
                      <a:r>
                        <a:rPr lang="zh-TW" sz="2100" b="1" i="0">
                          <a:effectLst/>
                          <a:latin typeface="標楷體" pitchFamily="65" charset="-120"/>
                          <a:ea typeface="標楷體" panose="03000509000000000000" pitchFamily="65" charset="-120"/>
                          <a:cs typeface="Arial" pitchFamily="34" charset="0"/>
                        </a:rPr>
                        <a:t>11000000.10101000.00000001.00000001</a:t>
                      </a:r>
                    </a:p>
                  </a:txBody>
                  <a:tcPr marL="63500" marR="63500" marT="63500" marB="63500" anchor="ctr"/>
                </a:tc>
                <a:extLst>
                  <a:ext uri="{0D108BD9-81ED-4DB2-BD59-A6C34878D82A}">
                    <a16:rowId xmlns:a16="http://schemas.microsoft.com/office/drawing/2014/main" val="3280393938"/>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173</a:t>
            </a:fld>
            <a:endParaRPr lang="en-US" kern="0">
              <a:solidFill>
                <a:srgbClr val="595959"/>
              </a:solidFill>
            </a:endParaRPr>
          </a:p>
        </p:txBody>
      </p:sp>
    </p:spTree>
    <p:custDataLst>
      <p:tags r:id="rId3"/>
    </p:custDataLst>
    <p:extLst>
      <p:ext uri="{BB962C8B-B14F-4D97-AF65-F5344CB8AC3E}">
        <p14:creationId xmlns:p14="http://schemas.microsoft.com/office/powerpoint/2010/main" val="1177037541"/>
      </p:ext>
    </p:extLst>
  </p:cSld>
  <p:clrMapOvr>
    <a:masterClrMapping/>
  </p:clrMapOvr>
  <p:transition/>
  <p:timing/>
</p:sld>
</file>

<file path=ppt/slides/slide1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EE083216-2A47-8145-8DCA-804C1D5363C8}"/>
              </a:ext>
            </a:extLst>
          </p:cNvPr>
          <p:cNvSpPr>
            <a:spLocks noGrp="1"/>
          </p:cNvSpPr>
          <p:nvPr>
            <p:ph idx="1"/>
          </p:nvPr>
        </p:nvSpPr>
        <p:spPr>
          <a:xfrm>
            <a:off x="676426" y="1227551"/>
            <a:ext cx="11804381" cy="4873099"/>
          </a:xfrm>
        </p:spPr>
        <p:txBody>
          <a:bodyPr/>
          <a:lstStyle/>
          <a:p>
            <a:pPr marL="0" indent="0">
              <a:buNone/>
            </a:pPr>
            <a:r>
              <a:rPr lang="zh-TW" altLang="en-US" sz="2133" b="1">
                <a:latin typeface="標楷體" pitchFamily="65" charset="-120"/>
                <a:cs typeface="Arial" pitchFamily="34" charset="0"/>
              </a:rPr>
              <a:t>匹配 </a:t>
            </a:r>
            <a:r>
              <a:rPr lang="en-US" altLang="zh-TW" sz="2133" b="1">
                <a:latin typeface="標楷體" pitchFamily="65" charset="-120"/>
                <a:cs typeface="Arial" pitchFamily="34" charset="0"/>
              </a:rPr>
              <a:t>IPv4 </a:t>
            </a:r>
            <a:r>
              <a:rPr lang="zh-TW" altLang="en-US" sz="2133" b="1">
                <a:latin typeface="標楷體" pitchFamily="65" charset="-120"/>
                <a:cs typeface="Arial" pitchFamily="34" charset="0"/>
              </a:rPr>
              <a:t>子網路的萬用遮罩</a:t>
            </a:r>
            <a:r>
              <a:rPr lang="zh-TW" altLang="zh-TW" sz="2133" b="1">
                <a:latin typeface="標楷體" pitchFamily="65" charset="-120"/>
                <a:cs typeface="Arial" pitchFamily="34" charset="0"/>
              </a:rPr>
              <a:t>： </a:t>
            </a:r>
            <a:endParaRPr lang="zh-TW" altLang="en-US" sz="2133" b="1">
              <a:latin typeface="標楷體" pitchFamily="65" charset="-120"/>
              <a:cs typeface="Arial" panose="020b0604020202020204" pitchFamily="34" charset="0"/>
            </a:endParaRPr>
          </a:p>
          <a:p>
            <a:pPr marL="457189" indent="-457189">
              <a:buFont typeface="Arial" pitchFamily="34" charset="0"/>
              <a:buChar char="•"/>
            </a:pPr>
            <a:r>
              <a:rPr lang="en-US" altLang="zh-TW" sz="2133">
                <a:latin typeface="標楷體" pitchFamily="65" charset="-120"/>
                <a:cs typeface="Arial" pitchFamily="34" charset="0"/>
              </a:rPr>
              <a:t>ACL 10 </a:t>
            </a:r>
            <a:r>
              <a:rPr lang="zh-TW" altLang="en-US" sz="2133">
                <a:latin typeface="標楷體" pitchFamily="65" charset="-120"/>
                <a:cs typeface="Arial" pitchFamily="34" charset="0"/>
              </a:rPr>
              <a:t>需要允許 </a:t>
            </a:r>
            <a:r>
              <a:rPr lang="en-US" altLang="zh-TW" sz="2133">
                <a:latin typeface="標楷體" pitchFamily="65" charset="-120"/>
                <a:cs typeface="Arial" pitchFamily="34" charset="0"/>
              </a:rPr>
              <a:t>192.168.1.0/24 </a:t>
            </a:r>
            <a:r>
              <a:rPr lang="zh-TW" altLang="en-US" sz="2133">
                <a:latin typeface="標楷體" pitchFamily="65" charset="-120"/>
                <a:cs typeface="Arial" pitchFamily="34" charset="0"/>
              </a:rPr>
              <a:t>網路中的所有主機的 </a:t>
            </a:r>
            <a:r>
              <a:rPr lang="en-US" altLang="zh-TW" sz="2133">
                <a:latin typeface="標楷體" pitchFamily="65" charset="-120"/>
                <a:cs typeface="Arial" pitchFamily="34" charset="0"/>
              </a:rPr>
              <a:t>ACE</a:t>
            </a:r>
            <a:r>
              <a:rPr lang="zh-TW" altLang="en-US" sz="2133">
                <a:latin typeface="標楷體" pitchFamily="65" charset="-120"/>
                <a:cs typeface="Arial" pitchFamily="34" charset="0"/>
              </a:rPr>
              <a:t>。萬用遮罩 </a:t>
            </a:r>
            <a:r>
              <a:rPr lang="en-US" altLang="zh-TW" sz="2133">
                <a:latin typeface="標楷體" pitchFamily="65" charset="-120"/>
                <a:cs typeface="Arial" pitchFamily="34" charset="0"/>
              </a:rPr>
              <a:t>0.0.0.255 </a:t>
            </a:r>
            <a:r>
              <a:rPr lang="zh-TW" altLang="en-US" sz="2133">
                <a:latin typeface="標楷體" pitchFamily="65" charset="-120"/>
                <a:cs typeface="Arial" pitchFamily="34" charset="0"/>
              </a:rPr>
              <a:t>規定前三個八位元組必須完全匹配，但第四個八位元組則不須匹配。</a:t>
            </a:r>
            <a:endParaRPr lang="en-US" altLang="zh-TW" sz="2133">
              <a:latin typeface="標楷體" pitchFamily="65" charset="-120"/>
              <a:cs typeface="Arial" pitchFamily="34" charset="0"/>
            </a:endParaRPr>
          </a:p>
          <a:p>
            <a:pPr marL="457189" indent="-457189">
              <a:buFont typeface="Arial" pitchFamily="34" charset="0"/>
              <a:buChar char="•"/>
            </a:pPr>
            <a:r>
              <a:rPr lang="zh-TW" altLang="en-US" sz="2133">
                <a:latin typeface="標楷體" pitchFamily="65" charset="-120"/>
                <a:cs typeface="Arial" pitchFamily="34" charset="0"/>
              </a:rPr>
              <a:t>處理時，萬用遮罩 </a:t>
            </a:r>
            <a:r>
              <a:rPr lang="en-US" altLang="zh-TW" sz="2133">
                <a:latin typeface="標楷體" pitchFamily="65" charset="-120"/>
                <a:cs typeface="Arial" pitchFamily="34" charset="0"/>
              </a:rPr>
              <a:t>0.0.0.255 </a:t>
            </a:r>
            <a:r>
              <a:rPr lang="zh-TW" altLang="en-US" sz="2133">
                <a:latin typeface="標楷體" pitchFamily="65" charset="-120"/>
                <a:cs typeface="Arial" pitchFamily="34" charset="0"/>
              </a:rPr>
              <a:t>允許 </a:t>
            </a:r>
            <a:r>
              <a:rPr lang="en-US" altLang="zh-TW" sz="2133">
                <a:latin typeface="標楷體" pitchFamily="65" charset="-120"/>
                <a:cs typeface="Arial" pitchFamily="34" charset="0"/>
              </a:rPr>
              <a:t>192.168.1.0/24 </a:t>
            </a:r>
            <a:r>
              <a:rPr lang="zh-TW" altLang="en-US" sz="2133">
                <a:latin typeface="標楷體" pitchFamily="65" charset="-120"/>
                <a:cs typeface="Arial" pitchFamily="34" charset="0"/>
              </a:rPr>
              <a:t>網路中的所有主機。在 </a:t>
            </a:r>
            <a:r>
              <a:rPr lang="en-US" altLang="zh-TW" sz="2133">
                <a:latin typeface="標楷體" pitchFamily="65" charset="-120"/>
                <a:cs typeface="Arial" pitchFamily="34" charset="0"/>
              </a:rPr>
              <a:t>ACL 10 </a:t>
            </a:r>
            <a:r>
              <a:rPr lang="zh-TW" altLang="en-US" sz="2133">
                <a:latin typeface="標楷體" pitchFamily="65" charset="-120"/>
                <a:cs typeface="Arial" pitchFamily="34" charset="0"/>
              </a:rPr>
              <a:t>中結果的 </a:t>
            </a:r>
            <a:r>
              <a:rPr lang="en-US" altLang="zh-TW" sz="2133">
                <a:latin typeface="標楷體" pitchFamily="65" charset="-120"/>
                <a:cs typeface="Arial" pitchFamily="34" charset="0"/>
              </a:rPr>
              <a:t>ACE </a:t>
            </a:r>
            <a:r>
              <a:rPr lang="zh-TW" altLang="en-US" sz="2133">
                <a:latin typeface="標楷體" pitchFamily="65" charset="-120"/>
                <a:cs typeface="Arial" pitchFamily="34" charset="0"/>
              </a:rPr>
              <a:t>將是 </a:t>
            </a:r>
            <a:r>
              <a:rPr lang="en-US" altLang="zh-TW" sz="2133" b="1">
                <a:latin typeface="標楷體" pitchFamily="65" charset="-120"/>
                <a:cs typeface="Arial" pitchFamily="34" charset="0"/>
              </a:rPr>
              <a:t>access-list 10 permit 192.168.1.0 0.0.0.255</a:t>
            </a:r>
            <a:r>
              <a:rPr lang="zh-TW" altLang="en-US" sz="2133" b="1">
                <a:latin typeface="標楷體" pitchFamily="65" charset="-120"/>
                <a:cs typeface="Arial" pitchFamily="34" charset="0"/>
              </a:rPr>
              <a:t>。</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4.2</a:t>
            </a:r>
            <a:r>
              <a:rPr lang="zh-TW" altLang="en-US" sz="3600">
                <a:solidFill>
                  <a:srgbClr val="004C69"/>
                </a:solidFill>
              </a:rPr>
              <a:t> </a:t>
            </a:r>
            <a:r>
              <a:rPr lang="en-US" altLang="zh-TW" sz="3600" smtClean="0">
                <a:solidFill>
                  <a:srgbClr val="004C69"/>
                </a:solidFill>
              </a:rPr>
              <a:t>ACL </a:t>
            </a:r>
            <a:r>
              <a:rPr lang="zh-TW" altLang="en-US" sz="3600">
                <a:solidFill>
                  <a:srgbClr val="004C69"/>
                </a:solidFill>
              </a:rPr>
              <a:t>中的萬用遮罩</a:t>
            </a:r>
            <a:br>
              <a:rPr lang="en-US" altLang="zh-TW" sz="3600">
                <a:solidFill>
                  <a:srgbClr val="004C69"/>
                </a:solidFill>
              </a:rPr>
            </a:br>
            <a:r>
              <a:rPr lang="zh-TW" altLang="en-US" sz="3600">
                <a:solidFill>
                  <a:srgbClr val="004C69"/>
                </a:solidFill>
              </a:rPr>
              <a:t>萬用遮罩類型（續）</a:t>
            </a:r>
          </a:p>
        </p:txBody>
      </p:sp>
      <p:graphicFrame>
        <p:nvGraphicFramePr>
          <p:cNvPr id="5" name="Table 4">
            <a:extLst>
              <a:ext uri="{FF2B5EF4-FFF2-40B4-BE49-F238E27FC236}">
                <a16:creationId xmlns:a16="http://schemas.microsoft.com/office/drawing/2014/main" id="{E5331AB4-66C2-584A-B146-D6F7F488BE1A}"/>
              </a:ext>
            </a:extLst>
          </p:cNvPr>
          <p:cNvGraphicFramePr>
            <a:graphicFrameLocks noGrp="1"/>
          </p:cNvGraphicFramePr>
          <p:nvPr>
            <p:extLst>
              <p:ext uri="{D42A27DB-BD31-4B8C-83A1-F6EECF244321}">
                <p14:modId xmlns:p14="http://schemas.microsoft.com/office/powerpoint/2010/main" val="395968309"/>
              </p:ext>
            </p:extLst>
          </p:nvPr>
        </p:nvGraphicFramePr>
        <p:xfrm>
          <a:off x="905350" y="3635046"/>
          <a:ext cx="10495140" cy="1977812"/>
        </p:xfrm>
        <a:graphic>
          <a:graphicData uri="http://schemas.openxmlformats.org/drawingml/2006/table">
            <a:tbl>
              <a:tblPr firstRow="1" bandRow="1">
                <a:tableStyleId>{5C22544A-7EE6-4342-B048-85BDC9FD1C3A}</a:tableStyleId>
              </a:tblPr>
              <a:tblGrid>
                <a:gridCol w="2272832">
                  <a:extLst>
                    <a:ext uri="{9D8B030D-6E8A-4147-A177-3AD203B41FA5}">
                      <a16:colId xmlns:a16="http://schemas.microsoft.com/office/drawing/2014/main" val="2737826595"/>
                    </a:ext>
                  </a:extLst>
                </a:gridCol>
                <a:gridCol w="2317983">
                  <a:extLst>
                    <a:ext uri="{9D8B030D-6E8A-4147-A177-3AD203B41FA5}">
                      <a16:colId xmlns:a16="http://schemas.microsoft.com/office/drawing/2014/main" val="3491974834"/>
                    </a:ext>
                  </a:extLst>
                </a:gridCol>
                <a:gridCol w="5904325">
                  <a:extLst>
                    <a:ext uri="{9D8B030D-6E8A-4147-A177-3AD203B41FA5}">
                      <a16:colId xmlns:a16="http://schemas.microsoft.com/office/drawing/2014/main" val="2639978942"/>
                    </a:ext>
                  </a:extLst>
                </a:gridCol>
              </a:tblGrid>
              <a:tr h="494453">
                <a:tc>
                  <a:txBody>
                    <a:bodyPr vert="horz" wrap="square"/>
                    <a:lstStyle/>
                    <a:p>
                      <a:pPr algn="l" fontAlgn="ctr"/>
                      <a:endParaRPr lang="en-US" sz="2100">
                        <a:effectLst/>
                        <a:latin typeface="標楷體" pitchFamily="65" charset="-120"/>
                        <a:ea typeface="標楷體" panose="03000509000000000000" pitchFamily="65" charset="-120"/>
                        <a:cs typeface="Arial" pitchFamily="34" charset="0"/>
                      </a:endParaRPr>
                    </a:p>
                  </a:txBody>
                  <a:tcPr marL="63500" marR="63500" marT="63500" marB="63500" anchor="ctr"/>
                </a:tc>
                <a:tc>
                  <a:txBody>
                    <a:bodyPr vert="horz" wrap="square"/>
                    <a:lstStyle/>
                    <a:p>
                      <a:pPr algn="l" rtl="0" fontAlgn="ctr"/>
                      <a:r>
                        <a:rPr lang="zh-TW" sz="2100" b="1">
                          <a:effectLst/>
                          <a:latin typeface="標楷體" pitchFamily="65" charset="-120"/>
                          <a:ea typeface="標楷體" panose="03000509000000000000" pitchFamily="65" charset="-120"/>
                          <a:cs typeface="Arial" pitchFamily="34" charset="0"/>
                        </a:rPr>
                        <a:t>十進位</a:t>
                      </a:r>
                    </a:p>
                  </a:txBody>
                  <a:tcPr marL="63500" marR="63500" marT="63500" marB="63500" anchor="ct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2100" b="1">
                          <a:effectLst/>
                          <a:latin typeface="標楷體" pitchFamily="65" charset="-120"/>
                          <a:ea typeface="標楷體" panose="03000509000000000000" pitchFamily="65" charset="-120"/>
                          <a:cs typeface="Arial" pitchFamily="34" charset="0"/>
                        </a:rPr>
                        <a:t>二進位</a:t>
                      </a:r>
                    </a:p>
                  </a:txBody>
                  <a:tcPr marL="121920" marR="121920" marT="60960" marB="60960"/>
                </a:tc>
                <a:extLst>
                  <a:ext uri="{0D108BD9-81ED-4DB2-BD59-A6C34878D82A}">
                    <a16:rowId xmlns:a16="http://schemas.microsoft.com/office/drawing/2014/main" val="1757022524"/>
                  </a:ext>
                </a:extLst>
              </a:tr>
              <a:tr h="494453">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IPv4 位址</a:t>
                      </a:r>
                    </a:p>
                  </a:txBody>
                  <a:tcPr marL="63500" marR="63500" marT="63500" marB="63500" anchor="ctr"/>
                </a:tc>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192.168.1.1</a:t>
                      </a:r>
                    </a:p>
                  </a:txBody>
                  <a:tcPr marL="63500" marR="63500" marT="63500" marB="63500" anchor="ctr"/>
                </a:tc>
                <a:tc>
                  <a:txBody>
                    <a:bodyPr vert="horz" wrap="square"/>
                    <a:lstStyle/>
                    <a:p>
                      <a:pPr rtl="0" fontAlgn="ctr"/>
                      <a:r>
                        <a:rPr lang="zh-TW" sz="2100" b="0" i="0">
                          <a:effectLst/>
                          <a:latin typeface="標楷體" pitchFamily="65" charset="-120"/>
                          <a:ea typeface="標楷體" panose="03000509000000000000" pitchFamily="65" charset="-120"/>
                          <a:cs typeface="Arial" pitchFamily="34" charset="0"/>
                        </a:rPr>
                        <a:t>11000000.10101000.00000001.00000001</a:t>
                      </a:r>
                    </a:p>
                  </a:txBody>
                  <a:tcPr marL="63500" marR="63500" marT="63500" marB="63500" anchor="ctr"/>
                </a:tc>
                <a:extLst>
                  <a:ext uri="{0D108BD9-81ED-4DB2-BD59-A6C34878D82A}">
                    <a16:rowId xmlns:a16="http://schemas.microsoft.com/office/drawing/2014/main" val="3441354930"/>
                  </a:ext>
                </a:extLst>
              </a:tr>
              <a:tr h="494453">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萬用遮罩</a:t>
                      </a:r>
                    </a:p>
                  </a:txBody>
                  <a:tcPr marL="63500" marR="63500" marT="63500" marB="63500" anchor="ctr"/>
                </a:tc>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0.0.0.255</a:t>
                      </a:r>
                    </a:p>
                  </a:txBody>
                  <a:tcPr marL="63500" marR="63500" marT="63500" marB="63500" anchor="ctr"/>
                </a:tc>
                <a:tc>
                  <a:txBody>
                    <a:bodyPr vert="horz" wrap="square"/>
                    <a:lstStyle/>
                    <a:p>
                      <a:pPr rtl="0" fontAlgn="ctr"/>
                      <a:r>
                        <a:rPr lang="zh-TW" sz="2100" b="0" i="0">
                          <a:effectLst/>
                          <a:latin typeface="標楷體" pitchFamily="65" charset="-120"/>
                          <a:ea typeface="標楷體" panose="03000509000000000000" pitchFamily="65" charset="-120"/>
                          <a:cs typeface="Arial" pitchFamily="34" charset="0"/>
                        </a:rPr>
                        <a:t>00000000.00000000.00000000.11111111</a:t>
                      </a:r>
                    </a:p>
                  </a:txBody>
                  <a:tcPr marL="63500" marR="63500" marT="63500" marB="63500" anchor="ctr"/>
                </a:tc>
                <a:extLst>
                  <a:ext uri="{0D108BD9-81ED-4DB2-BD59-A6C34878D82A}">
                    <a16:rowId xmlns:a16="http://schemas.microsoft.com/office/drawing/2014/main" val="2430653552"/>
                  </a:ext>
                </a:extLst>
              </a:tr>
              <a:tr h="494453">
                <a:tc>
                  <a:txBody>
                    <a:bodyPr vert="horz" wrap="square"/>
                    <a:lstStyle/>
                    <a:p>
                      <a:pPr algn="r" rtl="0" fontAlgn="ctr"/>
                      <a:r>
                        <a:rPr lang="zh-TW" altLang="en-US" sz="2100" b="1">
                          <a:effectLst/>
                          <a:latin typeface="標楷體" pitchFamily="65" charset="-120"/>
                          <a:ea typeface="標楷體" panose="03000509000000000000" pitchFamily="65" charset="-120"/>
                          <a:cs typeface="Arial" pitchFamily="34" charset="0"/>
                        </a:rPr>
                        <a:t>允許的 </a:t>
                      </a:r>
                      <a:r>
                        <a:rPr lang="en-US" altLang="zh-TW" sz="2100" b="1">
                          <a:effectLst/>
                          <a:latin typeface="標楷體" pitchFamily="65" charset="-120"/>
                          <a:ea typeface="標楷體" panose="03000509000000000000" pitchFamily="65" charset="-120"/>
                          <a:cs typeface="Arial" pitchFamily="34" charset="0"/>
                        </a:rPr>
                        <a:t>IPv4 </a:t>
                      </a:r>
                      <a:r>
                        <a:rPr lang="zh-TW" altLang="en-US" sz="2100" b="1">
                          <a:effectLst/>
                          <a:latin typeface="標楷體" pitchFamily="65" charset="-120"/>
                          <a:ea typeface="標楷體" panose="03000509000000000000" pitchFamily="65" charset="-120"/>
                          <a:cs typeface="Arial" pitchFamily="34" charset="0"/>
                        </a:rPr>
                        <a:t>位址</a:t>
                      </a:r>
                    </a:p>
                  </a:txBody>
                  <a:tcPr marL="63500" marR="63500" marT="63500" marB="63500" anchor="ctr"/>
                </a:tc>
                <a:tc>
                  <a:txBody>
                    <a:bodyPr vert="horz" wrap="square"/>
                    <a:lstStyle/>
                    <a:p>
                      <a:pPr algn="r" rtl="0" fontAlgn="ctr"/>
                      <a:r>
                        <a:rPr lang="zh-TW" sz="2100" b="1">
                          <a:effectLst/>
                          <a:latin typeface="標楷體" pitchFamily="65" charset="-120"/>
                          <a:ea typeface="標楷體" panose="03000509000000000000" pitchFamily="65" charset="-120"/>
                          <a:cs typeface="Arial" pitchFamily="34" charset="0"/>
                        </a:rPr>
                        <a:t>192.168.1.0/24</a:t>
                      </a:r>
                    </a:p>
                  </a:txBody>
                  <a:tcPr marL="63500" marR="63500" marT="63500" marB="63500" anchor="ctr"/>
                </a:tc>
                <a:tc>
                  <a:txBody>
                    <a:bodyPr vert="horz" wrap="square"/>
                    <a:lstStyle/>
                    <a:p>
                      <a:pPr rtl="0" fontAlgn="ctr"/>
                      <a:r>
                        <a:rPr lang="zh-TW" sz="2100" b="1" i="0">
                          <a:effectLst/>
                          <a:latin typeface="標楷體" pitchFamily="65" charset="-120"/>
                          <a:ea typeface="標楷體" panose="03000509000000000000" pitchFamily="65" charset="-120"/>
                          <a:cs typeface="Arial" pitchFamily="34" charset="0"/>
                        </a:rPr>
                        <a:t>11000000.10101000.00000001.00000000</a:t>
                      </a:r>
                    </a:p>
                  </a:txBody>
                  <a:tcPr marL="63500" marR="63500" marT="63500" marB="63500" anchor="ctr"/>
                </a:tc>
                <a:extLst>
                  <a:ext uri="{0D108BD9-81ED-4DB2-BD59-A6C34878D82A}">
                    <a16:rowId xmlns:a16="http://schemas.microsoft.com/office/drawing/2014/main" val="3280393938"/>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174</a:t>
            </a:fld>
            <a:endParaRPr lang="en-US" kern="0">
              <a:solidFill>
                <a:srgbClr val="595959"/>
              </a:solidFill>
            </a:endParaRPr>
          </a:p>
        </p:txBody>
      </p:sp>
    </p:spTree>
    <p:custDataLst>
      <p:tags r:id="rId3"/>
    </p:custDataLst>
    <p:extLst>
      <p:ext uri="{BB962C8B-B14F-4D97-AF65-F5344CB8AC3E}">
        <p14:creationId xmlns:p14="http://schemas.microsoft.com/office/powerpoint/2010/main" val="1117705103"/>
      </p:ext>
    </p:extLst>
  </p:cSld>
  <p:clrMapOvr>
    <a:masterClrMapping/>
  </p:clrMapOvr>
  <p:transition/>
  <p:timing/>
</p:sld>
</file>

<file path=ppt/slides/slide1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4FC7C9F3-E666-F843-A015-9281B570499F}"/>
              </a:ext>
            </a:extLst>
          </p:cNvPr>
          <p:cNvSpPr>
            <a:spLocks noGrp="1"/>
          </p:cNvSpPr>
          <p:nvPr>
            <p:ph idx="1"/>
          </p:nvPr>
        </p:nvSpPr>
        <p:spPr>
          <a:xfrm>
            <a:off x="676427" y="1065258"/>
            <a:ext cx="10321426" cy="5035391"/>
          </a:xfrm>
        </p:spPr>
        <p:txBody>
          <a:bodyPr/>
          <a:lstStyle/>
          <a:p>
            <a:pPr marL="0" indent="0">
              <a:buNone/>
            </a:pPr>
            <a:r>
              <a:rPr lang="zh-TW" altLang="en-US" sz="2133" b="1">
                <a:latin typeface="標楷體" pitchFamily="65" charset="-120"/>
                <a:cs typeface="Arial" pitchFamily="34" charset="0"/>
              </a:rPr>
              <a:t>匹配 </a:t>
            </a:r>
            <a:r>
              <a:rPr lang="en-US" altLang="zh-TW" sz="2133" b="1">
                <a:latin typeface="標楷體" pitchFamily="65" charset="-120"/>
                <a:cs typeface="Arial" pitchFamily="34" charset="0"/>
              </a:rPr>
              <a:t>IPv4 </a:t>
            </a:r>
            <a:r>
              <a:rPr lang="zh-TW" altLang="en-US" sz="2133" b="1">
                <a:latin typeface="標楷體" pitchFamily="65" charset="-120"/>
                <a:cs typeface="Arial" pitchFamily="34" charset="0"/>
              </a:rPr>
              <a:t>位址範圍的萬用遮罩</a:t>
            </a:r>
          </a:p>
          <a:p>
            <a:pPr marL="457189" indent="-457189">
              <a:buFont typeface="Arial" pitchFamily="34" charset="0"/>
              <a:buChar char="•"/>
            </a:pPr>
            <a:r>
              <a:rPr lang="en-US" altLang="zh-TW" sz="2133">
                <a:latin typeface="標楷體" pitchFamily="65" charset="-120"/>
                <a:cs typeface="Arial" pitchFamily="34" charset="0"/>
              </a:rPr>
              <a:t>ACL 10 </a:t>
            </a:r>
            <a:r>
              <a:rPr lang="zh-TW" altLang="en-US" sz="2133">
                <a:latin typeface="標楷體" pitchFamily="65" charset="-120"/>
                <a:cs typeface="Arial" pitchFamily="34" charset="0"/>
              </a:rPr>
              <a:t>需要允許所有在 </a:t>
            </a:r>
            <a:r>
              <a:rPr lang="en-US" altLang="zh-TW" sz="2133">
                <a:latin typeface="標楷體" pitchFamily="65" charset="-120"/>
                <a:cs typeface="Arial" pitchFamily="34" charset="0"/>
              </a:rPr>
              <a:t>192.168.16.0/24</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192.168.17.0/24</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192.168.31.0/24 </a:t>
            </a:r>
            <a:r>
              <a:rPr lang="zh-TW" altLang="en-US" sz="2133">
                <a:latin typeface="標楷體" pitchFamily="65" charset="-120"/>
                <a:cs typeface="Arial" pitchFamily="34" charset="0"/>
              </a:rPr>
              <a:t>的網路中的主機。</a:t>
            </a:r>
            <a:endParaRPr lang="en-US" altLang="zh-TW" sz="2133">
              <a:latin typeface="標楷體" pitchFamily="65" charset="-120"/>
              <a:cs typeface="Arial" pitchFamily="34" charset="0"/>
            </a:endParaRPr>
          </a:p>
          <a:p>
            <a:pPr marL="457189" indent="-457189">
              <a:buFont typeface="Arial" pitchFamily="34" charset="0"/>
              <a:buChar char="•"/>
            </a:pPr>
            <a:r>
              <a:rPr lang="zh-TW" altLang="en-US" sz="2133">
                <a:latin typeface="標楷體" pitchFamily="65" charset="-120"/>
                <a:cs typeface="Arial" pitchFamily="34" charset="0"/>
              </a:rPr>
              <a:t>處理時，萬用遮罩 </a:t>
            </a:r>
            <a:r>
              <a:rPr lang="en-US" altLang="zh-TW" sz="2133">
                <a:latin typeface="標楷體" pitchFamily="65" charset="-120"/>
                <a:cs typeface="Arial" pitchFamily="34" charset="0"/>
              </a:rPr>
              <a:t>0.0.15.255 </a:t>
            </a:r>
            <a:r>
              <a:rPr lang="zh-TW" altLang="en-US" sz="2133">
                <a:latin typeface="標楷體" pitchFamily="65" charset="-120"/>
                <a:cs typeface="Arial" pitchFamily="34" charset="0"/>
              </a:rPr>
              <a:t>允許 </a:t>
            </a:r>
            <a:r>
              <a:rPr lang="en-US" altLang="zh-TW" sz="2133">
                <a:latin typeface="標楷體" pitchFamily="65" charset="-120"/>
                <a:cs typeface="Arial" pitchFamily="34" charset="0"/>
              </a:rPr>
              <a:t>192.168.16.0/24 </a:t>
            </a:r>
            <a:r>
              <a:rPr lang="zh-TW" altLang="en-US" sz="2133">
                <a:latin typeface="標楷體" pitchFamily="65" charset="-120"/>
                <a:cs typeface="Arial" pitchFamily="34" charset="0"/>
              </a:rPr>
              <a:t>到 </a:t>
            </a:r>
            <a:r>
              <a:rPr lang="en-US" altLang="zh-TW" sz="2133">
                <a:latin typeface="標楷體" pitchFamily="65" charset="-120"/>
                <a:cs typeface="Arial" pitchFamily="34" charset="0"/>
              </a:rPr>
              <a:t>192.168.31.0/24 </a:t>
            </a:r>
            <a:r>
              <a:rPr lang="zh-TW" altLang="en-US" sz="2133">
                <a:latin typeface="標楷體" pitchFamily="65" charset="-120"/>
                <a:cs typeface="Arial" pitchFamily="34" charset="0"/>
              </a:rPr>
              <a:t>網路中的所有主機。在 </a:t>
            </a:r>
            <a:r>
              <a:rPr lang="en-US" altLang="zh-TW" sz="2133">
                <a:latin typeface="標楷體" pitchFamily="65" charset="-120"/>
                <a:cs typeface="Arial" pitchFamily="34" charset="0"/>
              </a:rPr>
              <a:t>ACL 10 </a:t>
            </a:r>
            <a:r>
              <a:rPr lang="zh-TW" altLang="en-US" sz="2133">
                <a:latin typeface="標楷體" pitchFamily="65" charset="-120"/>
                <a:cs typeface="Arial" pitchFamily="34" charset="0"/>
              </a:rPr>
              <a:t>中結果的 </a:t>
            </a:r>
            <a:r>
              <a:rPr lang="en-US" altLang="zh-TW" sz="2133">
                <a:latin typeface="標楷體" pitchFamily="65" charset="-120"/>
                <a:cs typeface="Arial" pitchFamily="34" charset="0"/>
              </a:rPr>
              <a:t>ACE </a:t>
            </a:r>
            <a:r>
              <a:rPr lang="zh-TW" altLang="en-US" sz="2133">
                <a:latin typeface="標楷體" pitchFamily="65" charset="-120"/>
                <a:cs typeface="Arial" pitchFamily="34" charset="0"/>
              </a:rPr>
              <a:t>將是 </a:t>
            </a:r>
            <a:r>
              <a:rPr lang="en-US" altLang="zh-TW" sz="2133" b="1">
                <a:latin typeface="標楷體" pitchFamily="65" charset="-120"/>
                <a:cs typeface="Arial" pitchFamily="34" charset="0"/>
              </a:rPr>
              <a:t>access-list 10 permit 192.168.16.0 0.0.15.255</a:t>
            </a:r>
            <a:r>
              <a:rPr lang="zh-TW" altLang="en-US" sz="2133">
                <a:latin typeface="標楷體" pitchFamily="65" charset="-120"/>
                <a:cs typeface="Arial" pitchFamily="34" charset="0"/>
              </a:rPr>
              <a:t>。</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4.2</a:t>
            </a:r>
            <a:r>
              <a:rPr lang="zh-TW" altLang="en-US" sz="3600">
                <a:solidFill>
                  <a:srgbClr val="004C69"/>
                </a:solidFill>
              </a:rPr>
              <a:t> </a:t>
            </a:r>
            <a:r>
              <a:rPr lang="en-US" altLang="zh-TW" sz="3600" smtClean="0">
                <a:solidFill>
                  <a:srgbClr val="004C69"/>
                </a:solidFill>
              </a:rPr>
              <a:t>ACL </a:t>
            </a:r>
            <a:r>
              <a:rPr lang="zh-TW" altLang="en-US" sz="3600">
                <a:solidFill>
                  <a:srgbClr val="004C69"/>
                </a:solidFill>
              </a:rPr>
              <a:t>中的萬用遮罩</a:t>
            </a:r>
            <a:br>
              <a:rPr lang="en-US" sz="3600">
                <a:solidFill>
                  <a:srgbClr val="004C69"/>
                </a:solidFill>
              </a:rPr>
            </a:br>
            <a:r>
              <a:rPr lang="zh-TW" altLang="en-US" sz="3600">
                <a:solidFill>
                  <a:srgbClr val="004C69"/>
                </a:solidFill>
              </a:rPr>
              <a:t>萬用遮罩類型（續）</a:t>
            </a:r>
          </a:p>
        </p:txBody>
      </p:sp>
      <p:graphicFrame>
        <p:nvGraphicFramePr>
          <p:cNvPr id="5" name="Table 4">
            <a:extLst>
              <a:ext uri="{FF2B5EF4-FFF2-40B4-BE49-F238E27FC236}">
                <a16:creationId xmlns:a16="http://schemas.microsoft.com/office/drawing/2014/main" id="{E5331AB4-66C2-584A-B146-D6F7F488BE1A}"/>
              </a:ext>
            </a:extLst>
          </p:cNvPr>
          <p:cNvGraphicFramePr>
            <a:graphicFrameLocks noGrp="1"/>
          </p:cNvGraphicFramePr>
          <p:nvPr>
            <p:extLst>
              <p:ext uri="{D42A27DB-BD31-4B8C-83A1-F6EECF244321}">
                <p14:modId xmlns:p14="http://schemas.microsoft.com/office/powerpoint/2010/main" val="571818708"/>
              </p:ext>
            </p:extLst>
          </p:nvPr>
        </p:nvGraphicFramePr>
        <p:xfrm>
          <a:off x="886008" y="3582953"/>
          <a:ext cx="10495140" cy="2585719"/>
        </p:xfrm>
        <a:graphic>
          <a:graphicData uri="http://schemas.openxmlformats.org/drawingml/2006/table">
            <a:tbl>
              <a:tblPr firstRow="1" bandRow="1">
                <a:tableStyleId>{5C22544A-7EE6-4342-B048-85BDC9FD1C3A}</a:tableStyleId>
              </a:tblPr>
              <a:tblGrid>
                <a:gridCol w="2272832">
                  <a:extLst>
                    <a:ext uri="{9D8B030D-6E8A-4147-A177-3AD203B41FA5}">
                      <a16:colId xmlns:a16="http://schemas.microsoft.com/office/drawing/2014/main" val="2737826595"/>
                    </a:ext>
                  </a:extLst>
                </a:gridCol>
                <a:gridCol w="2317983">
                  <a:extLst>
                    <a:ext uri="{9D8B030D-6E8A-4147-A177-3AD203B41FA5}">
                      <a16:colId xmlns:a16="http://schemas.microsoft.com/office/drawing/2014/main" val="3491974834"/>
                    </a:ext>
                  </a:extLst>
                </a:gridCol>
                <a:gridCol w="5904325">
                  <a:extLst>
                    <a:ext uri="{9D8B030D-6E8A-4147-A177-3AD203B41FA5}">
                      <a16:colId xmlns:a16="http://schemas.microsoft.com/office/drawing/2014/main" val="2639978942"/>
                    </a:ext>
                  </a:extLst>
                </a:gridCol>
              </a:tblGrid>
              <a:tr h="494453">
                <a:tc>
                  <a:txBody>
                    <a:bodyPr vert="horz" wrap="square"/>
                    <a:lstStyle/>
                    <a:p>
                      <a:pPr algn="l" fontAlgn="ctr"/>
                      <a:endParaRPr lang="en-US" sz="2100">
                        <a:effectLst/>
                        <a:latin typeface="標楷體" pitchFamily="65" charset="-120"/>
                        <a:ea typeface="標楷體" panose="03000509000000000000" pitchFamily="65" charset="-120"/>
                        <a:cs typeface="Arial" pitchFamily="34" charset="0"/>
                      </a:endParaRPr>
                    </a:p>
                  </a:txBody>
                  <a:tcPr marL="63500" marR="63500" marT="63500" marB="63500" anchor="ctr"/>
                </a:tc>
                <a:tc>
                  <a:txBody>
                    <a:bodyPr vert="horz" wrap="square"/>
                    <a:lstStyle/>
                    <a:p>
                      <a:pPr algn="l" rtl="0" fontAlgn="ctr"/>
                      <a:r>
                        <a:rPr lang="zh-TW" sz="2100" b="1">
                          <a:effectLst/>
                          <a:latin typeface="標楷體" pitchFamily="65" charset="-120"/>
                          <a:ea typeface="標楷體" panose="03000509000000000000" pitchFamily="65" charset="-120"/>
                          <a:cs typeface="Arial" pitchFamily="34" charset="0"/>
                        </a:rPr>
                        <a:t>十進位</a:t>
                      </a:r>
                    </a:p>
                  </a:txBody>
                  <a:tcPr marL="63500" marR="63500" marT="63500" marB="63500" anchor="ct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2100" b="1">
                          <a:effectLst/>
                          <a:latin typeface="標楷體" pitchFamily="65" charset="-120"/>
                          <a:ea typeface="標楷體" panose="03000509000000000000" pitchFamily="65" charset="-120"/>
                          <a:cs typeface="Arial" pitchFamily="34" charset="0"/>
                        </a:rPr>
                        <a:t>二進位</a:t>
                      </a:r>
                    </a:p>
                  </a:txBody>
                  <a:tcPr marL="121920" marR="121920" marT="60960" marB="60960"/>
                </a:tc>
                <a:extLst>
                  <a:ext uri="{0D108BD9-81ED-4DB2-BD59-A6C34878D82A}">
                    <a16:rowId xmlns:a16="http://schemas.microsoft.com/office/drawing/2014/main" val="1757022524"/>
                  </a:ext>
                </a:extLst>
              </a:tr>
              <a:tr h="494453">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IPv4 位址</a:t>
                      </a:r>
                    </a:p>
                  </a:txBody>
                  <a:tcPr marL="63500" marR="63500" marT="63500" marB="63500" anchor="ctr"/>
                </a:tc>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192.168.16.0</a:t>
                      </a:r>
                    </a:p>
                  </a:txBody>
                  <a:tcPr marL="63500" marR="63500" marT="63500" marB="63500" anchor="ctr"/>
                </a:tc>
                <a:tc>
                  <a:txBody>
                    <a:bodyPr vert="horz" wrap="square"/>
                    <a:lstStyle/>
                    <a:p>
                      <a:pPr rtl="0" fontAlgn="ctr"/>
                      <a:r>
                        <a:rPr lang="zh-TW" sz="2100" b="0" i="0">
                          <a:effectLst/>
                          <a:latin typeface="標楷體" pitchFamily="65" charset="-120"/>
                          <a:ea typeface="標楷體" panose="03000509000000000000" pitchFamily="65" charset="-120"/>
                          <a:cs typeface="Arial" pitchFamily="34" charset="0"/>
                        </a:rPr>
                        <a:t>11000000.10101000.00010000.00000000</a:t>
                      </a:r>
                    </a:p>
                  </a:txBody>
                  <a:tcPr marL="63500" marR="63500" marT="63500" marB="63500" anchor="ctr"/>
                </a:tc>
                <a:extLst>
                  <a:ext uri="{0D108BD9-81ED-4DB2-BD59-A6C34878D82A}">
                    <a16:rowId xmlns:a16="http://schemas.microsoft.com/office/drawing/2014/main" val="3441354930"/>
                  </a:ext>
                </a:extLst>
              </a:tr>
              <a:tr h="494453">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萬用遮罩</a:t>
                      </a:r>
                    </a:p>
                  </a:txBody>
                  <a:tcPr marL="63500" marR="63500" marT="63500" marB="63500" anchor="ctr"/>
                </a:tc>
                <a:tc>
                  <a:txBody>
                    <a:bodyPr vert="horz" wrap="square"/>
                    <a:lstStyle/>
                    <a:p>
                      <a:pPr algn="r" rtl="0" fontAlgn="ctr"/>
                      <a:r>
                        <a:rPr lang="zh-TW" sz="2100" b="0">
                          <a:effectLst/>
                          <a:latin typeface="標楷體" pitchFamily="65" charset="-120"/>
                          <a:ea typeface="標楷體" panose="03000509000000000000" pitchFamily="65" charset="-120"/>
                          <a:cs typeface="Arial" pitchFamily="34" charset="0"/>
                        </a:rPr>
                        <a:t>0.0.15.255</a:t>
                      </a:r>
                    </a:p>
                  </a:txBody>
                  <a:tcPr marL="63500" marR="63500" marT="63500" marB="63500" anchor="ctr"/>
                </a:tc>
                <a:tc>
                  <a:txBody>
                    <a:bodyPr vert="horz" wrap="square"/>
                    <a:lstStyle/>
                    <a:p>
                      <a:pPr rtl="0" fontAlgn="ctr"/>
                      <a:r>
                        <a:rPr lang="zh-TW" sz="2100" b="0" i="0">
                          <a:effectLst/>
                          <a:latin typeface="標楷體" pitchFamily="65" charset="-120"/>
                          <a:ea typeface="標楷體" panose="03000509000000000000" pitchFamily="65" charset="-120"/>
                          <a:cs typeface="Arial" pitchFamily="34" charset="0"/>
                        </a:rPr>
                        <a:t>00000000.00000000.00001111.11111111</a:t>
                      </a:r>
                    </a:p>
                  </a:txBody>
                  <a:tcPr marL="63500" marR="63500" marT="63500" marB="63500" anchor="ctr"/>
                </a:tc>
                <a:extLst>
                  <a:ext uri="{0D108BD9-81ED-4DB2-BD59-A6C34878D82A}">
                    <a16:rowId xmlns:a16="http://schemas.microsoft.com/office/drawing/2014/main" val="2430653552"/>
                  </a:ext>
                </a:extLst>
              </a:tr>
              <a:tr h="1102360">
                <a:tc>
                  <a:txBody>
                    <a:bodyPr vert="horz" wrap="square"/>
                    <a:lstStyle/>
                    <a:p>
                      <a:pPr algn="r" rtl="0" fontAlgn="ctr"/>
                      <a:r>
                        <a:rPr lang="zh-TW" altLang="en-US" sz="2100" b="1">
                          <a:effectLst/>
                          <a:latin typeface="標楷體" pitchFamily="65" charset="-120"/>
                          <a:ea typeface="標楷體" panose="03000509000000000000" pitchFamily="65" charset="-120"/>
                          <a:cs typeface="Arial" pitchFamily="34" charset="0"/>
                        </a:rPr>
                        <a:t>允許的 </a:t>
                      </a:r>
                      <a:r>
                        <a:rPr lang="en-US" altLang="zh-TW" sz="2100" b="1">
                          <a:effectLst/>
                          <a:latin typeface="標楷體" pitchFamily="65" charset="-120"/>
                          <a:ea typeface="標楷體" panose="03000509000000000000" pitchFamily="65" charset="-120"/>
                          <a:cs typeface="Arial" pitchFamily="34" charset="0"/>
                        </a:rPr>
                        <a:t>IPv4 </a:t>
                      </a:r>
                      <a:r>
                        <a:rPr lang="zh-TW" altLang="en-US" sz="2100" b="1">
                          <a:effectLst/>
                          <a:latin typeface="標楷體" pitchFamily="65" charset="-120"/>
                          <a:ea typeface="標楷體" panose="03000509000000000000" pitchFamily="65" charset="-120"/>
                          <a:cs typeface="Arial" pitchFamily="34" charset="0"/>
                        </a:rPr>
                        <a:t>位址</a:t>
                      </a:r>
                      <a:endParaRPr lang="zh-TW" sz="2100" b="1">
                        <a:effectLst/>
                        <a:latin typeface="標楷體" pitchFamily="65" charset="-120"/>
                        <a:ea typeface="標楷體" panose="03000509000000000000" pitchFamily="65" charset="-120"/>
                        <a:cs typeface="Arial" panose="020b0604020202020204" pitchFamily="34" charset="0"/>
                      </a:endParaRPr>
                    </a:p>
                  </a:txBody>
                  <a:tcPr marL="63500" marR="63500" marT="63500" marB="63500" anchor="ctr"/>
                </a:tc>
                <a:tc>
                  <a:txBody>
                    <a:bodyPr vert="horz" wrap="square"/>
                    <a:lstStyle/>
                    <a:p>
                      <a:pPr algn="r" rtl="0" fontAlgn="ctr"/>
                      <a:r>
                        <a:rPr lang="zh-TW" sz="2100" b="1">
                          <a:effectLst/>
                          <a:latin typeface="標楷體" pitchFamily="65" charset="-120"/>
                          <a:ea typeface="標楷體" panose="03000509000000000000" pitchFamily="65" charset="-120"/>
                          <a:cs typeface="Arial" pitchFamily="34" charset="0"/>
                        </a:rPr>
                        <a:t>192.168.16.0/24</a:t>
                      </a:r>
                      <a:br>
                        <a:rPr lang="en-US" sz="2100" b="1">
                          <a:effectLst/>
                          <a:latin typeface="標楷體" pitchFamily="65" charset="-120"/>
                          <a:ea typeface="標楷體" panose="03000509000000000000" pitchFamily="65" charset="-120"/>
                          <a:cs typeface="Arial" pitchFamily="34" charset="0"/>
                        </a:rPr>
                      </a:br>
                      <a:r>
                        <a:rPr lang="zh-TW" altLang="en-US" sz="2100" b="1">
                          <a:effectLst/>
                          <a:latin typeface="標楷體" pitchFamily="65" charset="-120"/>
                          <a:ea typeface="標楷體" panose="03000509000000000000" pitchFamily="65" charset="-120"/>
                          <a:cs typeface="Arial" pitchFamily="34" charset="0"/>
                        </a:rPr>
                        <a:t>至</a:t>
                      </a:r>
                      <a:br>
                        <a:rPr lang="en-US" sz="2100" b="1">
                          <a:effectLst/>
                          <a:latin typeface="標楷體" pitchFamily="65" charset="-120"/>
                          <a:ea typeface="標楷體" panose="03000509000000000000" pitchFamily="65" charset="-120"/>
                          <a:cs typeface="Arial" pitchFamily="34" charset="0"/>
                        </a:rPr>
                      </a:br>
                      <a:r>
                        <a:rPr lang="zh-TW" sz="2100" b="1">
                          <a:effectLst/>
                          <a:latin typeface="標楷體" pitchFamily="65" charset="-120"/>
                          <a:ea typeface="標楷體" panose="03000509000000000000" pitchFamily="65" charset="-120"/>
                          <a:cs typeface="Arial" pitchFamily="34" charset="0"/>
                        </a:rPr>
                        <a:t>192.168.31.0/24</a:t>
                      </a:r>
                    </a:p>
                  </a:txBody>
                  <a:tcPr marL="63500" marR="63500" marT="63500" marB="63500" anchor="ctr"/>
                </a:tc>
                <a:tc>
                  <a:txBody>
                    <a:bodyPr vert="horz" wrap="square"/>
                    <a:lstStyle/>
                    <a:p>
                      <a:pPr rtl="0" fontAlgn="ctr"/>
                      <a:r>
                        <a:rPr lang="zh-TW" sz="2100" b="1" i="0">
                          <a:effectLst/>
                          <a:latin typeface="標楷體" pitchFamily="65" charset="-120"/>
                          <a:ea typeface="標楷體" panose="03000509000000000000" pitchFamily="65" charset="-120"/>
                          <a:cs typeface="Arial" pitchFamily="34" charset="0"/>
                        </a:rPr>
                        <a:t>11000000.10101000.00010000.00000000 </a:t>
                      </a:r>
                      <a:br>
                        <a:rPr lang="en-US" sz="2100" b="1" i="0">
                          <a:effectLst/>
                          <a:latin typeface="標楷體" pitchFamily="65" charset="-120"/>
                          <a:ea typeface="標楷體" panose="03000509000000000000" pitchFamily="65" charset="-120"/>
                          <a:cs typeface="Arial" pitchFamily="34" charset="0"/>
                        </a:rPr>
                      </a:br>
                      <a:br>
                        <a:rPr lang="en-US" sz="2100" b="1" i="0">
                          <a:effectLst/>
                          <a:latin typeface="標楷體" pitchFamily="65" charset="-120"/>
                          <a:ea typeface="標楷體" panose="03000509000000000000" pitchFamily="65" charset="-120"/>
                          <a:cs typeface="Arial" pitchFamily="34" charset="0"/>
                        </a:rPr>
                      </a:br>
                      <a:r>
                        <a:rPr lang="zh-TW" sz="2100" b="1" i="0">
                          <a:effectLst/>
                          <a:latin typeface="標楷體" pitchFamily="65" charset="-120"/>
                          <a:ea typeface="標楷體" panose="03000509000000000000" pitchFamily="65" charset="-120"/>
                          <a:cs typeface="Arial" pitchFamily="34" charset="0"/>
                        </a:rPr>
                        <a:t>11000000.10101000.00011111.00000000</a:t>
                      </a:r>
                    </a:p>
                  </a:txBody>
                  <a:tcPr marL="63500" marR="63500" marT="63500" marB="63500" anchor="ctr"/>
                </a:tc>
                <a:extLst>
                  <a:ext uri="{0D108BD9-81ED-4DB2-BD59-A6C34878D82A}">
                    <a16:rowId xmlns:a16="http://schemas.microsoft.com/office/drawing/2014/main" val="3280393938"/>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175</a:t>
            </a:fld>
            <a:endParaRPr lang="en-US" kern="0">
              <a:solidFill>
                <a:srgbClr val="595959"/>
              </a:solidFill>
            </a:endParaRPr>
          </a:p>
        </p:txBody>
      </p:sp>
    </p:spTree>
    <p:custDataLst>
      <p:tags r:id="rId3"/>
    </p:custDataLst>
    <p:extLst>
      <p:ext uri="{BB962C8B-B14F-4D97-AF65-F5344CB8AC3E}">
        <p14:creationId xmlns:p14="http://schemas.microsoft.com/office/powerpoint/2010/main" val="3575862741"/>
      </p:ext>
    </p:extLst>
  </p:cSld>
  <p:clrMapOvr>
    <a:masterClrMapping/>
  </p:clrMapOvr>
  <p:transition/>
  <p:timing/>
</p:sld>
</file>

<file path=ppt/slides/slide1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364D8DDC-34BF-0241-AB9B-7FA037D5BA12}"/>
              </a:ext>
            </a:extLst>
          </p:cNvPr>
          <p:cNvSpPr>
            <a:spLocks noGrp="1"/>
          </p:cNvSpPr>
          <p:nvPr>
            <p:ph idx="1"/>
          </p:nvPr>
        </p:nvSpPr>
        <p:spPr>
          <a:xfrm>
            <a:off x="651374" y="1240624"/>
            <a:ext cx="10697207" cy="5035391"/>
          </a:xfrm>
        </p:spPr>
        <p:txBody>
          <a:bodyPr>
            <a:normAutofit fontScale="92500"/>
          </a:bodyPr>
          <a:lstStyle/>
          <a:p>
            <a:pPr marL="0" indent="0">
              <a:buNone/>
            </a:pPr>
            <a:r>
              <a:rPr lang="zh-TW" altLang="en-US" sz="2200">
                <a:latin typeface="標楷體" pitchFamily="65" charset="-120"/>
                <a:cs typeface="Arial" pitchFamily="34" charset="0"/>
              </a:rPr>
              <a:t>計算萬用遮罩可能很具挑戰性。一個捷徑方法是從 </a:t>
            </a:r>
            <a:r>
              <a:rPr lang="en-US" altLang="zh-TW" sz="2200">
                <a:latin typeface="標楷體" pitchFamily="65" charset="-120"/>
                <a:cs typeface="Arial" pitchFamily="34" charset="0"/>
              </a:rPr>
              <a:t>255.255.255.255 </a:t>
            </a:r>
            <a:r>
              <a:rPr lang="zh-TW" altLang="en-US" sz="2200">
                <a:latin typeface="標楷體" pitchFamily="65" charset="-120"/>
                <a:cs typeface="Arial" pitchFamily="34" charset="0"/>
              </a:rPr>
              <a:t>減去子網路遮罩。一些範例：</a:t>
            </a:r>
            <a:endParaRPr lang="en-US" altLang="zh-TW" sz="2200">
              <a:latin typeface="標楷體" pitchFamily="65" charset="-120"/>
              <a:cs typeface="Arial" pitchFamily="34" charset="0"/>
            </a:endParaRPr>
          </a:p>
          <a:p>
            <a:r>
              <a:rPr lang="zh-TW" altLang="en-US" sz="2200">
                <a:latin typeface="標楷體" pitchFamily="65" charset="-120"/>
                <a:cs typeface="Arial" pitchFamily="34" charset="0"/>
              </a:rPr>
              <a:t>假設你想要 </a:t>
            </a:r>
            <a:r>
              <a:rPr lang="en-US" altLang="zh-TW" sz="2200">
                <a:latin typeface="標楷體" pitchFamily="65" charset="-120"/>
                <a:cs typeface="Arial" pitchFamily="34" charset="0"/>
              </a:rPr>
              <a:t>ACL 10 </a:t>
            </a:r>
            <a:r>
              <a:rPr lang="zh-TW" altLang="en-US" sz="2200">
                <a:latin typeface="標楷體" pitchFamily="65" charset="-120"/>
                <a:cs typeface="Arial" pitchFamily="34" charset="0"/>
              </a:rPr>
              <a:t>中的 </a:t>
            </a:r>
            <a:r>
              <a:rPr lang="en-US" altLang="zh-TW" sz="2200">
                <a:latin typeface="標楷體" pitchFamily="65" charset="-120"/>
                <a:cs typeface="Arial" pitchFamily="34" charset="0"/>
              </a:rPr>
              <a:t>ACE</a:t>
            </a:r>
            <a:r>
              <a:rPr lang="zh-TW" altLang="en-US" sz="2200">
                <a:latin typeface="標楷體" pitchFamily="65" charset="-120"/>
                <a:cs typeface="Arial" pitchFamily="34" charset="0"/>
              </a:rPr>
              <a:t>，以允許存取 </a:t>
            </a:r>
            <a:r>
              <a:rPr lang="en-US" altLang="zh-TW" sz="2200">
                <a:latin typeface="標楷體" pitchFamily="65" charset="-120"/>
                <a:cs typeface="Arial" pitchFamily="34" charset="0"/>
              </a:rPr>
              <a:t>192.168.3.0/24 </a:t>
            </a:r>
            <a:r>
              <a:rPr lang="zh-TW" altLang="en-US" sz="2200">
                <a:latin typeface="標楷體" pitchFamily="65" charset="-120"/>
                <a:cs typeface="Arial" pitchFamily="34" charset="0"/>
              </a:rPr>
              <a:t>網路中的所有使用者。若要計算萬用遮罩，請從 </a:t>
            </a:r>
            <a:r>
              <a:rPr lang="en-US" altLang="zh-TW" sz="2200">
                <a:latin typeface="標楷體" pitchFamily="65" charset="-120"/>
                <a:cs typeface="Arial" pitchFamily="34" charset="0"/>
              </a:rPr>
              <a:t>255.255.255.255 </a:t>
            </a:r>
            <a:r>
              <a:rPr lang="zh-TW" altLang="en-US" sz="2200">
                <a:latin typeface="標楷體" pitchFamily="65" charset="-120"/>
                <a:cs typeface="Arial" pitchFamily="34" charset="0"/>
              </a:rPr>
              <a:t>減去子網路遮罩（即 </a:t>
            </a:r>
            <a:r>
              <a:rPr lang="en-US" altLang="zh-TW" sz="2200">
                <a:latin typeface="標楷體" pitchFamily="65" charset="-120"/>
                <a:cs typeface="Arial" pitchFamily="34" charset="0"/>
              </a:rPr>
              <a:t>255.255.255.0</a:t>
            </a:r>
            <a:r>
              <a:rPr lang="zh-TW" altLang="en-US" sz="2200">
                <a:latin typeface="標楷體" pitchFamily="65" charset="-120"/>
                <a:cs typeface="Arial" pitchFamily="34" charset="0"/>
              </a:rPr>
              <a:t>）。</a:t>
            </a:r>
            <a:r>
              <a:rPr lang="zh-TW" altLang="zh-TW" sz="2200">
                <a:latin typeface="標楷體" pitchFamily="65" charset="-120"/>
                <a:cs typeface="Arial" pitchFamily="34" charset="0"/>
              </a:rPr>
              <a:t>這</a:t>
            </a:r>
            <a:r>
              <a:rPr lang="zh-TW" altLang="en-US" sz="2200">
                <a:latin typeface="標楷體" pitchFamily="65" charset="-120"/>
                <a:cs typeface="Arial" pitchFamily="34" charset="0"/>
              </a:rPr>
              <a:t>會產生萬用遮罩 </a:t>
            </a:r>
            <a:r>
              <a:rPr lang="en-US" altLang="zh-TW" sz="2200">
                <a:latin typeface="標楷體" pitchFamily="65" charset="-120"/>
                <a:cs typeface="Arial" pitchFamily="34" charset="0"/>
              </a:rPr>
              <a:t>0.0.0.255</a:t>
            </a:r>
            <a:r>
              <a:rPr lang="zh-TW" altLang="en-US" sz="2200">
                <a:latin typeface="標楷體" pitchFamily="65" charset="-120"/>
                <a:cs typeface="Arial" pitchFamily="34" charset="0"/>
              </a:rPr>
              <a:t>。因此，</a:t>
            </a:r>
            <a:r>
              <a:rPr lang="en-US" altLang="zh-TW" sz="2200">
                <a:latin typeface="標楷體" pitchFamily="65" charset="-120"/>
                <a:cs typeface="Arial" pitchFamily="34" charset="0"/>
              </a:rPr>
              <a:t>ACE </a:t>
            </a:r>
            <a:r>
              <a:rPr lang="zh-TW" altLang="en-US" sz="2200">
                <a:latin typeface="標楷體" pitchFamily="65" charset="-120"/>
                <a:cs typeface="Arial" pitchFamily="34" charset="0"/>
              </a:rPr>
              <a:t>將是 </a:t>
            </a:r>
            <a:r>
              <a:rPr lang="en-US" altLang="zh-TW" sz="2200" b="1">
                <a:latin typeface="標楷體" pitchFamily="65" charset="-120"/>
                <a:cs typeface="Arial" pitchFamily="34" charset="0"/>
              </a:rPr>
              <a:t>access-list 10 permit 192.168.3.0 0.0.0.255</a:t>
            </a:r>
            <a:r>
              <a:rPr lang="zh-TW" altLang="zh-TW" sz="2200">
                <a:latin typeface="標楷體" pitchFamily="65" charset="-120"/>
                <a:cs typeface="Arial" pitchFamily="34" charset="0"/>
              </a:rPr>
              <a:t>。</a:t>
            </a:r>
            <a:endParaRPr lang="zh-TW" sz="2200">
              <a:solidFill>
                <a:srgbClr val="000000"/>
              </a:solidFill>
              <a:latin typeface="標楷體" pitchFamily="65" charset="-120"/>
              <a:cs typeface="Arial" panose="020b0604020202020204" pitchFamily="34" charset="0"/>
            </a:endParaRPr>
          </a:p>
          <a:p>
            <a:r>
              <a:rPr lang="zh-TW" altLang="en-US" sz="2200">
                <a:latin typeface="標楷體" pitchFamily="65" charset="-120"/>
                <a:cs typeface="Arial" pitchFamily="34" charset="0"/>
              </a:rPr>
              <a:t>假設你想要 </a:t>
            </a:r>
            <a:r>
              <a:rPr lang="en-US" altLang="zh-TW" sz="2200">
                <a:latin typeface="標楷體" pitchFamily="65" charset="-120"/>
                <a:cs typeface="Arial" pitchFamily="34" charset="0"/>
              </a:rPr>
              <a:t>ACL 10 </a:t>
            </a:r>
            <a:r>
              <a:rPr lang="zh-TW" altLang="en-US" sz="2200">
                <a:latin typeface="標楷體" pitchFamily="65" charset="-120"/>
                <a:cs typeface="Arial" pitchFamily="34" charset="0"/>
              </a:rPr>
              <a:t>中的 </a:t>
            </a:r>
            <a:r>
              <a:rPr lang="en-US" altLang="zh-TW" sz="2200">
                <a:latin typeface="標楷體" pitchFamily="65" charset="-120"/>
                <a:cs typeface="Arial" pitchFamily="34" charset="0"/>
              </a:rPr>
              <a:t>ACE</a:t>
            </a:r>
            <a:r>
              <a:rPr lang="zh-TW" altLang="en-US" sz="2200">
                <a:latin typeface="標楷體" pitchFamily="65" charset="-120"/>
                <a:cs typeface="Arial" pitchFamily="34" charset="0"/>
              </a:rPr>
              <a:t>，以允許子網路 </a:t>
            </a:r>
            <a:r>
              <a:rPr lang="en-US" altLang="zh-TW" sz="2200">
                <a:latin typeface="標楷體" pitchFamily="65" charset="-120"/>
                <a:cs typeface="Arial" pitchFamily="34" charset="0"/>
              </a:rPr>
              <a:t>192.168.3.32/28 </a:t>
            </a:r>
            <a:r>
              <a:rPr lang="zh-TW" altLang="en-US" sz="2200">
                <a:latin typeface="標楷體" pitchFamily="65" charset="-120"/>
                <a:cs typeface="Arial" pitchFamily="34" charset="0"/>
              </a:rPr>
              <a:t>中的 </a:t>
            </a:r>
            <a:r>
              <a:rPr lang="en-US" altLang="zh-TW" sz="2200">
                <a:latin typeface="標楷體" pitchFamily="65" charset="-120"/>
                <a:cs typeface="Arial" pitchFamily="34" charset="0"/>
              </a:rPr>
              <a:t>14 </a:t>
            </a:r>
            <a:r>
              <a:rPr lang="zh-TW" altLang="en-US" sz="2200">
                <a:latin typeface="標楷體" pitchFamily="65" charset="-120"/>
                <a:cs typeface="Arial" pitchFamily="34" charset="0"/>
              </a:rPr>
              <a:t>位使用者的網路存取。如表格所示，從 </a:t>
            </a:r>
            <a:r>
              <a:rPr lang="en-US" altLang="zh-TW" sz="2200">
                <a:latin typeface="標楷體" pitchFamily="65" charset="-120"/>
                <a:cs typeface="Arial" pitchFamily="34" charset="0"/>
              </a:rPr>
              <a:t>255.255.255.255 </a:t>
            </a:r>
            <a:r>
              <a:rPr lang="zh-TW" altLang="en-US" sz="2200">
                <a:latin typeface="標楷體" pitchFamily="65" charset="-120"/>
                <a:cs typeface="Arial" pitchFamily="34" charset="0"/>
              </a:rPr>
              <a:t>減去子網路 </a:t>
            </a:r>
            <a:r>
              <a:rPr lang="en-US" altLang="zh-TW" sz="2200">
                <a:latin typeface="標楷體" pitchFamily="65" charset="-120"/>
                <a:cs typeface="Arial" pitchFamily="34" charset="0"/>
              </a:rPr>
              <a:t>(</a:t>
            </a:r>
            <a:r>
              <a:rPr lang="zh-TW" altLang="en-US" sz="2200">
                <a:latin typeface="標楷體" pitchFamily="65" charset="-120"/>
                <a:cs typeface="Arial" pitchFamily="34" charset="0"/>
              </a:rPr>
              <a:t>即 </a:t>
            </a:r>
            <a:r>
              <a:rPr lang="en-US" altLang="zh-TW" sz="2200">
                <a:latin typeface="標楷體" pitchFamily="65" charset="-120"/>
                <a:cs typeface="Arial" pitchFamily="34" charset="0"/>
              </a:rPr>
              <a:t>255.255.255.240)</a:t>
            </a:r>
            <a:r>
              <a:rPr lang="zh-TW" altLang="en-US" sz="2200">
                <a:latin typeface="標楷體" pitchFamily="65" charset="-120"/>
                <a:cs typeface="Arial" pitchFamily="34" charset="0"/>
              </a:rPr>
              <a:t>。</a:t>
            </a:r>
            <a:r>
              <a:rPr lang="zh-TW" altLang="zh-TW" sz="2200">
                <a:latin typeface="標楷體" pitchFamily="65" charset="-120"/>
                <a:cs typeface="Arial" pitchFamily="34" charset="0"/>
              </a:rPr>
              <a:t>這</a:t>
            </a:r>
            <a:r>
              <a:rPr lang="zh-TW" altLang="en-US" sz="2200">
                <a:latin typeface="標楷體" pitchFamily="65" charset="-120"/>
                <a:cs typeface="Arial" pitchFamily="34" charset="0"/>
              </a:rPr>
              <a:t>會產生萬用遮罩 </a:t>
            </a:r>
            <a:r>
              <a:rPr lang="en-US" altLang="zh-TW" sz="2200">
                <a:latin typeface="標楷體" pitchFamily="65" charset="-120"/>
                <a:cs typeface="Arial" pitchFamily="34" charset="0"/>
              </a:rPr>
              <a:t>0.0.0.15</a:t>
            </a:r>
            <a:r>
              <a:rPr lang="zh-TW" altLang="en-US" sz="2200">
                <a:latin typeface="標楷體" pitchFamily="65" charset="-120"/>
                <a:cs typeface="Arial" pitchFamily="34" charset="0"/>
              </a:rPr>
              <a:t>。因此，</a:t>
            </a:r>
            <a:r>
              <a:rPr lang="en-US" altLang="zh-TW" sz="2200">
                <a:latin typeface="標楷體" pitchFamily="65" charset="-120"/>
                <a:cs typeface="Arial" pitchFamily="34" charset="0"/>
              </a:rPr>
              <a:t>ACE </a:t>
            </a:r>
            <a:r>
              <a:rPr lang="zh-TW" altLang="en-US" sz="2200">
                <a:latin typeface="標楷體" pitchFamily="65" charset="-120"/>
                <a:cs typeface="Arial" pitchFamily="34" charset="0"/>
              </a:rPr>
              <a:t>將是 </a:t>
            </a:r>
            <a:r>
              <a:rPr lang="en-US" altLang="zh-TW" sz="2200" b="1">
                <a:latin typeface="標楷體" pitchFamily="65" charset="-120"/>
                <a:cs typeface="Arial" pitchFamily="34" charset="0"/>
              </a:rPr>
              <a:t>access-list 10 permit 192.168.3.32 0.0.0.15</a:t>
            </a:r>
            <a:r>
              <a:rPr lang="zh-TW" altLang="zh-TW" sz="2200">
                <a:latin typeface="標楷體" pitchFamily="65" charset="-120"/>
                <a:cs typeface="Arial" pitchFamily="34" charset="0"/>
              </a:rPr>
              <a:t>。</a:t>
            </a:r>
            <a:endParaRPr lang="en-US" altLang="zh-TW" sz="2200">
              <a:latin typeface="標楷體" pitchFamily="65" charset="-120"/>
              <a:cs typeface="Arial" pitchFamily="34" charset="0"/>
            </a:endParaRPr>
          </a:p>
          <a:p>
            <a:r>
              <a:rPr lang="zh-TW" altLang="en-US" sz="2200">
                <a:latin typeface="標楷體" pitchFamily="65" charset="-120"/>
                <a:cs typeface="Arial" pitchFamily="34" charset="0"/>
              </a:rPr>
              <a:t>假設你需要在 </a:t>
            </a:r>
            <a:r>
              <a:rPr lang="en-US" altLang="zh-TW" sz="2200">
                <a:latin typeface="標楷體" pitchFamily="65" charset="-120"/>
                <a:cs typeface="Arial" pitchFamily="34" charset="0"/>
              </a:rPr>
              <a:t>ACL 10 </a:t>
            </a:r>
            <a:r>
              <a:rPr lang="zh-TW" altLang="en-US" sz="2200">
                <a:latin typeface="標楷體" pitchFamily="65" charset="-120"/>
                <a:cs typeface="Arial" pitchFamily="34" charset="0"/>
              </a:rPr>
              <a:t>中的 </a:t>
            </a:r>
            <a:r>
              <a:rPr lang="en-US" altLang="zh-TW" sz="2200">
                <a:latin typeface="標楷體" pitchFamily="65" charset="-120"/>
                <a:cs typeface="Arial" pitchFamily="34" charset="0"/>
              </a:rPr>
              <a:t>ACE</a:t>
            </a:r>
            <a:r>
              <a:rPr lang="zh-TW" altLang="en-US" sz="2200">
                <a:latin typeface="標楷體" pitchFamily="65" charset="-120"/>
                <a:cs typeface="Arial" pitchFamily="34" charset="0"/>
              </a:rPr>
              <a:t>，以允許只有網路 </a:t>
            </a:r>
            <a:r>
              <a:rPr lang="en-US" altLang="zh-TW" sz="2200">
                <a:latin typeface="標楷體" pitchFamily="65" charset="-120"/>
                <a:cs typeface="Arial" pitchFamily="34" charset="0"/>
              </a:rPr>
              <a:t>192.168.10.0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192.168.11.0</a:t>
            </a:r>
            <a:r>
              <a:rPr lang="zh-TW" altLang="en-US" sz="2200">
                <a:latin typeface="標楷體" pitchFamily="65" charset="-120"/>
                <a:cs typeface="Arial" pitchFamily="34" charset="0"/>
              </a:rPr>
              <a:t>。這兩個網路可以摘要為 </a:t>
            </a:r>
            <a:r>
              <a:rPr lang="en-US" altLang="zh-TW" sz="2200">
                <a:latin typeface="標楷體" pitchFamily="65" charset="-120"/>
                <a:cs typeface="Arial" pitchFamily="34" charset="0"/>
              </a:rPr>
              <a:t>192.168.10.0/23</a:t>
            </a:r>
            <a:r>
              <a:rPr lang="zh-TW" altLang="en-US" sz="2200">
                <a:latin typeface="標楷體" pitchFamily="65" charset="-120"/>
                <a:cs typeface="Arial" pitchFamily="34" charset="0"/>
              </a:rPr>
              <a:t>，這是 </a:t>
            </a:r>
            <a:r>
              <a:rPr lang="en-US" altLang="zh-TW" sz="2200">
                <a:latin typeface="標楷體" pitchFamily="65" charset="-120"/>
                <a:cs typeface="Arial" pitchFamily="34" charset="0"/>
              </a:rPr>
              <a:t>255.255.254.0 </a:t>
            </a:r>
            <a:r>
              <a:rPr lang="zh-TW" altLang="en-US" sz="2200">
                <a:latin typeface="標楷體" pitchFamily="65" charset="-120"/>
                <a:cs typeface="Arial" pitchFamily="34" charset="0"/>
              </a:rPr>
              <a:t>的子網路遮罩。同樣地，你可以從 </a:t>
            </a:r>
            <a:r>
              <a:rPr lang="en-US" altLang="zh-TW" sz="2200">
                <a:latin typeface="標楷體" pitchFamily="65" charset="-120"/>
                <a:cs typeface="Arial" pitchFamily="34" charset="0"/>
              </a:rPr>
              <a:t>255.255.255.255 </a:t>
            </a:r>
            <a:r>
              <a:rPr lang="zh-TW" altLang="en-US" sz="2200">
                <a:latin typeface="標楷體" pitchFamily="65" charset="-120"/>
                <a:cs typeface="Arial" pitchFamily="34" charset="0"/>
              </a:rPr>
              <a:t>減去 </a:t>
            </a:r>
            <a:r>
              <a:rPr lang="en-US" altLang="zh-TW" sz="2200">
                <a:latin typeface="標楷體" pitchFamily="65" charset="-120"/>
                <a:cs typeface="Arial" pitchFamily="34" charset="0"/>
              </a:rPr>
              <a:t>255.255.254.0 </a:t>
            </a:r>
            <a:r>
              <a:rPr lang="zh-TW" altLang="en-US" sz="2200">
                <a:latin typeface="標楷體" pitchFamily="65" charset="-120"/>
                <a:cs typeface="Arial" pitchFamily="34" charset="0"/>
              </a:rPr>
              <a:t>子網路遮罩。</a:t>
            </a:r>
            <a:r>
              <a:rPr lang="zh-TW" altLang="zh-TW" sz="2200">
                <a:latin typeface="標楷體" pitchFamily="65" charset="-120"/>
                <a:cs typeface="Arial" pitchFamily="34" charset="0"/>
              </a:rPr>
              <a:t>這</a:t>
            </a:r>
            <a:r>
              <a:rPr lang="zh-TW" altLang="en-US" sz="2200">
                <a:latin typeface="標楷體" pitchFamily="65" charset="-120"/>
                <a:cs typeface="Arial" pitchFamily="34" charset="0"/>
              </a:rPr>
              <a:t>會產生萬用遮罩 </a:t>
            </a:r>
            <a:r>
              <a:rPr lang="en-US" altLang="zh-TW" sz="2200">
                <a:latin typeface="標楷體" pitchFamily="65" charset="-120"/>
                <a:cs typeface="Arial" pitchFamily="34" charset="0"/>
              </a:rPr>
              <a:t>0.0.1.255</a:t>
            </a:r>
            <a:r>
              <a:rPr lang="zh-TW" altLang="en-US" sz="2200">
                <a:latin typeface="標楷體" pitchFamily="65" charset="-120"/>
                <a:cs typeface="Arial" pitchFamily="34" charset="0"/>
              </a:rPr>
              <a:t>。因此，</a:t>
            </a:r>
            <a:r>
              <a:rPr lang="en-US" altLang="zh-TW" sz="2200">
                <a:latin typeface="標楷體" pitchFamily="65" charset="-120"/>
                <a:cs typeface="Arial" pitchFamily="34" charset="0"/>
              </a:rPr>
              <a:t>ACE </a:t>
            </a:r>
            <a:r>
              <a:rPr lang="zh-TW" altLang="en-US" sz="2200">
                <a:latin typeface="標楷體" pitchFamily="65" charset="-120"/>
                <a:cs typeface="Arial" pitchFamily="34" charset="0"/>
              </a:rPr>
              <a:t>將是 </a:t>
            </a:r>
            <a:r>
              <a:rPr lang="en-US" altLang="zh-TW" sz="2200" b="1">
                <a:latin typeface="標楷體" pitchFamily="65" charset="-120"/>
                <a:cs typeface="Arial" pitchFamily="34" charset="0"/>
              </a:rPr>
              <a:t>access-list 10 permit 192.168.10.0 0.0.1.255</a:t>
            </a:r>
            <a:r>
              <a:rPr lang="zh-TW" altLang="en-US" sz="2200">
                <a:latin typeface="標楷體" pitchFamily="65" charset="-120"/>
                <a:cs typeface="Arial" pitchFamily="34" charset="0"/>
              </a:rPr>
              <a:t>。</a:t>
            </a:r>
            <a:endParaRPr lang="en-US" sz="2200">
              <a:solidFill>
                <a:srgbClr val="000000"/>
              </a:solidFill>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4.2</a:t>
            </a:r>
            <a:r>
              <a:rPr lang="zh-TW" altLang="en-US" sz="3600">
                <a:solidFill>
                  <a:srgbClr val="004C69"/>
                </a:solidFill>
              </a:rPr>
              <a:t> </a:t>
            </a:r>
            <a:r>
              <a:rPr lang="en-US" altLang="zh-TW" sz="3600" smtClean="0">
                <a:solidFill>
                  <a:srgbClr val="004C69"/>
                </a:solidFill>
              </a:rPr>
              <a:t>ACL </a:t>
            </a:r>
            <a:r>
              <a:rPr lang="zh-TW" altLang="en-US" sz="3600">
                <a:solidFill>
                  <a:srgbClr val="004C69"/>
                </a:solidFill>
              </a:rPr>
              <a:t>中的萬用遮罩</a:t>
            </a:r>
            <a:br>
              <a:rPr lang="en-US" altLang="zh-TW" sz="3600">
                <a:solidFill>
                  <a:srgbClr val="004C69"/>
                </a:solidFill>
              </a:rPr>
            </a:br>
            <a:r>
              <a:rPr lang="zh-TW" altLang="en-US" sz="3600">
                <a:solidFill>
                  <a:srgbClr val="004C69"/>
                </a:solidFill>
              </a:rPr>
              <a:t>萬用遮罩計算</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176</a:t>
            </a:fld>
            <a:endParaRPr lang="en-US" kern="0">
              <a:solidFill>
                <a:srgbClr val="595959"/>
              </a:solidFill>
            </a:endParaRPr>
          </a:p>
        </p:txBody>
      </p:sp>
    </p:spTree>
    <p:custDataLst>
      <p:tags r:id="rId3"/>
    </p:custDataLst>
    <p:extLst>
      <p:ext uri="{BB962C8B-B14F-4D97-AF65-F5344CB8AC3E}">
        <p14:creationId xmlns:p14="http://schemas.microsoft.com/office/powerpoint/2010/main" val="4041696477"/>
      </p:ext>
    </p:extLst>
  </p:cSld>
  <p:clrMapOvr>
    <a:masterClrMapping/>
  </p:clrMapOvr>
  <p:transition/>
  <p:timing/>
</p:sld>
</file>

<file path=ppt/slides/slide1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215CBA2-A914-3C4A-990E-73359DAA5DB9}"/>
              </a:ext>
            </a:extLst>
          </p:cNvPr>
          <p:cNvSpPr>
            <a:spLocks noGrp="1"/>
          </p:cNvSpPr>
          <p:nvPr>
            <p:ph idx="1"/>
          </p:nvPr>
        </p:nvSpPr>
        <p:spPr>
          <a:xfrm>
            <a:off x="676426" y="1352811"/>
            <a:ext cx="10684681" cy="4747839"/>
          </a:xfrm>
        </p:spPr>
        <p:txBody>
          <a:bodyPr>
            <a:normAutofit/>
          </a:bodyPr>
          <a:lstStyle/>
          <a:p>
            <a:pPr marL="0" indent="0">
              <a:buNone/>
            </a:pPr>
            <a:r>
              <a:rPr lang="en-US" altLang="zh-TW" sz="2400">
                <a:latin typeface="標楷體" pitchFamily="65" charset="-120"/>
                <a:cs typeface="Arial" pitchFamily="34" charset="0"/>
              </a:rPr>
              <a:t>Cisco IOS </a:t>
            </a:r>
            <a:r>
              <a:rPr lang="zh-TW" altLang="en-US" sz="2400">
                <a:latin typeface="標楷體" pitchFamily="65" charset="-120"/>
                <a:cs typeface="Arial" pitchFamily="34" charset="0"/>
              </a:rPr>
              <a:t>提供了兩個關鍵字來識別萬用遮罩的最常見用途。這兩個關鍵字是：</a:t>
            </a:r>
          </a:p>
          <a:p>
            <a:r>
              <a:rPr lang="en-US" altLang="zh-TW" sz="2400" b="1">
                <a:latin typeface="標楷體" pitchFamily="65" charset="-120"/>
                <a:cs typeface="Arial" pitchFamily="34" charset="0"/>
              </a:rPr>
              <a:t>host</a:t>
            </a:r>
            <a:r>
              <a:rPr lang="zh-TW" altLang="en-US" sz="2400">
                <a:latin typeface="標楷體" pitchFamily="65" charset="-120"/>
                <a:cs typeface="Arial" pitchFamily="34" charset="0"/>
              </a:rPr>
              <a:t> </a:t>
            </a:r>
            <a:r>
              <a:rPr lang="en-US" altLang="zh-TW" sz="2400">
                <a:latin typeface="標楷體" pitchFamily="65" charset="-120"/>
                <a:cs typeface="Arial" pitchFamily="34" charset="0"/>
              </a:rPr>
              <a:t>- </a:t>
            </a:r>
            <a:r>
              <a:rPr lang="zh-TW" altLang="en-US" sz="2400">
                <a:latin typeface="標楷體" pitchFamily="65" charset="-120"/>
                <a:cs typeface="Arial" pitchFamily="34" charset="0"/>
              </a:rPr>
              <a:t>這個關鍵字替換 </a:t>
            </a:r>
            <a:r>
              <a:rPr lang="en-US" altLang="zh-TW" sz="2400">
                <a:latin typeface="標楷體" pitchFamily="65" charset="-120"/>
                <a:cs typeface="Arial" pitchFamily="34" charset="0"/>
              </a:rPr>
              <a:t>0.0.0.0 </a:t>
            </a:r>
            <a:r>
              <a:rPr lang="zh-TW" altLang="en-US" sz="2400">
                <a:latin typeface="標楷體" pitchFamily="65" charset="-120"/>
                <a:cs typeface="Arial" pitchFamily="34" charset="0"/>
              </a:rPr>
              <a:t>遮罩。這個遮罩指出，所有的 </a:t>
            </a:r>
            <a:r>
              <a:rPr lang="en-US" altLang="zh-TW" sz="2400">
                <a:latin typeface="標楷體" pitchFamily="65" charset="-120"/>
                <a:cs typeface="Arial" pitchFamily="34" charset="0"/>
              </a:rPr>
              <a:t>IPv4 </a:t>
            </a:r>
            <a:r>
              <a:rPr lang="zh-TW" altLang="en-US" sz="2400">
                <a:latin typeface="標楷體" pitchFamily="65" charset="-120"/>
                <a:cs typeface="Arial" pitchFamily="34" charset="0"/>
              </a:rPr>
              <a:t>位址位必須匹配過濾只有一個主機位址。</a:t>
            </a:r>
          </a:p>
          <a:p>
            <a:r>
              <a:rPr lang="en-US" altLang="zh-TW" sz="2400" b="1">
                <a:latin typeface="標楷體" pitchFamily="65" charset="-120"/>
                <a:cs typeface="Arial" pitchFamily="34" charset="0"/>
              </a:rPr>
              <a:t>any</a:t>
            </a:r>
            <a:r>
              <a:rPr lang="zh-TW" altLang="en-US" sz="2400">
                <a:latin typeface="標楷體" pitchFamily="65" charset="-120"/>
                <a:cs typeface="Arial" pitchFamily="34" charset="0"/>
              </a:rPr>
              <a:t> </a:t>
            </a:r>
            <a:r>
              <a:rPr lang="en-US" altLang="zh-TW" sz="2400">
                <a:latin typeface="標楷體" pitchFamily="65" charset="-120"/>
                <a:cs typeface="Arial" pitchFamily="34" charset="0"/>
              </a:rPr>
              <a:t>- </a:t>
            </a:r>
            <a:r>
              <a:rPr lang="zh-TW" altLang="en-US" sz="2400">
                <a:latin typeface="標楷體" pitchFamily="65" charset="-120"/>
                <a:cs typeface="Arial" pitchFamily="34" charset="0"/>
              </a:rPr>
              <a:t>此關鍵字替換 </a:t>
            </a:r>
            <a:r>
              <a:rPr lang="en-US" altLang="zh-TW" sz="2400">
                <a:latin typeface="標楷體" pitchFamily="65" charset="-120"/>
                <a:cs typeface="Arial" pitchFamily="34" charset="0"/>
              </a:rPr>
              <a:t>255.255.255.255 </a:t>
            </a:r>
            <a:r>
              <a:rPr lang="zh-TW" altLang="en-US" sz="2400">
                <a:latin typeface="標楷體" pitchFamily="65" charset="-120"/>
                <a:cs typeface="Arial" pitchFamily="34" charset="0"/>
              </a:rPr>
              <a:t>遮罩。這個遮罩表示忽略整個 </a:t>
            </a:r>
            <a:r>
              <a:rPr lang="en-US" altLang="zh-TW" sz="2400">
                <a:latin typeface="標楷體" pitchFamily="65" charset="-120"/>
                <a:cs typeface="Arial" pitchFamily="34" charset="0"/>
              </a:rPr>
              <a:t>IPv4 </a:t>
            </a:r>
            <a:r>
              <a:rPr lang="zh-TW" altLang="en-US" sz="2400">
                <a:latin typeface="標楷體" pitchFamily="65" charset="-120"/>
                <a:cs typeface="Arial" pitchFamily="34" charset="0"/>
              </a:rPr>
              <a:t>位址或接受任何位址。</a:t>
            </a:r>
            <a:endParaRPr lang="en-US" sz="24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4.2</a:t>
            </a:r>
            <a:r>
              <a:rPr lang="zh-TW" altLang="en-US" sz="3600">
                <a:solidFill>
                  <a:srgbClr val="004C69"/>
                </a:solidFill>
              </a:rPr>
              <a:t> </a:t>
            </a:r>
            <a:r>
              <a:rPr lang="en-US" altLang="zh-TW" sz="3600" smtClean="0">
                <a:solidFill>
                  <a:srgbClr val="004C69"/>
                </a:solidFill>
              </a:rPr>
              <a:t>ACL </a:t>
            </a:r>
            <a:r>
              <a:rPr lang="zh-TW" altLang="en-US" sz="3600">
                <a:solidFill>
                  <a:srgbClr val="004C69"/>
                </a:solidFill>
              </a:rPr>
              <a:t>中的萬用遮罩</a:t>
            </a:r>
            <a:br>
              <a:rPr lang="en-US" altLang="zh-TW" sz="3600">
                <a:solidFill>
                  <a:srgbClr val="004C69"/>
                </a:solidFill>
              </a:rPr>
            </a:br>
            <a:r>
              <a:rPr lang="zh-TW" altLang="en-US" sz="3600">
                <a:solidFill>
                  <a:srgbClr val="004C69"/>
                </a:solidFill>
              </a:rPr>
              <a:t>萬用遮罩關鍵字</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177</a:t>
            </a:fld>
            <a:endParaRPr lang="en-US" kern="0">
              <a:solidFill>
                <a:srgbClr val="595959"/>
              </a:solidFill>
            </a:endParaRPr>
          </a:p>
        </p:txBody>
      </p:sp>
    </p:spTree>
    <p:custDataLst>
      <p:tags r:id="rId3"/>
    </p:custDataLst>
    <p:extLst>
      <p:ext uri="{BB962C8B-B14F-4D97-AF65-F5344CB8AC3E}">
        <p14:creationId xmlns:p14="http://schemas.microsoft.com/office/powerpoint/2010/main" val="269020614"/>
      </p:ext>
    </p:extLst>
  </p:cSld>
  <p:clrMapOvr>
    <a:masterClrMapping/>
  </p:clrMapOvr>
  <p:transition/>
  <p:timing/>
</p:sld>
</file>

<file path=ppt/slides/slide1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F97EAED2-1894-4945-BC7B-07578448B148}"/>
              </a:ext>
            </a:extLst>
          </p:cNvPr>
          <p:cNvSpPr>
            <a:spLocks noGrp="1"/>
          </p:cNvSpPr>
          <p:nvPr>
            <p:ph idx="1"/>
          </p:nvPr>
        </p:nvSpPr>
        <p:spPr>
          <a:xfrm>
            <a:off x="192088" y="1065260"/>
            <a:ext cx="5903913" cy="5540425"/>
          </a:xfrm>
        </p:spPr>
        <p:txBody>
          <a:bodyPr/>
          <a:lstStyle/>
          <a:p>
            <a:r>
              <a:rPr lang="zh-TW" altLang="en-US" sz="2133">
                <a:latin typeface="標楷體" pitchFamily="65" charset="-120"/>
                <a:cs typeface="Arial" pitchFamily="34" charset="0"/>
              </a:rPr>
              <a:t>路由器介面上可套用的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數目有限制。例如，雙重堆疊 </a:t>
            </a:r>
            <a:r>
              <a:rPr lang="en-US" altLang="zh-TW" sz="2133">
                <a:latin typeface="標楷體" pitchFamily="65" charset="-120"/>
                <a:cs typeface="Arial" pitchFamily="34" charset="0"/>
              </a:rPr>
              <a:t>(</a:t>
            </a:r>
            <a:r>
              <a:rPr lang="zh-TW" altLang="en-US" sz="2133">
                <a:latin typeface="標楷體" pitchFamily="65" charset="-120"/>
                <a:cs typeface="Arial" pitchFamily="34" charset="0"/>
              </a:rPr>
              <a:t>即 </a:t>
            </a:r>
            <a:r>
              <a:rPr lang="en-US" altLang="zh-TW" sz="2133">
                <a:latin typeface="標楷體" pitchFamily="65" charset="-120"/>
                <a:cs typeface="Arial" pitchFamily="34" charset="0"/>
              </a:rPr>
              <a:t>IPv4 </a:t>
            </a:r>
            <a:r>
              <a:rPr lang="zh-TW" altLang="en-US" sz="2133">
                <a:latin typeface="標楷體" pitchFamily="65" charset="-120"/>
                <a:cs typeface="Arial" pitchFamily="34" charset="0"/>
              </a:rPr>
              <a:t>和 </a:t>
            </a:r>
            <a:r>
              <a:rPr lang="en-US" altLang="zh-TW" sz="2133">
                <a:latin typeface="標楷體" pitchFamily="65" charset="-120"/>
                <a:cs typeface="Arial" pitchFamily="34" charset="0"/>
              </a:rPr>
              <a:t>IPv6) </a:t>
            </a:r>
            <a:r>
              <a:rPr lang="zh-TW" altLang="en-US" sz="2133">
                <a:latin typeface="標楷體" pitchFamily="65" charset="-120"/>
                <a:cs typeface="Arial" pitchFamily="34" charset="0"/>
              </a:rPr>
              <a:t>路由器介面最多可套用四個 </a:t>
            </a:r>
            <a:r>
              <a:rPr lang="en-US" altLang="zh-TW" sz="2133">
                <a:latin typeface="標楷體" pitchFamily="65" charset="-120"/>
                <a:cs typeface="Arial" pitchFamily="34" charset="0"/>
              </a:rPr>
              <a:t>ACL</a:t>
            </a:r>
            <a:r>
              <a:rPr lang="zh-TW" altLang="en-US" sz="2133">
                <a:latin typeface="標楷體" pitchFamily="65" charset="-120"/>
                <a:cs typeface="Arial" pitchFamily="34" charset="0"/>
              </a:rPr>
              <a:t>，如圖所示。</a:t>
            </a:r>
            <a:endParaRPr lang="en-US" altLang="zh-TW" sz="2133">
              <a:latin typeface="標楷體" pitchFamily="65" charset="-120"/>
              <a:cs typeface="Arial" pitchFamily="34" charset="0"/>
            </a:endParaRPr>
          </a:p>
          <a:p>
            <a:r>
              <a:rPr lang="zh-TW" altLang="en-US" sz="2133">
                <a:latin typeface="標楷體" pitchFamily="65" charset="-120"/>
                <a:cs typeface="Arial" pitchFamily="34" charset="0"/>
              </a:rPr>
              <a:t>具體來說，路由器介面可以有：</a:t>
            </a:r>
          </a:p>
          <a:p>
            <a:pPr lvl="1"/>
            <a:r>
              <a:rPr lang="zh-TW" altLang="en-US" sz="2000">
                <a:latin typeface="標楷體" pitchFamily="65" charset="-120"/>
                <a:cs typeface="Arial" pitchFamily="34" charset="0"/>
              </a:rPr>
              <a:t>一個出站 </a:t>
            </a:r>
            <a:r>
              <a:rPr lang="en-US" altLang="zh-TW" sz="2000">
                <a:latin typeface="標楷體" pitchFamily="65" charset="-120"/>
                <a:cs typeface="Arial" pitchFamily="34" charset="0"/>
              </a:rPr>
              <a:t>IPv4 ACL</a:t>
            </a:r>
          </a:p>
          <a:p>
            <a:pPr lvl="1"/>
            <a:r>
              <a:rPr lang="zh-TW" altLang="en-US" sz="2000">
                <a:latin typeface="標楷體" pitchFamily="65" charset="-120"/>
                <a:cs typeface="Arial" pitchFamily="34" charset="0"/>
              </a:rPr>
              <a:t>一個入站 </a:t>
            </a:r>
            <a:r>
              <a:rPr lang="en-US" altLang="zh-TW" sz="2000">
                <a:latin typeface="標楷體" pitchFamily="65" charset="-120"/>
                <a:cs typeface="Arial" pitchFamily="34" charset="0"/>
              </a:rPr>
              <a:t>IPv4 ACL</a:t>
            </a:r>
          </a:p>
          <a:p>
            <a:pPr lvl="1"/>
            <a:r>
              <a:rPr lang="zh-TW" altLang="en-US" sz="2000">
                <a:latin typeface="標楷體" pitchFamily="65" charset="-120"/>
                <a:cs typeface="Arial" pitchFamily="34" charset="0"/>
              </a:rPr>
              <a:t>一個入站 </a:t>
            </a:r>
            <a:r>
              <a:rPr lang="en-US" altLang="zh-TW" sz="2000">
                <a:latin typeface="標楷體" pitchFamily="65" charset="-120"/>
                <a:cs typeface="Arial" pitchFamily="34" charset="0"/>
              </a:rPr>
              <a:t>IPv6 ACL</a:t>
            </a:r>
          </a:p>
          <a:p>
            <a:pPr lvl="1"/>
            <a:r>
              <a:rPr lang="zh-TW" altLang="en-US" sz="2000">
                <a:latin typeface="標楷體" pitchFamily="65" charset="-120"/>
                <a:cs typeface="Arial" pitchFamily="34" charset="0"/>
              </a:rPr>
              <a:t>一個出站 </a:t>
            </a:r>
            <a:r>
              <a:rPr lang="en-US" altLang="zh-TW" sz="2000">
                <a:latin typeface="標楷體" pitchFamily="65" charset="-120"/>
                <a:cs typeface="Arial" pitchFamily="34" charset="0"/>
              </a:rPr>
              <a:t>IPv6 ACL</a:t>
            </a:r>
          </a:p>
          <a:p>
            <a:r>
              <a:rPr lang="zh-TW" altLang="en-US" sz="2133" b="1">
                <a:latin typeface="標楷體" pitchFamily="65" charset="-120"/>
                <a:cs typeface="Arial" pitchFamily="34" charset="0"/>
              </a:rPr>
              <a:t>註</a:t>
            </a:r>
            <a:r>
              <a:rPr lang="en-US" altLang="zh-TW" sz="2133">
                <a:latin typeface="標楷體" pitchFamily="65" charset="-120"/>
                <a:cs typeface="Arial" pitchFamily="34" charset="0"/>
              </a:rPr>
              <a:t>: ACL </a:t>
            </a:r>
            <a:r>
              <a:rPr lang="zh-TW" altLang="en-US" sz="2133">
                <a:latin typeface="標楷體" pitchFamily="65" charset="-120"/>
                <a:cs typeface="Arial" pitchFamily="34" charset="0"/>
              </a:rPr>
              <a:t>不一定要在雙向進行設定。</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的數目及其套用至介面的方向將取決於組織的安全政策。</a:t>
            </a:r>
            <a:endParaRPr lang="en-US" sz="2133">
              <a:latin typeface="標楷體" pitchFamily="65" charset="-120"/>
              <a:cs typeface="Arial" pitchFamily="34" charset="0"/>
            </a:endParaRPr>
          </a:p>
          <a:p>
            <a:pPr marL="0" indent="0"/>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smtClean="0">
                <a:solidFill>
                  <a:srgbClr val="004C69"/>
                </a:solidFill>
              </a:rPr>
              <a:t>4.3</a:t>
            </a:r>
            <a:r>
              <a:rPr lang="zh-TW" altLang="en-US" sz="3600" smtClean="0">
                <a:solidFill>
                  <a:srgbClr val="004C69"/>
                </a:solidFill>
              </a:rPr>
              <a:t> </a:t>
            </a:r>
            <a:r>
              <a:rPr lang="en-US" altLang="zh-TW" sz="3600" smtClean="0">
                <a:solidFill>
                  <a:srgbClr val="004C69"/>
                </a:solidFill>
              </a:rPr>
              <a:t>ACL </a:t>
            </a:r>
            <a:r>
              <a:rPr lang="zh-TW" altLang="en-US" sz="3600">
                <a:solidFill>
                  <a:srgbClr val="004C69"/>
                </a:solidFill>
              </a:rPr>
              <a:t>建立的準則</a:t>
            </a:r>
            <a:br>
              <a:rPr lang="en-US" altLang="zh-TW" sz="3600">
                <a:solidFill>
                  <a:srgbClr val="004C69"/>
                </a:solidFill>
              </a:rPr>
            </a:br>
            <a:r>
              <a:rPr lang="zh-TW" altLang="zh-TW" sz="3600">
                <a:solidFill>
                  <a:srgbClr val="004C69"/>
                </a:solidFill>
              </a:rPr>
              <a:t>每個介面的 ACL 數量有限</a:t>
            </a:r>
            <a:endParaRPr lang="zh-TW" sz="3600">
              <a:solidFill>
                <a:srgbClr val="004C69"/>
              </a:solidFill>
            </a:endParaRPr>
          </a:p>
        </p:txBody>
      </p:sp>
      <p:pic>
        <p:nvPicPr>
          <p:cNvPr id="7" name="Picture 6">
            <a:extLst>
              <a:ext uri="{FF2B5EF4-FFF2-40B4-BE49-F238E27FC236}">
                <a16:creationId xmlns:a16="http://schemas.microsoft.com/office/drawing/2014/main" id="{BD109AAC-C779-C54A-B871-5288A9E91D19}"/>
              </a:ext>
            </a:extLst>
          </p:cNvPr>
          <p:cNvPicPr>
            <a:picLocks noChangeAspect="1"/>
          </p:cNvPicPr>
          <p:nvPr/>
        </p:nvPicPr>
        <p:blipFill>
          <a:blip r:embed="rId3"/>
          <a:stretch>
            <a:fillRect/>
          </a:stretch>
        </p:blipFill>
        <p:spPr>
          <a:xfrm>
            <a:off x="6481010" y="1584843"/>
            <a:ext cx="4914679" cy="368831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178</a:t>
            </a:fld>
            <a:endParaRPr lang="en-US" kern="0">
              <a:solidFill>
                <a:srgbClr val="595959"/>
              </a:solidFill>
            </a:endParaRPr>
          </a:p>
        </p:txBody>
      </p:sp>
    </p:spTree>
    <p:custDataLst>
      <p:tags r:id="rId4"/>
    </p:custDataLst>
    <p:extLst>
      <p:ext uri="{BB962C8B-B14F-4D97-AF65-F5344CB8AC3E}">
        <p14:creationId xmlns:p14="http://schemas.microsoft.com/office/powerpoint/2010/main" val="2153093485"/>
      </p:ext>
    </p:extLst>
  </p:cSld>
  <p:clrMapOvr>
    <a:masterClrMapping/>
  </p:clrMapOvr>
  <p:transition/>
  <p:timing/>
</p:sld>
</file>

<file path=ppt/slides/slide1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E9CBFF3-30E5-5E4B-B487-D6C014376569}"/>
              </a:ext>
            </a:extLst>
          </p:cNvPr>
          <p:cNvSpPr>
            <a:spLocks noGrp="1"/>
          </p:cNvSpPr>
          <p:nvPr>
            <p:ph idx="1"/>
          </p:nvPr>
        </p:nvSpPr>
        <p:spPr>
          <a:xfrm>
            <a:off x="782696" y="1317575"/>
            <a:ext cx="8780725" cy="5540425"/>
          </a:xfrm>
        </p:spPr>
        <p:txBody>
          <a:bodyPr/>
          <a:lstStyle/>
          <a:p>
            <a:pPr marL="0" indent="0">
              <a:buNone/>
            </a:pPr>
            <a:r>
              <a:rPr lang="zh-TW" altLang="en-US" sz="2133">
                <a:latin typeface="標楷體" pitchFamily="65" charset="-120"/>
                <a:cs typeface="Arial" pitchFamily="34" charset="0"/>
              </a:rPr>
              <a:t>使用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需要注意細節和小心。錯誤可能會造成停機時間、故障排除工作以及網路服務不佳方面昂貴的代價。設定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之前需要基本規劃。</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4.3</a:t>
            </a:r>
            <a:r>
              <a:rPr lang="zh-TW" altLang="en-US" sz="3600">
                <a:solidFill>
                  <a:srgbClr val="004C69"/>
                </a:solidFill>
              </a:rPr>
              <a:t> </a:t>
            </a:r>
            <a:r>
              <a:rPr lang="en-US" altLang="zh-TW" sz="3600" smtClean="0">
                <a:solidFill>
                  <a:srgbClr val="004C69"/>
                </a:solidFill>
              </a:rPr>
              <a:t>ACL </a:t>
            </a:r>
            <a:r>
              <a:rPr lang="zh-TW" altLang="en-US" sz="3600">
                <a:solidFill>
                  <a:srgbClr val="004C69"/>
                </a:solidFill>
              </a:rPr>
              <a:t>建立的準則</a:t>
            </a:r>
            <a:br>
              <a:rPr lang="en-US" sz="3600">
                <a:solidFill>
                  <a:srgbClr val="004C69"/>
                </a:solidFill>
              </a:rPr>
            </a:br>
            <a:r>
              <a:rPr lang="en-US" altLang="zh-TW" sz="3600">
                <a:solidFill>
                  <a:srgbClr val="004C69"/>
                </a:solidFill>
              </a:rPr>
              <a:t>ACL </a:t>
            </a:r>
            <a:r>
              <a:rPr lang="zh-TW" altLang="en-US" sz="3600">
                <a:solidFill>
                  <a:srgbClr val="004C69"/>
                </a:solidFill>
              </a:rPr>
              <a:t>最佳實作</a:t>
            </a:r>
          </a:p>
        </p:txBody>
      </p:sp>
      <p:graphicFrame>
        <p:nvGraphicFramePr>
          <p:cNvPr id="6" name="Table 5">
            <a:extLst>
              <a:ext uri="{FF2B5EF4-FFF2-40B4-BE49-F238E27FC236}">
                <a16:creationId xmlns:a16="http://schemas.microsoft.com/office/drawing/2014/main" id="{B6F92E12-6BB7-8140-8096-43733D88CDE6}"/>
              </a:ext>
            </a:extLst>
          </p:cNvPr>
          <p:cNvGraphicFramePr>
            <a:graphicFrameLocks noGrp="1"/>
          </p:cNvGraphicFramePr>
          <p:nvPr>
            <p:extLst>
              <p:ext uri="{D42A27DB-BD31-4B8C-83A1-F6EECF244321}">
                <p14:modId xmlns:p14="http://schemas.microsoft.com/office/powerpoint/2010/main" val="721080032"/>
              </p:ext>
            </p:extLst>
          </p:nvPr>
        </p:nvGraphicFramePr>
        <p:xfrm>
          <a:off x="363254" y="2167467"/>
          <a:ext cx="11523946" cy="3995346"/>
        </p:xfrm>
        <a:graphic>
          <a:graphicData uri="http://schemas.openxmlformats.org/drawingml/2006/table">
            <a:tbl>
              <a:tblPr firstRow="1" bandRow="1">
                <a:tableStyleId>{5C22544A-7EE6-4342-B048-85BDC9FD1C3A}</a:tableStyleId>
              </a:tblPr>
              <a:tblGrid>
                <a:gridCol w="5761973">
                  <a:extLst>
                    <a:ext uri="{9D8B030D-6E8A-4147-A177-3AD203B41FA5}">
                      <a16:colId xmlns:a16="http://schemas.microsoft.com/office/drawing/2014/main" val="98621564"/>
                    </a:ext>
                  </a:extLst>
                </a:gridCol>
                <a:gridCol w="5761973">
                  <a:extLst>
                    <a:ext uri="{9D8B030D-6E8A-4147-A177-3AD203B41FA5}">
                      <a16:colId xmlns:a16="http://schemas.microsoft.com/office/drawing/2014/main" val="1412113352"/>
                    </a:ext>
                  </a:extLst>
                </a:gridCol>
              </a:tblGrid>
              <a:tr h="478409">
                <a:tc>
                  <a:txBody>
                    <a:bodyPr vert="horz" wrap="square"/>
                    <a:lstStyle/>
                    <a:p>
                      <a:pPr algn="l" rtl="0" fontAlgn="ctr"/>
                      <a:r>
                        <a:rPr lang="zh-TW" altLang="en-US" sz="2200" b="1">
                          <a:effectLst/>
                          <a:latin typeface="標楷體" pitchFamily="65" charset="-120"/>
                          <a:ea typeface="標楷體" panose="03000509000000000000" pitchFamily="65" charset="-120"/>
                          <a:cs typeface="Arial" pitchFamily="34" charset="0"/>
                        </a:rPr>
                        <a:t>準則</a:t>
                      </a:r>
                      <a:endParaRPr lang="zh-TW" sz="2200" b="1">
                        <a:effectLst/>
                        <a:latin typeface="標楷體" pitchFamily="65" charset="-120"/>
                        <a:ea typeface="標楷體" panose="03000509000000000000" pitchFamily="65" charset="-120"/>
                        <a:cs typeface="Arial" pitchFamily="34" charset="0"/>
                      </a:endParaRPr>
                    </a:p>
                  </a:txBody>
                  <a:tcPr marL="63500" marR="63500" marT="63500" marB="63500" anchor="ctr"/>
                </a:tc>
                <a:tc>
                  <a:txBody>
                    <a:bodyPr vert="horz" wrap="square"/>
                    <a:lstStyle/>
                    <a:p>
                      <a:pPr algn="l" rtl="0" fontAlgn="ctr"/>
                      <a:r>
                        <a:rPr lang="zh-TW" altLang="en-US" sz="2200" b="1">
                          <a:effectLst/>
                          <a:latin typeface="標楷體" pitchFamily="65" charset="-120"/>
                          <a:ea typeface="標楷體" panose="03000509000000000000" pitchFamily="65" charset="-120"/>
                          <a:cs typeface="Arial" pitchFamily="34" charset="0"/>
                        </a:rPr>
                        <a:t>效益</a:t>
                      </a:r>
                      <a:endParaRPr lang="zh-TW" sz="2200" b="1">
                        <a:effectLst/>
                        <a:latin typeface="標楷體" pitchFamily="65" charset="-120"/>
                        <a:ea typeface="標楷體" panose="03000509000000000000" pitchFamily="65" charset="-120"/>
                        <a:cs typeface="Arial" panose="020b0604020202020204" pitchFamily="34" charset="0"/>
                      </a:endParaRPr>
                    </a:p>
                  </a:txBody>
                  <a:tcPr marL="63500" marR="63500" marT="63500" marB="63500" anchor="ctr"/>
                </a:tc>
                <a:extLst>
                  <a:ext uri="{0D108BD9-81ED-4DB2-BD59-A6C34878D82A}">
                    <a16:rowId xmlns:a16="http://schemas.microsoft.com/office/drawing/2014/main" val="119604248"/>
                  </a:ext>
                </a:extLst>
              </a:tr>
              <a:tr h="478409">
                <a:tc>
                  <a:txBody>
                    <a:bodyPr vert="horz" wrap="square"/>
                    <a:lstStyle/>
                    <a:p>
                      <a:pPr fontAlgn="ctr"/>
                      <a:r>
                        <a:rPr lang="zh-TW" altLang="en-US" sz="2200" b="0">
                          <a:effectLst/>
                          <a:latin typeface="標楷體" pitchFamily="65" charset="-120"/>
                          <a:ea typeface="標楷體" panose="03000509000000000000" pitchFamily="65" charset="-120"/>
                          <a:cs typeface="Arial" pitchFamily="34" charset="0"/>
                        </a:rPr>
                        <a:t>以組織安全政策為基礎的 </a:t>
                      </a:r>
                      <a:r>
                        <a:rPr lang="en-US" altLang="zh-TW" sz="2200" b="0">
                          <a:effectLst/>
                          <a:latin typeface="標楷體" pitchFamily="65" charset="-120"/>
                          <a:ea typeface="標楷體" panose="03000509000000000000" pitchFamily="65" charset="-120"/>
                          <a:cs typeface="Arial" pitchFamily="34" charset="0"/>
                        </a:rPr>
                        <a:t>ACL</a:t>
                      </a:r>
                      <a:r>
                        <a:rPr lang="zh-TW" altLang="en-US" sz="2200" b="0">
                          <a:effectLst/>
                          <a:latin typeface="標楷體" pitchFamily="65" charset="-120"/>
                          <a:ea typeface="標楷體" panose="03000509000000000000" pitchFamily="65" charset="-120"/>
                          <a:cs typeface="Arial" pitchFamily="34" charset="0"/>
                        </a:rPr>
                        <a:t>。</a:t>
                      </a:r>
                    </a:p>
                  </a:txBody>
                  <a:tcPr marL="50800" marR="50800" marT="50800" marB="50800" anchor="ctr"/>
                </a:tc>
                <a:tc>
                  <a:txBody>
                    <a:bodyPr vert="horz" wrap="square"/>
                    <a:lstStyle/>
                    <a:p>
                      <a:pPr fontAlgn="ctr"/>
                      <a:r>
                        <a:rPr lang="zh-TW" altLang="en-US" sz="2200" b="0">
                          <a:effectLst/>
                          <a:latin typeface="標楷體" pitchFamily="65" charset="-120"/>
                          <a:ea typeface="標楷體" panose="03000509000000000000" pitchFamily="65" charset="-120"/>
                          <a:cs typeface="Arial" pitchFamily="34" charset="0"/>
                        </a:rPr>
                        <a:t>這將確保你實作組織的安全準則。</a:t>
                      </a:r>
                    </a:p>
                  </a:txBody>
                  <a:tcPr marL="50800" marR="50800" marT="50800" marB="50800" anchor="ctr"/>
                </a:tc>
                <a:extLst>
                  <a:ext uri="{0D108BD9-81ED-4DB2-BD59-A6C34878D82A}">
                    <a16:rowId xmlns:a16="http://schemas.microsoft.com/office/drawing/2014/main" val="4144872107"/>
                  </a:ext>
                </a:extLst>
              </a:tr>
              <a:tr h="747104">
                <a:tc>
                  <a:txBody>
                    <a:bodyPr vert="horz" wrap="square"/>
                    <a:lstStyle/>
                    <a:p>
                      <a:pPr fontAlgn="ctr"/>
                      <a:r>
                        <a:rPr lang="zh-TW" altLang="en-US" sz="2200" b="0">
                          <a:effectLst/>
                          <a:latin typeface="標楷體" pitchFamily="65" charset="-120"/>
                          <a:ea typeface="標楷體" panose="03000509000000000000" pitchFamily="65" charset="-120"/>
                          <a:cs typeface="Arial" pitchFamily="34" charset="0"/>
                        </a:rPr>
                        <a:t>寫出你想要 </a:t>
                      </a:r>
                      <a:r>
                        <a:rPr lang="en-US" altLang="zh-TW" sz="2200" b="0">
                          <a:effectLst/>
                          <a:latin typeface="標楷體" pitchFamily="65" charset="-120"/>
                          <a:ea typeface="標楷體" panose="03000509000000000000" pitchFamily="65" charset="-120"/>
                          <a:cs typeface="Arial" pitchFamily="34" charset="0"/>
                        </a:rPr>
                        <a:t>ACL </a:t>
                      </a:r>
                      <a:r>
                        <a:rPr lang="zh-TW" altLang="en-US" sz="2200" b="0">
                          <a:effectLst/>
                          <a:latin typeface="標楷體" pitchFamily="65" charset="-120"/>
                          <a:ea typeface="標楷體" panose="03000509000000000000" pitchFamily="65" charset="-120"/>
                          <a:cs typeface="Arial" pitchFamily="34" charset="0"/>
                        </a:rPr>
                        <a:t>執行的動作。</a:t>
                      </a:r>
                    </a:p>
                  </a:txBody>
                  <a:tcPr marL="50800" marR="50800" marT="50800" marB="50800" anchor="ctr"/>
                </a:tc>
                <a:tc>
                  <a:txBody>
                    <a:bodyPr vert="horz" wrap="square"/>
                    <a:lstStyle/>
                    <a:p>
                      <a:pPr fontAlgn="ctr"/>
                      <a:r>
                        <a:rPr lang="zh-TW" altLang="en-US" sz="2200" b="0">
                          <a:effectLst/>
                          <a:latin typeface="標楷體" pitchFamily="65" charset="-120"/>
                          <a:ea typeface="標楷體" panose="03000509000000000000" pitchFamily="65" charset="-120"/>
                          <a:cs typeface="Arial" pitchFamily="34" charset="0"/>
                        </a:rPr>
                        <a:t>這將幫助你避免無意中創建潛在的存取問題。</a:t>
                      </a:r>
                    </a:p>
                  </a:txBody>
                  <a:tcPr marL="50800" marR="50800" marT="50800" marB="50800" anchor="ctr"/>
                </a:tc>
                <a:extLst>
                  <a:ext uri="{0D108BD9-81ED-4DB2-BD59-A6C34878D82A}">
                    <a16:rowId xmlns:a16="http://schemas.microsoft.com/office/drawing/2014/main" val="568498565"/>
                  </a:ext>
                </a:extLst>
              </a:tr>
              <a:tr h="747104">
                <a:tc>
                  <a:txBody>
                    <a:bodyPr vert="horz" wrap="square"/>
                    <a:lstStyle/>
                    <a:p>
                      <a:pPr fontAlgn="ctr"/>
                      <a:r>
                        <a:rPr lang="zh-TW" altLang="en-US" sz="2200" b="0">
                          <a:effectLst/>
                          <a:latin typeface="標楷體" pitchFamily="65" charset="-120"/>
                          <a:ea typeface="標楷體" panose="03000509000000000000" pitchFamily="65" charset="-120"/>
                          <a:cs typeface="Arial" pitchFamily="34" charset="0"/>
                        </a:rPr>
                        <a:t>使用文字編輯器來建立、編輯和儲存所有 </a:t>
                      </a:r>
                      <a:r>
                        <a:rPr lang="en-US" altLang="zh-TW" sz="2200" b="0">
                          <a:effectLst/>
                          <a:latin typeface="標楷體" pitchFamily="65" charset="-120"/>
                          <a:ea typeface="標楷體" panose="03000509000000000000" pitchFamily="65" charset="-120"/>
                          <a:cs typeface="Arial" pitchFamily="34" charset="0"/>
                        </a:rPr>
                        <a:t>ACL</a:t>
                      </a:r>
                      <a:r>
                        <a:rPr lang="zh-TW" altLang="en-US" sz="2200" b="0">
                          <a:effectLst/>
                          <a:latin typeface="標楷體" pitchFamily="65" charset="-120"/>
                          <a:ea typeface="標楷體" panose="03000509000000000000" pitchFamily="65" charset="-120"/>
                          <a:cs typeface="Arial" pitchFamily="34" charset="0"/>
                        </a:rPr>
                        <a:t>。</a:t>
                      </a:r>
                    </a:p>
                  </a:txBody>
                  <a:tcPr marL="50800" marR="50800" marT="50800" marB="50800" anchor="ctr"/>
                </a:tc>
                <a:tc>
                  <a:txBody>
                    <a:bodyPr vert="horz" wrap="square"/>
                    <a:lstStyle/>
                    <a:p>
                      <a:pPr fontAlgn="ctr"/>
                      <a:r>
                        <a:rPr lang="zh-TW" altLang="en-US" sz="2200" b="0">
                          <a:effectLst/>
                          <a:latin typeface="標楷體" pitchFamily="65" charset="-120"/>
                          <a:ea typeface="標楷體" panose="03000509000000000000" pitchFamily="65" charset="-120"/>
                          <a:cs typeface="Arial" pitchFamily="34" charset="0"/>
                        </a:rPr>
                        <a:t>這將協助你建立可重複使用 </a:t>
                      </a:r>
                      <a:r>
                        <a:rPr lang="en-US" altLang="zh-TW" sz="2200" b="0">
                          <a:effectLst/>
                          <a:latin typeface="標楷體" pitchFamily="65" charset="-120"/>
                          <a:ea typeface="標楷體" panose="03000509000000000000" pitchFamily="65" charset="-120"/>
                          <a:cs typeface="Arial" pitchFamily="34" charset="0"/>
                        </a:rPr>
                        <a:t>ACL </a:t>
                      </a:r>
                      <a:r>
                        <a:rPr lang="zh-TW" altLang="en-US" sz="2200" b="0">
                          <a:effectLst/>
                          <a:latin typeface="標楷體" pitchFamily="65" charset="-120"/>
                          <a:ea typeface="標楷體" panose="03000509000000000000" pitchFamily="65" charset="-120"/>
                          <a:cs typeface="Arial" pitchFamily="34" charset="0"/>
                        </a:rPr>
                        <a:t>的程式庫。</a:t>
                      </a:r>
                    </a:p>
                  </a:txBody>
                  <a:tcPr marL="50800" marR="50800" marT="50800" marB="50800" anchor="ctr"/>
                </a:tc>
                <a:extLst>
                  <a:ext uri="{0D108BD9-81ED-4DB2-BD59-A6C34878D82A}">
                    <a16:rowId xmlns:a16="http://schemas.microsoft.com/office/drawing/2014/main" val="3715197478"/>
                  </a:ext>
                </a:extLst>
              </a:tr>
              <a:tr h="747104">
                <a:tc>
                  <a:txBody>
                    <a:bodyPr vert="horz" wrap="square"/>
                    <a:lstStyle/>
                    <a:p>
                      <a:pPr fontAlgn="ctr"/>
                      <a:r>
                        <a:rPr lang="zh-TW" altLang="en-US" sz="2200" b="0">
                          <a:effectLst/>
                          <a:latin typeface="標楷體" pitchFamily="65" charset="-120"/>
                          <a:ea typeface="標楷體" panose="03000509000000000000" pitchFamily="65" charset="-120"/>
                          <a:cs typeface="Arial" pitchFamily="34" charset="0"/>
                        </a:rPr>
                        <a:t>使用 </a:t>
                      </a:r>
                      <a:r>
                        <a:rPr lang="en-US" sz="2200" b="1">
                          <a:effectLst/>
                          <a:latin typeface="標楷體" pitchFamily="65" charset="-120"/>
                          <a:ea typeface="標楷體" panose="03000509000000000000" pitchFamily="65" charset="-120"/>
                          <a:cs typeface="Arial" pitchFamily="34" charset="0"/>
                        </a:rPr>
                        <a:t>remark </a:t>
                      </a:r>
                      <a:r>
                        <a:rPr lang="zh-TW" altLang="en-US" sz="2200" b="0">
                          <a:effectLst/>
                          <a:latin typeface="標楷體" pitchFamily="65" charset="-120"/>
                          <a:ea typeface="標楷體" panose="03000509000000000000" pitchFamily="65" charset="-120"/>
                          <a:cs typeface="Arial" pitchFamily="34" charset="0"/>
                        </a:rPr>
                        <a:t>命令為 </a:t>
                      </a:r>
                      <a:r>
                        <a:rPr lang="en-US" sz="2200" b="0">
                          <a:effectLst/>
                          <a:latin typeface="標楷體" pitchFamily="65" charset="-120"/>
                          <a:ea typeface="標楷體" panose="03000509000000000000" pitchFamily="65" charset="-120"/>
                          <a:cs typeface="Arial" pitchFamily="34" charset="0"/>
                        </a:rPr>
                        <a:t>ACL </a:t>
                      </a:r>
                      <a:r>
                        <a:rPr lang="zh-TW" altLang="en-US" sz="2200" b="0">
                          <a:effectLst/>
                          <a:latin typeface="標楷體" pitchFamily="65" charset="-120"/>
                          <a:ea typeface="標楷體" panose="03000509000000000000" pitchFamily="65" charset="-120"/>
                          <a:cs typeface="Arial" pitchFamily="34" charset="0"/>
                        </a:rPr>
                        <a:t>製作說明。</a:t>
                      </a:r>
                    </a:p>
                  </a:txBody>
                  <a:tcPr marL="50800" marR="50800" marT="50800" marB="50800" anchor="ctr"/>
                </a:tc>
                <a:tc>
                  <a:txBody>
                    <a:bodyPr vert="horz" wrap="square"/>
                    <a:lstStyle/>
                    <a:p>
                      <a:pPr fontAlgn="ctr"/>
                      <a:r>
                        <a:rPr lang="zh-TW" altLang="en-US" sz="2200" b="0">
                          <a:effectLst/>
                          <a:latin typeface="標楷體" pitchFamily="65" charset="-120"/>
                          <a:ea typeface="標楷體" panose="03000509000000000000" pitchFamily="65" charset="-120"/>
                          <a:cs typeface="Arial" pitchFamily="34" charset="0"/>
                        </a:rPr>
                        <a:t>這將幫助你（和其他人）了解 </a:t>
                      </a:r>
                      <a:r>
                        <a:rPr lang="en-US" altLang="zh-TW" sz="2200" b="0">
                          <a:effectLst/>
                          <a:latin typeface="標楷體" pitchFamily="65" charset="-120"/>
                          <a:ea typeface="標楷體" panose="03000509000000000000" pitchFamily="65" charset="-120"/>
                          <a:cs typeface="Arial" pitchFamily="34" charset="0"/>
                        </a:rPr>
                        <a:t>ACE </a:t>
                      </a:r>
                      <a:r>
                        <a:rPr lang="zh-TW" altLang="en-US" sz="2200" b="0">
                          <a:effectLst/>
                          <a:latin typeface="標楷體" pitchFamily="65" charset="-120"/>
                          <a:ea typeface="標楷體" panose="03000509000000000000" pitchFamily="65" charset="-120"/>
                          <a:cs typeface="Arial" pitchFamily="34" charset="0"/>
                        </a:rPr>
                        <a:t>的目的。</a:t>
                      </a:r>
                    </a:p>
                  </a:txBody>
                  <a:tcPr marL="50800" marR="50800" marT="50800" marB="50800" anchor="ctr"/>
                </a:tc>
                <a:extLst>
                  <a:ext uri="{0D108BD9-81ED-4DB2-BD59-A6C34878D82A}">
                    <a16:rowId xmlns:a16="http://schemas.microsoft.com/office/drawing/2014/main" val="4253479605"/>
                  </a:ext>
                </a:extLst>
              </a:tr>
              <a:tr h="747104">
                <a:tc>
                  <a:txBody>
                    <a:bodyPr vert="horz" wrap="square"/>
                    <a:lstStyle/>
                    <a:p>
                      <a:pPr fontAlgn="ctr"/>
                      <a:r>
                        <a:rPr lang="zh-TW" altLang="en-US" sz="2200" b="0">
                          <a:effectLst/>
                          <a:latin typeface="標楷體" pitchFamily="65" charset="-120"/>
                          <a:ea typeface="標楷體" panose="03000509000000000000" pitchFamily="65" charset="-120"/>
                          <a:cs typeface="Arial" pitchFamily="34" charset="0"/>
                        </a:rPr>
                        <a:t>先在開發網路上測試 </a:t>
                      </a:r>
                      <a:r>
                        <a:rPr lang="en-US" altLang="zh-TW" sz="2200" b="0">
                          <a:effectLst/>
                          <a:latin typeface="標楷體" pitchFamily="65" charset="-120"/>
                          <a:ea typeface="標楷體" panose="03000509000000000000" pitchFamily="65" charset="-120"/>
                          <a:cs typeface="Arial" pitchFamily="34" charset="0"/>
                        </a:rPr>
                        <a:t>ACL</a:t>
                      </a:r>
                      <a:r>
                        <a:rPr lang="zh-TW" altLang="en-US" sz="2200" b="0">
                          <a:effectLst/>
                          <a:latin typeface="標楷體" pitchFamily="65" charset="-120"/>
                          <a:ea typeface="標楷體" panose="03000509000000000000" pitchFamily="65" charset="-120"/>
                          <a:cs typeface="Arial" pitchFamily="34" charset="0"/>
                        </a:rPr>
                        <a:t>，然後實作於商業運轉網路。</a:t>
                      </a:r>
                    </a:p>
                  </a:txBody>
                  <a:tcPr marL="50800" marR="50800" marT="50800" marB="50800" anchor="ctr"/>
                </a:tc>
                <a:tc>
                  <a:txBody>
                    <a:bodyPr vert="horz" wrap="square"/>
                    <a:lstStyle/>
                    <a:p>
                      <a:pPr fontAlgn="ctr"/>
                      <a:r>
                        <a:rPr lang="zh-TW" altLang="en-US" sz="2200" b="0">
                          <a:effectLst/>
                          <a:latin typeface="標楷體" pitchFamily="65" charset="-120"/>
                          <a:ea typeface="標楷體" panose="03000509000000000000" pitchFamily="65" charset="-120"/>
                          <a:cs typeface="Arial" pitchFamily="34" charset="0"/>
                        </a:rPr>
                        <a:t>這將有助於避免代價高昂的錯誤。</a:t>
                      </a:r>
                    </a:p>
                  </a:txBody>
                  <a:tcPr marL="50800" marR="50800" marT="50800" marB="50800" anchor="ctr"/>
                </a:tc>
                <a:extLst>
                  <a:ext uri="{0D108BD9-81ED-4DB2-BD59-A6C34878D82A}">
                    <a16:rowId xmlns:a16="http://schemas.microsoft.com/office/drawing/2014/main" val="1883023388"/>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179</a:t>
            </a:fld>
            <a:endParaRPr lang="en-US" kern="0">
              <a:solidFill>
                <a:srgbClr val="595959"/>
              </a:solidFill>
            </a:endParaRPr>
          </a:p>
        </p:txBody>
      </p:sp>
    </p:spTree>
    <p:custDataLst>
      <p:tags r:id="rId3"/>
    </p:custDataLst>
    <p:extLst>
      <p:ext uri="{BB962C8B-B14F-4D97-AF65-F5344CB8AC3E}">
        <p14:creationId xmlns:p14="http://schemas.microsoft.com/office/powerpoint/2010/main" val="2679546652"/>
      </p:ext>
    </p:extLst>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Content Placeholder 6">
            <a:extLst>
              <a:ext uri="{FF2B5EF4-FFF2-40B4-BE49-F238E27FC236}">
                <a16:creationId xmlns:a16="http://schemas.microsoft.com/office/drawing/2014/main" id="{AFBB3483-BC3B-4E63-A0E2-425C1166368D}"/>
              </a:ext>
            </a:extLst>
          </p:cNvPr>
          <p:cNvSpPr>
            <a:spLocks noGrp="1"/>
          </p:cNvSpPr>
          <p:nvPr>
            <p:ph idx="1"/>
          </p:nvPr>
        </p:nvSpPr>
        <p:spPr>
          <a:xfrm>
            <a:off x="535902" y="1317575"/>
            <a:ext cx="10674894" cy="5540425"/>
          </a:xfrm>
        </p:spPr>
        <p:txBody>
          <a:bodyPr>
            <a:normAutofit/>
          </a:bodyPr>
          <a:lstStyle/>
          <a:p>
            <a:pPr marL="457189" indent="-457189">
              <a:buFont typeface="Arial" pitchFamily="34" charset="0"/>
              <a:buChar char="•"/>
            </a:pPr>
            <a:r>
              <a:rPr lang="zh-TW" altLang="en-US" sz="2600">
                <a:latin typeface="標楷體" pitchFamily="65" charset="-120"/>
                <a:cs typeface="Arial" pitchFamily="34" charset="0"/>
              </a:rPr>
              <a:t>若要判斷鏈</a:t>
            </a:r>
            <a:r>
              <a:rPr lang="zh-TW" altLang="en-US" sz="2600">
                <a:latin typeface="標楷體" pitchFamily="65" charset="-120"/>
              </a:rPr>
              <a:t>路上是否有 </a:t>
            </a:r>
            <a:r>
              <a:rPr lang="en-US" altLang="zh-TW" sz="2600">
                <a:latin typeface="標楷體" pitchFamily="65" charset="-120"/>
              </a:rPr>
              <a:t>OSPF </a:t>
            </a:r>
            <a:r>
              <a:rPr lang="zh-TW" altLang="en-US" sz="2600">
                <a:latin typeface="標楷體" pitchFamily="65" charset="-120"/>
              </a:rPr>
              <a:t>鄰居，路由器會由所有啟用 </a:t>
            </a:r>
            <a:r>
              <a:rPr lang="en-US" altLang="zh-TW" sz="2600">
                <a:latin typeface="標楷體" pitchFamily="65" charset="-120"/>
              </a:rPr>
              <a:t>OSPF </a:t>
            </a:r>
            <a:r>
              <a:rPr lang="zh-TW" altLang="en-US" sz="2600">
                <a:latin typeface="標楷體" pitchFamily="65" charset="-120"/>
              </a:rPr>
              <a:t>的介面發送包含其路由器 </a:t>
            </a:r>
            <a:r>
              <a:rPr lang="en-US" altLang="zh-TW" sz="2600">
                <a:latin typeface="標楷體" pitchFamily="65" charset="-120"/>
              </a:rPr>
              <a:t>ID </a:t>
            </a:r>
            <a:r>
              <a:rPr lang="zh-TW" altLang="en-US" sz="2600">
                <a:latin typeface="標楷體" pitchFamily="65" charset="-120"/>
              </a:rPr>
              <a:t>的 </a:t>
            </a:r>
            <a:r>
              <a:rPr lang="en-US" altLang="zh-TW" sz="2600">
                <a:latin typeface="標楷體" pitchFamily="65" charset="-120"/>
              </a:rPr>
              <a:t>Hello </a:t>
            </a:r>
            <a:r>
              <a:rPr lang="zh-TW" altLang="en-US" sz="2600">
                <a:latin typeface="標楷體" pitchFamily="65" charset="-120"/>
              </a:rPr>
              <a:t>封包。</a:t>
            </a:r>
            <a:r>
              <a:rPr lang="en-US" altLang="zh-TW" sz="2600">
                <a:latin typeface="標楷體" pitchFamily="65" charset="-120"/>
              </a:rPr>
              <a:t>Hello </a:t>
            </a:r>
            <a:r>
              <a:rPr lang="zh-TW" altLang="en-US" sz="2600">
                <a:latin typeface="標楷體" pitchFamily="65" charset="-120"/>
              </a:rPr>
              <a:t>封包會被發送到保留的所有 </a:t>
            </a:r>
            <a:r>
              <a:rPr lang="en-US" altLang="zh-TW" sz="2600">
                <a:latin typeface="標楷體" pitchFamily="65" charset="-120"/>
              </a:rPr>
              <a:t>OSPF </a:t>
            </a:r>
            <a:r>
              <a:rPr lang="zh-TW" altLang="en-US" sz="2600">
                <a:latin typeface="標楷體" pitchFamily="65" charset="-120"/>
              </a:rPr>
              <a:t>路由器 </a:t>
            </a:r>
            <a:r>
              <a:rPr lang="en-US" altLang="zh-TW" sz="2600">
                <a:latin typeface="標楷體" pitchFamily="65" charset="-120"/>
              </a:rPr>
              <a:t>IPv4 </a:t>
            </a:r>
            <a:r>
              <a:rPr lang="zh-TW" altLang="en-US" sz="2600">
                <a:latin typeface="標楷體" pitchFamily="65" charset="-120"/>
              </a:rPr>
              <a:t>多點傳送位址 </a:t>
            </a:r>
            <a:r>
              <a:rPr lang="en-US" altLang="zh-TW" sz="2600">
                <a:latin typeface="標楷體" pitchFamily="65" charset="-120"/>
              </a:rPr>
              <a:t>224.0.0.5</a:t>
            </a:r>
            <a:r>
              <a:rPr lang="zh-TW" altLang="en-US" sz="2600">
                <a:latin typeface="標楷體" pitchFamily="65" charset="-120"/>
              </a:rPr>
              <a:t>。只有 </a:t>
            </a:r>
            <a:r>
              <a:rPr lang="en-US" altLang="zh-TW" sz="2600">
                <a:latin typeface="標楷體" pitchFamily="65" charset="-120"/>
              </a:rPr>
              <a:t>OSPFv2 </a:t>
            </a:r>
            <a:r>
              <a:rPr lang="zh-TW" altLang="en-US" sz="2600">
                <a:latin typeface="標楷體" pitchFamily="65" charset="-120"/>
              </a:rPr>
              <a:t>路由器會處理這些封包。</a:t>
            </a:r>
          </a:p>
          <a:p>
            <a:pPr marL="457189" indent="-457189">
              <a:buFont typeface="Arial" pitchFamily="34" charset="0"/>
              <a:buChar char="•"/>
            </a:pPr>
            <a:r>
              <a:rPr lang="en-US" altLang="zh-TW" sz="2600">
                <a:latin typeface="標楷體" pitchFamily="65" charset="-120"/>
              </a:rPr>
              <a:t>OSPF </a:t>
            </a:r>
            <a:r>
              <a:rPr lang="zh-TW" altLang="en-US" sz="2600">
                <a:latin typeface="標楷體" pitchFamily="65" charset="-120"/>
              </a:rPr>
              <a:t>路由器 </a:t>
            </a:r>
            <a:r>
              <a:rPr lang="en-US" altLang="zh-TW" sz="2600">
                <a:latin typeface="標楷體" pitchFamily="65" charset="-120"/>
              </a:rPr>
              <a:t>ID </a:t>
            </a:r>
            <a:r>
              <a:rPr lang="zh-TW" altLang="en-US" sz="2600">
                <a:latin typeface="標楷體" pitchFamily="65" charset="-120"/>
              </a:rPr>
              <a:t>由 </a:t>
            </a:r>
            <a:r>
              <a:rPr lang="en-US" altLang="zh-TW" sz="2600">
                <a:latin typeface="標楷體" pitchFamily="65" charset="-120"/>
              </a:rPr>
              <a:t>OSPF </a:t>
            </a:r>
            <a:r>
              <a:rPr lang="zh-TW" altLang="en-US" sz="2600">
                <a:latin typeface="標楷體" pitchFamily="65" charset="-120"/>
              </a:rPr>
              <a:t>程序用來唯一標識 </a:t>
            </a:r>
            <a:r>
              <a:rPr lang="en-US" altLang="zh-TW" sz="2600">
                <a:latin typeface="標楷體" pitchFamily="65" charset="-120"/>
              </a:rPr>
              <a:t>OSPF </a:t>
            </a:r>
            <a:r>
              <a:rPr lang="zh-TW" altLang="en-US" sz="2600">
                <a:latin typeface="標楷體" pitchFamily="65" charset="-120"/>
              </a:rPr>
              <a:t>區域內的每個路由器。路由器 </a:t>
            </a:r>
            <a:r>
              <a:rPr lang="en-US" altLang="zh-TW" sz="2600">
                <a:latin typeface="標楷體" pitchFamily="65" charset="-120"/>
              </a:rPr>
              <a:t>ID </a:t>
            </a:r>
            <a:r>
              <a:rPr lang="zh-TW" altLang="en-US" sz="2600">
                <a:latin typeface="標楷體" pitchFamily="65" charset="-120"/>
              </a:rPr>
              <a:t>是一個 </a:t>
            </a:r>
            <a:r>
              <a:rPr lang="en-US" altLang="zh-TW" sz="2600">
                <a:latin typeface="標楷體" pitchFamily="65" charset="-120"/>
              </a:rPr>
              <a:t>32 </a:t>
            </a:r>
            <a:r>
              <a:rPr lang="zh-TW" altLang="en-US" sz="2600">
                <a:latin typeface="標楷體" pitchFamily="65" charset="-120"/>
              </a:rPr>
              <a:t>位元數字，其格式類似於 </a:t>
            </a:r>
            <a:r>
              <a:rPr lang="en-US" altLang="zh-TW" sz="2600">
                <a:latin typeface="標楷體" pitchFamily="65" charset="-120"/>
              </a:rPr>
              <a:t>IPv4 </a:t>
            </a:r>
            <a:r>
              <a:rPr lang="zh-TW" altLang="en-US" sz="2600">
                <a:latin typeface="標楷體" pitchFamily="65" charset="-120"/>
              </a:rPr>
              <a:t>位址，並被分配給 </a:t>
            </a:r>
            <a:r>
              <a:rPr lang="en-US" altLang="zh-TW" sz="2600">
                <a:latin typeface="標楷體" pitchFamily="65" charset="-120"/>
              </a:rPr>
              <a:t>OSPF </a:t>
            </a:r>
            <a:r>
              <a:rPr lang="zh-TW" altLang="en-US" sz="2600">
                <a:latin typeface="標楷體" pitchFamily="65" charset="-120"/>
              </a:rPr>
              <a:t>對等端中唯一標識路由器。 </a:t>
            </a:r>
          </a:p>
          <a:p>
            <a:pPr marL="457189" indent="-457189">
              <a:buFont typeface="Arial" pitchFamily="34" charset="0"/>
              <a:buChar char="•"/>
            </a:pPr>
            <a:r>
              <a:rPr lang="zh-TW" altLang="en-US" sz="2600">
                <a:latin typeface="標楷體" pitchFamily="65" charset="-120"/>
              </a:rPr>
              <a:t>當鄰居啟用 </a:t>
            </a:r>
            <a:r>
              <a:rPr lang="en-US" altLang="zh-TW" sz="2600">
                <a:latin typeface="標楷體" pitchFamily="65" charset="-120"/>
              </a:rPr>
              <a:t>OSPF </a:t>
            </a:r>
            <a:r>
              <a:rPr lang="zh-TW" altLang="en-US" sz="2600">
                <a:latin typeface="標楷體" pitchFamily="65" charset="-120"/>
              </a:rPr>
              <a:t>的路由器收到含有不在其鄰居清單內的路由器 </a:t>
            </a:r>
            <a:r>
              <a:rPr lang="en-US" altLang="zh-TW" sz="2600">
                <a:latin typeface="標楷體" pitchFamily="65" charset="-120"/>
              </a:rPr>
              <a:t>ID </a:t>
            </a:r>
            <a:r>
              <a:rPr lang="zh-TW" altLang="en-US" sz="2600">
                <a:latin typeface="標楷體" pitchFamily="65" charset="-120"/>
              </a:rPr>
              <a:t>的 </a:t>
            </a:r>
            <a:r>
              <a:rPr lang="en-US" altLang="zh-TW" sz="2600">
                <a:latin typeface="標楷體" pitchFamily="65" charset="-120"/>
              </a:rPr>
              <a:t>Hello </a:t>
            </a:r>
            <a:r>
              <a:rPr lang="zh-TW" altLang="en-US" sz="2600">
                <a:latin typeface="標楷體" pitchFamily="65" charset="-120"/>
              </a:rPr>
              <a:t>封包時，接收路由器會嘗試與新加入的路由器建立鄰接。</a:t>
            </a:r>
            <a:endParaRPr lang="en-US"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1.3OSPF </a:t>
            </a:r>
            <a:r>
              <a:rPr lang="zh-TW" altLang="en-US" sz="3600">
                <a:solidFill>
                  <a:srgbClr val="004C69"/>
                </a:solidFill>
              </a:rPr>
              <a:t>運作</a:t>
            </a:r>
            <a:br>
              <a:rPr lang="en-US" sz="3600">
                <a:solidFill>
                  <a:srgbClr val="004C69"/>
                </a:solidFill>
              </a:rPr>
            </a:br>
            <a:r>
              <a:rPr lang="zh-TW" altLang="en-US" sz="3600">
                <a:solidFill>
                  <a:srgbClr val="004C69"/>
                </a:solidFill>
              </a:rPr>
              <a:t>建立鄰接關係</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18</a:t>
            </a:fld>
            <a:endParaRPr lang="en-US" kern="0">
              <a:solidFill>
                <a:srgbClr val="595959"/>
              </a:solidFill>
            </a:endParaRPr>
          </a:p>
        </p:txBody>
      </p:sp>
    </p:spTree>
    <p:extLst>
      <p:ext uri="{BB962C8B-B14F-4D97-AF65-F5344CB8AC3E}">
        <p14:creationId xmlns:p14="http://schemas.microsoft.com/office/powerpoint/2010/main" val="2358247008"/>
      </p:ext>
    </p:extLst>
  </p:cSld>
  <p:clrMapOvr>
    <a:masterClrMapping/>
  </p:clrMapOvr>
  <p:transition/>
  <p:timing/>
</p:sld>
</file>

<file path=ppt/slides/slide1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CD273069-A3F5-5945-9FDD-642B0446D781}"/>
              </a:ext>
            </a:extLst>
          </p:cNvPr>
          <p:cNvSpPr>
            <a:spLocks noGrp="1"/>
          </p:cNvSpPr>
          <p:nvPr>
            <p:ph idx="1"/>
          </p:nvPr>
        </p:nvSpPr>
        <p:spPr>
          <a:xfrm>
            <a:off x="676426" y="1528175"/>
            <a:ext cx="10647103" cy="4572475"/>
          </a:xfrm>
        </p:spPr>
        <p:txBody>
          <a:bodyPr/>
          <a:lstStyle/>
          <a:p>
            <a:pPr marL="0" indent="0">
              <a:buNone/>
            </a:pPr>
            <a:r>
              <a:rPr lang="zh-TW" altLang="en-US" sz="2600">
                <a:latin typeface="標楷體" pitchFamily="65" charset="-120"/>
                <a:cs typeface="Arial" pitchFamily="34" charset="0"/>
              </a:rPr>
              <a:t>兩種類型的 </a:t>
            </a:r>
            <a:r>
              <a:rPr lang="en-US" altLang="zh-TW" sz="2600">
                <a:latin typeface="標楷體" pitchFamily="65" charset="-120"/>
                <a:cs typeface="Arial" pitchFamily="34" charset="0"/>
              </a:rPr>
              <a:t>IPv4 ACL</a:t>
            </a:r>
            <a:r>
              <a:rPr lang="zh-TW" altLang="en-US" sz="2600">
                <a:latin typeface="標楷體" pitchFamily="65" charset="-120"/>
                <a:cs typeface="Arial" pitchFamily="34" charset="0"/>
              </a:rPr>
              <a:t>：</a:t>
            </a:r>
          </a:p>
          <a:p>
            <a:r>
              <a:rPr lang="zh-TW" altLang="en-US" sz="2600" b="1">
                <a:latin typeface="標楷體" pitchFamily="65" charset="-120"/>
                <a:cs typeface="Arial" pitchFamily="34" charset="0"/>
              </a:rPr>
              <a:t>標準 </a:t>
            </a:r>
            <a:r>
              <a:rPr lang="en-US" altLang="zh-TW" sz="2600" b="1">
                <a:latin typeface="標楷體" pitchFamily="65" charset="-120"/>
                <a:cs typeface="Arial" pitchFamily="34" charset="0"/>
              </a:rPr>
              <a:t>ACL</a:t>
            </a:r>
            <a:r>
              <a:rPr lang="zh-TW" altLang="en-US" sz="2600">
                <a:latin typeface="標楷體" pitchFamily="65" charset="-120"/>
                <a:cs typeface="Arial" pitchFamily="34" charset="0"/>
              </a:rPr>
              <a:t> </a:t>
            </a:r>
            <a:r>
              <a:rPr lang="en-US" altLang="zh-TW" sz="2600">
                <a:latin typeface="標楷體" pitchFamily="65" charset="-120"/>
                <a:cs typeface="Arial" pitchFamily="34" charset="0"/>
              </a:rPr>
              <a:t>- </a:t>
            </a:r>
            <a:r>
              <a:rPr lang="zh-TW" altLang="en-US" sz="2600">
                <a:latin typeface="標楷體" pitchFamily="65" charset="-120"/>
                <a:cs typeface="Arial" pitchFamily="34" charset="0"/>
              </a:rPr>
              <a:t>這些只根據來源 </a:t>
            </a:r>
            <a:r>
              <a:rPr lang="en-US" altLang="zh-TW" sz="2600">
                <a:latin typeface="標楷體" pitchFamily="65" charset="-120"/>
                <a:cs typeface="Arial" pitchFamily="34" charset="0"/>
              </a:rPr>
              <a:t>IPv4 </a:t>
            </a:r>
            <a:r>
              <a:rPr lang="zh-TW" altLang="en-US" sz="2600">
                <a:latin typeface="標楷體" pitchFamily="65" charset="-120"/>
                <a:cs typeface="Arial" pitchFamily="34" charset="0"/>
              </a:rPr>
              <a:t>位址允許或拒絕封包。</a:t>
            </a:r>
          </a:p>
          <a:p>
            <a:r>
              <a:rPr lang="zh-TW" altLang="en-US" sz="2600" b="1">
                <a:latin typeface="標楷體" pitchFamily="65" charset="-120"/>
                <a:cs typeface="Arial" pitchFamily="34" charset="0"/>
              </a:rPr>
              <a:t>延伸 </a:t>
            </a:r>
            <a:r>
              <a:rPr lang="en-US" altLang="zh-TW" sz="2600" b="1">
                <a:latin typeface="標楷體" pitchFamily="65" charset="-120"/>
                <a:cs typeface="Arial" pitchFamily="34" charset="0"/>
              </a:rPr>
              <a:t>ACL</a:t>
            </a:r>
            <a:r>
              <a:rPr lang="zh-TW" altLang="en-US" sz="2600">
                <a:latin typeface="標楷體" pitchFamily="65" charset="-120"/>
                <a:cs typeface="Arial" pitchFamily="34" charset="0"/>
              </a:rPr>
              <a:t> </a:t>
            </a:r>
            <a:r>
              <a:rPr lang="en-US" altLang="zh-TW" sz="2600">
                <a:latin typeface="標楷體" pitchFamily="65" charset="-120"/>
                <a:cs typeface="Arial" pitchFamily="34" charset="0"/>
              </a:rPr>
              <a:t>-</a:t>
            </a:r>
            <a:r>
              <a:rPr lang="zh-TW" altLang="en-US" sz="2600">
                <a:latin typeface="標楷體" pitchFamily="65" charset="-120"/>
                <a:cs typeface="Arial" pitchFamily="34" charset="0"/>
              </a:rPr>
              <a:t>這些根據來源 </a:t>
            </a:r>
            <a:r>
              <a:rPr lang="en-US" altLang="zh-TW" sz="2600">
                <a:latin typeface="標楷體" pitchFamily="65" charset="-120"/>
                <a:cs typeface="Arial" pitchFamily="34" charset="0"/>
              </a:rPr>
              <a:t>IPv4 </a:t>
            </a:r>
            <a:r>
              <a:rPr lang="zh-TW" altLang="en-US" sz="2600">
                <a:latin typeface="標楷體" pitchFamily="65" charset="-120"/>
                <a:cs typeface="Arial" pitchFamily="34" charset="0"/>
              </a:rPr>
              <a:t>位址和目的 </a:t>
            </a:r>
            <a:r>
              <a:rPr lang="en-US" altLang="zh-TW" sz="2600">
                <a:latin typeface="標楷體" pitchFamily="65" charset="-120"/>
                <a:cs typeface="Arial" pitchFamily="34" charset="0"/>
              </a:rPr>
              <a:t>IPv4 </a:t>
            </a:r>
            <a:r>
              <a:rPr lang="zh-TW" altLang="en-US" sz="2600">
                <a:latin typeface="標楷體" pitchFamily="65" charset="-120"/>
                <a:cs typeface="Arial" pitchFamily="34" charset="0"/>
              </a:rPr>
              <a:t>位址，協定類型，來源和目的 </a:t>
            </a:r>
            <a:r>
              <a:rPr lang="en-US" altLang="zh-TW" sz="2600">
                <a:latin typeface="標楷體" pitchFamily="65" charset="-120"/>
                <a:cs typeface="Arial" pitchFamily="34" charset="0"/>
              </a:rPr>
              <a:t>TCP </a:t>
            </a:r>
            <a:r>
              <a:rPr lang="zh-TW" altLang="en-US" sz="2600">
                <a:latin typeface="標楷體" pitchFamily="65" charset="-120"/>
                <a:cs typeface="Arial" pitchFamily="34" charset="0"/>
              </a:rPr>
              <a:t>或 </a:t>
            </a:r>
            <a:r>
              <a:rPr lang="en-US" altLang="zh-TW" sz="2600">
                <a:latin typeface="標楷體" pitchFamily="65" charset="-120"/>
                <a:cs typeface="Arial" pitchFamily="34" charset="0"/>
              </a:rPr>
              <a:t>UDP </a:t>
            </a:r>
            <a:r>
              <a:rPr lang="zh-TW" altLang="en-US" sz="2600">
                <a:latin typeface="標楷體" pitchFamily="65" charset="-120"/>
                <a:cs typeface="Arial" pitchFamily="34" charset="0"/>
              </a:rPr>
              <a:t>連接埠等允許或拒絕封包。</a:t>
            </a:r>
          </a:p>
          <a:p>
            <a:pPr marL="457189" indent="-457189">
              <a:buFont typeface="Arial" pitchFamily="34" charset="0"/>
              <a:buChar char="•"/>
            </a:pPr>
            <a:endParaRPr lang="en-US" sz="2133">
              <a:latin typeface="Arial" pitchFamily="34" charset="0"/>
              <a:ea typeface="+mn-ea"/>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smtClean="0">
                <a:solidFill>
                  <a:srgbClr val="004C69"/>
                </a:solidFill>
              </a:rPr>
              <a:t>4.4</a:t>
            </a:r>
            <a:r>
              <a:rPr lang="zh-TW" altLang="en-US" sz="3600" smtClean="0">
                <a:solidFill>
                  <a:srgbClr val="004C69"/>
                </a:solidFill>
              </a:rPr>
              <a:t> </a:t>
            </a:r>
            <a:r>
              <a:rPr lang="en-US" altLang="zh-TW" sz="3600" smtClean="0">
                <a:solidFill>
                  <a:srgbClr val="004C69"/>
                </a:solidFill>
              </a:rPr>
              <a:t>IPv4 </a:t>
            </a:r>
            <a:r>
              <a:rPr lang="en-US" altLang="zh-TW" sz="3600">
                <a:solidFill>
                  <a:srgbClr val="004C69"/>
                </a:solidFill>
              </a:rPr>
              <a:t>ACL </a:t>
            </a:r>
            <a:r>
              <a:rPr lang="zh-TW" altLang="en-US" sz="3600">
                <a:solidFill>
                  <a:srgbClr val="004C69"/>
                </a:solidFill>
              </a:rPr>
              <a:t>的類型</a:t>
            </a:r>
            <a:br>
              <a:rPr lang="en-US" sz="3600">
                <a:solidFill>
                  <a:srgbClr val="004C69"/>
                </a:solidFill>
              </a:rPr>
            </a:br>
            <a:r>
              <a:rPr lang="zh-TW" altLang="en-US" sz="3600">
                <a:solidFill>
                  <a:srgbClr val="004C69"/>
                </a:solidFill>
              </a:rPr>
              <a:t>標準和延伸 </a:t>
            </a:r>
            <a:r>
              <a:rPr lang="en-US" altLang="zh-TW" sz="3600">
                <a:solidFill>
                  <a:srgbClr val="004C69"/>
                </a:solidFill>
              </a:rPr>
              <a:t>ACL</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180</a:t>
            </a:fld>
            <a:endParaRPr lang="en-US" kern="0">
              <a:solidFill>
                <a:srgbClr val="595959"/>
              </a:solidFill>
            </a:endParaRPr>
          </a:p>
        </p:txBody>
      </p:sp>
    </p:spTree>
    <p:custDataLst>
      <p:tags r:id="rId3"/>
    </p:custDataLst>
    <p:extLst>
      <p:ext uri="{BB962C8B-B14F-4D97-AF65-F5344CB8AC3E}">
        <p14:creationId xmlns:p14="http://schemas.microsoft.com/office/powerpoint/2010/main" val="2966344958"/>
      </p:ext>
    </p:extLst>
  </p:cSld>
  <p:clrMapOvr>
    <a:masterClrMapping/>
  </p:clrMapOvr>
  <p:transition/>
  <p:timing/>
</p:sld>
</file>

<file path=ppt/slides/slide1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32899492-07A1-FD4F-BB82-595FF422B2B7}"/>
              </a:ext>
            </a:extLst>
          </p:cNvPr>
          <p:cNvSpPr>
            <a:spLocks noGrp="1"/>
          </p:cNvSpPr>
          <p:nvPr>
            <p:ph idx="1"/>
          </p:nvPr>
        </p:nvSpPr>
        <p:spPr>
          <a:xfrm>
            <a:off x="676427" y="1177447"/>
            <a:ext cx="10056758" cy="4923203"/>
          </a:xfrm>
        </p:spPr>
        <p:txBody>
          <a:bodyPr/>
          <a:lstStyle/>
          <a:p>
            <a:pPr marL="0" indent="0">
              <a:buNone/>
            </a:pPr>
            <a:r>
              <a:rPr lang="zh-TW" altLang="en-US" sz="2600" b="1">
                <a:latin typeface="標楷體" pitchFamily="65" charset="-120"/>
                <a:cs typeface="Arial" pitchFamily="34" charset="0"/>
              </a:rPr>
              <a:t>編號 </a:t>
            </a:r>
            <a:r>
              <a:rPr lang="en-US" altLang="zh-TW" sz="2600" b="1">
                <a:latin typeface="標楷體" pitchFamily="65" charset="-120"/>
                <a:cs typeface="Arial" pitchFamily="34" charset="0"/>
              </a:rPr>
              <a:t>ACL</a:t>
            </a:r>
          </a:p>
          <a:p>
            <a:r>
              <a:rPr lang="en-US" altLang="zh-TW" sz="2600">
                <a:latin typeface="標楷體" pitchFamily="65" charset="-120"/>
                <a:cs typeface="Arial" pitchFamily="34" charset="0"/>
              </a:rPr>
              <a:t>ACL </a:t>
            </a:r>
            <a:r>
              <a:rPr lang="zh-TW" altLang="en-US" sz="2600">
                <a:latin typeface="標楷體" pitchFamily="65" charset="-120"/>
                <a:cs typeface="Arial" pitchFamily="34" charset="0"/>
              </a:rPr>
              <a:t>編號 </a:t>
            </a:r>
            <a:r>
              <a:rPr lang="en-US" altLang="zh-TW" sz="2600">
                <a:latin typeface="標楷體" pitchFamily="65" charset="-120"/>
                <a:cs typeface="Arial" pitchFamily="34" charset="0"/>
              </a:rPr>
              <a:t>1 </a:t>
            </a:r>
            <a:r>
              <a:rPr lang="zh-TW" altLang="en-US" sz="2600">
                <a:latin typeface="標楷體" pitchFamily="65" charset="-120"/>
                <a:cs typeface="Arial" pitchFamily="34" charset="0"/>
              </a:rPr>
              <a:t>到 </a:t>
            </a:r>
            <a:r>
              <a:rPr lang="en-US" altLang="zh-TW" sz="2600">
                <a:latin typeface="標楷體" pitchFamily="65" charset="-120"/>
                <a:cs typeface="Arial" pitchFamily="34" charset="0"/>
              </a:rPr>
              <a:t>99</a:t>
            </a:r>
            <a:r>
              <a:rPr lang="zh-TW" altLang="en-US" sz="2600">
                <a:latin typeface="標楷體" pitchFamily="65" charset="-120"/>
                <a:cs typeface="Arial" pitchFamily="34" charset="0"/>
              </a:rPr>
              <a:t>，或 </a:t>
            </a:r>
            <a:r>
              <a:rPr lang="en-US" altLang="zh-TW" sz="2600">
                <a:latin typeface="標楷體" pitchFamily="65" charset="-120"/>
                <a:cs typeface="Arial" pitchFamily="34" charset="0"/>
              </a:rPr>
              <a:t>1300 </a:t>
            </a:r>
            <a:r>
              <a:rPr lang="zh-TW" altLang="en-US" sz="2600">
                <a:latin typeface="標楷體" pitchFamily="65" charset="-120"/>
                <a:cs typeface="Arial" pitchFamily="34" charset="0"/>
              </a:rPr>
              <a:t>到 </a:t>
            </a:r>
            <a:r>
              <a:rPr lang="en-US" altLang="zh-TW" sz="2600">
                <a:latin typeface="標楷體" pitchFamily="65" charset="-120"/>
                <a:cs typeface="Arial" pitchFamily="34" charset="0"/>
              </a:rPr>
              <a:t>1999 </a:t>
            </a:r>
            <a:r>
              <a:rPr lang="zh-TW" altLang="en-US" sz="2600">
                <a:latin typeface="標楷體" pitchFamily="65" charset="-120"/>
                <a:cs typeface="Arial" pitchFamily="34" charset="0"/>
              </a:rPr>
              <a:t>是標準的 </a:t>
            </a:r>
            <a:r>
              <a:rPr lang="en-US" altLang="zh-TW" sz="2600">
                <a:latin typeface="標楷體" pitchFamily="65" charset="-120"/>
                <a:cs typeface="Arial" pitchFamily="34" charset="0"/>
              </a:rPr>
              <a:t>ACL</a:t>
            </a:r>
            <a:r>
              <a:rPr lang="zh-TW" altLang="en-US" sz="2600">
                <a:latin typeface="標楷體" pitchFamily="65" charset="-120"/>
                <a:cs typeface="Arial" pitchFamily="34" charset="0"/>
              </a:rPr>
              <a:t>，而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編號 </a:t>
            </a:r>
            <a:r>
              <a:rPr lang="en-US" altLang="zh-TW" sz="2600">
                <a:latin typeface="標楷體" pitchFamily="65" charset="-120"/>
                <a:cs typeface="Arial" pitchFamily="34" charset="0"/>
              </a:rPr>
              <a:t>100 </a:t>
            </a:r>
            <a:r>
              <a:rPr lang="zh-TW" altLang="en-US" sz="2600">
                <a:latin typeface="標楷體" pitchFamily="65" charset="-120"/>
                <a:cs typeface="Arial" pitchFamily="34" charset="0"/>
              </a:rPr>
              <a:t>到 </a:t>
            </a:r>
            <a:r>
              <a:rPr lang="en-US" altLang="zh-TW" sz="2600">
                <a:latin typeface="標楷體" pitchFamily="65" charset="-120"/>
                <a:cs typeface="Arial" pitchFamily="34" charset="0"/>
              </a:rPr>
              <a:t>199</a:t>
            </a:r>
            <a:r>
              <a:rPr lang="zh-TW" altLang="en-US" sz="2600">
                <a:latin typeface="標楷體" pitchFamily="65" charset="-120"/>
                <a:cs typeface="Arial" pitchFamily="34" charset="0"/>
              </a:rPr>
              <a:t>，或 </a:t>
            </a:r>
            <a:r>
              <a:rPr lang="en-US" altLang="zh-TW" sz="2600">
                <a:latin typeface="標楷體" pitchFamily="65" charset="-120"/>
                <a:cs typeface="Arial" pitchFamily="34" charset="0"/>
              </a:rPr>
              <a:t>2000 </a:t>
            </a:r>
            <a:r>
              <a:rPr lang="zh-TW" altLang="en-US" sz="2600">
                <a:latin typeface="標楷體" pitchFamily="65" charset="-120"/>
                <a:cs typeface="Arial" pitchFamily="34" charset="0"/>
              </a:rPr>
              <a:t>到 </a:t>
            </a:r>
            <a:r>
              <a:rPr lang="en-US" altLang="zh-TW" sz="2600">
                <a:latin typeface="標楷體" pitchFamily="65" charset="-120"/>
                <a:cs typeface="Arial" pitchFamily="34" charset="0"/>
              </a:rPr>
              <a:t>2699 </a:t>
            </a:r>
            <a:r>
              <a:rPr lang="zh-TW" altLang="en-US" sz="2600">
                <a:latin typeface="標楷體" pitchFamily="65" charset="-120"/>
                <a:cs typeface="Arial" pitchFamily="34" charset="0"/>
              </a:rPr>
              <a:t>是延伸 </a:t>
            </a:r>
            <a:r>
              <a:rPr lang="en-US" altLang="zh-TW" sz="2600">
                <a:latin typeface="標楷體" pitchFamily="65" charset="-120"/>
                <a:cs typeface="Arial" pitchFamily="34" charset="0"/>
              </a:rPr>
              <a:t>ACL</a:t>
            </a:r>
            <a:r>
              <a:rPr lang="zh-TW" altLang="en-US" sz="2600">
                <a:latin typeface="標楷體" pitchFamily="65" charset="-120"/>
                <a:cs typeface="Arial" pitchFamily="34" charset="0"/>
              </a:rPr>
              <a:t>。</a:t>
            </a:r>
          </a:p>
          <a:p>
            <a:pPr marL="457189" indent="-457189">
              <a:buFont typeface="Arial" pitchFamily="34" charset="0"/>
              <a:buChar char="•"/>
            </a:pPr>
            <a:endParaRPr lang="en-US" sz="2133">
              <a:latin typeface="Arial" pitchFamily="34" charset="0"/>
              <a:ea typeface="+mn-ea"/>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88807" y="0"/>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4.4</a:t>
            </a:r>
            <a:r>
              <a:rPr lang="zh-TW" altLang="en-US" sz="3600">
                <a:solidFill>
                  <a:srgbClr val="004C69"/>
                </a:solidFill>
              </a:rPr>
              <a:t> </a:t>
            </a:r>
            <a:r>
              <a:rPr lang="en-US" altLang="zh-TW" sz="3600" smtClean="0">
                <a:solidFill>
                  <a:srgbClr val="004C69"/>
                </a:solidFill>
              </a:rPr>
              <a:t>IPv4 </a:t>
            </a:r>
            <a:r>
              <a:rPr lang="en-US" altLang="zh-TW" sz="3600">
                <a:solidFill>
                  <a:srgbClr val="004C69"/>
                </a:solidFill>
              </a:rPr>
              <a:t>ACL </a:t>
            </a:r>
            <a:r>
              <a:rPr lang="zh-TW" altLang="en-US" sz="3600">
                <a:solidFill>
                  <a:srgbClr val="004C69"/>
                </a:solidFill>
              </a:rPr>
              <a:t>的類型</a:t>
            </a:r>
            <a:br>
              <a:rPr lang="en-US" altLang="zh-TW" sz="3600">
                <a:solidFill>
                  <a:srgbClr val="004C69"/>
                </a:solidFill>
              </a:rPr>
            </a:br>
            <a:r>
              <a:rPr lang="zh-TW" altLang="en-US" sz="3600">
                <a:solidFill>
                  <a:srgbClr val="004C69"/>
                </a:solidFill>
              </a:rPr>
              <a:t>編號和命名 </a:t>
            </a:r>
            <a:r>
              <a:rPr lang="en-US" altLang="zh-TW" sz="3600">
                <a:solidFill>
                  <a:srgbClr val="004C69"/>
                </a:solidFill>
              </a:rPr>
              <a:t>ACL</a:t>
            </a:r>
            <a:endParaRPr lang="zh-TW" altLang="en-US" sz="3600">
              <a:solidFill>
                <a:srgbClr val="004C69"/>
              </a:solidFill>
            </a:endParaRPr>
          </a:p>
        </p:txBody>
      </p:sp>
      <p:sp>
        <p:nvSpPr>
          <p:cNvPr id="6" name="Rectangle 5">
            <a:extLst>
              <a:ext uri="{FF2B5EF4-FFF2-40B4-BE49-F238E27FC236}">
                <a16:creationId xmlns:a16="http://schemas.microsoft.com/office/drawing/2014/main" id="{171F2959-C9E6-6F45-9258-2B3BD9A8EF5D}"/>
              </a:ext>
            </a:extLst>
          </p:cNvPr>
          <p:cNvSpPr/>
          <p:nvPr/>
        </p:nvSpPr>
        <p:spPr>
          <a:xfrm>
            <a:off x="960533" y="2748174"/>
            <a:ext cx="9772651" cy="2800767"/>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R1(config)# </a:t>
            </a:r>
            <a:r>
              <a:rPr lang="en-US" altLang="zh-TW" sz="1600" b="1">
                <a:solidFill>
                  <a:srgbClr val="DFDFDF"/>
                </a:solidFill>
                <a:latin typeface="Courier New" panose="02070309020205020404" pitchFamily="49" charset="0"/>
              </a:rPr>
              <a:t>access-list ?</a:t>
            </a:r>
          </a:p>
          <a:p>
            <a:r>
              <a:rPr lang="en-US" altLang="zh-TW" sz="1600">
                <a:solidFill>
                  <a:srgbClr val="DFDFDF"/>
                </a:solidFill>
                <a:latin typeface="Courier New" panose="02070309020205020404" pitchFamily="49" charset="0"/>
              </a:rPr>
              <a:t>  &lt;1-99&gt;       IP standard access list</a:t>
            </a:r>
          </a:p>
          <a:p>
            <a:r>
              <a:rPr lang="en-US" altLang="zh-TW" sz="1600">
                <a:solidFill>
                  <a:srgbClr val="DFDFDF"/>
                </a:solidFill>
                <a:latin typeface="Courier New" panose="02070309020205020404" pitchFamily="49" charset="0"/>
              </a:rPr>
              <a:t>  &lt;100-199&gt;    IP extended access list</a:t>
            </a:r>
          </a:p>
          <a:p>
            <a:r>
              <a:rPr lang="en-US" altLang="zh-TW" sz="1600">
                <a:solidFill>
                  <a:srgbClr val="DFDFDF"/>
                </a:solidFill>
                <a:latin typeface="Courier New" panose="02070309020205020404" pitchFamily="49" charset="0"/>
              </a:rPr>
              <a:t>  &lt;1100-1199&gt;  Extended 48-bit MAC address access list</a:t>
            </a:r>
          </a:p>
          <a:p>
            <a:r>
              <a:rPr lang="en-US" altLang="zh-TW" sz="1600">
                <a:solidFill>
                  <a:srgbClr val="DFDFDF"/>
                </a:solidFill>
                <a:latin typeface="Courier New" panose="02070309020205020404" pitchFamily="49" charset="0"/>
              </a:rPr>
              <a:t>  &lt;1300-1999&gt;  IP standard access list (expanded range)</a:t>
            </a:r>
          </a:p>
          <a:p>
            <a:r>
              <a:rPr lang="en-US" altLang="zh-TW" sz="1600">
                <a:solidFill>
                  <a:srgbClr val="DFDFDF"/>
                </a:solidFill>
                <a:latin typeface="Courier New" panose="02070309020205020404" pitchFamily="49" charset="0"/>
              </a:rPr>
              <a:t>  &lt;200-299&gt;    Protocol type-code access list</a:t>
            </a:r>
          </a:p>
          <a:p>
            <a:r>
              <a:rPr lang="en-US" altLang="zh-TW" sz="1600">
                <a:solidFill>
                  <a:srgbClr val="DFDFDF"/>
                </a:solidFill>
                <a:latin typeface="Courier New" panose="02070309020205020404" pitchFamily="49" charset="0"/>
              </a:rPr>
              <a:t>  &lt;2000-2699&gt;  IP extended access list (expanded range)</a:t>
            </a:r>
          </a:p>
          <a:p>
            <a:r>
              <a:rPr lang="en-US" altLang="zh-TW" sz="1600">
                <a:solidFill>
                  <a:srgbClr val="DFDFDF"/>
                </a:solidFill>
                <a:latin typeface="Courier New" panose="02070309020205020404" pitchFamily="49" charset="0"/>
              </a:rPr>
              <a:t>  &lt;700-799&gt;    48-bit MAC address access list</a:t>
            </a:r>
          </a:p>
          <a:p>
            <a:r>
              <a:rPr lang="en-US" altLang="zh-TW" sz="1600">
                <a:solidFill>
                  <a:srgbClr val="DFDFDF"/>
                </a:solidFill>
                <a:latin typeface="Courier New" panose="02070309020205020404" pitchFamily="49" charset="0"/>
              </a:rPr>
              <a:t>  rate-limit   Simple rate-limit specific access list</a:t>
            </a:r>
          </a:p>
          <a:p>
            <a:r>
              <a:rPr lang="en-US" altLang="zh-TW" sz="1600">
                <a:solidFill>
                  <a:srgbClr val="DFDFDF"/>
                </a:solidFill>
                <a:latin typeface="Courier New" panose="02070309020205020404" pitchFamily="49" charset="0"/>
              </a:rPr>
              <a:t>  template     Enable IP template acls</a:t>
            </a:r>
            <a:endParaRPr lang="en-US" altLang="zh-TW" sz="1600">
              <a:solidFill>
                <a:srgbClr val="DFDFDF"/>
              </a:solidFill>
              <a:latin typeface="Courier New" panose="02070309020205020404" pitchFamily="49" charset="0"/>
            </a:endParaRPr>
          </a:p>
          <a:p>
            <a:r>
              <a:rPr lang="en-US" altLang="zh-TW" sz="1600">
                <a:solidFill>
                  <a:srgbClr val="DFDFDF"/>
                </a:solidFill>
                <a:latin typeface="Courier New" panose="02070309020205020404" pitchFamily="49" charset="0"/>
              </a:rPr>
              <a:t>Router(config)# </a:t>
            </a:r>
            <a:r>
              <a:rPr lang="en-US" altLang="zh-TW" sz="1600" b="1">
                <a:solidFill>
                  <a:srgbClr val="DFDFDF"/>
                </a:solidFill>
                <a:latin typeface="Courier New" panose="02070309020205020404" pitchFamily="49" charset="0"/>
              </a:rPr>
              <a:t>access-list</a:t>
            </a:r>
            <a:endParaRPr lang="zh-TW" altLang="en-US" sz="1600" b="1">
              <a:solidFill>
                <a:srgbClr val="FFFFF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181</a:t>
            </a:fld>
            <a:endParaRPr lang="en-US" kern="0">
              <a:solidFill>
                <a:srgbClr val="595959"/>
              </a:solidFill>
            </a:endParaRPr>
          </a:p>
        </p:txBody>
      </p:sp>
    </p:spTree>
    <p:custDataLst>
      <p:tags r:id="rId3"/>
    </p:custDataLst>
    <p:extLst>
      <p:ext uri="{BB962C8B-B14F-4D97-AF65-F5344CB8AC3E}">
        <p14:creationId xmlns:p14="http://schemas.microsoft.com/office/powerpoint/2010/main" val="3532560772"/>
      </p:ext>
    </p:extLst>
  </p:cSld>
  <p:clrMapOvr>
    <a:masterClrMapping/>
  </p:clrMapOvr>
  <p:transition/>
  <p:timing/>
</p:sld>
</file>

<file path=ppt/slides/slide1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32899492-07A1-FD4F-BB82-595FF422B2B7}"/>
              </a:ext>
            </a:extLst>
          </p:cNvPr>
          <p:cNvSpPr>
            <a:spLocks noGrp="1"/>
          </p:cNvSpPr>
          <p:nvPr>
            <p:ph idx="1"/>
          </p:nvPr>
        </p:nvSpPr>
        <p:spPr>
          <a:xfrm>
            <a:off x="676426" y="1277655"/>
            <a:ext cx="11804381" cy="4822995"/>
          </a:xfrm>
        </p:spPr>
        <p:txBody>
          <a:bodyPr/>
          <a:lstStyle/>
          <a:p>
            <a:pPr marL="0" indent="0">
              <a:buNone/>
            </a:pPr>
            <a:r>
              <a:rPr lang="zh-TW" altLang="en-US" sz="2600" b="1">
                <a:latin typeface="標楷體" pitchFamily="65" charset="-120"/>
                <a:cs typeface="Arial" pitchFamily="34" charset="0"/>
              </a:rPr>
              <a:t>命名 </a:t>
            </a:r>
            <a:r>
              <a:rPr lang="en-US" altLang="zh-TW" sz="2600" b="1">
                <a:latin typeface="標楷體" pitchFamily="65" charset="-120"/>
                <a:cs typeface="Arial" pitchFamily="34" charset="0"/>
              </a:rPr>
              <a:t>ACL</a:t>
            </a:r>
          </a:p>
          <a:p>
            <a:r>
              <a:rPr lang="zh-TW" altLang="en-US" sz="2600">
                <a:latin typeface="標楷體" pitchFamily="65" charset="-120"/>
                <a:cs typeface="Arial" pitchFamily="34" charset="0"/>
              </a:rPr>
              <a:t>命名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是設定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時偏好的方法。特別是，標準和延伸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可以命名，以提供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用途的相關資訊。例如，命名延伸 </a:t>
            </a:r>
            <a:r>
              <a:rPr lang="en-US" altLang="zh-TW" sz="2600">
                <a:latin typeface="標楷體" pitchFamily="65" charset="-120"/>
                <a:cs typeface="Arial" pitchFamily="34" charset="0"/>
              </a:rPr>
              <a:t>ACL FTP-FILTER </a:t>
            </a:r>
            <a:r>
              <a:rPr lang="zh-TW" altLang="en-US" sz="2600">
                <a:latin typeface="標楷體" pitchFamily="65" charset="-120"/>
                <a:cs typeface="Arial" pitchFamily="34" charset="0"/>
              </a:rPr>
              <a:t>遠比具有編號的 </a:t>
            </a:r>
            <a:r>
              <a:rPr lang="en-US" altLang="zh-TW" sz="2600">
                <a:latin typeface="標楷體" pitchFamily="65" charset="-120"/>
                <a:cs typeface="Arial" pitchFamily="34" charset="0"/>
              </a:rPr>
              <a:t>ACL 100 </a:t>
            </a:r>
            <a:r>
              <a:rPr lang="zh-TW" altLang="en-US" sz="2600">
                <a:latin typeface="標楷體" pitchFamily="65" charset="-120"/>
                <a:cs typeface="Arial" pitchFamily="34" charset="0"/>
              </a:rPr>
              <a:t>好。</a:t>
            </a:r>
          </a:p>
          <a:p>
            <a:r>
              <a:rPr lang="en-US" altLang="zh-TW" sz="2600" b="1" err="1">
                <a:latin typeface="標楷體" pitchFamily="65" charset="-120"/>
                <a:cs typeface="Arial" pitchFamily="34" charset="0"/>
              </a:rPr>
              <a:t>ip</a:t>
            </a:r>
            <a:r>
              <a:rPr lang="zh-TW" altLang="en-US" sz="2600">
                <a:latin typeface="標楷體" pitchFamily="65" charset="-120"/>
                <a:cs typeface="Arial" pitchFamily="34" charset="0"/>
              </a:rPr>
              <a:t> </a:t>
            </a:r>
            <a:r>
              <a:rPr lang="en-US" altLang="zh-TW" sz="2600" b="1">
                <a:latin typeface="標楷體" pitchFamily="65" charset="-120"/>
                <a:cs typeface="Arial" pitchFamily="34" charset="0"/>
              </a:rPr>
              <a:t>access-list</a:t>
            </a:r>
            <a:r>
              <a:rPr lang="zh-TW" altLang="en-US" sz="2600">
                <a:latin typeface="標楷體" pitchFamily="65" charset="-120"/>
                <a:cs typeface="Arial" pitchFamily="34" charset="0"/>
              </a:rPr>
              <a:t> 全域規劃命令用於建立命名 </a:t>
            </a:r>
            <a:r>
              <a:rPr lang="en-US" altLang="zh-TW" sz="2600">
                <a:latin typeface="標楷體" pitchFamily="65" charset="-120"/>
                <a:cs typeface="Arial" pitchFamily="34" charset="0"/>
              </a:rPr>
              <a:t>ACL</a:t>
            </a:r>
            <a:r>
              <a:rPr lang="zh-TW" altLang="en-US" sz="2600">
                <a:latin typeface="標楷體" pitchFamily="65" charset="-120"/>
                <a:cs typeface="Arial" pitchFamily="34" charset="0"/>
              </a:rPr>
              <a:t>，如下列範例所示。</a:t>
            </a:r>
          </a:p>
          <a:p>
            <a:pPr marL="457189" indent="-457189">
              <a:buFont typeface="Arial" pitchFamily="34" charset="0"/>
              <a:buChar char="•"/>
            </a:pP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4.4</a:t>
            </a:r>
            <a:r>
              <a:rPr lang="zh-TW" altLang="en-US" sz="3600">
                <a:solidFill>
                  <a:srgbClr val="004C69"/>
                </a:solidFill>
              </a:rPr>
              <a:t> </a:t>
            </a:r>
            <a:r>
              <a:rPr lang="en-US" altLang="zh-TW" sz="3600" smtClean="0">
                <a:solidFill>
                  <a:srgbClr val="004C69"/>
                </a:solidFill>
              </a:rPr>
              <a:t>IPv4 </a:t>
            </a:r>
            <a:r>
              <a:rPr lang="en-US" altLang="zh-TW" sz="3600">
                <a:solidFill>
                  <a:srgbClr val="004C69"/>
                </a:solidFill>
              </a:rPr>
              <a:t>ACL </a:t>
            </a:r>
            <a:r>
              <a:rPr lang="zh-TW" altLang="en-US" sz="3600">
                <a:solidFill>
                  <a:srgbClr val="004C69"/>
                </a:solidFill>
              </a:rPr>
              <a:t>的類型</a:t>
            </a:r>
            <a:br>
              <a:rPr lang="en-US" altLang="zh-TW" sz="3600">
                <a:solidFill>
                  <a:srgbClr val="004C69"/>
                </a:solidFill>
              </a:rPr>
            </a:br>
            <a:r>
              <a:rPr lang="zh-TW" altLang="en-US" sz="3600">
                <a:solidFill>
                  <a:srgbClr val="004C69"/>
                </a:solidFill>
              </a:rPr>
              <a:t>編號和命名 </a:t>
            </a:r>
            <a:r>
              <a:rPr lang="en-US" altLang="zh-TW" sz="3600">
                <a:solidFill>
                  <a:srgbClr val="004C69"/>
                </a:solidFill>
              </a:rPr>
              <a:t>ACL</a:t>
            </a:r>
            <a:r>
              <a:rPr lang="zh-TW" altLang="en-US" sz="3600">
                <a:solidFill>
                  <a:srgbClr val="004C69"/>
                </a:solidFill>
              </a:rPr>
              <a:t>（續）</a:t>
            </a:r>
          </a:p>
        </p:txBody>
      </p:sp>
      <p:sp>
        <p:nvSpPr>
          <p:cNvPr id="6" name="Rectangle 5">
            <a:extLst>
              <a:ext uri="{FF2B5EF4-FFF2-40B4-BE49-F238E27FC236}">
                <a16:creationId xmlns:a16="http://schemas.microsoft.com/office/drawing/2014/main" id="{171F2959-C9E6-6F45-9258-2B3BD9A8EF5D}"/>
              </a:ext>
            </a:extLst>
          </p:cNvPr>
          <p:cNvSpPr/>
          <p:nvPr/>
        </p:nvSpPr>
        <p:spPr>
          <a:xfrm>
            <a:off x="676426" y="4287043"/>
            <a:ext cx="10336631" cy="1241622"/>
          </a:xfrm>
          <a:prstGeom prst="rect">
            <a:avLst/>
          </a:prstGeom>
          <a:solidFill>
            <a:srgbClr val="000000"/>
          </a:solidFill>
        </p:spPr>
        <p:txBody>
          <a:bodyPr wrap="square">
            <a:spAutoFit/>
          </a:bodyPr>
          <a:lstStyle/>
          <a:p>
            <a:r>
              <a:rPr lang="en-US" altLang="zh-TW" sz="1867">
                <a:solidFill>
                  <a:schemeClr val="bg1"/>
                </a:solidFill>
                <a:latin typeface="Courier New" panose="02070309020205020404" pitchFamily="49" charset="0"/>
                <a:cs typeface="Courier New" panose="02070309020205020404" pitchFamily="49" charset="0"/>
              </a:rPr>
              <a:t>R1(config)# </a:t>
            </a:r>
            <a:r>
              <a:rPr lang="en-US" altLang="zh-TW" sz="1867" b="1" err="1">
                <a:solidFill>
                  <a:schemeClr val="bg1"/>
                </a:solidFill>
                <a:latin typeface="Courier New" panose="02070309020205020404" pitchFamily="49" charset="0"/>
                <a:cs typeface="Courier New" panose="02070309020205020404" pitchFamily="49" charset="0"/>
              </a:rPr>
              <a:t>ip access-list extended FTP-FILTER</a:t>
            </a:r>
          </a:p>
          <a:p>
            <a:r>
              <a:rPr lang="en-US" altLang="zh-TW" sz="1867">
                <a:solidFill>
                  <a:schemeClr val="bg1"/>
                </a:solidFill>
                <a:latin typeface="Courier New" panose="02070309020205020404" pitchFamily="49" charset="0"/>
                <a:cs typeface="Courier New" panose="02070309020205020404" pitchFamily="49" charset="0"/>
              </a:rPr>
              <a:t>R1(config-ext-nacl)# </a:t>
            </a:r>
            <a:r>
              <a:rPr lang="en-US" altLang="zh-TW" sz="1867" b="1">
                <a:solidFill>
                  <a:schemeClr val="bg1"/>
                </a:solidFill>
                <a:latin typeface="Courier New" panose="02070309020205020404" pitchFamily="49" charset="0"/>
                <a:cs typeface="Courier New" panose="02070309020205020404" pitchFamily="49" charset="0"/>
              </a:rPr>
              <a:t>permit tcp 192.168.10.0 0.0.0.255 any eq ftp</a:t>
            </a:r>
          </a:p>
          <a:p>
            <a:r>
              <a:rPr lang="en-US" altLang="zh-TW" sz="1867">
                <a:solidFill>
                  <a:schemeClr val="bg1"/>
                </a:solidFill>
                <a:latin typeface="Courier New" panose="02070309020205020404" pitchFamily="49" charset="0"/>
                <a:cs typeface="Courier New" panose="02070309020205020404" pitchFamily="49" charset="0"/>
              </a:rPr>
              <a:t>R1(config-ext-nacl)# </a:t>
            </a:r>
            <a:r>
              <a:rPr lang="en-US" altLang="zh-TW" sz="1867" b="1">
                <a:solidFill>
                  <a:schemeClr val="bg1"/>
                </a:solidFill>
                <a:latin typeface="Courier New" panose="02070309020205020404" pitchFamily="49" charset="0"/>
                <a:cs typeface="Courier New" panose="02070309020205020404" pitchFamily="49" charset="0"/>
              </a:rPr>
              <a:t>permit tcp 192.168.10.0 0.0.0.255 any eq ftp-data</a:t>
            </a:r>
          </a:p>
          <a:p>
            <a:r>
              <a:rPr lang="en-US" altLang="zh-TW" sz="1867">
                <a:solidFill>
                  <a:schemeClr val="bg1"/>
                </a:solidFill>
                <a:latin typeface="Courier New" panose="02070309020205020404" pitchFamily="49" charset="0"/>
                <a:cs typeface="Courier New" panose="02070309020205020404" pitchFamily="49" charset="0"/>
              </a:rPr>
              <a:t>R1(config-ext-nacl)#</a:t>
            </a:r>
            <a:endParaRPr lang="zh-TW" altLang="en-US" sz="1867">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182</a:t>
            </a:fld>
            <a:endParaRPr lang="en-US" kern="0">
              <a:solidFill>
                <a:srgbClr val="595959"/>
              </a:solidFill>
            </a:endParaRPr>
          </a:p>
        </p:txBody>
      </p:sp>
    </p:spTree>
    <p:custDataLst>
      <p:tags r:id="rId3"/>
    </p:custDataLst>
    <p:extLst>
      <p:ext uri="{BB962C8B-B14F-4D97-AF65-F5344CB8AC3E}">
        <p14:creationId xmlns:p14="http://schemas.microsoft.com/office/powerpoint/2010/main" val="1241928540"/>
      </p:ext>
    </p:extLst>
  </p:cSld>
  <p:clrMapOvr>
    <a:masterClrMapping/>
  </p:clrMapOvr>
  <p:transition/>
  <p:timing/>
</p:sld>
</file>

<file path=ppt/slides/slide1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2F40977E-DB10-7B46-B4C6-62E17DBF1187}"/>
              </a:ext>
            </a:extLst>
          </p:cNvPr>
          <p:cNvSpPr>
            <a:spLocks noGrp="1"/>
          </p:cNvSpPr>
          <p:nvPr>
            <p:ph idx="1"/>
          </p:nvPr>
        </p:nvSpPr>
        <p:spPr>
          <a:xfrm>
            <a:off x="192087" y="1065260"/>
            <a:ext cx="5631197" cy="5540425"/>
          </a:xfrm>
        </p:spPr>
        <p:txBody>
          <a:bodyPr>
            <a:normAutofit/>
          </a:bodyPr>
          <a:lstStyle/>
          <a:p>
            <a:r>
              <a:rPr lang="zh-TW" altLang="en-US" sz="2600">
                <a:latin typeface="標楷體" pitchFamily="65" charset="-120"/>
                <a:cs typeface="Arial" pitchFamily="34" charset="0"/>
              </a:rPr>
              <a:t>每個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應放置在對效率影響最大的位置。</a:t>
            </a:r>
          </a:p>
          <a:p>
            <a:r>
              <a:rPr lang="zh-TW" altLang="en-US" sz="2600">
                <a:latin typeface="標楷體" pitchFamily="65" charset="-120"/>
                <a:cs typeface="Arial" pitchFamily="34" charset="0"/>
              </a:rPr>
              <a:t>延伸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應該盡可能放置在靠近要被過濾流量的來源。</a:t>
            </a:r>
            <a:endParaRPr lang="en-US" altLang="zh-TW" sz="2600">
              <a:latin typeface="標楷體" pitchFamily="65" charset="-120"/>
              <a:cs typeface="Arial" pitchFamily="34" charset="0"/>
            </a:endParaRPr>
          </a:p>
          <a:p>
            <a:r>
              <a:rPr lang="zh-TW" altLang="en-US" sz="2600">
                <a:latin typeface="標楷體" pitchFamily="65" charset="-120"/>
                <a:cs typeface="Arial" pitchFamily="34" charset="0"/>
              </a:rPr>
              <a:t>標準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應該盡可能放置在目的附近。</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4.4</a:t>
            </a:r>
            <a:r>
              <a:rPr lang="zh-TW" altLang="en-US" sz="3600">
                <a:solidFill>
                  <a:srgbClr val="004C69"/>
                </a:solidFill>
              </a:rPr>
              <a:t> </a:t>
            </a:r>
            <a:r>
              <a:rPr lang="en-US" altLang="zh-TW" sz="3600" smtClean="0">
                <a:solidFill>
                  <a:srgbClr val="004C69"/>
                </a:solidFill>
              </a:rPr>
              <a:t>IPv4 </a:t>
            </a:r>
            <a:r>
              <a:rPr lang="en-US" altLang="zh-TW" sz="3600">
                <a:solidFill>
                  <a:srgbClr val="004C69"/>
                </a:solidFill>
              </a:rPr>
              <a:t>ACL </a:t>
            </a:r>
            <a:r>
              <a:rPr lang="zh-TW" altLang="en-US" sz="3600">
                <a:solidFill>
                  <a:srgbClr val="004C69"/>
                </a:solidFill>
              </a:rPr>
              <a:t>的類型</a:t>
            </a:r>
            <a:br>
              <a:rPr lang="en-US" altLang="zh-TW" sz="3600">
                <a:solidFill>
                  <a:srgbClr val="004C69"/>
                </a:solidFill>
              </a:rPr>
            </a:br>
            <a:r>
              <a:rPr lang="en-US" altLang="zh-TW" sz="3600">
                <a:solidFill>
                  <a:srgbClr val="004C69"/>
                </a:solidFill>
              </a:rPr>
              <a:t>ACL </a:t>
            </a:r>
            <a:r>
              <a:rPr lang="zh-TW" altLang="en-US" sz="3600">
                <a:solidFill>
                  <a:srgbClr val="004C69"/>
                </a:solidFill>
              </a:rPr>
              <a:t>的放置位置</a:t>
            </a:r>
          </a:p>
        </p:txBody>
      </p:sp>
      <p:pic>
        <p:nvPicPr>
          <p:cNvPr id="8" name="Picture 7">
            <a:extLst>
              <a:ext uri="{FF2B5EF4-FFF2-40B4-BE49-F238E27FC236}">
                <a16:creationId xmlns:a16="http://schemas.microsoft.com/office/drawing/2014/main" id="{A9404B20-D4D7-7444-A2E1-081828A6EE02}"/>
              </a:ext>
            </a:extLst>
          </p:cNvPr>
          <p:cNvPicPr>
            <a:picLocks noChangeAspect="1"/>
          </p:cNvPicPr>
          <p:nvPr/>
        </p:nvPicPr>
        <p:blipFill>
          <a:blip r:embed="rId3"/>
          <a:stretch>
            <a:fillRect/>
          </a:stretch>
        </p:blipFill>
        <p:spPr>
          <a:xfrm>
            <a:off x="6096000" y="1406537"/>
            <a:ext cx="5926891" cy="4058356"/>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183</a:t>
            </a:fld>
            <a:endParaRPr lang="en-US" kern="0">
              <a:solidFill>
                <a:srgbClr val="595959"/>
              </a:solidFill>
            </a:endParaRPr>
          </a:p>
        </p:txBody>
      </p:sp>
    </p:spTree>
    <p:custDataLst>
      <p:tags r:id="rId4"/>
    </p:custDataLst>
    <p:extLst>
      <p:ext uri="{BB962C8B-B14F-4D97-AF65-F5344CB8AC3E}">
        <p14:creationId xmlns:p14="http://schemas.microsoft.com/office/powerpoint/2010/main" val="2265949918"/>
      </p:ext>
    </p:extLst>
  </p:cSld>
  <p:clrMapOvr>
    <a:masterClrMapping/>
  </p:clrMapOvr>
  <p:transition/>
  <p:timing/>
</p:sld>
</file>

<file path=ppt/slides/slide1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6" name="Content Placeholder 5">
            <a:extLst>
              <a:ext uri="{FF2B5EF4-FFF2-40B4-BE49-F238E27FC236}">
                <a16:creationId xmlns:a16="http://schemas.microsoft.com/office/drawing/2014/main" id="{59E6494A-3D68-104F-B3BE-CB84E1B89184}"/>
              </a:ext>
            </a:extLst>
          </p:cNvPr>
          <p:cNvGraphicFramePr>
            <a:graphicFrameLocks noGrp="1"/>
          </p:cNvGraphicFramePr>
          <p:nvPr>
            <p:ph idx="1"/>
            <p:extLst>
              <p:ext uri="{D42A27DB-BD31-4B8C-83A1-F6EECF244321}">
                <p14:modId xmlns:p14="http://schemas.microsoft.com/office/powerpoint/2010/main" val="1089033120"/>
              </p:ext>
            </p:extLst>
          </p:nvPr>
        </p:nvGraphicFramePr>
        <p:xfrm>
          <a:off x="192617" y="1064684"/>
          <a:ext cx="11804651" cy="3439159"/>
        </p:xfrm>
        <a:graphic>
          <a:graphicData uri="http://schemas.openxmlformats.org/drawingml/2006/table">
            <a:tbl>
              <a:tblPr firstRow="1" bandRow="1">
                <a:tableStyleId>{5C22544A-7EE6-4342-B048-85BDC9FD1C3A}</a:tableStyleId>
              </a:tblPr>
              <a:tblGrid>
                <a:gridCol w="3634316">
                  <a:extLst>
                    <a:ext uri="{9D8B030D-6E8A-4147-A177-3AD203B41FA5}">
                      <a16:colId xmlns:a16="http://schemas.microsoft.com/office/drawing/2014/main" val="2547512192"/>
                    </a:ext>
                  </a:extLst>
                </a:gridCol>
                <a:gridCol w="8170335">
                  <a:extLst>
                    <a:ext uri="{9D8B030D-6E8A-4147-A177-3AD203B41FA5}">
                      <a16:colId xmlns:a16="http://schemas.microsoft.com/office/drawing/2014/main" val="2374889655"/>
                    </a:ext>
                  </a:extLst>
                </a:gridCol>
              </a:tblGrid>
              <a:tr h="494453">
                <a:tc>
                  <a:txBody>
                    <a:bodyPr vert="horz" wrap="square"/>
                    <a:lstStyle/>
                    <a:p>
                      <a:pPr algn="l" rtl="0" fontAlgn="ctr"/>
                      <a:r>
                        <a:rPr lang="zh-TW" sz="2400" b="1">
                          <a:effectLst/>
                          <a:latin typeface="標楷體" pitchFamily="65" charset="-120"/>
                          <a:ea typeface="標楷體" panose="03000509000000000000" pitchFamily="65" charset="-120"/>
                          <a:cs typeface="Arial" pitchFamily="34" charset="0"/>
                        </a:rPr>
                        <a:t>影響 ACL 放置的因素</a:t>
                      </a:r>
                    </a:p>
                  </a:txBody>
                  <a:tcPr marL="67895" marR="67895" marT="63500" marB="63500" anchor="ctr"/>
                </a:tc>
                <a:tc>
                  <a:txBody>
                    <a:bodyPr vert="horz" wrap="square"/>
                    <a:lstStyle/>
                    <a:p>
                      <a:pPr algn="l" rtl="0" fontAlgn="ctr"/>
                      <a:r>
                        <a:rPr lang="zh-TW" sz="2400" b="1">
                          <a:effectLst/>
                          <a:latin typeface="標楷體" pitchFamily="65" charset="-120"/>
                          <a:ea typeface="標楷體" panose="03000509000000000000" pitchFamily="65" charset="-120"/>
                          <a:cs typeface="Arial" pitchFamily="34" charset="0"/>
                        </a:rPr>
                        <a:t>說明</a:t>
                      </a:r>
                    </a:p>
                  </a:txBody>
                  <a:tcPr marL="67895" marR="67895" marT="63500" marB="63500" anchor="ctr"/>
                </a:tc>
                <a:extLst>
                  <a:ext uri="{0D108BD9-81ED-4DB2-BD59-A6C34878D82A}">
                    <a16:rowId xmlns:a16="http://schemas.microsoft.com/office/drawing/2014/main" val="3900911890"/>
                  </a:ext>
                </a:extLst>
              </a:tr>
              <a:tr h="494453">
                <a:tc>
                  <a:txBody>
                    <a:bodyPr vert="horz" wrap="square"/>
                    <a:lstStyle/>
                    <a:p>
                      <a:pPr rtl="0" fontAlgn="ctr"/>
                      <a:r>
                        <a:rPr lang="zh-TW" sz="2400" b="1">
                          <a:effectLst/>
                          <a:latin typeface="標楷體" pitchFamily="65" charset="-120"/>
                          <a:ea typeface="標楷體" panose="03000509000000000000" pitchFamily="65" charset="-120"/>
                          <a:cs typeface="Arial" pitchFamily="34" charset="0"/>
                        </a:rPr>
                        <a:t>組織控制的</a:t>
                      </a:r>
                      <a:r>
                        <a:rPr lang="zh-TW" altLang="en-US" sz="2400" b="1" i="0" kern="1200">
                          <a:solidFill>
                            <a:schemeClr val="dk1"/>
                          </a:solidFill>
                          <a:effectLst/>
                          <a:latin typeface="標楷體" pitchFamily="65" charset="-120"/>
                          <a:ea typeface="標楷體" panose="03000509000000000000" pitchFamily="65" charset="-120"/>
                          <a:cs typeface="Arial" pitchFamily="34" charset="0"/>
                        </a:rPr>
                        <a:t>範圍</a:t>
                      </a:r>
                      <a:endParaRPr lang="zh-TW" sz="2400" b="1">
                        <a:effectLst/>
                        <a:latin typeface="標楷體" pitchFamily="65" charset="-120"/>
                        <a:ea typeface="標楷體" panose="03000509000000000000" pitchFamily="65" charset="-120"/>
                        <a:cs typeface="Arial" panose="020b0604020202020204" pitchFamily="34" charset="0"/>
                      </a:endParaRPr>
                    </a:p>
                  </a:txBody>
                  <a:tcPr marL="67895" marR="67895" marT="63500" marB="63500" anchor="ctr"/>
                </a:tc>
                <a:tc>
                  <a:txBody>
                    <a:bodyPr vert="horz" wrap="square"/>
                    <a:lstStyle/>
                    <a:p>
                      <a:pPr rtl="0" fontAlgn="ctr"/>
                      <a:r>
                        <a:rPr lang="en-US" altLang="zh-TW" sz="2400" b="0" i="0" kern="1200">
                          <a:solidFill>
                            <a:schemeClr val="dk1"/>
                          </a:solidFill>
                          <a:effectLst/>
                          <a:latin typeface="標楷體" pitchFamily="65" charset="-120"/>
                          <a:ea typeface="標楷體" panose="03000509000000000000" pitchFamily="65" charset="-120"/>
                          <a:cs typeface="Arial" pitchFamily="34" charset="0"/>
                        </a:rPr>
                        <a:t>ACL </a:t>
                      </a:r>
                      <a:r>
                        <a:rPr lang="zh-TW" altLang="en-US" sz="2400" b="0" i="0" kern="1200">
                          <a:solidFill>
                            <a:schemeClr val="dk1"/>
                          </a:solidFill>
                          <a:effectLst/>
                          <a:latin typeface="標楷體" pitchFamily="65" charset="-120"/>
                          <a:ea typeface="標楷體" panose="03000509000000000000" pitchFamily="65" charset="-120"/>
                          <a:cs typeface="Arial" pitchFamily="34" charset="0"/>
                        </a:rPr>
                        <a:t>的放置可以取決於該組織是否有來源和目的網路的控制。</a:t>
                      </a:r>
                      <a:endParaRPr lang="zh-TW" sz="2400" b="0">
                        <a:effectLst/>
                        <a:latin typeface="標楷體" pitchFamily="65" charset="-120"/>
                        <a:ea typeface="標楷體" panose="03000509000000000000" pitchFamily="65" charset="-120"/>
                        <a:cs typeface="Arial" pitchFamily="34" charset="0"/>
                      </a:endParaRPr>
                    </a:p>
                  </a:txBody>
                  <a:tcPr marL="67895" marR="67895" marT="63500" marB="63500" anchor="ctr"/>
                </a:tc>
                <a:extLst>
                  <a:ext uri="{0D108BD9-81ED-4DB2-BD59-A6C34878D82A}">
                    <a16:rowId xmlns:a16="http://schemas.microsoft.com/office/drawing/2014/main" val="698838820"/>
                  </a:ext>
                </a:extLst>
              </a:tr>
              <a:tr h="494453">
                <a:tc>
                  <a:txBody>
                    <a:bodyPr vert="horz" wrap="square"/>
                    <a:lstStyle/>
                    <a:p>
                      <a:pPr rtl="0" fontAlgn="ctr"/>
                      <a:r>
                        <a:rPr lang="zh-TW" sz="2400" b="1">
                          <a:effectLst/>
                          <a:latin typeface="標楷體" pitchFamily="65" charset="-120"/>
                          <a:ea typeface="標楷體" panose="03000509000000000000" pitchFamily="65" charset="-120"/>
                          <a:cs typeface="Arial" pitchFamily="34" charset="0"/>
                        </a:rPr>
                        <a:t>涉及的網路頻寬</a:t>
                      </a:r>
                    </a:p>
                  </a:txBody>
                  <a:tcPr marL="67895" marR="67895" marT="63500" marB="63500" anchor="ctr"/>
                </a:tc>
                <a:tc>
                  <a:txBody>
                    <a:bodyPr vert="horz" wrap="square"/>
                    <a:lstStyle/>
                    <a:p>
                      <a:pPr rtl="0" fontAlgn="ctr"/>
                      <a:r>
                        <a:rPr lang="zh-TW" altLang="en-US" sz="2400" b="0" i="0" kern="1200">
                          <a:solidFill>
                            <a:schemeClr val="dk1"/>
                          </a:solidFill>
                          <a:effectLst/>
                          <a:latin typeface="標楷體" pitchFamily="65" charset="-120"/>
                          <a:ea typeface="標楷體" panose="03000509000000000000" pitchFamily="65" charset="-120"/>
                          <a:cs typeface="Arial" pitchFamily="34" charset="0"/>
                        </a:rPr>
                        <a:t>最好在來源過濾不需要的流量，以防止傳輸耗用頻寬的流量。</a:t>
                      </a:r>
                      <a:endParaRPr lang="zh-TW" sz="2400" b="0">
                        <a:effectLst/>
                        <a:latin typeface="標楷體" pitchFamily="65" charset="-120"/>
                        <a:ea typeface="標楷體" panose="03000509000000000000" pitchFamily="65" charset="-120"/>
                        <a:cs typeface="Arial" panose="020b0604020202020204" pitchFamily="34" charset="0"/>
                      </a:endParaRPr>
                    </a:p>
                  </a:txBody>
                  <a:tcPr marL="67895" marR="67895" marT="63500" marB="63500" anchor="ctr"/>
                </a:tc>
                <a:extLst>
                  <a:ext uri="{0D108BD9-81ED-4DB2-BD59-A6C34878D82A}">
                    <a16:rowId xmlns:a16="http://schemas.microsoft.com/office/drawing/2014/main" val="3138060137"/>
                  </a:ext>
                </a:extLst>
              </a:tr>
              <a:tr h="1549400">
                <a:tc>
                  <a:txBody>
                    <a:bodyPr vert="horz" wrap="square"/>
                    <a:lstStyle/>
                    <a:p>
                      <a:pPr rtl="0" fontAlgn="ctr"/>
                      <a:r>
                        <a:rPr lang="zh-TW" sz="2400" b="1">
                          <a:effectLst/>
                          <a:latin typeface="標楷體" pitchFamily="65" charset="-120"/>
                          <a:ea typeface="標楷體" panose="03000509000000000000" pitchFamily="65" charset="-120"/>
                          <a:cs typeface="Arial" pitchFamily="34" charset="0"/>
                        </a:rPr>
                        <a:t>容易設定</a:t>
                      </a:r>
                    </a:p>
                  </a:txBody>
                  <a:tcPr marL="67895" marR="67895" marT="63500" marB="63500" anchor="ctr"/>
                </a:tc>
                <a:tc>
                  <a:txBody>
                    <a:bodyPr vert="horz" wrap="square"/>
                    <a:lstStyle/>
                    <a:p>
                      <a:pPr marL="285750" indent="-285750">
                        <a:buFont typeface="Arial" pitchFamily="34" charset="0"/>
                        <a:buChar char="•"/>
                      </a:pPr>
                      <a:r>
                        <a:rPr lang="zh-TW" altLang="en-US" sz="2400" b="0" i="0" kern="1200">
                          <a:solidFill>
                            <a:schemeClr val="dk1"/>
                          </a:solidFill>
                          <a:effectLst/>
                          <a:latin typeface="標楷體" pitchFamily="65" charset="-120"/>
                          <a:ea typeface="標楷體" panose="03000509000000000000" pitchFamily="65" charset="-120"/>
                          <a:cs typeface="Arial" pitchFamily="34" charset="0"/>
                        </a:rPr>
                        <a:t>在目的實作 </a:t>
                      </a:r>
                      <a:r>
                        <a:rPr lang="en-US" altLang="zh-TW" sz="2400" b="0" i="0" kern="1200">
                          <a:solidFill>
                            <a:schemeClr val="dk1"/>
                          </a:solidFill>
                          <a:effectLst/>
                          <a:latin typeface="標楷體" pitchFamily="65" charset="-120"/>
                          <a:ea typeface="標楷體" panose="03000509000000000000" pitchFamily="65" charset="-120"/>
                          <a:cs typeface="Arial" pitchFamily="34" charset="0"/>
                        </a:rPr>
                        <a:t>ACL </a:t>
                      </a:r>
                      <a:r>
                        <a:rPr lang="zh-TW" altLang="en-US" sz="2400" b="0" i="0" kern="1200">
                          <a:solidFill>
                            <a:schemeClr val="dk1"/>
                          </a:solidFill>
                          <a:effectLst/>
                          <a:latin typeface="標楷體" pitchFamily="65" charset="-120"/>
                          <a:ea typeface="標楷體" panose="03000509000000000000" pitchFamily="65" charset="-120"/>
                          <a:cs typeface="Arial" pitchFamily="34" charset="0"/>
                        </a:rPr>
                        <a:t>可能會更容易，但流量將不必要地使用頻寬。</a:t>
                      </a:r>
                    </a:p>
                    <a:p>
                      <a:pPr marL="285750" indent="-285750">
                        <a:buFont typeface="Arial" pitchFamily="34" charset="0"/>
                        <a:buChar char="•"/>
                      </a:pPr>
                      <a:r>
                        <a:rPr lang="zh-TW" altLang="en-US" sz="2400" b="0" i="0" kern="1200">
                          <a:solidFill>
                            <a:schemeClr val="dk1"/>
                          </a:solidFill>
                          <a:effectLst/>
                          <a:latin typeface="標楷體" pitchFamily="65" charset="-120"/>
                          <a:ea typeface="標楷體" panose="03000509000000000000" pitchFamily="65" charset="-120"/>
                          <a:cs typeface="Arial" pitchFamily="34" charset="0"/>
                        </a:rPr>
                        <a:t>延伸 </a:t>
                      </a:r>
                      <a:r>
                        <a:rPr lang="en-US" altLang="zh-TW" sz="2400" b="0" i="0" kern="1200">
                          <a:solidFill>
                            <a:schemeClr val="dk1"/>
                          </a:solidFill>
                          <a:effectLst/>
                          <a:latin typeface="標楷體" pitchFamily="65" charset="-120"/>
                          <a:ea typeface="標楷體" panose="03000509000000000000" pitchFamily="65" charset="-120"/>
                          <a:cs typeface="Arial" pitchFamily="34" charset="0"/>
                        </a:rPr>
                        <a:t>ACL</a:t>
                      </a:r>
                      <a:r>
                        <a:rPr lang="zh-TW" altLang="en-US" sz="2400" b="0" i="0" kern="1200">
                          <a:solidFill>
                            <a:schemeClr val="dk1"/>
                          </a:solidFill>
                          <a:effectLst/>
                          <a:latin typeface="標楷體" pitchFamily="65" charset="-120"/>
                          <a:ea typeface="標楷體" panose="03000509000000000000" pitchFamily="65" charset="-120"/>
                          <a:cs typeface="Arial" pitchFamily="34" charset="0"/>
                        </a:rPr>
                        <a:t>可以在每個流量 來源的路由器上使用。這將藉由過濾流量於來源來節省頻寬，但它需要在多部路由器建立延伸 </a:t>
                      </a:r>
                      <a:r>
                        <a:rPr lang="en-US" altLang="zh-TW" sz="2400" b="0" i="0" kern="1200">
                          <a:solidFill>
                            <a:schemeClr val="dk1"/>
                          </a:solidFill>
                          <a:effectLst/>
                          <a:latin typeface="標楷體" pitchFamily="65" charset="-120"/>
                          <a:ea typeface="標楷體" panose="03000509000000000000" pitchFamily="65" charset="-120"/>
                          <a:cs typeface="Arial" pitchFamily="34" charset="0"/>
                        </a:rPr>
                        <a:t>ACL</a:t>
                      </a:r>
                      <a:r>
                        <a:rPr lang="zh-TW" altLang="en-US" sz="2400" b="0" i="0" kern="1200">
                          <a:solidFill>
                            <a:schemeClr val="dk1"/>
                          </a:solidFill>
                          <a:effectLst/>
                          <a:latin typeface="標楷體" pitchFamily="65" charset="-120"/>
                          <a:ea typeface="標楷體" panose="03000509000000000000" pitchFamily="65" charset="-120"/>
                          <a:cs typeface="Arial" pitchFamily="34" charset="0"/>
                        </a:rPr>
                        <a:t>。</a:t>
                      </a:r>
                    </a:p>
                  </a:txBody>
                  <a:tcPr marL="67895" marR="67895" marT="63500" marB="63500" anchor="ctr"/>
                </a:tc>
                <a:extLst>
                  <a:ext uri="{0D108BD9-81ED-4DB2-BD59-A6C34878D82A}">
                    <a16:rowId xmlns:a16="http://schemas.microsoft.com/office/drawing/2014/main" val="1061477008"/>
                  </a:ext>
                </a:extLst>
              </a:tr>
            </a:tbl>
          </a:graphicData>
        </a:graphic>
      </p:graphicFrame>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4.4</a:t>
            </a:r>
            <a:r>
              <a:rPr lang="zh-TW" altLang="en-US" sz="3600">
                <a:solidFill>
                  <a:srgbClr val="004C69"/>
                </a:solidFill>
              </a:rPr>
              <a:t> </a:t>
            </a:r>
            <a:r>
              <a:rPr lang="zh-TW" altLang="en-US" sz="3600" smtClean="0">
                <a:solidFill>
                  <a:srgbClr val="004C69"/>
                </a:solidFill>
              </a:rPr>
              <a:t> </a:t>
            </a:r>
            <a:r>
              <a:rPr lang="zh-TW" altLang="zh-TW" sz="3600" smtClean="0">
                <a:solidFill>
                  <a:srgbClr val="004C69"/>
                </a:solidFill>
              </a:rPr>
              <a:t>I</a:t>
            </a:r>
            <a:r>
              <a:rPr lang="zh-TW" altLang="zh-TW" sz="3600">
                <a:solidFill>
                  <a:srgbClr val="004C69"/>
                </a:solidFill>
              </a:rPr>
              <a:t>Pv4 ACL 的類型</a:t>
            </a:r>
            <a:br>
              <a:rPr lang="en-US" altLang="zh-TW" sz="3600">
                <a:solidFill>
                  <a:srgbClr val="004C69"/>
                </a:solidFill>
              </a:rPr>
            </a:br>
            <a:r>
              <a:rPr lang="en-US" altLang="zh-TW" sz="3600">
                <a:solidFill>
                  <a:srgbClr val="004C69"/>
                </a:solidFill>
              </a:rPr>
              <a:t>ACL </a:t>
            </a:r>
            <a:r>
              <a:rPr lang="zh-TW" altLang="en-US" sz="3600">
                <a:solidFill>
                  <a:srgbClr val="004C69"/>
                </a:solidFill>
              </a:rPr>
              <a:t>的放置位置（續）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184</a:t>
            </a:fld>
            <a:endParaRPr lang="en-US" kern="0">
              <a:solidFill>
                <a:srgbClr val="595959"/>
              </a:solidFill>
            </a:endParaRPr>
          </a:p>
        </p:txBody>
      </p:sp>
    </p:spTree>
    <p:custDataLst>
      <p:tags r:id="rId3"/>
    </p:custDataLst>
    <p:extLst>
      <p:ext uri="{BB962C8B-B14F-4D97-AF65-F5344CB8AC3E}">
        <p14:creationId xmlns:p14="http://schemas.microsoft.com/office/powerpoint/2010/main" val="662050170"/>
      </p:ext>
    </p:extLst>
  </p:cSld>
  <p:clrMapOvr>
    <a:masterClrMapping/>
  </p:clrMapOvr>
  <p:transition/>
  <p:timing/>
</p:sld>
</file>

<file path=ppt/slides/slide1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1A6CB395-1298-194E-B43A-F3E254D84166}"/>
              </a:ext>
            </a:extLst>
          </p:cNvPr>
          <p:cNvSpPr>
            <a:spLocks noGrp="1"/>
          </p:cNvSpPr>
          <p:nvPr>
            <p:ph idx="1"/>
          </p:nvPr>
        </p:nvSpPr>
        <p:spPr>
          <a:xfrm>
            <a:off x="192087" y="1065260"/>
            <a:ext cx="4657620" cy="5540425"/>
          </a:xfrm>
        </p:spPr>
        <p:txBody>
          <a:bodyPr>
            <a:normAutofit/>
          </a:bodyPr>
          <a:lstStyle/>
          <a:p>
            <a:r>
              <a:rPr lang="zh-TW" altLang="en-US" sz="2600">
                <a:latin typeface="標楷體" pitchFamily="65" charset="-120"/>
                <a:cs typeface="Arial" pitchFamily="34" charset="0"/>
              </a:rPr>
              <a:t>在此圖中，管理者想要防止源自 </a:t>
            </a:r>
            <a:r>
              <a:rPr lang="en-US" altLang="zh-TW" sz="2600">
                <a:latin typeface="標楷體" pitchFamily="65" charset="-120"/>
                <a:cs typeface="Arial" pitchFamily="34" charset="0"/>
              </a:rPr>
              <a:t>192.168.10.0/24 </a:t>
            </a:r>
            <a:r>
              <a:rPr lang="zh-TW" altLang="en-US" sz="2600">
                <a:latin typeface="標楷體" pitchFamily="65" charset="-120"/>
                <a:cs typeface="Arial" pitchFamily="34" charset="0"/>
              </a:rPr>
              <a:t>網路的流量連接到 </a:t>
            </a:r>
            <a:r>
              <a:rPr lang="en-US" altLang="zh-TW" sz="2600">
                <a:latin typeface="標楷體" pitchFamily="65" charset="-120"/>
                <a:cs typeface="Arial" pitchFamily="34" charset="0"/>
              </a:rPr>
              <a:t>192.168.30.0/24 </a:t>
            </a:r>
            <a:r>
              <a:rPr lang="zh-TW" altLang="en-US" sz="2600">
                <a:latin typeface="標楷體" pitchFamily="65" charset="-120"/>
                <a:cs typeface="Arial" pitchFamily="34" charset="0"/>
              </a:rPr>
              <a:t>網路。</a:t>
            </a:r>
            <a:endParaRPr lang="en-US" sz="2600">
              <a:latin typeface="標楷體" pitchFamily="65" charset="-120"/>
              <a:cs typeface="Arial" pitchFamily="34" charset="0"/>
            </a:endParaRPr>
          </a:p>
          <a:p>
            <a:r>
              <a:rPr lang="zh-TW" altLang="en-US" sz="2600">
                <a:latin typeface="標楷體" pitchFamily="65" charset="-120"/>
                <a:cs typeface="Arial" pitchFamily="34" charset="0"/>
              </a:rPr>
              <a:t>遵循基本放置指引，系統管理者會在路由器 </a:t>
            </a:r>
            <a:r>
              <a:rPr lang="en-US" altLang="zh-TW" sz="2600">
                <a:latin typeface="標楷體" pitchFamily="65" charset="-120"/>
                <a:cs typeface="Arial" pitchFamily="34" charset="0"/>
              </a:rPr>
              <a:t>R3 </a:t>
            </a:r>
            <a:r>
              <a:rPr lang="zh-TW" altLang="en-US" sz="2600">
                <a:latin typeface="標楷體" pitchFamily="65" charset="-120"/>
                <a:cs typeface="Arial" pitchFamily="34" charset="0"/>
              </a:rPr>
              <a:t>上放置標準 </a:t>
            </a:r>
            <a:r>
              <a:rPr lang="en-US" altLang="zh-TW" sz="2600">
                <a:latin typeface="標楷體" pitchFamily="65" charset="-120"/>
                <a:cs typeface="Arial" pitchFamily="34" charset="0"/>
              </a:rPr>
              <a:t>ACL</a:t>
            </a:r>
            <a:r>
              <a:rPr lang="zh-TW" altLang="en-US" sz="2600">
                <a:latin typeface="標楷體" pitchFamily="65" charset="-120"/>
                <a:cs typeface="Arial" pitchFamily="34" charset="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4.4</a:t>
            </a:r>
            <a:r>
              <a:rPr lang="zh-TW" altLang="en-US" sz="3600">
                <a:solidFill>
                  <a:srgbClr val="004C69"/>
                </a:solidFill>
              </a:rPr>
              <a:t> </a:t>
            </a:r>
            <a:r>
              <a:rPr lang="en-US" altLang="zh-TW" sz="3600" smtClean="0">
                <a:solidFill>
                  <a:srgbClr val="004C69"/>
                </a:solidFill>
              </a:rPr>
              <a:t>IPv4 </a:t>
            </a:r>
            <a:r>
              <a:rPr lang="en-US" altLang="zh-TW" sz="3600">
                <a:solidFill>
                  <a:srgbClr val="004C69"/>
                </a:solidFill>
              </a:rPr>
              <a:t>ACL </a:t>
            </a:r>
            <a:r>
              <a:rPr lang="zh-TW" altLang="en-US" sz="3600">
                <a:solidFill>
                  <a:srgbClr val="004C69"/>
                </a:solidFill>
              </a:rPr>
              <a:t>的類型</a:t>
            </a:r>
            <a:br>
              <a:rPr lang="en-US" sz="3600">
                <a:solidFill>
                  <a:srgbClr val="004C69"/>
                </a:solidFill>
              </a:rPr>
            </a:br>
            <a:r>
              <a:rPr lang="zh-TW" altLang="en-US" sz="3600">
                <a:solidFill>
                  <a:srgbClr val="004C69"/>
                </a:solidFill>
              </a:rPr>
              <a:t>標準 </a:t>
            </a:r>
            <a:r>
              <a:rPr lang="en-US" altLang="zh-TW" sz="3600">
                <a:solidFill>
                  <a:srgbClr val="004C69"/>
                </a:solidFill>
              </a:rPr>
              <a:t>ACL </a:t>
            </a:r>
            <a:r>
              <a:rPr lang="zh-TW" altLang="en-US" sz="3600">
                <a:solidFill>
                  <a:srgbClr val="004C69"/>
                </a:solidFill>
              </a:rPr>
              <a:t>放置範例</a:t>
            </a:r>
          </a:p>
        </p:txBody>
      </p:sp>
      <p:pic>
        <p:nvPicPr>
          <p:cNvPr id="7" name="Picture 6">
            <a:extLst>
              <a:ext uri="{FF2B5EF4-FFF2-40B4-BE49-F238E27FC236}">
                <a16:creationId xmlns:a16="http://schemas.microsoft.com/office/drawing/2014/main" id="{AE134E9C-D50A-A747-AB42-4921CC0486C1}"/>
              </a:ext>
            </a:extLst>
          </p:cNvPr>
          <p:cNvPicPr>
            <a:picLocks noChangeAspect="1"/>
          </p:cNvPicPr>
          <p:nvPr/>
        </p:nvPicPr>
        <p:blipFill>
          <a:blip r:embed="rId3"/>
          <a:stretch>
            <a:fillRect/>
          </a:stretch>
        </p:blipFill>
        <p:spPr>
          <a:xfrm>
            <a:off x="5253097" y="1263062"/>
            <a:ext cx="6430703" cy="434530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185</a:t>
            </a:fld>
            <a:endParaRPr lang="en-US" kern="0">
              <a:solidFill>
                <a:srgbClr val="595959"/>
              </a:solidFill>
            </a:endParaRPr>
          </a:p>
        </p:txBody>
      </p:sp>
    </p:spTree>
    <p:custDataLst>
      <p:tags r:id="rId4"/>
    </p:custDataLst>
    <p:extLst>
      <p:ext uri="{BB962C8B-B14F-4D97-AF65-F5344CB8AC3E}">
        <p14:creationId xmlns:p14="http://schemas.microsoft.com/office/powerpoint/2010/main" val="3220277420"/>
      </p:ext>
    </p:extLst>
  </p:cSld>
  <p:clrMapOvr>
    <a:masterClrMapping/>
  </p:clrMapOvr>
  <p:transition/>
  <p:timing/>
</p:sld>
</file>

<file path=ppt/slides/slide1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1A6CB395-1298-194E-B43A-F3E254D84166}"/>
              </a:ext>
            </a:extLst>
          </p:cNvPr>
          <p:cNvSpPr>
            <a:spLocks noGrp="1"/>
          </p:cNvSpPr>
          <p:nvPr>
            <p:ph idx="1"/>
          </p:nvPr>
        </p:nvSpPr>
        <p:spPr>
          <a:xfrm>
            <a:off x="192087" y="1065260"/>
            <a:ext cx="5595343" cy="5540425"/>
          </a:xfrm>
        </p:spPr>
        <p:txBody>
          <a:bodyPr>
            <a:normAutofit/>
          </a:bodyPr>
          <a:lstStyle/>
          <a:p>
            <a:pPr marL="0" indent="0">
              <a:buNone/>
            </a:pPr>
            <a:r>
              <a:rPr lang="en-US" altLang="zh-TW" sz="2600">
                <a:latin typeface="標楷體" pitchFamily="65" charset="-120"/>
                <a:cs typeface="Arial" pitchFamily="34" charset="0"/>
              </a:rPr>
              <a:t>R3 </a:t>
            </a:r>
            <a:r>
              <a:rPr lang="zh-TW" altLang="en-US" sz="2600">
                <a:latin typeface="標楷體" pitchFamily="65" charset="-120"/>
                <a:cs typeface="Arial" pitchFamily="34" charset="0"/>
              </a:rPr>
              <a:t>上有兩個可能的介面可以套用標準 </a:t>
            </a:r>
            <a:r>
              <a:rPr lang="en-US" altLang="zh-TW" sz="2600">
                <a:latin typeface="標楷體" pitchFamily="65" charset="-120"/>
                <a:cs typeface="Arial" pitchFamily="34" charset="0"/>
              </a:rPr>
              <a:t>ACL</a:t>
            </a:r>
            <a:r>
              <a:rPr lang="zh-TW" altLang="en-US" sz="2600">
                <a:latin typeface="標楷體" pitchFamily="65" charset="-120"/>
                <a:cs typeface="Arial" pitchFamily="34" charset="0"/>
              </a:rPr>
              <a:t>。</a:t>
            </a:r>
            <a:endParaRPr lang="en-US" altLang="zh-TW" sz="2600">
              <a:latin typeface="標楷體" pitchFamily="65" charset="-120"/>
              <a:cs typeface="Arial" pitchFamily="34" charset="0"/>
            </a:endParaRPr>
          </a:p>
          <a:p>
            <a:r>
              <a:rPr lang="en-US" altLang="zh-TW" sz="2600" b="1">
                <a:latin typeface="標楷體" pitchFamily="65" charset="-120"/>
                <a:cs typeface="Arial" pitchFamily="34" charset="0"/>
              </a:rPr>
              <a:t>R3 S0/1/1 </a:t>
            </a:r>
            <a:r>
              <a:rPr lang="zh-TW" altLang="en-US" sz="2600" b="1">
                <a:latin typeface="標楷體" pitchFamily="65" charset="-120"/>
                <a:cs typeface="Arial" pitchFamily="34" charset="0"/>
              </a:rPr>
              <a:t>介面（入站）</a:t>
            </a:r>
            <a:endParaRPr lang="en-US" altLang="zh-TW" sz="2600" b="1">
              <a:latin typeface="標楷體" pitchFamily="65" charset="-120"/>
              <a:cs typeface="Arial" pitchFamily="34" charset="0"/>
            </a:endParaRPr>
          </a:p>
          <a:p>
            <a:r>
              <a:rPr lang="en-US" altLang="zh-TW" sz="2600" b="1">
                <a:latin typeface="標楷體" pitchFamily="65" charset="-120"/>
                <a:cs typeface="Arial" pitchFamily="34" charset="0"/>
              </a:rPr>
              <a:t>R3 G0/0 </a:t>
            </a:r>
            <a:r>
              <a:rPr lang="zh-TW" altLang="en-US" sz="2600" b="1">
                <a:latin typeface="標楷體" pitchFamily="65" charset="-120"/>
                <a:cs typeface="Arial" pitchFamily="34" charset="0"/>
              </a:rPr>
              <a:t>介面（出站）</a:t>
            </a:r>
            <a:endParaRPr lang="en-US" sz="26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4.4</a:t>
            </a:r>
            <a:r>
              <a:rPr lang="zh-TW" altLang="en-US" sz="3600">
                <a:solidFill>
                  <a:srgbClr val="004C69"/>
                </a:solidFill>
              </a:rPr>
              <a:t> </a:t>
            </a:r>
            <a:r>
              <a:rPr lang="zh-TW" altLang="zh-TW" sz="3600" smtClean="0">
                <a:solidFill>
                  <a:srgbClr val="004C69"/>
                </a:solidFill>
              </a:rPr>
              <a:t>I</a:t>
            </a:r>
            <a:r>
              <a:rPr lang="zh-TW" altLang="zh-TW" sz="3600">
                <a:solidFill>
                  <a:srgbClr val="004C69"/>
                </a:solidFill>
              </a:rPr>
              <a:t>Pv4 ACL 的類型</a:t>
            </a:r>
            <a:br>
              <a:rPr lang="en-US" altLang="zh-TW" sz="3600">
                <a:solidFill>
                  <a:srgbClr val="004C69"/>
                </a:solidFill>
              </a:rPr>
            </a:br>
            <a:r>
              <a:rPr lang="zh-TW" altLang="zh-TW" sz="3600">
                <a:solidFill>
                  <a:srgbClr val="004C69"/>
                </a:solidFill>
              </a:rPr>
              <a:t>標準 ACL 放置範例</a:t>
            </a:r>
            <a:r>
              <a:rPr lang="zh-TW" altLang="en-US" sz="3600">
                <a:solidFill>
                  <a:srgbClr val="004C69"/>
                </a:solidFill>
              </a:rPr>
              <a:t>（續） </a:t>
            </a:r>
          </a:p>
        </p:txBody>
      </p:sp>
      <p:pic>
        <p:nvPicPr>
          <p:cNvPr id="2" name="Picture 1">
            <a:extLst>
              <a:ext uri="{FF2B5EF4-FFF2-40B4-BE49-F238E27FC236}">
                <a16:creationId xmlns:a16="http://schemas.microsoft.com/office/drawing/2014/main" id="{0632ED12-CB09-4110-8785-464D2A510892}"/>
              </a:ext>
            </a:extLst>
          </p:cNvPr>
          <p:cNvPicPr>
            <a:picLocks noChangeAspect="1"/>
          </p:cNvPicPr>
          <p:nvPr/>
        </p:nvPicPr>
        <p:blipFill>
          <a:blip r:embed="rId3"/>
          <a:stretch>
            <a:fillRect/>
          </a:stretch>
        </p:blipFill>
        <p:spPr>
          <a:xfrm>
            <a:off x="6096001" y="1671483"/>
            <a:ext cx="5595343" cy="3784461"/>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186</a:t>
            </a:fld>
            <a:endParaRPr lang="en-US" kern="0">
              <a:solidFill>
                <a:srgbClr val="595959"/>
              </a:solidFill>
            </a:endParaRPr>
          </a:p>
        </p:txBody>
      </p:sp>
    </p:spTree>
    <p:custDataLst>
      <p:tags r:id="rId4"/>
    </p:custDataLst>
    <p:extLst>
      <p:ext uri="{BB962C8B-B14F-4D97-AF65-F5344CB8AC3E}">
        <p14:creationId xmlns:p14="http://schemas.microsoft.com/office/powerpoint/2010/main" val="484634532"/>
      </p:ext>
    </p:extLst>
  </p:cSld>
  <p:clrMapOvr>
    <a:masterClrMapping/>
  </p:clrMapOvr>
  <p:transition/>
  <p:timing/>
</p:sld>
</file>

<file path=ppt/slides/slide1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8C29435F-8456-FC4A-9378-9591DF359F98}"/>
              </a:ext>
            </a:extLst>
          </p:cNvPr>
          <p:cNvSpPr>
            <a:spLocks noGrp="1"/>
          </p:cNvSpPr>
          <p:nvPr>
            <p:ph idx="1"/>
          </p:nvPr>
        </p:nvSpPr>
        <p:spPr>
          <a:xfrm>
            <a:off x="192088" y="1065260"/>
            <a:ext cx="5855001" cy="5540425"/>
          </a:xfrm>
        </p:spPr>
        <p:txBody>
          <a:bodyPr>
            <a:normAutofit/>
          </a:bodyPr>
          <a:lstStyle/>
          <a:p>
            <a:r>
              <a:rPr lang="zh-TW" altLang="en-US" sz="2600">
                <a:latin typeface="標楷體" pitchFamily="65" charset="-120"/>
                <a:cs typeface="Arial" pitchFamily="34" charset="0"/>
              </a:rPr>
              <a:t>延伸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應該位於盡可能靠近來源。</a:t>
            </a:r>
            <a:endParaRPr lang="en-US" altLang="zh-TW" sz="2600">
              <a:latin typeface="標楷體" pitchFamily="65" charset="-120"/>
              <a:cs typeface="Arial" pitchFamily="34" charset="0"/>
            </a:endParaRPr>
          </a:p>
          <a:p>
            <a:r>
              <a:rPr lang="zh-TW" altLang="en-US" sz="2600">
                <a:latin typeface="標楷體" pitchFamily="65" charset="-120"/>
                <a:cs typeface="Arial" pitchFamily="34" charset="0"/>
              </a:rPr>
              <a:t>不過，組織只能將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放置在其控制的裝置上。因此，擴充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放置必須在組織控制項延伸的內容中決定。</a:t>
            </a:r>
            <a:endParaRPr lang="en-US" altLang="zh-TW" sz="2600">
              <a:latin typeface="標楷體" pitchFamily="65" charset="-120"/>
              <a:cs typeface="Arial" pitchFamily="34" charset="0"/>
            </a:endParaRPr>
          </a:p>
          <a:p>
            <a:r>
              <a:rPr lang="zh-TW" altLang="en-US" sz="2600">
                <a:latin typeface="標楷體" pitchFamily="65" charset="-120"/>
                <a:cs typeface="Arial" pitchFamily="34" charset="0"/>
              </a:rPr>
              <a:t>例如，</a:t>
            </a:r>
            <a:r>
              <a:rPr lang="en-US" altLang="zh-TW" sz="2600">
                <a:latin typeface="標楷體" pitchFamily="65" charset="-120"/>
                <a:cs typeface="Arial" pitchFamily="34" charset="0"/>
              </a:rPr>
              <a:t>A </a:t>
            </a:r>
            <a:r>
              <a:rPr lang="zh-TW" altLang="en-US" sz="2600">
                <a:latin typeface="標楷體" pitchFamily="65" charset="-120"/>
                <a:cs typeface="Arial" pitchFamily="34" charset="0"/>
              </a:rPr>
              <a:t>公司希望在允許所有其他流量的同時，拒絕從 </a:t>
            </a:r>
            <a:r>
              <a:rPr lang="en-US" altLang="zh-TW" sz="2600">
                <a:latin typeface="標楷體" pitchFamily="65" charset="-120"/>
                <a:cs typeface="Arial" pitchFamily="34" charset="0"/>
              </a:rPr>
              <a:t>B </a:t>
            </a:r>
            <a:r>
              <a:rPr lang="zh-TW" altLang="en-US" sz="2600">
                <a:latin typeface="標楷體" pitchFamily="65" charset="-120"/>
                <a:cs typeface="Arial" pitchFamily="34" charset="0"/>
              </a:rPr>
              <a:t>公司 </a:t>
            </a:r>
            <a:r>
              <a:rPr lang="en-US" altLang="zh-TW" sz="2600">
                <a:latin typeface="標楷體" pitchFamily="65" charset="-120"/>
                <a:cs typeface="Arial" pitchFamily="34" charset="0"/>
              </a:rPr>
              <a:t>192.168.30.0/24 </a:t>
            </a:r>
            <a:r>
              <a:rPr lang="zh-TW" altLang="en-US" sz="2600">
                <a:latin typeface="標楷體" pitchFamily="65" charset="-120"/>
                <a:cs typeface="Arial" pitchFamily="34" charset="0"/>
              </a:rPr>
              <a:t>網路連接到該公司 </a:t>
            </a:r>
            <a:r>
              <a:rPr lang="en-US" altLang="zh-TW" sz="2600">
                <a:latin typeface="標楷體" pitchFamily="65" charset="-120"/>
                <a:cs typeface="Arial" pitchFamily="34" charset="0"/>
              </a:rPr>
              <a:t>192.168.11.0/24 </a:t>
            </a:r>
            <a:r>
              <a:rPr lang="zh-TW" altLang="en-US" sz="2600">
                <a:latin typeface="標楷體" pitchFamily="65" charset="-120"/>
                <a:cs typeface="Arial" pitchFamily="34" charset="0"/>
              </a:rPr>
              <a:t>網路的 </a:t>
            </a:r>
            <a:r>
              <a:rPr lang="en-US" altLang="zh-TW" sz="2600">
                <a:latin typeface="標楷體" pitchFamily="65" charset="-120"/>
                <a:cs typeface="Arial" pitchFamily="34" charset="0"/>
              </a:rPr>
              <a:t>Telnet </a:t>
            </a:r>
            <a:r>
              <a:rPr lang="zh-TW" altLang="en-US" sz="2600">
                <a:latin typeface="標楷體" pitchFamily="65" charset="-120"/>
                <a:cs typeface="Arial" pitchFamily="34" charset="0"/>
              </a:rPr>
              <a:t>和 </a:t>
            </a:r>
            <a:r>
              <a:rPr lang="en-US" altLang="zh-TW" sz="2600">
                <a:latin typeface="標楷體" pitchFamily="65" charset="-120"/>
                <a:cs typeface="Arial" pitchFamily="34" charset="0"/>
              </a:rPr>
              <a:t>FTP </a:t>
            </a:r>
            <a:r>
              <a:rPr lang="zh-TW" altLang="en-US" sz="2600">
                <a:latin typeface="標楷體" pitchFamily="65" charset="-120"/>
                <a:cs typeface="Arial" pitchFamily="34" charset="0"/>
              </a:rPr>
              <a:t>流量。</a:t>
            </a:r>
            <a:endParaRPr lang="en-US" sz="26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4.4</a:t>
            </a:r>
            <a:r>
              <a:rPr lang="zh-TW" altLang="en-US" sz="3600">
                <a:solidFill>
                  <a:srgbClr val="004C69"/>
                </a:solidFill>
              </a:rPr>
              <a:t> </a:t>
            </a:r>
            <a:r>
              <a:rPr lang="en-US" altLang="zh-TW" sz="3600" smtClean="0">
                <a:solidFill>
                  <a:srgbClr val="004C69"/>
                </a:solidFill>
              </a:rPr>
              <a:t>IPv4 </a:t>
            </a:r>
            <a:r>
              <a:rPr lang="en-US" altLang="zh-TW" sz="3600">
                <a:solidFill>
                  <a:srgbClr val="004C69"/>
                </a:solidFill>
              </a:rPr>
              <a:t>ACL </a:t>
            </a:r>
            <a:r>
              <a:rPr lang="zh-TW" altLang="en-US" sz="3600">
                <a:solidFill>
                  <a:srgbClr val="004C69"/>
                </a:solidFill>
              </a:rPr>
              <a:t>的類型</a:t>
            </a:r>
            <a:br>
              <a:rPr lang="en-US" sz="3600">
                <a:solidFill>
                  <a:srgbClr val="004C69"/>
                </a:solidFill>
              </a:rPr>
            </a:br>
            <a:r>
              <a:rPr lang="zh-TW" altLang="en-US" sz="3600">
                <a:solidFill>
                  <a:srgbClr val="004C69"/>
                </a:solidFill>
              </a:rPr>
              <a:t>擴充 </a:t>
            </a:r>
            <a:r>
              <a:rPr lang="en-US" altLang="zh-TW" sz="3600">
                <a:solidFill>
                  <a:srgbClr val="004C69"/>
                </a:solidFill>
              </a:rPr>
              <a:t>ACL </a:t>
            </a:r>
            <a:r>
              <a:rPr lang="zh-TW" altLang="en-US" sz="3600">
                <a:solidFill>
                  <a:srgbClr val="004C69"/>
                </a:solidFill>
              </a:rPr>
              <a:t>放置範例</a:t>
            </a:r>
          </a:p>
        </p:txBody>
      </p:sp>
      <p:pic>
        <p:nvPicPr>
          <p:cNvPr id="8" name="Picture 7">
            <a:extLst>
              <a:ext uri="{FF2B5EF4-FFF2-40B4-BE49-F238E27FC236}">
                <a16:creationId xmlns:a16="http://schemas.microsoft.com/office/drawing/2014/main" id="{3E8A81FF-B9D5-D64A-AF48-208DCD6F84C4}"/>
              </a:ext>
            </a:extLst>
          </p:cNvPr>
          <p:cNvPicPr>
            <a:picLocks noChangeAspect="1"/>
          </p:cNvPicPr>
          <p:nvPr/>
        </p:nvPicPr>
        <p:blipFill>
          <a:blip r:embed="rId3"/>
          <a:stretch>
            <a:fillRect/>
          </a:stretch>
        </p:blipFill>
        <p:spPr>
          <a:xfrm>
            <a:off x="6096001" y="1399009"/>
            <a:ext cx="5855001" cy="407340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187</a:t>
            </a:fld>
            <a:endParaRPr lang="en-US" kern="0">
              <a:solidFill>
                <a:srgbClr val="595959"/>
              </a:solidFill>
            </a:endParaRPr>
          </a:p>
        </p:txBody>
      </p:sp>
    </p:spTree>
    <p:custDataLst>
      <p:tags r:id="rId4"/>
    </p:custDataLst>
    <p:extLst>
      <p:ext uri="{BB962C8B-B14F-4D97-AF65-F5344CB8AC3E}">
        <p14:creationId xmlns:p14="http://schemas.microsoft.com/office/powerpoint/2010/main" val="2944325077"/>
      </p:ext>
    </p:extLst>
  </p:cSld>
  <p:clrMapOvr>
    <a:masterClrMapping/>
  </p:clrMapOvr>
  <p:transition/>
  <p:timing/>
</p:sld>
</file>

<file path=ppt/slides/slide1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30A5D18E-D7A8-7548-988C-C4ED8FC9E574}"/>
              </a:ext>
            </a:extLst>
          </p:cNvPr>
          <p:cNvSpPr>
            <a:spLocks noGrp="1"/>
          </p:cNvSpPr>
          <p:nvPr>
            <p:ph idx="1"/>
          </p:nvPr>
        </p:nvSpPr>
        <p:spPr>
          <a:xfrm>
            <a:off x="192087" y="1065260"/>
            <a:ext cx="6231460" cy="5540425"/>
          </a:xfrm>
        </p:spPr>
        <p:txBody>
          <a:bodyPr>
            <a:noAutofit/>
          </a:bodyPr>
          <a:lstStyle/>
          <a:p>
            <a:r>
              <a:rPr lang="en-US" altLang="zh-TW" sz="2000">
                <a:latin typeface="標楷體" pitchFamily="65" charset="-120"/>
                <a:cs typeface="Arial" pitchFamily="34" charset="0"/>
              </a:rPr>
              <a:t>R3 </a:t>
            </a:r>
            <a:r>
              <a:rPr lang="zh-TW" altLang="en-US" sz="2000">
                <a:latin typeface="標楷體" pitchFamily="65" charset="-120"/>
                <a:cs typeface="Arial" pitchFamily="34" charset="0"/>
              </a:rPr>
              <a:t>上的延伸 </a:t>
            </a:r>
            <a:r>
              <a:rPr lang="en-US" altLang="zh-TW" sz="2000">
                <a:latin typeface="標楷體" pitchFamily="65" charset="-120"/>
                <a:cs typeface="Arial" pitchFamily="34" charset="0"/>
              </a:rPr>
              <a:t>ACL </a:t>
            </a:r>
            <a:r>
              <a:rPr lang="zh-TW" altLang="en-US" sz="2000">
                <a:latin typeface="標楷體" pitchFamily="65" charset="-120"/>
                <a:cs typeface="Arial" pitchFamily="34" charset="0"/>
              </a:rPr>
              <a:t>可以實現這個工作，但系統管理者沒有控制 </a:t>
            </a:r>
            <a:r>
              <a:rPr lang="en-US" altLang="zh-TW" sz="2000">
                <a:latin typeface="標楷體" pitchFamily="65" charset="-120"/>
                <a:cs typeface="Arial" pitchFamily="34" charset="0"/>
              </a:rPr>
              <a:t>R3</a:t>
            </a:r>
            <a:r>
              <a:rPr lang="zh-TW" altLang="en-US" sz="2000">
                <a:latin typeface="標楷體" pitchFamily="65" charset="-120"/>
                <a:cs typeface="Arial" pitchFamily="34" charset="0"/>
              </a:rPr>
              <a:t>。此外，此解決方案允許不必要的流量跨越整個網路，只在目的地封鎖。</a:t>
            </a:r>
            <a:endParaRPr lang="en-US" altLang="zh-TW" sz="2000">
              <a:latin typeface="標楷體" pitchFamily="65" charset="-120"/>
              <a:cs typeface="Arial" pitchFamily="34" charset="0"/>
            </a:endParaRPr>
          </a:p>
          <a:p>
            <a:r>
              <a:rPr lang="zh-TW" altLang="en-US" sz="2000">
                <a:latin typeface="標楷體" pitchFamily="65" charset="-120"/>
                <a:cs typeface="Arial" pitchFamily="34" charset="0"/>
              </a:rPr>
              <a:t>解決方案是將延伸 </a:t>
            </a:r>
            <a:r>
              <a:rPr lang="en-US" altLang="zh-TW" sz="2000">
                <a:latin typeface="標楷體" pitchFamily="65" charset="-120"/>
                <a:cs typeface="Arial" pitchFamily="34" charset="0"/>
              </a:rPr>
              <a:t>ACL </a:t>
            </a:r>
            <a:r>
              <a:rPr lang="zh-TW" altLang="en-US" sz="2000">
                <a:latin typeface="標楷體" pitchFamily="65" charset="-120"/>
                <a:cs typeface="Arial" pitchFamily="34" charset="0"/>
              </a:rPr>
              <a:t>放置在 </a:t>
            </a:r>
            <a:r>
              <a:rPr lang="en-US" altLang="zh-TW" sz="2000">
                <a:latin typeface="標楷體" pitchFamily="65" charset="-120"/>
                <a:cs typeface="Arial" pitchFamily="34" charset="0"/>
              </a:rPr>
              <a:t>R1 </a:t>
            </a:r>
            <a:r>
              <a:rPr lang="zh-TW" altLang="en-US" sz="2000">
                <a:latin typeface="標楷體" pitchFamily="65" charset="-120"/>
                <a:cs typeface="Arial" pitchFamily="34" charset="0"/>
              </a:rPr>
              <a:t>上，指定來源和目的位址。</a:t>
            </a:r>
            <a:endParaRPr lang="en-US" altLang="zh-TW" sz="2000">
              <a:latin typeface="標楷體" pitchFamily="65" charset="-120"/>
              <a:cs typeface="Arial" pitchFamily="34" charset="0"/>
            </a:endParaRPr>
          </a:p>
          <a:p>
            <a:r>
              <a:rPr lang="en-US" altLang="zh-TW" sz="2000">
                <a:latin typeface="標楷體" pitchFamily="65" charset="-120"/>
                <a:cs typeface="Arial" pitchFamily="34" charset="0"/>
              </a:rPr>
              <a:t>R1 </a:t>
            </a:r>
            <a:r>
              <a:rPr lang="zh-TW" altLang="en-US" sz="2000">
                <a:latin typeface="標楷體" pitchFamily="65" charset="-120"/>
                <a:cs typeface="Arial" pitchFamily="34" charset="0"/>
              </a:rPr>
              <a:t>上有兩個可能的介面可以套用延伸的 </a:t>
            </a:r>
            <a:r>
              <a:rPr lang="en-US" altLang="zh-TW" sz="2000">
                <a:latin typeface="標楷體" pitchFamily="65" charset="-120"/>
                <a:cs typeface="Arial" pitchFamily="34" charset="0"/>
              </a:rPr>
              <a:t>ACL</a:t>
            </a:r>
            <a:r>
              <a:rPr lang="zh-TW" altLang="en-US" sz="2000">
                <a:latin typeface="標楷體" pitchFamily="65" charset="-120"/>
                <a:cs typeface="Arial" pitchFamily="34" charset="0"/>
              </a:rPr>
              <a:t>：</a:t>
            </a:r>
          </a:p>
          <a:p>
            <a:pPr lvl="1"/>
            <a:r>
              <a:rPr lang="en-US" altLang="zh-TW" sz="2000" b="1">
                <a:latin typeface="標楷體" pitchFamily="65" charset="-120"/>
                <a:cs typeface="Arial" pitchFamily="34" charset="0"/>
              </a:rPr>
              <a:t>R1 S0/1/0 </a:t>
            </a:r>
            <a:r>
              <a:rPr lang="zh-TW" altLang="en-US" sz="2000" b="1">
                <a:latin typeface="標楷體" pitchFamily="65" charset="-120"/>
                <a:cs typeface="Arial" pitchFamily="34" charset="0"/>
              </a:rPr>
              <a:t>介面（出站） </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延伸的 </a:t>
            </a:r>
            <a:r>
              <a:rPr lang="en-US" altLang="zh-TW" sz="2000">
                <a:latin typeface="標楷體" pitchFamily="65" charset="-120"/>
                <a:cs typeface="Arial" pitchFamily="34" charset="0"/>
              </a:rPr>
              <a:t>ACL </a:t>
            </a:r>
            <a:r>
              <a:rPr lang="zh-TW" altLang="en-US" sz="2000">
                <a:latin typeface="標楷體" pitchFamily="65" charset="-120"/>
                <a:cs typeface="Arial" pitchFamily="34" charset="0"/>
              </a:rPr>
              <a:t>可以套用在 </a:t>
            </a:r>
            <a:r>
              <a:rPr lang="en-US" altLang="zh-TW" sz="2000">
                <a:latin typeface="標楷體" pitchFamily="65" charset="-120"/>
                <a:cs typeface="Arial" pitchFamily="34" charset="0"/>
              </a:rPr>
              <a:t>S0/1/0 </a:t>
            </a:r>
            <a:r>
              <a:rPr lang="zh-TW" altLang="en-US" sz="2000">
                <a:latin typeface="標楷體" pitchFamily="65" charset="-120"/>
                <a:cs typeface="Arial" pitchFamily="34" charset="0"/>
              </a:rPr>
              <a:t>介面出站上。但是，該解決方案將處理所有留下 </a:t>
            </a:r>
            <a:r>
              <a:rPr lang="en-US" altLang="zh-TW" sz="2000">
                <a:latin typeface="標楷體" pitchFamily="65" charset="-120"/>
                <a:cs typeface="Arial" pitchFamily="34" charset="0"/>
              </a:rPr>
              <a:t>R1 </a:t>
            </a:r>
            <a:r>
              <a:rPr lang="zh-TW" altLang="en-US" sz="2000">
                <a:latin typeface="標楷體" pitchFamily="65" charset="-120"/>
                <a:cs typeface="Arial" pitchFamily="34" charset="0"/>
              </a:rPr>
              <a:t>的封包，包括 </a:t>
            </a:r>
            <a:r>
              <a:rPr lang="en-US" altLang="zh-TW" sz="2000">
                <a:latin typeface="標楷體" pitchFamily="65" charset="-120"/>
                <a:cs typeface="Arial" pitchFamily="34" charset="0"/>
              </a:rPr>
              <a:t>192.168.10.0/24 </a:t>
            </a:r>
            <a:r>
              <a:rPr lang="zh-TW" altLang="en-US" sz="2000">
                <a:latin typeface="標楷體" pitchFamily="65" charset="-120"/>
                <a:cs typeface="Arial" pitchFamily="34" charset="0"/>
              </a:rPr>
              <a:t>的封包。</a:t>
            </a:r>
          </a:p>
          <a:p>
            <a:pPr lvl="1"/>
            <a:r>
              <a:rPr lang="en-US" altLang="zh-TW" sz="2000" b="1">
                <a:latin typeface="標楷體" pitchFamily="65" charset="-120"/>
                <a:cs typeface="Arial" pitchFamily="34" charset="0"/>
              </a:rPr>
              <a:t>R1 G0/0/1 </a:t>
            </a:r>
            <a:r>
              <a:rPr lang="zh-TW" altLang="en-US" sz="2000" b="1">
                <a:latin typeface="標楷體" pitchFamily="65" charset="-120"/>
                <a:cs typeface="Arial" pitchFamily="34" charset="0"/>
              </a:rPr>
              <a:t>介面（入站）</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延伸的 </a:t>
            </a:r>
            <a:r>
              <a:rPr lang="en-US" altLang="zh-TW" sz="2000">
                <a:latin typeface="標楷體" pitchFamily="65" charset="-120"/>
                <a:cs typeface="Arial" pitchFamily="34" charset="0"/>
              </a:rPr>
              <a:t>ACL </a:t>
            </a:r>
            <a:r>
              <a:rPr lang="zh-TW" altLang="en-US" sz="2000">
                <a:latin typeface="標楷體" pitchFamily="65" charset="-120"/>
                <a:cs typeface="Arial" pitchFamily="34" charset="0"/>
              </a:rPr>
              <a:t>可以在 </a:t>
            </a:r>
            <a:r>
              <a:rPr lang="en-US" altLang="zh-TW" sz="2000">
                <a:latin typeface="標楷體" pitchFamily="65" charset="-120"/>
                <a:cs typeface="Arial" pitchFamily="34" charset="0"/>
              </a:rPr>
              <a:t>G0/0/1 </a:t>
            </a:r>
            <a:r>
              <a:rPr lang="zh-TW" altLang="en-US" sz="2000">
                <a:latin typeface="標楷體" pitchFamily="65" charset="-120"/>
                <a:cs typeface="Arial" pitchFamily="34" charset="0"/>
              </a:rPr>
              <a:t>上套用，並且只有來自 </a:t>
            </a:r>
            <a:r>
              <a:rPr lang="en-US" altLang="zh-TW" sz="2000">
                <a:latin typeface="標楷體" pitchFamily="65" charset="-120"/>
                <a:cs typeface="Arial" pitchFamily="34" charset="0"/>
              </a:rPr>
              <a:t>192.168.11.0/24 </a:t>
            </a:r>
            <a:r>
              <a:rPr lang="zh-TW" altLang="en-US" sz="2000">
                <a:latin typeface="標楷體" pitchFamily="65" charset="-120"/>
                <a:cs typeface="Arial" pitchFamily="34" charset="0"/>
              </a:rPr>
              <a:t>網路的封包會受到 </a:t>
            </a:r>
            <a:r>
              <a:rPr lang="en-US" altLang="zh-TW" sz="2000">
                <a:latin typeface="標楷體" pitchFamily="65" charset="-120"/>
                <a:cs typeface="Arial" pitchFamily="34" charset="0"/>
              </a:rPr>
              <a:t>R1 </a:t>
            </a:r>
            <a:r>
              <a:rPr lang="zh-TW" altLang="en-US" sz="2000">
                <a:latin typeface="標楷體" pitchFamily="65" charset="-120"/>
                <a:cs typeface="Arial" pitchFamily="34" charset="0"/>
              </a:rPr>
              <a:t>上的 </a:t>
            </a:r>
            <a:r>
              <a:rPr lang="en-US" altLang="zh-TW" sz="2000">
                <a:latin typeface="標楷體" pitchFamily="65" charset="-120"/>
                <a:cs typeface="Arial" pitchFamily="34" charset="0"/>
              </a:rPr>
              <a:t>ACL </a:t>
            </a:r>
            <a:r>
              <a:rPr lang="zh-TW" altLang="en-US" sz="2000">
                <a:latin typeface="標楷體" pitchFamily="65" charset="-120"/>
                <a:cs typeface="Arial" pitchFamily="34" charset="0"/>
              </a:rPr>
              <a:t>處理。因為過濾器僅限於離開 </a:t>
            </a:r>
            <a:r>
              <a:rPr lang="en-US" altLang="zh-TW" sz="2000">
                <a:latin typeface="標楷體" pitchFamily="65" charset="-120"/>
                <a:cs typeface="Arial" pitchFamily="34" charset="0"/>
              </a:rPr>
              <a:t>192.168.11.0/24 </a:t>
            </a:r>
            <a:r>
              <a:rPr lang="zh-TW" altLang="en-US" sz="2000">
                <a:latin typeface="標楷體" pitchFamily="65" charset="-120"/>
                <a:cs typeface="Arial" pitchFamily="34" charset="0"/>
              </a:rPr>
              <a:t>網路的封包，所以將延伸 </a:t>
            </a:r>
            <a:r>
              <a:rPr lang="en-US" altLang="zh-TW" sz="2000">
                <a:latin typeface="標楷體" pitchFamily="65" charset="-120"/>
                <a:cs typeface="Arial" pitchFamily="34" charset="0"/>
              </a:rPr>
              <a:t>ACL </a:t>
            </a:r>
            <a:r>
              <a:rPr lang="zh-TW" altLang="en-US" sz="2000">
                <a:latin typeface="標楷體" pitchFamily="65" charset="-120"/>
                <a:cs typeface="Arial" pitchFamily="34" charset="0"/>
              </a:rPr>
              <a:t>套用至 </a:t>
            </a:r>
            <a:r>
              <a:rPr lang="en-US" altLang="zh-TW" sz="2000">
                <a:latin typeface="標楷體" pitchFamily="65" charset="-120"/>
                <a:cs typeface="Arial" pitchFamily="34" charset="0"/>
              </a:rPr>
              <a:t>G0/1 </a:t>
            </a:r>
            <a:r>
              <a:rPr lang="zh-TW" altLang="en-US" sz="2000">
                <a:latin typeface="標楷體" pitchFamily="65" charset="-120"/>
                <a:cs typeface="Arial" pitchFamily="34" charset="0"/>
              </a:rPr>
              <a:t>是最佳的解決方案。</a:t>
            </a:r>
            <a:endParaRPr lang="en-US" sz="20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4.4</a:t>
            </a:r>
            <a:r>
              <a:rPr lang="zh-TW" altLang="en-US" sz="3600">
                <a:solidFill>
                  <a:srgbClr val="004C69"/>
                </a:solidFill>
              </a:rPr>
              <a:t> </a:t>
            </a:r>
            <a:r>
              <a:rPr lang="zh-TW" altLang="zh-TW" sz="3600" smtClean="0">
                <a:solidFill>
                  <a:srgbClr val="004C69"/>
                </a:solidFill>
              </a:rPr>
              <a:t>I</a:t>
            </a:r>
            <a:r>
              <a:rPr lang="zh-TW" altLang="zh-TW" sz="3600">
                <a:solidFill>
                  <a:srgbClr val="004C69"/>
                </a:solidFill>
              </a:rPr>
              <a:t>Pv4 ACL 的類型</a:t>
            </a:r>
            <a:br>
              <a:rPr lang="en-US" altLang="zh-TW" sz="3600">
                <a:solidFill>
                  <a:srgbClr val="004C69"/>
                </a:solidFill>
              </a:rPr>
            </a:br>
            <a:r>
              <a:rPr lang="zh-TW" altLang="zh-TW" sz="3600">
                <a:solidFill>
                  <a:srgbClr val="004C69"/>
                </a:solidFill>
              </a:rPr>
              <a:t>擴充 ACL 放置範例</a:t>
            </a:r>
            <a:r>
              <a:rPr lang="zh-TW" altLang="en-US" sz="3600">
                <a:solidFill>
                  <a:srgbClr val="004C69"/>
                </a:solidFill>
              </a:rPr>
              <a:t>（續） </a:t>
            </a:r>
          </a:p>
        </p:txBody>
      </p:sp>
      <p:pic>
        <p:nvPicPr>
          <p:cNvPr id="2" name="Picture 1">
            <a:extLst>
              <a:ext uri="{FF2B5EF4-FFF2-40B4-BE49-F238E27FC236}">
                <a16:creationId xmlns:a16="http://schemas.microsoft.com/office/drawing/2014/main" id="{036CD542-8B2A-487C-BF2F-30E811FB2378}"/>
              </a:ext>
            </a:extLst>
          </p:cNvPr>
          <p:cNvPicPr>
            <a:picLocks noChangeAspect="1"/>
          </p:cNvPicPr>
          <p:nvPr/>
        </p:nvPicPr>
        <p:blipFill>
          <a:blip r:embed="rId3"/>
          <a:stretch>
            <a:fillRect/>
          </a:stretch>
        </p:blipFill>
        <p:spPr>
          <a:xfrm>
            <a:off x="6554319" y="1541954"/>
            <a:ext cx="5423844" cy="3774092"/>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188</a:t>
            </a:fld>
            <a:endParaRPr lang="en-US" kern="0">
              <a:solidFill>
                <a:srgbClr val="595959"/>
              </a:solidFill>
            </a:endParaRPr>
          </a:p>
        </p:txBody>
      </p:sp>
    </p:spTree>
    <p:custDataLst>
      <p:tags r:id="rId4"/>
    </p:custDataLst>
    <p:extLst>
      <p:ext uri="{BB962C8B-B14F-4D97-AF65-F5344CB8AC3E}">
        <p14:creationId xmlns:p14="http://schemas.microsoft.com/office/powerpoint/2010/main" val="3086934997"/>
      </p:ext>
    </p:extLst>
  </p:cSld>
  <p:clrMapOvr>
    <a:masterClrMapping/>
  </p:clrMapOvr>
  <p:transition/>
  <p:timing/>
</p:sld>
</file>

<file path=ppt/slides/slide1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smtClean="0">
                <a:solidFill>
                  <a:srgbClr val="004C69"/>
                </a:solidFill>
              </a:rPr>
              <a:t>4.5</a:t>
            </a:r>
            <a:r>
              <a:rPr lang="zh-TW" altLang="en-US" sz="3600" smtClean="0">
                <a:solidFill>
                  <a:srgbClr val="004C69"/>
                </a:solidFill>
              </a:rPr>
              <a:t> 我</a:t>
            </a:r>
            <a:r>
              <a:rPr lang="zh-TW" altLang="en-US" sz="3600">
                <a:solidFill>
                  <a:srgbClr val="004C69"/>
                </a:solidFill>
              </a:rPr>
              <a:t>在本模組中學到了什麼？</a:t>
            </a:r>
            <a:endParaRPr lang="zh-TW" sz="3600">
              <a:solidFill>
                <a:srgbClr val="004C69"/>
              </a:solidFill>
            </a:endParaRPr>
          </a:p>
        </p:txBody>
      </p:sp>
      <p:sp>
        <p:nvSpPr>
          <p:cNvPr id="2" name="Content Placeholder 1">
            <a:extLst>
              <a:ext uri="{FF2B5EF4-FFF2-40B4-BE49-F238E27FC236}">
                <a16:creationId xmlns:a16="http://schemas.microsoft.com/office/drawing/2014/main" id="{930F9583-BD76-9240-A305-E6E2DEE971FB}"/>
              </a:ext>
            </a:extLst>
          </p:cNvPr>
          <p:cNvSpPr>
            <a:spLocks noGrp="1"/>
          </p:cNvSpPr>
          <p:nvPr>
            <p:ph idx="1"/>
          </p:nvPr>
        </p:nvSpPr>
        <p:spPr>
          <a:xfrm>
            <a:off x="676426" y="961058"/>
            <a:ext cx="9970697" cy="5540425"/>
          </a:xfrm>
        </p:spPr>
        <p:txBody>
          <a:bodyPr>
            <a:normAutofit/>
          </a:bodyPr>
          <a:lstStyle/>
          <a:p>
            <a:pPr>
              <a:spcBef>
                <a:spcPct val="0"/>
              </a:spcBef>
              <a:spcAft>
                <a:spcPct val="0"/>
              </a:spcAft>
            </a:pP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是一系列 </a:t>
            </a:r>
            <a:r>
              <a:rPr lang="en-US" altLang="zh-TW" sz="2200">
                <a:latin typeface="標楷體" pitchFamily="65" charset="-120"/>
                <a:cs typeface="Arial" pitchFamily="34" charset="0"/>
              </a:rPr>
              <a:t>IOS </a:t>
            </a:r>
            <a:r>
              <a:rPr lang="zh-TW" altLang="en-US" sz="2200">
                <a:latin typeface="標楷體" pitchFamily="65" charset="-120"/>
                <a:cs typeface="Arial" pitchFamily="34" charset="0"/>
              </a:rPr>
              <a:t>命令，用來根據封包標頭中找到的資訊過濾封包。</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路由器預設沒有設定任何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當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套用至介面時，路由器會執行評估所有網路封包的額外工作，因為它們通過介面，以判斷是否可以轉送封包。</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思科路由器支援兩種類型的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：標準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和延伸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a:t>
            </a:r>
          </a:p>
          <a:p>
            <a:pPr>
              <a:spcBef>
                <a:spcPct val="0"/>
              </a:spcBef>
              <a:spcAft>
                <a:spcPct val="0"/>
              </a:spcAft>
            </a:pPr>
            <a:r>
              <a:rPr lang="zh-TW" altLang="en-US" sz="2200">
                <a:latin typeface="標楷體" pitchFamily="65" charset="-120"/>
                <a:cs typeface="Arial" pitchFamily="34" charset="0"/>
              </a:rPr>
              <a:t>入站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在它們被路由至出站介面之前過濾封包。如果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允許封包，則會接著處理它進行路由。</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出站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會在路由後過濾封包，無論入站介面為何。</a:t>
            </a:r>
            <a:endParaRPr lang="en-US" altLang="zh-TW" sz="2200">
              <a:latin typeface="標楷體" pitchFamily="65" charset="-120"/>
              <a:cs typeface="Arial" pitchFamily="34" charset="0"/>
            </a:endParaRPr>
          </a:p>
          <a:p>
            <a:pPr>
              <a:spcBef>
                <a:spcPct val="0"/>
              </a:spcBef>
              <a:spcAft>
                <a:spcPct val="0"/>
              </a:spcAft>
            </a:pPr>
            <a:r>
              <a:rPr lang="en-US" altLang="zh-TW" sz="2200">
                <a:latin typeface="標楷體" pitchFamily="65" charset="-120"/>
                <a:cs typeface="Arial" pitchFamily="34" charset="0"/>
              </a:rPr>
              <a:t>Pv4 ACE </a:t>
            </a:r>
            <a:r>
              <a:rPr lang="zh-TW" altLang="en-US" sz="2200">
                <a:latin typeface="標楷體" pitchFamily="65" charset="-120"/>
                <a:cs typeface="Arial" pitchFamily="34" charset="0"/>
              </a:rPr>
              <a:t>會使用 </a:t>
            </a:r>
            <a:r>
              <a:rPr lang="en-US" altLang="zh-TW" sz="2200">
                <a:latin typeface="標楷體" pitchFamily="65" charset="-120"/>
                <a:cs typeface="Arial" pitchFamily="34" charset="0"/>
              </a:rPr>
              <a:t>32 </a:t>
            </a:r>
            <a:r>
              <a:rPr lang="zh-TW" altLang="en-US" sz="2200">
                <a:latin typeface="標楷體" pitchFamily="65" charset="-120"/>
                <a:cs typeface="Arial" pitchFamily="34" charset="0"/>
              </a:rPr>
              <a:t>位元萬用遮罩來判斷要檢查匹配的位址位元。</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萬用遮罩類似於子網路遮罩，因為它會使用 </a:t>
            </a:r>
            <a:r>
              <a:rPr lang="en-US" altLang="zh-TW" sz="2200">
                <a:latin typeface="標楷體" pitchFamily="65" charset="-120"/>
                <a:cs typeface="Arial" pitchFamily="34" charset="0"/>
              </a:rPr>
              <a:t>AND </a:t>
            </a:r>
            <a:r>
              <a:rPr lang="zh-TW" altLang="en-US" sz="2200">
                <a:latin typeface="標楷體" pitchFamily="65" charset="-120"/>
                <a:cs typeface="Arial" pitchFamily="34" charset="0"/>
              </a:rPr>
              <a:t>程序來識別 </a:t>
            </a:r>
            <a:r>
              <a:rPr lang="en-US" altLang="zh-TW" sz="2200">
                <a:latin typeface="標楷體" pitchFamily="65" charset="-120"/>
                <a:cs typeface="Arial" pitchFamily="34" charset="0"/>
              </a:rPr>
              <a:t>IPv4 </a:t>
            </a:r>
            <a:r>
              <a:rPr lang="zh-TW" altLang="en-US" sz="2200">
                <a:latin typeface="標楷體" pitchFamily="65" charset="-120"/>
                <a:cs typeface="Arial" pitchFamily="34" charset="0"/>
              </a:rPr>
              <a:t>位址中要比對的位元。但是，它們在匹配二進制 </a:t>
            </a:r>
            <a:r>
              <a:rPr lang="en-US" altLang="zh-TW" sz="2200">
                <a:latin typeface="標楷體" pitchFamily="65" charset="-120"/>
                <a:cs typeface="Arial" pitchFamily="34" charset="0"/>
              </a:rPr>
              <a:t>1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0 </a:t>
            </a:r>
            <a:r>
              <a:rPr lang="zh-TW" altLang="en-US" sz="2200">
                <a:latin typeface="標楷體" pitchFamily="65" charset="-120"/>
                <a:cs typeface="Arial" pitchFamily="34" charset="0"/>
              </a:rPr>
              <a:t>的方式上有所不同。</a:t>
            </a:r>
            <a:r>
              <a:rPr lang="zh-TW" altLang="en-US" sz="2200" b="1">
                <a:latin typeface="標楷體" pitchFamily="65" charset="-120"/>
                <a:cs typeface="Arial" pitchFamily="34" charset="0"/>
              </a:rPr>
              <a:t>萬用遮罩位元 </a:t>
            </a:r>
            <a:r>
              <a:rPr lang="en-US" altLang="zh-TW" sz="2200" b="1">
                <a:latin typeface="標楷體" pitchFamily="65" charset="-120"/>
                <a:cs typeface="Arial" pitchFamily="34" charset="0"/>
              </a:rPr>
              <a:t>0</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匹配位址中相應的位元值。</a:t>
            </a:r>
            <a:r>
              <a:rPr lang="zh-TW" altLang="en-US" sz="2200" b="1">
                <a:latin typeface="標楷體" pitchFamily="65" charset="-120"/>
                <a:cs typeface="Arial" pitchFamily="34" charset="0"/>
              </a:rPr>
              <a:t>萬用遮罩位元  </a:t>
            </a:r>
            <a:r>
              <a:rPr lang="en-US" altLang="zh-TW" sz="2200" b="1">
                <a:latin typeface="標楷體" pitchFamily="65" charset="-120"/>
                <a:cs typeface="Arial" pitchFamily="34" charset="0"/>
              </a:rPr>
              <a:t>1</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忽略位址中相應的位元值。</a:t>
            </a:r>
            <a:endParaRPr lang="en-US" sz="2200">
              <a:latin typeface="標楷體" pitchFamily="65" charset="-120"/>
              <a:cs typeface="Arial" pitchFamily="34" charset="0"/>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189</a:t>
            </a:fld>
            <a:endParaRPr lang="en-US" kern="0">
              <a:solidFill>
                <a:srgbClr val="595959"/>
              </a:solidFill>
            </a:endParaRPr>
          </a:p>
        </p:txBody>
      </p:sp>
    </p:spTree>
    <p:custDataLst>
      <p:tags r:id="rId3"/>
    </p:custDataLst>
    <p:extLst>
      <p:ext uri="{BB962C8B-B14F-4D97-AF65-F5344CB8AC3E}">
        <p14:creationId xmlns:p14="http://schemas.microsoft.com/office/powerpoint/2010/main" val="3998189702"/>
      </p:ext>
    </p:extLst>
  </p:cSld>
  <p:clrMapOvr>
    <a:masterClrMapping/>
  </p:clrMapOvr>
  <p:transition spd="slow">
    <p:wipe/>
  </p:transition>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1.3OSPF </a:t>
            </a:r>
            <a:r>
              <a:rPr lang="zh-TW" altLang="en-US" sz="3600">
                <a:solidFill>
                  <a:srgbClr val="004C69"/>
                </a:solidFill>
              </a:rPr>
              <a:t>運作</a:t>
            </a:r>
            <a:br>
              <a:rPr lang="en-US" sz="3600">
                <a:solidFill>
                  <a:srgbClr val="004C69"/>
                </a:solidFill>
              </a:rPr>
            </a:br>
            <a:r>
              <a:rPr lang="zh-TW" altLang="en-US" sz="3600">
                <a:solidFill>
                  <a:srgbClr val="004C69"/>
                </a:solidFill>
              </a:rPr>
              <a:t>建立鄰接關係（續）</a:t>
            </a:r>
            <a:r>
              <a:rPr lang="zh-TW" altLang="zh-TW" sz="3600">
                <a:solidFill>
                  <a:srgbClr val="004C69"/>
                </a:solidFill>
              </a:rPr>
              <a:t> </a:t>
            </a:r>
            <a:endParaRPr lang="zh-TW" altLang="en-US" sz="3600">
              <a:solidFill>
                <a:srgbClr val="004C69"/>
              </a:solidFill>
            </a:endParaRPr>
          </a:p>
        </p:txBody>
      </p:sp>
      <p:sp>
        <p:nvSpPr>
          <p:cNvPr id="4" name="內容版面配置區 3">
            <a:extLst>
              <a:ext uri="{FF2B5EF4-FFF2-40B4-BE49-F238E27FC236}">
                <a16:creationId xmlns:a16="http://schemas.microsoft.com/office/drawing/2014/main" id="{79BB220F-D017-424F-94B1-AD3A18FB6698}"/>
              </a:ext>
            </a:extLst>
          </p:cNvPr>
          <p:cNvSpPr>
            <a:spLocks noGrp="1"/>
          </p:cNvSpPr>
          <p:nvPr>
            <p:ph idx="1"/>
          </p:nvPr>
        </p:nvSpPr>
        <p:spPr>
          <a:xfrm>
            <a:off x="535901" y="1065259"/>
            <a:ext cx="11804381" cy="5540425"/>
          </a:xfrm>
        </p:spPr>
        <p:txBody>
          <a:bodyPr/>
          <a:lstStyle/>
          <a:p>
            <a:r>
              <a:rPr lang="zh-TW" altLang="zh-TW" sz="2600">
                <a:solidFill>
                  <a:srgbClr val="58585B"/>
                </a:solidFill>
                <a:latin typeface="標楷體" pitchFamily="65" charset="-120"/>
              </a:rPr>
              <a:t>路由器用來在多重存取網路上建立鄰接的處理程序：</a:t>
            </a:r>
            <a:endParaRPr lang="en-US" altLang="zh-TW" sz="2600">
              <a:solidFill>
                <a:srgbClr val="58585B"/>
              </a:solidFill>
              <a:latin typeface="標楷體" pitchFamily="65" charset="-120"/>
            </a:endParaRPr>
          </a:p>
          <a:p>
            <a:endParaRPr lang="zh-TW" altLang="en-US">
              <a:latin typeface="+mn-lt"/>
              <a:ea typeface="+mn-ea"/>
            </a:endParaRPr>
          </a:p>
        </p:txBody>
      </p:sp>
      <p:graphicFrame>
        <p:nvGraphicFramePr>
          <p:cNvPr id="7" name="Table 5">
            <a:extLst>
              <a:ext uri="{FF2B5EF4-FFF2-40B4-BE49-F238E27FC236}">
                <a16:creationId xmlns:a16="http://schemas.microsoft.com/office/drawing/2014/main" id="{B61FC9A5-B73C-4C2F-A5C2-1739B6930C27}"/>
              </a:ext>
            </a:extLst>
          </p:cNvPr>
          <p:cNvGraphicFramePr/>
          <p:nvPr>
            <p:extLst>
              <p:ext uri="{D42A27DB-BD31-4B8C-83A1-F6EECF244321}">
                <p14:modId xmlns:p14="http://schemas.microsoft.com/office/powerpoint/2010/main" val="2208891445"/>
              </p:ext>
            </p:extLst>
          </p:nvPr>
        </p:nvGraphicFramePr>
        <p:xfrm>
          <a:off x="273285" y="2272536"/>
          <a:ext cx="11378739" cy="4450080"/>
        </p:xfrm>
        <a:graphic>
          <a:graphicData uri="http://schemas.openxmlformats.org/drawingml/2006/table">
            <a:tbl>
              <a:tblPr firstRow="1" bandRow="1">
                <a:tableStyleId>{69CF1AB2-1976-4502-BF36-3FF5EA218861}</a:tableStyleId>
              </a:tblPr>
              <a:tblGrid>
                <a:gridCol w="365965">
                  <a:extLst>
                    <a:ext uri="{9D8B030D-6E8A-4147-A177-3AD203B41FA5}">
                      <a16:colId xmlns:a16="http://schemas.microsoft.com/office/drawing/2014/main" val="3296650526"/>
                    </a:ext>
                  </a:extLst>
                </a:gridCol>
                <a:gridCol w="2491431">
                  <a:extLst>
                    <a:ext uri="{9D8B030D-6E8A-4147-A177-3AD203B41FA5}">
                      <a16:colId xmlns:a16="http://schemas.microsoft.com/office/drawing/2014/main" val="4059000616"/>
                    </a:ext>
                  </a:extLst>
                </a:gridCol>
                <a:gridCol w="8521343">
                  <a:extLst>
                    <a:ext uri="{9D8B030D-6E8A-4147-A177-3AD203B41FA5}">
                      <a16:colId xmlns:a16="http://schemas.microsoft.com/office/drawing/2014/main" val="36415615"/>
                    </a:ext>
                  </a:extLst>
                </a:gridCol>
              </a:tblGrid>
              <a:tr h="609600">
                <a:tc>
                  <a:txBody>
                    <a:bodyPr vert="horz" wrap="square"/>
                    <a:lstStyle/>
                    <a:p>
                      <a:pPr rtl="0"/>
                      <a:r>
                        <a:rPr lang="zh-TW" sz="2000" b="0">
                          <a:latin typeface="標楷體" pitchFamily="65" charset="-120"/>
                          <a:ea typeface="標楷體" panose="03000509000000000000" pitchFamily="65" charset="-120"/>
                        </a:rPr>
                        <a:t>1</a:t>
                      </a:r>
                    </a:p>
                  </a:txBody>
                  <a:tcPr marL="130335" marR="130335" marT="60960" marB="60960"/>
                </a:tc>
                <a:tc>
                  <a:txBody>
                    <a:bodyPr vert="horz" wrap="square"/>
                    <a:lstStyle/>
                    <a:p>
                      <a:pPr rtl="0"/>
                      <a:r>
                        <a:rPr lang="zh-TW" altLang="en-US" sz="2000" b="0">
                          <a:latin typeface="標楷體" pitchFamily="65" charset="-120"/>
                          <a:ea typeface="標楷體" panose="03000509000000000000" pitchFamily="65" charset="-120"/>
                        </a:rPr>
                        <a:t>停用狀態至起始狀態</a:t>
                      </a:r>
                      <a:endParaRPr lang="zh-TW" sz="2000" b="0">
                        <a:latin typeface="標楷體" pitchFamily="65" charset="-120"/>
                        <a:ea typeface="標楷體" panose="03000509000000000000" pitchFamily="65" charset="-120"/>
                      </a:endParaRPr>
                    </a:p>
                  </a:txBody>
                  <a:tcPr marL="130335" marR="130335" marT="60960" marB="60960"/>
                </a:tc>
                <a:tc>
                  <a:txBody>
                    <a:bodyPr vert="horz" wrap="square"/>
                    <a:lstStyle/>
                    <a:p>
                      <a:pPr rtl="0"/>
                      <a:r>
                        <a:rPr lang="zh-TW" altLang="en-US" sz="2000" b="0" kern="1200">
                          <a:solidFill>
                            <a:schemeClr val="dk1"/>
                          </a:solidFill>
                          <a:latin typeface="標楷體" pitchFamily="65" charset="-120"/>
                          <a:ea typeface="標楷體" panose="03000509000000000000" pitchFamily="65" charset="-120"/>
                          <a:cs typeface="+mn-cs"/>
                        </a:rPr>
                        <a:t>用 </a:t>
                      </a:r>
                      <a:r>
                        <a:rPr lang="en-US" altLang="zh-TW" sz="2000" b="0" kern="1200">
                          <a:solidFill>
                            <a:schemeClr val="dk1"/>
                          </a:solidFill>
                          <a:latin typeface="標楷體" pitchFamily="65" charset="-120"/>
                          <a:ea typeface="標楷體" panose="03000509000000000000" pitchFamily="65" charset="-120"/>
                          <a:cs typeface="+mn-cs"/>
                        </a:rPr>
                        <a:t>OSPFv2 </a:t>
                      </a:r>
                      <a:r>
                        <a:rPr lang="zh-TW" altLang="en-US" sz="2000" b="0" kern="1200">
                          <a:solidFill>
                            <a:schemeClr val="dk1"/>
                          </a:solidFill>
                          <a:latin typeface="標楷體" pitchFamily="65" charset="-120"/>
                          <a:ea typeface="標楷體" panose="03000509000000000000" pitchFamily="65" charset="-120"/>
                          <a:cs typeface="+mn-cs"/>
                        </a:rPr>
                        <a:t>時，啟用的 </a:t>
                      </a:r>
                      <a:r>
                        <a:rPr lang="en-US" altLang="zh-TW" sz="2000" b="0" kern="1200">
                          <a:solidFill>
                            <a:schemeClr val="dk1"/>
                          </a:solidFill>
                          <a:latin typeface="標楷體" pitchFamily="65" charset="-120"/>
                          <a:ea typeface="標楷體" panose="03000509000000000000" pitchFamily="65" charset="-120"/>
                          <a:cs typeface="+mn-cs"/>
                        </a:rPr>
                        <a:t>Gigabit Ethernet 0/0 </a:t>
                      </a:r>
                      <a:r>
                        <a:rPr lang="zh-TW" altLang="en-US" sz="2000" b="0" kern="1200">
                          <a:solidFill>
                            <a:schemeClr val="dk1"/>
                          </a:solidFill>
                          <a:latin typeface="標楷體" pitchFamily="65" charset="-120"/>
                          <a:ea typeface="標楷體" panose="03000509000000000000" pitchFamily="65" charset="-120"/>
                          <a:cs typeface="+mn-cs"/>
                        </a:rPr>
                        <a:t>介面會從停用狀態轉換為起始狀態。</a:t>
                      </a:r>
                      <a:r>
                        <a:rPr lang="en-US" altLang="zh-TW" sz="2000" b="0" kern="1200">
                          <a:solidFill>
                            <a:schemeClr val="dk1"/>
                          </a:solidFill>
                          <a:latin typeface="標楷體" pitchFamily="65" charset="-120"/>
                          <a:ea typeface="標楷體" panose="03000509000000000000" pitchFamily="65" charset="-120"/>
                          <a:cs typeface="+mn-cs"/>
                        </a:rPr>
                        <a:t>R1 </a:t>
                      </a:r>
                      <a:r>
                        <a:rPr lang="zh-TW" altLang="en-US" sz="2000" b="0" kern="1200">
                          <a:solidFill>
                            <a:schemeClr val="dk1"/>
                          </a:solidFill>
                          <a:latin typeface="標楷體" pitchFamily="65" charset="-120"/>
                          <a:ea typeface="標楷體" panose="03000509000000000000" pitchFamily="65" charset="-120"/>
                          <a:cs typeface="+mn-cs"/>
                        </a:rPr>
                        <a:t>開始向所有啟用 </a:t>
                      </a:r>
                      <a:r>
                        <a:rPr lang="en-US" altLang="zh-TW" sz="2000" b="0" kern="1200">
                          <a:solidFill>
                            <a:schemeClr val="dk1"/>
                          </a:solidFill>
                          <a:latin typeface="標楷體" pitchFamily="65" charset="-120"/>
                          <a:ea typeface="標楷體" panose="03000509000000000000" pitchFamily="65" charset="-120"/>
                          <a:cs typeface="+mn-cs"/>
                        </a:rPr>
                        <a:t>OSPF </a:t>
                      </a:r>
                      <a:r>
                        <a:rPr lang="zh-TW" altLang="en-US" sz="2000" b="0" kern="1200">
                          <a:solidFill>
                            <a:schemeClr val="dk1"/>
                          </a:solidFill>
                          <a:latin typeface="標楷體" pitchFamily="65" charset="-120"/>
                          <a:ea typeface="標楷體" panose="03000509000000000000" pitchFamily="65" charset="-120"/>
                          <a:cs typeface="+mn-cs"/>
                        </a:rPr>
                        <a:t>的介面發送 </a:t>
                      </a:r>
                      <a:r>
                        <a:rPr lang="en-US" altLang="zh-TW" sz="2000" b="0" kern="1200">
                          <a:solidFill>
                            <a:schemeClr val="dk1"/>
                          </a:solidFill>
                          <a:latin typeface="標楷體" pitchFamily="65" charset="-120"/>
                          <a:ea typeface="標楷體" panose="03000509000000000000" pitchFamily="65" charset="-120"/>
                          <a:cs typeface="+mn-cs"/>
                        </a:rPr>
                        <a:t>Hello </a:t>
                      </a:r>
                      <a:r>
                        <a:rPr lang="zh-TW" altLang="en-US" sz="2000" b="0" kern="1200">
                          <a:solidFill>
                            <a:schemeClr val="dk1"/>
                          </a:solidFill>
                          <a:latin typeface="標楷體" pitchFamily="65" charset="-120"/>
                          <a:ea typeface="標楷體" panose="03000509000000000000" pitchFamily="65" charset="-120"/>
                          <a:cs typeface="+mn-cs"/>
                        </a:rPr>
                        <a:t>封包，以發現 </a:t>
                      </a:r>
                      <a:r>
                        <a:rPr lang="en-US" altLang="zh-TW" sz="2000" b="0" kern="1200">
                          <a:solidFill>
                            <a:schemeClr val="dk1"/>
                          </a:solidFill>
                          <a:latin typeface="標楷體" pitchFamily="65" charset="-120"/>
                          <a:ea typeface="標楷體" panose="03000509000000000000" pitchFamily="65" charset="-120"/>
                          <a:cs typeface="+mn-cs"/>
                        </a:rPr>
                        <a:t>OSPF </a:t>
                      </a:r>
                      <a:r>
                        <a:rPr lang="zh-TW" altLang="en-US" sz="2000" b="0" kern="1200">
                          <a:solidFill>
                            <a:schemeClr val="dk1"/>
                          </a:solidFill>
                          <a:latin typeface="標楷體" pitchFamily="65" charset="-120"/>
                          <a:ea typeface="標楷體" panose="03000509000000000000" pitchFamily="65" charset="-120"/>
                          <a:cs typeface="+mn-cs"/>
                        </a:rPr>
                        <a:t>鄰居。</a:t>
                      </a:r>
                    </a:p>
                  </a:txBody>
                  <a:tcPr marL="130335" marR="130335" marT="60960" marB="60960"/>
                </a:tc>
                <a:extLst>
                  <a:ext uri="{0D108BD9-81ED-4DB2-BD59-A6C34878D82A}">
                    <a16:rowId xmlns:a16="http://schemas.microsoft.com/office/drawing/2014/main" val="1584428023"/>
                  </a:ext>
                </a:extLst>
              </a:tr>
              <a:tr h="609600">
                <a:tc>
                  <a:txBody>
                    <a:bodyPr vert="horz" wrap="square"/>
                    <a:lstStyle/>
                    <a:p>
                      <a:pPr rtl="0"/>
                      <a:r>
                        <a:rPr lang="zh-TW" sz="2000" b="0">
                          <a:latin typeface="標楷體" pitchFamily="65" charset="-120"/>
                          <a:ea typeface="標楷體" panose="03000509000000000000" pitchFamily="65" charset="-120"/>
                        </a:rPr>
                        <a:t>2</a:t>
                      </a:r>
                    </a:p>
                  </a:txBody>
                  <a:tcPr marL="130335" marR="130335" marT="60960" marB="60960"/>
                </a:tc>
                <a:tc>
                  <a:txBody>
                    <a:bodyPr vert="horz" wrap="square"/>
                    <a:lstStyle/>
                    <a:p>
                      <a:pPr rtl="0"/>
                      <a:r>
                        <a:rPr lang="zh-TW" altLang="en-US" sz="2000" b="0">
                          <a:latin typeface="標楷體" pitchFamily="65" charset="-120"/>
                          <a:ea typeface="標楷體" panose="03000509000000000000" pitchFamily="65" charset="-120"/>
                        </a:rPr>
                        <a:t>起始狀態</a:t>
                      </a:r>
                      <a:endParaRPr lang="zh-TW" sz="2000" b="0">
                        <a:latin typeface="標楷體" pitchFamily="65" charset="-120"/>
                        <a:ea typeface="標楷體" panose="03000509000000000000" pitchFamily="65" charset="-120"/>
                      </a:endParaRPr>
                    </a:p>
                  </a:txBody>
                  <a:tcPr marL="130335" marR="130335" marT="60960" marB="60960"/>
                </a:tc>
                <a:tc>
                  <a:txBody>
                    <a:bodyPr vert="horz" wrap="square"/>
                    <a:lstStyle/>
                    <a:p>
                      <a:pPr rtl="0"/>
                      <a:r>
                        <a:rPr lang="en-US" altLang="zh-TW" sz="2000" b="0" kern="1200">
                          <a:solidFill>
                            <a:schemeClr val="dk1"/>
                          </a:solidFill>
                          <a:latin typeface="標楷體" pitchFamily="65" charset="-120"/>
                          <a:ea typeface="標楷體" panose="03000509000000000000" pitchFamily="65" charset="-120"/>
                          <a:cs typeface="+mn-cs"/>
                        </a:rPr>
                        <a:t>R2 </a:t>
                      </a:r>
                      <a:r>
                        <a:rPr lang="zh-TW" altLang="en-US" sz="2000" b="0" kern="1200">
                          <a:solidFill>
                            <a:schemeClr val="dk1"/>
                          </a:solidFill>
                          <a:latin typeface="標楷體" pitchFamily="65" charset="-120"/>
                          <a:ea typeface="標楷體" panose="03000509000000000000" pitchFamily="65" charset="-120"/>
                          <a:cs typeface="+mn-cs"/>
                        </a:rPr>
                        <a:t>從 </a:t>
                      </a:r>
                      <a:r>
                        <a:rPr lang="en-US" altLang="zh-TW" sz="2000" b="0" kern="1200">
                          <a:solidFill>
                            <a:schemeClr val="dk1"/>
                          </a:solidFill>
                          <a:latin typeface="標楷體" pitchFamily="65" charset="-120"/>
                          <a:ea typeface="標楷體" panose="03000509000000000000" pitchFamily="65" charset="-120"/>
                          <a:cs typeface="+mn-cs"/>
                        </a:rPr>
                        <a:t>R1 </a:t>
                      </a:r>
                      <a:r>
                        <a:rPr lang="zh-TW" altLang="en-US" sz="2000" b="0" kern="1200">
                          <a:solidFill>
                            <a:schemeClr val="dk1"/>
                          </a:solidFill>
                          <a:latin typeface="標楷體" pitchFamily="65" charset="-120"/>
                          <a:ea typeface="標楷體" panose="03000509000000000000" pitchFamily="65" charset="-120"/>
                          <a:cs typeface="+mn-cs"/>
                        </a:rPr>
                        <a:t>接收 </a:t>
                      </a:r>
                      <a:r>
                        <a:rPr lang="en-US" altLang="zh-TW" sz="2000" b="0" kern="1200">
                          <a:solidFill>
                            <a:schemeClr val="dk1"/>
                          </a:solidFill>
                          <a:latin typeface="標楷體" pitchFamily="65" charset="-120"/>
                          <a:ea typeface="標楷體" panose="03000509000000000000" pitchFamily="65" charset="-120"/>
                          <a:cs typeface="+mn-cs"/>
                        </a:rPr>
                        <a:t>Hello </a:t>
                      </a:r>
                      <a:r>
                        <a:rPr lang="zh-TW" altLang="en-US" sz="2000" b="0" kern="1200">
                          <a:solidFill>
                            <a:schemeClr val="dk1"/>
                          </a:solidFill>
                          <a:latin typeface="標楷體" pitchFamily="65" charset="-120"/>
                          <a:ea typeface="標楷體" panose="03000509000000000000" pitchFamily="65" charset="-120"/>
                          <a:cs typeface="+mn-cs"/>
                        </a:rPr>
                        <a:t>封包，並將 </a:t>
                      </a:r>
                      <a:r>
                        <a:rPr lang="en-US" altLang="zh-TW" sz="2000" b="0" kern="1200">
                          <a:solidFill>
                            <a:schemeClr val="dk1"/>
                          </a:solidFill>
                          <a:latin typeface="標楷體" pitchFamily="65" charset="-120"/>
                          <a:ea typeface="標楷體" panose="03000509000000000000" pitchFamily="65" charset="-120"/>
                          <a:cs typeface="+mn-cs"/>
                        </a:rPr>
                        <a:t>R1 </a:t>
                      </a:r>
                      <a:r>
                        <a:rPr lang="zh-TW" altLang="en-US" sz="2000" b="0" kern="1200">
                          <a:solidFill>
                            <a:schemeClr val="dk1"/>
                          </a:solidFill>
                          <a:latin typeface="標楷體" pitchFamily="65" charset="-120"/>
                          <a:ea typeface="標楷體" panose="03000509000000000000" pitchFamily="65" charset="-120"/>
                          <a:cs typeface="+mn-cs"/>
                        </a:rPr>
                        <a:t>路由器 </a:t>
                      </a:r>
                      <a:r>
                        <a:rPr lang="en-US" altLang="zh-TW" sz="2000" b="0" kern="1200">
                          <a:solidFill>
                            <a:schemeClr val="dk1"/>
                          </a:solidFill>
                          <a:latin typeface="標楷體" pitchFamily="65" charset="-120"/>
                          <a:ea typeface="標楷體" panose="03000509000000000000" pitchFamily="65" charset="-120"/>
                          <a:cs typeface="+mn-cs"/>
                        </a:rPr>
                        <a:t>ID </a:t>
                      </a:r>
                      <a:r>
                        <a:rPr lang="zh-TW" altLang="en-US" sz="2000" b="0" kern="1200">
                          <a:solidFill>
                            <a:schemeClr val="dk1"/>
                          </a:solidFill>
                          <a:latin typeface="標楷體" pitchFamily="65" charset="-120"/>
                          <a:ea typeface="標楷體" panose="03000509000000000000" pitchFamily="65" charset="-120"/>
                          <a:cs typeface="+mn-cs"/>
                        </a:rPr>
                        <a:t>增加到其鄰居清單中。</a:t>
                      </a:r>
                      <a:r>
                        <a:rPr lang="en-US" altLang="zh-TW" sz="2000" b="0" kern="1200">
                          <a:solidFill>
                            <a:schemeClr val="dk1"/>
                          </a:solidFill>
                          <a:latin typeface="標楷體" pitchFamily="65" charset="-120"/>
                          <a:ea typeface="標楷體" panose="03000509000000000000" pitchFamily="65" charset="-120"/>
                          <a:cs typeface="+mn-cs"/>
                        </a:rPr>
                        <a:t>R2 </a:t>
                      </a:r>
                      <a:r>
                        <a:rPr lang="zh-TW" altLang="en-US" sz="2000" b="0" kern="1200">
                          <a:solidFill>
                            <a:schemeClr val="dk1"/>
                          </a:solidFill>
                          <a:latin typeface="標楷體" pitchFamily="65" charset="-120"/>
                          <a:ea typeface="標楷體" panose="03000509000000000000" pitchFamily="65" charset="-120"/>
                          <a:cs typeface="+mn-cs"/>
                        </a:rPr>
                        <a:t>然後發送一個 </a:t>
                      </a:r>
                      <a:r>
                        <a:rPr lang="en-US" altLang="zh-TW" sz="2000" b="0" kern="1200">
                          <a:solidFill>
                            <a:schemeClr val="dk1"/>
                          </a:solidFill>
                          <a:latin typeface="標楷體" pitchFamily="65" charset="-120"/>
                          <a:ea typeface="標楷體" panose="03000509000000000000" pitchFamily="65" charset="-120"/>
                          <a:cs typeface="+mn-cs"/>
                        </a:rPr>
                        <a:t>Hello </a:t>
                      </a:r>
                      <a:r>
                        <a:rPr lang="zh-TW" altLang="en-US" sz="2000" b="0" kern="1200">
                          <a:solidFill>
                            <a:schemeClr val="dk1"/>
                          </a:solidFill>
                          <a:latin typeface="標楷體" pitchFamily="65" charset="-120"/>
                          <a:ea typeface="標楷體" panose="03000509000000000000" pitchFamily="65" charset="-120"/>
                          <a:cs typeface="+mn-cs"/>
                        </a:rPr>
                        <a:t>封包 </a:t>
                      </a:r>
                      <a:r>
                        <a:rPr lang="en-US" altLang="zh-TW" sz="2000" b="0" kern="1200">
                          <a:solidFill>
                            <a:schemeClr val="dk1"/>
                          </a:solidFill>
                          <a:latin typeface="標楷體" pitchFamily="65" charset="-120"/>
                          <a:ea typeface="標楷體" panose="03000509000000000000" pitchFamily="65" charset="-120"/>
                          <a:cs typeface="+mn-cs"/>
                        </a:rPr>
                        <a:t>R1</a:t>
                      </a:r>
                      <a:r>
                        <a:rPr lang="zh-TW" altLang="en-US" sz="2000" b="0" kern="1200">
                          <a:solidFill>
                            <a:schemeClr val="dk1"/>
                          </a:solidFill>
                          <a:latin typeface="標楷體" pitchFamily="65" charset="-120"/>
                          <a:ea typeface="標楷體" panose="03000509000000000000" pitchFamily="65" charset="-120"/>
                          <a:cs typeface="+mn-cs"/>
                        </a:rPr>
                        <a:t>。</a:t>
                      </a:r>
                    </a:p>
                  </a:txBody>
                  <a:tcPr marL="130335" marR="130335" marT="60960" marB="60960"/>
                </a:tc>
                <a:extLst>
                  <a:ext uri="{0D108BD9-81ED-4DB2-BD59-A6C34878D82A}">
                    <a16:rowId xmlns:a16="http://schemas.microsoft.com/office/drawing/2014/main" val="2934098518"/>
                  </a:ext>
                </a:extLst>
              </a:tr>
              <a:tr h="1097280">
                <a:tc>
                  <a:txBody>
                    <a:bodyPr vert="horz" wrap="square"/>
                    <a:lstStyle/>
                    <a:p>
                      <a:pPr rtl="0"/>
                      <a:r>
                        <a:rPr lang="zh-TW" sz="2000" b="0">
                          <a:latin typeface="標楷體" pitchFamily="65" charset="-120"/>
                          <a:ea typeface="標楷體" panose="03000509000000000000" pitchFamily="65" charset="-120"/>
                        </a:rPr>
                        <a:t>3</a:t>
                      </a:r>
                    </a:p>
                  </a:txBody>
                  <a:tcPr marL="130335" marR="130335" marT="60960" marB="60960"/>
                </a:tc>
                <a:tc>
                  <a:txBody>
                    <a:bodyPr vert="horz" wrap="square"/>
                    <a:lstStyle/>
                    <a:p>
                      <a:pPr rtl="0"/>
                      <a:r>
                        <a:rPr lang="zh-TW" altLang="en-US" sz="2000" b="0">
                          <a:latin typeface="標楷體" pitchFamily="65" charset="-120"/>
                          <a:ea typeface="標楷體" panose="03000509000000000000" pitchFamily="65" charset="-120"/>
                        </a:rPr>
                        <a:t>雙向狀態</a:t>
                      </a:r>
                      <a:endParaRPr lang="zh-TW" sz="2000" b="0">
                        <a:latin typeface="標楷體" pitchFamily="65" charset="-120"/>
                        <a:ea typeface="標楷體" panose="03000509000000000000" pitchFamily="65" charset="-120"/>
                      </a:endParaRPr>
                    </a:p>
                  </a:txBody>
                  <a:tcPr marL="130335" marR="130335" marT="60960" marB="60960"/>
                </a:tc>
                <a:tc>
                  <a:txBody>
                    <a:bodyPr vert="horz" wrap="square"/>
                    <a:lstStyle/>
                    <a:p>
                      <a:pPr rtl="0"/>
                      <a:r>
                        <a:rPr lang="en-US" altLang="zh-TW" sz="2000" b="0" i="0" kern="1200">
                          <a:solidFill>
                            <a:schemeClr val="dk1"/>
                          </a:solidFill>
                          <a:effectLst/>
                          <a:latin typeface="標楷體" pitchFamily="65" charset="-120"/>
                          <a:ea typeface="標楷體" panose="03000509000000000000" pitchFamily="65" charset="-120"/>
                          <a:cs typeface="+mn-cs"/>
                        </a:rPr>
                        <a:t>R1 </a:t>
                      </a:r>
                      <a:r>
                        <a:rPr lang="zh-TW" altLang="en-US" sz="2000" b="0" i="0" kern="1200">
                          <a:solidFill>
                            <a:schemeClr val="dk1"/>
                          </a:solidFill>
                          <a:effectLst/>
                          <a:latin typeface="標楷體" pitchFamily="65" charset="-120"/>
                          <a:ea typeface="標楷體" panose="03000509000000000000" pitchFamily="65" charset="-120"/>
                          <a:cs typeface="+mn-cs"/>
                        </a:rPr>
                        <a:t>接收 </a:t>
                      </a:r>
                      <a:r>
                        <a:rPr lang="en-US" altLang="zh-TW" sz="2000" b="0" i="0" kern="1200">
                          <a:solidFill>
                            <a:schemeClr val="dk1"/>
                          </a:solidFill>
                          <a:effectLst/>
                          <a:latin typeface="標楷體" pitchFamily="65" charset="-120"/>
                          <a:ea typeface="標楷體" panose="03000509000000000000" pitchFamily="65" charset="-120"/>
                          <a:cs typeface="+mn-cs"/>
                        </a:rPr>
                        <a:t>Hello </a:t>
                      </a:r>
                      <a:r>
                        <a:rPr lang="zh-TW" altLang="en-US" sz="2000" b="0" i="0" kern="1200">
                          <a:solidFill>
                            <a:schemeClr val="dk1"/>
                          </a:solidFill>
                          <a:effectLst/>
                          <a:latin typeface="標楷體" pitchFamily="65" charset="-120"/>
                          <a:ea typeface="標楷體" panose="03000509000000000000" pitchFamily="65" charset="-120"/>
                          <a:cs typeface="+mn-cs"/>
                        </a:rPr>
                        <a:t>，並將 </a:t>
                      </a:r>
                      <a:r>
                        <a:rPr lang="en-US" altLang="zh-TW" sz="2000" b="0" i="0" kern="1200">
                          <a:solidFill>
                            <a:schemeClr val="dk1"/>
                          </a:solidFill>
                          <a:effectLst/>
                          <a:latin typeface="標楷體" pitchFamily="65" charset="-120"/>
                          <a:ea typeface="標楷體" panose="03000509000000000000" pitchFamily="65" charset="-120"/>
                          <a:cs typeface="+mn-cs"/>
                        </a:rPr>
                        <a:t>R2 </a:t>
                      </a:r>
                      <a:r>
                        <a:rPr lang="zh-TW" altLang="en-US" sz="2000" b="0" i="0" kern="1200">
                          <a:solidFill>
                            <a:schemeClr val="dk1"/>
                          </a:solidFill>
                          <a:effectLst/>
                          <a:latin typeface="標楷體" pitchFamily="65" charset="-120"/>
                          <a:ea typeface="標楷體" panose="03000509000000000000" pitchFamily="65" charset="-120"/>
                          <a:cs typeface="+mn-cs"/>
                        </a:rPr>
                        <a:t>路由器 </a:t>
                      </a:r>
                      <a:r>
                        <a:rPr lang="en-US" altLang="zh-TW" sz="2000" b="0" i="0" kern="1200">
                          <a:solidFill>
                            <a:schemeClr val="dk1"/>
                          </a:solidFill>
                          <a:effectLst/>
                          <a:latin typeface="標楷體" pitchFamily="65" charset="-120"/>
                          <a:ea typeface="標楷體" panose="03000509000000000000" pitchFamily="65" charset="-120"/>
                          <a:cs typeface="+mn-cs"/>
                        </a:rPr>
                        <a:t>ID </a:t>
                      </a:r>
                      <a:r>
                        <a:rPr lang="zh-TW" altLang="en-US" sz="2000" b="0" i="0" kern="1200">
                          <a:solidFill>
                            <a:schemeClr val="dk1"/>
                          </a:solidFill>
                          <a:effectLst/>
                          <a:latin typeface="標楷體" pitchFamily="65" charset="-120"/>
                          <a:ea typeface="標楷體" panose="03000509000000000000" pitchFamily="65" charset="-120"/>
                          <a:cs typeface="+mn-cs"/>
                        </a:rPr>
                        <a:t>增加到其 </a:t>
                      </a:r>
                      <a:r>
                        <a:rPr lang="en-US" altLang="zh-TW" sz="2000" b="0" i="0" kern="1200">
                          <a:solidFill>
                            <a:schemeClr val="dk1"/>
                          </a:solidFill>
                          <a:effectLst/>
                          <a:latin typeface="標楷體" pitchFamily="65" charset="-120"/>
                          <a:ea typeface="標楷體" panose="03000509000000000000" pitchFamily="65" charset="-120"/>
                          <a:cs typeface="+mn-cs"/>
                        </a:rPr>
                        <a:t>OSPF </a:t>
                      </a:r>
                      <a:r>
                        <a:rPr lang="zh-TW" altLang="en-US" sz="2000" b="0" i="0" kern="1200">
                          <a:solidFill>
                            <a:schemeClr val="dk1"/>
                          </a:solidFill>
                          <a:effectLst/>
                          <a:latin typeface="標楷體" pitchFamily="65" charset="-120"/>
                          <a:ea typeface="標楷體" panose="03000509000000000000" pitchFamily="65" charset="-120"/>
                          <a:cs typeface="+mn-cs"/>
                        </a:rPr>
                        <a:t>鄰居清單中。它還注意到自己的路由器 </a:t>
                      </a:r>
                      <a:r>
                        <a:rPr lang="en-US" altLang="zh-TW" sz="2000" b="0" i="0" kern="1200">
                          <a:solidFill>
                            <a:schemeClr val="dk1"/>
                          </a:solidFill>
                          <a:effectLst/>
                          <a:latin typeface="標楷體" pitchFamily="65" charset="-120"/>
                          <a:ea typeface="標楷體" panose="03000509000000000000" pitchFamily="65" charset="-120"/>
                          <a:cs typeface="+mn-cs"/>
                        </a:rPr>
                        <a:t>ID </a:t>
                      </a:r>
                      <a:r>
                        <a:rPr lang="zh-TW" altLang="en-US" sz="2000" b="0" i="0" kern="1200">
                          <a:solidFill>
                            <a:schemeClr val="dk1"/>
                          </a:solidFill>
                          <a:effectLst/>
                          <a:latin typeface="標楷體" pitchFamily="65" charset="-120"/>
                          <a:ea typeface="標楷體" panose="03000509000000000000" pitchFamily="65" charset="-120"/>
                          <a:cs typeface="+mn-cs"/>
                        </a:rPr>
                        <a:t>在 </a:t>
                      </a:r>
                      <a:r>
                        <a:rPr lang="en-US" altLang="zh-TW" sz="2000" b="0" i="0" kern="1200">
                          <a:solidFill>
                            <a:schemeClr val="dk1"/>
                          </a:solidFill>
                          <a:effectLst/>
                          <a:latin typeface="標楷體" pitchFamily="65" charset="-120"/>
                          <a:ea typeface="標楷體" panose="03000509000000000000" pitchFamily="65" charset="-120"/>
                          <a:cs typeface="+mn-cs"/>
                        </a:rPr>
                        <a:t>Hello </a:t>
                      </a:r>
                      <a:r>
                        <a:rPr lang="zh-TW" altLang="en-US" sz="2000" b="0" i="0" kern="1200">
                          <a:solidFill>
                            <a:schemeClr val="dk1"/>
                          </a:solidFill>
                          <a:effectLst/>
                          <a:latin typeface="標楷體" pitchFamily="65" charset="-120"/>
                          <a:ea typeface="標楷體" panose="03000509000000000000" pitchFamily="65" charset="-120"/>
                          <a:cs typeface="+mn-cs"/>
                        </a:rPr>
                        <a:t>封包的鄰居清單。路由器就會從起始狀態過渡到雙向狀態。</a:t>
                      </a:r>
                      <a:endParaRPr lang="zh-TW" sz="2000" b="0">
                        <a:latin typeface="標楷體" pitchFamily="65" charset="-120"/>
                        <a:ea typeface="標楷體" panose="03000509000000000000" pitchFamily="65" charset="-120"/>
                      </a:endParaRPr>
                    </a:p>
                    <a:p>
                      <a:r>
                        <a:rPr lang="zh-TW" altLang="en-US" sz="2000" b="0" i="0" kern="1200">
                          <a:solidFill>
                            <a:schemeClr val="dk1"/>
                          </a:solidFill>
                          <a:effectLst/>
                          <a:latin typeface="標楷體" pitchFamily="65" charset="-120"/>
                          <a:ea typeface="標楷體" panose="03000509000000000000" pitchFamily="65" charset="-120"/>
                          <a:cs typeface="+mn-cs"/>
                        </a:rPr>
                        <a:t>如果兩個鄰接鄰居透過點對點連接相互連接，則它們會立即從雙向狀態轉移到交換開始狀態。</a:t>
                      </a:r>
                    </a:p>
                    <a:p>
                      <a:r>
                        <a:rPr lang="zh-TW" altLang="en-US" sz="2000" b="0" i="0" kern="1200">
                          <a:solidFill>
                            <a:schemeClr val="dk1"/>
                          </a:solidFill>
                          <a:effectLst/>
                          <a:latin typeface="標楷體" pitchFamily="65" charset="-120"/>
                          <a:ea typeface="標楷體" panose="03000509000000000000" pitchFamily="65" charset="-120"/>
                          <a:cs typeface="+mn-cs"/>
                        </a:rPr>
                        <a:t>如果路由器透過一般乙太網路互連，則必須選舉指定的路由器 </a:t>
                      </a:r>
                      <a:r>
                        <a:rPr lang="en-US" altLang="zh-TW" sz="2000" b="0" i="0" kern="1200">
                          <a:solidFill>
                            <a:schemeClr val="dk1"/>
                          </a:solidFill>
                          <a:effectLst/>
                          <a:latin typeface="標楷體" pitchFamily="65" charset="-120"/>
                          <a:ea typeface="標楷體" panose="03000509000000000000" pitchFamily="65" charset="-120"/>
                          <a:cs typeface="+mn-cs"/>
                        </a:rPr>
                        <a:t>DR </a:t>
                      </a:r>
                      <a:r>
                        <a:rPr lang="zh-TW" altLang="en-US" sz="2000" b="0" i="0" kern="1200">
                          <a:solidFill>
                            <a:schemeClr val="dk1"/>
                          </a:solidFill>
                          <a:effectLst/>
                          <a:latin typeface="標楷體" pitchFamily="65" charset="-120"/>
                          <a:ea typeface="標楷體" panose="03000509000000000000" pitchFamily="65" charset="-120"/>
                          <a:cs typeface="+mn-cs"/>
                        </a:rPr>
                        <a:t>和 </a:t>
                      </a:r>
                      <a:r>
                        <a:rPr lang="en-US" altLang="zh-TW" sz="2000" b="0" i="0" kern="1200">
                          <a:solidFill>
                            <a:schemeClr val="dk1"/>
                          </a:solidFill>
                          <a:effectLst/>
                          <a:latin typeface="標楷體" pitchFamily="65" charset="-120"/>
                          <a:ea typeface="標楷體" panose="03000509000000000000" pitchFamily="65" charset="-120"/>
                          <a:cs typeface="+mn-cs"/>
                        </a:rPr>
                        <a:t>BDR</a:t>
                      </a:r>
                      <a:r>
                        <a:rPr lang="zh-TW" altLang="en-US" sz="2000" b="0" i="0" kern="1200">
                          <a:solidFill>
                            <a:schemeClr val="dk1"/>
                          </a:solidFill>
                          <a:effectLst/>
                          <a:latin typeface="標楷體" pitchFamily="65" charset="-120"/>
                          <a:ea typeface="標楷體" panose="03000509000000000000" pitchFamily="65" charset="-120"/>
                          <a:cs typeface="+mn-cs"/>
                        </a:rPr>
                        <a:t>。</a:t>
                      </a:r>
                    </a:p>
                  </a:txBody>
                  <a:tcPr marL="130335" marR="130335" marT="60960" marB="60960"/>
                </a:tc>
                <a:extLst>
                  <a:ext uri="{0D108BD9-81ED-4DB2-BD59-A6C34878D82A}">
                    <a16:rowId xmlns:a16="http://schemas.microsoft.com/office/drawing/2014/main" val="1602449379"/>
                  </a:ext>
                </a:extLst>
              </a:tr>
              <a:tr h="609600">
                <a:tc>
                  <a:txBody>
                    <a:bodyPr vert="horz" wrap="square"/>
                    <a:lstStyle/>
                    <a:p>
                      <a:pPr rtl="0"/>
                      <a:r>
                        <a:rPr lang="zh-TW" sz="2000" b="0">
                          <a:latin typeface="標楷體" pitchFamily="65" charset="-120"/>
                          <a:ea typeface="標楷體" panose="03000509000000000000" pitchFamily="65" charset="-120"/>
                        </a:rPr>
                        <a:t>4</a:t>
                      </a:r>
                    </a:p>
                  </a:txBody>
                  <a:tcPr marL="130335" marR="130335" marT="60960" marB="60960"/>
                </a:tc>
                <a:tc>
                  <a:txBody>
                    <a:bodyPr vert="horz" wrap="square"/>
                    <a:lstStyle/>
                    <a:p>
                      <a:pPr rtl="0"/>
                      <a:r>
                        <a:rPr lang="zh-TW" altLang="en-US" sz="2000" b="0">
                          <a:latin typeface="標楷體" pitchFamily="65" charset="-120"/>
                          <a:ea typeface="標楷體" panose="03000509000000000000" pitchFamily="65" charset="-120"/>
                        </a:rPr>
                        <a:t>選舉 </a:t>
                      </a:r>
                      <a:r>
                        <a:rPr lang="en-US" altLang="zh-TW" sz="2000" b="0">
                          <a:latin typeface="標楷體" pitchFamily="65" charset="-120"/>
                          <a:ea typeface="標楷體" panose="03000509000000000000" pitchFamily="65" charset="-120"/>
                        </a:rPr>
                        <a:t>DR </a:t>
                      </a:r>
                      <a:r>
                        <a:rPr lang="zh-TW" altLang="en-US" sz="2000" b="0">
                          <a:latin typeface="標楷體" pitchFamily="65" charset="-120"/>
                          <a:ea typeface="標楷體" panose="03000509000000000000" pitchFamily="65" charset="-120"/>
                        </a:rPr>
                        <a:t>和 </a:t>
                      </a:r>
                      <a:r>
                        <a:rPr lang="en-US" altLang="zh-TW" sz="2000" b="0">
                          <a:latin typeface="標楷體" pitchFamily="65" charset="-120"/>
                          <a:ea typeface="標楷體" panose="03000509000000000000" pitchFamily="65" charset="-120"/>
                        </a:rPr>
                        <a:t>BDR</a:t>
                      </a:r>
                      <a:endParaRPr lang="zh-TW" sz="2000" b="0">
                        <a:latin typeface="標楷體" pitchFamily="65" charset="-120"/>
                        <a:ea typeface="標楷體" panose="03000509000000000000" pitchFamily="65" charset="-120"/>
                      </a:endParaRPr>
                    </a:p>
                  </a:txBody>
                  <a:tcPr marL="130335" marR="130335" marT="60960" marB="60960"/>
                </a:tc>
                <a:tc>
                  <a:txBody>
                    <a:bodyPr vert="horz" wrap="square"/>
                    <a:lstStyle/>
                    <a:p>
                      <a:pPr rtl="0"/>
                      <a:r>
                        <a:rPr lang="zh-TW" sz="2000" b="0">
                          <a:latin typeface="標楷體" pitchFamily="65" charset="-120"/>
                          <a:ea typeface="標楷體" panose="03000509000000000000" pitchFamily="65" charset="-120"/>
                        </a:rPr>
                        <a:t>DR 和 BDR 選</a:t>
                      </a:r>
                      <a:r>
                        <a:rPr lang="zh-TW" altLang="en-US" sz="2000" b="0">
                          <a:latin typeface="標楷體" pitchFamily="65" charset="-120"/>
                          <a:ea typeface="標楷體" panose="03000509000000000000" pitchFamily="65" charset="-120"/>
                        </a:rPr>
                        <a:t>舉</a:t>
                      </a:r>
                      <a:r>
                        <a:rPr lang="zh-TW" sz="2000" b="0">
                          <a:latin typeface="標楷體" pitchFamily="65" charset="-120"/>
                          <a:ea typeface="標楷體" panose="03000509000000000000" pitchFamily="65" charset="-120"/>
                        </a:rPr>
                        <a:t>會發生，其中具有最高路由器 ID 或最高優先權的路由器被選為 DR，第二高為 BDR</a:t>
                      </a:r>
                    </a:p>
                  </a:txBody>
                  <a:tcPr marL="130335" marR="130335" marT="60960" marB="60960"/>
                </a:tc>
                <a:extLst>
                  <a:ext uri="{0D108BD9-81ED-4DB2-BD59-A6C34878D82A}">
                    <a16:rowId xmlns:a16="http://schemas.microsoft.com/office/drawing/2014/main" val="1823193069"/>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19</a:t>
            </a:fld>
            <a:endParaRPr lang="en-US" kern="0">
              <a:solidFill>
                <a:srgbClr val="595959"/>
              </a:solidFill>
            </a:endParaRPr>
          </a:p>
        </p:txBody>
      </p:sp>
    </p:spTree>
    <p:extLst>
      <p:ext uri="{BB962C8B-B14F-4D97-AF65-F5344CB8AC3E}">
        <p14:creationId xmlns:p14="http://schemas.microsoft.com/office/powerpoint/2010/main" val="3406768548"/>
      </p:ext>
    </p:extLst>
  </p:cSld>
  <p:clrMapOvr>
    <a:masterClrMapping/>
  </p:clrMapOvr>
  <p:transition/>
  <p:timing/>
</p:sld>
</file>

<file path=ppt/slides/slide1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30F9583-BD76-9240-A305-E6E2DEE971FB}"/>
              </a:ext>
            </a:extLst>
          </p:cNvPr>
          <p:cNvSpPr>
            <a:spLocks noGrp="1"/>
          </p:cNvSpPr>
          <p:nvPr>
            <p:ph idx="1"/>
          </p:nvPr>
        </p:nvSpPr>
        <p:spPr>
          <a:xfrm>
            <a:off x="776635" y="1065259"/>
            <a:ext cx="10008275" cy="5540425"/>
          </a:xfrm>
        </p:spPr>
        <p:txBody>
          <a:bodyPr>
            <a:normAutofit/>
          </a:bodyPr>
          <a:lstStyle/>
          <a:p>
            <a:pPr>
              <a:spcBef>
                <a:spcPct val="0"/>
              </a:spcBef>
              <a:spcAft>
                <a:spcPct val="0"/>
              </a:spcAft>
            </a:pPr>
            <a:r>
              <a:rPr lang="zh-TW" altLang="en-US" sz="2200">
                <a:latin typeface="標楷體" pitchFamily="65" charset="-120"/>
                <a:cs typeface="Arial" pitchFamily="34" charset="0"/>
              </a:rPr>
              <a:t>計算萬用遮罩的捷徑是從 </a:t>
            </a:r>
            <a:r>
              <a:rPr lang="en-US" altLang="zh-TW" sz="2200">
                <a:latin typeface="標楷體" pitchFamily="65" charset="-120"/>
                <a:cs typeface="Arial" pitchFamily="34" charset="0"/>
              </a:rPr>
              <a:t>255.255.255.255 </a:t>
            </a:r>
            <a:r>
              <a:rPr lang="zh-TW" altLang="en-US" sz="2200">
                <a:latin typeface="標楷體" pitchFamily="65" charset="-120"/>
                <a:cs typeface="Arial" pitchFamily="34" charset="0"/>
              </a:rPr>
              <a:t>減去子網路遮罩。</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使用二進位萬用遮罩位元的十進位表示，可以藉由使用 </a:t>
            </a:r>
            <a:r>
              <a:rPr lang="en-US" altLang="zh-TW" sz="2200">
                <a:latin typeface="標楷體" pitchFamily="65" charset="-120"/>
                <a:cs typeface="Arial" pitchFamily="34" charset="0"/>
              </a:rPr>
              <a:t>Cisco IOS </a:t>
            </a:r>
            <a:r>
              <a:rPr lang="zh-TW" altLang="en-US" sz="2200">
                <a:latin typeface="標楷體" pitchFamily="65" charset="-120"/>
                <a:cs typeface="Arial" pitchFamily="34" charset="0"/>
              </a:rPr>
              <a:t>關鍵字 </a:t>
            </a:r>
            <a:r>
              <a:rPr lang="en-US" altLang="zh-TW" sz="2200" b="1">
                <a:latin typeface="標楷體" pitchFamily="65" charset="-120"/>
                <a:cs typeface="Arial" pitchFamily="34" charset="0"/>
              </a:rPr>
              <a:t>host</a:t>
            </a:r>
            <a:r>
              <a:rPr lang="zh-TW" altLang="en-US" sz="2200">
                <a:latin typeface="標楷體" pitchFamily="65" charset="-120"/>
                <a:cs typeface="Arial" pitchFamily="34" charset="0"/>
              </a:rPr>
              <a:t> 和 </a:t>
            </a:r>
            <a:r>
              <a:rPr lang="en-US" altLang="zh-TW" sz="2200" b="1">
                <a:latin typeface="標楷體" pitchFamily="65" charset="-120"/>
                <a:cs typeface="Arial" pitchFamily="34" charset="0"/>
              </a:rPr>
              <a:t>any</a:t>
            </a:r>
            <a:r>
              <a:rPr lang="zh-TW" altLang="en-US" sz="2200">
                <a:latin typeface="標楷體" pitchFamily="65" charset="-120"/>
                <a:cs typeface="Arial" pitchFamily="34" charset="0"/>
              </a:rPr>
              <a:t> 識別萬用遮罩最常見的用途來簡化。</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路由器介面上可套用的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數目有限制。</a:t>
            </a:r>
            <a:endParaRPr lang="en-US" altLang="zh-TW" sz="2200">
              <a:latin typeface="標楷體" pitchFamily="65" charset="-120"/>
              <a:cs typeface="Arial" pitchFamily="34" charset="0"/>
            </a:endParaRPr>
          </a:p>
          <a:p>
            <a:pPr>
              <a:spcBef>
                <a:spcPct val="0"/>
              </a:spcBef>
              <a:spcAft>
                <a:spcPct val="0"/>
              </a:spcAft>
            </a:pP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不一定要在雙向進行設定。</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的數目及其套用至介面的方向將取決於組織的安全政策。</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標準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允許或拒絕封包只根據來源 </a:t>
            </a:r>
            <a:r>
              <a:rPr lang="en-US" altLang="zh-TW" sz="2200">
                <a:latin typeface="標楷體" pitchFamily="65" charset="-120"/>
                <a:cs typeface="Arial" pitchFamily="34" charset="0"/>
              </a:rPr>
              <a:t>IPv4 </a:t>
            </a:r>
            <a:r>
              <a:rPr lang="zh-TW" altLang="en-US" sz="2200">
                <a:latin typeface="標楷體" pitchFamily="65" charset="-120"/>
                <a:cs typeface="Arial" pitchFamily="34" charset="0"/>
              </a:rPr>
              <a:t>位址。</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延伸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允許或拒絕根據來源 </a:t>
            </a:r>
            <a:r>
              <a:rPr lang="en-US" altLang="zh-TW" sz="2200">
                <a:latin typeface="標楷體" pitchFamily="65" charset="-120"/>
                <a:cs typeface="Arial" pitchFamily="34" charset="0"/>
              </a:rPr>
              <a:t>IPv4 </a:t>
            </a:r>
            <a:r>
              <a:rPr lang="zh-TW" altLang="en-US" sz="2200">
                <a:latin typeface="標楷體" pitchFamily="65" charset="-120"/>
                <a:cs typeface="Arial" pitchFamily="34" charset="0"/>
              </a:rPr>
              <a:t>位址和目的 </a:t>
            </a:r>
            <a:r>
              <a:rPr lang="en-US" altLang="zh-TW" sz="2200">
                <a:latin typeface="標楷體" pitchFamily="65" charset="-120"/>
                <a:cs typeface="Arial" pitchFamily="34" charset="0"/>
              </a:rPr>
              <a:t>IPv4 </a:t>
            </a:r>
            <a:r>
              <a:rPr lang="zh-TW" altLang="en-US" sz="2200">
                <a:latin typeface="標楷體" pitchFamily="65" charset="-120"/>
                <a:cs typeface="Arial" pitchFamily="34" charset="0"/>
              </a:rPr>
              <a:t>位址、協定類型、來源和目的 </a:t>
            </a:r>
            <a:r>
              <a:rPr lang="en-US" altLang="zh-TW" sz="2200">
                <a:latin typeface="標楷體" pitchFamily="65" charset="-120"/>
                <a:cs typeface="Arial" pitchFamily="34" charset="0"/>
              </a:rPr>
              <a:t>TCP </a:t>
            </a:r>
            <a:r>
              <a:rPr lang="zh-TW" altLang="en-US" sz="2200">
                <a:latin typeface="標楷體" pitchFamily="65" charset="-120"/>
                <a:cs typeface="Arial" pitchFamily="34" charset="0"/>
              </a:rPr>
              <a:t>或 </a:t>
            </a:r>
            <a:r>
              <a:rPr lang="en-US" altLang="zh-TW" sz="2200">
                <a:latin typeface="標楷體" pitchFamily="65" charset="-120"/>
                <a:cs typeface="Arial" pitchFamily="34" charset="0"/>
              </a:rPr>
              <a:t>UDP </a:t>
            </a:r>
            <a:r>
              <a:rPr lang="zh-TW" altLang="en-US" sz="2200">
                <a:latin typeface="標楷體" pitchFamily="65" charset="-120"/>
                <a:cs typeface="Arial" pitchFamily="34" charset="0"/>
              </a:rPr>
              <a:t>連接埠等封包。</a:t>
            </a:r>
            <a:endParaRPr lang="en-US" altLang="zh-TW" sz="2200">
              <a:latin typeface="標楷體" pitchFamily="65" charset="-120"/>
              <a:cs typeface="Arial" pitchFamily="34" charset="0"/>
            </a:endParaRPr>
          </a:p>
          <a:p>
            <a:pPr>
              <a:spcBef>
                <a:spcPct val="0"/>
              </a:spcBef>
              <a:spcAft>
                <a:spcPct val="0"/>
              </a:spcAft>
            </a:pP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編號 </a:t>
            </a:r>
            <a:r>
              <a:rPr lang="en-US" altLang="zh-TW" sz="2200">
                <a:latin typeface="標楷體" pitchFamily="65" charset="-120"/>
                <a:cs typeface="Arial" pitchFamily="34" charset="0"/>
              </a:rPr>
              <a:t>1 </a:t>
            </a:r>
            <a:r>
              <a:rPr lang="zh-TW" altLang="en-US" sz="2200">
                <a:latin typeface="標楷體" pitchFamily="65" charset="-120"/>
                <a:cs typeface="Arial" pitchFamily="34" charset="0"/>
              </a:rPr>
              <a:t>到 </a:t>
            </a:r>
            <a:r>
              <a:rPr lang="en-US" altLang="zh-TW" sz="2200">
                <a:latin typeface="標楷體" pitchFamily="65" charset="-120"/>
                <a:cs typeface="Arial" pitchFamily="34" charset="0"/>
              </a:rPr>
              <a:t>99 </a:t>
            </a:r>
            <a:r>
              <a:rPr lang="zh-TW" altLang="en-US" sz="2200">
                <a:latin typeface="標楷體" pitchFamily="65" charset="-120"/>
                <a:cs typeface="Arial" pitchFamily="34" charset="0"/>
              </a:rPr>
              <a:t>或 </a:t>
            </a:r>
            <a:r>
              <a:rPr lang="en-US" altLang="zh-TW" sz="2200">
                <a:latin typeface="標楷體" pitchFamily="65" charset="-120"/>
                <a:cs typeface="Arial" pitchFamily="34" charset="0"/>
              </a:rPr>
              <a:t>1300 </a:t>
            </a:r>
            <a:r>
              <a:rPr lang="zh-TW" altLang="en-US" sz="2200">
                <a:latin typeface="標楷體" pitchFamily="65" charset="-120"/>
                <a:cs typeface="Arial" pitchFamily="34" charset="0"/>
              </a:rPr>
              <a:t>到 </a:t>
            </a:r>
            <a:r>
              <a:rPr lang="en-US" altLang="zh-TW" sz="2200">
                <a:latin typeface="標楷體" pitchFamily="65" charset="-120"/>
                <a:cs typeface="Arial" pitchFamily="34" charset="0"/>
              </a:rPr>
              <a:t>1999 </a:t>
            </a:r>
            <a:r>
              <a:rPr lang="zh-TW" altLang="en-US" sz="2200">
                <a:latin typeface="標楷體" pitchFamily="65" charset="-120"/>
                <a:cs typeface="Arial" pitchFamily="34" charset="0"/>
              </a:rPr>
              <a:t>是標準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編號 </a:t>
            </a:r>
            <a:r>
              <a:rPr lang="en-US" altLang="zh-TW" sz="2200">
                <a:latin typeface="標楷體" pitchFamily="65" charset="-120"/>
                <a:cs typeface="Arial" pitchFamily="34" charset="0"/>
              </a:rPr>
              <a:t>100-199</a:t>
            </a:r>
            <a:r>
              <a:rPr lang="zh-TW" altLang="en-US" sz="2200">
                <a:latin typeface="標楷體" pitchFamily="65" charset="-120"/>
                <a:cs typeface="Arial" pitchFamily="34" charset="0"/>
              </a:rPr>
              <a:t>，或 </a:t>
            </a:r>
            <a:r>
              <a:rPr lang="en-US" altLang="zh-TW" sz="2200">
                <a:latin typeface="標楷體" pitchFamily="65" charset="-120"/>
                <a:cs typeface="Arial" pitchFamily="34" charset="0"/>
              </a:rPr>
              <a:t>2000 </a:t>
            </a:r>
            <a:r>
              <a:rPr lang="zh-TW" altLang="en-US" sz="2200">
                <a:latin typeface="標楷體" pitchFamily="65" charset="-120"/>
                <a:cs typeface="Arial" pitchFamily="34" charset="0"/>
              </a:rPr>
              <a:t>到 </a:t>
            </a:r>
            <a:r>
              <a:rPr lang="en-US" altLang="zh-TW" sz="2200">
                <a:latin typeface="標楷體" pitchFamily="65" charset="-120"/>
                <a:cs typeface="Arial" pitchFamily="34" charset="0"/>
              </a:rPr>
              <a:t>2699</a:t>
            </a:r>
            <a:r>
              <a:rPr lang="zh-TW" altLang="en-US" sz="2200">
                <a:latin typeface="標楷體" pitchFamily="65" charset="-120"/>
                <a:cs typeface="Arial" pitchFamily="34" charset="0"/>
              </a:rPr>
              <a:t>，是延伸的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命名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是設定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時偏好的方法。</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特別是，標準和延伸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可以命名，以提供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用途的相關資訊。</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每個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應放置在對效率影響最大的位置。</a:t>
            </a:r>
            <a:endParaRPr lang="en-US" sz="2200">
              <a:latin typeface="標楷體" pitchFamily="65" charset="-120"/>
              <a:cs typeface="Arial" pitchFamily="34" charset="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4.5</a:t>
            </a:r>
            <a:r>
              <a:rPr lang="zh-TW" altLang="en-US" sz="3600" smtClean="0">
                <a:solidFill>
                  <a:srgbClr val="004C69"/>
                </a:solidFill>
              </a:rPr>
              <a:t>我</a:t>
            </a:r>
            <a:r>
              <a:rPr lang="zh-TW" altLang="en-US" sz="3600">
                <a:solidFill>
                  <a:srgbClr val="004C69"/>
                </a:solidFill>
              </a:rPr>
              <a:t>在本模組中學到了什麼？（續）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190</a:t>
            </a:fld>
            <a:endParaRPr lang="en-US" kern="0">
              <a:solidFill>
                <a:srgbClr val="595959"/>
              </a:solidFill>
            </a:endParaRPr>
          </a:p>
        </p:txBody>
      </p:sp>
    </p:spTree>
    <p:custDataLst>
      <p:tags r:id="rId3"/>
    </p:custDataLst>
    <p:extLst>
      <p:ext uri="{BB962C8B-B14F-4D97-AF65-F5344CB8AC3E}">
        <p14:creationId xmlns:p14="http://schemas.microsoft.com/office/powerpoint/2010/main" val="737862625"/>
      </p:ext>
    </p:extLst>
  </p:cSld>
  <p:clrMapOvr>
    <a:masterClrMapping/>
  </p:clrMapOvr>
  <p:transition spd="slow">
    <p:wipe/>
  </p:transition>
  <p:timing/>
</p:sld>
</file>

<file path=ppt/slides/slide1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930F9583-BD76-9240-A305-E6E2DEE971FB}"/>
              </a:ext>
            </a:extLst>
          </p:cNvPr>
          <p:cNvSpPr>
            <a:spLocks noGrp="1"/>
          </p:cNvSpPr>
          <p:nvPr>
            <p:ph idx="1"/>
          </p:nvPr>
        </p:nvSpPr>
        <p:spPr>
          <a:xfrm>
            <a:off x="739057" y="961058"/>
            <a:ext cx="9770281" cy="5540425"/>
          </a:xfrm>
        </p:spPr>
        <p:txBody>
          <a:bodyPr>
            <a:normAutofit/>
          </a:bodyPr>
          <a:lstStyle/>
          <a:p>
            <a:pPr>
              <a:spcBef>
                <a:spcPct val="0"/>
              </a:spcBef>
              <a:spcAft>
                <a:spcPct val="0"/>
              </a:spcAft>
            </a:pPr>
            <a:r>
              <a:rPr lang="zh-TW" altLang="en-US" sz="2200">
                <a:latin typeface="標楷體" pitchFamily="65" charset="-120"/>
                <a:cs typeface="Arial" pitchFamily="34" charset="0"/>
              </a:rPr>
              <a:t>延伸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應該盡可能放置在靠近要被過濾流量的來源。如此一來，不需要的流量會在來源網路附近被拒絕，而不會跨越網路基礎建設。</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標準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應該盡可能放置在目的附近。如果標準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放置在流量的來源，“允許” 或 “拒絕” 將根據指定的來源位址而發生，無論流量的目的地為何。</a:t>
            </a:r>
            <a:endParaRPr lang="en-US" altLang="zh-TW" sz="2200">
              <a:latin typeface="標楷體" pitchFamily="65" charset="-120"/>
              <a:cs typeface="Arial" pitchFamily="34" charset="0"/>
            </a:endParaRPr>
          </a:p>
          <a:p>
            <a:pPr>
              <a:spcBef>
                <a:spcPct val="0"/>
              </a:spcBef>
              <a:spcAft>
                <a:spcPct val="0"/>
              </a:spcAft>
            </a:pP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的放置可能取決於組織控制範圍、網路的頻寬和設定的容易程度。</a:t>
            </a:r>
            <a:endParaRPr lang="en-US" sz="2200">
              <a:latin typeface="標楷體" pitchFamily="65" charset="-120"/>
              <a:cs typeface="Arial" pitchFamily="34" charset="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pPr>
            <a:r>
              <a:rPr lang="en-US" altLang="zh-TW" sz="3600">
                <a:solidFill>
                  <a:srgbClr val="004C69"/>
                </a:solidFill>
              </a:rPr>
              <a:t>4.5</a:t>
            </a:r>
            <a:r>
              <a:rPr lang="zh-TW" altLang="en-US" sz="3600" smtClean="0">
                <a:solidFill>
                  <a:srgbClr val="004C69"/>
                </a:solidFill>
              </a:rPr>
              <a:t>我</a:t>
            </a:r>
            <a:r>
              <a:rPr lang="zh-TW" altLang="en-US" sz="3600">
                <a:solidFill>
                  <a:srgbClr val="004C69"/>
                </a:solidFill>
              </a:rPr>
              <a:t>在本模組中學到了什麼？（續）</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191</a:t>
            </a:fld>
            <a:endParaRPr lang="en-US" kern="0">
              <a:solidFill>
                <a:srgbClr val="595959"/>
              </a:solidFill>
            </a:endParaRPr>
          </a:p>
        </p:txBody>
      </p:sp>
    </p:spTree>
    <p:custDataLst>
      <p:tags r:id="rId3"/>
    </p:custDataLst>
    <p:extLst>
      <p:ext uri="{BB962C8B-B14F-4D97-AF65-F5344CB8AC3E}">
        <p14:creationId xmlns:p14="http://schemas.microsoft.com/office/powerpoint/2010/main" val="1902291191"/>
      </p:ext>
    </p:extLst>
  </p:cSld>
  <p:clrMapOvr>
    <a:masterClrMapping/>
  </p:clrMapOvr>
  <p:transition spd="slow">
    <p:wipe/>
  </p:transition>
  <p:timing/>
</p:sld>
</file>

<file path=ppt/slides/slide1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E4085204-9A6B-5840-B871-B1B4B52E0E2C}"/>
              </a:ext>
            </a:extLst>
          </p:cNvPr>
          <p:cNvSpPr>
            <a:spLocks noGrp="1"/>
          </p:cNvSpPr>
          <p:nvPr>
            <p:ph idx="1"/>
          </p:nvPr>
        </p:nvSpPr>
        <p:spPr>
          <a:xfrm>
            <a:off x="676427" y="1402915"/>
            <a:ext cx="9269240" cy="4697735"/>
          </a:xfrm>
        </p:spPr>
        <p:txBody>
          <a:bodyPr/>
          <a:lstStyle/>
          <a:p>
            <a:pPr>
              <a:spcBef>
                <a:spcPct val="0"/>
              </a:spcBef>
              <a:spcAft>
                <a:spcPct val="0"/>
              </a:spcAft>
              <a:buFont typeface="Arial" pitchFamily="34" charset="0"/>
              <a:buChar char="•"/>
            </a:pPr>
            <a:r>
              <a:rPr lang="en-US" altLang="zh-TW"/>
              <a:t>access control list (ACL)</a:t>
            </a:r>
          </a:p>
          <a:p>
            <a:pPr>
              <a:spcBef>
                <a:spcPct val="0"/>
              </a:spcBef>
              <a:spcAft>
                <a:spcPct val="0"/>
              </a:spcAft>
              <a:buFont typeface="Arial" pitchFamily="34" charset="0"/>
              <a:buChar char="•"/>
            </a:pPr>
            <a:r>
              <a:rPr lang="en-US" altLang="zh-TW"/>
              <a:t>access control element (ACE)</a:t>
            </a:r>
          </a:p>
          <a:p>
            <a:pPr>
              <a:spcBef>
                <a:spcPct val="0"/>
              </a:spcBef>
              <a:spcAft>
                <a:spcPct val="0"/>
              </a:spcAft>
              <a:buFont typeface="Arial" pitchFamily="34" charset="0"/>
              <a:buChar char="•"/>
            </a:pPr>
            <a:r>
              <a:rPr lang="en-US" altLang="zh-TW"/>
              <a:t>packet filtering</a:t>
            </a:r>
          </a:p>
          <a:p>
            <a:pPr>
              <a:spcBef>
                <a:spcPct val="0"/>
              </a:spcBef>
              <a:spcAft>
                <a:spcPct val="0"/>
              </a:spcAft>
              <a:buFont typeface="Arial" pitchFamily="34" charset="0"/>
              <a:buChar char="•"/>
            </a:pPr>
            <a:r>
              <a:rPr lang="en-US" altLang="zh-TW"/>
              <a:t>standard ACLs</a:t>
            </a:r>
          </a:p>
          <a:p>
            <a:pPr>
              <a:spcBef>
                <a:spcPct val="0"/>
              </a:spcBef>
              <a:spcAft>
                <a:spcPct val="0"/>
              </a:spcAft>
              <a:buFont typeface="Arial" pitchFamily="34" charset="0"/>
              <a:buChar char="•"/>
            </a:pPr>
            <a:r>
              <a:rPr lang="en-US" altLang="zh-TW"/>
              <a:t>extended ACLs</a:t>
            </a:r>
          </a:p>
          <a:p>
            <a:pPr>
              <a:spcBef>
                <a:spcPct val="0"/>
              </a:spcBef>
              <a:spcAft>
                <a:spcPct val="0"/>
              </a:spcAft>
              <a:buFont typeface="Arial" pitchFamily="34" charset="0"/>
              <a:buChar char="•"/>
            </a:pPr>
            <a:r>
              <a:rPr lang="en-US" altLang="zh-TW"/>
              <a:t>wildcard mask</a:t>
            </a:r>
          </a:p>
          <a:p>
            <a:pPr>
              <a:spcBef>
                <a:spcPct val="0"/>
              </a:spcBef>
              <a:spcAft>
                <a:spcPct val="0"/>
              </a:spcAft>
              <a:buFont typeface="Arial" pitchFamily="34" charset="0"/>
              <a:buChar char="•"/>
            </a:pPr>
            <a:r>
              <a:rPr lang="en-US" altLang="zh-TW"/>
              <a:t>host keyword</a:t>
            </a:r>
          </a:p>
          <a:p>
            <a:pPr>
              <a:spcBef>
                <a:spcPct val="0"/>
              </a:spcBef>
              <a:spcAft>
                <a:spcPct val="0"/>
              </a:spcAft>
              <a:buFont typeface="Arial" pitchFamily="34" charset="0"/>
              <a:buChar char="•"/>
            </a:pPr>
            <a:r>
              <a:rPr lang="en-US" altLang="zh-TW"/>
              <a:t>any keyword</a:t>
            </a:r>
          </a:p>
          <a:p>
            <a:pPr>
              <a:spcBef>
                <a:spcPct val="0"/>
              </a:spcBef>
              <a:spcAft>
                <a:spcPct val="0"/>
              </a:spcAft>
              <a:buFont typeface="Arial" pitchFamily="34" charset="0"/>
              <a:buChar char="•"/>
            </a:pPr>
            <a:r>
              <a:rPr lang="en-US" altLang="zh-TW"/>
              <a:t>numbered ACLs</a:t>
            </a:r>
          </a:p>
          <a:p>
            <a:pPr>
              <a:spcBef>
                <a:spcPct val="0"/>
              </a:spcBef>
              <a:spcAft>
                <a:spcPct val="0"/>
              </a:spcAft>
              <a:buFont typeface="Arial" pitchFamily="34" charset="0"/>
              <a:buChar char="•"/>
            </a:pPr>
            <a:r>
              <a:rPr lang="en-US" altLang="zh-TW"/>
              <a:t>named ACLs</a:t>
            </a:r>
          </a:p>
        </p:txBody>
      </p:sp>
      <p:sp>
        <p:nvSpPr>
          <p:cNvPr id="56321" name="Rectangle 2"/>
          <p:cNvSpPr>
            <a:spLocks noGrp="1" noChangeArrowheads="1"/>
          </p:cNvSpPr>
          <p:nvPr>
            <p:ph type="title"/>
          </p:nvPr>
        </p:nvSpPr>
        <p:spPr/>
        <p:txBody>
          <a:bodyPr>
            <a:noAutofit/>
          </a:bodyPr>
          <a:lstStyle/>
          <a:p>
            <a:r>
              <a:rPr lang="en-US" altLang="zh-TW" sz="3600" smtClean="0">
                <a:solidFill>
                  <a:srgbClr val="004C69"/>
                </a:solidFill>
              </a:rPr>
              <a:t>ACL </a:t>
            </a:r>
            <a:r>
              <a:rPr lang="zh-TW" altLang="en-US" sz="3600">
                <a:solidFill>
                  <a:srgbClr val="004C69"/>
                </a:solidFill>
              </a:rPr>
              <a:t>概念</a:t>
            </a:r>
            <a:br>
              <a:rPr lang="en-US" sz="3600">
                <a:solidFill>
                  <a:srgbClr val="004C69"/>
                </a:solidFill>
              </a:rPr>
            </a:br>
            <a:r>
              <a:rPr lang="zh-TW" sz="3600">
                <a:solidFill>
                  <a:srgbClr val="004C69"/>
                </a:solidFill>
              </a:rPr>
              <a:t>新詞彙和命令</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192</a:t>
            </a:fld>
            <a:endParaRPr lang="en-US" kern="0">
              <a:solidFill>
                <a:srgbClr val="595959"/>
              </a:solidFill>
            </a:endParaRPr>
          </a:p>
        </p:txBody>
      </p:sp>
    </p:spTree>
    <p:custDataLst>
      <p:tags r:id="rId3"/>
    </p:custDataLst>
    <p:extLst>
      <p:ext uri="{BB962C8B-B14F-4D97-AF65-F5344CB8AC3E}">
        <p14:creationId xmlns:p14="http://schemas.microsoft.com/office/powerpoint/2010/main" val="2519727502"/>
      </p:ext>
    </p:extLst>
  </p:cSld>
  <p:clrMapOvr>
    <a:masterClrMapping/>
  </p:clrMapOvr>
  <p:transition spd="slow">
    <p:wipe/>
  </p:transition>
  <p:timing/>
</p:sld>
</file>

<file path=ppt/slides/slide1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lstStyle/>
          <a:p>
            <a:r>
              <a:rPr lang="zh-TW" altLang="en-US" sz="5000">
                <a:latin typeface="標楷體" pitchFamily="65" charset="-120"/>
                <a:cs typeface="Arial" pitchFamily="34" charset="0"/>
              </a:rPr>
              <a:t>第五章</a:t>
            </a:r>
            <a:br>
              <a:rPr lang="en-US" altLang="zh-TW" sz="5000">
                <a:latin typeface="標楷體" pitchFamily="65" charset="-120"/>
                <a:cs typeface="Arial" pitchFamily="34" charset="0"/>
              </a:rPr>
            </a:br>
            <a:br>
              <a:rPr lang="en-US" altLang="zh-TW" sz="5000">
                <a:latin typeface="標楷體" pitchFamily="65" charset="-120"/>
                <a:cs typeface="Arial" pitchFamily="34" charset="0"/>
              </a:rPr>
            </a:br>
            <a:r>
              <a:rPr lang="en-US" altLang="zh-TW" sz="5000">
                <a:latin typeface="標楷體" pitchFamily="65" charset="-120"/>
                <a:cs typeface="Arial" pitchFamily="34" charset="0"/>
              </a:rPr>
              <a:t>IPv4 ACL </a:t>
            </a:r>
            <a:r>
              <a:rPr lang="zh-TW" altLang="en-US" sz="5000">
                <a:latin typeface="標楷體" pitchFamily="65" charset="-120"/>
                <a:cs typeface="Arial" pitchFamily="34" charset="0"/>
              </a:rPr>
              <a:t>設定</a:t>
            </a:r>
            <a:endParaRPr lang="zh-TW" sz="5000">
              <a:latin typeface="標楷體" pitchFamily="65" charset="-120"/>
              <a:cs typeface="Arial"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193</a:t>
            </a:fld>
            <a:endParaRPr lang="en-US"/>
          </a:p>
        </p:txBody>
      </p:sp>
    </p:spTree>
    <p:custDataLst>
      <p:tags r:id="rId3"/>
    </p:custDataLst>
    <p:extLst>
      <p:ext uri="{BB962C8B-B14F-4D97-AF65-F5344CB8AC3E}">
        <p14:creationId xmlns:p14="http://schemas.microsoft.com/office/powerpoint/2010/main" val="460807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內容版面配置區 3">
            <a:extLst>
              <a:ext uri="{FF2B5EF4-FFF2-40B4-BE49-F238E27FC236}">
                <a16:creationId xmlns:a16="http://schemas.microsoft.com/office/drawing/2014/main" id="{9F4FAEA2-950D-48D3-A42C-E04C796CE749}"/>
              </a:ext>
            </a:extLst>
          </p:cNvPr>
          <p:cNvSpPr>
            <a:spLocks noGrp="1"/>
          </p:cNvSpPr>
          <p:nvPr>
            <p:ph idx="1"/>
          </p:nvPr>
        </p:nvSpPr>
        <p:spPr>
          <a:xfrm>
            <a:off x="387619" y="940311"/>
            <a:ext cx="11804381" cy="11653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spcBef>
                <a:spcPct val="0"/>
              </a:spcBef>
              <a:buNone/>
            </a:pPr>
            <a:r>
              <a:rPr lang="zh-TW" altLang="zh-TW" sz="3600">
                <a:solidFill>
                  <a:srgbClr val="004C69"/>
                </a:solidFill>
                <a:cs typeface="+mj-cs"/>
              </a:rPr>
              <a:t>模組標題：</a:t>
            </a:r>
            <a:r>
              <a:rPr lang="en-US" altLang="zh-TW" sz="3600">
                <a:solidFill>
                  <a:srgbClr val="004C69"/>
                </a:solidFill>
                <a:cs typeface="+mj-cs"/>
              </a:rPr>
              <a:t>IPv4 ACL </a:t>
            </a:r>
            <a:r>
              <a:rPr lang="zh-TW" altLang="en-US" sz="3600">
                <a:solidFill>
                  <a:srgbClr val="004C69"/>
                </a:solidFill>
                <a:cs typeface="+mj-cs"/>
              </a:rPr>
              <a:t>設定</a:t>
            </a:r>
            <a:endParaRPr lang="en-US" altLang="zh-TW" sz="3600">
              <a:solidFill>
                <a:srgbClr val="004C69"/>
              </a:solidFill>
              <a:cs typeface="+mj-cs"/>
            </a:endParaRPr>
          </a:p>
          <a:p>
            <a:pPr>
              <a:spcBef>
                <a:spcPct val="0"/>
              </a:spcBef>
              <a:buNone/>
            </a:pPr>
            <a:r>
              <a:rPr lang="zh-TW" altLang="zh-TW" sz="3600">
                <a:solidFill>
                  <a:srgbClr val="004C69"/>
                </a:solidFill>
                <a:cs typeface="+mj-cs"/>
              </a:rPr>
              <a:t>模組目標：</a:t>
            </a:r>
            <a:r>
              <a:rPr lang="zh-TW" altLang="en-US" sz="3600">
                <a:solidFill>
                  <a:srgbClr val="004C69"/>
                </a:solidFill>
                <a:cs typeface="+mj-cs"/>
              </a:rPr>
              <a:t>實作 </a:t>
            </a:r>
            <a:r>
              <a:rPr lang="en-US" altLang="zh-TW" sz="3600">
                <a:solidFill>
                  <a:srgbClr val="004C69"/>
                </a:solidFill>
                <a:cs typeface="+mj-cs"/>
              </a:rPr>
              <a:t>IPv4 ACL </a:t>
            </a:r>
            <a:r>
              <a:rPr lang="zh-TW" altLang="en-US" sz="3600">
                <a:solidFill>
                  <a:srgbClr val="004C69"/>
                </a:solidFill>
                <a:cs typeface="+mj-cs"/>
              </a:rPr>
              <a:t>以過濾流量和保護管理存取。</a:t>
            </a:r>
            <a:endParaRPr lang="zh-TW" altLang="zh-TW" sz="3600">
              <a:solidFill>
                <a:srgbClr val="004C69"/>
              </a:solidFill>
              <a:cs typeface="+mj-cs"/>
            </a:endParaRP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zh-TW" altLang="en-US" sz="3600">
                <a:solidFill>
                  <a:srgbClr val="004C69"/>
                </a:solidFill>
              </a:rPr>
              <a:t>模組目標</a:t>
            </a:r>
            <a:endParaRPr lang="zh-TW" sz="3600">
              <a:solidFill>
                <a:srgbClr val="004C69"/>
              </a:solidFill>
            </a:endParaRP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07786" y="5445721"/>
            <a:ext cx="11739513" cy="451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endParaRPr lang="zh-TW" altLang="en-US" sz="2133"/>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782850485"/>
              </p:ext>
            </p:extLst>
          </p:nvPr>
        </p:nvGraphicFramePr>
        <p:xfrm>
          <a:off x="148282" y="2343535"/>
          <a:ext cx="11952666" cy="3403473"/>
        </p:xfrm>
        <a:graphic>
          <a:graphicData uri="http://schemas.openxmlformats.org/drawingml/2006/table">
            <a:tbl>
              <a:tblPr firstRow="1" firstCol="1" bandRow="1">
                <a:tableStyleId>{5C22544A-7EE6-4342-B048-85BDC9FD1C3A}</a:tableStyleId>
              </a:tblPr>
              <a:tblGrid>
                <a:gridCol w="5839159">
                  <a:extLst>
                    <a:ext uri="{9D8B030D-6E8A-4147-A177-3AD203B41FA5}">
                      <a16:colId xmlns:a16="http://schemas.microsoft.com/office/drawing/2014/main" val="1523797708"/>
                    </a:ext>
                  </a:extLst>
                </a:gridCol>
                <a:gridCol w="6113507">
                  <a:extLst>
                    <a:ext uri="{9D8B030D-6E8A-4147-A177-3AD203B41FA5}">
                      <a16:colId xmlns:a16="http://schemas.microsoft.com/office/drawing/2014/main" val="2750207184"/>
                    </a:ext>
                  </a:extLst>
                </a:gridCol>
              </a:tblGrid>
              <a:tr h="403428">
                <a:tc>
                  <a:txBody>
                    <a:bodyPr vert="horz" wrap="square"/>
                    <a:lstStyle/>
                    <a:p>
                      <a:pPr marL="0" marR="0" rtl="0">
                        <a:lnSpc>
                          <a:spcPct val="107000"/>
                        </a:lnSpc>
                        <a:spcBef>
                          <a:spcPct val="0"/>
                        </a:spcBef>
                        <a:spcAft>
                          <a:spcPct val="0"/>
                        </a:spcAft>
                      </a:pPr>
                      <a:r>
                        <a:rPr lang="zh-TW" altLang="en-US" sz="2800">
                          <a:effectLst/>
                          <a:latin typeface="標楷體" pitchFamily="65" charset="-120"/>
                          <a:ea typeface="標楷體" panose="03000509000000000000" pitchFamily="65" charset="-120"/>
                          <a:cs typeface="Arial" pitchFamily="34" charset="0"/>
                        </a:rPr>
                        <a:t>主題標題</a:t>
                      </a:r>
                      <a:endParaRPr lang="zh-TW" sz="2800">
                        <a:effectLst/>
                        <a:latin typeface="標楷體" pitchFamily="65" charset="-120"/>
                        <a:ea typeface="標楷體" panose="03000509000000000000" pitchFamily="65" charset="-120"/>
                        <a:cs typeface="Arial" pitchFamily="34" charset="0"/>
                      </a:endParaRPr>
                    </a:p>
                  </a:txBody>
                  <a:tcPr marT="0" marB="0" anchor="ctr"/>
                </a:tc>
                <a:tc>
                  <a:txBody>
                    <a:bodyPr vert="horz" wrap="square"/>
                    <a:lstStyle/>
                    <a:p>
                      <a:pPr marL="0" marR="0" rtl="0">
                        <a:lnSpc>
                          <a:spcPct val="107000"/>
                        </a:lnSpc>
                        <a:spcBef>
                          <a:spcPct val="0"/>
                        </a:spcBef>
                        <a:spcAft>
                          <a:spcPct val="0"/>
                        </a:spcAft>
                      </a:pPr>
                      <a:r>
                        <a:rPr lang="zh-TW" altLang="en-US" sz="2800">
                          <a:effectLst/>
                          <a:latin typeface="標楷體" pitchFamily="65" charset="-120"/>
                          <a:ea typeface="標楷體" panose="03000509000000000000" pitchFamily="65" charset="-120"/>
                          <a:cs typeface="Arial" pitchFamily="34" charset="0"/>
                        </a:rPr>
                        <a:t>主題目標</a:t>
                      </a:r>
                      <a:endParaRPr lang="zh-TW" sz="2800">
                        <a:effectLst/>
                        <a:latin typeface="標楷體" pitchFamily="65" charset="-120"/>
                        <a:ea typeface="標楷體" panose="03000509000000000000" pitchFamily="65" charset="-120"/>
                        <a:cs typeface="Arial" pitchFamily="34" charset="0"/>
                      </a:endParaRPr>
                    </a:p>
                  </a:txBody>
                  <a:tcPr marT="0" marB="0" anchor="ctr"/>
                </a:tc>
                <a:extLst>
                  <a:ext uri="{0D108BD9-81ED-4DB2-BD59-A6C34878D82A}">
                    <a16:rowId xmlns:a16="http://schemas.microsoft.com/office/drawing/2014/main" val="1874061904"/>
                  </a:ext>
                </a:extLst>
              </a:tr>
              <a:tr h="608753">
                <a:tc>
                  <a:txBody>
                    <a:bodyPr vert="horz" wrap="square"/>
                    <a:lstStyle/>
                    <a:p>
                      <a:pPr marL="0" marR="0" rtl="0">
                        <a:lnSpc>
                          <a:spcPct val="107000"/>
                        </a:lnSpc>
                        <a:spcBef>
                          <a:spcPct val="0"/>
                        </a:spcBef>
                        <a:spcAft>
                          <a:spcPct val="0"/>
                        </a:spcAft>
                      </a:pPr>
                      <a:r>
                        <a:rPr lang="zh-TW" altLang="en-US" sz="2800" b="1" i="0" kern="1200">
                          <a:solidFill>
                            <a:schemeClr val="lt1"/>
                          </a:solidFill>
                          <a:effectLst/>
                          <a:latin typeface="標楷體" pitchFamily="65" charset="-120"/>
                          <a:ea typeface="標楷體" panose="03000509000000000000" pitchFamily="65" charset="-120"/>
                          <a:cs typeface="Arial" pitchFamily="34" charset="0"/>
                        </a:rPr>
                        <a:t>設定</a:t>
                      </a:r>
                      <a:r>
                        <a:rPr lang="zh-TW" altLang="en-US" sz="2800" b="1" i="0" kern="1200" smtClean="0">
                          <a:solidFill>
                            <a:schemeClr val="lt1"/>
                          </a:solidFill>
                          <a:effectLst/>
                          <a:latin typeface="標楷體" pitchFamily="65" charset="-120"/>
                          <a:ea typeface="標楷體" panose="03000509000000000000" pitchFamily="65" charset="-120"/>
                          <a:cs typeface="Arial" pitchFamily="34" charset="0"/>
                        </a:rPr>
                        <a:t>標準</a:t>
                      </a:r>
                      <a:r>
                        <a:rPr lang="en-US" altLang="zh-TW" sz="2800" b="1" i="0" kern="1200" smtClean="0">
                          <a:solidFill>
                            <a:schemeClr val="lt1"/>
                          </a:solidFill>
                          <a:effectLst/>
                          <a:latin typeface="標楷體" pitchFamily="65" charset="-120"/>
                          <a:ea typeface="標楷體" panose="03000509000000000000" pitchFamily="65" charset="-120"/>
                          <a:cs typeface="Arial" pitchFamily="34" charset="0"/>
                        </a:rPr>
                        <a:t>IPv4 </a:t>
                      </a:r>
                      <a:r>
                        <a:rPr lang="en-US" altLang="zh-TW" sz="2800" b="1" i="0" kern="1200">
                          <a:solidFill>
                            <a:schemeClr val="lt1"/>
                          </a:solidFill>
                          <a:effectLst/>
                          <a:latin typeface="標楷體" pitchFamily="65" charset="-120"/>
                          <a:ea typeface="標楷體" panose="03000509000000000000" pitchFamily="65" charset="-120"/>
                          <a:cs typeface="Arial" pitchFamily="34" charset="0"/>
                        </a:rPr>
                        <a:t>ACL</a:t>
                      </a:r>
                      <a:endParaRPr lang="zh-TW" sz="2800">
                        <a:effectLst/>
                        <a:latin typeface="標楷體" pitchFamily="65" charset="-120"/>
                        <a:ea typeface="標楷體" panose="03000509000000000000" pitchFamily="65" charset="-120"/>
                        <a:cs typeface="Arial" pitchFamily="34" charset="0"/>
                      </a:endParaRPr>
                    </a:p>
                  </a:txBody>
                  <a:tcPr marT="0" marB="0" anchor="ctr"/>
                </a:tc>
                <a:tc>
                  <a:txBody>
                    <a:bodyPr vert="horz" wrap="square"/>
                    <a:lstStyle/>
                    <a:p>
                      <a:pPr marL="0" marR="0" rtl="0">
                        <a:lnSpc>
                          <a:spcPct val="107000"/>
                        </a:lnSpc>
                        <a:spcBef>
                          <a:spcPct val="0"/>
                        </a:spcBef>
                        <a:spcAft>
                          <a:spcPct val="0"/>
                        </a:spcAft>
                      </a:pPr>
                      <a:r>
                        <a:rPr lang="zh-TW" altLang="en-US" sz="2800" b="0" i="0" kern="1200">
                          <a:solidFill>
                            <a:schemeClr val="dk1"/>
                          </a:solidFill>
                          <a:effectLst/>
                          <a:latin typeface="標楷體" pitchFamily="65" charset="-120"/>
                          <a:ea typeface="標楷體" panose="03000509000000000000" pitchFamily="65" charset="-120"/>
                          <a:cs typeface="Arial" pitchFamily="34" charset="0"/>
                        </a:rPr>
                        <a:t>設定標準 </a:t>
                      </a:r>
                      <a:r>
                        <a:rPr lang="en-US" altLang="zh-TW" sz="2800" b="0" i="0" kern="1200">
                          <a:solidFill>
                            <a:schemeClr val="dk1"/>
                          </a:solidFill>
                          <a:effectLst/>
                          <a:latin typeface="標楷體" pitchFamily="65" charset="-120"/>
                          <a:ea typeface="標楷體" panose="03000509000000000000" pitchFamily="65" charset="-120"/>
                          <a:cs typeface="Arial" pitchFamily="34" charset="0"/>
                        </a:rPr>
                        <a:t>IPv4 ACL </a:t>
                      </a:r>
                      <a:r>
                        <a:rPr lang="zh-TW" altLang="en-US" sz="2800" b="0" i="0" kern="1200">
                          <a:solidFill>
                            <a:schemeClr val="dk1"/>
                          </a:solidFill>
                          <a:effectLst/>
                          <a:latin typeface="標楷體" pitchFamily="65" charset="-120"/>
                          <a:ea typeface="標楷體" panose="03000509000000000000" pitchFamily="65" charset="-120"/>
                          <a:cs typeface="Arial" pitchFamily="34" charset="0"/>
                        </a:rPr>
                        <a:t>以過濾流量來符合網路需求。</a:t>
                      </a:r>
                      <a:endParaRPr lang="zh-TW" sz="2800">
                        <a:solidFill>
                          <a:srgbClr val="000000"/>
                        </a:solidFill>
                        <a:latin typeface="標楷體" pitchFamily="65" charset="-120"/>
                        <a:ea typeface="標楷體" panose="03000509000000000000" pitchFamily="65" charset="-120"/>
                        <a:cs typeface="Arial" pitchFamily="34" charset="0"/>
                      </a:endParaRPr>
                    </a:p>
                  </a:txBody>
                  <a:tcPr marT="0" marB="0" anchor="ctr"/>
                </a:tc>
                <a:extLst>
                  <a:ext uri="{0D108BD9-81ED-4DB2-BD59-A6C34878D82A}">
                    <a16:rowId xmlns:a16="http://schemas.microsoft.com/office/drawing/2014/main" val="1646858405"/>
                  </a:ext>
                </a:extLst>
              </a:tr>
              <a:tr h="421240">
                <a:tc>
                  <a:txBody>
                    <a:bodyPr vert="horz" wrap="square"/>
                    <a:lstStyle/>
                    <a:p>
                      <a:pPr marL="0" marR="0" rtl="0">
                        <a:lnSpc>
                          <a:spcPct val="107000"/>
                        </a:lnSpc>
                        <a:spcBef>
                          <a:spcPct val="0"/>
                        </a:spcBef>
                        <a:spcAft>
                          <a:spcPct val="0"/>
                        </a:spcAft>
                      </a:pPr>
                      <a:r>
                        <a:rPr lang="zh-TW" altLang="en-US" sz="2800" b="1" i="0" kern="1200" smtClean="0">
                          <a:solidFill>
                            <a:schemeClr val="lt1"/>
                          </a:solidFill>
                          <a:effectLst/>
                          <a:latin typeface="標楷體" pitchFamily="65" charset="-120"/>
                          <a:ea typeface="標楷體" panose="03000509000000000000" pitchFamily="65" charset="-120"/>
                          <a:cs typeface="Arial" pitchFamily="34" charset="0"/>
                        </a:rPr>
                        <a:t>修改</a:t>
                      </a:r>
                      <a:r>
                        <a:rPr lang="en-US" altLang="zh-TW" sz="2800" b="1" i="0" kern="1200" smtClean="0">
                          <a:solidFill>
                            <a:schemeClr val="lt1"/>
                          </a:solidFill>
                          <a:effectLst/>
                          <a:latin typeface="標楷體" pitchFamily="65" charset="-120"/>
                          <a:ea typeface="標楷體" panose="03000509000000000000" pitchFamily="65" charset="-120"/>
                          <a:cs typeface="Arial" pitchFamily="34" charset="0"/>
                        </a:rPr>
                        <a:t>IPv4</a:t>
                      </a:r>
                      <a:r>
                        <a:rPr lang="zh-TW" altLang="en-US" sz="2800" b="1" i="0" kern="1200" smtClean="0">
                          <a:solidFill>
                            <a:schemeClr val="lt1"/>
                          </a:solidFill>
                          <a:effectLst/>
                          <a:latin typeface="標楷體" pitchFamily="65" charset="-120"/>
                          <a:ea typeface="標楷體" panose="03000509000000000000" pitchFamily="65" charset="-120"/>
                          <a:cs typeface="Arial" pitchFamily="34" charset="0"/>
                        </a:rPr>
                        <a:t> </a:t>
                      </a:r>
                      <a:r>
                        <a:rPr lang="en-US" altLang="zh-TW" sz="2800" b="1" i="0" kern="1200" smtClean="0">
                          <a:solidFill>
                            <a:schemeClr val="lt1"/>
                          </a:solidFill>
                          <a:effectLst/>
                          <a:latin typeface="標楷體" pitchFamily="65" charset="-120"/>
                          <a:ea typeface="標楷體" panose="03000509000000000000" pitchFamily="65" charset="-120"/>
                          <a:cs typeface="Arial" pitchFamily="34" charset="0"/>
                        </a:rPr>
                        <a:t>ACL</a:t>
                      </a:r>
                      <a:endParaRPr lang="zh-TW" sz="2800">
                        <a:effectLst/>
                        <a:latin typeface="標楷體" pitchFamily="65" charset="-120"/>
                        <a:ea typeface="標楷體" panose="03000509000000000000" pitchFamily="65" charset="-120"/>
                        <a:cs typeface="Arial" pitchFamily="34" charset="0"/>
                      </a:endParaRPr>
                    </a:p>
                  </a:txBody>
                  <a:tcPr marT="0" marB="0" anchor="ctr"/>
                </a:tc>
                <a:tc>
                  <a:txBody>
                    <a:bodyPr vert="horz" wrap="square"/>
                    <a:lstStyle/>
                    <a:p>
                      <a:pPr fontAlgn="ctr"/>
                      <a:r>
                        <a:rPr lang="zh-TW" altLang="en-US" sz="2800" b="0">
                          <a:effectLst/>
                          <a:latin typeface="標楷體" pitchFamily="65" charset="-120"/>
                          <a:ea typeface="標楷體" panose="03000509000000000000" pitchFamily="65" charset="-120"/>
                          <a:cs typeface="Arial" pitchFamily="34" charset="0"/>
                        </a:rPr>
                        <a:t>使用序列號編輯現有的</a:t>
                      </a:r>
                      <a:r>
                        <a:rPr lang="zh-TW" altLang="en-US" sz="2800" b="0" smtClean="0">
                          <a:effectLst/>
                          <a:latin typeface="標楷體" pitchFamily="65" charset="-120"/>
                          <a:ea typeface="標楷體" panose="03000509000000000000" pitchFamily="65" charset="-120"/>
                          <a:cs typeface="Arial" pitchFamily="34" charset="0"/>
                        </a:rPr>
                        <a:t>標準</a:t>
                      </a:r>
                      <a:r>
                        <a:rPr lang="en-US" altLang="zh-TW" sz="2800" b="0" smtClean="0">
                          <a:effectLst/>
                          <a:latin typeface="標楷體" pitchFamily="65" charset="-120"/>
                          <a:ea typeface="標楷體" panose="03000509000000000000" pitchFamily="65" charset="-120"/>
                          <a:cs typeface="Arial" pitchFamily="34" charset="0"/>
                        </a:rPr>
                        <a:t>IPv4 </a:t>
                      </a:r>
                      <a:r>
                        <a:rPr lang="en-US" altLang="zh-TW" sz="2800" b="0">
                          <a:effectLst/>
                          <a:latin typeface="標楷體" pitchFamily="65" charset="-120"/>
                          <a:ea typeface="標楷體" panose="03000509000000000000" pitchFamily="65" charset="-120"/>
                          <a:cs typeface="Arial" pitchFamily="34" charset="0"/>
                        </a:rPr>
                        <a:t>ACL</a:t>
                      </a:r>
                      <a:r>
                        <a:rPr lang="zh-TW" altLang="en-US" sz="2800" b="0">
                          <a:effectLst/>
                          <a:latin typeface="標楷體" pitchFamily="65" charset="-120"/>
                          <a:ea typeface="標楷體" panose="03000509000000000000" pitchFamily="65" charset="-120"/>
                          <a:cs typeface="Arial" pitchFamily="34" charset="0"/>
                        </a:rPr>
                        <a:t>。</a:t>
                      </a:r>
                    </a:p>
                  </a:txBody>
                  <a:tcPr marL="50800" marR="50800" marT="50800" marB="50800" anchor="ctr"/>
                </a:tc>
                <a:extLst>
                  <a:ext uri="{0D108BD9-81ED-4DB2-BD59-A6C34878D82A}">
                    <a16:rowId xmlns:a16="http://schemas.microsoft.com/office/drawing/2014/main" val="1435904258"/>
                  </a:ext>
                </a:extLst>
              </a:tr>
              <a:tr h="592201">
                <a:tc>
                  <a:txBody>
                    <a:bodyPr vert="horz" wrap="square"/>
                    <a:lstStyle/>
                    <a:p>
                      <a:pPr marL="0" marR="0" rtl="0">
                        <a:lnSpc>
                          <a:spcPct val="107000"/>
                        </a:lnSpc>
                        <a:spcBef>
                          <a:spcPct val="0"/>
                        </a:spcBef>
                        <a:spcAft>
                          <a:spcPct val="0"/>
                        </a:spcAft>
                      </a:pPr>
                      <a:r>
                        <a:rPr lang="zh-TW" altLang="en-US" sz="2800" b="1" i="0" kern="1200">
                          <a:solidFill>
                            <a:schemeClr val="lt1"/>
                          </a:solidFill>
                          <a:effectLst/>
                          <a:latin typeface="標楷體" pitchFamily="65" charset="-120"/>
                          <a:ea typeface="標楷體" panose="03000509000000000000" pitchFamily="65" charset="-120"/>
                          <a:cs typeface="Arial" pitchFamily="34" charset="0"/>
                        </a:rPr>
                        <a:t>使用</a:t>
                      </a:r>
                      <a:r>
                        <a:rPr lang="zh-TW" altLang="en-US" sz="2800" b="1" i="0" kern="1200" smtClean="0">
                          <a:solidFill>
                            <a:schemeClr val="lt1"/>
                          </a:solidFill>
                          <a:effectLst/>
                          <a:latin typeface="標楷體" pitchFamily="65" charset="-120"/>
                          <a:ea typeface="標楷體" panose="03000509000000000000" pitchFamily="65" charset="-120"/>
                          <a:cs typeface="Arial" pitchFamily="34" charset="0"/>
                        </a:rPr>
                        <a:t>標準</a:t>
                      </a:r>
                      <a:r>
                        <a:rPr lang="en-US" altLang="zh-TW" sz="2800" b="1" i="0" kern="1200" smtClean="0">
                          <a:solidFill>
                            <a:schemeClr val="lt1"/>
                          </a:solidFill>
                          <a:effectLst/>
                          <a:latin typeface="標楷體" pitchFamily="65" charset="-120"/>
                          <a:ea typeface="標楷體" panose="03000509000000000000" pitchFamily="65" charset="-120"/>
                          <a:cs typeface="Arial" pitchFamily="34" charset="0"/>
                        </a:rPr>
                        <a:t>IPv4</a:t>
                      </a:r>
                      <a:r>
                        <a:rPr lang="zh-TW" altLang="en-US" sz="2800" b="1" i="0" kern="1200" smtClean="0">
                          <a:solidFill>
                            <a:schemeClr val="lt1"/>
                          </a:solidFill>
                          <a:effectLst/>
                          <a:latin typeface="標楷體" pitchFamily="65" charset="-120"/>
                          <a:ea typeface="標楷體" panose="03000509000000000000" pitchFamily="65" charset="-120"/>
                          <a:cs typeface="Arial" pitchFamily="34" charset="0"/>
                        </a:rPr>
                        <a:t> </a:t>
                      </a:r>
                      <a:r>
                        <a:rPr lang="en-US" altLang="zh-TW" sz="2800" b="1" i="0" kern="1200" smtClean="0">
                          <a:solidFill>
                            <a:schemeClr val="lt1"/>
                          </a:solidFill>
                          <a:effectLst/>
                          <a:latin typeface="標楷體" pitchFamily="65" charset="-120"/>
                          <a:ea typeface="標楷體" panose="03000509000000000000" pitchFamily="65" charset="-120"/>
                          <a:cs typeface="Arial" pitchFamily="34" charset="0"/>
                        </a:rPr>
                        <a:t>ACL</a:t>
                      </a:r>
                      <a:r>
                        <a:rPr lang="zh-TW" altLang="en-US" sz="2800" b="1" i="0" kern="1200" smtClean="0">
                          <a:solidFill>
                            <a:schemeClr val="lt1"/>
                          </a:solidFill>
                          <a:effectLst/>
                          <a:latin typeface="標楷體" pitchFamily="65" charset="-120"/>
                          <a:ea typeface="標楷體" panose="03000509000000000000" pitchFamily="65" charset="-120"/>
                          <a:cs typeface="Arial" pitchFamily="34" charset="0"/>
                        </a:rPr>
                        <a:t>保護</a:t>
                      </a:r>
                      <a:r>
                        <a:rPr lang="en-US" altLang="zh-TW" sz="2800" b="1" i="0" kern="1200" smtClean="0">
                          <a:solidFill>
                            <a:schemeClr val="lt1"/>
                          </a:solidFill>
                          <a:effectLst/>
                          <a:latin typeface="標楷體" pitchFamily="65" charset="-120"/>
                          <a:ea typeface="標楷體" panose="03000509000000000000" pitchFamily="65" charset="-120"/>
                          <a:cs typeface="Arial" pitchFamily="34" charset="0"/>
                        </a:rPr>
                        <a:t>VTY</a:t>
                      </a:r>
                      <a:r>
                        <a:rPr lang="zh-TW" altLang="en-US" sz="2800" b="1" i="0" kern="1200" smtClean="0">
                          <a:solidFill>
                            <a:schemeClr val="lt1"/>
                          </a:solidFill>
                          <a:effectLst/>
                          <a:latin typeface="標楷體" pitchFamily="65" charset="-120"/>
                          <a:ea typeface="標楷體" panose="03000509000000000000" pitchFamily="65" charset="-120"/>
                          <a:cs typeface="Arial" pitchFamily="34" charset="0"/>
                        </a:rPr>
                        <a:t>連接</a:t>
                      </a:r>
                      <a:r>
                        <a:rPr lang="zh-TW" altLang="en-US" sz="2800" b="1" i="0" kern="1200">
                          <a:solidFill>
                            <a:schemeClr val="lt1"/>
                          </a:solidFill>
                          <a:effectLst/>
                          <a:latin typeface="標楷體" pitchFamily="65" charset="-120"/>
                          <a:ea typeface="標楷體" panose="03000509000000000000" pitchFamily="65" charset="-120"/>
                          <a:cs typeface="Arial" pitchFamily="34" charset="0"/>
                        </a:rPr>
                        <a:t>埠</a:t>
                      </a:r>
                      <a:endParaRPr lang="zh-TW" sz="2800">
                        <a:effectLst/>
                        <a:latin typeface="標楷體" pitchFamily="65" charset="-120"/>
                        <a:ea typeface="標楷體" panose="03000509000000000000" pitchFamily="65" charset="-120"/>
                        <a:cs typeface="Arial" pitchFamily="34" charset="0"/>
                      </a:endParaRPr>
                    </a:p>
                  </a:txBody>
                  <a:tcPr marT="0" marB="0" anchor="ctr"/>
                </a:tc>
                <a:tc>
                  <a:txBody>
                    <a:bodyPr vert="horz" wrap="square"/>
                    <a:lstStyle/>
                    <a:p>
                      <a:pPr marL="0" marR="0" rtl="0">
                        <a:lnSpc>
                          <a:spcPct val="107000"/>
                        </a:lnSpc>
                        <a:spcBef>
                          <a:spcPct val="0"/>
                        </a:spcBef>
                        <a:spcAft>
                          <a:spcPct val="0"/>
                        </a:spcAft>
                      </a:pPr>
                      <a:r>
                        <a:rPr lang="zh-TW" altLang="en-US" sz="2800" b="0" i="0" kern="1200">
                          <a:solidFill>
                            <a:schemeClr val="dk1"/>
                          </a:solidFill>
                          <a:effectLst/>
                          <a:latin typeface="標楷體" pitchFamily="65" charset="-120"/>
                          <a:ea typeface="標楷體" panose="03000509000000000000" pitchFamily="65" charset="-120"/>
                          <a:cs typeface="Arial" pitchFamily="34" charset="0"/>
                        </a:rPr>
                        <a:t>設定標準 </a:t>
                      </a:r>
                      <a:r>
                        <a:rPr lang="en-US" altLang="zh-TW" sz="2800" b="0" i="0" kern="1200">
                          <a:solidFill>
                            <a:schemeClr val="dk1"/>
                          </a:solidFill>
                          <a:effectLst/>
                          <a:latin typeface="標楷體" pitchFamily="65" charset="-120"/>
                          <a:ea typeface="標楷體" panose="03000509000000000000" pitchFamily="65" charset="-120"/>
                          <a:cs typeface="Arial" pitchFamily="34" charset="0"/>
                        </a:rPr>
                        <a:t>ACL </a:t>
                      </a:r>
                      <a:r>
                        <a:rPr lang="zh-TW" altLang="en-US" sz="2800" b="0" i="0" kern="1200">
                          <a:solidFill>
                            <a:schemeClr val="dk1"/>
                          </a:solidFill>
                          <a:effectLst/>
                          <a:latin typeface="標楷體" pitchFamily="65" charset="-120"/>
                          <a:ea typeface="標楷體" panose="03000509000000000000" pitchFamily="65" charset="-120"/>
                          <a:cs typeface="Arial" pitchFamily="34" charset="0"/>
                        </a:rPr>
                        <a:t>以保護 </a:t>
                      </a:r>
                      <a:r>
                        <a:rPr lang="en-US" altLang="zh-TW" sz="2800" b="0" i="0" kern="1200">
                          <a:solidFill>
                            <a:schemeClr val="dk1"/>
                          </a:solidFill>
                          <a:effectLst/>
                          <a:latin typeface="標楷體" pitchFamily="65" charset="-120"/>
                          <a:ea typeface="標楷體" panose="03000509000000000000" pitchFamily="65" charset="-120"/>
                          <a:cs typeface="Arial" pitchFamily="34" charset="0"/>
                        </a:rPr>
                        <a:t>VTY </a:t>
                      </a:r>
                      <a:r>
                        <a:rPr lang="zh-TW" altLang="en-US" sz="2800" b="0" i="0" kern="1200">
                          <a:solidFill>
                            <a:schemeClr val="dk1"/>
                          </a:solidFill>
                          <a:effectLst/>
                          <a:latin typeface="標楷體" pitchFamily="65" charset="-120"/>
                          <a:ea typeface="標楷體" panose="03000509000000000000" pitchFamily="65" charset="-120"/>
                          <a:cs typeface="Arial" pitchFamily="34" charset="0"/>
                        </a:rPr>
                        <a:t>存取。</a:t>
                      </a:r>
                      <a:endParaRPr lang="zh-TW" sz="2800">
                        <a:solidFill>
                          <a:srgbClr val="000000"/>
                        </a:solidFill>
                        <a:latin typeface="標楷體" pitchFamily="65" charset="-120"/>
                        <a:ea typeface="標楷體" panose="03000509000000000000" pitchFamily="65" charset="-120"/>
                        <a:cs typeface="Arial" pitchFamily="34" charset="0"/>
                      </a:endParaRPr>
                    </a:p>
                  </a:txBody>
                  <a:tcPr marT="0" marB="0" anchor="ctr"/>
                </a:tc>
                <a:extLst>
                  <a:ext uri="{0D108BD9-81ED-4DB2-BD59-A6C34878D82A}">
                    <a16:rowId xmlns:a16="http://schemas.microsoft.com/office/drawing/2014/main" val="131737215"/>
                  </a:ext>
                </a:extLst>
              </a:tr>
              <a:tr h="592201">
                <a:tc>
                  <a:txBody>
                    <a:bodyPr vert="horz" wrap="square"/>
                    <a:lstStyle/>
                    <a:p>
                      <a:pPr marL="0" marR="0" rtl="0">
                        <a:lnSpc>
                          <a:spcPct val="107000"/>
                        </a:lnSpc>
                        <a:spcBef>
                          <a:spcPct val="0"/>
                        </a:spcBef>
                        <a:spcAft>
                          <a:spcPct val="0"/>
                        </a:spcAft>
                      </a:pPr>
                      <a:r>
                        <a:rPr lang="zh-TW" altLang="en-US" sz="2800" b="1" i="0" kern="1200">
                          <a:solidFill>
                            <a:schemeClr val="lt1"/>
                          </a:solidFill>
                          <a:effectLst/>
                          <a:latin typeface="標楷體" pitchFamily="65" charset="-120"/>
                          <a:ea typeface="標楷體" panose="03000509000000000000" pitchFamily="65" charset="-120"/>
                          <a:cs typeface="Arial" pitchFamily="34" charset="0"/>
                        </a:rPr>
                        <a:t>設定</a:t>
                      </a:r>
                      <a:r>
                        <a:rPr lang="zh-TW" altLang="en-US" sz="2800" b="1" i="0" kern="1200" smtClean="0">
                          <a:solidFill>
                            <a:schemeClr val="lt1"/>
                          </a:solidFill>
                          <a:effectLst/>
                          <a:latin typeface="標楷體" pitchFamily="65" charset="-120"/>
                          <a:ea typeface="標楷體" panose="03000509000000000000" pitchFamily="65" charset="-120"/>
                          <a:cs typeface="Arial" pitchFamily="34" charset="0"/>
                        </a:rPr>
                        <a:t>延伸</a:t>
                      </a:r>
                      <a:r>
                        <a:rPr lang="en-US" altLang="zh-TW" sz="2800" b="1" i="0" kern="1200" smtClean="0">
                          <a:solidFill>
                            <a:schemeClr val="lt1"/>
                          </a:solidFill>
                          <a:effectLst/>
                          <a:latin typeface="標楷體" pitchFamily="65" charset="-120"/>
                          <a:ea typeface="標楷體" panose="03000509000000000000" pitchFamily="65" charset="-120"/>
                          <a:cs typeface="Arial" pitchFamily="34" charset="0"/>
                        </a:rPr>
                        <a:t>IPv4 </a:t>
                      </a:r>
                      <a:r>
                        <a:rPr lang="en-US" altLang="zh-TW" sz="2800" b="1" i="0" kern="1200">
                          <a:solidFill>
                            <a:schemeClr val="lt1"/>
                          </a:solidFill>
                          <a:effectLst/>
                          <a:latin typeface="標楷體" pitchFamily="65" charset="-120"/>
                          <a:ea typeface="標楷體" panose="03000509000000000000" pitchFamily="65" charset="-120"/>
                          <a:cs typeface="Arial" pitchFamily="34" charset="0"/>
                        </a:rPr>
                        <a:t>ACL</a:t>
                      </a:r>
                      <a:endParaRPr lang="zh-TW" sz="2800">
                        <a:effectLst/>
                        <a:latin typeface="標楷體" pitchFamily="65" charset="-120"/>
                        <a:ea typeface="標楷體" panose="03000509000000000000" pitchFamily="65" charset="-120"/>
                        <a:cs typeface="Arial" panose="020b0604020202020204" pitchFamily="34" charset="0"/>
                      </a:endParaRPr>
                    </a:p>
                  </a:txBody>
                  <a:tcPr marT="0" marB="0" anchor="ctr"/>
                </a:tc>
                <a:tc>
                  <a:txBody>
                    <a:bodyPr vert="horz" wrap="square"/>
                    <a:lstStyle/>
                    <a:p>
                      <a:pPr marL="0" marR="0" rtl="0">
                        <a:lnSpc>
                          <a:spcPct val="107000"/>
                        </a:lnSpc>
                        <a:spcBef>
                          <a:spcPct val="0"/>
                        </a:spcBef>
                        <a:spcAft>
                          <a:spcPct val="0"/>
                        </a:spcAft>
                      </a:pPr>
                      <a:r>
                        <a:rPr lang="zh-TW" altLang="en-US" sz="2800" b="0" i="0" kern="1200">
                          <a:solidFill>
                            <a:schemeClr val="dk1"/>
                          </a:solidFill>
                          <a:effectLst/>
                          <a:latin typeface="標楷體" pitchFamily="65" charset="-120"/>
                          <a:ea typeface="標楷體" panose="03000509000000000000" pitchFamily="65" charset="-120"/>
                          <a:cs typeface="Arial" pitchFamily="34" charset="0"/>
                        </a:rPr>
                        <a:t>設定延伸 </a:t>
                      </a:r>
                      <a:r>
                        <a:rPr lang="en-US" altLang="zh-TW" sz="2800" b="0" i="0" kern="1200">
                          <a:solidFill>
                            <a:schemeClr val="dk1"/>
                          </a:solidFill>
                          <a:effectLst/>
                          <a:latin typeface="標楷體" pitchFamily="65" charset="-120"/>
                          <a:ea typeface="標楷體" panose="03000509000000000000" pitchFamily="65" charset="-120"/>
                          <a:cs typeface="Arial" pitchFamily="34" charset="0"/>
                        </a:rPr>
                        <a:t>IPv4 ACL</a:t>
                      </a:r>
                      <a:r>
                        <a:rPr lang="zh-TW" altLang="en-US" sz="2800" b="0" i="0" kern="1200">
                          <a:solidFill>
                            <a:schemeClr val="dk1"/>
                          </a:solidFill>
                          <a:effectLst/>
                          <a:latin typeface="標楷體" pitchFamily="65" charset="-120"/>
                          <a:ea typeface="標楷體" panose="03000509000000000000" pitchFamily="65" charset="-120"/>
                          <a:cs typeface="Arial" pitchFamily="34" charset="0"/>
                        </a:rPr>
                        <a:t>，以根據網路需求過濾流量。</a:t>
                      </a:r>
                      <a:endParaRPr lang="zh-TW" sz="2800">
                        <a:solidFill>
                          <a:srgbClr val="000000"/>
                        </a:solidFill>
                        <a:latin typeface="標楷體" pitchFamily="65" charset="-120"/>
                        <a:ea typeface="標楷體" panose="03000509000000000000" pitchFamily="65" charset="-120"/>
                        <a:cs typeface="Arial" panose="020b0604020202020204" pitchFamily="34" charset="0"/>
                      </a:endParaRPr>
                    </a:p>
                  </a:txBody>
                  <a:tcPr marT="0" marB="0" anchor="ctr"/>
                </a:tc>
                <a:extLst>
                  <a:ext uri="{0D108BD9-81ED-4DB2-BD59-A6C34878D82A}">
                    <a16:rowId xmlns:a16="http://schemas.microsoft.com/office/drawing/2014/main" val="3818444524"/>
                  </a:ext>
                </a:extLst>
              </a:tr>
            </a:tbl>
          </a:graphicData>
        </a:graphic>
      </p:graphicFrame>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194</a:t>
            </a:fld>
            <a:endParaRPr lang="en-US" kern="0">
              <a:solidFill>
                <a:srgbClr val="595959"/>
              </a:solidFill>
            </a:endParaRPr>
          </a:p>
        </p:txBody>
      </p:sp>
    </p:spTree>
    <p:custDataLst>
      <p:tags r:id="rId3"/>
    </p:custDataLst>
    <p:extLst>
      <p:ext uri="{BB962C8B-B14F-4D97-AF65-F5344CB8AC3E}">
        <p14:creationId xmlns:p14="http://schemas.microsoft.com/office/powerpoint/2010/main" val="3535964852"/>
      </p:ext>
    </p:extLst>
  </p:cSld>
  <p:clrMapOvr>
    <a:masterClrMapping/>
  </p:clrMapOvr>
  <p:transition spd="slow">
    <p:wipe/>
  </p:transition>
  <p:timing/>
</p:sld>
</file>

<file path=ppt/slides/slide1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478071"/>
            <a:ext cx="9870489" cy="4622579"/>
          </a:xfrm>
        </p:spPr>
        <p:txBody>
          <a:bodyPr>
            <a:normAutofit/>
          </a:bodyPr>
          <a:lstStyle/>
          <a:p>
            <a:pPr marL="0" indent="0">
              <a:buNone/>
            </a:pPr>
            <a:r>
              <a:rPr lang="zh-TW" altLang="en-US">
                <a:latin typeface="標楷體" pitchFamily="65" charset="-120"/>
                <a:cs typeface="Arial" pitchFamily="34" charset="0"/>
              </a:rPr>
              <a:t>所有存取控制清單 </a:t>
            </a:r>
            <a:r>
              <a:rPr lang="en-US" altLang="zh-TW">
                <a:latin typeface="標楷體" pitchFamily="65" charset="-120"/>
                <a:cs typeface="Arial" pitchFamily="34" charset="0"/>
              </a:rPr>
              <a:t>(ACL) </a:t>
            </a:r>
            <a:r>
              <a:rPr lang="zh-TW" altLang="en-US">
                <a:latin typeface="標楷體" pitchFamily="65" charset="-120"/>
                <a:cs typeface="Arial" pitchFamily="34" charset="0"/>
              </a:rPr>
              <a:t>必須被</a:t>
            </a:r>
            <a:r>
              <a:rPr lang="zh-TW" altLang="zh-TW">
                <a:latin typeface="標楷體" pitchFamily="65" charset="-120"/>
                <a:cs typeface="Arial" pitchFamily="34" charset="0"/>
              </a:rPr>
              <a:t>規劃</a:t>
            </a:r>
            <a:r>
              <a:rPr lang="zh-TW" altLang="en-US">
                <a:latin typeface="標楷體" pitchFamily="65" charset="-120"/>
                <a:cs typeface="Arial" pitchFamily="34" charset="0"/>
              </a:rPr>
              <a:t>。在設定複雜 </a:t>
            </a:r>
            <a:r>
              <a:rPr lang="en-US" altLang="zh-TW">
                <a:latin typeface="標楷體" pitchFamily="65" charset="-120"/>
                <a:cs typeface="Arial" pitchFamily="34" charset="0"/>
              </a:rPr>
              <a:t>ACL </a:t>
            </a:r>
            <a:r>
              <a:rPr lang="zh-TW" altLang="en-US">
                <a:latin typeface="標楷體" pitchFamily="65" charset="-120"/>
                <a:cs typeface="Arial" pitchFamily="34" charset="0"/>
              </a:rPr>
              <a:t>時，建議你：</a:t>
            </a:r>
            <a:endParaRPr lang="en-US" altLang="zh-TW">
              <a:latin typeface="標楷體" pitchFamily="65" charset="-120"/>
              <a:cs typeface="Arial" pitchFamily="34" charset="0"/>
            </a:endParaRPr>
          </a:p>
          <a:p>
            <a:pPr lvl="1"/>
            <a:r>
              <a:rPr lang="zh-TW" altLang="en-US" sz="2800">
                <a:latin typeface="標楷體" pitchFamily="65" charset="-120"/>
                <a:cs typeface="Arial" pitchFamily="34" charset="0"/>
              </a:rPr>
              <a:t>使用文字編輯器並寫出要實作的政策的具體內容。</a:t>
            </a:r>
          </a:p>
          <a:p>
            <a:pPr lvl="1"/>
            <a:r>
              <a:rPr lang="zh-TW" altLang="en-US" sz="2800">
                <a:latin typeface="標楷體" pitchFamily="65" charset="-120"/>
                <a:cs typeface="Arial" pitchFamily="34" charset="0"/>
              </a:rPr>
              <a:t>增加 </a:t>
            </a:r>
            <a:r>
              <a:rPr lang="en-US" altLang="zh-TW" sz="2800">
                <a:latin typeface="標楷體" pitchFamily="65" charset="-120"/>
                <a:cs typeface="Arial" pitchFamily="34" charset="0"/>
              </a:rPr>
              <a:t>IOS </a:t>
            </a:r>
            <a:r>
              <a:rPr lang="zh-TW" altLang="en-US" sz="2800">
                <a:latin typeface="標楷體" pitchFamily="65" charset="-120"/>
                <a:cs typeface="Arial" pitchFamily="34" charset="0"/>
              </a:rPr>
              <a:t>設定命令來完成這些任務。</a:t>
            </a:r>
          </a:p>
          <a:p>
            <a:pPr lvl="1"/>
            <a:r>
              <a:rPr lang="zh-TW" altLang="en-US" sz="2800">
                <a:latin typeface="標楷體" pitchFamily="65" charset="-120"/>
                <a:cs typeface="Arial" pitchFamily="34" charset="0"/>
              </a:rPr>
              <a:t>包含備註以說明 </a:t>
            </a:r>
            <a:r>
              <a:rPr lang="en-US" altLang="zh-TW" sz="2800">
                <a:latin typeface="標楷體" pitchFamily="65" charset="-120"/>
                <a:cs typeface="Arial" pitchFamily="34" charset="0"/>
              </a:rPr>
              <a:t>ACL</a:t>
            </a:r>
            <a:r>
              <a:rPr lang="zh-TW" altLang="en-US" sz="2800">
                <a:latin typeface="標楷體" pitchFamily="65" charset="-120"/>
                <a:cs typeface="Arial" pitchFamily="34" charset="0"/>
              </a:rPr>
              <a:t>。</a:t>
            </a:r>
          </a:p>
          <a:p>
            <a:pPr lvl="1"/>
            <a:r>
              <a:rPr lang="zh-TW" altLang="en-US" sz="2800">
                <a:latin typeface="標楷體" pitchFamily="65" charset="-120"/>
                <a:cs typeface="Arial" pitchFamily="34" charset="0"/>
              </a:rPr>
              <a:t>將命令複製並貼到裝置上。</a:t>
            </a:r>
          </a:p>
          <a:p>
            <a:pPr lvl="1"/>
            <a:r>
              <a:rPr lang="zh-TW" altLang="en-US" sz="2800">
                <a:latin typeface="標楷體" pitchFamily="65" charset="-120"/>
                <a:cs typeface="Arial" pitchFamily="34" charset="0"/>
              </a:rPr>
              <a:t>永遠徹底測試 </a:t>
            </a:r>
            <a:r>
              <a:rPr lang="en-US" altLang="zh-TW" sz="2800">
                <a:latin typeface="標楷體" pitchFamily="65" charset="-120"/>
                <a:cs typeface="Arial" pitchFamily="34" charset="0"/>
              </a:rPr>
              <a:t>ACL</a:t>
            </a:r>
            <a:r>
              <a:rPr lang="zh-TW" altLang="en-US" sz="2800">
                <a:latin typeface="標楷體" pitchFamily="65" charset="-120"/>
                <a:cs typeface="Arial" pitchFamily="34" charset="0"/>
              </a:rPr>
              <a:t>，以確保它正確地套用所需的政策。</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5.1</a:t>
            </a:r>
            <a:r>
              <a:rPr lang="zh-TW" altLang="en-US" sz="3600" smtClean="0">
                <a:solidFill>
                  <a:srgbClr val="004C69"/>
                </a:solidFill>
              </a:rPr>
              <a:t> 設定</a:t>
            </a:r>
            <a:r>
              <a:rPr lang="zh-TW" altLang="en-US" sz="3600">
                <a:solidFill>
                  <a:srgbClr val="004C69"/>
                </a:solidFill>
              </a:rPr>
              <a:t>標準 </a:t>
            </a:r>
            <a:r>
              <a:rPr lang="en-US" altLang="zh-TW" sz="3600">
                <a:solidFill>
                  <a:srgbClr val="004C69"/>
                </a:solidFill>
              </a:rPr>
              <a:t>IPv4 ACL</a:t>
            </a:r>
            <a:br>
              <a:rPr lang="en-US" sz="3600">
                <a:solidFill>
                  <a:srgbClr val="004C69"/>
                </a:solidFill>
              </a:rPr>
            </a:br>
            <a:r>
              <a:rPr lang="zh-TW" altLang="en-US" sz="3600">
                <a:solidFill>
                  <a:srgbClr val="004C69"/>
                </a:solidFill>
              </a:rPr>
              <a:t>建立 </a:t>
            </a:r>
            <a:r>
              <a:rPr lang="en-US" altLang="zh-TW" sz="3600">
                <a:solidFill>
                  <a:srgbClr val="004C69"/>
                </a:solidFill>
              </a:rPr>
              <a:t>ACL</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195</a:t>
            </a:fld>
            <a:endParaRPr lang="en-US" kern="0">
              <a:solidFill>
                <a:srgbClr val="595959"/>
              </a:solidFill>
            </a:endParaRPr>
          </a:p>
        </p:txBody>
      </p:sp>
    </p:spTree>
    <p:custDataLst>
      <p:tags r:id="rId3"/>
    </p:custDataLst>
    <p:extLst>
      <p:ext uri="{BB962C8B-B14F-4D97-AF65-F5344CB8AC3E}">
        <p14:creationId xmlns:p14="http://schemas.microsoft.com/office/powerpoint/2010/main" val="1396650762"/>
      </p:ext>
    </p:extLst>
  </p:cSld>
  <p:clrMapOvr>
    <a:masterClrMapping/>
  </p:clrMapOvr>
  <p:transition/>
  <p:timing/>
</p:sld>
</file>

<file path=ppt/slides/slide1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77447"/>
            <a:ext cx="11804381" cy="4923203"/>
          </a:xfrm>
        </p:spPr>
        <p:txBody>
          <a:bodyPr/>
          <a:lstStyle/>
          <a:p>
            <a:pPr marL="0" indent="0">
              <a:buNone/>
            </a:pPr>
            <a:r>
              <a:rPr lang="zh-CN" altLang="en-US" sz="2133">
                <a:latin typeface="標楷體" pitchFamily="65" charset="-120"/>
                <a:cs typeface="Arial" pitchFamily="34" charset="0"/>
              </a:rPr>
              <a:t>要新增一個編號標準 </a:t>
            </a:r>
            <a:r>
              <a:rPr lang="en-US" altLang="zh-CN" sz="2133">
                <a:latin typeface="標楷體" pitchFamily="65" charset="-120"/>
                <a:cs typeface="Arial" pitchFamily="34" charset="0"/>
              </a:rPr>
              <a:t>ACL</a:t>
            </a:r>
            <a:r>
              <a:rPr lang="zh-CN" altLang="en-US" sz="2133">
                <a:latin typeface="標楷體" pitchFamily="65" charset="-120"/>
                <a:cs typeface="Arial" pitchFamily="34" charset="0"/>
              </a:rPr>
              <a:t>，請使用 </a:t>
            </a:r>
            <a:r>
              <a:rPr lang="en-US" altLang="zh-CN" sz="2133" b="1">
                <a:latin typeface="標楷體" pitchFamily="65" charset="-120"/>
                <a:cs typeface="Arial" pitchFamily="34" charset="0"/>
              </a:rPr>
              <a:t>access-list</a:t>
            </a:r>
            <a:r>
              <a:rPr lang="en-US" altLang="zh-CN" sz="2133">
                <a:latin typeface="標楷體" pitchFamily="65" charset="-120"/>
                <a:cs typeface="Arial" pitchFamily="34" charset="0"/>
              </a:rPr>
              <a:t> </a:t>
            </a:r>
            <a:r>
              <a:rPr lang="zh-CN" altLang="en-US" sz="2133">
                <a:latin typeface="標楷體" pitchFamily="65" charset="-120"/>
                <a:cs typeface="Arial" pitchFamily="34" charset="0"/>
              </a:rPr>
              <a:t>命令</a:t>
            </a:r>
            <a:r>
              <a:rPr lang="zh-TW" altLang="en-US" sz="2133">
                <a:latin typeface="標楷體" pitchFamily="65" charset="-120"/>
                <a:cs typeface="Arial" pitchFamily="34" charset="0"/>
              </a:rPr>
              <a:t>：</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5.1</a:t>
            </a:r>
            <a:r>
              <a:rPr lang="zh-TW" altLang="en-US" sz="3600" smtClean="0">
                <a:solidFill>
                  <a:srgbClr val="004C69"/>
                </a:solidFill>
              </a:rPr>
              <a:t>設定</a:t>
            </a:r>
            <a:r>
              <a:rPr lang="zh-TW" altLang="en-US" sz="3600">
                <a:solidFill>
                  <a:srgbClr val="004C69"/>
                </a:solidFill>
              </a:rPr>
              <a:t>標準 </a:t>
            </a:r>
            <a:r>
              <a:rPr lang="en-US" altLang="zh-TW" sz="3600">
                <a:solidFill>
                  <a:srgbClr val="004C69"/>
                </a:solidFill>
              </a:rPr>
              <a:t>IPv4 ACL</a:t>
            </a:r>
            <a:br>
              <a:rPr lang="en-US" sz="3600">
                <a:solidFill>
                  <a:srgbClr val="004C69"/>
                </a:solidFill>
              </a:rPr>
            </a:br>
            <a:r>
              <a:rPr lang="zh-TW" altLang="en-US" sz="3600">
                <a:solidFill>
                  <a:srgbClr val="004C69"/>
                </a:solidFill>
              </a:rPr>
              <a:t>編號標準 </a:t>
            </a:r>
            <a:r>
              <a:rPr lang="en-US" altLang="zh-TW" sz="3600">
                <a:solidFill>
                  <a:srgbClr val="004C69"/>
                </a:solidFill>
              </a:rPr>
              <a:t>IPv4 ACL </a:t>
            </a:r>
            <a:r>
              <a:rPr lang="zh-TW" altLang="en-US" sz="3600">
                <a:solidFill>
                  <a:srgbClr val="004C69"/>
                </a:solidFill>
              </a:rPr>
              <a:t>語法</a:t>
            </a:r>
          </a:p>
        </p:txBody>
      </p:sp>
      <p:graphicFrame>
        <p:nvGraphicFramePr>
          <p:cNvPr id="8" name="Content Placeholder 6">
            <a:extLst>
              <a:ext uri="{FF2B5EF4-FFF2-40B4-BE49-F238E27FC236}">
                <a16:creationId xmlns:a16="http://schemas.microsoft.com/office/drawing/2014/main" id="{EFB365CF-3051-43B0-8F94-84DFE45478AE}"/>
              </a:ext>
            </a:extLst>
          </p:cNvPr>
          <p:cNvGraphicFramePr/>
          <p:nvPr>
            <p:extLst>
              <p:ext uri="{D42A27DB-BD31-4B8C-83A1-F6EECF244321}">
                <p14:modId xmlns:p14="http://schemas.microsoft.com/office/powerpoint/2010/main" val="101940656"/>
              </p:ext>
            </p:extLst>
          </p:nvPr>
        </p:nvGraphicFramePr>
        <p:xfrm>
          <a:off x="619182" y="2178690"/>
          <a:ext cx="10718243" cy="3169920"/>
        </p:xfrm>
        <a:graphic>
          <a:graphicData uri="http://schemas.openxmlformats.org/drawingml/2006/table">
            <a:tbl>
              <a:tblPr firstRow="1" bandRow="1">
                <a:tableStyleId>{5C22544A-7EE6-4342-B048-85BDC9FD1C3A}</a:tableStyleId>
              </a:tblPr>
              <a:tblGrid>
                <a:gridCol w="3255336">
                  <a:extLst>
                    <a:ext uri="{9D8B030D-6E8A-4147-A177-3AD203B41FA5}">
                      <a16:colId xmlns:a16="http://schemas.microsoft.com/office/drawing/2014/main" val="3729139006"/>
                    </a:ext>
                  </a:extLst>
                </a:gridCol>
                <a:gridCol w="7462907">
                  <a:extLst>
                    <a:ext uri="{9D8B030D-6E8A-4147-A177-3AD203B41FA5}">
                      <a16:colId xmlns:a16="http://schemas.microsoft.com/office/drawing/2014/main" val="1988913492"/>
                    </a:ext>
                  </a:extLst>
                </a:gridCol>
              </a:tblGrid>
              <a:tr h="365760">
                <a:tc>
                  <a:txBody>
                    <a:bodyPr vert="horz" wrap="square"/>
                    <a:lstStyle/>
                    <a:p>
                      <a:pPr rtl="0"/>
                      <a:r>
                        <a:rPr lang="zh-TW" sz="1800">
                          <a:latin typeface="標楷體" pitchFamily="65" charset="-120"/>
                          <a:ea typeface="標楷體" panose="03000509000000000000" pitchFamily="65" charset="-120"/>
                        </a:rPr>
                        <a:t>參數</a:t>
                      </a:r>
                    </a:p>
                  </a:txBody>
                  <a:tcPr marL="121920" marR="121920" marT="60960" marB="60960"/>
                </a:tc>
                <a:tc>
                  <a:txBody>
                    <a:bodyPr vert="horz" wrap="square"/>
                    <a:lstStyle/>
                    <a:p>
                      <a:pPr rtl="0"/>
                      <a:r>
                        <a:rPr lang="zh-TW" sz="1800">
                          <a:latin typeface="標楷體" pitchFamily="65" charset="-120"/>
                          <a:ea typeface="標楷體" panose="03000509000000000000" pitchFamily="65" charset="-120"/>
                        </a:rPr>
                        <a:t>說明</a:t>
                      </a:r>
                    </a:p>
                  </a:txBody>
                  <a:tcPr marL="121920" marR="121920" marT="60960" marB="60960"/>
                </a:tc>
                <a:extLst>
                  <a:ext uri="{0D108BD9-81ED-4DB2-BD59-A6C34878D82A}">
                    <a16:rowId xmlns:a16="http://schemas.microsoft.com/office/drawing/2014/main" val="2583676789"/>
                  </a:ext>
                </a:extLst>
              </a:tr>
              <a:tr h="365760">
                <a:tc>
                  <a:txBody>
                    <a:bodyPr vert="horz" wrap="square"/>
                    <a:lstStyle/>
                    <a:p>
                      <a:pPr rtl="0"/>
                      <a:r>
                        <a:rPr lang="en-US" altLang="zh-TW" sz="1800" i="1">
                          <a:solidFill>
                            <a:schemeClr val="tx1"/>
                          </a:solidFill>
                          <a:latin typeface="標楷體" pitchFamily="65" charset="-120"/>
                          <a:ea typeface="標楷體" panose="03000509000000000000" pitchFamily="65" charset="-120"/>
                          <a:cs typeface="Arial" pitchFamily="34" charset="0"/>
                        </a:rPr>
                        <a:t>access-list-number</a:t>
                      </a:r>
                      <a:endParaRPr lang="zh-TW" sz="1800" i="1">
                        <a:solidFill>
                          <a:schemeClr val="tx1"/>
                        </a:solidFill>
                        <a:latin typeface="標楷體" pitchFamily="65" charset="-120"/>
                        <a:ea typeface="標楷體" panose="03000509000000000000" pitchFamily="65" charset="-120"/>
                        <a:cs typeface="Arial" pitchFamily="34" charset="0"/>
                      </a:endParaRPr>
                    </a:p>
                  </a:txBody>
                  <a:tcPr marL="121920" marR="121920" marT="60960" marB="60960"/>
                </a:tc>
                <a:tc>
                  <a:txBody>
                    <a:bodyPr vert="horz" wrap="square"/>
                    <a:lstStyle/>
                    <a:p>
                      <a:pPr marL="0" indent="0" rtl="0">
                        <a:buFont typeface="Arial" pitchFamily="34" charset="0"/>
                        <a:buNone/>
                      </a:pPr>
                      <a:r>
                        <a:rPr lang="zh-TW" sz="1800">
                          <a:solidFill>
                            <a:schemeClr val="tx1"/>
                          </a:solidFill>
                          <a:latin typeface="標楷體" pitchFamily="65" charset="-120"/>
                          <a:ea typeface="標楷體" panose="03000509000000000000" pitchFamily="65" charset="-120"/>
                          <a:cs typeface="Arial" pitchFamily="34" charset="0"/>
                        </a:rPr>
                        <a:t>數字範圍是 1 到 99 或 1300 到 1999</a:t>
                      </a:r>
                    </a:p>
                  </a:txBody>
                  <a:tcPr marL="121920" marR="121920" marT="60960" marB="60960"/>
                </a:tc>
                <a:extLst>
                  <a:ext uri="{0D108BD9-81ED-4DB2-BD59-A6C34878D82A}">
                    <a16:rowId xmlns:a16="http://schemas.microsoft.com/office/drawing/2014/main" val="3849654457"/>
                  </a:ext>
                </a:extLst>
              </a:tr>
              <a:tr h="365760">
                <a:tc>
                  <a:txBody>
                    <a:bodyPr vert="horz" wrap="square"/>
                    <a:lstStyle/>
                    <a:p>
                      <a:pPr rtl="0"/>
                      <a:r>
                        <a:rPr lang="en-US" altLang="zh-TW" sz="1800" b="1">
                          <a:solidFill>
                            <a:schemeClr val="tx1"/>
                          </a:solidFill>
                          <a:latin typeface="標楷體" pitchFamily="65" charset="-120"/>
                          <a:ea typeface="標楷體" panose="03000509000000000000" pitchFamily="65" charset="-120"/>
                          <a:cs typeface="Arial" pitchFamily="34" charset="0"/>
                        </a:rPr>
                        <a:t>deny</a:t>
                      </a:r>
                      <a:endParaRPr lang="zh-TW" sz="1800" b="1">
                        <a:solidFill>
                          <a:schemeClr val="tx1"/>
                        </a:solidFill>
                        <a:latin typeface="標楷體" pitchFamily="65" charset="-120"/>
                        <a:ea typeface="標楷體" panose="03000509000000000000" pitchFamily="65" charset="-120"/>
                        <a:cs typeface="Arial" pitchFamily="34" charset="0"/>
                      </a:endParaRPr>
                    </a:p>
                  </a:txBody>
                  <a:tcPr marL="121920" marR="121920" marT="60960" marB="60960"/>
                </a:tc>
                <a:tc>
                  <a:txBody>
                    <a:bodyPr vert="horz" wrap="square"/>
                    <a:lstStyle/>
                    <a:p>
                      <a:pPr marL="0" indent="0" rtl="0">
                        <a:buFont typeface="Arial" pitchFamily="34" charset="0"/>
                        <a:buNone/>
                      </a:pPr>
                      <a:r>
                        <a:rPr lang="zh-TW" altLang="en-US" sz="1800">
                          <a:solidFill>
                            <a:schemeClr val="tx1"/>
                          </a:solidFill>
                          <a:latin typeface="標楷體" pitchFamily="65" charset="-120"/>
                          <a:ea typeface="標楷體" panose="03000509000000000000" pitchFamily="65" charset="-120"/>
                          <a:cs typeface="Arial" pitchFamily="34" charset="0"/>
                        </a:rPr>
                        <a:t>如果條件匹配，這會拒絕存取</a:t>
                      </a:r>
                      <a:endParaRPr lang="zh-TW" sz="1800">
                        <a:solidFill>
                          <a:schemeClr val="tx1"/>
                        </a:solidFill>
                        <a:latin typeface="標楷體" pitchFamily="65" charset="-120"/>
                        <a:ea typeface="標楷體" panose="03000509000000000000" pitchFamily="65" charset="-120"/>
                        <a:cs typeface="Arial" pitchFamily="34" charset="0"/>
                      </a:endParaRPr>
                    </a:p>
                  </a:txBody>
                  <a:tcPr marL="121920" marR="121920" marT="60960" marB="60960"/>
                </a:tc>
                <a:extLst>
                  <a:ext uri="{0D108BD9-81ED-4DB2-BD59-A6C34878D82A}">
                    <a16:rowId xmlns:a16="http://schemas.microsoft.com/office/drawing/2014/main" val="235735172"/>
                  </a:ext>
                </a:extLst>
              </a:tr>
              <a:tr h="365760">
                <a:tc>
                  <a:txBody>
                    <a:bodyPr vert="horz" wrap="square"/>
                    <a:lstStyle/>
                    <a:p>
                      <a:pPr rtl="0"/>
                      <a:r>
                        <a:rPr lang="en-US" altLang="zh-TW" sz="1800" b="1">
                          <a:solidFill>
                            <a:schemeClr val="tx1"/>
                          </a:solidFill>
                          <a:latin typeface="標楷體" pitchFamily="65" charset="-120"/>
                          <a:ea typeface="標楷體" panose="03000509000000000000" pitchFamily="65" charset="-120"/>
                          <a:cs typeface="Arial" pitchFamily="34" charset="0"/>
                        </a:rPr>
                        <a:t>permit</a:t>
                      </a:r>
                      <a:endParaRPr lang="zh-TW" sz="1800" b="1">
                        <a:solidFill>
                          <a:schemeClr val="tx1"/>
                        </a:solidFill>
                        <a:latin typeface="標楷體" pitchFamily="65" charset="-120"/>
                        <a:ea typeface="標楷體" panose="03000509000000000000" pitchFamily="65" charset="-120"/>
                        <a:cs typeface="Arial" pitchFamily="34" charset="0"/>
                      </a:endParaRPr>
                    </a:p>
                  </a:txBody>
                  <a:tcPr marL="121920" marR="121920" marT="60960" marB="60960"/>
                </a:tc>
                <a:tc>
                  <a:txBody>
                    <a:bodyPr vert="horz" wrap="square"/>
                    <a:lstStyle/>
                    <a:p>
                      <a:pPr marL="0" indent="0" rtl="0">
                        <a:buFont typeface="Arial" pitchFamily="34" charset="0"/>
                        <a:buNone/>
                      </a:pPr>
                      <a:r>
                        <a:rPr lang="zh-TW" altLang="en-US" sz="1800">
                          <a:solidFill>
                            <a:schemeClr val="tx1"/>
                          </a:solidFill>
                          <a:latin typeface="標楷體" pitchFamily="65" charset="-120"/>
                          <a:ea typeface="標楷體" panose="03000509000000000000" pitchFamily="65" charset="-120"/>
                          <a:cs typeface="Arial" pitchFamily="34" charset="0"/>
                        </a:rPr>
                        <a:t>如果條件匹配，這允許存取</a:t>
                      </a:r>
                      <a:endParaRPr lang="zh-TW" sz="1800">
                        <a:solidFill>
                          <a:schemeClr val="tx1"/>
                        </a:solidFill>
                        <a:latin typeface="標楷體" pitchFamily="65" charset="-120"/>
                        <a:ea typeface="標楷體" panose="03000509000000000000" pitchFamily="65" charset="-120"/>
                        <a:cs typeface="Arial" pitchFamily="34" charset="0"/>
                      </a:endParaRPr>
                    </a:p>
                  </a:txBody>
                  <a:tcPr marL="121920" marR="121920" marT="60960" marB="60960"/>
                </a:tc>
                <a:extLst>
                  <a:ext uri="{0D108BD9-81ED-4DB2-BD59-A6C34878D82A}">
                    <a16:rowId xmlns:a16="http://schemas.microsoft.com/office/drawing/2014/main" val="354468046"/>
                  </a:ext>
                </a:extLst>
              </a:tr>
              <a:tr h="365760">
                <a:tc>
                  <a:txBody>
                    <a:bodyPr vert="horz" wrap="square"/>
                    <a:lstStyle/>
                    <a:p>
                      <a:pPr rtl="0"/>
                      <a:r>
                        <a:rPr lang="en-US" altLang="zh-TW" sz="1800" b="1">
                          <a:solidFill>
                            <a:schemeClr val="tx1"/>
                          </a:solidFill>
                          <a:latin typeface="標楷體" pitchFamily="65" charset="-120"/>
                          <a:ea typeface="標楷體" panose="03000509000000000000" pitchFamily="65" charset="-120"/>
                          <a:cs typeface="Arial" pitchFamily="34" charset="0"/>
                        </a:rPr>
                        <a:t>remark</a:t>
                      </a:r>
                      <a:r>
                        <a:rPr lang="en-US" altLang="zh-TW" sz="1800">
                          <a:solidFill>
                            <a:schemeClr val="tx1"/>
                          </a:solidFill>
                          <a:latin typeface="標楷體" pitchFamily="65" charset="-120"/>
                          <a:ea typeface="標楷體" panose="03000509000000000000" pitchFamily="65" charset="-120"/>
                          <a:cs typeface="Arial" pitchFamily="34" charset="0"/>
                        </a:rPr>
                        <a:t> </a:t>
                      </a:r>
                      <a:r>
                        <a:rPr lang="en-US" altLang="zh-TW" sz="1800" i="1">
                          <a:solidFill>
                            <a:schemeClr val="tx1"/>
                          </a:solidFill>
                          <a:latin typeface="標楷體" pitchFamily="65" charset="-120"/>
                          <a:ea typeface="標楷體" panose="03000509000000000000" pitchFamily="65" charset="-120"/>
                          <a:cs typeface="Arial" pitchFamily="34" charset="0"/>
                        </a:rPr>
                        <a:t>text</a:t>
                      </a:r>
                      <a:endParaRPr lang="zh-TW" sz="1800" i="1">
                        <a:solidFill>
                          <a:schemeClr val="tx1"/>
                        </a:solidFill>
                        <a:latin typeface="標楷體" pitchFamily="65" charset="-120"/>
                        <a:ea typeface="標楷體" panose="03000509000000000000" pitchFamily="65" charset="-120"/>
                        <a:cs typeface="Arial" pitchFamily="34" charset="0"/>
                      </a:endParaRPr>
                    </a:p>
                  </a:txBody>
                  <a:tcPr marL="121920" marR="121920" marT="60960" marB="60960"/>
                </a:tc>
                <a:tc>
                  <a:txBody>
                    <a:bodyPr vert="horz" wrap="square"/>
                    <a:lstStyle/>
                    <a:p>
                      <a:pPr marL="0" indent="0" rtl="0">
                        <a:buFont typeface="Arial" pitchFamily="34" charset="0"/>
                        <a:buNone/>
                      </a:pPr>
                      <a:r>
                        <a:rPr lang="zh-TW" altLang="en-US" sz="1800">
                          <a:solidFill>
                            <a:schemeClr val="tx1"/>
                          </a:solidFill>
                          <a:latin typeface="標楷體" pitchFamily="65" charset="-120"/>
                          <a:ea typeface="標楷體" panose="03000509000000000000" pitchFamily="65" charset="-120"/>
                          <a:cs typeface="Arial" pitchFamily="34" charset="0"/>
                        </a:rPr>
                        <a:t>（</a:t>
                      </a:r>
                      <a:r>
                        <a:rPr lang="zh-TW" sz="1800">
                          <a:solidFill>
                            <a:schemeClr val="tx1"/>
                          </a:solidFill>
                          <a:latin typeface="標楷體" pitchFamily="65" charset="-120"/>
                          <a:ea typeface="標楷體" panose="03000509000000000000" pitchFamily="65" charset="-120"/>
                          <a:cs typeface="Arial" pitchFamily="34" charset="0"/>
                        </a:rPr>
                        <a:t>選擇性</a:t>
                      </a:r>
                      <a:r>
                        <a:rPr lang="zh-TW" altLang="en-US" sz="1800">
                          <a:solidFill>
                            <a:schemeClr val="tx1"/>
                          </a:solidFill>
                          <a:latin typeface="標楷體" pitchFamily="65" charset="-120"/>
                          <a:ea typeface="標楷體" panose="03000509000000000000" pitchFamily="65" charset="-120"/>
                          <a:cs typeface="Arial" pitchFamily="34" charset="0"/>
                        </a:rPr>
                        <a:t>）這會為說明目的增加文字條目</a:t>
                      </a:r>
                      <a:endParaRPr lang="zh-TW" sz="1800">
                        <a:solidFill>
                          <a:schemeClr val="tx1"/>
                        </a:solidFill>
                        <a:latin typeface="標楷體" pitchFamily="65" charset="-120"/>
                        <a:ea typeface="標楷體" panose="03000509000000000000" pitchFamily="65" charset="-120"/>
                        <a:cs typeface="Arial" pitchFamily="34" charset="0"/>
                      </a:endParaRPr>
                    </a:p>
                  </a:txBody>
                  <a:tcPr marL="121920" marR="121920" marT="60960" marB="60960"/>
                </a:tc>
                <a:extLst>
                  <a:ext uri="{0D108BD9-81ED-4DB2-BD59-A6C34878D82A}">
                    <a16:rowId xmlns:a16="http://schemas.microsoft.com/office/drawing/2014/main" val="1458107787"/>
                  </a:ext>
                </a:extLst>
              </a:tr>
              <a:tr h="365760">
                <a:tc>
                  <a:txBody>
                    <a:bodyPr vert="horz" wrap="square"/>
                    <a:lstStyle/>
                    <a:p>
                      <a:pPr rtl="0"/>
                      <a:r>
                        <a:rPr lang="en-US" altLang="zh-TW" sz="1800" i="1">
                          <a:solidFill>
                            <a:schemeClr val="tx1"/>
                          </a:solidFill>
                          <a:latin typeface="標楷體" pitchFamily="65" charset="-120"/>
                          <a:ea typeface="標楷體" panose="03000509000000000000" pitchFamily="65" charset="-120"/>
                          <a:cs typeface="Arial" pitchFamily="34" charset="0"/>
                        </a:rPr>
                        <a:t>source</a:t>
                      </a:r>
                      <a:endParaRPr lang="zh-TW" sz="1800" i="1">
                        <a:solidFill>
                          <a:schemeClr val="tx1"/>
                        </a:solidFill>
                        <a:latin typeface="標楷體" pitchFamily="65" charset="-120"/>
                        <a:ea typeface="標楷體" panose="03000509000000000000" pitchFamily="65" charset="-120"/>
                        <a:cs typeface="Arial" pitchFamily="34" charset="0"/>
                      </a:endParaRPr>
                    </a:p>
                  </a:txBody>
                  <a:tcPr marL="121920" marR="121920" marT="60960" marB="60960"/>
                </a:tc>
                <a:tc>
                  <a:txBody>
                    <a:bodyPr vert="horz" wrap="square"/>
                    <a:lstStyle/>
                    <a:p>
                      <a:pPr marL="0" indent="0" rtl="0">
                        <a:buFont typeface="Arial" pitchFamily="34" charset="0"/>
                        <a:buNone/>
                      </a:pPr>
                      <a:r>
                        <a:rPr lang="zh-TW" altLang="en-US" sz="1800">
                          <a:solidFill>
                            <a:schemeClr val="tx1"/>
                          </a:solidFill>
                          <a:latin typeface="標楷體" pitchFamily="65" charset="-120"/>
                          <a:ea typeface="標楷體" panose="03000509000000000000" pitchFamily="65" charset="-120"/>
                          <a:cs typeface="Arial" pitchFamily="34" charset="0"/>
                        </a:rPr>
                        <a:t>識別要過濾的來源網路或主機位址</a:t>
                      </a:r>
                      <a:endParaRPr lang="zh-TW" sz="1800">
                        <a:solidFill>
                          <a:schemeClr val="tx1"/>
                        </a:solidFill>
                        <a:latin typeface="標楷體" pitchFamily="65" charset="-120"/>
                        <a:ea typeface="標楷體" panose="03000509000000000000" pitchFamily="65" charset="-120"/>
                        <a:cs typeface="Arial" panose="020b0604020202020204" pitchFamily="34" charset="0"/>
                      </a:endParaRPr>
                    </a:p>
                  </a:txBody>
                  <a:tcPr marL="121920" marR="121920" marT="60960" marB="60960"/>
                </a:tc>
                <a:extLst>
                  <a:ext uri="{0D108BD9-81ED-4DB2-BD59-A6C34878D82A}">
                    <a16:rowId xmlns:a16="http://schemas.microsoft.com/office/drawing/2014/main" val="2495454272"/>
                  </a:ext>
                </a:extLst>
              </a:tr>
              <a:tr h="365760">
                <a:tc>
                  <a:txBody>
                    <a:bodyPr vert="horz" wrap="square"/>
                    <a:lstStyle/>
                    <a:p>
                      <a:pPr rtl="0"/>
                      <a:r>
                        <a:rPr lang="en-US" altLang="zh-TW" sz="1800" i="1">
                          <a:solidFill>
                            <a:schemeClr val="tx1"/>
                          </a:solidFill>
                          <a:latin typeface="標楷體" pitchFamily="65" charset="-120"/>
                          <a:ea typeface="標楷體" panose="03000509000000000000" pitchFamily="65" charset="-120"/>
                          <a:cs typeface="Arial" pitchFamily="34" charset="0"/>
                        </a:rPr>
                        <a:t>source-wildcard</a:t>
                      </a:r>
                      <a:endParaRPr lang="zh-TW" sz="1800" i="1">
                        <a:solidFill>
                          <a:schemeClr val="tx1"/>
                        </a:solidFill>
                        <a:latin typeface="標楷體" pitchFamily="65" charset="-120"/>
                        <a:ea typeface="標楷體" panose="03000509000000000000" pitchFamily="65" charset="-120"/>
                        <a:cs typeface="Arial" panose="020b0604020202020204" pitchFamily="34" charset="0"/>
                      </a:endParaRPr>
                    </a:p>
                  </a:txBody>
                  <a:tcPr marL="121920" marR="121920" marT="60960" marB="60960"/>
                </a:tc>
                <a:tc>
                  <a:txBody>
                    <a:bodyPr vert="horz" wrap="square"/>
                    <a:lstStyle/>
                    <a:p>
                      <a:pPr marL="0" marR="0" lvl="0" indent="0" algn="l" defTabSz="685777" rtl="0" eaLnBrk="1" fontAlgn="auto" latinLnBrk="0" hangingPunct="1">
                        <a:lnSpc>
                          <a:spcPct val="100000"/>
                        </a:lnSpc>
                        <a:spcBef>
                          <a:spcPct val="0"/>
                        </a:spcBef>
                        <a:spcAft>
                          <a:spcPct val="0"/>
                        </a:spcAft>
                        <a:buClrTx/>
                        <a:buSzTx/>
                        <a:buFont typeface="Arial" pitchFamily="34" charset="0"/>
                        <a:buNone/>
                        <a:defRPr/>
                      </a:pPr>
                      <a:r>
                        <a:rPr lang="zh-TW" altLang="en-US" sz="1800">
                          <a:solidFill>
                            <a:schemeClr val="tx1"/>
                          </a:solidFill>
                          <a:latin typeface="標楷體" pitchFamily="65" charset="-120"/>
                          <a:ea typeface="標楷體" panose="03000509000000000000" pitchFamily="65" charset="-120"/>
                          <a:cs typeface="Arial" pitchFamily="34" charset="0"/>
                        </a:rPr>
                        <a:t>（</a:t>
                      </a:r>
                      <a:r>
                        <a:rPr lang="zh-TW" sz="1800">
                          <a:solidFill>
                            <a:schemeClr val="tx1"/>
                          </a:solidFill>
                          <a:latin typeface="標楷體" pitchFamily="65" charset="-120"/>
                          <a:ea typeface="標楷體" panose="03000509000000000000" pitchFamily="65" charset="-120"/>
                          <a:cs typeface="Arial" pitchFamily="34" charset="0"/>
                        </a:rPr>
                        <a:t>選擇性</a:t>
                      </a:r>
                      <a:r>
                        <a:rPr lang="zh-TW" altLang="en-US" sz="1800">
                          <a:solidFill>
                            <a:schemeClr val="tx1"/>
                          </a:solidFill>
                          <a:latin typeface="標楷體" pitchFamily="65" charset="-120"/>
                          <a:ea typeface="標楷體" panose="03000509000000000000" pitchFamily="65" charset="-120"/>
                          <a:cs typeface="Arial" pitchFamily="34" charset="0"/>
                        </a:rPr>
                        <a:t>）</a:t>
                      </a:r>
                      <a:r>
                        <a:rPr lang="zh-TW" sz="1800">
                          <a:solidFill>
                            <a:schemeClr val="tx1"/>
                          </a:solidFill>
                          <a:latin typeface="標楷體" pitchFamily="65" charset="-120"/>
                          <a:ea typeface="標楷體" panose="03000509000000000000" pitchFamily="65" charset="-120"/>
                          <a:cs typeface="Arial" pitchFamily="34" charset="0"/>
                        </a:rPr>
                        <a:t>套用至</a:t>
                      </a:r>
                      <a:r>
                        <a:rPr lang="en-US" altLang="zh-TW" sz="1800">
                          <a:solidFill>
                            <a:schemeClr val="tx1"/>
                          </a:solidFill>
                          <a:latin typeface="標楷體" pitchFamily="65" charset="-120"/>
                          <a:ea typeface="標楷體" panose="03000509000000000000" pitchFamily="65" charset="-120"/>
                          <a:cs typeface="Arial" pitchFamily="34" charset="0"/>
                        </a:rPr>
                        <a:t> </a:t>
                      </a:r>
                      <a:r>
                        <a:rPr lang="en-US" altLang="zh-TW" sz="1800" i="1">
                          <a:solidFill>
                            <a:schemeClr val="tx1"/>
                          </a:solidFill>
                          <a:latin typeface="標楷體" pitchFamily="65" charset="-120"/>
                          <a:ea typeface="標楷體" panose="03000509000000000000" pitchFamily="65" charset="-120"/>
                          <a:cs typeface="Arial" pitchFamily="34" charset="0"/>
                        </a:rPr>
                        <a:t>source </a:t>
                      </a:r>
                      <a:r>
                        <a:rPr lang="zh-TW" sz="1800">
                          <a:solidFill>
                            <a:schemeClr val="tx1"/>
                          </a:solidFill>
                          <a:latin typeface="標楷體" pitchFamily="65" charset="-120"/>
                          <a:ea typeface="標楷體" panose="03000509000000000000" pitchFamily="65" charset="-120"/>
                          <a:cs typeface="Arial" pitchFamily="34" charset="0"/>
                        </a:rPr>
                        <a:t>的 </a:t>
                      </a:r>
                      <a:r>
                        <a:rPr lang="en-US" sz="1800">
                          <a:solidFill>
                            <a:schemeClr val="tx1"/>
                          </a:solidFill>
                          <a:latin typeface="標楷體" pitchFamily="65" charset="-120"/>
                          <a:ea typeface="標楷體" panose="03000509000000000000" pitchFamily="65" charset="-120"/>
                          <a:cs typeface="Arial" pitchFamily="34" charset="0"/>
                        </a:rPr>
                        <a:t>32 </a:t>
                      </a:r>
                      <a:r>
                        <a:rPr lang="zh-TW" sz="1800">
                          <a:solidFill>
                            <a:schemeClr val="tx1"/>
                          </a:solidFill>
                          <a:latin typeface="標楷體" pitchFamily="65" charset="-120"/>
                          <a:ea typeface="標楷體" panose="03000509000000000000" pitchFamily="65" charset="-120"/>
                          <a:cs typeface="Arial" pitchFamily="34" charset="0"/>
                        </a:rPr>
                        <a:t>位元萬用遮罩</a:t>
                      </a:r>
                    </a:p>
                  </a:txBody>
                  <a:tcPr marL="121920" marR="121920" marT="60960" marB="60960"/>
                </a:tc>
                <a:extLst>
                  <a:ext uri="{0D108BD9-81ED-4DB2-BD59-A6C34878D82A}">
                    <a16:rowId xmlns:a16="http://schemas.microsoft.com/office/drawing/2014/main" val="3519542428"/>
                  </a:ext>
                </a:extLst>
              </a:tr>
              <a:tr h="365760">
                <a:tc>
                  <a:txBody>
                    <a:bodyPr vert="horz" wrap="square"/>
                    <a:lstStyle/>
                    <a:p>
                      <a:pPr rtl="0"/>
                      <a:r>
                        <a:rPr lang="en-US" altLang="zh-TW" sz="1800" b="1">
                          <a:solidFill>
                            <a:schemeClr val="tx1"/>
                          </a:solidFill>
                          <a:latin typeface="標楷體" pitchFamily="65" charset="-120"/>
                          <a:ea typeface="標楷體" panose="03000509000000000000" pitchFamily="65" charset="-120"/>
                          <a:cs typeface="Arial" pitchFamily="34" charset="0"/>
                        </a:rPr>
                        <a:t>log</a:t>
                      </a:r>
                      <a:endParaRPr lang="zh-TW" sz="1800" b="1">
                        <a:solidFill>
                          <a:schemeClr val="tx1"/>
                        </a:solidFill>
                        <a:latin typeface="標楷體" pitchFamily="65" charset="-120"/>
                        <a:ea typeface="標楷體" panose="03000509000000000000" pitchFamily="65" charset="-120"/>
                        <a:cs typeface="Arial" panose="020b0604020202020204" pitchFamily="34" charset="0"/>
                      </a:endParaRPr>
                    </a:p>
                  </a:txBody>
                  <a:tcPr marL="121920" marR="121920" marT="60960" marB="60960"/>
                </a:tc>
                <a:tc>
                  <a:txBody>
                    <a:bodyPr vert="horz" wrap="square"/>
                    <a:lstStyle/>
                    <a:p>
                      <a:pPr rtl="0"/>
                      <a:r>
                        <a:rPr lang="zh-TW" altLang="en-US" sz="1800">
                          <a:solidFill>
                            <a:schemeClr val="tx1"/>
                          </a:solidFill>
                          <a:latin typeface="標楷體" pitchFamily="65" charset="-120"/>
                          <a:ea typeface="標楷體" panose="03000509000000000000" pitchFamily="65" charset="-120"/>
                          <a:cs typeface="Arial" pitchFamily="34" charset="0"/>
                        </a:rPr>
                        <a:t>（</a:t>
                      </a:r>
                      <a:r>
                        <a:rPr lang="zh-TW" sz="1800">
                          <a:solidFill>
                            <a:schemeClr val="tx1"/>
                          </a:solidFill>
                          <a:latin typeface="標楷體" pitchFamily="65" charset="-120"/>
                          <a:ea typeface="標楷體" panose="03000509000000000000" pitchFamily="65" charset="-120"/>
                          <a:cs typeface="Arial" pitchFamily="34" charset="0"/>
                        </a:rPr>
                        <a:t>選擇性</a:t>
                      </a:r>
                      <a:r>
                        <a:rPr lang="zh-TW" altLang="en-US" sz="1800">
                          <a:solidFill>
                            <a:schemeClr val="tx1"/>
                          </a:solidFill>
                          <a:latin typeface="標楷體" pitchFamily="65" charset="-120"/>
                          <a:ea typeface="標楷體" panose="03000509000000000000" pitchFamily="65" charset="-120"/>
                          <a:cs typeface="Arial" pitchFamily="34" charset="0"/>
                        </a:rPr>
                        <a:t>）當 </a:t>
                      </a:r>
                      <a:r>
                        <a:rPr lang="en-US" altLang="zh-TW" sz="1800">
                          <a:solidFill>
                            <a:schemeClr val="tx1"/>
                          </a:solidFill>
                          <a:latin typeface="標楷體" pitchFamily="65" charset="-120"/>
                          <a:ea typeface="標楷體" panose="03000509000000000000" pitchFamily="65" charset="-120"/>
                          <a:cs typeface="Arial" pitchFamily="34" charset="0"/>
                        </a:rPr>
                        <a:t>ACE </a:t>
                      </a:r>
                      <a:r>
                        <a:rPr lang="zh-TW" altLang="en-US" sz="1800">
                          <a:solidFill>
                            <a:schemeClr val="tx1"/>
                          </a:solidFill>
                          <a:latin typeface="標楷體" pitchFamily="65" charset="-120"/>
                          <a:ea typeface="標楷體" panose="03000509000000000000" pitchFamily="65" charset="-120"/>
                          <a:cs typeface="Arial" pitchFamily="34" charset="0"/>
                        </a:rPr>
                        <a:t>匹配時</a:t>
                      </a:r>
                      <a:r>
                        <a:rPr lang="zh-TW" sz="1800">
                          <a:solidFill>
                            <a:schemeClr val="tx1"/>
                          </a:solidFill>
                          <a:latin typeface="標楷體" pitchFamily="65" charset="-120"/>
                          <a:ea typeface="標楷體" panose="03000509000000000000" pitchFamily="65" charset="-120"/>
                          <a:cs typeface="Arial" pitchFamily="34" charset="0"/>
                        </a:rPr>
                        <a:t>產生並</a:t>
                      </a:r>
                      <a:r>
                        <a:rPr lang="zh-TW" altLang="en-US" sz="1800" kern="1200">
                          <a:solidFill>
                            <a:schemeClr val="tx1"/>
                          </a:solidFill>
                          <a:latin typeface="標楷體" pitchFamily="65" charset="-120"/>
                          <a:ea typeface="標楷體" panose="03000509000000000000" pitchFamily="65" charset="-120"/>
                          <a:cs typeface="Arial" pitchFamily="34" charset="0"/>
                        </a:rPr>
                        <a:t>傳送資訊性的訊息</a:t>
                      </a:r>
                    </a:p>
                  </a:txBody>
                  <a:tcPr marL="121920" marR="121920" marT="60960" marB="60960"/>
                </a:tc>
                <a:extLst>
                  <a:ext uri="{0D108BD9-81ED-4DB2-BD59-A6C34878D82A}">
                    <a16:rowId xmlns:a16="http://schemas.microsoft.com/office/drawing/2014/main" val="2958112365"/>
                  </a:ext>
                </a:extLst>
              </a:tr>
            </a:tbl>
          </a:graphicData>
        </a:graphic>
      </p:graphicFrame>
      <p:sp>
        <p:nvSpPr>
          <p:cNvPr id="6" name="Rectangle 5">
            <a:extLst>
              <a:ext uri="{FF2B5EF4-FFF2-40B4-BE49-F238E27FC236}">
                <a16:creationId xmlns:a16="http://schemas.microsoft.com/office/drawing/2014/main" id="{22725532-825A-4213-809A-895FDB527757}"/>
              </a:ext>
            </a:extLst>
          </p:cNvPr>
          <p:cNvSpPr/>
          <p:nvPr/>
        </p:nvSpPr>
        <p:spPr>
          <a:xfrm>
            <a:off x="528426" y="5532775"/>
            <a:ext cx="10899757" cy="338554"/>
          </a:xfrm>
          <a:prstGeom prst="rect">
            <a:avLst/>
          </a:prstGeom>
        </p:spPr>
        <p:txBody>
          <a:bodyPr wrap="square">
            <a:spAutoFit/>
          </a:bodyPr>
          <a:lstStyle/>
          <a:p>
            <a:r>
              <a:rPr lang="zh-TW" altLang="en-US" sz="1600" b="1">
                <a:solidFill>
                  <a:srgbClr val="000000"/>
                </a:solidFill>
                <a:latin typeface="標楷體" pitchFamily="65" charset="-120"/>
                <a:ea typeface="標楷體" panose="03000509000000000000" pitchFamily="65" charset="-120"/>
                <a:cs typeface="Arial" pitchFamily="34" charset="0"/>
              </a:rPr>
              <a:t>附註</a:t>
            </a:r>
            <a:r>
              <a:rPr lang="zh-TW" altLang="en-US" sz="1600">
                <a:solidFill>
                  <a:srgbClr val="000000"/>
                </a:solidFill>
                <a:latin typeface="標楷體" pitchFamily="65" charset="-120"/>
                <a:ea typeface="標楷體" panose="03000509000000000000" pitchFamily="65" charset="-120"/>
                <a:cs typeface="Arial" pitchFamily="34" charset="0"/>
              </a:rPr>
              <a:t>：使用 </a:t>
            </a:r>
            <a:r>
              <a:rPr lang="en-US" altLang="zh-TW" sz="1600" b="1">
                <a:solidFill>
                  <a:srgbClr val="000000"/>
                </a:solidFill>
                <a:latin typeface="標楷體" pitchFamily="65" charset="-120"/>
                <a:ea typeface="標楷體" panose="03000509000000000000" pitchFamily="65" charset="-120"/>
              </a:rPr>
              <a:t>no access-list </a:t>
            </a:r>
            <a:r>
              <a:rPr lang="en-US" altLang="zh-TW" sz="1600" i="1">
                <a:solidFill>
                  <a:srgbClr val="000000"/>
                </a:solidFill>
                <a:latin typeface="標楷體" pitchFamily="65" charset="-120"/>
                <a:ea typeface="標楷體" panose="03000509000000000000" pitchFamily="65" charset="-120"/>
              </a:rPr>
              <a:t>access-list-number</a:t>
            </a:r>
            <a:r>
              <a:rPr lang="en-US" altLang="zh-TW" sz="1600">
                <a:solidFill>
                  <a:srgbClr val="000000"/>
                </a:solidFill>
                <a:latin typeface="標楷體" pitchFamily="65" charset="-120"/>
                <a:ea typeface="標楷體" panose="03000509000000000000" pitchFamily="65" charset="-120"/>
              </a:rPr>
              <a:t> </a:t>
            </a:r>
            <a:r>
              <a:rPr lang="zh-TW" altLang="en-US" sz="1600">
                <a:solidFill>
                  <a:srgbClr val="000000"/>
                </a:solidFill>
                <a:latin typeface="標楷體" pitchFamily="65" charset="-120"/>
                <a:ea typeface="標楷體" panose="03000509000000000000" pitchFamily="65" charset="-120"/>
                <a:cs typeface="Arial" pitchFamily="34" charset="0"/>
              </a:rPr>
              <a:t>全域設定命令來移除編號標準 </a:t>
            </a:r>
            <a:r>
              <a:rPr lang="en-US" altLang="zh-TW" sz="1600">
                <a:solidFill>
                  <a:srgbClr val="000000"/>
                </a:solidFill>
                <a:latin typeface="標楷體" pitchFamily="65" charset="-120"/>
                <a:ea typeface="標楷體" panose="03000509000000000000" pitchFamily="65" charset="-120"/>
                <a:cs typeface="Arial" pitchFamily="34" charset="0"/>
              </a:rPr>
              <a:t>ACL</a:t>
            </a:r>
            <a:r>
              <a:rPr lang="zh-TW" altLang="en-US" sz="1600">
                <a:solidFill>
                  <a:srgbClr val="000000"/>
                </a:solidFill>
                <a:latin typeface="標楷體" pitchFamily="65" charset="-120"/>
                <a:ea typeface="標楷體" panose="03000509000000000000" pitchFamily="65" charset="-120"/>
                <a:cs typeface="Arial" pitchFamily="34" charset="0"/>
              </a:rPr>
              <a:t>。</a:t>
            </a:r>
          </a:p>
        </p:txBody>
      </p:sp>
      <p:sp>
        <p:nvSpPr>
          <p:cNvPr id="7" name="Rectangle 5">
            <a:extLst>
              <a:ext uri="{FF2B5EF4-FFF2-40B4-BE49-F238E27FC236}">
                <a16:creationId xmlns:a16="http://schemas.microsoft.com/office/drawing/2014/main" id="{A90D165D-D315-4826-9F2F-F6482029A0C8}"/>
              </a:ext>
            </a:extLst>
          </p:cNvPr>
          <p:cNvSpPr/>
          <p:nvPr/>
        </p:nvSpPr>
        <p:spPr>
          <a:xfrm>
            <a:off x="430398" y="1697072"/>
            <a:ext cx="11095812" cy="297454"/>
          </a:xfrm>
          <a:prstGeom prst="rect">
            <a:avLst/>
          </a:prstGeom>
          <a:solidFill>
            <a:srgbClr val="000000"/>
          </a:solidFill>
        </p:spPr>
        <p:txBody>
          <a:bodyPr wrap="square">
            <a:spAutoFit/>
          </a:bodyPr>
          <a:lstStyle/>
          <a:p>
            <a:r>
              <a:rPr lang="en-US" altLang="zh-TW" sz="1333">
                <a:solidFill>
                  <a:schemeClr val="bg1">
                    <a:lumMod val="85000"/>
                  </a:schemeClr>
                </a:solidFill>
                <a:latin typeface="Courier New" panose="02070309020205020404" pitchFamily="49" charset="0"/>
                <a:cs typeface="Courier New" panose="02070309020205020404" pitchFamily="49" charset="0"/>
              </a:rPr>
              <a:t>Router(config)# </a:t>
            </a:r>
            <a:r>
              <a:rPr lang="en-US" altLang="zh-TW" sz="1333" b="1">
                <a:solidFill>
                  <a:schemeClr val="bg1"/>
                </a:solidFill>
                <a:latin typeface="Courier New" panose="02070309020205020404" pitchFamily="49" charset="0"/>
                <a:cs typeface="Courier New" panose="02070309020205020404" pitchFamily="49" charset="0"/>
              </a:rPr>
              <a:t>access-list</a:t>
            </a:r>
            <a:r>
              <a:rPr lang="en-US" altLang="zh-TW" sz="1333">
                <a:solidFill>
                  <a:schemeClr val="bg1">
                    <a:lumMod val="85000"/>
                  </a:schemeClr>
                </a:solidFill>
                <a:latin typeface="Courier New" panose="02070309020205020404" pitchFamily="49" charset="0"/>
                <a:cs typeface="Courier New" panose="02070309020205020404" pitchFamily="49" charset="0"/>
              </a:rPr>
              <a:t> </a:t>
            </a:r>
            <a:r>
              <a:rPr lang="en-US" altLang="zh-TW" sz="1333" i="1">
                <a:solidFill>
                  <a:schemeClr val="bg1">
                    <a:lumMod val="85000"/>
                  </a:schemeClr>
                </a:solidFill>
                <a:latin typeface="Courier New" panose="02070309020205020404" pitchFamily="49" charset="0"/>
                <a:cs typeface="Courier New" panose="02070309020205020404" pitchFamily="49" charset="0"/>
              </a:rPr>
              <a:t>access-list-number</a:t>
            </a:r>
            <a:r>
              <a:rPr lang="en-US" altLang="zh-TW" sz="1333">
                <a:solidFill>
                  <a:schemeClr val="bg1">
                    <a:lumMod val="85000"/>
                  </a:schemeClr>
                </a:solidFill>
                <a:latin typeface="Courier New" panose="02070309020205020404" pitchFamily="49" charset="0"/>
                <a:cs typeface="Courier New" panose="02070309020205020404" pitchFamily="49" charset="0"/>
              </a:rPr>
              <a:t> {</a:t>
            </a:r>
            <a:r>
              <a:rPr lang="en-US" altLang="zh-TW" sz="1333" b="1">
                <a:solidFill>
                  <a:schemeClr val="bg1"/>
                </a:solidFill>
                <a:latin typeface="Courier New" panose="02070309020205020404" pitchFamily="49" charset="0"/>
                <a:cs typeface="Courier New" panose="02070309020205020404" pitchFamily="49" charset="0"/>
              </a:rPr>
              <a:t>deny</a:t>
            </a:r>
            <a:r>
              <a:rPr lang="en-US" altLang="zh-TW" sz="1333">
                <a:solidFill>
                  <a:schemeClr val="bg1">
                    <a:lumMod val="85000"/>
                  </a:schemeClr>
                </a:solidFill>
                <a:latin typeface="Courier New" panose="02070309020205020404" pitchFamily="49" charset="0"/>
                <a:cs typeface="Courier New" panose="02070309020205020404" pitchFamily="49" charset="0"/>
              </a:rPr>
              <a:t> | </a:t>
            </a:r>
            <a:r>
              <a:rPr lang="en-US" altLang="zh-TW" sz="1333" b="1">
                <a:solidFill>
                  <a:schemeClr val="bg1"/>
                </a:solidFill>
                <a:latin typeface="Courier New" panose="02070309020205020404" pitchFamily="49" charset="0"/>
                <a:cs typeface="Courier New" panose="02070309020205020404" pitchFamily="49" charset="0"/>
              </a:rPr>
              <a:t>permit</a:t>
            </a:r>
            <a:r>
              <a:rPr lang="en-US" altLang="zh-TW" sz="1333">
                <a:solidFill>
                  <a:schemeClr val="bg1">
                    <a:lumMod val="85000"/>
                  </a:schemeClr>
                </a:solidFill>
                <a:latin typeface="Courier New" panose="02070309020205020404" pitchFamily="49" charset="0"/>
                <a:cs typeface="Courier New" panose="02070309020205020404" pitchFamily="49" charset="0"/>
              </a:rPr>
              <a:t> | </a:t>
            </a:r>
            <a:r>
              <a:rPr lang="en-US" altLang="zh-TW" sz="1333" b="1">
                <a:solidFill>
                  <a:schemeClr val="bg1"/>
                </a:solidFill>
                <a:latin typeface="Courier New" panose="02070309020205020404" pitchFamily="49" charset="0"/>
                <a:cs typeface="Courier New" panose="02070309020205020404" pitchFamily="49" charset="0"/>
              </a:rPr>
              <a:t>remark</a:t>
            </a:r>
            <a:r>
              <a:rPr lang="en-US" altLang="zh-TW" sz="1333">
                <a:solidFill>
                  <a:schemeClr val="bg1">
                    <a:lumMod val="85000"/>
                  </a:schemeClr>
                </a:solidFill>
                <a:latin typeface="Courier New" panose="02070309020205020404" pitchFamily="49" charset="0"/>
                <a:cs typeface="Courier New" panose="02070309020205020404" pitchFamily="49" charset="0"/>
              </a:rPr>
              <a:t> </a:t>
            </a:r>
            <a:r>
              <a:rPr lang="en-US" altLang="zh-TW" sz="1333" i="1">
                <a:solidFill>
                  <a:schemeClr val="bg1">
                    <a:lumMod val="85000"/>
                  </a:schemeClr>
                </a:solidFill>
                <a:latin typeface="Courier New" panose="02070309020205020404" pitchFamily="49" charset="0"/>
                <a:cs typeface="Courier New" panose="02070309020205020404" pitchFamily="49" charset="0"/>
              </a:rPr>
              <a:t>text</a:t>
            </a:r>
            <a:r>
              <a:rPr lang="en-US" altLang="zh-TW" sz="1333">
                <a:solidFill>
                  <a:schemeClr val="bg1">
                    <a:lumMod val="85000"/>
                  </a:schemeClr>
                </a:solidFill>
                <a:latin typeface="Courier New" panose="02070309020205020404" pitchFamily="49" charset="0"/>
                <a:cs typeface="Courier New" panose="02070309020205020404" pitchFamily="49" charset="0"/>
              </a:rPr>
              <a:t>} </a:t>
            </a:r>
            <a:r>
              <a:rPr lang="en-US" altLang="zh-TW" sz="1333" i="1">
                <a:solidFill>
                  <a:schemeClr val="bg1">
                    <a:lumMod val="85000"/>
                  </a:schemeClr>
                </a:solidFill>
                <a:latin typeface="Courier New" panose="02070309020205020404" pitchFamily="49" charset="0"/>
                <a:cs typeface="Courier New" panose="02070309020205020404" pitchFamily="49" charset="0"/>
              </a:rPr>
              <a:t>source</a:t>
            </a:r>
            <a:r>
              <a:rPr lang="en-US" altLang="zh-TW" sz="1333">
                <a:solidFill>
                  <a:schemeClr val="bg1">
                    <a:lumMod val="85000"/>
                  </a:schemeClr>
                </a:solidFill>
                <a:latin typeface="Courier New" panose="02070309020205020404" pitchFamily="49" charset="0"/>
                <a:cs typeface="Courier New" panose="02070309020205020404" pitchFamily="49" charset="0"/>
              </a:rPr>
              <a:t> [</a:t>
            </a:r>
            <a:r>
              <a:rPr lang="en-US" altLang="zh-TW" sz="1333" i="1">
                <a:solidFill>
                  <a:schemeClr val="bg1">
                    <a:lumMod val="85000"/>
                  </a:schemeClr>
                </a:solidFill>
                <a:latin typeface="Courier New" panose="02070309020205020404" pitchFamily="49" charset="0"/>
                <a:cs typeface="Courier New" panose="02070309020205020404" pitchFamily="49" charset="0"/>
              </a:rPr>
              <a:t>source-wildcard</a:t>
            </a:r>
            <a:r>
              <a:rPr lang="en-US" altLang="zh-TW" sz="1333">
                <a:solidFill>
                  <a:schemeClr val="bg1">
                    <a:lumMod val="85000"/>
                  </a:schemeClr>
                </a:solidFill>
                <a:latin typeface="Courier New" panose="02070309020205020404" pitchFamily="49" charset="0"/>
                <a:cs typeface="Courier New" panose="02070309020205020404" pitchFamily="49" charset="0"/>
              </a:rPr>
              <a:t>] [</a:t>
            </a:r>
            <a:r>
              <a:rPr lang="en-US" altLang="zh-TW" sz="1333" b="1">
                <a:solidFill>
                  <a:schemeClr val="bg1"/>
                </a:solidFill>
                <a:latin typeface="Courier New" panose="02070309020205020404" pitchFamily="49" charset="0"/>
                <a:cs typeface="Courier New" panose="02070309020205020404" pitchFamily="49" charset="0"/>
              </a:rPr>
              <a:t>log</a:t>
            </a:r>
            <a:r>
              <a:rPr lang="en-US" altLang="zh-TW" sz="1333">
                <a:solidFill>
                  <a:schemeClr val="bg1">
                    <a:lumMod val="85000"/>
                  </a:schemeClr>
                </a:solidFill>
                <a:latin typeface="Courier New" panose="02070309020205020404" pitchFamily="49" charset="0"/>
                <a:cs typeface="Courier New" panose="02070309020205020404" pitchFamily="49" charset="0"/>
              </a:rPr>
              <a:t>]</a:t>
            </a:r>
            <a:endParaRPr lang="zh-TW" altLang="en-US" sz="1333">
              <a:solidFill>
                <a:schemeClr val="bg1">
                  <a:lumMod val="8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196</a:t>
            </a:fld>
            <a:endParaRPr lang="en-US" kern="0">
              <a:solidFill>
                <a:srgbClr val="595959"/>
              </a:solidFill>
            </a:endParaRPr>
          </a:p>
        </p:txBody>
      </p:sp>
    </p:spTree>
    <p:custDataLst>
      <p:tags r:id="rId3"/>
    </p:custDataLst>
    <p:extLst>
      <p:ext uri="{BB962C8B-B14F-4D97-AF65-F5344CB8AC3E}">
        <p14:creationId xmlns:p14="http://schemas.microsoft.com/office/powerpoint/2010/main" val="2926467495"/>
      </p:ext>
    </p:extLst>
  </p:cSld>
  <p:clrMapOvr>
    <a:masterClrMapping/>
  </p:clrMapOvr>
  <p:transition/>
  <p:timing/>
</p:sld>
</file>

<file path=ppt/slides/slide1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pPr marL="0" indent="0">
              <a:buNone/>
            </a:pPr>
            <a:r>
              <a:rPr lang="zh-TW" altLang="en-US" sz="2200">
                <a:latin typeface="標楷體" pitchFamily="65" charset="-120"/>
                <a:cs typeface="Arial" pitchFamily="34" charset="0"/>
              </a:rPr>
              <a:t>要新增一個命名標準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，請使用 </a:t>
            </a:r>
            <a:r>
              <a:rPr lang="en-US" altLang="zh-TW" sz="2200" b="1" err="1">
                <a:latin typeface="標楷體" pitchFamily="65" charset="-120"/>
                <a:cs typeface="Arial" pitchFamily="34" charset="0"/>
              </a:rPr>
              <a:t>ip access-list standard </a:t>
            </a:r>
            <a:r>
              <a:rPr lang="zh-TW" altLang="en-US" sz="2200">
                <a:latin typeface="標楷體" pitchFamily="65" charset="-120"/>
                <a:cs typeface="Arial" pitchFamily="34" charset="0"/>
              </a:rPr>
              <a:t>命令：</a:t>
            </a:r>
          </a:p>
          <a:p>
            <a:pPr lvl="1"/>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名稱是文數字、區分大小寫，而且必須是唯一的。</a:t>
            </a:r>
            <a:endParaRPr lang="en-US" altLang="zh-TW" sz="2200">
              <a:latin typeface="標楷體" pitchFamily="65" charset="-120"/>
              <a:cs typeface="Arial" pitchFamily="34" charset="0"/>
            </a:endParaRPr>
          </a:p>
          <a:p>
            <a:pPr lvl="1"/>
            <a:r>
              <a:rPr lang="zh-TW" altLang="en-US" sz="2200">
                <a:latin typeface="標楷體" pitchFamily="65" charset="-120"/>
                <a:cs typeface="Arial" pitchFamily="34" charset="0"/>
              </a:rPr>
              <a:t>大寫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名稱不是必要的，但是在檢視 </a:t>
            </a:r>
            <a:r>
              <a:rPr lang="en-US" altLang="zh-TW" sz="2200">
                <a:latin typeface="標楷體" pitchFamily="65" charset="-120"/>
                <a:cs typeface="Arial" pitchFamily="34" charset="0"/>
              </a:rPr>
              <a:t>running-config </a:t>
            </a:r>
            <a:r>
              <a:rPr lang="zh-TW" altLang="en-US" sz="2200">
                <a:latin typeface="標楷體" pitchFamily="65" charset="-120"/>
                <a:cs typeface="Arial" pitchFamily="34" charset="0"/>
              </a:rPr>
              <a:t>輸出時會讓它們突出。</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5.1</a:t>
            </a:r>
            <a:r>
              <a:rPr lang="zh-TW" altLang="en-US" sz="3600" smtClean="0">
                <a:solidFill>
                  <a:srgbClr val="004C69"/>
                </a:solidFill>
              </a:rPr>
              <a:t>設定</a:t>
            </a:r>
            <a:r>
              <a:rPr lang="zh-TW" altLang="en-US" sz="3600">
                <a:solidFill>
                  <a:srgbClr val="004C69"/>
                </a:solidFill>
              </a:rPr>
              <a:t>標準 </a:t>
            </a:r>
            <a:r>
              <a:rPr lang="en-US" altLang="zh-TW" sz="3600">
                <a:solidFill>
                  <a:srgbClr val="004C69"/>
                </a:solidFill>
              </a:rPr>
              <a:t>IPv4 ACL</a:t>
            </a:r>
            <a:br>
              <a:rPr lang="en-US" sz="3600">
                <a:solidFill>
                  <a:srgbClr val="004C69"/>
                </a:solidFill>
              </a:rPr>
            </a:br>
            <a:r>
              <a:rPr lang="zh-TW" altLang="en-US" sz="3600">
                <a:solidFill>
                  <a:srgbClr val="004C69"/>
                </a:solidFill>
              </a:rPr>
              <a:t>命名標準 </a:t>
            </a:r>
            <a:r>
              <a:rPr lang="en-US" altLang="zh-TW" sz="3600">
                <a:solidFill>
                  <a:srgbClr val="004C69"/>
                </a:solidFill>
              </a:rPr>
              <a:t>IPv4 ACL </a:t>
            </a:r>
            <a:r>
              <a:rPr lang="zh-TW" altLang="en-US" sz="3600">
                <a:solidFill>
                  <a:srgbClr val="004C69"/>
                </a:solidFill>
              </a:rPr>
              <a:t>語法</a:t>
            </a:r>
          </a:p>
        </p:txBody>
      </p:sp>
      <p:sp>
        <p:nvSpPr>
          <p:cNvPr id="7" name="Rectangle 5">
            <a:extLst>
              <a:ext uri="{FF2B5EF4-FFF2-40B4-BE49-F238E27FC236}">
                <a16:creationId xmlns:a16="http://schemas.microsoft.com/office/drawing/2014/main" id="{D58A40C9-EF93-42EB-8009-BFCA69C58849}"/>
              </a:ext>
            </a:extLst>
          </p:cNvPr>
          <p:cNvSpPr/>
          <p:nvPr/>
        </p:nvSpPr>
        <p:spPr>
          <a:xfrm>
            <a:off x="2163384" y="2698905"/>
            <a:ext cx="7865232" cy="318100"/>
          </a:xfrm>
          <a:prstGeom prst="rect">
            <a:avLst/>
          </a:prstGeom>
          <a:solidFill>
            <a:srgbClr val="000000"/>
          </a:solidFill>
        </p:spPr>
        <p:txBody>
          <a:bodyPr wrap="square">
            <a:spAutoFit/>
          </a:bodyPr>
          <a:lstStyle/>
          <a:p>
            <a:r>
              <a:rPr lang="en-US" altLang="zh-TW" sz="1467">
                <a:solidFill>
                  <a:schemeClr val="bg1">
                    <a:lumMod val="85000"/>
                  </a:schemeClr>
                </a:solidFill>
                <a:latin typeface="Courier New" panose="02070309020205020404" pitchFamily="49" charset="0"/>
                <a:cs typeface="Courier New" panose="02070309020205020404" pitchFamily="49" charset="0"/>
              </a:rPr>
              <a:t>Router(config)# </a:t>
            </a:r>
            <a:r>
              <a:rPr lang="en-US" altLang="zh-TW" sz="1467" b="1" err="1">
                <a:solidFill>
                  <a:schemeClr val="bg1"/>
                </a:solidFill>
                <a:latin typeface="Courier New" panose="02070309020205020404" pitchFamily="49" charset="0"/>
                <a:cs typeface="Courier New" panose="02070309020205020404" pitchFamily="49" charset="0"/>
              </a:rPr>
              <a:t>ip access-list standard</a:t>
            </a:r>
            <a:r>
              <a:rPr lang="en-US" altLang="zh-TW" sz="1467">
                <a:solidFill>
                  <a:schemeClr val="bg1"/>
                </a:solidFill>
                <a:latin typeface="Courier New" panose="02070309020205020404" pitchFamily="49" charset="0"/>
                <a:cs typeface="Courier New" panose="02070309020205020404" pitchFamily="49" charset="0"/>
              </a:rPr>
              <a:t> </a:t>
            </a:r>
            <a:r>
              <a:rPr lang="en-US" altLang="zh-TW" sz="1467" i="1">
                <a:solidFill>
                  <a:schemeClr val="bg1">
                    <a:lumMod val="85000"/>
                  </a:schemeClr>
                </a:solidFill>
                <a:latin typeface="Courier New" panose="02070309020205020404" pitchFamily="49" charset="0"/>
                <a:cs typeface="Courier New" panose="02070309020205020404" pitchFamily="49" charset="0"/>
              </a:rPr>
              <a:t>access-list-nam</a:t>
            </a:r>
            <a:r>
              <a:rPr lang="en-US" altLang="zh-TW" sz="1467">
                <a:solidFill>
                  <a:schemeClr val="bg1">
                    <a:lumMod val="85000"/>
                  </a:schemeClr>
                </a:solidFill>
                <a:latin typeface="Courier New" panose="02070309020205020404" pitchFamily="49" charset="0"/>
                <a:cs typeface="Courier New" panose="02070309020205020404" pitchFamily="49" charset="0"/>
              </a:rPr>
              <a:t>e</a:t>
            </a:r>
            <a:endParaRPr lang="zh-TW" altLang="en-US" sz="1467">
              <a:solidFill>
                <a:schemeClr val="bg1">
                  <a:lumMod val="85000"/>
                </a:schemeClr>
              </a:solidFill>
              <a:latin typeface="Courier New" panose="02070309020205020404" pitchFamily="49" charset="0"/>
              <a:cs typeface="Courier New" panose="02070309020205020404" pitchFamily="49" charset="0"/>
            </a:endParaRPr>
          </a:p>
        </p:txBody>
      </p:sp>
      <p:sp>
        <p:nvSpPr>
          <p:cNvPr id="8" name="Rectangle 5">
            <a:extLst>
              <a:ext uri="{FF2B5EF4-FFF2-40B4-BE49-F238E27FC236}">
                <a16:creationId xmlns:a16="http://schemas.microsoft.com/office/drawing/2014/main" id="{D76719B0-3D8C-420C-AB9C-F5926C1F8E70}"/>
              </a:ext>
            </a:extLst>
          </p:cNvPr>
          <p:cNvSpPr/>
          <p:nvPr/>
        </p:nvSpPr>
        <p:spPr>
          <a:xfrm>
            <a:off x="2163385" y="3300035"/>
            <a:ext cx="7865232" cy="2575770"/>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r>
              <a:rPr lang="en-US" altLang="zh-TW" sz="1467" b="1" err="1">
                <a:solidFill>
                  <a:schemeClr val="bg1"/>
                </a:solidFill>
                <a:latin typeface="Courier New" panose="02070309020205020404" pitchFamily="49" charset="0"/>
                <a:cs typeface="Courier New" panose="02070309020205020404" pitchFamily="49" charset="0"/>
              </a:rPr>
              <a:t>ip access-list standard NO-ACCESS</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R1(config-std-nacl)# </a:t>
            </a:r>
            <a:r>
              <a:rPr lang="en-US" altLang="zh-TW" sz="1467" b="1">
                <a:solidFill>
                  <a:schemeClr val="bg1">
                    <a:lumMod val="75000"/>
                  </a:schemeClr>
                </a:solidFill>
                <a:latin typeface="Courier New" panose="02070309020205020404" pitchFamily="49" charset="0"/>
                <a:cs typeface="Courier New" panose="02070309020205020404" pitchFamily="49" charset="0"/>
              </a:rPr>
              <a:t>?</a:t>
            </a:r>
          </a:p>
          <a:p>
            <a:r>
              <a:rPr lang="en-US" altLang="zh-TW" sz="1467">
                <a:solidFill>
                  <a:schemeClr val="bg1">
                    <a:lumMod val="75000"/>
                  </a:schemeClr>
                </a:solidFill>
                <a:latin typeface="Courier New" panose="02070309020205020404" pitchFamily="49" charset="0"/>
                <a:cs typeface="Courier New" panose="02070309020205020404" pitchFamily="49" charset="0"/>
              </a:rPr>
              <a:t>Standard Access List configuration commands:</a:t>
            </a:r>
          </a:p>
          <a:p>
            <a:r>
              <a:rPr lang="en-US" altLang="zh-TW" sz="1467">
                <a:solidFill>
                  <a:schemeClr val="bg1">
                    <a:lumMod val="75000"/>
                  </a:schemeClr>
                </a:solidFill>
                <a:latin typeface="Courier New" panose="02070309020205020404" pitchFamily="49" charset="0"/>
                <a:cs typeface="Courier New" panose="02070309020205020404" pitchFamily="49" charset="0"/>
              </a:rPr>
              <a:t>  &lt;1-2147483647&gt;  Sequence Number</a:t>
            </a:r>
          </a:p>
          <a:p>
            <a:r>
              <a:rPr lang="en-US" altLang="zh-TW" sz="1467">
                <a:solidFill>
                  <a:schemeClr val="bg1">
                    <a:lumMod val="75000"/>
                  </a:schemeClr>
                </a:solidFill>
                <a:latin typeface="Courier New" panose="02070309020205020404" pitchFamily="49" charset="0"/>
                <a:cs typeface="Courier New" panose="02070309020205020404" pitchFamily="49" charset="0"/>
              </a:rPr>
              <a:t>  default         Set a command to its defaults</a:t>
            </a:r>
          </a:p>
          <a:p>
            <a:r>
              <a:rPr lang="en-US" altLang="zh-TW" sz="1467">
                <a:solidFill>
                  <a:schemeClr val="accent6"/>
                </a:solidFill>
                <a:latin typeface="Courier New" panose="02070309020205020404" pitchFamily="49" charset="0"/>
                <a:cs typeface="Courier New" panose="02070309020205020404" pitchFamily="49" charset="0"/>
              </a:rPr>
              <a:t>  deny            Specify packets to reject</a:t>
            </a:r>
          </a:p>
          <a:p>
            <a:r>
              <a:rPr lang="en-US" altLang="zh-TW" sz="1467">
                <a:solidFill>
                  <a:schemeClr val="bg1">
                    <a:lumMod val="75000"/>
                  </a:schemeClr>
                </a:solidFill>
                <a:latin typeface="Courier New" panose="02070309020205020404" pitchFamily="49" charset="0"/>
                <a:cs typeface="Courier New" panose="02070309020205020404" pitchFamily="49" charset="0"/>
              </a:rPr>
              <a:t>  exit            Exit from access-list configuration mode</a:t>
            </a:r>
          </a:p>
          <a:p>
            <a:r>
              <a:rPr lang="en-US" altLang="zh-TW" sz="1467">
                <a:solidFill>
                  <a:schemeClr val="bg1">
                    <a:lumMod val="75000"/>
                  </a:schemeClr>
                </a:solidFill>
                <a:latin typeface="Courier New" panose="02070309020205020404" pitchFamily="49" charset="0"/>
                <a:cs typeface="Courier New" panose="02070309020205020404" pitchFamily="49" charset="0"/>
              </a:rPr>
              <a:t>  no              Negate a command or set its defaults</a:t>
            </a:r>
          </a:p>
          <a:p>
            <a:r>
              <a:rPr lang="en-US" altLang="zh-TW" sz="1467">
                <a:solidFill>
                  <a:schemeClr val="accent6"/>
                </a:solidFill>
                <a:latin typeface="Courier New" panose="02070309020205020404" pitchFamily="49" charset="0"/>
                <a:cs typeface="Courier New" panose="02070309020205020404" pitchFamily="49" charset="0"/>
              </a:rPr>
              <a:t>  permit          Specify packets to forward</a:t>
            </a:r>
          </a:p>
          <a:p>
            <a:r>
              <a:rPr lang="en-US" altLang="zh-TW" sz="1467">
                <a:solidFill>
                  <a:schemeClr val="accent6"/>
                </a:solidFill>
                <a:latin typeface="Courier New" panose="02070309020205020404" pitchFamily="49" charset="0"/>
                <a:cs typeface="Courier New" panose="02070309020205020404" pitchFamily="49" charset="0"/>
              </a:rPr>
              <a:t>  remark          Access list entry comment</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R1(config-std-nacl)#</a:t>
            </a:r>
            <a:endParaRPr lang="zh-TW" altLang="en-US" sz="1467">
              <a:solidFill>
                <a:schemeClr val="bg1">
                  <a:lumMod val="7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197</a:t>
            </a:fld>
            <a:endParaRPr lang="en-US" kern="0">
              <a:solidFill>
                <a:srgbClr val="595959"/>
              </a:solidFill>
            </a:endParaRPr>
          </a:p>
        </p:txBody>
      </p:sp>
    </p:spTree>
    <p:custDataLst>
      <p:tags r:id="rId3"/>
    </p:custDataLst>
    <p:extLst>
      <p:ext uri="{BB962C8B-B14F-4D97-AF65-F5344CB8AC3E}">
        <p14:creationId xmlns:p14="http://schemas.microsoft.com/office/powerpoint/2010/main" val="1462091410"/>
      </p:ext>
    </p:extLst>
  </p:cSld>
  <p:clrMapOvr>
    <a:masterClrMapping/>
  </p:clrMapOvr>
  <p:transition/>
  <p:timing/>
</p:sld>
</file>

<file path=ppt/slides/slide1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pPr marL="0" indent="0">
              <a:buNone/>
            </a:pPr>
            <a:r>
              <a:rPr lang="zh-TW" altLang="en-US" sz="2200">
                <a:latin typeface="標楷體" pitchFamily="65" charset="-120"/>
                <a:cs typeface="Arial" pitchFamily="34" charset="0"/>
              </a:rPr>
              <a:t>設定標準 </a:t>
            </a:r>
            <a:r>
              <a:rPr lang="en-US" altLang="zh-TW" sz="2200">
                <a:latin typeface="標楷體" pitchFamily="65" charset="-120"/>
                <a:cs typeface="Arial" pitchFamily="34" charset="0"/>
              </a:rPr>
              <a:t>IPv4 ACL </a:t>
            </a:r>
            <a:r>
              <a:rPr lang="zh-TW" altLang="en-US" sz="2200">
                <a:latin typeface="標楷體" pitchFamily="65" charset="-120"/>
                <a:cs typeface="Arial" pitchFamily="34" charset="0"/>
              </a:rPr>
              <a:t>之後，它必須連結至介面或功能。</a:t>
            </a:r>
          </a:p>
          <a:p>
            <a:pPr lvl="1"/>
            <a:r>
              <a:rPr lang="en-US" altLang="zh-TW" sz="2200" b="1" err="1">
                <a:latin typeface="標楷體" pitchFamily="65" charset="-120"/>
                <a:cs typeface="Arial" pitchFamily="34" charset="0"/>
              </a:rPr>
              <a:t>ip access-group</a:t>
            </a:r>
            <a:r>
              <a:rPr lang="zh-TW" altLang="en-US" sz="2200" b="1">
                <a:latin typeface="標楷體" pitchFamily="65" charset="-120"/>
                <a:cs typeface="Arial" pitchFamily="34" charset="0"/>
              </a:rPr>
              <a:t> </a:t>
            </a:r>
            <a:r>
              <a:rPr lang="zh-TW" altLang="en-US" sz="2200">
                <a:latin typeface="標楷體" pitchFamily="65" charset="-120"/>
                <a:cs typeface="Arial" pitchFamily="34" charset="0"/>
              </a:rPr>
              <a:t>命令用於將編號或命名標準 </a:t>
            </a:r>
            <a:r>
              <a:rPr lang="en-US" altLang="zh-TW" sz="2200">
                <a:latin typeface="標楷體" pitchFamily="65" charset="-120"/>
                <a:cs typeface="Arial" pitchFamily="34" charset="0"/>
              </a:rPr>
              <a:t>IPv4 ACL </a:t>
            </a:r>
            <a:r>
              <a:rPr lang="zh-TW" altLang="en-US" sz="2200">
                <a:latin typeface="標楷體" pitchFamily="65" charset="-120"/>
                <a:cs typeface="Arial" pitchFamily="34" charset="0"/>
              </a:rPr>
              <a:t>繫結至介面。</a:t>
            </a:r>
          </a:p>
          <a:p>
            <a:pPr lvl="1"/>
            <a:r>
              <a:rPr lang="zh-TW" altLang="en-US" sz="2200">
                <a:latin typeface="標楷體" pitchFamily="65" charset="-120"/>
                <a:cs typeface="Arial" pitchFamily="34" charset="0"/>
              </a:rPr>
              <a:t>若要從介面移除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，請先輸入 </a:t>
            </a:r>
            <a:r>
              <a:rPr lang="en-US" altLang="zh-TW" sz="2200" b="1">
                <a:latin typeface="標楷體" pitchFamily="65" charset="-120"/>
                <a:cs typeface="Arial" pitchFamily="34" charset="0"/>
              </a:rPr>
              <a:t>no ip access-group</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介面設定命令。</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5.1</a:t>
            </a:r>
            <a:r>
              <a:rPr lang="zh-TW" altLang="en-US" sz="3600" smtClean="0">
                <a:solidFill>
                  <a:srgbClr val="004C69"/>
                </a:solidFill>
              </a:rPr>
              <a:t>設定</a:t>
            </a:r>
            <a:r>
              <a:rPr lang="zh-TW" altLang="en-US" sz="3600">
                <a:solidFill>
                  <a:srgbClr val="004C69"/>
                </a:solidFill>
              </a:rPr>
              <a:t>標準 </a:t>
            </a:r>
            <a:r>
              <a:rPr lang="en-US" altLang="zh-TW" sz="3600">
                <a:solidFill>
                  <a:srgbClr val="004C69"/>
                </a:solidFill>
              </a:rPr>
              <a:t>IPv4 ACL</a:t>
            </a:r>
            <a:br>
              <a:rPr lang="en-US" sz="3600">
                <a:solidFill>
                  <a:srgbClr val="004C69"/>
                </a:solidFill>
              </a:rPr>
            </a:br>
            <a:r>
              <a:rPr lang="zh-TW" altLang="en-US" sz="3600">
                <a:solidFill>
                  <a:srgbClr val="004C69"/>
                </a:solidFill>
              </a:rPr>
              <a:t>套用標準 </a:t>
            </a:r>
            <a:r>
              <a:rPr lang="en-US" altLang="zh-TW" sz="3600">
                <a:solidFill>
                  <a:srgbClr val="004C69"/>
                </a:solidFill>
              </a:rPr>
              <a:t>IPv4 ACL</a:t>
            </a:r>
          </a:p>
        </p:txBody>
      </p:sp>
      <p:sp>
        <p:nvSpPr>
          <p:cNvPr id="5" name="Rectangle 5">
            <a:extLst>
              <a:ext uri="{FF2B5EF4-FFF2-40B4-BE49-F238E27FC236}">
                <a16:creationId xmlns:a16="http://schemas.microsoft.com/office/drawing/2014/main" id="{7E8165BC-9EED-469E-8D05-352856F3DD8F}"/>
              </a:ext>
            </a:extLst>
          </p:cNvPr>
          <p:cNvSpPr/>
          <p:nvPr/>
        </p:nvSpPr>
        <p:spPr>
          <a:xfrm>
            <a:off x="1142922" y="2690134"/>
            <a:ext cx="9902711" cy="318100"/>
          </a:xfrm>
          <a:prstGeom prst="rect">
            <a:avLst/>
          </a:prstGeom>
          <a:solidFill>
            <a:srgbClr val="000000"/>
          </a:solidFill>
        </p:spPr>
        <p:txBody>
          <a:bodyPr wrap="square">
            <a:spAutoFit/>
          </a:bodyPr>
          <a:lstStyle/>
          <a:p>
            <a:r>
              <a:rPr lang="en-US" altLang="zh-TW" sz="1467">
                <a:solidFill>
                  <a:schemeClr val="bg1">
                    <a:lumMod val="85000"/>
                  </a:schemeClr>
                </a:solidFill>
                <a:latin typeface="Courier New" panose="02070309020205020404" pitchFamily="49" charset="0"/>
                <a:cs typeface="Courier New" panose="02070309020205020404" pitchFamily="49" charset="0"/>
              </a:rPr>
              <a:t>Router(config-if) # </a:t>
            </a:r>
            <a:r>
              <a:rPr lang="en-US" altLang="zh-TW" sz="1467" b="1" err="1">
                <a:solidFill>
                  <a:schemeClr val="bg1"/>
                </a:solidFill>
                <a:latin typeface="Courier New" panose="02070309020205020404" pitchFamily="49" charset="0"/>
                <a:cs typeface="Courier New" panose="02070309020205020404" pitchFamily="49" charset="0"/>
              </a:rPr>
              <a:t>ip access-group</a:t>
            </a:r>
            <a:r>
              <a:rPr lang="en-US" altLang="zh-TW" sz="1467">
                <a:solidFill>
                  <a:schemeClr val="bg1"/>
                </a:solidFill>
                <a:latin typeface="Courier New" panose="02070309020205020404" pitchFamily="49" charset="0"/>
                <a:cs typeface="Courier New" panose="02070309020205020404" pitchFamily="49" charset="0"/>
              </a:rPr>
              <a:t> </a:t>
            </a:r>
            <a:r>
              <a:rPr lang="en-US" altLang="zh-TW" sz="1467">
                <a:solidFill>
                  <a:schemeClr val="bg1">
                    <a:lumMod val="85000"/>
                  </a:schemeClr>
                </a:solidFill>
                <a:latin typeface="Courier New" panose="02070309020205020404" pitchFamily="49" charset="0"/>
                <a:cs typeface="Courier New" panose="02070309020205020404" pitchFamily="49" charset="0"/>
              </a:rPr>
              <a:t>{</a:t>
            </a:r>
            <a:r>
              <a:rPr lang="en-US" altLang="zh-TW" sz="1467" i="1">
                <a:solidFill>
                  <a:schemeClr val="bg1">
                    <a:lumMod val="85000"/>
                  </a:schemeClr>
                </a:solidFill>
                <a:latin typeface="Courier New" panose="02070309020205020404" pitchFamily="49" charset="0"/>
                <a:cs typeface="Courier New" panose="02070309020205020404" pitchFamily="49" charset="0"/>
              </a:rPr>
              <a:t>access-list-number</a:t>
            </a:r>
            <a:r>
              <a:rPr lang="en-US" altLang="zh-TW" sz="1467">
                <a:solidFill>
                  <a:schemeClr val="bg1">
                    <a:lumMod val="85000"/>
                  </a:schemeClr>
                </a:solidFill>
                <a:latin typeface="Courier New" panose="02070309020205020404" pitchFamily="49" charset="0"/>
                <a:cs typeface="Courier New" panose="02070309020205020404" pitchFamily="49" charset="0"/>
              </a:rPr>
              <a:t> | </a:t>
            </a:r>
            <a:r>
              <a:rPr lang="en-US" altLang="zh-TW" sz="1467" i="1">
                <a:solidFill>
                  <a:schemeClr val="bg1">
                    <a:lumMod val="85000"/>
                  </a:schemeClr>
                </a:solidFill>
                <a:latin typeface="Courier New" panose="02070309020205020404" pitchFamily="49" charset="0"/>
                <a:cs typeface="Courier New" panose="02070309020205020404" pitchFamily="49" charset="0"/>
              </a:rPr>
              <a:t>access-list-name</a:t>
            </a:r>
            <a:r>
              <a:rPr lang="en-US" altLang="zh-TW" sz="1467">
                <a:solidFill>
                  <a:schemeClr val="bg1">
                    <a:lumMod val="85000"/>
                  </a:schemeClr>
                </a:solidFill>
                <a:latin typeface="Courier New" panose="02070309020205020404" pitchFamily="49" charset="0"/>
                <a:cs typeface="Courier New" panose="02070309020205020404" pitchFamily="49" charset="0"/>
              </a:rPr>
              <a:t>} {</a:t>
            </a:r>
            <a:r>
              <a:rPr lang="en-US" altLang="zh-TW" sz="1467" b="1">
                <a:solidFill>
                  <a:schemeClr val="bg1"/>
                </a:solidFill>
                <a:latin typeface="Courier New" panose="02070309020205020404" pitchFamily="49" charset="0"/>
                <a:cs typeface="Courier New" panose="02070309020205020404" pitchFamily="49" charset="0"/>
              </a:rPr>
              <a:t>in</a:t>
            </a:r>
            <a:r>
              <a:rPr lang="en-US" altLang="zh-TW" sz="1467">
                <a:solidFill>
                  <a:schemeClr val="bg1"/>
                </a:solidFill>
                <a:latin typeface="Courier New" panose="02070309020205020404" pitchFamily="49" charset="0"/>
                <a:cs typeface="Courier New" panose="02070309020205020404" pitchFamily="49" charset="0"/>
              </a:rPr>
              <a:t> </a:t>
            </a:r>
            <a:r>
              <a:rPr lang="en-US" altLang="zh-TW" sz="1467">
                <a:solidFill>
                  <a:schemeClr val="bg1">
                    <a:lumMod val="85000"/>
                  </a:schemeClr>
                </a:solidFill>
                <a:latin typeface="Courier New" panose="02070309020205020404" pitchFamily="49" charset="0"/>
                <a:cs typeface="Courier New" panose="02070309020205020404" pitchFamily="49" charset="0"/>
              </a:rPr>
              <a:t>| </a:t>
            </a:r>
            <a:r>
              <a:rPr lang="en-US" altLang="zh-TW" sz="1467" b="1">
                <a:solidFill>
                  <a:schemeClr val="bg1"/>
                </a:solidFill>
                <a:latin typeface="Courier New" panose="02070309020205020404" pitchFamily="49" charset="0"/>
                <a:cs typeface="Courier New" panose="02070309020205020404" pitchFamily="49" charset="0"/>
              </a:rPr>
              <a:t>out</a:t>
            </a:r>
            <a:r>
              <a:rPr lang="en-US" altLang="zh-TW" sz="1467">
                <a:solidFill>
                  <a:schemeClr val="bg1">
                    <a:lumMod val="85000"/>
                  </a:schemeClr>
                </a:solidFill>
                <a:latin typeface="Courier New" panose="02070309020205020404" pitchFamily="49" charset="0"/>
                <a:cs typeface="Courier New" panose="02070309020205020404" pitchFamily="49" charset="0"/>
              </a:rPr>
              <a:t>}</a:t>
            </a:r>
            <a:endParaRPr lang="zh-TW" altLang="en-US" sz="1467">
              <a:solidFill>
                <a:schemeClr val="bg1">
                  <a:lumMod val="8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198</a:t>
            </a:fld>
            <a:endParaRPr lang="en-US" kern="0">
              <a:solidFill>
                <a:srgbClr val="595959"/>
              </a:solidFill>
            </a:endParaRPr>
          </a:p>
        </p:txBody>
      </p:sp>
    </p:spTree>
    <p:custDataLst>
      <p:tags r:id="rId3"/>
    </p:custDataLst>
    <p:extLst>
      <p:ext uri="{BB962C8B-B14F-4D97-AF65-F5344CB8AC3E}">
        <p14:creationId xmlns:p14="http://schemas.microsoft.com/office/powerpoint/2010/main" val="2233944306"/>
      </p:ext>
    </p:extLst>
  </p:cSld>
  <p:clrMapOvr>
    <a:masterClrMapping/>
  </p:clrMapOvr>
  <p:transition/>
  <p:timing/>
</p:sld>
</file>

<file path=ppt/slides/slide1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48282" y="1065260"/>
            <a:ext cx="2938725" cy="5540425"/>
          </a:xfrm>
        </p:spPr>
        <p:txBody>
          <a:bodyPr>
            <a:normAutofit/>
          </a:bodyPr>
          <a:lstStyle/>
          <a:p>
            <a:pPr marL="0" indent="0">
              <a:buNone/>
            </a:pPr>
            <a:r>
              <a:rPr lang="zh-TW" altLang="en-US" sz="2600">
                <a:latin typeface="標楷體" pitchFamily="65" charset="-120"/>
                <a:cs typeface="Arial" pitchFamily="34" charset="0"/>
              </a:rPr>
              <a:t>範例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允許主機 </a:t>
            </a:r>
            <a:r>
              <a:rPr lang="en-US" altLang="zh-TW" sz="2600">
                <a:latin typeface="標楷體" pitchFamily="65" charset="-120"/>
                <a:cs typeface="Arial" pitchFamily="34" charset="0"/>
              </a:rPr>
              <a:t>192.168.10.10 </a:t>
            </a:r>
            <a:r>
              <a:rPr lang="zh-TW" altLang="en-US" sz="2600">
                <a:latin typeface="標楷體" pitchFamily="65" charset="-120"/>
                <a:cs typeface="Arial" pitchFamily="34" charset="0"/>
              </a:rPr>
              <a:t>和所有來自 </a:t>
            </a:r>
            <a:r>
              <a:rPr lang="en-US" altLang="zh-TW" sz="2600">
                <a:latin typeface="標楷體" pitchFamily="65" charset="-120"/>
                <a:cs typeface="Arial" pitchFamily="34" charset="0"/>
              </a:rPr>
              <a:t>LAN 2 </a:t>
            </a:r>
            <a:r>
              <a:rPr lang="zh-TW" altLang="en-US" sz="2600">
                <a:latin typeface="標楷體" pitchFamily="65" charset="-120"/>
                <a:cs typeface="Arial" pitchFamily="34" charset="0"/>
              </a:rPr>
              <a:t>的主機離開 </a:t>
            </a:r>
            <a:r>
              <a:rPr lang="en-US" altLang="zh-TW" sz="2600">
                <a:latin typeface="標楷體" pitchFamily="65" charset="-120"/>
                <a:cs typeface="Arial" pitchFamily="34" charset="0"/>
              </a:rPr>
              <a:t>Serial 0/1/0 </a:t>
            </a:r>
            <a:r>
              <a:rPr lang="zh-TW" altLang="en-US" sz="2600">
                <a:latin typeface="標楷體" pitchFamily="65" charset="-120"/>
                <a:cs typeface="Arial" pitchFamily="34" charset="0"/>
              </a:rPr>
              <a:t>介面。</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5.1</a:t>
            </a:r>
            <a:r>
              <a:rPr lang="zh-TW" altLang="en-US" sz="3600" smtClean="0">
                <a:solidFill>
                  <a:srgbClr val="004C69"/>
                </a:solidFill>
              </a:rPr>
              <a:t>設定</a:t>
            </a:r>
            <a:r>
              <a:rPr lang="zh-TW" altLang="en-US" sz="3600">
                <a:solidFill>
                  <a:srgbClr val="004C69"/>
                </a:solidFill>
              </a:rPr>
              <a:t>標準 </a:t>
            </a:r>
            <a:r>
              <a:rPr lang="en-US" altLang="zh-TW" sz="3600">
                <a:solidFill>
                  <a:srgbClr val="004C69"/>
                </a:solidFill>
              </a:rPr>
              <a:t>IPv4 ACL</a:t>
            </a:r>
            <a:br>
              <a:rPr lang="en-US" sz="3600">
                <a:solidFill>
                  <a:srgbClr val="004C69"/>
                </a:solidFill>
              </a:rPr>
            </a:br>
            <a:r>
              <a:rPr lang="zh-TW" altLang="en-US" sz="3600">
                <a:solidFill>
                  <a:srgbClr val="004C69"/>
                </a:solidFill>
              </a:rPr>
              <a:t>編號標準 </a:t>
            </a:r>
            <a:r>
              <a:rPr lang="en-US" altLang="zh-TW" sz="3600">
                <a:solidFill>
                  <a:srgbClr val="004C69"/>
                </a:solidFill>
              </a:rPr>
              <a:t>IPv4 ACL </a:t>
            </a:r>
            <a:r>
              <a:rPr lang="zh-TW" altLang="en-US" sz="3600">
                <a:solidFill>
                  <a:srgbClr val="004C69"/>
                </a:solidFill>
              </a:rPr>
              <a:t>範例</a:t>
            </a:r>
          </a:p>
        </p:txBody>
      </p:sp>
      <p:sp>
        <p:nvSpPr>
          <p:cNvPr id="10" name="Rectangle 5">
            <a:extLst>
              <a:ext uri="{FF2B5EF4-FFF2-40B4-BE49-F238E27FC236}">
                <a16:creationId xmlns:a16="http://schemas.microsoft.com/office/drawing/2014/main" id="{EF8A889B-4A24-4C88-BA08-324BB132973E}"/>
              </a:ext>
            </a:extLst>
          </p:cNvPr>
          <p:cNvSpPr/>
          <p:nvPr/>
        </p:nvSpPr>
        <p:spPr>
          <a:xfrm>
            <a:off x="3087007" y="1498526"/>
            <a:ext cx="8912907" cy="1323054"/>
          </a:xfrm>
          <a:prstGeom prst="rect">
            <a:avLst/>
          </a:prstGeom>
          <a:solidFill>
            <a:srgbClr val="000000"/>
          </a:solidFill>
        </p:spPr>
        <p:txBody>
          <a:bodyPr wrap="square">
            <a:spAutoFit/>
          </a:bodyPr>
          <a:lstStyle/>
          <a:p>
            <a:r>
              <a:rPr lang="en-US" altLang="zh-TW" sz="1333">
                <a:solidFill>
                  <a:schemeClr val="bg1">
                    <a:lumMod val="85000"/>
                  </a:schemeClr>
                </a:solidFill>
                <a:latin typeface="Courier New" panose="02070309020205020404" pitchFamily="49" charset="0"/>
                <a:cs typeface="Courier New" panose="02070309020205020404" pitchFamily="49" charset="0"/>
              </a:rPr>
              <a:t>R1(config)# </a:t>
            </a:r>
            <a:r>
              <a:rPr lang="en-US" altLang="zh-TW" sz="1333" b="1">
                <a:solidFill>
                  <a:schemeClr val="bg1"/>
                </a:solidFill>
                <a:latin typeface="Courier New" panose="02070309020205020404" pitchFamily="49" charset="0"/>
                <a:cs typeface="Courier New" panose="02070309020205020404" pitchFamily="49" charset="0"/>
              </a:rPr>
              <a:t>access-list 10 remark ACE permits ONLY host 192.168.10.10 to the internet</a:t>
            </a:r>
          </a:p>
          <a:p>
            <a:r>
              <a:rPr lang="en-US" altLang="zh-TW" sz="1333">
                <a:solidFill>
                  <a:schemeClr val="bg1">
                    <a:lumMod val="85000"/>
                  </a:schemeClr>
                </a:solidFill>
                <a:latin typeface="Courier New" panose="02070309020205020404" pitchFamily="49" charset="0"/>
                <a:cs typeface="Courier New" panose="02070309020205020404" pitchFamily="49" charset="0"/>
              </a:rPr>
              <a:t>R1(config)# </a:t>
            </a:r>
            <a:r>
              <a:rPr lang="en-US" altLang="zh-TW" sz="1333" b="1">
                <a:solidFill>
                  <a:schemeClr val="bg1"/>
                </a:solidFill>
                <a:latin typeface="Courier New" panose="02070309020205020404" pitchFamily="49" charset="0"/>
                <a:cs typeface="Courier New" panose="02070309020205020404" pitchFamily="49" charset="0"/>
              </a:rPr>
              <a:t>access-list 10 permit host 192.168.10.10</a:t>
            </a:r>
          </a:p>
          <a:p>
            <a:r>
              <a:rPr lang="en-US" altLang="zh-TW" sz="1333">
                <a:solidFill>
                  <a:schemeClr val="bg1">
                    <a:lumMod val="85000"/>
                  </a:schemeClr>
                </a:solidFill>
                <a:latin typeface="Courier New" panose="02070309020205020404" pitchFamily="49" charset="0"/>
                <a:cs typeface="Courier New" panose="02070309020205020404" pitchFamily="49" charset="0"/>
              </a:rPr>
              <a:t>R1(config)# </a:t>
            </a:r>
            <a:r>
              <a:rPr lang="en-US" altLang="zh-TW" sz="1333" b="1">
                <a:solidFill>
                  <a:schemeClr val="bg1"/>
                </a:solidFill>
                <a:latin typeface="Courier New" panose="02070309020205020404" pitchFamily="49" charset="0"/>
                <a:cs typeface="Courier New" panose="02070309020205020404" pitchFamily="49" charset="0"/>
              </a:rPr>
              <a:t>do show access-lists</a:t>
            </a:r>
          </a:p>
          <a:p>
            <a:r>
              <a:rPr lang="en-US" altLang="zh-TW" sz="1333">
                <a:solidFill>
                  <a:schemeClr val="bg1">
                    <a:lumMod val="85000"/>
                  </a:schemeClr>
                </a:solidFill>
                <a:latin typeface="Courier New" panose="02070309020205020404" pitchFamily="49" charset="0"/>
                <a:cs typeface="Courier New" panose="02070309020205020404" pitchFamily="49" charset="0"/>
              </a:rPr>
              <a:t>Standard IP access list 10</a:t>
            </a:r>
          </a:p>
          <a:p>
            <a:r>
              <a:rPr lang="en-US" altLang="zh-TW" sz="1333">
                <a:solidFill>
                  <a:schemeClr val="bg1"/>
                </a:solidFill>
                <a:latin typeface="Courier New" panose="02070309020205020404" pitchFamily="49" charset="0"/>
                <a:cs typeface="Courier New" panose="02070309020205020404" pitchFamily="49" charset="0"/>
              </a:rPr>
              <a:t>    </a:t>
            </a:r>
            <a:r>
              <a:rPr lang="en-US" altLang="zh-TW" sz="1333">
                <a:solidFill>
                  <a:schemeClr val="accent6"/>
                </a:solidFill>
                <a:latin typeface="Courier New" panose="02070309020205020404" pitchFamily="49" charset="0"/>
                <a:cs typeface="Courier New" panose="02070309020205020404" pitchFamily="49" charset="0"/>
              </a:rPr>
              <a:t>10 permit 192.168.10.10</a:t>
            </a:r>
          </a:p>
          <a:p>
            <a:r>
              <a:rPr lang="en-US" altLang="zh-TW" sz="1333">
                <a:solidFill>
                  <a:schemeClr val="bg1">
                    <a:lumMod val="85000"/>
                  </a:schemeClr>
                </a:solidFill>
                <a:latin typeface="Courier New" panose="02070309020205020404" pitchFamily="49" charset="0"/>
                <a:cs typeface="Courier New" panose="02070309020205020404" pitchFamily="49" charset="0"/>
              </a:rPr>
              <a:t>R1(config)#</a:t>
            </a:r>
            <a:endParaRPr lang="zh-TW" altLang="en-US" sz="1333">
              <a:solidFill>
                <a:schemeClr val="bg1">
                  <a:lumMod val="85000"/>
                </a:schemeClr>
              </a:solidFill>
              <a:latin typeface="Courier New" panose="02070309020205020404" pitchFamily="49" charset="0"/>
              <a:cs typeface="Courier New" panose="02070309020205020404" pitchFamily="49" charset="0"/>
            </a:endParaRPr>
          </a:p>
        </p:txBody>
      </p:sp>
      <p:sp>
        <p:nvSpPr>
          <p:cNvPr id="11" name="Rectangle 5">
            <a:extLst>
              <a:ext uri="{FF2B5EF4-FFF2-40B4-BE49-F238E27FC236}">
                <a16:creationId xmlns:a16="http://schemas.microsoft.com/office/drawing/2014/main" id="{993B2A50-F17A-4729-AFC1-904E94C2402B}"/>
              </a:ext>
            </a:extLst>
          </p:cNvPr>
          <p:cNvSpPr/>
          <p:nvPr/>
        </p:nvSpPr>
        <p:spPr>
          <a:xfrm>
            <a:off x="3087007" y="3057713"/>
            <a:ext cx="8912907" cy="1528175"/>
          </a:xfrm>
          <a:prstGeom prst="rect">
            <a:avLst/>
          </a:prstGeom>
          <a:solidFill>
            <a:srgbClr val="000000"/>
          </a:solidFill>
        </p:spPr>
        <p:txBody>
          <a:bodyPr wrap="square">
            <a:spAutoFit/>
          </a:bodyPr>
          <a:lstStyle/>
          <a:p>
            <a:r>
              <a:rPr lang="en-US" altLang="zh-TW" sz="1333">
                <a:solidFill>
                  <a:schemeClr val="bg1">
                    <a:lumMod val="85000"/>
                  </a:schemeClr>
                </a:solidFill>
                <a:latin typeface="Courier New" panose="02070309020205020404" pitchFamily="49" charset="0"/>
                <a:cs typeface="Courier New" panose="02070309020205020404" pitchFamily="49" charset="0"/>
              </a:rPr>
              <a:t>R1(config)# </a:t>
            </a:r>
            <a:r>
              <a:rPr lang="en-US" altLang="zh-TW" sz="1333" b="1">
                <a:solidFill>
                  <a:schemeClr val="bg1"/>
                </a:solidFill>
                <a:latin typeface="Courier New" panose="02070309020205020404" pitchFamily="49" charset="0"/>
                <a:cs typeface="Courier New" panose="02070309020205020404" pitchFamily="49" charset="0"/>
              </a:rPr>
              <a:t>access-list 10 remark ACE permits all host in LAN 2</a:t>
            </a:r>
          </a:p>
          <a:p>
            <a:r>
              <a:rPr lang="en-US" altLang="zh-TW" sz="1333">
                <a:solidFill>
                  <a:schemeClr val="bg1">
                    <a:lumMod val="85000"/>
                  </a:schemeClr>
                </a:solidFill>
                <a:latin typeface="Courier New" panose="02070309020205020404" pitchFamily="49" charset="0"/>
                <a:cs typeface="Courier New" panose="02070309020205020404" pitchFamily="49" charset="0"/>
              </a:rPr>
              <a:t>R1(config)# </a:t>
            </a:r>
            <a:r>
              <a:rPr lang="en-US" altLang="zh-TW" sz="1333" b="1">
                <a:solidFill>
                  <a:schemeClr val="bg1"/>
                </a:solidFill>
                <a:latin typeface="Courier New" panose="02070309020205020404" pitchFamily="49" charset="0"/>
                <a:cs typeface="Courier New" panose="02070309020205020404" pitchFamily="49" charset="0"/>
              </a:rPr>
              <a:t>access-list 10 permit 192.168.20.0 0.0.0.255</a:t>
            </a:r>
          </a:p>
          <a:p>
            <a:r>
              <a:rPr lang="en-US" altLang="zh-TW" sz="1333">
                <a:solidFill>
                  <a:schemeClr val="bg1">
                    <a:lumMod val="85000"/>
                  </a:schemeClr>
                </a:solidFill>
                <a:latin typeface="Courier New" panose="02070309020205020404" pitchFamily="49" charset="0"/>
                <a:cs typeface="Courier New" panose="02070309020205020404" pitchFamily="49" charset="0"/>
              </a:rPr>
              <a:t>R1(config)# </a:t>
            </a:r>
            <a:r>
              <a:rPr lang="en-US" altLang="zh-TW" sz="1333" b="1">
                <a:solidFill>
                  <a:schemeClr val="bg1"/>
                </a:solidFill>
                <a:latin typeface="Courier New" panose="02070309020205020404" pitchFamily="49" charset="0"/>
                <a:cs typeface="Courier New" panose="02070309020205020404" pitchFamily="49" charset="0"/>
              </a:rPr>
              <a:t>do show access-lists</a:t>
            </a:r>
          </a:p>
          <a:p>
            <a:r>
              <a:rPr lang="en-US" altLang="zh-TW" sz="1333">
                <a:solidFill>
                  <a:schemeClr val="bg1">
                    <a:lumMod val="85000"/>
                  </a:schemeClr>
                </a:solidFill>
                <a:latin typeface="Courier New" panose="02070309020205020404" pitchFamily="49" charset="0"/>
                <a:cs typeface="Courier New" panose="02070309020205020404" pitchFamily="49" charset="0"/>
              </a:rPr>
              <a:t>Standard IP access list 10</a:t>
            </a:r>
          </a:p>
          <a:p>
            <a:r>
              <a:rPr lang="en-US" altLang="zh-TW" sz="1333">
                <a:solidFill>
                  <a:schemeClr val="bg1">
                    <a:lumMod val="85000"/>
                  </a:schemeClr>
                </a:solidFill>
                <a:latin typeface="Courier New" panose="02070309020205020404" pitchFamily="49" charset="0"/>
                <a:cs typeface="Courier New" panose="02070309020205020404" pitchFamily="49" charset="0"/>
              </a:rPr>
              <a:t>    10 permit 192.168.10.10</a:t>
            </a:r>
          </a:p>
          <a:p>
            <a:r>
              <a:rPr lang="en-US" altLang="zh-TW" sz="1333">
                <a:solidFill>
                  <a:schemeClr val="bg1"/>
                </a:solidFill>
                <a:latin typeface="Courier New" panose="02070309020205020404" pitchFamily="49" charset="0"/>
                <a:cs typeface="Courier New" panose="02070309020205020404" pitchFamily="49" charset="0"/>
              </a:rPr>
              <a:t>    </a:t>
            </a:r>
            <a:r>
              <a:rPr lang="en-US" altLang="zh-TW" sz="1333">
                <a:solidFill>
                  <a:schemeClr val="accent6"/>
                </a:solidFill>
                <a:latin typeface="Courier New" panose="02070309020205020404" pitchFamily="49" charset="0"/>
                <a:cs typeface="Courier New" panose="02070309020205020404" pitchFamily="49" charset="0"/>
              </a:rPr>
              <a:t>20 permit 192.168.20.0, wildcard bits 0.0.0.255</a:t>
            </a:r>
          </a:p>
          <a:p>
            <a:r>
              <a:rPr lang="en-US" altLang="zh-TW" sz="1333">
                <a:solidFill>
                  <a:schemeClr val="bg1">
                    <a:lumMod val="85000"/>
                  </a:schemeClr>
                </a:solidFill>
                <a:latin typeface="Courier New" panose="02070309020205020404" pitchFamily="49" charset="0"/>
                <a:cs typeface="Courier New" panose="02070309020205020404" pitchFamily="49" charset="0"/>
              </a:rPr>
              <a:t>R1(config)#</a:t>
            </a:r>
            <a:endParaRPr lang="zh-TW" altLang="en-US" sz="1333">
              <a:solidFill>
                <a:schemeClr val="bg1">
                  <a:lumMod val="85000"/>
                </a:schemeClr>
              </a:solidFill>
              <a:latin typeface="Courier New" panose="02070309020205020404" pitchFamily="49" charset="0"/>
              <a:cs typeface="Courier New" panose="02070309020205020404" pitchFamily="49" charset="0"/>
            </a:endParaRPr>
          </a:p>
        </p:txBody>
      </p:sp>
      <p:sp>
        <p:nvSpPr>
          <p:cNvPr id="12" name="Rectangle 5">
            <a:extLst>
              <a:ext uri="{FF2B5EF4-FFF2-40B4-BE49-F238E27FC236}">
                <a16:creationId xmlns:a16="http://schemas.microsoft.com/office/drawing/2014/main" id="{0C373442-B5D5-4A5B-B473-0147E927095B}"/>
              </a:ext>
            </a:extLst>
          </p:cNvPr>
          <p:cNvSpPr/>
          <p:nvPr/>
        </p:nvSpPr>
        <p:spPr>
          <a:xfrm>
            <a:off x="3087007" y="4803914"/>
            <a:ext cx="8912907" cy="912814"/>
          </a:xfrm>
          <a:prstGeom prst="rect">
            <a:avLst/>
          </a:prstGeom>
          <a:solidFill>
            <a:srgbClr val="000000"/>
          </a:solidFill>
        </p:spPr>
        <p:txBody>
          <a:bodyPr wrap="square">
            <a:spAutoFit/>
          </a:bodyPr>
          <a:lstStyle/>
          <a:p>
            <a:r>
              <a:rPr lang="en-US" altLang="zh-TW" sz="1333">
                <a:solidFill>
                  <a:schemeClr val="bg1">
                    <a:lumMod val="85000"/>
                  </a:schemeClr>
                </a:solidFill>
                <a:latin typeface="Courier New" panose="02070309020205020404" pitchFamily="49" charset="0"/>
                <a:cs typeface="Courier New" panose="02070309020205020404" pitchFamily="49" charset="0"/>
              </a:rPr>
              <a:t>R1(config)# </a:t>
            </a:r>
            <a:r>
              <a:rPr lang="en-US" altLang="zh-TW" sz="1333" b="1">
                <a:solidFill>
                  <a:schemeClr val="bg1"/>
                </a:solidFill>
                <a:latin typeface="Courier New" panose="02070309020205020404" pitchFamily="49" charset="0"/>
                <a:cs typeface="Courier New" panose="02070309020205020404" pitchFamily="49" charset="0"/>
              </a:rPr>
              <a:t>interface Serial 0/1/0</a:t>
            </a:r>
          </a:p>
          <a:p>
            <a:r>
              <a:rPr lang="en-US" altLang="zh-TW" sz="1333">
                <a:solidFill>
                  <a:schemeClr val="bg1">
                    <a:lumMod val="85000"/>
                  </a:schemeClr>
                </a:solidFill>
                <a:latin typeface="Courier New" panose="02070309020205020404" pitchFamily="49" charset="0"/>
                <a:cs typeface="Courier New" panose="02070309020205020404" pitchFamily="49" charset="0"/>
              </a:rPr>
              <a:t>R1(config-if)#</a:t>
            </a:r>
            <a:r>
              <a:rPr lang="en-US" altLang="zh-TW" sz="1333">
                <a:solidFill>
                  <a:schemeClr val="bg1"/>
                </a:solidFill>
                <a:latin typeface="Courier New" panose="02070309020205020404" pitchFamily="49" charset="0"/>
                <a:cs typeface="Courier New" panose="02070309020205020404" pitchFamily="49" charset="0"/>
              </a:rPr>
              <a:t> </a:t>
            </a:r>
            <a:r>
              <a:rPr lang="en-US" altLang="zh-TW" sz="1333" b="1" err="1">
                <a:solidFill>
                  <a:schemeClr val="bg1"/>
                </a:solidFill>
                <a:latin typeface="Courier New" panose="02070309020205020404" pitchFamily="49" charset="0"/>
                <a:cs typeface="Courier New" panose="02070309020205020404" pitchFamily="49" charset="0"/>
              </a:rPr>
              <a:t>ip access-group 10 out</a:t>
            </a:r>
          </a:p>
          <a:p>
            <a:r>
              <a:rPr lang="en-US" altLang="zh-TW" sz="1333">
                <a:solidFill>
                  <a:schemeClr val="bg1">
                    <a:lumMod val="85000"/>
                  </a:schemeClr>
                </a:solidFill>
                <a:latin typeface="Courier New" panose="02070309020205020404" pitchFamily="49" charset="0"/>
                <a:cs typeface="Courier New" panose="02070309020205020404" pitchFamily="49" charset="0"/>
              </a:rPr>
              <a:t>R1(config-if)#</a:t>
            </a:r>
            <a:r>
              <a:rPr lang="en-US" altLang="zh-TW" sz="1333">
                <a:solidFill>
                  <a:schemeClr val="bg1"/>
                </a:solidFill>
                <a:latin typeface="Courier New" panose="02070309020205020404" pitchFamily="49" charset="0"/>
                <a:cs typeface="Courier New" panose="02070309020205020404" pitchFamily="49" charset="0"/>
              </a:rPr>
              <a:t> </a:t>
            </a:r>
            <a:r>
              <a:rPr lang="en-US" altLang="zh-TW" sz="1333" b="1">
                <a:solidFill>
                  <a:schemeClr val="bg1"/>
                </a:solidFill>
                <a:latin typeface="Courier New" panose="02070309020205020404" pitchFamily="49" charset="0"/>
                <a:cs typeface="Courier New" panose="02070309020205020404" pitchFamily="49" charset="0"/>
              </a:rPr>
              <a:t>end</a:t>
            </a:r>
          </a:p>
          <a:p>
            <a:r>
              <a:rPr lang="en-US" altLang="zh-TW" sz="1333">
                <a:solidFill>
                  <a:schemeClr val="bg1">
                    <a:lumMod val="85000"/>
                  </a:schemeClr>
                </a:solidFill>
                <a:latin typeface="Courier New" panose="02070309020205020404" pitchFamily="49" charset="0"/>
                <a:cs typeface="Courier New" panose="02070309020205020404" pitchFamily="49" charset="0"/>
              </a:rPr>
              <a:t>R1#</a:t>
            </a:r>
            <a:endParaRPr lang="zh-TW" altLang="en-US" sz="1333">
              <a:solidFill>
                <a:schemeClr val="bg1">
                  <a:lumMod val="8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199</a:t>
            </a:fld>
            <a:endParaRPr lang="en-US" kern="0">
              <a:solidFill>
                <a:srgbClr val="595959"/>
              </a:solidFill>
            </a:endParaRPr>
          </a:p>
        </p:txBody>
      </p:sp>
    </p:spTree>
    <p:custDataLst>
      <p:tags r:id="rId3"/>
    </p:custDataLst>
    <p:extLst>
      <p:ext uri="{BB962C8B-B14F-4D97-AF65-F5344CB8AC3E}">
        <p14:creationId xmlns:p14="http://schemas.microsoft.com/office/powerpoint/2010/main" val="1447225120"/>
      </p:ext>
    </p:extLst>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4" name="Rectangle 1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9pPr>
          </a:lstStyle>
          <a:p>
            <a:pPr eaLnBrk="1" hangingPunct="1">
              <a:spcBef>
                <a:spcPct val="0"/>
              </a:spcBef>
              <a:buFontTx/>
              <a:buNone/>
            </a:pPr>
            <a:fld id="{020E2737-F880-4576-A86B-50BA25C0F753}" type="slidenum">
              <a:rPr lang="en-US" altLang="zh-TW" sz="1400">
                <a:ea typeface="新細明體" pitchFamily="18" charset="-120"/>
              </a:rPr>
              <a:pPr eaLnBrk="1" hangingPunct="1">
                <a:spcBef>
                  <a:spcPct val="0"/>
                </a:spcBef>
                <a:buFontTx/>
                <a:buNone/>
              </a:pPr>
              <a:t>2</a:t>
            </a:fld>
            <a:endParaRPr lang="en-US" altLang="zh-TW" sz="1400">
              <a:ea typeface="新細明體" pitchFamily="18" charset="-120"/>
            </a:endParaRPr>
          </a:p>
        </p:txBody>
      </p:sp>
      <p:sp>
        <p:nvSpPr>
          <p:cNvPr id="3076" name="Rectangle 2"/>
          <p:cNvSpPr>
            <a:spLocks noGrp="1" noChangeArrowheads="1"/>
          </p:cNvSpPr>
          <p:nvPr>
            <p:ph type="title"/>
          </p:nvPr>
        </p:nvSpPr>
        <p:spPr>
          <a:xfrm>
            <a:off x="2114550" y="0"/>
            <a:ext cx="8229600" cy="1143000"/>
          </a:xfrm>
        </p:spPr>
        <p:txBody>
          <a:bodyPr/>
          <a:lstStyle/>
          <a:p>
            <a:pPr eaLnBrk="1" hangingPunct="1"/>
            <a:r>
              <a:rPr lang="zh-TW" altLang="en-US" smtClean="0">
                <a:latin typeface="Times New Roman" panose="02020603050405020304" pitchFamily="18" charset="0"/>
              </a:rPr>
              <a:t>課程大綱</a:t>
            </a:r>
          </a:p>
        </p:txBody>
      </p:sp>
      <p:sp>
        <p:nvSpPr>
          <p:cNvPr id="3077" name="Rectangle 3"/>
          <p:cNvSpPr>
            <a:spLocks noGrp="1" noChangeArrowheads="1"/>
          </p:cNvSpPr>
          <p:nvPr>
            <p:ph type="body" idx="1"/>
          </p:nvPr>
        </p:nvSpPr>
        <p:spPr>
          <a:xfrm>
            <a:off x="1186997" y="1312863"/>
            <a:ext cx="5094060" cy="4932362"/>
          </a:xfrm>
        </p:spPr>
        <p:txBody>
          <a:bodyPr/>
          <a:lstStyle/>
          <a:p>
            <a:pPr marL="0" indent="0">
              <a:spcBef>
                <a:spcPts val="100"/>
              </a:spcBef>
              <a:buNone/>
            </a:pPr>
            <a:r>
              <a:rPr lang="zh-TW" altLang="zh-TW">
                <a:latin typeface="Times New Roman" panose="02020603050405020304" pitchFamily="18" charset="0"/>
              </a:rPr>
              <a:t>第一章</a:t>
            </a:r>
            <a:r>
              <a:rPr lang="zh-TW" altLang="zh-TW" smtClean="0">
                <a:latin typeface="Times New Roman" panose="02020603050405020304" pitchFamily="18" charset="0"/>
              </a:rPr>
              <a:t>：</a:t>
            </a:r>
            <a:r>
              <a:rPr lang="zh-TW" altLang="zh-TW">
                <a:latin typeface="標楷體" pitchFamily="65" charset="-120"/>
              </a:rPr>
              <a:t>單</a:t>
            </a:r>
            <a:r>
              <a:rPr lang="zh-TW" altLang="zh-TW" smtClean="0">
                <a:latin typeface="標楷體" pitchFamily="65" charset="-120"/>
              </a:rPr>
              <a:t>區域O</a:t>
            </a:r>
            <a:r>
              <a:rPr lang="zh-TW" altLang="zh-TW">
                <a:latin typeface="標楷體" pitchFamily="65" charset="-120"/>
              </a:rPr>
              <a:t>SPFv</a:t>
            </a:r>
            <a:r>
              <a:rPr lang="zh-TW" altLang="zh-TW" smtClean="0">
                <a:latin typeface="標楷體" pitchFamily="65" charset="-120"/>
              </a:rPr>
              <a:t>2概念</a:t>
            </a:r>
            <a:r>
              <a:rPr lang="en-US" altLang="zh-TW" b="1">
                <a:latin typeface="Times New Roman" panose="02020603050405020304" pitchFamily="18" charset="0"/>
              </a:rPr>
              <a:t>(</a:t>
            </a:r>
            <a:r>
              <a:rPr lang="zh-TW" altLang="en-US" b="1">
                <a:latin typeface="Times New Roman" panose="02020603050405020304" pitchFamily="18" charset="0"/>
              </a:rPr>
              <a:t>含實作</a:t>
            </a:r>
            <a:r>
              <a:rPr lang="en-US" altLang="zh-TW" b="1">
                <a:latin typeface="Times New Roman" panose="02020603050405020304" pitchFamily="18" charset="0"/>
              </a:rPr>
              <a:t>)</a:t>
            </a:r>
            <a:endParaRPr lang="en-US" altLang="zh-TW" smtClean="0">
              <a:latin typeface="標楷體" pitchFamily="65" charset="-120"/>
            </a:endParaRPr>
          </a:p>
          <a:p>
            <a:pPr marL="0" indent="0">
              <a:spcBef>
                <a:spcPts val="100"/>
              </a:spcBef>
              <a:buNone/>
            </a:pPr>
            <a:r>
              <a:rPr lang="zh-TW" altLang="zh-TW" smtClean="0">
                <a:latin typeface="Times New Roman" panose="02020603050405020304" pitchFamily="18" charset="0"/>
              </a:rPr>
              <a:t>第二</a:t>
            </a:r>
            <a:r>
              <a:rPr lang="zh-TW" altLang="zh-TW">
                <a:latin typeface="Times New Roman" panose="02020603050405020304" pitchFamily="18" charset="0"/>
              </a:rPr>
              <a:t>章</a:t>
            </a:r>
            <a:r>
              <a:rPr lang="zh-TW" altLang="zh-TW" smtClean="0">
                <a:latin typeface="Times New Roman" panose="02020603050405020304" pitchFamily="18" charset="0"/>
              </a:rPr>
              <a:t>：</a:t>
            </a:r>
            <a:r>
              <a:rPr lang="zh-TW" altLang="en-US">
                <a:latin typeface="Times New Roman" panose="02020603050405020304" pitchFamily="18" charset="0"/>
              </a:rPr>
              <a:t>單</a:t>
            </a:r>
            <a:r>
              <a:rPr lang="zh-TW" altLang="en-US" smtClean="0">
                <a:latin typeface="Times New Roman" panose="02020603050405020304" pitchFamily="18" charset="0"/>
              </a:rPr>
              <a:t>區域</a:t>
            </a:r>
            <a:r>
              <a:rPr lang="zh-TW" altLang="zh-TW" smtClean="0">
                <a:latin typeface="標楷體" pitchFamily="65" charset="-120"/>
              </a:rPr>
              <a:t>O</a:t>
            </a:r>
            <a:r>
              <a:rPr lang="zh-TW" altLang="zh-TW">
                <a:latin typeface="標楷體" pitchFamily="65" charset="-120"/>
              </a:rPr>
              <a:t>SPFv</a:t>
            </a:r>
            <a:r>
              <a:rPr lang="zh-TW" altLang="zh-TW" smtClean="0">
                <a:latin typeface="標楷體" pitchFamily="65" charset="-120"/>
              </a:rPr>
              <a:t>2</a:t>
            </a:r>
            <a:r>
              <a:rPr lang="zh-TW" altLang="en-US" smtClean="0">
                <a:latin typeface="Times New Roman" panose="02020603050405020304" pitchFamily="18" charset="0"/>
              </a:rPr>
              <a:t>設定</a:t>
            </a:r>
            <a:r>
              <a:rPr lang="en-US" altLang="zh-TW" b="1">
                <a:latin typeface="Times New Roman" panose="02020603050405020304" pitchFamily="18" charset="0"/>
              </a:rPr>
              <a:t>(</a:t>
            </a:r>
            <a:r>
              <a:rPr lang="zh-TW" altLang="en-US" b="1">
                <a:latin typeface="Times New Roman" panose="02020603050405020304" pitchFamily="18" charset="0"/>
              </a:rPr>
              <a:t>含實作</a:t>
            </a:r>
            <a:r>
              <a:rPr lang="en-US" altLang="zh-TW" b="1">
                <a:latin typeface="Times New Roman" panose="02020603050405020304" pitchFamily="18" charset="0"/>
              </a:rPr>
              <a:t>)</a:t>
            </a:r>
            <a:endParaRPr lang="zh-TW" altLang="zh-TW">
              <a:latin typeface="Times New Roman" panose="02020603050405020304" pitchFamily="18" charset="0"/>
            </a:endParaRPr>
          </a:p>
          <a:p>
            <a:pPr marL="0" indent="0">
              <a:spcBef>
                <a:spcPts val="100"/>
              </a:spcBef>
              <a:buNone/>
            </a:pPr>
            <a:r>
              <a:rPr lang="zh-TW" altLang="zh-TW">
                <a:latin typeface="Times New Roman" panose="02020603050405020304" pitchFamily="18" charset="0"/>
              </a:rPr>
              <a:t>第三章</a:t>
            </a:r>
            <a:r>
              <a:rPr lang="zh-TW" altLang="zh-TW" smtClean="0">
                <a:latin typeface="Times New Roman" panose="02020603050405020304" pitchFamily="18" charset="0"/>
              </a:rPr>
              <a:t>：</a:t>
            </a:r>
            <a:r>
              <a:rPr lang="zh-TW" altLang="en-US">
                <a:latin typeface="Times New Roman" panose="02020603050405020304" pitchFamily="18" charset="0"/>
              </a:rPr>
              <a:t>網路安全</a:t>
            </a:r>
            <a:r>
              <a:rPr lang="zh-TW" altLang="en-US" smtClean="0">
                <a:latin typeface="Times New Roman" panose="02020603050405020304" pitchFamily="18" charset="0"/>
              </a:rPr>
              <a:t>概念</a:t>
            </a:r>
            <a:endParaRPr lang="en-US" altLang="zh-TW" smtClean="0">
              <a:latin typeface="Times New Roman" panose="02020603050405020304" pitchFamily="18" charset="0"/>
            </a:endParaRPr>
          </a:p>
          <a:p>
            <a:pPr marL="0" indent="0">
              <a:spcBef>
                <a:spcPts val="100"/>
              </a:spcBef>
              <a:buNone/>
            </a:pPr>
            <a:r>
              <a:rPr lang="zh-TW" altLang="zh-TW" smtClean="0">
                <a:latin typeface="Times New Roman" panose="02020603050405020304" pitchFamily="18" charset="0"/>
              </a:rPr>
              <a:t>第四章：</a:t>
            </a:r>
            <a:r>
              <a:rPr lang="en-US" altLang="zh-TW">
                <a:latin typeface="標楷體" pitchFamily="65" charset="-120"/>
                <a:cs typeface="Arial" pitchFamily="34" charset="0"/>
              </a:rPr>
              <a:t>ACL </a:t>
            </a:r>
            <a:r>
              <a:rPr lang="zh-TW" altLang="en-US" smtClean="0">
                <a:latin typeface="標楷體" pitchFamily="65" charset="-120"/>
                <a:cs typeface="Arial" pitchFamily="34" charset="0"/>
              </a:rPr>
              <a:t>概念</a:t>
            </a:r>
            <a:r>
              <a:rPr lang="en-US" altLang="zh-TW" b="1">
                <a:latin typeface="Times New Roman" panose="02020603050405020304" pitchFamily="18" charset="0"/>
              </a:rPr>
              <a:t>(</a:t>
            </a:r>
            <a:r>
              <a:rPr lang="zh-TW" altLang="en-US" b="1">
                <a:latin typeface="Times New Roman" panose="02020603050405020304" pitchFamily="18" charset="0"/>
              </a:rPr>
              <a:t>含實作</a:t>
            </a:r>
            <a:r>
              <a:rPr lang="en-US" altLang="zh-TW" b="1">
                <a:latin typeface="Times New Roman" panose="02020603050405020304" pitchFamily="18" charset="0"/>
              </a:rPr>
              <a:t>)</a:t>
            </a:r>
            <a:endParaRPr lang="zh-TW" altLang="zh-TW" smtClean="0">
              <a:latin typeface="Times New Roman" panose="02020603050405020304" pitchFamily="18" charset="0"/>
            </a:endParaRPr>
          </a:p>
          <a:p>
            <a:pPr marL="0" indent="0">
              <a:spcBef>
                <a:spcPts val="100"/>
              </a:spcBef>
              <a:buNone/>
            </a:pPr>
            <a:r>
              <a:rPr lang="zh-TW" altLang="zh-TW" smtClean="0">
                <a:latin typeface="Times New Roman" panose="02020603050405020304" pitchFamily="18" charset="0"/>
              </a:rPr>
              <a:t>第五</a:t>
            </a:r>
            <a:r>
              <a:rPr lang="zh-TW" altLang="zh-TW">
                <a:latin typeface="Times New Roman" panose="02020603050405020304" pitchFamily="18" charset="0"/>
              </a:rPr>
              <a:t>章</a:t>
            </a:r>
            <a:r>
              <a:rPr lang="zh-TW" altLang="zh-TW" smtClean="0">
                <a:latin typeface="Times New Roman" panose="02020603050405020304" pitchFamily="18" charset="0"/>
              </a:rPr>
              <a:t>：</a:t>
            </a:r>
            <a:r>
              <a:rPr lang="en-US" altLang="zh-TW">
                <a:latin typeface="標楷體" pitchFamily="65" charset="-120"/>
                <a:cs typeface="Arial" pitchFamily="34" charset="0"/>
              </a:rPr>
              <a:t>IPv4 ACL </a:t>
            </a:r>
            <a:r>
              <a:rPr lang="zh-TW" altLang="en-US" smtClean="0">
                <a:latin typeface="標楷體" pitchFamily="65" charset="-120"/>
                <a:cs typeface="Arial" pitchFamily="34" charset="0"/>
              </a:rPr>
              <a:t>設定</a:t>
            </a:r>
            <a:r>
              <a:rPr lang="en-US" altLang="zh-TW" b="1">
                <a:latin typeface="Times New Roman" panose="02020603050405020304" pitchFamily="18" charset="0"/>
              </a:rPr>
              <a:t>(</a:t>
            </a:r>
            <a:r>
              <a:rPr lang="zh-TW" altLang="en-US" b="1">
                <a:latin typeface="Times New Roman" panose="02020603050405020304" pitchFamily="18" charset="0"/>
              </a:rPr>
              <a:t>含實作</a:t>
            </a:r>
            <a:r>
              <a:rPr lang="en-US" altLang="zh-TW" b="1">
                <a:latin typeface="Times New Roman" panose="02020603050405020304" pitchFamily="18" charset="0"/>
              </a:rPr>
              <a:t>)</a:t>
            </a:r>
            <a:endParaRPr lang="en-US" altLang="zh-TW" smtClean="0">
              <a:latin typeface="標楷體" pitchFamily="65" charset="-120"/>
              <a:cs typeface="Arial" panose="020b0604020202020204" pitchFamily="34" charset="0"/>
            </a:endParaRPr>
          </a:p>
          <a:p>
            <a:pPr marL="0" indent="0">
              <a:spcBef>
                <a:spcPts val="100"/>
              </a:spcBef>
              <a:buNone/>
            </a:pPr>
            <a:r>
              <a:rPr lang="zh-TW" altLang="zh-TW" smtClean="0">
                <a:latin typeface="Times New Roman" panose="02020603050405020304" pitchFamily="18" charset="0"/>
              </a:rPr>
              <a:t>第六</a:t>
            </a:r>
            <a:r>
              <a:rPr lang="zh-TW" altLang="zh-TW">
                <a:latin typeface="Times New Roman" panose="02020603050405020304" pitchFamily="18" charset="0"/>
              </a:rPr>
              <a:t>章</a:t>
            </a:r>
            <a:r>
              <a:rPr lang="zh-TW" altLang="zh-TW" smtClean="0">
                <a:latin typeface="Times New Roman" panose="02020603050405020304" pitchFamily="18" charset="0"/>
              </a:rPr>
              <a:t>：</a:t>
            </a:r>
            <a:r>
              <a:rPr lang="zh-TW" altLang="zh-TW">
                <a:latin typeface="標楷體" pitchFamily="65" charset="-120"/>
                <a:cs typeface="Arial" pitchFamily="34" charset="0"/>
              </a:rPr>
              <a:t>IPv4 的 </a:t>
            </a:r>
            <a:r>
              <a:rPr lang="zh-TW" altLang="zh-TW" smtClean="0">
                <a:latin typeface="標楷體" pitchFamily="65" charset="-120"/>
                <a:cs typeface="Arial" pitchFamily="34" charset="0"/>
              </a:rPr>
              <a:t>NAT</a:t>
            </a:r>
            <a:r>
              <a:rPr lang="en-US" altLang="zh-TW" b="1">
                <a:latin typeface="Times New Roman" panose="02020603050405020304" pitchFamily="18" charset="0"/>
              </a:rPr>
              <a:t>(</a:t>
            </a:r>
            <a:r>
              <a:rPr lang="zh-TW" altLang="en-US" b="1">
                <a:latin typeface="Times New Roman" panose="02020603050405020304" pitchFamily="18" charset="0"/>
              </a:rPr>
              <a:t>含實作</a:t>
            </a:r>
            <a:r>
              <a:rPr lang="en-US" altLang="zh-TW" b="1">
                <a:latin typeface="Times New Roman" panose="02020603050405020304" pitchFamily="18" charset="0"/>
              </a:rPr>
              <a:t>)</a:t>
            </a:r>
            <a:endParaRPr lang="en-US" altLang="zh-TW" smtClean="0">
              <a:latin typeface="標楷體" pitchFamily="65" charset="-120"/>
              <a:cs typeface="Arial" pitchFamily="34" charset="0"/>
            </a:endParaRPr>
          </a:p>
          <a:p>
            <a:pPr marL="0" indent="0">
              <a:spcBef>
                <a:spcPts val="100"/>
              </a:spcBef>
              <a:buNone/>
            </a:pPr>
            <a:r>
              <a:rPr lang="zh-TW" altLang="zh-TW" smtClean="0">
                <a:latin typeface="Times New Roman" panose="02020603050405020304" pitchFamily="18" charset="0"/>
              </a:rPr>
              <a:t>第七</a:t>
            </a:r>
            <a:r>
              <a:rPr lang="zh-TW" altLang="zh-TW">
                <a:latin typeface="Times New Roman" panose="02020603050405020304" pitchFamily="18" charset="0"/>
              </a:rPr>
              <a:t>章</a:t>
            </a:r>
            <a:r>
              <a:rPr lang="zh-TW" altLang="zh-TW" smtClean="0">
                <a:latin typeface="Times New Roman" panose="02020603050405020304" pitchFamily="18" charset="0"/>
              </a:rPr>
              <a:t>：</a:t>
            </a:r>
            <a:r>
              <a:rPr lang="en-US" altLang="zh-TW">
                <a:latin typeface="標楷體" pitchFamily="65" charset="-120"/>
              </a:rPr>
              <a:t>WAN </a:t>
            </a:r>
            <a:r>
              <a:rPr lang="zh-TW" altLang="zh-TW" smtClean="0">
                <a:latin typeface="標楷體" pitchFamily="65" charset="-120"/>
              </a:rPr>
              <a:t>概念</a:t>
            </a:r>
            <a:endParaRPr lang="en-US" altLang="zh-TW" smtClean="0">
              <a:latin typeface="標楷體" pitchFamily="65" charset="-120"/>
            </a:endParaRPr>
          </a:p>
        </p:txBody>
      </p:sp>
      <p:sp>
        <p:nvSpPr>
          <p:cNvPr id="7" name="Rectangle 3"/>
          <p:cNvSpPr txBox="1">
            <a:spLocks noChangeArrowheads="1"/>
          </p:cNvSpPr>
          <p:nvPr/>
        </p:nvSpPr>
        <p:spPr bwMode="auto">
          <a:xfrm>
            <a:off x="6095999" y="1312863"/>
            <a:ext cx="5366657" cy="49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har char="•"/>
              <a:defRPr kumimoji="1" sz="2400">
                <a:solidFill>
                  <a:schemeClr val="tx1"/>
                </a:solidFill>
                <a:latin typeface="+mn-lt"/>
                <a:ea typeface="標楷體" panose="03000509000000000000" pitchFamily="65" charset="-120"/>
                <a:cs typeface="+mn-cs"/>
              </a:defRPr>
            </a:lvl1pPr>
            <a:lvl2pPr marL="557213" indent="-214313" algn="l" rtl="0" eaLnBrk="0" fontAlgn="base" hangingPunct="0">
              <a:spcBef>
                <a:spcPct val="20000"/>
              </a:spcBef>
              <a:spcAft>
                <a:spcPct val="0"/>
              </a:spcAft>
              <a:buChar char="–"/>
              <a:defRPr kumimoji="1" sz="2100">
                <a:solidFill>
                  <a:schemeClr val="tx1"/>
                </a:solidFill>
                <a:latin typeface="+mn-lt"/>
                <a:ea typeface="標楷體" panose="03000509000000000000" pitchFamily="65" charset="-120"/>
              </a:defRPr>
            </a:lvl2pPr>
            <a:lvl3pPr marL="857250" indent="-171450" algn="l" rtl="0" eaLnBrk="0" fontAlgn="base" hangingPunct="0">
              <a:spcBef>
                <a:spcPct val="20000"/>
              </a:spcBef>
              <a:spcAft>
                <a:spcPct val="0"/>
              </a:spcAft>
              <a:buChar char="•"/>
              <a:defRPr kumimoji="1" sz="1800">
                <a:solidFill>
                  <a:schemeClr val="tx1"/>
                </a:solidFill>
                <a:latin typeface="+mn-lt"/>
                <a:ea typeface="標楷體" panose="03000509000000000000" pitchFamily="65" charset="-120"/>
              </a:defRPr>
            </a:lvl3pPr>
            <a:lvl4pPr marL="1200150" indent="-171450" algn="l" rtl="0" eaLnBrk="0" fontAlgn="base" hangingPunct="0">
              <a:spcBef>
                <a:spcPct val="20000"/>
              </a:spcBef>
              <a:spcAft>
                <a:spcPct val="0"/>
              </a:spcAft>
              <a:buChar char="–"/>
              <a:defRPr kumimoji="1" sz="1500">
                <a:solidFill>
                  <a:schemeClr val="tx1"/>
                </a:solidFill>
                <a:latin typeface="+mn-lt"/>
                <a:ea typeface="標楷體" panose="03000509000000000000" pitchFamily="65" charset="-120"/>
              </a:defRPr>
            </a:lvl4pPr>
            <a:lvl5pPr marL="1543050" indent="-171450" algn="l" rtl="0" eaLnBrk="0" fontAlgn="base" hangingPunct="0">
              <a:spcBef>
                <a:spcPct val="20000"/>
              </a:spcBef>
              <a:spcAft>
                <a:spcPct val="0"/>
              </a:spcAft>
              <a:buChar char="»"/>
              <a:defRPr kumimoji="1" sz="1500">
                <a:solidFill>
                  <a:schemeClr val="tx1"/>
                </a:solidFill>
                <a:latin typeface="+mn-lt"/>
                <a:ea typeface="標楷體" panose="03000509000000000000" pitchFamily="65" charset="-120"/>
              </a:defRPr>
            </a:lvl5pPr>
            <a:lvl6pPr marL="1885950" indent="-171450" algn="l" rtl="0" fontAlgn="base">
              <a:spcBef>
                <a:spcPct val="20000"/>
              </a:spcBef>
              <a:spcAft>
                <a:spcPct val="0"/>
              </a:spcAft>
              <a:buChar char="»"/>
              <a:defRPr kumimoji="1" sz="1500">
                <a:solidFill>
                  <a:schemeClr val="tx1"/>
                </a:solidFill>
                <a:latin typeface="+mn-lt"/>
                <a:ea typeface="+mn-ea"/>
              </a:defRPr>
            </a:lvl6pPr>
            <a:lvl7pPr marL="2228850" indent="-171450" algn="l" rtl="0" fontAlgn="base">
              <a:spcBef>
                <a:spcPct val="20000"/>
              </a:spcBef>
              <a:spcAft>
                <a:spcPct val="0"/>
              </a:spcAft>
              <a:buChar char="»"/>
              <a:defRPr kumimoji="1" sz="1500">
                <a:solidFill>
                  <a:schemeClr val="tx1"/>
                </a:solidFill>
                <a:latin typeface="+mn-lt"/>
                <a:ea typeface="+mn-ea"/>
              </a:defRPr>
            </a:lvl7pPr>
            <a:lvl8pPr marL="2571750" indent="-171450" algn="l" rtl="0" fontAlgn="base">
              <a:spcBef>
                <a:spcPct val="20000"/>
              </a:spcBef>
              <a:spcAft>
                <a:spcPct val="0"/>
              </a:spcAft>
              <a:buChar char="»"/>
              <a:defRPr kumimoji="1" sz="1500">
                <a:solidFill>
                  <a:schemeClr val="tx1"/>
                </a:solidFill>
                <a:latin typeface="+mn-lt"/>
                <a:ea typeface="+mn-ea"/>
              </a:defRPr>
            </a:lvl8pPr>
            <a:lvl9pPr marL="2914650" indent="-171450" algn="l" rtl="0" fontAlgn="base">
              <a:spcBef>
                <a:spcPct val="20000"/>
              </a:spcBef>
              <a:spcAft>
                <a:spcPct val="0"/>
              </a:spcAft>
              <a:buChar char="»"/>
              <a:defRPr kumimoji="1" sz="1500">
                <a:solidFill>
                  <a:schemeClr val="tx1"/>
                </a:solidFill>
                <a:latin typeface="+mn-lt"/>
                <a:ea typeface="+mn-ea"/>
              </a:defRPr>
            </a:lvl9pPr>
          </a:lstStyle>
          <a:p>
            <a:pPr marL="0" indent="0">
              <a:spcBef>
                <a:spcPts val="100"/>
              </a:spcBef>
              <a:buNone/>
            </a:pPr>
            <a:r>
              <a:rPr lang="zh-TW" altLang="zh-TW" b="1">
                <a:latin typeface="Times New Roman" panose="02020603050405020304" pitchFamily="18" charset="0"/>
              </a:rPr>
              <a:t>第八章：</a:t>
            </a:r>
            <a:r>
              <a:rPr lang="en-US" altLang="zh-TW" b="1">
                <a:latin typeface="標楷體" pitchFamily="65" charset="-120"/>
              </a:rPr>
              <a:t>VPN </a:t>
            </a:r>
            <a:r>
              <a:rPr lang="zh-TW" altLang="en-US" b="1">
                <a:latin typeface="標楷體" pitchFamily="65" charset="-120"/>
              </a:rPr>
              <a:t>和 </a:t>
            </a:r>
            <a:r>
              <a:rPr lang="en-US" altLang="zh-TW" b="1">
                <a:latin typeface="標楷體" pitchFamily="65" charset="-120"/>
              </a:rPr>
              <a:t>IPsec </a:t>
            </a:r>
            <a:r>
              <a:rPr lang="zh-TW" altLang="en-US" b="1" smtClean="0">
                <a:latin typeface="標楷體" pitchFamily="65" charset="-120"/>
              </a:rPr>
              <a:t>概念</a:t>
            </a:r>
            <a:r>
              <a:rPr lang="en-US" altLang="zh-TW" b="1">
                <a:latin typeface="Times New Roman" panose="02020603050405020304" pitchFamily="18" charset="0"/>
              </a:rPr>
              <a:t>(</a:t>
            </a:r>
            <a:r>
              <a:rPr lang="zh-TW" altLang="en-US" b="1">
                <a:latin typeface="Times New Roman" panose="02020603050405020304" pitchFamily="18" charset="0"/>
              </a:rPr>
              <a:t>含實作</a:t>
            </a:r>
            <a:r>
              <a:rPr lang="en-US" altLang="zh-TW" b="1">
                <a:latin typeface="Times New Roman" panose="02020603050405020304" pitchFamily="18" charset="0"/>
              </a:rPr>
              <a:t>)</a:t>
            </a:r>
            <a:endParaRPr lang="zh-TW" altLang="zh-TW" b="1">
              <a:latin typeface="Times New Roman" panose="02020603050405020304" pitchFamily="18" charset="0"/>
            </a:endParaRPr>
          </a:p>
          <a:p>
            <a:pPr marL="0" indent="0">
              <a:spcBef>
                <a:spcPts val="100"/>
              </a:spcBef>
              <a:buNone/>
            </a:pPr>
            <a:r>
              <a:rPr lang="zh-TW" altLang="zh-TW" b="1">
                <a:latin typeface="Times New Roman" panose="02020603050405020304" pitchFamily="18" charset="0"/>
              </a:rPr>
              <a:t>第九章：</a:t>
            </a:r>
            <a:r>
              <a:rPr lang="zh-TW" altLang="zh-TW" b="1">
                <a:latin typeface="標楷體" pitchFamily="65" charset="-120"/>
              </a:rPr>
              <a:t>QoS 概念</a:t>
            </a:r>
            <a:endParaRPr lang="en-US" altLang="zh-TW" b="1">
              <a:latin typeface="標楷體" pitchFamily="65" charset="-120"/>
            </a:endParaRPr>
          </a:p>
          <a:p>
            <a:pPr marL="0" indent="0">
              <a:spcBef>
                <a:spcPts val="100"/>
              </a:spcBef>
              <a:buNone/>
            </a:pPr>
            <a:r>
              <a:rPr lang="zh-TW" altLang="zh-TW" b="1">
                <a:latin typeface="Times New Roman" panose="02020603050405020304" pitchFamily="18" charset="0"/>
              </a:rPr>
              <a:t>第十章：</a:t>
            </a:r>
            <a:r>
              <a:rPr lang="zh-TW" altLang="zh-TW" b="1">
                <a:latin typeface="標楷體" pitchFamily="65" charset="-120"/>
              </a:rPr>
              <a:t>網路管理</a:t>
            </a:r>
            <a:endParaRPr lang="en-US" altLang="zh-TW" b="1">
              <a:latin typeface="標楷體" pitchFamily="65" charset="-120"/>
            </a:endParaRPr>
          </a:p>
          <a:p>
            <a:pPr marL="0" indent="0">
              <a:spcBef>
                <a:spcPts val="100"/>
              </a:spcBef>
              <a:buNone/>
            </a:pPr>
            <a:r>
              <a:rPr lang="zh-TW" altLang="zh-TW" b="1">
                <a:latin typeface="Times New Roman" panose="02020603050405020304" pitchFamily="18" charset="0"/>
              </a:rPr>
              <a:t>第十一章：</a:t>
            </a:r>
            <a:r>
              <a:rPr lang="zh-TW" altLang="zh-TW" b="1">
                <a:latin typeface="標楷體" pitchFamily="65" charset="-120"/>
              </a:rPr>
              <a:t>網路設計</a:t>
            </a:r>
            <a:endParaRPr lang="en-US" altLang="zh-TW" b="1">
              <a:latin typeface="標楷體" pitchFamily="65" charset="-120"/>
            </a:endParaRPr>
          </a:p>
          <a:p>
            <a:pPr marL="0" indent="0">
              <a:spcBef>
                <a:spcPts val="100"/>
              </a:spcBef>
              <a:buNone/>
            </a:pPr>
            <a:r>
              <a:rPr lang="zh-TW" altLang="zh-TW" b="1">
                <a:latin typeface="Times New Roman" panose="02020603050405020304" pitchFamily="18" charset="0"/>
              </a:rPr>
              <a:t>第十二章：</a:t>
            </a:r>
            <a:r>
              <a:rPr lang="zh-TW" altLang="en-US" b="1">
                <a:latin typeface="標楷體" pitchFamily="65" charset="-120"/>
              </a:rPr>
              <a:t>網路故障排除</a:t>
            </a:r>
            <a:endParaRPr lang="en-US" altLang="zh-TW" b="1">
              <a:latin typeface="標楷體" pitchFamily="65" charset="-120"/>
            </a:endParaRPr>
          </a:p>
          <a:p>
            <a:pPr marL="0" indent="0">
              <a:spcBef>
                <a:spcPts val="100"/>
              </a:spcBef>
              <a:buNone/>
            </a:pPr>
            <a:r>
              <a:rPr lang="zh-TW" altLang="zh-TW" b="1">
                <a:latin typeface="Times New Roman" panose="02020603050405020304" pitchFamily="18" charset="0"/>
              </a:rPr>
              <a:t>第十三章：</a:t>
            </a:r>
            <a:r>
              <a:rPr lang="zh-TW" altLang="zh-TW" b="1">
                <a:latin typeface="標楷體" pitchFamily="65" charset="-120"/>
              </a:rPr>
              <a:t>網路虛擬化</a:t>
            </a:r>
            <a:endParaRPr lang="en-US" altLang="zh-TW" b="1">
              <a:latin typeface="標楷體" pitchFamily="65" charset="-120"/>
            </a:endParaRPr>
          </a:p>
          <a:p>
            <a:pPr marL="0" indent="0">
              <a:spcBef>
                <a:spcPts val="100"/>
              </a:spcBef>
              <a:buNone/>
            </a:pPr>
            <a:r>
              <a:rPr lang="zh-TW" altLang="zh-TW" b="1">
                <a:latin typeface="Times New Roman" panose="02020603050405020304" pitchFamily="18" charset="0"/>
              </a:rPr>
              <a:t>第十四章：</a:t>
            </a:r>
            <a:r>
              <a:rPr lang="zh-TW" altLang="en-US" b="1">
                <a:latin typeface="標楷體" pitchFamily="65" charset="-120"/>
              </a:rPr>
              <a:t>網路自動化</a:t>
            </a:r>
            <a:endParaRPr lang="zh-TW" altLang="zh-TW" b="1">
              <a:latin typeface="Times New Roman" panose="02020603050405020304" pitchFamily="18" charset="0"/>
            </a:endParaRPr>
          </a:p>
        </p:txBody>
      </p:sp>
    </p:spTree>
    <p:extLst>
      <p:ext uri="{BB962C8B-B14F-4D97-AF65-F5344CB8AC3E}">
        <p14:creationId xmlns:p14="http://schemas.microsoft.com/office/powerpoint/2010/main" val="1850499142"/>
      </p:ext>
    </p:extLst>
  </p:cSld>
  <p:clrMapOvr>
    <a:masterClrMapping/>
  </p:clrMapOvr>
  <p:transition/>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90654B0D-4339-4DE4-BAD7-3269435A87EF}"/>
              </a:ext>
            </a:extLst>
          </p:cNvPr>
          <p:cNvSpPr>
            <a:spLocks noGrp="1"/>
          </p:cNvSpPr>
          <p:nvPr>
            <p:ph idx="1"/>
          </p:nvPr>
        </p:nvSpPr>
        <p:spPr>
          <a:xfrm>
            <a:off x="626322" y="1317575"/>
            <a:ext cx="11804381" cy="5540425"/>
          </a:xfrm>
        </p:spPr>
        <p:txBody>
          <a:bodyPr/>
          <a:lstStyle/>
          <a:p>
            <a:pPr marL="0" indent="0">
              <a:buNone/>
            </a:pPr>
            <a:r>
              <a:rPr lang="zh-TW" altLang="en-US" sz="2133">
                <a:latin typeface="標楷體" pitchFamily="65" charset="-120"/>
              </a:rPr>
              <a:t>在雙向狀態之後，路由器會轉換至資料庫同步狀態。這是一個三步驟的程序，如下所示：</a:t>
            </a:r>
            <a:endParaRPr lang="en-US" altLang="zh-TW" sz="2133">
              <a:latin typeface="標楷體" pitchFamily="65" charset="-120"/>
            </a:endParaRPr>
          </a:p>
          <a:p>
            <a:pPr lvl="1"/>
            <a:r>
              <a:rPr lang="zh-TW" altLang="en-US" sz="2133">
                <a:latin typeface="標楷體" pitchFamily="65" charset="-120"/>
              </a:rPr>
              <a:t>決定第一部路由器：具有較高的路由器 </a:t>
            </a:r>
            <a:r>
              <a:rPr lang="en-US" altLang="zh-TW" sz="2133">
                <a:latin typeface="標楷體" pitchFamily="65" charset="-120"/>
              </a:rPr>
              <a:t>ID </a:t>
            </a:r>
            <a:r>
              <a:rPr lang="zh-TW" altLang="en-US" sz="2133">
                <a:latin typeface="標楷體" pitchFamily="65" charset="-120"/>
              </a:rPr>
              <a:t>的路由器首先發送其 </a:t>
            </a:r>
            <a:r>
              <a:rPr lang="en-US" altLang="zh-TW" sz="2133">
                <a:latin typeface="標楷體" pitchFamily="65" charset="-120"/>
              </a:rPr>
              <a:t>DBD</a:t>
            </a:r>
            <a:r>
              <a:rPr lang="zh-TW" altLang="en-US" sz="2133">
                <a:latin typeface="標楷體" pitchFamily="65" charset="-120"/>
              </a:rPr>
              <a:t>。</a:t>
            </a:r>
          </a:p>
          <a:p>
            <a:pPr lvl="1"/>
            <a:r>
              <a:rPr lang="zh-TW" altLang="en-US" sz="2133">
                <a:latin typeface="標楷體" pitchFamily="65" charset="-120"/>
              </a:rPr>
              <a:t>交換 </a:t>
            </a:r>
            <a:r>
              <a:rPr lang="en-US" altLang="zh-TW" sz="2133">
                <a:latin typeface="標楷體" pitchFamily="65" charset="-120"/>
              </a:rPr>
              <a:t>DBD</a:t>
            </a:r>
            <a:r>
              <a:rPr lang="zh-TW" altLang="en-US" sz="2133">
                <a:latin typeface="標楷體" pitchFamily="65" charset="-120"/>
              </a:rPr>
              <a:t>：根據需要的數量來傳遞資料庫。另一個路由器必須用 </a:t>
            </a:r>
            <a:r>
              <a:rPr lang="en-US" altLang="zh-TW" sz="2133" err="1">
                <a:latin typeface="標楷體" pitchFamily="65" charset="-120"/>
              </a:rPr>
              <a:t>LSAck </a:t>
            </a:r>
            <a:r>
              <a:rPr lang="zh-TW" altLang="en-US" sz="2133">
                <a:latin typeface="標楷體" pitchFamily="65" charset="-120"/>
              </a:rPr>
              <a:t>封包來確認每個</a:t>
            </a:r>
            <a:r>
              <a:rPr lang="en-US" altLang="zh-TW" sz="2133">
                <a:latin typeface="標楷體" pitchFamily="65" charset="-120"/>
              </a:rPr>
              <a:t>DBD</a:t>
            </a:r>
            <a:r>
              <a:rPr lang="zh-TW" altLang="en-US" sz="2133">
                <a:latin typeface="標楷體" pitchFamily="65" charset="-120"/>
              </a:rPr>
              <a:t>。</a:t>
            </a:r>
          </a:p>
          <a:p>
            <a:pPr lvl="1"/>
            <a:r>
              <a:rPr lang="zh-TW" altLang="en-US" sz="2133">
                <a:latin typeface="標楷體" pitchFamily="65" charset="-120"/>
              </a:rPr>
              <a:t>發送 </a:t>
            </a:r>
            <a:r>
              <a:rPr lang="en-US" altLang="zh-TW" sz="2133">
                <a:latin typeface="標楷體" pitchFamily="65" charset="-120"/>
              </a:rPr>
              <a:t>LSR</a:t>
            </a:r>
            <a:r>
              <a:rPr lang="zh-TW" altLang="en-US" sz="2133">
                <a:latin typeface="標楷體" pitchFamily="65" charset="-120"/>
              </a:rPr>
              <a:t>：每個路由器將</a:t>
            </a:r>
            <a:r>
              <a:rPr lang="en-US" altLang="zh-TW" sz="2133">
                <a:latin typeface="標楷體" pitchFamily="65" charset="-120"/>
              </a:rPr>
              <a:t>DBD</a:t>
            </a:r>
            <a:r>
              <a:rPr lang="zh-TW" altLang="en-US" sz="2133">
                <a:latin typeface="標楷體" pitchFamily="65" charset="-120"/>
              </a:rPr>
              <a:t>資訊與本地</a:t>
            </a:r>
            <a:r>
              <a:rPr lang="en-US" altLang="zh-TW" sz="2133">
                <a:latin typeface="標楷體" pitchFamily="65" charset="-120"/>
              </a:rPr>
              <a:t>LSDB</a:t>
            </a:r>
            <a:r>
              <a:rPr lang="zh-TW" altLang="en-US" sz="2133">
                <a:latin typeface="標楷體" pitchFamily="65" charset="-120"/>
              </a:rPr>
              <a:t>進行比較。如果</a:t>
            </a:r>
            <a:r>
              <a:rPr lang="en-US" altLang="zh-TW" sz="2133">
                <a:latin typeface="標楷體" pitchFamily="65" charset="-120"/>
              </a:rPr>
              <a:t>DBD</a:t>
            </a:r>
            <a:r>
              <a:rPr lang="zh-TW" altLang="en-US" sz="2133">
                <a:latin typeface="標楷體" pitchFamily="65" charset="-120"/>
              </a:rPr>
              <a:t>有更多的最新鏈路資訊，路由器就會過渡到載入狀態。</a:t>
            </a:r>
          </a:p>
          <a:p>
            <a:pPr lvl="1"/>
            <a:endParaRPr lang="en-US" altLang="zh-TW" sz="2133">
              <a:latin typeface="標楷體" pitchFamily="65" charset="-120"/>
              <a:cs typeface="Arial" panose="020b0604020202020204" pitchFamily="34" charset="0"/>
            </a:endParaRPr>
          </a:p>
          <a:p>
            <a:pPr marL="190495" lvl="1" indent="0">
              <a:buNone/>
            </a:pPr>
            <a:r>
              <a:rPr lang="zh-TW" altLang="en-US" sz="2133">
                <a:latin typeface="標楷體" pitchFamily="65" charset="-120"/>
              </a:rPr>
              <a:t>在所有 </a:t>
            </a:r>
            <a:r>
              <a:rPr lang="en-US" altLang="zh-TW" sz="2133">
                <a:latin typeface="標楷體" pitchFamily="65" charset="-120"/>
              </a:rPr>
              <a:t>LSR </a:t>
            </a:r>
            <a:r>
              <a:rPr lang="zh-TW" altLang="en-US" sz="2133">
                <a:latin typeface="標楷體" pitchFamily="65" charset="-120"/>
              </a:rPr>
              <a:t>被交換和滿足後，路由器被認為是同步的，處於完整狀態。發送更新 </a:t>
            </a:r>
            <a:r>
              <a:rPr lang="en-US" altLang="zh-TW" sz="2133">
                <a:latin typeface="標楷體" pitchFamily="65" charset="-120"/>
              </a:rPr>
              <a:t>(LSU)</a:t>
            </a:r>
            <a:r>
              <a:rPr lang="zh-TW" altLang="en-US" sz="2133">
                <a:latin typeface="標楷體" pitchFamily="65" charset="-120"/>
              </a:rPr>
              <a:t>：</a:t>
            </a:r>
          </a:p>
          <a:p>
            <a:pPr lvl="1"/>
            <a:r>
              <a:rPr lang="zh-TW" altLang="en-US" sz="2133">
                <a:latin typeface="標楷體" pitchFamily="65" charset="-120"/>
              </a:rPr>
              <a:t>當感知到變化時（漸進式更新）</a:t>
            </a:r>
          </a:p>
          <a:p>
            <a:pPr lvl="1"/>
            <a:r>
              <a:rPr lang="zh-TW" altLang="en-US" sz="2133">
                <a:latin typeface="標楷體" pitchFamily="65" charset="-120"/>
              </a:rPr>
              <a:t>每 </a:t>
            </a:r>
            <a:r>
              <a:rPr lang="en-US" altLang="zh-TW" sz="2133">
                <a:latin typeface="標楷體" pitchFamily="65" charset="-120"/>
              </a:rPr>
              <a:t>30 </a:t>
            </a:r>
            <a:r>
              <a:rPr lang="zh-TW" altLang="en-US" sz="2133">
                <a:latin typeface="標楷體" pitchFamily="65" charset="-120"/>
              </a:rPr>
              <a:t>分鐘</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1.3OSPF </a:t>
            </a:r>
            <a:r>
              <a:rPr lang="zh-TW" altLang="en-US" sz="3600">
                <a:solidFill>
                  <a:srgbClr val="004C69"/>
                </a:solidFill>
              </a:rPr>
              <a:t>運作</a:t>
            </a:r>
            <a:br>
              <a:rPr lang="en-US" sz="3600">
                <a:solidFill>
                  <a:srgbClr val="004C69"/>
                </a:solidFill>
              </a:rPr>
            </a:br>
            <a:r>
              <a:rPr lang="zh-TW" altLang="en-US" sz="3600">
                <a:solidFill>
                  <a:srgbClr val="004C69"/>
                </a:solidFill>
              </a:rPr>
              <a:t>同步處理 </a:t>
            </a:r>
            <a:r>
              <a:rPr lang="en-US" altLang="zh-TW" sz="3600">
                <a:solidFill>
                  <a:srgbClr val="004C69"/>
                </a:solidFill>
              </a:rPr>
              <a:t>OSPF </a:t>
            </a:r>
            <a:r>
              <a:rPr lang="zh-TW" altLang="en-US" sz="3600">
                <a:solidFill>
                  <a:srgbClr val="004C69"/>
                </a:solidFill>
              </a:rPr>
              <a:t>資料庫</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20</a:t>
            </a:fld>
            <a:endParaRPr lang="en-US" kern="0">
              <a:solidFill>
                <a:srgbClr val="595959"/>
              </a:solidFill>
            </a:endParaRPr>
          </a:p>
        </p:txBody>
      </p:sp>
    </p:spTree>
    <p:extLst>
      <p:ext uri="{BB962C8B-B14F-4D97-AF65-F5344CB8AC3E}">
        <p14:creationId xmlns:p14="http://schemas.microsoft.com/office/powerpoint/2010/main" val="593344584"/>
      </p:ext>
    </p:extLst>
  </p:cSld>
  <p:clrMapOvr>
    <a:masterClrMapping/>
  </p:clrMapOvr>
  <p:transition/>
  <p:timing/>
</p:sld>
</file>

<file path=ppt/slides/slide2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r>
              <a:rPr lang="zh-TW" altLang="en-US" sz="2600">
                <a:latin typeface="標楷體" pitchFamily="65" charset="-120"/>
                <a:cs typeface="Arial" pitchFamily="34" charset="0"/>
              </a:rPr>
              <a:t>使用 </a:t>
            </a:r>
            <a:r>
              <a:rPr lang="en-US" altLang="zh-TW" sz="2600" b="1">
                <a:latin typeface="標楷體" pitchFamily="65" charset="-120"/>
                <a:cs typeface="Arial" pitchFamily="34" charset="0"/>
              </a:rPr>
              <a:t>show running-config</a:t>
            </a:r>
            <a:r>
              <a:rPr lang="en-US" altLang="zh-TW" sz="2600">
                <a:latin typeface="標楷體" pitchFamily="65" charset="-120"/>
                <a:cs typeface="Arial" pitchFamily="34" charset="0"/>
              </a:rPr>
              <a:t> </a:t>
            </a:r>
            <a:r>
              <a:rPr lang="zh-TW" altLang="en-US" sz="2600">
                <a:latin typeface="標楷體" pitchFamily="65" charset="-120"/>
                <a:cs typeface="Arial" pitchFamily="34" charset="0"/>
              </a:rPr>
              <a:t>命令查看設定裡的 </a:t>
            </a:r>
            <a:r>
              <a:rPr lang="en-US" altLang="zh-TW" sz="2600">
                <a:latin typeface="標楷體" pitchFamily="65" charset="-120"/>
                <a:cs typeface="Arial" pitchFamily="34" charset="0"/>
              </a:rPr>
              <a:t>ACL</a:t>
            </a:r>
            <a:r>
              <a:rPr lang="zh-TW" altLang="en-US" sz="2600">
                <a:latin typeface="標楷體" pitchFamily="65" charset="-120"/>
                <a:cs typeface="Arial" pitchFamily="34" charset="0"/>
              </a:rPr>
              <a:t>。</a:t>
            </a:r>
            <a:endParaRPr lang="en-US" altLang="zh-TW" sz="2600">
              <a:latin typeface="標楷體" pitchFamily="65" charset="-120"/>
              <a:cs typeface="Arial" pitchFamily="34" charset="0"/>
            </a:endParaRPr>
          </a:p>
          <a:p>
            <a:r>
              <a:rPr lang="zh-TW" altLang="en-US" sz="2600">
                <a:latin typeface="標楷體" pitchFamily="65" charset="-120"/>
                <a:cs typeface="Arial" pitchFamily="34" charset="0"/>
              </a:rPr>
              <a:t>使用 </a:t>
            </a:r>
            <a:r>
              <a:rPr lang="en-US" altLang="zh-TW" sz="2600" b="1">
                <a:latin typeface="標楷體" pitchFamily="65" charset="-120"/>
                <a:cs typeface="Arial" pitchFamily="34" charset="0"/>
              </a:rPr>
              <a:t>show ip interface</a:t>
            </a:r>
            <a:r>
              <a:rPr lang="en-US" altLang="zh-TW" sz="2600">
                <a:latin typeface="標楷體" pitchFamily="65" charset="-120"/>
                <a:cs typeface="Arial" pitchFamily="34" charset="0"/>
              </a:rPr>
              <a:t> </a:t>
            </a:r>
            <a:r>
              <a:rPr lang="zh-TW" altLang="en-US" sz="2600">
                <a:latin typeface="標楷體" pitchFamily="65" charset="-120"/>
                <a:cs typeface="Arial" pitchFamily="34" charset="0"/>
              </a:rPr>
              <a:t>命令來確認一個介面是否已套用 </a:t>
            </a:r>
            <a:r>
              <a:rPr lang="en-US" altLang="zh-TW" sz="2600">
                <a:latin typeface="標楷體" pitchFamily="65" charset="-120"/>
                <a:cs typeface="Arial" pitchFamily="34" charset="0"/>
              </a:rPr>
              <a:t>ACL</a:t>
            </a:r>
            <a:r>
              <a:rPr lang="zh-TW" altLang="en-US" sz="2600">
                <a:latin typeface="標楷體" pitchFamily="65" charset="-120"/>
                <a:cs typeface="Arial" pitchFamily="34" charset="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5.1</a:t>
            </a:r>
            <a:r>
              <a:rPr lang="zh-TW" altLang="zh-TW" sz="3600" smtClean="0">
                <a:solidFill>
                  <a:srgbClr val="004C69"/>
                </a:solidFill>
              </a:rPr>
              <a:t>設定</a:t>
            </a:r>
            <a:r>
              <a:rPr lang="zh-TW" altLang="zh-TW" sz="3600">
                <a:solidFill>
                  <a:srgbClr val="004C69"/>
                </a:solidFill>
              </a:rPr>
              <a:t>標準 IPv4 ACL</a:t>
            </a:r>
            <a:br>
              <a:rPr lang="en-US" altLang="zh-TW" sz="3600">
                <a:solidFill>
                  <a:srgbClr val="004C69"/>
                </a:solidFill>
              </a:rPr>
            </a:br>
            <a:r>
              <a:rPr lang="zh-TW" altLang="zh-TW" sz="3600">
                <a:solidFill>
                  <a:srgbClr val="004C69"/>
                </a:solidFill>
              </a:rPr>
              <a:t>編號標準 IPv4 ACL 範例</a:t>
            </a:r>
            <a:r>
              <a:rPr lang="zh-TW" altLang="en-US" sz="3600">
                <a:solidFill>
                  <a:srgbClr val="004C69"/>
                </a:solidFill>
              </a:rPr>
              <a:t>（續）</a:t>
            </a:r>
          </a:p>
        </p:txBody>
      </p:sp>
      <p:sp>
        <p:nvSpPr>
          <p:cNvPr id="8" name="Rectangle 5">
            <a:extLst>
              <a:ext uri="{FF2B5EF4-FFF2-40B4-BE49-F238E27FC236}">
                <a16:creationId xmlns:a16="http://schemas.microsoft.com/office/drawing/2014/main" id="{7C6FC77E-D219-4EC6-8ABF-33F3FBACE7D5}"/>
              </a:ext>
            </a:extLst>
          </p:cNvPr>
          <p:cNvSpPr/>
          <p:nvPr/>
        </p:nvSpPr>
        <p:spPr>
          <a:xfrm>
            <a:off x="2735107" y="2235032"/>
            <a:ext cx="6718341" cy="1569660"/>
          </a:xfrm>
          <a:prstGeom prst="rect">
            <a:avLst/>
          </a:prstGeom>
          <a:solidFill>
            <a:srgbClr val="000000"/>
          </a:solidFill>
        </p:spPr>
        <p:txBody>
          <a:bodyPr wrap="square">
            <a:spAutoFit/>
          </a:bodyPr>
          <a:lstStyle/>
          <a:p>
            <a:r>
              <a:rPr lang="en-US" altLang="zh-TW" sz="1600">
                <a:solidFill>
                  <a:schemeClr val="bg1">
                    <a:lumMod val="85000"/>
                  </a:schemeClr>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run | section access-list</a:t>
            </a:r>
          </a:p>
          <a:p>
            <a:r>
              <a:rPr lang="en-US" altLang="zh-TW" sz="1600">
                <a:solidFill>
                  <a:schemeClr val="bg1">
                    <a:lumMod val="85000"/>
                  </a:schemeClr>
                </a:solidFill>
                <a:latin typeface="Courier New" panose="02070309020205020404" pitchFamily="49" charset="0"/>
                <a:cs typeface="Courier New" panose="02070309020205020404" pitchFamily="49" charset="0"/>
              </a:rPr>
              <a:t>access-list 10 remark ACE permits host 192.168.10.10</a:t>
            </a:r>
          </a:p>
          <a:p>
            <a:r>
              <a:rPr lang="en-US" altLang="zh-TW" sz="1600">
                <a:solidFill>
                  <a:schemeClr val="bg1">
                    <a:lumMod val="85000"/>
                  </a:schemeClr>
                </a:solidFill>
                <a:latin typeface="Courier New" panose="02070309020205020404" pitchFamily="49" charset="0"/>
                <a:cs typeface="Courier New" panose="02070309020205020404" pitchFamily="49" charset="0"/>
              </a:rPr>
              <a:t>access-list 10 permit 192.168.10.10</a:t>
            </a:r>
          </a:p>
          <a:p>
            <a:r>
              <a:rPr lang="en-US" altLang="zh-TW" sz="1600">
                <a:solidFill>
                  <a:schemeClr val="bg1">
                    <a:lumMod val="85000"/>
                  </a:schemeClr>
                </a:solidFill>
                <a:latin typeface="Courier New" panose="02070309020205020404" pitchFamily="49" charset="0"/>
                <a:cs typeface="Courier New" panose="02070309020205020404" pitchFamily="49" charset="0"/>
              </a:rPr>
              <a:t>access-list 10 remark ACE permits all host in LAN 2</a:t>
            </a:r>
          </a:p>
          <a:p>
            <a:r>
              <a:rPr lang="en-US" altLang="zh-TW" sz="1600">
                <a:solidFill>
                  <a:schemeClr val="bg1">
                    <a:lumMod val="85000"/>
                  </a:schemeClr>
                </a:solidFill>
                <a:latin typeface="Courier New" panose="02070309020205020404" pitchFamily="49" charset="0"/>
                <a:cs typeface="Courier New" panose="02070309020205020404" pitchFamily="49" charset="0"/>
              </a:rPr>
              <a:t>access-list 10 permit 192.168.20.0 0.0.0.255</a:t>
            </a:r>
          </a:p>
          <a:p>
            <a:r>
              <a:rPr lang="en-US" altLang="zh-TW" sz="1600">
                <a:solidFill>
                  <a:schemeClr val="bg1">
                    <a:lumMod val="85000"/>
                  </a:schemeClr>
                </a:solidFill>
                <a:latin typeface="Courier New" panose="02070309020205020404" pitchFamily="49" charset="0"/>
                <a:cs typeface="Courier New" panose="02070309020205020404" pitchFamily="49" charset="0"/>
              </a:rPr>
              <a:t>R1#</a:t>
            </a:r>
            <a:endParaRPr lang="zh-TW" altLang="en-US" sz="1600">
              <a:solidFill>
                <a:schemeClr val="bg1">
                  <a:lumMod val="85000"/>
                </a:schemeClr>
              </a:solidFill>
              <a:latin typeface="Courier New" panose="02070309020205020404" pitchFamily="49" charset="0"/>
              <a:cs typeface="Courier New" panose="02070309020205020404" pitchFamily="49" charset="0"/>
            </a:endParaRPr>
          </a:p>
        </p:txBody>
      </p:sp>
      <p:sp>
        <p:nvSpPr>
          <p:cNvPr id="9" name="Rectangle 5">
            <a:extLst>
              <a:ext uri="{FF2B5EF4-FFF2-40B4-BE49-F238E27FC236}">
                <a16:creationId xmlns:a16="http://schemas.microsoft.com/office/drawing/2014/main" id="{FA9AE78C-E9FC-47B8-A7EE-7D0BA8E9F40D}"/>
              </a:ext>
            </a:extLst>
          </p:cNvPr>
          <p:cNvSpPr/>
          <p:nvPr/>
        </p:nvSpPr>
        <p:spPr>
          <a:xfrm>
            <a:off x="2735107" y="4045319"/>
            <a:ext cx="6718341" cy="1569660"/>
          </a:xfrm>
          <a:prstGeom prst="rect">
            <a:avLst/>
          </a:prstGeom>
          <a:solidFill>
            <a:srgbClr val="000000"/>
          </a:solidFill>
        </p:spPr>
        <p:txBody>
          <a:bodyPr wrap="square">
            <a:spAutoFit/>
          </a:bodyPr>
          <a:lstStyle/>
          <a:p>
            <a:r>
              <a:rPr lang="en-US" altLang="zh-TW" sz="1600">
                <a:solidFill>
                  <a:schemeClr val="bg1">
                    <a:lumMod val="85000"/>
                  </a:schemeClr>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int Serial 0/1/0 | include access list</a:t>
            </a:r>
          </a:p>
          <a:p>
            <a:r>
              <a:rPr lang="en-US" altLang="zh-TW" sz="1600">
                <a:solidFill>
                  <a:schemeClr val="bg1">
                    <a:lumMod val="85000"/>
                  </a:schemeClr>
                </a:solidFill>
                <a:latin typeface="Courier New" panose="02070309020205020404" pitchFamily="49" charset="0"/>
                <a:cs typeface="Courier New" panose="02070309020205020404" pitchFamily="49" charset="0"/>
              </a:rPr>
              <a:t>  Outgoing Common access list is not set</a:t>
            </a:r>
          </a:p>
          <a:p>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Outgoing access list is 10</a:t>
            </a:r>
          </a:p>
          <a:p>
            <a:r>
              <a:rPr lang="en-US" altLang="zh-TW" sz="1600">
                <a:solidFill>
                  <a:schemeClr val="bg1">
                    <a:lumMod val="85000"/>
                  </a:schemeClr>
                </a:solidFill>
                <a:latin typeface="Courier New" panose="02070309020205020404" pitchFamily="49" charset="0"/>
                <a:cs typeface="Courier New" panose="02070309020205020404" pitchFamily="49" charset="0"/>
              </a:rPr>
              <a:t>  Inbound Common access list is not set</a:t>
            </a:r>
          </a:p>
          <a:p>
            <a:r>
              <a:rPr lang="en-US" altLang="zh-TW" sz="1600">
                <a:solidFill>
                  <a:schemeClr val="bg1">
                    <a:lumMod val="85000"/>
                  </a:schemeClr>
                </a:solidFill>
                <a:latin typeface="Courier New" panose="02070309020205020404" pitchFamily="49" charset="0"/>
                <a:cs typeface="Courier New" panose="02070309020205020404" pitchFamily="49" charset="0"/>
              </a:rPr>
              <a:t>  Inbound  access list is not set</a:t>
            </a:r>
          </a:p>
          <a:p>
            <a:r>
              <a:rPr lang="en-US" altLang="zh-TW" sz="1600">
                <a:solidFill>
                  <a:schemeClr val="bg1">
                    <a:lumMod val="85000"/>
                  </a:schemeClr>
                </a:solidFill>
                <a:latin typeface="Courier New" panose="02070309020205020404" pitchFamily="49" charset="0"/>
                <a:cs typeface="Courier New" panose="02070309020205020404" pitchFamily="49" charset="0"/>
              </a:rPr>
              <a:t>R1#</a:t>
            </a:r>
            <a:endParaRPr lang="zh-TW" altLang="en-US" sz="1600">
              <a:solidFill>
                <a:schemeClr val="bg1">
                  <a:lumMod val="8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200</a:t>
            </a:fld>
            <a:endParaRPr lang="en-US" kern="0">
              <a:solidFill>
                <a:srgbClr val="595959"/>
              </a:solidFill>
            </a:endParaRPr>
          </a:p>
        </p:txBody>
      </p:sp>
    </p:spTree>
    <p:custDataLst>
      <p:tags r:id="rId3"/>
    </p:custDataLst>
    <p:extLst>
      <p:ext uri="{BB962C8B-B14F-4D97-AF65-F5344CB8AC3E}">
        <p14:creationId xmlns:p14="http://schemas.microsoft.com/office/powerpoint/2010/main" val="2293553796"/>
      </p:ext>
    </p:extLst>
  </p:cSld>
  <p:clrMapOvr>
    <a:masterClrMapping/>
  </p:clrMapOvr>
  <p:transition/>
  <p:timing/>
</p:sld>
</file>

<file path=ppt/slides/slide2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4734984" cy="5540425"/>
          </a:xfrm>
        </p:spPr>
        <p:txBody>
          <a:bodyPr>
            <a:normAutofit/>
          </a:bodyPr>
          <a:lstStyle/>
          <a:p>
            <a:pPr marL="0" indent="0">
              <a:buNone/>
            </a:pPr>
            <a:r>
              <a:rPr lang="zh-TW" altLang="en-US" sz="2600">
                <a:latin typeface="標楷體" pitchFamily="65" charset="-120"/>
                <a:cs typeface="Arial" pitchFamily="34" charset="0"/>
              </a:rPr>
              <a:t>範例 </a:t>
            </a:r>
            <a:r>
              <a:rPr lang="zh-TW" altLang="zh-TW" sz="2600">
                <a:latin typeface="標楷體" pitchFamily="65" charset="-120"/>
                <a:cs typeface="Arial" pitchFamily="34" charset="0"/>
              </a:rPr>
              <a:t> ACL</a:t>
            </a:r>
            <a:r>
              <a:rPr lang="en-US" altLang="zh-TW" sz="2600">
                <a:latin typeface="標楷體" pitchFamily="65" charset="-120"/>
                <a:cs typeface="Arial" pitchFamily="34" charset="0"/>
              </a:rPr>
              <a:t> </a:t>
            </a:r>
            <a:r>
              <a:rPr lang="zh-TW" altLang="en-US" sz="2600">
                <a:latin typeface="標楷體" pitchFamily="65" charset="-120"/>
                <a:cs typeface="Arial" pitchFamily="34" charset="0"/>
              </a:rPr>
              <a:t>允許主機 </a:t>
            </a:r>
            <a:r>
              <a:rPr lang="en-US" altLang="zh-TW" sz="2600">
                <a:latin typeface="標楷體" pitchFamily="65" charset="-120"/>
                <a:cs typeface="Arial" pitchFamily="34" charset="0"/>
              </a:rPr>
              <a:t>192.168.10.10 </a:t>
            </a:r>
            <a:r>
              <a:rPr lang="zh-TW" altLang="en-US" sz="2600">
                <a:latin typeface="標楷體" pitchFamily="65" charset="-120"/>
                <a:cs typeface="Arial" pitchFamily="34" charset="0"/>
              </a:rPr>
              <a:t>和所有來自 </a:t>
            </a:r>
            <a:r>
              <a:rPr lang="en-US" altLang="zh-TW" sz="2600">
                <a:latin typeface="標楷體" pitchFamily="65" charset="-120"/>
                <a:cs typeface="Arial" pitchFamily="34" charset="0"/>
              </a:rPr>
              <a:t>LAN 2 </a:t>
            </a:r>
            <a:r>
              <a:rPr lang="zh-TW" altLang="en-US" sz="2600">
                <a:latin typeface="標楷體" pitchFamily="65" charset="-120"/>
                <a:cs typeface="Arial" pitchFamily="34" charset="0"/>
              </a:rPr>
              <a:t>的主機離開 </a:t>
            </a:r>
            <a:r>
              <a:rPr lang="en-US" altLang="zh-TW" sz="2600">
                <a:latin typeface="標楷體" pitchFamily="65" charset="-120"/>
                <a:cs typeface="Arial" pitchFamily="34" charset="0"/>
              </a:rPr>
              <a:t>Serial 0/1/0 </a:t>
            </a:r>
            <a:r>
              <a:rPr lang="zh-TW" altLang="en-US" sz="2600">
                <a:latin typeface="標楷體" pitchFamily="65" charset="-120"/>
                <a:cs typeface="Arial" pitchFamily="34" charset="0"/>
              </a:rPr>
              <a:t>介面。</a:t>
            </a:r>
            <a:endParaRPr lang="zh-TW" altLang="zh-TW" sz="2600">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5.1</a:t>
            </a:r>
            <a:r>
              <a:rPr lang="zh-TW" altLang="en-US" sz="3600" smtClean="0">
                <a:solidFill>
                  <a:srgbClr val="004C69"/>
                </a:solidFill>
              </a:rPr>
              <a:t>設定</a:t>
            </a:r>
            <a:r>
              <a:rPr lang="zh-TW" altLang="en-US" sz="3600">
                <a:solidFill>
                  <a:srgbClr val="004C69"/>
                </a:solidFill>
              </a:rPr>
              <a:t>標準 </a:t>
            </a:r>
            <a:r>
              <a:rPr lang="en-US" altLang="zh-TW" sz="3600">
                <a:solidFill>
                  <a:srgbClr val="004C69"/>
                </a:solidFill>
              </a:rPr>
              <a:t>IPv4 ACL</a:t>
            </a:r>
            <a:br>
              <a:rPr lang="en-US" sz="3600">
                <a:solidFill>
                  <a:srgbClr val="004C69"/>
                </a:solidFill>
              </a:rPr>
            </a:br>
            <a:r>
              <a:rPr lang="zh-TW" altLang="en-US" sz="3600">
                <a:solidFill>
                  <a:srgbClr val="004C69"/>
                </a:solidFill>
              </a:rPr>
              <a:t>命名標準 </a:t>
            </a:r>
            <a:r>
              <a:rPr lang="en-US" altLang="zh-TW" sz="3600">
                <a:solidFill>
                  <a:srgbClr val="004C69"/>
                </a:solidFill>
              </a:rPr>
              <a:t>IPv4 ACL </a:t>
            </a:r>
            <a:r>
              <a:rPr lang="zh-TW" altLang="en-US" sz="3600">
                <a:solidFill>
                  <a:srgbClr val="004C69"/>
                </a:solidFill>
              </a:rPr>
              <a:t>範例</a:t>
            </a:r>
          </a:p>
        </p:txBody>
      </p:sp>
      <p:sp>
        <p:nvSpPr>
          <p:cNvPr id="8" name="Rectangle 5">
            <a:extLst>
              <a:ext uri="{FF2B5EF4-FFF2-40B4-BE49-F238E27FC236}">
                <a16:creationId xmlns:a16="http://schemas.microsoft.com/office/drawing/2014/main" id="{D0470677-5DF9-4D00-A613-F421B9EE0E26}"/>
              </a:ext>
            </a:extLst>
          </p:cNvPr>
          <p:cNvSpPr/>
          <p:nvPr/>
        </p:nvSpPr>
        <p:spPr>
          <a:xfrm>
            <a:off x="4927071" y="1449514"/>
            <a:ext cx="6940675" cy="1898468"/>
          </a:xfrm>
          <a:prstGeom prst="rect">
            <a:avLst/>
          </a:prstGeom>
          <a:solidFill>
            <a:srgbClr val="000000"/>
          </a:solidFill>
        </p:spPr>
        <p:txBody>
          <a:bodyPr wrap="square">
            <a:spAutoFit/>
          </a:bodyPr>
          <a:lstStyle/>
          <a:p>
            <a:r>
              <a:rPr lang="en-US" altLang="zh-TW" sz="1467">
                <a:solidFill>
                  <a:schemeClr val="bg1">
                    <a:lumMod val="85000"/>
                  </a:schemeClr>
                </a:solidFill>
                <a:latin typeface="Courier New" panose="02070309020205020404" pitchFamily="49" charset="0"/>
                <a:cs typeface="Courier New" panose="02070309020205020404" pitchFamily="49" charset="0"/>
              </a:rPr>
              <a:t>R1(config)# </a:t>
            </a:r>
            <a:r>
              <a:rPr lang="en-US" altLang="zh-TW" sz="1467" b="1">
                <a:solidFill>
                  <a:schemeClr val="bg1"/>
                </a:solidFill>
                <a:latin typeface="Courier New" panose="02070309020205020404" pitchFamily="49" charset="0"/>
                <a:cs typeface="Courier New" panose="02070309020205020404" pitchFamily="49" charset="0"/>
              </a:rPr>
              <a:t>no access-list 10</a:t>
            </a:r>
          </a:p>
          <a:p>
            <a:r>
              <a:rPr lang="en-US" altLang="zh-TW" sz="1467">
                <a:solidFill>
                  <a:schemeClr val="bg1">
                    <a:lumMod val="85000"/>
                  </a:schemeClr>
                </a:solidFill>
                <a:latin typeface="Courier New" panose="02070309020205020404" pitchFamily="49" charset="0"/>
                <a:cs typeface="Courier New" panose="02070309020205020404" pitchFamily="49" charset="0"/>
              </a:rPr>
              <a:t>R1(config)# </a:t>
            </a:r>
            <a:r>
              <a:rPr lang="en-US" altLang="zh-TW" sz="1467" b="1" err="1">
                <a:solidFill>
                  <a:schemeClr val="bg1"/>
                </a:solidFill>
                <a:latin typeface="Courier New" panose="02070309020205020404" pitchFamily="49" charset="0"/>
                <a:cs typeface="Courier New" panose="02070309020205020404" pitchFamily="49" charset="0"/>
              </a:rPr>
              <a:t>ip access-list standard PERMIT-ACCESS</a:t>
            </a:r>
          </a:p>
          <a:p>
            <a:r>
              <a:rPr lang="en-US" altLang="zh-TW" sz="1467">
                <a:solidFill>
                  <a:schemeClr val="bg1">
                    <a:lumMod val="85000"/>
                  </a:schemeClr>
                </a:solidFill>
                <a:latin typeface="Courier New" panose="02070309020205020404" pitchFamily="49" charset="0"/>
                <a:cs typeface="Courier New" panose="02070309020205020404" pitchFamily="49" charset="0"/>
              </a:rPr>
              <a:t>R1(config-std-nacl)# </a:t>
            </a:r>
            <a:r>
              <a:rPr lang="en-US" altLang="zh-TW" sz="1467" b="1">
                <a:solidFill>
                  <a:schemeClr val="bg1"/>
                </a:solidFill>
                <a:latin typeface="Courier New" panose="02070309020205020404" pitchFamily="49" charset="0"/>
                <a:cs typeface="Courier New" panose="02070309020205020404" pitchFamily="49" charset="0"/>
              </a:rPr>
              <a:t>remark ACE permits host 192.168.10.10</a:t>
            </a:r>
          </a:p>
          <a:p>
            <a:r>
              <a:rPr lang="en-US" altLang="zh-TW" sz="1467">
                <a:solidFill>
                  <a:schemeClr val="bg1">
                    <a:lumMod val="85000"/>
                  </a:schemeClr>
                </a:solidFill>
                <a:latin typeface="Courier New" panose="02070309020205020404" pitchFamily="49" charset="0"/>
                <a:cs typeface="Courier New" panose="02070309020205020404" pitchFamily="49" charset="0"/>
              </a:rPr>
              <a:t>R1(config-std-nacl)# </a:t>
            </a:r>
            <a:r>
              <a:rPr lang="en-US" altLang="zh-TW" sz="1467" b="1">
                <a:solidFill>
                  <a:schemeClr val="bg1"/>
                </a:solidFill>
                <a:latin typeface="Courier New" panose="02070309020205020404" pitchFamily="49" charset="0"/>
                <a:cs typeface="Courier New" panose="02070309020205020404" pitchFamily="49" charset="0"/>
              </a:rPr>
              <a:t>permit host 192.168.10.10</a:t>
            </a:r>
          </a:p>
          <a:p>
            <a:r>
              <a:rPr lang="en-US" altLang="zh-TW" sz="1467">
                <a:solidFill>
                  <a:schemeClr val="bg1">
                    <a:lumMod val="85000"/>
                  </a:schemeClr>
                </a:solidFill>
                <a:latin typeface="Courier New" panose="02070309020205020404" pitchFamily="49" charset="0"/>
                <a:cs typeface="Courier New" panose="02070309020205020404" pitchFamily="49" charset="0"/>
              </a:rPr>
              <a:t>R1(config-std-nacl)# </a:t>
            </a:r>
            <a:r>
              <a:rPr lang="en-US" altLang="zh-TW" sz="1467" b="1">
                <a:solidFill>
                  <a:schemeClr val="bg1"/>
                </a:solidFill>
                <a:latin typeface="Courier New" panose="02070309020205020404" pitchFamily="49" charset="0"/>
                <a:cs typeface="Courier New" panose="02070309020205020404" pitchFamily="49" charset="0"/>
              </a:rPr>
              <a:t>remark ACE permits all hosts in LAN 2</a:t>
            </a:r>
          </a:p>
          <a:p>
            <a:r>
              <a:rPr lang="en-US" altLang="zh-TW" sz="1467">
                <a:solidFill>
                  <a:schemeClr val="bg1">
                    <a:lumMod val="85000"/>
                  </a:schemeClr>
                </a:solidFill>
                <a:latin typeface="Courier New" panose="02070309020205020404" pitchFamily="49" charset="0"/>
                <a:cs typeface="Courier New" panose="02070309020205020404" pitchFamily="49" charset="0"/>
              </a:rPr>
              <a:t>R1(config-std-nacl)# </a:t>
            </a:r>
            <a:r>
              <a:rPr lang="en-US" altLang="zh-TW" sz="1467" b="1">
                <a:solidFill>
                  <a:schemeClr val="bg1"/>
                </a:solidFill>
                <a:latin typeface="Courier New" panose="02070309020205020404" pitchFamily="49" charset="0"/>
                <a:cs typeface="Courier New" panose="02070309020205020404" pitchFamily="49" charset="0"/>
              </a:rPr>
              <a:t>permit 192.168.20.0 0.0.0.255</a:t>
            </a:r>
          </a:p>
          <a:p>
            <a:r>
              <a:rPr lang="en-US" altLang="zh-TW" sz="1467">
                <a:solidFill>
                  <a:schemeClr val="bg1">
                    <a:lumMod val="85000"/>
                  </a:schemeClr>
                </a:solidFill>
                <a:latin typeface="Courier New" panose="02070309020205020404" pitchFamily="49" charset="0"/>
                <a:cs typeface="Courier New" panose="02070309020205020404" pitchFamily="49" charset="0"/>
              </a:rPr>
              <a:t>R1(config-std-nacl)# </a:t>
            </a:r>
            <a:r>
              <a:rPr lang="en-US" altLang="zh-TW" sz="1467" b="1">
                <a:solidFill>
                  <a:schemeClr val="bg1"/>
                </a:solidFill>
                <a:latin typeface="Courier New" panose="02070309020205020404" pitchFamily="49" charset="0"/>
                <a:cs typeface="Courier New" panose="02070309020205020404" pitchFamily="49" charset="0"/>
              </a:rPr>
              <a:t>exit</a:t>
            </a:r>
          </a:p>
          <a:p>
            <a:r>
              <a:rPr lang="en-US" altLang="zh-TW" sz="1467">
                <a:solidFill>
                  <a:schemeClr val="bg1">
                    <a:lumMod val="85000"/>
                  </a:schemeClr>
                </a:solidFill>
                <a:latin typeface="Courier New" panose="02070309020205020404" pitchFamily="49" charset="0"/>
                <a:cs typeface="Courier New" panose="02070309020205020404" pitchFamily="49" charset="0"/>
              </a:rPr>
              <a:t>R1(config-std-nacl)#</a:t>
            </a:r>
            <a:endParaRPr lang="zh-TW" altLang="en-US" sz="1467">
              <a:solidFill>
                <a:schemeClr val="bg1">
                  <a:lumMod val="85000"/>
                </a:schemeClr>
              </a:solidFill>
              <a:latin typeface="Courier New" panose="02070309020205020404" pitchFamily="49" charset="0"/>
              <a:cs typeface="Courier New" panose="02070309020205020404" pitchFamily="49" charset="0"/>
            </a:endParaRPr>
          </a:p>
        </p:txBody>
      </p:sp>
      <p:sp>
        <p:nvSpPr>
          <p:cNvPr id="10" name="Rectangle 5">
            <a:extLst>
              <a:ext uri="{FF2B5EF4-FFF2-40B4-BE49-F238E27FC236}">
                <a16:creationId xmlns:a16="http://schemas.microsoft.com/office/drawing/2014/main" id="{015E8EB9-A2A8-4C1F-9D94-8CAC92448E8A}"/>
              </a:ext>
            </a:extLst>
          </p:cNvPr>
          <p:cNvSpPr/>
          <p:nvPr/>
        </p:nvSpPr>
        <p:spPr>
          <a:xfrm>
            <a:off x="4927071" y="3536019"/>
            <a:ext cx="6940675" cy="995401"/>
          </a:xfrm>
          <a:prstGeom prst="rect">
            <a:avLst/>
          </a:prstGeom>
          <a:solidFill>
            <a:srgbClr val="000000"/>
          </a:solidFill>
        </p:spPr>
        <p:txBody>
          <a:bodyPr wrap="square">
            <a:spAutoFit/>
          </a:bodyPr>
          <a:lstStyle/>
          <a:p>
            <a:r>
              <a:rPr lang="en-US" altLang="zh-TW" sz="1467">
                <a:solidFill>
                  <a:schemeClr val="bg1">
                    <a:lumMod val="85000"/>
                  </a:schemeClr>
                </a:solidFill>
                <a:latin typeface="Courier New" panose="02070309020205020404" pitchFamily="49" charset="0"/>
                <a:cs typeface="Courier New" panose="02070309020205020404" pitchFamily="49" charset="0"/>
              </a:rPr>
              <a:t>R1(config)# </a:t>
            </a:r>
            <a:r>
              <a:rPr lang="en-US" altLang="zh-TW" sz="1467" b="1">
                <a:solidFill>
                  <a:schemeClr val="bg1"/>
                </a:solidFill>
                <a:latin typeface="Courier New" panose="02070309020205020404" pitchFamily="49" charset="0"/>
                <a:cs typeface="Courier New" panose="02070309020205020404" pitchFamily="49" charset="0"/>
              </a:rPr>
              <a:t>interface Serial 0/1/0</a:t>
            </a:r>
          </a:p>
          <a:p>
            <a:r>
              <a:rPr lang="en-US" altLang="zh-TW" sz="1467">
                <a:solidFill>
                  <a:schemeClr val="bg1">
                    <a:lumMod val="85000"/>
                  </a:schemeClr>
                </a:solidFill>
                <a:latin typeface="Courier New" panose="02070309020205020404" pitchFamily="49" charset="0"/>
                <a:cs typeface="Courier New" panose="02070309020205020404" pitchFamily="49" charset="0"/>
              </a:rPr>
              <a:t>R1(config-if)# </a:t>
            </a:r>
            <a:r>
              <a:rPr lang="en-US" altLang="zh-TW" sz="1467" b="1" err="1">
                <a:solidFill>
                  <a:schemeClr val="bg1"/>
                </a:solidFill>
                <a:latin typeface="Courier New" panose="02070309020205020404" pitchFamily="49" charset="0"/>
                <a:cs typeface="Courier New" panose="02070309020205020404" pitchFamily="49" charset="0"/>
              </a:rPr>
              <a:t>ip access-group PERMIT-ACCESS out</a:t>
            </a:r>
          </a:p>
          <a:p>
            <a:r>
              <a:rPr lang="en-US" altLang="zh-TW" sz="1467">
                <a:solidFill>
                  <a:schemeClr val="bg1">
                    <a:lumMod val="85000"/>
                  </a:schemeClr>
                </a:solidFill>
                <a:latin typeface="Courier New" panose="02070309020205020404" pitchFamily="49" charset="0"/>
                <a:cs typeface="Courier New" panose="02070309020205020404" pitchFamily="49" charset="0"/>
              </a:rPr>
              <a:t>R1(config-if)# </a:t>
            </a:r>
            <a:r>
              <a:rPr lang="en-US" altLang="zh-TW" sz="1467" b="1">
                <a:solidFill>
                  <a:schemeClr val="bg1"/>
                </a:solidFill>
                <a:latin typeface="Courier New" panose="02070309020205020404" pitchFamily="49" charset="0"/>
                <a:cs typeface="Courier New" panose="02070309020205020404" pitchFamily="49" charset="0"/>
              </a:rPr>
              <a:t>end</a:t>
            </a:r>
          </a:p>
          <a:p>
            <a:r>
              <a:rPr lang="en-US" altLang="zh-TW" sz="1467">
                <a:solidFill>
                  <a:schemeClr val="bg1">
                    <a:lumMod val="85000"/>
                  </a:schemeClr>
                </a:solidFill>
                <a:latin typeface="Courier New" panose="02070309020205020404" pitchFamily="49" charset="0"/>
                <a:cs typeface="Courier New" panose="02070309020205020404" pitchFamily="49" charset="0"/>
              </a:rPr>
              <a:t>R1#</a:t>
            </a:r>
            <a:endParaRPr lang="zh-TW" altLang="en-US" sz="1467">
              <a:solidFill>
                <a:schemeClr val="bg1">
                  <a:lumMod val="8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201</a:t>
            </a:fld>
            <a:endParaRPr lang="en-US" kern="0">
              <a:solidFill>
                <a:srgbClr val="595959"/>
              </a:solidFill>
            </a:endParaRPr>
          </a:p>
        </p:txBody>
      </p:sp>
    </p:spTree>
    <p:custDataLst>
      <p:tags r:id="rId3"/>
    </p:custDataLst>
    <p:extLst>
      <p:ext uri="{BB962C8B-B14F-4D97-AF65-F5344CB8AC3E}">
        <p14:creationId xmlns:p14="http://schemas.microsoft.com/office/powerpoint/2010/main" val="3279666325"/>
      </p:ext>
    </p:extLst>
  </p:cSld>
  <p:clrMapOvr>
    <a:masterClrMapping/>
  </p:clrMapOvr>
  <p:transition/>
  <p:timing/>
</p:sld>
</file>

<file path=ppt/slides/slide2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6" y="1065260"/>
            <a:ext cx="5526167" cy="5540425"/>
          </a:xfrm>
        </p:spPr>
        <p:txBody>
          <a:bodyPr>
            <a:normAutofit/>
          </a:bodyPr>
          <a:lstStyle/>
          <a:p>
            <a:r>
              <a:rPr lang="zh-TW" altLang="en-US" sz="2600">
                <a:latin typeface="標楷體" pitchFamily="65" charset="-120"/>
                <a:cs typeface="Arial" pitchFamily="34" charset="0"/>
              </a:rPr>
              <a:t>使用 </a:t>
            </a:r>
            <a:r>
              <a:rPr lang="en-US" altLang="zh-TW" sz="2600" b="1">
                <a:latin typeface="標楷體" pitchFamily="65" charset="-120"/>
                <a:cs typeface="Arial" pitchFamily="34" charset="0"/>
              </a:rPr>
              <a:t>show access-lists</a:t>
            </a:r>
            <a:r>
              <a:rPr lang="en-US" altLang="zh-TW" sz="2600">
                <a:latin typeface="標楷體" pitchFamily="65" charset="-120"/>
                <a:cs typeface="Arial" pitchFamily="34" charset="0"/>
              </a:rPr>
              <a:t> </a:t>
            </a:r>
            <a:r>
              <a:rPr lang="zh-TW" altLang="en-US" sz="2600">
                <a:latin typeface="標楷體" pitchFamily="65" charset="-120"/>
                <a:cs typeface="Arial" pitchFamily="34" charset="0"/>
              </a:rPr>
              <a:t>和 </a:t>
            </a:r>
            <a:r>
              <a:rPr lang="en-US" altLang="zh-TW" sz="2600" b="1">
                <a:latin typeface="標楷體" pitchFamily="65" charset="-120"/>
                <a:cs typeface="Arial" pitchFamily="34" charset="0"/>
              </a:rPr>
              <a:t>show running-config</a:t>
            </a:r>
            <a:r>
              <a:rPr lang="en-US" altLang="zh-TW" sz="2600">
                <a:latin typeface="標楷體" pitchFamily="65" charset="-120"/>
                <a:cs typeface="Arial" pitchFamily="34" charset="0"/>
              </a:rPr>
              <a:t> </a:t>
            </a:r>
            <a:r>
              <a:rPr lang="zh-TW" altLang="en-US" sz="2600">
                <a:latin typeface="標楷體" pitchFamily="65" charset="-120"/>
                <a:cs typeface="Arial" pitchFamily="34" charset="0"/>
              </a:rPr>
              <a:t>命令查看設定中的 </a:t>
            </a:r>
            <a:r>
              <a:rPr lang="en-US" altLang="zh-TW" sz="2600">
                <a:latin typeface="標楷體" pitchFamily="65" charset="-120"/>
                <a:cs typeface="Arial" pitchFamily="34" charset="0"/>
              </a:rPr>
              <a:t>ACL</a:t>
            </a:r>
            <a:r>
              <a:rPr lang="zh-TW" altLang="en-US" sz="2600">
                <a:latin typeface="標楷體" pitchFamily="65" charset="-120"/>
                <a:cs typeface="Arial" pitchFamily="34" charset="0"/>
              </a:rPr>
              <a:t>，如輸出所示。 </a:t>
            </a:r>
            <a:endParaRPr lang="en-US" altLang="zh-TW" sz="2600">
              <a:latin typeface="標楷體" pitchFamily="65" charset="-120"/>
              <a:cs typeface="Arial" pitchFamily="34" charset="0"/>
            </a:endParaRPr>
          </a:p>
          <a:p>
            <a:r>
              <a:rPr lang="zh-TW" altLang="en-US" sz="2600">
                <a:latin typeface="標楷體" pitchFamily="65" charset="-120"/>
                <a:cs typeface="Arial" pitchFamily="34" charset="0"/>
              </a:rPr>
              <a:t>使用 </a:t>
            </a:r>
            <a:r>
              <a:rPr lang="en-US" altLang="zh-TW" sz="2600" b="1">
                <a:latin typeface="標楷體" pitchFamily="65" charset="-120"/>
                <a:cs typeface="Arial" pitchFamily="34" charset="0"/>
              </a:rPr>
              <a:t>show ip interface</a:t>
            </a:r>
            <a:r>
              <a:rPr lang="en-US" altLang="zh-TW" sz="2600">
                <a:latin typeface="標楷體" pitchFamily="65" charset="-120"/>
                <a:cs typeface="Arial" pitchFamily="34" charset="0"/>
              </a:rPr>
              <a:t> </a:t>
            </a:r>
            <a:r>
              <a:rPr lang="zh-TW" altLang="en-US" sz="2600">
                <a:latin typeface="標楷體" pitchFamily="65" charset="-120"/>
                <a:cs typeface="Arial" pitchFamily="34" charset="0"/>
              </a:rPr>
              <a:t>命令來確認介面是否已套用 </a:t>
            </a:r>
            <a:r>
              <a:rPr lang="en-US" altLang="zh-TW" sz="2600">
                <a:latin typeface="標楷體" pitchFamily="65" charset="-120"/>
                <a:cs typeface="Arial" pitchFamily="34" charset="0"/>
              </a:rPr>
              <a:t>ACL</a:t>
            </a:r>
            <a:r>
              <a:rPr lang="zh-TW" altLang="en-US" sz="2600">
                <a:latin typeface="標楷體" pitchFamily="65" charset="-120"/>
                <a:cs typeface="Arial" pitchFamily="34" charset="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5.1</a:t>
            </a:r>
            <a:r>
              <a:rPr lang="zh-TW" altLang="zh-TW" sz="3600" smtClean="0">
                <a:solidFill>
                  <a:srgbClr val="004C69"/>
                </a:solidFill>
              </a:rPr>
              <a:t>設定</a:t>
            </a:r>
            <a:r>
              <a:rPr lang="zh-TW" altLang="zh-TW" sz="3600">
                <a:solidFill>
                  <a:srgbClr val="004C69"/>
                </a:solidFill>
              </a:rPr>
              <a:t>標準 IPv4 ACL</a:t>
            </a:r>
            <a:br>
              <a:rPr lang="en-US" altLang="zh-TW" sz="3600">
                <a:solidFill>
                  <a:srgbClr val="004C69"/>
                </a:solidFill>
              </a:rPr>
            </a:br>
            <a:r>
              <a:rPr lang="zh-TW" altLang="en-US" sz="3600">
                <a:solidFill>
                  <a:srgbClr val="004C69"/>
                </a:solidFill>
              </a:rPr>
              <a:t>命名標準 </a:t>
            </a:r>
            <a:r>
              <a:rPr lang="en-US" altLang="zh-TW" sz="3600">
                <a:solidFill>
                  <a:srgbClr val="004C69"/>
                </a:solidFill>
              </a:rPr>
              <a:t>IPv4 ACL </a:t>
            </a:r>
            <a:r>
              <a:rPr lang="zh-TW" altLang="en-US" sz="3600">
                <a:solidFill>
                  <a:srgbClr val="004C69"/>
                </a:solidFill>
              </a:rPr>
              <a:t>範例（續）</a:t>
            </a:r>
            <a:endParaRPr lang="zh-TW" sz="3600">
              <a:solidFill>
                <a:srgbClr val="004C69"/>
              </a:solidFill>
            </a:endParaRPr>
          </a:p>
        </p:txBody>
      </p:sp>
      <p:sp>
        <p:nvSpPr>
          <p:cNvPr id="6" name="Rectangle 5">
            <a:extLst>
              <a:ext uri="{FF2B5EF4-FFF2-40B4-BE49-F238E27FC236}">
                <a16:creationId xmlns:a16="http://schemas.microsoft.com/office/drawing/2014/main" id="{A77CEFFF-3451-47FA-B5AC-C82214C76971}"/>
              </a:ext>
            </a:extLst>
          </p:cNvPr>
          <p:cNvSpPr/>
          <p:nvPr/>
        </p:nvSpPr>
        <p:spPr>
          <a:xfrm>
            <a:off x="5718254" y="1229630"/>
            <a:ext cx="6019789" cy="2575770"/>
          </a:xfrm>
          <a:prstGeom prst="rect">
            <a:avLst/>
          </a:prstGeom>
          <a:solidFill>
            <a:srgbClr val="000000"/>
          </a:solidFill>
        </p:spPr>
        <p:txBody>
          <a:bodyPr wrap="square">
            <a:spAutoFit/>
          </a:bodyPr>
          <a:lstStyle/>
          <a:p>
            <a:r>
              <a:rPr lang="en-US" altLang="zh-TW" sz="1467">
                <a:solidFill>
                  <a:schemeClr val="bg1">
                    <a:lumMod val="8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access-lists</a:t>
            </a:r>
          </a:p>
          <a:p>
            <a:r>
              <a:rPr lang="en-US" altLang="zh-TW" sz="1467">
                <a:solidFill>
                  <a:schemeClr val="bg1">
                    <a:lumMod val="85000"/>
                  </a:schemeClr>
                </a:solidFill>
                <a:latin typeface="Courier New" panose="02070309020205020404" pitchFamily="49" charset="0"/>
                <a:cs typeface="Courier New" panose="02070309020205020404" pitchFamily="49" charset="0"/>
              </a:rPr>
              <a:t>Standard IP access list PERMIT-ACCESS</a:t>
            </a:r>
          </a:p>
          <a:p>
            <a:r>
              <a:rPr lang="en-US" altLang="zh-TW" sz="1467">
                <a:solidFill>
                  <a:schemeClr val="bg1">
                    <a:lumMod val="85000"/>
                  </a:schemeClr>
                </a:solidFill>
                <a:latin typeface="Courier New" panose="02070309020205020404" pitchFamily="49" charset="0"/>
                <a:cs typeface="Courier New" panose="02070309020205020404" pitchFamily="49" charset="0"/>
              </a:rPr>
              <a:t>    10 permit 192.168.10.10</a:t>
            </a:r>
          </a:p>
          <a:p>
            <a:r>
              <a:rPr lang="en-US" altLang="zh-TW" sz="1467">
                <a:solidFill>
                  <a:schemeClr val="bg1">
                    <a:lumMod val="85000"/>
                  </a:schemeClr>
                </a:solidFill>
                <a:latin typeface="Courier New" panose="02070309020205020404" pitchFamily="49" charset="0"/>
                <a:cs typeface="Courier New" panose="02070309020205020404" pitchFamily="49" charset="0"/>
              </a:rPr>
              <a:t>    20 permit 192.168.20.0, wildcard bits 0.0.0.255</a:t>
            </a:r>
          </a:p>
          <a:p>
            <a:r>
              <a:rPr lang="en-US" altLang="zh-TW" sz="1467">
                <a:solidFill>
                  <a:schemeClr val="bg1">
                    <a:lumMod val="8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run | section ip access-list</a:t>
            </a:r>
          </a:p>
          <a:p>
            <a:r>
              <a:rPr lang="en-US" altLang="zh-TW" sz="1467" err="1">
                <a:solidFill>
                  <a:schemeClr val="bg1">
                    <a:lumMod val="85000"/>
                  </a:schemeClr>
                </a:solidFill>
                <a:latin typeface="Courier New" panose="02070309020205020404" pitchFamily="49" charset="0"/>
                <a:cs typeface="Courier New" panose="02070309020205020404" pitchFamily="49" charset="0"/>
              </a:rPr>
              <a:t>ip access-list standard PERMIT-ACCESS</a:t>
            </a:r>
          </a:p>
          <a:p>
            <a:r>
              <a:rPr lang="en-US" altLang="zh-TW" sz="1467">
                <a:solidFill>
                  <a:schemeClr val="bg1">
                    <a:lumMod val="85000"/>
                  </a:schemeClr>
                </a:solidFill>
                <a:latin typeface="Courier New" panose="02070309020205020404" pitchFamily="49" charset="0"/>
                <a:cs typeface="Courier New" panose="02070309020205020404" pitchFamily="49" charset="0"/>
              </a:rPr>
              <a:t> remark ACE permits host 192.168.10.10</a:t>
            </a:r>
          </a:p>
          <a:p>
            <a:r>
              <a:rPr lang="en-US" altLang="zh-TW" sz="1467">
                <a:solidFill>
                  <a:schemeClr val="bg1">
                    <a:lumMod val="85000"/>
                  </a:schemeClr>
                </a:solidFill>
                <a:latin typeface="Courier New" panose="02070309020205020404" pitchFamily="49" charset="0"/>
                <a:cs typeface="Courier New" panose="02070309020205020404" pitchFamily="49" charset="0"/>
              </a:rPr>
              <a:t> permit 192.168.10.10</a:t>
            </a:r>
          </a:p>
          <a:p>
            <a:r>
              <a:rPr lang="en-US" altLang="zh-TW" sz="1467">
                <a:solidFill>
                  <a:schemeClr val="bg1">
                    <a:lumMod val="85000"/>
                  </a:schemeClr>
                </a:solidFill>
                <a:latin typeface="Courier New" panose="02070309020205020404" pitchFamily="49" charset="0"/>
                <a:cs typeface="Courier New" panose="02070309020205020404" pitchFamily="49" charset="0"/>
              </a:rPr>
              <a:t> remark ACE permits all hosts in LAN 2</a:t>
            </a:r>
          </a:p>
          <a:p>
            <a:r>
              <a:rPr lang="en-US" altLang="zh-TW" sz="1467">
                <a:solidFill>
                  <a:schemeClr val="bg1">
                    <a:lumMod val="85000"/>
                  </a:schemeClr>
                </a:solidFill>
                <a:latin typeface="Courier New" panose="02070309020205020404" pitchFamily="49" charset="0"/>
                <a:cs typeface="Courier New" panose="02070309020205020404" pitchFamily="49" charset="0"/>
              </a:rPr>
              <a:t> permit 192.168.20.0 0.0.0.255</a:t>
            </a:r>
          </a:p>
          <a:p>
            <a:r>
              <a:rPr lang="en-US" altLang="zh-TW" sz="1467">
                <a:solidFill>
                  <a:schemeClr val="bg1">
                    <a:lumMod val="85000"/>
                  </a:schemeClr>
                </a:solidFill>
                <a:latin typeface="Courier New" panose="02070309020205020404" pitchFamily="49" charset="0"/>
                <a:cs typeface="Courier New" panose="02070309020205020404" pitchFamily="49" charset="0"/>
              </a:rPr>
              <a:t>R1#</a:t>
            </a:r>
            <a:endParaRPr lang="zh-TW" altLang="en-US" sz="1467">
              <a:solidFill>
                <a:schemeClr val="bg1">
                  <a:lumMod val="85000"/>
                </a:schemeClr>
              </a:solidFill>
              <a:latin typeface="Courier New" panose="02070309020205020404" pitchFamily="49" charset="0"/>
              <a:cs typeface="Courier New" panose="02070309020205020404" pitchFamily="49" charset="0"/>
            </a:endParaRPr>
          </a:p>
        </p:txBody>
      </p:sp>
      <p:sp>
        <p:nvSpPr>
          <p:cNvPr id="8" name="Rectangle 5">
            <a:extLst>
              <a:ext uri="{FF2B5EF4-FFF2-40B4-BE49-F238E27FC236}">
                <a16:creationId xmlns:a16="http://schemas.microsoft.com/office/drawing/2014/main" id="{4B58EEAE-DA64-49D5-868B-0B6A99F0A14C}"/>
              </a:ext>
            </a:extLst>
          </p:cNvPr>
          <p:cNvSpPr/>
          <p:nvPr/>
        </p:nvSpPr>
        <p:spPr>
          <a:xfrm>
            <a:off x="5718254" y="4074588"/>
            <a:ext cx="6019789" cy="1446935"/>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ip int Serial 0/1/0 | include access list</a:t>
            </a:r>
          </a:p>
          <a:p>
            <a:r>
              <a:rPr lang="en-US" altLang="zh-TW" sz="1467">
                <a:solidFill>
                  <a:schemeClr val="bg1">
                    <a:lumMod val="75000"/>
                  </a:schemeClr>
                </a:solidFill>
                <a:latin typeface="Courier New" panose="02070309020205020404" pitchFamily="49" charset="0"/>
                <a:cs typeface="Courier New" panose="02070309020205020404" pitchFamily="49" charset="0"/>
              </a:rPr>
              <a:t>  Outgoing Common access list is not set</a:t>
            </a:r>
          </a:p>
          <a:p>
            <a:r>
              <a:rPr lang="en-US" altLang="zh-TW" sz="1467">
                <a:solidFill>
                  <a:schemeClr val="bg1">
                    <a:lumMod val="75000"/>
                  </a:schemeClr>
                </a:solidFill>
                <a:latin typeface="Courier New" panose="02070309020205020404" pitchFamily="49" charset="0"/>
                <a:cs typeface="Courier New" panose="02070309020205020404" pitchFamily="49" charset="0"/>
              </a:rPr>
              <a:t>  Outgoing access list is PERMIT-ACCESS</a:t>
            </a:r>
          </a:p>
          <a:p>
            <a:r>
              <a:rPr lang="en-US" altLang="zh-TW" sz="1467">
                <a:solidFill>
                  <a:schemeClr val="bg1">
                    <a:lumMod val="75000"/>
                  </a:schemeClr>
                </a:solidFill>
                <a:latin typeface="Courier New" panose="02070309020205020404" pitchFamily="49" charset="0"/>
                <a:cs typeface="Courier New" panose="02070309020205020404" pitchFamily="49" charset="0"/>
              </a:rPr>
              <a:t>  Inbound Common access list is not set</a:t>
            </a:r>
          </a:p>
          <a:p>
            <a:r>
              <a:rPr lang="en-US" altLang="zh-TW" sz="1467">
                <a:solidFill>
                  <a:schemeClr val="bg1">
                    <a:lumMod val="75000"/>
                  </a:schemeClr>
                </a:solidFill>
                <a:latin typeface="Courier New" panose="02070309020205020404" pitchFamily="49" charset="0"/>
                <a:cs typeface="Courier New" panose="02070309020205020404" pitchFamily="49" charset="0"/>
              </a:rPr>
              <a:t>  Inbound  access list is not set</a:t>
            </a:r>
          </a:p>
          <a:p>
            <a:r>
              <a:rPr lang="en-US" altLang="zh-TW" sz="1467">
                <a:solidFill>
                  <a:schemeClr val="bg1">
                    <a:lumMod val="75000"/>
                  </a:schemeClr>
                </a:solidFill>
                <a:latin typeface="Courier New" panose="02070309020205020404" pitchFamily="49" charset="0"/>
                <a:cs typeface="Courier New" panose="02070309020205020404" pitchFamily="49" charset="0"/>
              </a:rPr>
              <a:t>R1#</a:t>
            </a:r>
            <a:endParaRPr lang="zh-TW" altLang="en-US" sz="1467">
              <a:solidFill>
                <a:schemeClr val="bg1">
                  <a:lumMod val="7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202</a:t>
            </a:fld>
            <a:endParaRPr lang="en-US" kern="0">
              <a:solidFill>
                <a:srgbClr val="595959"/>
              </a:solidFill>
            </a:endParaRPr>
          </a:p>
        </p:txBody>
      </p:sp>
    </p:spTree>
    <p:custDataLst>
      <p:tags r:id="rId3"/>
    </p:custDataLst>
    <p:extLst>
      <p:ext uri="{BB962C8B-B14F-4D97-AF65-F5344CB8AC3E}">
        <p14:creationId xmlns:p14="http://schemas.microsoft.com/office/powerpoint/2010/main" val="1919985111"/>
      </p:ext>
    </p:extLst>
  </p:cSld>
  <p:clrMapOvr>
    <a:masterClrMapping/>
  </p:clrMapOvr>
  <p:transition/>
  <p:timing/>
</p:sld>
</file>

<file path=ppt/slides/slide2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302707"/>
            <a:ext cx="9419552" cy="4797943"/>
          </a:xfrm>
        </p:spPr>
        <p:txBody>
          <a:bodyPr>
            <a:normAutofit/>
          </a:bodyPr>
          <a:lstStyle/>
          <a:p>
            <a:r>
              <a:rPr lang="zh-TW" altLang="en-US" sz="2600">
                <a:latin typeface="標楷體" pitchFamily="65" charset="-120"/>
                <a:cs typeface="Arial" pitchFamily="34" charset="0"/>
              </a:rPr>
              <a:t>一個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被設定之後，可能需要被修改。具有多個 </a:t>
            </a:r>
            <a:r>
              <a:rPr lang="en-US" altLang="zh-TW" sz="2600">
                <a:latin typeface="標楷體" pitchFamily="65" charset="-120"/>
                <a:cs typeface="Arial" pitchFamily="34" charset="0"/>
              </a:rPr>
              <a:t>ACE </a:t>
            </a:r>
            <a:r>
              <a:rPr lang="zh-TW" altLang="en-US" sz="2600">
                <a:latin typeface="標楷體" pitchFamily="65" charset="-120"/>
                <a:cs typeface="Arial" pitchFamily="34" charset="0"/>
              </a:rPr>
              <a:t>的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設定可能很複雜。有時設定的 </a:t>
            </a:r>
            <a:r>
              <a:rPr lang="en-US" altLang="zh-TW" sz="2600">
                <a:latin typeface="標楷體" pitchFamily="65" charset="-120"/>
                <a:cs typeface="Arial" pitchFamily="34" charset="0"/>
              </a:rPr>
              <a:t>ACE </a:t>
            </a:r>
            <a:r>
              <a:rPr lang="zh-TW" altLang="en-US" sz="2600">
                <a:latin typeface="標楷體" pitchFamily="65" charset="-120"/>
                <a:cs typeface="Arial" pitchFamily="34" charset="0"/>
              </a:rPr>
              <a:t>不會產生預期的行為。</a:t>
            </a:r>
            <a:endParaRPr lang="en-US" altLang="zh-TW" sz="2600">
              <a:latin typeface="標楷體" pitchFamily="65" charset="-120"/>
              <a:cs typeface="Arial" pitchFamily="34" charset="0"/>
            </a:endParaRPr>
          </a:p>
          <a:p>
            <a:r>
              <a:rPr lang="zh-TW" altLang="en-US" sz="2600">
                <a:latin typeface="標楷體" pitchFamily="65" charset="-120"/>
                <a:cs typeface="Arial" pitchFamily="34" charset="0"/>
              </a:rPr>
              <a:t>修改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時，有兩種方法可以使用：</a:t>
            </a:r>
          </a:p>
          <a:p>
            <a:pPr marL="478435" lvl="1" indent="-380990"/>
            <a:r>
              <a:rPr lang="zh-TW" altLang="en-US" sz="2600">
                <a:latin typeface="標楷體" pitchFamily="65" charset="-120"/>
                <a:cs typeface="Arial" pitchFamily="34" charset="0"/>
              </a:rPr>
              <a:t>使用文字編輯器</a:t>
            </a:r>
          </a:p>
          <a:p>
            <a:pPr marL="478435" lvl="1" indent="-380990"/>
            <a:r>
              <a:rPr lang="zh-TW" altLang="en-US" sz="2600">
                <a:latin typeface="標楷體" pitchFamily="65" charset="-120"/>
                <a:cs typeface="Arial" pitchFamily="34" charset="0"/>
              </a:rPr>
              <a:t>使用序列號</a:t>
            </a:r>
            <a:endParaRPr lang="en-US" sz="26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5.2</a:t>
            </a:r>
            <a:r>
              <a:rPr lang="zh-TW" altLang="en-US" sz="3600" smtClean="0">
                <a:solidFill>
                  <a:srgbClr val="004C69"/>
                </a:solidFill>
              </a:rPr>
              <a:t>修改 </a:t>
            </a:r>
            <a:r>
              <a:rPr lang="en-US" altLang="zh-TW" sz="3600">
                <a:solidFill>
                  <a:srgbClr val="004C69"/>
                </a:solidFill>
              </a:rPr>
              <a:t>IPv4 ACL</a:t>
            </a:r>
            <a:br>
              <a:rPr lang="en-US" sz="3600">
                <a:solidFill>
                  <a:srgbClr val="004C69"/>
                </a:solidFill>
              </a:rPr>
            </a:br>
            <a:r>
              <a:rPr lang="zh-TW" altLang="en-US" sz="3600">
                <a:solidFill>
                  <a:srgbClr val="004C69"/>
                </a:solidFill>
              </a:rPr>
              <a:t>修改 </a:t>
            </a:r>
            <a:r>
              <a:rPr lang="en-US" altLang="zh-TW" sz="3600">
                <a:solidFill>
                  <a:srgbClr val="004C69"/>
                </a:solidFill>
              </a:rPr>
              <a:t>ACL </a:t>
            </a:r>
            <a:r>
              <a:rPr lang="zh-TW" altLang="en-US" sz="3600">
                <a:solidFill>
                  <a:srgbClr val="004C69"/>
                </a:solidFill>
              </a:rPr>
              <a:t>的兩種方法</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203</a:t>
            </a:fld>
            <a:endParaRPr lang="en-US" kern="0">
              <a:solidFill>
                <a:srgbClr val="595959"/>
              </a:solidFill>
            </a:endParaRPr>
          </a:p>
        </p:txBody>
      </p:sp>
    </p:spTree>
    <p:custDataLst>
      <p:tags r:id="rId3"/>
    </p:custDataLst>
    <p:extLst>
      <p:ext uri="{BB962C8B-B14F-4D97-AF65-F5344CB8AC3E}">
        <p14:creationId xmlns:p14="http://schemas.microsoft.com/office/powerpoint/2010/main" val="545902822"/>
      </p:ext>
    </p:extLst>
  </p:cSld>
  <p:clrMapOvr>
    <a:masterClrMapping/>
  </p:clrMapOvr>
  <p:transition/>
  <p:timing/>
</p:sld>
</file>

<file path=ppt/slides/slide2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lstStyle/>
          <a:p>
            <a:pPr>
              <a:spcAft>
                <a:spcPct val="0"/>
              </a:spcAft>
            </a:pPr>
            <a:r>
              <a:rPr lang="zh-TW" altLang="en-US" sz="2133">
                <a:latin typeface="標楷體" pitchFamily="65" charset="-120"/>
                <a:cs typeface="Arial" pitchFamily="34" charset="0"/>
              </a:rPr>
              <a:t>具有多個 </a:t>
            </a:r>
            <a:r>
              <a:rPr lang="en-US" altLang="zh-TW" sz="2133">
                <a:latin typeface="標楷體" pitchFamily="65" charset="-120"/>
                <a:cs typeface="Arial" pitchFamily="34" charset="0"/>
              </a:rPr>
              <a:t>ACE </a:t>
            </a:r>
            <a:r>
              <a:rPr lang="zh-TW" altLang="en-US" sz="2133">
                <a:latin typeface="標楷體" pitchFamily="65" charset="-120"/>
                <a:cs typeface="Arial" pitchFamily="34" charset="0"/>
              </a:rPr>
              <a:t>的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應該在文字編輯器中建立。這可讓你設定必要的 </a:t>
            </a:r>
            <a:r>
              <a:rPr lang="en-US" altLang="zh-TW" sz="2133">
                <a:latin typeface="標楷體" pitchFamily="65" charset="-120"/>
                <a:cs typeface="Arial" pitchFamily="34" charset="0"/>
              </a:rPr>
              <a:t>ACE</a:t>
            </a:r>
            <a:r>
              <a:rPr lang="zh-TW" altLang="en-US" sz="2133">
                <a:latin typeface="標楷體" pitchFamily="65" charset="-120"/>
                <a:cs typeface="Arial" pitchFamily="34" charset="0"/>
              </a:rPr>
              <a:t>、建立 </a:t>
            </a:r>
            <a:r>
              <a:rPr lang="en-US" altLang="zh-TW" sz="2133">
                <a:latin typeface="標楷體" pitchFamily="65" charset="-120"/>
                <a:cs typeface="Arial" pitchFamily="34" charset="0"/>
              </a:rPr>
              <a:t>ACL</a:t>
            </a:r>
            <a:r>
              <a:rPr lang="zh-TW" altLang="en-US" sz="2133">
                <a:latin typeface="標楷體" pitchFamily="65" charset="-120"/>
                <a:cs typeface="Arial" pitchFamily="34" charset="0"/>
              </a:rPr>
              <a:t>，然後將它貼到路由器介面。它也簡化了編輯和修復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的工作。</a:t>
            </a:r>
            <a:endParaRPr lang="en-US" altLang="zh-TW" sz="2133">
              <a:latin typeface="標楷體" pitchFamily="65" charset="-120"/>
              <a:cs typeface="Arial" pitchFamily="34" charset="0"/>
            </a:endParaRPr>
          </a:p>
          <a:p>
            <a:pPr>
              <a:spcAft>
                <a:spcPct val="0"/>
              </a:spcAft>
            </a:pPr>
            <a:r>
              <a:rPr lang="zh-TW" altLang="en-US" sz="2133">
                <a:latin typeface="標楷體" pitchFamily="65" charset="-120"/>
                <a:cs typeface="Arial" pitchFamily="34" charset="0"/>
              </a:rPr>
              <a:t>若要更正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中的錯誤：</a:t>
            </a:r>
          </a:p>
          <a:p>
            <a:pPr lvl="1">
              <a:spcAft>
                <a:spcPct val="0"/>
              </a:spcAft>
            </a:pPr>
            <a:r>
              <a:rPr lang="zh-TW" altLang="en-US" sz="2000">
                <a:latin typeface="標楷體" pitchFamily="65" charset="-120"/>
                <a:cs typeface="Arial" pitchFamily="34" charset="0"/>
              </a:rPr>
              <a:t>從執行設定複製 </a:t>
            </a:r>
            <a:r>
              <a:rPr lang="en-US" altLang="zh-TW" sz="2000">
                <a:latin typeface="標楷體" pitchFamily="65" charset="-120"/>
                <a:cs typeface="Arial" pitchFamily="34" charset="0"/>
              </a:rPr>
              <a:t>ACL</a:t>
            </a:r>
            <a:r>
              <a:rPr lang="zh-TW" altLang="en-US" sz="2000">
                <a:latin typeface="標楷體" pitchFamily="65" charset="-120"/>
                <a:cs typeface="Arial" pitchFamily="34" charset="0"/>
              </a:rPr>
              <a:t>，並將其貼到文字編輯器中。</a:t>
            </a:r>
          </a:p>
          <a:p>
            <a:pPr lvl="1">
              <a:spcAft>
                <a:spcPct val="0"/>
              </a:spcAft>
            </a:pPr>
            <a:r>
              <a:rPr lang="zh-TW" altLang="en-US" sz="2000">
                <a:latin typeface="標楷體" pitchFamily="65" charset="-120"/>
                <a:cs typeface="Arial" pitchFamily="34" charset="0"/>
              </a:rPr>
              <a:t>進行必要的編輯變更。</a:t>
            </a:r>
          </a:p>
          <a:p>
            <a:pPr lvl="1">
              <a:spcAft>
                <a:spcPct val="0"/>
              </a:spcAft>
            </a:pPr>
            <a:r>
              <a:rPr lang="zh-TW" altLang="en-US" sz="2000">
                <a:latin typeface="標楷體" pitchFamily="65" charset="-120"/>
                <a:cs typeface="Arial" pitchFamily="34" charset="0"/>
              </a:rPr>
              <a:t>移除路由器上先前設定的 </a:t>
            </a:r>
            <a:r>
              <a:rPr lang="en-US" altLang="zh-TW" sz="2000">
                <a:latin typeface="標楷體" pitchFamily="65" charset="-120"/>
                <a:cs typeface="Arial" pitchFamily="34" charset="0"/>
              </a:rPr>
              <a:t>ACL</a:t>
            </a:r>
            <a:r>
              <a:rPr lang="zh-TW" altLang="en-US" sz="2000">
                <a:latin typeface="標楷體" pitchFamily="65" charset="-120"/>
                <a:cs typeface="Arial" pitchFamily="34" charset="0"/>
              </a:rPr>
              <a:t>，否則貼上編輯過的 </a:t>
            </a:r>
            <a:r>
              <a:rPr lang="en-US" altLang="zh-TW" sz="2000">
                <a:latin typeface="標楷體" pitchFamily="65" charset="-120"/>
                <a:cs typeface="Arial" pitchFamily="34" charset="0"/>
              </a:rPr>
              <a:t>ACL </a:t>
            </a:r>
            <a:r>
              <a:rPr lang="zh-TW" altLang="en-US" sz="2000">
                <a:latin typeface="標楷體" pitchFamily="65" charset="-120"/>
                <a:cs typeface="Arial" pitchFamily="34" charset="0"/>
              </a:rPr>
              <a:t>命令只會附加（也就是增加）至路由器上現有的 </a:t>
            </a:r>
            <a:r>
              <a:rPr lang="en-US" altLang="zh-TW" sz="2000">
                <a:latin typeface="標楷體" pitchFamily="65" charset="-120"/>
                <a:cs typeface="Arial" pitchFamily="34" charset="0"/>
              </a:rPr>
              <a:t>ACL ACE</a:t>
            </a:r>
            <a:r>
              <a:rPr lang="zh-TW" altLang="en-US" sz="2000">
                <a:latin typeface="標楷體" pitchFamily="65" charset="-120"/>
                <a:cs typeface="Arial" pitchFamily="34" charset="0"/>
              </a:rPr>
              <a:t>。</a:t>
            </a:r>
          </a:p>
          <a:p>
            <a:pPr lvl="1">
              <a:spcAft>
                <a:spcPct val="0"/>
              </a:spcAft>
            </a:pPr>
            <a:r>
              <a:rPr lang="zh-TW" altLang="en-US" sz="2000">
                <a:latin typeface="標楷體" pitchFamily="65" charset="-120"/>
                <a:cs typeface="Arial" pitchFamily="34" charset="0"/>
              </a:rPr>
              <a:t>將編輯過的 </a:t>
            </a:r>
            <a:r>
              <a:rPr lang="en-US" altLang="zh-TW" sz="2000">
                <a:latin typeface="標楷體" pitchFamily="65" charset="-120"/>
                <a:cs typeface="Arial" pitchFamily="34" charset="0"/>
              </a:rPr>
              <a:t>ACL </a:t>
            </a:r>
            <a:r>
              <a:rPr lang="zh-TW" altLang="en-US" sz="2000">
                <a:latin typeface="標楷體" pitchFamily="65" charset="-120"/>
                <a:cs typeface="Arial" pitchFamily="34" charset="0"/>
              </a:rPr>
              <a:t>複製並貼回路由器。</a:t>
            </a:r>
          </a:p>
          <a:p>
            <a:pPr marL="0" indent="0">
              <a:buNone/>
            </a:pP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5.2</a:t>
            </a:r>
            <a:r>
              <a:rPr lang="zh-TW" altLang="en-US" sz="3600" smtClean="0">
                <a:solidFill>
                  <a:srgbClr val="004C69"/>
                </a:solidFill>
              </a:rPr>
              <a:t>修改 </a:t>
            </a:r>
            <a:r>
              <a:rPr lang="en-US" altLang="zh-TW" sz="3600">
                <a:solidFill>
                  <a:srgbClr val="004C69"/>
                </a:solidFill>
              </a:rPr>
              <a:t>IPv4 ACL</a:t>
            </a:r>
            <a:br>
              <a:rPr lang="en-US" sz="3600">
                <a:solidFill>
                  <a:srgbClr val="004C69"/>
                </a:solidFill>
              </a:rPr>
            </a:br>
            <a:r>
              <a:rPr lang="zh-TW" altLang="en-US" sz="3600">
                <a:solidFill>
                  <a:srgbClr val="004C69"/>
                </a:solidFill>
              </a:rPr>
              <a:t>文字編輯器方法</a:t>
            </a:r>
          </a:p>
        </p:txBody>
      </p:sp>
      <p:sp>
        <p:nvSpPr>
          <p:cNvPr id="7" name="Rectangle 5">
            <a:extLst>
              <a:ext uri="{FF2B5EF4-FFF2-40B4-BE49-F238E27FC236}">
                <a16:creationId xmlns:a16="http://schemas.microsoft.com/office/drawing/2014/main" id="{D79D54A1-1DB8-4C0D-BE57-37A080C83A60}"/>
              </a:ext>
            </a:extLst>
          </p:cNvPr>
          <p:cNvSpPr/>
          <p:nvPr/>
        </p:nvSpPr>
        <p:spPr>
          <a:xfrm>
            <a:off x="2857405" y="3984581"/>
            <a:ext cx="6473745" cy="995401"/>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run | section access-list</a:t>
            </a:r>
          </a:p>
          <a:p>
            <a:r>
              <a:rPr lang="en-US" altLang="zh-TW" sz="1467">
                <a:solidFill>
                  <a:schemeClr val="bg1">
                    <a:lumMod val="75000"/>
                  </a:schemeClr>
                </a:solidFill>
                <a:latin typeface="Courier New" panose="02070309020205020404" pitchFamily="49" charset="0"/>
                <a:cs typeface="Courier New" panose="02070309020205020404" pitchFamily="49" charset="0"/>
              </a:rPr>
              <a:t>access-list 1 deny   </a:t>
            </a:r>
            <a:r>
              <a:rPr lang="en-US" altLang="zh-TW" sz="1467">
                <a:solidFill>
                  <a:schemeClr val="accent6"/>
                </a:solidFill>
                <a:latin typeface="Courier New" panose="02070309020205020404" pitchFamily="49" charset="0"/>
                <a:cs typeface="Courier New" panose="02070309020205020404" pitchFamily="49" charset="0"/>
              </a:rPr>
              <a:t>19.168.10.10</a:t>
            </a:r>
          </a:p>
          <a:p>
            <a:r>
              <a:rPr lang="en-US" altLang="zh-TW" sz="1467">
                <a:solidFill>
                  <a:schemeClr val="bg1">
                    <a:lumMod val="75000"/>
                  </a:schemeClr>
                </a:solidFill>
                <a:latin typeface="Courier New" panose="02070309020205020404" pitchFamily="49" charset="0"/>
                <a:cs typeface="Courier New" panose="02070309020205020404" pitchFamily="49" charset="0"/>
              </a:rPr>
              <a:t>access-list 1 permit 192.168.10.0 0.0.0.255</a:t>
            </a:r>
          </a:p>
          <a:p>
            <a:r>
              <a:rPr lang="en-US" altLang="zh-TW" sz="1467">
                <a:solidFill>
                  <a:schemeClr val="bg1">
                    <a:lumMod val="75000"/>
                  </a:schemeClr>
                </a:solidFill>
                <a:latin typeface="Courier New" panose="02070309020205020404" pitchFamily="49" charset="0"/>
                <a:cs typeface="Courier New" panose="02070309020205020404" pitchFamily="49" charset="0"/>
              </a:rPr>
              <a:t>R1#</a:t>
            </a:r>
            <a:endParaRPr lang="zh-TW" altLang="en-US" sz="1467">
              <a:solidFill>
                <a:schemeClr val="bg1">
                  <a:lumMod val="75000"/>
                </a:schemeClr>
              </a:solidFill>
              <a:latin typeface="Courier New" panose="02070309020205020404" pitchFamily="49" charset="0"/>
              <a:cs typeface="Courier New" panose="02070309020205020404" pitchFamily="49" charset="0"/>
            </a:endParaRPr>
          </a:p>
        </p:txBody>
      </p:sp>
      <p:sp>
        <p:nvSpPr>
          <p:cNvPr id="8" name="Rectangle 5">
            <a:extLst>
              <a:ext uri="{FF2B5EF4-FFF2-40B4-BE49-F238E27FC236}">
                <a16:creationId xmlns:a16="http://schemas.microsoft.com/office/drawing/2014/main" id="{1791F91E-972F-4EC8-8963-5D658FFD34F0}"/>
              </a:ext>
            </a:extLst>
          </p:cNvPr>
          <p:cNvSpPr/>
          <p:nvPr/>
        </p:nvSpPr>
        <p:spPr>
          <a:xfrm>
            <a:off x="2857403" y="5063127"/>
            <a:ext cx="6473747" cy="1221168"/>
          </a:xfrm>
          <a:prstGeom prst="rect">
            <a:avLst/>
          </a:prstGeom>
          <a:solidFill>
            <a:srgbClr val="000000"/>
          </a:solidFill>
        </p:spPr>
        <p:txBody>
          <a:bodyPr wrap="square">
            <a:spAutoFit/>
          </a:bodyPr>
          <a:lstStyle/>
          <a:p>
            <a:r>
              <a:rPr lang="pt-BR" altLang="zh-TW" sz="1467">
                <a:solidFill>
                  <a:schemeClr val="bg1">
                    <a:lumMod val="75000"/>
                  </a:schemeClr>
                </a:solidFill>
                <a:latin typeface="Courier New" panose="02070309020205020404" pitchFamily="49" charset="0"/>
                <a:cs typeface="Courier New" panose="02070309020205020404" pitchFamily="49" charset="0"/>
              </a:rPr>
              <a:t>R1(config)# </a:t>
            </a:r>
            <a:r>
              <a:rPr lang="pt-BR" altLang="zh-TW" sz="1467" b="1">
                <a:solidFill>
                  <a:schemeClr val="bg1"/>
                </a:solidFill>
                <a:latin typeface="Courier New" panose="02070309020205020404" pitchFamily="49" charset="0"/>
                <a:cs typeface="Courier New" panose="02070309020205020404" pitchFamily="49" charset="0"/>
              </a:rPr>
              <a:t>no access-list 1</a:t>
            </a:r>
          </a:p>
          <a:p>
            <a:r>
              <a:rPr lang="pt-BR" altLang="zh-TW" sz="1467">
                <a:solidFill>
                  <a:schemeClr val="bg1">
                    <a:lumMod val="75000"/>
                  </a:schemeClr>
                </a:solidFill>
                <a:latin typeface="Courier New" panose="02070309020205020404" pitchFamily="49" charset="0"/>
                <a:cs typeface="Courier New" panose="02070309020205020404" pitchFamily="49" charset="0"/>
              </a:rPr>
              <a:t>R1(config)#</a:t>
            </a:r>
          </a:p>
          <a:p>
            <a:r>
              <a:rPr lang="pt-BR" altLang="zh-TW" sz="1467">
                <a:solidFill>
                  <a:schemeClr val="bg1">
                    <a:lumMod val="75000"/>
                  </a:schemeClr>
                </a:solidFill>
                <a:latin typeface="Courier New" panose="02070309020205020404" pitchFamily="49" charset="0"/>
                <a:cs typeface="Courier New" panose="02070309020205020404" pitchFamily="49" charset="0"/>
              </a:rPr>
              <a:t>R1(config)# </a:t>
            </a:r>
            <a:r>
              <a:rPr lang="pt-BR" altLang="zh-TW" sz="1467" b="1">
                <a:solidFill>
                  <a:schemeClr val="bg1"/>
                </a:solidFill>
                <a:latin typeface="Courier New" panose="02070309020205020404" pitchFamily="49" charset="0"/>
                <a:cs typeface="Courier New" panose="02070309020205020404" pitchFamily="49" charset="0"/>
              </a:rPr>
              <a:t>access-list 1 deny </a:t>
            </a:r>
            <a:r>
              <a:rPr lang="pt-BR" altLang="zh-TW" sz="1467" b="1">
                <a:solidFill>
                  <a:schemeClr val="accent6"/>
                </a:solidFill>
                <a:latin typeface="Courier New" panose="02070309020205020404" pitchFamily="49" charset="0"/>
                <a:cs typeface="Courier New" panose="02070309020205020404" pitchFamily="49" charset="0"/>
              </a:rPr>
              <a:t>192.168.10.10</a:t>
            </a:r>
          </a:p>
          <a:p>
            <a:r>
              <a:rPr lang="pt-BR" altLang="zh-TW" sz="1467">
                <a:solidFill>
                  <a:schemeClr val="bg1">
                    <a:lumMod val="75000"/>
                  </a:schemeClr>
                </a:solidFill>
                <a:latin typeface="Courier New" panose="02070309020205020404" pitchFamily="49" charset="0"/>
                <a:cs typeface="Courier New" panose="02070309020205020404" pitchFamily="49" charset="0"/>
              </a:rPr>
              <a:t>R1(config)# </a:t>
            </a:r>
            <a:r>
              <a:rPr lang="pt-BR" altLang="zh-TW" sz="1467" b="1">
                <a:solidFill>
                  <a:schemeClr val="bg1"/>
                </a:solidFill>
                <a:latin typeface="Courier New" panose="02070309020205020404" pitchFamily="49" charset="0"/>
                <a:cs typeface="Courier New" panose="02070309020205020404" pitchFamily="49" charset="0"/>
              </a:rPr>
              <a:t>access-list 1 permit 192.168.10.0 0.0.0.255</a:t>
            </a:r>
          </a:p>
          <a:p>
            <a:r>
              <a:rPr lang="pt-BR" altLang="zh-TW" sz="1467">
                <a:solidFill>
                  <a:schemeClr val="bg1">
                    <a:lumMod val="75000"/>
                  </a:schemeClr>
                </a:solidFill>
                <a:latin typeface="Courier New" panose="02070309020205020404" pitchFamily="49" charset="0"/>
                <a:cs typeface="Courier New" panose="02070309020205020404" pitchFamily="49" charset="0"/>
              </a:rPr>
              <a:t>R1(config)#</a:t>
            </a:r>
            <a:endParaRPr lang="zh-TW" altLang="en-US" sz="1467">
              <a:solidFill>
                <a:schemeClr val="bg1">
                  <a:lumMod val="7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204</a:t>
            </a:fld>
            <a:endParaRPr lang="en-US" kern="0">
              <a:solidFill>
                <a:srgbClr val="595959"/>
              </a:solidFill>
            </a:endParaRPr>
          </a:p>
        </p:txBody>
      </p:sp>
    </p:spTree>
    <p:custDataLst>
      <p:tags r:id="rId3"/>
    </p:custDataLst>
    <p:extLst>
      <p:ext uri="{BB962C8B-B14F-4D97-AF65-F5344CB8AC3E}">
        <p14:creationId xmlns:p14="http://schemas.microsoft.com/office/powerpoint/2010/main" val="3372429328"/>
      </p:ext>
    </p:extLst>
  </p:cSld>
  <p:clrMapOvr>
    <a:masterClrMapping/>
  </p:clrMapOvr>
  <p:transition/>
  <p:timing/>
</p:sld>
</file>

<file path=ppt/slides/slide2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317165" cy="5540425"/>
          </a:xfrm>
        </p:spPr>
        <p:txBody>
          <a:bodyPr/>
          <a:lstStyle/>
          <a:p>
            <a:pPr marL="0" indent="0">
              <a:buNone/>
            </a:pPr>
            <a:r>
              <a:rPr lang="en-US" altLang="zh-TW">
                <a:latin typeface="標楷體" pitchFamily="65" charset="-120"/>
                <a:cs typeface="Arial" pitchFamily="34" charset="0"/>
              </a:rPr>
              <a:t>ACL ACE </a:t>
            </a:r>
            <a:r>
              <a:rPr lang="zh-TW" altLang="en-US">
                <a:latin typeface="標楷體" pitchFamily="65" charset="-120"/>
                <a:cs typeface="Arial" pitchFamily="34" charset="0"/>
              </a:rPr>
              <a:t>也可以使用 </a:t>
            </a:r>
            <a:r>
              <a:rPr lang="en-US" altLang="zh-TW">
                <a:latin typeface="標楷體" pitchFamily="65" charset="-120"/>
                <a:cs typeface="Arial" pitchFamily="34" charset="0"/>
              </a:rPr>
              <a:t>ACL </a:t>
            </a:r>
            <a:r>
              <a:rPr lang="zh-TW" altLang="en-US">
                <a:latin typeface="標楷體" pitchFamily="65" charset="-120"/>
                <a:cs typeface="Arial" pitchFamily="34" charset="0"/>
              </a:rPr>
              <a:t>序列號來刪除或加入。</a:t>
            </a:r>
            <a:endParaRPr lang="en-US" altLang="zh-TW" sz="2133">
              <a:latin typeface="標楷體" pitchFamily="65" charset="-120"/>
              <a:cs typeface="Arial" pitchFamily="34" charset="0"/>
            </a:endParaRPr>
          </a:p>
          <a:p>
            <a:r>
              <a:rPr lang="zh-TW" altLang="en-US">
                <a:latin typeface="標楷體" pitchFamily="65" charset="-120"/>
                <a:cs typeface="Arial" pitchFamily="34" charset="0"/>
              </a:rPr>
              <a:t>使用 </a:t>
            </a:r>
            <a:r>
              <a:rPr lang="en-US" altLang="zh-TW" b="1" err="1">
                <a:latin typeface="標楷體" pitchFamily="65" charset="-120"/>
                <a:cs typeface="Arial" pitchFamily="34" charset="0"/>
              </a:rPr>
              <a:t>ip access-list standard</a:t>
            </a:r>
            <a:r>
              <a:rPr lang="en-US" altLang="zh-TW">
                <a:latin typeface="標楷體" pitchFamily="65" charset="-120"/>
                <a:cs typeface="Arial" pitchFamily="34" charset="0"/>
              </a:rPr>
              <a:t> </a:t>
            </a:r>
            <a:r>
              <a:rPr lang="zh-TW" altLang="en-US">
                <a:latin typeface="標楷體" pitchFamily="65" charset="-120"/>
                <a:cs typeface="Arial" pitchFamily="34" charset="0"/>
              </a:rPr>
              <a:t>命令編輯 </a:t>
            </a:r>
            <a:r>
              <a:rPr lang="en-US" altLang="zh-TW">
                <a:latin typeface="標楷體" pitchFamily="65" charset="-120"/>
                <a:cs typeface="Arial" pitchFamily="34" charset="0"/>
              </a:rPr>
              <a:t>ACL</a:t>
            </a:r>
            <a:r>
              <a:rPr lang="zh-TW" altLang="en-US">
                <a:latin typeface="標楷體" pitchFamily="65" charset="-120"/>
                <a:cs typeface="Arial" pitchFamily="34" charset="0"/>
              </a:rPr>
              <a:t>。</a:t>
            </a:r>
            <a:endParaRPr lang="en-US" altLang="zh-TW">
              <a:latin typeface="標楷體" pitchFamily="65" charset="-120"/>
              <a:cs typeface="Arial" pitchFamily="34" charset="0"/>
            </a:endParaRPr>
          </a:p>
          <a:p>
            <a:r>
              <a:rPr lang="zh-TW" altLang="en-US">
                <a:latin typeface="標楷體" pitchFamily="65" charset="-120"/>
                <a:cs typeface="Arial" pitchFamily="34" charset="0"/>
              </a:rPr>
              <a:t>無法使用與現有敘述相同的序列號來覆寫敘述。必須先使用 </a:t>
            </a:r>
            <a:r>
              <a:rPr lang="en-US" altLang="zh-TW" b="1">
                <a:latin typeface="標楷體" pitchFamily="65" charset="-120"/>
                <a:cs typeface="Arial" pitchFamily="34" charset="0"/>
              </a:rPr>
              <a:t>no 10</a:t>
            </a:r>
            <a:r>
              <a:rPr lang="zh-TW" altLang="en-US">
                <a:latin typeface="標楷體" pitchFamily="65" charset="-120"/>
                <a:cs typeface="Arial" pitchFamily="34" charset="0"/>
              </a:rPr>
              <a:t> 命令刪除目前的敘述。然後可以使用設定序列號 </a:t>
            </a:r>
            <a:r>
              <a:rPr lang="en-US" altLang="zh-TW">
                <a:latin typeface="標楷體" pitchFamily="65" charset="-120"/>
                <a:cs typeface="Arial" pitchFamily="34" charset="0"/>
              </a:rPr>
              <a:t>10 </a:t>
            </a:r>
            <a:r>
              <a:rPr lang="zh-TW" altLang="en-US">
                <a:latin typeface="標楷體" pitchFamily="65" charset="-120"/>
                <a:cs typeface="Arial" pitchFamily="34" charset="0"/>
              </a:rPr>
              <a:t>來增加正確的 </a:t>
            </a:r>
            <a:r>
              <a:rPr lang="en-US" altLang="zh-TW">
                <a:latin typeface="標楷體" pitchFamily="65" charset="-120"/>
                <a:cs typeface="Arial" pitchFamily="34" charset="0"/>
              </a:rPr>
              <a:t>ACE</a:t>
            </a:r>
            <a:r>
              <a:rPr lang="zh-TW" altLang="en-US">
                <a:latin typeface="標楷體" pitchFamily="65" charset="-120"/>
                <a:cs typeface="Arial" pitchFamily="34" charset="0"/>
              </a:rPr>
              <a:t>。</a:t>
            </a:r>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5.2</a:t>
            </a:r>
            <a:r>
              <a:rPr lang="zh-TW" altLang="en-US" sz="3600" smtClean="0">
                <a:solidFill>
                  <a:srgbClr val="004C69"/>
                </a:solidFill>
              </a:rPr>
              <a:t>修改 </a:t>
            </a:r>
            <a:r>
              <a:rPr lang="en-US" altLang="zh-TW" sz="3600">
                <a:solidFill>
                  <a:srgbClr val="004C69"/>
                </a:solidFill>
              </a:rPr>
              <a:t>IPv4 ACL</a:t>
            </a:r>
            <a:br>
              <a:rPr lang="en-US" sz="3600">
                <a:solidFill>
                  <a:srgbClr val="004C69"/>
                </a:solidFill>
              </a:rPr>
            </a:br>
            <a:r>
              <a:rPr lang="zh-TW" altLang="en-US" sz="3600">
                <a:solidFill>
                  <a:srgbClr val="004C69"/>
                </a:solidFill>
              </a:rPr>
              <a:t>序列號方法</a:t>
            </a:r>
          </a:p>
        </p:txBody>
      </p:sp>
      <p:sp>
        <p:nvSpPr>
          <p:cNvPr id="7" name="Rectangle 5">
            <a:extLst>
              <a:ext uri="{FF2B5EF4-FFF2-40B4-BE49-F238E27FC236}">
                <a16:creationId xmlns:a16="http://schemas.microsoft.com/office/drawing/2014/main" id="{5AFA70C9-9E69-4A16-8967-C2ACF49FD3CA}"/>
              </a:ext>
            </a:extLst>
          </p:cNvPr>
          <p:cNvSpPr/>
          <p:nvPr/>
        </p:nvSpPr>
        <p:spPr>
          <a:xfrm>
            <a:off x="5580882" y="1248578"/>
            <a:ext cx="6106785" cy="1221168"/>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access-lists</a:t>
            </a:r>
          </a:p>
          <a:p>
            <a:r>
              <a:rPr lang="en-US" altLang="zh-TW" sz="1467">
                <a:solidFill>
                  <a:schemeClr val="bg1">
                    <a:lumMod val="75000"/>
                  </a:schemeClr>
                </a:solidFill>
                <a:latin typeface="Courier New" panose="02070309020205020404" pitchFamily="49" charset="0"/>
                <a:cs typeface="Courier New" panose="02070309020205020404" pitchFamily="49" charset="0"/>
              </a:rPr>
              <a:t>Standard IP access list 1</a:t>
            </a:r>
          </a:p>
          <a:p>
            <a:r>
              <a:rPr lang="en-US" altLang="zh-TW" sz="1467">
                <a:solidFill>
                  <a:schemeClr val="bg1">
                    <a:lumMod val="75000"/>
                  </a:schemeClr>
                </a:solidFill>
                <a:latin typeface="Courier New" panose="02070309020205020404" pitchFamily="49" charset="0"/>
                <a:cs typeface="Courier New" panose="02070309020205020404" pitchFamily="49" charset="0"/>
              </a:rPr>
              <a:t>    </a:t>
            </a:r>
            <a:r>
              <a:rPr lang="en-US" altLang="zh-TW" sz="1467">
                <a:solidFill>
                  <a:schemeClr val="accent6"/>
                </a:solidFill>
                <a:latin typeface="Courier New" panose="02070309020205020404" pitchFamily="49" charset="0"/>
                <a:cs typeface="Courier New" panose="02070309020205020404" pitchFamily="49" charset="0"/>
              </a:rPr>
              <a:t>10 deny   19.168.10.10</a:t>
            </a:r>
          </a:p>
          <a:p>
            <a:r>
              <a:rPr lang="en-US" altLang="zh-TW" sz="1467">
                <a:solidFill>
                  <a:schemeClr val="bg1">
                    <a:lumMod val="75000"/>
                  </a:schemeClr>
                </a:solidFill>
                <a:latin typeface="Courier New" panose="02070309020205020404" pitchFamily="49" charset="0"/>
                <a:cs typeface="Courier New" panose="02070309020205020404" pitchFamily="49" charset="0"/>
              </a:rPr>
              <a:t>    20 permit 192.168.10.0, wildcard bits 0.0.0.255</a:t>
            </a:r>
          </a:p>
          <a:p>
            <a:r>
              <a:rPr lang="en-US" altLang="zh-TW" sz="1467">
                <a:solidFill>
                  <a:schemeClr val="bg1">
                    <a:lumMod val="75000"/>
                  </a:schemeClr>
                </a:solidFill>
                <a:latin typeface="Courier New" panose="02070309020205020404" pitchFamily="49" charset="0"/>
                <a:cs typeface="Courier New" panose="02070309020205020404" pitchFamily="49" charset="0"/>
              </a:rPr>
              <a:t>R1#</a:t>
            </a:r>
            <a:endParaRPr lang="zh-TW" altLang="en-US" sz="1467">
              <a:solidFill>
                <a:schemeClr val="bg1">
                  <a:lumMod val="75000"/>
                </a:schemeClr>
              </a:solidFill>
              <a:latin typeface="Courier New" panose="02070309020205020404" pitchFamily="49" charset="0"/>
              <a:cs typeface="Courier New" panose="02070309020205020404" pitchFamily="49" charset="0"/>
            </a:endParaRPr>
          </a:p>
        </p:txBody>
      </p:sp>
      <p:sp>
        <p:nvSpPr>
          <p:cNvPr id="8" name="Rectangle 5">
            <a:extLst>
              <a:ext uri="{FF2B5EF4-FFF2-40B4-BE49-F238E27FC236}">
                <a16:creationId xmlns:a16="http://schemas.microsoft.com/office/drawing/2014/main" id="{4B3ED7CB-DA3A-4AD8-BD6F-B59FCEB1690F}"/>
              </a:ext>
            </a:extLst>
          </p:cNvPr>
          <p:cNvSpPr/>
          <p:nvPr/>
        </p:nvSpPr>
        <p:spPr>
          <a:xfrm>
            <a:off x="5580881" y="2645778"/>
            <a:ext cx="6106785" cy="2350002"/>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conf t</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r>
              <a:rPr lang="en-US" altLang="zh-TW" sz="1467" b="1" err="1">
                <a:solidFill>
                  <a:schemeClr val="bg1"/>
                </a:solidFill>
                <a:latin typeface="Courier New" panose="02070309020205020404" pitchFamily="49" charset="0"/>
                <a:cs typeface="Courier New" panose="02070309020205020404" pitchFamily="49" charset="0"/>
              </a:rPr>
              <a:t>ip access-list standard 1</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R1(config-std-nacl)# </a:t>
            </a:r>
            <a:r>
              <a:rPr lang="en-US" altLang="zh-TW" sz="1467" b="1">
                <a:solidFill>
                  <a:schemeClr val="bg1"/>
                </a:solidFill>
                <a:latin typeface="Courier New" panose="02070309020205020404" pitchFamily="49" charset="0"/>
                <a:cs typeface="Courier New" panose="02070309020205020404" pitchFamily="49" charset="0"/>
              </a:rPr>
              <a:t>no 10</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R1(config-std-nacl)# </a:t>
            </a:r>
            <a:r>
              <a:rPr lang="en-US" altLang="zh-TW" sz="1467" b="1">
                <a:solidFill>
                  <a:schemeClr val="bg1"/>
                </a:solidFill>
                <a:latin typeface="Courier New" panose="02070309020205020404" pitchFamily="49" charset="0"/>
                <a:cs typeface="Courier New" panose="02070309020205020404" pitchFamily="49" charset="0"/>
              </a:rPr>
              <a:t>10 deny host 192.168.10.10</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R1(config-std-nacl)# </a:t>
            </a:r>
            <a:r>
              <a:rPr lang="en-US" altLang="zh-TW" sz="1467" b="1">
                <a:solidFill>
                  <a:schemeClr val="bg1"/>
                </a:solidFill>
                <a:latin typeface="Courier New" panose="02070309020205020404" pitchFamily="49" charset="0"/>
                <a:cs typeface="Courier New" panose="02070309020205020404" pitchFamily="49" charset="0"/>
              </a:rPr>
              <a:t>end</a:t>
            </a:r>
          </a:p>
          <a:p>
            <a:r>
              <a:rPr lang="en-US" altLang="zh-TW" sz="1467">
                <a:solidFill>
                  <a:schemeClr val="bg1">
                    <a:lumMod val="7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access-lists</a:t>
            </a:r>
          </a:p>
          <a:p>
            <a:r>
              <a:rPr lang="en-US" altLang="zh-TW" sz="1467">
                <a:solidFill>
                  <a:schemeClr val="bg1">
                    <a:lumMod val="75000"/>
                  </a:schemeClr>
                </a:solidFill>
                <a:latin typeface="Courier New" panose="02070309020205020404" pitchFamily="49" charset="0"/>
                <a:cs typeface="Courier New" panose="02070309020205020404" pitchFamily="49" charset="0"/>
              </a:rPr>
              <a:t>Standard IP access list 1</a:t>
            </a:r>
          </a:p>
          <a:p>
            <a:r>
              <a:rPr lang="en-US" altLang="zh-TW" sz="1467">
                <a:solidFill>
                  <a:schemeClr val="bg1">
                    <a:lumMod val="75000"/>
                  </a:schemeClr>
                </a:solidFill>
                <a:latin typeface="Courier New" panose="02070309020205020404" pitchFamily="49" charset="0"/>
                <a:cs typeface="Courier New" panose="02070309020205020404" pitchFamily="49" charset="0"/>
              </a:rPr>
              <a:t>    </a:t>
            </a:r>
            <a:r>
              <a:rPr lang="en-US" altLang="zh-TW" sz="1467">
                <a:solidFill>
                  <a:schemeClr val="accent6"/>
                </a:solidFill>
                <a:latin typeface="Courier New" panose="02070309020205020404" pitchFamily="49" charset="0"/>
                <a:cs typeface="Courier New" panose="02070309020205020404" pitchFamily="49" charset="0"/>
              </a:rPr>
              <a:t>10 deny   192.168.10.10</a:t>
            </a:r>
          </a:p>
          <a:p>
            <a:r>
              <a:rPr lang="en-US" altLang="zh-TW" sz="1467">
                <a:solidFill>
                  <a:schemeClr val="bg1">
                    <a:lumMod val="75000"/>
                  </a:schemeClr>
                </a:solidFill>
                <a:latin typeface="Courier New" panose="02070309020205020404" pitchFamily="49" charset="0"/>
                <a:cs typeface="Courier New" panose="02070309020205020404" pitchFamily="49" charset="0"/>
              </a:rPr>
              <a:t>    20 permit 192.168.10.0, wildcard bits 0.0.0.255</a:t>
            </a:r>
          </a:p>
          <a:p>
            <a:r>
              <a:rPr lang="en-US" altLang="zh-TW" sz="1467">
                <a:solidFill>
                  <a:schemeClr val="bg1">
                    <a:lumMod val="75000"/>
                  </a:schemeClr>
                </a:solidFill>
                <a:latin typeface="Courier New" panose="02070309020205020404" pitchFamily="49" charset="0"/>
                <a:cs typeface="Courier New" panose="02070309020205020404" pitchFamily="49" charset="0"/>
              </a:rPr>
              <a:t>R1#</a:t>
            </a:r>
            <a:endParaRPr lang="zh-TW" altLang="en-US" sz="1467">
              <a:solidFill>
                <a:schemeClr val="bg1">
                  <a:lumMod val="7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205</a:t>
            </a:fld>
            <a:endParaRPr lang="en-US" kern="0">
              <a:solidFill>
                <a:srgbClr val="595959"/>
              </a:solidFill>
            </a:endParaRPr>
          </a:p>
        </p:txBody>
      </p:sp>
    </p:spTree>
    <p:custDataLst>
      <p:tags r:id="rId3"/>
    </p:custDataLst>
    <p:extLst>
      <p:ext uri="{BB962C8B-B14F-4D97-AF65-F5344CB8AC3E}">
        <p14:creationId xmlns:p14="http://schemas.microsoft.com/office/powerpoint/2010/main" val="3774783859"/>
      </p:ext>
    </p:extLst>
  </p:cSld>
  <p:clrMapOvr>
    <a:masterClrMapping/>
  </p:clrMapOvr>
  <p:transition/>
  <p:timing/>
</p:sld>
</file>

<file path=ppt/slides/slide2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lstStyle/>
          <a:p>
            <a:pPr marL="0" indent="0">
              <a:buNone/>
            </a:pPr>
            <a:r>
              <a:rPr lang="zh-TW" altLang="en-US" sz="2133">
                <a:latin typeface="標楷體" pitchFamily="65" charset="-120"/>
                <a:cs typeface="Arial" pitchFamily="34" charset="0"/>
              </a:rPr>
              <a:t>命名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也可以使用序列號來刪除和新增 </a:t>
            </a:r>
            <a:r>
              <a:rPr lang="en-US" altLang="zh-TW" sz="2133">
                <a:latin typeface="標楷體" pitchFamily="65" charset="-120"/>
                <a:cs typeface="Arial" pitchFamily="34" charset="0"/>
              </a:rPr>
              <a:t>ACE</a:t>
            </a:r>
            <a:r>
              <a:rPr lang="zh-TW" altLang="en-US" sz="2133">
                <a:latin typeface="標楷體" pitchFamily="65" charset="-120"/>
                <a:cs typeface="Arial" pitchFamily="34" charset="0"/>
              </a:rPr>
              <a:t>。在範例中，會加入 </a:t>
            </a:r>
            <a:r>
              <a:rPr lang="en-US" altLang="zh-TW" sz="2133">
                <a:latin typeface="標楷體" pitchFamily="65" charset="-120"/>
                <a:cs typeface="Arial" pitchFamily="34" charset="0"/>
              </a:rPr>
              <a:t>ACE </a:t>
            </a:r>
            <a:r>
              <a:rPr lang="zh-TW" altLang="en-US" sz="2133">
                <a:latin typeface="標楷體" pitchFamily="65" charset="-120"/>
                <a:cs typeface="Arial" pitchFamily="34" charset="0"/>
              </a:rPr>
              <a:t>來拒絕主機 </a:t>
            </a:r>
            <a:r>
              <a:rPr lang="en-US" altLang="zh-TW" sz="2133">
                <a:latin typeface="標楷體" pitchFamily="65" charset="-120"/>
                <a:cs typeface="Arial" pitchFamily="34" charset="0"/>
              </a:rPr>
              <a:t>192.168.10.5</a:t>
            </a:r>
            <a:r>
              <a:rPr lang="zh-TW" altLang="en-US" sz="2133">
                <a:latin typeface="標楷體" pitchFamily="65" charset="-120"/>
                <a:cs typeface="Arial" pitchFamily="34" charset="0"/>
              </a:rPr>
              <a:t>。</a:t>
            </a:r>
          </a:p>
          <a:p>
            <a:pPr marL="0" indent="0"/>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5.2</a:t>
            </a:r>
            <a:r>
              <a:rPr lang="zh-TW" altLang="en-US" sz="3600" smtClean="0">
                <a:solidFill>
                  <a:srgbClr val="004C69"/>
                </a:solidFill>
              </a:rPr>
              <a:t>修改 </a:t>
            </a:r>
            <a:r>
              <a:rPr lang="en-US" altLang="zh-TW" sz="3600">
                <a:solidFill>
                  <a:srgbClr val="004C69"/>
                </a:solidFill>
              </a:rPr>
              <a:t>IPv4 ACL</a:t>
            </a:r>
            <a:br>
              <a:rPr lang="en-US" sz="3600">
                <a:solidFill>
                  <a:srgbClr val="004C69"/>
                </a:solidFill>
              </a:rPr>
            </a:br>
            <a:r>
              <a:rPr lang="zh-TW" altLang="en-US" sz="3600">
                <a:solidFill>
                  <a:srgbClr val="004C69"/>
                </a:solidFill>
              </a:rPr>
              <a:t>修改命名 </a:t>
            </a:r>
            <a:r>
              <a:rPr lang="en-US" altLang="zh-TW" sz="3600">
                <a:solidFill>
                  <a:srgbClr val="004C69"/>
                </a:solidFill>
              </a:rPr>
              <a:t>ACL </a:t>
            </a:r>
            <a:r>
              <a:rPr lang="zh-TW" altLang="en-US" sz="3600">
                <a:solidFill>
                  <a:srgbClr val="004C69"/>
                </a:solidFill>
              </a:rPr>
              <a:t>範例</a:t>
            </a:r>
          </a:p>
        </p:txBody>
      </p:sp>
      <p:sp>
        <p:nvSpPr>
          <p:cNvPr id="7" name="Rectangle 5">
            <a:extLst>
              <a:ext uri="{FF2B5EF4-FFF2-40B4-BE49-F238E27FC236}">
                <a16:creationId xmlns:a16="http://schemas.microsoft.com/office/drawing/2014/main" id="{F03F198D-D3DE-4342-8E74-98BF1407C6C5}"/>
              </a:ext>
            </a:extLst>
          </p:cNvPr>
          <p:cNvSpPr/>
          <p:nvPr/>
        </p:nvSpPr>
        <p:spPr>
          <a:xfrm>
            <a:off x="2692523" y="2075328"/>
            <a:ext cx="6803508" cy="1077218"/>
          </a:xfrm>
          <a:prstGeom prst="rect">
            <a:avLst/>
          </a:prstGeom>
          <a:solidFill>
            <a:srgbClr val="000000"/>
          </a:solidFill>
        </p:spPr>
        <p:txBody>
          <a:bodyPr wrap="square">
            <a:spAutoFit/>
          </a:bodyPr>
          <a:lstStyle/>
          <a:p>
            <a:r>
              <a:rPr lang="en-US" altLang="zh-TW" sz="1600">
                <a:solidFill>
                  <a:schemeClr val="bg1">
                    <a:lumMod val="75000"/>
                  </a:schemeClr>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access-lists</a:t>
            </a:r>
          </a:p>
          <a:p>
            <a:r>
              <a:rPr lang="en-US" altLang="zh-TW" sz="1600">
                <a:solidFill>
                  <a:schemeClr val="bg1">
                    <a:lumMod val="75000"/>
                  </a:schemeClr>
                </a:solidFill>
                <a:latin typeface="Courier New" panose="02070309020205020404" pitchFamily="49" charset="0"/>
                <a:cs typeface="Courier New" panose="02070309020205020404" pitchFamily="49" charset="0"/>
              </a:rPr>
              <a:t>Standard IP access list NO-ACCESS</a:t>
            </a:r>
          </a:p>
          <a:p>
            <a:r>
              <a:rPr lang="en-US" altLang="zh-TW" sz="1600">
                <a:solidFill>
                  <a:schemeClr val="bg1">
                    <a:lumMod val="75000"/>
                  </a:schemeClr>
                </a:solidFill>
                <a:latin typeface="Courier New" panose="02070309020205020404" pitchFamily="49" charset="0"/>
                <a:cs typeface="Courier New" panose="02070309020205020404" pitchFamily="49" charset="0"/>
              </a:rPr>
              <a:t>    10 deny   192.168.10.10</a:t>
            </a:r>
          </a:p>
          <a:p>
            <a:r>
              <a:rPr lang="en-US" altLang="zh-TW" sz="1600">
                <a:solidFill>
                  <a:schemeClr val="bg1">
                    <a:lumMod val="75000"/>
                  </a:schemeClr>
                </a:solidFill>
                <a:latin typeface="Courier New" panose="02070309020205020404" pitchFamily="49" charset="0"/>
                <a:cs typeface="Courier New" panose="02070309020205020404" pitchFamily="49" charset="0"/>
              </a:rPr>
              <a:t>    20 permit 192.168.10.0, wildcard bits 0.0.0.255</a:t>
            </a:r>
            <a:endParaRPr lang="zh-TW" altLang="en-US" sz="1600">
              <a:solidFill>
                <a:schemeClr val="bg1">
                  <a:lumMod val="75000"/>
                </a:schemeClr>
              </a:solidFill>
              <a:latin typeface="Courier New" panose="02070309020205020404" pitchFamily="49" charset="0"/>
              <a:cs typeface="Courier New" panose="02070309020205020404" pitchFamily="49" charset="0"/>
            </a:endParaRPr>
          </a:p>
        </p:txBody>
      </p:sp>
      <p:sp>
        <p:nvSpPr>
          <p:cNvPr id="8" name="Rectangle 5">
            <a:extLst>
              <a:ext uri="{FF2B5EF4-FFF2-40B4-BE49-F238E27FC236}">
                <a16:creationId xmlns:a16="http://schemas.microsoft.com/office/drawing/2014/main" id="{988E6CEB-4183-4268-898A-A61BDF64450E}"/>
              </a:ext>
            </a:extLst>
          </p:cNvPr>
          <p:cNvSpPr/>
          <p:nvPr/>
        </p:nvSpPr>
        <p:spPr>
          <a:xfrm>
            <a:off x="2692523" y="3429000"/>
            <a:ext cx="6803508" cy="2800767"/>
          </a:xfrm>
          <a:prstGeom prst="rect">
            <a:avLst/>
          </a:prstGeom>
          <a:solidFill>
            <a:srgbClr val="000000"/>
          </a:solidFill>
        </p:spPr>
        <p:txBody>
          <a:bodyPr wrap="square">
            <a:spAutoFit/>
          </a:bodyPr>
          <a:lstStyle/>
          <a:p>
            <a:r>
              <a:rPr lang="en-US" altLang="zh-TW" sz="1600">
                <a:solidFill>
                  <a:schemeClr val="bg1">
                    <a:lumMod val="75000"/>
                  </a:schemeClr>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configure terminal</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 </a:t>
            </a:r>
            <a:r>
              <a:rPr lang="en-US" altLang="zh-TW" sz="1600" b="1" err="1">
                <a:solidFill>
                  <a:schemeClr val="bg1"/>
                </a:solidFill>
                <a:latin typeface="Courier New" panose="02070309020205020404" pitchFamily="49" charset="0"/>
                <a:cs typeface="Courier New" panose="02070309020205020404" pitchFamily="49" charset="0"/>
              </a:rPr>
              <a:t>ip access-list standard NO-ACCESS</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R1(config-std-nacl)# </a:t>
            </a:r>
            <a:r>
              <a:rPr lang="en-US" altLang="zh-TW" sz="1600" b="1">
                <a:solidFill>
                  <a:schemeClr val="accent6"/>
                </a:solidFill>
                <a:latin typeface="Courier New" panose="02070309020205020404" pitchFamily="49" charset="0"/>
                <a:cs typeface="Courier New" panose="02070309020205020404" pitchFamily="49" charset="0"/>
              </a:rPr>
              <a:t>15 deny 192.168.10.5</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R1(config-std-nacl)# </a:t>
            </a:r>
            <a:r>
              <a:rPr lang="en-US" altLang="zh-TW" sz="1600" b="1">
                <a:solidFill>
                  <a:schemeClr val="bg1"/>
                </a:solidFill>
                <a:latin typeface="Courier New" panose="02070309020205020404" pitchFamily="49" charset="0"/>
                <a:cs typeface="Courier New" panose="02070309020205020404" pitchFamily="49" charset="0"/>
              </a:rPr>
              <a:t>end</a:t>
            </a:r>
          </a:p>
          <a:p>
            <a:r>
              <a:rPr lang="en-US" altLang="zh-TW" sz="1600">
                <a:solidFill>
                  <a:schemeClr val="bg1">
                    <a:lumMod val="75000"/>
                  </a:schemeClr>
                </a:solidFill>
                <a:latin typeface="Courier New" panose="02070309020205020404" pitchFamily="49" charset="0"/>
                <a:cs typeface="Courier New" panose="02070309020205020404" pitchFamily="49" charset="0"/>
              </a:rPr>
              <a:t>R1#</a:t>
            </a:r>
          </a:p>
          <a:p>
            <a:r>
              <a:rPr lang="en-US" altLang="zh-TW" sz="1600">
                <a:solidFill>
                  <a:schemeClr val="bg1">
                    <a:lumMod val="75000"/>
                  </a:schemeClr>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access-lists</a:t>
            </a:r>
          </a:p>
          <a:p>
            <a:r>
              <a:rPr lang="en-US" altLang="zh-TW" sz="1600">
                <a:solidFill>
                  <a:schemeClr val="bg1">
                    <a:lumMod val="75000"/>
                  </a:schemeClr>
                </a:solidFill>
                <a:latin typeface="Courier New" panose="02070309020205020404" pitchFamily="49" charset="0"/>
                <a:cs typeface="Courier New" panose="02070309020205020404" pitchFamily="49" charset="0"/>
              </a:rPr>
              <a:t>Standard IP access list NO-ACCESS</a:t>
            </a:r>
          </a:p>
          <a:p>
            <a:r>
              <a:rPr lang="en-US" altLang="zh-TW" sz="1600">
                <a:solidFill>
                  <a:schemeClr val="bg1">
                    <a:lumMod val="75000"/>
                  </a:schemeClr>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15 deny   192.168.10.5</a:t>
            </a:r>
          </a:p>
          <a:p>
            <a:r>
              <a:rPr lang="en-US" altLang="zh-TW" sz="1600">
                <a:solidFill>
                  <a:schemeClr val="bg1">
                    <a:lumMod val="75000"/>
                  </a:schemeClr>
                </a:solidFill>
                <a:latin typeface="Courier New" panose="02070309020205020404" pitchFamily="49" charset="0"/>
                <a:cs typeface="Courier New" panose="02070309020205020404" pitchFamily="49" charset="0"/>
              </a:rPr>
              <a:t>    10 deny   192.168.10.10</a:t>
            </a:r>
          </a:p>
          <a:p>
            <a:r>
              <a:rPr lang="en-US" altLang="zh-TW" sz="1600">
                <a:solidFill>
                  <a:schemeClr val="bg1">
                    <a:lumMod val="75000"/>
                  </a:schemeClr>
                </a:solidFill>
                <a:latin typeface="Courier New" panose="02070309020205020404" pitchFamily="49" charset="0"/>
                <a:cs typeface="Courier New" panose="02070309020205020404" pitchFamily="49" charset="0"/>
              </a:rPr>
              <a:t>    20 permit 192.168.10.0, wildcard bits 0.0.0.255</a:t>
            </a:r>
          </a:p>
          <a:p>
            <a:r>
              <a:rPr lang="en-US" altLang="zh-TW" sz="1600">
                <a:solidFill>
                  <a:schemeClr val="bg1">
                    <a:lumMod val="75000"/>
                  </a:schemeClr>
                </a:solidFill>
                <a:latin typeface="Courier New" panose="02070309020205020404" pitchFamily="49" charset="0"/>
                <a:cs typeface="Courier New" panose="02070309020205020404" pitchFamily="49" charset="0"/>
              </a:rPr>
              <a:t>R1#</a:t>
            </a:r>
            <a:endParaRPr lang="zh-TW" altLang="en-US" sz="1600">
              <a:solidFill>
                <a:schemeClr val="bg1">
                  <a:lumMod val="7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206</a:t>
            </a:fld>
            <a:endParaRPr lang="en-US" kern="0">
              <a:solidFill>
                <a:srgbClr val="595959"/>
              </a:solidFill>
            </a:endParaRPr>
          </a:p>
        </p:txBody>
      </p:sp>
    </p:spTree>
    <p:custDataLst>
      <p:tags r:id="rId3"/>
    </p:custDataLst>
    <p:extLst>
      <p:ext uri="{BB962C8B-B14F-4D97-AF65-F5344CB8AC3E}">
        <p14:creationId xmlns:p14="http://schemas.microsoft.com/office/powerpoint/2010/main" val="1343970659"/>
      </p:ext>
    </p:extLst>
  </p:cSld>
  <p:clrMapOvr>
    <a:masterClrMapping/>
  </p:clrMapOvr>
  <p:transition/>
  <p:timing/>
</p:sld>
</file>

<file path=ppt/slides/slide2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0897623" cy="5035391"/>
          </a:xfrm>
        </p:spPr>
        <p:txBody>
          <a:bodyPr/>
          <a:lstStyle/>
          <a:p>
            <a:pPr marL="0" indent="0">
              <a:buNone/>
            </a:pPr>
            <a:r>
              <a:rPr lang="zh-TW" altLang="en-US" sz="2133">
                <a:latin typeface="標楷體" pitchFamily="65" charset="-120"/>
                <a:cs typeface="Arial" pitchFamily="34" charset="0"/>
              </a:rPr>
              <a:t>範例中的 </a:t>
            </a:r>
            <a:r>
              <a:rPr lang="en-US" altLang="zh-TW" sz="2133" b="1">
                <a:latin typeface="標楷體" pitchFamily="65" charset="-120"/>
                <a:cs typeface="Arial" pitchFamily="34" charset="0"/>
              </a:rPr>
              <a:t>show access-lists</a:t>
            </a:r>
            <a:r>
              <a:rPr lang="en-US" altLang="zh-TW" sz="2133">
                <a:latin typeface="標楷體" pitchFamily="65" charset="-120"/>
                <a:cs typeface="Arial" pitchFamily="34" charset="0"/>
              </a:rPr>
              <a:t> </a:t>
            </a:r>
            <a:r>
              <a:rPr lang="zh-TW" altLang="en-US" sz="2133">
                <a:latin typeface="標楷體" pitchFamily="65" charset="-120"/>
                <a:cs typeface="Arial" pitchFamily="34" charset="0"/>
              </a:rPr>
              <a:t>命令會顯示每個已匹配敘述的統計資料。</a:t>
            </a:r>
            <a:endParaRPr lang="en-US" altLang="zh-TW" sz="2133">
              <a:latin typeface="標楷體" pitchFamily="65" charset="-120"/>
              <a:cs typeface="Arial" pitchFamily="34" charset="0"/>
            </a:endParaRPr>
          </a:p>
          <a:p>
            <a:pPr lvl="1"/>
            <a:r>
              <a:rPr lang="zh-TW" altLang="en-US" sz="2000">
                <a:latin typeface="標楷體" pitchFamily="65" charset="-120"/>
                <a:cs typeface="Arial" pitchFamily="34" charset="0"/>
              </a:rPr>
              <a:t>拒絕 </a:t>
            </a:r>
            <a:r>
              <a:rPr lang="en-US" altLang="zh-TW" sz="2000">
                <a:latin typeface="標楷體" pitchFamily="65" charset="-120"/>
                <a:cs typeface="Arial" pitchFamily="34" charset="0"/>
              </a:rPr>
              <a:t>ACE </a:t>
            </a:r>
            <a:r>
              <a:rPr lang="zh-TW" altLang="en-US" sz="2000">
                <a:latin typeface="標楷體" pitchFamily="65" charset="-120"/>
                <a:cs typeface="Arial" pitchFamily="34" charset="0"/>
              </a:rPr>
              <a:t>已經匹配 </a:t>
            </a:r>
            <a:r>
              <a:rPr lang="en-US" altLang="zh-TW" sz="2000">
                <a:latin typeface="標楷體" pitchFamily="65" charset="-120"/>
                <a:cs typeface="Arial" pitchFamily="34" charset="0"/>
              </a:rPr>
              <a:t>20 </a:t>
            </a:r>
            <a:r>
              <a:rPr lang="zh-TW" altLang="en-US" sz="2000">
                <a:latin typeface="標楷體" pitchFamily="65" charset="-120"/>
                <a:cs typeface="Arial" pitchFamily="34" charset="0"/>
              </a:rPr>
              <a:t>次，且允許 </a:t>
            </a:r>
            <a:r>
              <a:rPr lang="en-US" altLang="zh-TW" sz="2000">
                <a:latin typeface="標楷體" pitchFamily="65" charset="-120"/>
                <a:cs typeface="Arial" pitchFamily="34" charset="0"/>
              </a:rPr>
              <a:t>ACE </a:t>
            </a:r>
            <a:r>
              <a:rPr lang="zh-TW" altLang="en-US" sz="2000">
                <a:latin typeface="標楷體" pitchFamily="65" charset="-120"/>
                <a:cs typeface="Arial" pitchFamily="34" charset="0"/>
              </a:rPr>
              <a:t>已經匹配 </a:t>
            </a:r>
            <a:r>
              <a:rPr lang="en-US" altLang="zh-TW" sz="2000">
                <a:latin typeface="標楷體" pitchFamily="65" charset="-120"/>
                <a:cs typeface="Arial" pitchFamily="34" charset="0"/>
              </a:rPr>
              <a:t>64 </a:t>
            </a:r>
            <a:r>
              <a:rPr lang="zh-TW" altLang="en-US" sz="2000">
                <a:latin typeface="標楷體" pitchFamily="65" charset="-120"/>
                <a:cs typeface="Arial" pitchFamily="34" charset="0"/>
              </a:rPr>
              <a:t>次。</a:t>
            </a:r>
            <a:endParaRPr lang="en-US" altLang="zh-TW" sz="2000">
              <a:latin typeface="標楷體" pitchFamily="65" charset="-120"/>
              <a:cs typeface="Arial" pitchFamily="34" charset="0"/>
            </a:endParaRPr>
          </a:p>
          <a:p>
            <a:pPr lvl="1"/>
            <a:r>
              <a:rPr lang="zh-TW" altLang="en-US" sz="2000">
                <a:latin typeface="標楷體" pitchFamily="65" charset="-120"/>
                <a:cs typeface="Arial" pitchFamily="34" charset="0"/>
              </a:rPr>
              <a:t>請注意，隱含 </a:t>
            </a:r>
            <a:r>
              <a:rPr lang="en-US" altLang="zh-TW" sz="2000">
                <a:latin typeface="標楷體" pitchFamily="65" charset="-120"/>
                <a:cs typeface="Arial" pitchFamily="34" charset="0"/>
              </a:rPr>
              <a:t>deny any </a:t>
            </a:r>
            <a:r>
              <a:rPr lang="zh-TW" altLang="en-US" sz="2000">
                <a:latin typeface="標楷體" pitchFamily="65" charset="-120"/>
                <a:cs typeface="Arial" pitchFamily="34" charset="0"/>
              </a:rPr>
              <a:t>最後一個敘述不會顯示任何統計。若要追蹤已比對的隱含拒絕封包數目，你必須在 </a:t>
            </a:r>
            <a:r>
              <a:rPr lang="en-US" altLang="zh-TW" sz="2000">
                <a:latin typeface="標楷體" pitchFamily="65" charset="-120"/>
                <a:cs typeface="Arial" pitchFamily="34" charset="0"/>
              </a:rPr>
              <a:t>ACL </a:t>
            </a:r>
            <a:r>
              <a:rPr lang="zh-TW" altLang="en-US" sz="2000">
                <a:latin typeface="標楷體" pitchFamily="65" charset="-120"/>
                <a:cs typeface="Arial" pitchFamily="34" charset="0"/>
              </a:rPr>
              <a:t>結尾手動設定 </a:t>
            </a:r>
            <a:r>
              <a:rPr lang="en-US" altLang="zh-TW" sz="2000" b="1">
                <a:latin typeface="標楷體" pitchFamily="65" charset="-120"/>
                <a:cs typeface="Arial" pitchFamily="34" charset="0"/>
              </a:rPr>
              <a:t>deny any</a:t>
            </a:r>
            <a:r>
              <a:rPr lang="zh-TW" altLang="en-US" sz="2000">
                <a:latin typeface="標楷體" pitchFamily="65" charset="-120"/>
                <a:cs typeface="Arial" pitchFamily="34" charset="0"/>
              </a:rPr>
              <a:t> 命令。</a:t>
            </a:r>
            <a:endParaRPr lang="en-US" altLang="zh-TW" sz="2000">
              <a:latin typeface="標楷體" pitchFamily="65" charset="-120"/>
              <a:cs typeface="Arial" pitchFamily="34" charset="0"/>
            </a:endParaRPr>
          </a:p>
          <a:p>
            <a:pPr lvl="1"/>
            <a:r>
              <a:rPr lang="zh-TW" altLang="en-US" sz="2000">
                <a:latin typeface="標楷體" pitchFamily="65" charset="-120"/>
                <a:cs typeface="Arial" pitchFamily="34" charset="0"/>
              </a:rPr>
              <a:t>使用 </a:t>
            </a:r>
            <a:r>
              <a:rPr lang="en-US" altLang="zh-TW" sz="2000" b="1">
                <a:latin typeface="標楷體" pitchFamily="65" charset="-120"/>
                <a:cs typeface="Arial" pitchFamily="34" charset="0"/>
              </a:rPr>
              <a:t>clear access-list counters</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指令清除 </a:t>
            </a:r>
            <a:r>
              <a:rPr lang="en-US" altLang="zh-TW" sz="2000">
                <a:latin typeface="標楷體" pitchFamily="65" charset="-120"/>
                <a:cs typeface="Arial" pitchFamily="34" charset="0"/>
              </a:rPr>
              <a:t>ACL </a:t>
            </a:r>
            <a:r>
              <a:rPr lang="zh-TW" altLang="en-US" sz="2000">
                <a:latin typeface="標楷體" pitchFamily="65" charset="-120"/>
                <a:cs typeface="Arial" pitchFamily="34" charset="0"/>
              </a:rPr>
              <a:t>統計。</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5.2</a:t>
            </a:r>
            <a:r>
              <a:rPr lang="zh-TW" altLang="zh-TW" sz="3600" smtClean="0">
                <a:solidFill>
                  <a:srgbClr val="004C69"/>
                </a:solidFill>
              </a:rPr>
              <a:t>修改 </a:t>
            </a:r>
            <a:r>
              <a:rPr lang="zh-TW" altLang="zh-TW" sz="3600">
                <a:solidFill>
                  <a:srgbClr val="004C69"/>
                </a:solidFill>
              </a:rPr>
              <a:t>IPv4 ACL</a:t>
            </a:r>
            <a:br>
              <a:rPr lang="en-US" sz="3600">
                <a:solidFill>
                  <a:srgbClr val="004C69"/>
                </a:solidFill>
              </a:rPr>
            </a:br>
            <a:r>
              <a:rPr lang="en-US" altLang="zh-TW" sz="3600">
                <a:solidFill>
                  <a:srgbClr val="004C69"/>
                </a:solidFill>
              </a:rPr>
              <a:t>ACL </a:t>
            </a:r>
            <a:r>
              <a:rPr lang="zh-TW" altLang="en-US" sz="3600">
                <a:solidFill>
                  <a:srgbClr val="004C69"/>
                </a:solidFill>
              </a:rPr>
              <a:t>統計</a:t>
            </a:r>
          </a:p>
        </p:txBody>
      </p:sp>
      <p:sp>
        <p:nvSpPr>
          <p:cNvPr id="6" name="Rectangle 5">
            <a:extLst>
              <a:ext uri="{FF2B5EF4-FFF2-40B4-BE49-F238E27FC236}">
                <a16:creationId xmlns:a16="http://schemas.microsoft.com/office/drawing/2014/main" id="{7756809B-A7F4-4377-8F8C-17643AC0BFFB}"/>
              </a:ext>
            </a:extLst>
          </p:cNvPr>
          <p:cNvSpPr/>
          <p:nvPr/>
        </p:nvSpPr>
        <p:spPr>
          <a:xfrm>
            <a:off x="1919591" y="3225253"/>
            <a:ext cx="8349373" cy="2554545"/>
          </a:xfrm>
          <a:prstGeom prst="rect">
            <a:avLst/>
          </a:prstGeom>
          <a:solidFill>
            <a:srgbClr val="000000"/>
          </a:solidFill>
        </p:spPr>
        <p:txBody>
          <a:bodyPr wrap="square">
            <a:spAutoFit/>
          </a:bodyPr>
          <a:lstStyle/>
          <a:p>
            <a:r>
              <a:rPr lang="en-US" altLang="zh-TW" sz="1600">
                <a:solidFill>
                  <a:schemeClr val="bg1">
                    <a:lumMod val="75000"/>
                  </a:schemeClr>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access-lists</a:t>
            </a:r>
          </a:p>
          <a:p>
            <a:r>
              <a:rPr lang="en-US" altLang="zh-TW" sz="1600">
                <a:solidFill>
                  <a:schemeClr val="bg1">
                    <a:lumMod val="75000"/>
                  </a:schemeClr>
                </a:solidFill>
                <a:latin typeface="Courier New" panose="02070309020205020404" pitchFamily="49" charset="0"/>
                <a:cs typeface="Courier New" panose="02070309020205020404" pitchFamily="49" charset="0"/>
              </a:rPr>
              <a:t>Standard IP access list NO-ACCESS</a:t>
            </a:r>
          </a:p>
          <a:p>
            <a:r>
              <a:rPr lang="en-US" altLang="zh-TW" sz="1600">
                <a:solidFill>
                  <a:schemeClr val="bg1">
                    <a:lumMod val="75000"/>
                  </a:schemeClr>
                </a:solidFill>
                <a:latin typeface="Courier New" panose="02070309020205020404" pitchFamily="49" charset="0"/>
                <a:cs typeface="Courier New" panose="02070309020205020404" pitchFamily="49" charset="0"/>
              </a:rPr>
              <a:t>    10 deny   192.168.10.10  </a:t>
            </a:r>
            <a:r>
              <a:rPr lang="en-US" altLang="zh-TW" sz="1600">
                <a:solidFill>
                  <a:schemeClr val="accent6"/>
                </a:solidFill>
                <a:latin typeface="Courier New" panose="02070309020205020404" pitchFamily="49" charset="0"/>
                <a:cs typeface="Courier New" panose="02070309020205020404" pitchFamily="49" charset="0"/>
              </a:rPr>
              <a:t>(20 matches) </a:t>
            </a:r>
          </a:p>
          <a:p>
            <a:r>
              <a:rPr lang="en-US" altLang="zh-TW" sz="1600">
                <a:solidFill>
                  <a:schemeClr val="bg1">
                    <a:lumMod val="75000"/>
                  </a:schemeClr>
                </a:solidFill>
                <a:latin typeface="Courier New" panose="02070309020205020404" pitchFamily="49" charset="0"/>
                <a:cs typeface="Courier New" panose="02070309020205020404" pitchFamily="49" charset="0"/>
              </a:rPr>
              <a:t>    20 permit 192.168.10.0, wildcard bits 0.0.0.255  </a:t>
            </a:r>
            <a:r>
              <a:rPr lang="en-US" altLang="zh-TW" sz="1600">
                <a:solidFill>
                  <a:schemeClr val="accent6"/>
                </a:solidFill>
                <a:latin typeface="Courier New" panose="02070309020205020404" pitchFamily="49" charset="0"/>
                <a:cs typeface="Courier New" panose="02070309020205020404" pitchFamily="49" charset="0"/>
              </a:rPr>
              <a:t>(64 matches) </a:t>
            </a:r>
          </a:p>
          <a:p>
            <a:r>
              <a:rPr lang="en-US" altLang="zh-TW" sz="1600">
                <a:solidFill>
                  <a:schemeClr val="bg1">
                    <a:lumMod val="75000"/>
                  </a:schemeClr>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clear access-list counters NO-ACCESS</a:t>
            </a:r>
          </a:p>
          <a:p>
            <a:r>
              <a:rPr lang="en-US" altLang="zh-TW" sz="1600">
                <a:solidFill>
                  <a:schemeClr val="bg1">
                    <a:lumMod val="75000"/>
                  </a:schemeClr>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access-lists</a:t>
            </a:r>
          </a:p>
          <a:p>
            <a:r>
              <a:rPr lang="en-US" altLang="zh-TW" sz="1600">
                <a:solidFill>
                  <a:schemeClr val="bg1">
                    <a:lumMod val="75000"/>
                  </a:schemeClr>
                </a:solidFill>
                <a:latin typeface="Courier New" panose="02070309020205020404" pitchFamily="49" charset="0"/>
                <a:cs typeface="Courier New" panose="02070309020205020404" pitchFamily="49" charset="0"/>
              </a:rPr>
              <a:t>Standard IP access list NO-ACCESS</a:t>
            </a:r>
          </a:p>
          <a:p>
            <a:r>
              <a:rPr lang="en-US" altLang="zh-TW" sz="1600">
                <a:solidFill>
                  <a:schemeClr val="bg1">
                    <a:lumMod val="75000"/>
                  </a:schemeClr>
                </a:solidFill>
                <a:latin typeface="Courier New" panose="02070309020205020404" pitchFamily="49" charset="0"/>
                <a:cs typeface="Courier New" panose="02070309020205020404" pitchFamily="49" charset="0"/>
              </a:rPr>
              <a:t>    10 deny   192.168.10.10</a:t>
            </a:r>
          </a:p>
          <a:p>
            <a:r>
              <a:rPr lang="en-US" altLang="zh-TW" sz="1600">
                <a:solidFill>
                  <a:schemeClr val="bg1">
                    <a:lumMod val="75000"/>
                  </a:schemeClr>
                </a:solidFill>
                <a:latin typeface="Courier New" panose="02070309020205020404" pitchFamily="49" charset="0"/>
                <a:cs typeface="Courier New" panose="02070309020205020404" pitchFamily="49" charset="0"/>
              </a:rPr>
              <a:t>    20 permit 192.168.10.0, wildcard bits 0.0.0.255</a:t>
            </a:r>
          </a:p>
          <a:p>
            <a:r>
              <a:rPr lang="en-US" altLang="zh-TW" sz="1600">
                <a:solidFill>
                  <a:schemeClr val="bg1">
                    <a:lumMod val="75000"/>
                  </a:schemeClr>
                </a:solidFill>
                <a:latin typeface="Courier New" panose="02070309020205020404" pitchFamily="49" charset="0"/>
                <a:cs typeface="Courier New" panose="02070309020205020404" pitchFamily="49" charset="0"/>
              </a:rPr>
              <a:t>R1#</a:t>
            </a:r>
            <a:endParaRPr lang="zh-TW" altLang="en-US" sz="1600">
              <a:solidFill>
                <a:schemeClr val="bg1">
                  <a:lumMod val="7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207</a:t>
            </a:fld>
            <a:endParaRPr lang="en-US" kern="0">
              <a:solidFill>
                <a:srgbClr val="595959"/>
              </a:solidFill>
            </a:endParaRPr>
          </a:p>
        </p:txBody>
      </p:sp>
    </p:spTree>
    <p:custDataLst>
      <p:tags r:id="rId3"/>
    </p:custDataLst>
    <p:extLst>
      <p:ext uri="{BB962C8B-B14F-4D97-AF65-F5344CB8AC3E}">
        <p14:creationId xmlns:p14="http://schemas.microsoft.com/office/powerpoint/2010/main" val="2034482765"/>
      </p:ext>
    </p:extLst>
  </p:cSld>
  <p:clrMapOvr>
    <a:masterClrMapping/>
  </p:clrMapOvr>
  <p:transition/>
  <p:timing/>
</p:sld>
</file>

<file path=ppt/slides/slide2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lstStyle/>
          <a:p>
            <a:pPr marL="0" indent="0">
              <a:buNone/>
            </a:pPr>
            <a:r>
              <a:rPr lang="zh-TW" altLang="en-US" sz="2400">
                <a:latin typeface="標楷體" pitchFamily="65" charset="-120"/>
                <a:cs typeface="Arial" pitchFamily="34" charset="0"/>
              </a:rPr>
              <a:t>標準 </a:t>
            </a:r>
            <a:r>
              <a:rPr lang="en-US" altLang="zh-TW" sz="2400">
                <a:latin typeface="標楷體" pitchFamily="65" charset="-120"/>
                <a:cs typeface="Arial" pitchFamily="34" charset="0"/>
              </a:rPr>
              <a:t>ACL </a:t>
            </a:r>
            <a:r>
              <a:rPr lang="zh-TW" altLang="en-US" sz="2400">
                <a:latin typeface="標楷體" pitchFamily="65" charset="-120"/>
                <a:cs typeface="Arial" pitchFamily="34" charset="0"/>
              </a:rPr>
              <a:t>可以透過實作下列兩個步驟來保護對 </a:t>
            </a:r>
            <a:r>
              <a:rPr lang="en-US" altLang="zh-TW" sz="2400" err="1">
                <a:latin typeface="標楷體" pitchFamily="65" charset="-120"/>
                <a:cs typeface="Arial" pitchFamily="34" charset="0"/>
              </a:rPr>
              <a:t>vty </a:t>
            </a:r>
            <a:r>
              <a:rPr lang="zh-TW" altLang="en-US" sz="2400">
                <a:latin typeface="標楷體" pitchFamily="65" charset="-120"/>
                <a:cs typeface="Arial" pitchFamily="34" charset="0"/>
              </a:rPr>
              <a:t>線路的遠端管理存取：</a:t>
            </a:r>
            <a:endParaRPr lang="en-US" altLang="zh-TW" sz="2400">
              <a:latin typeface="標楷體" pitchFamily="65" charset="-120"/>
              <a:cs typeface="Arial" pitchFamily="34" charset="0"/>
            </a:endParaRPr>
          </a:p>
          <a:p>
            <a:r>
              <a:rPr lang="zh-TW" altLang="en-US" sz="2400">
                <a:latin typeface="標楷體" pitchFamily="65" charset="-120"/>
                <a:cs typeface="Arial" pitchFamily="34" charset="0"/>
              </a:rPr>
              <a:t>建立 </a:t>
            </a:r>
            <a:r>
              <a:rPr lang="en-US" altLang="zh-TW" sz="2400">
                <a:latin typeface="標楷體" pitchFamily="65" charset="-120"/>
                <a:cs typeface="Arial" pitchFamily="34" charset="0"/>
              </a:rPr>
              <a:t>ACL </a:t>
            </a:r>
            <a:r>
              <a:rPr lang="zh-TW" altLang="en-US" sz="2400">
                <a:latin typeface="標楷體" pitchFamily="65" charset="-120"/>
                <a:cs typeface="Arial" pitchFamily="34" charset="0"/>
              </a:rPr>
              <a:t>以識別應允許遠端存取的管理主機。</a:t>
            </a:r>
          </a:p>
          <a:p>
            <a:r>
              <a:rPr lang="zh-TW" altLang="en-US" sz="2400">
                <a:latin typeface="標楷體" pitchFamily="65" charset="-120"/>
                <a:cs typeface="Arial" pitchFamily="34" charset="0"/>
              </a:rPr>
              <a:t>將 </a:t>
            </a:r>
            <a:r>
              <a:rPr lang="en-US" altLang="zh-TW" sz="2400">
                <a:latin typeface="標楷體" pitchFamily="65" charset="-120"/>
                <a:cs typeface="Arial" pitchFamily="34" charset="0"/>
              </a:rPr>
              <a:t>ACL</a:t>
            </a:r>
            <a:r>
              <a:rPr lang="zh-TW" altLang="en-US" sz="2400">
                <a:latin typeface="標楷體" pitchFamily="65" charset="-120"/>
                <a:cs typeface="Arial" pitchFamily="34" charset="0"/>
              </a:rPr>
              <a:t>套用至 </a:t>
            </a:r>
            <a:r>
              <a:rPr lang="en-US" altLang="zh-TW" sz="2400" err="1">
                <a:latin typeface="標楷體" pitchFamily="65" charset="-120"/>
                <a:cs typeface="Arial" pitchFamily="34" charset="0"/>
              </a:rPr>
              <a:t>vty </a:t>
            </a:r>
            <a:r>
              <a:rPr lang="zh-TW" altLang="en-US" sz="2400">
                <a:latin typeface="標楷體" pitchFamily="65" charset="-120"/>
                <a:cs typeface="Arial" pitchFamily="34" charset="0"/>
              </a:rPr>
              <a:t>線路上的傳入流量。</a:t>
            </a:r>
          </a:p>
          <a:p>
            <a:pPr marL="0" indent="0">
              <a:buNone/>
            </a:pPr>
            <a:endParaRPr lang="en-US" sz="2133">
              <a:latin typeface="標楷體" pitchFamily="65" charset="-120"/>
            </a:endParaRP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5.3</a:t>
            </a:r>
            <a:r>
              <a:rPr lang="zh-TW" altLang="en-US" sz="3600" smtClean="0">
                <a:solidFill>
                  <a:srgbClr val="004C69"/>
                </a:solidFill>
              </a:rPr>
              <a:t>使用</a:t>
            </a:r>
            <a:r>
              <a:rPr lang="zh-TW" altLang="en-US" sz="3600">
                <a:solidFill>
                  <a:srgbClr val="004C69"/>
                </a:solidFill>
              </a:rPr>
              <a:t>標準 </a:t>
            </a:r>
            <a:r>
              <a:rPr lang="en-US" altLang="zh-TW" sz="3600">
                <a:solidFill>
                  <a:srgbClr val="004C69"/>
                </a:solidFill>
              </a:rPr>
              <a:t>IPv4 ACL </a:t>
            </a:r>
            <a:r>
              <a:rPr lang="zh-TW" altLang="en-US" sz="3600">
                <a:solidFill>
                  <a:srgbClr val="004C69"/>
                </a:solidFill>
              </a:rPr>
              <a:t>保護 </a:t>
            </a:r>
            <a:r>
              <a:rPr lang="en-US" altLang="zh-TW" sz="3600">
                <a:solidFill>
                  <a:srgbClr val="004C69"/>
                </a:solidFill>
              </a:rPr>
              <a:t>VTY </a:t>
            </a:r>
            <a:r>
              <a:rPr lang="zh-TW" altLang="en-US" sz="3600">
                <a:solidFill>
                  <a:srgbClr val="004C69"/>
                </a:solidFill>
              </a:rPr>
              <a:t>連接埠</a:t>
            </a:r>
            <a:br>
              <a:rPr lang="en-US" altLang="zh-TW" sz="3600">
                <a:solidFill>
                  <a:srgbClr val="004C69"/>
                </a:solidFill>
              </a:rPr>
            </a:br>
            <a:r>
              <a:rPr lang="zh-TW" altLang="zh-TW" sz="3600">
                <a:solidFill>
                  <a:srgbClr val="004C69"/>
                </a:solidFill>
              </a:rPr>
              <a:t>access-class</a:t>
            </a:r>
            <a:r>
              <a:rPr lang="en-US" altLang="zh-TW" sz="3600">
                <a:solidFill>
                  <a:srgbClr val="004C69"/>
                </a:solidFill>
              </a:rPr>
              <a:t> </a:t>
            </a:r>
            <a:r>
              <a:rPr lang="zh-TW" altLang="en-US" sz="3600">
                <a:solidFill>
                  <a:srgbClr val="004C69"/>
                </a:solidFill>
              </a:rPr>
              <a:t>命令</a:t>
            </a:r>
          </a:p>
        </p:txBody>
      </p:sp>
      <p:sp>
        <p:nvSpPr>
          <p:cNvPr id="6" name="Rectangle 5">
            <a:extLst>
              <a:ext uri="{FF2B5EF4-FFF2-40B4-BE49-F238E27FC236}">
                <a16:creationId xmlns:a16="http://schemas.microsoft.com/office/drawing/2014/main" id="{25C47F4D-E16C-488E-AA97-190595165019}"/>
              </a:ext>
            </a:extLst>
          </p:cNvPr>
          <p:cNvSpPr/>
          <p:nvPr/>
        </p:nvSpPr>
        <p:spPr>
          <a:xfrm>
            <a:off x="843064" y="2846714"/>
            <a:ext cx="10292157" cy="338554"/>
          </a:xfrm>
          <a:prstGeom prst="rect">
            <a:avLst/>
          </a:prstGeom>
          <a:solidFill>
            <a:srgbClr val="000000"/>
          </a:solidFill>
        </p:spPr>
        <p:txBody>
          <a:bodyPr wrap="square">
            <a:spAutoFit/>
          </a:bodyPr>
          <a:lstStyle/>
          <a:p>
            <a:r>
              <a:rPr lang="en-US" altLang="zh-TW" sz="1600">
                <a:solidFill>
                  <a:schemeClr val="bg1">
                    <a:lumMod val="75000"/>
                  </a:schemeClr>
                </a:solidFill>
                <a:latin typeface="Courier New" panose="02070309020205020404" pitchFamily="49" charset="0"/>
                <a:cs typeface="Courier New" panose="02070309020205020404" pitchFamily="49" charset="0"/>
              </a:rPr>
              <a:t>R1(config-line)# </a:t>
            </a:r>
            <a:r>
              <a:rPr lang="en-US" altLang="zh-TW" sz="1600" b="1">
                <a:solidFill>
                  <a:schemeClr val="bg1"/>
                </a:solidFill>
                <a:latin typeface="Courier New" panose="02070309020205020404" pitchFamily="49" charset="0"/>
                <a:cs typeface="Courier New" panose="02070309020205020404" pitchFamily="49" charset="0"/>
              </a:rPr>
              <a:t>access-class</a:t>
            </a:r>
            <a:r>
              <a:rPr lang="en-US" altLang="zh-TW" sz="1600">
                <a:solidFill>
                  <a:schemeClr val="bg1">
                    <a:lumMod val="75000"/>
                  </a:schemeClr>
                </a:solidFill>
                <a:latin typeface="Courier New" panose="02070309020205020404" pitchFamily="49" charset="0"/>
                <a:cs typeface="Courier New" panose="02070309020205020404" pitchFamily="49" charset="0"/>
              </a:rPr>
              <a:t> {</a:t>
            </a:r>
            <a:r>
              <a:rPr lang="en-US" altLang="zh-TW" sz="1600" i="1">
                <a:solidFill>
                  <a:schemeClr val="bg1">
                    <a:lumMod val="75000"/>
                  </a:schemeClr>
                </a:solidFill>
                <a:latin typeface="Courier New" panose="02070309020205020404" pitchFamily="49" charset="0"/>
                <a:cs typeface="Courier New" panose="02070309020205020404" pitchFamily="49" charset="0"/>
              </a:rPr>
              <a:t>access-list-number</a:t>
            </a:r>
            <a:r>
              <a:rPr lang="en-US" altLang="zh-TW" sz="1600">
                <a:solidFill>
                  <a:schemeClr val="bg1">
                    <a:lumMod val="75000"/>
                  </a:schemeClr>
                </a:solidFill>
                <a:latin typeface="Courier New" panose="02070309020205020404" pitchFamily="49" charset="0"/>
                <a:cs typeface="Courier New" panose="02070309020205020404" pitchFamily="49" charset="0"/>
              </a:rPr>
              <a:t> | </a:t>
            </a:r>
            <a:r>
              <a:rPr lang="en-US" altLang="zh-TW" sz="1600" i="1">
                <a:solidFill>
                  <a:schemeClr val="bg1">
                    <a:lumMod val="75000"/>
                  </a:schemeClr>
                </a:solidFill>
                <a:latin typeface="Courier New" panose="02070309020205020404" pitchFamily="49" charset="0"/>
                <a:cs typeface="Courier New" panose="02070309020205020404" pitchFamily="49" charset="0"/>
              </a:rPr>
              <a:t>access-list-name</a:t>
            </a:r>
            <a:r>
              <a:rPr lang="en-US" altLang="zh-TW" sz="1600">
                <a:solidFill>
                  <a:schemeClr val="bg1">
                    <a:lumMod val="75000"/>
                  </a:schemeClr>
                </a:solidFill>
                <a:latin typeface="Courier New" panose="02070309020205020404" pitchFamily="49" charset="0"/>
                <a:cs typeface="Courier New" panose="02070309020205020404" pitchFamily="49" charset="0"/>
              </a:rPr>
              <a:t>} { </a:t>
            </a:r>
            <a:r>
              <a:rPr lang="en-US" altLang="zh-TW" sz="1600" b="1">
                <a:solidFill>
                  <a:schemeClr val="bg1"/>
                </a:solidFill>
                <a:latin typeface="Courier New" panose="02070309020205020404" pitchFamily="49" charset="0"/>
                <a:cs typeface="Courier New" panose="02070309020205020404" pitchFamily="49" charset="0"/>
              </a:rPr>
              <a:t>in</a:t>
            </a:r>
            <a:r>
              <a:rPr lang="en-US" altLang="zh-TW" sz="1600">
                <a:solidFill>
                  <a:schemeClr val="bg1">
                    <a:lumMod val="75000"/>
                  </a:schemeClr>
                </a:solidFill>
                <a:latin typeface="Courier New" panose="02070309020205020404" pitchFamily="49" charset="0"/>
                <a:cs typeface="Courier New" panose="02070309020205020404" pitchFamily="49" charset="0"/>
              </a:rPr>
              <a:t> | </a:t>
            </a:r>
            <a:r>
              <a:rPr lang="en-US" altLang="zh-TW" sz="1600" b="1">
                <a:solidFill>
                  <a:schemeClr val="bg1"/>
                </a:solidFill>
                <a:latin typeface="Courier New" panose="02070309020205020404" pitchFamily="49" charset="0"/>
                <a:cs typeface="Courier New" panose="02070309020205020404" pitchFamily="49" charset="0"/>
              </a:rPr>
              <a:t>out</a:t>
            </a:r>
            <a:r>
              <a:rPr lang="en-US" altLang="zh-TW" sz="1600">
                <a:solidFill>
                  <a:schemeClr val="bg1">
                    <a:lumMod val="75000"/>
                  </a:schemeClr>
                </a:solidFill>
                <a:latin typeface="Courier New" panose="02070309020205020404" pitchFamily="49" charset="0"/>
                <a:cs typeface="Courier New" panose="02070309020205020404" pitchFamily="49" charset="0"/>
              </a:rPr>
              <a:t> } </a:t>
            </a:r>
            <a:endParaRPr lang="zh-TW" altLang="en-US" sz="1600">
              <a:solidFill>
                <a:schemeClr val="bg1">
                  <a:lumMod val="7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208</a:t>
            </a:fld>
            <a:endParaRPr lang="en-US" kern="0">
              <a:solidFill>
                <a:srgbClr val="595959"/>
              </a:solidFill>
            </a:endParaRPr>
          </a:p>
        </p:txBody>
      </p:sp>
    </p:spTree>
    <p:custDataLst>
      <p:tags r:id="rId3"/>
    </p:custDataLst>
    <p:extLst>
      <p:ext uri="{BB962C8B-B14F-4D97-AF65-F5344CB8AC3E}">
        <p14:creationId xmlns:p14="http://schemas.microsoft.com/office/powerpoint/2010/main" val="2046110322"/>
      </p:ext>
    </p:extLst>
  </p:cSld>
  <p:clrMapOvr>
    <a:masterClrMapping/>
  </p:clrMapOvr>
  <p:transition/>
  <p:timing/>
</p:sld>
</file>

<file path=ppt/slides/slide2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52603"/>
            <a:ext cx="11804381" cy="4848047"/>
          </a:xfrm>
        </p:spPr>
        <p:txBody>
          <a:bodyPr>
            <a:normAutofit/>
          </a:bodyPr>
          <a:lstStyle/>
          <a:p>
            <a:pPr marL="0" indent="0">
              <a:buNone/>
            </a:pPr>
            <a:r>
              <a:rPr lang="zh-TW" altLang="en-US" sz="2200">
                <a:latin typeface="標楷體" pitchFamily="65" charset="-120"/>
                <a:cs typeface="Arial" pitchFamily="34" charset="0"/>
              </a:rPr>
              <a:t>此範例示範如何設定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以過濾 </a:t>
            </a:r>
            <a:r>
              <a:rPr lang="en-US" altLang="zh-TW" sz="2200" err="1">
                <a:latin typeface="標楷體" pitchFamily="65" charset="-120"/>
                <a:cs typeface="Arial" pitchFamily="34" charset="0"/>
              </a:rPr>
              <a:t>vty </a:t>
            </a:r>
            <a:r>
              <a:rPr lang="zh-TW" altLang="en-US" sz="2200">
                <a:latin typeface="標楷體" pitchFamily="65" charset="-120"/>
                <a:cs typeface="Arial" pitchFamily="34" charset="0"/>
              </a:rPr>
              <a:t>流量。</a:t>
            </a:r>
            <a:endParaRPr lang="en-US" altLang="zh-TW" sz="2200">
              <a:latin typeface="標楷體" pitchFamily="65" charset="-120"/>
              <a:cs typeface="Arial" pitchFamily="34" charset="0"/>
            </a:endParaRPr>
          </a:p>
          <a:p>
            <a:r>
              <a:rPr lang="zh-TW" altLang="en-US" sz="2200">
                <a:latin typeface="標楷體" pitchFamily="65" charset="-120"/>
                <a:cs typeface="Arial" pitchFamily="34" charset="0"/>
              </a:rPr>
              <a:t>首先，設定使用者 </a:t>
            </a:r>
            <a:r>
              <a:rPr lang="en-US" altLang="zh-TW" sz="2200" b="1">
                <a:latin typeface="標楷體" pitchFamily="65" charset="-120"/>
                <a:cs typeface="Arial" pitchFamily="34" charset="0"/>
              </a:rPr>
              <a:t>ADMIN</a:t>
            </a:r>
            <a:r>
              <a:rPr lang="zh-TW" altLang="en-US" sz="2200">
                <a:latin typeface="標楷體" pitchFamily="65" charset="-120"/>
                <a:cs typeface="Arial" pitchFamily="34" charset="0"/>
              </a:rPr>
              <a:t> 和密碼 </a:t>
            </a:r>
            <a:r>
              <a:rPr lang="en-US" altLang="zh-TW" sz="2200" b="1">
                <a:latin typeface="標楷體" pitchFamily="65" charset="-120"/>
                <a:cs typeface="Arial" pitchFamily="34" charset="0"/>
              </a:rPr>
              <a:t>class</a:t>
            </a:r>
            <a:r>
              <a:rPr lang="zh-TW" altLang="en-US" sz="2200">
                <a:latin typeface="標楷體" pitchFamily="65" charset="-120"/>
                <a:cs typeface="Arial" pitchFamily="34" charset="0"/>
              </a:rPr>
              <a:t> 的本機資料庫條目。</a:t>
            </a:r>
          </a:p>
          <a:p>
            <a:r>
              <a:rPr lang="en-US" altLang="zh-TW" sz="2200">
                <a:latin typeface="標楷體" pitchFamily="65" charset="-120"/>
                <a:cs typeface="Arial" pitchFamily="34" charset="0"/>
              </a:rPr>
              <a:t>R1 </a:t>
            </a:r>
            <a:r>
              <a:rPr lang="zh-TW" altLang="en-US" sz="2200">
                <a:latin typeface="標楷體" pitchFamily="65" charset="-120"/>
                <a:cs typeface="Arial" pitchFamily="34" charset="0"/>
              </a:rPr>
              <a:t>上的 </a:t>
            </a:r>
            <a:r>
              <a:rPr lang="en-US" altLang="zh-TW" sz="2200" err="1">
                <a:latin typeface="標楷體" pitchFamily="65" charset="-120"/>
                <a:cs typeface="Arial" pitchFamily="34" charset="0"/>
              </a:rPr>
              <a:t>vty </a:t>
            </a:r>
            <a:r>
              <a:rPr lang="zh-TW" altLang="en-US" sz="2200">
                <a:latin typeface="標楷體" pitchFamily="65" charset="-120"/>
                <a:cs typeface="Arial" pitchFamily="34" charset="0"/>
              </a:rPr>
              <a:t>線路設定為使用本機資料庫進行驗證、允許 </a:t>
            </a:r>
            <a:r>
              <a:rPr lang="en-US" altLang="zh-TW" sz="2200">
                <a:latin typeface="標楷體" pitchFamily="65" charset="-120"/>
                <a:cs typeface="Arial" pitchFamily="34" charset="0"/>
              </a:rPr>
              <a:t>Telnet </a:t>
            </a:r>
            <a:r>
              <a:rPr lang="zh-TW" altLang="en-US" sz="2200">
                <a:latin typeface="標楷體" pitchFamily="65" charset="-120"/>
                <a:cs typeface="Arial" pitchFamily="34" charset="0"/>
              </a:rPr>
              <a:t>流量，並使用 </a:t>
            </a:r>
            <a:r>
              <a:rPr lang="en-US" altLang="zh-TW" sz="2200">
                <a:latin typeface="標楷體" pitchFamily="65" charset="-120"/>
                <a:cs typeface="Arial" pitchFamily="34" charset="0"/>
              </a:rPr>
              <a:t>ADMIN-HOST ACL </a:t>
            </a:r>
            <a:r>
              <a:rPr lang="zh-TW" altLang="en-US" sz="2200">
                <a:latin typeface="標楷體" pitchFamily="65" charset="-120"/>
                <a:cs typeface="Arial" pitchFamily="34" charset="0"/>
              </a:rPr>
              <a:t>來限制流量。</a:t>
            </a:r>
            <a:endParaRPr lang="en-US" sz="22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5.3</a:t>
            </a:r>
            <a:r>
              <a:rPr lang="zh-TW" altLang="en-US" sz="3600" smtClean="0">
                <a:solidFill>
                  <a:srgbClr val="004C69"/>
                </a:solidFill>
              </a:rPr>
              <a:t>使用</a:t>
            </a:r>
            <a:r>
              <a:rPr lang="zh-TW" altLang="en-US" sz="3600">
                <a:solidFill>
                  <a:srgbClr val="004C69"/>
                </a:solidFill>
              </a:rPr>
              <a:t>標準 </a:t>
            </a:r>
            <a:r>
              <a:rPr lang="en-US" altLang="zh-TW" sz="3600">
                <a:solidFill>
                  <a:srgbClr val="004C69"/>
                </a:solidFill>
              </a:rPr>
              <a:t>IPv4 ACL </a:t>
            </a:r>
            <a:r>
              <a:rPr lang="zh-TW" altLang="en-US" sz="3600">
                <a:solidFill>
                  <a:srgbClr val="004C69"/>
                </a:solidFill>
              </a:rPr>
              <a:t>保護 </a:t>
            </a:r>
            <a:r>
              <a:rPr lang="en-US" altLang="zh-TW" sz="3600">
                <a:solidFill>
                  <a:srgbClr val="004C69"/>
                </a:solidFill>
              </a:rPr>
              <a:t>VTY </a:t>
            </a:r>
            <a:r>
              <a:rPr lang="zh-TW" altLang="en-US" sz="3600">
                <a:solidFill>
                  <a:srgbClr val="004C69"/>
                </a:solidFill>
              </a:rPr>
              <a:t>連接埠</a:t>
            </a:r>
            <a:br>
              <a:rPr lang="en-US" altLang="zh-TW" sz="3600">
                <a:solidFill>
                  <a:srgbClr val="004C69"/>
                </a:solidFill>
              </a:rPr>
            </a:br>
            <a:r>
              <a:rPr lang="zh-TW" altLang="en-US" sz="3600">
                <a:solidFill>
                  <a:srgbClr val="004C69"/>
                </a:solidFill>
              </a:rPr>
              <a:t>保護 </a:t>
            </a:r>
            <a:r>
              <a:rPr lang="en-US" altLang="zh-TW" sz="3600">
                <a:solidFill>
                  <a:srgbClr val="004C69"/>
                </a:solidFill>
              </a:rPr>
              <a:t>VTY </a:t>
            </a:r>
            <a:r>
              <a:rPr lang="zh-TW" altLang="en-US" sz="3600">
                <a:solidFill>
                  <a:srgbClr val="004C69"/>
                </a:solidFill>
              </a:rPr>
              <a:t>存取範例</a:t>
            </a:r>
          </a:p>
        </p:txBody>
      </p:sp>
      <p:sp>
        <p:nvSpPr>
          <p:cNvPr id="6" name="Rectangle 5">
            <a:extLst>
              <a:ext uri="{FF2B5EF4-FFF2-40B4-BE49-F238E27FC236}">
                <a16:creationId xmlns:a16="http://schemas.microsoft.com/office/drawing/2014/main" id="{14ED2862-0998-4461-96F1-D78C3ECD7050}"/>
              </a:ext>
            </a:extLst>
          </p:cNvPr>
          <p:cNvSpPr/>
          <p:nvPr/>
        </p:nvSpPr>
        <p:spPr>
          <a:xfrm>
            <a:off x="2021455" y="3116881"/>
            <a:ext cx="8145644" cy="3046988"/>
          </a:xfrm>
          <a:prstGeom prst="rect">
            <a:avLst/>
          </a:prstGeom>
          <a:solidFill>
            <a:srgbClr val="000000"/>
          </a:solidFill>
        </p:spPr>
        <p:txBody>
          <a:bodyPr wrap="square">
            <a:spAutoFit/>
          </a:bodyPr>
          <a:lstStyle/>
          <a:p>
            <a:r>
              <a:rPr lang="en-US" altLang="zh-TW" sz="1600">
                <a:solidFill>
                  <a:schemeClr val="bg1">
                    <a:lumMod val="75000"/>
                  </a:schemeClr>
                </a:solidFill>
                <a:latin typeface="Courier New" panose="02070309020205020404" pitchFamily="49" charset="0"/>
                <a:cs typeface="Courier New" panose="02070309020205020404" pitchFamily="49" charset="0"/>
              </a:rPr>
              <a:t>R1(config)# </a:t>
            </a:r>
            <a:r>
              <a:rPr lang="en-US" altLang="zh-TW" sz="1600" b="1">
                <a:solidFill>
                  <a:schemeClr val="bg1"/>
                </a:solidFill>
                <a:latin typeface="Courier New" panose="02070309020205020404" pitchFamily="49" charset="0"/>
                <a:cs typeface="Courier New" panose="02070309020205020404" pitchFamily="49" charset="0"/>
              </a:rPr>
              <a:t>username ADMIN secret class</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 </a:t>
            </a:r>
            <a:r>
              <a:rPr lang="en-US" altLang="zh-TW" sz="1600" b="1" err="1">
                <a:solidFill>
                  <a:schemeClr val="bg1"/>
                </a:solidFill>
                <a:latin typeface="Courier New" panose="02070309020205020404" pitchFamily="49" charset="0"/>
                <a:cs typeface="Courier New" panose="02070309020205020404" pitchFamily="49" charset="0"/>
              </a:rPr>
              <a:t>ip access-list standard ADMIN-HOST</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R1(config-std-nacl)# </a:t>
            </a:r>
            <a:r>
              <a:rPr lang="en-US" altLang="zh-TW" sz="1600" b="1">
                <a:solidFill>
                  <a:schemeClr val="bg1"/>
                </a:solidFill>
                <a:latin typeface="Courier New" panose="02070309020205020404" pitchFamily="49" charset="0"/>
                <a:cs typeface="Courier New" panose="02070309020205020404" pitchFamily="49" charset="0"/>
              </a:rPr>
              <a:t>remark This ACL secures incoming vty lines</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R1(config-std-nacl)# </a:t>
            </a:r>
            <a:r>
              <a:rPr lang="en-US" altLang="zh-TW" sz="1600" b="1">
                <a:solidFill>
                  <a:schemeClr val="bg1"/>
                </a:solidFill>
                <a:latin typeface="Courier New" panose="02070309020205020404" pitchFamily="49" charset="0"/>
                <a:cs typeface="Courier New" panose="02070309020205020404" pitchFamily="49" charset="0"/>
              </a:rPr>
              <a:t>permit 192.168.10.10</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R1(config-std-nacl)# </a:t>
            </a:r>
            <a:r>
              <a:rPr lang="en-US" altLang="zh-TW" sz="1600" b="1">
                <a:solidFill>
                  <a:schemeClr val="bg1"/>
                </a:solidFill>
                <a:latin typeface="Courier New" panose="02070309020205020404" pitchFamily="49" charset="0"/>
                <a:cs typeface="Courier New" panose="02070309020205020404" pitchFamily="49" charset="0"/>
              </a:rPr>
              <a:t>deny any</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R1(config-std-nacl)# </a:t>
            </a:r>
            <a:r>
              <a:rPr lang="en-US" altLang="zh-TW" sz="1600" b="1">
                <a:solidFill>
                  <a:schemeClr val="bg1"/>
                </a:solidFill>
                <a:latin typeface="Courier New" panose="02070309020205020404" pitchFamily="49" charset="0"/>
                <a:cs typeface="Courier New" panose="02070309020205020404" pitchFamily="49" charset="0"/>
              </a:rPr>
              <a:t>exit</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 </a:t>
            </a:r>
            <a:r>
              <a:rPr lang="en-US" altLang="zh-TW" sz="1600" b="1">
                <a:solidFill>
                  <a:schemeClr val="bg1"/>
                </a:solidFill>
                <a:latin typeface="Courier New" panose="02070309020205020404" pitchFamily="49" charset="0"/>
                <a:cs typeface="Courier New" panose="02070309020205020404" pitchFamily="49" charset="0"/>
              </a:rPr>
              <a:t>line vty 0 4</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R1(config-line)# </a:t>
            </a:r>
            <a:r>
              <a:rPr lang="en-US" altLang="zh-TW" sz="1600" b="1">
                <a:solidFill>
                  <a:schemeClr val="bg1"/>
                </a:solidFill>
                <a:latin typeface="Courier New" panose="02070309020205020404" pitchFamily="49" charset="0"/>
                <a:cs typeface="Courier New" panose="02070309020205020404" pitchFamily="49" charset="0"/>
              </a:rPr>
              <a:t>login local</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R1(config-line)# </a:t>
            </a:r>
            <a:r>
              <a:rPr lang="en-US" altLang="zh-TW" sz="1600" b="1">
                <a:solidFill>
                  <a:schemeClr val="bg1"/>
                </a:solidFill>
                <a:latin typeface="Courier New" panose="02070309020205020404" pitchFamily="49" charset="0"/>
                <a:cs typeface="Courier New" panose="02070309020205020404" pitchFamily="49" charset="0"/>
              </a:rPr>
              <a:t>transport input telnet</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R1(config-line)# </a:t>
            </a:r>
            <a:r>
              <a:rPr lang="en-US" altLang="zh-TW" sz="1600" b="1">
                <a:solidFill>
                  <a:schemeClr val="bg1"/>
                </a:solidFill>
                <a:latin typeface="Courier New" panose="02070309020205020404" pitchFamily="49" charset="0"/>
                <a:cs typeface="Courier New" panose="02070309020205020404" pitchFamily="49" charset="0"/>
              </a:rPr>
              <a:t>access-class ADMIN-HOST in</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R1(config-line)# </a:t>
            </a:r>
            <a:r>
              <a:rPr lang="en-US" altLang="zh-TW" sz="1600" b="1">
                <a:solidFill>
                  <a:schemeClr val="bg1"/>
                </a:solidFill>
                <a:latin typeface="Courier New" panose="02070309020205020404" pitchFamily="49" charset="0"/>
                <a:cs typeface="Courier New" panose="02070309020205020404" pitchFamily="49" charset="0"/>
              </a:rPr>
              <a:t>end</a:t>
            </a:r>
          </a:p>
          <a:p>
            <a:r>
              <a:rPr lang="en-US" altLang="zh-TW" sz="1600">
                <a:solidFill>
                  <a:schemeClr val="bg1">
                    <a:lumMod val="75000"/>
                  </a:schemeClr>
                </a:solidFill>
                <a:latin typeface="Courier New" panose="02070309020205020404" pitchFamily="49" charset="0"/>
                <a:cs typeface="Courier New" panose="02070309020205020404" pitchFamily="49" charset="0"/>
              </a:rPr>
              <a:t>R1#</a:t>
            </a:r>
            <a:endParaRPr lang="zh-TW" altLang="en-US" sz="1600">
              <a:solidFill>
                <a:schemeClr val="bg1">
                  <a:lumMod val="7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209</a:t>
            </a:fld>
            <a:endParaRPr lang="en-US" kern="0">
              <a:solidFill>
                <a:srgbClr val="595959"/>
              </a:solidFill>
            </a:endParaRPr>
          </a:p>
        </p:txBody>
      </p:sp>
    </p:spTree>
    <p:custDataLst>
      <p:tags r:id="rId3"/>
    </p:custDataLst>
    <p:extLst>
      <p:ext uri="{BB962C8B-B14F-4D97-AF65-F5344CB8AC3E}">
        <p14:creationId xmlns:p14="http://schemas.microsoft.com/office/powerpoint/2010/main" val="3611404285"/>
      </p:ext>
    </p:extLst>
  </p:cSld>
  <p:clrMapOvr>
    <a:masterClrMapping/>
  </p:clrMapOvr>
  <p:transition/>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FE35820-8635-4B2D-A3DB-7BD408787B0D}"/>
              </a:ext>
            </a:extLst>
          </p:cNvPr>
          <p:cNvSpPr>
            <a:spLocks noGrp="1"/>
          </p:cNvSpPr>
          <p:nvPr>
            <p:ph idx="1"/>
          </p:nvPr>
        </p:nvSpPr>
        <p:spPr>
          <a:xfrm>
            <a:off x="192087" y="1065260"/>
            <a:ext cx="6060221" cy="5540425"/>
          </a:xfrm>
        </p:spPr>
        <p:txBody>
          <a:bodyPr/>
          <a:lstStyle/>
          <a:p>
            <a:pPr marL="0" indent="0">
              <a:buNone/>
            </a:pPr>
            <a:r>
              <a:rPr lang="zh-TW" altLang="en-US" sz="2133">
                <a:latin typeface="標楷體" pitchFamily="65" charset="-120"/>
              </a:rPr>
              <a:t>多重存取網路在 </a:t>
            </a:r>
            <a:r>
              <a:rPr lang="en-US" altLang="zh-TW" sz="2133">
                <a:latin typeface="標楷體" pitchFamily="65" charset="-120"/>
              </a:rPr>
              <a:t>LSA </a:t>
            </a:r>
            <a:r>
              <a:rPr lang="zh-TW" altLang="en-US" sz="2133">
                <a:latin typeface="標楷體" pitchFamily="65" charset="-120"/>
              </a:rPr>
              <a:t>泛洪方面會給 </a:t>
            </a:r>
            <a:r>
              <a:rPr lang="en-US" altLang="zh-TW" sz="2133">
                <a:latin typeface="標楷體" pitchFamily="65" charset="-120"/>
              </a:rPr>
              <a:t>OSPF </a:t>
            </a:r>
            <a:r>
              <a:rPr lang="zh-TW" altLang="en-US" sz="2133">
                <a:latin typeface="標楷體" pitchFamily="65" charset="-120"/>
              </a:rPr>
              <a:t>帶來如下兩個挑戰：</a:t>
            </a:r>
            <a:endParaRPr lang="zh-TW" altLang="en-US" sz="2133">
              <a:latin typeface="標楷體" pitchFamily="65" charset="-120"/>
              <a:cs typeface="Arial" pitchFamily="34" charset="0"/>
            </a:endParaRPr>
          </a:p>
          <a:p>
            <a:r>
              <a:rPr lang="zh-TW" altLang="en-US" b="1">
                <a:latin typeface="標楷體" pitchFamily="65" charset="-120"/>
              </a:rPr>
              <a:t>建立多個鄰接關係</a:t>
            </a:r>
            <a:r>
              <a:rPr lang="zh-TW" altLang="en-US">
                <a:latin typeface="標楷體" pitchFamily="65" charset="-120"/>
              </a:rPr>
              <a:t> </a:t>
            </a:r>
            <a:r>
              <a:rPr lang="en-US" altLang="zh-TW">
                <a:latin typeface="標楷體" pitchFamily="65" charset="-120"/>
              </a:rPr>
              <a:t>- </a:t>
            </a:r>
            <a:r>
              <a:rPr lang="zh-TW" altLang="en-US">
                <a:latin typeface="標楷體" pitchFamily="65" charset="-120"/>
              </a:rPr>
              <a:t>乙太網網路有可能透過一條共同的鏈路將許多 </a:t>
            </a:r>
            <a:r>
              <a:rPr lang="en-US" altLang="zh-TW">
                <a:latin typeface="標楷體" pitchFamily="65" charset="-120"/>
              </a:rPr>
              <a:t>OSPF </a:t>
            </a:r>
            <a:r>
              <a:rPr lang="zh-TW" altLang="en-US">
                <a:latin typeface="標楷體" pitchFamily="65" charset="-120"/>
              </a:rPr>
              <a:t>路由器互聯起來。與每個路由器都建立鄰接關係是不必要的，也是不可取的。這將導致同一網路上路由器之間交換的 </a:t>
            </a:r>
            <a:r>
              <a:rPr lang="en-US" altLang="zh-TW">
                <a:latin typeface="標楷體" pitchFamily="65" charset="-120"/>
              </a:rPr>
              <a:t>LSA </a:t>
            </a:r>
            <a:r>
              <a:rPr lang="zh-TW" altLang="en-US">
                <a:latin typeface="標楷體" pitchFamily="65" charset="-120"/>
              </a:rPr>
              <a:t>數量過多。</a:t>
            </a:r>
          </a:p>
          <a:p>
            <a:r>
              <a:rPr lang="en-US" altLang="zh-TW" b="1">
                <a:latin typeface="標楷體" pitchFamily="65" charset="-120"/>
              </a:rPr>
              <a:t>LSA </a:t>
            </a:r>
            <a:r>
              <a:rPr lang="zh-TW" altLang="en-US" b="1">
                <a:latin typeface="標楷體" pitchFamily="65" charset="-120"/>
              </a:rPr>
              <a:t>的大量泛洪</a:t>
            </a:r>
            <a:r>
              <a:rPr lang="zh-TW" altLang="en-US">
                <a:latin typeface="標楷體" pitchFamily="65" charset="-120"/>
              </a:rPr>
              <a:t> </a:t>
            </a:r>
            <a:r>
              <a:rPr lang="en-US" altLang="zh-TW">
                <a:latin typeface="標楷體" pitchFamily="65" charset="-120"/>
              </a:rPr>
              <a:t>- </a:t>
            </a:r>
            <a:r>
              <a:rPr lang="zh-TW" altLang="en-US">
                <a:latin typeface="標楷體" pitchFamily="65" charset="-120"/>
              </a:rPr>
              <a:t>鏈路狀態路由器在 </a:t>
            </a:r>
            <a:r>
              <a:rPr lang="en-US" altLang="zh-TW">
                <a:latin typeface="標楷體" pitchFamily="65" charset="-120"/>
              </a:rPr>
              <a:t>OSPF </a:t>
            </a:r>
            <a:r>
              <a:rPr lang="zh-TW" altLang="en-US">
                <a:latin typeface="標楷體" pitchFamily="65" charset="-120"/>
              </a:rPr>
              <a:t>初始化，或拓撲發生變化時，都會泛洪其 </a:t>
            </a:r>
            <a:r>
              <a:rPr lang="en-US" altLang="zh-TW">
                <a:latin typeface="標楷體" pitchFamily="65" charset="-120"/>
              </a:rPr>
              <a:t>LSA</a:t>
            </a:r>
            <a:r>
              <a:rPr lang="zh-TW" altLang="en-US">
                <a:latin typeface="標楷體" pitchFamily="65" charset="-120"/>
              </a:rPr>
              <a:t>。這種泛洪可能會變得過度。</a:t>
            </a:r>
          </a:p>
          <a:p>
            <a:pPr marL="457189" indent="-457189">
              <a:buFont typeface="Arial" pitchFamily="34" charset="0"/>
              <a:buChar char="•"/>
            </a:pPr>
            <a:endParaRPr lang="en-US" sz="2133">
              <a:latin typeface="+mn-lt"/>
              <a:ea typeface="+mn-ea"/>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1.3OSPF </a:t>
            </a:r>
            <a:r>
              <a:rPr lang="zh-TW" altLang="en-US" sz="3600">
                <a:solidFill>
                  <a:srgbClr val="004C69"/>
                </a:solidFill>
              </a:rPr>
              <a:t>運作</a:t>
            </a:r>
            <a:br>
              <a:rPr lang="en-US" sz="3600">
                <a:solidFill>
                  <a:srgbClr val="004C69"/>
                </a:solidFill>
              </a:rPr>
            </a:br>
            <a:r>
              <a:rPr lang="en-US" sz="3600">
                <a:solidFill>
                  <a:srgbClr val="004C69"/>
                </a:solidFill>
              </a:rPr>
              <a:t>DR </a:t>
            </a:r>
            <a:r>
              <a:rPr lang="zh-TW" altLang="en-US" sz="3600">
                <a:solidFill>
                  <a:srgbClr val="004C69"/>
                </a:solidFill>
              </a:rPr>
              <a:t>的必要性</a:t>
            </a:r>
          </a:p>
        </p:txBody>
      </p:sp>
      <p:pic>
        <p:nvPicPr>
          <p:cNvPr id="6" name="Picture 5">
            <a:extLst>
              <a:ext uri="{FF2B5EF4-FFF2-40B4-BE49-F238E27FC236}">
                <a16:creationId xmlns:a16="http://schemas.microsoft.com/office/drawing/2014/main" id="{6F0CD712-95F4-4F34-A8FF-757F146E1655}"/>
              </a:ext>
            </a:extLst>
          </p:cNvPr>
          <p:cNvPicPr>
            <a:picLocks noChangeAspect="1"/>
          </p:cNvPicPr>
          <p:nvPr/>
        </p:nvPicPr>
        <p:blipFill>
          <a:blip r:embed="rId3"/>
          <a:stretch>
            <a:fillRect/>
          </a:stretch>
        </p:blipFill>
        <p:spPr>
          <a:xfrm>
            <a:off x="6700783" y="1257665"/>
            <a:ext cx="5054600" cy="4356100"/>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21</a:t>
            </a:fld>
            <a:endParaRPr lang="en-US" kern="0">
              <a:solidFill>
                <a:srgbClr val="595959"/>
              </a:solidFill>
            </a:endParaRPr>
          </a:p>
        </p:txBody>
      </p:sp>
    </p:spTree>
    <p:extLst>
      <p:ext uri="{BB962C8B-B14F-4D97-AF65-F5344CB8AC3E}">
        <p14:creationId xmlns:p14="http://schemas.microsoft.com/office/powerpoint/2010/main" val="2864716034"/>
      </p:ext>
    </p:extLst>
  </p:cSld>
  <p:clrMapOvr>
    <a:masterClrMapping/>
  </p:clrMapOvr>
  <p:transition/>
  <p:timing/>
</p:sld>
</file>

<file path=ppt/slides/slide2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r>
              <a:rPr lang="zh-TW" altLang="en-US" sz="2200">
                <a:latin typeface="標楷體" pitchFamily="65" charset="-120"/>
                <a:cs typeface="Arial" pitchFamily="34" charset="0"/>
              </a:rPr>
              <a:t>設定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以限制對 </a:t>
            </a:r>
            <a:r>
              <a:rPr lang="en-US" altLang="zh-TW" sz="2200" err="1">
                <a:latin typeface="標楷體" pitchFamily="65" charset="-120"/>
                <a:cs typeface="Arial" pitchFamily="34" charset="0"/>
              </a:rPr>
              <a:t>vty </a:t>
            </a:r>
            <a:r>
              <a:rPr lang="zh-TW" altLang="en-US" sz="2200">
                <a:latin typeface="標楷體" pitchFamily="65" charset="-120"/>
                <a:cs typeface="Arial" pitchFamily="34" charset="0"/>
              </a:rPr>
              <a:t>線路的存取之後，請務必確認它是否如預期般運作。</a:t>
            </a:r>
            <a:endParaRPr lang="en-US" sz="2200">
              <a:latin typeface="標楷體" pitchFamily="65" charset="-120"/>
              <a:cs typeface="Arial" pitchFamily="34" charset="0"/>
            </a:endParaRPr>
          </a:p>
          <a:p>
            <a:r>
              <a:rPr lang="zh-TW" altLang="en-US" sz="2200">
                <a:latin typeface="標楷體" pitchFamily="65" charset="-120"/>
                <a:cs typeface="Arial" pitchFamily="34" charset="0"/>
              </a:rPr>
              <a:t>若要驗證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統計，請發出 </a:t>
            </a:r>
            <a:r>
              <a:rPr lang="en-US" altLang="zh-TW" sz="2200" b="1">
                <a:latin typeface="標楷體" pitchFamily="65" charset="-120"/>
                <a:cs typeface="Arial" pitchFamily="34" charset="0"/>
              </a:rPr>
              <a:t>show access-lists</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命令。</a:t>
            </a:r>
            <a:endParaRPr lang="en-US" altLang="zh-TW" sz="2200">
              <a:latin typeface="標楷體" pitchFamily="65" charset="-120"/>
              <a:cs typeface="Arial" pitchFamily="34" charset="0"/>
            </a:endParaRPr>
          </a:p>
          <a:p>
            <a:pPr lvl="1"/>
            <a:r>
              <a:rPr lang="zh-TW" altLang="en-US" sz="2200">
                <a:latin typeface="標楷體" pitchFamily="65" charset="-120"/>
                <a:cs typeface="Arial" pitchFamily="34" charset="0"/>
              </a:rPr>
              <a:t>輸出的允許列中的匹配是由 </a:t>
            </a:r>
            <a:r>
              <a:rPr lang="en-US" altLang="zh-TW" sz="2200">
                <a:latin typeface="標楷體" pitchFamily="65" charset="-120"/>
                <a:cs typeface="Arial" pitchFamily="34" charset="0"/>
              </a:rPr>
              <a:t>PC1 (</a:t>
            </a:r>
            <a:r>
              <a:rPr lang="zh-TW" altLang="zh-TW" sz="2200">
                <a:latin typeface="標楷體" pitchFamily="65" charset="-120"/>
                <a:cs typeface="Arial" pitchFamily="34" charset="0"/>
              </a:rPr>
              <a:t>192.168.10.10</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成功連線的結果。</a:t>
            </a:r>
            <a:endParaRPr lang="en-US" altLang="zh-TW" sz="2200">
              <a:latin typeface="標楷體" pitchFamily="65" charset="-120"/>
              <a:cs typeface="Arial" pitchFamily="34" charset="0"/>
            </a:endParaRPr>
          </a:p>
          <a:p>
            <a:pPr lvl="1"/>
            <a:r>
              <a:rPr lang="zh-TW" altLang="en-US" sz="2200">
                <a:latin typeface="標楷體" pitchFamily="65" charset="-120"/>
                <a:cs typeface="Arial" pitchFamily="34" charset="0"/>
              </a:rPr>
              <a:t>拒絕敘述中的匹配是由於 </a:t>
            </a:r>
            <a:r>
              <a:rPr lang="en-US" altLang="zh-TW" sz="2200">
                <a:latin typeface="標楷體" pitchFamily="65" charset="-120"/>
                <a:cs typeface="Arial" pitchFamily="34" charset="0"/>
              </a:rPr>
              <a:t>PC2</a:t>
            </a:r>
            <a:r>
              <a:rPr lang="zh-TW" altLang="en-US" sz="2200">
                <a:latin typeface="標楷體" pitchFamily="65" charset="-120"/>
                <a:cs typeface="Arial" pitchFamily="34" charset="0"/>
              </a:rPr>
              <a:t>，</a:t>
            </a:r>
            <a:r>
              <a:rPr lang="zh-TW" altLang="zh-TW" sz="2200">
                <a:latin typeface="標楷體" pitchFamily="65" charset="-120"/>
                <a:cs typeface="Arial" pitchFamily="34" charset="0"/>
              </a:rPr>
              <a:t>另一個網路</a:t>
            </a:r>
            <a:r>
              <a:rPr lang="en-US" altLang="zh-TW" sz="2200">
                <a:latin typeface="標楷體" pitchFamily="65" charset="-120"/>
                <a:cs typeface="Arial" pitchFamily="34" charset="0"/>
              </a:rPr>
              <a:t> (192.168.11.0 ) </a:t>
            </a:r>
            <a:r>
              <a:rPr lang="zh-TW" altLang="zh-TW" sz="2200">
                <a:latin typeface="標楷體" pitchFamily="65" charset="-120"/>
                <a:cs typeface="Arial" pitchFamily="34" charset="0"/>
              </a:rPr>
              <a:t>上的裝置</a:t>
            </a:r>
            <a:r>
              <a:rPr lang="zh-TW" altLang="en-US" sz="2200">
                <a:latin typeface="標楷體" pitchFamily="65" charset="-120"/>
                <a:cs typeface="Arial" pitchFamily="34" charset="0"/>
              </a:rPr>
              <a:t>，失敗嘗試建立連線。</a:t>
            </a:r>
            <a:endParaRPr lang="en-US" altLang="zh-TW" sz="22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5.3</a:t>
            </a:r>
            <a:r>
              <a:rPr lang="zh-TW" altLang="en-US" sz="3600" smtClean="0">
                <a:solidFill>
                  <a:srgbClr val="004C69"/>
                </a:solidFill>
              </a:rPr>
              <a:t>使用</a:t>
            </a:r>
            <a:r>
              <a:rPr lang="zh-TW" altLang="en-US" sz="3600">
                <a:solidFill>
                  <a:srgbClr val="004C69"/>
                </a:solidFill>
              </a:rPr>
              <a:t>標準 </a:t>
            </a:r>
            <a:r>
              <a:rPr lang="en-US" altLang="zh-TW" sz="3600">
                <a:solidFill>
                  <a:srgbClr val="004C69"/>
                </a:solidFill>
              </a:rPr>
              <a:t>IPv4 ACL </a:t>
            </a:r>
            <a:r>
              <a:rPr lang="zh-TW" altLang="en-US" sz="3600">
                <a:solidFill>
                  <a:srgbClr val="004C69"/>
                </a:solidFill>
              </a:rPr>
              <a:t>保護 </a:t>
            </a:r>
            <a:r>
              <a:rPr lang="en-US" altLang="zh-TW" sz="3600">
                <a:solidFill>
                  <a:srgbClr val="004C69"/>
                </a:solidFill>
              </a:rPr>
              <a:t>VTY </a:t>
            </a:r>
            <a:r>
              <a:rPr lang="zh-TW" altLang="en-US" sz="3600">
                <a:solidFill>
                  <a:srgbClr val="004C69"/>
                </a:solidFill>
              </a:rPr>
              <a:t>連接埠</a:t>
            </a:r>
            <a:br>
              <a:rPr lang="en-US" sz="3600">
                <a:solidFill>
                  <a:srgbClr val="004C69"/>
                </a:solidFill>
              </a:rPr>
            </a:br>
            <a:r>
              <a:rPr lang="zh-TW" altLang="en-US" sz="3600">
                <a:solidFill>
                  <a:srgbClr val="004C69"/>
                </a:solidFill>
              </a:rPr>
              <a:t>確認 </a:t>
            </a:r>
            <a:r>
              <a:rPr lang="en-US" altLang="zh-TW" sz="3600">
                <a:solidFill>
                  <a:srgbClr val="004C69"/>
                </a:solidFill>
              </a:rPr>
              <a:t>VTY </a:t>
            </a:r>
            <a:r>
              <a:rPr lang="zh-TW" altLang="en-US" sz="3600">
                <a:solidFill>
                  <a:srgbClr val="004C69"/>
                </a:solidFill>
              </a:rPr>
              <a:t>連接埠已被保護</a:t>
            </a:r>
          </a:p>
        </p:txBody>
      </p:sp>
      <p:sp>
        <p:nvSpPr>
          <p:cNvPr id="6" name="Rectangle 5">
            <a:extLst>
              <a:ext uri="{FF2B5EF4-FFF2-40B4-BE49-F238E27FC236}">
                <a16:creationId xmlns:a16="http://schemas.microsoft.com/office/drawing/2014/main" id="{83C8467A-B3D7-404E-BB48-28B285F68E15}"/>
              </a:ext>
            </a:extLst>
          </p:cNvPr>
          <p:cNvSpPr/>
          <p:nvPr/>
        </p:nvSpPr>
        <p:spPr>
          <a:xfrm>
            <a:off x="412091" y="3582954"/>
            <a:ext cx="11364373" cy="1898468"/>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a:t>
            </a:r>
          </a:p>
          <a:p>
            <a:r>
              <a:rPr lang="en-US" altLang="zh-TW" sz="1467">
                <a:solidFill>
                  <a:schemeClr val="accent6"/>
                </a:solidFill>
                <a:latin typeface="Courier New" panose="02070309020205020404" pitchFamily="49" charset="0"/>
                <a:cs typeface="Courier New" panose="02070309020205020404" pitchFamily="49" charset="0"/>
              </a:rPr>
              <a:t>Oct  9 15:11:19.544: %SEC_LOGIN-5-LOGIN_SUCCESS: Login Success [user: admin] [Source: 192.168.10.10] [localport: 23] at 15:11:19 UTC Wed Oct 9 2019</a:t>
            </a:r>
          </a:p>
          <a:p>
            <a:r>
              <a:rPr lang="en-US" altLang="zh-TW" sz="1467">
                <a:solidFill>
                  <a:schemeClr val="bg1">
                    <a:lumMod val="7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access-lists</a:t>
            </a:r>
          </a:p>
          <a:p>
            <a:r>
              <a:rPr lang="en-US" altLang="zh-TW" sz="1467">
                <a:solidFill>
                  <a:schemeClr val="bg1">
                    <a:lumMod val="75000"/>
                  </a:schemeClr>
                </a:solidFill>
                <a:latin typeface="Courier New" panose="02070309020205020404" pitchFamily="49" charset="0"/>
                <a:cs typeface="Courier New" panose="02070309020205020404" pitchFamily="49" charset="0"/>
              </a:rPr>
              <a:t>Standard IP access list ADMIN-HOST</a:t>
            </a:r>
          </a:p>
          <a:p>
            <a:r>
              <a:rPr lang="en-US" altLang="zh-TW" sz="1467">
                <a:solidFill>
                  <a:schemeClr val="bg1">
                    <a:lumMod val="75000"/>
                  </a:schemeClr>
                </a:solidFill>
                <a:latin typeface="Courier New" panose="02070309020205020404" pitchFamily="49" charset="0"/>
                <a:cs typeface="Courier New" panose="02070309020205020404" pitchFamily="49" charset="0"/>
              </a:rPr>
              <a:t>    10 permit 192.168.10.10  </a:t>
            </a:r>
            <a:r>
              <a:rPr lang="en-US" altLang="zh-TW" sz="1467">
                <a:solidFill>
                  <a:schemeClr val="accent6"/>
                </a:solidFill>
                <a:latin typeface="Courier New" panose="02070309020205020404" pitchFamily="49" charset="0"/>
                <a:cs typeface="Courier New" panose="02070309020205020404" pitchFamily="49" charset="0"/>
              </a:rPr>
              <a:t>(2 matches) </a:t>
            </a:r>
          </a:p>
          <a:p>
            <a:r>
              <a:rPr lang="en-US" altLang="zh-TW" sz="1467">
                <a:solidFill>
                  <a:schemeClr val="bg1">
                    <a:lumMod val="75000"/>
                  </a:schemeClr>
                </a:solidFill>
                <a:latin typeface="Courier New" panose="02070309020205020404" pitchFamily="49" charset="0"/>
                <a:cs typeface="Courier New" panose="02070309020205020404" pitchFamily="49" charset="0"/>
              </a:rPr>
              <a:t>    20 deny   any  (</a:t>
            </a:r>
            <a:r>
              <a:rPr lang="en-US" altLang="zh-TW" sz="1467">
                <a:solidFill>
                  <a:schemeClr val="accent6"/>
                </a:solidFill>
                <a:latin typeface="Courier New" panose="02070309020205020404" pitchFamily="49" charset="0"/>
                <a:cs typeface="Courier New" panose="02070309020205020404" pitchFamily="49" charset="0"/>
              </a:rPr>
              <a:t>2 matches) </a:t>
            </a:r>
          </a:p>
          <a:p>
            <a:r>
              <a:rPr lang="en-US" altLang="zh-TW" sz="1467">
                <a:solidFill>
                  <a:schemeClr val="bg1">
                    <a:lumMod val="75000"/>
                  </a:schemeClr>
                </a:solidFill>
                <a:latin typeface="Courier New" panose="02070309020205020404" pitchFamily="49" charset="0"/>
                <a:cs typeface="Courier New" panose="02070309020205020404" pitchFamily="49" charset="0"/>
              </a:rPr>
              <a:t>R1#</a:t>
            </a:r>
            <a:endParaRPr lang="zh-TW" altLang="en-US" sz="1467">
              <a:solidFill>
                <a:schemeClr val="bg1">
                  <a:lumMod val="75000"/>
                </a:schemeClr>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210</a:t>
            </a:fld>
            <a:endParaRPr lang="en-US" kern="0">
              <a:solidFill>
                <a:srgbClr val="595959"/>
              </a:solidFill>
            </a:endParaRPr>
          </a:p>
        </p:txBody>
      </p:sp>
    </p:spTree>
    <p:custDataLst>
      <p:tags r:id="rId3"/>
    </p:custDataLst>
    <p:extLst>
      <p:ext uri="{BB962C8B-B14F-4D97-AF65-F5344CB8AC3E}">
        <p14:creationId xmlns:p14="http://schemas.microsoft.com/office/powerpoint/2010/main" val="4204226162"/>
      </p:ext>
    </p:extLst>
  </p:cSld>
  <p:clrMapOvr>
    <a:masterClrMapping/>
  </p:clrMapOvr>
  <p:transition/>
  <p:timing/>
</p:sld>
</file>

<file path=ppt/slides/slide2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177447"/>
            <a:ext cx="10233744" cy="4923203"/>
          </a:xfrm>
        </p:spPr>
        <p:txBody>
          <a:bodyPr/>
          <a:lstStyle/>
          <a:p>
            <a:r>
              <a:rPr lang="zh-TW" altLang="en-US" sz="2133">
                <a:latin typeface="標楷體" pitchFamily="65" charset="-120"/>
                <a:cs typeface="Arial" pitchFamily="34" charset="0"/>
              </a:rPr>
              <a:t>延伸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可提供更精確的控制。他們可以過濾來源位址，目的位址，協定（即 </a:t>
            </a:r>
            <a:r>
              <a:rPr lang="en-US" altLang="zh-TW" sz="2133">
                <a:latin typeface="標楷體" pitchFamily="65" charset="-120"/>
                <a:cs typeface="Arial" pitchFamily="34" charset="0"/>
              </a:rPr>
              <a:t>IP</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TCP</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UDP</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ICMP</a:t>
            </a:r>
            <a:r>
              <a:rPr lang="zh-TW" altLang="en-US" sz="2133">
                <a:latin typeface="標楷體" pitchFamily="65" charset="-120"/>
                <a:cs typeface="Arial" pitchFamily="34" charset="0"/>
              </a:rPr>
              <a:t>）和連接埠號。</a:t>
            </a:r>
          </a:p>
          <a:p>
            <a:r>
              <a:rPr lang="zh-TW" altLang="en-US" sz="2133">
                <a:latin typeface="標楷體" pitchFamily="65" charset="-120"/>
                <a:cs typeface="Arial" pitchFamily="34" charset="0"/>
              </a:rPr>
              <a:t>延伸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可以建立為：</a:t>
            </a:r>
          </a:p>
          <a:p>
            <a:pPr lvl="1"/>
            <a:r>
              <a:rPr lang="zh-TW" altLang="en-US" sz="2000" b="1">
                <a:latin typeface="標楷體" pitchFamily="65" charset="-120"/>
                <a:cs typeface="Arial" pitchFamily="34" charset="0"/>
              </a:rPr>
              <a:t>編號延伸 </a:t>
            </a:r>
            <a:r>
              <a:rPr lang="en-US" altLang="zh-TW" sz="2000" b="1">
                <a:latin typeface="標楷體" pitchFamily="65" charset="-120"/>
                <a:cs typeface="Arial" pitchFamily="34" charset="0"/>
              </a:rPr>
              <a:t>ACL</a:t>
            </a:r>
            <a:r>
              <a:rPr lang="en-US" altLang="zh-TW" sz="2000">
                <a:latin typeface="標楷體" pitchFamily="65" charset="-120"/>
                <a:cs typeface="Arial" pitchFamily="34" charset="0"/>
              </a:rPr>
              <a:t> - </a:t>
            </a:r>
            <a:r>
              <a:rPr lang="zh-TW" altLang="en-US" sz="2000">
                <a:latin typeface="標楷體" pitchFamily="65" charset="-120"/>
                <a:cs typeface="Arial" pitchFamily="34" charset="0"/>
              </a:rPr>
              <a:t>使用</a:t>
            </a:r>
            <a:r>
              <a:rPr lang="en-US" altLang="zh-TW" sz="2000">
                <a:latin typeface="標楷體" pitchFamily="65" charset="-120"/>
                <a:cs typeface="Arial" pitchFamily="34" charset="0"/>
              </a:rPr>
              <a:t> </a:t>
            </a:r>
            <a:r>
              <a:rPr lang="en-US" altLang="zh-TW" sz="2000" b="1">
                <a:latin typeface="標楷體" pitchFamily="65" charset="-120"/>
                <a:cs typeface="Arial" pitchFamily="34" charset="0"/>
              </a:rPr>
              <a:t>access-list</a:t>
            </a:r>
            <a:r>
              <a:rPr lang="en-US" altLang="zh-TW" sz="2000">
                <a:latin typeface="標楷體" pitchFamily="65" charset="-120"/>
                <a:cs typeface="Arial" pitchFamily="34" charset="0"/>
              </a:rPr>
              <a:t> </a:t>
            </a:r>
            <a:r>
              <a:rPr lang="en-US" altLang="zh-TW" sz="2000" i="1">
                <a:latin typeface="標楷體" pitchFamily="65" charset="-120"/>
                <a:cs typeface="Arial" pitchFamily="34" charset="0"/>
              </a:rPr>
              <a:t>access-list-number</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全域設定命令建立。</a:t>
            </a:r>
          </a:p>
          <a:p>
            <a:pPr lvl="1"/>
            <a:r>
              <a:rPr lang="zh-TW" altLang="en-US" sz="2000" b="1">
                <a:latin typeface="標楷體" pitchFamily="65" charset="-120"/>
                <a:cs typeface="Arial" pitchFamily="34" charset="0"/>
              </a:rPr>
              <a:t>命名延伸 </a:t>
            </a:r>
            <a:r>
              <a:rPr lang="en-US" altLang="zh-TW" sz="2000" b="1">
                <a:latin typeface="標楷體" pitchFamily="65" charset="-120"/>
                <a:cs typeface="Arial" pitchFamily="34" charset="0"/>
              </a:rPr>
              <a:t>ACL</a:t>
            </a:r>
            <a:r>
              <a:rPr lang="en-US" altLang="zh-TW" sz="2000">
                <a:latin typeface="標楷體" pitchFamily="65" charset="-120"/>
                <a:cs typeface="Arial" pitchFamily="34" charset="0"/>
              </a:rPr>
              <a:t> - </a:t>
            </a:r>
            <a:r>
              <a:rPr lang="zh-TW" altLang="en-US" sz="2000">
                <a:latin typeface="標楷體" pitchFamily="65" charset="-120"/>
                <a:cs typeface="Arial" pitchFamily="34" charset="0"/>
              </a:rPr>
              <a:t>使用</a:t>
            </a:r>
            <a:r>
              <a:rPr lang="en-US" altLang="zh-TW" sz="2000">
                <a:latin typeface="標楷體" pitchFamily="65" charset="-120"/>
                <a:cs typeface="Arial" pitchFamily="34" charset="0"/>
              </a:rPr>
              <a:t> </a:t>
            </a:r>
            <a:r>
              <a:rPr lang="en-US" altLang="zh-TW" sz="2000" b="1" err="1">
                <a:latin typeface="標楷體" pitchFamily="65" charset="-120"/>
                <a:cs typeface="Arial" pitchFamily="34" charset="0"/>
              </a:rPr>
              <a:t>ip access-list extended</a:t>
            </a:r>
            <a:r>
              <a:rPr lang="en-US" altLang="zh-TW" sz="2000">
                <a:latin typeface="標楷體" pitchFamily="65" charset="-120"/>
                <a:cs typeface="Arial" pitchFamily="34" charset="0"/>
              </a:rPr>
              <a:t> </a:t>
            </a:r>
            <a:r>
              <a:rPr lang="en-US" altLang="zh-TW" sz="2000" i="1">
                <a:latin typeface="標楷體" pitchFamily="65" charset="-120"/>
                <a:cs typeface="Arial" pitchFamily="34" charset="0"/>
              </a:rPr>
              <a:t>access-list-name </a:t>
            </a:r>
            <a:r>
              <a:rPr lang="zh-TW" altLang="en-US" sz="2000">
                <a:latin typeface="標楷體" pitchFamily="65" charset="-120"/>
                <a:cs typeface="Arial" pitchFamily="34" charset="0"/>
              </a:rPr>
              <a:t>建立。</a:t>
            </a:r>
            <a:endParaRPr lang="en-US" sz="20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altLang="zh-TW" sz="3600">
                <a:solidFill>
                  <a:srgbClr val="004C69"/>
                </a:solidFill>
              </a:rPr>
            </a:br>
            <a:r>
              <a:rPr lang="zh-TW" altLang="en-US" sz="3600">
                <a:solidFill>
                  <a:srgbClr val="004C69"/>
                </a:solidFill>
              </a:rPr>
              <a:t>延伸 </a:t>
            </a:r>
            <a:r>
              <a:rPr lang="en-US" altLang="zh-TW" sz="3600">
                <a:solidFill>
                  <a:srgbClr val="004C69"/>
                </a:solidFill>
              </a:rPr>
              <a:t>ACL</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211</a:t>
            </a:fld>
            <a:endParaRPr lang="en-US" kern="0">
              <a:solidFill>
                <a:srgbClr val="595959"/>
              </a:solidFill>
            </a:endParaRPr>
          </a:p>
        </p:txBody>
      </p:sp>
    </p:spTree>
    <p:custDataLst>
      <p:tags r:id="rId3"/>
    </p:custDataLst>
    <p:extLst>
      <p:ext uri="{BB962C8B-B14F-4D97-AF65-F5344CB8AC3E}">
        <p14:creationId xmlns:p14="http://schemas.microsoft.com/office/powerpoint/2010/main" val="718829718"/>
      </p:ext>
    </p:extLst>
  </p:cSld>
  <p:clrMapOvr>
    <a:masterClrMapping/>
  </p:clrMapOvr>
  <p:transition/>
  <p:timing/>
</p:sld>
</file>

<file path=ppt/slides/slide2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188515" cy="5540425"/>
          </a:xfrm>
        </p:spPr>
        <p:txBody>
          <a:bodyPr>
            <a:normAutofit/>
          </a:bodyPr>
          <a:lstStyle/>
          <a:p>
            <a:pPr marL="0" indent="0">
              <a:buNone/>
            </a:pPr>
            <a:r>
              <a:rPr lang="zh-TW" altLang="en-US" sz="2600">
                <a:latin typeface="標楷體" pitchFamily="65" charset="-120"/>
                <a:cs typeface="Arial" pitchFamily="34" charset="0"/>
              </a:rPr>
              <a:t>延伸 </a:t>
            </a:r>
            <a:r>
              <a:rPr lang="en-US" altLang="zh-TW" sz="2600">
                <a:latin typeface="標楷體" pitchFamily="65" charset="-120"/>
                <a:cs typeface="Arial" pitchFamily="34" charset="0"/>
              </a:rPr>
              <a:t>ACL </a:t>
            </a:r>
            <a:r>
              <a:rPr lang="zh-TW" altLang="en-US" sz="2600">
                <a:latin typeface="標楷體" pitchFamily="65" charset="-120"/>
                <a:cs typeface="Arial" pitchFamily="34" charset="0"/>
              </a:rPr>
              <a:t>可以過濾許多不同類型的網際網路協定和連接埠。在輸入複雜的 </a:t>
            </a:r>
            <a:r>
              <a:rPr lang="en-US" altLang="zh-TW" sz="2600">
                <a:latin typeface="標楷體" pitchFamily="65" charset="-120"/>
                <a:cs typeface="Arial" pitchFamily="34" charset="0"/>
              </a:rPr>
              <a:t>ACE </a:t>
            </a:r>
            <a:r>
              <a:rPr lang="zh-TW" altLang="en-US" sz="2600">
                <a:latin typeface="標楷體" pitchFamily="65" charset="-120"/>
                <a:cs typeface="Arial" pitchFamily="34" charset="0"/>
              </a:rPr>
              <a:t>時，使用 </a:t>
            </a:r>
            <a:r>
              <a:rPr lang="en-US" altLang="zh-TW" sz="2600">
                <a:latin typeface="標楷體" pitchFamily="65" charset="-120"/>
                <a:cs typeface="Arial" pitchFamily="34" charset="0"/>
              </a:rPr>
              <a:t>? </a:t>
            </a:r>
            <a:r>
              <a:rPr lang="zh-TW" altLang="en-US" sz="2600">
                <a:latin typeface="標楷體" pitchFamily="65" charset="-120"/>
                <a:cs typeface="Arial" pitchFamily="34" charset="0"/>
              </a:rPr>
              <a:t>獲得幫助。 四個強調顯示的協定是最常用的選項。</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en-US" sz="3600">
                <a:solidFill>
                  <a:srgbClr val="004C69"/>
                </a:solidFill>
              </a:rPr>
              <a:t>協定和連接埠</a:t>
            </a:r>
          </a:p>
        </p:txBody>
      </p:sp>
      <p:sp>
        <p:nvSpPr>
          <p:cNvPr id="7" name="TextBox 6">
            <a:extLst>
              <a:ext uri="{FF2B5EF4-FFF2-40B4-BE49-F238E27FC236}">
                <a16:creationId xmlns:a16="http://schemas.microsoft.com/office/drawing/2014/main" id="{A4AEF5A9-F501-46A9-8C60-73228BB426C1}"/>
              </a:ext>
            </a:extLst>
          </p:cNvPr>
          <p:cNvSpPr txBox="1"/>
          <p:nvPr/>
        </p:nvSpPr>
        <p:spPr>
          <a:xfrm>
            <a:off x="7730636" y="1166049"/>
            <a:ext cx="1415772" cy="461665"/>
          </a:xfrm>
          <a:prstGeom prst="rect">
            <a:avLst/>
          </a:prstGeom>
          <a:noFill/>
        </p:spPr>
        <p:txBody>
          <a:bodyPr wrap="none" rtlCol="0">
            <a:spAutoFit/>
          </a:bodyPr>
          <a:lstStyle/>
          <a:p>
            <a:pPr rtl="0"/>
            <a:r>
              <a:rPr lang="zh-TW" altLang="en-US" sz="2400"/>
              <a:t>協定選項</a:t>
            </a:r>
          </a:p>
        </p:txBody>
      </p:sp>
      <p:sp>
        <p:nvSpPr>
          <p:cNvPr id="6" name="Rectangle 5">
            <a:extLst>
              <a:ext uri="{FF2B5EF4-FFF2-40B4-BE49-F238E27FC236}">
                <a16:creationId xmlns:a16="http://schemas.microsoft.com/office/drawing/2014/main" id="{68B6FD23-FDBD-437F-871F-40E9AEB45E52}"/>
              </a:ext>
            </a:extLst>
          </p:cNvPr>
          <p:cNvSpPr/>
          <p:nvPr/>
        </p:nvSpPr>
        <p:spPr>
          <a:xfrm>
            <a:off x="5541552" y="1658491"/>
            <a:ext cx="6053469" cy="4607672"/>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r>
              <a:rPr lang="en-US" altLang="zh-TW" sz="1467" b="1">
                <a:solidFill>
                  <a:schemeClr val="bg1"/>
                </a:solidFill>
                <a:latin typeface="Courier New" panose="02070309020205020404" pitchFamily="49" charset="0"/>
                <a:cs typeface="Courier New" panose="02070309020205020404" pitchFamily="49" charset="0"/>
              </a:rPr>
              <a:t>access-list 100 permit ? </a:t>
            </a:r>
          </a:p>
          <a:p>
            <a:r>
              <a:rPr lang="en-US" altLang="zh-TW" sz="1467">
                <a:solidFill>
                  <a:schemeClr val="bg1">
                    <a:lumMod val="75000"/>
                  </a:schemeClr>
                </a:solidFill>
                <a:latin typeface="Courier New" panose="02070309020205020404" pitchFamily="49" charset="0"/>
                <a:cs typeface="Courier New" panose="02070309020205020404" pitchFamily="49" charset="0"/>
              </a:rPr>
              <a:t>  &lt;0-255&gt;       An IP protocol number</a:t>
            </a:r>
          </a:p>
          <a:p>
            <a:r>
              <a:rPr lang="en-US" altLang="zh-TW" sz="1467">
                <a:solidFill>
                  <a:schemeClr val="bg1">
                    <a:lumMod val="75000"/>
                  </a:schemeClr>
                </a:solidFill>
                <a:latin typeface="Courier New" panose="02070309020205020404" pitchFamily="49" charset="0"/>
                <a:cs typeface="Courier New" panose="02070309020205020404" pitchFamily="49" charset="0"/>
              </a:rPr>
              <a:t>  ahp           Authentication Header Protocol</a:t>
            </a:r>
          </a:p>
          <a:p>
            <a:r>
              <a:rPr lang="en-US" altLang="zh-TW" sz="1467">
                <a:solidFill>
                  <a:schemeClr val="bg1">
                    <a:lumMod val="75000"/>
                  </a:schemeClr>
                </a:solidFill>
                <a:latin typeface="Courier New" panose="02070309020205020404" pitchFamily="49" charset="0"/>
                <a:cs typeface="Courier New" panose="02070309020205020404" pitchFamily="49" charset="0"/>
              </a:rPr>
              <a:t>  dvmrp         dvmrp</a:t>
            </a:r>
            <a:endParaRPr lang="en-US" altLang="zh-TW" sz="1467">
              <a:solidFill>
                <a:schemeClr val="bg1">
                  <a:lumMod val="75000"/>
                </a:schemeClr>
              </a:solidFill>
              <a:latin typeface="Courier New" panose="02070309020205020404" pitchFamily="49" charset="0"/>
              <a:cs typeface="Courier New" panose="02070309020205020404" pitchFamily="49" charset="0"/>
            </a:endParaRPr>
          </a:p>
          <a:p>
            <a:r>
              <a:rPr lang="en-US" altLang="zh-TW" sz="1467">
                <a:solidFill>
                  <a:schemeClr val="bg1">
                    <a:lumMod val="75000"/>
                  </a:schemeClr>
                </a:solidFill>
                <a:latin typeface="Courier New" panose="02070309020205020404" pitchFamily="49" charset="0"/>
                <a:cs typeface="Courier New" panose="02070309020205020404" pitchFamily="49" charset="0"/>
              </a:rPr>
              <a:t>  eigrp         Cisco's EIGRP routing protocol</a:t>
            </a:r>
          </a:p>
          <a:p>
            <a:r>
              <a:rPr lang="en-US" altLang="zh-TW" sz="1467">
                <a:solidFill>
                  <a:schemeClr val="bg1">
                    <a:lumMod val="75000"/>
                  </a:schemeClr>
                </a:solidFill>
                <a:latin typeface="Courier New" panose="02070309020205020404" pitchFamily="49" charset="0"/>
                <a:cs typeface="Courier New" panose="02070309020205020404" pitchFamily="49" charset="0"/>
              </a:rPr>
              <a:t>  esp           Encapsulation Security Payload</a:t>
            </a:r>
          </a:p>
          <a:p>
            <a:r>
              <a:rPr lang="en-US" altLang="zh-TW" sz="1467">
                <a:solidFill>
                  <a:schemeClr val="bg1">
                    <a:lumMod val="75000"/>
                  </a:schemeClr>
                </a:solidFill>
                <a:latin typeface="Courier New" panose="02070309020205020404" pitchFamily="49" charset="0"/>
                <a:cs typeface="Courier New" panose="02070309020205020404" pitchFamily="49" charset="0"/>
              </a:rPr>
              <a:t>  gre           Cisco's GRE tunneling</a:t>
            </a:r>
          </a:p>
          <a:p>
            <a:r>
              <a:rPr lang="en-US" altLang="zh-TW" sz="1467">
                <a:solidFill>
                  <a:schemeClr val="bg1">
                    <a:lumMod val="75000"/>
                  </a:schemeClr>
                </a:solidFill>
                <a:latin typeface="Courier New" panose="02070309020205020404" pitchFamily="49" charset="0"/>
                <a:cs typeface="Courier New" panose="02070309020205020404" pitchFamily="49" charset="0"/>
              </a:rPr>
              <a:t>  </a:t>
            </a:r>
            <a:r>
              <a:rPr lang="en-US" altLang="zh-TW" sz="1467" err="1">
                <a:solidFill>
                  <a:schemeClr val="accent6"/>
                </a:solidFill>
                <a:latin typeface="Courier New" panose="02070309020205020404" pitchFamily="49" charset="0"/>
                <a:cs typeface="Courier New" panose="02070309020205020404" pitchFamily="49" charset="0"/>
              </a:rPr>
              <a:t>icmp          Internet Control Message Protocol</a:t>
            </a:r>
          </a:p>
          <a:p>
            <a:r>
              <a:rPr lang="en-US" altLang="zh-TW" sz="1467">
                <a:solidFill>
                  <a:schemeClr val="bg1">
                    <a:lumMod val="75000"/>
                  </a:schemeClr>
                </a:solidFill>
                <a:latin typeface="Courier New" panose="02070309020205020404" pitchFamily="49" charset="0"/>
                <a:cs typeface="Courier New" panose="02070309020205020404" pitchFamily="49" charset="0"/>
              </a:rPr>
              <a:t>  igmp          Internet Gateway Message Protocol</a:t>
            </a:r>
          </a:p>
          <a:p>
            <a:r>
              <a:rPr lang="en-US" altLang="zh-TW" sz="1467">
                <a:solidFill>
                  <a:schemeClr val="bg1">
                    <a:lumMod val="75000"/>
                  </a:schemeClr>
                </a:solidFill>
                <a:latin typeface="Courier New" panose="02070309020205020404" pitchFamily="49" charset="0"/>
                <a:cs typeface="Courier New" panose="02070309020205020404" pitchFamily="49" charset="0"/>
              </a:rPr>
              <a:t>  </a:t>
            </a:r>
            <a:r>
              <a:rPr lang="en-US" altLang="zh-TW" sz="1467" err="1">
                <a:solidFill>
                  <a:schemeClr val="accent6"/>
                </a:solidFill>
                <a:latin typeface="Courier New" panose="02070309020205020404" pitchFamily="49" charset="0"/>
                <a:cs typeface="Courier New" panose="02070309020205020404" pitchFamily="49" charset="0"/>
              </a:rPr>
              <a:t>ip            Any Internet Protocol</a:t>
            </a:r>
          </a:p>
          <a:p>
            <a:r>
              <a:rPr lang="en-US" altLang="zh-TW" sz="1467">
                <a:solidFill>
                  <a:schemeClr val="bg1">
                    <a:lumMod val="75000"/>
                  </a:schemeClr>
                </a:solidFill>
                <a:latin typeface="Courier New" panose="02070309020205020404" pitchFamily="49" charset="0"/>
                <a:cs typeface="Courier New" panose="02070309020205020404" pitchFamily="49" charset="0"/>
              </a:rPr>
              <a:t>  ipinip        IP in IP tunneling</a:t>
            </a:r>
          </a:p>
          <a:p>
            <a:r>
              <a:rPr lang="en-US" altLang="zh-TW" sz="1467">
                <a:solidFill>
                  <a:schemeClr val="bg1">
                    <a:lumMod val="75000"/>
                  </a:schemeClr>
                </a:solidFill>
                <a:latin typeface="Courier New" panose="02070309020205020404" pitchFamily="49" charset="0"/>
                <a:cs typeface="Courier New" panose="02070309020205020404" pitchFamily="49" charset="0"/>
              </a:rPr>
              <a:t>  nos           KA9Q NOS compatible IP over IP tunneling</a:t>
            </a:r>
          </a:p>
          <a:p>
            <a:r>
              <a:rPr lang="en-US" altLang="zh-TW" sz="1467">
                <a:solidFill>
                  <a:schemeClr val="bg1">
                    <a:lumMod val="75000"/>
                  </a:schemeClr>
                </a:solidFill>
                <a:latin typeface="Courier New" panose="02070309020205020404" pitchFamily="49" charset="0"/>
                <a:cs typeface="Courier New" panose="02070309020205020404" pitchFamily="49" charset="0"/>
              </a:rPr>
              <a:t>  object-group  Service object group</a:t>
            </a:r>
          </a:p>
          <a:p>
            <a:r>
              <a:rPr lang="en-US" altLang="zh-TW" sz="1467">
                <a:solidFill>
                  <a:schemeClr val="bg1">
                    <a:lumMod val="75000"/>
                  </a:schemeClr>
                </a:solidFill>
                <a:latin typeface="Courier New" panose="02070309020205020404" pitchFamily="49" charset="0"/>
                <a:cs typeface="Courier New" panose="02070309020205020404" pitchFamily="49" charset="0"/>
              </a:rPr>
              <a:t>  ospf          OSPF routing protocol</a:t>
            </a:r>
          </a:p>
          <a:p>
            <a:r>
              <a:rPr lang="en-US" altLang="zh-TW" sz="1467">
                <a:solidFill>
                  <a:schemeClr val="bg1">
                    <a:lumMod val="75000"/>
                  </a:schemeClr>
                </a:solidFill>
                <a:latin typeface="Courier New" panose="02070309020205020404" pitchFamily="49" charset="0"/>
                <a:cs typeface="Courier New" panose="02070309020205020404" pitchFamily="49" charset="0"/>
              </a:rPr>
              <a:t>  pcp           Payload Compression Protocol</a:t>
            </a:r>
          </a:p>
          <a:p>
            <a:r>
              <a:rPr lang="en-US" altLang="zh-TW" sz="1467">
                <a:solidFill>
                  <a:schemeClr val="bg1">
                    <a:lumMod val="75000"/>
                  </a:schemeClr>
                </a:solidFill>
                <a:latin typeface="Courier New" panose="02070309020205020404" pitchFamily="49" charset="0"/>
                <a:cs typeface="Courier New" panose="02070309020205020404" pitchFamily="49" charset="0"/>
              </a:rPr>
              <a:t>  pim           Protocol Independent Multicast</a:t>
            </a:r>
          </a:p>
          <a:p>
            <a:r>
              <a:rPr lang="en-US" altLang="zh-TW" sz="1467">
                <a:solidFill>
                  <a:schemeClr val="bg1">
                    <a:lumMod val="75000"/>
                  </a:schemeClr>
                </a:solidFill>
                <a:latin typeface="Courier New" panose="02070309020205020404" pitchFamily="49" charset="0"/>
                <a:cs typeface="Courier New" panose="02070309020205020404" pitchFamily="49" charset="0"/>
              </a:rPr>
              <a:t>  </a:t>
            </a:r>
            <a:r>
              <a:rPr lang="en-US" altLang="zh-TW" sz="1467" err="1">
                <a:solidFill>
                  <a:schemeClr val="accent6"/>
                </a:solidFill>
                <a:latin typeface="Courier New" panose="02070309020205020404" pitchFamily="49" charset="0"/>
                <a:cs typeface="Courier New" panose="02070309020205020404" pitchFamily="49" charset="0"/>
              </a:rPr>
              <a:t>tcp           Transmission Control Protocol</a:t>
            </a:r>
          </a:p>
          <a:p>
            <a:r>
              <a:rPr lang="en-US" altLang="zh-TW" sz="1467">
                <a:solidFill>
                  <a:schemeClr val="bg1">
                    <a:lumMod val="75000"/>
                  </a:schemeClr>
                </a:solidFill>
                <a:latin typeface="Courier New" panose="02070309020205020404" pitchFamily="49" charset="0"/>
                <a:cs typeface="Courier New" panose="02070309020205020404" pitchFamily="49" charset="0"/>
              </a:rPr>
              <a:t>  </a:t>
            </a:r>
            <a:r>
              <a:rPr lang="en-US" altLang="zh-TW" sz="1467" err="1">
                <a:solidFill>
                  <a:schemeClr val="accent6"/>
                </a:solidFill>
                <a:latin typeface="Courier New" panose="02070309020205020404" pitchFamily="49" charset="0"/>
                <a:cs typeface="Courier New" panose="02070309020205020404" pitchFamily="49" charset="0"/>
              </a:rPr>
              <a:t>udp           User Datagram Protocol</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r>
              <a:rPr lang="en-US" altLang="zh-TW" sz="1467" b="1">
                <a:solidFill>
                  <a:schemeClr val="bg1"/>
                </a:solidFill>
                <a:latin typeface="Courier New" panose="02070309020205020404" pitchFamily="49" charset="0"/>
                <a:cs typeface="Courier New" panose="02070309020205020404" pitchFamily="49" charset="0"/>
              </a:rPr>
              <a:t>access-list 100 permit </a:t>
            </a:r>
            <a:endParaRPr lang="zh-TW" altLang="en-US" sz="1467"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212</a:t>
            </a:fld>
            <a:endParaRPr lang="en-US" kern="0">
              <a:solidFill>
                <a:srgbClr val="595959"/>
              </a:solidFill>
            </a:endParaRPr>
          </a:p>
        </p:txBody>
      </p:sp>
    </p:spTree>
    <p:custDataLst>
      <p:tags r:id="rId3"/>
    </p:custDataLst>
    <p:extLst>
      <p:ext uri="{BB962C8B-B14F-4D97-AF65-F5344CB8AC3E}">
        <p14:creationId xmlns:p14="http://schemas.microsoft.com/office/powerpoint/2010/main" val="893272630"/>
      </p:ext>
    </p:extLst>
  </p:cSld>
  <p:clrMapOvr>
    <a:masterClrMapping/>
  </p:clrMapOvr>
  <p:transition/>
  <p:timing/>
</p:sld>
</file>

<file path=ppt/slides/slide2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138135" cy="5540425"/>
          </a:xfrm>
        </p:spPr>
        <p:txBody>
          <a:bodyPr/>
          <a:lstStyle/>
          <a:p>
            <a:pPr marL="0" indent="0">
              <a:buNone/>
            </a:pPr>
            <a:r>
              <a:rPr lang="zh-TW" altLang="en-US" sz="2133">
                <a:latin typeface="標楷體" pitchFamily="65" charset="-120"/>
                <a:cs typeface="Arial" pitchFamily="34" charset="0"/>
              </a:rPr>
              <a:t>選取協定會影響連接埠選項。許多 </a:t>
            </a:r>
            <a:r>
              <a:rPr lang="en-US" altLang="zh-TW" sz="2133">
                <a:latin typeface="標楷體" pitchFamily="65" charset="-120"/>
                <a:cs typeface="Arial" pitchFamily="34" charset="0"/>
              </a:rPr>
              <a:t>TCP </a:t>
            </a:r>
            <a:r>
              <a:rPr lang="zh-TW" altLang="en-US" sz="2133">
                <a:latin typeface="標楷體" pitchFamily="65" charset="-120"/>
                <a:cs typeface="Arial" pitchFamily="34" charset="0"/>
              </a:rPr>
              <a:t>連接埠選項可用，如輸出所示。</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en-US" sz="3600">
                <a:solidFill>
                  <a:srgbClr val="004C69"/>
                </a:solidFill>
              </a:rPr>
              <a:t>協定和連接埠（續）</a:t>
            </a:r>
          </a:p>
        </p:txBody>
      </p:sp>
      <p:sp>
        <p:nvSpPr>
          <p:cNvPr id="7" name="Rectangle 5">
            <a:extLst>
              <a:ext uri="{FF2B5EF4-FFF2-40B4-BE49-F238E27FC236}">
                <a16:creationId xmlns:a16="http://schemas.microsoft.com/office/drawing/2014/main" id="{64A00318-EF26-4242-AC17-919E37FEC7C6}"/>
              </a:ext>
            </a:extLst>
          </p:cNvPr>
          <p:cNvSpPr/>
          <p:nvPr/>
        </p:nvSpPr>
        <p:spPr>
          <a:xfrm>
            <a:off x="5734377" y="328476"/>
            <a:ext cx="4422265" cy="5940088"/>
          </a:xfrm>
          <a:prstGeom prst="rect">
            <a:avLst/>
          </a:prstGeom>
          <a:solidFill>
            <a:srgbClr val="000000"/>
          </a:solidFill>
        </p:spPr>
        <p:txBody>
          <a:bodyPr wrap="square">
            <a:spAutoFit/>
          </a:bodyPr>
          <a:lstStyle/>
          <a:p>
            <a:r>
              <a:rPr lang="en-US" altLang="zh-TW" sz="1000">
                <a:solidFill>
                  <a:schemeClr val="bg1">
                    <a:lumMod val="75000"/>
                  </a:schemeClr>
                </a:solidFill>
                <a:latin typeface="Courier New" panose="02070309020205020404" pitchFamily="49" charset="0"/>
                <a:cs typeface="Courier New" panose="02070309020205020404" pitchFamily="49" charset="0"/>
              </a:rPr>
              <a:t>R1(config)# </a:t>
            </a:r>
            <a:r>
              <a:rPr lang="en-US" altLang="zh-TW" sz="1000" b="1">
                <a:solidFill>
                  <a:schemeClr val="bg1"/>
                </a:solidFill>
                <a:latin typeface="Courier New" panose="02070309020205020404" pitchFamily="49" charset="0"/>
                <a:cs typeface="Courier New" panose="02070309020205020404" pitchFamily="49" charset="0"/>
              </a:rPr>
              <a:t>access-list 100 permit tcp any any eq ? </a:t>
            </a:r>
          </a:p>
          <a:p>
            <a:r>
              <a:rPr lang="en-US" altLang="zh-TW" sz="1000">
                <a:solidFill>
                  <a:schemeClr val="bg1">
                    <a:lumMod val="75000"/>
                  </a:schemeClr>
                </a:solidFill>
                <a:latin typeface="Courier New" panose="02070309020205020404" pitchFamily="49" charset="0"/>
                <a:cs typeface="Courier New" panose="02070309020205020404" pitchFamily="49" charset="0"/>
              </a:rPr>
              <a:t>  &lt;0-65535&gt;    Port number</a:t>
            </a:r>
          </a:p>
          <a:p>
            <a:r>
              <a:rPr lang="en-US" altLang="zh-TW" sz="1000">
                <a:solidFill>
                  <a:schemeClr val="bg1">
                    <a:lumMod val="75000"/>
                  </a:schemeClr>
                </a:solidFill>
                <a:latin typeface="Courier New" panose="02070309020205020404" pitchFamily="49" charset="0"/>
                <a:cs typeface="Courier New" panose="02070309020205020404" pitchFamily="49" charset="0"/>
              </a:rPr>
              <a:t>  bgp          Border Gateway Protocol (179)</a:t>
            </a:r>
          </a:p>
          <a:p>
            <a:r>
              <a:rPr lang="en-US" altLang="zh-TW" sz="1000">
                <a:solidFill>
                  <a:schemeClr val="bg1">
                    <a:lumMod val="75000"/>
                  </a:schemeClr>
                </a:solidFill>
                <a:latin typeface="Courier New" panose="02070309020205020404" pitchFamily="49" charset="0"/>
                <a:cs typeface="Courier New" panose="02070309020205020404" pitchFamily="49" charset="0"/>
              </a:rPr>
              <a:t>  chargen      Character generator (19)</a:t>
            </a:r>
          </a:p>
          <a:p>
            <a:r>
              <a:rPr lang="en-US" altLang="zh-TW" sz="1000">
                <a:solidFill>
                  <a:schemeClr val="bg1">
                    <a:lumMod val="75000"/>
                  </a:schemeClr>
                </a:solidFill>
                <a:latin typeface="Courier New" panose="02070309020205020404" pitchFamily="49" charset="0"/>
                <a:cs typeface="Courier New" panose="02070309020205020404" pitchFamily="49" charset="0"/>
              </a:rPr>
              <a:t>  cmd          Remote commands (rcmd, 514)</a:t>
            </a:r>
          </a:p>
          <a:p>
            <a:r>
              <a:rPr lang="en-US" altLang="zh-TW" sz="1000">
                <a:solidFill>
                  <a:schemeClr val="bg1">
                    <a:lumMod val="75000"/>
                  </a:schemeClr>
                </a:solidFill>
                <a:latin typeface="Courier New" panose="02070309020205020404" pitchFamily="49" charset="0"/>
                <a:cs typeface="Courier New" panose="02070309020205020404" pitchFamily="49" charset="0"/>
              </a:rPr>
              <a:t>  daytime      Daytime (13)</a:t>
            </a:r>
          </a:p>
          <a:p>
            <a:r>
              <a:rPr lang="en-US" altLang="zh-TW" sz="1000">
                <a:solidFill>
                  <a:schemeClr val="bg1">
                    <a:lumMod val="75000"/>
                  </a:schemeClr>
                </a:solidFill>
                <a:latin typeface="Courier New" panose="02070309020205020404" pitchFamily="49" charset="0"/>
                <a:cs typeface="Courier New" panose="02070309020205020404" pitchFamily="49" charset="0"/>
              </a:rPr>
              <a:t>  discard      Discard (9)</a:t>
            </a:r>
          </a:p>
          <a:p>
            <a:r>
              <a:rPr lang="en-US" altLang="zh-TW" sz="1000">
                <a:solidFill>
                  <a:schemeClr val="accent6"/>
                </a:solidFill>
                <a:latin typeface="Courier New" panose="02070309020205020404" pitchFamily="49" charset="0"/>
                <a:cs typeface="Courier New" panose="02070309020205020404" pitchFamily="49" charset="0"/>
              </a:rPr>
              <a:t>  domain       Domain Name Service (53) </a:t>
            </a:r>
          </a:p>
          <a:p>
            <a:r>
              <a:rPr lang="en-US" altLang="zh-TW" sz="1000">
                <a:solidFill>
                  <a:schemeClr val="bg1">
                    <a:lumMod val="75000"/>
                  </a:schemeClr>
                </a:solidFill>
                <a:latin typeface="Courier New" panose="02070309020205020404" pitchFamily="49" charset="0"/>
                <a:cs typeface="Courier New" panose="02070309020205020404" pitchFamily="49" charset="0"/>
              </a:rPr>
              <a:t>  echo         Echo (7)</a:t>
            </a:r>
          </a:p>
          <a:p>
            <a:r>
              <a:rPr lang="en-US" altLang="zh-TW" sz="1000">
                <a:solidFill>
                  <a:schemeClr val="bg1">
                    <a:lumMod val="75000"/>
                  </a:schemeClr>
                </a:solidFill>
                <a:latin typeface="Courier New" panose="02070309020205020404" pitchFamily="49" charset="0"/>
                <a:cs typeface="Courier New" panose="02070309020205020404" pitchFamily="49" charset="0"/>
              </a:rPr>
              <a:t>  exec         Exec (rsh, 512)</a:t>
            </a:r>
          </a:p>
          <a:p>
            <a:r>
              <a:rPr lang="en-US" altLang="zh-TW" sz="1000">
                <a:solidFill>
                  <a:schemeClr val="bg1">
                    <a:lumMod val="75000"/>
                  </a:schemeClr>
                </a:solidFill>
                <a:latin typeface="Courier New" panose="02070309020205020404" pitchFamily="49" charset="0"/>
                <a:cs typeface="Courier New" panose="02070309020205020404" pitchFamily="49" charset="0"/>
              </a:rPr>
              <a:t>  finger       Finger (79)</a:t>
            </a:r>
          </a:p>
          <a:p>
            <a:r>
              <a:rPr lang="en-US" altLang="zh-TW" sz="1000">
                <a:solidFill>
                  <a:schemeClr val="accent6"/>
                </a:solidFill>
                <a:latin typeface="Courier New" panose="02070309020205020404" pitchFamily="49" charset="0"/>
                <a:cs typeface="Courier New" panose="02070309020205020404" pitchFamily="49" charset="0"/>
              </a:rPr>
              <a:t>  ftp          File Transfer Protocol (21) </a:t>
            </a:r>
          </a:p>
          <a:p>
            <a:r>
              <a:rPr lang="en-US" altLang="zh-TW" sz="1000">
                <a:solidFill>
                  <a:schemeClr val="accent6"/>
                </a:solidFill>
                <a:latin typeface="Courier New" panose="02070309020205020404" pitchFamily="49" charset="0"/>
                <a:cs typeface="Courier New" panose="02070309020205020404" pitchFamily="49" charset="0"/>
              </a:rPr>
              <a:t>  ftp-data     FTP data connections (20) </a:t>
            </a:r>
          </a:p>
          <a:p>
            <a:r>
              <a:rPr lang="en-US" altLang="zh-TW" sz="1000">
                <a:solidFill>
                  <a:schemeClr val="bg1">
                    <a:lumMod val="75000"/>
                  </a:schemeClr>
                </a:solidFill>
                <a:latin typeface="Courier New" panose="02070309020205020404" pitchFamily="49" charset="0"/>
                <a:cs typeface="Courier New" panose="02070309020205020404" pitchFamily="49" charset="0"/>
              </a:rPr>
              <a:t>  gopher       Gopher (70)</a:t>
            </a:r>
          </a:p>
          <a:p>
            <a:r>
              <a:rPr lang="en-US" altLang="zh-TW" sz="1000">
                <a:solidFill>
                  <a:schemeClr val="bg1">
                    <a:lumMod val="75000"/>
                  </a:schemeClr>
                </a:solidFill>
                <a:latin typeface="Courier New" panose="02070309020205020404" pitchFamily="49" charset="0"/>
                <a:cs typeface="Courier New" panose="02070309020205020404" pitchFamily="49" charset="0"/>
              </a:rPr>
              <a:t>  hostname     NIC hostname server (101)</a:t>
            </a:r>
          </a:p>
          <a:p>
            <a:r>
              <a:rPr lang="en-US" altLang="zh-TW" sz="1000">
                <a:solidFill>
                  <a:schemeClr val="bg1">
                    <a:lumMod val="75000"/>
                  </a:schemeClr>
                </a:solidFill>
                <a:latin typeface="Courier New" panose="02070309020205020404" pitchFamily="49" charset="0"/>
                <a:cs typeface="Courier New" panose="02070309020205020404" pitchFamily="49" charset="0"/>
              </a:rPr>
              <a:t>  ident        Ident Protocol (113)</a:t>
            </a:r>
          </a:p>
          <a:p>
            <a:r>
              <a:rPr lang="en-US" altLang="zh-TW" sz="1000">
                <a:solidFill>
                  <a:schemeClr val="bg1">
                    <a:lumMod val="75000"/>
                  </a:schemeClr>
                </a:solidFill>
                <a:latin typeface="Courier New" panose="02070309020205020404" pitchFamily="49" charset="0"/>
                <a:cs typeface="Courier New" panose="02070309020205020404" pitchFamily="49" charset="0"/>
              </a:rPr>
              <a:t>  irc          Internet Relay Chat (194)</a:t>
            </a:r>
          </a:p>
          <a:p>
            <a:r>
              <a:rPr lang="en-US" altLang="zh-TW" sz="1000">
                <a:solidFill>
                  <a:schemeClr val="bg1">
                    <a:lumMod val="75000"/>
                  </a:schemeClr>
                </a:solidFill>
                <a:latin typeface="Courier New" panose="02070309020205020404" pitchFamily="49" charset="0"/>
                <a:cs typeface="Courier New" panose="02070309020205020404" pitchFamily="49" charset="0"/>
              </a:rPr>
              <a:t>  klogin       Kerberos login (543)</a:t>
            </a:r>
          </a:p>
          <a:p>
            <a:r>
              <a:rPr lang="en-US" altLang="zh-TW" sz="1000">
                <a:solidFill>
                  <a:schemeClr val="bg1">
                    <a:lumMod val="75000"/>
                  </a:schemeClr>
                </a:solidFill>
                <a:latin typeface="Courier New" panose="02070309020205020404" pitchFamily="49" charset="0"/>
                <a:cs typeface="Courier New" panose="02070309020205020404" pitchFamily="49" charset="0"/>
              </a:rPr>
              <a:t>  kshell       Kerberos shell (544)</a:t>
            </a:r>
          </a:p>
          <a:p>
            <a:r>
              <a:rPr lang="en-US" altLang="zh-TW" sz="1000">
                <a:solidFill>
                  <a:schemeClr val="bg1">
                    <a:lumMod val="75000"/>
                  </a:schemeClr>
                </a:solidFill>
                <a:latin typeface="Courier New" panose="02070309020205020404" pitchFamily="49" charset="0"/>
                <a:cs typeface="Courier New" panose="02070309020205020404" pitchFamily="49" charset="0"/>
              </a:rPr>
              <a:t>  login        Login (rlogin, 513)</a:t>
            </a:r>
          </a:p>
          <a:p>
            <a:r>
              <a:rPr lang="en-US" altLang="zh-TW" sz="1000">
                <a:solidFill>
                  <a:schemeClr val="bg1">
                    <a:lumMod val="75000"/>
                  </a:schemeClr>
                </a:solidFill>
                <a:latin typeface="Courier New" panose="02070309020205020404" pitchFamily="49" charset="0"/>
                <a:cs typeface="Courier New" panose="02070309020205020404" pitchFamily="49" charset="0"/>
              </a:rPr>
              <a:t>  lpd          Printer service (515)</a:t>
            </a:r>
          </a:p>
          <a:p>
            <a:r>
              <a:rPr lang="en-US" altLang="zh-TW" sz="1000">
                <a:solidFill>
                  <a:schemeClr val="bg1">
                    <a:lumMod val="75000"/>
                  </a:schemeClr>
                </a:solidFill>
                <a:latin typeface="Courier New" panose="02070309020205020404" pitchFamily="49" charset="0"/>
                <a:cs typeface="Courier New" panose="02070309020205020404" pitchFamily="49" charset="0"/>
              </a:rPr>
              <a:t>  msrpc        MS Remote Procedure Call (135)</a:t>
            </a:r>
          </a:p>
          <a:p>
            <a:r>
              <a:rPr lang="en-US" altLang="zh-TW" sz="1000">
                <a:solidFill>
                  <a:schemeClr val="bg1">
                    <a:lumMod val="75000"/>
                  </a:schemeClr>
                </a:solidFill>
                <a:latin typeface="Courier New" panose="02070309020205020404" pitchFamily="49" charset="0"/>
                <a:cs typeface="Courier New" panose="02070309020205020404" pitchFamily="49" charset="0"/>
              </a:rPr>
              <a:t>  nntp         Network News Transport Protocol (119)</a:t>
            </a:r>
          </a:p>
          <a:p>
            <a:r>
              <a:rPr lang="en-US" altLang="zh-TW" sz="1000">
                <a:solidFill>
                  <a:schemeClr val="bg1">
                    <a:lumMod val="75000"/>
                  </a:schemeClr>
                </a:solidFill>
                <a:latin typeface="Courier New" panose="02070309020205020404" pitchFamily="49" charset="0"/>
                <a:cs typeface="Courier New" panose="02070309020205020404" pitchFamily="49" charset="0"/>
              </a:rPr>
              <a:t>  onep-plain   Onep Cleartext (15001)</a:t>
            </a:r>
          </a:p>
          <a:p>
            <a:r>
              <a:rPr lang="en-US" altLang="zh-TW" sz="1000">
                <a:solidFill>
                  <a:schemeClr val="bg1">
                    <a:lumMod val="75000"/>
                  </a:schemeClr>
                </a:solidFill>
                <a:latin typeface="Courier New" panose="02070309020205020404" pitchFamily="49" charset="0"/>
                <a:cs typeface="Courier New" panose="02070309020205020404" pitchFamily="49" charset="0"/>
              </a:rPr>
              <a:t>  onep-tls     Onep TLS (15002)</a:t>
            </a:r>
          </a:p>
          <a:p>
            <a:r>
              <a:rPr lang="en-US" altLang="zh-TW" sz="1000">
                <a:solidFill>
                  <a:schemeClr val="bg1">
                    <a:lumMod val="75000"/>
                  </a:schemeClr>
                </a:solidFill>
                <a:latin typeface="Courier New" panose="02070309020205020404" pitchFamily="49" charset="0"/>
                <a:cs typeface="Courier New" panose="02070309020205020404" pitchFamily="49" charset="0"/>
              </a:rPr>
              <a:t>  pim-auto-rp  PIM Auto-RP (496)</a:t>
            </a:r>
          </a:p>
          <a:p>
            <a:r>
              <a:rPr lang="en-US" altLang="zh-TW" sz="1000">
                <a:solidFill>
                  <a:schemeClr val="bg1">
                    <a:lumMod val="75000"/>
                  </a:schemeClr>
                </a:solidFill>
                <a:latin typeface="Courier New" panose="02070309020205020404" pitchFamily="49" charset="0"/>
                <a:cs typeface="Courier New" panose="02070309020205020404" pitchFamily="49" charset="0"/>
              </a:rPr>
              <a:t>  pop2         Post Office Protocol v2 (109)</a:t>
            </a:r>
          </a:p>
          <a:p>
            <a:r>
              <a:rPr lang="en-US" altLang="zh-TW" sz="1000">
                <a:solidFill>
                  <a:schemeClr val="accent6"/>
                </a:solidFill>
                <a:latin typeface="Courier New" panose="02070309020205020404" pitchFamily="49" charset="0"/>
                <a:cs typeface="Courier New" panose="02070309020205020404" pitchFamily="49" charset="0"/>
              </a:rPr>
              <a:t>  pop3         Post Office Protocol v3 (110) </a:t>
            </a:r>
          </a:p>
          <a:p>
            <a:r>
              <a:rPr lang="en-US" altLang="zh-TW" sz="1000">
                <a:solidFill>
                  <a:schemeClr val="accent6"/>
                </a:solidFill>
                <a:latin typeface="Courier New" panose="02070309020205020404" pitchFamily="49" charset="0"/>
                <a:cs typeface="Courier New" panose="02070309020205020404" pitchFamily="49" charset="0"/>
              </a:rPr>
              <a:t>  smtp         Simple Mail Transport Protocol (25) </a:t>
            </a:r>
          </a:p>
          <a:p>
            <a:r>
              <a:rPr lang="en-US" altLang="zh-TW" sz="1000">
                <a:solidFill>
                  <a:schemeClr val="bg1">
                    <a:lumMod val="75000"/>
                  </a:schemeClr>
                </a:solidFill>
                <a:latin typeface="Courier New" panose="02070309020205020404" pitchFamily="49" charset="0"/>
                <a:cs typeface="Courier New" panose="02070309020205020404" pitchFamily="49" charset="0"/>
              </a:rPr>
              <a:t>  sunrpc       Sun Remote Procedure Call (111)</a:t>
            </a:r>
          </a:p>
          <a:p>
            <a:r>
              <a:rPr lang="en-US" altLang="zh-TW" sz="1000">
                <a:solidFill>
                  <a:schemeClr val="bg1">
                    <a:lumMod val="75000"/>
                  </a:schemeClr>
                </a:solidFill>
                <a:latin typeface="Courier New" panose="02070309020205020404" pitchFamily="49" charset="0"/>
                <a:cs typeface="Courier New" panose="02070309020205020404" pitchFamily="49" charset="0"/>
              </a:rPr>
              <a:t>  syslog       Syslog (514)</a:t>
            </a:r>
          </a:p>
          <a:p>
            <a:r>
              <a:rPr lang="en-US" altLang="zh-TW" sz="1000">
                <a:solidFill>
                  <a:schemeClr val="bg1">
                    <a:lumMod val="75000"/>
                  </a:schemeClr>
                </a:solidFill>
                <a:latin typeface="Courier New" panose="02070309020205020404" pitchFamily="49" charset="0"/>
                <a:cs typeface="Courier New" panose="02070309020205020404" pitchFamily="49" charset="0"/>
              </a:rPr>
              <a:t>  tacacs       TAC Access Control System (49)</a:t>
            </a:r>
          </a:p>
          <a:p>
            <a:r>
              <a:rPr lang="en-US" altLang="zh-TW" sz="1000">
                <a:solidFill>
                  <a:schemeClr val="bg1">
                    <a:lumMod val="75000"/>
                  </a:schemeClr>
                </a:solidFill>
                <a:latin typeface="Courier New" panose="02070309020205020404" pitchFamily="49" charset="0"/>
                <a:cs typeface="Courier New" panose="02070309020205020404" pitchFamily="49" charset="0"/>
              </a:rPr>
              <a:t>  talk         Talk (517)</a:t>
            </a:r>
          </a:p>
          <a:p>
            <a:r>
              <a:rPr lang="en-US" altLang="zh-TW" sz="1000">
                <a:solidFill>
                  <a:schemeClr val="accent6"/>
                </a:solidFill>
                <a:latin typeface="Courier New" panose="02070309020205020404" pitchFamily="49" charset="0"/>
                <a:cs typeface="Courier New" panose="02070309020205020404" pitchFamily="49" charset="0"/>
              </a:rPr>
              <a:t>  telnet       Telnet (23) </a:t>
            </a:r>
          </a:p>
          <a:p>
            <a:r>
              <a:rPr lang="en-US" altLang="zh-TW" sz="1000">
                <a:solidFill>
                  <a:schemeClr val="bg1">
                    <a:lumMod val="75000"/>
                  </a:schemeClr>
                </a:solidFill>
                <a:latin typeface="Courier New" panose="02070309020205020404" pitchFamily="49" charset="0"/>
                <a:cs typeface="Courier New" panose="02070309020205020404" pitchFamily="49" charset="0"/>
              </a:rPr>
              <a:t>  time         Time (37)</a:t>
            </a:r>
          </a:p>
          <a:p>
            <a:r>
              <a:rPr lang="en-US" altLang="zh-TW" sz="1000">
                <a:solidFill>
                  <a:schemeClr val="bg1">
                    <a:lumMod val="75000"/>
                  </a:schemeClr>
                </a:solidFill>
                <a:latin typeface="Courier New" panose="02070309020205020404" pitchFamily="49" charset="0"/>
                <a:cs typeface="Courier New" panose="02070309020205020404" pitchFamily="49" charset="0"/>
              </a:rPr>
              <a:t>  uucp         Unix-to-Unix Copy Program (540)</a:t>
            </a:r>
          </a:p>
          <a:p>
            <a:r>
              <a:rPr lang="en-US" altLang="zh-TW" sz="1000">
                <a:solidFill>
                  <a:schemeClr val="bg1">
                    <a:lumMod val="75000"/>
                  </a:schemeClr>
                </a:solidFill>
                <a:latin typeface="Courier New" panose="02070309020205020404" pitchFamily="49" charset="0"/>
                <a:cs typeface="Courier New" panose="02070309020205020404" pitchFamily="49" charset="0"/>
              </a:rPr>
              <a:t>  whois        Nicname (43)</a:t>
            </a:r>
          </a:p>
          <a:p>
            <a:r>
              <a:rPr lang="en-US" altLang="zh-TW" sz="1000">
                <a:solidFill>
                  <a:schemeClr val="accent6"/>
                </a:solidFill>
                <a:latin typeface="Courier New" panose="02070309020205020404" pitchFamily="49" charset="0"/>
                <a:cs typeface="Courier New" panose="02070309020205020404" pitchFamily="49" charset="0"/>
              </a:rPr>
              <a:t>  www          World Wide Web (HTTP, 80) </a:t>
            </a:r>
            <a:endParaRPr lang="zh-TW" altLang="en-US" sz="1000" b="1">
              <a:solidFill>
                <a:schemeClr val="accent6"/>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213</a:t>
            </a:fld>
            <a:endParaRPr lang="en-US" kern="0">
              <a:solidFill>
                <a:srgbClr val="595959"/>
              </a:solidFill>
            </a:endParaRPr>
          </a:p>
        </p:txBody>
      </p:sp>
    </p:spTree>
    <p:custDataLst>
      <p:tags r:id="rId3"/>
    </p:custDataLst>
    <p:extLst>
      <p:ext uri="{BB962C8B-B14F-4D97-AF65-F5344CB8AC3E}">
        <p14:creationId xmlns:p14="http://schemas.microsoft.com/office/powerpoint/2010/main" val="1173983103"/>
      </p:ext>
    </p:extLst>
  </p:cSld>
  <p:clrMapOvr>
    <a:masterClrMapping/>
  </p:clrMapOvr>
  <p:transition/>
  <p:timing/>
</p:sld>
</file>

<file path=ppt/slides/slide2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0697207" cy="5035391"/>
          </a:xfrm>
        </p:spPr>
        <p:txBody>
          <a:bodyPr>
            <a:normAutofit/>
          </a:bodyPr>
          <a:lstStyle/>
          <a:p>
            <a:r>
              <a:rPr lang="zh-TW" altLang="en-US" sz="2200">
                <a:latin typeface="標楷體" pitchFamily="65" charset="-120"/>
                <a:cs typeface="Arial" pitchFamily="34" charset="0"/>
              </a:rPr>
              <a:t>延伸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可以過濾不同的連接埠號碼和連接埠名稱選項。</a:t>
            </a:r>
            <a:endParaRPr lang="en-US" altLang="zh-TW" sz="2200">
              <a:latin typeface="標楷體" pitchFamily="65" charset="-120"/>
              <a:cs typeface="Arial" pitchFamily="34" charset="0"/>
            </a:endParaRPr>
          </a:p>
          <a:p>
            <a:r>
              <a:rPr lang="zh-TW" altLang="en-US" sz="2200">
                <a:latin typeface="標楷體" pitchFamily="65" charset="-120"/>
                <a:cs typeface="Arial" pitchFamily="34" charset="0"/>
              </a:rPr>
              <a:t>此範例會設定延伸 </a:t>
            </a:r>
            <a:r>
              <a:rPr lang="en-US" altLang="zh-TW" sz="2200">
                <a:latin typeface="標楷體" pitchFamily="65" charset="-120"/>
                <a:cs typeface="Arial" pitchFamily="34" charset="0"/>
              </a:rPr>
              <a:t>ACL 100 </a:t>
            </a:r>
            <a:r>
              <a:rPr lang="zh-TW" altLang="en-US" sz="2200">
                <a:latin typeface="標楷體" pitchFamily="65" charset="-120"/>
                <a:cs typeface="Arial" pitchFamily="34" charset="0"/>
              </a:rPr>
              <a:t>來過濾 </a:t>
            </a:r>
            <a:r>
              <a:rPr lang="en-US" altLang="zh-TW" sz="2200">
                <a:latin typeface="標楷體" pitchFamily="65" charset="-120"/>
                <a:cs typeface="Arial" pitchFamily="34" charset="0"/>
              </a:rPr>
              <a:t>HTTP </a:t>
            </a:r>
            <a:r>
              <a:rPr lang="zh-TW" altLang="en-US" sz="2200">
                <a:latin typeface="標楷體" pitchFamily="65" charset="-120"/>
                <a:cs typeface="Arial" pitchFamily="34" charset="0"/>
              </a:rPr>
              <a:t>流量。第一個 </a:t>
            </a:r>
            <a:r>
              <a:rPr lang="en-US" altLang="zh-TW" sz="2200">
                <a:latin typeface="標楷體" pitchFamily="65" charset="-120"/>
                <a:cs typeface="Arial" pitchFamily="34" charset="0"/>
              </a:rPr>
              <a:t>ACE </a:t>
            </a:r>
            <a:r>
              <a:rPr lang="zh-TW" altLang="en-US" sz="2200">
                <a:latin typeface="標楷體" pitchFamily="65" charset="-120"/>
                <a:cs typeface="Arial" pitchFamily="34" charset="0"/>
              </a:rPr>
              <a:t>會使用 </a:t>
            </a:r>
            <a:r>
              <a:rPr lang="en-US" altLang="zh-TW" sz="2200">
                <a:latin typeface="標楷體" pitchFamily="65" charset="-120"/>
                <a:cs typeface="Arial" pitchFamily="34" charset="0"/>
              </a:rPr>
              <a:t>www </a:t>
            </a:r>
            <a:r>
              <a:rPr lang="zh-TW" altLang="en-US" sz="2200">
                <a:latin typeface="標楷體" pitchFamily="65" charset="-120"/>
                <a:cs typeface="Arial" pitchFamily="34" charset="0"/>
              </a:rPr>
              <a:t>連接埠名稱。第二個 </a:t>
            </a:r>
            <a:r>
              <a:rPr lang="en-US" altLang="zh-TW" sz="2200">
                <a:latin typeface="標楷體" pitchFamily="65" charset="-120"/>
                <a:cs typeface="Arial" pitchFamily="34" charset="0"/>
              </a:rPr>
              <a:t>ACE </a:t>
            </a:r>
            <a:r>
              <a:rPr lang="zh-TW" altLang="en-US" sz="2200">
                <a:latin typeface="標楷體" pitchFamily="65" charset="-120"/>
                <a:cs typeface="Arial" pitchFamily="34" charset="0"/>
              </a:rPr>
              <a:t>會使用連接埠號碼 </a:t>
            </a:r>
            <a:r>
              <a:rPr lang="en-US" altLang="zh-TW" sz="2200">
                <a:latin typeface="標楷體" pitchFamily="65" charset="-120"/>
                <a:cs typeface="Arial" pitchFamily="34" charset="0"/>
              </a:rPr>
              <a:t>80</a:t>
            </a:r>
            <a:r>
              <a:rPr lang="zh-TW" altLang="en-US" sz="2200">
                <a:latin typeface="標楷體" pitchFamily="65" charset="-120"/>
                <a:cs typeface="Arial" pitchFamily="34" charset="0"/>
              </a:rPr>
              <a:t>。兩個 </a:t>
            </a:r>
            <a:r>
              <a:rPr lang="en-US" altLang="zh-TW" sz="2200">
                <a:latin typeface="標楷體" pitchFamily="65" charset="-120"/>
                <a:cs typeface="Arial" pitchFamily="34" charset="0"/>
              </a:rPr>
              <a:t>ACE </a:t>
            </a:r>
            <a:r>
              <a:rPr lang="zh-TW" altLang="en-US" sz="2200">
                <a:latin typeface="標楷體" pitchFamily="65" charset="-120"/>
                <a:cs typeface="Arial" pitchFamily="34" charset="0"/>
              </a:rPr>
              <a:t>都達到完全相同的結果。</a:t>
            </a:r>
            <a:endParaRPr lang="en-US" altLang="zh-TW" sz="2200">
              <a:latin typeface="標楷體" pitchFamily="65" charset="-120"/>
              <a:cs typeface="Arial" pitchFamily="34" charset="0"/>
            </a:endParaRPr>
          </a:p>
          <a:p>
            <a:endParaRPr lang="en-US" altLang="zh-TW" sz="2200">
              <a:latin typeface="標楷體" pitchFamily="65" charset="-120"/>
              <a:cs typeface="Arial" pitchFamily="34" charset="0"/>
            </a:endParaRPr>
          </a:p>
          <a:p>
            <a:endParaRPr lang="en-US" altLang="zh-TW" sz="2200">
              <a:latin typeface="標楷體" pitchFamily="65" charset="-120"/>
              <a:cs typeface="Arial" pitchFamily="34" charset="0"/>
            </a:endParaRPr>
          </a:p>
          <a:p>
            <a:r>
              <a:rPr lang="zh-TW" altLang="en-US" sz="2200">
                <a:latin typeface="標楷體" pitchFamily="65" charset="-120"/>
                <a:cs typeface="Arial" pitchFamily="34" charset="0"/>
              </a:rPr>
              <a:t>如果沒有列出特定的協定名稱，例如 </a:t>
            </a:r>
            <a:r>
              <a:rPr lang="en-US" altLang="zh-TW" sz="2200">
                <a:latin typeface="標楷體" pitchFamily="65" charset="-120"/>
                <a:cs typeface="Arial" pitchFamily="34" charset="0"/>
              </a:rPr>
              <a:t>SSH (</a:t>
            </a:r>
            <a:r>
              <a:rPr lang="zh-TW" altLang="en-US" sz="2200">
                <a:latin typeface="標楷體" pitchFamily="65" charset="-120"/>
                <a:cs typeface="Arial" pitchFamily="34" charset="0"/>
              </a:rPr>
              <a:t>連接埠號碼 </a:t>
            </a:r>
            <a:r>
              <a:rPr lang="en-US" altLang="zh-TW" sz="2200">
                <a:latin typeface="標楷體" pitchFamily="65" charset="-120"/>
                <a:cs typeface="Arial" pitchFamily="34" charset="0"/>
              </a:rPr>
              <a:t>22) </a:t>
            </a:r>
            <a:r>
              <a:rPr lang="zh-TW" altLang="en-US" sz="2200">
                <a:latin typeface="標楷體" pitchFamily="65" charset="-120"/>
                <a:cs typeface="Arial" pitchFamily="34" charset="0"/>
              </a:rPr>
              <a:t>或 </a:t>
            </a:r>
            <a:r>
              <a:rPr lang="en-US" altLang="zh-TW" sz="2200">
                <a:latin typeface="標楷體" pitchFamily="65" charset="-120"/>
                <a:cs typeface="Arial" pitchFamily="34" charset="0"/>
              </a:rPr>
              <a:t>HTTPS (</a:t>
            </a:r>
            <a:r>
              <a:rPr lang="zh-TW" altLang="en-US" sz="2200">
                <a:latin typeface="標楷體" pitchFamily="65" charset="-120"/>
                <a:cs typeface="Arial" pitchFamily="34" charset="0"/>
              </a:rPr>
              <a:t>連接埠號碼 </a:t>
            </a:r>
            <a:r>
              <a:rPr lang="en-US" altLang="zh-TW" sz="2200">
                <a:latin typeface="標楷體" pitchFamily="65" charset="-120"/>
                <a:cs typeface="Arial" pitchFamily="34" charset="0"/>
              </a:rPr>
              <a:t>443)</a:t>
            </a:r>
            <a:r>
              <a:rPr lang="zh-TW" altLang="en-US" sz="2200">
                <a:latin typeface="標楷體" pitchFamily="65" charset="-120"/>
                <a:cs typeface="Arial" pitchFamily="34" charset="0"/>
              </a:rPr>
              <a:t>，則需要設定連接埠號碼，如下一個範例所示。</a:t>
            </a:r>
            <a:endParaRPr lang="en-US" altLang="zh-TW" sz="22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en-US" sz="3600">
                <a:solidFill>
                  <a:srgbClr val="004C69"/>
                </a:solidFill>
              </a:rPr>
              <a:t>協定和連接埠號碼設定範例</a:t>
            </a:r>
          </a:p>
        </p:txBody>
      </p:sp>
      <p:sp>
        <p:nvSpPr>
          <p:cNvPr id="9" name="Rectangle 5">
            <a:extLst>
              <a:ext uri="{FF2B5EF4-FFF2-40B4-BE49-F238E27FC236}">
                <a16:creationId xmlns:a16="http://schemas.microsoft.com/office/drawing/2014/main" id="{AA376BB4-F974-4783-A366-F97E04C83592}"/>
              </a:ext>
            </a:extLst>
          </p:cNvPr>
          <p:cNvSpPr/>
          <p:nvPr/>
        </p:nvSpPr>
        <p:spPr>
          <a:xfrm>
            <a:off x="2878385" y="2526976"/>
            <a:ext cx="6431788" cy="769634"/>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r>
              <a:rPr lang="en-US" altLang="zh-TW" sz="1467" b="1">
                <a:solidFill>
                  <a:schemeClr val="bg1"/>
                </a:solidFill>
                <a:latin typeface="Courier New" panose="02070309020205020404" pitchFamily="49" charset="0"/>
                <a:cs typeface="Courier New" panose="02070309020205020404" pitchFamily="49" charset="0"/>
              </a:rPr>
              <a:t>access-list 100 permit tcp any any eq www</a:t>
            </a:r>
          </a:p>
          <a:p>
            <a:r>
              <a:rPr lang="en-US" altLang="zh-TW" sz="1467">
                <a:solidFill>
                  <a:schemeClr val="accent6"/>
                </a:solidFill>
                <a:latin typeface="Courier New" panose="02070309020205020404" pitchFamily="49" charset="0"/>
                <a:cs typeface="Courier New" panose="02070309020205020404" pitchFamily="49" charset="0"/>
              </a:rPr>
              <a:t>!or... </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r>
              <a:rPr lang="en-US" altLang="zh-TW" sz="1467" b="1">
                <a:solidFill>
                  <a:schemeClr val="bg1"/>
                </a:solidFill>
                <a:latin typeface="Courier New" panose="02070309020205020404" pitchFamily="49" charset="0"/>
                <a:cs typeface="Courier New" panose="02070309020205020404" pitchFamily="49" charset="0"/>
              </a:rPr>
              <a:t>access-list 100 permit tcp any any eq 80</a:t>
            </a:r>
            <a:endParaRPr lang="zh-TW" altLang="en-US" sz="1467" b="1">
              <a:solidFill>
                <a:schemeClr val="bg1"/>
              </a:solidFill>
              <a:latin typeface="Courier New" panose="02070309020205020404" pitchFamily="49" charset="0"/>
              <a:cs typeface="Courier New" panose="02070309020205020404" pitchFamily="49" charset="0"/>
            </a:endParaRPr>
          </a:p>
        </p:txBody>
      </p:sp>
      <p:sp>
        <p:nvSpPr>
          <p:cNvPr id="10" name="Rectangle 5">
            <a:extLst>
              <a:ext uri="{FF2B5EF4-FFF2-40B4-BE49-F238E27FC236}">
                <a16:creationId xmlns:a16="http://schemas.microsoft.com/office/drawing/2014/main" id="{92A8A68A-31B1-440B-B95C-1997AB93C71F}"/>
              </a:ext>
            </a:extLst>
          </p:cNvPr>
          <p:cNvSpPr/>
          <p:nvPr/>
        </p:nvSpPr>
        <p:spPr>
          <a:xfrm>
            <a:off x="2878384" y="4331024"/>
            <a:ext cx="6431787" cy="769634"/>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r>
              <a:rPr lang="en-US" altLang="zh-TW" sz="1467" b="1">
                <a:solidFill>
                  <a:schemeClr val="bg1"/>
                </a:solidFill>
                <a:latin typeface="Courier New" panose="02070309020205020404" pitchFamily="49" charset="0"/>
                <a:cs typeface="Courier New" panose="02070309020205020404" pitchFamily="49" charset="0"/>
              </a:rPr>
              <a:t>access-list 100 permit tcp any any eq 22</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r>
              <a:rPr lang="en-US" altLang="zh-TW" sz="1467" b="1">
                <a:solidFill>
                  <a:schemeClr val="bg1"/>
                </a:solidFill>
                <a:latin typeface="Courier New" panose="02070309020205020404" pitchFamily="49" charset="0"/>
                <a:cs typeface="Courier New" panose="02070309020205020404" pitchFamily="49" charset="0"/>
              </a:rPr>
              <a:t>access-list 100 permit tcp any any eq 443</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endParaRPr lang="zh-TW" altLang="en-US" sz="1467"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214</a:t>
            </a:fld>
            <a:endParaRPr lang="en-US" kern="0">
              <a:solidFill>
                <a:srgbClr val="595959"/>
              </a:solidFill>
            </a:endParaRPr>
          </a:p>
        </p:txBody>
      </p:sp>
    </p:spTree>
    <p:custDataLst>
      <p:tags r:id="rId3"/>
    </p:custDataLst>
    <p:extLst>
      <p:ext uri="{BB962C8B-B14F-4D97-AF65-F5344CB8AC3E}">
        <p14:creationId xmlns:p14="http://schemas.microsoft.com/office/powerpoint/2010/main" val="286575674"/>
      </p:ext>
    </p:extLst>
  </p:cSld>
  <p:clrMapOvr>
    <a:masterClrMapping/>
  </p:clrMapOvr>
  <p:transition/>
  <p:timing/>
</p:sld>
</file>

<file path=ppt/slides/slide2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0634577" cy="5035391"/>
          </a:xfrm>
        </p:spPr>
        <p:txBody>
          <a:bodyPr/>
          <a:lstStyle/>
          <a:p>
            <a:r>
              <a:rPr lang="zh-TW" altLang="en-US" sz="2133">
                <a:latin typeface="標楷體" pitchFamily="65" charset="-120"/>
                <a:cs typeface="Arial" pitchFamily="34" charset="0"/>
              </a:rPr>
              <a:t>在這個範例中，</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允許從 </a:t>
            </a:r>
            <a:r>
              <a:rPr lang="en-US" altLang="zh-TW" sz="2133">
                <a:latin typeface="標楷體" pitchFamily="65" charset="-120"/>
                <a:cs typeface="Arial" pitchFamily="34" charset="0"/>
              </a:rPr>
              <a:t>192.168.10.0 </a:t>
            </a:r>
            <a:r>
              <a:rPr lang="zh-TW" altLang="en-US" sz="2133">
                <a:latin typeface="標楷體" pitchFamily="65" charset="-120"/>
                <a:cs typeface="Arial" pitchFamily="34" charset="0"/>
              </a:rPr>
              <a:t>網路的 </a:t>
            </a:r>
            <a:r>
              <a:rPr lang="en-US" altLang="zh-TW" sz="2133">
                <a:latin typeface="標楷體" pitchFamily="65" charset="-120"/>
                <a:cs typeface="Arial" pitchFamily="34" charset="0"/>
              </a:rPr>
              <a:t>HTTP </a:t>
            </a:r>
            <a:r>
              <a:rPr lang="zh-TW" altLang="en-US" sz="2133">
                <a:latin typeface="標楷體" pitchFamily="65" charset="-120"/>
                <a:cs typeface="Arial" pitchFamily="34" charset="0"/>
              </a:rPr>
              <a:t>和 </a:t>
            </a:r>
            <a:r>
              <a:rPr lang="en-US" altLang="zh-TW" sz="2133">
                <a:latin typeface="標楷體" pitchFamily="65" charset="-120"/>
                <a:cs typeface="Arial" pitchFamily="34" charset="0"/>
              </a:rPr>
              <a:t>HTTPS </a:t>
            </a:r>
            <a:r>
              <a:rPr lang="zh-TW" altLang="en-US" sz="2133">
                <a:latin typeface="標楷體" pitchFamily="65" charset="-120"/>
                <a:cs typeface="Arial" pitchFamily="34" charset="0"/>
              </a:rPr>
              <a:t>流量至任何目的地。</a:t>
            </a:r>
          </a:p>
          <a:p>
            <a:endParaRPr lang="en-US" altLang="zh-TW" sz="2133">
              <a:latin typeface="標楷體" pitchFamily="65" charset="-120"/>
              <a:cs typeface="Arial" pitchFamily="34" charset="0"/>
            </a:endParaRPr>
          </a:p>
          <a:p>
            <a:endParaRPr lang="en-US" altLang="zh-TW" sz="2133">
              <a:latin typeface="標楷體" pitchFamily="65" charset="-120"/>
              <a:cs typeface="Arial" pitchFamily="34" charset="0"/>
            </a:endParaRPr>
          </a:p>
          <a:p>
            <a:endParaRPr lang="en-US" altLang="zh-TW" sz="2133">
              <a:latin typeface="標楷體" pitchFamily="65" charset="-120"/>
              <a:cs typeface="Arial" pitchFamily="34" charset="0"/>
            </a:endParaRPr>
          </a:p>
          <a:p>
            <a:r>
              <a:rPr lang="zh-TW" altLang="en-US" sz="2133">
                <a:latin typeface="標楷體" pitchFamily="65" charset="-120"/>
                <a:cs typeface="Arial" pitchFamily="34" charset="0"/>
              </a:rPr>
              <a:t>延伸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可以在不同的位置套用。但是，它們通常套用於靠近來源。因此，</a:t>
            </a:r>
            <a:r>
              <a:rPr lang="en-US" altLang="zh-TW" sz="2133">
                <a:latin typeface="標楷體" pitchFamily="65" charset="-120"/>
                <a:cs typeface="Arial" pitchFamily="34" charset="0"/>
              </a:rPr>
              <a:t>ACL 110 </a:t>
            </a:r>
            <a:r>
              <a:rPr lang="zh-TW" altLang="en-US" sz="2133">
                <a:latin typeface="標楷體" pitchFamily="65" charset="-120"/>
                <a:cs typeface="Arial" pitchFamily="34" charset="0"/>
              </a:rPr>
              <a:t>已套用在 </a:t>
            </a:r>
            <a:r>
              <a:rPr lang="en-US" altLang="zh-TW" sz="2133">
                <a:latin typeface="標楷體" pitchFamily="65" charset="-120"/>
                <a:cs typeface="Arial" pitchFamily="34" charset="0"/>
              </a:rPr>
              <a:t>R1 G0/0 </a:t>
            </a:r>
            <a:r>
              <a:rPr lang="zh-TW" altLang="en-US" sz="2133">
                <a:latin typeface="標楷體" pitchFamily="65" charset="-120"/>
                <a:cs typeface="Arial" pitchFamily="34" charset="0"/>
              </a:rPr>
              <a:t>介面入站上。</a:t>
            </a:r>
            <a:endParaRPr lang="en-US" altLang="zh-TW"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en-US" sz="3600">
                <a:solidFill>
                  <a:srgbClr val="004C69"/>
                </a:solidFill>
              </a:rPr>
              <a:t>套用編號延伸 </a:t>
            </a:r>
            <a:r>
              <a:rPr lang="en-US" altLang="zh-TW" sz="3600">
                <a:solidFill>
                  <a:srgbClr val="004C69"/>
                </a:solidFill>
              </a:rPr>
              <a:t>IPv4 ACL</a:t>
            </a:r>
            <a:endParaRPr lang="zh-TW" altLang="en-US" sz="3600">
              <a:solidFill>
                <a:srgbClr val="004C69"/>
              </a:solidFill>
            </a:endParaRPr>
          </a:p>
        </p:txBody>
      </p:sp>
      <p:sp>
        <p:nvSpPr>
          <p:cNvPr id="6" name="Rectangle 5">
            <a:extLst>
              <a:ext uri="{FF2B5EF4-FFF2-40B4-BE49-F238E27FC236}">
                <a16:creationId xmlns:a16="http://schemas.microsoft.com/office/drawing/2014/main" id="{FD4370BC-BCA9-4215-85C9-D152F7E1F4FB}"/>
              </a:ext>
            </a:extLst>
          </p:cNvPr>
          <p:cNvSpPr/>
          <p:nvPr/>
        </p:nvSpPr>
        <p:spPr>
          <a:xfrm>
            <a:off x="1855625" y="1587141"/>
            <a:ext cx="8477305" cy="1446935"/>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r>
              <a:rPr lang="en-US" altLang="zh-TW" sz="1467" b="1">
                <a:solidFill>
                  <a:schemeClr val="bg1"/>
                </a:solidFill>
                <a:latin typeface="Courier New" panose="02070309020205020404" pitchFamily="49" charset="0"/>
                <a:cs typeface="Courier New" panose="02070309020205020404" pitchFamily="49" charset="0"/>
              </a:rPr>
              <a:t>access-list 110 permit tcp 192.168.10.0 0.0.0.255 any eq www</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r>
              <a:rPr lang="en-US" altLang="zh-TW" sz="1467" b="1">
                <a:solidFill>
                  <a:schemeClr val="bg1"/>
                </a:solidFill>
                <a:latin typeface="Courier New" panose="02070309020205020404" pitchFamily="49" charset="0"/>
                <a:cs typeface="Courier New" panose="02070309020205020404" pitchFamily="49" charset="0"/>
              </a:rPr>
              <a:t>access-list 110 permit tcp 192.168.10.0 0.0.0.255 any eq 443</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 </a:t>
            </a:r>
            <a:r>
              <a:rPr lang="en-US" altLang="zh-TW" sz="1467" b="1">
                <a:solidFill>
                  <a:schemeClr val="bg1"/>
                </a:solidFill>
                <a:latin typeface="Courier New" panose="02070309020205020404" pitchFamily="49" charset="0"/>
                <a:cs typeface="Courier New" panose="02070309020205020404" pitchFamily="49" charset="0"/>
              </a:rPr>
              <a:t>interface g0/0/0</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R1(config-if)# </a:t>
            </a:r>
            <a:r>
              <a:rPr lang="en-US" altLang="zh-TW" sz="1467" err="1">
                <a:solidFill>
                  <a:schemeClr val="bg1"/>
                </a:solidFill>
                <a:latin typeface="Courier New" panose="02070309020205020404" pitchFamily="49" charset="0"/>
                <a:cs typeface="Courier New" panose="02070309020205020404" pitchFamily="49" charset="0"/>
              </a:rPr>
              <a:t>ip access-group 110 in</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R1(config-if)# </a:t>
            </a:r>
            <a:r>
              <a:rPr lang="en-US" altLang="zh-TW" sz="1467" b="1">
                <a:solidFill>
                  <a:schemeClr val="bg1"/>
                </a:solidFill>
                <a:latin typeface="Courier New" panose="02070309020205020404" pitchFamily="49" charset="0"/>
                <a:cs typeface="Courier New" panose="02070309020205020404" pitchFamily="49" charset="0"/>
              </a:rPr>
              <a:t>exit</a:t>
            </a:r>
          </a:p>
          <a:p>
            <a:r>
              <a:rPr lang="en-US" altLang="zh-TW" sz="1467">
                <a:solidFill>
                  <a:schemeClr val="bg1">
                    <a:lumMod val="75000"/>
                  </a:schemeClr>
                </a:solidFill>
                <a:latin typeface="Courier New" panose="02070309020205020404" pitchFamily="49" charset="0"/>
                <a:cs typeface="Courier New" panose="02070309020205020404" pitchFamily="49" charset="0"/>
              </a:rPr>
              <a:t>R1(config)#</a:t>
            </a:r>
            <a:endParaRPr lang="zh-TW" altLang="en-US" sz="1467"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215</a:t>
            </a:fld>
            <a:endParaRPr lang="en-US" kern="0">
              <a:solidFill>
                <a:srgbClr val="595959"/>
              </a:solidFill>
            </a:endParaRPr>
          </a:p>
        </p:txBody>
      </p:sp>
    </p:spTree>
    <p:custDataLst>
      <p:tags r:id="rId3"/>
    </p:custDataLst>
    <p:extLst>
      <p:ext uri="{BB962C8B-B14F-4D97-AF65-F5344CB8AC3E}">
        <p14:creationId xmlns:p14="http://schemas.microsoft.com/office/powerpoint/2010/main" val="3051476431"/>
      </p:ext>
    </p:extLst>
  </p:cSld>
  <p:clrMapOvr>
    <a:masterClrMapping/>
  </p:clrMapOvr>
  <p:transition/>
  <p:timing/>
</p:sld>
</file>

<file path=ppt/slides/slide2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64921"/>
            <a:ext cx="10772363" cy="4935729"/>
          </a:xfrm>
        </p:spPr>
        <p:txBody>
          <a:bodyPr/>
          <a:lstStyle/>
          <a:p>
            <a:r>
              <a:rPr lang="en-US" altLang="zh-TW" sz="2133">
                <a:latin typeface="標楷體" pitchFamily="65" charset="-120"/>
                <a:cs typeface="Arial" pitchFamily="34" charset="0"/>
              </a:rPr>
              <a:t>TCP </a:t>
            </a:r>
            <a:r>
              <a:rPr lang="zh-TW" altLang="en-US" sz="2133">
                <a:latin typeface="標楷體" pitchFamily="65" charset="-120"/>
                <a:cs typeface="Arial" pitchFamily="34" charset="0"/>
              </a:rPr>
              <a:t>也可以使用 </a:t>
            </a:r>
            <a:r>
              <a:rPr lang="en-US" altLang="zh-TW" sz="2133">
                <a:latin typeface="標楷體" pitchFamily="65" charset="-120"/>
                <a:cs typeface="Arial" pitchFamily="34" charset="0"/>
              </a:rPr>
              <a:t>TCP </a:t>
            </a:r>
            <a:r>
              <a:rPr lang="en-US" altLang="zh-TW" sz="2133" b="1">
                <a:latin typeface="標楷體" pitchFamily="65" charset="-120"/>
                <a:cs typeface="Arial" pitchFamily="34" charset="0"/>
              </a:rPr>
              <a:t>established</a:t>
            </a:r>
            <a:r>
              <a:rPr lang="en-US" altLang="zh-TW" sz="2133">
                <a:latin typeface="標楷體" pitchFamily="65" charset="-120"/>
                <a:cs typeface="Arial" pitchFamily="34" charset="0"/>
              </a:rPr>
              <a:t> </a:t>
            </a:r>
            <a:r>
              <a:rPr lang="zh-TW" altLang="en-US" sz="2133">
                <a:latin typeface="標楷體" pitchFamily="65" charset="-120"/>
                <a:cs typeface="Arial" pitchFamily="34" charset="0"/>
              </a:rPr>
              <a:t>關鍵字執行基本狀態防火牆服務。</a:t>
            </a:r>
            <a:endParaRPr lang="en-US" altLang="zh-TW" sz="2133">
              <a:latin typeface="標楷體" pitchFamily="65" charset="-120"/>
              <a:cs typeface="Arial" pitchFamily="34" charset="0"/>
            </a:endParaRPr>
          </a:p>
          <a:p>
            <a:pPr lvl="1"/>
            <a:r>
              <a:rPr lang="en-US" altLang="zh-TW" sz="2000" b="1">
                <a:latin typeface="標楷體" pitchFamily="65" charset="-120"/>
                <a:cs typeface="Arial" pitchFamily="34" charset="0"/>
              </a:rPr>
              <a:t>established</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關鍵字使內部流量退出內部私人網路絡，允許返回的回覆流量進入內部私人網路。</a:t>
            </a:r>
          </a:p>
          <a:p>
            <a:pPr lvl="1"/>
            <a:r>
              <a:rPr lang="zh-TW" altLang="en-US" sz="2000">
                <a:latin typeface="標楷體" pitchFamily="65" charset="-120"/>
                <a:cs typeface="Arial" pitchFamily="34" charset="0"/>
              </a:rPr>
              <a:t>外部主機產生的 </a:t>
            </a:r>
            <a:r>
              <a:rPr lang="en-US" altLang="zh-TW" sz="2000">
                <a:latin typeface="標楷體" pitchFamily="65" charset="-120"/>
                <a:cs typeface="Arial" pitchFamily="34" charset="0"/>
              </a:rPr>
              <a:t>TCP </a:t>
            </a:r>
            <a:r>
              <a:rPr lang="zh-TW" altLang="en-US" sz="2000">
                <a:latin typeface="標楷體" pitchFamily="65" charset="-120"/>
                <a:cs typeface="Arial" pitchFamily="34" charset="0"/>
              </a:rPr>
              <a:t>流量，試圖與內部主機通訊的，將被拒絕。</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en-US" sz="3600">
                <a:solidFill>
                  <a:srgbClr val="004C69"/>
                </a:solidFill>
              </a:rPr>
              <a:t>TCP established </a:t>
            </a:r>
            <a:r>
              <a:rPr lang="zh-TW" altLang="en-US" sz="3600">
                <a:solidFill>
                  <a:srgbClr val="004C69"/>
                </a:solidFill>
              </a:rPr>
              <a:t>延伸 </a:t>
            </a:r>
            <a:r>
              <a:rPr lang="en-US" sz="3600">
                <a:solidFill>
                  <a:srgbClr val="004C69"/>
                </a:solidFill>
              </a:rPr>
              <a:t>ACL</a:t>
            </a:r>
            <a:endParaRPr lang="zh-TW" altLang="en-US" sz="3600">
              <a:solidFill>
                <a:srgbClr val="004C69"/>
              </a:solidFill>
            </a:endParaRPr>
          </a:p>
        </p:txBody>
      </p:sp>
      <p:pic>
        <p:nvPicPr>
          <p:cNvPr id="5" name="Picture 4">
            <a:extLst>
              <a:ext uri="{FF2B5EF4-FFF2-40B4-BE49-F238E27FC236}">
                <a16:creationId xmlns:a16="http://schemas.microsoft.com/office/drawing/2014/main" id="{9F64C557-2052-4223-9B59-E0A0DAA5A51A}"/>
              </a:ext>
            </a:extLst>
          </p:cNvPr>
          <p:cNvPicPr>
            <a:picLocks noChangeAspect="1"/>
          </p:cNvPicPr>
          <p:nvPr/>
        </p:nvPicPr>
        <p:blipFill>
          <a:blip r:embed="rId3"/>
          <a:stretch>
            <a:fillRect/>
          </a:stretch>
        </p:blipFill>
        <p:spPr>
          <a:xfrm>
            <a:off x="3052177" y="2705441"/>
            <a:ext cx="6084200" cy="331793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216</a:t>
            </a:fld>
            <a:endParaRPr lang="en-US" kern="0">
              <a:solidFill>
                <a:srgbClr val="595959"/>
              </a:solidFill>
            </a:endParaRPr>
          </a:p>
        </p:txBody>
      </p:sp>
    </p:spTree>
    <p:custDataLst>
      <p:tags r:id="rId4"/>
    </p:custDataLst>
    <p:extLst>
      <p:ext uri="{BB962C8B-B14F-4D97-AF65-F5344CB8AC3E}">
        <p14:creationId xmlns:p14="http://schemas.microsoft.com/office/powerpoint/2010/main" val="965124920"/>
      </p:ext>
    </p:extLst>
  </p:cSld>
  <p:clrMapOvr>
    <a:masterClrMapping/>
  </p:clrMapOvr>
  <p:transition/>
  <p:timing/>
</p:sld>
</file>

<file path=ppt/slides/slide2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15233"/>
            <a:ext cx="10697207" cy="4785417"/>
          </a:xfrm>
        </p:spPr>
        <p:txBody>
          <a:bodyPr/>
          <a:lstStyle/>
          <a:p>
            <a:r>
              <a:rPr lang="en-US" altLang="zh-TW" sz="2133">
                <a:latin typeface="標楷體" pitchFamily="65" charset="-120"/>
                <a:cs typeface="Arial" pitchFamily="34" charset="0"/>
              </a:rPr>
              <a:t>ACL 120 </a:t>
            </a:r>
            <a:r>
              <a:rPr lang="zh-TW" altLang="en-US" sz="2133">
                <a:latin typeface="標楷體" pitchFamily="65" charset="-120"/>
                <a:cs typeface="Arial" pitchFamily="34" charset="0"/>
              </a:rPr>
              <a:t>設定為只允許傳回 </a:t>
            </a:r>
            <a:r>
              <a:rPr lang="en-US" altLang="zh-TW" sz="2133">
                <a:latin typeface="標楷體" pitchFamily="65" charset="-120"/>
                <a:cs typeface="Arial" pitchFamily="34" charset="0"/>
              </a:rPr>
              <a:t>Web </a:t>
            </a:r>
            <a:r>
              <a:rPr lang="zh-TW" altLang="en-US" sz="2133">
                <a:latin typeface="標楷體" pitchFamily="65" charset="-120"/>
                <a:cs typeface="Arial" pitchFamily="34" charset="0"/>
              </a:rPr>
              <a:t>流量到內部主機。然後，新的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會在 </a:t>
            </a:r>
            <a:r>
              <a:rPr lang="en-US" altLang="zh-TW" sz="2133">
                <a:latin typeface="標楷體" pitchFamily="65" charset="-120"/>
                <a:cs typeface="Arial" pitchFamily="34" charset="0"/>
              </a:rPr>
              <a:t>R1 G0/0/0 </a:t>
            </a:r>
            <a:r>
              <a:rPr lang="zh-TW" altLang="en-US" sz="2133">
                <a:latin typeface="標楷體" pitchFamily="65" charset="-120"/>
                <a:cs typeface="Arial" pitchFamily="34" charset="0"/>
              </a:rPr>
              <a:t>介面上套用於出站。</a:t>
            </a:r>
            <a:endParaRPr lang="en-US" altLang="zh-TW" sz="2133">
              <a:latin typeface="標楷體" pitchFamily="65" charset="-120"/>
              <a:cs typeface="Arial" pitchFamily="34" charset="0"/>
            </a:endParaRPr>
          </a:p>
          <a:p>
            <a:r>
              <a:rPr lang="en-US" altLang="zh-TW" sz="2133" b="1">
                <a:latin typeface="標楷體" pitchFamily="65" charset="-120"/>
                <a:cs typeface="Arial" pitchFamily="34" charset="0"/>
              </a:rPr>
              <a:t>show access-lists</a:t>
            </a:r>
            <a:r>
              <a:rPr lang="zh-TW" altLang="en-US" sz="2133">
                <a:latin typeface="標楷體" pitchFamily="65" charset="-120"/>
                <a:cs typeface="Arial" pitchFamily="34" charset="0"/>
              </a:rPr>
              <a:t> 命令顯示，內部主機已經從網際網路存取安全的 </a:t>
            </a:r>
            <a:r>
              <a:rPr lang="en-US" altLang="zh-TW" sz="2133">
                <a:latin typeface="標楷體" pitchFamily="65" charset="-120"/>
                <a:cs typeface="Arial" pitchFamily="34" charset="0"/>
              </a:rPr>
              <a:t>Web </a:t>
            </a:r>
            <a:r>
              <a:rPr lang="zh-TW" altLang="en-US" sz="2133">
                <a:latin typeface="標楷體" pitchFamily="65" charset="-120"/>
                <a:cs typeface="Arial" pitchFamily="34" charset="0"/>
              </a:rPr>
              <a:t>資源。</a:t>
            </a:r>
            <a:br>
              <a:rPr lang="en-US" altLang="zh-TW" sz="2133">
                <a:latin typeface="標楷體" pitchFamily="65" charset="-120"/>
                <a:cs typeface="Arial" pitchFamily="34" charset="0"/>
              </a:rPr>
            </a:br>
            <a:r>
              <a:rPr lang="zh-TW" altLang="en-US" sz="2133" b="1">
                <a:latin typeface="標楷體" pitchFamily="65" charset="-120"/>
                <a:cs typeface="Arial" pitchFamily="34" charset="0"/>
              </a:rPr>
              <a:t>註</a:t>
            </a:r>
            <a:r>
              <a:rPr lang="zh-TW" altLang="en-US" sz="2133">
                <a:latin typeface="標楷體" pitchFamily="65" charset="-120"/>
                <a:cs typeface="Arial" pitchFamily="34" charset="0"/>
              </a:rPr>
              <a:t>：如果傳回的 </a:t>
            </a:r>
            <a:r>
              <a:rPr lang="en-US" altLang="zh-TW" sz="2133">
                <a:latin typeface="標楷體" pitchFamily="65" charset="-120"/>
                <a:cs typeface="Arial" pitchFamily="34" charset="0"/>
              </a:rPr>
              <a:t>TCP </a:t>
            </a:r>
            <a:r>
              <a:rPr lang="zh-TW" altLang="en-US" sz="2133">
                <a:latin typeface="標楷體" pitchFamily="65" charset="-120"/>
                <a:cs typeface="Arial" pitchFamily="34" charset="0"/>
              </a:rPr>
              <a:t>資料段有 </a:t>
            </a:r>
            <a:r>
              <a:rPr lang="en-US" altLang="zh-TW" sz="2133">
                <a:latin typeface="標楷體" pitchFamily="65" charset="-120"/>
                <a:cs typeface="Arial" pitchFamily="34" charset="0"/>
              </a:rPr>
              <a:t>ACK </a:t>
            </a:r>
            <a:r>
              <a:rPr lang="zh-TW" altLang="en-US" sz="2133">
                <a:latin typeface="標楷體" pitchFamily="65" charset="-120"/>
                <a:cs typeface="Arial" pitchFamily="34" charset="0"/>
              </a:rPr>
              <a:t>或重設 </a:t>
            </a:r>
            <a:r>
              <a:rPr lang="en-US" altLang="zh-TW" sz="2133">
                <a:latin typeface="標楷體" pitchFamily="65" charset="-120"/>
                <a:cs typeface="Arial" pitchFamily="34" charset="0"/>
              </a:rPr>
              <a:t>(RST) </a:t>
            </a:r>
            <a:r>
              <a:rPr lang="zh-TW" altLang="en-US" sz="2133">
                <a:latin typeface="標楷體" pitchFamily="65" charset="-120"/>
                <a:cs typeface="Arial" pitchFamily="34" charset="0"/>
              </a:rPr>
              <a:t>旗標位元設定，就會發生匹配。</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en-US" altLang="zh-TW" sz="3600">
                <a:solidFill>
                  <a:srgbClr val="004C69"/>
                </a:solidFill>
              </a:rPr>
              <a:t>TCP established </a:t>
            </a:r>
            <a:r>
              <a:rPr lang="zh-TW" altLang="en-US" sz="3600">
                <a:solidFill>
                  <a:srgbClr val="004C69"/>
                </a:solidFill>
              </a:rPr>
              <a:t>延伸 </a:t>
            </a:r>
            <a:r>
              <a:rPr lang="en-US" altLang="zh-TW" sz="3600">
                <a:solidFill>
                  <a:srgbClr val="004C69"/>
                </a:solidFill>
              </a:rPr>
              <a:t>ACL </a:t>
            </a:r>
            <a:r>
              <a:rPr lang="zh-TW" altLang="en-US" sz="3600">
                <a:solidFill>
                  <a:srgbClr val="004C69"/>
                </a:solidFill>
              </a:rPr>
              <a:t>（續） </a:t>
            </a:r>
          </a:p>
        </p:txBody>
      </p:sp>
      <p:sp>
        <p:nvSpPr>
          <p:cNvPr id="6" name="Rectangle 5">
            <a:extLst>
              <a:ext uri="{FF2B5EF4-FFF2-40B4-BE49-F238E27FC236}">
                <a16:creationId xmlns:a16="http://schemas.microsoft.com/office/drawing/2014/main" id="{522CDBB5-F931-4BFB-A52D-CC343C82F22F}"/>
              </a:ext>
            </a:extLst>
          </p:cNvPr>
          <p:cNvSpPr/>
          <p:nvPr/>
        </p:nvSpPr>
        <p:spPr>
          <a:xfrm>
            <a:off x="1202363" y="3071083"/>
            <a:ext cx="9783828" cy="2800767"/>
          </a:xfrm>
          <a:prstGeom prst="rect">
            <a:avLst/>
          </a:prstGeom>
          <a:solidFill>
            <a:srgbClr val="000000"/>
          </a:solidFill>
        </p:spPr>
        <p:txBody>
          <a:bodyPr wrap="square">
            <a:spAutoFit/>
          </a:bodyPr>
          <a:lstStyle/>
          <a:p>
            <a:r>
              <a:rPr lang="en-US" altLang="zh-TW" sz="1600">
                <a:solidFill>
                  <a:schemeClr val="bg1">
                    <a:lumMod val="75000"/>
                  </a:schemeClr>
                </a:solidFill>
                <a:latin typeface="Courier New" panose="02070309020205020404" pitchFamily="49" charset="0"/>
                <a:cs typeface="Courier New" panose="02070309020205020404" pitchFamily="49" charset="0"/>
              </a:rPr>
              <a:t>R1(config)# </a:t>
            </a:r>
            <a:r>
              <a:rPr lang="en-US" altLang="zh-TW" sz="1600" b="1">
                <a:solidFill>
                  <a:schemeClr val="bg1"/>
                </a:solidFill>
                <a:latin typeface="Courier New" panose="02070309020205020404" pitchFamily="49" charset="0"/>
                <a:cs typeface="Courier New" panose="02070309020205020404" pitchFamily="49" charset="0"/>
              </a:rPr>
              <a:t>access-list 120 permit tcp any 192.168.10.0 0.0.0.255 established</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 </a:t>
            </a:r>
            <a:r>
              <a:rPr lang="en-US" altLang="zh-TW" sz="1600" b="1">
                <a:solidFill>
                  <a:schemeClr val="bg1"/>
                </a:solidFill>
                <a:latin typeface="Courier New" panose="02070309020205020404" pitchFamily="49" charset="0"/>
                <a:cs typeface="Courier New" panose="02070309020205020404" pitchFamily="49" charset="0"/>
              </a:rPr>
              <a:t>interface g0/0/0</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R1(config-if)# </a:t>
            </a:r>
            <a:r>
              <a:rPr lang="en-US" altLang="zh-TW" sz="1600" b="1" err="1">
                <a:solidFill>
                  <a:schemeClr val="bg1"/>
                </a:solidFill>
                <a:latin typeface="Courier New" panose="02070309020205020404" pitchFamily="49" charset="0"/>
                <a:cs typeface="Courier New" panose="02070309020205020404" pitchFamily="49" charset="0"/>
              </a:rPr>
              <a:t>ip access-group 120 out</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R1(config-if)# </a:t>
            </a:r>
            <a:r>
              <a:rPr lang="en-US" altLang="zh-TW" sz="1600" b="1">
                <a:solidFill>
                  <a:schemeClr val="bg1"/>
                </a:solidFill>
                <a:latin typeface="Courier New" panose="02070309020205020404" pitchFamily="49" charset="0"/>
                <a:cs typeface="Courier New" panose="02070309020205020404" pitchFamily="49" charset="0"/>
              </a:rPr>
              <a:t>end</a:t>
            </a:r>
          </a:p>
          <a:p>
            <a:r>
              <a:rPr lang="en-US" altLang="zh-TW" sz="1600">
                <a:solidFill>
                  <a:schemeClr val="bg1">
                    <a:lumMod val="75000"/>
                  </a:schemeClr>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access-lists</a:t>
            </a:r>
          </a:p>
          <a:p>
            <a:r>
              <a:rPr lang="en-US" altLang="zh-TW" sz="1600">
                <a:solidFill>
                  <a:schemeClr val="bg1">
                    <a:lumMod val="75000"/>
                  </a:schemeClr>
                </a:solidFill>
                <a:latin typeface="Courier New" panose="02070309020205020404" pitchFamily="49" charset="0"/>
                <a:cs typeface="Courier New" panose="02070309020205020404" pitchFamily="49" charset="0"/>
              </a:rPr>
              <a:t>Extended IP access list 110</a:t>
            </a:r>
          </a:p>
          <a:p>
            <a:r>
              <a:rPr lang="en-US" altLang="zh-TW" sz="1600">
                <a:solidFill>
                  <a:schemeClr val="bg1">
                    <a:lumMod val="75000"/>
                  </a:schemeClr>
                </a:solidFill>
                <a:latin typeface="Courier New" panose="02070309020205020404" pitchFamily="49" charset="0"/>
                <a:cs typeface="Courier New" panose="02070309020205020404" pitchFamily="49" charset="0"/>
              </a:rPr>
              <a:t>    10 permit tcp 192.168.10.0 0.0.0.255 any eq www</a:t>
            </a:r>
          </a:p>
          <a:p>
            <a:r>
              <a:rPr lang="en-US" altLang="zh-TW" sz="1600">
                <a:solidFill>
                  <a:schemeClr val="accent6"/>
                </a:solidFill>
                <a:latin typeface="Courier New" panose="02070309020205020404" pitchFamily="49" charset="0"/>
                <a:cs typeface="Courier New" panose="02070309020205020404" pitchFamily="49" charset="0"/>
              </a:rPr>
              <a:t>    20 permit tcp 192.168.10.0 0.0.0.255 any eq 443 (657 matches) </a:t>
            </a:r>
          </a:p>
          <a:p>
            <a:r>
              <a:rPr lang="en-US" altLang="zh-TW" sz="1600">
                <a:solidFill>
                  <a:schemeClr val="bg1">
                    <a:lumMod val="75000"/>
                  </a:schemeClr>
                </a:solidFill>
                <a:latin typeface="Courier New" panose="02070309020205020404" pitchFamily="49" charset="0"/>
                <a:cs typeface="Courier New" panose="02070309020205020404" pitchFamily="49" charset="0"/>
              </a:rPr>
              <a:t>Extended IP access list 120</a:t>
            </a:r>
          </a:p>
          <a:p>
            <a:r>
              <a:rPr lang="en-US" altLang="zh-TW" sz="1600">
                <a:solidFill>
                  <a:schemeClr val="bg1">
                    <a:lumMod val="75000"/>
                  </a:schemeClr>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10 permit tcp any 192.168.10.0 0.0.0.255 established (1166 matches) </a:t>
            </a:r>
          </a:p>
          <a:p>
            <a:r>
              <a:rPr lang="en-US" altLang="zh-TW" sz="1600">
                <a:solidFill>
                  <a:schemeClr val="bg1">
                    <a:lumMod val="75000"/>
                  </a:schemeClr>
                </a:solidFill>
                <a:latin typeface="Courier New" panose="02070309020205020404" pitchFamily="49" charset="0"/>
                <a:cs typeface="Courier New" panose="02070309020205020404" pitchFamily="49" charset="0"/>
              </a:rPr>
              <a:t>R1#</a:t>
            </a:r>
            <a:endParaRPr lang="zh-TW" altLang="en-US" sz="1600"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217</a:t>
            </a:fld>
            <a:endParaRPr lang="en-US" kern="0">
              <a:solidFill>
                <a:srgbClr val="595959"/>
              </a:solidFill>
            </a:endParaRPr>
          </a:p>
        </p:txBody>
      </p:sp>
    </p:spTree>
    <p:custDataLst>
      <p:tags r:id="rId3"/>
    </p:custDataLst>
    <p:extLst>
      <p:ext uri="{BB962C8B-B14F-4D97-AF65-F5344CB8AC3E}">
        <p14:creationId xmlns:p14="http://schemas.microsoft.com/office/powerpoint/2010/main" val="4164375312"/>
      </p:ext>
    </p:extLst>
  </p:cSld>
  <p:clrMapOvr>
    <a:masterClrMapping/>
  </p:clrMapOvr>
  <p:transition/>
  <p:timing/>
</p:sld>
</file>

<file path=ppt/slides/slide2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lstStyle/>
          <a:p>
            <a:r>
              <a:rPr lang="zh-TW" altLang="en-US" sz="2133">
                <a:latin typeface="標楷體" pitchFamily="65" charset="-120"/>
                <a:cs typeface="Arial" pitchFamily="34" charset="0"/>
              </a:rPr>
              <a:t>命名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可讓你更容易瞭解其功能。若要建立命名延伸 </a:t>
            </a:r>
            <a:r>
              <a:rPr lang="en-US" altLang="zh-TW" sz="2133">
                <a:latin typeface="標楷體" pitchFamily="65" charset="-120"/>
                <a:cs typeface="Arial" pitchFamily="34" charset="0"/>
              </a:rPr>
              <a:t>ACL</a:t>
            </a:r>
            <a:r>
              <a:rPr lang="zh-TW" altLang="en-US" sz="2133">
                <a:latin typeface="標楷體" pitchFamily="65" charset="-120"/>
                <a:cs typeface="Arial" pitchFamily="34" charset="0"/>
              </a:rPr>
              <a:t>，請使用 </a:t>
            </a:r>
            <a:r>
              <a:rPr lang="en-US" altLang="zh-TW" sz="2133" b="1" err="1">
                <a:latin typeface="標楷體" pitchFamily="65" charset="-120"/>
                <a:cs typeface="Arial" pitchFamily="34" charset="0"/>
              </a:rPr>
              <a:t>ip access-list extended </a:t>
            </a:r>
            <a:r>
              <a:rPr lang="zh-TW" altLang="en-US" sz="2133">
                <a:latin typeface="標楷體" pitchFamily="65" charset="-120"/>
                <a:cs typeface="Arial" pitchFamily="34" charset="0"/>
              </a:rPr>
              <a:t>設定命令。</a:t>
            </a:r>
            <a:endParaRPr lang="en-US" altLang="zh-TW" sz="2133">
              <a:latin typeface="標楷體" pitchFamily="65" charset="-120"/>
              <a:cs typeface="Arial" pitchFamily="34" charset="0"/>
            </a:endParaRPr>
          </a:p>
          <a:p>
            <a:endParaRPr lang="en-US" altLang="zh-TW" sz="2133">
              <a:latin typeface="標楷體" pitchFamily="65" charset="-120"/>
              <a:cs typeface="Arial" pitchFamily="34" charset="0"/>
            </a:endParaRPr>
          </a:p>
          <a:p>
            <a:r>
              <a:rPr lang="zh-TW" altLang="en-US" sz="2133">
                <a:latin typeface="標楷體" pitchFamily="65" charset="-120"/>
                <a:cs typeface="Arial" pitchFamily="34" charset="0"/>
              </a:rPr>
              <a:t>在範例中，建立了名為 </a:t>
            </a:r>
            <a:r>
              <a:rPr lang="en-US" altLang="zh-TW" sz="2133">
                <a:latin typeface="標楷體" pitchFamily="65" charset="-120"/>
                <a:cs typeface="Arial" pitchFamily="34" charset="0"/>
              </a:rPr>
              <a:t>NO-FTP-ACCESS </a:t>
            </a:r>
            <a:r>
              <a:rPr lang="zh-TW" altLang="en-US" sz="2133">
                <a:latin typeface="標楷體" pitchFamily="65" charset="-120"/>
                <a:cs typeface="Arial" pitchFamily="34" charset="0"/>
              </a:rPr>
              <a:t>的命名延伸 </a:t>
            </a:r>
            <a:r>
              <a:rPr lang="en-US" altLang="zh-TW" sz="2133">
                <a:latin typeface="標楷體" pitchFamily="65" charset="-120"/>
                <a:cs typeface="Arial" pitchFamily="34" charset="0"/>
              </a:rPr>
              <a:t>ACL</a:t>
            </a:r>
            <a:r>
              <a:rPr lang="zh-TW" altLang="en-US" sz="2133">
                <a:latin typeface="標楷體" pitchFamily="65" charset="-120"/>
                <a:cs typeface="Arial" pitchFamily="34" charset="0"/>
              </a:rPr>
              <a:t>，並將提示變更為命名延伸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設定模式。</a:t>
            </a:r>
            <a:r>
              <a:rPr lang="en-US" altLang="zh-TW" sz="2133">
                <a:latin typeface="標楷體" pitchFamily="65" charset="-120"/>
                <a:cs typeface="Arial" pitchFamily="34" charset="0"/>
              </a:rPr>
              <a:t>ACE </a:t>
            </a:r>
            <a:r>
              <a:rPr lang="zh-TW" altLang="en-US" sz="2133">
                <a:latin typeface="標楷體" pitchFamily="65" charset="-120"/>
                <a:cs typeface="Arial" pitchFamily="34" charset="0"/>
              </a:rPr>
              <a:t>敘述會在命名延伸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子設定模式中輸入。</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en-US" sz="3600">
                <a:solidFill>
                  <a:srgbClr val="004C69"/>
                </a:solidFill>
              </a:rPr>
              <a:t>命名延伸 </a:t>
            </a:r>
            <a:r>
              <a:rPr lang="en-US" altLang="zh-TW" sz="3600">
                <a:solidFill>
                  <a:srgbClr val="004C69"/>
                </a:solidFill>
              </a:rPr>
              <a:t>IPv4 ACL </a:t>
            </a:r>
            <a:r>
              <a:rPr lang="zh-TW" altLang="en-US" sz="3600">
                <a:solidFill>
                  <a:srgbClr val="004C69"/>
                </a:solidFill>
              </a:rPr>
              <a:t>語法</a:t>
            </a:r>
          </a:p>
        </p:txBody>
      </p:sp>
      <p:sp>
        <p:nvSpPr>
          <p:cNvPr id="6" name="Rectangle 5">
            <a:extLst>
              <a:ext uri="{FF2B5EF4-FFF2-40B4-BE49-F238E27FC236}">
                <a16:creationId xmlns:a16="http://schemas.microsoft.com/office/drawing/2014/main" id="{01455B8B-4C37-4D53-A81B-869F80A18199}"/>
              </a:ext>
            </a:extLst>
          </p:cNvPr>
          <p:cNvSpPr/>
          <p:nvPr/>
        </p:nvSpPr>
        <p:spPr>
          <a:xfrm>
            <a:off x="1202362" y="1877936"/>
            <a:ext cx="9783828" cy="338554"/>
          </a:xfrm>
          <a:prstGeom prst="rect">
            <a:avLst/>
          </a:prstGeom>
          <a:solidFill>
            <a:srgbClr val="000000"/>
          </a:solidFill>
        </p:spPr>
        <p:txBody>
          <a:bodyPr wrap="square">
            <a:spAutoFit/>
          </a:bodyPr>
          <a:lstStyle/>
          <a:p>
            <a:r>
              <a:rPr lang="en-US" altLang="zh-TW" sz="1600">
                <a:solidFill>
                  <a:schemeClr val="bg1">
                    <a:lumMod val="75000"/>
                  </a:schemeClr>
                </a:solidFill>
                <a:latin typeface="Courier New" panose="02070309020205020404" pitchFamily="49" charset="0"/>
                <a:cs typeface="Courier New" panose="02070309020205020404" pitchFamily="49" charset="0"/>
              </a:rPr>
              <a:t>Router(config)# </a:t>
            </a:r>
            <a:r>
              <a:rPr lang="en-US" altLang="zh-TW" sz="1600" b="1" err="1">
                <a:solidFill>
                  <a:schemeClr val="bg1"/>
                </a:solidFill>
                <a:latin typeface="Courier New" panose="02070309020205020404" pitchFamily="49" charset="0"/>
                <a:cs typeface="Courier New" panose="02070309020205020404" pitchFamily="49" charset="0"/>
              </a:rPr>
              <a:t>ip access-list extended </a:t>
            </a:r>
            <a:r>
              <a:rPr lang="en-US" altLang="zh-TW" sz="1600" i="1">
                <a:solidFill>
                  <a:schemeClr val="bg1">
                    <a:lumMod val="75000"/>
                  </a:schemeClr>
                </a:solidFill>
                <a:latin typeface="Courier New" panose="02070309020205020404" pitchFamily="49" charset="0"/>
                <a:cs typeface="Courier New" panose="02070309020205020404" pitchFamily="49" charset="0"/>
              </a:rPr>
              <a:t>access-list-name</a:t>
            </a:r>
            <a:endParaRPr lang="zh-TW" altLang="en-US" sz="1600" b="1" i="1">
              <a:solidFill>
                <a:schemeClr val="bg1"/>
              </a:solidFill>
              <a:latin typeface="Courier New" panose="02070309020205020404" pitchFamily="49" charset="0"/>
              <a:cs typeface="Courier New" panose="02070309020205020404" pitchFamily="49" charset="0"/>
            </a:endParaRPr>
          </a:p>
        </p:txBody>
      </p:sp>
      <p:sp>
        <p:nvSpPr>
          <p:cNvPr id="8" name="Rectangle 5">
            <a:extLst>
              <a:ext uri="{FF2B5EF4-FFF2-40B4-BE49-F238E27FC236}">
                <a16:creationId xmlns:a16="http://schemas.microsoft.com/office/drawing/2014/main" id="{71048DF7-DC34-41E0-9497-116269918BDA}"/>
              </a:ext>
            </a:extLst>
          </p:cNvPr>
          <p:cNvSpPr/>
          <p:nvPr/>
        </p:nvSpPr>
        <p:spPr>
          <a:xfrm>
            <a:off x="1202362" y="3325470"/>
            <a:ext cx="9783828" cy="584775"/>
          </a:xfrm>
          <a:prstGeom prst="rect">
            <a:avLst/>
          </a:prstGeom>
          <a:solidFill>
            <a:srgbClr val="000000"/>
          </a:solidFill>
        </p:spPr>
        <p:txBody>
          <a:bodyPr wrap="square">
            <a:spAutoFit/>
          </a:bodyPr>
          <a:lstStyle/>
          <a:p>
            <a:r>
              <a:rPr lang="en-US" altLang="zh-TW" sz="1600">
                <a:solidFill>
                  <a:schemeClr val="bg1">
                    <a:lumMod val="75000"/>
                  </a:schemeClr>
                </a:solidFill>
                <a:latin typeface="Courier New" panose="02070309020205020404" pitchFamily="49" charset="0"/>
                <a:cs typeface="Courier New" panose="02070309020205020404" pitchFamily="49" charset="0"/>
              </a:rPr>
              <a:t>R1(config)# </a:t>
            </a:r>
            <a:r>
              <a:rPr lang="en-US" altLang="zh-TW" sz="1600" b="1" err="1">
                <a:solidFill>
                  <a:schemeClr val="bg1"/>
                </a:solidFill>
                <a:latin typeface="Courier New" panose="02070309020205020404" pitchFamily="49" charset="0"/>
                <a:cs typeface="Courier New" panose="02070309020205020404" pitchFamily="49" charset="0"/>
              </a:rPr>
              <a:t>ip access-list extended NO-FTP-ACCESS</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R1(config-ext-nacl)# </a:t>
            </a:r>
            <a:endParaRPr lang="zh-TW" altLang="en-US" sz="1600" b="1" i="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218</a:t>
            </a:fld>
            <a:endParaRPr lang="en-US" kern="0">
              <a:solidFill>
                <a:srgbClr val="595959"/>
              </a:solidFill>
            </a:endParaRPr>
          </a:p>
        </p:txBody>
      </p:sp>
    </p:spTree>
    <p:custDataLst>
      <p:tags r:id="rId3"/>
    </p:custDataLst>
    <p:extLst>
      <p:ext uri="{BB962C8B-B14F-4D97-AF65-F5344CB8AC3E}">
        <p14:creationId xmlns:p14="http://schemas.microsoft.com/office/powerpoint/2010/main" val="1872626567"/>
      </p:ext>
    </p:extLst>
  </p:cSld>
  <p:clrMapOvr>
    <a:masterClrMapping/>
  </p:clrMapOvr>
  <p:transition/>
  <p:timing/>
</p:sld>
</file>

<file path=ppt/slides/slide2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 name="Content Placeholder 3">
            <a:extLst>
              <a:ext uri="{FF2B5EF4-FFF2-40B4-BE49-F238E27FC236}">
                <a16:creationId xmlns:a16="http://schemas.microsoft.com/office/drawing/2014/main" id="{E967DBCA-A436-498A-B38F-B1B3D3822AC2}"/>
              </a:ext>
            </a:extLst>
          </p:cNvPr>
          <p:cNvSpPr>
            <a:spLocks noGrp="1"/>
          </p:cNvSpPr>
          <p:nvPr>
            <p:ph idx="1"/>
          </p:nvPr>
        </p:nvSpPr>
        <p:spPr>
          <a:xfrm>
            <a:off x="676426" y="1478071"/>
            <a:ext cx="10722259" cy="4622579"/>
          </a:xfrm>
        </p:spPr>
        <p:txBody>
          <a:bodyPr/>
          <a:lstStyle/>
          <a:p>
            <a:r>
              <a:rPr lang="zh-TW" altLang="zh-TW" sz="2133">
                <a:latin typeface="標楷體" pitchFamily="65" charset="-120"/>
              </a:rPr>
              <a:t>下面</a:t>
            </a:r>
            <a:r>
              <a:rPr lang="zh-TW" altLang="en-US" sz="2133">
                <a:latin typeface="標楷體" pitchFamily="65" charset="-120"/>
              </a:rPr>
              <a:t>的拓撲是用來示範設定兩個命名延伸 </a:t>
            </a:r>
            <a:r>
              <a:rPr lang="en-US" altLang="zh-TW" sz="2133">
                <a:latin typeface="標楷體" pitchFamily="65" charset="-120"/>
              </a:rPr>
              <a:t>IPv4 ACL </a:t>
            </a:r>
            <a:r>
              <a:rPr lang="zh-TW" altLang="en-US" sz="2133">
                <a:latin typeface="標楷體" pitchFamily="65" charset="-120"/>
              </a:rPr>
              <a:t>並套用至介面：</a:t>
            </a:r>
            <a:endParaRPr lang="en-US" altLang="zh-TW" sz="2133">
              <a:latin typeface="標楷體" pitchFamily="65" charset="-120"/>
            </a:endParaRPr>
          </a:p>
          <a:p>
            <a:pPr lvl="1"/>
            <a:r>
              <a:rPr lang="en-US" altLang="zh-TW" sz="2000">
                <a:latin typeface="標楷體" pitchFamily="65" charset="-120"/>
              </a:rPr>
              <a:t>SURFING - </a:t>
            </a:r>
            <a:r>
              <a:rPr lang="zh-TW" altLang="en-US" sz="2000">
                <a:latin typeface="標楷體" pitchFamily="65" charset="-120"/>
              </a:rPr>
              <a:t>這將允許內部 </a:t>
            </a:r>
            <a:r>
              <a:rPr lang="en-US" altLang="zh-TW" sz="2000">
                <a:latin typeface="標楷體" pitchFamily="65" charset="-120"/>
              </a:rPr>
              <a:t>HTTP </a:t>
            </a:r>
            <a:r>
              <a:rPr lang="zh-TW" altLang="en-US" sz="2000">
                <a:latin typeface="標楷體" pitchFamily="65" charset="-120"/>
              </a:rPr>
              <a:t>和 </a:t>
            </a:r>
            <a:r>
              <a:rPr lang="en-US" altLang="zh-TW" sz="2000">
                <a:latin typeface="標楷體" pitchFamily="65" charset="-120"/>
              </a:rPr>
              <a:t>HTTPS </a:t>
            </a:r>
            <a:r>
              <a:rPr lang="zh-TW" altLang="en-US" sz="2000">
                <a:latin typeface="標楷體" pitchFamily="65" charset="-120"/>
              </a:rPr>
              <a:t>流量離開至網際網路。</a:t>
            </a:r>
          </a:p>
          <a:p>
            <a:pPr lvl="1"/>
            <a:r>
              <a:rPr lang="en-US" altLang="zh-TW" sz="2000">
                <a:latin typeface="標楷體" pitchFamily="65" charset="-120"/>
              </a:rPr>
              <a:t>BROWSING - </a:t>
            </a:r>
            <a:r>
              <a:rPr lang="zh-TW" altLang="en-US" sz="2000">
                <a:latin typeface="標楷體" pitchFamily="65" charset="-120"/>
              </a:rPr>
              <a:t>這將只允許傳回 </a:t>
            </a:r>
            <a:r>
              <a:rPr lang="en-US" altLang="zh-TW" sz="2000">
                <a:latin typeface="標楷體" pitchFamily="65" charset="-120"/>
              </a:rPr>
              <a:t>Web </a:t>
            </a:r>
            <a:r>
              <a:rPr lang="zh-TW" altLang="en-US" sz="2000">
                <a:latin typeface="標楷體" pitchFamily="65" charset="-120"/>
              </a:rPr>
              <a:t>流量到內部主機，而離開 </a:t>
            </a:r>
            <a:r>
              <a:rPr lang="en-US" altLang="zh-TW" sz="2000">
                <a:latin typeface="標楷體" pitchFamily="65" charset="-120"/>
              </a:rPr>
              <a:t>R1 G0/0 </a:t>
            </a:r>
            <a:r>
              <a:rPr lang="zh-TW" altLang="en-US" sz="2000">
                <a:latin typeface="標楷體" pitchFamily="65" charset="-120"/>
              </a:rPr>
              <a:t>介面的所有其他流量被隱含拒絕。</a:t>
            </a:r>
            <a:endParaRPr lang="en-US" altLang="zh-TW" sz="20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en-US" sz="3600">
                <a:solidFill>
                  <a:srgbClr val="004C69"/>
                </a:solidFill>
              </a:rPr>
              <a:t>命名延伸 </a:t>
            </a:r>
            <a:r>
              <a:rPr lang="en-US" altLang="zh-TW" sz="3600">
                <a:solidFill>
                  <a:srgbClr val="004C69"/>
                </a:solidFill>
              </a:rPr>
              <a:t>IPv4 ACL </a:t>
            </a:r>
            <a:r>
              <a:rPr lang="zh-TW" altLang="en-US" sz="3600">
                <a:solidFill>
                  <a:srgbClr val="004C69"/>
                </a:solidFill>
              </a:rPr>
              <a:t>範例</a:t>
            </a:r>
          </a:p>
        </p:txBody>
      </p:sp>
      <p:pic>
        <p:nvPicPr>
          <p:cNvPr id="8" name="Picture 7">
            <a:extLst>
              <a:ext uri="{FF2B5EF4-FFF2-40B4-BE49-F238E27FC236}">
                <a16:creationId xmlns:a16="http://schemas.microsoft.com/office/drawing/2014/main" id="{9EF0F46F-7CA3-4860-8300-5159F9FB43DD}"/>
              </a:ext>
            </a:extLst>
          </p:cNvPr>
          <p:cNvPicPr>
            <a:picLocks noChangeAspect="1"/>
          </p:cNvPicPr>
          <p:nvPr/>
        </p:nvPicPr>
        <p:blipFill>
          <a:blip r:embed="rId3"/>
          <a:stretch>
            <a:fillRect/>
          </a:stretch>
        </p:blipFill>
        <p:spPr>
          <a:xfrm>
            <a:off x="1260090" y="3015149"/>
            <a:ext cx="9668375" cy="264685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219</a:t>
            </a:fld>
            <a:endParaRPr lang="en-US" kern="0">
              <a:solidFill>
                <a:srgbClr val="595959"/>
              </a:solidFill>
            </a:endParaRPr>
          </a:p>
        </p:txBody>
      </p:sp>
    </p:spTree>
    <p:custDataLst>
      <p:tags r:id="rId4"/>
    </p:custDataLst>
    <p:extLst>
      <p:ext uri="{BB962C8B-B14F-4D97-AF65-F5344CB8AC3E}">
        <p14:creationId xmlns:p14="http://schemas.microsoft.com/office/powerpoint/2010/main" val="3897246031"/>
      </p:ext>
    </p:extLst>
  </p:cSld>
  <p:clrMapOvr>
    <a:masterClrMapping/>
  </p:clrMapOvr>
  <p:transition/>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2637EE69-BADB-4D5F-9A7A-8130B3025BE3}"/>
              </a:ext>
            </a:extLst>
          </p:cNvPr>
          <p:cNvSpPr>
            <a:spLocks noGrp="1"/>
          </p:cNvSpPr>
          <p:nvPr>
            <p:ph idx="1"/>
          </p:nvPr>
        </p:nvSpPr>
        <p:spPr>
          <a:xfrm>
            <a:off x="638848" y="1317575"/>
            <a:ext cx="10922675" cy="5540425"/>
          </a:xfrm>
        </p:spPr>
        <p:txBody>
          <a:bodyPr/>
          <a:lstStyle/>
          <a:p>
            <a:pPr marL="457189" indent="-457189">
              <a:buFont typeface="Arial" pitchFamily="34" charset="0"/>
              <a:buChar char="•"/>
            </a:pPr>
            <a:r>
              <a:rPr lang="zh-TW" altLang="en-US" sz="2600">
                <a:latin typeface="標楷體" pitchFamily="65" charset="-120"/>
              </a:rPr>
              <a:t>多重存取網路上路由器數量的增加也會增加路由器之間交換的 </a:t>
            </a:r>
            <a:r>
              <a:rPr lang="en-US" altLang="zh-TW" sz="2600">
                <a:latin typeface="標楷體" pitchFamily="65" charset="-120"/>
              </a:rPr>
              <a:t>LSA </a:t>
            </a:r>
            <a:r>
              <a:rPr lang="zh-TW" altLang="en-US" sz="2600">
                <a:latin typeface="標楷體" pitchFamily="65" charset="-120"/>
              </a:rPr>
              <a:t>數量。這種 </a:t>
            </a:r>
            <a:r>
              <a:rPr lang="en-US" altLang="zh-TW" sz="2600">
                <a:latin typeface="標楷體" pitchFamily="65" charset="-120"/>
              </a:rPr>
              <a:t>LSA </a:t>
            </a:r>
            <a:r>
              <a:rPr lang="zh-TW" altLang="en-US" sz="2600">
                <a:latin typeface="標楷體" pitchFamily="65" charset="-120"/>
              </a:rPr>
              <a:t>的氾洪嚴重影響了 </a:t>
            </a:r>
            <a:r>
              <a:rPr lang="en-US" altLang="zh-TW" sz="2600">
                <a:latin typeface="標楷體" pitchFamily="65" charset="-120"/>
              </a:rPr>
              <a:t>OSPF </a:t>
            </a:r>
            <a:r>
              <a:rPr lang="zh-TW" altLang="en-US" sz="2600">
                <a:latin typeface="標楷體" pitchFamily="65" charset="-120"/>
              </a:rPr>
              <a:t>的執行。</a:t>
            </a:r>
            <a:endParaRPr lang="en-US" altLang="zh-TW" sz="2600">
              <a:latin typeface="標楷體" pitchFamily="65" charset="-120"/>
            </a:endParaRPr>
          </a:p>
          <a:p>
            <a:pPr marL="457189" indent="-457189">
              <a:buFont typeface="Arial" pitchFamily="34" charset="0"/>
              <a:buChar char="•"/>
            </a:pPr>
            <a:r>
              <a:rPr lang="zh-TW" altLang="en-US" sz="2600">
                <a:latin typeface="標楷體" pitchFamily="65" charset="-120"/>
              </a:rPr>
              <a:t>如果多接取網路中的每個路由器都必須將所有收到的 </a:t>
            </a:r>
            <a:r>
              <a:rPr lang="en-US" altLang="zh-TW" sz="2600">
                <a:latin typeface="標楷體" pitchFamily="65" charset="-120"/>
              </a:rPr>
              <a:t>LSA</a:t>
            </a:r>
            <a:r>
              <a:rPr lang="zh-TW" altLang="en-US" sz="2600">
                <a:latin typeface="標楷體" pitchFamily="65" charset="-120"/>
              </a:rPr>
              <a:t>洪並確認給同一多重存取網路中的所有其他路由器，那麼網路流量將變得相當混亂。</a:t>
            </a:r>
          </a:p>
          <a:p>
            <a:pPr marL="457189" indent="-457189">
              <a:buFont typeface="Arial" pitchFamily="34" charset="0"/>
              <a:buChar char="•"/>
            </a:pPr>
            <a:r>
              <a:rPr lang="zh-TW" altLang="en-US" sz="2600">
                <a:latin typeface="標楷體" pitchFamily="65" charset="-120"/>
              </a:rPr>
              <a:t>在多重存取網路中，</a:t>
            </a:r>
            <a:r>
              <a:rPr lang="en-US" altLang="zh-TW" sz="2600">
                <a:latin typeface="標楷體" pitchFamily="65" charset="-120"/>
              </a:rPr>
              <a:t>OSPF </a:t>
            </a:r>
            <a:r>
              <a:rPr lang="zh-TW" altLang="en-US" sz="2600">
                <a:latin typeface="標楷體" pitchFamily="65" charset="-120"/>
              </a:rPr>
              <a:t>選舉一部 </a:t>
            </a:r>
            <a:r>
              <a:rPr lang="en-US" altLang="zh-TW" sz="2600">
                <a:latin typeface="標楷體" pitchFamily="65" charset="-120"/>
              </a:rPr>
              <a:t>DR </a:t>
            </a:r>
            <a:r>
              <a:rPr lang="zh-TW" altLang="en-US" sz="2600">
                <a:latin typeface="標楷體" pitchFamily="65" charset="-120"/>
              </a:rPr>
              <a:t>作為發送和接收 </a:t>
            </a:r>
            <a:r>
              <a:rPr lang="en-US" altLang="zh-TW" sz="2600">
                <a:latin typeface="標楷體" pitchFamily="65" charset="-120"/>
              </a:rPr>
              <a:t>LSA </a:t>
            </a:r>
            <a:r>
              <a:rPr lang="zh-TW" altLang="en-US" sz="2600">
                <a:latin typeface="標楷體" pitchFamily="65" charset="-120"/>
              </a:rPr>
              <a:t>的收集和分配點。為了因應 </a:t>
            </a:r>
            <a:r>
              <a:rPr lang="en-US" altLang="zh-TW" sz="2600">
                <a:latin typeface="標楷體" pitchFamily="65" charset="-120"/>
              </a:rPr>
              <a:t>DR </a:t>
            </a:r>
            <a:r>
              <a:rPr lang="zh-TW" altLang="en-US" sz="2600">
                <a:latin typeface="標楷體" pitchFamily="65" charset="-120"/>
              </a:rPr>
              <a:t>故障的情況，也會選出一部 </a:t>
            </a:r>
            <a:r>
              <a:rPr lang="en-US" altLang="zh-TW" sz="2600">
                <a:latin typeface="標楷體" pitchFamily="65" charset="-120"/>
              </a:rPr>
              <a:t>BDR</a:t>
            </a:r>
            <a:r>
              <a:rPr lang="zh-TW" altLang="en-US" sz="2600">
                <a:latin typeface="標楷體" pitchFamily="65" charset="-120"/>
              </a:rPr>
              <a:t>。所有其他路由器都成為 </a:t>
            </a:r>
            <a:r>
              <a:rPr lang="en-US" altLang="zh-TW" sz="2600">
                <a:latin typeface="標楷體" pitchFamily="65" charset="-120"/>
              </a:rPr>
              <a:t>DROTHER</a:t>
            </a:r>
            <a:r>
              <a:rPr lang="zh-TW" altLang="en-US" sz="2600">
                <a:latin typeface="標楷體" pitchFamily="65" charset="-120"/>
              </a:rPr>
              <a:t>。</a:t>
            </a:r>
            <a:r>
              <a:rPr lang="en-US" altLang="zh-TW" sz="2600">
                <a:latin typeface="標楷體" pitchFamily="65" charset="-120"/>
              </a:rPr>
              <a:t>DROTHER </a:t>
            </a:r>
            <a:r>
              <a:rPr lang="zh-TW" altLang="en-US" sz="2600">
                <a:latin typeface="標楷體" pitchFamily="65" charset="-120"/>
              </a:rPr>
              <a:t>是一部既不是 </a:t>
            </a:r>
            <a:r>
              <a:rPr lang="en-US" altLang="zh-TW" sz="2600">
                <a:latin typeface="標楷體" pitchFamily="65" charset="-120"/>
              </a:rPr>
              <a:t>DR </a:t>
            </a:r>
            <a:r>
              <a:rPr lang="zh-TW" altLang="en-US" sz="2600">
                <a:latin typeface="標楷體" pitchFamily="65" charset="-120"/>
              </a:rPr>
              <a:t>也不是 </a:t>
            </a:r>
            <a:r>
              <a:rPr lang="en-US" altLang="zh-TW" sz="2600">
                <a:latin typeface="標楷體" pitchFamily="65" charset="-120"/>
              </a:rPr>
              <a:t>BDR </a:t>
            </a:r>
            <a:r>
              <a:rPr lang="zh-TW" altLang="en-US" sz="2600">
                <a:latin typeface="標楷體" pitchFamily="65" charset="-120"/>
              </a:rPr>
              <a:t>的路由器。</a:t>
            </a:r>
            <a:endParaRPr lang="en-US" altLang="zh-TW" sz="2600" b="1">
              <a:latin typeface="標楷體" pitchFamily="65" charset="-120"/>
              <a:cs typeface="Arial" panose="020b0604020202020204" pitchFamily="34" charset="0"/>
            </a:endParaRPr>
          </a:p>
          <a:p>
            <a:pPr marL="457189" indent="-457189">
              <a:buFont typeface="Arial" pitchFamily="34" charset="0"/>
              <a:buChar char="•"/>
            </a:pPr>
            <a:r>
              <a:rPr lang="zh-TW" sz="2600" b="1">
                <a:solidFill>
                  <a:srgbClr val="000000"/>
                </a:solidFill>
                <a:latin typeface="標楷體" pitchFamily="65" charset="-120"/>
                <a:cs typeface="Arial" pitchFamily="34" charset="0"/>
              </a:rPr>
              <a:t>注意</a:t>
            </a:r>
            <a:r>
              <a:rPr lang="zh-TW" sz="2600">
                <a:solidFill>
                  <a:srgbClr val="000000"/>
                </a:solidFill>
                <a:latin typeface="標楷體" pitchFamily="65" charset="-120"/>
                <a:cs typeface="Arial" pitchFamily="34" charset="0"/>
              </a:rPr>
              <a:t>：</a:t>
            </a:r>
            <a:r>
              <a:rPr lang="en-US" altLang="zh-TW" sz="2600">
                <a:latin typeface="標楷體" pitchFamily="65" charset="-120"/>
              </a:rPr>
              <a:t>DR </a:t>
            </a:r>
            <a:r>
              <a:rPr lang="zh-TW" altLang="en-US" sz="2600">
                <a:latin typeface="標楷體" pitchFamily="65" charset="-120"/>
              </a:rPr>
              <a:t>只用於 </a:t>
            </a:r>
            <a:r>
              <a:rPr lang="en-US" altLang="zh-TW" sz="2600">
                <a:latin typeface="標楷體" pitchFamily="65" charset="-120"/>
              </a:rPr>
              <a:t>LSA </a:t>
            </a:r>
            <a:r>
              <a:rPr lang="zh-TW" altLang="en-US" sz="2600">
                <a:latin typeface="標楷體" pitchFamily="65" charset="-120"/>
              </a:rPr>
              <a:t>的傳播。路由器仍將使用路由表中指示的最佳下一跳路由器來轉發其他所有封包。</a:t>
            </a:r>
          </a:p>
          <a:p>
            <a:pPr marL="457189" indent="-457189">
              <a:buFont typeface="Arial" pitchFamily="34" charset="0"/>
              <a:buChar char="•"/>
            </a:pPr>
            <a:endParaRPr lang="en-US" altLang="zh-TW" sz="2600">
              <a:solidFill>
                <a:srgbClr val="000000"/>
              </a:solidFill>
              <a:latin typeface="+mn-lt"/>
              <a:ea typeface="+mn-ea"/>
              <a:cs typeface="Arial" panose="020b0604020202020204" pitchFamily="34" charset="0"/>
            </a:endParaRPr>
          </a:p>
          <a:p>
            <a:pPr marL="457189" indent="-457189">
              <a:buFont typeface="Arial" pitchFamily="34" charset="0"/>
              <a:buChar char="•"/>
            </a:pPr>
            <a:endParaRPr lang="en-US" sz="2133">
              <a:latin typeface="+mn-lt"/>
              <a:ea typeface="+mn-ea"/>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1.3OSPF </a:t>
            </a:r>
            <a:r>
              <a:rPr lang="zh-TW" altLang="en-US" sz="3600">
                <a:solidFill>
                  <a:srgbClr val="004C69"/>
                </a:solidFill>
              </a:rPr>
              <a:t>運作</a:t>
            </a:r>
            <a:br>
              <a:rPr lang="en-US" sz="3600">
                <a:solidFill>
                  <a:srgbClr val="004C69"/>
                </a:solidFill>
              </a:rPr>
            </a:br>
            <a:r>
              <a:rPr lang="en-US" altLang="zh-TW" sz="3600">
                <a:solidFill>
                  <a:srgbClr val="004C69"/>
                </a:solidFill>
              </a:rPr>
              <a:t>LSA </a:t>
            </a:r>
            <a:r>
              <a:rPr lang="zh-TW" altLang="en-US" sz="3600">
                <a:solidFill>
                  <a:srgbClr val="004C69"/>
                </a:solidFill>
              </a:rPr>
              <a:t>泛洪與 </a:t>
            </a:r>
            <a:r>
              <a:rPr lang="en-US" altLang="zh-TW" sz="3600">
                <a:solidFill>
                  <a:srgbClr val="004C69"/>
                </a:solidFill>
              </a:rPr>
              <a:t>DR</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22</a:t>
            </a:fld>
            <a:endParaRPr lang="en-US" kern="0">
              <a:solidFill>
                <a:srgbClr val="595959"/>
              </a:solidFill>
            </a:endParaRPr>
          </a:p>
        </p:txBody>
      </p:sp>
    </p:spTree>
    <p:extLst>
      <p:ext uri="{BB962C8B-B14F-4D97-AF65-F5344CB8AC3E}">
        <p14:creationId xmlns:p14="http://schemas.microsoft.com/office/powerpoint/2010/main" val="4293673798"/>
      </p:ext>
    </p:extLst>
  </p:cSld>
  <p:clrMapOvr>
    <a:masterClrMapping/>
  </p:clrMapOvr>
  <p:transition/>
  <p:timing/>
</p:sld>
</file>

<file path=ppt/slides/slide2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F04B6AE6-1B64-41B3-ACE3-8899CB423D4B}"/>
              </a:ext>
            </a:extLst>
          </p:cNvPr>
          <p:cNvSpPr>
            <a:spLocks noGrp="1"/>
          </p:cNvSpPr>
          <p:nvPr>
            <p:ph idx="1"/>
          </p:nvPr>
        </p:nvSpPr>
        <p:spPr>
          <a:xfrm>
            <a:off x="192088" y="1065260"/>
            <a:ext cx="4041877" cy="5540425"/>
          </a:xfrm>
        </p:spPr>
        <p:txBody>
          <a:bodyPr/>
          <a:lstStyle/>
          <a:p>
            <a:r>
              <a:rPr lang="en-US" altLang="zh-TW" sz="2133">
                <a:latin typeface="標楷體" pitchFamily="65" charset="-120"/>
                <a:cs typeface="Arial" pitchFamily="34" charset="0"/>
              </a:rPr>
              <a:t>SURFING ACL </a:t>
            </a:r>
            <a:r>
              <a:rPr lang="zh-TW" altLang="en-US" sz="2133">
                <a:latin typeface="標楷體" pitchFamily="65" charset="-120"/>
                <a:cs typeface="Arial" pitchFamily="34" charset="0"/>
              </a:rPr>
              <a:t>允許來自內部用戶的 </a:t>
            </a:r>
            <a:r>
              <a:rPr lang="en-US" altLang="zh-TW" sz="2133">
                <a:latin typeface="標楷體" pitchFamily="65" charset="-120"/>
                <a:cs typeface="Arial" pitchFamily="34" charset="0"/>
              </a:rPr>
              <a:t>HTTP </a:t>
            </a:r>
            <a:r>
              <a:rPr lang="zh-TW" altLang="en-US" sz="2133">
                <a:latin typeface="標楷體" pitchFamily="65" charset="-120"/>
                <a:cs typeface="Arial" pitchFamily="34" charset="0"/>
              </a:rPr>
              <a:t>和 </a:t>
            </a:r>
            <a:r>
              <a:rPr lang="en-US" altLang="zh-TW" sz="2133">
                <a:latin typeface="標楷體" pitchFamily="65" charset="-120"/>
                <a:cs typeface="Arial" pitchFamily="34" charset="0"/>
              </a:rPr>
              <a:t>HTTPS </a:t>
            </a:r>
            <a:r>
              <a:rPr lang="zh-TW" altLang="en-US" sz="2133">
                <a:latin typeface="標楷體" pitchFamily="65" charset="-120"/>
                <a:cs typeface="Arial" pitchFamily="34" charset="0"/>
              </a:rPr>
              <a:t>流量離開連接到網際網路的 </a:t>
            </a:r>
            <a:r>
              <a:rPr lang="en-US" altLang="zh-TW" sz="2133">
                <a:latin typeface="標楷體" pitchFamily="65" charset="-120"/>
                <a:cs typeface="Arial" pitchFamily="34" charset="0"/>
              </a:rPr>
              <a:t>G0/0/1 </a:t>
            </a:r>
            <a:r>
              <a:rPr lang="zh-TW" altLang="en-US" sz="2133">
                <a:latin typeface="標楷體" pitchFamily="65" charset="-120"/>
                <a:cs typeface="Arial" pitchFamily="34" charset="0"/>
              </a:rPr>
              <a:t>介面。</a:t>
            </a:r>
            <a:r>
              <a:rPr lang="en-US" altLang="zh-TW" sz="2133">
                <a:latin typeface="標楷體" pitchFamily="65" charset="-120"/>
                <a:cs typeface="Arial" pitchFamily="34" charset="0"/>
              </a:rPr>
              <a:t>BROWSING ACL </a:t>
            </a:r>
            <a:r>
              <a:rPr lang="zh-TW" altLang="en-US" sz="2133">
                <a:latin typeface="標楷體" pitchFamily="65" charset="-120"/>
                <a:cs typeface="Arial" pitchFamily="34" charset="0"/>
              </a:rPr>
              <a:t>允許從網際網路傳回的網路流量回到內部私有網路。</a:t>
            </a:r>
          </a:p>
          <a:p>
            <a:r>
              <a:rPr lang="en-US" altLang="zh-TW" sz="2133">
                <a:latin typeface="標楷體" pitchFamily="65" charset="-120"/>
                <a:cs typeface="Arial" pitchFamily="34" charset="0"/>
              </a:rPr>
              <a:t>SURFING ACL </a:t>
            </a:r>
            <a:r>
              <a:rPr lang="zh-TW" altLang="en-US" sz="2133">
                <a:latin typeface="標楷體" pitchFamily="65" charset="-120"/>
                <a:cs typeface="Arial" pitchFamily="34" charset="0"/>
              </a:rPr>
              <a:t>會套用於入站，且 </a:t>
            </a:r>
            <a:r>
              <a:rPr lang="en-US" altLang="zh-TW" sz="2133">
                <a:latin typeface="標楷體" pitchFamily="65" charset="-120"/>
                <a:cs typeface="Arial" pitchFamily="34" charset="0"/>
              </a:rPr>
              <a:t>BROWSING ACL </a:t>
            </a:r>
            <a:r>
              <a:rPr lang="zh-TW" altLang="en-US" sz="2133">
                <a:latin typeface="標楷體" pitchFamily="65" charset="-120"/>
                <a:cs typeface="Arial" pitchFamily="34" charset="0"/>
              </a:rPr>
              <a:t>會在 </a:t>
            </a:r>
            <a:r>
              <a:rPr lang="en-US" altLang="zh-TW" sz="2133">
                <a:latin typeface="標楷體" pitchFamily="65" charset="-120"/>
                <a:cs typeface="Arial" pitchFamily="34" charset="0"/>
              </a:rPr>
              <a:t>R1 G0/0 </a:t>
            </a:r>
            <a:r>
              <a:rPr lang="zh-TW" altLang="en-US" sz="2133">
                <a:latin typeface="標楷體" pitchFamily="65" charset="-120"/>
                <a:cs typeface="Arial" pitchFamily="34" charset="0"/>
              </a:rPr>
              <a:t>介面上套用於出站。</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en-US" sz="3600">
                <a:solidFill>
                  <a:srgbClr val="004C69"/>
                </a:solidFill>
              </a:rPr>
              <a:t>命名延伸 </a:t>
            </a:r>
            <a:r>
              <a:rPr lang="en-US" altLang="zh-TW" sz="3600">
                <a:solidFill>
                  <a:srgbClr val="004C69"/>
                </a:solidFill>
              </a:rPr>
              <a:t>IPv4 ACL </a:t>
            </a:r>
            <a:r>
              <a:rPr lang="zh-TW" altLang="en-US" sz="3600">
                <a:solidFill>
                  <a:srgbClr val="004C69"/>
                </a:solidFill>
              </a:rPr>
              <a:t>範例（續）</a:t>
            </a:r>
          </a:p>
        </p:txBody>
      </p:sp>
      <p:sp>
        <p:nvSpPr>
          <p:cNvPr id="7" name="Rectangle 5">
            <a:extLst>
              <a:ext uri="{FF2B5EF4-FFF2-40B4-BE49-F238E27FC236}">
                <a16:creationId xmlns:a16="http://schemas.microsoft.com/office/drawing/2014/main" id="{6D4864BC-2323-4206-9726-294EBB1A4A6F}"/>
              </a:ext>
            </a:extLst>
          </p:cNvPr>
          <p:cNvSpPr/>
          <p:nvPr/>
        </p:nvSpPr>
        <p:spPr>
          <a:xfrm>
            <a:off x="4314574" y="1213008"/>
            <a:ext cx="7573861" cy="2964017"/>
          </a:xfrm>
          <a:prstGeom prst="rect">
            <a:avLst/>
          </a:prstGeom>
          <a:solidFill>
            <a:srgbClr val="000000"/>
          </a:solidFill>
        </p:spPr>
        <p:txBody>
          <a:bodyPr wrap="square">
            <a:spAutoFit/>
          </a:bodyPr>
          <a:lstStyle/>
          <a:p>
            <a:r>
              <a:rPr lang="en-US" altLang="zh-TW" sz="1333">
                <a:solidFill>
                  <a:schemeClr val="bg1">
                    <a:lumMod val="75000"/>
                  </a:schemeClr>
                </a:solidFill>
                <a:latin typeface="Courier New" panose="02070309020205020404" pitchFamily="49" charset="0"/>
                <a:cs typeface="Courier New" panose="02070309020205020404" pitchFamily="49" charset="0"/>
              </a:rPr>
              <a:t>R1(config)# </a:t>
            </a:r>
            <a:r>
              <a:rPr lang="en-US" altLang="zh-TW" sz="1333" b="1" err="1">
                <a:solidFill>
                  <a:schemeClr val="bg1"/>
                </a:solidFill>
                <a:latin typeface="Courier New" panose="02070309020205020404" pitchFamily="49" charset="0"/>
                <a:cs typeface="Courier New" panose="02070309020205020404" pitchFamily="49" charset="0"/>
              </a:rPr>
              <a:t>ip access-list extended SURFING</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333" b="1">
                <a:solidFill>
                  <a:schemeClr val="bg1"/>
                </a:solidFill>
                <a:latin typeface="Courier New" panose="02070309020205020404" pitchFamily="49" charset="0"/>
                <a:cs typeface="Courier New" panose="02070309020205020404" pitchFamily="49" charset="0"/>
              </a:rPr>
              <a:t>Remark Permits inside HTTP and HTTPS traffic </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333" b="1">
                <a:solidFill>
                  <a:schemeClr val="bg1"/>
                </a:solidFill>
                <a:latin typeface="Courier New" panose="02070309020205020404" pitchFamily="49" charset="0"/>
                <a:cs typeface="Courier New" panose="02070309020205020404" pitchFamily="49" charset="0"/>
              </a:rPr>
              <a:t>permit tcp 192.168.10.0 0.0.0.255 any eq 80</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333" b="1">
                <a:solidFill>
                  <a:schemeClr val="bg1"/>
                </a:solidFill>
                <a:latin typeface="Courier New" panose="02070309020205020404" pitchFamily="49" charset="0"/>
                <a:cs typeface="Courier New" panose="02070309020205020404" pitchFamily="49" charset="0"/>
              </a:rPr>
              <a:t>permit tcp 192.168.10.0 0.0.0.255 any eq 443</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333" b="1">
                <a:solidFill>
                  <a:schemeClr val="bg1"/>
                </a:solidFill>
                <a:latin typeface="Courier New" panose="02070309020205020404" pitchFamily="49" charset="0"/>
                <a:cs typeface="Courier New" panose="02070309020205020404" pitchFamily="49" charset="0"/>
              </a:rPr>
              <a:t>exit</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 </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 </a:t>
            </a:r>
            <a:r>
              <a:rPr lang="en-US" altLang="zh-TW" sz="1333" b="1" err="1">
                <a:solidFill>
                  <a:schemeClr val="bg1"/>
                </a:solidFill>
                <a:latin typeface="Courier New" panose="02070309020205020404" pitchFamily="49" charset="0"/>
                <a:cs typeface="Courier New" panose="02070309020205020404" pitchFamily="49" charset="0"/>
              </a:rPr>
              <a:t>ip access-list extended BROWSING</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333" b="1">
                <a:solidFill>
                  <a:schemeClr val="bg1"/>
                </a:solidFill>
                <a:latin typeface="Courier New" panose="02070309020205020404" pitchFamily="49" charset="0"/>
                <a:cs typeface="Courier New" panose="02070309020205020404" pitchFamily="49" charset="0"/>
              </a:rPr>
              <a:t>Remark Only permit returning HTTP and HTTPS traffic </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333" b="1">
                <a:solidFill>
                  <a:schemeClr val="bg1"/>
                </a:solidFill>
                <a:latin typeface="Courier New" panose="02070309020205020404" pitchFamily="49" charset="0"/>
                <a:cs typeface="Courier New" panose="02070309020205020404" pitchFamily="49" charset="0"/>
              </a:rPr>
              <a:t>permit tcp any 192.168.10.0 0.0.0.255 established</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333" b="1">
                <a:solidFill>
                  <a:schemeClr val="bg1"/>
                </a:solidFill>
                <a:latin typeface="Courier New" panose="02070309020205020404" pitchFamily="49" charset="0"/>
                <a:cs typeface="Courier New" panose="02070309020205020404" pitchFamily="49" charset="0"/>
              </a:rPr>
              <a:t>exit</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 </a:t>
            </a:r>
            <a:r>
              <a:rPr lang="en-US" altLang="zh-TW" sz="1333" b="1">
                <a:solidFill>
                  <a:schemeClr val="bg1"/>
                </a:solidFill>
                <a:latin typeface="Courier New" panose="02070309020205020404" pitchFamily="49" charset="0"/>
                <a:cs typeface="Courier New" panose="02070309020205020404" pitchFamily="49" charset="0"/>
              </a:rPr>
              <a:t>interface g0/0/0</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R1(config-if)# </a:t>
            </a:r>
            <a:r>
              <a:rPr lang="en-US" altLang="zh-TW" sz="1333" b="1" err="1">
                <a:solidFill>
                  <a:schemeClr val="bg1"/>
                </a:solidFill>
                <a:latin typeface="Courier New" panose="02070309020205020404" pitchFamily="49" charset="0"/>
                <a:cs typeface="Courier New" panose="02070309020205020404" pitchFamily="49" charset="0"/>
              </a:rPr>
              <a:t>ip access-group SURFING in</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R1(config-if)# </a:t>
            </a:r>
            <a:r>
              <a:rPr lang="en-US" altLang="zh-TW" sz="1333" b="1" err="1">
                <a:solidFill>
                  <a:schemeClr val="bg1"/>
                </a:solidFill>
                <a:latin typeface="Courier New" panose="02070309020205020404" pitchFamily="49" charset="0"/>
                <a:cs typeface="Courier New" panose="02070309020205020404" pitchFamily="49" charset="0"/>
              </a:rPr>
              <a:t>ip access-group BROWSING out</a:t>
            </a:r>
          </a:p>
          <a:p>
            <a:r>
              <a:rPr lang="en-US" altLang="zh-TW" sz="1333">
                <a:solidFill>
                  <a:schemeClr val="bg1">
                    <a:lumMod val="75000"/>
                  </a:schemeClr>
                </a:solidFill>
                <a:latin typeface="Courier New" panose="02070309020205020404" pitchFamily="49" charset="0"/>
                <a:cs typeface="Courier New" panose="02070309020205020404" pitchFamily="49" charset="0"/>
              </a:rPr>
              <a:t>R1(config-if)# </a:t>
            </a:r>
            <a:r>
              <a:rPr lang="en-US" altLang="zh-TW" sz="1333" b="1">
                <a:solidFill>
                  <a:schemeClr val="bg1"/>
                </a:solidFill>
                <a:latin typeface="Courier New" panose="02070309020205020404" pitchFamily="49" charset="0"/>
                <a:cs typeface="Courier New" panose="02070309020205020404" pitchFamily="49" charset="0"/>
              </a:rPr>
              <a:t>end</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220</a:t>
            </a:fld>
            <a:endParaRPr lang="en-US" kern="0">
              <a:solidFill>
                <a:srgbClr val="595959"/>
              </a:solidFill>
            </a:endParaRPr>
          </a:p>
        </p:txBody>
      </p:sp>
    </p:spTree>
    <p:custDataLst>
      <p:tags r:id="rId3"/>
    </p:custDataLst>
    <p:extLst>
      <p:ext uri="{BB962C8B-B14F-4D97-AF65-F5344CB8AC3E}">
        <p14:creationId xmlns:p14="http://schemas.microsoft.com/office/powerpoint/2010/main" val="721204164"/>
      </p:ext>
    </p:extLst>
  </p:cSld>
  <p:clrMapOvr>
    <a:masterClrMapping/>
  </p:clrMapOvr>
  <p:transition/>
  <p:timing/>
</p:sld>
</file>

<file path=ppt/slides/slide2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05557668-CC7B-43E6-AF38-CE119452011C}"/>
              </a:ext>
            </a:extLst>
          </p:cNvPr>
          <p:cNvSpPr>
            <a:spLocks noGrp="1"/>
          </p:cNvSpPr>
          <p:nvPr>
            <p:ph idx="1"/>
          </p:nvPr>
        </p:nvSpPr>
        <p:spPr>
          <a:xfrm>
            <a:off x="676426" y="1215025"/>
            <a:ext cx="10860045" cy="4885625"/>
          </a:xfrm>
        </p:spPr>
        <p:txBody>
          <a:bodyPr/>
          <a:lstStyle/>
          <a:p>
            <a:r>
              <a:rPr lang="en-US" altLang="zh-TW" sz="2133" b="1">
                <a:latin typeface="標楷體" pitchFamily="65" charset="-120"/>
                <a:cs typeface="Arial" pitchFamily="34" charset="0"/>
              </a:rPr>
              <a:t> show access-lists</a:t>
            </a:r>
            <a:r>
              <a:rPr lang="en-US" altLang="zh-TW" sz="2133">
                <a:latin typeface="標楷體" pitchFamily="65" charset="-120"/>
                <a:cs typeface="Arial" pitchFamily="34" charset="0"/>
              </a:rPr>
              <a:t> </a:t>
            </a:r>
            <a:r>
              <a:rPr lang="zh-TW" altLang="en-US" sz="2133">
                <a:latin typeface="標楷體" pitchFamily="65" charset="-120"/>
                <a:cs typeface="Arial" pitchFamily="34" charset="0"/>
              </a:rPr>
              <a:t>命令用來驗證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統計。請注意，</a:t>
            </a:r>
            <a:r>
              <a:rPr lang="en-US" altLang="zh-TW" sz="2133">
                <a:latin typeface="標楷體" pitchFamily="65" charset="-120"/>
                <a:cs typeface="Arial" pitchFamily="34" charset="0"/>
              </a:rPr>
              <a:t>SURFING ACL </a:t>
            </a:r>
            <a:r>
              <a:rPr lang="zh-TW" altLang="en-US" sz="2133">
                <a:latin typeface="標楷體" pitchFamily="65" charset="-120"/>
                <a:cs typeface="Arial" pitchFamily="34" charset="0"/>
              </a:rPr>
              <a:t>中的允許安全 </a:t>
            </a:r>
            <a:r>
              <a:rPr lang="en-US" altLang="zh-TW" sz="2133">
                <a:latin typeface="標楷體" pitchFamily="65" charset="-120"/>
                <a:cs typeface="Arial" pitchFamily="34" charset="0"/>
              </a:rPr>
              <a:t>HTTPS </a:t>
            </a:r>
            <a:r>
              <a:rPr lang="zh-TW" altLang="en-US" sz="2133">
                <a:latin typeface="標楷體" pitchFamily="65" charset="-120"/>
                <a:cs typeface="Arial" pitchFamily="34" charset="0"/>
              </a:rPr>
              <a:t>計數器 </a:t>
            </a:r>
            <a:r>
              <a:rPr lang="en-US" altLang="zh-TW" sz="2133">
                <a:latin typeface="標楷體" pitchFamily="65" charset="-120"/>
                <a:cs typeface="Arial" pitchFamily="34" charset="0"/>
              </a:rPr>
              <a:t>(</a:t>
            </a:r>
            <a:r>
              <a:rPr lang="zh-TW" altLang="en-US" sz="2133">
                <a:latin typeface="標楷體" pitchFamily="65" charset="-120"/>
                <a:cs typeface="Arial" pitchFamily="34" charset="0"/>
              </a:rPr>
              <a:t>即，</a:t>
            </a:r>
            <a:r>
              <a:rPr lang="en-US" altLang="zh-TW" sz="2133">
                <a:latin typeface="標楷體" pitchFamily="65" charset="-120"/>
                <a:cs typeface="Arial" pitchFamily="34" charset="0"/>
              </a:rPr>
              <a:t>eq 443) </a:t>
            </a:r>
            <a:r>
              <a:rPr lang="zh-TW" altLang="en-US" sz="2133">
                <a:latin typeface="標楷體" pitchFamily="65" charset="-120"/>
                <a:cs typeface="Arial" pitchFamily="34" charset="0"/>
              </a:rPr>
              <a:t>和 </a:t>
            </a:r>
            <a:r>
              <a:rPr lang="en-US" altLang="zh-TW" sz="2133">
                <a:latin typeface="標楷體" pitchFamily="65" charset="-120"/>
                <a:cs typeface="Arial" pitchFamily="34" charset="0"/>
              </a:rPr>
              <a:t>BROWSING ACL </a:t>
            </a:r>
            <a:r>
              <a:rPr lang="zh-TW" altLang="en-US" sz="2133">
                <a:latin typeface="標楷體" pitchFamily="65" charset="-120"/>
                <a:cs typeface="Arial" pitchFamily="34" charset="0"/>
              </a:rPr>
              <a:t>的傳回 </a:t>
            </a:r>
            <a:r>
              <a:rPr lang="en-US" altLang="zh-TW" sz="2133">
                <a:latin typeface="標楷體" pitchFamily="65" charset="-120"/>
                <a:cs typeface="Arial" pitchFamily="34" charset="0"/>
              </a:rPr>
              <a:t>established </a:t>
            </a:r>
            <a:r>
              <a:rPr lang="zh-TW" altLang="en-US" sz="2133">
                <a:latin typeface="標楷體" pitchFamily="65" charset="-120"/>
                <a:cs typeface="Arial" pitchFamily="34" charset="0"/>
              </a:rPr>
              <a:t>計數器已增加。</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en-US" sz="3600">
                <a:solidFill>
                  <a:srgbClr val="004C69"/>
                </a:solidFill>
              </a:rPr>
              <a:t>命名延伸 </a:t>
            </a:r>
            <a:r>
              <a:rPr lang="en-US" altLang="zh-TW" sz="3600">
                <a:solidFill>
                  <a:srgbClr val="004C69"/>
                </a:solidFill>
              </a:rPr>
              <a:t>IPv4 ACL </a:t>
            </a:r>
            <a:r>
              <a:rPr lang="zh-TW" altLang="en-US" sz="3600">
                <a:solidFill>
                  <a:srgbClr val="004C69"/>
                </a:solidFill>
              </a:rPr>
              <a:t>範例（續）</a:t>
            </a:r>
          </a:p>
        </p:txBody>
      </p:sp>
      <p:sp>
        <p:nvSpPr>
          <p:cNvPr id="5" name="Rectangle 5">
            <a:extLst>
              <a:ext uri="{FF2B5EF4-FFF2-40B4-BE49-F238E27FC236}">
                <a16:creationId xmlns:a16="http://schemas.microsoft.com/office/drawing/2014/main" id="{94BBB5EA-2E82-4169-8467-2D53B52939A6}"/>
              </a:ext>
            </a:extLst>
          </p:cNvPr>
          <p:cNvSpPr/>
          <p:nvPr/>
        </p:nvSpPr>
        <p:spPr>
          <a:xfrm>
            <a:off x="2219549" y="2075327"/>
            <a:ext cx="7749457" cy="1898468"/>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access-lists</a:t>
            </a:r>
          </a:p>
          <a:p>
            <a:r>
              <a:rPr lang="en-US" altLang="zh-TW" sz="1467">
                <a:solidFill>
                  <a:schemeClr val="bg1">
                    <a:lumMod val="75000"/>
                  </a:schemeClr>
                </a:solidFill>
                <a:latin typeface="Courier New" panose="02070309020205020404" pitchFamily="49" charset="0"/>
                <a:cs typeface="Courier New" panose="02070309020205020404" pitchFamily="49" charset="0"/>
              </a:rPr>
              <a:t>Extended IP access list SURFING</a:t>
            </a:r>
          </a:p>
          <a:p>
            <a:r>
              <a:rPr lang="en-US" altLang="zh-TW" sz="1467">
                <a:solidFill>
                  <a:schemeClr val="bg1">
                    <a:lumMod val="75000"/>
                  </a:schemeClr>
                </a:solidFill>
                <a:latin typeface="Courier New" panose="02070309020205020404" pitchFamily="49" charset="0"/>
                <a:cs typeface="Courier New" panose="02070309020205020404" pitchFamily="49" charset="0"/>
              </a:rPr>
              <a:t>    10 permit tcp 192.168.10.0 0.0.0.255 any eq www</a:t>
            </a:r>
          </a:p>
          <a:p>
            <a:r>
              <a:rPr lang="en-US" altLang="zh-TW" sz="1467">
                <a:solidFill>
                  <a:schemeClr val="bg1">
                    <a:lumMod val="75000"/>
                  </a:schemeClr>
                </a:solidFill>
                <a:latin typeface="Courier New" panose="02070309020205020404" pitchFamily="49" charset="0"/>
                <a:cs typeface="Courier New" panose="02070309020205020404" pitchFamily="49" charset="0"/>
              </a:rPr>
              <a:t>    </a:t>
            </a:r>
            <a:r>
              <a:rPr lang="en-US" altLang="zh-TW" sz="1467">
                <a:solidFill>
                  <a:schemeClr val="accent6"/>
                </a:solidFill>
                <a:latin typeface="Courier New" panose="02070309020205020404" pitchFamily="49" charset="0"/>
                <a:cs typeface="Courier New" panose="02070309020205020404" pitchFamily="49" charset="0"/>
              </a:rPr>
              <a:t>20 permit tcp 192.168.10.0 0.0.0.255 any eq 443 (124 matches) </a:t>
            </a:r>
          </a:p>
          <a:p>
            <a:r>
              <a:rPr lang="en-US" altLang="zh-TW" sz="1467">
                <a:solidFill>
                  <a:schemeClr val="bg1">
                    <a:lumMod val="75000"/>
                  </a:schemeClr>
                </a:solidFill>
                <a:latin typeface="Courier New" panose="02070309020205020404" pitchFamily="49" charset="0"/>
                <a:cs typeface="Courier New" panose="02070309020205020404" pitchFamily="49" charset="0"/>
              </a:rPr>
              <a:t>Extended IP access list BROWSING</a:t>
            </a:r>
          </a:p>
          <a:p>
            <a:r>
              <a:rPr lang="en-US" altLang="zh-TW" sz="1467">
                <a:solidFill>
                  <a:schemeClr val="bg1">
                    <a:lumMod val="75000"/>
                  </a:schemeClr>
                </a:solidFill>
                <a:latin typeface="Courier New" panose="02070309020205020404" pitchFamily="49" charset="0"/>
                <a:cs typeface="Courier New" panose="02070309020205020404" pitchFamily="49" charset="0"/>
              </a:rPr>
              <a:t>    </a:t>
            </a:r>
            <a:r>
              <a:rPr lang="en-US" altLang="zh-TW" sz="1467">
                <a:solidFill>
                  <a:schemeClr val="accent6"/>
                </a:solidFill>
                <a:latin typeface="Courier New" panose="02070309020205020404" pitchFamily="49" charset="0"/>
                <a:cs typeface="Courier New" panose="02070309020205020404" pitchFamily="49" charset="0"/>
              </a:rPr>
              <a:t>10 permit tcp any 192.168.10.0 0.0.0.255 established (369 matches) </a:t>
            </a:r>
          </a:p>
          <a:p>
            <a:r>
              <a:rPr lang="en-US" altLang="zh-TW" sz="1467">
                <a:solidFill>
                  <a:schemeClr val="bg1">
                    <a:lumMod val="75000"/>
                  </a:schemeClr>
                </a:solidFill>
                <a:latin typeface="Courier New" panose="02070309020205020404" pitchFamily="49" charset="0"/>
                <a:cs typeface="Courier New" panose="02070309020205020404" pitchFamily="49" charset="0"/>
              </a:rPr>
              <a:t>R1#</a:t>
            </a:r>
            <a:endParaRPr lang="zh-TW" altLang="en-US" sz="1467"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221</a:t>
            </a:fld>
            <a:endParaRPr lang="en-US" kern="0">
              <a:solidFill>
                <a:srgbClr val="595959"/>
              </a:solidFill>
            </a:endParaRPr>
          </a:p>
        </p:txBody>
      </p:sp>
    </p:spTree>
    <p:custDataLst>
      <p:tags r:id="rId3"/>
    </p:custDataLst>
    <p:extLst>
      <p:ext uri="{BB962C8B-B14F-4D97-AF65-F5344CB8AC3E}">
        <p14:creationId xmlns:p14="http://schemas.microsoft.com/office/powerpoint/2010/main" val="1798991828"/>
      </p:ext>
    </p:extLst>
  </p:cSld>
  <p:clrMapOvr>
    <a:masterClrMapping/>
  </p:clrMapOvr>
  <p:transition/>
  <p:timing/>
</p:sld>
</file>

<file path=ppt/slides/slide2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40077"/>
            <a:ext cx="10772363" cy="4860573"/>
          </a:xfrm>
        </p:spPr>
        <p:txBody>
          <a:bodyPr>
            <a:normAutofit/>
          </a:bodyPr>
          <a:lstStyle/>
          <a:p>
            <a:r>
              <a:rPr lang="zh-TW" altLang="en-US" sz="2200">
                <a:latin typeface="標楷體" pitchFamily="65" charset="-120"/>
                <a:cs typeface="Arial" pitchFamily="34" charset="0"/>
              </a:rPr>
              <a:t>需要進行許多變更時，可以使用文字編輯器來編輯延伸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。否則，如果編輯套用至一個或兩個 </a:t>
            </a:r>
            <a:r>
              <a:rPr lang="en-US" altLang="zh-TW" sz="2200">
                <a:latin typeface="標楷體" pitchFamily="65" charset="-120"/>
                <a:cs typeface="Arial" pitchFamily="34" charset="0"/>
              </a:rPr>
              <a:t>ACE</a:t>
            </a:r>
            <a:r>
              <a:rPr lang="zh-TW" altLang="en-US" sz="2200">
                <a:latin typeface="標楷體" pitchFamily="65" charset="-120"/>
                <a:cs typeface="Arial" pitchFamily="34" charset="0"/>
              </a:rPr>
              <a:t>，則可以使用序列號。</a:t>
            </a:r>
            <a:endParaRPr lang="en-US" sz="2200">
              <a:latin typeface="標楷體" pitchFamily="65" charset="-120"/>
              <a:cs typeface="Arial" pitchFamily="34" charset="0"/>
            </a:endParaRPr>
          </a:p>
          <a:p>
            <a:r>
              <a:rPr lang="zh-TW" altLang="en-US" sz="2200">
                <a:latin typeface="標楷體" pitchFamily="65" charset="-120"/>
                <a:cs typeface="Arial" pitchFamily="34" charset="0"/>
              </a:rPr>
              <a:t>例如：</a:t>
            </a:r>
            <a:endParaRPr lang="en-US" altLang="zh-TW" sz="2200">
              <a:latin typeface="標楷體" pitchFamily="65" charset="-120"/>
              <a:cs typeface="Arial" pitchFamily="34" charset="0"/>
            </a:endParaRPr>
          </a:p>
          <a:p>
            <a:pPr lvl="1"/>
            <a:r>
              <a:rPr lang="en-US" altLang="zh-TW" sz="2200">
                <a:latin typeface="標楷體" pitchFamily="65" charset="-120"/>
                <a:cs typeface="Arial" pitchFamily="34" charset="0"/>
              </a:rPr>
              <a:t>ACE </a:t>
            </a:r>
            <a:r>
              <a:rPr lang="zh-TW" altLang="en-US" sz="2200">
                <a:latin typeface="標楷體" pitchFamily="65" charset="-120"/>
                <a:cs typeface="Arial" pitchFamily="34" charset="0"/>
              </a:rPr>
              <a:t>序列編號 </a:t>
            </a:r>
            <a:r>
              <a:rPr lang="en-US" altLang="zh-TW" sz="2200">
                <a:latin typeface="標楷體" pitchFamily="65" charset="-120"/>
                <a:cs typeface="Arial" pitchFamily="34" charset="0"/>
              </a:rPr>
              <a:t>10 </a:t>
            </a:r>
            <a:r>
              <a:rPr lang="zh-TW" altLang="en-US" sz="2200">
                <a:latin typeface="標楷體" pitchFamily="65" charset="-120"/>
                <a:cs typeface="Arial" pitchFamily="34" charset="0"/>
              </a:rPr>
              <a:t>在 </a:t>
            </a:r>
            <a:r>
              <a:rPr lang="en-US" altLang="zh-TW" sz="2200">
                <a:latin typeface="標楷體" pitchFamily="65" charset="-120"/>
                <a:cs typeface="Arial" pitchFamily="34" charset="0"/>
              </a:rPr>
              <a:t>SURFING ACL </a:t>
            </a:r>
            <a:r>
              <a:rPr lang="zh-TW" altLang="en-US" sz="2200">
                <a:latin typeface="標楷體" pitchFamily="65" charset="-120"/>
                <a:cs typeface="Arial" pitchFamily="34" charset="0"/>
              </a:rPr>
              <a:t>中有不正確的來源 </a:t>
            </a:r>
            <a:r>
              <a:rPr lang="en-US" altLang="zh-TW" sz="2200">
                <a:latin typeface="標楷體" pitchFamily="65" charset="-120"/>
                <a:cs typeface="Arial" pitchFamily="34" charset="0"/>
              </a:rPr>
              <a:t>IP </a:t>
            </a:r>
            <a:r>
              <a:rPr lang="zh-TW" altLang="en-US" sz="2200">
                <a:latin typeface="標楷體" pitchFamily="65" charset="-120"/>
                <a:cs typeface="Arial" pitchFamily="34" charset="0"/>
              </a:rPr>
              <a:t>網路位址。</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en-US" sz="3600">
                <a:solidFill>
                  <a:srgbClr val="004C69"/>
                </a:solidFill>
              </a:rPr>
              <a:t>編輯延伸 </a:t>
            </a:r>
            <a:r>
              <a:rPr lang="en-US" altLang="zh-TW" sz="3600">
                <a:solidFill>
                  <a:srgbClr val="004C69"/>
                </a:solidFill>
              </a:rPr>
              <a:t>ACL</a:t>
            </a:r>
          </a:p>
        </p:txBody>
      </p:sp>
      <p:sp>
        <p:nvSpPr>
          <p:cNvPr id="6" name="Rectangle 5">
            <a:extLst>
              <a:ext uri="{FF2B5EF4-FFF2-40B4-BE49-F238E27FC236}">
                <a16:creationId xmlns:a16="http://schemas.microsoft.com/office/drawing/2014/main" id="{88D924E0-67DB-4034-8E5F-0A6487F1B4B4}"/>
              </a:ext>
            </a:extLst>
          </p:cNvPr>
          <p:cNvSpPr/>
          <p:nvPr/>
        </p:nvSpPr>
        <p:spPr>
          <a:xfrm>
            <a:off x="2578477" y="3095261"/>
            <a:ext cx="7031601" cy="1672702"/>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access-lists </a:t>
            </a:r>
          </a:p>
          <a:p>
            <a:r>
              <a:rPr lang="en-US" altLang="zh-TW" sz="1467">
                <a:solidFill>
                  <a:schemeClr val="bg1">
                    <a:lumMod val="75000"/>
                  </a:schemeClr>
                </a:solidFill>
                <a:latin typeface="Courier New" panose="02070309020205020404" pitchFamily="49" charset="0"/>
                <a:cs typeface="Courier New" panose="02070309020205020404" pitchFamily="49" charset="0"/>
              </a:rPr>
              <a:t>Extended IP access list BROWSING</a:t>
            </a:r>
          </a:p>
          <a:p>
            <a:r>
              <a:rPr lang="en-US" altLang="zh-TW" sz="1467">
                <a:solidFill>
                  <a:schemeClr val="bg1">
                    <a:lumMod val="75000"/>
                  </a:schemeClr>
                </a:solidFill>
                <a:latin typeface="Courier New" panose="02070309020205020404" pitchFamily="49" charset="0"/>
                <a:cs typeface="Courier New" panose="02070309020205020404" pitchFamily="49" charset="0"/>
              </a:rPr>
              <a:t>    10 permit tcp any 192.168.10.0 0.0.0.255 established </a:t>
            </a:r>
          </a:p>
          <a:p>
            <a:r>
              <a:rPr lang="en-US" altLang="zh-TW" sz="1467">
                <a:solidFill>
                  <a:schemeClr val="bg1">
                    <a:lumMod val="75000"/>
                  </a:schemeClr>
                </a:solidFill>
                <a:latin typeface="Courier New" panose="02070309020205020404" pitchFamily="49" charset="0"/>
                <a:cs typeface="Courier New" panose="02070309020205020404" pitchFamily="49" charset="0"/>
              </a:rPr>
              <a:t>Extended IP access list SURFING</a:t>
            </a:r>
          </a:p>
          <a:p>
            <a:r>
              <a:rPr lang="en-US" altLang="zh-TW" sz="1467">
                <a:solidFill>
                  <a:schemeClr val="bg1">
                    <a:lumMod val="75000"/>
                  </a:schemeClr>
                </a:solidFill>
                <a:latin typeface="Courier New" panose="02070309020205020404" pitchFamily="49" charset="0"/>
                <a:cs typeface="Courier New" panose="02070309020205020404" pitchFamily="49" charset="0"/>
              </a:rPr>
              <a:t>    10 permit tcp 19.168.10.0 0.0.0.255 any eq www</a:t>
            </a:r>
          </a:p>
          <a:p>
            <a:r>
              <a:rPr lang="en-US" altLang="zh-TW" sz="1467">
                <a:solidFill>
                  <a:schemeClr val="bg1">
                    <a:lumMod val="75000"/>
                  </a:schemeClr>
                </a:solidFill>
                <a:latin typeface="Courier New" panose="02070309020205020404" pitchFamily="49" charset="0"/>
                <a:cs typeface="Courier New" panose="02070309020205020404" pitchFamily="49" charset="0"/>
              </a:rPr>
              <a:t>    20 permit tcp 192.168.10.0 0.0.0.255 any eq 443 </a:t>
            </a:r>
          </a:p>
          <a:p>
            <a:r>
              <a:rPr lang="en-US" altLang="zh-TW" sz="1467">
                <a:solidFill>
                  <a:schemeClr val="bg1">
                    <a:lumMod val="75000"/>
                  </a:schemeClr>
                </a:solidFill>
                <a:latin typeface="Courier New" panose="02070309020205020404" pitchFamily="49" charset="0"/>
                <a:cs typeface="Courier New" panose="02070309020205020404" pitchFamily="49" charset="0"/>
              </a:rPr>
              <a:t>R1#</a:t>
            </a:r>
            <a:endParaRPr lang="zh-TW" altLang="en-US" sz="1467"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222</a:t>
            </a:fld>
            <a:endParaRPr lang="en-US" kern="0">
              <a:solidFill>
                <a:srgbClr val="595959"/>
              </a:solidFill>
            </a:endParaRPr>
          </a:p>
        </p:txBody>
      </p:sp>
    </p:spTree>
    <p:custDataLst>
      <p:tags r:id="rId3"/>
    </p:custDataLst>
    <p:extLst>
      <p:ext uri="{BB962C8B-B14F-4D97-AF65-F5344CB8AC3E}">
        <p14:creationId xmlns:p14="http://schemas.microsoft.com/office/powerpoint/2010/main" val="4016038111"/>
      </p:ext>
    </p:extLst>
  </p:cSld>
  <p:clrMapOvr>
    <a:masterClrMapping/>
  </p:clrMapOvr>
  <p:transition/>
  <p:timing/>
</p:sld>
</file>

<file path=ppt/slides/slide2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327759"/>
            <a:ext cx="11047936" cy="4772891"/>
          </a:xfrm>
        </p:spPr>
        <p:txBody>
          <a:bodyPr/>
          <a:lstStyle/>
          <a:p>
            <a:pPr marL="380990" indent="-380990">
              <a:buFont typeface="Arial" pitchFamily="34" charset="0"/>
              <a:buChar char="•"/>
            </a:pPr>
            <a:r>
              <a:rPr lang="zh-TW" altLang="en-US" sz="2133">
                <a:latin typeface="標楷體" pitchFamily="65" charset="-120"/>
                <a:cs typeface="Arial" pitchFamily="34" charset="0"/>
              </a:rPr>
              <a:t>若要使用序列號更正此錯誤，會使用 </a:t>
            </a:r>
            <a:r>
              <a:rPr lang="en-US" altLang="zh-TW" sz="2133" b="1">
                <a:latin typeface="標楷體" pitchFamily="65" charset="-120"/>
                <a:cs typeface="Arial" pitchFamily="34" charset="0"/>
              </a:rPr>
              <a:t>no</a:t>
            </a:r>
            <a:r>
              <a:rPr lang="en-US" altLang="zh-TW" sz="2133">
                <a:latin typeface="標楷體" pitchFamily="65" charset="-120"/>
                <a:cs typeface="Arial" pitchFamily="34" charset="0"/>
              </a:rPr>
              <a:t> </a:t>
            </a:r>
            <a:r>
              <a:rPr lang="en-US" altLang="zh-TW" sz="2133" i="1">
                <a:latin typeface="標楷體" pitchFamily="65" charset="-120"/>
                <a:cs typeface="Arial" pitchFamily="34" charset="0"/>
              </a:rPr>
              <a:t>sequence_#</a:t>
            </a:r>
            <a:r>
              <a:rPr lang="en-US" altLang="zh-TW" sz="2133">
                <a:latin typeface="標楷體" pitchFamily="65" charset="-120"/>
                <a:cs typeface="Arial" pitchFamily="34" charset="0"/>
              </a:rPr>
              <a:t> </a:t>
            </a:r>
            <a:r>
              <a:rPr lang="zh-TW" altLang="en-US" sz="2133">
                <a:latin typeface="標楷體" pitchFamily="65" charset="-120"/>
                <a:cs typeface="Arial" pitchFamily="34" charset="0"/>
              </a:rPr>
              <a:t>命令移除原始敘述，並加入修正後的敘述取代原始敘述。</a:t>
            </a:r>
            <a:endParaRPr lang="en-US" altLang="zh-TW" sz="2133">
              <a:latin typeface="標楷體" pitchFamily="65" charset="-120"/>
              <a:cs typeface="Arial" pitchFamily="34" charset="0"/>
            </a:endParaRPr>
          </a:p>
          <a:p>
            <a:pPr marL="380990" indent="-380990">
              <a:buFont typeface="Arial" pitchFamily="34" charset="0"/>
              <a:buChar char="•"/>
            </a:pPr>
            <a:r>
              <a:rPr lang="zh-TW" altLang="en-US" sz="2133">
                <a:latin typeface="標楷體" pitchFamily="65" charset="-120"/>
                <a:cs typeface="Arial" pitchFamily="34" charset="0"/>
              </a:rPr>
              <a:t>輸出會驗證使用 </a:t>
            </a:r>
            <a:r>
              <a:rPr lang="en-US" altLang="zh-TW" sz="2133" b="1">
                <a:latin typeface="標楷體" pitchFamily="65" charset="-120"/>
                <a:cs typeface="Arial" pitchFamily="34" charset="0"/>
              </a:rPr>
              <a:t>show access-lists</a:t>
            </a:r>
            <a:r>
              <a:rPr lang="en-US" altLang="zh-TW" sz="2133">
                <a:latin typeface="標楷體" pitchFamily="65" charset="-120"/>
                <a:cs typeface="Arial" pitchFamily="34" charset="0"/>
              </a:rPr>
              <a:t> </a:t>
            </a:r>
            <a:r>
              <a:rPr lang="zh-TW" altLang="en-US" sz="2133">
                <a:latin typeface="標楷體" pitchFamily="65" charset="-120"/>
                <a:cs typeface="Arial" pitchFamily="34" charset="0"/>
              </a:rPr>
              <a:t>命令的設定變更。</a:t>
            </a:r>
            <a:endParaRPr lang="en-US" altLang="zh-TW" sz="24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altLang="en-US" sz="3600">
                <a:solidFill>
                  <a:srgbClr val="004C69"/>
                </a:solidFill>
              </a:rPr>
              <a:t>設定延伸 </a:t>
            </a:r>
            <a:r>
              <a:rPr lang="en-US" altLang="zh-TW" sz="3600">
                <a:solidFill>
                  <a:srgbClr val="004C69"/>
                </a:solidFill>
              </a:rPr>
              <a:t>IPv4 ACL</a:t>
            </a:r>
            <a:br>
              <a:rPr lang="en-US" sz="3600">
                <a:solidFill>
                  <a:srgbClr val="004C69"/>
                </a:solidFill>
              </a:rPr>
            </a:br>
            <a:r>
              <a:rPr lang="zh-TW" altLang="en-US" sz="3600">
                <a:solidFill>
                  <a:srgbClr val="004C69"/>
                </a:solidFill>
              </a:rPr>
              <a:t>編輯延伸 </a:t>
            </a:r>
            <a:r>
              <a:rPr lang="en-US" altLang="zh-TW" sz="3600">
                <a:solidFill>
                  <a:srgbClr val="004C69"/>
                </a:solidFill>
              </a:rPr>
              <a:t>ACL</a:t>
            </a:r>
            <a:r>
              <a:rPr lang="zh-TW" altLang="en-US" sz="3600">
                <a:solidFill>
                  <a:srgbClr val="004C69"/>
                </a:solidFill>
              </a:rPr>
              <a:t>（續） </a:t>
            </a:r>
          </a:p>
        </p:txBody>
      </p:sp>
      <p:sp>
        <p:nvSpPr>
          <p:cNvPr id="7" name="Rectangle 5">
            <a:extLst>
              <a:ext uri="{FF2B5EF4-FFF2-40B4-BE49-F238E27FC236}">
                <a16:creationId xmlns:a16="http://schemas.microsoft.com/office/drawing/2014/main" id="{55DB4C58-227F-4D83-9DA0-B60283CFF5C8}"/>
              </a:ext>
            </a:extLst>
          </p:cNvPr>
          <p:cNvSpPr/>
          <p:nvPr/>
        </p:nvSpPr>
        <p:spPr>
          <a:xfrm>
            <a:off x="1708437" y="2599659"/>
            <a:ext cx="8771681" cy="1323439"/>
          </a:xfrm>
          <a:prstGeom prst="rect">
            <a:avLst/>
          </a:prstGeom>
          <a:solidFill>
            <a:srgbClr val="000000"/>
          </a:solidFill>
        </p:spPr>
        <p:txBody>
          <a:bodyPr wrap="square">
            <a:spAutoFit/>
          </a:bodyPr>
          <a:lstStyle/>
          <a:p>
            <a:r>
              <a:rPr lang="en-US" altLang="zh-TW" sz="1600">
                <a:solidFill>
                  <a:schemeClr val="bg1">
                    <a:lumMod val="75000"/>
                  </a:schemeClr>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configure terminal</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 </a:t>
            </a:r>
            <a:r>
              <a:rPr lang="en-US" altLang="zh-TW" sz="1600" b="1" err="1">
                <a:solidFill>
                  <a:schemeClr val="bg1"/>
                </a:solidFill>
                <a:latin typeface="Courier New" panose="02070309020205020404" pitchFamily="49" charset="0"/>
                <a:cs typeface="Courier New" panose="02070309020205020404" pitchFamily="49" charset="0"/>
              </a:rPr>
              <a:t>ip access-list extended SURFING</a:t>
            </a:r>
            <a:r>
              <a:rPr lang="en-US" altLang="zh-TW" sz="1600">
                <a:solidFill>
                  <a:schemeClr val="bg1">
                    <a:lumMod val="75000"/>
                  </a:schemeClr>
                </a:solidFill>
                <a:latin typeface="Courier New" panose="02070309020205020404" pitchFamily="49" charset="0"/>
                <a:cs typeface="Courier New" panose="02070309020205020404" pitchFamily="49" charset="0"/>
              </a:rPr>
              <a:t> </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600" b="1">
                <a:solidFill>
                  <a:schemeClr val="bg1"/>
                </a:solidFill>
                <a:latin typeface="Courier New" panose="02070309020205020404" pitchFamily="49" charset="0"/>
                <a:cs typeface="Courier New" panose="02070309020205020404" pitchFamily="49" charset="0"/>
              </a:rPr>
              <a:t>no 10</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600" b="1">
                <a:solidFill>
                  <a:schemeClr val="bg1"/>
                </a:solidFill>
                <a:latin typeface="Courier New" panose="02070309020205020404" pitchFamily="49" charset="0"/>
                <a:cs typeface="Courier New" panose="02070309020205020404" pitchFamily="49" charset="0"/>
              </a:rPr>
              <a:t>10 permit tcp 192.168.10.0 0.0.0.255 any eq www</a:t>
            </a:r>
          </a:p>
          <a:p>
            <a:r>
              <a:rPr lang="en-US" altLang="zh-TW" sz="16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600" b="1">
                <a:solidFill>
                  <a:schemeClr val="bg1"/>
                </a:solidFill>
                <a:latin typeface="Courier New" panose="02070309020205020404" pitchFamily="49" charset="0"/>
                <a:cs typeface="Courier New" panose="02070309020205020404" pitchFamily="49" charset="0"/>
              </a:rPr>
              <a:t>end</a:t>
            </a:r>
            <a:endParaRPr lang="zh-TW" altLang="en-US" sz="1600" b="1">
              <a:solidFill>
                <a:schemeClr val="bg1"/>
              </a:solidFill>
              <a:latin typeface="Courier New" panose="02070309020205020404" pitchFamily="49" charset="0"/>
              <a:cs typeface="Courier New" panose="02070309020205020404" pitchFamily="49" charset="0"/>
            </a:endParaRPr>
          </a:p>
        </p:txBody>
      </p:sp>
      <p:sp>
        <p:nvSpPr>
          <p:cNvPr id="8" name="Rectangle 5">
            <a:extLst>
              <a:ext uri="{FF2B5EF4-FFF2-40B4-BE49-F238E27FC236}">
                <a16:creationId xmlns:a16="http://schemas.microsoft.com/office/drawing/2014/main" id="{C3D2248E-400E-449F-BDF8-9D1279046D3A}"/>
              </a:ext>
            </a:extLst>
          </p:cNvPr>
          <p:cNvSpPr/>
          <p:nvPr/>
        </p:nvSpPr>
        <p:spPr>
          <a:xfrm>
            <a:off x="1715974" y="4112428"/>
            <a:ext cx="8764143" cy="1672702"/>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access-lists</a:t>
            </a:r>
            <a:r>
              <a:rPr lang="en-US" altLang="zh-TW" sz="1467">
                <a:solidFill>
                  <a:schemeClr val="bg1">
                    <a:lumMod val="75000"/>
                  </a:schemeClr>
                </a:solidFill>
                <a:latin typeface="Courier New" panose="02070309020205020404" pitchFamily="49" charset="0"/>
                <a:cs typeface="Courier New" panose="02070309020205020404" pitchFamily="49" charset="0"/>
              </a:rPr>
              <a:t> </a:t>
            </a:r>
          </a:p>
          <a:p>
            <a:r>
              <a:rPr lang="en-US" altLang="zh-TW" sz="1467">
                <a:solidFill>
                  <a:schemeClr val="bg1">
                    <a:lumMod val="75000"/>
                  </a:schemeClr>
                </a:solidFill>
                <a:latin typeface="Courier New" panose="02070309020205020404" pitchFamily="49" charset="0"/>
                <a:cs typeface="Courier New" panose="02070309020205020404" pitchFamily="49" charset="0"/>
              </a:rPr>
              <a:t>Extended IP access list BROWSING</a:t>
            </a:r>
          </a:p>
          <a:p>
            <a:r>
              <a:rPr lang="en-US" altLang="zh-TW" sz="1467">
                <a:solidFill>
                  <a:schemeClr val="bg1">
                    <a:lumMod val="75000"/>
                  </a:schemeClr>
                </a:solidFill>
                <a:latin typeface="Courier New" panose="02070309020205020404" pitchFamily="49" charset="0"/>
                <a:cs typeface="Courier New" panose="02070309020205020404" pitchFamily="49" charset="0"/>
              </a:rPr>
              <a:t>    10 permit tcp any 192.168.10.0 0.0.0.255 established </a:t>
            </a:r>
          </a:p>
          <a:p>
            <a:r>
              <a:rPr lang="en-US" altLang="zh-TW" sz="1467">
                <a:solidFill>
                  <a:schemeClr val="bg1">
                    <a:lumMod val="75000"/>
                  </a:schemeClr>
                </a:solidFill>
                <a:latin typeface="Courier New" panose="02070309020205020404" pitchFamily="49" charset="0"/>
                <a:cs typeface="Courier New" panose="02070309020205020404" pitchFamily="49" charset="0"/>
              </a:rPr>
              <a:t>Extended IP access list SURFING</a:t>
            </a:r>
          </a:p>
          <a:p>
            <a:r>
              <a:rPr lang="en-US" altLang="zh-TW" sz="1467">
                <a:solidFill>
                  <a:schemeClr val="bg1">
                    <a:lumMod val="75000"/>
                  </a:schemeClr>
                </a:solidFill>
                <a:latin typeface="Courier New" panose="02070309020205020404" pitchFamily="49" charset="0"/>
                <a:cs typeface="Courier New" panose="02070309020205020404" pitchFamily="49" charset="0"/>
              </a:rPr>
              <a:t>    10 permit tcp 192.168.10.0 0.0.0.255 any eq www </a:t>
            </a:r>
          </a:p>
          <a:p>
            <a:r>
              <a:rPr lang="en-US" altLang="zh-TW" sz="1467">
                <a:solidFill>
                  <a:schemeClr val="bg1">
                    <a:lumMod val="75000"/>
                  </a:schemeClr>
                </a:solidFill>
                <a:latin typeface="Courier New" panose="02070309020205020404" pitchFamily="49" charset="0"/>
                <a:cs typeface="Courier New" panose="02070309020205020404" pitchFamily="49" charset="0"/>
              </a:rPr>
              <a:t>    20 permit tcp 192.168.10.0 0.0.0.255 any eq 443</a:t>
            </a:r>
          </a:p>
          <a:p>
            <a:r>
              <a:rPr lang="en-US" altLang="zh-TW" sz="1467">
                <a:solidFill>
                  <a:schemeClr val="bg1">
                    <a:lumMod val="75000"/>
                  </a:schemeClr>
                </a:solidFill>
                <a:latin typeface="Courier New" panose="02070309020205020404" pitchFamily="49" charset="0"/>
                <a:cs typeface="Courier New" panose="02070309020205020404" pitchFamily="49" charset="0"/>
              </a:rPr>
              <a:t>R1#</a:t>
            </a:r>
            <a:endParaRPr lang="zh-TW" altLang="en-US" sz="1467"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223</a:t>
            </a:fld>
            <a:endParaRPr lang="en-US" kern="0">
              <a:solidFill>
                <a:srgbClr val="595959"/>
              </a:solidFill>
            </a:endParaRPr>
          </a:p>
        </p:txBody>
      </p:sp>
    </p:spTree>
    <p:custDataLst>
      <p:tags r:id="rId3"/>
    </p:custDataLst>
    <p:extLst>
      <p:ext uri="{BB962C8B-B14F-4D97-AF65-F5344CB8AC3E}">
        <p14:creationId xmlns:p14="http://schemas.microsoft.com/office/powerpoint/2010/main" val="3744437842"/>
      </p:ext>
    </p:extLst>
  </p:cSld>
  <p:clrMapOvr>
    <a:masterClrMapping/>
  </p:clrMapOvr>
  <p:transition/>
  <p:timing/>
</p:sld>
</file>

<file path=ppt/slides/slide2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27759"/>
            <a:ext cx="10784889" cy="4772891"/>
          </a:xfrm>
        </p:spPr>
        <p:txBody>
          <a:bodyPr/>
          <a:lstStyle/>
          <a:p>
            <a:r>
              <a:rPr lang="zh-TW" altLang="en-US" sz="2133">
                <a:latin typeface="標楷體" pitchFamily="65" charset="-120"/>
                <a:cs typeface="Arial" pitchFamily="34" charset="0"/>
              </a:rPr>
              <a:t>將會建立兩個命名延伸 </a:t>
            </a:r>
            <a:r>
              <a:rPr lang="en-US" altLang="zh-TW" sz="2133">
                <a:latin typeface="標楷體" pitchFamily="65" charset="-120"/>
                <a:cs typeface="Arial" pitchFamily="34" charset="0"/>
              </a:rPr>
              <a:t>ACL</a:t>
            </a:r>
            <a:r>
              <a:rPr lang="zh-TW" altLang="en-US" sz="2133">
                <a:latin typeface="標楷體" pitchFamily="65" charset="-120"/>
                <a:cs typeface="Arial" pitchFamily="34" charset="0"/>
              </a:rPr>
              <a:t>：</a:t>
            </a:r>
          </a:p>
          <a:p>
            <a:pPr lvl="1"/>
            <a:r>
              <a:rPr lang="en-US" altLang="zh-TW" sz="2000" b="1">
                <a:latin typeface="標楷體" pitchFamily="65" charset="-120"/>
                <a:cs typeface="Arial" pitchFamily="34" charset="0"/>
              </a:rPr>
              <a:t>PERMIT-PC1</a:t>
            </a:r>
            <a:r>
              <a:rPr lang="zh-TW" altLang="en-US" sz="2000">
                <a:latin typeface="標楷體" pitchFamily="65" charset="-120"/>
                <a:cs typeface="Arial" pitchFamily="34" charset="0"/>
              </a:rPr>
              <a:t> </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這將只允許 </a:t>
            </a:r>
            <a:r>
              <a:rPr lang="en-US" altLang="zh-TW" sz="2000">
                <a:latin typeface="標楷體" pitchFamily="65" charset="-120"/>
                <a:cs typeface="Arial" pitchFamily="34" charset="0"/>
              </a:rPr>
              <a:t>PC1 TCP </a:t>
            </a:r>
            <a:r>
              <a:rPr lang="zh-TW" altLang="en-US" sz="2000">
                <a:latin typeface="標楷體" pitchFamily="65" charset="-120"/>
                <a:cs typeface="Arial" pitchFamily="34" charset="0"/>
              </a:rPr>
              <a:t>存取網際網路，並拒絕私人網路中的所有其他主機。</a:t>
            </a:r>
          </a:p>
          <a:p>
            <a:pPr lvl="1"/>
            <a:r>
              <a:rPr lang="en-US" altLang="zh-TW" sz="2000" b="1">
                <a:latin typeface="標楷體" pitchFamily="65" charset="-120"/>
                <a:cs typeface="Arial" pitchFamily="34" charset="0"/>
              </a:rPr>
              <a:t>REPLY-PC1</a:t>
            </a:r>
            <a:r>
              <a:rPr lang="zh-TW" altLang="en-US" sz="2000">
                <a:latin typeface="標楷體" pitchFamily="65" charset="-120"/>
                <a:cs typeface="Arial" pitchFamily="34" charset="0"/>
              </a:rPr>
              <a:t> </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這將只允許指定傳回 </a:t>
            </a:r>
            <a:r>
              <a:rPr lang="en-US" altLang="zh-TW" sz="2000">
                <a:latin typeface="標楷體" pitchFamily="65" charset="-120"/>
                <a:cs typeface="Arial" pitchFamily="34" charset="0"/>
              </a:rPr>
              <a:t>TCP </a:t>
            </a:r>
            <a:r>
              <a:rPr lang="zh-TW" altLang="en-US" sz="2000">
                <a:latin typeface="標楷體" pitchFamily="65" charset="-120"/>
                <a:cs typeface="Arial" pitchFamily="34" charset="0"/>
              </a:rPr>
              <a:t>流量到 </a:t>
            </a:r>
            <a:r>
              <a:rPr lang="en-US" altLang="zh-TW" sz="2000">
                <a:latin typeface="標楷體" pitchFamily="65" charset="-120"/>
                <a:cs typeface="Arial" pitchFamily="34" charset="0"/>
              </a:rPr>
              <a:t>PC1 </a:t>
            </a:r>
            <a:r>
              <a:rPr lang="zh-TW" altLang="en-US" sz="2000">
                <a:latin typeface="標楷體" pitchFamily="65" charset="-120"/>
                <a:cs typeface="Arial" pitchFamily="34" charset="0"/>
              </a:rPr>
              <a:t>隱含拒絕所有其他流量。</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altLang="en-US" sz="3600">
                <a:solidFill>
                  <a:srgbClr val="004C69"/>
                </a:solidFill>
              </a:rPr>
              <a:t>設定延伸 </a:t>
            </a:r>
            <a:r>
              <a:rPr lang="en-US" altLang="zh-TW" sz="3600">
                <a:solidFill>
                  <a:srgbClr val="004C69"/>
                </a:solidFill>
              </a:rPr>
              <a:t>IPv4 ACL</a:t>
            </a:r>
            <a:br>
              <a:rPr lang="en-US" sz="3600">
                <a:solidFill>
                  <a:srgbClr val="004C69"/>
                </a:solidFill>
              </a:rPr>
            </a:br>
            <a:r>
              <a:rPr lang="zh-TW" altLang="en-US" sz="3600">
                <a:solidFill>
                  <a:srgbClr val="004C69"/>
                </a:solidFill>
              </a:rPr>
              <a:t>另一個命名延伸 </a:t>
            </a:r>
            <a:r>
              <a:rPr lang="en-US" altLang="zh-TW" sz="3600">
                <a:solidFill>
                  <a:srgbClr val="004C69"/>
                </a:solidFill>
              </a:rPr>
              <a:t>IPv4 ACL </a:t>
            </a:r>
            <a:r>
              <a:rPr lang="zh-TW" altLang="en-US" sz="3600">
                <a:solidFill>
                  <a:srgbClr val="004C69"/>
                </a:solidFill>
              </a:rPr>
              <a:t>範例</a:t>
            </a:r>
          </a:p>
        </p:txBody>
      </p:sp>
      <p:pic>
        <p:nvPicPr>
          <p:cNvPr id="2" name="Picture 1">
            <a:extLst>
              <a:ext uri="{FF2B5EF4-FFF2-40B4-BE49-F238E27FC236}">
                <a16:creationId xmlns:a16="http://schemas.microsoft.com/office/drawing/2014/main" id="{BF29983C-EAFE-4361-84C4-37847B5CCB14}"/>
              </a:ext>
            </a:extLst>
          </p:cNvPr>
          <p:cNvPicPr>
            <a:picLocks noChangeAspect="1"/>
          </p:cNvPicPr>
          <p:nvPr/>
        </p:nvPicPr>
        <p:blipFill>
          <a:blip r:embed="rId3"/>
          <a:stretch>
            <a:fillRect/>
          </a:stretch>
        </p:blipFill>
        <p:spPr>
          <a:xfrm>
            <a:off x="1056218" y="3069020"/>
            <a:ext cx="10071100" cy="2692400"/>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224</a:t>
            </a:fld>
            <a:endParaRPr lang="en-US" kern="0">
              <a:solidFill>
                <a:srgbClr val="595959"/>
              </a:solidFill>
            </a:endParaRPr>
          </a:p>
        </p:txBody>
      </p:sp>
    </p:spTree>
    <p:custDataLst>
      <p:tags r:id="rId4"/>
    </p:custDataLst>
    <p:extLst>
      <p:ext uri="{BB962C8B-B14F-4D97-AF65-F5344CB8AC3E}">
        <p14:creationId xmlns:p14="http://schemas.microsoft.com/office/powerpoint/2010/main" val="218038053"/>
      </p:ext>
    </p:extLst>
  </p:cSld>
  <p:clrMapOvr>
    <a:masterClrMapping/>
  </p:clrMapOvr>
  <p:transition/>
  <p:timing/>
</p:sld>
</file>

<file path=ppt/slides/slide2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4120456" cy="5540425"/>
          </a:xfrm>
        </p:spPr>
        <p:txBody>
          <a:bodyPr/>
          <a:lstStyle/>
          <a:p>
            <a:r>
              <a:rPr lang="en-US" altLang="zh-TW" sz="2133" b="1">
                <a:latin typeface="標楷體" pitchFamily="65" charset="-120"/>
                <a:cs typeface="Arial" pitchFamily="34" charset="0"/>
              </a:rPr>
              <a:t>PERMIT-PC1</a:t>
            </a:r>
            <a:r>
              <a:rPr lang="en-US" altLang="zh-TW" sz="2133">
                <a:latin typeface="標楷體" pitchFamily="65" charset="-120"/>
                <a:cs typeface="Arial" pitchFamily="34" charset="0"/>
              </a:rPr>
              <a:t> ACL </a:t>
            </a:r>
            <a:r>
              <a:rPr lang="zh-TW" altLang="en-US" sz="2133">
                <a:latin typeface="標楷體" pitchFamily="65" charset="-120"/>
                <a:cs typeface="Arial" pitchFamily="34" charset="0"/>
              </a:rPr>
              <a:t>允許 </a:t>
            </a:r>
            <a:r>
              <a:rPr lang="en-US" altLang="zh-TW" sz="2133">
                <a:latin typeface="標楷體" pitchFamily="65" charset="-120"/>
                <a:cs typeface="Arial" pitchFamily="34" charset="0"/>
              </a:rPr>
              <a:t>PC1</a:t>
            </a:r>
            <a:r>
              <a:rPr lang="zh-TW" altLang="en-US" sz="2133">
                <a:latin typeface="標楷體" pitchFamily="65" charset="-120"/>
                <a:cs typeface="Arial" pitchFamily="34" charset="0"/>
              </a:rPr>
              <a:t>（即 </a:t>
            </a:r>
            <a:r>
              <a:rPr lang="en-US" altLang="zh-TW" sz="2133">
                <a:latin typeface="標楷體" pitchFamily="65" charset="-120"/>
                <a:cs typeface="Arial" pitchFamily="34" charset="0"/>
              </a:rPr>
              <a:t>192.168.10.10</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TCP </a:t>
            </a:r>
            <a:r>
              <a:rPr lang="zh-TW" altLang="en-US" sz="2133">
                <a:latin typeface="標楷體" pitchFamily="65" charset="-120"/>
                <a:cs typeface="Arial" pitchFamily="34" charset="0"/>
              </a:rPr>
              <a:t>存取 </a:t>
            </a:r>
            <a:r>
              <a:rPr lang="en-US" altLang="zh-TW" sz="2133">
                <a:latin typeface="標楷體" pitchFamily="65" charset="-120"/>
                <a:cs typeface="Arial" pitchFamily="34" charset="0"/>
              </a:rPr>
              <a:t>FTP</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SSH</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Telnet</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DNS</a:t>
            </a:r>
            <a:r>
              <a:rPr lang="zh-TW" altLang="en-US" sz="2133">
                <a:latin typeface="標楷體" pitchFamily="65" charset="-120"/>
                <a:cs typeface="Arial" pitchFamily="34" charset="0"/>
              </a:rPr>
              <a:t>、</a:t>
            </a:r>
            <a:r>
              <a:rPr lang="en-US" altLang="zh-TW" sz="2133">
                <a:latin typeface="標楷體" pitchFamily="65" charset="-120"/>
                <a:cs typeface="Arial" pitchFamily="34" charset="0"/>
              </a:rPr>
              <a:t>HTTP </a:t>
            </a:r>
            <a:r>
              <a:rPr lang="zh-TW" altLang="en-US" sz="2133">
                <a:latin typeface="標楷體" pitchFamily="65" charset="-120"/>
                <a:cs typeface="Arial" pitchFamily="34" charset="0"/>
              </a:rPr>
              <a:t>和 </a:t>
            </a:r>
            <a:r>
              <a:rPr lang="en-US" altLang="zh-TW" sz="2133">
                <a:latin typeface="標楷體" pitchFamily="65" charset="-120"/>
                <a:cs typeface="Arial" pitchFamily="34" charset="0"/>
              </a:rPr>
              <a:t>HTTPS </a:t>
            </a:r>
            <a:r>
              <a:rPr lang="zh-TW" altLang="en-US" sz="2133">
                <a:latin typeface="標楷體" pitchFamily="65" charset="-120"/>
                <a:cs typeface="Arial" pitchFamily="34" charset="0"/>
              </a:rPr>
              <a:t>的流量。</a:t>
            </a:r>
          </a:p>
          <a:p>
            <a:r>
              <a:rPr lang="en-US" altLang="zh-TW" sz="2133" b="1">
                <a:latin typeface="標楷體" pitchFamily="65" charset="-120"/>
                <a:cs typeface="Arial" pitchFamily="34" charset="0"/>
              </a:rPr>
              <a:t>REPLY-PC1</a:t>
            </a:r>
            <a:r>
              <a:rPr lang="en-US" altLang="zh-TW" sz="2133">
                <a:latin typeface="標楷體" pitchFamily="65" charset="-120"/>
                <a:cs typeface="Arial" pitchFamily="34" charset="0"/>
              </a:rPr>
              <a:t> ACL </a:t>
            </a:r>
            <a:r>
              <a:rPr lang="zh-TW" altLang="en-US" sz="2133">
                <a:latin typeface="標楷體" pitchFamily="65" charset="-120"/>
                <a:cs typeface="Arial" pitchFamily="34" charset="0"/>
              </a:rPr>
              <a:t>將允許傳回到 </a:t>
            </a:r>
            <a:r>
              <a:rPr lang="en-US" altLang="zh-TW" sz="2133">
                <a:latin typeface="標楷體" pitchFamily="65" charset="-120"/>
                <a:cs typeface="Arial" pitchFamily="34" charset="0"/>
              </a:rPr>
              <a:t>PC1 </a:t>
            </a:r>
            <a:r>
              <a:rPr lang="zh-TW" altLang="en-US" sz="2133">
                <a:latin typeface="標楷體" pitchFamily="65" charset="-120"/>
                <a:cs typeface="Arial" pitchFamily="34" charset="0"/>
              </a:rPr>
              <a:t>的流量。</a:t>
            </a:r>
          </a:p>
          <a:p>
            <a:r>
              <a:rPr lang="en-US" altLang="zh-TW" sz="2133">
                <a:latin typeface="標楷體" pitchFamily="65" charset="-120"/>
                <a:cs typeface="Arial" pitchFamily="34" charset="0"/>
              </a:rPr>
              <a:t>PERMIT-PC1 ACL </a:t>
            </a:r>
            <a:r>
              <a:rPr lang="zh-TW" altLang="en-US" sz="2133">
                <a:latin typeface="標楷體" pitchFamily="65" charset="-120"/>
                <a:cs typeface="Arial" pitchFamily="34" charset="0"/>
              </a:rPr>
              <a:t>會套用於入站，</a:t>
            </a:r>
            <a:r>
              <a:rPr lang="en-US" altLang="zh-TW" sz="2133">
                <a:latin typeface="標楷體" pitchFamily="65" charset="-120"/>
                <a:cs typeface="Arial" pitchFamily="34" charset="0"/>
              </a:rPr>
              <a:t>REPLY-PC1 ACL </a:t>
            </a:r>
            <a:r>
              <a:rPr lang="zh-TW" altLang="en-US" sz="2133">
                <a:latin typeface="標楷體" pitchFamily="65" charset="-120"/>
                <a:cs typeface="Arial" pitchFamily="34" charset="0"/>
              </a:rPr>
              <a:t>會套用於出站。</a:t>
            </a:r>
            <a:endParaRPr lang="en-US" altLang="zh-TW" sz="2133" b="1">
              <a:latin typeface="標楷體" pitchFamily="65" charset="-120"/>
              <a:cs typeface="Arial" panose="020b0604020202020204" pitchFamily="34" charset="0"/>
            </a:endParaRPr>
          </a:p>
          <a:p>
            <a:endParaRPr 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altLang="zh-TW" sz="3600">
                <a:solidFill>
                  <a:srgbClr val="004C69"/>
                </a:solidFill>
              </a:rPr>
              <a:t>設定延伸 IPv4 ACL</a:t>
            </a:r>
            <a:br>
              <a:rPr lang="en-US" altLang="zh-TW" sz="3600">
                <a:solidFill>
                  <a:srgbClr val="004C69"/>
                </a:solidFill>
              </a:rPr>
            </a:br>
            <a:r>
              <a:rPr lang="zh-TW" altLang="en-US" sz="3600">
                <a:solidFill>
                  <a:srgbClr val="004C69"/>
                </a:solidFill>
              </a:rPr>
              <a:t>另一個命名延伸 </a:t>
            </a:r>
            <a:r>
              <a:rPr lang="en-US" altLang="zh-TW" sz="3600">
                <a:solidFill>
                  <a:srgbClr val="004C69"/>
                </a:solidFill>
              </a:rPr>
              <a:t>IPv4 ACL </a:t>
            </a:r>
            <a:r>
              <a:rPr lang="zh-TW" altLang="en-US" sz="3600">
                <a:solidFill>
                  <a:srgbClr val="004C69"/>
                </a:solidFill>
              </a:rPr>
              <a:t>範例（續）</a:t>
            </a:r>
          </a:p>
        </p:txBody>
      </p:sp>
      <p:sp>
        <p:nvSpPr>
          <p:cNvPr id="5" name="Rectangle 5">
            <a:extLst>
              <a:ext uri="{FF2B5EF4-FFF2-40B4-BE49-F238E27FC236}">
                <a16:creationId xmlns:a16="http://schemas.microsoft.com/office/drawing/2014/main" id="{AEF409D7-7BAB-4F9E-BF1A-D6794ACC7337}"/>
              </a:ext>
            </a:extLst>
          </p:cNvPr>
          <p:cNvSpPr/>
          <p:nvPr/>
        </p:nvSpPr>
        <p:spPr>
          <a:xfrm>
            <a:off x="4494271" y="1216399"/>
            <a:ext cx="7425676" cy="4832092"/>
          </a:xfrm>
          <a:prstGeom prst="rect">
            <a:avLst/>
          </a:prstGeom>
          <a:solidFill>
            <a:srgbClr val="000000"/>
          </a:solidFill>
        </p:spPr>
        <p:txBody>
          <a:bodyPr wrap="square">
            <a:spAutoFit/>
          </a:bodyPr>
          <a:lstStyle/>
          <a:p>
            <a:r>
              <a:rPr lang="en-US" altLang="zh-TW" sz="1400">
                <a:solidFill>
                  <a:schemeClr val="bg1">
                    <a:lumMod val="75000"/>
                  </a:schemeClr>
                </a:solidFill>
                <a:latin typeface="Courier New" panose="02070309020205020404" pitchFamily="49" charset="0"/>
                <a:cs typeface="Courier New" panose="02070309020205020404" pitchFamily="49" charset="0"/>
              </a:rPr>
              <a:t>R1(config)# </a:t>
            </a:r>
            <a:r>
              <a:rPr lang="en-US" altLang="zh-TW" sz="1400" b="1" err="1">
                <a:solidFill>
                  <a:schemeClr val="bg1"/>
                </a:solidFill>
                <a:latin typeface="Courier New" panose="02070309020205020404" pitchFamily="49" charset="0"/>
                <a:cs typeface="Courier New" panose="02070309020205020404" pitchFamily="49" charset="0"/>
              </a:rPr>
              <a:t>ip access-list extended PERMIT-PC1</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Remark Permit PC1 TCP access to internet </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permit tcp host 192.168.10.10 any eq 20</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permit tcp host 192.168.10.10 any eq 21</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permit tcp host 192.168.10.10 any eq 22</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permit tcp host 192.168.10.10 any eq 23</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permit udp host 192.168.10.10 any eq 53</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permit tcp host 192.168.10.10 any eq 53</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permit tcp host 192.168.10.10 any eq 80</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permit tcp host 192.168.10.10 any eq 443</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deny ip 192.168.10.0 0.0.0.255 any </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exit</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 </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 </a:t>
            </a:r>
            <a:r>
              <a:rPr lang="en-US" altLang="zh-TW" sz="1400" b="1" err="1">
                <a:solidFill>
                  <a:schemeClr val="bg1"/>
                </a:solidFill>
                <a:latin typeface="Courier New" panose="02070309020205020404" pitchFamily="49" charset="0"/>
                <a:cs typeface="Courier New" panose="02070309020205020404" pitchFamily="49" charset="0"/>
              </a:rPr>
              <a:t>ip access-list extended REPLY-PC1</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Remark Only permit returning traffic to PC1 </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permit tcp any host 192.168.10.10 established</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R1(config-ext-nacl)# </a:t>
            </a:r>
            <a:r>
              <a:rPr lang="en-US" altLang="zh-TW" sz="1400" b="1">
                <a:solidFill>
                  <a:schemeClr val="bg1"/>
                </a:solidFill>
                <a:latin typeface="Courier New" panose="02070309020205020404" pitchFamily="49" charset="0"/>
                <a:cs typeface="Courier New" panose="02070309020205020404" pitchFamily="49" charset="0"/>
              </a:rPr>
              <a:t>exit</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 </a:t>
            </a:r>
            <a:r>
              <a:rPr lang="en-US" altLang="zh-TW" sz="1400" b="1">
                <a:solidFill>
                  <a:schemeClr val="bg1"/>
                </a:solidFill>
                <a:latin typeface="Courier New" panose="02070309020205020404" pitchFamily="49" charset="0"/>
                <a:cs typeface="Courier New" panose="02070309020205020404" pitchFamily="49" charset="0"/>
              </a:rPr>
              <a:t>interface g0/0/0</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R1(config-if)# </a:t>
            </a:r>
            <a:r>
              <a:rPr lang="en-US" altLang="zh-TW" sz="1400" b="1" err="1">
                <a:solidFill>
                  <a:schemeClr val="bg1"/>
                </a:solidFill>
                <a:latin typeface="Courier New" panose="02070309020205020404" pitchFamily="49" charset="0"/>
                <a:cs typeface="Courier New" panose="02070309020205020404" pitchFamily="49" charset="0"/>
              </a:rPr>
              <a:t>ip access-group PERMIT-PC1 in</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R1(config-if)# </a:t>
            </a:r>
            <a:r>
              <a:rPr lang="en-US" altLang="zh-TW" sz="1400" b="1" err="1">
                <a:solidFill>
                  <a:schemeClr val="bg1"/>
                </a:solidFill>
                <a:latin typeface="Courier New" panose="02070309020205020404" pitchFamily="49" charset="0"/>
                <a:cs typeface="Courier New" panose="02070309020205020404" pitchFamily="49" charset="0"/>
              </a:rPr>
              <a:t>ip access-group REPLY-PC1 out</a:t>
            </a:r>
          </a:p>
          <a:p>
            <a:r>
              <a:rPr lang="en-US" altLang="zh-TW" sz="1400">
                <a:solidFill>
                  <a:schemeClr val="bg1">
                    <a:lumMod val="75000"/>
                  </a:schemeClr>
                </a:solidFill>
                <a:latin typeface="Courier New" panose="02070309020205020404" pitchFamily="49" charset="0"/>
                <a:cs typeface="Courier New" panose="02070309020205020404" pitchFamily="49" charset="0"/>
              </a:rPr>
              <a:t>R1(config-if)# </a:t>
            </a:r>
            <a:r>
              <a:rPr lang="en-US" altLang="zh-TW" sz="1400" b="1">
                <a:solidFill>
                  <a:schemeClr val="bg1"/>
                </a:solidFill>
                <a:latin typeface="Courier New" panose="02070309020205020404" pitchFamily="49" charset="0"/>
                <a:cs typeface="Courier New" panose="02070309020205020404" pitchFamily="49" charset="0"/>
              </a:rPr>
              <a:t>end</a:t>
            </a:r>
          </a:p>
          <a:p>
            <a:r>
              <a:rPr lang="en-US" altLang="zh-TW" sz="1400">
                <a:solidFill>
                  <a:schemeClr val="bg1">
                    <a:lumMod val="75000"/>
                  </a:schemeClr>
                </a:solidFill>
                <a:latin typeface="Courier New" panose="02070309020205020404" pitchFamily="49" charset="0"/>
                <a:cs typeface="Courier New" panose="02070309020205020404" pitchFamily="49" charset="0"/>
              </a:rPr>
              <a:t>R1#</a:t>
            </a:r>
            <a:endParaRPr lang="zh-TW" altLang="en-US" sz="1400"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225</a:t>
            </a:fld>
            <a:endParaRPr lang="en-US" kern="0">
              <a:solidFill>
                <a:srgbClr val="595959"/>
              </a:solidFill>
            </a:endParaRPr>
          </a:p>
        </p:txBody>
      </p:sp>
    </p:spTree>
    <p:custDataLst>
      <p:tags r:id="rId3"/>
    </p:custDataLst>
    <p:extLst>
      <p:ext uri="{BB962C8B-B14F-4D97-AF65-F5344CB8AC3E}">
        <p14:creationId xmlns:p14="http://schemas.microsoft.com/office/powerpoint/2010/main" val="1772657065"/>
      </p:ext>
    </p:extLst>
  </p:cSld>
  <p:clrMapOvr>
    <a:masterClrMapping/>
  </p:clrMapOvr>
  <p:transition/>
  <p:timing/>
</p:sld>
</file>

<file path=ppt/slides/slide2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395183" cy="5540425"/>
          </a:xfrm>
        </p:spPr>
        <p:txBody>
          <a:bodyPr/>
          <a:lstStyle/>
          <a:p>
            <a:pPr marL="0" indent="0">
              <a:buNone/>
            </a:pPr>
            <a:r>
              <a:rPr lang="en-US" altLang="zh-TW" sz="2133" b="1">
                <a:latin typeface="標楷體" pitchFamily="65" charset="-120"/>
                <a:cs typeface="Arial" pitchFamily="34" charset="0"/>
              </a:rPr>
              <a:t>show ip interface </a:t>
            </a:r>
            <a:r>
              <a:rPr lang="zh-TW" altLang="en-US" sz="2133">
                <a:latin typeface="標楷體" pitchFamily="65" charset="-120"/>
                <a:cs typeface="Arial" pitchFamily="34" charset="0"/>
              </a:rPr>
              <a:t>命令用於驗證介面上的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以及其套用的方向，如輸出中所示。</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en-US" sz="3600">
                <a:solidFill>
                  <a:srgbClr val="004C69"/>
                </a:solidFill>
              </a:rPr>
              <a:t>驗證延伸 </a:t>
            </a:r>
            <a:r>
              <a:rPr lang="en-US" altLang="zh-TW" sz="3600">
                <a:solidFill>
                  <a:srgbClr val="004C69"/>
                </a:solidFill>
              </a:rPr>
              <a:t>ACL</a:t>
            </a:r>
          </a:p>
        </p:txBody>
      </p:sp>
      <p:sp>
        <p:nvSpPr>
          <p:cNvPr id="6" name="Rectangle 5">
            <a:extLst>
              <a:ext uri="{FF2B5EF4-FFF2-40B4-BE49-F238E27FC236}">
                <a16:creationId xmlns:a16="http://schemas.microsoft.com/office/drawing/2014/main" id="{DAA2D993-5146-45C1-A142-59EDC508FA24}"/>
              </a:ext>
            </a:extLst>
          </p:cNvPr>
          <p:cNvSpPr/>
          <p:nvPr/>
        </p:nvSpPr>
        <p:spPr>
          <a:xfrm>
            <a:off x="5660843" y="494863"/>
            <a:ext cx="6206621" cy="5835700"/>
          </a:xfrm>
          <a:prstGeom prst="rect">
            <a:avLst/>
          </a:prstGeom>
          <a:solidFill>
            <a:srgbClr val="000000"/>
          </a:solidFill>
        </p:spPr>
        <p:txBody>
          <a:bodyPr wrap="square">
            <a:spAutoFit/>
          </a:bodyPr>
          <a:lstStyle/>
          <a:p>
            <a:r>
              <a:rPr lang="en-US" altLang="zh-TW" sz="1333">
                <a:solidFill>
                  <a:schemeClr val="bg1">
                    <a:lumMod val="75000"/>
                  </a:schemeClr>
                </a:solidFill>
                <a:latin typeface="Courier New" panose="02070309020205020404" pitchFamily="49" charset="0"/>
                <a:cs typeface="Courier New" panose="02070309020205020404" pitchFamily="49" charset="0"/>
              </a:rPr>
              <a:t>R1# </a:t>
            </a:r>
            <a:r>
              <a:rPr lang="en-US" altLang="zh-TW" sz="1333" b="1">
                <a:solidFill>
                  <a:schemeClr val="bg1"/>
                </a:solidFill>
                <a:latin typeface="Courier New" panose="02070309020205020404" pitchFamily="49" charset="0"/>
                <a:cs typeface="Courier New" panose="02070309020205020404" pitchFamily="49" charset="0"/>
              </a:rPr>
              <a:t>show ip interface g0/0/0</a:t>
            </a:r>
          </a:p>
          <a:p>
            <a:r>
              <a:rPr lang="en-US" altLang="zh-TW" sz="1333">
                <a:solidFill>
                  <a:schemeClr val="bg1">
                    <a:lumMod val="75000"/>
                  </a:schemeClr>
                </a:solidFill>
                <a:latin typeface="Courier New" panose="02070309020205020404" pitchFamily="49" charset="0"/>
                <a:cs typeface="Courier New" panose="02070309020205020404" pitchFamily="49" charset="0"/>
              </a:rPr>
              <a:t>GigabitEthernet0/0/0 is up, line protocol is up (connected)</a:t>
            </a:r>
          </a:p>
          <a:p>
            <a:r>
              <a:rPr lang="en-US" altLang="zh-TW" sz="1333">
                <a:solidFill>
                  <a:schemeClr val="bg1">
                    <a:lumMod val="75000"/>
                  </a:schemeClr>
                </a:solidFill>
                <a:latin typeface="Courier New" panose="02070309020205020404" pitchFamily="49" charset="0"/>
                <a:cs typeface="Courier New" panose="02070309020205020404" pitchFamily="49" charset="0"/>
              </a:rPr>
              <a:t>  Internet address is 192.168.10.1/24</a:t>
            </a:r>
          </a:p>
          <a:p>
            <a:r>
              <a:rPr lang="en-US" altLang="zh-TW" sz="1333">
                <a:solidFill>
                  <a:schemeClr val="bg1">
                    <a:lumMod val="75000"/>
                  </a:schemeClr>
                </a:solidFill>
                <a:latin typeface="Courier New" panose="02070309020205020404" pitchFamily="49" charset="0"/>
                <a:cs typeface="Courier New" panose="02070309020205020404" pitchFamily="49" charset="0"/>
              </a:rPr>
              <a:t>  Broadcast address is 255.255.255.255</a:t>
            </a:r>
          </a:p>
          <a:p>
            <a:r>
              <a:rPr lang="en-US" altLang="zh-TW" sz="1333">
                <a:solidFill>
                  <a:schemeClr val="bg1">
                    <a:lumMod val="75000"/>
                  </a:schemeClr>
                </a:solidFill>
                <a:latin typeface="Courier New" panose="02070309020205020404" pitchFamily="49" charset="0"/>
                <a:cs typeface="Courier New" panose="02070309020205020404" pitchFamily="49" charset="0"/>
              </a:rPr>
              <a:t>  Address determined by setup command</a:t>
            </a:r>
          </a:p>
          <a:p>
            <a:r>
              <a:rPr lang="en-US" altLang="zh-TW" sz="1333">
                <a:solidFill>
                  <a:schemeClr val="bg1">
                    <a:lumMod val="75000"/>
                  </a:schemeClr>
                </a:solidFill>
                <a:latin typeface="Courier New" panose="02070309020205020404" pitchFamily="49" charset="0"/>
                <a:cs typeface="Courier New" panose="02070309020205020404" pitchFamily="49" charset="0"/>
              </a:rPr>
              <a:t>  MTU is 1500 bytes</a:t>
            </a:r>
          </a:p>
          <a:p>
            <a:r>
              <a:rPr lang="en-US" altLang="zh-TW" sz="1333">
                <a:solidFill>
                  <a:schemeClr val="bg1">
                    <a:lumMod val="75000"/>
                  </a:schemeClr>
                </a:solidFill>
                <a:latin typeface="Courier New" panose="02070309020205020404" pitchFamily="49" charset="0"/>
                <a:cs typeface="Courier New" panose="02070309020205020404" pitchFamily="49" charset="0"/>
              </a:rPr>
              <a:t>  Helper address is not set</a:t>
            </a:r>
          </a:p>
          <a:p>
            <a:r>
              <a:rPr lang="en-US" altLang="zh-TW" sz="1333">
                <a:solidFill>
                  <a:schemeClr val="bg1">
                    <a:lumMod val="75000"/>
                  </a:schemeClr>
                </a:solidFill>
                <a:latin typeface="Courier New" panose="02070309020205020404" pitchFamily="49" charset="0"/>
                <a:cs typeface="Courier New" panose="02070309020205020404" pitchFamily="49" charset="0"/>
              </a:rPr>
              <a:t>  Directed broadcast forwarding is disabled</a:t>
            </a:r>
          </a:p>
          <a:p>
            <a:r>
              <a:rPr lang="en-US" altLang="zh-TW" sz="1333">
                <a:solidFill>
                  <a:schemeClr val="accent6"/>
                </a:solidFill>
                <a:latin typeface="Courier New" panose="02070309020205020404" pitchFamily="49" charset="0"/>
                <a:cs typeface="Courier New" panose="02070309020205020404" pitchFamily="49" charset="0"/>
              </a:rPr>
              <a:t>  Outgoing access list is REPLY-PC1</a:t>
            </a:r>
          </a:p>
          <a:p>
            <a:r>
              <a:rPr lang="en-US" altLang="zh-TW" sz="1333">
                <a:solidFill>
                  <a:schemeClr val="accent6"/>
                </a:solidFill>
                <a:latin typeface="Courier New" panose="02070309020205020404" pitchFamily="49" charset="0"/>
                <a:cs typeface="Courier New" panose="02070309020205020404" pitchFamily="49" charset="0"/>
              </a:rPr>
              <a:t>  Inbound  access list is PERMIT-PC1</a:t>
            </a:r>
          </a:p>
          <a:p>
            <a:r>
              <a:rPr lang="en-US" altLang="zh-TW" sz="1333">
                <a:solidFill>
                  <a:schemeClr val="bg1">
                    <a:lumMod val="75000"/>
                  </a:schemeClr>
                </a:solidFill>
                <a:latin typeface="Courier New" panose="02070309020205020404" pitchFamily="49" charset="0"/>
                <a:cs typeface="Courier New" panose="02070309020205020404" pitchFamily="49" charset="0"/>
              </a:rPr>
              <a:t>  Proxy ARP is enabled</a:t>
            </a:r>
          </a:p>
          <a:p>
            <a:r>
              <a:rPr lang="en-US" altLang="zh-TW" sz="1333">
                <a:solidFill>
                  <a:schemeClr val="bg1">
                    <a:lumMod val="75000"/>
                  </a:schemeClr>
                </a:solidFill>
                <a:latin typeface="Courier New" panose="02070309020205020404" pitchFamily="49" charset="0"/>
                <a:cs typeface="Courier New" panose="02070309020205020404" pitchFamily="49" charset="0"/>
              </a:rPr>
              <a:t>  Security level is default</a:t>
            </a:r>
          </a:p>
          <a:p>
            <a:r>
              <a:rPr lang="en-US" altLang="zh-TW" sz="1333">
                <a:solidFill>
                  <a:schemeClr val="bg1">
                    <a:lumMod val="75000"/>
                  </a:schemeClr>
                </a:solidFill>
                <a:latin typeface="Courier New" panose="02070309020205020404" pitchFamily="49" charset="0"/>
                <a:cs typeface="Courier New" panose="02070309020205020404" pitchFamily="49" charset="0"/>
              </a:rPr>
              <a:t>  Split horizon is enabled</a:t>
            </a:r>
          </a:p>
          <a:p>
            <a:r>
              <a:rPr lang="en-US" altLang="zh-TW" sz="1333">
                <a:solidFill>
                  <a:schemeClr val="bg1">
                    <a:lumMod val="75000"/>
                  </a:schemeClr>
                </a:solidFill>
                <a:latin typeface="Courier New" panose="02070309020205020404" pitchFamily="49" charset="0"/>
                <a:cs typeface="Courier New" panose="02070309020205020404" pitchFamily="49" charset="0"/>
              </a:rPr>
              <a:t>  ICMP redirects are always sent</a:t>
            </a:r>
          </a:p>
          <a:p>
            <a:r>
              <a:rPr lang="en-US" altLang="zh-TW" sz="1333">
                <a:solidFill>
                  <a:schemeClr val="bg1">
                    <a:lumMod val="75000"/>
                  </a:schemeClr>
                </a:solidFill>
                <a:latin typeface="Courier New" panose="02070309020205020404" pitchFamily="49" charset="0"/>
                <a:cs typeface="Courier New" panose="02070309020205020404" pitchFamily="49" charset="0"/>
              </a:rPr>
              <a:t>  ICMP unreachables are always sent</a:t>
            </a:r>
          </a:p>
          <a:p>
            <a:r>
              <a:rPr lang="en-US" altLang="zh-TW" sz="1333">
                <a:solidFill>
                  <a:schemeClr val="bg1">
                    <a:lumMod val="75000"/>
                  </a:schemeClr>
                </a:solidFill>
                <a:latin typeface="Courier New" panose="02070309020205020404" pitchFamily="49" charset="0"/>
                <a:cs typeface="Courier New" panose="02070309020205020404" pitchFamily="49" charset="0"/>
              </a:rPr>
              <a:t>  ICMP mask replies are never sent</a:t>
            </a:r>
          </a:p>
          <a:p>
            <a:r>
              <a:rPr lang="en-US" altLang="zh-TW" sz="1333">
                <a:solidFill>
                  <a:schemeClr val="bg1">
                    <a:lumMod val="75000"/>
                  </a:schemeClr>
                </a:solidFill>
                <a:latin typeface="Courier New" panose="02070309020205020404" pitchFamily="49" charset="0"/>
                <a:cs typeface="Courier New" panose="02070309020205020404" pitchFamily="49" charset="0"/>
              </a:rPr>
              <a:t>  IP fast switching is disabled</a:t>
            </a:r>
          </a:p>
          <a:p>
            <a:r>
              <a:rPr lang="en-US" altLang="zh-TW" sz="1333">
                <a:solidFill>
                  <a:schemeClr val="bg1">
                    <a:lumMod val="75000"/>
                  </a:schemeClr>
                </a:solidFill>
                <a:latin typeface="Courier New" panose="02070309020205020404" pitchFamily="49" charset="0"/>
                <a:cs typeface="Courier New" panose="02070309020205020404" pitchFamily="49" charset="0"/>
              </a:rPr>
              <a:t>  IP fast switching on the same interface is disabled</a:t>
            </a:r>
          </a:p>
          <a:p>
            <a:r>
              <a:rPr lang="en-US" altLang="zh-TW" sz="1333">
                <a:solidFill>
                  <a:schemeClr val="bg1">
                    <a:lumMod val="75000"/>
                  </a:schemeClr>
                </a:solidFill>
                <a:latin typeface="Courier New" panose="02070309020205020404" pitchFamily="49" charset="0"/>
                <a:cs typeface="Courier New" panose="02070309020205020404" pitchFamily="49" charset="0"/>
              </a:rPr>
              <a:t>  IP Flow switching is disabled</a:t>
            </a:r>
          </a:p>
          <a:p>
            <a:r>
              <a:rPr lang="en-US" altLang="zh-TW" sz="1333">
                <a:solidFill>
                  <a:schemeClr val="bg1">
                    <a:lumMod val="75000"/>
                  </a:schemeClr>
                </a:solidFill>
                <a:latin typeface="Courier New" panose="02070309020205020404" pitchFamily="49" charset="0"/>
                <a:cs typeface="Courier New" panose="02070309020205020404" pitchFamily="49" charset="0"/>
              </a:rPr>
              <a:t>  IP Fast switching turbo vector</a:t>
            </a:r>
          </a:p>
          <a:p>
            <a:r>
              <a:rPr lang="en-US" altLang="zh-TW" sz="1333">
                <a:solidFill>
                  <a:schemeClr val="bg1">
                    <a:lumMod val="75000"/>
                  </a:schemeClr>
                </a:solidFill>
                <a:latin typeface="Courier New" panose="02070309020205020404" pitchFamily="49" charset="0"/>
                <a:cs typeface="Courier New" panose="02070309020205020404" pitchFamily="49" charset="0"/>
              </a:rPr>
              <a:t>  IP multicast fast switching is disabled</a:t>
            </a:r>
          </a:p>
          <a:p>
            <a:r>
              <a:rPr lang="en-US" altLang="zh-TW" sz="1333">
                <a:solidFill>
                  <a:schemeClr val="bg1">
                    <a:lumMod val="75000"/>
                  </a:schemeClr>
                </a:solidFill>
                <a:latin typeface="Courier New" panose="02070309020205020404" pitchFamily="49" charset="0"/>
                <a:cs typeface="Courier New" panose="02070309020205020404" pitchFamily="49" charset="0"/>
              </a:rPr>
              <a:t>  IP multicast distributed fast switching is disabled</a:t>
            </a:r>
          </a:p>
          <a:p>
            <a:r>
              <a:rPr lang="en-US" altLang="zh-TW" sz="1333">
                <a:solidFill>
                  <a:schemeClr val="bg1">
                    <a:lumMod val="75000"/>
                  </a:schemeClr>
                </a:solidFill>
                <a:latin typeface="Courier New" panose="02070309020205020404" pitchFamily="49" charset="0"/>
                <a:cs typeface="Courier New" panose="02070309020205020404" pitchFamily="49" charset="0"/>
              </a:rPr>
              <a:t>  Router Discovery is disabled</a:t>
            </a:r>
          </a:p>
          <a:p>
            <a:r>
              <a:rPr lang="en-US" altLang="zh-TW" sz="1333">
                <a:solidFill>
                  <a:schemeClr val="bg1">
                    <a:lumMod val="75000"/>
                  </a:schemeClr>
                </a:solidFill>
                <a:latin typeface="Courier New" panose="02070309020205020404" pitchFamily="49" charset="0"/>
                <a:cs typeface="Courier New" panose="02070309020205020404" pitchFamily="49" charset="0"/>
              </a:rPr>
              <a:t>R1#</a:t>
            </a:r>
          </a:p>
          <a:p>
            <a:r>
              <a:rPr lang="en-US" altLang="zh-TW" sz="1333">
                <a:solidFill>
                  <a:schemeClr val="bg1">
                    <a:lumMod val="75000"/>
                  </a:schemeClr>
                </a:solidFill>
                <a:latin typeface="Courier New" panose="02070309020205020404" pitchFamily="49" charset="0"/>
                <a:cs typeface="Courier New" panose="02070309020205020404" pitchFamily="49" charset="0"/>
              </a:rPr>
              <a:t>R1# </a:t>
            </a:r>
            <a:r>
              <a:rPr lang="en-US" altLang="zh-TW" sz="1333" b="1">
                <a:solidFill>
                  <a:schemeClr val="bg1"/>
                </a:solidFill>
                <a:latin typeface="Courier New" panose="02070309020205020404" pitchFamily="49" charset="0"/>
                <a:cs typeface="Courier New" panose="02070309020205020404" pitchFamily="49" charset="0"/>
              </a:rPr>
              <a:t>show ip interface g0/0/0 | include access list</a:t>
            </a:r>
          </a:p>
          <a:p>
            <a:r>
              <a:rPr lang="en-US" altLang="zh-TW" sz="1333">
                <a:solidFill>
                  <a:schemeClr val="bg1">
                    <a:lumMod val="75000"/>
                  </a:schemeClr>
                </a:solidFill>
                <a:latin typeface="Courier New" panose="02070309020205020404" pitchFamily="49" charset="0"/>
                <a:cs typeface="Courier New" panose="02070309020205020404" pitchFamily="49" charset="0"/>
              </a:rPr>
              <a:t>Outgoing access list is REPLY-PC1</a:t>
            </a:r>
          </a:p>
          <a:p>
            <a:r>
              <a:rPr lang="en-US" altLang="zh-TW" sz="1333">
                <a:solidFill>
                  <a:schemeClr val="bg1">
                    <a:lumMod val="75000"/>
                  </a:schemeClr>
                </a:solidFill>
                <a:latin typeface="Courier New" panose="02070309020205020404" pitchFamily="49" charset="0"/>
                <a:cs typeface="Courier New" panose="02070309020205020404" pitchFamily="49" charset="0"/>
              </a:rPr>
              <a:t>Inbound access list is PERMIT-PC1</a:t>
            </a:r>
          </a:p>
          <a:p>
            <a:r>
              <a:rPr lang="en-US" altLang="zh-TW" sz="1333">
                <a:solidFill>
                  <a:schemeClr val="bg1">
                    <a:lumMod val="75000"/>
                  </a:schemeClr>
                </a:solidFill>
                <a:latin typeface="Courier New" panose="02070309020205020404" pitchFamily="49" charset="0"/>
                <a:cs typeface="Courier New" panose="02070309020205020404" pitchFamily="49" charset="0"/>
              </a:rPr>
              <a:t>R1#</a:t>
            </a:r>
            <a:endParaRPr lang="zh-TW" altLang="en-US" sz="1333"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226</a:t>
            </a:fld>
            <a:endParaRPr lang="en-US" kern="0">
              <a:solidFill>
                <a:srgbClr val="595959"/>
              </a:solidFill>
            </a:endParaRPr>
          </a:p>
        </p:txBody>
      </p:sp>
    </p:spTree>
    <p:custDataLst>
      <p:tags r:id="rId3"/>
    </p:custDataLst>
    <p:extLst>
      <p:ext uri="{BB962C8B-B14F-4D97-AF65-F5344CB8AC3E}">
        <p14:creationId xmlns:p14="http://schemas.microsoft.com/office/powerpoint/2010/main" val="4210022997"/>
      </p:ext>
    </p:extLst>
  </p:cSld>
  <p:clrMapOvr>
    <a:masterClrMapping/>
  </p:clrMapOvr>
  <p:transition/>
  <p:timing/>
</p:sld>
</file>

<file path=ppt/slides/slide2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0872571" cy="5035391"/>
          </a:xfrm>
        </p:spPr>
        <p:txBody>
          <a:bodyPr/>
          <a:lstStyle/>
          <a:p>
            <a:r>
              <a:rPr lang="en-US" altLang="zh-TW" sz="2133" b="1">
                <a:latin typeface="標楷體" pitchFamily="65" charset="-120"/>
                <a:cs typeface="Arial" pitchFamily="34" charset="0"/>
              </a:rPr>
              <a:t>show access-lists </a:t>
            </a:r>
            <a:r>
              <a:rPr lang="zh-TW" altLang="en-US" sz="2133">
                <a:latin typeface="標楷體" pitchFamily="65" charset="-120"/>
                <a:cs typeface="Arial" pitchFamily="34" charset="0"/>
              </a:rPr>
              <a:t>命令可以用來確認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是否如預期般運作。命令會顯示在符合 </a:t>
            </a:r>
            <a:r>
              <a:rPr lang="en-US" altLang="zh-TW" sz="2133">
                <a:latin typeface="標楷體" pitchFamily="65" charset="-120"/>
                <a:cs typeface="Arial" pitchFamily="34" charset="0"/>
              </a:rPr>
              <a:t>ACE </a:t>
            </a:r>
            <a:r>
              <a:rPr lang="zh-TW" altLang="en-US" sz="2133">
                <a:latin typeface="標楷體" pitchFamily="65" charset="-120"/>
                <a:cs typeface="Arial" pitchFamily="34" charset="0"/>
              </a:rPr>
              <a:t>時增加的統計計數器。</a:t>
            </a:r>
            <a:br>
              <a:rPr lang="en-US" altLang="zh-TW" sz="2133">
                <a:latin typeface="標楷體" pitchFamily="65" charset="-120"/>
                <a:cs typeface="Arial" pitchFamily="34" charset="0"/>
              </a:rPr>
            </a:br>
            <a:r>
              <a:rPr lang="zh-TW" altLang="en-US" sz="2133" b="1">
                <a:latin typeface="標楷體" pitchFamily="65" charset="-120"/>
                <a:cs typeface="Arial" pitchFamily="34" charset="0"/>
              </a:rPr>
              <a:t>註</a:t>
            </a:r>
            <a:r>
              <a:rPr lang="en-US" altLang="zh-TW" sz="2133">
                <a:latin typeface="標楷體" pitchFamily="65" charset="-120"/>
                <a:cs typeface="Arial" pitchFamily="34" charset="0"/>
              </a:rPr>
              <a:t>: </a:t>
            </a:r>
            <a:r>
              <a:rPr lang="zh-TW" altLang="en-US" sz="2133">
                <a:latin typeface="標楷體" pitchFamily="65" charset="-120"/>
                <a:cs typeface="Arial" pitchFamily="34" charset="0"/>
              </a:rPr>
              <a:t>流量必須被產生，以驗證 </a:t>
            </a:r>
            <a:r>
              <a:rPr lang="en-US" altLang="zh-TW" sz="2133">
                <a:latin typeface="標楷體" pitchFamily="65" charset="-120"/>
                <a:cs typeface="Arial" pitchFamily="34" charset="0"/>
              </a:rPr>
              <a:t>ACL </a:t>
            </a:r>
            <a:r>
              <a:rPr lang="zh-TW" altLang="en-US" sz="2133">
                <a:latin typeface="標楷體" pitchFamily="65" charset="-120"/>
                <a:cs typeface="Arial" pitchFamily="34" charset="0"/>
              </a:rPr>
              <a:t>的運作。</a:t>
            </a:r>
            <a:endParaRPr lang="en-US" altLang="zh-TW" sz="2133">
              <a:latin typeface="標楷體" pitchFamily="65" charset="-120"/>
              <a:cs typeface="Arial" pitchFamily="34" charset="0"/>
            </a:endParaRPr>
          </a:p>
          <a:p>
            <a:pPr marL="0" indent="0"/>
            <a:endParaRPr lang="zh-TW" alt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zh-TW" sz="3600">
                <a:solidFill>
                  <a:srgbClr val="004C69"/>
                </a:solidFill>
              </a:rPr>
              <a:t>驗證延伸 ACL</a:t>
            </a:r>
            <a:r>
              <a:rPr lang="zh-TW" altLang="en-US" sz="3600">
                <a:solidFill>
                  <a:srgbClr val="004C69"/>
                </a:solidFill>
              </a:rPr>
              <a:t>（續） </a:t>
            </a:r>
          </a:p>
        </p:txBody>
      </p:sp>
      <p:sp>
        <p:nvSpPr>
          <p:cNvPr id="5" name="Rectangle 5">
            <a:extLst>
              <a:ext uri="{FF2B5EF4-FFF2-40B4-BE49-F238E27FC236}">
                <a16:creationId xmlns:a16="http://schemas.microsoft.com/office/drawing/2014/main" id="{49324DBC-19C1-4BA1-8FCB-D7E8E6005EE3}"/>
              </a:ext>
            </a:extLst>
          </p:cNvPr>
          <p:cNvSpPr/>
          <p:nvPr/>
        </p:nvSpPr>
        <p:spPr>
          <a:xfrm>
            <a:off x="2990967" y="2521017"/>
            <a:ext cx="6206621" cy="3253070"/>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access-lists </a:t>
            </a:r>
          </a:p>
          <a:p>
            <a:r>
              <a:rPr lang="en-US" altLang="zh-TW" sz="1467">
                <a:solidFill>
                  <a:schemeClr val="bg1">
                    <a:lumMod val="75000"/>
                  </a:schemeClr>
                </a:solidFill>
                <a:latin typeface="Courier New" panose="02070309020205020404" pitchFamily="49" charset="0"/>
                <a:cs typeface="Courier New" panose="02070309020205020404" pitchFamily="49" charset="0"/>
              </a:rPr>
              <a:t>Extended IP access list PERMIT-PC1</a:t>
            </a:r>
          </a:p>
          <a:p>
            <a:r>
              <a:rPr lang="en-US" altLang="zh-TW" sz="1467">
                <a:solidFill>
                  <a:schemeClr val="bg1">
                    <a:lumMod val="75000"/>
                  </a:schemeClr>
                </a:solidFill>
                <a:latin typeface="Courier New" panose="02070309020205020404" pitchFamily="49" charset="0"/>
                <a:cs typeface="Courier New" panose="02070309020205020404" pitchFamily="49" charset="0"/>
              </a:rPr>
              <a:t>    10 permit tcp host 192.168.10.10 any eq ftp-data</a:t>
            </a:r>
          </a:p>
          <a:p>
            <a:r>
              <a:rPr lang="en-US" altLang="zh-TW" sz="1467">
                <a:solidFill>
                  <a:schemeClr val="bg1">
                    <a:lumMod val="75000"/>
                  </a:schemeClr>
                </a:solidFill>
                <a:latin typeface="Courier New" panose="02070309020205020404" pitchFamily="49" charset="0"/>
                <a:cs typeface="Courier New" panose="02070309020205020404" pitchFamily="49" charset="0"/>
              </a:rPr>
              <a:t>    20 permit tcp host 192.168.10.10 any eq ftp</a:t>
            </a:r>
          </a:p>
          <a:p>
            <a:r>
              <a:rPr lang="en-US" altLang="zh-TW" sz="1467">
                <a:solidFill>
                  <a:schemeClr val="bg1">
                    <a:lumMod val="75000"/>
                  </a:schemeClr>
                </a:solidFill>
                <a:latin typeface="Courier New" panose="02070309020205020404" pitchFamily="49" charset="0"/>
                <a:cs typeface="Courier New" panose="02070309020205020404" pitchFamily="49" charset="0"/>
              </a:rPr>
              <a:t>    30 permit tcp host 192.168.10.10 any eq 22</a:t>
            </a:r>
          </a:p>
          <a:p>
            <a:r>
              <a:rPr lang="en-US" altLang="zh-TW" sz="1467">
                <a:solidFill>
                  <a:schemeClr val="bg1">
                    <a:lumMod val="75000"/>
                  </a:schemeClr>
                </a:solidFill>
                <a:latin typeface="Courier New" panose="02070309020205020404" pitchFamily="49" charset="0"/>
                <a:cs typeface="Courier New" panose="02070309020205020404" pitchFamily="49" charset="0"/>
              </a:rPr>
              <a:t>    40 permit tcp host 192.168.10.10 any eq telnet</a:t>
            </a:r>
          </a:p>
          <a:p>
            <a:r>
              <a:rPr lang="en-US" altLang="zh-TW" sz="1467">
                <a:solidFill>
                  <a:schemeClr val="bg1">
                    <a:lumMod val="75000"/>
                  </a:schemeClr>
                </a:solidFill>
                <a:latin typeface="Courier New" panose="02070309020205020404" pitchFamily="49" charset="0"/>
                <a:cs typeface="Courier New" panose="02070309020205020404" pitchFamily="49" charset="0"/>
              </a:rPr>
              <a:t>    50 permit udp host 192.168.10.10 any eq domain</a:t>
            </a:r>
          </a:p>
          <a:p>
            <a:r>
              <a:rPr lang="en-US" altLang="zh-TW" sz="1467">
                <a:solidFill>
                  <a:schemeClr val="bg1">
                    <a:lumMod val="75000"/>
                  </a:schemeClr>
                </a:solidFill>
                <a:latin typeface="Courier New" panose="02070309020205020404" pitchFamily="49" charset="0"/>
                <a:cs typeface="Courier New" panose="02070309020205020404" pitchFamily="49" charset="0"/>
              </a:rPr>
              <a:t>    60 permit tcp host 192.168.10.10 any eq domain</a:t>
            </a:r>
          </a:p>
          <a:p>
            <a:r>
              <a:rPr lang="en-US" altLang="zh-TW" sz="1467">
                <a:solidFill>
                  <a:schemeClr val="bg1">
                    <a:lumMod val="75000"/>
                  </a:schemeClr>
                </a:solidFill>
                <a:latin typeface="Courier New" panose="02070309020205020404" pitchFamily="49" charset="0"/>
                <a:cs typeface="Courier New" panose="02070309020205020404" pitchFamily="49" charset="0"/>
              </a:rPr>
              <a:t>    70 permit tcp host 192.168.10.10 any eq www</a:t>
            </a:r>
          </a:p>
          <a:p>
            <a:r>
              <a:rPr lang="en-US" altLang="zh-TW" sz="1467">
                <a:solidFill>
                  <a:schemeClr val="bg1">
                    <a:lumMod val="75000"/>
                  </a:schemeClr>
                </a:solidFill>
                <a:latin typeface="Courier New" panose="02070309020205020404" pitchFamily="49" charset="0"/>
                <a:cs typeface="Courier New" panose="02070309020205020404" pitchFamily="49" charset="0"/>
              </a:rPr>
              <a:t>    80 permit tcp host 192.168.10.10 any eq 443</a:t>
            </a:r>
          </a:p>
          <a:p>
            <a:r>
              <a:rPr lang="en-US" altLang="zh-TW" sz="1467">
                <a:solidFill>
                  <a:schemeClr val="bg1">
                    <a:lumMod val="75000"/>
                  </a:schemeClr>
                </a:solidFill>
                <a:latin typeface="Courier New" panose="02070309020205020404" pitchFamily="49" charset="0"/>
                <a:cs typeface="Courier New" panose="02070309020205020404" pitchFamily="49" charset="0"/>
              </a:rPr>
              <a:t>    90 deny ip 192.168.10.0 0.0.0.255 any</a:t>
            </a:r>
          </a:p>
          <a:p>
            <a:r>
              <a:rPr lang="en-US" altLang="zh-TW" sz="1467">
                <a:solidFill>
                  <a:schemeClr val="bg1">
                    <a:lumMod val="75000"/>
                  </a:schemeClr>
                </a:solidFill>
                <a:latin typeface="Courier New" panose="02070309020205020404" pitchFamily="49" charset="0"/>
                <a:cs typeface="Courier New" panose="02070309020205020404" pitchFamily="49" charset="0"/>
              </a:rPr>
              <a:t>Extended IP access list REPLY-PC1</a:t>
            </a:r>
          </a:p>
          <a:p>
            <a:r>
              <a:rPr lang="en-US" altLang="zh-TW" sz="1467">
                <a:solidFill>
                  <a:schemeClr val="bg1">
                    <a:lumMod val="75000"/>
                  </a:schemeClr>
                </a:solidFill>
                <a:latin typeface="Courier New" panose="02070309020205020404" pitchFamily="49" charset="0"/>
                <a:cs typeface="Courier New" panose="02070309020205020404" pitchFamily="49" charset="0"/>
              </a:rPr>
              <a:t>    10 permit tcp any host 192.168.10.10 established</a:t>
            </a:r>
          </a:p>
          <a:p>
            <a:r>
              <a:rPr lang="en-US" altLang="zh-TW" sz="1467">
                <a:solidFill>
                  <a:schemeClr val="bg1">
                    <a:lumMod val="75000"/>
                  </a:schemeClr>
                </a:solidFill>
                <a:latin typeface="Courier New" panose="02070309020205020404" pitchFamily="49" charset="0"/>
                <a:cs typeface="Courier New" panose="02070309020205020404" pitchFamily="49" charset="0"/>
              </a:rPr>
              <a:t>R1#</a:t>
            </a:r>
            <a:endParaRPr lang="zh-TW" altLang="en-US" sz="1467"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227</a:t>
            </a:fld>
            <a:endParaRPr lang="en-US" kern="0">
              <a:solidFill>
                <a:srgbClr val="595959"/>
              </a:solidFill>
            </a:endParaRPr>
          </a:p>
        </p:txBody>
      </p:sp>
    </p:spTree>
    <p:custDataLst>
      <p:tags r:id="rId3"/>
    </p:custDataLst>
    <p:extLst>
      <p:ext uri="{BB962C8B-B14F-4D97-AF65-F5344CB8AC3E}">
        <p14:creationId xmlns:p14="http://schemas.microsoft.com/office/powerpoint/2010/main" val="649575440"/>
      </p:ext>
    </p:extLst>
  </p:cSld>
  <p:clrMapOvr>
    <a:masterClrMapping/>
  </p:clrMapOvr>
  <p:transition/>
  <p:timing/>
</p:sld>
</file>

<file path=ppt/slides/slide2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0672155" cy="5035391"/>
          </a:xfrm>
        </p:spPr>
        <p:txBody>
          <a:bodyPr/>
          <a:lstStyle/>
          <a:p>
            <a:pPr marL="0" indent="0"/>
            <a:r>
              <a:rPr lang="zh-TW" altLang="en-US" sz="2133">
                <a:latin typeface="標楷體" pitchFamily="65" charset="-120"/>
              </a:rPr>
              <a:t>顯 </a:t>
            </a:r>
            <a:r>
              <a:rPr lang="zh-TW" altLang="en-US" sz="2133" b="1">
                <a:latin typeface="標楷體" pitchFamily="65" charset="-120"/>
              </a:rPr>
              <a:t>示運行設定</a:t>
            </a:r>
            <a:r>
              <a:rPr lang="zh-TW" altLang="en-US" sz="2133">
                <a:latin typeface="標楷體" pitchFamily="65" charset="-120"/>
              </a:rPr>
              <a:t> 命令可以用來驗證什麼設定。命令也會顯示已設定的備註。</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5.4</a:t>
            </a:r>
            <a:r>
              <a:rPr lang="zh-TW" altLang="en-US" sz="3600" smtClean="0">
                <a:solidFill>
                  <a:srgbClr val="004C69"/>
                </a:solidFill>
              </a:rPr>
              <a:t>設定</a:t>
            </a:r>
            <a:r>
              <a:rPr lang="zh-TW" altLang="en-US" sz="3600">
                <a:solidFill>
                  <a:srgbClr val="004C69"/>
                </a:solidFill>
              </a:rPr>
              <a:t>延伸 </a:t>
            </a:r>
            <a:r>
              <a:rPr lang="en-US" altLang="zh-TW" sz="3600">
                <a:solidFill>
                  <a:srgbClr val="004C69"/>
                </a:solidFill>
              </a:rPr>
              <a:t>IPv4 ACL</a:t>
            </a:r>
            <a:br>
              <a:rPr lang="en-US" sz="3600">
                <a:solidFill>
                  <a:srgbClr val="004C69"/>
                </a:solidFill>
              </a:rPr>
            </a:br>
            <a:r>
              <a:rPr lang="zh-TW" altLang="zh-TW" sz="3600">
                <a:solidFill>
                  <a:srgbClr val="004C69"/>
                </a:solidFill>
              </a:rPr>
              <a:t>驗證延伸 ACL</a:t>
            </a:r>
            <a:r>
              <a:rPr lang="zh-TW" altLang="en-US" sz="3600">
                <a:solidFill>
                  <a:srgbClr val="004C69"/>
                </a:solidFill>
              </a:rPr>
              <a:t>（續）</a:t>
            </a:r>
          </a:p>
        </p:txBody>
      </p:sp>
      <p:sp>
        <p:nvSpPr>
          <p:cNvPr id="5" name="Rectangle 5">
            <a:extLst>
              <a:ext uri="{FF2B5EF4-FFF2-40B4-BE49-F238E27FC236}">
                <a16:creationId xmlns:a16="http://schemas.microsoft.com/office/drawing/2014/main" id="{92CC2518-7505-42E0-A16B-99CFF81A2EA6}"/>
              </a:ext>
            </a:extLst>
          </p:cNvPr>
          <p:cNvSpPr/>
          <p:nvPr/>
        </p:nvSpPr>
        <p:spPr>
          <a:xfrm>
            <a:off x="2990967" y="1640699"/>
            <a:ext cx="6206621" cy="4607672"/>
          </a:xfrm>
          <a:prstGeom prst="rect">
            <a:avLst/>
          </a:prstGeom>
          <a:solidFill>
            <a:srgbClr val="000000"/>
          </a:solidFill>
        </p:spPr>
        <p:txBody>
          <a:bodyPr wrap="square">
            <a:spAutoFit/>
          </a:bodyPr>
          <a:lstStyle/>
          <a:p>
            <a:r>
              <a:rPr lang="en-US" altLang="zh-TW" sz="1467">
                <a:solidFill>
                  <a:schemeClr val="bg1">
                    <a:lumMod val="75000"/>
                  </a:schemeClr>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running-config | begin ip access-list</a:t>
            </a:r>
          </a:p>
          <a:p>
            <a:r>
              <a:rPr lang="en-US" altLang="zh-TW" sz="1467" err="1">
                <a:solidFill>
                  <a:schemeClr val="bg1">
                    <a:lumMod val="75000"/>
                  </a:schemeClr>
                </a:solidFill>
                <a:latin typeface="Courier New" panose="02070309020205020404" pitchFamily="49" charset="0"/>
                <a:cs typeface="Courier New" panose="02070309020205020404" pitchFamily="49" charset="0"/>
              </a:rPr>
              <a:t>ip access-list extended PERMIT-PC1</a:t>
            </a:r>
          </a:p>
          <a:p>
            <a:r>
              <a:rPr lang="en-US" altLang="zh-TW" sz="1467">
                <a:solidFill>
                  <a:schemeClr val="bg1">
                    <a:lumMod val="75000"/>
                  </a:schemeClr>
                </a:solidFill>
                <a:latin typeface="Courier New" panose="02070309020205020404" pitchFamily="49" charset="0"/>
                <a:cs typeface="Courier New" panose="02070309020205020404" pitchFamily="49" charset="0"/>
              </a:rPr>
              <a:t> remark Permit PC1 TCP access to internet</a:t>
            </a:r>
          </a:p>
          <a:p>
            <a:r>
              <a:rPr lang="en-US" altLang="zh-TW" sz="1467">
                <a:solidFill>
                  <a:schemeClr val="bg1">
                    <a:lumMod val="75000"/>
                  </a:schemeClr>
                </a:solidFill>
                <a:latin typeface="Courier New" panose="02070309020205020404" pitchFamily="49" charset="0"/>
                <a:cs typeface="Courier New" panose="02070309020205020404" pitchFamily="49" charset="0"/>
              </a:rPr>
              <a:t> permit tcp host 192.168.10.10 any eq ftp-data</a:t>
            </a:r>
          </a:p>
          <a:p>
            <a:r>
              <a:rPr lang="en-US" altLang="zh-TW" sz="1467">
                <a:solidFill>
                  <a:schemeClr val="bg1">
                    <a:lumMod val="75000"/>
                  </a:schemeClr>
                </a:solidFill>
                <a:latin typeface="Courier New" panose="02070309020205020404" pitchFamily="49" charset="0"/>
                <a:cs typeface="Courier New" panose="02070309020205020404" pitchFamily="49" charset="0"/>
              </a:rPr>
              <a:t> permit tcp host 192.168.10.10 any eq ftp</a:t>
            </a:r>
          </a:p>
          <a:p>
            <a:r>
              <a:rPr lang="en-US" altLang="zh-TW" sz="1467">
                <a:solidFill>
                  <a:schemeClr val="bg1">
                    <a:lumMod val="75000"/>
                  </a:schemeClr>
                </a:solidFill>
                <a:latin typeface="Courier New" panose="02070309020205020404" pitchFamily="49" charset="0"/>
                <a:cs typeface="Courier New" panose="02070309020205020404" pitchFamily="49" charset="0"/>
              </a:rPr>
              <a:t> permit tcp host 192.168.10.10 any eq 22</a:t>
            </a:r>
          </a:p>
          <a:p>
            <a:r>
              <a:rPr lang="en-US" altLang="zh-TW" sz="1467">
                <a:solidFill>
                  <a:schemeClr val="bg1">
                    <a:lumMod val="75000"/>
                  </a:schemeClr>
                </a:solidFill>
                <a:latin typeface="Courier New" panose="02070309020205020404" pitchFamily="49" charset="0"/>
                <a:cs typeface="Courier New" panose="02070309020205020404" pitchFamily="49" charset="0"/>
              </a:rPr>
              <a:t> permit tcp host 192.168.10.10 any eq telnet</a:t>
            </a:r>
          </a:p>
          <a:p>
            <a:r>
              <a:rPr lang="en-US" altLang="zh-TW" sz="1467">
                <a:solidFill>
                  <a:schemeClr val="bg1">
                    <a:lumMod val="75000"/>
                  </a:schemeClr>
                </a:solidFill>
                <a:latin typeface="Courier New" panose="02070309020205020404" pitchFamily="49" charset="0"/>
                <a:cs typeface="Courier New" panose="02070309020205020404" pitchFamily="49" charset="0"/>
              </a:rPr>
              <a:t> permit udp host 192.168.10.10 any eq domain</a:t>
            </a:r>
          </a:p>
          <a:p>
            <a:r>
              <a:rPr lang="en-US" altLang="zh-TW" sz="1467">
                <a:solidFill>
                  <a:schemeClr val="bg1">
                    <a:lumMod val="75000"/>
                  </a:schemeClr>
                </a:solidFill>
                <a:latin typeface="Courier New" panose="02070309020205020404" pitchFamily="49" charset="0"/>
                <a:cs typeface="Courier New" panose="02070309020205020404" pitchFamily="49" charset="0"/>
              </a:rPr>
              <a:t> permit tcp host 192.168.10.10 any eq domain</a:t>
            </a:r>
          </a:p>
          <a:p>
            <a:r>
              <a:rPr lang="en-US" altLang="zh-TW" sz="1467">
                <a:solidFill>
                  <a:schemeClr val="bg1">
                    <a:lumMod val="75000"/>
                  </a:schemeClr>
                </a:solidFill>
                <a:latin typeface="Courier New" panose="02070309020205020404" pitchFamily="49" charset="0"/>
                <a:cs typeface="Courier New" panose="02070309020205020404" pitchFamily="49" charset="0"/>
              </a:rPr>
              <a:t> permit tcp host 192.168.10.10 any eq www</a:t>
            </a:r>
          </a:p>
          <a:p>
            <a:r>
              <a:rPr lang="en-US" altLang="zh-TW" sz="1467">
                <a:solidFill>
                  <a:schemeClr val="bg1">
                    <a:lumMod val="75000"/>
                  </a:schemeClr>
                </a:solidFill>
                <a:latin typeface="Courier New" panose="02070309020205020404" pitchFamily="49" charset="0"/>
                <a:cs typeface="Courier New" panose="02070309020205020404" pitchFamily="49" charset="0"/>
              </a:rPr>
              <a:t> permit tcp host 192.168.10.10 any eq 443</a:t>
            </a:r>
          </a:p>
          <a:p>
            <a:r>
              <a:rPr lang="en-US" altLang="zh-TW" sz="1467">
                <a:solidFill>
                  <a:schemeClr val="bg1">
                    <a:lumMod val="75000"/>
                  </a:schemeClr>
                </a:solidFill>
                <a:latin typeface="Courier New" panose="02070309020205020404" pitchFamily="49" charset="0"/>
                <a:cs typeface="Courier New" panose="02070309020205020404" pitchFamily="49" charset="0"/>
              </a:rPr>
              <a:t> deny   ip 192.168.10.0 0.0.0.255 any</a:t>
            </a:r>
          </a:p>
          <a:p>
            <a:r>
              <a:rPr lang="en-US" altLang="zh-TW" sz="1467" err="1">
                <a:solidFill>
                  <a:schemeClr val="bg1">
                    <a:lumMod val="75000"/>
                  </a:schemeClr>
                </a:solidFill>
                <a:latin typeface="Courier New" panose="02070309020205020404" pitchFamily="49" charset="0"/>
                <a:cs typeface="Courier New" panose="02070309020205020404" pitchFamily="49" charset="0"/>
              </a:rPr>
              <a:t>ip access-list extended REPLY-PC1</a:t>
            </a:r>
          </a:p>
          <a:p>
            <a:r>
              <a:rPr lang="en-US" altLang="zh-TW" sz="1467">
                <a:solidFill>
                  <a:schemeClr val="bg1">
                    <a:lumMod val="75000"/>
                  </a:schemeClr>
                </a:solidFill>
                <a:latin typeface="Courier New" panose="02070309020205020404" pitchFamily="49" charset="0"/>
                <a:cs typeface="Courier New" panose="02070309020205020404" pitchFamily="49" charset="0"/>
              </a:rPr>
              <a:t> remark Only permit returning traffic to PC1</a:t>
            </a:r>
          </a:p>
          <a:p>
            <a:r>
              <a:rPr lang="en-US" altLang="zh-TW" sz="1467">
                <a:solidFill>
                  <a:schemeClr val="bg1">
                    <a:lumMod val="75000"/>
                  </a:schemeClr>
                </a:solidFill>
                <a:latin typeface="Courier New" panose="02070309020205020404" pitchFamily="49" charset="0"/>
                <a:cs typeface="Courier New" panose="02070309020205020404" pitchFamily="49" charset="0"/>
              </a:rPr>
              <a:t> permit tcp any host 192.168.10.10 established</a:t>
            </a:r>
          </a:p>
          <a:p>
            <a:r>
              <a:rPr lang="en-US" altLang="zh-TW" sz="1467">
                <a:solidFill>
                  <a:schemeClr val="bg1">
                    <a:lumMod val="75000"/>
                  </a:schemeClr>
                </a:solidFill>
                <a:latin typeface="Courier New" panose="02070309020205020404" pitchFamily="49" charset="0"/>
                <a:cs typeface="Courier New" panose="02070309020205020404" pitchFamily="49" charset="0"/>
              </a:rPr>
              <a:t>!</a:t>
            </a:r>
          </a:p>
          <a:p>
            <a:r>
              <a:rPr lang="zh-TW" altLang="en-US" sz="1467">
                <a:solidFill>
                  <a:schemeClr val="bg1">
                    <a:lumMod val="75000"/>
                  </a:schemeClr>
                </a:solidFill>
                <a:latin typeface="Courier New" panose="02070309020205020404" pitchFamily="49" charset="0"/>
                <a:cs typeface="Courier New" panose="02070309020205020404" pitchFamily="49" charset="0"/>
              </a:rPr>
              <a:t>（輸出省略）</a:t>
            </a:r>
            <a:endParaRPr lang="en-US" altLang="zh-TW" sz="1467">
              <a:solidFill>
                <a:schemeClr val="bg1">
                  <a:lumMod val="75000"/>
                </a:schemeClr>
              </a:solidFill>
              <a:latin typeface="Courier New" panose="02070309020205020404" pitchFamily="49" charset="0"/>
              <a:cs typeface="Courier New" panose="02070309020205020404" pitchFamily="49" charset="0"/>
            </a:endParaRPr>
          </a:p>
          <a:p>
            <a:r>
              <a:rPr lang="en-US" altLang="zh-TW" sz="1467">
                <a:solidFill>
                  <a:schemeClr val="bg1">
                    <a:lumMod val="75000"/>
                  </a:schemeClr>
                </a:solidFill>
                <a:latin typeface="Courier New" panose="02070309020205020404" pitchFamily="49" charset="0"/>
                <a:cs typeface="Courier New" panose="02070309020205020404" pitchFamily="49" charset="0"/>
              </a:rPr>
              <a:t>end </a:t>
            </a:r>
          </a:p>
          <a:p>
            <a:endParaRPr lang="en-US" altLang="zh-TW" sz="1467">
              <a:solidFill>
                <a:schemeClr val="bg1">
                  <a:lumMod val="75000"/>
                </a:schemeClr>
              </a:solidFill>
              <a:latin typeface="Courier New" panose="02070309020205020404" pitchFamily="49" charset="0"/>
              <a:cs typeface="Courier New" panose="02070309020205020404" pitchFamily="49" charset="0"/>
            </a:endParaRPr>
          </a:p>
          <a:p>
            <a:r>
              <a:rPr lang="en-US" altLang="zh-TW" sz="1467">
                <a:solidFill>
                  <a:schemeClr val="bg1">
                    <a:lumMod val="75000"/>
                  </a:schemeClr>
                </a:solidFill>
                <a:latin typeface="Courier New" panose="02070309020205020404" pitchFamily="49" charset="0"/>
                <a:cs typeface="Courier New" panose="02070309020205020404" pitchFamily="49" charset="0"/>
              </a:rPr>
              <a:t>R1#</a:t>
            </a:r>
            <a:endParaRPr lang="zh-TW" altLang="en-US" sz="1467"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228</a:t>
            </a:fld>
            <a:endParaRPr lang="en-US" kern="0">
              <a:solidFill>
                <a:srgbClr val="595959"/>
              </a:solidFill>
            </a:endParaRPr>
          </a:p>
        </p:txBody>
      </p:sp>
    </p:spTree>
    <p:custDataLst>
      <p:tags r:id="rId3"/>
    </p:custDataLst>
    <p:extLst>
      <p:ext uri="{BB962C8B-B14F-4D97-AF65-F5344CB8AC3E}">
        <p14:creationId xmlns:p14="http://schemas.microsoft.com/office/powerpoint/2010/main" val="2410298285"/>
      </p:ext>
    </p:extLst>
  </p:cSld>
  <p:clrMapOvr>
    <a:masterClrMapping/>
  </p:clrMapOvr>
  <p:transition/>
  <p:timing/>
</p:sld>
</file>

<file path=ppt/slides/slide2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7" y="1065259"/>
            <a:ext cx="10359004" cy="5035391"/>
          </a:xfrm>
        </p:spPr>
        <p:txBody>
          <a:bodyPr>
            <a:normAutofit/>
          </a:bodyPr>
          <a:lstStyle/>
          <a:p>
            <a:pPr>
              <a:spcBef>
                <a:spcPct val="0"/>
              </a:spcBef>
              <a:spcAft>
                <a:spcPct val="0"/>
              </a:spcAft>
              <a:buFont typeface="Arial" pitchFamily="34" charset="0"/>
              <a:buChar char="•"/>
            </a:pPr>
            <a:r>
              <a:rPr lang="zh-TW" altLang="en-US" sz="2200">
                <a:latin typeface="標楷體" pitchFamily="65" charset="-120"/>
                <a:cs typeface="Arial" pitchFamily="34" charset="0"/>
              </a:rPr>
              <a:t>若要建立編號標準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，請使用 </a:t>
            </a:r>
            <a:r>
              <a:rPr lang="en-US" altLang="zh-TW" sz="2200" b="1">
                <a:latin typeface="標楷體" pitchFamily="65" charset="-120"/>
                <a:cs typeface="Arial" pitchFamily="34" charset="0"/>
              </a:rPr>
              <a:t>access-list </a:t>
            </a:r>
            <a:r>
              <a:rPr lang="en-US" altLang="zh-TW" sz="2200" i="1">
                <a:latin typeface="標楷體" pitchFamily="65" charset="-120"/>
                <a:cs typeface="Arial" pitchFamily="34" charset="0"/>
              </a:rPr>
              <a:t>access-list-number</a:t>
            </a:r>
            <a:r>
              <a:rPr lang="zh-TW" altLang="en-US" sz="2200" i="1">
                <a:latin typeface="標楷體" pitchFamily="65" charset="-120"/>
                <a:cs typeface="Arial" pitchFamily="34" charset="0"/>
              </a:rPr>
              <a:t> </a:t>
            </a:r>
            <a:r>
              <a:rPr lang="zh-TW" altLang="en-US" sz="2200">
                <a:latin typeface="標楷體" pitchFamily="65" charset="-120"/>
                <a:cs typeface="Arial" pitchFamily="34" charset="0"/>
              </a:rPr>
              <a:t>全域設定命令。</a:t>
            </a:r>
            <a:endParaRPr lang="en-US" altLang="zh-TW" sz="2200">
              <a:latin typeface="標楷體" pitchFamily="65" charset="-120"/>
              <a:cs typeface="Arial" pitchFamily="34" charset="0"/>
            </a:endParaRPr>
          </a:p>
          <a:p>
            <a:pPr>
              <a:spcBef>
                <a:spcPct val="0"/>
              </a:spcBef>
              <a:spcAft>
                <a:spcPct val="0"/>
              </a:spcAft>
              <a:buFont typeface="Arial" pitchFamily="34" charset="0"/>
              <a:buChar char="•"/>
            </a:pPr>
            <a:r>
              <a:rPr lang="zh-TW" altLang="en-US" sz="2200">
                <a:latin typeface="標楷體" pitchFamily="65" charset="-120"/>
                <a:cs typeface="Arial" pitchFamily="34" charset="0"/>
              </a:rPr>
              <a:t>使用 </a:t>
            </a:r>
            <a:r>
              <a:rPr lang="en-US" altLang="zh-TW" sz="2200" b="1">
                <a:latin typeface="標楷體" pitchFamily="65" charset="-120"/>
                <a:cs typeface="Arial" pitchFamily="34" charset="0"/>
              </a:rPr>
              <a:t>no access-list</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access-list-number</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全域設定命令來移除編號標準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pPr>
              <a:spcBef>
                <a:spcPct val="0"/>
              </a:spcBef>
              <a:spcAft>
                <a:spcPct val="0"/>
              </a:spcAft>
              <a:buFont typeface="Arial" pitchFamily="34" charset="0"/>
              <a:buChar char="•"/>
            </a:pPr>
            <a:r>
              <a:rPr lang="zh-TW" altLang="en-US" sz="2200">
                <a:latin typeface="標楷體" pitchFamily="65" charset="-120"/>
                <a:cs typeface="Arial" pitchFamily="34" charset="0"/>
              </a:rPr>
              <a:t>使用 </a:t>
            </a:r>
            <a:r>
              <a:rPr lang="en-US" altLang="zh-TW" sz="2200" b="1">
                <a:latin typeface="標楷體" pitchFamily="65" charset="-120"/>
                <a:cs typeface="Arial" pitchFamily="34" charset="0"/>
              </a:rPr>
              <a:t>show ip interface</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命令來確認介面是否已套用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pPr>
              <a:spcBef>
                <a:spcPct val="0"/>
              </a:spcBef>
              <a:spcAft>
                <a:spcPct val="0"/>
              </a:spcAft>
              <a:buFont typeface="Arial" pitchFamily="34" charset="0"/>
              <a:buChar char="•"/>
            </a:pPr>
            <a:r>
              <a:rPr lang="zh-TW" altLang="en-US" sz="2200">
                <a:latin typeface="標楷體" pitchFamily="65" charset="-120"/>
                <a:cs typeface="Arial" pitchFamily="34" charset="0"/>
              </a:rPr>
              <a:t>若要建立命名標準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，請使用 </a:t>
            </a:r>
            <a:r>
              <a:rPr lang="en-US" altLang="zh-TW" sz="2200" b="1" err="1">
                <a:latin typeface="標楷體" pitchFamily="65" charset="-120"/>
                <a:cs typeface="Arial" pitchFamily="34" charset="0"/>
              </a:rPr>
              <a:t>ip access-list standard</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access-list-name</a:t>
            </a:r>
            <a:r>
              <a:rPr lang="zh-TW" altLang="en-US" sz="2200" i="1">
                <a:latin typeface="標楷體" pitchFamily="65" charset="-120"/>
                <a:cs typeface="Arial" pitchFamily="34" charset="0"/>
              </a:rPr>
              <a:t> </a:t>
            </a:r>
            <a:r>
              <a:rPr lang="zh-TW" altLang="en-US" sz="2200">
                <a:latin typeface="標楷體" pitchFamily="65" charset="-120"/>
                <a:cs typeface="Arial" pitchFamily="34" charset="0"/>
              </a:rPr>
              <a:t>全域設定命令。</a:t>
            </a:r>
          </a:p>
          <a:p>
            <a:pPr>
              <a:spcBef>
                <a:spcPct val="0"/>
              </a:spcBef>
              <a:spcAft>
                <a:spcPct val="0"/>
              </a:spcAft>
              <a:buFont typeface="Arial" pitchFamily="34" charset="0"/>
              <a:buChar char="•"/>
            </a:pPr>
            <a:r>
              <a:rPr lang="zh-TW" altLang="en-US" sz="2200">
                <a:latin typeface="標楷體" pitchFamily="65" charset="-120"/>
                <a:cs typeface="Arial" pitchFamily="34" charset="0"/>
              </a:rPr>
              <a:t>使用 </a:t>
            </a:r>
            <a:r>
              <a:rPr lang="en-US" altLang="zh-TW" sz="2200" b="1">
                <a:latin typeface="標楷體" pitchFamily="65" charset="-120"/>
                <a:cs typeface="Arial" pitchFamily="34" charset="0"/>
              </a:rPr>
              <a:t>no ip access-list</a:t>
            </a:r>
            <a:r>
              <a:rPr lang="en-US" altLang="zh-TW" sz="2200">
                <a:latin typeface="標楷體" pitchFamily="65" charset="-120"/>
                <a:cs typeface="Arial" pitchFamily="34" charset="0"/>
              </a:rPr>
              <a:t> </a:t>
            </a:r>
            <a:r>
              <a:rPr lang="en-US" altLang="zh-TW" sz="2200" b="1">
                <a:latin typeface="標楷體" pitchFamily="65" charset="-120"/>
                <a:cs typeface="Arial" pitchFamily="34" charset="0"/>
              </a:rPr>
              <a:t>standard</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access-list-name</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全域設定命令來移除命名標準 </a:t>
            </a:r>
            <a:r>
              <a:rPr lang="en-US" altLang="zh-TW" sz="2200">
                <a:latin typeface="標楷體" pitchFamily="65" charset="-120"/>
                <a:cs typeface="Arial" pitchFamily="34" charset="0"/>
              </a:rPr>
              <a:t>IPv4 ACL</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pPr>
              <a:spcBef>
                <a:spcPct val="0"/>
              </a:spcBef>
              <a:spcAft>
                <a:spcPct val="0"/>
              </a:spcAft>
              <a:buFont typeface="Arial" pitchFamily="34" charset="0"/>
              <a:buChar char="•"/>
            </a:pPr>
            <a:r>
              <a:rPr lang="zh-TW" altLang="en-US" sz="2200">
                <a:latin typeface="標楷體" pitchFamily="65" charset="-120"/>
                <a:cs typeface="Arial" pitchFamily="34" charset="0"/>
              </a:rPr>
              <a:t>設定標準 </a:t>
            </a:r>
            <a:r>
              <a:rPr lang="en-US" altLang="zh-TW" sz="2200">
                <a:latin typeface="標楷體" pitchFamily="65" charset="-120"/>
                <a:cs typeface="Arial" pitchFamily="34" charset="0"/>
              </a:rPr>
              <a:t>IPv4 ACL </a:t>
            </a:r>
            <a:r>
              <a:rPr lang="zh-TW" altLang="en-US" sz="2200">
                <a:latin typeface="標楷體" pitchFamily="65" charset="-120"/>
                <a:cs typeface="Arial" pitchFamily="34" charset="0"/>
              </a:rPr>
              <a:t>之後，它必須連結至介面或功能。若要將編號或命名的標準 </a:t>
            </a:r>
            <a:r>
              <a:rPr lang="en-US" altLang="zh-TW" sz="2200">
                <a:latin typeface="標楷體" pitchFamily="65" charset="-120"/>
                <a:cs typeface="Arial" pitchFamily="34" charset="0"/>
              </a:rPr>
              <a:t>IPv4 ACL </a:t>
            </a:r>
            <a:r>
              <a:rPr lang="zh-TW" altLang="en-US" sz="2200">
                <a:latin typeface="標楷體" pitchFamily="65" charset="-120"/>
                <a:cs typeface="Arial" pitchFamily="34" charset="0"/>
              </a:rPr>
              <a:t>繫結至介面，請使用 </a:t>
            </a:r>
            <a:r>
              <a:rPr lang="en-US" altLang="zh-TW" sz="2200" b="1" err="1">
                <a:latin typeface="標楷體" pitchFamily="65" charset="-120"/>
                <a:cs typeface="Arial" pitchFamily="34" charset="0"/>
              </a:rPr>
              <a:t>ip access-group</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access-list-number</a:t>
            </a:r>
            <a:r>
              <a:rPr lang="en-US" altLang="zh-TW" sz="2200">
                <a:latin typeface="標楷體" pitchFamily="65" charset="-120"/>
                <a:cs typeface="Arial" pitchFamily="34" charset="0"/>
              </a:rPr>
              <a:t> | </a:t>
            </a:r>
            <a:r>
              <a:rPr lang="en-US" altLang="zh-TW" sz="2200" i="1">
                <a:latin typeface="標楷體" pitchFamily="65" charset="-120"/>
                <a:cs typeface="Arial" pitchFamily="34" charset="0"/>
              </a:rPr>
              <a:t>access-list-name</a:t>
            </a:r>
            <a:r>
              <a:rPr lang="en-US" altLang="zh-TW" sz="2200">
                <a:latin typeface="標楷體" pitchFamily="65" charset="-120"/>
                <a:cs typeface="Arial" pitchFamily="34" charset="0"/>
              </a:rPr>
              <a:t>} { </a:t>
            </a:r>
            <a:r>
              <a:rPr lang="en-US" altLang="zh-TW" sz="2200" b="1">
                <a:latin typeface="標楷體" pitchFamily="65" charset="-120"/>
                <a:cs typeface="Arial" pitchFamily="34" charset="0"/>
              </a:rPr>
              <a:t>in</a:t>
            </a:r>
            <a:r>
              <a:rPr lang="en-US" altLang="zh-TW" sz="2200">
                <a:latin typeface="標楷體" pitchFamily="65" charset="-120"/>
                <a:cs typeface="Arial" pitchFamily="34" charset="0"/>
              </a:rPr>
              <a:t> | </a:t>
            </a:r>
            <a:r>
              <a:rPr lang="en-US" altLang="zh-TW" sz="2200" b="1">
                <a:latin typeface="標楷體" pitchFamily="65" charset="-120"/>
                <a:cs typeface="Arial" pitchFamily="34" charset="0"/>
              </a:rPr>
              <a:t>out</a:t>
            </a:r>
            <a:r>
              <a:rPr lang="en-US" altLang="zh-TW" sz="2200">
                <a:latin typeface="標楷體" pitchFamily="65" charset="-120"/>
                <a:cs typeface="Arial" pitchFamily="34" charset="0"/>
              </a:rPr>
              <a:t> } </a:t>
            </a:r>
            <a:r>
              <a:rPr lang="zh-TW" altLang="en-US" sz="2200">
                <a:latin typeface="標楷體" pitchFamily="65" charset="-120"/>
                <a:cs typeface="Arial" pitchFamily="34" charset="0"/>
              </a:rPr>
              <a:t>全域設定命令。</a:t>
            </a:r>
            <a:endParaRPr lang="en-US" altLang="zh-TW" sz="2200">
              <a:latin typeface="標楷體" pitchFamily="65" charset="-120"/>
              <a:cs typeface="Arial" pitchFamily="34" charset="0"/>
            </a:endParaRPr>
          </a:p>
          <a:p>
            <a:pPr>
              <a:spcBef>
                <a:spcPct val="0"/>
              </a:spcBef>
              <a:spcAft>
                <a:spcPct val="0"/>
              </a:spcAft>
              <a:buFont typeface="Arial" pitchFamily="34" charset="0"/>
              <a:buChar char="•"/>
            </a:pPr>
            <a:r>
              <a:rPr lang="zh-TW" altLang="en-US" sz="2200">
                <a:latin typeface="標楷體" pitchFamily="65" charset="-120"/>
                <a:cs typeface="Arial" pitchFamily="34" charset="0"/>
              </a:rPr>
              <a:t>若要從介面移除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，請先輸入 </a:t>
            </a:r>
            <a:r>
              <a:rPr lang="en-US" altLang="zh-TW" sz="2200" b="1">
                <a:latin typeface="標楷體" pitchFamily="65" charset="-120"/>
                <a:cs typeface="Arial" pitchFamily="34" charset="0"/>
              </a:rPr>
              <a:t>no ip access-group</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介面設定命令。</a:t>
            </a:r>
            <a:endParaRPr lang="en-US" altLang="zh-TW" sz="2200">
              <a:latin typeface="標楷體" pitchFamily="65" charset="-120"/>
              <a:cs typeface="Arial" pitchFamily="34" charset="0"/>
            </a:endParaRPr>
          </a:p>
          <a:p>
            <a:pPr>
              <a:spcBef>
                <a:spcPct val="0"/>
              </a:spcBef>
              <a:spcAft>
                <a:spcPct val="0"/>
              </a:spcAft>
              <a:buFont typeface="Arial" pitchFamily="34" charset="0"/>
              <a:buChar char="•"/>
            </a:pPr>
            <a:r>
              <a:rPr lang="zh-TW" altLang="en-US" sz="2200">
                <a:latin typeface="標楷體" pitchFamily="65" charset="-120"/>
                <a:cs typeface="Arial" pitchFamily="34" charset="0"/>
              </a:rPr>
              <a:t>若要從路由器移除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，請使用 </a:t>
            </a:r>
            <a:r>
              <a:rPr lang="en-US" altLang="zh-TW" sz="2200" b="1">
                <a:latin typeface="標楷體" pitchFamily="65" charset="-120"/>
                <a:cs typeface="Arial" pitchFamily="34" charset="0"/>
              </a:rPr>
              <a:t>no access-list</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全域設定命令。</a:t>
            </a:r>
            <a:endParaRPr lang="en-US" sz="2200">
              <a:latin typeface="標楷體" pitchFamily="65" charset="-120"/>
              <a:cs typeface="Arial" pitchFamily="34" charset="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5.5</a:t>
            </a:r>
            <a:r>
              <a:rPr lang="zh-TW" sz="3600" smtClean="0">
                <a:solidFill>
                  <a:srgbClr val="004C69"/>
                </a:solidFill>
              </a:rPr>
              <a:t>我</a:t>
            </a:r>
            <a:r>
              <a:rPr lang="zh-TW" sz="3600">
                <a:solidFill>
                  <a:srgbClr val="004C69"/>
                </a:solidFill>
              </a:rPr>
              <a:t>在本模組中學到了什麼？</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229</a:t>
            </a:fld>
            <a:endParaRPr lang="en-US" kern="0">
              <a:solidFill>
                <a:srgbClr val="595959"/>
              </a:solidFill>
            </a:endParaRPr>
          </a:p>
        </p:txBody>
      </p:sp>
    </p:spTree>
    <p:custDataLst>
      <p:tags r:id="rId3"/>
    </p:custDataLst>
    <p:extLst>
      <p:ext uri="{BB962C8B-B14F-4D97-AF65-F5344CB8AC3E}">
        <p14:creationId xmlns:p14="http://schemas.microsoft.com/office/powerpoint/2010/main" val="1039536772"/>
      </p:ext>
    </p:extLst>
  </p:cSld>
  <p:clrMapOvr>
    <a:masterClrMapping/>
  </p:clrMapOvr>
  <p:transition spd="slow">
    <p:wipe/>
  </p:transition>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8D34B282-A53A-40D3-B048-C5D9F5C0A130}"/>
              </a:ext>
            </a:extLst>
          </p:cNvPr>
          <p:cNvSpPr>
            <a:spLocks noGrp="1"/>
          </p:cNvSpPr>
          <p:nvPr>
            <p:ph idx="1"/>
          </p:nvPr>
        </p:nvSpPr>
        <p:spPr>
          <a:xfrm>
            <a:off x="535902" y="1065259"/>
            <a:ext cx="11000570" cy="5540425"/>
          </a:xfrm>
        </p:spPr>
        <p:txBody>
          <a:bodyPr>
            <a:normAutofit fontScale="92500" lnSpcReduction="20000"/>
          </a:bodyPr>
          <a:lstStyle/>
          <a:p>
            <a:pPr>
              <a:spcBef>
                <a:spcPct val="0"/>
              </a:spcBef>
              <a:spcAft>
                <a:spcPct val="0"/>
              </a:spcAft>
              <a:buFont typeface="Arial" pitchFamily="34" charset="0"/>
              <a:buChar char="•"/>
            </a:pPr>
            <a:r>
              <a:rPr lang="zh-TW" altLang="en-US">
                <a:latin typeface="標楷體" pitchFamily="65" charset="-120"/>
              </a:rPr>
              <a:t>開放式最短路徑優先 </a:t>
            </a:r>
            <a:r>
              <a:rPr lang="en-US" altLang="zh-TW">
                <a:latin typeface="標楷體" pitchFamily="65" charset="-120"/>
              </a:rPr>
              <a:t>(OSPF) </a:t>
            </a:r>
            <a:r>
              <a:rPr lang="zh-TW" altLang="en-US">
                <a:latin typeface="標楷體" pitchFamily="65" charset="-120"/>
              </a:rPr>
              <a:t>是一種鏈路狀態路由協定，被設計來替代距離向量的路由資訊協定 </a:t>
            </a:r>
            <a:r>
              <a:rPr lang="en-US" altLang="zh-TW">
                <a:latin typeface="標楷體" pitchFamily="65" charset="-120"/>
              </a:rPr>
              <a:t>(RIP)</a:t>
            </a:r>
            <a:r>
              <a:rPr lang="zh-TW" altLang="en-US">
                <a:latin typeface="標楷體" pitchFamily="65" charset="-120"/>
              </a:rPr>
              <a:t>。</a:t>
            </a:r>
            <a:r>
              <a:rPr lang="zh-TW">
                <a:latin typeface="標楷體" pitchFamily="65" charset="-120"/>
                <a:cs typeface="Arial" pitchFamily="34" charset="0"/>
              </a:rPr>
              <a:t> </a:t>
            </a:r>
          </a:p>
          <a:p>
            <a:pPr>
              <a:spcBef>
                <a:spcPct val="0"/>
              </a:spcBef>
              <a:spcAft>
                <a:spcPct val="0"/>
              </a:spcAft>
              <a:buFont typeface="Arial" pitchFamily="34" charset="0"/>
              <a:buChar char="•"/>
            </a:pPr>
            <a:r>
              <a:rPr lang="en-US" altLang="zh-TW">
                <a:latin typeface="標楷體" pitchFamily="65" charset="-120"/>
              </a:rPr>
              <a:t>OSPF </a:t>
            </a:r>
            <a:r>
              <a:rPr lang="zh-TW" altLang="en-US">
                <a:latin typeface="標楷體" pitchFamily="65" charset="-120"/>
              </a:rPr>
              <a:t>是一種鏈路狀態路由協定，它為了可延展性使用區域的概念。</a:t>
            </a:r>
            <a:r>
              <a:rPr lang="zh-TW">
                <a:latin typeface="標楷體" pitchFamily="65" charset="-120"/>
                <a:cs typeface="Arial" pitchFamily="34" charset="0"/>
              </a:rPr>
              <a:t> </a:t>
            </a:r>
          </a:p>
          <a:p>
            <a:pPr>
              <a:spcBef>
                <a:spcPct val="0"/>
              </a:spcBef>
              <a:spcAft>
                <a:spcPct val="0"/>
              </a:spcAft>
              <a:buFont typeface="Arial" pitchFamily="34" charset="0"/>
              <a:buChar char="•"/>
            </a:pPr>
            <a:r>
              <a:rPr lang="zh-TW" altLang="en-US">
                <a:latin typeface="標楷體" pitchFamily="65" charset="-120"/>
              </a:rPr>
              <a:t>鏈路是路由器上的一個介面。鏈路也是連接兩部路由器的網段，或者像是連接一部路由器的乙太網 </a:t>
            </a:r>
            <a:r>
              <a:rPr lang="en-US" altLang="zh-TW">
                <a:latin typeface="標楷體" pitchFamily="65" charset="-120"/>
              </a:rPr>
              <a:t>LAN </a:t>
            </a:r>
            <a:r>
              <a:rPr lang="zh-TW" altLang="en-US">
                <a:latin typeface="標楷體" pitchFamily="65" charset="-120"/>
              </a:rPr>
              <a:t>等末梢網路。</a:t>
            </a:r>
            <a:endParaRPr lang="zh-TW">
              <a:latin typeface="標楷體" pitchFamily="65" charset="-120"/>
              <a:cs typeface="Arial" panose="020b0604020202020204" pitchFamily="34" charset="0"/>
            </a:endParaRPr>
          </a:p>
          <a:p>
            <a:pPr>
              <a:spcBef>
                <a:spcPct val="0"/>
              </a:spcBef>
              <a:spcAft>
                <a:spcPct val="0"/>
              </a:spcAft>
              <a:buFont typeface="Arial" pitchFamily="34" charset="0"/>
              <a:buChar char="•"/>
            </a:pPr>
            <a:r>
              <a:rPr lang="zh-TW" altLang="en-US">
                <a:latin typeface="標楷體" pitchFamily="65" charset="-120"/>
              </a:rPr>
              <a:t>所有鏈路狀態資訊都包括網路前置碼、前置碼長度和成本。</a:t>
            </a:r>
            <a:endParaRPr lang="zh-TW">
              <a:latin typeface="標楷體" pitchFamily="65" charset="-120"/>
              <a:cs typeface="Arial" pitchFamily="34" charset="0"/>
            </a:endParaRPr>
          </a:p>
          <a:p>
            <a:pPr>
              <a:spcBef>
                <a:spcPct val="0"/>
              </a:spcBef>
              <a:spcAft>
                <a:spcPct val="0"/>
              </a:spcAft>
              <a:buFont typeface="Arial" pitchFamily="34" charset="0"/>
              <a:buChar char="•"/>
            </a:pPr>
            <a:r>
              <a:rPr lang="zh-TW" altLang="en-US">
                <a:latin typeface="標楷體" pitchFamily="65" charset="-120"/>
              </a:rPr>
              <a:t>所有路由協定使用路由協定訊息來交換路由資訊。該訊息有助於構建資料結構，然後使用路由演算法進行處理。</a:t>
            </a:r>
            <a:endParaRPr lang="zh-TW">
              <a:latin typeface="標楷體" pitchFamily="65" charset="-120"/>
              <a:cs typeface="Arial" pitchFamily="34" charset="0"/>
            </a:endParaRPr>
          </a:p>
          <a:p>
            <a:pPr>
              <a:spcBef>
                <a:spcPct val="0"/>
              </a:spcBef>
              <a:spcAft>
                <a:spcPct val="0"/>
              </a:spcAft>
              <a:buFont typeface="Arial" pitchFamily="34" charset="0"/>
              <a:buChar char="•"/>
            </a:pPr>
            <a:r>
              <a:rPr lang="zh-TW" altLang="en-US">
                <a:latin typeface="標楷體" pitchFamily="65" charset="-120"/>
              </a:rPr>
              <a:t>執行 </a:t>
            </a:r>
            <a:r>
              <a:rPr lang="en-US" altLang="zh-TW">
                <a:latin typeface="標楷體" pitchFamily="65" charset="-120"/>
              </a:rPr>
              <a:t>OSPF </a:t>
            </a:r>
            <a:r>
              <a:rPr lang="zh-TW" altLang="en-US">
                <a:latin typeface="標楷體" pitchFamily="65" charset="-120"/>
              </a:rPr>
              <a:t>交換訊息的路由器使用五種封包類型傳達路由資訊：</a:t>
            </a:r>
            <a:r>
              <a:rPr lang="en-US" altLang="zh-TW">
                <a:latin typeface="標楷體" pitchFamily="65" charset="-120"/>
              </a:rPr>
              <a:t>Hello </a:t>
            </a:r>
            <a:r>
              <a:rPr lang="zh-TW" altLang="en-US">
                <a:latin typeface="標楷體" pitchFamily="65" charset="-120"/>
              </a:rPr>
              <a:t>封包、資料庫描述封包、鏈路狀態要求封包、鏈路狀態更新封包，以及鏈路狀態確認封包。</a:t>
            </a:r>
            <a:endParaRPr lang="zh-TW">
              <a:latin typeface="標楷體" pitchFamily="65" charset="-120"/>
              <a:cs typeface="Arial" pitchFamily="34" charset="0"/>
            </a:endParaRPr>
          </a:p>
          <a:p>
            <a:pPr>
              <a:spcBef>
                <a:spcPct val="0"/>
              </a:spcBef>
              <a:spcAft>
                <a:spcPct val="0"/>
              </a:spcAft>
              <a:buFont typeface="Arial" pitchFamily="34" charset="0"/>
              <a:buChar char="•"/>
            </a:pPr>
            <a:r>
              <a:rPr lang="en-US" altLang="zh-TW">
                <a:latin typeface="標楷體" pitchFamily="65" charset="-120"/>
              </a:rPr>
              <a:t>OSPF </a:t>
            </a:r>
            <a:r>
              <a:rPr lang="zh-TW" altLang="en-US">
                <a:latin typeface="標楷體" pitchFamily="65" charset="-120"/>
              </a:rPr>
              <a:t>訊息可用來建立和維護三個 </a:t>
            </a:r>
            <a:r>
              <a:rPr lang="en-US" altLang="zh-TW">
                <a:latin typeface="標楷體" pitchFamily="65" charset="-120"/>
              </a:rPr>
              <a:t>OSPF </a:t>
            </a:r>
            <a:r>
              <a:rPr lang="zh-TW" altLang="en-US">
                <a:latin typeface="標楷體" pitchFamily="65" charset="-120"/>
              </a:rPr>
              <a:t>資料庫：鄰接資料庫會建立鄰區資料表、鏈路狀態資料庫 </a:t>
            </a:r>
            <a:r>
              <a:rPr lang="en-US" altLang="zh-TW">
                <a:latin typeface="標楷體" pitchFamily="65" charset="-120"/>
              </a:rPr>
              <a:t>(LSDB) </a:t>
            </a:r>
            <a:r>
              <a:rPr lang="zh-TW" altLang="en-US">
                <a:latin typeface="標楷體" pitchFamily="65" charset="-120"/>
              </a:rPr>
              <a:t>建立拓撲表，而轉發資料庫建立路由表。</a:t>
            </a:r>
            <a:endParaRPr lang="zh-TW">
              <a:latin typeface="標楷體" pitchFamily="65" charset="-120"/>
              <a:cs typeface="Arial" pitchFamily="34" charset="0"/>
            </a:endParaRPr>
          </a:p>
          <a:p>
            <a:pPr>
              <a:spcBef>
                <a:spcPct val="0"/>
              </a:spcBef>
              <a:spcAft>
                <a:spcPct val="0"/>
              </a:spcAft>
              <a:buFont typeface="Arial" pitchFamily="34" charset="0"/>
              <a:buChar char="•"/>
            </a:pPr>
            <a:r>
              <a:rPr lang="zh-TW" altLang="en-US">
                <a:latin typeface="標楷體" pitchFamily="65" charset="-120"/>
              </a:rPr>
              <a:t>路由器會使用 </a:t>
            </a:r>
            <a:r>
              <a:rPr lang="en-US" altLang="zh-TW">
                <a:latin typeface="標楷體" pitchFamily="65" charset="-120"/>
              </a:rPr>
              <a:t>Dijkstra SPF</a:t>
            </a:r>
            <a:r>
              <a:rPr lang="zh-TW" altLang="en-US">
                <a:latin typeface="標楷體" pitchFamily="65" charset="-120"/>
              </a:rPr>
              <a:t>（最短路徑優先）演算法的計算結果來建置拓撲表。</a:t>
            </a:r>
            <a:r>
              <a:rPr lang="en-US" altLang="zh-TW">
                <a:latin typeface="標楷體" pitchFamily="65" charset="-120"/>
              </a:rPr>
              <a:t>SPF </a:t>
            </a:r>
            <a:r>
              <a:rPr lang="zh-TW" altLang="en-US">
                <a:latin typeface="標楷體" pitchFamily="65" charset="-120"/>
              </a:rPr>
              <a:t>演算法是根據到達目的地的累計成本。在 </a:t>
            </a:r>
            <a:r>
              <a:rPr lang="en-US" altLang="zh-TW">
                <a:latin typeface="標楷體" pitchFamily="65" charset="-120"/>
              </a:rPr>
              <a:t>OSPF </a:t>
            </a:r>
            <a:r>
              <a:rPr lang="zh-TW" altLang="en-US">
                <a:latin typeface="標楷體" pitchFamily="65" charset="-120"/>
              </a:rPr>
              <a:t>中，成本用來決定到目的地的最佳路徑。</a:t>
            </a:r>
            <a:endParaRPr lang="zh-TW">
              <a:latin typeface="標楷體" pitchFamily="65" charset="-120"/>
              <a:cs typeface="Arial" pitchFamily="34" charset="0"/>
            </a:endParaRPr>
          </a:p>
          <a:p>
            <a:pPr>
              <a:spcBef>
                <a:spcPct val="0"/>
              </a:spcBef>
              <a:spcAft>
                <a:spcPct val="0"/>
              </a:spcAft>
            </a:pPr>
            <a:endParaRPr lang="en-US">
              <a:latin typeface="+mn-lt"/>
              <a:ea typeface="+mn-ea"/>
              <a:cs typeface="Arial" panose="020b0604020202020204" pitchFamily="34" charset="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1.4</a:t>
            </a:r>
            <a:r>
              <a:rPr lang="zh-TW" sz="3600" smtClean="0">
                <a:solidFill>
                  <a:srgbClr val="004C69"/>
                </a:solidFill>
              </a:rPr>
              <a:t>我</a:t>
            </a:r>
            <a:r>
              <a:rPr lang="zh-TW" sz="3600">
                <a:solidFill>
                  <a:srgbClr val="004C69"/>
                </a:solidFill>
              </a:rPr>
              <a:t>在本</a:t>
            </a:r>
            <a:r>
              <a:rPr lang="zh-TW" altLang="en-US" sz="3600">
                <a:solidFill>
                  <a:srgbClr val="004C69"/>
                </a:solidFill>
              </a:rPr>
              <a:t>模組</a:t>
            </a:r>
            <a:r>
              <a:rPr lang="zh-TW" sz="3600">
                <a:solidFill>
                  <a:srgbClr val="004C69"/>
                </a:solidFill>
              </a:rPr>
              <a:t>中學到了什麼？ </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23</a:t>
            </a:fld>
            <a:endParaRPr lang="en-US" kern="0">
              <a:solidFill>
                <a:srgbClr val="595959"/>
              </a:solidFill>
            </a:endParaRPr>
          </a:p>
        </p:txBody>
      </p:sp>
    </p:spTree>
    <p:custDataLst>
      <p:tags r:id="rId3"/>
    </p:custDataLst>
    <p:extLst>
      <p:ext uri="{BB962C8B-B14F-4D97-AF65-F5344CB8AC3E}">
        <p14:creationId xmlns:p14="http://schemas.microsoft.com/office/powerpoint/2010/main" val="302397036"/>
      </p:ext>
    </p:extLst>
  </p:cSld>
  <p:clrMapOvr>
    <a:masterClrMapping/>
  </p:clrMapOvr>
  <p:transition spd="slow">
    <p:wipe/>
  </p:transition>
  <p:timing/>
</p:sld>
</file>

<file path=ppt/slides/slide2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7" y="1065259"/>
            <a:ext cx="10484264" cy="5035391"/>
          </a:xfrm>
        </p:spPr>
        <p:txBody>
          <a:bodyPr>
            <a:normAutofit/>
          </a:bodyPr>
          <a:lstStyle/>
          <a:p>
            <a:pPr>
              <a:spcBef>
                <a:spcPct val="0"/>
              </a:spcBef>
              <a:spcAft>
                <a:spcPct val="0"/>
              </a:spcAft>
            </a:pPr>
            <a:r>
              <a:rPr lang="zh-TW" altLang="en-US" sz="2200">
                <a:latin typeface="標楷體" pitchFamily="65" charset="-120"/>
                <a:cs typeface="Arial" pitchFamily="34" charset="0"/>
              </a:rPr>
              <a:t>延伸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可以過濾來源位址，目的位址，協定（即 </a:t>
            </a:r>
            <a:r>
              <a:rPr lang="en-US" altLang="zh-TW" sz="2200">
                <a:latin typeface="標楷體" pitchFamily="65" charset="-120"/>
                <a:cs typeface="Arial" pitchFamily="34" charset="0"/>
              </a:rPr>
              <a:t>IP</a:t>
            </a:r>
            <a:r>
              <a:rPr lang="zh-TW" altLang="en-US" sz="2200">
                <a:latin typeface="標楷體" pitchFamily="65" charset="-120"/>
                <a:cs typeface="Arial" pitchFamily="34" charset="0"/>
              </a:rPr>
              <a:t>，</a:t>
            </a:r>
            <a:r>
              <a:rPr lang="en-US" altLang="zh-TW" sz="2200">
                <a:latin typeface="標楷體" pitchFamily="65" charset="-120"/>
                <a:cs typeface="Arial" pitchFamily="34" charset="0"/>
              </a:rPr>
              <a:t>TCP</a:t>
            </a:r>
            <a:r>
              <a:rPr lang="zh-TW" altLang="en-US" sz="2200">
                <a:latin typeface="標楷體" pitchFamily="65" charset="-120"/>
                <a:cs typeface="Arial" pitchFamily="34" charset="0"/>
              </a:rPr>
              <a:t>，</a:t>
            </a:r>
            <a:r>
              <a:rPr lang="en-US" altLang="zh-TW" sz="2200">
                <a:latin typeface="標楷體" pitchFamily="65" charset="-120"/>
                <a:cs typeface="Arial" pitchFamily="34" charset="0"/>
              </a:rPr>
              <a:t>UDP</a:t>
            </a:r>
            <a:r>
              <a:rPr lang="zh-TW" altLang="en-US" sz="2200">
                <a:latin typeface="標楷體" pitchFamily="65" charset="-120"/>
                <a:cs typeface="Arial" pitchFamily="34" charset="0"/>
              </a:rPr>
              <a:t>，</a:t>
            </a:r>
            <a:r>
              <a:rPr lang="en-US" altLang="zh-TW" sz="2200">
                <a:latin typeface="標楷體" pitchFamily="65" charset="-120"/>
                <a:cs typeface="Arial" pitchFamily="34" charset="0"/>
              </a:rPr>
              <a:t>ICMP</a:t>
            </a:r>
            <a:r>
              <a:rPr lang="zh-TW" altLang="en-US" sz="2200">
                <a:latin typeface="標楷體" pitchFamily="65" charset="-120"/>
                <a:cs typeface="Arial" pitchFamily="34" charset="0"/>
              </a:rPr>
              <a:t>）和連接埠號。</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要建立編號延伸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，請使用 </a:t>
            </a:r>
            <a:r>
              <a:rPr lang="en-US" altLang="zh-TW" sz="2200">
                <a:latin typeface="標楷體" pitchFamily="65" charset="-120"/>
                <a:cs typeface="Arial" pitchFamily="34" charset="0"/>
              </a:rPr>
              <a:t>Router(config)# </a:t>
            </a:r>
            <a:r>
              <a:rPr lang="en-US" altLang="zh-TW" sz="2200" b="1">
                <a:latin typeface="標楷體" pitchFamily="65" charset="-120"/>
                <a:cs typeface="Arial" pitchFamily="34" charset="0"/>
              </a:rPr>
              <a:t>access-list</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access-list-number</a:t>
            </a:r>
            <a:r>
              <a:rPr lang="en-US" altLang="zh-TW" sz="2200">
                <a:latin typeface="標楷體" pitchFamily="65" charset="-120"/>
                <a:cs typeface="Arial" pitchFamily="34" charset="0"/>
              </a:rPr>
              <a:t> {</a:t>
            </a:r>
            <a:r>
              <a:rPr lang="en-US" altLang="zh-TW" sz="2200" b="1">
                <a:latin typeface="標楷體" pitchFamily="65" charset="-120"/>
                <a:cs typeface="Arial" pitchFamily="34" charset="0"/>
              </a:rPr>
              <a:t>deny</a:t>
            </a:r>
            <a:r>
              <a:rPr lang="en-US" altLang="zh-TW" sz="2200">
                <a:latin typeface="標楷體" pitchFamily="65" charset="-120"/>
                <a:cs typeface="Arial" pitchFamily="34" charset="0"/>
              </a:rPr>
              <a:t> | </a:t>
            </a:r>
            <a:r>
              <a:rPr lang="en-US" altLang="zh-TW" sz="2200" b="1">
                <a:latin typeface="標楷體" pitchFamily="65" charset="-120"/>
                <a:cs typeface="Arial" pitchFamily="34" charset="0"/>
              </a:rPr>
              <a:t>permit</a:t>
            </a:r>
            <a:r>
              <a:rPr lang="en-US" altLang="zh-TW" sz="2200">
                <a:latin typeface="標楷體" pitchFamily="65" charset="-120"/>
                <a:cs typeface="Arial" pitchFamily="34" charset="0"/>
              </a:rPr>
              <a:t> | </a:t>
            </a:r>
            <a:r>
              <a:rPr lang="en-US" altLang="zh-TW" sz="2200" b="1">
                <a:latin typeface="標楷體" pitchFamily="65" charset="-120"/>
                <a:cs typeface="Arial" pitchFamily="34" charset="0"/>
              </a:rPr>
              <a:t>remark</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text</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protocol</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source source-wildcard</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operator</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port</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destination</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destination-wildcard</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operator</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port</a:t>
            </a:r>
            <a:r>
              <a:rPr lang="en-US" altLang="zh-TW" sz="2200">
                <a:latin typeface="標楷體" pitchFamily="65" charset="-120"/>
                <a:cs typeface="Arial" pitchFamily="34" charset="0"/>
              </a:rPr>
              <a:t>]] [</a:t>
            </a:r>
            <a:r>
              <a:rPr lang="en-US" altLang="zh-TW" sz="2200" b="1">
                <a:latin typeface="標楷體" pitchFamily="65" charset="-120"/>
                <a:cs typeface="Arial" pitchFamily="34" charset="0"/>
              </a:rPr>
              <a:t>established</a:t>
            </a:r>
            <a:r>
              <a:rPr lang="en-US" altLang="zh-TW" sz="2200">
                <a:latin typeface="標楷體" pitchFamily="65" charset="-120"/>
                <a:cs typeface="Arial" pitchFamily="34" charset="0"/>
              </a:rPr>
              <a:t>] []</a:t>
            </a:r>
            <a:r>
              <a:rPr lang="en-US" altLang="zh-TW" sz="2200" b="1">
                <a:latin typeface="標楷體" pitchFamily="65" charset="-120"/>
                <a:cs typeface="Arial" pitchFamily="34" charset="0"/>
              </a:rPr>
              <a:t>log</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全域設定命令。</a:t>
            </a:r>
            <a:endParaRPr lang="en-US" altLang="zh-TW" sz="2200">
              <a:latin typeface="標楷體" pitchFamily="65" charset="-120"/>
              <a:cs typeface="Arial" pitchFamily="34" charset="0"/>
            </a:endParaRPr>
          </a:p>
          <a:p>
            <a:pPr>
              <a:spcBef>
                <a:spcPct val="0"/>
              </a:spcBef>
              <a:spcAft>
                <a:spcPct val="0"/>
              </a:spcAft>
            </a:pP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也可以使用 </a:t>
            </a:r>
            <a:r>
              <a:rPr lang="en-US" altLang="zh-TW" sz="2200">
                <a:latin typeface="標楷體" pitchFamily="65" charset="-120"/>
                <a:cs typeface="Arial" pitchFamily="34" charset="0"/>
              </a:rPr>
              <a:t>TCP </a:t>
            </a:r>
            <a:r>
              <a:rPr lang="en-US" altLang="zh-TW" sz="2200" b="1">
                <a:latin typeface="標楷體" pitchFamily="65" charset="-120"/>
                <a:cs typeface="Arial" pitchFamily="34" charset="0"/>
              </a:rPr>
              <a:t>established</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關鍵字執行基本狀態防火牆服務。</a:t>
            </a:r>
            <a:endParaRPr lang="en-US" altLang="zh-TW" sz="2200">
              <a:latin typeface="標楷體" pitchFamily="65" charset="-120"/>
              <a:cs typeface="Arial" pitchFamily="34" charset="0"/>
            </a:endParaRPr>
          </a:p>
          <a:p>
            <a:pPr>
              <a:spcBef>
                <a:spcPct val="0"/>
              </a:spcBef>
              <a:spcAft>
                <a:spcPct val="0"/>
              </a:spcAft>
            </a:pPr>
            <a:r>
              <a:rPr lang="en-US" altLang="zh-TW" sz="2200">
                <a:latin typeface="標楷體" pitchFamily="65" charset="-120"/>
                <a:cs typeface="Arial" pitchFamily="34" charset="0"/>
              </a:rPr>
              <a:t> </a:t>
            </a:r>
            <a:r>
              <a:rPr lang="en-US" altLang="zh-TW" sz="2200" b="1">
                <a:latin typeface="標楷體" pitchFamily="65" charset="-120"/>
                <a:cs typeface="Arial" pitchFamily="34" charset="0"/>
              </a:rPr>
              <a:t>show ip interface</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命令用於驗證介面上的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以及套用該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的方向。</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若要修改 </a:t>
            </a:r>
            <a:r>
              <a:rPr lang="en-US" altLang="zh-TW" sz="2200">
                <a:latin typeface="標楷體" pitchFamily="65" charset="-120"/>
                <a:cs typeface="Arial" pitchFamily="34" charset="0"/>
              </a:rPr>
              <a:t>ACL</a:t>
            </a:r>
            <a:r>
              <a:rPr lang="zh-TW" altLang="en-US" sz="2200">
                <a:latin typeface="標楷體" pitchFamily="65" charset="-120"/>
                <a:cs typeface="Arial" pitchFamily="34" charset="0"/>
              </a:rPr>
              <a:t>，請使用文字編輯器或使用序列號。</a:t>
            </a:r>
            <a:endParaRPr lang="en-US" altLang="zh-TW" sz="2200">
              <a:latin typeface="標楷體" pitchFamily="65" charset="-120"/>
              <a:cs typeface="Arial" pitchFamily="34" charset="0"/>
            </a:endParaRPr>
          </a:p>
          <a:p>
            <a:pPr>
              <a:spcBef>
                <a:spcPct val="0"/>
              </a:spcBef>
              <a:spcAft>
                <a:spcPct val="0"/>
              </a:spcAft>
            </a:pPr>
            <a:r>
              <a:rPr lang="en-US" altLang="zh-TW" sz="2200">
                <a:latin typeface="標楷體" pitchFamily="65" charset="-120"/>
                <a:cs typeface="Arial" pitchFamily="34" charset="0"/>
              </a:rPr>
              <a:t>ACL ACE </a:t>
            </a:r>
            <a:r>
              <a:rPr lang="zh-TW" altLang="en-US" sz="2200">
                <a:latin typeface="標楷體" pitchFamily="65" charset="-120"/>
                <a:cs typeface="Arial" pitchFamily="34" charset="0"/>
              </a:rPr>
              <a:t>也可以使用 </a:t>
            </a:r>
            <a:r>
              <a:rPr lang="en-US" altLang="zh-TW" sz="2200">
                <a:latin typeface="標楷體" pitchFamily="65" charset="-120"/>
                <a:cs typeface="Arial" pitchFamily="34" charset="0"/>
              </a:rPr>
              <a:t>ACL </a:t>
            </a:r>
            <a:r>
              <a:rPr lang="zh-TW" altLang="en-US" sz="2200">
                <a:latin typeface="標楷體" pitchFamily="65" charset="-120"/>
                <a:cs typeface="Arial" pitchFamily="34" charset="0"/>
              </a:rPr>
              <a:t>序列號來刪除或加入。</a:t>
            </a:r>
            <a:endParaRPr lang="en-US" altLang="zh-TW" sz="2200">
              <a:latin typeface="標楷體" pitchFamily="65" charset="-120"/>
              <a:cs typeface="Arial" pitchFamily="34" charset="0"/>
            </a:endParaRPr>
          </a:p>
          <a:p>
            <a:pPr>
              <a:spcBef>
                <a:spcPct val="0"/>
              </a:spcBef>
              <a:spcAft>
                <a:spcPct val="0"/>
              </a:spcAft>
            </a:pPr>
            <a:r>
              <a:rPr lang="zh-TW" altLang="en-US" sz="2200">
                <a:latin typeface="標楷體" pitchFamily="65" charset="-120"/>
                <a:cs typeface="Arial" pitchFamily="34" charset="0"/>
              </a:rPr>
              <a:t>輸入 </a:t>
            </a:r>
            <a:r>
              <a:rPr lang="en-US" altLang="zh-TW" sz="2200">
                <a:latin typeface="標楷體" pitchFamily="65" charset="-120"/>
                <a:cs typeface="Arial" pitchFamily="34" charset="0"/>
              </a:rPr>
              <a:t>ACE </a:t>
            </a:r>
            <a:r>
              <a:rPr lang="zh-TW" altLang="en-US" sz="2200">
                <a:latin typeface="標楷體" pitchFamily="65" charset="-120"/>
                <a:cs typeface="Arial" pitchFamily="34" charset="0"/>
              </a:rPr>
              <a:t>時，系統會自動指定序列號。</a:t>
            </a:r>
            <a:endParaRPr lang="en-US" sz="2200">
              <a:latin typeface="標楷體" pitchFamily="65" charset="-120"/>
              <a:cs typeface="Arial" pitchFamily="34" charset="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5.5</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230</a:t>
            </a:fld>
            <a:endParaRPr lang="en-US" kern="0">
              <a:solidFill>
                <a:srgbClr val="595959"/>
              </a:solidFill>
            </a:endParaRPr>
          </a:p>
        </p:txBody>
      </p:sp>
    </p:spTree>
    <p:custDataLst>
      <p:tags r:id="rId3"/>
    </p:custDataLst>
    <p:extLst>
      <p:ext uri="{BB962C8B-B14F-4D97-AF65-F5344CB8AC3E}">
        <p14:creationId xmlns:p14="http://schemas.microsoft.com/office/powerpoint/2010/main" val="2441845823"/>
      </p:ext>
    </p:extLst>
  </p:cSld>
  <p:clrMapOvr>
    <a:masterClrMapping/>
  </p:clrMapOvr>
  <p:transition spd="slow">
    <p:wipe/>
  </p:transition>
  <p:timing/>
</p:sld>
</file>

<file path=ppt/slides/slide2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742295633"/>
              </p:ext>
            </p:extLst>
          </p:nvPr>
        </p:nvGraphicFramePr>
        <p:xfrm>
          <a:off x="192617" y="1064684"/>
          <a:ext cx="11804648" cy="4876800"/>
        </p:xfrm>
        <a:graphic>
          <a:graphicData uri="http://schemas.openxmlformats.org/drawingml/2006/table">
            <a:tbl>
              <a:tblPr firstRow="1" bandRow="1">
                <a:tableStyleId>{F5AB1C69-6EDB-4FF4-983F-18BD219EF322}</a:tableStyleId>
              </a:tblPr>
              <a:tblGrid>
                <a:gridCol w="11804648">
                  <a:extLst>
                    <a:ext uri="{9D8B030D-6E8A-4147-A177-3AD203B41FA5}">
                      <a16:colId xmlns:a16="http://schemas.microsoft.com/office/drawing/2014/main" val="3270854437"/>
                    </a:ext>
                  </a:extLst>
                </a:gridCol>
              </a:tblGrid>
              <a:tr h="4876800">
                <a:tc>
                  <a:txBody>
                    <a:bodyPr vert="horz" wrap="square"/>
                    <a:lstStyle/>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numbered extended ACL</a:t>
                      </a:r>
                    </a:p>
                    <a:p>
                      <a:pPr marL="285750" marR="0" lvl="0" indent="-285750" algn="l" defTabSz="685777" rtl="0" eaLnBrk="1" fontAlgn="auto" latinLnBrk="0" hangingPunct="1">
                        <a:lnSpc>
                          <a:spcPct val="100000"/>
                        </a:lnSpc>
                        <a:spcBef>
                          <a:spcPct val="0"/>
                        </a:spcBef>
                        <a:spcAft>
                          <a:spcPct val="0"/>
                        </a:spcAft>
                        <a:buClrTx/>
                        <a:buSzTx/>
                        <a:buFont typeface="Arial" pitchFamily="34" charset="0"/>
                        <a:buChar char="•"/>
                        <a:defRPr/>
                      </a:pPr>
                      <a:r>
                        <a:rPr lang="en-US" altLang="zh-TW" sz="2400" b="0">
                          <a:solidFill>
                            <a:srgbClr val="000000"/>
                          </a:solidFill>
                          <a:latin typeface="Times New Roman" panose="02020603050405020304" pitchFamily="18" charset="0"/>
                          <a:cs typeface="Times New Roman" panose="02020603050405020304" pitchFamily="18" charset="0"/>
                        </a:rPr>
                        <a:t>named extended ACL</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numbered standard ACL</a:t>
                      </a:r>
                    </a:p>
                    <a:p>
                      <a:pPr marL="285750" marR="0" lvl="0" indent="-285750" algn="l" defTabSz="685777" rtl="0" eaLnBrk="1" fontAlgn="auto" latinLnBrk="0" hangingPunct="1">
                        <a:lnSpc>
                          <a:spcPct val="100000"/>
                        </a:lnSpc>
                        <a:spcBef>
                          <a:spcPct val="0"/>
                        </a:spcBef>
                        <a:spcAft>
                          <a:spcPct val="0"/>
                        </a:spcAft>
                        <a:buClrTx/>
                        <a:buSzTx/>
                        <a:buFont typeface="Arial" pitchFamily="34" charset="0"/>
                        <a:buChar char="•"/>
                        <a:defRPr/>
                      </a:pPr>
                      <a:r>
                        <a:rPr lang="en-US" altLang="zh-TW" sz="2400" b="0">
                          <a:solidFill>
                            <a:srgbClr val="000000"/>
                          </a:solidFill>
                          <a:latin typeface="Times New Roman" panose="02020603050405020304" pitchFamily="18" charset="0"/>
                          <a:cs typeface="Times New Roman" panose="02020603050405020304" pitchFamily="18" charset="0"/>
                        </a:rPr>
                        <a:t>named standard ACL</a:t>
                      </a:r>
                    </a:p>
                    <a:p>
                      <a:pPr marL="285750" indent="-285750">
                        <a:buFont typeface="Arial" pitchFamily="34" charset="0"/>
                        <a:buChar char="•"/>
                      </a:pPr>
                      <a:r>
                        <a:rPr lang="en-US" altLang="zh-TW" sz="2400" b="0" err="1">
                          <a:solidFill>
                            <a:srgbClr val="000000"/>
                          </a:solidFill>
                          <a:latin typeface="Times New Roman" panose="02020603050405020304" pitchFamily="18" charset="0"/>
                          <a:cs typeface="Times New Roman" panose="02020603050405020304" pitchFamily="18" charset="0"/>
                        </a:rPr>
                        <a:t>ip access-list standard</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no ip access-list standard</a:t>
                      </a:r>
                    </a:p>
                    <a:p>
                      <a:pPr marL="285750" indent="-285750">
                        <a:buFont typeface="Arial" pitchFamily="34" charset="0"/>
                        <a:buChar char="•"/>
                      </a:pPr>
                      <a:r>
                        <a:rPr lang="en-US" altLang="zh-TW" sz="2400" b="0" err="1">
                          <a:solidFill>
                            <a:srgbClr val="000000"/>
                          </a:solidFill>
                          <a:latin typeface="Times New Roman" panose="02020603050405020304" pitchFamily="18" charset="0"/>
                          <a:cs typeface="Times New Roman" panose="02020603050405020304" pitchFamily="18" charset="0"/>
                        </a:rPr>
                        <a:t>ip access-list extended</a:t>
                      </a:r>
                    </a:p>
                    <a:p>
                      <a:pPr marL="285750" indent="-285750">
                        <a:buFont typeface="Arial" pitchFamily="34" charset="0"/>
                        <a:buChar char="•"/>
                      </a:pPr>
                      <a:r>
                        <a:rPr lang="en-US" altLang="zh-TW" sz="2400" b="0" err="1">
                          <a:solidFill>
                            <a:srgbClr val="000000"/>
                          </a:solidFill>
                          <a:latin typeface="Times New Roman" panose="02020603050405020304" pitchFamily="18" charset="0"/>
                          <a:cs typeface="Times New Roman" panose="02020603050405020304" pitchFamily="18" charset="0"/>
                        </a:rPr>
                        <a:t>ip access-list</a:t>
                      </a:r>
                    </a:p>
                    <a:p>
                      <a:pPr marL="285750" indent="-285750">
                        <a:buFont typeface="Arial" pitchFamily="34" charset="0"/>
                        <a:buChar char="•"/>
                      </a:pPr>
                      <a:r>
                        <a:rPr lang="en-US" altLang="zh-TW" sz="2400" b="0" err="1">
                          <a:solidFill>
                            <a:srgbClr val="000000"/>
                          </a:solidFill>
                          <a:latin typeface="Times New Roman" panose="02020603050405020304" pitchFamily="18" charset="0"/>
                          <a:cs typeface="Times New Roman" panose="02020603050405020304" pitchFamily="18" charset="0"/>
                        </a:rPr>
                        <a:t>ip access-group</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show access-lists</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clear access-list counters</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access-class</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established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IPv4 </a:t>
            </a:r>
            <a:r>
              <a:rPr lang="en-US" altLang="zh-TW" sz="3600">
                <a:solidFill>
                  <a:srgbClr val="004C69"/>
                </a:solidFill>
              </a:rPr>
              <a:t>ACL </a:t>
            </a:r>
            <a:r>
              <a:rPr lang="zh-TW" altLang="en-US" sz="3600">
                <a:solidFill>
                  <a:srgbClr val="004C69"/>
                </a:solidFill>
              </a:rPr>
              <a:t>設定</a:t>
            </a:r>
            <a:br>
              <a:rPr lang="en-US" sz="3600">
                <a:solidFill>
                  <a:srgbClr val="004C69"/>
                </a:solidFill>
              </a:rPr>
            </a:br>
            <a:r>
              <a:rPr lang="zh-TW" sz="3600">
                <a:solidFill>
                  <a:srgbClr val="004C69"/>
                </a:solidFill>
              </a:rPr>
              <a:t>新詞彙和命令</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231</a:t>
            </a:fld>
            <a:endParaRPr lang="en-US" kern="0">
              <a:solidFill>
                <a:srgbClr val="595959"/>
              </a:solidFill>
            </a:endParaRPr>
          </a:p>
        </p:txBody>
      </p:sp>
    </p:spTree>
    <p:custDataLst>
      <p:tags r:id="rId3"/>
    </p:custDataLst>
    <p:extLst>
      <p:ext uri="{BB962C8B-B14F-4D97-AF65-F5344CB8AC3E}">
        <p14:creationId xmlns:p14="http://schemas.microsoft.com/office/powerpoint/2010/main" val="3016914427"/>
      </p:ext>
    </p:extLst>
  </p:cSld>
  <p:clrMapOvr>
    <a:masterClrMapping/>
  </p:clrMapOvr>
  <p:transition spd="slow">
    <p:wipe/>
  </p:transition>
  <p:timing/>
</p:sld>
</file>

<file path=ppt/slides/slide2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lstStyle/>
          <a:p>
            <a:r>
              <a:rPr lang="zh-TW" altLang="en-US" sz="5000">
                <a:latin typeface="標楷體" pitchFamily="65" charset="-120"/>
                <a:cs typeface="Arial" pitchFamily="34" charset="0"/>
              </a:rPr>
              <a:t>第六</a:t>
            </a:r>
            <a:r>
              <a:rPr lang="zh-TW" altLang="en-US" sz="5000" smtClean="0">
                <a:latin typeface="標楷體" pitchFamily="65" charset="-120"/>
                <a:cs typeface="Arial" pitchFamily="34" charset="0"/>
              </a:rPr>
              <a:t>章</a:t>
            </a:r>
            <a:br>
              <a:rPr lang="en-US" altLang="zh-TW" sz="5000" smtClean="0">
                <a:latin typeface="標楷體" pitchFamily="65" charset="-120"/>
                <a:cs typeface="Arial" pitchFamily="34" charset="0"/>
              </a:rPr>
            </a:br>
            <a:br>
              <a:rPr lang="en-US" altLang="zh-TW" sz="5000">
                <a:latin typeface="標楷體" pitchFamily="65" charset="-120"/>
                <a:cs typeface="Arial" pitchFamily="34" charset="0"/>
              </a:rPr>
            </a:br>
            <a:r>
              <a:rPr lang="zh-TW" altLang="zh-TW" sz="5000" smtClean="0">
                <a:latin typeface="標楷體" pitchFamily="65" charset="-120"/>
                <a:cs typeface="Arial" pitchFamily="34" charset="0"/>
              </a:rPr>
              <a:t>I</a:t>
            </a:r>
            <a:r>
              <a:rPr lang="zh-TW" altLang="zh-TW" sz="5000">
                <a:latin typeface="標楷體" pitchFamily="65" charset="-120"/>
                <a:cs typeface="Arial" pitchFamily="34" charset="0"/>
              </a:rPr>
              <a:t>Pv4 的 NAT</a:t>
            </a:r>
            <a:endParaRPr lang="zh-TW" sz="5000">
              <a:latin typeface="標楷體" pitchFamily="65" charset="-120"/>
              <a:cs typeface="Arial"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232</a:t>
            </a:fld>
            <a:endParaRPr lang="en-US"/>
          </a:p>
        </p:txBody>
      </p:sp>
    </p:spTree>
    <p:custDataLst>
      <p:tags r:id="rId3"/>
    </p:custDataLst>
    <p:extLst>
      <p:ext uri="{BB962C8B-B14F-4D97-AF65-F5344CB8AC3E}">
        <p14:creationId xmlns:p14="http://schemas.microsoft.com/office/powerpoint/2010/main" val="12314935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內容版面配置區 3">
            <a:extLst>
              <a:ext uri="{FF2B5EF4-FFF2-40B4-BE49-F238E27FC236}">
                <a16:creationId xmlns:a16="http://schemas.microsoft.com/office/drawing/2014/main" id="{9E4509A6-3885-4629-9018-82CA922A39BE}"/>
              </a:ext>
            </a:extLst>
          </p:cNvPr>
          <p:cNvSpPr>
            <a:spLocks noGrp="1"/>
          </p:cNvSpPr>
          <p:nvPr>
            <p:ph idx="1"/>
          </p:nvPr>
        </p:nvSpPr>
        <p:spPr>
          <a:xfrm>
            <a:off x="148282" y="851770"/>
            <a:ext cx="11801548" cy="5248880"/>
          </a:xfrm>
        </p:spPr>
        <p:txBody>
          <a:bodyPr>
            <a:normAutofit/>
          </a:bodyPr>
          <a:lstStyle/>
          <a:p>
            <a:pPr defTabSz="1219170" eaLnBrk="0" hangingPunct="0">
              <a:spcBef>
                <a:spcPct val="0"/>
              </a:spcBef>
              <a:spcAft>
                <a:spcPct val="0"/>
              </a:spcAft>
            </a:pPr>
            <a:r>
              <a:rPr lang="zh-TW" altLang="zh-TW">
                <a:solidFill>
                  <a:srgbClr val="004C69"/>
                </a:solidFill>
                <a:cs typeface="+mj-cs"/>
              </a:rPr>
              <a:t>模組標題： IPv4 的 NAT</a:t>
            </a:r>
            <a:endParaRPr lang="en-US" altLang="en-US">
              <a:solidFill>
                <a:srgbClr val="004C69"/>
              </a:solidFill>
              <a:cs typeface="+mj-cs"/>
            </a:endParaRPr>
          </a:p>
          <a:p>
            <a:pPr defTabSz="1219170" eaLnBrk="0" hangingPunct="0"/>
            <a:r>
              <a:rPr lang="zh-TW" altLang="zh-TW">
                <a:solidFill>
                  <a:srgbClr val="004C69"/>
                </a:solidFill>
                <a:cs typeface="+mj-cs"/>
              </a:rPr>
              <a:t>模組目標： 在邊緣路由器上設定 NAT 服務，以提供 IPv4 位址延展性。</a:t>
            </a:r>
          </a:p>
        </p:txBody>
      </p:sp>
      <p:sp>
        <p:nvSpPr>
          <p:cNvPr id="4098" name="Rectangle 33"/>
          <p:cNvSpPr>
            <a:spLocks noGrp="1" noChangeArrowheads="1"/>
          </p:cNvSpPr>
          <p:nvPr>
            <p:ph type="title"/>
          </p:nvPr>
        </p:nvSpPr>
        <p:spPr/>
        <p:txBody>
          <a:bodyPr>
            <a:normAutofit/>
          </a:bodyPr>
          <a:lstStyle/>
          <a:p>
            <a:pPr rtl="0" eaLnBrk="1" hangingPunct="1"/>
            <a:r>
              <a:rPr lang="zh-TW" sz="3600">
                <a:solidFill>
                  <a:srgbClr val="004C69"/>
                </a:solidFill>
              </a:rPr>
              <a:t>模組目標</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3556886031"/>
              </p:ext>
            </p:extLst>
          </p:nvPr>
        </p:nvGraphicFramePr>
        <p:xfrm>
          <a:off x="979664" y="2013838"/>
          <a:ext cx="10138784" cy="3913632"/>
        </p:xfrm>
        <a:graphic>
          <a:graphicData uri="http://schemas.openxmlformats.org/drawingml/2006/table">
            <a:tbl>
              <a:tblPr firstRow="1" firstCol="1" bandRow="1">
                <a:tableStyleId>{5C22544A-7EE6-4342-B048-85BDC9FD1C3A}</a:tableStyleId>
              </a:tblPr>
              <a:tblGrid>
                <a:gridCol w="3777361">
                  <a:extLst>
                    <a:ext uri="{9D8B030D-6E8A-4147-A177-3AD203B41FA5}">
                      <a16:colId xmlns:a16="http://schemas.microsoft.com/office/drawing/2014/main" val="1523797708"/>
                    </a:ext>
                  </a:extLst>
                </a:gridCol>
                <a:gridCol w="6361423">
                  <a:extLst>
                    <a:ext uri="{9D8B030D-6E8A-4147-A177-3AD203B41FA5}">
                      <a16:colId xmlns:a16="http://schemas.microsoft.com/office/drawing/2014/main" val="2750207184"/>
                    </a:ext>
                  </a:extLst>
                </a:gridCol>
              </a:tblGrid>
              <a:tr h="415124">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主題標題</a:t>
                      </a:r>
                    </a:p>
                  </a:txBody>
                  <a:tcPr marT="0" marB="0" anchor="ctr"/>
                </a:tc>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主題目標</a:t>
                      </a:r>
                      <a:endParaRPr lang="zh-TW" sz="3000">
                        <a:effectLst/>
                        <a:latin typeface="標楷體" pitchFamily="65" charset="-120"/>
                        <a:ea typeface="標楷體" panose="03000509000000000000" pitchFamily="65" charset="-120"/>
                      </a:endParaRPr>
                    </a:p>
                  </a:txBody>
                  <a:tcPr marT="0" marB="0" anchor="ctr"/>
                </a:tc>
                <a:extLst>
                  <a:ext uri="{0D108BD9-81ED-4DB2-BD59-A6C34878D82A}">
                    <a16:rowId xmlns:a16="http://schemas.microsoft.com/office/drawing/2014/main" val="1874061904"/>
                  </a:ext>
                </a:extLst>
              </a:tr>
              <a:tr h="415124">
                <a:tc>
                  <a:txBody>
                    <a:bodyPr vert="horz" wrap="square"/>
                    <a:lstStyle/>
                    <a:p>
                      <a:pPr marL="0" marR="0" rtl="0">
                        <a:lnSpc>
                          <a:spcPct val="107000"/>
                        </a:lnSpc>
                        <a:spcBef>
                          <a:spcPct val="0"/>
                        </a:spcBef>
                        <a:spcAft>
                          <a:spcPct val="0"/>
                        </a:spcAft>
                      </a:pPr>
                      <a:r>
                        <a:rPr lang="en-US" altLang="zh-TW" sz="3000">
                          <a:effectLst/>
                          <a:latin typeface="標楷體" pitchFamily="65" charset="-120"/>
                          <a:ea typeface="標楷體" panose="03000509000000000000" pitchFamily="65" charset="-120"/>
                        </a:rPr>
                        <a:t>NAT </a:t>
                      </a:r>
                      <a:r>
                        <a:rPr lang="zh-TW" altLang="en-US" sz="3000">
                          <a:effectLst/>
                          <a:latin typeface="標楷體" pitchFamily="65" charset="-120"/>
                          <a:ea typeface="標楷體" panose="03000509000000000000" pitchFamily="65" charset="-120"/>
                        </a:rPr>
                        <a:t>特性</a:t>
                      </a:r>
                      <a:endParaRPr lang="zh-TW" sz="3000">
                        <a:effectLst/>
                        <a:latin typeface="標楷體" pitchFamily="65" charset="-120"/>
                        <a:ea typeface="標楷體" panose="03000509000000000000" pitchFamily="65" charset="-120"/>
                      </a:endParaRPr>
                    </a:p>
                  </a:txBody>
                  <a:tcPr marT="0" marB="0" anchor="ctr"/>
                </a:tc>
                <a:tc>
                  <a:txBody>
                    <a:bodyPr vert="horz" wrap="square"/>
                    <a:lstStyle/>
                    <a:p>
                      <a:pPr marL="0" marR="0" rtl="0">
                        <a:lnSpc>
                          <a:spcPct val="107000"/>
                        </a:lnSpc>
                        <a:spcBef>
                          <a:spcPct val="0"/>
                        </a:spcBef>
                        <a:spcAft>
                          <a:spcPct val="0"/>
                        </a:spcAft>
                      </a:pPr>
                      <a:r>
                        <a:rPr lang="zh-TW" sz="3000">
                          <a:latin typeface="標楷體" pitchFamily="65" charset="-120"/>
                          <a:ea typeface="標楷體" panose="03000509000000000000" pitchFamily="65" charset="-120"/>
                        </a:rPr>
                        <a:t>解釋 NAT 的目的和功能。</a:t>
                      </a:r>
                    </a:p>
                  </a:txBody>
                  <a:tcPr marT="0" marB="0" anchor="ctr"/>
                </a:tc>
                <a:extLst>
                  <a:ext uri="{0D108BD9-81ED-4DB2-BD59-A6C34878D82A}">
                    <a16:rowId xmlns:a16="http://schemas.microsoft.com/office/drawing/2014/main" val="1646858405"/>
                  </a:ext>
                </a:extLst>
              </a:tr>
              <a:tr h="415124">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NAT 的類型</a:t>
                      </a:r>
                    </a:p>
                  </a:txBody>
                  <a:tcPr marT="0" marB="0" anchor="ctr"/>
                </a:tc>
                <a:tc>
                  <a:txBody>
                    <a:bodyPr vert="horz" wrap="square"/>
                    <a:lstStyle/>
                    <a:p>
                      <a:pPr marL="0" marR="0" rtl="0">
                        <a:lnSpc>
                          <a:spcPct val="107000"/>
                        </a:lnSpc>
                        <a:spcBef>
                          <a:spcPct val="0"/>
                        </a:spcBef>
                        <a:spcAft>
                          <a:spcPct val="0"/>
                        </a:spcAft>
                      </a:pPr>
                      <a:r>
                        <a:rPr lang="zh-TW" sz="3000">
                          <a:latin typeface="標楷體" pitchFamily="65" charset="-120"/>
                          <a:ea typeface="標楷體" panose="03000509000000000000" pitchFamily="65" charset="-120"/>
                        </a:rPr>
                        <a:t>解釋不同類型 NAT 的</a:t>
                      </a:r>
                      <a:r>
                        <a:rPr lang="zh-TW" altLang="en-US" sz="3000">
                          <a:latin typeface="標楷體" pitchFamily="65" charset="-120"/>
                          <a:ea typeface="標楷體" panose="03000509000000000000" pitchFamily="65" charset="-120"/>
                        </a:rPr>
                        <a:t>運</a:t>
                      </a:r>
                      <a:r>
                        <a:rPr lang="zh-TW" sz="3000">
                          <a:latin typeface="標楷體" pitchFamily="65" charset="-120"/>
                          <a:ea typeface="標楷體" panose="03000509000000000000" pitchFamily="65" charset="-120"/>
                        </a:rPr>
                        <a:t>作。</a:t>
                      </a:r>
                    </a:p>
                  </a:txBody>
                  <a:tcPr marT="0" marB="0" anchor="ctr"/>
                </a:tc>
                <a:extLst>
                  <a:ext uri="{0D108BD9-81ED-4DB2-BD59-A6C34878D82A}">
                    <a16:rowId xmlns:a16="http://schemas.microsoft.com/office/drawing/2014/main" val="1435904258"/>
                  </a:ext>
                </a:extLst>
              </a:tr>
              <a:tr h="415124">
                <a:tc>
                  <a:txBody>
                    <a:bodyPr vert="horz" wrap="square"/>
                    <a:lstStyle/>
                    <a:p>
                      <a:pPr marL="0" marR="0" rtl="0">
                        <a:lnSpc>
                          <a:spcPct val="107000"/>
                        </a:lnSpc>
                        <a:spcBef>
                          <a:spcPct val="0"/>
                        </a:spcBef>
                        <a:spcAft>
                          <a:spcPct val="0"/>
                        </a:spcAft>
                      </a:pPr>
                      <a:r>
                        <a:rPr lang="en-US" altLang="zh-TW" sz="3000">
                          <a:effectLst/>
                          <a:latin typeface="標楷體" pitchFamily="65" charset="-120"/>
                          <a:ea typeface="標楷體" panose="03000509000000000000" pitchFamily="65" charset="-120"/>
                        </a:rPr>
                        <a:t>NAT </a:t>
                      </a:r>
                      <a:r>
                        <a:rPr lang="zh-TW" altLang="en-US" sz="3000">
                          <a:effectLst/>
                          <a:latin typeface="標楷體" pitchFamily="65" charset="-120"/>
                          <a:ea typeface="標楷體" panose="03000509000000000000" pitchFamily="65" charset="-120"/>
                        </a:rPr>
                        <a:t>的優點和缺點</a:t>
                      </a:r>
                      <a:endParaRPr lang="zh-TW" sz="3000">
                        <a:effectLst/>
                        <a:latin typeface="標楷體" pitchFamily="65" charset="-120"/>
                        <a:ea typeface="標楷體" panose="03000509000000000000" pitchFamily="65" charset="-120"/>
                      </a:endParaRPr>
                    </a:p>
                  </a:txBody>
                  <a:tcPr marT="0" marB="0" anchor="ctr"/>
                </a:tc>
                <a:tc>
                  <a:txBody>
                    <a:bodyPr vert="horz" wrap="square"/>
                    <a:lstStyle/>
                    <a:p>
                      <a:pPr marL="0" marR="0" rtl="0">
                        <a:lnSpc>
                          <a:spcPct val="107000"/>
                        </a:lnSpc>
                        <a:spcBef>
                          <a:spcPct val="0"/>
                        </a:spcBef>
                        <a:spcAft>
                          <a:spcPct val="0"/>
                        </a:spcAft>
                      </a:pPr>
                      <a:r>
                        <a:rPr lang="zh-TW" sz="3000">
                          <a:latin typeface="標楷體" pitchFamily="65" charset="-120"/>
                          <a:ea typeface="標楷體" panose="03000509000000000000" pitchFamily="65" charset="-120"/>
                        </a:rPr>
                        <a:t>描述 NAT 的優點和缺點。</a:t>
                      </a:r>
                      <a:endParaRPr lang="zh-TW" sz="3000">
                        <a:latin typeface="標楷體" pitchFamily="65" charset="-120"/>
                        <a:ea typeface="標楷體" panose="03000509000000000000" pitchFamily="65" charset="-120"/>
                      </a:endParaRPr>
                    </a:p>
                  </a:txBody>
                  <a:tcPr marT="0" marB="0" anchor="ctr"/>
                </a:tc>
                <a:extLst>
                  <a:ext uri="{0D108BD9-81ED-4DB2-BD59-A6C34878D82A}">
                    <a16:rowId xmlns:a16="http://schemas.microsoft.com/office/drawing/2014/main" val="131737215"/>
                  </a:ext>
                </a:extLst>
              </a:tr>
              <a:tr h="415124">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靜態 NAT</a:t>
                      </a:r>
                    </a:p>
                  </a:txBody>
                  <a:tcPr marT="0" marB="0" anchor="ctr"/>
                </a:tc>
                <a:tc>
                  <a:txBody>
                    <a:bodyPr vert="horz" wrap="square"/>
                    <a:lstStyle/>
                    <a:p>
                      <a:pPr marL="0" marR="0" rtl="0">
                        <a:lnSpc>
                          <a:spcPct val="107000"/>
                        </a:lnSpc>
                        <a:spcBef>
                          <a:spcPct val="0"/>
                        </a:spcBef>
                        <a:spcAft>
                          <a:spcPct val="0"/>
                        </a:spcAft>
                      </a:pPr>
                      <a:r>
                        <a:rPr lang="zh-TW" sz="3000">
                          <a:latin typeface="標楷體" pitchFamily="65" charset="-120"/>
                          <a:ea typeface="標楷體" panose="03000509000000000000" pitchFamily="65" charset="-120"/>
                        </a:rPr>
                        <a:t>使用 CLI 設定靜態 NAT。</a:t>
                      </a:r>
                    </a:p>
                  </a:txBody>
                  <a:tcPr marT="0" marB="0" anchor="ctr"/>
                </a:tc>
                <a:extLst>
                  <a:ext uri="{0D108BD9-81ED-4DB2-BD59-A6C34878D82A}">
                    <a16:rowId xmlns:a16="http://schemas.microsoft.com/office/drawing/2014/main" val="3818444524"/>
                  </a:ext>
                </a:extLst>
              </a:tr>
              <a:tr h="415124">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cs typeface="Times New Roman" panose="02020603050405020304" pitchFamily="18" charset="0"/>
                        </a:rPr>
                        <a:t>動態 NAT</a:t>
                      </a:r>
                    </a:p>
                  </a:txBody>
                  <a:tcPr marT="0" marB="0" anchor="ctr"/>
                </a:tc>
                <a:tc>
                  <a:txBody>
                    <a:bodyPr vert="horz" wrap="square"/>
                    <a:lstStyle/>
                    <a:p>
                      <a:pPr marL="0" marR="0" rtl="0">
                        <a:lnSpc>
                          <a:spcPct val="107000"/>
                        </a:lnSpc>
                        <a:spcBef>
                          <a:spcPct val="0"/>
                        </a:spcBef>
                        <a:spcAft>
                          <a:spcPct val="0"/>
                        </a:spcAft>
                      </a:pPr>
                      <a:r>
                        <a:rPr lang="zh-TW" altLang="en-US" sz="3000">
                          <a:latin typeface="標楷體" pitchFamily="65" charset="-120"/>
                          <a:ea typeface="標楷體" panose="03000509000000000000" pitchFamily="65" charset="-120"/>
                        </a:rPr>
                        <a:t>使用 </a:t>
                      </a:r>
                      <a:r>
                        <a:rPr lang="en-US" altLang="zh-TW" sz="3000">
                          <a:latin typeface="標楷體" pitchFamily="65" charset="-120"/>
                          <a:ea typeface="標楷體" panose="03000509000000000000" pitchFamily="65" charset="-120"/>
                        </a:rPr>
                        <a:t>CLI </a:t>
                      </a:r>
                      <a:r>
                        <a:rPr lang="zh-TW" altLang="en-US" sz="3000">
                          <a:latin typeface="標楷體" pitchFamily="65" charset="-120"/>
                          <a:ea typeface="標楷體" panose="03000509000000000000" pitchFamily="65" charset="-120"/>
                        </a:rPr>
                        <a:t>設定動態 </a:t>
                      </a:r>
                      <a:r>
                        <a:rPr lang="en-US" altLang="zh-TW" sz="3000">
                          <a:latin typeface="標楷體" pitchFamily="65" charset="-120"/>
                          <a:ea typeface="標楷體" panose="03000509000000000000" pitchFamily="65" charset="-120"/>
                        </a:rPr>
                        <a:t>NAT</a:t>
                      </a:r>
                      <a:r>
                        <a:rPr lang="zh-TW" altLang="en-US" sz="3000">
                          <a:latin typeface="標楷體" pitchFamily="65" charset="-120"/>
                          <a:ea typeface="標楷體" panose="03000509000000000000" pitchFamily="65" charset="-120"/>
                        </a:rPr>
                        <a:t>。</a:t>
                      </a:r>
                      <a:endParaRPr lang="zh-TW" sz="3000">
                        <a:latin typeface="標楷體" pitchFamily="65" charset="-120"/>
                        <a:ea typeface="標楷體" panose="03000509000000000000" pitchFamily="65" charset="-120"/>
                      </a:endParaRPr>
                    </a:p>
                  </a:txBody>
                  <a:tcPr marT="0" marB="0" anchor="ctr"/>
                </a:tc>
                <a:extLst>
                  <a:ext uri="{0D108BD9-81ED-4DB2-BD59-A6C34878D82A}">
                    <a16:rowId xmlns:a16="http://schemas.microsoft.com/office/drawing/2014/main" val="3015486783"/>
                  </a:ext>
                </a:extLst>
              </a:tr>
              <a:tr h="415124">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cs typeface="Times New Roman" panose="02020603050405020304" pitchFamily="18" charset="0"/>
                        </a:rPr>
                        <a:t>PAT</a:t>
                      </a:r>
                    </a:p>
                  </a:txBody>
                  <a:tcPr marT="0" marB="0" anchor="ctr"/>
                </a:tc>
                <a:tc>
                  <a:txBody>
                    <a:bodyPr vert="horz" wrap="square"/>
                    <a:lstStyle/>
                    <a:p>
                      <a:pPr marL="0" marR="0" rtl="0">
                        <a:lnSpc>
                          <a:spcPct val="107000"/>
                        </a:lnSpc>
                        <a:spcBef>
                          <a:spcPct val="0"/>
                        </a:spcBef>
                        <a:spcAft>
                          <a:spcPct val="0"/>
                        </a:spcAft>
                      </a:pPr>
                      <a:r>
                        <a:rPr lang="zh-TW" sz="3000">
                          <a:latin typeface="標楷體" pitchFamily="65" charset="-120"/>
                          <a:ea typeface="標楷體" panose="03000509000000000000" pitchFamily="65" charset="-120"/>
                        </a:rPr>
                        <a:t>使用 CLI 設定 PAT。</a:t>
                      </a:r>
                    </a:p>
                  </a:txBody>
                  <a:tcPr marT="0" marB="0" anchor="ctr"/>
                </a:tc>
                <a:extLst>
                  <a:ext uri="{0D108BD9-81ED-4DB2-BD59-A6C34878D82A}">
                    <a16:rowId xmlns:a16="http://schemas.microsoft.com/office/drawing/2014/main" val="701594653"/>
                  </a:ext>
                </a:extLst>
              </a:tr>
              <a:tr h="415124">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cs typeface="Times New Roman" panose="02020603050405020304" pitchFamily="18" charset="0"/>
                        </a:rPr>
                        <a:t>NAT64</a:t>
                      </a:r>
                    </a:p>
                  </a:txBody>
                  <a:tcPr marT="0" marB="0" anchor="ctr"/>
                </a:tc>
                <a:tc>
                  <a:txBody>
                    <a:bodyPr vert="horz" wrap="square"/>
                    <a:lstStyle/>
                    <a:p>
                      <a:pPr marL="0" marR="0" rtl="0">
                        <a:lnSpc>
                          <a:spcPct val="107000"/>
                        </a:lnSpc>
                        <a:spcBef>
                          <a:spcPct val="0"/>
                        </a:spcBef>
                        <a:spcAft>
                          <a:spcPct val="0"/>
                        </a:spcAft>
                      </a:pPr>
                      <a:r>
                        <a:rPr lang="zh-TW" sz="3000">
                          <a:latin typeface="標楷體" pitchFamily="65" charset="-120"/>
                          <a:ea typeface="標楷體" panose="03000509000000000000" pitchFamily="65" charset="-120"/>
                        </a:rPr>
                        <a:t>描述 IPv6 的 NAT。</a:t>
                      </a:r>
                    </a:p>
                  </a:txBody>
                  <a:tcPr marT="0" marB="0" anchor="ctr"/>
                </a:tc>
                <a:extLst>
                  <a:ext uri="{0D108BD9-81ED-4DB2-BD59-A6C34878D82A}">
                    <a16:rowId xmlns:a16="http://schemas.microsoft.com/office/drawing/2014/main" val="3650067255"/>
                  </a:ext>
                </a:extLst>
              </a:tr>
            </a:tbl>
          </a:graphicData>
        </a:graphic>
      </p:graphicFrame>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233</a:t>
            </a:fld>
            <a:endParaRPr lang="en-US" kern="0">
              <a:solidFill>
                <a:srgbClr val="595959"/>
              </a:solidFill>
            </a:endParaRPr>
          </a:p>
        </p:txBody>
      </p:sp>
    </p:spTree>
    <p:custDataLst>
      <p:tags r:id="rId3"/>
    </p:custDataLst>
    <p:extLst>
      <p:ext uri="{BB962C8B-B14F-4D97-AF65-F5344CB8AC3E}">
        <p14:creationId xmlns:p14="http://schemas.microsoft.com/office/powerpoint/2010/main" val="4056410510"/>
      </p:ext>
    </p:extLst>
  </p:cSld>
  <p:clrMapOvr>
    <a:masterClrMapping/>
  </p:clrMapOvr>
  <p:transition spd="slow">
    <p:wipe/>
  </p:transition>
  <p:timing/>
</p:sld>
</file>

<file path=ppt/slides/slide2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lstStyle/>
          <a:p>
            <a:pPr marL="380990" indent="-380990">
              <a:buFont typeface="Arial" pitchFamily="34" charset="0"/>
              <a:buChar char="•"/>
            </a:pPr>
            <a:r>
              <a:rPr lang="zh-TW" altLang="en-US" sz="2133">
                <a:latin typeface="標楷體" pitchFamily="65" charset="-120"/>
              </a:rPr>
              <a:t>網路通常使用私有 </a:t>
            </a:r>
            <a:r>
              <a:rPr lang="en-US" altLang="zh-TW" sz="2133">
                <a:latin typeface="標楷體" pitchFamily="65" charset="-120"/>
              </a:rPr>
              <a:t>IPv4 </a:t>
            </a:r>
            <a:r>
              <a:rPr lang="zh-TW" altLang="en-US" sz="2133">
                <a:latin typeface="標楷體" pitchFamily="65" charset="-120"/>
              </a:rPr>
              <a:t>位址實現，如 </a:t>
            </a:r>
            <a:r>
              <a:rPr lang="en-US" altLang="zh-TW" sz="2133">
                <a:latin typeface="標楷體" pitchFamily="65" charset="-120"/>
              </a:rPr>
              <a:t>RFC 1918 </a:t>
            </a:r>
            <a:r>
              <a:rPr lang="zh-TW" altLang="en-US" sz="2133">
                <a:latin typeface="標楷體" pitchFamily="65" charset="-120"/>
              </a:rPr>
              <a:t>中定義。</a:t>
            </a:r>
          </a:p>
          <a:p>
            <a:pPr marL="380990" indent="-380990">
              <a:buFont typeface="Arial" pitchFamily="34" charset="0"/>
              <a:buChar char="•"/>
            </a:pPr>
            <a:r>
              <a:rPr lang="zh-TW" altLang="en-US" sz="2133">
                <a:latin typeface="標楷體" pitchFamily="65" charset="-120"/>
              </a:rPr>
              <a:t>私人 </a:t>
            </a:r>
            <a:r>
              <a:rPr lang="en-US" altLang="zh-TW" sz="2133">
                <a:latin typeface="標楷體" pitchFamily="65" charset="-120"/>
              </a:rPr>
              <a:t>IPv4 </a:t>
            </a:r>
            <a:r>
              <a:rPr lang="zh-TW" altLang="en-US" sz="2133">
                <a:latin typeface="標楷體" pitchFamily="65" charset="-120"/>
              </a:rPr>
              <a:t>位址無法透過網際網路路由，並在組織或網站內使用，以允許裝置在本機通訊。</a:t>
            </a:r>
          </a:p>
          <a:p>
            <a:pPr marL="380990" indent="-380990">
              <a:buFont typeface="Arial" pitchFamily="34" charset="0"/>
              <a:buChar char="•"/>
            </a:pPr>
            <a:r>
              <a:rPr lang="zh-TW" altLang="en-US" sz="2133">
                <a:latin typeface="標楷體" pitchFamily="65" charset="-120"/>
              </a:rPr>
              <a:t>若要允許具有私人 </a:t>
            </a:r>
            <a:r>
              <a:rPr lang="en-US" altLang="zh-TW" sz="2133">
                <a:latin typeface="標楷體" pitchFamily="65" charset="-120"/>
              </a:rPr>
              <a:t>IPv4 </a:t>
            </a:r>
            <a:r>
              <a:rPr lang="zh-TW" altLang="en-US" sz="2133">
                <a:latin typeface="標楷體" pitchFamily="65" charset="-120"/>
              </a:rPr>
              <a:t>位址的裝置存取區域網路以外的裝置和資源，私人位址必須先轉譯為公用位址。</a:t>
            </a:r>
          </a:p>
          <a:p>
            <a:pPr marL="380990" indent="-380990">
              <a:buFont typeface="Arial" pitchFamily="34" charset="0"/>
              <a:buChar char="•"/>
            </a:pPr>
            <a:r>
              <a:rPr lang="en-US" altLang="zh-TW" sz="2133">
                <a:latin typeface="標楷體" pitchFamily="65" charset="-120"/>
              </a:rPr>
              <a:t>NAT </a:t>
            </a:r>
            <a:r>
              <a:rPr lang="zh-TW" altLang="en-US" sz="2133">
                <a:latin typeface="標楷體" pitchFamily="65" charset="-120"/>
              </a:rPr>
              <a:t>會將私人位址轉譯成公用位址。</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6.1NAT </a:t>
            </a:r>
            <a:r>
              <a:rPr lang="zh-TW" altLang="en-US" sz="3600">
                <a:solidFill>
                  <a:srgbClr val="004C69"/>
                </a:solidFill>
              </a:rPr>
              <a:t>特性</a:t>
            </a:r>
            <a:br>
              <a:rPr lang="en-US" sz="3600">
                <a:solidFill>
                  <a:srgbClr val="004C69"/>
                </a:solidFill>
              </a:rPr>
            </a:br>
            <a:r>
              <a:rPr lang="en-US" altLang="zh-TW" sz="3600">
                <a:solidFill>
                  <a:srgbClr val="004C69"/>
                </a:solidFill>
              </a:rPr>
              <a:t>IPv4 </a:t>
            </a:r>
            <a:r>
              <a:rPr lang="zh-TW" altLang="en-US" sz="3600">
                <a:solidFill>
                  <a:srgbClr val="004C69"/>
                </a:solidFill>
              </a:rPr>
              <a:t>私有 </a:t>
            </a:r>
            <a:r>
              <a:rPr lang="en-US" altLang="zh-TW" sz="3600">
                <a:solidFill>
                  <a:srgbClr val="004C69"/>
                </a:solidFill>
              </a:rPr>
              <a:t>IP </a:t>
            </a:r>
            <a:r>
              <a:rPr lang="zh-TW" altLang="en-US" sz="3600">
                <a:solidFill>
                  <a:srgbClr val="004C69"/>
                </a:solidFill>
              </a:rPr>
              <a:t>位址空間</a:t>
            </a:r>
          </a:p>
        </p:txBody>
      </p:sp>
      <p:graphicFrame>
        <p:nvGraphicFramePr>
          <p:cNvPr id="9" name="Content Placeholder 3">
            <a:extLst>
              <a:ext uri="{FF2B5EF4-FFF2-40B4-BE49-F238E27FC236}">
                <a16:creationId xmlns:a16="http://schemas.microsoft.com/office/drawing/2014/main" id="{B5F121B8-4F04-440C-B80A-CDC61C915FC4}"/>
              </a:ext>
            </a:extLst>
          </p:cNvPr>
          <p:cNvGraphicFramePr/>
          <p:nvPr>
            <p:extLst/>
          </p:nvPr>
        </p:nvGraphicFramePr>
        <p:xfrm>
          <a:off x="6553542" y="1647787"/>
          <a:ext cx="5185037" cy="2236256"/>
        </p:xfrm>
        <a:graphic>
          <a:graphicData uri="http://schemas.openxmlformats.org/drawingml/2006/table">
            <a:tbl>
              <a:tblPr firstRow="1" bandRow="1">
                <a:tableStyleId>{5C22544A-7EE6-4342-B048-85BDC9FD1C3A}</a:tableStyleId>
              </a:tblPr>
              <a:tblGrid>
                <a:gridCol w="828817">
                  <a:extLst>
                    <a:ext uri="{9D8B030D-6E8A-4147-A177-3AD203B41FA5}">
                      <a16:colId xmlns:a16="http://schemas.microsoft.com/office/drawing/2014/main" val="20001"/>
                    </a:ext>
                  </a:extLst>
                </a:gridCol>
                <a:gridCol w="2925107">
                  <a:extLst>
                    <a:ext uri="{9D8B030D-6E8A-4147-A177-3AD203B41FA5}">
                      <a16:colId xmlns:a16="http://schemas.microsoft.com/office/drawing/2014/main" val="3156509146"/>
                    </a:ext>
                  </a:extLst>
                </a:gridCol>
                <a:gridCol w="1431113">
                  <a:extLst>
                    <a:ext uri="{9D8B030D-6E8A-4147-A177-3AD203B41FA5}">
                      <a16:colId xmlns:a16="http://schemas.microsoft.com/office/drawing/2014/main" val="20002"/>
                    </a:ext>
                  </a:extLst>
                </a:gridCol>
              </a:tblGrid>
              <a:tr h="833120">
                <a:tc>
                  <a:txBody>
                    <a:bodyPr vert="horz" wrap="square"/>
                    <a:lstStyle/>
                    <a:p>
                      <a:pPr algn="l" fontAlgn="ctr"/>
                      <a:r>
                        <a:rPr lang="zh-TW" altLang="en-US" sz="2400">
                          <a:effectLst/>
                        </a:rPr>
                        <a:t>級別</a:t>
                      </a:r>
                    </a:p>
                  </a:txBody>
                  <a:tcPr marL="50800" marR="50800" marT="50800" marB="50800" anchor="ctr"/>
                </a:tc>
                <a:tc>
                  <a:txBody>
                    <a:bodyPr vert="horz" wrap="square"/>
                    <a:lstStyle/>
                    <a:p>
                      <a:pPr algn="l" fontAlgn="ctr"/>
                      <a:r>
                        <a:rPr lang="en-US" altLang="zh-TW" sz="2400">
                          <a:effectLst/>
                        </a:rPr>
                        <a:t>RFC 1918 </a:t>
                      </a:r>
                      <a:r>
                        <a:rPr lang="zh-TW" altLang="en-US" sz="2400">
                          <a:effectLst/>
                        </a:rPr>
                        <a:t>內部位址範圍</a:t>
                      </a:r>
                    </a:p>
                  </a:txBody>
                  <a:tcPr marL="50800" marR="50800" marT="50800" marB="50800" anchor="ctr"/>
                </a:tc>
                <a:tc>
                  <a:txBody>
                    <a:bodyPr vert="horz" wrap="square"/>
                    <a:lstStyle/>
                    <a:p>
                      <a:pPr algn="l" fontAlgn="ctr"/>
                      <a:r>
                        <a:rPr lang="zh-TW" altLang="en-US" sz="2400">
                          <a:effectLst/>
                        </a:rPr>
                        <a:t>前置碼</a:t>
                      </a:r>
                    </a:p>
                  </a:txBody>
                  <a:tcPr marL="50800" marR="50800" marT="50800" marB="50800" anchor="ctr"/>
                </a:tc>
                <a:extLst>
                  <a:ext uri="{0D108BD9-81ED-4DB2-BD59-A6C34878D82A}">
                    <a16:rowId xmlns:a16="http://schemas.microsoft.com/office/drawing/2014/main" val="10000"/>
                  </a:ext>
                </a:extLst>
              </a:tr>
              <a:tr h="467712">
                <a:tc>
                  <a:txBody>
                    <a:bodyPr vert="horz" wrap="square"/>
                    <a:lstStyle/>
                    <a:p>
                      <a:pPr algn="ctr" rtl="0"/>
                      <a:r>
                        <a:rPr lang="zh-TW" sz="1500"/>
                        <a:t>A</a:t>
                      </a:r>
                    </a:p>
                  </a:txBody>
                  <a:tcPr anchor="ctr"/>
                </a:tc>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zh-TW" sz="1500"/>
                        <a:t>10.0.0.0 – 10.255.255.255</a:t>
                      </a:r>
                    </a:p>
                  </a:txBody>
                  <a:tcPr anchor="ctr"/>
                </a:tc>
                <a:tc>
                  <a:txBody>
                    <a:bodyPr vert="horz" wrap="square"/>
                    <a:lstStyle/>
                    <a:p>
                      <a:pPr rtl="0"/>
                      <a:r>
                        <a:rPr lang="zh-TW" sz="1500"/>
                        <a:t>10.0.0.0/8</a:t>
                      </a:r>
                    </a:p>
                  </a:txBody>
                  <a:tcPr anchor="ctr"/>
                </a:tc>
                <a:extLst>
                  <a:ext uri="{0D108BD9-81ED-4DB2-BD59-A6C34878D82A}">
                    <a16:rowId xmlns:a16="http://schemas.microsoft.com/office/drawing/2014/main" val="10001"/>
                  </a:ext>
                </a:extLst>
              </a:tr>
              <a:tr h="467712">
                <a:tc>
                  <a:txBody>
                    <a:bodyPr vert="horz" wrap="square"/>
                    <a:lstStyle/>
                    <a:p>
                      <a:pPr algn="ctr" rtl="0"/>
                      <a:r>
                        <a:rPr lang="zh-TW" sz="1500"/>
                        <a:t>B</a:t>
                      </a:r>
                    </a:p>
                  </a:txBody>
                  <a:tcPr anchor="ctr"/>
                </a:tc>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zh-TW" sz="1500"/>
                        <a:t>172.16.0.0 – 172.31.255.255</a:t>
                      </a:r>
                    </a:p>
                  </a:txBody>
                  <a:tcPr anchor="ctr"/>
                </a:tc>
                <a:tc>
                  <a:txBody>
                    <a:bodyPr vert="horz" wrap="square"/>
                    <a:lstStyle/>
                    <a:p>
                      <a:pPr rtl="0"/>
                      <a:r>
                        <a:rPr lang="zh-TW" sz="1500"/>
                        <a:t>172.16.0.0/12</a:t>
                      </a:r>
                    </a:p>
                  </a:txBody>
                  <a:tcPr anchor="ctr"/>
                </a:tc>
                <a:extLst>
                  <a:ext uri="{0D108BD9-81ED-4DB2-BD59-A6C34878D82A}">
                    <a16:rowId xmlns:a16="http://schemas.microsoft.com/office/drawing/2014/main" val="10006"/>
                  </a:ext>
                </a:extLst>
              </a:tr>
              <a:tr h="467712">
                <a:tc>
                  <a:txBody>
                    <a:bodyPr vert="horz" wrap="square"/>
                    <a:lstStyle/>
                    <a:p>
                      <a:pPr algn="ctr" rtl="0"/>
                      <a:r>
                        <a:rPr lang="zh-TW" sz="1500"/>
                        <a:t>C</a:t>
                      </a:r>
                    </a:p>
                  </a:txBody>
                  <a:tcPr anchor="ct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t>192.168.0.0 – 192.168.255.255</a:t>
                      </a:r>
                    </a:p>
                  </a:txBody>
                  <a:tcPr anchor="ctr"/>
                </a:tc>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t>192.168.0.0/16</a:t>
                      </a:r>
                    </a:p>
                  </a:txBody>
                  <a:tcPr anchor="ctr"/>
                </a:tc>
                <a:extLst>
                  <a:ext uri="{0D108BD9-81ED-4DB2-BD59-A6C34878D82A}">
                    <a16:rowId xmlns:a16="http://schemas.microsoft.com/office/drawing/2014/main" val="10008"/>
                  </a:ext>
                </a:extLst>
              </a:tr>
            </a:tbl>
          </a:graphicData>
        </a:graphic>
      </p:graphicFrame>
      <p:pic>
        <p:nvPicPr>
          <p:cNvPr id="8" name="Picture 7">
            <a:extLst>
              <a:ext uri="{FF2B5EF4-FFF2-40B4-BE49-F238E27FC236}">
                <a16:creationId xmlns:a16="http://schemas.microsoft.com/office/drawing/2014/main" id="{515380D8-C9C9-44F5-9C37-38ABF708F5E6}"/>
              </a:ext>
            </a:extLst>
          </p:cNvPr>
          <p:cNvPicPr>
            <a:picLocks noChangeAspect="1"/>
          </p:cNvPicPr>
          <p:nvPr/>
        </p:nvPicPr>
        <p:blipFill>
          <a:blip r:embed="rId3"/>
          <a:stretch>
            <a:fillRect/>
          </a:stretch>
        </p:blipFill>
        <p:spPr>
          <a:xfrm>
            <a:off x="6689124" y="4106133"/>
            <a:ext cx="4829089" cy="1740159"/>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234</a:t>
            </a:fld>
            <a:endParaRPr lang="en-US" kern="0">
              <a:solidFill>
                <a:srgbClr val="595959"/>
              </a:solidFill>
            </a:endParaRPr>
          </a:p>
        </p:txBody>
      </p:sp>
    </p:spTree>
    <p:extLst>
      <p:ext uri="{BB962C8B-B14F-4D97-AF65-F5344CB8AC3E}">
        <p14:creationId xmlns:p14="http://schemas.microsoft.com/office/powerpoint/2010/main" val="354110866"/>
      </p:ext>
    </p:extLst>
  </p:cSld>
  <p:clrMapOvr>
    <a:masterClrMapping/>
  </p:clrMapOvr>
  <p:transition/>
  <p:timing/>
</p:sld>
</file>

<file path=ppt/slides/slide2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430340" cy="5540425"/>
          </a:xfrm>
        </p:spPr>
        <p:txBody>
          <a:bodyPr/>
          <a:lstStyle/>
          <a:p>
            <a:pPr marL="380990" indent="-380990">
              <a:buFont typeface="Arial" pitchFamily="34" charset="0"/>
              <a:buChar char="•"/>
            </a:pPr>
            <a:r>
              <a:rPr lang="en-US" altLang="zh-TW" sz="2133">
                <a:latin typeface="標楷體" pitchFamily="65" charset="-120"/>
              </a:rPr>
              <a:t>NAT </a:t>
            </a:r>
            <a:r>
              <a:rPr lang="zh-TW" altLang="en-US" sz="2133">
                <a:latin typeface="標楷體" pitchFamily="65" charset="-120"/>
              </a:rPr>
              <a:t>的主要用途是保存公用 </a:t>
            </a:r>
            <a:r>
              <a:rPr lang="en-US" altLang="zh-TW" sz="2133">
                <a:latin typeface="標楷體" pitchFamily="65" charset="-120"/>
              </a:rPr>
              <a:t>IPv4 </a:t>
            </a:r>
            <a:r>
              <a:rPr lang="zh-TW" altLang="en-US" sz="2133">
                <a:latin typeface="標楷體" pitchFamily="65" charset="-120"/>
              </a:rPr>
              <a:t>位址。</a:t>
            </a:r>
          </a:p>
          <a:p>
            <a:pPr marL="380990" indent="-380990">
              <a:buFont typeface="Arial" pitchFamily="34" charset="0"/>
              <a:buChar char="•"/>
            </a:pPr>
            <a:r>
              <a:rPr lang="en-US" altLang="zh-TW" sz="2133">
                <a:latin typeface="標楷體" pitchFamily="65" charset="-120"/>
              </a:rPr>
              <a:t>NAT </a:t>
            </a:r>
            <a:r>
              <a:rPr lang="zh-TW" altLang="en-US" sz="2133">
                <a:latin typeface="標楷體" pitchFamily="65" charset="-120"/>
              </a:rPr>
              <a:t>可讓網路在內部使用私有 </a:t>
            </a:r>
            <a:r>
              <a:rPr lang="en-US" altLang="zh-TW" sz="2133">
                <a:latin typeface="標楷體" pitchFamily="65" charset="-120"/>
              </a:rPr>
              <a:t>IPv4 </a:t>
            </a:r>
            <a:r>
              <a:rPr lang="zh-TW" altLang="en-US" sz="2133">
                <a:latin typeface="標楷體" pitchFamily="65" charset="-120"/>
              </a:rPr>
              <a:t>位址，並在需要時將它們轉譯為公用位址。</a:t>
            </a:r>
          </a:p>
          <a:p>
            <a:pPr marL="380990" indent="-380990">
              <a:buFont typeface="Arial" pitchFamily="34" charset="0"/>
              <a:buChar char="•"/>
            </a:pPr>
            <a:r>
              <a:rPr lang="en-US" altLang="zh-TW" sz="2133">
                <a:latin typeface="標楷體" pitchFamily="65" charset="-120"/>
              </a:rPr>
              <a:t>NAT </a:t>
            </a:r>
            <a:r>
              <a:rPr lang="zh-TW" altLang="en-US" sz="2133">
                <a:latin typeface="標楷體" pitchFamily="65" charset="-120"/>
              </a:rPr>
              <a:t>路由器通常會在末梢網路的邊界運作。</a:t>
            </a:r>
            <a:endParaRPr lang="en-US" altLang="zh-TW" sz="2133">
              <a:latin typeface="標楷體" pitchFamily="65" charset="-120"/>
            </a:endParaRPr>
          </a:p>
          <a:p>
            <a:pPr marL="380990" indent="-380990">
              <a:buFont typeface="Arial" pitchFamily="34" charset="0"/>
              <a:buChar char="•"/>
            </a:pPr>
            <a:r>
              <a:rPr lang="zh-TW" altLang="en-US" sz="2133">
                <a:latin typeface="標楷體" pitchFamily="65" charset="-120"/>
              </a:rPr>
              <a:t>當末梢網路內的裝置想要與其網路之外的裝置進行通信，該封包被轉發到邊界路由器。邊界路由器會執行 </a:t>
            </a:r>
            <a:r>
              <a:rPr lang="en-US" altLang="zh-TW" sz="2133">
                <a:latin typeface="標楷體" pitchFamily="65" charset="-120"/>
              </a:rPr>
              <a:t>NAT </a:t>
            </a:r>
            <a:r>
              <a:rPr lang="zh-TW" altLang="en-US" sz="2133">
                <a:latin typeface="標楷體" pitchFamily="65" charset="-120"/>
              </a:rPr>
              <a:t>程序，將裝置的內部私有位址轉譯為公用、外部的可路由位址。</a:t>
            </a:r>
            <a:endParaRPr lang="en-US" sz="1867">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6.1NAT </a:t>
            </a:r>
            <a:r>
              <a:rPr lang="zh-TW" altLang="en-US" sz="3600">
                <a:solidFill>
                  <a:srgbClr val="004C69"/>
                </a:solidFill>
              </a:rPr>
              <a:t>特性</a:t>
            </a:r>
            <a:br>
              <a:rPr lang="en-US" sz="3600">
                <a:solidFill>
                  <a:srgbClr val="004C69"/>
                </a:solidFill>
              </a:rPr>
            </a:br>
            <a:r>
              <a:rPr lang="zh-TW" altLang="en-US" sz="3600">
                <a:solidFill>
                  <a:srgbClr val="004C69"/>
                </a:solidFill>
              </a:rPr>
              <a:t>什麼是 </a:t>
            </a:r>
            <a:r>
              <a:rPr lang="en-US" altLang="zh-TW" sz="3600">
                <a:solidFill>
                  <a:srgbClr val="004C69"/>
                </a:solidFill>
              </a:rPr>
              <a:t>NAT</a:t>
            </a:r>
          </a:p>
        </p:txBody>
      </p:sp>
      <p:pic>
        <p:nvPicPr>
          <p:cNvPr id="7" name="Picture 6">
            <a:extLst>
              <a:ext uri="{FF2B5EF4-FFF2-40B4-BE49-F238E27FC236}">
                <a16:creationId xmlns:a16="http://schemas.microsoft.com/office/drawing/2014/main" id="{7DC6B7C5-99DD-491F-B9AE-23EE81145E31}"/>
              </a:ext>
            </a:extLst>
          </p:cNvPr>
          <p:cNvPicPr>
            <a:picLocks noChangeAspect="1"/>
          </p:cNvPicPr>
          <p:nvPr/>
        </p:nvPicPr>
        <p:blipFill>
          <a:blip r:embed="rId3"/>
          <a:stretch>
            <a:fillRect/>
          </a:stretch>
        </p:blipFill>
        <p:spPr>
          <a:xfrm>
            <a:off x="6096001" y="1626030"/>
            <a:ext cx="5640063" cy="360594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235</a:t>
            </a:fld>
            <a:endParaRPr lang="en-US" kern="0">
              <a:solidFill>
                <a:srgbClr val="595959"/>
              </a:solidFill>
            </a:endParaRPr>
          </a:p>
        </p:txBody>
      </p:sp>
    </p:spTree>
    <p:extLst>
      <p:ext uri="{BB962C8B-B14F-4D97-AF65-F5344CB8AC3E}">
        <p14:creationId xmlns:p14="http://schemas.microsoft.com/office/powerpoint/2010/main" val="4030463306"/>
      </p:ext>
    </p:extLst>
  </p:cSld>
  <p:clrMapOvr>
    <a:masterClrMapping/>
  </p:clrMapOvr>
  <p:transition/>
  <p:timing/>
</p:sld>
</file>

<file path=ppt/slides/slide2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7004580" cy="5540425"/>
          </a:xfrm>
        </p:spPr>
        <p:txBody>
          <a:bodyPr>
            <a:normAutofit fontScale="92500"/>
          </a:bodyPr>
          <a:lstStyle/>
          <a:p>
            <a:pPr marL="0" indent="0">
              <a:buNone/>
            </a:pPr>
            <a:r>
              <a:rPr lang="en-US" altLang="zh-TW" sz="2200">
                <a:latin typeface="標楷體" pitchFamily="65" charset="-120"/>
              </a:rPr>
              <a:t>PC1 </a:t>
            </a:r>
            <a:r>
              <a:rPr lang="zh-TW" altLang="en-US" sz="2200">
                <a:latin typeface="標楷體" pitchFamily="65" charset="-120"/>
              </a:rPr>
              <a:t>希望與</a:t>
            </a:r>
            <a:r>
              <a:rPr lang="zh-TW" altLang="zh-TW" sz="2200">
                <a:latin typeface="標楷體" pitchFamily="65" charset="-120"/>
              </a:rPr>
              <a:t>公用</a:t>
            </a:r>
            <a:r>
              <a:rPr lang="zh-TW" altLang="en-US" sz="2200">
                <a:latin typeface="標楷體" pitchFamily="65" charset="-120"/>
              </a:rPr>
              <a:t>位址 </a:t>
            </a:r>
            <a:r>
              <a:rPr lang="en-US" altLang="zh-TW" sz="2200">
                <a:latin typeface="標楷體" pitchFamily="65" charset="-120"/>
              </a:rPr>
              <a:t>209.165.201.1 </a:t>
            </a:r>
            <a:r>
              <a:rPr lang="zh-TW" altLang="en-US" sz="2200">
                <a:latin typeface="標楷體" pitchFamily="65" charset="-120"/>
              </a:rPr>
              <a:t>與外部</a:t>
            </a:r>
            <a:r>
              <a:rPr lang="en-US" altLang="zh-TW" sz="2200">
                <a:latin typeface="標楷體" pitchFamily="65" charset="-120"/>
              </a:rPr>
              <a:t>Web </a:t>
            </a:r>
            <a:r>
              <a:rPr lang="zh-TW" altLang="en-US" sz="2200">
                <a:latin typeface="標楷體" pitchFamily="65" charset="-120"/>
              </a:rPr>
              <a:t>伺服器進行通信。</a:t>
            </a:r>
          </a:p>
          <a:p>
            <a:pPr marL="304792" indent="-304792">
              <a:buFont typeface="+mj-lt"/>
              <a:buAutoNum type="arabicPeriod"/>
            </a:pPr>
            <a:r>
              <a:rPr lang="en-US" altLang="zh-TW" sz="2200">
                <a:latin typeface="標楷體" pitchFamily="65" charset="-120"/>
              </a:rPr>
              <a:t>PC1 </a:t>
            </a:r>
            <a:r>
              <a:rPr lang="zh-TW" altLang="en-US" sz="2200">
                <a:latin typeface="標楷體" pitchFamily="65" charset="-120"/>
              </a:rPr>
              <a:t>向 </a:t>
            </a:r>
            <a:r>
              <a:rPr lang="en-US" altLang="zh-TW" sz="2200">
                <a:latin typeface="標楷體" pitchFamily="65" charset="-120"/>
              </a:rPr>
              <a:t>Web </a:t>
            </a:r>
            <a:r>
              <a:rPr lang="zh-TW" altLang="en-US" sz="2200">
                <a:latin typeface="標楷體" pitchFamily="65" charset="-120"/>
              </a:rPr>
              <a:t>伺服器發送一個封包。</a:t>
            </a:r>
          </a:p>
          <a:p>
            <a:pPr marL="304792" indent="-304792">
              <a:buFont typeface="+mj-lt"/>
              <a:buAutoNum type="arabicPeriod"/>
            </a:pPr>
            <a:r>
              <a:rPr lang="en-US" altLang="zh-TW" sz="2200">
                <a:latin typeface="標楷體" pitchFamily="65" charset="-120"/>
              </a:rPr>
              <a:t>R2 </a:t>
            </a:r>
            <a:r>
              <a:rPr lang="zh-TW" altLang="en-US" sz="2200">
                <a:latin typeface="標楷體" pitchFamily="65" charset="-120"/>
              </a:rPr>
              <a:t>會接收封包並讀取來源 </a:t>
            </a:r>
            <a:r>
              <a:rPr lang="en-US" altLang="zh-TW" sz="2200">
                <a:latin typeface="標楷體" pitchFamily="65" charset="-120"/>
              </a:rPr>
              <a:t>IPv4 </a:t>
            </a:r>
            <a:r>
              <a:rPr lang="zh-TW" altLang="en-US" sz="2200">
                <a:latin typeface="標楷體" pitchFamily="65" charset="-120"/>
              </a:rPr>
              <a:t>位址，以判斷它是否需要轉譯。</a:t>
            </a:r>
          </a:p>
          <a:p>
            <a:pPr marL="304792" indent="-304792">
              <a:buFont typeface="+mj-lt"/>
              <a:buAutoNum type="arabicPeriod"/>
            </a:pPr>
            <a:r>
              <a:rPr lang="en-US" altLang="zh-TW" sz="2200">
                <a:latin typeface="標楷體" pitchFamily="65" charset="-120"/>
              </a:rPr>
              <a:t>R2 </a:t>
            </a:r>
            <a:r>
              <a:rPr lang="zh-TW" altLang="en-US" sz="2200">
                <a:latin typeface="標楷體" pitchFamily="65" charset="-120"/>
              </a:rPr>
              <a:t>將本地至全域位址的映射新增至 </a:t>
            </a:r>
            <a:r>
              <a:rPr lang="en-US" altLang="zh-TW" sz="2200">
                <a:latin typeface="標楷體" pitchFamily="65" charset="-120"/>
              </a:rPr>
              <a:t>NAT </a:t>
            </a:r>
            <a:r>
              <a:rPr lang="zh-TW" altLang="en-US" sz="2200">
                <a:latin typeface="標楷體" pitchFamily="65" charset="-120"/>
              </a:rPr>
              <a:t>表。</a:t>
            </a:r>
          </a:p>
          <a:p>
            <a:pPr marL="304792" indent="-304792">
              <a:buFont typeface="+mj-lt"/>
              <a:buAutoNum type="arabicPeriod"/>
            </a:pPr>
            <a:r>
              <a:rPr lang="en-US" altLang="zh-TW" sz="2200">
                <a:latin typeface="標楷體" pitchFamily="65" charset="-120"/>
              </a:rPr>
              <a:t>R2 </a:t>
            </a:r>
            <a:r>
              <a:rPr lang="zh-TW" altLang="en-US" sz="2200">
                <a:latin typeface="標楷體" pitchFamily="65" charset="-120"/>
              </a:rPr>
              <a:t>將封包以轉譯的來源位址向目的地發送。</a:t>
            </a:r>
          </a:p>
          <a:p>
            <a:pPr marL="304792" indent="-304792">
              <a:buFont typeface="+mj-lt"/>
              <a:buAutoNum type="arabicPeriod"/>
            </a:pPr>
            <a:r>
              <a:rPr lang="en-US" altLang="zh-TW" sz="2200">
                <a:latin typeface="標楷體" pitchFamily="65" charset="-120"/>
              </a:rPr>
              <a:t>Web </a:t>
            </a:r>
            <a:r>
              <a:rPr lang="zh-TW" altLang="en-US" sz="2200">
                <a:latin typeface="標楷體" pitchFamily="65" charset="-120"/>
              </a:rPr>
              <a:t>伺服器回應一個定址到 </a:t>
            </a:r>
            <a:r>
              <a:rPr lang="en-US" altLang="zh-TW" sz="2200">
                <a:latin typeface="標楷體" pitchFamily="65" charset="-120"/>
              </a:rPr>
              <a:t>PC1 </a:t>
            </a:r>
            <a:r>
              <a:rPr lang="zh-TW" altLang="en-US" sz="2200">
                <a:latin typeface="標楷體" pitchFamily="65" charset="-120"/>
              </a:rPr>
              <a:t>的內部全</a:t>
            </a:r>
            <a:r>
              <a:rPr lang="zh-TW" altLang="zh-TW" sz="2200">
                <a:latin typeface="標楷體" pitchFamily="65" charset="-120"/>
              </a:rPr>
              <a:t>域位</a:t>
            </a:r>
            <a:r>
              <a:rPr lang="zh-TW" altLang="en-US" sz="2200">
                <a:latin typeface="標楷體" pitchFamily="65" charset="-120"/>
              </a:rPr>
              <a:t>址的封包（</a:t>
            </a:r>
            <a:r>
              <a:rPr lang="en-US" altLang="zh-TW" sz="2200">
                <a:latin typeface="標楷體" pitchFamily="65" charset="-120"/>
              </a:rPr>
              <a:t>209.165.200.226</a:t>
            </a:r>
            <a:r>
              <a:rPr lang="zh-TW" altLang="en-US" sz="2200">
                <a:latin typeface="標楷體" pitchFamily="65" charset="-120"/>
              </a:rPr>
              <a:t>）。</a:t>
            </a:r>
          </a:p>
          <a:p>
            <a:pPr marL="304792" indent="-304792">
              <a:buFont typeface="+mj-lt"/>
              <a:buAutoNum type="arabicPeriod"/>
            </a:pPr>
            <a:r>
              <a:rPr lang="en-US" altLang="zh-TW" sz="2200">
                <a:latin typeface="標楷體" pitchFamily="65" charset="-120"/>
              </a:rPr>
              <a:t>R2 </a:t>
            </a:r>
            <a:r>
              <a:rPr lang="zh-TW" altLang="en-US" sz="2200">
                <a:latin typeface="標楷體" pitchFamily="65" charset="-120"/>
              </a:rPr>
              <a:t>會接收具有目的位址</a:t>
            </a:r>
            <a:r>
              <a:rPr lang="en-US" altLang="zh-TW" sz="2200">
                <a:latin typeface="標楷體" pitchFamily="65" charset="-120"/>
              </a:rPr>
              <a:t> </a:t>
            </a:r>
            <a:r>
              <a:rPr lang="zh-TW" altLang="zh-TW" sz="2200">
                <a:latin typeface="標楷體" pitchFamily="65" charset="-120"/>
              </a:rPr>
              <a:t>209.165.200.226</a:t>
            </a:r>
            <a:r>
              <a:rPr lang="en-US" altLang="zh-TW" sz="2200">
                <a:latin typeface="標楷體" pitchFamily="65" charset="-120"/>
              </a:rPr>
              <a:t> </a:t>
            </a:r>
            <a:r>
              <a:rPr lang="zh-TW" altLang="en-US" sz="2200">
                <a:latin typeface="標楷體" pitchFamily="65" charset="-120"/>
              </a:rPr>
              <a:t>的封包 。</a:t>
            </a:r>
            <a:r>
              <a:rPr lang="en-US" altLang="zh-TW" sz="2200">
                <a:latin typeface="標楷體" pitchFamily="65" charset="-120"/>
              </a:rPr>
              <a:t>R2 </a:t>
            </a:r>
            <a:r>
              <a:rPr lang="zh-TW" altLang="en-US" sz="2200">
                <a:latin typeface="標楷體" pitchFamily="65" charset="-120"/>
              </a:rPr>
              <a:t>會檢查 </a:t>
            </a:r>
            <a:r>
              <a:rPr lang="en-US" altLang="zh-TW" sz="2200">
                <a:latin typeface="標楷體" pitchFamily="65" charset="-120"/>
              </a:rPr>
              <a:t>NAT </a:t>
            </a:r>
            <a:r>
              <a:rPr lang="zh-TW" altLang="en-US" sz="2200">
                <a:latin typeface="標楷體" pitchFamily="65" charset="-120"/>
              </a:rPr>
              <a:t>表並尋找此映射的項目。</a:t>
            </a:r>
            <a:r>
              <a:rPr lang="en-US" altLang="zh-TW" sz="2200">
                <a:latin typeface="標楷體" pitchFamily="65" charset="-120"/>
              </a:rPr>
              <a:t>R2 </a:t>
            </a:r>
            <a:r>
              <a:rPr lang="zh-TW" altLang="en-US" sz="2200">
                <a:latin typeface="標楷體" pitchFamily="65" charset="-120"/>
              </a:rPr>
              <a:t>會使用這項資訊，並將內部全域位址 </a:t>
            </a:r>
            <a:r>
              <a:rPr lang="en-US" altLang="zh-TW" sz="2200">
                <a:latin typeface="標楷體" pitchFamily="65" charset="-120"/>
              </a:rPr>
              <a:t>(209.165.200.226) </a:t>
            </a:r>
            <a:r>
              <a:rPr lang="zh-TW" altLang="en-US" sz="2200">
                <a:latin typeface="標楷體" pitchFamily="65" charset="-120"/>
              </a:rPr>
              <a:t>轉譯為內部本地位址 </a:t>
            </a:r>
            <a:r>
              <a:rPr lang="en-US" altLang="zh-TW" sz="2200">
                <a:latin typeface="標楷體" pitchFamily="65" charset="-120"/>
              </a:rPr>
              <a:t>(192.168.10.10)</a:t>
            </a:r>
            <a:r>
              <a:rPr lang="zh-TW" altLang="en-US" sz="2200">
                <a:latin typeface="標楷體" pitchFamily="65" charset="-120"/>
              </a:rPr>
              <a:t>，並將封包轉送至 </a:t>
            </a:r>
            <a:r>
              <a:rPr lang="en-US" altLang="zh-TW" sz="2200">
                <a:latin typeface="標楷體" pitchFamily="65" charset="-120"/>
              </a:rPr>
              <a:t>PC1</a:t>
            </a:r>
            <a:r>
              <a:rPr lang="zh-TW" altLang="en-US" sz="2200">
                <a:latin typeface="標楷體" pitchFamily="65" charset="-120"/>
              </a:rPr>
              <a:t>。</a:t>
            </a:r>
          </a:p>
          <a:p>
            <a:pPr marL="304792" indent="-304792">
              <a:buFont typeface="+mj-lt"/>
              <a:buAutoNum type="arabicPeriod"/>
            </a:pPr>
            <a:endParaRPr lang="en-US" sz="1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6.1</a:t>
            </a:r>
            <a:r>
              <a:rPr lang="zh-TW" altLang="en-US" sz="3600" smtClean="0">
                <a:solidFill>
                  <a:srgbClr val="004C69"/>
                </a:solidFill>
              </a:rPr>
              <a:t> </a:t>
            </a:r>
            <a:r>
              <a:rPr lang="en-US" altLang="zh-TW" sz="3600" smtClean="0">
                <a:solidFill>
                  <a:srgbClr val="004C69"/>
                </a:solidFill>
              </a:rPr>
              <a:t>NAT </a:t>
            </a:r>
            <a:r>
              <a:rPr lang="zh-TW" altLang="en-US" sz="3600">
                <a:solidFill>
                  <a:srgbClr val="004C69"/>
                </a:solidFill>
              </a:rPr>
              <a:t>特性</a:t>
            </a:r>
            <a:br>
              <a:rPr lang="en-US" sz="3600">
                <a:solidFill>
                  <a:srgbClr val="004C69"/>
                </a:solidFill>
              </a:rPr>
            </a:br>
            <a:r>
              <a:rPr lang="en-US" altLang="zh-TW" sz="3600">
                <a:solidFill>
                  <a:srgbClr val="004C69"/>
                </a:solidFill>
              </a:rPr>
              <a:t>NAT </a:t>
            </a:r>
            <a:r>
              <a:rPr lang="zh-TW" altLang="en-US" sz="3600">
                <a:solidFill>
                  <a:srgbClr val="004C69"/>
                </a:solidFill>
              </a:rPr>
              <a:t>的運作方式</a:t>
            </a:r>
          </a:p>
        </p:txBody>
      </p:sp>
      <p:pic>
        <p:nvPicPr>
          <p:cNvPr id="2" name="Picture 1">
            <a:extLst>
              <a:ext uri="{FF2B5EF4-FFF2-40B4-BE49-F238E27FC236}">
                <a16:creationId xmlns:a16="http://schemas.microsoft.com/office/drawing/2014/main" id="{0177C11A-554F-4416-BE0C-E4F7434D7F09}"/>
              </a:ext>
            </a:extLst>
          </p:cNvPr>
          <p:cNvPicPr>
            <a:picLocks noChangeAspect="1"/>
          </p:cNvPicPr>
          <p:nvPr/>
        </p:nvPicPr>
        <p:blipFill>
          <a:blip r:embed="rId3"/>
          <a:stretch>
            <a:fillRect/>
          </a:stretch>
        </p:blipFill>
        <p:spPr>
          <a:xfrm>
            <a:off x="6877936" y="2055169"/>
            <a:ext cx="4950397" cy="2747663"/>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236</a:t>
            </a:fld>
            <a:endParaRPr lang="en-US" kern="0">
              <a:solidFill>
                <a:srgbClr val="595959"/>
              </a:solidFill>
            </a:endParaRPr>
          </a:p>
        </p:txBody>
      </p:sp>
    </p:spTree>
    <p:extLst>
      <p:ext uri="{BB962C8B-B14F-4D97-AF65-F5344CB8AC3E}">
        <p14:creationId xmlns:p14="http://schemas.microsoft.com/office/powerpoint/2010/main" val="2199622804"/>
      </p:ext>
    </p:extLst>
  </p:cSld>
  <p:clrMapOvr>
    <a:masterClrMapping/>
  </p:clrMapOvr>
  <p:transition/>
  <p:timing/>
</p:sld>
</file>

<file path=ppt/slides/slide2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lstStyle/>
          <a:p>
            <a:r>
              <a:rPr lang="en-US" altLang="zh-TW" sz="2133">
                <a:latin typeface="標楷體" pitchFamily="65" charset="-120"/>
              </a:rPr>
              <a:t>NAT </a:t>
            </a:r>
            <a:r>
              <a:rPr lang="zh-TW" altLang="en-US" sz="2133">
                <a:latin typeface="標楷體" pitchFamily="65" charset="-120"/>
              </a:rPr>
              <a:t>包含四種類型的位址：</a:t>
            </a:r>
          </a:p>
          <a:p>
            <a:pPr lvl="1"/>
            <a:r>
              <a:rPr lang="zh-TW" altLang="en-US" sz="2000">
                <a:latin typeface="標楷體" pitchFamily="65" charset="-120"/>
              </a:rPr>
              <a:t>內部</a:t>
            </a:r>
            <a:r>
              <a:rPr lang="zh-TW" altLang="zh-TW" sz="2000">
                <a:latin typeface="標楷體" pitchFamily="65" charset="-120"/>
              </a:rPr>
              <a:t>本地</a:t>
            </a:r>
            <a:r>
              <a:rPr lang="zh-TW" altLang="en-US" sz="2000">
                <a:latin typeface="標楷體" pitchFamily="65" charset="-120"/>
              </a:rPr>
              <a:t>位址</a:t>
            </a:r>
          </a:p>
          <a:p>
            <a:pPr lvl="1"/>
            <a:r>
              <a:rPr lang="zh-TW" altLang="en-US" sz="2000">
                <a:latin typeface="標楷體" pitchFamily="65" charset="-120"/>
              </a:rPr>
              <a:t>內部全域位址</a:t>
            </a:r>
          </a:p>
          <a:p>
            <a:pPr lvl="1"/>
            <a:r>
              <a:rPr lang="zh-TW" altLang="en-US" sz="2000">
                <a:latin typeface="標楷體" pitchFamily="65" charset="-120"/>
              </a:rPr>
              <a:t>外部本地位址</a:t>
            </a:r>
          </a:p>
          <a:p>
            <a:pPr lvl="1"/>
            <a:r>
              <a:rPr lang="zh-TW" altLang="en-US" sz="2000">
                <a:latin typeface="標楷體" pitchFamily="65" charset="-120"/>
              </a:rPr>
              <a:t>外部全域位址</a:t>
            </a:r>
          </a:p>
          <a:p>
            <a:r>
              <a:rPr lang="en-US" altLang="zh-TW" sz="2133">
                <a:latin typeface="標楷體" pitchFamily="65" charset="-120"/>
              </a:rPr>
              <a:t>NAT </a:t>
            </a:r>
            <a:r>
              <a:rPr lang="zh-TW" altLang="en-US" sz="2133">
                <a:latin typeface="標楷體" pitchFamily="65" charset="-120"/>
              </a:rPr>
              <a:t>術語永遠是從裝置的角度來套用：</a:t>
            </a:r>
          </a:p>
          <a:p>
            <a:pPr lvl="1"/>
            <a:r>
              <a:rPr lang="zh-TW" altLang="en-US" sz="2000" b="1">
                <a:latin typeface="標楷體" pitchFamily="65" charset="-120"/>
              </a:rPr>
              <a:t>內部位址 </a:t>
            </a:r>
            <a:r>
              <a:rPr lang="en-US" altLang="zh-TW" sz="2000">
                <a:latin typeface="標楷體" pitchFamily="65" charset="-120"/>
              </a:rPr>
              <a:t>- </a:t>
            </a:r>
            <a:r>
              <a:rPr lang="zh-TW" altLang="en-US" sz="2000">
                <a:latin typeface="標楷體" pitchFamily="65" charset="-120"/>
              </a:rPr>
              <a:t>正在由 </a:t>
            </a:r>
            <a:r>
              <a:rPr lang="en-US" altLang="zh-TW" sz="2000">
                <a:latin typeface="標楷體" pitchFamily="65" charset="-120"/>
              </a:rPr>
              <a:t>NAT </a:t>
            </a:r>
            <a:r>
              <a:rPr lang="zh-TW" altLang="en-US" sz="2000">
                <a:latin typeface="標楷體" pitchFamily="65" charset="-120"/>
              </a:rPr>
              <a:t>轉譯裝置的位址。</a:t>
            </a:r>
          </a:p>
          <a:p>
            <a:pPr lvl="1"/>
            <a:r>
              <a:rPr lang="zh-TW" altLang="en-US" sz="2000" b="1">
                <a:latin typeface="標楷體" pitchFamily="65" charset="-120"/>
              </a:rPr>
              <a:t>外部位址</a:t>
            </a:r>
            <a:r>
              <a:rPr lang="zh-TW" altLang="en-US" sz="2000">
                <a:latin typeface="標楷體" pitchFamily="65" charset="-120"/>
              </a:rPr>
              <a:t> </a:t>
            </a:r>
            <a:r>
              <a:rPr lang="en-US" altLang="zh-TW" sz="2000">
                <a:latin typeface="標楷體" pitchFamily="65" charset="-120"/>
              </a:rPr>
              <a:t>-</a:t>
            </a:r>
            <a:r>
              <a:rPr lang="zh-TW" altLang="en-US" sz="2000">
                <a:latin typeface="標楷體" pitchFamily="65" charset="-120"/>
              </a:rPr>
              <a:t> 目的裝置的位址。</a:t>
            </a:r>
          </a:p>
          <a:p>
            <a:pPr lvl="1"/>
            <a:r>
              <a:rPr lang="zh-TW" altLang="en-US" sz="2000" b="1">
                <a:latin typeface="標楷體" pitchFamily="65" charset="-120"/>
              </a:rPr>
              <a:t>本地位址</a:t>
            </a:r>
            <a:r>
              <a:rPr lang="zh-TW" altLang="en-US" sz="2000">
                <a:latin typeface="標楷體" pitchFamily="65" charset="-120"/>
              </a:rPr>
              <a:t> </a:t>
            </a:r>
            <a:r>
              <a:rPr lang="en-US" altLang="zh-TW" sz="2000">
                <a:latin typeface="標楷體" pitchFamily="65" charset="-120"/>
              </a:rPr>
              <a:t>- </a:t>
            </a:r>
            <a:r>
              <a:rPr lang="zh-TW" altLang="en-US" sz="2000">
                <a:latin typeface="標楷體" pitchFamily="65" charset="-120"/>
              </a:rPr>
              <a:t>本地位址是出現在網路內部的任何位址。</a:t>
            </a:r>
          </a:p>
          <a:p>
            <a:pPr lvl="1"/>
            <a:r>
              <a:rPr lang="zh-TW" altLang="en-US" sz="2000" b="1">
                <a:latin typeface="標楷體" pitchFamily="65" charset="-120"/>
              </a:rPr>
              <a:t>全域位址</a:t>
            </a:r>
            <a:r>
              <a:rPr lang="zh-TW" altLang="en-US" sz="2000">
                <a:latin typeface="標楷體" pitchFamily="65" charset="-120"/>
              </a:rPr>
              <a:t> </a:t>
            </a:r>
            <a:r>
              <a:rPr lang="en-US" altLang="zh-TW" sz="2000">
                <a:latin typeface="標楷體" pitchFamily="65" charset="-120"/>
              </a:rPr>
              <a:t>-</a:t>
            </a:r>
            <a:r>
              <a:rPr lang="zh-TW" altLang="en-US" sz="2000">
                <a:latin typeface="標楷體" pitchFamily="65" charset="-120"/>
              </a:rPr>
              <a:t> 全域位址是出現在網路外部的任何位址。</a:t>
            </a:r>
            <a:endParaRPr lang="en-US" sz="1467">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6.1</a:t>
            </a:r>
            <a:r>
              <a:rPr lang="zh-TW" altLang="en-US" sz="3600" smtClean="0">
                <a:solidFill>
                  <a:srgbClr val="004C69"/>
                </a:solidFill>
              </a:rPr>
              <a:t> </a:t>
            </a:r>
            <a:r>
              <a:rPr lang="en-US" altLang="zh-TW" sz="3600" smtClean="0">
                <a:solidFill>
                  <a:srgbClr val="004C69"/>
                </a:solidFill>
              </a:rPr>
              <a:t>NAT </a:t>
            </a:r>
            <a:r>
              <a:rPr lang="zh-TW" altLang="en-US" sz="3600">
                <a:solidFill>
                  <a:srgbClr val="004C69"/>
                </a:solidFill>
              </a:rPr>
              <a:t>特性</a:t>
            </a:r>
            <a:br>
              <a:rPr lang="en-US" sz="3600">
                <a:solidFill>
                  <a:srgbClr val="004C69"/>
                </a:solidFill>
              </a:rPr>
            </a:br>
            <a:r>
              <a:rPr lang="en-US" altLang="zh-TW" sz="3600">
                <a:solidFill>
                  <a:srgbClr val="004C69"/>
                </a:solidFill>
              </a:rPr>
              <a:t>NAT </a:t>
            </a:r>
            <a:r>
              <a:rPr lang="zh-TW" altLang="en-US" sz="3600">
                <a:solidFill>
                  <a:srgbClr val="004C69"/>
                </a:solidFill>
              </a:rPr>
              <a:t>術語</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237</a:t>
            </a:fld>
            <a:endParaRPr lang="en-US" kern="0">
              <a:solidFill>
                <a:srgbClr val="595959"/>
              </a:solidFill>
            </a:endParaRPr>
          </a:p>
        </p:txBody>
      </p:sp>
    </p:spTree>
    <p:extLst>
      <p:ext uri="{BB962C8B-B14F-4D97-AF65-F5344CB8AC3E}">
        <p14:creationId xmlns:p14="http://schemas.microsoft.com/office/powerpoint/2010/main" val="3828292816"/>
      </p:ext>
    </p:extLst>
  </p:cSld>
  <p:clrMapOvr>
    <a:masterClrMapping/>
  </p:clrMapOvr>
  <p:transition/>
  <p:timing/>
</p:sld>
</file>

<file path=ppt/slides/slide2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840984" cy="5540425"/>
          </a:xfrm>
        </p:spPr>
        <p:txBody>
          <a:bodyPr>
            <a:normAutofit fontScale="92500" lnSpcReduction="10000"/>
          </a:bodyPr>
          <a:lstStyle/>
          <a:p>
            <a:pPr>
              <a:spcAft>
                <a:spcPct val="0"/>
              </a:spcAft>
            </a:pPr>
            <a:r>
              <a:rPr lang="zh-TW" altLang="en-US" sz="2133" b="1">
                <a:latin typeface="標楷體" pitchFamily="65" charset="-120"/>
              </a:rPr>
              <a:t>內部本地位址</a:t>
            </a:r>
          </a:p>
          <a:p>
            <a:pPr marL="632867" lvl="1" indent="-380990">
              <a:spcBef>
                <a:spcPts val="800"/>
              </a:spcBef>
              <a:spcAft>
                <a:spcPct val="0"/>
              </a:spcAft>
            </a:pPr>
            <a:r>
              <a:rPr lang="zh-TW" altLang="en-US">
                <a:latin typeface="標楷體" pitchFamily="65" charset="-120"/>
              </a:rPr>
              <a:t>從網路內部看到的來源位址。這通常是私有 </a:t>
            </a:r>
            <a:r>
              <a:rPr lang="en-US" altLang="zh-TW">
                <a:latin typeface="標楷體" pitchFamily="65" charset="-120"/>
              </a:rPr>
              <a:t>IPv4 </a:t>
            </a:r>
            <a:r>
              <a:rPr lang="zh-TW" altLang="en-US">
                <a:latin typeface="標楷體" pitchFamily="65" charset="-120"/>
              </a:rPr>
              <a:t>位址。</a:t>
            </a:r>
            <a:r>
              <a:rPr lang="en-US" altLang="zh-TW">
                <a:latin typeface="標楷體" pitchFamily="65" charset="-120"/>
              </a:rPr>
              <a:t>IPv4 </a:t>
            </a:r>
            <a:r>
              <a:rPr lang="zh-TW" altLang="en-US">
                <a:latin typeface="標楷體" pitchFamily="65" charset="-120"/>
              </a:rPr>
              <a:t>位址 </a:t>
            </a:r>
            <a:r>
              <a:rPr lang="en-US" altLang="zh-TW">
                <a:latin typeface="標楷體" pitchFamily="65" charset="-120"/>
              </a:rPr>
              <a:t>192.168.10.10 </a:t>
            </a:r>
            <a:r>
              <a:rPr lang="zh-TW" altLang="en-US">
                <a:latin typeface="標楷體" pitchFamily="65" charset="-120"/>
              </a:rPr>
              <a:t>是 </a:t>
            </a:r>
            <a:r>
              <a:rPr lang="en-US" altLang="zh-TW">
                <a:latin typeface="標楷體" pitchFamily="65" charset="-120"/>
              </a:rPr>
              <a:t>PC1 </a:t>
            </a:r>
            <a:r>
              <a:rPr lang="zh-TW" altLang="en-US">
                <a:latin typeface="標楷體" pitchFamily="65" charset="-120"/>
              </a:rPr>
              <a:t>的內部本地位址。 </a:t>
            </a:r>
            <a:endParaRPr lang="en-US" altLang="zh-TW">
              <a:latin typeface="標楷體" pitchFamily="65" charset="-120"/>
            </a:endParaRPr>
          </a:p>
          <a:p>
            <a:pPr>
              <a:spcAft>
                <a:spcPct val="0"/>
              </a:spcAft>
            </a:pPr>
            <a:r>
              <a:rPr lang="zh-TW" altLang="en-US" sz="2133" b="1">
                <a:latin typeface="標楷體" pitchFamily="65" charset="-120"/>
              </a:rPr>
              <a:t>內部全域</a:t>
            </a:r>
            <a:r>
              <a:rPr lang="zh-TW" altLang="zh-TW" sz="2133" b="1">
                <a:latin typeface="標楷體" pitchFamily="65" charset="-120"/>
              </a:rPr>
              <a:t>位址</a:t>
            </a:r>
            <a:endParaRPr lang="en-US" altLang="zh-TW" sz="2133" b="1">
              <a:latin typeface="標楷體" pitchFamily="65" charset="-120"/>
            </a:endParaRPr>
          </a:p>
          <a:p>
            <a:pPr marL="632867" lvl="1" indent="-380990">
              <a:spcBef>
                <a:spcPts val="800"/>
              </a:spcBef>
              <a:spcAft>
                <a:spcPct val="0"/>
              </a:spcAft>
            </a:pPr>
            <a:r>
              <a:rPr lang="zh-TW" altLang="en-US">
                <a:latin typeface="標楷體" pitchFamily="65" charset="-120"/>
              </a:rPr>
              <a:t>從外部網路看到的來源位址。這通常是全域可路由 </a:t>
            </a:r>
            <a:r>
              <a:rPr lang="en-US" altLang="zh-TW">
                <a:latin typeface="標楷體" pitchFamily="65" charset="-120"/>
              </a:rPr>
              <a:t>IPv4 </a:t>
            </a:r>
            <a:r>
              <a:rPr lang="zh-TW" altLang="en-US">
                <a:latin typeface="標楷體" pitchFamily="65" charset="-120"/>
              </a:rPr>
              <a:t>位址。</a:t>
            </a:r>
            <a:r>
              <a:rPr lang="en-US" altLang="zh-TW">
                <a:latin typeface="標楷體" pitchFamily="65" charset="-120"/>
              </a:rPr>
              <a:t> PC1 </a:t>
            </a:r>
            <a:r>
              <a:rPr lang="zh-TW" altLang="en-US">
                <a:latin typeface="標楷體" pitchFamily="65" charset="-120"/>
              </a:rPr>
              <a:t>的內部內部全域</a:t>
            </a:r>
            <a:r>
              <a:rPr lang="zh-TW">
                <a:solidFill>
                  <a:srgbClr val="000000"/>
                </a:solidFill>
                <a:latin typeface="標楷體" pitchFamily="65" charset="-120"/>
              </a:rPr>
              <a:t>電腦</a:t>
            </a:r>
            <a:r>
              <a:rPr lang="zh-TW" altLang="en-US">
                <a:latin typeface="標楷體" pitchFamily="65" charset="-120"/>
              </a:rPr>
              <a:t>是</a:t>
            </a:r>
            <a:r>
              <a:rPr lang="en-US" altLang="zh-TW">
                <a:latin typeface="標楷體" pitchFamily="65" charset="-120"/>
              </a:rPr>
              <a:t>209.165.200.226</a:t>
            </a:r>
            <a:r>
              <a:rPr lang="zh-TW" altLang="en-US">
                <a:latin typeface="標楷體" pitchFamily="65" charset="-120"/>
              </a:rPr>
              <a:t>。</a:t>
            </a:r>
            <a:endParaRPr lang="zh-TW">
              <a:solidFill>
                <a:srgbClr val="000000"/>
              </a:solidFill>
              <a:latin typeface="標楷體" pitchFamily="65" charset="-120"/>
            </a:endParaRPr>
          </a:p>
          <a:p>
            <a:pPr>
              <a:spcAft>
                <a:spcPct val="0"/>
              </a:spcAft>
            </a:pPr>
            <a:r>
              <a:rPr lang="zh-TW" altLang="en-US" sz="2133" b="1">
                <a:latin typeface="標楷體" pitchFamily="65" charset="-120"/>
              </a:rPr>
              <a:t>外部全域位址</a:t>
            </a:r>
          </a:p>
          <a:p>
            <a:pPr marL="632867" lvl="1" indent="-380990">
              <a:spcBef>
                <a:spcPts val="800"/>
              </a:spcBef>
              <a:spcAft>
                <a:spcPct val="0"/>
              </a:spcAft>
            </a:pPr>
            <a:r>
              <a:rPr lang="zh-TW" altLang="en-US">
                <a:latin typeface="標楷體" pitchFamily="65" charset="-120"/>
              </a:rPr>
              <a:t>從外部網路看到的目的位址。</a:t>
            </a:r>
            <a:r>
              <a:rPr lang="en-US" altLang="zh-TW">
                <a:latin typeface="標楷體" pitchFamily="65" charset="-120"/>
              </a:rPr>
              <a:t> Web </a:t>
            </a:r>
            <a:r>
              <a:rPr lang="zh-TW" altLang="en-US">
                <a:latin typeface="標楷體" pitchFamily="65" charset="-120"/>
              </a:rPr>
              <a:t>伺服器</a:t>
            </a:r>
            <a:r>
              <a:rPr lang="zh-TW">
                <a:solidFill>
                  <a:srgbClr val="000000"/>
                </a:solidFill>
                <a:latin typeface="標楷體" pitchFamily="65" charset="-120"/>
              </a:rPr>
              <a:t>的外部全</a:t>
            </a:r>
            <a:r>
              <a:rPr lang="zh-TW" altLang="zh-TW">
                <a:latin typeface="標楷體" pitchFamily="65" charset="-120"/>
              </a:rPr>
              <a:t>域位</a:t>
            </a:r>
            <a:r>
              <a:rPr lang="zh-TW">
                <a:solidFill>
                  <a:srgbClr val="000000"/>
                </a:solidFill>
                <a:latin typeface="標楷體" pitchFamily="65" charset="-120"/>
              </a:rPr>
              <a:t>址是 209.165.201.1</a:t>
            </a:r>
          </a:p>
          <a:p>
            <a:pPr>
              <a:spcAft>
                <a:spcPct val="0"/>
              </a:spcAft>
            </a:pPr>
            <a:r>
              <a:rPr lang="zh-TW" altLang="en-US" sz="2133" b="1">
                <a:latin typeface="標楷體" pitchFamily="65" charset="-120"/>
              </a:rPr>
              <a:t>外部本地位址</a:t>
            </a:r>
          </a:p>
          <a:p>
            <a:pPr marL="632867" lvl="1" indent="-380990">
              <a:spcBef>
                <a:spcPts val="800"/>
              </a:spcBef>
              <a:spcAft>
                <a:spcPct val="0"/>
              </a:spcAft>
            </a:pPr>
            <a:r>
              <a:rPr lang="zh-TW">
                <a:solidFill>
                  <a:srgbClr val="000000"/>
                </a:solidFill>
                <a:latin typeface="標楷體" pitchFamily="65" charset="-120"/>
              </a:rPr>
              <a:t>從內部網路看到的目的位址。</a:t>
            </a:r>
            <a:r>
              <a:rPr lang="zh-TW" altLang="en-US">
                <a:latin typeface="標楷體" pitchFamily="65" charset="-120"/>
              </a:rPr>
              <a:t> </a:t>
            </a:r>
            <a:r>
              <a:rPr lang="en-US" altLang="zh-TW">
                <a:latin typeface="標楷體" pitchFamily="65" charset="-120"/>
              </a:rPr>
              <a:t>PC1 </a:t>
            </a:r>
            <a:r>
              <a:rPr lang="zh-TW" altLang="en-US">
                <a:latin typeface="標楷體" pitchFamily="65" charset="-120"/>
              </a:rPr>
              <a:t>會將流量發送到 </a:t>
            </a:r>
            <a:r>
              <a:rPr lang="en-US" altLang="zh-TW">
                <a:latin typeface="標楷體" pitchFamily="65" charset="-120"/>
              </a:rPr>
              <a:t>IPv4 </a:t>
            </a:r>
            <a:r>
              <a:rPr lang="zh-TW" altLang="en-US">
                <a:latin typeface="標楷體" pitchFamily="65" charset="-120"/>
              </a:rPr>
              <a:t>位址 </a:t>
            </a:r>
            <a:r>
              <a:rPr lang="en-US" altLang="zh-TW">
                <a:latin typeface="標楷體" pitchFamily="65" charset="-120"/>
              </a:rPr>
              <a:t>209.165.201.1 </a:t>
            </a:r>
            <a:r>
              <a:rPr lang="zh-TW" altLang="en-US">
                <a:latin typeface="標楷體" pitchFamily="65" charset="-120"/>
              </a:rPr>
              <a:t>的 </a:t>
            </a:r>
            <a:r>
              <a:rPr lang="en-US" altLang="zh-TW">
                <a:latin typeface="標楷體" pitchFamily="65" charset="-120"/>
              </a:rPr>
              <a:t>Web </a:t>
            </a:r>
            <a:r>
              <a:rPr lang="zh-TW" altLang="en-US">
                <a:latin typeface="標楷體" pitchFamily="65" charset="-120"/>
              </a:rPr>
              <a:t>伺服器。雖然不常見，但這個位址可能與目的地的全域可路由位址不同。</a:t>
            </a:r>
            <a:endParaRPr lang="zh-TW">
              <a:solidFill>
                <a:srgbClr val="000000"/>
              </a:solidFill>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6.1</a:t>
            </a:r>
            <a:r>
              <a:rPr lang="zh-TW" altLang="en-US" sz="3600">
                <a:solidFill>
                  <a:srgbClr val="004C69"/>
                </a:solidFill>
              </a:rPr>
              <a:t> </a:t>
            </a:r>
            <a:r>
              <a:rPr lang="en-US" altLang="zh-TW" sz="3600" smtClean="0">
                <a:solidFill>
                  <a:srgbClr val="004C69"/>
                </a:solidFill>
              </a:rPr>
              <a:t>NAT </a:t>
            </a:r>
            <a:r>
              <a:rPr lang="zh-TW" altLang="en-US" sz="3600">
                <a:solidFill>
                  <a:srgbClr val="004C69"/>
                </a:solidFill>
              </a:rPr>
              <a:t>特性</a:t>
            </a:r>
            <a:br>
              <a:rPr lang="en-US" sz="3600">
                <a:solidFill>
                  <a:srgbClr val="004C69"/>
                </a:solidFill>
              </a:rPr>
            </a:br>
            <a:r>
              <a:rPr lang="en-US" altLang="zh-TW" sz="3600">
                <a:solidFill>
                  <a:srgbClr val="004C69"/>
                </a:solidFill>
              </a:rPr>
              <a:t>NAT </a:t>
            </a:r>
            <a:r>
              <a:rPr lang="zh-TW" altLang="en-US" sz="3600">
                <a:solidFill>
                  <a:srgbClr val="004C69"/>
                </a:solidFill>
              </a:rPr>
              <a:t>術語（續） </a:t>
            </a:r>
          </a:p>
        </p:txBody>
      </p:sp>
      <p:pic>
        <p:nvPicPr>
          <p:cNvPr id="5" name="Picture 4">
            <a:extLst>
              <a:ext uri="{FF2B5EF4-FFF2-40B4-BE49-F238E27FC236}">
                <a16:creationId xmlns:a16="http://schemas.microsoft.com/office/drawing/2014/main" id="{2F19BFB1-0B05-4B03-9EC6-F5CC037FB1DA}"/>
              </a:ext>
            </a:extLst>
          </p:cNvPr>
          <p:cNvPicPr>
            <a:picLocks noChangeAspect="1"/>
          </p:cNvPicPr>
          <p:nvPr/>
        </p:nvPicPr>
        <p:blipFill>
          <a:blip r:embed="rId3"/>
          <a:stretch>
            <a:fillRect/>
          </a:stretch>
        </p:blipFill>
        <p:spPr>
          <a:xfrm>
            <a:off x="7252367" y="1769936"/>
            <a:ext cx="4623549" cy="332122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238</a:t>
            </a:fld>
            <a:endParaRPr lang="en-US" kern="0">
              <a:solidFill>
                <a:srgbClr val="595959"/>
              </a:solidFill>
            </a:endParaRPr>
          </a:p>
        </p:txBody>
      </p:sp>
    </p:spTree>
    <p:extLst>
      <p:ext uri="{BB962C8B-B14F-4D97-AF65-F5344CB8AC3E}">
        <p14:creationId xmlns:p14="http://schemas.microsoft.com/office/powerpoint/2010/main" val="2162618902"/>
      </p:ext>
    </p:extLst>
  </p:cSld>
  <p:clrMapOvr>
    <a:masterClrMapping/>
  </p:clrMapOvr>
  <p:transition/>
  <p:timing/>
</p:sld>
</file>

<file path=ppt/slides/slide2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lstStyle/>
          <a:p>
            <a:r>
              <a:rPr lang="zh-TW" altLang="en-US" sz="2133">
                <a:latin typeface="標楷體" pitchFamily="65" charset="-120"/>
              </a:rPr>
              <a:t>靜態 </a:t>
            </a:r>
            <a:r>
              <a:rPr lang="en-US" altLang="zh-TW" sz="2133">
                <a:latin typeface="標楷體" pitchFamily="65" charset="-120"/>
              </a:rPr>
              <a:t>NAT </a:t>
            </a:r>
            <a:r>
              <a:rPr lang="zh-TW" altLang="en-US" sz="2133">
                <a:latin typeface="標楷體" pitchFamily="65" charset="-120"/>
              </a:rPr>
              <a:t>使用本地和全域位址的一對一映射。這些映射由網路管理者設定，並保持不變。</a:t>
            </a:r>
          </a:p>
          <a:p>
            <a:r>
              <a:rPr lang="zh-TW" altLang="en-US" sz="2133">
                <a:latin typeface="標楷體" pitchFamily="65" charset="-120"/>
              </a:rPr>
              <a:t>靜態 </a:t>
            </a:r>
            <a:r>
              <a:rPr lang="en-US" altLang="zh-TW" sz="2133">
                <a:latin typeface="標楷體" pitchFamily="65" charset="-120"/>
              </a:rPr>
              <a:t>NAT </a:t>
            </a:r>
            <a:r>
              <a:rPr lang="zh-TW" altLang="en-US" sz="2133">
                <a:latin typeface="標楷體" pitchFamily="65" charset="-120"/>
              </a:rPr>
              <a:t>對於必須具有可從網際網路存取的固定位址 </a:t>
            </a:r>
            <a:r>
              <a:rPr lang="en-US" altLang="zh-TW" sz="2133">
                <a:latin typeface="標楷體" pitchFamily="65" charset="-120"/>
              </a:rPr>
              <a:t>Web </a:t>
            </a:r>
            <a:r>
              <a:rPr lang="zh-TW" altLang="en-US" sz="2133">
                <a:latin typeface="標楷體" pitchFamily="65" charset="-120"/>
              </a:rPr>
              <a:t>伺服器或裝置 </a:t>
            </a:r>
            <a:r>
              <a:rPr lang="en-US" altLang="zh-TW" sz="2133">
                <a:latin typeface="標楷體" pitchFamily="65" charset="-120"/>
              </a:rPr>
              <a:t>(</a:t>
            </a:r>
            <a:r>
              <a:rPr lang="zh-TW" altLang="en-US" sz="2133">
                <a:latin typeface="標楷體" pitchFamily="65" charset="-120"/>
              </a:rPr>
              <a:t>例如公司 </a:t>
            </a:r>
            <a:r>
              <a:rPr lang="en-US" altLang="zh-TW" sz="2133">
                <a:latin typeface="標楷體" pitchFamily="65" charset="-120"/>
              </a:rPr>
              <a:t>Web </a:t>
            </a:r>
            <a:r>
              <a:rPr lang="zh-TW" altLang="en-US" sz="2133">
                <a:latin typeface="標楷體" pitchFamily="65" charset="-120"/>
              </a:rPr>
              <a:t>伺服器</a:t>
            </a:r>
            <a:r>
              <a:rPr lang="en-US" altLang="zh-TW" sz="2133">
                <a:latin typeface="標楷體" pitchFamily="65" charset="-120"/>
              </a:rPr>
              <a:t>) </a:t>
            </a:r>
            <a:r>
              <a:rPr lang="zh-TW" altLang="en-US" sz="2133">
                <a:latin typeface="標楷體" pitchFamily="65" charset="-120"/>
              </a:rPr>
              <a:t>特別有用。</a:t>
            </a:r>
          </a:p>
          <a:p>
            <a:r>
              <a:rPr lang="zh-TW" altLang="en-US" sz="2133">
                <a:latin typeface="標楷體" pitchFamily="65" charset="-120"/>
              </a:rPr>
              <a:t>它還適用於非現場時必須能被授權人員，但不能被網際網路上的一般公眾存取的裝置。</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6.2</a:t>
            </a:r>
            <a:r>
              <a:rPr lang="zh-TW" altLang="en-US" sz="3600" smtClean="0">
                <a:solidFill>
                  <a:srgbClr val="004C69"/>
                </a:solidFill>
              </a:rPr>
              <a:t> </a:t>
            </a:r>
            <a:r>
              <a:rPr lang="zh-TW" altLang="zh-TW" sz="3600" smtClean="0">
                <a:solidFill>
                  <a:srgbClr val="004C69"/>
                </a:solidFill>
              </a:rPr>
              <a:t>NAT </a:t>
            </a:r>
            <a:r>
              <a:rPr lang="zh-TW" altLang="zh-TW" sz="3600">
                <a:solidFill>
                  <a:srgbClr val="004C69"/>
                </a:solidFill>
              </a:rPr>
              <a:t>的類型</a:t>
            </a:r>
            <a:br>
              <a:rPr lang="en-US" sz="3600">
                <a:solidFill>
                  <a:srgbClr val="004C69"/>
                </a:solidFill>
              </a:rPr>
            </a:br>
            <a:r>
              <a:rPr lang="zh-TW" sz="3600">
                <a:solidFill>
                  <a:srgbClr val="004C69"/>
                </a:solidFill>
              </a:rPr>
              <a:t>靜態 </a:t>
            </a:r>
            <a:r>
              <a:rPr lang="zh-TW" altLang="zh-TW" sz="3600">
                <a:solidFill>
                  <a:srgbClr val="004C69"/>
                </a:solidFill>
              </a:rPr>
              <a:t>NAT</a:t>
            </a:r>
            <a:endParaRPr lang="zh-TW" sz="3600">
              <a:solidFill>
                <a:srgbClr val="004C69"/>
              </a:solidFill>
            </a:endParaRPr>
          </a:p>
        </p:txBody>
      </p:sp>
      <p:sp>
        <p:nvSpPr>
          <p:cNvPr id="6" name="Rectangle 5">
            <a:extLst>
              <a:ext uri="{FF2B5EF4-FFF2-40B4-BE49-F238E27FC236}">
                <a16:creationId xmlns:a16="http://schemas.microsoft.com/office/drawing/2014/main" id="{D319AADB-E749-48FD-9D9B-E822781DB2D4}"/>
              </a:ext>
            </a:extLst>
          </p:cNvPr>
          <p:cNvSpPr/>
          <p:nvPr/>
        </p:nvSpPr>
        <p:spPr>
          <a:xfrm>
            <a:off x="6546945" y="5307701"/>
            <a:ext cx="4941188" cy="666977"/>
          </a:xfrm>
          <a:prstGeom prst="rect">
            <a:avLst/>
          </a:prstGeom>
        </p:spPr>
        <p:txBody>
          <a:bodyPr wrap="square">
            <a:spAutoFit/>
          </a:bodyPr>
          <a:lstStyle/>
          <a:p>
            <a:pPr rtl="0"/>
            <a:r>
              <a:rPr lang="zh-TW" altLang="en-US" sz="1867" b="1">
                <a:latin typeface="標楷體" pitchFamily="65" charset="-120"/>
                <a:ea typeface="標楷體" panose="03000509000000000000" pitchFamily="65" charset="-120"/>
              </a:rPr>
              <a:t>注意</a:t>
            </a:r>
            <a:r>
              <a:rPr lang="zh-TW" altLang="en-US" sz="1867">
                <a:latin typeface="標楷體" pitchFamily="65" charset="-120"/>
                <a:ea typeface="標楷體" panose="03000509000000000000" pitchFamily="65" charset="-120"/>
              </a:rPr>
              <a:t>：靜態 </a:t>
            </a:r>
            <a:r>
              <a:rPr lang="en-US" altLang="zh-TW" sz="1867">
                <a:latin typeface="標楷體" pitchFamily="65" charset="-120"/>
                <a:ea typeface="標楷體" panose="03000509000000000000" pitchFamily="65" charset="-120"/>
              </a:rPr>
              <a:t>NAT </a:t>
            </a:r>
            <a:r>
              <a:rPr lang="zh-TW" altLang="en-US" sz="1867">
                <a:latin typeface="標楷體" pitchFamily="65" charset="-120"/>
                <a:ea typeface="標楷體" panose="03000509000000000000" pitchFamily="65" charset="-120"/>
              </a:rPr>
              <a:t>要求有足夠的公用位址可用來滿足同時使用者會談的總數。</a:t>
            </a:r>
          </a:p>
        </p:txBody>
      </p:sp>
      <p:pic>
        <p:nvPicPr>
          <p:cNvPr id="2" name="Picture 1">
            <a:extLst>
              <a:ext uri="{FF2B5EF4-FFF2-40B4-BE49-F238E27FC236}">
                <a16:creationId xmlns:a16="http://schemas.microsoft.com/office/drawing/2014/main" id="{5BC9CE4A-9BF8-4B26-9139-B53C76F013B9}"/>
              </a:ext>
            </a:extLst>
          </p:cNvPr>
          <p:cNvPicPr>
            <a:picLocks noChangeAspect="1"/>
          </p:cNvPicPr>
          <p:nvPr/>
        </p:nvPicPr>
        <p:blipFill>
          <a:blip r:embed="rId3"/>
          <a:stretch>
            <a:fillRect/>
          </a:stretch>
        </p:blipFill>
        <p:spPr>
          <a:xfrm>
            <a:off x="6546946" y="975783"/>
            <a:ext cx="5069093" cy="4122261"/>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239</a:t>
            </a:fld>
            <a:endParaRPr lang="en-US" kern="0">
              <a:solidFill>
                <a:srgbClr val="595959"/>
              </a:solidFill>
            </a:endParaRPr>
          </a:p>
        </p:txBody>
      </p:sp>
    </p:spTree>
    <p:extLst>
      <p:ext uri="{BB962C8B-B14F-4D97-AF65-F5344CB8AC3E}">
        <p14:creationId xmlns:p14="http://schemas.microsoft.com/office/powerpoint/2010/main" val="2204973738"/>
      </p:ext>
    </p:extLst>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1.4</a:t>
            </a:r>
            <a:r>
              <a:rPr lang="zh-TW" altLang="zh-TW" sz="3600" smtClean="0">
                <a:solidFill>
                  <a:srgbClr val="004C69"/>
                </a:solidFill>
              </a:rPr>
              <a:t>我</a:t>
            </a:r>
            <a:r>
              <a:rPr lang="zh-TW" altLang="zh-TW" sz="3600">
                <a:solidFill>
                  <a:srgbClr val="004C69"/>
                </a:solidFill>
              </a:rPr>
              <a:t>在本</a:t>
            </a:r>
            <a:r>
              <a:rPr lang="zh-TW" altLang="en-US" sz="3600">
                <a:solidFill>
                  <a:srgbClr val="004C69"/>
                </a:solidFill>
              </a:rPr>
              <a:t>模組</a:t>
            </a:r>
            <a:r>
              <a:rPr lang="zh-TW" altLang="zh-TW" sz="3600">
                <a:solidFill>
                  <a:srgbClr val="004C69"/>
                </a:solidFill>
              </a:rPr>
              <a:t>中學到了什麼？ </a:t>
            </a:r>
            <a:endParaRPr lang="zh-TW" altLang="en-US" sz="3600">
              <a:solidFill>
                <a:srgbClr val="004C69"/>
              </a:solidFill>
            </a:endParaRPr>
          </a:p>
        </p:txBody>
      </p:sp>
      <p:sp>
        <p:nvSpPr>
          <p:cNvPr id="3" name="Content Placeholder 2">
            <a:extLst>
              <a:ext uri="{FF2B5EF4-FFF2-40B4-BE49-F238E27FC236}">
                <a16:creationId xmlns:a16="http://schemas.microsoft.com/office/drawing/2014/main" id="{8D34B282-A53A-40D3-B048-C5D9F5C0A130}"/>
              </a:ext>
            </a:extLst>
          </p:cNvPr>
          <p:cNvSpPr>
            <a:spLocks noGrp="1"/>
          </p:cNvSpPr>
          <p:nvPr>
            <p:ph idx="1"/>
          </p:nvPr>
        </p:nvSpPr>
        <p:spPr>
          <a:xfrm>
            <a:off x="749177" y="923480"/>
            <a:ext cx="10990210" cy="5540425"/>
          </a:xfrm>
        </p:spPr>
        <p:txBody>
          <a:bodyPr>
            <a:normAutofit fontScale="92500" lnSpcReduction="20000"/>
          </a:bodyPr>
          <a:lstStyle/>
          <a:p>
            <a:pPr>
              <a:spcBef>
                <a:spcPct val="0"/>
              </a:spcBef>
              <a:spcAft>
                <a:spcPct val="0"/>
              </a:spcAft>
              <a:buFont typeface="Arial" pitchFamily="34" charset="0"/>
              <a:buChar char="•"/>
            </a:pPr>
            <a:r>
              <a:rPr lang="zh-TW" altLang="en-US">
                <a:latin typeface="標楷體" pitchFamily="65" charset="-120"/>
              </a:rPr>
              <a:t>為了維護路由資訊，</a:t>
            </a:r>
            <a:r>
              <a:rPr lang="en-US" altLang="zh-TW">
                <a:latin typeface="標楷體" pitchFamily="65" charset="-120"/>
              </a:rPr>
              <a:t>OSPF </a:t>
            </a:r>
            <a:r>
              <a:rPr lang="zh-TW" altLang="en-US">
                <a:latin typeface="標楷體" pitchFamily="65" charset="-120"/>
              </a:rPr>
              <a:t>路由器要完成一般鏈路狀態路由程序，以達到收斂狀態：建立鄰接關係</a:t>
            </a:r>
            <a:r>
              <a:rPr lang="zh-TW" altLang="zh-TW">
                <a:latin typeface="標楷體" pitchFamily="65" charset="-120"/>
              </a:rPr>
              <a:t>、</a:t>
            </a:r>
            <a:r>
              <a:rPr lang="zh-TW" altLang="en-US">
                <a:latin typeface="標楷體" pitchFamily="65" charset="-120"/>
              </a:rPr>
              <a:t>交換鏈路狀態通告</a:t>
            </a:r>
            <a:r>
              <a:rPr lang="zh-TW" altLang="zh-TW">
                <a:latin typeface="標楷體" pitchFamily="65" charset="-120"/>
              </a:rPr>
              <a:t>、</a:t>
            </a:r>
            <a:r>
              <a:rPr lang="zh-TW" altLang="en-US">
                <a:latin typeface="標楷體" pitchFamily="65" charset="-120"/>
              </a:rPr>
              <a:t>建立鏈路狀態資料庫</a:t>
            </a:r>
            <a:r>
              <a:rPr lang="zh-TW" altLang="zh-TW">
                <a:latin typeface="標楷體" pitchFamily="65" charset="-120"/>
              </a:rPr>
              <a:t>、</a:t>
            </a:r>
            <a:r>
              <a:rPr lang="zh-TW" altLang="en-US">
                <a:latin typeface="標楷體" pitchFamily="65" charset="-120"/>
              </a:rPr>
              <a:t>執行 </a:t>
            </a:r>
            <a:r>
              <a:rPr lang="en-US" altLang="zh-TW">
                <a:latin typeface="標楷體" pitchFamily="65" charset="-120"/>
              </a:rPr>
              <a:t>SPF </a:t>
            </a:r>
            <a:r>
              <a:rPr lang="zh-TW" altLang="en-US">
                <a:latin typeface="標楷體" pitchFamily="65" charset="-120"/>
              </a:rPr>
              <a:t>演算法</a:t>
            </a:r>
            <a:r>
              <a:rPr lang="zh-TW" altLang="zh-TW">
                <a:latin typeface="標楷體" pitchFamily="65" charset="-120"/>
              </a:rPr>
              <a:t>、</a:t>
            </a:r>
            <a:r>
              <a:rPr lang="zh-TW" altLang="en-US">
                <a:latin typeface="標楷體" pitchFamily="65" charset="-120"/>
              </a:rPr>
              <a:t>選擇最佳路由</a:t>
            </a:r>
            <a:r>
              <a:rPr lang="zh-TW" altLang="zh-TW">
                <a:latin typeface="標楷體" pitchFamily="65" charset="-120"/>
              </a:rPr>
              <a:t>。</a:t>
            </a:r>
            <a:endParaRPr lang="en-US" altLang="zh-TW">
              <a:latin typeface="標楷體" pitchFamily="65" charset="-120"/>
            </a:endParaRPr>
          </a:p>
          <a:p>
            <a:pPr>
              <a:spcBef>
                <a:spcPct val="0"/>
              </a:spcBef>
              <a:spcAft>
                <a:spcPct val="0"/>
              </a:spcAft>
              <a:buFont typeface="Arial" pitchFamily="34" charset="0"/>
              <a:buChar char="•"/>
            </a:pPr>
            <a:r>
              <a:rPr lang="zh-TW" altLang="en-US">
                <a:latin typeface="標楷體" pitchFamily="65" charset="-120"/>
              </a:rPr>
              <a:t>對於單區域 </a:t>
            </a:r>
            <a:r>
              <a:rPr lang="en-US" altLang="zh-TW">
                <a:latin typeface="標楷體" pitchFamily="65" charset="-120"/>
              </a:rPr>
              <a:t>OSPF</a:t>
            </a:r>
            <a:r>
              <a:rPr lang="zh-TW" altLang="en-US">
                <a:latin typeface="標楷體" pitchFamily="65" charset="-120"/>
              </a:rPr>
              <a:t>，任何數字都可以用於區域，最佳實作是使用 </a:t>
            </a:r>
            <a:r>
              <a:rPr lang="en-US" altLang="zh-TW">
                <a:latin typeface="標楷體" pitchFamily="65" charset="-120"/>
              </a:rPr>
              <a:t>0 </a:t>
            </a:r>
            <a:r>
              <a:rPr lang="zh-TW" altLang="en-US">
                <a:latin typeface="標楷體" pitchFamily="65" charset="-120"/>
              </a:rPr>
              <a:t>區。</a:t>
            </a:r>
            <a:r>
              <a:rPr lang="zh-TW">
                <a:latin typeface="標楷體" pitchFamily="65" charset="-120"/>
                <a:cs typeface="Arial" pitchFamily="34" charset="0"/>
              </a:rPr>
              <a:t> </a:t>
            </a:r>
          </a:p>
          <a:p>
            <a:pPr>
              <a:spcBef>
                <a:spcPct val="0"/>
              </a:spcBef>
              <a:spcAft>
                <a:spcPct val="0"/>
              </a:spcAft>
              <a:buFont typeface="Arial" pitchFamily="34" charset="0"/>
              <a:buChar char="•"/>
            </a:pPr>
            <a:r>
              <a:rPr lang="zh-TW" altLang="en-US">
                <a:latin typeface="標楷體" pitchFamily="65" charset="-120"/>
              </a:rPr>
              <a:t>單區域 </a:t>
            </a:r>
            <a:r>
              <a:rPr lang="en-US" altLang="zh-TW">
                <a:latin typeface="標楷體" pitchFamily="65" charset="-120"/>
              </a:rPr>
              <a:t>OSPF </a:t>
            </a:r>
            <a:r>
              <a:rPr lang="zh-TW" altLang="en-US">
                <a:latin typeface="標楷體" pitchFamily="65" charset="-120"/>
              </a:rPr>
              <a:t>適用於較少路由器的較小網路。</a:t>
            </a:r>
            <a:endParaRPr lang="en-US" altLang="zh-TW">
              <a:latin typeface="標楷體" pitchFamily="65" charset="-120"/>
            </a:endParaRPr>
          </a:p>
          <a:p>
            <a:pPr>
              <a:spcBef>
                <a:spcPct val="0"/>
              </a:spcBef>
              <a:spcAft>
                <a:spcPct val="0"/>
              </a:spcAft>
              <a:buFont typeface="Arial" pitchFamily="34" charset="0"/>
              <a:buChar char="•"/>
            </a:pPr>
            <a:r>
              <a:rPr lang="zh-TW" altLang="en-US">
                <a:latin typeface="標楷體" pitchFamily="65" charset="-120"/>
              </a:rPr>
              <a:t>使用多區域 </a:t>
            </a:r>
            <a:r>
              <a:rPr lang="en-US" altLang="zh-TW">
                <a:latin typeface="標楷體" pitchFamily="65" charset="-120"/>
              </a:rPr>
              <a:t>OSPF</a:t>
            </a:r>
            <a:r>
              <a:rPr lang="zh-TW" altLang="en-US">
                <a:latin typeface="標楷體" pitchFamily="65" charset="-120"/>
              </a:rPr>
              <a:t>，一個大型路由網域可以分成較小的區域，以支援階層式路由。路由仍然發生在區域之間（區域間路由），而許多處理器密集的路由運作，如重新計算資料庫，都保持在一個區域內。</a:t>
            </a:r>
            <a:endParaRPr lang="en-US" altLang="zh-TW">
              <a:latin typeface="標楷體" pitchFamily="65" charset="-120"/>
              <a:cs typeface="Arial" panose="020b0604020202020204" pitchFamily="34" charset="0"/>
            </a:endParaRPr>
          </a:p>
          <a:p>
            <a:pPr>
              <a:spcBef>
                <a:spcPct val="0"/>
              </a:spcBef>
              <a:spcAft>
                <a:spcPct val="0"/>
              </a:spcAft>
              <a:buFont typeface="Arial" pitchFamily="34" charset="0"/>
              <a:buChar char="•"/>
            </a:pPr>
            <a:r>
              <a:rPr lang="en-US" altLang="zh-TW">
                <a:latin typeface="標楷體" pitchFamily="65" charset="-120"/>
              </a:rPr>
              <a:t>OSPFv3 </a:t>
            </a:r>
            <a:r>
              <a:rPr lang="zh-TW" altLang="en-US">
                <a:latin typeface="標楷體" pitchFamily="65" charset="-120"/>
              </a:rPr>
              <a:t>是用於交換 </a:t>
            </a:r>
            <a:r>
              <a:rPr lang="en-US" altLang="zh-TW">
                <a:latin typeface="標楷體" pitchFamily="65" charset="-120"/>
              </a:rPr>
              <a:t>IPv6 </a:t>
            </a:r>
            <a:r>
              <a:rPr lang="zh-TW" altLang="en-US">
                <a:latin typeface="標楷體" pitchFamily="65" charset="-120"/>
              </a:rPr>
              <a:t>前置碼的 </a:t>
            </a:r>
            <a:r>
              <a:rPr lang="en-US" altLang="zh-TW">
                <a:latin typeface="標楷體" pitchFamily="65" charset="-120"/>
              </a:rPr>
              <a:t>OSPFv2 </a:t>
            </a:r>
            <a:r>
              <a:rPr lang="zh-TW" altLang="en-US">
                <a:latin typeface="標楷體" pitchFamily="65" charset="-120"/>
              </a:rPr>
              <a:t>等效物。回想一下，在 </a:t>
            </a:r>
            <a:r>
              <a:rPr lang="en-US" altLang="zh-TW">
                <a:latin typeface="標楷體" pitchFamily="65" charset="-120"/>
              </a:rPr>
              <a:t>IPv6 </a:t>
            </a:r>
            <a:r>
              <a:rPr lang="zh-TW" altLang="en-US">
                <a:latin typeface="標楷體" pitchFamily="65" charset="-120"/>
              </a:rPr>
              <a:t>中，網路位址被稱為前置碼而子網遮罩被稱為前置碼長度。</a:t>
            </a:r>
            <a:endParaRPr lang="zh-TW">
              <a:latin typeface="標楷體" pitchFamily="65" charset="-120"/>
              <a:cs typeface="Arial" pitchFamily="34" charset="0"/>
            </a:endParaRPr>
          </a:p>
          <a:p>
            <a:pPr>
              <a:spcBef>
                <a:spcPct val="0"/>
              </a:spcBef>
              <a:spcAft>
                <a:spcPct val="0"/>
              </a:spcAft>
              <a:buFont typeface="Arial" pitchFamily="34" charset="0"/>
              <a:buChar char="•"/>
            </a:pPr>
            <a:r>
              <a:rPr lang="en-US" altLang="zh-TW">
                <a:latin typeface="標楷體" pitchFamily="65" charset="-120"/>
              </a:rPr>
              <a:t>OSPF </a:t>
            </a:r>
            <a:r>
              <a:rPr lang="zh-TW" altLang="en-US">
                <a:latin typeface="標楷體" pitchFamily="65" charset="-120"/>
              </a:rPr>
              <a:t>會使用下列鏈路狀態封包 </a:t>
            </a:r>
            <a:r>
              <a:rPr lang="en-US" altLang="zh-TW">
                <a:latin typeface="標楷體" pitchFamily="65" charset="-120"/>
              </a:rPr>
              <a:t>(LSP) </a:t>
            </a:r>
            <a:r>
              <a:rPr lang="zh-TW" altLang="en-US">
                <a:latin typeface="標楷體" pitchFamily="65" charset="-120"/>
              </a:rPr>
              <a:t>來建立和維護鄰近關係和交換路由更新：</a:t>
            </a:r>
            <a:r>
              <a:rPr lang="en-US" altLang="zh-TW">
                <a:latin typeface="標楷體" pitchFamily="65" charset="-120"/>
              </a:rPr>
              <a:t>1 Hello</a:t>
            </a:r>
            <a:r>
              <a:rPr lang="zh-TW" altLang="en-US">
                <a:latin typeface="標楷體" pitchFamily="65" charset="-120"/>
              </a:rPr>
              <a:t>、</a:t>
            </a:r>
            <a:r>
              <a:rPr lang="en-US" altLang="zh-TW">
                <a:latin typeface="標楷體" pitchFamily="65" charset="-120"/>
              </a:rPr>
              <a:t>2 DBD</a:t>
            </a:r>
            <a:r>
              <a:rPr lang="zh-TW" altLang="en-US">
                <a:latin typeface="標楷體" pitchFamily="65" charset="-120"/>
              </a:rPr>
              <a:t>、</a:t>
            </a:r>
            <a:r>
              <a:rPr lang="en-US" altLang="zh-TW">
                <a:latin typeface="標楷體" pitchFamily="65" charset="-120"/>
              </a:rPr>
              <a:t>3 LSR</a:t>
            </a:r>
            <a:r>
              <a:rPr lang="zh-TW" altLang="en-US">
                <a:latin typeface="標楷體" pitchFamily="65" charset="-120"/>
              </a:rPr>
              <a:t>、</a:t>
            </a:r>
            <a:r>
              <a:rPr lang="en-US" altLang="zh-TW">
                <a:latin typeface="標楷體" pitchFamily="65" charset="-120"/>
              </a:rPr>
              <a:t>4 LSU </a:t>
            </a:r>
            <a:r>
              <a:rPr lang="zh-TW" altLang="en-US">
                <a:latin typeface="標楷體" pitchFamily="65" charset="-120"/>
              </a:rPr>
              <a:t>和 </a:t>
            </a:r>
            <a:r>
              <a:rPr lang="en-US" altLang="zh-TW">
                <a:latin typeface="標楷體" pitchFamily="65" charset="-120"/>
              </a:rPr>
              <a:t>5 LSAck</a:t>
            </a:r>
            <a:r>
              <a:rPr lang="zh-TW" altLang="en-US">
                <a:latin typeface="標楷體" pitchFamily="65" charset="-120"/>
              </a:rPr>
              <a:t>。</a:t>
            </a:r>
            <a:r>
              <a:rPr lang="zh-TW">
                <a:latin typeface="標楷體" pitchFamily="65" charset="-120"/>
                <a:cs typeface="Arial" pitchFamily="34" charset="0"/>
              </a:rPr>
              <a:t> </a:t>
            </a:r>
          </a:p>
          <a:p>
            <a:pPr>
              <a:spcBef>
                <a:spcPct val="0"/>
              </a:spcBef>
              <a:spcAft>
                <a:spcPct val="0"/>
              </a:spcAft>
              <a:buFont typeface="Arial" pitchFamily="34" charset="0"/>
              <a:buChar char="•"/>
            </a:pPr>
            <a:r>
              <a:rPr lang="en-US" altLang="zh-TW">
                <a:latin typeface="標楷體" pitchFamily="65" charset="-120"/>
              </a:rPr>
              <a:t>LSU </a:t>
            </a:r>
            <a:r>
              <a:rPr lang="zh-TW" altLang="en-US">
                <a:latin typeface="標楷體" pitchFamily="65" charset="-120"/>
              </a:rPr>
              <a:t>也可用來轉發 </a:t>
            </a:r>
            <a:r>
              <a:rPr lang="en-US" altLang="zh-TW">
                <a:latin typeface="標楷體" pitchFamily="65" charset="-120"/>
              </a:rPr>
              <a:t>OSPF </a:t>
            </a:r>
            <a:r>
              <a:rPr lang="zh-TW" altLang="en-US">
                <a:latin typeface="標楷體" pitchFamily="65" charset="-120"/>
              </a:rPr>
              <a:t>路由更新，例如鏈路改變。</a:t>
            </a:r>
            <a:endParaRPr lang="zh-TW">
              <a:latin typeface="標楷體" pitchFamily="65" charset="-120"/>
              <a:cs typeface="Arial" pitchFamily="34" charset="0"/>
            </a:endParaRPr>
          </a:p>
          <a:p>
            <a:pPr>
              <a:spcBef>
                <a:spcPct val="0"/>
              </a:spcBef>
              <a:spcAft>
                <a:spcPct val="0"/>
              </a:spcAft>
              <a:buFont typeface="Arial" pitchFamily="34" charset="0"/>
              <a:buChar char="•"/>
            </a:pPr>
            <a:r>
              <a:rPr lang="en-US" altLang="zh-TW">
                <a:latin typeface="標楷體" pitchFamily="65" charset="-120"/>
              </a:rPr>
              <a:t>Hello </a:t>
            </a:r>
            <a:r>
              <a:rPr lang="zh-TW" altLang="en-US">
                <a:latin typeface="標楷體" pitchFamily="65" charset="-120"/>
              </a:rPr>
              <a:t>封包用於：發現 </a:t>
            </a:r>
            <a:r>
              <a:rPr lang="en-US" altLang="zh-TW">
                <a:latin typeface="標楷體" pitchFamily="65" charset="-120"/>
              </a:rPr>
              <a:t>OSPF </a:t>
            </a:r>
            <a:r>
              <a:rPr lang="zh-TW" altLang="en-US">
                <a:latin typeface="標楷體" pitchFamily="65" charset="-120"/>
              </a:rPr>
              <a:t>鄰居並建立鄰接關係</a:t>
            </a:r>
            <a:r>
              <a:rPr lang="zh-TW" altLang="zh-TW">
                <a:latin typeface="標楷體" pitchFamily="65" charset="-120"/>
              </a:rPr>
              <a:t>、</a:t>
            </a:r>
            <a:r>
              <a:rPr lang="zh-TW" altLang="en-US">
                <a:latin typeface="標楷體" pitchFamily="65" charset="-120"/>
              </a:rPr>
              <a:t>兩部路由器通告的參數必需一致才能成為鄰居</a:t>
            </a:r>
            <a:r>
              <a:rPr lang="zh-TW" altLang="zh-TW">
                <a:latin typeface="標楷體" pitchFamily="65" charset="-120"/>
              </a:rPr>
              <a:t>、</a:t>
            </a:r>
            <a:r>
              <a:rPr lang="zh-TW" altLang="en-US">
                <a:latin typeface="標楷體" pitchFamily="65" charset="-120"/>
              </a:rPr>
              <a:t>在乙太網等多重存取網路中選舉指定路由器（</a:t>
            </a:r>
            <a:r>
              <a:rPr lang="en-US" altLang="zh-TW">
                <a:latin typeface="標楷體" pitchFamily="65" charset="-120"/>
              </a:rPr>
              <a:t>DR</a:t>
            </a:r>
            <a:r>
              <a:rPr lang="zh-TW" altLang="en-US">
                <a:latin typeface="標楷體" pitchFamily="65" charset="-120"/>
              </a:rPr>
              <a:t>）和備用指定路由器（</a:t>
            </a:r>
            <a:r>
              <a:rPr lang="en-US" altLang="zh-TW">
                <a:latin typeface="標楷體" pitchFamily="65" charset="-120"/>
              </a:rPr>
              <a:t>BDR</a:t>
            </a:r>
            <a:r>
              <a:rPr lang="zh-TW" altLang="en-US">
                <a:latin typeface="標楷體" pitchFamily="65" charset="-120"/>
              </a:rPr>
              <a:t>）。點對點鏈路不需要 </a:t>
            </a:r>
            <a:r>
              <a:rPr lang="en-US" altLang="zh-TW">
                <a:latin typeface="標楷體" pitchFamily="65" charset="-120"/>
              </a:rPr>
              <a:t>DR </a:t>
            </a:r>
            <a:r>
              <a:rPr lang="zh-TW" altLang="en-US">
                <a:latin typeface="標楷體" pitchFamily="65" charset="-120"/>
              </a:rPr>
              <a:t>或 </a:t>
            </a:r>
            <a:r>
              <a:rPr lang="en-US" altLang="zh-TW">
                <a:latin typeface="標楷體" pitchFamily="65" charset="-120"/>
              </a:rPr>
              <a:t>BDR</a:t>
            </a:r>
            <a:r>
              <a:rPr lang="zh-TW" altLang="en-US">
                <a:latin typeface="標楷體" pitchFamily="65" charset="-120"/>
              </a:rPr>
              <a:t>。</a:t>
            </a:r>
            <a:endParaRPr lang="zh-TW">
              <a:latin typeface="標楷體" pitchFamily="65" charset="-120"/>
              <a:cs typeface="Arial" pitchFamily="34" charset="0"/>
            </a:endParaRPr>
          </a:p>
          <a:p>
            <a:pPr>
              <a:spcBef>
                <a:spcPct val="0"/>
              </a:spcBef>
              <a:spcAft>
                <a:spcPct val="0"/>
              </a:spcAft>
            </a:pPr>
            <a:endParaRPr lang="en-US">
              <a:latin typeface="+mn-lt"/>
              <a:ea typeface="+mn-ea"/>
              <a:cs typeface="Arial" pitchFamily="34"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24</a:t>
            </a:fld>
            <a:endParaRPr lang="en-US" kern="0">
              <a:solidFill>
                <a:srgbClr val="595959"/>
              </a:solidFill>
            </a:endParaRPr>
          </a:p>
        </p:txBody>
      </p:sp>
    </p:spTree>
    <p:custDataLst>
      <p:tags r:id="rId3"/>
    </p:custDataLst>
    <p:extLst>
      <p:ext uri="{BB962C8B-B14F-4D97-AF65-F5344CB8AC3E}">
        <p14:creationId xmlns:p14="http://schemas.microsoft.com/office/powerpoint/2010/main" val="332582885"/>
      </p:ext>
    </p:extLst>
  </p:cSld>
  <p:clrMapOvr>
    <a:masterClrMapping/>
  </p:clrMapOvr>
  <p:transition spd="slow">
    <p:wipe/>
  </p:transition>
  <p:timing/>
</p:sld>
</file>

<file path=ppt/slides/slide2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016208" cy="5540425"/>
          </a:xfrm>
        </p:spPr>
        <p:txBody>
          <a:bodyPr/>
          <a:lstStyle/>
          <a:p>
            <a:r>
              <a:rPr lang="zh-TW" altLang="en-US" sz="2133">
                <a:latin typeface="標楷體" pitchFamily="65" charset="-120"/>
              </a:rPr>
              <a:t>動態 </a:t>
            </a:r>
            <a:r>
              <a:rPr lang="en-US" altLang="zh-TW" sz="2133">
                <a:latin typeface="標楷體" pitchFamily="65" charset="-120"/>
              </a:rPr>
              <a:t>NAT </a:t>
            </a:r>
            <a:r>
              <a:rPr lang="zh-TW" altLang="en-US" sz="2133">
                <a:latin typeface="標楷體" pitchFamily="65" charset="-120"/>
              </a:rPr>
              <a:t>會使用公用位址集區，並以先到先得的方式指派它們。</a:t>
            </a:r>
            <a:endParaRPr lang="en-US" altLang="zh-TW" sz="2133">
              <a:latin typeface="標楷體" pitchFamily="65" charset="-120"/>
            </a:endParaRPr>
          </a:p>
          <a:p>
            <a:r>
              <a:rPr lang="zh-TW" altLang="en-US" sz="2133">
                <a:latin typeface="標楷體" pitchFamily="65" charset="-120"/>
              </a:rPr>
              <a:t>當內部裝置要求存取外部網路時，動態 </a:t>
            </a:r>
            <a:r>
              <a:rPr lang="en-US" altLang="zh-TW" sz="2133">
                <a:latin typeface="標楷體" pitchFamily="65" charset="-120"/>
              </a:rPr>
              <a:t>NAT </a:t>
            </a:r>
            <a:r>
              <a:rPr lang="zh-TW" altLang="en-US" sz="2133">
                <a:latin typeface="標楷體" pitchFamily="65" charset="-120"/>
              </a:rPr>
              <a:t>會從集區指派可用的公用 </a:t>
            </a:r>
            <a:r>
              <a:rPr lang="en-US" altLang="zh-TW" sz="2133">
                <a:latin typeface="標楷體" pitchFamily="65" charset="-120"/>
              </a:rPr>
              <a:t>IPv4 </a:t>
            </a:r>
            <a:r>
              <a:rPr lang="zh-TW" altLang="en-US" sz="2133">
                <a:latin typeface="標楷體" pitchFamily="65" charset="-120"/>
              </a:rPr>
              <a:t>位址。</a:t>
            </a:r>
            <a:endParaRPr lang="en-US" altLang="zh-TW" sz="2133">
              <a:latin typeface="標楷體" pitchFamily="65" charset="-120"/>
            </a:endParaRPr>
          </a:p>
          <a:p>
            <a:r>
              <a:rPr lang="zh-TW" altLang="en-US" sz="2133">
                <a:latin typeface="標楷體" pitchFamily="65" charset="-120"/>
              </a:rPr>
              <a:t>集區中的其他位址仍可供使用。</a:t>
            </a:r>
            <a:endParaRPr lang="en-US" altLang="zh-TW" sz="2133">
              <a:latin typeface="標楷體" pitchFamily="65" charset="-120"/>
            </a:endParaRPr>
          </a:p>
          <a:p>
            <a:r>
              <a:rPr lang="zh-TW" altLang="zh-TW" sz="2133" b="1">
                <a:latin typeface="標楷體" pitchFamily="65" charset="-120"/>
              </a:rPr>
              <a:t>注意</a:t>
            </a:r>
            <a:r>
              <a:rPr lang="zh-TW" altLang="zh-TW" sz="2133">
                <a:latin typeface="標楷體" pitchFamily="65" charset="-120"/>
              </a:rPr>
              <a:t>：動態 NAT</a:t>
            </a:r>
            <a:r>
              <a:rPr lang="zh-TW" altLang="en-US" sz="2133">
                <a:latin typeface="標楷體" pitchFamily="65" charset="-120"/>
              </a:rPr>
              <a:t>需要有足夠的公用位址可用來滿足同時使用者會談的總數。</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6.2</a:t>
            </a:r>
            <a:r>
              <a:rPr lang="zh-TW" altLang="en-US" sz="3600">
                <a:solidFill>
                  <a:srgbClr val="004C69"/>
                </a:solidFill>
              </a:rPr>
              <a:t> </a:t>
            </a:r>
            <a:r>
              <a:rPr lang="zh-TW" altLang="zh-TW" sz="3600" smtClean="0">
                <a:solidFill>
                  <a:srgbClr val="004C69"/>
                </a:solidFill>
              </a:rPr>
              <a:t>NAT </a:t>
            </a:r>
            <a:r>
              <a:rPr lang="zh-TW" altLang="zh-TW" sz="3600">
                <a:solidFill>
                  <a:srgbClr val="004C69"/>
                </a:solidFill>
              </a:rPr>
              <a:t>的類型</a:t>
            </a:r>
            <a:br>
              <a:rPr lang="en-US" altLang="zh-TW" sz="3600">
                <a:solidFill>
                  <a:srgbClr val="004C69"/>
                </a:solidFill>
              </a:rPr>
            </a:br>
            <a:r>
              <a:rPr lang="zh-TW" altLang="en-US" sz="3600">
                <a:solidFill>
                  <a:srgbClr val="004C69"/>
                </a:solidFill>
              </a:rPr>
              <a:t>動</a:t>
            </a:r>
            <a:r>
              <a:rPr lang="zh-TW" altLang="zh-TW" sz="3600">
                <a:solidFill>
                  <a:srgbClr val="004C69"/>
                </a:solidFill>
              </a:rPr>
              <a:t>態 NAT</a:t>
            </a:r>
            <a:endParaRPr lang="zh-TW" altLang="en-US" sz="3600">
              <a:solidFill>
                <a:srgbClr val="004C69"/>
              </a:solidFill>
            </a:endParaRPr>
          </a:p>
        </p:txBody>
      </p:sp>
      <p:pic>
        <p:nvPicPr>
          <p:cNvPr id="5" name="Picture 4">
            <a:extLst>
              <a:ext uri="{FF2B5EF4-FFF2-40B4-BE49-F238E27FC236}">
                <a16:creationId xmlns:a16="http://schemas.microsoft.com/office/drawing/2014/main" id="{D5D0E6BD-6429-4B15-BBCD-5302ADA99F2B}"/>
              </a:ext>
            </a:extLst>
          </p:cNvPr>
          <p:cNvPicPr>
            <a:picLocks noChangeAspect="1"/>
          </p:cNvPicPr>
          <p:nvPr/>
        </p:nvPicPr>
        <p:blipFill>
          <a:blip r:embed="rId3"/>
          <a:stretch>
            <a:fillRect/>
          </a:stretch>
        </p:blipFill>
        <p:spPr>
          <a:xfrm>
            <a:off x="6582139" y="1290201"/>
            <a:ext cx="5033900" cy="3867856"/>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240</a:t>
            </a:fld>
            <a:endParaRPr lang="en-US" kern="0">
              <a:solidFill>
                <a:srgbClr val="595959"/>
              </a:solidFill>
            </a:endParaRPr>
          </a:p>
        </p:txBody>
      </p:sp>
    </p:spTree>
    <p:extLst>
      <p:ext uri="{BB962C8B-B14F-4D97-AF65-F5344CB8AC3E}">
        <p14:creationId xmlns:p14="http://schemas.microsoft.com/office/powerpoint/2010/main" val="3051239602"/>
      </p:ext>
    </p:extLst>
  </p:cSld>
  <p:clrMapOvr>
    <a:masterClrMapping/>
  </p:clrMapOvr>
  <p:transition/>
  <p:timing/>
</p:sld>
</file>

<file path=ppt/slides/slide2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064335" cy="5540425"/>
          </a:xfrm>
        </p:spPr>
        <p:txBody>
          <a:bodyPr/>
          <a:lstStyle/>
          <a:p>
            <a:r>
              <a:rPr lang="zh-TW" altLang="en-US" sz="2133">
                <a:latin typeface="標楷體" pitchFamily="65" charset="-120"/>
              </a:rPr>
              <a:t>連接埠位址轉譯 </a:t>
            </a:r>
            <a:r>
              <a:rPr lang="en-US" altLang="zh-TW" sz="2133">
                <a:latin typeface="標楷體" pitchFamily="65" charset="-120"/>
              </a:rPr>
              <a:t>(PAT)</a:t>
            </a:r>
            <a:r>
              <a:rPr lang="zh-TW" altLang="en-US" sz="2133">
                <a:latin typeface="標楷體" pitchFamily="65" charset="-120"/>
              </a:rPr>
              <a:t>，也稱為 </a:t>
            </a:r>
            <a:r>
              <a:rPr lang="en-US" altLang="zh-TW" sz="2133">
                <a:latin typeface="標楷體" pitchFamily="65" charset="-120"/>
              </a:rPr>
              <a:t>NAT </a:t>
            </a:r>
            <a:r>
              <a:rPr lang="zh-TW" altLang="en-US" sz="2133">
                <a:latin typeface="標楷體" pitchFamily="65" charset="-120"/>
              </a:rPr>
              <a:t>超載，將多個私有 </a:t>
            </a:r>
            <a:r>
              <a:rPr lang="en-US" altLang="zh-TW" sz="2133">
                <a:latin typeface="標楷體" pitchFamily="65" charset="-120"/>
              </a:rPr>
              <a:t>IPv4 </a:t>
            </a:r>
            <a:r>
              <a:rPr lang="zh-TW" altLang="en-US" sz="2133">
                <a:latin typeface="標楷體" pitchFamily="65" charset="-120"/>
              </a:rPr>
              <a:t>位址映射至單一公用 </a:t>
            </a:r>
            <a:r>
              <a:rPr lang="en-US" altLang="zh-TW" sz="2133">
                <a:latin typeface="標楷體" pitchFamily="65" charset="-120"/>
              </a:rPr>
              <a:t>IPv4 </a:t>
            </a:r>
            <a:r>
              <a:rPr lang="zh-TW" altLang="en-US" sz="2133">
                <a:latin typeface="標楷體" pitchFamily="65" charset="-120"/>
              </a:rPr>
              <a:t>位址或幾個位址。</a:t>
            </a:r>
            <a:endParaRPr lang="en-US" altLang="zh-TW" sz="2133">
              <a:latin typeface="標楷體" pitchFamily="65" charset="-120"/>
            </a:endParaRPr>
          </a:p>
          <a:p>
            <a:r>
              <a:rPr lang="zh-TW" altLang="en-US" sz="2133">
                <a:latin typeface="標楷體" pitchFamily="65" charset="-120"/>
              </a:rPr>
              <a:t>使用 </a:t>
            </a:r>
            <a:r>
              <a:rPr lang="en-US" altLang="zh-TW" sz="2133">
                <a:latin typeface="標楷體" pitchFamily="65" charset="-120"/>
              </a:rPr>
              <a:t>PAT </a:t>
            </a:r>
            <a:r>
              <a:rPr lang="zh-TW" altLang="en-US" sz="2133">
                <a:latin typeface="標楷體" pitchFamily="65" charset="-120"/>
              </a:rPr>
              <a:t>時， </a:t>
            </a:r>
            <a:r>
              <a:rPr lang="en-US" altLang="zh-TW" sz="2133">
                <a:latin typeface="標楷體" pitchFamily="65" charset="-120"/>
              </a:rPr>
              <a:t>NAT </a:t>
            </a:r>
            <a:r>
              <a:rPr lang="zh-TW" altLang="en-US" sz="2133">
                <a:latin typeface="標楷體" pitchFamily="65" charset="-120"/>
              </a:rPr>
              <a:t>路由器從用戶端接收封包時，它會使用其來源連接埠編號來唯一識別特定的 </a:t>
            </a:r>
            <a:r>
              <a:rPr lang="en-US" altLang="zh-TW" sz="2133">
                <a:latin typeface="標楷體" pitchFamily="65" charset="-120"/>
              </a:rPr>
              <a:t>NAT </a:t>
            </a:r>
            <a:r>
              <a:rPr lang="zh-TW" altLang="en-US" sz="2133">
                <a:latin typeface="標楷體" pitchFamily="65" charset="-120"/>
              </a:rPr>
              <a:t>轉譯。 </a:t>
            </a:r>
            <a:endParaRPr lang="en-US" altLang="zh-TW" sz="2133">
              <a:latin typeface="標楷體" pitchFamily="65" charset="-120"/>
            </a:endParaRPr>
          </a:p>
          <a:p>
            <a:r>
              <a:rPr lang="en-US" altLang="zh-TW" sz="2133">
                <a:latin typeface="標楷體" pitchFamily="65" charset="-120"/>
              </a:rPr>
              <a:t>PAT </a:t>
            </a:r>
            <a:r>
              <a:rPr lang="zh-TW" altLang="en-US" sz="2133">
                <a:latin typeface="標楷體" pitchFamily="65" charset="-120"/>
              </a:rPr>
              <a:t>可確保裝置和網際網路上伺服器的每個會談使用不同的 </a:t>
            </a:r>
            <a:r>
              <a:rPr lang="en-US" altLang="zh-TW" sz="2133">
                <a:latin typeface="標楷體" pitchFamily="65" charset="-120"/>
              </a:rPr>
              <a:t>TCP </a:t>
            </a:r>
            <a:r>
              <a:rPr lang="zh-TW" altLang="en-US" sz="2133">
                <a:latin typeface="標楷體" pitchFamily="65" charset="-120"/>
              </a:rPr>
              <a:t>連接埠編號。</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6.2</a:t>
            </a:r>
            <a:r>
              <a:rPr lang="zh-TW" altLang="en-US" sz="3600">
                <a:solidFill>
                  <a:srgbClr val="004C69"/>
                </a:solidFill>
              </a:rPr>
              <a:t> </a:t>
            </a:r>
            <a:r>
              <a:rPr lang="en-US" altLang="zh-TW" sz="3600" smtClean="0">
                <a:solidFill>
                  <a:srgbClr val="004C69"/>
                </a:solidFill>
              </a:rPr>
              <a:t>NAT </a:t>
            </a:r>
            <a:r>
              <a:rPr lang="zh-TW" altLang="en-US" sz="3600">
                <a:solidFill>
                  <a:srgbClr val="004C69"/>
                </a:solidFill>
              </a:rPr>
              <a:t>的類型</a:t>
            </a:r>
            <a:br>
              <a:rPr lang="en-US" sz="3600">
                <a:solidFill>
                  <a:srgbClr val="004C69"/>
                </a:solidFill>
              </a:rPr>
            </a:br>
            <a:r>
              <a:rPr lang="zh-TW" altLang="en-US" sz="3600">
                <a:solidFill>
                  <a:srgbClr val="004C69"/>
                </a:solidFill>
              </a:rPr>
              <a:t>連接埠位址轉譯</a:t>
            </a:r>
          </a:p>
        </p:txBody>
      </p:sp>
      <p:pic>
        <p:nvPicPr>
          <p:cNvPr id="2" name="Picture 1">
            <a:extLst>
              <a:ext uri="{FF2B5EF4-FFF2-40B4-BE49-F238E27FC236}">
                <a16:creationId xmlns:a16="http://schemas.microsoft.com/office/drawing/2014/main" id="{DA67F2E0-B90A-4E85-B79F-69CBF146FA25}"/>
              </a:ext>
            </a:extLst>
          </p:cNvPr>
          <p:cNvPicPr>
            <a:picLocks noChangeAspect="1"/>
          </p:cNvPicPr>
          <p:nvPr/>
        </p:nvPicPr>
        <p:blipFill>
          <a:blip r:embed="rId3"/>
          <a:stretch>
            <a:fillRect/>
          </a:stretch>
        </p:blipFill>
        <p:spPr>
          <a:xfrm>
            <a:off x="6426547" y="1515763"/>
            <a:ext cx="5047045" cy="3237172"/>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241</a:t>
            </a:fld>
            <a:endParaRPr lang="en-US" kern="0">
              <a:solidFill>
                <a:srgbClr val="595959"/>
              </a:solidFill>
            </a:endParaRPr>
          </a:p>
        </p:txBody>
      </p:sp>
    </p:spTree>
    <p:extLst>
      <p:ext uri="{BB962C8B-B14F-4D97-AF65-F5344CB8AC3E}">
        <p14:creationId xmlns:p14="http://schemas.microsoft.com/office/powerpoint/2010/main" val="1329603850"/>
      </p:ext>
    </p:extLst>
  </p:cSld>
  <p:clrMapOvr>
    <a:masterClrMapping/>
  </p:clrMapOvr>
  <p:transition/>
  <p:timing/>
</p:sld>
</file>

<file path=ppt/slides/slide2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lstStyle/>
          <a:p>
            <a:r>
              <a:rPr lang="en-US" altLang="zh-TW" sz="2133">
                <a:latin typeface="標楷體" pitchFamily="65" charset="-120"/>
              </a:rPr>
              <a:t>PAT </a:t>
            </a:r>
            <a:r>
              <a:rPr lang="zh-TW" altLang="en-US" sz="2133">
                <a:latin typeface="標楷體" pitchFamily="65" charset="-120"/>
              </a:rPr>
              <a:t>會嘗試保留原始的來源連接埠。不過，如果原始的來源連接埠已經被使用，</a:t>
            </a:r>
            <a:r>
              <a:rPr lang="en-US" altLang="zh-TW" sz="2133">
                <a:latin typeface="標楷體" pitchFamily="65" charset="-120"/>
              </a:rPr>
              <a:t>PAT </a:t>
            </a:r>
            <a:r>
              <a:rPr lang="zh-TW" altLang="en-US" sz="2133">
                <a:latin typeface="標楷體" pitchFamily="65" charset="-120"/>
              </a:rPr>
              <a:t>會從適當的連接埠群組 </a:t>
            </a:r>
            <a:r>
              <a:rPr lang="en-US" altLang="zh-TW" sz="2133">
                <a:latin typeface="標楷體" pitchFamily="65" charset="-120"/>
              </a:rPr>
              <a:t>0-511</a:t>
            </a:r>
            <a:r>
              <a:rPr lang="zh-TW" altLang="en-US" sz="2133">
                <a:latin typeface="標楷體" pitchFamily="65" charset="-120"/>
              </a:rPr>
              <a:t>、</a:t>
            </a:r>
            <a:r>
              <a:rPr lang="en-US" altLang="zh-TW" sz="2133">
                <a:latin typeface="標楷體" pitchFamily="65" charset="-120"/>
              </a:rPr>
              <a:t>512-1,023 </a:t>
            </a:r>
            <a:r>
              <a:rPr lang="zh-TW" altLang="en-US" sz="2133">
                <a:latin typeface="標楷體" pitchFamily="65" charset="-120"/>
              </a:rPr>
              <a:t>或 </a:t>
            </a:r>
            <a:r>
              <a:rPr lang="en-US" altLang="zh-TW" sz="2133">
                <a:latin typeface="標楷體" pitchFamily="65" charset="-120"/>
              </a:rPr>
              <a:t>1,024-65,535 </a:t>
            </a:r>
            <a:r>
              <a:rPr lang="zh-TW" altLang="en-US" sz="2133">
                <a:latin typeface="標楷體" pitchFamily="65" charset="-120"/>
              </a:rPr>
              <a:t>開始指派第一個可用的連接埠編號。</a:t>
            </a:r>
            <a:endParaRPr lang="en-US" altLang="zh-TW" sz="2133">
              <a:latin typeface="標楷體" pitchFamily="65" charset="-120"/>
            </a:endParaRPr>
          </a:p>
          <a:p>
            <a:r>
              <a:rPr lang="zh-TW" altLang="en-US" sz="2133">
                <a:latin typeface="標楷體" pitchFamily="65" charset="-120"/>
              </a:rPr>
              <a:t>當沒有更多可用的連接埠，而且位址集區中有一個以上的外部位址時，</a:t>
            </a:r>
            <a:r>
              <a:rPr lang="en-US" altLang="zh-TW" sz="2133">
                <a:latin typeface="標楷體" pitchFamily="65" charset="-120"/>
              </a:rPr>
              <a:t>PAT </a:t>
            </a:r>
            <a:r>
              <a:rPr lang="zh-TW" altLang="en-US" sz="2133">
                <a:latin typeface="標楷體" pitchFamily="65" charset="-120"/>
              </a:rPr>
              <a:t>會移至下一個位址，以嘗試設定原始的來源連接埠。</a:t>
            </a:r>
            <a:endParaRPr lang="en-US" altLang="zh-TW" sz="2133">
              <a:latin typeface="標楷體" pitchFamily="65" charset="-120"/>
            </a:endParaRPr>
          </a:p>
          <a:p>
            <a:r>
              <a:rPr lang="zh-TW" altLang="en-US" sz="2133">
                <a:latin typeface="標楷體" pitchFamily="65" charset="-120"/>
              </a:rPr>
              <a:t>處理程序會繼續進行，直到耗盡所有可用連接埠或外部 </a:t>
            </a:r>
            <a:r>
              <a:rPr lang="en-US" altLang="zh-TW" sz="2133">
                <a:latin typeface="標楷體" pitchFamily="65" charset="-120"/>
              </a:rPr>
              <a:t>IPv4 </a:t>
            </a:r>
            <a:r>
              <a:rPr lang="zh-TW" altLang="en-US" sz="2133">
                <a:latin typeface="標楷體" pitchFamily="65" charset="-120"/>
              </a:rPr>
              <a:t>位址</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6.2</a:t>
            </a:r>
            <a:r>
              <a:rPr lang="zh-TW" altLang="en-US" sz="3600">
                <a:solidFill>
                  <a:srgbClr val="004C69"/>
                </a:solidFill>
              </a:rPr>
              <a:t> </a:t>
            </a:r>
            <a:r>
              <a:rPr lang="en-US" altLang="zh-TW" sz="3600" smtClean="0">
                <a:solidFill>
                  <a:srgbClr val="004C69"/>
                </a:solidFill>
              </a:rPr>
              <a:t>NAT </a:t>
            </a:r>
            <a:r>
              <a:rPr lang="zh-TW" altLang="en-US" sz="3600">
                <a:solidFill>
                  <a:srgbClr val="004C69"/>
                </a:solidFill>
              </a:rPr>
              <a:t>的類型</a:t>
            </a:r>
            <a:br>
              <a:rPr lang="en-US" sz="3600">
                <a:solidFill>
                  <a:srgbClr val="004C69"/>
                </a:solidFill>
              </a:rPr>
            </a:br>
            <a:r>
              <a:rPr lang="zh-TW" altLang="en-US" sz="3600">
                <a:solidFill>
                  <a:srgbClr val="004C69"/>
                </a:solidFill>
              </a:rPr>
              <a:t>下一個可用的連接埠</a:t>
            </a:r>
          </a:p>
        </p:txBody>
      </p:sp>
      <p:pic>
        <p:nvPicPr>
          <p:cNvPr id="5" name="Picture 4">
            <a:extLst>
              <a:ext uri="{FF2B5EF4-FFF2-40B4-BE49-F238E27FC236}">
                <a16:creationId xmlns:a16="http://schemas.microsoft.com/office/drawing/2014/main" id="{95CEA0BD-915F-45DB-944F-319F1F17C6BB}"/>
              </a:ext>
            </a:extLst>
          </p:cNvPr>
          <p:cNvPicPr>
            <a:picLocks noChangeAspect="1"/>
          </p:cNvPicPr>
          <p:nvPr/>
        </p:nvPicPr>
        <p:blipFill>
          <a:blip r:embed="rId3"/>
          <a:stretch>
            <a:fillRect/>
          </a:stretch>
        </p:blipFill>
        <p:spPr>
          <a:xfrm>
            <a:off x="6355938" y="1957144"/>
            <a:ext cx="5415585" cy="2943712"/>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242</a:t>
            </a:fld>
            <a:endParaRPr lang="en-US" kern="0">
              <a:solidFill>
                <a:srgbClr val="595959"/>
              </a:solidFill>
            </a:endParaRPr>
          </a:p>
        </p:txBody>
      </p:sp>
    </p:spTree>
    <p:extLst>
      <p:ext uri="{BB962C8B-B14F-4D97-AF65-F5344CB8AC3E}">
        <p14:creationId xmlns:p14="http://schemas.microsoft.com/office/powerpoint/2010/main" val="3415152043"/>
      </p:ext>
    </p:extLst>
  </p:cSld>
  <p:clrMapOvr>
    <a:masterClrMapping/>
  </p:clrMapOvr>
  <p:transition/>
  <p:timing/>
</p:sld>
</file>

<file path=ppt/slides/slide2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lstStyle/>
          <a:p>
            <a:r>
              <a:rPr lang="en-US" altLang="zh-TW" sz="2133" b="1">
                <a:latin typeface="標楷體" pitchFamily="65" charset="-120"/>
              </a:rPr>
              <a:t>NAT</a:t>
            </a:r>
            <a:r>
              <a:rPr lang="zh-TW" altLang="en-US" sz="2133">
                <a:latin typeface="標楷體" pitchFamily="65" charset="-120"/>
              </a:rPr>
              <a:t> </a:t>
            </a:r>
            <a:r>
              <a:rPr lang="en-US" altLang="zh-TW" sz="2133">
                <a:latin typeface="標楷體" pitchFamily="65" charset="-120"/>
              </a:rPr>
              <a:t>-</a:t>
            </a:r>
            <a:r>
              <a:rPr lang="zh-TW" altLang="en-US" sz="2133">
                <a:latin typeface="標楷體" pitchFamily="65" charset="-120"/>
              </a:rPr>
              <a:t>只修改 </a:t>
            </a:r>
            <a:r>
              <a:rPr lang="en-US" altLang="zh-TW" sz="2133">
                <a:latin typeface="標楷體" pitchFamily="65" charset="-120"/>
              </a:rPr>
              <a:t>IPv4 </a:t>
            </a:r>
            <a:r>
              <a:rPr lang="zh-TW" altLang="en-US" sz="2133">
                <a:latin typeface="標楷體" pitchFamily="65" charset="-120"/>
              </a:rPr>
              <a:t>位址</a:t>
            </a:r>
          </a:p>
          <a:p>
            <a:pPr marL="0" indent="0"/>
            <a:endParaRPr lang="en-US" sz="1867">
              <a:latin typeface="標楷體" pitchFamily="65" charset="-120"/>
            </a:endParaRPr>
          </a:p>
          <a:p>
            <a:pPr marL="0" indent="0"/>
            <a:endParaRPr lang="en-US" sz="1867">
              <a:latin typeface="標楷體" pitchFamily="65" charset="-120"/>
            </a:endParaRPr>
          </a:p>
          <a:p>
            <a:endParaRPr lang="en-US" altLang="zh-TW" sz="2133" b="1">
              <a:latin typeface="標楷體" pitchFamily="65" charset="-120"/>
            </a:endParaRPr>
          </a:p>
          <a:p>
            <a:r>
              <a:rPr lang="en-US" altLang="zh-TW" sz="2133" b="1">
                <a:latin typeface="標楷體" pitchFamily="65" charset="-120"/>
              </a:rPr>
              <a:t>PAT</a:t>
            </a:r>
            <a:r>
              <a:rPr lang="zh-TW" altLang="en-US" sz="2133">
                <a:latin typeface="標楷體" pitchFamily="65" charset="-120"/>
              </a:rPr>
              <a:t> </a:t>
            </a:r>
            <a:r>
              <a:rPr lang="en-US" altLang="zh-TW" sz="2133">
                <a:latin typeface="標楷體" pitchFamily="65" charset="-120"/>
              </a:rPr>
              <a:t>- PAT </a:t>
            </a:r>
            <a:r>
              <a:rPr lang="zh-TW" altLang="en-US" sz="2133">
                <a:latin typeface="標楷體" pitchFamily="65" charset="-120"/>
              </a:rPr>
              <a:t>修改 </a:t>
            </a:r>
            <a:r>
              <a:rPr lang="en-US" altLang="zh-TW" sz="2133">
                <a:latin typeface="標楷體" pitchFamily="65" charset="-120"/>
              </a:rPr>
              <a:t>IPv4 </a:t>
            </a:r>
            <a:r>
              <a:rPr lang="zh-TW" altLang="zh-TW" sz="2133">
                <a:latin typeface="標楷體" pitchFamily="65" charset="-120"/>
              </a:rPr>
              <a:t>位</a:t>
            </a:r>
            <a:r>
              <a:rPr lang="zh-TW" altLang="en-US" sz="2133">
                <a:latin typeface="標楷體" pitchFamily="65" charset="-120"/>
              </a:rPr>
              <a:t>址和連接埠號。</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48282" y="55191"/>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6.2</a:t>
            </a:r>
            <a:r>
              <a:rPr lang="zh-TW" altLang="en-US" sz="3600">
                <a:solidFill>
                  <a:srgbClr val="004C69"/>
                </a:solidFill>
              </a:rPr>
              <a:t> </a:t>
            </a:r>
            <a:r>
              <a:rPr lang="zh-TW" altLang="zh-TW" sz="3600" smtClean="0">
                <a:solidFill>
                  <a:srgbClr val="004C69"/>
                </a:solidFill>
              </a:rPr>
              <a:t>NAT </a:t>
            </a:r>
            <a:r>
              <a:rPr lang="zh-TW" altLang="zh-TW" sz="3600">
                <a:solidFill>
                  <a:srgbClr val="004C69"/>
                </a:solidFill>
              </a:rPr>
              <a:t>的類型</a:t>
            </a:r>
            <a:br>
              <a:rPr lang="en-US" sz="3600">
                <a:solidFill>
                  <a:srgbClr val="004C69"/>
                </a:solidFill>
              </a:rPr>
            </a:br>
            <a:r>
              <a:rPr lang="en-US" altLang="zh-TW" sz="3600">
                <a:solidFill>
                  <a:srgbClr val="004C69"/>
                </a:solidFill>
              </a:rPr>
              <a:t>NAT </a:t>
            </a:r>
            <a:r>
              <a:rPr lang="zh-TW" altLang="en-US" sz="3600">
                <a:solidFill>
                  <a:srgbClr val="004C69"/>
                </a:solidFill>
              </a:rPr>
              <a:t>和 </a:t>
            </a:r>
            <a:r>
              <a:rPr lang="en-US" altLang="zh-TW" sz="3600">
                <a:solidFill>
                  <a:srgbClr val="004C69"/>
                </a:solidFill>
              </a:rPr>
              <a:t>PAT </a:t>
            </a:r>
            <a:r>
              <a:rPr lang="zh-TW" altLang="en-US" sz="3600">
                <a:solidFill>
                  <a:srgbClr val="004C69"/>
                </a:solidFill>
              </a:rPr>
              <a:t>比較</a:t>
            </a:r>
          </a:p>
        </p:txBody>
      </p:sp>
      <p:graphicFrame>
        <p:nvGraphicFramePr>
          <p:cNvPr id="7" name="Content Placeholder 3">
            <a:extLst>
              <a:ext uri="{FF2B5EF4-FFF2-40B4-BE49-F238E27FC236}">
                <a16:creationId xmlns:a16="http://schemas.microsoft.com/office/drawing/2014/main" id="{4CC75CEC-45C9-4653-899A-51999B23A46A}"/>
              </a:ext>
            </a:extLst>
          </p:cNvPr>
          <p:cNvGraphicFramePr/>
          <p:nvPr>
            <p:extLst/>
          </p:nvPr>
        </p:nvGraphicFramePr>
        <p:xfrm>
          <a:off x="495751" y="1518837"/>
          <a:ext cx="4926916" cy="935072"/>
        </p:xfrm>
        <a:graphic>
          <a:graphicData uri="http://schemas.openxmlformats.org/drawingml/2006/table">
            <a:tbl>
              <a:tblPr firstRow="1" bandRow="1">
                <a:tableStyleId>{5C22544A-7EE6-4342-B048-85BDC9FD1C3A}</a:tableStyleId>
              </a:tblPr>
              <a:tblGrid>
                <a:gridCol w="2465359">
                  <a:extLst>
                    <a:ext uri="{9D8B030D-6E8A-4147-A177-3AD203B41FA5}">
                      <a16:colId xmlns:a16="http://schemas.microsoft.com/office/drawing/2014/main" val="3156509146"/>
                    </a:ext>
                  </a:extLst>
                </a:gridCol>
                <a:gridCol w="2461557">
                  <a:extLst>
                    <a:ext uri="{9D8B030D-6E8A-4147-A177-3AD203B41FA5}">
                      <a16:colId xmlns:a16="http://schemas.microsoft.com/office/drawing/2014/main" val="20002"/>
                    </a:ext>
                  </a:extLst>
                </a:gridCol>
              </a:tblGrid>
              <a:tr h="467360">
                <a:tc>
                  <a:txBody>
                    <a:bodyPr vert="horz" wrap="square"/>
                    <a:lstStyle/>
                    <a:p>
                      <a:pPr algn="l" fontAlgn="ctr"/>
                      <a:r>
                        <a:rPr lang="zh-TW" altLang="en-US" sz="2400" b="1">
                          <a:effectLst/>
                        </a:rPr>
                        <a:t>內部全域位址</a:t>
                      </a:r>
                      <a:endParaRPr lang="zh-TW" altLang="en-US" sz="2400">
                        <a:effectLst/>
                      </a:endParaRPr>
                    </a:p>
                  </a:txBody>
                  <a:tcPr marL="50800" marR="50800" marT="50800" marB="50800" anchor="ctr"/>
                </a:tc>
                <a:tc>
                  <a:txBody>
                    <a:bodyPr vert="horz" wrap="square"/>
                    <a:lstStyle/>
                    <a:p>
                      <a:pPr algn="l" fontAlgn="ctr"/>
                      <a:r>
                        <a:rPr lang="zh-TW" altLang="en-US" sz="2400" b="1">
                          <a:effectLst/>
                        </a:rPr>
                        <a:t>內部本地位址</a:t>
                      </a:r>
                      <a:endParaRPr lang="zh-TW" altLang="en-US" sz="2400">
                        <a:effectLst/>
                      </a:endParaRPr>
                    </a:p>
                  </a:txBody>
                  <a:tcPr marL="50800" marR="50800" marT="50800" marB="50800" anchor="ctr"/>
                </a:tc>
                <a:extLst>
                  <a:ext uri="{0D108BD9-81ED-4DB2-BD59-A6C34878D82A}">
                    <a16:rowId xmlns:a16="http://schemas.microsoft.com/office/drawing/2014/main" val="10000"/>
                  </a:ext>
                </a:extLst>
              </a:tr>
              <a:tr h="467712">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zh-TW" sz="1500"/>
                        <a:t>209.165.200.226</a:t>
                      </a:r>
                    </a:p>
                  </a:txBody>
                  <a:tcPr anchor="ctr"/>
                </a:tc>
                <a:tc>
                  <a:txBody>
                    <a:bodyPr vert="horz" wrap="square"/>
                    <a:lstStyle/>
                    <a:p>
                      <a:pPr rtl="0"/>
                      <a:r>
                        <a:rPr lang="zh-TW" sz="1500"/>
                        <a:t>192.168.10.10</a:t>
                      </a:r>
                    </a:p>
                  </a:txBody>
                  <a:tcPr anchor="ctr"/>
                </a:tc>
                <a:extLst>
                  <a:ext uri="{0D108BD9-81ED-4DB2-BD59-A6C34878D82A}">
                    <a16:rowId xmlns:a16="http://schemas.microsoft.com/office/drawing/2014/main" val="10001"/>
                  </a:ext>
                </a:extLst>
              </a:tr>
            </a:tbl>
          </a:graphicData>
        </a:graphic>
      </p:graphicFrame>
      <p:graphicFrame>
        <p:nvGraphicFramePr>
          <p:cNvPr id="8" name="Content Placeholder 3">
            <a:extLst>
              <a:ext uri="{FF2B5EF4-FFF2-40B4-BE49-F238E27FC236}">
                <a16:creationId xmlns:a16="http://schemas.microsoft.com/office/drawing/2014/main" id="{B0216FFA-3DE9-4BB7-AEB8-D90808DCBBDF}"/>
              </a:ext>
            </a:extLst>
          </p:cNvPr>
          <p:cNvGraphicFramePr/>
          <p:nvPr>
            <p:extLst/>
          </p:nvPr>
        </p:nvGraphicFramePr>
        <p:xfrm>
          <a:off x="495751" y="3627448"/>
          <a:ext cx="4926916" cy="935072"/>
        </p:xfrm>
        <a:graphic>
          <a:graphicData uri="http://schemas.openxmlformats.org/drawingml/2006/table">
            <a:tbl>
              <a:tblPr firstRow="1" bandRow="1">
                <a:tableStyleId>{5C22544A-7EE6-4342-B048-85BDC9FD1C3A}</a:tableStyleId>
              </a:tblPr>
              <a:tblGrid>
                <a:gridCol w="2465359">
                  <a:extLst>
                    <a:ext uri="{9D8B030D-6E8A-4147-A177-3AD203B41FA5}">
                      <a16:colId xmlns:a16="http://schemas.microsoft.com/office/drawing/2014/main" val="3156509146"/>
                    </a:ext>
                  </a:extLst>
                </a:gridCol>
                <a:gridCol w="2461557">
                  <a:extLst>
                    <a:ext uri="{9D8B030D-6E8A-4147-A177-3AD203B41FA5}">
                      <a16:colId xmlns:a16="http://schemas.microsoft.com/office/drawing/2014/main" val="20002"/>
                    </a:ext>
                  </a:extLst>
                </a:gridCol>
              </a:tblGrid>
              <a:tr h="467360">
                <a:tc>
                  <a:txBody>
                    <a:bodyPr vert="horz" wrap="square"/>
                    <a:lstStyle/>
                    <a:p>
                      <a:pPr algn="l" fontAlgn="ctr"/>
                      <a:r>
                        <a:rPr lang="zh-TW" altLang="en-US" sz="2400" b="1">
                          <a:effectLst/>
                        </a:rPr>
                        <a:t>內部全域位址</a:t>
                      </a:r>
                      <a:endParaRPr lang="zh-TW" altLang="en-US" sz="2400">
                        <a:effectLst/>
                      </a:endParaRPr>
                    </a:p>
                  </a:txBody>
                  <a:tcPr marL="50800" marR="50800" marT="50800" marB="50800" anchor="ctr"/>
                </a:tc>
                <a:tc>
                  <a:txBody>
                    <a:bodyPr vert="horz" wrap="square"/>
                    <a:lstStyle/>
                    <a:p>
                      <a:pPr algn="l" fontAlgn="ctr"/>
                      <a:r>
                        <a:rPr lang="zh-TW" altLang="en-US" sz="2400" b="1">
                          <a:effectLst/>
                        </a:rPr>
                        <a:t>內部本地位址</a:t>
                      </a:r>
                      <a:endParaRPr lang="zh-TW" altLang="en-US" sz="2400">
                        <a:effectLst/>
                      </a:endParaRPr>
                    </a:p>
                  </a:txBody>
                  <a:tcPr marL="50800" marR="50800" marT="50800" marB="50800" anchor="ctr"/>
                </a:tc>
                <a:extLst>
                  <a:ext uri="{0D108BD9-81ED-4DB2-BD59-A6C34878D82A}">
                    <a16:rowId xmlns:a16="http://schemas.microsoft.com/office/drawing/2014/main" val="10000"/>
                  </a:ext>
                </a:extLst>
              </a:tr>
              <a:tr h="467712">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zh-TW" sz="1500"/>
                        <a:t>209.165.200.226:2031</a:t>
                      </a:r>
                    </a:p>
                  </a:txBody>
                  <a:tcPr anchor="ctr"/>
                </a:tc>
                <a:tc>
                  <a:txBody>
                    <a:bodyPr vert="horz" wrap="square"/>
                    <a:lstStyle/>
                    <a:p>
                      <a:pPr rtl="0"/>
                      <a:r>
                        <a:rPr lang="zh-TW" sz="1500"/>
                        <a:t>192.168.10.10:2031</a:t>
                      </a:r>
                    </a:p>
                  </a:txBody>
                  <a:tcPr anchor="ctr"/>
                </a:tc>
                <a:extLst>
                  <a:ext uri="{0D108BD9-81ED-4DB2-BD59-A6C34878D82A}">
                    <a16:rowId xmlns:a16="http://schemas.microsoft.com/office/drawing/2014/main" val="10001"/>
                  </a:ext>
                </a:extLst>
              </a:tr>
            </a:tbl>
          </a:graphicData>
        </a:graphic>
      </p:graphicFrame>
      <p:graphicFrame>
        <p:nvGraphicFramePr>
          <p:cNvPr id="6" name="Content Placeholder 3">
            <a:extLst>
              <a:ext uri="{FF2B5EF4-FFF2-40B4-BE49-F238E27FC236}">
                <a16:creationId xmlns:a16="http://schemas.microsoft.com/office/drawing/2014/main" id="{D8660A0A-6E2A-4997-9584-58F05B01C4C7}"/>
              </a:ext>
            </a:extLst>
          </p:cNvPr>
          <p:cNvGraphicFramePr/>
          <p:nvPr>
            <p:extLst/>
          </p:nvPr>
        </p:nvGraphicFramePr>
        <p:xfrm>
          <a:off x="6769334" y="1518837"/>
          <a:ext cx="4926916" cy="2931752"/>
        </p:xfrm>
        <a:graphic>
          <a:graphicData uri="http://schemas.openxmlformats.org/drawingml/2006/table">
            <a:tbl>
              <a:tblPr firstRow="1" bandRow="1">
                <a:tableStyleId>{5C22544A-7EE6-4342-B048-85BDC9FD1C3A}</a:tableStyleId>
              </a:tblPr>
              <a:tblGrid>
                <a:gridCol w="2465359">
                  <a:extLst>
                    <a:ext uri="{9D8B030D-6E8A-4147-A177-3AD203B41FA5}">
                      <a16:colId xmlns:a16="http://schemas.microsoft.com/office/drawing/2014/main" val="3156509146"/>
                    </a:ext>
                  </a:extLst>
                </a:gridCol>
                <a:gridCol w="2461557">
                  <a:extLst>
                    <a:ext uri="{9D8B030D-6E8A-4147-A177-3AD203B41FA5}">
                      <a16:colId xmlns:a16="http://schemas.microsoft.com/office/drawing/2014/main" val="20002"/>
                    </a:ext>
                  </a:extLst>
                </a:gridCol>
              </a:tblGrid>
              <a:tr h="401912">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sz="1500"/>
                        <a:t>NAT</a:t>
                      </a:r>
                    </a:p>
                  </a:txBody>
                  <a:tcPr anchor="ctr"/>
                </a:tc>
                <a:tc>
                  <a:txBody>
                    <a:bodyPr vert="horz" wrap="square"/>
                    <a:lstStyle/>
                    <a:p>
                      <a:pPr rtl="0"/>
                      <a:r>
                        <a:rPr lang="zh-TW" sz="1500"/>
                        <a:t>PAT</a:t>
                      </a:r>
                    </a:p>
                  </a:txBody>
                  <a:tcPr anchor="ctr"/>
                </a:tc>
                <a:extLst>
                  <a:ext uri="{0D108BD9-81ED-4DB2-BD59-A6C34878D82A}">
                    <a16:rowId xmlns:a16="http://schemas.microsoft.com/office/drawing/2014/main" val="10000"/>
                  </a:ext>
                </a:extLst>
              </a:tr>
              <a:tr h="822960">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zh-TW" sz="1600">
                          <a:latin typeface="+mn-lt"/>
                          <a:ea typeface="+mj-ea"/>
                        </a:rPr>
                        <a:t>內</a:t>
                      </a:r>
                      <a:r>
                        <a:rPr lang="zh-TW" altLang="en-US" sz="1600">
                          <a:latin typeface="+mn-lt"/>
                          <a:ea typeface="+mj-ea"/>
                        </a:rPr>
                        <a:t>內部本地位址和內部全域位址之間的一對一映射。</a:t>
                      </a:r>
                      <a:endParaRPr lang="zh-TW" sz="1600">
                        <a:latin typeface="+mn-lt"/>
                        <a:ea typeface="+mj-ea"/>
                      </a:endParaRPr>
                    </a:p>
                  </a:txBody>
                  <a:tcPr anchor="ctr"/>
                </a:tc>
                <a:tc>
                  <a:txBody>
                    <a:bodyPr vert="horz" wrap="square"/>
                    <a:lstStyle/>
                    <a:p>
                      <a:pPr rtl="0"/>
                      <a:r>
                        <a:rPr lang="zh-TW" altLang="en-US" sz="1600" b="0" i="0" kern="1200">
                          <a:solidFill>
                            <a:schemeClr val="dk1"/>
                          </a:solidFill>
                          <a:effectLst/>
                          <a:latin typeface="+mn-lt"/>
                          <a:ea typeface="+mj-ea"/>
                          <a:cs typeface="+mn-cs"/>
                        </a:rPr>
                        <a:t>一個 “內部全域” 位址可以映射至多個 “內部本地” 位址。</a:t>
                      </a:r>
                      <a:endParaRPr lang="zh-TW" sz="1600">
                        <a:latin typeface="+mn-lt"/>
                        <a:ea typeface="+mj-ea"/>
                      </a:endParaRPr>
                    </a:p>
                  </a:txBody>
                  <a:tcPr anchor="ctr"/>
                </a:tc>
                <a:extLst>
                  <a:ext uri="{0D108BD9-81ED-4DB2-BD59-A6C34878D82A}">
                    <a16:rowId xmlns:a16="http://schemas.microsoft.com/office/drawing/2014/main" val="10001"/>
                  </a:ext>
                </a:extLst>
              </a:tr>
              <a:tr h="853440">
                <a:tc>
                  <a:txBody>
                    <a:bodyPr vert="horz" wrap="square"/>
                    <a:lstStyle/>
                    <a:p>
                      <a:pPr rtl="0"/>
                      <a:r>
                        <a:rPr lang="zh-TW" altLang="en-US" sz="1600" b="0" i="0" kern="1200">
                          <a:solidFill>
                            <a:schemeClr val="dk1"/>
                          </a:solidFill>
                          <a:effectLst/>
                          <a:latin typeface="+mn-lt"/>
                          <a:ea typeface="+mj-ea"/>
                          <a:cs typeface="+mn-cs"/>
                        </a:rPr>
                        <a:t>在轉譯程序中只使用 </a:t>
                      </a:r>
                      <a:r>
                        <a:rPr lang="en-US" altLang="zh-TW" sz="1600" b="0" i="0" kern="1200">
                          <a:solidFill>
                            <a:schemeClr val="dk1"/>
                          </a:solidFill>
                          <a:effectLst/>
                          <a:latin typeface="+mn-lt"/>
                          <a:ea typeface="+mj-ea"/>
                          <a:cs typeface="+mn-cs"/>
                        </a:rPr>
                        <a:t>IPv4 </a:t>
                      </a:r>
                      <a:r>
                        <a:rPr lang="zh-TW" altLang="en-US" sz="1600" b="0" i="0" kern="1200">
                          <a:solidFill>
                            <a:schemeClr val="dk1"/>
                          </a:solidFill>
                          <a:effectLst/>
                          <a:latin typeface="+mn-lt"/>
                          <a:ea typeface="+mj-ea"/>
                          <a:cs typeface="+mn-cs"/>
                        </a:rPr>
                        <a:t>位址。</a:t>
                      </a:r>
                      <a:endParaRPr lang="zh-TW" sz="1600">
                        <a:latin typeface="+mn-lt"/>
                        <a:ea typeface="+mj-ea"/>
                      </a:endParaRPr>
                    </a:p>
                  </a:txBody>
                  <a:tcPr marL="121920" marR="121920" marT="60960" marB="60960" anchor="ctr"/>
                </a:tc>
                <a:tc>
                  <a:txBody>
                    <a:bodyPr vert="horz" wrap="square"/>
                    <a:lstStyle/>
                    <a:p>
                      <a:pPr rtl="0"/>
                      <a:r>
                        <a:rPr lang="zh-TW" altLang="en-US" sz="1600" b="0" i="0" kern="1200">
                          <a:solidFill>
                            <a:schemeClr val="dk1"/>
                          </a:solidFill>
                          <a:effectLst/>
                          <a:latin typeface="+mn-lt"/>
                          <a:ea typeface="+mj-ea"/>
                          <a:cs typeface="+mn-cs"/>
                        </a:rPr>
                        <a:t>在轉譯程序中使用 </a:t>
                      </a:r>
                      <a:r>
                        <a:rPr lang="en-US" altLang="zh-TW" sz="1600" b="0" i="0" kern="1200">
                          <a:solidFill>
                            <a:schemeClr val="dk1"/>
                          </a:solidFill>
                          <a:effectLst/>
                          <a:latin typeface="+mn-lt"/>
                          <a:ea typeface="+mj-ea"/>
                          <a:cs typeface="+mn-cs"/>
                        </a:rPr>
                        <a:t>IPv4 </a:t>
                      </a:r>
                      <a:r>
                        <a:rPr lang="zh-TW" altLang="en-US" sz="1600" b="0" i="0" kern="1200">
                          <a:solidFill>
                            <a:schemeClr val="dk1"/>
                          </a:solidFill>
                          <a:effectLst/>
                          <a:latin typeface="+mn-lt"/>
                          <a:ea typeface="+mj-ea"/>
                          <a:cs typeface="+mn-cs"/>
                        </a:rPr>
                        <a:t>位址和 </a:t>
                      </a:r>
                      <a:r>
                        <a:rPr lang="en-US" altLang="zh-TW" sz="1600" b="0" i="0" kern="1200">
                          <a:solidFill>
                            <a:schemeClr val="dk1"/>
                          </a:solidFill>
                          <a:effectLst/>
                          <a:latin typeface="+mn-lt"/>
                          <a:ea typeface="+mj-ea"/>
                          <a:cs typeface="+mn-cs"/>
                        </a:rPr>
                        <a:t>TCP </a:t>
                      </a:r>
                      <a:r>
                        <a:rPr lang="zh-TW" altLang="en-US" sz="1600" b="0" i="0" kern="1200">
                          <a:solidFill>
                            <a:schemeClr val="dk1"/>
                          </a:solidFill>
                          <a:effectLst/>
                          <a:latin typeface="+mn-lt"/>
                          <a:ea typeface="+mj-ea"/>
                          <a:cs typeface="+mn-cs"/>
                        </a:rPr>
                        <a:t>或 </a:t>
                      </a:r>
                      <a:r>
                        <a:rPr lang="en-US" altLang="zh-TW" sz="1600" b="0" i="0" kern="1200">
                          <a:solidFill>
                            <a:schemeClr val="dk1"/>
                          </a:solidFill>
                          <a:effectLst/>
                          <a:latin typeface="+mn-lt"/>
                          <a:ea typeface="+mj-ea"/>
                          <a:cs typeface="+mn-cs"/>
                        </a:rPr>
                        <a:t>UDP </a:t>
                      </a:r>
                      <a:r>
                        <a:rPr lang="zh-TW" altLang="en-US" sz="1600" b="0" i="0" kern="1200">
                          <a:solidFill>
                            <a:schemeClr val="dk1"/>
                          </a:solidFill>
                          <a:effectLst/>
                          <a:latin typeface="+mn-lt"/>
                          <a:ea typeface="+mj-ea"/>
                          <a:cs typeface="+mn-cs"/>
                        </a:rPr>
                        <a:t>來源連接埠編號 。</a:t>
                      </a:r>
                      <a:endParaRPr lang="zh-TW" sz="1600">
                        <a:latin typeface="+mn-lt"/>
                        <a:ea typeface="+mj-ea"/>
                      </a:endParaRPr>
                    </a:p>
                  </a:txBody>
                  <a:tcPr marL="121920" marR="121920" marT="60960" marB="60960" anchor="ctr"/>
                </a:tc>
                <a:extLst>
                  <a:ext uri="{0D108BD9-81ED-4DB2-BD59-A6C34878D82A}">
                    <a16:rowId xmlns:a16="http://schemas.microsoft.com/office/drawing/2014/main" val="10006"/>
                  </a:ext>
                </a:extLst>
              </a:tr>
              <a:tr h="853440">
                <a:tc>
                  <a:txBody>
                    <a:bodyPr vert="horz" wrap="square"/>
                    <a:lstStyle/>
                    <a:p>
                      <a:pPr rtl="0"/>
                      <a:r>
                        <a:rPr lang="zh-TW" altLang="en-US" sz="1600" b="0" i="0" kern="1200">
                          <a:solidFill>
                            <a:schemeClr val="dk1"/>
                          </a:solidFill>
                          <a:effectLst/>
                          <a:latin typeface="+mn-lt"/>
                          <a:ea typeface="+mj-ea"/>
                          <a:cs typeface="+mn-cs"/>
                        </a:rPr>
                        <a:t>每個存取外部網路的內部主機都需要一個唯一的內部全域位址 。</a:t>
                      </a:r>
                      <a:endParaRPr lang="zh-TW" sz="1600">
                        <a:latin typeface="+mn-lt"/>
                        <a:ea typeface="+mj-ea"/>
                      </a:endParaRPr>
                    </a:p>
                  </a:txBody>
                  <a:tcPr marL="121920" marR="121920" marT="60960" marB="60960" anchor="ctr"/>
                </a:tc>
                <a:tc>
                  <a:txBody>
                    <a:bodyPr vert="horz" wrap="square"/>
                    <a:lstStyle/>
                    <a:p>
                      <a:pPr rtl="0"/>
                      <a:r>
                        <a:rPr lang="zh-TW" altLang="en-US" sz="1600" b="0" i="0" kern="1200">
                          <a:solidFill>
                            <a:schemeClr val="dk1"/>
                          </a:solidFill>
                          <a:effectLst/>
                          <a:latin typeface="+mn-lt"/>
                          <a:ea typeface="+mj-ea"/>
                          <a:cs typeface="+mn-cs"/>
                        </a:rPr>
                        <a:t>一個唯一的內部全域位址可以被許多內部主機 在存取外部網路時共享。</a:t>
                      </a:r>
                      <a:endParaRPr lang="zh-TW" sz="1600">
                        <a:latin typeface="+mn-lt"/>
                        <a:ea typeface="+mj-ea"/>
                      </a:endParaRPr>
                    </a:p>
                  </a:txBody>
                  <a:tcPr marL="121920" marR="121920" marT="60960" marB="60960" anchor="ctr"/>
                </a:tc>
                <a:extLst>
                  <a:ext uri="{0D108BD9-81ED-4DB2-BD59-A6C34878D82A}">
                    <a16:rowId xmlns:a16="http://schemas.microsoft.com/office/drawing/2014/main" val="10008"/>
                  </a:ext>
                </a:extLst>
              </a:tr>
            </a:tbl>
          </a:graphicData>
        </a:graphic>
      </p:graphicFrame>
      <p:sp>
        <p:nvSpPr>
          <p:cNvPr id="2" name="文字方塊 1">
            <a:extLst>
              <a:ext uri="{FF2B5EF4-FFF2-40B4-BE49-F238E27FC236}">
                <a16:creationId xmlns:a16="http://schemas.microsoft.com/office/drawing/2014/main" id="{2F939517-29FE-4765-A57D-2459DD5F92EA}"/>
              </a:ext>
            </a:extLst>
          </p:cNvPr>
          <p:cNvSpPr txBox="1"/>
          <p:nvPr/>
        </p:nvSpPr>
        <p:spPr>
          <a:xfrm>
            <a:off x="6373173" y="1065260"/>
            <a:ext cx="4061946" cy="748795"/>
          </a:xfrm>
          <a:prstGeom prst="rect">
            <a:avLst/>
          </a:prstGeom>
          <a:noFill/>
        </p:spPr>
        <p:txBody>
          <a:bodyPr wrap="none" rtlCol="0">
            <a:spAutoFit/>
          </a:bodyPr>
          <a:lstStyle/>
          <a:p>
            <a:pPr marL="380990" indent="-380990">
              <a:buFont typeface="Arial" pitchFamily="34" charset="0"/>
              <a:buChar char="•"/>
            </a:pPr>
            <a:r>
              <a:rPr lang="zh-TW" altLang="zh-TW" sz="2133">
                <a:solidFill>
                  <a:srgbClr val="000000"/>
                </a:solidFill>
              </a:rPr>
              <a:t>NAT 和 PAT </a:t>
            </a:r>
            <a:r>
              <a:rPr lang="zh-TW" altLang="zh-TW" sz="2133">
                <a:solidFill>
                  <a:srgbClr val="000000"/>
                </a:solidFill>
                <a:latin typeface="標楷體" pitchFamily="65" charset="-120"/>
                <a:ea typeface="標楷體" panose="03000509000000000000" pitchFamily="65" charset="-120"/>
              </a:rPr>
              <a:t>之間</a:t>
            </a:r>
            <a:r>
              <a:rPr lang="zh-TW" altLang="zh-TW" sz="2133">
                <a:solidFill>
                  <a:srgbClr val="000000"/>
                </a:solidFill>
              </a:rPr>
              <a:t>的差異摘要。</a:t>
            </a:r>
          </a:p>
          <a:p>
            <a:pPr marL="380990" indent="-380990">
              <a:buFont typeface="Arial" pitchFamily="34" charset="0"/>
              <a:buChar char="•"/>
            </a:pPr>
            <a:endParaRPr lang="zh-TW" altLang="en-US" sz="2133"/>
          </a:p>
        </p:txBody>
      </p:sp>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243</a:t>
            </a:fld>
            <a:endParaRPr lang="en-US" kern="0">
              <a:solidFill>
                <a:srgbClr val="595959"/>
              </a:solidFill>
            </a:endParaRPr>
          </a:p>
        </p:txBody>
      </p:sp>
    </p:spTree>
    <p:extLst>
      <p:ext uri="{BB962C8B-B14F-4D97-AF65-F5344CB8AC3E}">
        <p14:creationId xmlns:p14="http://schemas.microsoft.com/office/powerpoint/2010/main" val="1387903662"/>
      </p:ext>
    </p:extLst>
  </p:cSld>
  <p:clrMapOvr>
    <a:masterClrMapping/>
  </p:clrMapOvr>
  <p:transition/>
  <p:timing/>
</p:sld>
</file>

<file path=ppt/slides/slide2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88953" y="1224105"/>
            <a:ext cx="9607442" cy="5540425"/>
          </a:xfrm>
        </p:spPr>
        <p:txBody>
          <a:bodyPr/>
          <a:lstStyle/>
          <a:p>
            <a:r>
              <a:rPr lang="zh-TW" altLang="en-US" sz="2133">
                <a:latin typeface="標楷體" pitchFamily="65" charset="-120"/>
              </a:rPr>
              <a:t>某些封包不包含第 </a:t>
            </a:r>
            <a:r>
              <a:rPr lang="en-US" altLang="zh-TW" sz="2133">
                <a:latin typeface="標楷體" pitchFamily="65" charset="-120"/>
              </a:rPr>
              <a:t>4 </a:t>
            </a:r>
            <a:r>
              <a:rPr lang="zh-TW" altLang="en-US" sz="2133">
                <a:latin typeface="標楷體" pitchFamily="65" charset="-120"/>
              </a:rPr>
              <a:t>層連接埠號碼，例如 </a:t>
            </a:r>
            <a:r>
              <a:rPr lang="en-US" altLang="zh-TW" sz="2133">
                <a:latin typeface="標楷體" pitchFamily="65" charset="-120"/>
              </a:rPr>
              <a:t>ICMPv4 </a:t>
            </a:r>
            <a:r>
              <a:rPr lang="zh-TW" altLang="en-US" sz="2133">
                <a:latin typeface="標楷體" pitchFamily="65" charset="-120"/>
              </a:rPr>
              <a:t>訊息。類型的協定都有不同的 </a:t>
            </a:r>
            <a:r>
              <a:rPr lang="en-US" altLang="zh-TW" sz="2133">
                <a:latin typeface="標楷體" pitchFamily="65" charset="-120"/>
              </a:rPr>
              <a:t>PAT </a:t>
            </a:r>
            <a:r>
              <a:rPr lang="zh-TW" altLang="en-US" sz="2133">
                <a:latin typeface="標楷體" pitchFamily="65" charset="-120"/>
              </a:rPr>
              <a:t>處理方式。</a:t>
            </a:r>
          </a:p>
          <a:p>
            <a:r>
              <a:rPr lang="zh-TW" altLang="en-US" sz="2133">
                <a:latin typeface="標楷體" pitchFamily="65" charset="-120"/>
              </a:rPr>
              <a:t>例如，</a:t>
            </a:r>
            <a:r>
              <a:rPr lang="en-US" altLang="zh-TW" sz="2133">
                <a:latin typeface="標楷體" pitchFamily="65" charset="-120"/>
              </a:rPr>
              <a:t>ICMPv4 </a:t>
            </a:r>
            <a:r>
              <a:rPr lang="zh-TW" altLang="en-US" sz="2133">
                <a:latin typeface="標楷體" pitchFamily="65" charset="-120"/>
              </a:rPr>
              <a:t>查詢訊息、回應請求和回應回覆包含查詢識別碼。</a:t>
            </a:r>
            <a:r>
              <a:rPr lang="en-US" altLang="zh-TW" sz="2133">
                <a:latin typeface="標楷體" pitchFamily="65" charset="-120"/>
              </a:rPr>
              <a:t>ICMPv4 </a:t>
            </a:r>
            <a:r>
              <a:rPr lang="zh-TW" altLang="en-US" sz="2133">
                <a:latin typeface="標楷體" pitchFamily="65" charset="-120"/>
              </a:rPr>
              <a:t>使用查詢識別碼來識別回應請求和相應的回應回覆。</a:t>
            </a:r>
            <a:endParaRPr lang="en-US" altLang="zh-TW" sz="2133">
              <a:latin typeface="標楷體" pitchFamily="65" charset="-120"/>
            </a:endParaRPr>
          </a:p>
          <a:p>
            <a:pPr marL="0" indent="0">
              <a:buNone/>
            </a:pPr>
            <a:r>
              <a:rPr lang="zh-TW" altLang="en-US" sz="2133" b="1">
                <a:latin typeface="標楷體" pitchFamily="65" charset="-120"/>
              </a:rPr>
              <a:t>註</a:t>
            </a:r>
            <a:r>
              <a:rPr lang="en-US" altLang="zh-TW" sz="2133">
                <a:latin typeface="標楷體" pitchFamily="65" charset="-120"/>
              </a:rPr>
              <a:t>: </a:t>
            </a:r>
            <a:r>
              <a:rPr lang="zh-TW" altLang="en-US" sz="2133">
                <a:latin typeface="標楷體" pitchFamily="65" charset="-120"/>
              </a:rPr>
              <a:t>其他 </a:t>
            </a:r>
            <a:r>
              <a:rPr lang="en-US" altLang="zh-TW" sz="2133">
                <a:latin typeface="標楷體" pitchFamily="65" charset="-120"/>
              </a:rPr>
              <a:t>ICMPv4 </a:t>
            </a:r>
            <a:r>
              <a:rPr lang="zh-TW" altLang="en-US" sz="2133">
                <a:latin typeface="標楷體" pitchFamily="65" charset="-120"/>
              </a:rPr>
              <a:t>訊息不會使用查詢識別碼。這些訊息和其他不使用 </a:t>
            </a:r>
            <a:r>
              <a:rPr lang="en-US" altLang="zh-TW" sz="2133">
                <a:latin typeface="標楷體" pitchFamily="65" charset="-120"/>
              </a:rPr>
              <a:t>TCP </a:t>
            </a:r>
            <a:r>
              <a:rPr lang="zh-TW" altLang="en-US" sz="2133">
                <a:latin typeface="標楷體" pitchFamily="65" charset="-120"/>
              </a:rPr>
              <a:t>或 </a:t>
            </a:r>
            <a:r>
              <a:rPr lang="en-US" altLang="zh-TW" sz="2133">
                <a:latin typeface="標楷體" pitchFamily="65" charset="-120"/>
              </a:rPr>
              <a:t>UDP </a:t>
            </a:r>
            <a:r>
              <a:rPr lang="zh-TW" altLang="en-US" sz="2133">
                <a:latin typeface="標楷體" pitchFamily="65" charset="-120"/>
              </a:rPr>
              <a:t>連接埠編號的協定有所不同，而且超出此課程的範圍。</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6.2</a:t>
            </a:r>
            <a:r>
              <a:rPr lang="zh-TW" altLang="en-US" sz="3600">
                <a:solidFill>
                  <a:srgbClr val="004C69"/>
                </a:solidFill>
              </a:rPr>
              <a:t> </a:t>
            </a:r>
            <a:r>
              <a:rPr lang="zh-TW" altLang="zh-TW" sz="3600" smtClean="0">
                <a:solidFill>
                  <a:srgbClr val="004C69"/>
                </a:solidFill>
              </a:rPr>
              <a:t>NAT </a:t>
            </a:r>
            <a:r>
              <a:rPr lang="zh-TW" altLang="zh-TW" sz="3600">
                <a:solidFill>
                  <a:srgbClr val="004C69"/>
                </a:solidFill>
              </a:rPr>
              <a:t>的類型</a:t>
            </a:r>
            <a:br>
              <a:rPr lang="en-US" altLang="zh-TW" sz="3600">
                <a:solidFill>
                  <a:srgbClr val="004C69"/>
                </a:solidFill>
              </a:rPr>
            </a:br>
            <a:r>
              <a:rPr lang="zh-TW" altLang="en-US" sz="3600">
                <a:solidFill>
                  <a:srgbClr val="004C69"/>
                </a:solidFill>
              </a:rPr>
              <a:t>不含第 </a:t>
            </a:r>
            <a:r>
              <a:rPr lang="en-US" altLang="zh-TW" sz="3600">
                <a:solidFill>
                  <a:srgbClr val="004C69"/>
                </a:solidFill>
              </a:rPr>
              <a:t>4 </a:t>
            </a:r>
            <a:r>
              <a:rPr lang="zh-TW" altLang="en-US" sz="3600">
                <a:solidFill>
                  <a:srgbClr val="004C69"/>
                </a:solidFill>
              </a:rPr>
              <a:t>層資料段的封包</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244</a:t>
            </a:fld>
            <a:endParaRPr lang="en-US" kern="0">
              <a:solidFill>
                <a:srgbClr val="595959"/>
              </a:solidFill>
            </a:endParaRPr>
          </a:p>
        </p:txBody>
      </p:sp>
    </p:spTree>
    <p:extLst>
      <p:ext uri="{BB962C8B-B14F-4D97-AF65-F5344CB8AC3E}">
        <p14:creationId xmlns:p14="http://schemas.microsoft.com/office/powerpoint/2010/main" val="2449234917"/>
      </p:ext>
    </p:extLst>
  </p:cSld>
  <p:clrMapOvr>
    <a:masterClrMapping/>
  </p:clrMapOvr>
  <p:transition/>
  <p:timing/>
</p:sld>
</file>

<file path=ppt/slides/slide2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75574" y="1478070"/>
            <a:ext cx="11135638" cy="4622579"/>
          </a:xfrm>
        </p:spPr>
        <p:txBody>
          <a:bodyPr/>
          <a:lstStyle/>
          <a:p>
            <a:pPr marL="0" indent="0">
              <a:buNone/>
            </a:pPr>
            <a:r>
              <a:rPr lang="zh-TW" altLang="en-US" sz="2133">
                <a:latin typeface="標楷體" pitchFamily="65" charset="-120"/>
              </a:rPr>
              <a:t>Ｎ</a:t>
            </a:r>
            <a:r>
              <a:rPr lang="en-US" altLang="zh-TW" sz="2133">
                <a:latin typeface="標楷體" pitchFamily="65" charset="-120"/>
              </a:rPr>
              <a:t>AT </a:t>
            </a:r>
            <a:r>
              <a:rPr lang="zh-TW" altLang="en-US" sz="2133">
                <a:latin typeface="標楷體" pitchFamily="65" charset="-120"/>
              </a:rPr>
              <a:t>提供許多優點：</a:t>
            </a:r>
          </a:p>
          <a:p>
            <a:r>
              <a:rPr lang="en-US" altLang="zh-TW" sz="2133">
                <a:latin typeface="標楷體" pitchFamily="65" charset="-120"/>
              </a:rPr>
              <a:t>NAT </a:t>
            </a:r>
            <a:r>
              <a:rPr lang="zh-TW" altLang="en-US" sz="2133">
                <a:latin typeface="標楷體" pitchFamily="65" charset="-120"/>
              </a:rPr>
              <a:t>藉由允許內部網私有化，來節約合法註冊的定址方案。 </a:t>
            </a:r>
          </a:p>
          <a:p>
            <a:r>
              <a:rPr lang="en-US" altLang="zh-TW" sz="2133">
                <a:latin typeface="標楷體" pitchFamily="65" charset="-120"/>
              </a:rPr>
              <a:t>NAT </a:t>
            </a:r>
            <a:r>
              <a:rPr lang="zh-TW" altLang="en-US" sz="2133">
                <a:latin typeface="標楷體" pitchFamily="65" charset="-120"/>
              </a:rPr>
              <a:t>會透過應用連接埠層級多工來節約位址。</a:t>
            </a:r>
            <a:endParaRPr lang="en-US" altLang="zh-TW" sz="2133">
              <a:latin typeface="標楷體" pitchFamily="65" charset="-120"/>
            </a:endParaRPr>
          </a:p>
          <a:p>
            <a:r>
              <a:rPr lang="en-US" altLang="zh-TW" sz="2133">
                <a:latin typeface="標楷體" pitchFamily="65" charset="-120"/>
              </a:rPr>
              <a:t>NAT </a:t>
            </a:r>
            <a:r>
              <a:rPr lang="zh-TW" altLang="en-US" sz="2133">
                <a:latin typeface="標楷體" pitchFamily="65" charset="-120"/>
              </a:rPr>
              <a:t>會增加連線至公用網路的彈性。</a:t>
            </a:r>
          </a:p>
          <a:p>
            <a:r>
              <a:rPr lang="en-US" altLang="zh-TW" sz="2133">
                <a:latin typeface="標楷體" pitchFamily="65" charset="-120"/>
              </a:rPr>
              <a:t>NAT </a:t>
            </a:r>
            <a:r>
              <a:rPr lang="zh-TW" altLang="en-US" sz="2133">
                <a:latin typeface="標楷體" pitchFamily="65" charset="-120"/>
              </a:rPr>
              <a:t>為內部網路定址方案提供一致性。</a:t>
            </a:r>
          </a:p>
          <a:p>
            <a:r>
              <a:rPr lang="en-US" altLang="zh-TW" sz="2133">
                <a:latin typeface="標楷體" pitchFamily="65" charset="-120"/>
              </a:rPr>
              <a:t>NAT </a:t>
            </a:r>
            <a:r>
              <a:rPr lang="zh-TW" altLang="en-US" sz="2133">
                <a:latin typeface="標楷體" pitchFamily="65" charset="-120"/>
              </a:rPr>
              <a:t>允許現有的私有 </a:t>
            </a:r>
            <a:r>
              <a:rPr lang="en-US" altLang="zh-TW" sz="2133">
                <a:latin typeface="標楷體" pitchFamily="65" charset="-120"/>
              </a:rPr>
              <a:t>IPv4 </a:t>
            </a:r>
            <a:r>
              <a:rPr lang="zh-TW" altLang="en-US" sz="2133">
                <a:latin typeface="標楷體" pitchFamily="65" charset="-120"/>
              </a:rPr>
              <a:t>位址定址保留，同時允許輕鬆地更改到一個新的公用定址方案。</a:t>
            </a:r>
            <a:endParaRPr lang="en-US" altLang="zh-TW" sz="2133">
              <a:latin typeface="標楷體" pitchFamily="65" charset="-120"/>
            </a:endParaRPr>
          </a:p>
          <a:p>
            <a:r>
              <a:rPr lang="en-US" altLang="zh-TW" sz="2133">
                <a:latin typeface="標楷體" pitchFamily="65" charset="-120"/>
              </a:rPr>
              <a:t>NAT </a:t>
            </a:r>
            <a:r>
              <a:rPr lang="zh-TW" altLang="en-US" sz="2133">
                <a:latin typeface="標楷體" pitchFamily="65" charset="-120"/>
              </a:rPr>
              <a:t>會隱藏使用者和其他裝置的 </a:t>
            </a:r>
            <a:r>
              <a:rPr lang="en-US" altLang="zh-TW" sz="2133">
                <a:latin typeface="標楷體" pitchFamily="65" charset="-120"/>
              </a:rPr>
              <a:t>IPv4 </a:t>
            </a:r>
            <a:r>
              <a:rPr lang="zh-TW" altLang="en-US" sz="2133">
                <a:latin typeface="標楷體" pitchFamily="65" charset="-120"/>
              </a:rPr>
              <a:t>位址。</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6.3</a:t>
            </a:r>
            <a:r>
              <a:rPr lang="zh-TW" altLang="en-US" sz="3600" smtClean="0">
                <a:solidFill>
                  <a:srgbClr val="004C69"/>
                </a:solidFill>
              </a:rPr>
              <a:t> </a:t>
            </a:r>
            <a:r>
              <a:rPr lang="en-US" altLang="zh-TW" sz="3600" smtClean="0">
                <a:solidFill>
                  <a:srgbClr val="004C69"/>
                </a:solidFill>
              </a:rPr>
              <a:t>NAT </a:t>
            </a:r>
            <a:r>
              <a:rPr lang="zh-TW" altLang="en-US" sz="3600">
                <a:solidFill>
                  <a:srgbClr val="004C69"/>
                </a:solidFill>
              </a:rPr>
              <a:t>的優點和缺點</a:t>
            </a:r>
            <a:br>
              <a:rPr lang="en-US" altLang="zh-TW" sz="3600">
                <a:solidFill>
                  <a:srgbClr val="004C69"/>
                </a:solidFill>
              </a:rPr>
            </a:br>
            <a:r>
              <a:rPr lang="zh-TW" altLang="zh-TW" sz="3600">
                <a:solidFill>
                  <a:srgbClr val="004C69"/>
                </a:solidFill>
              </a:rPr>
              <a:t>NAT </a:t>
            </a:r>
            <a:r>
              <a:rPr lang="zh-TW" altLang="en-US" sz="3600">
                <a:solidFill>
                  <a:srgbClr val="004C69"/>
                </a:solidFill>
              </a:rPr>
              <a:t>的優點</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245</a:t>
            </a:fld>
            <a:endParaRPr lang="en-US" kern="0">
              <a:solidFill>
                <a:srgbClr val="595959"/>
              </a:solidFill>
            </a:endParaRPr>
          </a:p>
        </p:txBody>
      </p:sp>
    </p:spTree>
    <p:extLst>
      <p:ext uri="{BB962C8B-B14F-4D97-AF65-F5344CB8AC3E}">
        <p14:creationId xmlns:p14="http://schemas.microsoft.com/office/powerpoint/2010/main" val="966474268"/>
      </p:ext>
    </p:extLst>
  </p:cSld>
  <p:clrMapOvr>
    <a:masterClrMapping/>
  </p:clrMapOvr>
  <p:transition/>
  <p:timing/>
</p:sld>
</file>

<file path=ppt/slides/slide2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240077"/>
            <a:ext cx="11173196" cy="4860573"/>
          </a:xfrm>
        </p:spPr>
        <p:txBody>
          <a:bodyPr>
            <a:normAutofit/>
          </a:bodyPr>
          <a:lstStyle/>
          <a:p>
            <a:pPr marL="0" indent="0">
              <a:buNone/>
            </a:pPr>
            <a:r>
              <a:rPr lang="en-US" altLang="zh-TW" sz="2200">
                <a:latin typeface="標楷體" pitchFamily="65" charset="-120"/>
              </a:rPr>
              <a:t>NAT </a:t>
            </a:r>
            <a:r>
              <a:rPr lang="zh-TW" altLang="en-US" sz="2200">
                <a:latin typeface="標楷體" pitchFamily="65" charset="-120"/>
              </a:rPr>
              <a:t>確實有缺點：</a:t>
            </a:r>
          </a:p>
          <a:p>
            <a:pPr marL="380990" indent="-380990">
              <a:buFont typeface="Arial" pitchFamily="34" charset="0"/>
              <a:buChar char="•"/>
            </a:pPr>
            <a:r>
              <a:rPr lang="en-US" altLang="zh-TW" sz="2200">
                <a:latin typeface="標楷體" pitchFamily="65" charset="-120"/>
              </a:rPr>
              <a:t>NAT </a:t>
            </a:r>
            <a:r>
              <a:rPr lang="zh-TW" altLang="en-US" sz="2200">
                <a:latin typeface="標楷體" pitchFamily="65" charset="-120"/>
              </a:rPr>
              <a:t>會增加轉送延遲，</a:t>
            </a:r>
            <a:endParaRPr lang="en-US" altLang="zh-TW" sz="2200">
              <a:latin typeface="標楷體" pitchFamily="65" charset="-120"/>
            </a:endParaRPr>
          </a:p>
          <a:p>
            <a:pPr marL="380990" indent="-380990">
              <a:buFont typeface="Arial" pitchFamily="34" charset="0"/>
              <a:buChar char="•"/>
            </a:pPr>
            <a:r>
              <a:rPr lang="zh-TW" altLang="en-US" sz="2200">
                <a:latin typeface="標楷體" pitchFamily="65" charset="-120"/>
              </a:rPr>
              <a:t>失去端對端定址。</a:t>
            </a:r>
            <a:endParaRPr lang="en-US" altLang="zh-TW" sz="2200">
              <a:latin typeface="標楷體" pitchFamily="65" charset="-120"/>
            </a:endParaRPr>
          </a:p>
          <a:p>
            <a:pPr marL="380990" indent="-380990">
              <a:buFont typeface="Arial" pitchFamily="34" charset="0"/>
              <a:buChar char="•"/>
            </a:pPr>
            <a:r>
              <a:rPr lang="zh-TW" altLang="en-US" sz="2200">
                <a:latin typeface="標楷體" pitchFamily="65" charset="-120"/>
              </a:rPr>
              <a:t>端對端 </a:t>
            </a:r>
            <a:r>
              <a:rPr lang="en-US" altLang="zh-TW" sz="2200">
                <a:latin typeface="標楷體" pitchFamily="65" charset="-120"/>
              </a:rPr>
              <a:t>IPv4 </a:t>
            </a:r>
            <a:r>
              <a:rPr lang="zh-TW" altLang="en-US" sz="2200">
                <a:latin typeface="標楷體" pitchFamily="65" charset="-120"/>
              </a:rPr>
              <a:t>可追蹤性也會失去。</a:t>
            </a:r>
          </a:p>
          <a:p>
            <a:pPr marL="380990" indent="-380990">
              <a:buFont typeface="Arial" pitchFamily="34" charset="0"/>
              <a:buChar char="•"/>
            </a:pPr>
            <a:r>
              <a:rPr lang="en-US" altLang="zh-TW" sz="2200">
                <a:latin typeface="標楷體" pitchFamily="65" charset="-120"/>
              </a:rPr>
              <a:t>NAT </a:t>
            </a:r>
            <a:r>
              <a:rPr lang="zh-TW" altLang="en-US" sz="2200">
                <a:latin typeface="標楷體" pitchFamily="65" charset="-120"/>
              </a:rPr>
              <a:t>會使通道協定 </a:t>
            </a:r>
            <a:r>
              <a:rPr lang="en-US" altLang="zh-TW" sz="2200">
                <a:latin typeface="標楷體" pitchFamily="65" charset="-120"/>
              </a:rPr>
              <a:t>(</a:t>
            </a:r>
            <a:r>
              <a:rPr lang="zh-TW" altLang="en-US" sz="2200">
                <a:latin typeface="標楷體" pitchFamily="65" charset="-120"/>
              </a:rPr>
              <a:t>例如 </a:t>
            </a:r>
            <a:r>
              <a:rPr lang="en-US" altLang="zh-TW" sz="2200">
                <a:latin typeface="標楷體" pitchFamily="65" charset="-120"/>
              </a:rPr>
              <a:t>IPsec) </a:t>
            </a:r>
            <a:r>
              <a:rPr lang="zh-TW" altLang="en-US" sz="2200">
                <a:latin typeface="標楷體" pitchFamily="65" charset="-120"/>
              </a:rPr>
              <a:t>的使用變得複雜。</a:t>
            </a:r>
          </a:p>
          <a:p>
            <a:pPr marL="380990" indent="-380990">
              <a:buFont typeface="Arial" pitchFamily="34" charset="0"/>
              <a:buChar char="•"/>
            </a:pPr>
            <a:r>
              <a:rPr lang="zh-TW" altLang="en-US" sz="2200">
                <a:latin typeface="標楷體" pitchFamily="65" charset="-120"/>
              </a:rPr>
              <a:t>需要從外部網路啟動 </a:t>
            </a:r>
            <a:r>
              <a:rPr lang="en-US" altLang="zh-TW" sz="2200">
                <a:latin typeface="標楷體" pitchFamily="65" charset="-120"/>
              </a:rPr>
              <a:t>TCP </a:t>
            </a:r>
            <a:r>
              <a:rPr lang="zh-TW" altLang="en-US" sz="2200">
                <a:latin typeface="標楷體" pitchFamily="65" charset="-120"/>
              </a:rPr>
              <a:t>連線的服務或無狀態協定 </a:t>
            </a:r>
            <a:r>
              <a:rPr lang="en-US" altLang="zh-TW" sz="2200">
                <a:latin typeface="標楷體" pitchFamily="65" charset="-120"/>
              </a:rPr>
              <a:t>(</a:t>
            </a:r>
            <a:r>
              <a:rPr lang="zh-TW" altLang="en-US" sz="2200">
                <a:latin typeface="標楷體" pitchFamily="65" charset="-120"/>
              </a:rPr>
              <a:t>例如使用 </a:t>
            </a:r>
            <a:r>
              <a:rPr lang="en-US" altLang="zh-TW" sz="2200">
                <a:latin typeface="標楷體" pitchFamily="65" charset="-120"/>
              </a:rPr>
              <a:t>UDP </a:t>
            </a:r>
            <a:r>
              <a:rPr lang="zh-TW" altLang="en-US" sz="2200">
                <a:latin typeface="標楷體" pitchFamily="65" charset="-120"/>
              </a:rPr>
              <a:t>的協定</a:t>
            </a:r>
            <a:r>
              <a:rPr lang="en-US" altLang="zh-TW" sz="2200">
                <a:latin typeface="標楷體" pitchFamily="65" charset="-120"/>
              </a:rPr>
              <a:t>) </a:t>
            </a:r>
            <a:r>
              <a:rPr lang="zh-TW" altLang="en-US" sz="2200">
                <a:latin typeface="標楷體" pitchFamily="65" charset="-120"/>
              </a:rPr>
              <a:t>可能會中斷。</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6.3</a:t>
            </a:r>
            <a:r>
              <a:rPr lang="zh-TW" altLang="en-US" sz="3600">
                <a:solidFill>
                  <a:srgbClr val="004C69"/>
                </a:solidFill>
              </a:rPr>
              <a:t> </a:t>
            </a:r>
            <a:r>
              <a:rPr lang="en-US" altLang="zh-TW" sz="3600" smtClean="0">
                <a:solidFill>
                  <a:srgbClr val="004C69"/>
                </a:solidFill>
              </a:rPr>
              <a:t>NAT </a:t>
            </a:r>
            <a:r>
              <a:rPr lang="zh-TW" altLang="en-US" sz="3600">
                <a:solidFill>
                  <a:srgbClr val="004C69"/>
                </a:solidFill>
              </a:rPr>
              <a:t>的優點和缺點</a:t>
            </a:r>
            <a:br>
              <a:rPr lang="en-US" altLang="zh-TW" sz="3600">
                <a:solidFill>
                  <a:srgbClr val="004C69"/>
                </a:solidFill>
              </a:rPr>
            </a:br>
            <a:r>
              <a:rPr lang="zh-TW" altLang="zh-TW" sz="3600">
                <a:solidFill>
                  <a:srgbClr val="004C69"/>
                </a:solidFill>
              </a:rPr>
              <a:t>NAT </a:t>
            </a:r>
            <a:r>
              <a:rPr lang="zh-TW" altLang="en-US" sz="3600">
                <a:solidFill>
                  <a:srgbClr val="004C69"/>
                </a:solidFill>
              </a:rPr>
              <a:t>的缺點</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246</a:t>
            </a:fld>
            <a:endParaRPr lang="en-US" kern="0">
              <a:solidFill>
                <a:srgbClr val="595959"/>
              </a:solidFill>
            </a:endParaRPr>
          </a:p>
        </p:txBody>
      </p:sp>
    </p:spTree>
    <p:extLst>
      <p:ext uri="{BB962C8B-B14F-4D97-AF65-F5344CB8AC3E}">
        <p14:creationId xmlns:p14="http://schemas.microsoft.com/office/powerpoint/2010/main" val="1644084292"/>
      </p:ext>
    </p:extLst>
  </p:cSld>
  <p:clrMapOvr>
    <a:masterClrMapping/>
  </p:clrMapOvr>
  <p:transition/>
  <p:timing/>
</p:sld>
</file>

<file path=ppt/slides/slide2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normAutofit/>
          </a:bodyPr>
          <a:lstStyle/>
          <a:p>
            <a:r>
              <a:rPr lang="zh-TW" altLang="en-US" sz="2400">
                <a:latin typeface="標楷體" pitchFamily="65" charset="-120"/>
              </a:rPr>
              <a:t>靜態 </a:t>
            </a:r>
            <a:r>
              <a:rPr lang="en-US" altLang="zh-TW" sz="2400">
                <a:latin typeface="標楷體" pitchFamily="65" charset="-120"/>
              </a:rPr>
              <a:t>NAT </a:t>
            </a:r>
            <a:r>
              <a:rPr lang="zh-TW" altLang="en-US" sz="2400">
                <a:latin typeface="標楷體" pitchFamily="65" charset="-120"/>
              </a:rPr>
              <a:t>是內部位址和外部位址之間的一對一映射。</a:t>
            </a:r>
          </a:p>
          <a:p>
            <a:r>
              <a:rPr lang="zh-TW" altLang="en-US" sz="2400">
                <a:latin typeface="標楷體" pitchFamily="65" charset="-120"/>
              </a:rPr>
              <a:t>靜態 </a:t>
            </a:r>
            <a:r>
              <a:rPr lang="en-US" altLang="zh-TW" sz="2400">
                <a:latin typeface="標楷體" pitchFamily="65" charset="-120"/>
              </a:rPr>
              <a:t>NAT </a:t>
            </a:r>
            <a:r>
              <a:rPr lang="zh-TW" altLang="en-US" sz="2400">
                <a:latin typeface="標楷體" pitchFamily="65" charset="-120"/>
              </a:rPr>
              <a:t>允許外部裝置使用靜態指派的公用位址來起始與內部裝置的連線。</a:t>
            </a:r>
          </a:p>
          <a:p>
            <a:r>
              <a:rPr lang="zh-TW" altLang="en-US" sz="2400">
                <a:latin typeface="標楷體" pitchFamily="65" charset="-120"/>
              </a:rPr>
              <a:t>例如，內部 </a:t>
            </a:r>
            <a:r>
              <a:rPr lang="en-US" altLang="zh-TW" sz="2400">
                <a:latin typeface="標楷體" pitchFamily="65" charset="-120"/>
              </a:rPr>
              <a:t>Web </a:t>
            </a:r>
            <a:r>
              <a:rPr lang="zh-TW" altLang="en-US" sz="2400">
                <a:latin typeface="標楷體" pitchFamily="65" charset="-120"/>
              </a:rPr>
              <a:t>伺服器可以對映到一個特定的全域位址，以便它可以從外部網路存取。</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6.4</a:t>
            </a:r>
            <a:r>
              <a:rPr lang="zh-TW" altLang="en-US" sz="3600" smtClean="0">
                <a:solidFill>
                  <a:srgbClr val="004C69"/>
                </a:solidFill>
              </a:rPr>
              <a:t> 靜態 </a:t>
            </a:r>
            <a:r>
              <a:rPr lang="en-US" altLang="zh-TW" sz="3600">
                <a:solidFill>
                  <a:srgbClr val="004C69"/>
                </a:solidFill>
              </a:rPr>
              <a:t>NAT</a:t>
            </a:r>
            <a:br>
              <a:rPr lang="en-US" sz="3600">
                <a:solidFill>
                  <a:srgbClr val="004C69"/>
                </a:solidFill>
              </a:rPr>
            </a:br>
            <a:r>
              <a:rPr lang="zh-TW" altLang="en-US" sz="3600">
                <a:solidFill>
                  <a:srgbClr val="004C69"/>
                </a:solidFill>
              </a:rPr>
              <a:t>靜態 </a:t>
            </a:r>
            <a:r>
              <a:rPr lang="en-US" altLang="zh-TW" sz="3600">
                <a:solidFill>
                  <a:srgbClr val="004C69"/>
                </a:solidFill>
              </a:rPr>
              <a:t>NAT </a:t>
            </a:r>
            <a:r>
              <a:rPr lang="zh-TW" altLang="en-US" sz="3600">
                <a:solidFill>
                  <a:srgbClr val="004C69"/>
                </a:solidFill>
              </a:rPr>
              <a:t>案例</a:t>
            </a:r>
          </a:p>
        </p:txBody>
      </p:sp>
      <p:pic>
        <p:nvPicPr>
          <p:cNvPr id="2" name="Picture 1">
            <a:extLst>
              <a:ext uri="{FF2B5EF4-FFF2-40B4-BE49-F238E27FC236}">
                <a16:creationId xmlns:a16="http://schemas.microsoft.com/office/drawing/2014/main" id="{5603F9AA-EF4E-4334-898A-B492770E997E}"/>
              </a:ext>
            </a:extLst>
          </p:cNvPr>
          <p:cNvPicPr>
            <a:picLocks noChangeAspect="1"/>
          </p:cNvPicPr>
          <p:nvPr/>
        </p:nvPicPr>
        <p:blipFill>
          <a:blip r:embed="rId3"/>
          <a:stretch>
            <a:fillRect/>
          </a:stretch>
        </p:blipFill>
        <p:spPr>
          <a:xfrm>
            <a:off x="6321338" y="2259227"/>
            <a:ext cx="5336269" cy="2339547"/>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247</a:t>
            </a:fld>
            <a:endParaRPr lang="en-US" kern="0">
              <a:solidFill>
                <a:srgbClr val="595959"/>
              </a:solidFill>
            </a:endParaRPr>
          </a:p>
        </p:txBody>
      </p:sp>
    </p:spTree>
    <p:extLst>
      <p:ext uri="{BB962C8B-B14F-4D97-AF65-F5344CB8AC3E}">
        <p14:creationId xmlns:p14="http://schemas.microsoft.com/office/powerpoint/2010/main" val="1740944597"/>
      </p:ext>
    </p:extLst>
  </p:cSld>
  <p:clrMapOvr>
    <a:masterClrMapping/>
  </p:clrMapOvr>
  <p:transition/>
  <p:timing/>
</p:sld>
</file>

<file path=ppt/slides/slide2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52603"/>
            <a:ext cx="10596999" cy="4848047"/>
          </a:xfrm>
        </p:spPr>
        <p:txBody>
          <a:bodyPr/>
          <a:lstStyle/>
          <a:p>
            <a:pPr marL="0" indent="0">
              <a:buNone/>
            </a:pPr>
            <a:r>
              <a:rPr lang="zh-TW" altLang="en-US" sz="2400">
                <a:latin typeface="標楷體" pitchFamily="65" charset="-120"/>
              </a:rPr>
              <a:t>設定靜態 </a:t>
            </a:r>
            <a:r>
              <a:rPr lang="en-US" altLang="zh-TW" sz="2400">
                <a:latin typeface="標楷體" pitchFamily="65" charset="-120"/>
              </a:rPr>
              <a:t>NAT </a:t>
            </a:r>
            <a:r>
              <a:rPr lang="zh-TW" altLang="en-US" sz="2400">
                <a:latin typeface="標楷體" pitchFamily="65" charset="-120"/>
              </a:rPr>
              <a:t>轉譯時，有兩項基本工作：</a:t>
            </a:r>
          </a:p>
          <a:p>
            <a:r>
              <a:rPr lang="zh-TW" altLang="en-US" sz="2400" b="1">
                <a:latin typeface="標楷體" pitchFamily="65" charset="-120"/>
              </a:rPr>
              <a:t>第 </a:t>
            </a:r>
            <a:r>
              <a:rPr lang="en-US" altLang="zh-TW" sz="2400" b="1">
                <a:latin typeface="標楷體" pitchFamily="65" charset="-120"/>
              </a:rPr>
              <a:t>1 </a:t>
            </a:r>
            <a:r>
              <a:rPr lang="zh-TW" altLang="en-US" sz="2400" b="1">
                <a:latin typeface="標楷體" pitchFamily="65" charset="-120"/>
              </a:rPr>
              <a:t>步</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第一個任務是創建內部本地位址和內部全域位址之間的映射 。</a:t>
            </a:r>
          </a:p>
          <a:p>
            <a:r>
              <a:rPr lang="zh-TW" altLang="en-US" sz="2400" b="1">
                <a:latin typeface="標楷體" pitchFamily="65" charset="-120"/>
              </a:rPr>
              <a:t>第 </a:t>
            </a:r>
            <a:r>
              <a:rPr lang="en-US" altLang="zh-TW" sz="2400" b="1">
                <a:latin typeface="標楷體" pitchFamily="65" charset="-120"/>
              </a:rPr>
              <a:t>2 </a:t>
            </a:r>
            <a:r>
              <a:rPr lang="zh-TW" altLang="en-US" sz="2400" b="1">
                <a:latin typeface="標楷體" pitchFamily="65" charset="-120"/>
              </a:rPr>
              <a:t>步</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參與轉譯的介面會以</a:t>
            </a:r>
            <a:r>
              <a:rPr lang="zh-TW" altLang="zh-TW" sz="2400">
                <a:latin typeface="標楷體" pitchFamily="65" charset="-120"/>
              </a:rPr>
              <a:t> </a:t>
            </a:r>
            <a:r>
              <a:rPr lang="en-US" altLang="zh-TW" sz="2400" b="1" err="1">
                <a:latin typeface="標楷體" pitchFamily="65" charset="-120"/>
              </a:rPr>
              <a:t>ip nat inside</a:t>
            </a:r>
            <a:r>
              <a:rPr lang="zh-TW" altLang="zh-TW" sz="2400" b="1">
                <a:latin typeface="標楷體" pitchFamily="65" charset="-120"/>
              </a:rPr>
              <a:t> </a:t>
            </a:r>
            <a:r>
              <a:rPr lang="zh-TW" altLang="zh-TW" sz="2400">
                <a:latin typeface="標楷體" pitchFamily="65" charset="-120"/>
              </a:rPr>
              <a:t>和 </a:t>
            </a:r>
            <a:r>
              <a:rPr lang="en-US" altLang="zh-TW" sz="2400" b="1" err="1">
                <a:latin typeface="標楷體" pitchFamily="65" charset="-120"/>
              </a:rPr>
              <a:t>ip nat outside</a:t>
            </a:r>
            <a:r>
              <a:rPr lang="zh-TW" altLang="zh-TW" sz="2400" b="1">
                <a:latin typeface="標楷體" pitchFamily="65" charset="-120"/>
              </a:rPr>
              <a:t> </a:t>
            </a:r>
            <a:r>
              <a:rPr lang="zh-TW" altLang="zh-TW" sz="2400">
                <a:latin typeface="標楷體" pitchFamily="65" charset="-120"/>
              </a:rPr>
              <a:t>命令</a:t>
            </a:r>
            <a:r>
              <a:rPr lang="zh-TW" altLang="en-US" sz="2400">
                <a:latin typeface="標楷體" pitchFamily="65" charset="-120"/>
              </a:rPr>
              <a:t>設定為相對於 </a:t>
            </a:r>
            <a:r>
              <a:rPr lang="en-US" altLang="zh-TW" sz="2400">
                <a:latin typeface="標楷體" pitchFamily="65" charset="-120"/>
              </a:rPr>
              <a:t>NAT </a:t>
            </a:r>
            <a:r>
              <a:rPr lang="zh-TW" altLang="en-US" sz="2400">
                <a:latin typeface="標楷體" pitchFamily="65" charset="-120"/>
              </a:rPr>
              <a:t>的內部或外部。</a:t>
            </a: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6.4</a:t>
            </a:r>
            <a:r>
              <a:rPr lang="zh-TW" altLang="en-US" sz="3600" smtClean="0">
                <a:solidFill>
                  <a:srgbClr val="004C69"/>
                </a:solidFill>
              </a:rPr>
              <a:t>靜態 </a:t>
            </a:r>
            <a:r>
              <a:rPr lang="en-US" altLang="zh-TW" sz="3600">
                <a:solidFill>
                  <a:srgbClr val="004C69"/>
                </a:solidFill>
              </a:rPr>
              <a:t>NAT</a:t>
            </a:r>
            <a:br>
              <a:rPr lang="en-US" sz="3600">
                <a:solidFill>
                  <a:srgbClr val="004C69"/>
                </a:solidFill>
              </a:rPr>
            </a:br>
            <a:r>
              <a:rPr lang="zh-TW" altLang="en-US" sz="3600">
                <a:solidFill>
                  <a:srgbClr val="004C69"/>
                </a:solidFill>
              </a:rPr>
              <a:t>設定靜態 </a:t>
            </a:r>
            <a:r>
              <a:rPr lang="en-US" altLang="zh-TW" sz="3600">
                <a:solidFill>
                  <a:srgbClr val="004C69"/>
                </a:solidFill>
              </a:rPr>
              <a:t>NAT</a:t>
            </a:r>
            <a:endParaRPr lang="zh-TW" altLang="en-US" sz="3600">
              <a:solidFill>
                <a:srgbClr val="004C69"/>
              </a:solidFill>
            </a:endParaRPr>
          </a:p>
        </p:txBody>
      </p:sp>
      <p:sp>
        <p:nvSpPr>
          <p:cNvPr id="5" name="TextBox 4">
            <a:extLst>
              <a:ext uri="{FF2B5EF4-FFF2-40B4-BE49-F238E27FC236}">
                <a16:creationId xmlns:a16="http://schemas.microsoft.com/office/drawing/2014/main" id="{477D55F0-599C-47AB-8CC2-3EC9AC35A522}"/>
              </a:ext>
            </a:extLst>
          </p:cNvPr>
          <p:cNvSpPr txBox="1"/>
          <p:nvPr/>
        </p:nvSpPr>
        <p:spPr>
          <a:xfrm>
            <a:off x="1324573" y="3655341"/>
            <a:ext cx="7487947" cy="2031325"/>
          </a:xfrm>
          <a:prstGeom prst="rect">
            <a:avLst/>
          </a:prstGeom>
          <a:solidFill>
            <a:srgbClr val="000000"/>
          </a:solidFill>
        </p:spPr>
        <p:txBody>
          <a:bodyPr wrap="none" rtlCol="0">
            <a:spAutoFit/>
          </a:bodyPr>
          <a:lstStyle/>
          <a:p>
            <a:pPr rtl="0"/>
            <a:r>
              <a:rPr lang="en-US" altLang="zh-TW" sz="1400">
                <a:solidFill>
                  <a:schemeClr val="bg1"/>
                </a:solidFill>
                <a:latin typeface="Courier New" panose="02070309020205020404" pitchFamily="49" charset="0"/>
                <a:cs typeface="Courier New" panose="02070309020205020404" pitchFamily="49" charset="0"/>
              </a:rPr>
              <a:t>R2(config)# </a:t>
            </a:r>
            <a:r>
              <a:rPr lang="en-US" altLang="zh-TW" sz="1400" b="1">
                <a:solidFill>
                  <a:schemeClr val="accent6">
                    <a:lumMod val="75000"/>
                  </a:schemeClr>
                </a:solidFill>
                <a:latin typeface="Courier New" panose="02070309020205020404" pitchFamily="49" charset="0"/>
                <a:cs typeface="Courier New" panose="02070309020205020404" pitchFamily="49" charset="0"/>
              </a:rPr>
              <a:t>ip nat inside source static 192.168.10.254 209.165.201.5</a:t>
            </a:r>
          </a:p>
          <a:p>
            <a:pPr rtl="0"/>
            <a:r>
              <a:rPr lang="en-US" altLang="zh-TW" sz="1400">
                <a:solidFill>
                  <a:schemeClr val="bg1"/>
                </a:solidFill>
                <a:latin typeface="Courier New" panose="02070309020205020404" pitchFamily="49" charset="0"/>
                <a:cs typeface="Courier New" panose="02070309020205020404" pitchFamily="49" charset="0"/>
              </a:rPr>
              <a:t>R2 (config) #</a:t>
            </a:r>
          </a:p>
          <a:p>
            <a:pPr rtl="0"/>
            <a:r>
              <a:rPr lang="en-US" altLang="zh-TW" sz="1400">
                <a:solidFill>
                  <a:schemeClr val="bg1"/>
                </a:solidFill>
                <a:latin typeface="Courier New" panose="02070309020205020404" pitchFamily="49" charset="0"/>
                <a:cs typeface="Courier New" panose="02070309020205020404" pitchFamily="49" charset="0"/>
              </a:rPr>
              <a:t>R2(config)# </a:t>
            </a:r>
            <a:r>
              <a:rPr lang="en-US" altLang="zh-TW" sz="1400" b="1">
                <a:solidFill>
                  <a:schemeClr val="bg1"/>
                </a:solidFill>
                <a:latin typeface="Courier New" panose="02070309020205020404" pitchFamily="49" charset="0"/>
                <a:cs typeface="Courier New" panose="02070309020205020404" pitchFamily="49" charset="0"/>
              </a:rPr>
              <a:t>interface serial 0/1/0</a:t>
            </a:r>
          </a:p>
          <a:p>
            <a:pPr rtl="0"/>
            <a:r>
              <a:rPr lang="en-US" altLang="zh-TW" sz="1400">
                <a:solidFill>
                  <a:schemeClr val="bg1"/>
                </a:solidFill>
                <a:latin typeface="Courier New" panose="02070309020205020404" pitchFamily="49" charset="0"/>
                <a:cs typeface="Courier New" panose="02070309020205020404" pitchFamily="49" charset="0"/>
              </a:rPr>
              <a:t>R2(config-if)# </a:t>
            </a:r>
            <a:r>
              <a:rPr lang="en-US" altLang="zh-TW" sz="1400" b="1">
                <a:solidFill>
                  <a:schemeClr val="bg1"/>
                </a:solidFill>
                <a:latin typeface="Courier New" panose="02070309020205020404" pitchFamily="49" charset="0"/>
                <a:cs typeface="Courier New" panose="02070309020205020404" pitchFamily="49" charset="0"/>
              </a:rPr>
              <a:t>ip address 192.168.1.2 255.255.255.252</a:t>
            </a:r>
          </a:p>
          <a:p>
            <a:pPr rtl="0"/>
            <a:r>
              <a:rPr lang="en-US" altLang="zh-TW" sz="1400">
                <a:solidFill>
                  <a:schemeClr val="bg1"/>
                </a:solidFill>
                <a:latin typeface="Courier New" panose="02070309020205020404" pitchFamily="49" charset="0"/>
                <a:cs typeface="Courier New" panose="02070309020205020404" pitchFamily="49" charset="0"/>
              </a:rPr>
              <a:t>R2(config-if)# </a:t>
            </a:r>
            <a:r>
              <a:rPr lang="en-US" altLang="zh-TW" sz="1400" b="1">
                <a:solidFill>
                  <a:schemeClr val="accent6">
                    <a:lumMod val="75000"/>
                  </a:schemeClr>
                </a:solidFill>
                <a:latin typeface="Courier New" panose="02070309020205020404" pitchFamily="49" charset="0"/>
                <a:cs typeface="Courier New" panose="02070309020205020404" pitchFamily="49" charset="0"/>
              </a:rPr>
              <a:t>ip nat inside</a:t>
            </a:r>
          </a:p>
          <a:p>
            <a:pPr rtl="0"/>
            <a:r>
              <a:rPr lang="en-US" altLang="zh-TW" sz="1400">
                <a:solidFill>
                  <a:schemeClr val="bg1"/>
                </a:solidFill>
                <a:latin typeface="Courier New" panose="02070309020205020404" pitchFamily="49" charset="0"/>
                <a:cs typeface="Courier New" panose="02070309020205020404" pitchFamily="49" charset="0"/>
              </a:rPr>
              <a:t>R2(config-if)# </a:t>
            </a:r>
            <a:r>
              <a:rPr lang="en-US" altLang="zh-TW" sz="1400" b="1">
                <a:solidFill>
                  <a:schemeClr val="bg1"/>
                </a:solidFill>
                <a:latin typeface="Courier New" panose="02070309020205020404" pitchFamily="49" charset="0"/>
                <a:cs typeface="Courier New" panose="02070309020205020404" pitchFamily="49" charset="0"/>
              </a:rPr>
              <a:t>exit</a:t>
            </a:r>
          </a:p>
          <a:p>
            <a:pPr rtl="0"/>
            <a:r>
              <a:rPr lang="en-US" altLang="zh-TW" sz="1400">
                <a:solidFill>
                  <a:schemeClr val="bg1"/>
                </a:solidFill>
                <a:latin typeface="Courier New" panose="02070309020205020404" pitchFamily="49" charset="0"/>
                <a:cs typeface="Courier New" panose="02070309020205020404" pitchFamily="49" charset="0"/>
              </a:rPr>
              <a:t>R2(config)# </a:t>
            </a:r>
            <a:r>
              <a:rPr lang="en-US" altLang="zh-TW" sz="1400" b="1">
                <a:solidFill>
                  <a:schemeClr val="bg1"/>
                </a:solidFill>
                <a:latin typeface="Courier New" panose="02070309020205020404" pitchFamily="49" charset="0"/>
                <a:cs typeface="Courier New" panose="02070309020205020404" pitchFamily="49" charset="0"/>
              </a:rPr>
              <a:t>interface serial 0/1/1</a:t>
            </a:r>
          </a:p>
          <a:p>
            <a:pPr rtl="0"/>
            <a:r>
              <a:rPr lang="en-US" altLang="zh-TW" sz="1400">
                <a:solidFill>
                  <a:schemeClr val="bg1"/>
                </a:solidFill>
                <a:latin typeface="Courier New" panose="02070309020205020404" pitchFamily="49" charset="0"/>
                <a:cs typeface="Courier New" panose="02070309020205020404" pitchFamily="49" charset="0"/>
              </a:rPr>
              <a:t>R2(config-if)# </a:t>
            </a:r>
            <a:r>
              <a:rPr lang="en-US" altLang="zh-TW" sz="1400" b="1">
                <a:solidFill>
                  <a:schemeClr val="bg1"/>
                </a:solidFill>
                <a:latin typeface="Courier New" panose="02070309020205020404" pitchFamily="49" charset="0"/>
                <a:cs typeface="Courier New" panose="02070309020205020404" pitchFamily="49" charset="0"/>
              </a:rPr>
              <a:t>ip address 209.165.200.1 255.255.255.252</a:t>
            </a:r>
          </a:p>
          <a:p>
            <a:pPr rtl="0"/>
            <a:r>
              <a:rPr lang="en-US" altLang="zh-TW" sz="1400">
                <a:solidFill>
                  <a:schemeClr val="bg1"/>
                </a:solidFill>
                <a:latin typeface="Courier New" panose="02070309020205020404" pitchFamily="49" charset="0"/>
                <a:cs typeface="Courier New" panose="02070309020205020404" pitchFamily="49" charset="0"/>
              </a:rPr>
              <a:t>R2(config-if)# </a:t>
            </a:r>
            <a:r>
              <a:rPr lang="en-US" altLang="zh-TW" sz="1400" b="1">
                <a:solidFill>
                  <a:schemeClr val="accent6">
                    <a:lumMod val="75000"/>
                  </a:schemeClr>
                </a:solidFill>
                <a:latin typeface="Courier New" panose="02070309020205020404" pitchFamily="49" charset="0"/>
                <a:cs typeface="Courier New" panose="02070309020205020404" pitchFamily="49" charset="0"/>
              </a:rPr>
              <a:t>ip nat outside</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248</a:t>
            </a:fld>
            <a:endParaRPr lang="en-US" kern="0">
              <a:solidFill>
                <a:srgbClr val="595959"/>
              </a:solidFill>
            </a:endParaRPr>
          </a:p>
        </p:txBody>
      </p:sp>
    </p:spTree>
    <p:extLst>
      <p:ext uri="{BB962C8B-B14F-4D97-AF65-F5344CB8AC3E}">
        <p14:creationId xmlns:p14="http://schemas.microsoft.com/office/powerpoint/2010/main" val="1600232788"/>
      </p:ext>
    </p:extLst>
  </p:cSld>
  <p:clrMapOvr>
    <a:masterClrMapping/>
  </p:clrMapOvr>
  <p:transition/>
  <p:timing/>
</p:sld>
</file>

<file path=ppt/slides/slide2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321008" cy="5540425"/>
          </a:xfrm>
        </p:spPr>
        <p:txBody>
          <a:bodyPr>
            <a:noAutofit/>
          </a:bodyPr>
          <a:lstStyle/>
          <a:p>
            <a:pPr marL="0" indent="0">
              <a:buNone/>
            </a:pPr>
            <a:r>
              <a:rPr lang="zh-TW" altLang="en-US" sz="2200">
                <a:latin typeface="標楷體" pitchFamily="65" charset="-120"/>
              </a:rPr>
              <a:t>用戶端和</a:t>
            </a:r>
            <a:r>
              <a:rPr lang="en-US" altLang="zh-TW" sz="2200">
                <a:latin typeface="標楷體" pitchFamily="65" charset="-120"/>
              </a:rPr>
              <a:t> Web </a:t>
            </a:r>
            <a:r>
              <a:rPr lang="zh-TW" altLang="en-US" sz="2200">
                <a:latin typeface="標楷體" pitchFamily="65" charset="-120"/>
              </a:rPr>
              <a:t>伺服器之間的靜態 </a:t>
            </a:r>
            <a:r>
              <a:rPr lang="en-US" altLang="zh-TW" sz="2200">
                <a:latin typeface="標楷體" pitchFamily="65" charset="-120"/>
              </a:rPr>
              <a:t>NAT </a:t>
            </a:r>
            <a:r>
              <a:rPr lang="zh-TW" altLang="en-US" sz="2200">
                <a:latin typeface="標楷體" pitchFamily="65" charset="-120"/>
              </a:rPr>
              <a:t>轉譯程序：</a:t>
            </a:r>
          </a:p>
          <a:p>
            <a:pPr marL="304792" indent="-304792">
              <a:buFont typeface="+mj-lt"/>
              <a:buAutoNum type="arabicPeriod"/>
            </a:pPr>
            <a:r>
              <a:rPr lang="zh-TW" altLang="en-US" sz="2200">
                <a:latin typeface="標楷體" pitchFamily="65" charset="-120"/>
              </a:rPr>
              <a:t>用戶端發送一個封包到 </a:t>
            </a:r>
            <a:r>
              <a:rPr lang="en-US" altLang="zh-TW" sz="2200">
                <a:latin typeface="標楷體" pitchFamily="65" charset="-120"/>
              </a:rPr>
              <a:t>Web </a:t>
            </a:r>
            <a:r>
              <a:rPr lang="zh-TW" altLang="en-US" sz="2200">
                <a:latin typeface="標楷體" pitchFamily="65" charset="-120"/>
              </a:rPr>
              <a:t>伺服器。</a:t>
            </a:r>
          </a:p>
          <a:p>
            <a:pPr marL="304792" indent="-304792">
              <a:buFont typeface="+mj-lt"/>
              <a:buAutoNum type="arabicPeriod"/>
            </a:pPr>
            <a:r>
              <a:rPr lang="en-US" altLang="zh-TW" sz="2200">
                <a:latin typeface="標楷體" pitchFamily="65" charset="-120"/>
              </a:rPr>
              <a:t>R2 </a:t>
            </a:r>
            <a:r>
              <a:rPr lang="zh-TW" altLang="en-US" sz="2200">
                <a:latin typeface="標楷體" pitchFamily="65" charset="-120"/>
              </a:rPr>
              <a:t>會在其 </a:t>
            </a:r>
            <a:r>
              <a:rPr lang="en-US" altLang="zh-TW" sz="2200">
                <a:latin typeface="標楷體" pitchFamily="65" charset="-120"/>
              </a:rPr>
              <a:t>NAT </a:t>
            </a:r>
            <a:r>
              <a:rPr lang="zh-TW" altLang="en-US" sz="2200">
                <a:latin typeface="標楷體" pitchFamily="65" charset="-120"/>
              </a:rPr>
              <a:t>外部介面上接收來自用戶端的封包，並檢查其 </a:t>
            </a:r>
            <a:r>
              <a:rPr lang="en-US" altLang="zh-TW" sz="2200">
                <a:latin typeface="標楷體" pitchFamily="65" charset="-120"/>
              </a:rPr>
              <a:t>NAT </a:t>
            </a:r>
            <a:r>
              <a:rPr lang="zh-TW" altLang="en-US" sz="2200">
                <a:latin typeface="標楷體" pitchFamily="65" charset="-120"/>
              </a:rPr>
              <a:t>表。</a:t>
            </a:r>
          </a:p>
          <a:p>
            <a:pPr marL="304792" indent="-304792">
              <a:buFont typeface="+mj-lt"/>
              <a:buAutoNum type="arabicPeriod"/>
            </a:pPr>
            <a:r>
              <a:rPr lang="en-US" altLang="zh-TW" sz="2200">
                <a:latin typeface="標楷體" pitchFamily="65" charset="-120"/>
              </a:rPr>
              <a:t>R2 </a:t>
            </a:r>
            <a:r>
              <a:rPr lang="zh-TW" altLang="en-US" sz="2200">
                <a:latin typeface="標楷體" pitchFamily="65" charset="-120"/>
              </a:rPr>
              <a:t>轉譯到內部本地位址的全域位址和轉發封包至 </a:t>
            </a:r>
            <a:r>
              <a:rPr lang="en-US" altLang="zh-TW" sz="2200">
                <a:latin typeface="標楷體" pitchFamily="65" charset="-120"/>
              </a:rPr>
              <a:t>Web </a:t>
            </a:r>
            <a:r>
              <a:rPr lang="zh-TW" altLang="en-US" sz="2200">
                <a:latin typeface="標楷體" pitchFamily="65" charset="-120"/>
              </a:rPr>
              <a:t>伺服器。</a:t>
            </a:r>
          </a:p>
          <a:p>
            <a:pPr marL="304792" indent="-304792">
              <a:buFont typeface="+mj-lt"/>
              <a:buAutoNum type="arabicPeriod"/>
            </a:pPr>
            <a:r>
              <a:rPr lang="en-US" altLang="zh-TW" sz="2200">
                <a:latin typeface="標楷體" pitchFamily="65" charset="-120"/>
              </a:rPr>
              <a:t>Web </a:t>
            </a:r>
            <a:r>
              <a:rPr lang="zh-TW" altLang="en-US" sz="2200">
                <a:latin typeface="標楷體" pitchFamily="65" charset="-120"/>
              </a:rPr>
              <a:t>伺服器接收封包，並使用內部本地位址回應用戶端。</a:t>
            </a:r>
          </a:p>
          <a:p>
            <a:pPr marL="304792" indent="-304792">
              <a:buFont typeface="+mj-lt"/>
              <a:buAutoNum type="arabicPeriod"/>
            </a:pPr>
            <a:r>
              <a:rPr lang="en-US" altLang="zh-TW" sz="2200">
                <a:latin typeface="標楷體" pitchFamily="65" charset="-120"/>
              </a:rPr>
              <a:t>(a) R2 </a:t>
            </a:r>
            <a:r>
              <a:rPr lang="zh-TW" altLang="en-US" sz="2200">
                <a:latin typeface="標楷體" pitchFamily="65" charset="-120"/>
              </a:rPr>
              <a:t>在其 </a:t>
            </a:r>
            <a:r>
              <a:rPr lang="en-US" altLang="zh-TW" sz="2200">
                <a:latin typeface="標楷體" pitchFamily="65" charset="-120"/>
              </a:rPr>
              <a:t>NAT </a:t>
            </a:r>
            <a:r>
              <a:rPr lang="zh-TW" altLang="en-US" sz="2200">
                <a:latin typeface="標楷體" pitchFamily="65" charset="-120"/>
              </a:rPr>
              <a:t>內介面上接收來自</a:t>
            </a:r>
            <a:r>
              <a:rPr lang="en-US" altLang="zh-TW" sz="2200">
                <a:latin typeface="標楷體" pitchFamily="65" charset="-120"/>
              </a:rPr>
              <a:t> Web </a:t>
            </a:r>
            <a:r>
              <a:rPr lang="zh-TW" altLang="en-US" sz="2200">
                <a:latin typeface="標楷體" pitchFamily="65" charset="-120"/>
              </a:rPr>
              <a:t>伺服器的封包，其中包含 </a:t>
            </a:r>
            <a:r>
              <a:rPr lang="en-US" altLang="zh-TW" sz="2200">
                <a:latin typeface="標楷體" pitchFamily="65" charset="-120"/>
              </a:rPr>
              <a:t>Web </a:t>
            </a:r>
            <a:r>
              <a:rPr lang="zh-TW" altLang="en-US" sz="2200">
                <a:latin typeface="標楷體" pitchFamily="65" charset="-120"/>
              </a:rPr>
              <a:t>伺服器內部本地位址的來源位址，以及 </a:t>
            </a:r>
            <a:r>
              <a:rPr lang="en-US" altLang="zh-TW" sz="2200">
                <a:latin typeface="標楷體" pitchFamily="65" charset="-120"/>
              </a:rPr>
              <a:t>(b) </a:t>
            </a:r>
            <a:r>
              <a:rPr lang="zh-TW" altLang="en-US" sz="2200">
                <a:latin typeface="標楷體" pitchFamily="65" charset="-120"/>
              </a:rPr>
              <a:t>將來源位址轉譯為內部全域位址。</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6.4</a:t>
            </a:r>
            <a:r>
              <a:rPr lang="zh-TW" altLang="en-US" sz="3600" smtClean="0">
                <a:solidFill>
                  <a:srgbClr val="004C69"/>
                </a:solidFill>
              </a:rPr>
              <a:t>靜態 </a:t>
            </a:r>
            <a:r>
              <a:rPr lang="en-US" altLang="zh-TW" sz="3600">
                <a:solidFill>
                  <a:srgbClr val="004C69"/>
                </a:solidFill>
              </a:rPr>
              <a:t>NAT</a:t>
            </a:r>
            <a:br>
              <a:rPr lang="en-US" sz="3600">
                <a:solidFill>
                  <a:srgbClr val="004C69"/>
                </a:solidFill>
              </a:rPr>
            </a:br>
            <a:r>
              <a:rPr lang="zh-TW" altLang="en-US" sz="3600">
                <a:solidFill>
                  <a:srgbClr val="004C69"/>
                </a:solidFill>
              </a:rPr>
              <a:t>分析靜態 </a:t>
            </a:r>
            <a:r>
              <a:rPr lang="en-US" altLang="zh-TW" sz="3600">
                <a:solidFill>
                  <a:srgbClr val="004C69"/>
                </a:solidFill>
              </a:rPr>
              <a:t>NAT</a:t>
            </a:r>
          </a:p>
        </p:txBody>
      </p:sp>
      <p:pic>
        <p:nvPicPr>
          <p:cNvPr id="2" name="Picture 1">
            <a:extLst>
              <a:ext uri="{FF2B5EF4-FFF2-40B4-BE49-F238E27FC236}">
                <a16:creationId xmlns:a16="http://schemas.microsoft.com/office/drawing/2014/main" id="{FF590F7B-7C1D-4A18-825C-640351652AAC}"/>
              </a:ext>
            </a:extLst>
          </p:cNvPr>
          <p:cNvPicPr>
            <a:picLocks noChangeAspect="1"/>
          </p:cNvPicPr>
          <p:nvPr/>
        </p:nvPicPr>
        <p:blipFill>
          <a:blip r:embed="rId3"/>
          <a:stretch>
            <a:fillRect/>
          </a:stretch>
        </p:blipFill>
        <p:spPr>
          <a:xfrm>
            <a:off x="6699317" y="1658483"/>
            <a:ext cx="5458127" cy="3239376"/>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249</a:t>
            </a:fld>
            <a:endParaRPr lang="en-US" kern="0">
              <a:solidFill>
                <a:srgbClr val="595959"/>
              </a:solidFill>
            </a:endParaRPr>
          </a:p>
        </p:txBody>
      </p:sp>
    </p:spTree>
    <p:extLst>
      <p:ext uri="{BB962C8B-B14F-4D97-AF65-F5344CB8AC3E}">
        <p14:creationId xmlns:p14="http://schemas.microsoft.com/office/powerpoint/2010/main" val="551935338"/>
      </p:ext>
    </p:extLst>
  </p:cSld>
  <p:clrMapOvr>
    <a:masterClrMapping/>
  </p:clrMapOvr>
  <p:transition/>
  <p:timing/>
</p:sld>
</file>

<file path=ppt/slides/slide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1.4</a:t>
            </a:r>
            <a:r>
              <a:rPr lang="zh-TW" altLang="zh-TW" sz="3600" smtClean="0">
                <a:solidFill>
                  <a:srgbClr val="004C69"/>
                </a:solidFill>
              </a:rPr>
              <a:t>我</a:t>
            </a:r>
            <a:r>
              <a:rPr lang="zh-TW" altLang="zh-TW" sz="3600">
                <a:solidFill>
                  <a:srgbClr val="004C69"/>
                </a:solidFill>
              </a:rPr>
              <a:t>在本</a:t>
            </a:r>
            <a:r>
              <a:rPr lang="zh-TW" altLang="en-US" sz="3600">
                <a:solidFill>
                  <a:srgbClr val="004C69"/>
                </a:solidFill>
              </a:rPr>
              <a:t>模組</a:t>
            </a:r>
            <a:r>
              <a:rPr lang="zh-TW" altLang="zh-TW" sz="3600">
                <a:solidFill>
                  <a:srgbClr val="004C69"/>
                </a:solidFill>
              </a:rPr>
              <a:t>中學到了什麼？ </a:t>
            </a:r>
            <a:endParaRPr lang="zh-TW" altLang="en-US" sz="3600">
              <a:solidFill>
                <a:srgbClr val="004C69"/>
              </a:solidFill>
            </a:endParaRPr>
          </a:p>
        </p:txBody>
      </p:sp>
      <p:sp>
        <p:nvSpPr>
          <p:cNvPr id="3" name="Content Placeholder 2">
            <a:extLst>
              <a:ext uri="{FF2B5EF4-FFF2-40B4-BE49-F238E27FC236}">
                <a16:creationId xmlns:a16="http://schemas.microsoft.com/office/drawing/2014/main" id="{8D34B282-A53A-40D3-B048-C5D9F5C0A130}"/>
              </a:ext>
            </a:extLst>
          </p:cNvPr>
          <p:cNvSpPr>
            <a:spLocks noGrp="1"/>
          </p:cNvSpPr>
          <p:nvPr>
            <p:ph idx="1"/>
          </p:nvPr>
        </p:nvSpPr>
        <p:spPr>
          <a:xfrm>
            <a:off x="387619" y="910954"/>
            <a:ext cx="11804381" cy="5540425"/>
          </a:xfrm>
        </p:spPr>
        <p:txBody>
          <a:bodyPr>
            <a:normAutofit/>
          </a:bodyPr>
          <a:lstStyle/>
          <a:p>
            <a:pPr>
              <a:lnSpc>
                <a:spcPct val="80000"/>
              </a:lnSpc>
              <a:spcBef>
                <a:spcPct val="0"/>
              </a:spcBef>
              <a:spcAft>
                <a:spcPct val="0"/>
              </a:spcAft>
              <a:buFont typeface="Arial" pitchFamily="34" charset="0"/>
              <a:buChar char="•"/>
            </a:pPr>
            <a:r>
              <a:rPr lang="en-US" altLang="zh-TW">
                <a:latin typeface="標楷體" pitchFamily="65" charset="-120"/>
              </a:rPr>
              <a:t>Hello </a:t>
            </a:r>
            <a:r>
              <a:rPr lang="zh-TW" altLang="en-US">
                <a:latin typeface="標楷體" pitchFamily="65" charset="-120"/>
              </a:rPr>
              <a:t>封包裡的一些重要欄位是類型，路由器 </a:t>
            </a:r>
            <a:r>
              <a:rPr lang="en-US" altLang="zh-TW">
                <a:latin typeface="標楷體" pitchFamily="65" charset="-120"/>
              </a:rPr>
              <a:t>ID</a:t>
            </a:r>
            <a:r>
              <a:rPr lang="zh-TW" altLang="en-US">
                <a:latin typeface="標楷體" pitchFamily="65" charset="-120"/>
              </a:rPr>
              <a:t>，區域 </a:t>
            </a:r>
            <a:r>
              <a:rPr lang="en-US" altLang="zh-TW">
                <a:latin typeface="標楷體" pitchFamily="65" charset="-120"/>
              </a:rPr>
              <a:t>ID</a:t>
            </a:r>
            <a:r>
              <a:rPr lang="zh-TW" altLang="en-US">
                <a:latin typeface="標楷體" pitchFamily="65" charset="-120"/>
              </a:rPr>
              <a:t>，網路遮罩， </a:t>
            </a:r>
            <a:r>
              <a:rPr lang="en-US" altLang="zh-TW">
                <a:latin typeface="標楷體" pitchFamily="65" charset="-120"/>
              </a:rPr>
              <a:t>Hello </a:t>
            </a:r>
            <a:r>
              <a:rPr lang="zh-TW" altLang="en-US">
                <a:latin typeface="標楷體" pitchFamily="65" charset="-120"/>
              </a:rPr>
              <a:t>間隔，路由器優先級，</a:t>
            </a:r>
            <a:r>
              <a:rPr lang="en-US" altLang="zh-TW">
                <a:latin typeface="標楷體" pitchFamily="65" charset="-120"/>
              </a:rPr>
              <a:t>dead </a:t>
            </a:r>
            <a:r>
              <a:rPr lang="zh-TW" altLang="en-US">
                <a:latin typeface="標楷體" pitchFamily="65" charset="-120"/>
              </a:rPr>
              <a:t>間隔，</a:t>
            </a:r>
            <a:r>
              <a:rPr lang="en-US" altLang="zh-TW">
                <a:latin typeface="標楷體" pitchFamily="65" charset="-120"/>
              </a:rPr>
              <a:t>DR</a:t>
            </a:r>
            <a:r>
              <a:rPr lang="zh-TW" altLang="en-US">
                <a:latin typeface="標楷體" pitchFamily="65" charset="-120"/>
              </a:rPr>
              <a:t>，</a:t>
            </a:r>
            <a:r>
              <a:rPr lang="en-US" altLang="zh-TW">
                <a:latin typeface="標楷體" pitchFamily="65" charset="-120"/>
              </a:rPr>
              <a:t>BDR </a:t>
            </a:r>
            <a:r>
              <a:rPr lang="zh-TW" altLang="en-US">
                <a:latin typeface="標楷體" pitchFamily="65" charset="-120"/>
              </a:rPr>
              <a:t>和鄰居清單。</a:t>
            </a:r>
            <a:endParaRPr lang="en-US" altLang="zh-TW">
              <a:latin typeface="標楷體" pitchFamily="65" charset="-120"/>
            </a:endParaRPr>
          </a:p>
          <a:p>
            <a:pPr>
              <a:lnSpc>
                <a:spcPct val="80000"/>
              </a:lnSpc>
              <a:spcBef>
                <a:spcPct val="0"/>
              </a:spcBef>
              <a:spcAft>
                <a:spcPct val="0"/>
              </a:spcAft>
              <a:buFont typeface="Arial" pitchFamily="34" charset="0"/>
              <a:buChar char="•"/>
            </a:pPr>
            <a:r>
              <a:rPr lang="en-US" altLang="zh-TW">
                <a:latin typeface="標楷體" pitchFamily="65" charset="-120"/>
              </a:rPr>
              <a:t>OSPF </a:t>
            </a:r>
            <a:r>
              <a:rPr lang="zh-TW" altLang="en-US">
                <a:latin typeface="標楷體" pitchFamily="65" charset="-120"/>
              </a:rPr>
              <a:t>為了做到這點而進行的狀態有停用狀態、初始化狀態、雙向狀態、交換開始狀態、交換狀態、載入狀態和完整狀態。</a:t>
            </a:r>
            <a:endParaRPr lang="zh-TW">
              <a:latin typeface="標楷體" pitchFamily="65" charset="-120"/>
            </a:endParaRPr>
          </a:p>
          <a:p>
            <a:pPr>
              <a:lnSpc>
                <a:spcPct val="80000"/>
              </a:lnSpc>
              <a:spcBef>
                <a:spcPct val="0"/>
              </a:spcBef>
              <a:spcAft>
                <a:spcPct val="0"/>
              </a:spcAft>
              <a:buFont typeface="Arial" pitchFamily="34" charset="0"/>
              <a:buChar char="•"/>
            </a:pPr>
            <a:r>
              <a:rPr lang="zh-TW" altLang="en-US">
                <a:latin typeface="標楷體" pitchFamily="65" charset="-120"/>
              </a:rPr>
              <a:t>當在一個介面上啟用 </a:t>
            </a:r>
            <a:r>
              <a:rPr lang="en-US" altLang="zh-TW">
                <a:latin typeface="標楷體" pitchFamily="65" charset="-120"/>
              </a:rPr>
              <a:t>OSPF </a:t>
            </a:r>
            <a:r>
              <a:rPr lang="zh-TW" altLang="en-US">
                <a:latin typeface="標楷體" pitchFamily="65" charset="-120"/>
              </a:rPr>
              <a:t>時，路由器必須透過向所有啟用 </a:t>
            </a:r>
            <a:r>
              <a:rPr lang="en-US" altLang="zh-TW">
                <a:latin typeface="標楷體" pitchFamily="65" charset="-120"/>
              </a:rPr>
              <a:t>OSPF </a:t>
            </a:r>
            <a:r>
              <a:rPr lang="zh-TW" altLang="en-US">
                <a:latin typeface="標楷體" pitchFamily="65" charset="-120"/>
              </a:rPr>
              <a:t>的介面發送一個包含其路由器 </a:t>
            </a:r>
            <a:r>
              <a:rPr lang="en-US" altLang="zh-TW">
                <a:latin typeface="標楷體" pitchFamily="65" charset="-120"/>
              </a:rPr>
              <a:t>ID </a:t>
            </a:r>
            <a:r>
              <a:rPr lang="zh-TW" altLang="en-US">
                <a:latin typeface="標楷體" pitchFamily="65" charset="-120"/>
              </a:rPr>
              <a:t>的 </a:t>
            </a:r>
            <a:r>
              <a:rPr lang="en-US" altLang="zh-TW">
                <a:latin typeface="標楷體" pitchFamily="65" charset="-120"/>
              </a:rPr>
              <a:t>Hello </a:t>
            </a:r>
            <a:r>
              <a:rPr lang="zh-TW" altLang="en-US">
                <a:latin typeface="標楷體" pitchFamily="65" charset="-120"/>
              </a:rPr>
              <a:t>封包來判斷該鏈路上是否有其他 </a:t>
            </a:r>
            <a:r>
              <a:rPr lang="en-US" altLang="zh-TW">
                <a:latin typeface="標楷體" pitchFamily="65" charset="-120"/>
              </a:rPr>
              <a:t>OSPF </a:t>
            </a:r>
            <a:r>
              <a:rPr lang="zh-TW" altLang="en-US">
                <a:latin typeface="標楷體" pitchFamily="65" charset="-120"/>
              </a:rPr>
              <a:t>鄰居。</a:t>
            </a:r>
            <a:endParaRPr lang="zh-TW">
              <a:latin typeface="標楷體" pitchFamily="65" charset="-120"/>
            </a:endParaRPr>
          </a:p>
          <a:p>
            <a:pPr>
              <a:lnSpc>
                <a:spcPct val="80000"/>
              </a:lnSpc>
              <a:spcBef>
                <a:spcPct val="0"/>
              </a:spcBef>
              <a:spcAft>
                <a:spcPct val="0"/>
              </a:spcAft>
              <a:buFont typeface="Arial" pitchFamily="34" charset="0"/>
              <a:buChar char="•"/>
            </a:pPr>
            <a:r>
              <a:rPr lang="en-US" altLang="zh-TW">
                <a:latin typeface="標楷體" pitchFamily="65" charset="-120"/>
              </a:rPr>
              <a:t>Hello </a:t>
            </a:r>
            <a:r>
              <a:rPr lang="zh-TW" altLang="en-US">
                <a:latin typeface="標楷體" pitchFamily="65" charset="-120"/>
              </a:rPr>
              <a:t>封包會被發送到保留的所有 </a:t>
            </a:r>
            <a:r>
              <a:rPr lang="en-US" altLang="zh-TW">
                <a:latin typeface="標楷體" pitchFamily="65" charset="-120"/>
              </a:rPr>
              <a:t>OSPF </a:t>
            </a:r>
            <a:r>
              <a:rPr lang="zh-TW" altLang="en-US">
                <a:latin typeface="標楷體" pitchFamily="65" charset="-120"/>
              </a:rPr>
              <a:t>路由器 </a:t>
            </a:r>
            <a:r>
              <a:rPr lang="en-US" altLang="zh-TW">
                <a:latin typeface="標楷體" pitchFamily="65" charset="-120"/>
              </a:rPr>
              <a:t>IPv4 </a:t>
            </a:r>
            <a:r>
              <a:rPr lang="zh-TW" altLang="en-US">
                <a:latin typeface="標楷體" pitchFamily="65" charset="-120"/>
              </a:rPr>
              <a:t>多點傳送位址 </a:t>
            </a:r>
            <a:r>
              <a:rPr lang="en-US" altLang="zh-TW">
                <a:latin typeface="標楷體" pitchFamily="65" charset="-120"/>
              </a:rPr>
              <a:t>224.0.0.5</a:t>
            </a:r>
            <a:r>
              <a:rPr lang="zh-TW" altLang="en-US">
                <a:latin typeface="標楷體" pitchFamily="65" charset="-120"/>
              </a:rPr>
              <a:t>。只有 </a:t>
            </a:r>
            <a:r>
              <a:rPr lang="en-US" altLang="zh-TW">
                <a:latin typeface="標楷體" pitchFamily="65" charset="-120"/>
              </a:rPr>
              <a:t>OSPFv2 </a:t>
            </a:r>
            <a:r>
              <a:rPr lang="zh-TW" altLang="en-US">
                <a:latin typeface="標楷體" pitchFamily="65" charset="-120"/>
              </a:rPr>
              <a:t>路由器會處理這些封包。</a:t>
            </a:r>
            <a:endParaRPr lang="zh-TW">
              <a:latin typeface="標楷體" pitchFamily="65" charset="-120"/>
            </a:endParaRPr>
          </a:p>
          <a:p>
            <a:pPr>
              <a:lnSpc>
                <a:spcPct val="80000"/>
              </a:lnSpc>
              <a:spcBef>
                <a:spcPct val="0"/>
              </a:spcBef>
              <a:spcAft>
                <a:spcPct val="0"/>
              </a:spcAft>
              <a:buFont typeface="Arial" pitchFamily="34" charset="0"/>
              <a:buChar char="•"/>
            </a:pPr>
            <a:r>
              <a:rPr lang="zh-TW" altLang="en-US">
                <a:latin typeface="標楷體" pitchFamily="65" charset="-120"/>
              </a:rPr>
              <a:t>當鄰近啟用 </a:t>
            </a:r>
            <a:r>
              <a:rPr lang="en-US" altLang="zh-TW">
                <a:latin typeface="標楷體" pitchFamily="65" charset="-120"/>
              </a:rPr>
              <a:t>OSPF </a:t>
            </a:r>
            <a:r>
              <a:rPr lang="zh-TW" altLang="en-US">
                <a:latin typeface="標楷體" pitchFamily="65" charset="-120"/>
              </a:rPr>
              <a:t>的路由器收到含有不在其鄰居清單內的路由器 </a:t>
            </a:r>
            <a:r>
              <a:rPr lang="en-US" altLang="zh-TW">
                <a:latin typeface="標楷體" pitchFamily="65" charset="-120"/>
              </a:rPr>
              <a:t>ID </a:t>
            </a:r>
            <a:r>
              <a:rPr lang="zh-TW" altLang="en-US">
                <a:latin typeface="標楷體" pitchFamily="65" charset="-120"/>
              </a:rPr>
              <a:t>的 </a:t>
            </a:r>
            <a:r>
              <a:rPr lang="en-US" altLang="zh-TW">
                <a:latin typeface="標楷體" pitchFamily="65" charset="-120"/>
              </a:rPr>
              <a:t>Hello </a:t>
            </a:r>
            <a:r>
              <a:rPr lang="zh-TW" altLang="en-US">
                <a:latin typeface="標楷體" pitchFamily="65" charset="-120"/>
              </a:rPr>
              <a:t>封包時，接收路由器會嘗試與新加入的路由器建立鄰接。</a:t>
            </a:r>
            <a:endParaRPr lang="zh-TW">
              <a:latin typeface="標楷體" pitchFamily="65" charset="-120"/>
            </a:endParaRPr>
          </a:p>
          <a:p>
            <a:pPr>
              <a:lnSpc>
                <a:spcPct val="80000"/>
              </a:lnSpc>
              <a:spcBef>
                <a:spcPct val="0"/>
              </a:spcBef>
              <a:spcAft>
                <a:spcPct val="0"/>
              </a:spcAft>
              <a:buFont typeface="Arial" pitchFamily="34" charset="0"/>
              <a:buChar char="•"/>
            </a:pPr>
            <a:r>
              <a:rPr lang="zh-TW" altLang="en-US">
                <a:latin typeface="標楷體" pitchFamily="65" charset="-120"/>
              </a:rPr>
              <a:t>在雙向狀態之後，路由器會轉換為資料庫同步狀態，這是一個三步驟程序：</a:t>
            </a:r>
            <a:endParaRPr lang="en-US" altLang="zh-TW">
              <a:latin typeface="標楷體" pitchFamily="65" charset="-120"/>
            </a:endParaRPr>
          </a:p>
          <a:p>
            <a:pPr>
              <a:lnSpc>
                <a:spcPct val="80000"/>
              </a:lnSpc>
              <a:spcBef>
                <a:spcPct val="0"/>
              </a:spcBef>
              <a:spcAft>
                <a:spcPct val="0"/>
              </a:spcAft>
              <a:buFont typeface="Arial" pitchFamily="34" charset="0"/>
              <a:buChar char="•"/>
            </a:pPr>
            <a:r>
              <a:rPr lang="zh-TW" altLang="en-US">
                <a:latin typeface="標楷體" pitchFamily="65" charset="-120"/>
              </a:rPr>
              <a:t>多重存取網路會給 </a:t>
            </a:r>
            <a:r>
              <a:rPr lang="en-US" altLang="zh-TW">
                <a:latin typeface="標楷體" pitchFamily="65" charset="-120"/>
              </a:rPr>
              <a:t>OSPF </a:t>
            </a:r>
            <a:r>
              <a:rPr lang="zh-TW" altLang="en-US">
                <a:latin typeface="標楷體" pitchFamily="65" charset="-120"/>
              </a:rPr>
              <a:t>帶來兩個關於 </a:t>
            </a:r>
            <a:r>
              <a:rPr lang="en-US" altLang="zh-TW">
                <a:latin typeface="標楷體" pitchFamily="65" charset="-120"/>
              </a:rPr>
              <a:t>LSA </a:t>
            </a:r>
            <a:r>
              <a:rPr lang="zh-TW" altLang="en-US">
                <a:latin typeface="標楷體" pitchFamily="65" charset="-120"/>
              </a:rPr>
              <a:t>氾洪的挑戰：新增多個鄰接和 </a:t>
            </a:r>
            <a:r>
              <a:rPr lang="en-US" altLang="zh-TW">
                <a:latin typeface="標楷體" pitchFamily="65" charset="-120"/>
              </a:rPr>
              <a:t>LSA </a:t>
            </a:r>
            <a:r>
              <a:rPr lang="zh-TW" altLang="en-US">
                <a:latin typeface="標楷體" pitchFamily="65" charset="-120"/>
              </a:rPr>
              <a:t>的過度氾洪。</a:t>
            </a:r>
          </a:p>
          <a:p>
            <a:pPr>
              <a:spcBef>
                <a:spcPct val="0"/>
              </a:spcBef>
              <a:spcAft>
                <a:spcPct val="0"/>
              </a:spcAft>
              <a:buFont typeface="Arial" pitchFamily="34" charset="0"/>
              <a:buChar char="•"/>
            </a:pPr>
            <a:endParaRPr lang="en-US" altLang="zh-TW">
              <a:latin typeface="+mn-lt"/>
              <a:ea typeface="+mn-ea"/>
              <a:cs typeface="Arial" panose="020b0604020202020204" pitchFamily="34" charset="0"/>
            </a:endParaRPr>
          </a:p>
          <a:p>
            <a:pPr>
              <a:spcBef>
                <a:spcPct val="0"/>
              </a:spcBef>
              <a:spcAft>
                <a:spcPct val="0"/>
              </a:spcAft>
              <a:buFont typeface="Arial" pitchFamily="34" charset="0"/>
              <a:buChar char="•"/>
            </a:pPr>
            <a:endParaRPr lang="zh-TW">
              <a:latin typeface="+mn-lt"/>
              <a:ea typeface="+mn-ea"/>
              <a:cs typeface="Arial" panose="020b0604020202020204" pitchFamily="34" charset="0"/>
            </a:endParaRPr>
          </a:p>
          <a:p>
            <a:pPr>
              <a:spcBef>
                <a:spcPct val="0"/>
              </a:spcBef>
              <a:spcAft>
                <a:spcPct val="0"/>
              </a:spcAft>
            </a:pPr>
            <a:endParaRPr lang="en-US">
              <a:latin typeface="+mn-lt"/>
              <a:ea typeface="+mn-ea"/>
              <a:cs typeface="Arial" pitchFamily="34"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25</a:t>
            </a:fld>
            <a:endParaRPr lang="en-US" kern="0">
              <a:solidFill>
                <a:srgbClr val="595959"/>
              </a:solidFill>
            </a:endParaRPr>
          </a:p>
        </p:txBody>
      </p:sp>
    </p:spTree>
    <p:custDataLst>
      <p:tags r:id="rId3"/>
    </p:custDataLst>
    <p:extLst>
      <p:ext uri="{BB962C8B-B14F-4D97-AF65-F5344CB8AC3E}">
        <p14:creationId xmlns:p14="http://schemas.microsoft.com/office/powerpoint/2010/main" val="1262976600"/>
      </p:ext>
    </p:extLst>
  </p:cSld>
  <p:clrMapOvr>
    <a:masterClrMapping/>
  </p:clrMapOvr>
  <p:transition spd="slow">
    <p:wipe/>
  </p:transition>
  <p:timing/>
</p:sld>
</file>

<file path=ppt/slides/slide2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065259"/>
            <a:ext cx="11135618" cy="5035391"/>
          </a:xfrm>
        </p:spPr>
        <p:txBody>
          <a:bodyPr>
            <a:normAutofit/>
          </a:bodyPr>
          <a:lstStyle/>
          <a:p>
            <a:pPr marL="0" indent="0">
              <a:buNone/>
            </a:pPr>
            <a:r>
              <a:rPr lang="zh-TW" altLang="en-US" sz="2200">
                <a:latin typeface="標楷體" pitchFamily="65" charset="-120"/>
              </a:rPr>
              <a:t>要驗證 </a:t>
            </a:r>
            <a:r>
              <a:rPr lang="en-US" altLang="zh-TW" sz="2200">
                <a:latin typeface="標楷體" pitchFamily="65" charset="-120"/>
              </a:rPr>
              <a:t>NAT </a:t>
            </a:r>
            <a:r>
              <a:rPr lang="zh-TW" altLang="en-US" sz="2200">
                <a:latin typeface="標楷體" pitchFamily="65" charset="-120"/>
              </a:rPr>
              <a:t>運作，請發出 </a:t>
            </a:r>
            <a:r>
              <a:rPr lang="en-US" altLang="zh-TW" sz="2200" b="1">
                <a:latin typeface="標楷體" pitchFamily="65" charset="-120"/>
              </a:rPr>
              <a:t>show ip nat translations</a:t>
            </a:r>
            <a:r>
              <a:rPr lang="en-US" altLang="zh-TW" sz="2200">
                <a:latin typeface="標楷體" pitchFamily="65" charset="-120"/>
              </a:rPr>
              <a:t> </a:t>
            </a:r>
            <a:r>
              <a:rPr lang="zh-TW" altLang="en-US" sz="2200">
                <a:latin typeface="標楷體" pitchFamily="65" charset="-120"/>
              </a:rPr>
              <a:t>命令。 </a:t>
            </a:r>
          </a:p>
          <a:p>
            <a:r>
              <a:rPr lang="zh-TW" altLang="en-US" sz="2200">
                <a:latin typeface="標楷體" pitchFamily="65" charset="-120"/>
              </a:rPr>
              <a:t>此命令顯示使用中的轉譯。 </a:t>
            </a:r>
          </a:p>
          <a:p>
            <a:r>
              <a:rPr lang="zh-TW" altLang="en-US" sz="2200">
                <a:latin typeface="標楷體" pitchFamily="65" charset="-120"/>
              </a:rPr>
              <a:t>因為範例是靜態 </a:t>
            </a:r>
            <a:r>
              <a:rPr lang="en-US" altLang="zh-TW" sz="2200">
                <a:latin typeface="標楷體" pitchFamily="65" charset="-120"/>
              </a:rPr>
              <a:t>NAT </a:t>
            </a:r>
            <a:r>
              <a:rPr lang="zh-TW" altLang="en-US" sz="2200">
                <a:latin typeface="標楷體" pitchFamily="65" charset="-120"/>
              </a:rPr>
              <a:t>設定，所以無論任何作用中的通訊為何，轉譯都會一律出現在 </a:t>
            </a:r>
            <a:r>
              <a:rPr lang="en-US" altLang="zh-TW" sz="2200">
                <a:latin typeface="標楷體" pitchFamily="65" charset="-120"/>
              </a:rPr>
              <a:t>NAT </a:t>
            </a:r>
            <a:r>
              <a:rPr lang="zh-TW" altLang="en-US" sz="2200">
                <a:latin typeface="標楷體" pitchFamily="65" charset="-120"/>
              </a:rPr>
              <a:t>表中。</a:t>
            </a:r>
          </a:p>
          <a:p>
            <a:r>
              <a:rPr lang="zh-TW" altLang="en-US" sz="2200">
                <a:latin typeface="標楷體" pitchFamily="65" charset="-120"/>
              </a:rPr>
              <a:t>如果命令是在作用中會談期間發出的，則輸出也會指出外部裝置的位址。</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6.4</a:t>
            </a:r>
            <a:r>
              <a:rPr lang="zh-TW" altLang="en-US" sz="3600" smtClean="0">
                <a:solidFill>
                  <a:srgbClr val="004C69"/>
                </a:solidFill>
              </a:rPr>
              <a:t>靜態 </a:t>
            </a:r>
            <a:r>
              <a:rPr lang="en-US" altLang="zh-TW" sz="3600">
                <a:solidFill>
                  <a:srgbClr val="004C69"/>
                </a:solidFill>
              </a:rPr>
              <a:t>NAT</a:t>
            </a:r>
            <a:br>
              <a:rPr lang="en-US" sz="3600">
                <a:solidFill>
                  <a:srgbClr val="004C69"/>
                </a:solidFill>
              </a:rPr>
            </a:br>
            <a:r>
              <a:rPr lang="zh-TW" altLang="en-US" sz="3600">
                <a:solidFill>
                  <a:srgbClr val="004C69"/>
                </a:solidFill>
              </a:rPr>
              <a:t>驗證靜態 </a:t>
            </a:r>
            <a:r>
              <a:rPr lang="en-US" altLang="zh-TW" sz="3600">
                <a:solidFill>
                  <a:srgbClr val="004C69"/>
                </a:solidFill>
              </a:rPr>
              <a:t>NAT</a:t>
            </a:r>
          </a:p>
        </p:txBody>
      </p:sp>
      <p:sp>
        <p:nvSpPr>
          <p:cNvPr id="5" name="TextBox 4">
            <a:extLst>
              <a:ext uri="{FF2B5EF4-FFF2-40B4-BE49-F238E27FC236}">
                <a16:creationId xmlns:a16="http://schemas.microsoft.com/office/drawing/2014/main" id="{273F9887-658E-40D2-A4F9-AF10A096AAD3}"/>
              </a:ext>
            </a:extLst>
          </p:cNvPr>
          <p:cNvSpPr txBox="1"/>
          <p:nvPr/>
        </p:nvSpPr>
        <p:spPr>
          <a:xfrm>
            <a:off x="729856" y="3429001"/>
            <a:ext cx="10411397" cy="954107"/>
          </a:xfrm>
          <a:prstGeom prst="rect">
            <a:avLst/>
          </a:prstGeom>
          <a:solidFill>
            <a:srgbClr val="000000"/>
          </a:solidFill>
        </p:spPr>
        <p:txBody>
          <a:bodyPr wrap="square" rtlCol="0">
            <a:spAutoFit/>
          </a:bodyPr>
          <a:lstStyle/>
          <a:p>
            <a:r>
              <a:rPr lang="en-US" altLang="zh-TW" sz="1400">
                <a:solidFill>
                  <a:schemeClr val="bg1"/>
                </a:solidFill>
                <a:latin typeface="Courier New" panose="02070309020205020404" pitchFamily="49" charset="0"/>
                <a:cs typeface="Courier New" panose="02070309020205020404" pitchFamily="49" charset="0"/>
              </a:rPr>
              <a:t>R2# </a:t>
            </a:r>
            <a:r>
              <a:rPr lang="en-US" altLang="zh-TW" sz="1400" b="1">
                <a:solidFill>
                  <a:schemeClr val="bg1"/>
                </a:solidFill>
                <a:latin typeface="Courier New" panose="02070309020205020404" pitchFamily="49" charset="0"/>
                <a:cs typeface="Courier New" panose="02070309020205020404" pitchFamily="49" charset="0"/>
              </a:rPr>
              <a:t>show ip nat translations</a:t>
            </a:r>
          </a:p>
          <a:p>
            <a:r>
              <a:rPr lang="en-US" altLang="zh-TW" sz="1400">
                <a:solidFill>
                  <a:schemeClr val="bg1"/>
                </a:solidFill>
                <a:latin typeface="Courier New" panose="02070309020205020404" pitchFamily="49" charset="0"/>
                <a:cs typeface="Courier New" panose="02070309020205020404" pitchFamily="49" charset="0"/>
              </a:rPr>
              <a:t>Pro  Inside global       Inside local       Outside local     Outside global</a:t>
            </a:r>
          </a:p>
          <a:p>
            <a:r>
              <a:rPr lang="en-US" altLang="zh-TW" sz="1400">
                <a:solidFill>
                  <a:schemeClr val="bg1"/>
                </a:solidFill>
                <a:latin typeface="Courier New" panose="02070309020205020404" pitchFamily="49" charset="0"/>
                <a:cs typeface="Courier New" panose="02070309020205020404" pitchFamily="49" charset="0"/>
              </a:rPr>
              <a:t>---  209.165.201.5       192.168.10.254     ---               ---</a:t>
            </a:r>
          </a:p>
          <a:p>
            <a:r>
              <a:rPr lang="en-US" altLang="zh-TW" sz="1400">
                <a:solidFill>
                  <a:schemeClr val="bg1"/>
                </a:solidFill>
                <a:latin typeface="Courier New" panose="02070309020205020404" pitchFamily="49" charset="0"/>
                <a:cs typeface="Courier New" panose="02070309020205020404" pitchFamily="49" charset="0"/>
              </a:rPr>
              <a:t>Total number of translations: 1</a:t>
            </a:r>
            <a:endParaRPr lang="zh-TW" altLang="en-US" sz="1400">
              <a:solidFill>
                <a:schemeClr val="bg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78AD0EEB-FD03-47DE-A7E4-FE736DEF6604}"/>
              </a:ext>
            </a:extLst>
          </p:cNvPr>
          <p:cNvSpPr txBox="1"/>
          <p:nvPr/>
        </p:nvSpPr>
        <p:spPr>
          <a:xfrm>
            <a:off x="729856" y="4831493"/>
            <a:ext cx="8991564" cy="1169551"/>
          </a:xfrm>
          <a:prstGeom prst="rect">
            <a:avLst/>
          </a:prstGeom>
          <a:solidFill>
            <a:srgbClr val="000000"/>
          </a:solidFill>
        </p:spPr>
        <p:txBody>
          <a:bodyPr wrap="none" rtlCol="0">
            <a:spAutoFit/>
          </a:bodyPr>
          <a:lstStyle/>
          <a:p>
            <a:r>
              <a:rPr lang="en-US" altLang="zh-TW" sz="1400">
                <a:solidFill>
                  <a:schemeClr val="bg1"/>
                </a:solidFill>
                <a:latin typeface="Courier New" panose="02070309020205020404" pitchFamily="49" charset="0"/>
                <a:cs typeface="Courier New" panose="02070309020205020404" pitchFamily="49" charset="0"/>
              </a:rPr>
              <a:t>R2# </a:t>
            </a:r>
            <a:r>
              <a:rPr lang="en-US" altLang="zh-TW" sz="1400" b="1">
                <a:solidFill>
                  <a:schemeClr val="bg1"/>
                </a:solidFill>
                <a:latin typeface="Courier New" panose="02070309020205020404" pitchFamily="49" charset="0"/>
                <a:cs typeface="Courier New" panose="02070309020205020404" pitchFamily="49" charset="0"/>
              </a:rPr>
              <a:t>show ip nat translations</a:t>
            </a:r>
          </a:p>
          <a:p>
            <a:r>
              <a:rPr lang="en-US" altLang="zh-TW" sz="1400">
                <a:solidFill>
                  <a:schemeClr val="bg1"/>
                </a:solidFill>
                <a:latin typeface="Courier New" panose="02070309020205020404" pitchFamily="49" charset="0"/>
                <a:cs typeface="Courier New" panose="02070309020205020404" pitchFamily="49" charset="0"/>
              </a:rPr>
              <a:t>Pro  Inside global       Inside local        Outside local         Outside global</a:t>
            </a:r>
          </a:p>
          <a:p>
            <a:r>
              <a:rPr lang="en-US" altLang="zh-TW" sz="1400" err="1">
                <a:solidFill>
                  <a:schemeClr val="bg1"/>
                </a:solidFill>
                <a:latin typeface="Courier New" panose="02070309020205020404" pitchFamily="49" charset="0"/>
                <a:cs typeface="Courier New" panose="02070309020205020404" pitchFamily="49" charset="0"/>
              </a:rPr>
              <a:t>tcp  209.165.201.5       192.168.10.254      209.165.200.254       209.165.200.254</a:t>
            </a:r>
          </a:p>
          <a:p>
            <a:r>
              <a:rPr lang="en-US" altLang="zh-TW" sz="1400">
                <a:solidFill>
                  <a:schemeClr val="bg1"/>
                </a:solidFill>
                <a:latin typeface="Courier New" panose="02070309020205020404" pitchFamily="49" charset="0"/>
                <a:cs typeface="Courier New" panose="02070309020205020404" pitchFamily="49" charset="0"/>
              </a:rPr>
              <a:t>---  209.165.201.5       192.168.10.254        ---                   ---</a:t>
            </a:r>
          </a:p>
          <a:p>
            <a:r>
              <a:rPr lang="en-US" altLang="zh-TW" sz="1400">
                <a:solidFill>
                  <a:schemeClr val="bg1"/>
                </a:solidFill>
                <a:latin typeface="Courier New" panose="02070309020205020404" pitchFamily="49" charset="0"/>
                <a:cs typeface="Courier New" panose="02070309020205020404" pitchFamily="49" charset="0"/>
              </a:rPr>
              <a:t>Total number of translations: 2</a:t>
            </a:r>
            <a:endParaRPr lang="zh-TW" altLang="en-US" sz="14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250</a:t>
            </a:fld>
            <a:endParaRPr lang="en-US" kern="0">
              <a:solidFill>
                <a:srgbClr val="595959"/>
              </a:solidFill>
            </a:endParaRPr>
          </a:p>
        </p:txBody>
      </p:sp>
    </p:spTree>
    <p:extLst>
      <p:ext uri="{BB962C8B-B14F-4D97-AF65-F5344CB8AC3E}">
        <p14:creationId xmlns:p14="http://schemas.microsoft.com/office/powerpoint/2010/main" val="3116343305"/>
      </p:ext>
    </p:extLst>
  </p:cSld>
  <p:clrMapOvr>
    <a:masterClrMapping/>
  </p:clrMapOvr>
  <p:transition/>
  <p:timing/>
</p:sld>
</file>

<file path=ppt/slides/slide2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327759"/>
            <a:ext cx="10985306" cy="4772891"/>
          </a:xfrm>
        </p:spPr>
        <p:txBody>
          <a:bodyPr>
            <a:normAutofit/>
          </a:bodyPr>
          <a:lstStyle/>
          <a:p>
            <a:pPr marL="0" indent="0">
              <a:buNone/>
            </a:pPr>
            <a:r>
              <a:rPr lang="zh-TW" altLang="en-US" sz="2200">
                <a:latin typeface="標楷體" pitchFamily="65" charset="-120"/>
              </a:rPr>
              <a:t>另一個有用的命令是 </a:t>
            </a:r>
            <a:r>
              <a:rPr lang="en-US" altLang="zh-TW" sz="2200" b="1">
                <a:latin typeface="標楷體" pitchFamily="65" charset="-120"/>
              </a:rPr>
              <a:t>show ip nat statistics </a:t>
            </a:r>
            <a:r>
              <a:rPr lang="zh-TW" altLang="en-US" sz="2200" b="1">
                <a:latin typeface="標楷體" pitchFamily="65" charset="-120"/>
              </a:rPr>
              <a:t>。</a:t>
            </a:r>
          </a:p>
          <a:p>
            <a:r>
              <a:rPr lang="zh-TW" altLang="en-US" sz="2200">
                <a:latin typeface="標楷體" pitchFamily="65" charset="-120"/>
              </a:rPr>
              <a:t>它顯示作用中轉譯總數、</a:t>
            </a:r>
            <a:r>
              <a:rPr lang="en-US" altLang="zh-TW" sz="2200">
                <a:latin typeface="標楷體" pitchFamily="65" charset="-120"/>
              </a:rPr>
              <a:t>NAT </a:t>
            </a:r>
            <a:r>
              <a:rPr lang="zh-TW" altLang="en-US" sz="2200">
                <a:latin typeface="標楷體" pitchFamily="65" charset="-120"/>
              </a:rPr>
              <a:t>設定參數、集區中的位址數目，以及已分配位址數目的相關資訊。 </a:t>
            </a:r>
          </a:p>
          <a:p>
            <a:r>
              <a:rPr lang="zh-TW" altLang="en-US" sz="2200">
                <a:latin typeface="標楷體" pitchFamily="65" charset="-120"/>
              </a:rPr>
              <a:t>若要確認 </a:t>
            </a:r>
            <a:r>
              <a:rPr lang="en-US" altLang="zh-TW" sz="2200">
                <a:latin typeface="標楷體" pitchFamily="65" charset="-120"/>
              </a:rPr>
              <a:t>NAT </a:t>
            </a:r>
            <a:r>
              <a:rPr lang="zh-TW" altLang="en-US" sz="2200">
                <a:latin typeface="標楷體" pitchFamily="65" charset="-120"/>
              </a:rPr>
              <a:t>轉譯是否正常運作，最好在測試前先使用 </a:t>
            </a:r>
            <a:r>
              <a:rPr lang="en-US" altLang="zh-TW" sz="2200" b="1">
                <a:latin typeface="標楷體" pitchFamily="65" charset="-120"/>
              </a:rPr>
              <a:t>clear ip nat statistics</a:t>
            </a:r>
            <a:r>
              <a:rPr lang="zh-TW" altLang="en-US" sz="2200">
                <a:latin typeface="標楷體" pitchFamily="65" charset="-120"/>
              </a:rPr>
              <a:t> 命令清除任何過去轉譯的統計資料。</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6.4</a:t>
            </a:r>
            <a:r>
              <a:rPr lang="zh-TW" altLang="en-US" sz="3600" smtClean="0">
                <a:solidFill>
                  <a:srgbClr val="004C69"/>
                </a:solidFill>
              </a:rPr>
              <a:t>靜態 </a:t>
            </a:r>
            <a:r>
              <a:rPr lang="en-US" altLang="zh-TW" sz="3600">
                <a:solidFill>
                  <a:srgbClr val="004C69"/>
                </a:solidFill>
              </a:rPr>
              <a:t>NAT</a:t>
            </a:r>
            <a:br>
              <a:rPr lang="en-US" sz="3600">
                <a:solidFill>
                  <a:srgbClr val="004C69"/>
                </a:solidFill>
              </a:rPr>
            </a:br>
            <a:r>
              <a:rPr lang="zh-TW" altLang="en-US" sz="3600">
                <a:solidFill>
                  <a:srgbClr val="004C69"/>
                </a:solidFill>
              </a:rPr>
              <a:t>驗證靜態 </a:t>
            </a:r>
            <a:r>
              <a:rPr lang="en-US" altLang="zh-TW" sz="3600">
                <a:solidFill>
                  <a:srgbClr val="004C69"/>
                </a:solidFill>
              </a:rPr>
              <a:t>NAT</a:t>
            </a:r>
            <a:r>
              <a:rPr lang="zh-TW" altLang="en-US" sz="3600">
                <a:solidFill>
                  <a:srgbClr val="004C69"/>
                </a:solidFill>
              </a:rPr>
              <a:t>（續） </a:t>
            </a:r>
          </a:p>
        </p:txBody>
      </p:sp>
      <p:sp>
        <p:nvSpPr>
          <p:cNvPr id="5" name="TextBox 4">
            <a:extLst>
              <a:ext uri="{FF2B5EF4-FFF2-40B4-BE49-F238E27FC236}">
                <a16:creationId xmlns:a16="http://schemas.microsoft.com/office/drawing/2014/main" id="{273F9887-658E-40D2-A4F9-AF10A096AAD3}"/>
              </a:ext>
            </a:extLst>
          </p:cNvPr>
          <p:cNvSpPr txBox="1"/>
          <p:nvPr/>
        </p:nvSpPr>
        <p:spPr>
          <a:xfrm>
            <a:off x="715920" y="3863643"/>
            <a:ext cx="10411397" cy="2062103"/>
          </a:xfrm>
          <a:prstGeom prst="rect">
            <a:avLst/>
          </a:prstGeom>
          <a:solidFill>
            <a:srgbClr val="000000"/>
          </a:solidFill>
        </p:spPr>
        <p:txBody>
          <a:bodyPr wrap="square" rtlCol="0">
            <a:spAutoFit/>
          </a:bodyPr>
          <a:lstStyle/>
          <a:p>
            <a:r>
              <a:rPr lang="en-US" altLang="zh-TW" sz="1600">
                <a:solidFill>
                  <a:schemeClr val="bg1"/>
                </a:solidFill>
                <a:latin typeface="Courier New" panose="02070309020205020404" pitchFamily="49" charset="0"/>
                <a:cs typeface="Courier New" panose="02070309020205020404" pitchFamily="49" charset="0"/>
              </a:rPr>
              <a:t>R2# </a:t>
            </a:r>
            <a:r>
              <a:rPr lang="en-US" altLang="zh-TW" sz="1600" b="1">
                <a:solidFill>
                  <a:schemeClr val="bg1"/>
                </a:solidFill>
                <a:latin typeface="Courier New" panose="02070309020205020404" pitchFamily="49" charset="0"/>
                <a:cs typeface="Courier New" panose="02070309020205020404" pitchFamily="49" charset="0"/>
              </a:rPr>
              <a:t>show ip nat statistics</a:t>
            </a:r>
          </a:p>
          <a:p>
            <a:r>
              <a:rPr lang="en-US" altLang="zh-TW" sz="1600">
                <a:solidFill>
                  <a:schemeClr val="bg1"/>
                </a:solidFill>
                <a:latin typeface="Courier New" panose="02070309020205020404" pitchFamily="49" charset="0"/>
                <a:cs typeface="Courier New" panose="02070309020205020404" pitchFamily="49" charset="0"/>
              </a:rPr>
              <a:t>Total active translations: 1 (1 static, 0 dynamic; 0 extended)</a:t>
            </a:r>
          </a:p>
          <a:p>
            <a:r>
              <a:rPr lang="en-US" altLang="zh-TW" sz="1600">
                <a:solidFill>
                  <a:schemeClr val="bg1"/>
                </a:solidFill>
                <a:latin typeface="Courier New" panose="02070309020205020404" pitchFamily="49" charset="0"/>
                <a:cs typeface="Courier New" panose="02070309020205020404" pitchFamily="49" charset="0"/>
              </a:rPr>
              <a:t>Outside interfaces:</a:t>
            </a:r>
          </a:p>
          <a:p>
            <a:r>
              <a:rPr lang="en-US" altLang="zh-TW" sz="1600">
                <a:solidFill>
                  <a:schemeClr val="bg1"/>
                </a:solidFill>
                <a:latin typeface="Courier New" panose="02070309020205020404" pitchFamily="49" charset="0"/>
                <a:cs typeface="Courier New" panose="02070309020205020404" pitchFamily="49" charset="0"/>
              </a:rPr>
              <a:t>  Serial0/1/1</a:t>
            </a:r>
          </a:p>
          <a:p>
            <a:r>
              <a:rPr lang="en-US" altLang="zh-TW" sz="1600">
                <a:solidFill>
                  <a:schemeClr val="bg1"/>
                </a:solidFill>
                <a:latin typeface="Courier New" panose="02070309020205020404" pitchFamily="49" charset="0"/>
                <a:cs typeface="Courier New" panose="02070309020205020404" pitchFamily="49" charset="0"/>
              </a:rPr>
              <a:t>Inside interfaces:</a:t>
            </a:r>
          </a:p>
          <a:p>
            <a:r>
              <a:rPr lang="en-US" altLang="zh-TW" sz="1600">
                <a:solidFill>
                  <a:schemeClr val="bg1"/>
                </a:solidFill>
                <a:latin typeface="Courier New" panose="02070309020205020404" pitchFamily="49" charset="0"/>
                <a:cs typeface="Courier New" panose="02070309020205020404" pitchFamily="49" charset="0"/>
              </a:rPr>
              <a:t>  Serial0/1/0</a:t>
            </a:r>
          </a:p>
          <a:p>
            <a:r>
              <a:rPr lang="en-US" altLang="zh-TW" sz="1600">
                <a:solidFill>
                  <a:schemeClr val="accent6"/>
                </a:solidFill>
                <a:latin typeface="Courier New" panose="02070309020205020404" pitchFamily="49" charset="0"/>
                <a:cs typeface="Courier New" panose="02070309020205020404" pitchFamily="49" charset="0"/>
              </a:rPr>
              <a:t>Hits: 4  Misses: 1</a:t>
            </a:r>
          </a:p>
          <a:p>
            <a:r>
              <a:rPr lang="zh-TW" altLang="en-US" sz="1600">
                <a:solidFill>
                  <a:schemeClr val="bg1"/>
                </a:solidFill>
                <a:latin typeface="Courier New" panose="02070309020205020404" pitchFamily="49" charset="0"/>
                <a:cs typeface="Courier New" panose="02070309020205020404" pitchFamily="49" charset="0"/>
              </a:rPr>
              <a:t>（輸出省略）</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251</a:t>
            </a:fld>
            <a:endParaRPr lang="en-US" kern="0">
              <a:solidFill>
                <a:srgbClr val="595959"/>
              </a:solidFill>
            </a:endParaRPr>
          </a:p>
        </p:txBody>
      </p:sp>
    </p:spTree>
    <p:extLst>
      <p:ext uri="{BB962C8B-B14F-4D97-AF65-F5344CB8AC3E}">
        <p14:creationId xmlns:p14="http://schemas.microsoft.com/office/powerpoint/2010/main" val="3397071537"/>
      </p:ext>
    </p:extLst>
  </p:cSld>
  <p:clrMapOvr>
    <a:masterClrMapping/>
  </p:clrMapOvr>
  <p:transition/>
  <p:timing/>
</p:sld>
</file>

<file path=ppt/slides/slide2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795809" cy="5540425"/>
          </a:xfrm>
        </p:spPr>
        <p:txBody>
          <a:bodyPr/>
          <a:lstStyle/>
          <a:p>
            <a:r>
              <a:rPr lang="zh-TW" altLang="en-US" sz="2133">
                <a:latin typeface="標楷體" pitchFamily="65" charset="-120"/>
              </a:rPr>
              <a:t>動態 </a:t>
            </a:r>
            <a:r>
              <a:rPr lang="en-US" altLang="zh-TW" sz="2133">
                <a:latin typeface="標楷體" pitchFamily="65" charset="-120"/>
              </a:rPr>
              <a:t>NAT </a:t>
            </a:r>
            <a:r>
              <a:rPr lang="zh-TW" altLang="en-US" sz="2133">
                <a:latin typeface="標楷體" pitchFamily="65" charset="-120"/>
              </a:rPr>
              <a:t>會自動將內部本地位址對映到內部全域位址。</a:t>
            </a:r>
          </a:p>
          <a:p>
            <a:r>
              <a:rPr lang="zh-TW" altLang="en-US" sz="2133">
                <a:latin typeface="標楷體" pitchFamily="65" charset="-120"/>
              </a:rPr>
              <a:t>動態 </a:t>
            </a:r>
            <a:r>
              <a:rPr lang="en-US" altLang="zh-TW" sz="2133">
                <a:latin typeface="標楷體" pitchFamily="65" charset="-120"/>
              </a:rPr>
              <a:t>NAT </a:t>
            </a:r>
            <a:r>
              <a:rPr lang="zh-TW" altLang="en-US" sz="2133">
                <a:latin typeface="標楷體" pitchFamily="65" charset="-120"/>
              </a:rPr>
              <a:t>使用內部全域位址的集區。</a:t>
            </a:r>
          </a:p>
          <a:p>
            <a:r>
              <a:rPr lang="zh-TW" altLang="en-US" sz="2133">
                <a:latin typeface="標楷體" pitchFamily="65" charset="-120"/>
              </a:rPr>
              <a:t>內部全域位址集區可供內部網路上的任何裝置以先到先得的方式使用。</a:t>
            </a:r>
          </a:p>
          <a:p>
            <a:r>
              <a:rPr lang="zh-TW" altLang="en-US" sz="2133">
                <a:latin typeface="標楷體" pitchFamily="65" charset="-120"/>
              </a:rPr>
              <a:t>如果集區中的所有位址都在使用中，裝置必須等待可用位址，才能存取外部網路。</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6.5</a:t>
            </a:r>
            <a:r>
              <a:rPr lang="zh-TW" altLang="en-US" sz="3600" smtClean="0">
                <a:solidFill>
                  <a:srgbClr val="004C69"/>
                </a:solidFill>
              </a:rPr>
              <a:t> 動態 </a:t>
            </a:r>
            <a:r>
              <a:rPr lang="en-US" altLang="zh-TW" sz="3600">
                <a:solidFill>
                  <a:srgbClr val="004C69"/>
                </a:solidFill>
              </a:rPr>
              <a:t>NAT</a:t>
            </a:r>
            <a:br>
              <a:rPr lang="en-US" sz="3600">
                <a:solidFill>
                  <a:srgbClr val="004C69"/>
                </a:solidFill>
              </a:rPr>
            </a:br>
            <a:r>
              <a:rPr lang="zh-TW" altLang="en-US" sz="3600">
                <a:solidFill>
                  <a:srgbClr val="004C69"/>
                </a:solidFill>
              </a:rPr>
              <a:t>動態 </a:t>
            </a:r>
            <a:r>
              <a:rPr lang="en-US" altLang="zh-TW" sz="3600">
                <a:solidFill>
                  <a:srgbClr val="004C69"/>
                </a:solidFill>
              </a:rPr>
              <a:t>NAT </a:t>
            </a:r>
            <a:r>
              <a:rPr lang="zh-TW" altLang="en-US" sz="3600">
                <a:solidFill>
                  <a:srgbClr val="004C69"/>
                </a:solidFill>
              </a:rPr>
              <a:t>案例</a:t>
            </a:r>
          </a:p>
        </p:txBody>
      </p:sp>
      <p:pic>
        <p:nvPicPr>
          <p:cNvPr id="5" name="Picture 4">
            <a:extLst>
              <a:ext uri="{FF2B5EF4-FFF2-40B4-BE49-F238E27FC236}">
                <a16:creationId xmlns:a16="http://schemas.microsoft.com/office/drawing/2014/main" id="{442592A8-A473-4812-8DA8-E167F4D11661}"/>
              </a:ext>
            </a:extLst>
          </p:cNvPr>
          <p:cNvPicPr>
            <a:picLocks noChangeAspect="1"/>
          </p:cNvPicPr>
          <p:nvPr/>
        </p:nvPicPr>
        <p:blipFill>
          <a:blip r:embed="rId3"/>
          <a:stretch>
            <a:fillRect/>
          </a:stretch>
        </p:blipFill>
        <p:spPr>
          <a:xfrm>
            <a:off x="6204106" y="2278094"/>
            <a:ext cx="5800021" cy="240577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252</a:t>
            </a:fld>
            <a:endParaRPr lang="en-US" kern="0">
              <a:solidFill>
                <a:srgbClr val="595959"/>
              </a:solidFill>
            </a:endParaRPr>
          </a:p>
        </p:txBody>
      </p:sp>
    </p:spTree>
    <p:extLst>
      <p:ext uri="{BB962C8B-B14F-4D97-AF65-F5344CB8AC3E}">
        <p14:creationId xmlns:p14="http://schemas.microsoft.com/office/powerpoint/2010/main" val="3746519800"/>
      </p:ext>
    </p:extLst>
  </p:cSld>
  <p:clrMapOvr>
    <a:masterClrMapping/>
  </p:clrMapOvr>
  <p:transition/>
  <p:timing/>
</p:sld>
</file>

<file path=ppt/slides/slide2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52603"/>
            <a:ext cx="11804381" cy="4848047"/>
          </a:xfrm>
        </p:spPr>
        <p:txBody>
          <a:bodyPr/>
          <a:lstStyle/>
          <a:p>
            <a:pPr marL="0" indent="0">
              <a:buNone/>
            </a:pPr>
            <a:r>
              <a:rPr lang="zh-TW" altLang="en-US" sz="2133">
                <a:latin typeface="標楷體" pitchFamily="65" charset="-120"/>
              </a:rPr>
              <a:t>設定動態 </a:t>
            </a:r>
            <a:r>
              <a:rPr lang="en-US" altLang="zh-TW" sz="2133">
                <a:latin typeface="標楷體" pitchFamily="65" charset="-120"/>
              </a:rPr>
              <a:t>NAT </a:t>
            </a:r>
            <a:r>
              <a:rPr lang="zh-TW" altLang="en-US" sz="2133">
                <a:latin typeface="標楷體" pitchFamily="65" charset="-120"/>
              </a:rPr>
              <a:t>轉譯時，有五項工作：</a:t>
            </a:r>
          </a:p>
          <a:p>
            <a:r>
              <a:rPr lang="zh-TW" altLang="zh-TW" sz="2133" b="1">
                <a:latin typeface="標楷體" pitchFamily="65" charset="-120"/>
              </a:rPr>
              <a:t>步驟 </a:t>
            </a:r>
            <a:r>
              <a:rPr lang="en-US" altLang="zh-TW" sz="2133" b="1">
                <a:latin typeface="標楷體" pitchFamily="65" charset="-120"/>
              </a:rPr>
              <a:t>1 </a:t>
            </a:r>
            <a:r>
              <a:rPr lang="en-US" altLang="zh-TW" sz="2133">
                <a:latin typeface="標楷體" pitchFamily="65" charset="-120"/>
              </a:rPr>
              <a:t>- </a:t>
            </a:r>
            <a:r>
              <a:rPr lang="zh-TW" altLang="en-US" sz="2133">
                <a:latin typeface="標楷體" pitchFamily="65" charset="-120"/>
              </a:rPr>
              <a:t>定義要用於轉譯的位址集區。</a:t>
            </a:r>
            <a:r>
              <a:rPr lang="zh-TW" altLang="en-US" sz="2133" b="1">
                <a:latin typeface="標楷體" pitchFamily="65" charset="-120"/>
              </a:rPr>
              <a:t> </a:t>
            </a:r>
          </a:p>
          <a:p>
            <a:r>
              <a:rPr lang="zh-TW" altLang="en-US" sz="2133" b="1">
                <a:latin typeface="標楷體" pitchFamily="65" charset="-120"/>
              </a:rPr>
              <a:t>步驟 </a:t>
            </a:r>
            <a:r>
              <a:rPr lang="en-US" altLang="zh-TW" sz="2133" b="1">
                <a:latin typeface="標楷體" pitchFamily="65" charset="-120"/>
              </a:rPr>
              <a:t>2</a:t>
            </a:r>
            <a:r>
              <a:rPr lang="zh-TW" altLang="en-US" sz="2133">
                <a:latin typeface="標楷體" pitchFamily="65" charset="-120"/>
              </a:rPr>
              <a:t> </a:t>
            </a:r>
            <a:r>
              <a:rPr lang="en-US" altLang="zh-TW" sz="2133">
                <a:latin typeface="標楷體" pitchFamily="65" charset="-120"/>
              </a:rPr>
              <a:t>- </a:t>
            </a:r>
            <a:r>
              <a:rPr lang="zh-TW" altLang="en-US" sz="2133">
                <a:latin typeface="標楷體" pitchFamily="65" charset="-120"/>
              </a:rPr>
              <a:t>設定標準 </a:t>
            </a:r>
            <a:r>
              <a:rPr lang="en-US" altLang="zh-TW" sz="2133">
                <a:latin typeface="標楷體" pitchFamily="65" charset="-120"/>
              </a:rPr>
              <a:t>ACL</a:t>
            </a:r>
            <a:r>
              <a:rPr lang="zh-TW" altLang="en-US" sz="2133">
                <a:latin typeface="標楷體" pitchFamily="65" charset="-120"/>
              </a:rPr>
              <a:t>，以識別（允許）只有那些要轉譯的位址。</a:t>
            </a:r>
          </a:p>
          <a:p>
            <a:r>
              <a:rPr lang="zh-TW" altLang="zh-TW" sz="2133" b="1">
                <a:latin typeface="標楷體" pitchFamily="65" charset="-120"/>
              </a:rPr>
              <a:t>步驟 </a:t>
            </a:r>
            <a:r>
              <a:rPr lang="en-US" altLang="zh-TW" sz="2133" b="1">
                <a:latin typeface="標楷體" pitchFamily="65" charset="-120"/>
              </a:rPr>
              <a:t>3</a:t>
            </a:r>
            <a:r>
              <a:rPr lang="zh-TW" altLang="zh-TW" sz="2133" b="1">
                <a:latin typeface="標楷體" pitchFamily="65" charset="-120"/>
              </a:rPr>
              <a:t> </a:t>
            </a:r>
            <a:r>
              <a:rPr lang="en-US" altLang="zh-TW" sz="2133">
                <a:latin typeface="標楷體" pitchFamily="65" charset="-120"/>
              </a:rPr>
              <a:t>- </a:t>
            </a:r>
            <a:r>
              <a:rPr lang="zh-TW" altLang="en-US" sz="2133">
                <a:latin typeface="標楷體" pitchFamily="65" charset="-120"/>
              </a:rPr>
              <a:t>將 </a:t>
            </a:r>
            <a:r>
              <a:rPr lang="en-US" altLang="zh-TW" sz="2133">
                <a:latin typeface="標楷體" pitchFamily="65" charset="-120"/>
              </a:rPr>
              <a:t>ACL </a:t>
            </a:r>
            <a:r>
              <a:rPr lang="zh-TW" altLang="en-US" sz="2133">
                <a:latin typeface="標楷體" pitchFamily="65" charset="-120"/>
              </a:rPr>
              <a:t>繫結至集區：使用</a:t>
            </a:r>
            <a:r>
              <a:rPr lang="zh-TW" altLang="en-US" sz="2133" b="1">
                <a:latin typeface="標楷體" pitchFamily="65" charset="-120"/>
              </a:rPr>
              <a:t> </a:t>
            </a:r>
            <a:r>
              <a:rPr lang="en-US" altLang="zh-TW" sz="2133">
                <a:latin typeface="標楷體" pitchFamily="65" charset="-120"/>
              </a:rPr>
              <a:t> </a:t>
            </a:r>
            <a:r>
              <a:rPr lang="en-US" altLang="zh-TW" sz="2133" b="1" err="1">
                <a:latin typeface="標楷體" pitchFamily="65" charset="-120"/>
              </a:rPr>
              <a:t>ip nat inside source list</a:t>
            </a:r>
            <a:r>
              <a:rPr lang="en-US" altLang="zh-TW" sz="2133">
                <a:latin typeface="標楷體" pitchFamily="65" charset="-120"/>
              </a:rPr>
              <a:t> {</a:t>
            </a:r>
            <a:r>
              <a:rPr lang="en-US" altLang="zh-TW" sz="2133" i="1">
                <a:latin typeface="標楷體" pitchFamily="65" charset="-120"/>
              </a:rPr>
              <a:t>access-list-number</a:t>
            </a:r>
            <a:r>
              <a:rPr lang="en-US" altLang="zh-TW" sz="2133">
                <a:latin typeface="標楷體" pitchFamily="65" charset="-120"/>
              </a:rPr>
              <a:t> | </a:t>
            </a:r>
            <a:r>
              <a:rPr lang="en-US" altLang="zh-TW" sz="2133" i="1">
                <a:latin typeface="標楷體" pitchFamily="65" charset="-120"/>
              </a:rPr>
              <a:t>access-list-name</a:t>
            </a:r>
            <a:r>
              <a:rPr lang="en-US" altLang="zh-TW" sz="2133">
                <a:latin typeface="標楷體" pitchFamily="65" charset="-120"/>
              </a:rPr>
              <a:t>} </a:t>
            </a:r>
            <a:r>
              <a:rPr lang="en-US" altLang="zh-TW" sz="2133" b="1">
                <a:latin typeface="標楷體" pitchFamily="65" charset="-120"/>
              </a:rPr>
              <a:t>pool</a:t>
            </a:r>
            <a:r>
              <a:rPr lang="en-US" altLang="zh-TW" sz="2133">
                <a:latin typeface="標楷體" pitchFamily="65" charset="-120"/>
              </a:rPr>
              <a:t> </a:t>
            </a:r>
            <a:r>
              <a:rPr lang="en-US" altLang="zh-TW" sz="2133" i="1">
                <a:latin typeface="標楷體" pitchFamily="65" charset="-120"/>
              </a:rPr>
              <a:t>pool-name </a:t>
            </a:r>
            <a:r>
              <a:rPr lang="zh-TW" altLang="en-US" sz="2133">
                <a:latin typeface="標楷體" pitchFamily="65" charset="-120"/>
              </a:rPr>
              <a:t>命令。</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6.5</a:t>
            </a:r>
            <a:r>
              <a:rPr lang="zh-TW" altLang="en-US" sz="3600" smtClean="0">
                <a:solidFill>
                  <a:srgbClr val="004C69"/>
                </a:solidFill>
              </a:rPr>
              <a:t> 動態 </a:t>
            </a:r>
            <a:r>
              <a:rPr lang="en-US" altLang="zh-TW" sz="3600">
                <a:solidFill>
                  <a:srgbClr val="004C69"/>
                </a:solidFill>
              </a:rPr>
              <a:t>NAT</a:t>
            </a:r>
            <a:br>
              <a:rPr lang="en-US" sz="3600">
                <a:solidFill>
                  <a:srgbClr val="004C69"/>
                </a:solidFill>
              </a:rPr>
            </a:br>
            <a:r>
              <a:rPr lang="zh-TW" altLang="en-US" sz="3600">
                <a:solidFill>
                  <a:srgbClr val="004C69"/>
                </a:solidFill>
              </a:rPr>
              <a:t>設定動態 </a:t>
            </a:r>
            <a:r>
              <a:rPr lang="en-US" altLang="zh-TW" sz="3600">
                <a:solidFill>
                  <a:srgbClr val="004C69"/>
                </a:solidFill>
              </a:rPr>
              <a:t>NAT</a:t>
            </a:r>
            <a:endParaRPr lang="zh-TW" altLang="en-US" sz="3600">
              <a:solidFill>
                <a:srgbClr val="004C69"/>
              </a:solidFill>
            </a:endParaRPr>
          </a:p>
        </p:txBody>
      </p:sp>
      <p:sp>
        <p:nvSpPr>
          <p:cNvPr id="6" name="TextBox 5">
            <a:extLst>
              <a:ext uri="{FF2B5EF4-FFF2-40B4-BE49-F238E27FC236}">
                <a16:creationId xmlns:a16="http://schemas.microsoft.com/office/drawing/2014/main" id="{C5AB92B7-035F-4C02-A3A3-0391A892BC0F}"/>
              </a:ext>
            </a:extLst>
          </p:cNvPr>
          <p:cNvSpPr txBox="1"/>
          <p:nvPr/>
        </p:nvSpPr>
        <p:spPr>
          <a:xfrm>
            <a:off x="456421" y="4032399"/>
            <a:ext cx="11170046" cy="830997"/>
          </a:xfrm>
          <a:prstGeom prst="rect">
            <a:avLst/>
          </a:prstGeom>
          <a:solidFill>
            <a:srgbClr val="000000"/>
          </a:solidFill>
        </p:spPr>
        <p:txBody>
          <a:bodyPr wrap="none" rtlCol="0">
            <a:spAutoFit/>
          </a:bodyPr>
          <a:lstStyle/>
          <a:p>
            <a:r>
              <a:rPr lang="en-US" altLang="zh-TW" sz="1600">
                <a:solidFill>
                  <a:schemeClr val="bg1"/>
                </a:solidFill>
                <a:latin typeface="Courier New" panose="02070309020205020404" pitchFamily="49" charset="0"/>
                <a:cs typeface="Courier New" panose="02070309020205020404" pitchFamily="49" charset="0"/>
              </a:rPr>
              <a:t>R2(config)# </a:t>
            </a:r>
            <a:r>
              <a:rPr lang="en-US" altLang="zh-TW" sz="1600" b="1" err="1">
                <a:solidFill>
                  <a:schemeClr val="bg1"/>
                </a:solidFill>
                <a:latin typeface="Courier New" panose="02070309020205020404" pitchFamily="49" charset="0"/>
                <a:cs typeface="Courier New" panose="02070309020205020404" pitchFamily="49" charset="0"/>
              </a:rPr>
              <a:t>ip nat pool NAT-POOL1 209.165.200.226 209.165.200.240 netmask 255.255.255.224</a:t>
            </a:r>
          </a:p>
          <a:p>
            <a:r>
              <a:rPr lang="en-US" altLang="zh-TW" sz="1600">
                <a:solidFill>
                  <a:schemeClr val="bg1"/>
                </a:solidFill>
                <a:latin typeface="Courier New" panose="02070309020205020404" pitchFamily="49" charset="0"/>
                <a:cs typeface="Courier New" panose="02070309020205020404" pitchFamily="49" charset="0"/>
              </a:rPr>
              <a:t>R2(config)# </a:t>
            </a:r>
            <a:r>
              <a:rPr lang="en-US" altLang="zh-TW" sz="1600" b="1">
                <a:solidFill>
                  <a:schemeClr val="bg1"/>
                </a:solidFill>
                <a:latin typeface="Courier New" panose="02070309020205020404" pitchFamily="49" charset="0"/>
                <a:cs typeface="Courier New" panose="02070309020205020404" pitchFamily="49" charset="0"/>
              </a:rPr>
              <a:t>access-list 1 permit 192.168.0.0 0.0.255.255</a:t>
            </a:r>
          </a:p>
          <a:p>
            <a:r>
              <a:rPr lang="en-US" altLang="zh-TW" sz="1600">
                <a:solidFill>
                  <a:schemeClr val="bg1"/>
                </a:solidFill>
                <a:latin typeface="Courier New" panose="02070309020205020404" pitchFamily="49" charset="0"/>
                <a:cs typeface="Courier New" panose="02070309020205020404" pitchFamily="49" charset="0"/>
              </a:rPr>
              <a:t>R2(config)# </a:t>
            </a:r>
            <a:r>
              <a:rPr lang="en-US" altLang="zh-TW" sz="1600" b="1" err="1">
                <a:solidFill>
                  <a:schemeClr val="bg1"/>
                </a:solidFill>
                <a:latin typeface="Courier New" panose="02070309020205020404" pitchFamily="49" charset="0"/>
                <a:cs typeface="Courier New" panose="02070309020205020404" pitchFamily="49" charset="0"/>
              </a:rPr>
              <a:t>ip nat inside source list 1 pool NAT-POOL1</a:t>
            </a:r>
            <a:endParaRPr lang="zh-TW" altLang="en-US" sz="1600"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253</a:t>
            </a:fld>
            <a:endParaRPr lang="en-US" kern="0">
              <a:solidFill>
                <a:srgbClr val="595959"/>
              </a:solidFill>
            </a:endParaRPr>
          </a:p>
        </p:txBody>
      </p:sp>
    </p:spTree>
    <p:extLst>
      <p:ext uri="{BB962C8B-B14F-4D97-AF65-F5344CB8AC3E}">
        <p14:creationId xmlns:p14="http://schemas.microsoft.com/office/powerpoint/2010/main" val="3186305991"/>
      </p:ext>
    </p:extLst>
  </p:cSld>
  <p:clrMapOvr>
    <a:masterClrMapping/>
  </p:clrMapOvr>
  <p:transition/>
  <p:timing/>
</p:sld>
</file>

<file path=ppt/slides/slide2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52603"/>
            <a:ext cx="11804381" cy="4848047"/>
          </a:xfrm>
        </p:spPr>
        <p:txBody>
          <a:bodyPr/>
          <a:lstStyle/>
          <a:p>
            <a:pPr marL="0" indent="0">
              <a:buNone/>
            </a:pPr>
            <a:r>
              <a:rPr lang="zh-TW" altLang="zh-TW" sz="2133">
                <a:latin typeface="標楷體" pitchFamily="65" charset="-120"/>
              </a:rPr>
              <a:t>設定動態 NAT 轉譯時，有五項工作：</a:t>
            </a:r>
          </a:p>
          <a:p>
            <a:r>
              <a:rPr lang="zh-TW" altLang="zh-TW" sz="2133" b="1">
                <a:latin typeface="標楷體" pitchFamily="65" charset="-120"/>
              </a:rPr>
              <a:t>步驟 </a:t>
            </a:r>
            <a:r>
              <a:rPr lang="en-US" altLang="zh-TW" sz="2133" b="1">
                <a:latin typeface="標楷體" pitchFamily="65" charset="-120"/>
              </a:rPr>
              <a:t>4</a:t>
            </a:r>
            <a:r>
              <a:rPr lang="zh-TW" altLang="en-US" sz="2133" b="1">
                <a:latin typeface="標楷體" pitchFamily="65" charset="-120"/>
              </a:rPr>
              <a:t> </a:t>
            </a:r>
            <a:r>
              <a:rPr lang="en-US" altLang="zh-TW" sz="2133">
                <a:latin typeface="標楷體" pitchFamily="65" charset="-120"/>
              </a:rPr>
              <a:t>- </a:t>
            </a:r>
            <a:r>
              <a:rPr lang="zh-TW" altLang="en-US" sz="2133">
                <a:latin typeface="標楷體" pitchFamily="65" charset="-120"/>
              </a:rPr>
              <a:t>標識哪些介面相對於 </a:t>
            </a:r>
            <a:r>
              <a:rPr lang="en-US" altLang="zh-TW" sz="2133">
                <a:latin typeface="標楷體" pitchFamily="65" charset="-120"/>
              </a:rPr>
              <a:t>NAT </a:t>
            </a:r>
            <a:r>
              <a:rPr lang="zh-TW" altLang="en-US" sz="2133">
                <a:latin typeface="標楷體" pitchFamily="65" charset="-120"/>
              </a:rPr>
              <a:t>是在內部。</a:t>
            </a:r>
            <a:r>
              <a:rPr lang="zh-TW" altLang="en-US" sz="2133" b="1">
                <a:latin typeface="標楷體" pitchFamily="65" charset="-120"/>
              </a:rPr>
              <a:t> </a:t>
            </a:r>
          </a:p>
          <a:p>
            <a:r>
              <a:rPr lang="zh-TW" altLang="zh-TW" sz="2133" b="1">
                <a:latin typeface="標楷體" pitchFamily="65" charset="-120"/>
              </a:rPr>
              <a:t>步驟 </a:t>
            </a:r>
            <a:r>
              <a:rPr lang="en-US" altLang="zh-TW" sz="2133" b="1">
                <a:latin typeface="標楷體" pitchFamily="65" charset="-120"/>
              </a:rPr>
              <a:t>5</a:t>
            </a:r>
            <a:r>
              <a:rPr lang="zh-TW" altLang="en-US" sz="2133">
                <a:latin typeface="標楷體" pitchFamily="65" charset="-120"/>
              </a:rPr>
              <a:t> </a:t>
            </a:r>
            <a:r>
              <a:rPr lang="zh-TW" altLang="zh-TW" sz="2133">
                <a:latin typeface="標楷體" pitchFamily="65" charset="-120"/>
              </a:rPr>
              <a:t>-</a:t>
            </a:r>
            <a:r>
              <a:rPr lang="en-US" altLang="zh-TW" sz="2133">
                <a:latin typeface="標楷體" pitchFamily="65" charset="-120"/>
              </a:rPr>
              <a:t> </a:t>
            </a:r>
            <a:r>
              <a:rPr lang="zh-TW" altLang="en-US" sz="2133">
                <a:latin typeface="標楷體" pitchFamily="65" charset="-120"/>
              </a:rPr>
              <a:t>標識哪些介面相對於 </a:t>
            </a:r>
            <a:r>
              <a:rPr lang="en-US" altLang="zh-TW" sz="2133">
                <a:latin typeface="標楷體" pitchFamily="65" charset="-120"/>
              </a:rPr>
              <a:t>NAT </a:t>
            </a:r>
            <a:r>
              <a:rPr lang="zh-TW" altLang="en-US" sz="2133">
                <a:latin typeface="標楷體" pitchFamily="65" charset="-120"/>
              </a:rPr>
              <a:t>是在外部。</a:t>
            </a:r>
            <a:r>
              <a:rPr lang="zh-TW" altLang="en-US" sz="2133" b="1">
                <a:latin typeface="標楷體" pitchFamily="65" charset="-120"/>
              </a:rPr>
              <a:t> </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6.5</a:t>
            </a:r>
            <a:r>
              <a:rPr lang="zh-TW" altLang="en-US" sz="3600" smtClean="0">
                <a:solidFill>
                  <a:srgbClr val="004C69"/>
                </a:solidFill>
              </a:rPr>
              <a:t>動態 </a:t>
            </a:r>
            <a:r>
              <a:rPr lang="en-US" altLang="zh-TW" sz="3600">
                <a:solidFill>
                  <a:srgbClr val="004C69"/>
                </a:solidFill>
              </a:rPr>
              <a:t>NAT</a:t>
            </a:r>
            <a:br>
              <a:rPr lang="en-US" sz="3600">
                <a:solidFill>
                  <a:srgbClr val="004C69"/>
                </a:solidFill>
              </a:rPr>
            </a:br>
            <a:r>
              <a:rPr lang="zh-TW" altLang="en-US" sz="3600">
                <a:solidFill>
                  <a:srgbClr val="004C69"/>
                </a:solidFill>
              </a:rPr>
              <a:t>設定動態 </a:t>
            </a:r>
            <a:r>
              <a:rPr lang="en-US" altLang="zh-TW" sz="3600">
                <a:solidFill>
                  <a:srgbClr val="004C69"/>
                </a:solidFill>
              </a:rPr>
              <a:t>NAT</a:t>
            </a:r>
            <a:r>
              <a:rPr lang="zh-TW" altLang="en-US" sz="3600">
                <a:solidFill>
                  <a:srgbClr val="004C69"/>
                </a:solidFill>
              </a:rPr>
              <a:t>（續） </a:t>
            </a:r>
          </a:p>
        </p:txBody>
      </p:sp>
      <p:sp>
        <p:nvSpPr>
          <p:cNvPr id="6" name="TextBox 5">
            <a:extLst>
              <a:ext uri="{FF2B5EF4-FFF2-40B4-BE49-F238E27FC236}">
                <a16:creationId xmlns:a16="http://schemas.microsoft.com/office/drawing/2014/main" id="{C5AB92B7-035F-4C02-A3A3-0391A892BC0F}"/>
              </a:ext>
            </a:extLst>
          </p:cNvPr>
          <p:cNvSpPr txBox="1"/>
          <p:nvPr/>
        </p:nvSpPr>
        <p:spPr>
          <a:xfrm>
            <a:off x="410162" y="3429001"/>
            <a:ext cx="11371677" cy="1815882"/>
          </a:xfrm>
          <a:prstGeom prst="rect">
            <a:avLst/>
          </a:prstGeom>
          <a:solidFill>
            <a:srgbClr val="000000"/>
          </a:solidFill>
        </p:spPr>
        <p:txBody>
          <a:bodyPr wrap="square" rtlCol="0">
            <a:spAutoFit/>
          </a:bodyPr>
          <a:lstStyle/>
          <a:p>
            <a:r>
              <a:rPr lang="en-US" altLang="zh-TW" sz="1600">
                <a:solidFill>
                  <a:schemeClr val="bg1"/>
                </a:solidFill>
                <a:latin typeface="Courier New" panose="02070309020205020404" pitchFamily="49" charset="0"/>
                <a:cs typeface="Courier New" panose="02070309020205020404" pitchFamily="49" charset="0"/>
              </a:rPr>
              <a:t>R2(config)# </a:t>
            </a:r>
            <a:r>
              <a:rPr lang="en-US" altLang="zh-TW" sz="1600" b="1" err="1">
                <a:solidFill>
                  <a:schemeClr val="bg1"/>
                </a:solidFill>
                <a:latin typeface="Courier New" panose="02070309020205020404" pitchFamily="49" charset="0"/>
                <a:cs typeface="Courier New" panose="02070309020205020404" pitchFamily="49" charset="0"/>
              </a:rPr>
              <a:t>ip nat pool NAT-POOL1 209.165.200.226 209.165.200.240 netmask 255.255.255.224</a:t>
            </a:r>
          </a:p>
          <a:p>
            <a:r>
              <a:rPr lang="en-US" altLang="zh-TW" sz="1600">
                <a:solidFill>
                  <a:schemeClr val="bg1"/>
                </a:solidFill>
                <a:latin typeface="Courier New" panose="02070309020205020404" pitchFamily="49" charset="0"/>
                <a:cs typeface="Courier New" panose="02070309020205020404" pitchFamily="49" charset="0"/>
              </a:rPr>
              <a:t>R2(config)# </a:t>
            </a:r>
            <a:r>
              <a:rPr lang="en-US" altLang="zh-TW" sz="1600" b="1">
                <a:solidFill>
                  <a:schemeClr val="bg1"/>
                </a:solidFill>
                <a:latin typeface="Courier New" panose="02070309020205020404" pitchFamily="49" charset="0"/>
                <a:cs typeface="Courier New" panose="02070309020205020404" pitchFamily="49" charset="0"/>
              </a:rPr>
              <a:t>access-list 1 permit 192.168.0.0 0.0.255.255</a:t>
            </a:r>
          </a:p>
          <a:p>
            <a:r>
              <a:rPr lang="en-US" altLang="zh-TW" sz="1600">
                <a:solidFill>
                  <a:schemeClr val="bg1"/>
                </a:solidFill>
                <a:latin typeface="Courier New" panose="02070309020205020404" pitchFamily="49" charset="0"/>
                <a:cs typeface="Courier New" panose="02070309020205020404" pitchFamily="49" charset="0"/>
              </a:rPr>
              <a:t>R2(config)# </a:t>
            </a:r>
            <a:r>
              <a:rPr lang="en-US" altLang="zh-TW" sz="1600" b="1" err="1">
                <a:solidFill>
                  <a:schemeClr val="bg1"/>
                </a:solidFill>
                <a:latin typeface="Courier New" panose="02070309020205020404" pitchFamily="49" charset="0"/>
                <a:cs typeface="Courier New" panose="02070309020205020404" pitchFamily="49" charset="0"/>
              </a:rPr>
              <a:t>ip nat inside source list 1 pool NAT-POOL1</a:t>
            </a:r>
            <a:endParaRPr lang="zh-TW" altLang="zh-TW" sz="1600" b="1">
              <a:solidFill>
                <a:schemeClr val="bg1"/>
              </a:solidFill>
              <a:latin typeface="Courier New" panose="02070309020205020404" pitchFamily="49" charset="0"/>
              <a:cs typeface="Courier New" panose="02070309020205020404" pitchFamily="49" charset="0"/>
            </a:endParaRPr>
          </a:p>
          <a:p>
            <a:pPr rtl="0"/>
            <a:r>
              <a:rPr lang="en-US" altLang="zh-TW" sz="1600">
                <a:solidFill>
                  <a:schemeClr val="bg1"/>
                </a:solidFill>
                <a:latin typeface="Courier New" panose="02070309020205020404" pitchFamily="49" charset="0"/>
                <a:cs typeface="Courier New" panose="02070309020205020404" pitchFamily="49" charset="0"/>
              </a:rPr>
              <a:t>R2(config)# </a:t>
            </a:r>
            <a:r>
              <a:rPr lang="en-US" altLang="zh-TW" sz="1600" b="1">
                <a:solidFill>
                  <a:schemeClr val="bg1"/>
                </a:solidFill>
                <a:latin typeface="Courier New" panose="02070309020205020404" pitchFamily="49" charset="0"/>
                <a:cs typeface="Courier New" panose="02070309020205020404" pitchFamily="49" charset="0"/>
              </a:rPr>
              <a:t>interface serial 0/1/0</a:t>
            </a:r>
          </a:p>
          <a:p>
            <a:pPr rtl="0"/>
            <a:r>
              <a:rPr lang="en-US" altLang="zh-TW" sz="1600">
                <a:solidFill>
                  <a:schemeClr val="bg1"/>
                </a:solidFill>
                <a:latin typeface="Courier New" panose="02070309020205020404" pitchFamily="49" charset="0"/>
                <a:cs typeface="Courier New" panose="02070309020205020404" pitchFamily="49" charset="0"/>
              </a:rPr>
              <a:t>R2(config-if)# </a:t>
            </a:r>
            <a:r>
              <a:rPr lang="en-US" altLang="zh-TW" sz="1600" b="1">
                <a:solidFill>
                  <a:srgbClr val="FFC000"/>
                </a:solidFill>
                <a:latin typeface="Courier New" panose="02070309020205020404" pitchFamily="49" charset="0"/>
                <a:cs typeface="Courier New" panose="02070309020205020404" pitchFamily="49" charset="0"/>
              </a:rPr>
              <a:t>ip nat inside</a:t>
            </a:r>
          </a:p>
          <a:p>
            <a:pPr rtl="0"/>
            <a:r>
              <a:rPr lang="en-US" altLang="zh-TW" sz="1600">
                <a:solidFill>
                  <a:schemeClr val="bg1"/>
                </a:solidFill>
                <a:latin typeface="Courier New" panose="02070309020205020404" pitchFamily="49" charset="0"/>
                <a:cs typeface="Courier New" panose="02070309020205020404" pitchFamily="49" charset="0"/>
              </a:rPr>
              <a:t>R2(config-if)# </a:t>
            </a:r>
            <a:r>
              <a:rPr lang="en-US" altLang="zh-TW" sz="1600" b="1">
                <a:solidFill>
                  <a:schemeClr val="bg1"/>
                </a:solidFill>
                <a:latin typeface="Courier New" panose="02070309020205020404" pitchFamily="49" charset="0"/>
                <a:cs typeface="Courier New" panose="02070309020205020404" pitchFamily="49" charset="0"/>
              </a:rPr>
              <a:t>interface serial 0/1/1</a:t>
            </a:r>
          </a:p>
          <a:p>
            <a:pPr rtl="0"/>
            <a:r>
              <a:rPr lang="en-US" altLang="zh-TW" sz="1600">
                <a:solidFill>
                  <a:schemeClr val="bg1"/>
                </a:solidFill>
                <a:latin typeface="Courier New" panose="02070309020205020404" pitchFamily="49" charset="0"/>
                <a:cs typeface="Courier New" panose="02070309020205020404" pitchFamily="49" charset="0"/>
              </a:rPr>
              <a:t>R2(config-if)# </a:t>
            </a:r>
            <a:r>
              <a:rPr lang="en-US" altLang="zh-TW" sz="1600" b="1">
                <a:solidFill>
                  <a:srgbClr val="FFC000"/>
                </a:solidFill>
                <a:latin typeface="Courier New" panose="02070309020205020404" pitchFamily="49" charset="0"/>
                <a:cs typeface="Courier New" panose="02070309020205020404" pitchFamily="49" charset="0"/>
              </a:rPr>
              <a:t>ip nat outside</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254</a:t>
            </a:fld>
            <a:endParaRPr lang="en-US" kern="0">
              <a:solidFill>
                <a:srgbClr val="595959"/>
              </a:solidFill>
            </a:endParaRPr>
          </a:p>
        </p:txBody>
      </p:sp>
    </p:spTree>
    <p:extLst>
      <p:ext uri="{BB962C8B-B14F-4D97-AF65-F5344CB8AC3E}">
        <p14:creationId xmlns:p14="http://schemas.microsoft.com/office/powerpoint/2010/main" val="449509585"/>
      </p:ext>
    </p:extLst>
  </p:cSld>
  <p:clrMapOvr>
    <a:masterClrMapping/>
  </p:clrMapOvr>
  <p:transition/>
  <p:timing/>
</p:sld>
</file>

<file path=ppt/slides/slide2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534945" cy="5540425"/>
          </a:xfrm>
        </p:spPr>
        <p:txBody>
          <a:bodyPr>
            <a:normAutofit/>
          </a:bodyPr>
          <a:lstStyle/>
          <a:p>
            <a:pPr marL="0" indent="0">
              <a:buNone/>
            </a:pPr>
            <a:r>
              <a:rPr lang="zh-TW" altLang="en-US" sz="2400">
                <a:latin typeface="標楷體" pitchFamily="65" charset="-120"/>
              </a:rPr>
              <a:t>動態 </a:t>
            </a:r>
            <a:r>
              <a:rPr lang="en-US" altLang="zh-TW" sz="2400">
                <a:latin typeface="標楷體" pitchFamily="65" charset="-120"/>
              </a:rPr>
              <a:t>NAT </a:t>
            </a:r>
            <a:r>
              <a:rPr lang="zh-TW" altLang="en-US" sz="2400">
                <a:latin typeface="標楷體" pitchFamily="65" charset="-120"/>
              </a:rPr>
              <a:t>轉譯程序：</a:t>
            </a:r>
          </a:p>
          <a:p>
            <a:pPr marL="457189" indent="-457189">
              <a:buFont typeface="+mj-lt"/>
              <a:buAutoNum type="arabicPeriod"/>
            </a:pPr>
            <a:r>
              <a:rPr lang="en-US" altLang="zh-TW" sz="2400">
                <a:latin typeface="標楷體" pitchFamily="65" charset="-120"/>
              </a:rPr>
              <a:t>PC1 </a:t>
            </a:r>
            <a:r>
              <a:rPr lang="zh-TW" altLang="en-US" sz="2400">
                <a:latin typeface="標楷體" pitchFamily="65" charset="-120"/>
              </a:rPr>
              <a:t>和 </a:t>
            </a:r>
            <a:r>
              <a:rPr lang="en-US" altLang="zh-TW" sz="2400">
                <a:latin typeface="標楷體" pitchFamily="65" charset="-120"/>
              </a:rPr>
              <a:t>PC2 </a:t>
            </a:r>
            <a:r>
              <a:rPr lang="zh-TW" altLang="en-US" sz="2400">
                <a:latin typeface="標楷體" pitchFamily="65" charset="-120"/>
              </a:rPr>
              <a:t>會傳送要求連線至伺服器的封包。</a:t>
            </a:r>
          </a:p>
          <a:p>
            <a:pPr marL="457189" indent="-457189">
              <a:buFont typeface="+mj-lt"/>
              <a:buAutoNum type="arabicPeriod"/>
            </a:pPr>
            <a:r>
              <a:rPr lang="en-US" altLang="zh-TW" sz="2400">
                <a:latin typeface="標楷體" pitchFamily="65" charset="-120"/>
              </a:rPr>
              <a:t>R2 </a:t>
            </a:r>
            <a:r>
              <a:rPr lang="zh-TW" altLang="en-US" sz="2400">
                <a:latin typeface="標楷體" pitchFamily="65" charset="-120"/>
              </a:rPr>
              <a:t>從 </a:t>
            </a:r>
            <a:r>
              <a:rPr lang="en-US" altLang="zh-TW" sz="2400">
                <a:latin typeface="標楷體" pitchFamily="65" charset="-120"/>
              </a:rPr>
              <a:t>PC1 </a:t>
            </a:r>
            <a:r>
              <a:rPr lang="zh-TW" altLang="en-US" sz="2400">
                <a:latin typeface="標楷體" pitchFamily="65" charset="-120"/>
              </a:rPr>
              <a:t>接收第一個封包、檢查 </a:t>
            </a:r>
            <a:r>
              <a:rPr lang="en-US" altLang="zh-TW" sz="2400">
                <a:latin typeface="標楷體" pitchFamily="65" charset="-120"/>
              </a:rPr>
              <a:t>ACL</a:t>
            </a:r>
            <a:r>
              <a:rPr lang="zh-TW" altLang="en-US" sz="2400">
                <a:latin typeface="標楷體" pitchFamily="65" charset="-120"/>
              </a:rPr>
              <a:t> 以判斷封包是否應該轉譯、選取可用的全域位址，並在 </a:t>
            </a:r>
            <a:r>
              <a:rPr lang="en-US" altLang="zh-TW" sz="2400">
                <a:latin typeface="標楷體" pitchFamily="65" charset="-120"/>
              </a:rPr>
              <a:t>NAT </a:t>
            </a:r>
            <a:r>
              <a:rPr lang="zh-TW" altLang="en-US" sz="2400">
                <a:latin typeface="標楷體" pitchFamily="65" charset="-120"/>
              </a:rPr>
              <a:t>表中建立轉譯條目。</a:t>
            </a:r>
          </a:p>
          <a:p>
            <a:pPr marL="457189" indent="-457189">
              <a:buFont typeface="+mj-lt"/>
              <a:buAutoNum type="arabicPeriod"/>
            </a:pPr>
            <a:r>
              <a:rPr lang="en-US" altLang="zh-TW" sz="2400">
                <a:latin typeface="標楷體" pitchFamily="65" charset="-120"/>
              </a:rPr>
              <a:t>R2 </a:t>
            </a:r>
            <a:r>
              <a:rPr lang="zh-TW" altLang="en-US" sz="2400">
                <a:latin typeface="標楷體" pitchFamily="65" charset="-120"/>
              </a:rPr>
              <a:t>用轉譯的內部全域位址 </a:t>
            </a:r>
            <a:r>
              <a:rPr lang="en-US" altLang="zh-TW" sz="2400">
                <a:latin typeface="標楷體" pitchFamily="65" charset="-120"/>
              </a:rPr>
              <a:t>209.165.200.226 </a:t>
            </a:r>
            <a:r>
              <a:rPr lang="zh-TW" altLang="en-US" sz="2400">
                <a:latin typeface="標楷體" pitchFamily="65" charset="-120"/>
              </a:rPr>
              <a:t>替換 </a:t>
            </a:r>
            <a:r>
              <a:rPr lang="en-US" altLang="zh-TW" sz="2400">
                <a:latin typeface="標楷體" pitchFamily="65" charset="-120"/>
              </a:rPr>
              <a:t>PC1 </a:t>
            </a:r>
            <a:r>
              <a:rPr lang="zh-TW" altLang="en-US" sz="2400">
                <a:latin typeface="標楷體" pitchFamily="65" charset="-120"/>
              </a:rPr>
              <a:t>的內部本地來源位址 </a:t>
            </a:r>
            <a:r>
              <a:rPr lang="en-US" altLang="zh-TW" sz="2400">
                <a:latin typeface="標楷體" pitchFamily="65" charset="-120"/>
              </a:rPr>
              <a:t>192.168.10.10</a:t>
            </a:r>
            <a:r>
              <a:rPr lang="zh-TW" altLang="en-US" sz="2400">
                <a:latin typeface="標楷體" pitchFamily="65" charset="-120"/>
              </a:rPr>
              <a:t>，並轉發封包。來自 </a:t>
            </a:r>
            <a:r>
              <a:rPr lang="en-US" altLang="zh-TW" sz="2400">
                <a:latin typeface="標楷體" pitchFamily="65" charset="-120"/>
              </a:rPr>
              <a:t>PC2 </a:t>
            </a:r>
            <a:r>
              <a:rPr lang="zh-TW" altLang="en-US" sz="2400">
                <a:latin typeface="標楷體" pitchFamily="65" charset="-120"/>
              </a:rPr>
              <a:t>的封包使用轉譯位址 </a:t>
            </a:r>
            <a:r>
              <a:rPr lang="en-US" altLang="zh-TW" sz="2400">
                <a:latin typeface="標楷體" pitchFamily="65" charset="-120"/>
              </a:rPr>
              <a:t>209.165.200.227</a:t>
            </a:r>
            <a:r>
              <a:rPr lang="zh-TW" altLang="en-US" sz="2400">
                <a:latin typeface="標楷體" pitchFamily="65" charset="-120"/>
              </a:rPr>
              <a:t>，發生相同的程序。</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6.5</a:t>
            </a:r>
            <a:r>
              <a:rPr lang="zh-TW" altLang="en-US" sz="3600" smtClean="0">
                <a:solidFill>
                  <a:srgbClr val="004C69"/>
                </a:solidFill>
              </a:rPr>
              <a:t>動態 </a:t>
            </a:r>
            <a:r>
              <a:rPr lang="en-US" altLang="zh-TW" sz="3600">
                <a:solidFill>
                  <a:srgbClr val="004C69"/>
                </a:solidFill>
              </a:rPr>
              <a:t>NAT</a:t>
            </a:r>
            <a:br>
              <a:rPr lang="en-US" sz="3600">
                <a:solidFill>
                  <a:srgbClr val="004C69"/>
                </a:solidFill>
              </a:rPr>
            </a:br>
            <a:r>
              <a:rPr lang="zh-TW" altLang="en-US" sz="3600">
                <a:solidFill>
                  <a:srgbClr val="004C69"/>
                </a:solidFill>
              </a:rPr>
              <a:t>分析動態 </a:t>
            </a:r>
            <a:r>
              <a:rPr lang="en-US" altLang="zh-TW" sz="3600">
                <a:solidFill>
                  <a:srgbClr val="004C69"/>
                </a:solidFill>
              </a:rPr>
              <a:t>NAT -</a:t>
            </a:r>
            <a:r>
              <a:rPr lang="zh-TW" altLang="en-US" sz="3600">
                <a:solidFill>
                  <a:srgbClr val="004C69"/>
                </a:solidFill>
              </a:rPr>
              <a:t> 從內到外</a:t>
            </a:r>
          </a:p>
        </p:txBody>
      </p:sp>
      <p:pic>
        <p:nvPicPr>
          <p:cNvPr id="2" name="Picture 1">
            <a:extLst>
              <a:ext uri="{FF2B5EF4-FFF2-40B4-BE49-F238E27FC236}">
                <a16:creationId xmlns:a16="http://schemas.microsoft.com/office/drawing/2014/main" id="{E686AF63-BC2D-49E1-848F-276B6A74C084}"/>
              </a:ext>
            </a:extLst>
          </p:cNvPr>
          <p:cNvPicPr>
            <a:picLocks noChangeAspect="1"/>
          </p:cNvPicPr>
          <p:nvPr/>
        </p:nvPicPr>
        <p:blipFill>
          <a:blip r:embed="rId3"/>
          <a:stretch>
            <a:fillRect/>
          </a:stretch>
        </p:blipFill>
        <p:spPr>
          <a:xfrm>
            <a:off x="6096001" y="1480022"/>
            <a:ext cx="5654817" cy="4237421"/>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255</a:t>
            </a:fld>
            <a:endParaRPr lang="en-US" kern="0">
              <a:solidFill>
                <a:srgbClr val="595959"/>
              </a:solidFill>
            </a:endParaRPr>
          </a:p>
        </p:txBody>
      </p:sp>
    </p:spTree>
    <p:extLst>
      <p:ext uri="{BB962C8B-B14F-4D97-AF65-F5344CB8AC3E}">
        <p14:creationId xmlns:p14="http://schemas.microsoft.com/office/powerpoint/2010/main" val="1110464220"/>
      </p:ext>
    </p:extLst>
  </p:cSld>
  <p:clrMapOvr>
    <a:masterClrMapping/>
  </p:clrMapOvr>
  <p:transition/>
  <p:timing/>
</p:sld>
</file>

<file path=ppt/slides/slide2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016208" cy="5540425"/>
          </a:xfrm>
        </p:spPr>
        <p:txBody>
          <a:bodyPr>
            <a:noAutofit/>
          </a:bodyPr>
          <a:lstStyle/>
          <a:p>
            <a:pPr marL="0" indent="0">
              <a:buNone/>
            </a:pPr>
            <a:r>
              <a:rPr lang="zh-TW" altLang="zh-TW" sz="2400">
                <a:latin typeface="標楷體" pitchFamily="65" charset="-120"/>
              </a:rPr>
              <a:t>動態 NAT 轉譯程序：</a:t>
            </a:r>
          </a:p>
          <a:p>
            <a:pPr marL="457189" indent="-457189">
              <a:buFont typeface="+mj-lt"/>
              <a:buAutoNum type="arabicPeriod" startAt="4"/>
            </a:pPr>
            <a:r>
              <a:rPr lang="zh-TW" altLang="en-US" sz="2400">
                <a:latin typeface="標楷體" pitchFamily="65" charset="-120"/>
              </a:rPr>
              <a:t>伺服器會從 </a:t>
            </a:r>
            <a:r>
              <a:rPr lang="en-US" altLang="zh-TW" sz="2400">
                <a:latin typeface="標楷體" pitchFamily="65" charset="-120"/>
              </a:rPr>
              <a:t>PC1 </a:t>
            </a:r>
            <a:r>
              <a:rPr lang="zh-TW" altLang="en-US" sz="2400">
                <a:latin typeface="標楷體" pitchFamily="65" charset="-120"/>
              </a:rPr>
              <a:t>接收封包，並使用 </a:t>
            </a:r>
            <a:r>
              <a:rPr lang="en-US" altLang="zh-TW" sz="2400">
                <a:latin typeface="標楷體" pitchFamily="65" charset="-120"/>
              </a:rPr>
              <a:t>209.165.200.226 </a:t>
            </a:r>
            <a:r>
              <a:rPr lang="zh-TW" altLang="en-US" sz="2400">
                <a:latin typeface="標楷體" pitchFamily="65" charset="-120"/>
              </a:rPr>
              <a:t>的目的位址進行回應。伺服器會從 </a:t>
            </a:r>
            <a:r>
              <a:rPr lang="en-US" altLang="zh-TW" sz="2400">
                <a:latin typeface="標楷體" pitchFamily="65" charset="-120"/>
              </a:rPr>
              <a:t>PC2 </a:t>
            </a:r>
            <a:r>
              <a:rPr lang="zh-TW" altLang="en-US" sz="2400">
                <a:latin typeface="標楷體" pitchFamily="65" charset="-120"/>
              </a:rPr>
              <a:t>接收封包，它會使用 </a:t>
            </a:r>
            <a:r>
              <a:rPr lang="en-US" altLang="zh-TW" sz="2400">
                <a:latin typeface="標楷體" pitchFamily="65" charset="-120"/>
              </a:rPr>
              <a:t>209.165.200.227 </a:t>
            </a:r>
            <a:r>
              <a:rPr lang="zh-TW" altLang="en-US" sz="2400">
                <a:latin typeface="標楷體" pitchFamily="65" charset="-120"/>
              </a:rPr>
              <a:t>的目的位址</a:t>
            </a:r>
            <a:r>
              <a:rPr lang="zh-TW" altLang="zh-TW" sz="2400">
                <a:latin typeface="標楷體" pitchFamily="65" charset="-120"/>
              </a:rPr>
              <a:t>回應</a:t>
            </a:r>
            <a:r>
              <a:rPr lang="zh-TW" altLang="en-US" sz="2400">
                <a:latin typeface="標楷體" pitchFamily="65" charset="-120"/>
              </a:rPr>
              <a:t>。</a:t>
            </a:r>
          </a:p>
          <a:p>
            <a:pPr marL="457189" indent="-457189">
              <a:buFont typeface="+mj-lt"/>
              <a:buAutoNum type="arabicPeriod" startAt="4"/>
            </a:pPr>
            <a:r>
              <a:rPr lang="en-US" altLang="zh-TW" sz="2400">
                <a:latin typeface="標楷體" pitchFamily="65" charset="-120"/>
              </a:rPr>
              <a:t>(a) </a:t>
            </a:r>
            <a:r>
              <a:rPr lang="zh-TW" altLang="en-US" sz="2400">
                <a:latin typeface="標楷體" pitchFamily="65" charset="-120"/>
              </a:rPr>
              <a:t>當 </a:t>
            </a:r>
            <a:r>
              <a:rPr lang="en-US" altLang="zh-TW" sz="2400">
                <a:latin typeface="標楷體" pitchFamily="65" charset="-120"/>
              </a:rPr>
              <a:t>R2 </a:t>
            </a:r>
            <a:r>
              <a:rPr lang="zh-TW" altLang="en-US" sz="2400">
                <a:latin typeface="標楷體" pitchFamily="65" charset="-120"/>
              </a:rPr>
              <a:t>收到目的位址 </a:t>
            </a:r>
            <a:r>
              <a:rPr lang="en-US" altLang="zh-TW" sz="2400">
                <a:latin typeface="標楷體" pitchFamily="65" charset="-120"/>
              </a:rPr>
              <a:t>209.165.200.226 </a:t>
            </a:r>
            <a:r>
              <a:rPr lang="zh-TW" altLang="en-US" sz="2400">
                <a:latin typeface="標楷體" pitchFamily="65" charset="-120"/>
              </a:rPr>
              <a:t>的封包時；它會執行 </a:t>
            </a:r>
            <a:r>
              <a:rPr lang="en-US" altLang="zh-TW" sz="2400">
                <a:latin typeface="標楷體" pitchFamily="65" charset="-120"/>
              </a:rPr>
              <a:t>NAT </a:t>
            </a:r>
            <a:r>
              <a:rPr lang="zh-TW" altLang="en-US" sz="2400">
                <a:latin typeface="標楷體" pitchFamily="65" charset="-120"/>
              </a:rPr>
              <a:t>表查詢，並將位址轉譯回內部本地位址，並將封包轉送至 </a:t>
            </a:r>
            <a:r>
              <a:rPr lang="en-US" altLang="zh-TW" sz="2400">
                <a:latin typeface="標楷體" pitchFamily="65" charset="-120"/>
              </a:rPr>
              <a:t>PC1</a:t>
            </a:r>
            <a:r>
              <a:rPr lang="zh-TW" altLang="en-US" sz="2400">
                <a:latin typeface="標楷體" pitchFamily="65" charset="-120"/>
              </a:rPr>
              <a:t>。</a:t>
            </a:r>
            <a:br>
              <a:rPr lang="en-US" sz="2400">
                <a:latin typeface="標楷體" pitchFamily="65" charset="-120"/>
              </a:rPr>
            </a:br>
            <a:r>
              <a:rPr lang="en-US" altLang="zh-TW" sz="2400">
                <a:latin typeface="標楷體" pitchFamily="65" charset="-120"/>
              </a:rPr>
              <a:t>( b) </a:t>
            </a:r>
            <a:r>
              <a:rPr lang="zh-TW" altLang="en-US" sz="2400">
                <a:latin typeface="標楷體" pitchFamily="65" charset="-120"/>
              </a:rPr>
              <a:t>當 </a:t>
            </a:r>
            <a:r>
              <a:rPr lang="en-US" altLang="zh-TW" sz="2400">
                <a:latin typeface="標楷體" pitchFamily="65" charset="-120"/>
              </a:rPr>
              <a:t>R2 </a:t>
            </a:r>
            <a:r>
              <a:rPr lang="zh-TW" altLang="en-US" sz="2400">
                <a:latin typeface="標楷體" pitchFamily="65" charset="-120"/>
              </a:rPr>
              <a:t>收到目的位址 </a:t>
            </a:r>
            <a:r>
              <a:rPr lang="en-US" altLang="zh-TW" sz="2400">
                <a:latin typeface="標楷體" pitchFamily="65" charset="-120"/>
              </a:rPr>
              <a:t>209.165.200.227 </a:t>
            </a:r>
            <a:r>
              <a:rPr lang="zh-TW" altLang="en-US" sz="2400">
                <a:latin typeface="標楷體" pitchFamily="65" charset="-120"/>
              </a:rPr>
              <a:t>的封包時；它會執行 </a:t>
            </a:r>
            <a:r>
              <a:rPr lang="en-US" altLang="zh-TW" sz="2400">
                <a:latin typeface="標楷體" pitchFamily="65" charset="-120"/>
              </a:rPr>
              <a:t>NAT </a:t>
            </a:r>
            <a:r>
              <a:rPr lang="zh-TW" altLang="en-US" sz="2400">
                <a:latin typeface="標楷體" pitchFamily="65" charset="-120"/>
              </a:rPr>
              <a:t>表查找，並將位址轉譯回內部本地位址 </a:t>
            </a:r>
            <a:r>
              <a:rPr lang="en-US" altLang="zh-TW" sz="2400">
                <a:latin typeface="標楷體" pitchFamily="65" charset="-120"/>
              </a:rPr>
              <a:t>192.168.11.10</a:t>
            </a:r>
            <a:r>
              <a:rPr lang="zh-TW" altLang="en-US" sz="2400">
                <a:latin typeface="標楷體" pitchFamily="65" charset="-120"/>
              </a:rPr>
              <a:t>，並將封包轉送至 </a:t>
            </a:r>
            <a:r>
              <a:rPr lang="en-US" altLang="zh-TW" sz="2400">
                <a:latin typeface="標楷體" pitchFamily="65" charset="-120"/>
              </a:rPr>
              <a:t>PC2</a:t>
            </a:r>
            <a:r>
              <a:rPr lang="zh-TW" altLang="en-US" sz="2400">
                <a:latin typeface="標楷體" pitchFamily="65" charset="-120"/>
              </a:rPr>
              <a:t>。</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6.5</a:t>
            </a:r>
            <a:r>
              <a:rPr lang="zh-TW" altLang="en-US" sz="3600" smtClean="0">
                <a:solidFill>
                  <a:srgbClr val="004C69"/>
                </a:solidFill>
              </a:rPr>
              <a:t>動態 </a:t>
            </a:r>
            <a:r>
              <a:rPr lang="en-US" altLang="zh-TW" sz="3600">
                <a:solidFill>
                  <a:srgbClr val="004C69"/>
                </a:solidFill>
              </a:rPr>
              <a:t>NAT</a:t>
            </a:r>
            <a:br>
              <a:rPr lang="en-US" sz="3600">
                <a:solidFill>
                  <a:srgbClr val="004C69"/>
                </a:solidFill>
              </a:rPr>
            </a:br>
            <a:r>
              <a:rPr lang="zh-TW" altLang="en-US" sz="3600">
                <a:solidFill>
                  <a:srgbClr val="004C69"/>
                </a:solidFill>
              </a:rPr>
              <a:t>分析動態 </a:t>
            </a:r>
            <a:r>
              <a:rPr lang="en-US" altLang="zh-TW" sz="3600">
                <a:solidFill>
                  <a:srgbClr val="004C69"/>
                </a:solidFill>
              </a:rPr>
              <a:t>NAT -</a:t>
            </a:r>
            <a:r>
              <a:rPr lang="zh-TW" altLang="en-US" sz="3600">
                <a:solidFill>
                  <a:srgbClr val="004C69"/>
                </a:solidFill>
              </a:rPr>
              <a:t> 從外到內</a:t>
            </a:r>
          </a:p>
        </p:txBody>
      </p:sp>
      <p:pic>
        <p:nvPicPr>
          <p:cNvPr id="5" name="Picture 4">
            <a:extLst>
              <a:ext uri="{FF2B5EF4-FFF2-40B4-BE49-F238E27FC236}">
                <a16:creationId xmlns:a16="http://schemas.microsoft.com/office/drawing/2014/main" id="{DAD416A2-B74F-4E34-958C-CB28BBC47954}"/>
              </a:ext>
            </a:extLst>
          </p:cNvPr>
          <p:cNvPicPr>
            <a:picLocks noChangeAspect="1"/>
          </p:cNvPicPr>
          <p:nvPr/>
        </p:nvPicPr>
        <p:blipFill>
          <a:blip r:embed="rId3"/>
          <a:stretch>
            <a:fillRect/>
          </a:stretch>
        </p:blipFill>
        <p:spPr>
          <a:xfrm>
            <a:off x="6414185" y="1821886"/>
            <a:ext cx="5327107" cy="415333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256</a:t>
            </a:fld>
            <a:endParaRPr lang="en-US" kern="0">
              <a:solidFill>
                <a:srgbClr val="595959"/>
              </a:solidFill>
            </a:endParaRPr>
          </a:p>
        </p:txBody>
      </p:sp>
    </p:spTree>
    <p:extLst>
      <p:ext uri="{BB962C8B-B14F-4D97-AF65-F5344CB8AC3E}">
        <p14:creationId xmlns:p14="http://schemas.microsoft.com/office/powerpoint/2010/main" val="1470717894"/>
      </p:ext>
    </p:extLst>
  </p:cSld>
  <p:clrMapOvr>
    <a:masterClrMapping/>
  </p:clrMapOvr>
  <p:transition/>
  <p:timing/>
</p:sld>
</file>

<file path=ppt/slides/slide2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032251" cy="5540425"/>
          </a:xfrm>
        </p:spPr>
        <p:txBody>
          <a:bodyPr>
            <a:normAutofit/>
          </a:bodyPr>
          <a:lstStyle/>
          <a:p>
            <a:pPr marL="0" indent="0">
              <a:buNone/>
            </a:pPr>
            <a:r>
              <a:rPr lang="zh-TW" altLang="zh-TW" sz="2400">
                <a:latin typeface="標楷體" pitchFamily="65" charset="-120"/>
              </a:rPr>
              <a:t>動態 NAT 轉譯程序：</a:t>
            </a:r>
          </a:p>
          <a:p>
            <a:pPr marL="457189" indent="-457189">
              <a:buFont typeface="+mj-lt"/>
              <a:buAutoNum type="arabicPeriod" startAt="6"/>
            </a:pPr>
            <a:r>
              <a:rPr lang="en-US" altLang="zh-TW" sz="2400">
                <a:latin typeface="標楷體" pitchFamily="65" charset="-120"/>
              </a:rPr>
              <a:t>PC1 </a:t>
            </a:r>
            <a:r>
              <a:rPr lang="zh-TW" altLang="en-US" sz="2400">
                <a:latin typeface="標楷體" pitchFamily="65" charset="-120"/>
              </a:rPr>
              <a:t>和 </a:t>
            </a:r>
            <a:r>
              <a:rPr lang="en-US" altLang="zh-TW" sz="2400">
                <a:latin typeface="標楷體" pitchFamily="65" charset="-120"/>
              </a:rPr>
              <a:t>PC2 </a:t>
            </a:r>
            <a:r>
              <a:rPr lang="zh-TW" altLang="en-US" sz="2400">
                <a:latin typeface="標楷體" pitchFamily="65" charset="-120"/>
              </a:rPr>
              <a:t>接收封包並繼續對話。路由器會針對每個封包執行步驟 </a:t>
            </a:r>
            <a:r>
              <a:rPr lang="en-US" altLang="zh-TW" sz="2400">
                <a:latin typeface="標楷體" pitchFamily="65" charset="-120"/>
              </a:rPr>
              <a:t>2 </a:t>
            </a:r>
            <a:r>
              <a:rPr lang="zh-TW" altLang="en-US" sz="2400">
                <a:latin typeface="標楷體" pitchFamily="65" charset="-120"/>
              </a:rPr>
              <a:t>到 </a:t>
            </a:r>
            <a:r>
              <a:rPr lang="en-US" altLang="zh-TW" sz="2400">
                <a:latin typeface="標楷體" pitchFamily="65" charset="-120"/>
              </a:rPr>
              <a:t>5</a:t>
            </a:r>
            <a:r>
              <a:rPr lang="zh-TW" altLang="en-US" sz="2400">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6.5</a:t>
            </a:r>
            <a:r>
              <a:rPr lang="zh-TW" altLang="en-US" sz="3600" smtClean="0">
                <a:solidFill>
                  <a:srgbClr val="004C69"/>
                </a:solidFill>
              </a:rPr>
              <a:t>動態 </a:t>
            </a:r>
            <a:r>
              <a:rPr lang="en-US" altLang="zh-TW" sz="3600">
                <a:solidFill>
                  <a:srgbClr val="004C69"/>
                </a:solidFill>
              </a:rPr>
              <a:t>NAT</a:t>
            </a:r>
            <a:br>
              <a:rPr lang="en-US" sz="3600">
                <a:solidFill>
                  <a:srgbClr val="004C69"/>
                </a:solidFill>
              </a:rPr>
            </a:br>
            <a:r>
              <a:rPr lang="zh-TW" altLang="en-US" sz="3600">
                <a:solidFill>
                  <a:srgbClr val="004C69"/>
                </a:solidFill>
              </a:rPr>
              <a:t>分析動態 </a:t>
            </a:r>
            <a:r>
              <a:rPr lang="en-US" altLang="zh-TW" sz="3600">
                <a:solidFill>
                  <a:srgbClr val="004C69"/>
                </a:solidFill>
              </a:rPr>
              <a:t>NAT -</a:t>
            </a:r>
            <a:r>
              <a:rPr lang="zh-TW" altLang="en-US" sz="3600">
                <a:solidFill>
                  <a:srgbClr val="004C69"/>
                </a:solidFill>
              </a:rPr>
              <a:t> 從外到內（續） </a:t>
            </a:r>
          </a:p>
        </p:txBody>
      </p:sp>
      <p:pic>
        <p:nvPicPr>
          <p:cNvPr id="5" name="Picture 4">
            <a:extLst>
              <a:ext uri="{FF2B5EF4-FFF2-40B4-BE49-F238E27FC236}">
                <a16:creationId xmlns:a16="http://schemas.microsoft.com/office/drawing/2014/main" id="{DAD416A2-B74F-4E34-958C-CB28BBC47954}"/>
              </a:ext>
            </a:extLst>
          </p:cNvPr>
          <p:cNvPicPr>
            <a:picLocks noChangeAspect="1"/>
          </p:cNvPicPr>
          <p:nvPr/>
        </p:nvPicPr>
        <p:blipFill>
          <a:blip r:embed="rId3"/>
          <a:stretch>
            <a:fillRect/>
          </a:stretch>
        </p:blipFill>
        <p:spPr>
          <a:xfrm>
            <a:off x="6414185" y="1821886"/>
            <a:ext cx="5327107" cy="415333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257</a:t>
            </a:fld>
            <a:endParaRPr lang="en-US" kern="0">
              <a:solidFill>
                <a:srgbClr val="595959"/>
              </a:solidFill>
            </a:endParaRPr>
          </a:p>
        </p:txBody>
      </p:sp>
    </p:spTree>
    <p:extLst>
      <p:ext uri="{BB962C8B-B14F-4D97-AF65-F5344CB8AC3E}">
        <p14:creationId xmlns:p14="http://schemas.microsoft.com/office/powerpoint/2010/main" val="340284501"/>
      </p:ext>
    </p:extLst>
  </p:cSld>
  <p:clrMapOvr>
    <a:masterClrMapping/>
  </p:clrMapOvr>
  <p:transition/>
  <p:timing/>
</p:sld>
</file>

<file path=ppt/slides/slide2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766170"/>
            <a:ext cx="11198248" cy="4334480"/>
          </a:xfrm>
        </p:spPr>
        <p:txBody>
          <a:bodyPr>
            <a:normAutofit/>
          </a:bodyPr>
          <a:lstStyle/>
          <a:p>
            <a:pPr marL="0" indent="0">
              <a:buNone/>
            </a:pPr>
            <a:r>
              <a:rPr lang="en-US" altLang="zh-TW" sz="2400" b="1">
                <a:latin typeface="標楷體" pitchFamily="65" charset="-120"/>
              </a:rPr>
              <a:t>show ip nat translations</a:t>
            </a:r>
            <a:r>
              <a:rPr lang="en-US" altLang="zh-TW" sz="2400">
                <a:latin typeface="標楷體" pitchFamily="65" charset="-120"/>
              </a:rPr>
              <a:t> </a:t>
            </a:r>
            <a:r>
              <a:rPr lang="zh-TW" altLang="en-US" sz="2400">
                <a:latin typeface="標楷體" pitchFamily="65" charset="-120"/>
              </a:rPr>
              <a:t>命令的輸出顯示所有已設定的靜態轉譯和已由流量建立的動態轉譯。</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6.5</a:t>
            </a:r>
            <a:r>
              <a:rPr lang="zh-TW" altLang="en-US" sz="3600" smtClean="0">
                <a:solidFill>
                  <a:srgbClr val="004C69"/>
                </a:solidFill>
              </a:rPr>
              <a:t>動態 </a:t>
            </a:r>
            <a:r>
              <a:rPr lang="en-US" altLang="zh-TW" sz="3600">
                <a:solidFill>
                  <a:srgbClr val="004C69"/>
                </a:solidFill>
              </a:rPr>
              <a:t>NAT</a:t>
            </a:r>
            <a:br>
              <a:rPr lang="en-US" sz="3600">
                <a:solidFill>
                  <a:srgbClr val="004C69"/>
                </a:solidFill>
              </a:rPr>
            </a:br>
            <a:r>
              <a:rPr lang="zh-TW" altLang="en-US" sz="3600">
                <a:solidFill>
                  <a:srgbClr val="004C69"/>
                </a:solidFill>
              </a:rPr>
              <a:t>驗證動態 </a:t>
            </a:r>
            <a:r>
              <a:rPr lang="en-US" altLang="zh-TW" sz="3600">
                <a:solidFill>
                  <a:srgbClr val="004C69"/>
                </a:solidFill>
              </a:rPr>
              <a:t>NAT</a:t>
            </a:r>
          </a:p>
        </p:txBody>
      </p:sp>
      <p:sp>
        <p:nvSpPr>
          <p:cNvPr id="6" name="TextBox 5">
            <a:extLst>
              <a:ext uri="{FF2B5EF4-FFF2-40B4-BE49-F238E27FC236}">
                <a16:creationId xmlns:a16="http://schemas.microsoft.com/office/drawing/2014/main" id="{E069F52E-0461-45E4-BE52-F85A33205591}"/>
              </a:ext>
            </a:extLst>
          </p:cNvPr>
          <p:cNvSpPr txBox="1"/>
          <p:nvPr/>
        </p:nvSpPr>
        <p:spPr>
          <a:xfrm>
            <a:off x="410162" y="2751891"/>
            <a:ext cx="11371677" cy="1323439"/>
          </a:xfrm>
          <a:prstGeom prst="rect">
            <a:avLst/>
          </a:prstGeom>
          <a:solidFill>
            <a:srgbClr val="000000"/>
          </a:solidFill>
        </p:spPr>
        <p:txBody>
          <a:bodyPr wrap="square" rtlCol="0">
            <a:spAutoFit/>
          </a:bodyPr>
          <a:lstStyle/>
          <a:p>
            <a:r>
              <a:rPr lang="en-US" altLang="zh-TW" sz="1600">
                <a:solidFill>
                  <a:schemeClr val="bg1"/>
                </a:solidFill>
                <a:latin typeface="Courier New" panose="02070309020205020404" pitchFamily="49" charset="0"/>
                <a:cs typeface="Courier New" panose="02070309020205020404" pitchFamily="49" charset="0"/>
              </a:rPr>
              <a:t>R2# </a:t>
            </a:r>
            <a:r>
              <a:rPr lang="en-US" altLang="zh-TW" sz="1600" b="1">
                <a:solidFill>
                  <a:schemeClr val="bg1"/>
                </a:solidFill>
                <a:latin typeface="Courier New" panose="02070309020205020404" pitchFamily="49" charset="0"/>
                <a:cs typeface="Courier New" panose="02070309020205020404" pitchFamily="49" charset="0"/>
              </a:rPr>
              <a:t>show ip nat translations</a:t>
            </a:r>
          </a:p>
          <a:p>
            <a:r>
              <a:rPr lang="en-US" altLang="zh-TW" sz="1600">
                <a:solidFill>
                  <a:schemeClr val="bg1"/>
                </a:solidFill>
                <a:latin typeface="Courier New" panose="02070309020205020404" pitchFamily="49" charset="0"/>
                <a:cs typeface="Courier New" panose="02070309020205020404" pitchFamily="49" charset="0"/>
              </a:rPr>
              <a:t>Pro Inside global      Inside local       Outside local      Outside global</a:t>
            </a:r>
          </a:p>
          <a:p>
            <a:r>
              <a:rPr lang="en-US" altLang="zh-TW" sz="1600">
                <a:solidFill>
                  <a:schemeClr val="bg1"/>
                </a:solidFill>
                <a:latin typeface="Courier New" panose="02070309020205020404" pitchFamily="49" charset="0"/>
                <a:cs typeface="Courier New" panose="02070309020205020404" pitchFamily="49" charset="0"/>
              </a:rPr>
              <a:t>--- 209.165.200.228    192.168.10.10      ---                ---</a:t>
            </a:r>
          </a:p>
          <a:p>
            <a:r>
              <a:rPr lang="en-US" altLang="zh-TW" sz="1600">
                <a:solidFill>
                  <a:schemeClr val="bg1"/>
                </a:solidFill>
                <a:latin typeface="Courier New" panose="02070309020205020404" pitchFamily="49" charset="0"/>
                <a:cs typeface="Courier New" panose="02070309020205020404" pitchFamily="49" charset="0"/>
              </a:rPr>
              <a:t>--- 209.165.200.229    192.168.11.10      ---                ---</a:t>
            </a:r>
          </a:p>
          <a:p>
            <a:r>
              <a:rPr lang="en-US" altLang="zh-TW" sz="1600">
                <a:solidFill>
                  <a:schemeClr val="bg1"/>
                </a:solidFill>
                <a:latin typeface="Courier New" panose="02070309020205020404" pitchFamily="49" charset="0"/>
                <a:cs typeface="Courier New" panose="02070309020205020404" pitchFamily="49" charset="0"/>
              </a:rPr>
              <a:t>R2#</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258</a:t>
            </a:fld>
            <a:endParaRPr lang="en-US" kern="0">
              <a:solidFill>
                <a:srgbClr val="595959"/>
              </a:solidFill>
            </a:endParaRPr>
          </a:p>
        </p:txBody>
      </p:sp>
    </p:spTree>
    <p:extLst>
      <p:ext uri="{BB962C8B-B14F-4D97-AF65-F5344CB8AC3E}">
        <p14:creationId xmlns:p14="http://schemas.microsoft.com/office/powerpoint/2010/main" val="821486582"/>
      </p:ext>
    </p:extLst>
  </p:cSld>
  <p:clrMapOvr>
    <a:masterClrMapping/>
  </p:clrMapOvr>
  <p:transition/>
  <p:timing/>
</p:sld>
</file>

<file path=ppt/slides/slide2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615858"/>
            <a:ext cx="11105413" cy="4484792"/>
          </a:xfrm>
        </p:spPr>
        <p:txBody>
          <a:bodyPr/>
          <a:lstStyle/>
          <a:p>
            <a:pPr marL="0" indent="0">
              <a:buNone/>
            </a:pPr>
            <a:r>
              <a:rPr lang="zh-TW" altLang="en-US" sz="2133">
                <a:latin typeface="標楷體" pitchFamily="65" charset="-120"/>
              </a:rPr>
              <a:t>新增 </a:t>
            </a:r>
            <a:r>
              <a:rPr lang="en-US" altLang="zh-TW" sz="2133" b="1">
                <a:latin typeface="標楷體" pitchFamily="65" charset="-120"/>
              </a:rPr>
              <a:t>verbose</a:t>
            </a:r>
            <a:r>
              <a:rPr lang="zh-TW" altLang="en-US" sz="2133">
                <a:latin typeface="標楷體" pitchFamily="65" charset="-120"/>
              </a:rPr>
              <a:t> 關鍵字會顯示有關每個轉譯的額外資訊，包括條目在多久之前建立和使用。</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altLang="en-US" sz="3600">
                <a:solidFill>
                  <a:srgbClr val="004C69"/>
                </a:solidFill>
              </a:rPr>
              <a:t>動態 </a:t>
            </a:r>
            <a:r>
              <a:rPr lang="en-US" altLang="zh-TW" sz="3600">
                <a:solidFill>
                  <a:srgbClr val="004C69"/>
                </a:solidFill>
              </a:rPr>
              <a:t>NAT</a:t>
            </a:r>
            <a:br>
              <a:rPr lang="en-US" sz="3600">
                <a:solidFill>
                  <a:srgbClr val="004C69"/>
                </a:solidFill>
              </a:rPr>
            </a:br>
            <a:r>
              <a:rPr lang="zh-TW" altLang="en-US" sz="3600">
                <a:solidFill>
                  <a:srgbClr val="004C69"/>
                </a:solidFill>
              </a:rPr>
              <a:t>驗證動態 </a:t>
            </a:r>
            <a:r>
              <a:rPr lang="en-US" altLang="zh-TW" sz="3600">
                <a:solidFill>
                  <a:srgbClr val="004C69"/>
                </a:solidFill>
              </a:rPr>
              <a:t>NAT</a:t>
            </a:r>
            <a:r>
              <a:rPr lang="zh-TW" altLang="en-US" sz="3600">
                <a:solidFill>
                  <a:srgbClr val="004C69"/>
                </a:solidFill>
              </a:rPr>
              <a:t>（續） </a:t>
            </a:r>
          </a:p>
        </p:txBody>
      </p:sp>
      <p:sp>
        <p:nvSpPr>
          <p:cNvPr id="6" name="TextBox 5">
            <a:extLst>
              <a:ext uri="{FF2B5EF4-FFF2-40B4-BE49-F238E27FC236}">
                <a16:creationId xmlns:a16="http://schemas.microsoft.com/office/drawing/2014/main" id="{E069F52E-0461-45E4-BE52-F85A33205591}"/>
              </a:ext>
            </a:extLst>
          </p:cNvPr>
          <p:cNvSpPr txBox="1"/>
          <p:nvPr/>
        </p:nvSpPr>
        <p:spPr>
          <a:xfrm>
            <a:off x="410162" y="2751891"/>
            <a:ext cx="11371677" cy="2800767"/>
          </a:xfrm>
          <a:prstGeom prst="rect">
            <a:avLst/>
          </a:prstGeom>
          <a:solidFill>
            <a:srgbClr val="000000"/>
          </a:solidFill>
        </p:spPr>
        <p:txBody>
          <a:bodyPr wrap="square" rtlCol="0">
            <a:spAutoFit/>
          </a:bodyPr>
          <a:lstStyle/>
          <a:p>
            <a:r>
              <a:rPr lang="en-US" altLang="zh-TW" sz="1600">
                <a:solidFill>
                  <a:schemeClr val="bg1"/>
                </a:solidFill>
                <a:latin typeface="Courier New" panose="02070309020205020404" pitchFamily="49" charset="0"/>
                <a:cs typeface="Courier New" panose="02070309020205020404" pitchFamily="49" charset="0"/>
              </a:rPr>
              <a:t>R2# </a:t>
            </a:r>
            <a:r>
              <a:rPr lang="en-US" altLang="zh-TW" sz="1600" b="1">
                <a:solidFill>
                  <a:schemeClr val="bg1"/>
                </a:solidFill>
                <a:latin typeface="Courier New" panose="02070309020205020404" pitchFamily="49" charset="0"/>
                <a:cs typeface="Courier New" panose="02070309020205020404" pitchFamily="49" charset="0"/>
              </a:rPr>
              <a:t>show ip nat translation verbose</a:t>
            </a:r>
          </a:p>
          <a:p>
            <a:r>
              <a:rPr lang="en-US" altLang="zh-TW" sz="1600">
                <a:solidFill>
                  <a:schemeClr val="bg1"/>
                </a:solidFill>
                <a:latin typeface="Courier New" panose="02070309020205020404" pitchFamily="49" charset="0"/>
                <a:cs typeface="Courier New" panose="02070309020205020404" pitchFamily="49" charset="0"/>
              </a:rPr>
              <a:t>Pro Inside global      Inside local       Outside local      Outside global</a:t>
            </a:r>
          </a:p>
          <a:p>
            <a:r>
              <a:rPr lang="en-US" altLang="zh-TW" sz="1600" err="1">
                <a:solidFill>
                  <a:schemeClr val="bg1"/>
                </a:solidFill>
                <a:latin typeface="Courier New" panose="02070309020205020404" pitchFamily="49" charset="0"/>
                <a:cs typeface="Courier New" panose="02070309020205020404" pitchFamily="49" charset="0"/>
              </a:rPr>
              <a:t>tcp 209.165.200.228    192.168.10.10      ---                ---</a:t>
            </a:r>
          </a:p>
          <a:p>
            <a:r>
              <a:rPr lang="en-US" altLang="zh-TW" sz="1600">
                <a:solidFill>
                  <a:schemeClr val="bg1"/>
                </a:solidFill>
                <a:latin typeface="Courier New" panose="02070309020205020404" pitchFamily="49" charset="0"/>
                <a:cs typeface="Courier New" panose="02070309020205020404" pitchFamily="49" charset="0"/>
              </a:rPr>
              <a:t>    create 00:02:11, use 00:02:11 timeout:86400000, left 23:57:48, Map-Id(In): 1, </a:t>
            </a:r>
          </a:p>
          <a:p>
            <a:r>
              <a:rPr lang="en-US" altLang="zh-TW" sz="1600">
                <a:solidFill>
                  <a:schemeClr val="bg1"/>
                </a:solidFill>
                <a:latin typeface="Courier New" panose="02070309020205020404" pitchFamily="49" charset="0"/>
                <a:cs typeface="Courier New" panose="02070309020205020404" pitchFamily="49" charset="0"/>
              </a:rPr>
              <a:t>    flags: </a:t>
            </a:r>
          </a:p>
          <a:p>
            <a:r>
              <a:rPr lang="en-US" altLang="zh-TW" sz="1600">
                <a:solidFill>
                  <a:schemeClr val="bg1"/>
                </a:solidFill>
                <a:latin typeface="Courier New" panose="02070309020205020404" pitchFamily="49" charset="0"/>
                <a:cs typeface="Courier New" panose="02070309020205020404" pitchFamily="49" charset="0"/>
              </a:rPr>
              <a:t>none, use_count: 0, entry-id: 10, lc_entries: 0</a:t>
            </a:r>
          </a:p>
          <a:p>
            <a:r>
              <a:rPr lang="en-US" altLang="zh-TW" sz="1600" err="1">
                <a:solidFill>
                  <a:schemeClr val="bg1"/>
                </a:solidFill>
                <a:latin typeface="Courier New" panose="02070309020205020404" pitchFamily="49" charset="0"/>
                <a:cs typeface="Courier New" panose="02070309020205020404" pitchFamily="49" charset="0"/>
              </a:rPr>
              <a:t>tcp 209.165.200.229    192.168.11.10      ---                ---</a:t>
            </a:r>
          </a:p>
          <a:p>
            <a:r>
              <a:rPr lang="en-US" altLang="zh-TW" sz="1600">
                <a:solidFill>
                  <a:schemeClr val="bg1"/>
                </a:solidFill>
                <a:latin typeface="Courier New" panose="02070309020205020404" pitchFamily="49" charset="0"/>
                <a:cs typeface="Courier New" panose="02070309020205020404" pitchFamily="49" charset="0"/>
              </a:rPr>
              <a:t>    create 00:02:10, use 00:02:10 timeout:86400000, left 23:57:49, Map-Id(In): 1, </a:t>
            </a:r>
          </a:p>
          <a:p>
            <a:r>
              <a:rPr lang="en-US" altLang="zh-TW" sz="1600">
                <a:solidFill>
                  <a:schemeClr val="bg1"/>
                </a:solidFill>
                <a:latin typeface="Courier New" panose="02070309020205020404" pitchFamily="49" charset="0"/>
                <a:cs typeface="Courier New" panose="02070309020205020404" pitchFamily="49" charset="0"/>
              </a:rPr>
              <a:t>    flags: </a:t>
            </a:r>
          </a:p>
          <a:p>
            <a:r>
              <a:rPr lang="en-US" altLang="zh-TW" sz="1600">
                <a:solidFill>
                  <a:schemeClr val="bg1"/>
                </a:solidFill>
                <a:latin typeface="Courier New" panose="02070309020205020404" pitchFamily="49" charset="0"/>
                <a:cs typeface="Courier New" panose="02070309020205020404" pitchFamily="49" charset="0"/>
              </a:rPr>
              <a:t>none, use_count: 0, entry-id: 12, lc_entries: 0</a:t>
            </a:r>
          </a:p>
          <a:p>
            <a:r>
              <a:rPr lang="en-US" altLang="zh-TW" sz="1600">
                <a:solidFill>
                  <a:schemeClr val="bg1"/>
                </a:solidFill>
                <a:latin typeface="Courier New" panose="02070309020205020404" pitchFamily="49" charset="0"/>
                <a:cs typeface="Courier New" panose="02070309020205020404" pitchFamily="49" charset="0"/>
              </a:rPr>
              <a:t>R2#</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259</a:t>
            </a:fld>
            <a:endParaRPr lang="en-US" kern="0">
              <a:solidFill>
                <a:srgbClr val="595959"/>
              </a:solidFill>
            </a:endParaRPr>
          </a:p>
        </p:txBody>
      </p:sp>
    </p:spTree>
    <p:extLst>
      <p:ext uri="{BB962C8B-B14F-4D97-AF65-F5344CB8AC3E}">
        <p14:creationId xmlns:p14="http://schemas.microsoft.com/office/powerpoint/2010/main" val="2702946213"/>
      </p:ext>
    </p:extLst>
  </p:cSld>
  <p:clrMapOvr>
    <a:masterClrMapping/>
  </p:clrMapOvr>
  <p:transition/>
  <p:timing/>
</p:sld>
</file>

<file path=ppt/slides/slide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1.4</a:t>
            </a:r>
            <a:r>
              <a:rPr lang="zh-TW" altLang="zh-TW" sz="3600" smtClean="0">
                <a:solidFill>
                  <a:srgbClr val="004C69"/>
                </a:solidFill>
              </a:rPr>
              <a:t>我</a:t>
            </a:r>
            <a:r>
              <a:rPr lang="zh-TW" altLang="zh-TW" sz="3600">
                <a:solidFill>
                  <a:srgbClr val="004C69"/>
                </a:solidFill>
              </a:rPr>
              <a:t>在本</a:t>
            </a:r>
            <a:r>
              <a:rPr lang="zh-TW" altLang="en-US" sz="3600">
                <a:solidFill>
                  <a:srgbClr val="004C69"/>
                </a:solidFill>
              </a:rPr>
              <a:t>模組</a:t>
            </a:r>
            <a:r>
              <a:rPr lang="zh-TW" altLang="zh-TW" sz="3600">
                <a:solidFill>
                  <a:srgbClr val="004C69"/>
                </a:solidFill>
              </a:rPr>
              <a:t>中學到了什麼？ </a:t>
            </a:r>
            <a:endParaRPr lang="zh-TW" altLang="en-US" sz="3600">
              <a:solidFill>
                <a:srgbClr val="004C69"/>
              </a:solidFill>
            </a:endParaRPr>
          </a:p>
        </p:txBody>
      </p:sp>
      <p:sp>
        <p:nvSpPr>
          <p:cNvPr id="3" name="Content Placeholder 2">
            <a:extLst>
              <a:ext uri="{FF2B5EF4-FFF2-40B4-BE49-F238E27FC236}">
                <a16:creationId xmlns:a16="http://schemas.microsoft.com/office/drawing/2014/main" id="{8D34B282-A53A-40D3-B048-C5D9F5C0A130}"/>
              </a:ext>
            </a:extLst>
          </p:cNvPr>
          <p:cNvSpPr>
            <a:spLocks noGrp="1"/>
          </p:cNvSpPr>
          <p:nvPr>
            <p:ph idx="1"/>
          </p:nvPr>
        </p:nvSpPr>
        <p:spPr>
          <a:xfrm>
            <a:off x="535901" y="1065259"/>
            <a:ext cx="11804381" cy="5540425"/>
          </a:xfrm>
        </p:spPr>
        <p:txBody>
          <a:bodyPr>
            <a:normAutofit/>
          </a:bodyPr>
          <a:lstStyle/>
          <a:p>
            <a:pPr>
              <a:lnSpc>
                <a:spcPct val="80000"/>
              </a:lnSpc>
              <a:spcBef>
                <a:spcPct val="0"/>
              </a:spcBef>
              <a:spcAft>
                <a:spcPct val="0"/>
              </a:spcAft>
              <a:buFont typeface="Arial" pitchFamily="34" charset="0"/>
              <a:buChar char="•"/>
            </a:pPr>
            <a:r>
              <a:rPr lang="zh-TW" altLang="en-US">
                <a:latin typeface="標楷體" pitchFamily="65" charset="-120"/>
              </a:rPr>
              <a:t>路由器數量的急遽增加也會使路由器之間交換的 </a:t>
            </a:r>
            <a:r>
              <a:rPr lang="en-US" altLang="zh-TW">
                <a:latin typeface="標楷體" pitchFamily="65" charset="-120"/>
              </a:rPr>
              <a:t>LSA </a:t>
            </a:r>
            <a:r>
              <a:rPr lang="zh-TW" altLang="en-US">
                <a:latin typeface="標楷體" pitchFamily="65" charset="-120"/>
              </a:rPr>
              <a:t>數量急遽增加。</a:t>
            </a:r>
            <a:endParaRPr lang="en-US" altLang="zh-TW">
              <a:latin typeface="標楷體" pitchFamily="65" charset="-120"/>
            </a:endParaRPr>
          </a:p>
          <a:p>
            <a:pPr>
              <a:lnSpc>
                <a:spcPct val="80000"/>
              </a:lnSpc>
              <a:spcBef>
                <a:spcPct val="0"/>
              </a:spcBef>
              <a:spcAft>
                <a:spcPct val="0"/>
              </a:spcAft>
              <a:buFont typeface="Arial" pitchFamily="34" charset="0"/>
              <a:buChar char="•"/>
            </a:pPr>
            <a:r>
              <a:rPr lang="zh-TW" altLang="en-US">
                <a:latin typeface="標楷體" pitchFamily="65" charset="-120"/>
              </a:rPr>
              <a:t>這種泛洪的 </a:t>
            </a:r>
            <a:r>
              <a:rPr lang="en-US" altLang="zh-TW">
                <a:latin typeface="標楷體" pitchFamily="65" charset="-120"/>
              </a:rPr>
              <a:t>LSAs </a:t>
            </a:r>
            <a:r>
              <a:rPr lang="zh-TW" altLang="en-US">
                <a:latin typeface="標楷體" pitchFamily="65" charset="-120"/>
              </a:rPr>
              <a:t>顯著影響 </a:t>
            </a:r>
            <a:r>
              <a:rPr lang="en-US" altLang="zh-TW">
                <a:latin typeface="標楷體" pitchFamily="65" charset="-120"/>
              </a:rPr>
              <a:t>OSPF </a:t>
            </a:r>
            <a:r>
              <a:rPr lang="zh-TW" altLang="en-US">
                <a:latin typeface="標楷體" pitchFamily="65" charset="-120"/>
              </a:rPr>
              <a:t>的運作。如果多重存取網路中的每台路由器都需要向其他所有路由器泛洪 </a:t>
            </a:r>
            <a:r>
              <a:rPr lang="en-US" altLang="zh-TW">
                <a:latin typeface="標楷體" pitchFamily="65" charset="-120"/>
              </a:rPr>
              <a:t>LSA </a:t>
            </a:r>
            <a:r>
              <a:rPr lang="zh-TW" altLang="en-US">
                <a:latin typeface="標楷體" pitchFamily="65" charset="-120"/>
              </a:rPr>
              <a:t>並為收到的所有 </a:t>
            </a:r>
            <a:r>
              <a:rPr lang="en-US" altLang="zh-TW">
                <a:latin typeface="標楷體" pitchFamily="65" charset="-120"/>
              </a:rPr>
              <a:t>LSA </a:t>
            </a:r>
            <a:r>
              <a:rPr lang="zh-TW" altLang="en-US">
                <a:latin typeface="標楷體" pitchFamily="65" charset="-120"/>
              </a:rPr>
              <a:t>發出確認，網路通信將變得非常混亂。這就是為什麼 </a:t>
            </a:r>
            <a:r>
              <a:rPr lang="en-US" altLang="zh-TW">
                <a:latin typeface="標楷體" pitchFamily="65" charset="-120"/>
              </a:rPr>
              <a:t>DR </a:t>
            </a:r>
            <a:r>
              <a:rPr lang="zh-TW" altLang="en-US">
                <a:latin typeface="標楷體" pitchFamily="65" charset="-120"/>
              </a:rPr>
              <a:t>和 </a:t>
            </a:r>
            <a:r>
              <a:rPr lang="en-US" altLang="zh-TW">
                <a:latin typeface="標楷體" pitchFamily="65" charset="-120"/>
              </a:rPr>
              <a:t>BDR </a:t>
            </a:r>
            <a:r>
              <a:rPr lang="zh-TW" altLang="en-US">
                <a:latin typeface="標楷體" pitchFamily="65" charset="-120"/>
              </a:rPr>
              <a:t>選舉是必要的。</a:t>
            </a:r>
            <a:endParaRPr lang="en-US" altLang="zh-TW">
              <a:latin typeface="標楷體" pitchFamily="65" charset="-120"/>
            </a:endParaRPr>
          </a:p>
          <a:p>
            <a:pPr>
              <a:lnSpc>
                <a:spcPct val="80000"/>
              </a:lnSpc>
              <a:spcBef>
                <a:spcPct val="0"/>
              </a:spcBef>
              <a:spcAft>
                <a:spcPct val="0"/>
              </a:spcAft>
              <a:buFont typeface="Arial" pitchFamily="34" charset="0"/>
              <a:buChar char="•"/>
            </a:pPr>
            <a:r>
              <a:rPr lang="zh-TW" altLang="en-US">
                <a:latin typeface="標楷體" pitchFamily="65" charset="-120"/>
              </a:rPr>
              <a:t>在多重存取網路中，</a:t>
            </a:r>
            <a:r>
              <a:rPr lang="en-US" altLang="zh-TW">
                <a:latin typeface="標楷體" pitchFamily="65" charset="-120"/>
              </a:rPr>
              <a:t>OSPF </a:t>
            </a:r>
            <a:r>
              <a:rPr lang="zh-TW" altLang="en-US">
                <a:latin typeface="標楷體" pitchFamily="65" charset="-120"/>
              </a:rPr>
              <a:t>會選舉出一部 </a:t>
            </a:r>
            <a:r>
              <a:rPr lang="en-US" altLang="zh-TW">
                <a:latin typeface="標楷體" pitchFamily="65" charset="-120"/>
              </a:rPr>
              <a:t>DR </a:t>
            </a:r>
            <a:r>
              <a:rPr lang="zh-TW" altLang="en-US">
                <a:latin typeface="標楷體" pitchFamily="65" charset="-120"/>
              </a:rPr>
              <a:t>作為收發 </a:t>
            </a:r>
            <a:r>
              <a:rPr lang="en-US" altLang="zh-TW">
                <a:latin typeface="標楷體" pitchFamily="65" charset="-120"/>
              </a:rPr>
              <a:t>LSA </a:t>
            </a:r>
            <a:r>
              <a:rPr lang="zh-TW" altLang="en-US">
                <a:latin typeface="標楷體" pitchFamily="65" charset="-120"/>
              </a:rPr>
              <a:t>的收集和分發點。一部 </a:t>
            </a:r>
            <a:r>
              <a:rPr lang="en-US" altLang="zh-TW">
                <a:latin typeface="標楷體" pitchFamily="65" charset="-120"/>
              </a:rPr>
              <a:t>BDR </a:t>
            </a:r>
            <a:r>
              <a:rPr lang="zh-TW" altLang="en-US">
                <a:latin typeface="標楷體" pitchFamily="65" charset="-120"/>
              </a:rPr>
              <a:t>也被選舉，以防 </a:t>
            </a:r>
            <a:r>
              <a:rPr lang="en-US" altLang="zh-TW">
                <a:latin typeface="標楷體" pitchFamily="65" charset="-120"/>
              </a:rPr>
              <a:t>DR </a:t>
            </a:r>
            <a:r>
              <a:rPr lang="zh-TW" altLang="en-US">
                <a:latin typeface="標楷體" pitchFamily="65" charset="-120"/>
              </a:rPr>
              <a:t>故障。</a:t>
            </a:r>
            <a:endParaRPr lang="en-US">
              <a:latin typeface="標楷體" pitchFamily="65" charset="-12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26</a:t>
            </a:fld>
            <a:endParaRPr lang="en-US" kern="0">
              <a:solidFill>
                <a:srgbClr val="595959"/>
              </a:solidFill>
            </a:endParaRPr>
          </a:p>
        </p:txBody>
      </p:sp>
    </p:spTree>
    <p:custDataLst>
      <p:tags r:id="rId3"/>
    </p:custDataLst>
    <p:extLst>
      <p:ext uri="{BB962C8B-B14F-4D97-AF65-F5344CB8AC3E}">
        <p14:creationId xmlns:p14="http://schemas.microsoft.com/office/powerpoint/2010/main" val="3472589552"/>
      </p:ext>
    </p:extLst>
  </p:cSld>
  <p:clrMapOvr>
    <a:masterClrMapping/>
  </p:clrMapOvr>
  <p:transition spd="slow">
    <p:wipe/>
  </p:transition>
  <p:timing/>
</p:sld>
</file>

<file path=ppt/slides/slide2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105413" cy="5035391"/>
          </a:xfrm>
        </p:spPr>
        <p:txBody>
          <a:bodyPr>
            <a:normAutofit/>
          </a:bodyPr>
          <a:lstStyle/>
          <a:p>
            <a:pPr marL="0" indent="0">
              <a:buNone/>
            </a:pPr>
            <a:r>
              <a:rPr lang="zh-TW" altLang="en-US" sz="2200">
                <a:latin typeface="標楷體" pitchFamily="65" charset="-120"/>
              </a:rPr>
              <a:t>預設情況下，轉譯條目會在 </a:t>
            </a:r>
            <a:r>
              <a:rPr lang="en-US" altLang="zh-TW" sz="2200">
                <a:latin typeface="標楷體" pitchFamily="65" charset="-120"/>
              </a:rPr>
              <a:t>24 </a:t>
            </a:r>
            <a:r>
              <a:rPr lang="zh-TW" altLang="en-US" sz="2200">
                <a:latin typeface="標楷體" pitchFamily="65" charset="-120"/>
              </a:rPr>
              <a:t>小時後逾時，除非已在全域設定模式中使用 </a:t>
            </a:r>
            <a:r>
              <a:rPr lang="en-US" altLang="zh-TW" sz="2200" b="1" err="1">
                <a:latin typeface="標楷體" pitchFamily="65" charset="-120"/>
              </a:rPr>
              <a:t>ip nat translation timeout</a:t>
            </a:r>
            <a:r>
              <a:rPr lang="en-US" altLang="zh-TW" sz="2200">
                <a:latin typeface="標楷體" pitchFamily="65" charset="-120"/>
              </a:rPr>
              <a:t> </a:t>
            </a:r>
            <a:r>
              <a:rPr lang="en-US" altLang="zh-TW" sz="2200" i="1">
                <a:latin typeface="標楷體" pitchFamily="65" charset="-120"/>
              </a:rPr>
              <a:t>timeout-seconds</a:t>
            </a:r>
            <a:r>
              <a:rPr lang="en-US" altLang="zh-TW" sz="2200">
                <a:latin typeface="標楷體" pitchFamily="65" charset="-120"/>
              </a:rPr>
              <a:t> </a:t>
            </a:r>
            <a:r>
              <a:rPr lang="zh-TW" altLang="en-US" sz="2200">
                <a:latin typeface="標楷體" pitchFamily="65" charset="-120"/>
              </a:rPr>
              <a:t>命令重新設定計時器。若要在逾時過期之前清除動態條目，請使用 </a:t>
            </a:r>
            <a:r>
              <a:rPr lang="en-US" altLang="zh-TW" sz="2200" b="1">
                <a:latin typeface="標楷體" pitchFamily="65" charset="-120"/>
              </a:rPr>
              <a:t>clear ip nat translation</a:t>
            </a:r>
            <a:r>
              <a:rPr lang="en-US" altLang="zh-TW" sz="2200">
                <a:latin typeface="標楷體" pitchFamily="65" charset="-120"/>
              </a:rPr>
              <a:t> </a:t>
            </a:r>
            <a:r>
              <a:rPr lang="zh-TW" altLang="en-US" sz="2200">
                <a:latin typeface="標楷體" pitchFamily="65" charset="-120"/>
              </a:rPr>
              <a:t>特權 </a:t>
            </a:r>
            <a:r>
              <a:rPr lang="en-US" altLang="zh-TW" sz="2200">
                <a:latin typeface="標楷體" pitchFamily="65" charset="-120"/>
              </a:rPr>
              <a:t>EXEC </a:t>
            </a:r>
            <a:r>
              <a:rPr lang="zh-TW" altLang="en-US" sz="2200">
                <a:latin typeface="標楷體" pitchFamily="65" charset="-120"/>
              </a:rPr>
              <a:t>模式命令。</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6.5</a:t>
            </a:r>
            <a:r>
              <a:rPr lang="zh-TW" altLang="en-US" sz="3600" smtClean="0">
                <a:solidFill>
                  <a:srgbClr val="004C69"/>
                </a:solidFill>
              </a:rPr>
              <a:t>動態 </a:t>
            </a:r>
            <a:r>
              <a:rPr lang="en-US" altLang="zh-TW" sz="3600">
                <a:solidFill>
                  <a:srgbClr val="004C69"/>
                </a:solidFill>
              </a:rPr>
              <a:t>NAT</a:t>
            </a:r>
            <a:br>
              <a:rPr lang="en-US" sz="3600">
                <a:solidFill>
                  <a:srgbClr val="004C69"/>
                </a:solidFill>
              </a:rPr>
            </a:br>
            <a:r>
              <a:rPr lang="zh-TW" altLang="zh-TW" sz="3600">
                <a:solidFill>
                  <a:srgbClr val="004C69"/>
                </a:solidFill>
              </a:rPr>
              <a:t>驗證動態 NAT</a:t>
            </a:r>
            <a:r>
              <a:rPr lang="zh-TW" altLang="en-US" sz="3600">
                <a:solidFill>
                  <a:srgbClr val="004C69"/>
                </a:solidFill>
              </a:rPr>
              <a:t>（續）</a:t>
            </a:r>
          </a:p>
        </p:txBody>
      </p:sp>
      <p:sp>
        <p:nvSpPr>
          <p:cNvPr id="6" name="TextBox 5">
            <a:extLst>
              <a:ext uri="{FF2B5EF4-FFF2-40B4-BE49-F238E27FC236}">
                <a16:creationId xmlns:a16="http://schemas.microsoft.com/office/drawing/2014/main" id="{E069F52E-0461-45E4-BE52-F85A33205591}"/>
              </a:ext>
            </a:extLst>
          </p:cNvPr>
          <p:cNvSpPr txBox="1"/>
          <p:nvPr/>
        </p:nvSpPr>
        <p:spPr>
          <a:xfrm>
            <a:off x="410162" y="2353375"/>
            <a:ext cx="11371677" cy="523220"/>
          </a:xfrm>
          <a:prstGeom prst="rect">
            <a:avLst/>
          </a:prstGeom>
          <a:solidFill>
            <a:srgbClr val="000000"/>
          </a:solidFill>
        </p:spPr>
        <p:txBody>
          <a:bodyPr wrap="square" rtlCol="0">
            <a:spAutoFit/>
          </a:bodyPr>
          <a:lstStyle/>
          <a:p>
            <a:pPr rtl="0"/>
            <a:r>
              <a:rPr lang="en-US" altLang="zh-TW" sz="1400">
                <a:solidFill>
                  <a:schemeClr val="bg1"/>
                </a:solidFill>
                <a:latin typeface="Courier New" panose="02070309020205020404" pitchFamily="49" charset="0"/>
                <a:cs typeface="Courier New" panose="02070309020205020404" pitchFamily="49" charset="0"/>
              </a:rPr>
              <a:t>R2# </a:t>
            </a:r>
            <a:r>
              <a:rPr lang="en-US" altLang="zh-TW" sz="1400" b="1">
                <a:solidFill>
                  <a:schemeClr val="bg1"/>
                </a:solidFill>
                <a:latin typeface="Courier New" panose="02070309020205020404" pitchFamily="49" charset="0"/>
                <a:cs typeface="Courier New" panose="02070309020205020404" pitchFamily="49" charset="0"/>
              </a:rPr>
              <a:t>clear ip nat translation *</a:t>
            </a:r>
          </a:p>
          <a:p>
            <a:pPr rtl="0"/>
            <a:r>
              <a:rPr lang="en-US" altLang="zh-TW" sz="1400">
                <a:solidFill>
                  <a:schemeClr val="bg1"/>
                </a:solidFill>
                <a:latin typeface="Courier New" panose="02070309020205020404" pitchFamily="49" charset="0"/>
                <a:cs typeface="Courier New" panose="02070309020205020404" pitchFamily="49" charset="0"/>
              </a:rPr>
              <a:t>R2# </a:t>
            </a:r>
            <a:r>
              <a:rPr lang="en-US" altLang="zh-TW" sz="1400" b="1">
                <a:solidFill>
                  <a:schemeClr val="bg1"/>
                </a:solidFill>
                <a:latin typeface="Courier New" panose="02070309020205020404" pitchFamily="49" charset="0"/>
                <a:cs typeface="Courier New" panose="02070309020205020404" pitchFamily="49" charset="0"/>
              </a:rPr>
              <a:t>show ip nat translation</a:t>
            </a:r>
          </a:p>
        </p:txBody>
      </p:sp>
      <p:graphicFrame>
        <p:nvGraphicFramePr>
          <p:cNvPr id="5" name="Content Placeholder 3">
            <a:extLst>
              <a:ext uri="{FF2B5EF4-FFF2-40B4-BE49-F238E27FC236}">
                <a16:creationId xmlns:a16="http://schemas.microsoft.com/office/drawing/2014/main" id="{DBC7A83C-E0EE-48CF-9FB3-8433E5D2F4F2}"/>
              </a:ext>
            </a:extLst>
          </p:cNvPr>
          <p:cNvGraphicFramePr/>
          <p:nvPr>
            <p:extLst/>
          </p:nvPr>
        </p:nvGraphicFramePr>
        <p:xfrm>
          <a:off x="680615" y="3247036"/>
          <a:ext cx="10827324" cy="2749394"/>
        </p:xfrm>
        <a:graphic>
          <a:graphicData uri="http://schemas.openxmlformats.org/drawingml/2006/table">
            <a:tbl>
              <a:tblPr firstRow="1" bandRow="1">
                <a:tableStyleId>{5C22544A-7EE6-4342-B048-85BDC9FD1C3A}</a:tableStyleId>
              </a:tblPr>
              <a:tblGrid>
                <a:gridCol w="5417840">
                  <a:extLst>
                    <a:ext uri="{9D8B030D-6E8A-4147-A177-3AD203B41FA5}">
                      <a16:colId xmlns:a16="http://schemas.microsoft.com/office/drawing/2014/main" val="3156509146"/>
                    </a:ext>
                  </a:extLst>
                </a:gridCol>
                <a:gridCol w="5409484">
                  <a:extLst>
                    <a:ext uri="{9D8B030D-6E8A-4147-A177-3AD203B41FA5}">
                      <a16:colId xmlns:a16="http://schemas.microsoft.com/office/drawing/2014/main" val="20002"/>
                    </a:ext>
                  </a:extLst>
                </a:gridCol>
              </a:tblGrid>
              <a:tr h="375799">
                <a:tc>
                  <a:txBody>
                    <a:bodyPr vert="horz" wrap="square"/>
                    <a:lstStyle/>
                    <a:p>
                      <a:pPr marL="0" marR="0" lvl="0" indent="0" algn="l" defTabSz="685777" rtl="0" eaLnBrk="1" fontAlgn="auto" latinLnBrk="0" hangingPunct="1">
                        <a:lnSpc>
                          <a:spcPct val="100000"/>
                        </a:lnSpc>
                        <a:spcBef>
                          <a:spcPct val="0"/>
                        </a:spcBef>
                        <a:spcAft>
                          <a:spcPct val="0"/>
                        </a:spcAft>
                        <a:buClrTx/>
                        <a:buSzTx/>
                        <a:buFontTx/>
                        <a:buNone/>
                        <a:defRPr/>
                      </a:pPr>
                      <a:r>
                        <a:rPr lang="zh-TW" altLang="en-US" sz="1500"/>
                        <a:t>命令</a:t>
                      </a:r>
                      <a:endParaRPr lang="zh-TW" sz="1500"/>
                    </a:p>
                  </a:txBody>
                  <a:tcPr anchor="ctr"/>
                </a:tc>
                <a:tc>
                  <a:txBody>
                    <a:bodyPr vert="horz" wrap="square"/>
                    <a:lstStyle/>
                    <a:p>
                      <a:pPr rtl="0"/>
                      <a:r>
                        <a:rPr lang="zh-TW" sz="1500"/>
                        <a:t>說明</a:t>
                      </a:r>
                    </a:p>
                  </a:txBody>
                  <a:tcPr anchor="ctr"/>
                </a:tc>
                <a:extLst>
                  <a:ext uri="{0D108BD9-81ED-4DB2-BD59-A6C34878D82A}">
                    <a16:rowId xmlns:a16="http://schemas.microsoft.com/office/drawing/2014/main" val="10000"/>
                  </a:ext>
                </a:extLst>
              </a:tr>
              <a:tr h="463515">
                <a:tc>
                  <a:txBody>
                    <a:bodyPr vert="horz" wrap="square"/>
                    <a:lstStyle/>
                    <a:p>
                      <a:pPr fontAlgn="ctr"/>
                      <a:r>
                        <a:rPr lang="en-US" sz="1600" b="1">
                          <a:effectLst/>
                          <a:latin typeface="Courier"/>
                        </a:rPr>
                        <a:t>clear ip nat translation *</a:t>
                      </a:r>
                      <a:endParaRPr lang="en-US" sz="1600" b="0">
                        <a:effectLst/>
                      </a:endParaRPr>
                    </a:p>
                  </a:txBody>
                  <a:tcPr marL="50800" marR="50800" marT="50800" marB="50800" anchor="ctr"/>
                </a:tc>
                <a:tc>
                  <a:txBody>
                    <a:bodyPr vert="horz" wrap="square"/>
                    <a:lstStyle/>
                    <a:p>
                      <a:pPr fontAlgn="ctr"/>
                      <a:r>
                        <a:rPr lang="zh-TW" altLang="en-US" sz="1600" b="0">
                          <a:effectLst/>
                        </a:rPr>
                        <a:t>清除 </a:t>
                      </a:r>
                      <a:r>
                        <a:rPr lang="en-US" altLang="zh-TW" sz="1600" b="0">
                          <a:effectLst/>
                        </a:rPr>
                        <a:t>NAT </a:t>
                      </a:r>
                      <a:r>
                        <a:rPr lang="zh-TW" altLang="en-US" sz="1600" b="0">
                          <a:effectLst/>
                        </a:rPr>
                        <a:t>轉譯中的所有動態位址轉譯條目 表。</a:t>
                      </a:r>
                    </a:p>
                  </a:txBody>
                  <a:tcPr marL="50800" marR="50800" marT="50800" marB="50800" anchor="ctr"/>
                </a:tc>
                <a:extLst>
                  <a:ext uri="{0D108BD9-81ED-4DB2-BD59-A6C34878D82A}">
                    <a16:rowId xmlns:a16="http://schemas.microsoft.com/office/drawing/2014/main" val="10001"/>
                  </a:ext>
                </a:extLst>
              </a:tr>
              <a:tr h="589280">
                <a:tc>
                  <a:txBody>
                    <a:bodyPr vert="horz" wrap="square"/>
                    <a:lstStyle/>
                    <a:p>
                      <a:pPr fontAlgn="ctr"/>
                      <a:r>
                        <a:rPr lang="en-US" sz="1600" b="1">
                          <a:effectLst/>
                          <a:latin typeface="Courier"/>
                        </a:rPr>
                        <a:t>clear ip nat translation inside</a:t>
                      </a:r>
                      <a:r>
                        <a:rPr lang="en-US" sz="1600" b="0">
                          <a:effectLst/>
                          <a:latin typeface="Courier"/>
                        </a:rPr>
                        <a:t> </a:t>
                      </a:r>
                      <a:r>
                        <a:rPr lang="en-US" sz="1600" b="0" i="1">
                          <a:effectLst/>
                          <a:latin typeface="Courier"/>
                        </a:rPr>
                        <a:t>global-ip local-ip </a:t>
                      </a:r>
                      <a:r>
                        <a:rPr lang="en-US" sz="1600" b="0">
                          <a:effectLst/>
                          <a:latin typeface="Courier"/>
                        </a:rPr>
                        <a:t>[</a:t>
                      </a:r>
                      <a:r>
                        <a:rPr lang="en-US" sz="1600" b="1">
                          <a:effectLst/>
                          <a:latin typeface="Courier"/>
                        </a:rPr>
                        <a:t>outside</a:t>
                      </a:r>
                      <a:r>
                        <a:rPr lang="en-US" sz="1600" b="0">
                          <a:effectLst/>
                          <a:latin typeface="Courier"/>
                        </a:rPr>
                        <a:t> </a:t>
                      </a:r>
                      <a:r>
                        <a:rPr lang="en-US" sz="1600" b="0" i="1">
                          <a:effectLst/>
                          <a:latin typeface="Courier"/>
                        </a:rPr>
                        <a:t>local-ip global-ip</a:t>
                      </a:r>
                      <a:r>
                        <a:rPr lang="en-US" sz="1600" b="0">
                          <a:effectLst/>
                          <a:latin typeface="Courier"/>
                        </a:rPr>
                        <a:t>]</a:t>
                      </a:r>
                    </a:p>
                  </a:txBody>
                  <a:tcPr marL="50800" marR="50800" marT="50800" marB="50800" anchor="ctr"/>
                </a:tc>
                <a:tc>
                  <a:txBody>
                    <a:bodyPr vert="horz" wrap="square"/>
                    <a:lstStyle/>
                    <a:p>
                      <a:pPr fontAlgn="ctr"/>
                      <a:r>
                        <a:rPr lang="zh-TW" altLang="en-US" sz="1600" b="0">
                          <a:effectLst/>
                        </a:rPr>
                        <a:t>清除包含內部轉譯或內部和外部轉譯的簡單動態轉譯條目 。</a:t>
                      </a:r>
                    </a:p>
                  </a:txBody>
                  <a:tcPr marL="50800" marR="50800" marT="50800" marB="50800" anchor="ctr"/>
                </a:tc>
                <a:extLst>
                  <a:ext uri="{0D108BD9-81ED-4DB2-BD59-A6C34878D82A}">
                    <a16:rowId xmlns:a16="http://schemas.microsoft.com/office/drawing/2014/main" val="10006"/>
                  </a:ext>
                </a:extLst>
              </a:tr>
              <a:tr h="1320800">
                <a:tc>
                  <a:txBody>
                    <a:bodyPr vert="horz" wrap="square"/>
                    <a:lstStyle/>
                    <a:p>
                      <a:pPr fontAlgn="ctr"/>
                      <a:r>
                        <a:rPr lang="en-US" sz="1600" b="1">
                          <a:effectLst/>
                          <a:latin typeface="Courier"/>
                        </a:rPr>
                        <a:t>clear ip nat translation</a:t>
                      </a:r>
                      <a:r>
                        <a:rPr lang="en-US" sz="1600" b="0">
                          <a:effectLst/>
                          <a:latin typeface="Courier"/>
                        </a:rPr>
                        <a:t> </a:t>
                      </a:r>
                      <a:r>
                        <a:rPr lang="en-US" sz="1600" b="0" i="1">
                          <a:effectLst/>
                          <a:latin typeface="Courier"/>
                        </a:rPr>
                        <a:t>protocol</a:t>
                      </a:r>
                      <a:r>
                        <a:rPr lang="en-US" sz="1600" b="0">
                          <a:effectLst/>
                          <a:latin typeface="Courier"/>
                        </a:rPr>
                        <a:t> </a:t>
                      </a:r>
                      <a:r>
                        <a:rPr lang="en-US" sz="1600" b="1">
                          <a:effectLst/>
                          <a:latin typeface="Courier"/>
                        </a:rPr>
                        <a:t>inside</a:t>
                      </a:r>
                      <a:r>
                        <a:rPr lang="en-US" sz="1600" b="0">
                          <a:effectLst/>
                          <a:latin typeface="Courier"/>
                        </a:rPr>
                        <a:t> </a:t>
                      </a:r>
                      <a:r>
                        <a:rPr lang="en-US" sz="1600" b="0" i="1">
                          <a:effectLst/>
                          <a:latin typeface="Courier"/>
                        </a:rPr>
                        <a:t>global-ip global-port local-ip local-port</a:t>
                      </a:r>
                      <a:r>
                        <a:rPr lang="en-US" sz="1600" b="0">
                          <a:effectLst/>
                          <a:latin typeface="Courier"/>
                        </a:rPr>
                        <a:t> [ </a:t>
                      </a:r>
                      <a:r>
                        <a:rPr lang="en-US" sz="1600" b="1">
                          <a:effectLst/>
                          <a:latin typeface="Courier"/>
                        </a:rPr>
                        <a:t>outside</a:t>
                      </a:r>
                      <a:r>
                        <a:rPr lang="en-US" sz="1600" b="0">
                          <a:effectLst/>
                          <a:latin typeface="Courier"/>
                        </a:rPr>
                        <a:t> </a:t>
                      </a:r>
                      <a:r>
                        <a:rPr lang="en-US" sz="1600" b="0" i="1">
                          <a:effectLst/>
                          <a:latin typeface="Courier"/>
                        </a:rPr>
                        <a:t>local-ip local-port global-ip global-port</a:t>
                      </a:r>
                      <a:r>
                        <a:rPr lang="en-US" sz="1600" b="0">
                          <a:effectLst/>
                          <a:latin typeface="Courier"/>
                        </a:rPr>
                        <a:t>]</a:t>
                      </a:r>
                    </a:p>
                  </a:txBody>
                  <a:tcPr marL="50800" marR="50800" marT="50800" marB="50800" anchor="ctr"/>
                </a:tc>
                <a:tc>
                  <a:txBody>
                    <a:bodyPr vert="horz" wrap="square"/>
                    <a:lstStyle/>
                    <a:p>
                      <a:pPr fontAlgn="ctr"/>
                      <a:r>
                        <a:rPr lang="zh-TW" altLang="en-US" sz="1600" b="0">
                          <a:effectLst/>
                        </a:rPr>
                        <a:t>清除延伸的動態轉譯條目。</a:t>
                      </a:r>
                    </a:p>
                  </a:txBody>
                  <a:tcPr marL="50800" marR="50800" marT="50800" marB="50800" anchor="ctr"/>
                </a:tc>
                <a:extLst>
                  <a:ext uri="{0D108BD9-81ED-4DB2-BD59-A6C34878D82A}">
                    <a16:rowId xmlns:a16="http://schemas.microsoft.com/office/drawing/2014/main" val="10008"/>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260</a:t>
            </a:fld>
            <a:endParaRPr lang="en-US" kern="0">
              <a:solidFill>
                <a:srgbClr val="595959"/>
              </a:solidFill>
            </a:endParaRPr>
          </a:p>
        </p:txBody>
      </p:sp>
    </p:spTree>
    <p:extLst>
      <p:ext uri="{BB962C8B-B14F-4D97-AF65-F5344CB8AC3E}">
        <p14:creationId xmlns:p14="http://schemas.microsoft.com/office/powerpoint/2010/main" val="786970254"/>
      </p:ext>
    </p:extLst>
  </p:cSld>
  <p:clrMapOvr>
    <a:masterClrMapping/>
  </p:clrMapOvr>
  <p:transition/>
  <p:timing/>
</p:sld>
</file>

<file path=ppt/slides/slide2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0834993" cy="5035391"/>
          </a:xfrm>
        </p:spPr>
        <p:txBody>
          <a:bodyPr/>
          <a:lstStyle/>
          <a:p>
            <a:pPr marL="0" indent="0">
              <a:buNone/>
            </a:pPr>
            <a:r>
              <a:rPr lang="en-US" altLang="zh-TW" b="1">
                <a:latin typeface="標楷體" pitchFamily="65" charset="-120"/>
              </a:rPr>
              <a:t>show ip nat statistics </a:t>
            </a:r>
            <a:r>
              <a:rPr lang="zh-TW" altLang="en-US" sz="2133">
                <a:latin typeface="標楷體" pitchFamily="65" charset="-120"/>
              </a:rPr>
              <a:t>命令顯示作用中轉譯總數、</a:t>
            </a:r>
            <a:r>
              <a:rPr lang="en-US" altLang="zh-TW" sz="2133">
                <a:latin typeface="標楷體" pitchFamily="65" charset="-120"/>
              </a:rPr>
              <a:t>NAT </a:t>
            </a:r>
            <a:r>
              <a:rPr lang="zh-TW" altLang="en-US" sz="2133">
                <a:latin typeface="標楷體" pitchFamily="65" charset="-120"/>
              </a:rPr>
              <a:t>設定參數、集區中的位址數目，以及已分配多少位址的相關資訊。</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6.5</a:t>
            </a:r>
            <a:r>
              <a:rPr lang="zh-TW" altLang="en-US" sz="3600" smtClean="0">
                <a:solidFill>
                  <a:srgbClr val="004C69"/>
                </a:solidFill>
              </a:rPr>
              <a:t> 動態 </a:t>
            </a:r>
            <a:r>
              <a:rPr lang="en-US" altLang="zh-TW" sz="3600">
                <a:solidFill>
                  <a:srgbClr val="004C69"/>
                </a:solidFill>
              </a:rPr>
              <a:t>NAT</a:t>
            </a:r>
            <a:br>
              <a:rPr lang="en-US" sz="3600">
                <a:solidFill>
                  <a:srgbClr val="004C69"/>
                </a:solidFill>
              </a:rPr>
            </a:br>
            <a:r>
              <a:rPr lang="zh-TW" altLang="zh-TW" sz="3600">
                <a:solidFill>
                  <a:srgbClr val="004C69"/>
                </a:solidFill>
              </a:rPr>
              <a:t>驗證動態 NAT</a:t>
            </a:r>
            <a:r>
              <a:rPr lang="zh-TW" altLang="en-US" sz="3600">
                <a:solidFill>
                  <a:srgbClr val="004C69"/>
                </a:solidFill>
              </a:rPr>
              <a:t>（續）</a:t>
            </a:r>
          </a:p>
        </p:txBody>
      </p:sp>
      <p:sp>
        <p:nvSpPr>
          <p:cNvPr id="6" name="TextBox 5">
            <a:extLst>
              <a:ext uri="{FF2B5EF4-FFF2-40B4-BE49-F238E27FC236}">
                <a16:creationId xmlns:a16="http://schemas.microsoft.com/office/drawing/2014/main" id="{E069F52E-0461-45E4-BE52-F85A33205591}"/>
              </a:ext>
            </a:extLst>
          </p:cNvPr>
          <p:cNvSpPr txBox="1"/>
          <p:nvPr/>
        </p:nvSpPr>
        <p:spPr>
          <a:xfrm>
            <a:off x="408439" y="1869639"/>
            <a:ext cx="11371677" cy="4156138"/>
          </a:xfrm>
          <a:prstGeom prst="rect">
            <a:avLst/>
          </a:prstGeom>
          <a:solidFill>
            <a:srgbClr val="000000"/>
          </a:solidFill>
        </p:spPr>
        <p:txBody>
          <a:bodyPr wrap="square" rtlCol="0">
            <a:spAutoFit/>
          </a:bodyPr>
          <a:lstStyle/>
          <a:p>
            <a:r>
              <a:rPr lang="en-US" altLang="zh-TW" sz="1467">
                <a:solidFill>
                  <a:schemeClr val="bg1"/>
                </a:solidFill>
                <a:latin typeface="Courier New" panose="02070309020205020404" pitchFamily="49" charset="0"/>
                <a:cs typeface="Courier New" panose="02070309020205020404" pitchFamily="49" charset="0"/>
              </a:rPr>
              <a:t>R2# </a:t>
            </a:r>
            <a:r>
              <a:rPr lang="en-US" altLang="zh-TW" sz="1467" b="1">
                <a:solidFill>
                  <a:schemeClr val="bg1"/>
                </a:solidFill>
                <a:latin typeface="Courier New" panose="02070309020205020404" pitchFamily="49" charset="0"/>
                <a:cs typeface="Courier New" panose="02070309020205020404" pitchFamily="49" charset="0"/>
              </a:rPr>
              <a:t>show ip nat statistics </a:t>
            </a:r>
          </a:p>
          <a:p>
            <a:r>
              <a:rPr lang="en-US" altLang="zh-TW" sz="1467">
                <a:solidFill>
                  <a:schemeClr val="bg1"/>
                </a:solidFill>
                <a:latin typeface="Courier New" panose="02070309020205020404" pitchFamily="49" charset="0"/>
                <a:cs typeface="Courier New" panose="02070309020205020404" pitchFamily="49" charset="0"/>
              </a:rPr>
              <a:t>Total active translations: 4 (0 static, 4 dynamic; 0 extended)</a:t>
            </a:r>
          </a:p>
          <a:p>
            <a:r>
              <a:rPr lang="en-US" altLang="zh-TW" sz="1467">
                <a:solidFill>
                  <a:schemeClr val="bg1"/>
                </a:solidFill>
                <a:latin typeface="Courier New" panose="02070309020205020404" pitchFamily="49" charset="0"/>
                <a:cs typeface="Courier New" panose="02070309020205020404" pitchFamily="49" charset="0"/>
              </a:rPr>
              <a:t>Peak translations: 4, occurred 00:31:43 ago</a:t>
            </a:r>
          </a:p>
          <a:p>
            <a:r>
              <a:rPr lang="en-US" altLang="zh-TW" sz="1467">
                <a:solidFill>
                  <a:schemeClr val="bg1"/>
                </a:solidFill>
                <a:latin typeface="Courier New" panose="02070309020205020404" pitchFamily="49" charset="0"/>
                <a:cs typeface="Courier New" panose="02070309020205020404" pitchFamily="49" charset="0"/>
              </a:rPr>
              <a:t>Outside interfaces:</a:t>
            </a:r>
          </a:p>
          <a:p>
            <a:r>
              <a:rPr lang="en-US" altLang="zh-TW" sz="1467">
                <a:solidFill>
                  <a:schemeClr val="bg1"/>
                </a:solidFill>
                <a:latin typeface="Courier New" panose="02070309020205020404" pitchFamily="49" charset="0"/>
                <a:cs typeface="Courier New" panose="02070309020205020404" pitchFamily="49" charset="0"/>
              </a:rPr>
              <a:t>  Serial0/1/1</a:t>
            </a:r>
          </a:p>
          <a:p>
            <a:r>
              <a:rPr lang="en-US" altLang="zh-TW" sz="1467">
                <a:solidFill>
                  <a:schemeClr val="bg1"/>
                </a:solidFill>
                <a:latin typeface="Courier New" panose="02070309020205020404" pitchFamily="49" charset="0"/>
                <a:cs typeface="Courier New" panose="02070309020205020404" pitchFamily="49" charset="0"/>
              </a:rPr>
              <a:t>Inside interfaces: </a:t>
            </a:r>
          </a:p>
          <a:p>
            <a:r>
              <a:rPr lang="en-US" altLang="zh-TW" sz="1467">
                <a:solidFill>
                  <a:schemeClr val="bg1"/>
                </a:solidFill>
                <a:latin typeface="Courier New" panose="02070309020205020404" pitchFamily="49" charset="0"/>
                <a:cs typeface="Courier New" panose="02070309020205020404" pitchFamily="49" charset="0"/>
              </a:rPr>
              <a:t>  Serial0/1/0</a:t>
            </a:r>
          </a:p>
          <a:p>
            <a:r>
              <a:rPr lang="en-US" altLang="zh-TW" sz="1467">
                <a:solidFill>
                  <a:schemeClr val="bg1"/>
                </a:solidFill>
                <a:latin typeface="Courier New" panose="02070309020205020404" pitchFamily="49" charset="0"/>
                <a:cs typeface="Courier New" panose="02070309020205020404" pitchFamily="49" charset="0"/>
              </a:rPr>
              <a:t>Hits: 47  Misses: 0</a:t>
            </a:r>
          </a:p>
          <a:p>
            <a:r>
              <a:rPr lang="en-US" altLang="zh-TW" sz="1467">
                <a:solidFill>
                  <a:schemeClr val="bg1"/>
                </a:solidFill>
                <a:latin typeface="Courier New" panose="02070309020205020404" pitchFamily="49" charset="0"/>
                <a:cs typeface="Courier New" panose="02070309020205020404" pitchFamily="49" charset="0"/>
              </a:rPr>
              <a:t>CEF Translated packets: 47, CEF Punted packets: 0</a:t>
            </a:r>
          </a:p>
          <a:p>
            <a:r>
              <a:rPr lang="en-US" altLang="zh-TW" sz="1467">
                <a:solidFill>
                  <a:schemeClr val="bg1"/>
                </a:solidFill>
                <a:latin typeface="Courier New" panose="02070309020205020404" pitchFamily="49" charset="0"/>
                <a:cs typeface="Courier New" panose="02070309020205020404" pitchFamily="49" charset="0"/>
              </a:rPr>
              <a:t>Expired translations: 5</a:t>
            </a:r>
          </a:p>
          <a:p>
            <a:r>
              <a:rPr lang="en-US" altLang="zh-TW" sz="1467">
                <a:solidFill>
                  <a:schemeClr val="bg1"/>
                </a:solidFill>
                <a:latin typeface="Courier New" panose="02070309020205020404" pitchFamily="49" charset="0"/>
                <a:cs typeface="Courier New" panose="02070309020205020404" pitchFamily="49" charset="0"/>
              </a:rPr>
              <a:t>Dynamic mappings:</a:t>
            </a:r>
          </a:p>
          <a:p>
            <a:r>
              <a:rPr lang="en-US" altLang="zh-TW" sz="1467">
                <a:solidFill>
                  <a:schemeClr val="bg1"/>
                </a:solidFill>
                <a:latin typeface="Courier New" panose="02070309020205020404" pitchFamily="49" charset="0"/>
                <a:cs typeface="Courier New" panose="02070309020205020404" pitchFamily="49" charset="0"/>
              </a:rPr>
              <a:t>-- Inside Source</a:t>
            </a:r>
          </a:p>
          <a:p>
            <a:r>
              <a:rPr lang="en-US" altLang="zh-TW" sz="1467">
                <a:solidFill>
                  <a:schemeClr val="bg1"/>
                </a:solidFill>
                <a:latin typeface="Courier New" panose="02070309020205020404" pitchFamily="49" charset="0"/>
                <a:cs typeface="Courier New" panose="02070309020205020404" pitchFamily="49" charset="0"/>
              </a:rPr>
              <a:t>[Id: 1] access-list 1 pool NAT-POOL1 refcount 4</a:t>
            </a:r>
          </a:p>
          <a:p>
            <a:r>
              <a:rPr lang="en-US" altLang="zh-TW" sz="1467">
                <a:solidFill>
                  <a:schemeClr val="bg1"/>
                </a:solidFill>
                <a:latin typeface="Courier New" panose="02070309020205020404" pitchFamily="49" charset="0"/>
                <a:cs typeface="Courier New" panose="02070309020205020404" pitchFamily="49" charset="0"/>
              </a:rPr>
              <a:t> </a:t>
            </a:r>
            <a:r>
              <a:rPr lang="en-US" altLang="zh-TW" sz="1467">
                <a:solidFill>
                  <a:schemeClr val="accent6"/>
                </a:solidFill>
                <a:latin typeface="Courier New" panose="02070309020205020404" pitchFamily="49" charset="0"/>
                <a:cs typeface="Courier New" panose="02070309020205020404" pitchFamily="49" charset="0"/>
              </a:rPr>
              <a:t>pool NAT-POOL1: netmask 255.255.255.224</a:t>
            </a:r>
          </a:p>
          <a:p>
            <a:r>
              <a:rPr lang="en-US" altLang="zh-TW" sz="1467">
                <a:solidFill>
                  <a:schemeClr val="accent6"/>
                </a:solidFill>
                <a:latin typeface="Courier New" panose="02070309020205020404" pitchFamily="49" charset="0"/>
                <a:cs typeface="Courier New" panose="02070309020205020404" pitchFamily="49" charset="0"/>
              </a:rPr>
              <a:t>	start 209.165.200.226 end 209.165.200.240</a:t>
            </a:r>
          </a:p>
          <a:p>
            <a:r>
              <a:rPr lang="en-US" altLang="zh-TW" sz="1467">
                <a:solidFill>
                  <a:schemeClr val="accent6"/>
                </a:solidFill>
                <a:latin typeface="Courier New" panose="02070309020205020404" pitchFamily="49" charset="0"/>
                <a:cs typeface="Courier New" panose="02070309020205020404" pitchFamily="49" charset="0"/>
              </a:rPr>
              <a:t>	type generic, total addresses 15, allocated 2 (13%), misses 0</a:t>
            </a:r>
          </a:p>
          <a:p>
            <a:r>
              <a:rPr lang="zh-TW" altLang="en-US" sz="1467">
                <a:solidFill>
                  <a:schemeClr val="bg1"/>
                </a:solidFill>
                <a:latin typeface="Courier New" panose="02070309020205020404" pitchFamily="49" charset="0"/>
                <a:cs typeface="Courier New" panose="02070309020205020404" pitchFamily="49" charset="0"/>
              </a:rPr>
              <a:t>（輸出省略）</a:t>
            </a:r>
          </a:p>
          <a:p>
            <a:r>
              <a:rPr lang="en-US" altLang="zh-TW" sz="1467">
                <a:solidFill>
                  <a:schemeClr val="bg1"/>
                </a:solidFill>
                <a:latin typeface="Courier New" panose="02070309020205020404" pitchFamily="49" charset="0"/>
                <a:cs typeface="Courier New" panose="02070309020205020404" pitchFamily="49" charset="0"/>
              </a:rPr>
              <a:t>R2#</a:t>
            </a:r>
            <a:endParaRPr lang="zh-TW" altLang="en-US" sz="1467">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261</a:t>
            </a:fld>
            <a:endParaRPr lang="en-US" kern="0">
              <a:solidFill>
                <a:srgbClr val="595959"/>
              </a:solidFill>
            </a:endParaRPr>
          </a:p>
        </p:txBody>
      </p:sp>
    </p:spTree>
    <p:extLst>
      <p:ext uri="{BB962C8B-B14F-4D97-AF65-F5344CB8AC3E}">
        <p14:creationId xmlns:p14="http://schemas.microsoft.com/office/powerpoint/2010/main" val="1566385263"/>
      </p:ext>
    </p:extLst>
  </p:cSld>
  <p:clrMapOvr>
    <a:masterClrMapping/>
  </p:clrMapOvr>
  <p:transition/>
  <p:timing/>
</p:sld>
</file>

<file path=ppt/slides/slide2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40285"/>
            <a:ext cx="10935201" cy="4760365"/>
          </a:xfrm>
        </p:spPr>
        <p:txBody>
          <a:bodyPr/>
          <a:lstStyle/>
          <a:p>
            <a:pPr marL="0" indent="0">
              <a:buNone/>
            </a:pPr>
            <a:r>
              <a:rPr lang="zh-TW" altLang="en-US" sz="2133">
                <a:latin typeface="標楷體" pitchFamily="65" charset="-120"/>
              </a:rPr>
              <a:t>使用 </a:t>
            </a:r>
            <a:r>
              <a:rPr lang="en-US" altLang="zh-TW" sz="2133" b="1">
                <a:latin typeface="標楷體" pitchFamily="65" charset="-120"/>
              </a:rPr>
              <a:t>show running-config</a:t>
            </a:r>
            <a:r>
              <a:rPr lang="en-US" altLang="zh-TW" sz="2133">
                <a:latin typeface="標楷體" pitchFamily="65" charset="-120"/>
              </a:rPr>
              <a:t> </a:t>
            </a:r>
            <a:r>
              <a:rPr lang="zh-TW" altLang="en-US" sz="2133">
                <a:latin typeface="標楷體" pitchFamily="65" charset="-120"/>
              </a:rPr>
              <a:t>命令，以尋找 </a:t>
            </a:r>
            <a:r>
              <a:rPr lang="en-US" altLang="zh-TW" sz="2133">
                <a:latin typeface="標楷體" pitchFamily="65" charset="-120"/>
              </a:rPr>
              <a:t>NAT</a:t>
            </a:r>
            <a:r>
              <a:rPr lang="zh-TW" altLang="en-US" sz="2133">
                <a:latin typeface="標楷體" pitchFamily="65" charset="-120"/>
              </a:rPr>
              <a:t>、</a:t>
            </a:r>
            <a:r>
              <a:rPr lang="en-US" altLang="zh-TW" sz="2133">
                <a:latin typeface="標楷體" pitchFamily="65" charset="-120"/>
              </a:rPr>
              <a:t>ACL</a:t>
            </a:r>
            <a:r>
              <a:rPr lang="zh-TW" altLang="en-US" sz="2133">
                <a:latin typeface="標楷體" pitchFamily="65" charset="-120"/>
              </a:rPr>
              <a:t>、介面或集區命令以及需要的值。</a:t>
            </a:r>
            <a:endParaRPr lang="zh-TW" alt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6.5</a:t>
            </a:r>
            <a:r>
              <a:rPr lang="zh-TW" altLang="en-US" sz="3600" smtClean="0">
                <a:solidFill>
                  <a:srgbClr val="004C69"/>
                </a:solidFill>
              </a:rPr>
              <a:t> 動態 </a:t>
            </a:r>
            <a:r>
              <a:rPr lang="en-US" altLang="zh-TW" sz="3600">
                <a:solidFill>
                  <a:srgbClr val="004C69"/>
                </a:solidFill>
              </a:rPr>
              <a:t>NAT</a:t>
            </a:r>
            <a:br>
              <a:rPr lang="en-US" sz="3600">
                <a:solidFill>
                  <a:srgbClr val="004C69"/>
                </a:solidFill>
              </a:rPr>
            </a:br>
            <a:r>
              <a:rPr lang="zh-TW" altLang="zh-TW" sz="3600">
                <a:solidFill>
                  <a:srgbClr val="004C69"/>
                </a:solidFill>
              </a:rPr>
              <a:t>驗證動態 NAT</a:t>
            </a:r>
            <a:r>
              <a:rPr lang="zh-TW" altLang="en-US" sz="3600">
                <a:solidFill>
                  <a:srgbClr val="004C69"/>
                </a:solidFill>
              </a:rPr>
              <a:t>（續）</a:t>
            </a:r>
          </a:p>
        </p:txBody>
      </p:sp>
      <p:sp>
        <p:nvSpPr>
          <p:cNvPr id="6" name="TextBox 5">
            <a:extLst>
              <a:ext uri="{FF2B5EF4-FFF2-40B4-BE49-F238E27FC236}">
                <a16:creationId xmlns:a16="http://schemas.microsoft.com/office/drawing/2014/main" id="{E069F52E-0461-45E4-BE52-F85A33205591}"/>
              </a:ext>
            </a:extLst>
          </p:cNvPr>
          <p:cNvSpPr txBox="1"/>
          <p:nvPr/>
        </p:nvSpPr>
        <p:spPr>
          <a:xfrm>
            <a:off x="910972" y="2151765"/>
            <a:ext cx="10366611" cy="830997"/>
          </a:xfrm>
          <a:prstGeom prst="rect">
            <a:avLst/>
          </a:prstGeom>
          <a:solidFill>
            <a:srgbClr val="000000"/>
          </a:solidFill>
        </p:spPr>
        <p:txBody>
          <a:bodyPr wrap="square" rtlCol="0">
            <a:spAutoFit/>
          </a:bodyPr>
          <a:lstStyle/>
          <a:p>
            <a:r>
              <a:rPr lang="en-US" altLang="zh-TW" sz="1600">
                <a:solidFill>
                  <a:schemeClr val="bg1"/>
                </a:solidFill>
                <a:latin typeface="Courier New" panose="02070309020205020404" pitchFamily="49" charset="0"/>
                <a:cs typeface="Courier New" panose="02070309020205020404" pitchFamily="49" charset="0"/>
              </a:rPr>
              <a:t>R2# </a:t>
            </a:r>
            <a:r>
              <a:rPr lang="en-US" altLang="zh-TW" sz="1600" b="1">
                <a:solidFill>
                  <a:schemeClr val="bg1"/>
                </a:solidFill>
                <a:latin typeface="Courier New" panose="02070309020205020404" pitchFamily="49" charset="0"/>
                <a:cs typeface="Courier New" panose="02070309020205020404" pitchFamily="49" charset="0"/>
              </a:rPr>
              <a:t>show running-config | include NAT</a:t>
            </a:r>
          </a:p>
          <a:p>
            <a:r>
              <a:rPr lang="en-US" altLang="zh-TW" sz="1600" err="1">
                <a:solidFill>
                  <a:schemeClr val="bg1"/>
                </a:solidFill>
                <a:latin typeface="Courier New" panose="02070309020205020404" pitchFamily="49" charset="0"/>
                <a:cs typeface="Courier New" panose="02070309020205020404" pitchFamily="49" charset="0"/>
              </a:rPr>
              <a:t>ip nat pool NAT-POOL1 209.165.200.226 209.165.200.240 netmask 255.255.255.224</a:t>
            </a:r>
          </a:p>
          <a:p>
            <a:r>
              <a:rPr lang="en-US" altLang="zh-TW" sz="1600" err="1">
                <a:solidFill>
                  <a:schemeClr val="bg1"/>
                </a:solidFill>
                <a:latin typeface="Courier New" panose="02070309020205020404" pitchFamily="49" charset="0"/>
                <a:cs typeface="Courier New" panose="02070309020205020404" pitchFamily="49" charset="0"/>
              </a:rPr>
              <a:t>ip nat inside source list 1 pool NAT-POOL1</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262</a:t>
            </a:fld>
            <a:endParaRPr lang="en-US" kern="0">
              <a:solidFill>
                <a:srgbClr val="595959"/>
              </a:solidFill>
            </a:endParaRPr>
          </a:p>
        </p:txBody>
      </p:sp>
    </p:spTree>
    <p:extLst>
      <p:ext uri="{BB962C8B-B14F-4D97-AF65-F5344CB8AC3E}">
        <p14:creationId xmlns:p14="http://schemas.microsoft.com/office/powerpoint/2010/main" val="3400020313"/>
      </p:ext>
    </p:extLst>
  </p:cSld>
  <p:clrMapOvr>
    <a:masterClrMapping/>
  </p:clrMapOvr>
  <p:transition/>
  <p:timing/>
</p:sld>
</file>

<file path=ppt/slides/slide2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540701"/>
            <a:ext cx="10321426" cy="4559949"/>
          </a:xfrm>
        </p:spPr>
        <p:txBody>
          <a:bodyPr/>
          <a:lstStyle/>
          <a:p>
            <a:pPr marL="0" indent="0">
              <a:buNone/>
            </a:pPr>
            <a:r>
              <a:rPr lang="zh-TW" altLang="en-US" sz="2133">
                <a:latin typeface="標楷體" pitchFamily="65" charset="-120"/>
              </a:rPr>
              <a:t>若要將 </a:t>
            </a:r>
            <a:r>
              <a:rPr lang="en-US" altLang="zh-TW" sz="2133">
                <a:latin typeface="標楷體" pitchFamily="65" charset="-120"/>
              </a:rPr>
              <a:t>PAT </a:t>
            </a:r>
            <a:r>
              <a:rPr lang="zh-TW" altLang="en-US" sz="2133">
                <a:latin typeface="標楷體" pitchFamily="65" charset="-120"/>
              </a:rPr>
              <a:t>設定為使用單一 </a:t>
            </a:r>
            <a:r>
              <a:rPr lang="en-US" altLang="zh-TW" sz="2133">
                <a:latin typeface="標楷體" pitchFamily="65" charset="-120"/>
              </a:rPr>
              <a:t>IPv4 </a:t>
            </a:r>
            <a:r>
              <a:rPr lang="zh-TW" altLang="en-US" sz="2133">
                <a:latin typeface="標楷體" pitchFamily="65" charset="-120"/>
              </a:rPr>
              <a:t>位址，只要新增關鍵字 </a:t>
            </a:r>
            <a:r>
              <a:rPr lang="en-US" altLang="zh-TW" sz="2133" b="1">
                <a:latin typeface="標楷體" pitchFamily="65" charset="-120"/>
              </a:rPr>
              <a:t>overload</a:t>
            </a:r>
            <a:r>
              <a:rPr lang="en-US" altLang="zh-TW" sz="2133">
                <a:latin typeface="標楷體" pitchFamily="65" charset="-120"/>
              </a:rPr>
              <a:t> </a:t>
            </a:r>
            <a:r>
              <a:rPr lang="zh-TW" altLang="en-US" sz="2133">
                <a:latin typeface="標楷體" pitchFamily="65" charset="-120"/>
              </a:rPr>
              <a:t>至 </a:t>
            </a:r>
            <a:r>
              <a:rPr lang="en-US" altLang="zh-TW" sz="2133" b="1" err="1">
                <a:latin typeface="標楷體" pitchFamily="65" charset="-120"/>
              </a:rPr>
              <a:t>ip nat inside source</a:t>
            </a:r>
            <a:r>
              <a:rPr lang="en-US" altLang="zh-TW" sz="2133">
                <a:latin typeface="標楷體" pitchFamily="65" charset="-120"/>
              </a:rPr>
              <a:t> </a:t>
            </a:r>
            <a:r>
              <a:rPr lang="zh-TW" altLang="en-US" sz="2133">
                <a:latin typeface="標楷體" pitchFamily="65" charset="-120"/>
              </a:rPr>
              <a:t>命令即可。</a:t>
            </a:r>
            <a:endParaRPr lang="en-US" sz="2133">
              <a:latin typeface="標楷體" pitchFamily="65" charset="-120"/>
            </a:endParaRPr>
          </a:p>
          <a:p>
            <a:pPr marL="0" indent="0">
              <a:buNone/>
            </a:pPr>
            <a:r>
              <a:rPr lang="zh-TW" altLang="en-US">
                <a:latin typeface="標楷體" pitchFamily="65" charset="-120"/>
              </a:rPr>
              <a:t>在這</a:t>
            </a:r>
            <a:r>
              <a:rPr lang="zh-TW" altLang="en-US" sz="2133">
                <a:latin typeface="標楷體" pitchFamily="65" charset="-120"/>
              </a:rPr>
              <a:t>個例子中，從網路 </a:t>
            </a:r>
            <a:r>
              <a:rPr lang="en-US" altLang="zh-TW" sz="2133">
                <a:latin typeface="標楷體" pitchFamily="65" charset="-120"/>
              </a:rPr>
              <a:t>192.168.0.0/16</a:t>
            </a:r>
            <a:r>
              <a:rPr lang="zh-TW" altLang="en-US" sz="2133">
                <a:latin typeface="標楷體" pitchFamily="65" charset="-120"/>
              </a:rPr>
              <a:t>（匹配 </a:t>
            </a:r>
            <a:r>
              <a:rPr lang="en-US" altLang="zh-TW" sz="2133">
                <a:latin typeface="標楷體" pitchFamily="65" charset="-120"/>
              </a:rPr>
              <a:t>ACL 1</a:t>
            </a:r>
            <a:r>
              <a:rPr lang="zh-TW" altLang="en-US" sz="2133">
                <a:latin typeface="標楷體" pitchFamily="65" charset="-120"/>
              </a:rPr>
              <a:t>）發送流量通過路由器 </a:t>
            </a:r>
            <a:r>
              <a:rPr lang="en-US" altLang="zh-TW" sz="2133">
                <a:latin typeface="標楷體" pitchFamily="65" charset="-120"/>
              </a:rPr>
              <a:t>R2 </a:t>
            </a:r>
            <a:r>
              <a:rPr lang="zh-TW" altLang="en-US" sz="2133">
                <a:latin typeface="標楷體" pitchFamily="65" charset="-120"/>
              </a:rPr>
              <a:t>到網際網路的所有主機將被轉譯為 </a:t>
            </a:r>
            <a:r>
              <a:rPr lang="en-US" altLang="zh-TW" sz="2133">
                <a:latin typeface="標楷體" pitchFamily="65" charset="-120"/>
              </a:rPr>
              <a:t>IPv4 </a:t>
            </a:r>
            <a:r>
              <a:rPr lang="zh-TW" altLang="en-US" sz="2133">
                <a:latin typeface="標楷體" pitchFamily="65" charset="-120"/>
              </a:rPr>
              <a:t>位址 </a:t>
            </a:r>
            <a:r>
              <a:rPr lang="en-US" altLang="zh-TW" sz="2133">
                <a:latin typeface="標楷體" pitchFamily="65" charset="-120"/>
              </a:rPr>
              <a:t>209.165.200.225</a:t>
            </a:r>
            <a:r>
              <a:rPr lang="zh-TW" altLang="en-US" sz="2133">
                <a:latin typeface="標楷體" pitchFamily="65" charset="-120"/>
              </a:rPr>
              <a:t>（介面 </a:t>
            </a:r>
            <a:r>
              <a:rPr lang="en-US" altLang="zh-TW" sz="2133">
                <a:latin typeface="標楷體" pitchFamily="65" charset="-120"/>
              </a:rPr>
              <a:t>S0/1/1 </a:t>
            </a:r>
            <a:r>
              <a:rPr lang="zh-TW" altLang="en-US" sz="2133">
                <a:latin typeface="標楷體" pitchFamily="65" charset="-120"/>
              </a:rPr>
              <a:t>的 </a:t>
            </a:r>
            <a:r>
              <a:rPr lang="en-US" altLang="zh-TW" sz="2133">
                <a:latin typeface="標楷體" pitchFamily="65" charset="-120"/>
              </a:rPr>
              <a:t>IPv4 </a:t>
            </a:r>
            <a:r>
              <a:rPr lang="zh-TW" altLang="en-US" sz="2133">
                <a:latin typeface="標楷體" pitchFamily="65" charset="-120"/>
              </a:rPr>
              <a:t>位址）。因為已設定 </a:t>
            </a:r>
            <a:r>
              <a:rPr lang="en-US" altLang="zh-TW" sz="2133" b="1">
                <a:latin typeface="標楷體" pitchFamily="65" charset="-120"/>
              </a:rPr>
              <a:t>overload</a:t>
            </a:r>
            <a:r>
              <a:rPr lang="zh-TW" altLang="en-US" sz="2133">
                <a:latin typeface="標楷體" pitchFamily="65" charset="-120"/>
              </a:rPr>
              <a:t> 關鍵字，所以流量會由 </a:t>
            </a:r>
            <a:r>
              <a:rPr lang="en-US" altLang="zh-TW" sz="2133">
                <a:latin typeface="標楷體" pitchFamily="65" charset="-120"/>
              </a:rPr>
              <a:t>NAT </a:t>
            </a:r>
            <a:r>
              <a:rPr lang="zh-TW" altLang="en-US" sz="2133">
                <a:latin typeface="標楷體" pitchFamily="65" charset="-120"/>
              </a:rPr>
              <a:t>表中的連接埠編號識別。</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6.6</a:t>
            </a:r>
            <a:r>
              <a:rPr lang="zh-TW" altLang="en-US" sz="3600" smtClean="0">
                <a:solidFill>
                  <a:srgbClr val="004C69"/>
                </a:solidFill>
              </a:rPr>
              <a:t> </a:t>
            </a:r>
            <a:r>
              <a:rPr lang="en-US" altLang="zh-TW" sz="3600" smtClean="0">
                <a:solidFill>
                  <a:srgbClr val="004C69"/>
                </a:solidFill>
              </a:rPr>
              <a:t>PAT</a:t>
            </a:r>
            <a:br>
              <a:rPr lang="en-US" altLang="zh-TW" sz="3600">
                <a:solidFill>
                  <a:srgbClr val="004C69"/>
                </a:solidFill>
              </a:rPr>
            </a:br>
            <a:r>
              <a:rPr lang="zh-TW" altLang="en-US" sz="3600">
                <a:solidFill>
                  <a:srgbClr val="004C69"/>
                </a:solidFill>
              </a:rPr>
              <a:t>將 </a:t>
            </a:r>
            <a:r>
              <a:rPr lang="en-US" altLang="zh-TW" sz="3600">
                <a:solidFill>
                  <a:srgbClr val="004C69"/>
                </a:solidFill>
              </a:rPr>
              <a:t>PAT </a:t>
            </a:r>
            <a:r>
              <a:rPr lang="zh-TW" altLang="en-US" sz="3600">
                <a:solidFill>
                  <a:srgbClr val="004C69"/>
                </a:solidFill>
              </a:rPr>
              <a:t>設定為使用單一 </a:t>
            </a:r>
            <a:r>
              <a:rPr lang="en-US" altLang="zh-TW" sz="3600">
                <a:solidFill>
                  <a:srgbClr val="004C69"/>
                </a:solidFill>
              </a:rPr>
              <a:t>IPv4 </a:t>
            </a:r>
            <a:r>
              <a:rPr lang="zh-TW" altLang="en-US" sz="3600">
                <a:solidFill>
                  <a:srgbClr val="004C69"/>
                </a:solidFill>
              </a:rPr>
              <a:t>位址</a:t>
            </a:r>
          </a:p>
        </p:txBody>
      </p:sp>
      <p:sp>
        <p:nvSpPr>
          <p:cNvPr id="6" name="TextBox 5">
            <a:extLst>
              <a:ext uri="{FF2B5EF4-FFF2-40B4-BE49-F238E27FC236}">
                <a16:creationId xmlns:a16="http://schemas.microsoft.com/office/drawing/2014/main" id="{8E4D9B25-7DC2-4015-BF3F-0D2A1A29248A}"/>
              </a:ext>
            </a:extLst>
          </p:cNvPr>
          <p:cNvSpPr txBox="1"/>
          <p:nvPr/>
        </p:nvSpPr>
        <p:spPr>
          <a:xfrm>
            <a:off x="575962" y="3909850"/>
            <a:ext cx="11040077" cy="1815882"/>
          </a:xfrm>
          <a:prstGeom prst="rect">
            <a:avLst/>
          </a:prstGeom>
          <a:solidFill>
            <a:srgbClr val="000000"/>
          </a:solidFill>
        </p:spPr>
        <p:txBody>
          <a:bodyPr wrap="square" rtlCol="0">
            <a:spAutoFit/>
          </a:bodyPr>
          <a:lstStyle/>
          <a:p>
            <a:r>
              <a:rPr lang="en-US" altLang="zh-TW" sz="1600">
                <a:solidFill>
                  <a:schemeClr val="bg1"/>
                </a:solidFill>
                <a:latin typeface="Courier New" panose="02070309020205020404" pitchFamily="49" charset="0"/>
                <a:cs typeface="Courier New" panose="02070309020205020404" pitchFamily="49" charset="0"/>
              </a:rPr>
              <a:t>R2(config)# </a:t>
            </a:r>
            <a:r>
              <a:rPr lang="en-US" altLang="zh-TW" sz="1600" b="1" err="1">
                <a:solidFill>
                  <a:schemeClr val="bg1"/>
                </a:solidFill>
                <a:latin typeface="Courier New" panose="02070309020205020404" pitchFamily="49" charset="0"/>
                <a:cs typeface="Courier New" panose="02070309020205020404" pitchFamily="49" charset="0"/>
              </a:rPr>
              <a:t>ip nat inside source list 1 interface serial 0/1/1 </a:t>
            </a:r>
            <a:r>
              <a:rPr lang="en-US" altLang="zh-TW" sz="1600" b="1">
                <a:solidFill>
                  <a:schemeClr val="accent6"/>
                </a:solidFill>
                <a:latin typeface="Courier New" panose="02070309020205020404" pitchFamily="49" charset="0"/>
                <a:cs typeface="Courier New" panose="02070309020205020404" pitchFamily="49" charset="0"/>
              </a:rPr>
              <a:t>overload</a:t>
            </a:r>
          </a:p>
          <a:p>
            <a:r>
              <a:rPr lang="en-US" altLang="zh-TW" sz="1600">
                <a:solidFill>
                  <a:schemeClr val="bg1"/>
                </a:solidFill>
                <a:latin typeface="Courier New" panose="02070309020205020404" pitchFamily="49" charset="0"/>
                <a:cs typeface="Courier New" panose="02070309020205020404" pitchFamily="49" charset="0"/>
              </a:rPr>
              <a:t>R2(config)# </a:t>
            </a:r>
            <a:r>
              <a:rPr lang="en-US" altLang="zh-TW" sz="1600" b="1">
                <a:solidFill>
                  <a:schemeClr val="bg1"/>
                </a:solidFill>
                <a:latin typeface="Courier New" panose="02070309020205020404" pitchFamily="49" charset="0"/>
                <a:cs typeface="Courier New" panose="02070309020205020404" pitchFamily="49" charset="0"/>
              </a:rPr>
              <a:t>access-list 1 permit 192.168.0.0 0.0.255.255</a:t>
            </a:r>
          </a:p>
          <a:p>
            <a:r>
              <a:rPr lang="en-US" altLang="zh-TW" sz="1600">
                <a:solidFill>
                  <a:schemeClr val="bg1"/>
                </a:solidFill>
                <a:latin typeface="Courier New" panose="02070309020205020404" pitchFamily="49" charset="0"/>
                <a:cs typeface="Courier New" panose="02070309020205020404" pitchFamily="49" charset="0"/>
              </a:rPr>
              <a:t>R2(config)# </a:t>
            </a:r>
            <a:r>
              <a:rPr lang="en-US" altLang="zh-TW" sz="1600" b="1">
                <a:solidFill>
                  <a:schemeClr val="bg1"/>
                </a:solidFill>
                <a:latin typeface="Courier New" panose="02070309020205020404" pitchFamily="49" charset="0"/>
                <a:cs typeface="Courier New" panose="02070309020205020404" pitchFamily="49" charset="0"/>
              </a:rPr>
              <a:t>interface serial0/1/0</a:t>
            </a:r>
          </a:p>
          <a:p>
            <a:r>
              <a:rPr lang="en-US" altLang="zh-TW" sz="1600">
                <a:solidFill>
                  <a:schemeClr val="bg1"/>
                </a:solidFill>
                <a:latin typeface="Courier New" panose="02070309020205020404" pitchFamily="49" charset="0"/>
                <a:cs typeface="Courier New" panose="02070309020205020404" pitchFamily="49" charset="0"/>
              </a:rPr>
              <a:t>R2(config-if)# </a:t>
            </a:r>
            <a:r>
              <a:rPr lang="en-US" altLang="zh-TW" sz="1600" b="1" err="1">
                <a:solidFill>
                  <a:schemeClr val="bg1"/>
                </a:solidFill>
                <a:latin typeface="Courier New" panose="02070309020205020404" pitchFamily="49" charset="0"/>
                <a:cs typeface="Courier New" panose="02070309020205020404" pitchFamily="49" charset="0"/>
              </a:rPr>
              <a:t>ip nat inside</a:t>
            </a:r>
          </a:p>
          <a:p>
            <a:r>
              <a:rPr lang="en-US" altLang="zh-TW" sz="1600">
                <a:solidFill>
                  <a:schemeClr val="bg1"/>
                </a:solidFill>
                <a:latin typeface="Courier New" panose="02070309020205020404" pitchFamily="49" charset="0"/>
                <a:cs typeface="Courier New" panose="02070309020205020404" pitchFamily="49" charset="0"/>
              </a:rPr>
              <a:t>R2(config-if)# </a:t>
            </a:r>
            <a:r>
              <a:rPr lang="en-US" altLang="zh-TW" sz="1600" b="1">
                <a:solidFill>
                  <a:schemeClr val="bg1"/>
                </a:solidFill>
                <a:latin typeface="Courier New" panose="02070309020205020404" pitchFamily="49" charset="0"/>
                <a:cs typeface="Courier New" panose="02070309020205020404" pitchFamily="49" charset="0"/>
              </a:rPr>
              <a:t>exit</a:t>
            </a:r>
          </a:p>
          <a:p>
            <a:r>
              <a:rPr lang="en-US" altLang="zh-TW" sz="1600">
                <a:solidFill>
                  <a:schemeClr val="bg1"/>
                </a:solidFill>
                <a:latin typeface="Courier New" panose="02070309020205020404" pitchFamily="49" charset="0"/>
                <a:cs typeface="Courier New" panose="02070309020205020404" pitchFamily="49" charset="0"/>
              </a:rPr>
              <a:t>R2(config)# </a:t>
            </a:r>
            <a:r>
              <a:rPr lang="en-US" altLang="zh-TW" sz="1600" b="1">
                <a:solidFill>
                  <a:schemeClr val="bg1"/>
                </a:solidFill>
                <a:latin typeface="Courier New" panose="02070309020205020404" pitchFamily="49" charset="0"/>
                <a:cs typeface="Courier New" panose="02070309020205020404" pitchFamily="49" charset="0"/>
              </a:rPr>
              <a:t>interface Serial0/1/1</a:t>
            </a:r>
          </a:p>
          <a:p>
            <a:r>
              <a:rPr lang="en-US" altLang="zh-TW" sz="1600">
                <a:solidFill>
                  <a:schemeClr val="bg1"/>
                </a:solidFill>
                <a:latin typeface="Courier New" panose="02070309020205020404" pitchFamily="49" charset="0"/>
                <a:cs typeface="Courier New" panose="02070309020205020404" pitchFamily="49" charset="0"/>
              </a:rPr>
              <a:t>R2(config-if)# </a:t>
            </a:r>
            <a:r>
              <a:rPr lang="en-US" altLang="zh-TW" sz="1600" b="1" err="1">
                <a:solidFill>
                  <a:schemeClr val="bg1"/>
                </a:solidFill>
                <a:latin typeface="Courier New" panose="02070309020205020404" pitchFamily="49" charset="0"/>
                <a:cs typeface="Courier New" panose="02070309020205020404" pitchFamily="49" charset="0"/>
              </a:rPr>
              <a:t>ip nat outside</a:t>
            </a:r>
            <a:endParaRPr lang="zh-TW" altLang="en-US" sz="1600" b="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263</a:t>
            </a:fld>
            <a:endParaRPr lang="en-US" kern="0">
              <a:solidFill>
                <a:srgbClr val="595959"/>
              </a:solidFill>
            </a:endParaRPr>
          </a:p>
        </p:txBody>
      </p:sp>
    </p:spTree>
    <p:extLst>
      <p:ext uri="{BB962C8B-B14F-4D97-AF65-F5344CB8AC3E}">
        <p14:creationId xmlns:p14="http://schemas.microsoft.com/office/powerpoint/2010/main" val="3327464745"/>
      </p:ext>
    </p:extLst>
  </p:cSld>
  <p:clrMapOvr>
    <a:masterClrMapping/>
  </p:clrMapOvr>
  <p:transition/>
  <p:timing/>
</p:sld>
</file>

<file path=ppt/slides/slide2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0210" y="1065259"/>
            <a:ext cx="11148144" cy="4597527"/>
          </a:xfrm>
        </p:spPr>
        <p:txBody>
          <a:bodyPr/>
          <a:lstStyle/>
          <a:p>
            <a:pPr marL="0" indent="0">
              <a:buNone/>
            </a:pPr>
            <a:r>
              <a:rPr lang="en-US" altLang="zh-TW" sz="2133">
                <a:latin typeface="標楷體" pitchFamily="65" charset="-120"/>
              </a:rPr>
              <a:t>ISP </a:t>
            </a:r>
            <a:r>
              <a:rPr lang="zh-TW" altLang="en-US" sz="2133">
                <a:latin typeface="標楷體" pitchFamily="65" charset="-120"/>
              </a:rPr>
              <a:t>可以設定一個以上的公用 </a:t>
            </a:r>
            <a:r>
              <a:rPr lang="en-US" altLang="zh-TW" sz="2133">
                <a:latin typeface="標楷體" pitchFamily="65" charset="-120"/>
              </a:rPr>
              <a:t>IPv4 </a:t>
            </a:r>
            <a:r>
              <a:rPr lang="zh-TW" altLang="en-US" sz="2133">
                <a:latin typeface="標楷體" pitchFamily="65" charset="-120"/>
              </a:rPr>
              <a:t>位址給組織。在此案例中，組織可以將 </a:t>
            </a:r>
            <a:r>
              <a:rPr lang="en-US" altLang="zh-TW" sz="2133">
                <a:latin typeface="標楷體" pitchFamily="65" charset="-120"/>
              </a:rPr>
              <a:t>PAT </a:t>
            </a:r>
            <a:r>
              <a:rPr lang="zh-TW" altLang="en-US" sz="2133">
                <a:latin typeface="標楷體" pitchFamily="65" charset="-120"/>
              </a:rPr>
              <a:t>設定為使用 </a:t>
            </a:r>
            <a:r>
              <a:rPr lang="en-US" altLang="zh-TW" sz="2133">
                <a:latin typeface="標楷體" pitchFamily="65" charset="-120"/>
              </a:rPr>
              <a:t>IPv4 </a:t>
            </a:r>
            <a:r>
              <a:rPr lang="zh-TW" altLang="en-US" sz="2133">
                <a:latin typeface="標楷體" pitchFamily="65" charset="-120"/>
              </a:rPr>
              <a:t>公用位址集區進行轉譯。 </a:t>
            </a:r>
          </a:p>
          <a:p>
            <a:pPr marL="0" indent="0"/>
            <a:r>
              <a:rPr lang="zh-TW" altLang="en-US" sz="2133">
                <a:latin typeface="標楷體" pitchFamily="65" charset="-120"/>
              </a:rPr>
              <a:t>要設定動態 </a:t>
            </a:r>
            <a:r>
              <a:rPr lang="en-US" altLang="zh-TW" sz="2133">
                <a:latin typeface="標楷體" pitchFamily="65" charset="-120"/>
              </a:rPr>
              <a:t>NAT </a:t>
            </a:r>
            <a:r>
              <a:rPr lang="zh-TW" altLang="en-US" sz="2133">
                <a:latin typeface="標楷體" pitchFamily="65" charset="-120"/>
              </a:rPr>
              <a:t>位址集區的 </a:t>
            </a:r>
            <a:r>
              <a:rPr lang="en-US" altLang="zh-TW" sz="2133">
                <a:latin typeface="標楷體" pitchFamily="65" charset="-120"/>
              </a:rPr>
              <a:t>PAT</a:t>
            </a:r>
            <a:r>
              <a:rPr lang="zh-TW" altLang="en-US" sz="2133">
                <a:latin typeface="標楷體" pitchFamily="65" charset="-120"/>
              </a:rPr>
              <a:t>，只要將新增關鍵字 </a:t>
            </a:r>
            <a:r>
              <a:rPr lang="en-US" altLang="zh-TW" sz="2133" b="1">
                <a:latin typeface="標楷體" pitchFamily="65" charset="-120"/>
              </a:rPr>
              <a:t>overload</a:t>
            </a:r>
            <a:r>
              <a:rPr lang="en-US" altLang="zh-TW" sz="2133">
                <a:latin typeface="標楷體" pitchFamily="65" charset="-120"/>
              </a:rPr>
              <a:t> </a:t>
            </a:r>
            <a:r>
              <a:rPr lang="zh-TW" altLang="en-US" sz="2133">
                <a:latin typeface="標楷體" pitchFamily="65" charset="-120"/>
              </a:rPr>
              <a:t>至 </a:t>
            </a:r>
            <a:r>
              <a:rPr lang="en-US" altLang="zh-TW" sz="2133" b="1" err="1">
                <a:latin typeface="標楷體" pitchFamily="65" charset="-120"/>
              </a:rPr>
              <a:t>ip nat inside source</a:t>
            </a:r>
            <a:r>
              <a:rPr lang="en-US" altLang="zh-TW" sz="2133">
                <a:latin typeface="標楷體" pitchFamily="65" charset="-120"/>
              </a:rPr>
              <a:t> </a:t>
            </a:r>
            <a:r>
              <a:rPr lang="zh-TW" altLang="en-US" sz="2133">
                <a:latin typeface="標楷體" pitchFamily="65" charset="-120"/>
              </a:rPr>
              <a:t>命令即可。 </a:t>
            </a:r>
          </a:p>
          <a:p>
            <a:pPr marL="0" indent="0"/>
            <a:r>
              <a:rPr lang="zh-TW" altLang="en-US" sz="2133">
                <a:latin typeface="標楷體" pitchFamily="65" charset="-120"/>
              </a:rPr>
              <a:t>在範例中，</a:t>
            </a:r>
            <a:r>
              <a:rPr lang="en-US" altLang="zh-TW" sz="2133">
                <a:latin typeface="標楷體" pitchFamily="65" charset="-120"/>
              </a:rPr>
              <a:t>NAT-POOL2 </a:t>
            </a:r>
            <a:r>
              <a:rPr lang="zh-TW" altLang="en-US" sz="2133">
                <a:latin typeface="標楷體" pitchFamily="65" charset="-120"/>
              </a:rPr>
              <a:t>綁定到允許轉譯 </a:t>
            </a:r>
            <a:r>
              <a:rPr lang="en-US" altLang="zh-TW" sz="2133">
                <a:latin typeface="標楷體" pitchFamily="65" charset="-120"/>
              </a:rPr>
              <a:t>192.168.0.0/16 </a:t>
            </a:r>
            <a:r>
              <a:rPr lang="zh-TW" altLang="en-US" sz="2133">
                <a:latin typeface="標楷體" pitchFamily="65" charset="-120"/>
              </a:rPr>
              <a:t>的 </a:t>
            </a:r>
            <a:r>
              <a:rPr lang="en-US" altLang="zh-TW" sz="2133">
                <a:latin typeface="標楷體" pitchFamily="65" charset="-120"/>
              </a:rPr>
              <a:t>ACL</a:t>
            </a:r>
            <a:r>
              <a:rPr lang="zh-TW" altLang="en-US" sz="2133">
                <a:latin typeface="標楷體" pitchFamily="65" charset="-120"/>
              </a:rPr>
              <a:t>。這些主機可以共享來自集區的 </a:t>
            </a:r>
            <a:r>
              <a:rPr lang="en-US" altLang="zh-TW" sz="2133">
                <a:latin typeface="標楷體" pitchFamily="65" charset="-120"/>
              </a:rPr>
              <a:t>IPv4 </a:t>
            </a:r>
            <a:r>
              <a:rPr lang="zh-TW" altLang="en-US" sz="2133">
                <a:latin typeface="標楷體" pitchFamily="65" charset="-120"/>
              </a:rPr>
              <a:t>位址，因為 </a:t>
            </a:r>
            <a:r>
              <a:rPr lang="en-US" altLang="zh-TW" sz="2133">
                <a:latin typeface="標楷體" pitchFamily="65" charset="-120"/>
              </a:rPr>
              <a:t>PAT </a:t>
            </a:r>
            <a:r>
              <a:rPr lang="zh-TW" altLang="en-US" sz="2133">
                <a:latin typeface="標楷體" pitchFamily="65" charset="-120"/>
              </a:rPr>
              <a:t>已啟用關鍵字 </a:t>
            </a:r>
            <a:r>
              <a:rPr lang="en-US" altLang="zh-TW" sz="2133" b="1">
                <a:latin typeface="標楷體" pitchFamily="65" charset="-120"/>
              </a:rPr>
              <a:t>overload</a:t>
            </a:r>
            <a:r>
              <a:rPr lang="zh-TW" altLang="en-US" sz="2133">
                <a:latin typeface="標楷體" pitchFamily="65" charset="-120"/>
              </a:rPr>
              <a:t>。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6.6</a:t>
            </a:r>
            <a:r>
              <a:rPr lang="zh-TW" altLang="en-US" sz="3600">
                <a:solidFill>
                  <a:srgbClr val="004C69"/>
                </a:solidFill>
              </a:rPr>
              <a:t> </a:t>
            </a:r>
            <a:r>
              <a:rPr lang="en-US" altLang="zh-TW" sz="3600" smtClean="0">
                <a:solidFill>
                  <a:srgbClr val="004C69"/>
                </a:solidFill>
              </a:rPr>
              <a:t>PAT</a:t>
            </a:r>
            <a:br>
              <a:rPr lang="en-US" sz="3600">
                <a:solidFill>
                  <a:srgbClr val="004C69"/>
                </a:solidFill>
              </a:rPr>
            </a:br>
            <a:r>
              <a:rPr lang="zh-TW" altLang="en-US" sz="3600">
                <a:solidFill>
                  <a:srgbClr val="004C69"/>
                </a:solidFill>
              </a:rPr>
              <a:t>設定 </a:t>
            </a:r>
            <a:r>
              <a:rPr lang="en-US" altLang="zh-TW" sz="3600">
                <a:solidFill>
                  <a:srgbClr val="004C69"/>
                </a:solidFill>
              </a:rPr>
              <a:t>PAT </a:t>
            </a:r>
            <a:r>
              <a:rPr lang="zh-TW" altLang="en-US" sz="3600">
                <a:solidFill>
                  <a:srgbClr val="004C69"/>
                </a:solidFill>
              </a:rPr>
              <a:t>以使用位址集區</a:t>
            </a:r>
          </a:p>
        </p:txBody>
      </p:sp>
      <p:sp>
        <p:nvSpPr>
          <p:cNvPr id="6" name="TextBox 5">
            <a:extLst>
              <a:ext uri="{FF2B5EF4-FFF2-40B4-BE49-F238E27FC236}">
                <a16:creationId xmlns:a16="http://schemas.microsoft.com/office/drawing/2014/main" id="{8E4D9B25-7DC2-4015-BF3F-0D2A1A29248A}"/>
              </a:ext>
            </a:extLst>
          </p:cNvPr>
          <p:cNvSpPr txBox="1"/>
          <p:nvPr/>
        </p:nvSpPr>
        <p:spPr>
          <a:xfrm>
            <a:off x="810212" y="3560206"/>
            <a:ext cx="10568131" cy="2575770"/>
          </a:xfrm>
          <a:prstGeom prst="rect">
            <a:avLst/>
          </a:prstGeom>
          <a:solidFill>
            <a:srgbClr val="000000"/>
          </a:solidFill>
        </p:spPr>
        <p:txBody>
          <a:bodyPr wrap="square" rtlCol="0">
            <a:spAutoFit/>
          </a:bodyPr>
          <a:lstStyle/>
          <a:p>
            <a:r>
              <a:rPr lang="en-US" altLang="zh-TW" sz="1467">
                <a:solidFill>
                  <a:schemeClr val="bg1"/>
                </a:solidFill>
                <a:latin typeface="Courier New" panose="02070309020205020404" pitchFamily="49" charset="0"/>
                <a:cs typeface="Courier New" panose="02070309020205020404" pitchFamily="49" charset="0"/>
              </a:rPr>
              <a:t>R2(config)# </a:t>
            </a:r>
            <a:r>
              <a:rPr lang="en-US" altLang="zh-TW" sz="1467" b="1" err="1">
                <a:solidFill>
                  <a:schemeClr val="bg1"/>
                </a:solidFill>
                <a:latin typeface="Courier New" panose="02070309020205020404" pitchFamily="49" charset="0"/>
                <a:cs typeface="Courier New" panose="02070309020205020404" pitchFamily="49" charset="0"/>
              </a:rPr>
              <a:t>ip nat pool NAT-POOL2 209.165.200.226 209.165.200.240 netmask 255.255.255.224</a:t>
            </a:r>
          </a:p>
          <a:p>
            <a:r>
              <a:rPr lang="en-US" altLang="zh-TW" sz="1467">
                <a:solidFill>
                  <a:schemeClr val="bg1"/>
                </a:solidFill>
                <a:latin typeface="Courier New" panose="02070309020205020404" pitchFamily="49" charset="0"/>
                <a:cs typeface="Courier New" panose="02070309020205020404" pitchFamily="49" charset="0"/>
              </a:rPr>
              <a:t>R2(config)# </a:t>
            </a:r>
            <a:r>
              <a:rPr lang="en-US" altLang="zh-TW" sz="1467" b="1">
                <a:solidFill>
                  <a:schemeClr val="bg1"/>
                </a:solidFill>
                <a:latin typeface="Courier New" panose="02070309020205020404" pitchFamily="49" charset="0"/>
                <a:cs typeface="Courier New" panose="02070309020205020404" pitchFamily="49" charset="0"/>
              </a:rPr>
              <a:t>access-list 1 permit 192.168.0.0 0.0.255.255</a:t>
            </a:r>
          </a:p>
          <a:p>
            <a:r>
              <a:rPr lang="en-US" altLang="zh-TW" sz="1467">
                <a:solidFill>
                  <a:schemeClr val="bg1"/>
                </a:solidFill>
                <a:latin typeface="Courier New" panose="02070309020205020404" pitchFamily="49" charset="0"/>
                <a:cs typeface="Courier New" panose="02070309020205020404" pitchFamily="49" charset="0"/>
              </a:rPr>
              <a:t>R2(config)# </a:t>
            </a:r>
            <a:r>
              <a:rPr lang="en-US" altLang="zh-TW" sz="1467" b="1" err="1">
                <a:solidFill>
                  <a:schemeClr val="bg1"/>
                </a:solidFill>
                <a:latin typeface="Courier New" panose="02070309020205020404" pitchFamily="49" charset="0"/>
                <a:cs typeface="Courier New" panose="02070309020205020404" pitchFamily="49" charset="0"/>
              </a:rPr>
              <a:t>ip nat inside source list 1 pool NAT-POOL2 </a:t>
            </a:r>
            <a:r>
              <a:rPr lang="en-US" altLang="zh-TW" sz="1467" b="1">
                <a:solidFill>
                  <a:schemeClr val="accent6"/>
                </a:solidFill>
                <a:latin typeface="Courier New" panose="02070309020205020404" pitchFamily="49" charset="0"/>
                <a:cs typeface="Courier New" panose="02070309020205020404" pitchFamily="49" charset="0"/>
              </a:rPr>
              <a:t>overload</a:t>
            </a:r>
          </a:p>
          <a:p>
            <a:r>
              <a:rPr lang="en-US" altLang="zh-TW" sz="1467">
                <a:solidFill>
                  <a:schemeClr val="bg1"/>
                </a:solidFill>
                <a:latin typeface="Courier New" panose="02070309020205020404" pitchFamily="49" charset="0"/>
                <a:cs typeface="Courier New" panose="02070309020205020404" pitchFamily="49" charset="0"/>
              </a:rPr>
              <a:t>R2(config)# </a:t>
            </a:r>
          </a:p>
          <a:p>
            <a:r>
              <a:rPr lang="en-US" altLang="zh-TW" sz="1467">
                <a:solidFill>
                  <a:schemeClr val="bg1"/>
                </a:solidFill>
                <a:latin typeface="Courier New" panose="02070309020205020404" pitchFamily="49" charset="0"/>
                <a:cs typeface="Courier New" panose="02070309020205020404" pitchFamily="49" charset="0"/>
              </a:rPr>
              <a:t>R2(config)# </a:t>
            </a:r>
            <a:r>
              <a:rPr lang="en-US" altLang="zh-TW" sz="1467" b="1">
                <a:solidFill>
                  <a:schemeClr val="bg1"/>
                </a:solidFill>
                <a:latin typeface="Courier New" panose="02070309020205020404" pitchFamily="49" charset="0"/>
                <a:cs typeface="Courier New" panose="02070309020205020404" pitchFamily="49" charset="0"/>
              </a:rPr>
              <a:t>interface serial0/1/0</a:t>
            </a:r>
          </a:p>
          <a:p>
            <a:r>
              <a:rPr lang="en-US" altLang="zh-TW" sz="1467">
                <a:solidFill>
                  <a:schemeClr val="bg1"/>
                </a:solidFill>
                <a:latin typeface="Courier New" panose="02070309020205020404" pitchFamily="49" charset="0"/>
                <a:cs typeface="Courier New" panose="02070309020205020404" pitchFamily="49" charset="0"/>
              </a:rPr>
              <a:t>R2(config-if)# </a:t>
            </a:r>
            <a:r>
              <a:rPr lang="en-US" altLang="zh-TW" sz="1467" b="1" err="1">
                <a:solidFill>
                  <a:schemeClr val="bg1"/>
                </a:solidFill>
                <a:latin typeface="Courier New" panose="02070309020205020404" pitchFamily="49" charset="0"/>
                <a:cs typeface="Courier New" panose="02070309020205020404" pitchFamily="49" charset="0"/>
              </a:rPr>
              <a:t>ip nat inside</a:t>
            </a:r>
          </a:p>
          <a:p>
            <a:r>
              <a:rPr lang="en-US" altLang="zh-TW" sz="1467">
                <a:solidFill>
                  <a:schemeClr val="bg1"/>
                </a:solidFill>
                <a:latin typeface="Courier New" panose="02070309020205020404" pitchFamily="49" charset="0"/>
                <a:cs typeface="Courier New" panose="02070309020205020404" pitchFamily="49" charset="0"/>
              </a:rPr>
              <a:t>R2(config-if)# </a:t>
            </a:r>
            <a:r>
              <a:rPr lang="en-US" altLang="zh-TW" sz="1467" b="1">
                <a:solidFill>
                  <a:schemeClr val="bg1"/>
                </a:solidFill>
                <a:latin typeface="Courier New" panose="02070309020205020404" pitchFamily="49" charset="0"/>
                <a:cs typeface="Courier New" panose="02070309020205020404" pitchFamily="49" charset="0"/>
              </a:rPr>
              <a:t>exit</a:t>
            </a:r>
          </a:p>
          <a:p>
            <a:r>
              <a:rPr lang="en-US" altLang="zh-TW" sz="1467">
                <a:solidFill>
                  <a:schemeClr val="bg1"/>
                </a:solidFill>
                <a:latin typeface="Courier New" panose="02070309020205020404" pitchFamily="49" charset="0"/>
                <a:cs typeface="Courier New" panose="02070309020205020404" pitchFamily="49" charset="0"/>
              </a:rPr>
              <a:t>R2(config)# </a:t>
            </a:r>
            <a:r>
              <a:rPr lang="en-US" altLang="zh-TW" sz="1467" b="1">
                <a:solidFill>
                  <a:schemeClr val="bg1"/>
                </a:solidFill>
                <a:latin typeface="Courier New" panose="02070309020205020404" pitchFamily="49" charset="0"/>
                <a:cs typeface="Courier New" panose="02070309020205020404" pitchFamily="49" charset="0"/>
              </a:rPr>
              <a:t>interface serial0/1/1</a:t>
            </a:r>
          </a:p>
          <a:p>
            <a:r>
              <a:rPr lang="en-US" altLang="zh-TW" sz="1467">
                <a:solidFill>
                  <a:schemeClr val="bg1"/>
                </a:solidFill>
                <a:latin typeface="Courier New" panose="02070309020205020404" pitchFamily="49" charset="0"/>
                <a:cs typeface="Courier New" panose="02070309020205020404" pitchFamily="49" charset="0"/>
              </a:rPr>
              <a:t>R2(config-if)# </a:t>
            </a:r>
            <a:r>
              <a:rPr lang="en-US" altLang="zh-TW" sz="1467" b="1" err="1">
                <a:solidFill>
                  <a:schemeClr val="bg1"/>
                </a:solidFill>
                <a:latin typeface="Courier New" panose="02070309020205020404" pitchFamily="49" charset="0"/>
                <a:cs typeface="Courier New" panose="02070309020205020404" pitchFamily="49" charset="0"/>
              </a:rPr>
              <a:t>ip nat outside</a:t>
            </a:r>
          </a:p>
          <a:p>
            <a:r>
              <a:rPr lang="en-US" altLang="zh-TW" sz="1467">
                <a:solidFill>
                  <a:schemeClr val="bg1"/>
                </a:solidFill>
                <a:latin typeface="Courier New" panose="02070309020205020404" pitchFamily="49" charset="0"/>
                <a:cs typeface="Courier New" panose="02070309020205020404" pitchFamily="49" charset="0"/>
              </a:rPr>
              <a:t>R2(config-if)# </a:t>
            </a:r>
            <a:r>
              <a:rPr lang="en-US" altLang="zh-TW" sz="1467" b="1">
                <a:solidFill>
                  <a:schemeClr val="bg1"/>
                </a:solidFill>
                <a:latin typeface="Courier New" panose="02070309020205020404" pitchFamily="49" charset="0"/>
                <a:cs typeface="Courier New" panose="02070309020205020404" pitchFamily="49" charset="0"/>
              </a:rPr>
              <a:t>end</a:t>
            </a:r>
          </a:p>
          <a:p>
            <a:r>
              <a:rPr lang="en-US" altLang="zh-TW" sz="1467">
                <a:solidFill>
                  <a:schemeClr val="bg1"/>
                </a:solidFill>
                <a:latin typeface="Courier New" panose="02070309020205020404" pitchFamily="49" charset="0"/>
                <a:cs typeface="Courier New" panose="02070309020205020404" pitchFamily="49" charset="0"/>
              </a:rPr>
              <a:t>R2#</a:t>
            </a:r>
            <a:endParaRPr lang="zh-TW" altLang="en-US" sz="1467">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264</a:t>
            </a:fld>
            <a:endParaRPr lang="en-US" kern="0">
              <a:solidFill>
                <a:srgbClr val="595959"/>
              </a:solidFill>
            </a:endParaRPr>
          </a:p>
        </p:txBody>
      </p:sp>
    </p:spTree>
    <p:extLst>
      <p:ext uri="{BB962C8B-B14F-4D97-AF65-F5344CB8AC3E}">
        <p14:creationId xmlns:p14="http://schemas.microsoft.com/office/powerpoint/2010/main" val="2728477782"/>
      </p:ext>
    </p:extLst>
  </p:cSld>
  <p:clrMapOvr>
    <a:masterClrMapping/>
  </p:clrMapOvr>
  <p:transition/>
  <p:timing/>
</p:sld>
</file>

<file path=ppt/slides/slide2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lstStyle/>
          <a:p>
            <a:pPr marL="457189" indent="-457189">
              <a:buFont typeface="+mj-lt"/>
              <a:buAutoNum type="arabicPeriod"/>
            </a:pPr>
            <a:r>
              <a:rPr lang="en-US" altLang="zh-TW" sz="2133">
                <a:latin typeface="標楷體" pitchFamily="65" charset="-120"/>
              </a:rPr>
              <a:t>PC1 </a:t>
            </a:r>
            <a:r>
              <a:rPr lang="zh-TW" altLang="en-US" sz="2133">
                <a:latin typeface="標楷體" pitchFamily="65" charset="-120"/>
              </a:rPr>
              <a:t>和 </a:t>
            </a:r>
            <a:r>
              <a:rPr lang="en-US" altLang="zh-TW" sz="2133">
                <a:latin typeface="標楷體" pitchFamily="65" charset="-120"/>
              </a:rPr>
              <a:t>PC2 </a:t>
            </a:r>
            <a:r>
              <a:rPr lang="zh-TW" altLang="en-US" sz="2133">
                <a:latin typeface="標楷體" pitchFamily="65" charset="-120"/>
              </a:rPr>
              <a:t>會將封包傳送至 </a:t>
            </a:r>
            <a:r>
              <a:rPr lang="en-US" altLang="zh-TW" sz="2133">
                <a:latin typeface="標楷體" pitchFamily="65" charset="-120"/>
              </a:rPr>
              <a:t>Svr1 </a:t>
            </a:r>
            <a:r>
              <a:rPr lang="zh-TW" altLang="en-US" sz="2133">
                <a:latin typeface="標楷體" pitchFamily="65" charset="-120"/>
              </a:rPr>
              <a:t>和 </a:t>
            </a:r>
            <a:r>
              <a:rPr lang="en-US" altLang="zh-TW" sz="2133">
                <a:latin typeface="標楷體" pitchFamily="65" charset="-120"/>
              </a:rPr>
              <a:t>Svr2</a:t>
            </a:r>
            <a:r>
              <a:rPr lang="zh-TW" altLang="en-US" sz="2133">
                <a:latin typeface="標楷體" pitchFamily="65" charset="-120"/>
              </a:rPr>
              <a:t>。</a:t>
            </a:r>
          </a:p>
          <a:p>
            <a:pPr marL="457189" indent="-457189">
              <a:buFont typeface="+mj-lt"/>
              <a:buAutoNum type="arabicPeriod"/>
            </a:pPr>
            <a:r>
              <a:rPr lang="zh-TW" altLang="en-US" sz="2133">
                <a:latin typeface="標楷體" pitchFamily="65" charset="-120"/>
              </a:rPr>
              <a:t>來自 </a:t>
            </a:r>
            <a:r>
              <a:rPr lang="en-US" altLang="zh-TW" sz="2133">
                <a:latin typeface="標楷體" pitchFamily="65" charset="-120"/>
              </a:rPr>
              <a:t>PC1 </a:t>
            </a:r>
            <a:r>
              <a:rPr lang="zh-TW" altLang="en-US" sz="2133">
                <a:latin typeface="標楷體" pitchFamily="65" charset="-120"/>
              </a:rPr>
              <a:t>的封包首先達到 </a:t>
            </a:r>
            <a:r>
              <a:rPr lang="en-US" altLang="zh-TW" sz="2133">
                <a:latin typeface="標楷體" pitchFamily="65" charset="-120"/>
              </a:rPr>
              <a:t>R2</a:t>
            </a:r>
            <a:r>
              <a:rPr lang="zh-TW" altLang="en-US" sz="2133">
                <a:latin typeface="標楷體" pitchFamily="65" charset="-120"/>
              </a:rPr>
              <a:t>。</a:t>
            </a:r>
            <a:r>
              <a:rPr lang="en-US" altLang="zh-TW" sz="2133">
                <a:latin typeface="標楷體" pitchFamily="65" charset="-120"/>
              </a:rPr>
              <a:t>R2 </a:t>
            </a:r>
            <a:r>
              <a:rPr lang="zh-TW" altLang="en-US" sz="2133">
                <a:latin typeface="標楷體" pitchFamily="65" charset="-120"/>
              </a:rPr>
              <a:t>將來源 </a:t>
            </a:r>
            <a:r>
              <a:rPr lang="en-US" altLang="zh-TW" sz="2133">
                <a:latin typeface="標楷體" pitchFamily="65" charset="-120"/>
              </a:rPr>
              <a:t>IPv4 </a:t>
            </a:r>
            <a:r>
              <a:rPr lang="zh-TW" altLang="en-US" sz="2133">
                <a:latin typeface="標楷體" pitchFamily="65" charset="-120"/>
              </a:rPr>
              <a:t>位址修改為 </a:t>
            </a:r>
            <a:r>
              <a:rPr lang="en-US" altLang="zh-TW" sz="2133">
                <a:latin typeface="標楷體" pitchFamily="65" charset="-120"/>
              </a:rPr>
              <a:t>209.165.200.225</a:t>
            </a:r>
            <a:r>
              <a:rPr lang="zh-TW" altLang="en-US" sz="2133">
                <a:latin typeface="標楷體" pitchFamily="65" charset="-120"/>
              </a:rPr>
              <a:t>（內部全域位址）。然後將封包轉送至 </a:t>
            </a:r>
            <a:r>
              <a:rPr lang="en-US" altLang="zh-TW" sz="2133">
                <a:latin typeface="標楷體" pitchFamily="65" charset="-120"/>
              </a:rPr>
              <a:t>Svr1</a:t>
            </a:r>
            <a:r>
              <a:rPr lang="zh-TW" altLang="en-US" sz="2133">
                <a:latin typeface="標楷體" pitchFamily="65" charset="-120"/>
              </a:rPr>
              <a:t>。</a:t>
            </a:r>
          </a:p>
          <a:p>
            <a:pPr marL="457189" indent="-457189">
              <a:buFont typeface="+mj-lt"/>
              <a:buAutoNum type="arabicPeriod"/>
            </a:pPr>
            <a:r>
              <a:rPr lang="zh-TW" altLang="en-US" sz="2133">
                <a:latin typeface="標楷體" pitchFamily="65" charset="-120"/>
              </a:rPr>
              <a:t>來自 </a:t>
            </a:r>
            <a:r>
              <a:rPr lang="en-US" altLang="zh-TW" sz="2133">
                <a:latin typeface="標楷體" pitchFamily="65" charset="-120"/>
              </a:rPr>
              <a:t>PC2 </a:t>
            </a:r>
            <a:r>
              <a:rPr lang="zh-TW" altLang="en-US" sz="2133">
                <a:latin typeface="標楷體" pitchFamily="65" charset="-120"/>
              </a:rPr>
              <a:t>的封包到達 </a:t>
            </a:r>
            <a:r>
              <a:rPr lang="en-US" altLang="zh-TW" sz="2133">
                <a:latin typeface="標楷體" pitchFamily="65" charset="-120"/>
              </a:rPr>
              <a:t>R2</a:t>
            </a:r>
            <a:r>
              <a:rPr lang="zh-TW" altLang="en-US" sz="2133">
                <a:latin typeface="標楷體" pitchFamily="65" charset="-120"/>
              </a:rPr>
              <a:t>。</a:t>
            </a:r>
            <a:r>
              <a:rPr lang="en-US" altLang="zh-TW" sz="2133">
                <a:latin typeface="標楷體" pitchFamily="65" charset="-120"/>
              </a:rPr>
              <a:t>PAT </a:t>
            </a:r>
            <a:r>
              <a:rPr lang="zh-TW" altLang="en-US" sz="2133">
                <a:latin typeface="標楷體" pitchFamily="65" charset="-120"/>
              </a:rPr>
              <a:t>會將 </a:t>
            </a:r>
            <a:r>
              <a:rPr lang="en-US" altLang="zh-TW" sz="2133">
                <a:latin typeface="標楷體" pitchFamily="65" charset="-120"/>
              </a:rPr>
              <a:t>PC2 </a:t>
            </a:r>
            <a:r>
              <a:rPr lang="zh-TW" altLang="en-US" sz="2133">
                <a:latin typeface="標楷體" pitchFamily="65" charset="-120"/>
              </a:rPr>
              <a:t>的來源 </a:t>
            </a:r>
            <a:r>
              <a:rPr lang="en-US" altLang="zh-TW" sz="2133">
                <a:latin typeface="標楷體" pitchFamily="65" charset="-120"/>
              </a:rPr>
              <a:t>IPv4 </a:t>
            </a:r>
            <a:r>
              <a:rPr lang="zh-TW" altLang="en-US" sz="2133">
                <a:latin typeface="標楷體" pitchFamily="65" charset="-120"/>
              </a:rPr>
              <a:t>位址變更為內部</a:t>
            </a:r>
            <a:r>
              <a:rPr lang="zh-TW" altLang="zh-TW" sz="2133">
                <a:latin typeface="標楷體" pitchFamily="65" charset="-120"/>
              </a:rPr>
              <a:t>全域位址</a:t>
            </a:r>
            <a:r>
              <a:rPr lang="en-US" altLang="zh-TW" sz="2133">
                <a:latin typeface="標楷體" pitchFamily="65" charset="-120"/>
              </a:rPr>
              <a:t>209.165.200.225</a:t>
            </a:r>
            <a:r>
              <a:rPr lang="zh-TW" altLang="en-US" sz="2133">
                <a:latin typeface="標楷體" pitchFamily="65" charset="-120"/>
              </a:rPr>
              <a:t>。</a:t>
            </a:r>
            <a:r>
              <a:rPr lang="en-US" altLang="zh-TW" sz="2133">
                <a:latin typeface="標楷體" pitchFamily="65" charset="-120"/>
              </a:rPr>
              <a:t>PC2 </a:t>
            </a:r>
            <a:r>
              <a:rPr lang="zh-TW" altLang="en-US" sz="2133">
                <a:latin typeface="標楷體" pitchFamily="65" charset="-120"/>
              </a:rPr>
              <a:t>與 </a:t>
            </a:r>
            <a:r>
              <a:rPr lang="en-US" altLang="zh-TW" sz="2133">
                <a:latin typeface="標楷體" pitchFamily="65" charset="-120"/>
              </a:rPr>
              <a:t>PC1 </a:t>
            </a:r>
            <a:r>
              <a:rPr lang="zh-TW" altLang="en-US" sz="2133">
                <a:latin typeface="標楷體" pitchFamily="65" charset="-120"/>
              </a:rPr>
              <a:t>的轉譯具有相同的來源連接埠編號。</a:t>
            </a:r>
            <a:r>
              <a:rPr lang="en-US" altLang="zh-TW" sz="2133">
                <a:latin typeface="標楷體" pitchFamily="65" charset="-120"/>
              </a:rPr>
              <a:t>PAT </a:t>
            </a:r>
            <a:r>
              <a:rPr lang="zh-TW" altLang="en-US" sz="2133">
                <a:latin typeface="標楷體" pitchFamily="65" charset="-120"/>
              </a:rPr>
              <a:t>會遞增來源連接埠編</a:t>
            </a:r>
            <a:r>
              <a:rPr lang="zh-TW" altLang="zh-TW" sz="2133">
                <a:latin typeface="標楷體" pitchFamily="65" charset="-120"/>
              </a:rPr>
              <a:t>號</a:t>
            </a:r>
            <a:r>
              <a:rPr lang="zh-TW" altLang="en-US" sz="2133">
                <a:latin typeface="標楷體" pitchFamily="65" charset="-120"/>
              </a:rPr>
              <a:t>，直到它是其表中的唯一值為止。在這個例子中，</a:t>
            </a:r>
            <a:r>
              <a:rPr lang="en-US" altLang="zh-TW" sz="2133">
                <a:latin typeface="標楷體" pitchFamily="65" charset="-120"/>
              </a:rPr>
              <a:t>1445</a:t>
            </a:r>
            <a:r>
              <a:rPr lang="zh-TW" altLang="en-US" sz="2133">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6.6</a:t>
            </a:r>
            <a:r>
              <a:rPr lang="zh-TW" altLang="en-US" sz="3600">
                <a:solidFill>
                  <a:srgbClr val="004C69"/>
                </a:solidFill>
              </a:rPr>
              <a:t> </a:t>
            </a:r>
            <a:r>
              <a:rPr lang="en-US" altLang="zh-TW" sz="3600" smtClean="0">
                <a:solidFill>
                  <a:srgbClr val="004C69"/>
                </a:solidFill>
              </a:rPr>
              <a:t>PAT</a:t>
            </a:r>
            <a:br>
              <a:rPr lang="en-US" sz="3600">
                <a:solidFill>
                  <a:srgbClr val="004C69"/>
                </a:solidFill>
              </a:rPr>
            </a:br>
            <a:r>
              <a:rPr lang="zh-TW" altLang="en-US" sz="3600">
                <a:solidFill>
                  <a:srgbClr val="004C69"/>
                </a:solidFill>
              </a:rPr>
              <a:t>分析 </a:t>
            </a:r>
            <a:r>
              <a:rPr lang="en-US" altLang="zh-TW" sz="3600">
                <a:solidFill>
                  <a:srgbClr val="004C69"/>
                </a:solidFill>
              </a:rPr>
              <a:t>PAT – PC</a:t>
            </a:r>
            <a:r>
              <a:rPr lang="zh-TW" altLang="en-US" sz="3600">
                <a:solidFill>
                  <a:srgbClr val="004C69"/>
                </a:solidFill>
              </a:rPr>
              <a:t> 至伺服器</a:t>
            </a:r>
          </a:p>
        </p:txBody>
      </p:sp>
      <p:pic>
        <p:nvPicPr>
          <p:cNvPr id="6" name="圖片 5">
            <a:extLst>
              <a:ext uri="{FF2B5EF4-FFF2-40B4-BE49-F238E27FC236}">
                <a16:creationId xmlns:a16="http://schemas.microsoft.com/office/drawing/2014/main" id="{FE192A3E-B3A5-4809-8E44-76209760F5B9}"/>
              </a:ext>
            </a:extLst>
          </p:cNvPr>
          <p:cNvPicPr>
            <a:picLocks noChangeAspect="1"/>
          </p:cNvPicPr>
          <p:nvPr/>
        </p:nvPicPr>
        <p:blipFill>
          <a:blip r:embed="rId3"/>
          <a:stretch>
            <a:fillRect/>
          </a:stretch>
        </p:blipFill>
        <p:spPr>
          <a:xfrm>
            <a:off x="6288086" y="1065260"/>
            <a:ext cx="5593509" cy="5161729"/>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265</a:t>
            </a:fld>
            <a:endParaRPr lang="en-US" kern="0">
              <a:solidFill>
                <a:srgbClr val="595959"/>
              </a:solidFill>
            </a:endParaRPr>
          </a:p>
        </p:txBody>
      </p:sp>
    </p:spTree>
    <p:extLst>
      <p:ext uri="{BB962C8B-B14F-4D97-AF65-F5344CB8AC3E}">
        <p14:creationId xmlns:p14="http://schemas.microsoft.com/office/powerpoint/2010/main" val="374923586"/>
      </p:ext>
    </p:extLst>
  </p:cSld>
  <p:clrMapOvr>
    <a:masterClrMapping/>
  </p:clrMapOvr>
  <p:transition/>
  <p:timing/>
</p:sld>
</file>

<file path=ppt/slides/slide2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lstStyle/>
          <a:p>
            <a:pPr marL="457189" indent="-457189">
              <a:buFont typeface="+mj-lt"/>
              <a:buAutoNum type="arabicPeriod" startAt="4"/>
            </a:pPr>
            <a:r>
              <a:rPr lang="zh-TW" altLang="en-US" sz="2133">
                <a:latin typeface="標楷體" pitchFamily="65" charset="-120"/>
              </a:rPr>
              <a:t>伺服器會使用來自接收封包的來源連接埠做為目的連接埠，而來源位址做為傳回流量的目的位址。</a:t>
            </a:r>
          </a:p>
          <a:p>
            <a:pPr marL="457189" indent="-457189">
              <a:buFont typeface="+mj-lt"/>
              <a:buAutoNum type="arabicPeriod" startAt="4"/>
            </a:pPr>
            <a:r>
              <a:rPr lang="en-US" altLang="zh-TW" sz="2133">
                <a:latin typeface="標楷體" pitchFamily="65" charset="-120"/>
              </a:rPr>
              <a:t>R2 </a:t>
            </a:r>
            <a:r>
              <a:rPr lang="zh-TW" altLang="en-US" sz="2133">
                <a:latin typeface="標楷體" pitchFamily="65" charset="-120"/>
              </a:rPr>
              <a:t>將封包的目的 </a:t>
            </a:r>
            <a:r>
              <a:rPr lang="en-US" altLang="zh-TW" sz="2133">
                <a:latin typeface="標楷體" pitchFamily="65" charset="-120"/>
              </a:rPr>
              <a:t>IPv4 </a:t>
            </a:r>
            <a:r>
              <a:rPr lang="zh-TW" altLang="en-US" sz="2133">
                <a:latin typeface="標楷體" pitchFamily="65" charset="-120"/>
              </a:rPr>
              <a:t>位址從</a:t>
            </a:r>
            <a:r>
              <a:rPr lang="en-US" altLang="zh-TW" sz="2133">
                <a:latin typeface="標楷體" pitchFamily="65" charset="-120"/>
              </a:rPr>
              <a:t> 209.165.200.225 </a:t>
            </a:r>
            <a:r>
              <a:rPr lang="zh-TW" altLang="en-US" sz="2133">
                <a:latin typeface="標楷體" pitchFamily="65" charset="-120"/>
              </a:rPr>
              <a:t>變更為 </a:t>
            </a:r>
            <a:r>
              <a:rPr lang="en-US" altLang="zh-TW" sz="2133">
                <a:latin typeface="標楷體" pitchFamily="65" charset="-120"/>
              </a:rPr>
              <a:t>192.168.10.10</a:t>
            </a:r>
            <a:r>
              <a:rPr lang="zh-TW" altLang="en-US" sz="2133">
                <a:latin typeface="標楷體" pitchFamily="65" charset="-120"/>
              </a:rPr>
              <a:t>，並將封包轉送至 </a:t>
            </a:r>
            <a:r>
              <a:rPr lang="en-US" altLang="zh-TW" sz="2133">
                <a:latin typeface="標楷體" pitchFamily="65" charset="-120"/>
              </a:rPr>
              <a:t>PC1</a:t>
            </a:r>
            <a:r>
              <a:rPr lang="zh-TW" altLang="en-US" sz="2133">
                <a:latin typeface="標楷體" pitchFamily="65" charset="-120"/>
              </a:rPr>
              <a:t>。</a:t>
            </a:r>
          </a:p>
          <a:p>
            <a:pPr marL="457189" indent="-457189">
              <a:buFont typeface="+mj-lt"/>
              <a:buAutoNum type="arabicPeriod" startAt="4"/>
            </a:pPr>
            <a:r>
              <a:rPr lang="en-US" altLang="zh-TW" sz="2133">
                <a:latin typeface="標楷體" pitchFamily="65" charset="-120"/>
              </a:rPr>
              <a:t>R2 </a:t>
            </a:r>
            <a:r>
              <a:rPr lang="zh-TW" altLang="en-US" sz="2133">
                <a:latin typeface="標楷體" pitchFamily="65" charset="-120"/>
              </a:rPr>
              <a:t>將封包的目的位址從</a:t>
            </a:r>
            <a:r>
              <a:rPr lang="en-US" altLang="zh-TW" sz="2133">
                <a:latin typeface="標楷體" pitchFamily="65" charset="-120"/>
              </a:rPr>
              <a:t> 209.165.200.225</a:t>
            </a:r>
            <a:r>
              <a:rPr lang="zh-TW" altLang="en-US" sz="2133">
                <a:latin typeface="標楷體" pitchFamily="65" charset="-120"/>
              </a:rPr>
              <a:t>變更為 </a:t>
            </a:r>
            <a:r>
              <a:rPr lang="en-US" altLang="zh-TW" sz="2133">
                <a:latin typeface="標楷體" pitchFamily="65" charset="-120"/>
              </a:rPr>
              <a:t>192.168.10.11</a:t>
            </a:r>
            <a:r>
              <a:rPr lang="zh-TW" altLang="en-US" sz="2133">
                <a:latin typeface="標楷體" pitchFamily="65" charset="-120"/>
              </a:rPr>
              <a:t>。並將目的連接埠修改回其原始值 </a:t>
            </a:r>
            <a:r>
              <a:rPr lang="en-US" altLang="zh-TW" sz="2133">
                <a:latin typeface="標楷體" pitchFamily="65" charset="-120"/>
              </a:rPr>
              <a:t>1444 </a:t>
            </a:r>
            <a:r>
              <a:rPr lang="zh-TW" altLang="en-US" sz="2133">
                <a:latin typeface="標楷體" pitchFamily="65" charset="-120"/>
              </a:rPr>
              <a:t>。然後將封包轉送至 </a:t>
            </a:r>
            <a:r>
              <a:rPr lang="en-US" altLang="zh-TW" sz="2133">
                <a:latin typeface="標楷體" pitchFamily="65" charset="-120"/>
              </a:rPr>
              <a:t>PC2</a:t>
            </a:r>
            <a:r>
              <a:rPr lang="zh-TW" altLang="en-US" sz="2133">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6.6</a:t>
            </a:r>
            <a:r>
              <a:rPr lang="zh-TW" altLang="en-US" sz="3600">
                <a:solidFill>
                  <a:srgbClr val="004C69"/>
                </a:solidFill>
              </a:rPr>
              <a:t> </a:t>
            </a:r>
            <a:r>
              <a:rPr lang="zh-TW" altLang="zh-TW" sz="3600" smtClean="0">
                <a:solidFill>
                  <a:srgbClr val="004C69"/>
                </a:solidFill>
              </a:rPr>
              <a:t>PAT</a:t>
            </a:r>
            <a:br>
              <a:rPr lang="en-US" altLang="zh-TW" sz="3600">
                <a:solidFill>
                  <a:srgbClr val="004C69"/>
                </a:solidFill>
              </a:rPr>
            </a:br>
            <a:r>
              <a:rPr lang="zh-TW" altLang="zh-TW" sz="3600">
                <a:solidFill>
                  <a:srgbClr val="004C69"/>
                </a:solidFill>
              </a:rPr>
              <a:t>分析 PAT </a:t>
            </a:r>
            <a:r>
              <a:rPr lang="en-US" altLang="zh-TW" sz="3600">
                <a:solidFill>
                  <a:srgbClr val="004C69"/>
                </a:solidFill>
              </a:rPr>
              <a:t>-</a:t>
            </a:r>
            <a:r>
              <a:rPr lang="zh-TW" altLang="en-US" sz="3600">
                <a:solidFill>
                  <a:srgbClr val="004C69"/>
                </a:solidFill>
              </a:rPr>
              <a:t> 伺服器至 </a:t>
            </a:r>
            <a:r>
              <a:rPr lang="en-US" altLang="zh-TW" sz="3600">
                <a:solidFill>
                  <a:srgbClr val="004C69"/>
                </a:solidFill>
              </a:rPr>
              <a:t>PC</a:t>
            </a:r>
            <a:endParaRPr lang="zh-TW" sz="3600">
              <a:solidFill>
                <a:srgbClr val="004C69"/>
              </a:solidFill>
            </a:endParaRPr>
          </a:p>
        </p:txBody>
      </p:sp>
      <p:pic>
        <p:nvPicPr>
          <p:cNvPr id="2" name="圖片 1">
            <a:extLst>
              <a:ext uri="{FF2B5EF4-FFF2-40B4-BE49-F238E27FC236}">
                <a16:creationId xmlns:a16="http://schemas.microsoft.com/office/drawing/2014/main" id="{6D76F119-985C-4814-85FD-694741C21858}"/>
              </a:ext>
            </a:extLst>
          </p:cNvPr>
          <p:cNvPicPr>
            <a:picLocks noChangeAspect="1"/>
          </p:cNvPicPr>
          <p:nvPr/>
        </p:nvPicPr>
        <p:blipFill>
          <a:blip r:embed="rId3"/>
          <a:stretch>
            <a:fillRect/>
          </a:stretch>
        </p:blipFill>
        <p:spPr>
          <a:xfrm>
            <a:off x="6288085" y="1065259"/>
            <a:ext cx="5482737" cy="5151653"/>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266</a:t>
            </a:fld>
            <a:endParaRPr lang="en-US" kern="0">
              <a:solidFill>
                <a:srgbClr val="595959"/>
              </a:solidFill>
            </a:endParaRPr>
          </a:p>
        </p:txBody>
      </p:sp>
    </p:spTree>
    <p:extLst>
      <p:ext uri="{BB962C8B-B14F-4D97-AF65-F5344CB8AC3E}">
        <p14:creationId xmlns:p14="http://schemas.microsoft.com/office/powerpoint/2010/main" val="4095663712"/>
      </p:ext>
    </p:extLst>
  </p:cSld>
  <p:clrMapOvr>
    <a:masterClrMapping/>
  </p:clrMapOvr>
  <p:transition/>
  <p:timing/>
</p:sld>
</file>

<file path=ppt/slides/slide2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939452"/>
            <a:ext cx="11123092" cy="5161198"/>
          </a:xfrm>
        </p:spPr>
        <p:txBody>
          <a:bodyPr>
            <a:normAutofit/>
          </a:bodyPr>
          <a:lstStyle/>
          <a:p>
            <a:pPr marL="0" indent="0">
              <a:buNone/>
            </a:pPr>
            <a:r>
              <a:rPr lang="zh-TW" altLang="en-US" sz="2400">
                <a:latin typeface="標楷體" pitchFamily="65" charset="-120"/>
              </a:rPr>
              <a:t>用來驗證靜態和動態 </a:t>
            </a:r>
            <a:r>
              <a:rPr lang="en-US" altLang="zh-TW" sz="2400">
                <a:latin typeface="標楷體" pitchFamily="65" charset="-120"/>
              </a:rPr>
              <a:t>NAT </a:t>
            </a:r>
            <a:r>
              <a:rPr lang="zh-TW" altLang="en-US" sz="2400">
                <a:latin typeface="標楷體" pitchFamily="65" charset="-120"/>
              </a:rPr>
              <a:t>的相同命令會用來驗證 </a:t>
            </a:r>
            <a:r>
              <a:rPr lang="en-US" altLang="zh-TW" sz="2400">
                <a:latin typeface="標楷體" pitchFamily="65" charset="-120"/>
              </a:rPr>
              <a:t>PAT</a:t>
            </a:r>
            <a:r>
              <a:rPr lang="zh-TW" altLang="en-US" sz="2400">
                <a:latin typeface="標楷體" pitchFamily="65" charset="-120"/>
              </a:rPr>
              <a:t>。</a:t>
            </a:r>
            <a:r>
              <a:rPr lang="en-US" altLang="zh-TW" sz="2400" b="1">
                <a:latin typeface="標楷體" pitchFamily="65" charset="-120"/>
              </a:rPr>
              <a:t>show ip nat translations</a:t>
            </a:r>
            <a:r>
              <a:rPr lang="zh-TW" altLang="en-US" sz="2400">
                <a:latin typeface="標楷體" pitchFamily="65" charset="-120"/>
              </a:rPr>
              <a:t> 命令會顯示從兩個不同主機到不同 </a:t>
            </a:r>
            <a:r>
              <a:rPr lang="en-US" altLang="zh-TW" sz="2400">
                <a:latin typeface="標楷體" pitchFamily="65" charset="-120"/>
              </a:rPr>
              <a:t>Web </a:t>
            </a:r>
            <a:r>
              <a:rPr lang="zh-TW" altLang="en-US" sz="2400">
                <a:latin typeface="標楷體" pitchFamily="65" charset="-120"/>
              </a:rPr>
              <a:t>伺服器的轉譯。請注意，兩個不同的內部主機被分配相同 </a:t>
            </a:r>
            <a:r>
              <a:rPr lang="en-US" altLang="zh-TW" sz="2400">
                <a:latin typeface="標楷體" pitchFamily="65" charset="-120"/>
              </a:rPr>
              <a:t>IPv4 </a:t>
            </a:r>
            <a:r>
              <a:rPr lang="zh-TW" altLang="en-US" sz="2400">
                <a:latin typeface="標楷體" pitchFamily="65" charset="-120"/>
              </a:rPr>
              <a:t>位址 </a:t>
            </a:r>
            <a:r>
              <a:rPr lang="en-US" altLang="zh-TW" sz="2400">
                <a:latin typeface="標楷體" pitchFamily="65" charset="-120"/>
              </a:rPr>
              <a:t>209.165.200.226</a:t>
            </a:r>
            <a:r>
              <a:rPr lang="zh-TW" altLang="en-US" sz="2400">
                <a:latin typeface="標楷體" pitchFamily="65" charset="-120"/>
              </a:rPr>
              <a:t>（內部全域位址）。</a:t>
            </a:r>
            <a:r>
              <a:rPr lang="en-US" altLang="zh-TW" sz="2400">
                <a:latin typeface="標楷體" pitchFamily="65" charset="-120"/>
              </a:rPr>
              <a:t>NAT </a:t>
            </a:r>
            <a:r>
              <a:rPr lang="zh-TW" altLang="en-US" sz="2400">
                <a:latin typeface="標楷體" pitchFamily="65" charset="-120"/>
              </a:rPr>
              <a:t>表中的來源連接埠編號會區分這兩個交易。</a:t>
            </a:r>
            <a:endParaRPr lang="zh-TW" altLang="en-US" sz="20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6.6</a:t>
            </a:r>
            <a:r>
              <a:rPr lang="zh-TW" altLang="en-US" sz="3600">
                <a:solidFill>
                  <a:srgbClr val="004C69"/>
                </a:solidFill>
              </a:rPr>
              <a:t> </a:t>
            </a:r>
            <a:r>
              <a:rPr lang="en-US" altLang="zh-TW" sz="3600" smtClean="0">
                <a:solidFill>
                  <a:srgbClr val="004C69"/>
                </a:solidFill>
              </a:rPr>
              <a:t>PAT</a:t>
            </a:r>
            <a:br>
              <a:rPr lang="en-US" sz="3600">
                <a:solidFill>
                  <a:srgbClr val="004C69"/>
                </a:solidFill>
              </a:rPr>
            </a:br>
            <a:r>
              <a:rPr lang="zh-TW" altLang="en-US" sz="3600">
                <a:solidFill>
                  <a:srgbClr val="004C69"/>
                </a:solidFill>
              </a:rPr>
              <a:t>驗證 </a:t>
            </a:r>
            <a:r>
              <a:rPr lang="en-US" altLang="zh-TW" sz="3600">
                <a:solidFill>
                  <a:srgbClr val="004C69"/>
                </a:solidFill>
              </a:rPr>
              <a:t>PAT</a:t>
            </a:r>
          </a:p>
        </p:txBody>
      </p:sp>
      <p:sp>
        <p:nvSpPr>
          <p:cNvPr id="6" name="TextBox 5">
            <a:extLst>
              <a:ext uri="{FF2B5EF4-FFF2-40B4-BE49-F238E27FC236}">
                <a16:creationId xmlns:a16="http://schemas.microsoft.com/office/drawing/2014/main" id="{4542B632-CC48-439D-9988-47679C6115B5}"/>
              </a:ext>
            </a:extLst>
          </p:cNvPr>
          <p:cNvSpPr txBox="1"/>
          <p:nvPr/>
        </p:nvSpPr>
        <p:spPr>
          <a:xfrm>
            <a:off x="574239" y="2481254"/>
            <a:ext cx="11040077" cy="1323439"/>
          </a:xfrm>
          <a:prstGeom prst="rect">
            <a:avLst/>
          </a:prstGeom>
          <a:solidFill>
            <a:srgbClr val="000000"/>
          </a:solidFill>
        </p:spPr>
        <p:txBody>
          <a:bodyPr wrap="square" rtlCol="0">
            <a:spAutoFit/>
          </a:bodyPr>
          <a:lstStyle/>
          <a:p>
            <a:r>
              <a:rPr lang="en-US" altLang="zh-TW" sz="1600">
                <a:solidFill>
                  <a:schemeClr val="bg1"/>
                </a:solidFill>
                <a:latin typeface="Courier New" panose="02070309020205020404" pitchFamily="49" charset="0"/>
                <a:cs typeface="Courier New" panose="02070309020205020404" pitchFamily="49" charset="0"/>
              </a:rPr>
              <a:t>R2# </a:t>
            </a:r>
            <a:r>
              <a:rPr lang="en-US" altLang="zh-TW" sz="1600" b="1">
                <a:solidFill>
                  <a:schemeClr val="bg1"/>
                </a:solidFill>
                <a:latin typeface="Courier New" panose="02070309020205020404" pitchFamily="49" charset="0"/>
                <a:cs typeface="Courier New" panose="02070309020205020404" pitchFamily="49" charset="0"/>
              </a:rPr>
              <a:t>show ip nat translations</a:t>
            </a:r>
          </a:p>
          <a:p>
            <a:r>
              <a:rPr lang="en-US" altLang="zh-TW" sz="1600">
                <a:solidFill>
                  <a:schemeClr val="bg1"/>
                </a:solidFill>
                <a:latin typeface="Courier New" panose="02070309020205020404" pitchFamily="49" charset="0"/>
                <a:cs typeface="Courier New" panose="02070309020205020404" pitchFamily="49" charset="0"/>
              </a:rPr>
              <a:t>Pro Inside global          Inside local         Outside local      Outside global</a:t>
            </a:r>
          </a:p>
          <a:p>
            <a:r>
              <a:rPr lang="en-US" altLang="zh-TW" sz="1600" err="1">
                <a:solidFill>
                  <a:schemeClr val="bg1"/>
                </a:solidFill>
                <a:latin typeface="Courier New" panose="02070309020205020404" pitchFamily="49" charset="0"/>
                <a:cs typeface="Courier New" panose="02070309020205020404" pitchFamily="49" charset="0"/>
              </a:rPr>
              <a:t>tcp </a:t>
            </a:r>
            <a:r>
              <a:rPr lang="en-US" altLang="zh-TW" sz="1600">
                <a:solidFill>
                  <a:schemeClr val="accent6"/>
                </a:solidFill>
                <a:latin typeface="Courier New" panose="02070309020205020404" pitchFamily="49" charset="0"/>
                <a:cs typeface="Courier New" panose="02070309020205020404" pitchFamily="49" charset="0"/>
              </a:rPr>
              <a:t>209.165.200.225:1444</a:t>
            </a:r>
            <a:r>
              <a:rPr lang="en-US" altLang="zh-TW" sz="1600">
                <a:solidFill>
                  <a:schemeClr val="bg1"/>
                </a:solidFill>
                <a:latin typeface="Courier New" panose="02070309020205020404" pitchFamily="49" charset="0"/>
                <a:cs typeface="Courier New" panose="02070309020205020404" pitchFamily="49" charset="0"/>
              </a:rPr>
              <a:t>  192.168.10.10:1444  209.165.201.1:80   209.165.201.1:80</a:t>
            </a:r>
          </a:p>
          <a:p>
            <a:r>
              <a:rPr lang="en-US" altLang="zh-TW" sz="1600" err="1">
                <a:solidFill>
                  <a:schemeClr val="bg1"/>
                </a:solidFill>
                <a:latin typeface="Courier New" panose="02070309020205020404" pitchFamily="49" charset="0"/>
                <a:cs typeface="Courier New" panose="02070309020205020404" pitchFamily="49" charset="0"/>
              </a:rPr>
              <a:t>tcp </a:t>
            </a:r>
            <a:r>
              <a:rPr lang="en-US" altLang="zh-TW" sz="1600">
                <a:solidFill>
                  <a:schemeClr val="accent6"/>
                </a:solidFill>
                <a:latin typeface="Courier New" panose="02070309020205020404" pitchFamily="49" charset="0"/>
                <a:cs typeface="Courier New" panose="02070309020205020404" pitchFamily="49" charset="0"/>
              </a:rPr>
              <a:t>209.165.200.225:1445</a:t>
            </a:r>
            <a:r>
              <a:rPr lang="en-US" altLang="zh-TW" sz="1600">
                <a:solidFill>
                  <a:schemeClr val="bg1"/>
                </a:solidFill>
                <a:latin typeface="Courier New" panose="02070309020205020404" pitchFamily="49" charset="0"/>
                <a:cs typeface="Courier New" panose="02070309020205020404" pitchFamily="49" charset="0"/>
              </a:rPr>
              <a:t>  192.168.11.10:1444  209.165.202.129:80 209.165.202.129:80</a:t>
            </a:r>
          </a:p>
          <a:p>
            <a:r>
              <a:rPr lang="en-US" altLang="zh-TW" sz="1600">
                <a:solidFill>
                  <a:schemeClr val="bg1"/>
                </a:solidFill>
                <a:latin typeface="Courier New" panose="02070309020205020404" pitchFamily="49" charset="0"/>
                <a:cs typeface="Courier New" panose="02070309020205020404" pitchFamily="49" charset="0"/>
              </a:rPr>
              <a:t>R2#</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267</a:t>
            </a:fld>
            <a:endParaRPr lang="en-US" kern="0">
              <a:solidFill>
                <a:srgbClr val="595959"/>
              </a:solidFill>
            </a:endParaRPr>
          </a:p>
        </p:txBody>
      </p:sp>
    </p:spTree>
    <p:extLst>
      <p:ext uri="{BB962C8B-B14F-4D97-AF65-F5344CB8AC3E}">
        <p14:creationId xmlns:p14="http://schemas.microsoft.com/office/powerpoint/2010/main" val="2687724542"/>
      </p:ext>
    </p:extLst>
  </p:cSld>
  <p:clrMapOvr>
    <a:masterClrMapping/>
  </p:clrMapOvr>
  <p:transition/>
  <p:timing/>
</p:sld>
</file>

<file path=ppt/slides/slide2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177447"/>
            <a:ext cx="11285930" cy="4923203"/>
          </a:xfrm>
        </p:spPr>
        <p:txBody>
          <a:bodyPr/>
          <a:lstStyle/>
          <a:p>
            <a:pPr marL="0" indent="0">
              <a:buNone/>
            </a:pPr>
            <a:r>
              <a:rPr lang="zh-TW" altLang="en-US" sz="2133">
                <a:latin typeface="標楷體" pitchFamily="65" charset="-120"/>
              </a:rPr>
              <a:t> </a:t>
            </a:r>
            <a:r>
              <a:rPr lang="en-US" altLang="zh-TW" sz="2133" b="1">
                <a:latin typeface="標楷體" pitchFamily="65" charset="-120"/>
              </a:rPr>
              <a:t>show ip nat statistics</a:t>
            </a:r>
            <a:r>
              <a:rPr lang="zh-TW" altLang="en-US" sz="2133">
                <a:latin typeface="標楷體" pitchFamily="65" charset="-120"/>
              </a:rPr>
              <a:t> 命令會驗證 </a:t>
            </a:r>
            <a:r>
              <a:rPr lang="en-US" altLang="zh-TW" sz="2133">
                <a:latin typeface="標楷體" pitchFamily="65" charset="-120"/>
              </a:rPr>
              <a:t>NAT-POOL2 </a:t>
            </a:r>
            <a:r>
              <a:rPr lang="zh-TW" altLang="en-US" sz="2133">
                <a:latin typeface="標楷體" pitchFamily="65" charset="-120"/>
              </a:rPr>
              <a:t>已為兩個轉譯分配單一位址。輸出中包含有關作用中轉譯的數量和類型、</a:t>
            </a:r>
            <a:r>
              <a:rPr lang="en-US" altLang="zh-TW" sz="2133">
                <a:latin typeface="標楷體" pitchFamily="65" charset="-120"/>
              </a:rPr>
              <a:t>NAT </a:t>
            </a:r>
            <a:r>
              <a:rPr lang="zh-TW" altLang="en-US" sz="2133">
                <a:latin typeface="標楷體" pitchFamily="65" charset="-120"/>
              </a:rPr>
              <a:t>設定參數、集區中的位址數目，以及已分配多少的資訊。</a:t>
            </a:r>
            <a:endParaRPr lang="en-US" altLang="zh-TW"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6.6</a:t>
            </a:r>
            <a:r>
              <a:rPr lang="zh-TW" altLang="en-US" sz="3600">
                <a:solidFill>
                  <a:srgbClr val="004C69"/>
                </a:solidFill>
              </a:rPr>
              <a:t> </a:t>
            </a:r>
            <a:r>
              <a:rPr lang="en-US" altLang="zh-TW" sz="3600" smtClean="0">
                <a:solidFill>
                  <a:srgbClr val="004C69"/>
                </a:solidFill>
              </a:rPr>
              <a:t>PAT</a:t>
            </a:r>
            <a:br>
              <a:rPr lang="en-US" sz="3600">
                <a:solidFill>
                  <a:srgbClr val="004C69"/>
                </a:solidFill>
              </a:rPr>
            </a:br>
            <a:r>
              <a:rPr lang="zh-TW" altLang="en-US" sz="3600">
                <a:solidFill>
                  <a:srgbClr val="004C69"/>
                </a:solidFill>
              </a:rPr>
              <a:t>驗證 </a:t>
            </a:r>
            <a:r>
              <a:rPr lang="en-US" altLang="zh-TW" sz="3600">
                <a:solidFill>
                  <a:srgbClr val="004C69"/>
                </a:solidFill>
              </a:rPr>
              <a:t>PAT </a:t>
            </a:r>
            <a:r>
              <a:rPr lang="zh-TW" altLang="en-US" sz="3600">
                <a:solidFill>
                  <a:srgbClr val="004C69"/>
                </a:solidFill>
              </a:rPr>
              <a:t>（續） </a:t>
            </a:r>
          </a:p>
        </p:txBody>
      </p:sp>
      <p:sp>
        <p:nvSpPr>
          <p:cNvPr id="6" name="TextBox 5">
            <a:extLst>
              <a:ext uri="{FF2B5EF4-FFF2-40B4-BE49-F238E27FC236}">
                <a16:creationId xmlns:a16="http://schemas.microsoft.com/office/drawing/2014/main" id="{4542B632-CC48-439D-9988-47679C6115B5}"/>
              </a:ext>
            </a:extLst>
          </p:cNvPr>
          <p:cNvSpPr txBox="1"/>
          <p:nvPr/>
        </p:nvSpPr>
        <p:spPr>
          <a:xfrm>
            <a:off x="574239" y="2075327"/>
            <a:ext cx="11040077" cy="3970318"/>
          </a:xfrm>
          <a:prstGeom prst="rect">
            <a:avLst/>
          </a:prstGeom>
          <a:solidFill>
            <a:srgbClr val="000000"/>
          </a:solidFill>
        </p:spPr>
        <p:txBody>
          <a:bodyPr wrap="square" rtlCol="0">
            <a:spAutoFit/>
          </a:bodyPr>
          <a:lstStyle/>
          <a:p>
            <a:r>
              <a:rPr lang="en-US" altLang="zh-TW" sz="1400">
                <a:solidFill>
                  <a:schemeClr val="bg1"/>
                </a:solidFill>
                <a:latin typeface="Courier New" panose="02070309020205020404" pitchFamily="49" charset="0"/>
                <a:cs typeface="Courier New" panose="02070309020205020404" pitchFamily="49" charset="0"/>
              </a:rPr>
              <a:t>R2# </a:t>
            </a:r>
            <a:r>
              <a:rPr lang="en-US" altLang="zh-TW" sz="1400" b="1">
                <a:solidFill>
                  <a:schemeClr val="bg1"/>
                </a:solidFill>
                <a:latin typeface="Courier New" panose="02070309020205020404" pitchFamily="49" charset="0"/>
                <a:cs typeface="Courier New" panose="02070309020205020404" pitchFamily="49" charset="0"/>
              </a:rPr>
              <a:t>show ip nat statistics </a:t>
            </a:r>
          </a:p>
          <a:p>
            <a:r>
              <a:rPr lang="en-US" altLang="zh-TW" sz="1400">
                <a:solidFill>
                  <a:schemeClr val="bg1"/>
                </a:solidFill>
                <a:latin typeface="Courier New" panose="02070309020205020404" pitchFamily="49" charset="0"/>
                <a:cs typeface="Courier New" panose="02070309020205020404" pitchFamily="49" charset="0"/>
              </a:rPr>
              <a:t>Total active translations: 4 (0 static, 2 dynamic; 2 extended)</a:t>
            </a:r>
          </a:p>
          <a:p>
            <a:r>
              <a:rPr lang="en-US" altLang="zh-TW" sz="1400">
                <a:solidFill>
                  <a:schemeClr val="bg1"/>
                </a:solidFill>
                <a:latin typeface="Courier New" panose="02070309020205020404" pitchFamily="49" charset="0"/>
                <a:cs typeface="Courier New" panose="02070309020205020404" pitchFamily="49" charset="0"/>
              </a:rPr>
              <a:t>Peak translations: 2, occurred 00:31:43 ago</a:t>
            </a:r>
          </a:p>
          <a:p>
            <a:r>
              <a:rPr lang="en-US" altLang="zh-TW" sz="1400">
                <a:solidFill>
                  <a:schemeClr val="bg1"/>
                </a:solidFill>
                <a:latin typeface="Courier New" panose="02070309020205020404" pitchFamily="49" charset="0"/>
                <a:cs typeface="Courier New" panose="02070309020205020404" pitchFamily="49" charset="0"/>
              </a:rPr>
              <a:t>Outside interfaces:</a:t>
            </a:r>
          </a:p>
          <a:p>
            <a:r>
              <a:rPr lang="en-US" altLang="zh-TW" sz="1400">
                <a:solidFill>
                  <a:schemeClr val="bg1"/>
                </a:solidFill>
                <a:latin typeface="Courier New" panose="02070309020205020404" pitchFamily="49" charset="0"/>
                <a:cs typeface="Courier New" panose="02070309020205020404" pitchFamily="49" charset="0"/>
              </a:rPr>
              <a:t>  Serial0/1/1</a:t>
            </a:r>
          </a:p>
          <a:p>
            <a:r>
              <a:rPr lang="en-US" altLang="zh-TW" sz="1400">
                <a:solidFill>
                  <a:schemeClr val="bg1"/>
                </a:solidFill>
                <a:latin typeface="Courier New" panose="02070309020205020404" pitchFamily="49" charset="0"/>
                <a:cs typeface="Courier New" panose="02070309020205020404" pitchFamily="49" charset="0"/>
              </a:rPr>
              <a:t>Inside interfaces: </a:t>
            </a:r>
          </a:p>
          <a:p>
            <a:r>
              <a:rPr lang="en-US" altLang="zh-TW" sz="1400">
                <a:solidFill>
                  <a:schemeClr val="bg1"/>
                </a:solidFill>
                <a:latin typeface="Courier New" panose="02070309020205020404" pitchFamily="49" charset="0"/>
                <a:cs typeface="Courier New" panose="02070309020205020404" pitchFamily="49" charset="0"/>
              </a:rPr>
              <a:t>  Serial0/1/0</a:t>
            </a:r>
          </a:p>
          <a:p>
            <a:r>
              <a:rPr lang="en-US" altLang="zh-TW" sz="1400">
                <a:solidFill>
                  <a:schemeClr val="bg1"/>
                </a:solidFill>
                <a:latin typeface="Courier New" panose="02070309020205020404" pitchFamily="49" charset="0"/>
                <a:cs typeface="Courier New" panose="02070309020205020404" pitchFamily="49" charset="0"/>
              </a:rPr>
              <a:t>Hits: 4  Misses: 0</a:t>
            </a:r>
          </a:p>
          <a:p>
            <a:r>
              <a:rPr lang="en-US" altLang="zh-TW" sz="1400">
                <a:solidFill>
                  <a:schemeClr val="bg1"/>
                </a:solidFill>
                <a:latin typeface="Courier New" panose="02070309020205020404" pitchFamily="49" charset="0"/>
                <a:cs typeface="Courier New" panose="02070309020205020404" pitchFamily="49" charset="0"/>
              </a:rPr>
              <a:t>CEF Translated packets: 47, CEF Punted packets: 0</a:t>
            </a:r>
          </a:p>
          <a:p>
            <a:r>
              <a:rPr lang="en-US" altLang="zh-TW" sz="1400">
                <a:solidFill>
                  <a:schemeClr val="bg1"/>
                </a:solidFill>
                <a:latin typeface="Courier New" panose="02070309020205020404" pitchFamily="49" charset="0"/>
                <a:cs typeface="Courier New" panose="02070309020205020404" pitchFamily="49" charset="0"/>
              </a:rPr>
              <a:t>Expired translations: 0</a:t>
            </a:r>
          </a:p>
          <a:p>
            <a:r>
              <a:rPr lang="en-US" altLang="zh-TW" sz="1400">
                <a:solidFill>
                  <a:schemeClr val="bg1"/>
                </a:solidFill>
                <a:latin typeface="Courier New" panose="02070309020205020404" pitchFamily="49" charset="0"/>
                <a:cs typeface="Courier New" panose="02070309020205020404" pitchFamily="49" charset="0"/>
              </a:rPr>
              <a:t>Dynamic mappings:</a:t>
            </a:r>
          </a:p>
          <a:p>
            <a:r>
              <a:rPr lang="en-US" altLang="zh-TW" sz="1400">
                <a:solidFill>
                  <a:schemeClr val="bg1"/>
                </a:solidFill>
                <a:latin typeface="Courier New" panose="02070309020205020404" pitchFamily="49" charset="0"/>
                <a:cs typeface="Courier New" panose="02070309020205020404" pitchFamily="49" charset="0"/>
              </a:rPr>
              <a:t>-- Inside Source</a:t>
            </a:r>
          </a:p>
          <a:p>
            <a:r>
              <a:rPr lang="en-US" altLang="zh-TW" sz="1400">
                <a:solidFill>
                  <a:schemeClr val="bg1"/>
                </a:solidFill>
                <a:latin typeface="Courier New" panose="02070309020205020404" pitchFamily="49" charset="0"/>
                <a:cs typeface="Courier New" panose="02070309020205020404" pitchFamily="49" charset="0"/>
              </a:rPr>
              <a:t>[Id: 3] access-list 1 pool NAT-POOL2 refcount 2</a:t>
            </a:r>
          </a:p>
          <a:p>
            <a:r>
              <a:rPr lang="en-US" altLang="zh-TW" sz="1400">
                <a:solidFill>
                  <a:schemeClr val="bg1"/>
                </a:solidFill>
                <a:latin typeface="Courier New" panose="02070309020205020404" pitchFamily="49" charset="0"/>
                <a:cs typeface="Courier New" panose="02070309020205020404" pitchFamily="49" charset="0"/>
              </a:rPr>
              <a:t> </a:t>
            </a:r>
            <a:r>
              <a:rPr lang="en-US" altLang="zh-TW" sz="1400">
                <a:solidFill>
                  <a:schemeClr val="accent6"/>
                </a:solidFill>
                <a:latin typeface="Courier New" panose="02070309020205020404" pitchFamily="49" charset="0"/>
                <a:cs typeface="Courier New" panose="02070309020205020404" pitchFamily="49" charset="0"/>
              </a:rPr>
              <a:t>pool NAT-POOL2: netmask 255.255.255.224</a:t>
            </a:r>
          </a:p>
          <a:p>
            <a:r>
              <a:rPr lang="en-US" altLang="zh-TW" sz="1400">
                <a:solidFill>
                  <a:schemeClr val="accent6"/>
                </a:solidFill>
                <a:latin typeface="Courier New" panose="02070309020205020404" pitchFamily="49" charset="0"/>
                <a:cs typeface="Courier New" panose="02070309020205020404" pitchFamily="49" charset="0"/>
              </a:rPr>
              <a:t>	start 209.165.200.225 end 209.165.200.240</a:t>
            </a:r>
          </a:p>
          <a:p>
            <a:r>
              <a:rPr lang="en-US" altLang="zh-TW" sz="1400">
                <a:solidFill>
                  <a:schemeClr val="accent6"/>
                </a:solidFill>
                <a:latin typeface="Courier New" panose="02070309020205020404" pitchFamily="49" charset="0"/>
                <a:cs typeface="Courier New" panose="02070309020205020404" pitchFamily="49" charset="0"/>
              </a:rPr>
              <a:t>	type generic, total addresses 15, allocated 1 (6%), misses 0</a:t>
            </a:r>
          </a:p>
          <a:p>
            <a:r>
              <a:rPr lang="zh-TW" altLang="en-US" sz="1400">
                <a:solidFill>
                  <a:schemeClr val="bg1"/>
                </a:solidFill>
                <a:latin typeface="Courier New" panose="02070309020205020404" pitchFamily="49" charset="0"/>
                <a:cs typeface="Courier New" panose="02070309020205020404" pitchFamily="49" charset="0"/>
              </a:rPr>
              <a:t>（輸出省略） </a:t>
            </a:r>
            <a:endParaRPr lang="en-US" altLang="zh-TW" sz="1400">
              <a:solidFill>
                <a:schemeClr val="bg1"/>
              </a:solidFill>
              <a:latin typeface="Courier New" panose="02070309020205020404" pitchFamily="49" charset="0"/>
              <a:cs typeface="Courier New" panose="02070309020205020404" pitchFamily="49" charset="0"/>
            </a:endParaRPr>
          </a:p>
          <a:p>
            <a:r>
              <a:rPr lang="en-US" altLang="zh-TW" sz="1400">
                <a:solidFill>
                  <a:schemeClr val="bg1"/>
                </a:solidFill>
                <a:latin typeface="Courier New" panose="02070309020205020404" pitchFamily="49" charset="0"/>
                <a:cs typeface="Courier New" panose="02070309020205020404" pitchFamily="49" charset="0"/>
              </a:rPr>
              <a:t>R2#</a:t>
            </a:r>
            <a:endParaRPr lang="zh-TW" altLang="en-US" sz="14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268</a:t>
            </a:fld>
            <a:endParaRPr lang="en-US" kern="0">
              <a:solidFill>
                <a:srgbClr val="595959"/>
              </a:solidFill>
            </a:endParaRPr>
          </a:p>
        </p:txBody>
      </p:sp>
    </p:spTree>
    <p:extLst>
      <p:ext uri="{BB962C8B-B14F-4D97-AF65-F5344CB8AC3E}">
        <p14:creationId xmlns:p14="http://schemas.microsoft.com/office/powerpoint/2010/main" val="4073419962"/>
      </p:ext>
    </p:extLst>
  </p:cSld>
  <p:clrMapOvr>
    <a:masterClrMapping/>
  </p:clrMapOvr>
  <p:transition/>
  <p:timing/>
</p:sld>
</file>

<file path=ppt/slides/slide2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25987" y="164776"/>
            <a:ext cx="11127317" cy="97578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100000"/>
              </a:lnSpc>
              <a:spcAft>
                <a:spcPts val="800"/>
              </a:spcAft>
              <a:buFont typeface="Wingdings" panose="05000000000000000000" pitchFamily="2" charset="2"/>
            </a:pPr>
            <a:r>
              <a:rPr lang="en-US" altLang="zh-TW" sz="3600" smtClean="0"/>
              <a:t>6.7</a:t>
            </a:r>
            <a:r>
              <a:rPr lang="zh-TW" altLang="en-US" sz="3600" smtClean="0"/>
              <a:t> </a:t>
            </a:r>
            <a:r>
              <a:rPr lang="zh-TW" altLang="zh-TW" sz="3600" smtClean="0"/>
              <a:t>N</a:t>
            </a:r>
            <a:r>
              <a:rPr lang="zh-TW" altLang="zh-TW" sz="3600"/>
              <a:t>AT64</a:t>
            </a:r>
            <a:br>
              <a:rPr lang="en-US" altLang="zh-TW" sz="3600"/>
            </a:br>
            <a:r>
              <a:rPr lang="en-US" altLang="zh-TW" sz="3600"/>
              <a:t>IPv6 </a:t>
            </a:r>
            <a:r>
              <a:rPr lang="zh-TW" altLang="en-US" sz="3600"/>
              <a:t>的 </a:t>
            </a:r>
            <a:r>
              <a:rPr lang="en-US" altLang="zh-TW" sz="3600"/>
              <a:t>NAT</a:t>
            </a:r>
            <a:r>
              <a:rPr lang="zh-TW" altLang="en-US" sz="3600"/>
              <a: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575961" y="1140559"/>
            <a:ext cx="10677115" cy="3874501"/>
          </a:xfrm>
        </p:spPr>
        <p:txBody>
          <a:bodyPr/>
          <a:lstStyle/>
          <a:p>
            <a:pPr marL="0" indent="0" algn="l"/>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以使 </a:t>
            </a:r>
            <a:r>
              <a:rPr lang="en-US" altLang="zh-TW" sz="2133">
                <a:solidFill>
                  <a:srgbClr val="000000"/>
                </a:solidFill>
                <a:latin typeface="標楷體" pitchFamily="65" charset="-120"/>
              </a:rPr>
              <a:t>IPv4 </a:t>
            </a:r>
            <a:r>
              <a:rPr lang="zh-TW" altLang="en-US" sz="2133">
                <a:solidFill>
                  <a:srgbClr val="000000"/>
                </a:solidFill>
                <a:latin typeface="標楷體" pitchFamily="65" charset="-120"/>
              </a:rPr>
              <a:t>的 </a:t>
            </a:r>
            <a:r>
              <a:rPr lang="en-US" altLang="zh-TW" sz="2133">
                <a:solidFill>
                  <a:srgbClr val="000000"/>
                </a:solidFill>
                <a:latin typeface="標楷體" pitchFamily="65" charset="-120"/>
              </a:rPr>
              <a:t>NAT </a:t>
            </a:r>
            <a:r>
              <a:rPr lang="zh-TW" altLang="en-US" sz="2133">
                <a:solidFill>
                  <a:srgbClr val="000000"/>
                </a:solidFill>
                <a:latin typeface="標楷體" pitchFamily="65" charset="-120"/>
              </a:rPr>
              <a:t>在公共和私有 </a:t>
            </a:r>
            <a:r>
              <a:rPr lang="en-US" altLang="zh-TW" sz="2133">
                <a:solidFill>
                  <a:srgbClr val="000000"/>
                </a:solidFill>
                <a:latin typeface="標楷體" pitchFamily="65" charset="-120"/>
              </a:rPr>
              <a:t>IPv4 </a:t>
            </a:r>
            <a:r>
              <a:rPr lang="zh-TW" altLang="en-US" sz="2133">
                <a:solidFill>
                  <a:srgbClr val="000000"/>
                </a:solidFill>
                <a:latin typeface="標楷體" pitchFamily="65" charset="-120"/>
              </a:rPr>
              <a:t>位址之間的轉譯不再需要的企圖開發。</a:t>
            </a:r>
            <a:endParaRPr lang="en-US" altLang="zh-TW" sz="2133">
              <a:solidFill>
                <a:srgbClr val="000000"/>
              </a:solidFill>
              <a:latin typeface="標楷體" pitchFamily="65" charset="-120"/>
            </a:endParaRPr>
          </a:p>
          <a:p>
            <a:pPr marL="380990" indent="-380990" algn="l">
              <a:buFont typeface="Arial" pitchFamily="34" charset="0"/>
              <a:buChar char="•"/>
            </a:pPr>
            <a:r>
              <a:rPr lang="zh-TW" altLang="en-US" sz="2133">
                <a:solidFill>
                  <a:srgbClr val="000000"/>
                </a:solidFill>
                <a:latin typeface="標楷體" pitchFamily="65" charset="-120"/>
              </a:rPr>
              <a:t>但是，</a:t>
            </a: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確實包含它自己的 </a:t>
            </a: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私有位址空間，唯一本地位址（</a:t>
            </a:r>
            <a:r>
              <a:rPr lang="en-US" altLang="zh-TW" sz="2133">
                <a:solidFill>
                  <a:srgbClr val="000000"/>
                </a:solidFill>
                <a:latin typeface="標楷體" pitchFamily="65" charset="-120"/>
              </a:rPr>
              <a:t>ULA</a:t>
            </a:r>
            <a:r>
              <a:rPr lang="zh-TW" altLang="en-US" sz="2133">
                <a:solidFill>
                  <a:srgbClr val="000000"/>
                </a:solidFill>
                <a:latin typeface="標楷體" pitchFamily="65" charset="-120"/>
              </a:rPr>
              <a:t>）。</a:t>
            </a:r>
            <a:endParaRPr lang="en-US" altLang="zh-TW" sz="2133">
              <a:solidFill>
                <a:srgbClr val="000000"/>
              </a:solidFill>
              <a:latin typeface="標楷體" pitchFamily="65" charset="-120"/>
            </a:endParaRPr>
          </a:p>
          <a:p>
            <a:pPr marL="380990" indent="-380990" algn="l">
              <a:buFont typeface="Arial" pitchFamily="34" charset="0"/>
              <a:buChar char="•"/>
            </a:pP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唯一本地位址（</a:t>
            </a:r>
            <a:r>
              <a:rPr lang="en-US" altLang="zh-TW" sz="2133">
                <a:solidFill>
                  <a:srgbClr val="000000"/>
                </a:solidFill>
                <a:latin typeface="標楷體" pitchFamily="65" charset="-120"/>
              </a:rPr>
              <a:t>ULA</a:t>
            </a:r>
            <a:r>
              <a:rPr lang="zh-TW" altLang="en-US" sz="2133">
                <a:solidFill>
                  <a:srgbClr val="000000"/>
                </a:solidFill>
                <a:latin typeface="標楷體" pitchFamily="65" charset="-120"/>
              </a:rPr>
              <a:t>）類似於 </a:t>
            </a:r>
            <a:r>
              <a:rPr lang="en-US" altLang="zh-TW" sz="2133">
                <a:solidFill>
                  <a:srgbClr val="000000"/>
                </a:solidFill>
                <a:latin typeface="標楷體" pitchFamily="65" charset="-120"/>
              </a:rPr>
              <a:t>IPv4 </a:t>
            </a:r>
            <a:r>
              <a:rPr lang="zh-TW" altLang="en-US" sz="2133">
                <a:solidFill>
                  <a:srgbClr val="000000"/>
                </a:solidFill>
                <a:latin typeface="標楷體" pitchFamily="65" charset="-120"/>
              </a:rPr>
              <a:t>中的 </a:t>
            </a:r>
            <a:r>
              <a:rPr lang="en-US" altLang="zh-TW" sz="2133">
                <a:solidFill>
                  <a:srgbClr val="000000"/>
                </a:solidFill>
                <a:latin typeface="標楷體" pitchFamily="65" charset="-120"/>
              </a:rPr>
              <a:t>RFC 1918 </a:t>
            </a:r>
            <a:r>
              <a:rPr lang="zh-TW" altLang="en-US" sz="2133">
                <a:solidFill>
                  <a:srgbClr val="000000"/>
                </a:solidFill>
                <a:latin typeface="標楷體" pitchFamily="65" charset="-120"/>
              </a:rPr>
              <a:t>私有位址，但有不同的用途。</a:t>
            </a:r>
          </a:p>
          <a:p>
            <a:pPr marL="380990" indent="-380990" algn="l">
              <a:buFont typeface="Arial" pitchFamily="34" charset="0"/>
              <a:buChar char="•"/>
            </a:pPr>
            <a:r>
              <a:rPr lang="en-US" altLang="zh-TW" sz="2133">
                <a:solidFill>
                  <a:srgbClr val="000000"/>
                </a:solidFill>
                <a:latin typeface="標楷體" pitchFamily="65" charset="-120"/>
              </a:rPr>
              <a:t>ULA </a:t>
            </a:r>
            <a:r>
              <a:rPr lang="zh-TW" altLang="en-US" sz="2133">
                <a:solidFill>
                  <a:srgbClr val="000000"/>
                </a:solidFill>
                <a:latin typeface="標楷體" pitchFamily="65" charset="-120"/>
              </a:rPr>
              <a:t>位址僅用於站點內的本地通訊。</a:t>
            </a:r>
            <a:r>
              <a:rPr lang="en-US" altLang="zh-TW" sz="2133">
                <a:solidFill>
                  <a:srgbClr val="000000"/>
                </a:solidFill>
                <a:latin typeface="標楷體" pitchFamily="65" charset="-120"/>
              </a:rPr>
              <a:t>ULA </a:t>
            </a:r>
            <a:r>
              <a:rPr lang="zh-TW" altLang="en-US" sz="2133">
                <a:solidFill>
                  <a:srgbClr val="000000"/>
                </a:solidFill>
                <a:latin typeface="標楷體" pitchFamily="65" charset="-120"/>
              </a:rPr>
              <a:t>位址不是為了提供額外的 </a:t>
            </a: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位址空間，也不是為了提供安全性等級。</a:t>
            </a:r>
            <a:endParaRPr lang="en-US" altLang="zh-TW" sz="2133">
              <a:solidFill>
                <a:srgbClr val="000000"/>
              </a:solidFill>
              <a:latin typeface="標楷體" pitchFamily="65" charset="-120"/>
            </a:endParaRPr>
          </a:p>
          <a:p>
            <a:pPr marL="380990" indent="-380990" algn="l">
              <a:buFont typeface="Arial" pitchFamily="34" charset="0"/>
              <a:buChar char="•"/>
            </a:pP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的確提供了 </a:t>
            </a:r>
            <a:r>
              <a:rPr lang="en-US" altLang="zh-TW" sz="2133">
                <a:solidFill>
                  <a:srgbClr val="000000"/>
                </a:solidFill>
                <a:latin typeface="標楷體" pitchFamily="65" charset="-120"/>
              </a:rPr>
              <a:t>IPv4 </a:t>
            </a:r>
            <a:r>
              <a:rPr lang="zh-TW" altLang="en-US" sz="2133">
                <a:solidFill>
                  <a:srgbClr val="000000"/>
                </a:solidFill>
                <a:latin typeface="標楷體" pitchFamily="65" charset="-120"/>
              </a:rPr>
              <a:t>和 </a:t>
            </a: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被稱為 </a:t>
            </a:r>
            <a:r>
              <a:rPr lang="en-US" altLang="zh-TW" sz="2133">
                <a:solidFill>
                  <a:srgbClr val="000000"/>
                </a:solidFill>
                <a:latin typeface="標楷體" pitchFamily="65" charset="-120"/>
              </a:rPr>
              <a:t>NAT64 </a:t>
            </a:r>
            <a:r>
              <a:rPr lang="zh-TW" altLang="en-US" sz="2133">
                <a:solidFill>
                  <a:srgbClr val="000000"/>
                </a:solidFill>
                <a:latin typeface="標楷體" pitchFamily="65" charset="-120"/>
              </a:rPr>
              <a:t>之間的協定轉譯。</a:t>
            </a:r>
            <a:endParaRPr lang="en-US" altLang="zh-TW" sz="2133">
              <a:solidFill>
                <a:srgbClr val="000000"/>
              </a:solidFill>
              <a:latin typeface="標楷體" pitchFamily="65" charset="-12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269</a:t>
            </a:fld>
            <a:endParaRPr lang="en-US"/>
          </a:p>
        </p:txBody>
      </p:sp>
    </p:spTree>
    <p:extLst>
      <p:ext uri="{BB962C8B-B14F-4D97-AF65-F5344CB8AC3E}">
        <p14:creationId xmlns:p14="http://schemas.microsoft.com/office/powerpoint/2010/main" val="894668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E4085204-9A6B-5840-B871-B1B4B52E0E2C}"/>
              </a:ext>
            </a:extLst>
          </p:cNvPr>
          <p:cNvSpPr>
            <a:spLocks noGrp="1"/>
          </p:cNvSpPr>
          <p:nvPr>
            <p:ph idx="1"/>
          </p:nvPr>
        </p:nvSpPr>
        <p:spPr>
          <a:xfrm>
            <a:off x="535901" y="1065258"/>
            <a:ext cx="11804381" cy="5540425"/>
          </a:xfrm>
        </p:spPr>
        <p:txBody>
          <a:bodyPr>
            <a:normAutofit fontScale="92500" lnSpcReduction="10000"/>
          </a:bodyPr>
          <a:lstStyle/>
          <a:p>
            <a:pPr>
              <a:spcBef>
                <a:spcPct val="0"/>
              </a:spcBef>
              <a:spcAft>
                <a:spcPct val="0"/>
              </a:spcAft>
            </a:pPr>
            <a:r>
              <a:rPr lang="en-US" altLang="zh-TW"/>
              <a:t>single-area OSPFv2</a:t>
            </a:r>
          </a:p>
          <a:p>
            <a:pPr>
              <a:spcBef>
                <a:spcPct val="0"/>
              </a:spcBef>
              <a:spcAft>
                <a:spcPct val="0"/>
              </a:spcAft>
            </a:pPr>
            <a:r>
              <a:rPr lang="en-US" altLang="zh-TW"/>
              <a:t>multiarea OSPF</a:t>
            </a:r>
          </a:p>
          <a:p>
            <a:pPr>
              <a:spcBef>
                <a:spcPct val="0"/>
              </a:spcBef>
              <a:spcAft>
                <a:spcPct val="0"/>
              </a:spcAft>
            </a:pPr>
            <a:r>
              <a:rPr lang="en-US" altLang="zh-TW"/>
              <a:t>OSPFv3</a:t>
            </a:r>
          </a:p>
          <a:p>
            <a:pPr>
              <a:spcBef>
                <a:spcPct val="0"/>
              </a:spcBef>
              <a:spcAft>
                <a:spcPct val="0"/>
              </a:spcAft>
            </a:pPr>
            <a:r>
              <a:rPr lang="en-US" altLang="zh-TW"/>
              <a:t>link-state routing protocol</a:t>
            </a:r>
          </a:p>
          <a:p>
            <a:pPr>
              <a:spcBef>
                <a:spcPct val="0"/>
              </a:spcBef>
              <a:spcAft>
                <a:spcPct val="0"/>
              </a:spcAft>
            </a:pPr>
            <a:r>
              <a:rPr lang="en-US" altLang="zh-TW"/>
              <a:t>distance vector routing protocol</a:t>
            </a:r>
          </a:p>
          <a:p>
            <a:pPr>
              <a:spcBef>
                <a:spcPct val="0"/>
              </a:spcBef>
              <a:spcAft>
                <a:spcPct val="0"/>
              </a:spcAft>
            </a:pPr>
            <a:r>
              <a:rPr lang="en-US" altLang="zh-TW"/>
              <a:t>hello packet</a:t>
            </a:r>
          </a:p>
          <a:p>
            <a:pPr>
              <a:spcBef>
                <a:spcPct val="0"/>
              </a:spcBef>
              <a:spcAft>
                <a:spcPct val="0"/>
              </a:spcAft>
            </a:pPr>
            <a:r>
              <a:rPr lang="en-US" altLang="zh-TW"/>
              <a:t>database descriptor packet (DBD)</a:t>
            </a:r>
          </a:p>
          <a:p>
            <a:pPr>
              <a:spcBef>
                <a:spcPct val="0"/>
              </a:spcBef>
              <a:spcAft>
                <a:spcPct val="0"/>
              </a:spcAft>
            </a:pPr>
            <a:r>
              <a:rPr lang="en-US" altLang="zh-TW"/>
              <a:t>link-state request packet (LSR)</a:t>
            </a:r>
          </a:p>
          <a:p>
            <a:pPr>
              <a:spcBef>
                <a:spcPct val="0"/>
              </a:spcBef>
              <a:spcAft>
                <a:spcPct val="0"/>
              </a:spcAft>
            </a:pPr>
            <a:r>
              <a:rPr lang="en-US" altLang="zh-TW"/>
              <a:t>link-state update packet (LSU)</a:t>
            </a:r>
          </a:p>
          <a:p>
            <a:pPr>
              <a:spcBef>
                <a:spcPct val="0"/>
              </a:spcBef>
              <a:spcAft>
                <a:spcPct val="0"/>
              </a:spcAft>
            </a:pPr>
            <a:r>
              <a:rPr lang="en-US" altLang="zh-TW"/>
              <a:t>link-state acknowledgment packet (LSAck)</a:t>
            </a:r>
          </a:p>
          <a:p>
            <a:pPr>
              <a:spcBef>
                <a:spcPct val="0"/>
              </a:spcBef>
              <a:spcAft>
                <a:spcPct val="0"/>
              </a:spcAft>
            </a:pPr>
            <a:r>
              <a:rPr lang="en-US" altLang="zh-TW"/>
              <a:t>link-state database</a:t>
            </a:r>
          </a:p>
          <a:p>
            <a:pPr>
              <a:spcBef>
                <a:spcPct val="0"/>
              </a:spcBef>
              <a:spcAft>
                <a:spcPct val="0"/>
              </a:spcAft>
            </a:pPr>
            <a:r>
              <a:rPr lang="en-US" altLang="zh-TW"/>
              <a:t>adjacency database</a:t>
            </a:r>
          </a:p>
          <a:p>
            <a:pPr>
              <a:spcBef>
                <a:spcPct val="0"/>
              </a:spcBef>
              <a:spcAft>
                <a:spcPct val="0"/>
              </a:spcAft>
            </a:pPr>
            <a:r>
              <a:rPr lang="en-US" altLang="zh-TW"/>
              <a:t>forwarding database</a:t>
            </a:r>
          </a:p>
          <a:p>
            <a:pPr>
              <a:spcBef>
                <a:spcPct val="0"/>
              </a:spcBef>
              <a:spcAft>
                <a:spcPct val="0"/>
              </a:spcAft>
            </a:pPr>
            <a:r>
              <a:rPr lang="en-US" altLang="zh-TW"/>
              <a:t>Dijkstra shortest-path first (SPF)</a:t>
            </a:r>
          </a:p>
          <a:p>
            <a:pPr>
              <a:spcBef>
                <a:spcPct val="0"/>
              </a:spcBef>
              <a:spcAft>
                <a:spcPct val="0"/>
              </a:spcAft>
            </a:pPr>
            <a:r>
              <a:rPr lang="en-US" altLang="zh-TW"/>
              <a:t>neighbor adjacency</a:t>
            </a:r>
          </a:p>
        </p:txBody>
      </p:sp>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zh-TW" altLang="en-US" sz="3600" smtClean="0">
                <a:solidFill>
                  <a:srgbClr val="004C69"/>
                </a:solidFill>
              </a:rPr>
              <a:t>單</a:t>
            </a:r>
            <a:r>
              <a:rPr lang="zh-TW" altLang="en-US" sz="3600">
                <a:solidFill>
                  <a:srgbClr val="004C69"/>
                </a:solidFill>
              </a:rPr>
              <a:t>區域 </a:t>
            </a:r>
            <a:r>
              <a:rPr lang="en-US" altLang="zh-TW" sz="3600">
                <a:solidFill>
                  <a:srgbClr val="004C69"/>
                </a:solidFill>
              </a:rPr>
              <a:t>OSPFv2 </a:t>
            </a:r>
            <a:r>
              <a:rPr lang="zh-TW" altLang="en-US" sz="3600">
                <a:solidFill>
                  <a:srgbClr val="004C69"/>
                </a:solidFill>
              </a:rPr>
              <a:t>概念</a:t>
            </a:r>
            <a:br>
              <a:rPr lang="en-US" sz="3600">
                <a:solidFill>
                  <a:srgbClr val="004C69"/>
                </a:solidFill>
              </a:rPr>
            </a:br>
            <a:r>
              <a:rPr lang="zh-TW" sz="3600">
                <a:solidFill>
                  <a:srgbClr val="004C69"/>
                </a:solidFill>
              </a:rPr>
              <a:t>新詞彙和命令</a:t>
            </a:r>
          </a:p>
        </p:txBody>
      </p:sp>
      <p:sp>
        <p:nvSpPr>
          <p:cNvPr id="4" name="Content Placeholder 2">
            <a:extLst>
              <a:ext uri="{FF2B5EF4-FFF2-40B4-BE49-F238E27FC236}">
                <a16:creationId xmlns:a16="http://schemas.microsoft.com/office/drawing/2014/main" id="{3270EA2A-75A7-4E7A-AC77-7BB563A68C8A}"/>
              </a:ext>
            </a:extLst>
          </p:cNvPr>
          <p:cNvSpPr txBox="1"/>
          <p:nvPr/>
        </p:nvSpPr>
        <p:spPr bwMode="auto">
          <a:xfrm>
            <a:off x="6687480" y="1203045"/>
            <a:ext cx="5504520"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6478" indent="-226478" defTabSz="914400">
              <a:lnSpc>
                <a:spcPct val="90000"/>
              </a:lnSpc>
              <a:spcBef>
                <a:spcPct val="0"/>
              </a:spcBef>
              <a:spcAft>
                <a:spcPct val="0"/>
              </a:spcAft>
            </a:pPr>
            <a:r>
              <a:rPr lang="en-US" altLang="zh-TW" sz="2600">
                <a:latin typeface="Times New Roman" panose="02020603050405020304" pitchFamily="18" charset="0"/>
                <a:ea typeface="標楷體" panose="03000509000000000000" pitchFamily="65" charset="-120"/>
                <a:cs typeface="+mn-cs"/>
              </a:rPr>
              <a:t>OSPFv3 Address Families</a:t>
            </a:r>
          </a:p>
          <a:p>
            <a:pPr marL="226478" indent="-226478" defTabSz="914400">
              <a:lnSpc>
                <a:spcPct val="90000"/>
              </a:lnSpc>
              <a:spcBef>
                <a:spcPct val="0"/>
              </a:spcBef>
              <a:spcAft>
                <a:spcPct val="0"/>
              </a:spcAft>
            </a:pPr>
            <a:r>
              <a:rPr lang="en-US" altLang="zh-TW" sz="2600">
                <a:latin typeface="Times New Roman" panose="02020603050405020304" pitchFamily="18" charset="0"/>
                <a:ea typeface="標楷體" panose="03000509000000000000" pitchFamily="65" charset="-120"/>
                <a:cs typeface="+mn-cs"/>
              </a:rPr>
              <a:t>link-state advertisement</a:t>
            </a:r>
          </a:p>
          <a:p>
            <a:pPr marL="226478" indent="-226478" defTabSz="914400">
              <a:lnSpc>
                <a:spcPct val="90000"/>
              </a:lnSpc>
              <a:spcBef>
                <a:spcPct val="0"/>
              </a:spcBef>
              <a:spcAft>
                <a:spcPct val="0"/>
              </a:spcAft>
            </a:pPr>
            <a:r>
              <a:rPr lang="en-US" altLang="zh-TW" sz="2600">
                <a:latin typeface="Times New Roman" panose="02020603050405020304" pitchFamily="18" charset="0"/>
                <a:ea typeface="標楷體" panose="03000509000000000000" pitchFamily="65" charset="-120"/>
                <a:cs typeface="+mn-cs"/>
              </a:rPr>
              <a:t>router ID</a:t>
            </a:r>
          </a:p>
          <a:p>
            <a:pPr marL="226478" indent="-226478" defTabSz="914400">
              <a:lnSpc>
                <a:spcPct val="90000"/>
              </a:lnSpc>
              <a:spcBef>
                <a:spcPct val="0"/>
              </a:spcBef>
              <a:spcAft>
                <a:spcPct val="0"/>
              </a:spcAft>
            </a:pPr>
            <a:r>
              <a:rPr lang="en-US" altLang="zh-TW" sz="2600">
                <a:latin typeface="Times New Roman" panose="02020603050405020304" pitchFamily="18" charset="0"/>
                <a:ea typeface="標楷體" panose="03000509000000000000" pitchFamily="65" charset="-120"/>
                <a:cs typeface="+mn-cs"/>
              </a:rPr>
              <a:t>designated router</a:t>
            </a:r>
          </a:p>
          <a:p>
            <a:pPr marL="226478" indent="-226478" defTabSz="914400">
              <a:lnSpc>
                <a:spcPct val="90000"/>
              </a:lnSpc>
              <a:spcBef>
                <a:spcPct val="0"/>
              </a:spcBef>
              <a:spcAft>
                <a:spcPct val="0"/>
              </a:spcAft>
            </a:pPr>
            <a:r>
              <a:rPr lang="en-US" altLang="zh-TW" sz="2600">
                <a:latin typeface="Times New Roman" panose="02020603050405020304" pitchFamily="18" charset="0"/>
                <a:ea typeface="標楷體" panose="03000509000000000000" pitchFamily="65" charset="-120"/>
                <a:cs typeface="+mn-cs"/>
              </a:rPr>
              <a:t>backup designated router</a:t>
            </a:r>
          </a:p>
          <a:p>
            <a:pPr marL="226478" indent="-226478" defTabSz="914400">
              <a:lnSpc>
                <a:spcPct val="90000"/>
              </a:lnSpc>
              <a:spcBef>
                <a:spcPct val="0"/>
              </a:spcBef>
              <a:spcAft>
                <a:spcPct val="0"/>
              </a:spcAft>
            </a:pPr>
            <a:r>
              <a:rPr lang="en-US" altLang="zh-TW" sz="2600">
                <a:latin typeface="Times New Roman" panose="02020603050405020304" pitchFamily="18" charset="0"/>
                <a:ea typeface="標楷體" panose="03000509000000000000" pitchFamily="65" charset="-120"/>
                <a:cs typeface="+mn-cs"/>
              </a:rPr>
              <a:t>down state</a:t>
            </a:r>
          </a:p>
          <a:p>
            <a:pPr marL="226478" indent="-226478" defTabSz="914400">
              <a:lnSpc>
                <a:spcPct val="90000"/>
              </a:lnSpc>
              <a:spcBef>
                <a:spcPct val="0"/>
              </a:spcBef>
              <a:spcAft>
                <a:spcPct val="0"/>
              </a:spcAft>
            </a:pPr>
            <a:r>
              <a:rPr lang="en-US" altLang="zh-TW" sz="2600">
                <a:latin typeface="Times New Roman" panose="02020603050405020304" pitchFamily="18" charset="0"/>
                <a:ea typeface="標楷體" panose="03000509000000000000" pitchFamily="65" charset="-120"/>
                <a:cs typeface="+mn-cs"/>
              </a:rPr>
              <a:t>Init state</a:t>
            </a:r>
          </a:p>
          <a:p>
            <a:pPr marL="226478" indent="-226478" defTabSz="914400">
              <a:lnSpc>
                <a:spcPct val="90000"/>
              </a:lnSpc>
              <a:spcBef>
                <a:spcPct val="0"/>
              </a:spcBef>
              <a:spcAft>
                <a:spcPct val="0"/>
              </a:spcAft>
            </a:pPr>
            <a:r>
              <a:rPr lang="en-US" altLang="zh-TW" sz="2600">
                <a:latin typeface="Times New Roman" panose="02020603050405020304" pitchFamily="18" charset="0"/>
                <a:ea typeface="標楷體" panose="03000509000000000000" pitchFamily="65" charset="-120"/>
                <a:cs typeface="+mn-cs"/>
              </a:rPr>
              <a:t>two-way state</a:t>
            </a:r>
          </a:p>
          <a:p>
            <a:pPr marL="226478" indent="-226478" defTabSz="914400">
              <a:lnSpc>
                <a:spcPct val="90000"/>
              </a:lnSpc>
              <a:spcBef>
                <a:spcPct val="0"/>
              </a:spcBef>
              <a:spcAft>
                <a:spcPct val="0"/>
              </a:spcAft>
            </a:pPr>
            <a:r>
              <a:rPr lang="en-US" altLang="zh-TW" sz="2600" err="1">
                <a:latin typeface="Times New Roman" panose="02020603050405020304" pitchFamily="18" charset="0"/>
                <a:ea typeface="標楷體" panose="03000509000000000000" pitchFamily="65" charset="-120"/>
                <a:cs typeface="+mn-cs"/>
              </a:rPr>
              <a:t>ExStart state</a:t>
            </a:r>
          </a:p>
          <a:p>
            <a:pPr marL="226478" indent="-226478" defTabSz="914400">
              <a:lnSpc>
                <a:spcPct val="90000"/>
              </a:lnSpc>
              <a:spcBef>
                <a:spcPct val="0"/>
              </a:spcBef>
              <a:spcAft>
                <a:spcPct val="0"/>
              </a:spcAft>
            </a:pPr>
            <a:r>
              <a:rPr lang="en-US" altLang="zh-TW" sz="2600">
                <a:latin typeface="Times New Roman" panose="02020603050405020304" pitchFamily="18" charset="0"/>
                <a:ea typeface="標楷體" panose="03000509000000000000" pitchFamily="65" charset="-120"/>
                <a:cs typeface="+mn-cs"/>
              </a:rPr>
              <a:t>Exchange state</a:t>
            </a:r>
          </a:p>
          <a:p>
            <a:pPr marL="226478" indent="-226478" defTabSz="914400">
              <a:lnSpc>
                <a:spcPct val="90000"/>
              </a:lnSpc>
              <a:spcBef>
                <a:spcPct val="0"/>
              </a:spcBef>
              <a:spcAft>
                <a:spcPct val="0"/>
              </a:spcAft>
            </a:pPr>
            <a:r>
              <a:rPr lang="en-US" altLang="zh-TW" sz="2600">
                <a:latin typeface="Times New Roman" panose="02020603050405020304" pitchFamily="18" charset="0"/>
                <a:ea typeface="標楷體" panose="03000509000000000000" pitchFamily="65" charset="-120"/>
                <a:cs typeface="+mn-cs"/>
              </a:rPr>
              <a:t>loading state</a:t>
            </a:r>
          </a:p>
          <a:p>
            <a:pPr marL="226478" indent="-226478" defTabSz="914400">
              <a:lnSpc>
                <a:spcPct val="90000"/>
              </a:lnSpc>
              <a:spcBef>
                <a:spcPct val="0"/>
              </a:spcBef>
              <a:spcAft>
                <a:spcPct val="0"/>
              </a:spcAft>
            </a:pPr>
            <a:r>
              <a:rPr lang="en-US" altLang="zh-TW" sz="2600">
                <a:latin typeface="Times New Roman" panose="02020603050405020304" pitchFamily="18" charset="0"/>
                <a:ea typeface="標楷體" panose="03000509000000000000" pitchFamily="65" charset="-120"/>
                <a:cs typeface="+mn-cs"/>
              </a:rPr>
              <a:t>full state</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27</a:t>
            </a:fld>
            <a:endParaRPr lang="en-US" kern="0">
              <a:solidFill>
                <a:srgbClr val="595959"/>
              </a:solidFill>
            </a:endParaRPr>
          </a:p>
        </p:txBody>
      </p:sp>
    </p:spTree>
    <p:custDataLst>
      <p:tags r:id="rId3"/>
    </p:custDataLst>
    <p:extLst>
      <p:ext uri="{BB962C8B-B14F-4D97-AF65-F5344CB8AC3E}">
        <p14:creationId xmlns:p14="http://schemas.microsoft.com/office/powerpoint/2010/main" val="3586601950"/>
      </p:ext>
    </p:extLst>
  </p:cSld>
  <p:clrMapOvr>
    <a:masterClrMapping/>
  </p:clrMapOvr>
  <p:transition spd="slow">
    <p:wipe/>
  </p:transition>
  <p:timing/>
</p:sld>
</file>

<file path=ppt/slides/slide2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69333" y="164775"/>
            <a:ext cx="11127317" cy="97578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100000"/>
              </a:lnSpc>
              <a:spcAft>
                <a:spcPts val="800"/>
              </a:spcAft>
              <a:buFont typeface="Wingdings" panose="05000000000000000000" pitchFamily="2" charset="2"/>
            </a:pPr>
            <a:r>
              <a:rPr lang="en-US" altLang="zh-TW" sz="3600"/>
              <a:t>6.7</a:t>
            </a:r>
            <a:r>
              <a:rPr lang="zh-TW" altLang="en-US" sz="3600"/>
              <a:t> </a:t>
            </a:r>
            <a:r>
              <a:rPr lang="en-US" altLang="zh-TW" sz="3600" smtClean="0"/>
              <a:t>NAT64</a:t>
            </a:r>
            <a:br>
              <a:rPr lang="en-US" sz="3600"/>
            </a:br>
            <a:r>
              <a:rPr lang="en-US" altLang="zh-TW" sz="3600" err="1"/>
              <a:t>NAT64</a:t>
            </a:r>
            <a:endParaRPr lang="en-US" altLang="zh-TW" sz="360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575962" y="1140558"/>
            <a:ext cx="5520039" cy="4731220"/>
          </a:xfrm>
        </p:spPr>
        <p:txBody>
          <a:bodyPr/>
          <a:lstStyle/>
          <a:p>
            <a:pPr marL="380990" indent="-380990" algn="l">
              <a:buFont typeface="Arial" pitchFamily="34" charset="0"/>
              <a:buChar char="•"/>
            </a:pP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的 </a:t>
            </a:r>
            <a:r>
              <a:rPr lang="en-US" altLang="zh-TW" sz="2133">
                <a:solidFill>
                  <a:srgbClr val="000000"/>
                </a:solidFill>
                <a:latin typeface="標楷體" pitchFamily="65" charset="-120"/>
              </a:rPr>
              <a:t>NAT </a:t>
            </a:r>
            <a:r>
              <a:rPr lang="zh-TW" altLang="en-US" sz="2133">
                <a:solidFill>
                  <a:srgbClr val="000000"/>
                </a:solidFill>
                <a:latin typeface="標楷體" pitchFamily="65" charset="-120"/>
              </a:rPr>
              <a:t>和 </a:t>
            </a:r>
            <a:r>
              <a:rPr lang="en-US" altLang="zh-TW" sz="2133">
                <a:solidFill>
                  <a:srgbClr val="000000"/>
                </a:solidFill>
                <a:latin typeface="標楷體" pitchFamily="65" charset="-120"/>
              </a:rPr>
              <a:t>IPv4 </a:t>
            </a:r>
            <a:r>
              <a:rPr lang="zh-TW" altLang="en-US" sz="2133">
                <a:solidFill>
                  <a:srgbClr val="000000"/>
                </a:solidFill>
                <a:latin typeface="標楷體" pitchFamily="65" charset="-120"/>
              </a:rPr>
              <a:t>的 </a:t>
            </a:r>
            <a:r>
              <a:rPr lang="en-US" altLang="zh-TW" sz="2133">
                <a:solidFill>
                  <a:srgbClr val="000000"/>
                </a:solidFill>
                <a:latin typeface="標楷體" pitchFamily="65" charset="-120"/>
              </a:rPr>
              <a:t>NAT </a:t>
            </a:r>
            <a:r>
              <a:rPr lang="zh-TW" altLang="en-US" sz="2133">
                <a:solidFill>
                  <a:srgbClr val="000000"/>
                </a:solidFill>
                <a:latin typeface="標楷體" pitchFamily="65" charset="-120"/>
              </a:rPr>
              <a:t>是在非常不同的環境中使用。</a:t>
            </a:r>
            <a:endParaRPr lang="en-US" altLang="zh-TW" sz="2133">
              <a:solidFill>
                <a:srgbClr val="000000"/>
              </a:solidFill>
              <a:latin typeface="標楷體" pitchFamily="65" charset="-120"/>
            </a:endParaRPr>
          </a:p>
          <a:p>
            <a:pPr marL="380990" indent="-380990" algn="l">
              <a:buFont typeface="Arial" pitchFamily="34" charset="0"/>
              <a:buChar char="•"/>
            </a:pPr>
            <a:r>
              <a:rPr lang="zh-TW" altLang="en-US" sz="2133">
                <a:solidFill>
                  <a:srgbClr val="000000"/>
                </a:solidFill>
                <a:latin typeface="標楷體" pitchFamily="65" charset="-120"/>
              </a:rPr>
              <a:t>各種不同的 </a:t>
            </a:r>
            <a:r>
              <a:rPr lang="en-US" altLang="zh-TW" sz="2133">
                <a:solidFill>
                  <a:srgbClr val="000000"/>
                </a:solidFill>
                <a:latin typeface="標楷體" pitchFamily="65" charset="-120"/>
              </a:rPr>
              <a:t>IPv6 NAT </a:t>
            </a:r>
            <a:r>
              <a:rPr lang="zh-TW" altLang="en-US" sz="2133">
                <a:solidFill>
                  <a:srgbClr val="000000"/>
                </a:solidFill>
                <a:latin typeface="標楷體" pitchFamily="65" charset="-120"/>
              </a:rPr>
              <a:t>被用於透通地提供僅 </a:t>
            </a: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和僅 </a:t>
            </a:r>
            <a:r>
              <a:rPr lang="en-US" altLang="zh-TW" sz="2133">
                <a:solidFill>
                  <a:srgbClr val="000000"/>
                </a:solidFill>
                <a:latin typeface="標楷體" pitchFamily="65" charset="-120"/>
              </a:rPr>
              <a:t>IPv4 </a:t>
            </a:r>
            <a:r>
              <a:rPr lang="zh-TW" altLang="en-US" sz="2133">
                <a:solidFill>
                  <a:srgbClr val="000000"/>
                </a:solidFill>
                <a:latin typeface="標楷體" pitchFamily="65" charset="-120"/>
              </a:rPr>
              <a:t>網路之間的存取，如圖所示。它不被用作私有 </a:t>
            </a: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到全域 </a:t>
            </a: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轉譯的一種形式。</a:t>
            </a:r>
            <a:endParaRPr lang="en-US" altLang="zh-TW" sz="2133">
              <a:solidFill>
                <a:srgbClr val="000000"/>
              </a:solidFill>
              <a:latin typeface="標楷體" pitchFamily="65" charset="-120"/>
            </a:endParaRPr>
          </a:p>
          <a:p>
            <a:pPr marL="380990" indent="-380990" algn="l">
              <a:buFont typeface="Arial" pitchFamily="34" charset="0"/>
              <a:buChar char="•"/>
            </a:pP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的 </a:t>
            </a:r>
            <a:r>
              <a:rPr lang="en-US" altLang="zh-TW" sz="2133">
                <a:solidFill>
                  <a:srgbClr val="000000"/>
                </a:solidFill>
                <a:latin typeface="標楷體" pitchFamily="65" charset="-120"/>
              </a:rPr>
              <a:t>NAT </a:t>
            </a:r>
            <a:r>
              <a:rPr lang="zh-TW" altLang="en-US" sz="2133">
                <a:solidFill>
                  <a:srgbClr val="000000"/>
                </a:solidFill>
                <a:latin typeface="標楷體" pitchFamily="65" charset="-120"/>
              </a:rPr>
              <a:t>不應該被用作一個長期的策略，而是作為一個臨時機制，以協助從 </a:t>
            </a:r>
            <a:r>
              <a:rPr lang="en-US" altLang="zh-TW" sz="2133">
                <a:solidFill>
                  <a:srgbClr val="000000"/>
                </a:solidFill>
                <a:latin typeface="標楷體" pitchFamily="65" charset="-120"/>
              </a:rPr>
              <a:t>IPv4 </a:t>
            </a:r>
            <a:r>
              <a:rPr lang="zh-TW" altLang="en-US" sz="2133">
                <a:solidFill>
                  <a:srgbClr val="000000"/>
                </a:solidFill>
                <a:latin typeface="標楷體" pitchFamily="65" charset="-120"/>
              </a:rPr>
              <a:t>到 </a:t>
            </a:r>
            <a:r>
              <a:rPr lang="en-US" altLang="zh-TW" sz="2133">
                <a:solidFill>
                  <a:srgbClr val="000000"/>
                </a:solidFill>
                <a:latin typeface="標楷體" pitchFamily="65" charset="-120"/>
              </a:rPr>
              <a:t>IPv6 </a:t>
            </a:r>
            <a:r>
              <a:rPr lang="zh-TW" altLang="en-US" sz="2133">
                <a:solidFill>
                  <a:srgbClr val="000000"/>
                </a:solidFill>
                <a:latin typeface="標楷體" pitchFamily="65" charset="-120"/>
              </a:rPr>
              <a:t>的遷移。</a:t>
            </a:r>
          </a:p>
        </p:txBody>
      </p:sp>
      <p:pic>
        <p:nvPicPr>
          <p:cNvPr id="2" name="Picture 1">
            <a:extLst>
              <a:ext uri="{FF2B5EF4-FFF2-40B4-BE49-F238E27FC236}">
                <a16:creationId xmlns:a16="http://schemas.microsoft.com/office/drawing/2014/main" id="{1F20D9CC-F472-41F8-B2C2-BA1500CE2CD9}"/>
              </a:ext>
            </a:extLst>
          </p:cNvPr>
          <p:cNvPicPr>
            <a:picLocks noChangeAspect="1"/>
          </p:cNvPicPr>
          <p:nvPr/>
        </p:nvPicPr>
        <p:blipFill>
          <a:blip r:embed="rId3"/>
          <a:stretch>
            <a:fillRect/>
          </a:stretch>
        </p:blipFill>
        <p:spPr>
          <a:xfrm>
            <a:off x="6095342" y="1763768"/>
            <a:ext cx="5520697" cy="3330465"/>
          </a:xfrm>
          <a:prstGeom prst="rect">
            <a:avLst/>
          </a:prstGeom>
        </p:spPr>
      </p:pic>
      <p:sp>
        <p:nvSpPr>
          <p:cNvPr id="5" name="投影片編號版面配置區 4"/>
          <p:cNvSpPr>
            <a:spLocks noGrp="1"/>
          </p:cNvSpPr>
          <p:nvPr>
            <p:ph type="sldNum" sz="quarter" idx="12"/>
          </p:nvPr>
        </p:nvSpPr>
        <p:spPr/>
        <p:txBody>
          <a:bodyPr/>
          <a:lstStyle/>
          <a:p>
            <a:fld id="{4FAB73BC-B049-4115-A692-8D63A059BFB8}" type="slidenum">
              <a:rPr lang="en-US" smtClean="0"/>
              <a:t>270</a:t>
            </a:fld>
            <a:endParaRPr lang="en-US"/>
          </a:p>
        </p:txBody>
      </p:sp>
    </p:spTree>
    <p:extLst>
      <p:ext uri="{BB962C8B-B14F-4D97-AF65-F5344CB8AC3E}">
        <p14:creationId xmlns:p14="http://schemas.microsoft.com/office/powerpoint/2010/main" val="629249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6" y="1065259"/>
            <a:ext cx="11804381" cy="5035391"/>
          </a:xfrm>
        </p:spPr>
        <p:txBody>
          <a:bodyPr/>
          <a:lstStyle/>
          <a:p>
            <a:pPr>
              <a:spcAft>
                <a:spcPct val="0"/>
              </a:spcAft>
            </a:pPr>
            <a:r>
              <a:rPr lang="zh-TW" altLang="en-US" sz="2133">
                <a:latin typeface="標楷體" pitchFamily="65" charset="-120"/>
              </a:rPr>
              <a:t>沒有足夠的公用 </a:t>
            </a:r>
            <a:r>
              <a:rPr lang="en-US" altLang="zh-TW" sz="2133">
                <a:latin typeface="標楷體" pitchFamily="65" charset="-120"/>
              </a:rPr>
              <a:t>IPv4 </a:t>
            </a:r>
            <a:r>
              <a:rPr lang="zh-TW" altLang="en-US" sz="2133">
                <a:latin typeface="標楷體" pitchFamily="65" charset="-120"/>
              </a:rPr>
              <a:t>位址，無法為每個連線到網際網路的裝置指派唯一位址。</a:t>
            </a:r>
            <a:endParaRPr lang="en-US" altLang="zh-TW" sz="2133">
              <a:latin typeface="標楷體" pitchFamily="65" charset="-120"/>
            </a:endParaRPr>
          </a:p>
          <a:p>
            <a:pPr>
              <a:spcAft>
                <a:spcPct val="0"/>
              </a:spcAft>
            </a:pPr>
            <a:r>
              <a:rPr lang="en-US" altLang="zh-TW" sz="2133">
                <a:latin typeface="標楷體" pitchFamily="65" charset="-120"/>
              </a:rPr>
              <a:t>NAT </a:t>
            </a:r>
            <a:r>
              <a:rPr lang="zh-TW" altLang="en-US" sz="2133">
                <a:latin typeface="標楷體" pitchFamily="65" charset="-120"/>
              </a:rPr>
              <a:t>的主要用途是節約公用 </a:t>
            </a:r>
            <a:r>
              <a:rPr lang="en-US" altLang="zh-TW" sz="2133">
                <a:latin typeface="標楷體" pitchFamily="65" charset="-120"/>
              </a:rPr>
              <a:t>IPv4 </a:t>
            </a:r>
            <a:r>
              <a:rPr lang="zh-TW" altLang="en-US" sz="2133">
                <a:latin typeface="標楷體" pitchFamily="65" charset="-120"/>
              </a:rPr>
              <a:t>位址。</a:t>
            </a:r>
            <a:endParaRPr lang="en-US" altLang="zh-TW" sz="2133">
              <a:latin typeface="標楷體" pitchFamily="65" charset="-120"/>
            </a:endParaRPr>
          </a:p>
          <a:p>
            <a:pPr>
              <a:spcAft>
                <a:spcPct val="0"/>
              </a:spcAft>
            </a:pPr>
            <a:r>
              <a:rPr lang="zh-TW" altLang="en-US" sz="2133">
                <a:latin typeface="標楷體" pitchFamily="65" charset="-120"/>
              </a:rPr>
              <a:t>在 </a:t>
            </a:r>
            <a:r>
              <a:rPr lang="en-US" altLang="zh-TW" sz="2133">
                <a:latin typeface="標楷體" pitchFamily="65" charset="-120"/>
              </a:rPr>
              <a:t>NAT </a:t>
            </a:r>
            <a:r>
              <a:rPr lang="zh-TW" altLang="en-US" sz="2133">
                <a:latin typeface="標楷體" pitchFamily="65" charset="-120"/>
              </a:rPr>
              <a:t>術語中，內部網路是一組需要轉譯的網路。外部網路指所有其他網路。</a:t>
            </a:r>
            <a:endParaRPr lang="en-US" altLang="zh-TW" sz="2133">
              <a:latin typeface="標楷體" pitchFamily="65" charset="-120"/>
            </a:endParaRPr>
          </a:p>
          <a:p>
            <a:pPr>
              <a:spcAft>
                <a:spcPct val="0"/>
              </a:spcAft>
            </a:pPr>
            <a:r>
              <a:rPr lang="en-US" altLang="zh-TW" sz="2133">
                <a:latin typeface="標楷體" pitchFamily="65" charset="-120"/>
              </a:rPr>
              <a:t>NAT </a:t>
            </a:r>
            <a:r>
              <a:rPr lang="zh-TW" altLang="en-US" sz="2133">
                <a:latin typeface="標楷體" pitchFamily="65" charset="-120"/>
              </a:rPr>
              <a:t>術語永遠是從裝置的角度來套用已轉譯的位址：</a:t>
            </a:r>
            <a:endParaRPr lang="en-US" altLang="zh-TW" sz="2133">
              <a:latin typeface="標楷體" pitchFamily="65" charset="-120"/>
            </a:endParaRPr>
          </a:p>
          <a:p>
            <a:pPr>
              <a:spcAft>
                <a:spcPct val="0"/>
              </a:spcAft>
            </a:pPr>
            <a:r>
              <a:rPr lang="zh-TW" altLang="en-US" sz="2133">
                <a:latin typeface="標楷體" pitchFamily="65" charset="-120"/>
              </a:rPr>
              <a:t>內部位址</a:t>
            </a:r>
            <a:r>
              <a:rPr lang="zh-TW" altLang="zh-TW" sz="2133">
                <a:latin typeface="標楷體" pitchFamily="65" charset="-120"/>
              </a:rPr>
              <a:t>是</a:t>
            </a:r>
            <a:r>
              <a:rPr lang="zh-TW" altLang="en-US" sz="2133">
                <a:latin typeface="標楷體" pitchFamily="65" charset="-120"/>
              </a:rPr>
              <a:t>正在由 </a:t>
            </a:r>
            <a:r>
              <a:rPr lang="en-US" altLang="zh-TW" sz="2133">
                <a:latin typeface="標楷體" pitchFamily="65" charset="-120"/>
              </a:rPr>
              <a:t>NAT </a:t>
            </a:r>
            <a:r>
              <a:rPr lang="zh-TW" altLang="en-US" sz="2133">
                <a:latin typeface="標楷體" pitchFamily="65" charset="-120"/>
              </a:rPr>
              <a:t>轉譯的裝置位址。</a:t>
            </a:r>
          </a:p>
          <a:p>
            <a:pPr>
              <a:spcAft>
                <a:spcPct val="0"/>
              </a:spcAft>
            </a:pPr>
            <a:r>
              <a:rPr lang="zh-TW" altLang="en-US" sz="2133">
                <a:latin typeface="標楷體" pitchFamily="65" charset="-120"/>
              </a:rPr>
              <a:t>外部位址</a:t>
            </a:r>
            <a:r>
              <a:rPr lang="zh-TW" altLang="zh-TW" sz="2133">
                <a:latin typeface="標楷體" pitchFamily="65" charset="-120"/>
              </a:rPr>
              <a:t>是</a:t>
            </a:r>
            <a:r>
              <a:rPr lang="zh-TW" altLang="en-US" sz="2133">
                <a:latin typeface="標楷體" pitchFamily="65" charset="-120"/>
              </a:rPr>
              <a:t>目的裝置的位址。</a:t>
            </a:r>
            <a:endParaRPr lang="en-US" altLang="zh-TW" sz="2133">
              <a:latin typeface="標楷體" pitchFamily="65" charset="-120"/>
            </a:endParaRPr>
          </a:p>
          <a:p>
            <a:pPr>
              <a:spcAft>
                <a:spcPct val="0"/>
              </a:spcAft>
            </a:pPr>
            <a:r>
              <a:rPr lang="zh-TW" altLang="en-US" sz="2133">
                <a:latin typeface="標楷體" pitchFamily="65" charset="-120"/>
              </a:rPr>
              <a:t>本地位址是出現在網路內部的任何位址。</a:t>
            </a:r>
            <a:endParaRPr lang="en-US" altLang="zh-TW" sz="2133">
              <a:latin typeface="標楷體" pitchFamily="65" charset="-120"/>
            </a:endParaRPr>
          </a:p>
          <a:p>
            <a:r>
              <a:rPr lang="zh-TW" altLang="en-US" sz="2133">
                <a:latin typeface="標楷體" pitchFamily="65" charset="-120"/>
              </a:rPr>
              <a:t>全域位址是出現在網路外部的任何位址。</a:t>
            </a:r>
            <a:endParaRPr lang="en-US" altLang="zh-TW" sz="2133">
              <a:latin typeface="標楷體" pitchFamily="65" charset="-120"/>
            </a:endParaRPr>
          </a:p>
          <a:p>
            <a:r>
              <a:rPr lang="zh-TW" altLang="en-US" sz="2133">
                <a:latin typeface="標楷體" pitchFamily="65" charset="-120"/>
              </a:rPr>
              <a:t>靜態 </a:t>
            </a:r>
            <a:r>
              <a:rPr lang="en-US" altLang="zh-TW" sz="2133">
                <a:latin typeface="標楷體" pitchFamily="65" charset="-120"/>
              </a:rPr>
              <a:t>NAT </a:t>
            </a:r>
            <a:r>
              <a:rPr lang="zh-TW" altLang="en-US" sz="2133">
                <a:latin typeface="標楷體" pitchFamily="65" charset="-120"/>
              </a:rPr>
              <a:t>使用本機和全域位址的一對一對映。</a:t>
            </a:r>
            <a:endParaRPr lang="en-US" altLang="zh-TW" sz="2133">
              <a:latin typeface="標楷體" pitchFamily="65" charset="-120"/>
            </a:endParaRPr>
          </a:p>
          <a:p>
            <a:r>
              <a:rPr lang="zh-TW" altLang="en-US" sz="2133">
                <a:latin typeface="標楷體" pitchFamily="65" charset="-120"/>
              </a:rPr>
              <a:t>動態 </a:t>
            </a:r>
            <a:r>
              <a:rPr lang="en-US" altLang="zh-TW" sz="2133">
                <a:latin typeface="標楷體" pitchFamily="65" charset="-120"/>
              </a:rPr>
              <a:t>NAT </a:t>
            </a:r>
            <a:r>
              <a:rPr lang="zh-TW" altLang="en-US" sz="2133">
                <a:latin typeface="標楷體" pitchFamily="65" charset="-120"/>
              </a:rPr>
              <a:t>會使用公用位址集區，並以先到先得的方式指派它們。</a:t>
            </a:r>
            <a:endParaRPr lang="en-US" sz="2133">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6.8</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271</a:t>
            </a:fld>
            <a:endParaRPr lang="en-US" kern="0">
              <a:solidFill>
                <a:srgbClr val="595959"/>
              </a:solidFill>
            </a:endParaRPr>
          </a:p>
        </p:txBody>
      </p:sp>
    </p:spTree>
    <p:custDataLst>
      <p:tags r:id="rId3"/>
    </p:custDataLst>
    <p:extLst>
      <p:ext uri="{BB962C8B-B14F-4D97-AF65-F5344CB8AC3E}">
        <p14:creationId xmlns:p14="http://schemas.microsoft.com/office/powerpoint/2010/main" val="982271504"/>
      </p:ext>
    </p:extLst>
  </p:cSld>
  <p:clrMapOvr>
    <a:masterClrMapping/>
  </p:clrMapOvr>
  <p:transition spd="slow">
    <p:wipe/>
  </p:transition>
  <p:timing/>
</p:sld>
</file>

<file path=ppt/slides/slide2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6" y="1189973"/>
            <a:ext cx="10622051" cy="4910677"/>
          </a:xfrm>
        </p:spPr>
        <p:txBody>
          <a:bodyPr/>
          <a:lstStyle/>
          <a:p>
            <a:pPr>
              <a:spcAft>
                <a:spcPct val="0"/>
              </a:spcAft>
            </a:pPr>
            <a:r>
              <a:rPr lang="zh-TW" altLang="en-US" sz="2133">
                <a:latin typeface="標楷體" pitchFamily="65" charset="-120"/>
              </a:rPr>
              <a:t>連接埠位址轉譯 </a:t>
            </a:r>
            <a:r>
              <a:rPr lang="en-US" altLang="zh-TW" sz="2133">
                <a:latin typeface="標楷體" pitchFamily="65" charset="-120"/>
              </a:rPr>
              <a:t>(PAT)</a:t>
            </a:r>
            <a:r>
              <a:rPr lang="zh-TW" altLang="en-US" sz="2133">
                <a:latin typeface="標楷體" pitchFamily="65" charset="-120"/>
              </a:rPr>
              <a:t>，也稱為 </a:t>
            </a:r>
            <a:r>
              <a:rPr lang="en-US" altLang="zh-TW" sz="2133">
                <a:latin typeface="標楷體" pitchFamily="65" charset="-120"/>
              </a:rPr>
              <a:t>NAT </a:t>
            </a:r>
            <a:r>
              <a:rPr lang="zh-TW" altLang="en-US" sz="2133">
                <a:latin typeface="標楷體" pitchFamily="65" charset="-120"/>
              </a:rPr>
              <a:t>超載，將多個私有 </a:t>
            </a:r>
            <a:r>
              <a:rPr lang="en-US" altLang="zh-TW" sz="2133">
                <a:latin typeface="標楷體" pitchFamily="65" charset="-120"/>
              </a:rPr>
              <a:t>IPv4 </a:t>
            </a:r>
            <a:r>
              <a:rPr lang="zh-TW" altLang="en-US" sz="2133">
                <a:latin typeface="標楷體" pitchFamily="65" charset="-120"/>
              </a:rPr>
              <a:t>位址對應至單一公用 </a:t>
            </a:r>
            <a:r>
              <a:rPr lang="en-US" altLang="zh-TW" sz="2133">
                <a:latin typeface="標楷體" pitchFamily="65" charset="-120"/>
              </a:rPr>
              <a:t>IPv4 </a:t>
            </a:r>
            <a:r>
              <a:rPr lang="zh-TW" altLang="en-US" sz="2133">
                <a:latin typeface="標楷體" pitchFamily="65" charset="-120"/>
              </a:rPr>
              <a:t>位址或幾個位址。</a:t>
            </a:r>
            <a:endParaRPr lang="en-US" altLang="zh-TW" sz="2133">
              <a:latin typeface="標楷體" pitchFamily="65" charset="-120"/>
            </a:endParaRPr>
          </a:p>
          <a:p>
            <a:pPr>
              <a:spcAft>
                <a:spcPct val="0"/>
              </a:spcAft>
            </a:pPr>
            <a:r>
              <a:rPr lang="en-US" altLang="zh-TW" sz="2133">
                <a:latin typeface="標楷體" pitchFamily="65" charset="-120"/>
              </a:rPr>
              <a:t>NAT </a:t>
            </a:r>
            <a:r>
              <a:rPr lang="zh-TW" altLang="en-US" sz="2133">
                <a:latin typeface="標楷體" pitchFamily="65" charset="-120"/>
              </a:rPr>
              <a:t>會增加轉送延遲，因為封包標頭內每個 </a:t>
            </a:r>
            <a:r>
              <a:rPr lang="en-US" altLang="zh-TW" sz="2133">
                <a:latin typeface="標楷體" pitchFamily="65" charset="-120"/>
              </a:rPr>
              <a:t>IPv4 </a:t>
            </a:r>
            <a:r>
              <a:rPr lang="zh-TW" altLang="en-US" sz="2133">
                <a:latin typeface="標楷體" pitchFamily="65" charset="-120"/>
              </a:rPr>
              <a:t>位址的轉譯都需要時間。</a:t>
            </a:r>
            <a:endParaRPr lang="en-US" altLang="zh-TW" sz="2133">
              <a:latin typeface="標楷體" pitchFamily="65" charset="-120"/>
            </a:endParaRPr>
          </a:p>
          <a:p>
            <a:pPr>
              <a:spcAft>
                <a:spcPct val="0"/>
              </a:spcAft>
            </a:pPr>
            <a:r>
              <a:rPr lang="en-US" altLang="zh-TW" sz="2133">
                <a:latin typeface="標楷體" pitchFamily="65" charset="-120"/>
              </a:rPr>
              <a:t>NAT </a:t>
            </a:r>
            <a:r>
              <a:rPr lang="zh-TW" altLang="en-US" sz="2133">
                <a:latin typeface="標楷體" pitchFamily="65" charset="-120"/>
              </a:rPr>
              <a:t>會使通道協定（例如 </a:t>
            </a:r>
            <a:r>
              <a:rPr lang="en-US" altLang="zh-TW" sz="2133">
                <a:latin typeface="標楷體" pitchFamily="65" charset="-120"/>
              </a:rPr>
              <a:t>IPsec</a:t>
            </a:r>
            <a:r>
              <a:rPr lang="zh-TW" altLang="en-US" sz="2133">
                <a:latin typeface="標楷體" pitchFamily="65" charset="-120"/>
              </a:rPr>
              <a:t>）的使用複雜化，因為 </a:t>
            </a:r>
            <a:r>
              <a:rPr lang="en-US" altLang="zh-TW" sz="2133">
                <a:latin typeface="標楷體" pitchFamily="65" charset="-120"/>
              </a:rPr>
              <a:t>NAT </a:t>
            </a:r>
            <a:r>
              <a:rPr lang="zh-TW" altLang="en-US" sz="2133">
                <a:latin typeface="標楷體" pitchFamily="65" charset="-120"/>
              </a:rPr>
              <a:t>會修改標頭中的值，導致完整性檢查失敗。</a:t>
            </a:r>
            <a:endParaRPr lang="en-US" altLang="zh-TW" sz="2133">
              <a:latin typeface="標楷體" pitchFamily="65" charset="-120"/>
            </a:endParaRPr>
          </a:p>
          <a:p>
            <a:pPr>
              <a:spcAft>
                <a:spcPct val="0"/>
              </a:spcAft>
            </a:pPr>
            <a:r>
              <a:rPr lang="en-US" altLang="zh-TW" sz="2133" b="1">
                <a:latin typeface="標楷體" pitchFamily="65" charset="-120"/>
              </a:rPr>
              <a:t>show ip nat translations </a:t>
            </a:r>
            <a:r>
              <a:rPr lang="zh-TW" altLang="en-US" sz="2133">
                <a:latin typeface="標楷體" pitchFamily="65" charset="-120"/>
              </a:rPr>
              <a:t>命令顯示所有已設定的靜態轉譯和任何由流量新增的動態轉譯。</a:t>
            </a:r>
          </a:p>
          <a:p>
            <a:pPr>
              <a:spcAft>
                <a:spcPct val="0"/>
              </a:spcAft>
            </a:pPr>
            <a:r>
              <a:rPr lang="zh-TW" altLang="en-US" sz="2133">
                <a:latin typeface="標楷體" pitchFamily="65" charset="-120"/>
              </a:rPr>
              <a:t>若要在逾時過期前清除動態項目，請使用 </a:t>
            </a:r>
            <a:r>
              <a:rPr lang="en-US" altLang="zh-TW" sz="2133" b="1">
                <a:latin typeface="標楷體" pitchFamily="65" charset="-120"/>
              </a:rPr>
              <a:t>clear ip nat translation</a:t>
            </a:r>
            <a:r>
              <a:rPr lang="en-US" altLang="zh-TW" sz="2133">
                <a:latin typeface="標楷體" pitchFamily="65" charset="-120"/>
              </a:rPr>
              <a:t> </a:t>
            </a:r>
            <a:r>
              <a:rPr lang="zh-TW" altLang="en-US" sz="2133">
                <a:latin typeface="標楷體" pitchFamily="65" charset="-120"/>
              </a:rPr>
              <a:t>特權 </a:t>
            </a:r>
            <a:r>
              <a:rPr lang="en-US" altLang="zh-TW" sz="2133">
                <a:latin typeface="標楷體" pitchFamily="65" charset="-120"/>
              </a:rPr>
              <a:t>EXEC </a:t>
            </a:r>
            <a:r>
              <a:rPr lang="zh-TW" altLang="en-US" sz="2133">
                <a:latin typeface="標楷體" pitchFamily="65" charset="-120"/>
              </a:rPr>
              <a:t>模式指令。</a:t>
            </a:r>
            <a:endParaRPr lang="en-US" altLang="zh-TW" sz="2133">
              <a:latin typeface="標楷體" pitchFamily="65" charset="-120"/>
            </a:endParaRPr>
          </a:p>
          <a:p>
            <a:pPr>
              <a:spcAft>
                <a:spcPct val="0"/>
              </a:spcAft>
            </a:pPr>
            <a:r>
              <a:rPr lang="en-US" altLang="zh-TW" sz="2133">
                <a:latin typeface="標楷體" pitchFamily="65" charset="-120"/>
              </a:rPr>
              <a:t>IPv6 </a:t>
            </a:r>
            <a:r>
              <a:rPr lang="zh-TW" altLang="en-US" sz="2133">
                <a:latin typeface="標楷體" pitchFamily="65" charset="-120"/>
              </a:rPr>
              <a:t>以使 </a:t>
            </a:r>
            <a:r>
              <a:rPr lang="en-US" altLang="zh-TW" sz="2133">
                <a:latin typeface="標楷體" pitchFamily="65" charset="-120"/>
              </a:rPr>
              <a:t>IPv4 </a:t>
            </a:r>
            <a:r>
              <a:rPr lang="zh-TW" altLang="en-US" sz="2133">
                <a:latin typeface="標楷體" pitchFamily="65" charset="-120"/>
              </a:rPr>
              <a:t>的 </a:t>
            </a:r>
            <a:r>
              <a:rPr lang="en-US" altLang="zh-TW" sz="2133">
                <a:latin typeface="標楷體" pitchFamily="65" charset="-120"/>
              </a:rPr>
              <a:t>NAT </a:t>
            </a:r>
            <a:r>
              <a:rPr lang="zh-TW" altLang="en-US" sz="2133">
                <a:latin typeface="標楷體" pitchFamily="65" charset="-120"/>
              </a:rPr>
              <a:t>在公共和私有 </a:t>
            </a:r>
            <a:r>
              <a:rPr lang="en-US" altLang="zh-TW" sz="2133">
                <a:latin typeface="標楷體" pitchFamily="65" charset="-120"/>
              </a:rPr>
              <a:t>IPv4 </a:t>
            </a:r>
            <a:r>
              <a:rPr lang="zh-TW" altLang="en-US" sz="2133">
                <a:latin typeface="標楷體" pitchFamily="65" charset="-120"/>
              </a:rPr>
              <a:t>位址之間的轉譯不再需要的企圖開發。</a:t>
            </a:r>
          </a:p>
          <a:p>
            <a:pPr>
              <a:spcAft>
                <a:spcPct val="0"/>
              </a:spcAft>
            </a:pPr>
            <a:r>
              <a:rPr lang="en-US" altLang="zh-TW" sz="2133">
                <a:latin typeface="標楷體" pitchFamily="65" charset="-120"/>
              </a:rPr>
              <a:t>IPv6 </a:t>
            </a:r>
            <a:r>
              <a:rPr lang="zh-TW" altLang="en-US" sz="2133">
                <a:latin typeface="標楷體" pitchFamily="65" charset="-120"/>
              </a:rPr>
              <a:t>唯一本地位址（</a:t>
            </a:r>
            <a:r>
              <a:rPr lang="en-US" altLang="zh-TW" sz="2133">
                <a:latin typeface="標楷體" pitchFamily="65" charset="-120"/>
              </a:rPr>
              <a:t>ULA</a:t>
            </a:r>
            <a:r>
              <a:rPr lang="zh-TW" altLang="en-US" sz="2133">
                <a:latin typeface="標楷體" pitchFamily="65" charset="-120"/>
              </a:rPr>
              <a:t>）類似於 </a:t>
            </a:r>
            <a:r>
              <a:rPr lang="en-US" altLang="zh-TW" sz="2133">
                <a:latin typeface="標楷體" pitchFamily="65" charset="-120"/>
              </a:rPr>
              <a:t>IPv4 </a:t>
            </a:r>
            <a:r>
              <a:rPr lang="zh-TW" altLang="en-US" sz="2133">
                <a:latin typeface="標楷體" pitchFamily="65" charset="-120"/>
              </a:rPr>
              <a:t>中的 </a:t>
            </a:r>
            <a:r>
              <a:rPr lang="en-US" altLang="zh-TW" sz="2133">
                <a:latin typeface="標楷體" pitchFamily="65" charset="-120"/>
              </a:rPr>
              <a:t>RFC 1918 </a:t>
            </a:r>
            <a:r>
              <a:rPr lang="zh-TW" altLang="en-US" sz="2133">
                <a:latin typeface="標楷體" pitchFamily="65" charset="-120"/>
              </a:rPr>
              <a:t>私有位址，但有不同的用途。</a:t>
            </a:r>
          </a:p>
          <a:p>
            <a:pPr>
              <a:spcAft>
                <a:spcPct val="0"/>
              </a:spcAft>
            </a:pPr>
            <a:r>
              <a:rPr lang="en-US" altLang="zh-TW" sz="2133">
                <a:latin typeface="標楷體" pitchFamily="65" charset="-120"/>
              </a:rPr>
              <a:t>IPv6 </a:t>
            </a:r>
            <a:r>
              <a:rPr lang="zh-TW" altLang="en-US" sz="2133">
                <a:latin typeface="標楷體" pitchFamily="65" charset="-120"/>
              </a:rPr>
              <a:t>確實提供了 </a:t>
            </a:r>
            <a:r>
              <a:rPr lang="en-US" altLang="zh-TW" sz="2133">
                <a:latin typeface="標楷體" pitchFamily="65" charset="-120"/>
              </a:rPr>
              <a:t>IPv4 </a:t>
            </a:r>
            <a:r>
              <a:rPr lang="zh-TW" altLang="en-US" sz="2133">
                <a:latin typeface="標楷體" pitchFamily="65" charset="-120"/>
              </a:rPr>
              <a:t>和 </a:t>
            </a:r>
            <a:r>
              <a:rPr lang="en-US" altLang="zh-TW" sz="2133">
                <a:latin typeface="標楷體" pitchFamily="65" charset="-120"/>
              </a:rPr>
              <a:t>IPv6 </a:t>
            </a:r>
            <a:r>
              <a:rPr lang="zh-TW" altLang="en-US" sz="2133">
                <a:latin typeface="標楷體" pitchFamily="65" charset="-120"/>
              </a:rPr>
              <a:t>之間的協定轉換稱為 </a:t>
            </a:r>
            <a:r>
              <a:rPr lang="en-US" altLang="zh-TW" sz="2133">
                <a:latin typeface="標楷體" pitchFamily="65" charset="-120"/>
              </a:rPr>
              <a:t>NAT64</a:t>
            </a:r>
            <a:r>
              <a:rPr lang="zh-TW" altLang="en-US" sz="2133">
                <a:latin typeface="標楷體" pitchFamily="65" charset="-120"/>
              </a:rPr>
              <a:t>。</a:t>
            </a:r>
            <a:endParaRPr lang="en-US" sz="2133">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6.8</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272</a:t>
            </a:fld>
            <a:endParaRPr lang="en-US" kern="0">
              <a:solidFill>
                <a:srgbClr val="595959"/>
              </a:solidFill>
            </a:endParaRPr>
          </a:p>
        </p:txBody>
      </p:sp>
    </p:spTree>
    <p:custDataLst>
      <p:tags r:id="rId3"/>
    </p:custDataLst>
    <p:extLst>
      <p:ext uri="{BB962C8B-B14F-4D97-AF65-F5344CB8AC3E}">
        <p14:creationId xmlns:p14="http://schemas.microsoft.com/office/powerpoint/2010/main" val="3688088090"/>
      </p:ext>
    </p:extLst>
  </p:cSld>
  <p:clrMapOvr>
    <a:masterClrMapping/>
  </p:clrMapOvr>
  <p:transition spd="slow">
    <p:wipe/>
  </p:transition>
  <p:timing/>
</p:sld>
</file>

<file path=ppt/slides/slide2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192618" y="142193"/>
            <a:ext cx="12192000" cy="74200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IPv4 </a:t>
            </a:r>
            <a:r>
              <a:rPr lang="zh-TW" altLang="en-US" sz="3600">
                <a:solidFill>
                  <a:srgbClr val="004C69"/>
                </a:solidFill>
              </a:rPr>
              <a:t>的 </a:t>
            </a:r>
            <a:r>
              <a:rPr lang="en-US" altLang="zh-TW" sz="3600">
                <a:solidFill>
                  <a:srgbClr val="004C69"/>
                </a:solidFill>
              </a:rPr>
              <a:t>NAT</a:t>
            </a:r>
            <a:br>
              <a:rPr lang="en-US" sz="3600">
                <a:solidFill>
                  <a:srgbClr val="004C69"/>
                </a:solidFill>
              </a:rPr>
            </a:br>
            <a:r>
              <a:rPr lang="zh-TW" altLang="zh-TW" sz="3600">
                <a:solidFill>
                  <a:srgbClr val="004C69"/>
                </a:solidFill>
              </a:rPr>
              <a:t>新詞彙和命令</a:t>
            </a:r>
            <a:endParaRPr lang="zh-TW" altLang="en-US" sz="3600">
              <a:solidFill>
                <a:srgbClr val="004C69"/>
              </a:solidFill>
            </a:endParaRP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1519126703"/>
              </p:ext>
            </p:extLst>
          </p:nvPr>
        </p:nvGraphicFramePr>
        <p:xfrm>
          <a:off x="192618" y="1039545"/>
          <a:ext cx="3754071" cy="5511567"/>
        </p:xfrm>
        <a:graphic>
          <a:graphicData uri="http://schemas.openxmlformats.org/drawingml/2006/table">
            <a:tbl>
              <a:tblPr firstRow="1" bandRow="1">
                <a:tableStyleId>{F5AB1C69-6EDB-4FF4-983F-18BD219EF322}</a:tableStyleId>
              </a:tblPr>
              <a:tblGrid>
                <a:gridCol w="3754071">
                  <a:extLst>
                    <a:ext uri="{9D8B030D-6E8A-4147-A177-3AD203B41FA5}">
                      <a16:colId xmlns:a16="http://schemas.microsoft.com/office/drawing/2014/main" val="3270854437"/>
                    </a:ext>
                  </a:extLst>
                </a:gridCol>
              </a:tblGrid>
              <a:tr h="5511567">
                <a:tc>
                  <a:txBody>
                    <a:bodyPr vert="horz" wrap="square"/>
                    <a:lstStyle/>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RFC1918</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inside local address</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inside global address</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outside local address</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outside global address</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static NAT</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dynamic NAT</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PAT</a:t>
                      </a:r>
                    </a:p>
                    <a:p>
                      <a:pPr marL="285750" indent="-285750">
                        <a:buFont typeface="Arial" pitchFamily="34" charset="0"/>
                        <a:buChar char="•"/>
                      </a:pPr>
                      <a:r>
                        <a:rPr lang="en-US" altLang="zh-TW" sz="2000" b="0" err="1">
                          <a:solidFill>
                            <a:srgbClr val="000000"/>
                          </a:solidFill>
                          <a:latin typeface="Times New Roman" panose="02020603050405020304" pitchFamily="18" charset="0"/>
                          <a:cs typeface="Times New Roman" panose="02020603050405020304" pitchFamily="18" charset="0"/>
                        </a:rPr>
                        <a:t>ip nat inside source static</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show ip nat translations</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show ip nat statistics</a:t>
                      </a:r>
                    </a:p>
                    <a:p>
                      <a:pPr marL="285750" indent="-285750">
                        <a:buFont typeface="Arial" pitchFamily="34" charset="0"/>
                        <a:buChar char="•"/>
                      </a:pPr>
                      <a:r>
                        <a:rPr lang="en-US" altLang="zh-TW" sz="2000" b="0" err="1">
                          <a:solidFill>
                            <a:srgbClr val="000000"/>
                          </a:solidFill>
                          <a:latin typeface="Times New Roman" panose="02020603050405020304" pitchFamily="18" charset="0"/>
                          <a:cs typeface="Times New Roman" panose="02020603050405020304" pitchFamily="18" charset="0"/>
                        </a:rPr>
                        <a:t>ip nat outside</a:t>
                      </a:r>
                    </a:p>
                    <a:p>
                      <a:pPr marL="285750" indent="-285750">
                        <a:buFont typeface="Arial" pitchFamily="34" charset="0"/>
                        <a:buChar char="•"/>
                      </a:pPr>
                      <a:r>
                        <a:rPr lang="en-US" altLang="zh-TW" sz="2000" b="0" err="1">
                          <a:solidFill>
                            <a:srgbClr val="000000"/>
                          </a:solidFill>
                          <a:latin typeface="Times New Roman" panose="02020603050405020304" pitchFamily="18" charset="0"/>
                          <a:cs typeface="Times New Roman" panose="02020603050405020304" pitchFamily="18" charset="0"/>
                        </a:rPr>
                        <a:t>ip nat inside</a:t>
                      </a:r>
                    </a:p>
                    <a:p>
                      <a:pPr marL="285750" indent="-285750">
                        <a:buFont typeface="Arial" pitchFamily="34" charset="0"/>
                        <a:buChar char="•"/>
                      </a:pPr>
                      <a:r>
                        <a:rPr lang="en-US" altLang="zh-TW" sz="2000" b="0" err="1">
                          <a:solidFill>
                            <a:srgbClr val="000000"/>
                          </a:solidFill>
                          <a:latin typeface="Times New Roman" panose="02020603050405020304" pitchFamily="18" charset="0"/>
                          <a:cs typeface="Times New Roman" panose="02020603050405020304" pitchFamily="18" charset="0"/>
                        </a:rPr>
                        <a:t>ip nat pool</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clear ip nat translation *</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Overload</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NAT 64</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273</a:t>
            </a:fld>
            <a:endParaRPr lang="en-US" kern="0">
              <a:solidFill>
                <a:srgbClr val="595959"/>
              </a:solidFill>
            </a:endParaRPr>
          </a:p>
        </p:txBody>
      </p:sp>
    </p:spTree>
    <p:custDataLst>
      <p:tags r:id="rId3"/>
    </p:custDataLst>
    <p:extLst>
      <p:ext uri="{BB962C8B-B14F-4D97-AF65-F5344CB8AC3E}">
        <p14:creationId xmlns:p14="http://schemas.microsoft.com/office/powerpoint/2010/main" val="3368818417"/>
      </p:ext>
    </p:extLst>
  </p:cSld>
  <p:clrMapOvr>
    <a:masterClrMapping/>
  </p:clrMapOvr>
  <p:transition spd="slow">
    <p:wipe/>
  </p:transition>
  <p:timing/>
</p:sld>
</file>

<file path=ppt/slides/slide2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lstStyle/>
          <a:p>
            <a:r>
              <a:rPr lang="zh-TW" altLang="en-US" sz="5000">
                <a:latin typeface="標楷體" pitchFamily="65" charset="-120"/>
              </a:rPr>
              <a:t>第七章</a:t>
            </a:r>
            <a:br>
              <a:rPr lang="en-US" altLang="zh-TW" sz="5000">
                <a:latin typeface="標楷體" pitchFamily="65" charset="-120"/>
              </a:rPr>
            </a:br>
            <a:br>
              <a:rPr lang="en-US" altLang="zh-TW" sz="5000">
                <a:latin typeface="標楷體" pitchFamily="65" charset="-120"/>
              </a:rPr>
            </a:br>
            <a:r>
              <a:rPr lang="en-US" altLang="zh-TW" sz="5000">
                <a:latin typeface="標楷體" pitchFamily="65" charset="-120"/>
              </a:rPr>
              <a:t>WAN </a:t>
            </a:r>
            <a:r>
              <a:rPr lang="zh-TW" altLang="zh-TW" sz="5000">
                <a:latin typeface="標楷體" pitchFamily="65" charset="-120"/>
              </a:rPr>
              <a:t>概念</a:t>
            </a:r>
            <a:endParaRPr lang="zh-TW" sz="5000">
              <a:latin typeface="標楷體" pitchFamily="65" charset="-120"/>
              <a:cs typeface="Arial"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274</a:t>
            </a:fld>
            <a:endParaRPr lang="en-US"/>
          </a:p>
        </p:txBody>
      </p:sp>
    </p:spTree>
    <p:custDataLst>
      <p:tags r:id="rId3"/>
    </p:custDataLst>
    <p:extLst>
      <p:ext uri="{BB962C8B-B14F-4D97-AF65-F5344CB8AC3E}">
        <p14:creationId xmlns:p14="http://schemas.microsoft.com/office/powerpoint/2010/main" val="388308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內容版面配置區 3">
            <a:extLst>
              <a:ext uri="{FF2B5EF4-FFF2-40B4-BE49-F238E27FC236}">
                <a16:creationId xmlns:a16="http://schemas.microsoft.com/office/drawing/2014/main" id="{94E45A35-C8DA-423A-8866-025C80B4557F}"/>
              </a:ext>
            </a:extLst>
          </p:cNvPr>
          <p:cNvSpPr>
            <a:spLocks noGrp="1"/>
          </p:cNvSpPr>
          <p:nvPr>
            <p:ph idx="1"/>
          </p:nvPr>
        </p:nvSpPr>
        <p:spPr>
          <a:xfrm>
            <a:off x="0" y="751562"/>
            <a:ext cx="12480807" cy="5349088"/>
          </a:xfrm>
        </p:spPr>
        <p:txBody>
          <a:bodyPr>
            <a:normAutofit/>
          </a:bodyPr>
          <a:lstStyle/>
          <a:p>
            <a:pPr defTabSz="1219170" eaLnBrk="0" hangingPunct="0">
              <a:spcBef>
                <a:spcPct val="0"/>
              </a:spcBef>
              <a:spcAft>
                <a:spcPct val="0"/>
              </a:spcAft>
            </a:pPr>
            <a:r>
              <a:rPr lang="zh-TW" altLang="en-US" sz="3600">
                <a:solidFill>
                  <a:srgbClr val="004C69"/>
                </a:solidFill>
                <a:cs typeface="+mj-cs"/>
              </a:rPr>
              <a:t>模組</a:t>
            </a:r>
            <a:r>
              <a:rPr lang="zh-TW" altLang="zh-TW" sz="3600">
                <a:solidFill>
                  <a:srgbClr val="004C69"/>
                </a:solidFill>
                <a:cs typeface="+mj-cs"/>
              </a:rPr>
              <a:t>標題： WAN 概念</a:t>
            </a:r>
            <a:endParaRPr lang="en-US" altLang="en-US" sz="3600">
              <a:solidFill>
                <a:srgbClr val="004C69"/>
              </a:solidFill>
              <a:cs typeface="+mj-cs"/>
            </a:endParaRPr>
          </a:p>
          <a:p>
            <a:pPr defTabSz="1219170" eaLnBrk="0" hangingPunct="0"/>
            <a:r>
              <a:rPr lang="zh-TW" altLang="en-US" sz="3600">
                <a:solidFill>
                  <a:srgbClr val="004C69"/>
                </a:solidFill>
                <a:cs typeface="+mj-cs"/>
              </a:rPr>
              <a:t>模組</a:t>
            </a:r>
            <a:r>
              <a:rPr lang="zh-TW" altLang="zh-TW" sz="3600">
                <a:solidFill>
                  <a:srgbClr val="004C69"/>
                </a:solidFill>
                <a:cs typeface="+mj-cs"/>
              </a:rPr>
              <a:t>目標： 說明如何使用 WAN 存取技術來滿足業務需求。</a:t>
            </a:r>
            <a:endParaRPr lang="zh-TW" altLang="en-US" sz="3600">
              <a:solidFill>
                <a:srgbClr val="004C69"/>
              </a:solidFill>
              <a:cs typeface="+mj-cs"/>
            </a:endParaRP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WAN </a:t>
            </a:r>
            <a:r>
              <a:rPr lang="zh-TW" altLang="en-US" sz="3600">
                <a:solidFill>
                  <a:srgbClr val="004C69"/>
                </a:solidFill>
              </a:rPr>
              <a:t>概念</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226244" y="1354850"/>
            <a:ext cx="11739513" cy="451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endParaRPr lang="zh-TW" altLang="en-US" sz="2133"/>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20437849"/>
              </p:ext>
            </p:extLst>
          </p:nvPr>
        </p:nvGraphicFramePr>
        <p:xfrm>
          <a:off x="450937" y="2523138"/>
          <a:ext cx="10710399" cy="3347212"/>
        </p:xfrm>
        <a:graphic>
          <a:graphicData uri="http://schemas.openxmlformats.org/drawingml/2006/table">
            <a:tbl>
              <a:tblPr firstRow="1" firstCol="1" bandRow="1">
                <a:tableStyleId>{5C22544A-7EE6-4342-B048-85BDC9FD1C3A}</a:tableStyleId>
              </a:tblPr>
              <a:tblGrid>
                <a:gridCol w="4759890">
                  <a:extLst>
                    <a:ext uri="{9D8B030D-6E8A-4147-A177-3AD203B41FA5}">
                      <a16:colId xmlns:a16="http://schemas.microsoft.com/office/drawing/2014/main" val="1523797708"/>
                    </a:ext>
                  </a:extLst>
                </a:gridCol>
                <a:gridCol w="5950509">
                  <a:extLst>
                    <a:ext uri="{9D8B030D-6E8A-4147-A177-3AD203B41FA5}">
                      <a16:colId xmlns:a16="http://schemas.microsoft.com/office/drawing/2014/main" val="2750207184"/>
                    </a:ext>
                  </a:extLst>
                </a:gridCol>
              </a:tblGrid>
              <a:tr h="304377">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主題標題</a:t>
                      </a:r>
                    </a:p>
                  </a:txBody>
                  <a:tcPr marT="0" marB="0" anchor="ctr"/>
                </a:tc>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主題目標</a:t>
                      </a:r>
                    </a:p>
                  </a:txBody>
                  <a:tcPr marT="0" marB="0" anchor="ctr"/>
                </a:tc>
                <a:extLst>
                  <a:ext uri="{0D108BD9-81ED-4DB2-BD59-A6C34878D82A}">
                    <a16:rowId xmlns:a16="http://schemas.microsoft.com/office/drawing/2014/main" val="1874061904"/>
                  </a:ext>
                </a:extLst>
              </a:tr>
              <a:tr h="592201">
                <a:tc>
                  <a:txBody>
                    <a:bodyPr vert="horz" wrap="square"/>
                    <a:lstStyle/>
                    <a:p>
                      <a:pPr marL="0" marR="0" rtl="0">
                        <a:lnSpc>
                          <a:spcPct val="107000"/>
                        </a:lnSpc>
                        <a:spcBef>
                          <a:spcPct val="0"/>
                        </a:spcBef>
                        <a:spcAft>
                          <a:spcPct val="0"/>
                        </a:spcAft>
                      </a:pPr>
                      <a:r>
                        <a:rPr lang="en-US" altLang="zh-TW" sz="3000" b="1" i="0" kern="1200">
                          <a:solidFill>
                            <a:schemeClr val="lt1"/>
                          </a:solidFill>
                          <a:effectLst/>
                          <a:latin typeface="標楷體" pitchFamily="65" charset="-120"/>
                          <a:ea typeface="標楷體" panose="03000509000000000000" pitchFamily="65" charset="-120"/>
                          <a:cs typeface="+mn-cs"/>
                        </a:rPr>
                        <a:t>WAN </a:t>
                      </a:r>
                      <a:r>
                        <a:rPr lang="zh-TW" altLang="en-US" sz="3000" b="1" i="0" kern="1200">
                          <a:solidFill>
                            <a:schemeClr val="lt1"/>
                          </a:solidFill>
                          <a:effectLst/>
                          <a:latin typeface="標楷體" pitchFamily="65" charset="-120"/>
                          <a:ea typeface="標楷體" panose="03000509000000000000" pitchFamily="65" charset="-120"/>
                          <a:cs typeface="+mn-cs"/>
                        </a:rPr>
                        <a:t>的目的</a:t>
                      </a:r>
                      <a:endParaRPr lang="zh-TW" sz="3000">
                        <a:effectLst/>
                        <a:latin typeface="標楷體" pitchFamily="65" charset="-120"/>
                        <a:ea typeface="標楷體" panose="03000509000000000000" pitchFamily="65" charset="-120"/>
                      </a:endParaRPr>
                    </a:p>
                  </a:txBody>
                  <a:tcPr marT="0" marB="0" anchor="ctr"/>
                </a:tc>
                <a:tc>
                  <a:txBody>
                    <a:bodyPr vert="horz" wrap="square"/>
                    <a:lstStyle/>
                    <a:p>
                      <a:pPr marL="0" marR="0" rtl="0">
                        <a:lnSpc>
                          <a:spcPct val="107000"/>
                        </a:lnSpc>
                        <a:spcBef>
                          <a:spcPct val="0"/>
                        </a:spcBef>
                        <a:spcAft>
                          <a:spcPct val="0"/>
                        </a:spcAft>
                      </a:pPr>
                      <a:r>
                        <a:rPr lang="zh-TW" sz="3000">
                          <a:solidFill>
                            <a:sysClr val="windowText" lastClr="000000"/>
                          </a:solidFill>
                          <a:latin typeface="標楷體" pitchFamily="65" charset="-120"/>
                          <a:ea typeface="標楷體" panose="03000509000000000000" pitchFamily="65" charset="-120"/>
                        </a:rPr>
                        <a:t>解釋 WAN 的目的。</a:t>
                      </a:r>
                    </a:p>
                  </a:txBody>
                  <a:tcPr marT="0" marB="0" anchor="ctr"/>
                </a:tc>
                <a:extLst>
                  <a:ext uri="{0D108BD9-81ED-4DB2-BD59-A6C34878D82A}">
                    <a16:rowId xmlns:a16="http://schemas.microsoft.com/office/drawing/2014/main" val="1646858405"/>
                  </a:ext>
                </a:extLst>
              </a:tr>
              <a:tr h="421240">
                <a:tc>
                  <a:txBody>
                    <a:bodyPr vert="horz" wrap="square"/>
                    <a:lstStyle/>
                    <a:p>
                      <a:pPr marL="0" marR="0" rtl="0">
                        <a:lnSpc>
                          <a:spcPct val="107000"/>
                        </a:lnSpc>
                        <a:spcBef>
                          <a:spcPct val="0"/>
                        </a:spcBef>
                        <a:spcAft>
                          <a:spcPct val="0"/>
                        </a:spcAft>
                      </a:pPr>
                      <a:r>
                        <a:rPr lang="en-US" altLang="zh-TW" sz="3000" b="1" i="0" kern="1200">
                          <a:solidFill>
                            <a:schemeClr val="lt1"/>
                          </a:solidFill>
                          <a:effectLst/>
                          <a:latin typeface="標楷體" pitchFamily="65" charset="-120"/>
                          <a:ea typeface="標楷體" panose="03000509000000000000" pitchFamily="65" charset="-120"/>
                          <a:cs typeface="+mn-cs"/>
                        </a:rPr>
                        <a:t>WAN </a:t>
                      </a:r>
                      <a:r>
                        <a:rPr lang="zh-TW" altLang="en-US" sz="3000" b="1" i="0" kern="1200">
                          <a:solidFill>
                            <a:schemeClr val="lt1"/>
                          </a:solidFill>
                          <a:effectLst/>
                          <a:latin typeface="標楷體" pitchFamily="65" charset="-120"/>
                          <a:ea typeface="標楷體" panose="03000509000000000000" pitchFamily="65" charset="-120"/>
                          <a:cs typeface="+mn-cs"/>
                        </a:rPr>
                        <a:t>運作</a:t>
                      </a:r>
                      <a:endParaRPr lang="zh-TW" sz="3000">
                        <a:effectLst/>
                        <a:latin typeface="標楷體" pitchFamily="65" charset="-120"/>
                        <a:ea typeface="標楷體" panose="03000509000000000000" pitchFamily="65" charset="-120"/>
                      </a:endParaRPr>
                    </a:p>
                  </a:txBody>
                  <a:tcPr marT="0" marB="0" anchor="ctr"/>
                </a:tc>
                <a:tc>
                  <a:txBody>
                    <a:bodyPr vert="horz" wrap="square"/>
                    <a:lstStyle/>
                    <a:p>
                      <a:pPr marL="0" marR="0" rtl="0">
                        <a:lnSpc>
                          <a:spcPct val="107000"/>
                        </a:lnSpc>
                        <a:spcBef>
                          <a:spcPct val="0"/>
                        </a:spcBef>
                        <a:spcAft>
                          <a:spcPct val="0"/>
                        </a:spcAft>
                      </a:pPr>
                      <a:r>
                        <a:rPr lang="zh-TW" altLang="en-US" sz="3000" b="0" i="0" kern="1200">
                          <a:solidFill>
                            <a:schemeClr val="dk1"/>
                          </a:solidFill>
                          <a:effectLst/>
                          <a:latin typeface="標楷體" pitchFamily="65" charset="-120"/>
                          <a:ea typeface="標楷體" panose="03000509000000000000" pitchFamily="65" charset="-120"/>
                          <a:cs typeface="+mn-cs"/>
                        </a:rPr>
                        <a:t>解釋 </a:t>
                      </a:r>
                      <a:r>
                        <a:rPr lang="en-US" altLang="zh-TW" sz="3000" b="0" i="0" kern="1200">
                          <a:solidFill>
                            <a:schemeClr val="dk1"/>
                          </a:solidFill>
                          <a:effectLst/>
                          <a:latin typeface="標楷體" pitchFamily="65" charset="-120"/>
                          <a:ea typeface="標楷體" panose="03000509000000000000" pitchFamily="65" charset="-120"/>
                          <a:cs typeface="+mn-cs"/>
                        </a:rPr>
                        <a:t>WAN </a:t>
                      </a:r>
                      <a:r>
                        <a:rPr lang="zh-TW" altLang="en-US" sz="3000" b="0" i="0" kern="1200">
                          <a:solidFill>
                            <a:schemeClr val="dk1"/>
                          </a:solidFill>
                          <a:effectLst/>
                          <a:latin typeface="標楷體" pitchFamily="65" charset="-120"/>
                          <a:ea typeface="標楷體" panose="03000509000000000000" pitchFamily="65" charset="-120"/>
                          <a:cs typeface="+mn-cs"/>
                        </a:rPr>
                        <a:t>的運作方式。</a:t>
                      </a:r>
                      <a:endParaRPr lang="zh-TW" sz="3000">
                        <a:solidFill>
                          <a:sysClr val="windowText" lastClr="000000"/>
                        </a:solidFill>
                        <a:latin typeface="標楷體" pitchFamily="65" charset="-120"/>
                        <a:ea typeface="標楷體" panose="03000509000000000000" pitchFamily="65" charset="-120"/>
                      </a:endParaRPr>
                    </a:p>
                  </a:txBody>
                  <a:tcPr marT="0" marB="0" anchor="ctr"/>
                </a:tc>
                <a:extLst>
                  <a:ext uri="{0D108BD9-81ED-4DB2-BD59-A6C34878D82A}">
                    <a16:rowId xmlns:a16="http://schemas.microsoft.com/office/drawing/2014/main" val="1435904258"/>
                  </a:ext>
                </a:extLst>
              </a:tr>
              <a:tr h="592201">
                <a:tc>
                  <a:txBody>
                    <a:bodyPr vert="horz" wrap="square"/>
                    <a:lstStyle/>
                    <a:p>
                      <a:pPr marL="0" marR="0" rtl="0">
                        <a:lnSpc>
                          <a:spcPct val="107000"/>
                        </a:lnSpc>
                        <a:spcBef>
                          <a:spcPct val="0"/>
                        </a:spcBef>
                        <a:spcAft>
                          <a:spcPct val="0"/>
                        </a:spcAft>
                      </a:pPr>
                      <a:r>
                        <a:rPr lang="zh-TW" altLang="en-US" sz="3000" b="1" i="0" kern="1200">
                          <a:solidFill>
                            <a:schemeClr val="lt1"/>
                          </a:solidFill>
                          <a:effectLst/>
                          <a:latin typeface="標楷體" pitchFamily="65" charset="-120"/>
                          <a:ea typeface="標楷體" panose="03000509000000000000" pitchFamily="65" charset="-120"/>
                          <a:cs typeface="+mn-cs"/>
                        </a:rPr>
                        <a:t>傳統的 </a:t>
                      </a:r>
                      <a:r>
                        <a:rPr lang="en-US" altLang="zh-TW" sz="3000" b="1" i="0" kern="1200">
                          <a:solidFill>
                            <a:schemeClr val="lt1"/>
                          </a:solidFill>
                          <a:effectLst/>
                          <a:latin typeface="標楷體" pitchFamily="65" charset="-120"/>
                          <a:ea typeface="標楷體" panose="03000509000000000000" pitchFamily="65" charset="-120"/>
                          <a:cs typeface="+mn-cs"/>
                        </a:rPr>
                        <a:t>WAN </a:t>
                      </a:r>
                      <a:r>
                        <a:rPr lang="zh-TW" altLang="en-US" sz="3000" b="1" i="0" kern="1200">
                          <a:solidFill>
                            <a:schemeClr val="lt1"/>
                          </a:solidFill>
                          <a:effectLst/>
                          <a:latin typeface="標楷體" pitchFamily="65" charset="-120"/>
                          <a:ea typeface="標楷體" panose="03000509000000000000" pitchFamily="65" charset="-120"/>
                          <a:cs typeface="+mn-cs"/>
                        </a:rPr>
                        <a:t>連通性</a:t>
                      </a:r>
                      <a:endParaRPr lang="zh-TW" sz="3000">
                        <a:effectLst/>
                        <a:latin typeface="標楷體" pitchFamily="65" charset="-120"/>
                        <a:ea typeface="標楷體" panose="03000509000000000000" pitchFamily="65" charset="-120"/>
                      </a:endParaRPr>
                    </a:p>
                  </a:txBody>
                  <a:tcPr marT="0" marB="0" anchor="ctr"/>
                </a:tc>
                <a:tc>
                  <a:txBody>
                    <a:bodyPr vert="horz" wrap="square"/>
                    <a:lstStyle/>
                    <a:p>
                      <a:pPr marL="0" marR="0" rtl="0">
                        <a:lnSpc>
                          <a:spcPct val="107000"/>
                        </a:lnSpc>
                        <a:spcBef>
                          <a:spcPct val="0"/>
                        </a:spcBef>
                        <a:spcAft>
                          <a:spcPct val="0"/>
                        </a:spcAft>
                      </a:pPr>
                      <a:r>
                        <a:rPr lang="zh-TW" altLang="en-US" sz="3000" b="0" i="0" kern="1200">
                          <a:solidFill>
                            <a:schemeClr val="dk1"/>
                          </a:solidFill>
                          <a:effectLst/>
                          <a:latin typeface="標楷體" pitchFamily="65" charset="-120"/>
                          <a:ea typeface="標楷體" panose="03000509000000000000" pitchFamily="65" charset="-120"/>
                          <a:cs typeface="+mn-cs"/>
                        </a:rPr>
                        <a:t>比較傳統的 </a:t>
                      </a:r>
                      <a:r>
                        <a:rPr lang="en-US" altLang="zh-TW" sz="3000" b="0" i="0" kern="1200">
                          <a:solidFill>
                            <a:schemeClr val="dk1"/>
                          </a:solidFill>
                          <a:effectLst/>
                          <a:latin typeface="標楷體" pitchFamily="65" charset="-120"/>
                          <a:ea typeface="標楷體" panose="03000509000000000000" pitchFamily="65" charset="-120"/>
                          <a:cs typeface="+mn-cs"/>
                        </a:rPr>
                        <a:t>WAN </a:t>
                      </a:r>
                      <a:r>
                        <a:rPr lang="zh-TW" altLang="en-US" sz="3000" b="0" i="0" kern="1200">
                          <a:solidFill>
                            <a:schemeClr val="dk1"/>
                          </a:solidFill>
                          <a:effectLst/>
                          <a:latin typeface="標楷體" pitchFamily="65" charset="-120"/>
                          <a:ea typeface="標楷體" panose="03000509000000000000" pitchFamily="65" charset="-120"/>
                          <a:cs typeface="+mn-cs"/>
                        </a:rPr>
                        <a:t>連通性選項。</a:t>
                      </a:r>
                      <a:endParaRPr lang="zh-TW" sz="3000">
                        <a:solidFill>
                          <a:sysClr val="windowText" lastClr="000000"/>
                        </a:solidFill>
                        <a:latin typeface="標楷體" pitchFamily="65" charset="-120"/>
                        <a:ea typeface="標楷體" panose="03000509000000000000" pitchFamily="65" charset="-120"/>
                      </a:endParaRPr>
                    </a:p>
                  </a:txBody>
                  <a:tcPr marT="0" marB="0" anchor="ctr"/>
                </a:tc>
                <a:extLst>
                  <a:ext uri="{0D108BD9-81ED-4DB2-BD59-A6C34878D82A}">
                    <a16:rowId xmlns:a16="http://schemas.microsoft.com/office/drawing/2014/main" val="131737215"/>
                  </a:ext>
                </a:extLst>
              </a:tr>
              <a:tr h="592201">
                <a:tc>
                  <a:txBody>
                    <a:bodyPr vert="horz" wrap="square"/>
                    <a:lstStyle/>
                    <a:p>
                      <a:pPr marL="0" marR="0" rtl="0">
                        <a:lnSpc>
                          <a:spcPct val="107000"/>
                        </a:lnSpc>
                        <a:spcBef>
                          <a:spcPct val="0"/>
                        </a:spcBef>
                        <a:spcAft>
                          <a:spcPct val="0"/>
                        </a:spcAft>
                      </a:pPr>
                      <a:r>
                        <a:rPr lang="zh-TW" altLang="en-US" sz="3000" b="1" i="0" kern="1200">
                          <a:solidFill>
                            <a:schemeClr val="lt1"/>
                          </a:solidFill>
                          <a:effectLst/>
                          <a:latin typeface="標楷體" pitchFamily="65" charset="-120"/>
                          <a:ea typeface="標楷體" panose="03000509000000000000" pitchFamily="65" charset="-120"/>
                          <a:cs typeface="+mn-cs"/>
                        </a:rPr>
                        <a:t>現代 </a:t>
                      </a:r>
                      <a:r>
                        <a:rPr lang="en-US" altLang="zh-TW" sz="3000" b="1" i="0" kern="1200">
                          <a:solidFill>
                            <a:schemeClr val="lt1"/>
                          </a:solidFill>
                          <a:effectLst/>
                          <a:latin typeface="標楷體" pitchFamily="65" charset="-120"/>
                          <a:ea typeface="標楷體" panose="03000509000000000000" pitchFamily="65" charset="-120"/>
                          <a:cs typeface="+mn-cs"/>
                        </a:rPr>
                        <a:t>WAN </a:t>
                      </a:r>
                      <a:r>
                        <a:rPr lang="zh-TW" altLang="en-US" sz="3000" b="1" i="0" kern="1200">
                          <a:solidFill>
                            <a:schemeClr val="lt1"/>
                          </a:solidFill>
                          <a:effectLst/>
                          <a:latin typeface="標楷體" pitchFamily="65" charset="-120"/>
                          <a:ea typeface="標楷體" panose="03000509000000000000" pitchFamily="65" charset="-120"/>
                          <a:cs typeface="+mn-cs"/>
                        </a:rPr>
                        <a:t>連通性</a:t>
                      </a:r>
                      <a:endParaRPr lang="zh-TW" sz="3000">
                        <a:effectLst/>
                        <a:latin typeface="標楷體" pitchFamily="65" charset="-120"/>
                        <a:ea typeface="標楷體" panose="03000509000000000000" pitchFamily="65" charset="-120"/>
                      </a:endParaRPr>
                    </a:p>
                  </a:txBody>
                  <a:tcPr marT="0" marB="0" anchor="ctr"/>
                </a:tc>
                <a:tc>
                  <a:txBody>
                    <a:bodyPr vert="horz" wrap="square"/>
                    <a:lstStyle/>
                    <a:p>
                      <a:pPr marL="0" marR="0" rtl="0">
                        <a:lnSpc>
                          <a:spcPct val="107000"/>
                        </a:lnSpc>
                        <a:spcBef>
                          <a:spcPct val="0"/>
                        </a:spcBef>
                        <a:spcAft>
                          <a:spcPct val="0"/>
                        </a:spcAft>
                      </a:pPr>
                      <a:r>
                        <a:rPr lang="zh-TW" altLang="en-US" sz="3000" b="0" i="0" kern="1200">
                          <a:solidFill>
                            <a:schemeClr val="dk1"/>
                          </a:solidFill>
                          <a:effectLst/>
                          <a:latin typeface="標楷體" pitchFamily="65" charset="-120"/>
                          <a:ea typeface="標楷體" panose="03000509000000000000" pitchFamily="65" charset="-120"/>
                          <a:cs typeface="+mn-cs"/>
                        </a:rPr>
                        <a:t>比較現代 </a:t>
                      </a:r>
                      <a:r>
                        <a:rPr lang="en-US" altLang="zh-TW" sz="3000" b="0" i="0" kern="1200">
                          <a:solidFill>
                            <a:schemeClr val="dk1"/>
                          </a:solidFill>
                          <a:effectLst/>
                          <a:latin typeface="標楷體" pitchFamily="65" charset="-120"/>
                          <a:ea typeface="標楷體" panose="03000509000000000000" pitchFamily="65" charset="-120"/>
                          <a:cs typeface="+mn-cs"/>
                        </a:rPr>
                        <a:t>WAN </a:t>
                      </a:r>
                      <a:r>
                        <a:rPr lang="zh-TW" altLang="en-US" sz="3000" b="0" i="0" kern="1200">
                          <a:solidFill>
                            <a:schemeClr val="dk1"/>
                          </a:solidFill>
                          <a:effectLst/>
                          <a:latin typeface="標楷體" pitchFamily="65" charset="-120"/>
                          <a:ea typeface="標楷體" panose="03000509000000000000" pitchFamily="65" charset="-120"/>
                          <a:cs typeface="+mn-cs"/>
                        </a:rPr>
                        <a:t>連通性選項。</a:t>
                      </a:r>
                      <a:endParaRPr lang="zh-TW" sz="3000">
                        <a:solidFill>
                          <a:sysClr val="windowText" lastClr="000000"/>
                        </a:solidFill>
                        <a:latin typeface="標楷體" pitchFamily="65" charset="-120"/>
                        <a:ea typeface="標楷體" panose="03000509000000000000" pitchFamily="65" charset="-120"/>
                      </a:endParaRPr>
                    </a:p>
                  </a:txBody>
                  <a:tcPr marT="0" marB="0" anchor="ctr"/>
                </a:tc>
                <a:extLst>
                  <a:ext uri="{0D108BD9-81ED-4DB2-BD59-A6C34878D82A}">
                    <a16:rowId xmlns:a16="http://schemas.microsoft.com/office/drawing/2014/main" val="3818444524"/>
                  </a:ext>
                </a:extLst>
              </a:tr>
              <a:tr h="592201">
                <a:tc>
                  <a:txBody>
                    <a:bodyPr vert="horz" wrap="square"/>
                    <a:lstStyle/>
                    <a:p>
                      <a:pPr marL="0" marR="0" algn="l" defTabSz="685777" rtl="0" eaLnBrk="1" latinLnBrk="0" hangingPunct="1">
                        <a:lnSpc>
                          <a:spcPct val="107000"/>
                        </a:lnSpc>
                        <a:spcBef>
                          <a:spcPct val="0"/>
                        </a:spcBef>
                        <a:spcAft>
                          <a:spcPct val="0"/>
                        </a:spcAft>
                      </a:pPr>
                      <a:r>
                        <a:rPr lang="zh-TW" altLang="en-US" sz="3000" b="1" i="0" kern="1200">
                          <a:solidFill>
                            <a:schemeClr val="lt1"/>
                          </a:solidFill>
                          <a:effectLst/>
                          <a:latin typeface="標楷體" pitchFamily="65" charset="-120"/>
                          <a:ea typeface="標楷體" panose="03000509000000000000" pitchFamily="65" charset="-120"/>
                          <a:cs typeface="+mn-cs"/>
                        </a:rPr>
                        <a:t>網際網路為基礎的連通性</a:t>
                      </a:r>
                      <a:endParaRPr lang="zh-TW" sz="3000" b="1" kern="1200">
                        <a:solidFill>
                          <a:schemeClr val="lt1"/>
                        </a:solidFill>
                        <a:effectLst/>
                        <a:latin typeface="標楷體" pitchFamily="65" charset="-120"/>
                        <a:ea typeface="標楷體" panose="03000509000000000000" pitchFamily="65" charset="-120"/>
                        <a:cs typeface="+mn-cs"/>
                      </a:endParaRPr>
                    </a:p>
                  </a:txBody>
                  <a:tcPr marT="0" marB="0" anchor="ctr"/>
                </a:tc>
                <a:tc>
                  <a:txBody>
                    <a:bodyPr vert="horz" wrap="square"/>
                    <a:lstStyle/>
                    <a:p>
                      <a:pPr marL="0" marR="0" rtl="0">
                        <a:lnSpc>
                          <a:spcPct val="107000"/>
                        </a:lnSpc>
                        <a:spcBef>
                          <a:spcPct val="0"/>
                        </a:spcBef>
                        <a:spcAft>
                          <a:spcPct val="0"/>
                        </a:spcAft>
                      </a:pPr>
                      <a:r>
                        <a:rPr lang="zh-TW" sz="3000">
                          <a:solidFill>
                            <a:sysClr val="windowText" lastClr="000000"/>
                          </a:solidFill>
                          <a:latin typeface="標楷體" pitchFamily="65" charset="-120"/>
                          <a:ea typeface="標楷體" panose="03000509000000000000" pitchFamily="65" charset="-120"/>
                        </a:rPr>
                        <a:t>比較以網際網路為基礎的連線選項。</a:t>
                      </a:r>
                    </a:p>
                  </a:txBody>
                  <a:tcPr marT="0" marB="0" anchor="ctr"/>
                </a:tc>
                <a:extLst>
                  <a:ext uri="{0D108BD9-81ED-4DB2-BD59-A6C34878D82A}">
                    <a16:rowId xmlns:a16="http://schemas.microsoft.com/office/drawing/2014/main" val="1819412727"/>
                  </a:ext>
                </a:extLst>
              </a:tr>
            </a:tbl>
          </a:graphicData>
        </a:graphic>
      </p:graphicFrame>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275</a:t>
            </a:fld>
            <a:endParaRPr lang="en-US" kern="0">
              <a:solidFill>
                <a:srgbClr val="595959"/>
              </a:solidFill>
            </a:endParaRPr>
          </a:p>
        </p:txBody>
      </p:sp>
    </p:spTree>
    <p:custDataLst>
      <p:tags r:id="rId3"/>
    </p:custDataLst>
    <p:extLst>
      <p:ext uri="{BB962C8B-B14F-4D97-AF65-F5344CB8AC3E}">
        <p14:creationId xmlns:p14="http://schemas.microsoft.com/office/powerpoint/2010/main" val="254086891"/>
      </p:ext>
    </p:extLst>
  </p:cSld>
  <p:clrMapOvr>
    <a:masterClrMapping/>
  </p:clrMapOvr>
  <p:transition spd="slow">
    <p:wipe/>
  </p:transition>
  <p:timing/>
</p:sld>
</file>

<file path=ppt/slides/slide2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02707"/>
            <a:ext cx="11804381" cy="4797943"/>
          </a:xfrm>
        </p:spPr>
        <p:txBody>
          <a:bodyPr/>
          <a:lstStyle/>
          <a:p>
            <a:pPr marL="0" indent="0">
              <a:buNone/>
            </a:pPr>
            <a:r>
              <a:rPr lang="en-US" altLang="zh-TW" sz="2133">
                <a:latin typeface="標楷體" pitchFamily="65" charset="-120"/>
              </a:rPr>
              <a:t>WAN </a:t>
            </a:r>
            <a:r>
              <a:rPr lang="zh-TW" altLang="en-US" sz="2133">
                <a:latin typeface="標楷體" pitchFamily="65" charset="-120"/>
              </a:rPr>
              <a:t>是跨越相對較大的地理區域的電信網路。</a:t>
            </a:r>
            <a:r>
              <a:rPr lang="en-US" altLang="zh-TW" sz="2133">
                <a:latin typeface="標楷體" pitchFamily="65" charset="-120"/>
              </a:rPr>
              <a:t>WAN </a:t>
            </a:r>
            <a:r>
              <a:rPr lang="zh-TW" altLang="en-US" sz="2133">
                <a:latin typeface="標楷體" pitchFamily="65" charset="-120"/>
              </a:rPr>
              <a:t>在 </a:t>
            </a:r>
            <a:r>
              <a:rPr lang="en-US" altLang="zh-TW" sz="2133">
                <a:latin typeface="標楷體" pitchFamily="65" charset="-120"/>
              </a:rPr>
              <a:t>LAN </a:t>
            </a:r>
            <a:r>
              <a:rPr lang="zh-TW" altLang="en-US" sz="2133">
                <a:latin typeface="標楷體" pitchFamily="65" charset="-120"/>
              </a:rPr>
              <a:t>的地理範圍以外運作。</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7.1WAN </a:t>
            </a:r>
            <a:r>
              <a:rPr lang="zh-TW" altLang="en-US" sz="3600">
                <a:solidFill>
                  <a:srgbClr val="004C69"/>
                </a:solidFill>
              </a:rPr>
              <a:t>的目的</a:t>
            </a:r>
            <a:br>
              <a:rPr lang="en-US" altLang="zh-TW" sz="3600">
                <a:solidFill>
                  <a:srgbClr val="004C69"/>
                </a:solidFill>
              </a:rPr>
            </a:br>
            <a:r>
              <a:rPr lang="en-US" altLang="zh-TW" sz="3600">
                <a:solidFill>
                  <a:srgbClr val="004C69"/>
                </a:solidFill>
              </a:rPr>
              <a:t>LAN </a:t>
            </a:r>
            <a:r>
              <a:rPr lang="zh-TW" altLang="en-US" sz="3600">
                <a:solidFill>
                  <a:srgbClr val="004C69"/>
                </a:solidFill>
              </a:rPr>
              <a:t>和 </a:t>
            </a:r>
            <a:r>
              <a:rPr lang="en-US" altLang="zh-TW" sz="3600">
                <a:solidFill>
                  <a:srgbClr val="004C69"/>
                </a:solidFill>
              </a:rPr>
              <a:t>WAN</a:t>
            </a:r>
            <a:endParaRPr lang="zh-TW" altLang="en-US" sz="3600">
              <a:solidFill>
                <a:srgbClr val="004C69"/>
              </a:solidFill>
            </a:endParaRPr>
          </a:p>
        </p:txBody>
      </p:sp>
      <p:graphicFrame>
        <p:nvGraphicFramePr>
          <p:cNvPr id="8" name="Content Placeholder 6">
            <a:extLst>
              <a:ext uri="{FF2B5EF4-FFF2-40B4-BE49-F238E27FC236}">
                <a16:creationId xmlns:a16="http://schemas.microsoft.com/office/drawing/2014/main" id="{EFB365CF-3051-43B0-8F94-84DFE45478AE}"/>
              </a:ext>
            </a:extLst>
          </p:cNvPr>
          <p:cNvGraphicFramePr/>
          <p:nvPr>
            <p:extLst>
              <p:ext uri="{D42A27DB-BD31-4B8C-83A1-F6EECF244321}">
                <p14:modId xmlns:p14="http://schemas.microsoft.com/office/powerpoint/2010/main" val="2583460962"/>
              </p:ext>
            </p:extLst>
          </p:nvPr>
        </p:nvGraphicFramePr>
        <p:xfrm>
          <a:off x="455382" y="2102709"/>
          <a:ext cx="6444487" cy="3535680"/>
        </p:xfrm>
        <a:graphic>
          <a:graphicData uri="http://schemas.openxmlformats.org/drawingml/2006/table">
            <a:tbl>
              <a:tblPr firstRow="1" bandRow="1">
                <a:tableStyleId>{5C22544A-7EE6-4342-B048-85BDC9FD1C3A}</a:tableStyleId>
              </a:tblPr>
              <a:tblGrid>
                <a:gridCol w="3229015">
                  <a:extLst>
                    <a:ext uri="{9D8B030D-6E8A-4147-A177-3AD203B41FA5}">
                      <a16:colId xmlns:a16="http://schemas.microsoft.com/office/drawing/2014/main" val="3729139006"/>
                    </a:ext>
                  </a:extLst>
                </a:gridCol>
                <a:gridCol w="3215472">
                  <a:extLst>
                    <a:ext uri="{9D8B030D-6E8A-4147-A177-3AD203B41FA5}">
                      <a16:colId xmlns:a16="http://schemas.microsoft.com/office/drawing/2014/main" val="1988913492"/>
                    </a:ext>
                  </a:extLst>
                </a:gridCol>
              </a:tblGrid>
              <a:tr h="345440">
                <a:tc>
                  <a:txBody>
                    <a:bodyPr vert="horz" wrap="square"/>
                    <a:lstStyle/>
                    <a:p>
                      <a:pPr algn="l" fontAlgn="ctr"/>
                      <a:r>
                        <a:rPr lang="zh-TW" altLang="en-US" sz="1600" b="1">
                          <a:effectLst/>
                          <a:latin typeface="標楷體" pitchFamily="65" charset="-120"/>
                          <a:ea typeface="標楷體" panose="03000509000000000000" pitchFamily="65" charset="-120"/>
                        </a:rPr>
                        <a:t>區域網路 </a:t>
                      </a:r>
                      <a:r>
                        <a:rPr lang="en-US" altLang="zh-TW" sz="1600" b="1">
                          <a:effectLst/>
                          <a:latin typeface="標楷體" pitchFamily="65" charset="-120"/>
                          <a:ea typeface="標楷體" panose="03000509000000000000" pitchFamily="65" charset="-120"/>
                        </a:rPr>
                        <a:t>(</a:t>
                      </a:r>
                      <a:r>
                        <a:rPr lang="en-US" sz="1600" b="1">
                          <a:effectLst/>
                          <a:latin typeface="標楷體" pitchFamily="65" charset="-120"/>
                          <a:ea typeface="標楷體" panose="03000509000000000000" pitchFamily="65" charset="-120"/>
                        </a:rPr>
                        <a:t>LAN)</a:t>
                      </a:r>
                      <a:endParaRPr lang="en-US" sz="16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1600" b="1">
                          <a:effectLst/>
                          <a:latin typeface="標楷體" pitchFamily="65" charset="-120"/>
                          <a:ea typeface="標楷體" panose="03000509000000000000" pitchFamily="65" charset="-120"/>
                        </a:rPr>
                        <a:t>廣域網路 </a:t>
                      </a:r>
                      <a:r>
                        <a:rPr lang="en-US" altLang="zh-TW" sz="1600" b="1">
                          <a:effectLst/>
                          <a:latin typeface="標楷體" pitchFamily="65" charset="-120"/>
                          <a:ea typeface="標楷體" panose="03000509000000000000" pitchFamily="65" charset="-120"/>
                        </a:rPr>
                        <a:t>(</a:t>
                      </a:r>
                      <a:r>
                        <a:rPr lang="en-US" sz="1600" b="1">
                          <a:effectLst/>
                          <a:latin typeface="標楷體" pitchFamily="65" charset="-120"/>
                          <a:ea typeface="標楷體" panose="03000509000000000000" pitchFamily="65" charset="-120"/>
                        </a:rPr>
                        <a:t>WAN)</a:t>
                      </a:r>
                      <a:endParaRPr lang="en-US" sz="16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2583676789"/>
                  </a:ext>
                </a:extLst>
              </a:tr>
              <a:tr h="833120">
                <a:tc>
                  <a:txBody>
                    <a:bodyPr vert="horz" wrap="square"/>
                    <a:lstStyle/>
                    <a:p>
                      <a:pPr fontAlgn="ctr"/>
                      <a:r>
                        <a:rPr lang="en-US" altLang="zh-TW" sz="1600" b="0">
                          <a:effectLst/>
                          <a:latin typeface="標楷體" pitchFamily="65" charset="-120"/>
                          <a:ea typeface="標楷體" panose="03000509000000000000" pitchFamily="65" charset="-120"/>
                        </a:rPr>
                        <a:t>LAN </a:t>
                      </a:r>
                      <a:r>
                        <a:rPr lang="zh-TW" altLang="en-US" sz="1600" b="0">
                          <a:effectLst/>
                          <a:latin typeface="標楷體" pitchFamily="65" charset="-120"/>
                          <a:ea typeface="標楷體" panose="03000509000000000000" pitchFamily="65" charset="-120"/>
                        </a:rPr>
                        <a:t>提供一個小的地理區域內的網路服務（即，家庭網路、辦公室網路、建築網路或園區網路）。</a:t>
                      </a:r>
                    </a:p>
                  </a:txBody>
                  <a:tcPr marL="50800" marR="50800" marT="50800" marB="50800" anchor="ctr"/>
                </a:tc>
                <a:tc>
                  <a:txBody>
                    <a:bodyPr vert="horz" wrap="square"/>
                    <a:lstStyle/>
                    <a:p>
                      <a:pPr fontAlgn="ctr"/>
                      <a:r>
                        <a:rPr lang="en-US" altLang="zh-TW" sz="1600" b="0">
                          <a:effectLst/>
                          <a:latin typeface="標楷體" pitchFamily="65" charset="-120"/>
                          <a:ea typeface="標楷體" panose="03000509000000000000" pitchFamily="65" charset="-120"/>
                        </a:rPr>
                        <a:t>WAN </a:t>
                      </a:r>
                      <a:r>
                        <a:rPr lang="zh-TW" altLang="en-US" sz="1600" b="0">
                          <a:effectLst/>
                          <a:latin typeface="標楷體" pitchFamily="65" charset="-120"/>
                          <a:ea typeface="標楷體" panose="03000509000000000000" pitchFamily="65" charset="-120"/>
                        </a:rPr>
                        <a:t>在大型地理區域提供網路服務（即在和城市，國家和大陸之間）。</a:t>
                      </a:r>
                    </a:p>
                  </a:txBody>
                  <a:tcPr marL="50800" marR="50800" marT="50800" marB="50800" anchor="ctr"/>
                </a:tc>
                <a:extLst>
                  <a:ext uri="{0D108BD9-81ED-4DB2-BD59-A6C34878D82A}">
                    <a16:rowId xmlns:a16="http://schemas.microsoft.com/office/drawing/2014/main" val="3849654457"/>
                  </a:ext>
                </a:extLst>
              </a:tr>
              <a:tr h="589280">
                <a:tc>
                  <a:txBody>
                    <a:bodyPr vert="horz" wrap="square"/>
                    <a:lstStyle/>
                    <a:p>
                      <a:pPr fontAlgn="ctr"/>
                      <a:r>
                        <a:rPr lang="en-US" altLang="zh-TW" sz="1600" b="0">
                          <a:effectLst/>
                          <a:latin typeface="標楷體" pitchFamily="65" charset="-120"/>
                          <a:ea typeface="標楷體" panose="03000509000000000000" pitchFamily="65" charset="-120"/>
                        </a:rPr>
                        <a:t>LAN </a:t>
                      </a:r>
                      <a:r>
                        <a:rPr lang="zh-TW" altLang="en-US" sz="1600" b="0">
                          <a:effectLst/>
                          <a:latin typeface="標楷體" pitchFamily="65" charset="-120"/>
                          <a:ea typeface="標楷體" panose="03000509000000000000" pitchFamily="65" charset="-120"/>
                        </a:rPr>
                        <a:t>用於互連本地電腦、周邊和其他裝置。</a:t>
                      </a:r>
                    </a:p>
                  </a:txBody>
                  <a:tcPr marL="50800" marR="50800" marT="50800" marB="50800" anchor="ctr"/>
                </a:tc>
                <a:tc>
                  <a:txBody>
                    <a:bodyPr vert="horz" wrap="square"/>
                    <a:lstStyle/>
                    <a:p>
                      <a:pPr fontAlgn="ctr"/>
                      <a:r>
                        <a:rPr lang="en-US" altLang="zh-TW" sz="1600" b="0">
                          <a:effectLst/>
                          <a:latin typeface="標楷體" pitchFamily="65" charset="-120"/>
                          <a:ea typeface="標楷體" panose="03000509000000000000" pitchFamily="65" charset="-120"/>
                        </a:rPr>
                        <a:t>WAN </a:t>
                      </a:r>
                      <a:r>
                        <a:rPr lang="zh-TW" altLang="en-US" sz="1600" b="0">
                          <a:effectLst/>
                          <a:latin typeface="標楷體" pitchFamily="65" charset="-120"/>
                          <a:ea typeface="標楷體" panose="03000509000000000000" pitchFamily="65" charset="-120"/>
                        </a:rPr>
                        <a:t>是用來互連遠端使用者、網路和站點。</a:t>
                      </a:r>
                    </a:p>
                  </a:txBody>
                  <a:tcPr marL="50800" marR="50800" marT="50800" marB="50800" anchor="ctr"/>
                </a:tc>
                <a:extLst>
                  <a:ext uri="{0D108BD9-81ED-4DB2-BD59-A6C34878D82A}">
                    <a16:rowId xmlns:a16="http://schemas.microsoft.com/office/drawing/2014/main" val="235735172"/>
                  </a:ext>
                </a:extLst>
              </a:tr>
              <a:tr h="589280">
                <a:tc>
                  <a:txBody>
                    <a:bodyPr vert="horz" wrap="square"/>
                    <a:lstStyle/>
                    <a:p>
                      <a:pPr fontAlgn="ctr"/>
                      <a:r>
                        <a:rPr lang="en-US" altLang="zh-TW" sz="1600" b="0">
                          <a:effectLst/>
                          <a:latin typeface="標楷體" pitchFamily="65" charset="-120"/>
                          <a:ea typeface="標楷體" panose="03000509000000000000" pitchFamily="65" charset="-120"/>
                        </a:rPr>
                        <a:t>LAN </a:t>
                      </a:r>
                      <a:r>
                        <a:rPr lang="zh-TW" altLang="en-US" sz="1600" b="0">
                          <a:effectLst/>
                          <a:latin typeface="標楷體" pitchFamily="65" charset="-120"/>
                          <a:ea typeface="標楷體" panose="03000509000000000000" pitchFamily="65" charset="-120"/>
                        </a:rPr>
                        <a:t>是由組織或家庭使用者擁有和管理。</a:t>
                      </a:r>
                    </a:p>
                  </a:txBody>
                  <a:tcPr marL="50800" marR="50800" marT="50800" marB="50800" anchor="ctr"/>
                </a:tc>
                <a:tc>
                  <a:txBody>
                    <a:bodyPr vert="horz" wrap="square"/>
                    <a:lstStyle/>
                    <a:p>
                      <a:pPr fontAlgn="ctr"/>
                      <a:r>
                        <a:rPr lang="en-US" altLang="zh-TW" sz="1600" b="0">
                          <a:effectLst/>
                          <a:latin typeface="標楷體" pitchFamily="65" charset="-120"/>
                          <a:ea typeface="標楷體" panose="03000509000000000000" pitchFamily="65" charset="-120"/>
                        </a:rPr>
                        <a:t>WAN </a:t>
                      </a:r>
                      <a:r>
                        <a:rPr lang="zh-TW" altLang="en-US" sz="1600" b="0">
                          <a:effectLst/>
                          <a:latin typeface="標楷體" pitchFamily="65" charset="-120"/>
                          <a:ea typeface="標楷體" panose="03000509000000000000" pitchFamily="65" charset="-120"/>
                        </a:rPr>
                        <a:t>是由網際網路服務、電話、有線電視和衛星供應商。</a:t>
                      </a:r>
                    </a:p>
                  </a:txBody>
                  <a:tcPr marL="50800" marR="50800" marT="50800" marB="50800" anchor="ctr"/>
                </a:tc>
                <a:extLst>
                  <a:ext uri="{0D108BD9-81ED-4DB2-BD59-A6C34878D82A}">
                    <a16:rowId xmlns:a16="http://schemas.microsoft.com/office/drawing/2014/main" val="354468046"/>
                  </a:ext>
                </a:extLst>
              </a:tr>
              <a:tr h="589280">
                <a:tc>
                  <a:txBody>
                    <a:bodyPr vert="horz" wrap="square"/>
                    <a:lstStyle/>
                    <a:p>
                      <a:pPr fontAlgn="ctr"/>
                      <a:r>
                        <a:rPr lang="zh-TW" altLang="en-US" sz="1600" b="0">
                          <a:effectLst/>
                          <a:latin typeface="標楷體" pitchFamily="65" charset="-120"/>
                          <a:ea typeface="標楷體" panose="03000509000000000000" pitchFamily="65" charset="-120"/>
                        </a:rPr>
                        <a:t>除了網路基礎建設費用外，使用 </a:t>
                      </a:r>
                      <a:r>
                        <a:rPr lang="en-US" altLang="zh-TW" sz="1600" b="0">
                          <a:effectLst/>
                          <a:latin typeface="標楷體" pitchFamily="65" charset="-120"/>
                          <a:ea typeface="標楷體" panose="03000509000000000000" pitchFamily="65" charset="-120"/>
                        </a:rPr>
                        <a:t>LAN </a:t>
                      </a:r>
                      <a:r>
                        <a:rPr lang="zh-TW" altLang="en-US" sz="1600" b="0">
                          <a:effectLst/>
                          <a:latin typeface="標楷體" pitchFamily="65" charset="-120"/>
                          <a:ea typeface="標楷體" panose="03000509000000000000" pitchFamily="65" charset="-120"/>
                        </a:rPr>
                        <a:t>是不收費的 。</a:t>
                      </a:r>
                    </a:p>
                  </a:txBody>
                  <a:tcPr marL="50800" marR="50800" marT="50800" marB="50800" anchor="ctr"/>
                </a:tc>
                <a:tc>
                  <a:txBody>
                    <a:bodyPr vert="horz" wrap="square"/>
                    <a:lstStyle/>
                    <a:p>
                      <a:pPr fontAlgn="ctr"/>
                      <a:r>
                        <a:rPr lang="en-US" altLang="zh-TW" sz="1600" b="0">
                          <a:effectLst/>
                          <a:latin typeface="標楷體" pitchFamily="65" charset="-120"/>
                          <a:ea typeface="標楷體" panose="03000509000000000000" pitchFamily="65" charset="-120"/>
                        </a:rPr>
                        <a:t>WAN </a:t>
                      </a:r>
                      <a:r>
                        <a:rPr lang="zh-TW" altLang="en-US" sz="1600" b="0">
                          <a:effectLst/>
                          <a:latin typeface="標楷體" pitchFamily="65" charset="-120"/>
                          <a:ea typeface="標楷體" panose="03000509000000000000" pitchFamily="65" charset="-120"/>
                        </a:rPr>
                        <a:t>服務是收費提供的。</a:t>
                      </a:r>
                    </a:p>
                  </a:txBody>
                  <a:tcPr marL="50800" marR="50800" marT="50800" marB="50800" anchor="ctr"/>
                </a:tc>
                <a:extLst>
                  <a:ext uri="{0D108BD9-81ED-4DB2-BD59-A6C34878D82A}">
                    <a16:rowId xmlns:a16="http://schemas.microsoft.com/office/drawing/2014/main" val="1458107787"/>
                  </a:ext>
                </a:extLst>
              </a:tr>
              <a:tr h="589280">
                <a:tc>
                  <a:txBody>
                    <a:bodyPr vert="horz" wrap="square"/>
                    <a:lstStyle/>
                    <a:p>
                      <a:pPr fontAlgn="ctr"/>
                      <a:r>
                        <a:rPr lang="en-US" altLang="zh-TW" sz="1600" b="0">
                          <a:effectLst/>
                          <a:latin typeface="標楷體" pitchFamily="65" charset="-120"/>
                          <a:ea typeface="標楷體" panose="03000509000000000000" pitchFamily="65" charset="-120"/>
                        </a:rPr>
                        <a:t>LAN </a:t>
                      </a:r>
                      <a:r>
                        <a:rPr lang="zh-TW" altLang="en-US" sz="1600" b="0">
                          <a:effectLst/>
                          <a:latin typeface="標楷體" pitchFamily="65" charset="-120"/>
                          <a:ea typeface="標楷體" panose="03000509000000000000" pitchFamily="65" charset="-120"/>
                        </a:rPr>
                        <a:t>使用有線乙太網和 </a:t>
                      </a:r>
                      <a:r>
                        <a:rPr lang="en-US" altLang="zh-TW" sz="1600" b="0">
                          <a:effectLst/>
                          <a:latin typeface="標楷體" pitchFamily="65" charset="-120"/>
                          <a:ea typeface="標楷體" panose="03000509000000000000" pitchFamily="65" charset="-120"/>
                        </a:rPr>
                        <a:t>Wi-Fi </a:t>
                      </a:r>
                      <a:r>
                        <a:rPr lang="zh-TW" altLang="en-US" sz="1600" b="0">
                          <a:effectLst/>
                          <a:latin typeface="標楷體" pitchFamily="65" charset="-120"/>
                          <a:ea typeface="標楷體" panose="03000509000000000000" pitchFamily="65" charset="-120"/>
                        </a:rPr>
                        <a:t>服務提供高頻寬速度 。</a:t>
                      </a:r>
                    </a:p>
                  </a:txBody>
                  <a:tcPr marL="50800" marR="50800" marT="50800" marB="50800" anchor="ctr"/>
                </a:tc>
                <a:tc>
                  <a:txBody>
                    <a:bodyPr vert="horz" wrap="square"/>
                    <a:lstStyle/>
                    <a:p>
                      <a:pPr fontAlgn="ctr"/>
                      <a:r>
                        <a:rPr lang="en-US" altLang="zh-TW" sz="1600" b="0">
                          <a:effectLst/>
                          <a:latin typeface="標楷體" pitchFamily="65" charset="-120"/>
                          <a:ea typeface="標楷體" panose="03000509000000000000" pitchFamily="65" charset="-120"/>
                        </a:rPr>
                        <a:t>LAN </a:t>
                      </a:r>
                      <a:r>
                        <a:rPr lang="zh-TW" altLang="en-US" sz="1600" b="0">
                          <a:effectLst/>
                          <a:latin typeface="標楷體" pitchFamily="65" charset="-120"/>
                          <a:ea typeface="標楷體" panose="03000509000000000000" pitchFamily="65" charset="-120"/>
                        </a:rPr>
                        <a:t>供應商利用複雜的實體網路提供低至高頻寬的長距離速度 。</a:t>
                      </a:r>
                    </a:p>
                  </a:txBody>
                  <a:tcPr marL="50800" marR="50800" marT="50800" marB="50800" anchor="ctr"/>
                </a:tc>
                <a:extLst>
                  <a:ext uri="{0D108BD9-81ED-4DB2-BD59-A6C34878D82A}">
                    <a16:rowId xmlns:a16="http://schemas.microsoft.com/office/drawing/2014/main" val="2495454272"/>
                  </a:ext>
                </a:extLst>
              </a:tr>
            </a:tbl>
          </a:graphicData>
        </a:graphic>
      </p:graphicFrame>
      <p:pic>
        <p:nvPicPr>
          <p:cNvPr id="9" name="Picture 8">
            <a:extLst>
              <a:ext uri="{FF2B5EF4-FFF2-40B4-BE49-F238E27FC236}">
                <a16:creationId xmlns:a16="http://schemas.microsoft.com/office/drawing/2014/main" id="{8E816855-14A9-4150-9668-FDE95DF65297}"/>
              </a:ext>
            </a:extLst>
          </p:cNvPr>
          <p:cNvPicPr>
            <a:picLocks noChangeAspect="1"/>
          </p:cNvPicPr>
          <p:nvPr/>
        </p:nvPicPr>
        <p:blipFill>
          <a:blip r:embed="rId3"/>
          <a:stretch>
            <a:fillRect/>
          </a:stretch>
        </p:blipFill>
        <p:spPr>
          <a:xfrm>
            <a:off x="7085008" y="2432883"/>
            <a:ext cx="4531029" cy="312523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276</a:t>
            </a:fld>
            <a:endParaRPr lang="en-US" kern="0">
              <a:solidFill>
                <a:srgbClr val="595959"/>
              </a:solidFill>
            </a:endParaRPr>
          </a:p>
        </p:txBody>
      </p:sp>
    </p:spTree>
    <p:extLst>
      <p:ext uri="{BB962C8B-B14F-4D97-AF65-F5344CB8AC3E}">
        <p14:creationId xmlns:p14="http://schemas.microsoft.com/office/powerpoint/2010/main" val="286243809"/>
      </p:ext>
    </p:extLst>
  </p:cSld>
  <p:clrMapOvr>
    <a:masterClrMapping/>
  </p:clrMapOvr>
  <p:transition/>
  <p:timing/>
</p:sld>
</file>

<file path=ppt/slides/slide2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77447"/>
            <a:ext cx="9920593" cy="4923203"/>
          </a:xfrm>
        </p:spPr>
        <p:txBody>
          <a:bodyPr>
            <a:normAutofit/>
          </a:bodyPr>
          <a:lstStyle/>
          <a:p>
            <a:r>
              <a:rPr lang="zh-TW" altLang="en-US" sz="2600">
                <a:latin typeface="標楷體" pitchFamily="65" charset="-120"/>
              </a:rPr>
              <a:t>私有 </a:t>
            </a:r>
            <a:r>
              <a:rPr lang="en-US" altLang="zh-TW" sz="2600">
                <a:latin typeface="標楷體" pitchFamily="65" charset="-120"/>
              </a:rPr>
              <a:t>WAN </a:t>
            </a:r>
            <a:r>
              <a:rPr lang="zh-TW" altLang="en-US" sz="2600">
                <a:latin typeface="標楷體" pitchFamily="65" charset="-120"/>
              </a:rPr>
              <a:t>是一種專用於單一客戶的連接。這提供了以下內容：</a:t>
            </a:r>
          </a:p>
          <a:p>
            <a:pPr lvl="1"/>
            <a:r>
              <a:rPr lang="zh-TW" altLang="en-US" sz="2600">
                <a:latin typeface="標楷體" pitchFamily="65" charset="-120"/>
              </a:rPr>
              <a:t>保證服務等級</a:t>
            </a:r>
          </a:p>
          <a:p>
            <a:pPr lvl="1"/>
            <a:r>
              <a:rPr lang="zh-TW" altLang="en-US" sz="2600">
                <a:latin typeface="標楷體" pitchFamily="65" charset="-120"/>
              </a:rPr>
              <a:t>一致的頻寬</a:t>
            </a:r>
          </a:p>
          <a:p>
            <a:pPr lvl="1"/>
            <a:r>
              <a:rPr lang="zh-TW" altLang="en-US" sz="2600">
                <a:latin typeface="標楷體" pitchFamily="65" charset="-120"/>
              </a:rPr>
              <a:t>安全</a:t>
            </a:r>
          </a:p>
          <a:p>
            <a:r>
              <a:rPr lang="zh-TW" altLang="en-US" sz="2600">
                <a:latin typeface="標楷體" pitchFamily="65" charset="-120"/>
              </a:rPr>
              <a:t>公共 </a:t>
            </a:r>
            <a:r>
              <a:rPr lang="en-US" altLang="zh-TW" sz="2600">
                <a:latin typeface="標楷體" pitchFamily="65" charset="-120"/>
              </a:rPr>
              <a:t>WAN </a:t>
            </a:r>
            <a:r>
              <a:rPr lang="zh-TW" altLang="en-US" sz="2600">
                <a:latin typeface="標楷體" pitchFamily="65" charset="-120"/>
              </a:rPr>
              <a:t>連接通常由 </a:t>
            </a:r>
            <a:r>
              <a:rPr lang="en-US" altLang="zh-TW" sz="2600">
                <a:latin typeface="標楷體" pitchFamily="65" charset="-120"/>
              </a:rPr>
              <a:t>ISP </a:t>
            </a:r>
            <a:r>
              <a:rPr lang="zh-TW" altLang="en-US" sz="2600">
                <a:latin typeface="標楷體" pitchFamily="65" charset="-120"/>
              </a:rPr>
              <a:t>或電信服務供應商使用網際網路提供。在這種情況下，服務等級和頻寬可能會有所不同，而且共用連線不保證安全性。</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noAutofit/>
          </a:bodyPr>
          <a:lstStyle/>
          <a:p>
            <a:r>
              <a:rPr lang="en-US" altLang="zh-TW" sz="3600">
                <a:solidFill>
                  <a:srgbClr val="004C69"/>
                </a:solidFill>
              </a:rPr>
              <a:t>7.1WAN </a:t>
            </a:r>
            <a:r>
              <a:rPr lang="zh-TW" altLang="en-US" sz="3600">
                <a:solidFill>
                  <a:srgbClr val="004C69"/>
                </a:solidFill>
              </a:rPr>
              <a:t>的目的</a:t>
            </a:r>
            <a:br>
              <a:rPr lang="en-US" sz="3600">
                <a:solidFill>
                  <a:srgbClr val="004C69"/>
                </a:solidFill>
              </a:rPr>
            </a:br>
            <a:r>
              <a:rPr lang="zh-TW" altLang="en-US" sz="3600">
                <a:solidFill>
                  <a:srgbClr val="004C69"/>
                </a:solidFill>
              </a:rPr>
              <a:t>私有和公用 </a:t>
            </a:r>
            <a:r>
              <a:rPr lang="en-US" altLang="zh-TW" sz="3600">
                <a:solidFill>
                  <a:srgbClr val="004C69"/>
                </a:solidFill>
              </a:rPr>
              <a:t>WAN</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277</a:t>
            </a:fld>
            <a:endParaRPr lang="en-US" kern="0">
              <a:solidFill>
                <a:srgbClr val="595959"/>
              </a:solidFill>
            </a:endParaRPr>
          </a:p>
        </p:txBody>
      </p:sp>
    </p:spTree>
    <p:extLst>
      <p:ext uri="{BB962C8B-B14F-4D97-AF65-F5344CB8AC3E}">
        <p14:creationId xmlns:p14="http://schemas.microsoft.com/office/powerpoint/2010/main" val="3609991074"/>
      </p:ext>
    </p:extLst>
  </p:cSld>
  <p:clrMapOvr>
    <a:masterClrMapping/>
  </p:clrMapOvr>
  <p:transition/>
  <p:timing/>
</p:sld>
</file>

<file path=ppt/slides/slide2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40285"/>
            <a:ext cx="9883015" cy="4760365"/>
          </a:xfrm>
        </p:spPr>
        <p:txBody>
          <a:bodyPr>
            <a:normAutofit/>
          </a:bodyPr>
          <a:lstStyle/>
          <a:p>
            <a:r>
              <a:rPr lang="en-US" altLang="zh-TW" sz="2600">
                <a:latin typeface="標楷體" pitchFamily="65" charset="-120"/>
              </a:rPr>
              <a:t>WAN </a:t>
            </a:r>
            <a:r>
              <a:rPr lang="zh-TW" altLang="en-US" sz="2600">
                <a:latin typeface="標楷體" pitchFamily="65" charset="-120"/>
              </a:rPr>
              <a:t>是使用下列邏輯拓撲設計來實作的：</a:t>
            </a:r>
          </a:p>
          <a:p>
            <a:pPr lvl="1"/>
            <a:r>
              <a:rPr lang="zh-TW" altLang="en-US" sz="2600">
                <a:latin typeface="標楷體" pitchFamily="65" charset="-120"/>
              </a:rPr>
              <a:t>點對點拓撲</a:t>
            </a:r>
          </a:p>
          <a:p>
            <a:pPr lvl="1"/>
            <a:r>
              <a:rPr lang="zh-TW" altLang="en-US" sz="2600">
                <a:latin typeface="標楷體" pitchFamily="65" charset="-120"/>
              </a:rPr>
              <a:t>軸輻式拓撲</a:t>
            </a:r>
          </a:p>
          <a:p>
            <a:pPr lvl="1"/>
            <a:r>
              <a:rPr lang="zh-TW" altLang="en-US" sz="2600">
                <a:latin typeface="標楷體" pitchFamily="65" charset="-120"/>
              </a:rPr>
              <a:t>雙宿主拓撲</a:t>
            </a:r>
          </a:p>
          <a:p>
            <a:pPr lvl="1"/>
            <a:r>
              <a:rPr lang="zh-TW" altLang="en-US" sz="2600">
                <a:latin typeface="標楷體" pitchFamily="65" charset="-120"/>
              </a:rPr>
              <a:t>全網狀拓撲</a:t>
            </a:r>
          </a:p>
          <a:p>
            <a:pPr lvl="1"/>
            <a:r>
              <a:rPr lang="zh-TW" altLang="en-US" sz="2600">
                <a:latin typeface="標楷體" pitchFamily="65" charset="-120"/>
              </a:rPr>
              <a:t>部份網狀拓撲</a:t>
            </a:r>
          </a:p>
          <a:p>
            <a:pPr marL="0" indent="0">
              <a:buNone/>
            </a:pPr>
            <a:r>
              <a:rPr lang="zh-TW" altLang="en-US" sz="2600" b="1">
                <a:latin typeface="標楷體" pitchFamily="65" charset="-120"/>
              </a:rPr>
              <a:t>註</a:t>
            </a:r>
            <a:r>
              <a:rPr lang="zh-TW" altLang="zh-TW" sz="2600">
                <a:latin typeface="標楷體" pitchFamily="65" charset="-120"/>
              </a:rPr>
              <a:t>：</a:t>
            </a:r>
            <a:r>
              <a:rPr lang="zh-TW" altLang="en-US" sz="2600">
                <a:latin typeface="標楷體" pitchFamily="65" charset="-120"/>
              </a:rPr>
              <a:t>大型網路通常會部署這些拓撲的組合。</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7.1WAN </a:t>
            </a:r>
            <a:r>
              <a:rPr lang="zh-TW" altLang="en-US" sz="3600">
                <a:solidFill>
                  <a:srgbClr val="004C69"/>
                </a:solidFill>
              </a:rPr>
              <a:t>的目的</a:t>
            </a:r>
            <a:br>
              <a:rPr lang="en-US" altLang="zh-TW" sz="3600">
                <a:solidFill>
                  <a:srgbClr val="004C69"/>
                </a:solidFill>
              </a:rPr>
            </a:br>
            <a:r>
              <a:rPr lang="en-US" altLang="zh-TW" sz="3600">
                <a:solidFill>
                  <a:srgbClr val="004C69"/>
                </a:solidFill>
              </a:rPr>
              <a:t>WAN </a:t>
            </a:r>
            <a:r>
              <a:rPr lang="zh-TW" altLang="en-US" sz="3600">
                <a:solidFill>
                  <a:srgbClr val="004C69"/>
                </a:solidFill>
              </a:rPr>
              <a:t>拓撲</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278</a:t>
            </a:fld>
            <a:endParaRPr lang="en-US" kern="0">
              <a:solidFill>
                <a:srgbClr val="595959"/>
              </a:solidFill>
            </a:endParaRPr>
          </a:p>
        </p:txBody>
      </p:sp>
    </p:spTree>
    <p:extLst>
      <p:ext uri="{BB962C8B-B14F-4D97-AF65-F5344CB8AC3E}">
        <p14:creationId xmlns:p14="http://schemas.microsoft.com/office/powerpoint/2010/main" val="2263923535"/>
      </p:ext>
    </p:extLst>
  </p:cSld>
  <p:clrMapOvr>
    <a:masterClrMapping/>
  </p:clrMapOvr>
  <p:transition/>
  <p:timing/>
</p:sld>
</file>

<file path=ppt/slides/slide2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lnSpcReduction="10000"/>
          </a:bodyPr>
          <a:lstStyle/>
          <a:p>
            <a:r>
              <a:rPr lang="zh-TW" altLang="en-US" sz="2600" b="1">
                <a:latin typeface="標楷體" pitchFamily="65" charset="-120"/>
              </a:rPr>
              <a:t>點對點拓撲 </a:t>
            </a:r>
          </a:p>
          <a:p>
            <a:pPr lvl="1"/>
            <a:r>
              <a:rPr lang="zh-TW" altLang="en-US" sz="2600">
                <a:latin typeface="標楷體" pitchFamily="65" charset="-120"/>
              </a:rPr>
              <a:t>在兩個端點之間使用點對點電路</a:t>
            </a:r>
          </a:p>
          <a:p>
            <a:pPr lvl="1"/>
            <a:r>
              <a:rPr lang="zh-TW" altLang="en-US" sz="2600">
                <a:latin typeface="標楷體" pitchFamily="65" charset="-120"/>
              </a:rPr>
              <a:t>涉及透過服務供應商網路的第 </a:t>
            </a:r>
            <a:r>
              <a:rPr lang="en-US" altLang="zh-TW" sz="2600">
                <a:latin typeface="標楷體" pitchFamily="65" charset="-120"/>
              </a:rPr>
              <a:t>2 </a:t>
            </a:r>
            <a:r>
              <a:rPr lang="zh-TW" altLang="en-US" sz="2600">
                <a:latin typeface="標楷體" pitchFamily="65" charset="-120"/>
              </a:rPr>
              <a:t>層傳輸服務。</a:t>
            </a:r>
          </a:p>
          <a:p>
            <a:pPr lvl="1"/>
            <a:r>
              <a:rPr lang="zh-TW" altLang="en-US" sz="2600">
                <a:latin typeface="標楷體" pitchFamily="65" charset="-120"/>
              </a:rPr>
              <a:t>點對點連接對客戶網路是透通的。</a:t>
            </a:r>
            <a:endParaRPr lang="en-US" altLang="zh-TW" sz="2600">
              <a:latin typeface="標楷體" pitchFamily="65" charset="-120"/>
            </a:endParaRPr>
          </a:p>
          <a:p>
            <a:pPr marL="0" indent="0">
              <a:buNone/>
            </a:pPr>
            <a:endParaRPr lang="en-US" altLang="zh-TW" sz="2600" b="1">
              <a:latin typeface="標楷體" pitchFamily="65" charset="-120"/>
            </a:endParaRPr>
          </a:p>
          <a:p>
            <a:pPr marL="0" indent="0">
              <a:buNone/>
            </a:pPr>
            <a:endParaRPr lang="en-US" altLang="zh-TW" sz="2600" b="1">
              <a:latin typeface="標楷體" pitchFamily="65" charset="-120"/>
            </a:endParaRPr>
          </a:p>
          <a:p>
            <a:pPr marL="0" indent="0">
              <a:buNone/>
            </a:pPr>
            <a:endParaRPr lang="en-US" altLang="zh-TW" sz="2600" b="1">
              <a:latin typeface="標楷體" pitchFamily="65" charset="-120"/>
            </a:endParaRPr>
          </a:p>
          <a:p>
            <a:pPr marL="0" indent="0">
              <a:buNone/>
            </a:pPr>
            <a:endParaRPr lang="en-US" altLang="zh-TW" sz="2600" b="1">
              <a:latin typeface="標楷體" pitchFamily="65" charset="-120"/>
            </a:endParaRPr>
          </a:p>
          <a:p>
            <a:pPr marL="0" indent="0">
              <a:buNone/>
            </a:pPr>
            <a:r>
              <a:rPr lang="zh-TW" altLang="en-US" sz="2600" b="1">
                <a:latin typeface="標楷體" pitchFamily="65" charset="-120"/>
              </a:rPr>
              <a:t>註</a:t>
            </a:r>
            <a:r>
              <a:rPr lang="zh-TW" altLang="zh-TW" sz="2600">
                <a:latin typeface="標楷體" pitchFamily="65" charset="-120"/>
              </a:rPr>
              <a:t>：如果需要多個點對點連接，它可能會變得昂貴。</a:t>
            </a:r>
          </a:p>
          <a:p>
            <a:pPr marL="380990" indent="-380990">
              <a:buFont typeface="Arial" pitchFamily="34" charset="0"/>
              <a:buChar char="•"/>
            </a:pPr>
            <a:endParaRPr lang="zh-TW" alt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7.1</a:t>
            </a:r>
            <a:r>
              <a:rPr lang="zh-TW" altLang="en-US" sz="3600" smtClean="0">
                <a:solidFill>
                  <a:srgbClr val="004C69"/>
                </a:solidFill>
              </a:rPr>
              <a:t> </a:t>
            </a:r>
            <a:r>
              <a:rPr lang="en-US" altLang="zh-TW" sz="3600" smtClean="0">
                <a:solidFill>
                  <a:srgbClr val="004C69"/>
                </a:solidFill>
              </a:rPr>
              <a:t>WAN </a:t>
            </a:r>
            <a:r>
              <a:rPr lang="zh-TW" altLang="en-US" sz="3600">
                <a:solidFill>
                  <a:srgbClr val="004C69"/>
                </a:solidFill>
              </a:rPr>
              <a:t>的目的</a:t>
            </a:r>
            <a:br>
              <a:rPr lang="en-US" altLang="zh-TW" sz="3600">
                <a:solidFill>
                  <a:srgbClr val="004C69"/>
                </a:solidFill>
              </a:rPr>
            </a:br>
            <a:r>
              <a:rPr lang="en-US" altLang="zh-TW" sz="3600">
                <a:solidFill>
                  <a:srgbClr val="004C69"/>
                </a:solidFill>
              </a:rPr>
              <a:t>WAN </a:t>
            </a:r>
            <a:r>
              <a:rPr lang="zh-TW" altLang="en-US" sz="3600">
                <a:solidFill>
                  <a:srgbClr val="004C69"/>
                </a:solidFill>
              </a:rPr>
              <a:t>拓撲（續）</a:t>
            </a:r>
          </a:p>
        </p:txBody>
      </p:sp>
      <p:sp>
        <p:nvSpPr>
          <p:cNvPr id="6" name="Rectangle 5">
            <a:extLst>
              <a:ext uri="{FF2B5EF4-FFF2-40B4-BE49-F238E27FC236}">
                <a16:creationId xmlns:a16="http://schemas.microsoft.com/office/drawing/2014/main" id="{7F7A7859-F7BC-4009-A99E-0256B9751251}"/>
              </a:ext>
            </a:extLst>
          </p:cNvPr>
          <p:cNvSpPr/>
          <p:nvPr/>
        </p:nvSpPr>
        <p:spPr>
          <a:xfrm>
            <a:off x="1519974" y="5845444"/>
            <a:ext cx="9152049" cy="379656"/>
          </a:xfrm>
          <a:prstGeom prst="rect">
            <a:avLst/>
          </a:prstGeom>
        </p:spPr>
        <p:txBody>
          <a:bodyPr wrap="square">
            <a:spAutoFit/>
          </a:bodyPr>
          <a:lstStyle/>
          <a:p>
            <a:pPr rtl="0"/>
            <a:endParaRPr lang="zh-TW" altLang="en-US" sz="1867">
              <a:solidFill>
                <a:srgbClr val="000000"/>
              </a:solidFill>
            </a:endParaRPr>
          </a:p>
        </p:txBody>
      </p:sp>
      <p:pic>
        <p:nvPicPr>
          <p:cNvPr id="5" name="Picture 4">
            <a:extLst>
              <a:ext uri="{FF2B5EF4-FFF2-40B4-BE49-F238E27FC236}">
                <a16:creationId xmlns:a16="http://schemas.microsoft.com/office/drawing/2014/main" id="{7270E9B0-DC5C-4FA7-88B3-D90AD5DD503D}"/>
              </a:ext>
            </a:extLst>
          </p:cNvPr>
          <p:cNvPicPr>
            <a:picLocks noChangeAspect="1"/>
          </p:cNvPicPr>
          <p:nvPr/>
        </p:nvPicPr>
        <p:blipFill>
          <a:blip r:embed="rId3"/>
          <a:stretch>
            <a:fillRect/>
          </a:stretch>
        </p:blipFill>
        <p:spPr>
          <a:xfrm>
            <a:off x="6094277" y="1726552"/>
            <a:ext cx="5773795" cy="288094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279</a:t>
            </a:fld>
            <a:endParaRPr lang="en-US" kern="0">
              <a:solidFill>
                <a:srgbClr val="595959"/>
              </a:solidFill>
            </a:endParaRPr>
          </a:p>
        </p:txBody>
      </p:sp>
    </p:spTree>
    <p:extLst>
      <p:ext uri="{BB962C8B-B14F-4D97-AF65-F5344CB8AC3E}">
        <p14:creationId xmlns:p14="http://schemas.microsoft.com/office/powerpoint/2010/main" val="997105361"/>
      </p:ext>
    </p:extLst>
  </p:cSld>
  <p:clrMapOvr>
    <a:masterClrMapping/>
  </p:clrMapOvr>
  <p:transition/>
  <p:timing/>
</p:sld>
</file>

<file path=ppt/slides/slide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6" name="Title 5"/>
          <p:cNvSpPr>
            <a:spLocks noGrp="1"/>
          </p:cNvSpPr>
          <p:nvPr>
            <p:ph type="title"/>
          </p:nvPr>
        </p:nvSpPr>
        <p:spPr>
          <a:xfrm>
            <a:off x="609600" y="2516717"/>
            <a:ext cx="10972800" cy="1143000"/>
          </a:xfrm>
        </p:spPr>
        <p:txBody>
          <a:bodyPr/>
          <a:lstStyle/>
          <a:p>
            <a:r>
              <a:rPr lang="zh-TW" altLang="en-US" sz="5000" smtClean="0">
                <a:solidFill>
                  <a:schemeClr val="tx1"/>
                </a:solidFill>
                <a:latin typeface="標楷體" pitchFamily="65" charset="-120"/>
                <a:cs typeface="Arial" pitchFamily="34" charset="0"/>
              </a:rPr>
              <a:t>第二章</a:t>
            </a:r>
            <a:br>
              <a:rPr lang="en-US" altLang="zh-TW" sz="5000" smtClean="0">
                <a:solidFill>
                  <a:schemeClr val="tx1"/>
                </a:solidFill>
                <a:latin typeface="標楷體" pitchFamily="65" charset="-120"/>
                <a:cs typeface="Arial" pitchFamily="34" charset="0"/>
              </a:rPr>
            </a:br>
            <a:br>
              <a:rPr lang="en-US" altLang="zh-TW" sz="5000" smtClean="0">
                <a:solidFill>
                  <a:schemeClr val="tx1"/>
                </a:solidFill>
                <a:latin typeface="標楷體" pitchFamily="65" charset="-120"/>
                <a:cs typeface="Arial" pitchFamily="34" charset="0"/>
              </a:rPr>
            </a:br>
            <a:r>
              <a:rPr lang="zh-TW" altLang="en-US" sz="5000" smtClean="0">
                <a:solidFill>
                  <a:schemeClr val="tx1"/>
                </a:solidFill>
                <a:latin typeface="標楷體" pitchFamily="65" charset="-120"/>
                <a:cs typeface="Arial" pitchFamily="34" charset="0"/>
              </a:rPr>
              <a:t>單</a:t>
            </a:r>
            <a:r>
              <a:rPr lang="zh-TW" altLang="en-US" sz="5000">
                <a:solidFill>
                  <a:schemeClr val="tx1"/>
                </a:solidFill>
                <a:latin typeface="標楷體" pitchFamily="65" charset="-120"/>
                <a:cs typeface="Arial" pitchFamily="34" charset="0"/>
              </a:rPr>
              <a:t>區域 </a:t>
            </a:r>
            <a:r>
              <a:rPr lang="en-US" altLang="zh-TW" sz="5000">
                <a:solidFill>
                  <a:schemeClr val="tx1"/>
                </a:solidFill>
                <a:latin typeface="標楷體" pitchFamily="65" charset="-120"/>
                <a:cs typeface="Arial" pitchFamily="34" charset="0"/>
              </a:rPr>
              <a:t>OSPFv2 </a:t>
            </a:r>
            <a:r>
              <a:rPr lang="zh-TW" altLang="en-US" sz="5000">
                <a:solidFill>
                  <a:schemeClr val="tx1"/>
                </a:solidFill>
                <a:latin typeface="標楷體" pitchFamily="65" charset="-120"/>
                <a:cs typeface="Arial" pitchFamily="34" charset="0"/>
              </a:rPr>
              <a:t>設定</a:t>
            </a:r>
            <a:endParaRPr lang="en-US" sz="5000">
              <a:solidFill>
                <a:schemeClr val="tx1"/>
              </a:solidFill>
              <a:latin typeface="標楷體" pitchFamily="65" charset="-120"/>
              <a:cs typeface="Arial" panose="020b0604020202020204"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28</a:t>
            </a:fld>
            <a:endParaRPr lang="en-US"/>
          </a:p>
        </p:txBody>
      </p:sp>
    </p:spTree>
    <p:custDataLst>
      <p:tags r:id="rId4"/>
    </p:custDataLst>
    <p:extLst>
      <p:ext uri="{BB962C8B-B14F-4D97-AF65-F5344CB8AC3E}">
        <p14:creationId xmlns:p14="http://schemas.microsoft.com/office/powerpoint/2010/main" val="4111715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r>
              <a:rPr lang="zh-TW" altLang="en-US" sz="2600" b="1">
                <a:latin typeface="標楷體" pitchFamily="65" charset="-120"/>
              </a:rPr>
              <a:t>軸輻式拓撲 </a:t>
            </a:r>
          </a:p>
          <a:p>
            <a:pPr lvl="1"/>
            <a:r>
              <a:rPr lang="zh-TW" altLang="en-US" sz="2600">
                <a:latin typeface="標楷體" pitchFamily="65" charset="-120"/>
              </a:rPr>
              <a:t>讓軸路由器上的單一介面由所有輻電路共用。</a:t>
            </a:r>
          </a:p>
          <a:p>
            <a:pPr lvl="1"/>
            <a:r>
              <a:rPr lang="zh-TW" altLang="en-US" sz="2600">
                <a:latin typeface="標楷體" pitchFamily="65" charset="-120"/>
              </a:rPr>
              <a:t>輻路由器可以透過軸路由器使用虛擬電路和路由子介面互連。</a:t>
            </a:r>
          </a:p>
          <a:p>
            <a:pPr lvl="1"/>
            <a:r>
              <a:rPr lang="zh-TW" altLang="en-US" sz="2600">
                <a:latin typeface="標楷體" pitchFamily="65" charset="-120"/>
              </a:rPr>
              <a:t>輻路由器只能透過軸路由器彼此通訊。</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7.1</a:t>
            </a:r>
            <a:r>
              <a:rPr lang="zh-TW" altLang="en-US" sz="3600" smtClean="0">
                <a:solidFill>
                  <a:srgbClr val="004C69"/>
                </a:solidFill>
              </a:rPr>
              <a:t> </a:t>
            </a:r>
            <a:r>
              <a:rPr lang="en-US" altLang="zh-TW" sz="3600" smtClean="0">
                <a:solidFill>
                  <a:srgbClr val="004C69"/>
                </a:solidFill>
              </a:rPr>
              <a:t>WAN </a:t>
            </a:r>
            <a:r>
              <a:rPr lang="zh-TW" altLang="en-US" sz="3600">
                <a:solidFill>
                  <a:srgbClr val="004C69"/>
                </a:solidFill>
              </a:rPr>
              <a:t>的目的</a:t>
            </a:r>
            <a:br>
              <a:rPr lang="en-US" altLang="zh-TW" sz="3600">
                <a:solidFill>
                  <a:srgbClr val="004C69"/>
                </a:solidFill>
              </a:rPr>
            </a:br>
            <a:r>
              <a:rPr lang="en-US" altLang="zh-TW" sz="3600">
                <a:solidFill>
                  <a:srgbClr val="004C69"/>
                </a:solidFill>
              </a:rPr>
              <a:t>WAN </a:t>
            </a:r>
            <a:r>
              <a:rPr lang="zh-TW" altLang="en-US" sz="3600">
                <a:solidFill>
                  <a:srgbClr val="004C69"/>
                </a:solidFill>
              </a:rPr>
              <a:t>拓撲（續）</a:t>
            </a:r>
          </a:p>
        </p:txBody>
      </p:sp>
      <p:sp>
        <p:nvSpPr>
          <p:cNvPr id="7" name="Rectangle 6">
            <a:extLst>
              <a:ext uri="{FF2B5EF4-FFF2-40B4-BE49-F238E27FC236}">
                <a16:creationId xmlns:a16="http://schemas.microsoft.com/office/drawing/2014/main" id="{9810DB47-C70D-4A6F-B770-00DA8EC43508}"/>
              </a:ext>
            </a:extLst>
          </p:cNvPr>
          <p:cNvSpPr/>
          <p:nvPr/>
        </p:nvSpPr>
        <p:spPr>
          <a:xfrm>
            <a:off x="7241513" y="3993671"/>
            <a:ext cx="4213609" cy="1292662"/>
          </a:xfrm>
          <a:prstGeom prst="rect">
            <a:avLst/>
          </a:prstGeom>
        </p:spPr>
        <p:txBody>
          <a:bodyPr wrap="square">
            <a:spAutoFit/>
          </a:bodyPr>
          <a:lstStyle/>
          <a:p>
            <a:r>
              <a:rPr lang="zh-TW" altLang="en-US" sz="2600" b="1">
                <a:solidFill>
                  <a:srgbClr val="000000"/>
                </a:solidFill>
                <a:latin typeface="標楷體" pitchFamily="65" charset="-120"/>
                <a:ea typeface="標楷體" panose="03000509000000000000" pitchFamily="65" charset="-120"/>
              </a:rPr>
              <a:t>註：</a:t>
            </a:r>
            <a:r>
              <a:rPr lang="zh-TW" altLang="en-US" sz="2600">
                <a:latin typeface="標楷體" pitchFamily="65" charset="-120"/>
                <a:ea typeface="標楷體" panose="03000509000000000000" pitchFamily="65" charset="-120"/>
              </a:rPr>
              <a:t>軸路由器代表一個單點故障。如果它故障，輻間通訊也會故障。</a:t>
            </a:r>
            <a:endParaRPr lang="zh-TW" altLang="en-US" sz="2600">
              <a:solidFill>
                <a:srgbClr val="000000"/>
              </a:solidFill>
              <a:latin typeface="標楷體" pitchFamily="65" charset="-120"/>
              <a:ea typeface="標楷體" panose="03000509000000000000" pitchFamily="65" charset="-120"/>
            </a:endParaRPr>
          </a:p>
        </p:txBody>
      </p:sp>
      <p:pic>
        <p:nvPicPr>
          <p:cNvPr id="2" name="Picture 1">
            <a:extLst>
              <a:ext uri="{FF2B5EF4-FFF2-40B4-BE49-F238E27FC236}">
                <a16:creationId xmlns:a16="http://schemas.microsoft.com/office/drawing/2014/main" id="{627917B2-B878-42F4-B66F-EAE892D0E87B}"/>
              </a:ext>
            </a:extLst>
          </p:cNvPr>
          <p:cNvPicPr>
            <a:picLocks noChangeAspect="1"/>
          </p:cNvPicPr>
          <p:nvPr/>
        </p:nvPicPr>
        <p:blipFill>
          <a:blip r:embed="rId3"/>
          <a:stretch>
            <a:fillRect/>
          </a:stretch>
        </p:blipFill>
        <p:spPr>
          <a:xfrm>
            <a:off x="1969478" y="3429001"/>
            <a:ext cx="4461468" cy="2568487"/>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280</a:t>
            </a:fld>
            <a:endParaRPr lang="en-US" kern="0">
              <a:solidFill>
                <a:srgbClr val="595959"/>
              </a:solidFill>
            </a:endParaRPr>
          </a:p>
        </p:txBody>
      </p:sp>
    </p:spTree>
    <p:extLst>
      <p:ext uri="{BB962C8B-B14F-4D97-AF65-F5344CB8AC3E}">
        <p14:creationId xmlns:p14="http://schemas.microsoft.com/office/powerpoint/2010/main" val="3085375882"/>
      </p:ext>
    </p:extLst>
  </p:cSld>
  <p:clrMapOvr>
    <a:masterClrMapping/>
  </p:clrMapOvr>
  <p:transition/>
  <p:timing/>
</p:sld>
</file>

<file path=ppt/slides/slide2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77655"/>
            <a:ext cx="11804381" cy="4822995"/>
          </a:xfrm>
        </p:spPr>
        <p:txBody>
          <a:bodyPr>
            <a:normAutofit/>
          </a:bodyPr>
          <a:lstStyle/>
          <a:p>
            <a:r>
              <a:rPr lang="zh-TW" altLang="en-US" sz="2600" b="1">
                <a:latin typeface="標楷體" pitchFamily="65" charset="-120"/>
              </a:rPr>
              <a:t>雙宿主拓撲</a:t>
            </a:r>
          </a:p>
          <a:p>
            <a:pPr lvl="1"/>
            <a:r>
              <a:rPr lang="zh-TW" altLang="en-US" sz="2600">
                <a:latin typeface="標楷體" pitchFamily="65" charset="-120"/>
              </a:rPr>
              <a:t>提供增強的網路備援、負載平衡、分散式運算和處理，以及實作備份服務供應商連接的能力。</a:t>
            </a:r>
          </a:p>
          <a:p>
            <a:pPr lvl="1"/>
            <a:r>
              <a:rPr lang="zh-TW" altLang="en-US" sz="2600">
                <a:latin typeface="標楷體" pitchFamily="65" charset="-120"/>
              </a:rPr>
              <a:t>實作比單宿主拓撲更昂貴。這是因為它們需要額外的網路硬體，例如額外的路由器和交換器。</a:t>
            </a:r>
          </a:p>
          <a:p>
            <a:pPr lvl="1"/>
            <a:r>
              <a:rPr lang="zh-TW" altLang="en-US" sz="2600">
                <a:latin typeface="標楷體" pitchFamily="65" charset="-120"/>
              </a:rPr>
              <a:t>更難實作，因為它們需要額外且更複雜的設定。</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7.1</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的目的</a:t>
            </a:r>
            <a:br>
              <a:rPr lang="en-US" altLang="zh-TW" sz="3600">
                <a:solidFill>
                  <a:srgbClr val="004C69"/>
                </a:solidFill>
              </a:rPr>
            </a:br>
            <a:r>
              <a:rPr lang="en-US" altLang="zh-TW" sz="3600">
                <a:solidFill>
                  <a:srgbClr val="004C69"/>
                </a:solidFill>
              </a:rPr>
              <a:t>WAN </a:t>
            </a:r>
            <a:r>
              <a:rPr lang="zh-TW" altLang="en-US" sz="3600">
                <a:solidFill>
                  <a:srgbClr val="004C69"/>
                </a:solidFill>
              </a:rPr>
              <a:t>拓撲（續）</a:t>
            </a:r>
          </a:p>
        </p:txBody>
      </p:sp>
      <p:pic>
        <p:nvPicPr>
          <p:cNvPr id="5" name="Picture 4">
            <a:extLst>
              <a:ext uri="{FF2B5EF4-FFF2-40B4-BE49-F238E27FC236}">
                <a16:creationId xmlns:a16="http://schemas.microsoft.com/office/drawing/2014/main" id="{69BC861A-BB3C-4835-90E4-8CF9F0710756}"/>
              </a:ext>
            </a:extLst>
          </p:cNvPr>
          <p:cNvPicPr>
            <a:picLocks noChangeAspect="1"/>
          </p:cNvPicPr>
          <p:nvPr/>
        </p:nvPicPr>
        <p:blipFill>
          <a:blip r:embed="rId3"/>
          <a:stretch>
            <a:fillRect/>
          </a:stretch>
        </p:blipFill>
        <p:spPr>
          <a:xfrm>
            <a:off x="5383094" y="4174067"/>
            <a:ext cx="4741300" cy="253302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281</a:t>
            </a:fld>
            <a:endParaRPr lang="en-US" kern="0">
              <a:solidFill>
                <a:srgbClr val="595959"/>
              </a:solidFill>
            </a:endParaRPr>
          </a:p>
        </p:txBody>
      </p:sp>
    </p:spTree>
    <p:extLst>
      <p:ext uri="{BB962C8B-B14F-4D97-AF65-F5344CB8AC3E}">
        <p14:creationId xmlns:p14="http://schemas.microsoft.com/office/powerpoint/2010/main" val="3245316531"/>
      </p:ext>
    </p:extLst>
  </p:cSld>
  <p:clrMapOvr>
    <a:masterClrMapping/>
  </p:clrMapOvr>
  <p:transition/>
  <p:timing/>
</p:sld>
</file>

<file path=ppt/slides/slide2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r>
              <a:rPr lang="zh-TW" altLang="en-US" sz="2600" b="1">
                <a:latin typeface="標楷體" pitchFamily="65" charset="-120"/>
              </a:rPr>
              <a:t>全網狀拓撲</a:t>
            </a:r>
          </a:p>
          <a:p>
            <a:pPr lvl="1"/>
            <a:r>
              <a:rPr lang="zh-TW" altLang="en-US" sz="2600">
                <a:latin typeface="標楷體" pitchFamily="65" charset="-120"/>
              </a:rPr>
              <a:t>全網狀拓撲使用多氣虛擬電路連接所有站點</a:t>
            </a:r>
          </a:p>
          <a:p>
            <a:pPr lvl="1"/>
            <a:r>
              <a:rPr lang="zh-TW" altLang="en-US" sz="2600">
                <a:latin typeface="標楷體" pitchFamily="65" charset="-120"/>
              </a:rPr>
              <a:t>最容錯的拓撲</a:t>
            </a:r>
            <a:endParaRPr lang="en-US" altLang="zh-TW" sz="2600">
              <a:latin typeface="標楷體" pitchFamily="65" charset="-120"/>
            </a:endParaRPr>
          </a:p>
          <a:p>
            <a:endParaRPr lang="en-US" altLang="zh-TW" sz="2600">
              <a:latin typeface="標楷體" pitchFamily="65" charset="-120"/>
            </a:endParaRPr>
          </a:p>
          <a:p>
            <a:endParaRPr lang="en-US" altLang="zh-TW" sz="2600">
              <a:latin typeface="標楷體" pitchFamily="65" charset="-120"/>
            </a:endParaRPr>
          </a:p>
          <a:p>
            <a:endParaRPr lang="en-US" altLang="zh-TW" sz="2600">
              <a:latin typeface="標楷體" pitchFamily="65" charset="-120"/>
            </a:endParaRPr>
          </a:p>
          <a:p>
            <a:r>
              <a:rPr lang="zh-TW" altLang="en-US" sz="2600" b="1">
                <a:latin typeface="標楷體" pitchFamily="65" charset="-120"/>
              </a:rPr>
              <a:t>部份網狀拓撲</a:t>
            </a:r>
            <a:endParaRPr lang="en-US" altLang="zh-TW" sz="2600" b="1">
              <a:latin typeface="標楷體" pitchFamily="65" charset="-120"/>
            </a:endParaRPr>
          </a:p>
          <a:p>
            <a:pPr lvl="1"/>
            <a:r>
              <a:rPr lang="zh-TW" altLang="en-US" sz="2600">
                <a:latin typeface="標楷體" pitchFamily="65" charset="-120"/>
              </a:rPr>
              <a:t>連接許多但並非所有站點。</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7.1</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的目的</a:t>
            </a:r>
            <a:br>
              <a:rPr lang="en-US" altLang="zh-TW" sz="3600">
                <a:solidFill>
                  <a:srgbClr val="004C69"/>
                </a:solidFill>
              </a:rPr>
            </a:br>
            <a:r>
              <a:rPr lang="en-US" altLang="zh-TW" sz="3600">
                <a:solidFill>
                  <a:srgbClr val="004C69"/>
                </a:solidFill>
              </a:rPr>
              <a:t>WAN </a:t>
            </a:r>
            <a:r>
              <a:rPr lang="zh-TW" altLang="en-US" sz="3600">
                <a:solidFill>
                  <a:srgbClr val="004C69"/>
                </a:solidFill>
              </a:rPr>
              <a:t>拓撲（續）</a:t>
            </a:r>
            <a:endParaRPr lang="zh-TW" sz="3600">
              <a:solidFill>
                <a:srgbClr val="004C69"/>
              </a:solidFill>
            </a:endParaRPr>
          </a:p>
        </p:txBody>
      </p:sp>
      <p:pic>
        <p:nvPicPr>
          <p:cNvPr id="2" name="Picture 1">
            <a:extLst>
              <a:ext uri="{FF2B5EF4-FFF2-40B4-BE49-F238E27FC236}">
                <a16:creationId xmlns:a16="http://schemas.microsoft.com/office/drawing/2014/main" id="{87DDCF0D-97F5-4E07-B791-D8BC44CCC900}"/>
              </a:ext>
            </a:extLst>
          </p:cNvPr>
          <p:cNvPicPr>
            <a:picLocks noChangeAspect="1"/>
          </p:cNvPicPr>
          <p:nvPr/>
        </p:nvPicPr>
        <p:blipFill>
          <a:blip r:embed="rId3"/>
          <a:stretch>
            <a:fillRect/>
          </a:stretch>
        </p:blipFill>
        <p:spPr>
          <a:xfrm>
            <a:off x="7301946" y="314999"/>
            <a:ext cx="4314092" cy="2730437"/>
          </a:xfrm>
          <a:prstGeom prst="rect">
            <a:avLst/>
          </a:prstGeom>
        </p:spPr>
      </p:pic>
      <p:pic>
        <p:nvPicPr>
          <p:cNvPr id="7" name="Picture 6">
            <a:extLst>
              <a:ext uri="{FF2B5EF4-FFF2-40B4-BE49-F238E27FC236}">
                <a16:creationId xmlns:a16="http://schemas.microsoft.com/office/drawing/2014/main" id="{6C1B6066-DBD6-4B00-9C9C-C37890CDB075}"/>
              </a:ext>
            </a:extLst>
          </p:cNvPr>
          <p:cNvPicPr>
            <a:picLocks noChangeAspect="1"/>
          </p:cNvPicPr>
          <p:nvPr/>
        </p:nvPicPr>
        <p:blipFill>
          <a:blip r:embed="rId4"/>
          <a:stretch>
            <a:fillRect/>
          </a:stretch>
        </p:blipFill>
        <p:spPr>
          <a:xfrm>
            <a:off x="7182955" y="3310905"/>
            <a:ext cx="4552071" cy="3003689"/>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282</a:t>
            </a:fld>
            <a:endParaRPr lang="en-US" kern="0">
              <a:solidFill>
                <a:srgbClr val="595959"/>
              </a:solidFill>
            </a:endParaRPr>
          </a:p>
        </p:txBody>
      </p:sp>
    </p:spTree>
    <p:extLst>
      <p:ext uri="{BB962C8B-B14F-4D97-AF65-F5344CB8AC3E}">
        <p14:creationId xmlns:p14="http://schemas.microsoft.com/office/powerpoint/2010/main" val="1347134482"/>
      </p:ext>
    </p:extLst>
  </p:cSld>
  <p:clrMapOvr>
    <a:masterClrMapping/>
  </p:clrMapOvr>
  <p:transition/>
  <p:timing/>
</p:sld>
</file>

<file path=ppt/slides/slide2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40077"/>
            <a:ext cx="9670073" cy="4860573"/>
          </a:xfrm>
        </p:spPr>
        <p:txBody>
          <a:bodyPr>
            <a:normAutofit/>
          </a:bodyPr>
          <a:lstStyle/>
          <a:p>
            <a:r>
              <a:rPr lang="en-US" altLang="zh-TW" sz="2600">
                <a:latin typeface="標楷體" pitchFamily="65" charset="-120"/>
              </a:rPr>
              <a:t>WAN </a:t>
            </a:r>
            <a:r>
              <a:rPr lang="zh-TW" altLang="en-US" sz="2600">
                <a:latin typeface="標楷體" pitchFamily="65" charset="-120"/>
              </a:rPr>
              <a:t>設計的另一個面向是組織如何連接到網際網路。組織通常會與服務供應商簽署服務等級協定 </a:t>
            </a:r>
            <a:r>
              <a:rPr lang="en-US" altLang="zh-TW" sz="2600">
                <a:latin typeface="標楷體" pitchFamily="65" charset="-120"/>
              </a:rPr>
              <a:t>(SLA)</a:t>
            </a:r>
            <a:r>
              <a:rPr lang="zh-TW" altLang="en-US" sz="2600">
                <a:latin typeface="標楷體" pitchFamily="65" charset="-120"/>
              </a:rPr>
              <a:t>。</a:t>
            </a:r>
            <a:r>
              <a:rPr lang="en-US" altLang="zh-TW" sz="2600">
                <a:latin typeface="標楷體" pitchFamily="65" charset="-120"/>
              </a:rPr>
              <a:t>SLA </a:t>
            </a:r>
            <a:r>
              <a:rPr lang="zh-TW" altLang="en-US" sz="2600">
                <a:latin typeface="標楷體" pitchFamily="65" charset="-120"/>
              </a:rPr>
              <a:t>概述了與連接的可靠性和可用性有關的預期服務。</a:t>
            </a:r>
            <a:endParaRPr lang="en-US" sz="2600">
              <a:latin typeface="標楷體" pitchFamily="65" charset="-120"/>
            </a:endParaRPr>
          </a:p>
          <a:p>
            <a:r>
              <a:rPr lang="zh-TW" altLang="en-US" sz="2600">
                <a:latin typeface="標楷體" pitchFamily="65" charset="-120"/>
              </a:rPr>
              <a:t>服務供應商可能是也可能不是實際的電信業者。電信業者擁有並維護供應商和客戶之間的實體連接和設備。一般而言，組織會選擇單電信業者或雙電信業者 </a:t>
            </a:r>
            <a:r>
              <a:rPr lang="en-US" altLang="zh-TW" sz="2600">
                <a:latin typeface="標楷體" pitchFamily="65" charset="-120"/>
              </a:rPr>
              <a:t>WAN </a:t>
            </a:r>
            <a:r>
              <a:rPr lang="zh-TW" altLang="en-US" sz="2600">
                <a:latin typeface="標楷體" pitchFamily="65" charset="-120"/>
              </a:rPr>
              <a:t>連接。</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7.1</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的目的</a:t>
            </a:r>
            <a:br>
              <a:rPr lang="en-US" sz="3600">
                <a:solidFill>
                  <a:srgbClr val="004C69"/>
                </a:solidFill>
              </a:rPr>
            </a:br>
            <a:r>
              <a:rPr lang="zh-TW" altLang="en-US" sz="3600">
                <a:solidFill>
                  <a:srgbClr val="004C69"/>
                </a:solidFill>
              </a:rPr>
              <a:t>電信業者連接</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283</a:t>
            </a:fld>
            <a:endParaRPr lang="en-US" kern="0">
              <a:solidFill>
                <a:srgbClr val="595959"/>
              </a:solidFill>
            </a:endParaRPr>
          </a:p>
        </p:txBody>
      </p:sp>
    </p:spTree>
    <p:extLst>
      <p:ext uri="{BB962C8B-B14F-4D97-AF65-F5344CB8AC3E}">
        <p14:creationId xmlns:p14="http://schemas.microsoft.com/office/powerpoint/2010/main" val="827551455"/>
      </p:ext>
    </p:extLst>
  </p:cSld>
  <p:clrMapOvr>
    <a:masterClrMapping/>
  </p:clrMapOvr>
  <p:transition/>
  <p:timing/>
</p:sld>
</file>

<file path=ppt/slides/slide2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623827" cy="5540425"/>
          </a:xfrm>
        </p:spPr>
        <p:txBody>
          <a:bodyPr/>
          <a:lstStyle/>
          <a:p>
            <a:r>
              <a:rPr lang="zh-TW" altLang="en-US" sz="2600">
                <a:latin typeface="標楷體" pitchFamily="65" charset="-120"/>
              </a:rPr>
              <a:t>單電信業者連接是指組織只連接到一個服務供應商時，如圖所示。</a:t>
            </a:r>
            <a:r>
              <a:rPr lang="en-US" altLang="zh-TW" sz="2600">
                <a:latin typeface="標楷體" pitchFamily="65" charset="-120"/>
              </a:rPr>
              <a:t>SLA </a:t>
            </a:r>
            <a:r>
              <a:rPr lang="zh-TW" altLang="en-US" sz="2600">
                <a:latin typeface="標楷體" pitchFamily="65" charset="-120"/>
              </a:rPr>
              <a:t>由組織與服務供應商之間協商而成。</a:t>
            </a:r>
            <a:endParaRPr lang="en-US" sz="2600">
              <a:latin typeface="標楷體" pitchFamily="65" charset="-120"/>
            </a:endParaRPr>
          </a:p>
          <a:p>
            <a:r>
              <a:rPr lang="zh-TW" altLang="en-US" sz="2600">
                <a:latin typeface="標楷體" pitchFamily="65" charset="-120"/>
              </a:rPr>
              <a:t>雙電信業者連接可提供備援並增加網路可用性。組織會與兩個不同的服務供應商協商個別的 </a:t>
            </a:r>
            <a:r>
              <a:rPr lang="en-US" altLang="zh-TW" sz="2600">
                <a:latin typeface="標楷體" pitchFamily="65" charset="-120"/>
              </a:rPr>
              <a:t>SLA</a:t>
            </a:r>
            <a:r>
              <a:rPr lang="zh-TW" altLang="en-US" sz="2600">
                <a:latin typeface="標楷體" pitchFamily="65" charset="-120"/>
              </a:rPr>
              <a:t>。</a:t>
            </a:r>
            <a:endParaRPr lang="en-US" sz="2600">
              <a:latin typeface="標楷體" pitchFamily="65" charset="-120"/>
            </a:endParaRPr>
          </a:p>
          <a:p>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7.1</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的目的</a:t>
            </a:r>
            <a:br>
              <a:rPr lang="en-US" altLang="zh-TW" sz="3600">
                <a:solidFill>
                  <a:srgbClr val="004C69"/>
                </a:solidFill>
              </a:rPr>
            </a:br>
            <a:r>
              <a:rPr lang="zh-TW" altLang="en-US" sz="3600">
                <a:solidFill>
                  <a:srgbClr val="004C69"/>
                </a:solidFill>
              </a:rPr>
              <a:t>電信業者連接（續）</a:t>
            </a:r>
          </a:p>
        </p:txBody>
      </p:sp>
      <p:grpSp>
        <p:nvGrpSpPr>
          <p:cNvPr id="8" name="群組 7">
            <a:extLst>
              <a:ext uri="{FF2B5EF4-FFF2-40B4-BE49-F238E27FC236}">
                <a16:creationId xmlns:a16="http://schemas.microsoft.com/office/drawing/2014/main" id="{278C070E-D810-4992-85B6-8810E666BD6E}"/>
              </a:ext>
            </a:extLst>
          </p:cNvPr>
          <p:cNvGrpSpPr>
            <a:grpSpLocks noChangeAspect="1"/>
          </p:cNvGrpSpPr>
          <p:nvPr/>
        </p:nvGrpSpPr>
        <p:grpSpPr>
          <a:xfrm>
            <a:off x="6376089" y="252317"/>
            <a:ext cx="5490824" cy="5863836"/>
            <a:chOff x="1676149" y="1440082"/>
            <a:chExt cx="5791702" cy="6185154"/>
          </a:xfrm>
        </p:grpSpPr>
        <p:pic>
          <p:nvPicPr>
            <p:cNvPr id="6" name="圖片 5">
              <a:extLst>
                <a:ext uri="{FF2B5EF4-FFF2-40B4-BE49-F238E27FC236}">
                  <a16:creationId xmlns:a16="http://schemas.microsoft.com/office/drawing/2014/main" id="{55FFDFFB-2A1D-4C54-9E31-742983355395}"/>
                </a:ext>
              </a:extLst>
            </p:cNvPr>
            <p:cNvPicPr>
              <a:picLocks noChangeAspect="1"/>
            </p:cNvPicPr>
            <p:nvPr/>
          </p:nvPicPr>
          <p:blipFill>
            <a:blip r:embed="rId3"/>
            <a:stretch>
              <a:fillRect/>
            </a:stretch>
          </p:blipFill>
          <p:spPr>
            <a:xfrm>
              <a:off x="1676149" y="1440082"/>
              <a:ext cx="5791702" cy="2263336"/>
            </a:xfrm>
            <a:prstGeom prst="rect">
              <a:avLst/>
            </a:prstGeom>
          </p:spPr>
        </p:pic>
        <p:pic>
          <p:nvPicPr>
            <p:cNvPr id="7" name="圖片 6">
              <a:extLst>
                <a:ext uri="{FF2B5EF4-FFF2-40B4-BE49-F238E27FC236}">
                  <a16:creationId xmlns:a16="http://schemas.microsoft.com/office/drawing/2014/main" id="{D2115C33-0753-4452-8069-84AA380407E6}"/>
                </a:ext>
              </a:extLst>
            </p:cNvPr>
            <p:cNvPicPr>
              <a:picLocks noChangeAspect="1"/>
            </p:cNvPicPr>
            <p:nvPr/>
          </p:nvPicPr>
          <p:blipFill>
            <a:blip r:embed="rId4"/>
            <a:srcRect l="1012"/>
            <a:stretch>
              <a:fillRect/>
            </a:stretch>
          </p:blipFill>
          <p:spPr>
            <a:xfrm>
              <a:off x="1732601" y="3647251"/>
              <a:ext cx="5725548" cy="3977985"/>
            </a:xfrm>
            <a:prstGeom prst="rect">
              <a:avLst/>
            </a:prstGeom>
          </p:spPr>
        </p:pic>
      </p:gr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284</a:t>
            </a:fld>
            <a:endParaRPr lang="en-US" kern="0">
              <a:solidFill>
                <a:srgbClr val="595959"/>
              </a:solidFill>
            </a:endParaRPr>
          </a:p>
        </p:txBody>
      </p:sp>
    </p:spTree>
    <p:extLst>
      <p:ext uri="{BB962C8B-B14F-4D97-AF65-F5344CB8AC3E}">
        <p14:creationId xmlns:p14="http://schemas.microsoft.com/office/powerpoint/2010/main" val="1834194772"/>
      </p:ext>
    </p:extLst>
  </p:cSld>
  <p:clrMapOvr>
    <a:masterClrMapping/>
  </p:clrMapOvr>
  <p:transition/>
  <p:timing/>
</p:sld>
</file>

<file path=ppt/slides/slide2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615858"/>
            <a:ext cx="10321426" cy="4484792"/>
          </a:xfrm>
        </p:spPr>
        <p:txBody>
          <a:bodyPr>
            <a:normAutofit/>
          </a:bodyPr>
          <a:lstStyle/>
          <a:p>
            <a:r>
              <a:rPr lang="zh-TW" altLang="en-US" sz="2600">
                <a:latin typeface="標楷體" pitchFamily="65" charset="-120"/>
              </a:rPr>
              <a:t>隨著公司的發展，公司的網路需求會發生巨大的變化。</a:t>
            </a:r>
            <a:endParaRPr lang="en-US" altLang="zh-TW" sz="2600">
              <a:latin typeface="標楷體" pitchFamily="65" charset="-120"/>
            </a:endParaRPr>
          </a:p>
          <a:p>
            <a:r>
              <a:rPr lang="zh-TW" altLang="en-US" sz="2600">
                <a:latin typeface="標楷體" pitchFamily="65" charset="-120"/>
              </a:rPr>
              <a:t>網路不僅要滿足企業的日常營運需求，而且必須能夠隨著企業的變化而適應和發展。</a:t>
            </a:r>
          </a:p>
          <a:p>
            <a:r>
              <a:rPr lang="zh-TW" altLang="en-US" sz="2600">
                <a:latin typeface="標楷體" pitchFamily="65" charset="-120"/>
              </a:rPr>
              <a:t>網路設計人員和管理者會謹慎選擇網路技術、協定和服務供應商，以迎接這些挑戰。</a:t>
            </a:r>
            <a:endParaRPr lang="en-US" altLang="zh-TW" sz="2600">
              <a:latin typeface="標楷體" pitchFamily="65" charset="-120"/>
            </a:endParaRPr>
          </a:p>
          <a:p>
            <a:r>
              <a:rPr lang="zh-TW" altLang="zh-TW" sz="2600">
                <a:latin typeface="標楷體" pitchFamily="65" charset="-120"/>
              </a:rPr>
              <a:t>網路可以</a:t>
            </a:r>
            <a:r>
              <a:rPr lang="zh-TW" altLang="en-US" sz="2600">
                <a:latin typeface="標楷體" pitchFamily="65" charset="-120"/>
              </a:rPr>
              <a:t>透</a:t>
            </a:r>
            <a:r>
              <a:rPr lang="zh-TW" altLang="zh-TW" sz="2600">
                <a:latin typeface="標楷體" pitchFamily="65" charset="-120"/>
              </a:rPr>
              <a:t>過</a:t>
            </a:r>
            <a:r>
              <a:rPr lang="zh-TW" altLang="en-US" sz="2600">
                <a:latin typeface="標楷體" pitchFamily="65" charset="-120"/>
              </a:rPr>
              <a:t>使用各種網路設計技術和架構來最佳化它們的網路。</a:t>
            </a:r>
            <a:endParaRPr lang="en-US" altLang="zh-TW" sz="2600">
              <a:latin typeface="標楷體" pitchFamily="65" charset="-120"/>
            </a:endParaRPr>
          </a:p>
          <a:p>
            <a:r>
              <a:rPr lang="zh-TW" altLang="en-US" sz="2600">
                <a:latin typeface="標楷體" pitchFamily="65" charset="-120"/>
              </a:rPr>
              <a:t>為了說明網路規模之間的差異，我們將使用一家名為 </a:t>
            </a:r>
            <a:r>
              <a:rPr lang="en-US" altLang="zh-TW" sz="2600">
                <a:latin typeface="標楷體" pitchFamily="65" charset="-120"/>
              </a:rPr>
              <a:t>SPAN Engineering </a:t>
            </a:r>
            <a:r>
              <a:rPr lang="zh-TW" altLang="en-US" sz="2600">
                <a:latin typeface="標楷體" pitchFamily="65" charset="-120"/>
              </a:rPr>
              <a:t>的虛構公司，因為它從小型的本地企業成長為全球企業。</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7.1</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的目的</a:t>
            </a:r>
            <a:br>
              <a:rPr lang="en-US" altLang="zh-TW" sz="3600">
                <a:solidFill>
                  <a:srgbClr val="004C69"/>
                </a:solidFill>
              </a:rPr>
            </a:br>
            <a:r>
              <a:rPr lang="zh-TW" altLang="en-US" sz="3600">
                <a:solidFill>
                  <a:srgbClr val="004C69"/>
                </a:solidFill>
              </a:rPr>
              <a:t>不斷演進的網路</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285</a:t>
            </a:fld>
            <a:endParaRPr lang="en-US" kern="0">
              <a:solidFill>
                <a:srgbClr val="595959"/>
              </a:solidFill>
            </a:endParaRPr>
          </a:p>
        </p:txBody>
      </p:sp>
    </p:spTree>
    <p:extLst>
      <p:ext uri="{BB962C8B-B14F-4D97-AF65-F5344CB8AC3E}">
        <p14:creationId xmlns:p14="http://schemas.microsoft.com/office/powerpoint/2010/main" val="163533482"/>
      </p:ext>
    </p:extLst>
  </p:cSld>
  <p:clrMapOvr>
    <a:masterClrMapping/>
  </p:clrMapOvr>
  <p:transition/>
  <p:timing/>
</p:sld>
</file>

<file path=ppt/slides/slide2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normAutofit/>
          </a:bodyPr>
          <a:lstStyle/>
          <a:p>
            <a:pPr marL="0" indent="0">
              <a:buNone/>
            </a:pPr>
            <a:r>
              <a:rPr lang="zh-TW" altLang="en-US" sz="2600" b="1">
                <a:latin typeface="標楷體" pitchFamily="65" charset="-120"/>
              </a:rPr>
              <a:t>小型網路</a:t>
            </a:r>
          </a:p>
          <a:p>
            <a:r>
              <a:rPr lang="en-US" altLang="zh-TW" sz="2600">
                <a:latin typeface="標楷體" pitchFamily="65" charset="-120"/>
              </a:rPr>
              <a:t>SPAN </a:t>
            </a:r>
            <a:r>
              <a:rPr lang="zh-TW" altLang="en-US" sz="2600">
                <a:latin typeface="標楷體" pitchFamily="65" charset="-120"/>
              </a:rPr>
              <a:t>是一家小虛構的公司，最初由 </a:t>
            </a:r>
            <a:r>
              <a:rPr lang="en-US" altLang="zh-TW" sz="2600">
                <a:latin typeface="標楷體" pitchFamily="65" charset="-120"/>
              </a:rPr>
              <a:t>15 </a:t>
            </a:r>
            <a:r>
              <a:rPr lang="zh-TW" altLang="en-US" sz="2600">
                <a:latin typeface="標楷體" pitchFamily="65" charset="-120"/>
              </a:rPr>
              <a:t>名員工在一個小型辦公室工作。</a:t>
            </a:r>
          </a:p>
          <a:p>
            <a:r>
              <a:rPr lang="zh-TW" altLang="en-US" sz="2600">
                <a:latin typeface="標楷體" pitchFamily="65" charset="-120"/>
              </a:rPr>
              <a:t>使用一個單一的 </a:t>
            </a:r>
            <a:r>
              <a:rPr lang="en-US" altLang="zh-TW" sz="2600">
                <a:latin typeface="標楷體" pitchFamily="65" charset="-120"/>
              </a:rPr>
              <a:t>LAN</a:t>
            </a:r>
            <a:r>
              <a:rPr lang="zh-TW" altLang="en-US" sz="2600">
                <a:latin typeface="標楷體" pitchFamily="65" charset="-120"/>
              </a:rPr>
              <a:t>，連接到無線路由器，以共用資料和週邊。</a:t>
            </a:r>
          </a:p>
          <a:p>
            <a:r>
              <a:rPr lang="zh-TW" altLang="en-US" sz="2600">
                <a:latin typeface="標楷體" pitchFamily="65" charset="-120"/>
              </a:rPr>
              <a:t>網際網路的連接是透過一種常見的寬頻服務，稱為數位用戶電路 </a:t>
            </a:r>
            <a:r>
              <a:rPr lang="en-US" altLang="zh-TW" sz="2600">
                <a:latin typeface="標楷體" pitchFamily="65" charset="-120"/>
              </a:rPr>
              <a:t>(DSL)</a:t>
            </a:r>
            <a:r>
              <a:rPr lang="zh-TW" altLang="en-US" sz="2600">
                <a:latin typeface="標楷體" pitchFamily="65" charset="-120"/>
              </a:rPr>
              <a:t> 。</a:t>
            </a:r>
            <a:endParaRPr lang="zh-TW" altLang="zh-TW" sz="2600">
              <a:latin typeface="標楷體" pitchFamily="65" charset="-120"/>
            </a:endParaRPr>
          </a:p>
          <a:p>
            <a:r>
              <a:rPr lang="en-US" altLang="zh-TW" sz="2600">
                <a:latin typeface="標楷體" pitchFamily="65" charset="-120"/>
              </a:rPr>
              <a:t>IT </a:t>
            </a:r>
            <a:r>
              <a:rPr lang="zh-TW" altLang="en-US" sz="2600">
                <a:latin typeface="標楷體" pitchFamily="65" charset="-120"/>
              </a:rPr>
              <a:t>支援是由 </a:t>
            </a:r>
            <a:r>
              <a:rPr lang="en-US" altLang="zh-TW" sz="2600">
                <a:latin typeface="標楷體" pitchFamily="65" charset="-120"/>
              </a:rPr>
              <a:t>DSL</a:t>
            </a:r>
            <a:r>
              <a:rPr lang="zh-TW" altLang="en-US" sz="2600">
                <a:latin typeface="標楷體" pitchFamily="65" charset="-120"/>
              </a:rPr>
              <a:t>供應商簽訂了服務合約。</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7.1</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的目的</a:t>
            </a:r>
            <a:br>
              <a:rPr lang="en-US" sz="3600">
                <a:solidFill>
                  <a:srgbClr val="004C69"/>
                </a:solidFill>
              </a:rPr>
            </a:br>
            <a:r>
              <a:rPr lang="zh-TW" altLang="zh-TW" sz="3600">
                <a:solidFill>
                  <a:srgbClr val="004C69"/>
                </a:solidFill>
              </a:rPr>
              <a:t>不斷演變的網路</a:t>
            </a:r>
            <a:r>
              <a:rPr lang="zh-TW" altLang="en-US" sz="3600">
                <a:solidFill>
                  <a:srgbClr val="004C69"/>
                </a:solidFill>
              </a:rPr>
              <a:t>（續） </a:t>
            </a:r>
          </a:p>
        </p:txBody>
      </p:sp>
      <p:pic>
        <p:nvPicPr>
          <p:cNvPr id="2" name="Picture 1">
            <a:extLst>
              <a:ext uri="{FF2B5EF4-FFF2-40B4-BE49-F238E27FC236}">
                <a16:creationId xmlns:a16="http://schemas.microsoft.com/office/drawing/2014/main" id="{B771D278-3A73-408C-815A-32BB0A7AE6B9}"/>
              </a:ext>
            </a:extLst>
          </p:cNvPr>
          <p:cNvPicPr>
            <a:picLocks noChangeAspect="1"/>
          </p:cNvPicPr>
          <p:nvPr/>
        </p:nvPicPr>
        <p:blipFill>
          <a:blip r:embed="rId3"/>
          <a:stretch>
            <a:fillRect/>
          </a:stretch>
        </p:blipFill>
        <p:spPr>
          <a:xfrm>
            <a:off x="6096001" y="1272792"/>
            <a:ext cx="5255497" cy="3755209"/>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286</a:t>
            </a:fld>
            <a:endParaRPr lang="en-US" kern="0">
              <a:solidFill>
                <a:srgbClr val="595959"/>
              </a:solidFill>
            </a:endParaRPr>
          </a:p>
        </p:txBody>
      </p:sp>
    </p:spTree>
    <p:extLst>
      <p:ext uri="{BB962C8B-B14F-4D97-AF65-F5344CB8AC3E}">
        <p14:creationId xmlns:p14="http://schemas.microsoft.com/office/powerpoint/2010/main" val="1647964339"/>
      </p:ext>
    </p:extLst>
  </p:cSld>
  <p:clrMapOvr>
    <a:masterClrMapping/>
  </p:clrMapOvr>
  <p:transition/>
  <p:timing/>
</p:sld>
</file>

<file path=ppt/slides/slide2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343740" cy="5540425"/>
          </a:xfrm>
        </p:spPr>
        <p:txBody>
          <a:bodyPr>
            <a:normAutofit/>
          </a:bodyPr>
          <a:lstStyle/>
          <a:p>
            <a:pPr marL="0" indent="0">
              <a:buNone/>
            </a:pPr>
            <a:r>
              <a:rPr lang="zh-TW" altLang="en-US" sz="2600" b="1">
                <a:latin typeface="標楷體" pitchFamily="65" charset="-120"/>
              </a:rPr>
              <a:t>園區網路</a:t>
            </a:r>
          </a:p>
          <a:p>
            <a:r>
              <a:rPr lang="zh-TW" altLang="en-US" sz="2600">
                <a:latin typeface="標楷體" pitchFamily="65" charset="-120"/>
              </a:rPr>
              <a:t>在幾年之內 </a:t>
            </a:r>
            <a:r>
              <a:rPr lang="en-US" altLang="zh-TW" sz="2600">
                <a:latin typeface="標楷體" pitchFamily="65" charset="-120"/>
              </a:rPr>
              <a:t>SPAN </a:t>
            </a:r>
            <a:r>
              <a:rPr lang="zh-TW" altLang="en-US" sz="2600">
                <a:latin typeface="標楷體" pitchFamily="65" charset="-120"/>
              </a:rPr>
              <a:t>的增長，需要建築的幾個樓層。</a:t>
            </a:r>
          </a:p>
          <a:p>
            <a:r>
              <a:rPr lang="zh-TW" altLang="en-US" sz="2600">
                <a:latin typeface="標楷體" pitchFamily="65" charset="-120"/>
              </a:rPr>
              <a:t>公司現在需要園區區域網路 </a:t>
            </a:r>
            <a:r>
              <a:rPr lang="en-US" altLang="zh-TW" sz="2600">
                <a:latin typeface="標楷體" pitchFamily="65" charset="-120"/>
              </a:rPr>
              <a:t>(CAN) </a:t>
            </a:r>
            <a:r>
              <a:rPr lang="zh-TW" altLang="en-US" sz="2600">
                <a:latin typeface="標楷體" pitchFamily="65" charset="-120"/>
              </a:rPr>
              <a:t>。</a:t>
            </a:r>
          </a:p>
          <a:p>
            <a:r>
              <a:rPr lang="zh-TW" altLang="en-US" sz="2600">
                <a:latin typeface="標楷體" pitchFamily="65" charset="-120"/>
              </a:rPr>
              <a:t>防火牆可保護企業使用者的網際網路存取。 </a:t>
            </a:r>
          </a:p>
          <a:p>
            <a:r>
              <a:rPr lang="zh-TW" altLang="en-US" sz="2600">
                <a:latin typeface="標楷體" pitchFamily="65" charset="-120"/>
              </a:rPr>
              <a:t>內部 </a:t>
            </a:r>
            <a:r>
              <a:rPr lang="en-US" altLang="zh-TW" sz="2600">
                <a:latin typeface="標楷體" pitchFamily="65" charset="-120"/>
              </a:rPr>
              <a:t>IT </a:t>
            </a:r>
            <a:r>
              <a:rPr lang="zh-TW" altLang="en-US" sz="2600">
                <a:latin typeface="標楷體" pitchFamily="65" charset="-120"/>
              </a:rPr>
              <a:t>人員支援及維護網路。</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7.1</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的目的</a:t>
            </a:r>
            <a:br>
              <a:rPr lang="en-US" altLang="zh-TW" sz="3600">
                <a:solidFill>
                  <a:srgbClr val="004C69"/>
                </a:solidFill>
              </a:rPr>
            </a:br>
            <a:r>
              <a:rPr lang="zh-TW" altLang="zh-TW" sz="3600">
                <a:solidFill>
                  <a:srgbClr val="004C69"/>
                </a:solidFill>
              </a:rPr>
              <a:t>不斷演變的網路</a:t>
            </a:r>
            <a:r>
              <a:rPr lang="zh-TW" altLang="en-US" sz="3600">
                <a:solidFill>
                  <a:srgbClr val="004C69"/>
                </a:solidFill>
              </a:rPr>
              <a:t>（續）</a:t>
            </a:r>
            <a:r>
              <a:rPr lang="zh-TW" altLang="zh-TW" sz="3600">
                <a:solidFill>
                  <a:srgbClr val="004C69"/>
                </a:solidFill>
              </a:rPr>
              <a:t> </a:t>
            </a:r>
            <a:endParaRPr lang="zh-TW" sz="3600">
              <a:solidFill>
                <a:srgbClr val="004C69"/>
              </a:solidFill>
            </a:endParaRPr>
          </a:p>
        </p:txBody>
      </p:sp>
      <p:pic>
        <p:nvPicPr>
          <p:cNvPr id="5" name="Picture 4">
            <a:extLst>
              <a:ext uri="{FF2B5EF4-FFF2-40B4-BE49-F238E27FC236}">
                <a16:creationId xmlns:a16="http://schemas.microsoft.com/office/drawing/2014/main" id="{9D3A9007-1153-4566-89BC-58E4EDF8B2DD}"/>
              </a:ext>
            </a:extLst>
          </p:cNvPr>
          <p:cNvPicPr>
            <a:picLocks noChangeAspect="1"/>
          </p:cNvPicPr>
          <p:nvPr/>
        </p:nvPicPr>
        <p:blipFill>
          <a:blip r:embed="rId3"/>
          <a:stretch>
            <a:fillRect/>
          </a:stretch>
        </p:blipFill>
        <p:spPr>
          <a:xfrm>
            <a:off x="5874435" y="1333052"/>
            <a:ext cx="5568341" cy="419189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287</a:t>
            </a:fld>
            <a:endParaRPr lang="en-US" kern="0">
              <a:solidFill>
                <a:srgbClr val="595959"/>
              </a:solidFill>
            </a:endParaRPr>
          </a:p>
        </p:txBody>
      </p:sp>
    </p:spTree>
    <p:extLst>
      <p:ext uri="{BB962C8B-B14F-4D97-AF65-F5344CB8AC3E}">
        <p14:creationId xmlns:p14="http://schemas.microsoft.com/office/powerpoint/2010/main" val="1977737456"/>
      </p:ext>
    </p:extLst>
  </p:cSld>
  <p:clrMapOvr>
    <a:masterClrMapping/>
  </p:clrMapOvr>
  <p:transition/>
  <p:timing/>
</p:sld>
</file>

<file path=ppt/slides/slide2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638245" cy="5540425"/>
          </a:xfrm>
        </p:spPr>
        <p:txBody>
          <a:bodyPr>
            <a:normAutofit/>
          </a:bodyPr>
          <a:lstStyle/>
          <a:p>
            <a:pPr marL="0" indent="0">
              <a:buNone/>
            </a:pPr>
            <a:r>
              <a:rPr lang="zh-TW" altLang="en-US" sz="2600" b="1">
                <a:latin typeface="標楷體" pitchFamily="65" charset="-120"/>
              </a:rPr>
              <a:t>分支網路</a:t>
            </a:r>
          </a:p>
          <a:p>
            <a:r>
              <a:rPr lang="zh-TW" altLang="en-US" sz="2600">
                <a:latin typeface="標楷體" pitchFamily="65" charset="-120"/>
              </a:rPr>
              <a:t>幾年後，該公司擴大並在城市增加了一個分支站點，並在其他城市增加了一個遠程和區域站點。</a:t>
            </a:r>
          </a:p>
          <a:p>
            <a:r>
              <a:rPr lang="zh-TW" altLang="en-US" sz="2600">
                <a:latin typeface="標楷體" pitchFamily="65" charset="-120"/>
              </a:rPr>
              <a:t>該公司現在需要一個都會區域網路 </a:t>
            </a:r>
            <a:r>
              <a:rPr lang="en-US" altLang="zh-TW" sz="2600">
                <a:latin typeface="標楷體" pitchFamily="65" charset="-120"/>
              </a:rPr>
              <a:t>(MAN) </a:t>
            </a:r>
            <a:r>
              <a:rPr lang="zh-TW" altLang="en-US" sz="2600">
                <a:latin typeface="標楷體" pitchFamily="65" charset="-120"/>
              </a:rPr>
              <a:t>來互連城市內的站點。</a:t>
            </a:r>
          </a:p>
          <a:p>
            <a:r>
              <a:rPr lang="zh-TW" altLang="en-US" sz="2600">
                <a:latin typeface="標楷體" pitchFamily="65" charset="-120"/>
              </a:rPr>
              <a:t>為了連線到中央辦公室，附近城市的分支機構辦公室透過當地的服務供應商使用私有專線。</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7.1</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的目的</a:t>
            </a:r>
            <a:br>
              <a:rPr lang="en-US" altLang="zh-TW" sz="3600">
                <a:solidFill>
                  <a:srgbClr val="004C69"/>
                </a:solidFill>
              </a:rPr>
            </a:br>
            <a:r>
              <a:rPr lang="zh-TW" altLang="zh-TW" sz="3600">
                <a:solidFill>
                  <a:srgbClr val="004C69"/>
                </a:solidFill>
              </a:rPr>
              <a:t>不斷演變的網路</a:t>
            </a:r>
            <a:r>
              <a:rPr lang="zh-TW" altLang="en-US" sz="3600">
                <a:solidFill>
                  <a:srgbClr val="004C69"/>
                </a:solidFill>
              </a:rPr>
              <a:t>（續）</a:t>
            </a:r>
            <a:r>
              <a:rPr lang="zh-TW" altLang="zh-TW" sz="3600">
                <a:solidFill>
                  <a:srgbClr val="004C69"/>
                </a:solidFill>
              </a:rPr>
              <a:t> </a:t>
            </a:r>
            <a:endParaRPr lang="zh-TW" sz="3600">
              <a:solidFill>
                <a:srgbClr val="004C69"/>
              </a:solidFill>
            </a:endParaRPr>
          </a:p>
        </p:txBody>
      </p:sp>
      <p:pic>
        <p:nvPicPr>
          <p:cNvPr id="2" name="Picture 1">
            <a:extLst>
              <a:ext uri="{FF2B5EF4-FFF2-40B4-BE49-F238E27FC236}">
                <a16:creationId xmlns:a16="http://schemas.microsoft.com/office/drawing/2014/main" id="{E9D66F69-177C-43AA-B2D7-2080991F8CA7}"/>
              </a:ext>
            </a:extLst>
          </p:cNvPr>
          <p:cNvPicPr>
            <a:picLocks noChangeAspect="1"/>
          </p:cNvPicPr>
          <p:nvPr/>
        </p:nvPicPr>
        <p:blipFill>
          <a:blip r:embed="rId3"/>
          <a:stretch>
            <a:fillRect/>
          </a:stretch>
        </p:blipFill>
        <p:spPr>
          <a:xfrm>
            <a:off x="5830333" y="1272791"/>
            <a:ext cx="5296985" cy="3878315"/>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288</a:t>
            </a:fld>
            <a:endParaRPr lang="en-US" kern="0">
              <a:solidFill>
                <a:srgbClr val="595959"/>
              </a:solidFill>
            </a:endParaRPr>
          </a:p>
        </p:txBody>
      </p:sp>
    </p:spTree>
    <p:extLst>
      <p:ext uri="{BB962C8B-B14F-4D97-AF65-F5344CB8AC3E}">
        <p14:creationId xmlns:p14="http://schemas.microsoft.com/office/powerpoint/2010/main" val="2030641239"/>
      </p:ext>
    </p:extLst>
  </p:cSld>
  <p:clrMapOvr>
    <a:masterClrMapping/>
  </p:clrMapOvr>
  <p:transition/>
  <p:timing/>
</p:sld>
</file>

<file path=ppt/slides/slide2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279199" cy="5540425"/>
          </a:xfrm>
        </p:spPr>
        <p:txBody>
          <a:bodyPr>
            <a:normAutofit/>
          </a:bodyPr>
          <a:lstStyle/>
          <a:p>
            <a:pPr marL="0" indent="0">
              <a:buNone/>
            </a:pPr>
            <a:r>
              <a:rPr lang="zh-TW" altLang="en-US" sz="2600" b="1">
                <a:latin typeface="標楷體" pitchFamily="65" charset="-120"/>
              </a:rPr>
              <a:t>分散式網路</a:t>
            </a:r>
            <a:endParaRPr lang="en-US" altLang="zh-TW" sz="2600" b="1">
              <a:latin typeface="標楷體" pitchFamily="65" charset="-120"/>
            </a:endParaRPr>
          </a:p>
          <a:p>
            <a:r>
              <a:rPr lang="en-US" altLang="zh-TW" sz="2600">
                <a:latin typeface="標楷體" pitchFamily="65" charset="-120"/>
              </a:rPr>
              <a:t>SPAN Engineering </a:t>
            </a:r>
            <a:r>
              <a:rPr lang="zh-TW" altLang="en-US" sz="2600">
                <a:latin typeface="標楷體" pitchFamily="65" charset="-120"/>
              </a:rPr>
              <a:t>已經營業務 </a:t>
            </a:r>
            <a:r>
              <a:rPr lang="en-US" altLang="zh-TW" sz="2600">
                <a:latin typeface="標楷體" pitchFamily="65" charset="-120"/>
              </a:rPr>
              <a:t>20 </a:t>
            </a:r>
            <a:r>
              <a:rPr lang="zh-TW" altLang="en-US" sz="2600">
                <a:latin typeface="標楷體" pitchFamily="65" charset="-120"/>
              </a:rPr>
              <a:t>年，已經成長到數以千計的員工分佈在世界各地的辦公室。</a:t>
            </a:r>
          </a:p>
          <a:p>
            <a:r>
              <a:rPr lang="zh-TW" altLang="en-US" sz="2600">
                <a:latin typeface="標楷體" pitchFamily="65" charset="-120"/>
              </a:rPr>
              <a:t>站點對站點和遠端存取虛擬私有網路 </a:t>
            </a:r>
            <a:r>
              <a:rPr lang="en-US" altLang="zh-TW" sz="2600">
                <a:latin typeface="標楷體" pitchFamily="65" charset="-120"/>
              </a:rPr>
              <a:t>(VPN) </a:t>
            </a:r>
            <a:r>
              <a:rPr lang="zh-TW" altLang="en-US" sz="2600">
                <a:latin typeface="標楷體" pitchFamily="65" charset="-120"/>
              </a:rPr>
              <a:t>可讓公司使用網際網路，輕鬆安全地與世界各地的員工和設施連線。</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7.1</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的目的</a:t>
            </a:r>
            <a:br>
              <a:rPr lang="en-US" altLang="zh-TW" sz="3600">
                <a:solidFill>
                  <a:srgbClr val="004C69"/>
                </a:solidFill>
              </a:rPr>
            </a:br>
            <a:r>
              <a:rPr lang="zh-TW" altLang="zh-TW" sz="3600">
                <a:solidFill>
                  <a:srgbClr val="004C69"/>
                </a:solidFill>
              </a:rPr>
              <a:t>不斷演變的網路</a:t>
            </a:r>
            <a:r>
              <a:rPr lang="zh-TW" altLang="en-US" sz="3600">
                <a:solidFill>
                  <a:srgbClr val="004C69"/>
                </a:solidFill>
              </a:rPr>
              <a:t>（續）</a:t>
            </a:r>
            <a:r>
              <a:rPr lang="zh-TW" altLang="zh-TW" sz="3600">
                <a:solidFill>
                  <a:srgbClr val="004C69"/>
                </a:solidFill>
              </a:rPr>
              <a:t> </a:t>
            </a:r>
            <a:endParaRPr lang="zh-TW" altLang="en-US" sz="3600">
              <a:solidFill>
                <a:srgbClr val="004C69"/>
              </a:solidFill>
            </a:endParaRPr>
          </a:p>
        </p:txBody>
      </p:sp>
      <p:pic>
        <p:nvPicPr>
          <p:cNvPr id="5" name="Picture 4">
            <a:extLst>
              <a:ext uri="{FF2B5EF4-FFF2-40B4-BE49-F238E27FC236}">
                <a16:creationId xmlns:a16="http://schemas.microsoft.com/office/drawing/2014/main" id="{8A5E5D75-1069-448D-AB30-4EA340860C15}"/>
              </a:ext>
            </a:extLst>
          </p:cNvPr>
          <p:cNvPicPr>
            <a:picLocks noChangeAspect="1"/>
          </p:cNvPicPr>
          <p:nvPr/>
        </p:nvPicPr>
        <p:blipFill>
          <a:blip r:embed="rId3"/>
          <a:stretch>
            <a:fillRect/>
          </a:stretch>
        </p:blipFill>
        <p:spPr>
          <a:xfrm>
            <a:off x="5563659" y="1400664"/>
            <a:ext cx="6169316" cy="4056672"/>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289</a:t>
            </a:fld>
            <a:endParaRPr lang="en-US" kern="0">
              <a:solidFill>
                <a:srgbClr val="595959"/>
              </a:solidFill>
            </a:endParaRPr>
          </a:p>
        </p:txBody>
      </p:sp>
    </p:spTree>
    <p:extLst>
      <p:ext uri="{BB962C8B-B14F-4D97-AF65-F5344CB8AC3E}">
        <p14:creationId xmlns:p14="http://schemas.microsoft.com/office/powerpoint/2010/main" val="1789704920"/>
      </p:ext>
    </p:extLst>
  </p:cSld>
  <p:clrMapOvr>
    <a:masterClrMapping/>
  </p:clrMapOvr>
  <p:transition/>
  <p:timing/>
</p:sld>
</file>

<file path=ppt/slides/slide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zh-TW" altLang="en-US" sz="3600">
                <a:solidFill>
                  <a:srgbClr val="004C69"/>
                </a:solidFill>
              </a:rPr>
              <a:t>模組目標</a:t>
            </a:r>
            <a:endParaRPr lang="zh-TW" sz="3600">
              <a:solidFill>
                <a:srgbClr val="004C69"/>
              </a:solidFill>
            </a:endParaRP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92087" y="1065259"/>
            <a:ext cx="12148195"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90000"/>
              </a:lnSpc>
              <a:spcBef>
                <a:spcPct val="0"/>
              </a:spcBef>
              <a:buNone/>
            </a:pPr>
            <a:r>
              <a:rPr lang="zh-TW" altLang="en-US" sz="3200">
                <a:solidFill>
                  <a:srgbClr val="004C69"/>
                </a:solidFill>
                <a:cs typeface="+mj-cs"/>
              </a:rPr>
              <a:t>模組標題</a:t>
            </a:r>
            <a:r>
              <a:rPr lang="en-US" altLang="zh-TW" sz="3200">
                <a:solidFill>
                  <a:srgbClr val="004C69"/>
                </a:solidFill>
                <a:cs typeface="+mj-cs"/>
              </a:rPr>
              <a:t>: </a:t>
            </a:r>
            <a:r>
              <a:rPr lang="zh-TW" altLang="en-US" sz="3200">
                <a:solidFill>
                  <a:srgbClr val="004C69"/>
                </a:solidFill>
                <a:cs typeface="+mj-cs"/>
              </a:rPr>
              <a:t>單區域 </a:t>
            </a:r>
            <a:r>
              <a:rPr lang="en-US" altLang="zh-TW" sz="3200">
                <a:solidFill>
                  <a:srgbClr val="004C69"/>
                </a:solidFill>
                <a:cs typeface="+mj-cs"/>
              </a:rPr>
              <a:t>OSPFv2 </a:t>
            </a:r>
            <a:r>
              <a:rPr lang="zh-TW" altLang="en-US" sz="3200">
                <a:solidFill>
                  <a:srgbClr val="004C69"/>
                </a:solidFill>
                <a:cs typeface="+mj-cs"/>
              </a:rPr>
              <a:t>設定</a:t>
            </a:r>
          </a:p>
          <a:p>
            <a:pPr>
              <a:lnSpc>
                <a:spcPct val="90000"/>
              </a:lnSpc>
              <a:spcBef>
                <a:spcPct val="0"/>
              </a:spcBef>
              <a:buNone/>
            </a:pPr>
            <a:r>
              <a:rPr lang="zh-TW" altLang="en-US" sz="3200">
                <a:solidFill>
                  <a:srgbClr val="004C69"/>
                </a:solidFill>
                <a:cs typeface="+mj-cs"/>
              </a:rPr>
              <a:t>模組目標</a:t>
            </a:r>
            <a:r>
              <a:rPr lang="en-US" altLang="zh-TW" sz="3200">
                <a:solidFill>
                  <a:srgbClr val="004C69"/>
                </a:solidFill>
                <a:cs typeface="+mj-cs"/>
              </a:rPr>
              <a:t>: </a:t>
            </a:r>
            <a:r>
              <a:rPr lang="zh-TW" altLang="en-US" sz="3200">
                <a:solidFill>
                  <a:srgbClr val="004C69"/>
                </a:solidFill>
                <a:cs typeface="+mj-cs"/>
              </a:rPr>
              <a:t>在點對點和廣播多重存取網路中實作單區域 </a:t>
            </a:r>
            <a:r>
              <a:rPr lang="en-US" altLang="zh-TW" sz="3200">
                <a:solidFill>
                  <a:srgbClr val="004C69"/>
                </a:solidFill>
                <a:cs typeface="+mj-cs"/>
              </a:rPr>
              <a:t>OSPFv2</a:t>
            </a:r>
            <a:r>
              <a:rPr lang="zh-TW" altLang="en-US" sz="3200">
                <a:solidFill>
                  <a:srgbClr val="004C69"/>
                </a:solidFill>
                <a:cs typeface="+mj-cs"/>
              </a:rPr>
              <a:t>。</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2216191599"/>
              </p:ext>
            </p:extLst>
          </p:nvPr>
        </p:nvGraphicFramePr>
        <p:xfrm>
          <a:off x="463369" y="2168350"/>
          <a:ext cx="11235941" cy="4299204"/>
        </p:xfrm>
        <a:graphic>
          <a:graphicData uri="http://schemas.openxmlformats.org/drawingml/2006/table">
            <a:tbl>
              <a:tblPr firstRow="1" bandRow="1">
                <a:tableStyleId>{5C22544A-7EE6-4342-B048-85BDC9FD1C3A}</a:tableStyleId>
              </a:tblPr>
              <a:tblGrid>
                <a:gridCol w="4289617">
                  <a:extLst>
                    <a:ext uri="{9D8B030D-6E8A-4147-A177-3AD203B41FA5}">
                      <a16:colId xmlns:a16="http://schemas.microsoft.com/office/drawing/2014/main" val="2579019526"/>
                    </a:ext>
                  </a:extLst>
                </a:gridCol>
                <a:gridCol w="6946324">
                  <a:extLst>
                    <a:ext uri="{9D8B030D-6E8A-4147-A177-3AD203B41FA5}">
                      <a16:colId xmlns:a16="http://schemas.microsoft.com/office/drawing/2014/main" val="1764220437"/>
                    </a:ext>
                  </a:extLst>
                </a:gridCol>
              </a:tblGrid>
              <a:tr h="363791">
                <a:tc>
                  <a:txBody>
                    <a:bodyPr vert="horz" wrap="square"/>
                    <a:lstStyle/>
                    <a:p>
                      <a:pPr marL="0" marR="0" rtl="0">
                        <a:lnSpc>
                          <a:spcPct val="107000"/>
                        </a:lnSpc>
                        <a:spcBef>
                          <a:spcPct val="0"/>
                        </a:spcBef>
                        <a:spcAft>
                          <a:spcPct val="0"/>
                        </a:spcAft>
                      </a:pPr>
                      <a:r>
                        <a:rPr lang="zh-TW" altLang="en-US" sz="3000">
                          <a:effectLst/>
                          <a:latin typeface="標楷體" pitchFamily="65" charset="-120"/>
                          <a:ea typeface="標楷體" panose="03000509000000000000" pitchFamily="65" charset="-120"/>
                        </a:rPr>
                        <a:t>主題標題</a:t>
                      </a:r>
                      <a:endParaRPr lang="zh-TW" sz="3000">
                        <a:effectLst/>
                        <a:latin typeface="標楷體" pitchFamily="65" charset="-120"/>
                        <a:ea typeface="標楷體" panose="03000509000000000000" pitchFamily="65" charset="-120"/>
                      </a:endParaRPr>
                    </a:p>
                  </a:txBody>
                  <a:tcPr marT="0" marB="0" anchor="ctr"/>
                </a:tc>
                <a:tc>
                  <a:txBody>
                    <a:bodyPr vert="horz" wrap="square"/>
                    <a:lstStyle/>
                    <a:p>
                      <a:pPr marL="0" marR="0" rtl="0">
                        <a:lnSpc>
                          <a:spcPct val="107000"/>
                        </a:lnSpc>
                        <a:spcBef>
                          <a:spcPct val="0"/>
                        </a:spcBef>
                        <a:spcAft>
                          <a:spcPct val="0"/>
                        </a:spcAft>
                      </a:pPr>
                      <a:r>
                        <a:rPr lang="zh-TW" altLang="en-US" sz="3000">
                          <a:effectLst/>
                          <a:latin typeface="標楷體" pitchFamily="65" charset="-120"/>
                          <a:ea typeface="標楷體" panose="03000509000000000000" pitchFamily="65" charset="-120"/>
                        </a:rPr>
                        <a:t>主題目標</a:t>
                      </a:r>
                      <a:endParaRPr lang="zh-TW" sz="3000">
                        <a:effectLst/>
                        <a:latin typeface="標楷體" pitchFamily="65" charset="-120"/>
                        <a:ea typeface="標楷體" panose="03000509000000000000" pitchFamily="65" charset="-120"/>
                      </a:endParaRPr>
                    </a:p>
                  </a:txBody>
                  <a:tcPr marT="0" marB="0" anchor="ctr"/>
                </a:tc>
                <a:extLst>
                  <a:ext uri="{0D108BD9-81ED-4DB2-BD59-A6C34878D82A}">
                    <a16:rowId xmlns:a16="http://schemas.microsoft.com/office/drawing/2014/main" val="742401779"/>
                  </a:ext>
                </a:extLst>
              </a:tr>
              <a:tr h="386080">
                <a:tc>
                  <a:txBody>
                    <a:bodyPr vert="horz" wrap="square"/>
                    <a:lstStyle/>
                    <a:p>
                      <a:pPr fontAlgn="ctr"/>
                      <a:r>
                        <a:rPr lang="en-US" sz="3000" b="0">
                          <a:solidFill>
                            <a:schemeClr val="bg1"/>
                          </a:solidFill>
                          <a:effectLst/>
                          <a:latin typeface="標楷體" pitchFamily="65" charset="-120"/>
                          <a:ea typeface="標楷體" panose="03000509000000000000" pitchFamily="65" charset="-120"/>
                        </a:rPr>
                        <a:t>OSPF </a:t>
                      </a:r>
                      <a:r>
                        <a:rPr lang="zh-TW" altLang="en-US" sz="3000" b="0">
                          <a:solidFill>
                            <a:schemeClr val="bg1"/>
                          </a:solidFill>
                          <a:effectLst/>
                          <a:latin typeface="標楷體" pitchFamily="65" charset="-120"/>
                          <a:ea typeface="標楷體" panose="03000509000000000000" pitchFamily="65" charset="-120"/>
                        </a:rPr>
                        <a:t>路由器 </a:t>
                      </a:r>
                      <a:r>
                        <a:rPr lang="en-US" sz="3000" b="0">
                          <a:solidFill>
                            <a:schemeClr val="bg1"/>
                          </a:solidFill>
                          <a:effectLst/>
                          <a:latin typeface="標楷體" pitchFamily="65" charset="-120"/>
                          <a:ea typeface="標楷體" panose="03000509000000000000" pitchFamily="65" charset="-120"/>
                        </a:rPr>
                        <a:t>ID</a:t>
                      </a:r>
                    </a:p>
                  </a:txBody>
                  <a:tcPr marL="50800" marR="50800" marT="50800" marB="50800" anchor="ctr">
                    <a:solidFill>
                      <a:schemeClr val="accent1"/>
                    </a:solidFill>
                  </a:tcPr>
                </a:tc>
                <a:tc>
                  <a:txBody>
                    <a:bodyPr vert="horz" wrap="square"/>
                    <a:lstStyle/>
                    <a:p>
                      <a:pPr fontAlgn="ctr"/>
                      <a:r>
                        <a:rPr lang="zh-TW" altLang="en-US" sz="3000" b="0">
                          <a:effectLst/>
                          <a:latin typeface="標楷體" pitchFamily="65" charset="-120"/>
                          <a:ea typeface="標楷體" panose="03000509000000000000" pitchFamily="65" charset="-120"/>
                        </a:rPr>
                        <a:t>設定 </a:t>
                      </a:r>
                      <a:r>
                        <a:rPr lang="en-US" sz="3000" b="0">
                          <a:effectLst/>
                          <a:latin typeface="標楷體" pitchFamily="65" charset="-120"/>
                          <a:ea typeface="標楷體" panose="03000509000000000000" pitchFamily="65" charset="-120"/>
                        </a:rPr>
                        <a:t>OSPFv2 </a:t>
                      </a:r>
                      <a:r>
                        <a:rPr lang="zh-TW" altLang="en-US" sz="3000" b="0">
                          <a:effectLst/>
                          <a:latin typeface="標楷體" pitchFamily="65" charset="-120"/>
                          <a:ea typeface="標楷體" panose="03000509000000000000" pitchFamily="65" charset="-120"/>
                        </a:rPr>
                        <a:t>路由器 </a:t>
                      </a:r>
                      <a:r>
                        <a:rPr lang="en-US" sz="3000" b="0">
                          <a:effectLst/>
                          <a:latin typeface="標楷體" pitchFamily="65" charset="-120"/>
                          <a:ea typeface="標楷體" panose="03000509000000000000" pitchFamily="65" charset="-120"/>
                        </a:rPr>
                        <a:t>ID。</a:t>
                      </a:r>
                    </a:p>
                  </a:txBody>
                  <a:tcPr marL="50800" marR="50800" marT="50800" marB="50800" anchor="ctr"/>
                </a:tc>
                <a:extLst>
                  <a:ext uri="{0D108BD9-81ED-4DB2-BD59-A6C34878D82A}">
                    <a16:rowId xmlns:a16="http://schemas.microsoft.com/office/drawing/2014/main" val="3150950737"/>
                  </a:ext>
                </a:extLst>
              </a:tr>
              <a:tr h="386080">
                <a:tc>
                  <a:txBody>
                    <a:bodyPr vert="horz" wrap="square"/>
                    <a:lstStyle/>
                    <a:p>
                      <a:pPr fontAlgn="ctr"/>
                      <a:r>
                        <a:rPr lang="zh-TW" altLang="en-US" sz="3000" b="0">
                          <a:solidFill>
                            <a:schemeClr val="bg1"/>
                          </a:solidFill>
                          <a:effectLst/>
                          <a:latin typeface="標楷體" pitchFamily="65" charset="-120"/>
                          <a:ea typeface="標楷體" panose="03000509000000000000" pitchFamily="65" charset="-120"/>
                        </a:rPr>
                        <a:t>點對點 </a:t>
                      </a:r>
                      <a:r>
                        <a:rPr lang="en-US" sz="3000" b="0">
                          <a:solidFill>
                            <a:schemeClr val="bg1"/>
                          </a:solidFill>
                          <a:effectLst/>
                          <a:latin typeface="標楷體" pitchFamily="65" charset="-120"/>
                          <a:ea typeface="標楷體" panose="03000509000000000000" pitchFamily="65" charset="-120"/>
                        </a:rPr>
                        <a:t>OSPF </a:t>
                      </a:r>
                      <a:r>
                        <a:rPr lang="zh-TW" altLang="en-US" sz="3000" b="0">
                          <a:solidFill>
                            <a:schemeClr val="bg1"/>
                          </a:solidFill>
                          <a:effectLst/>
                          <a:latin typeface="標楷體" pitchFamily="65" charset="-120"/>
                          <a:ea typeface="標楷體" panose="03000509000000000000" pitchFamily="65" charset="-120"/>
                        </a:rPr>
                        <a:t>網路</a:t>
                      </a:r>
                    </a:p>
                  </a:txBody>
                  <a:tcPr marL="50800" marR="50800" marT="50800" marB="50800" anchor="ctr">
                    <a:solidFill>
                      <a:schemeClr val="accent1"/>
                    </a:solidFill>
                  </a:tcPr>
                </a:tc>
                <a:tc>
                  <a:txBody>
                    <a:bodyPr vert="horz" wrap="square"/>
                    <a:lstStyle/>
                    <a:p>
                      <a:pPr fontAlgn="ctr"/>
                      <a:r>
                        <a:rPr lang="zh-TW" altLang="en-US" sz="3000" b="0">
                          <a:effectLst/>
                          <a:latin typeface="標楷體" pitchFamily="65" charset="-120"/>
                          <a:ea typeface="標楷體" panose="03000509000000000000" pitchFamily="65" charset="-120"/>
                        </a:rPr>
                        <a:t>在點對點網路中設定單區域 </a:t>
                      </a:r>
                      <a:r>
                        <a:rPr lang="en-US" altLang="zh-TW" sz="3000" b="0">
                          <a:effectLst/>
                          <a:latin typeface="標楷體" pitchFamily="65" charset="-120"/>
                          <a:ea typeface="標楷體" panose="03000509000000000000" pitchFamily="65" charset="-120"/>
                        </a:rPr>
                        <a:t>OSPFv2</a:t>
                      </a:r>
                      <a:r>
                        <a:rPr lang="zh-TW" altLang="en-US" sz="3000" b="0">
                          <a:effectLst/>
                          <a:latin typeface="標楷體" pitchFamily="65" charset="-120"/>
                          <a:ea typeface="標楷體" panose="03000509000000000000" pitchFamily="65" charset="-120"/>
                        </a:rPr>
                        <a:t>。</a:t>
                      </a:r>
                    </a:p>
                  </a:txBody>
                  <a:tcPr marL="50800" marR="50800" marT="50800" marB="50800" anchor="ctr"/>
                </a:tc>
                <a:extLst>
                  <a:ext uri="{0D108BD9-81ED-4DB2-BD59-A6C34878D82A}">
                    <a16:rowId xmlns:a16="http://schemas.microsoft.com/office/drawing/2014/main" val="2772085455"/>
                  </a:ext>
                </a:extLst>
              </a:tr>
              <a:tr h="670560">
                <a:tc>
                  <a:txBody>
                    <a:bodyPr vert="horz" wrap="square"/>
                    <a:lstStyle/>
                    <a:p>
                      <a:pPr fontAlgn="ctr"/>
                      <a:r>
                        <a:rPr lang="zh-TW" altLang="en-US" sz="3000" b="0">
                          <a:solidFill>
                            <a:schemeClr val="bg1"/>
                          </a:solidFill>
                          <a:effectLst/>
                          <a:latin typeface="標楷體" pitchFamily="65" charset="-120"/>
                          <a:ea typeface="標楷體" panose="03000509000000000000" pitchFamily="65" charset="-120"/>
                        </a:rPr>
                        <a:t>多重存取 </a:t>
                      </a:r>
                      <a:r>
                        <a:rPr lang="en-US" sz="3000" b="0">
                          <a:solidFill>
                            <a:schemeClr val="bg1"/>
                          </a:solidFill>
                          <a:effectLst/>
                          <a:latin typeface="標楷體" pitchFamily="65" charset="-120"/>
                          <a:ea typeface="標楷體" panose="03000509000000000000" pitchFamily="65" charset="-120"/>
                        </a:rPr>
                        <a:t>OSPF </a:t>
                      </a:r>
                      <a:r>
                        <a:rPr lang="zh-TW" altLang="en-US" sz="3000" b="0">
                          <a:solidFill>
                            <a:schemeClr val="bg1"/>
                          </a:solidFill>
                          <a:effectLst/>
                          <a:latin typeface="標楷體" pitchFamily="65" charset="-120"/>
                          <a:ea typeface="標楷體" panose="03000509000000000000" pitchFamily="65" charset="-120"/>
                        </a:rPr>
                        <a:t>網路</a:t>
                      </a:r>
                    </a:p>
                  </a:txBody>
                  <a:tcPr marL="50800" marR="50800" marT="50800" marB="50800" anchor="ctr">
                    <a:solidFill>
                      <a:schemeClr val="accent1"/>
                    </a:solidFill>
                  </a:tcPr>
                </a:tc>
                <a:tc>
                  <a:txBody>
                    <a:bodyPr vert="horz" wrap="square"/>
                    <a:lstStyle/>
                    <a:p>
                      <a:pPr fontAlgn="ctr"/>
                      <a:r>
                        <a:rPr lang="zh-TW" altLang="en-US" sz="3000" b="0">
                          <a:effectLst/>
                          <a:latin typeface="標楷體" pitchFamily="65" charset="-120"/>
                          <a:ea typeface="標楷體" panose="03000509000000000000" pitchFamily="65" charset="-120"/>
                        </a:rPr>
                        <a:t>設定 </a:t>
                      </a:r>
                      <a:r>
                        <a:rPr lang="en-US" altLang="zh-TW" sz="3000" b="0">
                          <a:effectLst/>
                          <a:latin typeface="標楷體" pitchFamily="65" charset="-120"/>
                          <a:ea typeface="標楷體" panose="03000509000000000000" pitchFamily="65" charset="-120"/>
                        </a:rPr>
                        <a:t>OSPF </a:t>
                      </a:r>
                      <a:r>
                        <a:rPr lang="zh-TW" altLang="en-US" sz="3000" b="0">
                          <a:effectLst/>
                          <a:latin typeface="標楷體" pitchFamily="65" charset="-120"/>
                          <a:ea typeface="標楷體" panose="03000509000000000000" pitchFamily="65" charset="-120"/>
                        </a:rPr>
                        <a:t>介面優先順序，以影響多重存取網路中的 </a:t>
                      </a:r>
                      <a:r>
                        <a:rPr lang="en-US" altLang="zh-TW" sz="3000" b="0">
                          <a:effectLst/>
                          <a:latin typeface="標楷體" pitchFamily="65" charset="-120"/>
                          <a:ea typeface="標楷體" panose="03000509000000000000" pitchFamily="65" charset="-120"/>
                        </a:rPr>
                        <a:t>DR/BDR </a:t>
                      </a:r>
                      <a:r>
                        <a:rPr lang="zh-TW" altLang="en-US" sz="3000" b="0">
                          <a:effectLst/>
                          <a:latin typeface="標楷體" pitchFamily="65" charset="-120"/>
                          <a:ea typeface="標楷體" panose="03000509000000000000" pitchFamily="65" charset="-120"/>
                        </a:rPr>
                        <a:t>選舉。</a:t>
                      </a:r>
                    </a:p>
                  </a:txBody>
                  <a:tcPr marL="50800" marR="50800" marT="50800" marB="50800" anchor="ctr"/>
                </a:tc>
                <a:extLst>
                  <a:ext uri="{0D108BD9-81ED-4DB2-BD59-A6C34878D82A}">
                    <a16:rowId xmlns:a16="http://schemas.microsoft.com/office/drawing/2014/main" val="3228802595"/>
                  </a:ext>
                </a:extLst>
              </a:tr>
              <a:tr h="386080">
                <a:tc>
                  <a:txBody>
                    <a:bodyPr vert="horz" wrap="square"/>
                    <a:lstStyle/>
                    <a:p>
                      <a:pPr fontAlgn="ctr"/>
                      <a:r>
                        <a:rPr lang="zh-TW" altLang="en-US" sz="3000" b="0">
                          <a:solidFill>
                            <a:schemeClr val="bg1"/>
                          </a:solidFill>
                          <a:effectLst/>
                          <a:latin typeface="標楷體" pitchFamily="65" charset="-120"/>
                          <a:ea typeface="標楷體" panose="03000509000000000000" pitchFamily="65" charset="-120"/>
                        </a:rPr>
                        <a:t>修改單區域 </a:t>
                      </a:r>
                      <a:r>
                        <a:rPr lang="en-US" sz="3000" b="0">
                          <a:solidFill>
                            <a:schemeClr val="bg1"/>
                          </a:solidFill>
                          <a:effectLst/>
                          <a:latin typeface="標楷體" pitchFamily="65" charset="-120"/>
                          <a:ea typeface="標楷體" panose="03000509000000000000" pitchFamily="65" charset="-120"/>
                        </a:rPr>
                        <a:t>OSPFv2</a:t>
                      </a:r>
                    </a:p>
                  </a:txBody>
                  <a:tcPr marL="50800" marR="50800" marT="50800" marB="50800" anchor="ctr">
                    <a:solidFill>
                      <a:schemeClr val="accent1"/>
                    </a:solidFill>
                  </a:tcPr>
                </a:tc>
                <a:tc>
                  <a:txBody>
                    <a:bodyPr vert="horz" wrap="square"/>
                    <a:lstStyle/>
                    <a:p>
                      <a:pPr fontAlgn="ctr"/>
                      <a:r>
                        <a:rPr lang="zh-TW" altLang="en-US" sz="3000" b="0">
                          <a:effectLst/>
                          <a:latin typeface="標楷體" pitchFamily="65" charset="-120"/>
                          <a:ea typeface="標楷體" panose="03000509000000000000" pitchFamily="65" charset="-120"/>
                        </a:rPr>
                        <a:t>執行修改以改變單區域 </a:t>
                      </a:r>
                      <a:r>
                        <a:rPr lang="en-US" altLang="zh-TW" sz="3000" b="0">
                          <a:effectLst/>
                          <a:latin typeface="標楷體" pitchFamily="65" charset="-120"/>
                          <a:ea typeface="標楷體" panose="03000509000000000000" pitchFamily="65" charset="-120"/>
                        </a:rPr>
                        <a:t>OSPFv2 </a:t>
                      </a:r>
                      <a:r>
                        <a:rPr lang="zh-TW" altLang="en-US" sz="3000" b="0">
                          <a:effectLst/>
                          <a:latin typeface="標楷體" pitchFamily="65" charset="-120"/>
                          <a:ea typeface="標楷體" panose="03000509000000000000" pitchFamily="65" charset="-120"/>
                        </a:rPr>
                        <a:t>的作業。</a:t>
                      </a:r>
                    </a:p>
                  </a:txBody>
                  <a:tcPr marL="50800" marR="50800" marT="50800" marB="50800" anchor="ctr"/>
                </a:tc>
                <a:extLst>
                  <a:ext uri="{0D108BD9-81ED-4DB2-BD59-A6C34878D82A}">
                    <a16:rowId xmlns:a16="http://schemas.microsoft.com/office/drawing/2014/main" val="3134809945"/>
                  </a:ext>
                </a:extLst>
              </a:tr>
              <a:tr h="386080">
                <a:tc>
                  <a:txBody>
                    <a:bodyPr vert="horz" wrap="square"/>
                    <a:lstStyle/>
                    <a:p>
                      <a:pPr fontAlgn="ctr"/>
                      <a:r>
                        <a:rPr lang="zh-TW" altLang="en-US" sz="3000" b="0">
                          <a:solidFill>
                            <a:schemeClr val="bg1"/>
                          </a:solidFill>
                          <a:effectLst/>
                          <a:latin typeface="標楷體" pitchFamily="65" charset="-120"/>
                          <a:ea typeface="標楷體" panose="03000509000000000000" pitchFamily="65" charset="-120"/>
                        </a:rPr>
                        <a:t>預設路由傳播</a:t>
                      </a:r>
                    </a:p>
                  </a:txBody>
                  <a:tcPr marL="50800" marR="50800" marT="50800" marB="50800" anchor="ctr">
                    <a:solidFill>
                      <a:schemeClr val="accent1"/>
                    </a:solidFill>
                  </a:tcPr>
                </a:tc>
                <a:tc>
                  <a:txBody>
                    <a:bodyPr vert="horz" wrap="square"/>
                    <a:lstStyle/>
                    <a:p>
                      <a:pPr fontAlgn="ctr"/>
                      <a:r>
                        <a:rPr lang="zh-TW" altLang="en-US" sz="3000" b="0">
                          <a:effectLst/>
                          <a:latin typeface="標楷體" pitchFamily="65" charset="-120"/>
                          <a:ea typeface="標楷體" panose="03000509000000000000" pitchFamily="65" charset="-120"/>
                        </a:rPr>
                        <a:t>設定 </a:t>
                      </a:r>
                      <a:r>
                        <a:rPr lang="en-US" altLang="zh-TW" sz="3000" b="0">
                          <a:effectLst/>
                          <a:latin typeface="標楷體" pitchFamily="65" charset="-120"/>
                          <a:ea typeface="標楷體" panose="03000509000000000000" pitchFamily="65" charset="-120"/>
                        </a:rPr>
                        <a:t>OSPF </a:t>
                      </a:r>
                      <a:r>
                        <a:rPr lang="zh-TW" altLang="en-US" sz="3000" b="0">
                          <a:effectLst/>
                          <a:latin typeface="標楷體" pitchFamily="65" charset="-120"/>
                          <a:ea typeface="標楷體" panose="03000509000000000000" pitchFamily="65" charset="-120"/>
                        </a:rPr>
                        <a:t>來傳播預設路由。</a:t>
                      </a:r>
                    </a:p>
                  </a:txBody>
                  <a:tcPr marL="50800" marR="50800" marT="50800" marB="50800" anchor="ctr"/>
                </a:tc>
                <a:extLst>
                  <a:ext uri="{0D108BD9-81ED-4DB2-BD59-A6C34878D82A}">
                    <a16:rowId xmlns:a16="http://schemas.microsoft.com/office/drawing/2014/main" val="2841641446"/>
                  </a:ext>
                </a:extLst>
              </a:tr>
              <a:tr h="386080">
                <a:tc>
                  <a:txBody>
                    <a:bodyPr vert="horz" wrap="square"/>
                    <a:lstStyle/>
                    <a:p>
                      <a:pPr fontAlgn="ctr"/>
                      <a:r>
                        <a:rPr lang="zh-TW" altLang="en-US" sz="3000" b="0">
                          <a:solidFill>
                            <a:schemeClr val="bg1"/>
                          </a:solidFill>
                          <a:effectLst/>
                          <a:latin typeface="標楷體" pitchFamily="65" charset="-120"/>
                          <a:ea typeface="標楷體" panose="03000509000000000000" pitchFamily="65" charset="-120"/>
                        </a:rPr>
                        <a:t>驗證單區域 </a:t>
                      </a:r>
                      <a:r>
                        <a:rPr lang="en-US" sz="3000" b="0">
                          <a:solidFill>
                            <a:schemeClr val="bg1"/>
                          </a:solidFill>
                          <a:effectLst/>
                          <a:latin typeface="標楷體" pitchFamily="65" charset="-120"/>
                          <a:ea typeface="標楷體" panose="03000509000000000000" pitchFamily="65" charset="-120"/>
                        </a:rPr>
                        <a:t>OSPFv2</a:t>
                      </a:r>
                    </a:p>
                  </a:txBody>
                  <a:tcPr marL="50800" marR="50800" marT="50800" marB="50800" anchor="ctr">
                    <a:solidFill>
                      <a:schemeClr val="accent1"/>
                    </a:solidFill>
                  </a:tcPr>
                </a:tc>
                <a:tc>
                  <a:txBody>
                    <a:bodyPr vert="horz" wrap="square"/>
                    <a:lstStyle/>
                    <a:p>
                      <a:pPr fontAlgn="ctr"/>
                      <a:r>
                        <a:rPr lang="zh-TW" altLang="en-US" sz="3000" b="0">
                          <a:effectLst/>
                          <a:latin typeface="標楷體" pitchFamily="65" charset="-120"/>
                          <a:ea typeface="標楷體" panose="03000509000000000000" pitchFamily="65" charset="-120"/>
                        </a:rPr>
                        <a:t>驗證單區域 </a:t>
                      </a:r>
                      <a:r>
                        <a:rPr lang="en-US" altLang="zh-TW" sz="3000" b="0">
                          <a:effectLst/>
                          <a:latin typeface="標楷體" pitchFamily="65" charset="-120"/>
                          <a:ea typeface="標楷體" panose="03000509000000000000" pitchFamily="65" charset="-120"/>
                        </a:rPr>
                        <a:t>OSPFv2 </a:t>
                      </a:r>
                      <a:r>
                        <a:rPr lang="zh-TW" altLang="en-US" sz="3000" b="0">
                          <a:effectLst/>
                          <a:latin typeface="標楷體" pitchFamily="65" charset="-120"/>
                          <a:ea typeface="標楷體" panose="03000509000000000000" pitchFamily="65" charset="-120"/>
                        </a:rPr>
                        <a:t>實作。</a:t>
                      </a:r>
                    </a:p>
                  </a:txBody>
                  <a:tcPr marL="50800" marR="50800" marT="50800" marB="50800" anchor="ctr"/>
                </a:tc>
                <a:extLst>
                  <a:ext uri="{0D108BD9-81ED-4DB2-BD59-A6C34878D82A}">
                    <a16:rowId xmlns:a16="http://schemas.microsoft.com/office/drawing/2014/main" val="2954646025"/>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29</a:t>
            </a:fld>
            <a:endParaRPr lang="en-US" kern="0">
              <a:solidFill>
                <a:srgbClr val="595959"/>
              </a:solidFill>
            </a:endParaRPr>
          </a:p>
        </p:txBody>
      </p:sp>
    </p:spTree>
    <p:custDataLst>
      <p:tags r:id="rId3"/>
    </p:custDataLst>
    <p:extLst>
      <p:ext uri="{BB962C8B-B14F-4D97-AF65-F5344CB8AC3E}">
        <p14:creationId xmlns:p14="http://schemas.microsoft.com/office/powerpoint/2010/main" val="2441885184"/>
      </p:ext>
    </p:extLst>
  </p:cSld>
  <p:clrMapOvr>
    <a:masterClrMapping/>
  </p:clrMapOvr>
  <p:transition spd="slow">
    <p:wipe/>
  </p:transition>
  <p:timing/>
</p:sld>
</file>

<file path=ppt/slides/slide2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pPr marL="0" indent="0">
              <a:buNone/>
            </a:pPr>
            <a:r>
              <a:rPr lang="zh-TW" altLang="en-US" sz="2600">
                <a:latin typeface="標楷體" pitchFamily="65" charset="-120"/>
              </a:rPr>
              <a:t>現代 </a:t>
            </a:r>
            <a:r>
              <a:rPr lang="en-US" altLang="zh-TW" sz="2600">
                <a:latin typeface="標楷體" pitchFamily="65" charset="-120"/>
              </a:rPr>
              <a:t>WAN </a:t>
            </a:r>
            <a:r>
              <a:rPr lang="zh-TW" altLang="en-US" sz="2600">
                <a:latin typeface="標楷體" pitchFamily="65" charset="-120"/>
              </a:rPr>
              <a:t>標準由一些公認的權威機構定義和管理，包括：</a:t>
            </a:r>
          </a:p>
          <a:p>
            <a:r>
              <a:rPr lang="en-US" altLang="zh-TW" sz="2600" b="1">
                <a:latin typeface="標楷體" pitchFamily="65" charset="-120"/>
              </a:rPr>
              <a:t>TIA/EIA</a:t>
            </a:r>
            <a:r>
              <a:rPr lang="zh-TW" altLang="en-US" sz="2600">
                <a:latin typeface="標楷體" pitchFamily="65" charset="-120"/>
              </a:rPr>
              <a:t> </a:t>
            </a:r>
            <a:r>
              <a:rPr lang="en-US" altLang="zh-TW" sz="2600">
                <a:latin typeface="標楷體" pitchFamily="65" charset="-120"/>
              </a:rPr>
              <a:t>- </a:t>
            </a:r>
            <a:r>
              <a:rPr lang="zh-TW" altLang="en-US" sz="2600">
                <a:latin typeface="標楷體" pitchFamily="65" charset="-120"/>
              </a:rPr>
              <a:t>電信工業協會和電子工業聯盟</a:t>
            </a:r>
          </a:p>
          <a:p>
            <a:r>
              <a:rPr lang="en-US" altLang="zh-TW" sz="2600" b="1">
                <a:latin typeface="標楷體" pitchFamily="65" charset="-120"/>
              </a:rPr>
              <a:t>ISO</a:t>
            </a:r>
            <a:r>
              <a:rPr lang="zh-TW" altLang="en-US" sz="2600">
                <a:latin typeface="標楷體" pitchFamily="65" charset="-120"/>
              </a:rPr>
              <a:t> </a:t>
            </a:r>
            <a:r>
              <a:rPr lang="en-US" altLang="zh-TW" sz="2600">
                <a:latin typeface="標楷體" pitchFamily="65" charset="-120"/>
              </a:rPr>
              <a:t>- </a:t>
            </a:r>
            <a:r>
              <a:rPr lang="zh-TW" altLang="en-US" sz="2600">
                <a:latin typeface="標楷體" pitchFamily="65" charset="-120"/>
              </a:rPr>
              <a:t>國際標準組織</a:t>
            </a:r>
          </a:p>
          <a:p>
            <a:r>
              <a:rPr lang="en-US" altLang="zh-TW" sz="2600" b="1">
                <a:latin typeface="標楷體" pitchFamily="65" charset="-120"/>
              </a:rPr>
              <a:t>IEEE</a:t>
            </a:r>
            <a:r>
              <a:rPr lang="zh-TW" altLang="en-US" sz="2600">
                <a:latin typeface="標楷體" pitchFamily="65" charset="-120"/>
              </a:rPr>
              <a:t> </a:t>
            </a:r>
            <a:r>
              <a:rPr lang="en-US" altLang="zh-TW" sz="2600">
                <a:latin typeface="標楷體" pitchFamily="65" charset="-120"/>
              </a:rPr>
              <a:t>- </a:t>
            </a:r>
            <a:r>
              <a:rPr lang="zh-TW" altLang="en-US" sz="2600">
                <a:latin typeface="標楷體" pitchFamily="65" charset="-120"/>
              </a:rPr>
              <a:t>電子電機工程師協會</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noAutofit/>
          </a:bodyPr>
          <a:lstStyle/>
          <a:p>
            <a:r>
              <a:rPr lang="en-US" altLang="zh-TW" sz="3600" smtClean="0">
                <a:solidFill>
                  <a:srgbClr val="004C69"/>
                </a:solidFill>
              </a:rPr>
              <a:t>7.3</a:t>
            </a:r>
            <a:r>
              <a:rPr lang="zh-TW" altLang="en-US" sz="3600" smtClean="0">
                <a:solidFill>
                  <a:srgbClr val="004C69"/>
                </a:solidFill>
              </a:rPr>
              <a:t> </a:t>
            </a:r>
            <a:r>
              <a:rPr lang="en-US" altLang="zh-TW" sz="3600" smtClean="0">
                <a:solidFill>
                  <a:srgbClr val="004C69"/>
                </a:solidFill>
              </a:rPr>
              <a:t>WAN </a:t>
            </a:r>
            <a:r>
              <a:rPr lang="zh-TW" altLang="en-US" sz="3600">
                <a:solidFill>
                  <a:srgbClr val="004C69"/>
                </a:solidFill>
              </a:rPr>
              <a:t>運作</a:t>
            </a:r>
            <a:br>
              <a:rPr lang="zh-TW" altLang="zh-TW" sz="3600">
                <a:solidFill>
                  <a:srgbClr val="004C69"/>
                </a:solidFill>
              </a:rPr>
            </a:br>
            <a:r>
              <a:rPr lang="en-US" altLang="zh-TW" sz="3600">
                <a:solidFill>
                  <a:srgbClr val="004C69"/>
                </a:solidFill>
              </a:rPr>
              <a:t>WAN </a:t>
            </a:r>
            <a:r>
              <a:rPr lang="zh-TW" sz="3600">
                <a:solidFill>
                  <a:srgbClr val="004C69"/>
                </a:solidFill>
              </a:rPr>
              <a:t>標準</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290</a:t>
            </a:fld>
            <a:endParaRPr lang="en-US" kern="0">
              <a:solidFill>
                <a:srgbClr val="595959"/>
              </a:solidFill>
            </a:endParaRPr>
          </a:p>
        </p:txBody>
      </p:sp>
    </p:spTree>
    <p:extLst>
      <p:ext uri="{BB962C8B-B14F-4D97-AF65-F5344CB8AC3E}">
        <p14:creationId xmlns:p14="http://schemas.microsoft.com/office/powerpoint/2010/main" val="3320698105"/>
      </p:ext>
    </p:extLst>
  </p:cSld>
  <p:clrMapOvr>
    <a:masterClrMapping/>
  </p:clrMapOvr>
  <p:transition/>
  <p:timing/>
</p:sld>
</file>

<file path=ppt/slides/slide2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Autofit/>
          </a:bodyPr>
          <a:lstStyle/>
          <a:p>
            <a:pPr marL="0" indent="0">
              <a:buNone/>
            </a:pPr>
            <a:r>
              <a:rPr lang="zh-TW" altLang="en-US" sz="2200">
                <a:latin typeface="標楷體" pitchFamily="65" charset="-120"/>
              </a:rPr>
              <a:t>大多數 </a:t>
            </a:r>
            <a:r>
              <a:rPr lang="en-US" altLang="zh-TW" sz="2200">
                <a:latin typeface="標楷體" pitchFamily="65" charset="-120"/>
              </a:rPr>
              <a:t>WAN </a:t>
            </a:r>
            <a:r>
              <a:rPr lang="zh-TW" altLang="en-US" sz="2200">
                <a:latin typeface="標楷體" pitchFamily="65" charset="-120"/>
              </a:rPr>
              <a:t>標準著重於實體層（</a:t>
            </a:r>
            <a:r>
              <a:rPr lang="en-US" altLang="zh-TW" sz="2200">
                <a:latin typeface="標楷體" pitchFamily="65" charset="-120"/>
              </a:rPr>
              <a:t>OSI </a:t>
            </a:r>
            <a:r>
              <a:rPr lang="zh-TW" altLang="en-US" sz="2200">
                <a:latin typeface="標楷體" pitchFamily="65" charset="-120"/>
              </a:rPr>
              <a:t>第 </a:t>
            </a:r>
            <a:r>
              <a:rPr lang="en-US" altLang="zh-TW" sz="2200">
                <a:latin typeface="標楷體" pitchFamily="65" charset="-120"/>
              </a:rPr>
              <a:t>1 </a:t>
            </a:r>
            <a:r>
              <a:rPr lang="zh-TW" altLang="en-US" sz="2200">
                <a:latin typeface="標楷體" pitchFamily="65" charset="-120"/>
              </a:rPr>
              <a:t>層）和資料鏈結層（</a:t>
            </a:r>
            <a:r>
              <a:rPr lang="en-US" altLang="zh-TW" sz="2200">
                <a:latin typeface="標楷體" pitchFamily="65" charset="-120"/>
              </a:rPr>
              <a:t>OSI </a:t>
            </a:r>
            <a:r>
              <a:rPr lang="zh-TW" altLang="en-US" sz="2200">
                <a:latin typeface="標楷體" pitchFamily="65" charset="-120"/>
              </a:rPr>
              <a:t>第 </a:t>
            </a:r>
            <a:r>
              <a:rPr lang="en-US" altLang="zh-TW" sz="2200">
                <a:latin typeface="標楷體" pitchFamily="65" charset="-120"/>
              </a:rPr>
              <a:t>2 </a:t>
            </a:r>
            <a:r>
              <a:rPr lang="zh-TW" altLang="en-US" sz="2200">
                <a:latin typeface="標楷體" pitchFamily="65" charset="-120"/>
              </a:rPr>
              <a:t>層）。</a:t>
            </a:r>
          </a:p>
          <a:p>
            <a:r>
              <a:rPr lang="zh-TW" altLang="en-US" sz="2200" b="1">
                <a:latin typeface="標楷體" pitchFamily="65" charset="-120"/>
              </a:rPr>
              <a:t>第 </a:t>
            </a:r>
            <a:r>
              <a:rPr lang="en-US" altLang="zh-TW" sz="2200" b="1">
                <a:latin typeface="標楷體" pitchFamily="65" charset="-120"/>
              </a:rPr>
              <a:t>1 </a:t>
            </a:r>
            <a:r>
              <a:rPr lang="zh-TW" altLang="en-US" sz="2200" b="1">
                <a:latin typeface="標楷體" pitchFamily="65" charset="-120"/>
              </a:rPr>
              <a:t>層協定</a:t>
            </a:r>
          </a:p>
          <a:p>
            <a:pPr lvl="1">
              <a:spcBef>
                <a:spcPct val="0"/>
              </a:spcBef>
              <a:spcAft>
                <a:spcPct val="0"/>
              </a:spcAft>
            </a:pPr>
            <a:r>
              <a:rPr lang="zh-TW" altLang="en-US" sz="2200">
                <a:latin typeface="標楷體" pitchFamily="65" charset="-120"/>
              </a:rPr>
              <a:t>同步數位階層 </a:t>
            </a:r>
            <a:r>
              <a:rPr lang="en-US" altLang="zh-TW" sz="2200">
                <a:latin typeface="標楷體" pitchFamily="65" charset="-120"/>
              </a:rPr>
              <a:t>(SDH)</a:t>
            </a:r>
          </a:p>
          <a:p>
            <a:pPr lvl="1">
              <a:spcBef>
                <a:spcPct val="0"/>
              </a:spcBef>
              <a:spcAft>
                <a:spcPct val="0"/>
              </a:spcAft>
            </a:pPr>
            <a:r>
              <a:rPr lang="zh-TW" altLang="en-US" sz="2200">
                <a:latin typeface="標楷體" pitchFamily="65" charset="-120"/>
              </a:rPr>
              <a:t>同步光纖網路 </a:t>
            </a:r>
            <a:r>
              <a:rPr lang="en-US" altLang="zh-TW" sz="2200">
                <a:latin typeface="標楷體" pitchFamily="65" charset="-120"/>
              </a:rPr>
              <a:t>(SONET)</a:t>
            </a:r>
          </a:p>
          <a:p>
            <a:pPr lvl="1">
              <a:spcBef>
                <a:spcPct val="0"/>
              </a:spcBef>
              <a:spcAft>
                <a:spcPct val="0"/>
              </a:spcAft>
            </a:pPr>
            <a:r>
              <a:rPr lang="zh-TW" altLang="en-US" sz="2200">
                <a:latin typeface="標楷體" pitchFamily="65" charset="-120"/>
              </a:rPr>
              <a:t>高密度分波多工 </a:t>
            </a:r>
            <a:r>
              <a:rPr lang="en-US" altLang="zh-TW" sz="2200">
                <a:latin typeface="標楷體" pitchFamily="65" charset="-120"/>
              </a:rPr>
              <a:t>(DWDM)</a:t>
            </a:r>
          </a:p>
          <a:p>
            <a:r>
              <a:rPr lang="zh-TW" altLang="en-US" sz="2200" b="1">
                <a:latin typeface="標楷體" pitchFamily="65" charset="-120"/>
              </a:rPr>
              <a:t>第 </a:t>
            </a:r>
            <a:r>
              <a:rPr lang="en-US" altLang="zh-TW" sz="2200" b="1">
                <a:latin typeface="標楷體" pitchFamily="65" charset="-120"/>
              </a:rPr>
              <a:t>2 </a:t>
            </a:r>
            <a:r>
              <a:rPr lang="zh-TW" altLang="en-US" sz="2200" b="1">
                <a:latin typeface="標楷體" pitchFamily="65" charset="-120"/>
              </a:rPr>
              <a:t>層協定</a:t>
            </a:r>
          </a:p>
          <a:p>
            <a:pPr lvl="1">
              <a:spcBef>
                <a:spcPct val="0"/>
              </a:spcBef>
              <a:spcAft>
                <a:spcPct val="0"/>
              </a:spcAft>
            </a:pPr>
            <a:r>
              <a:rPr lang="zh-TW" altLang="en-US" sz="2200">
                <a:latin typeface="標楷體" pitchFamily="65" charset="-120"/>
              </a:rPr>
              <a:t>寬頻（例如 </a:t>
            </a:r>
            <a:r>
              <a:rPr lang="en-US" altLang="zh-TW" sz="2200">
                <a:latin typeface="標楷體" pitchFamily="65" charset="-120"/>
              </a:rPr>
              <a:t>DSL </a:t>
            </a:r>
            <a:r>
              <a:rPr lang="zh-TW" altLang="en-US" sz="2200">
                <a:latin typeface="標楷體" pitchFamily="65" charset="-120"/>
              </a:rPr>
              <a:t>和纜線）</a:t>
            </a:r>
          </a:p>
          <a:p>
            <a:pPr lvl="1">
              <a:spcBef>
                <a:spcPct val="0"/>
              </a:spcBef>
              <a:spcAft>
                <a:spcPct val="0"/>
              </a:spcAft>
            </a:pPr>
            <a:r>
              <a:rPr lang="zh-TW" altLang="en-US" sz="2200">
                <a:latin typeface="標楷體" pitchFamily="65" charset="-120"/>
              </a:rPr>
              <a:t>無線</a:t>
            </a:r>
          </a:p>
          <a:p>
            <a:pPr lvl="1">
              <a:spcBef>
                <a:spcPct val="0"/>
              </a:spcBef>
              <a:spcAft>
                <a:spcPct val="0"/>
              </a:spcAft>
            </a:pPr>
            <a:r>
              <a:rPr lang="zh-TW" altLang="en-US" sz="2200">
                <a:latin typeface="標楷體" pitchFamily="65" charset="-120"/>
              </a:rPr>
              <a:t>乙太網 </a:t>
            </a:r>
            <a:r>
              <a:rPr lang="en-US" altLang="zh-TW" sz="2200">
                <a:latin typeface="標楷體" pitchFamily="65" charset="-120"/>
              </a:rPr>
              <a:t>WAN</a:t>
            </a:r>
            <a:r>
              <a:rPr lang="zh-TW" altLang="en-US" sz="2200">
                <a:latin typeface="標楷體" pitchFamily="65" charset="-120"/>
              </a:rPr>
              <a:t>（都會乙太網）</a:t>
            </a:r>
          </a:p>
          <a:p>
            <a:pPr lvl="1">
              <a:spcBef>
                <a:spcPct val="0"/>
              </a:spcBef>
              <a:spcAft>
                <a:spcPct val="0"/>
              </a:spcAft>
            </a:pPr>
            <a:r>
              <a:rPr lang="zh-TW" altLang="en-US" sz="2200">
                <a:latin typeface="標楷體" pitchFamily="65" charset="-120"/>
              </a:rPr>
              <a:t>多重協定標籤交換 </a:t>
            </a:r>
            <a:r>
              <a:rPr lang="en-US" altLang="zh-TW" sz="2200">
                <a:latin typeface="標楷體" pitchFamily="65" charset="-120"/>
              </a:rPr>
              <a:t>(MPLS)</a:t>
            </a:r>
          </a:p>
          <a:p>
            <a:pPr lvl="1">
              <a:spcBef>
                <a:spcPct val="0"/>
              </a:spcBef>
              <a:spcAft>
                <a:spcPct val="0"/>
              </a:spcAft>
            </a:pPr>
            <a:r>
              <a:rPr lang="zh-TW" altLang="en-US" sz="2200">
                <a:latin typeface="標楷體" pitchFamily="65" charset="-120"/>
              </a:rPr>
              <a:t>點對點協定 </a:t>
            </a:r>
            <a:r>
              <a:rPr lang="en-US" altLang="zh-TW" sz="2200">
                <a:latin typeface="標楷體" pitchFamily="65" charset="-120"/>
              </a:rPr>
              <a:t>(PPP)</a:t>
            </a:r>
            <a:r>
              <a:rPr lang="zh-TW" altLang="en-US" sz="2200">
                <a:latin typeface="標楷體" pitchFamily="65" charset="-120"/>
              </a:rPr>
              <a:t>（較少使用）</a:t>
            </a:r>
          </a:p>
          <a:p>
            <a:pPr lvl="1">
              <a:spcBef>
                <a:spcPct val="0"/>
              </a:spcBef>
              <a:spcAft>
                <a:spcPct val="0"/>
              </a:spcAft>
            </a:pPr>
            <a:r>
              <a:rPr lang="zh-TW" altLang="en-US" sz="2200">
                <a:latin typeface="標楷體" pitchFamily="65" charset="-120"/>
              </a:rPr>
              <a:t>進階資料鏈結控制 </a:t>
            </a:r>
            <a:r>
              <a:rPr lang="en-US" altLang="zh-TW" sz="2200">
                <a:latin typeface="標楷體" pitchFamily="65" charset="-120"/>
              </a:rPr>
              <a:t>(HDLC)</a:t>
            </a:r>
          </a:p>
          <a:p>
            <a:pPr lvl="1">
              <a:spcBef>
                <a:spcPct val="0"/>
              </a:spcBef>
              <a:spcAft>
                <a:spcPct val="0"/>
              </a:spcAft>
            </a:pPr>
            <a:r>
              <a:rPr lang="zh-TW" altLang="en-US" sz="2200">
                <a:latin typeface="標楷體" pitchFamily="65" charset="-120"/>
              </a:rPr>
              <a:t>訊框中繼（傳統）</a:t>
            </a:r>
          </a:p>
          <a:p>
            <a:pPr lvl="1">
              <a:spcBef>
                <a:spcPct val="0"/>
              </a:spcBef>
              <a:spcAft>
                <a:spcPct val="0"/>
              </a:spcAft>
            </a:pPr>
            <a:r>
              <a:rPr lang="zh-TW" altLang="en-US" sz="2200">
                <a:latin typeface="標楷體" pitchFamily="65" charset="-120"/>
              </a:rPr>
              <a:t>非同步傳輸模式 </a:t>
            </a:r>
            <a:r>
              <a:rPr lang="en-US" altLang="zh-TW" sz="2200">
                <a:latin typeface="標楷體" pitchFamily="65" charset="-120"/>
              </a:rPr>
              <a:t>(ATM)</a:t>
            </a:r>
            <a:r>
              <a:rPr lang="zh-TW" altLang="en-US" sz="2200">
                <a:latin typeface="標楷體" pitchFamily="65" charset="-120"/>
              </a:rPr>
              <a:t>（傳統）</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7.3</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運作</a:t>
            </a:r>
            <a:br>
              <a:rPr lang="zh-TW" altLang="zh-TW" sz="3600">
                <a:solidFill>
                  <a:srgbClr val="004C69"/>
                </a:solidFill>
              </a:rPr>
            </a:br>
            <a:r>
              <a:rPr lang="en-US" altLang="zh-TW" sz="3600">
                <a:solidFill>
                  <a:srgbClr val="004C69"/>
                </a:solidFill>
              </a:rPr>
              <a:t>OSI </a:t>
            </a:r>
            <a:r>
              <a:rPr lang="zh-TW" altLang="en-US" sz="3600">
                <a:solidFill>
                  <a:srgbClr val="004C69"/>
                </a:solidFill>
              </a:rPr>
              <a:t>模型中的 </a:t>
            </a:r>
            <a:r>
              <a:rPr lang="en-US" altLang="zh-TW" sz="3600">
                <a:solidFill>
                  <a:srgbClr val="004C69"/>
                </a:solidFill>
              </a:rPr>
              <a:t>WAN</a:t>
            </a:r>
            <a:endParaRPr lang="zh-TW" altLang="en-US" sz="3600">
              <a:solidFill>
                <a:srgbClr val="004C69"/>
              </a:solidFill>
            </a:endParaRPr>
          </a:p>
        </p:txBody>
      </p:sp>
      <p:pic>
        <p:nvPicPr>
          <p:cNvPr id="2" name="Picture 1">
            <a:extLst>
              <a:ext uri="{FF2B5EF4-FFF2-40B4-BE49-F238E27FC236}">
                <a16:creationId xmlns:a16="http://schemas.microsoft.com/office/drawing/2014/main" id="{40B1A7D6-6A41-43AF-A95D-3F7DE21F49FC}"/>
              </a:ext>
            </a:extLst>
          </p:cNvPr>
          <p:cNvPicPr>
            <a:picLocks noChangeAspect="1"/>
          </p:cNvPicPr>
          <p:nvPr/>
        </p:nvPicPr>
        <p:blipFill>
          <a:blip r:embed="rId3"/>
          <a:stretch>
            <a:fillRect/>
          </a:stretch>
        </p:blipFill>
        <p:spPr>
          <a:xfrm>
            <a:off x="6470376" y="1960282"/>
            <a:ext cx="5346789" cy="3294940"/>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291</a:t>
            </a:fld>
            <a:endParaRPr lang="en-US" kern="0">
              <a:solidFill>
                <a:srgbClr val="595959"/>
              </a:solidFill>
            </a:endParaRPr>
          </a:p>
        </p:txBody>
      </p:sp>
    </p:spTree>
    <p:extLst>
      <p:ext uri="{BB962C8B-B14F-4D97-AF65-F5344CB8AC3E}">
        <p14:creationId xmlns:p14="http://schemas.microsoft.com/office/powerpoint/2010/main" val="160295970"/>
      </p:ext>
    </p:extLst>
  </p:cSld>
  <p:clrMapOvr>
    <a:masterClrMapping/>
  </p:clrMapOvr>
  <p:transition/>
  <p:timing/>
</p:sld>
</file>

<file path=ppt/slides/slide2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732080" cy="5540425"/>
          </a:xfrm>
        </p:spPr>
        <p:txBody>
          <a:bodyPr>
            <a:normAutofit/>
          </a:bodyPr>
          <a:lstStyle/>
          <a:p>
            <a:pPr marL="0" indent="0">
              <a:buNone/>
            </a:pPr>
            <a:r>
              <a:rPr lang="zh-TW" altLang="en-US" sz="2400">
                <a:latin typeface="標楷體" pitchFamily="65" charset="-120"/>
              </a:rPr>
              <a:t>使用者（即公司</a:t>
            </a:r>
            <a:r>
              <a:rPr lang="en-US" altLang="zh-TW" sz="2400">
                <a:latin typeface="標楷體" pitchFamily="65" charset="-120"/>
              </a:rPr>
              <a:t>/</a:t>
            </a:r>
            <a:r>
              <a:rPr lang="zh-TW" altLang="en-US" sz="2400">
                <a:latin typeface="標楷體" pitchFamily="65" charset="-120"/>
              </a:rPr>
              <a:t>用戶）和 </a:t>
            </a:r>
            <a:r>
              <a:rPr lang="en-US" altLang="zh-TW" sz="2400">
                <a:latin typeface="標楷體" pitchFamily="65" charset="-120"/>
              </a:rPr>
              <a:t>WAN </a:t>
            </a:r>
            <a:r>
              <a:rPr lang="zh-TW" altLang="en-US" sz="2400">
                <a:latin typeface="標楷體" pitchFamily="65" charset="-120"/>
              </a:rPr>
              <a:t>服務供應商之間的 </a:t>
            </a:r>
            <a:r>
              <a:rPr lang="en-US" altLang="zh-TW" sz="2400">
                <a:latin typeface="標楷體" pitchFamily="65" charset="-120"/>
              </a:rPr>
              <a:t>WAN </a:t>
            </a:r>
            <a:r>
              <a:rPr lang="zh-TW" altLang="en-US" sz="2400">
                <a:latin typeface="標楷體" pitchFamily="65" charset="-120"/>
              </a:rPr>
              <a:t>連接有特定術語。</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7.3</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運作</a:t>
            </a:r>
            <a:br>
              <a:rPr lang="en-US" sz="3600">
                <a:solidFill>
                  <a:srgbClr val="004C69"/>
                </a:solidFill>
              </a:rPr>
            </a:br>
            <a:r>
              <a:rPr lang="zh-TW" altLang="en-US" sz="3600">
                <a:solidFill>
                  <a:srgbClr val="004C69"/>
                </a:solidFill>
              </a:rPr>
              <a:t>常見的 </a:t>
            </a:r>
            <a:r>
              <a:rPr lang="en-US" altLang="zh-TW" sz="3600">
                <a:solidFill>
                  <a:srgbClr val="004C69"/>
                </a:solidFill>
              </a:rPr>
              <a:t>WAN </a:t>
            </a:r>
            <a:r>
              <a:rPr lang="zh-TW" altLang="en-US" sz="3600">
                <a:solidFill>
                  <a:srgbClr val="004C69"/>
                </a:solidFill>
              </a:rPr>
              <a:t>術語</a:t>
            </a:r>
          </a:p>
        </p:txBody>
      </p:sp>
      <p:graphicFrame>
        <p:nvGraphicFramePr>
          <p:cNvPr id="6" name="Content Placeholder 6">
            <a:extLst>
              <a:ext uri="{FF2B5EF4-FFF2-40B4-BE49-F238E27FC236}">
                <a16:creationId xmlns:a16="http://schemas.microsoft.com/office/drawing/2014/main" id="{C8362C3D-6144-4AE0-96AC-192CFDFA8626}"/>
              </a:ext>
            </a:extLst>
          </p:cNvPr>
          <p:cNvGraphicFramePr/>
          <p:nvPr>
            <p:extLst>
              <p:ext uri="{D42A27DB-BD31-4B8C-83A1-F6EECF244321}">
                <p14:modId xmlns:p14="http://schemas.microsoft.com/office/powerpoint/2010/main" val="3410304613"/>
              </p:ext>
            </p:extLst>
          </p:nvPr>
        </p:nvGraphicFramePr>
        <p:xfrm>
          <a:off x="575962" y="2638620"/>
          <a:ext cx="6216724" cy="3740925"/>
        </p:xfrm>
        <a:graphic>
          <a:graphicData uri="http://schemas.openxmlformats.org/drawingml/2006/table">
            <a:tbl>
              <a:tblPr firstRow="1" bandRow="1">
                <a:tableStyleId>{5C22544A-7EE6-4342-B048-85BDC9FD1C3A}</a:tableStyleId>
              </a:tblPr>
              <a:tblGrid>
                <a:gridCol w="2277771">
                  <a:extLst>
                    <a:ext uri="{9D8B030D-6E8A-4147-A177-3AD203B41FA5}">
                      <a16:colId xmlns:a16="http://schemas.microsoft.com/office/drawing/2014/main" val="3729139006"/>
                    </a:ext>
                  </a:extLst>
                </a:gridCol>
                <a:gridCol w="3938953">
                  <a:extLst>
                    <a:ext uri="{9D8B030D-6E8A-4147-A177-3AD203B41FA5}">
                      <a16:colId xmlns:a16="http://schemas.microsoft.com/office/drawing/2014/main" val="1988913492"/>
                    </a:ext>
                  </a:extLst>
                </a:gridCol>
              </a:tblGrid>
              <a:tr h="365760">
                <a:tc>
                  <a:txBody>
                    <a:bodyPr vert="horz" wrap="square"/>
                    <a:lstStyle/>
                    <a:p>
                      <a:pPr rtl="0"/>
                      <a:r>
                        <a:rPr lang="en-US" altLang="zh-TW" sz="1800" b="1" i="0" kern="1200">
                          <a:solidFill>
                            <a:schemeClr val="lt1"/>
                          </a:solidFill>
                          <a:effectLst/>
                          <a:latin typeface="標楷體" pitchFamily="65" charset="-120"/>
                          <a:ea typeface="標楷體" panose="03000509000000000000" pitchFamily="65" charset="-120"/>
                          <a:cs typeface="+mn-cs"/>
                        </a:rPr>
                        <a:t>WAN </a:t>
                      </a:r>
                      <a:r>
                        <a:rPr lang="zh-TW" altLang="en-US" sz="1800" b="1" i="0" kern="1200">
                          <a:solidFill>
                            <a:schemeClr val="lt1"/>
                          </a:solidFill>
                          <a:effectLst/>
                          <a:latin typeface="標楷體" pitchFamily="65" charset="-120"/>
                          <a:ea typeface="標楷體" panose="03000509000000000000" pitchFamily="65" charset="-120"/>
                          <a:cs typeface="+mn-cs"/>
                        </a:rPr>
                        <a:t>術語</a:t>
                      </a:r>
                      <a:endParaRPr lang="zh-TW" sz="1800">
                        <a:latin typeface="標楷體" pitchFamily="65" charset="-120"/>
                        <a:ea typeface="標楷體" panose="03000509000000000000" pitchFamily="65" charset="-120"/>
                      </a:endParaRPr>
                    </a:p>
                  </a:txBody>
                  <a:tcPr marL="121920" marR="121920" marT="60960" marB="60960" anchor="ctr"/>
                </a:tc>
                <a:tc>
                  <a:txBody>
                    <a:bodyPr vert="horz" wrap="square"/>
                    <a:lstStyle/>
                    <a:p>
                      <a:pPr rtl="0"/>
                      <a:r>
                        <a:rPr lang="zh-TW" sz="1800">
                          <a:latin typeface="標楷體" pitchFamily="65" charset="-120"/>
                          <a:ea typeface="標楷體" panose="03000509000000000000" pitchFamily="65" charset="-120"/>
                        </a:rPr>
                        <a:t>說明</a:t>
                      </a:r>
                    </a:p>
                  </a:txBody>
                  <a:tcPr marL="121920" marR="121920" marT="60960" marB="60960" anchor="ctr"/>
                </a:tc>
                <a:extLst>
                  <a:ext uri="{0D108BD9-81ED-4DB2-BD59-A6C34878D82A}">
                    <a16:rowId xmlns:a16="http://schemas.microsoft.com/office/drawing/2014/main" val="2583676789"/>
                  </a:ext>
                </a:extLst>
              </a:tr>
              <a:tr h="483072">
                <a:tc>
                  <a:txBody>
                    <a:bodyPr vert="horz" wrap="square"/>
                    <a:lstStyle/>
                    <a:p>
                      <a:pPr rtl="0"/>
                      <a:r>
                        <a:rPr lang="zh-TW" sz="1800" b="1">
                          <a:latin typeface="標楷體" pitchFamily="65" charset="-120"/>
                          <a:ea typeface="標楷體" panose="03000509000000000000" pitchFamily="65" charset="-120"/>
                        </a:rPr>
                        <a:t>資料終端設備 (DTE)</a:t>
                      </a:r>
                    </a:p>
                  </a:txBody>
                  <a:tcPr marL="121920" marR="121920" marT="60960" marB="60960" anchor="ctr"/>
                </a:tc>
                <a:tc>
                  <a:txBody>
                    <a:bodyPr vert="horz" wrap="square"/>
                    <a:lstStyle/>
                    <a:p>
                      <a:pPr marL="0" indent="0" rtl="0">
                        <a:buFont typeface="Arial" pitchFamily="34" charset="0"/>
                        <a:buNone/>
                      </a:pPr>
                      <a:r>
                        <a:rPr lang="zh-TW" sz="1800">
                          <a:latin typeface="標楷體" pitchFamily="65" charset="-120"/>
                          <a:ea typeface="標楷體" panose="03000509000000000000" pitchFamily="65" charset="-120"/>
                        </a:rPr>
                        <a:t>將用戶</a:t>
                      </a:r>
                      <a:r>
                        <a:rPr lang="en-US" altLang="zh-TW" sz="1800">
                          <a:latin typeface="標楷體" pitchFamily="65" charset="-120"/>
                          <a:ea typeface="標楷體" panose="03000509000000000000" pitchFamily="65" charset="-120"/>
                        </a:rPr>
                        <a:t> LAN </a:t>
                      </a:r>
                      <a:r>
                        <a:rPr lang="zh-TW" sz="1800">
                          <a:latin typeface="標楷體" pitchFamily="65" charset="-120"/>
                          <a:ea typeface="標楷體" panose="03000509000000000000" pitchFamily="65" charset="-120"/>
                        </a:rPr>
                        <a:t>連</a:t>
                      </a:r>
                      <a:r>
                        <a:rPr lang="zh-TW" altLang="en-US" sz="1800">
                          <a:latin typeface="標楷體" pitchFamily="65" charset="-120"/>
                          <a:ea typeface="標楷體" panose="03000509000000000000" pitchFamily="65" charset="-120"/>
                        </a:rPr>
                        <a:t>接</a:t>
                      </a:r>
                      <a:r>
                        <a:rPr lang="zh-TW" sz="1800">
                          <a:latin typeface="標楷體" pitchFamily="65" charset="-120"/>
                          <a:ea typeface="標楷體" panose="03000509000000000000" pitchFamily="65" charset="-120"/>
                        </a:rPr>
                        <a:t>至 WAN 通訊裝置</a:t>
                      </a:r>
                    </a:p>
                  </a:txBody>
                  <a:tcPr marL="121920" marR="121920" marT="60960" marB="60960" anchor="ctr"/>
                </a:tc>
                <a:extLst>
                  <a:ext uri="{0D108BD9-81ED-4DB2-BD59-A6C34878D82A}">
                    <a16:rowId xmlns:a16="http://schemas.microsoft.com/office/drawing/2014/main" val="3849654457"/>
                  </a:ext>
                </a:extLst>
              </a:tr>
              <a:tr h="575613">
                <a:tc>
                  <a:txBody>
                    <a:bodyPr vert="horz" wrap="square"/>
                    <a:lstStyle/>
                    <a:p>
                      <a:pPr rtl="0"/>
                      <a:r>
                        <a:rPr lang="zh-TW" sz="1800" b="1">
                          <a:latin typeface="標楷體" pitchFamily="65" charset="-120"/>
                          <a:ea typeface="標楷體" panose="03000509000000000000" pitchFamily="65" charset="-120"/>
                        </a:rPr>
                        <a:t>資料通信設備 (DCE)</a:t>
                      </a:r>
                    </a:p>
                  </a:txBody>
                  <a:tcPr marL="121920" marR="121920" marT="60960" marB="60960" anchor="ctr"/>
                </a:tc>
                <a:tc>
                  <a:txBody>
                    <a:bodyPr vert="horz" wrap="square"/>
                    <a:lstStyle/>
                    <a:p>
                      <a:pPr marL="0" indent="0" rtl="0">
                        <a:buFont typeface="Arial" pitchFamily="34" charset="0"/>
                        <a:buNone/>
                      </a:pPr>
                      <a:r>
                        <a:rPr lang="zh-TW" altLang="en-US" sz="1800" b="0" i="0" kern="1200">
                          <a:solidFill>
                            <a:schemeClr val="dk1"/>
                          </a:solidFill>
                          <a:effectLst/>
                          <a:latin typeface="標楷體" pitchFamily="65" charset="-120"/>
                          <a:ea typeface="標楷體" panose="03000509000000000000" pitchFamily="65" charset="-120"/>
                          <a:cs typeface="+mn-cs"/>
                        </a:rPr>
                        <a:t>用於與提供者進行通信的裝置。</a:t>
                      </a:r>
                      <a:endParaRPr lang="zh-TW" sz="1800">
                        <a:latin typeface="標楷體" pitchFamily="65" charset="-120"/>
                        <a:ea typeface="標楷體" panose="03000509000000000000" pitchFamily="65" charset="-120"/>
                      </a:endParaRPr>
                    </a:p>
                  </a:txBody>
                  <a:tcPr marL="121920" marR="121920" marT="60960" marB="60960" anchor="ctr"/>
                </a:tc>
                <a:extLst>
                  <a:ext uri="{0D108BD9-81ED-4DB2-BD59-A6C34878D82A}">
                    <a16:rowId xmlns:a16="http://schemas.microsoft.com/office/drawing/2014/main" val="235735172"/>
                  </a:ext>
                </a:extLst>
              </a:tr>
              <a:tr h="575613">
                <a:tc>
                  <a:txBody>
                    <a:bodyPr vert="horz" wrap="square"/>
                    <a:lstStyle/>
                    <a:p>
                      <a:pPr rtl="0"/>
                      <a:r>
                        <a:rPr lang="zh-TW" altLang="en-US" sz="1800" b="1" i="0" kern="1200">
                          <a:solidFill>
                            <a:schemeClr val="dk1"/>
                          </a:solidFill>
                          <a:effectLst/>
                          <a:latin typeface="標楷體" pitchFamily="65" charset="-120"/>
                          <a:ea typeface="標楷體" panose="03000509000000000000" pitchFamily="65" charset="-120"/>
                          <a:cs typeface="+mn-cs"/>
                        </a:rPr>
                        <a:t>用戶端設備 </a:t>
                      </a:r>
                      <a:r>
                        <a:rPr lang="en-US" altLang="zh-TW" sz="1800" b="1" i="0" kern="1200">
                          <a:solidFill>
                            <a:schemeClr val="dk1"/>
                          </a:solidFill>
                          <a:effectLst/>
                          <a:latin typeface="標楷體" pitchFamily="65" charset="-120"/>
                          <a:ea typeface="標楷體" panose="03000509000000000000" pitchFamily="65" charset="-120"/>
                          <a:cs typeface="+mn-cs"/>
                        </a:rPr>
                        <a:t>(CPE)</a:t>
                      </a:r>
                      <a:endParaRPr lang="zh-TW" sz="1800" b="1">
                        <a:latin typeface="標楷體" pitchFamily="65" charset="-120"/>
                        <a:ea typeface="標楷體" panose="03000509000000000000" pitchFamily="65" charset="-120"/>
                      </a:endParaRPr>
                    </a:p>
                  </a:txBody>
                  <a:tcPr marL="121920" marR="121920" marT="60960" marB="60960" anchor="ctr"/>
                </a:tc>
                <a:tc>
                  <a:txBody>
                    <a:bodyPr vert="horz" wrap="square"/>
                    <a:lstStyle/>
                    <a:p>
                      <a:pPr marL="0" indent="0" rtl="0">
                        <a:buFont typeface="Arial" pitchFamily="34" charset="0"/>
                        <a:buNone/>
                      </a:pPr>
                      <a:r>
                        <a:rPr lang="zh-TW" altLang="en-US" sz="1800" kern="1200">
                          <a:solidFill>
                            <a:schemeClr val="dk1"/>
                          </a:solidFill>
                          <a:latin typeface="標楷體" pitchFamily="65" charset="-120"/>
                          <a:ea typeface="標楷體" panose="03000509000000000000" pitchFamily="65" charset="-120"/>
                          <a:cs typeface="+mn-cs"/>
                        </a:rPr>
                        <a:t>這是位於企業邊緣的 </a:t>
                      </a:r>
                      <a:r>
                        <a:rPr lang="en-US" altLang="zh-TW" sz="1800" kern="1200">
                          <a:solidFill>
                            <a:schemeClr val="dk1"/>
                          </a:solidFill>
                          <a:latin typeface="標楷體" pitchFamily="65" charset="-120"/>
                          <a:ea typeface="標楷體" panose="03000509000000000000" pitchFamily="65" charset="-120"/>
                          <a:cs typeface="+mn-cs"/>
                        </a:rPr>
                        <a:t>DTE </a:t>
                      </a:r>
                      <a:r>
                        <a:rPr lang="zh-TW" altLang="en-US" sz="1800" kern="1200">
                          <a:solidFill>
                            <a:schemeClr val="dk1"/>
                          </a:solidFill>
                          <a:latin typeface="標楷體" pitchFamily="65" charset="-120"/>
                          <a:ea typeface="標楷體" panose="03000509000000000000" pitchFamily="65" charset="-120"/>
                          <a:cs typeface="+mn-cs"/>
                        </a:rPr>
                        <a:t>和 </a:t>
                      </a:r>
                      <a:r>
                        <a:rPr lang="en-US" altLang="zh-TW" sz="1800" kern="1200">
                          <a:solidFill>
                            <a:schemeClr val="dk1"/>
                          </a:solidFill>
                          <a:latin typeface="標楷體" pitchFamily="65" charset="-120"/>
                          <a:ea typeface="標楷體" panose="03000509000000000000" pitchFamily="65" charset="-120"/>
                          <a:cs typeface="+mn-cs"/>
                        </a:rPr>
                        <a:t>DCE </a:t>
                      </a:r>
                      <a:r>
                        <a:rPr lang="zh-TW" altLang="en-US" sz="1800" kern="1200">
                          <a:solidFill>
                            <a:schemeClr val="dk1"/>
                          </a:solidFill>
                          <a:latin typeface="標楷體" pitchFamily="65" charset="-120"/>
                          <a:ea typeface="標楷體" panose="03000509000000000000" pitchFamily="65" charset="-120"/>
                          <a:cs typeface="+mn-cs"/>
                        </a:rPr>
                        <a:t>裝置</a:t>
                      </a:r>
                    </a:p>
                  </a:txBody>
                  <a:tcPr marL="121920" marR="121920" marT="60960" marB="60960" anchor="ctr"/>
                </a:tc>
                <a:extLst>
                  <a:ext uri="{0D108BD9-81ED-4DB2-BD59-A6C34878D82A}">
                    <a16:rowId xmlns:a16="http://schemas.microsoft.com/office/drawing/2014/main" val="354468046"/>
                  </a:ext>
                </a:extLst>
              </a:tr>
              <a:tr h="575613">
                <a:tc>
                  <a:txBody>
                    <a:bodyPr vert="horz" wrap="square"/>
                    <a:lstStyle/>
                    <a:p>
                      <a:pPr rtl="0"/>
                      <a:r>
                        <a:rPr lang="zh-TW" altLang="en-US" sz="1800" b="1" i="0" kern="1200">
                          <a:solidFill>
                            <a:schemeClr val="dk1"/>
                          </a:solidFill>
                          <a:effectLst/>
                          <a:latin typeface="標楷體" pitchFamily="65" charset="-120"/>
                          <a:ea typeface="標楷體" panose="03000509000000000000" pitchFamily="65" charset="-120"/>
                          <a:cs typeface="+mn-cs"/>
                        </a:rPr>
                        <a:t>入網點 </a:t>
                      </a:r>
                      <a:r>
                        <a:rPr lang="zh-TW" sz="1800" b="1">
                          <a:latin typeface="標楷體" pitchFamily="65" charset="-120"/>
                          <a:ea typeface="標楷體" panose="03000509000000000000" pitchFamily="65" charset="-120"/>
                        </a:rPr>
                        <a:t>(POP)</a:t>
                      </a:r>
                    </a:p>
                  </a:txBody>
                  <a:tcPr marL="121920" marR="121920" marT="60960" marB="60960" anchor="ctr"/>
                </a:tc>
                <a:tc>
                  <a:txBody>
                    <a:bodyPr vert="horz" wrap="square"/>
                    <a:lstStyle/>
                    <a:p>
                      <a:pPr marL="0" marR="0" lvl="0" indent="0" algn="l" defTabSz="685777" rtl="0" eaLnBrk="1" fontAlgn="auto" latinLnBrk="0" hangingPunct="1">
                        <a:lnSpc>
                          <a:spcPct val="100000"/>
                        </a:lnSpc>
                        <a:spcBef>
                          <a:spcPct val="0"/>
                        </a:spcBef>
                        <a:spcAft>
                          <a:spcPct val="0"/>
                        </a:spcAft>
                        <a:buClrTx/>
                        <a:buSzTx/>
                        <a:buFont typeface="Arial" pitchFamily="34" charset="0"/>
                        <a:buNone/>
                        <a:defRPr/>
                      </a:pPr>
                      <a:r>
                        <a:rPr lang="zh-TW" altLang="en-US" sz="1800" kern="1200">
                          <a:solidFill>
                            <a:schemeClr val="dk1"/>
                          </a:solidFill>
                          <a:latin typeface="標楷體" pitchFamily="65" charset="-120"/>
                          <a:ea typeface="標楷體" panose="03000509000000000000" pitchFamily="65" charset="-120"/>
                          <a:cs typeface="+mn-cs"/>
                        </a:rPr>
                        <a:t>這是使用者連線到服務供應商網路的點。</a:t>
                      </a:r>
                    </a:p>
                  </a:txBody>
                  <a:tcPr marL="121920" marR="121920" marT="60960" marB="60960" anchor="ctr"/>
                </a:tc>
                <a:extLst>
                  <a:ext uri="{0D108BD9-81ED-4DB2-BD59-A6C34878D82A}">
                    <a16:rowId xmlns:a16="http://schemas.microsoft.com/office/drawing/2014/main" val="1458107787"/>
                  </a:ext>
                </a:extLst>
              </a:tr>
              <a:tr h="609600">
                <a:tc>
                  <a:txBody>
                    <a:bodyPr vert="horz" wrap="square"/>
                    <a:lstStyle/>
                    <a:p>
                      <a:pPr rtl="0"/>
                      <a:r>
                        <a:rPr lang="zh-TW" altLang="en-US" sz="1800" b="1" i="0" kern="1200">
                          <a:solidFill>
                            <a:schemeClr val="dk1"/>
                          </a:solidFill>
                          <a:effectLst/>
                          <a:latin typeface="標楷體" pitchFamily="65" charset="-120"/>
                          <a:ea typeface="標楷體" panose="03000509000000000000" pitchFamily="65" charset="-120"/>
                          <a:cs typeface="+mn-cs"/>
                        </a:rPr>
                        <a:t>責任區分點</a:t>
                      </a:r>
                      <a:endParaRPr lang="zh-TW" sz="1800" b="1">
                        <a:latin typeface="標楷體" pitchFamily="65" charset="-120"/>
                        <a:ea typeface="標楷體" panose="03000509000000000000" pitchFamily="65" charset="-120"/>
                      </a:endParaRPr>
                    </a:p>
                  </a:txBody>
                  <a:tcPr marL="121920" marR="121920" marT="60960" marB="60960" anchor="ctr"/>
                </a:tc>
                <a:tc>
                  <a:txBody>
                    <a:bodyPr vert="horz" wrap="square"/>
                    <a:lstStyle/>
                    <a:p>
                      <a:pPr marL="0" indent="0" rtl="0">
                        <a:buFont typeface="Arial" pitchFamily="34" charset="0"/>
                        <a:buNone/>
                      </a:pPr>
                      <a:r>
                        <a:rPr lang="zh-TW" altLang="en-US" sz="1800" kern="1200">
                          <a:solidFill>
                            <a:schemeClr val="dk1"/>
                          </a:solidFill>
                          <a:latin typeface="標楷體" pitchFamily="65" charset="-120"/>
                          <a:ea typeface="標楷體" panose="03000509000000000000" pitchFamily="65" charset="-120"/>
                          <a:cs typeface="+mn-cs"/>
                        </a:rPr>
                        <a:t>建築物或建築群中的一個實體位置，它正式將 </a:t>
                      </a:r>
                      <a:r>
                        <a:rPr lang="en-US" altLang="zh-TW" sz="1800" kern="1200">
                          <a:solidFill>
                            <a:schemeClr val="dk1"/>
                          </a:solidFill>
                          <a:latin typeface="標楷體" pitchFamily="65" charset="-120"/>
                          <a:ea typeface="標楷體" panose="03000509000000000000" pitchFamily="65" charset="-120"/>
                          <a:cs typeface="+mn-cs"/>
                        </a:rPr>
                        <a:t>CPE </a:t>
                      </a:r>
                      <a:r>
                        <a:rPr lang="zh-TW" altLang="en-US" sz="1800" kern="1200">
                          <a:solidFill>
                            <a:schemeClr val="dk1"/>
                          </a:solidFill>
                          <a:latin typeface="標楷體" pitchFamily="65" charset="-120"/>
                          <a:ea typeface="標楷體" panose="03000509000000000000" pitchFamily="65" charset="-120"/>
                          <a:cs typeface="+mn-cs"/>
                        </a:rPr>
                        <a:t>與服務供應商的裝置分開。</a:t>
                      </a:r>
                    </a:p>
                  </a:txBody>
                  <a:tcPr marL="121920" marR="121920" marT="60960" marB="60960" anchor="ctr"/>
                </a:tc>
                <a:extLst>
                  <a:ext uri="{0D108BD9-81ED-4DB2-BD59-A6C34878D82A}">
                    <a16:rowId xmlns:a16="http://schemas.microsoft.com/office/drawing/2014/main" val="2495454272"/>
                  </a:ext>
                </a:extLst>
              </a:tr>
            </a:tbl>
          </a:graphicData>
        </a:graphic>
      </p:graphicFrame>
      <p:pic>
        <p:nvPicPr>
          <p:cNvPr id="5" name="Picture 4">
            <a:extLst>
              <a:ext uri="{FF2B5EF4-FFF2-40B4-BE49-F238E27FC236}">
                <a16:creationId xmlns:a16="http://schemas.microsoft.com/office/drawing/2014/main" id="{2640E0F8-D842-4A3A-8B08-27FCB5FC0252}"/>
              </a:ext>
            </a:extLst>
          </p:cNvPr>
          <p:cNvPicPr>
            <a:picLocks noChangeAspect="1"/>
          </p:cNvPicPr>
          <p:nvPr/>
        </p:nvPicPr>
        <p:blipFill>
          <a:blip r:embed="rId3"/>
          <a:stretch>
            <a:fillRect/>
          </a:stretch>
        </p:blipFill>
        <p:spPr>
          <a:xfrm>
            <a:off x="6924168" y="1650711"/>
            <a:ext cx="5104761" cy="384135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292</a:t>
            </a:fld>
            <a:endParaRPr lang="en-US" kern="0">
              <a:solidFill>
                <a:srgbClr val="595959"/>
              </a:solidFill>
            </a:endParaRPr>
          </a:p>
        </p:txBody>
      </p:sp>
    </p:spTree>
    <p:extLst>
      <p:ext uri="{BB962C8B-B14F-4D97-AF65-F5344CB8AC3E}">
        <p14:creationId xmlns:p14="http://schemas.microsoft.com/office/powerpoint/2010/main" val="212586453"/>
      </p:ext>
    </p:extLst>
  </p:cSld>
  <p:clrMapOvr>
    <a:masterClrMapping/>
  </p:clrMapOvr>
  <p:transition/>
  <p:timing/>
</p:sld>
</file>

<file path=ppt/slides/slide2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7.3</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運作</a:t>
            </a:r>
            <a:br>
              <a:rPr lang="en-US" sz="3600">
                <a:solidFill>
                  <a:srgbClr val="004C69"/>
                </a:solidFill>
              </a:rPr>
            </a:br>
            <a:r>
              <a:rPr lang="zh-TW" altLang="zh-TW" sz="3600">
                <a:solidFill>
                  <a:srgbClr val="004C69"/>
                </a:solidFill>
              </a:rPr>
              <a:t>常見</a:t>
            </a:r>
            <a:r>
              <a:rPr lang="zh-TW" altLang="en-US" sz="3600">
                <a:solidFill>
                  <a:srgbClr val="004C69"/>
                </a:solidFill>
              </a:rPr>
              <a:t>的</a:t>
            </a:r>
            <a:r>
              <a:rPr lang="zh-TW" altLang="zh-TW" sz="3600">
                <a:solidFill>
                  <a:srgbClr val="004C69"/>
                </a:solidFill>
              </a:rPr>
              <a:t> WAN 術語</a:t>
            </a:r>
            <a:r>
              <a:rPr lang="zh-TW" altLang="en-US" sz="3600">
                <a:solidFill>
                  <a:srgbClr val="004C69"/>
                </a:solidFill>
              </a:rPr>
              <a:t>（續） </a:t>
            </a:r>
          </a:p>
        </p:txBody>
      </p:sp>
      <p:graphicFrame>
        <p:nvGraphicFramePr>
          <p:cNvPr id="6" name="Content Placeholder 6">
            <a:extLst>
              <a:ext uri="{FF2B5EF4-FFF2-40B4-BE49-F238E27FC236}">
                <a16:creationId xmlns:a16="http://schemas.microsoft.com/office/drawing/2014/main" id="{C8362C3D-6144-4AE0-96AC-192CFDFA8626}"/>
              </a:ext>
            </a:extLst>
          </p:cNvPr>
          <p:cNvGraphicFramePr/>
          <p:nvPr>
            <p:extLst>
              <p:ext uri="{D42A27DB-BD31-4B8C-83A1-F6EECF244321}">
                <p14:modId xmlns:p14="http://schemas.microsoft.com/office/powerpoint/2010/main" val="3325307965"/>
              </p:ext>
            </p:extLst>
          </p:nvPr>
        </p:nvGraphicFramePr>
        <p:xfrm>
          <a:off x="408355" y="1657003"/>
          <a:ext cx="6142826" cy="4693920"/>
        </p:xfrm>
        <a:graphic>
          <a:graphicData uri="http://schemas.openxmlformats.org/drawingml/2006/table">
            <a:tbl>
              <a:tblPr firstRow="1" bandRow="1">
                <a:tableStyleId>{5C22544A-7EE6-4342-B048-85BDC9FD1C3A}</a:tableStyleId>
              </a:tblPr>
              <a:tblGrid>
                <a:gridCol w="2203873">
                  <a:extLst>
                    <a:ext uri="{9D8B030D-6E8A-4147-A177-3AD203B41FA5}">
                      <a16:colId xmlns:a16="http://schemas.microsoft.com/office/drawing/2014/main" val="3729139006"/>
                    </a:ext>
                  </a:extLst>
                </a:gridCol>
                <a:gridCol w="3938953">
                  <a:extLst>
                    <a:ext uri="{9D8B030D-6E8A-4147-A177-3AD203B41FA5}">
                      <a16:colId xmlns:a16="http://schemas.microsoft.com/office/drawing/2014/main" val="1988913492"/>
                    </a:ext>
                  </a:extLst>
                </a:gridCol>
              </a:tblGrid>
              <a:tr h="365760">
                <a:tc>
                  <a:txBody>
                    <a:bodyPr vert="horz" wrap="square"/>
                    <a:lstStyle/>
                    <a:p>
                      <a:pPr rtl="0"/>
                      <a:r>
                        <a:rPr lang="en-US" altLang="zh-TW" sz="2000">
                          <a:latin typeface="標楷體" pitchFamily="65" charset="-120"/>
                          <a:ea typeface="標楷體" panose="03000509000000000000" pitchFamily="65" charset="-120"/>
                        </a:rPr>
                        <a:t>WAN </a:t>
                      </a:r>
                      <a:r>
                        <a:rPr lang="zh-TW" altLang="en-US" sz="2000">
                          <a:latin typeface="標楷體" pitchFamily="65" charset="-120"/>
                          <a:ea typeface="標楷體" panose="03000509000000000000" pitchFamily="65" charset="-120"/>
                        </a:rPr>
                        <a:t>術語</a:t>
                      </a:r>
                      <a:endParaRPr lang="zh-TW" sz="2000">
                        <a:latin typeface="標楷體" pitchFamily="65" charset="-120"/>
                        <a:ea typeface="標楷體" panose="03000509000000000000" pitchFamily="65" charset="-120"/>
                      </a:endParaRPr>
                    </a:p>
                  </a:txBody>
                  <a:tcPr marL="121920" marR="121920" marT="60960" marB="60960" anchor="ctr"/>
                </a:tc>
                <a:tc>
                  <a:txBody>
                    <a:bodyPr vert="horz" wrap="square"/>
                    <a:lstStyle/>
                    <a:p>
                      <a:pPr rtl="0"/>
                      <a:r>
                        <a:rPr lang="zh-TW" sz="2000">
                          <a:latin typeface="標楷體" pitchFamily="65" charset="-120"/>
                          <a:ea typeface="標楷體" panose="03000509000000000000" pitchFamily="65" charset="-120"/>
                        </a:rPr>
                        <a:t>說明</a:t>
                      </a:r>
                    </a:p>
                  </a:txBody>
                  <a:tcPr marL="121920" marR="121920" marT="60960" marB="60960" anchor="ctr"/>
                </a:tc>
                <a:extLst>
                  <a:ext uri="{0D108BD9-81ED-4DB2-BD59-A6C34878D82A}">
                    <a16:rowId xmlns:a16="http://schemas.microsoft.com/office/drawing/2014/main" val="2583676789"/>
                  </a:ext>
                </a:extLst>
              </a:tr>
              <a:tr h="609600">
                <a:tc>
                  <a:txBody>
                    <a:bodyPr vert="horz" wrap="square"/>
                    <a:lstStyle/>
                    <a:p>
                      <a:pPr rtl="0"/>
                      <a:r>
                        <a:rPr lang="zh-TW" altLang="en-US" sz="2000" b="1" i="0" kern="1200">
                          <a:solidFill>
                            <a:schemeClr val="dk1"/>
                          </a:solidFill>
                          <a:effectLst/>
                          <a:latin typeface="標楷體" pitchFamily="65" charset="-120"/>
                          <a:ea typeface="標楷體" panose="03000509000000000000" pitchFamily="65" charset="-120"/>
                          <a:cs typeface="+mn-cs"/>
                        </a:rPr>
                        <a:t>本地迴路（或最後一哩）</a:t>
                      </a:r>
                      <a:endParaRPr lang="zh-TW" sz="2000" b="1">
                        <a:latin typeface="標楷體" pitchFamily="65" charset="-120"/>
                        <a:ea typeface="標楷體" panose="03000509000000000000" pitchFamily="65" charset="-120"/>
                      </a:endParaRPr>
                    </a:p>
                  </a:txBody>
                  <a:tcPr marL="121920" marR="121920" marT="60960" marB="60960" anchor="ctr"/>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連接 </a:t>
                      </a:r>
                      <a:r>
                        <a:rPr lang="en-US" altLang="zh-TW" sz="2000" b="0" i="0" kern="1200">
                          <a:solidFill>
                            <a:schemeClr val="dk1"/>
                          </a:solidFill>
                          <a:effectLst/>
                          <a:latin typeface="標楷體" pitchFamily="65" charset="-120"/>
                          <a:ea typeface="標楷體" panose="03000509000000000000" pitchFamily="65" charset="-120"/>
                          <a:cs typeface="+mn-cs"/>
                        </a:rPr>
                        <a:t>CPE </a:t>
                      </a:r>
                      <a:r>
                        <a:rPr lang="zh-TW" altLang="en-US" sz="2000" b="0" i="0" kern="1200">
                          <a:solidFill>
                            <a:schemeClr val="dk1"/>
                          </a:solidFill>
                          <a:effectLst/>
                          <a:latin typeface="標楷體" pitchFamily="65" charset="-120"/>
                          <a:ea typeface="標楷體" panose="03000509000000000000" pitchFamily="65" charset="-120"/>
                          <a:cs typeface="+mn-cs"/>
                        </a:rPr>
                        <a:t>和服務供應商 </a:t>
                      </a:r>
                      <a:r>
                        <a:rPr lang="en-US" altLang="zh-TW" sz="2000" b="0" i="0" kern="1200">
                          <a:solidFill>
                            <a:schemeClr val="dk1"/>
                          </a:solidFill>
                          <a:effectLst/>
                          <a:latin typeface="標楷體" pitchFamily="65" charset="-120"/>
                          <a:ea typeface="標楷體" panose="03000509000000000000" pitchFamily="65" charset="-120"/>
                          <a:cs typeface="+mn-cs"/>
                        </a:rPr>
                        <a:t>CO </a:t>
                      </a:r>
                      <a:r>
                        <a:rPr lang="zh-TW" altLang="en-US" sz="2000" b="0" i="0" kern="1200">
                          <a:solidFill>
                            <a:schemeClr val="dk1"/>
                          </a:solidFill>
                          <a:effectLst/>
                          <a:latin typeface="標楷體" pitchFamily="65" charset="-120"/>
                          <a:ea typeface="標楷體" panose="03000509000000000000" pitchFamily="65" charset="-120"/>
                          <a:cs typeface="+mn-cs"/>
                        </a:rPr>
                        <a:t>的實際銅纜或光纜</a:t>
                      </a:r>
                      <a:endParaRPr lang="zh-TW" sz="2000">
                        <a:latin typeface="標楷體" pitchFamily="65" charset="-120"/>
                        <a:ea typeface="標楷體" panose="03000509000000000000" pitchFamily="65" charset="-120"/>
                      </a:endParaRPr>
                    </a:p>
                  </a:txBody>
                  <a:tcPr marL="121920" marR="121920" marT="60960" marB="60960" anchor="ctr"/>
                </a:tc>
                <a:extLst>
                  <a:ext uri="{0D108BD9-81ED-4DB2-BD59-A6C34878D82A}">
                    <a16:rowId xmlns:a16="http://schemas.microsoft.com/office/drawing/2014/main" val="3849654457"/>
                  </a:ext>
                </a:extLst>
              </a:tr>
              <a:tr h="609600">
                <a:tc>
                  <a:txBody>
                    <a:bodyPr vert="horz" wrap="square"/>
                    <a:lstStyle/>
                    <a:p>
                      <a:pPr rtl="0"/>
                      <a:r>
                        <a:rPr lang="zh-TW" altLang="en-US" sz="2000" b="1" i="0" kern="1200">
                          <a:solidFill>
                            <a:schemeClr val="dk1"/>
                          </a:solidFill>
                          <a:effectLst/>
                          <a:latin typeface="標楷體" pitchFamily="65" charset="-120"/>
                          <a:ea typeface="標楷體" panose="03000509000000000000" pitchFamily="65" charset="-120"/>
                          <a:cs typeface="+mn-cs"/>
                        </a:rPr>
                        <a:t>電信機房 </a:t>
                      </a:r>
                      <a:r>
                        <a:rPr lang="en-US" altLang="zh-TW" sz="2000" b="1" i="0" kern="1200">
                          <a:solidFill>
                            <a:schemeClr val="dk1"/>
                          </a:solidFill>
                          <a:effectLst/>
                          <a:latin typeface="標楷體" pitchFamily="65" charset="-120"/>
                          <a:ea typeface="標楷體" panose="03000509000000000000" pitchFamily="65" charset="-120"/>
                          <a:cs typeface="+mn-cs"/>
                        </a:rPr>
                        <a:t>(CO)</a:t>
                      </a:r>
                      <a:endParaRPr lang="zh-TW" sz="2000" b="1">
                        <a:latin typeface="標楷體" pitchFamily="65" charset="-120"/>
                        <a:ea typeface="標楷體" panose="03000509000000000000" pitchFamily="65" charset="-120"/>
                      </a:endParaRPr>
                    </a:p>
                  </a:txBody>
                  <a:tcPr marL="121920" marR="121920" marT="60960" marB="60960" anchor="ctr"/>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接 </a:t>
                      </a:r>
                      <a:r>
                        <a:rPr lang="en-US" altLang="zh-TW" sz="2000" b="0" i="0" kern="1200">
                          <a:solidFill>
                            <a:schemeClr val="dk1"/>
                          </a:solidFill>
                          <a:effectLst/>
                          <a:latin typeface="標楷體" pitchFamily="65" charset="-120"/>
                          <a:ea typeface="標楷體" panose="03000509000000000000" pitchFamily="65" charset="-120"/>
                          <a:cs typeface="+mn-cs"/>
                        </a:rPr>
                        <a:t>CPE </a:t>
                      </a:r>
                      <a:r>
                        <a:rPr lang="zh-TW" altLang="en-US" sz="2000" b="0" i="0" kern="1200">
                          <a:solidFill>
                            <a:schemeClr val="dk1"/>
                          </a:solidFill>
                          <a:effectLst/>
                          <a:latin typeface="標楷體" pitchFamily="65" charset="-120"/>
                          <a:ea typeface="標楷體" panose="03000509000000000000" pitchFamily="65" charset="-120"/>
                          <a:cs typeface="+mn-cs"/>
                        </a:rPr>
                        <a:t>和供應商網路的本地服務供應商設施或建築物</a:t>
                      </a:r>
                      <a:endParaRPr lang="zh-TW" sz="2000">
                        <a:latin typeface="標楷體" pitchFamily="65" charset="-120"/>
                        <a:ea typeface="標楷體" panose="03000509000000000000" pitchFamily="65" charset="-120"/>
                      </a:endParaRPr>
                    </a:p>
                  </a:txBody>
                  <a:tcPr marL="121920" marR="121920" marT="60960" marB="60960" anchor="ctr"/>
                </a:tc>
                <a:extLst>
                  <a:ext uri="{0D108BD9-81ED-4DB2-BD59-A6C34878D82A}">
                    <a16:rowId xmlns:a16="http://schemas.microsoft.com/office/drawing/2014/main" val="235735172"/>
                  </a:ext>
                </a:extLst>
              </a:tr>
              <a:tr h="853440">
                <a:tc>
                  <a:txBody>
                    <a:bodyPr vert="horz" wrap="square"/>
                    <a:lstStyle/>
                    <a:p>
                      <a:pPr rtl="0"/>
                      <a:r>
                        <a:rPr lang="zh-TW" sz="2000" b="1">
                          <a:latin typeface="標楷體" pitchFamily="65" charset="-120"/>
                          <a:ea typeface="標楷體" panose="03000509000000000000" pitchFamily="65" charset="-120"/>
                        </a:rPr>
                        <a:t>付費網路</a:t>
                      </a:r>
                    </a:p>
                  </a:txBody>
                  <a:tcPr marL="121920" marR="121920" marT="60960" marB="60960" anchor="ctr"/>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包括 </a:t>
                      </a:r>
                      <a:r>
                        <a:rPr lang="en-US" altLang="zh-TW" sz="2000" b="0" i="0" kern="1200">
                          <a:solidFill>
                            <a:schemeClr val="dk1"/>
                          </a:solidFill>
                          <a:effectLst/>
                          <a:latin typeface="標楷體" pitchFamily="65" charset="-120"/>
                          <a:ea typeface="標楷體" panose="03000509000000000000" pitchFamily="65" charset="-120"/>
                          <a:cs typeface="+mn-cs"/>
                        </a:rPr>
                        <a:t>WAN </a:t>
                      </a:r>
                      <a:r>
                        <a:rPr lang="zh-TW" altLang="en-US" sz="2000" b="0" i="0" kern="1200">
                          <a:solidFill>
                            <a:schemeClr val="dk1"/>
                          </a:solidFill>
                          <a:effectLst/>
                          <a:latin typeface="標楷體" pitchFamily="65" charset="-120"/>
                          <a:ea typeface="標楷體" panose="03000509000000000000" pitchFamily="65" charset="-120"/>
                          <a:cs typeface="+mn-cs"/>
                        </a:rPr>
                        <a:t>供應商網路內的回程、長途、全數位、光纖 通信線路、交換器、路由器等裝置</a:t>
                      </a:r>
                      <a:endParaRPr lang="zh-TW" sz="2000">
                        <a:latin typeface="標楷體" pitchFamily="65" charset="-120"/>
                        <a:ea typeface="標楷體" panose="03000509000000000000" pitchFamily="65" charset="-120"/>
                      </a:endParaRPr>
                    </a:p>
                  </a:txBody>
                  <a:tcPr marL="121920" marR="121920" marT="60960" marB="60960" anchor="ctr"/>
                </a:tc>
                <a:extLst>
                  <a:ext uri="{0D108BD9-81ED-4DB2-BD59-A6C34878D82A}">
                    <a16:rowId xmlns:a16="http://schemas.microsoft.com/office/drawing/2014/main" val="354468046"/>
                  </a:ext>
                </a:extLst>
              </a:tr>
              <a:tr h="575613">
                <a:tc>
                  <a:txBody>
                    <a:bodyPr vert="horz" wrap="square"/>
                    <a:lstStyle/>
                    <a:p>
                      <a:pPr rtl="0"/>
                      <a:r>
                        <a:rPr lang="zh-TW" sz="2000" b="1">
                          <a:latin typeface="標楷體" pitchFamily="65" charset="-120"/>
                          <a:ea typeface="標楷體" panose="03000509000000000000" pitchFamily="65" charset="-120"/>
                        </a:rPr>
                        <a:t>回程網路</a:t>
                      </a:r>
                    </a:p>
                  </a:txBody>
                  <a:tcPr marL="121920" marR="121920" marT="60960" marB="60960" anchor="ctr"/>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連接服務供應商網路的多個存取節點 </a:t>
                      </a:r>
                      <a:endParaRPr lang="zh-TW" sz="2000">
                        <a:latin typeface="標楷體" pitchFamily="65" charset="-120"/>
                        <a:ea typeface="標楷體" panose="03000509000000000000" pitchFamily="65" charset="-120"/>
                      </a:endParaRPr>
                    </a:p>
                  </a:txBody>
                  <a:tcPr marL="121920" marR="121920" marT="60960" marB="60960" anchor="ctr"/>
                </a:tc>
                <a:extLst>
                  <a:ext uri="{0D108BD9-81ED-4DB2-BD59-A6C34878D82A}">
                    <a16:rowId xmlns:a16="http://schemas.microsoft.com/office/drawing/2014/main" val="1458107787"/>
                  </a:ext>
                </a:extLst>
              </a:tr>
              <a:tr h="609600">
                <a:tc>
                  <a:txBody>
                    <a:bodyPr vert="horz" wrap="square"/>
                    <a:lstStyle/>
                    <a:p>
                      <a:pPr rtl="0"/>
                      <a:r>
                        <a:rPr lang="zh-TW" sz="2000" b="1">
                          <a:latin typeface="標楷體" pitchFamily="65" charset="-120"/>
                          <a:ea typeface="標楷體" panose="03000509000000000000" pitchFamily="65" charset="-120"/>
                        </a:rPr>
                        <a:t>主幹網路</a:t>
                      </a:r>
                    </a:p>
                  </a:txBody>
                  <a:tcPr marL="121920" marR="121920" marT="60960" marB="60960" anchor="ctr"/>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大型、高容量的網路，用來互連服務供應商網路，並創建一個備援的 網路</a:t>
                      </a:r>
                      <a:endParaRPr lang="zh-TW" sz="2000">
                        <a:latin typeface="標楷體" pitchFamily="65" charset="-120"/>
                        <a:ea typeface="標楷體" panose="03000509000000000000" pitchFamily="65" charset="-120"/>
                      </a:endParaRPr>
                    </a:p>
                  </a:txBody>
                  <a:tcPr marL="121920" marR="121920" marT="60960" marB="60960" anchor="ctr"/>
                </a:tc>
                <a:extLst>
                  <a:ext uri="{0D108BD9-81ED-4DB2-BD59-A6C34878D82A}">
                    <a16:rowId xmlns:a16="http://schemas.microsoft.com/office/drawing/2014/main" val="2495454272"/>
                  </a:ext>
                </a:extLst>
              </a:tr>
            </a:tbl>
          </a:graphicData>
        </a:graphic>
      </p:graphicFrame>
      <p:pic>
        <p:nvPicPr>
          <p:cNvPr id="7" name="Picture 4">
            <a:extLst>
              <a:ext uri="{FF2B5EF4-FFF2-40B4-BE49-F238E27FC236}">
                <a16:creationId xmlns:a16="http://schemas.microsoft.com/office/drawing/2014/main" id="{C292C34E-C5C7-4F5A-9183-F1BDC15DF51E}"/>
              </a:ext>
            </a:extLst>
          </p:cNvPr>
          <p:cNvPicPr>
            <a:picLocks noChangeAspect="1"/>
          </p:cNvPicPr>
          <p:nvPr/>
        </p:nvPicPr>
        <p:blipFill>
          <a:blip r:embed="rId3"/>
          <a:stretch>
            <a:fillRect/>
          </a:stretch>
        </p:blipFill>
        <p:spPr>
          <a:xfrm>
            <a:off x="6924168" y="1650711"/>
            <a:ext cx="5104761" cy="384135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293</a:t>
            </a:fld>
            <a:endParaRPr lang="en-US" kern="0">
              <a:solidFill>
                <a:srgbClr val="595959"/>
              </a:solidFill>
            </a:endParaRPr>
          </a:p>
        </p:txBody>
      </p:sp>
    </p:spTree>
    <p:extLst>
      <p:ext uri="{BB962C8B-B14F-4D97-AF65-F5344CB8AC3E}">
        <p14:creationId xmlns:p14="http://schemas.microsoft.com/office/powerpoint/2010/main" val="401649302"/>
      </p:ext>
    </p:extLst>
  </p:cSld>
  <p:clrMapOvr>
    <a:masterClrMapping/>
  </p:clrMapOvr>
  <p:transition/>
  <p:timing/>
</p:sld>
</file>

<file path=ppt/slides/slide2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lstStyle/>
          <a:p>
            <a:pPr marL="0" indent="0"/>
            <a:r>
              <a:rPr lang="en-US" altLang="zh-TW" sz="2133">
                <a:latin typeface="標楷體" pitchFamily="65" charset="-120"/>
              </a:rPr>
              <a:t>WAN </a:t>
            </a:r>
            <a:r>
              <a:rPr lang="zh-TW" altLang="en-US" sz="2133">
                <a:latin typeface="標楷體" pitchFamily="65" charset="-120"/>
              </a:rPr>
              <a:t>環境所特有的裝置類型很多。</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7.3</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運作</a:t>
            </a:r>
            <a:br>
              <a:rPr lang="zh-TW" altLang="en-US" sz="3600">
                <a:solidFill>
                  <a:srgbClr val="004C69"/>
                </a:solidFill>
              </a:rPr>
            </a:br>
            <a:r>
              <a:rPr lang="en-US" altLang="zh-TW" sz="3600">
                <a:solidFill>
                  <a:srgbClr val="004C69"/>
                </a:solidFill>
              </a:rPr>
              <a:t>WAN </a:t>
            </a:r>
            <a:r>
              <a:rPr lang="zh-TW" altLang="en-US" sz="3600">
                <a:solidFill>
                  <a:srgbClr val="004C69"/>
                </a:solidFill>
              </a:rPr>
              <a:t>裝置</a:t>
            </a:r>
          </a:p>
        </p:txBody>
      </p:sp>
      <p:graphicFrame>
        <p:nvGraphicFramePr>
          <p:cNvPr id="5" name="Content Placeholder 6">
            <a:extLst>
              <a:ext uri="{FF2B5EF4-FFF2-40B4-BE49-F238E27FC236}">
                <a16:creationId xmlns:a16="http://schemas.microsoft.com/office/drawing/2014/main" id="{A32759EF-631B-4B2E-AC74-03AE8C4A25FB}"/>
              </a:ext>
            </a:extLst>
          </p:cNvPr>
          <p:cNvGraphicFramePr/>
          <p:nvPr>
            <p:extLst>
              <p:ext uri="{D42A27DB-BD31-4B8C-83A1-F6EECF244321}">
                <p14:modId xmlns:p14="http://schemas.microsoft.com/office/powerpoint/2010/main" val="302156209"/>
              </p:ext>
            </p:extLst>
          </p:nvPr>
        </p:nvGraphicFramePr>
        <p:xfrm>
          <a:off x="575962" y="1986470"/>
          <a:ext cx="6229978" cy="4815840"/>
        </p:xfrm>
        <a:graphic>
          <a:graphicData uri="http://schemas.openxmlformats.org/drawingml/2006/table">
            <a:tbl>
              <a:tblPr firstRow="1" bandRow="1">
                <a:tableStyleId>{5C22544A-7EE6-4342-B048-85BDC9FD1C3A}</a:tableStyleId>
              </a:tblPr>
              <a:tblGrid>
                <a:gridCol w="1815203">
                  <a:extLst>
                    <a:ext uri="{9D8B030D-6E8A-4147-A177-3AD203B41FA5}">
                      <a16:colId xmlns:a16="http://schemas.microsoft.com/office/drawing/2014/main" val="3729139006"/>
                    </a:ext>
                  </a:extLst>
                </a:gridCol>
                <a:gridCol w="4414775">
                  <a:extLst>
                    <a:ext uri="{9D8B030D-6E8A-4147-A177-3AD203B41FA5}">
                      <a16:colId xmlns:a16="http://schemas.microsoft.com/office/drawing/2014/main" val="1988913492"/>
                    </a:ext>
                  </a:extLst>
                </a:gridCol>
              </a:tblGrid>
              <a:tr h="365760">
                <a:tc>
                  <a:txBody>
                    <a:bodyPr vert="horz" wrap="square"/>
                    <a:lstStyle/>
                    <a:p>
                      <a:pPr rtl="0"/>
                      <a:r>
                        <a:rPr lang="en-US" altLang="zh-TW" sz="2000">
                          <a:latin typeface="標楷體" pitchFamily="65" charset="-120"/>
                          <a:ea typeface="標楷體" panose="03000509000000000000" pitchFamily="65" charset="-120"/>
                        </a:rPr>
                        <a:t>WAN </a:t>
                      </a:r>
                      <a:r>
                        <a:rPr lang="zh-TW" sz="2000">
                          <a:latin typeface="標楷體" pitchFamily="65" charset="-120"/>
                          <a:ea typeface="標楷體" panose="03000509000000000000" pitchFamily="65" charset="-120"/>
                        </a:rPr>
                        <a:t>裝置</a:t>
                      </a:r>
                    </a:p>
                  </a:txBody>
                  <a:tcPr marL="121920" marR="121920" marT="60960" marB="60960" anchor="ctr"/>
                </a:tc>
                <a:tc>
                  <a:txBody>
                    <a:bodyPr vert="horz" wrap="square"/>
                    <a:lstStyle/>
                    <a:p>
                      <a:pPr rtl="0"/>
                      <a:r>
                        <a:rPr lang="zh-TW" sz="2000">
                          <a:latin typeface="標楷體" pitchFamily="65" charset="-120"/>
                          <a:ea typeface="標楷體" panose="03000509000000000000" pitchFamily="65" charset="-120"/>
                        </a:rPr>
                        <a:t>說明</a:t>
                      </a:r>
                    </a:p>
                  </a:txBody>
                  <a:tcPr marL="121920" marR="121920" marT="60960" marB="60960" anchor="ctr"/>
                </a:tc>
                <a:extLst>
                  <a:ext uri="{0D108BD9-81ED-4DB2-BD59-A6C34878D82A}">
                    <a16:rowId xmlns:a16="http://schemas.microsoft.com/office/drawing/2014/main" val="2583676789"/>
                  </a:ext>
                </a:extLst>
              </a:tr>
              <a:tr h="609600">
                <a:tc>
                  <a:txBody>
                    <a:bodyPr vert="horz" wrap="square"/>
                    <a:lstStyle/>
                    <a:p>
                      <a:pPr marL="0" algn="l" defTabSz="685777" rtl="0" eaLnBrk="1" latinLnBrk="0" hangingPunct="1"/>
                      <a:r>
                        <a:rPr lang="zh-TW" altLang="en-US" sz="2000" b="1" i="0" kern="1200">
                          <a:solidFill>
                            <a:schemeClr val="dk1"/>
                          </a:solidFill>
                          <a:effectLst/>
                          <a:latin typeface="標楷體" pitchFamily="65" charset="-120"/>
                          <a:ea typeface="標楷體" panose="03000509000000000000" pitchFamily="65" charset="-120"/>
                          <a:cs typeface="+mn-cs"/>
                        </a:rPr>
                        <a:t>聲頻數據機</a:t>
                      </a:r>
                      <a:endParaRPr lang="zh-TW" sz="2000" b="1" kern="1200">
                        <a:solidFill>
                          <a:schemeClr val="dk1"/>
                        </a:solidFill>
                        <a:latin typeface="標楷體" pitchFamily="65" charset="-120"/>
                        <a:ea typeface="標楷體" panose="03000509000000000000" pitchFamily="65" charset="-120"/>
                        <a:cs typeface="+mn-cs"/>
                      </a:endParaRPr>
                    </a:p>
                  </a:txBody>
                  <a:tcPr marL="121920" marR="121920" marT="60960" marB="60960" anchor="ctr"/>
                </a:tc>
                <a:tc>
                  <a:txBody>
                    <a:bodyPr vert="horz" wrap="square"/>
                    <a:lstStyle/>
                    <a:p>
                      <a:pPr marL="0" indent="0" algn="l" defTabSz="685777" rtl="0" eaLnBrk="1" latinLnBrk="0" hangingPunct="1">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撥接數據機 </a:t>
                      </a:r>
                      <a:r>
                        <a:rPr lang="en-US" altLang="zh-TW" sz="2000" kern="1200">
                          <a:solidFill>
                            <a:schemeClr val="dk1"/>
                          </a:solidFill>
                          <a:latin typeface="標楷體" pitchFamily="65" charset="-120"/>
                          <a:ea typeface="標楷體" panose="03000509000000000000" pitchFamily="65" charset="-120"/>
                          <a:cs typeface="+mn-cs"/>
                        </a:rPr>
                        <a:t>- </a:t>
                      </a:r>
                      <a:r>
                        <a:rPr lang="zh-TW" altLang="en-US" sz="2000" b="0" i="0" kern="1200">
                          <a:solidFill>
                            <a:schemeClr val="dk1"/>
                          </a:solidFill>
                          <a:effectLst/>
                          <a:latin typeface="標楷體" pitchFamily="65" charset="-120"/>
                          <a:ea typeface="標楷體" panose="03000509000000000000" pitchFamily="65" charset="-120"/>
                          <a:cs typeface="+mn-cs"/>
                        </a:rPr>
                        <a:t>使用電話線路傳輸資料。傳統裝置。</a:t>
                      </a:r>
                      <a:endParaRPr lang="zh-TW" sz="2000" kern="1200">
                        <a:solidFill>
                          <a:schemeClr val="dk1"/>
                        </a:solidFill>
                        <a:latin typeface="標楷體" pitchFamily="65" charset="-120"/>
                        <a:ea typeface="標楷體" panose="03000509000000000000" pitchFamily="65" charset="-120"/>
                        <a:cs typeface="+mn-cs"/>
                      </a:endParaRPr>
                    </a:p>
                  </a:txBody>
                  <a:tcPr marL="121920" marR="121920" marT="60960" marB="60960" anchor="ctr"/>
                </a:tc>
                <a:extLst>
                  <a:ext uri="{0D108BD9-81ED-4DB2-BD59-A6C34878D82A}">
                    <a16:rowId xmlns:a16="http://schemas.microsoft.com/office/drawing/2014/main" val="3849654457"/>
                  </a:ext>
                </a:extLst>
              </a:tr>
              <a:tr h="609600">
                <a:tc>
                  <a:txBody>
                    <a:bodyPr vert="horz" wrap="square"/>
                    <a:lstStyle/>
                    <a:p>
                      <a:pPr marL="0" algn="l" defTabSz="685777" rtl="0" eaLnBrk="1" latinLnBrk="0" hangingPunct="1"/>
                      <a:r>
                        <a:rPr lang="en-US" altLang="zh-TW" sz="2000" b="1" i="0" kern="1200">
                          <a:solidFill>
                            <a:schemeClr val="dk1"/>
                          </a:solidFill>
                          <a:effectLst/>
                          <a:latin typeface="標楷體" pitchFamily="65" charset="-120"/>
                          <a:ea typeface="標楷體" panose="03000509000000000000" pitchFamily="65" charset="-120"/>
                          <a:cs typeface="+mn-cs"/>
                        </a:rPr>
                        <a:t>DSL </a:t>
                      </a:r>
                      <a:r>
                        <a:rPr lang="zh-TW" altLang="en-US" sz="2000" b="1" i="0" kern="1200">
                          <a:solidFill>
                            <a:schemeClr val="dk1"/>
                          </a:solidFill>
                          <a:effectLst/>
                          <a:latin typeface="標楷體" pitchFamily="65" charset="-120"/>
                          <a:ea typeface="標楷體" panose="03000509000000000000" pitchFamily="65" charset="-120"/>
                          <a:cs typeface="+mn-cs"/>
                        </a:rPr>
                        <a:t>數據機</a:t>
                      </a:r>
                      <a:r>
                        <a:rPr lang="zh-TW" altLang="en-US" sz="2000" b="0" i="0" kern="1200">
                          <a:solidFill>
                            <a:schemeClr val="dk1"/>
                          </a:solidFill>
                          <a:effectLst/>
                          <a:latin typeface="標楷體" pitchFamily="65" charset="-120"/>
                          <a:ea typeface="標楷體" panose="03000509000000000000" pitchFamily="65" charset="-120"/>
                          <a:cs typeface="+mn-cs"/>
                        </a:rPr>
                        <a:t>和</a:t>
                      </a:r>
                      <a:r>
                        <a:rPr lang="zh-TW" altLang="en-US" sz="2000" b="1" i="0" kern="1200">
                          <a:solidFill>
                            <a:schemeClr val="dk1"/>
                          </a:solidFill>
                          <a:effectLst/>
                          <a:latin typeface="標楷體" pitchFamily="65" charset="-120"/>
                          <a:ea typeface="標楷體" panose="03000509000000000000" pitchFamily="65" charset="-120"/>
                          <a:cs typeface="+mn-cs"/>
                        </a:rPr>
                        <a:t>纜線數據機</a:t>
                      </a:r>
                      <a:endParaRPr lang="zh-TW" sz="2000" b="1" kern="1200">
                        <a:solidFill>
                          <a:schemeClr val="dk1"/>
                        </a:solidFill>
                        <a:latin typeface="標楷體" pitchFamily="65" charset="-120"/>
                        <a:ea typeface="標楷體" panose="03000509000000000000" pitchFamily="65" charset="-120"/>
                        <a:cs typeface="+mn-cs"/>
                      </a:endParaRPr>
                    </a:p>
                  </a:txBody>
                  <a:tcPr marL="121920" marR="121920" marT="60960" marB="60960" anchor="ctr"/>
                </a:tc>
                <a:tc>
                  <a:txBody>
                    <a:bodyPr vert="horz" wrap="square"/>
                    <a:lstStyle/>
                    <a:p>
                      <a:r>
                        <a:rPr lang="zh-TW" altLang="en-US" sz="2000" b="0" i="0" kern="1200">
                          <a:solidFill>
                            <a:schemeClr val="dk1"/>
                          </a:solidFill>
                          <a:effectLst/>
                          <a:latin typeface="標楷體" pitchFamily="65" charset="-120"/>
                          <a:ea typeface="標楷體" panose="03000509000000000000" pitchFamily="65" charset="-120"/>
                          <a:cs typeface="+mn-cs"/>
                        </a:rPr>
                        <a:t>統稱為寬頻數據機，這些高速數位數據機使用乙太網連接至 </a:t>
                      </a:r>
                      <a:r>
                        <a:rPr lang="en-US" altLang="zh-TW" sz="2000" b="0" i="0" kern="1200">
                          <a:solidFill>
                            <a:schemeClr val="dk1"/>
                          </a:solidFill>
                          <a:effectLst/>
                          <a:latin typeface="標楷體" pitchFamily="65" charset="-120"/>
                          <a:ea typeface="標楷體" panose="03000509000000000000" pitchFamily="65" charset="-120"/>
                          <a:cs typeface="+mn-cs"/>
                        </a:rPr>
                        <a:t>DTE </a:t>
                      </a:r>
                      <a:r>
                        <a:rPr lang="zh-TW" altLang="en-US" sz="2000" b="0" i="0" kern="1200">
                          <a:solidFill>
                            <a:schemeClr val="dk1"/>
                          </a:solidFill>
                          <a:effectLst/>
                          <a:latin typeface="標楷體" pitchFamily="65" charset="-120"/>
                          <a:ea typeface="標楷體" panose="03000509000000000000" pitchFamily="65" charset="-120"/>
                          <a:cs typeface="+mn-cs"/>
                        </a:rPr>
                        <a:t>路由器。</a:t>
                      </a:r>
                    </a:p>
                  </a:txBody>
                  <a:tcPr marL="121920" marR="121920" marT="60960" marB="60960" anchor="ctr"/>
                </a:tc>
                <a:extLst>
                  <a:ext uri="{0D108BD9-81ED-4DB2-BD59-A6C34878D82A}">
                    <a16:rowId xmlns:a16="http://schemas.microsoft.com/office/drawing/2014/main" val="235735172"/>
                  </a:ext>
                </a:extLst>
              </a:tr>
              <a:tr h="609600">
                <a:tc>
                  <a:txBody>
                    <a:bodyPr vert="horz" wrap="square"/>
                    <a:lstStyle/>
                    <a:p>
                      <a:pPr marL="0" algn="l" defTabSz="685777" rtl="0" eaLnBrk="1" latinLnBrk="0" hangingPunct="1"/>
                      <a:r>
                        <a:rPr lang="zh-TW" sz="2000" b="1" kern="1200">
                          <a:solidFill>
                            <a:schemeClr val="dk1"/>
                          </a:solidFill>
                          <a:latin typeface="標楷體" pitchFamily="65" charset="-120"/>
                          <a:ea typeface="標楷體" panose="03000509000000000000" pitchFamily="65" charset="-120"/>
                          <a:cs typeface="+mn-cs"/>
                        </a:rPr>
                        <a:t>CSU/DSU</a:t>
                      </a:r>
                    </a:p>
                  </a:txBody>
                  <a:tcPr marL="121920" marR="121920" marT="60960" marB="60960" anchor="ctr"/>
                </a:tc>
                <a:tc>
                  <a:txBody>
                    <a:bodyPr vert="horz" wrap="square"/>
                    <a:lstStyle/>
                    <a:p>
                      <a:r>
                        <a:rPr lang="zh-TW" altLang="en-US" sz="2000" b="0" i="0" kern="1200">
                          <a:solidFill>
                            <a:schemeClr val="dk1"/>
                          </a:solidFill>
                          <a:effectLst/>
                          <a:latin typeface="標楷體" pitchFamily="65" charset="-120"/>
                          <a:ea typeface="標楷體" panose="03000509000000000000" pitchFamily="65" charset="-120"/>
                          <a:cs typeface="+mn-cs"/>
                        </a:rPr>
                        <a:t>數位租用線路需要 </a:t>
                      </a:r>
                      <a:r>
                        <a:rPr lang="en-US" altLang="zh-TW" sz="2000" b="0" i="0" kern="1200">
                          <a:solidFill>
                            <a:schemeClr val="dk1"/>
                          </a:solidFill>
                          <a:effectLst/>
                          <a:latin typeface="標楷體" pitchFamily="65" charset="-120"/>
                          <a:ea typeface="標楷體" panose="03000509000000000000" pitchFamily="65" charset="-120"/>
                          <a:cs typeface="+mn-cs"/>
                        </a:rPr>
                        <a:t>CSU </a:t>
                      </a:r>
                      <a:r>
                        <a:rPr lang="zh-TW" altLang="en-US" sz="2000" b="0" i="0" kern="1200">
                          <a:solidFill>
                            <a:schemeClr val="dk1"/>
                          </a:solidFill>
                          <a:effectLst/>
                          <a:latin typeface="標楷體" pitchFamily="65" charset="-120"/>
                          <a:ea typeface="標楷體" panose="03000509000000000000" pitchFamily="65" charset="-120"/>
                          <a:cs typeface="+mn-cs"/>
                        </a:rPr>
                        <a:t>和 </a:t>
                      </a:r>
                      <a:r>
                        <a:rPr lang="en-US" altLang="zh-TW" sz="2000" b="0" i="0" kern="1200">
                          <a:solidFill>
                            <a:schemeClr val="dk1"/>
                          </a:solidFill>
                          <a:effectLst/>
                          <a:latin typeface="標楷體" pitchFamily="65" charset="-120"/>
                          <a:ea typeface="標楷體" panose="03000509000000000000" pitchFamily="65" charset="-120"/>
                          <a:cs typeface="+mn-cs"/>
                        </a:rPr>
                        <a:t>DSU</a:t>
                      </a:r>
                      <a:r>
                        <a:rPr lang="zh-TW" altLang="en-US" sz="2000" b="0" i="0" kern="1200">
                          <a:solidFill>
                            <a:schemeClr val="dk1"/>
                          </a:solidFill>
                          <a:effectLst/>
                          <a:latin typeface="標楷體" pitchFamily="65" charset="-120"/>
                          <a:ea typeface="標楷體" panose="03000509000000000000" pitchFamily="65" charset="-120"/>
                          <a:cs typeface="+mn-cs"/>
                        </a:rPr>
                        <a:t>。它將數位裝置連接到數位線路。</a:t>
                      </a:r>
                    </a:p>
                  </a:txBody>
                  <a:tcPr marL="121920" marR="121920" marT="60960" marB="60960" anchor="ctr"/>
                </a:tc>
                <a:extLst>
                  <a:ext uri="{0D108BD9-81ED-4DB2-BD59-A6C34878D82A}">
                    <a16:rowId xmlns:a16="http://schemas.microsoft.com/office/drawing/2014/main" val="354468046"/>
                  </a:ext>
                </a:extLst>
              </a:tr>
              <a:tr h="609600">
                <a:tc>
                  <a:txBody>
                    <a:bodyPr vert="horz" wrap="square"/>
                    <a:lstStyle/>
                    <a:p>
                      <a:pPr marL="0" algn="l" defTabSz="685777" rtl="0" eaLnBrk="1" latinLnBrk="0" hangingPunct="1"/>
                      <a:r>
                        <a:rPr lang="zh-TW" sz="2000" b="1" kern="1200">
                          <a:solidFill>
                            <a:schemeClr val="dk1"/>
                          </a:solidFill>
                          <a:latin typeface="標楷體" pitchFamily="65" charset="-120"/>
                          <a:ea typeface="標楷體" panose="03000509000000000000" pitchFamily="65" charset="-120"/>
                          <a:cs typeface="+mn-cs"/>
                        </a:rPr>
                        <a:t>光學轉換器</a:t>
                      </a:r>
                    </a:p>
                  </a:txBody>
                  <a:tcPr marL="121920" marR="121920" marT="60960" marB="60960" anchor="ctr"/>
                </a:tc>
                <a:tc>
                  <a:txBody>
                    <a:bodyPr vert="horz" wrap="square"/>
                    <a:lstStyle/>
                    <a:p>
                      <a:pPr marL="0" indent="0" algn="l" defTabSz="685777" rtl="0" eaLnBrk="1" latinLnBrk="0" hangingPunct="1">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將光纖媒體連接至銅媒體，並轉換光信號到電子脈衝。</a:t>
                      </a:r>
                      <a:endParaRPr lang="zh-TW" sz="2000">
                        <a:latin typeface="標楷體" pitchFamily="65" charset="-120"/>
                        <a:ea typeface="標楷體" panose="03000509000000000000" pitchFamily="65" charset="-120"/>
                      </a:endParaRPr>
                    </a:p>
                  </a:txBody>
                  <a:tcPr marL="121920" marR="121920" marT="60960" marB="60960" anchor="ctr"/>
                </a:tc>
                <a:extLst>
                  <a:ext uri="{0D108BD9-81ED-4DB2-BD59-A6C34878D82A}">
                    <a16:rowId xmlns:a16="http://schemas.microsoft.com/office/drawing/2014/main" val="1458107787"/>
                  </a:ext>
                </a:extLst>
              </a:tr>
              <a:tr h="687596">
                <a:tc>
                  <a:txBody>
                    <a:bodyPr vert="horz" wrap="square"/>
                    <a:lstStyle/>
                    <a:p>
                      <a:pPr marL="0" algn="l" defTabSz="685777" rtl="0" eaLnBrk="1" latinLnBrk="0" hangingPunct="1"/>
                      <a:r>
                        <a:rPr lang="zh-TW" altLang="en-US" sz="2000" b="1" i="0" kern="1200">
                          <a:solidFill>
                            <a:schemeClr val="dk1"/>
                          </a:solidFill>
                          <a:effectLst/>
                          <a:latin typeface="標楷體" pitchFamily="65" charset="-120"/>
                          <a:ea typeface="標楷體" panose="03000509000000000000" pitchFamily="65" charset="-120"/>
                          <a:cs typeface="+mn-cs"/>
                        </a:rPr>
                        <a:t>無線路由器</a:t>
                      </a:r>
                      <a:r>
                        <a:rPr lang="en-US" altLang="zh-TW" sz="2000" b="1" i="0" kern="1200">
                          <a:solidFill>
                            <a:schemeClr val="dk1"/>
                          </a:solidFill>
                          <a:effectLst/>
                          <a:latin typeface="標楷體" pitchFamily="65" charset="-120"/>
                          <a:ea typeface="標楷體" panose="03000509000000000000" pitchFamily="65" charset="-120"/>
                          <a:cs typeface="+mn-cs"/>
                        </a:rPr>
                        <a:t>/</a:t>
                      </a:r>
                      <a:r>
                        <a:rPr lang="zh-TW" altLang="en-US" sz="2000" b="1" i="0" kern="1200">
                          <a:solidFill>
                            <a:schemeClr val="dk1"/>
                          </a:solidFill>
                          <a:effectLst/>
                          <a:latin typeface="標楷體" pitchFamily="65" charset="-120"/>
                          <a:ea typeface="標楷體" panose="03000509000000000000" pitchFamily="65" charset="-120"/>
                          <a:cs typeface="+mn-cs"/>
                        </a:rPr>
                        <a:t>無線存取點</a:t>
                      </a:r>
                      <a:endParaRPr lang="zh-TW" sz="2000" b="1" kern="1200">
                        <a:solidFill>
                          <a:schemeClr val="dk1"/>
                        </a:solidFill>
                        <a:latin typeface="標楷體" pitchFamily="65" charset="-120"/>
                        <a:ea typeface="標楷體" panose="03000509000000000000" pitchFamily="65" charset="-120"/>
                        <a:cs typeface="+mn-cs"/>
                      </a:endParaRPr>
                    </a:p>
                  </a:txBody>
                  <a:tcPr marL="121920" marR="121920" marT="60960" marB="60960" anchor="ctr"/>
                </a:tc>
                <a:tc>
                  <a:txBody>
                    <a:bodyPr vert="horz" wrap="square"/>
                    <a:lstStyle/>
                    <a:p>
                      <a:r>
                        <a:rPr lang="zh-TW" altLang="en-US" sz="2000" b="0" i="0" kern="1200">
                          <a:solidFill>
                            <a:schemeClr val="dk1"/>
                          </a:solidFill>
                          <a:effectLst/>
                          <a:latin typeface="標楷體" pitchFamily="65" charset="-120"/>
                          <a:ea typeface="標楷體" panose="03000509000000000000" pitchFamily="65" charset="-120"/>
                          <a:cs typeface="+mn-cs"/>
                        </a:rPr>
                        <a:t>裝置用於無線連接至 </a:t>
                      </a:r>
                      <a:r>
                        <a:rPr lang="en-US" altLang="zh-TW" sz="2000" b="0" i="0" kern="1200">
                          <a:solidFill>
                            <a:schemeClr val="dk1"/>
                          </a:solidFill>
                          <a:effectLst/>
                          <a:latin typeface="標楷體" pitchFamily="65" charset="-120"/>
                          <a:ea typeface="標楷體" panose="03000509000000000000" pitchFamily="65" charset="-120"/>
                          <a:cs typeface="+mn-cs"/>
                        </a:rPr>
                        <a:t>WAN </a:t>
                      </a:r>
                      <a:r>
                        <a:rPr lang="zh-TW" altLang="en-US" sz="2000" b="0" i="0" kern="1200">
                          <a:solidFill>
                            <a:schemeClr val="dk1"/>
                          </a:solidFill>
                          <a:effectLst/>
                          <a:latin typeface="標楷體" pitchFamily="65" charset="-120"/>
                          <a:ea typeface="標楷體" panose="03000509000000000000" pitchFamily="65" charset="-120"/>
                          <a:cs typeface="+mn-cs"/>
                        </a:rPr>
                        <a:t>供應商。</a:t>
                      </a:r>
                    </a:p>
                  </a:txBody>
                  <a:tcPr marL="121920" marR="121920" marT="60960" marB="60960" anchor="ctr"/>
                </a:tc>
                <a:extLst>
                  <a:ext uri="{0D108BD9-81ED-4DB2-BD59-A6C34878D82A}">
                    <a16:rowId xmlns:a16="http://schemas.microsoft.com/office/drawing/2014/main" val="2495454272"/>
                  </a:ext>
                </a:extLst>
              </a:tr>
              <a:tr h="609600">
                <a:tc>
                  <a:txBody>
                    <a:bodyPr vert="horz" wrap="square"/>
                    <a:lstStyle/>
                    <a:p>
                      <a:pPr marL="0" algn="l" defTabSz="685777" rtl="0" eaLnBrk="1" latinLnBrk="0" hangingPunct="1"/>
                      <a:r>
                        <a:rPr lang="zh-TW" sz="2000" b="1" kern="1200">
                          <a:solidFill>
                            <a:schemeClr val="dk1"/>
                          </a:solidFill>
                          <a:latin typeface="標楷體" pitchFamily="65" charset="-120"/>
                          <a:ea typeface="標楷體" panose="03000509000000000000" pitchFamily="65" charset="-120"/>
                          <a:cs typeface="+mn-cs"/>
                        </a:rPr>
                        <a:t>WAN 核心裝置</a:t>
                      </a:r>
                    </a:p>
                  </a:txBody>
                  <a:tcPr marL="121920" marR="121920" marT="60960" marB="60960" anchor="ctr"/>
                </a:tc>
                <a:tc>
                  <a:txBody>
                    <a:bodyPr vert="horz" wrap="square"/>
                    <a:lstStyle/>
                    <a:p>
                      <a:pPr marL="0" marR="0" lvl="0" indent="0" algn="l" defTabSz="685777" rtl="0" eaLnBrk="1" fontAlgn="auto" latinLnBrk="0" hangingPunct="1">
                        <a:lnSpc>
                          <a:spcPct val="100000"/>
                        </a:lnSpc>
                        <a:spcBef>
                          <a:spcPct val="0"/>
                        </a:spcBef>
                        <a:spcAft>
                          <a:spcPct val="0"/>
                        </a:spcAft>
                        <a:buClrTx/>
                        <a:buSzTx/>
                        <a:buFont typeface="Arial" pitchFamily="34" charset="0"/>
                        <a:buNone/>
                        <a:defRPr/>
                      </a:pPr>
                      <a:r>
                        <a:rPr lang="en-US" altLang="zh-TW" sz="2000" b="0" i="0" kern="1200">
                          <a:solidFill>
                            <a:schemeClr val="dk1"/>
                          </a:solidFill>
                          <a:effectLst/>
                          <a:latin typeface="標楷體" pitchFamily="65" charset="-120"/>
                          <a:ea typeface="標楷體" panose="03000509000000000000" pitchFamily="65" charset="-120"/>
                          <a:cs typeface="+mn-cs"/>
                        </a:rPr>
                        <a:t>WAN </a:t>
                      </a:r>
                      <a:r>
                        <a:rPr lang="zh-TW" altLang="en-US" sz="2000" b="0" i="0" kern="1200">
                          <a:solidFill>
                            <a:schemeClr val="dk1"/>
                          </a:solidFill>
                          <a:effectLst/>
                          <a:latin typeface="標楷體" pitchFamily="65" charset="-120"/>
                          <a:ea typeface="標楷體" panose="03000509000000000000" pitchFamily="65" charset="-120"/>
                          <a:cs typeface="+mn-cs"/>
                        </a:rPr>
                        <a:t>骨幹由多個高速路由器和第 </a:t>
                      </a:r>
                      <a:r>
                        <a:rPr lang="en-US" altLang="zh-TW" sz="2000" b="0" i="0" kern="1200">
                          <a:solidFill>
                            <a:schemeClr val="dk1"/>
                          </a:solidFill>
                          <a:effectLst/>
                          <a:latin typeface="標楷體" pitchFamily="65" charset="-120"/>
                          <a:ea typeface="標楷體" panose="03000509000000000000" pitchFamily="65" charset="-120"/>
                          <a:cs typeface="+mn-cs"/>
                        </a:rPr>
                        <a:t>3 </a:t>
                      </a:r>
                      <a:r>
                        <a:rPr lang="zh-TW" altLang="en-US" sz="2000" b="0" i="0" kern="1200">
                          <a:solidFill>
                            <a:schemeClr val="dk1"/>
                          </a:solidFill>
                          <a:effectLst/>
                          <a:latin typeface="標楷體" pitchFamily="65" charset="-120"/>
                          <a:ea typeface="標楷體" panose="03000509000000000000" pitchFamily="65" charset="-120"/>
                          <a:cs typeface="+mn-cs"/>
                        </a:rPr>
                        <a:t>層 交換器組成。</a:t>
                      </a:r>
                    </a:p>
                  </a:txBody>
                  <a:tcPr marL="121920" marR="121920" marT="60960" marB="60960" anchor="ctr"/>
                </a:tc>
                <a:extLst>
                  <a:ext uri="{0D108BD9-81ED-4DB2-BD59-A6C34878D82A}">
                    <a16:rowId xmlns:a16="http://schemas.microsoft.com/office/drawing/2014/main" val="633032584"/>
                  </a:ext>
                </a:extLst>
              </a:tr>
            </a:tbl>
          </a:graphicData>
        </a:graphic>
      </p:graphicFrame>
      <p:pic>
        <p:nvPicPr>
          <p:cNvPr id="6" name="Picture 5">
            <a:extLst>
              <a:ext uri="{FF2B5EF4-FFF2-40B4-BE49-F238E27FC236}">
                <a16:creationId xmlns:a16="http://schemas.microsoft.com/office/drawing/2014/main" id="{9029F262-ED63-46F8-BF16-462ACC8E4302}"/>
              </a:ext>
            </a:extLst>
          </p:cNvPr>
          <p:cNvPicPr>
            <a:picLocks noChangeAspect="1"/>
          </p:cNvPicPr>
          <p:nvPr/>
        </p:nvPicPr>
        <p:blipFill>
          <a:blip r:embed="rId3"/>
          <a:stretch>
            <a:fillRect/>
          </a:stretch>
        </p:blipFill>
        <p:spPr>
          <a:xfrm>
            <a:off x="6959311" y="2340710"/>
            <a:ext cx="4921911" cy="239738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294</a:t>
            </a:fld>
            <a:endParaRPr lang="en-US" kern="0">
              <a:solidFill>
                <a:srgbClr val="595959"/>
              </a:solidFill>
            </a:endParaRPr>
          </a:p>
        </p:txBody>
      </p:sp>
    </p:spTree>
    <p:extLst>
      <p:ext uri="{BB962C8B-B14F-4D97-AF65-F5344CB8AC3E}">
        <p14:creationId xmlns:p14="http://schemas.microsoft.com/office/powerpoint/2010/main" val="3471616645"/>
      </p:ext>
    </p:extLst>
  </p:cSld>
  <p:clrMapOvr>
    <a:masterClrMapping/>
  </p:clrMapOvr>
  <p:transition/>
  <p:timing/>
</p:sld>
</file>

<file path=ppt/slides/slide2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84521" cy="5540425"/>
          </a:xfrm>
        </p:spPr>
        <p:txBody>
          <a:bodyPr/>
          <a:lstStyle/>
          <a:p>
            <a:pPr marL="380990" indent="-380990">
              <a:buFont typeface="Arial" pitchFamily="34" charset="0"/>
              <a:buChar char="•"/>
            </a:pPr>
            <a:r>
              <a:rPr lang="zh-TW" altLang="en-US">
                <a:latin typeface="標楷體" pitchFamily="65" charset="-120"/>
              </a:rPr>
              <a:t>幾乎所有的網路通信使用序列通信傳遞。序列通信在單一通道按順序發送位元</a:t>
            </a:r>
            <a:r>
              <a:rPr lang="zh-TW" altLang="en-US" sz="2133">
                <a:latin typeface="標楷體" pitchFamily="65" charset="-120"/>
              </a:rPr>
              <a:t>。</a:t>
            </a:r>
          </a:p>
          <a:p>
            <a:pPr marL="380990" indent="-380990">
              <a:buFont typeface="Arial" pitchFamily="34" charset="0"/>
              <a:buChar char="•"/>
            </a:pPr>
            <a:r>
              <a:rPr lang="zh-TW" altLang="en-US">
                <a:latin typeface="標楷體" pitchFamily="65" charset="-120"/>
              </a:rPr>
              <a:t>並列通信同時使用多條線傳輸多個位元。</a:t>
            </a:r>
            <a:endParaRPr lang="en-US" altLang="zh-TW">
              <a:latin typeface="標楷體" pitchFamily="65" charset="-120"/>
            </a:endParaRPr>
          </a:p>
          <a:p>
            <a:pPr marL="380990" indent="-380990">
              <a:buFont typeface="Arial" pitchFamily="34" charset="0"/>
              <a:buChar char="•"/>
            </a:pPr>
            <a:r>
              <a:rPr lang="zh-TW" altLang="en-US">
                <a:latin typeface="標楷體" pitchFamily="65" charset="-120"/>
              </a:rPr>
              <a:t>隨著纜線長度的增加，多通道之間的同步時序對距離變得更加敏感。由於這個原因，並列通訊只限於非常短的距離</a:t>
            </a:r>
            <a:r>
              <a:rPr lang="zh-TW" altLang="zh-TW" sz="2133">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7.3</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運作</a:t>
            </a:r>
            <a:br>
              <a:rPr lang="en-US" sz="3600">
                <a:solidFill>
                  <a:srgbClr val="004C69"/>
                </a:solidFill>
              </a:rPr>
            </a:br>
            <a:r>
              <a:rPr lang="zh-TW" altLang="en-US" sz="3600">
                <a:solidFill>
                  <a:srgbClr val="004C69"/>
                </a:solidFill>
              </a:rPr>
              <a:t>序列通訊</a:t>
            </a:r>
          </a:p>
        </p:txBody>
      </p:sp>
      <p:pic>
        <p:nvPicPr>
          <p:cNvPr id="2" name="Picture 1">
            <a:extLst>
              <a:ext uri="{FF2B5EF4-FFF2-40B4-BE49-F238E27FC236}">
                <a16:creationId xmlns:a16="http://schemas.microsoft.com/office/drawing/2014/main" id="{9284601A-6D36-4B9A-A93C-41C530CB29E8}"/>
              </a:ext>
            </a:extLst>
          </p:cNvPr>
          <p:cNvPicPr>
            <a:picLocks noChangeAspect="1"/>
          </p:cNvPicPr>
          <p:nvPr/>
        </p:nvPicPr>
        <p:blipFill>
          <a:blip r:embed="rId3"/>
          <a:stretch>
            <a:fillRect/>
          </a:stretch>
        </p:blipFill>
        <p:spPr>
          <a:xfrm>
            <a:off x="6550064" y="975783"/>
            <a:ext cx="5428261" cy="4097980"/>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295</a:t>
            </a:fld>
            <a:endParaRPr lang="en-US" kern="0">
              <a:solidFill>
                <a:srgbClr val="595959"/>
              </a:solidFill>
            </a:endParaRPr>
          </a:p>
        </p:txBody>
      </p:sp>
    </p:spTree>
    <p:extLst>
      <p:ext uri="{BB962C8B-B14F-4D97-AF65-F5344CB8AC3E}">
        <p14:creationId xmlns:p14="http://schemas.microsoft.com/office/powerpoint/2010/main" val="3318093378"/>
      </p:ext>
    </p:extLst>
  </p:cSld>
  <p:clrMapOvr>
    <a:masterClrMapping/>
  </p:clrMapOvr>
  <p:transition/>
  <p:timing/>
</p:sld>
</file>

<file path=ppt/slides/slide2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777749" cy="5540425"/>
          </a:xfrm>
        </p:spPr>
        <p:txBody>
          <a:bodyPr/>
          <a:lstStyle/>
          <a:p>
            <a:r>
              <a:rPr lang="zh-TW" altLang="en-US" sz="2133">
                <a:latin typeface="標楷體" pitchFamily="65" charset="-120"/>
              </a:rPr>
              <a:t>電路交換網路會在使用者進行通訊之前，在端點之間建立專用電路（或通道）。</a:t>
            </a:r>
            <a:endParaRPr lang="en-US" altLang="zh-TW" sz="2133">
              <a:latin typeface="標楷體" pitchFamily="65" charset="-120"/>
            </a:endParaRPr>
          </a:p>
          <a:p>
            <a:r>
              <a:rPr lang="zh-TW" altLang="en-US" sz="2133">
                <a:latin typeface="標楷體" pitchFamily="65" charset="-120"/>
              </a:rPr>
              <a:t>電路交換動態建立透過服務供應商網路的專用虛擬連線，才能開始語音或資料通訊。 </a:t>
            </a:r>
          </a:p>
          <a:p>
            <a:r>
              <a:rPr lang="zh-TW" altLang="en-US" sz="2133">
                <a:latin typeface="標楷體" pitchFamily="65" charset="-120"/>
              </a:rPr>
              <a:t>在透過電路交換網路傳輸期間，所有的通信使用相同的路徑。</a:t>
            </a:r>
          </a:p>
          <a:p>
            <a:r>
              <a:rPr lang="zh-TW" altLang="en-US" sz="2133">
                <a:latin typeface="標楷體" pitchFamily="65" charset="-120"/>
              </a:rPr>
              <a:t>兩種最常見的電路交換 </a:t>
            </a:r>
            <a:r>
              <a:rPr lang="en-US" altLang="zh-TW" sz="2133">
                <a:latin typeface="標楷體" pitchFamily="65" charset="-120"/>
              </a:rPr>
              <a:t>WAN </a:t>
            </a:r>
            <a:r>
              <a:rPr lang="zh-TW" altLang="en-US" sz="2133">
                <a:latin typeface="標楷體" pitchFamily="65" charset="-120"/>
              </a:rPr>
              <a:t>技術類型是公眾交換電話網路 </a:t>
            </a:r>
            <a:r>
              <a:rPr lang="en-US" altLang="zh-TW" sz="2133">
                <a:latin typeface="標楷體" pitchFamily="65" charset="-120"/>
              </a:rPr>
              <a:t>(PSTN) </a:t>
            </a:r>
            <a:r>
              <a:rPr lang="zh-TW" altLang="en-US" sz="2133">
                <a:latin typeface="標楷體" pitchFamily="65" charset="-120"/>
              </a:rPr>
              <a:t>和傳統的整合服務數位網路 </a:t>
            </a:r>
            <a:r>
              <a:rPr lang="en-US" altLang="zh-TW" sz="2133">
                <a:latin typeface="標楷體" pitchFamily="65" charset="-120"/>
              </a:rPr>
              <a:t>(ISDN)</a:t>
            </a:r>
            <a:r>
              <a:rPr lang="zh-TW" altLang="en-US" sz="2133">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7.3</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運作</a:t>
            </a:r>
            <a:br>
              <a:rPr lang="en-US" sz="3600">
                <a:solidFill>
                  <a:srgbClr val="004C69"/>
                </a:solidFill>
              </a:rPr>
            </a:br>
            <a:r>
              <a:rPr lang="zh-TW" altLang="en-US" sz="3600">
                <a:solidFill>
                  <a:srgbClr val="004C69"/>
                </a:solidFill>
              </a:rPr>
              <a:t>電路交換通訊</a:t>
            </a:r>
          </a:p>
        </p:txBody>
      </p:sp>
      <p:pic>
        <p:nvPicPr>
          <p:cNvPr id="5" name="Picture 4">
            <a:extLst>
              <a:ext uri="{FF2B5EF4-FFF2-40B4-BE49-F238E27FC236}">
                <a16:creationId xmlns:a16="http://schemas.microsoft.com/office/drawing/2014/main" id="{E4483C55-8615-42E3-A429-92A89CFAE05F}"/>
              </a:ext>
            </a:extLst>
          </p:cNvPr>
          <p:cNvPicPr>
            <a:picLocks noChangeAspect="1"/>
          </p:cNvPicPr>
          <p:nvPr/>
        </p:nvPicPr>
        <p:blipFill>
          <a:blip r:embed="rId3"/>
          <a:stretch>
            <a:fillRect/>
          </a:stretch>
        </p:blipFill>
        <p:spPr>
          <a:xfrm>
            <a:off x="6414251" y="1375822"/>
            <a:ext cx="5777749" cy="375553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296</a:t>
            </a:fld>
            <a:endParaRPr lang="en-US" kern="0">
              <a:solidFill>
                <a:srgbClr val="595959"/>
              </a:solidFill>
            </a:endParaRPr>
          </a:p>
        </p:txBody>
      </p:sp>
    </p:spTree>
    <p:extLst>
      <p:ext uri="{BB962C8B-B14F-4D97-AF65-F5344CB8AC3E}">
        <p14:creationId xmlns:p14="http://schemas.microsoft.com/office/powerpoint/2010/main" val="2067024872"/>
      </p:ext>
    </p:extLst>
  </p:cSld>
  <p:clrMapOvr>
    <a:masterClrMapping/>
  </p:clrMapOvr>
  <p:transition/>
  <p:timing/>
</p:sld>
</file>

<file path=ppt/slides/slide2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161624" cy="5540425"/>
          </a:xfrm>
        </p:spPr>
        <p:txBody>
          <a:bodyPr>
            <a:normAutofit/>
          </a:bodyPr>
          <a:lstStyle/>
          <a:p>
            <a:r>
              <a:rPr lang="zh-TW" altLang="en-US" sz="2600">
                <a:latin typeface="標楷體" pitchFamily="65" charset="-120"/>
              </a:rPr>
              <a:t>網路通信最常使用分封交換通信實作。</a:t>
            </a:r>
          </a:p>
          <a:p>
            <a:r>
              <a:rPr lang="zh-TW" altLang="en-US" sz="2600">
                <a:latin typeface="標楷體" pitchFamily="65" charset="-120"/>
              </a:rPr>
              <a:t>將流量資料分割成透過共用網路路由的封包。 </a:t>
            </a:r>
          </a:p>
          <a:p>
            <a:r>
              <a:rPr lang="zh-TW" altLang="en-US" sz="2600">
                <a:latin typeface="標楷體" pitchFamily="65" charset="-120"/>
              </a:rPr>
              <a:t>分封交換比電路交換更便宜且更有彈性。</a:t>
            </a:r>
          </a:p>
          <a:p>
            <a:r>
              <a:rPr lang="zh-TW" altLang="en-US" sz="2600">
                <a:latin typeface="標楷體" pitchFamily="65" charset="-120"/>
              </a:rPr>
              <a:t>常見的類型的分封交換 </a:t>
            </a:r>
            <a:r>
              <a:rPr lang="en-US" altLang="zh-TW" sz="2600">
                <a:latin typeface="標楷體" pitchFamily="65" charset="-120"/>
              </a:rPr>
              <a:t>WAN </a:t>
            </a:r>
            <a:r>
              <a:rPr lang="zh-TW" altLang="en-US" sz="2600">
                <a:latin typeface="標楷體" pitchFamily="65" charset="-120"/>
              </a:rPr>
              <a:t>技術</a:t>
            </a:r>
            <a:r>
              <a:rPr lang="zh-TW" altLang="zh-TW" sz="2600">
                <a:latin typeface="標楷體" pitchFamily="65" charset="-120"/>
              </a:rPr>
              <a:t>有：</a:t>
            </a:r>
            <a:endParaRPr lang="en-US" altLang="zh-TW" sz="2600">
              <a:latin typeface="標楷體" pitchFamily="65" charset="-120"/>
            </a:endParaRPr>
          </a:p>
          <a:p>
            <a:pPr lvl="1"/>
            <a:r>
              <a:rPr lang="zh-TW" altLang="en-US" sz="2600">
                <a:latin typeface="標楷體" pitchFamily="65" charset="-120"/>
              </a:rPr>
              <a:t>乙太網 </a:t>
            </a:r>
            <a:r>
              <a:rPr lang="en-US" altLang="zh-TW" sz="2600">
                <a:latin typeface="標楷體" pitchFamily="65" charset="-120"/>
              </a:rPr>
              <a:t>WAN</a:t>
            </a:r>
            <a:r>
              <a:rPr lang="zh-TW" altLang="en-US" sz="2600">
                <a:latin typeface="標楷體" pitchFamily="65" charset="-120"/>
              </a:rPr>
              <a:t>（都會乙太網）</a:t>
            </a:r>
            <a:endParaRPr lang="en-US" altLang="zh-TW" sz="2600">
              <a:latin typeface="標楷體" pitchFamily="65" charset="-120"/>
            </a:endParaRPr>
          </a:p>
          <a:p>
            <a:pPr lvl="1"/>
            <a:r>
              <a:rPr lang="zh-TW" altLang="en-US" sz="2600">
                <a:latin typeface="標楷體" pitchFamily="65" charset="-120"/>
              </a:rPr>
              <a:t>多協定標籤交換 </a:t>
            </a:r>
            <a:r>
              <a:rPr lang="en-US" altLang="zh-TW" sz="2600">
                <a:latin typeface="標楷體" pitchFamily="65" charset="-120"/>
              </a:rPr>
              <a:t>(MPLS)</a:t>
            </a:r>
          </a:p>
          <a:p>
            <a:pPr lvl="1"/>
            <a:r>
              <a:rPr lang="zh-TW" altLang="en-US" sz="2600">
                <a:latin typeface="標楷體" pitchFamily="65" charset="-120"/>
              </a:rPr>
              <a:t>訊框中繼</a:t>
            </a:r>
            <a:endParaRPr lang="en-US" altLang="zh-TW" sz="2600">
              <a:latin typeface="標楷體" pitchFamily="65" charset="-120"/>
            </a:endParaRPr>
          </a:p>
          <a:p>
            <a:pPr lvl="1"/>
            <a:r>
              <a:rPr lang="zh-TW" altLang="en-US" sz="2600">
                <a:latin typeface="標楷體" pitchFamily="65" charset="-120"/>
              </a:rPr>
              <a:t>非同步傳輸模式 </a:t>
            </a:r>
            <a:r>
              <a:rPr lang="en-US" altLang="zh-TW" sz="2600">
                <a:latin typeface="標楷體" pitchFamily="65" charset="-120"/>
              </a:rPr>
              <a:t>(ATM)</a:t>
            </a:r>
            <a:endParaRPr lang="zh-TW" altLang="en-US"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7.3</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運作</a:t>
            </a:r>
            <a:br>
              <a:rPr lang="en-US" sz="3600">
                <a:solidFill>
                  <a:srgbClr val="004C69"/>
                </a:solidFill>
              </a:rPr>
            </a:br>
            <a:r>
              <a:rPr lang="zh-TW" altLang="en-US" sz="3600">
                <a:solidFill>
                  <a:srgbClr val="004C69"/>
                </a:solidFill>
              </a:rPr>
              <a:t>封包交換通訊</a:t>
            </a:r>
          </a:p>
        </p:txBody>
      </p:sp>
      <p:pic>
        <p:nvPicPr>
          <p:cNvPr id="2" name="Picture 1">
            <a:extLst>
              <a:ext uri="{FF2B5EF4-FFF2-40B4-BE49-F238E27FC236}">
                <a16:creationId xmlns:a16="http://schemas.microsoft.com/office/drawing/2014/main" id="{807845F6-FC66-4D8C-A9D5-4431BE8E16F4}"/>
              </a:ext>
            </a:extLst>
          </p:cNvPr>
          <p:cNvPicPr>
            <a:picLocks noChangeAspect="1"/>
          </p:cNvPicPr>
          <p:nvPr/>
        </p:nvPicPr>
        <p:blipFill>
          <a:blip r:embed="rId3"/>
          <a:stretch>
            <a:fillRect/>
          </a:stretch>
        </p:blipFill>
        <p:spPr>
          <a:xfrm>
            <a:off x="6353711" y="1737027"/>
            <a:ext cx="5360172" cy="3383947"/>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297</a:t>
            </a:fld>
            <a:endParaRPr lang="en-US" kern="0">
              <a:solidFill>
                <a:srgbClr val="595959"/>
              </a:solidFill>
            </a:endParaRPr>
          </a:p>
        </p:txBody>
      </p:sp>
    </p:spTree>
    <p:extLst>
      <p:ext uri="{BB962C8B-B14F-4D97-AF65-F5344CB8AC3E}">
        <p14:creationId xmlns:p14="http://schemas.microsoft.com/office/powerpoint/2010/main" val="1148429286"/>
      </p:ext>
    </p:extLst>
  </p:cSld>
  <p:clrMapOvr>
    <a:masterClrMapping/>
  </p:clrMapOvr>
  <p:transition/>
  <p:timing/>
</p:sld>
</file>

<file path=ppt/slides/slide2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065259"/>
            <a:ext cx="10496790" cy="5035391"/>
          </a:xfrm>
        </p:spPr>
        <p:txBody>
          <a:bodyPr>
            <a:noAutofit/>
          </a:bodyPr>
          <a:lstStyle/>
          <a:p>
            <a:r>
              <a:rPr lang="zh-TW" altLang="en-US" sz="2600">
                <a:latin typeface="標楷體" pitchFamily="65" charset="-120"/>
              </a:rPr>
              <a:t>服務供應商網路使用光纖基礎架構，在目的地之間傳輸使用者資料。由於光纜的衰減和干擾要小得多，因此在長距離傳輸中，光纜遠遠優於銅纜。</a:t>
            </a:r>
            <a:endParaRPr lang="en-US" sz="2600">
              <a:latin typeface="標楷體" pitchFamily="65" charset="-120"/>
            </a:endParaRPr>
          </a:p>
          <a:p>
            <a:r>
              <a:rPr lang="zh-TW" altLang="en-US" sz="2600">
                <a:latin typeface="標楷體" pitchFamily="65" charset="-120"/>
              </a:rPr>
              <a:t>有兩種光纖 </a:t>
            </a:r>
            <a:r>
              <a:rPr lang="en-US" altLang="zh-TW" sz="2600">
                <a:latin typeface="標楷體" pitchFamily="65" charset="-120"/>
              </a:rPr>
              <a:t>OSI </a:t>
            </a:r>
            <a:r>
              <a:rPr lang="zh-TW" altLang="en-US" sz="2600">
                <a:latin typeface="標楷體" pitchFamily="65" charset="-120"/>
              </a:rPr>
              <a:t>第 </a:t>
            </a:r>
            <a:r>
              <a:rPr lang="en-US" altLang="zh-TW" sz="2600">
                <a:latin typeface="標楷體" pitchFamily="65" charset="-120"/>
              </a:rPr>
              <a:t>1 </a:t>
            </a:r>
            <a:r>
              <a:rPr lang="zh-TW" altLang="en-US" sz="2600">
                <a:latin typeface="標楷體" pitchFamily="65" charset="-120"/>
              </a:rPr>
              <a:t>層標準可供服務供應商使用：</a:t>
            </a:r>
          </a:p>
          <a:p>
            <a:pPr marL="632867" lvl="1" indent="-380990"/>
            <a:r>
              <a:rPr lang="en-US" altLang="zh-TW" sz="2600" b="1">
                <a:latin typeface="標楷體" pitchFamily="65" charset="-120"/>
              </a:rPr>
              <a:t>SDH</a:t>
            </a:r>
            <a:r>
              <a:rPr lang="zh-TW" altLang="en-US" sz="2600">
                <a:latin typeface="標楷體" pitchFamily="65" charset="-120"/>
              </a:rPr>
              <a:t> </a:t>
            </a:r>
            <a:r>
              <a:rPr lang="en-US" altLang="zh-TW" sz="2600">
                <a:latin typeface="標楷體" pitchFamily="65" charset="-120"/>
              </a:rPr>
              <a:t>- </a:t>
            </a:r>
            <a:r>
              <a:rPr lang="zh-TW" altLang="en-US" sz="2600">
                <a:latin typeface="標楷體" pitchFamily="65" charset="-120"/>
              </a:rPr>
              <a:t>同步數位階層 </a:t>
            </a:r>
            <a:r>
              <a:rPr lang="en-US" altLang="zh-TW" sz="2600">
                <a:latin typeface="標楷體" pitchFamily="65" charset="-120"/>
              </a:rPr>
              <a:t>(SDH) </a:t>
            </a:r>
            <a:r>
              <a:rPr lang="zh-TW" altLang="en-US" sz="2600">
                <a:latin typeface="標楷體" pitchFamily="65" charset="-120"/>
              </a:rPr>
              <a:t>是透過光纖纜線傳輸資料的全球標準。</a:t>
            </a:r>
          </a:p>
          <a:p>
            <a:pPr marL="632867" lvl="1" indent="-380990"/>
            <a:r>
              <a:rPr lang="en-US" altLang="zh-TW" sz="2600" b="1">
                <a:latin typeface="標楷體" pitchFamily="65" charset="-120"/>
              </a:rPr>
              <a:t>SONET</a:t>
            </a:r>
            <a:r>
              <a:rPr lang="zh-TW" altLang="en-US" sz="2600">
                <a:latin typeface="標楷體" pitchFamily="65" charset="-120"/>
              </a:rPr>
              <a:t> </a:t>
            </a:r>
            <a:r>
              <a:rPr lang="en-US" altLang="zh-TW" sz="2600">
                <a:latin typeface="標楷體" pitchFamily="65" charset="-120"/>
              </a:rPr>
              <a:t>- </a:t>
            </a:r>
            <a:r>
              <a:rPr lang="zh-TW" altLang="en-US" sz="2600">
                <a:latin typeface="標楷體" pitchFamily="65" charset="-120"/>
              </a:rPr>
              <a:t>同步光學網路 </a:t>
            </a:r>
            <a:r>
              <a:rPr lang="en-US" altLang="zh-TW" sz="2600">
                <a:latin typeface="標楷體" pitchFamily="65" charset="-120"/>
              </a:rPr>
              <a:t>(SONET) </a:t>
            </a:r>
            <a:r>
              <a:rPr lang="zh-TW" altLang="en-US" sz="2600">
                <a:latin typeface="標楷體" pitchFamily="65" charset="-120"/>
              </a:rPr>
              <a:t>是北美標準，提供與 </a:t>
            </a:r>
            <a:r>
              <a:rPr lang="en-US" altLang="zh-TW" sz="2600">
                <a:latin typeface="標楷體" pitchFamily="65" charset="-120"/>
              </a:rPr>
              <a:t>SDH </a:t>
            </a:r>
            <a:r>
              <a:rPr lang="zh-TW" altLang="en-US" sz="2600">
                <a:latin typeface="標楷體" pitchFamily="65" charset="-120"/>
              </a:rPr>
              <a:t>相同的服務。</a:t>
            </a:r>
          </a:p>
          <a:p>
            <a:r>
              <a:rPr lang="en-US" altLang="zh-TW" sz="2600" b="1">
                <a:latin typeface="標楷體" pitchFamily="65" charset="-120"/>
              </a:rPr>
              <a:t>SDH/SONET </a:t>
            </a:r>
            <a:r>
              <a:rPr lang="zh-TW" altLang="en-US" sz="2600">
                <a:latin typeface="標楷體" pitchFamily="65" charset="-120"/>
              </a:rPr>
              <a:t>定義如何在遠距離使用雷射或發光二極體 </a:t>
            </a:r>
            <a:r>
              <a:rPr lang="en-US" altLang="zh-TW" sz="2600">
                <a:latin typeface="標楷體" pitchFamily="65" charset="-120"/>
              </a:rPr>
              <a:t>(LED) </a:t>
            </a:r>
            <a:r>
              <a:rPr lang="zh-TW" altLang="en-US" sz="2600">
                <a:latin typeface="標楷體" pitchFamily="65" charset="-120"/>
              </a:rPr>
              <a:t>透過光纖傳輸多個資料、語音和視訊通訊。 </a:t>
            </a:r>
          </a:p>
          <a:p>
            <a:r>
              <a:rPr lang="zh-TW" altLang="en-US" sz="2600" b="1">
                <a:latin typeface="標楷體" pitchFamily="65" charset="-120"/>
              </a:rPr>
              <a:t>高密度分波多工 </a:t>
            </a:r>
            <a:r>
              <a:rPr lang="en-US" altLang="zh-TW" sz="2600" b="1">
                <a:latin typeface="標楷體" pitchFamily="65" charset="-120"/>
              </a:rPr>
              <a:t>(DWDM) </a:t>
            </a:r>
            <a:r>
              <a:rPr lang="zh-TW" altLang="en-US" sz="2600">
                <a:latin typeface="標楷體" pitchFamily="65" charset="-120"/>
              </a:rPr>
              <a:t>是一種較新的技術，透過使用不同波長的光同時發送多個資料流 </a:t>
            </a:r>
            <a:r>
              <a:rPr lang="en-US" altLang="zh-TW" sz="2600">
                <a:latin typeface="標楷體" pitchFamily="65" charset="-120"/>
              </a:rPr>
              <a:t>(</a:t>
            </a:r>
            <a:r>
              <a:rPr lang="zh-TW" altLang="en-US" sz="2600">
                <a:latin typeface="標楷體" pitchFamily="65" charset="-120"/>
              </a:rPr>
              <a:t>多工</a:t>
            </a:r>
            <a:r>
              <a:rPr lang="en-US" altLang="zh-TW" sz="2600">
                <a:latin typeface="標楷體" pitchFamily="65" charset="-120"/>
              </a:rPr>
              <a:t>) </a:t>
            </a:r>
            <a:r>
              <a:rPr lang="zh-TW" altLang="en-US" sz="2600">
                <a:latin typeface="標楷體" pitchFamily="65" charset="-120"/>
              </a:rPr>
              <a:t>來提高 </a:t>
            </a:r>
            <a:r>
              <a:rPr lang="en-US" altLang="zh-TW" sz="2600">
                <a:latin typeface="標楷體" pitchFamily="65" charset="-120"/>
              </a:rPr>
              <a:t>SDH </a:t>
            </a:r>
            <a:r>
              <a:rPr lang="zh-TW" altLang="en-US" sz="2600">
                <a:latin typeface="標楷體" pitchFamily="65" charset="-120"/>
              </a:rPr>
              <a:t>和 </a:t>
            </a:r>
            <a:r>
              <a:rPr lang="en-US" altLang="zh-TW" sz="2600">
                <a:latin typeface="標楷體" pitchFamily="65" charset="-120"/>
              </a:rPr>
              <a:t>SONET </a:t>
            </a:r>
            <a:r>
              <a:rPr lang="zh-TW" altLang="en-US" sz="2600">
                <a:latin typeface="標楷體" pitchFamily="65" charset="-120"/>
              </a:rPr>
              <a:t>的資料承載能力。</a:t>
            </a:r>
            <a:endParaRPr lang="en-US"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7.3</a:t>
            </a:r>
            <a:r>
              <a:rPr lang="zh-TW" altLang="en-US" sz="3600">
                <a:solidFill>
                  <a:srgbClr val="004C69"/>
                </a:solidFill>
              </a:rPr>
              <a:t> </a:t>
            </a:r>
            <a:r>
              <a:rPr lang="en-US" altLang="zh-TW" sz="3600" smtClean="0">
                <a:solidFill>
                  <a:srgbClr val="004C69"/>
                </a:solidFill>
              </a:rPr>
              <a:t>WAN </a:t>
            </a:r>
            <a:r>
              <a:rPr lang="zh-TW" altLang="en-US" sz="3600">
                <a:solidFill>
                  <a:srgbClr val="004C69"/>
                </a:solidFill>
              </a:rPr>
              <a:t>運作</a:t>
            </a:r>
            <a:br>
              <a:rPr lang="en-US" sz="3600">
                <a:solidFill>
                  <a:srgbClr val="004C69"/>
                </a:solidFill>
              </a:rPr>
            </a:br>
            <a:r>
              <a:rPr lang="en-US" altLang="zh-TW" sz="3600">
                <a:solidFill>
                  <a:srgbClr val="004C69"/>
                </a:solidFill>
              </a:rPr>
              <a:t>SDH</a:t>
            </a:r>
            <a:r>
              <a:rPr lang="zh-TW" altLang="en-US" sz="3600">
                <a:solidFill>
                  <a:srgbClr val="004C69"/>
                </a:solidFill>
              </a:rPr>
              <a:t>、</a:t>
            </a:r>
            <a:r>
              <a:rPr lang="en-US" altLang="zh-TW" sz="3600">
                <a:solidFill>
                  <a:srgbClr val="004C69"/>
                </a:solidFill>
              </a:rPr>
              <a:t>SONET </a:t>
            </a:r>
            <a:r>
              <a:rPr lang="zh-TW" altLang="en-US" sz="3600">
                <a:solidFill>
                  <a:srgbClr val="004C69"/>
                </a:solidFill>
              </a:rPr>
              <a:t>和 </a:t>
            </a:r>
            <a:r>
              <a:rPr lang="en-US" altLang="zh-TW" sz="3600">
                <a:solidFill>
                  <a:srgbClr val="004C69"/>
                </a:solidFill>
              </a:rPr>
              <a:t>DWDM</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298</a:t>
            </a:fld>
            <a:endParaRPr lang="en-US" kern="0">
              <a:solidFill>
                <a:srgbClr val="595959"/>
              </a:solidFill>
            </a:endParaRPr>
          </a:p>
        </p:txBody>
      </p:sp>
    </p:spTree>
    <p:extLst>
      <p:ext uri="{BB962C8B-B14F-4D97-AF65-F5344CB8AC3E}">
        <p14:creationId xmlns:p14="http://schemas.microsoft.com/office/powerpoint/2010/main" val="2149748927"/>
      </p:ext>
    </p:extLst>
  </p:cSld>
  <p:clrMapOvr>
    <a:masterClrMapping/>
  </p:clrMapOvr>
  <p:transition/>
  <p:timing/>
</p:sld>
</file>

<file path=ppt/slides/slide2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normAutofit/>
          </a:bodyPr>
          <a:lstStyle/>
          <a:p>
            <a:pPr marL="0" indent="0">
              <a:buNone/>
            </a:pPr>
            <a:r>
              <a:rPr lang="zh-TW" altLang="en-US" sz="2600">
                <a:latin typeface="標楷體" pitchFamily="65" charset="-120"/>
              </a:rPr>
              <a:t>要了解今天的 </a:t>
            </a:r>
            <a:r>
              <a:rPr lang="en-US" altLang="zh-TW" sz="2600">
                <a:latin typeface="標楷體" pitchFamily="65" charset="-120"/>
              </a:rPr>
              <a:t>WAN</a:t>
            </a:r>
            <a:r>
              <a:rPr lang="zh-TW" altLang="en-US" sz="2600">
                <a:latin typeface="標楷體" pitchFamily="65" charset="-120"/>
              </a:rPr>
              <a:t>，它有助於知道他們從哪裡開始。</a:t>
            </a:r>
          </a:p>
          <a:p>
            <a:r>
              <a:rPr lang="zh-TW" altLang="en-US" sz="2600">
                <a:latin typeface="標楷體" pitchFamily="65" charset="-120"/>
              </a:rPr>
              <a:t>當 </a:t>
            </a:r>
            <a:r>
              <a:rPr lang="en-US" altLang="zh-TW" sz="2600">
                <a:latin typeface="標楷體" pitchFamily="65" charset="-120"/>
              </a:rPr>
              <a:t>LAN </a:t>
            </a:r>
            <a:r>
              <a:rPr lang="zh-TW" altLang="en-US" sz="2600">
                <a:latin typeface="標楷體" pitchFamily="65" charset="-120"/>
              </a:rPr>
              <a:t>出現在 </a:t>
            </a:r>
            <a:r>
              <a:rPr lang="en-US" altLang="zh-TW" sz="2600">
                <a:latin typeface="標楷體" pitchFamily="65" charset="-120"/>
              </a:rPr>
              <a:t>1980 </a:t>
            </a:r>
            <a:r>
              <a:rPr lang="zh-TW" altLang="en-US" sz="2600">
                <a:latin typeface="標楷體" pitchFamily="65" charset="-120"/>
              </a:rPr>
              <a:t>年代，各組織開始看到與其他地點互聯的必要性。</a:t>
            </a:r>
          </a:p>
          <a:p>
            <a:r>
              <a:rPr lang="zh-TW" altLang="en-US" sz="2600">
                <a:latin typeface="標楷體" pitchFamily="65" charset="-120"/>
              </a:rPr>
              <a:t>若要這麼做，他們需要他們的網路連接到服務供應商的本地迴路。</a:t>
            </a:r>
          </a:p>
          <a:p>
            <a:r>
              <a:rPr lang="zh-TW" altLang="en-US" sz="2600">
                <a:latin typeface="標楷體" pitchFamily="65" charset="-120"/>
              </a:rPr>
              <a:t>這是通過使用專用線路，或透過使用服務供應商提供的交換服務來完成的。</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7.3</a:t>
            </a:r>
            <a:r>
              <a:rPr lang="zh-TW" altLang="en-US" sz="3600" smtClean="0">
                <a:solidFill>
                  <a:srgbClr val="004C69"/>
                </a:solidFill>
              </a:rPr>
              <a:t> 傳統</a:t>
            </a:r>
            <a:r>
              <a:rPr lang="zh-TW" altLang="en-US" sz="3600">
                <a:solidFill>
                  <a:srgbClr val="004C69"/>
                </a:solidFill>
              </a:rPr>
              <a:t>的 </a:t>
            </a:r>
            <a:r>
              <a:rPr lang="en-US" altLang="zh-TW" sz="3600">
                <a:solidFill>
                  <a:srgbClr val="004C69"/>
                </a:solidFill>
              </a:rPr>
              <a:t>WAN </a:t>
            </a:r>
            <a:r>
              <a:rPr lang="zh-TW" altLang="en-US" sz="3600">
                <a:solidFill>
                  <a:srgbClr val="004C69"/>
                </a:solidFill>
              </a:rPr>
              <a:t>連通性</a:t>
            </a:r>
            <a:br>
              <a:rPr lang="en-US" altLang="zh-TW" sz="3600">
                <a:solidFill>
                  <a:srgbClr val="004C69"/>
                </a:solidFill>
              </a:rPr>
            </a:br>
            <a:r>
              <a:rPr lang="zh-TW" altLang="en-US" sz="3600">
                <a:solidFill>
                  <a:srgbClr val="004C69"/>
                </a:solidFill>
              </a:rPr>
              <a:t>傳統的 </a:t>
            </a:r>
            <a:r>
              <a:rPr lang="en-US" altLang="zh-TW" sz="3600">
                <a:solidFill>
                  <a:srgbClr val="004C69"/>
                </a:solidFill>
              </a:rPr>
              <a:t>WAN </a:t>
            </a:r>
            <a:r>
              <a:rPr lang="zh-TW" altLang="en-US" sz="3600">
                <a:solidFill>
                  <a:srgbClr val="004C69"/>
                </a:solidFill>
              </a:rPr>
              <a:t>連通性選項</a:t>
            </a:r>
          </a:p>
        </p:txBody>
      </p:sp>
      <p:pic>
        <p:nvPicPr>
          <p:cNvPr id="2" name="Picture 1">
            <a:extLst>
              <a:ext uri="{FF2B5EF4-FFF2-40B4-BE49-F238E27FC236}">
                <a16:creationId xmlns:a16="http://schemas.microsoft.com/office/drawing/2014/main" id="{F732DB3A-1975-4D55-A8AC-A3356464CE9C}"/>
              </a:ext>
            </a:extLst>
          </p:cNvPr>
          <p:cNvPicPr>
            <a:picLocks noChangeAspect="1"/>
          </p:cNvPicPr>
          <p:nvPr/>
        </p:nvPicPr>
        <p:blipFill>
          <a:blip r:embed="rId3"/>
          <a:stretch>
            <a:fillRect/>
          </a:stretch>
        </p:blipFill>
        <p:spPr>
          <a:xfrm>
            <a:off x="6384384" y="1445249"/>
            <a:ext cx="5231657" cy="3967503"/>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299</a:t>
            </a:fld>
            <a:endParaRPr lang="en-US" kern="0">
              <a:solidFill>
                <a:srgbClr val="595959"/>
              </a:solidFill>
            </a:endParaRPr>
          </a:p>
        </p:txBody>
      </p:sp>
    </p:spTree>
    <p:extLst>
      <p:ext uri="{BB962C8B-B14F-4D97-AF65-F5344CB8AC3E}">
        <p14:creationId xmlns:p14="http://schemas.microsoft.com/office/powerpoint/2010/main" val="2964479912"/>
      </p:ext>
    </p:extLst>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投影片編號版面配置區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kumimoji="1" sz="3200">
                <a:solidFill>
                  <a:schemeClr val="tx1"/>
                </a:solidFill>
                <a:latin typeface="Arial"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9pPr>
          </a:lstStyle>
          <a:p>
            <a:pPr eaLnBrk="1" hangingPunct="1">
              <a:spcBef>
                <a:spcPct val="0"/>
              </a:spcBef>
              <a:buFontTx/>
              <a:buNone/>
            </a:pPr>
            <a:fld id="{F0577ABD-9FEE-47BD-A530-E7BED39CFFA0}" type="slidenum">
              <a:rPr lang="en-US" altLang="zh-TW" sz="1400">
                <a:ea typeface="新細明體" pitchFamily="18" charset="-120"/>
              </a:rPr>
              <a:pPr eaLnBrk="1" hangingPunct="1">
                <a:spcBef>
                  <a:spcPct val="0"/>
                </a:spcBef>
                <a:buFontTx/>
                <a:buNone/>
              </a:pPr>
              <a:t>3</a:t>
            </a:fld>
            <a:endParaRPr lang="en-US" altLang="zh-TW" sz="1400">
              <a:ea typeface="新細明體" pitchFamily="18" charset="-120"/>
            </a:endParaRPr>
          </a:p>
        </p:txBody>
      </p:sp>
      <p:sp>
        <p:nvSpPr>
          <p:cNvPr id="4099" name="Rectangle 2"/>
          <p:cNvSpPr>
            <a:spLocks noChangeArrowheads="1"/>
          </p:cNvSpPr>
          <p:nvPr/>
        </p:nvSpPr>
        <p:spPr bwMode="auto">
          <a:xfrm>
            <a:off x="2923646" y="2286000"/>
            <a:ext cx="6508220" cy="208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spcBef>
                <a:spcPct val="20000"/>
              </a:spcBef>
              <a:buChar char="•"/>
              <a:defRPr kumimoji="1" sz="3200">
                <a:solidFill>
                  <a:schemeClr val="tx1"/>
                </a:solidFill>
                <a:latin typeface="Arial" pitchFamily="34" charset="0"/>
                <a:ea typeface="標楷體" panose="03000509000000000000" pitchFamily="65" charset="-120"/>
              </a:defRPr>
            </a:lvl1pPr>
            <a:lvl2pPr marL="742950" indent="-285750" eaLnBrk="0" hangingPunct="0">
              <a:spcBef>
                <a:spcPct val="20000"/>
              </a:spcBef>
              <a:buChar char="–"/>
              <a:defRPr kumimoji="1" sz="2800">
                <a:solidFill>
                  <a:schemeClr val="tx1"/>
                </a:solidFill>
                <a:latin typeface="Arial" pitchFamily="34" charset="0"/>
                <a:ea typeface="標楷體" panose="03000509000000000000" pitchFamily="65" charset="-120"/>
              </a:defRPr>
            </a:lvl2pPr>
            <a:lvl3pPr marL="1143000" indent="-228600" eaLnBrk="0" hangingPunct="0">
              <a:spcBef>
                <a:spcPct val="20000"/>
              </a:spcBef>
              <a:buChar char="•"/>
              <a:defRPr kumimoji="1" sz="2400">
                <a:solidFill>
                  <a:schemeClr val="tx1"/>
                </a:solidFill>
                <a:latin typeface="Arial" pitchFamily="34" charset="0"/>
                <a:ea typeface="標楷體" panose="03000509000000000000" pitchFamily="65" charset="-120"/>
              </a:defRPr>
            </a:lvl3pPr>
            <a:lvl4pPr marL="1600200" indent="-228600" eaLnBrk="0" hangingPunct="0">
              <a:spcBef>
                <a:spcPct val="20000"/>
              </a:spcBef>
              <a:buChar char="–"/>
              <a:defRPr kumimoji="1" sz="2000">
                <a:solidFill>
                  <a:schemeClr val="tx1"/>
                </a:solidFill>
                <a:latin typeface="Arial" pitchFamily="34" charset="0"/>
                <a:ea typeface="標楷體" panose="03000509000000000000" pitchFamily="65" charset="-120"/>
              </a:defRPr>
            </a:lvl4pPr>
            <a:lvl5pPr marL="2057400" indent="-228600" eaLnBrk="0" hangingPunct="0">
              <a:spcBef>
                <a:spcPct val="20000"/>
              </a:spcBef>
              <a:buChar char="»"/>
              <a:defRPr kumimoji="1" sz="2000">
                <a:solidFill>
                  <a:schemeClr val="tx1"/>
                </a:solidFill>
                <a:latin typeface="Arial" pitchFamily="34"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標楷體" panose="03000509000000000000" pitchFamily="65" charset="-120"/>
              </a:defRPr>
            </a:lvl9pPr>
          </a:lstStyle>
          <a:p>
            <a:pPr algn="ctr" eaLnBrk="1" hangingPunct="1">
              <a:lnSpc>
                <a:spcPct val="80000"/>
              </a:lnSpc>
              <a:spcBef>
                <a:spcPct val="0"/>
              </a:spcBef>
              <a:buClr>
                <a:schemeClr val="bg2"/>
              </a:buClr>
              <a:buSzPct val="75000"/>
              <a:buFont typeface="Wingdings" panose="05000000000000000000" pitchFamily="2" charset="2"/>
              <a:buNone/>
            </a:pPr>
            <a:r>
              <a:rPr lang="zh-TW" altLang="en-US" sz="5400" smtClean="0">
                <a:latin typeface="標楷體" pitchFamily="65" charset="-120"/>
              </a:rPr>
              <a:t>第一章</a:t>
            </a:r>
            <a:endParaRPr lang="en-US" altLang="zh-TW" sz="5400" smtClean="0">
              <a:latin typeface="標楷體" pitchFamily="65" charset="-120"/>
            </a:endParaRPr>
          </a:p>
          <a:p>
            <a:pPr algn="ctr" eaLnBrk="1" hangingPunct="1">
              <a:lnSpc>
                <a:spcPct val="80000"/>
              </a:lnSpc>
              <a:spcBef>
                <a:spcPct val="0"/>
              </a:spcBef>
              <a:buClr>
                <a:schemeClr val="bg2"/>
              </a:buClr>
              <a:buSzPct val="75000"/>
              <a:buFont typeface="Wingdings" panose="05000000000000000000" pitchFamily="2" charset="2"/>
              <a:buNone/>
            </a:pPr>
            <a:endParaRPr lang="en-US" altLang="zh-TW" sz="5400">
              <a:latin typeface="標楷體" pitchFamily="65" charset="-120"/>
            </a:endParaRPr>
          </a:p>
          <a:p>
            <a:pPr algn="ctr" eaLnBrk="1" hangingPunct="1">
              <a:lnSpc>
                <a:spcPct val="80000"/>
              </a:lnSpc>
              <a:spcBef>
                <a:spcPct val="0"/>
              </a:spcBef>
              <a:buClr>
                <a:schemeClr val="bg2"/>
              </a:buClr>
              <a:buSzPct val="75000"/>
              <a:buFont typeface="Wingdings" panose="05000000000000000000" pitchFamily="2" charset="2"/>
              <a:buNone/>
            </a:pPr>
            <a:r>
              <a:rPr lang="zh-TW" altLang="zh-TW" sz="5400" smtClean="0">
                <a:latin typeface="標楷體" pitchFamily="65" charset="-120"/>
              </a:rPr>
              <a:t>單</a:t>
            </a:r>
            <a:r>
              <a:rPr lang="zh-TW" altLang="zh-TW" sz="5400">
                <a:latin typeface="標楷體" pitchFamily="65" charset="-120"/>
              </a:rPr>
              <a:t>區域 OSPFv2 概念</a:t>
            </a:r>
            <a:endParaRPr lang="zh-TW" altLang="en-US" sz="5000" b="1">
              <a:latin typeface="標楷體" pitchFamily="65" charset="-120"/>
            </a:endParaRPr>
          </a:p>
        </p:txBody>
      </p:sp>
    </p:spTree>
    <p:extLst>
      <p:ext uri="{BB962C8B-B14F-4D97-AF65-F5344CB8AC3E}">
        <p14:creationId xmlns:p14="http://schemas.microsoft.com/office/powerpoint/2010/main" val="1208877102"/>
      </p:ext>
    </p:extLst>
  </p:cSld>
  <p:clrMapOvr>
    <a:masterClrMapping/>
  </p:clrMapOvr>
  <p:transition/>
  <p:timing/>
</p:sld>
</file>

<file path=ppt/slides/slide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F5EFBA16-EDF5-AB45-B09F-7CA84D062B22}"/>
              </a:ext>
            </a:extLst>
          </p:cNvPr>
          <p:cNvSpPr>
            <a:spLocks noGrp="1"/>
          </p:cNvSpPr>
          <p:nvPr>
            <p:ph idx="1"/>
          </p:nvPr>
        </p:nvSpPr>
        <p:spPr>
          <a:xfrm>
            <a:off x="626322" y="1065259"/>
            <a:ext cx="11804381" cy="5540425"/>
          </a:xfrm>
        </p:spPr>
        <p:txBody>
          <a:bodyPr>
            <a:normAutofit/>
          </a:bodyPr>
          <a:lstStyle/>
          <a:p>
            <a:pPr marL="0" indent="0">
              <a:buNone/>
            </a:pPr>
            <a:r>
              <a:rPr lang="zh-TW" altLang="en-US" sz="2600">
                <a:latin typeface="標楷體" pitchFamily="65" charset="-120"/>
                <a:cs typeface="Arial" pitchFamily="34" charset="0"/>
              </a:rPr>
              <a:t>下圖顯示此模組中用於設定 </a:t>
            </a:r>
            <a:r>
              <a:rPr lang="en-US" altLang="zh-TW" sz="2600">
                <a:latin typeface="標楷體" pitchFamily="65" charset="-120"/>
                <a:cs typeface="Arial" pitchFamily="34" charset="0"/>
              </a:rPr>
              <a:t>OSPFv2 </a:t>
            </a:r>
            <a:r>
              <a:rPr lang="zh-TW" altLang="en-US" sz="2600">
                <a:latin typeface="標楷體" pitchFamily="65" charset="-120"/>
                <a:cs typeface="Arial" pitchFamily="34" charset="0"/>
              </a:rPr>
              <a:t>的拓撲。拓撲中的路由器具有起始設定，包括介面位址。目前沒有任何路由器上設定的靜態路由或動態路由。</a:t>
            </a:r>
            <a:r>
              <a:rPr lang="en-US" altLang="zh-TW" sz="2600">
                <a:latin typeface="標楷體" pitchFamily="65" charset="-120"/>
                <a:cs typeface="Arial" pitchFamily="34" charset="0"/>
              </a:rPr>
              <a:t>R1</a:t>
            </a:r>
            <a:r>
              <a:rPr lang="zh-TW" altLang="en-US" sz="2600">
                <a:latin typeface="標楷體" pitchFamily="65" charset="-120"/>
                <a:cs typeface="Arial" pitchFamily="34" charset="0"/>
              </a:rPr>
              <a:t>、</a:t>
            </a:r>
            <a:r>
              <a:rPr lang="en-US" altLang="zh-TW" sz="2600">
                <a:latin typeface="標楷體" pitchFamily="65" charset="-120"/>
                <a:cs typeface="Arial" pitchFamily="34" charset="0"/>
              </a:rPr>
              <a:t>R2 </a:t>
            </a:r>
            <a:r>
              <a:rPr lang="zh-TW" altLang="en-US" sz="2600">
                <a:latin typeface="標楷體" pitchFamily="65" charset="-120"/>
                <a:cs typeface="Arial" pitchFamily="34" charset="0"/>
              </a:rPr>
              <a:t>和 </a:t>
            </a:r>
            <a:r>
              <a:rPr lang="en-US" altLang="zh-TW" sz="2600">
                <a:latin typeface="標楷體" pitchFamily="65" charset="-120"/>
                <a:cs typeface="Arial" pitchFamily="34" charset="0"/>
              </a:rPr>
              <a:t>R3 </a:t>
            </a:r>
            <a:r>
              <a:rPr lang="zh-TW" altLang="en-US" sz="2600">
                <a:latin typeface="標楷體" pitchFamily="65" charset="-120"/>
                <a:cs typeface="Arial" pitchFamily="34" charset="0"/>
              </a:rPr>
              <a:t>上的所有介面 </a:t>
            </a:r>
            <a:r>
              <a:rPr lang="en-US" altLang="zh-TW" sz="2600">
                <a:latin typeface="標楷體" pitchFamily="65" charset="-120"/>
                <a:cs typeface="Arial" pitchFamily="34" charset="0"/>
              </a:rPr>
              <a:t>(R2 </a:t>
            </a:r>
            <a:r>
              <a:rPr lang="zh-TW" altLang="en-US" sz="2600">
                <a:latin typeface="標楷體" pitchFamily="65" charset="-120"/>
                <a:cs typeface="Arial" pitchFamily="34" charset="0"/>
              </a:rPr>
              <a:t>上的 </a:t>
            </a:r>
            <a:r>
              <a:rPr lang="en-US" altLang="zh-TW" sz="2600">
                <a:latin typeface="標楷體" pitchFamily="65" charset="-120"/>
                <a:cs typeface="Arial" pitchFamily="34" charset="0"/>
              </a:rPr>
              <a:t>loopback 1 </a:t>
            </a:r>
            <a:r>
              <a:rPr lang="zh-TW" altLang="en-US" sz="2600">
                <a:latin typeface="標楷體" pitchFamily="65" charset="-120"/>
                <a:cs typeface="Arial" pitchFamily="34" charset="0"/>
              </a:rPr>
              <a:t>除外</a:t>
            </a:r>
            <a:r>
              <a:rPr lang="en-US" altLang="zh-TW" sz="2600">
                <a:latin typeface="標楷體" pitchFamily="65" charset="-120"/>
                <a:cs typeface="Arial" pitchFamily="34" charset="0"/>
              </a:rPr>
              <a:t>) </a:t>
            </a:r>
            <a:r>
              <a:rPr lang="zh-TW" altLang="en-US" sz="2600">
                <a:latin typeface="標楷體" pitchFamily="65" charset="-120"/>
                <a:cs typeface="Arial" pitchFamily="34" charset="0"/>
              </a:rPr>
              <a:t>都位於 </a:t>
            </a:r>
            <a:r>
              <a:rPr lang="en-US" altLang="zh-TW" sz="2600">
                <a:latin typeface="標楷體" pitchFamily="65" charset="-120"/>
                <a:cs typeface="Arial" pitchFamily="34" charset="0"/>
              </a:rPr>
              <a:t>OSPF </a:t>
            </a:r>
            <a:r>
              <a:rPr lang="zh-TW" altLang="en-US" sz="2600">
                <a:latin typeface="標楷體" pitchFamily="65" charset="-120"/>
                <a:cs typeface="Arial" pitchFamily="34" charset="0"/>
              </a:rPr>
              <a:t>骨幹區域內。</a:t>
            </a:r>
            <a:r>
              <a:rPr lang="en-US" altLang="zh-TW" sz="2600">
                <a:latin typeface="標楷體" pitchFamily="65" charset="-120"/>
                <a:cs typeface="Arial" pitchFamily="34" charset="0"/>
              </a:rPr>
              <a:t>ISP </a:t>
            </a:r>
            <a:r>
              <a:rPr lang="zh-TW" altLang="en-US" sz="2600">
                <a:latin typeface="標楷體" pitchFamily="65" charset="-120"/>
                <a:cs typeface="Arial" pitchFamily="34" charset="0"/>
              </a:rPr>
              <a:t>路由器被用來當成路由網域的網際網路閘道。</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2.1OSPF </a:t>
            </a:r>
            <a:r>
              <a:rPr lang="zh-TW" altLang="en-US" sz="3600">
                <a:solidFill>
                  <a:srgbClr val="004C69"/>
                </a:solidFill>
              </a:rPr>
              <a:t>路由器</a:t>
            </a:r>
            <a:r>
              <a:rPr lang="en-US" altLang="zh-TW" sz="3600">
                <a:solidFill>
                  <a:srgbClr val="004C69"/>
                </a:solidFill>
              </a:rPr>
              <a:t> ID</a:t>
            </a:r>
            <a:br>
              <a:rPr lang="en-US" sz="3600">
                <a:solidFill>
                  <a:srgbClr val="004C69"/>
                </a:solidFill>
              </a:rPr>
            </a:br>
            <a:r>
              <a:rPr lang="zh-TW" sz="3600">
                <a:solidFill>
                  <a:srgbClr val="004C69"/>
                </a:solidFill>
              </a:rPr>
              <a:t>OSPF 參考拓撲</a:t>
            </a:r>
          </a:p>
        </p:txBody>
      </p:sp>
      <p:pic>
        <p:nvPicPr>
          <p:cNvPr id="4" name="Picture 3">
            <a:extLst>
              <a:ext uri="{FF2B5EF4-FFF2-40B4-BE49-F238E27FC236}">
                <a16:creationId xmlns:a16="http://schemas.microsoft.com/office/drawing/2014/main" id="{6A38926C-7B47-42BE-BD06-A358B76204F0}"/>
              </a:ext>
            </a:extLst>
          </p:cNvPr>
          <p:cNvPicPr>
            <a:picLocks noChangeAspect="1"/>
          </p:cNvPicPr>
          <p:nvPr/>
        </p:nvPicPr>
        <p:blipFill>
          <a:blip r:embed="rId3"/>
          <a:stretch>
            <a:fillRect/>
          </a:stretch>
        </p:blipFill>
        <p:spPr>
          <a:xfrm>
            <a:off x="2729559" y="2719779"/>
            <a:ext cx="6782987" cy="388590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30</a:t>
            </a:fld>
            <a:endParaRPr lang="en-US" kern="0">
              <a:solidFill>
                <a:srgbClr val="595959"/>
              </a:solidFill>
            </a:endParaRPr>
          </a:p>
        </p:txBody>
      </p:sp>
    </p:spTree>
    <p:custDataLst>
      <p:tags r:id="rId4"/>
    </p:custDataLst>
    <p:extLst>
      <p:ext uri="{BB962C8B-B14F-4D97-AF65-F5344CB8AC3E}">
        <p14:creationId xmlns:p14="http://schemas.microsoft.com/office/powerpoint/2010/main" val="2782243195"/>
      </p:ext>
    </p:extLst>
  </p:cSld>
  <p:clrMapOvr>
    <a:masterClrMapping/>
  </p:clrMapOvr>
  <p:transition/>
  <p:timing/>
</p:sld>
</file>

<file path=ppt/slides/slide3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08693" y="1065260"/>
            <a:ext cx="10093174" cy="4590474"/>
          </a:xfrm>
        </p:spPr>
        <p:txBody>
          <a:bodyPr/>
          <a:lstStyle/>
          <a:p>
            <a:r>
              <a:rPr lang="zh-TW" altLang="en-US" sz="2600" smtClean="0"/>
              <a:t>點對點線可向服務供應商租用，並稱為 “租用線路”。該詞指的是組織每月向服務供應商支付租賃費用以使用該線路。 </a:t>
            </a:r>
          </a:p>
          <a:p>
            <a:r>
              <a:rPr lang="zh-TW" altLang="en-US" sz="2600" smtClean="0"/>
              <a:t>租用線路有不同的固定容量，一般根據所需的頻寬和連線兩點之間的距離來定價。</a:t>
            </a:r>
          </a:p>
          <a:p>
            <a:r>
              <a:rPr lang="zh-TW" altLang="en-US" sz="2600" smtClean="0"/>
              <a:t>有兩個系統用於定義銅媒體序列鏈路的數位容量：</a:t>
            </a:r>
          </a:p>
          <a:p>
            <a:pPr lvl="1"/>
            <a:r>
              <a:rPr lang="en-US" altLang="zh-TW" sz="2600" b="1" smtClean="0"/>
              <a:t>T-</a:t>
            </a:r>
            <a:r>
              <a:rPr lang="zh-TW" altLang="en-US" sz="2600" b="1" smtClean="0"/>
              <a:t>載波</a:t>
            </a:r>
            <a:r>
              <a:rPr lang="zh-TW" altLang="en-US" sz="2600" smtClean="0"/>
              <a:t> </a:t>
            </a:r>
            <a:r>
              <a:rPr lang="en-US" altLang="zh-TW" sz="2600" smtClean="0"/>
              <a:t>- </a:t>
            </a:r>
            <a:r>
              <a:rPr lang="zh-TW" altLang="en-US" sz="2600" smtClean="0"/>
              <a:t>在北美使用，</a:t>
            </a:r>
            <a:r>
              <a:rPr lang="en-US" altLang="zh-TW" sz="2600" smtClean="0"/>
              <a:t>T-</a:t>
            </a:r>
            <a:r>
              <a:rPr lang="zh-TW" altLang="en-US" sz="2600" smtClean="0"/>
              <a:t>載波提供 </a:t>
            </a:r>
            <a:r>
              <a:rPr lang="en-US" altLang="zh-TW" sz="2600" smtClean="0"/>
              <a:t>T1 </a:t>
            </a:r>
            <a:r>
              <a:rPr lang="zh-TW" altLang="en-US" sz="2600" smtClean="0"/>
              <a:t>鏈路支援頻寬高達 </a:t>
            </a:r>
            <a:r>
              <a:rPr lang="en-US" altLang="zh-TW" sz="2600" smtClean="0"/>
              <a:t>1.544 Mbps </a:t>
            </a:r>
            <a:r>
              <a:rPr lang="zh-TW" altLang="en-US" sz="2600" smtClean="0"/>
              <a:t>和 </a:t>
            </a:r>
            <a:r>
              <a:rPr lang="en-US" altLang="zh-TW" sz="2600" smtClean="0"/>
              <a:t>T3 </a:t>
            </a:r>
            <a:r>
              <a:rPr lang="zh-TW" altLang="en-US" sz="2600" smtClean="0"/>
              <a:t>鏈路支援頻寬高達 </a:t>
            </a:r>
            <a:r>
              <a:rPr lang="en-US" altLang="zh-TW" sz="2600" smtClean="0"/>
              <a:t>43.7 Mbps</a:t>
            </a:r>
            <a:r>
              <a:rPr lang="zh-TW" altLang="en-US" sz="2600" smtClean="0"/>
              <a:t>。</a:t>
            </a:r>
          </a:p>
          <a:p>
            <a:pPr lvl="1"/>
            <a:r>
              <a:rPr lang="en-US" altLang="zh-TW" sz="2600" b="1" smtClean="0"/>
              <a:t>E-</a:t>
            </a:r>
            <a:r>
              <a:rPr lang="zh-TW" altLang="en-US" sz="2600" b="1" smtClean="0"/>
              <a:t>載波</a:t>
            </a:r>
            <a:r>
              <a:rPr lang="zh-TW" altLang="en-US" sz="2600" smtClean="0"/>
              <a:t> </a:t>
            </a:r>
            <a:r>
              <a:rPr lang="en-US" altLang="zh-TW" sz="2600" smtClean="0"/>
              <a:t>- </a:t>
            </a:r>
            <a:r>
              <a:rPr lang="zh-TW" altLang="en-US" sz="2600" smtClean="0"/>
              <a:t>在歐洲使用，</a:t>
            </a:r>
            <a:r>
              <a:rPr lang="en-US" altLang="zh-TW" sz="2600" smtClean="0"/>
              <a:t>E-</a:t>
            </a:r>
            <a:r>
              <a:rPr lang="zh-TW" altLang="en-US" sz="2600" smtClean="0"/>
              <a:t>載波提供 </a:t>
            </a:r>
            <a:r>
              <a:rPr lang="en-US" altLang="zh-TW" sz="2600" smtClean="0"/>
              <a:t>E1 </a:t>
            </a:r>
            <a:r>
              <a:rPr lang="zh-TW" altLang="en-US" sz="2600" smtClean="0"/>
              <a:t>鏈路支援頻寬高達 </a:t>
            </a:r>
            <a:r>
              <a:rPr lang="en-US" altLang="zh-TW" sz="2600" smtClean="0"/>
              <a:t>2.048 Mbps </a:t>
            </a:r>
            <a:r>
              <a:rPr lang="zh-TW" altLang="en-US" sz="2600" smtClean="0"/>
              <a:t>和 </a:t>
            </a:r>
            <a:r>
              <a:rPr lang="en-US" altLang="zh-TW" sz="2600" smtClean="0"/>
              <a:t>E3 </a:t>
            </a:r>
            <a:r>
              <a:rPr lang="zh-TW" altLang="en-US" sz="2600" smtClean="0"/>
              <a:t>鏈路支援頻寬高達 </a:t>
            </a:r>
            <a:r>
              <a:rPr lang="en-US" altLang="zh-TW" sz="2600" smtClean="0"/>
              <a:t>34.368 Mbps</a:t>
            </a:r>
            <a:r>
              <a:rPr lang="zh-TW" altLang="en-US" sz="2600" smtClean="0"/>
              <a:t>。</a:t>
            </a:r>
            <a:endParaRPr lang="en-US" sz="2133" smtClean="0"/>
          </a:p>
          <a:p>
            <a:pPr marL="0" indent="0">
              <a:buNone/>
            </a:pPr>
            <a:endParaRPr lang="en-US" sz="2133">
              <a:ea typeface="+mn-ea"/>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7.3 </a:t>
            </a:r>
            <a:r>
              <a:rPr lang="zh-TW" altLang="en-US" sz="3600" smtClean="0">
                <a:solidFill>
                  <a:srgbClr val="004C69"/>
                </a:solidFill>
              </a:rPr>
              <a:t>傳統</a:t>
            </a:r>
            <a:r>
              <a:rPr lang="zh-TW" altLang="en-US" sz="3600">
                <a:solidFill>
                  <a:srgbClr val="004C69"/>
                </a:solidFill>
              </a:rPr>
              <a:t>的 </a:t>
            </a:r>
            <a:r>
              <a:rPr lang="en-US" altLang="zh-TW" sz="3600">
                <a:solidFill>
                  <a:srgbClr val="004C69"/>
                </a:solidFill>
              </a:rPr>
              <a:t>WAN </a:t>
            </a:r>
            <a:r>
              <a:rPr lang="zh-TW" altLang="en-US" sz="3600">
                <a:solidFill>
                  <a:srgbClr val="004C69"/>
                </a:solidFill>
              </a:rPr>
              <a:t>連通性</a:t>
            </a:r>
            <a:br>
              <a:rPr lang="en-US" sz="3600">
                <a:solidFill>
                  <a:srgbClr val="004C69"/>
                </a:solidFill>
              </a:rPr>
            </a:br>
            <a:r>
              <a:rPr lang="zh-TW" altLang="en-US" sz="3600">
                <a:solidFill>
                  <a:srgbClr val="004C69"/>
                </a:solidFill>
              </a:rPr>
              <a:t>常見的 </a:t>
            </a:r>
            <a:r>
              <a:rPr lang="en-US" sz="3600">
                <a:solidFill>
                  <a:srgbClr val="004C69"/>
                </a:solidFill>
              </a:rPr>
              <a:t>WAN </a:t>
            </a:r>
            <a:r>
              <a:rPr lang="zh-TW" altLang="en-US" sz="3600">
                <a:solidFill>
                  <a:srgbClr val="004C69"/>
                </a:solidFill>
              </a:rPr>
              <a:t>術語</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300</a:t>
            </a:fld>
            <a:endParaRPr lang="en-US" kern="0">
              <a:solidFill>
                <a:srgbClr val="595959"/>
              </a:solidFill>
            </a:endParaRPr>
          </a:p>
        </p:txBody>
      </p:sp>
    </p:spTree>
    <p:extLst>
      <p:ext uri="{BB962C8B-B14F-4D97-AF65-F5344CB8AC3E}">
        <p14:creationId xmlns:p14="http://schemas.microsoft.com/office/powerpoint/2010/main" val="1406969940"/>
      </p:ext>
    </p:extLst>
  </p:cSld>
  <p:clrMapOvr>
    <a:masterClrMapping/>
  </p:clrMapOvr>
  <p:transition/>
  <p:timing/>
</p:sld>
</file>

<file path=ppt/slides/slide3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pPr marL="0" indent="0">
              <a:buNone/>
            </a:pPr>
            <a:r>
              <a:rPr lang="zh-TW" altLang="en-US" sz="2400">
                <a:latin typeface="標楷體" pitchFamily="65" charset="-120"/>
              </a:rPr>
              <a:t>此表格摘要租用線路的優缺點。</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7.3</a:t>
            </a:r>
            <a:r>
              <a:rPr lang="zh-TW" altLang="en-US" sz="3600" smtClean="0">
                <a:solidFill>
                  <a:srgbClr val="004C69"/>
                </a:solidFill>
              </a:rPr>
              <a:t>傳統</a:t>
            </a:r>
            <a:r>
              <a:rPr lang="zh-TW" altLang="en-US" sz="3600">
                <a:solidFill>
                  <a:srgbClr val="004C69"/>
                </a:solidFill>
              </a:rPr>
              <a:t>的 </a:t>
            </a:r>
            <a:r>
              <a:rPr lang="en-US" altLang="zh-TW" sz="3600">
                <a:solidFill>
                  <a:srgbClr val="004C69"/>
                </a:solidFill>
              </a:rPr>
              <a:t>WAN </a:t>
            </a:r>
            <a:r>
              <a:rPr lang="zh-TW" altLang="en-US" sz="3600">
                <a:solidFill>
                  <a:srgbClr val="004C69"/>
                </a:solidFill>
              </a:rPr>
              <a:t>連通性</a:t>
            </a:r>
            <a:br>
              <a:rPr lang="en-US" sz="3600">
                <a:solidFill>
                  <a:srgbClr val="004C69"/>
                </a:solidFill>
              </a:rPr>
            </a:br>
            <a:r>
              <a:rPr lang="zh-TW" altLang="en-US" sz="3600">
                <a:solidFill>
                  <a:srgbClr val="004C69"/>
                </a:solidFill>
              </a:rPr>
              <a:t>常見的 </a:t>
            </a:r>
            <a:r>
              <a:rPr lang="en-US" altLang="zh-TW" sz="3600">
                <a:solidFill>
                  <a:srgbClr val="004C69"/>
                </a:solidFill>
              </a:rPr>
              <a:t>WAN </a:t>
            </a:r>
            <a:r>
              <a:rPr lang="zh-TW" altLang="en-US" sz="3600">
                <a:solidFill>
                  <a:srgbClr val="004C69"/>
                </a:solidFill>
              </a:rPr>
              <a:t>術語（續） </a:t>
            </a:r>
          </a:p>
        </p:txBody>
      </p:sp>
      <p:graphicFrame>
        <p:nvGraphicFramePr>
          <p:cNvPr id="5" name="Content Placeholder 6">
            <a:extLst>
              <a:ext uri="{FF2B5EF4-FFF2-40B4-BE49-F238E27FC236}">
                <a16:creationId xmlns:a16="http://schemas.microsoft.com/office/drawing/2014/main" id="{E7E2922A-DE67-45FD-87BC-A06E8A0C778B}"/>
              </a:ext>
            </a:extLst>
          </p:cNvPr>
          <p:cNvGraphicFramePr/>
          <p:nvPr>
            <p:extLst>
              <p:ext uri="{D42A27DB-BD31-4B8C-83A1-F6EECF244321}">
                <p14:modId xmlns:p14="http://schemas.microsoft.com/office/powerpoint/2010/main" val="4019059446"/>
              </p:ext>
            </p:extLst>
          </p:nvPr>
        </p:nvGraphicFramePr>
        <p:xfrm>
          <a:off x="1232526" y="1666779"/>
          <a:ext cx="9726948" cy="2521725"/>
        </p:xfrm>
        <a:graphic>
          <a:graphicData uri="http://schemas.openxmlformats.org/drawingml/2006/table">
            <a:tbl>
              <a:tblPr firstRow="1" bandRow="1">
                <a:tableStyleId>{5C22544A-7EE6-4342-B048-85BDC9FD1C3A}</a:tableStyleId>
              </a:tblPr>
              <a:tblGrid>
                <a:gridCol w="1403272">
                  <a:extLst>
                    <a:ext uri="{9D8B030D-6E8A-4147-A177-3AD203B41FA5}">
                      <a16:colId xmlns:a16="http://schemas.microsoft.com/office/drawing/2014/main" val="3729139006"/>
                    </a:ext>
                  </a:extLst>
                </a:gridCol>
                <a:gridCol w="8323676">
                  <a:extLst>
                    <a:ext uri="{9D8B030D-6E8A-4147-A177-3AD203B41FA5}">
                      <a16:colId xmlns:a16="http://schemas.microsoft.com/office/drawing/2014/main" val="1988913492"/>
                    </a:ext>
                  </a:extLst>
                </a:gridCol>
              </a:tblGrid>
              <a:tr h="365760">
                <a:tc gridSpan="2">
                  <a:txBody>
                    <a:bodyPr vert="horz" wrap="square"/>
                    <a:lstStyle/>
                    <a:p>
                      <a:pPr rtl="0"/>
                      <a:r>
                        <a:rPr lang="zh-TW" sz="2000">
                          <a:latin typeface="標楷體" pitchFamily="65" charset="-120"/>
                          <a:ea typeface="標楷體" panose="03000509000000000000" pitchFamily="65" charset="-120"/>
                        </a:rPr>
                        <a:t>優點</a:t>
                      </a:r>
                    </a:p>
                  </a:txBody>
                  <a:tcPr marL="121920" marR="121920" marT="60960" marB="60960" anchor="ctr"/>
                </a:tc>
                <a:tc hMerge="1">
                  <a:txBody>
                    <a:bodyPr vert="horz" wrap="square"/>
                    <a:lstStyle/>
                    <a:p>
                      <a:endParaRPr lang="en-US" sz="1100"/>
                    </a:p>
                  </a:txBody>
                  <a:tcPr/>
                </a:tc>
                <a:extLst>
                  <a:ext uri="{0D108BD9-81ED-4DB2-BD59-A6C34878D82A}">
                    <a16:rowId xmlns:a16="http://schemas.microsoft.com/office/drawing/2014/main" val="2583676789"/>
                  </a:ext>
                </a:extLst>
              </a:tr>
              <a:tr h="483072">
                <a:tc>
                  <a:txBody>
                    <a:bodyPr vert="horz" wrap="square"/>
                    <a:lstStyle/>
                    <a:p>
                      <a:pPr rtl="0"/>
                      <a:r>
                        <a:rPr lang="zh-TW" sz="2000" b="1">
                          <a:latin typeface="標楷體" pitchFamily="65" charset="-120"/>
                          <a:ea typeface="標楷體" panose="03000509000000000000" pitchFamily="65" charset="-120"/>
                        </a:rPr>
                        <a:t>精簡度</a:t>
                      </a:r>
                    </a:p>
                  </a:txBody>
                  <a:tcPr marL="121920" marR="121920" marT="60960" marB="60960" anchor="ctr"/>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點對點通信鏈路需要最小的專業知識來安裝和維護。</a:t>
                      </a:r>
                    </a:p>
                  </a:txBody>
                  <a:tcPr marL="121920" marR="121920" marT="60960" marB="60960" anchor="ctr"/>
                </a:tc>
                <a:extLst>
                  <a:ext uri="{0D108BD9-81ED-4DB2-BD59-A6C34878D82A}">
                    <a16:rowId xmlns:a16="http://schemas.microsoft.com/office/drawing/2014/main" val="3849654457"/>
                  </a:ext>
                </a:extLst>
              </a:tr>
              <a:tr h="575613">
                <a:tc>
                  <a:txBody>
                    <a:bodyPr vert="horz" wrap="square"/>
                    <a:lstStyle/>
                    <a:p>
                      <a:pPr rtl="0"/>
                      <a:r>
                        <a:rPr lang="zh-TW" sz="2000" b="1">
                          <a:latin typeface="標楷體" pitchFamily="65" charset="-120"/>
                          <a:ea typeface="標楷體" panose="03000509000000000000" pitchFamily="65" charset="-120"/>
                        </a:rPr>
                        <a:t>品質</a:t>
                      </a:r>
                    </a:p>
                  </a:txBody>
                  <a:tcPr marL="121920" marR="121920" marT="60960" marB="60960" anchor="ctr"/>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點對點通訊鏈路通常提供高品質的服務， 如果他們有足夠的頻寬。</a:t>
                      </a:r>
                      <a:endParaRPr lang="zh-TW" sz="2000">
                        <a:latin typeface="標楷體" pitchFamily="65" charset="-120"/>
                        <a:ea typeface="標楷體" panose="03000509000000000000" pitchFamily="65" charset="-120"/>
                      </a:endParaRPr>
                    </a:p>
                  </a:txBody>
                  <a:tcPr marL="121920" marR="121920" marT="60960" marB="60960" anchor="ctr"/>
                </a:tc>
                <a:extLst>
                  <a:ext uri="{0D108BD9-81ED-4DB2-BD59-A6C34878D82A}">
                    <a16:rowId xmlns:a16="http://schemas.microsoft.com/office/drawing/2014/main" val="235735172"/>
                  </a:ext>
                </a:extLst>
              </a:tr>
              <a:tr h="609600">
                <a:tc>
                  <a:txBody>
                    <a:bodyPr vert="horz" wrap="square"/>
                    <a:lstStyle/>
                    <a:p>
                      <a:pPr rtl="0"/>
                      <a:r>
                        <a:rPr lang="zh-TW" sz="2000" b="1">
                          <a:latin typeface="標楷體" pitchFamily="65" charset="-120"/>
                          <a:ea typeface="標楷體" panose="03000509000000000000" pitchFamily="65" charset="-120"/>
                        </a:rPr>
                        <a:t>可用性</a:t>
                      </a:r>
                    </a:p>
                  </a:txBody>
                  <a:tcPr marL="121920" marR="121920" marT="60960" marB="60960" anchor="ctr"/>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持續的可用性對於某些應用程式而言是必不可少的，例如 電子商務。點對點通信鏈路提供永久的，專用的容量，這是 </a:t>
                      </a:r>
                      <a:r>
                        <a:rPr lang="en-US" altLang="zh-TW" sz="2000" b="0" i="0" kern="1200">
                          <a:solidFill>
                            <a:schemeClr val="dk1"/>
                          </a:solidFill>
                          <a:effectLst/>
                          <a:latin typeface="標楷體" pitchFamily="65" charset="-120"/>
                          <a:ea typeface="標楷體" panose="03000509000000000000" pitchFamily="65" charset="-120"/>
                          <a:cs typeface="+mn-cs"/>
                        </a:rPr>
                        <a:t>VoIP </a:t>
                      </a:r>
                      <a:r>
                        <a:rPr lang="zh-TW" altLang="en-US" sz="2000" b="0" i="0" kern="1200">
                          <a:solidFill>
                            <a:schemeClr val="dk1"/>
                          </a:solidFill>
                          <a:effectLst/>
                          <a:latin typeface="標楷體" pitchFamily="65" charset="-120"/>
                          <a:ea typeface="標楷體" panose="03000509000000000000" pitchFamily="65" charset="-120"/>
                          <a:cs typeface="+mn-cs"/>
                        </a:rPr>
                        <a:t>或 </a:t>
                      </a:r>
                      <a:r>
                        <a:rPr lang="en-US" altLang="zh-TW" sz="2000" b="0" i="0" kern="1200">
                          <a:solidFill>
                            <a:schemeClr val="dk1"/>
                          </a:solidFill>
                          <a:effectLst/>
                          <a:latin typeface="標楷體" pitchFamily="65" charset="-120"/>
                          <a:ea typeface="標楷體" panose="03000509000000000000" pitchFamily="65" charset="-120"/>
                          <a:cs typeface="+mn-cs"/>
                        </a:rPr>
                        <a:t>Video over IP </a:t>
                      </a:r>
                      <a:r>
                        <a:rPr lang="zh-TW" altLang="en-US" sz="2000" b="0" i="0" kern="1200">
                          <a:solidFill>
                            <a:schemeClr val="dk1"/>
                          </a:solidFill>
                          <a:effectLst/>
                          <a:latin typeface="標楷體" pitchFamily="65" charset="-120"/>
                          <a:ea typeface="標楷體" panose="03000509000000000000" pitchFamily="65" charset="-120"/>
                          <a:cs typeface="+mn-cs"/>
                        </a:rPr>
                        <a:t>需要的。</a:t>
                      </a:r>
                      <a:endParaRPr lang="zh-TW" sz="2000">
                        <a:latin typeface="標楷體" pitchFamily="65" charset="-120"/>
                        <a:ea typeface="標楷體" panose="03000509000000000000" pitchFamily="65" charset="-120"/>
                      </a:endParaRPr>
                    </a:p>
                  </a:txBody>
                  <a:tcPr marL="121920" marR="121920" marT="60960" marB="60960" anchor="ctr"/>
                </a:tc>
                <a:extLst>
                  <a:ext uri="{0D108BD9-81ED-4DB2-BD59-A6C34878D82A}">
                    <a16:rowId xmlns:a16="http://schemas.microsoft.com/office/drawing/2014/main" val="354468046"/>
                  </a:ext>
                </a:extLst>
              </a:tr>
            </a:tbl>
          </a:graphicData>
        </a:graphic>
      </p:graphicFrame>
      <p:graphicFrame>
        <p:nvGraphicFramePr>
          <p:cNvPr id="6" name="Content Placeholder 6">
            <a:extLst>
              <a:ext uri="{FF2B5EF4-FFF2-40B4-BE49-F238E27FC236}">
                <a16:creationId xmlns:a16="http://schemas.microsoft.com/office/drawing/2014/main" id="{D9E5A00E-0940-41BD-B3EF-F8EEB40D1CAD}"/>
              </a:ext>
            </a:extLst>
          </p:cNvPr>
          <p:cNvGraphicFramePr/>
          <p:nvPr>
            <p:extLst>
              <p:ext uri="{D42A27DB-BD31-4B8C-83A1-F6EECF244321}">
                <p14:modId xmlns:p14="http://schemas.microsoft.com/office/powerpoint/2010/main" val="4055716123"/>
              </p:ext>
            </p:extLst>
          </p:nvPr>
        </p:nvGraphicFramePr>
        <p:xfrm>
          <a:off x="1232526" y="4095204"/>
          <a:ext cx="9726948" cy="1889760"/>
        </p:xfrm>
        <a:graphic>
          <a:graphicData uri="http://schemas.openxmlformats.org/drawingml/2006/table">
            <a:tbl>
              <a:tblPr firstRow="1" bandRow="1">
                <a:tableStyleId>{5C22544A-7EE6-4342-B048-85BDC9FD1C3A}</a:tableStyleId>
              </a:tblPr>
              <a:tblGrid>
                <a:gridCol w="1403272">
                  <a:extLst>
                    <a:ext uri="{9D8B030D-6E8A-4147-A177-3AD203B41FA5}">
                      <a16:colId xmlns:a16="http://schemas.microsoft.com/office/drawing/2014/main" val="3729139006"/>
                    </a:ext>
                  </a:extLst>
                </a:gridCol>
                <a:gridCol w="8323676">
                  <a:extLst>
                    <a:ext uri="{9D8B030D-6E8A-4147-A177-3AD203B41FA5}">
                      <a16:colId xmlns:a16="http://schemas.microsoft.com/office/drawing/2014/main" val="1988913492"/>
                    </a:ext>
                  </a:extLst>
                </a:gridCol>
              </a:tblGrid>
              <a:tr h="365760">
                <a:tc gridSpan="2">
                  <a:txBody>
                    <a:bodyPr vert="horz" wrap="square"/>
                    <a:lstStyle/>
                    <a:p>
                      <a:pPr rtl="0"/>
                      <a:r>
                        <a:rPr lang="zh-TW" sz="2000">
                          <a:latin typeface="標楷體" pitchFamily="65" charset="-120"/>
                          <a:ea typeface="標楷體" panose="03000509000000000000" pitchFamily="65" charset="-120"/>
                        </a:rPr>
                        <a:t>缺點</a:t>
                      </a:r>
                    </a:p>
                  </a:txBody>
                  <a:tcPr marL="121920" marR="121920" marT="60960" marB="60960" anchor="ctr"/>
                </a:tc>
                <a:tc hMerge="1">
                  <a:txBody>
                    <a:bodyPr vert="horz" wrap="square"/>
                    <a:lstStyle/>
                    <a:p>
                      <a:endParaRPr lang="en-US" sz="1100"/>
                    </a:p>
                  </a:txBody>
                  <a:tcPr/>
                </a:tc>
                <a:extLst>
                  <a:ext uri="{0D108BD9-81ED-4DB2-BD59-A6C34878D82A}">
                    <a16:rowId xmlns:a16="http://schemas.microsoft.com/office/drawing/2014/main" val="2583676789"/>
                  </a:ext>
                </a:extLst>
              </a:tr>
              <a:tr h="609600">
                <a:tc>
                  <a:txBody>
                    <a:bodyPr vert="horz" wrap="square"/>
                    <a:lstStyle/>
                    <a:p>
                      <a:pPr rtl="0"/>
                      <a:r>
                        <a:rPr lang="zh-TW" sz="2000" b="1">
                          <a:latin typeface="標楷體" pitchFamily="65" charset="-120"/>
                          <a:ea typeface="標楷體" panose="03000509000000000000" pitchFamily="65" charset="-120"/>
                        </a:rPr>
                        <a:t>成本</a:t>
                      </a:r>
                    </a:p>
                  </a:txBody>
                  <a:tcPr marL="121920" marR="121920" marT="60960" marB="60960" anchor="ctr"/>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點對點連鏈路常是 </a:t>
                      </a:r>
                      <a:r>
                        <a:rPr lang="en-US" altLang="zh-TW" sz="2000" b="0" i="0" kern="1200">
                          <a:solidFill>
                            <a:schemeClr val="dk1"/>
                          </a:solidFill>
                          <a:effectLst/>
                          <a:latin typeface="標楷體" pitchFamily="65" charset="-120"/>
                          <a:ea typeface="標楷體" panose="03000509000000000000" pitchFamily="65" charset="-120"/>
                          <a:cs typeface="+mn-cs"/>
                        </a:rPr>
                        <a:t>WAN </a:t>
                      </a:r>
                      <a:r>
                        <a:rPr lang="zh-TW" altLang="en-US" sz="2000" b="0" i="0" kern="1200">
                          <a:solidFill>
                            <a:schemeClr val="dk1"/>
                          </a:solidFill>
                          <a:effectLst/>
                          <a:latin typeface="標楷體" pitchFamily="65" charset="-120"/>
                          <a:ea typeface="標楷體" panose="03000509000000000000" pitchFamily="65" charset="-120"/>
                          <a:cs typeface="+mn-cs"/>
                        </a:rPr>
                        <a:t>存取最昂貴的類型。當租用線路解決方案用於連線越來越遠的許多站點時，其成本會變得很高。</a:t>
                      </a:r>
                      <a:endParaRPr lang="zh-TW" sz="2000">
                        <a:latin typeface="標楷體" pitchFamily="65" charset="-120"/>
                        <a:ea typeface="標楷體" panose="03000509000000000000" pitchFamily="65" charset="-120"/>
                      </a:endParaRPr>
                    </a:p>
                  </a:txBody>
                  <a:tcPr marL="121920" marR="121920" marT="60960" marB="60960" anchor="ctr"/>
                </a:tc>
                <a:extLst>
                  <a:ext uri="{0D108BD9-81ED-4DB2-BD59-A6C34878D82A}">
                    <a16:rowId xmlns:a16="http://schemas.microsoft.com/office/drawing/2014/main" val="3849654457"/>
                  </a:ext>
                </a:extLst>
              </a:tr>
              <a:tr h="609600">
                <a:tc>
                  <a:txBody>
                    <a:bodyPr vert="horz" wrap="square"/>
                    <a:lstStyle/>
                    <a:p>
                      <a:pPr rtl="0"/>
                      <a:r>
                        <a:rPr lang="zh-TW" sz="2000" b="1">
                          <a:latin typeface="標楷體" pitchFamily="65" charset="-120"/>
                          <a:ea typeface="標楷體" panose="03000509000000000000" pitchFamily="65" charset="-120"/>
                        </a:rPr>
                        <a:t>彈性有限</a:t>
                      </a:r>
                    </a:p>
                  </a:txBody>
                  <a:tcPr marL="121920" marR="121920" marT="60960" marB="60960" anchor="ctr"/>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廣域網路的流量經常是不固定的，而租用線路的容量是固定的，所以線路的頻寬很少能完全滿足需要。</a:t>
                      </a:r>
                      <a:endParaRPr lang="zh-TW" sz="2000">
                        <a:latin typeface="標楷體" pitchFamily="65" charset="-120"/>
                        <a:ea typeface="標楷體" panose="03000509000000000000" pitchFamily="65" charset="-120"/>
                      </a:endParaRPr>
                    </a:p>
                  </a:txBody>
                  <a:tcPr marL="121920" marR="121920" marT="60960" marB="60960" anchor="ctr"/>
                </a:tc>
                <a:extLst>
                  <a:ext uri="{0D108BD9-81ED-4DB2-BD59-A6C34878D82A}">
                    <a16:rowId xmlns:a16="http://schemas.microsoft.com/office/drawing/2014/main" val="235735172"/>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301</a:t>
            </a:fld>
            <a:endParaRPr lang="en-US" kern="0">
              <a:solidFill>
                <a:srgbClr val="595959"/>
              </a:solidFill>
            </a:endParaRPr>
          </a:p>
        </p:txBody>
      </p:sp>
    </p:spTree>
    <p:extLst>
      <p:ext uri="{BB962C8B-B14F-4D97-AF65-F5344CB8AC3E}">
        <p14:creationId xmlns:p14="http://schemas.microsoft.com/office/powerpoint/2010/main" val="3573437181"/>
      </p:ext>
    </p:extLst>
  </p:cSld>
  <p:clrMapOvr>
    <a:masterClrMapping/>
  </p:clrMapOvr>
  <p:transition/>
  <p:timing/>
</p:sld>
</file>

<file path=ppt/slides/slide3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252603"/>
            <a:ext cx="10258796" cy="4848047"/>
          </a:xfrm>
        </p:spPr>
        <p:txBody>
          <a:bodyPr>
            <a:normAutofit/>
          </a:bodyPr>
          <a:lstStyle/>
          <a:p>
            <a:r>
              <a:rPr lang="zh-TW" altLang="en-US" sz="2200">
                <a:latin typeface="標楷體" pitchFamily="65" charset="-120"/>
              </a:rPr>
              <a:t>電路交換連接由公眾服務電話網路（</a:t>
            </a:r>
            <a:r>
              <a:rPr lang="en-US" altLang="zh-TW" sz="2200">
                <a:latin typeface="標楷體" pitchFamily="65" charset="-120"/>
              </a:rPr>
              <a:t>PSTN</a:t>
            </a:r>
            <a:r>
              <a:rPr lang="zh-TW" altLang="en-US" sz="2200">
                <a:latin typeface="標楷體" pitchFamily="65" charset="-120"/>
              </a:rPr>
              <a:t>）營運商提供。將 </a:t>
            </a:r>
            <a:r>
              <a:rPr lang="en-US" altLang="zh-TW" sz="2200">
                <a:latin typeface="標楷體" pitchFamily="65" charset="-120"/>
              </a:rPr>
              <a:t>CPE </a:t>
            </a:r>
            <a:r>
              <a:rPr lang="zh-TW" altLang="en-US" sz="2200">
                <a:latin typeface="標楷體" pitchFamily="65" charset="-120"/>
              </a:rPr>
              <a:t>連接至 </a:t>
            </a:r>
            <a:r>
              <a:rPr lang="en-US" altLang="zh-TW" sz="2200">
                <a:latin typeface="標楷體" pitchFamily="65" charset="-120"/>
              </a:rPr>
              <a:t>CO </a:t>
            </a:r>
            <a:r>
              <a:rPr lang="zh-TW" altLang="en-US" sz="2200">
                <a:latin typeface="標楷體" pitchFamily="65" charset="-120"/>
              </a:rPr>
              <a:t>的本地迴路是銅媒體。</a:t>
            </a:r>
          </a:p>
          <a:p>
            <a:r>
              <a:rPr lang="zh-TW" altLang="en-US" sz="2200">
                <a:latin typeface="標楷體" pitchFamily="65" charset="-120"/>
              </a:rPr>
              <a:t>有兩種傳統的電路交換選項：</a:t>
            </a:r>
          </a:p>
          <a:p>
            <a:r>
              <a:rPr lang="zh-TW" altLang="en-US" sz="2200" b="1">
                <a:latin typeface="標楷體" pitchFamily="65" charset="-120"/>
              </a:rPr>
              <a:t>公眾服務電話網路 </a:t>
            </a:r>
            <a:r>
              <a:rPr lang="en-US" altLang="zh-TW" sz="2200" b="1">
                <a:latin typeface="標楷體" pitchFamily="65" charset="-120"/>
              </a:rPr>
              <a:t>(PSTN)</a:t>
            </a:r>
          </a:p>
          <a:p>
            <a:pPr lvl="1"/>
            <a:r>
              <a:rPr lang="zh-TW" altLang="en-US" sz="2200">
                <a:latin typeface="標楷體" pitchFamily="65" charset="-120"/>
              </a:rPr>
              <a:t>撥接 </a:t>
            </a:r>
            <a:r>
              <a:rPr lang="en-US" altLang="zh-TW" sz="2200">
                <a:latin typeface="標楷體" pitchFamily="65" charset="-120"/>
              </a:rPr>
              <a:t>WAN </a:t>
            </a:r>
            <a:r>
              <a:rPr lang="zh-TW" altLang="en-US" sz="2200">
                <a:latin typeface="標楷體" pitchFamily="65" charset="-120"/>
              </a:rPr>
              <a:t>存取會使用 </a:t>
            </a:r>
            <a:r>
              <a:rPr lang="en-US" altLang="zh-TW" sz="2200">
                <a:latin typeface="標楷體" pitchFamily="65" charset="-120"/>
              </a:rPr>
              <a:t>PSTN </a:t>
            </a:r>
            <a:r>
              <a:rPr lang="zh-TW" altLang="en-US" sz="2200">
                <a:latin typeface="標楷體" pitchFamily="65" charset="-120"/>
              </a:rPr>
              <a:t>做為其 </a:t>
            </a:r>
            <a:r>
              <a:rPr lang="en-US" altLang="zh-TW" sz="2200">
                <a:latin typeface="標楷體" pitchFamily="65" charset="-120"/>
              </a:rPr>
              <a:t>WAN </a:t>
            </a:r>
            <a:r>
              <a:rPr lang="zh-TW" altLang="en-US" sz="2200">
                <a:latin typeface="標楷體" pitchFamily="65" charset="-120"/>
              </a:rPr>
              <a:t>連線。傳統的本地迴路可以使用音頻數據機，透過語音電話網路傳輸二進位電腦資料。</a:t>
            </a:r>
          </a:p>
          <a:p>
            <a:pPr lvl="1"/>
            <a:r>
              <a:rPr lang="zh-TW" altLang="en-US" sz="2200">
                <a:latin typeface="標楷體" pitchFamily="65" charset="-120"/>
              </a:rPr>
              <a:t>本地迴路和其到 </a:t>
            </a:r>
            <a:r>
              <a:rPr lang="en-US" altLang="zh-TW" sz="2200">
                <a:latin typeface="標楷體" pitchFamily="65" charset="-120"/>
              </a:rPr>
              <a:t>PSTN </a:t>
            </a:r>
            <a:r>
              <a:rPr lang="zh-TW" altLang="en-US" sz="2200">
                <a:latin typeface="標楷體" pitchFamily="65" charset="-120"/>
              </a:rPr>
              <a:t>的連接的實體特徵限制信號的速率小於 </a:t>
            </a:r>
            <a:r>
              <a:rPr lang="en-US" altLang="zh-TW" sz="2200">
                <a:latin typeface="標楷體" pitchFamily="65" charset="-120"/>
              </a:rPr>
              <a:t>56 kbps</a:t>
            </a:r>
            <a:r>
              <a:rPr lang="zh-TW" altLang="en-US" sz="2200">
                <a:latin typeface="標楷體" pitchFamily="65" charset="-120"/>
              </a:rPr>
              <a:t>。</a:t>
            </a:r>
          </a:p>
          <a:p>
            <a:r>
              <a:rPr lang="zh-TW" altLang="en-US" sz="2200" b="1">
                <a:latin typeface="標楷體" pitchFamily="65" charset="-120"/>
              </a:rPr>
              <a:t>整合服務數位網路 </a:t>
            </a:r>
            <a:r>
              <a:rPr lang="en-US" altLang="zh-TW" sz="2200" b="1">
                <a:latin typeface="標楷體" pitchFamily="65" charset="-120"/>
              </a:rPr>
              <a:t>(ISDN)</a:t>
            </a:r>
          </a:p>
          <a:p>
            <a:pPr lvl="1"/>
            <a:r>
              <a:rPr lang="en-US" altLang="zh-TW" sz="2200">
                <a:latin typeface="標楷體" pitchFamily="65" charset="-120"/>
              </a:rPr>
              <a:t>ISDN </a:t>
            </a:r>
            <a:r>
              <a:rPr lang="zh-TW" altLang="en-US" sz="2200">
                <a:latin typeface="標楷體" pitchFamily="65" charset="-120"/>
              </a:rPr>
              <a:t>是一種電路交換技術，可讓 </a:t>
            </a:r>
            <a:r>
              <a:rPr lang="en-US" altLang="zh-TW" sz="2200">
                <a:latin typeface="標楷體" pitchFamily="65" charset="-120"/>
              </a:rPr>
              <a:t>PSTN </a:t>
            </a:r>
            <a:r>
              <a:rPr lang="zh-TW" altLang="en-US" sz="2200">
                <a:latin typeface="標楷體" pitchFamily="65" charset="-120"/>
              </a:rPr>
              <a:t>本地迴路承載數位訊號。這比撥接存取提供更高容量的交換連接。</a:t>
            </a:r>
            <a:r>
              <a:rPr lang="en-US" altLang="zh-TW" sz="2200">
                <a:latin typeface="標楷體" pitchFamily="65" charset="-120"/>
              </a:rPr>
              <a:t>ISDN </a:t>
            </a:r>
            <a:r>
              <a:rPr lang="zh-TW" altLang="en-US" sz="2200">
                <a:latin typeface="標楷體" pitchFamily="65" charset="-120"/>
              </a:rPr>
              <a:t>提供從 </a:t>
            </a:r>
            <a:r>
              <a:rPr lang="en-US" altLang="zh-TW" sz="2200">
                <a:latin typeface="標楷體" pitchFamily="65" charset="-120"/>
              </a:rPr>
              <a:t>45 Kbps </a:t>
            </a:r>
            <a:r>
              <a:rPr lang="zh-TW" altLang="en-US" sz="2200">
                <a:latin typeface="標楷體" pitchFamily="65" charset="-120"/>
              </a:rPr>
              <a:t>到 </a:t>
            </a:r>
            <a:r>
              <a:rPr lang="en-US" altLang="zh-TW" sz="2200">
                <a:latin typeface="標楷體" pitchFamily="65" charset="-120"/>
              </a:rPr>
              <a:t>2.048 Mbps </a:t>
            </a:r>
            <a:r>
              <a:rPr lang="zh-TW" altLang="en-US" sz="2200">
                <a:latin typeface="標楷體" pitchFamily="65" charset="-120"/>
              </a:rPr>
              <a:t>的資料傳輸速率。</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7.3</a:t>
            </a:r>
            <a:r>
              <a:rPr lang="zh-TW" altLang="en-US" sz="3600" smtClean="0">
                <a:solidFill>
                  <a:srgbClr val="004C69"/>
                </a:solidFill>
              </a:rPr>
              <a:t>傳統</a:t>
            </a:r>
            <a:r>
              <a:rPr lang="zh-TW" altLang="en-US" sz="3600">
                <a:solidFill>
                  <a:srgbClr val="004C69"/>
                </a:solidFill>
              </a:rPr>
              <a:t>的 </a:t>
            </a:r>
            <a:r>
              <a:rPr lang="en-US" altLang="zh-TW" sz="3600">
                <a:solidFill>
                  <a:srgbClr val="004C69"/>
                </a:solidFill>
              </a:rPr>
              <a:t>WAN </a:t>
            </a:r>
            <a:r>
              <a:rPr lang="zh-TW" altLang="en-US" sz="3600">
                <a:solidFill>
                  <a:srgbClr val="004C69"/>
                </a:solidFill>
              </a:rPr>
              <a:t>連通性</a:t>
            </a:r>
            <a:br>
              <a:rPr lang="en-US" sz="3600">
                <a:solidFill>
                  <a:srgbClr val="004C69"/>
                </a:solidFill>
              </a:rPr>
            </a:br>
            <a:r>
              <a:rPr lang="zh-TW" altLang="en-US" sz="3600">
                <a:solidFill>
                  <a:srgbClr val="004C69"/>
                </a:solidFill>
              </a:rPr>
              <a:t>電路交換選項</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302</a:t>
            </a:fld>
            <a:endParaRPr lang="en-US" kern="0">
              <a:solidFill>
                <a:srgbClr val="595959"/>
              </a:solidFill>
            </a:endParaRPr>
          </a:p>
        </p:txBody>
      </p:sp>
    </p:spTree>
    <p:extLst>
      <p:ext uri="{BB962C8B-B14F-4D97-AF65-F5344CB8AC3E}">
        <p14:creationId xmlns:p14="http://schemas.microsoft.com/office/powerpoint/2010/main" val="2756503473"/>
      </p:ext>
    </p:extLst>
  </p:cSld>
  <p:clrMapOvr>
    <a:masterClrMapping/>
  </p:clrMapOvr>
  <p:transition/>
  <p:timing/>
</p:sld>
</file>

<file path=ppt/slides/slide3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48282" y="1327759"/>
            <a:ext cx="11887199" cy="4772891"/>
          </a:xfrm>
        </p:spPr>
        <p:txBody>
          <a:bodyPr>
            <a:noAutofit/>
          </a:bodyPr>
          <a:lstStyle/>
          <a:p>
            <a:r>
              <a:rPr lang="zh-TW" altLang="en-US" sz="2200">
                <a:latin typeface="標楷體" pitchFamily="65" charset="-120"/>
              </a:rPr>
              <a:t>分封交換將資料分割成封包，透過共用網路進行路由。 它可讓多對節點透過相同的通道進行通訊。 </a:t>
            </a:r>
          </a:p>
          <a:p>
            <a:r>
              <a:rPr lang="zh-TW" altLang="en-US" sz="2200">
                <a:latin typeface="標楷體" pitchFamily="65" charset="-120"/>
              </a:rPr>
              <a:t>有兩種傳統的分封交換連接選項：</a:t>
            </a:r>
          </a:p>
          <a:p>
            <a:pPr lvl="1"/>
            <a:r>
              <a:rPr lang="zh-TW" altLang="en-US" sz="2200" b="1">
                <a:latin typeface="標楷體" pitchFamily="65" charset="-120"/>
              </a:rPr>
              <a:t>訊框中繼</a:t>
            </a:r>
          </a:p>
          <a:p>
            <a:pPr lvl="2"/>
            <a:r>
              <a:rPr lang="zh-TW" altLang="en-US" sz="2200">
                <a:latin typeface="標楷體" pitchFamily="65" charset="-120"/>
              </a:rPr>
              <a:t>訊框中繼是一種簡單的第 </a:t>
            </a:r>
            <a:r>
              <a:rPr lang="en-US" altLang="zh-TW" sz="2200">
                <a:latin typeface="標楷體" pitchFamily="65" charset="-120"/>
              </a:rPr>
              <a:t>2 </a:t>
            </a:r>
            <a:r>
              <a:rPr lang="zh-TW" altLang="en-US" sz="2200">
                <a:latin typeface="標楷體" pitchFamily="65" charset="-120"/>
              </a:rPr>
              <a:t>層非廣播多存取 </a:t>
            </a:r>
            <a:r>
              <a:rPr lang="en-US" altLang="zh-TW" sz="2200">
                <a:latin typeface="標楷體" pitchFamily="65" charset="-120"/>
              </a:rPr>
              <a:t>(NBMA) WAN </a:t>
            </a:r>
            <a:r>
              <a:rPr lang="zh-TW" altLang="en-US" sz="2200">
                <a:latin typeface="標楷體" pitchFamily="65" charset="-120"/>
              </a:rPr>
              <a:t>技術，用於互連企業 </a:t>
            </a:r>
            <a:r>
              <a:rPr lang="en-US" altLang="zh-TW" sz="2200">
                <a:latin typeface="標楷體" pitchFamily="65" charset="-120"/>
              </a:rPr>
              <a:t>LAN</a:t>
            </a:r>
            <a:r>
              <a:rPr lang="zh-TW" altLang="en-US" sz="2200">
                <a:latin typeface="標楷體" pitchFamily="65" charset="-120"/>
              </a:rPr>
              <a:t>。</a:t>
            </a:r>
          </a:p>
          <a:p>
            <a:pPr lvl="2"/>
            <a:r>
              <a:rPr lang="zh-TW" altLang="en-US" sz="2200">
                <a:latin typeface="標楷體" pitchFamily="65" charset="-120"/>
              </a:rPr>
              <a:t>訊框中繼新增的 </a:t>
            </a:r>
            <a:r>
              <a:rPr lang="en-US" altLang="zh-TW" sz="2200">
                <a:latin typeface="標楷體" pitchFamily="65" charset="-120"/>
              </a:rPr>
              <a:t>PVC </a:t>
            </a:r>
            <a:r>
              <a:rPr lang="zh-TW" altLang="en-US" sz="2200">
                <a:latin typeface="標楷體" pitchFamily="65" charset="-120"/>
              </a:rPr>
              <a:t>由資料鏈路連接識別碼 </a:t>
            </a:r>
            <a:r>
              <a:rPr lang="en-US" altLang="zh-TW" sz="2200">
                <a:latin typeface="標楷體" pitchFamily="65" charset="-120"/>
              </a:rPr>
              <a:t>(DLCI) </a:t>
            </a:r>
            <a:r>
              <a:rPr lang="zh-TW" altLang="en-US" sz="2200">
                <a:latin typeface="標楷體" pitchFamily="65" charset="-120"/>
              </a:rPr>
              <a:t>唯一標識。</a:t>
            </a:r>
          </a:p>
          <a:p>
            <a:pPr lvl="1"/>
            <a:r>
              <a:rPr lang="zh-TW" altLang="en-US" sz="2200" b="1">
                <a:latin typeface="標楷體" pitchFamily="65" charset="-120"/>
              </a:rPr>
              <a:t>非同步傳輸模式 </a:t>
            </a:r>
            <a:r>
              <a:rPr lang="en-US" altLang="zh-TW" sz="2200" b="1">
                <a:latin typeface="標楷體" pitchFamily="65" charset="-120"/>
              </a:rPr>
              <a:t>(ATM)</a:t>
            </a:r>
          </a:p>
          <a:p>
            <a:pPr lvl="2"/>
            <a:r>
              <a:rPr lang="zh-TW" altLang="en-US" sz="2200">
                <a:latin typeface="標楷體" pitchFamily="65" charset="-120"/>
              </a:rPr>
              <a:t>非同步傳輸模式（</a:t>
            </a:r>
            <a:r>
              <a:rPr lang="en-US" altLang="zh-TW" sz="2200">
                <a:latin typeface="標楷體" pitchFamily="65" charset="-120"/>
              </a:rPr>
              <a:t>ATM</a:t>
            </a:r>
            <a:r>
              <a:rPr lang="zh-TW" altLang="en-US" sz="2200">
                <a:latin typeface="標楷體" pitchFamily="65" charset="-120"/>
              </a:rPr>
              <a:t>）技術能夠透過私有和公共網路傳輸語音，視訊和資料。 </a:t>
            </a:r>
          </a:p>
          <a:p>
            <a:pPr lvl="2"/>
            <a:r>
              <a:rPr lang="en-US" altLang="zh-TW" sz="2200">
                <a:latin typeface="標楷體" pitchFamily="65" charset="-120"/>
              </a:rPr>
              <a:t>ATM </a:t>
            </a:r>
            <a:r>
              <a:rPr lang="zh-TW" altLang="en-US" sz="2200">
                <a:latin typeface="標楷體" pitchFamily="65" charset="-120"/>
              </a:rPr>
              <a:t>是建立在以細胞為基礎的架構上，而不是以訊框為基礎的架構上。</a:t>
            </a:r>
            <a:r>
              <a:rPr lang="en-US" altLang="zh-TW" sz="2200">
                <a:latin typeface="標楷體" pitchFamily="65" charset="-120"/>
              </a:rPr>
              <a:t>ATM </a:t>
            </a:r>
            <a:r>
              <a:rPr lang="zh-TW" altLang="en-US" sz="2200">
                <a:latin typeface="標楷體" pitchFamily="65" charset="-120"/>
              </a:rPr>
              <a:t>細胞始終是 </a:t>
            </a:r>
            <a:r>
              <a:rPr lang="en-US" altLang="zh-TW" sz="2200">
                <a:latin typeface="標楷體" pitchFamily="65" charset="-120"/>
              </a:rPr>
              <a:t>53 </a:t>
            </a:r>
            <a:r>
              <a:rPr lang="zh-TW" altLang="en-US" sz="2200">
                <a:latin typeface="標楷體" pitchFamily="65" charset="-120"/>
              </a:rPr>
              <a:t>位元組的固定長度。 </a:t>
            </a:r>
            <a:endParaRPr lang="en-US" altLang="zh-TW" sz="2200">
              <a:latin typeface="標楷體" pitchFamily="65" charset="-120"/>
            </a:endParaRPr>
          </a:p>
          <a:p>
            <a:r>
              <a:rPr lang="zh-TW" altLang="en-US" sz="2200" b="1">
                <a:latin typeface="標楷體" pitchFamily="65" charset="-120"/>
              </a:rPr>
              <a:t>註</a:t>
            </a:r>
            <a:r>
              <a:rPr lang="zh-TW" altLang="zh-TW" sz="2200">
                <a:latin typeface="標楷體" pitchFamily="65" charset="-120"/>
              </a:rPr>
              <a:t>：</a:t>
            </a:r>
            <a:r>
              <a:rPr lang="zh-TW" altLang="en-US" sz="2200">
                <a:latin typeface="標楷體" pitchFamily="65" charset="-120"/>
              </a:rPr>
              <a:t>訊框</a:t>
            </a:r>
            <a:r>
              <a:rPr lang="zh-TW" altLang="zh-TW" sz="2200">
                <a:latin typeface="標楷體" pitchFamily="65" charset="-120"/>
              </a:rPr>
              <a:t>中繼和 ATM</a:t>
            </a:r>
            <a:r>
              <a:rPr lang="en-US" altLang="zh-TW" sz="2200">
                <a:latin typeface="標楷體" pitchFamily="65" charset="-120"/>
              </a:rPr>
              <a:t> </a:t>
            </a:r>
            <a:r>
              <a:rPr lang="zh-TW" altLang="en-US" sz="2200">
                <a:latin typeface="標楷體" pitchFamily="65" charset="-120"/>
              </a:rPr>
              <a:t>網路大部分已經被速度更快的都會乙太網和基於網際網路的解決方案所取代。</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7.3</a:t>
            </a:r>
            <a:r>
              <a:rPr lang="zh-TW" altLang="en-US" sz="3600" smtClean="0">
                <a:solidFill>
                  <a:srgbClr val="004C69"/>
                </a:solidFill>
              </a:rPr>
              <a:t>傳統</a:t>
            </a:r>
            <a:r>
              <a:rPr lang="zh-TW" altLang="en-US" sz="3600">
                <a:solidFill>
                  <a:srgbClr val="004C69"/>
                </a:solidFill>
              </a:rPr>
              <a:t>的 </a:t>
            </a:r>
            <a:r>
              <a:rPr lang="en-US" altLang="zh-TW" sz="3600">
                <a:solidFill>
                  <a:srgbClr val="004C69"/>
                </a:solidFill>
              </a:rPr>
              <a:t>WAN </a:t>
            </a:r>
            <a:r>
              <a:rPr lang="zh-TW" altLang="en-US" sz="3600">
                <a:solidFill>
                  <a:srgbClr val="004C69"/>
                </a:solidFill>
              </a:rPr>
              <a:t>連通性</a:t>
            </a:r>
            <a:br>
              <a:rPr lang="en-US" sz="3600">
                <a:solidFill>
                  <a:srgbClr val="004C69"/>
                </a:solidFill>
              </a:rPr>
            </a:br>
            <a:r>
              <a:rPr lang="zh-TW" altLang="en-US" sz="3600">
                <a:solidFill>
                  <a:srgbClr val="004C69"/>
                </a:solidFill>
              </a:rPr>
              <a:t>分封交換選項</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303</a:t>
            </a:fld>
            <a:endParaRPr lang="en-US" kern="0">
              <a:solidFill>
                <a:srgbClr val="595959"/>
              </a:solidFill>
            </a:endParaRPr>
          </a:p>
        </p:txBody>
      </p:sp>
    </p:spTree>
    <p:extLst>
      <p:ext uri="{BB962C8B-B14F-4D97-AF65-F5344CB8AC3E}">
        <p14:creationId xmlns:p14="http://schemas.microsoft.com/office/powerpoint/2010/main" val="1056691345"/>
      </p:ext>
    </p:extLst>
  </p:cSld>
  <p:clrMapOvr>
    <a:masterClrMapping/>
  </p:clrMapOvr>
  <p:transition/>
  <p:timing/>
</p:sld>
</file>

<file path=ppt/slides/slide3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426119" cy="5540425"/>
          </a:xfrm>
        </p:spPr>
        <p:txBody>
          <a:bodyPr>
            <a:normAutofit/>
          </a:bodyPr>
          <a:lstStyle/>
          <a:p>
            <a:r>
              <a:rPr lang="zh-TW" altLang="en-US" sz="2600">
                <a:latin typeface="標楷體" pitchFamily="65" charset="-120"/>
              </a:rPr>
              <a:t>現代 </a:t>
            </a:r>
            <a:r>
              <a:rPr lang="en-US" altLang="zh-TW" sz="2600">
                <a:latin typeface="標楷體" pitchFamily="65" charset="-120"/>
              </a:rPr>
              <a:t>WAN </a:t>
            </a:r>
            <a:r>
              <a:rPr lang="zh-TW" altLang="en-US" sz="2600">
                <a:latin typeface="標楷體" pitchFamily="65" charset="-120"/>
              </a:rPr>
              <a:t>比傳統的 </a:t>
            </a:r>
            <a:r>
              <a:rPr lang="en-US" altLang="zh-TW" sz="2600">
                <a:latin typeface="標楷體" pitchFamily="65" charset="-120"/>
              </a:rPr>
              <a:t>WAN </a:t>
            </a:r>
            <a:r>
              <a:rPr lang="zh-TW" altLang="en-US" sz="2600">
                <a:latin typeface="標楷體" pitchFamily="65" charset="-120"/>
              </a:rPr>
              <a:t>有更多的連接選項。</a:t>
            </a:r>
          </a:p>
          <a:p>
            <a:r>
              <a:rPr lang="zh-TW" altLang="en-US" sz="2600">
                <a:latin typeface="標楷體" pitchFamily="65" charset="-120"/>
              </a:rPr>
              <a:t>企業現在需要更快速且更靈活的 </a:t>
            </a:r>
            <a:r>
              <a:rPr lang="en-US" altLang="zh-TW" sz="2600">
                <a:latin typeface="標楷體" pitchFamily="65" charset="-120"/>
              </a:rPr>
              <a:t>WAN </a:t>
            </a:r>
            <a:r>
              <a:rPr lang="zh-TW" altLang="en-US" sz="2600">
                <a:latin typeface="標楷體" pitchFamily="65" charset="-120"/>
              </a:rPr>
              <a:t>連接選項。</a:t>
            </a:r>
            <a:endParaRPr lang="en-US" altLang="zh-TW" sz="2600">
              <a:latin typeface="標楷體" pitchFamily="65" charset="-120"/>
            </a:endParaRPr>
          </a:p>
          <a:p>
            <a:r>
              <a:rPr lang="zh-TW" altLang="en-US" sz="2600">
                <a:latin typeface="標楷體" pitchFamily="65" charset="-120"/>
              </a:rPr>
              <a:t>傳統的 </a:t>
            </a:r>
            <a:r>
              <a:rPr lang="en-US" altLang="zh-TW" sz="2600">
                <a:latin typeface="標楷體" pitchFamily="65" charset="-120"/>
              </a:rPr>
              <a:t>WAN </a:t>
            </a:r>
            <a:r>
              <a:rPr lang="zh-TW" altLang="en-US" sz="2600">
                <a:latin typeface="標楷體" pitchFamily="65" charset="-120"/>
              </a:rPr>
              <a:t>連接選項的使用率迅速下降，因為它們不再可用、太昂貴或頻寬有限。</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7.4 </a:t>
            </a:r>
            <a:r>
              <a:rPr lang="zh-TW" altLang="en-US" sz="3600" smtClean="0">
                <a:solidFill>
                  <a:srgbClr val="004C69"/>
                </a:solidFill>
              </a:rPr>
              <a:t>現代 </a:t>
            </a:r>
            <a:r>
              <a:rPr lang="en-US" altLang="zh-TW" sz="3600">
                <a:solidFill>
                  <a:srgbClr val="004C69"/>
                </a:solidFill>
              </a:rPr>
              <a:t>WAN </a:t>
            </a:r>
            <a:r>
              <a:rPr lang="zh-TW" altLang="en-US" sz="3600">
                <a:solidFill>
                  <a:srgbClr val="004C69"/>
                </a:solidFill>
              </a:rPr>
              <a:t>連通性</a:t>
            </a:r>
            <a:br>
              <a:rPr lang="en-US" sz="3600">
                <a:solidFill>
                  <a:srgbClr val="004C69"/>
                </a:solidFill>
              </a:rPr>
            </a:br>
            <a:r>
              <a:rPr lang="zh-TW" altLang="en-US" sz="3600">
                <a:solidFill>
                  <a:srgbClr val="004C69"/>
                </a:solidFill>
              </a:rPr>
              <a:t>現代 </a:t>
            </a:r>
            <a:r>
              <a:rPr lang="en-US" altLang="zh-TW" sz="3600">
                <a:solidFill>
                  <a:srgbClr val="004C69"/>
                </a:solidFill>
              </a:rPr>
              <a:t>WAN</a:t>
            </a:r>
            <a:endParaRPr lang="zh-TW" altLang="en-US" sz="3600">
              <a:solidFill>
                <a:srgbClr val="004C69"/>
              </a:solidFill>
            </a:endParaRPr>
          </a:p>
        </p:txBody>
      </p:sp>
      <p:pic>
        <p:nvPicPr>
          <p:cNvPr id="5" name="Picture 4">
            <a:extLst>
              <a:ext uri="{FF2B5EF4-FFF2-40B4-BE49-F238E27FC236}">
                <a16:creationId xmlns:a16="http://schemas.microsoft.com/office/drawing/2014/main" id="{34A66A3D-C676-4213-A237-1D85A43788C1}"/>
              </a:ext>
            </a:extLst>
          </p:cNvPr>
          <p:cNvPicPr>
            <a:picLocks noChangeAspect="1"/>
          </p:cNvPicPr>
          <p:nvPr/>
        </p:nvPicPr>
        <p:blipFill>
          <a:blip r:embed="rId3"/>
          <a:stretch>
            <a:fillRect/>
          </a:stretch>
        </p:blipFill>
        <p:spPr>
          <a:xfrm>
            <a:off x="6096001" y="2149510"/>
            <a:ext cx="5736617" cy="2558981"/>
          </a:xfrm>
          <a:prstGeom prst="rect">
            <a:avLst/>
          </a:prstGeom>
        </p:spPr>
      </p:pic>
      <p:sp>
        <p:nvSpPr>
          <p:cNvPr id="6" name="Rectangle 5">
            <a:extLst>
              <a:ext uri="{FF2B5EF4-FFF2-40B4-BE49-F238E27FC236}">
                <a16:creationId xmlns:a16="http://schemas.microsoft.com/office/drawing/2014/main" id="{4E5305D3-8C2D-41A7-BD03-607E65787005}"/>
              </a:ext>
            </a:extLst>
          </p:cNvPr>
          <p:cNvSpPr/>
          <p:nvPr/>
        </p:nvSpPr>
        <p:spPr>
          <a:xfrm>
            <a:off x="6573798" y="1402199"/>
            <a:ext cx="4893273" cy="379656"/>
          </a:xfrm>
          <a:prstGeom prst="rect">
            <a:avLst/>
          </a:prstGeom>
        </p:spPr>
        <p:txBody>
          <a:bodyPr wrap="square">
            <a:spAutoFit/>
          </a:bodyPr>
          <a:lstStyle/>
          <a:p>
            <a:r>
              <a:rPr lang="zh-TW" altLang="en-US" sz="1867">
                <a:latin typeface="標楷體" pitchFamily="65" charset="-120"/>
                <a:ea typeface="標楷體" panose="03000509000000000000" pitchFamily="65" charset="-120"/>
              </a:rPr>
              <a:t>下圖顯示今天最有可能遇到的本地迴路連接。</a:t>
            </a:r>
            <a:endParaRPr lang="zh-TW" altLang="en-US" sz="1867">
              <a:solidFill>
                <a:srgbClr val="000000"/>
              </a:solidFill>
              <a:latin typeface="標楷體" pitchFamily="65" charset="-120"/>
              <a:ea typeface="標楷體" panose="03000509000000000000" pitchFamily="65" charset="-12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304</a:t>
            </a:fld>
            <a:endParaRPr lang="en-US" kern="0">
              <a:solidFill>
                <a:srgbClr val="595959"/>
              </a:solidFill>
            </a:endParaRPr>
          </a:p>
        </p:txBody>
      </p:sp>
    </p:spTree>
    <p:extLst>
      <p:ext uri="{BB962C8B-B14F-4D97-AF65-F5344CB8AC3E}">
        <p14:creationId xmlns:p14="http://schemas.microsoft.com/office/powerpoint/2010/main" val="1475129026"/>
      </p:ext>
    </p:extLst>
  </p:cSld>
  <p:clrMapOvr>
    <a:masterClrMapping/>
  </p:clrMapOvr>
  <p:transition/>
  <p:timing/>
</p:sld>
</file>

<file path=ppt/slides/slide3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noAutofit/>
          </a:bodyPr>
          <a:lstStyle/>
          <a:p>
            <a:r>
              <a:rPr lang="zh-TW" altLang="en-US" sz="2200">
                <a:latin typeface="標楷體" pitchFamily="65" charset="-120"/>
              </a:rPr>
              <a:t>新技術不斷湧現。此圖摘要了現代 </a:t>
            </a:r>
            <a:r>
              <a:rPr lang="en-US" altLang="zh-TW" sz="2200">
                <a:latin typeface="標楷體" pitchFamily="65" charset="-120"/>
              </a:rPr>
              <a:t>WAN </a:t>
            </a:r>
            <a:r>
              <a:rPr lang="zh-TW" altLang="en-US" sz="2200">
                <a:latin typeface="標楷體" pitchFamily="65" charset="-120"/>
              </a:rPr>
              <a:t>連通性選項。</a:t>
            </a:r>
          </a:p>
          <a:p>
            <a:pPr lvl="1"/>
            <a:r>
              <a:rPr lang="zh-TW" altLang="en-US" sz="2200" b="1">
                <a:latin typeface="標楷體" pitchFamily="65" charset="-120"/>
              </a:rPr>
              <a:t>專用寬頻</a:t>
            </a:r>
          </a:p>
          <a:p>
            <a:pPr lvl="2"/>
            <a:r>
              <a:rPr lang="zh-TW" altLang="en-US" sz="2200">
                <a:latin typeface="標楷體" pitchFamily="65" charset="-120"/>
              </a:rPr>
              <a:t>光纖可由組織獨立安裝，將遠端位置直接連接在一起。 </a:t>
            </a:r>
          </a:p>
          <a:p>
            <a:pPr lvl="2"/>
            <a:r>
              <a:rPr lang="zh-TW" altLang="en-US" sz="2200">
                <a:latin typeface="標楷體" pitchFamily="65" charset="-120"/>
              </a:rPr>
              <a:t>暗光纖也可以從供應商出租或購買。 </a:t>
            </a:r>
          </a:p>
          <a:p>
            <a:pPr lvl="1"/>
            <a:r>
              <a:rPr lang="zh-TW" altLang="en-US" sz="2200" b="1">
                <a:latin typeface="標楷體" pitchFamily="65" charset="-120"/>
              </a:rPr>
              <a:t>分封交換</a:t>
            </a:r>
            <a:endParaRPr lang="en-US" altLang="zh-TW" sz="2200" b="1">
              <a:latin typeface="標楷體" pitchFamily="65" charset="-120"/>
            </a:endParaRPr>
          </a:p>
          <a:p>
            <a:pPr lvl="2"/>
            <a:r>
              <a:rPr lang="zh-TW" altLang="en-US" sz="2200">
                <a:latin typeface="標楷體" pitchFamily="65" charset="-120"/>
              </a:rPr>
              <a:t>都會乙太網路 </a:t>
            </a:r>
            <a:r>
              <a:rPr lang="en-US" altLang="zh-TW" sz="2200">
                <a:latin typeface="標楷體" pitchFamily="65" charset="-120"/>
              </a:rPr>
              <a:t>-</a:t>
            </a:r>
            <a:r>
              <a:rPr lang="zh-TW" altLang="en-US" sz="2200">
                <a:latin typeface="標楷體" pitchFamily="65" charset="-120"/>
              </a:rPr>
              <a:t> 取代許多傳統的 </a:t>
            </a:r>
            <a:r>
              <a:rPr lang="en-US" altLang="zh-TW" sz="2200">
                <a:latin typeface="標楷體" pitchFamily="65" charset="-120"/>
              </a:rPr>
              <a:t>WAN </a:t>
            </a:r>
            <a:r>
              <a:rPr lang="zh-TW" altLang="en-US" sz="2200">
                <a:latin typeface="標楷體" pitchFamily="65" charset="-120"/>
              </a:rPr>
              <a:t>選項。</a:t>
            </a:r>
          </a:p>
          <a:p>
            <a:pPr lvl="2"/>
            <a:r>
              <a:rPr lang="en-US" altLang="zh-TW" sz="2200">
                <a:latin typeface="標楷體" pitchFamily="65" charset="-120"/>
              </a:rPr>
              <a:t>MPLS - </a:t>
            </a:r>
            <a:r>
              <a:rPr lang="zh-TW" altLang="en-US" sz="2200">
                <a:latin typeface="標楷體" pitchFamily="65" charset="-120"/>
              </a:rPr>
              <a:t>讓不同的站點連線到供應商網路，不論其存取技術為何。 </a:t>
            </a:r>
          </a:p>
          <a:p>
            <a:pPr lvl="1"/>
            <a:r>
              <a:rPr lang="zh-TW" altLang="en-US" sz="2200" b="1">
                <a:latin typeface="標楷體" pitchFamily="65" charset="-120"/>
              </a:rPr>
              <a:t>以網際網路為基礎的寬頻</a:t>
            </a:r>
          </a:p>
          <a:p>
            <a:pPr lvl="2"/>
            <a:r>
              <a:rPr lang="zh-TW" altLang="en-US" sz="2200">
                <a:latin typeface="標楷體" pitchFamily="65" charset="-120"/>
              </a:rPr>
              <a:t>組織現在通常使用全球網際網路基礎建設進行 </a:t>
            </a:r>
            <a:r>
              <a:rPr lang="en-US" altLang="zh-TW" sz="2200">
                <a:latin typeface="標楷體" pitchFamily="65" charset="-120"/>
              </a:rPr>
              <a:t>WAN </a:t>
            </a:r>
            <a:r>
              <a:rPr lang="zh-TW" altLang="en-US" sz="2200">
                <a:latin typeface="標楷體" pitchFamily="65" charset="-120"/>
              </a:rPr>
              <a:t>連接。</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7.4</a:t>
            </a:r>
            <a:r>
              <a:rPr lang="zh-TW" altLang="en-US" sz="3600" smtClean="0">
                <a:solidFill>
                  <a:srgbClr val="004C69"/>
                </a:solidFill>
              </a:rPr>
              <a:t>現代 </a:t>
            </a:r>
            <a:r>
              <a:rPr lang="en-US" altLang="zh-TW" sz="3600">
                <a:solidFill>
                  <a:srgbClr val="004C69"/>
                </a:solidFill>
              </a:rPr>
              <a:t>WAN </a:t>
            </a:r>
            <a:r>
              <a:rPr lang="zh-TW" altLang="en-US" sz="3600">
                <a:solidFill>
                  <a:srgbClr val="004C69"/>
                </a:solidFill>
              </a:rPr>
              <a:t>連通性</a:t>
            </a:r>
            <a:br>
              <a:rPr lang="en-US" sz="3600">
                <a:solidFill>
                  <a:srgbClr val="004C69"/>
                </a:solidFill>
              </a:rPr>
            </a:br>
            <a:r>
              <a:rPr lang="zh-TW" altLang="en-US" sz="3600">
                <a:solidFill>
                  <a:srgbClr val="004C69"/>
                </a:solidFill>
              </a:rPr>
              <a:t>現代化的 </a:t>
            </a:r>
            <a:r>
              <a:rPr lang="en-US" altLang="zh-TW" sz="3600">
                <a:solidFill>
                  <a:srgbClr val="004C69"/>
                </a:solidFill>
              </a:rPr>
              <a:t>WAN </a:t>
            </a:r>
            <a:r>
              <a:rPr lang="zh-TW" altLang="en-US" sz="3600">
                <a:solidFill>
                  <a:srgbClr val="004C69"/>
                </a:solidFill>
              </a:rPr>
              <a:t>連通性選項</a:t>
            </a:r>
          </a:p>
        </p:txBody>
      </p:sp>
      <p:pic>
        <p:nvPicPr>
          <p:cNvPr id="2" name="Picture 1">
            <a:extLst>
              <a:ext uri="{FF2B5EF4-FFF2-40B4-BE49-F238E27FC236}">
                <a16:creationId xmlns:a16="http://schemas.microsoft.com/office/drawing/2014/main" id="{F4849B3D-65E9-4436-A564-1F7338B2497D}"/>
              </a:ext>
            </a:extLst>
          </p:cNvPr>
          <p:cNvPicPr>
            <a:picLocks noChangeAspect="1"/>
          </p:cNvPicPr>
          <p:nvPr/>
        </p:nvPicPr>
        <p:blipFill>
          <a:blip r:embed="rId3"/>
          <a:stretch>
            <a:fillRect/>
          </a:stretch>
        </p:blipFill>
        <p:spPr>
          <a:xfrm>
            <a:off x="6250761" y="1631819"/>
            <a:ext cx="5548585" cy="3590261"/>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305</a:t>
            </a:fld>
            <a:endParaRPr lang="en-US" kern="0">
              <a:solidFill>
                <a:srgbClr val="595959"/>
              </a:solidFill>
            </a:endParaRPr>
          </a:p>
        </p:txBody>
      </p:sp>
    </p:spTree>
    <p:extLst>
      <p:ext uri="{BB962C8B-B14F-4D97-AF65-F5344CB8AC3E}">
        <p14:creationId xmlns:p14="http://schemas.microsoft.com/office/powerpoint/2010/main" val="2412136550"/>
      </p:ext>
    </p:extLst>
  </p:cSld>
  <p:clrMapOvr>
    <a:masterClrMapping/>
  </p:clrMapOvr>
  <p:transition/>
  <p:timing/>
</p:sld>
</file>

<file path=ppt/slides/slide3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6118097" cy="5540425"/>
          </a:xfrm>
        </p:spPr>
        <p:txBody>
          <a:bodyPr>
            <a:normAutofit/>
          </a:bodyPr>
          <a:lstStyle/>
          <a:p>
            <a:pPr>
              <a:spcAft>
                <a:spcPct val="0"/>
              </a:spcAft>
            </a:pPr>
            <a:r>
              <a:rPr lang="zh-TW" altLang="en-US" sz="2200">
                <a:latin typeface="標楷體" pitchFamily="65" charset="-120"/>
              </a:rPr>
              <a:t>服務供應商現在提供使用光纖纜線的乙太網 </a:t>
            </a:r>
            <a:r>
              <a:rPr lang="en-US" altLang="zh-TW" sz="2200">
                <a:latin typeface="標楷體" pitchFamily="65" charset="-120"/>
              </a:rPr>
              <a:t>WAN </a:t>
            </a:r>
            <a:r>
              <a:rPr lang="zh-TW" altLang="en-US" sz="2200">
                <a:latin typeface="標楷體" pitchFamily="65" charset="-120"/>
              </a:rPr>
              <a:t>服務。</a:t>
            </a:r>
            <a:endParaRPr lang="en-US" altLang="zh-TW" sz="2200">
              <a:latin typeface="標楷體" pitchFamily="65" charset="-120"/>
            </a:endParaRPr>
          </a:p>
          <a:p>
            <a:r>
              <a:rPr lang="zh-TW" altLang="en-US" sz="2200">
                <a:latin typeface="標楷體" pitchFamily="65" charset="-120"/>
              </a:rPr>
              <a:t>乙太網 </a:t>
            </a:r>
            <a:r>
              <a:rPr lang="en-US" altLang="zh-TW" sz="2200">
                <a:latin typeface="標楷體" pitchFamily="65" charset="-120"/>
              </a:rPr>
              <a:t>WAN </a:t>
            </a:r>
            <a:r>
              <a:rPr lang="zh-TW" altLang="en-US" sz="2200">
                <a:latin typeface="標楷體" pitchFamily="65" charset="-120"/>
              </a:rPr>
              <a:t>服務可以使用許多名稱，包括下列項目：</a:t>
            </a:r>
          </a:p>
          <a:p>
            <a:pPr lvl="1">
              <a:spcBef>
                <a:spcPct val="0"/>
              </a:spcBef>
              <a:spcAft>
                <a:spcPct val="0"/>
              </a:spcAft>
            </a:pPr>
            <a:r>
              <a:rPr lang="zh-TW" altLang="en-US" sz="2200">
                <a:latin typeface="標楷體" pitchFamily="65" charset="-120"/>
              </a:rPr>
              <a:t>都會乙太網 </a:t>
            </a:r>
            <a:r>
              <a:rPr lang="en-US" altLang="zh-TW" sz="2200">
                <a:latin typeface="標楷體" pitchFamily="65" charset="-120"/>
              </a:rPr>
              <a:t>(Metro E)</a:t>
            </a:r>
          </a:p>
          <a:p>
            <a:pPr lvl="1">
              <a:spcBef>
                <a:spcPct val="0"/>
              </a:spcBef>
              <a:spcAft>
                <a:spcPct val="0"/>
              </a:spcAft>
            </a:pPr>
            <a:r>
              <a:rPr lang="en-US" altLang="zh-TW" sz="2200">
                <a:latin typeface="標楷體" pitchFamily="65" charset="-120"/>
              </a:rPr>
              <a:t>Ethernet over MPLS (EoMPLS)</a:t>
            </a:r>
          </a:p>
          <a:p>
            <a:pPr lvl="1">
              <a:spcBef>
                <a:spcPct val="0"/>
              </a:spcBef>
              <a:spcAft>
                <a:spcPct val="0"/>
              </a:spcAft>
            </a:pPr>
            <a:r>
              <a:rPr lang="zh-TW" altLang="en-US" sz="2200">
                <a:latin typeface="標楷體" pitchFamily="65" charset="-120"/>
              </a:rPr>
              <a:t>虛擬私有 </a:t>
            </a:r>
            <a:r>
              <a:rPr lang="en-US" altLang="zh-TW" sz="2200">
                <a:latin typeface="標楷體" pitchFamily="65" charset="-120"/>
              </a:rPr>
              <a:t>LAN </a:t>
            </a:r>
            <a:r>
              <a:rPr lang="zh-TW" altLang="en-US" sz="2200">
                <a:latin typeface="標楷體" pitchFamily="65" charset="-120"/>
              </a:rPr>
              <a:t>服務 </a:t>
            </a:r>
            <a:r>
              <a:rPr lang="en-US" altLang="zh-TW" sz="2200">
                <a:latin typeface="標楷體" pitchFamily="65" charset="-120"/>
              </a:rPr>
              <a:t>(VPLS)</a:t>
            </a:r>
          </a:p>
          <a:p>
            <a:r>
              <a:rPr lang="zh-TW" altLang="en-US" sz="2200">
                <a:latin typeface="標楷體" pitchFamily="65" charset="-120"/>
              </a:rPr>
              <a:t>乙太網 </a:t>
            </a:r>
            <a:r>
              <a:rPr lang="en-US" altLang="zh-TW" sz="2200">
                <a:latin typeface="標楷體" pitchFamily="65" charset="-120"/>
              </a:rPr>
              <a:t>WAN </a:t>
            </a:r>
            <a:r>
              <a:rPr lang="zh-TW" altLang="en-US" sz="2200">
                <a:latin typeface="標楷體" pitchFamily="65" charset="-120"/>
              </a:rPr>
              <a:t>的幾個優點：</a:t>
            </a:r>
          </a:p>
          <a:p>
            <a:pPr lvl="1">
              <a:spcBef>
                <a:spcPct val="0"/>
              </a:spcBef>
              <a:spcAft>
                <a:spcPct val="0"/>
              </a:spcAft>
            </a:pPr>
            <a:r>
              <a:rPr lang="zh-TW" altLang="en-US" sz="2200" b="1">
                <a:latin typeface="標楷體" pitchFamily="65" charset="-120"/>
              </a:rPr>
              <a:t>降低費用和管理</a:t>
            </a:r>
          </a:p>
          <a:p>
            <a:pPr lvl="1">
              <a:spcBef>
                <a:spcPct val="0"/>
              </a:spcBef>
              <a:spcAft>
                <a:spcPct val="0"/>
              </a:spcAft>
            </a:pPr>
            <a:r>
              <a:rPr lang="zh-TW" altLang="en-US" sz="2200" b="1">
                <a:latin typeface="標楷體" pitchFamily="65" charset="-120"/>
              </a:rPr>
              <a:t>方便與現有網路整合</a:t>
            </a:r>
            <a:endParaRPr lang="en-US" altLang="zh-TW" sz="2200" b="1">
              <a:latin typeface="標楷體" pitchFamily="65" charset="-120"/>
            </a:endParaRPr>
          </a:p>
          <a:p>
            <a:pPr lvl="1">
              <a:spcBef>
                <a:spcPct val="0"/>
              </a:spcBef>
              <a:spcAft>
                <a:spcPct val="0"/>
              </a:spcAft>
            </a:pPr>
            <a:r>
              <a:rPr lang="zh-TW" altLang="en-US" sz="2200" b="1">
                <a:latin typeface="標楷體" pitchFamily="65" charset="-120"/>
              </a:rPr>
              <a:t>提高企業生產效率</a:t>
            </a:r>
            <a:endParaRPr lang="en-US" altLang="zh-TW" sz="2200" b="1">
              <a:latin typeface="標楷體" pitchFamily="65" charset="-120"/>
            </a:endParaRPr>
          </a:p>
          <a:p>
            <a:pPr marL="0" indent="0">
              <a:spcAft>
                <a:spcPct val="0"/>
              </a:spcAft>
              <a:buNone/>
            </a:pPr>
            <a:r>
              <a:rPr lang="zh-TW" altLang="zh-TW" sz="2200" b="1">
                <a:latin typeface="標楷體" pitchFamily="65" charset="-120"/>
              </a:rPr>
              <a:t>注意</a:t>
            </a:r>
            <a:r>
              <a:rPr lang="zh-TW" altLang="zh-TW" sz="2200">
                <a:latin typeface="標楷體" pitchFamily="65" charset="-120"/>
              </a:rPr>
              <a:t>：乙太網 WAN</a:t>
            </a:r>
            <a:r>
              <a:rPr lang="en-US" altLang="zh-TW" sz="2200">
                <a:latin typeface="標楷體" pitchFamily="65" charset="-120"/>
              </a:rPr>
              <a:t> </a:t>
            </a:r>
            <a:r>
              <a:rPr lang="zh-TW" altLang="en-US" sz="2200">
                <a:latin typeface="標楷體" pitchFamily="65" charset="-120"/>
              </a:rPr>
              <a:t>已經越來越普及</a:t>
            </a:r>
            <a:r>
              <a:rPr lang="zh-TW" altLang="zh-TW" sz="2200">
                <a:latin typeface="標楷體" pitchFamily="65" charset="-120"/>
              </a:rPr>
              <a:t>，現在通常被用來取代傳統的序列點對點、</a:t>
            </a:r>
            <a:r>
              <a:rPr lang="zh-TW" altLang="en-US" sz="2200">
                <a:latin typeface="標楷體" pitchFamily="65" charset="-120"/>
              </a:rPr>
              <a:t>訊框中繼和 </a:t>
            </a:r>
            <a:r>
              <a:rPr lang="en-US" altLang="zh-TW" sz="2200">
                <a:latin typeface="標楷體" pitchFamily="65" charset="-120"/>
              </a:rPr>
              <a:t>ATM WAN </a:t>
            </a:r>
            <a:r>
              <a:rPr lang="zh-TW" altLang="en-US" sz="2200">
                <a:latin typeface="標楷體" pitchFamily="65" charset="-120"/>
              </a:rPr>
              <a:t>鏈路。</a:t>
            </a:r>
            <a:endParaRPr lang="zh-TW" altLang="zh-TW"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7.4 </a:t>
            </a:r>
            <a:r>
              <a:rPr lang="zh-TW" altLang="en-US" sz="3600" smtClean="0">
                <a:solidFill>
                  <a:srgbClr val="004C69"/>
                </a:solidFill>
              </a:rPr>
              <a:t>現代 </a:t>
            </a:r>
            <a:r>
              <a:rPr lang="en-US" altLang="zh-TW" sz="3600">
                <a:solidFill>
                  <a:srgbClr val="004C69"/>
                </a:solidFill>
              </a:rPr>
              <a:t>WAN </a:t>
            </a:r>
            <a:r>
              <a:rPr lang="zh-TW" altLang="en-US" sz="3600">
                <a:solidFill>
                  <a:srgbClr val="004C69"/>
                </a:solidFill>
              </a:rPr>
              <a:t>連通性</a:t>
            </a:r>
            <a:br>
              <a:rPr lang="en-US" altLang="zh-TW" sz="3600">
                <a:solidFill>
                  <a:srgbClr val="004C69"/>
                </a:solidFill>
              </a:rPr>
            </a:br>
            <a:r>
              <a:rPr lang="zh-TW" altLang="en-US" sz="3600">
                <a:solidFill>
                  <a:srgbClr val="004C69"/>
                </a:solidFill>
              </a:rPr>
              <a:t>乙太網 </a:t>
            </a:r>
            <a:r>
              <a:rPr lang="en-US" altLang="zh-TW" sz="3600">
                <a:solidFill>
                  <a:srgbClr val="004C69"/>
                </a:solidFill>
              </a:rPr>
              <a:t>WAN</a:t>
            </a:r>
          </a:p>
        </p:txBody>
      </p:sp>
      <p:pic>
        <p:nvPicPr>
          <p:cNvPr id="5" name="Picture 4">
            <a:extLst>
              <a:ext uri="{FF2B5EF4-FFF2-40B4-BE49-F238E27FC236}">
                <a16:creationId xmlns:a16="http://schemas.microsoft.com/office/drawing/2014/main" id="{3907E848-AC4D-4DC2-B756-AA695169E666}"/>
              </a:ext>
            </a:extLst>
          </p:cNvPr>
          <p:cNvPicPr>
            <a:picLocks noChangeAspect="1"/>
          </p:cNvPicPr>
          <p:nvPr/>
        </p:nvPicPr>
        <p:blipFill>
          <a:blip r:embed="rId3"/>
          <a:stretch>
            <a:fillRect/>
          </a:stretch>
        </p:blipFill>
        <p:spPr>
          <a:xfrm>
            <a:off x="6781805" y="1259394"/>
            <a:ext cx="5289259" cy="433921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306</a:t>
            </a:fld>
            <a:endParaRPr lang="en-US" kern="0">
              <a:solidFill>
                <a:srgbClr val="595959"/>
              </a:solidFill>
            </a:endParaRPr>
          </a:p>
        </p:txBody>
      </p:sp>
    </p:spTree>
    <p:extLst>
      <p:ext uri="{BB962C8B-B14F-4D97-AF65-F5344CB8AC3E}">
        <p14:creationId xmlns:p14="http://schemas.microsoft.com/office/powerpoint/2010/main" val="4268738582"/>
      </p:ext>
    </p:extLst>
  </p:cSld>
  <p:clrMapOvr>
    <a:masterClrMapping/>
  </p:clrMapOvr>
  <p:transition/>
  <p:timing/>
</p:sld>
</file>

<file path=ppt/slides/slide3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0747311" cy="5035391"/>
          </a:xfrm>
        </p:spPr>
        <p:txBody>
          <a:bodyPr>
            <a:normAutofit/>
          </a:bodyPr>
          <a:lstStyle/>
          <a:p>
            <a:pPr>
              <a:spcAft>
                <a:spcPct val="0"/>
              </a:spcAft>
            </a:pPr>
            <a:r>
              <a:rPr lang="zh-TW" altLang="en-US" sz="2200">
                <a:latin typeface="標楷體" pitchFamily="65" charset="-120"/>
              </a:rPr>
              <a:t>多協定標籤交換 </a:t>
            </a:r>
            <a:r>
              <a:rPr lang="en-US" altLang="zh-TW" sz="2200">
                <a:latin typeface="標楷體" pitchFamily="65" charset="-120"/>
              </a:rPr>
              <a:t>(MPLS) </a:t>
            </a:r>
            <a:r>
              <a:rPr lang="zh-TW" altLang="en-US" sz="2200">
                <a:latin typeface="標楷體" pitchFamily="65" charset="-120"/>
              </a:rPr>
              <a:t>是高效能服務供應商 </a:t>
            </a:r>
            <a:r>
              <a:rPr lang="en-US" altLang="zh-TW" sz="2200">
                <a:latin typeface="標楷體" pitchFamily="65" charset="-120"/>
              </a:rPr>
              <a:t>WAN </a:t>
            </a:r>
            <a:r>
              <a:rPr lang="zh-TW" altLang="en-US" sz="2200">
                <a:latin typeface="標楷體" pitchFamily="65" charset="-120"/>
              </a:rPr>
              <a:t>路由技術，可以互連用戶端，而不考慮存取方法或有效負載。 </a:t>
            </a:r>
            <a:r>
              <a:rPr lang="zh-TW" altLang="en-US" sz="2200" b="1">
                <a:latin typeface="標楷體" pitchFamily="65" charset="-120"/>
              </a:rPr>
              <a:t> </a:t>
            </a:r>
          </a:p>
          <a:p>
            <a:pPr>
              <a:spcAft>
                <a:spcPct val="0"/>
              </a:spcAft>
            </a:pPr>
            <a:r>
              <a:rPr lang="en-US" altLang="zh-TW" sz="2200">
                <a:latin typeface="標楷體" pitchFamily="65" charset="-120"/>
              </a:rPr>
              <a:t>MPLS </a:t>
            </a:r>
            <a:r>
              <a:rPr lang="zh-TW" altLang="en-US" sz="2200">
                <a:latin typeface="標楷體" pitchFamily="65" charset="-120"/>
              </a:rPr>
              <a:t>支援各種用戶存取方法（例如乙太網、</a:t>
            </a:r>
            <a:r>
              <a:rPr lang="en-US" altLang="zh-TW" sz="2200">
                <a:latin typeface="標楷體" pitchFamily="65" charset="-120"/>
              </a:rPr>
              <a:t>DSL</a:t>
            </a:r>
            <a:r>
              <a:rPr lang="zh-TW" altLang="en-US" sz="2200">
                <a:latin typeface="標楷體" pitchFamily="65" charset="-120"/>
              </a:rPr>
              <a:t>、有線電視纜線、訊框中繼） 。</a:t>
            </a:r>
          </a:p>
          <a:p>
            <a:pPr>
              <a:spcAft>
                <a:spcPct val="0"/>
              </a:spcAft>
            </a:pPr>
            <a:r>
              <a:rPr lang="en-US" altLang="zh-TW" sz="2200">
                <a:latin typeface="標楷體" pitchFamily="65" charset="-120"/>
              </a:rPr>
              <a:t>MPLS </a:t>
            </a:r>
            <a:r>
              <a:rPr lang="zh-TW" altLang="en-US" sz="2200">
                <a:latin typeface="標楷體" pitchFamily="65" charset="-120"/>
              </a:rPr>
              <a:t>可以封裝所有類型的協定，包括 </a:t>
            </a:r>
            <a:r>
              <a:rPr lang="en-US" altLang="zh-TW" sz="2200">
                <a:latin typeface="標楷體" pitchFamily="65" charset="-120"/>
              </a:rPr>
              <a:t>IPv4 </a:t>
            </a:r>
            <a:r>
              <a:rPr lang="zh-TW" altLang="en-US" sz="2200">
                <a:latin typeface="標楷體" pitchFamily="65" charset="-120"/>
              </a:rPr>
              <a:t>和 </a:t>
            </a:r>
            <a:r>
              <a:rPr lang="en-US" altLang="zh-TW" sz="2200">
                <a:latin typeface="標楷體" pitchFamily="65" charset="-120"/>
              </a:rPr>
              <a:t>IPv6 </a:t>
            </a:r>
            <a:r>
              <a:rPr lang="zh-TW" altLang="en-US" sz="2200">
                <a:latin typeface="標楷體" pitchFamily="65" charset="-120"/>
              </a:rPr>
              <a:t>流量。</a:t>
            </a:r>
          </a:p>
          <a:p>
            <a:pPr>
              <a:spcAft>
                <a:spcPct val="0"/>
              </a:spcAft>
            </a:pPr>
            <a:r>
              <a:rPr lang="en-US" altLang="zh-TW" sz="2200">
                <a:latin typeface="標楷體" pitchFamily="65" charset="-120"/>
              </a:rPr>
              <a:t>MPLS </a:t>
            </a:r>
            <a:r>
              <a:rPr lang="zh-TW" altLang="en-US" sz="2200">
                <a:latin typeface="標楷體" pitchFamily="65" charset="-120"/>
              </a:rPr>
              <a:t>路由器可以是客戶邊緣 </a:t>
            </a:r>
            <a:r>
              <a:rPr lang="en-US" altLang="zh-TW" sz="2200">
                <a:latin typeface="標楷體" pitchFamily="65" charset="-120"/>
              </a:rPr>
              <a:t>(CE) </a:t>
            </a:r>
            <a:r>
              <a:rPr lang="zh-TW" altLang="en-US" sz="2200">
                <a:latin typeface="標楷體" pitchFamily="65" charset="-120"/>
              </a:rPr>
              <a:t>路由器、供應商邊緣 </a:t>
            </a:r>
            <a:r>
              <a:rPr lang="en-US" altLang="zh-TW" sz="2200">
                <a:latin typeface="標楷體" pitchFamily="65" charset="-120"/>
              </a:rPr>
              <a:t>(PE) </a:t>
            </a:r>
            <a:r>
              <a:rPr lang="zh-TW" altLang="en-US" sz="2200">
                <a:latin typeface="標楷體" pitchFamily="65" charset="-120"/>
              </a:rPr>
              <a:t>路由器或內部提供者 </a:t>
            </a:r>
            <a:r>
              <a:rPr lang="en-US" altLang="zh-TW" sz="2200">
                <a:latin typeface="標楷體" pitchFamily="65" charset="-120"/>
              </a:rPr>
              <a:t>(P) </a:t>
            </a:r>
            <a:r>
              <a:rPr lang="zh-TW" altLang="en-US" sz="2200">
                <a:latin typeface="標楷體" pitchFamily="65" charset="-120"/>
              </a:rPr>
              <a:t>路由器。</a:t>
            </a:r>
          </a:p>
          <a:p>
            <a:pPr>
              <a:spcAft>
                <a:spcPct val="0"/>
              </a:spcAft>
            </a:pPr>
            <a:r>
              <a:rPr lang="en-US" altLang="zh-TW" sz="2200">
                <a:latin typeface="標楷體" pitchFamily="65" charset="-120"/>
              </a:rPr>
              <a:t>MPLS </a:t>
            </a:r>
            <a:r>
              <a:rPr lang="zh-TW" altLang="en-US" sz="2200">
                <a:latin typeface="標楷體" pitchFamily="65" charset="-120"/>
              </a:rPr>
              <a:t>路由器是標籤交換路由器 </a:t>
            </a:r>
            <a:r>
              <a:rPr lang="en-US" altLang="zh-TW" sz="2200">
                <a:latin typeface="標楷體" pitchFamily="65" charset="-120"/>
              </a:rPr>
              <a:t>(LSR)</a:t>
            </a:r>
            <a:r>
              <a:rPr lang="zh-TW" altLang="en-US" sz="2200">
                <a:latin typeface="標楷體" pitchFamily="65" charset="-120"/>
              </a:rPr>
              <a:t>。這表示它們會將標籤附加至封包，然後由其他 </a:t>
            </a:r>
            <a:r>
              <a:rPr lang="en-US" altLang="zh-TW" sz="2200">
                <a:latin typeface="標楷體" pitchFamily="65" charset="-120"/>
              </a:rPr>
              <a:t>MPLS </a:t>
            </a:r>
            <a:r>
              <a:rPr lang="zh-TW" altLang="en-US" sz="2200">
                <a:latin typeface="標楷體" pitchFamily="65" charset="-120"/>
              </a:rPr>
              <a:t>路由器用來轉發流量。</a:t>
            </a:r>
          </a:p>
          <a:p>
            <a:pPr>
              <a:spcAft>
                <a:spcPct val="0"/>
              </a:spcAft>
            </a:pPr>
            <a:r>
              <a:rPr lang="en-US" altLang="zh-TW" sz="2200">
                <a:latin typeface="標楷體" pitchFamily="65" charset="-120"/>
              </a:rPr>
              <a:t>MPLS </a:t>
            </a:r>
            <a:r>
              <a:rPr lang="zh-TW" altLang="en-US" sz="2200">
                <a:latin typeface="標楷體" pitchFamily="65" charset="-120"/>
              </a:rPr>
              <a:t>也提供 </a:t>
            </a:r>
            <a:r>
              <a:rPr lang="en-US" altLang="zh-TW" sz="2200">
                <a:latin typeface="標楷體" pitchFamily="65" charset="-120"/>
              </a:rPr>
              <a:t>QoS </a:t>
            </a:r>
            <a:r>
              <a:rPr lang="zh-TW" altLang="en-US" sz="2200">
                <a:latin typeface="標楷體" pitchFamily="65" charset="-120"/>
              </a:rPr>
              <a:t>支援、流量工程、備援和 </a:t>
            </a:r>
            <a:r>
              <a:rPr lang="en-US" altLang="zh-TW" sz="2200">
                <a:latin typeface="標楷體" pitchFamily="65" charset="-120"/>
              </a:rPr>
              <a:t>VPN </a:t>
            </a:r>
            <a:r>
              <a:rPr lang="zh-TW" altLang="en-US" sz="2200">
                <a:latin typeface="標楷體" pitchFamily="65" charset="-120"/>
              </a:rPr>
              <a:t>的服務</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7.4</a:t>
            </a:r>
            <a:r>
              <a:rPr lang="zh-TW" altLang="en-US" sz="3600" smtClean="0">
                <a:solidFill>
                  <a:srgbClr val="004C69"/>
                </a:solidFill>
              </a:rPr>
              <a:t>現代 </a:t>
            </a:r>
            <a:r>
              <a:rPr lang="en-US" altLang="zh-TW" sz="3600">
                <a:solidFill>
                  <a:srgbClr val="004C69"/>
                </a:solidFill>
              </a:rPr>
              <a:t>WAN </a:t>
            </a:r>
            <a:r>
              <a:rPr lang="zh-TW" altLang="en-US" sz="3600">
                <a:solidFill>
                  <a:srgbClr val="004C69"/>
                </a:solidFill>
              </a:rPr>
              <a:t>連通性</a:t>
            </a:r>
            <a:br>
              <a:rPr lang="en-US" sz="3600">
                <a:solidFill>
                  <a:srgbClr val="004C69"/>
                </a:solidFill>
              </a:rPr>
            </a:br>
            <a:r>
              <a:rPr lang="en-US" altLang="zh-TW" sz="3600">
                <a:solidFill>
                  <a:srgbClr val="004C69"/>
                </a:solidFill>
              </a:rPr>
              <a:t>MPLS</a:t>
            </a:r>
          </a:p>
        </p:txBody>
      </p:sp>
      <p:pic>
        <p:nvPicPr>
          <p:cNvPr id="2" name="Picture 1">
            <a:extLst>
              <a:ext uri="{FF2B5EF4-FFF2-40B4-BE49-F238E27FC236}">
                <a16:creationId xmlns:a16="http://schemas.microsoft.com/office/drawing/2014/main" id="{C99D89A0-7B09-455C-81C1-A2C0B9E0D2DA}"/>
              </a:ext>
            </a:extLst>
          </p:cNvPr>
          <p:cNvPicPr>
            <a:picLocks noChangeAspect="1"/>
          </p:cNvPicPr>
          <p:nvPr/>
        </p:nvPicPr>
        <p:blipFill>
          <a:blip r:embed="rId3"/>
          <a:stretch>
            <a:fillRect/>
          </a:stretch>
        </p:blipFill>
        <p:spPr>
          <a:xfrm>
            <a:off x="3252315" y="4672031"/>
            <a:ext cx="5595532" cy="2185969"/>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307</a:t>
            </a:fld>
            <a:endParaRPr lang="en-US" kern="0">
              <a:solidFill>
                <a:srgbClr val="595959"/>
              </a:solidFill>
            </a:endParaRPr>
          </a:p>
        </p:txBody>
      </p:sp>
    </p:spTree>
    <p:extLst>
      <p:ext uri="{BB962C8B-B14F-4D97-AF65-F5344CB8AC3E}">
        <p14:creationId xmlns:p14="http://schemas.microsoft.com/office/powerpoint/2010/main" val="2220311379"/>
      </p:ext>
    </p:extLst>
  </p:cSld>
  <p:clrMapOvr>
    <a:masterClrMapping/>
  </p:clrMapOvr>
  <p:transition/>
  <p:timing/>
</p:sld>
</file>

<file path=ppt/slides/slide3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447611" cy="5540425"/>
          </a:xfrm>
        </p:spPr>
        <p:txBody>
          <a:bodyPr/>
          <a:lstStyle/>
          <a:p>
            <a:r>
              <a:rPr lang="zh-TW" altLang="en-US" sz="2133">
                <a:latin typeface="標楷體" pitchFamily="65" charset="-120"/>
              </a:rPr>
              <a:t>網際網路為基礎的寬頻連通性是使用專用 </a:t>
            </a:r>
            <a:r>
              <a:rPr lang="en-US" altLang="zh-TW" sz="2133">
                <a:latin typeface="標楷體" pitchFamily="65" charset="-120"/>
              </a:rPr>
              <a:t>WAN </a:t>
            </a:r>
            <a:r>
              <a:rPr lang="zh-TW" altLang="en-US" sz="2133">
                <a:latin typeface="標楷體" pitchFamily="65" charset="-120"/>
              </a:rPr>
              <a:t>選項的替代方案。 </a:t>
            </a:r>
          </a:p>
          <a:p>
            <a:r>
              <a:rPr lang="zh-TW" altLang="en-US" sz="2133">
                <a:latin typeface="標楷體" pitchFamily="65" charset="-120"/>
              </a:rPr>
              <a:t>網際網路為基礎的連通性可分為有線和無線選項。</a:t>
            </a:r>
          </a:p>
          <a:p>
            <a:pPr lvl="1"/>
            <a:r>
              <a:rPr lang="zh-TW" altLang="en-US" sz="2000" b="1">
                <a:latin typeface="標楷體" pitchFamily="65" charset="-120"/>
              </a:rPr>
              <a:t>有線選項</a:t>
            </a:r>
          </a:p>
          <a:p>
            <a:pPr lvl="2"/>
            <a:r>
              <a:rPr lang="zh-TW" altLang="en-US" sz="1733">
                <a:latin typeface="標楷體" pitchFamily="65" charset="-120"/>
              </a:rPr>
              <a:t>有線選項使用永久性纜線（例如銅線或光纖）來提供一致的頻寬，並減少錯誤率和延遲。有線寬頻連線的範例包括數位用戶線路 </a:t>
            </a:r>
            <a:r>
              <a:rPr lang="en-US" altLang="zh-TW" sz="1733">
                <a:latin typeface="標楷體" pitchFamily="65" charset="-120"/>
              </a:rPr>
              <a:t>(DSL)</a:t>
            </a:r>
            <a:r>
              <a:rPr lang="zh-TW" altLang="en-US" sz="1733">
                <a:latin typeface="標楷體" pitchFamily="65" charset="-120"/>
              </a:rPr>
              <a:t>、纜線連接和光纖網路。</a:t>
            </a:r>
          </a:p>
          <a:p>
            <a:pPr lvl="1"/>
            <a:r>
              <a:rPr lang="zh-TW" altLang="en-US" sz="2000" b="1">
                <a:latin typeface="標楷體" pitchFamily="65" charset="-120"/>
              </a:rPr>
              <a:t>無線選項</a:t>
            </a:r>
          </a:p>
          <a:p>
            <a:pPr lvl="2"/>
            <a:r>
              <a:rPr lang="zh-TW" altLang="en-US" sz="1733">
                <a:latin typeface="標楷體" pitchFamily="65" charset="-120"/>
              </a:rPr>
              <a:t>與其他 </a:t>
            </a:r>
            <a:r>
              <a:rPr lang="en-US" altLang="zh-TW" sz="1733">
                <a:latin typeface="標楷體" pitchFamily="65" charset="-120"/>
              </a:rPr>
              <a:t>WAN </a:t>
            </a:r>
            <a:r>
              <a:rPr lang="zh-TW" altLang="en-US" sz="1733">
                <a:latin typeface="標楷體" pitchFamily="65" charset="-120"/>
              </a:rPr>
              <a:t>連線選項相比，無線選項的實作成本較低，因為它們使用無線電波而非有線媒體來傳輸資料。 範例：蜂巢式 </a:t>
            </a:r>
            <a:r>
              <a:rPr lang="en-US" altLang="zh-TW" sz="1733">
                <a:latin typeface="標楷體" pitchFamily="65" charset="-120"/>
              </a:rPr>
              <a:t>3G/4G/5G </a:t>
            </a:r>
            <a:r>
              <a:rPr lang="zh-TW" altLang="en-US" sz="1733">
                <a:latin typeface="標楷體" pitchFamily="65" charset="-120"/>
              </a:rPr>
              <a:t>或衛星網際網路服務。</a:t>
            </a:r>
          </a:p>
          <a:p>
            <a:pPr lvl="2"/>
            <a:r>
              <a:rPr lang="zh-TW" altLang="en-US" sz="1733">
                <a:latin typeface="標楷體" pitchFamily="65" charset="-120"/>
              </a:rPr>
              <a:t>無線訊號可能會受到諸如無線電塔的距離、其他來源的干擾、天氣以及存取共用空間的使用者人數等因素的負面影響。</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7.5 </a:t>
            </a:r>
            <a:r>
              <a:rPr lang="zh-TW" altLang="en-US" sz="3600" smtClean="0">
                <a:solidFill>
                  <a:srgbClr val="004C69"/>
                </a:solidFill>
              </a:rPr>
              <a:t>網際網路</a:t>
            </a:r>
            <a:r>
              <a:rPr lang="zh-TW" altLang="en-US" sz="3600">
                <a:solidFill>
                  <a:srgbClr val="004C69"/>
                </a:solidFill>
              </a:rPr>
              <a:t>為基礎的連通性</a:t>
            </a:r>
            <a:br>
              <a:rPr lang="zh-TW" altLang="en-US" sz="3600">
                <a:solidFill>
                  <a:srgbClr val="004C69"/>
                </a:solidFill>
              </a:rPr>
            </a:br>
            <a:r>
              <a:rPr lang="zh-TW" altLang="en-US" sz="3600">
                <a:solidFill>
                  <a:srgbClr val="004C69"/>
                </a:solidFill>
              </a:rPr>
              <a:t>網際網路為基礎的連通性選項</a:t>
            </a:r>
          </a:p>
        </p:txBody>
      </p:sp>
      <p:pic>
        <p:nvPicPr>
          <p:cNvPr id="5" name="Picture 4">
            <a:extLst>
              <a:ext uri="{FF2B5EF4-FFF2-40B4-BE49-F238E27FC236}">
                <a16:creationId xmlns:a16="http://schemas.microsoft.com/office/drawing/2014/main" id="{93B89D7F-7669-4348-9232-D6267E2163C5}"/>
              </a:ext>
            </a:extLst>
          </p:cNvPr>
          <p:cNvPicPr>
            <a:picLocks noChangeAspect="1"/>
          </p:cNvPicPr>
          <p:nvPr/>
        </p:nvPicPr>
        <p:blipFill>
          <a:blip r:embed="rId3"/>
          <a:stretch>
            <a:fillRect/>
          </a:stretch>
        </p:blipFill>
        <p:spPr>
          <a:xfrm>
            <a:off x="6960192" y="1421914"/>
            <a:ext cx="5231808" cy="3722844"/>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308</a:t>
            </a:fld>
            <a:endParaRPr lang="en-US" kern="0">
              <a:solidFill>
                <a:srgbClr val="595959"/>
              </a:solidFill>
            </a:endParaRPr>
          </a:p>
        </p:txBody>
      </p:sp>
    </p:spTree>
    <p:extLst>
      <p:ext uri="{BB962C8B-B14F-4D97-AF65-F5344CB8AC3E}">
        <p14:creationId xmlns:p14="http://schemas.microsoft.com/office/powerpoint/2010/main" val="197623733"/>
      </p:ext>
    </p:extLst>
  </p:cSld>
  <p:clrMapOvr>
    <a:masterClrMapping/>
  </p:clrMapOvr>
  <p:transition/>
  <p:timing/>
</p:sld>
</file>

<file path=ppt/slides/slide3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171869" cy="5540425"/>
          </a:xfrm>
        </p:spPr>
        <p:txBody>
          <a:bodyPr/>
          <a:lstStyle/>
          <a:p>
            <a:r>
              <a:rPr lang="zh-TW" altLang="en-US" sz="2133">
                <a:latin typeface="標楷體" pitchFamily="65" charset="-120"/>
              </a:rPr>
              <a:t>數位用戶線路 </a:t>
            </a:r>
            <a:r>
              <a:rPr lang="en-US" altLang="zh-TW" sz="2133">
                <a:latin typeface="標楷體" pitchFamily="65" charset="-120"/>
              </a:rPr>
              <a:t>(DSL) </a:t>
            </a:r>
            <a:r>
              <a:rPr lang="zh-TW" altLang="en-US" sz="2133">
                <a:latin typeface="標楷體" pitchFamily="65" charset="-120"/>
              </a:rPr>
              <a:t>是一種高速、永遠連線的連線技術，使用現有的雙絞線電話線路為使用者提供 </a:t>
            </a:r>
            <a:r>
              <a:rPr lang="en-US" altLang="zh-TW" sz="2133">
                <a:latin typeface="標楷體" pitchFamily="65" charset="-120"/>
              </a:rPr>
              <a:t>IP </a:t>
            </a:r>
            <a:r>
              <a:rPr lang="zh-TW" altLang="en-US" sz="2133">
                <a:latin typeface="標楷體" pitchFamily="65" charset="-120"/>
              </a:rPr>
              <a:t>服務。</a:t>
            </a:r>
          </a:p>
          <a:p>
            <a:r>
              <a:rPr lang="en-US" altLang="zh-TW" sz="2133">
                <a:latin typeface="標楷體" pitchFamily="65" charset="-120"/>
              </a:rPr>
              <a:t>DSL </a:t>
            </a:r>
            <a:r>
              <a:rPr lang="zh-TW" altLang="en-US" sz="2133">
                <a:latin typeface="標楷體" pitchFamily="65" charset="-120"/>
              </a:rPr>
              <a:t>都被歸為非對稱 </a:t>
            </a:r>
            <a:r>
              <a:rPr lang="en-US" altLang="zh-TW" sz="2133">
                <a:latin typeface="標楷體" pitchFamily="65" charset="-120"/>
              </a:rPr>
              <a:t>DSL</a:t>
            </a:r>
            <a:r>
              <a:rPr lang="zh-TW" altLang="en-US" sz="2133">
                <a:latin typeface="標楷體" pitchFamily="65" charset="-120"/>
              </a:rPr>
              <a:t>（</a:t>
            </a:r>
            <a:r>
              <a:rPr lang="en-US" altLang="zh-TW" sz="2133">
                <a:latin typeface="標楷體" pitchFamily="65" charset="-120"/>
              </a:rPr>
              <a:t>ADSL</a:t>
            </a:r>
            <a:r>
              <a:rPr lang="zh-TW" altLang="en-US" sz="2133">
                <a:latin typeface="標楷體" pitchFamily="65" charset="-120"/>
              </a:rPr>
              <a:t>）或對稱 </a:t>
            </a:r>
            <a:r>
              <a:rPr lang="en-US" altLang="zh-TW" sz="2133">
                <a:latin typeface="標楷體" pitchFamily="65" charset="-120"/>
              </a:rPr>
              <a:t>DSL</a:t>
            </a:r>
            <a:r>
              <a:rPr lang="zh-TW" altLang="en-US" sz="2133">
                <a:latin typeface="標楷體" pitchFamily="65" charset="-120"/>
              </a:rPr>
              <a:t>（</a:t>
            </a:r>
            <a:r>
              <a:rPr lang="en-US" altLang="zh-TW" sz="2133">
                <a:latin typeface="標楷體" pitchFamily="65" charset="-120"/>
              </a:rPr>
              <a:t>SDSL</a:t>
            </a:r>
            <a:r>
              <a:rPr lang="zh-TW" altLang="en-US" sz="2133">
                <a:latin typeface="標楷體" pitchFamily="65" charset="-120"/>
              </a:rPr>
              <a:t>）。 </a:t>
            </a:r>
            <a:endParaRPr lang="en-US" altLang="zh-TW" sz="2133">
              <a:latin typeface="標楷體" pitchFamily="65" charset="-120"/>
            </a:endParaRPr>
          </a:p>
          <a:p>
            <a:pPr lvl="1"/>
            <a:r>
              <a:rPr lang="en-US" altLang="zh-TW" sz="2000">
                <a:latin typeface="標楷體" pitchFamily="65" charset="-120"/>
              </a:rPr>
              <a:t>ADSL </a:t>
            </a:r>
            <a:r>
              <a:rPr lang="zh-TW" altLang="en-US" sz="2000">
                <a:latin typeface="標楷體" pitchFamily="65" charset="-120"/>
              </a:rPr>
              <a:t>和 </a:t>
            </a:r>
            <a:r>
              <a:rPr lang="en-US" altLang="zh-TW" sz="2000">
                <a:latin typeface="標楷體" pitchFamily="65" charset="-120"/>
              </a:rPr>
              <a:t>ADSL2+ </a:t>
            </a:r>
            <a:r>
              <a:rPr lang="zh-TW" altLang="en-US" sz="2000">
                <a:latin typeface="標楷體" pitchFamily="65" charset="-120"/>
              </a:rPr>
              <a:t>為使用者提供的下行頻寬高於上傳頻寬。</a:t>
            </a:r>
          </a:p>
          <a:p>
            <a:pPr lvl="1"/>
            <a:r>
              <a:rPr lang="en-US" altLang="zh-TW" sz="2000">
                <a:latin typeface="標楷體" pitchFamily="65" charset="-120"/>
              </a:rPr>
              <a:t>SDSL </a:t>
            </a:r>
            <a:r>
              <a:rPr lang="zh-TW" altLang="en-US" sz="2000">
                <a:latin typeface="標楷體" pitchFamily="65" charset="-120"/>
              </a:rPr>
              <a:t>在兩個方向提供相同的容量。</a:t>
            </a:r>
            <a:endParaRPr lang="en-US" sz="2000">
              <a:latin typeface="標楷體" pitchFamily="65" charset="-120"/>
            </a:endParaRPr>
          </a:p>
          <a:p>
            <a:r>
              <a:rPr lang="en-US" altLang="zh-TW" sz="2133">
                <a:latin typeface="標楷體" pitchFamily="65" charset="-120"/>
              </a:rPr>
              <a:t>DSL </a:t>
            </a:r>
            <a:r>
              <a:rPr lang="zh-TW" altLang="en-US" sz="2133">
                <a:latin typeface="標楷體" pitchFamily="65" charset="-120"/>
              </a:rPr>
              <a:t>傳輸速率還取決於本地迴路的實際長度，以及佈線的類型和狀況。</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7.5</a:t>
            </a:r>
            <a:r>
              <a:rPr lang="zh-TW" altLang="en-US" sz="3600" smtClean="0">
                <a:solidFill>
                  <a:srgbClr val="004C69"/>
                </a:solidFill>
              </a:rPr>
              <a:t>網際網路</a:t>
            </a:r>
            <a:r>
              <a:rPr lang="zh-TW" altLang="en-US" sz="3600">
                <a:solidFill>
                  <a:srgbClr val="004C69"/>
                </a:solidFill>
              </a:rPr>
              <a:t>為基礎的連通性</a:t>
            </a:r>
            <a:br>
              <a:rPr lang="en-US" sz="3600">
                <a:solidFill>
                  <a:srgbClr val="004C69"/>
                </a:solidFill>
              </a:rPr>
            </a:br>
            <a:r>
              <a:rPr lang="en-US" altLang="zh-TW" sz="3600">
                <a:solidFill>
                  <a:srgbClr val="004C69"/>
                </a:solidFill>
              </a:rPr>
              <a:t>DSL </a:t>
            </a:r>
            <a:r>
              <a:rPr lang="zh-TW" altLang="en-US" sz="3600">
                <a:solidFill>
                  <a:srgbClr val="004C69"/>
                </a:solidFill>
              </a:rPr>
              <a:t>技術</a:t>
            </a:r>
          </a:p>
        </p:txBody>
      </p:sp>
      <p:pic>
        <p:nvPicPr>
          <p:cNvPr id="2" name="Picture 1">
            <a:extLst>
              <a:ext uri="{FF2B5EF4-FFF2-40B4-BE49-F238E27FC236}">
                <a16:creationId xmlns:a16="http://schemas.microsoft.com/office/drawing/2014/main" id="{83C4A143-2948-4D50-A292-E7AF3FD8E5C3}"/>
              </a:ext>
            </a:extLst>
          </p:cNvPr>
          <p:cNvPicPr>
            <a:picLocks noChangeAspect="1"/>
          </p:cNvPicPr>
          <p:nvPr/>
        </p:nvPicPr>
        <p:blipFill>
          <a:blip r:embed="rId3"/>
          <a:stretch>
            <a:fillRect/>
          </a:stretch>
        </p:blipFill>
        <p:spPr>
          <a:xfrm>
            <a:off x="6363957" y="2142698"/>
            <a:ext cx="5461145" cy="2572605"/>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309</a:t>
            </a:fld>
            <a:endParaRPr lang="en-US" kern="0">
              <a:solidFill>
                <a:srgbClr val="595959"/>
              </a:solidFill>
            </a:endParaRPr>
          </a:p>
        </p:txBody>
      </p:sp>
    </p:spTree>
    <p:extLst>
      <p:ext uri="{BB962C8B-B14F-4D97-AF65-F5344CB8AC3E}">
        <p14:creationId xmlns:p14="http://schemas.microsoft.com/office/powerpoint/2010/main" val="3073232358"/>
      </p:ext>
    </p:extLst>
  </p:cSld>
  <p:clrMapOvr>
    <a:masterClrMapping/>
  </p:clrMapOvr>
  <p:transition/>
  <p:timing/>
</p:sld>
</file>

<file path=ppt/slides/slide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A43F360D-78C7-7948-8708-A4656A617EE2}"/>
              </a:ext>
            </a:extLst>
          </p:cNvPr>
          <p:cNvSpPr>
            <a:spLocks noGrp="1"/>
          </p:cNvSpPr>
          <p:nvPr>
            <p:ph idx="1"/>
          </p:nvPr>
        </p:nvSpPr>
        <p:spPr>
          <a:xfrm>
            <a:off x="632178" y="1317575"/>
            <a:ext cx="11804381" cy="5540425"/>
          </a:xfrm>
        </p:spPr>
        <p:txBody>
          <a:bodyPr/>
          <a:lstStyle/>
          <a:p>
            <a:pPr marL="0" indent="0">
              <a:buNone/>
            </a:pPr>
            <a:r>
              <a:rPr lang="en-US" altLang="zh-TW" sz="2133">
                <a:latin typeface="標楷體" pitchFamily="65" charset="-120"/>
              </a:rPr>
              <a:t>OSPFv2 </a:t>
            </a:r>
            <a:r>
              <a:rPr lang="zh-TW" altLang="en-US" sz="2133">
                <a:latin typeface="標楷體" pitchFamily="65" charset="-120"/>
              </a:rPr>
              <a:t>是使用 </a:t>
            </a:r>
            <a:r>
              <a:rPr lang="en-US" altLang="zh-TW" sz="2133">
                <a:latin typeface="標楷體" pitchFamily="65" charset="-120"/>
              </a:rPr>
              <a:t>router ospf </a:t>
            </a:r>
            <a:r>
              <a:rPr lang="en-US" altLang="zh-TW" sz="2133" i="1">
                <a:latin typeface="標楷體" pitchFamily="65" charset="-120"/>
              </a:rPr>
              <a:t>process-id</a:t>
            </a:r>
            <a:r>
              <a:rPr lang="en-US" altLang="zh-TW" sz="2133">
                <a:latin typeface="標楷體" pitchFamily="65" charset="-120"/>
              </a:rPr>
              <a:t> </a:t>
            </a:r>
            <a:r>
              <a:rPr lang="zh-TW" altLang="en-US" sz="2133">
                <a:latin typeface="標楷體" pitchFamily="65" charset="-120"/>
              </a:rPr>
              <a:t>全域設定模式命令啟用的，如 </a:t>
            </a:r>
            <a:r>
              <a:rPr lang="en-US" altLang="zh-TW" sz="2133">
                <a:latin typeface="標楷體" pitchFamily="65" charset="-120"/>
              </a:rPr>
              <a:t>R1 </a:t>
            </a:r>
            <a:r>
              <a:rPr lang="zh-TW" altLang="en-US" sz="2133">
                <a:latin typeface="標楷體" pitchFamily="65" charset="-120"/>
              </a:rPr>
              <a:t>的命令視窗所示。</a:t>
            </a:r>
            <a:r>
              <a:rPr lang="en-US" altLang="zh-TW" sz="2133" i="1">
                <a:latin typeface="標楷體" pitchFamily="65" charset="-120"/>
              </a:rPr>
              <a:t>process-id</a:t>
            </a:r>
            <a:r>
              <a:rPr lang="en-US" altLang="zh-TW" sz="2133">
                <a:latin typeface="標楷體" pitchFamily="65" charset="-120"/>
              </a:rPr>
              <a:t> </a:t>
            </a:r>
            <a:r>
              <a:rPr lang="zh-TW" altLang="en-US" sz="2133">
                <a:latin typeface="標楷體" pitchFamily="65" charset="-120"/>
              </a:rPr>
              <a:t>值代表介於 </a:t>
            </a:r>
            <a:r>
              <a:rPr lang="en-US" altLang="zh-TW" sz="2133">
                <a:latin typeface="標楷體" pitchFamily="65" charset="-120"/>
              </a:rPr>
              <a:t>1 </a:t>
            </a:r>
            <a:r>
              <a:rPr lang="zh-TW" altLang="en-US" sz="2133">
                <a:latin typeface="標楷體" pitchFamily="65" charset="-120"/>
              </a:rPr>
              <a:t>到 </a:t>
            </a:r>
            <a:r>
              <a:rPr lang="en-US" altLang="zh-TW" sz="2133">
                <a:latin typeface="標楷體" pitchFamily="65" charset="-120"/>
              </a:rPr>
              <a:t>65,535 </a:t>
            </a:r>
            <a:r>
              <a:rPr lang="zh-TW" altLang="en-US" sz="2133">
                <a:latin typeface="標楷體" pitchFamily="65" charset="-120"/>
              </a:rPr>
              <a:t>之間的數字，由網路管理者選擇。</a:t>
            </a:r>
            <a:r>
              <a:rPr lang="en-US" altLang="zh-TW" sz="2133">
                <a:latin typeface="標楷體" pitchFamily="65" charset="-120"/>
              </a:rPr>
              <a:t>process-id </a:t>
            </a:r>
            <a:r>
              <a:rPr lang="zh-TW" altLang="en-US" sz="2133">
                <a:latin typeface="標楷體" pitchFamily="65" charset="-120"/>
              </a:rPr>
              <a:t>值是本機有意義的。最佳實作是在所有 </a:t>
            </a:r>
            <a:r>
              <a:rPr lang="en-US" altLang="zh-TW" sz="2133">
                <a:latin typeface="標楷體" pitchFamily="65" charset="-120"/>
              </a:rPr>
              <a:t>OSPF </a:t>
            </a:r>
            <a:r>
              <a:rPr lang="zh-TW" altLang="en-US" sz="2133">
                <a:latin typeface="標楷體" pitchFamily="65" charset="-120"/>
              </a:rPr>
              <a:t>路由器上使用相同的 </a:t>
            </a:r>
            <a:r>
              <a:rPr lang="en-US" altLang="zh-TW" sz="2133" i="1">
                <a:latin typeface="標楷體" pitchFamily="65" charset="-120"/>
              </a:rPr>
              <a:t>process-id</a:t>
            </a:r>
            <a:r>
              <a:rPr lang="zh-TW" altLang="en-US" sz="2133">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2.1OSPF </a:t>
            </a:r>
            <a:r>
              <a:rPr lang="zh-TW" altLang="en-US" sz="3600">
                <a:solidFill>
                  <a:srgbClr val="004C69"/>
                </a:solidFill>
              </a:rPr>
              <a:t>路由器 </a:t>
            </a:r>
            <a:r>
              <a:rPr lang="en-US" altLang="zh-TW" sz="3600">
                <a:solidFill>
                  <a:srgbClr val="004C69"/>
                </a:solidFill>
              </a:rPr>
              <a:t>ID</a:t>
            </a:r>
            <a:br>
              <a:rPr lang="en-US" sz="3600">
                <a:solidFill>
                  <a:srgbClr val="004C69"/>
                </a:solidFill>
              </a:rPr>
            </a:br>
            <a:r>
              <a:rPr lang="en-US" altLang="zh-TW" sz="3600">
                <a:solidFill>
                  <a:srgbClr val="004C69"/>
                </a:solidFill>
              </a:rPr>
              <a:t>OSPF </a:t>
            </a:r>
            <a:r>
              <a:rPr lang="zh-TW" altLang="en-US" sz="3600">
                <a:solidFill>
                  <a:srgbClr val="004C69"/>
                </a:solidFill>
              </a:rPr>
              <a:t>路由器設定模式</a:t>
            </a:r>
          </a:p>
        </p:txBody>
      </p:sp>
      <p:sp>
        <p:nvSpPr>
          <p:cNvPr id="6" name="Rectangle 5">
            <a:extLst>
              <a:ext uri="{FF2B5EF4-FFF2-40B4-BE49-F238E27FC236}">
                <a16:creationId xmlns:a16="http://schemas.microsoft.com/office/drawing/2014/main" id="{C2BFB46E-91D6-1F43-AEAB-6A9B8E454B67}"/>
              </a:ext>
            </a:extLst>
          </p:cNvPr>
          <p:cNvSpPr/>
          <p:nvPr/>
        </p:nvSpPr>
        <p:spPr>
          <a:xfrm>
            <a:off x="632178" y="2509792"/>
            <a:ext cx="10927644" cy="3478837"/>
          </a:xfrm>
          <a:prstGeom prst="rect">
            <a:avLst/>
          </a:prstGeom>
          <a:solidFill>
            <a:srgbClr val="000000"/>
          </a:solidFill>
        </p:spPr>
        <p:txBody>
          <a:bodyPr wrap="square">
            <a:spAutoFit/>
          </a:bodyPr>
          <a:lstStyle/>
          <a:p>
            <a:r>
              <a:rPr lang="en-US" altLang="zh-TW" sz="1467">
                <a:solidFill>
                  <a:srgbClr val="DFDFDF"/>
                </a:solidFill>
                <a:latin typeface="Courier New" panose="02070309020205020404" pitchFamily="49" charset="0"/>
              </a:rPr>
              <a:t>R1(config)# </a:t>
            </a:r>
            <a:r>
              <a:rPr lang="en-US" altLang="zh-TW" sz="1467" b="1">
                <a:solidFill>
                  <a:srgbClr val="DFDFDF"/>
                </a:solidFill>
                <a:latin typeface="Courier New" panose="02070309020205020404" pitchFamily="49" charset="0"/>
              </a:rPr>
              <a:t>router ospf 10</a:t>
            </a:r>
          </a:p>
          <a:p>
            <a:r>
              <a:rPr lang="en-US" altLang="zh-TW" sz="1467">
                <a:solidFill>
                  <a:srgbClr val="DFDFDF"/>
                </a:solidFill>
                <a:latin typeface="Courier New" panose="02070309020205020404" pitchFamily="49" charset="0"/>
              </a:rPr>
              <a:t>R1(config-router)# </a:t>
            </a:r>
            <a:r>
              <a:rPr lang="en-US" altLang="zh-TW" sz="1467" b="1">
                <a:solidFill>
                  <a:srgbClr val="DFDFDF"/>
                </a:solidFill>
                <a:latin typeface="Courier New" panose="02070309020205020404" pitchFamily="49" charset="0"/>
              </a:rPr>
              <a:t>?</a:t>
            </a:r>
          </a:p>
          <a:p>
            <a:r>
              <a:rPr lang="en-US" altLang="zh-TW" sz="1467">
                <a:solidFill>
                  <a:srgbClr val="DFDFDF"/>
                </a:solidFill>
                <a:latin typeface="Courier New" panose="02070309020205020404" pitchFamily="49" charset="0"/>
              </a:rPr>
              <a:t>area OSPF area parameters</a:t>
            </a:r>
          </a:p>
          <a:p>
            <a:r>
              <a:rPr lang="en-US" altLang="zh-TW" sz="1467">
                <a:solidFill>
                  <a:srgbClr val="DFDFDF"/>
                </a:solidFill>
                <a:latin typeface="Courier New" panose="02070309020205020404" pitchFamily="49" charset="0"/>
              </a:rPr>
              <a:t>auto-cost Calculate OSPF interface cost according to bandwidth</a:t>
            </a:r>
          </a:p>
          <a:p>
            <a:r>
              <a:rPr lang="en-US" altLang="zh-TW" sz="1467">
                <a:solidFill>
                  <a:srgbClr val="DFDFDF"/>
                </a:solidFill>
                <a:latin typeface="Courier New" panose="02070309020205020404" pitchFamily="49" charset="0"/>
              </a:rPr>
              <a:t>default-information Control distribution of default information</a:t>
            </a:r>
          </a:p>
          <a:p>
            <a:r>
              <a:rPr lang="en-US" altLang="zh-TW" sz="1467">
                <a:solidFill>
                  <a:srgbClr val="DFDFDF"/>
                </a:solidFill>
                <a:latin typeface="Courier New" panose="02070309020205020404" pitchFamily="49" charset="0"/>
              </a:rPr>
              <a:t>distance Define an administrative distance</a:t>
            </a:r>
          </a:p>
          <a:p>
            <a:r>
              <a:rPr lang="en-US" altLang="zh-TW" sz="1467">
                <a:solidFill>
                  <a:srgbClr val="DFDFDF"/>
                </a:solidFill>
                <a:latin typeface="Courier New" panose="02070309020205020404" pitchFamily="49" charset="0"/>
              </a:rPr>
              <a:t>exit Exit from routing protocol configuration mode</a:t>
            </a:r>
          </a:p>
          <a:p>
            <a:r>
              <a:rPr lang="en-US" altLang="zh-TW" sz="1467">
                <a:solidFill>
                  <a:srgbClr val="DFDFDF"/>
                </a:solidFill>
                <a:latin typeface="Courier New" panose="02070309020205020404" pitchFamily="49" charset="0"/>
              </a:rPr>
              <a:t>log-adjacency-changes Log changes in adjacency state</a:t>
            </a:r>
          </a:p>
          <a:p>
            <a:r>
              <a:rPr lang="en-US" altLang="zh-TW" sz="1467">
                <a:solidFill>
                  <a:srgbClr val="DFDFDF"/>
                </a:solidFill>
                <a:latin typeface="Courier New" panose="02070309020205020404" pitchFamily="49" charset="0"/>
              </a:rPr>
              <a:t>neighbor Specify a neighbor router</a:t>
            </a:r>
          </a:p>
          <a:p>
            <a:r>
              <a:rPr lang="en-US" altLang="zh-TW" sz="1467">
                <a:solidFill>
                  <a:srgbClr val="DFDFDF"/>
                </a:solidFill>
                <a:latin typeface="Courier New" panose="02070309020205020404" pitchFamily="49" charset="0"/>
              </a:rPr>
              <a:t>network Enable routing on an IP network</a:t>
            </a:r>
          </a:p>
          <a:p>
            <a:r>
              <a:rPr lang="en-US" altLang="zh-TW" sz="1467">
                <a:solidFill>
                  <a:srgbClr val="DFDFDF"/>
                </a:solidFill>
                <a:latin typeface="Courier New" panose="02070309020205020404" pitchFamily="49" charset="0"/>
              </a:rPr>
              <a:t>no Negate a command or set its defaults</a:t>
            </a:r>
          </a:p>
          <a:p>
            <a:r>
              <a:rPr lang="en-US" altLang="zh-TW" sz="1467">
                <a:solidFill>
                  <a:srgbClr val="DFDFDF"/>
                </a:solidFill>
                <a:latin typeface="Courier New" panose="02070309020205020404" pitchFamily="49" charset="0"/>
              </a:rPr>
              <a:t>passive-interface Suppress routing updates on an interface</a:t>
            </a:r>
          </a:p>
          <a:p>
            <a:r>
              <a:rPr lang="en-US" altLang="zh-TW" sz="1467">
                <a:solidFill>
                  <a:srgbClr val="DFDFDF"/>
                </a:solidFill>
                <a:latin typeface="Courier New" panose="02070309020205020404" pitchFamily="49" charset="0"/>
              </a:rPr>
              <a:t>redistribute Redistribute information from another routing protocol</a:t>
            </a:r>
          </a:p>
          <a:p>
            <a:r>
              <a:rPr lang="en-US" altLang="zh-TW" sz="1467">
                <a:solidFill>
                  <a:srgbClr val="DFDFDF"/>
                </a:solidFill>
                <a:latin typeface="Courier New" panose="02070309020205020404" pitchFamily="49" charset="0"/>
              </a:rPr>
              <a:t>router-id router-id for this OSPF process</a:t>
            </a:r>
          </a:p>
          <a:p>
            <a:r>
              <a:rPr lang="en-US" altLang="zh-TW" sz="1467">
                <a:solidFill>
                  <a:srgbClr val="DFDFDF"/>
                </a:solidFill>
                <a:latin typeface="Courier New" panose="02070309020205020404" pitchFamily="49" charset="0"/>
              </a:rPr>
              <a:t>R1(config-router)#</a:t>
            </a:r>
            <a:endParaRPr lang="zh-TW" altLang="en-US" sz="1467">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31</a:t>
            </a:fld>
            <a:endParaRPr lang="en-US" kern="0">
              <a:solidFill>
                <a:srgbClr val="595959"/>
              </a:solidFill>
            </a:endParaRPr>
          </a:p>
        </p:txBody>
      </p:sp>
    </p:spTree>
    <p:custDataLst>
      <p:tags r:id="rId3"/>
    </p:custDataLst>
    <p:extLst>
      <p:ext uri="{BB962C8B-B14F-4D97-AF65-F5344CB8AC3E}">
        <p14:creationId xmlns:p14="http://schemas.microsoft.com/office/powerpoint/2010/main" val="2822290500"/>
      </p:ext>
    </p:extLst>
  </p:cSld>
  <p:clrMapOvr>
    <a:masterClrMapping/>
  </p:clrMapOvr>
  <p:transition/>
  <p:timing/>
</p:sld>
</file>

<file path=ppt/slides/slide3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065259"/>
            <a:ext cx="10446686" cy="5035391"/>
          </a:xfrm>
        </p:spPr>
        <p:txBody>
          <a:bodyPr/>
          <a:lstStyle/>
          <a:p>
            <a:r>
              <a:rPr lang="zh-TW" altLang="en-US" sz="2133">
                <a:latin typeface="標楷體" pitchFamily="65" charset="-120"/>
              </a:rPr>
              <a:t>服務供應商在本地迴路中部署 </a:t>
            </a:r>
            <a:r>
              <a:rPr lang="en-US" altLang="zh-TW" sz="2133">
                <a:latin typeface="標楷體" pitchFamily="65" charset="-120"/>
              </a:rPr>
              <a:t>DSL </a:t>
            </a:r>
            <a:r>
              <a:rPr lang="zh-TW" altLang="en-US" sz="2133">
                <a:latin typeface="標楷體" pitchFamily="65" charset="-120"/>
              </a:rPr>
              <a:t>連接。連接設定在 </a:t>
            </a:r>
            <a:r>
              <a:rPr lang="en-US" altLang="zh-TW" sz="2133">
                <a:latin typeface="標楷體" pitchFamily="65" charset="-120"/>
              </a:rPr>
              <a:t>DSL </a:t>
            </a:r>
            <a:r>
              <a:rPr lang="zh-TW" altLang="en-US" sz="2133">
                <a:latin typeface="標楷體" pitchFamily="65" charset="-120"/>
              </a:rPr>
              <a:t>數據機和 </a:t>
            </a:r>
            <a:r>
              <a:rPr lang="en-US" altLang="zh-TW" sz="2133">
                <a:latin typeface="標楷體" pitchFamily="65" charset="-120"/>
              </a:rPr>
              <a:t>DSL </a:t>
            </a:r>
            <a:r>
              <a:rPr lang="zh-TW" altLang="en-US" sz="2133">
                <a:latin typeface="標楷體" pitchFamily="65" charset="-120"/>
              </a:rPr>
              <a:t>存取多工器（</a:t>
            </a:r>
            <a:r>
              <a:rPr lang="en-US" altLang="zh-TW" sz="2133">
                <a:latin typeface="標楷體" pitchFamily="65" charset="-120"/>
              </a:rPr>
              <a:t>DSLAM</a:t>
            </a:r>
            <a:r>
              <a:rPr lang="zh-TW" altLang="en-US" sz="2133">
                <a:latin typeface="標楷體" pitchFamily="65" charset="-120"/>
              </a:rPr>
              <a:t>）之間。 </a:t>
            </a:r>
          </a:p>
          <a:p>
            <a:r>
              <a:rPr lang="en-US" altLang="zh-TW" sz="2133">
                <a:latin typeface="標楷體" pitchFamily="65" charset="-120"/>
              </a:rPr>
              <a:t>DSL </a:t>
            </a:r>
            <a:r>
              <a:rPr lang="zh-TW" altLang="en-US" sz="2133">
                <a:latin typeface="標楷體" pitchFamily="65" charset="-120"/>
              </a:rPr>
              <a:t>數據機會將乙太網訊號從遠距工作者裝置轉換為 </a:t>
            </a:r>
            <a:r>
              <a:rPr lang="en-US" altLang="zh-TW" sz="2133">
                <a:latin typeface="標楷體" pitchFamily="65" charset="-120"/>
              </a:rPr>
              <a:t>DSL </a:t>
            </a:r>
            <a:r>
              <a:rPr lang="zh-TW" altLang="en-US" sz="2133">
                <a:latin typeface="標楷體" pitchFamily="65" charset="-120"/>
              </a:rPr>
              <a:t>訊號，該訊號會傳輸到供應商所在地的 </a:t>
            </a:r>
            <a:r>
              <a:rPr lang="en-US" altLang="zh-TW" sz="2133">
                <a:latin typeface="標楷體" pitchFamily="65" charset="-120"/>
              </a:rPr>
              <a:t>DSL </a:t>
            </a:r>
            <a:r>
              <a:rPr lang="zh-TW" altLang="en-US" sz="2133">
                <a:latin typeface="標楷體" pitchFamily="65" charset="-120"/>
              </a:rPr>
              <a:t>存取多工器 </a:t>
            </a:r>
            <a:r>
              <a:rPr lang="en-US" altLang="zh-TW" sz="2133">
                <a:latin typeface="標楷體" pitchFamily="65" charset="-120"/>
              </a:rPr>
              <a:t>(DSLAM)</a:t>
            </a:r>
            <a:r>
              <a:rPr lang="zh-TW" altLang="en-US" sz="2133">
                <a:latin typeface="標楷體" pitchFamily="65" charset="-120"/>
              </a:rPr>
              <a:t>。 </a:t>
            </a:r>
          </a:p>
          <a:p>
            <a:r>
              <a:rPr lang="en-US" altLang="zh-TW" sz="2133">
                <a:latin typeface="標楷體" pitchFamily="65" charset="-120"/>
              </a:rPr>
              <a:t>DSLAM </a:t>
            </a:r>
            <a:r>
              <a:rPr lang="zh-TW" altLang="en-US" sz="2133">
                <a:latin typeface="標楷體" pitchFamily="65" charset="-120"/>
              </a:rPr>
              <a:t>是位於供應商機房（</a:t>
            </a:r>
            <a:r>
              <a:rPr lang="en-US" altLang="zh-TW" sz="2133">
                <a:latin typeface="標楷體" pitchFamily="65" charset="-120"/>
              </a:rPr>
              <a:t>CO</a:t>
            </a:r>
            <a:r>
              <a:rPr lang="zh-TW" altLang="en-US" sz="2133">
                <a:latin typeface="標楷體" pitchFamily="65" charset="-120"/>
              </a:rPr>
              <a:t>）的裝置，它集中了多個 </a:t>
            </a:r>
            <a:r>
              <a:rPr lang="en-US" altLang="zh-TW" sz="2133">
                <a:latin typeface="標楷體" pitchFamily="65" charset="-120"/>
              </a:rPr>
              <a:t>DSL </a:t>
            </a:r>
            <a:r>
              <a:rPr lang="zh-TW" altLang="en-US" sz="2133">
                <a:latin typeface="標楷體" pitchFamily="65" charset="-120"/>
              </a:rPr>
              <a:t>訂戶的連接。 </a:t>
            </a:r>
          </a:p>
          <a:p>
            <a:r>
              <a:rPr lang="en-US" altLang="zh-TW" sz="2133">
                <a:latin typeface="標楷體" pitchFamily="65" charset="-120"/>
              </a:rPr>
              <a:t>DSL </a:t>
            </a:r>
            <a:r>
              <a:rPr lang="zh-TW" altLang="en-US" sz="2133">
                <a:latin typeface="標楷體" pitchFamily="65" charset="-120"/>
              </a:rPr>
              <a:t>不是共用媒體。每個使用者都有個別的直接連接到 </a:t>
            </a:r>
            <a:r>
              <a:rPr lang="en-US" altLang="zh-TW" sz="2133">
                <a:latin typeface="標楷體" pitchFamily="65" charset="-120"/>
              </a:rPr>
              <a:t>DSLAM</a:t>
            </a:r>
            <a:r>
              <a:rPr lang="zh-TW" altLang="en-US" sz="2133">
                <a:latin typeface="標楷體" pitchFamily="65" charset="-120"/>
              </a:rPr>
              <a:t>。新增使用者不會妨礙效能。</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7.5</a:t>
            </a:r>
            <a:r>
              <a:rPr lang="zh-TW" altLang="en-US" sz="3600" smtClean="0">
                <a:solidFill>
                  <a:srgbClr val="004C69"/>
                </a:solidFill>
              </a:rPr>
              <a:t>網際網路</a:t>
            </a:r>
            <a:r>
              <a:rPr lang="zh-TW" altLang="en-US" sz="3600">
                <a:solidFill>
                  <a:srgbClr val="004C69"/>
                </a:solidFill>
              </a:rPr>
              <a:t>為基礎的連通性</a:t>
            </a:r>
            <a:br>
              <a:rPr lang="en-US" altLang="zh-TW" sz="3600">
                <a:solidFill>
                  <a:srgbClr val="004C69"/>
                </a:solidFill>
              </a:rPr>
            </a:br>
            <a:r>
              <a:rPr lang="en-US" altLang="zh-TW" sz="3600">
                <a:solidFill>
                  <a:srgbClr val="004C69"/>
                </a:solidFill>
              </a:rPr>
              <a:t>DSL </a:t>
            </a:r>
            <a:r>
              <a:rPr lang="zh-TW" altLang="en-US" sz="3600">
                <a:solidFill>
                  <a:srgbClr val="004C69"/>
                </a:solidFill>
              </a:rPr>
              <a:t>連接</a:t>
            </a:r>
            <a:endParaRPr lang="zh-TW" altLang="zh-TW" sz="3600">
              <a:solidFill>
                <a:srgbClr val="004C69"/>
              </a:solidFill>
            </a:endParaRPr>
          </a:p>
        </p:txBody>
      </p:sp>
      <p:pic>
        <p:nvPicPr>
          <p:cNvPr id="5" name="Picture 4">
            <a:extLst>
              <a:ext uri="{FF2B5EF4-FFF2-40B4-BE49-F238E27FC236}">
                <a16:creationId xmlns:a16="http://schemas.microsoft.com/office/drawing/2014/main" id="{6C4153FB-EA3C-4DDD-9A09-54291D2E696F}"/>
              </a:ext>
            </a:extLst>
          </p:cNvPr>
          <p:cNvPicPr>
            <a:picLocks noChangeAspect="1"/>
          </p:cNvPicPr>
          <p:nvPr/>
        </p:nvPicPr>
        <p:blipFill>
          <a:blip r:embed="rId3"/>
          <a:stretch>
            <a:fillRect/>
          </a:stretch>
        </p:blipFill>
        <p:spPr>
          <a:xfrm>
            <a:off x="2786593" y="4536468"/>
            <a:ext cx="6618815" cy="160998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310</a:t>
            </a:fld>
            <a:endParaRPr lang="en-US" kern="0">
              <a:solidFill>
                <a:srgbClr val="595959"/>
              </a:solidFill>
            </a:endParaRPr>
          </a:p>
        </p:txBody>
      </p:sp>
    </p:spTree>
    <p:extLst>
      <p:ext uri="{BB962C8B-B14F-4D97-AF65-F5344CB8AC3E}">
        <p14:creationId xmlns:p14="http://schemas.microsoft.com/office/powerpoint/2010/main" val="6808640"/>
      </p:ext>
    </p:extLst>
  </p:cSld>
  <p:clrMapOvr>
    <a:masterClrMapping/>
  </p:clrMapOvr>
  <p:transition/>
  <p:timing/>
</p:sld>
</file>

<file path=ppt/slides/slide3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lstStyle/>
          <a:p>
            <a:r>
              <a:rPr lang="en-US" altLang="zh-TW" sz="2133">
                <a:latin typeface="標楷體" pitchFamily="65" charset="-120"/>
              </a:rPr>
              <a:t>ISP </a:t>
            </a:r>
            <a:r>
              <a:rPr lang="zh-TW" altLang="en-US" sz="2133">
                <a:latin typeface="標楷體" pitchFamily="65" charset="-120"/>
              </a:rPr>
              <a:t>仍然使用 </a:t>
            </a:r>
            <a:r>
              <a:rPr lang="en-US" altLang="zh-TW" sz="2133">
                <a:latin typeface="標楷體" pitchFamily="65" charset="-120"/>
              </a:rPr>
              <a:t>PPP </a:t>
            </a:r>
            <a:r>
              <a:rPr lang="zh-TW" altLang="en-US" sz="2133">
                <a:latin typeface="標楷體" pitchFamily="65" charset="-120"/>
              </a:rPr>
              <a:t>作為寬頻 </a:t>
            </a:r>
            <a:r>
              <a:rPr lang="en-US" altLang="zh-TW" sz="2133">
                <a:latin typeface="標楷體" pitchFamily="65" charset="-120"/>
              </a:rPr>
              <a:t>DSL </a:t>
            </a:r>
            <a:r>
              <a:rPr lang="zh-TW" altLang="en-US" sz="2133">
                <a:latin typeface="標楷體" pitchFamily="65" charset="-120"/>
              </a:rPr>
              <a:t>連線的第 </a:t>
            </a:r>
            <a:r>
              <a:rPr lang="en-US" altLang="zh-TW" sz="2133">
                <a:latin typeface="標楷體" pitchFamily="65" charset="-120"/>
              </a:rPr>
              <a:t>2 </a:t>
            </a:r>
            <a:r>
              <a:rPr lang="zh-TW" altLang="en-US" sz="2133">
                <a:latin typeface="標楷體" pitchFamily="65" charset="-120"/>
              </a:rPr>
              <a:t>層協定，因為下列因素： </a:t>
            </a:r>
            <a:endParaRPr lang="en-US" altLang="zh-TW" sz="2133">
              <a:latin typeface="標楷體" pitchFamily="65" charset="-120"/>
            </a:endParaRPr>
          </a:p>
          <a:p>
            <a:pPr lvl="1"/>
            <a:r>
              <a:rPr lang="en-US" altLang="zh-TW" sz="2000">
                <a:latin typeface="標楷體" pitchFamily="65" charset="-120"/>
              </a:rPr>
              <a:t>PPP </a:t>
            </a:r>
            <a:r>
              <a:rPr lang="zh-TW" altLang="en-US" sz="2000">
                <a:latin typeface="標楷體" pitchFamily="65" charset="-120"/>
              </a:rPr>
              <a:t>可用於認證訂戶。</a:t>
            </a:r>
          </a:p>
          <a:p>
            <a:pPr lvl="1"/>
            <a:r>
              <a:rPr lang="en-US" altLang="zh-TW" sz="2000">
                <a:latin typeface="標楷體" pitchFamily="65" charset="-120"/>
              </a:rPr>
              <a:t>PPP </a:t>
            </a:r>
            <a:r>
              <a:rPr lang="zh-TW" altLang="en-US" sz="2000">
                <a:latin typeface="標楷體" pitchFamily="65" charset="-120"/>
              </a:rPr>
              <a:t>可以將公開 </a:t>
            </a:r>
            <a:r>
              <a:rPr lang="en-US" altLang="zh-TW" sz="2000">
                <a:latin typeface="標楷體" pitchFamily="65" charset="-120"/>
              </a:rPr>
              <a:t>IPv4 </a:t>
            </a:r>
            <a:r>
              <a:rPr lang="zh-TW" altLang="en-US" sz="2000">
                <a:latin typeface="標楷體" pitchFamily="65" charset="-120"/>
              </a:rPr>
              <a:t>位址指派給訂戶。</a:t>
            </a:r>
          </a:p>
          <a:p>
            <a:pPr lvl="1"/>
            <a:r>
              <a:rPr lang="en-US" altLang="zh-TW" sz="2000">
                <a:latin typeface="標楷體" pitchFamily="65" charset="-120"/>
              </a:rPr>
              <a:t>PPP </a:t>
            </a:r>
            <a:r>
              <a:rPr lang="zh-TW" altLang="en-US" sz="2000">
                <a:latin typeface="標楷體" pitchFamily="65" charset="-120"/>
              </a:rPr>
              <a:t>提供鏈路品質管理功能。</a:t>
            </a:r>
          </a:p>
          <a:p>
            <a:r>
              <a:rPr lang="zh-TW" altLang="en-US" sz="2133">
                <a:latin typeface="標楷體" pitchFamily="65" charset="-120"/>
              </a:rPr>
              <a:t>透過乙太網路 </a:t>
            </a:r>
            <a:r>
              <a:rPr lang="en-US" altLang="zh-TW" sz="2133">
                <a:latin typeface="標楷體" pitchFamily="65" charset="-120"/>
              </a:rPr>
              <a:t>(PPPoE) </a:t>
            </a:r>
            <a:r>
              <a:rPr lang="zh-TW" altLang="en-US" sz="2133">
                <a:latin typeface="標楷體" pitchFamily="65" charset="-120"/>
              </a:rPr>
              <a:t>部署 </a:t>
            </a:r>
            <a:r>
              <a:rPr lang="en-US" altLang="zh-TW" sz="2133">
                <a:latin typeface="標楷體" pitchFamily="65" charset="-120"/>
              </a:rPr>
              <a:t>PPP </a:t>
            </a:r>
            <a:r>
              <a:rPr lang="zh-TW" altLang="en-US" sz="2133">
                <a:latin typeface="標楷體" pitchFamily="65" charset="-120"/>
              </a:rPr>
              <a:t>有兩種方式：</a:t>
            </a:r>
          </a:p>
          <a:p>
            <a:pPr lvl="1"/>
            <a:r>
              <a:rPr lang="zh-TW" altLang="en-US" sz="2000" b="1">
                <a:latin typeface="標楷體" pitchFamily="65" charset="-120"/>
              </a:rPr>
              <a:t>具有 </a:t>
            </a:r>
            <a:r>
              <a:rPr lang="en-US" altLang="zh-TW" sz="2000" b="1" err="1">
                <a:latin typeface="標楷體" pitchFamily="65" charset="-120"/>
              </a:rPr>
              <a:t>PPPoE </a:t>
            </a:r>
            <a:r>
              <a:rPr lang="zh-TW" altLang="en-US" sz="2000" b="1">
                <a:latin typeface="標楷體" pitchFamily="65" charset="-120"/>
              </a:rPr>
              <a:t>用戶端的主機 </a:t>
            </a:r>
            <a:r>
              <a:rPr lang="en-US" altLang="zh-TW" sz="2000">
                <a:latin typeface="標楷體" pitchFamily="65" charset="-120"/>
              </a:rPr>
              <a:t>- PPPoE </a:t>
            </a:r>
            <a:r>
              <a:rPr lang="zh-TW" altLang="en-US" sz="2000">
                <a:latin typeface="標楷體" pitchFamily="65" charset="-120"/>
              </a:rPr>
              <a:t>用戶端軟體使用 </a:t>
            </a:r>
            <a:r>
              <a:rPr lang="en-US" altLang="zh-TW" sz="2000" err="1">
                <a:latin typeface="標楷體" pitchFamily="65" charset="-120"/>
              </a:rPr>
              <a:t>PPPoE </a:t>
            </a:r>
            <a:r>
              <a:rPr lang="zh-TW" altLang="en-US" sz="2000">
                <a:latin typeface="標楷體" pitchFamily="65" charset="-120"/>
              </a:rPr>
              <a:t>與 </a:t>
            </a:r>
            <a:r>
              <a:rPr lang="en-US" altLang="zh-TW" sz="2000">
                <a:latin typeface="標楷體" pitchFamily="65" charset="-120"/>
              </a:rPr>
              <a:t>DSL </a:t>
            </a:r>
            <a:r>
              <a:rPr lang="zh-TW" altLang="en-US" sz="2000">
                <a:latin typeface="標楷體" pitchFamily="65" charset="-120"/>
              </a:rPr>
              <a:t>數據機通訊，而數據機使用 </a:t>
            </a:r>
            <a:r>
              <a:rPr lang="en-US" altLang="zh-TW" sz="2000">
                <a:latin typeface="標楷體" pitchFamily="65" charset="-120"/>
              </a:rPr>
              <a:t>PPP </a:t>
            </a:r>
            <a:r>
              <a:rPr lang="zh-TW" altLang="en-US" sz="2000">
                <a:latin typeface="標楷體" pitchFamily="65" charset="-120"/>
              </a:rPr>
              <a:t>與 </a:t>
            </a:r>
            <a:r>
              <a:rPr lang="en-US" altLang="zh-TW" sz="2000">
                <a:latin typeface="標楷體" pitchFamily="65" charset="-120"/>
              </a:rPr>
              <a:t>ISP </a:t>
            </a:r>
            <a:r>
              <a:rPr lang="zh-TW" altLang="en-US" sz="2000">
                <a:latin typeface="標楷體" pitchFamily="65" charset="-120"/>
              </a:rPr>
              <a:t>進行通訊。 </a:t>
            </a:r>
          </a:p>
          <a:p>
            <a:pPr lvl="1"/>
            <a:r>
              <a:rPr lang="zh-TW" altLang="en-US" sz="2000" b="1">
                <a:latin typeface="標楷體" pitchFamily="65" charset="-120"/>
              </a:rPr>
              <a:t>路由器 </a:t>
            </a:r>
            <a:r>
              <a:rPr lang="en-US" altLang="zh-TW" sz="2000" b="1">
                <a:latin typeface="標楷體" pitchFamily="65" charset="-120"/>
              </a:rPr>
              <a:t>PPPoE </a:t>
            </a:r>
            <a:r>
              <a:rPr lang="zh-TW" altLang="en-US" sz="2000" b="1">
                <a:latin typeface="標楷體" pitchFamily="65" charset="-120"/>
              </a:rPr>
              <a:t>用戶端</a:t>
            </a:r>
            <a:r>
              <a:rPr lang="en-US" altLang="zh-TW" sz="2000" b="1">
                <a:latin typeface="標楷體" pitchFamily="65" charset="-120"/>
              </a:rPr>
              <a:t> </a:t>
            </a:r>
            <a:r>
              <a:rPr lang="en-US" altLang="zh-TW" sz="2000">
                <a:latin typeface="標楷體" pitchFamily="65" charset="-120"/>
              </a:rPr>
              <a:t>- </a:t>
            </a:r>
            <a:r>
              <a:rPr lang="zh-TW" altLang="en-US" sz="2000">
                <a:latin typeface="標楷體" pitchFamily="65" charset="-120"/>
              </a:rPr>
              <a:t>路由器是 </a:t>
            </a:r>
            <a:r>
              <a:rPr lang="en-US" altLang="zh-TW" sz="2000" err="1">
                <a:latin typeface="標楷體" pitchFamily="65" charset="-120"/>
              </a:rPr>
              <a:t>PPPoE </a:t>
            </a:r>
            <a:r>
              <a:rPr lang="zh-TW" altLang="en-US" sz="2000">
                <a:latin typeface="標楷體" pitchFamily="65" charset="-120"/>
              </a:rPr>
              <a:t>用戶端，並從供應商取得其設定。</a:t>
            </a:r>
            <a:endParaRPr lang="zh-TW" altLang="en-US" sz="2000" b="1">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7.5</a:t>
            </a:r>
            <a:r>
              <a:rPr lang="zh-TW" altLang="en-US" sz="3600" smtClean="0">
                <a:solidFill>
                  <a:srgbClr val="004C69"/>
                </a:solidFill>
              </a:rPr>
              <a:t>網際網路</a:t>
            </a:r>
            <a:r>
              <a:rPr lang="zh-TW" altLang="en-US" sz="3600">
                <a:solidFill>
                  <a:srgbClr val="004C69"/>
                </a:solidFill>
              </a:rPr>
              <a:t>為基礎的連通性</a:t>
            </a:r>
            <a:br>
              <a:rPr lang="en-US" sz="3600">
                <a:solidFill>
                  <a:srgbClr val="004C69"/>
                </a:solidFill>
              </a:rPr>
            </a:br>
            <a:r>
              <a:rPr lang="en-US" altLang="zh-TW" sz="3600">
                <a:solidFill>
                  <a:srgbClr val="004C69"/>
                </a:solidFill>
              </a:rPr>
              <a:t>DSL </a:t>
            </a:r>
            <a:r>
              <a:rPr lang="zh-TW" altLang="en-US" sz="3600">
                <a:solidFill>
                  <a:srgbClr val="004C69"/>
                </a:solidFill>
              </a:rPr>
              <a:t>和 </a:t>
            </a:r>
            <a:r>
              <a:rPr lang="en-US" altLang="zh-TW" sz="3600">
                <a:solidFill>
                  <a:srgbClr val="004C69"/>
                </a:solidFill>
              </a:rPr>
              <a:t>PPP</a:t>
            </a:r>
          </a:p>
        </p:txBody>
      </p:sp>
      <p:pic>
        <p:nvPicPr>
          <p:cNvPr id="2" name="Picture 1">
            <a:extLst>
              <a:ext uri="{FF2B5EF4-FFF2-40B4-BE49-F238E27FC236}">
                <a16:creationId xmlns:a16="http://schemas.microsoft.com/office/drawing/2014/main" id="{18771F76-96A0-4018-AD36-657403BDDEE4}"/>
              </a:ext>
            </a:extLst>
          </p:cNvPr>
          <p:cNvPicPr>
            <a:picLocks noChangeAspect="1"/>
          </p:cNvPicPr>
          <p:nvPr/>
        </p:nvPicPr>
        <p:blipFill>
          <a:blip r:embed="rId3"/>
          <a:stretch>
            <a:fillRect/>
          </a:stretch>
        </p:blipFill>
        <p:spPr>
          <a:xfrm>
            <a:off x="643374" y="4573094"/>
            <a:ext cx="4556975" cy="1468156"/>
          </a:xfrm>
          <a:prstGeom prst="rect">
            <a:avLst/>
          </a:prstGeom>
        </p:spPr>
      </p:pic>
      <p:pic>
        <p:nvPicPr>
          <p:cNvPr id="6" name="Picture 5">
            <a:extLst>
              <a:ext uri="{FF2B5EF4-FFF2-40B4-BE49-F238E27FC236}">
                <a16:creationId xmlns:a16="http://schemas.microsoft.com/office/drawing/2014/main" id="{6A2C996F-A336-476C-A5F1-7CAAC3790117}"/>
              </a:ext>
            </a:extLst>
          </p:cNvPr>
          <p:cNvPicPr>
            <a:picLocks noChangeAspect="1"/>
          </p:cNvPicPr>
          <p:nvPr/>
        </p:nvPicPr>
        <p:blipFill>
          <a:blip r:embed="rId4"/>
          <a:stretch>
            <a:fillRect/>
          </a:stretch>
        </p:blipFill>
        <p:spPr>
          <a:xfrm>
            <a:off x="5783093" y="4481457"/>
            <a:ext cx="5910713" cy="1559793"/>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311</a:t>
            </a:fld>
            <a:endParaRPr lang="en-US" kern="0">
              <a:solidFill>
                <a:srgbClr val="595959"/>
              </a:solidFill>
            </a:endParaRPr>
          </a:p>
        </p:txBody>
      </p:sp>
    </p:spTree>
    <p:extLst>
      <p:ext uri="{BB962C8B-B14F-4D97-AF65-F5344CB8AC3E}">
        <p14:creationId xmlns:p14="http://schemas.microsoft.com/office/powerpoint/2010/main" val="1074851134"/>
      </p:ext>
    </p:extLst>
  </p:cSld>
  <p:clrMapOvr>
    <a:masterClrMapping/>
  </p:clrMapOvr>
  <p:transition/>
  <p:timing/>
</p:sld>
</file>

<file path=ppt/slides/slide3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38848" y="1065259"/>
            <a:ext cx="10609525" cy="4873099"/>
          </a:xfrm>
        </p:spPr>
        <p:txBody>
          <a:bodyPr/>
          <a:lstStyle/>
          <a:p>
            <a:r>
              <a:rPr lang="zh-TW" altLang="en-US" sz="2133">
                <a:latin typeface="標楷體" pitchFamily="65" charset="-120"/>
              </a:rPr>
              <a:t>有線電視纜線技術是一種高速 永遠連線的連接技術，使用有線電視纜線公司的同軸電纜為使用者提供 </a:t>
            </a:r>
            <a:r>
              <a:rPr lang="en-US" altLang="zh-TW" sz="2133">
                <a:latin typeface="標楷體" pitchFamily="65" charset="-120"/>
              </a:rPr>
              <a:t>IP </a:t>
            </a:r>
            <a:r>
              <a:rPr lang="zh-TW" altLang="en-US" sz="2133">
                <a:latin typeface="標楷體" pitchFamily="65" charset="-120"/>
              </a:rPr>
              <a:t>服務。 </a:t>
            </a:r>
          </a:p>
          <a:p>
            <a:r>
              <a:rPr lang="zh-TW" altLang="en-US" sz="2133">
                <a:latin typeface="標楷體" pitchFamily="65" charset="-120"/>
              </a:rPr>
              <a:t>纜線資料服務介面規範（</a:t>
            </a:r>
            <a:r>
              <a:rPr lang="en-US" altLang="zh-TW" sz="2133">
                <a:latin typeface="標楷體" pitchFamily="65" charset="-120"/>
              </a:rPr>
              <a:t>DOCSIS</a:t>
            </a:r>
            <a:r>
              <a:rPr lang="zh-TW" altLang="en-US" sz="2133">
                <a:latin typeface="標楷體" pitchFamily="65" charset="-120"/>
              </a:rPr>
              <a:t>）是將高頻寬資料增加到現有有線電視纜線系統的國際標準。</a:t>
            </a:r>
            <a:endParaRPr lang="en-US" altLang="zh-TW" sz="2133">
              <a:latin typeface="標楷體" pitchFamily="65" charset="-120"/>
            </a:endParaRPr>
          </a:p>
          <a:p>
            <a:r>
              <a:rPr lang="zh-TW" altLang="en-US" sz="2133">
                <a:latin typeface="標楷體" pitchFamily="65" charset="-120"/>
              </a:rPr>
              <a:t>光節點透過光纖纜線將 </a:t>
            </a:r>
            <a:r>
              <a:rPr lang="en-US" altLang="zh-TW" sz="2133">
                <a:latin typeface="標楷體" pitchFamily="65" charset="-120"/>
              </a:rPr>
              <a:t>RF </a:t>
            </a:r>
            <a:r>
              <a:rPr lang="zh-TW" altLang="en-US" sz="2133">
                <a:latin typeface="標楷體" pitchFamily="65" charset="-120"/>
              </a:rPr>
              <a:t>訊號轉換為光脈衝。  </a:t>
            </a:r>
          </a:p>
          <a:p>
            <a:r>
              <a:rPr lang="zh-TW" altLang="en-US" sz="2133">
                <a:latin typeface="標楷體" pitchFamily="65" charset="-120"/>
              </a:rPr>
              <a:t>光纖媒體可讓訊號長距離傳送至纜線數據機終端系統 </a:t>
            </a:r>
            <a:r>
              <a:rPr lang="en-US" altLang="zh-TW" sz="2133">
                <a:latin typeface="標楷體" pitchFamily="65" charset="-120"/>
              </a:rPr>
              <a:t>(CMTS) </a:t>
            </a:r>
            <a:r>
              <a:rPr lang="zh-TW" altLang="en-US" sz="2133">
                <a:latin typeface="標楷體" pitchFamily="65" charset="-120"/>
              </a:rPr>
              <a:t>所在的供應商頭端。 </a:t>
            </a:r>
          </a:p>
          <a:p>
            <a:r>
              <a:rPr lang="zh-TW" altLang="en-US" sz="2133">
                <a:latin typeface="標楷體" pitchFamily="65" charset="-120"/>
              </a:rPr>
              <a:t>頭端包含提供網際網路存取所需的資料庫，而 </a:t>
            </a:r>
            <a:r>
              <a:rPr lang="en-US" altLang="zh-TW" sz="2133">
                <a:latin typeface="標楷體" pitchFamily="65" charset="-120"/>
              </a:rPr>
              <a:t>CMTS </a:t>
            </a:r>
            <a:r>
              <a:rPr lang="zh-TW" altLang="en-US" sz="2133">
                <a:latin typeface="標楷體" pitchFamily="65" charset="-120"/>
              </a:rPr>
              <a:t>則負責與纜線數據機通訊。 </a:t>
            </a:r>
            <a:endParaRPr lang="en-US" altLang="zh-TW" sz="2133">
              <a:latin typeface="標楷體" pitchFamily="65" charset="-120"/>
            </a:endParaRPr>
          </a:p>
          <a:p>
            <a:r>
              <a:rPr lang="zh-TW" altLang="en-US" sz="2133" b="1">
                <a:latin typeface="標楷體" pitchFamily="65" charset="-120"/>
              </a:rPr>
              <a:t>註</a:t>
            </a:r>
            <a:r>
              <a:rPr lang="zh-TW" altLang="zh-TW" sz="2133">
                <a:latin typeface="標楷體" pitchFamily="65" charset="-120"/>
              </a:rPr>
              <a:t>：</a:t>
            </a:r>
            <a:r>
              <a:rPr lang="zh-TW" altLang="en-US" sz="2133">
                <a:latin typeface="標楷體" pitchFamily="65" charset="-120"/>
              </a:rPr>
              <a:t>所有本地訂戶共享相同的有線電視纜線頻寬。隨著更多使用者加入服務，可用頻寬可能會降到低於預期的速率。</a:t>
            </a:r>
            <a:endParaRPr lang="zh-TW" altLang="zh-TW" sz="2133">
              <a:latin typeface="標楷體" pitchFamily="65" charset="-120"/>
            </a:endParaRPr>
          </a:p>
          <a:p>
            <a:endParaRPr lang="zh-TW" altLang="en-US" sz="2133">
              <a:latin typeface="標楷體" pitchFamily="65" charset="-120"/>
            </a:endParaRPr>
          </a:p>
          <a:p>
            <a:pPr marL="0" indent="0"/>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7.5</a:t>
            </a:r>
            <a:r>
              <a:rPr lang="zh-TW" altLang="en-US" sz="3600" smtClean="0">
                <a:solidFill>
                  <a:srgbClr val="004C69"/>
                </a:solidFill>
              </a:rPr>
              <a:t>網際網路</a:t>
            </a:r>
            <a:r>
              <a:rPr lang="zh-TW" altLang="en-US" sz="3600">
                <a:solidFill>
                  <a:srgbClr val="004C69"/>
                </a:solidFill>
              </a:rPr>
              <a:t>為基礎的連通性</a:t>
            </a:r>
            <a:br>
              <a:rPr lang="en-US" sz="3600">
                <a:solidFill>
                  <a:srgbClr val="004C69"/>
                </a:solidFill>
              </a:rPr>
            </a:br>
            <a:r>
              <a:rPr lang="zh-TW" altLang="en-US" sz="3600">
                <a:solidFill>
                  <a:srgbClr val="004C69"/>
                </a:solidFill>
              </a:rPr>
              <a:t>有線電視纜線技術</a:t>
            </a:r>
          </a:p>
        </p:txBody>
      </p:sp>
      <p:pic>
        <p:nvPicPr>
          <p:cNvPr id="5" name="Picture 4">
            <a:extLst>
              <a:ext uri="{FF2B5EF4-FFF2-40B4-BE49-F238E27FC236}">
                <a16:creationId xmlns:a16="http://schemas.microsoft.com/office/drawing/2014/main" id="{61A63708-44D1-4164-B85A-555643D303EA}"/>
              </a:ext>
            </a:extLst>
          </p:cNvPr>
          <p:cNvPicPr>
            <a:picLocks noChangeAspect="1"/>
          </p:cNvPicPr>
          <p:nvPr/>
        </p:nvPicPr>
        <p:blipFill>
          <a:blip r:embed="rId3"/>
          <a:stretch>
            <a:fillRect/>
          </a:stretch>
        </p:blipFill>
        <p:spPr>
          <a:xfrm>
            <a:off x="3120296" y="5060515"/>
            <a:ext cx="6204276" cy="168471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312</a:t>
            </a:fld>
            <a:endParaRPr lang="en-US" kern="0">
              <a:solidFill>
                <a:srgbClr val="595959"/>
              </a:solidFill>
            </a:endParaRPr>
          </a:p>
        </p:txBody>
      </p:sp>
    </p:spTree>
    <p:extLst>
      <p:ext uri="{BB962C8B-B14F-4D97-AF65-F5344CB8AC3E}">
        <p14:creationId xmlns:p14="http://schemas.microsoft.com/office/powerpoint/2010/main" val="3440564836"/>
      </p:ext>
    </p:extLst>
  </p:cSld>
  <p:clrMapOvr>
    <a:masterClrMapping/>
  </p:clrMapOvr>
  <p:transition/>
  <p:timing/>
</p:sld>
</file>

<file path=ppt/slides/slide3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90181"/>
            <a:ext cx="9995749" cy="4810469"/>
          </a:xfrm>
        </p:spPr>
        <p:txBody>
          <a:bodyPr/>
          <a:lstStyle/>
          <a:p>
            <a:pPr marL="0" indent="0">
              <a:buNone/>
            </a:pPr>
            <a:r>
              <a:rPr lang="zh-TW" altLang="en-US" sz="2133">
                <a:latin typeface="標楷體" pitchFamily="65" charset="-120"/>
              </a:rPr>
              <a:t>許多市政當局，城市和供應商安裝光纖電纜到用戶位置。這通常稱為光纖到 </a:t>
            </a:r>
            <a:r>
              <a:rPr lang="en-US" altLang="zh-TW" sz="2133">
                <a:latin typeface="標楷體" pitchFamily="65" charset="-120"/>
              </a:rPr>
              <a:t>x (FTTx)</a:t>
            </a:r>
            <a:r>
              <a:rPr lang="zh-TW" altLang="en-US" sz="2133">
                <a:latin typeface="標楷體" pitchFamily="65" charset="-120"/>
              </a:rPr>
              <a:t>，包括以下內容： </a:t>
            </a:r>
          </a:p>
          <a:p>
            <a:pPr marL="251876" lvl="1" indent="0">
              <a:buNone/>
            </a:pPr>
            <a:r>
              <a:rPr lang="zh-TW" altLang="en-US" sz="2000" b="1">
                <a:latin typeface="標楷體" pitchFamily="65" charset="-120"/>
              </a:rPr>
              <a:t>光纖到府 </a:t>
            </a:r>
            <a:r>
              <a:rPr lang="en-US" altLang="zh-TW" sz="2000" b="1">
                <a:latin typeface="標楷體" pitchFamily="65" charset="-120"/>
              </a:rPr>
              <a:t>(FTTH)</a:t>
            </a:r>
            <a:r>
              <a:rPr lang="zh-TW" altLang="en-US" sz="2000">
                <a:latin typeface="標楷體" pitchFamily="65" charset="-120"/>
              </a:rPr>
              <a:t> </a:t>
            </a:r>
            <a:r>
              <a:rPr lang="en-US" altLang="zh-TW" sz="2000">
                <a:latin typeface="標楷體" pitchFamily="65" charset="-120"/>
              </a:rPr>
              <a:t>- </a:t>
            </a:r>
            <a:r>
              <a:rPr lang="zh-TW" altLang="en-US" sz="2000">
                <a:latin typeface="標楷體" pitchFamily="65" charset="-120"/>
              </a:rPr>
              <a:t>光纖到達住宅的邊界。 </a:t>
            </a:r>
            <a:r>
              <a:rPr lang="zh-TW" altLang="en-US" sz="2000" b="1">
                <a:latin typeface="標楷體" pitchFamily="65" charset="-120"/>
              </a:rPr>
              <a:t> </a:t>
            </a:r>
          </a:p>
          <a:p>
            <a:pPr marL="251876" lvl="1" indent="0">
              <a:buNone/>
            </a:pPr>
            <a:r>
              <a:rPr lang="zh-TW" altLang="en-US" sz="2000" b="1">
                <a:latin typeface="標楷體" pitchFamily="65" charset="-120"/>
              </a:rPr>
              <a:t>光纖到大樓 </a:t>
            </a:r>
            <a:r>
              <a:rPr lang="en-US" altLang="zh-TW" sz="2000" b="1">
                <a:latin typeface="標楷體" pitchFamily="65" charset="-120"/>
              </a:rPr>
              <a:t>(FTTB)</a:t>
            </a:r>
            <a:r>
              <a:rPr lang="zh-TW" altLang="en-US" sz="2000">
                <a:latin typeface="標楷體" pitchFamily="65" charset="-120"/>
              </a:rPr>
              <a:t> </a:t>
            </a:r>
            <a:r>
              <a:rPr lang="en-US" altLang="zh-TW" sz="2000">
                <a:latin typeface="標楷體" pitchFamily="65" charset="-120"/>
              </a:rPr>
              <a:t>- </a:t>
            </a:r>
            <a:r>
              <a:rPr lang="zh-TW" altLang="en-US" sz="2000">
                <a:latin typeface="標楷體" pitchFamily="65" charset="-120"/>
              </a:rPr>
              <a:t>光纖到達大樓的邊界與個人生活空間進行連線。 </a:t>
            </a:r>
          </a:p>
          <a:p>
            <a:pPr marL="251876" lvl="1" indent="0">
              <a:buNone/>
            </a:pPr>
            <a:r>
              <a:rPr lang="zh-TW" altLang="en-US" sz="2000" b="1">
                <a:latin typeface="標楷體" pitchFamily="65" charset="-120"/>
              </a:rPr>
              <a:t>光纖至節點</a:t>
            </a:r>
            <a:r>
              <a:rPr lang="en-US" altLang="zh-TW" sz="2000" b="1">
                <a:latin typeface="標楷體" pitchFamily="65" charset="-120"/>
              </a:rPr>
              <a:t>/</a:t>
            </a:r>
            <a:r>
              <a:rPr lang="zh-TW" altLang="en-US" sz="2000" b="1">
                <a:latin typeface="標楷體" pitchFamily="65" charset="-120"/>
              </a:rPr>
              <a:t>近鄰 </a:t>
            </a:r>
            <a:r>
              <a:rPr lang="en-US" altLang="zh-TW" sz="2000" b="1">
                <a:latin typeface="標楷體" pitchFamily="65" charset="-120"/>
              </a:rPr>
              <a:t>(FTTN)</a:t>
            </a:r>
            <a:r>
              <a:rPr lang="zh-TW" altLang="en-US" sz="2000">
                <a:latin typeface="標楷體" pitchFamily="65" charset="-120"/>
              </a:rPr>
              <a:t> </a:t>
            </a:r>
            <a:r>
              <a:rPr lang="en-US" altLang="zh-TW" sz="2000">
                <a:latin typeface="標楷體" pitchFamily="65" charset="-120"/>
              </a:rPr>
              <a:t>- </a:t>
            </a:r>
            <a:r>
              <a:rPr lang="zh-TW" altLang="en-US" sz="2000">
                <a:latin typeface="標楷體" pitchFamily="65" charset="-120"/>
              </a:rPr>
              <a:t>光纜到達光節點，將光訊號轉換為到建築物內雙絞線或同軸電纜可接受的格式。</a:t>
            </a:r>
          </a:p>
          <a:p>
            <a:pPr marL="0" indent="0">
              <a:buNone/>
            </a:pPr>
            <a:r>
              <a:rPr lang="zh-TW" altLang="en-US" sz="2133" b="1">
                <a:latin typeface="標楷體" pitchFamily="65" charset="-120"/>
              </a:rPr>
              <a:t>註</a:t>
            </a:r>
            <a:r>
              <a:rPr lang="zh-TW" altLang="zh-TW" sz="2133">
                <a:latin typeface="標楷體" pitchFamily="65" charset="-120"/>
              </a:rPr>
              <a:t>：</a:t>
            </a:r>
            <a:r>
              <a:rPr lang="zh-TW" altLang="en-US" sz="2133">
                <a:latin typeface="標楷體" pitchFamily="65" charset="-120"/>
              </a:rPr>
              <a:t> </a:t>
            </a:r>
            <a:r>
              <a:rPr lang="en-US" altLang="zh-TW" sz="2133" err="1">
                <a:latin typeface="標楷體" pitchFamily="65" charset="-120"/>
              </a:rPr>
              <a:t>FTTx </a:t>
            </a:r>
            <a:r>
              <a:rPr lang="zh-TW" altLang="en-US" sz="2133">
                <a:latin typeface="標楷體" pitchFamily="65" charset="-120"/>
              </a:rPr>
              <a:t>可提供所有寬頻選項中最高的頻寬。</a:t>
            </a:r>
            <a:endParaRPr lang="zh-TW" altLang="zh-TW" sz="2133">
              <a:latin typeface="標楷體" pitchFamily="65" charset="-120"/>
            </a:endParaRPr>
          </a:p>
          <a:p>
            <a:pPr marL="0" indent="0"/>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7.5</a:t>
            </a:r>
            <a:r>
              <a:rPr lang="zh-TW" altLang="en-US" sz="3600" smtClean="0">
                <a:solidFill>
                  <a:srgbClr val="004C69"/>
                </a:solidFill>
              </a:rPr>
              <a:t>網際網路</a:t>
            </a:r>
            <a:r>
              <a:rPr lang="zh-TW" altLang="en-US" sz="3600">
                <a:solidFill>
                  <a:srgbClr val="004C69"/>
                </a:solidFill>
              </a:rPr>
              <a:t>為基礎的連通性</a:t>
            </a:r>
            <a:br>
              <a:rPr lang="en-US" sz="3600">
                <a:solidFill>
                  <a:srgbClr val="004C69"/>
                </a:solidFill>
              </a:rPr>
            </a:br>
            <a:r>
              <a:rPr lang="zh-TW" altLang="en-US" sz="3600">
                <a:solidFill>
                  <a:srgbClr val="004C69"/>
                </a:solidFill>
              </a:rPr>
              <a:t>光纖</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313</a:t>
            </a:fld>
            <a:endParaRPr lang="en-US" kern="0">
              <a:solidFill>
                <a:srgbClr val="595959"/>
              </a:solidFill>
            </a:endParaRPr>
          </a:p>
        </p:txBody>
      </p:sp>
    </p:spTree>
    <p:extLst>
      <p:ext uri="{BB962C8B-B14F-4D97-AF65-F5344CB8AC3E}">
        <p14:creationId xmlns:p14="http://schemas.microsoft.com/office/powerpoint/2010/main" val="3473171362"/>
      </p:ext>
    </p:extLst>
  </p:cSld>
  <p:clrMapOvr>
    <a:masterClrMapping/>
  </p:clrMapOvr>
  <p:transition/>
  <p:timing/>
</p:sld>
</file>

<file path=ppt/slides/slide3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402915"/>
            <a:ext cx="10584473" cy="4697735"/>
          </a:xfrm>
        </p:spPr>
        <p:txBody>
          <a:bodyPr/>
          <a:lstStyle/>
          <a:p>
            <a:r>
              <a:rPr lang="zh-TW" altLang="en-US" sz="2133">
                <a:latin typeface="標楷體" pitchFamily="65" charset="-120"/>
              </a:rPr>
              <a:t>無線技術使用免授權的無線電頻譜來傳送和接收資料。 </a:t>
            </a:r>
          </a:p>
          <a:p>
            <a:pPr lvl="1"/>
            <a:r>
              <a:rPr lang="zh-TW" altLang="en-US" sz="2000" b="1">
                <a:latin typeface="標楷體" pitchFamily="65" charset="-120"/>
              </a:rPr>
              <a:t>市政 </a:t>
            </a:r>
            <a:r>
              <a:rPr lang="en-US" altLang="zh-TW" sz="2000" b="1">
                <a:latin typeface="標楷體" pitchFamily="65" charset="-120"/>
              </a:rPr>
              <a:t>Wi-Fi - </a:t>
            </a:r>
            <a:r>
              <a:rPr lang="zh-TW" altLang="en-US" sz="2000">
                <a:latin typeface="標楷體" pitchFamily="65" charset="-120"/>
              </a:rPr>
              <a:t>許多城市已經開始免費提供高速網際網路接取，或者價格大大低於其他寬頻服務。</a:t>
            </a:r>
          </a:p>
          <a:p>
            <a:pPr lvl="1"/>
            <a:r>
              <a:rPr lang="zh-TW" altLang="en-US" sz="2000" b="1">
                <a:latin typeface="標楷體" pitchFamily="65" charset="-120"/>
              </a:rPr>
              <a:t>蜂巢式 </a:t>
            </a:r>
            <a:r>
              <a:rPr lang="en-US" altLang="zh-TW" sz="2000">
                <a:latin typeface="標楷體" pitchFamily="65" charset="-120"/>
              </a:rPr>
              <a:t>- </a:t>
            </a:r>
            <a:r>
              <a:rPr lang="zh-TW" altLang="en-US" sz="2000">
                <a:latin typeface="標楷體" pitchFamily="65" charset="-120"/>
              </a:rPr>
              <a:t>越來越多地用於使用蜂巢技術透過網際網路進行通訊。這些裝置使用無線電波透過附近的行動電話塔進行通訊。 </a:t>
            </a:r>
            <a:r>
              <a:rPr lang="en-US" altLang="zh-TW" sz="2000">
                <a:latin typeface="標楷體" pitchFamily="65" charset="-120"/>
              </a:rPr>
              <a:t>3G/4G/5G</a:t>
            </a:r>
            <a:r>
              <a:rPr lang="zh-TW" altLang="en-US" sz="2000" b="1">
                <a:latin typeface="標楷體" pitchFamily="65" charset="-120"/>
              </a:rPr>
              <a:t>無線 </a:t>
            </a:r>
            <a:r>
              <a:rPr lang="zh-TW" altLang="en-US" sz="2000">
                <a:latin typeface="標楷體" pitchFamily="65" charset="-120"/>
              </a:rPr>
              <a:t>和</a:t>
            </a:r>
            <a:r>
              <a:rPr lang="zh-TW" altLang="en-US" sz="2000" b="1">
                <a:latin typeface="標楷體" pitchFamily="65" charset="-120"/>
              </a:rPr>
              <a:t>長期演進技術 </a:t>
            </a:r>
            <a:r>
              <a:rPr lang="en-US" altLang="zh-TW" sz="2000" b="1">
                <a:latin typeface="標楷體" pitchFamily="65" charset="-120"/>
              </a:rPr>
              <a:t>(LTE) </a:t>
            </a:r>
            <a:r>
              <a:rPr lang="zh-TW" altLang="en-US" sz="2000">
                <a:latin typeface="標楷體" pitchFamily="65" charset="-120"/>
              </a:rPr>
              <a:t>是蜂窩技術。</a:t>
            </a:r>
          </a:p>
          <a:p>
            <a:pPr lvl="1"/>
            <a:r>
              <a:rPr lang="zh-TW" altLang="en-US" sz="2000" b="1">
                <a:latin typeface="標楷體" pitchFamily="65" charset="-120"/>
              </a:rPr>
              <a:t>衛星網際網路 </a:t>
            </a:r>
            <a:r>
              <a:rPr lang="en-US" altLang="zh-TW" sz="2000">
                <a:latin typeface="標楷體" pitchFamily="65" charset="-120"/>
              </a:rPr>
              <a:t>- </a:t>
            </a:r>
            <a:r>
              <a:rPr lang="zh-TW" altLang="en-US" sz="2000">
                <a:latin typeface="標楷體" pitchFamily="65" charset="-120"/>
              </a:rPr>
              <a:t>通常用於農村使用者或沒有有線電視和 </a:t>
            </a:r>
            <a:r>
              <a:rPr lang="en-US" altLang="zh-TW" sz="2000">
                <a:latin typeface="標楷體" pitchFamily="65" charset="-120"/>
              </a:rPr>
              <a:t>DSL </a:t>
            </a:r>
            <a:r>
              <a:rPr lang="zh-TW" altLang="en-US" sz="2000">
                <a:latin typeface="標楷體" pitchFamily="65" charset="-120"/>
              </a:rPr>
              <a:t>的偏遠地區。路由器連接到一個指向服務供應商衛星的衛星天線碟。這顆衛星是在太空的地球同步軌道上。樹木和大雨可能會影響信號的接收。 </a:t>
            </a:r>
          </a:p>
          <a:p>
            <a:pPr lvl="1"/>
            <a:r>
              <a:rPr lang="en-US" altLang="zh-TW" sz="2000" b="1">
                <a:latin typeface="標楷體" pitchFamily="65" charset="-120"/>
              </a:rPr>
              <a:t>WiMAX - </a:t>
            </a:r>
            <a:r>
              <a:rPr lang="zh-TW" altLang="en-US" sz="2000">
                <a:latin typeface="標楷體" pitchFamily="65" charset="-120"/>
              </a:rPr>
              <a:t>全球互通微波存取（</a:t>
            </a:r>
            <a:r>
              <a:rPr lang="en-US" altLang="zh-TW" sz="2000">
                <a:latin typeface="標楷體" pitchFamily="65" charset="-120"/>
              </a:rPr>
              <a:t>WiMAX</a:t>
            </a:r>
            <a:r>
              <a:rPr lang="zh-TW" altLang="en-US" sz="2000">
                <a:latin typeface="標楷體" pitchFamily="65" charset="-120"/>
              </a:rPr>
              <a:t>）是一種剛剛開始使用的新技術。在 </a:t>
            </a:r>
            <a:r>
              <a:rPr lang="en-US" altLang="zh-TW" sz="2000">
                <a:latin typeface="標楷體" pitchFamily="65" charset="-120"/>
              </a:rPr>
              <a:t>IEEE </a:t>
            </a:r>
            <a:r>
              <a:rPr lang="zh-TW" altLang="en-US" sz="2000">
                <a:latin typeface="標楷體" pitchFamily="65" charset="-120"/>
              </a:rPr>
              <a:t>標準 </a:t>
            </a:r>
            <a:r>
              <a:rPr lang="en-US" altLang="zh-TW" sz="2000">
                <a:latin typeface="標楷體" pitchFamily="65" charset="-120"/>
              </a:rPr>
              <a:t>802.16 </a:t>
            </a:r>
            <a:r>
              <a:rPr lang="zh-TW" altLang="en-US" sz="2000">
                <a:latin typeface="標楷體" pitchFamily="65" charset="-120"/>
              </a:rPr>
              <a:t>中對它進行了描述。</a:t>
            </a:r>
            <a:r>
              <a:rPr lang="en-US" altLang="zh-TW" sz="2000">
                <a:latin typeface="標楷體" pitchFamily="65" charset="-120"/>
              </a:rPr>
              <a:t>WiMAX </a:t>
            </a:r>
            <a:r>
              <a:rPr lang="zh-TW" altLang="en-US" sz="2000">
                <a:latin typeface="標楷體" pitchFamily="65" charset="-120"/>
              </a:rPr>
              <a:t>透過無線存取提供高速寬頻服務，並提供像手機網路一樣的廣泛覆蓋，而不是透過小型 </a:t>
            </a:r>
            <a:r>
              <a:rPr lang="en-US" altLang="zh-TW" sz="2000">
                <a:latin typeface="標楷體" pitchFamily="65" charset="-120"/>
              </a:rPr>
              <a:t>Wi-Fi </a:t>
            </a:r>
            <a:r>
              <a:rPr lang="zh-TW" altLang="en-US" sz="2000">
                <a:latin typeface="標楷體" pitchFamily="65" charset="-120"/>
              </a:rPr>
              <a:t>熱點。</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7.5</a:t>
            </a:r>
            <a:r>
              <a:rPr lang="zh-TW" altLang="en-US" sz="3600" smtClean="0">
                <a:solidFill>
                  <a:srgbClr val="004C69"/>
                </a:solidFill>
              </a:rPr>
              <a:t>網際網路</a:t>
            </a:r>
            <a:r>
              <a:rPr lang="zh-TW" altLang="en-US" sz="3600">
                <a:solidFill>
                  <a:srgbClr val="004C69"/>
                </a:solidFill>
              </a:rPr>
              <a:t>為基礎的連通性</a:t>
            </a:r>
            <a:br>
              <a:rPr lang="en-US" sz="3600">
                <a:solidFill>
                  <a:srgbClr val="004C69"/>
                </a:solidFill>
              </a:rPr>
            </a:br>
            <a:r>
              <a:rPr lang="zh-TW" altLang="en-US" sz="3600">
                <a:solidFill>
                  <a:srgbClr val="004C69"/>
                </a:solidFill>
              </a:rPr>
              <a:t>無線網際網路為基礎的寬頻</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314</a:t>
            </a:fld>
            <a:endParaRPr lang="en-US" kern="0">
              <a:solidFill>
                <a:srgbClr val="595959"/>
              </a:solidFill>
            </a:endParaRPr>
          </a:p>
        </p:txBody>
      </p:sp>
    </p:spTree>
    <p:extLst>
      <p:ext uri="{BB962C8B-B14F-4D97-AF65-F5344CB8AC3E}">
        <p14:creationId xmlns:p14="http://schemas.microsoft.com/office/powerpoint/2010/main" val="1205455684"/>
      </p:ext>
    </p:extLst>
  </p:cSld>
  <p:clrMapOvr>
    <a:masterClrMapping/>
  </p:clrMapOvr>
  <p:transition/>
  <p:timing/>
</p:sld>
</file>

<file path=ppt/slides/slide3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0618107" cy="5792741"/>
          </a:xfrm>
        </p:spPr>
        <p:txBody>
          <a:bodyPr>
            <a:normAutofit fontScale="92500" lnSpcReduction="10000"/>
          </a:bodyPr>
          <a:lstStyle/>
          <a:p>
            <a:r>
              <a:rPr lang="en-US" altLang="zh-TW" sz="2400">
                <a:latin typeface="標楷體" pitchFamily="65" charset="-120"/>
              </a:rPr>
              <a:t>VPN </a:t>
            </a:r>
            <a:r>
              <a:rPr lang="zh-TW" altLang="en-US" sz="2400">
                <a:latin typeface="標楷體" pitchFamily="65" charset="-120"/>
              </a:rPr>
              <a:t>可用來解決遠端辦公室人員使用寬頻服務透過網際網路存取公司 </a:t>
            </a:r>
            <a:r>
              <a:rPr lang="en-US" altLang="zh-TW" sz="2400">
                <a:latin typeface="標楷體" pitchFamily="65" charset="-120"/>
              </a:rPr>
              <a:t>WAN </a:t>
            </a:r>
            <a:r>
              <a:rPr lang="zh-TW" altLang="en-US" sz="2400">
                <a:latin typeface="標楷體" pitchFamily="65" charset="-120"/>
              </a:rPr>
              <a:t>時所產生的安全風險。 </a:t>
            </a:r>
          </a:p>
          <a:p>
            <a:r>
              <a:rPr lang="en-US" altLang="zh-TW" sz="2400">
                <a:latin typeface="標楷體" pitchFamily="65" charset="-120"/>
              </a:rPr>
              <a:t>VPN </a:t>
            </a:r>
            <a:r>
              <a:rPr lang="zh-TW" altLang="en-US" sz="2400">
                <a:latin typeface="標楷體" pitchFamily="65" charset="-120"/>
              </a:rPr>
              <a:t>是透過公用網路，例如網際網路，在私有網路之間的加密連線。 </a:t>
            </a:r>
            <a:r>
              <a:rPr lang="en-US" altLang="zh-TW" sz="2400">
                <a:latin typeface="標楷體" pitchFamily="65" charset="-120"/>
              </a:rPr>
              <a:t>VPN </a:t>
            </a:r>
            <a:r>
              <a:rPr lang="zh-TW" altLang="en-US" sz="2400">
                <a:latin typeface="標楷體" pitchFamily="65" charset="-120"/>
              </a:rPr>
              <a:t>隧道是透過網際網路從公司的私有網路路由到遠端站點或員工主機。 </a:t>
            </a:r>
          </a:p>
          <a:p>
            <a:r>
              <a:rPr lang="zh-TW" altLang="en-US" sz="2400">
                <a:latin typeface="標楷體" pitchFamily="65" charset="-120"/>
              </a:rPr>
              <a:t>使用 </a:t>
            </a:r>
            <a:r>
              <a:rPr lang="en-US" altLang="zh-TW" sz="2400">
                <a:latin typeface="標楷體" pitchFamily="65" charset="-120"/>
              </a:rPr>
              <a:t>VPN </a:t>
            </a:r>
            <a:r>
              <a:rPr lang="zh-TW" altLang="en-US" sz="2400">
                <a:latin typeface="標楷體" pitchFamily="65" charset="-120"/>
              </a:rPr>
              <a:t>有幾個好處：</a:t>
            </a:r>
          </a:p>
          <a:p>
            <a:pPr lvl="1"/>
            <a:r>
              <a:rPr lang="zh-TW" altLang="en-US" b="1">
                <a:latin typeface="標楷體" pitchFamily="65" charset="-120"/>
              </a:rPr>
              <a:t>節省成本 </a:t>
            </a:r>
            <a:r>
              <a:rPr lang="en-US" altLang="zh-TW">
                <a:latin typeface="標楷體" pitchFamily="65" charset="-120"/>
              </a:rPr>
              <a:t>- </a:t>
            </a:r>
            <a:r>
              <a:rPr lang="zh-TW" altLang="en-US">
                <a:latin typeface="標楷體" pitchFamily="65" charset="-120"/>
              </a:rPr>
              <a:t>省去了昂貴的專用 </a:t>
            </a:r>
            <a:r>
              <a:rPr lang="en-US" altLang="zh-TW">
                <a:latin typeface="標楷體" pitchFamily="65" charset="-120"/>
              </a:rPr>
              <a:t>WAN </a:t>
            </a:r>
            <a:r>
              <a:rPr lang="zh-TW" altLang="en-US">
                <a:latin typeface="標楷體" pitchFamily="65" charset="-120"/>
              </a:rPr>
              <a:t>鏈路和數據機庫。</a:t>
            </a:r>
          </a:p>
          <a:p>
            <a:pPr lvl="1"/>
            <a:r>
              <a:rPr lang="zh-TW" altLang="en-US" b="1">
                <a:latin typeface="標楷體" pitchFamily="65" charset="-120"/>
              </a:rPr>
              <a:t>安全 </a:t>
            </a:r>
            <a:r>
              <a:rPr lang="en-US" altLang="zh-TW">
                <a:latin typeface="標楷體" pitchFamily="65" charset="-120"/>
              </a:rPr>
              <a:t>- VPN </a:t>
            </a:r>
            <a:r>
              <a:rPr lang="zh-TW" altLang="en-US">
                <a:latin typeface="標楷體" pitchFamily="65" charset="-120"/>
              </a:rPr>
              <a:t>透過使用先進的加密和認證協定提供最高級別的安全性，以保護資料免受未經授權的存取。</a:t>
            </a:r>
          </a:p>
          <a:p>
            <a:pPr lvl="1"/>
            <a:r>
              <a:rPr lang="zh-TW" altLang="en-US" b="1">
                <a:latin typeface="標楷體" pitchFamily="65" charset="-120"/>
              </a:rPr>
              <a:t>可延展性 </a:t>
            </a:r>
            <a:r>
              <a:rPr lang="en-US" altLang="zh-TW">
                <a:latin typeface="標楷體" pitchFamily="65" charset="-120"/>
              </a:rPr>
              <a:t>-</a:t>
            </a:r>
            <a:r>
              <a:rPr lang="zh-TW" altLang="en-US">
                <a:latin typeface="標楷體" pitchFamily="65" charset="-120"/>
              </a:rPr>
              <a:t>公司可以在不增加大量基礎建設的情況下增加大量容量。 </a:t>
            </a:r>
          </a:p>
          <a:p>
            <a:pPr lvl="1"/>
            <a:r>
              <a:rPr lang="zh-TW" altLang="en-US" b="1">
                <a:latin typeface="標楷體" pitchFamily="65" charset="-120"/>
              </a:rPr>
              <a:t>寬頻技術的相容性 </a:t>
            </a:r>
            <a:r>
              <a:rPr lang="en-US" altLang="zh-TW" b="1">
                <a:latin typeface="標楷體" pitchFamily="65" charset="-120"/>
              </a:rPr>
              <a:t>- </a:t>
            </a:r>
            <a:r>
              <a:rPr lang="zh-TW" altLang="en-US">
                <a:latin typeface="標楷體" pitchFamily="65" charset="-120"/>
              </a:rPr>
              <a:t>被 </a:t>
            </a:r>
            <a:r>
              <a:rPr lang="en-US" altLang="zh-TW">
                <a:latin typeface="標楷體" pitchFamily="65" charset="-120"/>
              </a:rPr>
              <a:t>DSL </a:t>
            </a:r>
            <a:r>
              <a:rPr lang="zh-TW" altLang="en-US">
                <a:latin typeface="標楷體" pitchFamily="65" charset="-120"/>
              </a:rPr>
              <a:t>和有線電視等寬頻服務供應商支援。 </a:t>
            </a:r>
          </a:p>
          <a:p>
            <a:pPr lvl="1"/>
            <a:r>
              <a:rPr lang="zh-TW" altLang="en-US" b="1">
                <a:latin typeface="標楷體" pitchFamily="65" charset="-120"/>
              </a:rPr>
              <a:t>站點對站點 </a:t>
            </a:r>
            <a:r>
              <a:rPr lang="en-US" altLang="zh-TW" b="1">
                <a:latin typeface="標楷體" pitchFamily="65" charset="-120"/>
              </a:rPr>
              <a:t>VPN</a:t>
            </a:r>
            <a:r>
              <a:rPr lang="zh-TW" altLang="en-US">
                <a:latin typeface="標楷體" pitchFamily="65" charset="-120"/>
              </a:rPr>
              <a:t> </a:t>
            </a:r>
            <a:r>
              <a:rPr lang="en-US" altLang="zh-TW">
                <a:latin typeface="標楷體" pitchFamily="65" charset="-120"/>
              </a:rPr>
              <a:t>- VPN </a:t>
            </a:r>
            <a:r>
              <a:rPr lang="zh-TW" altLang="en-US">
                <a:latin typeface="標楷體" pitchFamily="65" charset="-120"/>
              </a:rPr>
              <a:t>設定是在路由器上設定的。用戶不知道自己的資料被加密。</a:t>
            </a:r>
          </a:p>
          <a:p>
            <a:pPr lvl="1"/>
            <a:r>
              <a:rPr lang="zh-TW" altLang="en-US" b="1">
                <a:latin typeface="標楷體" pitchFamily="65" charset="-120"/>
              </a:rPr>
              <a:t>遠端存取</a:t>
            </a:r>
            <a:r>
              <a:rPr lang="zh-TW" altLang="en-US">
                <a:latin typeface="標楷體" pitchFamily="65" charset="-120"/>
              </a:rPr>
              <a:t> </a:t>
            </a:r>
            <a:r>
              <a:rPr lang="en-US" altLang="zh-TW">
                <a:latin typeface="標楷體" pitchFamily="65" charset="-120"/>
              </a:rPr>
              <a:t>- </a:t>
            </a:r>
            <a:r>
              <a:rPr lang="zh-TW" altLang="en-US">
                <a:latin typeface="標楷體" pitchFamily="65" charset="-120"/>
              </a:rPr>
              <a:t>使用者知道並啟動遠端存取連線。例如，在瀏覽器中使用 </a:t>
            </a:r>
            <a:r>
              <a:rPr lang="en-US" altLang="zh-TW">
                <a:latin typeface="標楷體" pitchFamily="65" charset="-120"/>
              </a:rPr>
              <a:t>HTTPS </a:t>
            </a:r>
            <a:r>
              <a:rPr lang="zh-TW" altLang="en-US">
                <a:latin typeface="標楷體" pitchFamily="65" charset="-120"/>
              </a:rPr>
              <a:t>連接到你的銀行。另外，使用者也可以在主機上執行 </a:t>
            </a:r>
            <a:r>
              <a:rPr lang="en-US" altLang="zh-TW">
                <a:latin typeface="標楷體" pitchFamily="65" charset="-120"/>
              </a:rPr>
              <a:t>VPN </a:t>
            </a:r>
            <a:r>
              <a:rPr lang="zh-TW" altLang="en-US">
                <a:latin typeface="標楷體" pitchFamily="65" charset="-120"/>
              </a:rPr>
              <a:t>用戶端軟體，與目的裝置進行連線和認證。</a:t>
            </a:r>
            <a:endParaRPr lang="en-US">
              <a:latin typeface="標楷體" pitchFamily="65" charset="-120"/>
            </a:endParaRPr>
          </a:p>
          <a:p>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7.5</a:t>
            </a:r>
            <a:r>
              <a:rPr lang="zh-TW" altLang="en-US" sz="3600" smtClean="0">
                <a:solidFill>
                  <a:srgbClr val="004C69"/>
                </a:solidFill>
              </a:rPr>
              <a:t>網際網路</a:t>
            </a:r>
            <a:r>
              <a:rPr lang="zh-TW" altLang="en-US" sz="3600">
                <a:solidFill>
                  <a:srgbClr val="004C69"/>
                </a:solidFill>
              </a:rPr>
              <a:t>為基礎的連通性</a:t>
            </a:r>
            <a:br>
              <a:rPr lang="en-US" sz="3600">
                <a:solidFill>
                  <a:srgbClr val="004C69"/>
                </a:solidFill>
              </a:rPr>
            </a:br>
            <a:r>
              <a:rPr lang="en-US" altLang="zh-TW" sz="3600">
                <a:solidFill>
                  <a:srgbClr val="004C69"/>
                </a:solidFill>
              </a:rPr>
              <a:t>VPN </a:t>
            </a:r>
            <a:r>
              <a:rPr lang="zh-TW" altLang="en-US" sz="3600">
                <a:solidFill>
                  <a:srgbClr val="004C69"/>
                </a:solidFill>
              </a:rPr>
              <a:t>技術</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315</a:t>
            </a:fld>
            <a:endParaRPr lang="en-US" kern="0">
              <a:solidFill>
                <a:srgbClr val="595959"/>
              </a:solidFill>
            </a:endParaRPr>
          </a:p>
        </p:txBody>
      </p:sp>
    </p:spTree>
    <p:extLst>
      <p:ext uri="{BB962C8B-B14F-4D97-AF65-F5344CB8AC3E}">
        <p14:creationId xmlns:p14="http://schemas.microsoft.com/office/powerpoint/2010/main" val="392071459"/>
      </p:ext>
    </p:extLst>
  </p:cSld>
  <p:clrMapOvr>
    <a:masterClrMapping/>
  </p:clrMapOvr>
  <p:transition/>
  <p:timing/>
</p:sld>
</file>

<file path=ppt/slides/slide3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7762759" cy="5540425"/>
          </a:xfrm>
        </p:spPr>
        <p:txBody>
          <a:bodyPr>
            <a:normAutofit/>
          </a:bodyPr>
          <a:lstStyle/>
          <a:p>
            <a:r>
              <a:rPr lang="zh-TW" altLang="en-US" sz="2200">
                <a:latin typeface="標楷體" pitchFamily="65" charset="-120"/>
              </a:rPr>
              <a:t>組織可以連線到 </a:t>
            </a:r>
            <a:r>
              <a:rPr lang="en-US" altLang="zh-TW" sz="2200">
                <a:latin typeface="標楷體" pitchFamily="65" charset="-120"/>
              </a:rPr>
              <a:t>ISP </a:t>
            </a:r>
            <a:r>
              <a:rPr lang="zh-TW" altLang="en-US" sz="2200">
                <a:latin typeface="標楷體" pitchFamily="65" charset="-120"/>
              </a:rPr>
              <a:t>有不同的方式。選擇取決於組織的需求和預算。</a:t>
            </a:r>
          </a:p>
          <a:p>
            <a:pPr lvl="1"/>
            <a:r>
              <a:rPr lang="zh-TW" altLang="en-US" sz="2200" b="1">
                <a:latin typeface="標楷體" pitchFamily="65" charset="-120"/>
              </a:rPr>
              <a:t>單宿主 </a:t>
            </a:r>
            <a:r>
              <a:rPr lang="en-US" altLang="zh-TW" sz="2200">
                <a:latin typeface="標楷體" pitchFamily="65" charset="-120"/>
              </a:rPr>
              <a:t>-</a:t>
            </a:r>
            <a:r>
              <a:rPr lang="zh-TW" altLang="en-US" sz="2200">
                <a:latin typeface="標楷體" pitchFamily="65" charset="-120"/>
              </a:rPr>
              <a:t> 使用單一鏈路與 </a:t>
            </a:r>
            <a:r>
              <a:rPr lang="en-US" altLang="zh-TW" sz="2200">
                <a:latin typeface="標楷體" pitchFamily="65" charset="-120"/>
              </a:rPr>
              <a:t>ISP </a:t>
            </a:r>
            <a:r>
              <a:rPr lang="zh-TW" altLang="en-US" sz="2200">
                <a:latin typeface="標楷體" pitchFamily="65" charset="-120"/>
              </a:rPr>
              <a:t>的單一連接。不提供備援，是最便宜的解決方案。</a:t>
            </a:r>
          </a:p>
          <a:p>
            <a:pPr lvl="1"/>
            <a:r>
              <a:rPr lang="zh-TW" altLang="en-US" sz="2200" b="1">
                <a:latin typeface="標楷體" pitchFamily="65" charset="-120"/>
              </a:rPr>
              <a:t>雙宿主 </a:t>
            </a:r>
            <a:r>
              <a:rPr lang="en-US" altLang="zh-TW" sz="2200">
                <a:latin typeface="標楷體" pitchFamily="65" charset="-120"/>
              </a:rPr>
              <a:t>- </a:t>
            </a:r>
            <a:r>
              <a:rPr lang="zh-TW" altLang="en-US" sz="2200">
                <a:latin typeface="標楷體" pitchFamily="65" charset="-120"/>
              </a:rPr>
              <a:t>使用兩個鏈路連接到相同的 </a:t>
            </a:r>
            <a:r>
              <a:rPr lang="en-US" altLang="zh-TW" sz="2200">
                <a:latin typeface="標楷體" pitchFamily="65" charset="-120"/>
              </a:rPr>
              <a:t>ISP</a:t>
            </a:r>
            <a:r>
              <a:rPr lang="zh-TW" altLang="en-US" sz="2200">
                <a:latin typeface="標楷體" pitchFamily="65" charset="-120"/>
              </a:rPr>
              <a:t>。提供冗餘和負載平衡。不過，如果 </a:t>
            </a:r>
            <a:r>
              <a:rPr lang="en-US" altLang="zh-TW" sz="2200">
                <a:latin typeface="標楷體" pitchFamily="65" charset="-120"/>
              </a:rPr>
              <a:t>ISP </a:t>
            </a:r>
            <a:r>
              <a:rPr lang="zh-TW" altLang="en-US" sz="2200">
                <a:latin typeface="標楷體" pitchFamily="65" charset="-120"/>
              </a:rPr>
              <a:t>出現故障，該組織將失去網際網路連線。 </a:t>
            </a:r>
          </a:p>
          <a:p>
            <a:pPr lvl="1"/>
            <a:r>
              <a:rPr lang="zh-TW" altLang="en-US" sz="2200" b="1">
                <a:latin typeface="標楷體" pitchFamily="65" charset="-120"/>
              </a:rPr>
              <a:t>多宿主 </a:t>
            </a:r>
            <a:r>
              <a:rPr lang="en-US" altLang="zh-TW" sz="2200">
                <a:latin typeface="標楷體" pitchFamily="65" charset="-120"/>
              </a:rPr>
              <a:t>- </a:t>
            </a:r>
            <a:r>
              <a:rPr lang="zh-TW" altLang="en-US" sz="2200">
                <a:latin typeface="標楷體" pitchFamily="65" charset="-120"/>
              </a:rPr>
              <a:t>用戶連接到兩個不同的 </a:t>
            </a:r>
            <a:r>
              <a:rPr lang="en-US" altLang="zh-TW" sz="2200">
                <a:latin typeface="標楷體" pitchFamily="65" charset="-120"/>
              </a:rPr>
              <a:t>ISP</a:t>
            </a:r>
            <a:r>
              <a:rPr lang="zh-TW" altLang="en-US" sz="2200">
                <a:latin typeface="標楷體" pitchFamily="65" charset="-120"/>
              </a:rPr>
              <a:t>。這種設計提供了更多的備援並實作了負載平衡，但它可能很昂貴。 </a:t>
            </a:r>
          </a:p>
          <a:p>
            <a:pPr lvl="1"/>
            <a:r>
              <a:rPr lang="zh-TW" altLang="en-US" sz="2200" b="1">
                <a:latin typeface="標楷體" pitchFamily="65" charset="-120"/>
              </a:rPr>
              <a:t>雙重多宿主 </a:t>
            </a:r>
            <a:r>
              <a:rPr lang="en-US" altLang="zh-TW" sz="2200">
                <a:latin typeface="標楷體" pitchFamily="65" charset="-120"/>
              </a:rPr>
              <a:t>- </a:t>
            </a:r>
            <a:r>
              <a:rPr lang="zh-TW" altLang="en-US" sz="2200">
                <a:latin typeface="標楷體" pitchFamily="65" charset="-120"/>
              </a:rPr>
              <a:t>雙重多宿主是所示四個中最具韌性的拓撲。用戶端會連接到多個 </a:t>
            </a:r>
            <a:r>
              <a:rPr lang="en-US" altLang="zh-TW" sz="2200">
                <a:latin typeface="標楷體" pitchFamily="65" charset="-120"/>
              </a:rPr>
              <a:t>ISP </a:t>
            </a:r>
            <a:r>
              <a:rPr lang="zh-TW" altLang="en-US" sz="2200">
                <a:latin typeface="標楷體" pitchFamily="65" charset="-120"/>
              </a:rPr>
              <a:t>的備援鏈路。這種拓撲結構提供盡可能多的備援。這是四個最昂貴的選擇。</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7.5</a:t>
            </a:r>
            <a:r>
              <a:rPr lang="zh-TW" altLang="en-US" sz="3600" smtClean="0">
                <a:solidFill>
                  <a:srgbClr val="004C69"/>
                </a:solidFill>
              </a:rPr>
              <a:t>網際網路</a:t>
            </a:r>
            <a:r>
              <a:rPr lang="zh-TW" altLang="en-US" sz="3600">
                <a:solidFill>
                  <a:srgbClr val="004C69"/>
                </a:solidFill>
              </a:rPr>
              <a:t>為基礎的連通性</a:t>
            </a:r>
            <a:br>
              <a:rPr lang="en-US" sz="3600">
                <a:solidFill>
                  <a:srgbClr val="004C69"/>
                </a:solidFill>
              </a:rPr>
            </a:br>
            <a:r>
              <a:rPr lang="en-US" altLang="zh-TW" sz="3600">
                <a:solidFill>
                  <a:srgbClr val="004C69"/>
                </a:solidFill>
              </a:rPr>
              <a:t>ISP </a:t>
            </a:r>
            <a:r>
              <a:rPr lang="zh-TW" altLang="en-US" sz="3600">
                <a:solidFill>
                  <a:srgbClr val="004C69"/>
                </a:solidFill>
              </a:rPr>
              <a:t>連通性選項</a:t>
            </a:r>
          </a:p>
        </p:txBody>
      </p:sp>
      <p:pic>
        <p:nvPicPr>
          <p:cNvPr id="2" name="Picture 1">
            <a:extLst>
              <a:ext uri="{FF2B5EF4-FFF2-40B4-BE49-F238E27FC236}">
                <a16:creationId xmlns:a16="http://schemas.microsoft.com/office/drawing/2014/main" id="{34BF267B-7845-4111-91FD-FA6958B413EC}"/>
              </a:ext>
            </a:extLst>
          </p:cNvPr>
          <p:cNvPicPr>
            <a:picLocks noChangeAspect="1"/>
          </p:cNvPicPr>
          <p:nvPr/>
        </p:nvPicPr>
        <p:blipFill>
          <a:blip r:embed="rId3"/>
          <a:stretch>
            <a:fillRect/>
          </a:stretch>
        </p:blipFill>
        <p:spPr>
          <a:xfrm>
            <a:off x="8319248" y="4262669"/>
            <a:ext cx="3399768" cy="2043577"/>
          </a:xfrm>
          <a:prstGeom prst="rect">
            <a:avLst/>
          </a:prstGeom>
        </p:spPr>
      </p:pic>
      <p:pic>
        <p:nvPicPr>
          <p:cNvPr id="5" name="Picture 4">
            <a:extLst>
              <a:ext uri="{FF2B5EF4-FFF2-40B4-BE49-F238E27FC236}">
                <a16:creationId xmlns:a16="http://schemas.microsoft.com/office/drawing/2014/main" id="{9A4575AE-6A3C-408D-AFA5-1C7FC1F8C805}"/>
              </a:ext>
            </a:extLst>
          </p:cNvPr>
          <p:cNvPicPr>
            <a:picLocks noChangeAspect="1"/>
          </p:cNvPicPr>
          <p:nvPr/>
        </p:nvPicPr>
        <p:blipFill>
          <a:blip r:embed="rId4"/>
          <a:stretch>
            <a:fillRect/>
          </a:stretch>
        </p:blipFill>
        <p:spPr>
          <a:xfrm>
            <a:off x="8233249" y="2281125"/>
            <a:ext cx="3632057" cy="2034499"/>
          </a:xfrm>
          <a:prstGeom prst="rect">
            <a:avLst/>
          </a:prstGeom>
        </p:spPr>
      </p:pic>
      <p:pic>
        <p:nvPicPr>
          <p:cNvPr id="6" name="Picture 5">
            <a:extLst>
              <a:ext uri="{FF2B5EF4-FFF2-40B4-BE49-F238E27FC236}">
                <a16:creationId xmlns:a16="http://schemas.microsoft.com/office/drawing/2014/main" id="{7DF19F28-4200-4E3E-9667-41491491D38D}"/>
              </a:ext>
            </a:extLst>
          </p:cNvPr>
          <p:cNvPicPr>
            <a:picLocks noChangeAspect="1"/>
          </p:cNvPicPr>
          <p:nvPr/>
        </p:nvPicPr>
        <p:blipFill>
          <a:blip r:embed="rId5"/>
          <a:stretch>
            <a:fillRect/>
          </a:stretch>
        </p:blipFill>
        <p:spPr>
          <a:xfrm>
            <a:off x="8214951" y="1437059"/>
            <a:ext cx="3650355" cy="858107"/>
          </a:xfrm>
          <a:prstGeom prst="rect">
            <a:avLst/>
          </a:prstGeom>
        </p:spPr>
      </p:pic>
      <p:pic>
        <p:nvPicPr>
          <p:cNvPr id="7" name="Picture 6">
            <a:extLst>
              <a:ext uri="{FF2B5EF4-FFF2-40B4-BE49-F238E27FC236}">
                <a16:creationId xmlns:a16="http://schemas.microsoft.com/office/drawing/2014/main" id="{9CCC4CC1-64EE-48DF-A528-D2C57C207A3B}"/>
              </a:ext>
            </a:extLst>
          </p:cNvPr>
          <p:cNvPicPr>
            <a:picLocks noChangeAspect="1"/>
          </p:cNvPicPr>
          <p:nvPr/>
        </p:nvPicPr>
        <p:blipFill>
          <a:blip r:embed="rId6"/>
          <a:stretch>
            <a:fillRect/>
          </a:stretch>
        </p:blipFill>
        <p:spPr>
          <a:xfrm>
            <a:off x="8233248" y="357441"/>
            <a:ext cx="3698648" cy="867415"/>
          </a:xfrm>
          <a:prstGeom prst="rect">
            <a:avLst/>
          </a:prstGeom>
        </p:spPr>
      </p:pic>
      <p:sp>
        <p:nvSpPr>
          <p:cNvPr id="8" name="投影片編號版面配置區 7"/>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316</a:t>
            </a:fld>
            <a:endParaRPr lang="en-US" kern="0">
              <a:solidFill>
                <a:srgbClr val="595959"/>
              </a:solidFill>
            </a:endParaRPr>
          </a:p>
        </p:txBody>
      </p:sp>
    </p:spTree>
    <p:extLst>
      <p:ext uri="{BB962C8B-B14F-4D97-AF65-F5344CB8AC3E}">
        <p14:creationId xmlns:p14="http://schemas.microsoft.com/office/powerpoint/2010/main" val="2322788137"/>
      </p:ext>
    </p:extLst>
  </p:cSld>
  <p:clrMapOvr>
    <a:masterClrMapping/>
  </p:clrMapOvr>
  <p:transition/>
  <p:timing/>
</p:sld>
</file>

<file path=ppt/slides/slide3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86495" y="1302938"/>
            <a:ext cx="11515573" cy="4509845"/>
          </a:xfrm>
        </p:spPr>
        <p:txBody>
          <a:bodyPr>
            <a:noAutofit/>
          </a:bodyPr>
          <a:lstStyle/>
          <a:p>
            <a:r>
              <a:rPr lang="zh-TW" altLang="en-US" sz="2200">
                <a:latin typeface="標楷體" pitchFamily="65" charset="-120"/>
              </a:rPr>
              <a:t>每個寬頻解決方案都有優缺點。如果有多個寬頻解決方案可用，則應執行成本對比效益分析，以判斷最佳的解決方案。 </a:t>
            </a:r>
          </a:p>
          <a:p>
            <a:r>
              <a:rPr lang="zh-TW" altLang="en-US" sz="2200">
                <a:latin typeface="標楷體" pitchFamily="65" charset="-120"/>
              </a:rPr>
              <a:t>一些要考慮的因素包括下列各項：</a:t>
            </a:r>
          </a:p>
          <a:p>
            <a:pPr lvl="1"/>
            <a:r>
              <a:rPr lang="zh-TW" altLang="en-US" sz="2200" b="1">
                <a:latin typeface="標楷體" pitchFamily="65" charset="-120"/>
              </a:rPr>
              <a:t>纜線 </a:t>
            </a:r>
            <a:r>
              <a:rPr lang="en-US" altLang="zh-TW" sz="2200">
                <a:latin typeface="標楷體" pitchFamily="65" charset="-120"/>
              </a:rPr>
              <a:t>- </a:t>
            </a:r>
            <a:r>
              <a:rPr lang="zh-TW" altLang="en-US" sz="2200">
                <a:latin typeface="標楷體" pitchFamily="65" charset="-120"/>
              </a:rPr>
              <a:t>頻寬由許多使用者共用。因此，在超額訂用的區域中，在高用量時段資料速率通常很慢。</a:t>
            </a:r>
          </a:p>
          <a:p>
            <a:pPr lvl="1"/>
            <a:r>
              <a:rPr lang="en-US" altLang="zh-TW" sz="2200" b="1">
                <a:latin typeface="標楷體" pitchFamily="65" charset="-120"/>
              </a:rPr>
              <a:t>DSL </a:t>
            </a:r>
            <a:r>
              <a:rPr lang="en-US" altLang="zh-TW" sz="2200">
                <a:latin typeface="標楷體" pitchFamily="65" charset="-120"/>
              </a:rPr>
              <a:t>- </a:t>
            </a:r>
            <a:r>
              <a:rPr lang="zh-TW" altLang="en-US" sz="2200">
                <a:latin typeface="標楷體" pitchFamily="65" charset="-120"/>
              </a:rPr>
              <a:t>對距離敏感（相對於 </a:t>
            </a:r>
            <a:r>
              <a:rPr lang="en-US" altLang="zh-TW" sz="2200">
                <a:latin typeface="標楷體" pitchFamily="65" charset="-120"/>
              </a:rPr>
              <a:t>ISP </a:t>
            </a:r>
            <a:r>
              <a:rPr lang="zh-TW" altLang="en-US" sz="2200">
                <a:latin typeface="標楷體" pitchFamily="65" charset="-120"/>
              </a:rPr>
              <a:t>機房）的有限頻寬。上傳速率等比例的比下載速率低。</a:t>
            </a:r>
          </a:p>
          <a:p>
            <a:pPr lvl="1"/>
            <a:r>
              <a:rPr lang="zh-TW" altLang="en-US" sz="2200" b="1">
                <a:latin typeface="標楷體" pitchFamily="65" charset="-120"/>
              </a:rPr>
              <a:t>光纖到府 </a:t>
            </a:r>
            <a:r>
              <a:rPr lang="en-US" altLang="zh-TW" sz="2200">
                <a:latin typeface="標楷體" pitchFamily="65" charset="-120"/>
              </a:rPr>
              <a:t>- </a:t>
            </a:r>
            <a:r>
              <a:rPr lang="zh-TW" altLang="en-US" sz="2200">
                <a:latin typeface="標楷體" pitchFamily="65" charset="-120"/>
              </a:rPr>
              <a:t>此選項需要將光纖直接安裝到家中。</a:t>
            </a:r>
          </a:p>
          <a:p>
            <a:pPr lvl="1"/>
            <a:r>
              <a:rPr lang="zh-TW" altLang="en-US" sz="2200" b="1">
                <a:latin typeface="標楷體" pitchFamily="65" charset="-120"/>
              </a:rPr>
              <a:t>手機</a:t>
            </a:r>
            <a:r>
              <a:rPr lang="en-US" altLang="zh-TW" sz="2200" b="1">
                <a:latin typeface="標楷體" pitchFamily="65" charset="-120"/>
              </a:rPr>
              <a:t>/</a:t>
            </a:r>
            <a:r>
              <a:rPr lang="zh-TW" altLang="en-US" sz="2200" b="1">
                <a:latin typeface="標楷體" pitchFamily="65" charset="-120"/>
              </a:rPr>
              <a:t>行動 </a:t>
            </a:r>
            <a:r>
              <a:rPr lang="en-US" altLang="zh-TW" sz="2200">
                <a:latin typeface="標楷體" pitchFamily="65" charset="-120"/>
              </a:rPr>
              <a:t>- </a:t>
            </a:r>
            <a:r>
              <a:rPr lang="zh-TW" altLang="en-US" sz="2200">
                <a:latin typeface="標楷體" pitchFamily="65" charset="-120"/>
              </a:rPr>
              <a:t>採用這種選項，即使在頻寬相對有限的小型辦公室或家庭辦公室內，覆蓋範圍往往也是一個問題。</a:t>
            </a:r>
          </a:p>
          <a:p>
            <a:pPr lvl="1"/>
            <a:r>
              <a:rPr lang="zh-TW" altLang="en-US" sz="2200" b="1">
                <a:latin typeface="標楷體" pitchFamily="65" charset="-120"/>
              </a:rPr>
              <a:t>市政 </a:t>
            </a:r>
            <a:r>
              <a:rPr lang="en-US" altLang="zh-TW" sz="2200" b="1">
                <a:latin typeface="標楷體" pitchFamily="65" charset="-120"/>
              </a:rPr>
              <a:t>Wi-Fi </a:t>
            </a:r>
            <a:r>
              <a:rPr lang="en-US" altLang="zh-TW" sz="2200">
                <a:latin typeface="標楷體" pitchFamily="65" charset="-120"/>
              </a:rPr>
              <a:t>- </a:t>
            </a:r>
            <a:r>
              <a:rPr lang="zh-TW" altLang="en-US" sz="2200">
                <a:latin typeface="標楷體" pitchFamily="65" charset="-120"/>
              </a:rPr>
              <a:t>大多數市政當局沒有部署網狀 </a:t>
            </a:r>
            <a:r>
              <a:rPr lang="en-US" altLang="zh-TW" sz="2200">
                <a:latin typeface="標楷體" pitchFamily="65" charset="-120"/>
              </a:rPr>
              <a:t>Wi-Fi </a:t>
            </a:r>
            <a:r>
              <a:rPr lang="zh-TW" altLang="en-US" sz="2200">
                <a:latin typeface="標楷體" pitchFamily="65" charset="-120"/>
              </a:rPr>
              <a:t>網路。如果有，並且在範圍內，那麼它是一個可行的選擇。</a:t>
            </a:r>
          </a:p>
          <a:p>
            <a:pPr lvl="1"/>
            <a:r>
              <a:rPr lang="zh-TW" altLang="en-US" sz="2200" b="1">
                <a:latin typeface="標楷體" pitchFamily="65" charset="-120"/>
              </a:rPr>
              <a:t>衛星 </a:t>
            </a:r>
            <a:r>
              <a:rPr lang="en-US" altLang="zh-TW" sz="2200">
                <a:latin typeface="標楷體" pitchFamily="65" charset="-120"/>
              </a:rPr>
              <a:t>- </a:t>
            </a:r>
            <a:r>
              <a:rPr lang="zh-TW" altLang="en-US" sz="2200">
                <a:latin typeface="標楷體" pitchFamily="65" charset="-120"/>
              </a:rPr>
              <a:t>此選項是昂貴的，並提供每個用戶的容量有限。通常用於沒有其他選項可用時。</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7.5</a:t>
            </a:r>
            <a:r>
              <a:rPr lang="zh-TW" altLang="en-US" sz="3600" smtClean="0">
                <a:solidFill>
                  <a:srgbClr val="004C69"/>
                </a:solidFill>
              </a:rPr>
              <a:t>網際網路</a:t>
            </a:r>
            <a:r>
              <a:rPr lang="zh-TW" altLang="en-US" sz="3600">
                <a:solidFill>
                  <a:srgbClr val="004C69"/>
                </a:solidFill>
              </a:rPr>
              <a:t>為基礎的連通性</a:t>
            </a:r>
            <a:br>
              <a:rPr lang="en-US" sz="3600">
                <a:solidFill>
                  <a:srgbClr val="004C69"/>
                </a:solidFill>
              </a:rPr>
            </a:br>
            <a:r>
              <a:rPr lang="zh-TW" altLang="en-US" sz="3600">
                <a:solidFill>
                  <a:srgbClr val="004C69"/>
                </a:solidFill>
              </a:rPr>
              <a:t>寬頻解決方案比較</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317</a:t>
            </a:fld>
            <a:endParaRPr lang="en-US" kern="0">
              <a:solidFill>
                <a:srgbClr val="595959"/>
              </a:solidFill>
            </a:endParaRPr>
          </a:p>
        </p:txBody>
      </p:sp>
    </p:spTree>
    <p:extLst>
      <p:ext uri="{BB962C8B-B14F-4D97-AF65-F5344CB8AC3E}">
        <p14:creationId xmlns:p14="http://schemas.microsoft.com/office/powerpoint/2010/main" val="784354974"/>
      </p:ext>
    </p:extLst>
  </p:cSld>
  <p:clrMapOvr>
    <a:masterClrMapping/>
  </p:clrMapOvr>
  <p:transition/>
  <p:timing/>
</p:sld>
</file>

<file path=ppt/slides/slide3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6" y="1065259"/>
            <a:ext cx="10809941" cy="5035391"/>
          </a:xfrm>
        </p:spPr>
        <p:txBody>
          <a:bodyPr>
            <a:noAutofit/>
          </a:bodyPr>
          <a:lstStyle/>
          <a:p>
            <a:pPr>
              <a:spcAft>
                <a:spcPct val="0"/>
              </a:spcAft>
              <a:buFont typeface="Arial" pitchFamily="34" charset="0"/>
              <a:buChar char="•"/>
            </a:pPr>
            <a:r>
              <a:rPr lang="zh-TW" altLang="en-US" sz="2200">
                <a:latin typeface="標楷體" pitchFamily="65" charset="-120"/>
              </a:rPr>
              <a:t>需要廣域網路 </a:t>
            </a:r>
            <a:r>
              <a:rPr lang="en-US" altLang="zh-TW" sz="2200">
                <a:latin typeface="標楷體" pitchFamily="65" charset="-120"/>
              </a:rPr>
              <a:t>(WAN) </a:t>
            </a:r>
            <a:r>
              <a:rPr lang="zh-TW" altLang="en-US" sz="2200">
                <a:latin typeface="標楷體" pitchFamily="65" charset="-120"/>
              </a:rPr>
              <a:t>才能連接到 </a:t>
            </a:r>
            <a:r>
              <a:rPr lang="en-US" altLang="zh-TW" sz="2200">
                <a:latin typeface="標楷體" pitchFamily="65" charset="-120"/>
              </a:rPr>
              <a:t>LAN </a:t>
            </a:r>
            <a:r>
              <a:rPr lang="zh-TW" altLang="en-US" sz="2200">
                <a:latin typeface="標楷體" pitchFamily="65" charset="-120"/>
              </a:rPr>
              <a:t>的邊界之外。 </a:t>
            </a:r>
          </a:p>
          <a:p>
            <a:pPr>
              <a:spcAft>
                <a:spcPct val="0"/>
              </a:spcAft>
              <a:buFont typeface="Arial" pitchFamily="34" charset="0"/>
              <a:buChar char="•"/>
            </a:pPr>
            <a:r>
              <a:rPr lang="zh-TW" altLang="en-US" sz="2200">
                <a:latin typeface="標楷體" pitchFamily="65" charset="-120"/>
              </a:rPr>
              <a:t>私有 </a:t>
            </a:r>
            <a:r>
              <a:rPr lang="en-US" altLang="zh-TW" sz="2200">
                <a:latin typeface="標楷體" pitchFamily="65" charset="-120"/>
              </a:rPr>
              <a:t>WAN </a:t>
            </a:r>
            <a:r>
              <a:rPr lang="zh-TW" altLang="en-US" sz="2200">
                <a:latin typeface="標楷體" pitchFamily="65" charset="-120"/>
              </a:rPr>
              <a:t>是一種專用於單一客戶的連接。 </a:t>
            </a:r>
          </a:p>
          <a:p>
            <a:pPr>
              <a:spcAft>
                <a:spcPct val="0"/>
              </a:spcAft>
              <a:buFont typeface="Arial" pitchFamily="34" charset="0"/>
              <a:buChar char="•"/>
            </a:pPr>
            <a:r>
              <a:rPr lang="zh-TW" altLang="en-US" sz="2200">
                <a:latin typeface="標楷體" pitchFamily="65" charset="-120"/>
              </a:rPr>
              <a:t>公共 </a:t>
            </a:r>
            <a:r>
              <a:rPr lang="en-US" altLang="zh-TW" sz="2200">
                <a:latin typeface="標楷體" pitchFamily="65" charset="-120"/>
              </a:rPr>
              <a:t>WAN </a:t>
            </a:r>
            <a:r>
              <a:rPr lang="zh-TW" altLang="en-US" sz="2200">
                <a:latin typeface="標楷體" pitchFamily="65" charset="-120"/>
              </a:rPr>
              <a:t>連接通常由 </a:t>
            </a:r>
            <a:r>
              <a:rPr lang="en-US" altLang="zh-TW" sz="2200">
                <a:latin typeface="標楷體" pitchFamily="65" charset="-120"/>
              </a:rPr>
              <a:t>ISP </a:t>
            </a:r>
            <a:r>
              <a:rPr lang="zh-TW" altLang="en-US" sz="2200">
                <a:latin typeface="標楷體" pitchFamily="65" charset="-120"/>
              </a:rPr>
              <a:t>或電信服務供應商使用網際網路提供。 </a:t>
            </a:r>
          </a:p>
          <a:p>
            <a:pPr>
              <a:spcAft>
                <a:spcPct val="0"/>
              </a:spcAft>
              <a:buFont typeface="Arial" pitchFamily="34" charset="0"/>
              <a:buChar char="•"/>
            </a:pPr>
            <a:r>
              <a:rPr lang="en-US" altLang="zh-TW" sz="2200">
                <a:latin typeface="標楷體" pitchFamily="65" charset="-120"/>
              </a:rPr>
              <a:t>WAN </a:t>
            </a:r>
            <a:r>
              <a:rPr lang="zh-TW" altLang="en-US" sz="2200">
                <a:latin typeface="標楷體" pitchFamily="65" charset="-120"/>
              </a:rPr>
              <a:t>是使用下列邏輯拓撲來實作的：點對點、軸輻、雙宿主、全網狀和部分網狀。 </a:t>
            </a:r>
          </a:p>
          <a:p>
            <a:pPr>
              <a:spcAft>
                <a:spcPct val="0"/>
              </a:spcAft>
              <a:buFont typeface="Arial" pitchFamily="34" charset="0"/>
              <a:buChar char="•"/>
            </a:pPr>
            <a:r>
              <a:rPr lang="zh-TW" altLang="en-US" sz="2200">
                <a:latin typeface="標楷體" pitchFamily="65" charset="-120"/>
              </a:rPr>
              <a:t>雙電信業者連接提供備援並提高網路可用性。組織會與兩個不同的服務供應商協商個別的 </a:t>
            </a:r>
            <a:r>
              <a:rPr lang="en-US" altLang="zh-TW" sz="2200">
                <a:latin typeface="標楷體" pitchFamily="65" charset="-120"/>
              </a:rPr>
              <a:t>SLA</a:t>
            </a:r>
            <a:r>
              <a:rPr lang="zh-TW" altLang="en-US" sz="2200">
                <a:latin typeface="標楷體" pitchFamily="65" charset="-120"/>
              </a:rPr>
              <a:t>。</a:t>
            </a:r>
          </a:p>
          <a:p>
            <a:pPr>
              <a:spcAft>
                <a:spcPct val="0"/>
              </a:spcAft>
              <a:buFont typeface="Arial" pitchFamily="34" charset="0"/>
              <a:buChar char="•"/>
            </a:pPr>
            <a:r>
              <a:rPr lang="zh-TW" altLang="en-US" sz="2200">
                <a:latin typeface="標楷體" pitchFamily="65" charset="-120"/>
              </a:rPr>
              <a:t>網路會議、數位教學和線上協作工具）的遠端工作和虛擬團隊。站點對站點和遠端存取虛擬私有網路 </a:t>
            </a:r>
            <a:r>
              <a:rPr lang="en-US" altLang="zh-TW" sz="2200">
                <a:latin typeface="標楷體" pitchFamily="65" charset="-120"/>
              </a:rPr>
              <a:t>(VPN) </a:t>
            </a:r>
            <a:r>
              <a:rPr lang="zh-TW" altLang="en-US" sz="2200">
                <a:latin typeface="標楷體" pitchFamily="65" charset="-120"/>
              </a:rPr>
              <a:t>可讓公司使用網際網路，與全球各地的員工和設施安全連接。 </a:t>
            </a:r>
          </a:p>
          <a:p>
            <a:pPr>
              <a:spcAft>
                <a:spcPct val="0"/>
              </a:spcAft>
              <a:buFont typeface="Arial" pitchFamily="34" charset="0"/>
              <a:buChar char="•"/>
            </a:pPr>
            <a:r>
              <a:rPr lang="zh-TW" altLang="en-US" sz="2200">
                <a:latin typeface="標楷體" pitchFamily="65" charset="-120"/>
              </a:rPr>
              <a:t>現代 </a:t>
            </a:r>
            <a:r>
              <a:rPr lang="en-US" altLang="zh-TW" sz="2200">
                <a:latin typeface="標楷體" pitchFamily="65" charset="-120"/>
              </a:rPr>
              <a:t>WAN </a:t>
            </a:r>
            <a:r>
              <a:rPr lang="zh-TW" altLang="en-US" sz="2200">
                <a:latin typeface="標楷體" pitchFamily="65" charset="-120"/>
              </a:rPr>
              <a:t>標準是由許多權威機構定義和管理：</a:t>
            </a:r>
            <a:r>
              <a:rPr lang="en-US" altLang="zh-TW" sz="2200">
                <a:latin typeface="標楷體" pitchFamily="65" charset="-120"/>
              </a:rPr>
              <a:t>TIA/EIA</a:t>
            </a:r>
            <a:r>
              <a:rPr lang="zh-TW" altLang="en-US" sz="2200">
                <a:latin typeface="標楷體" pitchFamily="65" charset="-120"/>
              </a:rPr>
              <a:t>、</a:t>
            </a:r>
            <a:r>
              <a:rPr lang="en-US" altLang="zh-TW" sz="2200">
                <a:latin typeface="標楷體" pitchFamily="65" charset="-120"/>
              </a:rPr>
              <a:t>ISO </a:t>
            </a:r>
            <a:r>
              <a:rPr lang="zh-TW" altLang="en-US" sz="2200">
                <a:latin typeface="標楷體" pitchFamily="65" charset="-120"/>
              </a:rPr>
              <a:t>和 </a:t>
            </a:r>
            <a:r>
              <a:rPr lang="en-US" altLang="zh-TW" sz="2200">
                <a:latin typeface="標楷體" pitchFamily="65" charset="-120"/>
              </a:rPr>
              <a:t>IEEE</a:t>
            </a:r>
            <a:r>
              <a:rPr lang="zh-TW" altLang="en-US" sz="2200">
                <a:latin typeface="標楷體" pitchFamily="65" charset="-120"/>
              </a:rPr>
              <a:t>。 </a:t>
            </a:r>
          </a:p>
          <a:p>
            <a:pPr>
              <a:spcAft>
                <a:spcPct val="0"/>
              </a:spcAft>
              <a:buFont typeface="Arial" pitchFamily="34" charset="0"/>
              <a:buChar char="•"/>
            </a:pPr>
            <a:r>
              <a:rPr lang="zh-TW" altLang="en-US" sz="2200">
                <a:latin typeface="標楷體" pitchFamily="65" charset="-120"/>
              </a:rPr>
              <a:t>第 </a:t>
            </a:r>
            <a:r>
              <a:rPr lang="en-US" altLang="zh-TW" sz="2200">
                <a:latin typeface="標楷體" pitchFamily="65" charset="-120"/>
              </a:rPr>
              <a:t>1 </a:t>
            </a:r>
            <a:r>
              <a:rPr lang="zh-TW" altLang="en-US" sz="2200">
                <a:latin typeface="標楷體" pitchFamily="65" charset="-120"/>
              </a:rPr>
              <a:t>層光纖協定標準包括 </a:t>
            </a:r>
            <a:r>
              <a:rPr lang="en-US" altLang="zh-TW" sz="2200">
                <a:latin typeface="標楷體" pitchFamily="65" charset="-120"/>
              </a:rPr>
              <a:t>SDH</a:t>
            </a:r>
            <a:r>
              <a:rPr lang="zh-TW" altLang="en-US" sz="2200">
                <a:latin typeface="標楷體" pitchFamily="65" charset="-120"/>
              </a:rPr>
              <a:t>、</a:t>
            </a:r>
            <a:r>
              <a:rPr lang="en-US" altLang="zh-TW" sz="2200">
                <a:latin typeface="標楷體" pitchFamily="65" charset="-120"/>
              </a:rPr>
              <a:t>SONET </a:t>
            </a:r>
            <a:r>
              <a:rPr lang="zh-TW" altLang="en-US" sz="2200">
                <a:latin typeface="標楷體" pitchFamily="65" charset="-120"/>
              </a:rPr>
              <a:t>和 </a:t>
            </a:r>
            <a:r>
              <a:rPr lang="en-US" altLang="zh-TW" sz="2200">
                <a:latin typeface="標楷體" pitchFamily="65" charset="-120"/>
              </a:rPr>
              <a:t>DWDM</a:t>
            </a:r>
            <a:r>
              <a:rPr lang="zh-TW" altLang="en-US" sz="2200">
                <a:latin typeface="標楷體" pitchFamily="65" charset="-120"/>
              </a:rPr>
              <a:t>。</a:t>
            </a:r>
            <a:endParaRPr lang="en-US" altLang="zh-TW" sz="2200">
              <a:latin typeface="標楷體" pitchFamily="65" charset="-120"/>
            </a:endParaRPr>
          </a:p>
          <a:p>
            <a:pPr>
              <a:spcAft>
                <a:spcPct val="0"/>
              </a:spcAft>
              <a:buFont typeface="Arial" pitchFamily="34" charset="0"/>
              <a:buChar char="•"/>
            </a:pPr>
            <a:r>
              <a:rPr lang="zh-TW" altLang="en-US" sz="2200">
                <a:latin typeface="標楷體" pitchFamily="65" charset="-120"/>
              </a:rPr>
              <a:t>第 </a:t>
            </a:r>
            <a:r>
              <a:rPr lang="en-US" altLang="zh-TW" sz="2200">
                <a:latin typeface="標楷體" pitchFamily="65" charset="-120"/>
              </a:rPr>
              <a:t>2 </a:t>
            </a:r>
            <a:r>
              <a:rPr lang="zh-TW" altLang="en-US" sz="2200">
                <a:latin typeface="標楷體" pitchFamily="65" charset="-120"/>
              </a:rPr>
              <a:t>層協定定義資料將如何被封裝進一個訊框。</a:t>
            </a:r>
            <a:endParaRPr lang="en-US" altLang="zh-TW" sz="2200">
              <a:latin typeface="標楷體" pitchFamily="65" charset="-120"/>
            </a:endParaRPr>
          </a:p>
          <a:p>
            <a:pPr>
              <a:spcAft>
                <a:spcPct val="0"/>
              </a:spcAft>
              <a:buFont typeface="Arial" pitchFamily="34" charset="0"/>
              <a:buChar char="•"/>
            </a:pPr>
            <a:r>
              <a:rPr lang="zh-TW" altLang="en-US" sz="2200">
                <a:latin typeface="標楷體" pitchFamily="65" charset="-120"/>
              </a:rPr>
              <a:t>第 </a:t>
            </a:r>
            <a:r>
              <a:rPr lang="en-US" altLang="zh-TW" sz="2200">
                <a:latin typeface="標楷體" pitchFamily="65" charset="-120"/>
              </a:rPr>
              <a:t>2 </a:t>
            </a:r>
            <a:r>
              <a:rPr lang="zh-TW" altLang="en-US" sz="2200">
                <a:latin typeface="標楷體" pitchFamily="65" charset="-120"/>
              </a:rPr>
              <a:t>層協定包括寬頻、無線、乙太網 </a:t>
            </a:r>
            <a:r>
              <a:rPr lang="en-US" altLang="zh-TW" sz="2200">
                <a:latin typeface="標楷體" pitchFamily="65" charset="-120"/>
              </a:rPr>
              <a:t>WAN</a:t>
            </a:r>
            <a:r>
              <a:rPr lang="zh-TW" altLang="en-US" sz="2200">
                <a:latin typeface="標楷體" pitchFamily="65" charset="-120"/>
              </a:rPr>
              <a:t>、</a:t>
            </a:r>
            <a:r>
              <a:rPr lang="en-US" altLang="zh-TW" sz="2200">
                <a:latin typeface="標楷體" pitchFamily="65" charset="-120"/>
              </a:rPr>
              <a:t>MPLS</a:t>
            </a:r>
            <a:r>
              <a:rPr lang="zh-TW" altLang="en-US" sz="2200">
                <a:latin typeface="標楷體" pitchFamily="65" charset="-120"/>
              </a:rPr>
              <a:t>、</a:t>
            </a:r>
            <a:r>
              <a:rPr lang="en-US" altLang="zh-TW" sz="2200">
                <a:latin typeface="標楷體" pitchFamily="65" charset="-120"/>
              </a:rPr>
              <a:t>PPP</a:t>
            </a:r>
            <a:r>
              <a:rPr lang="zh-TW" altLang="en-US" sz="2200">
                <a:latin typeface="標楷體" pitchFamily="65" charset="-120"/>
              </a:rPr>
              <a:t>、</a:t>
            </a:r>
            <a:r>
              <a:rPr lang="en-US" altLang="zh-TW" sz="2200">
                <a:latin typeface="標楷體" pitchFamily="65" charset="-120"/>
              </a:rPr>
              <a:t>HDLC</a:t>
            </a:r>
            <a:r>
              <a:rPr lang="zh-TW" altLang="en-US" sz="2200">
                <a:latin typeface="標楷體" pitchFamily="65" charset="-120"/>
              </a:rPr>
              <a:t>。</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7.6</a:t>
            </a:r>
            <a:r>
              <a:rPr lang="zh-TW" sz="3600" smtClean="0">
                <a:solidFill>
                  <a:srgbClr val="004C69"/>
                </a:solidFill>
              </a:rPr>
              <a:t>我</a:t>
            </a:r>
            <a:r>
              <a:rPr lang="zh-TW" sz="3600">
                <a:solidFill>
                  <a:srgbClr val="004C69"/>
                </a:solidFill>
              </a:rPr>
              <a:t>在本模組中學到了什麼？</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318</a:t>
            </a:fld>
            <a:endParaRPr lang="en-US" kern="0">
              <a:solidFill>
                <a:srgbClr val="595959"/>
              </a:solidFill>
            </a:endParaRPr>
          </a:p>
        </p:txBody>
      </p:sp>
    </p:spTree>
    <p:custDataLst>
      <p:tags r:id="rId3"/>
    </p:custDataLst>
    <p:extLst>
      <p:ext uri="{BB962C8B-B14F-4D97-AF65-F5344CB8AC3E}">
        <p14:creationId xmlns:p14="http://schemas.microsoft.com/office/powerpoint/2010/main" val="2078023134"/>
      </p:ext>
    </p:extLst>
  </p:cSld>
  <p:clrMapOvr>
    <a:masterClrMapping/>
  </p:clrMapOvr>
  <p:transition spd="slow">
    <p:wipe/>
  </p:transition>
  <p:timing/>
</p:sld>
</file>

<file path=ppt/slides/slide3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6" y="1065259"/>
            <a:ext cx="11346241" cy="5035391"/>
          </a:xfrm>
        </p:spPr>
        <p:txBody>
          <a:bodyPr>
            <a:noAutofit/>
          </a:bodyPr>
          <a:lstStyle/>
          <a:p>
            <a:pPr>
              <a:spcAft>
                <a:spcPct val="0"/>
              </a:spcAft>
              <a:buFont typeface="Arial" pitchFamily="34" charset="0"/>
              <a:buChar char="•"/>
            </a:pPr>
            <a:r>
              <a:rPr lang="zh-TW" altLang="en-US" sz="2200">
                <a:latin typeface="標楷體" pitchFamily="65" charset="-120"/>
              </a:rPr>
              <a:t>序列通信在單一通道按順序發送位元。相比之下，並列通信同時使用多條線傳輸多個位元。 </a:t>
            </a:r>
          </a:p>
          <a:p>
            <a:pPr>
              <a:spcAft>
                <a:spcPct val="0"/>
              </a:spcAft>
              <a:buFont typeface="Arial" pitchFamily="34" charset="0"/>
              <a:buChar char="•"/>
            </a:pPr>
            <a:r>
              <a:rPr lang="zh-TW" altLang="en-US" sz="2200">
                <a:latin typeface="標楷體" pitchFamily="65" charset="-120"/>
              </a:rPr>
              <a:t>兩種最常見的電路交換 </a:t>
            </a:r>
            <a:r>
              <a:rPr lang="en-US" altLang="zh-TW" sz="2200">
                <a:latin typeface="標楷體" pitchFamily="65" charset="-120"/>
              </a:rPr>
              <a:t>WAN </a:t>
            </a:r>
            <a:r>
              <a:rPr lang="zh-TW" altLang="en-US" sz="2200">
                <a:latin typeface="標楷體" pitchFamily="65" charset="-120"/>
              </a:rPr>
              <a:t>技術類型是 </a:t>
            </a:r>
            <a:r>
              <a:rPr lang="en-US" altLang="zh-TW" sz="2200">
                <a:latin typeface="標楷體" pitchFamily="65" charset="-120"/>
              </a:rPr>
              <a:t>PSTN </a:t>
            </a:r>
            <a:r>
              <a:rPr lang="zh-TW" altLang="en-US" sz="2200">
                <a:latin typeface="標楷體" pitchFamily="65" charset="-120"/>
              </a:rPr>
              <a:t>和 </a:t>
            </a:r>
            <a:r>
              <a:rPr lang="en-US" altLang="zh-TW" sz="2200">
                <a:latin typeface="標楷體" pitchFamily="65" charset="-120"/>
              </a:rPr>
              <a:t>ISDN</a:t>
            </a:r>
            <a:r>
              <a:rPr lang="zh-TW" altLang="en-US" sz="2200">
                <a:latin typeface="標楷體" pitchFamily="65" charset="-120"/>
              </a:rPr>
              <a:t>。 </a:t>
            </a:r>
          </a:p>
          <a:p>
            <a:pPr>
              <a:spcAft>
                <a:spcPct val="0"/>
              </a:spcAft>
              <a:buFont typeface="Arial" pitchFamily="34" charset="0"/>
              <a:buChar char="•"/>
            </a:pPr>
            <a:r>
              <a:rPr lang="zh-TW" altLang="en-US" sz="2200">
                <a:latin typeface="標楷體" pitchFamily="65" charset="-120"/>
              </a:rPr>
              <a:t>常見的分封交換 </a:t>
            </a:r>
            <a:r>
              <a:rPr lang="en-US" altLang="zh-TW" sz="2200">
                <a:latin typeface="標楷體" pitchFamily="65" charset="-120"/>
              </a:rPr>
              <a:t>WAN </a:t>
            </a:r>
            <a:r>
              <a:rPr lang="zh-TW" altLang="en-US" sz="2200">
                <a:latin typeface="標楷體" pitchFamily="65" charset="-120"/>
              </a:rPr>
              <a:t>技術類型是乙太網 </a:t>
            </a:r>
            <a:r>
              <a:rPr lang="en-US" altLang="zh-TW" sz="2200">
                <a:latin typeface="標楷體" pitchFamily="65" charset="-120"/>
              </a:rPr>
              <a:t>WAN </a:t>
            </a:r>
            <a:r>
              <a:rPr lang="zh-TW" altLang="en-US" sz="2200">
                <a:latin typeface="標楷體" pitchFamily="65" charset="-120"/>
              </a:rPr>
              <a:t>和 </a:t>
            </a:r>
            <a:r>
              <a:rPr lang="en-US" altLang="zh-TW" sz="2200">
                <a:latin typeface="標楷體" pitchFamily="65" charset="-120"/>
              </a:rPr>
              <a:t>MPLS</a:t>
            </a:r>
            <a:r>
              <a:rPr lang="zh-TW" altLang="en-US" sz="2200">
                <a:latin typeface="標楷體" pitchFamily="65" charset="-120"/>
              </a:rPr>
              <a:t>。有兩個光纖 </a:t>
            </a:r>
            <a:r>
              <a:rPr lang="en-US" altLang="zh-TW" sz="2200">
                <a:latin typeface="標楷體" pitchFamily="65" charset="-120"/>
              </a:rPr>
              <a:t>OSI </a:t>
            </a:r>
            <a:r>
              <a:rPr lang="zh-TW" altLang="en-US" sz="2200">
                <a:latin typeface="標楷體" pitchFamily="65" charset="-120"/>
              </a:rPr>
              <a:t>第 </a:t>
            </a:r>
            <a:r>
              <a:rPr lang="en-US" altLang="zh-TW" sz="2200">
                <a:latin typeface="標楷體" pitchFamily="65" charset="-120"/>
              </a:rPr>
              <a:t>1 </a:t>
            </a:r>
            <a:r>
              <a:rPr lang="zh-TW" altLang="en-US" sz="2200">
                <a:latin typeface="標楷體" pitchFamily="65" charset="-120"/>
              </a:rPr>
              <a:t>層標準。 </a:t>
            </a:r>
          </a:p>
          <a:p>
            <a:pPr lvl="1">
              <a:spcBef>
                <a:spcPts val="800"/>
              </a:spcBef>
              <a:spcAft>
                <a:spcPct val="0"/>
              </a:spcAft>
              <a:buFont typeface="Arial" pitchFamily="34" charset="0"/>
              <a:buChar char="•"/>
            </a:pPr>
            <a:r>
              <a:rPr lang="en-US" altLang="zh-TW" sz="2200">
                <a:latin typeface="標楷體" pitchFamily="65" charset="-120"/>
              </a:rPr>
              <a:t>SDH/SONET </a:t>
            </a:r>
            <a:r>
              <a:rPr lang="zh-TW" altLang="en-US" sz="2200">
                <a:latin typeface="標楷體" pitchFamily="65" charset="-120"/>
              </a:rPr>
              <a:t>定義如何使用雷射或 </a:t>
            </a:r>
            <a:r>
              <a:rPr lang="en-US" altLang="zh-TW" sz="2200">
                <a:latin typeface="標楷體" pitchFamily="65" charset="-120"/>
              </a:rPr>
              <a:t>LED </a:t>
            </a:r>
            <a:r>
              <a:rPr lang="zh-TW" altLang="en-US" sz="2200">
                <a:latin typeface="標楷體" pitchFamily="65" charset="-120"/>
              </a:rPr>
              <a:t>遠距離透過光纖傳輸多個資料、語音和視訊通訊。</a:t>
            </a:r>
            <a:endParaRPr lang="en-US" altLang="zh-TW" sz="2200">
              <a:latin typeface="標楷體" pitchFamily="65" charset="-120"/>
            </a:endParaRPr>
          </a:p>
          <a:p>
            <a:pPr lvl="1">
              <a:spcBef>
                <a:spcPts val="800"/>
              </a:spcBef>
              <a:spcAft>
                <a:spcPct val="0"/>
              </a:spcAft>
              <a:buFont typeface="Arial" pitchFamily="34" charset="0"/>
              <a:buChar char="•"/>
            </a:pPr>
            <a:r>
              <a:rPr lang="en-US" altLang="zh-TW" sz="2200">
                <a:latin typeface="標楷體" pitchFamily="65" charset="-120"/>
              </a:rPr>
              <a:t>DWDM </a:t>
            </a:r>
            <a:r>
              <a:rPr lang="zh-TW" altLang="en-US" sz="2200">
                <a:latin typeface="標楷體" pitchFamily="65" charset="-120"/>
              </a:rPr>
              <a:t>是一種較新的技術，通過使用不同的光波長同時發送多個資料串流（多工）提高 </a:t>
            </a:r>
            <a:r>
              <a:rPr lang="en-US" altLang="zh-TW" sz="2200">
                <a:latin typeface="標楷體" pitchFamily="65" charset="-120"/>
              </a:rPr>
              <a:t>SDH </a:t>
            </a:r>
            <a:r>
              <a:rPr lang="zh-TW" altLang="en-US" sz="2200">
                <a:latin typeface="標楷體" pitchFamily="65" charset="-120"/>
              </a:rPr>
              <a:t>和 </a:t>
            </a:r>
            <a:r>
              <a:rPr lang="en-US" altLang="zh-TW" sz="2200">
                <a:latin typeface="標楷體" pitchFamily="65" charset="-120"/>
              </a:rPr>
              <a:t>SONET </a:t>
            </a:r>
            <a:r>
              <a:rPr lang="zh-TW" altLang="en-US" sz="2200">
                <a:latin typeface="標楷體" pitchFamily="65" charset="-120"/>
              </a:rPr>
              <a:t>的資料承載能力。</a:t>
            </a:r>
          </a:p>
          <a:p>
            <a:pPr>
              <a:spcAft>
                <a:spcPct val="0"/>
              </a:spcAft>
              <a:buFont typeface="Arial" pitchFamily="34" charset="0"/>
              <a:buChar char="•"/>
            </a:pPr>
            <a:r>
              <a:rPr lang="zh-TW" altLang="en-US" sz="2200">
                <a:latin typeface="標楷體" pitchFamily="65" charset="-120"/>
              </a:rPr>
              <a:t>電路交換連接由 </a:t>
            </a:r>
            <a:r>
              <a:rPr lang="en-US" altLang="zh-TW" sz="2200">
                <a:latin typeface="標楷體" pitchFamily="65" charset="-120"/>
              </a:rPr>
              <a:t>PSTN </a:t>
            </a:r>
            <a:r>
              <a:rPr lang="zh-TW" altLang="en-US" sz="2200">
                <a:latin typeface="標楷體" pitchFamily="65" charset="-120"/>
              </a:rPr>
              <a:t>電信商提供。 </a:t>
            </a:r>
          </a:p>
          <a:p>
            <a:pPr lvl="1">
              <a:spcBef>
                <a:spcPts val="800"/>
              </a:spcBef>
              <a:spcAft>
                <a:spcPct val="0"/>
              </a:spcAft>
              <a:buFont typeface="Arial" pitchFamily="34" charset="0"/>
              <a:buChar char="•"/>
            </a:pPr>
            <a:r>
              <a:rPr lang="en-US" altLang="zh-TW" sz="2200">
                <a:latin typeface="標楷體" pitchFamily="65" charset="-120"/>
              </a:rPr>
              <a:t>ISDN </a:t>
            </a:r>
            <a:r>
              <a:rPr lang="zh-TW" altLang="en-US" sz="2200">
                <a:latin typeface="標楷體" pitchFamily="65" charset="-120"/>
              </a:rPr>
              <a:t>是一種電路交換技術，可讓 </a:t>
            </a:r>
            <a:r>
              <a:rPr lang="en-US" altLang="zh-TW" sz="2200">
                <a:latin typeface="標楷體" pitchFamily="65" charset="-120"/>
              </a:rPr>
              <a:t>PSTN </a:t>
            </a:r>
            <a:r>
              <a:rPr lang="zh-TW" altLang="en-US" sz="2200">
                <a:latin typeface="標楷體" pitchFamily="65" charset="-120"/>
              </a:rPr>
              <a:t>本地迴路承載數位訊號。</a:t>
            </a:r>
          </a:p>
          <a:p>
            <a:pPr>
              <a:spcAft>
                <a:spcPct val="0"/>
              </a:spcAft>
              <a:buFont typeface="Arial" pitchFamily="34" charset="0"/>
              <a:buChar char="•"/>
            </a:pPr>
            <a:r>
              <a:rPr lang="zh-TW" altLang="en-US" sz="2200">
                <a:latin typeface="標楷體" pitchFamily="65" charset="-120"/>
              </a:rPr>
              <a:t>分封交換將資料分割成封包，透過共用網路進行路由。 </a:t>
            </a:r>
          </a:p>
          <a:p>
            <a:pPr lvl="1">
              <a:spcBef>
                <a:spcPts val="800"/>
              </a:spcBef>
              <a:spcAft>
                <a:spcPct val="0"/>
              </a:spcAft>
              <a:buFont typeface="Arial" pitchFamily="34" charset="0"/>
              <a:buChar char="•"/>
            </a:pPr>
            <a:r>
              <a:rPr lang="zh-TW" altLang="en-US" sz="2200">
                <a:latin typeface="標楷體" pitchFamily="65" charset="-120"/>
              </a:rPr>
              <a:t>訊框中繼是一種簡單的第 </a:t>
            </a:r>
            <a:r>
              <a:rPr lang="en-US" altLang="zh-TW" sz="2200">
                <a:latin typeface="標楷體" pitchFamily="65" charset="-120"/>
              </a:rPr>
              <a:t>2 </a:t>
            </a:r>
            <a:r>
              <a:rPr lang="zh-TW" altLang="en-US" sz="2200">
                <a:latin typeface="標楷體" pitchFamily="65" charset="-120"/>
              </a:rPr>
              <a:t>層 </a:t>
            </a:r>
            <a:r>
              <a:rPr lang="en-US" altLang="zh-TW" sz="2200">
                <a:latin typeface="標楷體" pitchFamily="65" charset="-120"/>
              </a:rPr>
              <a:t>NBMA WAN </a:t>
            </a:r>
            <a:r>
              <a:rPr lang="zh-TW" altLang="en-US" sz="2200">
                <a:latin typeface="標楷體" pitchFamily="65" charset="-120"/>
              </a:rPr>
              <a:t>技術，用於互連企業 </a:t>
            </a:r>
            <a:r>
              <a:rPr lang="en-US" altLang="zh-TW" sz="2200">
                <a:latin typeface="標楷體" pitchFamily="65" charset="-120"/>
              </a:rPr>
              <a:t>LAN</a:t>
            </a:r>
            <a:r>
              <a:rPr lang="zh-TW" altLang="en-US" sz="2200">
                <a:latin typeface="標楷體" pitchFamily="65" charset="-120"/>
              </a:rPr>
              <a:t>。 </a:t>
            </a:r>
          </a:p>
          <a:p>
            <a:pPr lvl="1">
              <a:spcBef>
                <a:spcPts val="800"/>
              </a:spcBef>
              <a:spcAft>
                <a:spcPct val="0"/>
              </a:spcAft>
              <a:buFont typeface="Arial" pitchFamily="34" charset="0"/>
              <a:buChar char="•"/>
            </a:pPr>
            <a:r>
              <a:rPr lang="en-US" altLang="zh-TW" sz="2200">
                <a:latin typeface="標楷體" pitchFamily="65" charset="-120"/>
              </a:rPr>
              <a:t>ATM </a:t>
            </a:r>
            <a:r>
              <a:rPr lang="zh-TW" altLang="en-US" sz="2200">
                <a:latin typeface="標楷體" pitchFamily="65" charset="-120"/>
              </a:rPr>
              <a:t>技術能夠透過私有和公共網路傳輸語音，視訊和資料。它建立在以細胞為基礎的架構上，而不是以訊框為基礎的架構上。</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7.6</a:t>
            </a:r>
            <a:r>
              <a:rPr lang="zh-TW" sz="3600" smtClean="0">
                <a:solidFill>
                  <a:srgbClr val="004C69"/>
                </a:solidFill>
              </a:rPr>
              <a:t>我</a:t>
            </a:r>
            <a:r>
              <a:rPr lang="zh-TW" sz="3600">
                <a:solidFill>
                  <a:srgbClr val="004C69"/>
                </a:solidFill>
              </a:rPr>
              <a:t>在本模組中學到了什麼？</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319</a:t>
            </a:fld>
            <a:endParaRPr lang="en-US" kern="0">
              <a:solidFill>
                <a:srgbClr val="595959"/>
              </a:solidFill>
            </a:endParaRPr>
          </a:p>
        </p:txBody>
      </p:sp>
    </p:spTree>
    <p:custDataLst>
      <p:tags r:id="rId3"/>
    </p:custDataLst>
    <p:extLst>
      <p:ext uri="{BB962C8B-B14F-4D97-AF65-F5344CB8AC3E}">
        <p14:creationId xmlns:p14="http://schemas.microsoft.com/office/powerpoint/2010/main" val="1139434764"/>
      </p:ext>
    </p:extLst>
  </p:cSld>
  <p:clrMapOvr>
    <a:masterClrMapping/>
  </p:clrMapOvr>
  <p:transition spd="slow">
    <p:wipe/>
  </p:transition>
  <p:timing/>
</p:sld>
</file>

<file path=ppt/slides/slide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566C0EF6-26A2-F343-865F-3BA68DDFD114}"/>
              </a:ext>
            </a:extLst>
          </p:cNvPr>
          <p:cNvSpPr>
            <a:spLocks noGrp="1"/>
          </p:cNvSpPr>
          <p:nvPr>
            <p:ph idx="1"/>
          </p:nvPr>
        </p:nvSpPr>
        <p:spPr>
          <a:xfrm>
            <a:off x="535901" y="1317575"/>
            <a:ext cx="11804381" cy="5540425"/>
          </a:xfrm>
        </p:spPr>
        <p:txBody>
          <a:bodyPr/>
          <a:lstStyle/>
          <a:p>
            <a:pPr marL="457189" indent="-457189">
              <a:buFont typeface="Arial" pitchFamily="34" charset="0"/>
              <a:buChar char="•"/>
            </a:pPr>
            <a:r>
              <a:rPr lang="en-US" altLang="zh-TW" sz="2133">
                <a:latin typeface="標楷體" pitchFamily="65" charset="-120"/>
              </a:rPr>
              <a:t>OSPF </a:t>
            </a:r>
            <a:r>
              <a:rPr lang="zh-TW" altLang="en-US" sz="2133">
                <a:latin typeface="標楷體" pitchFamily="65" charset="-120"/>
              </a:rPr>
              <a:t>路由器 </a:t>
            </a:r>
            <a:r>
              <a:rPr lang="en-US" altLang="zh-TW" sz="2133">
                <a:latin typeface="標楷體" pitchFamily="65" charset="-120"/>
              </a:rPr>
              <a:t>ID </a:t>
            </a:r>
            <a:r>
              <a:rPr lang="zh-TW" altLang="en-US" sz="2133">
                <a:latin typeface="標楷體" pitchFamily="65" charset="-120"/>
              </a:rPr>
              <a:t>是 </a:t>
            </a:r>
            <a:r>
              <a:rPr lang="en-US" altLang="zh-TW" sz="2133">
                <a:latin typeface="標楷體" pitchFamily="65" charset="-120"/>
              </a:rPr>
              <a:t>32 </a:t>
            </a:r>
            <a:r>
              <a:rPr lang="zh-TW" altLang="en-US" sz="2133">
                <a:latin typeface="標楷體" pitchFamily="65" charset="-120"/>
              </a:rPr>
              <a:t>位元值，以 </a:t>
            </a:r>
            <a:r>
              <a:rPr lang="en-US" altLang="zh-TW" sz="2133">
                <a:latin typeface="標楷體" pitchFamily="65" charset="-120"/>
              </a:rPr>
              <a:t>IPv4 </a:t>
            </a:r>
            <a:r>
              <a:rPr lang="zh-TW" altLang="en-US" sz="2133">
                <a:latin typeface="標楷體" pitchFamily="65" charset="-120"/>
              </a:rPr>
              <a:t>位址的形式表示。路由器 </a:t>
            </a:r>
            <a:r>
              <a:rPr lang="en-US" altLang="zh-TW" sz="2133">
                <a:latin typeface="標楷體" pitchFamily="65" charset="-120"/>
              </a:rPr>
              <a:t>ID </a:t>
            </a:r>
            <a:r>
              <a:rPr lang="zh-TW" altLang="en-US" sz="2133">
                <a:latin typeface="標楷體" pitchFamily="65" charset="-120"/>
              </a:rPr>
              <a:t>用於唯一識別 </a:t>
            </a:r>
            <a:r>
              <a:rPr lang="en-US" altLang="zh-TW" sz="2133">
                <a:latin typeface="標楷體" pitchFamily="65" charset="-120"/>
              </a:rPr>
              <a:t>OSPF </a:t>
            </a:r>
            <a:r>
              <a:rPr lang="zh-TW" altLang="en-US" sz="2133">
                <a:latin typeface="標楷體" pitchFamily="65" charset="-120"/>
              </a:rPr>
              <a:t>路由器。所有 </a:t>
            </a:r>
            <a:r>
              <a:rPr lang="en-US" altLang="zh-TW" sz="2133">
                <a:latin typeface="標楷體" pitchFamily="65" charset="-120"/>
              </a:rPr>
              <a:t>OSPF </a:t>
            </a:r>
            <a:r>
              <a:rPr lang="zh-TW" altLang="en-US" sz="2133">
                <a:latin typeface="標楷體" pitchFamily="65" charset="-120"/>
              </a:rPr>
              <a:t>封包都包含起源路由器的路由器 </a:t>
            </a:r>
            <a:r>
              <a:rPr lang="en-US" altLang="zh-TW" sz="2133">
                <a:latin typeface="標楷體" pitchFamily="65" charset="-120"/>
              </a:rPr>
              <a:t>ID</a:t>
            </a:r>
            <a:r>
              <a:rPr lang="zh-TW" altLang="en-US" sz="2133">
                <a:latin typeface="標楷體" pitchFamily="65" charset="-120"/>
              </a:rPr>
              <a:t>。</a:t>
            </a:r>
            <a:endParaRPr lang="en-US" altLang="zh-TW" sz="2133">
              <a:latin typeface="標楷體" pitchFamily="65" charset="-120"/>
            </a:endParaRPr>
          </a:p>
          <a:p>
            <a:pPr marL="457189" indent="-457189">
              <a:buFont typeface="Arial" pitchFamily="34" charset="0"/>
              <a:buChar char="•"/>
            </a:pPr>
            <a:r>
              <a:rPr lang="zh-TW" altLang="en-US" sz="2133">
                <a:latin typeface="標楷體" pitchFamily="65" charset="-120"/>
              </a:rPr>
              <a:t>每部路由器都需要路由器 </a:t>
            </a:r>
            <a:r>
              <a:rPr lang="en-US" altLang="zh-TW" sz="2133">
                <a:latin typeface="標楷體" pitchFamily="65" charset="-120"/>
              </a:rPr>
              <a:t>ID </a:t>
            </a:r>
            <a:r>
              <a:rPr lang="zh-TW" altLang="en-US" sz="2133">
                <a:latin typeface="標楷體" pitchFamily="65" charset="-120"/>
              </a:rPr>
              <a:t>才能加入 </a:t>
            </a:r>
            <a:r>
              <a:rPr lang="en-US" altLang="zh-TW" sz="2133">
                <a:latin typeface="標楷體" pitchFamily="65" charset="-120"/>
              </a:rPr>
              <a:t>OSPF </a:t>
            </a:r>
            <a:r>
              <a:rPr lang="zh-TW" altLang="en-US" sz="2133">
                <a:latin typeface="標楷體" pitchFamily="65" charset="-120"/>
              </a:rPr>
              <a:t>網域。路由器 </a:t>
            </a:r>
            <a:r>
              <a:rPr lang="en-US" altLang="zh-TW" sz="2133">
                <a:latin typeface="標楷體" pitchFamily="65" charset="-120"/>
              </a:rPr>
              <a:t>ID </a:t>
            </a:r>
            <a:r>
              <a:rPr lang="zh-TW" altLang="en-US" sz="2133">
                <a:latin typeface="標楷體" pitchFamily="65" charset="-120"/>
              </a:rPr>
              <a:t>可由管理者定義或由路由器自動指派。啟用 </a:t>
            </a:r>
            <a:r>
              <a:rPr lang="en-US" altLang="zh-TW" sz="2133">
                <a:latin typeface="標楷體" pitchFamily="65" charset="-120"/>
              </a:rPr>
              <a:t>OSPF </a:t>
            </a:r>
            <a:r>
              <a:rPr lang="zh-TW" altLang="en-US" sz="2133">
                <a:latin typeface="標楷體" pitchFamily="65" charset="-120"/>
              </a:rPr>
              <a:t>的路由器會使用路由器 </a:t>
            </a:r>
            <a:r>
              <a:rPr lang="en-US" altLang="zh-TW" sz="2133">
                <a:latin typeface="標楷體" pitchFamily="65" charset="-120"/>
              </a:rPr>
              <a:t>ID </a:t>
            </a:r>
            <a:r>
              <a:rPr lang="zh-TW" altLang="en-US" sz="2133">
                <a:latin typeface="標楷體" pitchFamily="65" charset="-120"/>
              </a:rPr>
              <a:t>來執行下列動作：</a:t>
            </a:r>
          </a:p>
          <a:p>
            <a:pPr marL="709065" lvl="1" indent="-457189">
              <a:buFont typeface="Arial" pitchFamily="34" charset="0"/>
              <a:buChar char="•"/>
            </a:pPr>
            <a:r>
              <a:rPr lang="zh-TW" altLang="en-US" sz="2000" b="1">
                <a:latin typeface="標楷體" pitchFamily="65" charset="-120"/>
              </a:rPr>
              <a:t>參與 </a:t>
            </a:r>
            <a:r>
              <a:rPr lang="en-US" altLang="zh-TW" sz="2000" b="1">
                <a:latin typeface="標楷體" pitchFamily="65" charset="-120"/>
              </a:rPr>
              <a:t>OSPF </a:t>
            </a:r>
            <a:r>
              <a:rPr lang="zh-TW" altLang="en-US" sz="2000" b="1">
                <a:latin typeface="標楷體" pitchFamily="65" charset="-120"/>
              </a:rPr>
              <a:t>資料庫的同步</a:t>
            </a:r>
            <a:r>
              <a:rPr lang="zh-TW" altLang="en-US" sz="2000">
                <a:latin typeface="標楷體" pitchFamily="65" charset="-120"/>
              </a:rPr>
              <a:t> </a:t>
            </a:r>
            <a:r>
              <a:rPr lang="en-US" altLang="zh-TW" sz="2000">
                <a:latin typeface="標楷體" pitchFamily="65" charset="-120"/>
              </a:rPr>
              <a:t>- </a:t>
            </a:r>
            <a:r>
              <a:rPr lang="zh-TW" altLang="en-US" sz="2000">
                <a:latin typeface="標楷體" pitchFamily="65" charset="-120"/>
              </a:rPr>
              <a:t>在 </a:t>
            </a:r>
            <a:r>
              <a:rPr lang="en-US" altLang="zh-TW" sz="2000">
                <a:latin typeface="標楷體" pitchFamily="65" charset="-120"/>
              </a:rPr>
              <a:t>Exchange </a:t>
            </a:r>
            <a:r>
              <a:rPr lang="zh-TW" altLang="en-US" sz="2000">
                <a:latin typeface="標楷體" pitchFamily="65" charset="-120"/>
              </a:rPr>
              <a:t>狀態期間，具有最高路由器 </a:t>
            </a:r>
            <a:r>
              <a:rPr lang="en-US" altLang="zh-TW" sz="2000">
                <a:latin typeface="標楷體" pitchFamily="65" charset="-120"/>
              </a:rPr>
              <a:t>ID </a:t>
            </a:r>
            <a:r>
              <a:rPr lang="zh-TW" altLang="en-US" sz="2000">
                <a:latin typeface="標楷體" pitchFamily="65" charset="-120"/>
              </a:rPr>
              <a:t>的路由器會先傳送其資料庫描述 </a:t>
            </a:r>
            <a:r>
              <a:rPr lang="en-US" altLang="zh-TW" sz="2000">
                <a:latin typeface="標楷體" pitchFamily="65" charset="-120"/>
              </a:rPr>
              <a:t>(DBD) </a:t>
            </a:r>
            <a:r>
              <a:rPr lang="zh-TW" altLang="en-US" sz="2000">
                <a:latin typeface="標楷體" pitchFamily="65" charset="-120"/>
              </a:rPr>
              <a:t>封包。</a:t>
            </a:r>
          </a:p>
          <a:p>
            <a:pPr marL="709065" lvl="1" indent="-457189">
              <a:buFont typeface="Arial" pitchFamily="34" charset="0"/>
              <a:buChar char="•"/>
            </a:pPr>
            <a:r>
              <a:rPr lang="zh-TW" altLang="en-US" sz="2000" b="1">
                <a:latin typeface="標楷體" pitchFamily="65" charset="-120"/>
              </a:rPr>
              <a:t>參與選舉指定路由器 </a:t>
            </a:r>
            <a:r>
              <a:rPr lang="en-US" altLang="zh-TW" sz="2000" b="1">
                <a:latin typeface="標楷體" pitchFamily="65" charset="-120"/>
              </a:rPr>
              <a:t>(DR)</a:t>
            </a:r>
            <a:r>
              <a:rPr lang="en-US" altLang="zh-TW" sz="2000">
                <a:latin typeface="標楷體" pitchFamily="65" charset="-120"/>
              </a:rPr>
              <a:t> - </a:t>
            </a:r>
            <a:r>
              <a:rPr lang="zh-TW" altLang="en-US" sz="2000">
                <a:latin typeface="標楷體" pitchFamily="65" charset="-120"/>
              </a:rPr>
              <a:t>在多重存取區域網路環境中，具有最高路由器 </a:t>
            </a:r>
            <a:r>
              <a:rPr lang="en-US" altLang="zh-TW" sz="2000">
                <a:latin typeface="標楷體" pitchFamily="65" charset="-120"/>
              </a:rPr>
              <a:t>ID </a:t>
            </a:r>
            <a:r>
              <a:rPr lang="zh-TW" altLang="en-US" sz="2000">
                <a:latin typeface="標楷體" pitchFamily="65" charset="-120"/>
              </a:rPr>
              <a:t>的路由器被選為 </a:t>
            </a:r>
            <a:r>
              <a:rPr lang="en-US" altLang="zh-TW" sz="2000">
                <a:latin typeface="標楷體" pitchFamily="65" charset="-120"/>
              </a:rPr>
              <a:t>DR</a:t>
            </a:r>
            <a:r>
              <a:rPr lang="zh-TW" altLang="en-US" sz="2000">
                <a:latin typeface="標楷體" pitchFamily="65" charset="-120"/>
              </a:rPr>
              <a:t>。具有第二高路由器 </a:t>
            </a:r>
            <a:r>
              <a:rPr lang="en-US" altLang="zh-TW" sz="2000">
                <a:latin typeface="標楷體" pitchFamily="65" charset="-120"/>
              </a:rPr>
              <a:t>ID </a:t>
            </a:r>
            <a:r>
              <a:rPr lang="zh-TW" altLang="en-US" sz="2000">
                <a:latin typeface="標楷體" pitchFamily="65" charset="-120"/>
              </a:rPr>
              <a:t>的路由裝置會選為備用指定路由器 </a:t>
            </a:r>
            <a:r>
              <a:rPr lang="en-US" altLang="zh-TW" sz="2000">
                <a:latin typeface="標楷體" pitchFamily="65" charset="-120"/>
              </a:rPr>
              <a:t>(BDR)</a:t>
            </a:r>
            <a:r>
              <a:rPr lang="zh-TW" altLang="en-US" sz="2000">
                <a:latin typeface="標楷體" pitchFamily="65" charset="-120"/>
              </a:rPr>
              <a:t>。</a:t>
            </a:r>
            <a:endParaRPr lang="en-US" sz="20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2.1OSPF </a:t>
            </a:r>
            <a:r>
              <a:rPr lang="zh-TW" altLang="en-US" sz="3600">
                <a:solidFill>
                  <a:srgbClr val="004C69"/>
                </a:solidFill>
              </a:rPr>
              <a:t>路由器 </a:t>
            </a:r>
            <a:r>
              <a:rPr lang="en-US" altLang="zh-TW" sz="3600">
                <a:solidFill>
                  <a:srgbClr val="004C69"/>
                </a:solidFill>
              </a:rPr>
              <a:t>ID </a:t>
            </a:r>
            <a:r>
              <a:rPr lang="zh-TW" altLang="en-US" sz="3600">
                <a:solidFill>
                  <a:srgbClr val="004C69"/>
                </a:solidFill>
              </a:rPr>
              <a:t>路由</a:t>
            </a:r>
            <a:br>
              <a:rPr lang="en-US" sz="3600">
                <a:solidFill>
                  <a:srgbClr val="004C69"/>
                </a:solidFill>
              </a:rPr>
            </a:br>
            <a:r>
              <a:rPr lang="zh-TW" altLang="en-US" sz="3600">
                <a:solidFill>
                  <a:srgbClr val="004C69"/>
                </a:solidFill>
              </a:rPr>
              <a:t>路由器 </a:t>
            </a:r>
            <a:r>
              <a:rPr lang="en-US" altLang="zh-TW" sz="3600">
                <a:solidFill>
                  <a:srgbClr val="004C69"/>
                </a:solidFill>
              </a:rPr>
              <a:t>ID</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32</a:t>
            </a:fld>
            <a:endParaRPr lang="en-US" kern="0">
              <a:solidFill>
                <a:srgbClr val="595959"/>
              </a:solidFill>
            </a:endParaRPr>
          </a:p>
        </p:txBody>
      </p:sp>
    </p:spTree>
    <p:custDataLst>
      <p:tags r:id="rId3"/>
    </p:custDataLst>
    <p:extLst>
      <p:ext uri="{BB962C8B-B14F-4D97-AF65-F5344CB8AC3E}">
        <p14:creationId xmlns:p14="http://schemas.microsoft.com/office/powerpoint/2010/main" val="255135742"/>
      </p:ext>
    </p:extLst>
  </p:cSld>
  <p:clrMapOvr>
    <a:masterClrMapping/>
  </p:clrMapOvr>
  <p:transition/>
  <p:timing/>
</p:sld>
</file>

<file path=ppt/slides/slide3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7.6</a:t>
            </a:r>
            <a:r>
              <a:rPr lang="zh-TW" sz="3600" smtClean="0">
                <a:solidFill>
                  <a:srgbClr val="004C69"/>
                </a:solidFill>
              </a:rPr>
              <a:t>我</a:t>
            </a:r>
            <a:r>
              <a:rPr lang="zh-TW" sz="3600">
                <a:solidFill>
                  <a:srgbClr val="004C69"/>
                </a:solidFill>
              </a:rPr>
              <a:t>在本模組中學到了什麼？</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6" y="977030"/>
            <a:ext cx="10759837" cy="5123620"/>
          </a:xfrm>
        </p:spPr>
        <p:txBody>
          <a:bodyPr>
            <a:normAutofit/>
          </a:bodyPr>
          <a:lstStyle/>
          <a:p>
            <a:pPr>
              <a:spcAft>
                <a:spcPct val="0"/>
              </a:spcAft>
              <a:buFont typeface="Arial" pitchFamily="34" charset="0"/>
              <a:buChar char="•"/>
            </a:pPr>
            <a:r>
              <a:rPr lang="zh-TW" altLang="en-US" sz="2200">
                <a:latin typeface="標楷體" pitchFamily="65" charset="-120"/>
              </a:rPr>
              <a:t>現代化的 </a:t>
            </a:r>
            <a:r>
              <a:rPr lang="en-US" altLang="zh-TW" sz="2200">
                <a:latin typeface="標楷體" pitchFamily="65" charset="-120"/>
              </a:rPr>
              <a:t>WAN </a:t>
            </a:r>
            <a:r>
              <a:rPr lang="zh-TW" altLang="en-US" sz="2200">
                <a:latin typeface="標楷體" pitchFamily="65" charset="-120"/>
              </a:rPr>
              <a:t>連通性選項包括專用寬頻、乙太網 </a:t>
            </a:r>
            <a:r>
              <a:rPr lang="en-US" altLang="zh-TW" sz="2200">
                <a:latin typeface="標楷體" pitchFamily="65" charset="-120"/>
              </a:rPr>
              <a:t>WAN </a:t>
            </a:r>
            <a:r>
              <a:rPr lang="zh-TW" altLang="en-US" sz="2200">
                <a:latin typeface="標楷體" pitchFamily="65" charset="-120"/>
              </a:rPr>
              <a:t>和 </a:t>
            </a:r>
            <a:r>
              <a:rPr lang="en-US" altLang="zh-TW" sz="2200">
                <a:latin typeface="標楷體" pitchFamily="65" charset="-120"/>
              </a:rPr>
              <a:t>MPLS</a:t>
            </a:r>
            <a:r>
              <a:rPr lang="zh-TW" altLang="en-US" sz="2200">
                <a:latin typeface="標楷體" pitchFamily="65" charset="-120"/>
              </a:rPr>
              <a:t>（分封交換），以及各種有線和無線版本的以網際網路為基礎的寬頻。 </a:t>
            </a:r>
          </a:p>
          <a:p>
            <a:pPr>
              <a:spcAft>
                <a:spcPct val="0"/>
              </a:spcAft>
              <a:buFont typeface="Arial" pitchFamily="34" charset="0"/>
              <a:buChar char="•"/>
            </a:pPr>
            <a:r>
              <a:rPr lang="en-US" altLang="zh-TW" sz="2200">
                <a:latin typeface="標楷體" pitchFamily="65" charset="-120"/>
              </a:rPr>
              <a:t>MPLS </a:t>
            </a:r>
            <a:r>
              <a:rPr lang="zh-TW" altLang="en-US" sz="2200">
                <a:latin typeface="標楷體" pitchFamily="65" charset="-120"/>
              </a:rPr>
              <a:t>是一個高效能服務供應商 </a:t>
            </a:r>
            <a:r>
              <a:rPr lang="en-US" altLang="zh-TW" sz="2200">
                <a:latin typeface="標楷體" pitchFamily="65" charset="-120"/>
              </a:rPr>
              <a:t>WAN </a:t>
            </a:r>
            <a:r>
              <a:rPr lang="zh-TW" altLang="en-US" sz="2200">
                <a:latin typeface="標楷體" pitchFamily="65" charset="-120"/>
              </a:rPr>
              <a:t>路由技術，可以互連用戶端。</a:t>
            </a:r>
            <a:r>
              <a:rPr lang="en-US" altLang="zh-TW" sz="2200">
                <a:latin typeface="標楷體" pitchFamily="65" charset="-120"/>
              </a:rPr>
              <a:t>MPLS </a:t>
            </a:r>
            <a:r>
              <a:rPr lang="zh-TW" altLang="en-US" sz="2200">
                <a:latin typeface="標楷體" pitchFamily="65" charset="-120"/>
              </a:rPr>
              <a:t>支援各種用戶存取方法（例如乙太網、</a:t>
            </a:r>
            <a:r>
              <a:rPr lang="en-US" altLang="zh-TW" sz="2200">
                <a:latin typeface="標楷體" pitchFamily="65" charset="-120"/>
              </a:rPr>
              <a:t>DSL</a:t>
            </a:r>
            <a:r>
              <a:rPr lang="zh-TW" altLang="en-US" sz="2200">
                <a:latin typeface="標楷體" pitchFamily="65" charset="-120"/>
              </a:rPr>
              <a:t>、纜線、訊框中繼）。</a:t>
            </a:r>
            <a:r>
              <a:rPr lang="en-US" altLang="zh-TW" sz="2200">
                <a:latin typeface="標楷體" pitchFamily="65" charset="-120"/>
              </a:rPr>
              <a:t>MPLS </a:t>
            </a:r>
            <a:r>
              <a:rPr lang="zh-TW" altLang="en-US" sz="2200">
                <a:latin typeface="標楷體" pitchFamily="65" charset="-120"/>
              </a:rPr>
              <a:t>可以封裝所有類型的協定，包括 </a:t>
            </a:r>
            <a:r>
              <a:rPr lang="en-US" altLang="zh-TW" sz="2200">
                <a:latin typeface="標楷體" pitchFamily="65" charset="-120"/>
              </a:rPr>
              <a:t>IPv4 </a:t>
            </a:r>
            <a:r>
              <a:rPr lang="zh-TW" altLang="en-US" sz="2200">
                <a:latin typeface="標楷體" pitchFamily="65" charset="-120"/>
              </a:rPr>
              <a:t>或 </a:t>
            </a:r>
            <a:r>
              <a:rPr lang="en-US" altLang="zh-TW" sz="2200">
                <a:latin typeface="標楷體" pitchFamily="65" charset="-120"/>
              </a:rPr>
              <a:t>IPv6 </a:t>
            </a:r>
            <a:r>
              <a:rPr lang="zh-TW" altLang="en-US" sz="2200">
                <a:latin typeface="標楷體" pitchFamily="65" charset="-120"/>
              </a:rPr>
              <a:t>流量。 </a:t>
            </a:r>
          </a:p>
          <a:p>
            <a:pPr>
              <a:spcAft>
                <a:spcPct val="0"/>
              </a:spcAft>
              <a:buFont typeface="Arial" pitchFamily="34" charset="0"/>
              <a:buChar char="•"/>
            </a:pPr>
            <a:r>
              <a:rPr lang="zh-TW" altLang="en-US" sz="2200">
                <a:latin typeface="標楷體" pitchFamily="65" charset="-120"/>
              </a:rPr>
              <a:t>網際網路為基礎的寬頻連通性是使用專用 </a:t>
            </a:r>
            <a:r>
              <a:rPr lang="en-US" altLang="zh-TW" sz="2200">
                <a:latin typeface="標楷體" pitchFamily="65" charset="-120"/>
              </a:rPr>
              <a:t>WAN </a:t>
            </a:r>
            <a:r>
              <a:rPr lang="zh-TW" altLang="en-US" sz="2200">
                <a:latin typeface="標楷體" pitchFamily="65" charset="-120"/>
              </a:rPr>
              <a:t>選項的替代方案。 </a:t>
            </a:r>
          </a:p>
          <a:p>
            <a:pPr>
              <a:spcAft>
                <a:spcPct val="0"/>
              </a:spcAft>
              <a:buFont typeface="Arial" pitchFamily="34" charset="0"/>
              <a:buChar char="•"/>
            </a:pPr>
            <a:r>
              <a:rPr lang="zh-TW" altLang="en-US" sz="2200">
                <a:latin typeface="標楷體" pitchFamily="65" charset="-120"/>
              </a:rPr>
              <a:t>有線寬頻連線的範例包括數位用戶線路 </a:t>
            </a:r>
            <a:r>
              <a:rPr lang="en-US" altLang="zh-TW" sz="2200">
                <a:latin typeface="標楷體" pitchFamily="65" charset="-120"/>
              </a:rPr>
              <a:t>(DSL)</a:t>
            </a:r>
            <a:r>
              <a:rPr lang="zh-TW" altLang="en-US" sz="2200">
                <a:latin typeface="標楷體" pitchFamily="65" charset="-120"/>
              </a:rPr>
              <a:t>、纜線連接和光纖網路。 </a:t>
            </a:r>
          </a:p>
          <a:p>
            <a:pPr>
              <a:spcAft>
                <a:spcPct val="0"/>
              </a:spcAft>
              <a:buFont typeface="Arial" pitchFamily="34" charset="0"/>
              <a:buChar char="•"/>
            </a:pPr>
            <a:r>
              <a:rPr lang="zh-TW" altLang="en-US" sz="2200">
                <a:latin typeface="標楷體" pitchFamily="65" charset="-120"/>
              </a:rPr>
              <a:t>無線寬頻的範例包括蜂巢式 </a:t>
            </a:r>
            <a:r>
              <a:rPr lang="en-US" altLang="zh-TW" sz="2200">
                <a:latin typeface="標楷體" pitchFamily="65" charset="-120"/>
              </a:rPr>
              <a:t>3G/4G/5G </a:t>
            </a:r>
            <a:r>
              <a:rPr lang="zh-TW" altLang="en-US" sz="2200">
                <a:latin typeface="標楷體" pitchFamily="65" charset="-120"/>
              </a:rPr>
              <a:t>或衛星網際網路服務。 </a:t>
            </a:r>
          </a:p>
          <a:p>
            <a:pPr>
              <a:spcAft>
                <a:spcPct val="0"/>
              </a:spcAft>
              <a:buFont typeface="Arial" pitchFamily="34" charset="0"/>
              <a:buChar char="•"/>
            </a:pPr>
            <a:r>
              <a:rPr lang="en-US" altLang="zh-TW" sz="2200">
                <a:latin typeface="標楷體" pitchFamily="65" charset="-120"/>
              </a:rPr>
              <a:t>DSL </a:t>
            </a:r>
            <a:r>
              <a:rPr lang="zh-TW" altLang="en-US" sz="2200">
                <a:latin typeface="標楷體" pitchFamily="65" charset="-120"/>
              </a:rPr>
              <a:t>是一種高速、永遠連線的連線技術，使用現有的雙絞線電話線路為使用者提供 </a:t>
            </a:r>
            <a:r>
              <a:rPr lang="en-US" altLang="zh-TW" sz="2200">
                <a:latin typeface="標楷體" pitchFamily="65" charset="-120"/>
              </a:rPr>
              <a:t>IP </a:t>
            </a:r>
            <a:r>
              <a:rPr lang="zh-TW" altLang="en-US" sz="2200">
                <a:latin typeface="標楷體" pitchFamily="65" charset="-120"/>
              </a:rPr>
              <a:t>服務。 </a:t>
            </a:r>
          </a:p>
          <a:p>
            <a:pPr>
              <a:spcAft>
                <a:spcPct val="0"/>
              </a:spcAft>
              <a:buFont typeface="Arial" pitchFamily="34" charset="0"/>
              <a:buChar char="•"/>
            </a:pPr>
            <a:r>
              <a:rPr lang="zh-TW" altLang="en-US" sz="2200">
                <a:latin typeface="標楷體" pitchFamily="65" charset="-120"/>
              </a:rPr>
              <a:t>有線電視纜線技術是一種高速永遠連線的連接技術，使用有線電視公司同軸電纜為使用者提供 </a:t>
            </a:r>
            <a:r>
              <a:rPr lang="en-US" altLang="zh-TW" sz="2200">
                <a:latin typeface="標楷體" pitchFamily="65" charset="-120"/>
              </a:rPr>
              <a:t>IP </a:t>
            </a:r>
            <a:r>
              <a:rPr lang="zh-TW" altLang="en-US" sz="2200">
                <a:latin typeface="標楷體" pitchFamily="65" charset="-120"/>
              </a:rPr>
              <a:t>服務。</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320</a:t>
            </a:fld>
            <a:endParaRPr lang="en-US" kern="0">
              <a:solidFill>
                <a:srgbClr val="595959"/>
              </a:solidFill>
            </a:endParaRPr>
          </a:p>
        </p:txBody>
      </p:sp>
    </p:spTree>
    <p:custDataLst>
      <p:tags r:id="rId3"/>
    </p:custDataLst>
    <p:extLst>
      <p:ext uri="{BB962C8B-B14F-4D97-AF65-F5344CB8AC3E}">
        <p14:creationId xmlns:p14="http://schemas.microsoft.com/office/powerpoint/2010/main" val="3173631131"/>
      </p:ext>
    </p:extLst>
  </p:cSld>
  <p:clrMapOvr>
    <a:masterClrMapping/>
  </p:clrMapOvr>
  <p:transition spd="slow">
    <p:wipe/>
  </p:transition>
  <p:timing/>
</p:sld>
</file>

<file path=ppt/slides/slide3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7.6</a:t>
            </a:r>
            <a:r>
              <a:rPr lang="zh-TW" sz="3600" smtClean="0">
                <a:solidFill>
                  <a:srgbClr val="004C69"/>
                </a:solidFill>
              </a:rPr>
              <a:t>我</a:t>
            </a:r>
            <a:r>
              <a:rPr lang="zh-TW" sz="3600">
                <a:solidFill>
                  <a:srgbClr val="004C69"/>
                </a:solidFill>
              </a:rPr>
              <a:t>在本模組中學到了什麼？</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6" y="789140"/>
            <a:ext cx="11804381" cy="5311510"/>
          </a:xfrm>
        </p:spPr>
        <p:txBody>
          <a:bodyPr>
            <a:normAutofit/>
          </a:bodyPr>
          <a:lstStyle/>
          <a:p>
            <a:pPr>
              <a:spcAft>
                <a:spcPct val="0"/>
              </a:spcAft>
            </a:pPr>
            <a:r>
              <a:rPr lang="zh-TW" altLang="en-US" sz="2200">
                <a:latin typeface="標楷體" pitchFamily="65" charset="-120"/>
              </a:rPr>
              <a:t>市政 </a:t>
            </a:r>
            <a:r>
              <a:rPr lang="en-US" altLang="zh-TW" sz="2200">
                <a:latin typeface="標楷體" pitchFamily="65" charset="-120"/>
              </a:rPr>
              <a:t>Wi-Fi</a:t>
            </a:r>
            <a:r>
              <a:rPr lang="zh-TW" altLang="en-US" sz="2200">
                <a:latin typeface="標楷體" pitchFamily="65" charset="-120"/>
              </a:rPr>
              <a:t>，蜂巢式網路，衛星網際網路和 </a:t>
            </a:r>
            <a:r>
              <a:rPr lang="en-US" altLang="zh-TW" sz="2200">
                <a:latin typeface="標楷體" pitchFamily="65" charset="-120"/>
              </a:rPr>
              <a:t>WiMAX </a:t>
            </a:r>
            <a:r>
              <a:rPr lang="zh-TW" altLang="en-US" sz="2200">
                <a:latin typeface="標楷體" pitchFamily="65" charset="-120"/>
              </a:rPr>
              <a:t>。</a:t>
            </a:r>
          </a:p>
          <a:p>
            <a:pPr>
              <a:spcAft>
                <a:spcPct val="0"/>
              </a:spcAft>
            </a:pPr>
            <a:r>
              <a:rPr lang="en-US" altLang="zh-TW" sz="2200">
                <a:latin typeface="標楷體" pitchFamily="65" charset="-120"/>
              </a:rPr>
              <a:t>VPN </a:t>
            </a:r>
            <a:r>
              <a:rPr lang="zh-TW" altLang="en-US" sz="2200">
                <a:latin typeface="標楷體" pitchFamily="65" charset="-120"/>
              </a:rPr>
              <a:t>隧道是透過網際網路從公司的私有網路路由到遠端站點或員工主機。 </a:t>
            </a:r>
          </a:p>
          <a:p>
            <a:pPr>
              <a:spcAft>
                <a:spcPct val="0"/>
              </a:spcAft>
            </a:pPr>
            <a:r>
              <a:rPr lang="en-US" altLang="zh-TW" sz="2200">
                <a:latin typeface="標楷體" pitchFamily="65" charset="-120"/>
              </a:rPr>
              <a:t>ISP </a:t>
            </a:r>
            <a:r>
              <a:rPr lang="zh-TW" altLang="en-US" sz="2200">
                <a:latin typeface="標楷體" pitchFamily="65" charset="-120"/>
              </a:rPr>
              <a:t>連接選項包括單宿主、雙宿主、多宿主和雙重多宿主。</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321</a:t>
            </a:fld>
            <a:endParaRPr lang="en-US" kern="0">
              <a:solidFill>
                <a:srgbClr val="595959"/>
              </a:solidFill>
            </a:endParaRPr>
          </a:p>
        </p:txBody>
      </p:sp>
    </p:spTree>
    <p:custDataLst>
      <p:tags r:id="rId3"/>
    </p:custDataLst>
    <p:extLst>
      <p:ext uri="{BB962C8B-B14F-4D97-AF65-F5344CB8AC3E}">
        <p14:creationId xmlns:p14="http://schemas.microsoft.com/office/powerpoint/2010/main" val="2776066832"/>
      </p:ext>
    </p:extLst>
  </p:cSld>
  <p:clrMapOvr>
    <a:masterClrMapping/>
  </p:clrMapOvr>
  <p:transition spd="slow">
    <p:wipe/>
  </p:transition>
  <p:timing/>
</p:sld>
</file>

<file path=ppt/slides/slide3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0" y="130348"/>
            <a:ext cx="12192000" cy="8120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WAN </a:t>
            </a:r>
            <a:r>
              <a:rPr lang="zh-TW" altLang="en-US" sz="3600">
                <a:solidFill>
                  <a:srgbClr val="004C69"/>
                </a:solidFill>
              </a:rPr>
              <a:t>概念</a:t>
            </a:r>
            <a:br>
              <a:rPr lang="en-US" sz="3600">
                <a:solidFill>
                  <a:srgbClr val="004C69"/>
                </a:solidFill>
              </a:rPr>
            </a:br>
            <a:r>
              <a:rPr lang="zh-TW" sz="3600">
                <a:solidFill>
                  <a:srgbClr val="004C69"/>
                </a:solidFill>
              </a:rPr>
              <a:t>新詞彙和命令</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4217017296"/>
              </p:ext>
            </p:extLst>
          </p:nvPr>
        </p:nvGraphicFramePr>
        <p:xfrm>
          <a:off x="192617" y="1064684"/>
          <a:ext cx="11804648" cy="5303520"/>
        </p:xfrm>
        <a:graphic>
          <a:graphicData uri="http://schemas.openxmlformats.org/drawingml/2006/table">
            <a:tbl>
              <a:tblPr firstRow="1" bandRow="1">
                <a:tableStyleId>{F5AB1C69-6EDB-4FF4-983F-18BD219EF322}</a:tableStyleId>
              </a:tblPr>
              <a:tblGrid>
                <a:gridCol w="5902324">
                  <a:extLst>
                    <a:ext uri="{9D8B030D-6E8A-4147-A177-3AD203B41FA5}">
                      <a16:colId xmlns:a16="http://schemas.microsoft.com/office/drawing/2014/main" val="3270854437"/>
                    </a:ext>
                  </a:extLst>
                </a:gridCol>
                <a:gridCol w="5902324">
                  <a:extLst>
                    <a:ext uri="{9D8B030D-6E8A-4147-A177-3AD203B41FA5}">
                      <a16:colId xmlns:a16="http://schemas.microsoft.com/office/drawing/2014/main" val="1579597548"/>
                    </a:ext>
                  </a:extLst>
                </a:gridCol>
              </a:tblGrid>
              <a:tr h="5160752">
                <a:tc>
                  <a:txBody>
                    <a:bodyPr vert="horz" wrap="square"/>
                    <a:lstStyle/>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public WAN</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private WAN</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single-carrier WAN connection</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dual-carrier WAN connection</a:t>
                      </a:r>
                    </a:p>
                    <a:p>
                      <a:pPr marL="285750" indent="-285750" algn="l" defTabSz="685777" rtl="0" eaLnBrk="1" latinLnBrk="0" hangingPunct="1">
                        <a:buFont typeface="Arial" pitchFamily="34" charset="0"/>
                        <a:buChar char="•"/>
                      </a:pPr>
                      <a:r>
                        <a:rPr lang="en-US" sz="2000" b="0" kern="1200">
                          <a:solidFill>
                            <a:srgbClr val="000000"/>
                          </a:solidFill>
                          <a:latin typeface="Times New Roman" panose="02020603050405020304" pitchFamily="18" charset="0"/>
                          <a:ea typeface="+mn-ea"/>
                          <a:cs typeface="Times New Roman" panose="02020603050405020304" pitchFamily="18" charset="0"/>
                        </a:rPr>
                        <a:t>Synchronous Digital Hierarchy (SDH)</a:t>
                      </a:r>
                    </a:p>
                    <a:p>
                      <a:pPr marL="285750" indent="-285750" algn="l" defTabSz="685777" rtl="0" eaLnBrk="1" latinLnBrk="0" hangingPunct="1">
                        <a:buFont typeface="Arial" pitchFamily="34" charset="0"/>
                        <a:buChar char="•"/>
                      </a:pPr>
                      <a:r>
                        <a:rPr lang="en-US" sz="2000" b="0" kern="1200">
                          <a:solidFill>
                            <a:srgbClr val="000000"/>
                          </a:solidFill>
                          <a:latin typeface="Times New Roman" panose="02020603050405020304" pitchFamily="18" charset="0"/>
                          <a:ea typeface="+mn-ea"/>
                          <a:cs typeface="Times New Roman" panose="02020603050405020304" pitchFamily="18" charset="0"/>
                        </a:rPr>
                        <a:t>Synchronous Optical Networking (SONET)</a:t>
                      </a:r>
                    </a:p>
                    <a:p>
                      <a:pPr marL="285750" indent="-285750" algn="l" defTabSz="685777" rtl="0" eaLnBrk="1" latinLnBrk="0" hangingPunct="1">
                        <a:buFont typeface="Arial" pitchFamily="34" charset="0"/>
                        <a:buChar char="•"/>
                      </a:pPr>
                      <a:r>
                        <a:rPr lang="en-US" sz="2000" b="0" kern="1200">
                          <a:solidFill>
                            <a:srgbClr val="000000"/>
                          </a:solidFill>
                          <a:latin typeface="Times New Roman" panose="02020603050405020304" pitchFamily="18" charset="0"/>
                          <a:ea typeface="+mn-ea"/>
                          <a:cs typeface="Times New Roman" panose="02020603050405020304" pitchFamily="18" charset="0"/>
                        </a:rPr>
                        <a:t>Dense Wavelength Division Multiplexing (DWDM)</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data terminal equipment (DTE)</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date communication equipment (DCE)</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customer premises equipment (CPE)</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point-of-presence</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demarcation point</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local loop</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last mile</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central office (CO)</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toll network</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backhaul network</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Voiceband modem</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DSL modem</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cable modem</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CSU/DSU</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optical converter</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serial communication</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synchronous Digital Hierarchy (SDH)</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synchronous Optical Networking (SONET)</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Dense Wavelength Division Multiplexing (DWDM)</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T-carrier</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E-carrier</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frame relay</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asynchronous transfer mode (ATM)</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dark fiber</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metropolitan Ethernet (Metro E)</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Ethernet over MPLS (EoMPLS)</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Virtual Private LAN service (VPLS)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322</a:t>
            </a:fld>
            <a:endParaRPr lang="en-US" kern="0">
              <a:solidFill>
                <a:srgbClr val="595959"/>
              </a:solidFill>
            </a:endParaRPr>
          </a:p>
        </p:txBody>
      </p:sp>
    </p:spTree>
    <p:custDataLst>
      <p:tags r:id="rId3"/>
    </p:custDataLst>
    <p:extLst>
      <p:ext uri="{BB962C8B-B14F-4D97-AF65-F5344CB8AC3E}">
        <p14:creationId xmlns:p14="http://schemas.microsoft.com/office/powerpoint/2010/main" val="2008367725"/>
      </p:ext>
    </p:extLst>
  </p:cSld>
  <p:clrMapOvr>
    <a:masterClrMapping/>
  </p:clrMapOvr>
  <p:transition spd="slow">
    <p:wipe/>
  </p:transition>
  <p:timing/>
</p:sld>
</file>

<file path=ppt/slides/slide3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0" y="92770"/>
            <a:ext cx="12192000" cy="8120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zh-TW" altLang="zh-TW" sz="3600" smtClean="0">
                <a:solidFill>
                  <a:srgbClr val="004C69"/>
                </a:solidFill>
              </a:rPr>
              <a:t>WAN </a:t>
            </a:r>
            <a:r>
              <a:rPr lang="zh-TW" altLang="zh-TW" sz="3600">
                <a:solidFill>
                  <a:srgbClr val="004C69"/>
                </a:solidFill>
              </a:rPr>
              <a:t>概念</a:t>
            </a:r>
            <a:br>
              <a:rPr lang="en-US" altLang="zh-TW" sz="3600">
                <a:solidFill>
                  <a:srgbClr val="004C69"/>
                </a:solidFill>
              </a:rPr>
            </a:br>
            <a:r>
              <a:rPr lang="zh-TW" altLang="zh-TW" sz="3600">
                <a:solidFill>
                  <a:srgbClr val="004C69"/>
                </a:solidFill>
              </a:rPr>
              <a:t>新詞彙和命令</a:t>
            </a:r>
            <a:endParaRPr lang="zh-TW" sz="3600">
              <a:solidFill>
                <a:srgbClr val="004C69"/>
              </a:solidFill>
            </a:endParaRP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99885838"/>
              </p:ext>
            </p:extLst>
          </p:nvPr>
        </p:nvGraphicFramePr>
        <p:xfrm>
          <a:off x="192617" y="1064684"/>
          <a:ext cx="6758080" cy="5486400"/>
        </p:xfrm>
        <a:graphic>
          <a:graphicData uri="http://schemas.openxmlformats.org/drawingml/2006/table">
            <a:tbl>
              <a:tblPr firstRow="1" bandRow="1">
                <a:tableStyleId>{F5AB1C69-6EDB-4FF4-983F-18BD219EF322}</a:tableStyleId>
              </a:tblPr>
              <a:tblGrid>
                <a:gridCol w="6758080">
                  <a:extLst>
                    <a:ext uri="{9D8B030D-6E8A-4147-A177-3AD203B41FA5}">
                      <a16:colId xmlns:a16="http://schemas.microsoft.com/office/drawing/2014/main" val="3270854437"/>
                    </a:ext>
                  </a:extLst>
                </a:gridCol>
              </a:tblGrid>
              <a:tr h="5022965">
                <a:tc>
                  <a:txBody>
                    <a:bodyPr vert="horz" wrap="square"/>
                    <a:lstStyle/>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label switched routers (LSRs)</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Customer edge (CE) router</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Provider edge (PE) router</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Internal provider (P) router</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DSL access multiplexer (DSLAM)</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PPP over Ethernet (PPPoE)</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Data over Cable Service Interface Specification (DOCSIS)</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hybrid fiber-coaxial (HFC) </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Cable Modem Termination System (CMTS)</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Fiber to the x (FTTx)</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Fiber to the Home (FTTH)</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Fiber to the Building (FTTB)</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Fiber to the Node/Neighborhood (FTTN) </a:t>
                      </a:r>
                    </a:p>
                    <a:p>
                      <a:pPr marL="285750" indent="-285750">
                        <a:buFont typeface="Arial" pitchFamily="34" charset="0"/>
                        <a:buChar char="•"/>
                      </a:pPr>
                      <a:r>
                        <a:rPr lang="en-US" altLang="zh-TW" sz="2000" b="0">
                          <a:solidFill>
                            <a:srgbClr val="000000"/>
                          </a:solidFill>
                          <a:latin typeface="Times New Roman" panose="02020603050405020304" pitchFamily="18" charset="0"/>
                          <a:cs typeface="Times New Roman" panose="02020603050405020304" pitchFamily="18" charset="0"/>
                        </a:rPr>
                        <a:t>Municipal Wi-Fi</a:t>
                      </a:r>
                    </a:p>
                    <a:p>
                      <a:pPr marL="0" indent="0">
                        <a:buFont typeface="Arial" pitchFamily="34" charset="0"/>
                        <a:buNone/>
                      </a:pPr>
                      <a:endParaRPr lang="en-US" altLang="zh-TW" sz="2400" b="0">
                        <a:solidFill>
                          <a:srgbClr val="000000"/>
                        </a:solidFill>
                      </a:endParaRPr>
                    </a:p>
                    <a:p>
                      <a:pPr marL="285750" indent="-285750">
                        <a:buFont typeface="Arial" pitchFamily="34" charset="0"/>
                        <a:buChar char="•"/>
                      </a:pPr>
                      <a:endParaRPr lang="en-US" altLang="zh-TW" sz="2400" b="0">
                        <a:solidFill>
                          <a:srgbClr val="000000"/>
                        </a:solidFill>
                      </a:endParaRPr>
                    </a:p>
                    <a:p>
                      <a:pPr marL="285750" indent="-285750">
                        <a:buFont typeface="Arial" pitchFamily="34" charset="0"/>
                        <a:buChar char="•"/>
                      </a:pPr>
                      <a:endParaRPr lang="en-US" altLang="zh-TW" sz="2400" b="0">
                        <a:solidFill>
                          <a:srgbClr val="000000"/>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323</a:t>
            </a:fld>
            <a:endParaRPr lang="en-US" kern="0">
              <a:solidFill>
                <a:srgbClr val="595959"/>
              </a:solidFill>
            </a:endParaRPr>
          </a:p>
        </p:txBody>
      </p:sp>
    </p:spTree>
    <p:custDataLst>
      <p:tags r:id="rId3"/>
    </p:custDataLst>
    <p:extLst>
      <p:ext uri="{BB962C8B-B14F-4D97-AF65-F5344CB8AC3E}">
        <p14:creationId xmlns:p14="http://schemas.microsoft.com/office/powerpoint/2010/main" val="1395132638"/>
      </p:ext>
    </p:extLst>
  </p:cSld>
  <p:clrMapOvr>
    <a:masterClrMapping/>
  </p:clrMapOvr>
  <p:transition spd="slow">
    <p:wipe/>
  </p:transition>
  <p:timing/>
</p:sld>
</file>

<file path=ppt/slides/slide3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noAutofit/>
          </a:bodyPr>
          <a:lstStyle/>
          <a:p>
            <a:r>
              <a:rPr lang="zh-TW" altLang="en-US" sz="5000">
                <a:latin typeface="標楷體" pitchFamily="65" charset="-120"/>
              </a:rPr>
              <a:t>第八章</a:t>
            </a:r>
            <a:br>
              <a:rPr lang="en-US" altLang="zh-TW" sz="5000">
                <a:latin typeface="標楷體" pitchFamily="65" charset="-120"/>
              </a:rPr>
            </a:br>
            <a:br>
              <a:rPr lang="en-US" altLang="zh-TW" sz="5000">
                <a:latin typeface="標楷體" pitchFamily="65" charset="-120"/>
              </a:rPr>
            </a:br>
            <a:r>
              <a:rPr lang="en-US" altLang="zh-TW" sz="5000">
                <a:latin typeface="標楷體" pitchFamily="65" charset="-120"/>
              </a:rPr>
              <a:t>VPN </a:t>
            </a:r>
            <a:r>
              <a:rPr lang="zh-TW" altLang="en-US" sz="5000">
                <a:latin typeface="標楷體" pitchFamily="65" charset="-120"/>
              </a:rPr>
              <a:t>和 </a:t>
            </a:r>
            <a:r>
              <a:rPr lang="en-US" altLang="zh-TW" sz="5000">
                <a:latin typeface="標楷體" pitchFamily="65" charset="-120"/>
              </a:rPr>
              <a:t>IPsec </a:t>
            </a:r>
            <a:r>
              <a:rPr lang="zh-TW" altLang="en-US" sz="5000">
                <a:latin typeface="標楷體" pitchFamily="65" charset="-120"/>
              </a:rPr>
              <a:t>概念</a:t>
            </a:r>
            <a:endParaRPr lang="zh-TW" sz="5000">
              <a:latin typeface="標楷體" pitchFamily="65" charset="-120"/>
              <a:cs typeface="Arial"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324</a:t>
            </a:fld>
            <a:endParaRPr lang="en-US"/>
          </a:p>
        </p:txBody>
      </p:sp>
    </p:spTree>
    <p:custDataLst>
      <p:tags r:id="rId4"/>
    </p:custDataLst>
    <p:extLst>
      <p:ext uri="{BB962C8B-B14F-4D97-AF65-F5344CB8AC3E}">
        <p14:creationId xmlns:p14="http://schemas.microsoft.com/office/powerpoint/2010/main" val="106370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內容版面配置區 3">
            <a:extLst>
              <a:ext uri="{FF2B5EF4-FFF2-40B4-BE49-F238E27FC236}">
                <a16:creationId xmlns:a16="http://schemas.microsoft.com/office/drawing/2014/main" id="{4B113DC4-E5D8-4D9F-98C6-3FB8C26405FA}"/>
              </a:ext>
            </a:extLst>
          </p:cNvPr>
          <p:cNvSpPr>
            <a:spLocks noGrp="1"/>
          </p:cNvSpPr>
          <p:nvPr>
            <p:ph idx="1"/>
          </p:nvPr>
        </p:nvSpPr>
        <p:spPr>
          <a:xfrm>
            <a:off x="342091" y="693863"/>
            <a:ext cx="11804381" cy="18292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spcBef>
                <a:spcPct val="0"/>
              </a:spcBef>
              <a:buNone/>
            </a:pPr>
            <a:r>
              <a:rPr lang="zh-TW" altLang="en-US" sz="2600">
                <a:solidFill>
                  <a:srgbClr val="004C69"/>
                </a:solidFill>
                <a:cs typeface="+mj-cs"/>
              </a:rPr>
              <a:t>模組</a:t>
            </a:r>
            <a:r>
              <a:rPr lang="zh-TW" altLang="zh-TW" sz="2600">
                <a:solidFill>
                  <a:srgbClr val="004C69"/>
                </a:solidFill>
                <a:cs typeface="+mj-cs"/>
              </a:rPr>
              <a:t>標題：</a:t>
            </a:r>
            <a:r>
              <a:rPr lang="en-US" altLang="zh-TW" sz="2600">
                <a:solidFill>
                  <a:srgbClr val="004C69"/>
                </a:solidFill>
                <a:cs typeface="+mj-cs"/>
              </a:rPr>
              <a:t>VPN </a:t>
            </a:r>
            <a:r>
              <a:rPr lang="zh-TW" altLang="en-US" sz="2600">
                <a:solidFill>
                  <a:srgbClr val="004C69"/>
                </a:solidFill>
                <a:cs typeface="+mj-cs"/>
              </a:rPr>
              <a:t>和 </a:t>
            </a:r>
            <a:r>
              <a:rPr lang="en-US" altLang="zh-TW" sz="2600">
                <a:solidFill>
                  <a:srgbClr val="004C69"/>
                </a:solidFill>
                <a:cs typeface="+mj-cs"/>
              </a:rPr>
              <a:t>IPsec </a:t>
            </a:r>
            <a:r>
              <a:rPr lang="zh-TW" altLang="en-US" sz="2600">
                <a:solidFill>
                  <a:srgbClr val="004C69"/>
                </a:solidFill>
                <a:cs typeface="+mj-cs"/>
              </a:rPr>
              <a:t>概念</a:t>
            </a:r>
            <a:endParaRPr lang="zh-TW" altLang="zh-TW" sz="2600">
              <a:solidFill>
                <a:srgbClr val="004C69"/>
              </a:solidFill>
              <a:cs typeface="+mj-cs"/>
            </a:endParaRPr>
          </a:p>
          <a:p>
            <a:pPr>
              <a:spcBef>
                <a:spcPct val="0"/>
              </a:spcBef>
              <a:buNone/>
            </a:pPr>
            <a:r>
              <a:rPr lang="zh-TW" altLang="zh-TW" sz="2600">
                <a:solidFill>
                  <a:srgbClr val="004C69"/>
                </a:solidFill>
                <a:cs typeface="+mj-cs"/>
              </a:rPr>
              <a:t>模組目標：</a:t>
            </a:r>
            <a:r>
              <a:rPr lang="zh-TW" altLang="en-US" sz="2600">
                <a:solidFill>
                  <a:srgbClr val="004C69"/>
                </a:solidFill>
                <a:cs typeface="+mj-cs"/>
              </a:rPr>
              <a:t>說明如何使用 </a:t>
            </a:r>
            <a:r>
              <a:rPr lang="en-US" altLang="zh-TW" sz="2600">
                <a:solidFill>
                  <a:srgbClr val="004C69"/>
                </a:solidFill>
                <a:cs typeface="+mj-cs"/>
              </a:rPr>
              <a:t>VPN </a:t>
            </a:r>
            <a:r>
              <a:rPr lang="zh-TW" altLang="en-US" sz="2600">
                <a:solidFill>
                  <a:srgbClr val="004C69"/>
                </a:solidFill>
                <a:cs typeface="+mj-cs"/>
              </a:rPr>
              <a:t>和 </a:t>
            </a:r>
            <a:r>
              <a:rPr lang="en-US" altLang="zh-TW" sz="2600">
                <a:solidFill>
                  <a:srgbClr val="004C69"/>
                </a:solidFill>
                <a:cs typeface="+mj-cs"/>
              </a:rPr>
              <a:t>IPsec </a:t>
            </a:r>
            <a:r>
              <a:rPr lang="zh-TW" altLang="en-US" sz="2600">
                <a:solidFill>
                  <a:srgbClr val="004C69"/>
                </a:solidFill>
                <a:cs typeface="+mj-cs"/>
              </a:rPr>
              <a:t>來保護站點對站點和遠端存取連線能力。</a:t>
            </a: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zh-TW" sz="3600">
                <a:solidFill>
                  <a:srgbClr val="004C69"/>
                </a:solidFill>
              </a:rPr>
              <a:t>模組目標</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1984111797"/>
              </p:ext>
            </p:extLst>
          </p:nvPr>
        </p:nvGraphicFramePr>
        <p:xfrm>
          <a:off x="1022551" y="2523138"/>
          <a:ext cx="10526445" cy="2059813"/>
        </p:xfrm>
        <a:graphic>
          <a:graphicData uri="http://schemas.openxmlformats.org/drawingml/2006/table">
            <a:tbl>
              <a:tblPr firstRow="1" firstCol="1" bandRow="1">
                <a:tableStyleId>{5C22544A-7EE6-4342-B048-85BDC9FD1C3A}</a:tableStyleId>
              </a:tblPr>
              <a:tblGrid>
                <a:gridCol w="3218809">
                  <a:extLst>
                    <a:ext uri="{9D8B030D-6E8A-4147-A177-3AD203B41FA5}">
                      <a16:colId xmlns:a16="http://schemas.microsoft.com/office/drawing/2014/main" val="1523797708"/>
                    </a:ext>
                  </a:extLst>
                </a:gridCol>
                <a:gridCol w="7307636">
                  <a:extLst>
                    <a:ext uri="{9D8B030D-6E8A-4147-A177-3AD203B41FA5}">
                      <a16:colId xmlns:a16="http://schemas.microsoft.com/office/drawing/2014/main" val="2750207184"/>
                    </a:ext>
                  </a:extLst>
                </a:gridCol>
              </a:tblGrid>
              <a:tr h="347896">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主題標題</a:t>
                      </a:r>
                    </a:p>
                  </a:txBody>
                  <a:tcPr marT="0" marB="0" anchor="ctr"/>
                </a:tc>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主題目標</a:t>
                      </a:r>
                    </a:p>
                  </a:txBody>
                  <a:tcPr marT="0" marB="0" anchor="ctr"/>
                </a:tc>
                <a:extLst>
                  <a:ext uri="{0D108BD9-81ED-4DB2-BD59-A6C34878D82A}">
                    <a16:rowId xmlns:a16="http://schemas.microsoft.com/office/drawing/2014/main" val="1874061904"/>
                  </a:ext>
                </a:extLst>
              </a:tr>
              <a:tr h="483335">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VPN 技術</a:t>
                      </a:r>
                    </a:p>
                  </a:txBody>
                  <a:tcPr marT="0" marB="0" anchor="ctr"/>
                </a:tc>
                <a:tc>
                  <a:txBody>
                    <a:bodyPr vert="horz" wrap="square"/>
                    <a:lstStyle/>
                    <a:p>
                      <a:pPr marL="0" marR="0" rtl="0">
                        <a:lnSpc>
                          <a:spcPct val="107000"/>
                        </a:lnSpc>
                        <a:spcBef>
                          <a:spcPct val="0"/>
                        </a:spcBef>
                        <a:spcAft>
                          <a:spcPct val="0"/>
                        </a:spcAft>
                      </a:pPr>
                      <a:r>
                        <a:rPr lang="zh-TW" sz="3000">
                          <a:solidFill>
                            <a:srgbClr val="000000"/>
                          </a:solidFill>
                          <a:effectLst/>
                          <a:latin typeface="標楷體" pitchFamily="65" charset="-120"/>
                          <a:ea typeface="標楷體" panose="03000509000000000000" pitchFamily="65" charset="-120"/>
                        </a:rPr>
                        <a:t>描述 VPN 技術的優點。</a:t>
                      </a:r>
                    </a:p>
                  </a:txBody>
                  <a:tcPr marT="0" marB="0" anchor="ctr"/>
                </a:tc>
                <a:extLst>
                  <a:ext uri="{0D108BD9-81ED-4DB2-BD59-A6C34878D82A}">
                    <a16:rowId xmlns:a16="http://schemas.microsoft.com/office/drawing/2014/main" val="1646858405"/>
                  </a:ext>
                </a:extLst>
              </a:tr>
              <a:tr h="421240">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VPN 的類型</a:t>
                      </a:r>
                    </a:p>
                  </a:txBody>
                  <a:tcPr marT="0" marB="0" anchor="ctr"/>
                </a:tc>
                <a:tc>
                  <a:txBody>
                    <a:bodyPr vert="horz" wrap="square"/>
                    <a:lstStyle/>
                    <a:p>
                      <a:pPr marL="0" marR="0" rtl="0">
                        <a:lnSpc>
                          <a:spcPct val="107000"/>
                        </a:lnSpc>
                        <a:spcBef>
                          <a:spcPct val="0"/>
                        </a:spcBef>
                        <a:spcAft>
                          <a:spcPct val="0"/>
                        </a:spcAft>
                      </a:pPr>
                      <a:r>
                        <a:rPr lang="zh-TW" sz="3000">
                          <a:solidFill>
                            <a:srgbClr val="000000"/>
                          </a:solidFill>
                          <a:latin typeface="標楷體" pitchFamily="65" charset="-120"/>
                          <a:ea typeface="標楷體" panose="03000509000000000000" pitchFamily="65" charset="-120"/>
                        </a:rPr>
                        <a:t>描述不同類型的 VPN。</a:t>
                      </a:r>
                    </a:p>
                  </a:txBody>
                  <a:tcPr marT="0" marB="0" anchor="ctr"/>
                </a:tc>
                <a:extLst>
                  <a:ext uri="{0D108BD9-81ED-4DB2-BD59-A6C34878D82A}">
                    <a16:rowId xmlns:a16="http://schemas.microsoft.com/office/drawing/2014/main" val="1435904258"/>
                  </a:ext>
                </a:extLst>
              </a:tr>
              <a:tr h="592201">
                <a:tc>
                  <a:txBody>
                    <a:bodyPr vert="horz" wrap="square"/>
                    <a:lstStyle/>
                    <a:p>
                      <a:pPr marL="0" marR="0" rtl="0">
                        <a:lnSpc>
                          <a:spcPct val="107000"/>
                        </a:lnSpc>
                        <a:spcBef>
                          <a:spcPct val="0"/>
                        </a:spcBef>
                        <a:spcAft>
                          <a:spcPct val="0"/>
                        </a:spcAft>
                      </a:pPr>
                      <a:r>
                        <a:rPr lang="zh-TW" sz="3000">
                          <a:effectLst/>
                          <a:latin typeface="標楷體" pitchFamily="65" charset="-120"/>
                          <a:ea typeface="標楷體" panose="03000509000000000000" pitchFamily="65" charset="-120"/>
                        </a:rPr>
                        <a:t>IPsec</a:t>
                      </a:r>
                    </a:p>
                  </a:txBody>
                  <a:tcPr marT="0" marB="0" anchor="ctr"/>
                </a:tc>
                <a:tc>
                  <a:txBody>
                    <a:bodyPr vert="horz" wrap="square"/>
                    <a:lstStyle/>
                    <a:p>
                      <a:pPr marL="0" marR="0" rtl="0">
                        <a:lnSpc>
                          <a:spcPct val="107000"/>
                        </a:lnSpc>
                        <a:spcBef>
                          <a:spcPct val="0"/>
                        </a:spcBef>
                        <a:spcAft>
                          <a:spcPct val="0"/>
                        </a:spcAft>
                      </a:pPr>
                      <a:r>
                        <a:rPr lang="zh-TW" sz="3000">
                          <a:solidFill>
                            <a:srgbClr val="000000"/>
                          </a:solidFill>
                          <a:latin typeface="標楷體" pitchFamily="65" charset="-120"/>
                          <a:ea typeface="標楷體" panose="03000509000000000000" pitchFamily="65" charset="-120"/>
                        </a:rPr>
                        <a:t>說明如何使用 </a:t>
                      </a:r>
                      <a:r>
                        <a:rPr lang="en-US" altLang="zh-TW" sz="3000">
                          <a:solidFill>
                            <a:srgbClr val="000000"/>
                          </a:solidFill>
                          <a:latin typeface="標楷體" pitchFamily="65" charset="-120"/>
                          <a:ea typeface="標楷體" panose="03000509000000000000" pitchFamily="65" charset="-120"/>
                        </a:rPr>
                        <a:t>IPsec </a:t>
                      </a:r>
                      <a:r>
                        <a:rPr lang="zh-TW" altLang="en-US" sz="3000">
                          <a:solidFill>
                            <a:srgbClr val="000000"/>
                          </a:solidFill>
                          <a:latin typeface="標楷體" pitchFamily="65" charset="-120"/>
                          <a:ea typeface="標楷體" panose="03000509000000000000" pitchFamily="65" charset="-120"/>
                        </a:rPr>
                        <a:t>框架</a:t>
                      </a:r>
                      <a:r>
                        <a:rPr lang="zh-TW" sz="3000">
                          <a:solidFill>
                            <a:srgbClr val="000000"/>
                          </a:solidFill>
                          <a:latin typeface="標楷體" pitchFamily="65" charset="-120"/>
                          <a:ea typeface="標楷體" panose="03000509000000000000" pitchFamily="65" charset="-120"/>
                        </a:rPr>
                        <a:t>來保護網路流量。</a:t>
                      </a:r>
                    </a:p>
                  </a:txBody>
                  <a:tcPr marT="0" marB="0" anchor="ctr"/>
                </a:tc>
                <a:extLst>
                  <a:ext uri="{0D108BD9-81ED-4DB2-BD59-A6C34878D82A}">
                    <a16:rowId xmlns:a16="http://schemas.microsoft.com/office/drawing/2014/main" val="131737215"/>
                  </a:ext>
                </a:extLst>
              </a:tr>
            </a:tbl>
          </a:graphicData>
        </a:graphic>
      </p:graphicFrame>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325</a:t>
            </a:fld>
            <a:endParaRPr lang="en-US" kern="0">
              <a:solidFill>
                <a:srgbClr val="595959"/>
              </a:solidFill>
            </a:endParaRPr>
          </a:p>
        </p:txBody>
      </p:sp>
    </p:spTree>
    <p:custDataLst>
      <p:tags r:id="rId3"/>
    </p:custDataLst>
    <p:extLst>
      <p:ext uri="{BB962C8B-B14F-4D97-AF65-F5344CB8AC3E}">
        <p14:creationId xmlns:p14="http://schemas.microsoft.com/office/powerpoint/2010/main" val="2379983231"/>
      </p:ext>
    </p:extLst>
  </p:cSld>
  <p:clrMapOvr>
    <a:masterClrMapping/>
  </p:clrMapOvr>
  <p:transition spd="slow">
    <p:wipe/>
  </p:transition>
  <p:timing/>
</p:sld>
</file>

<file path=ppt/slides/slide3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406811" cy="5540425"/>
          </a:xfrm>
        </p:spPr>
        <p:txBody>
          <a:bodyPr>
            <a:normAutofit/>
          </a:bodyPr>
          <a:lstStyle/>
          <a:p>
            <a:r>
              <a:rPr lang="zh-TW" altLang="en-US" sz="2400">
                <a:latin typeface="標楷體" pitchFamily="65" charset="-120"/>
              </a:rPr>
              <a:t>虛擬私有網路 </a:t>
            </a:r>
            <a:r>
              <a:rPr lang="en-US" altLang="zh-TW" sz="2400">
                <a:latin typeface="標楷體" pitchFamily="65" charset="-120"/>
              </a:rPr>
              <a:t>(VPN) </a:t>
            </a:r>
            <a:r>
              <a:rPr lang="zh-TW" altLang="en-US" sz="2400">
                <a:latin typeface="標楷體" pitchFamily="65" charset="-120"/>
              </a:rPr>
              <a:t>建立端對端私有網路連線。</a:t>
            </a:r>
          </a:p>
          <a:p>
            <a:r>
              <a:rPr lang="en-US" altLang="zh-TW" sz="2400">
                <a:latin typeface="標楷體" pitchFamily="65" charset="-120"/>
              </a:rPr>
              <a:t>VPN </a:t>
            </a:r>
            <a:r>
              <a:rPr lang="zh-TW" altLang="en-US" sz="2400">
                <a:latin typeface="標楷體" pitchFamily="65" charset="-120"/>
              </a:rPr>
              <a:t>是虛擬的在私有網路內傳輸資訊，但資訊實際上是透過公共網路傳輸的。 </a:t>
            </a:r>
          </a:p>
          <a:p>
            <a:r>
              <a:rPr lang="en-US" altLang="zh-TW" sz="2400">
                <a:latin typeface="標楷體" pitchFamily="65" charset="-120"/>
              </a:rPr>
              <a:t>VPN </a:t>
            </a:r>
            <a:r>
              <a:rPr lang="zh-TW" altLang="en-US" sz="2400">
                <a:latin typeface="標楷體" pitchFamily="65" charset="-120"/>
              </a:rPr>
              <a:t>的私密性在於，當資料在公共網路上傳輸時，流量會被加密以保證資料的機密性。</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8.1</a:t>
            </a:r>
            <a:r>
              <a:rPr lang="zh-TW" altLang="en-US" sz="3600" smtClean="0">
                <a:solidFill>
                  <a:srgbClr val="004C69"/>
                </a:solidFill>
              </a:rPr>
              <a:t> </a:t>
            </a:r>
            <a:r>
              <a:rPr lang="en-US" altLang="zh-TW" sz="3600" smtClean="0">
                <a:solidFill>
                  <a:srgbClr val="004C69"/>
                </a:solidFill>
              </a:rPr>
              <a:t>VPN </a:t>
            </a:r>
            <a:r>
              <a:rPr lang="zh-TW" altLang="en-US" sz="3600">
                <a:solidFill>
                  <a:srgbClr val="004C69"/>
                </a:solidFill>
              </a:rPr>
              <a:t>技術</a:t>
            </a:r>
            <a:br>
              <a:rPr lang="en-US" sz="3600">
                <a:solidFill>
                  <a:srgbClr val="004C69"/>
                </a:solidFill>
              </a:rPr>
            </a:br>
            <a:r>
              <a:rPr lang="zh-TW" altLang="en-US" sz="3600">
                <a:solidFill>
                  <a:srgbClr val="004C69"/>
                </a:solidFill>
              </a:rPr>
              <a:t>虛擬私有網路</a:t>
            </a:r>
          </a:p>
        </p:txBody>
      </p:sp>
      <p:pic>
        <p:nvPicPr>
          <p:cNvPr id="6" name="Picture 5">
            <a:extLst>
              <a:ext uri="{FF2B5EF4-FFF2-40B4-BE49-F238E27FC236}">
                <a16:creationId xmlns:a16="http://schemas.microsoft.com/office/drawing/2014/main" id="{2AAFB923-3AB6-434B-B4FA-990F94B0853C}"/>
              </a:ext>
            </a:extLst>
          </p:cNvPr>
          <p:cNvPicPr>
            <a:picLocks noChangeAspect="1"/>
          </p:cNvPicPr>
          <p:nvPr/>
        </p:nvPicPr>
        <p:blipFill>
          <a:blip r:embed="rId3"/>
          <a:stretch>
            <a:fillRect/>
          </a:stretch>
        </p:blipFill>
        <p:spPr>
          <a:xfrm>
            <a:off x="5954232" y="1140557"/>
            <a:ext cx="5406811" cy="3869712"/>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326</a:t>
            </a:fld>
            <a:endParaRPr lang="en-US" kern="0">
              <a:solidFill>
                <a:srgbClr val="595959"/>
              </a:solidFill>
            </a:endParaRPr>
          </a:p>
        </p:txBody>
      </p:sp>
    </p:spTree>
    <p:extLst>
      <p:ext uri="{BB962C8B-B14F-4D97-AF65-F5344CB8AC3E}">
        <p14:creationId xmlns:p14="http://schemas.microsoft.com/office/powerpoint/2010/main" val="3748853135"/>
      </p:ext>
    </p:extLst>
  </p:cSld>
  <p:clrMapOvr>
    <a:masterClrMapping/>
  </p:clrMapOvr>
  <p:transition/>
  <p:timing/>
</p:sld>
</file>

<file path=ppt/slides/slide3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pPr marL="380990" indent="-380990">
              <a:buFont typeface="Arial" pitchFamily="34" charset="0"/>
              <a:buChar char="•"/>
            </a:pPr>
            <a:r>
              <a:rPr lang="zh-TW" altLang="en-US" sz="2600">
                <a:latin typeface="標楷體" pitchFamily="65" charset="-120"/>
              </a:rPr>
              <a:t>現代 </a:t>
            </a:r>
            <a:r>
              <a:rPr lang="en-US" altLang="zh-TW" sz="2600">
                <a:latin typeface="標楷體" pitchFamily="65" charset="-120"/>
              </a:rPr>
              <a:t>VPN </a:t>
            </a:r>
            <a:r>
              <a:rPr lang="zh-TW" altLang="en-US" sz="2600">
                <a:latin typeface="標楷體" pitchFamily="65" charset="-120"/>
              </a:rPr>
              <a:t>現在支援加密功能，例如網際網路安全協定 </a:t>
            </a:r>
            <a:r>
              <a:rPr lang="en-US" altLang="zh-TW" sz="2600">
                <a:latin typeface="標楷體" pitchFamily="65" charset="-120"/>
              </a:rPr>
              <a:t>(IPsec) </a:t>
            </a:r>
            <a:r>
              <a:rPr lang="zh-TW" altLang="en-US" sz="2600">
                <a:latin typeface="標楷體" pitchFamily="65" charset="-120"/>
              </a:rPr>
              <a:t>和安全通訊端層 </a:t>
            </a:r>
            <a:r>
              <a:rPr lang="en-US" altLang="zh-TW" sz="2600">
                <a:latin typeface="標楷體" pitchFamily="65" charset="-120"/>
              </a:rPr>
              <a:t>(SSL) VPN</a:t>
            </a:r>
            <a:r>
              <a:rPr lang="zh-TW" altLang="en-US" sz="2600">
                <a:latin typeface="標楷體" pitchFamily="65" charset="-120"/>
              </a:rPr>
              <a:t>，以保護站點間的網路流量。 </a:t>
            </a:r>
          </a:p>
          <a:p>
            <a:pPr marL="380990" indent="-380990">
              <a:buFont typeface="Arial" pitchFamily="34" charset="0"/>
              <a:buChar char="•"/>
            </a:pPr>
            <a:r>
              <a:rPr lang="en-US" altLang="zh-TW" sz="2600">
                <a:latin typeface="標楷體" pitchFamily="65" charset="-120"/>
              </a:rPr>
              <a:t>VPN </a:t>
            </a:r>
            <a:r>
              <a:rPr lang="zh-TW" altLang="en-US" sz="2600">
                <a:latin typeface="標楷體" pitchFamily="65" charset="-120"/>
              </a:rPr>
              <a:t>的主要優點如下：</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8.1 VPN </a:t>
            </a:r>
            <a:r>
              <a:rPr lang="zh-TW" altLang="en-US" sz="3600">
                <a:solidFill>
                  <a:srgbClr val="004C69"/>
                </a:solidFill>
              </a:rPr>
              <a:t>技術</a:t>
            </a:r>
            <a:br>
              <a:rPr lang="en-US" sz="3600">
                <a:solidFill>
                  <a:srgbClr val="004C69"/>
                </a:solidFill>
              </a:rPr>
            </a:br>
            <a:r>
              <a:rPr lang="en-US" altLang="zh-TW" sz="3600">
                <a:solidFill>
                  <a:srgbClr val="004C69"/>
                </a:solidFill>
              </a:rPr>
              <a:t>VPN </a:t>
            </a:r>
            <a:r>
              <a:rPr lang="zh-TW" altLang="en-US" sz="3600">
                <a:solidFill>
                  <a:srgbClr val="004C69"/>
                </a:solidFill>
              </a:rPr>
              <a:t>優點</a:t>
            </a:r>
          </a:p>
        </p:txBody>
      </p:sp>
      <p:graphicFrame>
        <p:nvGraphicFramePr>
          <p:cNvPr id="5" name="Content Placeholder 6">
            <a:extLst>
              <a:ext uri="{FF2B5EF4-FFF2-40B4-BE49-F238E27FC236}">
                <a16:creationId xmlns:a16="http://schemas.microsoft.com/office/drawing/2014/main" id="{2F798802-014A-47D2-99CA-CBFCCDD79014}"/>
              </a:ext>
            </a:extLst>
          </p:cNvPr>
          <p:cNvGraphicFramePr/>
          <p:nvPr>
            <p:extLst>
              <p:ext uri="{D42A27DB-BD31-4B8C-83A1-F6EECF244321}">
                <p14:modId xmlns:p14="http://schemas.microsoft.com/office/powerpoint/2010/main" val="3794558645"/>
              </p:ext>
            </p:extLst>
          </p:nvPr>
        </p:nvGraphicFramePr>
        <p:xfrm>
          <a:off x="575962" y="2610252"/>
          <a:ext cx="11040532" cy="3826933"/>
        </p:xfrm>
        <a:graphic>
          <a:graphicData uri="http://schemas.openxmlformats.org/drawingml/2006/table">
            <a:tbl>
              <a:tblPr firstRow="1" bandRow="1">
                <a:tableStyleId>{5C22544A-7EE6-4342-B048-85BDC9FD1C3A}</a:tableStyleId>
              </a:tblPr>
              <a:tblGrid>
                <a:gridCol w="1748811">
                  <a:extLst>
                    <a:ext uri="{9D8B030D-6E8A-4147-A177-3AD203B41FA5}">
                      <a16:colId xmlns:a16="http://schemas.microsoft.com/office/drawing/2014/main" val="3729139006"/>
                    </a:ext>
                  </a:extLst>
                </a:gridCol>
                <a:gridCol w="9291721">
                  <a:extLst>
                    <a:ext uri="{9D8B030D-6E8A-4147-A177-3AD203B41FA5}">
                      <a16:colId xmlns:a16="http://schemas.microsoft.com/office/drawing/2014/main" val="2623022619"/>
                    </a:ext>
                  </a:extLst>
                </a:gridCol>
              </a:tblGrid>
              <a:tr h="494453">
                <a:tc>
                  <a:txBody>
                    <a:bodyPr vert="horz" wrap="square"/>
                    <a:lstStyle/>
                    <a:p>
                      <a:pPr rtl="0"/>
                      <a:r>
                        <a:rPr lang="zh-TW" sz="2400">
                          <a:latin typeface="標楷體" pitchFamily="65" charset="-120"/>
                          <a:ea typeface="標楷體" panose="03000509000000000000" pitchFamily="65" charset="-120"/>
                        </a:rPr>
                        <a:t>優點</a:t>
                      </a:r>
                    </a:p>
                  </a:txBody>
                  <a:tcPr marL="121920" marR="121920" marT="60960" marB="60960"/>
                </a:tc>
                <a:tc>
                  <a:txBody>
                    <a:bodyPr vert="horz" wrap="square"/>
                    <a:lstStyle/>
                    <a:p>
                      <a:pPr rtl="0"/>
                      <a:r>
                        <a:rPr lang="zh-TW" sz="2400">
                          <a:latin typeface="標楷體" pitchFamily="65" charset="-120"/>
                          <a:ea typeface="標楷體" panose="03000509000000000000" pitchFamily="65" charset="-120"/>
                        </a:rPr>
                        <a:t>說明</a:t>
                      </a:r>
                    </a:p>
                  </a:txBody>
                  <a:tcPr marL="121920" marR="121920" marT="60960" marB="60960"/>
                </a:tc>
                <a:extLst>
                  <a:ext uri="{0D108BD9-81ED-4DB2-BD59-A6C34878D82A}">
                    <a16:rowId xmlns:a16="http://schemas.microsoft.com/office/drawing/2014/main" val="2583676789"/>
                  </a:ext>
                </a:extLst>
              </a:tr>
              <a:tr h="833120">
                <a:tc>
                  <a:txBody>
                    <a:bodyPr vert="horz" wrap="square"/>
                    <a:lstStyle/>
                    <a:p>
                      <a:pPr fontAlgn="ctr"/>
                      <a:r>
                        <a:rPr lang="zh-TW" altLang="en-US" sz="2400" b="1">
                          <a:effectLst/>
                          <a:latin typeface="標楷體" pitchFamily="65" charset="-120"/>
                          <a:ea typeface="標楷體" panose="03000509000000000000" pitchFamily="65" charset="-120"/>
                        </a:rPr>
                        <a:t>節省成本</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隨著成本效益、高頻寬技術的出現，組織可以使用 </a:t>
                      </a:r>
                      <a:r>
                        <a:rPr lang="en-US" altLang="zh-TW" sz="2400" b="0">
                          <a:effectLst/>
                          <a:latin typeface="標楷體" pitchFamily="65" charset="-120"/>
                          <a:ea typeface="標楷體" panose="03000509000000000000" pitchFamily="65" charset="-120"/>
                        </a:rPr>
                        <a:t>VPN </a:t>
                      </a:r>
                      <a:r>
                        <a:rPr lang="zh-TW" altLang="en-US" sz="2400" b="0">
                          <a:effectLst/>
                          <a:latin typeface="標楷體" pitchFamily="65" charset="-120"/>
                          <a:ea typeface="標楷體" panose="03000509000000000000" pitchFamily="65" charset="-120"/>
                        </a:rPr>
                        <a:t>來降低連線成本，同時增加遠端連接頻寬。</a:t>
                      </a:r>
                    </a:p>
                  </a:txBody>
                  <a:tcPr marL="50800" marR="50800" marT="50800" marB="50800" anchor="ctr"/>
                </a:tc>
                <a:extLst>
                  <a:ext uri="{0D108BD9-81ED-4DB2-BD59-A6C34878D82A}">
                    <a16:rowId xmlns:a16="http://schemas.microsoft.com/office/drawing/2014/main" val="3849654457"/>
                  </a:ext>
                </a:extLst>
              </a:tr>
              <a:tr h="833120">
                <a:tc>
                  <a:txBody>
                    <a:bodyPr vert="horz" wrap="square"/>
                    <a:lstStyle/>
                    <a:p>
                      <a:pPr fontAlgn="ctr"/>
                      <a:r>
                        <a:rPr lang="zh-TW" altLang="en-US" sz="2400" b="1">
                          <a:effectLst/>
                          <a:latin typeface="標楷體" pitchFamily="65" charset="-120"/>
                          <a:ea typeface="標楷體" panose="03000509000000000000" pitchFamily="65" charset="-120"/>
                        </a:rPr>
                        <a:t>安全性</a:t>
                      </a:r>
                    </a:p>
                  </a:txBody>
                  <a:tcPr marL="50800" marR="50800" marT="50800" marB="50800" anchor="ctr"/>
                </a:tc>
                <a:tc>
                  <a:txBody>
                    <a:bodyPr vert="horz" wrap="square"/>
                    <a:lstStyle/>
                    <a:p>
                      <a:pPr fontAlgn="ctr"/>
                      <a:r>
                        <a:rPr lang="en-US" altLang="zh-TW" sz="2400" b="0">
                          <a:effectLst/>
                          <a:latin typeface="標楷體" pitchFamily="65" charset="-120"/>
                          <a:ea typeface="標楷體" panose="03000509000000000000" pitchFamily="65" charset="-120"/>
                        </a:rPr>
                        <a:t>VPN </a:t>
                      </a:r>
                      <a:r>
                        <a:rPr lang="zh-TW" altLang="en-US" sz="2400" b="0">
                          <a:effectLst/>
                          <a:latin typeface="標楷體" pitchFamily="65" charset="-120"/>
                          <a:ea typeface="標楷體" panose="03000509000000000000" pitchFamily="65" charset="-120"/>
                        </a:rPr>
                        <a:t>透過使用先進的加密和認證協定，保護資料不被未經授權的存取，提供了最高級別的安全性 。</a:t>
                      </a:r>
                    </a:p>
                  </a:txBody>
                  <a:tcPr marL="50800" marR="50800" marT="50800" marB="50800" anchor="ctr"/>
                </a:tc>
                <a:extLst>
                  <a:ext uri="{0D108BD9-81ED-4DB2-BD59-A6C34878D82A}">
                    <a16:rowId xmlns:a16="http://schemas.microsoft.com/office/drawing/2014/main" val="235735172"/>
                  </a:ext>
                </a:extLst>
              </a:tr>
              <a:tr h="833120">
                <a:tc>
                  <a:txBody>
                    <a:bodyPr vert="horz" wrap="square"/>
                    <a:lstStyle/>
                    <a:p>
                      <a:pPr fontAlgn="ctr"/>
                      <a:r>
                        <a:rPr lang="zh-TW" altLang="en-US" sz="2400" b="1">
                          <a:effectLst/>
                          <a:latin typeface="標楷體" pitchFamily="65" charset="-120"/>
                          <a:ea typeface="標楷體" panose="03000509000000000000" pitchFamily="65" charset="-120"/>
                        </a:rPr>
                        <a:t>可延展性</a:t>
                      </a:r>
                    </a:p>
                  </a:txBody>
                  <a:tcPr marL="50800" marR="50800" marT="50800" marB="50800" anchor="ctr"/>
                </a:tc>
                <a:tc>
                  <a:txBody>
                    <a:bodyPr vert="horz" wrap="square"/>
                    <a:lstStyle/>
                    <a:p>
                      <a:pPr fontAlgn="ctr"/>
                      <a:r>
                        <a:rPr lang="en-US" altLang="zh-TW" sz="2400" b="0">
                          <a:effectLst/>
                          <a:latin typeface="標楷體" pitchFamily="65" charset="-120"/>
                          <a:ea typeface="標楷體" panose="03000509000000000000" pitchFamily="65" charset="-120"/>
                        </a:rPr>
                        <a:t>VPN</a:t>
                      </a:r>
                      <a:r>
                        <a:rPr lang="zh-TW" altLang="en-US" sz="2400" b="0">
                          <a:effectLst/>
                          <a:latin typeface="標楷體" pitchFamily="65" charset="-120"/>
                          <a:ea typeface="標楷體" panose="03000509000000000000" pitchFamily="65" charset="-120"/>
                        </a:rPr>
                        <a:t>允許組織使用網際網路，使其能夠在不增加大量基礎設施的情況下輕鬆增加新使用者。</a:t>
                      </a:r>
                    </a:p>
                  </a:txBody>
                  <a:tcPr marL="50800" marR="50800" marT="50800" marB="50800" anchor="ctr"/>
                </a:tc>
                <a:extLst>
                  <a:ext uri="{0D108BD9-81ED-4DB2-BD59-A6C34878D82A}">
                    <a16:rowId xmlns:a16="http://schemas.microsoft.com/office/drawing/2014/main" val="354468046"/>
                  </a:ext>
                </a:extLst>
              </a:tr>
              <a:tr h="833120">
                <a:tc>
                  <a:txBody>
                    <a:bodyPr vert="horz" wrap="square"/>
                    <a:lstStyle/>
                    <a:p>
                      <a:pPr fontAlgn="ctr"/>
                      <a:r>
                        <a:rPr lang="zh-TW" altLang="en-US" sz="2400" b="1">
                          <a:effectLst/>
                          <a:latin typeface="標楷體" pitchFamily="65" charset="-120"/>
                          <a:ea typeface="標楷體" panose="03000509000000000000" pitchFamily="65" charset="-120"/>
                        </a:rPr>
                        <a:t>相容性</a:t>
                      </a:r>
                    </a:p>
                  </a:txBody>
                  <a:tcPr marL="50800" marR="50800" marT="50800" marB="50800" anchor="ctr"/>
                </a:tc>
                <a:tc>
                  <a:txBody>
                    <a:bodyPr vert="horz" wrap="square"/>
                    <a:lstStyle/>
                    <a:p>
                      <a:pPr fontAlgn="ctr"/>
                      <a:r>
                        <a:rPr lang="en-US" altLang="zh-TW" sz="2400" b="0">
                          <a:effectLst/>
                          <a:latin typeface="標楷體" pitchFamily="65" charset="-120"/>
                          <a:ea typeface="標楷體" panose="03000509000000000000" pitchFamily="65" charset="-120"/>
                        </a:rPr>
                        <a:t>VPN </a:t>
                      </a:r>
                      <a:r>
                        <a:rPr lang="zh-TW" altLang="en-US" sz="2400" b="0">
                          <a:effectLst/>
                          <a:latin typeface="標楷體" pitchFamily="65" charset="-120"/>
                          <a:ea typeface="標楷體" panose="03000509000000000000" pitchFamily="65" charset="-120"/>
                        </a:rPr>
                        <a:t>可以在多種廣域網路鏈路選擇中實作，包括所有流行的寬頻技術。遠端工作者能夠 利用這些高速連接，以獲得安全存取他們的企</a:t>
                      </a:r>
                      <a:r>
                        <a:rPr lang="zh-TW" altLang="en-US" sz="1900" b="0" i="0" kern="1200">
                          <a:solidFill>
                            <a:schemeClr val="dk1"/>
                          </a:solidFill>
                          <a:effectLst/>
                          <a:latin typeface="標楷體" pitchFamily="65" charset="-120"/>
                          <a:ea typeface="標楷體" panose="03000509000000000000" pitchFamily="65" charset="-120"/>
                          <a:cs typeface="+mn-cs"/>
                        </a:rPr>
                        <a:t>業網路。</a:t>
                      </a:r>
                      <a:endParaRPr lang="zh-TW" altLang="en-US" sz="2400" b="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1458107787"/>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327</a:t>
            </a:fld>
            <a:endParaRPr lang="en-US" kern="0">
              <a:solidFill>
                <a:srgbClr val="595959"/>
              </a:solidFill>
            </a:endParaRPr>
          </a:p>
        </p:txBody>
      </p:sp>
    </p:spTree>
    <p:extLst>
      <p:ext uri="{BB962C8B-B14F-4D97-AF65-F5344CB8AC3E}">
        <p14:creationId xmlns:p14="http://schemas.microsoft.com/office/powerpoint/2010/main" val="2693327273"/>
      </p:ext>
    </p:extLst>
  </p:cSld>
  <p:clrMapOvr>
    <a:masterClrMapping/>
  </p:clrMapOvr>
  <p:transition/>
  <p:timing/>
</p:sld>
</file>

<file path=ppt/slides/slide3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02707"/>
            <a:ext cx="10622051" cy="4797943"/>
          </a:xfrm>
        </p:spPr>
        <p:txBody>
          <a:bodyPr>
            <a:normAutofit/>
          </a:bodyPr>
          <a:lstStyle/>
          <a:p>
            <a:pPr marL="0" indent="0">
              <a:buNone/>
            </a:pPr>
            <a:r>
              <a:rPr lang="zh-CN" altLang="en-US" sz="2600">
                <a:latin typeface="標楷體" pitchFamily="65" charset="-120"/>
              </a:rPr>
              <a:t>站</a:t>
            </a:r>
            <a:r>
              <a:rPr lang="zh-TW" altLang="en-US" sz="2600">
                <a:latin typeface="標楷體" pitchFamily="65" charset="-120"/>
              </a:rPr>
              <a:t>點</a:t>
            </a:r>
            <a:r>
              <a:rPr lang="zh-CN" altLang="en-US" sz="2600">
                <a:latin typeface="標楷體" pitchFamily="65" charset="-120"/>
              </a:rPr>
              <a:t>到站</a:t>
            </a:r>
            <a:r>
              <a:rPr lang="zh-TW" altLang="en-US" sz="2600">
                <a:latin typeface="標楷體" pitchFamily="65" charset="-120"/>
              </a:rPr>
              <a:t>點</a:t>
            </a:r>
            <a:r>
              <a:rPr lang="zh-CN" altLang="en-US" sz="2600">
                <a:latin typeface="標楷體" pitchFamily="65" charset="-120"/>
              </a:rPr>
              <a:t>的 </a:t>
            </a:r>
            <a:r>
              <a:rPr lang="en-US" altLang="zh-CN" sz="2600">
                <a:latin typeface="標楷體" pitchFamily="65" charset="-120"/>
              </a:rPr>
              <a:t>VPN </a:t>
            </a:r>
            <a:r>
              <a:rPr lang="zh-CN" altLang="en-US" sz="2600">
                <a:latin typeface="標楷體" pitchFamily="65" charset="-120"/>
              </a:rPr>
              <a:t>是在 </a:t>
            </a:r>
            <a:r>
              <a:rPr lang="en-US" altLang="zh-CN" sz="2600">
                <a:latin typeface="標楷體" pitchFamily="65" charset="-120"/>
              </a:rPr>
              <a:t>VPN </a:t>
            </a:r>
            <a:r>
              <a:rPr lang="zh-CN" altLang="en-US" sz="2600">
                <a:latin typeface="標楷體" pitchFamily="65" charset="-120"/>
              </a:rPr>
              <a:t>閘道上終止的。</a:t>
            </a:r>
            <a:r>
              <a:rPr lang="en-US" altLang="zh-CN" sz="2600">
                <a:latin typeface="標楷體" pitchFamily="65" charset="-120"/>
              </a:rPr>
              <a:t>VPN </a:t>
            </a:r>
            <a:r>
              <a:rPr lang="zh-CN" altLang="en-US" sz="2600">
                <a:latin typeface="標楷體" pitchFamily="65" charset="-120"/>
              </a:rPr>
              <a:t>通訊只在閘道之間加密。內部主機不知道正在使用 </a:t>
            </a:r>
            <a:r>
              <a:rPr lang="en-US" altLang="zh-CN" sz="2600">
                <a:latin typeface="標楷體" pitchFamily="65" charset="-120"/>
              </a:rPr>
              <a:t>VPN</a:t>
            </a:r>
            <a:r>
              <a:rPr lang="zh-CN" altLang="en-US" sz="2600">
                <a:latin typeface="標楷體" pitchFamily="65" charset="-120"/>
              </a:rPr>
              <a:t>。</a:t>
            </a:r>
            <a:endParaRPr lang="zh-TW" altLang="en-US"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8.1 VPN </a:t>
            </a:r>
            <a:r>
              <a:rPr lang="zh-TW" altLang="en-US" sz="3600">
                <a:solidFill>
                  <a:srgbClr val="004C69"/>
                </a:solidFill>
              </a:rPr>
              <a:t>技術</a:t>
            </a:r>
            <a:br>
              <a:rPr lang="en-US" sz="3600">
                <a:solidFill>
                  <a:srgbClr val="004C69"/>
                </a:solidFill>
              </a:rPr>
            </a:br>
            <a:r>
              <a:rPr lang="zh-TW" altLang="en-US" sz="3600">
                <a:solidFill>
                  <a:srgbClr val="004C69"/>
                </a:solidFill>
              </a:rPr>
              <a:t>站點對站點與遠端存取 </a:t>
            </a:r>
            <a:r>
              <a:rPr lang="en-US" altLang="zh-TW" sz="3600">
                <a:solidFill>
                  <a:srgbClr val="004C69"/>
                </a:solidFill>
              </a:rPr>
              <a:t>VPN</a:t>
            </a:r>
            <a:endParaRPr lang="zh-TW" altLang="en-US" sz="3600">
              <a:solidFill>
                <a:srgbClr val="004C69"/>
              </a:solidFill>
            </a:endParaRPr>
          </a:p>
        </p:txBody>
      </p:sp>
      <p:pic>
        <p:nvPicPr>
          <p:cNvPr id="6" name="Picture 5">
            <a:extLst>
              <a:ext uri="{FF2B5EF4-FFF2-40B4-BE49-F238E27FC236}">
                <a16:creationId xmlns:a16="http://schemas.microsoft.com/office/drawing/2014/main" id="{1D20F25F-31D0-5146-ACBB-D4757C82CA65}"/>
              </a:ext>
            </a:extLst>
          </p:cNvPr>
          <p:cNvPicPr>
            <a:picLocks noChangeAspect="1"/>
          </p:cNvPicPr>
          <p:nvPr/>
        </p:nvPicPr>
        <p:blipFill>
          <a:blip r:embed="rId3"/>
          <a:stretch>
            <a:fillRect/>
          </a:stretch>
        </p:blipFill>
        <p:spPr>
          <a:xfrm>
            <a:off x="1453065" y="2145181"/>
            <a:ext cx="8797151" cy="359453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328</a:t>
            </a:fld>
            <a:endParaRPr lang="en-US" kern="0">
              <a:solidFill>
                <a:srgbClr val="595959"/>
              </a:solidFill>
            </a:endParaRPr>
          </a:p>
        </p:txBody>
      </p:sp>
    </p:spTree>
    <p:extLst>
      <p:ext uri="{BB962C8B-B14F-4D97-AF65-F5344CB8AC3E}">
        <p14:creationId xmlns:p14="http://schemas.microsoft.com/office/powerpoint/2010/main" val="3019053472"/>
      </p:ext>
    </p:extLst>
  </p:cSld>
  <p:clrMapOvr>
    <a:masterClrMapping/>
  </p:clrMapOvr>
  <p:transition/>
  <p:timing/>
</p:sld>
</file>

<file path=ppt/slides/slide3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65337"/>
            <a:ext cx="10634577" cy="4735313"/>
          </a:xfrm>
        </p:spPr>
        <p:txBody>
          <a:bodyPr>
            <a:normAutofit/>
          </a:bodyPr>
          <a:lstStyle/>
          <a:p>
            <a:pPr marL="0" indent="0"/>
            <a:r>
              <a:rPr lang="zh-TW" altLang="en-US" sz="2600">
                <a:latin typeface="標楷體" pitchFamily="65" charset="-120"/>
              </a:rPr>
              <a:t>遠端存取 </a:t>
            </a:r>
            <a:r>
              <a:rPr lang="en-US" altLang="zh-TW" sz="2600">
                <a:latin typeface="標楷體" pitchFamily="65" charset="-120"/>
              </a:rPr>
              <a:t>VPN </a:t>
            </a:r>
            <a:r>
              <a:rPr lang="zh-TW" altLang="en-US" sz="2600">
                <a:latin typeface="標楷體" pitchFamily="65" charset="-120"/>
              </a:rPr>
              <a:t>會以動態方式建立用戶端與 </a:t>
            </a:r>
            <a:r>
              <a:rPr lang="en-US" altLang="zh-TW" sz="2600">
                <a:latin typeface="標楷體" pitchFamily="65" charset="-120"/>
              </a:rPr>
              <a:t>VPN </a:t>
            </a:r>
            <a:r>
              <a:rPr lang="zh-TW" altLang="en-US" sz="2600">
                <a:latin typeface="標楷體" pitchFamily="65" charset="-120"/>
              </a:rPr>
              <a:t>終止裝置之間的安全連線。</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8.1 </a:t>
            </a:r>
            <a:r>
              <a:rPr lang="zh-TW" altLang="zh-TW" sz="3600" smtClean="0">
                <a:solidFill>
                  <a:srgbClr val="004C69"/>
                </a:solidFill>
              </a:rPr>
              <a:t>VPN </a:t>
            </a:r>
            <a:r>
              <a:rPr lang="zh-TW" altLang="zh-TW" sz="3600">
                <a:solidFill>
                  <a:srgbClr val="004C69"/>
                </a:solidFill>
              </a:rPr>
              <a:t>技術</a:t>
            </a:r>
            <a:br>
              <a:rPr lang="en-US" altLang="zh-TW" sz="3600">
                <a:solidFill>
                  <a:srgbClr val="004C69"/>
                </a:solidFill>
              </a:rPr>
            </a:br>
            <a:r>
              <a:rPr lang="zh-TW" altLang="en-US" sz="3600">
                <a:solidFill>
                  <a:srgbClr val="004C69"/>
                </a:solidFill>
              </a:rPr>
              <a:t>站點對站點與遠端存取 </a:t>
            </a:r>
            <a:r>
              <a:rPr lang="en-US" altLang="zh-TW" sz="3600">
                <a:solidFill>
                  <a:srgbClr val="004C69"/>
                </a:solidFill>
              </a:rPr>
              <a:t>VPN</a:t>
            </a:r>
            <a:r>
              <a:rPr lang="zh-TW" altLang="en-US" sz="3600">
                <a:solidFill>
                  <a:srgbClr val="004C69"/>
                </a:solidFill>
              </a:rPr>
              <a:t>（續）</a:t>
            </a:r>
            <a:endParaRPr lang="zh-TW" sz="3600">
              <a:solidFill>
                <a:srgbClr val="004C69"/>
              </a:solidFill>
            </a:endParaRPr>
          </a:p>
        </p:txBody>
      </p:sp>
      <p:pic>
        <p:nvPicPr>
          <p:cNvPr id="6" name="Picture 5">
            <a:extLst>
              <a:ext uri="{FF2B5EF4-FFF2-40B4-BE49-F238E27FC236}">
                <a16:creationId xmlns:a16="http://schemas.microsoft.com/office/drawing/2014/main" id="{A1B98770-A205-ED48-BB90-81AE0D797D57}"/>
              </a:ext>
            </a:extLst>
          </p:cNvPr>
          <p:cNvPicPr>
            <a:picLocks noChangeAspect="1"/>
          </p:cNvPicPr>
          <p:nvPr/>
        </p:nvPicPr>
        <p:blipFill>
          <a:blip r:embed="rId3"/>
          <a:stretch>
            <a:fillRect/>
          </a:stretch>
        </p:blipFill>
        <p:spPr>
          <a:xfrm>
            <a:off x="1641292" y="2105808"/>
            <a:ext cx="8909416" cy="347684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329</a:t>
            </a:fld>
            <a:endParaRPr lang="en-US" kern="0">
              <a:solidFill>
                <a:srgbClr val="595959"/>
              </a:solidFill>
            </a:endParaRPr>
          </a:p>
        </p:txBody>
      </p:sp>
    </p:spTree>
    <p:extLst>
      <p:ext uri="{BB962C8B-B14F-4D97-AF65-F5344CB8AC3E}">
        <p14:creationId xmlns:p14="http://schemas.microsoft.com/office/powerpoint/2010/main" val="3266906658"/>
      </p:ext>
    </p:extLst>
  </p:cSld>
  <p:clrMapOvr>
    <a:masterClrMapping/>
  </p:clrMapOvr>
  <p:transition/>
  <p:timing/>
</p:sld>
</file>

<file path=ppt/slides/slide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CBF6D189-7553-2846-8264-F7622FAE6BB4}"/>
              </a:ext>
            </a:extLst>
          </p:cNvPr>
          <p:cNvSpPr>
            <a:spLocks noGrp="1"/>
          </p:cNvSpPr>
          <p:nvPr>
            <p:ph idx="1"/>
          </p:nvPr>
        </p:nvSpPr>
        <p:spPr>
          <a:xfrm>
            <a:off x="192087" y="1065260"/>
            <a:ext cx="5726115" cy="5540425"/>
          </a:xfrm>
        </p:spPr>
        <p:txBody>
          <a:bodyPr/>
          <a:lstStyle/>
          <a:p>
            <a:pPr marL="0" indent="0">
              <a:buNone/>
            </a:pPr>
            <a:r>
              <a:rPr lang="en-US" altLang="zh-TW" sz="2133">
                <a:latin typeface="標楷體" pitchFamily="65" charset="-120"/>
              </a:rPr>
              <a:t>Cisco </a:t>
            </a:r>
            <a:r>
              <a:rPr lang="zh-TW" altLang="en-US" sz="2133">
                <a:latin typeface="標楷體" pitchFamily="65" charset="-120"/>
              </a:rPr>
              <a:t>路由器根據以下三個條件之一衍生路由器 </a:t>
            </a:r>
            <a:r>
              <a:rPr lang="en-US" altLang="zh-TW" sz="2133">
                <a:latin typeface="標楷體" pitchFamily="65" charset="-120"/>
              </a:rPr>
              <a:t>ID </a:t>
            </a:r>
            <a:r>
              <a:rPr lang="zh-TW" altLang="en-US" sz="2133">
                <a:latin typeface="標楷體" pitchFamily="65" charset="-120"/>
              </a:rPr>
              <a:t>的優先順序：</a:t>
            </a:r>
          </a:p>
          <a:p>
            <a:pPr marL="457189" indent="-457189">
              <a:buFont typeface="+mj-lt"/>
              <a:buAutoNum type="arabicPeriod"/>
            </a:pPr>
            <a:r>
              <a:rPr lang="zh-TW" altLang="en-US" sz="2133">
                <a:latin typeface="標楷體" pitchFamily="65" charset="-120"/>
              </a:rPr>
              <a:t>路由器 </a:t>
            </a:r>
            <a:r>
              <a:rPr lang="en-US" altLang="zh-TW" sz="2133">
                <a:latin typeface="標楷體" pitchFamily="65" charset="-120"/>
              </a:rPr>
              <a:t>ID </a:t>
            </a:r>
            <a:r>
              <a:rPr lang="zh-TW" altLang="en-US" sz="2133">
                <a:latin typeface="標楷體" pitchFamily="65" charset="-120"/>
              </a:rPr>
              <a:t>是使用 </a:t>
            </a:r>
            <a:r>
              <a:rPr lang="en-US" altLang="zh-TW" sz="2133">
                <a:latin typeface="標楷體" pitchFamily="65" charset="-120"/>
              </a:rPr>
              <a:t>OSPF </a:t>
            </a:r>
            <a:r>
              <a:rPr lang="en-US" altLang="zh-TW" sz="2133" b="1">
                <a:latin typeface="標楷體" pitchFamily="65" charset="-120"/>
              </a:rPr>
              <a:t>router-id </a:t>
            </a:r>
            <a:r>
              <a:rPr lang="en-US" altLang="zh-TW" sz="2133" b="1" i="1">
                <a:latin typeface="標楷體" pitchFamily="65" charset="-120"/>
              </a:rPr>
              <a:t>rid</a:t>
            </a:r>
            <a:r>
              <a:rPr lang="en-US" altLang="zh-TW" sz="2133" b="1">
                <a:latin typeface="標楷體" pitchFamily="65" charset="-120"/>
              </a:rPr>
              <a:t> </a:t>
            </a:r>
            <a:r>
              <a:rPr lang="zh-TW" altLang="en-US" sz="2133">
                <a:latin typeface="標楷體" pitchFamily="65" charset="-120"/>
              </a:rPr>
              <a:t>路由器設定模式命令明確設定的。這是指派路由器 </a:t>
            </a:r>
            <a:r>
              <a:rPr lang="en-US" altLang="zh-TW" sz="2133">
                <a:latin typeface="標楷體" pitchFamily="65" charset="-120"/>
              </a:rPr>
              <a:t>ID </a:t>
            </a:r>
            <a:r>
              <a:rPr lang="zh-TW" altLang="en-US" sz="2133">
                <a:latin typeface="標楷體" pitchFamily="65" charset="-120"/>
              </a:rPr>
              <a:t>的建議方法。</a:t>
            </a:r>
          </a:p>
          <a:p>
            <a:pPr marL="457189" indent="-457189">
              <a:buFont typeface="+mj-lt"/>
              <a:buAutoNum type="arabicPeriod"/>
            </a:pPr>
            <a:r>
              <a:rPr lang="zh-TW" altLang="en-US" sz="2133">
                <a:latin typeface="標楷體" pitchFamily="65" charset="-120"/>
              </a:rPr>
              <a:t>路由器會選擇任何已設定的迴路介面的最高 </a:t>
            </a:r>
            <a:r>
              <a:rPr lang="en-US" altLang="zh-TW" sz="2133">
                <a:latin typeface="標楷體" pitchFamily="65" charset="-120"/>
              </a:rPr>
              <a:t>IPv4 </a:t>
            </a:r>
            <a:r>
              <a:rPr lang="zh-TW" altLang="en-US" sz="2133">
                <a:latin typeface="標楷體" pitchFamily="65" charset="-120"/>
              </a:rPr>
              <a:t>位址</a:t>
            </a:r>
            <a:endParaRPr lang="en-US" altLang="zh-TW" sz="2133">
              <a:latin typeface="標楷體" pitchFamily="65" charset="-120"/>
            </a:endParaRPr>
          </a:p>
          <a:p>
            <a:pPr marL="457189" indent="-457189">
              <a:buFont typeface="+mj-lt"/>
              <a:buAutoNum type="arabicPeriod"/>
            </a:pPr>
            <a:r>
              <a:rPr lang="zh-TW" altLang="en-US" sz="2133">
                <a:latin typeface="標楷體" pitchFamily="65" charset="-120"/>
              </a:rPr>
              <a:t>路由器選擇任何其實體介面上的最大作用中 </a:t>
            </a:r>
            <a:r>
              <a:rPr lang="en-US" altLang="zh-TW" sz="2133">
                <a:latin typeface="標楷體" pitchFamily="65" charset="-120"/>
              </a:rPr>
              <a:t>IP </a:t>
            </a:r>
            <a:r>
              <a:rPr lang="zh-TW" altLang="en-US" sz="2133">
                <a:latin typeface="標楷體" pitchFamily="65" charset="-120"/>
              </a:rPr>
              <a:t>位址。</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2.1OSPF </a:t>
            </a:r>
            <a:r>
              <a:rPr lang="zh-TW" altLang="en-US" sz="3600">
                <a:solidFill>
                  <a:srgbClr val="004C69"/>
                </a:solidFill>
              </a:rPr>
              <a:t>路由器</a:t>
            </a:r>
            <a:r>
              <a:rPr lang="en-US" altLang="zh-TW" sz="3600">
                <a:solidFill>
                  <a:srgbClr val="004C69"/>
                </a:solidFill>
              </a:rPr>
              <a:t> ID</a:t>
            </a:r>
            <a:br>
              <a:rPr lang="en-US" altLang="zh-TW" sz="3600">
                <a:solidFill>
                  <a:srgbClr val="004C69"/>
                </a:solidFill>
              </a:rPr>
            </a:br>
            <a:r>
              <a:rPr lang="zh-TW" altLang="en-US" sz="3600">
                <a:solidFill>
                  <a:srgbClr val="004C69"/>
                </a:solidFill>
              </a:rPr>
              <a:t>路由器</a:t>
            </a:r>
            <a:r>
              <a:rPr lang="en-US" altLang="zh-TW" sz="3600">
                <a:solidFill>
                  <a:srgbClr val="004C69"/>
                </a:solidFill>
              </a:rPr>
              <a:t> ID </a:t>
            </a:r>
            <a:r>
              <a:rPr lang="zh-TW" altLang="en-US" sz="3600">
                <a:solidFill>
                  <a:srgbClr val="004C69"/>
                </a:solidFill>
              </a:rPr>
              <a:t>的優先權</a:t>
            </a:r>
          </a:p>
        </p:txBody>
      </p:sp>
      <p:pic>
        <p:nvPicPr>
          <p:cNvPr id="2" name="Picture 1">
            <a:extLst>
              <a:ext uri="{FF2B5EF4-FFF2-40B4-BE49-F238E27FC236}">
                <a16:creationId xmlns:a16="http://schemas.microsoft.com/office/drawing/2014/main" id="{9F4EA764-AF1D-49C8-BDDA-B582BE8844CB}"/>
              </a:ext>
            </a:extLst>
          </p:cNvPr>
          <p:cNvPicPr>
            <a:picLocks noChangeAspect="1"/>
          </p:cNvPicPr>
          <p:nvPr/>
        </p:nvPicPr>
        <p:blipFill>
          <a:blip r:embed="rId3"/>
          <a:stretch>
            <a:fillRect/>
          </a:stretch>
        </p:blipFill>
        <p:spPr>
          <a:xfrm>
            <a:off x="6273800" y="1448165"/>
            <a:ext cx="5232400" cy="3975100"/>
          </a:xfrm>
          <a:prstGeom prst="rect">
            <a:avLst/>
          </a:prstGeom>
          <a:ln w="19050">
            <a:solidFill>
              <a:srgbClr val="000000"/>
            </a:solidFill>
          </a:ln>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33</a:t>
            </a:fld>
            <a:endParaRPr lang="en-US" kern="0">
              <a:solidFill>
                <a:srgbClr val="595959"/>
              </a:solidFill>
            </a:endParaRPr>
          </a:p>
        </p:txBody>
      </p:sp>
    </p:spTree>
    <p:custDataLst>
      <p:tags r:id="rId4"/>
    </p:custDataLst>
    <p:extLst>
      <p:ext uri="{BB962C8B-B14F-4D97-AF65-F5344CB8AC3E}">
        <p14:creationId xmlns:p14="http://schemas.microsoft.com/office/powerpoint/2010/main" val="1699027517"/>
      </p:ext>
    </p:extLst>
  </p:cSld>
  <p:clrMapOvr>
    <a:masterClrMapping/>
  </p:clrMapOvr>
  <p:transition/>
  <p:timing/>
</p:sld>
</file>

<file path=ppt/slides/slide3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091113" cy="5540425"/>
          </a:xfrm>
        </p:spPr>
        <p:txBody>
          <a:bodyPr>
            <a:normAutofit/>
          </a:bodyPr>
          <a:lstStyle/>
          <a:p>
            <a:pPr marL="0" indent="0">
              <a:buNone/>
            </a:pPr>
            <a:r>
              <a:rPr lang="en-US" altLang="zh-TW" sz="2400">
                <a:latin typeface="標楷體" pitchFamily="65" charset="-120"/>
              </a:rPr>
              <a:t>VPN </a:t>
            </a:r>
            <a:r>
              <a:rPr lang="zh-TW" altLang="en-US" sz="2400">
                <a:latin typeface="標楷體" pitchFamily="65" charset="-120"/>
              </a:rPr>
              <a:t>可以被管理和部署為：</a:t>
            </a:r>
          </a:p>
          <a:p>
            <a:r>
              <a:rPr lang="zh-TW" altLang="en-US" sz="2400" b="1">
                <a:latin typeface="標楷體" pitchFamily="65" charset="-120"/>
              </a:rPr>
              <a:t>企業 </a:t>
            </a:r>
            <a:r>
              <a:rPr lang="en-US" altLang="zh-TW" sz="2400" b="1">
                <a:latin typeface="標楷體" pitchFamily="65" charset="-120"/>
              </a:rPr>
              <a:t>VPN</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保護網際網路上企業流量的常見解決方案。站點對站點和遠端存取 </a:t>
            </a:r>
            <a:r>
              <a:rPr lang="en-US" altLang="zh-TW" sz="2400">
                <a:latin typeface="標楷體" pitchFamily="65" charset="-120"/>
              </a:rPr>
              <a:t>VPN </a:t>
            </a:r>
            <a:r>
              <a:rPr lang="zh-TW" altLang="en-US" sz="2400">
                <a:latin typeface="標楷體" pitchFamily="65" charset="-120"/>
              </a:rPr>
              <a:t>是由企業使用 </a:t>
            </a:r>
            <a:r>
              <a:rPr lang="en-US" altLang="zh-TW" sz="2400">
                <a:latin typeface="標楷體" pitchFamily="65" charset="-120"/>
              </a:rPr>
              <a:t>IPsec </a:t>
            </a:r>
            <a:r>
              <a:rPr lang="zh-TW" altLang="en-US" sz="2400">
                <a:latin typeface="標楷體" pitchFamily="65" charset="-120"/>
              </a:rPr>
              <a:t>和 </a:t>
            </a:r>
            <a:r>
              <a:rPr lang="en-US" altLang="zh-TW" sz="2400">
                <a:latin typeface="標楷體" pitchFamily="65" charset="-120"/>
              </a:rPr>
              <a:t>SSL VPN </a:t>
            </a:r>
            <a:r>
              <a:rPr lang="zh-TW" altLang="en-US" sz="2400">
                <a:latin typeface="標楷體" pitchFamily="65" charset="-120"/>
              </a:rPr>
              <a:t>建立和管理。</a:t>
            </a:r>
          </a:p>
          <a:p>
            <a:r>
              <a:rPr lang="zh-TW" altLang="en-US" sz="2400" b="1">
                <a:latin typeface="標楷體" pitchFamily="65" charset="-120"/>
              </a:rPr>
              <a:t>服務供應商 </a:t>
            </a:r>
            <a:r>
              <a:rPr lang="en-US" altLang="zh-TW" sz="2400" b="1">
                <a:latin typeface="標楷體" pitchFamily="65" charset="-120"/>
              </a:rPr>
              <a:t>VPN</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透過供應商網路新增和管理。供應商在第 </a:t>
            </a:r>
            <a:r>
              <a:rPr lang="en-US" altLang="zh-TW" sz="2400">
                <a:latin typeface="標楷體" pitchFamily="65" charset="-120"/>
              </a:rPr>
              <a:t>2 </a:t>
            </a:r>
            <a:r>
              <a:rPr lang="zh-TW" altLang="en-US" sz="2400">
                <a:latin typeface="標楷體" pitchFamily="65" charset="-120"/>
              </a:rPr>
              <a:t>層或第 </a:t>
            </a:r>
            <a:r>
              <a:rPr lang="en-US" altLang="zh-TW" sz="2400">
                <a:latin typeface="標楷體" pitchFamily="65" charset="-120"/>
              </a:rPr>
              <a:t>3 </a:t>
            </a:r>
            <a:r>
              <a:rPr lang="zh-TW" altLang="en-US" sz="2400">
                <a:latin typeface="標楷體" pitchFamily="65" charset="-120"/>
              </a:rPr>
              <a:t>層使用多重協定標籤交換 </a:t>
            </a:r>
            <a:r>
              <a:rPr lang="en-US" altLang="zh-TW" sz="2400">
                <a:latin typeface="標楷體" pitchFamily="65" charset="-120"/>
              </a:rPr>
              <a:t>(MPLS) </a:t>
            </a:r>
            <a:r>
              <a:rPr lang="zh-TW" altLang="en-US" sz="2400">
                <a:latin typeface="標楷體" pitchFamily="65" charset="-120"/>
              </a:rPr>
              <a:t>來建立企業站點之間的安全隧道，有效地將流量與其他客戶流量隔離開來。</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8.1 VPN </a:t>
            </a:r>
            <a:r>
              <a:rPr lang="zh-TW" altLang="en-US" sz="3600">
                <a:solidFill>
                  <a:srgbClr val="004C69"/>
                </a:solidFill>
              </a:rPr>
              <a:t>技術</a:t>
            </a:r>
            <a:br>
              <a:rPr lang="en-US" sz="3600">
                <a:solidFill>
                  <a:srgbClr val="004C69"/>
                </a:solidFill>
              </a:rPr>
            </a:br>
            <a:r>
              <a:rPr lang="zh-TW" altLang="en-US" sz="3600">
                <a:solidFill>
                  <a:srgbClr val="004C69"/>
                </a:solidFill>
              </a:rPr>
              <a:t>企業與服務供應商 </a:t>
            </a:r>
            <a:r>
              <a:rPr lang="en-US" altLang="zh-TW" sz="3600">
                <a:solidFill>
                  <a:srgbClr val="004C69"/>
                </a:solidFill>
              </a:rPr>
              <a:t>VPN</a:t>
            </a:r>
          </a:p>
        </p:txBody>
      </p:sp>
      <p:pic>
        <p:nvPicPr>
          <p:cNvPr id="6" name="Picture 5">
            <a:extLst>
              <a:ext uri="{FF2B5EF4-FFF2-40B4-BE49-F238E27FC236}">
                <a16:creationId xmlns:a16="http://schemas.microsoft.com/office/drawing/2014/main" id="{AEEC8A48-50CE-3643-B771-C574D70266A5}"/>
              </a:ext>
            </a:extLst>
          </p:cNvPr>
          <p:cNvPicPr>
            <a:picLocks noChangeAspect="1"/>
          </p:cNvPicPr>
          <p:nvPr/>
        </p:nvPicPr>
        <p:blipFill>
          <a:blip r:embed="rId3"/>
          <a:stretch>
            <a:fillRect/>
          </a:stretch>
        </p:blipFill>
        <p:spPr>
          <a:xfrm>
            <a:off x="5283200" y="1839050"/>
            <a:ext cx="6502400" cy="372533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330</a:t>
            </a:fld>
            <a:endParaRPr lang="en-US" kern="0">
              <a:solidFill>
                <a:srgbClr val="595959"/>
              </a:solidFill>
            </a:endParaRPr>
          </a:p>
        </p:txBody>
      </p:sp>
    </p:spTree>
    <p:extLst>
      <p:ext uri="{BB962C8B-B14F-4D97-AF65-F5344CB8AC3E}">
        <p14:creationId xmlns:p14="http://schemas.microsoft.com/office/powerpoint/2010/main" val="1402211855"/>
      </p:ext>
    </p:extLst>
  </p:cSld>
  <p:clrMapOvr>
    <a:masterClrMapping/>
  </p:clrMapOvr>
  <p:transition/>
  <p:timing/>
</p:sld>
</file>

<file path=ppt/slides/slide3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128503" cy="5540425"/>
          </a:xfrm>
        </p:spPr>
        <p:txBody>
          <a:bodyPr>
            <a:normAutofit/>
          </a:bodyPr>
          <a:lstStyle/>
          <a:p>
            <a:r>
              <a:rPr lang="zh-TW" altLang="en-US" sz="2200">
                <a:latin typeface="標楷體" pitchFamily="65" charset="-120"/>
              </a:rPr>
              <a:t>遠端存取 </a:t>
            </a:r>
            <a:r>
              <a:rPr lang="en-US" altLang="zh-TW" sz="2200">
                <a:latin typeface="標楷體" pitchFamily="65" charset="-120"/>
              </a:rPr>
              <a:t>VPN </a:t>
            </a:r>
            <a:r>
              <a:rPr lang="zh-TW" altLang="en-US" sz="2200">
                <a:latin typeface="標楷體" pitchFamily="65" charset="-120"/>
              </a:rPr>
              <a:t>可讓遠端和行動使用者透過建立加密隧道，安全地連線到企業。 </a:t>
            </a:r>
          </a:p>
          <a:p>
            <a:r>
              <a:rPr lang="zh-TW" altLang="en-US" sz="2200">
                <a:latin typeface="標楷體" pitchFamily="65" charset="-120"/>
              </a:rPr>
              <a:t>遠端存取 </a:t>
            </a:r>
            <a:r>
              <a:rPr lang="en-US" altLang="zh-TW" sz="2200">
                <a:latin typeface="標楷體" pitchFamily="65" charset="-120"/>
              </a:rPr>
              <a:t>VPN </a:t>
            </a:r>
            <a:r>
              <a:rPr lang="zh-TW" altLang="en-US" sz="2200">
                <a:latin typeface="標楷體" pitchFamily="65" charset="-120"/>
              </a:rPr>
              <a:t>通常會在需要時由使用者動態啟用。遠端存取 </a:t>
            </a:r>
            <a:r>
              <a:rPr lang="en-US" altLang="zh-TW" sz="2200">
                <a:latin typeface="標楷體" pitchFamily="65" charset="-120"/>
              </a:rPr>
              <a:t>VPN </a:t>
            </a:r>
            <a:r>
              <a:rPr lang="zh-TW" altLang="en-US" sz="2200">
                <a:latin typeface="標楷體" pitchFamily="65" charset="-120"/>
              </a:rPr>
              <a:t>可以使用 </a:t>
            </a:r>
            <a:r>
              <a:rPr lang="en-US" altLang="zh-TW" sz="2200">
                <a:latin typeface="標楷體" pitchFamily="65" charset="-120"/>
              </a:rPr>
              <a:t>IPsec </a:t>
            </a:r>
            <a:r>
              <a:rPr lang="zh-TW" altLang="en-US" sz="2200">
                <a:latin typeface="標楷體" pitchFamily="65" charset="-120"/>
              </a:rPr>
              <a:t>或 </a:t>
            </a:r>
            <a:r>
              <a:rPr lang="en-US" altLang="zh-TW" sz="2200">
                <a:latin typeface="標楷體" pitchFamily="65" charset="-120"/>
              </a:rPr>
              <a:t>SSL </a:t>
            </a:r>
            <a:r>
              <a:rPr lang="zh-TW" altLang="en-US" sz="2200">
                <a:latin typeface="標楷體" pitchFamily="65" charset="-120"/>
              </a:rPr>
              <a:t>建立。 </a:t>
            </a:r>
          </a:p>
          <a:p>
            <a:pPr lvl="1"/>
            <a:r>
              <a:rPr lang="zh-TW" altLang="en-US" sz="2200" b="1">
                <a:latin typeface="標楷體" pitchFamily="65" charset="-120"/>
              </a:rPr>
              <a:t>無用戶端 </a:t>
            </a:r>
            <a:r>
              <a:rPr lang="en-US" altLang="zh-TW" sz="2200" b="1">
                <a:latin typeface="標楷體" pitchFamily="65" charset="-120"/>
              </a:rPr>
              <a:t>VPN </a:t>
            </a:r>
            <a:r>
              <a:rPr lang="zh-TW" altLang="en-US" sz="2200" b="1">
                <a:latin typeface="標楷體" pitchFamily="65" charset="-120"/>
              </a:rPr>
              <a:t>連線</a:t>
            </a:r>
            <a:r>
              <a:rPr lang="zh-TW" altLang="en-US" sz="2200">
                <a:latin typeface="標楷體" pitchFamily="65" charset="-120"/>
              </a:rPr>
              <a:t> </a:t>
            </a:r>
            <a:r>
              <a:rPr lang="en-US" altLang="zh-TW" sz="2200">
                <a:latin typeface="標楷體" pitchFamily="65" charset="-120"/>
              </a:rPr>
              <a:t>- </a:t>
            </a:r>
            <a:r>
              <a:rPr lang="zh-TW" altLang="zh-TW" sz="2200">
                <a:latin typeface="標楷體" pitchFamily="65" charset="-120"/>
              </a:rPr>
              <a:t>連線</a:t>
            </a:r>
            <a:r>
              <a:rPr lang="zh-TW" altLang="en-US" sz="2200">
                <a:latin typeface="標楷體" pitchFamily="65" charset="-120"/>
              </a:rPr>
              <a:t>是使用網頁瀏覽器 </a:t>
            </a:r>
            <a:r>
              <a:rPr lang="en-US" altLang="zh-TW" sz="2200">
                <a:latin typeface="標楷體" pitchFamily="65" charset="-120"/>
              </a:rPr>
              <a:t>SSL </a:t>
            </a:r>
            <a:r>
              <a:rPr lang="zh-TW" altLang="en-US" sz="2200">
                <a:latin typeface="標楷體" pitchFamily="65" charset="-120"/>
              </a:rPr>
              <a:t>連線保護的。</a:t>
            </a:r>
          </a:p>
          <a:p>
            <a:pPr lvl="1"/>
            <a:r>
              <a:rPr lang="zh-TW" altLang="en-US" sz="2200" b="1">
                <a:latin typeface="標楷體" pitchFamily="65" charset="-120"/>
              </a:rPr>
              <a:t>以用戶端為基礎的 </a:t>
            </a:r>
            <a:r>
              <a:rPr lang="en-US" altLang="zh-TW" sz="2200" b="1">
                <a:latin typeface="標楷體" pitchFamily="65" charset="-120"/>
              </a:rPr>
              <a:t>VPN </a:t>
            </a:r>
            <a:r>
              <a:rPr lang="zh-TW" altLang="en-US" sz="2200" b="1">
                <a:latin typeface="標楷體" pitchFamily="65" charset="-120"/>
              </a:rPr>
              <a:t>連線</a:t>
            </a:r>
            <a:r>
              <a:rPr lang="zh-TW" altLang="en-US" sz="2200">
                <a:latin typeface="標楷體" pitchFamily="65" charset="-120"/>
              </a:rPr>
              <a:t> </a:t>
            </a:r>
            <a:r>
              <a:rPr lang="en-US" altLang="zh-TW" sz="2200">
                <a:latin typeface="標楷體" pitchFamily="65" charset="-120"/>
              </a:rPr>
              <a:t>- VPN </a:t>
            </a:r>
            <a:r>
              <a:rPr lang="zh-TW" altLang="en-US" sz="2200">
                <a:latin typeface="標楷體" pitchFamily="65" charset="-120"/>
              </a:rPr>
              <a:t>用戶端軟體，例如 </a:t>
            </a:r>
            <a:r>
              <a:rPr lang="en-US" altLang="zh-TW" sz="2200">
                <a:latin typeface="標楷體" pitchFamily="65" charset="-120"/>
              </a:rPr>
              <a:t>Cisco AnyConnect </a:t>
            </a:r>
            <a:r>
              <a:rPr lang="zh-TW" altLang="en-US" sz="2200">
                <a:latin typeface="標楷體" pitchFamily="65" charset="-120"/>
              </a:rPr>
              <a:t>安全行動用戶端，必須安裝在遠端使用者的端點裝置上。</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8.2</a:t>
            </a:r>
            <a:r>
              <a:rPr lang="zh-TW" altLang="en-US" sz="3600" smtClean="0">
                <a:solidFill>
                  <a:srgbClr val="004C69"/>
                </a:solidFill>
              </a:rPr>
              <a:t> </a:t>
            </a:r>
            <a:r>
              <a:rPr lang="en-US" altLang="zh-TW" sz="3600" smtClean="0">
                <a:solidFill>
                  <a:srgbClr val="004C69"/>
                </a:solidFill>
              </a:rPr>
              <a:t>VPN </a:t>
            </a:r>
            <a:r>
              <a:rPr lang="zh-TW" altLang="en-US" sz="3600">
                <a:solidFill>
                  <a:srgbClr val="004C69"/>
                </a:solidFill>
              </a:rPr>
              <a:t>的類型</a:t>
            </a:r>
            <a:br>
              <a:rPr lang="en-US" sz="3600">
                <a:solidFill>
                  <a:srgbClr val="004C69"/>
                </a:solidFill>
              </a:rPr>
            </a:br>
            <a:r>
              <a:rPr lang="zh-TW" altLang="en-US" sz="3600">
                <a:solidFill>
                  <a:srgbClr val="004C69"/>
                </a:solidFill>
              </a:rPr>
              <a:t>遠端存取 </a:t>
            </a:r>
            <a:r>
              <a:rPr lang="en-US" altLang="zh-TW" sz="3600">
                <a:solidFill>
                  <a:srgbClr val="004C69"/>
                </a:solidFill>
              </a:rPr>
              <a:t>VPN</a:t>
            </a:r>
          </a:p>
        </p:txBody>
      </p:sp>
      <p:pic>
        <p:nvPicPr>
          <p:cNvPr id="6" name="Picture 5">
            <a:extLst>
              <a:ext uri="{FF2B5EF4-FFF2-40B4-BE49-F238E27FC236}">
                <a16:creationId xmlns:a16="http://schemas.microsoft.com/office/drawing/2014/main" id="{6DB01212-D472-5840-8A69-42C2E04B033A}"/>
              </a:ext>
            </a:extLst>
          </p:cNvPr>
          <p:cNvPicPr>
            <a:picLocks noChangeAspect="1"/>
          </p:cNvPicPr>
          <p:nvPr/>
        </p:nvPicPr>
        <p:blipFill>
          <a:blip r:embed="rId3"/>
          <a:stretch>
            <a:fillRect/>
          </a:stretch>
        </p:blipFill>
        <p:spPr>
          <a:xfrm>
            <a:off x="6566443" y="1855760"/>
            <a:ext cx="5049595" cy="314648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331</a:t>
            </a:fld>
            <a:endParaRPr lang="en-US" kern="0">
              <a:solidFill>
                <a:srgbClr val="595959"/>
              </a:solidFill>
            </a:endParaRPr>
          </a:p>
        </p:txBody>
      </p:sp>
    </p:spTree>
    <p:extLst>
      <p:ext uri="{BB962C8B-B14F-4D97-AF65-F5344CB8AC3E}">
        <p14:creationId xmlns:p14="http://schemas.microsoft.com/office/powerpoint/2010/main" val="1730632135"/>
      </p:ext>
    </p:extLst>
  </p:cSld>
  <p:clrMapOvr>
    <a:masterClrMapping/>
  </p:clrMapOvr>
  <p:transition/>
  <p:timing/>
</p:sld>
</file>

<file path=ppt/slides/slide3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977030"/>
            <a:ext cx="11363173" cy="5123620"/>
          </a:xfrm>
        </p:spPr>
        <p:txBody>
          <a:bodyPr>
            <a:normAutofit/>
          </a:bodyPr>
          <a:lstStyle/>
          <a:p>
            <a:pPr marL="0" indent="0">
              <a:buNone/>
            </a:pPr>
            <a:r>
              <a:rPr lang="en-US" altLang="zh-TW" sz="2200">
                <a:latin typeface="標楷體" pitchFamily="65" charset="-120"/>
              </a:rPr>
              <a:t>SSL </a:t>
            </a:r>
            <a:r>
              <a:rPr lang="zh-TW" altLang="en-US" sz="2200">
                <a:latin typeface="標楷體" pitchFamily="65" charset="-120"/>
              </a:rPr>
              <a:t>使用公開金鑰基礎建設和數位憑證來認證對等端。實作的 </a:t>
            </a:r>
            <a:r>
              <a:rPr lang="en-US" altLang="zh-TW" sz="2200">
                <a:latin typeface="標楷體" pitchFamily="65" charset="-120"/>
              </a:rPr>
              <a:t>VPN </a:t>
            </a:r>
            <a:r>
              <a:rPr lang="zh-TW" altLang="en-US" sz="2200">
                <a:latin typeface="標楷體" pitchFamily="65" charset="-120"/>
              </a:rPr>
              <a:t>方法類型是根據使用者和組織 </a:t>
            </a:r>
            <a:r>
              <a:rPr lang="en-US" altLang="zh-TW" sz="2200">
                <a:latin typeface="標楷體" pitchFamily="65" charset="-120"/>
              </a:rPr>
              <a:t>IT </a:t>
            </a:r>
            <a:r>
              <a:rPr lang="zh-TW" altLang="en-US" sz="2200">
                <a:latin typeface="標楷體" pitchFamily="65" charset="-120"/>
              </a:rPr>
              <a:t>程序的存取需求而定。此表格會比較 </a:t>
            </a:r>
            <a:r>
              <a:rPr lang="en-US" altLang="zh-TW" sz="2200">
                <a:latin typeface="標楷體" pitchFamily="65" charset="-120"/>
              </a:rPr>
              <a:t>IPsec </a:t>
            </a:r>
            <a:r>
              <a:rPr lang="zh-TW" altLang="en-US" sz="2200">
                <a:latin typeface="標楷體" pitchFamily="65" charset="-120"/>
              </a:rPr>
              <a:t>和 </a:t>
            </a:r>
            <a:r>
              <a:rPr lang="en-US" altLang="zh-TW" sz="2200">
                <a:latin typeface="標楷體" pitchFamily="65" charset="-120"/>
              </a:rPr>
              <a:t>SSL </a:t>
            </a:r>
            <a:r>
              <a:rPr lang="zh-TW" altLang="en-US" sz="2200">
                <a:latin typeface="標楷體" pitchFamily="65" charset="-120"/>
              </a:rPr>
              <a:t>遠端存取部署。</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8.2</a:t>
            </a:r>
            <a:r>
              <a:rPr lang="zh-TW" altLang="en-US" sz="3600">
                <a:solidFill>
                  <a:srgbClr val="004C69"/>
                </a:solidFill>
              </a:rPr>
              <a:t> </a:t>
            </a:r>
            <a:r>
              <a:rPr lang="en-US" altLang="zh-TW" sz="3600" smtClean="0">
                <a:solidFill>
                  <a:srgbClr val="004C69"/>
                </a:solidFill>
              </a:rPr>
              <a:t>VPN </a:t>
            </a:r>
            <a:r>
              <a:rPr lang="zh-TW" altLang="en-US" sz="3600">
                <a:solidFill>
                  <a:srgbClr val="004C69"/>
                </a:solidFill>
              </a:rPr>
              <a:t>的類型</a:t>
            </a:r>
            <a:br>
              <a:rPr lang="en-US" sz="3600">
                <a:solidFill>
                  <a:srgbClr val="004C69"/>
                </a:solidFill>
              </a:rPr>
            </a:br>
            <a:r>
              <a:rPr lang="en-US" altLang="zh-TW" sz="3600">
                <a:solidFill>
                  <a:srgbClr val="004C69"/>
                </a:solidFill>
              </a:rPr>
              <a:t>SSL VPN</a:t>
            </a:r>
            <a:endParaRPr lang="zh-TW" altLang="en-US" sz="3600">
              <a:solidFill>
                <a:srgbClr val="004C69"/>
              </a:solidFill>
            </a:endParaRPr>
          </a:p>
        </p:txBody>
      </p:sp>
      <p:graphicFrame>
        <p:nvGraphicFramePr>
          <p:cNvPr id="6" name="Content Placeholder 6">
            <a:extLst>
              <a:ext uri="{FF2B5EF4-FFF2-40B4-BE49-F238E27FC236}">
                <a16:creationId xmlns:a16="http://schemas.microsoft.com/office/drawing/2014/main" id="{FCD5C4AB-4FAA-4781-848A-8C81A2D27751}"/>
              </a:ext>
            </a:extLst>
          </p:cNvPr>
          <p:cNvGraphicFramePr/>
          <p:nvPr>
            <p:extLst>
              <p:ext uri="{D42A27DB-BD31-4B8C-83A1-F6EECF244321}">
                <p14:modId xmlns:p14="http://schemas.microsoft.com/office/powerpoint/2010/main" val="2637681905"/>
              </p:ext>
            </p:extLst>
          </p:nvPr>
        </p:nvGraphicFramePr>
        <p:xfrm>
          <a:off x="448751" y="1812280"/>
          <a:ext cx="11040531" cy="4660053"/>
        </p:xfrm>
        <a:graphic>
          <a:graphicData uri="http://schemas.openxmlformats.org/drawingml/2006/table">
            <a:tbl>
              <a:tblPr firstRow="1" bandRow="1">
                <a:tableStyleId>{5C22544A-7EE6-4342-B048-85BDC9FD1C3A}</a:tableStyleId>
              </a:tblPr>
              <a:tblGrid>
                <a:gridCol w="2821517">
                  <a:extLst>
                    <a:ext uri="{9D8B030D-6E8A-4147-A177-3AD203B41FA5}">
                      <a16:colId xmlns:a16="http://schemas.microsoft.com/office/drawing/2014/main" val="3729139006"/>
                    </a:ext>
                  </a:extLst>
                </a:gridCol>
                <a:gridCol w="3774013">
                  <a:extLst>
                    <a:ext uri="{9D8B030D-6E8A-4147-A177-3AD203B41FA5}">
                      <a16:colId xmlns:a16="http://schemas.microsoft.com/office/drawing/2014/main" val="2623022619"/>
                    </a:ext>
                  </a:extLst>
                </a:gridCol>
                <a:gridCol w="4445001">
                  <a:extLst>
                    <a:ext uri="{9D8B030D-6E8A-4147-A177-3AD203B41FA5}">
                      <a16:colId xmlns:a16="http://schemas.microsoft.com/office/drawing/2014/main" val="1988913492"/>
                    </a:ext>
                  </a:extLst>
                </a:gridCol>
              </a:tblGrid>
              <a:tr h="494453">
                <a:tc>
                  <a:txBody>
                    <a:bodyPr vert="horz" wrap="square"/>
                    <a:lstStyle/>
                    <a:p>
                      <a:pPr rtl="0"/>
                      <a:r>
                        <a:rPr lang="zh-TW" sz="2400">
                          <a:latin typeface="標楷體" pitchFamily="65" charset="-120"/>
                          <a:ea typeface="標楷體" panose="03000509000000000000" pitchFamily="65" charset="-120"/>
                        </a:rPr>
                        <a:t>功能</a:t>
                      </a:r>
                    </a:p>
                  </a:txBody>
                  <a:tcPr marL="121920" marR="121920" marT="60960" marB="60960"/>
                </a:tc>
                <a:tc>
                  <a:txBody>
                    <a:bodyPr vert="horz" wrap="square"/>
                    <a:lstStyle/>
                    <a:p>
                      <a:pPr rtl="0"/>
                      <a:r>
                        <a:rPr lang="zh-TW" sz="2400">
                          <a:latin typeface="標楷體" pitchFamily="65" charset="-120"/>
                          <a:ea typeface="標楷體" panose="03000509000000000000" pitchFamily="65" charset="-120"/>
                        </a:rPr>
                        <a:t>IPsec</a:t>
                      </a:r>
                    </a:p>
                  </a:txBody>
                  <a:tcPr marL="121920" marR="121920" marT="60960" marB="60960"/>
                </a:tc>
                <a:tc>
                  <a:txBody>
                    <a:bodyPr vert="horz" wrap="square"/>
                    <a:lstStyle/>
                    <a:p>
                      <a:pPr rtl="0"/>
                      <a:r>
                        <a:rPr lang="zh-TW" sz="2400">
                          <a:latin typeface="標楷體" pitchFamily="65" charset="-120"/>
                          <a:ea typeface="標楷體" panose="03000509000000000000" pitchFamily="65" charset="-120"/>
                        </a:rPr>
                        <a:t>SSL</a:t>
                      </a:r>
                    </a:p>
                  </a:txBody>
                  <a:tcPr marL="121920" marR="121920" marT="60960" marB="60960"/>
                </a:tc>
                <a:extLst>
                  <a:ext uri="{0D108BD9-81ED-4DB2-BD59-A6C34878D82A}">
                    <a16:rowId xmlns:a16="http://schemas.microsoft.com/office/drawing/2014/main" val="2583676789"/>
                  </a:ext>
                </a:extLst>
              </a:tr>
              <a:tr h="833120">
                <a:tc>
                  <a:txBody>
                    <a:bodyPr vert="horz" wrap="square"/>
                    <a:lstStyle/>
                    <a:p>
                      <a:pPr fontAlgn="ctr"/>
                      <a:r>
                        <a:rPr lang="zh-TW" altLang="en-US" sz="2400" b="1">
                          <a:effectLst/>
                          <a:latin typeface="標楷體" pitchFamily="65" charset="-120"/>
                          <a:ea typeface="標楷體" panose="03000509000000000000" pitchFamily="65" charset="-120"/>
                        </a:rPr>
                        <a:t>應用程式支援</a:t>
                      </a:r>
                      <a:endParaRPr lang="zh-TW" altLang="en-US" sz="24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400" b="1">
                          <a:effectLst/>
                          <a:latin typeface="標楷體" pitchFamily="65" charset="-120"/>
                          <a:ea typeface="標楷體" panose="03000509000000000000" pitchFamily="65" charset="-120"/>
                        </a:rPr>
                        <a:t>廣泛</a:t>
                      </a:r>
                      <a:r>
                        <a:rPr lang="zh-TW" altLang="en-US" sz="2400" b="0">
                          <a:effectLst/>
                          <a:latin typeface="標楷體" pitchFamily="65" charset="-120"/>
                          <a:ea typeface="標楷體" panose="03000509000000000000" pitchFamily="65" charset="-120"/>
                        </a:rPr>
                        <a:t> </a:t>
                      </a:r>
                      <a:r>
                        <a:rPr lang="en-US" altLang="zh-TW" sz="2400" b="0">
                          <a:effectLst/>
                          <a:latin typeface="標楷體" pitchFamily="65" charset="-120"/>
                          <a:ea typeface="標楷體" panose="03000509000000000000" pitchFamily="65" charset="-120"/>
                        </a:rPr>
                        <a:t>- </a:t>
                      </a:r>
                      <a:r>
                        <a:rPr lang="zh-TW" altLang="en-US" sz="2400" b="0">
                          <a:effectLst/>
                          <a:latin typeface="標楷體" pitchFamily="65" charset="-120"/>
                          <a:ea typeface="標楷體" panose="03000509000000000000" pitchFamily="65" charset="-120"/>
                        </a:rPr>
                        <a:t>支援所有以 </a:t>
                      </a:r>
                      <a:r>
                        <a:rPr lang="en-US" altLang="zh-TW" sz="2400" b="0">
                          <a:effectLst/>
                          <a:latin typeface="標楷體" pitchFamily="65" charset="-120"/>
                          <a:ea typeface="標楷體" panose="03000509000000000000" pitchFamily="65" charset="-120"/>
                        </a:rPr>
                        <a:t>IP </a:t>
                      </a:r>
                      <a:r>
                        <a:rPr lang="zh-TW" altLang="en-US" sz="2400" b="0">
                          <a:effectLst/>
                          <a:latin typeface="標楷體" pitchFamily="65" charset="-120"/>
                          <a:ea typeface="標楷體" panose="03000509000000000000" pitchFamily="65" charset="-120"/>
                        </a:rPr>
                        <a:t>為基礎的應用程式。</a:t>
                      </a:r>
                    </a:p>
                  </a:txBody>
                  <a:tcPr marL="50800" marR="50800" marT="50800" marB="50800" anchor="ctr"/>
                </a:tc>
                <a:tc>
                  <a:txBody>
                    <a:bodyPr vert="horz" wrap="square"/>
                    <a:lstStyle/>
                    <a:p>
                      <a:pPr fontAlgn="ctr"/>
                      <a:r>
                        <a:rPr lang="zh-TW" altLang="en-US" sz="2400" b="1">
                          <a:effectLst/>
                          <a:latin typeface="標楷體" pitchFamily="65" charset="-120"/>
                          <a:ea typeface="標楷體" panose="03000509000000000000" pitchFamily="65" charset="-120"/>
                        </a:rPr>
                        <a:t>有限</a:t>
                      </a:r>
                      <a:r>
                        <a:rPr lang="zh-TW" altLang="en-US" sz="2400" b="0">
                          <a:effectLst/>
                          <a:latin typeface="標楷體" pitchFamily="65" charset="-120"/>
                          <a:ea typeface="標楷體" panose="03000509000000000000" pitchFamily="65" charset="-120"/>
                        </a:rPr>
                        <a:t> </a:t>
                      </a:r>
                      <a:r>
                        <a:rPr lang="en-US" altLang="zh-TW" sz="2400" b="0">
                          <a:effectLst/>
                          <a:latin typeface="標楷體" pitchFamily="65" charset="-120"/>
                          <a:ea typeface="標楷體" panose="03000509000000000000" pitchFamily="65" charset="-120"/>
                        </a:rPr>
                        <a:t>- </a:t>
                      </a:r>
                      <a:r>
                        <a:rPr lang="zh-TW" altLang="en-US" sz="2400" b="0">
                          <a:effectLst/>
                          <a:latin typeface="標楷體" pitchFamily="65" charset="-120"/>
                          <a:ea typeface="標楷體" panose="03000509000000000000" pitchFamily="65" charset="-120"/>
                        </a:rPr>
                        <a:t>僅限以 </a:t>
                      </a:r>
                      <a:r>
                        <a:rPr lang="en-US" altLang="zh-TW" sz="2400" b="0">
                          <a:effectLst/>
                          <a:latin typeface="標楷體" pitchFamily="65" charset="-120"/>
                          <a:ea typeface="標楷體" panose="03000509000000000000" pitchFamily="65" charset="-120"/>
                        </a:rPr>
                        <a:t>Web </a:t>
                      </a:r>
                      <a:r>
                        <a:rPr lang="zh-TW" altLang="en-US" sz="2400" b="0">
                          <a:effectLst/>
                          <a:latin typeface="標楷體" pitchFamily="65" charset="-120"/>
                          <a:ea typeface="標楷體" panose="03000509000000000000" pitchFamily="65" charset="-120"/>
                        </a:rPr>
                        <a:t>為基礎的應用程式和檔案分享被支援。</a:t>
                      </a:r>
                    </a:p>
                  </a:txBody>
                  <a:tcPr marL="50800" marR="50800" marT="50800" marB="50800" anchor="ctr"/>
                </a:tc>
                <a:extLst>
                  <a:ext uri="{0D108BD9-81ED-4DB2-BD59-A6C34878D82A}">
                    <a16:rowId xmlns:a16="http://schemas.microsoft.com/office/drawing/2014/main" val="3849654457"/>
                  </a:ext>
                </a:extLst>
              </a:tr>
              <a:tr h="833120">
                <a:tc>
                  <a:txBody>
                    <a:bodyPr vert="horz" wrap="square"/>
                    <a:lstStyle/>
                    <a:p>
                      <a:pPr fontAlgn="ctr"/>
                      <a:r>
                        <a:rPr lang="zh-TW" altLang="en-US" sz="2400" b="1">
                          <a:effectLst/>
                          <a:latin typeface="標楷體" pitchFamily="65" charset="-120"/>
                          <a:ea typeface="標楷體" panose="03000509000000000000" pitchFamily="65" charset="-120"/>
                        </a:rPr>
                        <a:t>驗證強度</a:t>
                      </a:r>
                      <a:endParaRPr lang="zh-TW" altLang="en-US" sz="24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400" b="1">
                          <a:effectLst/>
                          <a:latin typeface="標楷體" pitchFamily="65" charset="-120"/>
                          <a:ea typeface="標楷體" panose="03000509000000000000" pitchFamily="65" charset="-120"/>
                        </a:rPr>
                        <a:t>強</a:t>
                      </a:r>
                      <a:r>
                        <a:rPr lang="zh-TW" altLang="en-US" sz="2400" b="0">
                          <a:effectLst/>
                          <a:latin typeface="標楷體" pitchFamily="65" charset="-120"/>
                          <a:ea typeface="標楷體" panose="03000509000000000000" pitchFamily="65" charset="-120"/>
                        </a:rPr>
                        <a:t> </a:t>
                      </a:r>
                      <a:r>
                        <a:rPr lang="en-US" altLang="zh-TW" sz="2400" b="0">
                          <a:effectLst/>
                          <a:latin typeface="標楷體" pitchFamily="65" charset="-120"/>
                          <a:ea typeface="標楷體" panose="03000509000000000000" pitchFamily="65" charset="-120"/>
                        </a:rPr>
                        <a:t>- </a:t>
                      </a:r>
                      <a:r>
                        <a:rPr lang="zh-TW" altLang="en-US" sz="2400" b="0">
                          <a:effectLst/>
                          <a:latin typeface="標楷體" pitchFamily="65" charset="-120"/>
                          <a:ea typeface="標楷體" panose="03000509000000000000" pitchFamily="65" charset="-120"/>
                        </a:rPr>
                        <a:t>使用共用金鑰或數位憑證的雙向驗證 。</a:t>
                      </a:r>
                    </a:p>
                  </a:txBody>
                  <a:tcPr marL="50800" marR="50800" marT="50800" marB="50800" anchor="ctr"/>
                </a:tc>
                <a:tc>
                  <a:txBody>
                    <a:bodyPr vert="horz" wrap="square"/>
                    <a:lstStyle/>
                    <a:p>
                      <a:pPr fontAlgn="ctr"/>
                      <a:r>
                        <a:rPr lang="zh-TW" altLang="en-US" sz="2400" b="1">
                          <a:effectLst/>
                          <a:latin typeface="標楷體" pitchFamily="65" charset="-120"/>
                          <a:ea typeface="標楷體" panose="03000509000000000000" pitchFamily="65" charset="-120"/>
                        </a:rPr>
                        <a:t>中等</a:t>
                      </a:r>
                      <a:r>
                        <a:rPr lang="zh-TW" altLang="en-US" sz="2400" b="0">
                          <a:effectLst/>
                          <a:latin typeface="標楷體" pitchFamily="65" charset="-120"/>
                          <a:ea typeface="標楷體" panose="03000509000000000000" pitchFamily="65" charset="-120"/>
                        </a:rPr>
                        <a:t> </a:t>
                      </a:r>
                      <a:r>
                        <a:rPr lang="en-US" altLang="zh-TW" sz="2400" b="0">
                          <a:effectLst/>
                          <a:latin typeface="標楷體" pitchFamily="65" charset="-120"/>
                          <a:ea typeface="標楷體" panose="03000509000000000000" pitchFamily="65" charset="-120"/>
                        </a:rPr>
                        <a:t>- </a:t>
                      </a:r>
                      <a:r>
                        <a:rPr lang="zh-TW" altLang="en-US" sz="2400" b="0">
                          <a:effectLst/>
                          <a:latin typeface="標楷體" pitchFamily="65" charset="-120"/>
                          <a:ea typeface="標楷體" panose="03000509000000000000" pitchFamily="65" charset="-120"/>
                        </a:rPr>
                        <a:t>使用單向或雙向驗證。</a:t>
                      </a:r>
                    </a:p>
                  </a:txBody>
                  <a:tcPr marL="50800" marR="50800" marT="50800" marB="50800" anchor="ctr"/>
                </a:tc>
                <a:extLst>
                  <a:ext uri="{0D108BD9-81ED-4DB2-BD59-A6C34878D82A}">
                    <a16:rowId xmlns:a16="http://schemas.microsoft.com/office/drawing/2014/main" val="235735172"/>
                  </a:ext>
                </a:extLst>
              </a:tr>
              <a:tr h="833120">
                <a:tc>
                  <a:txBody>
                    <a:bodyPr vert="horz" wrap="square"/>
                    <a:lstStyle/>
                    <a:p>
                      <a:pPr fontAlgn="ctr"/>
                      <a:r>
                        <a:rPr lang="zh-TW" altLang="en-US" sz="2400" b="1">
                          <a:effectLst/>
                          <a:latin typeface="標楷體" pitchFamily="65" charset="-120"/>
                          <a:ea typeface="標楷體" panose="03000509000000000000" pitchFamily="65" charset="-120"/>
                        </a:rPr>
                        <a:t>加密強度</a:t>
                      </a:r>
                      <a:endParaRPr lang="zh-TW" altLang="en-US" sz="24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400" b="1">
                          <a:effectLst/>
                          <a:latin typeface="標楷體" pitchFamily="65" charset="-120"/>
                          <a:ea typeface="標楷體" panose="03000509000000000000" pitchFamily="65" charset="-120"/>
                        </a:rPr>
                        <a:t>強</a:t>
                      </a:r>
                      <a:r>
                        <a:rPr lang="zh-TW" altLang="en-US" sz="2400" b="0">
                          <a:effectLst/>
                          <a:latin typeface="標楷體" pitchFamily="65" charset="-120"/>
                          <a:ea typeface="標楷體" panose="03000509000000000000" pitchFamily="65" charset="-120"/>
                        </a:rPr>
                        <a:t> </a:t>
                      </a:r>
                      <a:r>
                        <a:rPr lang="en-US" altLang="zh-TW" sz="2400" b="0">
                          <a:effectLst/>
                          <a:latin typeface="標楷體" pitchFamily="65" charset="-120"/>
                          <a:ea typeface="標楷體" panose="03000509000000000000" pitchFamily="65" charset="-120"/>
                        </a:rPr>
                        <a:t>- </a:t>
                      </a:r>
                      <a:r>
                        <a:rPr lang="zh-TW" altLang="en-US" sz="2400" b="0">
                          <a:effectLst/>
                          <a:latin typeface="標楷體" pitchFamily="65" charset="-120"/>
                          <a:ea typeface="標楷體" panose="03000509000000000000" pitchFamily="65" charset="-120"/>
                        </a:rPr>
                        <a:t>使用 </a:t>
                      </a:r>
                      <a:r>
                        <a:rPr lang="en-US" altLang="zh-TW" sz="2400" b="0">
                          <a:effectLst/>
                          <a:latin typeface="標楷體" pitchFamily="65" charset="-120"/>
                          <a:ea typeface="標楷體" panose="03000509000000000000" pitchFamily="65" charset="-120"/>
                        </a:rPr>
                        <a:t>56 </a:t>
                      </a:r>
                      <a:r>
                        <a:rPr lang="zh-TW" altLang="en-US" sz="2400" b="0">
                          <a:effectLst/>
                          <a:latin typeface="標楷體" pitchFamily="65" charset="-120"/>
                          <a:ea typeface="標楷體" panose="03000509000000000000" pitchFamily="65" charset="-120"/>
                        </a:rPr>
                        <a:t>位元到 </a:t>
                      </a:r>
                      <a:r>
                        <a:rPr lang="en-US" altLang="zh-TW" sz="2400" b="0">
                          <a:effectLst/>
                          <a:latin typeface="標楷體" pitchFamily="65" charset="-120"/>
                          <a:ea typeface="標楷體" panose="03000509000000000000" pitchFamily="65" charset="-120"/>
                        </a:rPr>
                        <a:t>256 </a:t>
                      </a:r>
                      <a:r>
                        <a:rPr lang="zh-TW" altLang="en-US" sz="2400" b="0">
                          <a:effectLst/>
                          <a:latin typeface="標楷體" pitchFamily="65" charset="-120"/>
                          <a:ea typeface="標楷體" panose="03000509000000000000" pitchFamily="65" charset="-120"/>
                        </a:rPr>
                        <a:t>位元的金鑰長度。</a:t>
                      </a:r>
                    </a:p>
                  </a:txBody>
                  <a:tcPr marL="50800" marR="50800" marT="50800" marB="50800" anchor="ctr"/>
                </a:tc>
                <a:tc>
                  <a:txBody>
                    <a:bodyPr vert="horz" wrap="square"/>
                    <a:lstStyle/>
                    <a:p>
                      <a:pPr fontAlgn="ctr"/>
                      <a:r>
                        <a:rPr lang="zh-TW" altLang="en-US" sz="2400" b="1">
                          <a:effectLst/>
                          <a:latin typeface="標楷體" pitchFamily="65" charset="-120"/>
                          <a:ea typeface="標楷體" panose="03000509000000000000" pitchFamily="65" charset="-120"/>
                        </a:rPr>
                        <a:t>中等至強</a:t>
                      </a:r>
                      <a:r>
                        <a:rPr lang="zh-TW" altLang="en-US" sz="2400" b="0">
                          <a:effectLst/>
                          <a:latin typeface="標楷體" pitchFamily="65" charset="-120"/>
                          <a:ea typeface="標楷體" panose="03000509000000000000" pitchFamily="65" charset="-120"/>
                        </a:rPr>
                        <a:t> </a:t>
                      </a:r>
                      <a:r>
                        <a:rPr lang="en-US" altLang="zh-TW" sz="2400" b="0">
                          <a:effectLst/>
                          <a:latin typeface="標楷體" pitchFamily="65" charset="-120"/>
                          <a:ea typeface="標楷體" panose="03000509000000000000" pitchFamily="65" charset="-120"/>
                        </a:rPr>
                        <a:t>- </a:t>
                      </a:r>
                      <a:r>
                        <a:rPr lang="zh-TW" altLang="en-US" sz="2400" b="0">
                          <a:effectLst/>
                          <a:latin typeface="標楷體" pitchFamily="65" charset="-120"/>
                          <a:ea typeface="標楷體" panose="03000509000000000000" pitchFamily="65" charset="-120"/>
                        </a:rPr>
                        <a:t>使用從 </a:t>
                      </a:r>
                      <a:r>
                        <a:rPr lang="en-US" altLang="zh-TW" sz="2400" b="0">
                          <a:effectLst/>
                          <a:latin typeface="標楷體" pitchFamily="65" charset="-120"/>
                          <a:ea typeface="標楷體" panose="03000509000000000000" pitchFamily="65" charset="-120"/>
                        </a:rPr>
                        <a:t>40 </a:t>
                      </a:r>
                      <a:r>
                        <a:rPr lang="zh-TW" altLang="en-US" sz="2400" b="0">
                          <a:effectLst/>
                          <a:latin typeface="標楷體" pitchFamily="65" charset="-120"/>
                          <a:ea typeface="標楷體" panose="03000509000000000000" pitchFamily="65" charset="-120"/>
                        </a:rPr>
                        <a:t>位元到 </a:t>
                      </a:r>
                      <a:r>
                        <a:rPr lang="en-US" altLang="zh-TW" sz="2400" b="0">
                          <a:effectLst/>
                          <a:latin typeface="標楷體" pitchFamily="65" charset="-120"/>
                          <a:ea typeface="標楷體" panose="03000509000000000000" pitchFamily="65" charset="-120"/>
                        </a:rPr>
                        <a:t>256 </a:t>
                      </a:r>
                      <a:r>
                        <a:rPr lang="zh-TW" altLang="en-US" sz="2400" b="0">
                          <a:effectLst/>
                          <a:latin typeface="標楷體" pitchFamily="65" charset="-120"/>
                          <a:ea typeface="標楷體" panose="03000509000000000000" pitchFamily="65" charset="-120"/>
                        </a:rPr>
                        <a:t>位元的金鑰長度。</a:t>
                      </a:r>
                    </a:p>
                  </a:txBody>
                  <a:tcPr marL="50800" marR="50800" marT="50800" marB="50800" anchor="ctr"/>
                </a:tc>
                <a:extLst>
                  <a:ext uri="{0D108BD9-81ED-4DB2-BD59-A6C34878D82A}">
                    <a16:rowId xmlns:a16="http://schemas.microsoft.com/office/drawing/2014/main" val="354468046"/>
                  </a:ext>
                </a:extLst>
              </a:tr>
              <a:tr h="833120">
                <a:tc>
                  <a:txBody>
                    <a:bodyPr vert="horz" wrap="square"/>
                    <a:lstStyle/>
                    <a:p>
                      <a:pPr fontAlgn="ctr"/>
                      <a:r>
                        <a:rPr lang="zh-TW" altLang="en-US" sz="2400" b="1">
                          <a:effectLst/>
                          <a:latin typeface="標楷體" pitchFamily="65" charset="-120"/>
                          <a:ea typeface="標楷體" panose="03000509000000000000" pitchFamily="65" charset="-120"/>
                        </a:rPr>
                        <a:t>連線複雜性</a:t>
                      </a:r>
                      <a:endParaRPr lang="zh-TW" altLang="en-US" sz="24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400" b="1">
                          <a:effectLst/>
                          <a:latin typeface="標楷體" pitchFamily="65" charset="-120"/>
                          <a:ea typeface="標楷體" panose="03000509000000000000" pitchFamily="65" charset="-120"/>
                        </a:rPr>
                        <a:t>中</a:t>
                      </a:r>
                      <a:r>
                        <a:rPr lang="zh-TW" altLang="en-US" sz="2400" b="0">
                          <a:effectLst/>
                          <a:latin typeface="標楷體" pitchFamily="65" charset="-120"/>
                          <a:ea typeface="標楷體" panose="03000509000000000000" pitchFamily="65" charset="-120"/>
                        </a:rPr>
                        <a:t> </a:t>
                      </a:r>
                      <a:r>
                        <a:rPr lang="en-US" altLang="zh-TW" sz="2400" b="0">
                          <a:effectLst/>
                          <a:latin typeface="標楷體" pitchFamily="65" charset="-120"/>
                          <a:ea typeface="標楷體" panose="03000509000000000000" pitchFamily="65" charset="-120"/>
                        </a:rPr>
                        <a:t>- </a:t>
                      </a:r>
                      <a:r>
                        <a:rPr lang="zh-TW" altLang="en-US" sz="2400" b="0">
                          <a:effectLst/>
                          <a:latin typeface="標楷體" pitchFamily="65" charset="-120"/>
                          <a:ea typeface="標楷體" panose="03000509000000000000" pitchFamily="65" charset="-120"/>
                        </a:rPr>
                        <a:t>因為它需要 </a:t>
                      </a:r>
                      <a:r>
                        <a:rPr lang="en-US" altLang="zh-TW" sz="2400" b="0">
                          <a:effectLst/>
                          <a:latin typeface="標楷體" pitchFamily="65" charset="-120"/>
                          <a:ea typeface="標楷體" panose="03000509000000000000" pitchFamily="65" charset="-120"/>
                        </a:rPr>
                        <a:t>VPN </a:t>
                      </a:r>
                      <a:r>
                        <a:rPr lang="zh-TW" altLang="en-US" sz="2400" b="0">
                          <a:effectLst/>
                          <a:latin typeface="標楷體" pitchFamily="65" charset="-120"/>
                          <a:ea typeface="標楷體" panose="03000509000000000000" pitchFamily="65" charset="-120"/>
                        </a:rPr>
                        <a:t>用戶端預先安裝在主機上。</a:t>
                      </a:r>
                    </a:p>
                  </a:txBody>
                  <a:tcPr marL="50800" marR="50800" marT="50800" marB="50800" anchor="ctr"/>
                </a:tc>
                <a:tc>
                  <a:txBody>
                    <a:bodyPr vert="horz" wrap="square"/>
                    <a:lstStyle/>
                    <a:p>
                      <a:pPr fontAlgn="ctr"/>
                      <a:r>
                        <a:rPr lang="zh-TW" altLang="en-US" sz="2400" b="1">
                          <a:effectLst/>
                          <a:latin typeface="標楷體" pitchFamily="65" charset="-120"/>
                          <a:ea typeface="標楷體" panose="03000509000000000000" pitchFamily="65" charset="-120"/>
                        </a:rPr>
                        <a:t>低</a:t>
                      </a:r>
                      <a:r>
                        <a:rPr lang="zh-TW" altLang="en-US" sz="2400" b="0">
                          <a:effectLst/>
                          <a:latin typeface="標楷體" pitchFamily="65" charset="-120"/>
                          <a:ea typeface="標楷體" panose="03000509000000000000" pitchFamily="65" charset="-120"/>
                        </a:rPr>
                        <a:t> </a:t>
                      </a:r>
                      <a:r>
                        <a:rPr lang="en-US" altLang="zh-TW" sz="2400" b="0">
                          <a:effectLst/>
                          <a:latin typeface="標楷體" pitchFamily="65" charset="-120"/>
                          <a:ea typeface="標楷體" panose="03000509000000000000" pitchFamily="65" charset="-120"/>
                        </a:rPr>
                        <a:t>- </a:t>
                      </a:r>
                      <a:r>
                        <a:rPr lang="zh-TW" altLang="en-US" sz="2400" b="0">
                          <a:effectLst/>
                          <a:latin typeface="標楷體" pitchFamily="65" charset="-120"/>
                          <a:ea typeface="標楷體" panose="03000509000000000000" pitchFamily="65" charset="-120"/>
                        </a:rPr>
                        <a:t>它只需要主機上的 </a:t>
                      </a:r>
                      <a:r>
                        <a:rPr lang="en-US" altLang="zh-TW" sz="2400" b="0">
                          <a:effectLst/>
                          <a:latin typeface="標楷體" pitchFamily="65" charset="-120"/>
                          <a:ea typeface="標楷體" panose="03000509000000000000" pitchFamily="65" charset="-120"/>
                        </a:rPr>
                        <a:t>Web </a:t>
                      </a:r>
                      <a:r>
                        <a:rPr lang="zh-TW" altLang="en-US" sz="2400" b="0">
                          <a:effectLst/>
                          <a:latin typeface="標楷體" pitchFamily="65" charset="-120"/>
                          <a:ea typeface="標楷體" panose="03000509000000000000" pitchFamily="65" charset="-120"/>
                        </a:rPr>
                        <a:t>瀏覽器。</a:t>
                      </a:r>
                    </a:p>
                  </a:txBody>
                  <a:tcPr marL="50800" marR="50800" marT="50800" marB="50800" anchor="ctr"/>
                </a:tc>
                <a:extLst>
                  <a:ext uri="{0D108BD9-81ED-4DB2-BD59-A6C34878D82A}">
                    <a16:rowId xmlns:a16="http://schemas.microsoft.com/office/drawing/2014/main" val="1458107787"/>
                  </a:ext>
                </a:extLst>
              </a:tr>
              <a:tr h="833120">
                <a:tc>
                  <a:txBody>
                    <a:bodyPr vert="horz" wrap="square"/>
                    <a:lstStyle/>
                    <a:p>
                      <a:pPr fontAlgn="ctr"/>
                      <a:r>
                        <a:rPr lang="zh-TW" altLang="en-US" sz="2400" b="1">
                          <a:effectLst/>
                          <a:latin typeface="標楷體" pitchFamily="65" charset="-120"/>
                          <a:ea typeface="標楷體" panose="03000509000000000000" pitchFamily="65" charset="-120"/>
                        </a:rPr>
                        <a:t>連線選項</a:t>
                      </a:r>
                      <a:endParaRPr lang="zh-TW" altLang="en-US" sz="24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400" b="1">
                          <a:effectLst/>
                          <a:latin typeface="標楷體" pitchFamily="65" charset="-120"/>
                          <a:ea typeface="標楷體" panose="03000509000000000000" pitchFamily="65" charset="-120"/>
                        </a:rPr>
                        <a:t>限制</a:t>
                      </a:r>
                      <a:r>
                        <a:rPr lang="zh-TW" altLang="en-US" sz="2400" b="0">
                          <a:effectLst/>
                          <a:latin typeface="標楷體" pitchFamily="65" charset="-120"/>
                          <a:ea typeface="標楷體" panose="03000509000000000000" pitchFamily="65" charset="-120"/>
                        </a:rPr>
                        <a:t> </a:t>
                      </a:r>
                      <a:r>
                        <a:rPr lang="en-US" altLang="zh-TW" sz="2400" b="0">
                          <a:effectLst/>
                          <a:latin typeface="標楷體" pitchFamily="65" charset="-120"/>
                          <a:ea typeface="標楷體" panose="03000509000000000000" pitchFamily="65" charset="-120"/>
                        </a:rPr>
                        <a:t>- </a:t>
                      </a:r>
                      <a:r>
                        <a:rPr lang="zh-TW" altLang="en-US" sz="2400" b="0">
                          <a:effectLst/>
                          <a:latin typeface="標楷體" pitchFamily="65" charset="-120"/>
                          <a:ea typeface="標楷體" panose="03000509000000000000" pitchFamily="65" charset="-120"/>
                        </a:rPr>
                        <a:t>僅限具有特定設定的特定裝置</a:t>
                      </a:r>
                      <a:r>
                        <a:rPr lang="zh-TW" altLang="en-US" sz="1900" b="0" kern="1200">
                          <a:solidFill>
                            <a:schemeClr val="dk1"/>
                          </a:solidFill>
                          <a:effectLst/>
                          <a:latin typeface="標楷體" pitchFamily="65" charset="-120"/>
                          <a:ea typeface="標楷體" panose="03000509000000000000" pitchFamily="65" charset="-120"/>
                          <a:cs typeface="+mn-cs"/>
                        </a:rPr>
                        <a:t>可以連線。</a:t>
                      </a:r>
                    </a:p>
                  </a:txBody>
                  <a:tcPr marL="50800" marR="50800" marT="50800" marB="50800" anchor="ctr"/>
                </a:tc>
                <a:tc>
                  <a:txBody>
                    <a:bodyPr vert="horz" wrap="square"/>
                    <a:lstStyle/>
                    <a:p>
                      <a:pPr fontAlgn="ctr"/>
                      <a:r>
                        <a:rPr lang="zh-TW" altLang="en-US" sz="2400" b="1">
                          <a:effectLst/>
                          <a:latin typeface="標楷體" pitchFamily="65" charset="-120"/>
                          <a:ea typeface="標楷體" panose="03000509000000000000" pitchFamily="65" charset="-120"/>
                        </a:rPr>
                        <a:t>廣泛</a:t>
                      </a:r>
                      <a:r>
                        <a:rPr lang="zh-TW" altLang="en-US" sz="2400" b="0">
                          <a:effectLst/>
                          <a:latin typeface="標楷體" pitchFamily="65" charset="-120"/>
                          <a:ea typeface="標楷體" panose="03000509000000000000" pitchFamily="65" charset="-120"/>
                        </a:rPr>
                        <a:t> </a:t>
                      </a:r>
                      <a:r>
                        <a:rPr lang="en-US" altLang="zh-TW" sz="2400" b="0">
                          <a:effectLst/>
                          <a:latin typeface="標楷體" pitchFamily="65" charset="-120"/>
                          <a:ea typeface="標楷體" panose="03000509000000000000" pitchFamily="65" charset="-120"/>
                        </a:rPr>
                        <a:t>- </a:t>
                      </a:r>
                      <a:r>
                        <a:rPr lang="zh-TW" altLang="en-US" sz="2400" b="0">
                          <a:effectLst/>
                          <a:latin typeface="標楷體" pitchFamily="65" charset="-120"/>
                          <a:ea typeface="標楷體" panose="03000509000000000000" pitchFamily="65" charset="-120"/>
                        </a:rPr>
                        <a:t>任何具有 </a:t>
                      </a:r>
                      <a:r>
                        <a:rPr lang="en-US" altLang="zh-TW" sz="2400" b="0">
                          <a:effectLst/>
                          <a:latin typeface="標楷體" pitchFamily="65" charset="-120"/>
                          <a:ea typeface="標楷體" panose="03000509000000000000" pitchFamily="65" charset="-120"/>
                        </a:rPr>
                        <a:t>Web </a:t>
                      </a:r>
                      <a:r>
                        <a:rPr lang="zh-TW" altLang="en-US" sz="2400" b="0">
                          <a:effectLst/>
                          <a:latin typeface="標楷體" pitchFamily="65" charset="-120"/>
                          <a:ea typeface="標楷體" panose="03000509000000000000" pitchFamily="65" charset="-120"/>
                        </a:rPr>
                        <a:t>瀏覽器的裝置可以 連線。</a:t>
                      </a:r>
                    </a:p>
                  </a:txBody>
                  <a:tcPr marL="50800" marR="50800" marT="50800" marB="50800" anchor="ctr"/>
                </a:tc>
                <a:extLst>
                  <a:ext uri="{0D108BD9-81ED-4DB2-BD59-A6C34878D82A}">
                    <a16:rowId xmlns:a16="http://schemas.microsoft.com/office/drawing/2014/main" val="2495454272"/>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332</a:t>
            </a:fld>
            <a:endParaRPr lang="en-US" kern="0">
              <a:solidFill>
                <a:srgbClr val="595959"/>
              </a:solidFill>
            </a:endParaRPr>
          </a:p>
        </p:txBody>
      </p:sp>
    </p:spTree>
    <p:extLst>
      <p:ext uri="{BB962C8B-B14F-4D97-AF65-F5344CB8AC3E}">
        <p14:creationId xmlns:p14="http://schemas.microsoft.com/office/powerpoint/2010/main" val="2948964285"/>
      </p:ext>
    </p:extLst>
  </p:cSld>
  <p:clrMapOvr>
    <a:masterClrMapping/>
  </p:clrMapOvr>
  <p:transition/>
  <p:timing/>
</p:sld>
</file>

<file path=ppt/slides/slide3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048292" cy="5540425"/>
          </a:xfrm>
        </p:spPr>
        <p:txBody>
          <a:bodyPr>
            <a:normAutofit/>
          </a:bodyPr>
          <a:lstStyle/>
          <a:p>
            <a:pPr marL="380990" indent="-380990">
              <a:buFont typeface="Arial" pitchFamily="34" charset="0"/>
              <a:buChar char="•"/>
            </a:pPr>
            <a:r>
              <a:rPr lang="zh-TW" altLang="en-US" sz="2400">
                <a:latin typeface="標楷體" pitchFamily="65" charset="-120"/>
              </a:rPr>
              <a:t>站點對站點的 </a:t>
            </a:r>
            <a:r>
              <a:rPr lang="en-US" altLang="zh-TW" sz="2400">
                <a:latin typeface="標楷體" pitchFamily="65" charset="-120"/>
              </a:rPr>
              <a:t>VPN </a:t>
            </a:r>
            <a:r>
              <a:rPr lang="zh-TW" altLang="en-US" sz="2400">
                <a:latin typeface="標楷體" pitchFamily="65" charset="-120"/>
              </a:rPr>
              <a:t>用於在另一個不受信任的網路（如網際網路）上連接網路。 </a:t>
            </a:r>
          </a:p>
          <a:p>
            <a:pPr marL="380990" indent="-380990">
              <a:buFont typeface="Arial" pitchFamily="34" charset="0"/>
              <a:buChar char="•"/>
            </a:pPr>
            <a:r>
              <a:rPr lang="zh-TW" altLang="en-US" sz="2400">
                <a:latin typeface="標楷體" pitchFamily="65" charset="-120"/>
              </a:rPr>
              <a:t>端點主機會透過 </a:t>
            </a:r>
            <a:r>
              <a:rPr lang="en-US" altLang="zh-TW" sz="2400">
                <a:latin typeface="標楷體" pitchFamily="65" charset="-120"/>
              </a:rPr>
              <a:t>VPN </a:t>
            </a:r>
            <a:r>
              <a:rPr lang="zh-TW" altLang="en-US" sz="2400">
                <a:latin typeface="標楷體" pitchFamily="65" charset="-120"/>
              </a:rPr>
              <a:t>終止裝置傳送和接收一般未加密的 </a:t>
            </a:r>
            <a:r>
              <a:rPr lang="en-US" altLang="zh-TW" sz="2400">
                <a:latin typeface="標楷體" pitchFamily="65" charset="-120"/>
              </a:rPr>
              <a:t>TCP/IP </a:t>
            </a:r>
            <a:r>
              <a:rPr lang="zh-TW" altLang="en-US" sz="2400">
                <a:latin typeface="標楷體" pitchFamily="65" charset="-120"/>
              </a:rPr>
              <a:t>流量。 </a:t>
            </a:r>
          </a:p>
          <a:p>
            <a:pPr marL="380990" indent="-380990">
              <a:buFont typeface="Arial" pitchFamily="34" charset="0"/>
              <a:buChar char="•"/>
            </a:pPr>
            <a:r>
              <a:rPr lang="en-US" altLang="zh-TW" sz="2400">
                <a:latin typeface="標楷體" pitchFamily="65" charset="-120"/>
              </a:rPr>
              <a:t>VPN </a:t>
            </a:r>
            <a:r>
              <a:rPr lang="zh-TW" altLang="en-US" sz="2400">
                <a:latin typeface="標楷體" pitchFamily="65" charset="-120"/>
              </a:rPr>
              <a:t>閘道封裝並加密來自特定站點的所有流量的輸出流量。然後透過網際網路的 </a:t>
            </a:r>
            <a:r>
              <a:rPr lang="en-US" altLang="zh-TW" sz="2400">
                <a:latin typeface="標楷體" pitchFamily="65" charset="-120"/>
              </a:rPr>
              <a:t>VPN </a:t>
            </a:r>
            <a:r>
              <a:rPr lang="zh-TW" altLang="en-US" sz="2400">
                <a:latin typeface="標楷體" pitchFamily="65" charset="-120"/>
              </a:rPr>
              <a:t>隧道將流量傳送到目的站點的 </a:t>
            </a:r>
            <a:r>
              <a:rPr lang="en-US" altLang="zh-TW" sz="2400">
                <a:latin typeface="標楷體" pitchFamily="65" charset="-120"/>
              </a:rPr>
              <a:t>VPN </a:t>
            </a:r>
            <a:r>
              <a:rPr lang="zh-TW" altLang="en-US" sz="2400">
                <a:latin typeface="標楷體" pitchFamily="65" charset="-120"/>
              </a:rPr>
              <a:t>閘道。接收 </a:t>
            </a:r>
            <a:r>
              <a:rPr lang="en-US" altLang="zh-TW" sz="2400">
                <a:latin typeface="標楷體" pitchFamily="65" charset="-120"/>
              </a:rPr>
              <a:t>VPN </a:t>
            </a:r>
            <a:r>
              <a:rPr lang="zh-TW" altLang="en-US" sz="2400">
                <a:latin typeface="標楷體" pitchFamily="65" charset="-120"/>
              </a:rPr>
              <a:t>閘道在收到資料後，將標頭檔案剝離，對內容進行解密，並將封包轉發到其私有網路內的目標主機。</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8.2</a:t>
            </a:r>
            <a:r>
              <a:rPr lang="zh-TW" altLang="en-US" sz="3600">
                <a:solidFill>
                  <a:srgbClr val="004C69"/>
                </a:solidFill>
              </a:rPr>
              <a:t> </a:t>
            </a:r>
            <a:r>
              <a:rPr lang="en-US" altLang="zh-TW" sz="3600" smtClean="0">
                <a:solidFill>
                  <a:srgbClr val="004C69"/>
                </a:solidFill>
              </a:rPr>
              <a:t>VPN </a:t>
            </a:r>
            <a:r>
              <a:rPr lang="zh-TW" altLang="en-US" sz="3600">
                <a:solidFill>
                  <a:srgbClr val="004C69"/>
                </a:solidFill>
              </a:rPr>
              <a:t>的類型</a:t>
            </a:r>
            <a:br>
              <a:rPr lang="en-US" sz="3600">
                <a:solidFill>
                  <a:srgbClr val="004C69"/>
                </a:solidFill>
              </a:rPr>
            </a:br>
            <a:r>
              <a:rPr lang="zh-TW" altLang="en-US" sz="3600">
                <a:solidFill>
                  <a:srgbClr val="004C69"/>
                </a:solidFill>
              </a:rPr>
              <a:t>站點對站點 </a:t>
            </a:r>
            <a:r>
              <a:rPr lang="en-US" altLang="zh-TW" sz="3600">
                <a:solidFill>
                  <a:srgbClr val="004C69"/>
                </a:solidFill>
              </a:rPr>
              <a:t>IPsec VPN</a:t>
            </a:r>
            <a:endParaRPr lang="zh-TW" altLang="en-US" sz="3600">
              <a:solidFill>
                <a:srgbClr val="004C69"/>
              </a:solidFill>
            </a:endParaRPr>
          </a:p>
        </p:txBody>
      </p:sp>
      <p:pic>
        <p:nvPicPr>
          <p:cNvPr id="5" name="Picture 4">
            <a:extLst>
              <a:ext uri="{FF2B5EF4-FFF2-40B4-BE49-F238E27FC236}">
                <a16:creationId xmlns:a16="http://schemas.microsoft.com/office/drawing/2014/main" id="{2DF501E6-6E4B-254E-88A3-C8B47C06EAEE}"/>
              </a:ext>
            </a:extLst>
          </p:cNvPr>
          <p:cNvPicPr>
            <a:picLocks noChangeAspect="1"/>
          </p:cNvPicPr>
          <p:nvPr/>
        </p:nvPicPr>
        <p:blipFill>
          <a:blip r:embed="rId3"/>
          <a:stretch>
            <a:fillRect/>
          </a:stretch>
        </p:blipFill>
        <p:spPr>
          <a:xfrm>
            <a:off x="6457056" y="2557204"/>
            <a:ext cx="5158981" cy="210797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333</a:t>
            </a:fld>
            <a:endParaRPr lang="en-US" kern="0">
              <a:solidFill>
                <a:srgbClr val="595959"/>
              </a:solidFill>
            </a:endParaRPr>
          </a:p>
        </p:txBody>
      </p:sp>
    </p:spTree>
    <p:extLst>
      <p:ext uri="{BB962C8B-B14F-4D97-AF65-F5344CB8AC3E}">
        <p14:creationId xmlns:p14="http://schemas.microsoft.com/office/powerpoint/2010/main" val="3872088531"/>
      </p:ext>
    </p:extLst>
  </p:cSld>
  <p:clrMapOvr>
    <a:masterClrMapping/>
  </p:clrMapOvr>
  <p:transition/>
  <p:timing/>
</p:sld>
</file>

<file path=ppt/slides/slide3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277655"/>
            <a:ext cx="10246270" cy="4822995"/>
          </a:xfrm>
        </p:spPr>
        <p:txBody>
          <a:bodyPr>
            <a:normAutofit/>
          </a:bodyPr>
          <a:lstStyle/>
          <a:p>
            <a:r>
              <a:rPr lang="zh-TW" altLang="en-US" sz="2400">
                <a:latin typeface="標楷體" pitchFamily="65" charset="-120"/>
              </a:rPr>
              <a:t>通用路由封裝 </a:t>
            </a:r>
            <a:r>
              <a:rPr lang="en-US" altLang="zh-TW" sz="2400">
                <a:latin typeface="標楷體" pitchFamily="65" charset="-120"/>
              </a:rPr>
              <a:t>(GRE) </a:t>
            </a:r>
            <a:r>
              <a:rPr lang="zh-TW" altLang="en-US" sz="2400">
                <a:latin typeface="標楷體" pitchFamily="65" charset="-120"/>
              </a:rPr>
              <a:t>是非安全的站點對站點 </a:t>
            </a:r>
            <a:r>
              <a:rPr lang="en-US" altLang="zh-TW" sz="2400">
                <a:latin typeface="標楷體" pitchFamily="65" charset="-120"/>
              </a:rPr>
              <a:t>VPN </a:t>
            </a:r>
            <a:r>
              <a:rPr lang="zh-TW" altLang="en-US" sz="2400">
                <a:latin typeface="標楷體" pitchFamily="65" charset="-120"/>
              </a:rPr>
              <a:t>隧道協定。</a:t>
            </a:r>
          </a:p>
          <a:p>
            <a:r>
              <a:rPr lang="en-US" altLang="zh-TW" sz="2400">
                <a:latin typeface="標楷體" pitchFamily="65" charset="-120"/>
              </a:rPr>
              <a:t>GRE </a:t>
            </a:r>
            <a:r>
              <a:rPr lang="zh-TW" altLang="en-US" sz="2400">
                <a:latin typeface="標楷體" pitchFamily="65" charset="-120"/>
              </a:rPr>
              <a:t>隧道可以封裝各種網路層協定，以及多點傳送和和廣播流量。</a:t>
            </a:r>
          </a:p>
          <a:p>
            <a:r>
              <a:rPr lang="en-US" altLang="zh-TW" sz="2400">
                <a:latin typeface="標楷體" pitchFamily="65" charset="-120"/>
              </a:rPr>
              <a:t>GRE </a:t>
            </a:r>
            <a:r>
              <a:rPr lang="zh-TW" altLang="en-US" sz="2400">
                <a:latin typeface="標楷體" pitchFamily="65" charset="-120"/>
              </a:rPr>
              <a:t>預設不支援加密；因此，它不提供安全的 </a:t>
            </a:r>
            <a:r>
              <a:rPr lang="en-US" altLang="zh-TW" sz="2400">
                <a:latin typeface="標楷體" pitchFamily="65" charset="-120"/>
              </a:rPr>
              <a:t>VPN </a:t>
            </a:r>
            <a:r>
              <a:rPr lang="zh-TW" altLang="en-US" sz="2400">
                <a:latin typeface="標楷體" pitchFamily="65" charset="-120"/>
              </a:rPr>
              <a:t>隧道。</a:t>
            </a:r>
          </a:p>
          <a:p>
            <a:r>
              <a:rPr lang="en-US" altLang="zh-TW" sz="2400">
                <a:latin typeface="標楷體" pitchFamily="65" charset="-120"/>
              </a:rPr>
              <a:t>GRE </a:t>
            </a:r>
            <a:r>
              <a:rPr lang="zh-TW" altLang="en-US" sz="2400">
                <a:latin typeface="標楷體" pitchFamily="65" charset="-120"/>
              </a:rPr>
              <a:t>封包可以封裝進 </a:t>
            </a:r>
            <a:r>
              <a:rPr lang="en-US" altLang="zh-TW" sz="2400">
                <a:latin typeface="標楷體" pitchFamily="65" charset="-120"/>
              </a:rPr>
              <a:t>IPsec </a:t>
            </a:r>
            <a:r>
              <a:rPr lang="zh-TW" altLang="en-US" sz="2400">
                <a:latin typeface="標楷體" pitchFamily="65" charset="-120"/>
              </a:rPr>
              <a:t>封包，以安全地將它轉送到目的地 </a:t>
            </a:r>
            <a:r>
              <a:rPr lang="en-US" altLang="zh-TW" sz="2400">
                <a:latin typeface="標楷體" pitchFamily="65" charset="-120"/>
              </a:rPr>
              <a:t>VPN </a:t>
            </a:r>
            <a:r>
              <a:rPr lang="zh-TW" altLang="en-US" sz="2400">
                <a:latin typeface="標楷體" pitchFamily="65" charset="-120"/>
              </a:rPr>
              <a:t>閘道。</a:t>
            </a:r>
          </a:p>
          <a:p>
            <a:pPr lvl="1"/>
            <a:r>
              <a:rPr lang="zh-TW" altLang="en-US">
                <a:latin typeface="標楷體" pitchFamily="65" charset="-120"/>
              </a:rPr>
              <a:t>標準 </a:t>
            </a:r>
            <a:r>
              <a:rPr lang="en-US" altLang="zh-TW">
                <a:latin typeface="標楷體" pitchFamily="65" charset="-120"/>
              </a:rPr>
              <a:t>IPsec VPN</a:t>
            </a:r>
            <a:r>
              <a:rPr lang="zh-TW" altLang="en-US">
                <a:latin typeface="標楷體" pitchFamily="65" charset="-120"/>
              </a:rPr>
              <a:t>（非 </a:t>
            </a:r>
            <a:r>
              <a:rPr lang="en-US" altLang="zh-TW">
                <a:latin typeface="標楷體" pitchFamily="65" charset="-120"/>
              </a:rPr>
              <a:t>GRE</a:t>
            </a:r>
            <a:r>
              <a:rPr lang="zh-TW" altLang="en-US">
                <a:latin typeface="標楷體" pitchFamily="65" charset="-120"/>
              </a:rPr>
              <a:t>）只能為單點傳送流量建立安全隧道。 </a:t>
            </a:r>
          </a:p>
          <a:p>
            <a:pPr lvl="1"/>
            <a:r>
              <a:rPr lang="zh-TW" altLang="en-US">
                <a:latin typeface="標楷體" pitchFamily="65" charset="-120"/>
              </a:rPr>
              <a:t>將 </a:t>
            </a:r>
            <a:r>
              <a:rPr lang="en-US" altLang="zh-TW">
                <a:latin typeface="標楷體" pitchFamily="65" charset="-120"/>
              </a:rPr>
              <a:t>GRE </a:t>
            </a:r>
            <a:r>
              <a:rPr lang="zh-TW" altLang="en-US">
                <a:latin typeface="標楷體" pitchFamily="65" charset="-120"/>
              </a:rPr>
              <a:t>封裝到 </a:t>
            </a:r>
            <a:r>
              <a:rPr lang="en-US" altLang="zh-TW">
                <a:latin typeface="標楷體" pitchFamily="65" charset="-120"/>
              </a:rPr>
              <a:t>IPsec </a:t>
            </a:r>
            <a:r>
              <a:rPr lang="zh-TW" altLang="en-US">
                <a:latin typeface="標楷體" pitchFamily="65" charset="-120"/>
              </a:rPr>
              <a:t>中，可讓多點傳送路由協定更新透過 </a:t>
            </a:r>
            <a:r>
              <a:rPr lang="en-US" altLang="zh-TW">
                <a:latin typeface="標楷體" pitchFamily="65" charset="-120"/>
              </a:rPr>
              <a:t>VPN </a:t>
            </a:r>
            <a:r>
              <a:rPr lang="zh-TW" altLang="en-US">
                <a:latin typeface="標楷體" pitchFamily="65" charset="-120"/>
              </a:rPr>
              <a:t>進行保護。</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8.2</a:t>
            </a:r>
            <a:r>
              <a:rPr lang="zh-TW" altLang="en-US" sz="3600">
                <a:solidFill>
                  <a:srgbClr val="004C69"/>
                </a:solidFill>
              </a:rPr>
              <a:t> </a:t>
            </a:r>
            <a:r>
              <a:rPr lang="en-US" altLang="zh-TW" sz="3600" smtClean="0">
                <a:solidFill>
                  <a:srgbClr val="004C69"/>
                </a:solidFill>
              </a:rPr>
              <a:t>VPN </a:t>
            </a:r>
            <a:r>
              <a:rPr lang="zh-TW" altLang="en-US" sz="3600">
                <a:solidFill>
                  <a:srgbClr val="004C69"/>
                </a:solidFill>
              </a:rPr>
              <a:t>的類型</a:t>
            </a:r>
            <a:br>
              <a:rPr lang="en-US" altLang="zh-TW" sz="3600">
                <a:solidFill>
                  <a:srgbClr val="004C69"/>
                </a:solidFill>
              </a:rPr>
            </a:br>
            <a:r>
              <a:rPr lang="en-US" altLang="zh-TW" sz="3600">
                <a:solidFill>
                  <a:srgbClr val="004C69"/>
                </a:solidFill>
              </a:rPr>
              <a:t>GRE over IPsec</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334</a:t>
            </a:fld>
            <a:endParaRPr lang="en-US" kern="0">
              <a:solidFill>
                <a:srgbClr val="595959"/>
              </a:solidFill>
            </a:endParaRPr>
          </a:p>
        </p:txBody>
      </p:sp>
    </p:spTree>
    <p:extLst>
      <p:ext uri="{BB962C8B-B14F-4D97-AF65-F5344CB8AC3E}">
        <p14:creationId xmlns:p14="http://schemas.microsoft.com/office/powerpoint/2010/main" val="3936793673"/>
      </p:ext>
    </p:extLst>
  </p:cSld>
  <p:clrMapOvr>
    <a:masterClrMapping/>
  </p:clrMapOvr>
  <p:transition/>
  <p:timing/>
</p:sld>
</file>

<file path=ppt/slides/slide3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265129"/>
            <a:ext cx="10459212" cy="4835521"/>
          </a:xfrm>
        </p:spPr>
        <p:txBody>
          <a:bodyPr>
            <a:normAutofit/>
          </a:bodyPr>
          <a:lstStyle/>
          <a:p>
            <a:r>
              <a:rPr lang="zh-TW" altLang="en-US" sz="2400">
                <a:latin typeface="標楷體" pitchFamily="65" charset="-120"/>
              </a:rPr>
              <a:t>用於描述 </a:t>
            </a:r>
            <a:r>
              <a:rPr lang="en-US" altLang="zh-TW" sz="2400">
                <a:latin typeface="標楷體" pitchFamily="65" charset="-120"/>
              </a:rPr>
              <a:t>GRE over IPsec </a:t>
            </a:r>
            <a:r>
              <a:rPr lang="zh-TW" altLang="en-US" sz="2400">
                <a:latin typeface="標楷體" pitchFamily="65" charset="-120"/>
              </a:rPr>
              <a:t>隧道封裝的術語有乘客協定、承載協定和傳輸協定。</a:t>
            </a:r>
          </a:p>
          <a:p>
            <a:pPr lvl="1"/>
            <a:r>
              <a:rPr lang="zh-TW" altLang="en-US" b="1">
                <a:latin typeface="標楷體" pitchFamily="65" charset="-120"/>
              </a:rPr>
              <a:t>乘客協定 </a:t>
            </a:r>
            <a:r>
              <a:rPr lang="en-US" altLang="zh-TW">
                <a:latin typeface="標楷體" pitchFamily="65" charset="-120"/>
              </a:rPr>
              <a:t>- </a:t>
            </a:r>
            <a:r>
              <a:rPr lang="zh-TW" altLang="en-US">
                <a:latin typeface="標楷體" pitchFamily="65" charset="-120"/>
              </a:rPr>
              <a:t>這是要被 </a:t>
            </a:r>
            <a:r>
              <a:rPr lang="en-US" altLang="zh-TW">
                <a:latin typeface="標楷體" pitchFamily="65" charset="-120"/>
              </a:rPr>
              <a:t>GRE </a:t>
            </a:r>
            <a:r>
              <a:rPr lang="zh-TW" altLang="en-US">
                <a:latin typeface="標楷體" pitchFamily="65" charset="-120"/>
              </a:rPr>
              <a:t>封裝的原始封包。它可能是 </a:t>
            </a:r>
            <a:r>
              <a:rPr lang="en-US" altLang="zh-TW">
                <a:latin typeface="標楷體" pitchFamily="65" charset="-120"/>
              </a:rPr>
              <a:t>IPv4 </a:t>
            </a:r>
            <a:r>
              <a:rPr lang="zh-TW" altLang="en-US">
                <a:latin typeface="標楷體" pitchFamily="65" charset="-120"/>
              </a:rPr>
              <a:t>或 </a:t>
            </a:r>
            <a:r>
              <a:rPr lang="en-US" altLang="zh-TW">
                <a:latin typeface="標楷體" pitchFamily="65" charset="-120"/>
              </a:rPr>
              <a:t>IPv6 </a:t>
            </a:r>
            <a:r>
              <a:rPr lang="zh-TW" altLang="en-US">
                <a:latin typeface="標楷體" pitchFamily="65" charset="-120"/>
              </a:rPr>
              <a:t>封包、路由更新等。 </a:t>
            </a:r>
          </a:p>
          <a:p>
            <a:pPr lvl="1"/>
            <a:r>
              <a:rPr lang="zh-TW" altLang="en-US" b="1">
                <a:latin typeface="標楷體" pitchFamily="65" charset="-120"/>
              </a:rPr>
              <a:t>承載協定 </a:t>
            </a:r>
            <a:r>
              <a:rPr lang="en-US" altLang="zh-TW">
                <a:latin typeface="標楷體" pitchFamily="65" charset="-120"/>
              </a:rPr>
              <a:t>-</a:t>
            </a:r>
            <a:r>
              <a:rPr lang="zh-TW" altLang="en-US">
                <a:latin typeface="標楷體" pitchFamily="65" charset="-120"/>
              </a:rPr>
              <a:t> </a:t>
            </a:r>
            <a:r>
              <a:rPr lang="en-US" altLang="zh-TW">
                <a:latin typeface="標楷體" pitchFamily="65" charset="-120"/>
              </a:rPr>
              <a:t>GRE </a:t>
            </a:r>
            <a:r>
              <a:rPr lang="zh-TW" altLang="en-US">
                <a:latin typeface="標楷體" pitchFamily="65" charset="-120"/>
              </a:rPr>
              <a:t>是封裝原始乘客封包的承載協定。 </a:t>
            </a:r>
          </a:p>
          <a:p>
            <a:pPr lvl="1"/>
            <a:r>
              <a:rPr lang="zh-TW" altLang="en-US" b="1">
                <a:latin typeface="標楷體" pitchFamily="65" charset="-120"/>
              </a:rPr>
              <a:t>傳輸協定</a:t>
            </a:r>
            <a:r>
              <a:rPr lang="zh-TW" altLang="en-US">
                <a:latin typeface="標楷體" pitchFamily="65" charset="-120"/>
              </a:rPr>
              <a:t> </a:t>
            </a:r>
            <a:r>
              <a:rPr lang="en-US" altLang="zh-TW">
                <a:latin typeface="標楷體" pitchFamily="65" charset="-120"/>
              </a:rPr>
              <a:t>-</a:t>
            </a:r>
            <a:r>
              <a:rPr lang="zh-TW" altLang="en-US">
                <a:latin typeface="標楷體" pitchFamily="65" charset="-120"/>
              </a:rPr>
              <a:t>這是實際上用來轉送封包的協定。這可能是 </a:t>
            </a:r>
            <a:r>
              <a:rPr lang="en-US" altLang="zh-TW">
                <a:latin typeface="標楷體" pitchFamily="65" charset="-120"/>
              </a:rPr>
              <a:t>IPv4 </a:t>
            </a:r>
            <a:r>
              <a:rPr lang="zh-TW" altLang="en-US">
                <a:latin typeface="標楷體" pitchFamily="65" charset="-120"/>
              </a:rPr>
              <a:t>或 </a:t>
            </a:r>
            <a:r>
              <a:rPr lang="en-US" altLang="zh-TW">
                <a:latin typeface="標楷體" pitchFamily="65" charset="-120"/>
              </a:rPr>
              <a:t>IPv6</a:t>
            </a:r>
            <a:r>
              <a:rPr lang="zh-TW" altLang="en-US">
                <a:latin typeface="標楷體" pitchFamily="65" charset="-120"/>
              </a:rPr>
              <a:t>。</a:t>
            </a:r>
            <a:endParaRPr lang="en-US">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8.2</a:t>
            </a:r>
            <a:r>
              <a:rPr lang="zh-TW" altLang="en-US" sz="3600">
                <a:solidFill>
                  <a:srgbClr val="004C69"/>
                </a:solidFill>
              </a:rPr>
              <a:t> </a:t>
            </a:r>
            <a:r>
              <a:rPr lang="en-US" altLang="zh-TW" sz="3600" smtClean="0">
                <a:solidFill>
                  <a:srgbClr val="004C69"/>
                </a:solidFill>
              </a:rPr>
              <a:t>VPN </a:t>
            </a:r>
            <a:r>
              <a:rPr lang="zh-TW" altLang="en-US" sz="3600">
                <a:solidFill>
                  <a:srgbClr val="004C69"/>
                </a:solidFill>
              </a:rPr>
              <a:t>的類型</a:t>
            </a:r>
            <a:br>
              <a:rPr lang="en-US" altLang="zh-TW" sz="3600">
                <a:solidFill>
                  <a:srgbClr val="004C69"/>
                </a:solidFill>
              </a:rPr>
            </a:br>
            <a:r>
              <a:rPr lang="en-US" altLang="zh-TW" sz="3600">
                <a:solidFill>
                  <a:srgbClr val="004C69"/>
                </a:solidFill>
              </a:rPr>
              <a:t>GRE over IPsec</a:t>
            </a:r>
            <a:r>
              <a:rPr lang="zh-TW" altLang="en-US" sz="3600">
                <a:solidFill>
                  <a:srgbClr val="004C69"/>
                </a:solidFill>
              </a:rPr>
              <a:t>（續）</a:t>
            </a:r>
            <a:endParaRPr lang="zh-TW" sz="3600">
              <a:solidFill>
                <a:srgbClr val="004C69"/>
              </a:solidFill>
            </a:endParaRPr>
          </a:p>
        </p:txBody>
      </p:sp>
      <p:pic>
        <p:nvPicPr>
          <p:cNvPr id="2" name="Picture 1">
            <a:extLst>
              <a:ext uri="{FF2B5EF4-FFF2-40B4-BE49-F238E27FC236}">
                <a16:creationId xmlns:a16="http://schemas.microsoft.com/office/drawing/2014/main" id="{172591A4-07E9-4769-8307-FD4A14326AF0}"/>
              </a:ext>
            </a:extLst>
          </p:cNvPr>
          <p:cNvPicPr>
            <a:picLocks noChangeAspect="1"/>
          </p:cNvPicPr>
          <p:nvPr/>
        </p:nvPicPr>
        <p:blipFill>
          <a:blip r:embed="rId3"/>
          <a:stretch>
            <a:fillRect/>
          </a:stretch>
        </p:blipFill>
        <p:spPr>
          <a:xfrm>
            <a:off x="3925859" y="4049540"/>
            <a:ext cx="5761692" cy="2427479"/>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335</a:t>
            </a:fld>
            <a:endParaRPr lang="en-US" kern="0">
              <a:solidFill>
                <a:srgbClr val="595959"/>
              </a:solidFill>
            </a:endParaRPr>
          </a:p>
        </p:txBody>
      </p:sp>
    </p:spTree>
    <p:extLst>
      <p:ext uri="{BB962C8B-B14F-4D97-AF65-F5344CB8AC3E}">
        <p14:creationId xmlns:p14="http://schemas.microsoft.com/office/powerpoint/2010/main" val="2247757300"/>
      </p:ext>
    </p:extLst>
  </p:cSld>
  <p:clrMapOvr>
    <a:masterClrMapping/>
  </p:clrMapOvr>
  <p:transition/>
  <p:timing/>
</p:sld>
</file>

<file path=ppt/slides/slide3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415441"/>
            <a:ext cx="10734785" cy="4685209"/>
          </a:xfrm>
        </p:spPr>
        <p:txBody>
          <a:bodyPr>
            <a:normAutofit/>
          </a:bodyPr>
          <a:lstStyle/>
          <a:p>
            <a:pPr marL="0" indent="0">
              <a:buNone/>
            </a:pPr>
            <a:r>
              <a:rPr lang="zh-TW" altLang="en-US" sz="2600">
                <a:latin typeface="標楷體" pitchFamily="65" charset="-120"/>
              </a:rPr>
              <a:t>例如，分支機構和 </a:t>
            </a:r>
            <a:r>
              <a:rPr lang="en-US" altLang="zh-TW" sz="2600">
                <a:latin typeface="標楷體" pitchFamily="65" charset="-120"/>
              </a:rPr>
              <a:t>HQ </a:t>
            </a:r>
            <a:r>
              <a:rPr lang="zh-TW" altLang="en-US" sz="2600">
                <a:latin typeface="標楷體" pitchFamily="65" charset="-120"/>
              </a:rPr>
              <a:t>想要透過 </a:t>
            </a:r>
            <a:r>
              <a:rPr lang="en-US" altLang="zh-TW" sz="2600">
                <a:latin typeface="標楷體" pitchFamily="65" charset="-120"/>
              </a:rPr>
              <a:t>IPsec VPN </a:t>
            </a:r>
            <a:r>
              <a:rPr lang="zh-TW" altLang="en-US" sz="2600">
                <a:latin typeface="標楷體" pitchFamily="65" charset="-120"/>
              </a:rPr>
              <a:t>交換 </a:t>
            </a:r>
            <a:r>
              <a:rPr lang="en-US" altLang="zh-TW" sz="2600">
                <a:latin typeface="標楷體" pitchFamily="65" charset="-120"/>
              </a:rPr>
              <a:t>OSPF </a:t>
            </a:r>
            <a:r>
              <a:rPr lang="zh-TW" altLang="en-US" sz="2600">
                <a:latin typeface="標楷體" pitchFamily="65" charset="-120"/>
              </a:rPr>
              <a:t>路由資訊。不過，</a:t>
            </a:r>
            <a:r>
              <a:rPr lang="en-US" altLang="zh-TW" sz="2600">
                <a:latin typeface="標楷體" pitchFamily="65" charset="-120"/>
              </a:rPr>
              <a:t>IPsec </a:t>
            </a:r>
            <a:r>
              <a:rPr lang="zh-TW" altLang="en-US" sz="2600">
                <a:latin typeface="標楷體" pitchFamily="65" charset="-120"/>
              </a:rPr>
              <a:t>不支援多點傳送流量。因此，</a:t>
            </a:r>
            <a:r>
              <a:rPr lang="en-US" altLang="zh-TW" sz="2600">
                <a:latin typeface="標楷體" pitchFamily="65" charset="-120"/>
              </a:rPr>
              <a:t>GRE over IPsec </a:t>
            </a:r>
            <a:r>
              <a:rPr lang="zh-TW" altLang="en-US" sz="2600">
                <a:latin typeface="標楷體" pitchFamily="65" charset="-120"/>
              </a:rPr>
              <a:t>是用來支援 </a:t>
            </a:r>
            <a:r>
              <a:rPr lang="en-US" altLang="zh-TW" sz="2600">
                <a:latin typeface="標楷體" pitchFamily="65" charset="-120"/>
              </a:rPr>
              <a:t>IPsec VPN </a:t>
            </a:r>
            <a:r>
              <a:rPr lang="zh-TW" altLang="en-US" sz="2600">
                <a:latin typeface="標楷體" pitchFamily="65" charset="-120"/>
              </a:rPr>
              <a:t>上的路由協定流量。具體來說，</a:t>
            </a:r>
            <a:r>
              <a:rPr lang="en-US" altLang="zh-TW" sz="2600">
                <a:latin typeface="標楷體" pitchFamily="65" charset="-120"/>
              </a:rPr>
              <a:t>OSPF </a:t>
            </a:r>
            <a:r>
              <a:rPr lang="zh-TW" altLang="en-US" sz="2600">
                <a:latin typeface="標楷體" pitchFamily="65" charset="-120"/>
              </a:rPr>
              <a:t>封包（即乘客協定）將由 </a:t>
            </a:r>
            <a:r>
              <a:rPr lang="en-US" altLang="zh-TW" sz="2600">
                <a:latin typeface="標楷體" pitchFamily="65" charset="-120"/>
              </a:rPr>
              <a:t>GRE</a:t>
            </a:r>
            <a:r>
              <a:rPr lang="zh-TW" altLang="en-US" sz="2600">
                <a:latin typeface="標楷體" pitchFamily="65" charset="-120"/>
              </a:rPr>
              <a:t>（即承載協定）封裝，並隨後封裝進 </a:t>
            </a:r>
            <a:r>
              <a:rPr lang="en-US" altLang="zh-TW" sz="2600">
                <a:latin typeface="標楷體" pitchFamily="65" charset="-120"/>
              </a:rPr>
              <a:t>IPsec VPN </a:t>
            </a:r>
            <a:r>
              <a:rPr lang="zh-TW" altLang="en-US" sz="2600">
                <a:latin typeface="標楷體" pitchFamily="65" charset="-120"/>
              </a:rPr>
              <a:t>隧道。</a:t>
            </a:r>
            <a:endParaRPr lang="en-US" altLang="zh-TW"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8.2VPN </a:t>
            </a:r>
            <a:r>
              <a:rPr lang="zh-TW" altLang="en-US" sz="3600">
                <a:solidFill>
                  <a:srgbClr val="004C69"/>
                </a:solidFill>
              </a:rPr>
              <a:t>的類型</a:t>
            </a:r>
            <a:br>
              <a:rPr lang="en-US" sz="3600">
                <a:solidFill>
                  <a:srgbClr val="004C69"/>
                </a:solidFill>
              </a:rPr>
            </a:br>
            <a:r>
              <a:rPr lang="en-US" altLang="zh-TW" sz="3600">
                <a:solidFill>
                  <a:srgbClr val="004C69"/>
                </a:solidFill>
              </a:rPr>
              <a:t>GRE over IPsec</a:t>
            </a:r>
            <a:r>
              <a:rPr lang="zh-TW" altLang="en-US" sz="3600">
                <a:solidFill>
                  <a:srgbClr val="004C69"/>
                </a:solidFill>
              </a:rPr>
              <a:t>（續）</a:t>
            </a:r>
          </a:p>
        </p:txBody>
      </p:sp>
      <p:pic>
        <p:nvPicPr>
          <p:cNvPr id="6" name="Picture 5">
            <a:extLst>
              <a:ext uri="{FF2B5EF4-FFF2-40B4-BE49-F238E27FC236}">
                <a16:creationId xmlns:a16="http://schemas.microsoft.com/office/drawing/2014/main" id="{534BAF84-ACE1-FB4E-9F1B-4DACD8FBFD1A}"/>
              </a:ext>
            </a:extLst>
          </p:cNvPr>
          <p:cNvPicPr>
            <a:picLocks noChangeAspect="1"/>
          </p:cNvPicPr>
          <p:nvPr/>
        </p:nvPicPr>
        <p:blipFill>
          <a:blip r:embed="rId3"/>
          <a:stretch>
            <a:fillRect/>
          </a:stretch>
        </p:blipFill>
        <p:spPr>
          <a:xfrm>
            <a:off x="1568468" y="3429001"/>
            <a:ext cx="9055065" cy="2687164"/>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336</a:t>
            </a:fld>
            <a:endParaRPr lang="en-US" kern="0">
              <a:solidFill>
                <a:srgbClr val="595959"/>
              </a:solidFill>
            </a:endParaRPr>
          </a:p>
        </p:txBody>
      </p:sp>
    </p:spTree>
    <p:extLst>
      <p:ext uri="{BB962C8B-B14F-4D97-AF65-F5344CB8AC3E}">
        <p14:creationId xmlns:p14="http://schemas.microsoft.com/office/powerpoint/2010/main" val="724651551"/>
      </p:ext>
    </p:extLst>
  </p:cSld>
  <p:clrMapOvr>
    <a:masterClrMapping/>
  </p:clrMapOvr>
  <p:transition/>
  <p:timing/>
</p:sld>
</file>

<file path=ppt/slides/slide3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89973"/>
            <a:ext cx="9995749" cy="4910677"/>
          </a:xfrm>
        </p:spPr>
        <p:txBody>
          <a:bodyPr>
            <a:normAutofit/>
          </a:bodyPr>
          <a:lstStyle/>
          <a:p>
            <a:r>
              <a:rPr lang="zh-TW" altLang="en-US" sz="2200">
                <a:latin typeface="標楷體" pitchFamily="65" charset="-120"/>
              </a:rPr>
              <a:t>當企業新增更多站點時，站點對站點 </a:t>
            </a:r>
            <a:r>
              <a:rPr lang="en-US" altLang="zh-TW" sz="2200">
                <a:latin typeface="標楷體" pitchFamily="65" charset="-120"/>
              </a:rPr>
              <a:t>IPsec VPN </a:t>
            </a:r>
            <a:r>
              <a:rPr lang="zh-TW" altLang="en-US" sz="2200">
                <a:latin typeface="標楷體" pitchFamily="65" charset="-120"/>
              </a:rPr>
              <a:t>和</a:t>
            </a:r>
            <a:r>
              <a:rPr lang="en-US" altLang="zh-TW" sz="2200">
                <a:latin typeface="標楷體" pitchFamily="65" charset="-120"/>
              </a:rPr>
              <a:t> </a:t>
            </a:r>
            <a:r>
              <a:rPr lang="zh-TW" altLang="zh-TW" sz="2200">
                <a:latin typeface="標楷體" pitchFamily="65" charset="-120"/>
              </a:rPr>
              <a:t>GRE over I</a:t>
            </a:r>
            <a:r>
              <a:rPr lang="en-US" altLang="zh-TW" sz="2200">
                <a:latin typeface="標楷體" pitchFamily="65" charset="-120"/>
              </a:rPr>
              <a:t>P</a:t>
            </a:r>
            <a:r>
              <a:rPr lang="zh-TW" altLang="zh-TW" sz="2200">
                <a:latin typeface="標楷體" pitchFamily="65" charset="-120"/>
              </a:rPr>
              <a:t>sec</a:t>
            </a:r>
            <a:r>
              <a:rPr lang="en-US" altLang="zh-TW" sz="2200">
                <a:latin typeface="標楷體" pitchFamily="65" charset="-120"/>
              </a:rPr>
              <a:t> </a:t>
            </a:r>
            <a:r>
              <a:rPr lang="zh-TW" altLang="en-US" sz="2200">
                <a:latin typeface="標楷體" pitchFamily="65" charset="-120"/>
              </a:rPr>
              <a:t>是不足夠的。動態多點 </a:t>
            </a:r>
            <a:r>
              <a:rPr lang="en-US" altLang="zh-TW" sz="2200">
                <a:latin typeface="標楷體" pitchFamily="65" charset="-120"/>
              </a:rPr>
              <a:t>VPN (DMVPN) </a:t>
            </a:r>
            <a:r>
              <a:rPr lang="zh-TW" altLang="en-US" sz="2200">
                <a:latin typeface="標楷體" pitchFamily="65" charset="-120"/>
              </a:rPr>
              <a:t>是 </a:t>
            </a:r>
            <a:r>
              <a:rPr lang="en-US" altLang="zh-TW" sz="2200">
                <a:latin typeface="標楷體" pitchFamily="65" charset="-120"/>
              </a:rPr>
              <a:t>Cisco </a:t>
            </a:r>
            <a:r>
              <a:rPr lang="zh-TW" altLang="en-US" sz="2200">
                <a:latin typeface="標楷體" pitchFamily="65" charset="-120"/>
              </a:rPr>
              <a:t>軟體解決方案，以簡單、動態和可擴充的方式建置多個 </a:t>
            </a:r>
            <a:r>
              <a:rPr lang="en-US" altLang="zh-TW" sz="2200">
                <a:latin typeface="標楷體" pitchFamily="65" charset="-120"/>
              </a:rPr>
              <a:t>VPN</a:t>
            </a:r>
            <a:r>
              <a:rPr lang="zh-TW" altLang="en-US" sz="2200">
                <a:latin typeface="標楷體" pitchFamily="65" charset="-120"/>
              </a:rPr>
              <a:t>。 </a:t>
            </a:r>
          </a:p>
          <a:p>
            <a:r>
              <a:rPr lang="en-US" altLang="zh-TW" sz="2200">
                <a:latin typeface="標楷體" pitchFamily="65" charset="-120"/>
              </a:rPr>
              <a:t>DMVPN </a:t>
            </a:r>
            <a:r>
              <a:rPr lang="zh-TW" altLang="en-US" sz="2200">
                <a:latin typeface="標楷體" pitchFamily="65" charset="-120"/>
              </a:rPr>
              <a:t>可簡化 </a:t>
            </a:r>
            <a:r>
              <a:rPr lang="en-US" altLang="zh-TW" sz="2200">
                <a:latin typeface="標楷體" pitchFamily="65" charset="-120"/>
              </a:rPr>
              <a:t>VPN </a:t>
            </a:r>
            <a:r>
              <a:rPr lang="zh-TW" altLang="en-US" sz="2200">
                <a:latin typeface="標楷體" pitchFamily="65" charset="-120"/>
              </a:rPr>
              <a:t>隧道設定，並提供彈性的選項來連接中央站點與分支站點。</a:t>
            </a:r>
          </a:p>
          <a:p>
            <a:r>
              <a:rPr lang="zh-TW" altLang="en-US" sz="2200">
                <a:latin typeface="標楷體" pitchFamily="65" charset="-120"/>
              </a:rPr>
              <a:t>它使用軸輻式設定來建立完整的網狀拓撲。 </a:t>
            </a:r>
          </a:p>
          <a:p>
            <a:r>
              <a:rPr lang="zh-TW" altLang="en-US" sz="2200">
                <a:latin typeface="標楷體" pitchFamily="65" charset="-120"/>
              </a:rPr>
              <a:t>輻站點與軸站點建立安全的 </a:t>
            </a:r>
            <a:r>
              <a:rPr lang="en-US" altLang="zh-TW" sz="2200">
                <a:latin typeface="標楷體" pitchFamily="65" charset="-120"/>
              </a:rPr>
              <a:t>VPN </a:t>
            </a:r>
            <a:r>
              <a:rPr lang="zh-TW" altLang="en-US" sz="2200">
                <a:latin typeface="標楷體" pitchFamily="65" charset="-120"/>
              </a:rPr>
              <a:t>隧道。</a:t>
            </a:r>
          </a:p>
          <a:p>
            <a:r>
              <a:rPr lang="zh-TW" altLang="en-US" sz="2200">
                <a:latin typeface="標楷體" pitchFamily="65" charset="-120"/>
              </a:rPr>
              <a:t>每個站點都是使用多點通用路由封裝 </a:t>
            </a:r>
            <a:r>
              <a:rPr lang="en-US" altLang="zh-TW" sz="2200">
                <a:latin typeface="標楷體" pitchFamily="65" charset="-120"/>
              </a:rPr>
              <a:t>(mGRE)</a:t>
            </a:r>
            <a:r>
              <a:rPr lang="zh-TW" altLang="en-US" sz="2200">
                <a:latin typeface="標楷體" pitchFamily="65" charset="-120"/>
              </a:rPr>
              <a:t> 設定。</a:t>
            </a:r>
            <a:r>
              <a:rPr lang="en-US" altLang="zh-TW" sz="2200" err="1">
                <a:latin typeface="標楷體" pitchFamily="65" charset="-120"/>
              </a:rPr>
              <a:t>mGRE </a:t>
            </a:r>
            <a:r>
              <a:rPr lang="zh-TW" altLang="en-US" sz="2200">
                <a:latin typeface="標楷體" pitchFamily="65" charset="-120"/>
              </a:rPr>
              <a:t>隧道介面允許單一 </a:t>
            </a:r>
            <a:r>
              <a:rPr lang="en-US" altLang="zh-TW" sz="2200">
                <a:latin typeface="標楷體" pitchFamily="65" charset="-120"/>
              </a:rPr>
              <a:t>GRE </a:t>
            </a:r>
            <a:r>
              <a:rPr lang="zh-TW" altLang="en-US" sz="2200">
                <a:latin typeface="標楷體" pitchFamily="65" charset="-120"/>
              </a:rPr>
              <a:t>介面動態支援多個 </a:t>
            </a:r>
            <a:r>
              <a:rPr lang="en-US" altLang="zh-TW" sz="2200">
                <a:latin typeface="標楷體" pitchFamily="65" charset="-120"/>
              </a:rPr>
              <a:t>IPsec </a:t>
            </a:r>
            <a:r>
              <a:rPr lang="zh-TW" altLang="en-US" sz="2200">
                <a:latin typeface="標楷體" pitchFamily="65" charset="-120"/>
              </a:rPr>
              <a:t>隧道。</a:t>
            </a:r>
          </a:p>
          <a:p>
            <a:r>
              <a:rPr lang="zh-TW" altLang="en-US" sz="2200">
                <a:latin typeface="標楷體" pitchFamily="65" charset="-120"/>
              </a:rPr>
              <a:t>輻站點可以從中央站點取得有關遠端站點的資訊，或者在自己之間建立直接隧道（輻到輻的隧道）。</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8.2</a:t>
            </a:r>
            <a:r>
              <a:rPr lang="zh-TW" altLang="en-US" sz="3600">
                <a:solidFill>
                  <a:srgbClr val="004C69"/>
                </a:solidFill>
              </a:rPr>
              <a:t> </a:t>
            </a:r>
            <a:r>
              <a:rPr lang="en-US" altLang="zh-TW" sz="3600" smtClean="0">
                <a:solidFill>
                  <a:srgbClr val="004C69"/>
                </a:solidFill>
              </a:rPr>
              <a:t>VPN </a:t>
            </a:r>
            <a:r>
              <a:rPr lang="zh-TW" altLang="en-US" sz="3600">
                <a:solidFill>
                  <a:srgbClr val="004C69"/>
                </a:solidFill>
              </a:rPr>
              <a:t>的類型</a:t>
            </a:r>
            <a:br>
              <a:rPr lang="en-US" sz="3600">
                <a:solidFill>
                  <a:srgbClr val="004C69"/>
                </a:solidFill>
              </a:rPr>
            </a:br>
            <a:r>
              <a:rPr lang="zh-TW" altLang="en-US" sz="3600">
                <a:solidFill>
                  <a:srgbClr val="004C69"/>
                </a:solidFill>
              </a:rPr>
              <a:t>動態多點 </a:t>
            </a:r>
            <a:r>
              <a:rPr lang="en-US" altLang="zh-TW" sz="3600">
                <a:solidFill>
                  <a:srgbClr val="004C69"/>
                </a:solidFill>
              </a:rPr>
              <a:t>VPN</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337</a:t>
            </a:fld>
            <a:endParaRPr lang="en-US" kern="0">
              <a:solidFill>
                <a:srgbClr val="595959"/>
              </a:solidFill>
            </a:endParaRPr>
          </a:p>
        </p:txBody>
      </p:sp>
    </p:spTree>
    <p:extLst>
      <p:ext uri="{BB962C8B-B14F-4D97-AF65-F5344CB8AC3E}">
        <p14:creationId xmlns:p14="http://schemas.microsoft.com/office/powerpoint/2010/main" val="1539797279"/>
      </p:ext>
    </p:extLst>
  </p:cSld>
  <p:clrMapOvr>
    <a:masterClrMapping/>
  </p:clrMapOvr>
  <p:transition/>
  <p:timing/>
</p:sld>
</file>

<file path=ppt/slides/slide3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15025"/>
            <a:ext cx="10809941" cy="4885625"/>
          </a:xfrm>
        </p:spPr>
        <p:txBody>
          <a:bodyPr>
            <a:normAutofit/>
          </a:bodyPr>
          <a:lstStyle/>
          <a:p>
            <a:r>
              <a:rPr lang="en-US" altLang="zh-TW" sz="2200">
                <a:latin typeface="標楷體" pitchFamily="65" charset="-120"/>
              </a:rPr>
              <a:t>IPsec </a:t>
            </a:r>
            <a:r>
              <a:rPr lang="zh-TW" altLang="en-US" sz="2200">
                <a:latin typeface="標楷體" pitchFamily="65" charset="-120"/>
              </a:rPr>
              <a:t>虛擬通道介面 </a:t>
            </a:r>
            <a:r>
              <a:rPr lang="en-US" altLang="zh-TW" sz="2200">
                <a:latin typeface="標楷體" pitchFamily="65" charset="-120"/>
              </a:rPr>
              <a:t>(VTI) </a:t>
            </a:r>
            <a:r>
              <a:rPr lang="zh-TW" altLang="en-US" sz="2200">
                <a:latin typeface="標楷體" pitchFamily="65" charset="-120"/>
              </a:rPr>
              <a:t>可簡化支援多個站台和遠端存取所需的設定程序。</a:t>
            </a:r>
          </a:p>
          <a:p>
            <a:r>
              <a:rPr lang="en-US" altLang="zh-TW" sz="2200">
                <a:latin typeface="標楷體" pitchFamily="65" charset="-120"/>
              </a:rPr>
              <a:t>IPsec VTI </a:t>
            </a:r>
            <a:r>
              <a:rPr lang="zh-TW" altLang="en-US" sz="2200">
                <a:latin typeface="標楷體" pitchFamily="65" charset="-120"/>
              </a:rPr>
              <a:t>設定會套用至虛擬介面，而不是靜態對應至實體介面的 </a:t>
            </a:r>
            <a:r>
              <a:rPr lang="en-US" altLang="zh-TW" sz="2200">
                <a:latin typeface="標楷體" pitchFamily="65" charset="-120"/>
              </a:rPr>
              <a:t>IPsec </a:t>
            </a:r>
            <a:r>
              <a:rPr lang="zh-TW" altLang="en-US" sz="2200">
                <a:latin typeface="標楷體" pitchFamily="65" charset="-120"/>
              </a:rPr>
              <a:t>會談。</a:t>
            </a:r>
          </a:p>
          <a:p>
            <a:r>
              <a:rPr lang="en-US" altLang="zh-TW" sz="2200">
                <a:latin typeface="標楷體" pitchFamily="65" charset="-120"/>
              </a:rPr>
              <a:t>IPsec VTI </a:t>
            </a:r>
            <a:r>
              <a:rPr lang="zh-TW" altLang="en-US" sz="2200">
                <a:latin typeface="標楷體" pitchFamily="65" charset="-120"/>
              </a:rPr>
              <a:t>能夠發送和接收 </a:t>
            </a:r>
            <a:r>
              <a:rPr lang="en-US" altLang="zh-TW" sz="2200">
                <a:latin typeface="標楷體" pitchFamily="65" charset="-120"/>
              </a:rPr>
              <a:t>IP </a:t>
            </a:r>
            <a:r>
              <a:rPr lang="zh-TW" altLang="en-US" sz="2200">
                <a:latin typeface="標楷體" pitchFamily="65" charset="-120"/>
              </a:rPr>
              <a:t>單點傳送和多點傳送加密流量。因此，無需設定 </a:t>
            </a:r>
            <a:r>
              <a:rPr lang="en-US" altLang="zh-TW" sz="2200">
                <a:latin typeface="標楷體" pitchFamily="65" charset="-120"/>
              </a:rPr>
              <a:t>GRE </a:t>
            </a:r>
            <a:r>
              <a:rPr lang="zh-TW" altLang="en-US" sz="2200">
                <a:latin typeface="標楷體" pitchFamily="65" charset="-120"/>
              </a:rPr>
              <a:t>隧道即可自動支援路由協定。</a:t>
            </a:r>
          </a:p>
          <a:p>
            <a:r>
              <a:rPr lang="en-US" altLang="zh-TW" sz="2200">
                <a:latin typeface="標楷體" pitchFamily="65" charset="-120"/>
              </a:rPr>
              <a:t>IPsec VTI </a:t>
            </a:r>
            <a:r>
              <a:rPr lang="zh-TW" altLang="en-US" sz="2200">
                <a:latin typeface="標楷體" pitchFamily="65" charset="-120"/>
              </a:rPr>
              <a:t>可以在站點間或軸輻式拓撲中設定。</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8.2</a:t>
            </a:r>
            <a:r>
              <a:rPr lang="zh-TW" altLang="en-US" sz="3600">
                <a:solidFill>
                  <a:srgbClr val="004C69"/>
                </a:solidFill>
              </a:rPr>
              <a:t> </a:t>
            </a:r>
            <a:r>
              <a:rPr lang="en-US" altLang="zh-TW" sz="3600" smtClean="0">
                <a:solidFill>
                  <a:srgbClr val="004C69"/>
                </a:solidFill>
              </a:rPr>
              <a:t>VPN </a:t>
            </a:r>
            <a:r>
              <a:rPr lang="zh-TW" altLang="zh-TW" sz="3600">
                <a:solidFill>
                  <a:srgbClr val="004C69"/>
                </a:solidFill>
              </a:rPr>
              <a:t>的類型</a:t>
            </a:r>
            <a:br>
              <a:rPr lang="en-US" altLang="zh-TW" sz="3600">
                <a:solidFill>
                  <a:srgbClr val="004C69"/>
                </a:solidFill>
              </a:rPr>
            </a:br>
            <a:r>
              <a:rPr lang="en-US" altLang="zh-TW" sz="3600">
                <a:solidFill>
                  <a:srgbClr val="004C69"/>
                </a:solidFill>
              </a:rPr>
              <a:t>IPsec </a:t>
            </a:r>
            <a:r>
              <a:rPr lang="zh-TW" altLang="en-US" sz="3600">
                <a:solidFill>
                  <a:srgbClr val="004C69"/>
                </a:solidFill>
              </a:rPr>
              <a:t>虛擬通道介面</a:t>
            </a:r>
          </a:p>
        </p:txBody>
      </p:sp>
      <p:pic>
        <p:nvPicPr>
          <p:cNvPr id="6" name="Picture 5">
            <a:extLst>
              <a:ext uri="{FF2B5EF4-FFF2-40B4-BE49-F238E27FC236}">
                <a16:creationId xmlns:a16="http://schemas.microsoft.com/office/drawing/2014/main" id="{B1C2A036-1981-48F7-ABB7-DA2F4CF048C3}"/>
              </a:ext>
            </a:extLst>
          </p:cNvPr>
          <p:cNvPicPr>
            <a:picLocks noChangeAspect="1"/>
          </p:cNvPicPr>
          <p:nvPr/>
        </p:nvPicPr>
        <p:blipFill>
          <a:blip r:embed="rId3"/>
          <a:stretch>
            <a:fillRect/>
          </a:stretch>
        </p:blipFill>
        <p:spPr>
          <a:xfrm>
            <a:off x="2588585" y="4279604"/>
            <a:ext cx="7014831" cy="2294976"/>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338</a:t>
            </a:fld>
            <a:endParaRPr lang="en-US" kern="0">
              <a:solidFill>
                <a:srgbClr val="595959"/>
              </a:solidFill>
            </a:endParaRPr>
          </a:p>
        </p:txBody>
      </p:sp>
    </p:spTree>
    <p:extLst>
      <p:ext uri="{BB962C8B-B14F-4D97-AF65-F5344CB8AC3E}">
        <p14:creationId xmlns:p14="http://schemas.microsoft.com/office/powerpoint/2010/main" val="3298610817"/>
      </p:ext>
    </p:extLst>
  </p:cSld>
  <p:clrMapOvr>
    <a:masterClrMapping/>
  </p:clrMapOvr>
  <p:transition/>
  <p:timing/>
</p:sld>
</file>

<file path=ppt/slides/slide3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490597"/>
            <a:ext cx="10550374" cy="4610053"/>
          </a:xfrm>
        </p:spPr>
        <p:txBody>
          <a:bodyPr>
            <a:noAutofit/>
          </a:bodyPr>
          <a:lstStyle/>
          <a:p>
            <a:r>
              <a:rPr lang="zh-TW" altLang="en-US" sz="2200">
                <a:latin typeface="標楷體" pitchFamily="65" charset="-120"/>
              </a:rPr>
              <a:t>今天，服務供應商在其核心網路中使用 </a:t>
            </a:r>
            <a:r>
              <a:rPr lang="en-US" altLang="zh-TW" sz="2200">
                <a:latin typeface="標楷體" pitchFamily="65" charset="-120"/>
              </a:rPr>
              <a:t>MPLS</a:t>
            </a:r>
            <a:r>
              <a:rPr lang="zh-TW" altLang="en-US" sz="2200">
                <a:latin typeface="標楷體" pitchFamily="65" charset="-120"/>
              </a:rPr>
              <a:t>。流量透過 </a:t>
            </a:r>
            <a:r>
              <a:rPr lang="en-US" altLang="zh-TW" sz="2200">
                <a:latin typeface="標楷體" pitchFamily="65" charset="-120"/>
              </a:rPr>
              <a:t>MPLS </a:t>
            </a:r>
            <a:r>
              <a:rPr lang="zh-TW" altLang="en-US" sz="2200">
                <a:latin typeface="標楷體" pitchFamily="65" charset="-120"/>
              </a:rPr>
              <a:t>骨幹使用之前分佈在核心路由器中的標籤進行轉發。流量是安全的，因為服務供應商客戶無法看到彼此的流量。 </a:t>
            </a:r>
          </a:p>
          <a:p>
            <a:r>
              <a:rPr lang="en-US" altLang="zh-TW" sz="2200">
                <a:latin typeface="標楷體" pitchFamily="65" charset="-120"/>
              </a:rPr>
              <a:t>MPLS </a:t>
            </a:r>
            <a:r>
              <a:rPr lang="zh-TW" altLang="en-US" sz="2200">
                <a:latin typeface="標楷體" pitchFamily="65" charset="-120"/>
              </a:rPr>
              <a:t>可以為用戶提供託管的 </a:t>
            </a:r>
            <a:r>
              <a:rPr lang="en-US" altLang="zh-TW" sz="2200">
                <a:latin typeface="標楷體" pitchFamily="65" charset="-120"/>
              </a:rPr>
              <a:t>VPN </a:t>
            </a:r>
            <a:r>
              <a:rPr lang="zh-TW" altLang="en-US" sz="2200">
                <a:latin typeface="標楷體" pitchFamily="65" charset="-120"/>
              </a:rPr>
              <a:t>解決方案；因此，保障用戶網站點之間的流量是服務供應商的責任。 </a:t>
            </a:r>
          </a:p>
          <a:p>
            <a:r>
              <a:rPr lang="zh-TW" altLang="en-US" sz="2200">
                <a:latin typeface="標楷體" pitchFamily="65" charset="-120"/>
              </a:rPr>
              <a:t>服務供應商支援兩種類型的 </a:t>
            </a:r>
            <a:r>
              <a:rPr lang="en-US" altLang="zh-TW" sz="2200">
                <a:latin typeface="標楷體" pitchFamily="65" charset="-120"/>
              </a:rPr>
              <a:t>MPLS VPN </a:t>
            </a:r>
            <a:r>
              <a:rPr lang="zh-TW" altLang="en-US" sz="2200">
                <a:latin typeface="標楷體" pitchFamily="65" charset="-120"/>
              </a:rPr>
              <a:t>解決方案： </a:t>
            </a:r>
          </a:p>
          <a:p>
            <a:pPr lvl="1"/>
            <a:r>
              <a:rPr lang="zh-TW" altLang="en-US" sz="2200" b="1">
                <a:latin typeface="標楷體" pitchFamily="65" charset="-120"/>
              </a:rPr>
              <a:t>第 </a:t>
            </a:r>
            <a:r>
              <a:rPr lang="en-US" altLang="zh-TW" sz="2200" b="1">
                <a:latin typeface="標楷體" pitchFamily="65" charset="-120"/>
              </a:rPr>
              <a:t>3 </a:t>
            </a:r>
            <a:r>
              <a:rPr lang="zh-TW" altLang="en-US" sz="2200" b="1">
                <a:latin typeface="標楷體" pitchFamily="65" charset="-120"/>
              </a:rPr>
              <a:t>層 </a:t>
            </a:r>
            <a:r>
              <a:rPr lang="en-US" altLang="zh-TW" sz="2200" b="1">
                <a:latin typeface="標楷體" pitchFamily="65" charset="-120"/>
              </a:rPr>
              <a:t>MPLS VPN</a:t>
            </a:r>
            <a:r>
              <a:rPr lang="zh-TW" altLang="en-US" sz="2200">
                <a:latin typeface="標楷體" pitchFamily="65" charset="-120"/>
              </a:rPr>
              <a:t> </a:t>
            </a:r>
            <a:r>
              <a:rPr lang="en-US" altLang="zh-TW" sz="2200">
                <a:latin typeface="標楷體" pitchFamily="65" charset="-120"/>
              </a:rPr>
              <a:t>- </a:t>
            </a:r>
            <a:r>
              <a:rPr lang="zh-TW" altLang="en-US" sz="2200">
                <a:latin typeface="標楷體" pitchFamily="65" charset="-120"/>
              </a:rPr>
              <a:t>服務供應商透過在客戶的路由器和供應商的路由器之間建立對等關係，參與客戶的路由。 </a:t>
            </a:r>
            <a:r>
              <a:rPr lang="zh-TW" altLang="en-US" sz="2200" b="1">
                <a:latin typeface="標楷體" pitchFamily="65" charset="-120"/>
              </a:rPr>
              <a:t> </a:t>
            </a:r>
          </a:p>
          <a:p>
            <a:pPr lvl="1"/>
            <a:r>
              <a:rPr lang="zh-TW" altLang="en-US" sz="2200" b="1">
                <a:latin typeface="標楷體" pitchFamily="65" charset="-120"/>
              </a:rPr>
              <a:t>第 </a:t>
            </a:r>
            <a:r>
              <a:rPr lang="en-US" altLang="zh-TW" sz="2200" b="1">
                <a:latin typeface="標楷體" pitchFamily="65" charset="-120"/>
              </a:rPr>
              <a:t>2 </a:t>
            </a:r>
            <a:r>
              <a:rPr lang="zh-TW" altLang="en-US" sz="2200" b="1">
                <a:latin typeface="標楷體" pitchFamily="65" charset="-120"/>
              </a:rPr>
              <a:t>層 </a:t>
            </a:r>
            <a:r>
              <a:rPr lang="en-US" altLang="zh-TW" sz="2200" b="1">
                <a:latin typeface="標楷體" pitchFamily="65" charset="-120"/>
              </a:rPr>
              <a:t>MPLS VPN</a:t>
            </a:r>
            <a:r>
              <a:rPr lang="zh-TW" altLang="en-US" sz="2200">
                <a:latin typeface="標楷體" pitchFamily="65" charset="-120"/>
              </a:rPr>
              <a:t> </a:t>
            </a:r>
            <a:r>
              <a:rPr lang="en-US" altLang="zh-TW" sz="2200">
                <a:latin typeface="標楷體" pitchFamily="65" charset="-120"/>
              </a:rPr>
              <a:t>- </a:t>
            </a:r>
            <a:r>
              <a:rPr lang="zh-TW" altLang="en-US" sz="2200">
                <a:latin typeface="標楷體" pitchFamily="65" charset="-120"/>
              </a:rPr>
              <a:t>服務供應商不參與客戶路由。相反地，供應商會部署虛擬私有 </a:t>
            </a:r>
            <a:r>
              <a:rPr lang="en-US" altLang="zh-TW" sz="2200">
                <a:latin typeface="標楷體" pitchFamily="65" charset="-120"/>
              </a:rPr>
              <a:t>LAN </a:t>
            </a:r>
            <a:r>
              <a:rPr lang="zh-TW" altLang="en-US" sz="2200">
                <a:latin typeface="標楷體" pitchFamily="65" charset="-120"/>
              </a:rPr>
              <a:t>服務 </a:t>
            </a:r>
            <a:r>
              <a:rPr lang="en-US" altLang="zh-TW" sz="2200">
                <a:latin typeface="標楷體" pitchFamily="65" charset="-120"/>
              </a:rPr>
              <a:t>(VPLS)</a:t>
            </a:r>
            <a:r>
              <a:rPr lang="zh-TW" altLang="en-US" sz="2200">
                <a:latin typeface="標楷體" pitchFamily="65" charset="-120"/>
              </a:rPr>
              <a:t>，透過 </a:t>
            </a:r>
            <a:r>
              <a:rPr lang="en-US" altLang="zh-TW" sz="2200">
                <a:latin typeface="標楷體" pitchFamily="65" charset="-120"/>
              </a:rPr>
              <a:t>MPLS </a:t>
            </a:r>
            <a:r>
              <a:rPr lang="zh-TW" altLang="en-US" sz="2200">
                <a:latin typeface="標楷體" pitchFamily="65" charset="-120"/>
              </a:rPr>
              <a:t>網路模擬乙太網路多重存取 </a:t>
            </a:r>
            <a:r>
              <a:rPr lang="en-US" altLang="zh-TW" sz="2200">
                <a:latin typeface="標楷體" pitchFamily="65" charset="-120"/>
              </a:rPr>
              <a:t>LAN </a:t>
            </a:r>
            <a:r>
              <a:rPr lang="zh-TW" altLang="en-US" sz="2200">
                <a:latin typeface="標楷體" pitchFamily="65" charset="-120"/>
              </a:rPr>
              <a:t>網段。不涉及任何路由。客戶的路由器實際上屬於同一個多重存取網路。</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8.2</a:t>
            </a:r>
            <a:r>
              <a:rPr lang="zh-TW" altLang="en-US" sz="3600">
                <a:solidFill>
                  <a:srgbClr val="004C69"/>
                </a:solidFill>
              </a:rPr>
              <a:t> </a:t>
            </a:r>
            <a:r>
              <a:rPr lang="en-US" altLang="zh-TW" sz="3600" smtClean="0">
                <a:solidFill>
                  <a:srgbClr val="004C69"/>
                </a:solidFill>
              </a:rPr>
              <a:t>VPN </a:t>
            </a:r>
            <a:r>
              <a:rPr lang="zh-TW" altLang="zh-TW" sz="3600">
                <a:solidFill>
                  <a:srgbClr val="004C69"/>
                </a:solidFill>
              </a:rPr>
              <a:t>的類型</a:t>
            </a:r>
            <a:br>
              <a:rPr lang="en-US" altLang="zh-TW" sz="3600">
                <a:solidFill>
                  <a:srgbClr val="004C69"/>
                </a:solidFill>
              </a:rPr>
            </a:br>
            <a:r>
              <a:rPr lang="zh-TW" altLang="en-US" sz="3600">
                <a:solidFill>
                  <a:srgbClr val="004C69"/>
                </a:solidFill>
              </a:rPr>
              <a:t>服務供應商 </a:t>
            </a:r>
            <a:r>
              <a:rPr lang="en-US" altLang="zh-TW" sz="3600">
                <a:solidFill>
                  <a:srgbClr val="004C69"/>
                </a:solidFill>
              </a:rPr>
              <a:t>MPLS VPN</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339</a:t>
            </a:fld>
            <a:endParaRPr lang="en-US" kern="0">
              <a:solidFill>
                <a:srgbClr val="595959"/>
              </a:solidFill>
            </a:endParaRPr>
          </a:p>
        </p:txBody>
      </p:sp>
    </p:spTree>
    <p:extLst>
      <p:ext uri="{BB962C8B-B14F-4D97-AF65-F5344CB8AC3E}">
        <p14:creationId xmlns:p14="http://schemas.microsoft.com/office/powerpoint/2010/main" val="3630328327"/>
      </p:ext>
    </p:extLst>
  </p:cSld>
  <p:clrMapOvr>
    <a:masterClrMapping/>
  </p:clrMapOvr>
  <p:transition/>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CBF6D189-7553-2846-8264-F7622FAE6BB4}"/>
              </a:ext>
            </a:extLst>
          </p:cNvPr>
          <p:cNvSpPr>
            <a:spLocks noGrp="1"/>
          </p:cNvSpPr>
          <p:nvPr>
            <p:ph idx="1"/>
          </p:nvPr>
        </p:nvSpPr>
        <p:spPr>
          <a:xfrm>
            <a:off x="887941" y="1317575"/>
            <a:ext cx="11090418" cy="5540425"/>
          </a:xfrm>
        </p:spPr>
        <p:txBody>
          <a:bodyPr>
            <a:normAutofit/>
          </a:bodyPr>
          <a:lstStyle/>
          <a:p>
            <a:r>
              <a:rPr lang="zh-TW" altLang="en-US" sz="2600">
                <a:latin typeface="標楷體" pitchFamily="65" charset="-120"/>
              </a:rPr>
              <a:t>路由器 </a:t>
            </a:r>
            <a:r>
              <a:rPr lang="en-US" altLang="zh-TW" sz="2600">
                <a:latin typeface="標楷體" pitchFamily="65" charset="-120"/>
              </a:rPr>
              <a:t>ID </a:t>
            </a:r>
            <a:r>
              <a:rPr lang="zh-TW" altLang="en-US" sz="2600">
                <a:latin typeface="標楷體" pitchFamily="65" charset="-120"/>
              </a:rPr>
              <a:t>可以指派給迴路介面，而不是依賴實體介面。通常，這種類型的迴路介面的 </a:t>
            </a:r>
            <a:r>
              <a:rPr lang="en-US" altLang="zh-TW" sz="2600">
                <a:latin typeface="標楷體" pitchFamily="65" charset="-120"/>
              </a:rPr>
              <a:t>IPv4 </a:t>
            </a:r>
            <a:r>
              <a:rPr lang="zh-TW" altLang="en-US" sz="2600">
                <a:latin typeface="標楷體" pitchFamily="65" charset="-120"/>
              </a:rPr>
              <a:t>位址應該使用 </a:t>
            </a:r>
            <a:r>
              <a:rPr lang="en-US" altLang="zh-TW" sz="2600">
                <a:latin typeface="標楷體" pitchFamily="65" charset="-120"/>
              </a:rPr>
              <a:t>32 </a:t>
            </a:r>
            <a:r>
              <a:rPr lang="zh-TW" altLang="en-US" sz="2600">
                <a:latin typeface="標楷體" pitchFamily="65" charset="-120"/>
              </a:rPr>
              <a:t>位元子網路遮罩 </a:t>
            </a:r>
            <a:r>
              <a:rPr lang="en-US" altLang="zh-TW" sz="2600">
                <a:latin typeface="標楷體" pitchFamily="65" charset="-120"/>
              </a:rPr>
              <a:t>(255.255.255.255) </a:t>
            </a:r>
            <a:r>
              <a:rPr lang="zh-TW" altLang="en-US" sz="2600">
                <a:latin typeface="標楷體" pitchFamily="65" charset="-120"/>
              </a:rPr>
              <a:t>來設定。這有效地創建了一個主機路由。一個 </a:t>
            </a:r>
            <a:r>
              <a:rPr lang="en-US" altLang="zh-TW" sz="2600">
                <a:latin typeface="標楷體" pitchFamily="65" charset="-120"/>
              </a:rPr>
              <a:t>32 </a:t>
            </a:r>
            <a:r>
              <a:rPr lang="zh-TW" altLang="en-US" sz="2600">
                <a:latin typeface="標楷體" pitchFamily="65" charset="-120"/>
              </a:rPr>
              <a:t>位元的主機路由不會被作為路由通告給其他 </a:t>
            </a:r>
            <a:r>
              <a:rPr lang="en-US" altLang="zh-TW" sz="2600">
                <a:latin typeface="標楷體" pitchFamily="65" charset="-120"/>
              </a:rPr>
              <a:t>OSPF </a:t>
            </a:r>
            <a:r>
              <a:rPr lang="zh-TW" altLang="en-US" sz="2600">
                <a:latin typeface="標楷體" pitchFamily="65" charset="-120"/>
              </a:rPr>
              <a:t>路由器。</a:t>
            </a:r>
          </a:p>
          <a:p>
            <a:r>
              <a:rPr lang="en-US" altLang="zh-TW" sz="2600">
                <a:latin typeface="標楷體" pitchFamily="65" charset="-120"/>
              </a:rPr>
              <a:t>OSPF </a:t>
            </a:r>
            <a:r>
              <a:rPr lang="zh-TW" altLang="en-US" sz="2600">
                <a:latin typeface="標楷體" pitchFamily="65" charset="-120"/>
              </a:rPr>
              <a:t>不需要在介面上啟用，即可選擇該介面做為路由器 </a:t>
            </a:r>
            <a:r>
              <a:rPr lang="en-US" altLang="zh-TW" sz="2600">
                <a:latin typeface="標楷體" pitchFamily="65" charset="-120"/>
              </a:rPr>
              <a:t>ID</a:t>
            </a:r>
            <a:r>
              <a:rPr lang="zh-TW" altLang="en-US" sz="2600">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2.1OSPF </a:t>
            </a:r>
            <a:r>
              <a:rPr lang="zh-TW" altLang="en-US" sz="3600">
                <a:solidFill>
                  <a:srgbClr val="004C69"/>
                </a:solidFill>
              </a:rPr>
              <a:t>路由器 </a:t>
            </a:r>
            <a:r>
              <a:rPr lang="en-US" altLang="zh-TW" sz="3600">
                <a:solidFill>
                  <a:srgbClr val="004C69"/>
                </a:solidFill>
              </a:rPr>
              <a:t>ID</a:t>
            </a:r>
            <a:br>
              <a:rPr lang="en-US" altLang="zh-TW" sz="3600">
                <a:solidFill>
                  <a:srgbClr val="004C69"/>
                </a:solidFill>
              </a:rPr>
            </a:br>
            <a:r>
              <a:rPr lang="zh-TW" altLang="en-US" sz="3600">
                <a:solidFill>
                  <a:srgbClr val="004C69"/>
                </a:solidFill>
              </a:rPr>
              <a:t>設定迴路介面作為路由器 </a:t>
            </a:r>
            <a:r>
              <a:rPr lang="en-US" altLang="zh-TW" sz="3600">
                <a:solidFill>
                  <a:srgbClr val="004C69"/>
                </a:solidFill>
              </a:rPr>
              <a:t>ID</a:t>
            </a:r>
            <a:endParaRPr lang="zh-TW" altLang="en-US" sz="3600">
              <a:solidFill>
                <a:srgbClr val="004C69"/>
              </a:solidFill>
            </a:endParaRPr>
          </a:p>
        </p:txBody>
      </p:sp>
      <p:pic>
        <p:nvPicPr>
          <p:cNvPr id="5" name="Picture 4">
            <a:extLst>
              <a:ext uri="{FF2B5EF4-FFF2-40B4-BE49-F238E27FC236}">
                <a16:creationId xmlns:a16="http://schemas.microsoft.com/office/drawing/2014/main" id="{A5BD7DE9-806F-4AE5-B5C0-6C9477277912}"/>
              </a:ext>
            </a:extLst>
          </p:cNvPr>
          <p:cNvPicPr>
            <a:picLocks noChangeAspect="1"/>
          </p:cNvPicPr>
          <p:nvPr/>
        </p:nvPicPr>
        <p:blipFill>
          <a:blip r:embed="rId3"/>
          <a:stretch>
            <a:fillRect/>
          </a:stretch>
        </p:blipFill>
        <p:spPr>
          <a:xfrm>
            <a:off x="887941" y="3930650"/>
            <a:ext cx="10541000" cy="1841500"/>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34</a:t>
            </a:fld>
            <a:endParaRPr lang="en-US" kern="0">
              <a:solidFill>
                <a:srgbClr val="595959"/>
              </a:solidFill>
            </a:endParaRPr>
          </a:p>
        </p:txBody>
      </p:sp>
    </p:spTree>
    <p:custDataLst>
      <p:tags r:id="rId4"/>
    </p:custDataLst>
    <p:extLst>
      <p:ext uri="{BB962C8B-B14F-4D97-AF65-F5344CB8AC3E}">
        <p14:creationId xmlns:p14="http://schemas.microsoft.com/office/powerpoint/2010/main" val="2243162960"/>
      </p:ext>
    </p:extLst>
  </p:cSld>
  <p:clrMapOvr>
    <a:masterClrMapping/>
  </p:clrMapOvr>
  <p:transition/>
  <p:timing/>
</p:sld>
</file>

<file path=ppt/slides/slide3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63901" y="1277656"/>
            <a:ext cx="9294292" cy="4497318"/>
          </a:xfrm>
        </p:spPr>
        <p:txBody>
          <a:bodyPr/>
          <a:lstStyle/>
          <a:p>
            <a:pPr marL="457189" indent="-380990" defTabSz="609585">
              <a:spcBef>
                <a:spcPct val="0"/>
              </a:spcBef>
              <a:spcAft>
                <a:spcPct val="0"/>
              </a:spcAft>
            </a:pPr>
            <a:r>
              <a:rPr lang="en-US" altLang="zh-TW" sz="2400">
                <a:latin typeface="標楷體" pitchFamily="65" charset="-120"/>
              </a:rPr>
              <a:t>IPsec </a:t>
            </a:r>
            <a:r>
              <a:rPr lang="zh-TW" altLang="en-US" sz="2400">
                <a:latin typeface="標楷體" pitchFamily="65" charset="-120"/>
              </a:rPr>
              <a:t>是一個 </a:t>
            </a:r>
            <a:r>
              <a:rPr lang="en-US" altLang="zh-TW" sz="2400">
                <a:latin typeface="標楷體" pitchFamily="65" charset="-120"/>
              </a:rPr>
              <a:t>IETF </a:t>
            </a:r>
            <a:r>
              <a:rPr lang="zh-TW" altLang="en-US" sz="2400">
                <a:latin typeface="標楷體" pitchFamily="65" charset="-120"/>
              </a:rPr>
              <a:t>標準，它定義了 </a:t>
            </a:r>
            <a:r>
              <a:rPr lang="en-US" altLang="zh-TW" sz="2400">
                <a:latin typeface="標楷體" pitchFamily="65" charset="-120"/>
              </a:rPr>
              <a:t>VPN </a:t>
            </a:r>
            <a:r>
              <a:rPr lang="zh-TW" altLang="en-US" sz="2400">
                <a:latin typeface="標楷體" pitchFamily="65" charset="-120"/>
              </a:rPr>
              <a:t>如何在 </a:t>
            </a:r>
            <a:r>
              <a:rPr lang="en-US" altLang="zh-TW" sz="2400">
                <a:latin typeface="標楷體" pitchFamily="65" charset="-120"/>
              </a:rPr>
              <a:t>IP </a:t>
            </a:r>
            <a:r>
              <a:rPr lang="zh-TW" altLang="en-US" sz="2400">
                <a:latin typeface="標楷體" pitchFamily="65" charset="-120"/>
              </a:rPr>
              <a:t>網路中獲得安全。</a:t>
            </a:r>
            <a:r>
              <a:rPr lang="en-US" altLang="zh-TW" sz="2400">
                <a:latin typeface="標楷體" pitchFamily="65" charset="-120"/>
              </a:rPr>
              <a:t>IPsec </a:t>
            </a:r>
            <a:r>
              <a:rPr lang="zh-TW" altLang="en-US" sz="2400">
                <a:latin typeface="標楷體" pitchFamily="65" charset="-120"/>
              </a:rPr>
              <a:t>會保護和認證來源和目的地之間的 </a:t>
            </a:r>
            <a:r>
              <a:rPr lang="en-US" altLang="zh-TW" sz="2400">
                <a:latin typeface="標楷體" pitchFamily="65" charset="-120"/>
              </a:rPr>
              <a:t>IP </a:t>
            </a:r>
            <a:r>
              <a:rPr lang="zh-TW" altLang="en-US" sz="2400">
                <a:latin typeface="標楷體" pitchFamily="65" charset="-120"/>
              </a:rPr>
              <a:t>封包，並提供下列重要的安全功能：</a:t>
            </a:r>
          </a:p>
          <a:p>
            <a:pPr lvl="1"/>
            <a:r>
              <a:rPr lang="zh-TW" altLang="en-US" b="1">
                <a:latin typeface="標楷體" pitchFamily="65" charset="-120"/>
              </a:rPr>
              <a:t>機密性</a:t>
            </a:r>
            <a:r>
              <a:rPr lang="zh-TW" altLang="en-US">
                <a:latin typeface="標楷體" pitchFamily="65" charset="-120"/>
              </a:rPr>
              <a:t> </a:t>
            </a:r>
            <a:r>
              <a:rPr lang="en-US" altLang="zh-TW">
                <a:latin typeface="標楷體" pitchFamily="65" charset="-120"/>
              </a:rPr>
              <a:t>- IPsec </a:t>
            </a:r>
            <a:r>
              <a:rPr lang="zh-TW" altLang="en-US">
                <a:latin typeface="標楷體" pitchFamily="65" charset="-120"/>
              </a:rPr>
              <a:t>使用加密演算法，以防止網路犯罪分子讀取封包內容。</a:t>
            </a:r>
          </a:p>
          <a:p>
            <a:pPr lvl="1"/>
            <a:r>
              <a:rPr lang="zh-TW" altLang="en-US" b="1">
                <a:latin typeface="標楷體" pitchFamily="65" charset="-120"/>
              </a:rPr>
              <a:t>完整性</a:t>
            </a:r>
            <a:r>
              <a:rPr lang="zh-TW" altLang="en-US">
                <a:latin typeface="標楷體" pitchFamily="65" charset="-120"/>
              </a:rPr>
              <a:t> </a:t>
            </a:r>
            <a:r>
              <a:rPr lang="en-US" altLang="zh-TW">
                <a:latin typeface="標楷體" pitchFamily="65" charset="-120"/>
              </a:rPr>
              <a:t>- IPsec </a:t>
            </a:r>
            <a:r>
              <a:rPr lang="zh-TW" altLang="en-US">
                <a:latin typeface="標楷體" pitchFamily="65" charset="-120"/>
              </a:rPr>
              <a:t>使用雜湊演算法，以確保封包沒有在來源和目標之間被更改。</a:t>
            </a:r>
          </a:p>
          <a:p>
            <a:pPr lvl="1"/>
            <a:r>
              <a:rPr lang="zh-TW" altLang="en-US" b="1">
                <a:latin typeface="標楷體" pitchFamily="65" charset="-120"/>
              </a:rPr>
              <a:t>來源驗證</a:t>
            </a:r>
            <a:r>
              <a:rPr lang="zh-TW" altLang="en-US">
                <a:latin typeface="標楷體" pitchFamily="65" charset="-120"/>
              </a:rPr>
              <a:t> </a:t>
            </a:r>
            <a:r>
              <a:rPr lang="en-US" altLang="zh-TW">
                <a:latin typeface="標楷體" pitchFamily="65" charset="-120"/>
              </a:rPr>
              <a:t>- IPsec </a:t>
            </a:r>
            <a:r>
              <a:rPr lang="zh-TW" altLang="en-US">
                <a:latin typeface="標楷體" pitchFamily="65" charset="-120"/>
              </a:rPr>
              <a:t>使用網際網路金鑰交換 </a:t>
            </a:r>
            <a:r>
              <a:rPr lang="en-US" altLang="zh-TW">
                <a:latin typeface="標楷體" pitchFamily="65" charset="-120"/>
              </a:rPr>
              <a:t>(IKE) </a:t>
            </a:r>
            <a:r>
              <a:rPr lang="zh-TW" altLang="en-US">
                <a:latin typeface="標楷體" pitchFamily="65" charset="-120"/>
              </a:rPr>
              <a:t>協定驗證來源和目的地。</a:t>
            </a:r>
            <a:r>
              <a:rPr lang="zh-TW" altLang="en-US" b="1">
                <a:latin typeface="標楷體" pitchFamily="65" charset="-120"/>
              </a:rPr>
              <a:t> </a:t>
            </a:r>
            <a:endParaRPr lang="en-US" altLang="zh-TW" b="1">
              <a:latin typeface="標楷體" pitchFamily="65" charset="-120"/>
            </a:endParaRPr>
          </a:p>
          <a:p>
            <a:pPr lvl="1"/>
            <a:r>
              <a:rPr lang="en-US" altLang="zh-TW" b="1">
                <a:latin typeface="標楷體" pitchFamily="65" charset="-120"/>
              </a:rPr>
              <a:t>Diffie-Hellman</a:t>
            </a:r>
            <a:r>
              <a:rPr lang="zh-TW" altLang="en-US">
                <a:latin typeface="標楷體" pitchFamily="65" charset="-120"/>
              </a:rPr>
              <a:t> </a:t>
            </a:r>
            <a:r>
              <a:rPr lang="en-US" altLang="zh-TW">
                <a:latin typeface="標楷體" pitchFamily="65" charset="-120"/>
              </a:rPr>
              <a:t>- </a:t>
            </a:r>
            <a:r>
              <a:rPr lang="zh-TW" altLang="en-US">
                <a:latin typeface="標楷體" pitchFamily="65" charset="-120"/>
              </a:rPr>
              <a:t>用於確保密鑰交換。</a:t>
            </a:r>
          </a:p>
          <a:p>
            <a:pPr marL="76198" indent="0" defTabSz="609585">
              <a:spcBef>
                <a:spcPct val="0"/>
              </a:spcBef>
              <a:spcAft>
                <a:spcPct val="0"/>
              </a:spcAft>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8.3</a:t>
            </a:r>
            <a:r>
              <a:rPr lang="zh-TW" altLang="en-US" sz="3600" smtClean="0">
                <a:solidFill>
                  <a:srgbClr val="004C69"/>
                </a:solidFill>
              </a:rPr>
              <a:t> </a:t>
            </a:r>
            <a:r>
              <a:rPr lang="en-US" altLang="zh-TW" sz="3600" err="1" smtClean="0">
                <a:solidFill>
                  <a:srgbClr val="004C69"/>
                </a:solidFill>
              </a:rPr>
              <a:t>IPSec</a:t>
            </a:r>
            <a:br>
              <a:rPr lang="en-US" sz="3600">
                <a:solidFill>
                  <a:srgbClr val="004C69"/>
                </a:solidFill>
              </a:rPr>
            </a:br>
            <a:r>
              <a:rPr lang="en-US" altLang="zh-TW" sz="3600">
                <a:solidFill>
                  <a:srgbClr val="004C69"/>
                </a:solidFill>
              </a:rPr>
              <a:t>IPsec </a:t>
            </a:r>
            <a:r>
              <a:rPr lang="zh-TW" altLang="en-US" sz="3600">
                <a:solidFill>
                  <a:srgbClr val="004C69"/>
                </a:solidFill>
              </a:rPr>
              <a:t>技術</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340</a:t>
            </a:fld>
            <a:endParaRPr lang="en-US" kern="0">
              <a:solidFill>
                <a:srgbClr val="595959"/>
              </a:solidFill>
            </a:endParaRPr>
          </a:p>
        </p:txBody>
      </p:sp>
    </p:spTree>
    <p:extLst>
      <p:ext uri="{BB962C8B-B14F-4D97-AF65-F5344CB8AC3E}">
        <p14:creationId xmlns:p14="http://schemas.microsoft.com/office/powerpoint/2010/main" val="20037991"/>
      </p:ext>
    </p:extLst>
  </p:cSld>
  <p:clrMapOvr>
    <a:masterClrMapping/>
  </p:clrMapOvr>
  <p:transition/>
  <p:timing/>
</p:sld>
</file>

<file path=ppt/slides/slide3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747971" cy="5540425"/>
          </a:xfrm>
        </p:spPr>
        <p:txBody>
          <a:bodyPr>
            <a:normAutofit/>
          </a:bodyPr>
          <a:lstStyle/>
          <a:p>
            <a:pPr marL="457189" indent="-380990" defTabSz="609585">
              <a:spcBef>
                <a:spcPct val="0"/>
              </a:spcBef>
              <a:spcAft>
                <a:spcPct val="0"/>
              </a:spcAft>
            </a:pPr>
            <a:r>
              <a:rPr lang="en-US" altLang="zh-TW" sz="2400">
                <a:latin typeface="標楷體" pitchFamily="65" charset="-120"/>
              </a:rPr>
              <a:t>IPsec </a:t>
            </a:r>
            <a:r>
              <a:rPr lang="zh-TW" altLang="en-US" sz="2400">
                <a:latin typeface="標楷體" pitchFamily="65" charset="-120"/>
              </a:rPr>
              <a:t>不會綁定到安全通訊的任何特定規則。 </a:t>
            </a:r>
          </a:p>
          <a:p>
            <a:pPr marL="457189" indent="-380990" defTabSz="609585">
              <a:spcBef>
                <a:spcPct val="0"/>
              </a:spcBef>
              <a:spcAft>
                <a:spcPct val="0"/>
              </a:spcAft>
            </a:pPr>
            <a:r>
              <a:rPr lang="en-US" altLang="zh-TW" sz="2400">
                <a:latin typeface="標楷體" pitchFamily="65" charset="-120"/>
              </a:rPr>
              <a:t>IPsec </a:t>
            </a:r>
            <a:r>
              <a:rPr lang="zh-TW" altLang="en-US" sz="2400">
                <a:latin typeface="標楷體" pitchFamily="65" charset="-120"/>
              </a:rPr>
              <a:t>可以輕鬆整合新的安全性技術，而無需更新現有的 </a:t>
            </a:r>
            <a:r>
              <a:rPr lang="en-US" altLang="zh-TW" sz="2400">
                <a:latin typeface="標楷體" pitchFamily="65" charset="-120"/>
              </a:rPr>
              <a:t>IPsec </a:t>
            </a:r>
            <a:r>
              <a:rPr lang="zh-TW" altLang="en-US" sz="2400">
                <a:latin typeface="標楷體" pitchFamily="65" charset="-120"/>
              </a:rPr>
              <a:t>標準。</a:t>
            </a:r>
          </a:p>
          <a:p>
            <a:pPr marL="457189" indent="-380990" defTabSz="609585">
              <a:spcBef>
                <a:spcPct val="0"/>
              </a:spcBef>
              <a:spcAft>
                <a:spcPct val="0"/>
              </a:spcAft>
            </a:pPr>
            <a:r>
              <a:rPr lang="zh-TW" altLang="en-US" sz="2400">
                <a:latin typeface="標楷體" pitchFamily="65" charset="-120"/>
              </a:rPr>
              <a:t>圖中 </a:t>
            </a:r>
            <a:r>
              <a:rPr lang="en-US" altLang="zh-TW" sz="2400">
                <a:latin typeface="標楷體" pitchFamily="65" charset="-120"/>
              </a:rPr>
              <a:t>IPsec </a:t>
            </a:r>
            <a:r>
              <a:rPr lang="zh-TW" altLang="en-US" sz="2400">
                <a:latin typeface="標楷體" pitchFamily="65" charset="-120"/>
              </a:rPr>
              <a:t>框架中顯示的開放插槽可以用該 </a:t>
            </a:r>
            <a:r>
              <a:rPr lang="en-US" altLang="zh-TW" sz="2400">
                <a:latin typeface="標楷體" pitchFamily="65" charset="-120"/>
              </a:rPr>
              <a:t>IPsec </a:t>
            </a:r>
            <a:r>
              <a:rPr lang="zh-TW" altLang="en-US" sz="2400">
                <a:latin typeface="標楷體" pitchFamily="65" charset="-120"/>
              </a:rPr>
              <a:t>功能的任何可用的選擇來填充，以新增一個獨特的安全關聯 </a:t>
            </a:r>
            <a:r>
              <a:rPr lang="en-US" altLang="zh-TW" sz="2400">
                <a:latin typeface="標楷體" pitchFamily="65" charset="-120"/>
              </a:rPr>
              <a:t>(SA)</a:t>
            </a:r>
            <a:r>
              <a:rPr lang="zh-TW" altLang="en-US" sz="2400">
                <a:latin typeface="標楷體" pitchFamily="65" charset="-120"/>
              </a:rPr>
              <a:t>。</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8.3</a:t>
            </a:r>
            <a:r>
              <a:rPr lang="zh-TW" altLang="en-US" sz="3600">
                <a:solidFill>
                  <a:srgbClr val="004C69"/>
                </a:solidFill>
              </a:rPr>
              <a:t> </a:t>
            </a:r>
            <a:r>
              <a:rPr lang="en-US" altLang="zh-TW" sz="3600" err="1" smtClean="0">
                <a:solidFill>
                  <a:srgbClr val="004C69"/>
                </a:solidFill>
              </a:rPr>
              <a:t>IPSec</a:t>
            </a:r>
            <a:br>
              <a:rPr lang="en-US" sz="3600">
                <a:solidFill>
                  <a:srgbClr val="004C69"/>
                </a:solidFill>
              </a:rPr>
            </a:br>
            <a:r>
              <a:rPr lang="en-US" altLang="zh-TW" sz="3600">
                <a:solidFill>
                  <a:srgbClr val="004C69"/>
                </a:solidFill>
              </a:rPr>
              <a:t>IPsec </a:t>
            </a:r>
            <a:r>
              <a:rPr lang="zh-TW" altLang="en-US" sz="3600">
                <a:solidFill>
                  <a:srgbClr val="004C69"/>
                </a:solidFill>
              </a:rPr>
              <a:t>技術（續） </a:t>
            </a:r>
          </a:p>
        </p:txBody>
      </p:sp>
      <p:pic>
        <p:nvPicPr>
          <p:cNvPr id="6" name="Picture 5">
            <a:extLst>
              <a:ext uri="{FF2B5EF4-FFF2-40B4-BE49-F238E27FC236}">
                <a16:creationId xmlns:a16="http://schemas.microsoft.com/office/drawing/2014/main" id="{39FD55A7-7086-8940-ADE5-6A22ED27971D}"/>
              </a:ext>
            </a:extLst>
          </p:cNvPr>
          <p:cNvPicPr>
            <a:picLocks noChangeAspect="1"/>
          </p:cNvPicPr>
          <p:nvPr/>
        </p:nvPicPr>
        <p:blipFill>
          <a:blip r:embed="rId3"/>
          <a:stretch>
            <a:fillRect/>
          </a:stretch>
        </p:blipFill>
        <p:spPr>
          <a:xfrm>
            <a:off x="6251945" y="1344036"/>
            <a:ext cx="5473031" cy="416992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341</a:t>
            </a:fld>
            <a:endParaRPr lang="en-US" kern="0">
              <a:solidFill>
                <a:srgbClr val="595959"/>
              </a:solidFill>
            </a:endParaRPr>
          </a:p>
        </p:txBody>
      </p:sp>
    </p:spTree>
    <p:extLst>
      <p:ext uri="{BB962C8B-B14F-4D97-AF65-F5344CB8AC3E}">
        <p14:creationId xmlns:p14="http://schemas.microsoft.com/office/powerpoint/2010/main" val="2421687183"/>
      </p:ext>
    </p:extLst>
  </p:cSld>
  <p:clrMapOvr>
    <a:masterClrMapping/>
  </p:clrMapOvr>
  <p:transition/>
  <p:timing/>
</p:sld>
</file>

<file path=ppt/slides/slide3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567029" cy="5540425"/>
          </a:xfrm>
        </p:spPr>
        <p:txBody>
          <a:bodyPr>
            <a:normAutofit/>
          </a:bodyPr>
          <a:lstStyle/>
          <a:p>
            <a:r>
              <a:rPr lang="zh-TW" altLang="en-US" sz="2400">
                <a:latin typeface="標楷體" pitchFamily="65" charset="-120"/>
              </a:rPr>
              <a:t>選擇 </a:t>
            </a:r>
            <a:r>
              <a:rPr lang="en-US" altLang="zh-TW" sz="2400">
                <a:latin typeface="標楷體" pitchFamily="65" charset="-120"/>
              </a:rPr>
              <a:t>IPsec </a:t>
            </a:r>
            <a:r>
              <a:rPr lang="zh-TW" altLang="en-US" sz="2400">
                <a:latin typeface="標楷體" pitchFamily="65" charset="-120"/>
              </a:rPr>
              <a:t>協定封裝是框架的第一個構建區塊。</a:t>
            </a:r>
          </a:p>
          <a:p>
            <a:r>
              <a:rPr lang="en-US" altLang="zh-TW" sz="2400">
                <a:latin typeface="標楷體" pitchFamily="65" charset="-120"/>
              </a:rPr>
              <a:t>IPsec </a:t>
            </a:r>
            <a:r>
              <a:rPr lang="zh-TW" altLang="en-US" sz="2400">
                <a:latin typeface="標楷體" pitchFamily="65" charset="-120"/>
              </a:rPr>
              <a:t>封裝使用認證標頭 </a:t>
            </a:r>
            <a:r>
              <a:rPr lang="en-US" altLang="zh-TW" sz="2400">
                <a:latin typeface="標楷體" pitchFamily="65" charset="-120"/>
              </a:rPr>
              <a:t>(AH) </a:t>
            </a:r>
            <a:r>
              <a:rPr lang="zh-TW" altLang="en-US" sz="2400">
                <a:latin typeface="標楷體" pitchFamily="65" charset="-120"/>
              </a:rPr>
              <a:t>或封裝安全協定 </a:t>
            </a:r>
            <a:r>
              <a:rPr lang="en-US" altLang="zh-TW" sz="2400">
                <a:latin typeface="標楷體" pitchFamily="65" charset="-120"/>
              </a:rPr>
              <a:t>(ESP) </a:t>
            </a:r>
            <a:r>
              <a:rPr lang="zh-TW" altLang="en-US" sz="2400">
                <a:latin typeface="標楷體" pitchFamily="65" charset="-120"/>
              </a:rPr>
              <a:t>的封包。 </a:t>
            </a:r>
          </a:p>
          <a:p>
            <a:r>
              <a:rPr lang="en-US" altLang="zh-TW" sz="2400">
                <a:latin typeface="標楷體" pitchFamily="65" charset="-120"/>
              </a:rPr>
              <a:t>AH </a:t>
            </a:r>
            <a:r>
              <a:rPr lang="zh-TW" altLang="en-US" sz="2400">
                <a:latin typeface="標楷體" pitchFamily="65" charset="-120"/>
              </a:rPr>
              <a:t>或 </a:t>
            </a:r>
            <a:r>
              <a:rPr lang="en-US" altLang="zh-TW" sz="2400">
                <a:latin typeface="標楷體" pitchFamily="65" charset="-120"/>
              </a:rPr>
              <a:t>ESP </a:t>
            </a:r>
            <a:r>
              <a:rPr lang="zh-TW" altLang="en-US" sz="2400">
                <a:latin typeface="標楷體" pitchFamily="65" charset="-120"/>
              </a:rPr>
              <a:t>的選擇確立了哪些其他構建區塊是可用的。</a:t>
            </a:r>
          </a:p>
          <a:p>
            <a:pPr lvl="1"/>
            <a:r>
              <a:rPr lang="en-US" altLang="zh-TW">
                <a:latin typeface="標楷體" pitchFamily="65" charset="-120"/>
              </a:rPr>
              <a:t>AH </a:t>
            </a:r>
            <a:r>
              <a:rPr lang="zh-TW" altLang="en-US">
                <a:latin typeface="標楷體" pitchFamily="65" charset="-120"/>
              </a:rPr>
              <a:t>只有在不需要或不允許機密性的情況下才適合使用。</a:t>
            </a:r>
          </a:p>
          <a:p>
            <a:pPr lvl="1"/>
            <a:r>
              <a:rPr lang="en-US" altLang="zh-TW">
                <a:latin typeface="標楷體" pitchFamily="65" charset="-120"/>
              </a:rPr>
              <a:t>ESP </a:t>
            </a:r>
            <a:r>
              <a:rPr lang="zh-TW" altLang="en-US">
                <a:latin typeface="標楷體" pitchFamily="65" charset="-120"/>
              </a:rPr>
              <a:t>提供機密性和認證。</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8.3</a:t>
            </a:r>
            <a:r>
              <a:rPr lang="zh-TW" altLang="en-US" sz="3600">
                <a:solidFill>
                  <a:srgbClr val="004C69"/>
                </a:solidFill>
              </a:rPr>
              <a:t> </a:t>
            </a:r>
            <a:r>
              <a:rPr lang="en-US" altLang="zh-TW" sz="3600" err="1" smtClean="0">
                <a:solidFill>
                  <a:srgbClr val="004C69"/>
                </a:solidFill>
              </a:rPr>
              <a:t>IPSec</a:t>
            </a:r>
            <a:br>
              <a:rPr lang="en-US" sz="3600">
                <a:solidFill>
                  <a:srgbClr val="004C69"/>
                </a:solidFill>
              </a:rPr>
            </a:br>
            <a:r>
              <a:rPr lang="en-US" altLang="zh-TW" sz="3600">
                <a:solidFill>
                  <a:srgbClr val="004C69"/>
                </a:solidFill>
              </a:rPr>
              <a:t>IPsec </a:t>
            </a:r>
            <a:r>
              <a:rPr lang="zh-TW" altLang="en-US" sz="3600">
                <a:solidFill>
                  <a:srgbClr val="004C69"/>
                </a:solidFill>
              </a:rPr>
              <a:t>協定封裝</a:t>
            </a:r>
          </a:p>
        </p:txBody>
      </p:sp>
      <p:pic>
        <p:nvPicPr>
          <p:cNvPr id="6" name="Picture 5">
            <a:extLst>
              <a:ext uri="{FF2B5EF4-FFF2-40B4-BE49-F238E27FC236}">
                <a16:creationId xmlns:a16="http://schemas.microsoft.com/office/drawing/2014/main" id="{2DA014AE-62B5-6740-9A0C-431D5FAA8C61}"/>
              </a:ext>
            </a:extLst>
          </p:cNvPr>
          <p:cNvPicPr>
            <a:picLocks noChangeAspect="1"/>
          </p:cNvPicPr>
          <p:nvPr/>
        </p:nvPicPr>
        <p:blipFill>
          <a:blip r:embed="rId3"/>
          <a:stretch>
            <a:fillRect/>
          </a:stretch>
        </p:blipFill>
        <p:spPr>
          <a:xfrm>
            <a:off x="6096000" y="1277022"/>
            <a:ext cx="5745101" cy="430395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342</a:t>
            </a:fld>
            <a:endParaRPr lang="en-US" kern="0">
              <a:solidFill>
                <a:srgbClr val="595959"/>
              </a:solidFill>
            </a:endParaRPr>
          </a:p>
        </p:txBody>
      </p:sp>
    </p:spTree>
    <p:extLst>
      <p:ext uri="{BB962C8B-B14F-4D97-AF65-F5344CB8AC3E}">
        <p14:creationId xmlns:p14="http://schemas.microsoft.com/office/powerpoint/2010/main" val="237932321"/>
      </p:ext>
    </p:extLst>
  </p:cSld>
  <p:clrMapOvr>
    <a:masterClrMapping/>
  </p:clrMapOvr>
  <p:transition/>
  <p:timing/>
</p:sld>
</file>

<file path=ppt/slides/slide3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246187" cy="5540425"/>
          </a:xfrm>
        </p:spPr>
        <p:txBody>
          <a:bodyPr/>
          <a:lstStyle/>
          <a:p>
            <a:r>
              <a:rPr lang="zh-TW" altLang="en-US" sz="2400">
                <a:latin typeface="標楷體" pitchFamily="65" charset="-120"/>
              </a:rPr>
              <a:t>機密性程度取決於加密演算法和加密演算法中使用的金鑰長度。</a:t>
            </a:r>
            <a:endParaRPr lang="en-US" sz="2400">
              <a:latin typeface="標楷體" pitchFamily="65" charset="-120"/>
            </a:endParaRPr>
          </a:p>
          <a:p>
            <a:r>
              <a:rPr lang="zh-TW" altLang="en-US" sz="2400">
                <a:latin typeface="標楷體" pitchFamily="65" charset="-120"/>
              </a:rPr>
              <a:t>試圖破解金鑰的可能性數量是金鑰長度的函數 </a:t>
            </a:r>
            <a:r>
              <a:rPr lang="en-US" altLang="zh-TW" sz="2400">
                <a:latin typeface="標楷體" pitchFamily="65" charset="-120"/>
              </a:rPr>
              <a:t>- </a:t>
            </a:r>
            <a:r>
              <a:rPr lang="zh-TW" altLang="en-US" sz="2400">
                <a:latin typeface="標楷體" pitchFamily="65" charset="-120"/>
              </a:rPr>
              <a:t>金鑰越短，就越容易破解。</a:t>
            </a:r>
            <a:endParaRPr lang="en-US" sz="2400">
              <a:latin typeface="標楷體" pitchFamily="65" charset="-120"/>
            </a:endParaRPr>
          </a:p>
          <a:p>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8.3</a:t>
            </a:r>
            <a:r>
              <a:rPr lang="zh-TW" altLang="en-US" sz="3600">
                <a:solidFill>
                  <a:srgbClr val="004C69"/>
                </a:solidFill>
              </a:rPr>
              <a:t> </a:t>
            </a:r>
            <a:r>
              <a:rPr lang="en-US" altLang="zh-TW" sz="3600" err="1" smtClean="0">
                <a:solidFill>
                  <a:srgbClr val="004C69"/>
                </a:solidFill>
              </a:rPr>
              <a:t>IPSec</a:t>
            </a:r>
            <a:br>
              <a:rPr lang="en-US" sz="3600">
                <a:solidFill>
                  <a:srgbClr val="004C69"/>
                </a:solidFill>
              </a:rPr>
            </a:br>
            <a:r>
              <a:rPr lang="zh-TW" altLang="en-US" sz="3600">
                <a:solidFill>
                  <a:srgbClr val="004C69"/>
                </a:solidFill>
              </a:rPr>
              <a:t>機密性</a:t>
            </a:r>
          </a:p>
        </p:txBody>
      </p:sp>
      <p:pic>
        <p:nvPicPr>
          <p:cNvPr id="2" name="Picture 1">
            <a:extLst>
              <a:ext uri="{FF2B5EF4-FFF2-40B4-BE49-F238E27FC236}">
                <a16:creationId xmlns:a16="http://schemas.microsoft.com/office/drawing/2014/main" id="{A31CE4EA-92FF-4776-8E40-9A609DE64BAA}"/>
              </a:ext>
            </a:extLst>
          </p:cNvPr>
          <p:cNvPicPr>
            <a:picLocks noChangeAspect="1"/>
          </p:cNvPicPr>
          <p:nvPr/>
        </p:nvPicPr>
        <p:blipFill>
          <a:blip r:embed="rId3"/>
          <a:stretch>
            <a:fillRect/>
          </a:stretch>
        </p:blipFill>
        <p:spPr>
          <a:xfrm>
            <a:off x="5556769" y="1495639"/>
            <a:ext cx="6171563" cy="3794435"/>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343</a:t>
            </a:fld>
            <a:endParaRPr lang="en-US" kern="0">
              <a:solidFill>
                <a:srgbClr val="595959"/>
              </a:solidFill>
            </a:endParaRPr>
          </a:p>
        </p:txBody>
      </p:sp>
    </p:spTree>
    <p:extLst>
      <p:ext uri="{BB962C8B-B14F-4D97-AF65-F5344CB8AC3E}">
        <p14:creationId xmlns:p14="http://schemas.microsoft.com/office/powerpoint/2010/main" val="1463862078"/>
      </p:ext>
    </p:extLst>
  </p:cSld>
  <p:clrMapOvr>
    <a:masterClrMapping/>
  </p:clrMapOvr>
  <p:transition/>
  <p:timing/>
</p:sld>
</file>

<file path=ppt/slides/slide3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695365" cy="5540425"/>
          </a:xfrm>
        </p:spPr>
        <p:txBody>
          <a:bodyPr>
            <a:normAutofit/>
          </a:bodyPr>
          <a:lstStyle/>
          <a:p>
            <a:r>
              <a:rPr lang="zh-TW" altLang="en-US" sz="2400">
                <a:latin typeface="標楷體" pitchFamily="65" charset="-120"/>
              </a:rPr>
              <a:t>在圖中突出顯示的加密演算法是所有對稱金鑰加密系統：</a:t>
            </a:r>
          </a:p>
          <a:p>
            <a:pPr marL="478435" lvl="1" indent="-380990" defTabSz="609585">
              <a:spcBef>
                <a:spcPct val="0"/>
              </a:spcBef>
            </a:pPr>
            <a:r>
              <a:rPr lang="en-US" altLang="zh-TW">
                <a:latin typeface="標楷體" pitchFamily="65" charset="-120"/>
              </a:rPr>
              <a:t>DES </a:t>
            </a:r>
            <a:r>
              <a:rPr lang="zh-TW" altLang="en-US">
                <a:latin typeface="標楷體" pitchFamily="65" charset="-120"/>
              </a:rPr>
              <a:t>使用 </a:t>
            </a:r>
            <a:r>
              <a:rPr lang="en-US" altLang="zh-TW">
                <a:latin typeface="標楷體" pitchFamily="65" charset="-120"/>
              </a:rPr>
              <a:t>56 </a:t>
            </a:r>
            <a:r>
              <a:rPr lang="zh-TW" altLang="en-US">
                <a:latin typeface="標楷體" pitchFamily="65" charset="-120"/>
              </a:rPr>
              <a:t>位元金鑰。</a:t>
            </a:r>
          </a:p>
          <a:p>
            <a:pPr marL="478435" lvl="1" indent="-380990" defTabSz="609585">
              <a:spcBef>
                <a:spcPct val="0"/>
              </a:spcBef>
            </a:pPr>
            <a:r>
              <a:rPr lang="en-US" altLang="zh-TW">
                <a:latin typeface="標楷體" pitchFamily="65" charset="-120"/>
              </a:rPr>
              <a:t>3DES </a:t>
            </a:r>
            <a:r>
              <a:rPr lang="zh-TW" altLang="en-US">
                <a:latin typeface="標楷體" pitchFamily="65" charset="-120"/>
              </a:rPr>
              <a:t>在每個 </a:t>
            </a:r>
            <a:r>
              <a:rPr lang="en-US" altLang="zh-TW">
                <a:latin typeface="標楷體" pitchFamily="65" charset="-120"/>
              </a:rPr>
              <a:t>64 </a:t>
            </a:r>
            <a:r>
              <a:rPr lang="zh-TW" altLang="en-US">
                <a:latin typeface="標楷體" pitchFamily="65" charset="-120"/>
              </a:rPr>
              <a:t>位元區塊中使用三個獨立的 </a:t>
            </a:r>
            <a:r>
              <a:rPr lang="en-US" altLang="zh-TW">
                <a:latin typeface="標楷體" pitchFamily="65" charset="-120"/>
              </a:rPr>
              <a:t>56 </a:t>
            </a:r>
            <a:r>
              <a:rPr lang="zh-TW" altLang="en-US">
                <a:latin typeface="標楷體" pitchFamily="65" charset="-120"/>
              </a:rPr>
              <a:t>位元加密金鑰。</a:t>
            </a:r>
          </a:p>
          <a:p>
            <a:pPr marL="478435" lvl="1" indent="-380990" defTabSz="609585">
              <a:spcBef>
                <a:spcPct val="0"/>
              </a:spcBef>
            </a:pPr>
            <a:r>
              <a:rPr lang="en-US" altLang="zh-TW">
                <a:latin typeface="標楷體" pitchFamily="65" charset="-120"/>
              </a:rPr>
              <a:t>AES </a:t>
            </a:r>
            <a:r>
              <a:rPr lang="zh-TW" altLang="en-US">
                <a:latin typeface="標楷體" pitchFamily="65" charset="-120"/>
              </a:rPr>
              <a:t>提供三種不同的金鑰長度：</a:t>
            </a:r>
            <a:r>
              <a:rPr lang="en-US" altLang="zh-TW">
                <a:latin typeface="標楷體" pitchFamily="65" charset="-120"/>
              </a:rPr>
              <a:t>128 </a:t>
            </a:r>
            <a:r>
              <a:rPr lang="zh-TW" altLang="en-US">
                <a:latin typeface="標楷體" pitchFamily="65" charset="-120"/>
              </a:rPr>
              <a:t>位元、</a:t>
            </a:r>
            <a:r>
              <a:rPr lang="en-US" altLang="zh-TW">
                <a:latin typeface="標楷體" pitchFamily="65" charset="-120"/>
              </a:rPr>
              <a:t>192 </a:t>
            </a:r>
            <a:r>
              <a:rPr lang="zh-TW" altLang="en-US">
                <a:latin typeface="標楷體" pitchFamily="65" charset="-120"/>
              </a:rPr>
              <a:t>位元和 </a:t>
            </a:r>
            <a:r>
              <a:rPr lang="en-US" altLang="zh-TW">
                <a:latin typeface="標楷體" pitchFamily="65" charset="-120"/>
              </a:rPr>
              <a:t>256 </a:t>
            </a:r>
            <a:r>
              <a:rPr lang="zh-TW" altLang="en-US">
                <a:latin typeface="標楷體" pitchFamily="65" charset="-120"/>
              </a:rPr>
              <a:t>位元。</a:t>
            </a:r>
          </a:p>
          <a:p>
            <a:pPr marL="478435" lvl="1" indent="-380990" defTabSz="609585">
              <a:spcBef>
                <a:spcPct val="0"/>
              </a:spcBef>
            </a:pPr>
            <a:r>
              <a:rPr lang="en-US" altLang="zh-TW">
                <a:latin typeface="標楷體" pitchFamily="65" charset="-120"/>
              </a:rPr>
              <a:t>SEAL </a:t>
            </a:r>
            <a:r>
              <a:rPr lang="zh-TW" altLang="en-US">
                <a:latin typeface="標楷體" pitchFamily="65" charset="-120"/>
              </a:rPr>
              <a:t>是一種串流加密法，這意味著它不斷加密資料，而不是加密資料區塊。</a:t>
            </a:r>
            <a:r>
              <a:rPr lang="en-US" altLang="zh-TW">
                <a:latin typeface="標楷體" pitchFamily="65" charset="-120"/>
              </a:rPr>
              <a:t>SEAL </a:t>
            </a:r>
            <a:r>
              <a:rPr lang="zh-TW" altLang="en-US">
                <a:latin typeface="標楷體" pitchFamily="65" charset="-120"/>
              </a:rPr>
              <a:t>使用 </a:t>
            </a:r>
            <a:r>
              <a:rPr lang="en-US" altLang="zh-TW">
                <a:latin typeface="標楷體" pitchFamily="65" charset="-120"/>
              </a:rPr>
              <a:t>160 </a:t>
            </a:r>
            <a:r>
              <a:rPr lang="zh-TW" altLang="en-US">
                <a:latin typeface="標楷體" pitchFamily="65" charset="-120"/>
              </a:rPr>
              <a:t>位元的</a:t>
            </a:r>
            <a:r>
              <a:rPr lang="zh-TW" altLang="zh-TW">
                <a:latin typeface="標楷體" pitchFamily="65" charset="-120"/>
              </a:rPr>
              <a:t>金</a:t>
            </a:r>
            <a:r>
              <a:rPr lang="zh-TW" altLang="en-US">
                <a:latin typeface="標楷體" pitchFamily="65" charset="-120"/>
              </a:rPr>
              <a:t>鑰。</a:t>
            </a:r>
            <a:endParaRPr lang="en-US">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8.3</a:t>
            </a:r>
            <a:r>
              <a:rPr lang="zh-TW" altLang="en-US" sz="3600">
                <a:solidFill>
                  <a:srgbClr val="004C69"/>
                </a:solidFill>
              </a:rPr>
              <a:t> </a:t>
            </a:r>
            <a:r>
              <a:rPr lang="en-US" altLang="zh-TW" sz="3600" err="1" smtClean="0">
                <a:solidFill>
                  <a:srgbClr val="004C69"/>
                </a:solidFill>
              </a:rPr>
              <a:t>IPSec</a:t>
            </a:r>
            <a:br>
              <a:rPr lang="en-US" sz="3600">
                <a:solidFill>
                  <a:srgbClr val="004C69"/>
                </a:solidFill>
              </a:rPr>
            </a:br>
            <a:r>
              <a:rPr lang="zh-TW" altLang="zh-TW" sz="3600">
                <a:solidFill>
                  <a:srgbClr val="004C69"/>
                </a:solidFill>
              </a:rPr>
              <a:t>機密性</a:t>
            </a:r>
            <a:r>
              <a:rPr lang="zh-TW" altLang="en-US" sz="3600">
                <a:solidFill>
                  <a:srgbClr val="004C69"/>
                </a:solidFill>
              </a:rPr>
              <a:t>（續）</a:t>
            </a:r>
          </a:p>
        </p:txBody>
      </p:sp>
      <p:pic>
        <p:nvPicPr>
          <p:cNvPr id="6" name="Picture 5">
            <a:extLst>
              <a:ext uri="{FF2B5EF4-FFF2-40B4-BE49-F238E27FC236}">
                <a16:creationId xmlns:a16="http://schemas.microsoft.com/office/drawing/2014/main" id="{B3301DD0-6ABA-614F-B6EF-E3BB2AD3268D}"/>
              </a:ext>
            </a:extLst>
          </p:cNvPr>
          <p:cNvPicPr>
            <a:picLocks noChangeAspect="1"/>
          </p:cNvPicPr>
          <p:nvPr/>
        </p:nvPicPr>
        <p:blipFill>
          <a:blip r:embed="rId3"/>
          <a:stretch>
            <a:fillRect/>
          </a:stretch>
        </p:blipFill>
        <p:spPr>
          <a:xfrm>
            <a:off x="6096000" y="1303422"/>
            <a:ext cx="5913077" cy="466498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344</a:t>
            </a:fld>
            <a:endParaRPr lang="en-US" kern="0">
              <a:solidFill>
                <a:srgbClr val="595959"/>
              </a:solidFill>
            </a:endParaRPr>
          </a:p>
        </p:txBody>
      </p:sp>
    </p:spTree>
    <p:extLst>
      <p:ext uri="{BB962C8B-B14F-4D97-AF65-F5344CB8AC3E}">
        <p14:creationId xmlns:p14="http://schemas.microsoft.com/office/powerpoint/2010/main" val="925466074"/>
      </p:ext>
    </p:extLst>
  </p:cSld>
  <p:clrMapOvr>
    <a:masterClrMapping/>
  </p:clrMapOvr>
  <p:transition/>
  <p:timing/>
</p:sld>
</file>

<file path=ppt/slides/slide3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563871" cy="5540425"/>
          </a:xfrm>
        </p:spPr>
        <p:txBody>
          <a:bodyPr>
            <a:normAutofit/>
          </a:bodyPr>
          <a:lstStyle/>
          <a:p>
            <a:r>
              <a:rPr lang="zh-TW" altLang="en-US" sz="2400">
                <a:latin typeface="標楷體" pitchFamily="65" charset="-120"/>
              </a:rPr>
              <a:t>資料完整性意味著資料在傳輸中沒有改變。</a:t>
            </a:r>
          </a:p>
          <a:p>
            <a:r>
              <a:rPr lang="zh-TW" altLang="en-US" sz="2400">
                <a:latin typeface="標楷體" pitchFamily="65" charset="-120"/>
              </a:rPr>
              <a:t>證明資料完整性的方法是必需的。</a:t>
            </a:r>
          </a:p>
          <a:p>
            <a:r>
              <a:rPr lang="zh-TW" altLang="en-US" sz="2400">
                <a:latin typeface="標楷體" pitchFamily="65" charset="-120"/>
              </a:rPr>
              <a:t>雜湊訊息認證碼（</a:t>
            </a:r>
            <a:r>
              <a:rPr lang="en-US" altLang="zh-TW" sz="2400">
                <a:latin typeface="標楷體" pitchFamily="65" charset="-120"/>
              </a:rPr>
              <a:t>HMAC</a:t>
            </a:r>
            <a:r>
              <a:rPr lang="zh-TW" altLang="en-US" sz="2400">
                <a:latin typeface="標楷體" pitchFamily="65" charset="-120"/>
              </a:rPr>
              <a:t>）是一種資料完整性演算法，它使用雜湊值保證訊息的完整性。</a:t>
            </a:r>
          </a:p>
          <a:p>
            <a:pPr lvl="1"/>
            <a:r>
              <a:rPr lang="en-US" altLang="zh-TW">
                <a:latin typeface="標楷體" pitchFamily="65" charset="-120"/>
              </a:rPr>
              <a:t>Message-Digest 5 (MD5)</a:t>
            </a:r>
            <a:r>
              <a:rPr lang="zh-TW" altLang="en-US">
                <a:latin typeface="標楷體" pitchFamily="65" charset="-120"/>
              </a:rPr>
              <a:t> 使用 </a:t>
            </a:r>
            <a:r>
              <a:rPr lang="en-US" altLang="zh-TW">
                <a:latin typeface="標楷體" pitchFamily="65" charset="-120"/>
              </a:rPr>
              <a:t>128 </a:t>
            </a:r>
            <a:r>
              <a:rPr lang="zh-TW" altLang="en-US">
                <a:latin typeface="標楷體" pitchFamily="65" charset="-120"/>
              </a:rPr>
              <a:t>位元共用秘密金鑰。</a:t>
            </a:r>
          </a:p>
          <a:p>
            <a:pPr lvl="1"/>
            <a:r>
              <a:rPr lang="zh-TW" altLang="en-US">
                <a:latin typeface="標楷體" pitchFamily="65" charset="-120"/>
              </a:rPr>
              <a:t>安全雜湊演算法 </a:t>
            </a:r>
            <a:r>
              <a:rPr lang="en-US" altLang="zh-TW">
                <a:latin typeface="標楷體" pitchFamily="65" charset="-120"/>
              </a:rPr>
              <a:t>(SHA)</a:t>
            </a:r>
            <a:r>
              <a:rPr lang="zh-TW" altLang="en-US">
                <a:latin typeface="標楷體" pitchFamily="65" charset="-120"/>
              </a:rPr>
              <a:t> 使用 </a:t>
            </a:r>
            <a:r>
              <a:rPr lang="en-US" altLang="zh-TW">
                <a:latin typeface="標楷體" pitchFamily="65" charset="-120"/>
              </a:rPr>
              <a:t>160 </a:t>
            </a:r>
            <a:r>
              <a:rPr lang="zh-TW" altLang="en-US">
                <a:latin typeface="標楷體" pitchFamily="65" charset="-120"/>
              </a:rPr>
              <a:t>位元的秘密金鑰。</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8.3</a:t>
            </a:r>
            <a:r>
              <a:rPr lang="zh-TW" altLang="en-US" sz="3600">
                <a:solidFill>
                  <a:srgbClr val="004C69"/>
                </a:solidFill>
              </a:rPr>
              <a:t> </a:t>
            </a:r>
            <a:r>
              <a:rPr lang="en-US" altLang="zh-TW" sz="3600" err="1" smtClean="0">
                <a:solidFill>
                  <a:srgbClr val="004C69"/>
                </a:solidFill>
              </a:rPr>
              <a:t>IPSec</a:t>
            </a:r>
            <a:br>
              <a:rPr lang="en-US" sz="3600">
                <a:solidFill>
                  <a:srgbClr val="004C69"/>
                </a:solidFill>
              </a:rPr>
            </a:br>
            <a:r>
              <a:rPr lang="zh-TW" altLang="en-US" sz="3600">
                <a:solidFill>
                  <a:srgbClr val="004C69"/>
                </a:solidFill>
              </a:rPr>
              <a:t>完整性</a:t>
            </a:r>
          </a:p>
        </p:txBody>
      </p:sp>
      <p:pic>
        <p:nvPicPr>
          <p:cNvPr id="6" name="Picture 5">
            <a:extLst>
              <a:ext uri="{FF2B5EF4-FFF2-40B4-BE49-F238E27FC236}">
                <a16:creationId xmlns:a16="http://schemas.microsoft.com/office/drawing/2014/main" id="{705DEA5D-0533-E443-988F-B46238A667F8}"/>
              </a:ext>
            </a:extLst>
          </p:cNvPr>
          <p:cNvPicPr>
            <a:picLocks noChangeAspect="1"/>
          </p:cNvPicPr>
          <p:nvPr/>
        </p:nvPicPr>
        <p:blipFill>
          <a:blip r:embed="rId3"/>
          <a:stretch>
            <a:fillRect/>
          </a:stretch>
        </p:blipFill>
        <p:spPr>
          <a:xfrm>
            <a:off x="5755957" y="1283369"/>
            <a:ext cx="5860080" cy="4524620"/>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345</a:t>
            </a:fld>
            <a:endParaRPr lang="en-US" kern="0">
              <a:solidFill>
                <a:srgbClr val="595959"/>
              </a:solidFill>
            </a:endParaRPr>
          </a:p>
        </p:txBody>
      </p:sp>
    </p:spTree>
    <p:extLst>
      <p:ext uri="{BB962C8B-B14F-4D97-AF65-F5344CB8AC3E}">
        <p14:creationId xmlns:p14="http://schemas.microsoft.com/office/powerpoint/2010/main" val="3859257677"/>
      </p:ext>
    </p:extLst>
  </p:cSld>
  <p:clrMapOvr>
    <a:masterClrMapping/>
  </p:clrMapOvr>
  <p:transition/>
  <p:timing/>
</p:sld>
</file>

<file path=ppt/slides/slide3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545416" cy="5540425"/>
          </a:xfrm>
        </p:spPr>
        <p:txBody>
          <a:bodyPr>
            <a:normAutofit/>
          </a:bodyPr>
          <a:lstStyle/>
          <a:p>
            <a:pPr marL="0" indent="0">
              <a:buNone/>
            </a:pPr>
            <a:r>
              <a:rPr lang="zh-CN" altLang="en-US" sz="2400">
                <a:latin typeface="標楷體" pitchFamily="65" charset="-120"/>
              </a:rPr>
              <a:t>有兩種 </a:t>
            </a:r>
            <a:r>
              <a:rPr lang="en-US" altLang="zh-CN" sz="2400">
                <a:latin typeface="標楷體" pitchFamily="65" charset="-120"/>
              </a:rPr>
              <a:t>I</a:t>
            </a:r>
            <a:r>
              <a:rPr lang="en-US" altLang="zh-TW" sz="2400">
                <a:latin typeface="標楷體" pitchFamily="65" charset="-120"/>
              </a:rPr>
              <a:t>P</a:t>
            </a:r>
            <a:r>
              <a:rPr lang="en-US" altLang="zh-CN" sz="2400">
                <a:latin typeface="標楷體" pitchFamily="65" charset="-120"/>
              </a:rPr>
              <a:t>sec</a:t>
            </a:r>
            <a:r>
              <a:rPr lang="zh-TW" altLang="en-US" sz="2400">
                <a:latin typeface="標楷體" pitchFamily="65" charset="-120"/>
              </a:rPr>
              <a:t> </a:t>
            </a:r>
            <a:r>
              <a:rPr lang="zh-CN" altLang="en-US" sz="2400">
                <a:latin typeface="標楷體" pitchFamily="65" charset="-120"/>
              </a:rPr>
              <a:t>對等</a:t>
            </a:r>
            <a:r>
              <a:rPr lang="zh-TW" altLang="en-US" sz="2400">
                <a:latin typeface="標楷體" pitchFamily="65" charset="-120"/>
              </a:rPr>
              <a:t>端</a:t>
            </a:r>
            <a:r>
              <a:rPr lang="zh-CN" altLang="en-US" sz="2400">
                <a:latin typeface="標楷體" pitchFamily="65" charset="-120"/>
              </a:rPr>
              <a:t>認證方法</a:t>
            </a:r>
            <a:r>
              <a:rPr lang="zh-TW" altLang="en-US" sz="2400">
                <a:latin typeface="標楷體" pitchFamily="65" charset="-120"/>
              </a:rPr>
              <a:t>：</a:t>
            </a:r>
          </a:p>
          <a:p>
            <a:r>
              <a:rPr lang="zh-TW" altLang="en-US" sz="2400" b="1">
                <a:latin typeface="標楷體" pitchFamily="65" charset="-120"/>
              </a:rPr>
              <a:t>預先共用金鑰 </a:t>
            </a:r>
            <a:r>
              <a:rPr lang="en-US" altLang="zh-TW" sz="2400" b="1">
                <a:latin typeface="標楷體" pitchFamily="65" charset="-120"/>
              </a:rPr>
              <a:t>(PSK) </a:t>
            </a:r>
            <a:r>
              <a:rPr lang="en-US" altLang="zh-TW" sz="2400">
                <a:latin typeface="標楷體" pitchFamily="65" charset="-120"/>
              </a:rPr>
              <a:t>–</a:t>
            </a:r>
            <a:r>
              <a:rPr lang="zh-TW" altLang="en-US" sz="2400">
                <a:latin typeface="標楷體" pitchFamily="65" charset="-120"/>
              </a:rPr>
              <a:t> </a:t>
            </a:r>
            <a:r>
              <a:rPr lang="en-US" altLang="zh-TW" sz="2400">
                <a:latin typeface="標楷體" pitchFamily="65" charset="-120"/>
              </a:rPr>
              <a:t>PSK</a:t>
            </a:r>
            <a:r>
              <a:rPr lang="zh-TW" altLang="en-US" sz="2400">
                <a:latin typeface="標楷體" pitchFamily="65" charset="-120"/>
              </a:rPr>
              <a:t> 值會手動輸入每個對等端。</a:t>
            </a:r>
          </a:p>
          <a:p>
            <a:pPr lvl="1"/>
            <a:r>
              <a:rPr lang="zh-TW" altLang="en-US">
                <a:latin typeface="標楷體" pitchFamily="65" charset="-120"/>
              </a:rPr>
              <a:t>易於手動設定</a:t>
            </a:r>
          </a:p>
          <a:p>
            <a:pPr lvl="1"/>
            <a:r>
              <a:rPr lang="zh-TW" altLang="en-US">
                <a:latin typeface="標楷體" pitchFamily="65" charset="-120"/>
              </a:rPr>
              <a:t>無法很好地延展</a:t>
            </a:r>
          </a:p>
          <a:p>
            <a:pPr lvl="1"/>
            <a:r>
              <a:rPr lang="zh-TW" altLang="en-US">
                <a:latin typeface="標楷體" pitchFamily="65" charset="-120"/>
              </a:rPr>
              <a:t>必須在每個對等端設定</a:t>
            </a:r>
          </a:p>
          <a:p>
            <a:r>
              <a:rPr lang="en-US" altLang="zh-TW" sz="2400" b="1">
                <a:latin typeface="標楷體" pitchFamily="65" charset="-120"/>
              </a:rPr>
              <a:t>Rivest</a:t>
            </a:r>
            <a:r>
              <a:rPr lang="zh-TW" altLang="en-US" sz="2400" b="1">
                <a:latin typeface="標楷體" pitchFamily="65" charset="-120"/>
              </a:rPr>
              <a:t>，</a:t>
            </a:r>
            <a:r>
              <a:rPr lang="en-US" altLang="zh-TW" sz="2400" b="1">
                <a:latin typeface="標楷體" pitchFamily="65" charset="-120"/>
              </a:rPr>
              <a:t> Shamir </a:t>
            </a:r>
            <a:r>
              <a:rPr lang="zh-TW" altLang="en-US" sz="2400" b="1">
                <a:latin typeface="標楷體" pitchFamily="65" charset="-120"/>
              </a:rPr>
              <a:t>和 </a:t>
            </a:r>
            <a:r>
              <a:rPr lang="en-US" altLang="zh-TW" sz="2400" b="1">
                <a:latin typeface="標楷體" pitchFamily="65" charset="-120"/>
              </a:rPr>
              <a:t>Adleman </a:t>
            </a:r>
            <a:r>
              <a:rPr lang="zh-TW" altLang="en-US" sz="2400" b="1">
                <a:latin typeface="標楷體" pitchFamily="65" charset="-120"/>
              </a:rPr>
              <a:t>（</a:t>
            </a:r>
            <a:r>
              <a:rPr lang="en-US" altLang="zh-TW" sz="2400" b="1">
                <a:latin typeface="標楷體" pitchFamily="65" charset="-120"/>
              </a:rPr>
              <a:t>RSA</a:t>
            </a:r>
            <a:r>
              <a:rPr lang="zh-TW" altLang="en-US" sz="2400" b="1">
                <a:latin typeface="標楷體" pitchFamily="65" charset="-120"/>
              </a:rPr>
              <a:t>） </a:t>
            </a:r>
            <a:r>
              <a:rPr lang="en-US" altLang="zh-TW" sz="2400">
                <a:latin typeface="標楷體" pitchFamily="65" charset="-120"/>
              </a:rPr>
              <a:t>-</a:t>
            </a:r>
            <a:r>
              <a:rPr lang="zh-TW" altLang="en-US" sz="2400" b="1">
                <a:latin typeface="標楷體" pitchFamily="65" charset="-120"/>
              </a:rPr>
              <a:t> </a:t>
            </a:r>
            <a:r>
              <a:rPr lang="zh-TW" altLang="en-US" sz="2400">
                <a:latin typeface="標楷體" pitchFamily="65" charset="-120"/>
              </a:rPr>
              <a:t>認證使用數位憑證來驗證對等端。</a:t>
            </a:r>
          </a:p>
          <a:p>
            <a:pPr lvl="1"/>
            <a:r>
              <a:rPr lang="zh-TW" altLang="en-US">
                <a:latin typeface="標楷體" pitchFamily="65" charset="-120"/>
              </a:rPr>
              <a:t>在隧道被認為是安全的之前，每個對等端都必須認證其對等端。</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8.3</a:t>
            </a:r>
            <a:r>
              <a:rPr lang="zh-TW" altLang="en-US" sz="3600">
                <a:solidFill>
                  <a:srgbClr val="004C69"/>
                </a:solidFill>
              </a:rPr>
              <a:t> </a:t>
            </a:r>
            <a:r>
              <a:rPr lang="en-US" altLang="zh-TW" sz="3600" err="1" smtClean="0">
                <a:solidFill>
                  <a:srgbClr val="004C69"/>
                </a:solidFill>
              </a:rPr>
              <a:t>IPSec</a:t>
            </a:r>
            <a:br>
              <a:rPr lang="en-US" sz="3600">
                <a:solidFill>
                  <a:srgbClr val="004C69"/>
                </a:solidFill>
              </a:rPr>
            </a:br>
            <a:r>
              <a:rPr lang="zh-TW" altLang="en-US" sz="3600">
                <a:solidFill>
                  <a:srgbClr val="004C69"/>
                </a:solidFill>
              </a:rPr>
              <a:t>認證</a:t>
            </a:r>
          </a:p>
        </p:txBody>
      </p:sp>
      <p:pic>
        <p:nvPicPr>
          <p:cNvPr id="6" name="Picture 5">
            <a:extLst>
              <a:ext uri="{FF2B5EF4-FFF2-40B4-BE49-F238E27FC236}">
                <a16:creationId xmlns:a16="http://schemas.microsoft.com/office/drawing/2014/main" id="{C3979770-399C-594E-91AF-734C30542628}"/>
              </a:ext>
            </a:extLst>
          </p:cNvPr>
          <p:cNvPicPr>
            <a:picLocks noChangeAspect="1"/>
          </p:cNvPicPr>
          <p:nvPr/>
        </p:nvPicPr>
        <p:blipFill>
          <a:blip r:embed="rId3"/>
          <a:stretch>
            <a:fillRect/>
          </a:stretch>
        </p:blipFill>
        <p:spPr>
          <a:xfrm>
            <a:off x="5737503" y="1216755"/>
            <a:ext cx="5878535" cy="454066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346</a:t>
            </a:fld>
            <a:endParaRPr lang="en-US" kern="0">
              <a:solidFill>
                <a:srgbClr val="595959"/>
              </a:solidFill>
            </a:endParaRPr>
          </a:p>
        </p:txBody>
      </p:sp>
    </p:spTree>
    <p:extLst>
      <p:ext uri="{BB962C8B-B14F-4D97-AF65-F5344CB8AC3E}">
        <p14:creationId xmlns:p14="http://schemas.microsoft.com/office/powerpoint/2010/main" val="386958639"/>
      </p:ext>
    </p:extLst>
  </p:cSld>
  <p:clrMapOvr>
    <a:masterClrMapping/>
  </p:clrMapOvr>
  <p:transition/>
  <p:timing/>
</p:sld>
</file>

<file path=ppt/slides/slide3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390565" cy="5540425"/>
          </a:xfrm>
        </p:spPr>
        <p:txBody>
          <a:bodyPr>
            <a:normAutofit/>
          </a:bodyPr>
          <a:lstStyle/>
          <a:p>
            <a:r>
              <a:rPr lang="en-US" altLang="zh-TW" sz="2400">
                <a:latin typeface="標楷體" pitchFamily="65" charset="-120"/>
              </a:rPr>
              <a:t>DH </a:t>
            </a:r>
            <a:r>
              <a:rPr lang="zh-TW" altLang="en-US" sz="2400">
                <a:latin typeface="標楷體" pitchFamily="65" charset="-120"/>
              </a:rPr>
              <a:t>提供允許兩個對等端透過不安全的通道建立共用密鑰。</a:t>
            </a:r>
          </a:p>
          <a:p>
            <a:r>
              <a:rPr lang="en-US" altLang="zh-TW" sz="2400">
                <a:latin typeface="標楷體" pitchFamily="65" charset="-120"/>
              </a:rPr>
              <a:t>DH </a:t>
            </a:r>
            <a:r>
              <a:rPr lang="zh-TW" altLang="en-US" sz="2400">
                <a:latin typeface="標楷體" pitchFamily="65" charset="-120"/>
              </a:rPr>
              <a:t>金鑰交換的變種被指定為 </a:t>
            </a:r>
            <a:r>
              <a:rPr lang="en-US" altLang="zh-TW" sz="2400">
                <a:latin typeface="標楷體" pitchFamily="65" charset="-120"/>
              </a:rPr>
              <a:t>DH </a:t>
            </a:r>
            <a:r>
              <a:rPr lang="zh-TW" altLang="en-US" sz="2400">
                <a:latin typeface="標楷體" pitchFamily="65" charset="-120"/>
              </a:rPr>
              <a:t>組： </a:t>
            </a:r>
          </a:p>
          <a:p>
            <a:pPr lvl="1"/>
            <a:r>
              <a:rPr lang="en-US" altLang="zh-TW">
                <a:latin typeface="標楷體" pitchFamily="65" charset="-120"/>
              </a:rPr>
              <a:t>DH </a:t>
            </a:r>
            <a:r>
              <a:rPr lang="zh-TW" altLang="en-US">
                <a:latin typeface="標楷體" pitchFamily="65" charset="-120"/>
              </a:rPr>
              <a:t>組 </a:t>
            </a:r>
            <a:r>
              <a:rPr lang="en-US" altLang="zh-TW">
                <a:latin typeface="標楷體" pitchFamily="65" charset="-120"/>
              </a:rPr>
              <a:t>1</a:t>
            </a:r>
            <a:r>
              <a:rPr lang="zh-TW" altLang="en-US">
                <a:latin typeface="標楷體" pitchFamily="65" charset="-120"/>
              </a:rPr>
              <a:t>、</a:t>
            </a:r>
            <a:r>
              <a:rPr lang="en-US" altLang="zh-TW">
                <a:latin typeface="標楷體" pitchFamily="65" charset="-120"/>
              </a:rPr>
              <a:t>2 </a:t>
            </a:r>
            <a:r>
              <a:rPr lang="zh-TW" altLang="en-US">
                <a:latin typeface="標楷體" pitchFamily="65" charset="-120"/>
              </a:rPr>
              <a:t>和 </a:t>
            </a:r>
            <a:r>
              <a:rPr lang="en-US" altLang="zh-TW">
                <a:latin typeface="標楷體" pitchFamily="65" charset="-120"/>
              </a:rPr>
              <a:t>5 </a:t>
            </a:r>
            <a:r>
              <a:rPr lang="zh-TW" altLang="en-US">
                <a:latin typeface="標楷體" pitchFamily="65" charset="-120"/>
              </a:rPr>
              <a:t>不應再使用。 </a:t>
            </a:r>
          </a:p>
          <a:p>
            <a:pPr lvl="1"/>
            <a:r>
              <a:rPr lang="en-US" altLang="zh-TW">
                <a:latin typeface="標楷體" pitchFamily="65" charset="-120"/>
              </a:rPr>
              <a:t>DH </a:t>
            </a:r>
            <a:r>
              <a:rPr lang="zh-TW" altLang="en-US">
                <a:latin typeface="標楷體" pitchFamily="65" charset="-120"/>
              </a:rPr>
              <a:t>組 </a:t>
            </a:r>
            <a:r>
              <a:rPr lang="en-US" altLang="zh-TW">
                <a:latin typeface="標楷體" pitchFamily="65" charset="-120"/>
              </a:rPr>
              <a:t>14</a:t>
            </a:r>
            <a:r>
              <a:rPr lang="zh-TW" altLang="en-US">
                <a:latin typeface="標楷體" pitchFamily="65" charset="-120"/>
              </a:rPr>
              <a:t>、</a:t>
            </a:r>
            <a:r>
              <a:rPr lang="en-US" altLang="zh-TW">
                <a:latin typeface="標楷體" pitchFamily="65" charset="-120"/>
              </a:rPr>
              <a:t>15 </a:t>
            </a:r>
            <a:r>
              <a:rPr lang="zh-TW" altLang="en-US">
                <a:latin typeface="標楷體" pitchFamily="65" charset="-120"/>
              </a:rPr>
              <a:t>和 </a:t>
            </a:r>
            <a:r>
              <a:rPr lang="en-US" altLang="zh-TW">
                <a:latin typeface="標楷體" pitchFamily="65" charset="-120"/>
              </a:rPr>
              <a:t>16 </a:t>
            </a:r>
            <a:r>
              <a:rPr lang="zh-TW" altLang="en-US">
                <a:latin typeface="標楷體" pitchFamily="65" charset="-120"/>
              </a:rPr>
              <a:t>使用較大的金鑰大小，分別為 </a:t>
            </a:r>
            <a:r>
              <a:rPr lang="en-US" altLang="zh-TW">
                <a:latin typeface="標楷體" pitchFamily="65" charset="-120"/>
              </a:rPr>
              <a:t>2048 </a:t>
            </a:r>
            <a:r>
              <a:rPr lang="zh-TW" altLang="en-US">
                <a:latin typeface="標楷體" pitchFamily="65" charset="-120"/>
              </a:rPr>
              <a:t>位元、</a:t>
            </a:r>
            <a:r>
              <a:rPr lang="en-US" altLang="zh-TW">
                <a:latin typeface="標楷體" pitchFamily="65" charset="-120"/>
              </a:rPr>
              <a:t>3072 </a:t>
            </a:r>
            <a:r>
              <a:rPr lang="zh-TW" altLang="en-US">
                <a:latin typeface="標楷體" pitchFamily="65" charset="-120"/>
              </a:rPr>
              <a:t>位元和 </a:t>
            </a:r>
            <a:r>
              <a:rPr lang="en-US" altLang="zh-TW">
                <a:latin typeface="標楷體" pitchFamily="65" charset="-120"/>
              </a:rPr>
              <a:t>4096 </a:t>
            </a:r>
            <a:r>
              <a:rPr lang="zh-TW" altLang="en-US">
                <a:latin typeface="標楷體" pitchFamily="65" charset="-120"/>
              </a:rPr>
              <a:t>位元。</a:t>
            </a:r>
          </a:p>
          <a:p>
            <a:pPr lvl="1"/>
            <a:r>
              <a:rPr lang="en-US" altLang="zh-TW">
                <a:latin typeface="標楷體" pitchFamily="65" charset="-120"/>
              </a:rPr>
              <a:t>DH </a:t>
            </a:r>
            <a:r>
              <a:rPr lang="zh-TW" altLang="en-US">
                <a:latin typeface="標楷體" pitchFamily="65" charset="-120"/>
              </a:rPr>
              <a:t>組 </a:t>
            </a:r>
            <a:r>
              <a:rPr lang="en-US" altLang="zh-TW">
                <a:latin typeface="標楷體" pitchFamily="65" charset="-120"/>
              </a:rPr>
              <a:t>19</a:t>
            </a:r>
            <a:r>
              <a:rPr lang="zh-TW" altLang="en-US">
                <a:latin typeface="標楷體" pitchFamily="65" charset="-120"/>
              </a:rPr>
              <a:t>、</a:t>
            </a:r>
            <a:r>
              <a:rPr lang="en-US" altLang="zh-TW">
                <a:latin typeface="標楷體" pitchFamily="65" charset="-120"/>
              </a:rPr>
              <a:t>20</a:t>
            </a:r>
            <a:r>
              <a:rPr lang="zh-TW" altLang="en-US">
                <a:latin typeface="標楷體" pitchFamily="65" charset="-120"/>
              </a:rPr>
              <a:t>、</a:t>
            </a:r>
            <a:r>
              <a:rPr lang="en-US" altLang="zh-TW">
                <a:latin typeface="標楷體" pitchFamily="65" charset="-120"/>
              </a:rPr>
              <a:t>21 </a:t>
            </a:r>
            <a:r>
              <a:rPr lang="zh-TW" altLang="en-US">
                <a:latin typeface="標楷體" pitchFamily="65" charset="-120"/>
              </a:rPr>
              <a:t>和 </a:t>
            </a:r>
            <a:r>
              <a:rPr lang="en-US" altLang="zh-TW">
                <a:latin typeface="標楷體" pitchFamily="65" charset="-120"/>
              </a:rPr>
              <a:t>24</a:t>
            </a:r>
            <a:r>
              <a:rPr lang="zh-TW" altLang="en-US">
                <a:latin typeface="標楷體" pitchFamily="65" charset="-120"/>
              </a:rPr>
              <a:t>，各自的金鑰大小為 </a:t>
            </a:r>
            <a:r>
              <a:rPr lang="en-US" altLang="zh-TW">
                <a:latin typeface="標楷體" pitchFamily="65" charset="-120"/>
              </a:rPr>
              <a:t>256 </a:t>
            </a:r>
            <a:r>
              <a:rPr lang="zh-TW" altLang="en-US">
                <a:latin typeface="標楷體" pitchFamily="65" charset="-120"/>
              </a:rPr>
              <a:t>位元、</a:t>
            </a:r>
            <a:r>
              <a:rPr lang="en-US" altLang="zh-TW">
                <a:latin typeface="標楷體" pitchFamily="65" charset="-120"/>
              </a:rPr>
              <a:t>384 </a:t>
            </a:r>
            <a:r>
              <a:rPr lang="zh-TW" altLang="en-US">
                <a:latin typeface="標楷體" pitchFamily="65" charset="-120"/>
              </a:rPr>
              <a:t>位元、</a:t>
            </a:r>
            <a:r>
              <a:rPr lang="en-US" altLang="zh-TW">
                <a:latin typeface="標楷體" pitchFamily="65" charset="-120"/>
              </a:rPr>
              <a:t>521 </a:t>
            </a:r>
            <a:r>
              <a:rPr lang="zh-TW" altLang="en-US">
                <a:latin typeface="標楷體" pitchFamily="65" charset="-120"/>
              </a:rPr>
              <a:t>位元和 </a:t>
            </a:r>
            <a:r>
              <a:rPr lang="en-US" altLang="zh-TW">
                <a:latin typeface="標楷體" pitchFamily="65" charset="-120"/>
              </a:rPr>
              <a:t>2048 </a:t>
            </a:r>
            <a:r>
              <a:rPr lang="zh-TW" altLang="en-US">
                <a:latin typeface="標楷體" pitchFamily="65" charset="-120"/>
              </a:rPr>
              <a:t>位元支援橢圓曲線加密 </a:t>
            </a:r>
            <a:r>
              <a:rPr lang="en-US" altLang="zh-TW">
                <a:latin typeface="標楷體" pitchFamily="65" charset="-120"/>
              </a:rPr>
              <a:t>(ECC)</a:t>
            </a:r>
            <a:r>
              <a:rPr lang="zh-TW" altLang="en-US">
                <a:latin typeface="標楷體" pitchFamily="65" charset="-120"/>
              </a:rPr>
              <a:t>，減少產生金鑰所需的時間。</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a:solidFill>
                  <a:srgbClr val="004C69"/>
                </a:solidFill>
              </a:rPr>
              <a:t>8.3</a:t>
            </a:r>
            <a:r>
              <a:rPr lang="zh-TW" altLang="en-US" sz="3600">
                <a:solidFill>
                  <a:srgbClr val="004C69"/>
                </a:solidFill>
              </a:rPr>
              <a:t> </a:t>
            </a:r>
            <a:r>
              <a:rPr lang="en-US" altLang="zh-TW" sz="3600" err="1" smtClean="0">
                <a:solidFill>
                  <a:srgbClr val="004C69"/>
                </a:solidFill>
              </a:rPr>
              <a:t>IPSec</a:t>
            </a:r>
            <a:br>
              <a:rPr lang="en-US" sz="3600">
                <a:solidFill>
                  <a:srgbClr val="004C69"/>
                </a:solidFill>
              </a:rPr>
            </a:br>
            <a:r>
              <a:rPr lang="zh-TW" altLang="en-US" sz="3600">
                <a:solidFill>
                  <a:srgbClr val="004C69"/>
                </a:solidFill>
              </a:rPr>
              <a:t>以 </a:t>
            </a:r>
            <a:r>
              <a:rPr lang="en-US" altLang="zh-TW" sz="3600">
                <a:solidFill>
                  <a:srgbClr val="004C69"/>
                </a:solidFill>
              </a:rPr>
              <a:t>Diffie-Hellman </a:t>
            </a:r>
            <a:r>
              <a:rPr lang="zh-TW" altLang="en-US" sz="3600">
                <a:solidFill>
                  <a:srgbClr val="004C69"/>
                </a:solidFill>
              </a:rPr>
              <a:t>安全金鑰交換</a:t>
            </a:r>
          </a:p>
        </p:txBody>
      </p:sp>
      <p:pic>
        <p:nvPicPr>
          <p:cNvPr id="6" name="Picture 5">
            <a:extLst>
              <a:ext uri="{FF2B5EF4-FFF2-40B4-BE49-F238E27FC236}">
                <a16:creationId xmlns:a16="http://schemas.microsoft.com/office/drawing/2014/main" id="{1F4AAE19-6EBC-404E-81FC-C28BE8B13349}"/>
              </a:ext>
            </a:extLst>
          </p:cNvPr>
          <p:cNvPicPr>
            <a:picLocks noChangeAspect="1"/>
          </p:cNvPicPr>
          <p:nvPr/>
        </p:nvPicPr>
        <p:blipFill>
          <a:blip r:embed="rId3"/>
          <a:stretch>
            <a:fillRect/>
          </a:stretch>
        </p:blipFill>
        <p:spPr>
          <a:xfrm>
            <a:off x="5707195" y="1786504"/>
            <a:ext cx="6197600" cy="404706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347</a:t>
            </a:fld>
            <a:endParaRPr lang="en-US" kern="0">
              <a:solidFill>
                <a:srgbClr val="595959"/>
              </a:solidFill>
            </a:endParaRPr>
          </a:p>
        </p:txBody>
      </p:sp>
    </p:spTree>
    <p:extLst>
      <p:ext uri="{BB962C8B-B14F-4D97-AF65-F5344CB8AC3E}">
        <p14:creationId xmlns:p14="http://schemas.microsoft.com/office/powerpoint/2010/main" val="2231993286"/>
      </p:ext>
    </p:extLst>
  </p:cSld>
  <p:clrMapOvr>
    <a:masterClrMapping/>
  </p:clrMapOvr>
  <p:transition/>
  <p:timing/>
</p:sld>
</file>

<file path=ppt/slides/slide3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08693" y="890740"/>
            <a:ext cx="10821307" cy="4397110"/>
          </a:xfrm>
        </p:spPr>
        <p:txBody>
          <a:bodyPr>
            <a:noAutofit/>
          </a:bodyPr>
          <a:lstStyle/>
          <a:p>
            <a:pPr>
              <a:spcBef>
                <a:spcPct val="0"/>
              </a:spcBef>
              <a:spcAft>
                <a:spcPct val="0"/>
              </a:spcAft>
              <a:buFont typeface="Arial" pitchFamily="34" charset="0"/>
              <a:buChar char="•"/>
            </a:pPr>
            <a:r>
              <a:rPr lang="en-US" altLang="zh-TW" sz="2400">
                <a:latin typeface="標楷體" pitchFamily="65" charset="-120"/>
              </a:rPr>
              <a:t>VPN </a:t>
            </a:r>
            <a:r>
              <a:rPr lang="zh-TW" altLang="en-US" sz="2400">
                <a:latin typeface="標楷體" pitchFamily="65" charset="-120"/>
              </a:rPr>
              <a:t>是虛擬的在私有網路內傳輸資訊，但資訊實際上是透過公共網路傳輸的。 </a:t>
            </a:r>
            <a:endParaRPr lang="en-US" altLang="zh-TW" sz="2400">
              <a:latin typeface="標楷體" pitchFamily="65" charset="-120"/>
            </a:endParaRPr>
          </a:p>
          <a:p>
            <a:pPr>
              <a:spcBef>
                <a:spcPct val="0"/>
              </a:spcBef>
              <a:spcAft>
                <a:spcPct val="0"/>
              </a:spcAft>
              <a:buFont typeface="Arial" pitchFamily="34" charset="0"/>
              <a:buChar char="•"/>
            </a:pPr>
            <a:r>
              <a:rPr lang="en-US" altLang="zh-TW" sz="2400">
                <a:latin typeface="標楷體" pitchFamily="65" charset="-120"/>
              </a:rPr>
              <a:t>VPN </a:t>
            </a:r>
            <a:r>
              <a:rPr lang="zh-TW" altLang="en-US" sz="2400">
                <a:latin typeface="標楷體" pitchFamily="65" charset="-120"/>
              </a:rPr>
              <a:t>的優點在於節省成本、安全性、延伸性和相容性。</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遠端存取 </a:t>
            </a:r>
            <a:r>
              <a:rPr lang="en-US" altLang="zh-TW" sz="2400">
                <a:latin typeface="標楷體" pitchFamily="65" charset="-120"/>
              </a:rPr>
              <a:t>VPN </a:t>
            </a:r>
            <a:r>
              <a:rPr lang="zh-TW" altLang="en-US" sz="2400">
                <a:latin typeface="標楷體" pitchFamily="65" charset="-120"/>
              </a:rPr>
              <a:t>可讓遠端和行動使用者透過建立加密隧道，安全地連線到企業。遠端存取 </a:t>
            </a:r>
            <a:r>
              <a:rPr lang="en-US" altLang="zh-TW" sz="2400">
                <a:latin typeface="標楷體" pitchFamily="65" charset="-120"/>
              </a:rPr>
              <a:t>VPN </a:t>
            </a:r>
            <a:r>
              <a:rPr lang="zh-TW" altLang="en-US" sz="2400">
                <a:latin typeface="標楷體" pitchFamily="65" charset="-120"/>
              </a:rPr>
              <a:t>可以使用 </a:t>
            </a:r>
            <a:r>
              <a:rPr lang="en-US" altLang="zh-TW" sz="2400">
                <a:latin typeface="標楷體" pitchFamily="65" charset="-120"/>
              </a:rPr>
              <a:t>IPsec </a:t>
            </a:r>
            <a:r>
              <a:rPr lang="zh-TW" altLang="en-US" sz="2400">
                <a:latin typeface="標楷體" pitchFamily="65" charset="-120"/>
              </a:rPr>
              <a:t>或 </a:t>
            </a:r>
            <a:r>
              <a:rPr lang="en-US" altLang="zh-TW" sz="2400">
                <a:latin typeface="標楷體" pitchFamily="65" charset="-120"/>
              </a:rPr>
              <a:t>SSL </a:t>
            </a:r>
            <a:r>
              <a:rPr lang="zh-TW" altLang="en-US" sz="2400">
                <a:latin typeface="標楷體" pitchFamily="65" charset="-120"/>
              </a:rPr>
              <a:t>建立。</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點對站點 </a:t>
            </a:r>
            <a:r>
              <a:rPr lang="en-US" altLang="zh-TW" sz="2400">
                <a:latin typeface="標楷體" pitchFamily="65" charset="-120"/>
              </a:rPr>
              <a:t>VPN </a:t>
            </a:r>
            <a:r>
              <a:rPr lang="zh-TW" altLang="en-US" sz="2400">
                <a:latin typeface="標楷體" pitchFamily="65" charset="-120"/>
              </a:rPr>
              <a:t>是用來透過不受信任的網路，例如網際網路，來連接網路。</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在站點對站點 </a:t>
            </a:r>
            <a:r>
              <a:rPr lang="en-US" altLang="zh-TW" sz="2400">
                <a:latin typeface="標楷體" pitchFamily="65" charset="-120"/>
              </a:rPr>
              <a:t>VPN </a:t>
            </a:r>
            <a:r>
              <a:rPr lang="zh-TW" altLang="en-US" sz="2400">
                <a:latin typeface="標楷體" pitchFamily="65" charset="-120"/>
              </a:rPr>
              <a:t>中，端點主機會透過 </a:t>
            </a:r>
            <a:r>
              <a:rPr lang="en-US" altLang="zh-TW" sz="2400">
                <a:latin typeface="標楷體" pitchFamily="65" charset="-120"/>
              </a:rPr>
              <a:t>VPN </a:t>
            </a:r>
            <a:r>
              <a:rPr lang="zh-TW" altLang="en-US" sz="2400">
                <a:latin typeface="標楷體" pitchFamily="65" charset="-120"/>
              </a:rPr>
              <a:t>終止裝置傳送和接收一般未加密的 </a:t>
            </a:r>
            <a:r>
              <a:rPr lang="en-US" altLang="zh-TW" sz="2400">
                <a:latin typeface="標楷體" pitchFamily="65" charset="-120"/>
              </a:rPr>
              <a:t>TCP/IP </a:t>
            </a:r>
            <a:r>
              <a:rPr lang="zh-TW" altLang="en-US" sz="2400">
                <a:latin typeface="標楷體" pitchFamily="65" charset="-120"/>
              </a:rPr>
              <a:t>流量。</a:t>
            </a:r>
            <a:r>
              <a:rPr lang="en-US" altLang="zh-TW" sz="2400">
                <a:latin typeface="標楷體" pitchFamily="65" charset="-120"/>
              </a:rPr>
              <a:t>VPN </a:t>
            </a:r>
            <a:r>
              <a:rPr lang="zh-TW" altLang="en-US" sz="2400">
                <a:latin typeface="標楷體" pitchFamily="65" charset="-120"/>
              </a:rPr>
              <a:t>終止裝置通常稱為 </a:t>
            </a:r>
            <a:r>
              <a:rPr lang="en-US" altLang="zh-TW" sz="2400">
                <a:latin typeface="標楷體" pitchFamily="65" charset="-120"/>
              </a:rPr>
              <a:t>VPN </a:t>
            </a:r>
            <a:r>
              <a:rPr lang="zh-TW" altLang="en-US" sz="2400">
                <a:latin typeface="標楷體" pitchFamily="65" charset="-120"/>
              </a:rPr>
              <a:t>閘道。</a:t>
            </a:r>
            <a:endParaRPr lang="en-US" altLang="zh-TW" sz="2400">
              <a:latin typeface="標楷體" pitchFamily="65" charset="-120"/>
            </a:endParaRPr>
          </a:p>
          <a:p>
            <a:pPr>
              <a:spcBef>
                <a:spcPct val="0"/>
              </a:spcBef>
              <a:spcAft>
                <a:spcPct val="0"/>
              </a:spcAft>
              <a:buFont typeface="Arial" pitchFamily="34" charset="0"/>
              <a:buChar char="•"/>
            </a:pPr>
            <a:r>
              <a:rPr lang="en-US" altLang="zh-TW" sz="2400">
                <a:latin typeface="標楷體" pitchFamily="65" charset="-120"/>
              </a:rPr>
              <a:t>GRE </a:t>
            </a:r>
            <a:r>
              <a:rPr lang="zh-TW" altLang="en-US" sz="2400">
                <a:latin typeface="標楷體" pitchFamily="65" charset="-120"/>
              </a:rPr>
              <a:t>是一種非安全的站點對站點 </a:t>
            </a:r>
            <a:r>
              <a:rPr lang="en-US" altLang="zh-TW" sz="2400">
                <a:latin typeface="標楷體" pitchFamily="65" charset="-120"/>
              </a:rPr>
              <a:t>VPN </a:t>
            </a:r>
            <a:r>
              <a:rPr lang="zh-TW" altLang="en-US" sz="2400">
                <a:latin typeface="標楷體" pitchFamily="65" charset="-120"/>
              </a:rPr>
              <a:t>隧道協定。</a:t>
            </a:r>
            <a:endParaRPr lang="en-US" altLang="zh-TW" sz="2400">
              <a:latin typeface="標楷體" pitchFamily="65" charset="-120"/>
            </a:endParaRPr>
          </a:p>
          <a:p>
            <a:pPr>
              <a:spcBef>
                <a:spcPct val="0"/>
              </a:spcBef>
              <a:spcAft>
                <a:spcPct val="0"/>
              </a:spcAft>
              <a:buFont typeface="Arial" pitchFamily="34" charset="0"/>
              <a:buChar char="•"/>
            </a:pPr>
            <a:r>
              <a:rPr lang="en-US" altLang="zh-TW" sz="2400">
                <a:latin typeface="標楷體" pitchFamily="65" charset="-120"/>
              </a:rPr>
              <a:t>DMVPN </a:t>
            </a:r>
            <a:r>
              <a:rPr lang="zh-TW" altLang="en-US" sz="2400">
                <a:latin typeface="標楷體" pitchFamily="65" charset="-120"/>
              </a:rPr>
              <a:t>是 </a:t>
            </a:r>
            <a:r>
              <a:rPr lang="en-US" altLang="zh-TW" sz="2400">
                <a:latin typeface="標楷體" pitchFamily="65" charset="-120"/>
              </a:rPr>
              <a:t>Cisco </a:t>
            </a:r>
            <a:r>
              <a:rPr lang="zh-TW" altLang="en-US" sz="2400">
                <a:latin typeface="標楷體" pitchFamily="65" charset="-120"/>
              </a:rPr>
              <a:t>軟體解決方案，可輕鬆建置多個動態、可延展的 </a:t>
            </a:r>
            <a:r>
              <a:rPr lang="en-US" altLang="zh-TW" sz="2400">
                <a:latin typeface="標楷體" pitchFamily="65" charset="-120"/>
              </a:rPr>
              <a:t>VPN</a:t>
            </a:r>
            <a:r>
              <a:rPr lang="zh-TW" altLang="en-US" sz="2400">
                <a:latin typeface="標楷體" pitchFamily="65" charset="-120"/>
              </a:rPr>
              <a:t>。</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如同 </a:t>
            </a:r>
            <a:r>
              <a:rPr lang="en-US" altLang="zh-TW" sz="2400">
                <a:latin typeface="標楷體" pitchFamily="65" charset="-120"/>
              </a:rPr>
              <a:t>DMVPN </a:t>
            </a:r>
            <a:r>
              <a:rPr lang="zh-TW" altLang="en-US" sz="2400">
                <a:latin typeface="標楷體" pitchFamily="65" charset="-120"/>
              </a:rPr>
              <a:t>一樣，</a:t>
            </a:r>
            <a:r>
              <a:rPr lang="en-US" altLang="zh-TW" sz="2400">
                <a:latin typeface="標楷體" pitchFamily="65" charset="-120"/>
              </a:rPr>
              <a:t>IPsec VTI </a:t>
            </a:r>
            <a:r>
              <a:rPr lang="zh-TW" altLang="en-US" sz="2400">
                <a:latin typeface="標楷體" pitchFamily="65" charset="-120"/>
              </a:rPr>
              <a:t>可簡化支援多個站點和遠端存取所需的設定程序。</a:t>
            </a:r>
            <a:endParaRPr lang="en-US" sz="2400">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8.4</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348</a:t>
            </a:fld>
            <a:endParaRPr lang="en-US" kern="0">
              <a:solidFill>
                <a:srgbClr val="595959"/>
              </a:solidFill>
            </a:endParaRPr>
          </a:p>
        </p:txBody>
      </p:sp>
    </p:spTree>
    <p:custDataLst>
      <p:tags r:id="rId3"/>
    </p:custDataLst>
    <p:extLst>
      <p:ext uri="{BB962C8B-B14F-4D97-AF65-F5344CB8AC3E}">
        <p14:creationId xmlns:p14="http://schemas.microsoft.com/office/powerpoint/2010/main" val="3159141076"/>
      </p:ext>
    </p:extLst>
  </p:cSld>
  <p:clrMapOvr>
    <a:masterClrMapping/>
  </p:clrMapOvr>
  <p:transition spd="slow">
    <p:wipe/>
  </p:transition>
  <p:timing/>
</p:sld>
</file>

<file path=ppt/slides/slide3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7" y="1540701"/>
            <a:ext cx="11143040" cy="4559949"/>
          </a:xfrm>
        </p:spPr>
        <p:txBody>
          <a:bodyPr>
            <a:normAutofit/>
          </a:bodyPr>
          <a:lstStyle/>
          <a:p>
            <a:pPr>
              <a:spcBef>
                <a:spcPct val="0"/>
              </a:spcBef>
              <a:spcAft>
                <a:spcPct val="0"/>
              </a:spcAft>
              <a:buFont typeface="Arial" pitchFamily="34" charset="0"/>
              <a:buChar char="•"/>
            </a:pPr>
            <a:r>
              <a:rPr lang="en-US" altLang="zh-TW" sz="2400">
                <a:latin typeface="標楷體" pitchFamily="65" charset="-120"/>
              </a:rPr>
              <a:t>IPsec </a:t>
            </a:r>
            <a:r>
              <a:rPr lang="zh-TW" altLang="en-US" sz="2400">
                <a:latin typeface="標楷體" pitchFamily="65" charset="-120"/>
              </a:rPr>
              <a:t>會保護和認證來源和目的地之間的 </a:t>
            </a:r>
            <a:r>
              <a:rPr lang="en-US" altLang="zh-TW" sz="2400">
                <a:latin typeface="標楷體" pitchFamily="65" charset="-120"/>
              </a:rPr>
              <a:t>IP </a:t>
            </a:r>
            <a:r>
              <a:rPr lang="zh-TW" altLang="en-US" sz="2400">
                <a:latin typeface="標楷體" pitchFamily="65" charset="-120"/>
              </a:rPr>
              <a:t>封包。</a:t>
            </a:r>
            <a:endParaRPr lang="en-US" altLang="zh-TW" sz="2400">
              <a:latin typeface="標楷體" pitchFamily="65" charset="-120"/>
            </a:endParaRPr>
          </a:p>
          <a:p>
            <a:pPr>
              <a:spcBef>
                <a:spcPct val="0"/>
              </a:spcBef>
              <a:spcAft>
                <a:spcPct val="0"/>
              </a:spcAft>
              <a:buFont typeface="Arial" pitchFamily="34" charset="0"/>
              <a:buChar char="•"/>
            </a:pPr>
            <a:r>
              <a:rPr lang="en-US" altLang="zh-TW" sz="2400">
                <a:latin typeface="標楷體" pitchFamily="65" charset="-120"/>
              </a:rPr>
              <a:t>IPsec </a:t>
            </a:r>
            <a:r>
              <a:rPr lang="zh-TW" altLang="en-US" sz="2400">
                <a:latin typeface="標楷體" pitchFamily="65" charset="-120"/>
              </a:rPr>
              <a:t>可以保護從第 </a:t>
            </a:r>
            <a:r>
              <a:rPr lang="en-US" altLang="zh-TW" sz="2400">
                <a:latin typeface="標楷體" pitchFamily="65" charset="-120"/>
              </a:rPr>
              <a:t>4 </a:t>
            </a:r>
            <a:r>
              <a:rPr lang="zh-TW" altLang="en-US" sz="2400">
                <a:latin typeface="標楷體" pitchFamily="65" charset="-120"/>
              </a:rPr>
              <a:t>層到第 </a:t>
            </a:r>
            <a:r>
              <a:rPr lang="en-US" altLang="zh-TW" sz="2400">
                <a:latin typeface="標楷體" pitchFamily="65" charset="-120"/>
              </a:rPr>
              <a:t>7 </a:t>
            </a:r>
            <a:r>
              <a:rPr lang="zh-TW" altLang="en-US" sz="2400">
                <a:latin typeface="標楷體" pitchFamily="65" charset="-120"/>
              </a:rPr>
              <a:t>層的流量。</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使用 </a:t>
            </a:r>
            <a:r>
              <a:rPr lang="en-US" altLang="zh-TW" sz="2400">
                <a:latin typeface="標楷體" pitchFamily="65" charset="-120"/>
              </a:rPr>
              <a:t>IPsec </a:t>
            </a:r>
            <a:r>
              <a:rPr lang="zh-TW" altLang="en-US" sz="2400">
                <a:latin typeface="標楷體" pitchFamily="65" charset="-120"/>
              </a:rPr>
              <a:t>框架，</a:t>
            </a:r>
            <a:r>
              <a:rPr lang="en-US" altLang="zh-TW" sz="2400">
                <a:latin typeface="標楷體" pitchFamily="65" charset="-120"/>
              </a:rPr>
              <a:t>IPsec </a:t>
            </a:r>
            <a:r>
              <a:rPr lang="zh-TW" altLang="en-US" sz="2400">
                <a:latin typeface="標楷體" pitchFamily="65" charset="-120"/>
              </a:rPr>
              <a:t>提供機密性，完整性，來源認證和 </a:t>
            </a:r>
            <a:r>
              <a:rPr lang="en-US" altLang="zh-TW" sz="2400">
                <a:latin typeface="標楷體" pitchFamily="65" charset="-120"/>
              </a:rPr>
              <a:t>Diffie-Hellman</a:t>
            </a:r>
            <a:r>
              <a:rPr lang="zh-TW" altLang="en-US" sz="2400">
                <a:latin typeface="標楷體" pitchFamily="65" charset="-120"/>
              </a:rPr>
              <a:t>。</a:t>
            </a:r>
            <a:endParaRPr lang="en-US" altLang="zh-TW" sz="2400">
              <a:latin typeface="標楷體" pitchFamily="65" charset="-120"/>
            </a:endParaRPr>
          </a:p>
          <a:p>
            <a:pPr>
              <a:spcBef>
                <a:spcPct val="0"/>
              </a:spcBef>
              <a:spcAft>
                <a:spcPct val="0"/>
              </a:spcAft>
              <a:buFont typeface="Arial" pitchFamily="34" charset="0"/>
              <a:buChar char="•"/>
            </a:pPr>
            <a:r>
              <a:rPr lang="en-US" altLang="zh-TW" sz="2400">
                <a:latin typeface="標楷體" pitchFamily="65" charset="-120"/>
              </a:rPr>
              <a:t>IPsec </a:t>
            </a:r>
            <a:r>
              <a:rPr lang="zh-TW" altLang="en-US" sz="2400">
                <a:latin typeface="標楷體" pitchFamily="65" charset="-120"/>
              </a:rPr>
              <a:t>封裝使用 </a:t>
            </a:r>
            <a:r>
              <a:rPr lang="en-US" altLang="zh-TW" sz="2400">
                <a:latin typeface="標楷體" pitchFamily="65" charset="-120"/>
              </a:rPr>
              <a:t>AH </a:t>
            </a:r>
            <a:r>
              <a:rPr lang="zh-TW" altLang="en-US" sz="2400">
                <a:latin typeface="標楷體" pitchFamily="65" charset="-120"/>
              </a:rPr>
              <a:t>或 </a:t>
            </a:r>
            <a:r>
              <a:rPr lang="en-US" altLang="zh-TW" sz="2400">
                <a:latin typeface="標楷體" pitchFamily="65" charset="-120"/>
              </a:rPr>
              <a:t>ESP </a:t>
            </a:r>
            <a:r>
              <a:rPr lang="zh-TW" altLang="en-US" sz="2400">
                <a:latin typeface="標楷體" pitchFamily="65" charset="-120"/>
              </a:rPr>
              <a:t>封包。</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機密性程度取決於加密演算法和加密演算法中使用的金鑰長度。</a:t>
            </a:r>
            <a:endParaRPr lang="en-US" altLang="zh-TW" sz="2400">
              <a:latin typeface="標楷體" pitchFamily="65" charset="-120"/>
            </a:endParaRPr>
          </a:p>
          <a:p>
            <a:pPr>
              <a:spcBef>
                <a:spcPct val="0"/>
              </a:spcBef>
              <a:spcAft>
                <a:spcPct val="0"/>
              </a:spcAft>
              <a:buFont typeface="Arial" pitchFamily="34" charset="0"/>
              <a:buChar char="•"/>
            </a:pPr>
            <a:r>
              <a:rPr lang="en-US" altLang="zh-TW" sz="2400">
                <a:latin typeface="標楷體" pitchFamily="65" charset="-120"/>
              </a:rPr>
              <a:t>DH </a:t>
            </a:r>
            <a:r>
              <a:rPr lang="zh-TW" altLang="en-US" sz="2400">
                <a:latin typeface="標楷體" pitchFamily="65" charset="-120"/>
              </a:rPr>
              <a:t>提供了一種方法，讓兩個對等端建立一個只有他們自己知道的共用祕密金鑰，即使他們是在一個不安全的通道上進行通訊。</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8.4</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349</a:t>
            </a:fld>
            <a:endParaRPr lang="en-US" kern="0">
              <a:solidFill>
                <a:srgbClr val="595959"/>
              </a:solidFill>
            </a:endParaRPr>
          </a:p>
        </p:txBody>
      </p:sp>
    </p:spTree>
    <p:custDataLst>
      <p:tags r:id="rId3"/>
    </p:custDataLst>
    <p:extLst>
      <p:ext uri="{BB962C8B-B14F-4D97-AF65-F5344CB8AC3E}">
        <p14:creationId xmlns:p14="http://schemas.microsoft.com/office/powerpoint/2010/main" val="2073186310"/>
      </p:ext>
    </p:extLst>
  </p:cSld>
  <p:clrMapOvr>
    <a:masterClrMapping/>
  </p:clrMapOvr>
  <p:transition spd="slow">
    <p:wipe/>
  </p:transition>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D26776F1-7982-B14D-AA5C-B400E9A23A6D}"/>
              </a:ext>
            </a:extLst>
          </p:cNvPr>
          <p:cNvSpPr>
            <a:spLocks noGrp="1"/>
          </p:cNvSpPr>
          <p:nvPr>
            <p:ph idx="1"/>
          </p:nvPr>
        </p:nvSpPr>
        <p:spPr>
          <a:xfrm>
            <a:off x="535901" y="1065259"/>
            <a:ext cx="11804381" cy="5540425"/>
          </a:xfrm>
        </p:spPr>
        <p:txBody>
          <a:bodyPr>
            <a:normAutofit/>
          </a:bodyPr>
          <a:lstStyle/>
          <a:p>
            <a:pPr marL="0" indent="0">
              <a:buNone/>
            </a:pPr>
            <a:r>
              <a:rPr lang="zh-TW" altLang="en-US" sz="2600">
                <a:latin typeface="標楷體" pitchFamily="65" charset="-120"/>
              </a:rPr>
              <a:t>在我們的參考拓撲中，每部路由器的路由器 </a:t>
            </a:r>
            <a:r>
              <a:rPr lang="en-US" altLang="zh-TW" sz="2600">
                <a:latin typeface="標楷體" pitchFamily="65" charset="-120"/>
              </a:rPr>
              <a:t>ID </a:t>
            </a:r>
            <a:r>
              <a:rPr lang="zh-TW" altLang="en-US" sz="2600">
                <a:latin typeface="標楷體" pitchFamily="65" charset="-120"/>
              </a:rPr>
              <a:t>指派如下：</a:t>
            </a:r>
          </a:p>
          <a:p>
            <a:pPr marL="380990" indent="-380990">
              <a:buFont typeface="Arial" pitchFamily="34" charset="0"/>
              <a:buChar char="•"/>
            </a:pPr>
            <a:r>
              <a:rPr lang="pt-BR" altLang="zh-TW" sz="2600">
                <a:latin typeface="標楷體" pitchFamily="65" charset="-120"/>
              </a:rPr>
              <a:t>R1 </a:t>
            </a:r>
            <a:r>
              <a:rPr lang="zh-TW" altLang="pt-BR" sz="2600">
                <a:latin typeface="標楷體" pitchFamily="65" charset="-120"/>
              </a:rPr>
              <a:t>使用路由器 </a:t>
            </a:r>
            <a:r>
              <a:rPr lang="pt-BR" altLang="zh-TW" sz="2600">
                <a:latin typeface="標楷體" pitchFamily="65" charset="-120"/>
              </a:rPr>
              <a:t>ID 1.1.1.1</a:t>
            </a:r>
          </a:p>
          <a:p>
            <a:pPr marL="380990" indent="-380990">
              <a:buFont typeface="Arial" pitchFamily="34" charset="0"/>
              <a:buChar char="•"/>
            </a:pPr>
            <a:r>
              <a:rPr lang="pt-BR" altLang="zh-TW" sz="2600">
                <a:latin typeface="標楷體" pitchFamily="65" charset="-120"/>
              </a:rPr>
              <a:t>R2 </a:t>
            </a:r>
            <a:r>
              <a:rPr lang="zh-TW" altLang="pt-BR" sz="2600">
                <a:latin typeface="標楷體" pitchFamily="65" charset="-120"/>
              </a:rPr>
              <a:t>使用路由器 </a:t>
            </a:r>
            <a:r>
              <a:rPr lang="pt-BR" altLang="zh-TW" sz="2600">
                <a:latin typeface="標楷體" pitchFamily="65" charset="-120"/>
              </a:rPr>
              <a:t>ID 2.2.2.2</a:t>
            </a:r>
          </a:p>
          <a:p>
            <a:pPr marL="380990" indent="-380990">
              <a:buFont typeface="Arial" pitchFamily="34" charset="0"/>
              <a:buChar char="•"/>
            </a:pPr>
            <a:r>
              <a:rPr lang="pt-BR" altLang="zh-TW" sz="2600">
                <a:latin typeface="標楷體" pitchFamily="65" charset="-120"/>
              </a:rPr>
              <a:t>R3 </a:t>
            </a:r>
            <a:r>
              <a:rPr lang="zh-TW" altLang="pt-BR" sz="2600">
                <a:latin typeface="標楷體" pitchFamily="65" charset="-120"/>
              </a:rPr>
              <a:t>使用路由器 </a:t>
            </a:r>
            <a:r>
              <a:rPr lang="pt-BR" altLang="zh-TW" sz="2600">
                <a:latin typeface="標楷體" pitchFamily="65" charset="-120"/>
              </a:rPr>
              <a:t>ID 3.3.3.3</a:t>
            </a:r>
            <a:endParaRPr lang="zh-TW" altLang="en-US" sz="2600">
              <a:latin typeface="標楷體" pitchFamily="65" charset="-120"/>
            </a:endParaRPr>
          </a:p>
          <a:p>
            <a:pPr marL="0" indent="0">
              <a:buNone/>
            </a:pPr>
            <a:r>
              <a:rPr lang="zh-TW" altLang="en-US" sz="2600">
                <a:latin typeface="標楷體" pitchFamily="65" charset="-120"/>
              </a:rPr>
              <a:t>使用 </a:t>
            </a:r>
            <a:r>
              <a:rPr lang="en-US" altLang="zh-TW" sz="2600" b="1">
                <a:latin typeface="標楷體" pitchFamily="65" charset="-120"/>
              </a:rPr>
              <a:t>router-id </a:t>
            </a:r>
            <a:r>
              <a:rPr lang="en-US" altLang="zh-TW" sz="2600" b="1" i="1">
                <a:latin typeface="標楷體" pitchFamily="65" charset="-120"/>
              </a:rPr>
              <a:t>rid</a:t>
            </a:r>
            <a:r>
              <a:rPr lang="en-US" altLang="zh-TW" sz="2600" b="1">
                <a:latin typeface="標楷體" pitchFamily="65" charset="-120"/>
              </a:rPr>
              <a:t> </a:t>
            </a:r>
            <a:r>
              <a:rPr lang="zh-TW" altLang="en-US" sz="2600">
                <a:latin typeface="標楷體" pitchFamily="65" charset="-120"/>
              </a:rPr>
              <a:t>路由器設定模式命令來手動指定路由器 </a:t>
            </a:r>
            <a:r>
              <a:rPr lang="en-US" altLang="zh-TW" sz="2600">
                <a:latin typeface="標楷體" pitchFamily="65" charset="-120"/>
              </a:rPr>
              <a:t>ID</a:t>
            </a:r>
            <a:r>
              <a:rPr lang="zh-TW" altLang="en-US" sz="2600">
                <a:latin typeface="標楷體" pitchFamily="65" charset="-120"/>
              </a:rPr>
              <a:t>。在此範例中，路由器 </a:t>
            </a:r>
            <a:r>
              <a:rPr lang="en-US" altLang="zh-TW" sz="2600">
                <a:latin typeface="標楷體" pitchFamily="65" charset="-120"/>
              </a:rPr>
              <a:t>ID 1.1.1.1 </a:t>
            </a:r>
            <a:r>
              <a:rPr lang="zh-TW" altLang="en-US" sz="2600">
                <a:latin typeface="標楷體" pitchFamily="65" charset="-120"/>
              </a:rPr>
              <a:t>指派給 </a:t>
            </a:r>
            <a:r>
              <a:rPr lang="en-US" altLang="zh-TW" sz="2600">
                <a:latin typeface="標楷體" pitchFamily="65" charset="-120"/>
              </a:rPr>
              <a:t>R1</a:t>
            </a:r>
            <a:r>
              <a:rPr lang="zh-TW" altLang="en-US" sz="2600">
                <a:latin typeface="標楷體" pitchFamily="65" charset="-120"/>
              </a:rPr>
              <a:t>。使用 </a:t>
            </a:r>
            <a:r>
              <a:rPr lang="en-US" altLang="zh-TW" sz="2600" b="1">
                <a:latin typeface="標楷體" pitchFamily="65" charset="-120"/>
              </a:rPr>
              <a:t>show ip protocols</a:t>
            </a:r>
            <a:r>
              <a:rPr lang="en-US" altLang="zh-TW" sz="2600">
                <a:latin typeface="標楷體" pitchFamily="65" charset="-120"/>
              </a:rPr>
              <a:t> </a:t>
            </a:r>
            <a:r>
              <a:rPr lang="zh-TW" altLang="en-US" sz="2600">
                <a:latin typeface="標楷體" pitchFamily="65" charset="-120"/>
              </a:rPr>
              <a:t>命令來驗證路由器 </a:t>
            </a:r>
            <a:r>
              <a:rPr lang="en-US" altLang="zh-TW" sz="2600">
                <a:latin typeface="標楷體" pitchFamily="65" charset="-120"/>
              </a:rPr>
              <a:t>ID</a:t>
            </a:r>
            <a:r>
              <a:rPr lang="zh-TW" altLang="en-US" sz="2600">
                <a:latin typeface="標楷體" pitchFamily="65" charset="-120"/>
              </a:rPr>
              <a:t>。</a:t>
            </a:r>
            <a:endParaRPr lang="en-US"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2.1OSPF </a:t>
            </a:r>
            <a:r>
              <a:rPr lang="zh-TW" altLang="en-US" sz="3600">
                <a:solidFill>
                  <a:srgbClr val="004C69"/>
                </a:solidFill>
              </a:rPr>
              <a:t>路由器 </a:t>
            </a:r>
            <a:r>
              <a:rPr lang="en-US" altLang="zh-TW" sz="3600">
                <a:solidFill>
                  <a:srgbClr val="004C69"/>
                </a:solidFill>
              </a:rPr>
              <a:t>ID</a:t>
            </a:r>
            <a:br>
              <a:rPr lang="en-US" sz="3600">
                <a:solidFill>
                  <a:srgbClr val="004C69"/>
                </a:solidFill>
              </a:rPr>
            </a:br>
            <a:r>
              <a:rPr lang="zh-TW" altLang="en-US" sz="3600">
                <a:solidFill>
                  <a:srgbClr val="004C69"/>
                </a:solidFill>
              </a:rPr>
              <a:t>明確設定路由器 </a:t>
            </a:r>
            <a:r>
              <a:rPr lang="en-US" altLang="zh-TW" sz="3600">
                <a:solidFill>
                  <a:srgbClr val="004C69"/>
                </a:solidFill>
              </a:rPr>
              <a:t>ID</a:t>
            </a:r>
            <a:endParaRPr lang="zh-TW" altLang="en-US" sz="3600">
              <a:solidFill>
                <a:srgbClr val="004C69"/>
              </a:solidFill>
            </a:endParaRPr>
          </a:p>
        </p:txBody>
      </p:sp>
      <p:sp>
        <p:nvSpPr>
          <p:cNvPr id="12" name="Rectangle 11">
            <a:extLst>
              <a:ext uri="{FF2B5EF4-FFF2-40B4-BE49-F238E27FC236}">
                <a16:creationId xmlns:a16="http://schemas.microsoft.com/office/drawing/2014/main" id="{D3C84838-09BE-C648-9E05-5415237984E5}"/>
              </a:ext>
            </a:extLst>
          </p:cNvPr>
          <p:cNvSpPr/>
          <p:nvPr/>
        </p:nvSpPr>
        <p:spPr>
          <a:xfrm>
            <a:off x="599291" y="4505454"/>
            <a:ext cx="11040076" cy="1815882"/>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R1(config)# </a:t>
            </a:r>
            <a:r>
              <a:rPr lang="en-US" altLang="zh-TW" sz="1600" b="1">
                <a:solidFill>
                  <a:srgbClr val="DFDFDF"/>
                </a:solidFill>
                <a:latin typeface="Courier New" panose="02070309020205020404" pitchFamily="49" charset="0"/>
              </a:rPr>
              <a:t>router ospf 10</a:t>
            </a:r>
          </a:p>
          <a:p>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router-id 1.1.1.1</a:t>
            </a:r>
          </a:p>
          <a:p>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end</a:t>
            </a:r>
          </a:p>
          <a:p>
            <a:r>
              <a:rPr lang="en-US" altLang="zh-TW" sz="1600">
                <a:solidFill>
                  <a:srgbClr val="DFDFDF"/>
                </a:solidFill>
                <a:latin typeface="Courier New" panose="02070309020205020404" pitchFamily="49" charset="0"/>
              </a:rPr>
              <a:t>*May 23 19:33:42.689: %SYS-5-CONFIG_I: Configured from console by console</a:t>
            </a:r>
          </a:p>
          <a:p>
            <a:r>
              <a:rPr lang="en-US" altLang="zh-TW" sz="1600">
                <a:solidFill>
                  <a:srgbClr val="DFDFDF"/>
                </a:solidFill>
                <a:latin typeface="Courier New" panose="02070309020205020404" pitchFamily="49" charset="0"/>
              </a:rPr>
              <a:t>R1# </a:t>
            </a:r>
            <a:r>
              <a:rPr lang="en-US" altLang="zh-TW" sz="1600" b="1">
                <a:solidFill>
                  <a:srgbClr val="DFDFDF"/>
                </a:solidFill>
                <a:latin typeface="Courier New" panose="02070309020205020404" pitchFamily="49" charset="0"/>
              </a:rPr>
              <a:t>show ip protocols | include Router ID</a:t>
            </a:r>
          </a:p>
          <a:p>
            <a:r>
              <a:rPr lang="en-US" altLang="zh-TW" sz="1600" b="1">
                <a:solidFill>
                  <a:srgbClr val="DFDFDF"/>
                </a:solidFill>
                <a:latin typeface="Courier New" panose="02070309020205020404" pitchFamily="49" charset="0"/>
              </a:rPr>
              <a:t> </a:t>
            </a:r>
            <a:r>
              <a:rPr lang="en-US" altLang="zh-TW" sz="1600">
                <a:solidFill>
                  <a:srgbClr val="DFDFDF"/>
                </a:solidFill>
                <a:latin typeface="Courier New" panose="02070309020205020404" pitchFamily="49" charset="0"/>
              </a:rPr>
              <a:t> </a:t>
            </a:r>
            <a:r>
              <a:rPr lang="en-US" altLang="zh-TW" sz="1600">
                <a:solidFill>
                  <a:schemeClr val="accent6"/>
                </a:solidFill>
                <a:latin typeface="Courier New" panose="02070309020205020404" pitchFamily="49" charset="0"/>
              </a:rPr>
              <a:t>Router ID 1.1.1.1</a:t>
            </a:r>
          </a:p>
          <a:p>
            <a:r>
              <a:rPr lang="en-US" altLang="zh-TW" sz="1600">
                <a:solidFill>
                  <a:srgbClr val="DFDFDF"/>
                </a:solidFill>
                <a:latin typeface="Courier New" panose="02070309020205020404" pitchFamily="49" charset="0"/>
              </a:rPr>
              <a:t>R1#</a:t>
            </a:r>
            <a:endParaRPr lang="zh-TW" altLang="en-US" sz="16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35</a:t>
            </a:fld>
            <a:endParaRPr lang="en-US" kern="0">
              <a:solidFill>
                <a:srgbClr val="595959"/>
              </a:solidFill>
            </a:endParaRPr>
          </a:p>
        </p:txBody>
      </p:sp>
    </p:spTree>
    <p:custDataLst>
      <p:tags r:id="rId3"/>
    </p:custDataLst>
    <p:extLst>
      <p:ext uri="{BB962C8B-B14F-4D97-AF65-F5344CB8AC3E}">
        <p14:creationId xmlns:p14="http://schemas.microsoft.com/office/powerpoint/2010/main" val="2052673665"/>
      </p:ext>
    </p:extLst>
  </p:cSld>
  <p:clrMapOvr>
    <a:masterClrMapping/>
  </p:clrMapOvr>
  <p:transition/>
  <p:timing/>
</p:sld>
</file>

<file path=ppt/slides/slide3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1" name="Rectangle 2"/>
          <p:cNvSpPr>
            <a:spLocks noGrp="1" noChangeArrowheads="1"/>
          </p:cNvSpPr>
          <p:nvPr>
            <p:ph type="title"/>
          </p:nvPr>
        </p:nvSpPr>
        <p:spPr>
          <a:xfrm>
            <a:off x="1" y="55192"/>
            <a:ext cx="12192000" cy="8120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ltLang="zh-TW" sz="3600" smtClean="0">
                <a:solidFill>
                  <a:srgbClr val="004C69"/>
                </a:solidFill>
              </a:rPr>
              <a:t>VPN </a:t>
            </a:r>
            <a:r>
              <a:rPr lang="zh-TW" altLang="en-US" sz="3600">
                <a:solidFill>
                  <a:srgbClr val="004C69"/>
                </a:solidFill>
              </a:rPr>
              <a:t>和 </a:t>
            </a:r>
            <a:r>
              <a:rPr lang="en-US" altLang="zh-TW" sz="3600">
                <a:solidFill>
                  <a:srgbClr val="004C69"/>
                </a:solidFill>
              </a:rPr>
              <a:t>IPsec </a:t>
            </a:r>
            <a:r>
              <a:rPr lang="zh-TW" altLang="en-US" sz="3600">
                <a:solidFill>
                  <a:srgbClr val="004C69"/>
                </a:solidFill>
              </a:rPr>
              <a:t>概念</a:t>
            </a:r>
            <a:br>
              <a:rPr lang="en-US" sz="3600">
                <a:solidFill>
                  <a:srgbClr val="004C69"/>
                </a:solidFill>
              </a:rPr>
            </a:br>
            <a:r>
              <a:rPr lang="zh-TW" sz="3600">
                <a:solidFill>
                  <a:srgbClr val="004C69"/>
                </a:solidFill>
              </a:rPr>
              <a:t>新詞彙和命令</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367159715"/>
              </p:ext>
            </p:extLst>
          </p:nvPr>
        </p:nvGraphicFramePr>
        <p:xfrm>
          <a:off x="192617" y="1064684"/>
          <a:ext cx="11804648" cy="5473902"/>
        </p:xfrm>
        <a:graphic>
          <a:graphicData uri="http://schemas.openxmlformats.org/drawingml/2006/table">
            <a:tbl>
              <a:tblPr firstRow="1" bandRow="1">
                <a:tableStyleId>{F5AB1C69-6EDB-4FF4-983F-18BD219EF322}</a:tableStyleId>
              </a:tblPr>
              <a:tblGrid>
                <a:gridCol w="5902324">
                  <a:extLst>
                    <a:ext uri="{9D8B030D-6E8A-4147-A177-3AD203B41FA5}">
                      <a16:colId xmlns:a16="http://schemas.microsoft.com/office/drawing/2014/main" val="3270854437"/>
                    </a:ext>
                  </a:extLst>
                </a:gridCol>
                <a:gridCol w="5902324">
                  <a:extLst>
                    <a:ext uri="{9D8B030D-6E8A-4147-A177-3AD203B41FA5}">
                      <a16:colId xmlns:a16="http://schemas.microsoft.com/office/drawing/2014/main" val="893292421"/>
                    </a:ext>
                  </a:extLst>
                </a:gridCol>
              </a:tblGrid>
              <a:tr h="5473902">
                <a:tc>
                  <a:txBody>
                    <a:bodyPr vert="horz" wrap="square"/>
                    <a:lstStyle/>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Cisco Adaptive Security Appliance (ASA) firewall</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SOHO</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Cisco AnyConnect</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Generic Routing Encapsulation (GRE)</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Site-to-Site VPN</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Remote access VPN</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Multiprotocol Label Switching (MPLS)</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SSL VPN</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IPsec</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Dynamic Multipoint VPN (DMVPN)</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Multipoint Generic Routing Encapsulation (mGRE)</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Virtual Tunnel Interface (VTI)</a:t>
                      </a:r>
                    </a:p>
                    <a:p>
                      <a:pPr marL="285750" indent="-285750">
                        <a:buFont typeface="Arial" pitchFamily="34" charset="0"/>
                        <a:buChar char="•"/>
                      </a:pPr>
                      <a:r>
                        <a:rPr lang="en-US" sz="2000" b="0" err="1" smtClean="0">
                          <a:solidFill>
                            <a:srgbClr val="000000"/>
                          </a:solidFill>
                          <a:latin typeface="Times New Roman" panose="02020603050405020304" pitchFamily="18" charset="0"/>
                          <a:cs typeface="Times New Roman" panose="02020603050405020304" pitchFamily="18" charset="0"/>
                        </a:rPr>
                        <a:t>Diffie-Hellman</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Security Association (SA)</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Authentication Header (AH)</a:t>
                      </a:r>
                    </a:p>
                    <a:p>
                      <a:pPr marL="285750" indent="-285750">
                        <a:buFont typeface="Arial" pitchFamily="34" charset="0"/>
                        <a:buChar char="•"/>
                      </a:pPr>
                      <a:r>
                        <a:rPr lang="en-US" sz="2000" b="0" smtClean="0">
                          <a:solidFill>
                            <a:srgbClr val="000000"/>
                          </a:solidFill>
                          <a:latin typeface="Times New Roman" panose="02020603050405020304" pitchFamily="18" charset="0"/>
                          <a:cs typeface="Times New Roman" panose="02020603050405020304" pitchFamily="18" charset="0"/>
                        </a:rPr>
                        <a:t>Encapsulation Security Protocol (ESP)</a:t>
                      </a:r>
                      <a:endParaRPr lang="en-US" sz="2000" b="0">
                        <a:solidFill>
                          <a:srgbClr val="000000"/>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DES</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3DES</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AES</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SEAL</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Secure Hash Algorithm (SHA)</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Message-Digest 5 (MD5)</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Rivest, Shamir, and Adleman (RSA)</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pre-shared secret key (PSK)</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350</a:t>
            </a:fld>
            <a:endParaRPr lang="en-US" kern="0">
              <a:solidFill>
                <a:srgbClr val="595959"/>
              </a:solidFill>
            </a:endParaRPr>
          </a:p>
        </p:txBody>
      </p:sp>
    </p:spTree>
    <p:custDataLst>
      <p:tags r:id="rId3"/>
    </p:custDataLst>
    <p:extLst>
      <p:ext uri="{BB962C8B-B14F-4D97-AF65-F5344CB8AC3E}">
        <p14:creationId xmlns:p14="http://schemas.microsoft.com/office/powerpoint/2010/main" val="2231683511"/>
      </p:ext>
    </p:extLst>
  </p:cSld>
  <p:clrMapOvr>
    <a:masterClrMapping/>
  </p:clrMapOvr>
  <p:transition spd="slow">
    <p:wipe/>
  </p:transition>
  <p:timing/>
</p:sld>
</file>

<file path=ppt/slides/slide3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noAutofit/>
          </a:bodyPr>
          <a:lstStyle/>
          <a:p>
            <a:r>
              <a:rPr lang="zh-TW" altLang="en-US" sz="5000">
                <a:latin typeface="標楷體" pitchFamily="65" charset="-120"/>
              </a:rPr>
              <a:t>第九章</a:t>
            </a:r>
            <a:br>
              <a:rPr lang="en-US" altLang="zh-TW" sz="5000">
                <a:latin typeface="標楷體" pitchFamily="65" charset="-120"/>
              </a:rPr>
            </a:br>
            <a:br>
              <a:rPr lang="en-US" altLang="zh-TW" sz="5000">
                <a:latin typeface="標楷體" pitchFamily="65" charset="-120"/>
              </a:rPr>
            </a:br>
            <a:r>
              <a:rPr lang="zh-TW" altLang="zh-TW" sz="5000">
                <a:latin typeface="標楷體" pitchFamily="65" charset="-120"/>
              </a:rPr>
              <a:t>QoS 概念</a:t>
            </a:r>
            <a:endParaRPr lang="zh-TW" sz="5000">
              <a:latin typeface="標楷體" pitchFamily="65" charset="-120"/>
              <a:cs typeface="Arial"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351</a:t>
            </a:fld>
            <a:endParaRPr lang="en-US"/>
          </a:p>
        </p:txBody>
      </p:sp>
    </p:spTree>
    <p:custDataLst>
      <p:tags r:id="rId3"/>
    </p:custDataLst>
    <p:extLst>
      <p:ext uri="{BB962C8B-B14F-4D97-AF65-F5344CB8AC3E}">
        <p14:creationId xmlns:p14="http://schemas.microsoft.com/office/powerpoint/2010/main" val="25662581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內容版面配置區 3">
            <a:extLst>
              <a:ext uri="{FF2B5EF4-FFF2-40B4-BE49-F238E27FC236}">
                <a16:creationId xmlns:a16="http://schemas.microsoft.com/office/drawing/2014/main" id="{B10217D2-FA35-4C49-A0A7-B50BE276CF73}"/>
              </a:ext>
            </a:extLst>
          </p:cNvPr>
          <p:cNvSpPr>
            <a:spLocks noGrp="1"/>
          </p:cNvSpPr>
          <p:nvPr>
            <p:ph idx="1"/>
          </p:nvPr>
        </p:nvSpPr>
        <p:spPr>
          <a:xfrm>
            <a:off x="834368" y="1536950"/>
            <a:ext cx="11804381" cy="5144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spcBef>
                <a:spcPct val="0"/>
              </a:spcBef>
              <a:buNone/>
            </a:pPr>
            <a:r>
              <a:rPr lang="zh-TW" altLang="zh-TW" sz="3600">
                <a:solidFill>
                  <a:srgbClr val="004C69"/>
                </a:solidFill>
                <a:cs typeface="+mj-cs"/>
              </a:rPr>
              <a:t>模組標題： QoS 概念</a:t>
            </a:r>
            <a:endParaRPr lang="en-US" altLang="en-US" sz="3600">
              <a:solidFill>
                <a:srgbClr val="004C69"/>
              </a:solidFill>
              <a:cs typeface="+mj-cs"/>
            </a:endParaRPr>
          </a:p>
          <a:p>
            <a:pPr>
              <a:spcBef>
                <a:spcPct val="0"/>
              </a:spcBef>
              <a:buNone/>
            </a:pPr>
            <a:r>
              <a:rPr lang="zh-TW" altLang="zh-TW" sz="3600">
                <a:solidFill>
                  <a:srgbClr val="004C69"/>
                </a:solidFill>
                <a:cs typeface="+mj-cs"/>
              </a:rPr>
              <a:t>模組目標：</a:t>
            </a:r>
            <a:r>
              <a:rPr lang="zh-TW" altLang="en-US" sz="3600">
                <a:solidFill>
                  <a:srgbClr val="004C69"/>
                </a:solidFill>
                <a:cs typeface="+mj-cs"/>
              </a:rPr>
              <a:t>解釋網路裝置如何實作</a:t>
            </a:r>
            <a:r>
              <a:rPr lang="en-US" altLang="zh-TW" sz="3600">
                <a:solidFill>
                  <a:srgbClr val="004C69"/>
                </a:solidFill>
                <a:cs typeface="+mj-cs"/>
              </a:rPr>
              <a:t>QoS</a:t>
            </a:r>
            <a:r>
              <a:rPr lang="zh-TW" altLang="zh-TW" sz="3600">
                <a:solidFill>
                  <a:srgbClr val="004C69"/>
                </a:solidFill>
                <a:cs typeface="+mj-cs"/>
              </a:rPr>
              <a:t>。</a:t>
            </a:r>
          </a:p>
          <a:p>
            <a:pPr>
              <a:spcBef>
                <a:spcPct val="0"/>
              </a:spcBef>
              <a:buNone/>
            </a:pPr>
            <a:endParaRPr lang="zh-TW" altLang="en-US" sz="3600">
              <a:solidFill>
                <a:srgbClr val="004C69"/>
              </a:solidFill>
              <a:cs typeface="+mj-cs"/>
            </a:endParaRP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zh-TW" sz="3600">
                <a:solidFill>
                  <a:srgbClr val="004C69"/>
                </a:solidFill>
              </a:rPr>
              <a:t>模組目標</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478537189"/>
              </p:ext>
            </p:extLst>
          </p:nvPr>
        </p:nvGraphicFramePr>
        <p:xfrm>
          <a:off x="1022552" y="2523138"/>
          <a:ext cx="10138784" cy="3290621"/>
        </p:xfrm>
        <a:graphic>
          <a:graphicData uri="http://schemas.openxmlformats.org/drawingml/2006/table">
            <a:tbl>
              <a:tblPr firstRow="1" firstCol="1" bandRow="1">
                <a:tableStyleId>{5C22544A-7EE6-4342-B048-85BDC9FD1C3A}</a:tableStyleId>
              </a:tblPr>
              <a:tblGrid>
                <a:gridCol w="3741953">
                  <a:extLst>
                    <a:ext uri="{9D8B030D-6E8A-4147-A177-3AD203B41FA5}">
                      <a16:colId xmlns:a16="http://schemas.microsoft.com/office/drawing/2014/main" val="1523797708"/>
                    </a:ext>
                  </a:extLst>
                </a:gridCol>
                <a:gridCol w="6396831">
                  <a:extLst>
                    <a:ext uri="{9D8B030D-6E8A-4147-A177-3AD203B41FA5}">
                      <a16:colId xmlns:a16="http://schemas.microsoft.com/office/drawing/2014/main" val="2750207184"/>
                    </a:ext>
                  </a:extLst>
                </a:gridCol>
              </a:tblGrid>
              <a:tr h="304377">
                <a:tc>
                  <a:txBody>
                    <a:bodyPr vert="horz" wrap="square"/>
                    <a:lstStyle/>
                    <a:p>
                      <a:pPr marL="0" marR="0" rtl="0">
                        <a:lnSpc>
                          <a:spcPct val="107000"/>
                        </a:lnSpc>
                        <a:spcBef>
                          <a:spcPct val="0"/>
                        </a:spcBef>
                        <a:spcAft>
                          <a:spcPct val="0"/>
                        </a:spcAft>
                      </a:pPr>
                      <a:r>
                        <a:rPr lang="zh-TW" sz="2600">
                          <a:effectLst/>
                          <a:latin typeface="標楷體" pitchFamily="65" charset="-120"/>
                          <a:ea typeface="標楷體" panose="03000509000000000000" pitchFamily="65" charset="-120"/>
                        </a:rPr>
                        <a:t>主題標題</a:t>
                      </a:r>
                    </a:p>
                  </a:txBody>
                  <a:tcPr marT="0" marB="0"/>
                </a:tc>
                <a:tc>
                  <a:txBody>
                    <a:bodyPr vert="horz" wrap="square"/>
                    <a:lstStyle/>
                    <a:p>
                      <a:pPr marL="0" marR="0" rtl="0">
                        <a:lnSpc>
                          <a:spcPct val="107000"/>
                        </a:lnSpc>
                        <a:spcBef>
                          <a:spcPct val="0"/>
                        </a:spcBef>
                        <a:spcAft>
                          <a:spcPct val="0"/>
                        </a:spcAft>
                      </a:pPr>
                      <a:r>
                        <a:rPr lang="zh-TW" sz="2600">
                          <a:effectLst/>
                          <a:latin typeface="標楷體" pitchFamily="65" charset="-120"/>
                          <a:ea typeface="標楷體" panose="03000509000000000000" pitchFamily="65" charset="-120"/>
                        </a:rPr>
                        <a:t>主題目標</a:t>
                      </a:r>
                    </a:p>
                  </a:txBody>
                  <a:tcPr marT="0" marB="0"/>
                </a:tc>
                <a:extLst>
                  <a:ext uri="{0D108BD9-81ED-4DB2-BD59-A6C34878D82A}">
                    <a16:rowId xmlns:a16="http://schemas.microsoft.com/office/drawing/2014/main" val="1874061904"/>
                  </a:ext>
                </a:extLst>
              </a:tr>
              <a:tr h="592201">
                <a:tc>
                  <a:txBody>
                    <a:bodyPr vert="horz" wrap="square"/>
                    <a:lstStyle/>
                    <a:p>
                      <a:pPr fontAlgn="ctr"/>
                      <a:r>
                        <a:rPr lang="zh-TW" altLang="en-US" sz="2600" b="1">
                          <a:effectLst/>
                          <a:latin typeface="標楷體" pitchFamily="65" charset="-120"/>
                          <a:ea typeface="標楷體" panose="03000509000000000000" pitchFamily="65" charset="-120"/>
                        </a:rPr>
                        <a:t>網路傳輸品質</a:t>
                      </a:r>
                      <a:endParaRPr lang="zh-TW" altLang="en-US" sz="26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600" b="0">
                          <a:effectLst/>
                          <a:latin typeface="標楷體" pitchFamily="65" charset="-120"/>
                          <a:ea typeface="標楷體" panose="03000509000000000000" pitchFamily="65" charset="-120"/>
                        </a:rPr>
                        <a:t>說明網路傳輸特性如何影響品質。</a:t>
                      </a:r>
                    </a:p>
                  </a:txBody>
                  <a:tcPr marL="50800" marR="50800" marT="50800" marB="50800" anchor="ctr"/>
                </a:tc>
                <a:extLst>
                  <a:ext uri="{0D108BD9-81ED-4DB2-BD59-A6C34878D82A}">
                    <a16:rowId xmlns:a16="http://schemas.microsoft.com/office/drawing/2014/main" val="1646858405"/>
                  </a:ext>
                </a:extLst>
              </a:tr>
              <a:tr h="467360">
                <a:tc>
                  <a:txBody>
                    <a:bodyPr vert="horz" wrap="square"/>
                    <a:lstStyle/>
                    <a:p>
                      <a:pPr fontAlgn="ctr"/>
                      <a:r>
                        <a:rPr lang="zh-TW" altLang="en-US" sz="2600" b="1">
                          <a:effectLst/>
                          <a:latin typeface="標楷體" pitchFamily="65" charset="-120"/>
                          <a:ea typeface="標楷體" panose="03000509000000000000" pitchFamily="65" charset="-120"/>
                        </a:rPr>
                        <a:t>流量特徵</a:t>
                      </a:r>
                      <a:endParaRPr lang="zh-TW" altLang="en-US" sz="26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600" b="0">
                          <a:effectLst/>
                          <a:latin typeface="標楷體" pitchFamily="65" charset="-120"/>
                          <a:ea typeface="標楷體" panose="03000509000000000000" pitchFamily="65" charset="-120"/>
                        </a:rPr>
                        <a:t>說明語音、視訊和資料流量的最低網路需求。</a:t>
                      </a:r>
                    </a:p>
                  </a:txBody>
                  <a:tcPr marL="50800" marR="50800" marT="50800" marB="50800" anchor="ctr"/>
                </a:tc>
                <a:extLst>
                  <a:ext uri="{0D108BD9-81ED-4DB2-BD59-A6C34878D82A}">
                    <a16:rowId xmlns:a16="http://schemas.microsoft.com/office/drawing/2014/main" val="1435904258"/>
                  </a:ext>
                </a:extLst>
              </a:tr>
              <a:tr h="592201">
                <a:tc>
                  <a:txBody>
                    <a:bodyPr vert="horz" wrap="square"/>
                    <a:lstStyle/>
                    <a:p>
                      <a:pPr fontAlgn="ctr"/>
                      <a:r>
                        <a:rPr lang="zh-TW" altLang="en-US" sz="2600" b="1">
                          <a:effectLst/>
                          <a:latin typeface="標楷體" pitchFamily="65" charset="-120"/>
                          <a:ea typeface="標楷體" panose="03000509000000000000" pitchFamily="65" charset="-120"/>
                        </a:rPr>
                        <a:t>佇列演算法</a:t>
                      </a:r>
                      <a:endParaRPr lang="zh-TW" altLang="en-US" sz="26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600" b="0">
                          <a:effectLst/>
                          <a:latin typeface="標楷體" pitchFamily="65" charset="-120"/>
                          <a:ea typeface="標楷體" panose="03000509000000000000" pitchFamily="65" charset="-120"/>
                        </a:rPr>
                        <a:t>描述網路裝置所使用的佇列演算法。</a:t>
                      </a:r>
                    </a:p>
                  </a:txBody>
                  <a:tcPr marL="50800" marR="50800" marT="50800" marB="50800" anchor="ctr"/>
                </a:tc>
                <a:extLst>
                  <a:ext uri="{0D108BD9-81ED-4DB2-BD59-A6C34878D82A}">
                    <a16:rowId xmlns:a16="http://schemas.microsoft.com/office/drawing/2014/main" val="131737215"/>
                  </a:ext>
                </a:extLst>
              </a:tr>
              <a:tr h="592201">
                <a:tc>
                  <a:txBody>
                    <a:bodyPr vert="horz" wrap="square"/>
                    <a:lstStyle/>
                    <a:p>
                      <a:pPr fontAlgn="ctr"/>
                      <a:r>
                        <a:rPr lang="en-US" sz="2600" b="1">
                          <a:effectLst/>
                          <a:latin typeface="標楷體" pitchFamily="65" charset="-120"/>
                          <a:ea typeface="標楷體" panose="03000509000000000000" pitchFamily="65" charset="-120"/>
                        </a:rPr>
                        <a:t>QoS </a:t>
                      </a:r>
                      <a:r>
                        <a:rPr lang="zh-TW" altLang="en-US" sz="2600" b="1">
                          <a:effectLst/>
                          <a:latin typeface="標楷體" pitchFamily="65" charset="-120"/>
                          <a:ea typeface="標楷體" panose="03000509000000000000" pitchFamily="65" charset="-120"/>
                        </a:rPr>
                        <a:t>模型</a:t>
                      </a:r>
                      <a:endParaRPr lang="zh-TW" altLang="en-US" sz="26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600" b="0">
                          <a:effectLst/>
                          <a:latin typeface="標楷體" pitchFamily="65" charset="-120"/>
                          <a:ea typeface="標楷體" panose="03000509000000000000" pitchFamily="65" charset="-120"/>
                        </a:rPr>
                        <a:t>描述不同的 </a:t>
                      </a:r>
                      <a:r>
                        <a:rPr lang="en-US" sz="2600" b="0" err="1">
                          <a:effectLst/>
                          <a:latin typeface="標楷體" pitchFamily="65" charset="-120"/>
                          <a:ea typeface="標楷體" panose="03000509000000000000" pitchFamily="65" charset="-120"/>
                        </a:rPr>
                        <a:t>QoS </a:t>
                      </a:r>
                      <a:r>
                        <a:rPr lang="zh-TW" altLang="en-US" sz="2600" b="0">
                          <a:effectLst/>
                          <a:latin typeface="標楷體" pitchFamily="65" charset="-120"/>
                          <a:ea typeface="標楷體" panose="03000509000000000000" pitchFamily="65" charset="-120"/>
                        </a:rPr>
                        <a:t>模型。</a:t>
                      </a:r>
                    </a:p>
                  </a:txBody>
                  <a:tcPr marL="50800" marR="50800" marT="50800" marB="50800" anchor="ctr"/>
                </a:tc>
                <a:extLst>
                  <a:ext uri="{0D108BD9-81ED-4DB2-BD59-A6C34878D82A}">
                    <a16:rowId xmlns:a16="http://schemas.microsoft.com/office/drawing/2014/main" val="2938732878"/>
                  </a:ext>
                </a:extLst>
              </a:tr>
              <a:tr h="592201">
                <a:tc>
                  <a:txBody>
                    <a:bodyPr vert="horz" wrap="square"/>
                    <a:lstStyle/>
                    <a:p>
                      <a:pPr fontAlgn="ctr"/>
                      <a:r>
                        <a:rPr lang="en-US" sz="2600" b="1">
                          <a:effectLst/>
                          <a:latin typeface="標楷體" pitchFamily="65" charset="-120"/>
                          <a:ea typeface="標楷體" panose="03000509000000000000" pitchFamily="65" charset="-120"/>
                        </a:rPr>
                        <a:t>QoS </a:t>
                      </a:r>
                      <a:r>
                        <a:rPr lang="zh-TW" altLang="en-US" sz="2600" b="1">
                          <a:effectLst/>
                          <a:latin typeface="標楷體" pitchFamily="65" charset="-120"/>
                          <a:ea typeface="標楷體" panose="03000509000000000000" pitchFamily="65" charset="-120"/>
                        </a:rPr>
                        <a:t>實作技術</a:t>
                      </a:r>
                      <a:endParaRPr lang="zh-TW" altLang="en-US" sz="26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600" b="0">
                          <a:effectLst/>
                          <a:latin typeface="標楷體" pitchFamily="65" charset="-120"/>
                          <a:ea typeface="標楷體" panose="03000509000000000000" pitchFamily="65" charset="-120"/>
                        </a:rPr>
                        <a:t>說明 </a:t>
                      </a:r>
                      <a:r>
                        <a:rPr lang="en-US" altLang="zh-TW" sz="2600" b="0">
                          <a:effectLst/>
                          <a:latin typeface="標楷體" pitchFamily="65" charset="-120"/>
                          <a:ea typeface="標楷體" panose="03000509000000000000" pitchFamily="65" charset="-120"/>
                        </a:rPr>
                        <a:t>QoS </a:t>
                      </a:r>
                      <a:r>
                        <a:rPr lang="zh-TW" altLang="en-US" sz="2600" b="0">
                          <a:effectLst/>
                          <a:latin typeface="標楷體" pitchFamily="65" charset="-120"/>
                          <a:ea typeface="標楷體" panose="03000509000000000000" pitchFamily="65" charset="-120"/>
                        </a:rPr>
                        <a:t>如何使用機制來確保傳輸品質。</a:t>
                      </a:r>
                    </a:p>
                  </a:txBody>
                  <a:tcPr marL="50800" marR="50800" marT="50800" marB="50800" anchor="ctr"/>
                </a:tc>
                <a:extLst>
                  <a:ext uri="{0D108BD9-81ED-4DB2-BD59-A6C34878D82A}">
                    <a16:rowId xmlns:a16="http://schemas.microsoft.com/office/drawing/2014/main" val="420387754"/>
                  </a:ext>
                </a:extLst>
              </a:tr>
            </a:tbl>
          </a:graphicData>
        </a:graphic>
      </p:graphicFrame>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352</a:t>
            </a:fld>
            <a:endParaRPr lang="en-US" kern="0">
              <a:solidFill>
                <a:srgbClr val="595959"/>
              </a:solidFill>
            </a:endParaRPr>
          </a:p>
        </p:txBody>
      </p:sp>
    </p:spTree>
    <p:custDataLst>
      <p:tags r:id="rId3"/>
    </p:custDataLst>
    <p:extLst>
      <p:ext uri="{BB962C8B-B14F-4D97-AF65-F5344CB8AC3E}">
        <p14:creationId xmlns:p14="http://schemas.microsoft.com/office/powerpoint/2010/main" val="1933249089"/>
      </p:ext>
    </p:extLst>
  </p:cSld>
  <p:clrMapOvr>
    <a:masterClrMapping/>
  </p:clrMapOvr>
  <p:transition spd="slow">
    <p:wipe/>
  </p:transition>
  <p:timing/>
</p:sld>
</file>

<file path=ppt/slides/slide3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568968" cy="5540425"/>
          </a:xfrm>
        </p:spPr>
        <p:txBody>
          <a:bodyPr>
            <a:normAutofit/>
          </a:bodyPr>
          <a:lstStyle/>
          <a:p>
            <a:r>
              <a:rPr lang="zh-TW" altLang="en-US" sz="2200">
                <a:latin typeface="標楷體" pitchFamily="65" charset="-120"/>
              </a:rPr>
              <a:t>當流量大於可以透過網路傳輸的流量時，裝置會在記憶體中佇列（保留）封包，直到資源可用來傳輸封包為止。 </a:t>
            </a:r>
          </a:p>
          <a:p>
            <a:r>
              <a:rPr lang="zh-TW" altLang="en-US" sz="2200">
                <a:latin typeface="標楷體" pitchFamily="65" charset="-120"/>
              </a:rPr>
              <a:t>對封包進行佇列會造成延遲，因為在之前的封包被處理之前，新的封包不能被傳輸。 </a:t>
            </a:r>
          </a:p>
          <a:p>
            <a:r>
              <a:rPr lang="zh-TW" altLang="en-US" sz="2200">
                <a:latin typeface="標楷體" pitchFamily="65" charset="-120"/>
              </a:rPr>
              <a:t>如果要佇列的封包數量繼續增加，裝置內的記憶體就會被填滿，封包就會被丟棄。 </a:t>
            </a:r>
          </a:p>
          <a:p>
            <a:r>
              <a:rPr lang="zh-TW" altLang="en-US" sz="2200">
                <a:latin typeface="標楷體" pitchFamily="65" charset="-120"/>
              </a:rPr>
              <a:t>一種 </a:t>
            </a:r>
            <a:r>
              <a:rPr lang="en-US" altLang="zh-TW" sz="2200">
                <a:latin typeface="標楷體" pitchFamily="65" charset="-120"/>
              </a:rPr>
              <a:t>QoS </a:t>
            </a:r>
            <a:r>
              <a:rPr lang="zh-TW" altLang="en-US" sz="2200">
                <a:latin typeface="標楷體" pitchFamily="65" charset="-120"/>
              </a:rPr>
              <a:t>技術可以幫助解決這個問題，就是將資料分類成多個佇列，如圖所示。</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9.1</a:t>
            </a:r>
            <a:r>
              <a:rPr lang="zh-TW" altLang="en-US" sz="3600" smtClean="0">
                <a:solidFill>
                  <a:srgbClr val="004C69"/>
                </a:solidFill>
              </a:rPr>
              <a:t> 網路</a:t>
            </a:r>
            <a:r>
              <a:rPr lang="zh-TW" altLang="en-US" sz="3600">
                <a:solidFill>
                  <a:srgbClr val="004C69"/>
                </a:solidFill>
              </a:rPr>
              <a:t>傳輸品質</a:t>
            </a:r>
            <a:br>
              <a:rPr lang="en-US" sz="3600">
                <a:solidFill>
                  <a:srgbClr val="004C69"/>
                </a:solidFill>
              </a:rPr>
            </a:br>
            <a:r>
              <a:rPr lang="zh-TW" altLang="en-US" sz="3600">
                <a:solidFill>
                  <a:srgbClr val="004C69"/>
                </a:solidFill>
              </a:rPr>
              <a:t>排定流量的優先權</a:t>
            </a:r>
          </a:p>
        </p:txBody>
      </p:sp>
      <p:sp>
        <p:nvSpPr>
          <p:cNvPr id="5" name="Rectangle 4">
            <a:extLst>
              <a:ext uri="{FF2B5EF4-FFF2-40B4-BE49-F238E27FC236}">
                <a16:creationId xmlns:a16="http://schemas.microsoft.com/office/drawing/2014/main" id="{295B12E7-EF31-4F7F-A3B3-05E9F5D89D24}"/>
              </a:ext>
            </a:extLst>
          </p:cNvPr>
          <p:cNvSpPr/>
          <p:nvPr/>
        </p:nvSpPr>
        <p:spPr>
          <a:xfrm>
            <a:off x="6430947" y="5145773"/>
            <a:ext cx="5506636" cy="338554"/>
          </a:xfrm>
          <a:prstGeom prst="rect">
            <a:avLst/>
          </a:prstGeom>
        </p:spPr>
        <p:txBody>
          <a:bodyPr wrap="square">
            <a:spAutoFit/>
          </a:bodyPr>
          <a:lstStyle/>
          <a:p>
            <a:pPr rtl="0"/>
            <a:r>
              <a:rPr lang="zh-TW" altLang="en-US" sz="1600" b="1"/>
              <a:t>注意</a:t>
            </a:r>
            <a:r>
              <a:rPr lang="zh-TW" altLang="en-US" sz="1600"/>
              <a:t>：裝置只有在遇到某些類型的擁塞時才會實作 </a:t>
            </a:r>
            <a:r>
              <a:rPr lang="en-US" altLang="zh-TW" sz="1600"/>
              <a:t>QoS</a:t>
            </a:r>
            <a:r>
              <a:rPr lang="zh-TW" altLang="en-US" sz="1600"/>
              <a:t>。</a:t>
            </a:r>
          </a:p>
        </p:txBody>
      </p:sp>
      <p:pic>
        <p:nvPicPr>
          <p:cNvPr id="2" name="Picture 1">
            <a:extLst>
              <a:ext uri="{FF2B5EF4-FFF2-40B4-BE49-F238E27FC236}">
                <a16:creationId xmlns:a16="http://schemas.microsoft.com/office/drawing/2014/main" id="{6936C9B1-27CC-4B10-A913-9115638971B8}"/>
              </a:ext>
            </a:extLst>
          </p:cNvPr>
          <p:cNvPicPr>
            <a:picLocks noChangeAspect="1"/>
          </p:cNvPicPr>
          <p:nvPr/>
        </p:nvPicPr>
        <p:blipFill>
          <a:blip r:embed="rId3"/>
          <a:stretch>
            <a:fillRect/>
          </a:stretch>
        </p:blipFill>
        <p:spPr>
          <a:xfrm>
            <a:off x="5948625" y="1647092"/>
            <a:ext cx="5506636" cy="3231561"/>
          </a:xfrm>
          <a:prstGeom prst="rect">
            <a:avLst/>
          </a:prstGeom>
        </p:spPr>
      </p:pic>
      <p:sp>
        <p:nvSpPr>
          <p:cNvPr id="6" name="投影片編號版面配置區 5"/>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353</a:t>
            </a:fld>
            <a:endParaRPr lang="en-US" kern="0">
              <a:solidFill>
                <a:srgbClr val="595959"/>
              </a:solidFill>
            </a:endParaRPr>
          </a:p>
        </p:txBody>
      </p:sp>
    </p:spTree>
    <p:extLst>
      <p:ext uri="{BB962C8B-B14F-4D97-AF65-F5344CB8AC3E}">
        <p14:creationId xmlns:p14="http://schemas.microsoft.com/office/powerpoint/2010/main" val="983837370"/>
      </p:ext>
    </p:extLst>
  </p:cSld>
  <p:clrMapOvr>
    <a:masterClrMapping/>
  </p:clrMapOvr>
  <p:transition/>
  <p:timing/>
</p:sld>
</file>

<file path=ppt/slides/slide3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30284"/>
            <a:ext cx="11804381" cy="4870366"/>
          </a:xfrm>
        </p:spPr>
        <p:txBody>
          <a:bodyPr>
            <a:normAutofit/>
          </a:bodyPr>
          <a:lstStyle/>
          <a:p>
            <a:r>
              <a:rPr lang="zh-TW" altLang="en-US" sz="2400">
                <a:latin typeface="標楷體" pitchFamily="65" charset="-120"/>
              </a:rPr>
              <a:t>網路頻寬是以一秒內可傳輸的位元數，或每秒位元數 </a:t>
            </a:r>
            <a:r>
              <a:rPr lang="en-US" altLang="zh-TW" sz="2400">
                <a:latin typeface="標楷體" pitchFamily="65" charset="-120"/>
              </a:rPr>
              <a:t>(bps) </a:t>
            </a:r>
            <a:r>
              <a:rPr lang="zh-TW" altLang="en-US" sz="2400">
                <a:latin typeface="標楷體" pitchFamily="65" charset="-120"/>
              </a:rPr>
              <a:t>來衡量。 </a:t>
            </a:r>
          </a:p>
          <a:p>
            <a:r>
              <a:rPr lang="zh-TW" altLang="en-US" sz="2400">
                <a:latin typeface="標楷體" pitchFamily="65" charset="-120"/>
              </a:rPr>
              <a:t>網路擁塞會造成延遲。當一個介面的流量超過它所能處理的範圍時，它就會出現擁塞。網路擁塞點是 </a:t>
            </a:r>
            <a:r>
              <a:rPr lang="en-US" altLang="zh-TW" sz="2400">
                <a:latin typeface="標楷體" pitchFamily="65" charset="-120"/>
              </a:rPr>
              <a:t>QoS </a:t>
            </a:r>
            <a:r>
              <a:rPr lang="zh-TW" altLang="en-US" sz="2400">
                <a:latin typeface="標楷體" pitchFamily="65" charset="-120"/>
              </a:rPr>
              <a:t>機制的理想候選者。 </a:t>
            </a:r>
          </a:p>
          <a:p>
            <a:r>
              <a:rPr lang="zh-TW" altLang="en-US" sz="2400">
                <a:latin typeface="標楷體" pitchFamily="65" charset="-120"/>
              </a:rPr>
              <a:t>典型擁塞點是聚合、速度不匹配以及 </a:t>
            </a:r>
            <a:r>
              <a:rPr lang="en-US" altLang="zh-TW" sz="2400">
                <a:latin typeface="標楷體" pitchFamily="65" charset="-120"/>
              </a:rPr>
              <a:t>LAN </a:t>
            </a:r>
            <a:r>
              <a:rPr lang="zh-TW" altLang="en-US" sz="2400">
                <a:latin typeface="標楷體" pitchFamily="65" charset="-120"/>
              </a:rPr>
              <a:t>至 </a:t>
            </a:r>
            <a:r>
              <a:rPr lang="en-US" altLang="zh-TW" sz="2400">
                <a:latin typeface="標楷體" pitchFamily="65" charset="-120"/>
              </a:rPr>
              <a:t>WAN</a:t>
            </a:r>
            <a:r>
              <a:rPr lang="zh-TW" altLang="en-US" sz="2400">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9.1</a:t>
            </a:r>
            <a:r>
              <a:rPr lang="zh-TW" altLang="en-US" sz="3600" smtClean="0">
                <a:solidFill>
                  <a:srgbClr val="004C69"/>
                </a:solidFill>
              </a:rPr>
              <a:t>網路</a:t>
            </a:r>
            <a:r>
              <a:rPr lang="zh-TW" altLang="en-US" sz="3600">
                <a:solidFill>
                  <a:srgbClr val="004C69"/>
                </a:solidFill>
              </a:rPr>
              <a:t>傳輸品質</a:t>
            </a:r>
            <a:br>
              <a:rPr lang="en-US" sz="3600">
                <a:solidFill>
                  <a:srgbClr val="004C69"/>
                </a:solidFill>
              </a:rPr>
            </a:br>
            <a:r>
              <a:rPr lang="zh-TW" altLang="en-US" sz="3600">
                <a:solidFill>
                  <a:srgbClr val="004C69"/>
                </a:solidFill>
              </a:rPr>
              <a:t>頻寬、擁塞、延遲和抖動</a:t>
            </a:r>
          </a:p>
        </p:txBody>
      </p:sp>
      <p:pic>
        <p:nvPicPr>
          <p:cNvPr id="6" name="Picture 5">
            <a:extLst>
              <a:ext uri="{FF2B5EF4-FFF2-40B4-BE49-F238E27FC236}">
                <a16:creationId xmlns:a16="http://schemas.microsoft.com/office/drawing/2014/main" id="{14CC6A36-2A89-49AF-9342-6B74D7895473}"/>
              </a:ext>
            </a:extLst>
          </p:cNvPr>
          <p:cNvPicPr>
            <a:picLocks noChangeAspect="1"/>
          </p:cNvPicPr>
          <p:nvPr/>
        </p:nvPicPr>
        <p:blipFill>
          <a:blip r:embed="rId3"/>
          <a:stretch>
            <a:fillRect/>
          </a:stretch>
        </p:blipFill>
        <p:spPr>
          <a:xfrm>
            <a:off x="1500501" y="3537207"/>
            <a:ext cx="8702279" cy="294504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354</a:t>
            </a:fld>
            <a:endParaRPr lang="en-US" kern="0">
              <a:solidFill>
                <a:srgbClr val="595959"/>
              </a:solidFill>
            </a:endParaRPr>
          </a:p>
        </p:txBody>
      </p:sp>
    </p:spTree>
    <p:extLst>
      <p:ext uri="{BB962C8B-B14F-4D97-AF65-F5344CB8AC3E}">
        <p14:creationId xmlns:p14="http://schemas.microsoft.com/office/powerpoint/2010/main" val="926948000"/>
      </p:ext>
    </p:extLst>
  </p:cSld>
  <p:clrMapOvr>
    <a:masterClrMapping/>
  </p:clrMapOvr>
  <p:transition/>
  <p:timing/>
</p:sld>
</file>

<file path=ppt/slides/slide3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97033"/>
            <a:ext cx="11804381" cy="4903617"/>
          </a:xfrm>
        </p:spPr>
        <p:txBody>
          <a:bodyPr>
            <a:normAutofit/>
          </a:bodyPr>
          <a:lstStyle/>
          <a:p>
            <a:pPr marL="0" indent="0">
              <a:buNone/>
            </a:pPr>
            <a:r>
              <a:rPr lang="zh-TW" altLang="en-US" sz="2200">
                <a:latin typeface="標楷體" pitchFamily="65" charset="-120"/>
              </a:rPr>
              <a:t>延遲或延時是指封包從來源傳送至目的地所需的時間。 </a:t>
            </a:r>
          </a:p>
          <a:p>
            <a:pPr lvl="1"/>
            <a:r>
              <a:rPr lang="zh-TW" altLang="en-US" sz="2200">
                <a:latin typeface="標楷體" pitchFamily="65" charset="-120"/>
              </a:rPr>
              <a:t>固定延遲是特定處理程序所花費的特定時間，例如在傳輸媒體上放置位元所需的時間。 </a:t>
            </a:r>
          </a:p>
          <a:p>
            <a:pPr lvl="1"/>
            <a:r>
              <a:rPr lang="zh-TW" altLang="en-US" sz="2200">
                <a:latin typeface="標楷體" pitchFamily="65" charset="-120"/>
              </a:rPr>
              <a:t>變動延遲會花費一段不特定的時間，而且會受到處理多少流量等因素的影響。 </a:t>
            </a:r>
          </a:p>
          <a:p>
            <a:pPr lvl="1"/>
            <a:r>
              <a:rPr lang="zh-TW" altLang="en-US" sz="2200">
                <a:latin typeface="標楷體" pitchFamily="65" charset="-120"/>
              </a:rPr>
              <a:t>抖動是接收封包的延遲變化。</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9.1</a:t>
            </a:r>
            <a:r>
              <a:rPr lang="zh-TW" altLang="en-US" sz="3600" smtClean="0">
                <a:solidFill>
                  <a:srgbClr val="004C69"/>
                </a:solidFill>
              </a:rPr>
              <a:t>網路</a:t>
            </a:r>
            <a:r>
              <a:rPr lang="zh-TW" altLang="en-US" sz="3600">
                <a:solidFill>
                  <a:srgbClr val="004C69"/>
                </a:solidFill>
              </a:rPr>
              <a:t>傳輸品質</a:t>
            </a:r>
            <a:br>
              <a:rPr lang="en-US" sz="3600">
                <a:solidFill>
                  <a:srgbClr val="004C69"/>
                </a:solidFill>
              </a:rPr>
            </a:br>
            <a:r>
              <a:rPr lang="zh-TW" altLang="en-US" sz="3600">
                <a:solidFill>
                  <a:srgbClr val="004C69"/>
                </a:solidFill>
              </a:rPr>
              <a:t>頻寬、擁塞、延遲和抖動（續）</a:t>
            </a:r>
          </a:p>
        </p:txBody>
      </p:sp>
      <p:graphicFrame>
        <p:nvGraphicFramePr>
          <p:cNvPr id="5" name="Content Placeholder 6">
            <a:extLst>
              <a:ext uri="{FF2B5EF4-FFF2-40B4-BE49-F238E27FC236}">
                <a16:creationId xmlns:a16="http://schemas.microsoft.com/office/drawing/2014/main" id="{3D1E8862-A376-45A7-AC00-3A951DBE91F4}"/>
              </a:ext>
            </a:extLst>
          </p:cNvPr>
          <p:cNvGraphicFramePr/>
          <p:nvPr>
            <p:extLst>
              <p:ext uri="{D42A27DB-BD31-4B8C-83A1-F6EECF244321}">
                <p14:modId xmlns:p14="http://schemas.microsoft.com/office/powerpoint/2010/main" val="1023755407"/>
              </p:ext>
            </p:extLst>
          </p:nvPr>
        </p:nvGraphicFramePr>
        <p:xfrm>
          <a:off x="499687" y="3048721"/>
          <a:ext cx="11040532" cy="3637280"/>
        </p:xfrm>
        <a:graphic>
          <a:graphicData uri="http://schemas.openxmlformats.org/drawingml/2006/table">
            <a:tbl>
              <a:tblPr firstRow="1" bandRow="1">
                <a:tableStyleId>{5C22544A-7EE6-4342-B048-85BDC9FD1C3A}</a:tableStyleId>
              </a:tblPr>
              <a:tblGrid>
                <a:gridCol w="2264372">
                  <a:extLst>
                    <a:ext uri="{9D8B030D-6E8A-4147-A177-3AD203B41FA5}">
                      <a16:colId xmlns:a16="http://schemas.microsoft.com/office/drawing/2014/main" val="3729139006"/>
                    </a:ext>
                  </a:extLst>
                </a:gridCol>
                <a:gridCol w="8776160">
                  <a:extLst>
                    <a:ext uri="{9D8B030D-6E8A-4147-A177-3AD203B41FA5}">
                      <a16:colId xmlns:a16="http://schemas.microsoft.com/office/drawing/2014/main" val="2623022619"/>
                    </a:ext>
                  </a:extLst>
                </a:gridCol>
              </a:tblGrid>
              <a:tr h="0">
                <a:tc>
                  <a:txBody>
                    <a:bodyPr vert="horz" wrap="square"/>
                    <a:lstStyle/>
                    <a:p>
                      <a:pPr algn="l" fontAlgn="ctr"/>
                      <a:r>
                        <a:rPr lang="zh-TW" altLang="en-US" sz="2400" b="1">
                          <a:effectLst/>
                          <a:latin typeface="標楷體" pitchFamily="65" charset="-120"/>
                          <a:ea typeface="標楷體" panose="03000509000000000000" pitchFamily="65" charset="-120"/>
                        </a:rPr>
                        <a:t>延遲</a:t>
                      </a:r>
                      <a:endParaRPr lang="zh-TW" altLang="en-US" sz="24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400" b="1">
                          <a:effectLst/>
                          <a:latin typeface="標楷體" pitchFamily="65" charset="-120"/>
                          <a:ea typeface="標楷體" panose="03000509000000000000" pitchFamily="65" charset="-120"/>
                        </a:rPr>
                        <a:t>說明</a:t>
                      </a:r>
                      <a:endParaRPr lang="zh-TW" altLang="en-US" sz="24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2583676789"/>
                  </a:ext>
                </a:extLst>
              </a:tr>
              <a:tr h="833120">
                <a:tc>
                  <a:txBody>
                    <a:bodyPr vert="horz" wrap="square"/>
                    <a:lstStyle/>
                    <a:p>
                      <a:pPr fontAlgn="ctr"/>
                      <a:r>
                        <a:rPr lang="zh-TW" altLang="en-US" sz="2400" b="0">
                          <a:effectLst/>
                          <a:latin typeface="標楷體" pitchFamily="65" charset="-120"/>
                          <a:ea typeface="標楷體" panose="03000509000000000000" pitchFamily="65" charset="-120"/>
                        </a:rPr>
                        <a:t>編碼延遲</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在來源壓縮資料，然後再傳輸到第一個網路裝置（通常是交換器）所需的固定時間。</a:t>
                      </a:r>
                    </a:p>
                  </a:txBody>
                  <a:tcPr marL="50800" marR="50800" marT="50800" marB="50800" anchor="ctr"/>
                </a:tc>
                <a:extLst>
                  <a:ext uri="{0D108BD9-81ED-4DB2-BD59-A6C34878D82A}">
                    <a16:rowId xmlns:a16="http://schemas.microsoft.com/office/drawing/2014/main" val="3849654457"/>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封包化延遲</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封裝一個包含所有必要標頭資訊的封包所需的固定時間 。</a:t>
                      </a:r>
                    </a:p>
                  </a:txBody>
                  <a:tcPr marL="50800" marR="50800" marT="50800" marB="50800" anchor="ctr"/>
                </a:tc>
                <a:extLst>
                  <a:ext uri="{0D108BD9-81ED-4DB2-BD59-A6C34878D82A}">
                    <a16:rowId xmlns:a16="http://schemas.microsoft.com/office/drawing/2014/main" val="235735172"/>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佇列延遲</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訊框或封包在鏈路上等待傳輸的變動時間 。</a:t>
                      </a:r>
                    </a:p>
                  </a:txBody>
                  <a:tcPr marL="50800" marR="50800" marT="50800" marB="50800" anchor="ctr"/>
                </a:tc>
                <a:extLst>
                  <a:ext uri="{0D108BD9-81ED-4DB2-BD59-A6C34878D82A}">
                    <a16:rowId xmlns:a16="http://schemas.microsoft.com/office/drawing/2014/main" val="354468046"/>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序列化延遲</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將訊框傳送到線路上所花費的固定時間。</a:t>
                      </a:r>
                    </a:p>
                  </a:txBody>
                  <a:tcPr marL="50800" marR="50800" marT="50800" marB="50800" anchor="ctr"/>
                </a:tc>
                <a:extLst>
                  <a:ext uri="{0D108BD9-81ED-4DB2-BD59-A6C34878D82A}">
                    <a16:rowId xmlns:a16="http://schemas.microsoft.com/office/drawing/2014/main" val="1458107787"/>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傳播延遲</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訊框在來源地和目的地之間移動所需的變動時間 。</a:t>
                      </a:r>
                    </a:p>
                  </a:txBody>
                  <a:tcPr marL="50800" marR="50800" marT="50800" marB="50800" anchor="ctr"/>
                </a:tc>
                <a:extLst>
                  <a:ext uri="{0D108BD9-81ED-4DB2-BD59-A6C34878D82A}">
                    <a16:rowId xmlns:a16="http://schemas.microsoft.com/office/drawing/2014/main" val="1670050751"/>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去抖動延遲</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緩衝一個封包流，然後以均勻的間隔發送出去所需的固定時間 。</a:t>
                      </a:r>
                    </a:p>
                  </a:txBody>
                  <a:tcPr marL="50800" marR="50800" marT="50800" marB="50800" anchor="ctr"/>
                </a:tc>
                <a:extLst>
                  <a:ext uri="{0D108BD9-81ED-4DB2-BD59-A6C34878D82A}">
                    <a16:rowId xmlns:a16="http://schemas.microsoft.com/office/drawing/2014/main" val="2807720915"/>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355</a:t>
            </a:fld>
            <a:endParaRPr lang="en-US" kern="0">
              <a:solidFill>
                <a:srgbClr val="595959"/>
              </a:solidFill>
            </a:endParaRPr>
          </a:p>
        </p:txBody>
      </p:sp>
    </p:spTree>
    <p:extLst>
      <p:ext uri="{BB962C8B-B14F-4D97-AF65-F5344CB8AC3E}">
        <p14:creationId xmlns:p14="http://schemas.microsoft.com/office/powerpoint/2010/main" val="858459047"/>
      </p:ext>
    </p:extLst>
  </p:cSld>
  <p:clrMapOvr>
    <a:masterClrMapping/>
  </p:clrMapOvr>
  <p:transition/>
  <p:timing/>
</p:sld>
</file>

<file path=ppt/slides/slide3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normAutofit/>
          </a:bodyPr>
          <a:lstStyle/>
          <a:p>
            <a:pPr marL="0" indent="0">
              <a:buNone/>
            </a:pPr>
            <a:r>
              <a:rPr lang="zh-TW" altLang="en-US" sz="2400">
                <a:latin typeface="標楷體" pitchFamily="65" charset="-120"/>
              </a:rPr>
              <a:t>如果沒有 </a:t>
            </a:r>
            <a:r>
              <a:rPr lang="en-US" altLang="zh-TW" sz="2400">
                <a:latin typeface="標楷體" pitchFamily="65" charset="-120"/>
              </a:rPr>
              <a:t>QoS </a:t>
            </a:r>
            <a:r>
              <a:rPr lang="zh-TW" altLang="en-US" sz="2400">
                <a:latin typeface="標楷體" pitchFamily="65" charset="-120"/>
              </a:rPr>
              <a:t>機制，時間敏感的封包，如即時視訊和語音，將會與非時間敏感的資料以相同的頻率被丟棄。</a:t>
            </a:r>
          </a:p>
          <a:p>
            <a:pPr lvl="1"/>
            <a:r>
              <a:rPr lang="zh-TW" altLang="en-US">
                <a:latin typeface="標楷體" pitchFamily="65" charset="-120"/>
              </a:rPr>
              <a:t>當路由器收到 </a:t>
            </a:r>
            <a:r>
              <a:rPr lang="en-US" altLang="zh-TW">
                <a:latin typeface="標楷體" pitchFamily="65" charset="-120"/>
              </a:rPr>
              <a:t>IP </a:t>
            </a:r>
            <a:r>
              <a:rPr lang="zh-TW" altLang="en-US">
                <a:latin typeface="標楷體" pitchFamily="65" charset="-120"/>
              </a:rPr>
              <a:t>語音 </a:t>
            </a:r>
            <a:r>
              <a:rPr lang="en-US" altLang="zh-TW">
                <a:latin typeface="標楷體" pitchFamily="65" charset="-120"/>
              </a:rPr>
              <a:t>(VoIP) </a:t>
            </a:r>
            <a:r>
              <a:rPr lang="zh-TW" altLang="en-US">
                <a:latin typeface="標楷體" pitchFamily="65" charset="-120"/>
              </a:rPr>
              <a:t>的即時協定 </a:t>
            </a:r>
            <a:r>
              <a:rPr lang="en-US" altLang="zh-TW">
                <a:latin typeface="標楷體" pitchFamily="65" charset="-120"/>
              </a:rPr>
              <a:t>(RTP) </a:t>
            </a:r>
            <a:r>
              <a:rPr lang="zh-TW" altLang="en-US">
                <a:latin typeface="標楷體" pitchFamily="65" charset="-120"/>
              </a:rPr>
              <a:t>數位音訊串流時，它必須補償所遭遇的抖動。 </a:t>
            </a:r>
          </a:p>
          <a:p>
            <a:pPr lvl="1"/>
            <a:r>
              <a:rPr lang="zh-TW" altLang="en-US">
                <a:latin typeface="標楷體" pitchFamily="65" charset="-120"/>
              </a:rPr>
              <a:t>播放延遲緩衝必須緩衝這些封包，然後在穩定的串流中播放它們。</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9.1</a:t>
            </a:r>
            <a:r>
              <a:rPr lang="zh-TW" altLang="en-US" sz="3600" smtClean="0">
                <a:solidFill>
                  <a:srgbClr val="004C69"/>
                </a:solidFill>
              </a:rPr>
              <a:t>網路</a:t>
            </a:r>
            <a:r>
              <a:rPr lang="zh-TW" altLang="en-US" sz="3600">
                <a:solidFill>
                  <a:srgbClr val="004C69"/>
                </a:solidFill>
              </a:rPr>
              <a:t>傳輸品質</a:t>
            </a:r>
            <a:br>
              <a:rPr lang="en-US" sz="3600">
                <a:solidFill>
                  <a:srgbClr val="004C69"/>
                </a:solidFill>
              </a:rPr>
            </a:br>
            <a:r>
              <a:rPr lang="zh-TW" altLang="en-US" sz="3600">
                <a:solidFill>
                  <a:srgbClr val="004C69"/>
                </a:solidFill>
              </a:rPr>
              <a:t>封包遺失</a:t>
            </a:r>
          </a:p>
        </p:txBody>
      </p:sp>
      <p:pic>
        <p:nvPicPr>
          <p:cNvPr id="2" name="Picture 1">
            <a:extLst>
              <a:ext uri="{FF2B5EF4-FFF2-40B4-BE49-F238E27FC236}">
                <a16:creationId xmlns:a16="http://schemas.microsoft.com/office/drawing/2014/main" id="{6E727764-5C85-4A6B-8DF7-47744A544A32}"/>
              </a:ext>
            </a:extLst>
          </p:cNvPr>
          <p:cNvPicPr>
            <a:picLocks noChangeAspect="1"/>
          </p:cNvPicPr>
          <p:nvPr/>
        </p:nvPicPr>
        <p:blipFill>
          <a:blip r:embed="rId3"/>
          <a:stretch>
            <a:fillRect/>
          </a:stretch>
        </p:blipFill>
        <p:spPr>
          <a:xfrm>
            <a:off x="6096000" y="1505350"/>
            <a:ext cx="5520037" cy="3847300"/>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356</a:t>
            </a:fld>
            <a:endParaRPr lang="en-US" kern="0">
              <a:solidFill>
                <a:srgbClr val="595959"/>
              </a:solidFill>
            </a:endParaRPr>
          </a:p>
        </p:txBody>
      </p:sp>
    </p:spTree>
    <p:extLst>
      <p:ext uri="{BB962C8B-B14F-4D97-AF65-F5344CB8AC3E}">
        <p14:creationId xmlns:p14="http://schemas.microsoft.com/office/powerpoint/2010/main" val="3496348839"/>
      </p:ext>
    </p:extLst>
  </p:cSld>
  <p:clrMapOvr>
    <a:masterClrMapping/>
  </p:clrMapOvr>
  <p:transition/>
  <p:timing/>
</p:sld>
</file>

<file path=ppt/slides/slide3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567029" cy="5540425"/>
          </a:xfrm>
        </p:spPr>
        <p:txBody>
          <a:bodyPr>
            <a:normAutofit/>
          </a:bodyPr>
          <a:lstStyle/>
          <a:p>
            <a:r>
              <a:rPr lang="zh-TW" altLang="en-US" sz="2400">
                <a:latin typeface="標楷體" pitchFamily="65" charset="-120"/>
              </a:rPr>
              <a:t>如果抖動太大，導致收到的封包超出了這個緩衝區的範圍，那麼超出範圍的封包就會被丟棄，並在音訊中聽到漏碼。</a:t>
            </a:r>
          </a:p>
          <a:p>
            <a:pPr lvl="1"/>
            <a:r>
              <a:rPr lang="zh-TW" altLang="en-US">
                <a:latin typeface="標楷體" pitchFamily="65" charset="-120"/>
              </a:rPr>
              <a:t>對於只有一個封包的遺失，數位訊號處理器 </a:t>
            </a:r>
            <a:r>
              <a:rPr lang="en-US" altLang="zh-TW">
                <a:latin typeface="標楷體" pitchFamily="65" charset="-120"/>
              </a:rPr>
              <a:t>(DSP) </a:t>
            </a:r>
            <a:r>
              <a:rPr lang="zh-TW" altLang="en-US">
                <a:latin typeface="標楷體" pitchFamily="65" charset="-120"/>
              </a:rPr>
              <a:t>會插入它認為音訊應該是的內容，使用者也不會聽到任何問題。</a:t>
            </a:r>
          </a:p>
          <a:p>
            <a:pPr lvl="1"/>
            <a:r>
              <a:rPr lang="zh-TW" altLang="en-US">
                <a:latin typeface="標楷體" pitchFamily="65" charset="-120"/>
              </a:rPr>
              <a:t>當抖動超過 </a:t>
            </a:r>
            <a:r>
              <a:rPr lang="en-US" altLang="zh-TW">
                <a:latin typeface="標楷體" pitchFamily="65" charset="-120"/>
              </a:rPr>
              <a:t>DSP </a:t>
            </a:r>
            <a:r>
              <a:rPr lang="zh-TW" altLang="en-US">
                <a:latin typeface="標楷體" pitchFamily="65" charset="-120"/>
              </a:rPr>
              <a:t>所能彌補的遺失封包時，就會聽到音訊問題。</a:t>
            </a:r>
            <a:endParaRPr lang="en-US" altLang="zh-TW">
              <a:latin typeface="標楷體" pitchFamily="65" charset="-120"/>
            </a:endParaRPr>
          </a:p>
          <a:p>
            <a:r>
              <a:rPr lang="zh-TW" altLang="en-US" sz="2400" b="1">
                <a:latin typeface="標楷體" pitchFamily="65" charset="-120"/>
              </a:rPr>
              <a:t>註</a:t>
            </a:r>
            <a:r>
              <a:rPr lang="zh-TW" altLang="zh-TW" sz="2400">
                <a:latin typeface="標楷體" pitchFamily="65" charset="-120"/>
              </a:rPr>
              <a:t>：</a:t>
            </a:r>
            <a:r>
              <a:rPr lang="zh-TW" altLang="en-US" sz="2400">
                <a:latin typeface="標楷體" pitchFamily="65" charset="-120"/>
              </a:rPr>
              <a:t>在設計正確的網路中，封包遺失應該接近零。</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9.1</a:t>
            </a:r>
            <a:r>
              <a:rPr lang="zh-TW" altLang="en-US" sz="3600" smtClean="0">
                <a:solidFill>
                  <a:srgbClr val="004C69"/>
                </a:solidFill>
              </a:rPr>
              <a:t>網路</a:t>
            </a:r>
            <a:r>
              <a:rPr lang="zh-TW" altLang="en-US" sz="3600">
                <a:solidFill>
                  <a:srgbClr val="004C69"/>
                </a:solidFill>
              </a:rPr>
              <a:t>傳輸品質</a:t>
            </a:r>
            <a:br>
              <a:rPr lang="en-US" sz="3600">
                <a:solidFill>
                  <a:srgbClr val="004C69"/>
                </a:solidFill>
              </a:rPr>
            </a:br>
            <a:r>
              <a:rPr lang="zh-TW" altLang="en-US" sz="3600">
                <a:solidFill>
                  <a:srgbClr val="004C69"/>
                </a:solidFill>
              </a:rPr>
              <a:t>封包遺失（續）</a:t>
            </a:r>
          </a:p>
        </p:txBody>
      </p:sp>
      <p:pic>
        <p:nvPicPr>
          <p:cNvPr id="2" name="Picture 1">
            <a:extLst>
              <a:ext uri="{FF2B5EF4-FFF2-40B4-BE49-F238E27FC236}">
                <a16:creationId xmlns:a16="http://schemas.microsoft.com/office/drawing/2014/main" id="{6D0E67A8-5952-4334-8F31-12EE33768754}"/>
              </a:ext>
            </a:extLst>
          </p:cNvPr>
          <p:cNvPicPr>
            <a:picLocks noChangeAspect="1"/>
          </p:cNvPicPr>
          <p:nvPr/>
        </p:nvPicPr>
        <p:blipFill>
          <a:blip r:embed="rId3"/>
          <a:stretch>
            <a:fillRect/>
          </a:stretch>
        </p:blipFill>
        <p:spPr>
          <a:xfrm>
            <a:off x="6096000" y="1604492"/>
            <a:ext cx="5374520" cy="3649016"/>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357</a:t>
            </a:fld>
            <a:endParaRPr lang="en-US" kern="0">
              <a:solidFill>
                <a:srgbClr val="595959"/>
              </a:solidFill>
            </a:endParaRPr>
          </a:p>
        </p:txBody>
      </p:sp>
    </p:spTree>
    <p:extLst>
      <p:ext uri="{BB962C8B-B14F-4D97-AF65-F5344CB8AC3E}">
        <p14:creationId xmlns:p14="http://schemas.microsoft.com/office/powerpoint/2010/main" val="818795450"/>
      </p:ext>
    </p:extLst>
  </p:cSld>
  <p:clrMapOvr>
    <a:masterClrMapping/>
  </p:clrMapOvr>
  <p:transition/>
  <p:timing/>
</p:sld>
</file>

<file path=ppt/slides/slide3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479665"/>
            <a:ext cx="10254810" cy="4620985"/>
          </a:xfrm>
        </p:spPr>
        <p:txBody>
          <a:bodyPr>
            <a:noAutofit/>
          </a:bodyPr>
          <a:lstStyle/>
          <a:p>
            <a:r>
              <a:rPr lang="zh-TW" altLang="en-US" sz="2400">
                <a:latin typeface="標楷體" pitchFamily="65" charset="-120"/>
              </a:rPr>
              <a:t>在 </a:t>
            </a:r>
            <a:r>
              <a:rPr lang="en-US" altLang="zh-TW" sz="2400">
                <a:latin typeface="標楷體" pitchFamily="65" charset="-120"/>
              </a:rPr>
              <a:t>21 </a:t>
            </a:r>
            <a:r>
              <a:rPr lang="zh-TW" altLang="en-US" sz="2400">
                <a:latin typeface="標楷體" pitchFamily="65" charset="-120"/>
              </a:rPr>
              <a:t>世紀初，主要類型的 </a:t>
            </a:r>
            <a:r>
              <a:rPr lang="en-US" altLang="zh-TW" sz="2400">
                <a:latin typeface="標楷體" pitchFamily="65" charset="-120"/>
              </a:rPr>
              <a:t>IP </a:t>
            </a:r>
            <a:r>
              <a:rPr lang="zh-TW" altLang="en-US" sz="2400">
                <a:latin typeface="標楷體" pitchFamily="65" charset="-120"/>
              </a:rPr>
              <a:t>流量是語音和資料。 </a:t>
            </a:r>
          </a:p>
          <a:p>
            <a:pPr lvl="1"/>
            <a:r>
              <a:rPr lang="zh-TW" altLang="en-US">
                <a:latin typeface="標楷體" pitchFamily="65" charset="-120"/>
              </a:rPr>
              <a:t>語音流量具有可預測的頻寬需求和已知的封包到達時間。 </a:t>
            </a:r>
          </a:p>
          <a:p>
            <a:pPr lvl="1"/>
            <a:r>
              <a:rPr lang="zh-TW" altLang="en-US">
                <a:latin typeface="標楷體" pitchFamily="65" charset="-120"/>
              </a:rPr>
              <a:t>資料流量不是即時的，而且具有無法預測的頻寬需求。 </a:t>
            </a:r>
          </a:p>
          <a:p>
            <a:pPr lvl="1"/>
            <a:r>
              <a:rPr lang="zh-TW" altLang="en-US">
                <a:latin typeface="標楷體" pitchFamily="65" charset="-120"/>
              </a:rPr>
              <a:t>資料流量可能會暫時爆發，如下載大檔案時。這種爆發會消耗整個鏈路的頻寬。 </a:t>
            </a:r>
          </a:p>
          <a:p>
            <a:r>
              <a:rPr lang="zh-TW" altLang="en-US" sz="2400">
                <a:latin typeface="標楷體" pitchFamily="65" charset="-120"/>
              </a:rPr>
              <a:t>近來，視訊流量對業務通訊和營運越來越重要。 </a:t>
            </a:r>
          </a:p>
          <a:p>
            <a:pPr lvl="1"/>
            <a:r>
              <a:rPr lang="zh-TW" altLang="en-US">
                <a:latin typeface="標楷體" pitchFamily="65" charset="-120"/>
              </a:rPr>
              <a:t>根據 </a:t>
            </a:r>
            <a:r>
              <a:rPr lang="en-US" altLang="zh-TW">
                <a:latin typeface="標楷體" pitchFamily="65" charset="-120"/>
              </a:rPr>
              <a:t>Cisco Visual Networking Index (VNI)</a:t>
            </a:r>
            <a:r>
              <a:rPr lang="zh-TW" altLang="en-US">
                <a:latin typeface="標楷體" pitchFamily="65" charset="-120"/>
              </a:rPr>
              <a:t>，視訊流量在 </a:t>
            </a:r>
            <a:r>
              <a:rPr lang="en-US" altLang="zh-TW">
                <a:latin typeface="標楷體" pitchFamily="65" charset="-120"/>
              </a:rPr>
              <a:t>2017 </a:t>
            </a:r>
            <a:r>
              <a:rPr lang="zh-TW" altLang="en-US">
                <a:latin typeface="標楷體" pitchFamily="65" charset="-120"/>
              </a:rPr>
              <a:t>年佔所有流量的 </a:t>
            </a:r>
            <a:r>
              <a:rPr lang="en-US" altLang="zh-TW">
                <a:latin typeface="標楷體" pitchFamily="65" charset="-120"/>
              </a:rPr>
              <a:t>70%</a:t>
            </a:r>
            <a:r>
              <a:rPr lang="zh-TW" altLang="en-US">
                <a:latin typeface="標楷體" pitchFamily="65" charset="-120"/>
              </a:rPr>
              <a:t>。 </a:t>
            </a:r>
          </a:p>
          <a:p>
            <a:pPr lvl="1"/>
            <a:r>
              <a:rPr lang="zh-TW" altLang="en-US">
                <a:latin typeface="標楷體" pitchFamily="65" charset="-120"/>
              </a:rPr>
              <a:t>到 </a:t>
            </a:r>
            <a:r>
              <a:rPr lang="en-US" altLang="zh-TW">
                <a:latin typeface="標楷體" pitchFamily="65" charset="-120"/>
              </a:rPr>
              <a:t>2022 </a:t>
            </a:r>
            <a:r>
              <a:rPr lang="zh-TW" altLang="en-US">
                <a:latin typeface="標楷體" pitchFamily="65" charset="-120"/>
              </a:rPr>
              <a:t>年，視訊將佔所有流量的 </a:t>
            </a:r>
            <a:r>
              <a:rPr lang="en-US" altLang="zh-TW">
                <a:latin typeface="標楷體" pitchFamily="65" charset="-120"/>
              </a:rPr>
              <a:t>82%</a:t>
            </a:r>
            <a:r>
              <a:rPr lang="zh-TW" altLang="en-US">
                <a:latin typeface="標楷體" pitchFamily="65" charset="-120"/>
              </a:rPr>
              <a:t>。 </a:t>
            </a:r>
          </a:p>
          <a:p>
            <a:pPr lvl="1"/>
            <a:r>
              <a:rPr lang="zh-TW" altLang="en-US">
                <a:latin typeface="標楷體" pitchFamily="65" charset="-120"/>
              </a:rPr>
              <a:t>到 </a:t>
            </a:r>
            <a:r>
              <a:rPr lang="en-US" altLang="zh-TW">
                <a:latin typeface="標楷體" pitchFamily="65" charset="-120"/>
              </a:rPr>
              <a:t>2022 </a:t>
            </a:r>
            <a:r>
              <a:rPr lang="zh-TW" altLang="en-US">
                <a:latin typeface="標楷體" pitchFamily="65" charset="-120"/>
              </a:rPr>
              <a:t>年，行動視訊流量將達到每月 </a:t>
            </a:r>
            <a:r>
              <a:rPr lang="en-US" altLang="zh-TW">
                <a:latin typeface="標楷體" pitchFamily="65" charset="-120"/>
              </a:rPr>
              <a:t>60.9 Exabyte</a:t>
            </a:r>
            <a:r>
              <a:rPr lang="zh-TW" altLang="en-US">
                <a:latin typeface="標楷體" pitchFamily="65" charset="-120"/>
              </a:rPr>
              <a:t>。 </a:t>
            </a:r>
          </a:p>
          <a:p>
            <a:r>
              <a:rPr lang="zh-TW" altLang="en-US" sz="2400">
                <a:latin typeface="標楷體" pitchFamily="65" charset="-120"/>
              </a:rPr>
              <a:t>網路上語音、視訊和資料流量的需求類型非常不同。</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9.2</a:t>
            </a:r>
            <a:r>
              <a:rPr lang="zh-TW" altLang="en-US" sz="3600" smtClean="0">
                <a:solidFill>
                  <a:srgbClr val="004C69"/>
                </a:solidFill>
              </a:rPr>
              <a:t> 流量</a:t>
            </a:r>
            <a:r>
              <a:rPr lang="zh-TW" altLang="en-US" sz="3600">
                <a:solidFill>
                  <a:srgbClr val="004C69"/>
                </a:solidFill>
              </a:rPr>
              <a:t>特徵</a:t>
            </a:r>
            <a:br>
              <a:rPr lang="en-US" sz="3600">
                <a:solidFill>
                  <a:srgbClr val="004C69"/>
                </a:solidFill>
              </a:rPr>
            </a:br>
            <a:r>
              <a:rPr lang="zh-TW" altLang="en-US" sz="3600">
                <a:solidFill>
                  <a:srgbClr val="004C69"/>
                </a:solidFill>
              </a:rPr>
              <a:t>網路流量趨勢</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358</a:t>
            </a:fld>
            <a:endParaRPr lang="en-US" kern="0">
              <a:solidFill>
                <a:srgbClr val="595959"/>
              </a:solidFill>
            </a:endParaRPr>
          </a:p>
        </p:txBody>
      </p:sp>
    </p:spTree>
    <p:extLst>
      <p:ext uri="{BB962C8B-B14F-4D97-AF65-F5344CB8AC3E}">
        <p14:creationId xmlns:p14="http://schemas.microsoft.com/office/powerpoint/2010/main" val="1855290639"/>
      </p:ext>
    </p:extLst>
  </p:cSld>
  <p:clrMapOvr>
    <a:masterClrMapping/>
  </p:clrMapOvr>
  <p:transition/>
  <p:timing/>
</p:sld>
</file>

<file path=ppt/slides/slide3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59493" y="1065259"/>
            <a:ext cx="11804381" cy="4878679"/>
          </a:xfrm>
        </p:spPr>
        <p:txBody>
          <a:bodyPr>
            <a:normAutofit/>
          </a:bodyPr>
          <a:lstStyle/>
          <a:p>
            <a:r>
              <a:rPr lang="zh-TW" altLang="en-US" sz="2200">
                <a:latin typeface="標楷體" pitchFamily="65" charset="-120"/>
              </a:rPr>
              <a:t>語音流量是可預測且平穩的。不過，語音對延遲和丟棄封包是非常敏感的。</a:t>
            </a:r>
          </a:p>
          <a:p>
            <a:pPr lvl="1"/>
            <a:r>
              <a:rPr lang="zh-TW" altLang="en-US" sz="2200">
                <a:latin typeface="標楷體" pitchFamily="65" charset="-120"/>
              </a:rPr>
              <a:t>語音封包的優先權必須高於其他類型的流量。</a:t>
            </a:r>
          </a:p>
          <a:p>
            <a:pPr lvl="1"/>
            <a:r>
              <a:rPr lang="en-US" altLang="zh-TW" sz="2200">
                <a:latin typeface="標楷體" pitchFamily="65" charset="-120"/>
              </a:rPr>
              <a:t>Cisco </a:t>
            </a:r>
            <a:r>
              <a:rPr lang="zh-TW" altLang="en-US" sz="2200">
                <a:latin typeface="標楷體" pitchFamily="65" charset="-120"/>
              </a:rPr>
              <a:t>產品使用 </a:t>
            </a:r>
            <a:r>
              <a:rPr lang="en-US" altLang="zh-TW" sz="2200">
                <a:latin typeface="標楷體" pitchFamily="65" charset="-120"/>
              </a:rPr>
              <a:t>RTP </a:t>
            </a:r>
            <a:r>
              <a:rPr lang="zh-TW" altLang="en-US" sz="2200">
                <a:latin typeface="標楷體" pitchFamily="65" charset="-120"/>
              </a:rPr>
              <a:t>連接埠範圍 </a:t>
            </a:r>
            <a:r>
              <a:rPr lang="en-US" altLang="zh-TW" sz="2200">
                <a:latin typeface="標楷體" pitchFamily="65" charset="-120"/>
              </a:rPr>
              <a:t>16384 </a:t>
            </a:r>
            <a:r>
              <a:rPr lang="zh-TW" altLang="en-US" sz="2200">
                <a:latin typeface="標楷體" pitchFamily="65" charset="-120"/>
              </a:rPr>
              <a:t>到 </a:t>
            </a:r>
            <a:r>
              <a:rPr lang="en-US" altLang="zh-TW" sz="2200">
                <a:latin typeface="標楷體" pitchFamily="65" charset="-120"/>
              </a:rPr>
              <a:t>32767 </a:t>
            </a:r>
            <a:r>
              <a:rPr lang="zh-TW" altLang="en-US" sz="2200">
                <a:latin typeface="標楷體" pitchFamily="65" charset="-120"/>
              </a:rPr>
              <a:t>來優先處理語音流量。</a:t>
            </a:r>
          </a:p>
          <a:p>
            <a:r>
              <a:rPr lang="zh-TW" altLang="en-US" sz="2200">
                <a:latin typeface="標楷體" pitchFamily="65" charset="-120"/>
              </a:rPr>
              <a:t>語音可以容忍一定量的延時，抖動和遺失，而不會有任何明顯的影響。</a:t>
            </a:r>
            <a:endParaRPr lang="en-US" altLang="zh-TW" sz="2200">
              <a:latin typeface="標楷體" pitchFamily="65" charset="-120"/>
            </a:endParaRPr>
          </a:p>
          <a:p>
            <a:pPr lvl="1"/>
            <a:r>
              <a:rPr lang="zh-TW" altLang="en-US" sz="2200">
                <a:latin typeface="標楷體" pitchFamily="65" charset="-120"/>
              </a:rPr>
              <a:t>延時不應超過 </a:t>
            </a:r>
            <a:r>
              <a:rPr lang="en-US" altLang="zh-TW" sz="2200">
                <a:latin typeface="標楷體" pitchFamily="65" charset="-120"/>
              </a:rPr>
              <a:t>150 </a:t>
            </a:r>
            <a:r>
              <a:rPr lang="zh-TW" altLang="en-US" sz="2200">
                <a:latin typeface="標楷體" pitchFamily="65" charset="-120"/>
              </a:rPr>
              <a:t>毫秒 </a:t>
            </a:r>
            <a:r>
              <a:rPr lang="en-US" altLang="zh-TW" sz="2200">
                <a:latin typeface="標楷體" pitchFamily="65" charset="-120"/>
              </a:rPr>
              <a:t>(ms)</a:t>
            </a:r>
            <a:r>
              <a:rPr lang="zh-TW" altLang="en-US" sz="2200">
                <a:latin typeface="標楷體" pitchFamily="65" charset="-120"/>
              </a:rPr>
              <a:t>。 </a:t>
            </a:r>
          </a:p>
          <a:p>
            <a:pPr lvl="1"/>
            <a:r>
              <a:rPr lang="zh-TW" altLang="en-US" sz="2200">
                <a:latin typeface="標楷體" pitchFamily="65" charset="-120"/>
              </a:rPr>
              <a:t>抖動應該不超過 </a:t>
            </a:r>
            <a:r>
              <a:rPr lang="en-US" altLang="zh-TW" sz="2200">
                <a:latin typeface="標楷體" pitchFamily="65" charset="-120"/>
              </a:rPr>
              <a:t>30 ms</a:t>
            </a:r>
            <a:r>
              <a:rPr lang="zh-TW" altLang="en-US" sz="2200">
                <a:latin typeface="標楷體" pitchFamily="65" charset="-120"/>
              </a:rPr>
              <a:t>，語音封包遺失應該不超過 </a:t>
            </a:r>
            <a:r>
              <a:rPr lang="en-US" altLang="zh-TW" sz="2200">
                <a:latin typeface="標楷體" pitchFamily="65" charset="-120"/>
              </a:rPr>
              <a:t>1%</a:t>
            </a:r>
            <a:r>
              <a:rPr lang="zh-TW" altLang="en-US" sz="2200">
                <a:latin typeface="標楷體" pitchFamily="65" charset="-120"/>
              </a:rPr>
              <a:t>。 </a:t>
            </a:r>
          </a:p>
          <a:p>
            <a:pPr lvl="1"/>
            <a:r>
              <a:rPr lang="zh-TW" altLang="en-US" sz="2200">
                <a:latin typeface="標楷體" pitchFamily="65" charset="-120"/>
              </a:rPr>
              <a:t>語音流量至少需要 </a:t>
            </a:r>
            <a:r>
              <a:rPr lang="en-US" altLang="zh-TW" sz="2200">
                <a:latin typeface="標楷體" pitchFamily="65" charset="-120"/>
              </a:rPr>
              <a:t>30 Kbps </a:t>
            </a:r>
            <a:r>
              <a:rPr lang="zh-TW" altLang="en-US" sz="2200">
                <a:latin typeface="標楷體" pitchFamily="65" charset="-120"/>
              </a:rPr>
              <a:t>的頻寬。</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9.2</a:t>
            </a:r>
            <a:r>
              <a:rPr lang="zh-TW" altLang="en-US" sz="3600" smtClean="0">
                <a:solidFill>
                  <a:srgbClr val="004C69"/>
                </a:solidFill>
              </a:rPr>
              <a:t> 流量</a:t>
            </a:r>
            <a:r>
              <a:rPr lang="zh-TW" altLang="en-US" sz="3600">
                <a:solidFill>
                  <a:srgbClr val="004C69"/>
                </a:solidFill>
              </a:rPr>
              <a:t>特徵</a:t>
            </a:r>
            <a:br>
              <a:rPr lang="en-US" sz="3600">
                <a:solidFill>
                  <a:srgbClr val="004C69"/>
                </a:solidFill>
              </a:rPr>
            </a:br>
            <a:r>
              <a:rPr lang="zh-TW" altLang="en-US" sz="3600">
                <a:solidFill>
                  <a:srgbClr val="004C69"/>
                </a:solidFill>
              </a:rPr>
              <a:t>語音</a:t>
            </a:r>
          </a:p>
        </p:txBody>
      </p:sp>
      <p:graphicFrame>
        <p:nvGraphicFramePr>
          <p:cNvPr id="5" name="Content Placeholder 6">
            <a:extLst>
              <a:ext uri="{FF2B5EF4-FFF2-40B4-BE49-F238E27FC236}">
                <a16:creationId xmlns:a16="http://schemas.microsoft.com/office/drawing/2014/main" id="{9210C184-EA9F-4C0B-84BC-5526514B6F62}"/>
              </a:ext>
            </a:extLst>
          </p:cNvPr>
          <p:cNvGraphicFramePr/>
          <p:nvPr>
            <p:extLst>
              <p:ext uri="{D42A27DB-BD31-4B8C-83A1-F6EECF244321}">
                <p14:modId xmlns:p14="http://schemas.microsoft.com/office/powerpoint/2010/main" val="2746896324"/>
              </p:ext>
            </p:extLst>
          </p:nvPr>
        </p:nvGraphicFramePr>
        <p:xfrm>
          <a:off x="2489825" y="4362730"/>
          <a:ext cx="7141171" cy="2397760"/>
        </p:xfrm>
        <a:graphic>
          <a:graphicData uri="http://schemas.openxmlformats.org/drawingml/2006/table">
            <a:tbl>
              <a:tblPr firstRow="1" bandRow="1">
                <a:tableStyleId>{5C22544A-7EE6-4342-B048-85BDC9FD1C3A}</a:tableStyleId>
              </a:tblPr>
              <a:tblGrid>
                <a:gridCol w="2071239">
                  <a:extLst>
                    <a:ext uri="{9D8B030D-6E8A-4147-A177-3AD203B41FA5}">
                      <a16:colId xmlns:a16="http://schemas.microsoft.com/office/drawing/2014/main" val="3729139006"/>
                    </a:ext>
                  </a:extLst>
                </a:gridCol>
                <a:gridCol w="5069932">
                  <a:extLst>
                    <a:ext uri="{9D8B030D-6E8A-4147-A177-3AD203B41FA5}">
                      <a16:colId xmlns:a16="http://schemas.microsoft.com/office/drawing/2014/main" val="2623022619"/>
                    </a:ext>
                  </a:extLst>
                </a:gridCol>
              </a:tblGrid>
              <a:tr h="467360">
                <a:tc>
                  <a:txBody>
                    <a:bodyPr vert="horz" wrap="square"/>
                    <a:lstStyle/>
                    <a:p>
                      <a:pPr algn="l" fontAlgn="ctr"/>
                      <a:r>
                        <a:rPr lang="zh-TW" altLang="en-US" sz="2400">
                          <a:effectLst/>
                          <a:latin typeface="標楷體" pitchFamily="65" charset="-120"/>
                          <a:ea typeface="標楷體" panose="03000509000000000000" pitchFamily="65" charset="-120"/>
                        </a:rPr>
                        <a:t>語音流量特徵</a:t>
                      </a:r>
                    </a:p>
                  </a:txBody>
                  <a:tcPr marL="50800" marR="50800" marT="50800" marB="50800" anchor="ctr"/>
                </a:tc>
                <a:tc>
                  <a:txBody>
                    <a:bodyPr vert="horz" wrap="square"/>
                    <a:lstStyle/>
                    <a:p>
                      <a:pPr algn="l" fontAlgn="ctr"/>
                      <a:r>
                        <a:rPr lang="zh-TW" altLang="en-US" sz="2400">
                          <a:effectLst/>
                          <a:latin typeface="標楷體" pitchFamily="65" charset="-120"/>
                          <a:ea typeface="標楷體" panose="03000509000000000000" pitchFamily="65" charset="-120"/>
                        </a:rPr>
                        <a:t>單向需求</a:t>
                      </a:r>
                    </a:p>
                  </a:txBody>
                  <a:tcPr marL="50800" marR="50800" marT="50800" marB="50800" anchor="ctr"/>
                </a:tc>
                <a:extLst>
                  <a:ext uri="{0D108BD9-81ED-4DB2-BD59-A6C34878D82A}">
                    <a16:rowId xmlns:a16="http://schemas.microsoft.com/office/drawing/2014/main" val="2583676789"/>
                  </a:ext>
                </a:extLst>
              </a:tr>
              <a:tr h="1930400">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平穩的</a:t>
                      </a:r>
                    </a:p>
                    <a:p>
                      <a:pPr fontAlgn="ctr">
                        <a:buFont typeface="Arial" pitchFamily="34" charset="0"/>
                        <a:buChar char="•"/>
                      </a:pPr>
                      <a:r>
                        <a:rPr lang="zh-TW" altLang="en-US" sz="2400" b="0">
                          <a:effectLst/>
                          <a:latin typeface="標楷體" pitchFamily="65" charset="-120"/>
                          <a:ea typeface="標楷體" panose="03000509000000000000" pitchFamily="65" charset="-120"/>
                        </a:rPr>
                        <a:t>良性的</a:t>
                      </a:r>
                    </a:p>
                    <a:p>
                      <a:pPr fontAlgn="ctr">
                        <a:buFont typeface="Arial" pitchFamily="34" charset="0"/>
                        <a:buChar char="•"/>
                      </a:pPr>
                      <a:r>
                        <a:rPr lang="zh-TW" altLang="en-US" sz="2400" b="0">
                          <a:effectLst/>
                          <a:latin typeface="標楷體" pitchFamily="65" charset="-120"/>
                          <a:ea typeface="標楷體" panose="03000509000000000000" pitchFamily="65" charset="-120"/>
                        </a:rPr>
                        <a:t>丟棄敏感</a:t>
                      </a:r>
                    </a:p>
                    <a:p>
                      <a:pPr fontAlgn="ctr">
                        <a:buFont typeface="Arial" pitchFamily="34" charset="0"/>
                        <a:buChar char="•"/>
                      </a:pPr>
                      <a:r>
                        <a:rPr lang="zh-TW" altLang="en-US" sz="2400" b="0">
                          <a:effectLst/>
                          <a:latin typeface="標楷體" pitchFamily="65" charset="-120"/>
                          <a:ea typeface="標楷體" panose="03000509000000000000" pitchFamily="65" charset="-120"/>
                        </a:rPr>
                        <a:t>延遲敏感</a:t>
                      </a:r>
                    </a:p>
                    <a:p>
                      <a:pPr fontAlgn="ctr">
                        <a:buFont typeface="Arial" pitchFamily="34" charset="0"/>
                        <a:buChar char="•"/>
                      </a:pPr>
                      <a:r>
                        <a:rPr lang="en-US" altLang="zh-TW" sz="2400" b="0">
                          <a:effectLst/>
                          <a:latin typeface="標楷體" pitchFamily="65" charset="-120"/>
                          <a:ea typeface="標楷體" panose="03000509000000000000" pitchFamily="65" charset="-120"/>
                        </a:rPr>
                        <a:t>UDP </a:t>
                      </a:r>
                      <a:r>
                        <a:rPr lang="zh-TW" altLang="en-US" sz="2400" b="0">
                          <a:effectLst/>
                          <a:latin typeface="標楷體" pitchFamily="65" charset="-120"/>
                          <a:ea typeface="標楷體" panose="03000509000000000000" pitchFamily="65" charset="-120"/>
                        </a:rPr>
                        <a:t>優先權</a:t>
                      </a:r>
                    </a:p>
                  </a:txBody>
                  <a:tcPr marL="50800" marR="50800"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延時 ≤ </a:t>
                      </a:r>
                      <a:r>
                        <a:rPr lang="en-US" altLang="zh-TW" sz="2400" b="0">
                          <a:effectLst/>
                          <a:latin typeface="標楷體" pitchFamily="65" charset="-120"/>
                          <a:ea typeface="標楷體" panose="03000509000000000000" pitchFamily="65" charset="-120"/>
                        </a:rPr>
                        <a:t>150 ms</a:t>
                      </a:r>
                      <a:endParaRPr lang="en-US" altLang="zh-TW" sz="2400" b="0">
                        <a:effectLst/>
                        <a:latin typeface="標楷體" pitchFamily="65" charset="-120"/>
                        <a:ea typeface="標楷體" panose="03000509000000000000" pitchFamily="65" charset="-120"/>
                      </a:endParaRPr>
                    </a:p>
                    <a:p>
                      <a:pPr fontAlgn="ctr">
                        <a:buFont typeface="Arial" pitchFamily="34" charset="0"/>
                        <a:buChar char="•"/>
                      </a:pPr>
                      <a:r>
                        <a:rPr lang="zh-TW" altLang="en-US" sz="2400" b="0">
                          <a:effectLst/>
                          <a:latin typeface="標楷體" pitchFamily="65" charset="-120"/>
                          <a:ea typeface="標楷體" panose="03000509000000000000" pitchFamily="65" charset="-120"/>
                        </a:rPr>
                        <a:t>抖動 ≤</a:t>
                      </a:r>
                      <a:r>
                        <a:rPr lang="en-US" altLang="zh-TW" sz="2400" b="0">
                          <a:effectLst/>
                          <a:latin typeface="標楷體" pitchFamily="65" charset="-120"/>
                          <a:ea typeface="標楷體" panose="03000509000000000000" pitchFamily="65" charset="-120"/>
                        </a:rPr>
                        <a:t>30 ms</a:t>
                      </a:r>
                      <a:endParaRPr lang="en-US" altLang="zh-TW" sz="2400" b="0">
                        <a:effectLst/>
                        <a:latin typeface="標楷體" pitchFamily="65" charset="-120"/>
                        <a:ea typeface="標楷體" panose="03000509000000000000" pitchFamily="65" charset="-120"/>
                      </a:endParaRPr>
                    </a:p>
                    <a:p>
                      <a:pPr fontAlgn="ctr">
                        <a:buFont typeface="Arial" pitchFamily="34" charset="0"/>
                        <a:buChar char="•"/>
                      </a:pPr>
                      <a:r>
                        <a:rPr lang="zh-TW" altLang="en-US" sz="2400" b="0">
                          <a:effectLst/>
                          <a:latin typeface="標楷體" pitchFamily="65" charset="-120"/>
                          <a:ea typeface="標楷體" panose="03000509000000000000" pitchFamily="65" charset="-120"/>
                        </a:rPr>
                        <a:t>遺失 ≤ </a:t>
                      </a:r>
                      <a:r>
                        <a:rPr lang="en-US" altLang="zh-TW" sz="2400" b="0">
                          <a:effectLst/>
                          <a:latin typeface="標楷體" pitchFamily="65" charset="-120"/>
                          <a:ea typeface="標楷體" panose="03000509000000000000" pitchFamily="65" charset="-120"/>
                        </a:rPr>
                        <a:t>1% </a:t>
                      </a:r>
                      <a:r>
                        <a:rPr lang="zh-TW" altLang="en-US" sz="2400" b="0">
                          <a:effectLst/>
                          <a:latin typeface="標楷體" pitchFamily="65" charset="-120"/>
                          <a:ea typeface="標楷體" panose="03000509000000000000" pitchFamily="65" charset="-120"/>
                        </a:rPr>
                        <a:t>頻寬 </a:t>
                      </a:r>
                      <a:r>
                        <a:rPr lang="en-US" altLang="zh-TW" sz="2400" b="0">
                          <a:effectLst/>
                          <a:latin typeface="標楷體" pitchFamily="65" charset="-120"/>
                          <a:ea typeface="標楷體" panose="03000509000000000000" pitchFamily="65" charset="-120"/>
                        </a:rPr>
                        <a:t>(30-128 Kbps)</a:t>
                      </a:r>
                    </a:p>
                  </a:txBody>
                  <a:tcPr marL="50800" marR="50800" marT="50800" marB="50800" anchor="ctr"/>
                </a:tc>
                <a:extLst>
                  <a:ext uri="{0D108BD9-81ED-4DB2-BD59-A6C34878D82A}">
                    <a16:rowId xmlns:a16="http://schemas.microsoft.com/office/drawing/2014/main" val="3849654457"/>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359</a:t>
            </a:fld>
            <a:endParaRPr lang="en-US" kern="0">
              <a:solidFill>
                <a:srgbClr val="595959"/>
              </a:solidFill>
            </a:endParaRPr>
          </a:p>
        </p:txBody>
      </p:sp>
    </p:spTree>
    <p:extLst>
      <p:ext uri="{BB962C8B-B14F-4D97-AF65-F5344CB8AC3E}">
        <p14:creationId xmlns:p14="http://schemas.microsoft.com/office/powerpoint/2010/main" val="1958947773"/>
      </p:ext>
    </p:extLst>
  </p:cSld>
  <p:clrMapOvr>
    <a:masterClrMapping/>
  </p:clrMapOvr>
  <p:transition/>
  <p:timing/>
</p:sld>
</file>

<file path=ppt/slides/slide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D26776F1-7982-B14D-AA5C-B400E9A23A6D}"/>
              </a:ext>
            </a:extLst>
          </p:cNvPr>
          <p:cNvSpPr>
            <a:spLocks noGrp="1"/>
          </p:cNvSpPr>
          <p:nvPr>
            <p:ph idx="1"/>
          </p:nvPr>
        </p:nvSpPr>
        <p:spPr>
          <a:xfrm>
            <a:off x="192086" y="917788"/>
            <a:ext cx="11804381" cy="5540425"/>
          </a:xfrm>
        </p:spPr>
        <p:txBody>
          <a:bodyPr>
            <a:normAutofit/>
          </a:bodyPr>
          <a:lstStyle/>
          <a:p>
            <a:pPr marL="380990" indent="-380990">
              <a:spcBef>
                <a:spcPct val="0"/>
              </a:spcBef>
              <a:spcAft>
                <a:spcPct val="0"/>
              </a:spcAft>
              <a:buFont typeface="Arial" pitchFamily="34" charset="0"/>
              <a:buChar char="•"/>
            </a:pPr>
            <a:r>
              <a:rPr lang="zh-TW" altLang="en-US" sz="2000">
                <a:latin typeface="標楷體" pitchFamily="65" charset="-120"/>
              </a:rPr>
              <a:t>路由器選擇路由器 </a:t>
            </a:r>
            <a:r>
              <a:rPr lang="en-US" altLang="zh-TW" sz="2000">
                <a:latin typeface="標楷體" pitchFamily="65" charset="-120"/>
              </a:rPr>
              <a:t>ID </a:t>
            </a:r>
            <a:r>
              <a:rPr lang="zh-TW" altLang="en-US" sz="2000">
                <a:latin typeface="標楷體" pitchFamily="65" charset="-120"/>
              </a:rPr>
              <a:t>之後，作用中的 </a:t>
            </a:r>
            <a:r>
              <a:rPr lang="en-US" altLang="zh-TW" sz="2000">
                <a:latin typeface="標楷體" pitchFamily="65" charset="-120"/>
              </a:rPr>
              <a:t>OSPF </a:t>
            </a:r>
            <a:r>
              <a:rPr lang="zh-TW" altLang="en-US" sz="2000">
                <a:latin typeface="標楷體" pitchFamily="65" charset="-120"/>
              </a:rPr>
              <a:t>路由器不允許變更路由器 </a:t>
            </a:r>
            <a:r>
              <a:rPr lang="en-US" altLang="zh-TW" sz="2000">
                <a:latin typeface="標楷體" pitchFamily="65" charset="-120"/>
              </a:rPr>
              <a:t>ID </a:t>
            </a:r>
            <a:r>
              <a:rPr lang="zh-TW" altLang="en-US" sz="2000">
                <a:latin typeface="標楷體" pitchFamily="65" charset="-120"/>
              </a:rPr>
              <a:t>，直到重新載入路由器或重設 </a:t>
            </a:r>
            <a:r>
              <a:rPr lang="en-US" altLang="zh-TW" sz="2000">
                <a:latin typeface="標楷體" pitchFamily="65" charset="-120"/>
              </a:rPr>
              <a:t>OSPF </a:t>
            </a:r>
            <a:r>
              <a:rPr lang="zh-TW" altLang="en-US" sz="2000">
                <a:latin typeface="標楷體" pitchFamily="65" charset="-120"/>
              </a:rPr>
              <a:t>程序。</a:t>
            </a:r>
          </a:p>
          <a:p>
            <a:pPr marL="380990" indent="-380990">
              <a:spcBef>
                <a:spcPct val="0"/>
              </a:spcBef>
              <a:spcAft>
                <a:spcPct val="0"/>
              </a:spcAft>
              <a:buFont typeface="Arial" pitchFamily="34" charset="0"/>
              <a:buChar char="•"/>
            </a:pPr>
            <a:r>
              <a:rPr lang="zh-TW" altLang="en-US" sz="2000">
                <a:latin typeface="標楷體" pitchFamily="65" charset="-120"/>
              </a:rPr>
              <a:t>清除 </a:t>
            </a:r>
            <a:r>
              <a:rPr lang="en-US" altLang="zh-TW" sz="2000">
                <a:latin typeface="標楷體" pitchFamily="65" charset="-120"/>
              </a:rPr>
              <a:t>OSPF </a:t>
            </a:r>
            <a:r>
              <a:rPr lang="zh-TW" altLang="en-US" sz="2000">
                <a:latin typeface="標楷體" pitchFamily="65" charset="-120"/>
              </a:rPr>
              <a:t>程序是重設路由器 </a:t>
            </a:r>
            <a:r>
              <a:rPr lang="en-US" altLang="zh-TW" sz="2000">
                <a:latin typeface="標楷體" pitchFamily="65" charset="-120"/>
              </a:rPr>
              <a:t>ID </a:t>
            </a:r>
            <a:r>
              <a:rPr lang="zh-TW" altLang="en-US" sz="2000">
                <a:latin typeface="標楷體" pitchFamily="65" charset="-120"/>
              </a:rPr>
              <a:t>的首選方法。</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2.1OSPF </a:t>
            </a:r>
            <a:r>
              <a:rPr lang="zh-TW" altLang="en-US" sz="3600">
                <a:solidFill>
                  <a:srgbClr val="004C69"/>
                </a:solidFill>
              </a:rPr>
              <a:t>路由器 </a:t>
            </a:r>
            <a:r>
              <a:rPr lang="en-US" altLang="zh-TW" sz="3600">
                <a:solidFill>
                  <a:srgbClr val="004C69"/>
                </a:solidFill>
              </a:rPr>
              <a:t>ID</a:t>
            </a:r>
            <a:br>
              <a:rPr lang="en-US" sz="3600">
                <a:solidFill>
                  <a:srgbClr val="004C69"/>
                </a:solidFill>
              </a:rPr>
            </a:br>
            <a:r>
              <a:rPr lang="zh-TW" altLang="en-US" sz="3600">
                <a:solidFill>
                  <a:srgbClr val="004C69"/>
                </a:solidFill>
              </a:rPr>
              <a:t>修改路由器 </a:t>
            </a:r>
            <a:r>
              <a:rPr lang="en-US" altLang="zh-TW" sz="3600">
                <a:solidFill>
                  <a:srgbClr val="004C69"/>
                </a:solidFill>
              </a:rPr>
              <a:t>ID</a:t>
            </a:r>
            <a:endParaRPr lang="zh-TW" altLang="en-US" sz="3600">
              <a:solidFill>
                <a:srgbClr val="004C69"/>
              </a:solidFill>
            </a:endParaRPr>
          </a:p>
        </p:txBody>
      </p:sp>
      <p:sp>
        <p:nvSpPr>
          <p:cNvPr id="2" name="Rectangle 1">
            <a:extLst>
              <a:ext uri="{FF2B5EF4-FFF2-40B4-BE49-F238E27FC236}">
                <a16:creationId xmlns:a16="http://schemas.microsoft.com/office/drawing/2014/main" id="{DE4EBB97-7741-4245-B53B-EB9B59E2FE79}"/>
              </a:ext>
            </a:extLst>
          </p:cNvPr>
          <p:cNvSpPr/>
          <p:nvPr/>
        </p:nvSpPr>
        <p:spPr>
          <a:xfrm>
            <a:off x="427607" y="1939941"/>
            <a:ext cx="11333340" cy="4833439"/>
          </a:xfrm>
          <a:prstGeom prst="rect">
            <a:avLst/>
          </a:prstGeom>
          <a:solidFill>
            <a:srgbClr val="000000"/>
          </a:solidFill>
        </p:spPr>
        <p:txBody>
          <a:bodyPr wrap="square">
            <a:spAutoFit/>
          </a:bodyPr>
          <a:lstStyle/>
          <a:p>
            <a:r>
              <a:rPr lang="en-US" altLang="zh-TW" sz="1467">
                <a:solidFill>
                  <a:srgbClr val="DFDFDF"/>
                </a:solidFill>
                <a:latin typeface="Courier New" panose="02070309020205020404" pitchFamily="49" charset="0"/>
              </a:rPr>
              <a:t>R1# </a:t>
            </a:r>
            <a:r>
              <a:rPr lang="en-US" altLang="zh-TW" sz="1467" b="1">
                <a:solidFill>
                  <a:srgbClr val="DFDFDF"/>
                </a:solidFill>
                <a:latin typeface="Courier New" panose="02070309020205020404" pitchFamily="49" charset="0"/>
              </a:rPr>
              <a:t>show ip protocols | include Router ID </a:t>
            </a:r>
          </a:p>
          <a:p>
            <a:r>
              <a:rPr lang="en-US" altLang="zh-TW" sz="1467" b="1">
                <a:solidFill>
                  <a:srgbClr val="DFDFDF"/>
                </a:solidFill>
                <a:latin typeface="Courier New" panose="02070309020205020404" pitchFamily="49" charset="0"/>
              </a:rPr>
              <a:t>  </a:t>
            </a:r>
            <a:r>
              <a:rPr lang="en-US" altLang="zh-TW" sz="1467">
                <a:solidFill>
                  <a:schemeClr val="accent6"/>
                </a:solidFill>
                <a:latin typeface="Courier New" panose="02070309020205020404" pitchFamily="49" charset="0"/>
              </a:rPr>
              <a:t>Router ID 10.10.1.1</a:t>
            </a:r>
          </a:p>
          <a:p>
            <a:r>
              <a:rPr lang="en-US" altLang="zh-TW" sz="1467">
                <a:solidFill>
                  <a:srgbClr val="DFDFDF"/>
                </a:solidFill>
                <a:latin typeface="Courier New" panose="02070309020205020404" pitchFamily="49" charset="0"/>
              </a:rPr>
              <a:t>R1# </a:t>
            </a:r>
            <a:r>
              <a:rPr lang="en-US" altLang="zh-TW" sz="1467" b="1">
                <a:solidFill>
                  <a:srgbClr val="DFDFDF"/>
                </a:solidFill>
                <a:latin typeface="Courier New" panose="02070309020205020404" pitchFamily="49" charset="0"/>
              </a:rPr>
              <a:t>conf t</a:t>
            </a:r>
          </a:p>
          <a:p>
            <a:r>
              <a:rPr lang="en-US" altLang="zh-TW" sz="1467">
                <a:solidFill>
                  <a:srgbClr val="DFDFDF"/>
                </a:solidFill>
                <a:latin typeface="Courier New" panose="02070309020205020404" pitchFamily="49" charset="0"/>
              </a:rPr>
              <a:t>Enter configuration commands, one per line. End with CNTL/Z.</a:t>
            </a:r>
          </a:p>
          <a:p>
            <a:r>
              <a:rPr lang="en-US" altLang="zh-TW" sz="1467">
                <a:solidFill>
                  <a:srgbClr val="DFDFDF"/>
                </a:solidFill>
                <a:latin typeface="Courier New" panose="02070309020205020404" pitchFamily="49" charset="0"/>
              </a:rPr>
              <a:t>R1(config)# </a:t>
            </a:r>
            <a:r>
              <a:rPr lang="en-US" altLang="zh-TW" sz="1467" b="1">
                <a:solidFill>
                  <a:srgbClr val="DFDFDF"/>
                </a:solidFill>
                <a:latin typeface="Courier New" panose="02070309020205020404" pitchFamily="49" charset="0"/>
              </a:rPr>
              <a:t>router ospf 10</a:t>
            </a:r>
            <a:r>
              <a:rPr lang="en-US" altLang="zh-TW" sz="1467">
                <a:solidFill>
                  <a:srgbClr val="DFDFDF"/>
                </a:solidFill>
                <a:latin typeface="Courier New" panose="02070309020205020404" pitchFamily="49" charset="0"/>
              </a:rPr>
              <a:t> </a:t>
            </a:r>
          </a:p>
          <a:p>
            <a:r>
              <a:rPr lang="en-US" altLang="zh-TW" sz="1467">
                <a:solidFill>
                  <a:srgbClr val="DFDFDF"/>
                </a:solidFill>
                <a:latin typeface="Courier New" panose="02070309020205020404" pitchFamily="49" charset="0"/>
              </a:rPr>
              <a:t>R1(config-router)# </a:t>
            </a:r>
            <a:r>
              <a:rPr lang="en-US" altLang="zh-TW" sz="1467" b="1">
                <a:solidFill>
                  <a:srgbClr val="DFDFDF"/>
                </a:solidFill>
                <a:latin typeface="Courier New" panose="02070309020205020404" pitchFamily="49" charset="0"/>
              </a:rPr>
              <a:t>router-id 1.1.1.1</a:t>
            </a:r>
          </a:p>
          <a:p>
            <a:r>
              <a:rPr lang="en-US" altLang="zh-TW" sz="1467">
                <a:solidFill>
                  <a:srgbClr val="DFDFDF"/>
                </a:solidFill>
                <a:latin typeface="Courier New" panose="02070309020205020404" pitchFamily="49" charset="0"/>
              </a:rPr>
              <a:t>% OSPF: Reload or use "clear ip ospf process" command, for this to take effect</a:t>
            </a:r>
          </a:p>
          <a:p>
            <a:r>
              <a:rPr lang="en-US" altLang="zh-TW" sz="1467">
                <a:solidFill>
                  <a:srgbClr val="DFDFDF"/>
                </a:solidFill>
                <a:latin typeface="Courier New" panose="02070309020205020404" pitchFamily="49" charset="0"/>
              </a:rPr>
              <a:t>R1(config-router)# </a:t>
            </a:r>
            <a:r>
              <a:rPr lang="en-US" altLang="zh-TW" sz="1467" b="1">
                <a:solidFill>
                  <a:srgbClr val="DFDFDF"/>
                </a:solidFill>
                <a:latin typeface="Courier New" panose="02070309020205020404" pitchFamily="49" charset="0"/>
              </a:rPr>
              <a:t>end</a:t>
            </a:r>
          </a:p>
          <a:p>
            <a:r>
              <a:rPr lang="en-US" altLang="zh-TW" sz="1467">
                <a:solidFill>
                  <a:srgbClr val="DFDFDF"/>
                </a:solidFill>
                <a:latin typeface="Courier New" panose="02070309020205020404" pitchFamily="49" charset="0"/>
              </a:rPr>
              <a:t>R1# </a:t>
            </a:r>
            <a:r>
              <a:rPr lang="en-US" altLang="zh-TW" sz="1467" b="1">
                <a:solidFill>
                  <a:srgbClr val="DFDFDF"/>
                </a:solidFill>
                <a:latin typeface="Courier New" panose="02070309020205020404" pitchFamily="49" charset="0"/>
              </a:rPr>
              <a:t>clear ip ospf process</a:t>
            </a:r>
          </a:p>
          <a:p>
            <a:r>
              <a:rPr lang="en-US" altLang="zh-TW" sz="1467">
                <a:solidFill>
                  <a:srgbClr val="DFDFDF"/>
                </a:solidFill>
                <a:latin typeface="Courier New" panose="02070309020205020404" pitchFamily="49" charset="0"/>
              </a:rPr>
              <a:t>Reset ALL OSPF processes? [no]:</a:t>
            </a:r>
            <a:r>
              <a:rPr lang="en-US" altLang="zh-TW" sz="1467" b="1">
                <a:solidFill>
                  <a:srgbClr val="DFDFDF"/>
                </a:solidFill>
                <a:latin typeface="Courier New" panose="02070309020205020404" pitchFamily="49" charset="0"/>
              </a:rPr>
              <a:t>y</a:t>
            </a:r>
          </a:p>
          <a:p>
            <a:r>
              <a:rPr lang="en-US" altLang="zh-TW" sz="1467">
                <a:solidFill>
                  <a:srgbClr val="DFDFDF"/>
                </a:solidFill>
                <a:latin typeface="Courier New" panose="02070309020205020404" pitchFamily="49" charset="0"/>
              </a:rPr>
              <a:t>*Jun 6 01:09:46.975: %OSPF-5-ADJCHG: Process 10, Nbr 3.3.3.3 on GigabitEthernet0/0/1 from FULL to DOWN, Neighbor Down: Interface down or detached</a:t>
            </a:r>
          </a:p>
          <a:p>
            <a:r>
              <a:rPr lang="en-US" altLang="zh-TW" sz="1467">
                <a:solidFill>
                  <a:srgbClr val="DFDFDF"/>
                </a:solidFill>
                <a:latin typeface="Courier New" panose="02070309020205020404" pitchFamily="49" charset="0"/>
              </a:rPr>
              <a:t>*Jun 6 01:09:46.975: %OSPF-5-ADJCHG: Process 10, Nbr 2.2.2.2 on GigabitEthernet0/0/0 from FULL to DOWN, Neighbor Down: Interface down or detached</a:t>
            </a:r>
          </a:p>
          <a:p>
            <a:r>
              <a:rPr lang="en-US" altLang="zh-TW" sz="1467">
                <a:solidFill>
                  <a:srgbClr val="DFDFDF"/>
                </a:solidFill>
                <a:latin typeface="Courier New" panose="02070309020205020404" pitchFamily="49" charset="0"/>
              </a:rPr>
              <a:t>*Jun 6 01:09:46.981: %OSPF-5-ADJCHG: Process 10, Nbr 3.3.3.3 on GigabitEthernet0/0/1 from LOADING to FULL, Loading Done</a:t>
            </a:r>
          </a:p>
          <a:p>
            <a:r>
              <a:rPr lang="en-US" altLang="zh-TW" sz="1467">
                <a:solidFill>
                  <a:srgbClr val="DFDFDF"/>
                </a:solidFill>
                <a:latin typeface="Courier New" panose="02070309020205020404" pitchFamily="49" charset="0"/>
              </a:rPr>
              <a:t>*Jun 6 01:09:46.981: %OSPF-5-ADJCHG: Process 10, Nbr 2.2.2.2 on GigabitEthernet0/0/0 from LOADING to FULL, Loading Done</a:t>
            </a:r>
          </a:p>
          <a:p>
            <a:r>
              <a:rPr lang="en-US" altLang="zh-TW" sz="1467">
                <a:solidFill>
                  <a:srgbClr val="DFDFDF"/>
                </a:solidFill>
                <a:latin typeface="Courier New" panose="02070309020205020404" pitchFamily="49" charset="0"/>
              </a:rPr>
              <a:t>R1# </a:t>
            </a:r>
            <a:r>
              <a:rPr lang="en-US" altLang="zh-TW" sz="1467" b="1">
                <a:solidFill>
                  <a:srgbClr val="DFDFDF"/>
                </a:solidFill>
                <a:latin typeface="Courier New" panose="02070309020205020404" pitchFamily="49" charset="0"/>
              </a:rPr>
              <a:t>show ip protocols | include Router ID</a:t>
            </a:r>
            <a:r>
              <a:rPr lang="en-US" altLang="zh-TW" sz="1467">
                <a:solidFill>
                  <a:srgbClr val="DFDFDF"/>
                </a:solidFill>
                <a:latin typeface="Courier New" panose="02070309020205020404" pitchFamily="49" charset="0"/>
              </a:rPr>
              <a:t> </a:t>
            </a:r>
          </a:p>
          <a:p>
            <a:r>
              <a:rPr lang="en-US" altLang="zh-TW" sz="1467">
                <a:solidFill>
                  <a:srgbClr val="DFDFDF"/>
                </a:solidFill>
                <a:latin typeface="Courier New" panose="02070309020205020404" pitchFamily="49" charset="0"/>
              </a:rPr>
              <a:t>  </a:t>
            </a:r>
            <a:r>
              <a:rPr lang="en-US" altLang="zh-TW" sz="1467">
                <a:solidFill>
                  <a:schemeClr val="accent6"/>
                </a:solidFill>
                <a:latin typeface="Courier New" panose="02070309020205020404" pitchFamily="49" charset="0"/>
              </a:rPr>
              <a:t>Router ID 1.1.1.1</a:t>
            </a:r>
          </a:p>
          <a:p>
            <a:r>
              <a:rPr lang="en-US" altLang="zh-TW" sz="1467">
                <a:solidFill>
                  <a:srgbClr val="DFDFDF"/>
                </a:solidFill>
                <a:latin typeface="Courier New" panose="02070309020205020404" pitchFamily="49" charset="0"/>
              </a:rPr>
              <a:t>R1#</a:t>
            </a:r>
            <a:endParaRPr lang="zh-TW" altLang="en-US" sz="1467">
              <a:solidFill>
                <a:srgbClr val="DFDFDF"/>
              </a:solidFill>
              <a:latin typeface="Courier New" panose="02070309020205020404" pitchFamily="49" charset="0"/>
            </a:endParaRPr>
          </a:p>
        </p:txBody>
      </p:sp>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36</a:t>
            </a:fld>
            <a:endParaRPr lang="en-US" kern="0">
              <a:solidFill>
                <a:srgbClr val="595959"/>
              </a:solidFill>
            </a:endParaRPr>
          </a:p>
        </p:txBody>
      </p:sp>
    </p:spTree>
    <p:custDataLst>
      <p:tags r:id="rId3"/>
    </p:custDataLst>
    <p:extLst>
      <p:ext uri="{BB962C8B-B14F-4D97-AF65-F5344CB8AC3E}">
        <p14:creationId xmlns:p14="http://schemas.microsoft.com/office/powerpoint/2010/main" val="2713042439"/>
      </p:ext>
    </p:extLst>
  </p:cSld>
  <p:clrMapOvr>
    <a:masterClrMapping/>
  </p:clrMapOvr>
  <p:transition/>
  <p:timing/>
</p:sld>
</file>

<file path=ppt/slides/slide3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46662"/>
            <a:ext cx="10736949" cy="4753988"/>
          </a:xfrm>
        </p:spPr>
        <p:txBody>
          <a:bodyPr>
            <a:normAutofit/>
          </a:bodyPr>
          <a:lstStyle/>
          <a:p>
            <a:pPr marL="0" indent="0">
              <a:buNone/>
            </a:pPr>
            <a:r>
              <a:rPr lang="zh-TW" altLang="en-US" sz="2200">
                <a:latin typeface="標楷體" pitchFamily="65" charset="-120"/>
              </a:rPr>
              <a:t>視訊流量往往是無法預測的、不一致的和突發的。視訊對遺失的韌性較低，而且每個封包的資料量較高。</a:t>
            </a:r>
          </a:p>
          <a:p>
            <a:pPr marL="571486" lvl="1" indent="-380990"/>
            <a:r>
              <a:rPr lang="zh-TW" altLang="en-US" sz="2200">
                <a:latin typeface="標楷體" pitchFamily="65" charset="-120"/>
              </a:rPr>
              <a:t>視訊封包的數量和大小每 </a:t>
            </a:r>
            <a:r>
              <a:rPr lang="en-US" altLang="zh-TW" sz="2200">
                <a:latin typeface="標楷體" pitchFamily="65" charset="-120"/>
              </a:rPr>
              <a:t>33 ms </a:t>
            </a:r>
            <a:r>
              <a:rPr lang="zh-TW" altLang="en-US" sz="2200">
                <a:latin typeface="標楷體" pitchFamily="65" charset="-120"/>
              </a:rPr>
              <a:t>就會根據視訊的內容變化一次。</a:t>
            </a:r>
          </a:p>
          <a:p>
            <a:pPr marL="571486" lvl="1" indent="-380990"/>
            <a:r>
              <a:rPr lang="en-US" altLang="zh-TW" sz="2200">
                <a:latin typeface="標楷體" pitchFamily="65" charset="-120"/>
              </a:rPr>
              <a:t>UDP </a:t>
            </a:r>
            <a:r>
              <a:rPr lang="zh-TW" altLang="en-US" sz="2200">
                <a:latin typeface="標楷體" pitchFamily="65" charset="-120"/>
              </a:rPr>
              <a:t>連接埠（例如 </a:t>
            </a:r>
            <a:r>
              <a:rPr lang="en-US" altLang="zh-TW" sz="2200">
                <a:latin typeface="標楷體" pitchFamily="65" charset="-120"/>
              </a:rPr>
              <a:t>554</a:t>
            </a:r>
            <a:r>
              <a:rPr lang="zh-TW" altLang="en-US" sz="2200">
                <a:latin typeface="標楷體" pitchFamily="65" charset="-120"/>
              </a:rPr>
              <a:t>）用於即時串流協定 </a:t>
            </a:r>
            <a:r>
              <a:rPr lang="en-US" altLang="zh-TW" sz="2200">
                <a:latin typeface="標楷體" pitchFamily="65" charset="-120"/>
              </a:rPr>
              <a:t>(RSTP)</a:t>
            </a:r>
            <a:r>
              <a:rPr lang="zh-TW" altLang="en-US" sz="2200">
                <a:latin typeface="標楷體" pitchFamily="65" charset="-120"/>
              </a:rPr>
              <a:t>，而且應優先於其他較不延遲敏感的網路流量。</a:t>
            </a:r>
          </a:p>
          <a:p>
            <a:pPr marL="571486" lvl="1" indent="-380990"/>
            <a:r>
              <a:rPr lang="zh-TW" altLang="en-US" sz="2200">
                <a:latin typeface="標楷體" pitchFamily="65" charset="-120"/>
              </a:rPr>
              <a:t>延時不應超過 </a:t>
            </a:r>
            <a:r>
              <a:rPr lang="en-US" altLang="zh-TW" sz="2200">
                <a:latin typeface="標楷體" pitchFamily="65" charset="-120"/>
              </a:rPr>
              <a:t>400 </a:t>
            </a:r>
            <a:r>
              <a:rPr lang="zh-TW" altLang="en-US" sz="2200">
                <a:latin typeface="標楷體" pitchFamily="65" charset="-120"/>
              </a:rPr>
              <a:t>毫秒 </a:t>
            </a:r>
            <a:r>
              <a:rPr lang="en-US" altLang="zh-TW" sz="2200">
                <a:latin typeface="標楷體" pitchFamily="65" charset="-120"/>
              </a:rPr>
              <a:t>(ms)</a:t>
            </a:r>
            <a:r>
              <a:rPr lang="zh-TW" altLang="en-US" sz="2200">
                <a:latin typeface="標楷體" pitchFamily="65" charset="-120"/>
              </a:rPr>
              <a:t>。抖動應該不超過 </a:t>
            </a:r>
            <a:r>
              <a:rPr lang="en-US" altLang="zh-TW" sz="2200">
                <a:latin typeface="標楷體" pitchFamily="65" charset="-120"/>
              </a:rPr>
              <a:t>50 ms</a:t>
            </a:r>
            <a:r>
              <a:rPr lang="zh-TW" altLang="en-US" sz="2200">
                <a:latin typeface="標楷體" pitchFamily="65" charset="-120"/>
              </a:rPr>
              <a:t>，而視訊封包遺失應該不超過 </a:t>
            </a:r>
            <a:r>
              <a:rPr lang="en-US" altLang="zh-TW" sz="2200">
                <a:latin typeface="標楷體" pitchFamily="65" charset="-120"/>
              </a:rPr>
              <a:t>1%</a:t>
            </a:r>
            <a:r>
              <a:rPr lang="zh-TW" altLang="en-US" sz="2200">
                <a:latin typeface="標楷體" pitchFamily="65" charset="-120"/>
              </a:rPr>
              <a:t>。視訊流量至少需要 </a:t>
            </a:r>
            <a:r>
              <a:rPr lang="en-US" altLang="zh-TW" sz="2200">
                <a:latin typeface="標楷體" pitchFamily="65" charset="-120"/>
              </a:rPr>
              <a:t>384 Kbps </a:t>
            </a:r>
            <a:r>
              <a:rPr lang="zh-TW" altLang="en-US" sz="2200">
                <a:latin typeface="標楷體" pitchFamily="65" charset="-120"/>
              </a:rPr>
              <a:t>的頻寬。</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9.2</a:t>
            </a:r>
            <a:r>
              <a:rPr lang="zh-TW" altLang="en-US" sz="3600" smtClean="0">
                <a:solidFill>
                  <a:srgbClr val="004C69"/>
                </a:solidFill>
              </a:rPr>
              <a:t>流量</a:t>
            </a:r>
            <a:r>
              <a:rPr lang="zh-TW" altLang="en-US" sz="3600">
                <a:solidFill>
                  <a:srgbClr val="004C69"/>
                </a:solidFill>
              </a:rPr>
              <a:t>特徵</a:t>
            </a:r>
            <a:br>
              <a:rPr lang="en-US" sz="3600">
                <a:solidFill>
                  <a:srgbClr val="004C69"/>
                </a:solidFill>
              </a:rPr>
            </a:br>
            <a:r>
              <a:rPr lang="zh-TW" altLang="en-US" sz="3600">
                <a:solidFill>
                  <a:srgbClr val="004C69"/>
                </a:solidFill>
              </a:rPr>
              <a:t>視訊</a:t>
            </a:r>
          </a:p>
        </p:txBody>
      </p:sp>
      <p:graphicFrame>
        <p:nvGraphicFramePr>
          <p:cNvPr id="6" name="Content Placeholder 6">
            <a:extLst>
              <a:ext uri="{FF2B5EF4-FFF2-40B4-BE49-F238E27FC236}">
                <a16:creationId xmlns:a16="http://schemas.microsoft.com/office/drawing/2014/main" id="{6271B857-75B2-401C-A2CE-5F060B5F156B}"/>
              </a:ext>
            </a:extLst>
          </p:cNvPr>
          <p:cNvGraphicFramePr/>
          <p:nvPr>
            <p:extLst>
              <p:ext uri="{D42A27DB-BD31-4B8C-83A1-F6EECF244321}">
                <p14:modId xmlns:p14="http://schemas.microsoft.com/office/powerpoint/2010/main" val="2058799163"/>
              </p:ext>
            </p:extLst>
          </p:nvPr>
        </p:nvGraphicFramePr>
        <p:xfrm>
          <a:off x="2525415" y="4122889"/>
          <a:ext cx="7141171" cy="2397760"/>
        </p:xfrm>
        <a:graphic>
          <a:graphicData uri="http://schemas.openxmlformats.org/drawingml/2006/table">
            <a:tbl>
              <a:tblPr firstRow="1" bandRow="1">
                <a:tableStyleId>{5C22544A-7EE6-4342-B048-85BDC9FD1C3A}</a:tableStyleId>
              </a:tblPr>
              <a:tblGrid>
                <a:gridCol w="2071239">
                  <a:extLst>
                    <a:ext uri="{9D8B030D-6E8A-4147-A177-3AD203B41FA5}">
                      <a16:colId xmlns:a16="http://schemas.microsoft.com/office/drawing/2014/main" val="3729139006"/>
                    </a:ext>
                  </a:extLst>
                </a:gridCol>
                <a:gridCol w="5069932">
                  <a:extLst>
                    <a:ext uri="{9D8B030D-6E8A-4147-A177-3AD203B41FA5}">
                      <a16:colId xmlns:a16="http://schemas.microsoft.com/office/drawing/2014/main" val="2623022619"/>
                    </a:ext>
                  </a:extLst>
                </a:gridCol>
              </a:tblGrid>
              <a:tr h="467360">
                <a:tc>
                  <a:txBody>
                    <a:bodyPr vert="horz" wrap="square"/>
                    <a:lstStyle/>
                    <a:p>
                      <a:pPr algn="l" fontAlgn="ctr"/>
                      <a:r>
                        <a:rPr lang="zh-TW" altLang="en-US" sz="2400">
                          <a:effectLst/>
                          <a:latin typeface="標楷體" pitchFamily="65" charset="-120"/>
                          <a:ea typeface="標楷體" panose="03000509000000000000" pitchFamily="65" charset="-120"/>
                        </a:rPr>
                        <a:t>視訊流量特徵</a:t>
                      </a:r>
                    </a:p>
                  </a:txBody>
                  <a:tcPr marL="50800" marR="50800" marT="50800" marB="50800" anchor="ctr"/>
                </a:tc>
                <a:tc>
                  <a:txBody>
                    <a:bodyPr vert="horz" wrap="square"/>
                    <a:lstStyle/>
                    <a:p>
                      <a:pPr algn="l" fontAlgn="ctr"/>
                      <a:r>
                        <a:rPr lang="zh-TW" altLang="en-US" sz="2400">
                          <a:effectLst/>
                          <a:latin typeface="標楷體" pitchFamily="65" charset="-120"/>
                          <a:ea typeface="標楷體" panose="03000509000000000000" pitchFamily="65" charset="-120"/>
                        </a:rPr>
                        <a:t>單向要求</a:t>
                      </a:r>
                    </a:p>
                  </a:txBody>
                  <a:tcPr marL="50800" marR="50800" marT="50800" marB="50800" anchor="ctr"/>
                </a:tc>
                <a:extLst>
                  <a:ext uri="{0D108BD9-81ED-4DB2-BD59-A6C34878D82A}">
                    <a16:rowId xmlns:a16="http://schemas.microsoft.com/office/drawing/2014/main" val="2583676789"/>
                  </a:ext>
                </a:extLst>
              </a:tr>
              <a:tr h="1930400">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突發</a:t>
                      </a:r>
                    </a:p>
                    <a:p>
                      <a:pPr fontAlgn="ctr">
                        <a:buFont typeface="Arial" pitchFamily="34" charset="0"/>
                        <a:buChar char="•"/>
                      </a:pPr>
                      <a:r>
                        <a:rPr lang="zh-TW" altLang="en-US" sz="2400" b="0">
                          <a:effectLst/>
                          <a:latin typeface="標楷體" pitchFamily="65" charset="-120"/>
                          <a:ea typeface="標楷體" panose="03000509000000000000" pitchFamily="65" charset="-120"/>
                        </a:rPr>
                        <a:t>貪婪</a:t>
                      </a:r>
                    </a:p>
                    <a:p>
                      <a:pPr fontAlgn="ctr">
                        <a:buFont typeface="Arial" pitchFamily="34" charset="0"/>
                        <a:buChar char="•"/>
                      </a:pPr>
                      <a:r>
                        <a:rPr lang="zh-TW" altLang="en-US" sz="2400" b="0">
                          <a:effectLst/>
                          <a:latin typeface="標楷體" pitchFamily="65" charset="-120"/>
                          <a:ea typeface="標楷體" panose="03000509000000000000" pitchFamily="65" charset="-120"/>
                        </a:rPr>
                        <a:t>丟棄敏感</a:t>
                      </a:r>
                    </a:p>
                    <a:p>
                      <a:pPr fontAlgn="ctr">
                        <a:buFont typeface="Arial" pitchFamily="34" charset="0"/>
                        <a:buChar char="•"/>
                      </a:pPr>
                      <a:r>
                        <a:rPr lang="zh-TW" altLang="en-US" sz="2400" b="0">
                          <a:effectLst/>
                          <a:latin typeface="標楷體" pitchFamily="65" charset="-120"/>
                          <a:ea typeface="標楷體" panose="03000509000000000000" pitchFamily="65" charset="-120"/>
                        </a:rPr>
                        <a:t>延遲敏感</a:t>
                      </a:r>
                    </a:p>
                    <a:p>
                      <a:pPr fontAlgn="ctr">
                        <a:buFont typeface="Arial" pitchFamily="34" charset="0"/>
                        <a:buChar char="•"/>
                      </a:pPr>
                      <a:r>
                        <a:rPr lang="en-US" altLang="zh-TW" sz="2400" b="0">
                          <a:effectLst/>
                          <a:latin typeface="標楷體" pitchFamily="65" charset="-120"/>
                          <a:ea typeface="標楷體" panose="03000509000000000000" pitchFamily="65" charset="-120"/>
                        </a:rPr>
                        <a:t>UDP </a:t>
                      </a:r>
                      <a:r>
                        <a:rPr lang="zh-TW" altLang="en-US" sz="2400" b="0">
                          <a:effectLst/>
                          <a:latin typeface="標楷體" pitchFamily="65" charset="-120"/>
                          <a:ea typeface="標楷體" panose="03000509000000000000" pitchFamily="65" charset="-120"/>
                        </a:rPr>
                        <a:t>優先順序</a:t>
                      </a:r>
                    </a:p>
                  </a:txBody>
                  <a:tcPr marL="50800" marR="50800"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延時 ≤ </a:t>
                      </a:r>
                      <a:r>
                        <a:rPr lang="en-US" altLang="zh-TW" sz="2400" b="0">
                          <a:effectLst/>
                          <a:latin typeface="標楷體" pitchFamily="65" charset="-120"/>
                          <a:ea typeface="標楷體" panose="03000509000000000000" pitchFamily="65" charset="-120"/>
                        </a:rPr>
                        <a:t>200-400 </a:t>
                      </a:r>
                      <a:r>
                        <a:rPr lang="zh-TW" altLang="en-US" sz="2400" b="0">
                          <a:effectLst/>
                          <a:latin typeface="標楷體" pitchFamily="65" charset="-120"/>
                          <a:ea typeface="標楷體" panose="03000509000000000000" pitchFamily="65" charset="-120"/>
                        </a:rPr>
                        <a:t>毫秒</a:t>
                      </a:r>
                    </a:p>
                    <a:p>
                      <a:pPr fontAlgn="ctr">
                        <a:buFont typeface="Arial" pitchFamily="34" charset="0"/>
                        <a:buChar char="•"/>
                      </a:pPr>
                      <a:r>
                        <a:rPr lang="zh-TW" altLang="en-US" sz="2400" b="0">
                          <a:effectLst/>
                          <a:latin typeface="標楷體" pitchFamily="65" charset="-120"/>
                          <a:ea typeface="標楷體" panose="03000509000000000000" pitchFamily="65" charset="-120"/>
                        </a:rPr>
                        <a:t>抖動 ≤ </a:t>
                      </a:r>
                      <a:r>
                        <a:rPr lang="en-US" altLang="zh-TW" sz="2400" b="0">
                          <a:effectLst/>
                          <a:latin typeface="標楷體" pitchFamily="65" charset="-120"/>
                          <a:ea typeface="標楷體" panose="03000509000000000000" pitchFamily="65" charset="-120"/>
                        </a:rPr>
                        <a:t>30-50 </a:t>
                      </a:r>
                      <a:r>
                        <a:rPr lang="zh-TW" altLang="en-US" sz="2400" b="0">
                          <a:effectLst/>
                          <a:latin typeface="標楷體" pitchFamily="65" charset="-120"/>
                          <a:ea typeface="標楷體" panose="03000509000000000000" pitchFamily="65" charset="-120"/>
                        </a:rPr>
                        <a:t>毫秒</a:t>
                      </a:r>
                    </a:p>
                    <a:p>
                      <a:pPr fontAlgn="ctr">
                        <a:buFont typeface="Arial" pitchFamily="34" charset="0"/>
                        <a:buChar char="•"/>
                      </a:pPr>
                      <a:r>
                        <a:rPr lang="zh-TW" altLang="en-US" sz="2400" b="0">
                          <a:effectLst/>
                          <a:latin typeface="標楷體" pitchFamily="65" charset="-120"/>
                          <a:ea typeface="標楷體" panose="03000509000000000000" pitchFamily="65" charset="-120"/>
                        </a:rPr>
                        <a:t>遺失 ≤ </a:t>
                      </a:r>
                      <a:r>
                        <a:rPr lang="en-US" altLang="zh-TW" sz="2400" b="0">
                          <a:effectLst/>
                          <a:latin typeface="標楷體" pitchFamily="65" charset="-120"/>
                          <a:ea typeface="標楷體" panose="03000509000000000000" pitchFamily="65" charset="-120"/>
                        </a:rPr>
                        <a:t>0.1</a:t>
                      </a:r>
                      <a:r>
                        <a:rPr lang="en-US" altLang="zh-TW" sz="2400" b="1">
                          <a:effectLst/>
                          <a:latin typeface="標楷體" pitchFamily="65" charset="-120"/>
                          <a:ea typeface="標楷體" panose="03000509000000000000" pitchFamily="65" charset="-120"/>
                        </a:rPr>
                        <a:t>-</a:t>
                      </a:r>
                      <a:r>
                        <a:rPr lang="en-US" altLang="zh-TW" sz="2400" b="0">
                          <a:effectLst/>
                          <a:latin typeface="標楷體" pitchFamily="65" charset="-120"/>
                          <a:ea typeface="標楷體" panose="03000509000000000000" pitchFamily="65" charset="-120"/>
                        </a:rPr>
                        <a:t>1%</a:t>
                      </a:r>
                    </a:p>
                    <a:p>
                      <a:pPr fontAlgn="ctr">
                        <a:buFont typeface="Arial" pitchFamily="34" charset="0"/>
                        <a:buChar char="•"/>
                      </a:pPr>
                      <a:r>
                        <a:rPr lang="zh-TW" altLang="en-US" sz="2400" b="0">
                          <a:effectLst/>
                          <a:latin typeface="標楷體" pitchFamily="65" charset="-120"/>
                          <a:ea typeface="標楷體" panose="03000509000000000000" pitchFamily="65" charset="-120"/>
                        </a:rPr>
                        <a:t>頻寬 </a:t>
                      </a:r>
                      <a:r>
                        <a:rPr lang="en-US" altLang="zh-TW" sz="2400" b="0">
                          <a:effectLst/>
                          <a:latin typeface="標楷體" pitchFamily="65" charset="-120"/>
                          <a:ea typeface="標楷體" panose="03000509000000000000" pitchFamily="65" charset="-120"/>
                        </a:rPr>
                        <a:t>(384 Kbps &gt; 20 Mbps)</a:t>
                      </a:r>
                    </a:p>
                  </a:txBody>
                  <a:tcPr marL="50800" marR="50800" marT="50800" marB="50800" anchor="ctr"/>
                </a:tc>
                <a:extLst>
                  <a:ext uri="{0D108BD9-81ED-4DB2-BD59-A6C34878D82A}">
                    <a16:rowId xmlns:a16="http://schemas.microsoft.com/office/drawing/2014/main" val="3849654457"/>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360</a:t>
            </a:fld>
            <a:endParaRPr lang="en-US" kern="0">
              <a:solidFill>
                <a:srgbClr val="595959"/>
              </a:solidFill>
            </a:endParaRPr>
          </a:p>
        </p:txBody>
      </p:sp>
    </p:spTree>
    <p:extLst>
      <p:ext uri="{BB962C8B-B14F-4D97-AF65-F5344CB8AC3E}">
        <p14:creationId xmlns:p14="http://schemas.microsoft.com/office/powerpoint/2010/main" val="1713084484"/>
      </p:ext>
    </p:extLst>
  </p:cSld>
  <p:clrMapOvr>
    <a:masterClrMapping/>
  </p:clrMapOvr>
  <p:transition/>
  <p:timing/>
</p:sld>
</file>

<file path=ppt/slides/slide3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96538"/>
            <a:ext cx="10371189" cy="4704112"/>
          </a:xfrm>
        </p:spPr>
        <p:txBody>
          <a:bodyPr>
            <a:normAutofit/>
          </a:bodyPr>
          <a:lstStyle/>
          <a:p>
            <a:r>
              <a:rPr lang="zh-TW" altLang="en-US" sz="2200">
                <a:latin typeface="標楷體" pitchFamily="65" charset="-120"/>
              </a:rPr>
              <a:t>無法容忍資料遺失的資料應用，例如電子郵件和網頁，會使用 </a:t>
            </a:r>
            <a:r>
              <a:rPr lang="en-US" altLang="zh-TW" sz="2200">
                <a:latin typeface="標楷體" pitchFamily="65" charset="-120"/>
              </a:rPr>
              <a:t>TCP </a:t>
            </a:r>
            <a:r>
              <a:rPr lang="zh-TW" altLang="en-US" sz="2200">
                <a:latin typeface="標楷體" pitchFamily="65" charset="-120"/>
              </a:rPr>
              <a:t>來確保在傳輸過程中遺失封包，將會重新發送。</a:t>
            </a:r>
          </a:p>
          <a:p>
            <a:pPr lvl="1"/>
            <a:r>
              <a:rPr lang="zh-TW" altLang="en-US" sz="2200">
                <a:latin typeface="標楷體" pitchFamily="65" charset="-120"/>
              </a:rPr>
              <a:t>資料流量可以是平穩的或突發的。</a:t>
            </a:r>
          </a:p>
          <a:p>
            <a:pPr lvl="1"/>
            <a:r>
              <a:rPr lang="zh-TW" altLang="en-US" sz="2200">
                <a:latin typeface="標楷體" pitchFamily="65" charset="-120"/>
              </a:rPr>
              <a:t>網路控制流量通常是平穩和可預測的。</a:t>
            </a:r>
          </a:p>
          <a:p>
            <a:r>
              <a:rPr lang="zh-TW" altLang="en-US" sz="2200">
                <a:latin typeface="標楷體" pitchFamily="65" charset="-120"/>
              </a:rPr>
              <a:t>一些 </a:t>
            </a:r>
            <a:r>
              <a:rPr lang="en-US" altLang="zh-TW" sz="2200">
                <a:latin typeface="標楷體" pitchFamily="65" charset="-120"/>
              </a:rPr>
              <a:t>TCP </a:t>
            </a:r>
            <a:r>
              <a:rPr lang="zh-TW" altLang="en-US" sz="2200">
                <a:latin typeface="標楷體" pitchFamily="65" charset="-120"/>
              </a:rPr>
              <a:t>應用會消耗很大一部分網路容量。當你下載一個大檔案，如電影或遊戲時，</a:t>
            </a:r>
            <a:r>
              <a:rPr lang="en-US" altLang="zh-TW" sz="2200">
                <a:latin typeface="標楷體" pitchFamily="65" charset="-120"/>
              </a:rPr>
              <a:t>FTP </a:t>
            </a:r>
            <a:r>
              <a:rPr lang="zh-TW" altLang="en-US" sz="2200">
                <a:latin typeface="標楷體" pitchFamily="65" charset="-120"/>
              </a:rPr>
              <a:t>會消耗盡可能多的頻寬。</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9.2</a:t>
            </a:r>
            <a:r>
              <a:rPr lang="zh-TW" altLang="en-US" sz="3600" smtClean="0">
                <a:solidFill>
                  <a:srgbClr val="004C69"/>
                </a:solidFill>
              </a:rPr>
              <a:t>流量</a:t>
            </a:r>
            <a:r>
              <a:rPr lang="zh-TW" altLang="en-US" sz="3600">
                <a:solidFill>
                  <a:srgbClr val="004C69"/>
                </a:solidFill>
              </a:rPr>
              <a:t>特徵</a:t>
            </a:r>
            <a:br>
              <a:rPr lang="en-US" sz="3600">
                <a:solidFill>
                  <a:srgbClr val="004C69"/>
                </a:solidFill>
              </a:rPr>
            </a:br>
            <a:r>
              <a:rPr lang="zh-TW" altLang="en-US" sz="3600">
                <a:solidFill>
                  <a:srgbClr val="004C69"/>
                </a:solidFill>
              </a:rPr>
              <a:t>資料</a:t>
            </a:r>
          </a:p>
        </p:txBody>
      </p:sp>
      <p:graphicFrame>
        <p:nvGraphicFramePr>
          <p:cNvPr id="6" name="Content Placeholder 6">
            <a:extLst>
              <a:ext uri="{FF2B5EF4-FFF2-40B4-BE49-F238E27FC236}">
                <a16:creationId xmlns:a16="http://schemas.microsoft.com/office/drawing/2014/main" id="{6271B857-75B2-401C-A2CE-5F060B5F156B}"/>
              </a:ext>
            </a:extLst>
          </p:cNvPr>
          <p:cNvGraphicFramePr/>
          <p:nvPr>
            <p:extLst>
              <p:ext uri="{D42A27DB-BD31-4B8C-83A1-F6EECF244321}">
                <p14:modId xmlns:p14="http://schemas.microsoft.com/office/powerpoint/2010/main" val="4292575621"/>
              </p:ext>
            </p:extLst>
          </p:nvPr>
        </p:nvGraphicFramePr>
        <p:xfrm>
          <a:off x="4138127" y="4002503"/>
          <a:ext cx="3912300" cy="2397760"/>
        </p:xfrm>
        <a:graphic>
          <a:graphicData uri="http://schemas.openxmlformats.org/drawingml/2006/table">
            <a:tbl>
              <a:tblPr firstRow="1" bandRow="1">
                <a:tableStyleId>{5C22544A-7EE6-4342-B048-85BDC9FD1C3A}</a:tableStyleId>
              </a:tblPr>
              <a:tblGrid>
                <a:gridCol w="3912300">
                  <a:extLst>
                    <a:ext uri="{9D8B030D-6E8A-4147-A177-3AD203B41FA5}">
                      <a16:colId xmlns:a16="http://schemas.microsoft.com/office/drawing/2014/main" val="3729139006"/>
                    </a:ext>
                  </a:extLst>
                </a:gridCol>
              </a:tblGrid>
              <a:tr h="467360">
                <a:tc>
                  <a:txBody>
                    <a:bodyPr vert="horz" wrap="square"/>
                    <a:lstStyle/>
                    <a:p>
                      <a:pPr algn="l" fontAlgn="ctr"/>
                      <a:r>
                        <a:rPr lang="zh-TW" altLang="en-US" sz="2400">
                          <a:effectLst/>
                          <a:latin typeface="標楷體" pitchFamily="65" charset="-120"/>
                          <a:ea typeface="標楷體" panose="03000509000000000000" pitchFamily="65" charset="-120"/>
                        </a:rPr>
                        <a:t>資料流量特徵</a:t>
                      </a:r>
                    </a:p>
                  </a:txBody>
                  <a:tcPr marL="50800" marR="50800" marT="50800" marB="50800" anchor="ctr"/>
                </a:tc>
                <a:extLst>
                  <a:ext uri="{0D108BD9-81ED-4DB2-BD59-A6C34878D82A}">
                    <a16:rowId xmlns:a16="http://schemas.microsoft.com/office/drawing/2014/main" val="2583676789"/>
                  </a:ext>
                </a:extLst>
              </a:tr>
              <a:tr h="1930400">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平穩</a:t>
                      </a:r>
                      <a:r>
                        <a:rPr lang="en-US" altLang="zh-TW" sz="2400" b="0">
                          <a:effectLst/>
                          <a:latin typeface="標楷體" pitchFamily="65" charset="-120"/>
                          <a:ea typeface="標楷體" panose="03000509000000000000" pitchFamily="65" charset="-120"/>
                        </a:rPr>
                        <a:t>/</a:t>
                      </a:r>
                      <a:r>
                        <a:rPr lang="zh-TW" altLang="en-US" sz="2400" b="0">
                          <a:effectLst/>
                          <a:latin typeface="標楷體" pitchFamily="65" charset="-120"/>
                          <a:ea typeface="標楷體" panose="03000509000000000000" pitchFamily="65" charset="-120"/>
                        </a:rPr>
                        <a:t>突發</a:t>
                      </a:r>
                    </a:p>
                    <a:p>
                      <a:pPr fontAlgn="ctr">
                        <a:buFont typeface="Arial" pitchFamily="34" charset="0"/>
                        <a:buChar char="•"/>
                      </a:pPr>
                      <a:r>
                        <a:rPr lang="zh-TW" altLang="en-US" sz="2400" b="0">
                          <a:effectLst/>
                          <a:latin typeface="標楷體" pitchFamily="65" charset="-120"/>
                          <a:ea typeface="標楷體" panose="03000509000000000000" pitchFamily="65" charset="-120"/>
                        </a:rPr>
                        <a:t>良性</a:t>
                      </a:r>
                      <a:r>
                        <a:rPr lang="en-US" altLang="zh-TW" sz="2400" b="0">
                          <a:effectLst/>
                          <a:latin typeface="標楷體" pitchFamily="65" charset="-120"/>
                          <a:ea typeface="標楷體" panose="03000509000000000000" pitchFamily="65" charset="-120"/>
                        </a:rPr>
                        <a:t>/</a:t>
                      </a:r>
                      <a:r>
                        <a:rPr lang="zh-TW" altLang="en-US" sz="2400" b="0">
                          <a:effectLst/>
                          <a:latin typeface="標楷體" pitchFamily="65" charset="-120"/>
                          <a:ea typeface="標楷體" panose="03000509000000000000" pitchFamily="65" charset="-120"/>
                        </a:rPr>
                        <a:t>貪婪</a:t>
                      </a:r>
                    </a:p>
                    <a:p>
                      <a:pPr fontAlgn="ctr">
                        <a:buFont typeface="Arial" pitchFamily="34" charset="0"/>
                        <a:buChar char="•"/>
                      </a:pPr>
                      <a:r>
                        <a:rPr lang="zh-TW" altLang="en-US" sz="2400" b="0">
                          <a:effectLst/>
                          <a:latin typeface="標楷體" pitchFamily="65" charset="-120"/>
                          <a:ea typeface="標楷體" panose="03000509000000000000" pitchFamily="65" charset="-120"/>
                        </a:rPr>
                        <a:t>丟棄不敏感</a:t>
                      </a:r>
                    </a:p>
                    <a:p>
                      <a:pPr fontAlgn="ctr">
                        <a:buFont typeface="Arial" pitchFamily="34" charset="0"/>
                        <a:buChar char="•"/>
                      </a:pPr>
                      <a:r>
                        <a:rPr lang="zh-TW" altLang="en-US" sz="2400" b="0">
                          <a:effectLst/>
                          <a:latin typeface="標楷體" pitchFamily="65" charset="-120"/>
                          <a:ea typeface="標楷體" panose="03000509000000000000" pitchFamily="65" charset="-120"/>
                        </a:rPr>
                        <a:t>延遲不敏感</a:t>
                      </a:r>
                    </a:p>
                    <a:p>
                      <a:pPr fontAlgn="ctr">
                        <a:buFont typeface="Arial" pitchFamily="34" charset="0"/>
                        <a:buChar char="•"/>
                      </a:pPr>
                      <a:r>
                        <a:rPr lang="en-US" altLang="zh-TW" sz="2400" b="0">
                          <a:effectLst/>
                          <a:latin typeface="標楷體" pitchFamily="65" charset="-120"/>
                          <a:ea typeface="標楷體" panose="03000509000000000000" pitchFamily="65" charset="-120"/>
                        </a:rPr>
                        <a:t>TCP </a:t>
                      </a:r>
                      <a:r>
                        <a:rPr lang="zh-TW" altLang="en-US" sz="2400" b="0">
                          <a:effectLst/>
                          <a:latin typeface="標楷體" pitchFamily="65" charset="-120"/>
                          <a:ea typeface="標楷體" panose="03000509000000000000" pitchFamily="65" charset="-120"/>
                        </a:rPr>
                        <a:t>重新傳輸</a:t>
                      </a:r>
                    </a:p>
                  </a:txBody>
                  <a:tcPr marL="50800" marR="50800" marT="50800" marB="50800" anchor="ctr"/>
                </a:tc>
                <a:extLst>
                  <a:ext uri="{0D108BD9-81ED-4DB2-BD59-A6C34878D82A}">
                    <a16:rowId xmlns:a16="http://schemas.microsoft.com/office/drawing/2014/main" val="3849654457"/>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361</a:t>
            </a:fld>
            <a:endParaRPr lang="en-US" kern="0">
              <a:solidFill>
                <a:srgbClr val="595959"/>
              </a:solidFill>
            </a:endParaRPr>
          </a:p>
        </p:txBody>
      </p:sp>
    </p:spTree>
    <p:extLst>
      <p:ext uri="{BB962C8B-B14F-4D97-AF65-F5344CB8AC3E}">
        <p14:creationId xmlns:p14="http://schemas.microsoft.com/office/powerpoint/2010/main" val="1311164457"/>
      </p:ext>
    </p:extLst>
  </p:cSld>
  <p:clrMapOvr>
    <a:masterClrMapping/>
  </p:clrMapOvr>
  <p:transition/>
  <p:timing/>
</p:sld>
</file>

<file path=ppt/slides/slide3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71847"/>
            <a:ext cx="11804381" cy="4828803"/>
          </a:xfrm>
        </p:spPr>
        <p:txBody>
          <a:bodyPr/>
          <a:lstStyle/>
          <a:p>
            <a:pPr marL="0" indent="0">
              <a:buNone/>
            </a:pPr>
            <a:r>
              <a:rPr lang="zh-TW" altLang="en-US" sz="2200">
                <a:latin typeface="標楷體" pitchFamily="65" charset="-120"/>
              </a:rPr>
              <a:t>與語音和視訊相比，資料流量對丟棄和延遲不敏感。體驗品質或 </a:t>
            </a:r>
            <a:r>
              <a:rPr lang="en-US" altLang="zh-TW" sz="2200">
                <a:latin typeface="標楷體" pitchFamily="65" charset="-120"/>
              </a:rPr>
              <a:t>QoE </a:t>
            </a:r>
            <a:r>
              <a:rPr lang="zh-TW" altLang="en-US" sz="2200">
                <a:latin typeface="標楷體" pitchFamily="65" charset="-120"/>
              </a:rPr>
              <a:t>對於資料流量來說是很重要的。</a:t>
            </a:r>
          </a:p>
          <a:p>
            <a:pPr lvl="1"/>
            <a:r>
              <a:rPr lang="zh-TW" altLang="en-US" sz="2200">
                <a:latin typeface="標楷體" pitchFamily="65" charset="-120"/>
              </a:rPr>
              <a:t>資料是否來自互動式應用？</a:t>
            </a:r>
          </a:p>
          <a:p>
            <a:pPr lvl="1"/>
            <a:r>
              <a:rPr lang="zh-TW" altLang="en-US" sz="2200">
                <a:latin typeface="標楷體" pitchFamily="65" charset="-120"/>
              </a:rPr>
              <a:t>資料是否是任務關鍵？</a:t>
            </a:r>
          </a:p>
          <a:p>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9.2</a:t>
            </a:r>
            <a:r>
              <a:rPr lang="zh-TW" altLang="en-US" sz="3600" smtClean="0">
                <a:solidFill>
                  <a:srgbClr val="004C69"/>
                </a:solidFill>
              </a:rPr>
              <a:t> 流量</a:t>
            </a:r>
            <a:r>
              <a:rPr lang="zh-TW" altLang="en-US" sz="3600">
                <a:solidFill>
                  <a:srgbClr val="004C69"/>
                </a:solidFill>
              </a:rPr>
              <a:t>特徵</a:t>
            </a:r>
            <a:br>
              <a:rPr lang="en-US" altLang="zh-TW" sz="3600">
                <a:solidFill>
                  <a:srgbClr val="004C69"/>
                </a:solidFill>
              </a:rPr>
            </a:br>
            <a:r>
              <a:rPr lang="zh-TW" altLang="zh-TW" sz="3600">
                <a:solidFill>
                  <a:srgbClr val="004C69"/>
                </a:solidFill>
              </a:rPr>
              <a:t>資料</a:t>
            </a:r>
            <a:r>
              <a:rPr lang="zh-TW" altLang="en-US" sz="3600">
                <a:solidFill>
                  <a:srgbClr val="004C69"/>
                </a:solidFill>
              </a:rPr>
              <a:t>（續）</a:t>
            </a:r>
          </a:p>
        </p:txBody>
      </p:sp>
      <p:graphicFrame>
        <p:nvGraphicFramePr>
          <p:cNvPr id="5" name="Content Placeholder 6">
            <a:extLst>
              <a:ext uri="{FF2B5EF4-FFF2-40B4-BE49-F238E27FC236}">
                <a16:creationId xmlns:a16="http://schemas.microsoft.com/office/drawing/2014/main" id="{2C02D9A9-C94F-4801-811B-94DF0B733E93}"/>
              </a:ext>
            </a:extLst>
          </p:cNvPr>
          <p:cNvGraphicFramePr/>
          <p:nvPr>
            <p:extLst>
              <p:ext uri="{D42A27DB-BD31-4B8C-83A1-F6EECF244321}">
                <p14:modId xmlns:p14="http://schemas.microsoft.com/office/powerpoint/2010/main" val="321592916"/>
              </p:ext>
            </p:extLst>
          </p:nvPr>
        </p:nvGraphicFramePr>
        <p:xfrm>
          <a:off x="677918" y="3144258"/>
          <a:ext cx="11040532" cy="2892213"/>
        </p:xfrm>
        <a:graphic>
          <a:graphicData uri="http://schemas.openxmlformats.org/drawingml/2006/table">
            <a:tbl>
              <a:tblPr firstRow="1" bandRow="1">
                <a:tableStyleId>{5C22544A-7EE6-4342-B048-85BDC9FD1C3A}</a:tableStyleId>
              </a:tblPr>
              <a:tblGrid>
                <a:gridCol w="2097367">
                  <a:extLst>
                    <a:ext uri="{9D8B030D-6E8A-4147-A177-3AD203B41FA5}">
                      <a16:colId xmlns:a16="http://schemas.microsoft.com/office/drawing/2014/main" val="3729139006"/>
                    </a:ext>
                  </a:extLst>
                </a:gridCol>
                <a:gridCol w="4498164">
                  <a:extLst>
                    <a:ext uri="{9D8B030D-6E8A-4147-A177-3AD203B41FA5}">
                      <a16:colId xmlns:a16="http://schemas.microsoft.com/office/drawing/2014/main" val="2623022619"/>
                    </a:ext>
                  </a:extLst>
                </a:gridCol>
                <a:gridCol w="4445001">
                  <a:extLst>
                    <a:ext uri="{9D8B030D-6E8A-4147-A177-3AD203B41FA5}">
                      <a16:colId xmlns:a16="http://schemas.microsoft.com/office/drawing/2014/main" val="1988913492"/>
                    </a:ext>
                  </a:extLst>
                </a:gridCol>
              </a:tblGrid>
              <a:tr h="494453">
                <a:tc>
                  <a:txBody>
                    <a:bodyPr vert="horz" wrap="square"/>
                    <a:lstStyle/>
                    <a:p>
                      <a:pPr algn="l" fontAlgn="ctr"/>
                      <a:r>
                        <a:rPr lang="zh-TW" altLang="en-US" sz="2400" b="1">
                          <a:effectLst/>
                          <a:latin typeface="標楷體" pitchFamily="65" charset="-120"/>
                          <a:ea typeface="標楷體" panose="03000509000000000000" pitchFamily="65" charset="-120"/>
                        </a:rPr>
                        <a:t>因素</a:t>
                      </a:r>
                      <a:endParaRPr lang="zh-TW" altLang="en-US" sz="24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400" b="1">
                          <a:effectLst/>
                          <a:latin typeface="標楷體" pitchFamily="65" charset="-120"/>
                          <a:ea typeface="標楷體" panose="03000509000000000000" pitchFamily="65" charset="-120"/>
                        </a:rPr>
                        <a:t>任務關鍵</a:t>
                      </a:r>
                      <a:endParaRPr lang="zh-TW" altLang="en-US" sz="24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400" b="1">
                          <a:effectLst/>
                          <a:latin typeface="標楷體" pitchFamily="65" charset="-120"/>
                          <a:ea typeface="標楷體" panose="03000509000000000000" pitchFamily="65" charset="-120"/>
                        </a:rPr>
                        <a:t>非任務關鍵</a:t>
                      </a:r>
                      <a:endParaRPr lang="zh-TW" altLang="en-US" sz="24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2583676789"/>
                  </a:ext>
                </a:extLst>
              </a:tr>
              <a:tr h="1198880">
                <a:tc>
                  <a:txBody>
                    <a:bodyPr vert="horz" wrap="square"/>
                    <a:lstStyle/>
                    <a:p>
                      <a:pPr fontAlgn="ctr"/>
                      <a:r>
                        <a:rPr lang="zh-TW" altLang="en-US" sz="2400" b="0">
                          <a:effectLst/>
                          <a:latin typeface="標楷體" pitchFamily="65" charset="-120"/>
                          <a:ea typeface="標楷體" panose="03000509000000000000" pitchFamily="65" charset="-120"/>
                        </a:rPr>
                        <a:t>互動式</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根據所有資料流量的最低延遲優先順序，並爭取 </a:t>
                      </a:r>
                      <a:r>
                        <a:rPr lang="en-US" altLang="zh-TW" sz="2400" b="0">
                          <a:effectLst/>
                          <a:latin typeface="標楷體" pitchFamily="65" charset="-120"/>
                          <a:ea typeface="標楷體" panose="03000509000000000000" pitchFamily="65" charset="-120"/>
                        </a:rPr>
                        <a:t>1 </a:t>
                      </a:r>
                      <a:r>
                        <a:rPr lang="zh-TW" altLang="en-US" sz="2400" b="0">
                          <a:effectLst/>
                          <a:latin typeface="標楷體" pitchFamily="65" charset="-120"/>
                          <a:ea typeface="標楷體" panose="03000509000000000000" pitchFamily="65" charset="-120"/>
                        </a:rPr>
                        <a:t>至 </a:t>
                      </a:r>
                      <a:r>
                        <a:rPr lang="en-US" altLang="zh-TW" sz="2400" b="0">
                          <a:effectLst/>
                          <a:latin typeface="標楷體" pitchFamily="65" charset="-120"/>
                          <a:ea typeface="標楷體" panose="03000509000000000000" pitchFamily="65" charset="-120"/>
                        </a:rPr>
                        <a:t>2 </a:t>
                      </a:r>
                      <a:r>
                        <a:rPr lang="zh-TW" altLang="en-US" sz="2400" b="0">
                          <a:effectLst/>
                          <a:latin typeface="標楷體" pitchFamily="65" charset="-120"/>
                          <a:ea typeface="標楷體" panose="03000509000000000000" pitchFamily="65" charset="-120"/>
                        </a:rPr>
                        <a:t>秒的回應時間。</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應用程式可以從較低的延遲中受益。</a:t>
                      </a:r>
                    </a:p>
                  </a:txBody>
                  <a:tcPr marL="50800" marR="50800" marT="50800" marB="50800" anchor="ctr"/>
                </a:tc>
                <a:extLst>
                  <a:ext uri="{0D108BD9-81ED-4DB2-BD59-A6C34878D82A}">
                    <a16:rowId xmlns:a16="http://schemas.microsoft.com/office/drawing/2014/main" val="3849654457"/>
                  </a:ext>
                </a:extLst>
              </a:tr>
              <a:tr h="1198880">
                <a:tc>
                  <a:txBody>
                    <a:bodyPr vert="horz" wrap="square"/>
                    <a:lstStyle/>
                    <a:p>
                      <a:pPr fontAlgn="ctr"/>
                      <a:r>
                        <a:rPr lang="zh-TW" altLang="en-US" sz="2400" b="0">
                          <a:effectLst/>
                          <a:latin typeface="標楷體" pitchFamily="65" charset="-120"/>
                          <a:ea typeface="標楷體" panose="03000509000000000000" pitchFamily="65" charset="-120"/>
                        </a:rPr>
                        <a:t>非互動式</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只要提供必要的最小頻寬，延遲可以變化很大 。</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在滿足所有語音、視訊和其他資料應用需求後，獲得任何剩餘的頻寬 。</a:t>
                      </a:r>
                    </a:p>
                  </a:txBody>
                  <a:tcPr marL="50800" marR="50800" marT="50800" marB="50800" anchor="ctr"/>
                </a:tc>
                <a:extLst>
                  <a:ext uri="{0D108BD9-81ED-4DB2-BD59-A6C34878D82A}">
                    <a16:rowId xmlns:a16="http://schemas.microsoft.com/office/drawing/2014/main" val="235735172"/>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362</a:t>
            </a:fld>
            <a:endParaRPr lang="en-US" kern="0">
              <a:solidFill>
                <a:srgbClr val="595959"/>
              </a:solidFill>
            </a:endParaRPr>
          </a:p>
        </p:txBody>
      </p:sp>
    </p:spTree>
    <p:extLst>
      <p:ext uri="{BB962C8B-B14F-4D97-AF65-F5344CB8AC3E}">
        <p14:creationId xmlns:p14="http://schemas.microsoft.com/office/powerpoint/2010/main" val="3271364819"/>
      </p:ext>
    </p:extLst>
  </p:cSld>
  <p:clrMapOvr>
    <a:masterClrMapping/>
  </p:clrMapOvr>
  <p:transition/>
  <p:timing/>
</p:sld>
</file>

<file path=ppt/slides/slide3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180407"/>
            <a:ext cx="10163370" cy="4920243"/>
          </a:xfrm>
        </p:spPr>
        <p:txBody>
          <a:bodyPr>
            <a:normAutofit/>
          </a:bodyPr>
          <a:lstStyle/>
          <a:p>
            <a:r>
              <a:rPr lang="zh-TW" altLang="en-US" sz="2400">
                <a:latin typeface="標楷體" pitchFamily="65" charset="-120"/>
              </a:rPr>
              <a:t>當鏈路發生擁塞時，網路管理者實作的 </a:t>
            </a:r>
            <a:r>
              <a:rPr lang="en-US" altLang="zh-TW" sz="2400">
                <a:latin typeface="標楷體" pitchFamily="65" charset="-120"/>
              </a:rPr>
              <a:t>QoS </a:t>
            </a:r>
            <a:r>
              <a:rPr lang="zh-TW" altLang="en-US" sz="2400">
                <a:latin typeface="標楷體" pitchFamily="65" charset="-120"/>
              </a:rPr>
              <a:t>政策就會生效。佇列是一種擁塞管理工具，可以緩衝、排定優先順序，並如果需要可在傳輸至目的地之前重新排序封包。</a:t>
            </a:r>
            <a:endParaRPr lang="en-US" sz="2400">
              <a:latin typeface="標楷體" pitchFamily="65" charset="-120"/>
            </a:endParaRPr>
          </a:p>
          <a:p>
            <a:r>
              <a:rPr lang="zh-TW" altLang="en-US" sz="2400">
                <a:latin typeface="標楷體" pitchFamily="65" charset="-120"/>
              </a:rPr>
              <a:t>有許多佇列演算法可用：</a:t>
            </a:r>
          </a:p>
          <a:p>
            <a:pPr lvl="1"/>
            <a:r>
              <a:rPr lang="zh-TW" altLang="en-US">
                <a:latin typeface="標楷體" pitchFamily="65" charset="-120"/>
              </a:rPr>
              <a:t>先進先出 </a:t>
            </a:r>
            <a:r>
              <a:rPr lang="en-US" altLang="zh-TW">
                <a:latin typeface="標楷體" pitchFamily="65" charset="-120"/>
              </a:rPr>
              <a:t>(FIFO)</a:t>
            </a:r>
          </a:p>
          <a:p>
            <a:pPr lvl="1"/>
            <a:r>
              <a:rPr lang="zh-TW" altLang="en-US">
                <a:latin typeface="標楷體" pitchFamily="65" charset="-120"/>
              </a:rPr>
              <a:t>加權公平佇列 </a:t>
            </a:r>
            <a:r>
              <a:rPr lang="en-US" altLang="zh-TW">
                <a:latin typeface="標楷體" pitchFamily="65" charset="-120"/>
              </a:rPr>
              <a:t>(WFQ)</a:t>
            </a:r>
          </a:p>
          <a:p>
            <a:pPr lvl="1"/>
            <a:r>
              <a:rPr lang="zh-TW" altLang="en-US">
                <a:latin typeface="標楷體" pitchFamily="65" charset="-120"/>
              </a:rPr>
              <a:t>基於類別的加權公平佇列 </a:t>
            </a:r>
            <a:r>
              <a:rPr lang="en-US" altLang="zh-TW">
                <a:latin typeface="標楷體" pitchFamily="65" charset="-120"/>
              </a:rPr>
              <a:t>(CBWFQ)</a:t>
            </a:r>
          </a:p>
          <a:p>
            <a:pPr lvl="1"/>
            <a:r>
              <a:rPr lang="zh-TW" altLang="en-US">
                <a:latin typeface="標楷體" pitchFamily="65" charset="-120"/>
              </a:rPr>
              <a:t>低延時佇列 </a:t>
            </a:r>
            <a:r>
              <a:rPr lang="en-US" altLang="zh-TW">
                <a:latin typeface="標楷體" pitchFamily="65" charset="-120"/>
              </a:rPr>
              <a:t>(LLQ)</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9.3</a:t>
            </a:r>
            <a:r>
              <a:rPr lang="zh-TW" altLang="en-US" sz="3600" smtClean="0">
                <a:solidFill>
                  <a:srgbClr val="004C69"/>
                </a:solidFill>
              </a:rPr>
              <a:t> 佇列</a:t>
            </a:r>
            <a:r>
              <a:rPr lang="zh-TW" altLang="en-US" sz="3600">
                <a:solidFill>
                  <a:srgbClr val="004C69"/>
                </a:solidFill>
              </a:rPr>
              <a:t>演算法</a:t>
            </a:r>
            <a:br>
              <a:rPr lang="en-US" sz="3600">
                <a:solidFill>
                  <a:srgbClr val="004C69"/>
                </a:solidFill>
              </a:rPr>
            </a:br>
            <a:r>
              <a:rPr lang="zh-TW" altLang="en-US" sz="3600">
                <a:solidFill>
                  <a:srgbClr val="004C69"/>
                </a:solidFill>
              </a:rPr>
              <a:t>佇列簡介</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363</a:t>
            </a:fld>
            <a:endParaRPr lang="en-US" kern="0">
              <a:solidFill>
                <a:srgbClr val="595959"/>
              </a:solidFill>
            </a:endParaRPr>
          </a:p>
        </p:txBody>
      </p:sp>
    </p:spTree>
    <p:extLst>
      <p:ext uri="{BB962C8B-B14F-4D97-AF65-F5344CB8AC3E}">
        <p14:creationId xmlns:p14="http://schemas.microsoft.com/office/powerpoint/2010/main" val="2932090526"/>
      </p:ext>
    </p:extLst>
  </p:cSld>
  <p:clrMapOvr>
    <a:masterClrMapping/>
  </p:clrMapOvr>
  <p:transition/>
  <p:timing/>
</p:sld>
</file>

<file path=ppt/slides/slide3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r>
              <a:rPr lang="zh-TW" altLang="en-US" sz="2400">
                <a:latin typeface="標楷體" pitchFamily="65" charset="-120"/>
              </a:rPr>
              <a:t>先進先出 </a:t>
            </a:r>
            <a:r>
              <a:rPr lang="en-US" altLang="zh-TW" sz="2400">
                <a:latin typeface="標楷體" pitchFamily="65" charset="-120"/>
              </a:rPr>
              <a:t>(FIFO) </a:t>
            </a:r>
            <a:r>
              <a:rPr lang="zh-TW" altLang="en-US" sz="2400">
                <a:latin typeface="標楷體" pitchFamily="65" charset="-120"/>
              </a:rPr>
              <a:t>佇列以封包到達的順序緩衝和轉發。</a:t>
            </a:r>
          </a:p>
          <a:p>
            <a:r>
              <a:rPr lang="en-US" altLang="zh-TW" sz="2400">
                <a:latin typeface="標楷體" pitchFamily="65" charset="-120"/>
              </a:rPr>
              <a:t>FIFO </a:t>
            </a:r>
            <a:r>
              <a:rPr lang="zh-TW" altLang="en-US" sz="2400">
                <a:latin typeface="標楷體" pitchFamily="65" charset="-120"/>
              </a:rPr>
              <a:t>沒有優先順序或流量類別的概念，因此，不會對封包的優先順序做出決定。 </a:t>
            </a:r>
          </a:p>
          <a:p>
            <a:pPr lvl="1"/>
            <a:r>
              <a:rPr lang="zh-TW" altLang="en-US">
                <a:latin typeface="標楷體" pitchFamily="65" charset="-120"/>
              </a:rPr>
              <a:t>只有一個佇列，而且所有封包都會被平等處置。</a:t>
            </a:r>
            <a:endParaRPr lang="en-US" altLang="zh-TW">
              <a:latin typeface="標楷體" pitchFamily="65" charset="-120"/>
            </a:endParaRPr>
          </a:p>
          <a:p>
            <a:pPr lvl="1"/>
            <a:r>
              <a:rPr lang="zh-TW" altLang="en-US">
                <a:latin typeface="標楷體" pitchFamily="65" charset="-120"/>
              </a:rPr>
              <a:t>封包按照到達的順序從一個介面發出。</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9.3</a:t>
            </a:r>
            <a:r>
              <a:rPr lang="zh-TW" altLang="en-US" sz="3600" smtClean="0">
                <a:solidFill>
                  <a:srgbClr val="004C69"/>
                </a:solidFill>
              </a:rPr>
              <a:t>佇列</a:t>
            </a:r>
            <a:r>
              <a:rPr lang="zh-TW" altLang="en-US" sz="3600">
                <a:solidFill>
                  <a:srgbClr val="004C69"/>
                </a:solidFill>
              </a:rPr>
              <a:t>演算法</a:t>
            </a:r>
            <a:br>
              <a:rPr lang="en-US" sz="3600">
                <a:solidFill>
                  <a:srgbClr val="004C69"/>
                </a:solidFill>
              </a:rPr>
            </a:br>
            <a:r>
              <a:rPr lang="zh-TW" altLang="en-US" sz="3600">
                <a:solidFill>
                  <a:srgbClr val="004C69"/>
                </a:solidFill>
              </a:rPr>
              <a:t>先進先出</a:t>
            </a:r>
          </a:p>
        </p:txBody>
      </p:sp>
      <p:pic>
        <p:nvPicPr>
          <p:cNvPr id="2" name="Picture 1">
            <a:extLst>
              <a:ext uri="{FF2B5EF4-FFF2-40B4-BE49-F238E27FC236}">
                <a16:creationId xmlns:a16="http://schemas.microsoft.com/office/drawing/2014/main" id="{CB081BAF-76FA-4992-A3FF-D3567E53A9ED}"/>
              </a:ext>
            </a:extLst>
          </p:cNvPr>
          <p:cNvPicPr>
            <a:picLocks noChangeAspect="1"/>
          </p:cNvPicPr>
          <p:nvPr/>
        </p:nvPicPr>
        <p:blipFill>
          <a:blip r:embed="rId3"/>
          <a:stretch>
            <a:fillRect/>
          </a:stretch>
        </p:blipFill>
        <p:spPr>
          <a:xfrm>
            <a:off x="2444149" y="3181449"/>
            <a:ext cx="7300257" cy="2860547"/>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364</a:t>
            </a:fld>
            <a:endParaRPr lang="en-US" kern="0">
              <a:solidFill>
                <a:srgbClr val="595959"/>
              </a:solidFill>
            </a:endParaRPr>
          </a:p>
        </p:txBody>
      </p:sp>
    </p:spTree>
    <p:extLst>
      <p:ext uri="{BB962C8B-B14F-4D97-AF65-F5344CB8AC3E}">
        <p14:creationId xmlns:p14="http://schemas.microsoft.com/office/powerpoint/2010/main" val="191796006"/>
      </p:ext>
    </p:extLst>
  </p:cSld>
  <p:clrMapOvr>
    <a:masterClrMapping/>
  </p:clrMapOvr>
  <p:transition/>
  <p:timing/>
</p:sld>
</file>

<file path=ppt/slides/slide3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6449345" cy="5540425"/>
          </a:xfrm>
        </p:spPr>
        <p:txBody>
          <a:bodyPr>
            <a:normAutofit/>
          </a:bodyPr>
          <a:lstStyle/>
          <a:p>
            <a:pPr marL="0" indent="0">
              <a:buNone/>
            </a:pPr>
            <a:r>
              <a:rPr lang="zh-TW" altLang="en-US" sz="2400">
                <a:latin typeface="標楷體" pitchFamily="65" charset="-120"/>
              </a:rPr>
              <a:t>加權公平佇列 </a:t>
            </a:r>
            <a:r>
              <a:rPr lang="en-US" altLang="zh-TW" sz="2400">
                <a:latin typeface="標楷體" pitchFamily="65" charset="-120"/>
              </a:rPr>
              <a:t>(WFQ) </a:t>
            </a:r>
            <a:r>
              <a:rPr lang="zh-TW" altLang="en-US" sz="2400">
                <a:latin typeface="標楷體" pitchFamily="65" charset="-120"/>
              </a:rPr>
              <a:t>是一種自動排程方法，可為所有網路流量提供公平的頻寬配置。</a:t>
            </a:r>
          </a:p>
          <a:p>
            <a:pPr lvl="1"/>
            <a:r>
              <a:rPr lang="en-US" altLang="zh-TW">
                <a:latin typeface="標楷體" pitchFamily="65" charset="-120"/>
              </a:rPr>
              <a:t>WFQ </a:t>
            </a:r>
            <a:r>
              <a:rPr lang="zh-TW" altLang="en-US">
                <a:latin typeface="標楷體" pitchFamily="65" charset="-120"/>
              </a:rPr>
              <a:t>會將優先權或加權套用至已識別的流量，並將其分類為對話或流量，然後決定每個流量相對於其他流量所允許的頻寬。</a:t>
            </a:r>
          </a:p>
          <a:p>
            <a:pPr lvl="1"/>
            <a:r>
              <a:rPr lang="en-US" altLang="zh-TW">
                <a:latin typeface="標楷體" pitchFamily="65" charset="-120"/>
              </a:rPr>
              <a:t>WFQ </a:t>
            </a:r>
            <a:r>
              <a:rPr lang="zh-TW" altLang="en-US">
                <a:latin typeface="標楷體" pitchFamily="65" charset="-120"/>
              </a:rPr>
              <a:t>根據封包封頭位址，包括來源位址、目的 </a:t>
            </a:r>
            <a:r>
              <a:rPr lang="en-US" altLang="zh-TW">
                <a:latin typeface="標楷體" pitchFamily="65" charset="-120"/>
              </a:rPr>
              <a:t>IP </a:t>
            </a:r>
            <a:r>
              <a:rPr lang="zh-TW" altLang="en-US">
                <a:latin typeface="標楷體" pitchFamily="65" charset="-120"/>
              </a:rPr>
              <a:t>位址、</a:t>
            </a:r>
            <a:r>
              <a:rPr lang="en-US" altLang="zh-TW">
                <a:latin typeface="標楷體" pitchFamily="65" charset="-120"/>
              </a:rPr>
              <a:t>MAC </a:t>
            </a:r>
            <a:r>
              <a:rPr lang="zh-TW" altLang="en-US">
                <a:latin typeface="標楷體" pitchFamily="65" charset="-120"/>
              </a:rPr>
              <a:t>位址、連接埠號、協定、服務類型 </a:t>
            </a:r>
            <a:r>
              <a:rPr lang="en-US" altLang="zh-TW">
                <a:latin typeface="標楷體" pitchFamily="65" charset="-120"/>
              </a:rPr>
              <a:t>(ToS) </a:t>
            </a:r>
            <a:r>
              <a:rPr lang="zh-TW" altLang="en-US">
                <a:latin typeface="標楷體" pitchFamily="65" charset="-120"/>
              </a:rPr>
              <a:t>值等特徵，將流量分類為不同的流。</a:t>
            </a:r>
          </a:p>
          <a:p>
            <a:pPr lvl="1"/>
            <a:r>
              <a:rPr lang="en-US" altLang="zh-TW">
                <a:latin typeface="標楷體" pitchFamily="65" charset="-120"/>
              </a:rPr>
              <a:t>WFQ </a:t>
            </a:r>
            <a:r>
              <a:rPr lang="zh-TW" altLang="en-US">
                <a:latin typeface="標楷體" pitchFamily="65" charset="-120"/>
              </a:rPr>
              <a:t>不支援隧道和加密，因為這些功能會修改 </a:t>
            </a:r>
            <a:r>
              <a:rPr lang="en-US" altLang="zh-TW">
                <a:latin typeface="標楷體" pitchFamily="65" charset="-120"/>
              </a:rPr>
              <a:t>WFQ </a:t>
            </a:r>
            <a:r>
              <a:rPr lang="zh-TW" altLang="en-US">
                <a:latin typeface="標楷體" pitchFamily="65" charset="-120"/>
              </a:rPr>
              <a:t>分類所需的封包內容資訊。</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9.3</a:t>
            </a:r>
            <a:r>
              <a:rPr lang="zh-TW" altLang="en-US" sz="3600" smtClean="0">
                <a:solidFill>
                  <a:srgbClr val="004C69"/>
                </a:solidFill>
              </a:rPr>
              <a:t>佇列</a:t>
            </a:r>
            <a:r>
              <a:rPr lang="zh-TW" altLang="en-US" sz="3600">
                <a:solidFill>
                  <a:srgbClr val="004C69"/>
                </a:solidFill>
              </a:rPr>
              <a:t>演算法</a:t>
            </a:r>
            <a:br>
              <a:rPr lang="en-US" sz="3600">
                <a:solidFill>
                  <a:srgbClr val="004C69"/>
                </a:solidFill>
              </a:rPr>
            </a:br>
            <a:r>
              <a:rPr lang="zh-TW" altLang="en-US" sz="3600">
                <a:solidFill>
                  <a:srgbClr val="004C69"/>
                </a:solidFill>
              </a:rPr>
              <a:t>加權公平佇列 </a:t>
            </a:r>
            <a:r>
              <a:rPr lang="en-US" altLang="zh-TW" sz="3600">
                <a:solidFill>
                  <a:srgbClr val="004C69"/>
                </a:solidFill>
              </a:rPr>
              <a:t>(WFQ)</a:t>
            </a:r>
          </a:p>
        </p:txBody>
      </p:sp>
      <p:pic>
        <p:nvPicPr>
          <p:cNvPr id="5" name="Picture 4">
            <a:extLst>
              <a:ext uri="{FF2B5EF4-FFF2-40B4-BE49-F238E27FC236}">
                <a16:creationId xmlns:a16="http://schemas.microsoft.com/office/drawing/2014/main" id="{A73777F7-7346-4E18-806F-0CAE40BBA42F}"/>
              </a:ext>
            </a:extLst>
          </p:cNvPr>
          <p:cNvPicPr>
            <a:picLocks noChangeAspect="1"/>
          </p:cNvPicPr>
          <p:nvPr/>
        </p:nvPicPr>
        <p:blipFill>
          <a:blip r:embed="rId3"/>
          <a:stretch>
            <a:fillRect/>
          </a:stretch>
        </p:blipFill>
        <p:spPr>
          <a:xfrm>
            <a:off x="7051090" y="2188856"/>
            <a:ext cx="4564948" cy="260773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365</a:t>
            </a:fld>
            <a:endParaRPr lang="en-US" kern="0">
              <a:solidFill>
                <a:srgbClr val="595959"/>
              </a:solidFill>
            </a:endParaRPr>
          </a:p>
        </p:txBody>
      </p:sp>
    </p:spTree>
    <p:extLst>
      <p:ext uri="{BB962C8B-B14F-4D97-AF65-F5344CB8AC3E}">
        <p14:creationId xmlns:p14="http://schemas.microsoft.com/office/powerpoint/2010/main" val="994975145"/>
      </p:ext>
    </p:extLst>
  </p:cSld>
  <p:clrMapOvr>
    <a:masterClrMapping/>
  </p:clrMapOvr>
  <p:transition/>
  <p:timing/>
</p:sld>
</file>

<file path=ppt/slides/slide3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504604"/>
            <a:ext cx="10579007" cy="4596046"/>
          </a:xfrm>
        </p:spPr>
        <p:txBody>
          <a:bodyPr>
            <a:normAutofit/>
          </a:bodyPr>
          <a:lstStyle/>
          <a:p>
            <a:r>
              <a:rPr lang="zh-TW" altLang="en-US" sz="2200">
                <a:latin typeface="標楷體" pitchFamily="65" charset="-120"/>
              </a:rPr>
              <a:t>基於類別的加權公平佇列 </a:t>
            </a:r>
            <a:r>
              <a:rPr lang="en-US" altLang="zh-TW" sz="2200">
                <a:latin typeface="標楷體" pitchFamily="65" charset="-120"/>
              </a:rPr>
              <a:t>(CBWFQ) </a:t>
            </a:r>
            <a:r>
              <a:rPr lang="zh-TW" altLang="en-US" sz="2200">
                <a:latin typeface="標楷體" pitchFamily="65" charset="-120"/>
              </a:rPr>
              <a:t>延伸標準 </a:t>
            </a:r>
            <a:r>
              <a:rPr lang="en-US" altLang="zh-TW" sz="2200">
                <a:latin typeface="標楷體" pitchFamily="65" charset="-120"/>
              </a:rPr>
              <a:t>WFQ </a:t>
            </a:r>
            <a:r>
              <a:rPr lang="zh-TW" altLang="en-US" sz="2200">
                <a:latin typeface="標楷體" pitchFamily="65" charset="-120"/>
              </a:rPr>
              <a:t>功能以支援用戶定義的流量類別。 </a:t>
            </a:r>
          </a:p>
          <a:p>
            <a:pPr lvl="1"/>
            <a:r>
              <a:rPr lang="zh-TW" altLang="en-US" sz="2200">
                <a:latin typeface="標楷體" pitchFamily="65" charset="-120"/>
              </a:rPr>
              <a:t>流量類別保留根據匹配標準，包括協定、存取控制清單 </a:t>
            </a:r>
            <a:r>
              <a:rPr lang="en-US" altLang="zh-TW" sz="2200">
                <a:latin typeface="標楷體" pitchFamily="65" charset="-120"/>
              </a:rPr>
              <a:t>(ACL) </a:t>
            </a:r>
            <a:r>
              <a:rPr lang="zh-TW" altLang="en-US" sz="2200">
                <a:latin typeface="標楷體" pitchFamily="65" charset="-120"/>
              </a:rPr>
              <a:t>和輸入介面定義</a:t>
            </a:r>
            <a:r>
              <a:rPr lang="zh-TW" altLang="zh-TW" sz="2200">
                <a:latin typeface="標楷體" pitchFamily="65" charset="-120"/>
              </a:rPr>
              <a:t>。</a:t>
            </a:r>
          </a:p>
          <a:p>
            <a:pPr lvl="1"/>
            <a:r>
              <a:rPr lang="zh-TW" altLang="en-US" sz="2200">
                <a:latin typeface="標楷體" pitchFamily="65" charset="-120"/>
              </a:rPr>
              <a:t>滿足類別匹配標準的封包構成該類別的流量。 </a:t>
            </a:r>
            <a:endParaRPr lang="zh-TW" altLang="zh-TW" sz="2200">
              <a:latin typeface="標楷體" pitchFamily="65" charset="-120"/>
            </a:endParaRPr>
          </a:p>
          <a:p>
            <a:pPr lvl="1"/>
            <a:r>
              <a:rPr lang="en-US" altLang="zh-TW" sz="2200">
                <a:latin typeface="標楷體" pitchFamily="65" charset="-120"/>
              </a:rPr>
              <a:t>FIFO </a:t>
            </a:r>
            <a:r>
              <a:rPr lang="zh-TW" altLang="en-US" sz="2200">
                <a:latin typeface="標楷體" pitchFamily="65" charset="-120"/>
              </a:rPr>
              <a:t>佇列被給每個類別，屬於一個類別的流量被導向到該類別的佇列。</a:t>
            </a:r>
          </a:p>
          <a:p>
            <a:r>
              <a:rPr lang="zh-TW" altLang="en-US" sz="2200">
                <a:latin typeface="標楷體" pitchFamily="65" charset="-120"/>
              </a:rPr>
              <a:t>一個類別可以被指派的特徵，如頻寬、權重和最大封包限制。指派給一個類別的頻寬是在擁塞期間交付給類別的保證頻寬。</a:t>
            </a:r>
          </a:p>
          <a:p>
            <a:r>
              <a:rPr lang="zh-TW" altLang="en-US" sz="2200">
                <a:latin typeface="標楷體" pitchFamily="65" charset="-120"/>
              </a:rPr>
              <a:t>屬於類別的封包受限於類別特徵的頻寬和佇列限制，也就是該類別可在佇列中累積的封包數目上限</a:t>
            </a:r>
            <a:r>
              <a:rPr lang="zh-CN" altLang="en-US" sz="2200">
                <a:latin typeface="標楷體" pitchFamily="65" charset="-120"/>
              </a:rPr>
              <a:t>，這就是該類</a:t>
            </a:r>
            <a:r>
              <a:rPr lang="zh-TW" altLang="en-US" sz="2200">
                <a:latin typeface="標楷體" pitchFamily="65" charset="-120"/>
              </a:rPr>
              <a:t>別</a:t>
            </a:r>
            <a:r>
              <a:rPr lang="zh-CN" altLang="en-US" sz="2200">
                <a:latin typeface="標楷體" pitchFamily="65" charset="-120"/>
              </a:rPr>
              <a:t>的特</a:t>
            </a:r>
            <a:r>
              <a:rPr lang="zh-TW" altLang="en-US" sz="2200">
                <a:latin typeface="標楷體" pitchFamily="65" charset="-120"/>
              </a:rPr>
              <a:t>徵。</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9.3</a:t>
            </a:r>
            <a:r>
              <a:rPr lang="zh-TW" altLang="en-US" sz="3600" smtClean="0">
                <a:solidFill>
                  <a:srgbClr val="004C69"/>
                </a:solidFill>
              </a:rPr>
              <a:t>佇列</a:t>
            </a:r>
            <a:r>
              <a:rPr lang="zh-TW" altLang="en-US" sz="3600">
                <a:solidFill>
                  <a:srgbClr val="004C69"/>
                </a:solidFill>
              </a:rPr>
              <a:t>演算法</a:t>
            </a:r>
            <a:br>
              <a:rPr lang="en-US" sz="3600">
                <a:solidFill>
                  <a:srgbClr val="004C69"/>
                </a:solidFill>
              </a:rPr>
            </a:br>
            <a:r>
              <a:rPr lang="zh-TW" altLang="en-US" sz="3600">
                <a:solidFill>
                  <a:srgbClr val="004C69"/>
                </a:solidFill>
              </a:rPr>
              <a:t>基於類別的加權公平佇列 </a:t>
            </a:r>
            <a:r>
              <a:rPr lang="en-US" altLang="zh-TW" sz="3600">
                <a:solidFill>
                  <a:srgbClr val="004C69"/>
                </a:solidFill>
              </a:rPr>
              <a:t>(CBWFQ)</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366</a:t>
            </a:fld>
            <a:endParaRPr lang="en-US" kern="0">
              <a:solidFill>
                <a:srgbClr val="595959"/>
              </a:solidFill>
            </a:endParaRPr>
          </a:p>
        </p:txBody>
      </p:sp>
    </p:spTree>
    <p:extLst>
      <p:ext uri="{BB962C8B-B14F-4D97-AF65-F5344CB8AC3E}">
        <p14:creationId xmlns:p14="http://schemas.microsoft.com/office/powerpoint/2010/main" val="1326201006"/>
      </p:ext>
    </p:extLst>
  </p:cSld>
  <p:clrMapOvr>
    <a:masterClrMapping/>
  </p:clrMapOvr>
  <p:transition/>
  <p:timing/>
</p:sld>
</file>

<file path=ppt/slides/slide3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97033"/>
            <a:ext cx="10579007" cy="4903617"/>
          </a:xfrm>
        </p:spPr>
        <p:txBody>
          <a:bodyPr>
            <a:normAutofit/>
          </a:bodyPr>
          <a:lstStyle/>
          <a:p>
            <a:pPr marL="0" indent="0">
              <a:buNone/>
            </a:pPr>
            <a:r>
              <a:rPr lang="zh-TW" altLang="en-US" sz="2200">
                <a:latin typeface="標楷體" pitchFamily="65" charset="-120"/>
              </a:rPr>
              <a:t>佇列達到其設定的佇列限制之後，將更多封包新增至類別會導致尾部丟棄或封包丟棄生效，視類別政策的設定方式而定。</a:t>
            </a:r>
          </a:p>
          <a:p>
            <a:pPr lvl="1"/>
            <a:r>
              <a:rPr lang="zh-TW" altLang="en-US" sz="2200">
                <a:latin typeface="標楷體" pitchFamily="65" charset="-120"/>
              </a:rPr>
              <a:t>尾部丟棄意味著路由器只丟棄抵達已完全用盡其封包保存資源佇列尾端的任何封包。</a:t>
            </a:r>
            <a:endParaRPr lang="en-US" altLang="zh-TW" sz="2200">
              <a:latin typeface="標楷體" pitchFamily="65" charset="-120"/>
            </a:endParaRPr>
          </a:p>
          <a:p>
            <a:pPr lvl="1"/>
            <a:r>
              <a:rPr lang="zh-TW" altLang="en-US" sz="2200">
                <a:latin typeface="標楷體" pitchFamily="65" charset="-120"/>
              </a:rPr>
              <a:t>這是對擁塞的預設佇列回應。尾部丟棄會平等地處理所有流量，而不區分服務類別。</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9.3</a:t>
            </a:r>
            <a:r>
              <a:rPr lang="zh-TW" altLang="en-US" sz="3600" smtClean="0">
                <a:solidFill>
                  <a:srgbClr val="004C69"/>
                </a:solidFill>
              </a:rPr>
              <a:t>佇列</a:t>
            </a:r>
            <a:r>
              <a:rPr lang="zh-TW" altLang="en-US" sz="3600">
                <a:solidFill>
                  <a:srgbClr val="004C69"/>
                </a:solidFill>
              </a:rPr>
              <a:t>演算法</a:t>
            </a:r>
            <a:br>
              <a:rPr lang="en-US" altLang="zh-TW" sz="3600">
                <a:solidFill>
                  <a:srgbClr val="004C69"/>
                </a:solidFill>
              </a:rPr>
            </a:br>
            <a:r>
              <a:rPr lang="zh-TW" altLang="en-US" sz="3600">
                <a:solidFill>
                  <a:srgbClr val="004C69"/>
                </a:solidFill>
              </a:rPr>
              <a:t>基於類別的加權公平佇列 </a:t>
            </a:r>
            <a:r>
              <a:rPr lang="en-US" altLang="zh-TW" sz="3600">
                <a:solidFill>
                  <a:srgbClr val="004C69"/>
                </a:solidFill>
              </a:rPr>
              <a:t>(CBWFQ)</a:t>
            </a:r>
            <a:r>
              <a:rPr lang="zh-TW" altLang="en-US" sz="3600">
                <a:solidFill>
                  <a:srgbClr val="004C69"/>
                </a:solidFill>
              </a:rPr>
              <a:t> （續）</a:t>
            </a:r>
          </a:p>
        </p:txBody>
      </p:sp>
      <p:pic>
        <p:nvPicPr>
          <p:cNvPr id="2" name="Picture 1">
            <a:extLst>
              <a:ext uri="{FF2B5EF4-FFF2-40B4-BE49-F238E27FC236}">
                <a16:creationId xmlns:a16="http://schemas.microsoft.com/office/drawing/2014/main" id="{3D94E8F5-828C-4DBB-9BE3-B10C2DB9A77D}"/>
              </a:ext>
            </a:extLst>
          </p:cNvPr>
          <p:cNvPicPr>
            <a:picLocks noChangeAspect="1"/>
          </p:cNvPicPr>
          <p:nvPr/>
        </p:nvPicPr>
        <p:blipFill>
          <a:blip r:embed="rId3"/>
          <a:stretch>
            <a:fillRect/>
          </a:stretch>
        </p:blipFill>
        <p:spPr>
          <a:xfrm>
            <a:off x="2706704" y="3496587"/>
            <a:ext cx="6518449" cy="2604063"/>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367</a:t>
            </a:fld>
            <a:endParaRPr lang="en-US" kern="0">
              <a:solidFill>
                <a:srgbClr val="595959"/>
              </a:solidFill>
            </a:endParaRPr>
          </a:p>
        </p:txBody>
      </p:sp>
    </p:spTree>
    <p:extLst>
      <p:ext uri="{BB962C8B-B14F-4D97-AF65-F5344CB8AC3E}">
        <p14:creationId xmlns:p14="http://schemas.microsoft.com/office/powerpoint/2010/main" val="3436146804"/>
      </p:ext>
    </p:extLst>
  </p:cSld>
  <p:clrMapOvr>
    <a:masterClrMapping/>
  </p:clrMapOvr>
  <p:transition/>
  <p:timing/>
</p:sld>
</file>

<file path=ppt/slides/slide3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342440" cy="5540425"/>
          </a:xfrm>
        </p:spPr>
        <p:txBody>
          <a:bodyPr>
            <a:normAutofit/>
          </a:bodyPr>
          <a:lstStyle/>
          <a:p>
            <a:pPr marL="0" indent="0">
              <a:buNone/>
            </a:pPr>
            <a:r>
              <a:rPr lang="zh-TW" altLang="en-US" sz="2200">
                <a:latin typeface="標楷體" pitchFamily="65" charset="-120"/>
              </a:rPr>
              <a:t>低延時佇列 </a:t>
            </a:r>
            <a:r>
              <a:rPr lang="en-US" altLang="zh-TW" sz="2200">
                <a:latin typeface="標楷體" pitchFamily="65" charset="-120"/>
              </a:rPr>
              <a:t>(LLQ) </a:t>
            </a:r>
            <a:r>
              <a:rPr lang="zh-TW" altLang="en-US" sz="2200">
                <a:latin typeface="標楷體" pitchFamily="65" charset="-120"/>
              </a:rPr>
              <a:t>功能為 </a:t>
            </a:r>
            <a:r>
              <a:rPr lang="en-US" altLang="zh-TW" sz="2200">
                <a:latin typeface="標楷體" pitchFamily="65" charset="-120"/>
              </a:rPr>
              <a:t>CBWFQ </a:t>
            </a:r>
            <a:r>
              <a:rPr lang="zh-TW" altLang="en-US" sz="2200">
                <a:latin typeface="標楷體" pitchFamily="65" charset="-120"/>
              </a:rPr>
              <a:t>帶來嚴格的優先佇列 </a:t>
            </a:r>
            <a:r>
              <a:rPr lang="en-US" altLang="zh-TW" sz="2200">
                <a:latin typeface="標楷體" pitchFamily="65" charset="-120"/>
              </a:rPr>
              <a:t>(PQ)</a:t>
            </a:r>
            <a:r>
              <a:rPr lang="zh-TW" altLang="en-US" sz="2200">
                <a:latin typeface="標楷體" pitchFamily="65" charset="-120"/>
              </a:rPr>
              <a:t>。</a:t>
            </a:r>
          </a:p>
          <a:p>
            <a:pPr lvl="1"/>
            <a:r>
              <a:rPr lang="zh-TW" altLang="en-US" sz="2200">
                <a:latin typeface="標楷體" pitchFamily="65" charset="-120"/>
              </a:rPr>
              <a:t>嚴格的 </a:t>
            </a:r>
            <a:r>
              <a:rPr lang="en-US" altLang="zh-TW" sz="2200">
                <a:latin typeface="標楷體" pitchFamily="65" charset="-120"/>
              </a:rPr>
              <a:t>PQ </a:t>
            </a:r>
            <a:r>
              <a:rPr lang="zh-TW" altLang="en-US" sz="2200">
                <a:latin typeface="標楷體" pitchFamily="65" charset="-120"/>
              </a:rPr>
              <a:t>允許延遲敏感的封包，例如語音，在其他佇列中的封包之前傳送。 </a:t>
            </a:r>
            <a:endParaRPr lang="en-US" altLang="zh-TW" sz="2200">
              <a:latin typeface="標楷體" pitchFamily="65" charset="-120"/>
            </a:endParaRPr>
          </a:p>
          <a:p>
            <a:pPr lvl="1"/>
            <a:r>
              <a:rPr lang="en-US" altLang="zh-TW" sz="2200">
                <a:latin typeface="標楷體" pitchFamily="65" charset="-120"/>
              </a:rPr>
              <a:t>LLQ </a:t>
            </a:r>
            <a:r>
              <a:rPr lang="zh-TW" altLang="en-US" sz="2200">
                <a:latin typeface="標楷體" pitchFamily="65" charset="-120"/>
              </a:rPr>
              <a:t>允許語音等延遲敏感性封包先發送（先於其他佇列中的封包），給予延遲敏感性封包比其他流量優先的待遇。</a:t>
            </a:r>
          </a:p>
          <a:p>
            <a:pPr lvl="1"/>
            <a:r>
              <a:rPr lang="en-US" altLang="zh-TW" sz="2200">
                <a:latin typeface="標楷體" pitchFamily="65" charset="-120"/>
              </a:rPr>
              <a:t>Cisco </a:t>
            </a:r>
            <a:r>
              <a:rPr lang="zh-TW" altLang="en-US" sz="2200">
                <a:latin typeface="標楷體" pitchFamily="65" charset="-120"/>
              </a:rPr>
              <a:t>建議只將語音流量導向至優先佇列。</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9.3</a:t>
            </a:r>
            <a:r>
              <a:rPr lang="zh-TW" altLang="en-US" sz="3600" smtClean="0">
                <a:solidFill>
                  <a:srgbClr val="004C69"/>
                </a:solidFill>
              </a:rPr>
              <a:t>佇列</a:t>
            </a:r>
            <a:r>
              <a:rPr lang="zh-TW" altLang="en-US" sz="3600">
                <a:solidFill>
                  <a:srgbClr val="004C69"/>
                </a:solidFill>
              </a:rPr>
              <a:t>演算法</a:t>
            </a:r>
            <a:br>
              <a:rPr lang="en-US" sz="3600">
                <a:solidFill>
                  <a:srgbClr val="004C69"/>
                </a:solidFill>
              </a:rPr>
            </a:br>
            <a:r>
              <a:rPr lang="zh-TW" altLang="en-US" sz="3600">
                <a:solidFill>
                  <a:srgbClr val="004C69"/>
                </a:solidFill>
              </a:rPr>
              <a:t>低延時佇列 </a:t>
            </a:r>
            <a:r>
              <a:rPr lang="en-US" altLang="zh-TW" sz="3600">
                <a:solidFill>
                  <a:srgbClr val="004C69"/>
                </a:solidFill>
              </a:rPr>
              <a:t>(LLQ)</a:t>
            </a:r>
            <a:endParaRPr lang="zh-TW" altLang="en-US" sz="3600">
              <a:solidFill>
                <a:srgbClr val="004C69"/>
              </a:solidFill>
            </a:endParaRPr>
          </a:p>
        </p:txBody>
      </p:sp>
      <p:pic>
        <p:nvPicPr>
          <p:cNvPr id="5" name="Picture 4">
            <a:extLst>
              <a:ext uri="{FF2B5EF4-FFF2-40B4-BE49-F238E27FC236}">
                <a16:creationId xmlns:a16="http://schemas.microsoft.com/office/drawing/2014/main" id="{67EA435C-EA05-4A91-877D-72D56A48645D}"/>
              </a:ext>
            </a:extLst>
          </p:cNvPr>
          <p:cNvPicPr>
            <a:picLocks noChangeAspect="1"/>
          </p:cNvPicPr>
          <p:nvPr/>
        </p:nvPicPr>
        <p:blipFill>
          <a:blip r:embed="rId3"/>
          <a:stretch>
            <a:fillRect/>
          </a:stretch>
        </p:blipFill>
        <p:spPr>
          <a:xfrm>
            <a:off x="5743074" y="1973655"/>
            <a:ext cx="5872964" cy="291069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368</a:t>
            </a:fld>
            <a:endParaRPr lang="en-US" kern="0">
              <a:solidFill>
                <a:srgbClr val="595959"/>
              </a:solidFill>
            </a:endParaRPr>
          </a:p>
        </p:txBody>
      </p:sp>
    </p:spTree>
    <p:extLst>
      <p:ext uri="{BB962C8B-B14F-4D97-AF65-F5344CB8AC3E}">
        <p14:creationId xmlns:p14="http://schemas.microsoft.com/office/powerpoint/2010/main" val="3748027451"/>
      </p:ext>
    </p:extLst>
  </p:cSld>
  <p:clrMapOvr>
    <a:masterClrMapping/>
  </p:clrMapOvr>
  <p:transition/>
  <p:timing/>
</p:sld>
</file>

<file path=ppt/slides/slide3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88720"/>
            <a:ext cx="10628883" cy="4911930"/>
          </a:xfrm>
        </p:spPr>
        <p:txBody>
          <a:bodyPr>
            <a:normAutofit/>
          </a:bodyPr>
          <a:lstStyle/>
          <a:p>
            <a:pPr marL="0" indent="0">
              <a:buNone/>
            </a:pPr>
            <a:r>
              <a:rPr lang="zh-TW" altLang="en-US" sz="2200">
                <a:latin typeface="標楷體" pitchFamily="65" charset="-120"/>
              </a:rPr>
              <a:t>有三種模型用於實作 </a:t>
            </a:r>
            <a:r>
              <a:rPr lang="en-US" altLang="zh-TW" sz="2200">
                <a:latin typeface="標楷體" pitchFamily="65" charset="-120"/>
              </a:rPr>
              <a:t>QoS</a:t>
            </a:r>
            <a:r>
              <a:rPr lang="zh-TW" altLang="en-US" sz="2200">
                <a:latin typeface="標楷體" pitchFamily="65" charset="-120"/>
              </a:rPr>
              <a:t>。</a:t>
            </a:r>
            <a:r>
              <a:rPr lang="en-US" altLang="zh-TW" sz="2200">
                <a:latin typeface="標楷體" pitchFamily="65" charset="-120"/>
              </a:rPr>
              <a:t>QoS </a:t>
            </a:r>
            <a:r>
              <a:rPr lang="zh-TW" altLang="en-US" sz="2200">
                <a:latin typeface="標楷體" pitchFamily="65" charset="-120"/>
              </a:rPr>
              <a:t>使用 </a:t>
            </a:r>
            <a:r>
              <a:rPr lang="en-US" altLang="zh-TW" sz="2200">
                <a:latin typeface="標楷體" pitchFamily="65" charset="-120"/>
              </a:rPr>
              <a:t>IntServ </a:t>
            </a:r>
            <a:r>
              <a:rPr lang="zh-TW" altLang="en-US" sz="2200">
                <a:latin typeface="標楷體" pitchFamily="65" charset="-120"/>
              </a:rPr>
              <a:t>或</a:t>
            </a:r>
            <a:r>
              <a:rPr lang="en-US" altLang="zh-TW" sz="2200">
                <a:latin typeface="標楷體" pitchFamily="65" charset="-120"/>
              </a:rPr>
              <a:t> DiffServ </a:t>
            </a:r>
            <a:r>
              <a:rPr lang="zh-TW" altLang="en-US" sz="2200">
                <a:latin typeface="標楷體" pitchFamily="65" charset="-120"/>
              </a:rPr>
              <a:t>在網路中實作。</a:t>
            </a:r>
            <a:endParaRPr lang="en-US" altLang="zh-TW" sz="2200">
              <a:latin typeface="標楷體" pitchFamily="65" charset="-120"/>
            </a:endParaRPr>
          </a:p>
          <a:p>
            <a:pPr lvl="1"/>
            <a:r>
              <a:rPr lang="en-US" altLang="zh-TW" sz="2200">
                <a:latin typeface="標楷體" pitchFamily="65" charset="-120"/>
              </a:rPr>
              <a:t>IntServ </a:t>
            </a:r>
            <a:r>
              <a:rPr lang="zh-TW" altLang="en-US" sz="2200">
                <a:latin typeface="標楷體" pitchFamily="65" charset="-120"/>
              </a:rPr>
              <a:t>提供 </a:t>
            </a:r>
            <a:r>
              <a:rPr lang="en-US" altLang="zh-TW" sz="2200">
                <a:latin typeface="標楷體" pitchFamily="65" charset="-120"/>
              </a:rPr>
              <a:t>QoS </a:t>
            </a:r>
            <a:r>
              <a:rPr lang="zh-TW" altLang="en-US" sz="2200">
                <a:latin typeface="標楷體" pitchFamily="65" charset="-120"/>
              </a:rPr>
              <a:t>的最高保證，它非常耗用資源，因此不容易延展。</a:t>
            </a:r>
            <a:endParaRPr lang="en-US" altLang="zh-TW" sz="2200">
              <a:latin typeface="標楷體" pitchFamily="65" charset="-120"/>
            </a:endParaRPr>
          </a:p>
          <a:p>
            <a:pPr lvl="1"/>
            <a:r>
              <a:rPr lang="en-US" altLang="zh-TW" sz="2200">
                <a:latin typeface="標楷體" pitchFamily="65" charset="-120"/>
              </a:rPr>
              <a:t>DiffServ </a:t>
            </a:r>
            <a:r>
              <a:rPr lang="zh-TW" altLang="en-US" sz="2200">
                <a:latin typeface="標楷體" pitchFamily="65" charset="-120"/>
              </a:rPr>
              <a:t>的資源密集型較低，且可延展性較高。</a:t>
            </a:r>
            <a:endParaRPr lang="en-US" altLang="zh-TW" sz="2200">
              <a:latin typeface="標楷體" pitchFamily="65" charset="-120"/>
            </a:endParaRPr>
          </a:p>
          <a:p>
            <a:pPr lvl="1"/>
            <a:r>
              <a:rPr lang="en-US" altLang="zh-TW" sz="2200">
                <a:latin typeface="標楷體" pitchFamily="65" charset="-120"/>
              </a:rPr>
              <a:t>IntServ </a:t>
            </a:r>
            <a:r>
              <a:rPr lang="zh-TW" altLang="en-US" sz="2200">
                <a:latin typeface="標楷體" pitchFamily="65" charset="-120"/>
              </a:rPr>
              <a:t>和 </a:t>
            </a:r>
            <a:r>
              <a:rPr lang="en-US" altLang="zh-TW" sz="2200">
                <a:latin typeface="標楷體" pitchFamily="65" charset="-120"/>
              </a:rPr>
              <a:t>DiffServ </a:t>
            </a:r>
            <a:r>
              <a:rPr lang="zh-TW" altLang="en-US" sz="2200">
                <a:latin typeface="標楷體" pitchFamily="65" charset="-120"/>
              </a:rPr>
              <a:t>有時會在網路 </a:t>
            </a:r>
            <a:r>
              <a:rPr lang="en-US" altLang="zh-TW" sz="2200">
                <a:latin typeface="標楷體" pitchFamily="65" charset="-120"/>
              </a:rPr>
              <a:t>QoS </a:t>
            </a:r>
            <a:r>
              <a:rPr lang="zh-TW" altLang="en-US" sz="2200">
                <a:latin typeface="標楷體" pitchFamily="65" charset="-120"/>
              </a:rPr>
              <a:t>實作中共同部署。</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9.4</a:t>
            </a:r>
            <a:r>
              <a:rPr lang="zh-TW" altLang="en-US" sz="3600" smtClean="0">
                <a:solidFill>
                  <a:srgbClr val="004C69"/>
                </a:solidFill>
              </a:rPr>
              <a:t> </a:t>
            </a:r>
            <a:r>
              <a:rPr lang="en-US" altLang="zh-TW" sz="3600" err="1" smtClean="0">
                <a:solidFill>
                  <a:srgbClr val="004C69"/>
                </a:solidFill>
              </a:rPr>
              <a:t>QoS </a:t>
            </a:r>
            <a:r>
              <a:rPr lang="zh-TW" altLang="en-US" sz="3600">
                <a:solidFill>
                  <a:srgbClr val="004C69"/>
                </a:solidFill>
              </a:rPr>
              <a:t>模型</a:t>
            </a:r>
            <a:br>
              <a:rPr lang="en-US" sz="3600">
                <a:solidFill>
                  <a:srgbClr val="004C69"/>
                </a:solidFill>
              </a:rPr>
            </a:br>
            <a:r>
              <a:rPr lang="zh-TW" altLang="en-US" sz="3600">
                <a:solidFill>
                  <a:srgbClr val="004C69"/>
                </a:solidFill>
              </a:rPr>
              <a:t>選取適當的 </a:t>
            </a:r>
            <a:r>
              <a:rPr lang="en-US" altLang="zh-TW" sz="3600">
                <a:solidFill>
                  <a:srgbClr val="004C69"/>
                </a:solidFill>
              </a:rPr>
              <a:t>QoS </a:t>
            </a:r>
            <a:r>
              <a:rPr lang="zh-TW" altLang="en-US" sz="3600">
                <a:solidFill>
                  <a:srgbClr val="004C69"/>
                </a:solidFill>
              </a:rPr>
              <a:t>政策模型</a:t>
            </a:r>
          </a:p>
        </p:txBody>
      </p:sp>
      <p:graphicFrame>
        <p:nvGraphicFramePr>
          <p:cNvPr id="6" name="Content Placeholder 6">
            <a:extLst>
              <a:ext uri="{FF2B5EF4-FFF2-40B4-BE49-F238E27FC236}">
                <a16:creationId xmlns:a16="http://schemas.microsoft.com/office/drawing/2014/main" id="{D6B0B70E-0306-4898-876F-D3BB4858E43A}"/>
              </a:ext>
            </a:extLst>
          </p:cNvPr>
          <p:cNvGraphicFramePr/>
          <p:nvPr>
            <p:extLst>
              <p:ext uri="{D42A27DB-BD31-4B8C-83A1-F6EECF244321}">
                <p14:modId xmlns:p14="http://schemas.microsoft.com/office/powerpoint/2010/main" val="476758669"/>
              </p:ext>
            </p:extLst>
          </p:nvPr>
        </p:nvGraphicFramePr>
        <p:xfrm>
          <a:off x="676426" y="3000893"/>
          <a:ext cx="10772433" cy="3673671"/>
        </p:xfrm>
        <a:graphic>
          <a:graphicData uri="http://schemas.openxmlformats.org/drawingml/2006/table">
            <a:tbl>
              <a:tblPr firstRow="1" bandRow="1">
                <a:tableStyleId>{5C22544A-7EE6-4342-B048-85BDC9FD1C3A}</a:tableStyleId>
              </a:tblPr>
              <a:tblGrid>
                <a:gridCol w="1996573">
                  <a:extLst>
                    <a:ext uri="{9D8B030D-6E8A-4147-A177-3AD203B41FA5}">
                      <a16:colId xmlns:a16="http://schemas.microsoft.com/office/drawing/2014/main" val="3729139006"/>
                    </a:ext>
                  </a:extLst>
                </a:gridCol>
                <a:gridCol w="8775860">
                  <a:extLst>
                    <a:ext uri="{9D8B030D-6E8A-4147-A177-3AD203B41FA5}">
                      <a16:colId xmlns:a16="http://schemas.microsoft.com/office/drawing/2014/main" val="2623022619"/>
                    </a:ext>
                  </a:extLst>
                </a:gridCol>
              </a:tblGrid>
              <a:tr h="422472">
                <a:tc>
                  <a:txBody>
                    <a:bodyPr vert="horz" wrap="square"/>
                    <a:lstStyle/>
                    <a:p>
                      <a:pPr algn="l" fontAlgn="ctr"/>
                      <a:r>
                        <a:rPr lang="zh-TW" altLang="en-US" sz="2000" b="1">
                          <a:effectLst/>
                          <a:latin typeface="標楷體" pitchFamily="65" charset="-120"/>
                          <a:ea typeface="標楷體" panose="03000509000000000000" pitchFamily="65" charset="-120"/>
                        </a:rPr>
                        <a:t>模型</a:t>
                      </a:r>
                      <a:endParaRPr lang="zh-TW" altLang="en-US" sz="20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000" b="1">
                          <a:effectLst/>
                          <a:latin typeface="標楷體" pitchFamily="65" charset="-120"/>
                          <a:ea typeface="標楷體" panose="03000509000000000000" pitchFamily="65" charset="-120"/>
                        </a:rPr>
                        <a:t>說明</a:t>
                      </a:r>
                      <a:endParaRPr lang="zh-TW" altLang="en-US" sz="20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2583676789"/>
                  </a:ext>
                </a:extLst>
              </a:tr>
              <a:tr h="753103">
                <a:tc>
                  <a:txBody>
                    <a:bodyPr vert="horz" wrap="square"/>
                    <a:lstStyle/>
                    <a:p>
                      <a:pPr fontAlgn="ctr"/>
                      <a:r>
                        <a:rPr lang="zh-TW" altLang="en-US" sz="2000" b="0">
                          <a:effectLst/>
                          <a:latin typeface="標楷體" pitchFamily="65" charset="-120"/>
                          <a:ea typeface="標楷體" panose="03000509000000000000" pitchFamily="65" charset="-120"/>
                        </a:rPr>
                        <a:t>盡力遞送模型</a:t>
                      </a:r>
                    </a:p>
                  </a:txBody>
                  <a:tcPr marL="50800" marR="50800" marT="50800" marB="50800" anchor="ctr"/>
                </a:tc>
                <a:tc>
                  <a:txBody>
                    <a:bodyPr vert="horz" wrap="square"/>
                    <a:lstStyle/>
                    <a:p>
                      <a:pPr fontAlgn="ctr">
                        <a:buFont typeface="Arial" pitchFamily="34" charset="0"/>
                        <a:buChar char="•"/>
                      </a:pPr>
                      <a:r>
                        <a:rPr lang="zh-TW" altLang="en-US" sz="2000" b="0">
                          <a:effectLst/>
                          <a:latin typeface="標楷體" pitchFamily="65" charset="-120"/>
                          <a:ea typeface="標楷體" panose="03000509000000000000" pitchFamily="65" charset="-120"/>
                        </a:rPr>
                        <a:t>這不是一個真正的實作，因為 </a:t>
                      </a:r>
                      <a:r>
                        <a:rPr lang="en-US" altLang="zh-TW" sz="2000" b="0" err="1">
                          <a:effectLst/>
                          <a:latin typeface="標楷體" pitchFamily="65" charset="-120"/>
                          <a:ea typeface="標楷體" panose="03000509000000000000" pitchFamily="65" charset="-120"/>
                        </a:rPr>
                        <a:t>QoS </a:t>
                      </a:r>
                      <a:r>
                        <a:rPr lang="zh-TW" altLang="en-US" sz="2000" b="0">
                          <a:effectLst/>
                          <a:latin typeface="標楷體" pitchFamily="65" charset="-120"/>
                          <a:ea typeface="標楷體" panose="03000509000000000000" pitchFamily="65" charset="-120"/>
                        </a:rPr>
                        <a:t>沒有明確設定。</a:t>
                      </a:r>
                    </a:p>
                    <a:p>
                      <a:pPr fontAlgn="ctr">
                        <a:buFont typeface="Arial" pitchFamily="34" charset="0"/>
                        <a:buChar char="•"/>
                      </a:pPr>
                      <a:r>
                        <a:rPr lang="zh-TW" altLang="en-US" sz="2000" b="0">
                          <a:effectLst/>
                          <a:latin typeface="標楷體" pitchFamily="65" charset="-120"/>
                          <a:ea typeface="標楷體" panose="03000509000000000000" pitchFamily="65" charset="-120"/>
                        </a:rPr>
                        <a:t>當不需要 </a:t>
                      </a:r>
                      <a:r>
                        <a:rPr lang="en-US" altLang="zh-TW" sz="2000" b="0" err="1">
                          <a:effectLst/>
                          <a:latin typeface="標楷體" pitchFamily="65" charset="-120"/>
                          <a:ea typeface="標楷體" panose="03000509000000000000" pitchFamily="65" charset="-120"/>
                        </a:rPr>
                        <a:t>QoS </a:t>
                      </a:r>
                      <a:r>
                        <a:rPr lang="zh-TW" altLang="en-US" sz="2000" b="0">
                          <a:effectLst/>
                          <a:latin typeface="標楷體" pitchFamily="65" charset="-120"/>
                          <a:ea typeface="標楷體" panose="03000509000000000000" pitchFamily="65" charset="-120"/>
                        </a:rPr>
                        <a:t>時，請使用這個。</a:t>
                      </a:r>
                    </a:p>
                  </a:txBody>
                  <a:tcPr marL="50800" marR="50800" marT="50800" marB="50800" anchor="ctr"/>
                </a:tc>
                <a:extLst>
                  <a:ext uri="{0D108BD9-81ED-4DB2-BD59-A6C34878D82A}">
                    <a16:rowId xmlns:a16="http://schemas.microsoft.com/office/drawing/2014/main" val="3849654457"/>
                  </a:ext>
                </a:extLst>
              </a:tr>
              <a:tr h="1414363">
                <a:tc>
                  <a:txBody>
                    <a:bodyPr vert="horz" wrap="square"/>
                    <a:lstStyle/>
                    <a:p>
                      <a:pPr fontAlgn="ctr"/>
                      <a:r>
                        <a:rPr lang="zh-TW" altLang="en-US" sz="2000" b="0">
                          <a:effectLst/>
                          <a:latin typeface="標楷體" pitchFamily="65" charset="-120"/>
                          <a:ea typeface="標楷體" panose="03000509000000000000" pitchFamily="65" charset="-120"/>
                        </a:rPr>
                        <a:t>整合式服務 </a:t>
                      </a:r>
                      <a:r>
                        <a:rPr lang="en-US" altLang="zh-TW" sz="2000" b="0">
                          <a:effectLst/>
                          <a:latin typeface="標楷體" pitchFamily="65" charset="-120"/>
                          <a:ea typeface="標楷體" panose="03000509000000000000" pitchFamily="65" charset="-120"/>
                        </a:rPr>
                        <a:t>(</a:t>
                      </a:r>
                      <a:r>
                        <a:rPr lang="en-US" sz="2000" b="0">
                          <a:effectLst/>
                          <a:latin typeface="標楷體" pitchFamily="65" charset="-120"/>
                          <a:ea typeface="標楷體" panose="03000509000000000000" pitchFamily="65" charset="-120"/>
                        </a:rPr>
                        <a:t>IntServ)</a:t>
                      </a:r>
                    </a:p>
                  </a:txBody>
                  <a:tcPr marL="50800" marR="50800" marT="50800" marB="50800" anchor="ctr"/>
                </a:tc>
                <a:tc>
                  <a:txBody>
                    <a:bodyPr vert="horz" wrap="square"/>
                    <a:lstStyle/>
                    <a:p>
                      <a:pPr fontAlgn="ctr">
                        <a:buFont typeface="Arial" pitchFamily="34" charset="0"/>
                        <a:buChar char="•"/>
                      </a:pPr>
                      <a:r>
                        <a:rPr lang="en-US" altLang="zh-TW" sz="2000" b="0" err="1">
                          <a:effectLst/>
                          <a:latin typeface="標楷體" pitchFamily="65" charset="-120"/>
                          <a:ea typeface="標楷體" panose="03000509000000000000" pitchFamily="65" charset="-120"/>
                        </a:rPr>
                        <a:t>IntServ </a:t>
                      </a:r>
                      <a:r>
                        <a:rPr lang="zh-TW" altLang="en-US" sz="2000" b="0">
                          <a:effectLst/>
                          <a:latin typeface="標楷體" pitchFamily="65" charset="-120"/>
                          <a:ea typeface="標楷體" panose="03000509000000000000" pitchFamily="65" charset="-120"/>
                        </a:rPr>
                        <a:t>為 </a:t>
                      </a:r>
                      <a:r>
                        <a:rPr lang="en-US" altLang="zh-TW" sz="2000" b="0">
                          <a:effectLst/>
                          <a:latin typeface="標楷體" pitchFamily="65" charset="-120"/>
                          <a:ea typeface="標楷體" panose="03000509000000000000" pitchFamily="65" charset="-120"/>
                        </a:rPr>
                        <a:t>IP </a:t>
                      </a:r>
                      <a:r>
                        <a:rPr lang="zh-TW" altLang="en-US" sz="2000" b="0">
                          <a:effectLst/>
                          <a:latin typeface="標楷體" pitchFamily="65" charset="-120"/>
                          <a:ea typeface="標楷體" panose="03000509000000000000" pitchFamily="65" charset="-120"/>
                        </a:rPr>
                        <a:t>封包提供非常高的 </a:t>
                      </a:r>
                      <a:r>
                        <a:rPr lang="en-US" altLang="zh-TW" sz="2000" b="0">
                          <a:effectLst/>
                          <a:latin typeface="標楷體" pitchFamily="65" charset="-120"/>
                          <a:ea typeface="標楷體" panose="03000509000000000000" pitchFamily="65" charset="-120"/>
                        </a:rPr>
                        <a:t>QoS</a:t>
                      </a:r>
                      <a:r>
                        <a:rPr lang="zh-TW" altLang="en-US" sz="2000" b="0">
                          <a:effectLst/>
                          <a:latin typeface="標楷體" pitchFamily="65" charset="-120"/>
                          <a:ea typeface="標楷體" panose="03000509000000000000" pitchFamily="65" charset="-120"/>
                        </a:rPr>
                        <a:t>，並具有保證遞送。</a:t>
                      </a:r>
                    </a:p>
                    <a:p>
                      <a:pPr fontAlgn="ctr">
                        <a:buFont typeface="Arial" pitchFamily="34" charset="0"/>
                        <a:buChar char="•"/>
                      </a:pPr>
                      <a:r>
                        <a:rPr lang="zh-TW" altLang="en-US" sz="2000" b="0">
                          <a:effectLst/>
                          <a:latin typeface="標楷體" pitchFamily="65" charset="-120"/>
                          <a:ea typeface="標楷體" panose="03000509000000000000" pitchFamily="65" charset="-120"/>
                        </a:rPr>
                        <a:t>它定義了一個信令程序，讓應用向網路發出訊號，表明它們在一段時間內需要特殊的 </a:t>
                      </a:r>
                      <a:r>
                        <a:rPr lang="en-US" altLang="zh-TW" sz="2000" b="0">
                          <a:effectLst/>
                          <a:latin typeface="標楷體" pitchFamily="65" charset="-120"/>
                          <a:ea typeface="標楷體" panose="03000509000000000000" pitchFamily="65" charset="-120"/>
                        </a:rPr>
                        <a:t>QoS</a:t>
                      </a:r>
                      <a:r>
                        <a:rPr lang="zh-TW" altLang="en-US" sz="2000" b="0">
                          <a:effectLst/>
                          <a:latin typeface="標楷體" pitchFamily="65" charset="-120"/>
                          <a:ea typeface="標楷體" panose="03000509000000000000" pitchFamily="65" charset="-120"/>
                        </a:rPr>
                        <a:t>，並應保留頻寬。</a:t>
                      </a:r>
                    </a:p>
                    <a:p>
                      <a:pPr fontAlgn="ctr">
                        <a:buFont typeface="Arial" pitchFamily="34" charset="0"/>
                        <a:buChar char="•"/>
                      </a:pPr>
                      <a:r>
                        <a:rPr lang="en-US" altLang="zh-TW" sz="2000" b="0" err="1">
                          <a:effectLst/>
                          <a:latin typeface="標楷體" pitchFamily="65" charset="-120"/>
                          <a:ea typeface="標楷體" panose="03000509000000000000" pitchFamily="65" charset="-120"/>
                        </a:rPr>
                        <a:t>IntServ </a:t>
                      </a:r>
                      <a:r>
                        <a:rPr lang="zh-TW" altLang="en-US" sz="2000" b="0">
                          <a:effectLst/>
                          <a:latin typeface="標楷體" pitchFamily="65" charset="-120"/>
                          <a:ea typeface="標楷體" panose="03000509000000000000" pitchFamily="65" charset="-120"/>
                        </a:rPr>
                        <a:t>可能會嚴重限制網路的延展性。</a:t>
                      </a:r>
                    </a:p>
                  </a:txBody>
                  <a:tcPr marL="50800" marR="50800" marT="50800" marB="50800" anchor="ctr"/>
                </a:tc>
                <a:extLst>
                  <a:ext uri="{0D108BD9-81ED-4DB2-BD59-A6C34878D82A}">
                    <a16:rowId xmlns:a16="http://schemas.microsoft.com/office/drawing/2014/main" val="235735172"/>
                  </a:ext>
                </a:extLst>
              </a:tr>
              <a:tr h="1083733">
                <a:tc>
                  <a:txBody>
                    <a:bodyPr vert="horz" wrap="square"/>
                    <a:lstStyle/>
                    <a:p>
                      <a:pPr fontAlgn="ctr"/>
                      <a:r>
                        <a:rPr lang="zh-TW" altLang="en-US" sz="2000" b="0">
                          <a:effectLst/>
                          <a:latin typeface="標楷體" pitchFamily="65" charset="-120"/>
                          <a:ea typeface="標楷體" panose="03000509000000000000" pitchFamily="65" charset="-120"/>
                        </a:rPr>
                        <a:t>差異化服務 </a:t>
                      </a:r>
                      <a:r>
                        <a:rPr lang="en-US" altLang="zh-TW" sz="2000" b="0">
                          <a:effectLst/>
                          <a:latin typeface="標楷體" pitchFamily="65" charset="-120"/>
                          <a:ea typeface="標楷體" panose="03000509000000000000" pitchFamily="65" charset="-120"/>
                        </a:rPr>
                        <a:t>(</a:t>
                      </a:r>
                      <a:r>
                        <a:rPr lang="en-US" sz="2000" b="0" err="1">
                          <a:effectLst/>
                          <a:latin typeface="標楷體" pitchFamily="65" charset="-120"/>
                          <a:ea typeface="標楷體" panose="03000509000000000000" pitchFamily="65" charset="-120"/>
                        </a:rPr>
                        <a:t>DiffServ)</a:t>
                      </a:r>
                    </a:p>
                  </a:txBody>
                  <a:tcPr marL="50800" marR="50800" marT="50800" marB="50800" anchor="ctr"/>
                </a:tc>
                <a:tc>
                  <a:txBody>
                    <a:bodyPr vert="horz" wrap="square"/>
                    <a:lstStyle/>
                    <a:p>
                      <a:pPr fontAlgn="ctr">
                        <a:buFont typeface="Arial" pitchFamily="34" charset="0"/>
                        <a:buChar char="•"/>
                      </a:pPr>
                      <a:r>
                        <a:rPr lang="en-US" altLang="zh-TW" sz="2000" b="0" err="1">
                          <a:effectLst/>
                          <a:latin typeface="標楷體" pitchFamily="65" charset="-120"/>
                          <a:ea typeface="標楷體" panose="03000509000000000000" pitchFamily="65" charset="-120"/>
                        </a:rPr>
                        <a:t>DiffServ </a:t>
                      </a:r>
                      <a:r>
                        <a:rPr lang="zh-TW" altLang="en-US" sz="2000" b="0">
                          <a:effectLst/>
                          <a:latin typeface="標楷體" pitchFamily="65" charset="-120"/>
                          <a:ea typeface="標楷體" panose="03000509000000000000" pitchFamily="65" charset="-120"/>
                        </a:rPr>
                        <a:t>在實作 </a:t>
                      </a:r>
                      <a:r>
                        <a:rPr lang="en-US" altLang="zh-TW" sz="2000" b="0">
                          <a:effectLst/>
                          <a:latin typeface="標楷體" pitchFamily="65" charset="-120"/>
                          <a:ea typeface="標楷體" panose="03000509000000000000" pitchFamily="65" charset="-120"/>
                        </a:rPr>
                        <a:t>QoS </a:t>
                      </a:r>
                      <a:r>
                        <a:rPr lang="zh-TW" altLang="en-US" sz="2000" b="0">
                          <a:effectLst/>
                          <a:latin typeface="標楷體" pitchFamily="65" charset="-120"/>
                          <a:ea typeface="標楷體" panose="03000509000000000000" pitchFamily="65" charset="-120"/>
                        </a:rPr>
                        <a:t>時提供了高度的延展性和彈性。</a:t>
                      </a:r>
                    </a:p>
                    <a:p>
                      <a:pPr fontAlgn="ctr">
                        <a:buFont typeface="Arial" pitchFamily="34" charset="0"/>
                        <a:buChar char="•"/>
                      </a:pPr>
                      <a:r>
                        <a:rPr lang="zh-TW" altLang="en-US" sz="2000" b="0">
                          <a:effectLst/>
                          <a:latin typeface="標楷體" pitchFamily="65" charset="-120"/>
                          <a:ea typeface="標楷體" panose="03000509000000000000" pitchFamily="65" charset="-120"/>
                        </a:rPr>
                        <a:t>網路裝置可識別流量類別，並提供不同的 </a:t>
                      </a:r>
                      <a:r>
                        <a:rPr lang="en-US" altLang="zh-TW" sz="2000" b="0">
                          <a:effectLst/>
                          <a:latin typeface="標楷體" pitchFamily="65" charset="-120"/>
                          <a:ea typeface="標楷體" panose="03000509000000000000" pitchFamily="65" charset="-120"/>
                        </a:rPr>
                        <a:t>QoS </a:t>
                      </a:r>
                      <a:r>
                        <a:rPr lang="zh-TW" altLang="en-US" sz="2000" b="0">
                          <a:effectLst/>
                          <a:latin typeface="標楷體" pitchFamily="65" charset="-120"/>
                          <a:ea typeface="標楷體" panose="03000509000000000000" pitchFamily="65" charset="-120"/>
                        </a:rPr>
                        <a:t>層級到不同的流量類別。</a:t>
                      </a:r>
                    </a:p>
                  </a:txBody>
                  <a:tcPr marL="50800" marR="50800" marT="50800" marB="50800" anchor="ctr"/>
                </a:tc>
                <a:extLst>
                  <a:ext uri="{0D108BD9-81ED-4DB2-BD59-A6C34878D82A}">
                    <a16:rowId xmlns:a16="http://schemas.microsoft.com/office/drawing/2014/main" val="354468046"/>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369</a:t>
            </a:fld>
            <a:endParaRPr lang="en-US" kern="0">
              <a:solidFill>
                <a:srgbClr val="595959"/>
              </a:solidFill>
            </a:endParaRPr>
          </a:p>
        </p:txBody>
      </p:sp>
    </p:spTree>
    <p:extLst>
      <p:ext uri="{BB962C8B-B14F-4D97-AF65-F5344CB8AC3E}">
        <p14:creationId xmlns:p14="http://schemas.microsoft.com/office/powerpoint/2010/main" val="2448239644"/>
      </p:ext>
    </p:extLst>
  </p:cSld>
  <p:clrMapOvr>
    <a:masterClrMapping/>
  </p:clrMapOvr>
  <p:transition/>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40058272-C290-7A4A-9628-DFDC74E34B81}"/>
              </a:ext>
            </a:extLst>
          </p:cNvPr>
          <p:cNvSpPr>
            <a:spLocks noGrp="1"/>
          </p:cNvSpPr>
          <p:nvPr>
            <p:ph idx="1"/>
          </p:nvPr>
        </p:nvSpPr>
        <p:spPr>
          <a:xfrm>
            <a:off x="535901" y="1065259"/>
            <a:ext cx="11804381" cy="5540425"/>
          </a:xfrm>
        </p:spPr>
        <p:txBody>
          <a:bodyPr/>
          <a:lstStyle/>
          <a:p>
            <a:pPr marL="457189" indent="-457189">
              <a:buFont typeface="Arial" pitchFamily="34" charset="0"/>
              <a:buChar char="•"/>
            </a:pPr>
            <a:r>
              <a:rPr lang="zh-TW" altLang="en-US" sz="2133">
                <a:latin typeface="標楷體" pitchFamily="65" charset="-120"/>
              </a:rPr>
              <a:t>你可以透過設定 </a:t>
            </a:r>
            <a:r>
              <a:rPr lang="en-US" altLang="zh-TW" sz="2133" b="1">
                <a:latin typeface="標楷體" pitchFamily="65" charset="-120"/>
              </a:rPr>
              <a:t>network </a:t>
            </a:r>
            <a:r>
              <a:rPr lang="zh-TW" altLang="en-US" sz="2133">
                <a:latin typeface="標楷體" pitchFamily="65" charset="-120"/>
              </a:rPr>
              <a:t>命令來指定屬於點對點網路的介面。你也可以使用 </a:t>
            </a:r>
            <a:r>
              <a:rPr lang="en-US" altLang="zh-TW" sz="2133" b="1" err="1">
                <a:latin typeface="標楷體" pitchFamily="65" charset="-120"/>
              </a:rPr>
              <a:t>ip ospf </a:t>
            </a:r>
            <a:r>
              <a:rPr lang="zh-TW" altLang="en-US" sz="2133">
                <a:latin typeface="標楷體" pitchFamily="65" charset="-120"/>
              </a:rPr>
              <a:t>命令直接在介面上設定 </a:t>
            </a:r>
            <a:r>
              <a:rPr lang="en-US" altLang="zh-TW" sz="2133">
                <a:latin typeface="標楷體" pitchFamily="65" charset="-120"/>
              </a:rPr>
              <a:t>OSPF</a:t>
            </a:r>
            <a:r>
              <a:rPr lang="zh-TW" altLang="en-US" sz="2133">
                <a:latin typeface="標楷體" pitchFamily="65" charset="-120"/>
              </a:rPr>
              <a:t>。</a:t>
            </a:r>
          </a:p>
          <a:p>
            <a:pPr marL="457189" indent="-457189">
              <a:buFont typeface="Arial" pitchFamily="34" charset="0"/>
              <a:buChar char="•"/>
            </a:pPr>
            <a:r>
              <a:rPr lang="en-US" altLang="zh-TW" sz="2133" b="1">
                <a:latin typeface="標楷體" pitchFamily="65" charset="-120"/>
              </a:rPr>
              <a:t>network</a:t>
            </a:r>
            <a:r>
              <a:rPr lang="zh-TW" altLang="en-US" sz="2133">
                <a:latin typeface="標楷體" pitchFamily="65" charset="-120"/>
              </a:rPr>
              <a:t> 命令的基本語法如下：</a:t>
            </a:r>
            <a:endParaRPr lang="en-US" altLang="zh-TW" sz="2133">
              <a:latin typeface="標楷體" pitchFamily="65" charset="-120"/>
            </a:endParaRPr>
          </a:p>
          <a:p>
            <a:pPr marL="457189" indent="-457189">
              <a:buFont typeface="Arial" pitchFamily="34" charset="0"/>
              <a:buChar char="•"/>
            </a:pPr>
            <a:endParaRPr lang="en-US" altLang="zh-TW" sz="2133">
              <a:latin typeface="標楷體" pitchFamily="65" charset="-120"/>
            </a:endParaRPr>
          </a:p>
          <a:p>
            <a:pPr marL="632867" lvl="1" indent="-380990">
              <a:buFont typeface="Arial" pitchFamily="34" charset="0"/>
              <a:buChar char="•"/>
            </a:pPr>
            <a:r>
              <a:rPr lang="en-US" altLang="zh-TW" sz="2000" i="1">
                <a:latin typeface="標楷體" pitchFamily="65" charset="-120"/>
                <a:cs typeface="Arial" pitchFamily="34" charset="0"/>
              </a:rPr>
              <a:t>network-address wildcard-mask</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語法用於在介面上啟用 </a:t>
            </a:r>
            <a:r>
              <a:rPr lang="en-US" altLang="zh-TW" sz="2000">
                <a:latin typeface="標楷體" pitchFamily="65" charset="-120"/>
                <a:cs typeface="Arial" pitchFamily="34" charset="0"/>
              </a:rPr>
              <a:t>OSPF</a:t>
            </a:r>
            <a:r>
              <a:rPr lang="zh-TW" altLang="en-US" sz="2000">
                <a:latin typeface="標楷體" pitchFamily="65" charset="-120"/>
                <a:cs typeface="Arial" pitchFamily="34" charset="0"/>
              </a:rPr>
              <a:t>。路由器上的任何介面，如果與 </a:t>
            </a:r>
            <a:r>
              <a:rPr lang="en-US" altLang="zh-TW" sz="2000" b="1">
                <a:latin typeface="標楷體" pitchFamily="65" charset="-120"/>
                <a:cs typeface="Arial" pitchFamily="34" charset="0"/>
              </a:rPr>
              <a:t>network</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命令中的網路位址相匹配，就會啟用傳送和接收 </a:t>
            </a:r>
            <a:r>
              <a:rPr lang="en-US" altLang="zh-TW" sz="2000">
                <a:latin typeface="標楷體" pitchFamily="65" charset="-120"/>
                <a:cs typeface="Arial" pitchFamily="34" charset="0"/>
              </a:rPr>
              <a:t>OSPF </a:t>
            </a:r>
            <a:r>
              <a:rPr lang="zh-TW" altLang="en-US" sz="2000">
                <a:latin typeface="標楷體" pitchFamily="65" charset="-120"/>
                <a:cs typeface="Arial" pitchFamily="34" charset="0"/>
              </a:rPr>
              <a:t>封包。</a:t>
            </a:r>
          </a:p>
          <a:p>
            <a:pPr marL="632867" lvl="1" indent="-380990">
              <a:buFont typeface="Arial" pitchFamily="34" charset="0"/>
              <a:buChar char="•"/>
            </a:pPr>
            <a:r>
              <a:rPr lang="en-US" altLang="zh-TW" sz="2000" b="1">
                <a:latin typeface="標楷體" pitchFamily="65" charset="-120"/>
                <a:cs typeface="Arial" pitchFamily="34" charset="0"/>
              </a:rPr>
              <a:t>area</a:t>
            </a:r>
            <a:r>
              <a:rPr lang="en-US" altLang="zh-TW" sz="2000">
                <a:latin typeface="標楷體" pitchFamily="65" charset="-120"/>
                <a:cs typeface="Arial" pitchFamily="34" charset="0"/>
              </a:rPr>
              <a:t> </a:t>
            </a:r>
            <a:r>
              <a:rPr lang="en-US" altLang="zh-TW" sz="2000" i="1">
                <a:latin typeface="標楷體" pitchFamily="65" charset="-120"/>
                <a:cs typeface="Arial" pitchFamily="34" charset="0"/>
              </a:rPr>
              <a:t>area-id</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語法提交 </a:t>
            </a:r>
            <a:r>
              <a:rPr lang="en-US" altLang="zh-TW" sz="2000">
                <a:latin typeface="標楷體" pitchFamily="65" charset="-120"/>
                <a:cs typeface="Arial" pitchFamily="34" charset="0"/>
              </a:rPr>
              <a:t>OSPF </a:t>
            </a:r>
            <a:r>
              <a:rPr lang="zh-TW" altLang="en-US" sz="2000">
                <a:latin typeface="標楷體" pitchFamily="65" charset="-120"/>
                <a:cs typeface="Arial" pitchFamily="34" charset="0"/>
              </a:rPr>
              <a:t>區域。在設定單區域 </a:t>
            </a:r>
            <a:r>
              <a:rPr lang="en-US" altLang="zh-TW" sz="2000">
                <a:latin typeface="標楷體" pitchFamily="65" charset="-120"/>
                <a:cs typeface="Arial" pitchFamily="34" charset="0"/>
              </a:rPr>
              <a:t>OSPFv2 </a:t>
            </a:r>
            <a:r>
              <a:rPr lang="zh-TW" altLang="en-US" sz="2000">
                <a:latin typeface="標楷體" pitchFamily="65" charset="-120"/>
                <a:cs typeface="Arial" pitchFamily="34" charset="0"/>
              </a:rPr>
              <a:t>時，</a:t>
            </a:r>
            <a:r>
              <a:rPr lang="en-US" altLang="zh-TW" sz="2000" b="1">
                <a:latin typeface="標楷體" pitchFamily="65" charset="-120"/>
                <a:cs typeface="Arial" pitchFamily="34" charset="0"/>
              </a:rPr>
              <a:t>network</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命令必須在所有路由器上使用相同的 </a:t>
            </a:r>
            <a:r>
              <a:rPr lang="en-US" altLang="zh-TW" sz="2000" i="1">
                <a:latin typeface="標楷體" pitchFamily="65" charset="-120"/>
                <a:cs typeface="Arial" pitchFamily="34" charset="0"/>
              </a:rPr>
              <a:t>area-id</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值來設定。雖然可以使用任何區域 </a:t>
            </a:r>
            <a:r>
              <a:rPr lang="en-US" altLang="zh-TW" sz="2000">
                <a:latin typeface="標楷體" pitchFamily="65" charset="-120"/>
                <a:cs typeface="Arial" pitchFamily="34" charset="0"/>
              </a:rPr>
              <a:t>ID</a:t>
            </a:r>
            <a:r>
              <a:rPr lang="zh-TW" altLang="en-US" sz="2000">
                <a:latin typeface="標楷體" pitchFamily="65" charset="-120"/>
                <a:cs typeface="Arial" pitchFamily="34" charset="0"/>
              </a:rPr>
              <a:t>，但對於單區域 </a:t>
            </a:r>
            <a:r>
              <a:rPr lang="en-US" altLang="zh-TW" sz="2000">
                <a:latin typeface="標楷體" pitchFamily="65" charset="-120"/>
                <a:cs typeface="Arial" pitchFamily="34" charset="0"/>
              </a:rPr>
              <a:t>OSPFv2 </a:t>
            </a:r>
            <a:r>
              <a:rPr lang="zh-TW" altLang="en-US" sz="2000">
                <a:latin typeface="標楷體" pitchFamily="65" charset="-120"/>
                <a:cs typeface="Arial" pitchFamily="34" charset="0"/>
              </a:rPr>
              <a:t>來說，良好的實作是使用 </a:t>
            </a:r>
            <a:r>
              <a:rPr lang="en-US" altLang="zh-TW" sz="2000">
                <a:latin typeface="標楷體" pitchFamily="65" charset="-120"/>
                <a:cs typeface="Arial" pitchFamily="34" charset="0"/>
              </a:rPr>
              <a:t>0 </a:t>
            </a:r>
            <a:r>
              <a:rPr lang="zh-TW" altLang="en-US" sz="2000">
                <a:latin typeface="標楷體" pitchFamily="65" charset="-120"/>
                <a:cs typeface="Arial" pitchFamily="34" charset="0"/>
              </a:rPr>
              <a:t>為區域 </a:t>
            </a:r>
            <a:r>
              <a:rPr lang="en-US" altLang="zh-TW" sz="2000">
                <a:latin typeface="標楷體" pitchFamily="65" charset="-120"/>
                <a:cs typeface="Arial" pitchFamily="34" charset="0"/>
              </a:rPr>
              <a:t>ID</a:t>
            </a:r>
            <a:r>
              <a:rPr lang="zh-TW" altLang="en-US" sz="2000">
                <a:latin typeface="標楷體" pitchFamily="65" charset="-120"/>
                <a:cs typeface="Arial" pitchFamily="34" charset="0"/>
              </a:rPr>
              <a:t>。如果網路以後改變為支援多區域 </a:t>
            </a:r>
            <a:r>
              <a:rPr lang="en-US" altLang="zh-TW" sz="2000">
                <a:latin typeface="標楷體" pitchFamily="65" charset="-120"/>
                <a:cs typeface="Arial" pitchFamily="34" charset="0"/>
              </a:rPr>
              <a:t>OSPFv2</a:t>
            </a:r>
            <a:r>
              <a:rPr lang="zh-TW" altLang="en-US" sz="2000">
                <a:latin typeface="標楷體" pitchFamily="65" charset="-120"/>
                <a:cs typeface="Arial" pitchFamily="34" charset="0"/>
              </a:rPr>
              <a:t>，這種慣例會更方便。</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2.2</a:t>
            </a:r>
            <a:r>
              <a:rPr lang="zh-TW" altLang="en-US" sz="3600" smtClean="0">
                <a:solidFill>
                  <a:srgbClr val="004C69"/>
                </a:solidFill>
              </a:rPr>
              <a:t>點</a:t>
            </a:r>
            <a:r>
              <a:rPr lang="zh-TW" altLang="en-US" sz="3600">
                <a:solidFill>
                  <a:srgbClr val="004C69"/>
                </a:solidFill>
              </a:rPr>
              <a:t>對點 </a:t>
            </a:r>
            <a:r>
              <a:rPr lang="en-US" altLang="zh-TW" sz="3600">
                <a:solidFill>
                  <a:srgbClr val="004C69"/>
                </a:solidFill>
              </a:rPr>
              <a:t>OSPF </a:t>
            </a:r>
            <a:r>
              <a:rPr lang="zh-TW" altLang="zh-TW" sz="3600">
                <a:solidFill>
                  <a:srgbClr val="004C69"/>
                </a:solidFill>
              </a:rPr>
              <a:t>網路</a:t>
            </a:r>
            <a:br>
              <a:rPr lang="en-US" altLang="zh-TW" sz="3600">
                <a:solidFill>
                  <a:srgbClr val="004C69"/>
                </a:solidFill>
              </a:rPr>
            </a:br>
            <a:r>
              <a:rPr lang="en-US" altLang="zh-TW" sz="3600">
                <a:solidFill>
                  <a:srgbClr val="004C69"/>
                </a:solidFill>
              </a:rPr>
              <a:t>network </a:t>
            </a:r>
            <a:r>
              <a:rPr lang="zh-TW" altLang="en-US" sz="3600">
                <a:solidFill>
                  <a:srgbClr val="004C69"/>
                </a:solidFill>
              </a:rPr>
              <a:t>命令語法</a:t>
            </a:r>
          </a:p>
        </p:txBody>
      </p:sp>
      <p:sp>
        <p:nvSpPr>
          <p:cNvPr id="6" name="Rectangle 5">
            <a:extLst>
              <a:ext uri="{FF2B5EF4-FFF2-40B4-BE49-F238E27FC236}">
                <a16:creationId xmlns:a16="http://schemas.microsoft.com/office/drawing/2014/main" id="{7AC25281-3A40-FB44-923C-DCF9C2A5A02C}"/>
              </a:ext>
            </a:extLst>
          </p:cNvPr>
          <p:cNvSpPr/>
          <p:nvPr/>
        </p:nvSpPr>
        <p:spPr>
          <a:xfrm>
            <a:off x="671509" y="2436809"/>
            <a:ext cx="10912593" cy="379656"/>
          </a:xfrm>
          <a:prstGeom prst="rect">
            <a:avLst/>
          </a:prstGeom>
        </p:spPr>
        <p:txBody>
          <a:bodyPr wrap="square">
            <a:spAutoFit/>
          </a:bodyPr>
          <a:lstStyle/>
          <a:p>
            <a:pPr rtl="0"/>
            <a:r>
              <a:rPr lang="en-US" altLang="zh-TW" sz="1867">
                <a:solidFill>
                  <a:srgbClr val="000000"/>
                </a:solidFill>
                <a:latin typeface="Courier New" panose="02070309020205020404" pitchFamily="49" charset="0"/>
                <a:cs typeface="Courier New" panose="02070309020205020404" pitchFamily="49" charset="0"/>
              </a:rPr>
              <a:t>Router(config-router)# </a:t>
            </a:r>
            <a:r>
              <a:rPr lang="en-US" altLang="zh-TW" sz="1867" b="1">
                <a:solidFill>
                  <a:srgbClr val="000000"/>
                </a:solidFill>
                <a:latin typeface="Courier New" panose="02070309020205020404" pitchFamily="49" charset="0"/>
                <a:cs typeface="Courier New" panose="02070309020205020404" pitchFamily="49" charset="0"/>
              </a:rPr>
              <a:t>network</a:t>
            </a:r>
            <a:r>
              <a:rPr lang="zh-TW" altLang="en-US" sz="1867">
                <a:solidFill>
                  <a:srgbClr val="000000"/>
                </a:solidFill>
                <a:latin typeface="Courier New" panose="02070309020205020404" pitchFamily="49" charset="0"/>
                <a:cs typeface="Courier New" panose="02070309020205020404" pitchFamily="49" charset="0"/>
              </a:rPr>
              <a:t> </a:t>
            </a:r>
            <a:r>
              <a:rPr lang="en-US" altLang="zh-TW" sz="1867" i="1">
                <a:solidFill>
                  <a:srgbClr val="000000"/>
                </a:solidFill>
                <a:latin typeface="Courier New" panose="02070309020205020404" pitchFamily="49" charset="0"/>
                <a:cs typeface="Courier New" panose="02070309020205020404" pitchFamily="49" charset="0"/>
              </a:rPr>
              <a:t>network-address</a:t>
            </a:r>
            <a:r>
              <a:rPr lang="zh-TW" altLang="en-US" sz="1867">
                <a:solidFill>
                  <a:srgbClr val="000000"/>
                </a:solidFill>
                <a:latin typeface="Courier New" panose="02070309020205020404" pitchFamily="49" charset="0"/>
                <a:cs typeface="Courier New" panose="02070309020205020404" pitchFamily="49" charset="0"/>
              </a:rPr>
              <a:t> </a:t>
            </a:r>
            <a:r>
              <a:rPr lang="en-US" altLang="zh-TW" sz="1867" i="1">
                <a:solidFill>
                  <a:srgbClr val="000000"/>
                </a:solidFill>
                <a:latin typeface="Courier New" panose="02070309020205020404" pitchFamily="49" charset="0"/>
                <a:cs typeface="Courier New" panose="02070309020205020404" pitchFamily="49" charset="0"/>
              </a:rPr>
              <a:t>wildcard-mask</a:t>
            </a:r>
            <a:r>
              <a:rPr lang="zh-TW" altLang="en-US" sz="1867">
                <a:solidFill>
                  <a:srgbClr val="000000"/>
                </a:solidFill>
                <a:latin typeface="Courier New" panose="02070309020205020404" pitchFamily="49" charset="0"/>
                <a:cs typeface="Courier New" panose="02070309020205020404" pitchFamily="49" charset="0"/>
              </a:rPr>
              <a:t> </a:t>
            </a:r>
            <a:r>
              <a:rPr lang="en-US" altLang="zh-TW" sz="1867" b="1">
                <a:solidFill>
                  <a:srgbClr val="000000"/>
                </a:solidFill>
                <a:latin typeface="Courier New" panose="02070309020205020404" pitchFamily="49" charset="0"/>
                <a:cs typeface="Courier New" panose="02070309020205020404" pitchFamily="49" charset="0"/>
              </a:rPr>
              <a:t>area</a:t>
            </a:r>
            <a:r>
              <a:rPr lang="zh-TW" altLang="en-US" sz="1867">
                <a:solidFill>
                  <a:srgbClr val="000000"/>
                </a:solidFill>
                <a:latin typeface="Courier New" panose="02070309020205020404" pitchFamily="49" charset="0"/>
                <a:cs typeface="Courier New" panose="02070309020205020404" pitchFamily="49" charset="0"/>
              </a:rPr>
              <a:t> </a:t>
            </a:r>
            <a:r>
              <a:rPr lang="en-US" altLang="zh-TW" sz="1867" i="1">
                <a:solidFill>
                  <a:srgbClr val="000000"/>
                </a:solidFill>
                <a:latin typeface="Courier New" panose="02070309020205020404" pitchFamily="49" charset="0"/>
                <a:cs typeface="Courier New" panose="02070309020205020404" pitchFamily="49" charset="0"/>
              </a:rPr>
              <a:t>area-id</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37</a:t>
            </a:fld>
            <a:endParaRPr lang="en-US" kern="0">
              <a:solidFill>
                <a:srgbClr val="595959"/>
              </a:solidFill>
            </a:endParaRPr>
          </a:p>
        </p:txBody>
      </p:sp>
    </p:spTree>
    <p:custDataLst>
      <p:tags r:id="rId3"/>
    </p:custDataLst>
    <p:extLst>
      <p:ext uri="{BB962C8B-B14F-4D97-AF65-F5344CB8AC3E}">
        <p14:creationId xmlns:p14="http://schemas.microsoft.com/office/powerpoint/2010/main" val="2191110211"/>
      </p:ext>
    </p:extLst>
  </p:cSld>
  <p:clrMapOvr>
    <a:masterClrMapping/>
  </p:clrMapOvr>
  <p:transition/>
  <p:timing/>
</p:sld>
</file>

<file path=ppt/slides/slide3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80407"/>
            <a:ext cx="11804381" cy="4920243"/>
          </a:xfrm>
        </p:spPr>
        <p:txBody>
          <a:bodyPr>
            <a:normAutofit/>
          </a:bodyPr>
          <a:lstStyle/>
          <a:p>
            <a:pPr marL="0" indent="0">
              <a:buNone/>
            </a:pPr>
            <a:r>
              <a:rPr lang="zh-TW" altLang="en-US" sz="2200">
                <a:latin typeface="標楷體" pitchFamily="65" charset="-120"/>
              </a:rPr>
              <a:t>網際網路的基本設計是盡力而為的封包遞送，並沒有提供任何保證。 </a:t>
            </a:r>
          </a:p>
          <a:p>
            <a:pPr lvl="1"/>
            <a:r>
              <a:rPr lang="zh-TW" altLang="en-US" sz="2200">
                <a:latin typeface="標楷體" pitchFamily="65" charset="-120"/>
              </a:rPr>
              <a:t>盡力遞送模型會以相同的方式處理所有網路封包，因此緊急語音訊息的處理方式與附加至電子郵件的數位相片的處理方式相同。 </a:t>
            </a:r>
          </a:p>
          <a:p>
            <a:pPr lvl="1"/>
            <a:r>
              <a:rPr lang="zh-TW" altLang="en-US" sz="2200">
                <a:latin typeface="標楷體" pitchFamily="65" charset="-120"/>
              </a:rPr>
              <a:t>盡力遞送模型的優點和缺點：</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9.4</a:t>
            </a:r>
            <a:r>
              <a:rPr lang="zh-TW" altLang="en-US" sz="3600" smtClean="0">
                <a:solidFill>
                  <a:srgbClr val="004C69"/>
                </a:solidFill>
              </a:rPr>
              <a:t> </a:t>
            </a:r>
            <a:r>
              <a:rPr lang="en-US" altLang="zh-TW" sz="3600" err="1" smtClean="0">
                <a:solidFill>
                  <a:srgbClr val="004C69"/>
                </a:solidFill>
              </a:rPr>
              <a:t>QoS </a:t>
            </a:r>
            <a:r>
              <a:rPr lang="zh-TW" altLang="en-US" sz="3600">
                <a:solidFill>
                  <a:srgbClr val="004C69"/>
                </a:solidFill>
              </a:rPr>
              <a:t>模型</a:t>
            </a:r>
            <a:br>
              <a:rPr lang="en-US" sz="3600">
                <a:solidFill>
                  <a:srgbClr val="004C69"/>
                </a:solidFill>
              </a:rPr>
            </a:br>
            <a:r>
              <a:rPr lang="zh-TW" altLang="en-US" sz="3600">
                <a:solidFill>
                  <a:srgbClr val="004C69"/>
                </a:solidFill>
              </a:rPr>
              <a:t>盡力遞送</a:t>
            </a:r>
          </a:p>
        </p:txBody>
      </p:sp>
      <p:graphicFrame>
        <p:nvGraphicFramePr>
          <p:cNvPr id="6" name="Content Placeholder 6">
            <a:extLst>
              <a:ext uri="{FF2B5EF4-FFF2-40B4-BE49-F238E27FC236}">
                <a16:creationId xmlns:a16="http://schemas.microsoft.com/office/drawing/2014/main" id="{D6B0B70E-0306-4898-876F-D3BB4858E43A}"/>
              </a:ext>
            </a:extLst>
          </p:cNvPr>
          <p:cNvGraphicFramePr/>
          <p:nvPr>
            <p:extLst>
              <p:ext uri="{D42A27DB-BD31-4B8C-83A1-F6EECF244321}">
                <p14:modId xmlns:p14="http://schemas.microsoft.com/office/powerpoint/2010/main" val="288708664"/>
              </p:ext>
            </p:extLst>
          </p:nvPr>
        </p:nvGraphicFramePr>
        <p:xfrm>
          <a:off x="290945" y="3058240"/>
          <a:ext cx="11587941" cy="3434080"/>
        </p:xfrm>
        <a:graphic>
          <a:graphicData uri="http://schemas.openxmlformats.org/drawingml/2006/table">
            <a:tbl>
              <a:tblPr firstRow="1" bandRow="1">
                <a:tableStyleId>{5C22544A-7EE6-4342-B048-85BDC9FD1C3A}</a:tableStyleId>
              </a:tblPr>
              <a:tblGrid>
                <a:gridCol w="5506509">
                  <a:extLst>
                    <a:ext uri="{9D8B030D-6E8A-4147-A177-3AD203B41FA5}">
                      <a16:colId xmlns:a16="http://schemas.microsoft.com/office/drawing/2014/main" val="3729139006"/>
                    </a:ext>
                  </a:extLst>
                </a:gridCol>
                <a:gridCol w="6081432">
                  <a:extLst>
                    <a:ext uri="{9D8B030D-6E8A-4147-A177-3AD203B41FA5}">
                      <a16:colId xmlns:a16="http://schemas.microsoft.com/office/drawing/2014/main" val="2623022619"/>
                    </a:ext>
                  </a:extLst>
                </a:gridCol>
              </a:tblGrid>
              <a:tr h="467360">
                <a:tc>
                  <a:txBody>
                    <a:bodyPr vert="horz" wrap="square"/>
                    <a:lstStyle/>
                    <a:p>
                      <a:pPr algn="l" fontAlgn="ctr"/>
                      <a:r>
                        <a:rPr lang="zh-TW" altLang="en-US" sz="2400" b="1">
                          <a:effectLst/>
                          <a:latin typeface="標楷體" pitchFamily="65" charset="-120"/>
                          <a:ea typeface="標楷體" panose="03000509000000000000" pitchFamily="65" charset="-120"/>
                        </a:rPr>
                        <a:t>優點</a:t>
                      </a:r>
                      <a:endParaRPr lang="zh-TW" altLang="en-US" sz="24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400" b="1">
                          <a:effectLst/>
                          <a:latin typeface="標楷體" pitchFamily="65" charset="-120"/>
                          <a:ea typeface="標楷體" panose="03000509000000000000" pitchFamily="65" charset="-120"/>
                        </a:rPr>
                        <a:t>缺點</a:t>
                      </a:r>
                      <a:endParaRPr lang="zh-TW" altLang="en-US" sz="24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2583676789"/>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此模型是最可延展的。</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沒有保證遞送。</a:t>
                      </a:r>
                    </a:p>
                  </a:txBody>
                  <a:tcPr marL="50800" marR="50800" marT="50800" marB="50800" anchor="ctr"/>
                </a:tc>
                <a:extLst>
                  <a:ext uri="{0D108BD9-81ED-4DB2-BD59-A6C34878D82A}">
                    <a16:rowId xmlns:a16="http://schemas.microsoft.com/office/drawing/2014/main" val="3849654457"/>
                  </a:ext>
                </a:extLst>
              </a:tr>
              <a:tr h="1198880">
                <a:tc>
                  <a:txBody>
                    <a:bodyPr vert="horz" wrap="square"/>
                    <a:lstStyle/>
                    <a:p>
                      <a:pPr fontAlgn="ctr"/>
                      <a:r>
                        <a:rPr lang="zh-TW" altLang="en-US" sz="2400" b="0">
                          <a:effectLst/>
                          <a:latin typeface="標楷體" pitchFamily="65" charset="-120"/>
                          <a:ea typeface="標楷體" panose="03000509000000000000" pitchFamily="65" charset="-120"/>
                        </a:rPr>
                        <a:t>可延伸性只受可用頻寬的限制，在這種情況下，所有流量都會受到同等影響。</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如果封包到達，到達將會在任何他們能夠的時候，以任何可能的順序。</a:t>
                      </a:r>
                    </a:p>
                  </a:txBody>
                  <a:tcPr marL="50800" marR="50800" marT="50800" marB="50800" anchor="ctr"/>
                </a:tc>
                <a:extLst>
                  <a:ext uri="{0D108BD9-81ED-4DB2-BD59-A6C34878D82A}">
                    <a16:rowId xmlns:a16="http://schemas.microsoft.com/office/drawing/2014/main" val="235735172"/>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不需要特殊的 </a:t>
                      </a:r>
                      <a:r>
                        <a:rPr lang="en-US" altLang="zh-TW" sz="2400" b="0" err="1">
                          <a:effectLst/>
                          <a:latin typeface="標楷體" pitchFamily="65" charset="-120"/>
                          <a:ea typeface="標楷體" panose="03000509000000000000" pitchFamily="65" charset="-120"/>
                        </a:rPr>
                        <a:t>QoS </a:t>
                      </a:r>
                      <a:r>
                        <a:rPr lang="zh-TW" altLang="en-US" sz="2400" b="0">
                          <a:effectLst/>
                          <a:latin typeface="標楷體" pitchFamily="65" charset="-120"/>
                          <a:ea typeface="標楷體" panose="03000509000000000000" pitchFamily="65" charset="-120"/>
                        </a:rPr>
                        <a:t>機制。</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沒有包裝有優先待遇。</a:t>
                      </a:r>
                    </a:p>
                  </a:txBody>
                  <a:tcPr marL="50800" marR="50800" marT="50800" marB="50800" anchor="ctr"/>
                </a:tc>
                <a:extLst>
                  <a:ext uri="{0D108BD9-81ED-4DB2-BD59-A6C34878D82A}">
                    <a16:rowId xmlns:a16="http://schemas.microsoft.com/office/drawing/2014/main" val="354468046"/>
                  </a:ext>
                </a:extLst>
              </a:tr>
              <a:tr h="833120">
                <a:tc>
                  <a:txBody>
                    <a:bodyPr vert="horz" wrap="square"/>
                    <a:lstStyle/>
                    <a:p>
                      <a:pPr fontAlgn="ctr"/>
                      <a:r>
                        <a:rPr lang="zh-TW" altLang="en-US" sz="2400" b="0">
                          <a:effectLst/>
                          <a:latin typeface="標楷體" pitchFamily="65" charset="-120"/>
                          <a:ea typeface="標楷體" panose="03000509000000000000" pitchFamily="65" charset="-120"/>
                        </a:rPr>
                        <a:t>這是最簡單和最快部署的模式。</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關鍵資料的處理方式與一般電子郵件的處理方式相同。</a:t>
                      </a:r>
                    </a:p>
                  </a:txBody>
                  <a:tcPr marL="50800" marR="50800" marT="50800" marB="50800" anchor="ctr"/>
                </a:tc>
                <a:extLst>
                  <a:ext uri="{0D108BD9-81ED-4DB2-BD59-A6C34878D82A}">
                    <a16:rowId xmlns:a16="http://schemas.microsoft.com/office/drawing/2014/main" val="1584404615"/>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370</a:t>
            </a:fld>
            <a:endParaRPr lang="en-US" kern="0">
              <a:solidFill>
                <a:srgbClr val="595959"/>
              </a:solidFill>
            </a:endParaRPr>
          </a:p>
        </p:txBody>
      </p:sp>
    </p:spTree>
    <p:extLst>
      <p:ext uri="{BB962C8B-B14F-4D97-AF65-F5344CB8AC3E}">
        <p14:creationId xmlns:p14="http://schemas.microsoft.com/office/powerpoint/2010/main" val="2781490108"/>
      </p:ext>
    </p:extLst>
  </p:cSld>
  <p:clrMapOvr>
    <a:masterClrMapping/>
  </p:clrMapOvr>
  <p:transition/>
  <p:timing/>
</p:sld>
</file>

<file path=ppt/slides/slide3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096419" cy="5540425"/>
          </a:xfrm>
        </p:spPr>
        <p:txBody>
          <a:bodyPr>
            <a:normAutofit/>
          </a:bodyPr>
          <a:lstStyle/>
          <a:p>
            <a:pPr marL="0" indent="0">
              <a:buNone/>
            </a:pPr>
            <a:r>
              <a:rPr lang="en-US" altLang="zh-TW" sz="2200" err="1">
                <a:latin typeface="標楷體" pitchFamily="65" charset="-120"/>
              </a:rPr>
              <a:t>IntServ </a:t>
            </a:r>
            <a:r>
              <a:rPr lang="zh-TW" altLang="en-US" sz="2200">
                <a:latin typeface="標楷體" pitchFamily="65" charset="-120"/>
              </a:rPr>
              <a:t>提供即時應用所需的端對端 </a:t>
            </a:r>
            <a:r>
              <a:rPr lang="en-US" altLang="zh-TW" sz="2200">
                <a:latin typeface="標楷體" pitchFamily="65" charset="-120"/>
              </a:rPr>
              <a:t>QoS</a:t>
            </a:r>
            <a:r>
              <a:rPr lang="zh-TW" altLang="en-US" sz="2200">
                <a:latin typeface="標楷體" pitchFamily="65" charset="-120"/>
              </a:rPr>
              <a:t>。 </a:t>
            </a:r>
          </a:p>
          <a:p>
            <a:pPr lvl="1"/>
            <a:r>
              <a:rPr lang="zh-TW" altLang="en-US" sz="2200">
                <a:latin typeface="標楷體" pitchFamily="65" charset="-120"/>
              </a:rPr>
              <a:t>明確管理網路資源，將 </a:t>
            </a:r>
            <a:r>
              <a:rPr lang="en-US" altLang="zh-TW" sz="2200">
                <a:latin typeface="標楷體" pitchFamily="65" charset="-120"/>
              </a:rPr>
              <a:t>QoS </a:t>
            </a:r>
            <a:r>
              <a:rPr lang="zh-TW" altLang="en-US" sz="2200">
                <a:latin typeface="標楷體" pitchFamily="65" charset="-120"/>
              </a:rPr>
              <a:t>提供給個別流或串流，有時稱為微流量。</a:t>
            </a:r>
          </a:p>
          <a:p>
            <a:pPr lvl="1"/>
            <a:r>
              <a:rPr lang="zh-TW" altLang="en-US" sz="2200">
                <a:latin typeface="標楷體" pitchFamily="65" charset="-120"/>
              </a:rPr>
              <a:t>使用資源保留和允入控制機制作為構建區塊來建立和維護 </a:t>
            </a:r>
            <a:r>
              <a:rPr lang="en-US" altLang="zh-TW" sz="2200">
                <a:latin typeface="標楷體" pitchFamily="65" charset="-120"/>
              </a:rPr>
              <a:t>QoS </a:t>
            </a:r>
            <a:r>
              <a:rPr lang="zh-TW" altLang="en-US" sz="2200">
                <a:latin typeface="標楷體" pitchFamily="65" charset="-120"/>
              </a:rPr>
              <a:t>。</a:t>
            </a:r>
          </a:p>
          <a:p>
            <a:pPr lvl="1"/>
            <a:r>
              <a:rPr lang="zh-TW" altLang="en-US" sz="2200">
                <a:latin typeface="標楷體" pitchFamily="65" charset="-120"/>
              </a:rPr>
              <a:t>使用連結導向的方法。每個個別通訊都必須明確指定其流量描述符和對網路請求的資源。</a:t>
            </a:r>
          </a:p>
          <a:p>
            <a:pPr lvl="1"/>
            <a:r>
              <a:rPr lang="en-US" altLang="zh-TW" sz="2200">
                <a:latin typeface="標楷體" pitchFamily="65" charset="-120"/>
              </a:rPr>
              <a:t>Edge </a:t>
            </a:r>
            <a:r>
              <a:rPr lang="zh-TW" altLang="en-US" sz="2200">
                <a:latin typeface="標楷體" pitchFamily="65" charset="-120"/>
              </a:rPr>
              <a:t>路由器會執行允入控制，以確保網路中有足夠的可用資源。</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9.4</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模型</a:t>
            </a:r>
            <a:br>
              <a:rPr lang="en-US" sz="3600">
                <a:solidFill>
                  <a:srgbClr val="004C69"/>
                </a:solidFill>
              </a:rPr>
            </a:br>
            <a:r>
              <a:rPr lang="zh-TW" altLang="en-US" sz="3600">
                <a:solidFill>
                  <a:srgbClr val="004C69"/>
                </a:solidFill>
              </a:rPr>
              <a:t>整合式服務</a:t>
            </a:r>
          </a:p>
        </p:txBody>
      </p:sp>
      <p:pic>
        <p:nvPicPr>
          <p:cNvPr id="2" name="Picture 1">
            <a:extLst>
              <a:ext uri="{FF2B5EF4-FFF2-40B4-BE49-F238E27FC236}">
                <a16:creationId xmlns:a16="http://schemas.microsoft.com/office/drawing/2014/main" id="{21B63E61-AB23-4788-8994-38BFAC02BF77}"/>
              </a:ext>
            </a:extLst>
          </p:cNvPr>
          <p:cNvPicPr>
            <a:picLocks noChangeAspect="1"/>
          </p:cNvPicPr>
          <p:nvPr/>
        </p:nvPicPr>
        <p:blipFill>
          <a:blip r:embed="rId3"/>
          <a:stretch>
            <a:fillRect/>
          </a:stretch>
        </p:blipFill>
        <p:spPr>
          <a:xfrm>
            <a:off x="6653757" y="1966849"/>
            <a:ext cx="4962280" cy="3270776"/>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371</a:t>
            </a:fld>
            <a:endParaRPr lang="en-US" kern="0">
              <a:solidFill>
                <a:srgbClr val="595959"/>
              </a:solidFill>
            </a:endParaRPr>
          </a:p>
        </p:txBody>
      </p:sp>
    </p:spTree>
    <p:extLst>
      <p:ext uri="{BB962C8B-B14F-4D97-AF65-F5344CB8AC3E}">
        <p14:creationId xmlns:p14="http://schemas.microsoft.com/office/powerpoint/2010/main" val="2472730744"/>
      </p:ext>
    </p:extLst>
  </p:cSld>
  <p:clrMapOvr>
    <a:masterClrMapping/>
  </p:clrMapOvr>
  <p:transition/>
  <p:timing/>
</p:sld>
</file>

<file path=ppt/slides/slide3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213658"/>
            <a:ext cx="10804068" cy="4886992"/>
          </a:xfrm>
        </p:spPr>
        <p:txBody>
          <a:bodyPr>
            <a:normAutofit/>
          </a:bodyPr>
          <a:lstStyle/>
          <a:p>
            <a:pPr marL="0" indent="0">
              <a:buNone/>
            </a:pPr>
            <a:r>
              <a:rPr lang="zh-TW" altLang="en-US" sz="2200">
                <a:latin typeface="標楷體" pitchFamily="65" charset="-120"/>
              </a:rPr>
              <a:t>在 </a:t>
            </a:r>
            <a:r>
              <a:rPr lang="en-US" altLang="zh-TW" sz="2200" err="1">
                <a:latin typeface="標楷體" pitchFamily="65" charset="-120"/>
              </a:rPr>
              <a:t>IntServ </a:t>
            </a:r>
            <a:r>
              <a:rPr lang="zh-TW" altLang="en-US" sz="2200">
                <a:latin typeface="標楷體" pitchFamily="65" charset="-120"/>
              </a:rPr>
              <a:t>模型中，應用在傳送資料前會先從網路請求特定類型的服務。 </a:t>
            </a:r>
          </a:p>
          <a:p>
            <a:pPr lvl="1"/>
            <a:r>
              <a:rPr lang="zh-TW" altLang="en-US" sz="2200">
                <a:latin typeface="標楷體" pitchFamily="65" charset="-120"/>
              </a:rPr>
              <a:t>應用將其流量概況告知網路，並請求一種特定的服務，以滿足其頻寬和延遲要求。  </a:t>
            </a:r>
          </a:p>
          <a:p>
            <a:pPr lvl="1"/>
            <a:r>
              <a:rPr lang="en-US" altLang="zh-TW" sz="2200" err="1">
                <a:latin typeface="標楷體" pitchFamily="65" charset="-120"/>
              </a:rPr>
              <a:t>IntServ </a:t>
            </a:r>
            <a:r>
              <a:rPr lang="zh-TW" altLang="en-US" sz="2200">
                <a:latin typeface="標楷體" pitchFamily="65" charset="-120"/>
              </a:rPr>
              <a:t>使用資源保留協定 </a:t>
            </a:r>
            <a:r>
              <a:rPr lang="en-US" altLang="zh-TW" sz="2200">
                <a:latin typeface="標楷體" pitchFamily="65" charset="-120"/>
              </a:rPr>
              <a:t>(RSVP) </a:t>
            </a:r>
            <a:r>
              <a:rPr lang="zh-TW" altLang="en-US" sz="2200">
                <a:latin typeface="標楷體" pitchFamily="65" charset="-120"/>
              </a:rPr>
              <a:t>在網路的端對端路徑上沿裝置發出應用流量的 </a:t>
            </a:r>
            <a:r>
              <a:rPr lang="en-US" altLang="zh-TW" sz="2200">
                <a:latin typeface="標楷體" pitchFamily="65" charset="-120"/>
              </a:rPr>
              <a:t>QoS </a:t>
            </a:r>
            <a:r>
              <a:rPr lang="zh-TW" altLang="en-US" sz="2200">
                <a:latin typeface="標楷體" pitchFamily="65" charset="-120"/>
              </a:rPr>
              <a:t>需求訊號。 </a:t>
            </a:r>
          </a:p>
          <a:p>
            <a:pPr lvl="1"/>
            <a:r>
              <a:rPr lang="zh-TW" altLang="en-US" sz="2200">
                <a:latin typeface="標楷體" pitchFamily="65" charset="-120"/>
              </a:rPr>
              <a:t>如果路徑上的網路裝置可以保留必要的頻寬，則起源應用可以開始傳輸。如果路徑上要求的保留失敗，則起源應用不會傳送任何資料。</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9.4</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模型</a:t>
            </a:r>
            <a:br>
              <a:rPr lang="en-US" sz="3600">
                <a:solidFill>
                  <a:srgbClr val="004C69"/>
                </a:solidFill>
              </a:rPr>
            </a:br>
            <a:r>
              <a:rPr lang="zh-TW" altLang="en-US" sz="3600">
                <a:solidFill>
                  <a:srgbClr val="004C69"/>
                </a:solidFill>
              </a:rPr>
              <a:t>整合式服務（續）</a:t>
            </a:r>
          </a:p>
        </p:txBody>
      </p:sp>
      <p:graphicFrame>
        <p:nvGraphicFramePr>
          <p:cNvPr id="6" name="Content Placeholder 6">
            <a:extLst>
              <a:ext uri="{FF2B5EF4-FFF2-40B4-BE49-F238E27FC236}">
                <a16:creationId xmlns:a16="http://schemas.microsoft.com/office/drawing/2014/main" id="{D6B0B70E-0306-4898-876F-D3BB4858E43A}"/>
              </a:ext>
            </a:extLst>
          </p:cNvPr>
          <p:cNvGraphicFramePr/>
          <p:nvPr>
            <p:extLst>
              <p:ext uri="{D42A27DB-BD31-4B8C-83A1-F6EECF244321}">
                <p14:modId xmlns:p14="http://schemas.microsoft.com/office/powerpoint/2010/main" val="900719715"/>
              </p:ext>
            </p:extLst>
          </p:nvPr>
        </p:nvGraphicFramePr>
        <p:xfrm>
          <a:off x="708062" y="3824248"/>
          <a:ext cx="10772433" cy="2032000"/>
        </p:xfrm>
        <a:graphic>
          <a:graphicData uri="http://schemas.openxmlformats.org/drawingml/2006/table">
            <a:tbl>
              <a:tblPr firstRow="1" bandRow="1">
                <a:tableStyleId>{5C22544A-7EE6-4342-B048-85BDC9FD1C3A}</a:tableStyleId>
              </a:tblPr>
              <a:tblGrid>
                <a:gridCol w="4910437">
                  <a:extLst>
                    <a:ext uri="{9D8B030D-6E8A-4147-A177-3AD203B41FA5}">
                      <a16:colId xmlns:a16="http://schemas.microsoft.com/office/drawing/2014/main" val="3729139006"/>
                    </a:ext>
                  </a:extLst>
                </a:gridCol>
                <a:gridCol w="5861996">
                  <a:extLst>
                    <a:ext uri="{9D8B030D-6E8A-4147-A177-3AD203B41FA5}">
                      <a16:colId xmlns:a16="http://schemas.microsoft.com/office/drawing/2014/main" val="2623022619"/>
                    </a:ext>
                  </a:extLst>
                </a:gridCol>
              </a:tblGrid>
              <a:tr h="467360">
                <a:tc>
                  <a:txBody>
                    <a:bodyPr vert="horz" wrap="square"/>
                    <a:lstStyle/>
                    <a:p>
                      <a:pPr algn="l" fontAlgn="ctr"/>
                      <a:r>
                        <a:rPr lang="zh-TW" altLang="en-US" sz="2400" b="1">
                          <a:effectLst/>
                          <a:latin typeface="標楷體" pitchFamily="65" charset="-120"/>
                          <a:ea typeface="標楷體" panose="03000509000000000000" pitchFamily="65" charset="-120"/>
                        </a:rPr>
                        <a:t>優點</a:t>
                      </a:r>
                      <a:endParaRPr lang="zh-TW" altLang="en-US" sz="24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400" b="1">
                          <a:effectLst/>
                          <a:latin typeface="標楷體" pitchFamily="65" charset="-120"/>
                          <a:ea typeface="標楷體" panose="03000509000000000000" pitchFamily="65" charset="-120"/>
                        </a:rPr>
                        <a:t>缺點</a:t>
                      </a:r>
                      <a:endParaRPr lang="zh-TW" altLang="en-US" sz="24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2583676789"/>
                  </a:ext>
                </a:extLst>
              </a:tr>
              <a:tr h="1564640">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明確的端對端資源允入控制</a:t>
                      </a:r>
                    </a:p>
                    <a:p>
                      <a:pPr fontAlgn="ctr">
                        <a:buFont typeface="Arial" pitchFamily="34" charset="0"/>
                        <a:buChar char="•"/>
                      </a:pPr>
                      <a:r>
                        <a:rPr lang="zh-TW" altLang="en-US" sz="2400" b="0">
                          <a:effectLst/>
                          <a:latin typeface="標楷體" pitchFamily="65" charset="-120"/>
                          <a:ea typeface="標楷體" panose="03000509000000000000" pitchFamily="65" charset="-120"/>
                        </a:rPr>
                        <a:t>依據請求政策允入控制</a:t>
                      </a:r>
                    </a:p>
                    <a:p>
                      <a:pPr fontAlgn="ctr">
                        <a:buFont typeface="Arial" pitchFamily="34" charset="0"/>
                        <a:buChar char="•"/>
                      </a:pPr>
                      <a:r>
                        <a:rPr lang="zh-TW" altLang="en-US" sz="2400" b="0">
                          <a:effectLst/>
                          <a:latin typeface="標楷體" pitchFamily="65" charset="-120"/>
                          <a:ea typeface="標楷體" panose="03000509000000000000" pitchFamily="65" charset="-120"/>
                        </a:rPr>
                        <a:t>動態連接埠編號的訊令</a:t>
                      </a:r>
                    </a:p>
                  </a:txBody>
                  <a:tcPr marL="50800" marR="50800"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由於連續信令的狀態架構要求，資源密集型 。</a:t>
                      </a:r>
                    </a:p>
                    <a:p>
                      <a:pPr fontAlgn="ctr">
                        <a:buFont typeface="Arial" pitchFamily="34" charset="0"/>
                        <a:buChar char="•"/>
                      </a:pPr>
                      <a:r>
                        <a:rPr lang="zh-TW" altLang="en-US" sz="2400" b="0">
                          <a:effectLst/>
                          <a:latin typeface="標楷體" pitchFamily="65" charset="-120"/>
                          <a:ea typeface="標楷體" panose="03000509000000000000" pitchFamily="65" charset="-120"/>
                        </a:rPr>
                        <a:t>基於流的方法不可延展到大型實作，如網際網路。</a:t>
                      </a:r>
                    </a:p>
                  </a:txBody>
                  <a:tcPr marL="50800" marR="50800" marT="50800" marB="50800" anchor="ctr"/>
                </a:tc>
                <a:extLst>
                  <a:ext uri="{0D108BD9-81ED-4DB2-BD59-A6C34878D82A}">
                    <a16:rowId xmlns:a16="http://schemas.microsoft.com/office/drawing/2014/main" val="3849654457"/>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372</a:t>
            </a:fld>
            <a:endParaRPr lang="en-US" kern="0">
              <a:solidFill>
                <a:srgbClr val="595959"/>
              </a:solidFill>
            </a:endParaRPr>
          </a:p>
        </p:txBody>
      </p:sp>
    </p:spTree>
    <p:extLst>
      <p:ext uri="{BB962C8B-B14F-4D97-AF65-F5344CB8AC3E}">
        <p14:creationId xmlns:p14="http://schemas.microsoft.com/office/powerpoint/2010/main" val="545084318"/>
      </p:ext>
    </p:extLst>
  </p:cSld>
  <p:clrMapOvr>
    <a:masterClrMapping/>
  </p:clrMapOvr>
  <p:transition/>
  <p:timing/>
</p:sld>
</file>

<file path=ppt/slides/slide3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128504" cy="5540425"/>
          </a:xfrm>
        </p:spPr>
        <p:txBody>
          <a:bodyPr>
            <a:normAutofit/>
          </a:bodyPr>
          <a:lstStyle/>
          <a:p>
            <a:pPr marL="0" indent="0">
              <a:buNone/>
            </a:pPr>
            <a:r>
              <a:rPr lang="zh-TW" altLang="en-US" sz="2200">
                <a:latin typeface="標楷體" pitchFamily="65" charset="-120"/>
              </a:rPr>
              <a:t>差異化服務 </a:t>
            </a:r>
            <a:r>
              <a:rPr lang="en-US" altLang="zh-TW" sz="2200">
                <a:latin typeface="標楷體" pitchFamily="65" charset="-120"/>
              </a:rPr>
              <a:t>(DiffServ) QoS </a:t>
            </a:r>
            <a:r>
              <a:rPr lang="zh-TW" altLang="en-US" sz="2200">
                <a:latin typeface="標楷體" pitchFamily="65" charset="-120"/>
              </a:rPr>
              <a:t>模型會指定簡單且可延展的機制，用於分類和管理網路流量。</a:t>
            </a:r>
          </a:p>
          <a:p>
            <a:pPr lvl="1"/>
            <a:r>
              <a:rPr lang="zh-TW" altLang="en-US" sz="2200">
                <a:latin typeface="標楷體" pitchFamily="65" charset="-120"/>
              </a:rPr>
              <a:t>不是端對端 </a:t>
            </a:r>
            <a:r>
              <a:rPr lang="en-US" altLang="zh-TW" sz="2200">
                <a:latin typeface="標楷體" pitchFamily="65" charset="-120"/>
              </a:rPr>
              <a:t>QoS </a:t>
            </a:r>
            <a:r>
              <a:rPr lang="zh-TW" altLang="en-US" sz="2200">
                <a:latin typeface="標楷體" pitchFamily="65" charset="-120"/>
              </a:rPr>
              <a:t>策略，因為它無法強制執行端對端保證。</a:t>
            </a:r>
          </a:p>
          <a:p>
            <a:pPr lvl="1"/>
            <a:r>
              <a:rPr lang="zh-TW" altLang="en-US" sz="2200">
                <a:latin typeface="標楷體" pitchFamily="65" charset="-120"/>
              </a:rPr>
              <a:t>路由器將流量分類為聚合（類別），並為類別提供適當的 </a:t>
            </a:r>
            <a:r>
              <a:rPr lang="en-US" altLang="zh-TW" sz="2200">
                <a:latin typeface="標楷體" pitchFamily="65" charset="-120"/>
              </a:rPr>
              <a:t>QoS </a:t>
            </a:r>
            <a:r>
              <a:rPr lang="zh-TW" altLang="en-US" sz="2200">
                <a:latin typeface="標楷體" pitchFamily="65" charset="-120"/>
              </a:rPr>
              <a:t>政策。</a:t>
            </a:r>
          </a:p>
          <a:p>
            <a:pPr lvl="1"/>
            <a:r>
              <a:rPr lang="zh-TW" altLang="en-US" sz="2200">
                <a:latin typeface="標楷體" pitchFamily="65" charset="-120"/>
              </a:rPr>
              <a:t>逐跳強制執行並套用 </a:t>
            </a:r>
            <a:r>
              <a:rPr lang="en-US" altLang="zh-TW" sz="2200">
                <a:latin typeface="標楷體" pitchFamily="65" charset="-120"/>
              </a:rPr>
              <a:t>QoS </a:t>
            </a:r>
            <a:r>
              <a:rPr lang="zh-TW" altLang="en-US" sz="2200">
                <a:latin typeface="標楷體" pitchFamily="65" charset="-120"/>
              </a:rPr>
              <a:t>機制，統一套用全域意義至每個流量類別，以提供彈性與延展性。</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9.4</a:t>
            </a:r>
            <a:r>
              <a:rPr lang="zh-TW" altLang="en-US" sz="3600" smtClean="0">
                <a:solidFill>
                  <a:srgbClr val="004C69"/>
                </a:solidFill>
              </a:rPr>
              <a:t> </a:t>
            </a:r>
            <a:r>
              <a:rPr lang="en-US" altLang="zh-TW" sz="3600" err="1" smtClean="0">
                <a:solidFill>
                  <a:srgbClr val="004C69"/>
                </a:solidFill>
              </a:rPr>
              <a:t>QoS </a:t>
            </a:r>
            <a:r>
              <a:rPr lang="zh-TW" altLang="en-US" sz="3600">
                <a:solidFill>
                  <a:srgbClr val="004C69"/>
                </a:solidFill>
              </a:rPr>
              <a:t>模型</a:t>
            </a:r>
            <a:br>
              <a:rPr lang="en-US" sz="3600">
                <a:solidFill>
                  <a:srgbClr val="004C69"/>
                </a:solidFill>
              </a:rPr>
            </a:br>
            <a:r>
              <a:rPr lang="zh-TW" altLang="en-US" sz="3600">
                <a:solidFill>
                  <a:srgbClr val="004C69"/>
                </a:solidFill>
              </a:rPr>
              <a:t>差異化服務</a:t>
            </a:r>
          </a:p>
        </p:txBody>
      </p:sp>
      <p:pic>
        <p:nvPicPr>
          <p:cNvPr id="2" name="Picture 1">
            <a:extLst>
              <a:ext uri="{FF2B5EF4-FFF2-40B4-BE49-F238E27FC236}">
                <a16:creationId xmlns:a16="http://schemas.microsoft.com/office/drawing/2014/main" id="{16249DE6-28AD-4568-AA12-A6208561B7E6}"/>
              </a:ext>
            </a:extLst>
          </p:cNvPr>
          <p:cNvPicPr>
            <a:picLocks noChangeAspect="1"/>
          </p:cNvPicPr>
          <p:nvPr/>
        </p:nvPicPr>
        <p:blipFill>
          <a:blip r:embed="rId3"/>
          <a:stretch>
            <a:fillRect/>
          </a:stretch>
        </p:blipFill>
        <p:spPr>
          <a:xfrm>
            <a:off x="6320591" y="1910190"/>
            <a:ext cx="5520037" cy="3447873"/>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373</a:t>
            </a:fld>
            <a:endParaRPr lang="en-US" kern="0">
              <a:solidFill>
                <a:srgbClr val="595959"/>
              </a:solidFill>
            </a:endParaRPr>
          </a:p>
        </p:txBody>
      </p:sp>
    </p:spTree>
    <p:extLst>
      <p:ext uri="{BB962C8B-B14F-4D97-AF65-F5344CB8AC3E}">
        <p14:creationId xmlns:p14="http://schemas.microsoft.com/office/powerpoint/2010/main" val="1682692638"/>
      </p:ext>
    </p:extLst>
  </p:cSld>
  <p:clrMapOvr>
    <a:masterClrMapping/>
  </p:clrMapOvr>
  <p:transition/>
  <p:timing/>
</p:sld>
</file>

<file path=ppt/slides/slide3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388225"/>
            <a:ext cx="10804068" cy="4712425"/>
          </a:xfrm>
        </p:spPr>
        <p:txBody>
          <a:bodyPr/>
          <a:lstStyle/>
          <a:p>
            <a:r>
              <a:rPr lang="en-US" altLang="zh-TW" sz="2200" err="1">
                <a:latin typeface="標楷體" pitchFamily="65" charset="-120"/>
              </a:rPr>
              <a:t>DiffServ </a:t>
            </a:r>
            <a:r>
              <a:rPr lang="zh-TW" altLang="en-US" sz="2200">
                <a:latin typeface="標楷體" pitchFamily="65" charset="-120"/>
              </a:rPr>
              <a:t>會根據業務需求將網路流量分成類別。然後，每個類別都可以被指派不同的服務級別。 </a:t>
            </a:r>
          </a:p>
          <a:p>
            <a:r>
              <a:rPr lang="zh-TW" altLang="en-US" sz="2200">
                <a:latin typeface="標楷體" pitchFamily="65" charset="-120"/>
              </a:rPr>
              <a:t>當封包穿越網路時，每個網路裝置都會識別封包的類別，並根據該類別為封包提供服務。 </a:t>
            </a:r>
          </a:p>
          <a:p>
            <a:r>
              <a:rPr lang="zh-TW" altLang="en-US" sz="2133">
                <a:latin typeface="標楷體" pitchFamily="65" charset="-120"/>
              </a:rPr>
              <a:t>使用 </a:t>
            </a:r>
            <a:r>
              <a:rPr lang="en-US" altLang="zh-TW" sz="2133" err="1">
                <a:latin typeface="標楷體" pitchFamily="65" charset="-120"/>
              </a:rPr>
              <a:t>DiffServ </a:t>
            </a:r>
            <a:r>
              <a:rPr lang="zh-TW" altLang="en-US" sz="2133">
                <a:latin typeface="標楷體" pitchFamily="65" charset="-120"/>
              </a:rPr>
              <a:t>可以選擇多種服務的級別。</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9.4</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模型</a:t>
            </a:r>
            <a:br>
              <a:rPr lang="en-US" sz="3600">
                <a:solidFill>
                  <a:srgbClr val="004C69"/>
                </a:solidFill>
              </a:rPr>
            </a:br>
            <a:r>
              <a:rPr lang="zh-TW" altLang="zh-TW" sz="3600">
                <a:solidFill>
                  <a:srgbClr val="004C69"/>
                </a:solidFill>
              </a:rPr>
              <a:t>差異化服務</a:t>
            </a:r>
            <a:r>
              <a:rPr lang="zh-TW" altLang="en-US" sz="3600">
                <a:solidFill>
                  <a:srgbClr val="004C69"/>
                </a:solidFill>
              </a:rPr>
              <a:t>（續）</a:t>
            </a:r>
          </a:p>
        </p:txBody>
      </p:sp>
      <p:graphicFrame>
        <p:nvGraphicFramePr>
          <p:cNvPr id="7" name="Content Placeholder 6">
            <a:extLst>
              <a:ext uri="{FF2B5EF4-FFF2-40B4-BE49-F238E27FC236}">
                <a16:creationId xmlns:a16="http://schemas.microsoft.com/office/drawing/2014/main" id="{E5D5D165-4B1A-47E2-808B-C427AC3757AF}"/>
              </a:ext>
            </a:extLst>
          </p:cNvPr>
          <p:cNvGraphicFramePr/>
          <p:nvPr>
            <p:extLst>
              <p:ext uri="{D42A27DB-BD31-4B8C-83A1-F6EECF244321}">
                <p14:modId xmlns:p14="http://schemas.microsoft.com/office/powerpoint/2010/main" val="89123543"/>
              </p:ext>
            </p:extLst>
          </p:nvPr>
        </p:nvGraphicFramePr>
        <p:xfrm>
          <a:off x="708061" y="3179200"/>
          <a:ext cx="10772433" cy="1666240"/>
        </p:xfrm>
        <a:graphic>
          <a:graphicData uri="http://schemas.openxmlformats.org/drawingml/2006/table">
            <a:tbl>
              <a:tblPr firstRow="1" bandRow="1">
                <a:tableStyleId>{5C22544A-7EE6-4342-B048-85BDC9FD1C3A}</a:tableStyleId>
              </a:tblPr>
              <a:tblGrid>
                <a:gridCol w="5386217">
                  <a:extLst>
                    <a:ext uri="{9D8B030D-6E8A-4147-A177-3AD203B41FA5}">
                      <a16:colId xmlns:a16="http://schemas.microsoft.com/office/drawing/2014/main" val="3729139006"/>
                    </a:ext>
                  </a:extLst>
                </a:gridCol>
                <a:gridCol w="5386216">
                  <a:extLst>
                    <a:ext uri="{9D8B030D-6E8A-4147-A177-3AD203B41FA5}">
                      <a16:colId xmlns:a16="http://schemas.microsoft.com/office/drawing/2014/main" val="2623022619"/>
                    </a:ext>
                  </a:extLst>
                </a:gridCol>
              </a:tblGrid>
              <a:tr h="467360">
                <a:tc>
                  <a:txBody>
                    <a:bodyPr vert="horz" wrap="square"/>
                    <a:lstStyle/>
                    <a:p>
                      <a:pPr algn="l" fontAlgn="ctr"/>
                      <a:r>
                        <a:rPr lang="zh-TW" altLang="en-US" sz="2400" b="1">
                          <a:effectLst/>
                          <a:latin typeface="標楷體" pitchFamily="65" charset="-120"/>
                          <a:ea typeface="標楷體" panose="03000509000000000000" pitchFamily="65" charset="-120"/>
                        </a:rPr>
                        <a:t>優點</a:t>
                      </a:r>
                      <a:endParaRPr lang="zh-TW" altLang="en-US" sz="24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400" b="1">
                          <a:effectLst/>
                          <a:latin typeface="標楷體" pitchFamily="65" charset="-120"/>
                          <a:ea typeface="標楷體" panose="03000509000000000000" pitchFamily="65" charset="-120"/>
                        </a:rPr>
                        <a:t>缺點</a:t>
                      </a:r>
                      <a:endParaRPr lang="zh-TW" altLang="en-US" sz="24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2583676789"/>
                  </a:ext>
                </a:extLst>
              </a:tr>
              <a:tr h="1198880">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高可延展性</a:t>
                      </a:r>
                    </a:p>
                    <a:p>
                      <a:pPr fontAlgn="ctr">
                        <a:buFont typeface="Arial" pitchFamily="34" charset="0"/>
                        <a:buChar char="•"/>
                      </a:pPr>
                      <a:r>
                        <a:rPr lang="zh-TW" altLang="en-US" sz="2400" b="0">
                          <a:effectLst/>
                          <a:latin typeface="標楷體" pitchFamily="65" charset="-120"/>
                          <a:ea typeface="標楷體" panose="03000509000000000000" pitchFamily="65" charset="-120"/>
                        </a:rPr>
                        <a:t>提供許多不同層次的品質</a:t>
                      </a:r>
                    </a:p>
                  </a:txBody>
                  <a:tcPr marL="50800" marR="50800"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沒有絕對的服務品質保證</a:t>
                      </a:r>
                    </a:p>
                    <a:p>
                      <a:pPr fontAlgn="ctr">
                        <a:buFont typeface="Arial" pitchFamily="34" charset="0"/>
                        <a:buChar char="•"/>
                      </a:pPr>
                      <a:r>
                        <a:rPr lang="zh-TW" altLang="en-US" sz="2400" b="0">
                          <a:effectLst/>
                          <a:latin typeface="標楷體" pitchFamily="65" charset="-120"/>
                          <a:ea typeface="標楷體" panose="03000509000000000000" pitchFamily="65" charset="-120"/>
                        </a:rPr>
                        <a:t>需要一組複雜的機制在整個網路中協同工作</a:t>
                      </a:r>
                    </a:p>
                  </a:txBody>
                  <a:tcPr marL="50800" marR="50800" marT="50800" marB="50800" anchor="ctr"/>
                </a:tc>
                <a:extLst>
                  <a:ext uri="{0D108BD9-81ED-4DB2-BD59-A6C34878D82A}">
                    <a16:rowId xmlns:a16="http://schemas.microsoft.com/office/drawing/2014/main" val="3849654457"/>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374</a:t>
            </a:fld>
            <a:endParaRPr lang="en-US" kern="0">
              <a:solidFill>
                <a:srgbClr val="595959"/>
              </a:solidFill>
            </a:endParaRPr>
          </a:p>
        </p:txBody>
      </p:sp>
    </p:spTree>
    <p:extLst>
      <p:ext uri="{BB962C8B-B14F-4D97-AF65-F5344CB8AC3E}">
        <p14:creationId xmlns:p14="http://schemas.microsoft.com/office/powerpoint/2010/main" val="1098725066"/>
      </p:ext>
    </p:extLst>
  </p:cSld>
  <p:clrMapOvr>
    <a:masterClrMapping/>
  </p:clrMapOvr>
  <p:transition/>
  <p:timing/>
</p:sld>
</file>

<file path=ppt/slides/slide3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8891523" cy="5035391"/>
          </a:xfrm>
        </p:spPr>
        <p:txBody>
          <a:bodyPr/>
          <a:lstStyle/>
          <a:p>
            <a:r>
              <a:rPr lang="zh-TW" altLang="en-US" sz="2133">
                <a:latin typeface="標楷體" pitchFamily="65" charset="-120"/>
              </a:rPr>
              <a:t>封包遺失通常是由於介面擁塞所致。大多數使用 </a:t>
            </a:r>
            <a:r>
              <a:rPr lang="en-US" altLang="zh-TW" sz="2133">
                <a:latin typeface="標楷體" pitchFamily="65" charset="-120"/>
              </a:rPr>
              <a:t>TCP </a:t>
            </a:r>
            <a:r>
              <a:rPr lang="zh-TW" altLang="en-US" sz="2133">
                <a:latin typeface="標楷體" pitchFamily="65" charset="-120"/>
              </a:rPr>
              <a:t>的應用都會出現速度減慢的情況，因為 </a:t>
            </a:r>
            <a:r>
              <a:rPr lang="en-US" altLang="zh-TW" sz="2133">
                <a:latin typeface="標楷體" pitchFamily="65" charset="-120"/>
              </a:rPr>
              <a:t>TCP </a:t>
            </a:r>
            <a:r>
              <a:rPr lang="zh-TW" altLang="en-US" sz="2133">
                <a:latin typeface="標楷體" pitchFamily="65" charset="-120"/>
              </a:rPr>
              <a:t>會自動調整網路擁塞。丟棄的 </a:t>
            </a:r>
            <a:r>
              <a:rPr lang="en-US" altLang="zh-TW" sz="2133">
                <a:latin typeface="標楷體" pitchFamily="65" charset="-120"/>
              </a:rPr>
              <a:t>TCP </a:t>
            </a:r>
            <a:r>
              <a:rPr lang="zh-TW" altLang="en-US" sz="2133">
                <a:latin typeface="標楷體" pitchFamily="65" charset="-120"/>
              </a:rPr>
              <a:t>資料段會導致 </a:t>
            </a:r>
            <a:r>
              <a:rPr lang="en-US" altLang="zh-TW" sz="2133">
                <a:latin typeface="標楷體" pitchFamily="65" charset="-120"/>
              </a:rPr>
              <a:t>TCP </a:t>
            </a:r>
            <a:r>
              <a:rPr lang="zh-TW" altLang="en-US" sz="2133">
                <a:latin typeface="標楷體" pitchFamily="65" charset="-120"/>
              </a:rPr>
              <a:t>會談減少其視窗大小。某些應用程式不使用 </a:t>
            </a:r>
            <a:r>
              <a:rPr lang="en-US" altLang="zh-TW" sz="2133">
                <a:latin typeface="標楷體" pitchFamily="65" charset="-120"/>
              </a:rPr>
              <a:t>TCP</a:t>
            </a:r>
            <a:r>
              <a:rPr lang="zh-TW" altLang="en-US" sz="2133">
                <a:latin typeface="標楷體" pitchFamily="65" charset="-120"/>
              </a:rPr>
              <a:t>，而且無法處理丟棄（脆弱的流）。 </a:t>
            </a:r>
          </a:p>
          <a:p>
            <a:r>
              <a:rPr lang="zh-TW" altLang="en-US" sz="2133">
                <a:latin typeface="標楷體" pitchFamily="65" charset="-120"/>
              </a:rPr>
              <a:t>下列方法可以防容量以減輕或防止擠塞。</a:t>
            </a:r>
          </a:p>
          <a:p>
            <a:pPr lvl="1"/>
            <a:r>
              <a:rPr lang="zh-TW" altLang="en-US" sz="2000">
                <a:latin typeface="標楷體" pitchFamily="65" charset="-120"/>
              </a:rPr>
              <a:t>保證足夠的頻寬並增加緩衝空間，以容納來自脆弱流的流量。</a:t>
            </a:r>
            <a:r>
              <a:rPr lang="en-US" altLang="zh-TW" sz="2000">
                <a:latin typeface="標楷體" pitchFamily="65" charset="-120"/>
              </a:rPr>
              <a:t>WFQ</a:t>
            </a:r>
            <a:r>
              <a:rPr lang="zh-TW" altLang="en-US" sz="2000">
                <a:latin typeface="標楷體" pitchFamily="65" charset="-120"/>
              </a:rPr>
              <a:t>、</a:t>
            </a:r>
            <a:r>
              <a:rPr lang="en-US" altLang="zh-TW" sz="2000">
                <a:latin typeface="標楷體" pitchFamily="65" charset="-120"/>
              </a:rPr>
              <a:t>CBWFQ </a:t>
            </a:r>
            <a:r>
              <a:rPr lang="zh-TW" altLang="en-US" sz="2000">
                <a:latin typeface="標楷體" pitchFamily="65" charset="-120"/>
              </a:rPr>
              <a:t>和 </a:t>
            </a:r>
            <a:r>
              <a:rPr lang="en-US" altLang="zh-TW" sz="2000">
                <a:latin typeface="標楷體" pitchFamily="65" charset="-120"/>
              </a:rPr>
              <a:t>LLQ </a:t>
            </a:r>
            <a:r>
              <a:rPr lang="zh-TW" altLang="en-US" sz="2000">
                <a:latin typeface="標楷體" pitchFamily="65" charset="-120"/>
              </a:rPr>
              <a:t>可以保證頻寬，並提供優先順序轉送丟棄敏感的應用程式。</a:t>
            </a:r>
          </a:p>
          <a:p>
            <a:pPr lvl="1"/>
            <a:r>
              <a:rPr lang="zh-TW" altLang="en-US" sz="2000">
                <a:latin typeface="標楷體" pitchFamily="65" charset="-120"/>
              </a:rPr>
              <a:t>在發生擁塞之前，先丟棄優先順序較低的封包。</a:t>
            </a:r>
            <a:r>
              <a:rPr lang="en-US" altLang="zh-TW" sz="2000">
                <a:latin typeface="標楷體" pitchFamily="65" charset="-120"/>
              </a:rPr>
              <a:t>Cisco IOS QoS </a:t>
            </a:r>
            <a:r>
              <a:rPr lang="zh-TW" altLang="en-US" sz="2000">
                <a:latin typeface="標楷體" pitchFamily="65" charset="-120"/>
              </a:rPr>
              <a:t>提供佇列機制，例如加權隨機早期偵測 </a:t>
            </a:r>
            <a:r>
              <a:rPr lang="en-US" altLang="zh-TW" sz="2000">
                <a:latin typeface="標楷體" pitchFamily="65" charset="-120"/>
              </a:rPr>
              <a:t>(WRED)</a:t>
            </a:r>
            <a:r>
              <a:rPr lang="zh-TW" altLang="en-US" sz="2000">
                <a:latin typeface="標楷體" pitchFamily="65" charset="-120"/>
              </a:rPr>
              <a:t>，可止敏感應用程式中的丟棄：</a:t>
            </a:r>
          </a:p>
          <a:p>
            <a:pPr lvl="1"/>
            <a:r>
              <a:rPr lang="zh-TW" altLang="en-US" sz="2000">
                <a:latin typeface="標楷體" pitchFamily="65" charset="-120"/>
              </a:rPr>
              <a:t>增加鏈路在發生擁塞之前開始丟棄較低優先順序的封包。</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9.5</a:t>
            </a:r>
            <a:r>
              <a:rPr lang="zh-TW" altLang="en-US" sz="3600" smtClean="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zh-TW" altLang="en-US" sz="3600">
                <a:solidFill>
                  <a:srgbClr val="004C69"/>
                </a:solidFill>
              </a:rPr>
              <a:t>避免封包遺失</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375</a:t>
            </a:fld>
            <a:endParaRPr lang="en-US" kern="0">
              <a:solidFill>
                <a:srgbClr val="595959"/>
              </a:solidFill>
            </a:endParaRPr>
          </a:p>
        </p:txBody>
      </p:sp>
    </p:spTree>
    <p:extLst>
      <p:ext uri="{BB962C8B-B14F-4D97-AF65-F5344CB8AC3E}">
        <p14:creationId xmlns:p14="http://schemas.microsoft.com/office/powerpoint/2010/main" val="1984401946"/>
      </p:ext>
    </p:extLst>
  </p:cSld>
  <p:clrMapOvr>
    <a:masterClrMapping/>
  </p:clrMapOvr>
  <p:transition/>
  <p:timing/>
</p:sld>
</file>

<file path=ppt/slides/slide3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lstStyle/>
          <a:p>
            <a:pPr marL="0" indent="0"/>
            <a:r>
              <a:rPr lang="en-US" altLang="zh-TW" sz="2133">
                <a:latin typeface="標楷體" pitchFamily="65" charset="-120"/>
              </a:rPr>
              <a:t>QoS </a:t>
            </a:r>
            <a:r>
              <a:rPr lang="zh-TW" altLang="en-US" sz="2133">
                <a:latin typeface="標楷體" pitchFamily="65" charset="-120"/>
              </a:rPr>
              <a:t>工具有三種類別，如表格所述。</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en-US" altLang="zh-TW" sz="3600">
                <a:solidFill>
                  <a:srgbClr val="004C69"/>
                </a:solidFill>
              </a:rPr>
              <a:t>QoS </a:t>
            </a:r>
            <a:r>
              <a:rPr lang="zh-TW" altLang="en-US" sz="3600">
                <a:solidFill>
                  <a:srgbClr val="004C69"/>
                </a:solidFill>
              </a:rPr>
              <a:t>工具</a:t>
            </a:r>
          </a:p>
        </p:txBody>
      </p:sp>
      <p:graphicFrame>
        <p:nvGraphicFramePr>
          <p:cNvPr id="5" name="Content Placeholder 6">
            <a:extLst>
              <a:ext uri="{FF2B5EF4-FFF2-40B4-BE49-F238E27FC236}">
                <a16:creationId xmlns:a16="http://schemas.microsoft.com/office/drawing/2014/main" id="{7EA9397D-EE26-440E-8253-EC809CA48CBE}"/>
              </a:ext>
            </a:extLst>
          </p:cNvPr>
          <p:cNvGraphicFramePr/>
          <p:nvPr>
            <p:extLst>
              <p:ext uri="{D42A27DB-BD31-4B8C-83A1-F6EECF244321}">
                <p14:modId xmlns:p14="http://schemas.microsoft.com/office/powerpoint/2010/main" val="46340199"/>
              </p:ext>
            </p:extLst>
          </p:nvPr>
        </p:nvGraphicFramePr>
        <p:xfrm>
          <a:off x="709784" y="1605612"/>
          <a:ext cx="10772433" cy="5161280"/>
        </p:xfrm>
        <a:graphic>
          <a:graphicData uri="http://schemas.openxmlformats.org/drawingml/2006/table">
            <a:tbl>
              <a:tblPr firstRow="1" bandRow="1">
                <a:tableStyleId>{5C22544A-7EE6-4342-B048-85BDC9FD1C3A}</a:tableStyleId>
              </a:tblPr>
              <a:tblGrid>
                <a:gridCol w="3188977">
                  <a:extLst>
                    <a:ext uri="{9D8B030D-6E8A-4147-A177-3AD203B41FA5}">
                      <a16:colId xmlns:a16="http://schemas.microsoft.com/office/drawing/2014/main" val="3729139006"/>
                    </a:ext>
                  </a:extLst>
                </a:gridCol>
                <a:gridCol w="7583456">
                  <a:extLst>
                    <a:ext uri="{9D8B030D-6E8A-4147-A177-3AD203B41FA5}">
                      <a16:colId xmlns:a16="http://schemas.microsoft.com/office/drawing/2014/main" val="2623022619"/>
                    </a:ext>
                  </a:extLst>
                </a:gridCol>
              </a:tblGrid>
              <a:tr h="467360">
                <a:tc>
                  <a:txBody>
                    <a:bodyPr vert="horz" wrap="square"/>
                    <a:lstStyle/>
                    <a:p>
                      <a:pPr algn="l" fontAlgn="ctr"/>
                      <a:r>
                        <a:rPr lang="en-US" sz="2400" b="1" err="1">
                          <a:effectLst/>
                          <a:latin typeface="標楷體" pitchFamily="65" charset="-120"/>
                          <a:ea typeface="標楷體" panose="03000509000000000000" pitchFamily="65" charset="-120"/>
                        </a:rPr>
                        <a:t>QoS </a:t>
                      </a:r>
                      <a:r>
                        <a:rPr lang="zh-TW" altLang="en-US" sz="2400" b="1">
                          <a:effectLst/>
                          <a:latin typeface="標楷體" pitchFamily="65" charset="-120"/>
                          <a:ea typeface="標楷體" panose="03000509000000000000" pitchFamily="65" charset="-120"/>
                        </a:rPr>
                        <a:t>工具</a:t>
                      </a:r>
                      <a:endParaRPr lang="zh-TW" altLang="en-US" sz="24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400" b="1">
                          <a:effectLst/>
                          <a:latin typeface="標楷體" pitchFamily="65" charset="-120"/>
                          <a:ea typeface="標楷體" panose="03000509000000000000" pitchFamily="65" charset="-120"/>
                        </a:rPr>
                        <a:t>說明</a:t>
                      </a:r>
                      <a:endParaRPr lang="zh-TW" altLang="en-US" sz="24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2583676789"/>
                  </a:ext>
                </a:extLst>
              </a:tr>
              <a:tr h="833120">
                <a:tc>
                  <a:txBody>
                    <a:bodyPr vert="horz" wrap="square"/>
                    <a:lstStyle/>
                    <a:p>
                      <a:pPr fontAlgn="ctr"/>
                      <a:r>
                        <a:rPr lang="zh-TW" altLang="en-US" sz="2400" b="0">
                          <a:effectLst/>
                          <a:latin typeface="標楷體" pitchFamily="65" charset="-120"/>
                          <a:ea typeface="標楷體" panose="03000509000000000000" pitchFamily="65" charset="-120"/>
                        </a:rPr>
                        <a:t>分類和標記工具</a:t>
                      </a:r>
                    </a:p>
                  </a:txBody>
                  <a:tcPr marL="50800" marR="50800"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會談，或流量，被分析以確定它們屬於什麼流量類別。</a:t>
                      </a:r>
                    </a:p>
                    <a:p>
                      <a:pPr fontAlgn="ctr">
                        <a:buFont typeface="Arial" pitchFamily="34" charset="0"/>
                        <a:buChar char="•"/>
                      </a:pPr>
                      <a:r>
                        <a:rPr lang="zh-TW" altLang="en-US" sz="2400" b="0">
                          <a:effectLst/>
                          <a:latin typeface="標楷體" pitchFamily="65" charset="-120"/>
                          <a:ea typeface="標楷體" panose="03000509000000000000" pitchFamily="65" charset="-120"/>
                        </a:rPr>
                        <a:t>當確定流量類別時，會標示封包。</a:t>
                      </a:r>
                    </a:p>
                  </a:txBody>
                  <a:tcPr marL="50800" marR="50800" marT="50800" marB="50800" anchor="ctr"/>
                </a:tc>
                <a:extLst>
                  <a:ext uri="{0D108BD9-81ED-4DB2-BD59-A6C34878D82A}">
                    <a16:rowId xmlns:a16="http://schemas.microsoft.com/office/drawing/2014/main" val="3849654457"/>
                  </a:ext>
                </a:extLst>
              </a:tr>
              <a:tr h="2296160">
                <a:tc>
                  <a:txBody>
                    <a:bodyPr vert="horz" wrap="square"/>
                    <a:lstStyle/>
                    <a:p>
                      <a:pPr fontAlgn="ctr"/>
                      <a:r>
                        <a:rPr lang="zh-TW" altLang="en-US" sz="2400" b="0">
                          <a:effectLst/>
                          <a:latin typeface="標楷體" pitchFamily="65" charset="-120"/>
                          <a:ea typeface="標楷體" panose="03000509000000000000" pitchFamily="65" charset="-120"/>
                        </a:rPr>
                        <a:t>擁塞避免工具</a:t>
                      </a:r>
                    </a:p>
                  </a:txBody>
                  <a:tcPr marL="50800" marR="50800"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流量類別是由 </a:t>
                      </a:r>
                      <a:r>
                        <a:rPr lang="en-US" altLang="zh-TW" sz="2400" b="0">
                          <a:effectLst/>
                          <a:latin typeface="標楷體" pitchFamily="65" charset="-120"/>
                          <a:ea typeface="標楷體" panose="03000509000000000000" pitchFamily="65" charset="-120"/>
                        </a:rPr>
                        <a:t>QoS </a:t>
                      </a:r>
                      <a:r>
                        <a:rPr lang="zh-TW" altLang="en-US" sz="2400" b="0">
                          <a:effectLst/>
                          <a:latin typeface="標楷體" pitchFamily="65" charset="-120"/>
                          <a:ea typeface="標楷體" panose="03000509000000000000" pitchFamily="65" charset="-120"/>
                        </a:rPr>
                        <a:t>政策定義的網路資源的分配部分 。</a:t>
                      </a:r>
                    </a:p>
                    <a:p>
                      <a:pPr fontAlgn="ctr">
                        <a:buFont typeface="Arial" pitchFamily="34" charset="0"/>
                        <a:buChar char="•"/>
                      </a:pPr>
                      <a:r>
                        <a:rPr lang="en-US" altLang="zh-TW" sz="2400" b="0">
                          <a:effectLst/>
                          <a:latin typeface="標楷體" pitchFamily="65" charset="-120"/>
                          <a:ea typeface="標楷體" panose="03000509000000000000" pitchFamily="65" charset="-120"/>
                        </a:rPr>
                        <a:t>QoS </a:t>
                      </a:r>
                      <a:r>
                        <a:rPr lang="zh-TW" altLang="en-US" sz="2400" b="0">
                          <a:effectLst/>
                          <a:latin typeface="標楷體" pitchFamily="65" charset="-120"/>
                          <a:ea typeface="標楷體" panose="03000509000000000000" pitchFamily="65" charset="-120"/>
                        </a:rPr>
                        <a:t>政策也會識別某些流量可以選擇性地丟棄、延遲或重新標記，以避免擁塞。</a:t>
                      </a:r>
                    </a:p>
                    <a:p>
                      <a:pPr fontAlgn="ctr">
                        <a:buFont typeface="Arial" pitchFamily="34" charset="0"/>
                        <a:buChar char="•"/>
                      </a:pPr>
                      <a:r>
                        <a:rPr lang="zh-TW" altLang="en-US" sz="2400" b="0">
                          <a:effectLst/>
                          <a:latin typeface="標楷體" pitchFamily="65" charset="-120"/>
                          <a:ea typeface="標楷體" panose="03000509000000000000" pitchFamily="65" charset="-120"/>
                        </a:rPr>
                        <a:t>主要的擁塞避免工具是 </a:t>
                      </a:r>
                      <a:r>
                        <a:rPr lang="en-US" altLang="zh-TW" sz="2400" b="0">
                          <a:effectLst/>
                          <a:latin typeface="標楷體" pitchFamily="65" charset="-120"/>
                          <a:ea typeface="標楷體" panose="03000509000000000000" pitchFamily="65" charset="-120"/>
                        </a:rPr>
                        <a:t>WRED</a:t>
                      </a:r>
                      <a:r>
                        <a:rPr lang="zh-TW" altLang="en-US" sz="2400" b="0">
                          <a:effectLst/>
                          <a:latin typeface="標楷體" pitchFamily="65" charset="-120"/>
                          <a:ea typeface="標楷體" panose="03000509000000000000" pitchFamily="65" charset="-120"/>
                        </a:rPr>
                        <a:t>，用於在佇列溢位造成的結尾丟棄發生之前，以頻寬效率的方式調節 </a:t>
                      </a:r>
                      <a:r>
                        <a:rPr lang="en-US" altLang="zh-TW" sz="2400" b="0">
                          <a:effectLst/>
                          <a:latin typeface="標楷體" pitchFamily="65" charset="-120"/>
                          <a:ea typeface="標楷體" panose="03000509000000000000" pitchFamily="65" charset="-120"/>
                        </a:rPr>
                        <a:t>TCP </a:t>
                      </a:r>
                      <a:r>
                        <a:rPr lang="zh-TW" altLang="en-US" sz="2400" b="0">
                          <a:effectLst/>
                          <a:latin typeface="標楷體" pitchFamily="65" charset="-120"/>
                          <a:ea typeface="標楷體" panose="03000509000000000000" pitchFamily="65" charset="-120"/>
                        </a:rPr>
                        <a:t>資料流量 。</a:t>
                      </a:r>
                    </a:p>
                  </a:txBody>
                  <a:tcPr marL="50800" marR="50800" marT="50800" marB="50800" anchor="ctr"/>
                </a:tc>
                <a:extLst>
                  <a:ext uri="{0D108BD9-81ED-4DB2-BD59-A6C34878D82A}">
                    <a16:rowId xmlns:a16="http://schemas.microsoft.com/office/drawing/2014/main" val="1615639436"/>
                  </a:ext>
                </a:extLst>
              </a:tr>
              <a:tr h="1564640">
                <a:tc>
                  <a:txBody>
                    <a:bodyPr vert="horz" wrap="square"/>
                    <a:lstStyle/>
                    <a:p>
                      <a:pPr fontAlgn="ctr"/>
                      <a:r>
                        <a:rPr lang="zh-TW" altLang="en-US" sz="2400" b="0">
                          <a:effectLst/>
                          <a:latin typeface="標楷體" pitchFamily="65" charset="-120"/>
                          <a:ea typeface="標楷體" panose="03000509000000000000" pitchFamily="65" charset="-120"/>
                        </a:rPr>
                        <a:t>擁塞管理工具</a:t>
                      </a:r>
                    </a:p>
                  </a:txBody>
                  <a:tcPr marL="50800" marR="50800"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當流量超過可用的網路資源時，流量會排入佇列以等待資源的可用性。</a:t>
                      </a:r>
                    </a:p>
                    <a:p>
                      <a:pPr fontAlgn="ctr">
                        <a:buFont typeface="Arial" pitchFamily="34" charset="0"/>
                        <a:buChar char="•"/>
                      </a:pPr>
                      <a:r>
                        <a:rPr lang="zh-TW" altLang="en-US" sz="2400" b="0">
                          <a:effectLst/>
                          <a:latin typeface="標楷體" pitchFamily="65" charset="-120"/>
                          <a:ea typeface="標楷體" panose="03000509000000000000" pitchFamily="65" charset="-120"/>
                        </a:rPr>
                        <a:t>常見基於 </a:t>
                      </a:r>
                      <a:r>
                        <a:rPr lang="en-US" altLang="zh-TW" sz="2400" b="0">
                          <a:effectLst/>
                          <a:latin typeface="標楷體" pitchFamily="65" charset="-120"/>
                          <a:ea typeface="標楷體" panose="03000509000000000000" pitchFamily="65" charset="-120"/>
                        </a:rPr>
                        <a:t>Cisco IOS </a:t>
                      </a:r>
                      <a:r>
                        <a:rPr lang="zh-TW" altLang="en-US" sz="2400" b="0">
                          <a:effectLst/>
                          <a:latin typeface="標楷體" pitchFamily="65" charset="-120"/>
                          <a:ea typeface="標楷體" panose="03000509000000000000" pitchFamily="65" charset="-120"/>
                        </a:rPr>
                        <a:t>的擁塞管理工具包括 </a:t>
                      </a:r>
                      <a:r>
                        <a:rPr lang="en-US" altLang="zh-TW" sz="2400" b="0">
                          <a:effectLst/>
                          <a:latin typeface="標楷體" pitchFamily="65" charset="-120"/>
                          <a:ea typeface="標楷體" panose="03000509000000000000" pitchFamily="65" charset="-120"/>
                        </a:rPr>
                        <a:t>CBWFQ </a:t>
                      </a:r>
                      <a:r>
                        <a:rPr lang="zh-TW" altLang="en-US" sz="2400" b="0">
                          <a:effectLst/>
                          <a:latin typeface="標楷體" pitchFamily="65" charset="-120"/>
                          <a:ea typeface="標楷體" panose="03000509000000000000" pitchFamily="65" charset="-120"/>
                        </a:rPr>
                        <a:t>和 </a:t>
                      </a:r>
                      <a:r>
                        <a:rPr lang="en-US" altLang="zh-TW" sz="2400" b="0">
                          <a:effectLst/>
                          <a:latin typeface="標楷體" pitchFamily="65" charset="-120"/>
                          <a:ea typeface="標楷體" panose="03000509000000000000" pitchFamily="65" charset="-120"/>
                        </a:rPr>
                        <a:t>LLQ </a:t>
                      </a:r>
                      <a:r>
                        <a:rPr lang="zh-TW" altLang="en-US" sz="2400" b="0">
                          <a:effectLst/>
                          <a:latin typeface="標楷體" pitchFamily="65" charset="-120"/>
                          <a:ea typeface="標楷體" panose="03000509000000000000" pitchFamily="65" charset="-120"/>
                        </a:rPr>
                        <a:t>演算法。</a:t>
                      </a:r>
                    </a:p>
                  </a:txBody>
                  <a:tcPr marL="50800" marR="50800" marT="50800" marB="50800" anchor="ctr"/>
                </a:tc>
                <a:extLst>
                  <a:ext uri="{0D108BD9-81ED-4DB2-BD59-A6C34878D82A}">
                    <a16:rowId xmlns:a16="http://schemas.microsoft.com/office/drawing/2014/main" val="661493734"/>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376</a:t>
            </a:fld>
            <a:endParaRPr lang="en-US" kern="0">
              <a:solidFill>
                <a:srgbClr val="595959"/>
              </a:solidFill>
            </a:endParaRPr>
          </a:p>
        </p:txBody>
      </p:sp>
    </p:spTree>
    <p:extLst>
      <p:ext uri="{BB962C8B-B14F-4D97-AF65-F5344CB8AC3E}">
        <p14:creationId xmlns:p14="http://schemas.microsoft.com/office/powerpoint/2010/main" val="2469276689"/>
      </p:ext>
    </p:extLst>
  </p:cSld>
  <p:clrMapOvr>
    <a:masterClrMapping/>
  </p:clrMapOvr>
  <p:transition/>
  <p:timing/>
</p:sld>
</file>

<file path=ppt/slides/slide3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065259"/>
            <a:ext cx="10886578" cy="5035391"/>
          </a:xfrm>
        </p:spPr>
        <p:txBody>
          <a:bodyPr/>
          <a:lstStyle/>
          <a:p>
            <a:pPr marL="0" indent="0">
              <a:buNone/>
            </a:pPr>
            <a:r>
              <a:rPr lang="zh-TW" altLang="en-US" sz="2133">
                <a:latin typeface="標楷體" pitchFamily="65" charset="-120"/>
              </a:rPr>
              <a:t>下圖顯示將 </a:t>
            </a:r>
            <a:r>
              <a:rPr lang="en-US" altLang="zh-TW" sz="2133">
                <a:latin typeface="標楷體" pitchFamily="65" charset="-120"/>
              </a:rPr>
              <a:t>QoS </a:t>
            </a:r>
            <a:r>
              <a:rPr lang="zh-TW" altLang="en-US" sz="2133">
                <a:latin typeface="標楷體" pitchFamily="65" charset="-120"/>
              </a:rPr>
              <a:t>套用至封包流時，這些工具的使用順序。</a:t>
            </a:r>
          </a:p>
          <a:p>
            <a:pPr lvl="1"/>
            <a:r>
              <a:rPr lang="zh-TW" altLang="en-US" sz="2000">
                <a:latin typeface="標楷體" pitchFamily="65" charset="-120"/>
              </a:rPr>
              <a:t>進入封包被分類，其各自的 </a:t>
            </a:r>
            <a:r>
              <a:rPr lang="en-US" altLang="zh-TW" sz="2000">
                <a:latin typeface="標楷體" pitchFamily="65" charset="-120"/>
              </a:rPr>
              <a:t>IP </a:t>
            </a:r>
            <a:r>
              <a:rPr lang="zh-TW" altLang="en-US" sz="2000">
                <a:latin typeface="標楷體" pitchFamily="65" charset="-120"/>
              </a:rPr>
              <a:t>標頭被標記 。</a:t>
            </a:r>
          </a:p>
          <a:p>
            <a:pPr lvl="1"/>
            <a:r>
              <a:rPr lang="zh-TW" altLang="en-US" sz="2000">
                <a:latin typeface="標楷體" pitchFamily="65" charset="-120"/>
              </a:rPr>
              <a:t>為了避免擁塞，接著會根據定義的政策配置封包的資源。 </a:t>
            </a:r>
          </a:p>
          <a:p>
            <a:pPr lvl="1"/>
            <a:r>
              <a:rPr lang="zh-TW" altLang="en-US" sz="2000">
                <a:latin typeface="標楷體" pitchFamily="65" charset="-120"/>
              </a:rPr>
              <a:t>然後封包會排入佇列，並根據其定義的 </a:t>
            </a:r>
            <a:r>
              <a:rPr lang="en-US" altLang="zh-TW" sz="2000">
                <a:latin typeface="標楷體" pitchFamily="65" charset="-120"/>
              </a:rPr>
              <a:t>QoS </a:t>
            </a:r>
            <a:r>
              <a:rPr lang="zh-TW" altLang="en-US" sz="2000">
                <a:latin typeface="標楷體" pitchFamily="65" charset="-120"/>
              </a:rPr>
              <a:t>塑形和監管政策轉送出外出介面。</a:t>
            </a:r>
            <a:endParaRPr lang="en-US" altLang="zh-TW" sz="2000">
              <a:latin typeface="標楷體" pitchFamily="65" charset="-120"/>
            </a:endParaRPr>
          </a:p>
          <a:p>
            <a:pPr marL="0" indent="-61381">
              <a:buNone/>
            </a:pPr>
            <a:r>
              <a:rPr lang="zh-TW" altLang="en-US" sz="2267" b="1">
                <a:latin typeface="標楷體" pitchFamily="65" charset="-120"/>
              </a:rPr>
              <a:t>註</a:t>
            </a:r>
            <a:r>
              <a:rPr lang="en-US" altLang="zh-TW" sz="2267">
                <a:latin typeface="標楷體" pitchFamily="65" charset="-120"/>
              </a:rPr>
              <a:t>: </a:t>
            </a:r>
            <a:r>
              <a:rPr lang="zh-TW" altLang="en-US" sz="2267">
                <a:latin typeface="標楷體" pitchFamily="65" charset="-120"/>
              </a:rPr>
              <a:t>分類和標記可以在進入或外出時完成，而其他 </a:t>
            </a:r>
            <a:r>
              <a:rPr lang="en-US" altLang="zh-TW" sz="2267">
                <a:latin typeface="標楷體" pitchFamily="65" charset="-120"/>
              </a:rPr>
              <a:t>QoS </a:t>
            </a:r>
            <a:r>
              <a:rPr lang="zh-TW" altLang="en-US" sz="2267">
                <a:latin typeface="標楷體" pitchFamily="65" charset="-120"/>
              </a:rPr>
              <a:t>動作（例如佇列和塑形）通常在外出時完成。</a:t>
            </a:r>
            <a:endParaRPr lang="zh-TW" altLang="zh-TW" sz="2267">
              <a:latin typeface="標楷體" pitchFamily="65" charset="-120"/>
            </a:endParaRPr>
          </a:p>
          <a:p>
            <a:pPr lvl="1"/>
            <a:endParaRPr lang="zh-TW" altLang="en-US" sz="20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en-US" altLang="zh-TW" sz="3600">
                <a:solidFill>
                  <a:srgbClr val="004C69"/>
                </a:solidFill>
              </a:rPr>
              <a:t>QoS </a:t>
            </a:r>
            <a:r>
              <a:rPr lang="zh-TW" altLang="en-US" sz="3600">
                <a:solidFill>
                  <a:srgbClr val="004C69"/>
                </a:solidFill>
              </a:rPr>
              <a:t>工具（續） </a:t>
            </a:r>
          </a:p>
        </p:txBody>
      </p:sp>
      <p:pic>
        <p:nvPicPr>
          <p:cNvPr id="2" name="Picture 1">
            <a:extLst>
              <a:ext uri="{FF2B5EF4-FFF2-40B4-BE49-F238E27FC236}">
                <a16:creationId xmlns:a16="http://schemas.microsoft.com/office/drawing/2014/main" id="{DA5A77B4-DD31-45EF-81C3-3E142EC2AA7A}"/>
              </a:ext>
            </a:extLst>
          </p:cNvPr>
          <p:cNvPicPr>
            <a:picLocks noChangeAspect="1"/>
          </p:cNvPicPr>
          <p:nvPr/>
        </p:nvPicPr>
        <p:blipFill>
          <a:blip r:embed="rId3"/>
          <a:stretch>
            <a:fillRect/>
          </a:stretch>
        </p:blipFill>
        <p:spPr>
          <a:xfrm>
            <a:off x="2509648" y="3567404"/>
            <a:ext cx="7192680" cy="2679440"/>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377</a:t>
            </a:fld>
            <a:endParaRPr lang="en-US" kern="0">
              <a:solidFill>
                <a:srgbClr val="595959"/>
              </a:solidFill>
            </a:endParaRPr>
          </a:p>
        </p:txBody>
      </p:sp>
    </p:spTree>
    <p:extLst>
      <p:ext uri="{BB962C8B-B14F-4D97-AF65-F5344CB8AC3E}">
        <p14:creationId xmlns:p14="http://schemas.microsoft.com/office/powerpoint/2010/main" val="1065002271"/>
      </p:ext>
    </p:extLst>
  </p:cSld>
  <p:clrMapOvr>
    <a:masterClrMapping/>
  </p:clrMapOvr>
  <p:transition/>
  <p:timing/>
</p:sld>
</file>

<file path=ppt/slides/slide3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496291"/>
            <a:ext cx="11804381" cy="4604359"/>
          </a:xfrm>
        </p:spPr>
        <p:txBody>
          <a:bodyPr/>
          <a:lstStyle/>
          <a:p>
            <a:r>
              <a:rPr lang="zh-TW" altLang="en-US" sz="2133">
                <a:latin typeface="標楷體" pitchFamily="65" charset="-120"/>
              </a:rPr>
              <a:t>在封包能套用 </a:t>
            </a:r>
            <a:r>
              <a:rPr lang="en-US" altLang="zh-TW" sz="2133">
                <a:latin typeface="標楷體" pitchFamily="65" charset="-120"/>
              </a:rPr>
              <a:t>QoS </a:t>
            </a:r>
            <a:r>
              <a:rPr lang="zh-TW" altLang="en-US" sz="2133">
                <a:latin typeface="標楷體" pitchFamily="65" charset="-120"/>
              </a:rPr>
              <a:t>政策之前，必須對封包進行分類。</a:t>
            </a:r>
          </a:p>
          <a:p>
            <a:r>
              <a:rPr lang="zh-TW" altLang="en-US" sz="2133">
                <a:latin typeface="標楷體" pitchFamily="65" charset="-120"/>
              </a:rPr>
              <a:t>分類決定封包或訊框所屬的流量類別。只有在標記流量之後，才能套用政策。</a:t>
            </a:r>
            <a:endParaRPr lang="en-US" sz="2133">
              <a:latin typeface="標楷體" pitchFamily="65" charset="-120"/>
            </a:endParaRPr>
          </a:p>
          <a:p>
            <a:r>
              <a:rPr lang="zh-TW" altLang="en-US" sz="2133">
                <a:latin typeface="標楷體" pitchFamily="65" charset="-120"/>
              </a:rPr>
              <a:t>封包的分類方式取決於 </a:t>
            </a:r>
            <a:r>
              <a:rPr lang="en-US" altLang="zh-TW" sz="2133">
                <a:latin typeface="標楷體" pitchFamily="65" charset="-120"/>
              </a:rPr>
              <a:t>QoS </a:t>
            </a:r>
            <a:r>
              <a:rPr lang="zh-TW" altLang="en-US" sz="2133">
                <a:latin typeface="標楷體" pitchFamily="65" charset="-120"/>
              </a:rPr>
              <a:t>實作。</a:t>
            </a:r>
            <a:endParaRPr lang="en-US" altLang="zh-TW" sz="2133">
              <a:latin typeface="標楷體" pitchFamily="65" charset="-120"/>
            </a:endParaRPr>
          </a:p>
          <a:p>
            <a:pPr lvl="1"/>
            <a:r>
              <a:rPr lang="zh-TW" altLang="en-US" sz="2000">
                <a:latin typeface="標楷體" pitchFamily="65" charset="-120"/>
              </a:rPr>
              <a:t>在第 </a:t>
            </a:r>
            <a:r>
              <a:rPr lang="en-US" altLang="zh-TW" sz="2000">
                <a:latin typeface="標楷體" pitchFamily="65" charset="-120"/>
              </a:rPr>
              <a:t>2 </a:t>
            </a:r>
            <a:r>
              <a:rPr lang="zh-TW" altLang="en-US" sz="2000">
                <a:latin typeface="標楷體" pitchFamily="65" charset="-120"/>
              </a:rPr>
              <a:t>層和第 </a:t>
            </a:r>
            <a:r>
              <a:rPr lang="en-US" altLang="zh-TW" sz="2000">
                <a:latin typeface="標楷體" pitchFamily="65" charset="-120"/>
              </a:rPr>
              <a:t>3 </a:t>
            </a:r>
            <a:r>
              <a:rPr lang="zh-TW" altLang="en-US" sz="2000">
                <a:latin typeface="標楷體" pitchFamily="65" charset="-120"/>
              </a:rPr>
              <a:t>層分類流量的方法包括使用介面、</a:t>
            </a:r>
            <a:r>
              <a:rPr lang="en-US" altLang="zh-TW" sz="2000">
                <a:latin typeface="標楷體" pitchFamily="65" charset="-120"/>
              </a:rPr>
              <a:t>ACL </a:t>
            </a:r>
            <a:r>
              <a:rPr lang="zh-TW" altLang="en-US" sz="2000">
                <a:latin typeface="標楷體" pitchFamily="65" charset="-120"/>
              </a:rPr>
              <a:t>和 </a:t>
            </a:r>
            <a:r>
              <a:rPr lang="en-US" altLang="zh-TW" sz="2000">
                <a:latin typeface="標楷體" pitchFamily="65" charset="-120"/>
              </a:rPr>
              <a:t>class map</a:t>
            </a:r>
            <a:r>
              <a:rPr lang="zh-TW" altLang="en-US" sz="2000">
                <a:latin typeface="標楷體" pitchFamily="65" charset="-120"/>
              </a:rPr>
              <a:t>。 </a:t>
            </a:r>
            <a:endParaRPr lang="en-US" altLang="zh-TW" sz="2000">
              <a:latin typeface="標楷體" pitchFamily="65" charset="-120"/>
            </a:endParaRPr>
          </a:p>
          <a:p>
            <a:pPr lvl="1"/>
            <a:r>
              <a:rPr lang="zh-TW" altLang="en-US" sz="2000">
                <a:latin typeface="標楷體" pitchFamily="65" charset="-120"/>
              </a:rPr>
              <a:t>流量也可以使用 </a:t>
            </a:r>
            <a:r>
              <a:rPr lang="en-US" altLang="zh-TW" sz="2000">
                <a:latin typeface="標楷體" pitchFamily="65" charset="-120"/>
              </a:rPr>
              <a:t>Network Based Application Recognition (NBAR) </a:t>
            </a:r>
            <a:r>
              <a:rPr lang="zh-TW" altLang="en-US" sz="2000">
                <a:latin typeface="標楷體" pitchFamily="65" charset="-120"/>
              </a:rPr>
              <a:t>在 </a:t>
            </a:r>
            <a:r>
              <a:rPr lang="en-US" altLang="zh-TW" sz="2000">
                <a:latin typeface="標楷體" pitchFamily="65" charset="-120"/>
              </a:rPr>
              <a:t>4 </a:t>
            </a:r>
            <a:r>
              <a:rPr lang="zh-TW" altLang="en-US" sz="2000">
                <a:latin typeface="標楷體" pitchFamily="65" charset="-120"/>
              </a:rPr>
              <a:t>到 </a:t>
            </a:r>
            <a:r>
              <a:rPr lang="en-US" altLang="zh-TW" sz="2000">
                <a:latin typeface="標楷體" pitchFamily="65" charset="-120"/>
              </a:rPr>
              <a:t>7 </a:t>
            </a:r>
            <a:r>
              <a:rPr lang="zh-TW" altLang="en-US" sz="2000">
                <a:latin typeface="標楷體" pitchFamily="65" charset="-120"/>
              </a:rPr>
              <a:t>層分類。</a:t>
            </a: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zh-TW" altLang="en-US" sz="3600">
                <a:solidFill>
                  <a:srgbClr val="004C69"/>
                </a:solidFill>
              </a:rPr>
              <a:t>分類和標記</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378</a:t>
            </a:fld>
            <a:endParaRPr lang="en-US" kern="0">
              <a:solidFill>
                <a:srgbClr val="595959"/>
              </a:solidFill>
            </a:endParaRPr>
          </a:p>
        </p:txBody>
      </p:sp>
    </p:spTree>
    <p:extLst>
      <p:ext uri="{BB962C8B-B14F-4D97-AF65-F5344CB8AC3E}">
        <p14:creationId xmlns:p14="http://schemas.microsoft.com/office/powerpoint/2010/main" val="1550850630"/>
      </p:ext>
    </p:extLst>
  </p:cSld>
  <p:clrMapOvr>
    <a:masterClrMapping/>
  </p:clrMapOvr>
  <p:transition/>
  <p:timing/>
</p:sld>
</file>

<file path=ppt/slides/slide3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065259"/>
            <a:ext cx="10612258" cy="5035391"/>
          </a:xfrm>
        </p:spPr>
        <p:txBody>
          <a:bodyPr/>
          <a:lstStyle/>
          <a:p>
            <a:pPr marL="0" indent="0">
              <a:buNone/>
            </a:pPr>
            <a:r>
              <a:rPr lang="zh-TW" altLang="en-US" sz="2133">
                <a:latin typeface="標楷體" pitchFamily="65" charset="-120"/>
              </a:rPr>
              <a:t>如何標記流量通常取決於技術。否在第 </a:t>
            </a:r>
            <a:r>
              <a:rPr lang="en-US" altLang="zh-TW" sz="2133">
                <a:latin typeface="標楷體" pitchFamily="65" charset="-120"/>
              </a:rPr>
              <a:t>2 </a:t>
            </a:r>
            <a:r>
              <a:rPr lang="zh-TW" altLang="en-US" sz="2133">
                <a:latin typeface="標楷體" pitchFamily="65" charset="-120"/>
              </a:rPr>
              <a:t>層或第 </a:t>
            </a:r>
            <a:r>
              <a:rPr lang="en-US" altLang="zh-TW" sz="2133">
                <a:latin typeface="標楷體" pitchFamily="65" charset="-120"/>
              </a:rPr>
              <a:t>3 </a:t>
            </a:r>
            <a:r>
              <a:rPr lang="zh-TW" altLang="en-US" sz="2133">
                <a:latin typeface="標楷體" pitchFamily="65" charset="-120"/>
              </a:rPr>
              <a:t>層（或兩者）標示流量不是小事，應在考慮以下幾點後作出決定： </a:t>
            </a:r>
          </a:p>
          <a:p>
            <a:pPr lvl="1"/>
            <a:r>
              <a:rPr lang="zh-TW" altLang="en-US" sz="2000">
                <a:latin typeface="標楷體" pitchFamily="65" charset="-120"/>
              </a:rPr>
              <a:t>訊框的第 </a:t>
            </a:r>
            <a:r>
              <a:rPr lang="en-US" altLang="zh-TW" sz="2000">
                <a:latin typeface="標楷體" pitchFamily="65" charset="-120"/>
              </a:rPr>
              <a:t>2 </a:t>
            </a:r>
            <a:r>
              <a:rPr lang="zh-TW" altLang="en-US" sz="2000">
                <a:latin typeface="標楷體" pitchFamily="65" charset="-120"/>
              </a:rPr>
              <a:t>層標記可以對非 </a:t>
            </a:r>
            <a:r>
              <a:rPr lang="en-US" altLang="zh-TW" sz="2000">
                <a:latin typeface="標楷體" pitchFamily="65" charset="-120"/>
              </a:rPr>
              <a:t>IP </a:t>
            </a:r>
            <a:r>
              <a:rPr lang="zh-TW" altLang="en-US" sz="2000">
                <a:latin typeface="標楷體" pitchFamily="65" charset="-120"/>
              </a:rPr>
              <a:t>流量執行。</a:t>
            </a:r>
          </a:p>
          <a:p>
            <a:pPr lvl="1"/>
            <a:r>
              <a:rPr lang="zh-TW" altLang="en-US" sz="2000">
                <a:latin typeface="標楷體" pitchFamily="65" charset="-120"/>
              </a:rPr>
              <a:t>第 </a:t>
            </a:r>
            <a:r>
              <a:rPr lang="en-US" altLang="zh-TW" sz="2000">
                <a:latin typeface="標楷體" pitchFamily="65" charset="-120"/>
              </a:rPr>
              <a:t>2 </a:t>
            </a:r>
            <a:r>
              <a:rPr lang="zh-TW" altLang="en-US" sz="2000">
                <a:latin typeface="標楷體" pitchFamily="65" charset="-120"/>
              </a:rPr>
              <a:t>層訊框標記是唯一可用於非 “</a:t>
            </a:r>
            <a:r>
              <a:rPr lang="en-US" altLang="zh-TW" sz="2000">
                <a:latin typeface="標楷體" pitchFamily="65" charset="-120"/>
              </a:rPr>
              <a:t>IP </a:t>
            </a:r>
            <a:r>
              <a:rPr lang="zh-TW" altLang="en-US" sz="2000">
                <a:latin typeface="標楷體" pitchFamily="65" charset="-120"/>
              </a:rPr>
              <a:t>感知” 交換器的 </a:t>
            </a:r>
            <a:r>
              <a:rPr lang="en-US" altLang="zh-TW" sz="2000">
                <a:latin typeface="標楷體" pitchFamily="65" charset="-120"/>
              </a:rPr>
              <a:t>QoS </a:t>
            </a:r>
            <a:r>
              <a:rPr lang="zh-TW" altLang="en-US" sz="2000">
                <a:latin typeface="標楷體" pitchFamily="65" charset="-120"/>
              </a:rPr>
              <a:t>選項。</a:t>
            </a:r>
          </a:p>
          <a:p>
            <a:pPr lvl="1"/>
            <a:r>
              <a:rPr lang="zh-TW" altLang="en-US" sz="2000">
                <a:latin typeface="標楷體" pitchFamily="65" charset="-120"/>
              </a:rPr>
              <a:t>第 </a:t>
            </a:r>
            <a:r>
              <a:rPr lang="en-US" altLang="zh-TW" sz="2000">
                <a:latin typeface="標楷體" pitchFamily="65" charset="-120"/>
              </a:rPr>
              <a:t>3 </a:t>
            </a:r>
            <a:r>
              <a:rPr lang="zh-TW" altLang="en-US" sz="2000">
                <a:latin typeface="標楷體" pitchFamily="65" charset="-120"/>
              </a:rPr>
              <a:t>層標記將端對端攜帶 </a:t>
            </a:r>
            <a:r>
              <a:rPr lang="en-US" altLang="zh-TW" sz="2000">
                <a:latin typeface="標楷體" pitchFamily="65" charset="-120"/>
              </a:rPr>
              <a:t>QoS </a:t>
            </a:r>
            <a:r>
              <a:rPr lang="zh-TW" altLang="en-US" sz="2000">
                <a:latin typeface="標楷體" pitchFamily="65" charset="-120"/>
              </a:rPr>
              <a:t>資訊。</a:t>
            </a: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zh-TW" altLang="en-US" sz="3600">
                <a:solidFill>
                  <a:srgbClr val="004C69"/>
                </a:solidFill>
              </a:rPr>
              <a:t>分類和標記（續） </a:t>
            </a:r>
          </a:p>
        </p:txBody>
      </p:sp>
      <p:graphicFrame>
        <p:nvGraphicFramePr>
          <p:cNvPr id="5" name="Content Placeholder 6">
            <a:extLst>
              <a:ext uri="{FF2B5EF4-FFF2-40B4-BE49-F238E27FC236}">
                <a16:creationId xmlns:a16="http://schemas.microsoft.com/office/drawing/2014/main" id="{7EA9397D-EE26-440E-8253-EC809CA48CBE}"/>
              </a:ext>
            </a:extLst>
          </p:cNvPr>
          <p:cNvGraphicFramePr/>
          <p:nvPr>
            <p:extLst>
              <p:ext uri="{D42A27DB-BD31-4B8C-83A1-F6EECF244321}">
                <p14:modId xmlns:p14="http://schemas.microsoft.com/office/powerpoint/2010/main" val="2059337716"/>
              </p:ext>
            </p:extLst>
          </p:nvPr>
        </p:nvGraphicFramePr>
        <p:xfrm>
          <a:off x="708061" y="3414499"/>
          <a:ext cx="10772433" cy="2468880"/>
        </p:xfrm>
        <a:graphic>
          <a:graphicData uri="http://schemas.openxmlformats.org/drawingml/2006/table">
            <a:tbl>
              <a:tblPr firstRow="1" bandRow="1">
                <a:tableStyleId>{5C22544A-7EE6-4342-B048-85BDC9FD1C3A}</a:tableStyleId>
              </a:tblPr>
              <a:tblGrid>
                <a:gridCol w="3095193">
                  <a:extLst>
                    <a:ext uri="{9D8B030D-6E8A-4147-A177-3AD203B41FA5}">
                      <a16:colId xmlns:a16="http://schemas.microsoft.com/office/drawing/2014/main" val="3729139006"/>
                    </a:ext>
                  </a:extLst>
                </a:gridCol>
                <a:gridCol w="844061">
                  <a:extLst>
                    <a:ext uri="{9D8B030D-6E8A-4147-A177-3AD203B41FA5}">
                      <a16:colId xmlns:a16="http://schemas.microsoft.com/office/drawing/2014/main" val="1365117144"/>
                    </a:ext>
                  </a:extLst>
                </a:gridCol>
                <a:gridCol w="5171552">
                  <a:extLst>
                    <a:ext uri="{9D8B030D-6E8A-4147-A177-3AD203B41FA5}">
                      <a16:colId xmlns:a16="http://schemas.microsoft.com/office/drawing/2014/main" val="261006758"/>
                    </a:ext>
                  </a:extLst>
                </a:gridCol>
                <a:gridCol w="1661627">
                  <a:extLst>
                    <a:ext uri="{9D8B030D-6E8A-4147-A177-3AD203B41FA5}">
                      <a16:colId xmlns:a16="http://schemas.microsoft.com/office/drawing/2014/main" val="2623022619"/>
                    </a:ext>
                  </a:extLst>
                </a:gridCol>
              </a:tblGrid>
              <a:tr h="406400">
                <a:tc>
                  <a:txBody>
                    <a:bodyPr vert="horz" wrap="square"/>
                    <a:lstStyle/>
                    <a:p>
                      <a:pPr rtl="0"/>
                      <a:r>
                        <a:rPr lang="zh-TW" sz="1900">
                          <a:latin typeface="標楷體" pitchFamily="65" charset="-120"/>
                          <a:ea typeface="標楷體" panose="03000509000000000000" pitchFamily="65" charset="-120"/>
                        </a:rPr>
                        <a:t>QoS </a:t>
                      </a:r>
                      <a:r>
                        <a:rPr lang="zh-TW" altLang="en-US" sz="1900">
                          <a:latin typeface="標楷體" pitchFamily="65" charset="-120"/>
                          <a:ea typeface="標楷體" panose="03000509000000000000" pitchFamily="65" charset="-120"/>
                        </a:rPr>
                        <a:t>工具</a:t>
                      </a:r>
                      <a:endParaRPr lang="zh-TW" sz="1900">
                        <a:latin typeface="標楷體" pitchFamily="65" charset="-120"/>
                        <a:ea typeface="標楷體" panose="03000509000000000000" pitchFamily="65" charset="-120"/>
                      </a:endParaRPr>
                    </a:p>
                  </a:txBody>
                  <a:tcPr marL="121920" marR="121920" marT="60960" marB="60960"/>
                </a:tc>
                <a:tc>
                  <a:txBody>
                    <a:bodyPr vert="horz" wrap="square"/>
                    <a:lstStyle/>
                    <a:p>
                      <a:pPr rtl="0"/>
                      <a:r>
                        <a:rPr lang="zh-TW" sz="1900">
                          <a:latin typeface="標楷體" pitchFamily="65" charset="-120"/>
                          <a:ea typeface="標楷體" panose="03000509000000000000" pitchFamily="65" charset="-120"/>
                        </a:rPr>
                        <a:t>層</a:t>
                      </a:r>
                    </a:p>
                  </a:txBody>
                  <a:tcPr marL="121920" marR="121920" marT="60960" marB="60960"/>
                </a:tc>
                <a:tc>
                  <a:txBody>
                    <a:bodyPr vert="horz" wrap="square"/>
                    <a:lstStyle/>
                    <a:p>
                      <a:pPr rtl="0"/>
                      <a:r>
                        <a:rPr lang="zh-TW" sz="1900">
                          <a:latin typeface="標楷體" pitchFamily="65" charset="-120"/>
                          <a:ea typeface="標楷體" panose="03000509000000000000" pitchFamily="65" charset="-120"/>
                        </a:rPr>
                        <a:t>標記欄位</a:t>
                      </a:r>
                    </a:p>
                  </a:txBody>
                  <a:tcPr marL="121920" marR="121920" marT="60960" marB="60960"/>
                </a:tc>
                <a:tc>
                  <a:txBody>
                    <a:bodyPr vert="horz" wrap="square"/>
                    <a:lstStyle/>
                    <a:p>
                      <a:pPr rtl="0"/>
                      <a:r>
                        <a:rPr lang="zh-TW" sz="1900">
                          <a:latin typeface="標楷體" pitchFamily="65" charset="-120"/>
                          <a:ea typeface="標楷體" panose="03000509000000000000" pitchFamily="65" charset="-120"/>
                        </a:rPr>
                        <a:t>位元寬度</a:t>
                      </a:r>
                    </a:p>
                  </a:txBody>
                  <a:tcPr marL="121920" marR="121920" marT="60960" marB="60960"/>
                </a:tc>
                <a:extLst>
                  <a:ext uri="{0D108BD9-81ED-4DB2-BD59-A6C34878D82A}">
                    <a16:rowId xmlns:a16="http://schemas.microsoft.com/office/drawing/2014/main" val="2583676789"/>
                  </a:ext>
                </a:extLst>
              </a:tr>
              <a:tr h="406400">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乙太網路 (802.1q、802.1p)</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2</a:t>
                      </a:r>
                    </a:p>
                  </a:txBody>
                  <a:tcPr marL="121920" marR="121920" marT="60960" marB="60960"/>
                </a:tc>
                <a:tc>
                  <a:txBody>
                    <a:bodyPr vert="horz" wrap="square"/>
                    <a:lstStyle/>
                    <a:p>
                      <a:pPr marL="0" indent="0" rtl="0">
                        <a:buFont typeface="Arial" pitchFamily="34" charset="0"/>
                        <a:buNone/>
                      </a:pPr>
                      <a:r>
                        <a:rPr lang="zh-TW" altLang="en-US" sz="1900" b="0" i="0" kern="1200">
                          <a:solidFill>
                            <a:schemeClr val="dk1"/>
                          </a:solidFill>
                          <a:effectLst/>
                          <a:latin typeface="標楷體" pitchFamily="65" charset="-120"/>
                          <a:ea typeface="標楷體" panose="03000509000000000000" pitchFamily="65" charset="-120"/>
                          <a:cs typeface="+mn-cs"/>
                        </a:rPr>
                        <a:t>服務類別 </a:t>
                      </a:r>
                      <a:r>
                        <a:rPr lang="zh-TW" sz="1900">
                          <a:latin typeface="標楷體" pitchFamily="65" charset="-120"/>
                          <a:ea typeface="標楷體" panose="03000509000000000000" pitchFamily="65" charset="-120"/>
                        </a:rPr>
                        <a:t> (CoS)</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3</a:t>
                      </a:r>
                    </a:p>
                  </a:txBody>
                  <a:tcPr marL="121920" marR="121920" marT="60960" marB="60960"/>
                </a:tc>
                <a:extLst>
                  <a:ext uri="{0D108BD9-81ED-4DB2-BD59-A6C34878D82A}">
                    <a16:rowId xmlns:a16="http://schemas.microsoft.com/office/drawing/2014/main" val="3849654457"/>
                  </a:ext>
                </a:extLst>
              </a:tr>
              <a:tr h="406400">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802.11 (Wi-Fi)</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2</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Wi-Fi 流量識別碼 (TID)</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3</a:t>
                      </a:r>
                    </a:p>
                  </a:txBody>
                  <a:tcPr marL="121920" marR="121920" marT="60960" marB="60960"/>
                </a:tc>
                <a:extLst>
                  <a:ext uri="{0D108BD9-81ED-4DB2-BD59-A6C34878D82A}">
                    <a16:rowId xmlns:a16="http://schemas.microsoft.com/office/drawing/2014/main" val="3964114329"/>
                  </a:ext>
                </a:extLst>
              </a:tr>
              <a:tr h="406400">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MPLS</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2</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Experimental (EXP)</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3</a:t>
                      </a:r>
                    </a:p>
                  </a:txBody>
                  <a:tcPr marL="121920" marR="121920" marT="60960" marB="60960"/>
                </a:tc>
                <a:extLst>
                  <a:ext uri="{0D108BD9-81ED-4DB2-BD59-A6C34878D82A}">
                    <a16:rowId xmlns:a16="http://schemas.microsoft.com/office/drawing/2014/main" val="1828286215"/>
                  </a:ext>
                </a:extLst>
              </a:tr>
              <a:tr h="406400">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IPv4 及 IPv6</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3</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IP</a:t>
                      </a:r>
                      <a:r>
                        <a:rPr lang="en-US" altLang="zh-TW" sz="1900">
                          <a:latin typeface="標楷體" pitchFamily="65" charset="-120"/>
                          <a:ea typeface="標楷體" panose="03000509000000000000" pitchFamily="65" charset="-120"/>
                        </a:rPr>
                        <a:t> </a:t>
                      </a:r>
                      <a:r>
                        <a:rPr lang="zh-TW" altLang="en-US" sz="1900" b="0" i="0" kern="1200">
                          <a:solidFill>
                            <a:schemeClr val="dk1"/>
                          </a:solidFill>
                          <a:effectLst/>
                          <a:latin typeface="標楷體" pitchFamily="65" charset="-120"/>
                          <a:ea typeface="標楷體" panose="03000509000000000000" pitchFamily="65" charset="-120"/>
                          <a:cs typeface="+mn-cs"/>
                        </a:rPr>
                        <a:t>優先次序</a:t>
                      </a:r>
                      <a:r>
                        <a:rPr lang="zh-TW" sz="1900">
                          <a:latin typeface="標楷體" pitchFamily="65" charset="-120"/>
                          <a:ea typeface="標楷體" panose="03000509000000000000" pitchFamily="65" charset="-120"/>
                        </a:rPr>
                        <a:t> (IPP)</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3</a:t>
                      </a:r>
                    </a:p>
                  </a:txBody>
                  <a:tcPr marL="121920" marR="121920" marT="60960" marB="60960"/>
                </a:tc>
                <a:extLst>
                  <a:ext uri="{0D108BD9-81ED-4DB2-BD59-A6C34878D82A}">
                    <a16:rowId xmlns:a16="http://schemas.microsoft.com/office/drawing/2014/main" val="1615639436"/>
                  </a:ext>
                </a:extLst>
              </a:tr>
              <a:tr h="406400">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IPv4 及 IPv6</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3</a:t>
                      </a:r>
                    </a:p>
                  </a:txBody>
                  <a:tcPr marL="121920" marR="121920" marT="60960" marB="60960"/>
                </a:tc>
                <a:tc>
                  <a:txBody>
                    <a:bodyPr vert="horz" wrap="square"/>
                    <a:lstStyle/>
                    <a:p>
                      <a:pPr marL="0" indent="0" rtl="0">
                        <a:buFont typeface="Arial" pitchFamily="34" charset="0"/>
                        <a:buNone/>
                      </a:pPr>
                      <a:r>
                        <a:rPr lang="zh-TW" altLang="en-US" sz="1900" b="0" i="0" kern="1200">
                          <a:solidFill>
                            <a:schemeClr val="dk1"/>
                          </a:solidFill>
                          <a:effectLst/>
                          <a:latin typeface="標楷體" pitchFamily="65" charset="-120"/>
                          <a:ea typeface="標楷體" panose="03000509000000000000" pitchFamily="65" charset="-120"/>
                          <a:cs typeface="+mn-cs"/>
                        </a:rPr>
                        <a:t>差異化服務代碼點 </a:t>
                      </a:r>
                      <a:r>
                        <a:rPr lang="zh-TW" sz="1900">
                          <a:latin typeface="標楷體" pitchFamily="65" charset="-120"/>
                          <a:ea typeface="標楷體" panose="03000509000000000000" pitchFamily="65" charset="-120"/>
                        </a:rPr>
                        <a:t>(DSCP)</a:t>
                      </a:r>
                    </a:p>
                  </a:txBody>
                  <a:tcPr marL="121920" marR="121920" marT="60960" marB="60960"/>
                </a:tc>
                <a:tc>
                  <a:txBody>
                    <a:bodyPr vert="horz" wrap="square"/>
                    <a:lstStyle/>
                    <a:p>
                      <a:pPr marL="0" indent="0" rtl="0">
                        <a:buFont typeface="Arial" pitchFamily="34" charset="0"/>
                        <a:buNone/>
                      </a:pPr>
                      <a:r>
                        <a:rPr lang="zh-TW" sz="1900">
                          <a:latin typeface="標楷體" pitchFamily="65" charset="-120"/>
                          <a:ea typeface="標楷體" panose="03000509000000000000" pitchFamily="65" charset="-120"/>
                        </a:rPr>
                        <a:t>6</a:t>
                      </a:r>
                    </a:p>
                  </a:txBody>
                  <a:tcPr marL="121920" marR="121920" marT="60960" marB="60960"/>
                </a:tc>
                <a:extLst>
                  <a:ext uri="{0D108BD9-81ED-4DB2-BD59-A6C34878D82A}">
                    <a16:rowId xmlns:a16="http://schemas.microsoft.com/office/drawing/2014/main" val="661493734"/>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379</a:t>
            </a:fld>
            <a:endParaRPr lang="en-US" kern="0">
              <a:solidFill>
                <a:srgbClr val="595959"/>
              </a:solidFill>
            </a:endParaRPr>
          </a:p>
        </p:txBody>
      </p:sp>
    </p:spTree>
    <p:extLst>
      <p:ext uri="{BB962C8B-B14F-4D97-AF65-F5344CB8AC3E}">
        <p14:creationId xmlns:p14="http://schemas.microsoft.com/office/powerpoint/2010/main" val="290498024"/>
      </p:ext>
    </p:extLst>
  </p:cSld>
  <p:clrMapOvr>
    <a:masterClrMapping/>
  </p:clrMapOvr>
  <p:transition/>
  <p:timing/>
</p:sld>
</file>

<file path=ppt/slides/slide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AEC12A31-C2DD-0F47-9E8E-88A672C81279}"/>
              </a:ext>
            </a:extLst>
          </p:cNvPr>
          <p:cNvSpPr>
            <a:spLocks noGrp="1"/>
          </p:cNvSpPr>
          <p:nvPr>
            <p:ph idx="1"/>
          </p:nvPr>
        </p:nvSpPr>
        <p:spPr>
          <a:xfrm>
            <a:off x="638848" y="1065259"/>
            <a:ext cx="11804381" cy="5540425"/>
          </a:xfrm>
        </p:spPr>
        <p:txBody>
          <a:bodyPr/>
          <a:lstStyle/>
          <a:p>
            <a:pPr marL="457189" indent="-457189">
              <a:buFont typeface="Arial" pitchFamily="34" charset="0"/>
              <a:buChar char="•"/>
            </a:pPr>
            <a:r>
              <a:rPr lang="zh-TW" altLang="en-US" sz="2133">
                <a:latin typeface="標楷體" pitchFamily="65" charset="-120"/>
              </a:rPr>
              <a:t>萬用遮罩通常是該介面上設定的子網路遮罩的反向。</a:t>
            </a:r>
          </a:p>
          <a:p>
            <a:pPr marL="457189" indent="-457189">
              <a:buFont typeface="Arial" pitchFamily="34" charset="0"/>
              <a:buChar char="•"/>
            </a:pPr>
            <a:r>
              <a:rPr lang="zh-TW" altLang="en-US" sz="2133">
                <a:latin typeface="標楷體" pitchFamily="65" charset="-120"/>
              </a:rPr>
              <a:t>計算萬用遮罩最簡單的方法是從 </a:t>
            </a:r>
            <a:r>
              <a:rPr lang="en-US" altLang="zh-TW" sz="2133">
                <a:latin typeface="標楷體" pitchFamily="65" charset="-120"/>
              </a:rPr>
              <a:t>255.255.255.255 </a:t>
            </a:r>
            <a:r>
              <a:rPr lang="zh-TW" altLang="en-US" sz="2133">
                <a:latin typeface="標楷體" pitchFamily="65" charset="-120"/>
              </a:rPr>
              <a:t>減去網路子網路遮罩，如圖中的 </a:t>
            </a:r>
            <a:r>
              <a:rPr lang="en-US" altLang="zh-TW" sz="2133">
                <a:latin typeface="標楷體" pitchFamily="65" charset="-120"/>
              </a:rPr>
              <a:t>/24 </a:t>
            </a:r>
            <a:r>
              <a:rPr lang="zh-TW" altLang="en-US" sz="2133">
                <a:latin typeface="標楷體" pitchFamily="65" charset="-120"/>
              </a:rPr>
              <a:t>和 </a:t>
            </a:r>
            <a:r>
              <a:rPr lang="en-US" altLang="zh-TW" sz="2133">
                <a:latin typeface="標楷體" pitchFamily="65" charset="-120"/>
              </a:rPr>
              <a:t>/26 </a:t>
            </a:r>
            <a:r>
              <a:rPr lang="zh-TW" altLang="en-US" sz="2133">
                <a:latin typeface="標楷體" pitchFamily="65" charset="-120"/>
              </a:rPr>
              <a:t>子網路遮罩所示。</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2.2</a:t>
            </a:r>
            <a:r>
              <a:rPr lang="zh-TW" altLang="en-US" sz="3600" smtClean="0">
                <a:solidFill>
                  <a:srgbClr val="004C69"/>
                </a:solidFill>
              </a:rPr>
              <a:t>點</a:t>
            </a:r>
            <a:r>
              <a:rPr lang="zh-TW" altLang="en-US" sz="3600">
                <a:solidFill>
                  <a:srgbClr val="004C69"/>
                </a:solidFill>
              </a:rPr>
              <a:t>對點 </a:t>
            </a:r>
            <a:r>
              <a:rPr lang="en-US" altLang="zh-TW" sz="3600">
                <a:solidFill>
                  <a:srgbClr val="004C69"/>
                </a:solidFill>
              </a:rPr>
              <a:t>OSPF </a:t>
            </a:r>
            <a:r>
              <a:rPr lang="zh-TW" altLang="en-US" sz="3600">
                <a:solidFill>
                  <a:srgbClr val="004C69"/>
                </a:solidFill>
              </a:rPr>
              <a:t>網路</a:t>
            </a:r>
            <a:br>
              <a:rPr lang="en-US" altLang="zh-TW" sz="3600">
                <a:solidFill>
                  <a:srgbClr val="004C69"/>
                </a:solidFill>
              </a:rPr>
            </a:br>
            <a:r>
              <a:rPr lang="zh-TW" altLang="en-US" sz="3600">
                <a:solidFill>
                  <a:srgbClr val="004C69"/>
                </a:solidFill>
              </a:rPr>
              <a:t>萬用遮罩</a:t>
            </a:r>
          </a:p>
        </p:txBody>
      </p:sp>
      <p:pic>
        <p:nvPicPr>
          <p:cNvPr id="2" name="圖片 1">
            <a:extLst>
              <a:ext uri="{FF2B5EF4-FFF2-40B4-BE49-F238E27FC236}">
                <a16:creationId xmlns:a16="http://schemas.microsoft.com/office/drawing/2014/main" id="{4CE86DE3-F2F5-45E4-93F5-BCFE2AC7C9D6}"/>
              </a:ext>
            </a:extLst>
          </p:cNvPr>
          <p:cNvPicPr>
            <a:picLocks noChangeAspect="1"/>
          </p:cNvPicPr>
          <p:nvPr/>
        </p:nvPicPr>
        <p:blipFill>
          <a:blip r:embed="rId3"/>
          <a:srcRect b="2801"/>
          <a:stretch>
            <a:fillRect/>
          </a:stretch>
        </p:blipFill>
        <p:spPr>
          <a:xfrm>
            <a:off x="3620103" y="2278532"/>
            <a:ext cx="4948349" cy="4029504"/>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38</a:t>
            </a:fld>
            <a:endParaRPr lang="en-US" kern="0">
              <a:solidFill>
                <a:srgbClr val="595959"/>
              </a:solidFill>
            </a:endParaRPr>
          </a:p>
        </p:txBody>
      </p:sp>
    </p:spTree>
    <p:custDataLst>
      <p:tags r:id="rId4"/>
    </p:custDataLst>
    <p:extLst>
      <p:ext uri="{BB962C8B-B14F-4D97-AF65-F5344CB8AC3E}">
        <p14:creationId xmlns:p14="http://schemas.microsoft.com/office/powerpoint/2010/main" val="792413872"/>
      </p:ext>
    </p:extLst>
  </p:cSld>
  <p:clrMapOvr>
    <a:masterClrMapping/>
  </p:clrMapOvr>
  <p:transition/>
  <p:timing/>
</p:sld>
</file>

<file path=ppt/slides/slide3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180407"/>
            <a:ext cx="10753574" cy="4920243"/>
          </a:xfrm>
        </p:spPr>
        <p:txBody>
          <a:bodyPr/>
          <a:lstStyle/>
          <a:p>
            <a:pPr marL="0" indent="0">
              <a:buNone/>
            </a:pPr>
            <a:r>
              <a:rPr lang="en-US" altLang="zh-TW" sz="2133">
                <a:latin typeface="標楷體" pitchFamily="65" charset="-120"/>
              </a:rPr>
              <a:t>802.1Q </a:t>
            </a:r>
            <a:r>
              <a:rPr lang="zh-TW" altLang="en-US" sz="2133">
                <a:latin typeface="標楷體" pitchFamily="65" charset="-120"/>
              </a:rPr>
              <a:t>是 </a:t>
            </a:r>
            <a:r>
              <a:rPr lang="en-US" altLang="zh-TW" sz="2133">
                <a:latin typeface="標楷體" pitchFamily="65" charset="-120"/>
              </a:rPr>
              <a:t>IEEE </a:t>
            </a:r>
            <a:r>
              <a:rPr lang="zh-TW" altLang="en-US" sz="2133">
                <a:latin typeface="標楷體" pitchFamily="65" charset="-120"/>
              </a:rPr>
              <a:t>標準，支援乙太網網路第 </a:t>
            </a:r>
            <a:r>
              <a:rPr lang="en-US" altLang="zh-TW" sz="2133">
                <a:latin typeface="標楷體" pitchFamily="65" charset="-120"/>
              </a:rPr>
              <a:t>2 </a:t>
            </a:r>
            <a:r>
              <a:rPr lang="zh-TW" altLang="en-US" sz="2133">
                <a:latin typeface="標楷體" pitchFamily="65" charset="-120"/>
              </a:rPr>
              <a:t>層的 </a:t>
            </a:r>
            <a:r>
              <a:rPr lang="en-US" altLang="zh-TW" sz="2133">
                <a:latin typeface="標楷體" pitchFamily="65" charset="-120"/>
              </a:rPr>
              <a:t>VLAN </a:t>
            </a:r>
            <a:r>
              <a:rPr lang="zh-TW" altLang="en-US" sz="2133">
                <a:latin typeface="標楷體" pitchFamily="65" charset="-120"/>
              </a:rPr>
              <a:t>標記。實作 </a:t>
            </a:r>
            <a:r>
              <a:rPr lang="en-US" altLang="zh-TW" sz="2133">
                <a:latin typeface="標楷體" pitchFamily="65" charset="-120"/>
              </a:rPr>
              <a:t>802.1Q </a:t>
            </a:r>
            <a:r>
              <a:rPr lang="zh-TW" altLang="en-US" sz="2133">
                <a:latin typeface="標楷體" pitchFamily="65" charset="-120"/>
              </a:rPr>
              <a:t>時，會將兩個欄位新增至乙太網訊框。</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zh-TW" altLang="zh-TW" sz="3600" smtClean="0">
                <a:solidFill>
                  <a:srgbClr val="004C69"/>
                </a:solidFill>
              </a:rPr>
              <a:t>QoS </a:t>
            </a:r>
            <a:r>
              <a:rPr lang="zh-TW" altLang="zh-TW" sz="3600">
                <a:solidFill>
                  <a:srgbClr val="004C69"/>
                </a:solidFill>
              </a:rPr>
              <a:t>實作技術</a:t>
            </a:r>
            <a:br>
              <a:rPr lang="en-US" sz="3600">
                <a:solidFill>
                  <a:srgbClr val="004C69"/>
                </a:solidFill>
              </a:rPr>
            </a:br>
            <a:r>
              <a:rPr lang="zh-TW" altLang="en-US" sz="3600">
                <a:solidFill>
                  <a:srgbClr val="004C69"/>
                </a:solidFill>
              </a:rPr>
              <a:t>在第 </a:t>
            </a:r>
            <a:r>
              <a:rPr lang="en-US" altLang="zh-TW" sz="3600">
                <a:solidFill>
                  <a:srgbClr val="004C69"/>
                </a:solidFill>
              </a:rPr>
              <a:t>2 </a:t>
            </a:r>
            <a:r>
              <a:rPr lang="zh-TW" altLang="en-US" sz="3600">
                <a:solidFill>
                  <a:srgbClr val="004C69"/>
                </a:solidFill>
              </a:rPr>
              <a:t>層標記</a:t>
            </a:r>
          </a:p>
        </p:txBody>
      </p:sp>
      <p:pic>
        <p:nvPicPr>
          <p:cNvPr id="2" name="Picture 1">
            <a:extLst>
              <a:ext uri="{FF2B5EF4-FFF2-40B4-BE49-F238E27FC236}">
                <a16:creationId xmlns:a16="http://schemas.microsoft.com/office/drawing/2014/main" id="{8FF899A7-218D-42C9-BD80-E38CDA324536}"/>
              </a:ext>
            </a:extLst>
          </p:cNvPr>
          <p:cNvPicPr>
            <a:picLocks noChangeAspect="1"/>
          </p:cNvPicPr>
          <p:nvPr/>
        </p:nvPicPr>
        <p:blipFill>
          <a:blip r:embed="rId3"/>
          <a:stretch>
            <a:fillRect/>
          </a:stretch>
        </p:blipFill>
        <p:spPr>
          <a:xfrm>
            <a:off x="2416581" y="2492791"/>
            <a:ext cx="7355393" cy="3416292"/>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380</a:t>
            </a:fld>
            <a:endParaRPr lang="en-US" kern="0">
              <a:solidFill>
                <a:srgbClr val="595959"/>
              </a:solidFill>
            </a:endParaRPr>
          </a:p>
        </p:txBody>
      </p:sp>
    </p:spTree>
    <p:extLst>
      <p:ext uri="{BB962C8B-B14F-4D97-AF65-F5344CB8AC3E}">
        <p14:creationId xmlns:p14="http://schemas.microsoft.com/office/powerpoint/2010/main" val="562415916"/>
      </p:ext>
    </p:extLst>
  </p:cSld>
  <p:clrMapOvr>
    <a:masterClrMapping/>
  </p:clrMapOvr>
  <p:transition/>
  <p:timing/>
</p:sld>
</file>

<file path=ppt/slides/slide3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065259"/>
            <a:ext cx="10337938" cy="5035391"/>
          </a:xfrm>
        </p:spPr>
        <p:txBody>
          <a:bodyPr/>
          <a:lstStyle/>
          <a:p>
            <a:r>
              <a:rPr lang="en-US" altLang="zh-TW" sz="2133">
                <a:latin typeface="標楷體" pitchFamily="65" charset="-120"/>
              </a:rPr>
              <a:t>802.1Q </a:t>
            </a:r>
            <a:r>
              <a:rPr lang="zh-TW" altLang="en-US" sz="2133">
                <a:latin typeface="標楷體" pitchFamily="65" charset="-120"/>
              </a:rPr>
              <a:t>標準還包括稱為 </a:t>
            </a:r>
            <a:r>
              <a:rPr lang="en-US" altLang="zh-TW" sz="2133">
                <a:latin typeface="標楷體" pitchFamily="65" charset="-120"/>
              </a:rPr>
              <a:t>IEEE 802.1p </a:t>
            </a:r>
            <a:r>
              <a:rPr lang="zh-TW" altLang="en-US" sz="2133">
                <a:latin typeface="標楷體" pitchFamily="65" charset="-120"/>
              </a:rPr>
              <a:t>的 </a:t>
            </a:r>
            <a:r>
              <a:rPr lang="en-US" altLang="zh-TW" sz="2133">
                <a:latin typeface="標楷體" pitchFamily="65" charset="-120"/>
              </a:rPr>
              <a:t>QoS </a:t>
            </a:r>
            <a:r>
              <a:rPr lang="zh-TW" altLang="en-US" sz="2133">
                <a:latin typeface="標楷體" pitchFamily="65" charset="-120"/>
              </a:rPr>
              <a:t>優先權方案。 </a:t>
            </a:r>
            <a:r>
              <a:rPr lang="en-US" altLang="zh-TW" sz="2133">
                <a:latin typeface="標楷體" pitchFamily="65" charset="-120"/>
              </a:rPr>
              <a:t>802.1p </a:t>
            </a:r>
            <a:r>
              <a:rPr lang="zh-TW" altLang="en-US" sz="2133">
                <a:latin typeface="標楷體" pitchFamily="65" charset="-120"/>
              </a:rPr>
              <a:t>標準會使用標籤控制資訊 </a:t>
            </a:r>
            <a:r>
              <a:rPr lang="en-US" altLang="zh-TW" sz="2133">
                <a:latin typeface="標楷體" pitchFamily="65" charset="-120"/>
              </a:rPr>
              <a:t>(TCI) </a:t>
            </a:r>
            <a:r>
              <a:rPr lang="zh-TW" altLang="en-US" sz="2133">
                <a:latin typeface="標楷體" pitchFamily="65" charset="-120"/>
              </a:rPr>
              <a:t>欄位中的前三個位元。這個 </a:t>
            </a:r>
            <a:r>
              <a:rPr lang="en-US" altLang="zh-TW" sz="2133">
                <a:latin typeface="標楷體" pitchFamily="65" charset="-120"/>
              </a:rPr>
              <a:t>3 </a:t>
            </a:r>
            <a:r>
              <a:rPr lang="zh-TW" altLang="en-US" sz="2133">
                <a:latin typeface="標楷體" pitchFamily="65" charset="-120"/>
              </a:rPr>
              <a:t>位元欄位稱為優先權 </a:t>
            </a:r>
            <a:r>
              <a:rPr lang="en-US" altLang="zh-TW" sz="2133">
                <a:latin typeface="標楷體" pitchFamily="65" charset="-120"/>
              </a:rPr>
              <a:t>(PRI) </a:t>
            </a:r>
            <a:r>
              <a:rPr lang="zh-TW" altLang="en-US" sz="2133">
                <a:latin typeface="標楷體" pitchFamily="65" charset="-120"/>
              </a:rPr>
              <a:t>欄位，識別服務類別 </a:t>
            </a:r>
            <a:r>
              <a:rPr lang="en-US" altLang="zh-TW" sz="2133">
                <a:latin typeface="標楷體" pitchFamily="65" charset="-120"/>
              </a:rPr>
              <a:t>(CoS) </a:t>
            </a:r>
            <a:r>
              <a:rPr lang="zh-TW" altLang="en-US" sz="2133">
                <a:latin typeface="標楷體" pitchFamily="65" charset="-120"/>
              </a:rPr>
              <a:t>標記。</a:t>
            </a:r>
            <a:endParaRPr lang="en-US" sz="2133">
              <a:latin typeface="標楷體" pitchFamily="65" charset="-120"/>
            </a:endParaRPr>
          </a:p>
          <a:p>
            <a:r>
              <a:rPr lang="zh-TW" altLang="en-US" sz="2133">
                <a:latin typeface="標楷體" pitchFamily="65" charset="-120"/>
              </a:rPr>
              <a:t>三個位元表示第 </a:t>
            </a:r>
            <a:r>
              <a:rPr lang="en-US" altLang="zh-TW" sz="2133">
                <a:latin typeface="標楷體" pitchFamily="65" charset="-120"/>
              </a:rPr>
              <a:t>2 </a:t>
            </a:r>
            <a:r>
              <a:rPr lang="zh-TW" altLang="en-US" sz="2133">
                <a:latin typeface="標楷體" pitchFamily="65" charset="-120"/>
              </a:rPr>
              <a:t>層乙太網訊框可以用八個優先級 </a:t>
            </a:r>
            <a:r>
              <a:rPr lang="en-US" altLang="zh-TW" sz="2133">
                <a:latin typeface="標楷體" pitchFamily="65" charset="-120"/>
              </a:rPr>
              <a:t>(</a:t>
            </a:r>
            <a:r>
              <a:rPr lang="zh-TW" altLang="en-US" sz="2133">
                <a:latin typeface="標楷體" pitchFamily="65" charset="-120"/>
              </a:rPr>
              <a:t>值 </a:t>
            </a:r>
            <a:r>
              <a:rPr lang="en-US" altLang="zh-TW" sz="2133">
                <a:latin typeface="標楷體" pitchFamily="65" charset="-120"/>
              </a:rPr>
              <a:t>0-7) </a:t>
            </a:r>
            <a:r>
              <a:rPr lang="zh-TW" altLang="en-US" sz="2133">
                <a:latin typeface="標楷體" pitchFamily="65" charset="-120"/>
              </a:rPr>
              <a:t>中的一個標記。</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zh-TW" altLang="zh-TW" sz="3600" smtClean="0">
                <a:solidFill>
                  <a:srgbClr val="004C69"/>
                </a:solidFill>
              </a:rPr>
              <a:t>QoS </a:t>
            </a:r>
            <a:r>
              <a:rPr lang="zh-TW" altLang="zh-TW" sz="3600">
                <a:solidFill>
                  <a:srgbClr val="004C69"/>
                </a:solidFill>
              </a:rPr>
              <a:t>實作技術</a:t>
            </a:r>
            <a:br>
              <a:rPr lang="en-US" sz="3600">
                <a:solidFill>
                  <a:srgbClr val="004C69"/>
                </a:solidFill>
              </a:rPr>
            </a:br>
            <a:r>
              <a:rPr lang="zh-TW" altLang="zh-TW" sz="3600">
                <a:solidFill>
                  <a:srgbClr val="004C69"/>
                </a:solidFill>
              </a:rPr>
              <a:t>在第 2 層標記</a:t>
            </a:r>
            <a:r>
              <a:rPr lang="zh-TW" altLang="en-US" sz="3600">
                <a:solidFill>
                  <a:srgbClr val="004C69"/>
                </a:solidFill>
              </a:rPr>
              <a:t>（續）</a:t>
            </a:r>
          </a:p>
        </p:txBody>
      </p:sp>
      <p:graphicFrame>
        <p:nvGraphicFramePr>
          <p:cNvPr id="5" name="Content Placeholder 6">
            <a:extLst>
              <a:ext uri="{FF2B5EF4-FFF2-40B4-BE49-F238E27FC236}">
                <a16:creationId xmlns:a16="http://schemas.microsoft.com/office/drawing/2014/main" id="{7EA9397D-EE26-440E-8253-EC809CA48CBE}"/>
              </a:ext>
            </a:extLst>
          </p:cNvPr>
          <p:cNvGraphicFramePr/>
          <p:nvPr>
            <p:extLst>
              <p:ext uri="{D42A27DB-BD31-4B8C-83A1-F6EECF244321}">
                <p14:modId xmlns:p14="http://schemas.microsoft.com/office/powerpoint/2010/main" val="2551132528"/>
              </p:ext>
            </p:extLst>
          </p:nvPr>
        </p:nvGraphicFramePr>
        <p:xfrm>
          <a:off x="674795" y="2792900"/>
          <a:ext cx="10838965" cy="3840480"/>
        </p:xfrm>
        <a:graphic>
          <a:graphicData uri="http://schemas.openxmlformats.org/drawingml/2006/table">
            <a:tbl>
              <a:tblPr firstRow="1" bandRow="1">
                <a:tableStyleId>{5C22544A-7EE6-4342-B048-85BDC9FD1C3A}</a:tableStyleId>
              </a:tblPr>
              <a:tblGrid>
                <a:gridCol w="3682296">
                  <a:extLst>
                    <a:ext uri="{9D8B030D-6E8A-4147-A177-3AD203B41FA5}">
                      <a16:colId xmlns:a16="http://schemas.microsoft.com/office/drawing/2014/main" val="3729139006"/>
                    </a:ext>
                  </a:extLst>
                </a:gridCol>
                <a:gridCol w="2400449">
                  <a:extLst>
                    <a:ext uri="{9D8B030D-6E8A-4147-A177-3AD203B41FA5}">
                      <a16:colId xmlns:a16="http://schemas.microsoft.com/office/drawing/2014/main" val="1365117144"/>
                    </a:ext>
                  </a:extLst>
                </a:gridCol>
                <a:gridCol w="4756220">
                  <a:extLst>
                    <a:ext uri="{9D8B030D-6E8A-4147-A177-3AD203B41FA5}">
                      <a16:colId xmlns:a16="http://schemas.microsoft.com/office/drawing/2014/main" val="261006758"/>
                    </a:ext>
                  </a:extLst>
                </a:gridCol>
              </a:tblGrid>
              <a:tr h="365760">
                <a:tc>
                  <a:txBody>
                    <a:bodyPr vert="horz" wrap="square"/>
                    <a:lstStyle/>
                    <a:p>
                      <a:pPr rtl="0"/>
                      <a:r>
                        <a:rPr lang="zh-TW" sz="2000">
                          <a:latin typeface="標楷體" pitchFamily="65" charset="-120"/>
                          <a:ea typeface="標楷體" panose="03000509000000000000" pitchFamily="65" charset="-120"/>
                        </a:rPr>
                        <a:t>CoS 值</a:t>
                      </a:r>
                    </a:p>
                  </a:txBody>
                  <a:tcPr marL="121920" marR="121920" marT="60960" marB="60960"/>
                </a:tc>
                <a:tc>
                  <a:txBody>
                    <a:bodyPr vert="horz" wrap="square"/>
                    <a:lstStyle/>
                    <a:p>
                      <a:pPr rtl="0"/>
                      <a:r>
                        <a:rPr lang="zh-TW" sz="2000">
                          <a:latin typeface="標楷體" pitchFamily="65" charset="-120"/>
                          <a:ea typeface="標楷體" panose="03000509000000000000" pitchFamily="65" charset="-120"/>
                        </a:rPr>
                        <a:t>CoS 二進位值</a:t>
                      </a:r>
                    </a:p>
                  </a:txBody>
                  <a:tcPr marL="121920" marR="121920" marT="60960" marB="60960"/>
                </a:tc>
                <a:tc>
                  <a:txBody>
                    <a:bodyPr vert="horz" wrap="square"/>
                    <a:lstStyle/>
                    <a:p>
                      <a:pPr rtl="0"/>
                      <a:r>
                        <a:rPr lang="zh-TW" sz="2000">
                          <a:latin typeface="標楷體" pitchFamily="65" charset="-120"/>
                          <a:ea typeface="標楷體" panose="03000509000000000000" pitchFamily="65" charset="-120"/>
                        </a:rPr>
                        <a:t>說明</a:t>
                      </a:r>
                    </a:p>
                  </a:txBody>
                  <a:tcPr marL="121920" marR="121920" marT="60960" marB="60960"/>
                </a:tc>
                <a:extLst>
                  <a:ext uri="{0D108BD9-81ED-4DB2-BD59-A6C34878D82A}">
                    <a16:rowId xmlns:a16="http://schemas.microsoft.com/office/drawing/2014/main" val="2583676789"/>
                  </a:ext>
                </a:extLst>
              </a:tr>
              <a:tr h="365760">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0</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000</a:t>
                      </a:r>
                    </a:p>
                  </a:txBody>
                  <a:tcPr marL="121920" marR="121920" marT="60960" marB="60960"/>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盡力遞送的資料</a:t>
                      </a:r>
                      <a:endParaRPr lang="zh-TW" sz="2000">
                        <a:latin typeface="標楷體" pitchFamily="65" charset="-120"/>
                        <a:ea typeface="標楷體" panose="03000509000000000000" pitchFamily="65" charset="-120"/>
                      </a:endParaRPr>
                    </a:p>
                  </a:txBody>
                  <a:tcPr marL="121920" marR="121920" marT="60960" marB="60960"/>
                </a:tc>
                <a:extLst>
                  <a:ext uri="{0D108BD9-81ED-4DB2-BD59-A6C34878D82A}">
                    <a16:rowId xmlns:a16="http://schemas.microsoft.com/office/drawing/2014/main" val="3849654457"/>
                  </a:ext>
                </a:extLst>
              </a:tr>
              <a:tr h="365760">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1</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001</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中度優先權資料</a:t>
                      </a:r>
                    </a:p>
                  </a:txBody>
                  <a:tcPr marL="121920" marR="121920" marT="60960" marB="60960"/>
                </a:tc>
                <a:extLst>
                  <a:ext uri="{0D108BD9-81ED-4DB2-BD59-A6C34878D82A}">
                    <a16:rowId xmlns:a16="http://schemas.microsoft.com/office/drawing/2014/main" val="3964114329"/>
                  </a:ext>
                </a:extLst>
              </a:tr>
              <a:tr h="365760">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2</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010</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高優先權資料</a:t>
                      </a:r>
                    </a:p>
                  </a:txBody>
                  <a:tcPr marL="121920" marR="121920" marT="60960" marB="60960"/>
                </a:tc>
                <a:extLst>
                  <a:ext uri="{0D108BD9-81ED-4DB2-BD59-A6C34878D82A}">
                    <a16:rowId xmlns:a16="http://schemas.microsoft.com/office/drawing/2014/main" val="1828286215"/>
                  </a:ext>
                </a:extLst>
              </a:tr>
              <a:tr h="365760">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3</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011</a:t>
                      </a:r>
                    </a:p>
                  </a:txBody>
                  <a:tcPr marL="121920" marR="121920" marT="60960" marB="60960"/>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撥叫訊令</a:t>
                      </a:r>
                      <a:endParaRPr lang="zh-TW" sz="2000">
                        <a:latin typeface="標楷體" pitchFamily="65" charset="-120"/>
                        <a:ea typeface="標楷體" panose="03000509000000000000" pitchFamily="65" charset="-120"/>
                      </a:endParaRPr>
                    </a:p>
                  </a:txBody>
                  <a:tcPr marL="121920" marR="121920" marT="60960" marB="60960"/>
                </a:tc>
                <a:extLst>
                  <a:ext uri="{0D108BD9-81ED-4DB2-BD59-A6C34878D82A}">
                    <a16:rowId xmlns:a16="http://schemas.microsoft.com/office/drawing/2014/main" val="1253890314"/>
                  </a:ext>
                </a:extLst>
              </a:tr>
              <a:tr h="365760">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4</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100</a:t>
                      </a:r>
                    </a:p>
                  </a:txBody>
                  <a:tcPr marL="121920" marR="121920" marT="60960" marB="60960"/>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視訊會議</a:t>
                      </a:r>
                      <a:endParaRPr lang="zh-TW" sz="2000">
                        <a:latin typeface="標楷體" pitchFamily="65" charset="-120"/>
                        <a:ea typeface="標楷體" panose="03000509000000000000" pitchFamily="65" charset="-120"/>
                      </a:endParaRPr>
                    </a:p>
                  </a:txBody>
                  <a:tcPr marL="121920" marR="121920" marT="60960" marB="60960"/>
                </a:tc>
                <a:extLst>
                  <a:ext uri="{0D108BD9-81ED-4DB2-BD59-A6C34878D82A}">
                    <a16:rowId xmlns:a16="http://schemas.microsoft.com/office/drawing/2014/main" val="710061572"/>
                  </a:ext>
                </a:extLst>
              </a:tr>
              <a:tr h="365760">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5</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101</a:t>
                      </a:r>
                    </a:p>
                  </a:txBody>
                  <a:tcPr marL="121920" marR="121920" marT="60960" marB="60960"/>
                </a:tc>
                <a:tc>
                  <a:txBody>
                    <a:bodyPr vert="horz" wrap="square"/>
                    <a:lstStyle/>
                    <a:p>
                      <a:pPr marL="0" indent="0" rtl="0">
                        <a:buFont typeface="Arial" pitchFamily="34" charset="0"/>
                        <a:buNone/>
                      </a:pPr>
                      <a:r>
                        <a:rPr lang="zh-TW" altLang="en-US" sz="2000" b="0" i="0" kern="1200">
                          <a:solidFill>
                            <a:schemeClr val="dk1"/>
                          </a:solidFill>
                          <a:effectLst/>
                          <a:latin typeface="標楷體" pitchFamily="65" charset="-120"/>
                          <a:ea typeface="標楷體" panose="03000509000000000000" pitchFamily="65" charset="-120"/>
                          <a:cs typeface="+mn-cs"/>
                        </a:rPr>
                        <a:t>語音載送（語音流量）</a:t>
                      </a:r>
                      <a:endParaRPr lang="zh-TW" sz="2000">
                        <a:latin typeface="標楷體" pitchFamily="65" charset="-120"/>
                        <a:ea typeface="標楷體" panose="03000509000000000000" pitchFamily="65" charset="-120"/>
                      </a:endParaRPr>
                    </a:p>
                  </a:txBody>
                  <a:tcPr marL="121920" marR="121920" marT="60960" marB="60960"/>
                </a:tc>
                <a:extLst>
                  <a:ext uri="{0D108BD9-81ED-4DB2-BD59-A6C34878D82A}">
                    <a16:rowId xmlns:a16="http://schemas.microsoft.com/office/drawing/2014/main" val="275880637"/>
                  </a:ext>
                </a:extLst>
              </a:tr>
              <a:tr h="365760">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6</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110</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保留</a:t>
                      </a:r>
                    </a:p>
                  </a:txBody>
                  <a:tcPr marL="121920" marR="121920" marT="60960" marB="60960"/>
                </a:tc>
                <a:extLst>
                  <a:ext uri="{0D108BD9-81ED-4DB2-BD59-A6C34878D82A}">
                    <a16:rowId xmlns:a16="http://schemas.microsoft.com/office/drawing/2014/main" val="1615639436"/>
                  </a:ext>
                </a:extLst>
              </a:tr>
              <a:tr h="365760">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7</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111</a:t>
                      </a:r>
                    </a:p>
                  </a:txBody>
                  <a:tcPr marL="121920" marR="121920" marT="60960" marB="60960"/>
                </a:tc>
                <a:tc>
                  <a:txBody>
                    <a:bodyPr vert="horz" wrap="square"/>
                    <a:lstStyle/>
                    <a:p>
                      <a:pPr marL="0" indent="0" rtl="0">
                        <a:buFont typeface="Arial" pitchFamily="34" charset="0"/>
                        <a:buNone/>
                      </a:pPr>
                      <a:r>
                        <a:rPr lang="zh-TW" sz="2000">
                          <a:latin typeface="標楷體" pitchFamily="65" charset="-120"/>
                          <a:ea typeface="標楷體" panose="03000509000000000000" pitchFamily="65" charset="-120"/>
                        </a:rPr>
                        <a:t>保留</a:t>
                      </a:r>
                    </a:p>
                  </a:txBody>
                  <a:tcPr marL="121920" marR="121920" marT="60960" marB="60960"/>
                </a:tc>
                <a:extLst>
                  <a:ext uri="{0D108BD9-81ED-4DB2-BD59-A6C34878D82A}">
                    <a16:rowId xmlns:a16="http://schemas.microsoft.com/office/drawing/2014/main" val="661493734"/>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381</a:t>
            </a:fld>
            <a:endParaRPr lang="en-US" kern="0">
              <a:solidFill>
                <a:srgbClr val="595959"/>
              </a:solidFill>
            </a:endParaRPr>
          </a:p>
        </p:txBody>
      </p:sp>
    </p:spTree>
    <p:extLst>
      <p:ext uri="{BB962C8B-B14F-4D97-AF65-F5344CB8AC3E}">
        <p14:creationId xmlns:p14="http://schemas.microsoft.com/office/powerpoint/2010/main" val="772843269"/>
      </p:ext>
    </p:extLst>
  </p:cSld>
  <p:clrMapOvr>
    <a:masterClrMapping/>
  </p:clrMapOvr>
  <p:transition/>
  <p:timing/>
</p:sld>
</file>

<file path=ppt/slides/slide3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550795" cy="5540425"/>
          </a:xfrm>
        </p:spPr>
        <p:txBody>
          <a:bodyPr/>
          <a:lstStyle/>
          <a:p>
            <a:r>
              <a:rPr lang="en-US" altLang="zh-TW" sz="2133">
                <a:latin typeface="標楷體" pitchFamily="65" charset="-120"/>
              </a:rPr>
              <a:t>IPv4 </a:t>
            </a:r>
            <a:r>
              <a:rPr lang="zh-TW" altLang="en-US" sz="2133">
                <a:latin typeface="標楷體" pitchFamily="65" charset="-120"/>
              </a:rPr>
              <a:t>和 </a:t>
            </a:r>
            <a:r>
              <a:rPr lang="en-US" altLang="zh-TW" sz="2133">
                <a:latin typeface="標楷體" pitchFamily="65" charset="-120"/>
              </a:rPr>
              <a:t>IPv6 </a:t>
            </a:r>
            <a:r>
              <a:rPr lang="zh-TW" altLang="en-US" sz="2133">
                <a:latin typeface="標楷體" pitchFamily="65" charset="-120"/>
              </a:rPr>
              <a:t>在他們的封包標頭指定 </a:t>
            </a:r>
            <a:r>
              <a:rPr lang="en-US" altLang="zh-TW" sz="2133">
                <a:latin typeface="標楷體" pitchFamily="65" charset="-120"/>
              </a:rPr>
              <a:t>8 </a:t>
            </a:r>
            <a:r>
              <a:rPr lang="zh-TW" altLang="en-US" sz="2133">
                <a:latin typeface="標楷體" pitchFamily="65" charset="-120"/>
              </a:rPr>
              <a:t>位元的欄位來標記封包。</a:t>
            </a:r>
            <a:endParaRPr lang="en-US" sz="2133">
              <a:latin typeface="標楷體" pitchFamily="65" charset="-120"/>
            </a:endParaRPr>
          </a:p>
          <a:p>
            <a:r>
              <a:rPr lang="en-US" altLang="zh-TW" sz="2133">
                <a:latin typeface="標楷體" pitchFamily="65" charset="-120"/>
              </a:rPr>
              <a:t>IPv4 </a:t>
            </a:r>
            <a:r>
              <a:rPr lang="zh-TW" altLang="en-US" sz="2133">
                <a:latin typeface="標楷體" pitchFamily="65" charset="-120"/>
              </a:rPr>
              <a:t>和 </a:t>
            </a:r>
            <a:r>
              <a:rPr lang="en-US" altLang="zh-TW" sz="2133">
                <a:latin typeface="標楷體" pitchFamily="65" charset="-120"/>
              </a:rPr>
              <a:t>IPv6 </a:t>
            </a:r>
            <a:r>
              <a:rPr lang="zh-TW" altLang="en-US" sz="2133">
                <a:latin typeface="標楷體" pitchFamily="65" charset="-120"/>
              </a:rPr>
              <a:t>都支援用於標記的 </a:t>
            </a:r>
            <a:r>
              <a:rPr lang="en-US" altLang="zh-TW" sz="2133">
                <a:latin typeface="標楷體" pitchFamily="65" charset="-120"/>
              </a:rPr>
              <a:t>8 </a:t>
            </a:r>
            <a:r>
              <a:rPr lang="zh-TW" altLang="en-US" sz="2133">
                <a:latin typeface="標楷體" pitchFamily="65" charset="-120"/>
              </a:rPr>
              <a:t>位元欄位：</a:t>
            </a:r>
            <a:r>
              <a:rPr lang="en-US" altLang="zh-TW" sz="2133">
                <a:latin typeface="標楷體" pitchFamily="65" charset="-120"/>
              </a:rPr>
              <a:t>IPv4 </a:t>
            </a:r>
            <a:r>
              <a:rPr lang="zh-TW" altLang="en-US" sz="2133">
                <a:latin typeface="標楷體" pitchFamily="65" charset="-120"/>
              </a:rPr>
              <a:t>的服務類型 </a:t>
            </a:r>
            <a:r>
              <a:rPr lang="en-US" altLang="zh-TW" sz="2133">
                <a:latin typeface="標楷體" pitchFamily="65" charset="-120"/>
              </a:rPr>
              <a:t>(ToS) </a:t>
            </a:r>
            <a:r>
              <a:rPr lang="zh-TW" altLang="en-US" sz="2133">
                <a:latin typeface="標楷體" pitchFamily="65" charset="-120"/>
              </a:rPr>
              <a:t>欄位和 </a:t>
            </a:r>
            <a:r>
              <a:rPr lang="en-US" altLang="zh-TW" sz="2133">
                <a:latin typeface="標楷體" pitchFamily="65" charset="-120"/>
              </a:rPr>
              <a:t>IPv6 </a:t>
            </a:r>
            <a:r>
              <a:rPr lang="zh-TW" altLang="en-US" sz="2133">
                <a:latin typeface="標楷體" pitchFamily="65" charset="-120"/>
              </a:rPr>
              <a:t>的流量類別欄位。</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altLang="zh-TW" sz="3600">
                <a:solidFill>
                  <a:srgbClr val="004C69"/>
                </a:solidFill>
              </a:rPr>
            </a:br>
            <a:r>
              <a:rPr lang="zh-TW" altLang="en-US" sz="3600">
                <a:solidFill>
                  <a:srgbClr val="004C69"/>
                </a:solidFill>
              </a:rPr>
              <a:t>在第 </a:t>
            </a:r>
            <a:r>
              <a:rPr lang="en-US" altLang="zh-TW" sz="3600">
                <a:solidFill>
                  <a:srgbClr val="004C69"/>
                </a:solidFill>
              </a:rPr>
              <a:t>3 </a:t>
            </a:r>
            <a:r>
              <a:rPr lang="zh-TW" altLang="en-US" sz="3600">
                <a:solidFill>
                  <a:srgbClr val="004C69"/>
                </a:solidFill>
              </a:rPr>
              <a:t>層標記</a:t>
            </a:r>
          </a:p>
        </p:txBody>
      </p:sp>
      <p:pic>
        <p:nvPicPr>
          <p:cNvPr id="5" name="Picture 4">
            <a:extLst>
              <a:ext uri="{FF2B5EF4-FFF2-40B4-BE49-F238E27FC236}">
                <a16:creationId xmlns:a16="http://schemas.microsoft.com/office/drawing/2014/main" id="{7F245769-3C09-466A-880E-731105C8A530}"/>
              </a:ext>
            </a:extLst>
          </p:cNvPr>
          <p:cNvPicPr>
            <a:picLocks noChangeAspect="1"/>
          </p:cNvPicPr>
          <p:nvPr/>
        </p:nvPicPr>
        <p:blipFill>
          <a:blip r:embed="rId3"/>
          <a:stretch>
            <a:fillRect/>
          </a:stretch>
        </p:blipFill>
        <p:spPr>
          <a:xfrm>
            <a:off x="6096000" y="1341524"/>
            <a:ext cx="5550795" cy="397740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382</a:t>
            </a:fld>
            <a:endParaRPr lang="en-US" kern="0">
              <a:solidFill>
                <a:srgbClr val="595959"/>
              </a:solidFill>
            </a:endParaRPr>
          </a:p>
        </p:txBody>
      </p:sp>
    </p:spTree>
    <p:extLst>
      <p:ext uri="{BB962C8B-B14F-4D97-AF65-F5344CB8AC3E}">
        <p14:creationId xmlns:p14="http://schemas.microsoft.com/office/powerpoint/2010/main" val="877823107"/>
      </p:ext>
    </p:extLst>
  </p:cSld>
  <p:clrMapOvr>
    <a:masterClrMapping/>
  </p:clrMapOvr>
  <p:transition/>
  <p:timing/>
</p:sld>
</file>

<file path=ppt/slides/slide3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lstStyle/>
          <a:p>
            <a:pPr marL="0" indent="0">
              <a:buNone/>
            </a:pPr>
            <a:r>
              <a:rPr lang="zh-TW" altLang="en-US" sz="2133">
                <a:latin typeface="標楷體" pitchFamily="65" charset="-120"/>
              </a:rPr>
              <a:t>服務類型 </a:t>
            </a:r>
            <a:r>
              <a:rPr lang="en-US" altLang="zh-TW" sz="2133">
                <a:latin typeface="標楷體" pitchFamily="65" charset="-120"/>
              </a:rPr>
              <a:t>(IPv4) </a:t>
            </a:r>
            <a:r>
              <a:rPr lang="zh-TW" altLang="en-US" sz="2133">
                <a:latin typeface="標楷體" pitchFamily="65" charset="-120"/>
              </a:rPr>
              <a:t>和流量類別 </a:t>
            </a:r>
            <a:r>
              <a:rPr lang="en-US" altLang="zh-TW" sz="2133">
                <a:latin typeface="標楷體" pitchFamily="65" charset="-120"/>
              </a:rPr>
              <a:t>(IPv6) </a:t>
            </a:r>
            <a:r>
              <a:rPr lang="zh-TW" altLang="en-US" sz="2133">
                <a:latin typeface="標楷體" pitchFamily="65" charset="-120"/>
              </a:rPr>
              <a:t>會攜帶由 </a:t>
            </a:r>
            <a:r>
              <a:rPr lang="en-US" altLang="zh-TW" sz="2133">
                <a:latin typeface="標楷體" pitchFamily="65" charset="-120"/>
              </a:rPr>
              <a:t>QoS </a:t>
            </a:r>
            <a:r>
              <a:rPr lang="zh-TW" altLang="en-US" sz="2133">
                <a:latin typeface="標楷體" pitchFamily="65" charset="-120"/>
              </a:rPr>
              <a:t>分類工具所指派的封包標記。 </a:t>
            </a:r>
          </a:p>
          <a:p>
            <a:pPr lvl="1"/>
            <a:r>
              <a:rPr lang="en-US" altLang="zh-TW" sz="2000">
                <a:latin typeface="標楷體" pitchFamily="65" charset="-120"/>
              </a:rPr>
              <a:t>RFC 791 </a:t>
            </a:r>
            <a:r>
              <a:rPr lang="zh-TW" altLang="en-US" sz="2000">
                <a:latin typeface="標楷體" pitchFamily="65" charset="-120"/>
              </a:rPr>
              <a:t>指定用於 </a:t>
            </a:r>
            <a:r>
              <a:rPr lang="en-US" altLang="zh-TW" sz="2000">
                <a:latin typeface="標楷體" pitchFamily="65" charset="-120"/>
              </a:rPr>
              <a:t>QoS </a:t>
            </a:r>
            <a:r>
              <a:rPr lang="zh-TW" altLang="en-US" sz="2000">
                <a:latin typeface="標楷體" pitchFamily="65" charset="-120"/>
              </a:rPr>
              <a:t>標記的 </a:t>
            </a:r>
            <a:r>
              <a:rPr lang="en-US" altLang="zh-TW" sz="2000">
                <a:latin typeface="標楷體" pitchFamily="65" charset="-120"/>
              </a:rPr>
              <a:t>IP </a:t>
            </a:r>
            <a:r>
              <a:rPr lang="zh-TW" altLang="en-US" sz="2000">
                <a:latin typeface="標楷體" pitchFamily="65" charset="-120"/>
              </a:rPr>
              <a:t>優先次序 </a:t>
            </a:r>
            <a:r>
              <a:rPr lang="en-US" altLang="zh-TW" sz="2000">
                <a:latin typeface="標楷體" pitchFamily="65" charset="-120"/>
              </a:rPr>
              <a:t>(IPP) </a:t>
            </a:r>
            <a:r>
              <a:rPr lang="zh-TW" altLang="en-US" sz="2000">
                <a:latin typeface="標楷體" pitchFamily="65" charset="-120"/>
              </a:rPr>
              <a:t>欄位。 </a:t>
            </a:r>
          </a:p>
          <a:p>
            <a:pPr lvl="1"/>
            <a:r>
              <a:rPr lang="en-US" altLang="zh-TW" sz="2000">
                <a:latin typeface="標楷體" pitchFamily="65" charset="-120"/>
              </a:rPr>
              <a:t>RFC 2474 </a:t>
            </a:r>
            <a:r>
              <a:rPr lang="zh-TW" altLang="en-US" sz="2000">
                <a:latin typeface="標楷體" pitchFamily="65" charset="-120"/>
              </a:rPr>
              <a:t>取代 </a:t>
            </a:r>
            <a:r>
              <a:rPr lang="en-US" altLang="zh-TW" sz="2000">
                <a:latin typeface="標楷體" pitchFamily="65" charset="-120"/>
              </a:rPr>
              <a:t>RFC 791</a:t>
            </a:r>
            <a:r>
              <a:rPr lang="zh-TW" altLang="en-US" sz="2000">
                <a:latin typeface="標楷體" pitchFamily="65" charset="-120"/>
              </a:rPr>
              <a:t>，藉由重新命名和延伸 </a:t>
            </a:r>
            <a:r>
              <a:rPr lang="en-US" altLang="zh-TW" sz="2000">
                <a:latin typeface="標楷體" pitchFamily="65" charset="-120"/>
              </a:rPr>
              <a:t>IPP </a:t>
            </a:r>
            <a:r>
              <a:rPr lang="zh-TW" altLang="en-US" sz="2000">
                <a:latin typeface="標楷體" pitchFamily="65" charset="-120"/>
              </a:rPr>
              <a:t>欄位，重新定義了 </a:t>
            </a:r>
            <a:r>
              <a:rPr lang="en-US" altLang="zh-TW" sz="2000" err="1">
                <a:latin typeface="標楷體" pitchFamily="65" charset="-120"/>
              </a:rPr>
              <a:t>ToS </a:t>
            </a:r>
            <a:r>
              <a:rPr lang="zh-TW" altLang="en-US" sz="2000">
                <a:latin typeface="標楷體" pitchFamily="65" charset="-120"/>
              </a:rPr>
              <a:t>欄位，並將 </a:t>
            </a:r>
            <a:r>
              <a:rPr lang="en-US" altLang="zh-TW" sz="2000">
                <a:latin typeface="標楷體" pitchFamily="65" charset="-120"/>
              </a:rPr>
              <a:t>IPP </a:t>
            </a:r>
            <a:r>
              <a:rPr lang="zh-TW" altLang="en-US" sz="2000">
                <a:latin typeface="標楷體" pitchFamily="65" charset="-120"/>
              </a:rPr>
              <a:t>欄位延伸為 </a:t>
            </a:r>
            <a:r>
              <a:rPr lang="en-US" altLang="zh-TW" sz="2000">
                <a:latin typeface="標楷體" pitchFamily="65" charset="-120"/>
              </a:rPr>
              <a:t>6 </a:t>
            </a:r>
            <a:r>
              <a:rPr lang="zh-TW" altLang="en-US" sz="2000">
                <a:latin typeface="標楷體" pitchFamily="65" charset="-120"/>
              </a:rPr>
              <a:t>位元。</a:t>
            </a:r>
          </a:p>
          <a:p>
            <a:pPr lvl="1"/>
            <a:r>
              <a:rPr lang="zh-TW" altLang="en-US" sz="2000">
                <a:latin typeface="標楷體" pitchFamily="65" charset="-120"/>
              </a:rPr>
              <a:t>這六個位元稱為差異化服務代碼點 </a:t>
            </a:r>
            <a:r>
              <a:rPr lang="en-US" altLang="zh-TW" sz="2000">
                <a:latin typeface="標楷體" pitchFamily="65" charset="-120"/>
              </a:rPr>
              <a:t>(DSCP) </a:t>
            </a:r>
            <a:r>
              <a:rPr lang="zh-TW" altLang="en-US" sz="2000">
                <a:latin typeface="標楷體" pitchFamily="65" charset="-120"/>
              </a:rPr>
              <a:t>欄位，提供最多 </a:t>
            </a:r>
            <a:r>
              <a:rPr lang="en-US" altLang="zh-TW" sz="2000">
                <a:latin typeface="標楷體" pitchFamily="65" charset="-120"/>
              </a:rPr>
              <a:t>64 </a:t>
            </a:r>
            <a:r>
              <a:rPr lang="zh-TW" altLang="en-US" sz="2000">
                <a:latin typeface="標楷體" pitchFamily="65" charset="-120"/>
              </a:rPr>
              <a:t>種可能的服務類別。</a:t>
            </a:r>
          </a:p>
          <a:p>
            <a:pPr lvl="1"/>
            <a:r>
              <a:rPr lang="zh-TW" altLang="en-US" sz="2000">
                <a:latin typeface="標楷體" pitchFamily="65" charset="-120"/>
              </a:rPr>
              <a:t>其餘的兩個 </a:t>
            </a:r>
            <a:r>
              <a:rPr lang="en-US" altLang="zh-TW" sz="2000">
                <a:latin typeface="標楷體" pitchFamily="65" charset="-120"/>
              </a:rPr>
              <a:t>IP </a:t>
            </a:r>
            <a:r>
              <a:rPr lang="zh-TW" altLang="en-US" sz="2000">
                <a:latin typeface="標楷體" pitchFamily="65" charset="-120"/>
              </a:rPr>
              <a:t>顯式擁塞通知 </a:t>
            </a:r>
            <a:r>
              <a:rPr lang="en-US" altLang="zh-TW" sz="2000">
                <a:latin typeface="標楷體" pitchFamily="65" charset="-120"/>
              </a:rPr>
              <a:t>(ECN) </a:t>
            </a:r>
            <a:r>
              <a:rPr lang="zh-TW" altLang="en-US" sz="2000">
                <a:latin typeface="標楷體" pitchFamily="65" charset="-120"/>
              </a:rPr>
              <a:t>位元可由 </a:t>
            </a:r>
            <a:r>
              <a:rPr lang="en-US" altLang="zh-TW" sz="2000">
                <a:latin typeface="標楷體" pitchFamily="65" charset="-120"/>
              </a:rPr>
              <a:t>ECN </a:t>
            </a:r>
            <a:r>
              <a:rPr lang="zh-TW" altLang="en-US" sz="2000">
                <a:latin typeface="標楷體" pitchFamily="65" charset="-120"/>
              </a:rPr>
              <a:t>感知路由器用來標示封包，而不是丟棄它們。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altLang="zh-TW" sz="3600">
                <a:solidFill>
                  <a:srgbClr val="004C69"/>
                </a:solidFill>
              </a:rPr>
            </a:br>
            <a:r>
              <a:rPr lang="zh-TW" altLang="en-US" sz="3600">
                <a:solidFill>
                  <a:srgbClr val="004C69"/>
                </a:solidFill>
              </a:rPr>
              <a:t>服務類型和流量類別欄位</a:t>
            </a:r>
          </a:p>
        </p:txBody>
      </p:sp>
      <p:pic>
        <p:nvPicPr>
          <p:cNvPr id="2" name="Picture 1">
            <a:extLst>
              <a:ext uri="{FF2B5EF4-FFF2-40B4-BE49-F238E27FC236}">
                <a16:creationId xmlns:a16="http://schemas.microsoft.com/office/drawing/2014/main" id="{69420156-C31E-4926-BAB0-5107E8C36F12}"/>
              </a:ext>
            </a:extLst>
          </p:cNvPr>
          <p:cNvPicPr>
            <a:picLocks noChangeAspect="1"/>
          </p:cNvPicPr>
          <p:nvPr/>
        </p:nvPicPr>
        <p:blipFill>
          <a:blip r:embed="rId3"/>
          <a:stretch>
            <a:fillRect/>
          </a:stretch>
        </p:blipFill>
        <p:spPr>
          <a:xfrm>
            <a:off x="6390756" y="1799144"/>
            <a:ext cx="5717273" cy="3519785"/>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383</a:t>
            </a:fld>
            <a:endParaRPr lang="en-US" kern="0">
              <a:solidFill>
                <a:srgbClr val="595959"/>
              </a:solidFill>
            </a:endParaRPr>
          </a:p>
        </p:txBody>
      </p:sp>
    </p:spTree>
    <p:extLst>
      <p:ext uri="{BB962C8B-B14F-4D97-AF65-F5344CB8AC3E}">
        <p14:creationId xmlns:p14="http://schemas.microsoft.com/office/powerpoint/2010/main" val="4076192271"/>
      </p:ext>
    </p:extLst>
  </p:cSld>
  <p:clrMapOvr>
    <a:masterClrMapping/>
  </p:clrMapOvr>
  <p:transition/>
  <p:timing/>
</p:sld>
</file>

<file path=ppt/slides/slide3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79913"/>
            <a:ext cx="9415225" cy="4720737"/>
          </a:xfrm>
        </p:spPr>
        <p:txBody>
          <a:bodyPr/>
          <a:lstStyle/>
          <a:p>
            <a:pPr marL="0" indent="0">
              <a:buNone/>
            </a:pPr>
            <a:r>
              <a:rPr lang="en-US" altLang="zh-TW" sz="2133">
                <a:latin typeface="標楷體" pitchFamily="65" charset="-120"/>
              </a:rPr>
              <a:t>64 </a:t>
            </a:r>
            <a:r>
              <a:rPr lang="zh-TW" altLang="en-US" sz="2133">
                <a:latin typeface="標楷體" pitchFamily="65" charset="-120"/>
              </a:rPr>
              <a:t>個 </a:t>
            </a:r>
            <a:r>
              <a:rPr lang="en-US" altLang="zh-TW" sz="2133">
                <a:latin typeface="標楷體" pitchFamily="65" charset="-120"/>
              </a:rPr>
              <a:t>DSCP </a:t>
            </a:r>
            <a:r>
              <a:rPr lang="zh-TW" altLang="en-US" sz="2133">
                <a:latin typeface="標楷體" pitchFamily="65" charset="-120"/>
              </a:rPr>
              <a:t>值分為三個類別：</a:t>
            </a:r>
          </a:p>
          <a:p>
            <a:pPr lvl="1"/>
            <a:r>
              <a:rPr lang="zh-TW" altLang="en-US" sz="2000" b="1">
                <a:latin typeface="標楷體" pitchFamily="65" charset="-120"/>
              </a:rPr>
              <a:t>盡力 </a:t>
            </a:r>
            <a:r>
              <a:rPr lang="en-US" altLang="zh-TW" sz="2000" b="1">
                <a:latin typeface="標楷體" pitchFamily="65" charset="-120"/>
              </a:rPr>
              <a:t>(BE)</a:t>
            </a:r>
            <a:r>
              <a:rPr lang="zh-TW" altLang="en-US" sz="2000">
                <a:latin typeface="標楷體" pitchFamily="65" charset="-120"/>
              </a:rPr>
              <a:t> </a:t>
            </a:r>
            <a:r>
              <a:rPr lang="en-US" altLang="zh-TW" sz="2000">
                <a:latin typeface="標楷體" pitchFamily="65" charset="-120"/>
              </a:rPr>
              <a:t>-</a:t>
            </a:r>
            <a:r>
              <a:rPr lang="zh-TW" altLang="en-US" sz="2000">
                <a:latin typeface="標楷體" pitchFamily="65" charset="-120"/>
              </a:rPr>
              <a:t>這是所有 </a:t>
            </a:r>
            <a:r>
              <a:rPr lang="en-US" altLang="zh-TW" sz="2000">
                <a:latin typeface="標楷體" pitchFamily="65" charset="-120"/>
              </a:rPr>
              <a:t>IP </a:t>
            </a:r>
            <a:r>
              <a:rPr lang="zh-TW" altLang="en-US" sz="2000">
                <a:latin typeface="標楷體" pitchFamily="65" charset="-120"/>
              </a:rPr>
              <a:t>封包的預設值。</a:t>
            </a:r>
            <a:r>
              <a:rPr lang="en-US" altLang="zh-TW" sz="2000">
                <a:latin typeface="標楷體" pitchFamily="65" charset="-120"/>
              </a:rPr>
              <a:t>DSCP </a:t>
            </a:r>
            <a:r>
              <a:rPr lang="zh-TW" altLang="en-US" sz="2000">
                <a:latin typeface="標楷體" pitchFamily="65" charset="-120"/>
              </a:rPr>
              <a:t>值是 </a:t>
            </a:r>
            <a:r>
              <a:rPr lang="en-US" altLang="zh-TW" sz="2000">
                <a:latin typeface="標楷體" pitchFamily="65" charset="-120"/>
              </a:rPr>
              <a:t>0</a:t>
            </a:r>
            <a:r>
              <a:rPr lang="zh-TW" altLang="en-US" sz="2000">
                <a:latin typeface="標楷體" pitchFamily="65" charset="-120"/>
              </a:rPr>
              <a:t>。每躍點行為是正常的路由。當路由器遇到擁塞時，這些封包將被丟棄。未實作 </a:t>
            </a:r>
            <a:r>
              <a:rPr lang="en-US" altLang="zh-TW" sz="2000">
                <a:latin typeface="標楷體" pitchFamily="65" charset="-120"/>
              </a:rPr>
              <a:t>QoS </a:t>
            </a:r>
            <a:r>
              <a:rPr lang="zh-TW" altLang="en-US" sz="2000">
                <a:latin typeface="標楷體" pitchFamily="65" charset="-120"/>
              </a:rPr>
              <a:t>計劃。</a:t>
            </a:r>
          </a:p>
          <a:p>
            <a:pPr lvl="1"/>
            <a:r>
              <a:rPr lang="zh-TW" altLang="en-US" sz="2000" b="1">
                <a:latin typeface="標楷體" pitchFamily="65" charset="-120"/>
              </a:rPr>
              <a:t>快速轉發（</a:t>
            </a:r>
            <a:r>
              <a:rPr lang="en-US" altLang="zh-TW" sz="2000" b="1">
                <a:latin typeface="標楷體" pitchFamily="65" charset="-120"/>
              </a:rPr>
              <a:t>EF</a:t>
            </a:r>
            <a:r>
              <a:rPr lang="zh-TW" altLang="en-US" sz="2000" b="1">
                <a:latin typeface="標楷體" pitchFamily="65" charset="-120"/>
              </a:rPr>
              <a:t>）</a:t>
            </a:r>
            <a:r>
              <a:rPr lang="zh-TW" altLang="en-US" sz="2000">
                <a:latin typeface="標楷體" pitchFamily="65" charset="-120"/>
              </a:rPr>
              <a:t> </a:t>
            </a:r>
            <a:r>
              <a:rPr lang="en-US" altLang="zh-TW" sz="2000">
                <a:latin typeface="標楷體" pitchFamily="65" charset="-120"/>
              </a:rPr>
              <a:t>- RFC 3246 </a:t>
            </a:r>
            <a:r>
              <a:rPr lang="zh-TW" altLang="en-US" sz="2000">
                <a:latin typeface="標楷體" pitchFamily="65" charset="-120"/>
              </a:rPr>
              <a:t>定義 </a:t>
            </a:r>
            <a:r>
              <a:rPr lang="en-US" altLang="zh-TW" sz="2000">
                <a:latin typeface="標楷體" pitchFamily="65" charset="-120"/>
              </a:rPr>
              <a:t>EF </a:t>
            </a:r>
            <a:r>
              <a:rPr lang="zh-TW" altLang="en-US" sz="2000">
                <a:latin typeface="標楷體" pitchFamily="65" charset="-120"/>
              </a:rPr>
              <a:t>為 </a:t>
            </a:r>
            <a:r>
              <a:rPr lang="en-US" altLang="zh-TW" sz="2000">
                <a:latin typeface="標楷體" pitchFamily="65" charset="-120"/>
              </a:rPr>
              <a:t>DSCP </a:t>
            </a:r>
            <a:r>
              <a:rPr lang="zh-TW" altLang="en-US" sz="2000">
                <a:latin typeface="標楷體" pitchFamily="65" charset="-120"/>
              </a:rPr>
              <a:t>十進位值 </a:t>
            </a:r>
            <a:r>
              <a:rPr lang="en-US" altLang="zh-TW" sz="2000">
                <a:latin typeface="標楷體" pitchFamily="65" charset="-120"/>
              </a:rPr>
              <a:t>46</a:t>
            </a:r>
            <a:r>
              <a:rPr lang="zh-TW" altLang="en-US" sz="2000">
                <a:latin typeface="標楷體" pitchFamily="65" charset="-120"/>
              </a:rPr>
              <a:t>（二進位 **</a:t>
            </a:r>
            <a:r>
              <a:rPr lang="en-US" altLang="zh-TW" sz="2000">
                <a:latin typeface="標楷體" pitchFamily="65" charset="-120"/>
              </a:rPr>
              <a:t>101**110</a:t>
            </a:r>
            <a:r>
              <a:rPr lang="zh-TW" altLang="en-US" sz="2000">
                <a:latin typeface="標楷體" pitchFamily="65" charset="-120"/>
              </a:rPr>
              <a:t>）。前 </a:t>
            </a:r>
            <a:r>
              <a:rPr lang="en-US" altLang="zh-TW" sz="2000">
                <a:latin typeface="標楷體" pitchFamily="65" charset="-120"/>
              </a:rPr>
              <a:t>3 </a:t>
            </a:r>
            <a:r>
              <a:rPr lang="zh-TW" altLang="en-US" sz="2000">
                <a:latin typeface="標楷體" pitchFamily="65" charset="-120"/>
              </a:rPr>
              <a:t>個位元 </a:t>
            </a:r>
            <a:r>
              <a:rPr lang="en-US" altLang="zh-TW" sz="2000">
                <a:latin typeface="標楷體" pitchFamily="65" charset="-120"/>
              </a:rPr>
              <a:t>(101) </a:t>
            </a:r>
            <a:r>
              <a:rPr lang="zh-TW" altLang="en-US" sz="2000">
                <a:latin typeface="標楷體" pitchFamily="65" charset="-120"/>
              </a:rPr>
              <a:t>會直接對應至用於語音流量的第 </a:t>
            </a:r>
            <a:r>
              <a:rPr lang="en-US" altLang="zh-TW" sz="2000">
                <a:latin typeface="標楷體" pitchFamily="65" charset="-120"/>
              </a:rPr>
              <a:t>2 </a:t>
            </a:r>
            <a:r>
              <a:rPr lang="zh-TW" altLang="en-US" sz="2000">
                <a:latin typeface="標楷體" pitchFamily="65" charset="-120"/>
              </a:rPr>
              <a:t>層 </a:t>
            </a:r>
            <a:r>
              <a:rPr lang="en-US" altLang="zh-TW" sz="2000" err="1">
                <a:latin typeface="標楷體" pitchFamily="65" charset="-120"/>
              </a:rPr>
              <a:t>CoS </a:t>
            </a:r>
            <a:r>
              <a:rPr lang="zh-TW" altLang="en-US" sz="2000">
                <a:latin typeface="標楷體" pitchFamily="65" charset="-120"/>
              </a:rPr>
              <a:t>值 </a:t>
            </a:r>
            <a:r>
              <a:rPr lang="en-US" altLang="zh-TW" sz="2000">
                <a:latin typeface="標楷體" pitchFamily="65" charset="-120"/>
              </a:rPr>
              <a:t>5</a:t>
            </a:r>
            <a:r>
              <a:rPr lang="zh-TW" altLang="en-US" sz="2000">
                <a:latin typeface="標楷體" pitchFamily="65" charset="-120"/>
              </a:rPr>
              <a:t>。在第 </a:t>
            </a:r>
            <a:r>
              <a:rPr lang="en-US" altLang="zh-TW" sz="2000">
                <a:latin typeface="標楷體" pitchFamily="65" charset="-120"/>
              </a:rPr>
              <a:t>3 </a:t>
            </a:r>
            <a:r>
              <a:rPr lang="zh-TW" altLang="en-US" sz="2000">
                <a:latin typeface="標楷體" pitchFamily="65" charset="-120"/>
              </a:rPr>
              <a:t>層，</a:t>
            </a:r>
            <a:r>
              <a:rPr lang="en-US" altLang="zh-TW" sz="2000">
                <a:latin typeface="標楷體" pitchFamily="65" charset="-120"/>
              </a:rPr>
              <a:t>Cisco </a:t>
            </a:r>
            <a:r>
              <a:rPr lang="zh-TW" altLang="en-US" sz="2000">
                <a:latin typeface="標楷體" pitchFamily="65" charset="-120"/>
              </a:rPr>
              <a:t>建議 </a:t>
            </a:r>
            <a:r>
              <a:rPr lang="en-US" altLang="zh-TW" sz="2000">
                <a:latin typeface="標楷體" pitchFamily="65" charset="-120"/>
              </a:rPr>
              <a:t>EF </a:t>
            </a:r>
            <a:r>
              <a:rPr lang="zh-TW" altLang="en-US" sz="2000">
                <a:latin typeface="標楷體" pitchFamily="65" charset="-120"/>
              </a:rPr>
              <a:t>僅用於標記語音封包。 </a:t>
            </a:r>
          </a:p>
          <a:p>
            <a:pPr lvl="1"/>
            <a:r>
              <a:rPr lang="zh-TW" altLang="en-US" sz="2000" b="1">
                <a:latin typeface="標楷體" pitchFamily="65" charset="-120"/>
              </a:rPr>
              <a:t>確保轉送 </a:t>
            </a:r>
            <a:r>
              <a:rPr lang="en-US" altLang="zh-TW" sz="2000" b="1">
                <a:latin typeface="標楷體" pitchFamily="65" charset="-120"/>
              </a:rPr>
              <a:t>(AF)</a:t>
            </a:r>
            <a:r>
              <a:rPr lang="zh-TW" altLang="en-US" sz="2000">
                <a:latin typeface="標楷體" pitchFamily="65" charset="-120"/>
              </a:rPr>
              <a:t> </a:t>
            </a:r>
            <a:r>
              <a:rPr lang="en-US" altLang="zh-TW" sz="2000">
                <a:latin typeface="標楷體" pitchFamily="65" charset="-120"/>
              </a:rPr>
              <a:t>- RFC 2597 </a:t>
            </a:r>
            <a:r>
              <a:rPr lang="zh-TW" altLang="en-US" sz="2000">
                <a:latin typeface="標楷體" pitchFamily="65" charset="-120"/>
              </a:rPr>
              <a:t>將 </a:t>
            </a:r>
            <a:r>
              <a:rPr lang="en-US" altLang="zh-TW" sz="2000">
                <a:latin typeface="標楷體" pitchFamily="65" charset="-120"/>
              </a:rPr>
              <a:t>AF </a:t>
            </a:r>
            <a:r>
              <a:rPr lang="zh-TW" altLang="en-US" sz="2000">
                <a:latin typeface="標楷體" pitchFamily="65" charset="-120"/>
              </a:rPr>
              <a:t>定義為使用 </a:t>
            </a:r>
            <a:r>
              <a:rPr lang="en-US" altLang="zh-TW" sz="2000">
                <a:latin typeface="標楷體" pitchFamily="65" charset="-120"/>
              </a:rPr>
              <a:t>5 </a:t>
            </a:r>
            <a:r>
              <a:rPr lang="zh-TW" altLang="en-US" sz="2000">
                <a:latin typeface="標楷體" pitchFamily="65" charset="-120"/>
              </a:rPr>
              <a:t>個最高的 </a:t>
            </a:r>
            <a:r>
              <a:rPr lang="en-US" altLang="zh-TW" sz="2000">
                <a:latin typeface="標楷體" pitchFamily="65" charset="-120"/>
              </a:rPr>
              <a:t>DSCP </a:t>
            </a:r>
            <a:r>
              <a:rPr lang="zh-TW" altLang="en-US" sz="2000">
                <a:latin typeface="標楷體" pitchFamily="65" charset="-120"/>
              </a:rPr>
              <a:t>位元來指示佇列和棄置偏好。下圖描繪了 </a:t>
            </a:r>
            <a:r>
              <a:rPr lang="en-US" altLang="zh-TW" sz="2000">
                <a:latin typeface="標楷體" pitchFamily="65" charset="-120"/>
              </a:rPr>
              <a:t>AF </a:t>
            </a:r>
            <a:r>
              <a:rPr lang="zh-TW" altLang="en-US" sz="2000">
                <a:latin typeface="標楷體" pitchFamily="65" charset="-120"/>
              </a:rPr>
              <a:t>的定義。</a:t>
            </a:r>
            <a:endParaRPr lang="zh-TW" altLang="en-US" sz="2000" b="1">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en-US" altLang="zh-TW" sz="3600">
                <a:solidFill>
                  <a:srgbClr val="004C69"/>
                </a:solidFill>
              </a:rPr>
              <a:t>DSCP </a:t>
            </a:r>
            <a:r>
              <a:rPr lang="zh-TW" altLang="en-US" sz="3600">
                <a:solidFill>
                  <a:srgbClr val="004C69"/>
                </a:solidFill>
              </a:rPr>
              <a:t>值</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384</a:t>
            </a:fld>
            <a:endParaRPr lang="en-US" kern="0">
              <a:solidFill>
                <a:srgbClr val="595959"/>
              </a:solidFill>
            </a:endParaRPr>
          </a:p>
        </p:txBody>
      </p:sp>
    </p:spTree>
    <p:extLst>
      <p:ext uri="{BB962C8B-B14F-4D97-AF65-F5344CB8AC3E}">
        <p14:creationId xmlns:p14="http://schemas.microsoft.com/office/powerpoint/2010/main" val="3638547113"/>
      </p:ext>
    </p:extLst>
  </p:cSld>
  <p:clrMapOvr>
    <a:masterClrMapping/>
  </p:clrMapOvr>
  <p:transition/>
  <p:timing/>
</p:sld>
</file>

<file path=ppt/slides/slide3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647240" cy="5540425"/>
          </a:xfrm>
        </p:spPr>
        <p:txBody>
          <a:bodyPr/>
          <a:lstStyle/>
          <a:p>
            <a:pPr marL="0" indent="0">
              <a:buNone/>
            </a:pPr>
            <a:r>
              <a:rPr lang="zh-TW" altLang="en-US" sz="2133">
                <a:latin typeface="標楷體" pitchFamily="65" charset="-120"/>
              </a:rPr>
              <a:t>確保轉送值顯示在圖中。</a:t>
            </a:r>
          </a:p>
          <a:p>
            <a:pPr marL="0" indent="0">
              <a:buNone/>
            </a:pPr>
            <a:r>
              <a:rPr lang="en-US" altLang="zh-TW" sz="2133" b="1">
                <a:latin typeface="標楷體" pitchFamily="65" charset="-120"/>
              </a:rPr>
              <a:t>AFxy</a:t>
            </a:r>
            <a:r>
              <a:rPr lang="zh-TW" altLang="en-US" sz="2133">
                <a:latin typeface="標楷體" pitchFamily="65" charset="-120"/>
              </a:rPr>
              <a:t> 公式指定如下：</a:t>
            </a:r>
          </a:p>
          <a:p>
            <a:pPr lvl="1"/>
            <a:r>
              <a:rPr lang="zh-TW" altLang="en-US" sz="2000">
                <a:latin typeface="標楷體" pitchFamily="65" charset="-120"/>
              </a:rPr>
              <a:t>前 </a:t>
            </a:r>
            <a:r>
              <a:rPr lang="en-US" altLang="zh-TW" sz="2000">
                <a:latin typeface="標楷體" pitchFamily="65" charset="-120"/>
              </a:rPr>
              <a:t>3 </a:t>
            </a:r>
            <a:r>
              <a:rPr lang="zh-TW" altLang="en-US" sz="2000">
                <a:latin typeface="標楷體" pitchFamily="65" charset="-120"/>
              </a:rPr>
              <a:t>個最高位的位元被用來指定類別。類別 </a:t>
            </a:r>
            <a:r>
              <a:rPr lang="en-US" altLang="zh-TW" sz="2000">
                <a:latin typeface="標楷體" pitchFamily="65" charset="-120"/>
              </a:rPr>
              <a:t>4 </a:t>
            </a:r>
            <a:r>
              <a:rPr lang="zh-TW" altLang="en-US" sz="2000">
                <a:latin typeface="標楷體" pitchFamily="65" charset="-120"/>
              </a:rPr>
              <a:t>是最好的佇列而類別 </a:t>
            </a:r>
            <a:r>
              <a:rPr lang="en-US" altLang="zh-TW" sz="2000">
                <a:latin typeface="標楷體" pitchFamily="65" charset="-120"/>
              </a:rPr>
              <a:t>1 </a:t>
            </a:r>
            <a:r>
              <a:rPr lang="zh-TW" altLang="en-US" sz="2000">
                <a:latin typeface="標楷體" pitchFamily="65" charset="-120"/>
              </a:rPr>
              <a:t>是最差的佇列。 </a:t>
            </a:r>
          </a:p>
          <a:p>
            <a:pPr lvl="1"/>
            <a:r>
              <a:rPr lang="zh-TW" altLang="en-US" sz="2000">
                <a:latin typeface="標楷體" pitchFamily="65" charset="-120"/>
              </a:rPr>
              <a:t>第 </a:t>
            </a:r>
            <a:r>
              <a:rPr lang="en-US" altLang="zh-TW" sz="2000">
                <a:latin typeface="標楷體" pitchFamily="65" charset="-120"/>
              </a:rPr>
              <a:t>4 </a:t>
            </a:r>
            <a:r>
              <a:rPr lang="zh-TW" altLang="en-US" sz="2000">
                <a:latin typeface="標楷體" pitchFamily="65" charset="-120"/>
              </a:rPr>
              <a:t>和第 </a:t>
            </a:r>
            <a:r>
              <a:rPr lang="en-US" altLang="zh-TW" sz="2000">
                <a:latin typeface="標楷體" pitchFamily="65" charset="-120"/>
              </a:rPr>
              <a:t>5 </a:t>
            </a:r>
            <a:r>
              <a:rPr lang="zh-TW" altLang="en-US" sz="2000">
                <a:latin typeface="標楷體" pitchFamily="65" charset="-120"/>
              </a:rPr>
              <a:t>個最高位的位元被用來指定丟棄偏好。 </a:t>
            </a:r>
          </a:p>
          <a:p>
            <a:pPr lvl="1"/>
            <a:r>
              <a:rPr lang="zh-TW" altLang="en-US" sz="2000">
                <a:latin typeface="標楷體" pitchFamily="65" charset="-120"/>
              </a:rPr>
              <a:t>第 </a:t>
            </a:r>
            <a:r>
              <a:rPr lang="en-US" altLang="zh-TW" sz="2000">
                <a:latin typeface="標楷體" pitchFamily="65" charset="-120"/>
              </a:rPr>
              <a:t>6 </a:t>
            </a:r>
            <a:r>
              <a:rPr lang="zh-TW" altLang="en-US" sz="2000">
                <a:latin typeface="標楷體" pitchFamily="65" charset="-120"/>
              </a:rPr>
              <a:t>個最高位的位元設為零。</a:t>
            </a:r>
            <a:endParaRPr lang="en-US" altLang="zh-TW" sz="2000">
              <a:latin typeface="標楷體" pitchFamily="65" charset="-120"/>
            </a:endParaRPr>
          </a:p>
          <a:p>
            <a:pPr lvl="1"/>
            <a:r>
              <a:rPr lang="zh-TW" altLang="zh-TW" sz="2000">
                <a:latin typeface="標楷體" pitchFamily="65" charset="-120"/>
              </a:rPr>
              <a:t>例如：AF32 屬於類</a:t>
            </a:r>
            <a:r>
              <a:rPr lang="zh-TW" altLang="en-US" sz="2000">
                <a:latin typeface="標楷體" pitchFamily="65" charset="-120"/>
              </a:rPr>
              <a:t>別 </a:t>
            </a:r>
            <a:r>
              <a:rPr lang="zh-TW" altLang="zh-TW" sz="2000">
                <a:latin typeface="標楷體" pitchFamily="65" charset="-120"/>
              </a:rPr>
              <a:t>3（二進制 011），並具有中</a:t>
            </a:r>
            <a:r>
              <a:rPr lang="zh-TW" altLang="en-US" sz="2000">
                <a:latin typeface="標楷體" pitchFamily="65" charset="-120"/>
              </a:rPr>
              <a:t>丟棄</a:t>
            </a:r>
            <a:r>
              <a:rPr lang="zh-TW" altLang="zh-TW" sz="2000">
                <a:latin typeface="標楷體" pitchFamily="65" charset="-120"/>
              </a:rPr>
              <a:t>偏好（二進制 10）。完整的 DSCP 值是 28，因為包含第 6 個 0 位元（二進位 011100 ） 。</a:t>
            </a:r>
            <a:endParaRPr lang="en-US" sz="20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zh-TW" altLang="zh-TW" sz="3600">
                <a:solidFill>
                  <a:srgbClr val="004C69"/>
                </a:solidFill>
              </a:rPr>
              <a:t>DSCP 值</a:t>
            </a:r>
            <a:r>
              <a:rPr lang="zh-TW" altLang="en-US" sz="3600">
                <a:solidFill>
                  <a:srgbClr val="004C69"/>
                </a:solidFill>
              </a:rPr>
              <a:t>（續）</a:t>
            </a:r>
          </a:p>
        </p:txBody>
      </p:sp>
      <p:pic>
        <p:nvPicPr>
          <p:cNvPr id="2" name="Picture 1">
            <a:extLst>
              <a:ext uri="{FF2B5EF4-FFF2-40B4-BE49-F238E27FC236}">
                <a16:creationId xmlns:a16="http://schemas.microsoft.com/office/drawing/2014/main" id="{84C9944E-6BF8-4886-A292-5112F6402B56}"/>
              </a:ext>
            </a:extLst>
          </p:cNvPr>
          <p:cNvPicPr>
            <a:picLocks noChangeAspect="1"/>
          </p:cNvPicPr>
          <p:nvPr/>
        </p:nvPicPr>
        <p:blipFill>
          <a:blip r:embed="rId3"/>
          <a:stretch>
            <a:fillRect/>
          </a:stretch>
        </p:blipFill>
        <p:spPr>
          <a:xfrm>
            <a:off x="6067485" y="1427818"/>
            <a:ext cx="5345865" cy="4003545"/>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385</a:t>
            </a:fld>
            <a:endParaRPr lang="en-US" kern="0">
              <a:solidFill>
                <a:srgbClr val="595959"/>
              </a:solidFill>
            </a:endParaRPr>
          </a:p>
        </p:txBody>
      </p:sp>
    </p:spTree>
    <p:extLst>
      <p:ext uri="{BB962C8B-B14F-4D97-AF65-F5344CB8AC3E}">
        <p14:creationId xmlns:p14="http://schemas.microsoft.com/office/powerpoint/2010/main" val="3765160588"/>
      </p:ext>
    </p:extLst>
  </p:cSld>
  <p:clrMapOvr>
    <a:masterClrMapping/>
  </p:clrMapOvr>
  <p:transition/>
  <p:timing/>
</p:sld>
</file>

<file path=ppt/slides/slide3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116976" cy="5540425"/>
          </a:xfrm>
        </p:spPr>
        <p:txBody>
          <a:bodyPr/>
          <a:lstStyle/>
          <a:p>
            <a:pPr marL="0" indent="0">
              <a:buNone/>
            </a:pPr>
            <a:r>
              <a:rPr lang="zh-TW" altLang="en-US" sz="2133">
                <a:latin typeface="標楷體" pitchFamily="65" charset="-120"/>
              </a:rPr>
              <a:t>類別選擇器 </a:t>
            </a:r>
            <a:r>
              <a:rPr lang="en-US" altLang="zh-TW" sz="2133">
                <a:latin typeface="標楷體" pitchFamily="65" charset="-120"/>
              </a:rPr>
              <a:t>(CS) </a:t>
            </a:r>
            <a:r>
              <a:rPr lang="zh-TW" altLang="en-US" sz="2133">
                <a:latin typeface="標楷體" pitchFamily="65" charset="-120"/>
              </a:rPr>
              <a:t>位元：</a:t>
            </a:r>
          </a:p>
          <a:p>
            <a:pPr lvl="1"/>
            <a:r>
              <a:rPr lang="en-US" altLang="zh-TW" sz="2000">
                <a:latin typeface="標楷體" pitchFamily="65" charset="-120"/>
              </a:rPr>
              <a:t>DSCP </a:t>
            </a:r>
            <a:r>
              <a:rPr lang="zh-TW" altLang="en-US" sz="2000">
                <a:latin typeface="標楷體" pitchFamily="65" charset="-120"/>
              </a:rPr>
              <a:t>欄位的前 </a:t>
            </a:r>
            <a:r>
              <a:rPr lang="en-US" altLang="zh-TW" sz="2000">
                <a:latin typeface="標楷體" pitchFamily="65" charset="-120"/>
              </a:rPr>
              <a:t>3 </a:t>
            </a:r>
            <a:r>
              <a:rPr lang="zh-TW" altLang="en-US" sz="2000">
                <a:latin typeface="標楷體" pitchFamily="65" charset="-120"/>
              </a:rPr>
              <a:t>個最高的位元，並表示類別。</a:t>
            </a:r>
          </a:p>
          <a:p>
            <a:pPr lvl="1"/>
            <a:r>
              <a:rPr lang="zh-TW" altLang="en-US" sz="2000">
                <a:latin typeface="標楷體" pitchFamily="65" charset="-120"/>
              </a:rPr>
              <a:t>直接對應至 </a:t>
            </a:r>
            <a:r>
              <a:rPr lang="en-US" altLang="zh-TW" sz="2000" err="1">
                <a:latin typeface="標楷體" pitchFamily="65" charset="-120"/>
              </a:rPr>
              <a:t>CoS </a:t>
            </a:r>
            <a:r>
              <a:rPr lang="zh-TW" altLang="en-US" sz="2000">
                <a:latin typeface="標楷體" pitchFamily="65" charset="-120"/>
              </a:rPr>
              <a:t>欄位和 </a:t>
            </a:r>
            <a:r>
              <a:rPr lang="en-US" altLang="zh-TW" sz="2000">
                <a:latin typeface="標楷體" pitchFamily="65" charset="-120"/>
              </a:rPr>
              <a:t>IPP </a:t>
            </a:r>
            <a:r>
              <a:rPr lang="zh-TW" altLang="en-US" sz="2000">
                <a:latin typeface="標楷體" pitchFamily="65" charset="-120"/>
              </a:rPr>
              <a:t>欄位，以維持與 </a:t>
            </a:r>
            <a:r>
              <a:rPr lang="en-US" altLang="zh-TW" sz="2000">
                <a:latin typeface="標楷體" pitchFamily="65" charset="-120"/>
              </a:rPr>
              <a:t>802.1p </a:t>
            </a:r>
            <a:r>
              <a:rPr lang="zh-TW" altLang="en-US" sz="2000">
                <a:latin typeface="標楷體" pitchFamily="65" charset="-120"/>
              </a:rPr>
              <a:t>和 </a:t>
            </a:r>
            <a:r>
              <a:rPr lang="en-US" altLang="zh-TW" sz="2000">
                <a:latin typeface="標楷體" pitchFamily="65" charset="-120"/>
              </a:rPr>
              <a:t>RFC 791 </a:t>
            </a:r>
            <a:r>
              <a:rPr lang="zh-TW" altLang="en-US" sz="2000">
                <a:latin typeface="標楷體" pitchFamily="65" charset="-120"/>
              </a:rPr>
              <a:t>的相容性。</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zh-TW" altLang="en-US" sz="3600">
                <a:solidFill>
                  <a:srgbClr val="004C69"/>
                </a:solidFill>
              </a:rPr>
              <a:t>類別選擇器位元</a:t>
            </a:r>
          </a:p>
        </p:txBody>
      </p:sp>
      <p:pic>
        <p:nvPicPr>
          <p:cNvPr id="7" name="Picture 6">
            <a:extLst>
              <a:ext uri="{FF2B5EF4-FFF2-40B4-BE49-F238E27FC236}">
                <a16:creationId xmlns:a16="http://schemas.microsoft.com/office/drawing/2014/main" id="{5A46BC22-ACD9-44F2-837A-75E108C84861}"/>
              </a:ext>
            </a:extLst>
          </p:cNvPr>
          <p:cNvPicPr>
            <a:picLocks noChangeAspect="1"/>
          </p:cNvPicPr>
          <p:nvPr/>
        </p:nvPicPr>
        <p:blipFill>
          <a:blip r:embed="rId3"/>
          <a:stretch>
            <a:fillRect/>
          </a:stretch>
        </p:blipFill>
        <p:spPr>
          <a:xfrm>
            <a:off x="5405319" y="1140558"/>
            <a:ext cx="6306975" cy="440613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386</a:t>
            </a:fld>
            <a:endParaRPr lang="en-US" kern="0">
              <a:solidFill>
                <a:srgbClr val="595959"/>
              </a:solidFill>
            </a:endParaRPr>
          </a:p>
        </p:txBody>
      </p:sp>
    </p:spTree>
    <p:extLst>
      <p:ext uri="{BB962C8B-B14F-4D97-AF65-F5344CB8AC3E}">
        <p14:creationId xmlns:p14="http://schemas.microsoft.com/office/powerpoint/2010/main" val="849815673"/>
      </p:ext>
    </p:extLst>
  </p:cSld>
  <p:clrMapOvr>
    <a:masterClrMapping/>
  </p:clrMapOvr>
  <p:transition/>
  <p:timing/>
</p:sld>
</file>

<file path=ppt/slides/slide3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0304687" cy="5035391"/>
          </a:xfrm>
        </p:spPr>
        <p:txBody>
          <a:bodyPr/>
          <a:lstStyle/>
          <a:p>
            <a:pPr marL="0" indent="0">
              <a:buNone/>
            </a:pPr>
            <a:r>
              <a:rPr lang="zh-TW" altLang="en-US" sz="2133">
                <a:latin typeface="標楷體" pitchFamily="65" charset="-120"/>
              </a:rPr>
              <a:t>在技術和管理上可行的情況下，應盡可能在接近來源的地方對流量進行分類和標記。這定義了信任邊界。</a:t>
            </a:r>
          </a:p>
          <a:p>
            <a:pPr marL="709065" lvl="1" indent="-457189">
              <a:buFont typeface="+mj-lt"/>
              <a:buAutoNum type="arabicPeriod"/>
            </a:pPr>
            <a:r>
              <a:rPr lang="zh-TW" altLang="en-US" sz="2000">
                <a:latin typeface="標楷體" pitchFamily="65" charset="-120"/>
              </a:rPr>
              <a:t>信任的端點具有將應用程式流量標示為適當的第 </a:t>
            </a:r>
            <a:r>
              <a:rPr lang="en-US" altLang="zh-TW" sz="2000">
                <a:latin typeface="標楷體" pitchFamily="65" charset="-120"/>
              </a:rPr>
              <a:t>2 </a:t>
            </a:r>
            <a:r>
              <a:rPr lang="zh-TW" altLang="en-US" sz="2000">
                <a:latin typeface="標楷體" pitchFamily="65" charset="-120"/>
              </a:rPr>
              <a:t>層 </a:t>
            </a:r>
            <a:r>
              <a:rPr lang="en-US" altLang="zh-TW" sz="2000" err="1">
                <a:latin typeface="標楷體" pitchFamily="65" charset="-120"/>
              </a:rPr>
              <a:t>CoS </a:t>
            </a:r>
            <a:r>
              <a:rPr lang="zh-TW" altLang="en-US" sz="2000">
                <a:latin typeface="標楷體" pitchFamily="65" charset="-120"/>
              </a:rPr>
              <a:t>和</a:t>
            </a:r>
            <a:r>
              <a:rPr lang="en-US" altLang="zh-TW" sz="2000">
                <a:latin typeface="標楷體" pitchFamily="65" charset="-120"/>
              </a:rPr>
              <a:t>/</a:t>
            </a:r>
            <a:r>
              <a:rPr lang="zh-TW" altLang="en-US" sz="2000">
                <a:latin typeface="標楷體" pitchFamily="65" charset="-120"/>
              </a:rPr>
              <a:t>或第 </a:t>
            </a:r>
            <a:r>
              <a:rPr lang="en-US" altLang="zh-TW" sz="2000">
                <a:latin typeface="標楷體" pitchFamily="65" charset="-120"/>
              </a:rPr>
              <a:t>3 </a:t>
            </a:r>
            <a:r>
              <a:rPr lang="zh-TW" altLang="en-US" sz="2000">
                <a:latin typeface="標楷體" pitchFamily="65" charset="-120"/>
              </a:rPr>
              <a:t>層 </a:t>
            </a:r>
            <a:r>
              <a:rPr lang="en-US" altLang="zh-TW" sz="2000">
                <a:latin typeface="標楷體" pitchFamily="65" charset="-120"/>
              </a:rPr>
              <a:t>DSCP </a:t>
            </a:r>
            <a:r>
              <a:rPr lang="zh-TW" altLang="en-US" sz="2000">
                <a:latin typeface="標楷體" pitchFamily="65" charset="-120"/>
              </a:rPr>
              <a:t>值的能力和智慧。</a:t>
            </a:r>
            <a:endParaRPr lang="en-US" altLang="zh-TW" sz="2000">
              <a:latin typeface="標楷體" pitchFamily="65" charset="-120"/>
            </a:endParaRPr>
          </a:p>
          <a:p>
            <a:pPr marL="709065" lvl="1" indent="-457189">
              <a:buFont typeface="+mj-lt"/>
              <a:buAutoNum type="arabicPeriod"/>
            </a:pPr>
            <a:r>
              <a:rPr lang="zh-TW" altLang="en-US" sz="2000">
                <a:latin typeface="標楷體" pitchFamily="65" charset="-120"/>
              </a:rPr>
              <a:t>安全端點可以在第 </a:t>
            </a:r>
            <a:r>
              <a:rPr lang="en-US" altLang="zh-TW" sz="2000">
                <a:latin typeface="標楷體" pitchFamily="65" charset="-120"/>
              </a:rPr>
              <a:t>2 </a:t>
            </a:r>
            <a:r>
              <a:rPr lang="zh-TW" altLang="en-US" sz="2000">
                <a:latin typeface="標楷體" pitchFamily="65" charset="-120"/>
              </a:rPr>
              <a:t>層交換器上標示流量。</a:t>
            </a:r>
          </a:p>
          <a:p>
            <a:pPr marL="709065" lvl="1" indent="-457189">
              <a:buFont typeface="+mj-lt"/>
              <a:buAutoNum type="arabicPeriod"/>
            </a:pPr>
            <a:r>
              <a:rPr lang="zh-TW" altLang="en-US" sz="2000">
                <a:latin typeface="標楷體" pitchFamily="65" charset="-120"/>
              </a:rPr>
              <a:t>流量也可以在第 </a:t>
            </a:r>
            <a:r>
              <a:rPr lang="en-US" altLang="zh-TW" sz="2000">
                <a:latin typeface="標楷體" pitchFamily="65" charset="-120"/>
              </a:rPr>
              <a:t>3 </a:t>
            </a:r>
            <a:r>
              <a:rPr lang="zh-TW" altLang="en-US" sz="2000">
                <a:latin typeface="標楷體" pitchFamily="65" charset="-120"/>
              </a:rPr>
              <a:t>層交換器</a:t>
            </a:r>
            <a:r>
              <a:rPr lang="en-US" altLang="zh-TW" sz="2000">
                <a:latin typeface="標楷體" pitchFamily="65" charset="-120"/>
              </a:rPr>
              <a:t>/</a:t>
            </a:r>
            <a:r>
              <a:rPr lang="zh-TW" altLang="en-US" sz="2000">
                <a:latin typeface="標楷體" pitchFamily="65" charset="-120"/>
              </a:rPr>
              <a:t>路由器上標示。</a:t>
            </a:r>
          </a:p>
          <a:p>
            <a:pPr marL="0" indent="0"/>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zh-TW" altLang="en-US" sz="3600">
                <a:solidFill>
                  <a:srgbClr val="004C69"/>
                </a:solidFill>
              </a:rPr>
              <a:t>信任邊界</a:t>
            </a:r>
          </a:p>
        </p:txBody>
      </p:sp>
      <p:pic>
        <p:nvPicPr>
          <p:cNvPr id="2" name="Picture 1">
            <a:extLst>
              <a:ext uri="{FF2B5EF4-FFF2-40B4-BE49-F238E27FC236}">
                <a16:creationId xmlns:a16="http://schemas.microsoft.com/office/drawing/2014/main" id="{0B7A6DA1-C9EC-4D2F-95FA-C12AF53BE6A5}"/>
              </a:ext>
            </a:extLst>
          </p:cNvPr>
          <p:cNvPicPr>
            <a:picLocks noChangeAspect="1"/>
          </p:cNvPicPr>
          <p:nvPr/>
        </p:nvPicPr>
        <p:blipFill>
          <a:blip r:embed="rId3"/>
          <a:stretch>
            <a:fillRect/>
          </a:stretch>
        </p:blipFill>
        <p:spPr>
          <a:xfrm>
            <a:off x="2436211" y="3798667"/>
            <a:ext cx="7180664" cy="3059333"/>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387</a:t>
            </a:fld>
            <a:endParaRPr lang="en-US" kern="0">
              <a:solidFill>
                <a:srgbClr val="595959"/>
              </a:solidFill>
            </a:endParaRPr>
          </a:p>
        </p:txBody>
      </p:sp>
    </p:spTree>
    <p:extLst>
      <p:ext uri="{BB962C8B-B14F-4D97-AF65-F5344CB8AC3E}">
        <p14:creationId xmlns:p14="http://schemas.microsoft.com/office/powerpoint/2010/main" val="918457638"/>
      </p:ext>
    </p:extLst>
  </p:cSld>
  <p:clrMapOvr>
    <a:masterClrMapping/>
  </p:clrMapOvr>
  <p:transition/>
  <p:timing/>
</p:sld>
</file>

<file path=ppt/slides/slide3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13658"/>
            <a:ext cx="9731109" cy="4886992"/>
          </a:xfrm>
        </p:spPr>
        <p:txBody>
          <a:bodyPr/>
          <a:lstStyle/>
          <a:p>
            <a:pPr marL="0" indent="0">
              <a:buNone/>
            </a:pPr>
            <a:r>
              <a:rPr lang="zh-TW" altLang="en-US" sz="2133">
                <a:latin typeface="標楷體" pitchFamily="65" charset="-120"/>
              </a:rPr>
              <a:t>擁塞避免工具會監控網路流量負載，努力在擁塞成為問題之前預測和避免擁塞在常見的網路和網際網路瓶頸處。</a:t>
            </a:r>
          </a:p>
          <a:p>
            <a:pPr lvl="1"/>
            <a:r>
              <a:rPr lang="zh-TW" altLang="en-US" sz="2000">
                <a:latin typeface="標楷體" pitchFamily="65" charset="-120"/>
              </a:rPr>
              <a:t>它們會監控佇列的平均深度。當佇列低於最小臨界值時，就沒有丟棄。當佇列填滿到最大臨界值時，會丟棄一小部分的封包。當通過最大臨界值時，所有封包都會被丟棄。</a:t>
            </a:r>
          </a:p>
          <a:p>
            <a:pPr marL="0" indent="0">
              <a:buNone/>
            </a:pPr>
            <a:r>
              <a:rPr lang="zh-TW" altLang="en-US" sz="2133">
                <a:latin typeface="標楷體" pitchFamily="65" charset="-120"/>
              </a:rPr>
              <a:t>一些擁塞避免技術為哪些封包會被丟棄提供了優先待遇。</a:t>
            </a:r>
          </a:p>
          <a:p>
            <a:pPr lvl="1"/>
            <a:r>
              <a:rPr lang="zh-TW" altLang="en-US" sz="2000">
                <a:latin typeface="標楷體" pitchFamily="65" charset="-120"/>
              </a:rPr>
              <a:t>加權隨機早期偵測 </a:t>
            </a:r>
            <a:r>
              <a:rPr lang="en-US" altLang="zh-TW" sz="2000">
                <a:latin typeface="標楷體" pitchFamily="65" charset="-120"/>
              </a:rPr>
              <a:t>(WRED) </a:t>
            </a:r>
            <a:r>
              <a:rPr lang="zh-TW" altLang="en-US" sz="2000">
                <a:latin typeface="標楷體" pitchFamily="65" charset="-120"/>
              </a:rPr>
              <a:t>可透過提供緩衝區管理，允許 </a:t>
            </a:r>
            <a:r>
              <a:rPr lang="en-US" altLang="zh-TW" sz="2000">
                <a:latin typeface="標楷體" pitchFamily="65" charset="-120"/>
              </a:rPr>
              <a:t>TCP </a:t>
            </a:r>
            <a:r>
              <a:rPr lang="zh-TW" altLang="en-US" sz="2000">
                <a:latin typeface="標楷體" pitchFamily="65" charset="-120"/>
              </a:rPr>
              <a:t>流量在緩衝區耗盡前減少或節流，從而避免網路介面的擁塞。 </a:t>
            </a:r>
          </a:p>
          <a:p>
            <a:pPr lvl="1"/>
            <a:r>
              <a:rPr lang="en-US" altLang="zh-TW" sz="2000">
                <a:latin typeface="標楷體" pitchFamily="65" charset="-120"/>
              </a:rPr>
              <a:t>WRED </a:t>
            </a:r>
            <a:r>
              <a:rPr lang="zh-TW" altLang="en-US" sz="2000">
                <a:latin typeface="標楷體" pitchFamily="65" charset="-120"/>
              </a:rPr>
              <a:t>有助於避免結尾丟棄，並最大化網路使用和基於 </a:t>
            </a:r>
            <a:r>
              <a:rPr lang="en-US" altLang="zh-TW" sz="2000">
                <a:latin typeface="標楷體" pitchFamily="65" charset="-120"/>
              </a:rPr>
              <a:t>TCP </a:t>
            </a:r>
            <a:r>
              <a:rPr lang="zh-TW" altLang="en-US" sz="2000">
                <a:latin typeface="標楷體" pitchFamily="65" charset="-120"/>
              </a:rPr>
              <a:t>的應用程式效能。</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altLang="zh-TW" sz="3600">
                <a:solidFill>
                  <a:srgbClr val="004C69"/>
                </a:solidFill>
              </a:rPr>
            </a:br>
            <a:r>
              <a:rPr lang="zh-TW" altLang="en-US" sz="3600">
                <a:solidFill>
                  <a:srgbClr val="004C69"/>
                </a:solidFill>
              </a:rPr>
              <a:t>擁塞避免</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388</a:t>
            </a:fld>
            <a:endParaRPr lang="en-US" kern="0">
              <a:solidFill>
                <a:srgbClr val="595959"/>
              </a:solidFill>
            </a:endParaRPr>
          </a:p>
        </p:txBody>
      </p:sp>
    </p:spTree>
    <p:extLst>
      <p:ext uri="{BB962C8B-B14F-4D97-AF65-F5344CB8AC3E}">
        <p14:creationId xmlns:p14="http://schemas.microsoft.com/office/powerpoint/2010/main" val="120459184"/>
      </p:ext>
    </p:extLst>
  </p:cSld>
  <p:clrMapOvr>
    <a:masterClrMapping/>
  </p:clrMapOvr>
  <p:transition/>
  <p:timing/>
</p:sld>
</file>

<file path=ppt/slides/slide3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72095"/>
            <a:ext cx="10512505" cy="4928555"/>
          </a:xfrm>
        </p:spPr>
        <p:txBody>
          <a:bodyPr/>
          <a:lstStyle/>
          <a:p>
            <a:pPr marL="0" indent="0">
              <a:buNone/>
            </a:pPr>
            <a:r>
              <a:rPr lang="zh-TW" altLang="en-US" sz="2133">
                <a:latin typeface="標楷體" pitchFamily="65" charset="-120"/>
              </a:rPr>
              <a:t>流量塑形和流量監管是 </a:t>
            </a:r>
            <a:r>
              <a:rPr lang="en-US" altLang="zh-TW" sz="2133">
                <a:latin typeface="標楷體" pitchFamily="65" charset="-120"/>
              </a:rPr>
              <a:t>Cisco IOS QoS </a:t>
            </a:r>
            <a:r>
              <a:rPr lang="zh-TW" altLang="en-US" sz="2133">
                <a:latin typeface="標楷體" pitchFamily="65" charset="-120"/>
              </a:rPr>
              <a:t>軟體提供防止擁塞的兩種機制。 。</a:t>
            </a:r>
          </a:p>
          <a:p>
            <a:pPr lvl="1"/>
            <a:r>
              <a:rPr lang="zh-TW" altLang="en-US" sz="2000">
                <a:latin typeface="標楷體" pitchFamily="65" charset="-120"/>
              </a:rPr>
              <a:t>流量塑形將過多的封包保留在佇列中，然後將過多的封包按時間遞增安排到以後的傳輸中。流量塑形的結果是平滑的封包輸出速率。</a:t>
            </a:r>
          </a:p>
          <a:p>
            <a:pPr lvl="1"/>
            <a:r>
              <a:rPr lang="zh-TW" altLang="en-US" sz="2000">
                <a:latin typeface="標楷體" pitchFamily="65" charset="-120"/>
              </a:rPr>
              <a:t>塑形是一個出站的概念；要從一個介面出去的封包就會被佇列並可以被塑形。相較之下，監管會在介面上套用入站流量。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zh-TW" altLang="en-US" sz="3600">
                <a:solidFill>
                  <a:srgbClr val="004C69"/>
                </a:solidFill>
              </a:rPr>
              <a:t>塑形和監管</a:t>
            </a:r>
          </a:p>
        </p:txBody>
      </p:sp>
      <p:pic>
        <p:nvPicPr>
          <p:cNvPr id="2" name="Picture 1">
            <a:extLst>
              <a:ext uri="{FF2B5EF4-FFF2-40B4-BE49-F238E27FC236}">
                <a16:creationId xmlns:a16="http://schemas.microsoft.com/office/drawing/2014/main" id="{66776984-25F0-4E63-AD8B-EB12EBCC4CF8}"/>
              </a:ext>
            </a:extLst>
          </p:cNvPr>
          <p:cNvPicPr>
            <a:picLocks noChangeAspect="1"/>
          </p:cNvPicPr>
          <p:nvPr/>
        </p:nvPicPr>
        <p:blipFill>
          <a:blip r:embed="rId3"/>
          <a:stretch>
            <a:fillRect/>
          </a:stretch>
        </p:blipFill>
        <p:spPr>
          <a:xfrm>
            <a:off x="2019435" y="3256547"/>
            <a:ext cx="8153131" cy="2875716"/>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389</a:t>
            </a:fld>
            <a:endParaRPr lang="en-US" kern="0">
              <a:solidFill>
                <a:srgbClr val="595959"/>
              </a:solidFill>
            </a:endParaRPr>
          </a:p>
        </p:txBody>
      </p:sp>
    </p:spTree>
    <p:extLst>
      <p:ext uri="{BB962C8B-B14F-4D97-AF65-F5344CB8AC3E}">
        <p14:creationId xmlns:p14="http://schemas.microsoft.com/office/powerpoint/2010/main" val="1707582471"/>
      </p:ext>
    </p:extLst>
  </p:cSld>
  <p:clrMapOvr>
    <a:masterClrMapping/>
  </p:clrMapOvr>
  <p:transition/>
  <p:timing/>
</p:sld>
</file>

<file path=ppt/slides/slide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F19D7C58-9528-FF4A-9BA3-1BCFEE754015}"/>
              </a:ext>
            </a:extLst>
          </p:cNvPr>
          <p:cNvSpPr>
            <a:spLocks noGrp="1"/>
          </p:cNvSpPr>
          <p:nvPr>
            <p:ph idx="1"/>
          </p:nvPr>
        </p:nvSpPr>
        <p:spPr>
          <a:xfrm>
            <a:off x="535901" y="1065259"/>
            <a:ext cx="11804381" cy="5540425"/>
          </a:xfrm>
        </p:spPr>
        <p:txBody>
          <a:bodyPr/>
          <a:lstStyle/>
          <a:p>
            <a:pPr marL="0" indent="0">
              <a:buNone/>
            </a:pPr>
            <a:r>
              <a:rPr lang="zh-TW" altLang="en-US" sz="2133">
                <a:latin typeface="標楷體" pitchFamily="65" charset="-120"/>
              </a:rPr>
              <a:t>在路由設定模式中，有兩種方法可識別將參與 </a:t>
            </a:r>
            <a:r>
              <a:rPr lang="en-US" altLang="zh-TW" sz="2133">
                <a:latin typeface="標楷體" pitchFamily="65" charset="-120"/>
              </a:rPr>
              <a:t>OSPFv2 </a:t>
            </a:r>
            <a:r>
              <a:rPr lang="zh-TW" altLang="en-US" sz="2133">
                <a:latin typeface="標楷體" pitchFamily="65" charset="-120"/>
              </a:rPr>
              <a:t>路由程序的介面。</a:t>
            </a:r>
          </a:p>
          <a:p>
            <a:pPr marL="457189" indent="-457189">
              <a:buFont typeface="Arial" pitchFamily="34" charset="0"/>
              <a:buChar char="•"/>
            </a:pPr>
            <a:r>
              <a:rPr lang="zh-TW" altLang="en-US" sz="2133">
                <a:latin typeface="標楷體" pitchFamily="65" charset="-120"/>
              </a:rPr>
              <a:t>在第一個範例中，萬用遮罩會根據網路位址識別介面。使用屬於該網路的 </a:t>
            </a:r>
            <a:r>
              <a:rPr lang="en-US" altLang="zh-TW" sz="2133">
                <a:latin typeface="標楷體" pitchFamily="65" charset="-120"/>
              </a:rPr>
              <a:t>IPv4 </a:t>
            </a:r>
            <a:r>
              <a:rPr lang="zh-TW" altLang="en-US" sz="2133">
                <a:latin typeface="標楷體" pitchFamily="65" charset="-120"/>
              </a:rPr>
              <a:t>位址設定的任何作用中介面，都會參與 </a:t>
            </a:r>
            <a:r>
              <a:rPr lang="en-US" altLang="zh-TW" sz="2133">
                <a:latin typeface="標楷體" pitchFamily="65" charset="-120"/>
              </a:rPr>
              <a:t>OSPFv2 </a:t>
            </a:r>
            <a:r>
              <a:rPr lang="zh-TW" altLang="en-US" sz="2133">
                <a:latin typeface="標楷體" pitchFamily="65" charset="-120"/>
              </a:rPr>
              <a:t>路由程序。</a:t>
            </a:r>
          </a:p>
          <a:p>
            <a:pPr marL="457189" indent="-457189">
              <a:buFont typeface="Arial" pitchFamily="34" charset="0"/>
              <a:buChar char="•"/>
            </a:pPr>
            <a:r>
              <a:rPr lang="zh-TW" altLang="en-US" sz="2133" b="1">
                <a:latin typeface="標楷體" pitchFamily="65" charset="-120"/>
              </a:rPr>
              <a:t>註</a:t>
            </a:r>
            <a:r>
              <a:rPr lang="zh-TW" altLang="en-US" sz="2133">
                <a:latin typeface="標楷體" pitchFamily="65" charset="-120"/>
              </a:rPr>
              <a:t>：某些 </a:t>
            </a:r>
            <a:r>
              <a:rPr lang="en-US" altLang="zh-TW" sz="2133">
                <a:latin typeface="標楷體" pitchFamily="65" charset="-120"/>
              </a:rPr>
              <a:t>Cisco IOS </a:t>
            </a:r>
            <a:r>
              <a:rPr lang="zh-TW" altLang="en-US" sz="2133">
                <a:latin typeface="標楷體" pitchFamily="65" charset="-120"/>
              </a:rPr>
              <a:t>版本也允許輸入子網路遮罩而非萬用遮罩。隨後，</a:t>
            </a:r>
            <a:r>
              <a:rPr lang="en-US" altLang="zh-TW" sz="2133">
                <a:latin typeface="標楷體" pitchFamily="65" charset="-120"/>
              </a:rPr>
              <a:t>IOS </a:t>
            </a:r>
            <a:r>
              <a:rPr lang="zh-TW" altLang="en-US" sz="2133">
                <a:latin typeface="標楷體" pitchFamily="65" charset="-120"/>
              </a:rPr>
              <a:t>會將子網路遮罩轉換為萬用遮罩格式。</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2.2</a:t>
            </a:r>
            <a:r>
              <a:rPr lang="zh-TW" altLang="en-US" sz="3600" smtClean="0">
                <a:solidFill>
                  <a:srgbClr val="004C69"/>
                </a:solidFill>
              </a:rPr>
              <a:t>點</a:t>
            </a:r>
            <a:r>
              <a:rPr lang="zh-TW" altLang="en-US" sz="3600">
                <a:solidFill>
                  <a:srgbClr val="004C69"/>
                </a:solidFill>
              </a:rPr>
              <a:t>對點 </a:t>
            </a:r>
            <a:r>
              <a:rPr lang="en-US" altLang="zh-TW" sz="3600">
                <a:solidFill>
                  <a:srgbClr val="004C69"/>
                </a:solidFill>
              </a:rPr>
              <a:t>OSPF </a:t>
            </a:r>
            <a:r>
              <a:rPr lang="zh-TW" altLang="en-US" sz="3600">
                <a:solidFill>
                  <a:srgbClr val="004C69"/>
                </a:solidFill>
              </a:rPr>
              <a:t>網路</a:t>
            </a:r>
            <a:br>
              <a:rPr lang="en-US" altLang="zh-TW" sz="3600">
                <a:solidFill>
                  <a:srgbClr val="004C69"/>
                </a:solidFill>
              </a:rPr>
            </a:br>
            <a:r>
              <a:rPr lang="zh-TW" altLang="en-US" sz="3600">
                <a:solidFill>
                  <a:srgbClr val="004C69"/>
                </a:solidFill>
              </a:rPr>
              <a:t>使用 </a:t>
            </a:r>
            <a:r>
              <a:rPr lang="en-US" altLang="zh-TW" sz="3600">
                <a:solidFill>
                  <a:srgbClr val="004C69"/>
                </a:solidFill>
              </a:rPr>
              <a:t>network </a:t>
            </a:r>
            <a:r>
              <a:rPr lang="zh-TW" altLang="en-US" sz="3600">
                <a:solidFill>
                  <a:srgbClr val="004C69"/>
                </a:solidFill>
              </a:rPr>
              <a:t>命令設定 </a:t>
            </a:r>
            <a:r>
              <a:rPr lang="en-US" altLang="zh-TW" sz="3600">
                <a:solidFill>
                  <a:srgbClr val="004C69"/>
                </a:solidFill>
              </a:rPr>
              <a:t>OSPF</a:t>
            </a:r>
            <a:endParaRPr lang="zh-TW" altLang="en-US" sz="3600">
              <a:solidFill>
                <a:srgbClr val="004C69"/>
              </a:solidFill>
            </a:endParaRPr>
          </a:p>
        </p:txBody>
      </p:sp>
      <p:sp>
        <p:nvSpPr>
          <p:cNvPr id="6" name="Rectangle 5">
            <a:extLst>
              <a:ext uri="{FF2B5EF4-FFF2-40B4-BE49-F238E27FC236}">
                <a16:creationId xmlns:a16="http://schemas.microsoft.com/office/drawing/2014/main" id="{6A71963E-3016-304B-9292-B0205FFFC035}"/>
              </a:ext>
            </a:extLst>
          </p:cNvPr>
          <p:cNvSpPr/>
          <p:nvPr/>
        </p:nvSpPr>
        <p:spPr>
          <a:xfrm>
            <a:off x="1458307" y="3659942"/>
            <a:ext cx="9271941" cy="1323439"/>
          </a:xfrm>
          <a:prstGeom prst="rect">
            <a:avLst/>
          </a:prstGeom>
          <a:solidFill>
            <a:srgbClr val="000000"/>
          </a:solidFill>
        </p:spPr>
        <p:txBody>
          <a:bodyPr wrap="square">
            <a:spAutoFit/>
          </a:bodyPr>
          <a:lstStyle/>
          <a:p>
            <a:pPr rtl="0"/>
            <a:r>
              <a:rPr lang="en-US" altLang="zh-TW" sz="1600">
                <a:solidFill>
                  <a:srgbClr val="DFDFDF"/>
                </a:solidFill>
                <a:latin typeface="Courier New" panose="02070309020205020404" pitchFamily="49" charset="0"/>
              </a:rPr>
              <a:t>R1(config)# </a:t>
            </a:r>
            <a:r>
              <a:rPr lang="en-US" altLang="zh-TW" sz="1600" b="1">
                <a:solidFill>
                  <a:srgbClr val="DFDFDF"/>
                </a:solidFill>
                <a:latin typeface="Courier New" panose="02070309020205020404" pitchFamily="49" charset="0"/>
              </a:rPr>
              <a:t>router ospf 10</a:t>
            </a:r>
            <a:r>
              <a:rPr lang="zh-TW" altLang="en-US" sz="1600">
                <a:solidFill>
                  <a:srgbClr val="DFDFDF"/>
                </a:solidFill>
                <a:latin typeface="Courier New" panose="02070309020205020404" pitchFamily="49" charset="0"/>
              </a:rPr>
              <a:t> </a:t>
            </a:r>
          </a:p>
          <a:p>
            <a:pPr rtl="0"/>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network 10.10.1.0 0.0.0.255 area 0</a:t>
            </a:r>
            <a:r>
              <a:rPr lang="zh-TW" altLang="en-US" sz="1600">
                <a:solidFill>
                  <a:srgbClr val="DFDFDF"/>
                </a:solidFill>
                <a:latin typeface="Courier New" panose="02070309020205020404" pitchFamily="49" charset="0"/>
              </a:rPr>
              <a:t> </a:t>
            </a:r>
          </a:p>
          <a:p>
            <a:pPr rtl="0"/>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network 10.1.1.4 0.0.0.3 area 0</a:t>
            </a:r>
          </a:p>
          <a:p>
            <a:pPr rtl="0"/>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network 10.1.1.12 0.0.0.3 area 0</a:t>
            </a:r>
          </a:p>
          <a:p>
            <a:pPr rtl="0"/>
            <a:r>
              <a:rPr lang="en-US" altLang="zh-TW" sz="1600">
                <a:solidFill>
                  <a:srgbClr val="DFDFDF"/>
                </a:solidFill>
                <a:latin typeface="Courier New" panose="02070309020205020404" pitchFamily="49" charset="0"/>
              </a:rPr>
              <a:t>R1(config-router)#</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39</a:t>
            </a:fld>
            <a:endParaRPr lang="en-US" kern="0">
              <a:solidFill>
                <a:srgbClr val="595959"/>
              </a:solidFill>
            </a:endParaRPr>
          </a:p>
        </p:txBody>
      </p:sp>
    </p:spTree>
    <p:custDataLst>
      <p:tags r:id="rId3"/>
    </p:custDataLst>
    <p:extLst>
      <p:ext uri="{BB962C8B-B14F-4D97-AF65-F5344CB8AC3E}">
        <p14:creationId xmlns:p14="http://schemas.microsoft.com/office/powerpoint/2010/main" val="2976344575"/>
      </p:ext>
    </p:extLst>
  </p:cSld>
  <p:clrMapOvr>
    <a:masterClrMapping/>
  </p:clrMapOvr>
  <p:transition/>
  <p:timing/>
</p:sld>
</file>

<file path=ppt/slides/slide3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388225"/>
            <a:ext cx="9997116" cy="4712425"/>
          </a:xfrm>
        </p:spPr>
        <p:txBody>
          <a:bodyPr/>
          <a:lstStyle/>
          <a:p>
            <a:pPr marL="0" indent="0">
              <a:buNone/>
            </a:pPr>
            <a:r>
              <a:rPr lang="zh-TW" altLang="en-US">
                <a:latin typeface="標楷體" pitchFamily="65" charset="-120"/>
              </a:rPr>
              <a:t>服務供應商通常會實作監管，以強制執行合約規定的客戶資訊速率 </a:t>
            </a:r>
            <a:r>
              <a:rPr lang="en-US" altLang="zh-TW">
                <a:latin typeface="標楷體" pitchFamily="65" charset="-120"/>
              </a:rPr>
              <a:t>(CIR)</a:t>
            </a:r>
            <a:r>
              <a:rPr lang="zh-TW" altLang="en-US">
                <a:latin typeface="標楷體" pitchFamily="65" charset="-120"/>
              </a:rPr>
              <a:t>。不過，如果服務供應商的網路目前沒有遇到擁塞，服務供應商也可能會允許 </a:t>
            </a:r>
            <a:r>
              <a:rPr lang="en-US" altLang="zh-TW">
                <a:latin typeface="標楷體" pitchFamily="65" charset="-120"/>
              </a:rPr>
              <a:t>CIR </a:t>
            </a:r>
            <a:r>
              <a:rPr lang="zh-TW" altLang="en-US">
                <a:latin typeface="標楷體" pitchFamily="65" charset="-120"/>
              </a:rPr>
              <a:t>突發。</a:t>
            </a:r>
            <a:endParaRPr lang="zh-TW" alt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zh-TW" altLang="en-US" sz="3600">
                <a:solidFill>
                  <a:srgbClr val="004C69"/>
                </a:solidFill>
              </a:rPr>
              <a:t>塑形和監管（續） </a:t>
            </a:r>
          </a:p>
        </p:txBody>
      </p:sp>
      <p:pic>
        <p:nvPicPr>
          <p:cNvPr id="2" name="Picture 1">
            <a:extLst>
              <a:ext uri="{FF2B5EF4-FFF2-40B4-BE49-F238E27FC236}">
                <a16:creationId xmlns:a16="http://schemas.microsoft.com/office/drawing/2014/main" id="{5896CE43-5070-4D90-ACD6-8B2F8A2EB830}"/>
              </a:ext>
            </a:extLst>
          </p:cNvPr>
          <p:cNvPicPr>
            <a:picLocks noChangeAspect="1"/>
          </p:cNvPicPr>
          <p:nvPr/>
        </p:nvPicPr>
        <p:blipFill>
          <a:blip r:embed="rId3"/>
          <a:stretch>
            <a:fillRect/>
          </a:stretch>
        </p:blipFill>
        <p:spPr>
          <a:xfrm>
            <a:off x="1995988" y="3240506"/>
            <a:ext cx="8200024" cy="2887925"/>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390</a:t>
            </a:fld>
            <a:endParaRPr lang="en-US" kern="0">
              <a:solidFill>
                <a:srgbClr val="595959"/>
              </a:solidFill>
            </a:endParaRPr>
          </a:p>
        </p:txBody>
      </p:sp>
    </p:spTree>
    <p:extLst>
      <p:ext uri="{BB962C8B-B14F-4D97-AF65-F5344CB8AC3E}">
        <p14:creationId xmlns:p14="http://schemas.microsoft.com/office/powerpoint/2010/main" val="3864687410"/>
      </p:ext>
    </p:extLst>
  </p:cSld>
  <p:clrMapOvr>
    <a:masterClrMapping/>
  </p:clrMapOvr>
  <p:transition/>
  <p:timing/>
</p:sld>
</file>

<file path=ppt/slides/slide3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737360"/>
            <a:ext cx="9539916" cy="4363290"/>
          </a:xfrm>
        </p:spPr>
        <p:txBody>
          <a:bodyPr/>
          <a:lstStyle/>
          <a:p>
            <a:pPr marL="0" indent="0">
              <a:buNone/>
            </a:pPr>
            <a:r>
              <a:rPr lang="en-US" altLang="zh-TW" sz="2133">
                <a:ea typeface="+mn-ea"/>
              </a:rPr>
              <a:t>QoS </a:t>
            </a:r>
            <a:r>
              <a:rPr lang="zh-TW" altLang="en-US" sz="2133">
                <a:ea typeface="+mn-ea"/>
              </a:rPr>
              <a:t>政策必須考量從來源到目的地之間的完整路徑。</a:t>
            </a:r>
            <a:endParaRPr lang="en-US" sz="2133">
              <a:ea typeface="+mn-ea"/>
            </a:endParaRPr>
          </a:p>
          <a:p>
            <a:pPr marL="0" indent="0">
              <a:buNone/>
            </a:pPr>
            <a:r>
              <a:rPr lang="zh-TW" altLang="en-US" sz="2133">
                <a:ea typeface="+mn-ea"/>
              </a:rPr>
              <a:t>有助於確保使用者獲得最佳體驗的一些指引包括下列各項：</a:t>
            </a:r>
          </a:p>
          <a:p>
            <a:pPr lvl="1"/>
            <a:r>
              <a:rPr lang="zh-TW" altLang="en-US" sz="2000">
                <a:ea typeface="+mn-ea"/>
              </a:rPr>
              <a:t>在來源和目的地之間路徑中的每個裝置上啟用佇列。</a:t>
            </a:r>
          </a:p>
          <a:p>
            <a:pPr lvl="1"/>
            <a:r>
              <a:rPr lang="zh-TW" altLang="en-US" sz="2000">
                <a:ea typeface="+mn-ea"/>
              </a:rPr>
              <a:t>盡可能在接近來源將流量分類及並標記。</a:t>
            </a:r>
          </a:p>
          <a:p>
            <a:pPr lvl="1"/>
            <a:r>
              <a:rPr lang="zh-TW" altLang="en-US" sz="2000">
                <a:ea typeface="+mn-ea"/>
              </a:rPr>
              <a:t>塑形和監管流量流盡可能靠近他們的來源。</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9.5</a:t>
            </a:r>
            <a:r>
              <a:rPr lang="zh-TW" altLang="en-US" sz="3600">
                <a:solidFill>
                  <a:srgbClr val="004C69"/>
                </a:solidFill>
              </a:rPr>
              <a:t> </a:t>
            </a:r>
            <a:r>
              <a:rPr lang="en-US" altLang="zh-TW" sz="3600" err="1" smtClean="0">
                <a:solidFill>
                  <a:srgbClr val="004C69"/>
                </a:solidFill>
              </a:rPr>
              <a:t>QoS </a:t>
            </a:r>
            <a:r>
              <a:rPr lang="zh-TW" altLang="en-US" sz="3600">
                <a:solidFill>
                  <a:srgbClr val="004C69"/>
                </a:solidFill>
              </a:rPr>
              <a:t>實作技術</a:t>
            </a:r>
            <a:br>
              <a:rPr lang="en-US" sz="3600">
                <a:solidFill>
                  <a:srgbClr val="004C69"/>
                </a:solidFill>
              </a:rPr>
            </a:br>
            <a:r>
              <a:rPr lang="en-US" altLang="zh-TW" sz="3600">
                <a:solidFill>
                  <a:srgbClr val="004C69"/>
                </a:solidFill>
              </a:rPr>
              <a:t>QoS </a:t>
            </a:r>
            <a:r>
              <a:rPr lang="zh-TW" altLang="en-US" sz="3600">
                <a:solidFill>
                  <a:srgbClr val="004C69"/>
                </a:solidFill>
              </a:rPr>
              <a:t>政策準則</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391</a:t>
            </a:fld>
            <a:endParaRPr lang="en-US" kern="0">
              <a:solidFill>
                <a:srgbClr val="595959"/>
              </a:solidFill>
            </a:endParaRPr>
          </a:p>
        </p:txBody>
      </p:sp>
    </p:spTree>
    <p:extLst>
      <p:ext uri="{BB962C8B-B14F-4D97-AF65-F5344CB8AC3E}">
        <p14:creationId xmlns:p14="http://schemas.microsoft.com/office/powerpoint/2010/main" val="3820040061"/>
      </p:ext>
    </p:extLst>
  </p:cSld>
  <p:clrMapOvr>
    <a:masterClrMapping/>
  </p:clrMapOvr>
  <p:transition/>
  <p:timing/>
</p:sld>
</file>

<file path=ppt/slides/slide3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7" y="1163781"/>
            <a:ext cx="9789298" cy="5067685"/>
          </a:xfrm>
        </p:spPr>
        <p:txBody>
          <a:bodyPr>
            <a:normAutofit/>
          </a:bodyPr>
          <a:lstStyle/>
          <a:p>
            <a:pPr>
              <a:spcBef>
                <a:spcPct val="0"/>
              </a:spcBef>
              <a:spcAft>
                <a:spcPct val="0"/>
              </a:spcAft>
              <a:buFont typeface="Arial" pitchFamily="34" charset="0"/>
              <a:buChar char="•"/>
            </a:pPr>
            <a:r>
              <a:rPr lang="zh-TW" altLang="en-US" sz="2400">
                <a:latin typeface="標楷體" pitchFamily="65" charset="-120"/>
                <a:cs typeface="Times New Roman" panose="02020603050405020304" pitchFamily="18" charset="0"/>
              </a:rPr>
              <a:t>語音和即時視訊傳輸，讓使用者對品質傳輸產生了更高的期望，並建立對服務品質 </a:t>
            </a:r>
            <a:r>
              <a:rPr lang="en-US" altLang="zh-TW" sz="2400">
                <a:latin typeface="標楷體" pitchFamily="65" charset="-120"/>
                <a:cs typeface="Times New Roman" panose="02020603050405020304" pitchFamily="18" charset="0"/>
              </a:rPr>
              <a:t>(QoS) </a:t>
            </a:r>
            <a:r>
              <a:rPr lang="zh-TW" altLang="en-US" sz="2400">
                <a:latin typeface="標楷體" pitchFamily="65" charset="-120"/>
                <a:cs typeface="Times New Roman" panose="02020603050405020304" pitchFamily="18" charset="0"/>
              </a:rPr>
              <a:t>的需求。</a:t>
            </a:r>
          </a:p>
          <a:p>
            <a:pPr>
              <a:spcBef>
                <a:spcPct val="0"/>
              </a:spcBef>
              <a:spcAft>
                <a:spcPct val="0"/>
              </a:spcAft>
              <a:buFont typeface="Arial" pitchFamily="34" charset="0"/>
              <a:buChar char="•"/>
            </a:pPr>
            <a:r>
              <a:rPr lang="zh-TW" altLang="en-US" sz="2400">
                <a:latin typeface="標楷體" pitchFamily="65" charset="-120"/>
                <a:cs typeface="Times New Roman" panose="02020603050405020304" pitchFamily="18" charset="0"/>
              </a:rPr>
              <a:t>如果沒有任何 </a:t>
            </a:r>
            <a:r>
              <a:rPr lang="en-US" altLang="zh-TW" sz="2400">
                <a:latin typeface="標楷體" pitchFamily="65" charset="-120"/>
                <a:cs typeface="Times New Roman" panose="02020603050405020304" pitchFamily="18" charset="0"/>
              </a:rPr>
              <a:t>QoS </a:t>
            </a:r>
            <a:r>
              <a:rPr lang="zh-TW" altLang="en-US" sz="2400">
                <a:latin typeface="標楷體" pitchFamily="65" charset="-120"/>
                <a:cs typeface="Times New Roman" panose="02020603050405020304" pitchFamily="18" charset="0"/>
              </a:rPr>
              <a:t>機制，則會依照接收封包的順序來處理封包。 </a:t>
            </a:r>
            <a:endParaRPr lang="en-US" altLang="zh-TW" sz="2400">
              <a:latin typeface="標楷體" pitchFamily="65" charset="-120"/>
              <a:cs typeface="Times New Roman" panose="02020603050405020304" pitchFamily="18" charset="0"/>
            </a:endParaRPr>
          </a:p>
          <a:p>
            <a:pPr>
              <a:spcBef>
                <a:spcPct val="0"/>
              </a:spcBef>
              <a:spcAft>
                <a:spcPct val="0"/>
              </a:spcAft>
              <a:buFont typeface="Arial" pitchFamily="34" charset="0"/>
              <a:buChar char="•"/>
            </a:pPr>
            <a:r>
              <a:rPr lang="zh-TW" altLang="en-US" sz="2400">
                <a:latin typeface="標楷體" pitchFamily="65" charset="-120"/>
                <a:cs typeface="Times New Roman" panose="02020603050405020304" pitchFamily="18" charset="0"/>
              </a:rPr>
              <a:t>如果沒有任何 </a:t>
            </a:r>
            <a:r>
              <a:rPr lang="en-US" altLang="zh-TW" sz="2400">
                <a:latin typeface="標楷體" pitchFamily="65" charset="-120"/>
                <a:cs typeface="Times New Roman" panose="02020603050405020304" pitchFamily="18" charset="0"/>
              </a:rPr>
              <a:t>QoS </a:t>
            </a:r>
            <a:r>
              <a:rPr lang="zh-TW" altLang="en-US" sz="2400">
                <a:latin typeface="標楷體" pitchFamily="65" charset="-120"/>
                <a:cs typeface="Times New Roman" panose="02020603050405020304" pitchFamily="18" charset="0"/>
              </a:rPr>
              <a:t>時間敏感的封包，例如即時視訊和語音，將會與非時間敏感的資料，如電子郵件和網頁瀏覽，以相同的頻率被丟棄。</a:t>
            </a:r>
          </a:p>
          <a:p>
            <a:pPr>
              <a:spcBef>
                <a:spcPct val="0"/>
              </a:spcBef>
              <a:spcAft>
                <a:spcPct val="0"/>
              </a:spcAft>
              <a:buFont typeface="Arial" pitchFamily="34" charset="0"/>
              <a:buChar char="•"/>
            </a:pPr>
            <a:r>
              <a:rPr lang="zh-TW" altLang="en-US" sz="2400">
                <a:latin typeface="標楷體" pitchFamily="65" charset="-120"/>
                <a:cs typeface="Times New Roman" panose="02020603050405020304" pitchFamily="18" charset="0"/>
              </a:rPr>
              <a:t>對封包進行排隊會造成延遲，因為在之前的封包被處理之前，新的封包不能被傳輸</a:t>
            </a:r>
            <a:r>
              <a:rPr lang="zh-TW" altLang="zh-TW" sz="2400">
                <a:latin typeface="標楷體" pitchFamily="65" charset="-120"/>
                <a:cs typeface="Times New Roman" panose="02020603050405020304" pitchFamily="18" charset="0"/>
              </a:rPr>
              <a:t>。</a:t>
            </a:r>
            <a:endParaRPr lang="en-US" altLang="zh-TW" sz="2400">
              <a:latin typeface="標楷體" pitchFamily="65" charset="-120"/>
              <a:cs typeface="Times New Roman" panose="02020603050405020304" pitchFamily="18" charset="0"/>
            </a:endParaRPr>
          </a:p>
          <a:p>
            <a:pPr>
              <a:spcBef>
                <a:spcPct val="0"/>
              </a:spcBef>
              <a:spcAft>
                <a:spcPct val="0"/>
              </a:spcAft>
              <a:buFont typeface="Arial" pitchFamily="34" charset="0"/>
              <a:buChar char="•"/>
            </a:pPr>
            <a:r>
              <a:rPr lang="zh-TW" altLang="en-US" sz="2400">
                <a:latin typeface="標楷體" pitchFamily="65" charset="-120"/>
                <a:cs typeface="Times New Roman" panose="02020603050405020304" pitchFamily="18" charset="0"/>
              </a:rPr>
              <a:t>延遲分為固定和變動兩種。</a:t>
            </a:r>
          </a:p>
          <a:p>
            <a:pPr>
              <a:spcBef>
                <a:spcPct val="0"/>
              </a:spcBef>
              <a:spcAft>
                <a:spcPct val="0"/>
              </a:spcAft>
              <a:buFont typeface="Arial" pitchFamily="34" charset="0"/>
              <a:buChar char="•"/>
            </a:pPr>
            <a:r>
              <a:rPr lang="zh-TW" altLang="en-US" sz="2400">
                <a:latin typeface="標楷體" pitchFamily="65" charset="-120"/>
                <a:cs typeface="Times New Roman" panose="02020603050405020304" pitchFamily="18" charset="0"/>
              </a:rPr>
              <a:t>延遲的來源是編碼延遲、封包化延遲、佇列延遲、序列化延遲、傳播延遲和除抖動延遲。</a:t>
            </a:r>
          </a:p>
          <a:p>
            <a:pPr>
              <a:spcBef>
                <a:spcPct val="0"/>
              </a:spcBef>
              <a:spcAft>
                <a:spcPct val="0"/>
              </a:spcAft>
              <a:buFont typeface="Arial" pitchFamily="34" charset="0"/>
              <a:buChar char="•"/>
            </a:pPr>
            <a:r>
              <a:rPr lang="zh-TW" altLang="en-US" sz="2400">
                <a:latin typeface="標楷體" pitchFamily="65" charset="-120"/>
                <a:cs typeface="Times New Roman" panose="02020603050405020304" pitchFamily="18" charset="0"/>
              </a:rPr>
              <a:t>抖動是接收封包的延遲變化。</a:t>
            </a:r>
            <a:endParaRPr lang="en-US" altLang="zh-TW" sz="2400">
              <a:latin typeface="標楷體" pitchFamily="65" charset="-120"/>
              <a:cs typeface="Times New Roman" panose="02020603050405020304" pitchFamily="18" charset="0"/>
            </a:endParaRPr>
          </a:p>
          <a:p>
            <a:pPr>
              <a:spcBef>
                <a:spcPct val="0"/>
              </a:spcBef>
              <a:spcAft>
                <a:spcPct val="0"/>
              </a:spcAft>
              <a:buFont typeface="Arial" pitchFamily="34" charset="0"/>
              <a:buChar char="•"/>
            </a:pPr>
            <a:r>
              <a:rPr lang="zh-TW" altLang="en-US" sz="2400">
                <a:latin typeface="標楷體" pitchFamily="65" charset="-120"/>
                <a:cs typeface="Times New Roman" panose="02020603050405020304" pitchFamily="18" charset="0"/>
              </a:rPr>
              <a:t>語音和視訊流量是 </a:t>
            </a:r>
            <a:r>
              <a:rPr lang="en-US" altLang="zh-TW" sz="2400">
                <a:latin typeface="標楷體" pitchFamily="65" charset="-120"/>
                <a:cs typeface="Times New Roman" panose="02020603050405020304" pitchFamily="18" charset="0"/>
              </a:rPr>
              <a:t>QoS </a:t>
            </a:r>
            <a:r>
              <a:rPr lang="zh-TW" altLang="en-US" sz="2400">
                <a:latin typeface="標楷體" pitchFamily="65" charset="-120"/>
                <a:cs typeface="Times New Roman" panose="02020603050405020304" pitchFamily="18" charset="0"/>
              </a:rPr>
              <a:t>的兩個主要原因。</a:t>
            </a:r>
            <a:endParaRPr lang="en-US" altLang="zh-TW" sz="2400">
              <a:latin typeface="標楷體" pitchFamily="65" charset="-120"/>
              <a:cs typeface="Times New Roman" panose="02020603050405020304" pitchFamily="18" charset="0"/>
            </a:endParaRPr>
          </a:p>
          <a:p>
            <a:pPr>
              <a:spcBef>
                <a:spcPct val="0"/>
              </a:spcBef>
              <a:spcAft>
                <a:spcPct val="0"/>
              </a:spcAft>
              <a:buFont typeface="Arial" pitchFamily="34" charset="0"/>
              <a:buChar char="•"/>
            </a:pPr>
            <a:r>
              <a:rPr lang="zh-TW" altLang="en-US" sz="2400">
                <a:latin typeface="標楷體" pitchFamily="65" charset="-120"/>
                <a:cs typeface="Times New Roman" panose="02020603050405020304" pitchFamily="18" charset="0"/>
              </a:rPr>
              <a:t>語音流量平穩且良性，但它對丟棄和延遲很敏感。</a:t>
            </a:r>
            <a:endParaRPr lang="en-US" sz="2400">
              <a:latin typeface="標楷體" pitchFamily="65" charset="-120"/>
              <a:cs typeface="Times New Roman" panose="02020603050405020304" pitchFamily="18" charset="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9.6</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392</a:t>
            </a:fld>
            <a:endParaRPr lang="en-US" kern="0">
              <a:solidFill>
                <a:srgbClr val="595959"/>
              </a:solidFill>
            </a:endParaRPr>
          </a:p>
        </p:txBody>
      </p:sp>
    </p:spTree>
    <p:custDataLst>
      <p:tags r:id="rId3"/>
    </p:custDataLst>
    <p:extLst>
      <p:ext uri="{BB962C8B-B14F-4D97-AF65-F5344CB8AC3E}">
        <p14:creationId xmlns:p14="http://schemas.microsoft.com/office/powerpoint/2010/main" val="2231226488"/>
      </p:ext>
    </p:extLst>
  </p:cSld>
  <p:clrMapOvr>
    <a:masterClrMapping/>
  </p:clrMapOvr>
  <p:transition spd="slow">
    <p:wipe/>
  </p:transition>
  <p:timing/>
</p:sld>
</file>

<file path=ppt/slides/slide3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7" y="1213658"/>
            <a:ext cx="10504192" cy="4886992"/>
          </a:xfrm>
        </p:spPr>
        <p:txBody>
          <a:bodyPr>
            <a:normAutofit/>
          </a:bodyPr>
          <a:lstStyle/>
          <a:p>
            <a:pPr>
              <a:spcBef>
                <a:spcPct val="0"/>
              </a:spcBef>
              <a:spcAft>
                <a:spcPct val="0"/>
              </a:spcAft>
              <a:buFont typeface="Arial" pitchFamily="34" charset="0"/>
              <a:buChar char="•"/>
            </a:pPr>
            <a:r>
              <a:rPr lang="zh-TW" altLang="en-US" sz="2400">
                <a:latin typeface="標楷體" pitchFamily="65" charset="-120"/>
              </a:rPr>
              <a:t>語音可以容忍一定量的延時，抖動和遺失，而不會有任何明顯的影響。</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視訊流量比語音流量要求更高，因為它透過網路傳送的封包大小。</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視訊流量是突發、貪婪、丟棄敏感和延遲敏感。</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資料流量不如語音和視訊流量要求那麼高。資料封包通常使用可以重新傳輸資料的 </a:t>
            </a:r>
            <a:r>
              <a:rPr lang="en-US" altLang="zh-TW" sz="2400">
                <a:latin typeface="標楷體" pitchFamily="65" charset="-120"/>
              </a:rPr>
              <a:t>TCP </a:t>
            </a:r>
            <a:r>
              <a:rPr lang="zh-TW" altLang="en-US" sz="2400">
                <a:latin typeface="標楷體" pitchFamily="65" charset="-120"/>
              </a:rPr>
              <a:t>應用程式，因此不會對丟棄和延遲敏感。</a:t>
            </a:r>
          </a:p>
          <a:p>
            <a:pPr>
              <a:spcBef>
                <a:spcPct val="0"/>
              </a:spcBef>
              <a:spcAft>
                <a:spcPct val="0"/>
              </a:spcAft>
              <a:buFont typeface="Arial" pitchFamily="34" charset="0"/>
              <a:buChar char="•"/>
            </a:pPr>
            <a:r>
              <a:rPr lang="zh-TW" altLang="en-US" sz="2400">
                <a:latin typeface="標楷體" pitchFamily="65" charset="-120"/>
              </a:rPr>
              <a:t>當鏈路發生擁塞時，網路管理者實作的 </a:t>
            </a:r>
            <a:r>
              <a:rPr lang="en-US" altLang="zh-TW" sz="2400">
                <a:latin typeface="標楷體" pitchFamily="65" charset="-120"/>
              </a:rPr>
              <a:t>QoS </a:t>
            </a:r>
            <a:r>
              <a:rPr lang="zh-TW" altLang="en-US" sz="2400">
                <a:latin typeface="標楷體" pitchFamily="65" charset="-120"/>
              </a:rPr>
              <a:t>政策就會生效。</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佇列是一種擁塞管理工具，可以緩衝、排定優先順序，並如果需要可在傳輸至目的地之前重新排序封包。</a:t>
            </a:r>
            <a:endParaRPr lang="en-US" altLang="zh-TW" sz="2400">
              <a:latin typeface="標楷體" pitchFamily="65" charset="-120"/>
            </a:endParaRPr>
          </a:p>
          <a:p>
            <a:pPr>
              <a:spcBef>
                <a:spcPct val="0"/>
              </a:spcBef>
              <a:spcAft>
                <a:spcPct val="0"/>
              </a:spcAft>
              <a:buFont typeface="Arial" pitchFamily="34" charset="0"/>
              <a:buChar char="•"/>
            </a:pPr>
            <a:r>
              <a:rPr lang="en-US" altLang="zh-TW" sz="2400">
                <a:latin typeface="標楷體" pitchFamily="65" charset="-120"/>
              </a:rPr>
              <a:t>FIFO </a:t>
            </a:r>
            <a:r>
              <a:rPr lang="zh-TW" altLang="en-US" sz="2400">
                <a:latin typeface="標楷體" pitchFamily="65" charset="-120"/>
              </a:rPr>
              <a:t>排入緩衝區並按照到達的順序轉送封包。</a:t>
            </a:r>
            <a:r>
              <a:rPr lang="en-US" altLang="zh-TW" sz="2400">
                <a:latin typeface="標楷體" pitchFamily="65" charset="-120"/>
              </a:rPr>
              <a:t>FIFO </a:t>
            </a:r>
            <a:r>
              <a:rPr lang="zh-TW" altLang="en-US" sz="2400">
                <a:latin typeface="標楷體" pitchFamily="65" charset="-120"/>
              </a:rPr>
              <a:t>沒有優先順序或流量類別的概念，因此，不會對封包的優先順序做出決定。</a:t>
            </a:r>
            <a:endParaRPr lang="en-US" altLang="zh-TW" sz="2400">
              <a:latin typeface="標楷體" pitchFamily="65" charset="-120"/>
            </a:endParaRPr>
          </a:p>
          <a:p>
            <a:pPr>
              <a:spcBef>
                <a:spcPct val="0"/>
              </a:spcBef>
              <a:spcAft>
                <a:spcPct val="0"/>
              </a:spcAft>
              <a:buFont typeface="Arial" pitchFamily="34" charset="0"/>
              <a:buChar char="•"/>
            </a:pPr>
            <a:r>
              <a:rPr lang="en-US" altLang="zh-TW" sz="2400">
                <a:latin typeface="標楷體" pitchFamily="65" charset="-120"/>
              </a:rPr>
              <a:t>WFQ </a:t>
            </a:r>
            <a:r>
              <a:rPr lang="zh-TW" altLang="en-US" sz="2400">
                <a:latin typeface="標楷體" pitchFamily="65" charset="-120"/>
              </a:rPr>
              <a:t>是一種自動排程方法，可為所有網路流量提供公平的頻寬配置。</a:t>
            </a:r>
            <a:r>
              <a:rPr lang="en-US" altLang="zh-TW" sz="2400">
                <a:latin typeface="標楷體" pitchFamily="65" charset="-120"/>
              </a:rPr>
              <a:t>WFQ </a:t>
            </a:r>
            <a:r>
              <a:rPr lang="zh-TW" altLang="en-US" sz="2400">
                <a:latin typeface="標楷體" pitchFamily="65" charset="-120"/>
              </a:rPr>
              <a:t>會將優先順序或加權套用至已識別的流量，並將其分類為對話或流量。</a:t>
            </a:r>
            <a:endParaRPr lang="en-US" sz="2400">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9.6</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393</a:t>
            </a:fld>
            <a:endParaRPr lang="en-US" kern="0">
              <a:solidFill>
                <a:srgbClr val="595959"/>
              </a:solidFill>
            </a:endParaRPr>
          </a:p>
        </p:txBody>
      </p:sp>
    </p:spTree>
    <p:custDataLst>
      <p:tags r:id="rId3"/>
    </p:custDataLst>
    <p:extLst>
      <p:ext uri="{BB962C8B-B14F-4D97-AF65-F5344CB8AC3E}">
        <p14:creationId xmlns:p14="http://schemas.microsoft.com/office/powerpoint/2010/main" val="548130821"/>
      </p:ext>
    </p:extLst>
  </p:cSld>
  <p:clrMapOvr>
    <a:masterClrMapping/>
  </p:clrMapOvr>
  <p:transition spd="slow">
    <p:wipe/>
  </p:transition>
  <p:timing/>
</p:sld>
</file>

<file path=ppt/slides/slide3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6" y="1562793"/>
            <a:ext cx="10171683" cy="4537857"/>
          </a:xfrm>
        </p:spPr>
        <p:txBody>
          <a:bodyPr>
            <a:normAutofit/>
          </a:bodyPr>
          <a:lstStyle/>
          <a:p>
            <a:pPr>
              <a:spcBef>
                <a:spcPct val="0"/>
              </a:spcBef>
              <a:spcAft>
                <a:spcPct val="0"/>
              </a:spcAft>
              <a:buFont typeface="Arial" pitchFamily="34" charset="0"/>
              <a:buChar char="•"/>
            </a:pPr>
            <a:r>
              <a:rPr lang="en-US" altLang="zh-TW" sz="2400">
                <a:latin typeface="標楷體" pitchFamily="65" charset="-120"/>
              </a:rPr>
              <a:t>CBWFQ </a:t>
            </a:r>
            <a:r>
              <a:rPr lang="zh-TW" altLang="en-US" sz="2400">
                <a:latin typeface="標楷體" pitchFamily="65" charset="-120"/>
              </a:rPr>
              <a:t>延伸標準 </a:t>
            </a:r>
            <a:r>
              <a:rPr lang="en-US" altLang="zh-TW" sz="2400">
                <a:latin typeface="標楷體" pitchFamily="65" charset="-120"/>
              </a:rPr>
              <a:t>WFQ </a:t>
            </a:r>
            <a:r>
              <a:rPr lang="zh-TW" altLang="en-US" sz="2400">
                <a:latin typeface="標楷體" pitchFamily="65" charset="-120"/>
              </a:rPr>
              <a:t>功能以支援用戶定義的流量類別。使用 </a:t>
            </a:r>
            <a:r>
              <a:rPr lang="en-US" altLang="zh-TW" sz="2400">
                <a:latin typeface="標楷體" pitchFamily="65" charset="-120"/>
              </a:rPr>
              <a:t>CBWFQ</a:t>
            </a:r>
            <a:r>
              <a:rPr lang="zh-TW" altLang="en-US" sz="2400">
                <a:latin typeface="標楷體" pitchFamily="65" charset="-120"/>
              </a:rPr>
              <a:t>，你可以根據匹配標準，包括協定、存取控制清單 </a:t>
            </a:r>
            <a:r>
              <a:rPr lang="en-US" altLang="zh-TW" sz="2400">
                <a:latin typeface="標楷體" pitchFamily="65" charset="-120"/>
              </a:rPr>
              <a:t>(ACL) </a:t>
            </a:r>
            <a:r>
              <a:rPr lang="zh-TW" altLang="en-US" sz="2400">
                <a:latin typeface="標楷體" pitchFamily="65" charset="-120"/>
              </a:rPr>
              <a:t>和輸入介面，定義流量類別。</a:t>
            </a:r>
            <a:r>
              <a:rPr lang="en-US" altLang="zh-TW" sz="2400">
                <a:latin typeface="標楷體" pitchFamily="65" charset="-120"/>
              </a:rPr>
              <a:t>LLQ </a:t>
            </a:r>
            <a:r>
              <a:rPr lang="zh-TW" altLang="en-US" sz="2400">
                <a:latin typeface="標楷體" pitchFamily="65" charset="-120"/>
              </a:rPr>
              <a:t>在 </a:t>
            </a:r>
            <a:r>
              <a:rPr lang="en-US" altLang="zh-TW" sz="2400">
                <a:latin typeface="標楷體" pitchFamily="65" charset="-120"/>
              </a:rPr>
              <a:t>CBWFQ </a:t>
            </a:r>
            <a:r>
              <a:rPr lang="zh-TW" altLang="en-US" sz="2400">
                <a:latin typeface="標楷體" pitchFamily="65" charset="-120"/>
              </a:rPr>
              <a:t>的基礎上增加了嚴格的優先佇列 </a:t>
            </a:r>
            <a:r>
              <a:rPr lang="en-US" altLang="zh-TW" sz="2400">
                <a:latin typeface="標楷體" pitchFamily="65" charset="-120"/>
              </a:rPr>
              <a:t>(PQ)</a:t>
            </a:r>
            <a:r>
              <a:rPr lang="zh-TW" altLang="en-US" sz="2400">
                <a:latin typeface="標楷體" pitchFamily="65" charset="-120"/>
              </a:rPr>
              <a:t>。</a:t>
            </a:r>
          </a:p>
          <a:p>
            <a:pPr>
              <a:spcBef>
                <a:spcPct val="0"/>
              </a:spcBef>
              <a:spcAft>
                <a:spcPct val="0"/>
              </a:spcAft>
              <a:buFont typeface="Arial" pitchFamily="34" charset="0"/>
              <a:buChar char="•"/>
            </a:pPr>
            <a:r>
              <a:rPr lang="zh-TW" altLang="en-US" sz="2400">
                <a:latin typeface="標楷體" pitchFamily="65" charset="-120"/>
              </a:rPr>
              <a:t>有三種模型用於實作 </a:t>
            </a:r>
            <a:r>
              <a:rPr lang="en-US" altLang="zh-TW" sz="2400">
                <a:latin typeface="標楷體" pitchFamily="65" charset="-120"/>
              </a:rPr>
              <a:t>QoS</a:t>
            </a:r>
            <a:r>
              <a:rPr lang="zh-TW" altLang="en-US" sz="2400">
                <a:latin typeface="標楷體" pitchFamily="65" charset="-120"/>
              </a:rPr>
              <a:t>：付出盡力遞送模型、整合式服務 </a:t>
            </a:r>
            <a:r>
              <a:rPr lang="en-US" altLang="zh-TW" sz="2400">
                <a:latin typeface="標楷體" pitchFamily="65" charset="-120"/>
              </a:rPr>
              <a:t>(IntServ) </a:t>
            </a:r>
            <a:r>
              <a:rPr lang="zh-TW" altLang="en-US" sz="2400">
                <a:latin typeface="標楷體" pitchFamily="65" charset="-120"/>
              </a:rPr>
              <a:t>和差異化服務 </a:t>
            </a:r>
            <a:r>
              <a:rPr lang="en-US" altLang="zh-TW" sz="2400">
                <a:latin typeface="標楷體" pitchFamily="65" charset="-120"/>
              </a:rPr>
              <a:t>(DiffServ)</a:t>
            </a:r>
            <a:r>
              <a:rPr lang="zh-TW" altLang="en-US" sz="2400">
                <a:latin typeface="標楷體" pitchFamily="65" charset="-120"/>
              </a:rPr>
              <a:t>。</a:t>
            </a:r>
            <a:endParaRPr lang="en-US" altLang="zh-TW" sz="2400">
              <a:latin typeface="標楷體" pitchFamily="65" charset="-120"/>
            </a:endParaRPr>
          </a:p>
          <a:p>
            <a:pPr>
              <a:spcBef>
                <a:spcPct val="0"/>
              </a:spcBef>
              <a:spcAft>
                <a:spcPct val="0"/>
              </a:spcAft>
              <a:buFont typeface="Arial" pitchFamily="34" charset="0"/>
              <a:buChar char="•"/>
            </a:pPr>
            <a:r>
              <a:rPr lang="en-US" altLang="zh-TW" sz="2400" err="1">
                <a:latin typeface="標楷體" pitchFamily="65" charset="-120"/>
              </a:rPr>
              <a:t>IntServ </a:t>
            </a:r>
            <a:r>
              <a:rPr lang="zh-TW" altLang="en-US" sz="2400">
                <a:latin typeface="標楷體" pitchFamily="65" charset="-120"/>
              </a:rPr>
              <a:t>架構模型是為了滿足即時應用程式的需求而開發，例如遠端視訊、多媒體會議、資料視覺化應用程式和虛擬實境。</a:t>
            </a:r>
            <a:endParaRPr lang="en-US" altLang="zh-TW" sz="2400">
              <a:latin typeface="標楷體" pitchFamily="65" charset="-120"/>
            </a:endParaRPr>
          </a:p>
          <a:p>
            <a:pPr>
              <a:spcBef>
                <a:spcPct val="0"/>
              </a:spcBef>
              <a:spcAft>
                <a:spcPct val="0"/>
              </a:spcAft>
              <a:buFont typeface="Arial" pitchFamily="34" charset="0"/>
              <a:buChar char="•"/>
            </a:pPr>
            <a:r>
              <a:rPr lang="en-US" altLang="zh-TW" sz="2400" err="1">
                <a:latin typeface="標楷體" pitchFamily="65" charset="-120"/>
              </a:rPr>
              <a:t>DiffServ QoS </a:t>
            </a:r>
            <a:r>
              <a:rPr lang="zh-TW" altLang="en-US" sz="2400">
                <a:latin typeface="標楷體" pitchFamily="65" charset="-120"/>
              </a:rPr>
              <a:t>模型會指定簡單且可延展的機制，用於分類和管理網路流量。</a:t>
            </a:r>
            <a:r>
              <a:rPr lang="en-US" altLang="zh-TW" sz="2400" err="1">
                <a:latin typeface="標楷體" pitchFamily="65" charset="-120"/>
              </a:rPr>
              <a:t>DiffServ </a:t>
            </a:r>
            <a:r>
              <a:rPr lang="zh-TW" altLang="en-US" sz="2400">
                <a:latin typeface="標楷體" pitchFamily="65" charset="-120"/>
              </a:rPr>
              <a:t>設計克服了盡力遞送和 </a:t>
            </a:r>
            <a:r>
              <a:rPr lang="en-US" altLang="zh-TW" sz="2400" err="1">
                <a:latin typeface="標楷體" pitchFamily="65" charset="-120"/>
              </a:rPr>
              <a:t>IntServ </a:t>
            </a:r>
            <a:r>
              <a:rPr lang="zh-TW" altLang="en-US" sz="2400">
                <a:latin typeface="標楷體" pitchFamily="65" charset="-120"/>
              </a:rPr>
              <a:t>模型的限制。</a:t>
            </a:r>
          </a:p>
          <a:p>
            <a:pPr>
              <a:spcBef>
                <a:spcPct val="0"/>
              </a:spcBef>
              <a:spcAft>
                <a:spcPct val="0"/>
              </a:spcAft>
              <a:buFont typeface="Arial" pitchFamily="34" charset="0"/>
              <a:buChar char="•"/>
            </a:pPr>
            <a:r>
              <a:rPr lang="en-US" altLang="zh-TW" sz="2400">
                <a:latin typeface="標楷體" pitchFamily="65" charset="-120"/>
              </a:rPr>
              <a:t>QoS </a:t>
            </a:r>
            <a:r>
              <a:rPr lang="zh-TW" altLang="en-US" sz="2400">
                <a:latin typeface="標楷體" pitchFamily="65" charset="-120"/>
              </a:rPr>
              <a:t>工具有三種類別：分類和標記工具、擁塞避免工具以及擁塞管理工具。</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分類決定封包或訊框所屬的流量類別。</a:t>
            </a:r>
            <a:endParaRPr lang="en-US" sz="2400">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9.6</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394</a:t>
            </a:fld>
            <a:endParaRPr lang="en-US" kern="0">
              <a:solidFill>
                <a:srgbClr val="595959"/>
              </a:solidFill>
            </a:endParaRPr>
          </a:p>
        </p:txBody>
      </p:sp>
    </p:spTree>
    <p:custDataLst>
      <p:tags r:id="rId3"/>
    </p:custDataLst>
    <p:extLst>
      <p:ext uri="{BB962C8B-B14F-4D97-AF65-F5344CB8AC3E}">
        <p14:creationId xmlns:p14="http://schemas.microsoft.com/office/powerpoint/2010/main" val="3636788207"/>
      </p:ext>
    </p:extLst>
  </p:cSld>
  <p:clrMapOvr>
    <a:masterClrMapping/>
  </p:clrMapOvr>
  <p:transition spd="slow">
    <p:wipe/>
  </p:transition>
  <p:timing/>
</p:sld>
</file>

<file path=ppt/slides/slide3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9.6</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76427" y="1396538"/>
            <a:ext cx="10071930" cy="4704112"/>
          </a:xfrm>
        </p:spPr>
        <p:txBody>
          <a:bodyPr>
            <a:normAutofit/>
          </a:bodyPr>
          <a:lstStyle/>
          <a:p>
            <a:pPr>
              <a:spcBef>
                <a:spcPct val="0"/>
              </a:spcBef>
              <a:spcAft>
                <a:spcPct val="0"/>
              </a:spcAft>
              <a:buFont typeface="Arial" pitchFamily="34" charset="0"/>
              <a:buChar char="•"/>
            </a:pPr>
            <a:r>
              <a:rPr lang="zh-TW" altLang="en-US" sz="2400">
                <a:latin typeface="標楷體" pitchFamily="65" charset="-120"/>
              </a:rPr>
              <a:t>在第 </a:t>
            </a:r>
            <a:r>
              <a:rPr lang="en-US" altLang="zh-TW" sz="2400">
                <a:latin typeface="標楷體" pitchFamily="65" charset="-120"/>
              </a:rPr>
              <a:t>2 </a:t>
            </a:r>
            <a:r>
              <a:rPr lang="zh-TW" altLang="en-US" sz="2400">
                <a:latin typeface="標楷體" pitchFamily="65" charset="-120"/>
              </a:rPr>
              <a:t>層和第 </a:t>
            </a:r>
            <a:r>
              <a:rPr lang="en-US" altLang="zh-TW" sz="2400">
                <a:latin typeface="標楷體" pitchFamily="65" charset="-120"/>
              </a:rPr>
              <a:t>3 </a:t>
            </a:r>
            <a:r>
              <a:rPr lang="zh-TW" altLang="en-US" sz="2400">
                <a:latin typeface="標楷體" pitchFamily="65" charset="-120"/>
              </a:rPr>
              <a:t>層分類流量的方法包括使用介面、</a:t>
            </a:r>
            <a:r>
              <a:rPr lang="en-US" altLang="zh-TW" sz="2400">
                <a:latin typeface="標楷體" pitchFamily="65" charset="-120"/>
              </a:rPr>
              <a:t>ACL </a:t>
            </a:r>
            <a:r>
              <a:rPr lang="zh-TW" altLang="en-US" sz="2400">
                <a:latin typeface="標楷體" pitchFamily="65" charset="-120"/>
              </a:rPr>
              <a:t>和 </a:t>
            </a:r>
            <a:r>
              <a:rPr lang="en-US" altLang="zh-TW" sz="2400">
                <a:latin typeface="標楷體" pitchFamily="65" charset="-120"/>
              </a:rPr>
              <a:t>class map</a:t>
            </a:r>
            <a:r>
              <a:rPr lang="zh-TW" altLang="en-US" sz="2400">
                <a:latin typeface="標楷體" pitchFamily="65" charset="-120"/>
              </a:rPr>
              <a:t>。流量也可以使用 </a:t>
            </a:r>
            <a:r>
              <a:rPr lang="en-US" altLang="zh-TW" sz="2400">
                <a:latin typeface="標楷體" pitchFamily="65" charset="-120"/>
              </a:rPr>
              <a:t>Network Based Application Recognition (NBAR) </a:t>
            </a:r>
            <a:r>
              <a:rPr lang="zh-TW" altLang="en-US" sz="2400">
                <a:latin typeface="標楷體" pitchFamily="65" charset="-120"/>
              </a:rPr>
              <a:t>在 </a:t>
            </a:r>
            <a:r>
              <a:rPr lang="en-US" altLang="zh-TW" sz="2400">
                <a:latin typeface="標楷體" pitchFamily="65" charset="-120"/>
              </a:rPr>
              <a:t>4 </a:t>
            </a:r>
            <a:r>
              <a:rPr lang="zh-TW" altLang="en-US" sz="2400">
                <a:latin typeface="標楷體" pitchFamily="65" charset="-120"/>
              </a:rPr>
              <a:t>到 </a:t>
            </a:r>
            <a:r>
              <a:rPr lang="en-US" altLang="zh-TW" sz="2400">
                <a:latin typeface="標楷體" pitchFamily="65" charset="-120"/>
              </a:rPr>
              <a:t>7 </a:t>
            </a:r>
            <a:r>
              <a:rPr lang="zh-TW" altLang="en-US" sz="2400">
                <a:latin typeface="標楷體" pitchFamily="65" charset="-120"/>
              </a:rPr>
              <a:t>層分類。</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擁塞管理包括佇列和排程方法，在等待由出口介面送出時，多餘的流量會被緩衝或排入佇列（有時會被丟棄）。</a:t>
            </a:r>
            <a:endParaRPr lang="en-US" altLang="zh-TW" sz="2400">
              <a:latin typeface="標楷體" pitchFamily="65" charset="-120"/>
            </a:endParaRPr>
          </a:p>
          <a:p>
            <a:pPr>
              <a:spcBef>
                <a:spcPct val="0"/>
              </a:spcBef>
              <a:spcAft>
                <a:spcPct val="0"/>
              </a:spcAft>
              <a:buFont typeface="Arial" pitchFamily="34" charset="0"/>
              <a:buChar char="•"/>
            </a:pPr>
            <a:r>
              <a:rPr lang="zh-TW" altLang="en-US" sz="2400">
                <a:latin typeface="標楷體" pitchFamily="65" charset="-120"/>
              </a:rPr>
              <a:t>擁塞避免工具有助於監控網路流量負載，努力在擁塞成為問題之前預測和避免擁塞在常見的網路和網際網路瓶頸處。</a:t>
            </a:r>
            <a:endParaRPr lang="en-US" altLang="zh-TW" sz="2400">
              <a:latin typeface="標楷體" pitchFamily="65" charset="-120"/>
            </a:endParaRPr>
          </a:p>
          <a:p>
            <a:pPr>
              <a:spcBef>
                <a:spcPct val="0"/>
              </a:spcBef>
              <a:spcAft>
                <a:spcPct val="0"/>
              </a:spcAft>
              <a:buFont typeface="Arial" pitchFamily="34" charset="0"/>
              <a:buChar char="•"/>
            </a:pPr>
            <a:r>
              <a:rPr lang="en-US" altLang="zh-TW" sz="2400">
                <a:latin typeface="標楷體" pitchFamily="65" charset="-120"/>
              </a:rPr>
              <a:t>Cisco IOS QoS </a:t>
            </a:r>
            <a:r>
              <a:rPr lang="zh-TW" altLang="en-US" sz="2400">
                <a:latin typeface="標楷體" pitchFamily="65" charset="-120"/>
              </a:rPr>
              <a:t>包括加權隨機早期偵測 </a:t>
            </a:r>
            <a:r>
              <a:rPr lang="en-US" altLang="zh-TW" sz="2400">
                <a:latin typeface="標楷體" pitchFamily="65" charset="-120"/>
              </a:rPr>
              <a:t>(WRED) </a:t>
            </a:r>
            <a:r>
              <a:rPr lang="zh-TW" altLang="en-US" sz="2400">
                <a:latin typeface="標楷體" pitchFamily="65" charset="-120"/>
              </a:rPr>
              <a:t>作為可能的擁塞避免解決方案。</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395</a:t>
            </a:fld>
            <a:endParaRPr lang="en-US" kern="0">
              <a:solidFill>
                <a:srgbClr val="595959"/>
              </a:solidFill>
            </a:endParaRPr>
          </a:p>
        </p:txBody>
      </p:sp>
    </p:spTree>
    <p:custDataLst>
      <p:tags r:id="rId3"/>
    </p:custDataLst>
    <p:extLst>
      <p:ext uri="{BB962C8B-B14F-4D97-AF65-F5344CB8AC3E}">
        <p14:creationId xmlns:p14="http://schemas.microsoft.com/office/powerpoint/2010/main" val="291717377"/>
      </p:ext>
    </p:extLst>
  </p:cSld>
  <p:clrMapOvr>
    <a:masterClrMapping/>
  </p:clrMapOvr>
  <p:transition spd="slow">
    <p:wipe/>
  </p:transition>
  <p:timing/>
</p:sld>
</file>

<file path=ppt/slides/slide3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2001935973"/>
              </p:ext>
            </p:extLst>
          </p:nvPr>
        </p:nvGraphicFramePr>
        <p:xfrm>
          <a:off x="192617" y="1064684"/>
          <a:ext cx="11804648" cy="5502371"/>
        </p:xfrm>
        <a:graphic>
          <a:graphicData uri="http://schemas.openxmlformats.org/drawingml/2006/table">
            <a:tbl>
              <a:tblPr firstRow="1" bandRow="1">
                <a:tableStyleId>{F5AB1C69-6EDB-4FF4-983F-18BD219EF322}</a:tableStyleId>
              </a:tblPr>
              <a:tblGrid>
                <a:gridCol w="5902324">
                  <a:extLst>
                    <a:ext uri="{9D8B030D-6E8A-4147-A177-3AD203B41FA5}">
                      <a16:colId xmlns:a16="http://schemas.microsoft.com/office/drawing/2014/main" val="3270854437"/>
                    </a:ext>
                  </a:extLst>
                </a:gridCol>
                <a:gridCol w="5902324">
                  <a:extLst>
                    <a:ext uri="{9D8B030D-6E8A-4147-A177-3AD203B41FA5}">
                      <a16:colId xmlns:a16="http://schemas.microsoft.com/office/drawing/2014/main" val="893292421"/>
                    </a:ext>
                  </a:extLst>
                </a:gridCol>
              </a:tblGrid>
              <a:tr h="5502371">
                <a:tc>
                  <a:txBody>
                    <a:bodyPr vert="horz" wrap="square"/>
                    <a:lstStyle/>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code delay</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packetization delay</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queuing delay</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serialization delay</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propagation delay</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de-jitter delay</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first-in-first out (FIFO)</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weighted fair queuing (WFQ)</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class-based weighted fair queuing (CBWFQ)</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low latency queuing (LLQ)</a:t>
                      </a:r>
                    </a:p>
                    <a:p>
                      <a:pPr marL="285750" indent="-285750">
                        <a:buFont typeface="Arial" pitchFamily="34" charset="0"/>
                        <a:buChar char="•"/>
                      </a:pPr>
                      <a:r>
                        <a:rPr lang="en-US" sz="2000" b="0" err="1">
                          <a:solidFill>
                            <a:srgbClr val="000000"/>
                          </a:solidFill>
                          <a:latin typeface="Times New Roman" panose="02020603050405020304" pitchFamily="18" charset="0"/>
                          <a:cs typeface="Times New Roman" panose="02020603050405020304" pitchFamily="18" charset="0"/>
                        </a:rPr>
                        <a:t>IntServ</a:t>
                      </a:r>
                      <a:endParaRPr lang="en-US" sz="2000" b="0">
                        <a:solidFill>
                          <a:srgbClr val="000000"/>
                        </a:solidFill>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US" sz="2000" b="0" err="1">
                          <a:solidFill>
                            <a:srgbClr val="000000"/>
                          </a:solidFill>
                          <a:latin typeface="Times New Roman" panose="02020603050405020304" pitchFamily="18" charset="0"/>
                          <a:cs typeface="Times New Roman" panose="02020603050405020304" pitchFamily="18" charset="0"/>
                        </a:rPr>
                        <a:t>DiffServ</a:t>
                      </a:r>
                      <a:endParaRPr lang="en-US" sz="2000" b="0">
                        <a:solidFill>
                          <a:srgbClr val="000000"/>
                        </a:solidFill>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classification and marking</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congestion avoidance</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congestion management</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class of service</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differentiated code point (DSCP)</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best-effort</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expedited forwarding</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assured forwarding</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trust boundaries</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shaping</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policing</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err="1" smtClean="0">
                <a:solidFill>
                  <a:srgbClr val="004C69"/>
                </a:solidFill>
              </a:rPr>
              <a:t>QoS </a:t>
            </a:r>
            <a:r>
              <a:rPr lang="zh-TW" altLang="en-US" sz="3600">
                <a:solidFill>
                  <a:srgbClr val="004C69"/>
                </a:solidFill>
              </a:rPr>
              <a:t>概念</a:t>
            </a:r>
            <a:br>
              <a:rPr lang="en-US" sz="3600">
                <a:solidFill>
                  <a:srgbClr val="004C69"/>
                </a:solidFill>
              </a:rPr>
            </a:br>
            <a:r>
              <a:rPr lang="zh-TW" altLang="zh-TW" sz="3600">
                <a:solidFill>
                  <a:srgbClr val="004C69"/>
                </a:solidFill>
              </a:rPr>
              <a:t>新詞彙和命</a:t>
            </a:r>
            <a:r>
              <a:rPr lang="zh-TW" altLang="en-US" sz="3600">
                <a:solidFill>
                  <a:srgbClr val="004C69"/>
                </a:solidFill>
              </a:rPr>
              <a:t>令</a:t>
            </a:r>
            <a:endParaRPr lang="zh-TW"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396</a:t>
            </a:fld>
            <a:endParaRPr lang="en-US" kern="0">
              <a:solidFill>
                <a:srgbClr val="595959"/>
              </a:solidFill>
            </a:endParaRPr>
          </a:p>
        </p:txBody>
      </p:sp>
    </p:spTree>
    <p:custDataLst>
      <p:tags r:id="rId3"/>
    </p:custDataLst>
    <p:extLst>
      <p:ext uri="{BB962C8B-B14F-4D97-AF65-F5344CB8AC3E}">
        <p14:creationId xmlns:p14="http://schemas.microsoft.com/office/powerpoint/2010/main" val="97302051"/>
      </p:ext>
    </p:extLst>
  </p:cSld>
  <p:clrMapOvr>
    <a:masterClrMapping/>
  </p:clrMapOvr>
  <p:transition spd="slow">
    <p:wipe/>
  </p:transition>
  <p:timing/>
</p:sld>
</file>

<file path=ppt/slides/slide3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noAutofit/>
          </a:bodyPr>
          <a:lstStyle/>
          <a:p>
            <a:r>
              <a:rPr lang="zh-TW" altLang="en-US" sz="5000">
                <a:latin typeface="標楷體" pitchFamily="65" charset="-120"/>
              </a:rPr>
              <a:t>第十章</a:t>
            </a:r>
            <a:br>
              <a:rPr lang="en-US" altLang="zh-TW" sz="5000">
                <a:latin typeface="標楷體" pitchFamily="65" charset="-120"/>
              </a:rPr>
            </a:br>
            <a:br>
              <a:rPr lang="en-US" altLang="zh-TW" sz="5000">
                <a:latin typeface="標楷體" pitchFamily="65" charset="-120"/>
              </a:rPr>
            </a:br>
            <a:r>
              <a:rPr lang="zh-TW" altLang="zh-TW" sz="5000">
                <a:latin typeface="標楷體" pitchFamily="65" charset="-120"/>
              </a:rPr>
              <a:t>網路管理</a:t>
            </a:r>
            <a:endParaRPr lang="zh-TW" sz="5000">
              <a:latin typeface="標楷體" pitchFamily="65" charset="-120"/>
              <a:cs typeface="Arial"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397</a:t>
            </a:fld>
            <a:endParaRPr lang="en-US"/>
          </a:p>
        </p:txBody>
      </p:sp>
    </p:spTree>
    <p:custDataLst>
      <p:tags r:id="rId3"/>
    </p:custDataLst>
    <p:extLst>
      <p:ext uri="{BB962C8B-B14F-4D97-AF65-F5344CB8AC3E}">
        <p14:creationId xmlns:p14="http://schemas.microsoft.com/office/powerpoint/2010/main" val="3651497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676426" y="831273"/>
            <a:ext cx="11804381" cy="11305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spcBef>
                <a:spcPct val="0"/>
              </a:spcBef>
              <a:buNone/>
            </a:pPr>
            <a:r>
              <a:rPr lang="zh-TW" altLang="en-US" sz="3600">
                <a:solidFill>
                  <a:srgbClr val="004C69"/>
                </a:solidFill>
                <a:cs typeface="+mj-cs"/>
              </a:rPr>
              <a:t>模組標題： 網路管理</a:t>
            </a:r>
          </a:p>
          <a:p>
            <a:pPr>
              <a:spcBef>
                <a:spcPct val="0"/>
              </a:spcBef>
              <a:buNone/>
            </a:pPr>
            <a:r>
              <a:rPr lang="zh-TW" altLang="en-US" sz="3600">
                <a:solidFill>
                  <a:srgbClr val="004C69"/>
                </a:solidFill>
                <a:cs typeface="+mj-cs"/>
              </a:rPr>
              <a:t>模組目標： 實作協定來管理網路。</a:t>
            </a: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sz="3600">
                <a:solidFill>
                  <a:srgbClr val="004C69"/>
                </a:solidFill>
              </a:rPr>
              <a:t>模組目標</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nvPr>
        </p:nvGraphicFramePr>
        <p:xfrm>
          <a:off x="586979" y="2216421"/>
          <a:ext cx="10529107" cy="3764280"/>
        </p:xfrm>
        <a:graphic>
          <a:graphicData uri="http://schemas.openxmlformats.org/drawingml/2006/table">
            <a:tbl>
              <a:tblPr firstRow="1" bandRow="1">
                <a:tableStyleId>{5C22544A-7EE6-4342-B048-85BDC9FD1C3A}</a:tableStyleId>
              </a:tblPr>
              <a:tblGrid>
                <a:gridCol w="4019764">
                  <a:extLst>
                    <a:ext uri="{9D8B030D-6E8A-4147-A177-3AD203B41FA5}">
                      <a16:colId xmlns:a16="http://schemas.microsoft.com/office/drawing/2014/main" val="2579019526"/>
                    </a:ext>
                  </a:extLst>
                </a:gridCol>
                <a:gridCol w="6509343">
                  <a:extLst>
                    <a:ext uri="{9D8B030D-6E8A-4147-A177-3AD203B41FA5}">
                      <a16:colId xmlns:a16="http://schemas.microsoft.com/office/drawing/2014/main" val="1764220437"/>
                    </a:ext>
                  </a:extLst>
                </a:gridCol>
              </a:tblGrid>
              <a:tr h="492760">
                <a:tc>
                  <a:txBody>
                    <a:bodyPr vert="horz" wrap="square"/>
                    <a:lstStyle/>
                    <a:p>
                      <a:pPr algn="l" rtl="0" fontAlgn="ctr"/>
                      <a:r>
                        <a:rPr lang="zh-TW" sz="2400" b="1">
                          <a:effectLst/>
                        </a:rPr>
                        <a:t>主題標題</a:t>
                      </a:r>
                    </a:p>
                  </a:txBody>
                  <a:tcPr marL="63500" marR="63500" marT="63500" marB="63500" anchor="ctr"/>
                </a:tc>
                <a:tc>
                  <a:txBody>
                    <a:bodyPr vert="horz" wrap="square"/>
                    <a:lstStyle/>
                    <a:p>
                      <a:pPr algn="l" rtl="0" fontAlgn="ctr"/>
                      <a:r>
                        <a:rPr lang="zh-TW" sz="2400" b="1">
                          <a:effectLst/>
                        </a:rPr>
                        <a:t>主題目標</a:t>
                      </a:r>
                    </a:p>
                  </a:txBody>
                  <a:tcPr marL="63500" marR="63500" marT="63500" marB="63500" anchor="ctr"/>
                </a:tc>
                <a:extLst>
                  <a:ext uri="{0D108BD9-81ED-4DB2-BD59-A6C34878D82A}">
                    <a16:rowId xmlns:a16="http://schemas.microsoft.com/office/drawing/2014/main" val="742401779"/>
                  </a:ext>
                </a:extLst>
              </a:tr>
              <a:tr h="467360">
                <a:tc>
                  <a:txBody>
                    <a:bodyPr vert="horz" wrap="square"/>
                    <a:lstStyle/>
                    <a:p>
                      <a:pPr fontAlgn="ctr"/>
                      <a:r>
                        <a:rPr lang="zh-TW" altLang="en-US" sz="2400" b="1">
                          <a:solidFill>
                            <a:schemeClr val="bg1"/>
                          </a:solidFill>
                          <a:effectLst/>
                        </a:rPr>
                        <a:t>使用 </a:t>
                      </a:r>
                      <a:r>
                        <a:rPr lang="en-US" altLang="zh-TW" sz="2400" b="1">
                          <a:solidFill>
                            <a:schemeClr val="bg1"/>
                          </a:solidFill>
                          <a:effectLst/>
                        </a:rPr>
                        <a:t>CDP </a:t>
                      </a:r>
                      <a:r>
                        <a:rPr lang="zh-TW" altLang="en-US" sz="2400" b="1">
                          <a:solidFill>
                            <a:schemeClr val="bg1"/>
                          </a:solidFill>
                          <a:effectLst/>
                        </a:rPr>
                        <a:t>發現裝置</a:t>
                      </a:r>
                      <a:endParaRPr lang="zh-TW" altLang="en-US" sz="2400" b="0">
                        <a:solidFill>
                          <a:schemeClr val="bg1"/>
                        </a:solidFill>
                        <a:effectLst/>
                      </a:endParaRPr>
                    </a:p>
                  </a:txBody>
                  <a:tcPr marL="50800" marR="50800" marT="50800" marB="50800" anchor="ctr">
                    <a:solidFill>
                      <a:schemeClr val="accent1"/>
                    </a:solidFill>
                  </a:tcPr>
                </a:tc>
                <a:tc>
                  <a:txBody>
                    <a:bodyPr vert="horz" wrap="square"/>
                    <a:lstStyle/>
                    <a:p>
                      <a:pPr fontAlgn="ctr"/>
                      <a:r>
                        <a:rPr lang="zh-TW" altLang="en-US" sz="2400" b="0">
                          <a:effectLst/>
                        </a:rPr>
                        <a:t>使用 </a:t>
                      </a:r>
                      <a:r>
                        <a:rPr lang="en-US" altLang="zh-TW" sz="2400" b="0">
                          <a:effectLst/>
                        </a:rPr>
                        <a:t>CDP </a:t>
                      </a:r>
                      <a:r>
                        <a:rPr lang="zh-TW" altLang="en-US" sz="2400" b="0">
                          <a:effectLst/>
                        </a:rPr>
                        <a:t>映射路網拓撲。</a:t>
                      </a:r>
                    </a:p>
                  </a:txBody>
                  <a:tcPr marL="50800" marR="50800" marT="50800" marB="50800" anchor="ctr"/>
                </a:tc>
                <a:extLst>
                  <a:ext uri="{0D108BD9-81ED-4DB2-BD59-A6C34878D82A}">
                    <a16:rowId xmlns:a16="http://schemas.microsoft.com/office/drawing/2014/main" val="3150950737"/>
                  </a:ext>
                </a:extLst>
              </a:tr>
              <a:tr h="467360">
                <a:tc>
                  <a:txBody>
                    <a:bodyPr vert="horz" wrap="square"/>
                    <a:lstStyle/>
                    <a:p>
                      <a:pPr fontAlgn="ctr"/>
                      <a:r>
                        <a:rPr lang="zh-TW" altLang="en-US" sz="2400" b="1">
                          <a:solidFill>
                            <a:schemeClr val="bg1"/>
                          </a:solidFill>
                          <a:effectLst/>
                        </a:rPr>
                        <a:t>使用 </a:t>
                      </a:r>
                      <a:r>
                        <a:rPr lang="en-US" altLang="zh-TW" sz="2400" b="1">
                          <a:solidFill>
                            <a:schemeClr val="bg1"/>
                          </a:solidFill>
                          <a:effectLst/>
                        </a:rPr>
                        <a:t>LLDP </a:t>
                      </a:r>
                      <a:r>
                        <a:rPr lang="zh-TW" altLang="en-US" sz="2400" b="1">
                          <a:solidFill>
                            <a:schemeClr val="bg1"/>
                          </a:solidFill>
                          <a:effectLst/>
                        </a:rPr>
                        <a:t>發現裝置</a:t>
                      </a:r>
                      <a:endParaRPr lang="zh-TW" altLang="en-US" sz="2400" b="0">
                        <a:solidFill>
                          <a:schemeClr val="bg1"/>
                        </a:solidFill>
                        <a:effectLst/>
                      </a:endParaRPr>
                    </a:p>
                  </a:txBody>
                  <a:tcPr marL="50800" marR="50800" marT="50800" marB="50800" anchor="ctr">
                    <a:solidFill>
                      <a:schemeClr val="accent1"/>
                    </a:solidFill>
                  </a:tcPr>
                </a:tc>
                <a:tc>
                  <a:txBody>
                    <a:bodyPr vert="horz" wrap="square"/>
                    <a:lstStyle/>
                    <a:p>
                      <a:pPr fontAlgn="ctr"/>
                      <a:r>
                        <a:rPr lang="zh-TW" altLang="en-US" sz="2400" b="0">
                          <a:effectLst/>
                        </a:rPr>
                        <a:t>使用 </a:t>
                      </a:r>
                      <a:r>
                        <a:rPr lang="en-US" altLang="zh-TW" sz="2400" b="0">
                          <a:effectLst/>
                        </a:rPr>
                        <a:t>LLDP </a:t>
                      </a:r>
                      <a:r>
                        <a:rPr lang="zh-TW" altLang="en-US" sz="2400" b="0">
                          <a:effectLst/>
                        </a:rPr>
                        <a:t>映射路網拓撲。</a:t>
                      </a:r>
                    </a:p>
                  </a:txBody>
                  <a:tcPr marL="50800" marR="50800" marT="50800" marB="50800" anchor="ctr"/>
                </a:tc>
                <a:extLst>
                  <a:ext uri="{0D108BD9-81ED-4DB2-BD59-A6C34878D82A}">
                    <a16:rowId xmlns:a16="http://schemas.microsoft.com/office/drawing/2014/main" val="2772085455"/>
                  </a:ext>
                </a:extLst>
              </a:tr>
              <a:tr h="467360">
                <a:tc>
                  <a:txBody>
                    <a:bodyPr vert="horz" wrap="square"/>
                    <a:lstStyle/>
                    <a:p>
                      <a:pPr fontAlgn="ctr"/>
                      <a:r>
                        <a:rPr lang="en-US" sz="2400" b="1">
                          <a:solidFill>
                            <a:schemeClr val="bg1"/>
                          </a:solidFill>
                          <a:effectLst/>
                        </a:rPr>
                        <a:t>NTP</a:t>
                      </a:r>
                      <a:endParaRPr lang="en-US" sz="2400" b="0">
                        <a:solidFill>
                          <a:schemeClr val="bg1"/>
                        </a:solidFill>
                        <a:effectLst/>
                      </a:endParaRPr>
                    </a:p>
                  </a:txBody>
                  <a:tcPr marL="50800" marR="50800" marT="50800" marB="50800" anchor="ctr">
                    <a:solidFill>
                      <a:schemeClr val="accent1"/>
                    </a:solidFill>
                  </a:tcPr>
                </a:tc>
                <a:tc>
                  <a:txBody>
                    <a:bodyPr vert="horz" wrap="square"/>
                    <a:lstStyle/>
                    <a:p>
                      <a:pPr fontAlgn="ctr"/>
                      <a:r>
                        <a:rPr lang="zh-TW" altLang="en-US" sz="2400" b="0">
                          <a:effectLst/>
                        </a:rPr>
                        <a:t>在 </a:t>
                      </a:r>
                      <a:r>
                        <a:rPr lang="en-US" altLang="zh-TW" sz="2400" b="0">
                          <a:effectLst/>
                        </a:rPr>
                        <a:t>NTP </a:t>
                      </a:r>
                      <a:r>
                        <a:rPr lang="zh-TW" altLang="en-US" sz="2400" b="0">
                          <a:effectLst/>
                        </a:rPr>
                        <a:t>用戶端和 </a:t>
                      </a:r>
                      <a:r>
                        <a:rPr lang="en-US" altLang="zh-TW" sz="2400" b="0">
                          <a:effectLst/>
                        </a:rPr>
                        <a:t>NTP </a:t>
                      </a:r>
                      <a:r>
                        <a:rPr lang="zh-TW" altLang="en-US" sz="2400" b="0">
                          <a:effectLst/>
                        </a:rPr>
                        <a:t>伺服器之間實作 </a:t>
                      </a:r>
                      <a:r>
                        <a:rPr lang="en-US" altLang="zh-TW" sz="2400" b="0">
                          <a:effectLst/>
                        </a:rPr>
                        <a:t>NTP</a:t>
                      </a:r>
                      <a:r>
                        <a:rPr lang="zh-TW" altLang="en-US" sz="2400" b="0">
                          <a:effectLst/>
                        </a:rPr>
                        <a:t>。</a:t>
                      </a:r>
                    </a:p>
                  </a:txBody>
                  <a:tcPr marL="50800" marR="50800" marT="50800" marB="50800" anchor="ctr"/>
                </a:tc>
                <a:extLst>
                  <a:ext uri="{0D108BD9-81ED-4DB2-BD59-A6C34878D82A}">
                    <a16:rowId xmlns:a16="http://schemas.microsoft.com/office/drawing/2014/main" val="3228802595"/>
                  </a:ext>
                </a:extLst>
              </a:tr>
              <a:tr h="467360">
                <a:tc>
                  <a:txBody>
                    <a:bodyPr vert="horz" wrap="square"/>
                    <a:lstStyle/>
                    <a:p>
                      <a:pPr fontAlgn="ctr"/>
                      <a:r>
                        <a:rPr lang="en-US" sz="2400" b="1">
                          <a:solidFill>
                            <a:schemeClr val="bg1"/>
                          </a:solidFill>
                          <a:effectLst/>
                        </a:rPr>
                        <a:t>SNMP</a:t>
                      </a:r>
                      <a:endParaRPr lang="en-US" sz="2400" b="0">
                        <a:solidFill>
                          <a:schemeClr val="bg1"/>
                        </a:solidFill>
                        <a:effectLst/>
                      </a:endParaRPr>
                    </a:p>
                  </a:txBody>
                  <a:tcPr marL="50800" marR="50800" marT="50800" marB="50800" anchor="ctr">
                    <a:solidFill>
                      <a:schemeClr val="accent1"/>
                    </a:solidFill>
                  </a:tcPr>
                </a:tc>
                <a:tc>
                  <a:txBody>
                    <a:bodyPr vert="horz" wrap="square"/>
                    <a:lstStyle/>
                    <a:p>
                      <a:pPr fontAlgn="ctr"/>
                      <a:r>
                        <a:rPr lang="zh-TW" altLang="en-US" sz="2400" b="0">
                          <a:effectLst/>
                        </a:rPr>
                        <a:t>解釋 </a:t>
                      </a:r>
                      <a:r>
                        <a:rPr lang="en-US" altLang="zh-TW" sz="2400" b="0">
                          <a:effectLst/>
                        </a:rPr>
                        <a:t>SNMP </a:t>
                      </a:r>
                      <a:r>
                        <a:rPr lang="zh-TW" altLang="en-US" sz="2400" b="0">
                          <a:effectLst/>
                        </a:rPr>
                        <a:t>的運作方式。</a:t>
                      </a:r>
                    </a:p>
                  </a:txBody>
                  <a:tcPr marL="50800" marR="50800" marT="50800" marB="50800" anchor="ctr"/>
                </a:tc>
                <a:extLst>
                  <a:ext uri="{0D108BD9-81ED-4DB2-BD59-A6C34878D82A}">
                    <a16:rowId xmlns:a16="http://schemas.microsoft.com/office/drawing/2014/main" val="3134809945"/>
                  </a:ext>
                </a:extLst>
              </a:tr>
              <a:tr h="467360">
                <a:tc>
                  <a:txBody>
                    <a:bodyPr vert="horz" wrap="square"/>
                    <a:lstStyle/>
                    <a:p>
                      <a:pPr fontAlgn="ctr"/>
                      <a:r>
                        <a:rPr lang="en-US" altLang="zh-TW" sz="2400" b="1">
                          <a:solidFill>
                            <a:schemeClr val="bg1"/>
                          </a:solidFill>
                          <a:effectLst/>
                        </a:rPr>
                        <a:t>Syslog </a:t>
                      </a:r>
                      <a:endParaRPr lang="zh-TW" altLang="en-US" sz="2400" b="0">
                        <a:solidFill>
                          <a:schemeClr val="bg1"/>
                        </a:solidFill>
                        <a:effectLst/>
                      </a:endParaRPr>
                    </a:p>
                  </a:txBody>
                  <a:tcPr marL="50800" marR="50800" marT="50800" marB="50800" anchor="ctr">
                    <a:solidFill>
                      <a:schemeClr val="accent1"/>
                    </a:solidFill>
                  </a:tcPr>
                </a:tc>
                <a:tc>
                  <a:txBody>
                    <a:bodyPr vert="horz" wrap="square"/>
                    <a:lstStyle/>
                    <a:p>
                      <a:pPr fontAlgn="ctr"/>
                      <a:r>
                        <a:rPr lang="zh-TW" altLang="en-US" sz="2400" b="0">
                          <a:effectLst/>
                        </a:rPr>
                        <a:t>解釋</a:t>
                      </a:r>
                      <a:r>
                        <a:rPr lang="en-US" altLang="zh-TW" sz="2400" b="0">
                          <a:effectLst/>
                        </a:rPr>
                        <a:t>Syslog </a:t>
                      </a:r>
                      <a:r>
                        <a:rPr lang="zh-TW" altLang="en-US" sz="2400" b="0">
                          <a:effectLst/>
                        </a:rPr>
                        <a:t>運作。</a:t>
                      </a:r>
                    </a:p>
                  </a:txBody>
                  <a:tcPr marL="50800" marR="50800" marT="50800" marB="50800" anchor="ctr"/>
                </a:tc>
                <a:extLst>
                  <a:ext uri="{0D108BD9-81ED-4DB2-BD59-A6C34878D82A}">
                    <a16:rowId xmlns:a16="http://schemas.microsoft.com/office/drawing/2014/main" val="2841641446"/>
                  </a:ext>
                </a:extLst>
              </a:tr>
              <a:tr h="467360">
                <a:tc>
                  <a:txBody>
                    <a:bodyPr vert="horz" wrap="square"/>
                    <a:lstStyle/>
                    <a:p>
                      <a:pPr fontAlgn="ctr"/>
                      <a:r>
                        <a:rPr lang="zh-TW" altLang="en-US" sz="2400" b="1">
                          <a:solidFill>
                            <a:schemeClr val="bg1"/>
                          </a:solidFill>
                          <a:effectLst/>
                        </a:rPr>
                        <a:t>路由器和交換器檔案維護</a:t>
                      </a:r>
                      <a:endParaRPr lang="zh-TW" altLang="en-US" sz="2400" b="0">
                        <a:solidFill>
                          <a:schemeClr val="bg1"/>
                        </a:solidFill>
                        <a:effectLst/>
                      </a:endParaRPr>
                    </a:p>
                  </a:txBody>
                  <a:tcPr marL="50800" marR="50800" marT="50800" marB="50800" anchor="ctr">
                    <a:solidFill>
                      <a:schemeClr val="accent1"/>
                    </a:solidFill>
                  </a:tcPr>
                </a:tc>
                <a:tc>
                  <a:txBody>
                    <a:bodyPr vert="horz" wrap="square"/>
                    <a:lstStyle/>
                    <a:p>
                      <a:pPr fontAlgn="ctr"/>
                      <a:r>
                        <a:rPr lang="zh-TW" altLang="en-US" sz="2400" b="0">
                          <a:effectLst/>
                        </a:rPr>
                        <a:t>使用命令備份和還原 </a:t>
                      </a:r>
                      <a:r>
                        <a:rPr lang="en-US" altLang="zh-TW" sz="2400" b="0">
                          <a:effectLst/>
                        </a:rPr>
                        <a:t>IOS </a:t>
                      </a:r>
                      <a:r>
                        <a:rPr lang="zh-TW" altLang="en-US" sz="2400" b="0">
                          <a:effectLst/>
                        </a:rPr>
                        <a:t>設定檔。</a:t>
                      </a:r>
                    </a:p>
                  </a:txBody>
                  <a:tcPr marL="50800" marR="50800" marT="50800" marB="50800" anchor="ctr"/>
                </a:tc>
                <a:extLst>
                  <a:ext uri="{0D108BD9-81ED-4DB2-BD59-A6C34878D82A}">
                    <a16:rowId xmlns:a16="http://schemas.microsoft.com/office/drawing/2014/main" val="2954646025"/>
                  </a:ext>
                </a:extLst>
              </a:tr>
              <a:tr h="467360">
                <a:tc>
                  <a:txBody>
                    <a:bodyPr vert="horz" wrap="square"/>
                    <a:lstStyle/>
                    <a:p>
                      <a:pPr fontAlgn="ctr"/>
                      <a:r>
                        <a:rPr lang="en-US" sz="2400" b="1">
                          <a:solidFill>
                            <a:schemeClr val="bg1"/>
                          </a:solidFill>
                          <a:effectLst/>
                        </a:rPr>
                        <a:t>IOS </a:t>
                      </a:r>
                      <a:r>
                        <a:rPr lang="zh-TW" altLang="en-US" sz="2400" b="1">
                          <a:solidFill>
                            <a:schemeClr val="bg1"/>
                          </a:solidFill>
                          <a:effectLst/>
                        </a:rPr>
                        <a:t>映像管理</a:t>
                      </a:r>
                      <a:endParaRPr lang="zh-TW" altLang="en-US" sz="2400" b="0">
                        <a:solidFill>
                          <a:schemeClr val="bg1"/>
                        </a:solidFill>
                        <a:effectLst/>
                      </a:endParaRPr>
                    </a:p>
                  </a:txBody>
                  <a:tcPr marL="50800" marR="50800" marT="50800" marB="50800" anchor="ctr">
                    <a:solidFill>
                      <a:schemeClr val="accent1"/>
                    </a:solidFill>
                  </a:tcPr>
                </a:tc>
                <a:tc>
                  <a:txBody>
                    <a:bodyPr vert="horz" wrap="square"/>
                    <a:lstStyle/>
                    <a:p>
                      <a:pPr fontAlgn="ctr"/>
                      <a:r>
                        <a:rPr lang="zh-TW" altLang="en-US" sz="2400" b="0">
                          <a:effectLst/>
                        </a:rPr>
                        <a:t>實作協定來管理網路。</a:t>
                      </a:r>
                    </a:p>
                  </a:txBody>
                  <a:tcPr marL="50800" marR="50800" marT="50800" marB="50800" anchor="ctr"/>
                </a:tc>
                <a:extLst>
                  <a:ext uri="{0D108BD9-81ED-4DB2-BD59-A6C34878D82A}">
                    <a16:rowId xmlns:a16="http://schemas.microsoft.com/office/drawing/2014/main" val="376601196"/>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398</a:t>
            </a:fld>
            <a:endParaRPr lang="en-US" kern="0">
              <a:solidFill>
                <a:srgbClr val="595959"/>
              </a:solidFill>
            </a:endParaRPr>
          </a:p>
        </p:txBody>
      </p:sp>
    </p:spTree>
    <p:custDataLst>
      <p:tags r:id="rId3"/>
    </p:custDataLst>
    <p:extLst>
      <p:ext uri="{BB962C8B-B14F-4D97-AF65-F5344CB8AC3E}">
        <p14:creationId xmlns:p14="http://schemas.microsoft.com/office/powerpoint/2010/main" val="16518342"/>
      </p:ext>
    </p:extLst>
  </p:cSld>
  <p:clrMapOvr>
    <a:masterClrMapping/>
  </p:clrMapOvr>
  <p:transition spd="slow">
    <p:wipe/>
  </p:transition>
  <p:timing/>
</p:sld>
</file>

<file path=ppt/slides/slide3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FA5117AB-DB1E-9E46-B6D2-8AECA095A782}"/>
              </a:ext>
            </a:extLst>
          </p:cNvPr>
          <p:cNvSpPr>
            <a:spLocks noGrp="1"/>
          </p:cNvSpPr>
          <p:nvPr>
            <p:ph idx="1"/>
          </p:nvPr>
        </p:nvSpPr>
        <p:spPr>
          <a:xfrm>
            <a:off x="676427" y="1379913"/>
            <a:ext cx="10504192" cy="4720737"/>
          </a:xfrm>
        </p:spPr>
        <p:txBody>
          <a:bodyPr>
            <a:normAutofit/>
          </a:bodyPr>
          <a:lstStyle/>
          <a:p>
            <a:pPr marL="0" indent="0">
              <a:buNone/>
            </a:pPr>
            <a:r>
              <a:rPr lang="en-US" altLang="zh-TW" sz="2400">
                <a:latin typeface="標楷體" pitchFamily="65" charset="-120"/>
              </a:rPr>
              <a:t>CDP </a:t>
            </a:r>
            <a:r>
              <a:rPr lang="zh-TW" altLang="en-US" sz="2400">
                <a:latin typeface="標楷體" pitchFamily="65" charset="-120"/>
              </a:rPr>
              <a:t>是思科專有的第 </a:t>
            </a:r>
            <a:r>
              <a:rPr lang="en-US" altLang="zh-TW" sz="2400">
                <a:latin typeface="標楷體" pitchFamily="65" charset="-120"/>
              </a:rPr>
              <a:t>2 </a:t>
            </a:r>
            <a:r>
              <a:rPr lang="zh-TW" altLang="en-US" sz="2400">
                <a:latin typeface="標楷體" pitchFamily="65" charset="-120"/>
              </a:rPr>
              <a:t>層協定，用於收集有關共用相同資料鏈路思科裝置的資訊。</a:t>
            </a:r>
            <a:r>
              <a:rPr lang="en-US" altLang="zh-TW" sz="2400">
                <a:latin typeface="標楷體" pitchFamily="65" charset="-120"/>
              </a:rPr>
              <a:t>CDP </a:t>
            </a:r>
            <a:r>
              <a:rPr lang="zh-TW" altLang="en-US" sz="2400">
                <a:latin typeface="標楷體" pitchFamily="65" charset="-120"/>
              </a:rPr>
              <a:t>獨立於媒體和協定，可在所有 </a:t>
            </a:r>
            <a:r>
              <a:rPr lang="en-US" altLang="zh-TW" sz="2400">
                <a:latin typeface="標楷體" pitchFamily="65" charset="-120"/>
              </a:rPr>
              <a:t>Cisco </a:t>
            </a:r>
            <a:r>
              <a:rPr lang="zh-TW" altLang="en-US" sz="2400">
                <a:latin typeface="標楷體" pitchFamily="65" charset="-120"/>
              </a:rPr>
              <a:t>裝置上執行，例如路由器、交換器和存取伺服器。</a:t>
            </a:r>
            <a:endParaRPr lang="en-US" sz="2400">
              <a:latin typeface="標楷體" pitchFamily="65" charset="-120"/>
            </a:endParaRPr>
          </a:p>
          <a:p>
            <a:pPr marL="0" indent="0"/>
            <a:r>
              <a:rPr lang="zh-TW" altLang="en-US" sz="2400">
                <a:latin typeface="標楷體" pitchFamily="65" charset="-120"/>
              </a:rPr>
              <a:t>裝置會定期傳送 </a:t>
            </a:r>
            <a:r>
              <a:rPr lang="en-US" altLang="zh-TW" sz="2400">
                <a:latin typeface="標楷體" pitchFamily="65" charset="-120"/>
              </a:rPr>
              <a:t>CDP </a:t>
            </a:r>
            <a:r>
              <a:rPr lang="zh-TW" altLang="en-US" sz="2400">
                <a:latin typeface="標楷體" pitchFamily="65" charset="-120"/>
              </a:rPr>
              <a:t>通告至連接的裝置。這些通告分享了關於被發現的裝置類型、裝置名稱以及介面的數量和類型的資訊。</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10.1</a:t>
            </a:r>
            <a:r>
              <a:rPr lang="zh-TW" altLang="en-US" sz="3600" smtClean="0">
                <a:solidFill>
                  <a:srgbClr val="004C69"/>
                </a:solidFill>
              </a:rPr>
              <a:t> 使用 </a:t>
            </a:r>
            <a:r>
              <a:rPr lang="en-US" altLang="zh-TW" sz="3600">
                <a:solidFill>
                  <a:srgbClr val="004C69"/>
                </a:solidFill>
              </a:rPr>
              <a:t>CDP </a:t>
            </a:r>
            <a:r>
              <a:rPr lang="zh-TW" altLang="en-US" sz="3600">
                <a:solidFill>
                  <a:srgbClr val="004C69"/>
                </a:solidFill>
              </a:rPr>
              <a:t>發現裝置</a:t>
            </a:r>
            <a:br>
              <a:rPr lang="en-US" altLang="zh-TW" sz="3600">
                <a:solidFill>
                  <a:srgbClr val="004C69"/>
                </a:solidFill>
              </a:rPr>
            </a:br>
            <a:r>
              <a:rPr lang="en-US" altLang="zh-TW" sz="3600">
                <a:solidFill>
                  <a:srgbClr val="004C69"/>
                </a:solidFill>
              </a:rPr>
              <a:t>CDP </a:t>
            </a:r>
            <a:r>
              <a:rPr lang="zh-TW" altLang="en-US" sz="3600">
                <a:solidFill>
                  <a:srgbClr val="004C69"/>
                </a:solidFill>
              </a:rPr>
              <a:t>概觀</a:t>
            </a:r>
          </a:p>
        </p:txBody>
      </p:sp>
      <p:pic>
        <p:nvPicPr>
          <p:cNvPr id="5" name="Picture 4">
            <a:extLst>
              <a:ext uri="{FF2B5EF4-FFF2-40B4-BE49-F238E27FC236}">
                <a16:creationId xmlns:a16="http://schemas.microsoft.com/office/drawing/2014/main" id="{79CC965C-E9DD-0740-9101-544EE00163EF}"/>
              </a:ext>
            </a:extLst>
          </p:cNvPr>
          <p:cNvPicPr>
            <a:picLocks noChangeAspect="1"/>
          </p:cNvPicPr>
          <p:nvPr/>
        </p:nvPicPr>
        <p:blipFill>
          <a:blip r:embed="rId3"/>
          <a:stretch>
            <a:fillRect/>
          </a:stretch>
        </p:blipFill>
        <p:spPr>
          <a:xfrm>
            <a:off x="2689013" y="3835472"/>
            <a:ext cx="6810528" cy="109945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399</a:t>
            </a:fld>
            <a:endParaRPr lang="en-US" kern="0">
              <a:solidFill>
                <a:srgbClr val="595959"/>
              </a:solidFill>
            </a:endParaRPr>
          </a:p>
        </p:txBody>
      </p:sp>
    </p:spTree>
    <p:extLst>
      <p:ext uri="{BB962C8B-B14F-4D97-AF65-F5344CB8AC3E}">
        <p14:creationId xmlns:p14="http://schemas.microsoft.com/office/powerpoint/2010/main" val="3488983243"/>
      </p:ext>
    </p:extLst>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387620" y="510642"/>
            <a:ext cx="11804381" cy="266851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pPr>
              <a:lnSpc>
                <a:spcPct val="90000"/>
              </a:lnSpc>
              <a:spcBef>
                <a:spcPct val="0"/>
              </a:spcBef>
              <a:buNone/>
            </a:pPr>
            <a:r>
              <a:rPr lang="zh-TW" altLang="en-US" sz="3600">
                <a:solidFill>
                  <a:srgbClr val="004C69"/>
                </a:solidFill>
                <a:cs typeface="+mj-cs"/>
              </a:rPr>
              <a:t>模組標題</a:t>
            </a:r>
            <a:r>
              <a:rPr lang="en-US" altLang="zh-TW" sz="3600">
                <a:solidFill>
                  <a:srgbClr val="004C69"/>
                </a:solidFill>
                <a:cs typeface="+mj-cs"/>
              </a:rPr>
              <a:t>: </a:t>
            </a:r>
            <a:r>
              <a:rPr lang="zh-TW" altLang="en-US" sz="3600">
                <a:solidFill>
                  <a:srgbClr val="004C69"/>
                </a:solidFill>
                <a:cs typeface="+mj-cs"/>
              </a:rPr>
              <a:t>單區域 </a:t>
            </a:r>
            <a:r>
              <a:rPr lang="en-US" altLang="zh-TW" sz="3600">
                <a:solidFill>
                  <a:srgbClr val="004C69"/>
                </a:solidFill>
                <a:cs typeface="+mj-cs"/>
              </a:rPr>
              <a:t>OSPF </a:t>
            </a:r>
            <a:r>
              <a:rPr lang="zh-TW" altLang="en-US" sz="3600">
                <a:solidFill>
                  <a:srgbClr val="004C69"/>
                </a:solidFill>
                <a:cs typeface="+mj-cs"/>
              </a:rPr>
              <a:t>概念</a:t>
            </a:r>
          </a:p>
          <a:p>
            <a:pPr>
              <a:lnSpc>
                <a:spcPct val="90000"/>
              </a:lnSpc>
              <a:spcBef>
                <a:spcPct val="0"/>
              </a:spcBef>
              <a:buNone/>
            </a:pPr>
            <a:r>
              <a:rPr lang="zh-TW" altLang="en-US" sz="3600">
                <a:solidFill>
                  <a:srgbClr val="004C69"/>
                </a:solidFill>
                <a:cs typeface="+mj-cs"/>
              </a:rPr>
              <a:t>模組目標</a:t>
            </a:r>
            <a:r>
              <a:rPr lang="en-US" altLang="zh-TW" sz="3600">
                <a:solidFill>
                  <a:srgbClr val="004C69"/>
                </a:solidFill>
                <a:cs typeface="+mj-cs"/>
              </a:rPr>
              <a:t>: </a:t>
            </a:r>
            <a:r>
              <a:rPr lang="zh-TW" altLang="en-US" sz="3600">
                <a:solidFill>
                  <a:srgbClr val="004C69"/>
                </a:solidFill>
                <a:cs typeface="+mj-cs"/>
              </a:rPr>
              <a:t>說明單區域 </a:t>
            </a:r>
            <a:r>
              <a:rPr lang="en-US" altLang="zh-TW" sz="3600">
                <a:solidFill>
                  <a:srgbClr val="004C69"/>
                </a:solidFill>
                <a:cs typeface="+mj-cs"/>
              </a:rPr>
              <a:t>OSPF </a:t>
            </a:r>
            <a:r>
              <a:rPr lang="zh-TW" altLang="en-US" sz="3600">
                <a:solidFill>
                  <a:srgbClr val="004C69"/>
                </a:solidFill>
                <a:cs typeface="+mj-cs"/>
              </a:rPr>
              <a:t>如何在點對點</a:t>
            </a:r>
            <a:r>
              <a:rPr lang="zh-TW" altLang="en-US" sz="3600" smtClean="0">
                <a:solidFill>
                  <a:srgbClr val="004C69"/>
                </a:solidFill>
                <a:cs typeface="+mj-cs"/>
              </a:rPr>
              <a:t>和</a:t>
            </a:r>
            <a:endParaRPr lang="en-US" altLang="zh-TW" sz="3600" smtClean="0">
              <a:solidFill>
                <a:srgbClr val="004C69"/>
              </a:solidFill>
              <a:cs typeface="+mj-cs"/>
            </a:endParaRPr>
          </a:p>
          <a:p>
            <a:pPr>
              <a:lnSpc>
                <a:spcPct val="90000"/>
              </a:lnSpc>
              <a:spcBef>
                <a:spcPct val="0"/>
              </a:spcBef>
              <a:buNone/>
            </a:pPr>
            <a:r>
              <a:rPr lang="zh-TW" altLang="en-US" sz="3600">
                <a:solidFill>
                  <a:srgbClr val="004C69"/>
                </a:solidFill>
                <a:cs typeface="+mj-cs"/>
              </a:rPr>
              <a:t> </a:t>
            </a:r>
            <a:r>
              <a:rPr lang="zh-TW" altLang="en-US" sz="3600" smtClean="0">
                <a:solidFill>
                  <a:srgbClr val="004C69"/>
                </a:solidFill>
                <a:cs typeface="+mj-cs"/>
              </a:rPr>
              <a:t>                  廣播</a:t>
            </a:r>
            <a:r>
              <a:rPr lang="zh-TW" altLang="en-US" sz="3600">
                <a:solidFill>
                  <a:srgbClr val="004C69"/>
                </a:solidFill>
                <a:cs typeface="+mj-cs"/>
              </a:rPr>
              <a:t>多重存取網路中運作。</a:t>
            </a: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zh-TW" sz="3600">
                <a:solidFill>
                  <a:srgbClr val="004C69"/>
                </a:solidFill>
              </a:rPr>
              <a:t>模組目標</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4139610288"/>
              </p:ext>
            </p:extLst>
          </p:nvPr>
        </p:nvGraphicFramePr>
        <p:xfrm>
          <a:off x="551050" y="3088006"/>
          <a:ext cx="11436357" cy="2165604"/>
        </p:xfrm>
        <a:graphic>
          <a:graphicData uri="http://schemas.openxmlformats.org/drawingml/2006/table">
            <a:tbl>
              <a:tblPr firstRow="1" bandRow="1">
                <a:tableStyleId>{5C22544A-7EE6-4342-B048-85BDC9FD1C3A}</a:tableStyleId>
              </a:tblPr>
              <a:tblGrid>
                <a:gridCol w="3875665">
                  <a:extLst>
                    <a:ext uri="{9D8B030D-6E8A-4147-A177-3AD203B41FA5}">
                      <a16:colId xmlns:a16="http://schemas.microsoft.com/office/drawing/2014/main" val="2579019526"/>
                    </a:ext>
                  </a:extLst>
                </a:gridCol>
                <a:gridCol w="7560692">
                  <a:extLst>
                    <a:ext uri="{9D8B030D-6E8A-4147-A177-3AD203B41FA5}">
                      <a16:colId xmlns:a16="http://schemas.microsoft.com/office/drawing/2014/main" val="1764220437"/>
                    </a:ext>
                  </a:extLst>
                </a:gridCol>
              </a:tblGrid>
              <a:tr h="363791">
                <a:tc>
                  <a:txBody>
                    <a:bodyPr vert="horz" wrap="square"/>
                    <a:lstStyle/>
                    <a:p>
                      <a:pPr marL="0" marR="0" rtl="0">
                        <a:lnSpc>
                          <a:spcPct val="107000"/>
                        </a:lnSpc>
                        <a:spcBef>
                          <a:spcPct val="0"/>
                        </a:spcBef>
                        <a:spcAft>
                          <a:spcPct val="0"/>
                        </a:spcAft>
                      </a:pPr>
                      <a:r>
                        <a:rPr lang="zh-TW" altLang="en-US" sz="3000">
                          <a:effectLst/>
                          <a:latin typeface="標楷體" pitchFamily="65" charset="-120"/>
                          <a:ea typeface="標楷體" panose="03000509000000000000" pitchFamily="65" charset="-120"/>
                        </a:rPr>
                        <a:t>主題標題</a:t>
                      </a:r>
                      <a:endParaRPr lang="zh-TW" sz="3000">
                        <a:effectLst/>
                        <a:latin typeface="標楷體" pitchFamily="65" charset="-120"/>
                        <a:ea typeface="標楷體" panose="03000509000000000000" pitchFamily="65" charset="-120"/>
                      </a:endParaRPr>
                    </a:p>
                  </a:txBody>
                  <a:tcPr marT="0" marB="0" anchor="ctr"/>
                </a:tc>
                <a:tc>
                  <a:txBody>
                    <a:bodyPr vert="horz" wrap="square"/>
                    <a:lstStyle/>
                    <a:p>
                      <a:pPr marL="0" marR="0" rtl="0">
                        <a:lnSpc>
                          <a:spcPct val="107000"/>
                        </a:lnSpc>
                        <a:spcBef>
                          <a:spcPct val="0"/>
                        </a:spcBef>
                        <a:spcAft>
                          <a:spcPct val="0"/>
                        </a:spcAft>
                      </a:pPr>
                      <a:r>
                        <a:rPr lang="zh-TW" altLang="en-US" sz="3000">
                          <a:effectLst/>
                          <a:latin typeface="標楷體" pitchFamily="65" charset="-120"/>
                          <a:ea typeface="標楷體" panose="03000509000000000000" pitchFamily="65" charset="-120"/>
                        </a:rPr>
                        <a:t>主題目標</a:t>
                      </a:r>
                      <a:endParaRPr lang="zh-TW" sz="3000">
                        <a:effectLst/>
                        <a:latin typeface="標楷體" pitchFamily="65" charset="-120"/>
                        <a:ea typeface="標楷體" panose="03000509000000000000" pitchFamily="65" charset="-120"/>
                      </a:endParaRPr>
                    </a:p>
                  </a:txBody>
                  <a:tcPr marT="0" marB="0" anchor="ctr"/>
                </a:tc>
                <a:extLst>
                  <a:ext uri="{0D108BD9-81ED-4DB2-BD59-A6C34878D82A}">
                    <a16:rowId xmlns:a16="http://schemas.microsoft.com/office/drawing/2014/main" val="742401779"/>
                  </a:ext>
                </a:extLst>
              </a:tr>
              <a:tr h="467360">
                <a:tc>
                  <a:txBody>
                    <a:bodyPr vert="horz" wrap="square"/>
                    <a:lstStyle/>
                    <a:p>
                      <a:pPr fontAlgn="ctr"/>
                      <a:r>
                        <a:rPr lang="en-US" sz="3000" b="1">
                          <a:solidFill>
                            <a:schemeClr val="bg1"/>
                          </a:solidFill>
                          <a:effectLst/>
                          <a:latin typeface="標楷體" pitchFamily="65" charset="-120"/>
                          <a:ea typeface="標楷體" panose="03000509000000000000" pitchFamily="65" charset="-120"/>
                        </a:rPr>
                        <a:t>OSPF </a:t>
                      </a:r>
                      <a:r>
                        <a:rPr lang="zh-TW" altLang="en-US" sz="3000" b="1">
                          <a:solidFill>
                            <a:schemeClr val="bg1"/>
                          </a:solidFill>
                          <a:effectLst/>
                          <a:latin typeface="標楷體" pitchFamily="65" charset="-120"/>
                          <a:ea typeface="標楷體" panose="03000509000000000000" pitchFamily="65" charset="-120"/>
                        </a:rPr>
                        <a:t>功能和特徵</a:t>
                      </a:r>
                      <a:endParaRPr lang="zh-TW" altLang="en-US" sz="3000" b="0">
                        <a:solidFill>
                          <a:schemeClr val="bg1"/>
                        </a:solidFill>
                        <a:effectLst/>
                        <a:latin typeface="標楷體" pitchFamily="65" charset="-120"/>
                        <a:ea typeface="標楷體" panose="03000509000000000000" pitchFamily="65" charset="-120"/>
                      </a:endParaRPr>
                    </a:p>
                  </a:txBody>
                  <a:tcPr marL="50800" marR="50800" marT="50800" marB="50800" anchor="ctr">
                    <a:solidFill>
                      <a:schemeClr val="accent1"/>
                    </a:solidFill>
                  </a:tcPr>
                </a:tc>
                <a:tc>
                  <a:txBody>
                    <a:bodyPr vert="horz" wrap="square"/>
                    <a:lstStyle/>
                    <a:p>
                      <a:pPr fontAlgn="ctr"/>
                      <a:r>
                        <a:rPr lang="zh-TW" altLang="en-US" sz="3000" b="0">
                          <a:effectLst/>
                          <a:latin typeface="標楷體" pitchFamily="65" charset="-120"/>
                          <a:ea typeface="標楷體" panose="03000509000000000000" pitchFamily="65" charset="-120"/>
                        </a:rPr>
                        <a:t>說明基本的 </a:t>
                      </a:r>
                      <a:r>
                        <a:rPr lang="en-US" sz="3000" b="0">
                          <a:effectLst/>
                          <a:latin typeface="標楷體" pitchFamily="65" charset="-120"/>
                          <a:ea typeface="標楷體" panose="03000509000000000000" pitchFamily="65" charset="-120"/>
                        </a:rPr>
                        <a:t>OSPF </a:t>
                      </a:r>
                      <a:r>
                        <a:rPr lang="zh-TW" altLang="en-US" sz="3000" b="0">
                          <a:effectLst/>
                          <a:latin typeface="標楷體" pitchFamily="65" charset="-120"/>
                          <a:ea typeface="標楷體" panose="03000509000000000000" pitchFamily="65" charset="-120"/>
                        </a:rPr>
                        <a:t>功能和特性。</a:t>
                      </a:r>
                    </a:p>
                  </a:txBody>
                  <a:tcPr marL="50800" marR="50800" marT="50800" marB="50800" anchor="ctr"/>
                </a:tc>
                <a:extLst>
                  <a:ext uri="{0D108BD9-81ED-4DB2-BD59-A6C34878D82A}">
                    <a16:rowId xmlns:a16="http://schemas.microsoft.com/office/drawing/2014/main" val="3150950737"/>
                  </a:ext>
                </a:extLst>
              </a:tr>
              <a:tr h="467360">
                <a:tc>
                  <a:txBody>
                    <a:bodyPr vert="horz" wrap="square"/>
                    <a:lstStyle/>
                    <a:p>
                      <a:pPr fontAlgn="ctr"/>
                      <a:r>
                        <a:rPr lang="en-US" sz="3000" b="1">
                          <a:solidFill>
                            <a:schemeClr val="bg1"/>
                          </a:solidFill>
                          <a:effectLst/>
                          <a:latin typeface="標楷體" pitchFamily="65" charset="-120"/>
                          <a:ea typeface="標楷體" panose="03000509000000000000" pitchFamily="65" charset="-120"/>
                        </a:rPr>
                        <a:t>OSPF </a:t>
                      </a:r>
                      <a:r>
                        <a:rPr lang="zh-TW" altLang="en-US" sz="3000" b="1">
                          <a:solidFill>
                            <a:schemeClr val="bg1"/>
                          </a:solidFill>
                          <a:effectLst/>
                          <a:latin typeface="標楷體" pitchFamily="65" charset="-120"/>
                          <a:ea typeface="標楷體" panose="03000509000000000000" pitchFamily="65" charset="-120"/>
                        </a:rPr>
                        <a:t>封包</a:t>
                      </a:r>
                      <a:endParaRPr lang="zh-TW" altLang="en-US" sz="3000" b="0">
                        <a:solidFill>
                          <a:schemeClr val="bg1"/>
                        </a:solidFill>
                        <a:effectLst/>
                        <a:latin typeface="標楷體" pitchFamily="65" charset="-120"/>
                        <a:ea typeface="標楷體" panose="03000509000000000000" pitchFamily="65" charset="-120"/>
                      </a:endParaRPr>
                    </a:p>
                  </a:txBody>
                  <a:tcPr marL="50800" marR="50800" marT="50800" marB="50800" anchor="ctr">
                    <a:solidFill>
                      <a:schemeClr val="accent1"/>
                    </a:solidFill>
                  </a:tcPr>
                </a:tc>
                <a:tc>
                  <a:txBody>
                    <a:bodyPr vert="horz" wrap="square"/>
                    <a:lstStyle/>
                    <a:p>
                      <a:pPr fontAlgn="ctr"/>
                      <a:r>
                        <a:rPr lang="zh-TW" altLang="en-US" sz="3000" b="0">
                          <a:effectLst/>
                          <a:latin typeface="標楷體" pitchFamily="65" charset="-120"/>
                          <a:ea typeface="標楷體" panose="03000509000000000000" pitchFamily="65" charset="-120"/>
                        </a:rPr>
                        <a:t>描述單區域 </a:t>
                      </a:r>
                      <a:r>
                        <a:rPr lang="en-US" altLang="zh-TW" sz="3000" b="0">
                          <a:effectLst/>
                          <a:latin typeface="標楷體" pitchFamily="65" charset="-120"/>
                          <a:ea typeface="標楷體" panose="03000509000000000000" pitchFamily="65" charset="-120"/>
                        </a:rPr>
                        <a:t>OSPF </a:t>
                      </a:r>
                      <a:r>
                        <a:rPr lang="zh-TW" altLang="en-US" sz="3000" b="0">
                          <a:effectLst/>
                          <a:latin typeface="標楷體" pitchFamily="65" charset="-120"/>
                          <a:ea typeface="標楷體" panose="03000509000000000000" pitchFamily="65" charset="-120"/>
                        </a:rPr>
                        <a:t>中使用的 </a:t>
                      </a:r>
                      <a:r>
                        <a:rPr lang="en-US" altLang="zh-TW" sz="3000" b="0">
                          <a:effectLst/>
                          <a:latin typeface="標楷體" pitchFamily="65" charset="-120"/>
                          <a:ea typeface="標楷體" panose="03000509000000000000" pitchFamily="65" charset="-120"/>
                        </a:rPr>
                        <a:t>OSPF </a:t>
                      </a:r>
                      <a:r>
                        <a:rPr lang="zh-TW" altLang="en-US" sz="3000" b="0">
                          <a:effectLst/>
                          <a:latin typeface="標楷體" pitchFamily="65" charset="-120"/>
                          <a:ea typeface="標楷體" panose="03000509000000000000" pitchFamily="65" charset="-120"/>
                        </a:rPr>
                        <a:t>封包類型。</a:t>
                      </a:r>
                    </a:p>
                  </a:txBody>
                  <a:tcPr marL="50800" marR="50800" marT="50800" marB="50800" anchor="ctr"/>
                </a:tc>
                <a:extLst>
                  <a:ext uri="{0D108BD9-81ED-4DB2-BD59-A6C34878D82A}">
                    <a16:rowId xmlns:a16="http://schemas.microsoft.com/office/drawing/2014/main" val="2772085455"/>
                  </a:ext>
                </a:extLst>
              </a:tr>
              <a:tr h="467360">
                <a:tc>
                  <a:txBody>
                    <a:bodyPr vert="horz" wrap="square"/>
                    <a:lstStyle/>
                    <a:p>
                      <a:pPr fontAlgn="ctr"/>
                      <a:r>
                        <a:rPr lang="en-US" sz="3000" b="1">
                          <a:solidFill>
                            <a:schemeClr val="bg1"/>
                          </a:solidFill>
                          <a:effectLst/>
                          <a:latin typeface="標楷體" pitchFamily="65" charset="-120"/>
                          <a:ea typeface="標楷體" panose="03000509000000000000" pitchFamily="65" charset="-120"/>
                        </a:rPr>
                        <a:t>OSPF </a:t>
                      </a:r>
                      <a:r>
                        <a:rPr lang="zh-TW" altLang="en-US" sz="3000" b="1">
                          <a:solidFill>
                            <a:schemeClr val="bg1"/>
                          </a:solidFill>
                          <a:effectLst/>
                          <a:latin typeface="標楷體" pitchFamily="65" charset="-120"/>
                          <a:ea typeface="標楷體" panose="03000509000000000000" pitchFamily="65" charset="-120"/>
                        </a:rPr>
                        <a:t>運作</a:t>
                      </a:r>
                      <a:endParaRPr lang="zh-TW" altLang="en-US" sz="3000" b="0">
                        <a:solidFill>
                          <a:schemeClr val="bg1"/>
                        </a:solidFill>
                        <a:effectLst/>
                        <a:latin typeface="標楷體" pitchFamily="65" charset="-120"/>
                        <a:ea typeface="標楷體" panose="03000509000000000000" pitchFamily="65" charset="-120"/>
                      </a:endParaRPr>
                    </a:p>
                  </a:txBody>
                  <a:tcPr marL="50800" marR="50800" marT="50800" marB="50800" anchor="ctr">
                    <a:solidFill>
                      <a:schemeClr val="accent1"/>
                    </a:solidFill>
                  </a:tcPr>
                </a:tc>
                <a:tc>
                  <a:txBody>
                    <a:bodyPr vert="horz" wrap="square"/>
                    <a:lstStyle/>
                    <a:p>
                      <a:pPr fontAlgn="ctr"/>
                      <a:r>
                        <a:rPr lang="zh-TW" altLang="en-US" sz="3000" b="0">
                          <a:effectLst/>
                          <a:latin typeface="標楷體" pitchFamily="65" charset="-120"/>
                          <a:ea typeface="標楷體" panose="03000509000000000000" pitchFamily="65" charset="-120"/>
                        </a:rPr>
                        <a:t>解釋單區域 </a:t>
                      </a:r>
                      <a:r>
                        <a:rPr lang="en-US" altLang="zh-TW" sz="3000" b="0">
                          <a:effectLst/>
                          <a:latin typeface="標楷體" pitchFamily="65" charset="-120"/>
                          <a:ea typeface="標楷體" panose="03000509000000000000" pitchFamily="65" charset="-120"/>
                        </a:rPr>
                        <a:t>OSPF </a:t>
                      </a:r>
                      <a:r>
                        <a:rPr lang="zh-TW" altLang="en-US" sz="3000" b="0">
                          <a:effectLst/>
                          <a:latin typeface="標楷體" pitchFamily="65" charset="-120"/>
                          <a:ea typeface="標楷體" panose="03000509000000000000" pitchFamily="65" charset="-120"/>
                        </a:rPr>
                        <a:t>如何運作。</a:t>
                      </a:r>
                    </a:p>
                  </a:txBody>
                  <a:tcPr marL="50800" marR="50800" marT="50800" marB="50800" anchor="ctr"/>
                </a:tc>
                <a:extLst>
                  <a:ext uri="{0D108BD9-81ED-4DB2-BD59-A6C34878D82A}">
                    <a16:rowId xmlns:a16="http://schemas.microsoft.com/office/drawing/2014/main" val="3228802595"/>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a:t>
            </a:fld>
            <a:endParaRPr lang="en-US" kern="0">
              <a:solidFill>
                <a:srgbClr val="595959"/>
              </a:solidFill>
            </a:endParaRPr>
          </a:p>
        </p:txBody>
      </p:sp>
    </p:spTree>
    <p:custDataLst>
      <p:tags r:id="rId3"/>
    </p:custDataLst>
    <p:extLst>
      <p:ext uri="{BB962C8B-B14F-4D97-AF65-F5344CB8AC3E}">
        <p14:creationId xmlns:p14="http://schemas.microsoft.com/office/powerpoint/2010/main" val="1839031449"/>
      </p:ext>
    </p:extLst>
  </p:cSld>
  <p:clrMapOvr>
    <a:masterClrMapping/>
  </p:clrMapOvr>
  <p:transition spd="slow">
    <p:wipe/>
  </p:transition>
  <p:timing/>
</p:sld>
</file>

<file path=ppt/slides/slide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F19D7C58-9528-FF4A-9BA3-1BCFEE754015}"/>
              </a:ext>
            </a:extLst>
          </p:cNvPr>
          <p:cNvSpPr>
            <a:spLocks noGrp="1"/>
          </p:cNvSpPr>
          <p:nvPr>
            <p:ph idx="1"/>
          </p:nvPr>
        </p:nvSpPr>
        <p:spPr>
          <a:xfrm>
            <a:off x="651374" y="1065259"/>
            <a:ext cx="11804381" cy="5540425"/>
          </a:xfrm>
        </p:spPr>
        <p:txBody>
          <a:bodyPr/>
          <a:lstStyle/>
          <a:p>
            <a:pPr marL="380990" indent="-380990">
              <a:buFont typeface="Arial" pitchFamily="34" charset="0"/>
              <a:buChar char="•"/>
            </a:pPr>
            <a:r>
              <a:rPr lang="zh-TW" altLang="en-US" sz="2133">
                <a:latin typeface="標楷體" pitchFamily="65" charset="-120"/>
              </a:rPr>
              <a:t>另一種方法是，透過使用四個零的萬用遮罩指定確切的介面 </a:t>
            </a:r>
            <a:r>
              <a:rPr lang="en-US" altLang="zh-TW" sz="2133">
                <a:latin typeface="標楷體" pitchFamily="65" charset="-120"/>
              </a:rPr>
              <a:t>IPv4 </a:t>
            </a:r>
            <a:r>
              <a:rPr lang="zh-TW" altLang="en-US" sz="2133">
                <a:latin typeface="標楷體" pitchFamily="65" charset="-120"/>
              </a:rPr>
              <a:t>位址來啟用 </a:t>
            </a:r>
            <a:r>
              <a:rPr lang="en-US" altLang="zh-TW" sz="2133">
                <a:latin typeface="標楷體" pitchFamily="65" charset="-120"/>
              </a:rPr>
              <a:t>OSPFv2</a:t>
            </a:r>
            <a:r>
              <a:rPr lang="zh-TW" altLang="en-US" sz="2133">
                <a:latin typeface="標楷體" pitchFamily="65" charset="-120"/>
              </a:rPr>
              <a:t>。</a:t>
            </a:r>
            <a:r>
              <a:rPr lang="zh-TW" altLang="en-US" sz="2133">
                <a:latin typeface="標楷體" pitchFamily="65" charset="-120"/>
                <a:cs typeface="Arial" pitchFamily="34" charset="0"/>
              </a:rPr>
              <a:t>在 </a:t>
            </a:r>
            <a:r>
              <a:rPr lang="en-US" altLang="zh-TW" sz="2133">
                <a:latin typeface="標楷體" pitchFamily="65" charset="-120"/>
                <a:cs typeface="Arial" pitchFamily="34" charset="0"/>
              </a:rPr>
              <a:t>R1 </a:t>
            </a:r>
            <a:r>
              <a:rPr lang="zh-TW" altLang="en-US" sz="2133">
                <a:latin typeface="標楷體" pitchFamily="65" charset="-120"/>
                <a:cs typeface="Arial" pitchFamily="34" charset="0"/>
              </a:rPr>
              <a:t>上輸入</a:t>
            </a:r>
            <a:r>
              <a:rPr lang="en-US" altLang="zh-TW" sz="2133" b="1">
                <a:latin typeface="標楷體" pitchFamily="65" charset="-120"/>
                <a:cs typeface="Arial" pitchFamily="34" charset="0"/>
              </a:rPr>
              <a:t>network 10.1.1.5 0.0.0.0 area 0</a:t>
            </a:r>
            <a:r>
              <a:rPr lang="en-US" altLang="zh-TW" sz="2133">
                <a:latin typeface="標楷體" pitchFamily="65" charset="-120"/>
                <a:cs typeface="Arial" pitchFamily="34" charset="0"/>
              </a:rPr>
              <a:t> </a:t>
            </a:r>
            <a:r>
              <a:rPr lang="zh-TW" altLang="en-US" sz="2133">
                <a:latin typeface="標楷體" pitchFamily="65" charset="-120"/>
                <a:cs typeface="Arial" pitchFamily="34" charset="0"/>
              </a:rPr>
              <a:t>會告訴路由器為路由程序啟用介面 </a:t>
            </a:r>
            <a:r>
              <a:rPr lang="en-US" altLang="zh-TW" sz="2133">
                <a:latin typeface="標楷體" pitchFamily="65" charset="-120"/>
                <a:cs typeface="Arial" pitchFamily="34" charset="0"/>
              </a:rPr>
              <a:t>Gigabit Ethernet 0/0/0</a:t>
            </a:r>
            <a:r>
              <a:rPr lang="zh-TW" altLang="en-US" sz="2133">
                <a:latin typeface="標楷體" pitchFamily="65" charset="-120"/>
                <a:cs typeface="Arial" pitchFamily="34" charset="0"/>
              </a:rPr>
              <a:t>。 </a:t>
            </a:r>
          </a:p>
          <a:p>
            <a:pPr marL="457189" indent="-457189">
              <a:buFont typeface="Arial" pitchFamily="34" charset="0"/>
              <a:buChar char="•"/>
            </a:pPr>
            <a:r>
              <a:rPr lang="zh-TW" altLang="en-US" sz="2133">
                <a:latin typeface="標楷體" pitchFamily="65" charset="-120"/>
              </a:rPr>
              <a:t>指定介面的優點是不需要萬用遮罩計算。請注意，在所有情況下，</a:t>
            </a:r>
            <a:r>
              <a:rPr lang="en-US" altLang="zh-TW" sz="2133">
                <a:latin typeface="標楷體" pitchFamily="65" charset="-120"/>
              </a:rPr>
              <a:t>area </a:t>
            </a:r>
            <a:r>
              <a:rPr lang="zh-TW" altLang="en-US" sz="2133">
                <a:latin typeface="標楷體" pitchFamily="65" charset="-120"/>
              </a:rPr>
              <a:t>參數指定 </a:t>
            </a:r>
            <a:r>
              <a:rPr lang="en-US" altLang="zh-TW" sz="2133">
                <a:latin typeface="標楷體" pitchFamily="65" charset="-120"/>
              </a:rPr>
              <a:t>0 </a:t>
            </a:r>
            <a:r>
              <a:rPr lang="zh-TW" altLang="en-US" sz="2133">
                <a:latin typeface="標楷體" pitchFamily="65" charset="-120"/>
              </a:rPr>
              <a:t>區。</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2.2</a:t>
            </a:r>
            <a:r>
              <a:rPr lang="zh-TW" altLang="en-US" sz="3600" smtClean="0">
                <a:solidFill>
                  <a:srgbClr val="004C69"/>
                </a:solidFill>
              </a:rPr>
              <a:t>點</a:t>
            </a:r>
            <a:r>
              <a:rPr lang="zh-TW" altLang="en-US" sz="3600">
                <a:solidFill>
                  <a:srgbClr val="004C69"/>
                </a:solidFill>
              </a:rPr>
              <a:t>對點 </a:t>
            </a:r>
            <a:r>
              <a:rPr lang="en-US" altLang="zh-TW" sz="3600">
                <a:solidFill>
                  <a:srgbClr val="004C69"/>
                </a:solidFill>
              </a:rPr>
              <a:t>OSPF </a:t>
            </a:r>
            <a:r>
              <a:rPr lang="zh-TW" altLang="en-US" sz="3600">
                <a:solidFill>
                  <a:srgbClr val="004C69"/>
                </a:solidFill>
              </a:rPr>
              <a:t>網路</a:t>
            </a:r>
            <a:br>
              <a:rPr lang="en-US" altLang="zh-TW" sz="3600">
                <a:solidFill>
                  <a:srgbClr val="004C69"/>
                </a:solidFill>
              </a:rPr>
            </a:br>
            <a:r>
              <a:rPr lang="zh-TW" altLang="en-US" sz="3600">
                <a:solidFill>
                  <a:srgbClr val="004C69"/>
                </a:solidFill>
              </a:rPr>
              <a:t>使用 </a:t>
            </a:r>
            <a:r>
              <a:rPr lang="en-US" altLang="zh-TW" sz="3600">
                <a:solidFill>
                  <a:srgbClr val="004C69"/>
                </a:solidFill>
              </a:rPr>
              <a:t>network </a:t>
            </a:r>
            <a:r>
              <a:rPr lang="zh-TW" altLang="en-US" sz="3600">
                <a:solidFill>
                  <a:srgbClr val="004C69"/>
                </a:solidFill>
              </a:rPr>
              <a:t>命令設定 </a:t>
            </a:r>
            <a:r>
              <a:rPr lang="en-US" altLang="zh-TW" sz="3600">
                <a:solidFill>
                  <a:srgbClr val="004C69"/>
                </a:solidFill>
              </a:rPr>
              <a:t>OSPF</a:t>
            </a:r>
            <a:r>
              <a:rPr lang="zh-TW" altLang="en-US" sz="3600">
                <a:solidFill>
                  <a:srgbClr val="004C69"/>
                </a:solidFill>
              </a:rPr>
              <a:t>（續）</a:t>
            </a:r>
          </a:p>
        </p:txBody>
      </p:sp>
      <p:sp>
        <p:nvSpPr>
          <p:cNvPr id="2" name="Rectangle 1">
            <a:extLst>
              <a:ext uri="{FF2B5EF4-FFF2-40B4-BE49-F238E27FC236}">
                <a16:creationId xmlns:a16="http://schemas.microsoft.com/office/drawing/2014/main" id="{6098E0DC-DB1E-7D4E-98AE-0DF055B29409}"/>
              </a:ext>
            </a:extLst>
          </p:cNvPr>
          <p:cNvSpPr/>
          <p:nvPr/>
        </p:nvSpPr>
        <p:spPr>
          <a:xfrm>
            <a:off x="1702901" y="2963749"/>
            <a:ext cx="8782753" cy="1323439"/>
          </a:xfrm>
          <a:prstGeom prst="rect">
            <a:avLst/>
          </a:prstGeom>
          <a:solidFill>
            <a:srgbClr val="000000"/>
          </a:solidFill>
        </p:spPr>
        <p:txBody>
          <a:bodyPr wrap="square">
            <a:spAutoFit/>
          </a:bodyPr>
          <a:lstStyle/>
          <a:p>
            <a:pPr rtl="0"/>
            <a:r>
              <a:rPr lang="en-US" altLang="zh-TW" sz="1600">
                <a:solidFill>
                  <a:srgbClr val="DFDFDF"/>
                </a:solidFill>
                <a:latin typeface="Courier New" panose="02070309020205020404" pitchFamily="49" charset="0"/>
              </a:rPr>
              <a:t>R1(config)# </a:t>
            </a:r>
            <a:r>
              <a:rPr lang="en-US" altLang="zh-TW" sz="1600" b="1">
                <a:solidFill>
                  <a:srgbClr val="DFDFDF"/>
                </a:solidFill>
                <a:latin typeface="Courier New" panose="02070309020205020404" pitchFamily="49" charset="0"/>
              </a:rPr>
              <a:t>router ospf 10</a:t>
            </a:r>
            <a:r>
              <a:rPr lang="zh-TW" altLang="en-US" sz="1600">
                <a:solidFill>
                  <a:srgbClr val="DFDFDF"/>
                </a:solidFill>
                <a:latin typeface="Courier New" panose="02070309020205020404" pitchFamily="49" charset="0"/>
              </a:rPr>
              <a:t> </a:t>
            </a:r>
          </a:p>
          <a:p>
            <a:pPr rtl="0"/>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network 10.10.1.1 0.0.0.0 area 0</a:t>
            </a:r>
            <a:r>
              <a:rPr lang="zh-TW" altLang="en-US" sz="1600">
                <a:solidFill>
                  <a:srgbClr val="DFDFDF"/>
                </a:solidFill>
                <a:latin typeface="Courier New" panose="02070309020205020404" pitchFamily="49" charset="0"/>
              </a:rPr>
              <a:t> </a:t>
            </a:r>
          </a:p>
          <a:p>
            <a:pPr rtl="0"/>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network 10.1.1.5 0.0.0.0 area 0</a:t>
            </a:r>
            <a:r>
              <a:rPr lang="zh-TW" altLang="en-US" sz="1600">
                <a:solidFill>
                  <a:srgbClr val="DFDFDF"/>
                </a:solidFill>
                <a:latin typeface="Courier New" panose="02070309020205020404" pitchFamily="49" charset="0"/>
              </a:rPr>
              <a:t> </a:t>
            </a:r>
          </a:p>
          <a:p>
            <a:pPr rtl="0"/>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network 10.1.1.14 0.0.0.0 area 0</a:t>
            </a:r>
            <a:r>
              <a:rPr lang="zh-TW" altLang="en-US" sz="1600">
                <a:solidFill>
                  <a:srgbClr val="DFDFDF"/>
                </a:solidFill>
                <a:latin typeface="Courier New" panose="02070309020205020404" pitchFamily="49" charset="0"/>
              </a:rPr>
              <a:t> </a:t>
            </a:r>
          </a:p>
          <a:p>
            <a:pPr rtl="0"/>
            <a:r>
              <a:rPr lang="en-US" altLang="zh-TW" sz="1600">
                <a:solidFill>
                  <a:srgbClr val="DFDFDF"/>
                </a:solidFill>
                <a:latin typeface="Courier New" panose="02070309020205020404" pitchFamily="49" charset="0"/>
              </a:rPr>
              <a:t>R1(config-router)#</a:t>
            </a:r>
          </a:p>
        </p:txBody>
      </p:sp>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40</a:t>
            </a:fld>
            <a:endParaRPr lang="en-US" kern="0">
              <a:solidFill>
                <a:srgbClr val="595959"/>
              </a:solidFill>
            </a:endParaRPr>
          </a:p>
        </p:txBody>
      </p:sp>
    </p:spTree>
    <p:custDataLst>
      <p:tags r:id="rId3"/>
    </p:custDataLst>
    <p:extLst>
      <p:ext uri="{BB962C8B-B14F-4D97-AF65-F5344CB8AC3E}">
        <p14:creationId xmlns:p14="http://schemas.microsoft.com/office/powerpoint/2010/main" val="505260684"/>
      </p:ext>
    </p:extLst>
  </p:cSld>
  <p:clrMapOvr>
    <a:masterClrMapping/>
  </p:clrMapOvr>
  <p:transition/>
  <p:timing/>
</p:sld>
</file>

<file path=ppt/slides/slide4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902A4009-5C58-B540-B5AC-202671BA1F28}"/>
              </a:ext>
            </a:extLst>
          </p:cNvPr>
          <p:cNvSpPr>
            <a:spLocks noGrp="1"/>
          </p:cNvSpPr>
          <p:nvPr>
            <p:ph idx="1"/>
          </p:nvPr>
        </p:nvSpPr>
        <p:spPr>
          <a:xfrm>
            <a:off x="387619" y="1317575"/>
            <a:ext cx="11804381" cy="5540425"/>
          </a:xfrm>
        </p:spPr>
        <p:txBody>
          <a:bodyPr>
            <a:normAutofit/>
          </a:bodyPr>
          <a:lstStyle/>
          <a:p>
            <a:r>
              <a:rPr lang="zh-TW" altLang="en-US" sz="2400">
                <a:latin typeface="標楷體" pitchFamily="65" charset="-120"/>
              </a:rPr>
              <a:t>對於 </a:t>
            </a:r>
            <a:r>
              <a:rPr lang="en-US" altLang="zh-TW" sz="2400">
                <a:latin typeface="標楷體" pitchFamily="65" charset="-120"/>
              </a:rPr>
              <a:t>Cisco</a:t>
            </a:r>
            <a:r>
              <a:rPr lang="zh-TW" altLang="en-US" sz="2400">
                <a:latin typeface="標楷體" pitchFamily="65" charset="-120"/>
              </a:rPr>
              <a:t> 裝置，</a:t>
            </a:r>
            <a:r>
              <a:rPr lang="en-US" altLang="zh-TW" sz="2400">
                <a:latin typeface="標楷體" pitchFamily="65" charset="-120"/>
              </a:rPr>
              <a:t>CDP </a:t>
            </a:r>
            <a:r>
              <a:rPr lang="zh-TW" altLang="en-US" sz="2400">
                <a:latin typeface="標楷體" pitchFamily="65" charset="-120"/>
              </a:rPr>
              <a:t>預設是啟用的。若要驗證 </a:t>
            </a:r>
            <a:r>
              <a:rPr lang="en-US" altLang="zh-TW" sz="2400">
                <a:latin typeface="標楷體" pitchFamily="65" charset="-120"/>
              </a:rPr>
              <a:t>CDP </a:t>
            </a:r>
            <a:r>
              <a:rPr lang="zh-TW" altLang="en-US" sz="2400">
                <a:latin typeface="標楷體" pitchFamily="65" charset="-120"/>
              </a:rPr>
              <a:t>的狀態並顯示有關 </a:t>
            </a:r>
            <a:r>
              <a:rPr lang="en-US" altLang="zh-TW" sz="2400">
                <a:latin typeface="標楷體" pitchFamily="65" charset="-120"/>
              </a:rPr>
              <a:t>CDP </a:t>
            </a:r>
            <a:r>
              <a:rPr lang="zh-TW" altLang="en-US" sz="2400">
                <a:latin typeface="標楷體" pitchFamily="65" charset="-120"/>
              </a:rPr>
              <a:t>的資訊，請輸入 </a:t>
            </a:r>
            <a:r>
              <a:rPr lang="en-US" altLang="zh-TW" sz="2400" b="1">
                <a:latin typeface="標楷體" pitchFamily="65" charset="-120"/>
              </a:rPr>
              <a:t>show cdp</a:t>
            </a:r>
            <a:r>
              <a:rPr lang="zh-TW" altLang="en-US" sz="2400">
                <a:latin typeface="標楷體" pitchFamily="65" charset="-120"/>
              </a:rPr>
              <a:t> 命令。</a:t>
            </a:r>
          </a:p>
          <a:p>
            <a:r>
              <a:rPr lang="zh-TW" altLang="en-US" sz="2400">
                <a:latin typeface="標楷體" pitchFamily="65" charset="-120"/>
              </a:rPr>
              <a:t>若要在特定介面上停用 </a:t>
            </a:r>
            <a:r>
              <a:rPr lang="en-US" altLang="zh-TW" sz="2400">
                <a:latin typeface="標楷體" pitchFamily="65" charset="-120"/>
              </a:rPr>
              <a:t>CDP</a:t>
            </a:r>
            <a:r>
              <a:rPr lang="zh-TW" altLang="en-US" sz="2400">
                <a:latin typeface="標楷體" pitchFamily="65" charset="-120"/>
              </a:rPr>
              <a:t>，請在介面設定模式中輸入 </a:t>
            </a:r>
            <a:r>
              <a:rPr lang="en-US" altLang="zh-TW" sz="2400" b="1">
                <a:latin typeface="標楷體" pitchFamily="65" charset="-120"/>
              </a:rPr>
              <a:t>no cdp enable</a:t>
            </a:r>
            <a:r>
              <a:rPr lang="zh-TW" altLang="en-US" sz="2400">
                <a:latin typeface="標楷體" pitchFamily="65" charset="-120"/>
              </a:rPr>
              <a:t>。 </a:t>
            </a:r>
            <a:r>
              <a:rPr lang="en-US" altLang="zh-TW" sz="2400">
                <a:latin typeface="標楷體" pitchFamily="65" charset="-120"/>
              </a:rPr>
              <a:t>CDP </a:t>
            </a:r>
            <a:r>
              <a:rPr lang="zh-TW" altLang="en-US" sz="2400">
                <a:latin typeface="標楷體" pitchFamily="65" charset="-120"/>
              </a:rPr>
              <a:t>仍然在裝置上啟用；不過，不會再將 </a:t>
            </a:r>
            <a:r>
              <a:rPr lang="en-US" altLang="zh-TW" sz="2400">
                <a:latin typeface="標楷體" pitchFamily="65" charset="-120"/>
              </a:rPr>
              <a:t>CDP </a:t>
            </a:r>
            <a:r>
              <a:rPr lang="zh-TW" altLang="en-US" sz="2400">
                <a:latin typeface="標楷體" pitchFamily="65" charset="-120"/>
              </a:rPr>
              <a:t>通告傳送出該介面。若要在特定介面上再次啟用 </a:t>
            </a:r>
            <a:r>
              <a:rPr lang="en-US" altLang="zh-TW" sz="2400">
                <a:latin typeface="標楷體" pitchFamily="65" charset="-120"/>
              </a:rPr>
              <a:t>CDP</a:t>
            </a:r>
            <a:r>
              <a:rPr lang="zh-TW" altLang="en-US" sz="2400">
                <a:latin typeface="標楷體" pitchFamily="65" charset="-120"/>
              </a:rPr>
              <a:t>，請輸入 </a:t>
            </a:r>
            <a:r>
              <a:rPr lang="en-US" altLang="zh-TW" sz="2400" b="1" err="1">
                <a:latin typeface="標楷體" pitchFamily="65" charset="-120"/>
              </a:rPr>
              <a:t>cdp enable </a:t>
            </a:r>
            <a:r>
              <a:rPr lang="zh-TW" altLang="en-US" sz="2400" b="1">
                <a:latin typeface="標楷體" pitchFamily="65" charset="-120"/>
              </a:rPr>
              <a:t>。</a:t>
            </a:r>
          </a:p>
          <a:p>
            <a:r>
              <a:rPr lang="zh-TW" altLang="en-US" sz="2400">
                <a:latin typeface="標楷體" pitchFamily="65" charset="-120"/>
              </a:rPr>
              <a:t>若要為裝置上所有支援的介面全域地啟用 </a:t>
            </a:r>
            <a:r>
              <a:rPr lang="en-US" altLang="zh-TW" sz="2400">
                <a:latin typeface="標楷體" pitchFamily="65" charset="-120"/>
              </a:rPr>
              <a:t>CDP</a:t>
            </a:r>
            <a:r>
              <a:rPr lang="zh-TW" altLang="en-US" sz="2400">
                <a:latin typeface="標楷體" pitchFamily="65" charset="-120"/>
              </a:rPr>
              <a:t>，請在全域設定模式中輸入 </a:t>
            </a:r>
            <a:r>
              <a:rPr lang="en-US" altLang="zh-TW" sz="2400" b="1" err="1">
                <a:latin typeface="標楷體" pitchFamily="65" charset="-120"/>
              </a:rPr>
              <a:t>cdp run</a:t>
            </a:r>
            <a:r>
              <a:rPr lang="zh-TW" altLang="en-US" sz="2400">
                <a:latin typeface="標楷體" pitchFamily="65" charset="-120"/>
              </a:rPr>
              <a:t>。在全域設定模式下，使用 </a:t>
            </a:r>
            <a:r>
              <a:rPr lang="en-US" altLang="zh-TW" sz="2400" b="1">
                <a:latin typeface="標楷體" pitchFamily="65" charset="-120"/>
              </a:rPr>
              <a:t>no cdp run</a:t>
            </a:r>
            <a:r>
              <a:rPr lang="zh-TW" altLang="en-US" sz="2400">
                <a:latin typeface="標楷體" pitchFamily="65" charset="-120"/>
              </a:rPr>
              <a:t> 命令可以停用裝置上所有介面的 </a:t>
            </a:r>
            <a:r>
              <a:rPr lang="en-US" altLang="zh-TW" sz="2400">
                <a:latin typeface="標楷體" pitchFamily="65" charset="-120"/>
              </a:rPr>
              <a:t>CDP </a:t>
            </a:r>
            <a:r>
              <a:rPr lang="zh-TW" altLang="en-US" sz="2400">
                <a:latin typeface="標楷體" pitchFamily="65" charset="-120"/>
              </a:rPr>
              <a:t>。</a:t>
            </a:r>
          </a:p>
          <a:p>
            <a:r>
              <a:rPr lang="zh-TW" altLang="en-US" sz="2400">
                <a:latin typeface="標楷體" pitchFamily="65" charset="-120"/>
              </a:rPr>
              <a:t>使用 </a:t>
            </a:r>
            <a:r>
              <a:rPr lang="en-US" altLang="zh-TW" sz="2400" b="1">
                <a:latin typeface="標楷體" pitchFamily="65" charset="-120"/>
              </a:rPr>
              <a:t>show cdp interface</a:t>
            </a:r>
            <a:r>
              <a:rPr lang="en-US" altLang="zh-TW" sz="2400">
                <a:latin typeface="標楷體" pitchFamily="65" charset="-120"/>
              </a:rPr>
              <a:t> </a:t>
            </a:r>
            <a:r>
              <a:rPr lang="zh-TW" altLang="en-US" sz="2400">
                <a:latin typeface="標楷體" pitchFamily="65" charset="-120"/>
              </a:rPr>
              <a:t>命令顯示裝置上啟用 </a:t>
            </a:r>
            <a:r>
              <a:rPr lang="en-US" altLang="zh-TW" sz="2400">
                <a:latin typeface="標楷體" pitchFamily="65" charset="-120"/>
              </a:rPr>
              <a:t>CDP </a:t>
            </a:r>
            <a:r>
              <a:rPr lang="zh-TW" altLang="en-US" sz="2400">
                <a:latin typeface="標楷體" pitchFamily="65" charset="-120"/>
              </a:rPr>
              <a:t>的介面。每個介面的狀態也會顯示出來。</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10.1</a:t>
            </a:r>
            <a:r>
              <a:rPr lang="zh-TW" altLang="en-US" sz="3600" smtClean="0">
                <a:solidFill>
                  <a:srgbClr val="004C69"/>
                </a:solidFill>
              </a:rPr>
              <a:t>使用 </a:t>
            </a:r>
            <a:r>
              <a:rPr lang="en-US" altLang="zh-TW" sz="3600">
                <a:solidFill>
                  <a:srgbClr val="004C69"/>
                </a:solidFill>
              </a:rPr>
              <a:t>CDP </a:t>
            </a:r>
            <a:r>
              <a:rPr lang="zh-TW" altLang="en-US" sz="3600">
                <a:solidFill>
                  <a:srgbClr val="004C69"/>
                </a:solidFill>
              </a:rPr>
              <a:t>發現裝置</a:t>
            </a:r>
            <a:br>
              <a:rPr lang="en-US" sz="3600">
                <a:solidFill>
                  <a:srgbClr val="004C69"/>
                </a:solidFill>
              </a:rPr>
            </a:br>
            <a:r>
              <a:rPr lang="zh-TW" altLang="en-US" sz="3600">
                <a:solidFill>
                  <a:srgbClr val="004C69"/>
                </a:solidFill>
              </a:rPr>
              <a:t>設定和驗證 </a:t>
            </a:r>
            <a:r>
              <a:rPr lang="en-US" altLang="zh-TW" sz="3600">
                <a:solidFill>
                  <a:srgbClr val="004C69"/>
                </a:solidFill>
              </a:rPr>
              <a:t>CDP</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400</a:t>
            </a:fld>
            <a:endParaRPr lang="en-US" kern="0">
              <a:solidFill>
                <a:srgbClr val="595959"/>
              </a:solidFill>
            </a:endParaRPr>
          </a:p>
        </p:txBody>
      </p:sp>
    </p:spTree>
    <p:extLst>
      <p:ext uri="{BB962C8B-B14F-4D97-AF65-F5344CB8AC3E}">
        <p14:creationId xmlns:p14="http://schemas.microsoft.com/office/powerpoint/2010/main" val="793332268"/>
      </p:ext>
    </p:extLst>
  </p:cSld>
  <p:clrMapOvr>
    <a:masterClrMapping/>
  </p:clrMapOvr>
  <p:transition/>
  <p:timing/>
</p:sld>
</file>

<file path=ppt/slides/slide4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2359B654-F5E2-F74B-8242-5B4604F0FAEC}"/>
              </a:ext>
            </a:extLst>
          </p:cNvPr>
          <p:cNvSpPr>
            <a:spLocks noGrp="1"/>
          </p:cNvSpPr>
          <p:nvPr>
            <p:ph idx="1"/>
          </p:nvPr>
        </p:nvSpPr>
        <p:spPr>
          <a:xfrm>
            <a:off x="535902" y="1163334"/>
            <a:ext cx="10419966" cy="5540425"/>
          </a:xfrm>
        </p:spPr>
        <p:txBody>
          <a:bodyPr>
            <a:normAutofit/>
          </a:bodyPr>
          <a:lstStyle/>
          <a:p>
            <a:r>
              <a:rPr lang="zh-TW" altLang="en-US" sz="2400">
                <a:latin typeface="標楷體" pitchFamily="65" charset="-120"/>
              </a:rPr>
              <a:t>在網路上啟用 </a:t>
            </a:r>
            <a:r>
              <a:rPr lang="en-US" altLang="zh-TW" sz="2400">
                <a:latin typeface="標楷體" pitchFamily="65" charset="-120"/>
              </a:rPr>
              <a:t>CDP </a:t>
            </a:r>
            <a:r>
              <a:rPr lang="zh-TW" altLang="en-US" sz="2400">
                <a:latin typeface="標楷體" pitchFamily="65" charset="-120"/>
              </a:rPr>
              <a:t>後，可以使用 </a:t>
            </a:r>
            <a:r>
              <a:rPr lang="en-US" altLang="zh-TW" sz="2400" b="1">
                <a:latin typeface="標楷體" pitchFamily="65" charset="-120"/>
              </a:rPr>
              <a:t>show cdp neighbors</a:t>
            </a:r>
            <a:r>
              <a:rPr lang="en-US" altLang="zh-TW" sz="2400">
                <a:latin typeface="標楷體" pitchFamily="65" charset="-120"/>
              </a:rPr>
              <a:t> </a:t>
            </a:r>
            <a:r>
              <a:rPr lang="zh-TW" altLang="en-US" sz="2400">
                <a:latin typeface="標楷體" pitchFamily="65" charset="-120"/>
              </a:rPr>
              <a:t>命令來決定網路布局，如輸出中所示。</a:t>
            </a:r>
          </a:p>
          <a:p>
            <a:r>
              <a:rPr lang="zh-TW" altLang="en-US" sz="2400">
                <a:latin typeface="標楷體" pitchFamily="65" charset="-120"/>
              </a:rPr>
              <a:t>輸出顯示還有另一個</a:t>
            </a:r>
            <a:r>
              <a:rPr lang="en-US" altLang="zh-TW" sz="2400">
                <a:latin typeface="標楷體" pitchFamily="65" charset="-120"/>
              </a:rPr>
              <a:t> Cisco </a:t>
            </a:r>
            <a:r>
              <a:rPr lang="zh-TW" altLang="en-US" sz="2400">
                <a:latin typeface="標楷體" pitchFamily="65" charset="-120"/>
              </a:rPr>
              <a:t>思科裝置 </a:t>
            </a:r>
            <a:r>
              <a:rPr lang="en-US" altLang="zh-TW" sz="2400">
                <a:latin typeface="標楷體" pitchFamily="65" charset="-120"/>
              </a:rPr>
              <a:t>S1</a:t>
            </a:r>
            <a:r>
              <a:rPr lang="zh-TW" altLang="en-US" sz="2400">
                <a:latin typeface="標楷體" pitchFamily="65" charset="-120"/>
              </a:rPr>
              <a:t>，連接到 </a:t>
            </a:r>
            <a:r>
              <a:rPr lang="en-US" altLang="zh-TW" sz="2400">
                <a:latin typeface="標楷體" pitchFamily="65" charset="-120"/>
              </a:rPr>
              <a:t>R1 </a:t>
            </a:r>
            <a:r>
              <a:rPr lang="zh-TW" altLang="en-US" sz="2400">
                <a:latin typeface="標楷體" pitchFamily="65" charset="-120"/>
              </a:rPr>
              <a:t>上的 </a:t>
            </a:r>
            <a:r>
              <a:rPr lang="en-US" altLang="zh-TW" sz="2400">
                <a:latin typeface="標楷體" pitchFamily="65" charset="-120"/>
              </a:rPr>
              <a:t>G0/0/1 </a:t>
            </a:r>
            <a:r>
              <a:rPr lang="zh-TW" altLang="en-US" sz="2400">
                <a:latin typeface="標楷體" pitchFamily="65" charset="-120"/>
              </a:rPr>
              <a:t>介面。此外，</a:t>
            </a:r>
            <a:r>
              <a:rPr lang="en-US" altLang="zh-TW" sz="2400">
                <a:latin typeface="標楷體" pitchFamily="65" charset="-120"/>
              </a:rPr>
              <a:t>S1 </a:t>
            </a:r>
            <a:r>
              <a:rPr lang="zh-TW" altLang="en-US" sz="2400">
                <a:latin typeface="標楷體" pitchFamily="65" charset="-120"/>
              </a:rPr>
              <a:t>透過其 </a:t>
            </a:r>
            <a:r>
              <a:rPr lang="en-US" altLang="zh-TW" sz="2400">
                <a:latin typeface="標楷體" pitchFamily="65" charset="-120"/>
              </a:rPr>
              <a:t>F0/5 </a:t>
            </a:r>
            <a:r>
              <a:rPr lang="zh-TW" altLang="en-US" sz="2400">
                <a:latin typeface="標楷體" pitchFamily="65" charset="-120"/>
              </a:rPr>
              <a:t>連接</a:t>
            </a:r>
            <a:r>
              <a:rPr lang="zh-TW" altLang="zh-TW" sz="2400">
                <a:latin typeface="標楷體" pitchFamily="65" charset="-120"/>
              </a:rPr>
              <a:t>。</a:t>
            </a:r>
            <a:endParaRPr lang="zh-TW" alt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10.1</a:t>
            </a:r>
            <a:r>
              <a:rPr lang="zh-TW" altLang="en-US" sz="3600" smtClean="0">
                <a:solidFill>
                  <a:srgbClr val="004C69"/>
                </a:solidFill>
              </a:rPr>
              <a:t> 使用 </a:t>
            </a:r>
            <a:r>
              <a:rPr lang="en-US" altLang="zh-TW" sz="3600">
                <a:solidFill>
                  <a:srgbClr val="004C69"/>
                </a:solidFill>
              </a:rPr>
              <a:t>CDP </a:t>
            </a:r>
            <a:r>
              <a:rPr lang="zh-TW" altLang="en-US" sz="3600">
                <a:solidFill>
                  <a:srgbClr val="004C69"/>
                </a:solidFill>
              </a:rPr>
              <a:t>發現裝置</a:t>
            </a:r>
            <a:br>
              <a:rPr lang="en-US" altLang="zh-TW" sz="3600">
                <a:solidFill>
                  <a:srgbClr val="004C69"/>
                </a:solidFill>
              </a:rPr>
            </a:br>
            <a:r>
              <a:rPr lang="zh-TW" altLang="en-US" sz="3600">
                <a:solidFill>
                  <a:srgbClr val="004C69"/>
                </a:solidFill>
              </a:rPr>
              <a:t>使用 </a:t>
            </a:r>
            <a:r>
              <a:rPr lang="en-US" altLang="zh-TW" sz="3600">
                <a:solidFill>
                  <a:srgbClr val="004C69"/>
                </a:solidFill>
              </a:rPr>
              <a:t>CDP </a:t>
            </a:r>
            <a:r>
              <a:rPr lang="zh-TW" altLang="en-US" sz="3600">
                <a:solidFill>
                  <a:srgbClr val="004C69"/>
                </a:solidFill>
              </a:rPr>
              <a:t>發現裝置</a:t>
            </a:r>
          </a:p>
        </p:txBody>
      </p:sp>
      <p:sp>
        <p:nvSpPr>
          <p:cNvPr id="6" name="Rectangle 5">
            <a:extLst>
              <a:ext uri="{FF2B5EF4-FFF2-40B4-BE49-F238E27FC236}">
                <a16:creationId xmlns:a16="http://schemas.microsoft.com/office/drawing/2014/main" id="{89FBD32F-84BD-2F43-A8D6-A70882E939C0}"/>
              </a:ext>
            </a:extLst>
          </p:cNvPr>
          <p:cNvSpPr/>
          <p:nvPr/>
        </p:nvSpPr>
        <p:spPr>
          <a:xfrm>
            <a:off x="535902" y="3169619"/>
            <a:ext cx="11040076" cy="2103589"/>
          </a:xfrm>
          <a:prstGeom prst="rect">
            <a:avLst/>
          </a:prstGeom>
          <a:solidFill>
            <a:srgbClr val="000000"/>
          </a:solidFill>
        </p:spPr>
        <p:txBody>
          <a:bodyPr wrap="square">
            <a:spAutoFit/>
          </a:bodyPr>
          <a:lstStyle/>
          <a:p>
            <a:r>
              <a:rPr lang="en-US" altLang="zh-TW" sz="1867">
                <a:solidFill>
                  <a:srgbClr val="DFDFDF"/>
                </a:solidFill>
                <a:latin typeface="Courier New" panose="02070309020205020404" pitchFamily="49" charset="0"/>
              </a:rPr>
              <a:t>R1# </a:t>
            </a:r>
            <a:r>
              <a:rPr lang="en-US" altLang="zh-TW" sz="1867" b="1">
                <a:solidFill>
                  <a:srgbClr val="DFDFDF"/>
                </a:solidFill>
                <a:latin typeface="Courier New" panose="02070309020205020404" pitchFamily="49" charset="0"/>
              </a:rPr>
              <a:t>show cdp neighbors</a:t>
            </a:r>
          </a:p>
          <a:p>
            <a:r>
              <a:rPr lang="en-US" altLang="zh-TW" sz="1867">
                <a:solidFill>
                  <a:srgbClr val="DFDFDF"/>
                </a:solidFill>
                <a:latin typeface="Courier New" panose="02070309020205020404" pitchFamily="49" charset="0"/>
              </a:rPr>
              <a:t>Capability Codes: R - Router, T - Trans Bridge, B - Source Route Bridge</a:t>
            </a:r>
          </a:p>
          <a:p>
            <a:r>
              <a:rPr lang="en-US" altLang="zh-TW" sz="1867">
                <a:solidFill>
                  <a:srgbClr val="DFDFDF"/>
                </a:solidFill>
                <a:latin typeface="Courier New" panose="02070309020205020404" pitchFamily="49" charset="0"/>
              </a:rPr>
              <a:t>                  S - Switch, H - Host, I - IGMP, r - Repeater, P - Phone,</a:t>
            </a:r>
          </a:p>
          <a:p>
            <a:r>
              <a:rPr lang="en-US" altLang="zh-TW" sz="1867">
                <a:solidFill>
                  <a:srgbClr val="DFDFDF"/>
                </a:solidFill>
                <a:latin typeface="Courier New" panose="02070309020205020404" pitchFamily="49" charset="0"/>
              </a:rPr>
              <a:t>                  D - Remote, C - CVTA, M - Two-port Mac Relay</a:t>
            </a:r>
          </a:p>
          <a:p>
            <a:r>
              <a:rPr lang="en-US" altLang="zh-TW" sz="1867">
                <a:solidFill>
                  <a:srgbClr val="DFDFDF"/>
                </a:solidFill>
                <a:latin typeface="Courier New" panose="02070309020205020404" pitchFamily="49" charset="0"/>
              </a:rPr>
              <a:t> </a:t>
            </a:r>
          </a:p>
          <a:p>
            <a:r>
              <a:rPr lang="en-US" altLang="zh-TW" sz="1867">
                <a:solidFill>
                  <a:srgbClr val="DFDFDF"/>
                </a:solidFill>
                <a:latin typeface="Courier New" panose="02070309020205020404" pitchFamily="49" charset="0"/>
              </a:rPr>
              <a:t>Device ID        Local Intrfce     Holdtme    Capability  Platform  Port ID</a:t>
            </a:r>
          </a:p>
          <a:p>
            <a:r>
              <a:rPr lang="en-US" altLang="zh-TW" sz="1867">
                <a:solidFill>
                  <a:schemeClr val="accent6"/>
                </a:solidFill>
                <a:latin typeface="Courier New" panose="02070309020205020404" pitchFamily="49" charset="0"/>
              </a:rPr>
              <a:t>S1               Gig 0/0/1           179         S I      WS-C3560- Fas 0/5</a:t>
            </a:r>
            <a:endParaRPr lang="zh-TW" altLang="en-US" sz="1867">
              <a:solidFill>
                <a:schemeClr val="accent6"/>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401</a:t>
            </a:fld>
            <a:endParaRPr lang="en-US" kern="0">
              <a:solidFill>
                <a:srgbClr val="595959"/>
              </a:solidFill>
            </a:endParaRPr>
          </a:p>
        </p:txBody>
      </p:sp>
    </p:spTree>
    <p:extLst>
      <p:ext uri="{BB962C8B-B14F-4D97-AF65-F5344CB8AC3E}">
        <p14:creationId xmlns:p14="http://schemas.microsoft.com/office/powerpoint/2010/main" val="675860371"/>
      </p:ext>
    </p:extLst>
  </p:cSld>
  <p:clrMapOvr>
    <a:masterClrMapping/>
  </p:clrMapOvr>
  <p:transition/>
  <p:timing/>
</p:sld>
</file>

<file path=ppt/slides/slide4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16D179D8-985D-3444-877F-0F1334F12438}"/>
              </a:ext>
            </a:extLst>
          </p:cNvPr>
          <p:cNvSpPr>
            <a:spLocks noGrp="1"/>
          </p:cNvSpPr>
          <p:nvPr>
            <p:ph idx="1"/>
          </p:nvPr>
        </p:nvSpPr>
        <p:spPr>
          <a:xfrm>
            <a:off x="535901" y="1075255"/>
            <a:ext cx="10944899" cy="5540425"/>
          </a:xfrm>
        </p:spPr>
        <p:txBody>
          <a:bodyPr>
            <a:normAutofit/>
          </a:bodyPr>
          <a:lstStyle/>
          <a:p>
            <a:pPr marL="0" indent="0">
              <a:buNone/>
            </a:pPr>
            <a:r>
              <a:rPr lang="zh-TW" altLang="en-US" sz="2400">
                <a:latin typeface="標楷體" pitchFamily="65" charset="-120"/>
              </a:rPr>
              <a:t>網路管理者用 </a:t>
            </a:r>
            <a:r>
              <a:rPr lang="en-US" altLang="zh-TW" sz="2400" b="1">
                <a:latin typeface="標楷體" pitchFamily="65" charset="-120"/>
              </a:rPr>
              <a:t>show cdp neighbors detail</a:t>
            </a:r>
            <a:r>
              <a:rPr lang="en-US" altLang="zh-TW" sz="2400">
                <a:latin typeface="標楷體" pitchFamily="65" charset="-120"/>
              </a:rPr>
              <a:t> </a:t>
            </a:r>
            <a:r>
              <a:rPr lang="zh-TW" altLang="en-US" sz="2400">
                <a:latin typeface="標楷體" pitchFamily="65" charset="-120"/>
              </a:rPr>
              <a:t>來發現 </a:t>
            </a:r>
            <a:r>
              <a:rPr lang="en-US" altLang="zh-TW" sz="2400">
                <a:latin typeface="標楷體" pitchFamily="65" charset="-120"/>
              </a:rPr>
              <a:t>S1 </a:t>
            </a:r>
            <a:r>
              <a:rPr lang="zh-TW" altLang="en-US" sz="2400">
                <a:latin typeface="標楷體" pitchFamily="65" charset="-120"/>
              </a:rPr>
              <a:t>的 </a:t>
            </a:r>
            <a:r>
              <a:rPr lang="en-US" altLang="zh-TW" sz="2400">
                <a:latin typeface="標楷體" pitchFamily="65" charset="-120"/>
              </a:rPr>
              <a:t>IP </a:t>
            </a:r>
            <a:r>
              <a:rPr lang="zh-TW" altLang="en-US" sz="2400">
                <a:latin typeface="標楷體" pitchFamily="65" charset="-120"/>
              </a:rPr>
              <a:t>位址。如在輸出中顯示，</a:t>
            </a:r>
            <a:r>
              <a:rPr lang="en-US" altLang="zh-TW" sz="2400">
                <a:latin typeface="標楷體" pitchFamily="65" charset="-120"/>
              </a:rPr>
              <a:t>S1 </a:t>
            </a:r>
            <a:r>
              <a:rPr lang="zh-TW" altLang="en-US" sz="2400">
                <a:latin typeface="標楷體" pitchFamily="65" charset="-120"/>
              </a:rPr>
              <a:t>的位址是 </a:t>
            </a:r>
            <a:r>
              <a:rPr lang="en-US" altLang="zh-TW" sz="2400">
                <a:latin typeface="標楷體" pitchFamily="65" charset="-120"/>
              </a:rPr>
              <a:t>192.168.1.2</a:t>
            </a:r>
            <a:r>
              <a:rPr lang="zh-TW" altLang="en-US" sz="2400">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10.1</a:t>
            </a:r>
            <a:r>
              <a:rPr lang="zh-TW" altLang="en-US" sz="3600" smtClean="0">
                <a:solidFill>
                  <a:srgbClr val="004C69"/>
                </a:solidFill>
              </a:rPr>
              <a:t> 使用 </a:t>
            </a:r>
            <a:r>
              <a:rPr lang="en-US" altLang="zh-TW" sz="3600">
                <a:solidFill>
                  <a:srgbClr val="004C69"/>
                </a:solidFill>
              </a:rPr>
              <a:t>CDP </a:t>
            </a:r>
            <a:r>
              <a:rPr lang="zh-TW" altLang="en-US" sz="3600">
                <a:solidFill>
                  <a:srgbClr val="004C69"/>
                </a:solidFill>
              </a:rPr>
              <a:t>發現裝置</a:t>
            </a:r>
            <a:br>
              <a:rPr lang="en-US" altLang="zh-TW" sz="3600">
                <a:solidFill>
                  <a:srgbClr val="004C69"/>
                </a:solidFill>
              </a:rPr>
            </a:br>
            <a:r>
              <a:rPr lang="zh-TW" altLang="en-US" sz="3600">
                <a:solidFill>
                  <a:srgbClr val="004C69"/>
                </a:solidFill>
              </a:rPr>
              <a:t>使用 </a:t>
            </a:r>
            <a:r>
              <a:rPr lang="en-US" altLang="zh-TW" sz="3600">
                <a:solidFill>
                  <a:srgbClr val="004C69"/>
                </a:solidFill>
              </a:rPr>
              <a:t>CDP </a:t>
            </a:r>
            <a:r>
              <a:rPr lang="zh-TW" altLang="en-US" sz="3600">
                <a:solidFill>
                  <a:srgbClr val="004C69"/>
                </a:solidFill>
              </a:rPr>
              <a:t>發現裝置（續）</a:t>
            </a:r>
          </a:p>
        </p:txBody>
      </p:sp>
      <p:sp>
        <p:nvSpPr>
          <p:cNvPr id="7" name="Rectangle 6">
            <a:extLst>
              <a:ext uri="{FF2B5EF4-FFF2-40B4-BE49-F238E27FC236}">
                <a16:creationId xmlns:a16="http://schemas.microsoft.com/office/drawing/2014/main" id="{799A2198-7AFD-BE46-B7EF-314352F4A2E7}"/>
              </a:ext>
            </a:extLst>
          </p:cNvPr>
          <p:cNvSpPr/>
          <p:nvPr/>
        </p:nvSpPr>
        <p:spPr>
          <a:xfrm>
            <a:off x="316655" y="2362691"/>
            <a:ext cx="11672531" cy="2965555"/>
          </a:xfrm>
          <a:prstGeom prst="rect">
            <a:avLst/>
          </a:prstGeom>
          <a:solidFill>
            <a:srgbClr val="000000"/>
          </a:solidFill>
        </p:spPr>
        <p:txBody>
          <a:bodyPr wrap="square">
            <a:spAutoFit/>
          </a:bodyPr>
          <a:lstStyle/>
          <a:p>
            <a:r>
              <a:rPr lang="en-US" altLang="zh-TW" sz="1867">
                <a:solidFill>
                  <a:srgbClr val="DFDFDF"/>
                </a:solidFill>
                <a:latin typeface="Courier New" panose="02070309020205020404" pitchFamily="49" charset="0"/>
              </a:rPr>
              <a:t>R1# </a:t>
            </a:r>
            <a:r>
              <a:rPr lang="en-US" altLang="zh-TW" sz="1867" b="1">
                <a:solidFill>
                  <a:srgbClr val="DFDFDF"/>
                </a:solidFill>
                <a:latin typeface="Courier New" panose="02070309020205020404" pitchFamily="49" charset="0"/>
              </a:rPr>
              <a:t>show cdp neighbors detail</a:t>
            </a:r>
          </a:p>
          <a:p>
            <a:r>
              <a:rPr lang="en-US" altLang="zh-TW" sz="1867">
                <a:solidFill>
                  <a:srgbClr val="DFDFDF"/>
                </a:solidFill>
                <a:latin typeface="Courier New" panose="02070309020205020404" pitchFamily="49" charset="0"/>
              </a:rPr>
              <a:t>-------------------------</a:t>
            </a:r>
          </a:p>
          <a:p>
            <a:r>
              <a:rPr lang="en-US" altLang="zh-TW" sz="1867">
                <a:solidFill>
                  <a:srgbClr val="DFDFDF"/>
                </a:solidFill>
                <a:latin typeface="Courier New" panose="02070309020205020404" pitchFamily="49" charset="0"/>
              </a:rPr>
              <a:t>Device ID: S1</a:t>
            </a:r>
          </a:p>
          <a:p>
            <a:r>
              <a:rPr lang="en-US" altLang="zh-TW" sz="1867">
                <a:solidFill>
                  <a:srgbClr val="DFDFDF"/>
                </a:solidFill>
                <a:latin typeface="Courier New" panose="02070309020205020404" pitchFamily="49" charset="0"/>
              </a:rPr>
              <a:t>Entry address(es):</a:t>
            </a:r>
          </a:p>
          <a:p>
            <a:r>
              <a:rPr lang="en-US" altLang="zh-TW" sz="1867">
                <a:solidFill>
                  <a:srgbClr val="DFDFDF"/>
                </a:solidFill>
                <a:latin typeface="Courier New" panose="02070309020205020404" pitchFamily="49" charset="0"/>
              </a:rPr>
              <a:t>  </a:t>
            </a:r>
            <a:r>
              <a:rPr lang="en-US" altLang="zh-TW" sz="1867">
                <a:solidFill>
                  <a:schemeClr val="accent6"/>
                </a:solidFill>
                <a:latin typeface="Courier New" panose="02070309020205020404" pitchFamily="49" charset="0"/>
              </a:rPr>
              <a:t>IP address: 192.168.1.2</a:t>
            </a:r>
          </a:p>
          <a:p>
            <a:r>
              <a:rPr lang="en-US" altLang="zh-TW" sz="1867">
                <a:solidFill>
                  <a:srgbClr val="DFDFDF"/>
                </a:solidFill>
                <a:latin typeface="Courier New" panose="02070309020205020404" pitchFamily="49" charset="0"/>
              </a:rPr>
              <a:t>Platform: cisco WS-C3560-24TS,  Capabilities: Switch IGMP</a:t>
            </a:r>
          </a:p>
          <a:p>
            <a:r>
              <a:rPr lang="en-US" altLang="zh-TW" sz="1867">
                <a:solidFill>
                  <a:srgbClr val="DFDFDF"/>
                </a:solidFill>
                <a:latin typeface="Courier New" panose="02070309020205020404" pitchFamily="49" charset="0"/>
              </a:rPr>
              <a:t>Interface: GigabitEthernet0/0/1,  Port ID (outgoing port): FastEthernet0/5</a:t>
            </a:r>
          </a:p>
          <a:p>
            <a:r>
              <a:rPr lang="en-US" altLang="zh-TW" sz="1867" err="1">
                <a:solidFill>
                  <a:srgbClr val="DFDFDF"/>
                </a:solidFill>
                <a:latin typeface="Courier New" panose="02070309020205020404" pitchFamily="49" charset="0"/>
              </a:rPr>
              <a:t>Holdtime : 136 sec</a:t>
            </a:r>
          </a:p>
          <a:p>
            <a:endParaRPr lang="en-US" sz="1867">
              <a:solidFill>
                <a:srgbClr val="DFDFDF"/>
              </a:solidFill>
              <a:latin typeface="Courier New" panose="02070309020205020404" pitchFamily="49" charset="0"/>
            </a:endParaRPr>
          </a:p>
          <a:p>
            <a:pPr rtl="0"/>
            <a:r>
              <a:rPr lang="en-US" altLang="zh-TW" sz="1867">
                <a:solidFill>
                  <a:srgbClr val="DFDFDF"/>
                </a:solidFill>
                <a:latin typeface="Courier New" panose="02070309020205020404" pitchFamily="49" charset="0"/>
              </a:rPr>
              <a:t>(</a:t>
            </a:r>
            <a:r>
              <a:rPr lang="zh-TW" altLang="en-US" sz="1867">
                <a:solidFill>
                  <a:srgbClr val="DFDFDF"/>
                </a:solidFill>
                <a:latin typeface="Courier New" panose="02070309020205020404" pitchFamily="49" charset="0"/>
              </a:rPr>
              <a:t>輸出省略</a:t>
            </a:r>
            <a:r>
              <a:rPr lang="en-US" altLang="zh-TW" sz="1867">
                <a:solidFill>
                  <a:srgbClr val="DFDFDF"/>
                </a:solidFill>
                <a:latin typeface="Courier New" panose="02070309020205020404" pitchFamily="49" charset="0"/>
              </a:rPr>
              <a:t>)</a:t>
            </a:r>
            <a:endParaRPr lang="zh-TW" altLang="en-US" sz="1867">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402</a:t>
            </a:fld>
            <a:endParaRPr lang="en-US" kern="0">
              <a:solidFill>
                <a:srgbClr val="595959"/>
              </a:solidFill>
            </a:endParaRPr>
          </a:p>
        </p:txBody>
      </p:sp>
    </p:spTree>
    <p:extLst>
      <p:ext uri="{BB962C8B-B14F-4D97-AF65-F5344CB8AC3E}">
        <p14:creationId xmlns:p14="http://schemas.microsoft.com/office/powerpoint/2010/main" val="1515606317"/>
      </p:ext>
    </p:extLst>
  </p:cSld>
  <p:clrMapOvr>
    <a:masterClrMapping/>
  </p:clrMapOvr>
  <p:transition/>
  <p:timing/>
</p:sld>
</file>

<file path=ppt/slides/slide4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1521CBC8-D8F6-764A-933C-E8A847541E00}"/>
              </a:ext>
            </a:extLst>
          </p:cNvPr>
          <p:cNvSpPr>
            <a:spLocks noGrp="1"/>
          </p:cNvSpPr>
          <p:nvPr>
            <p:ph idx="1"/>
          </p:nvPr>
        </p:nvSpPr>
        <p:spPr>
          <a:xfrm>
            <a:off x="964293" y="1317575"/>
            <a:ext cx="9906907" cy="5540425"/>
          </a:xfrm>
        </p:spPr>
        <p:txBody>
          <a:bodyPr>
            <a:normAutofit/>
          </a:bodyPr>
          <a:lstStyle/>
          <a:p>
            <a:pPr marL="0" indent="0">
              <a:buNone/>
            </a:pPr>
            <a:r>
              <a:rPr lang="en-US" altLang="zh-TW" sz="2400">
                <a:latin typeface="標楷體" pitchFamily="65" charset="-120"/>
              </a:rPr>
              <a:t>LLDP </a:t>
            </a:r>
            <a:r>
              <a:rPr lang="zh-TW" altLang="en-US" sz="2400">
                <a:latin typeface="標楷體" pitchFamily="65" charset="-120"/>
              </a:rPr>
              <a:t>是與 </a:t>
            </a:r>
            <a:r>
              <a:rPr lang="en-US" altLang="zh-TW" sz="2400">
                <a:latin typeface="標楷體" pitchFamily="65" charset="-120"/>
              </a:rPr>
              <a:t>CDP </a:t>
            </a:r>
            <a:r>
              <a:rPr lang="zh-TW" altLang="en-US" sz="2400">
                <a:latin typeface="標楷體" pitchFamily="65" charset="-120"/>
              </a:rPr>
              <a:t>類似的廠商中立鄰居發現協定。</a:t>
            </a:r>
            <a:r>
              <a:rPr lang="en-US" altLang="zh-TW" sz="2400">
                <a:latin typeface="標楷體" pitchFamily="65" charset="-120"/>
              </a:rPr>
              <a:t>LLDP </a:t>
            </a:r>
            <a:r>
              <a:rPr lang="zh-TW" altLang="en-US" sz="2400">
                <a:latin typeface="標楷體" pitchFamily="65" charset="-120"/>
              </a:rPr>
              <a:t>可與網路裝置搭配使用，例如路由器、交換器和無線 </a:t>
            </a:r>
            <a:r>
              <a:rPr lang="en-US" altLang="zh-TW" sz="2400">
                <a:latin typeface="標楷體" pitchFamily="65" charset="-120"/>
              </a:rPr>
              <a:t>LAN </a:t>
            </a:r>
            <a:r>
              <a:rPr lang="zh-TW" altLang="en-US" sz="2400">
                <a:latin typeface="標楷體" pitchFamily="65" charset="-120"/>
              </a:rPr>
              <a:t>存取點。該協定通告其身份和能力到其他裝置，並從實體連接的第 </a:t>
            </a:r>
            <a:r>
              <a:rPr lang="en-US" altLang="zh-TW" sz="2400">
                <a:latin typeface="標楷體" pitchFamily="65" charset="-120"/>
              </a:rPr>
              <a:t>2 </a:t>
            </a:r>
            <a:r>
              <a:rPr lang="zh-TW" altLang="en-US" sz="2400">
                <a:latin typeface="標楷體" pitchFamily="65" charset="-120"/>
              </a:rPr>
              <a:t>層裝置接收資訊。</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10.2</a:t>
            </a:r>
            <a:r>
              <a:rPr lang="zh-TW" altLang="en-US" sz="3600" smtClean="0">
                <a:solidFill>
                  <a:srgbClr val="004C69"/>
                </a:solidFill>
              </a:rPr>
              <a:t> 使用 </a:t>
            </a:r>
            <a:r>
              <a:rPr lang="en-US" altLang="zh-TW" sz="3600">
                <a:solidFill>
                  <a:srgbClr val="004C69"/>
                </a:solidFill>
              </a:rPr>
              <a:t>LLDP </a:t>
            </a:r>
            <a:r>
              <a:rPr lang="zh-TW" altLang="en-US" sz="3600">
                <a:solidFill>
                  <a:srgbClr val="004C69"/>
                </a:solidFill>
              </a:rPr>
              <a:t>發現裝置</a:t>
            </a:r>
            <a:br>
              <a:rPr lang="en-US" sz="3600">
                <a:solidFill>
                  <a:srgbClr val="004C69"/>
                </a:solidFill>
              </a:rPr>
            </a:br>
            <a:r>
              <a:rPr lang="en-US" sz="3600">
                <a:solidFill>
                  <a:srgbClr val="004C69"/>
                </a:solidFill>
              </a:rPr>
              <a:t>L</a:t>
            </a:r>
            <a:r>
              <a:rPr lang="en-US" altLang="zh-TW" sz="3600">
                <a:solidFill>
                  <a:srgbClr val="004C69"/>
                </a:solidFill>
              </a:rPr>
              <a:t>LDP </a:t>
            </a:r>
            <a:r>
              <a:rPr lang="zh-TW" altLang="en-US" sz="3600">
                <a:solidFill>
                  <a:srgbClr val="004C69"/>
                </a:solidFill>
              </a:rPr>
              <a:t>概觀</a:t>
            </a:r>
          </a:p>
        </p:txBody>
      </p:sp>
      <p:pic>
        <p:nvPicPr>
          <p:cNvPr id="9" name="Picture 8">
            <a:extLst>
              <a:ext uri="{FF2B5EF4-FFF2-40B4-BE49-F238E27FC236}">
                <a16:creationId xmlns:a16="http://schemas.microsoft.com/office/drawing/2014/main" id="{DD96AD08-DA0E-AC4C-BB94-54F8FC3789C7}"/>
              </a:ext>
            </a:extLst>
          </p:cNvPr>
          <p:cNvPicPr>
            <a:picLocks noChangeAspect="1"/>
          </p:cNvPicPr>
          <p:nvPr/>
        </p:nvPicPr>
        <p:blipFill>
          <a:blip r:embed="rId3"/>
          <a:stretch>
            <a:fillRect/>
          </a:stretch>
        </p:blipFill>
        <p:spPr>
          <a:xfrm>
            <a:off x="2269067" y="3403600"/>
            <a:ext cx="7687733" cy="160866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403</a:t>
            </a:fld>
            <a:endParaRPr lang="en-US" kern="0">
              <a:solidFill>
                <a:srgbClr val="595959"/>
              </a:solidFill>
            </a:endParaRPr>
          </a:p>
        </p:txBody>
      </p:sp>
    </p:spTree>
    <p:extLst>
      <p:ext uri="{BB962C8B-B14F-4D97-AF65-F5344CB8AC3E}">
        <p14:creationId xmlns:p14="http://schemas.microsoft.com/office/powerpoint/2010/main" val="3011706975"/>
      </p:ext>
    </p:extLst>
  </p:cSld>
  <p:clrMapOvr>
    <a:masterClrMapping/>
  </p:clrMapOvr>
  <p:transition/>
  <p:timing/>
</p:sld>
</file>

<file path=ppt/slides/slide4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C50DC70-2C3D-754B-BF3D-BECB529EC234}"/>
              </a:ext>
            </a:extLst>
          </p:cNvPr>
          <p:cNvSpPr>
            <a:spLocks noGrp="1"/>
          </p:cNvSpPr>
          <p:nvPr>
            <p:ph idx="1"/>
          </p:nvPr>
        </p:nvSpPr>
        <p:spPr>
          <a:xfrm>
            <a:off x="676427" y="1065259"/>
            <a:ext cx="11515574" cy="5035391"/>
          </a:xfrm>
        </p:spPr>
        <p:txBody>
          <a:bodyPr>
            <a:normAutofit/>
          </a:bodyPr>
          <a:lstStyle/>
          <a:p>
            <a:r>
              <a:rPr lang="en-US" altLang="zh-TW" sz="2200">
                <a:latin typeface="標楷體" pitchFamily="65" charset="-120"/>
              </a:rPr>
              <a:t>LLDP </a:t>
            </a:r>
            <a:r>
              <a:rPr lang="zh-TW" altLang="en-US" sz="2200">
                <a:latin typeface="標楷體" pitchFamily="65" charset="-120"/>
              </a:rPr>
              <a:t>可能會預設啟用。若要在 </a:t>
            </a:r>
            <a:r>
              <a:rPr lang="en-US" altLang="zh-TW" sz="2200">
                <a:latin typeface="標楷體" pitchFamily="65" charset="-120"/>
              </a:rPr>
              <a:t>Cisco </a:t>
            </a:r>
            <a:r>
              <a:rPr lang="zh-TW" altLang="en-US" sz="2200">
                <a:latin typeface="標楷體" pitchFamily="65" charset="-120"/>
              </a:rPr>
              <a:t>網路裝置上全域啟用 </a:t>
            </a:r>
            <a:r>
              <a:rPr lang="en-US" altLang="zh-TW" sz="2200">
                <a:latin typeface="標楷體" pitchFamily="65" charset="-120"/>
              </a:rPr>
              <a:t>LLDP</a:t>
            </a:r>
            <a:r>
              <a:rPr lang="zh-TW" altLang="en-US" sz="2200">
                <a:latin typeface="標楷體" pitchFamily="65" charset="-120"/>
              </a:rPr>
              <a:t>，請在全域設定模式中輸入 </a:t>
            </a:r>
            <a:r>
              <a:rPr lang="en-US" altLang="zh-TW" sz="2200" b="1" err="1">
                <a:latin typeface="標楷體" pitchFamily="65" charset="-120"/>
              </a:rPr>
              <a:t>lldp run</a:t>
            </a:r>
            <a:r>
              <a:rPr lang="en-US" altLang="zh-TW" sz="2200">
                <a:latin typeface="標楷體" pitchFamily="65" charset="-120"/>
              </a:rPr>
              <a:t> </a:t>
            </a:r>
            <a:r>
              <a:rPr lang="zh-TW" altLang="en-US" sz="2200">
                <a:latin typeface="標楷體" pitchFamily="65" charset="-120"/>
              </a:rPr>
              <a:t>命令。若要停用 </a:t>
            </a:r>
            <a:r>
              <a:rPr lang="en-US" altLang="zh-TW" sz="2200">
                <a:latin typeface="標楷體" pitchFamily="65" charset="-120"/>
              </a:rPr>
              <a:t>LLDP</a:t>
            </a:r>
            <a:r>
              <a:rPr lang="zh-TW" altLang="en-US" sz="2200">
                <a:latin typeface="標楷體" pitchFamily="65" charset="-120"/>
              </a:rPr>
              <a:t>，請在全域設定模式中輸入 </a:t>
            </a:r>
            <a:r>
              <a:rPr lang="en-US" altLang="zh-TW" sz="2200" b="1">
                <a:latin typeface="標楷體" pitchFamily="65" charset="-120"/>
              </a:rPr>
              <a:t>no lldp run</a:t>
            </a:r>
            <a:r>
              <a:rPr lang="en-US" altLang="zh-TW" sz="2200">
                <a:latin typeface="標楷體" pitchFamily="65" charset="-120"/>
              </a:rPr>
              <a:t> </a:t>
            </a:r>
            <a:r>
              <a:rPr lang="zh-TW" altLang="en-US" sz="2200">
                <a:latin typeface="標楷體" pitchFamily="65" charset="-120"/>
              </a:rPr>
              <a:t>命令。 </a:t>
            </a:r>
          </a:p>
          <a:p>
            <a:r>
              <a:rPr lang="en-US" altLang="zh-TW" sz="2200">
                <a:latin typeface="標楷體" pitchFamily="65" charset="-120"/>
              </a:rPr>
              <a:t>LLDP </a:t>
            </a:r>
            <a:r>
              <a:rPr lang="zh-TW" altLang="en-US" sz="2200">
                <a:latin typeface="標楷體" pitchFamily="65" charset="-120"/>
              </a:rPr>
              <a:t>可在特定介面上設定。不過，</a:t>
            </a:r>
            <a:r>
              <a:rPr lang="en-US" altLang="zh-TW" sz="2200">
                <a:latin typeface="標楷體" pitchFamily="65" charset="-120"/>
              </a:rPr>
              <a:t>LLDP </a:t>
            </a:r>
            <a:r>
              <a:rPr lang="zh-TW" altLang="en-US" sz="2200">
                <a:latin typeface="標楷體" pitchFamily="65" charset="-120"/>
              </a:rPr>
              <a:t>必須個別設定，才能傳送和接收 </a:t>
            </a:r>
            <a:r>
              <a:rPr lang="en-US" altLang="zh-TW" sz="2200">
                <a:latin typeface="標楷體" pitchFamily="65" charset="-120"/>
              </a:rPr>
              <a:t>LLDP </a:t>
            </a:r>
            <a:r>
              <a:rPr lang="zh-TW" altLang="en-US" sz="2200">
                <a:latin typeface="標楷體" pitchFamily="65" charset="-120"/>
              </a:rPr>
              <a:t>封包</a:t>
            </a:r>
          </a:p>
          <a:p>
            <a:r>
              <a:rPr lang="zh-TW" altLang="en-US" sz="2200">
                <a:latin typeface="標楷體" pitchFamily="65" charset="-120"/>
              </a:rPr>
              <a:t>若要確認裝置上的 </a:t>
            </a:r>
            <a:r>
              <a:rPr lang="en-US" altLang="zh-TW" sz="2200">
                <a:latin typeface="標楷體" pitchFamily="65" charset="-120"/>
              </a:rPr>
              <a:t>LLDP </a:t>
            </a:r>
            <a:r>
              <a:rPr lang="zh-TW" altLang="en-US" sz="2200">
                <a:latin typeface="標楷體" pitchFamily="65" charset="-120"/>
              </a:rPr>
              <a:t>是否已啟用，請在特權 </a:t>
            </a:r>
            <a:r>
              <a:rPr lang="en-US" altLang="zh-TW" sz="2200">
                <a:latin typeface="標楷體" pitchFamily="65" charset="-120"/>
              </a:rPr>
              <a:t>EXEC </a:t>
            </a:r>
            <a:r>
              <a:rPr lang="zh-TW" altLang="en-US" sz="2200">
                <a:latin typeface="標楷體" pitchFamily="65" charset="-120"/>
              </a:rPr>
              <a:t>模式下輸入 </a:t>
            </a:r>
            <a:r>
              <a:rPr lang="en-US" altLang="zh-TW" sz="2200" b="1">
                <a:latin typeface="標楷體" pitchFamily="65" charset="-120"/>
              </a:rPr>
              <a:t>show lldp</a:t>
            </a:r>
            <a:r>
              <a:rPr lang="zh-TW" altLang="en-US" sz="2200">
                <a:latin typeface="標楷體" pitchFamily="65" charset="-120"/>
              </a:rPr>
              <a:t> 命令。 </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10.2</a:t>
            </a:r>
            <a:r>
              <a:rPr lang="zh-TW" altLang="en-US" sz="3600" smtClean="0">
                <a:solidFill>
                  <a:srgbClr val="004C69"/>
                </a:solidFill>
              </a:rPr>
              <a:t> 使用 </a:t>
            </a:r>
            <a:r>
              <a:rPr lang="en-US" altLang="zh-TW" sz="3600">
                <a:solidFill>
                  <a:srgbClr val="004C69"/>
                </a:solidFill>
              </a:rPr>
              <a:t>LLDP </a:t>
            </a:r>
            <a:r>
              <a:rPr lang="zh-TW" altLang="en-US" sz="3600">
                <a:solidFill>
                  <a:srgbClr val="004C69"/>
                </a:solidFill>
              </a:rPr>
              <a:t>發現裝置</a:t>
            </a:r>
            <a:br>
              <a:rPr lang="en-US" sz="3600">
                <a:solidFill>
                  <a:srgbClr val="004C69"/>
                </a:solidFill>
              </a:rPr>
            </a:br>
            <a:r>
              <a:rPr lang="zh-TW" altLang="en-US" sz="3600">
                <a:solidFill>
                  <a:srgbClr val="004C69"/>
                </a:solidFill>
              </a:rPr>
              <a:t>設定和驗證 </a:t>
            </a:r>
            <a:r>
              <a:rPr lang="en-US" altLang="zh-TW" sz="3600">
                <a:solidFill>
                  <a:srgbClr val="004C69"/>
                </a:solidFill>
              </a:rPr>
              <a:t>LLDP</a:t>
            </a:r>
            <a:endParaRPr lang="zh-TW" altLang="en-US" sz="3600">
              <a:solidFill>
                <a:srgbClr val="004C69"/>
              </a:solidFill>
            </a:endParaRPr>
          </a:p>
        </p:txBody>
      </p:sp>
      <p:sp>
        <p:nvSpPr>
          <p:cNvPr id="6" name="Rectangle 5">
            <a:extLst>
              <a:ext uri="{FF2B5EF4-FFF2-40B4-BE49-F238E27FC236}">
                <a16:creationId xmlns:a16="http://schemas.microsoft.com/office/drawing/2014/main" id="{2062C1EF-305D-3148-8E4D-A7457923E797}"/>
              </a:ext>
            </a:extLst>
          </p:cNvPr>
          <p:cNvSpPr/>
          <p:nvPr/>
        </p:nvSpPr>
        <p:spPr>
          <a:xfrm>
            <a:off x="978122" y="3243058"/>
            <a:ext cx="9964825" cy="3293209"/>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Switch# </a:t>
            </a:r>
            <a:r>
              <a:rPr lang="en-US" altLang="zh-TW" sz="1600" b="1">
                <a:solidFill>
                  <a:srgbClr val="DFDFDF"/>
                </a:solidFill>
                <a:latin typeface="Courier New" panose="02070309020205020404" pitchFamily="49" charset="0"/>
              </a:rPr>
              <a:t>conf t</a:t>
            </a:r>
          </a:p>
          <a:p>
            <a:r>
              <a:rPr lang="en-US" altLang="zh-TW" sz="1600">
                <a:solidFill>
                  <a:srgbClr val="DFDFDF"/>
                </a:solidFill>
                <a:latin typeface="Courier New" panose="02070309020205020404" pitchFamily="49" charset="0"/>
              </a:rPr>
              <a:t>Enter configuration commands, one per line.  End with CNTL/Z.</a:t>
            </a:r>
          </a:p>
          <a:p>
            <a:r>
              <a:rPr lang="en-US" altLang="zh-TW" sz="1600">
                <a:solidFill>
                  <a:srgbClr val="DFDFDF"/>
                </a:solidFill>
                <a:latin typeface="Courier New" panose="02070309020205020404" pitchFamily="49" charset="0"/>
              </a:rPr>
              <a:t>Switch(config)# </a:t>
            </a:r>
            <a:r>
              <a:rPr lang="en-US" altLang="zh-TW" sz="1600" b="1" err="1">
                <a:solidFill>
                  <a:srgbClr val="DFDFDF"/>
                </a:solidFill>
                <a:latin typeface="Courier New" panose="02070309020205020404" pitchFamily="49" charset="0"/>
              </a:rPr>
              <a:t>lldp run</a:t>
            </a:r>
          </a:p>
          <a:p>
            <a:r>
              <a:rPr lang="en-US" altLang="zh-TW" sz="1600">
                <a:solidFill>
                  <a:srgbClr val="DFDFDF"/>
                </a:solidFill>
                <a:latin typeface="Courier New" panose="02070309020205020404" pitchFamily="49" charset="0"/>
              </a:rPr>
              <a:t>Switch(config)# </a:t>
            </a:r>
            <a:r>
              <a:rPr lang="en-US" altLang="zh-TW" sz="1600" b="1">
                <a:solidFill>
                  <a:srgbClr val="DFDFDF"/>
                </a:solidFill>
                <a:latin typeface="Courier New" panose="02070309020205020404" pitchFamily="49" charset="0"/>
              </a:rPr>
              <a:t>interface gigabitethernet 0/1</a:t>
            </a:r>
          </a:p>
          <a:p>
            <a:r>
              <a:rPr lang="en-US" altLang="zh-TW" sz="1600">
                <a:solidFill>
                  <a:srgbClr val="DFDFDF"/>
                </a:solidFill>
                <a:latin typeface="Courier New" panose="02070309020205020404" pitchFamily="49" charset="0"/>
              </a:rPr>
              <a:t>Switch(config-if)# </a:t>
            </a:r>
            <a:r>
              <a:rPr lang="en-US" altLang="zh-TW" sz="1600" b="1" err="1">
                <a:solidFill>
                  <a:srgbClr val="DFDFDF"/>
                </a:solidFill>
                <a:latin typeface="Courier New" panose="02070309020205020404" pitchFamily="49" charset="0"/>
              </a:rPr>
              <a:t>lldp transmit</a:t>
            </a:r>
          </a:p>
          <a:p>
            <a:r>
              <a:rPr lang="en-US" altLang="zh-TW" sz="1600">
                <a:solidFill>
                  <a:srgbClr val="DFDFDF"/>
                </a:solidFill>
                <a:latin typeface="Courier New" panose="02070309020205020404" pitchFamily="49" charset="0"/>
              </a:rPr>
              <a:t>Switch(config-if)# </a:t>
            </a:r>
            <a:r>
              <a:rPr lang="en-US" altLang="zh-TW" sz="1600" b="1" err="1">
                <a:solidFill>
                  <a:srgbClr val="DFDFDF"/>
                </a:solidFill>
                <a:latin typeface="Courier New" panose="02070309020205020404" pitchFamily="49" charset="0"/>
              </a:rPr>
              <a:t>lldp receive</a:t>
            </a:r>
          </a:p>
          <a:p>
            <a:r>
              <a:rPr lang="en-US" altLang="zh-TW" sz="1600">
                <a:solidFill>
                  <a:srgbClr val="DFDFDF"/>
                </a:solidFill>
                <a:latin typeface="Courier New" panose="02070309020205020404" pitchFamily="49" charset="0"/>
              </a:rPr>
              <a:t>Switch(config-if)# </a:t>
            </a:r>
            <a:r>
              <a:rPr lang="en-US" altLang="zh-TW" sz="1600" b="1">
                <a:solidFill>
                  <a:srgbClr val="DFDFDF"/>
                </a:solidFill>
                <a:latin typeface="Courier New" panose="02070309020205020404" pitchFamily="49" charset="0"/>
              </a:rPr>
              <a:t>end</a:t>
            </a:r>
          </a:p>
          <a:p>
            <a:r>
              <a:rPr lang="en-US" altLang="zh-TW" sz="1600">
                <a:solidFill>
                  <a:srgbClr val="DFDFDF"/>
                </a:solidFill>
                <a:latin typeface="Courier New" panose="02070309020205020404" pitchFamily="49" charset="0"/>
              </a:rPr>
              <a:t>Switch# </a:t>
            </a:r>
            <a:r>
              <a:rPr lang="en-US" altLang="zh-TW" sz="1600" b="1">
                <a:solidFill>
                  <a:srgbClr val="DFDFDF"/>
                </a:solidFill>
                <a:latin typeface="Courier New" panose="02070309020205020404" pitchFamily="49" charset="0"/>
              </a:rPr>
              <a:t>show lldp</a:t>
            </a:r>
            <a:endParaRPr lang="en-US" altLang="zh-TW" sz="1600" b="1">
              <a:solidFill>
                <a:srgbClr val="DFDFDF"/>
              </a:solidFill>
              <a:latin typeface="Courier New" panose="02070309020205020404" pitchFamily="49" charset="0"/>
            </a:endParaRPr>
          </a:p>
          <a:p>
            <a:r>
              <a:rPr lang="en-US" altLang="zh-TW" sz="1600">
                <a:solidFill>
                  <a:srgbClr val="DFDFDF"/>
                </a:solidFill>
                <a:latin typeface="Courier New" panose="02070309020205020404" pitchFamily="49" charset="0"/>
              </a:rPr>
              <a:t>Global LLDP Information:</a:t>
            </a:r>
          </a:p>
          <a:p>
            <a:r>
              <a:rPr lang="en-US" altLang="zh-TW" sz="1600">
                <a:solidFill>
                  <a:srgbClr val="DFDFDF"/>
                </a:solidFill>
                <a:latin typeface="Courier New" panose="02070309020205020404" pitchFamily="49" charset="0"/>
              </a:rPr>
              <a:t>    Status: ACTIVE</a:t>
            </a:r>
          </a:p>
          <a:p>
            <a:r>
              <a:rPr lang="en-US" altLang="zh-TW" sz="1600">
                <a:solidFill>
                  <a:srgbClr val="DFDFDF"/>
                </a:solidFill>
                <a:latin typeface="Courier New" panose="02070309020205020404" pitchFamily="49" charset="0"/>
              </a:rPr>
              <a:t>    LLDP advertisements are sent every 30 seconds</a:t>
            </a:r>
          </a:p>
          <a:p>
            <a:r>
              <a:rPr lang="en-US" altLang="zh-TW" sz="1600">
                <a:solidFill>
                  <a:srgbClr val="DFDFDF"/>
                </a:solidFill>
                <a:latin typeface="Courier New" panose="02070309020205020404" pitchFamily="49" charset="0"/>
              </a:rPr>
              <a:t>    LLDP hold time advertised is 120 seconds</a:t>
            </a:r>
          </a:p>
          <a:p>
            <a:r>
              <a:rPr lang="en-US" altLang="zh-TW" sz="1600">
                <a:solidFill>
                  <a:srgbClr val="DFDFDF"/>
                </a:solidFill>
                <a:latin typeface="Courier New" panose="02070309020205020404" pitchFamily="49" charset="0"/>
              </a:rPr>
              <a:t>    LLDP interface reinitialisation delay is 2 seconds</a:t>
            </a:r>
            <a:endParaRPr lang="zh-TW" altLang="en-US" sz="16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404</a:t>
            </a:fld>
            <a:endParaRPr lang="en-US" kern="0">
              <a:solidFill>
                <a:srgbClr val="595959"/>
              </a:solidFill>
            </a:endParaRPr>
          </a:p>
        </p:txBody>
      </p:sp>
    </p:spTree>
    <p:extLst>
      <p:ext uri="{BB962C8B-B14F-4D97-AF65-F5344CB8AC3E}">
        <p14:creationId xmlns:p14="http://schemas.microsoft.com/office/powerpoint/2010/main" val="3540590323"/>
      </p:ext>
    </p:extLst>
  </p:cSld>
  <p:clrMapOvr>
    <a:masterClrMapping/>
  </p:clrMapOvr>
  <p:transition/>
  <p:timing/>
</p:sld>
</file>

<file path=ppt/slides/slide4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4C1EC1CD-6DD7-574D-8005-D12CAA28CC79}"/>
              </a:ext>
            </a:extLst>
          </p:cNvPr>
          <p:cNvSpPr>
            <a:spLocks noGrp="1"/>
          </p:cNvSpPr>
          <p:nvPr>
            <p:ph idx="1"/>
          </p:nvPr>
        </p:nvSpPr>
        <p:spPr>
          <a:xfrm>
            <a:off x="676426" y="1371600"/>
            <a:ext cx="11804381" cy="4729050"/>
          </a:xfrm>
        </p:spPr>
        <p:txBody>
          <a:bodyPr>
            <a:normAutofit/>
          </a:bodyPr>
          <a:lstStyle/>
          <a:p>
            <a:pPr marL="0" indent="0">
              <a:buNone/>
            </a:pPr>
            <a:r>
              <a:rPr lang="zh-TW" altLang="en-US" sz="2400">
                <a:latin typeface="標楷體" pitchFamily="65" charset="-120"/>
              </a:rPr>
              <a:t>啟用 </a:t>
            </a:r>
            <a:r>
              <a:rPr lang="en-US" altLang="zh-TW" sz="2400">
                <a:latin typeface="標楷體" pitchFamily="65" charset="-120"/>
              </a:rPr>
              <a:t>LLDP </a:t>
            </a:r>
            <a:r>
              <a:rPr lang="zh-TW" altLang="en-US" sz="2400">
                <a:latin typeface="標楷體" pitchFamily="65" charset="-120"/>
              </a:rPr>
              <a:t>後，可以使用 </a:t>
            </a:r>
            <a:r>
              <a:rPr lang="en-US" altLang="zh-TW" sz="2400" b="1">
                <a:latin typeface="標楷體" pitchFamily="65" charset="-120"/>
              </a:rPr>
              <a:t>show lldp neighbors</a:t>
            </a:r>
            <a:r>
              <a:rPr lang="en-US" altLang="zh-TW" sz="2400">
                <a:latin typeface="標楷體" pitchFamily="65" charset="-120"/>
              </a:rPr>
              <a:t> </a:t>
            </a:r>
            <a:r>
              <a:rPr lang="zh-TW" altLang="en-US" sz="2400">
                <a:latin typeface="標楷體" pitchFamily="65" charset="-120"/>
              </a:rPr>
              <a:t>命令來發現裝置鄰居。</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10.2</a:t>
            </a:r>
            <a:r>
              <a:rPr lang="zh-TW" altLang="en-US" sz="3600" smtClean="0">
                <a:solidFill>
                  <a:srgbClr val="004C69"/>
                </a:solidFill>
              </a:rPr>
              <a:t> 使用 </a:t>
            </a:r>
            <a:r>
              <a:rPr lang="en-US" altLang="zh-TW" sz="3600">
                <a:solidFill>
                  <a:srgbClr val="004C69"/>
                </a:solidFill>
              </a:rPr>
              <a:t>LLDP </a:t>
            </a:r>
            <a:r>
              <a:rPr lang="zh-TW" altLang="en-US" sz="3600">
                <a:solidFill>
                  <a:srgbClr val="004C69"/>
                </a:solidFill>
              </a:rPr>
              <a:t>發現裝置</a:t>
            </a:r>
            <a:br>
              <a:rPr lang="en-US" sz="3600">
                <a:solidFill>
                  <a:srgbClr val="004C69"/>
                </a:solidFill>
              </a:rPr>
            </a:br>
            <a:r>
              <a:rPr lang="zh-TW" altLang="en-US" sz="3600">
                <a:solidFill>
                  <a:srgbClr val="004C69"/>
                </a:solidFill>
              </a:rPr>
              <a:t>使用 </a:t>
            </a:r>
            <a:r>
              <a:rPr lang="en-US" altLang="zh-TW" sz="3600">
                <a:solidFill>
                  <a:srgbClr val="004C69"/>
                </a:solidFill>
              </a:rPr>
              <a:t>LLDP </a:t>
            </a:r>
            <a:r>
              <a:rPr lang="zh-TW" altLang="en-US" sz="3600">
                <a:solidFill>
                  <a:srgbClr val="004C69"/>
                </a:solidFill>
              </a:rPr>
              <a:t>發現裝置</a:t>
            </a:r>
          </a:p>
        </p:txBody>
      </p:sp>
      <p:sp>
        <p:nvSpPr>
          <p:cNvPr id="7" name="Rectangle 6">
            <a:extLst>
              <a:ext uri="{FF2B5EF4-FFF2-40B4-BE49-F238E27FC236}">
                <a16:creationId xmlns:a16="http://schemas.microsoft.com/office/drawing/2014/main" id="{2693DC2F-675D-0A46-87C9-1769C72052B2}"/>
              </a:ext>
            </a:extLst>
          </p:cNvPr>
          <p:cNvSpPr/>
          <p:nvPr/>
        </p:nvSpPr>
        <p:spPr>
          <a:xfrm>
            <a:off x="847060" y="2075328"/>
            <a:ext cx="10494435" cy="2062103"/>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S1# </a:t>
            </a:r>
            <a:r>
              <a:rPr lang="en-US" altLang="zh-TW" sz="1600" b="1">
                <a:solidFill>
                  <a:srgbClr val="DFDFDF"/>
                </a:solidFill>
                <a:latin typeface="Courier New" panose="02070309020205020404" pitchFamily="49" charset="0"/>
              </a:rPr>
              <a:t>show lldp neighbors</a:t>
            </a:r>
          </a:p>
          <a:p>
            <a:r>
              <a:rPr lang="en-US" altLang="zh-TW" sz="1600">
                <a:solidFill>
                  <a:srgbClr val="DFDFDF"/>
                </a:solidFill>
                <a:latin typeface="Courier New" panose="02070309020205020404" pitchFamily="49" charset="0"/>
              </a:rPr>
              <a:t>Capability codes:</a:t>
            </a:r>
          </a:p>
          <a:p>
            <a:r>
              <a:rPr lang="en-US" altLang="zh-TW" sz="1600">
                <a:solidFill>
                  <a:srgbClr val="DFDFDF"/>
                </a:solidFill>
                <a:latin typeface="Courier New" panose="02070309020205020404" pitchFamily="49" charset="0"/>
              </a:rPr>
              <a:t>    (R) Router, (B) Bridge, (T) Telephone, (C) DOCSIS Cable Device</a:t>
            </a:r>
          </a:p>
          <a:p>
            <a:r>
              <a:rPr lang="en-US" altLang="zh-TW" sz="1600">
                <a:solidFill>
                  <a:srgbClr val="DFDFDF"/>
                </a:solidFill>
                <a:latin typeface="Courier New" panose="02070309020205020404" pitchFamily="49" charset="0"/>
              </a:rPr>
              <a:t>    (W) WLAN Access Point, (P) Repeater, (S) Station, (O) Other</a:t>
            </a:r>
          </a:p>
          <a:p>
            <a:r>
              <a:rPr lang="en-US" altLang="zh-TW" sz="1600">
                <a:solidFill>
                  <a:srgbClr val="DFDFDF"/>
                </a:solidFill>
                <a:latin typeface="Courier New" panose="02070309020205020404" pitchFamily="49" charset="0"/>
              </a:rPr>
              <a:t>Device ID           Local Intf     Hold-time  Capability      Port ID</a:t>
            </a:r>
          </a:p>
          <a:p>
            <a:r>
              <a:rPr lang="en-US" altLang="zh-TW" sz="1600">
                <a:solidFill>
                  <a:srgbClr val="DFDFDF"/>
                </a:solidFill>
                <a:latin typeface="Courier New" panose="02070309020205020404" pitchFamily="49" charset="0"/>
              </a:rPr>
              <a:t>R1                  Fa0/5          117        R               Gi0/0/1</a:t>
            </a:r>
          </a:p>
          <a:p>
            <a:r>
              <a:rPr lang="en-US" altLang="zh-TW" sz="1600">
                <a:solidFill>
                  <a:srgbClr val="DFDFDF"/>
                </a:solidFill>
                <a:latin typeface="Courier New" panose="02070309020205020404" pitchFamily="49" charset="0"/>
              </a:rPr>
              <a:t>S2                  Fa0/1          112        B               Fa0/1</a:t>
            </a:r>
          </a:p>
          <a:p>
            <a:r>
              <a:rPr lang="en-US" altLang="zh-TW" sz="1600">
                <a:solidFill>
                  <a:srgbClr val="DFDFDF"/>
                </a:solidFill>
                <a:latin typeface="Courier New" panose="02070309020205020404" pitchFamily="49" charset="0"/>
              </a:rPr>
              <a:t>Total entries displayed: 2</a:t>
            </a:r>
            <a:endParaRPr lang="zh-TW" altLang="en-US" sz="16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405</a:t>
            </a:fld>
            <a:endParaRPr lang="en-US" kern="0">
              <a:solidFill>
                <a:srgbClr val="595959"/>
              </a:solidFill>
            </a:endParaRPr>
          </a:p>
        </p:txBody>
      </p:sp>
    </p:spTree>
    <p:extLst>
      <p:ext uri="{BB962C8B-B14F-4D97-AF65-F5344CB8AC3E}">
        <p14:creationId xmlns:p14="http://schemas.microsoft.com/office/powerpoint/2010/main" val="319888782"/>
      </p:ext>
    </p:extLst>
  </p:cSld>
  <p:clrMapOvr>
    <a:masterClrMapping/>
  </p:clrMapOvr>
  <p:transition/>
  <p:timing/>
</p:sld>
</file>

<file path=ppt/slides/slide4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4C1EC1CD-6DD7-574D-8005-D12CAA28CC79}"/>
              </a:ext>
            </a:extLst>
          </p:cNvPr>
          <p:cNvSpPr>
            <a:spLocks noGrp="1"/>
          </p:cNvSpPr>
          <p:nvPr>
            <p:ph idx="1"/>
          </p:nvPr>
        </p:nvSpPr>
        <p:spPr>
          <a:xfrm>
            <a:off x="676427" y="1065259"/>
            <a:ext cx="10778384" cy="5035391"/>
          </a:xfrm>
        </p:spPr>
        <p:txBody>
          <a:bodyPr>
            <a:normAutofit/>
          </a:bodyPr>
          <a:lstStyle/>
          <a:p>
            <a:pPr marL="0" indent="0">
              <a:buNone/>
            </a:pPr>
            <a:r>
              <a:rPr lang="zh-TW" altLang="en-US" sz="2400">
                <a:latin typeface="標楷體" pitchFamily="65" charset="-120"/>
              </a:rPr>
              <a:t>當需要更多關於鄰居的詳細資料時，</a:t>
            </a:r>
            <a:r>
              <a:rPr lang="en-US" altLang="zh-TW" sz="2400" b="1">
                <a:latin typeface="標楷體" pitchFamily="65" charset="-120"/>
              </a:rPr>
              <a:t>show lldp neighbors detail</a:t>
            </a:r>
            <a:r>
              <a:rPr lang="en-US" altLang="zh-TW" sz="2400">
                <a:latin typeface="標楷體" pitchFamily="65" charset="-120"/>
              </a:rPr>
              <a:t> </a:t>
            </a:r>
            <a:r>
              <a:rPr lang="zh-TW" altLang="en-US" sz="2400">
                <a:latin typeface="標楷體" pitchFamily="65" charset="-120"/>
              </a:rPr>
              <a:t>命令可以提供相關資訊，例如鄰居 </a:t>
            </a:r>
            <a:r>
              <a:rPr lang="en-US" altLang="zh-TW" sz="2400">
                <a:latin typeface="標楷體" pitchFamily="65" charset="-120"/>
              </a:rPr>
              <a:t>IOS </a:t>
            </a:r>
            <a:r>
              <a:rPr lang="zh-TW" altLang="en-US" sz="2400">
                <a:latin typeface="標楷體" pitchFamily="65" charset="-120"/>
              </a:rPr>
              <a:t>版本、</a:t>
            </a:r>
            <a:r>
              <a:rPr lang="en-US" altLang="zh-TW" sz="2400">
                <a:latin typeface="標楷體" pitchFamily="65" charset="-120"/>
              </a:rPr>
              <a:t>IP </a:t>
            </a:r>
            <a:r>
              <a:rPr lang="zh-TW" altLang="en-US" sz="2400">
                <a:latin typeface="標楷體" pitchFamily="65" charset="-120"/>
              </a:rPr>
              <a:t>位址和裝置能力。</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10.2</a:t>
            </a:r>
            <a:r>
              <a:rPr lang="zh-TW" altLang="en-US" sz="3600" smtClean="0">
                <a:solidFill>
                  <a:srgbClr val="004C69"/>
                </a:solidFill>
              </a:rPr>
              <a:t> 使用 </a:t>
            </a:r>
            <a:r>
              <a:rPr lang="en-US" altLang="zh-TW" sz="3600">
                <a:solidFill>
                  <a:srgbClr val="004C69"/>
                </a:solidFill>
              </a:rPr>
              <a:t>LLDP </a:t>
            </a:r>
            <a:r>
              <a:rPr lang="zh-TW" altLang="en-US" sz="3600">
                <a:solidFill>
                  <a:srgbClr val="004C69"/>
                </a:solidFill>
              </a:rPr>
              <a:t>發現裝置</a:t>
            </a:r>
            <a:br>
              <a:rPr lang="en-US" altLang="zh-TW" sz="3600">
                <a:solidFill>
                  <a:srgbClr val="004C69"/>
                </a:solidFill>
              </a:rPr>
            </a:br>
            <a:r>
              <a:rPr lang="zh-TW" altLang="en-US" sz="3600">
                <a:solidFill>
                  <a:srgbClr val="004C69"/>
                </a:solidFill>
              </a:rPr>
              <a:t>使用 </a:t>
            </a:r>
            <a:r>
              <a:rPr lang="en-US" altLang="zh-TW" sz="3600">
                <a:solidFill>
                  <a:srgbClr val="004C69"/>
                </a:solidFill>
              </a:rPr>
              <a:t>LLDP </a:t>
            </a:r>
            <a:r>
              <a:rPr lang="zh-TW" altLang="en-US" sz="3600">
                <a:solidFill>
                  <a:srgbClr val="004C69"/>
                </a:solidFill>
              </a:rPr>
              <a:t>發現裝置（續）</a:t>
            </a:r>
            <a:endParaRPr lang="zh-TW" sz="3600">
              <a:solidFill>
                <a:srgbClr val="004C69"/>
              </a:solidFill>
            </a:endParaRPr>
          </a:p>
        </p:txBody>
      </p:sp>
      <p:sp>
        <p:nvSpPr>
          <p:cNvPr id="2" name="Rectangle 1">
            <a:extLst>
              <a:ext uri="{FF2B5EF4-FFF2-40B4-BE49-F238E27FC236}">
                <a16:creationId xmlns:a16="http://schemas.microsoft.com/office/drawing/2014/main" id="{749130B4-BBF8-BD45-826B-2410FA519AFB}"/>
              </a:ext>
            </a:extLst>
          </p:cNvPr>
          <p:cNvSpPr/>
          <p:nvPr/>
        </p:nvSpPr>
        <p:spPr>
          <a:xfrm>
            <a:off x="632883" y="2168022"/>
            <a:ext cx="10821927" cy="4381905"/>
          </a:xfrm>
          <a:prstGeom prst="rect">
            <a:avLst/>
          </a:prstGeom>
          <a:solidFill>
            <a:srgbClr val="000000"/>
          </a:solidFill>
        </p:spPr>
        <p:txBody>
          <a:bodyPr wrap="square">
            <a:spAutoFit/>
          </a:bodyPr>
          <a:lstStyle/>
          <a:p>
            <a:r>
              <a:rPr lang="en-US" altLang="zh-TW" sz="1467">
                <a:solidFill>
                  <a:srgbClr val="DFDFDF"/>
                </a:solidFill>
                <a:latin typeface="Courier New" panose="02070309020205020404" pitchFamily="49" charset="0"/>
              </a:rPr>
              <a:t>S1# </a:t>
            </a:r>
            <a:r>
              <a:rPr lang="en-US" altLang="zh-TW" sz="1467" b="1">
                <a:solidFill>
                  <a:srgbClr val="DFDFDF"/>
                </a:solidFill>
                <a:latin typeface="Courier New" panose="02070309020205020404" pitchFamily="49" charset="0"/>
              </a:rPr>
              <a:t>show lldp neighbors detail</a:t>
            </a:r>
          </a:p>
          <a:p>
            <a:r>
              <a:rPr lang="en-US" altLang="zh-TW" sz="1467">
                <a:solidFill>
                  <a:srgbClr val="DFDFDF"/>
                </a:solidFill>
                <a:latin typeface="Courier New" panose="02070309020205020404" pitchFamily="49" charset="0"/>
              </a:rPr>
              <a:t>------------------------------------------------</a:t>
            </a:r>
          </a:p>
          <a:p>
            <a:r>
              <a:rPr lang="en-US" altLang="zh-TW" sz="1467">
                <a:solidFill>
                  <a:srgbClr val="DFDFDF"/>
                </a:solidFill>
                <a:latin typeface="Courier New" panose="02070309020205020404" pitchFamily="49" charset="0"/>
              </a:rPr>
              <a:t>Chassis id: 848a.8d44.49b0</a:t>
            </a:r>
          </a:p>
          <a:p>
            <a:r>
              <a:rPr lang="en-US" altLang="zh-TW" sz="1467">
                <a:solidFill>
                  <a:srgbClr val="DFDFDF"/>
                </a:solidFill>
                <a:latin typeface="Courier New" panose="02070309020205020404" pitchFamily="49" charset="0"/>
              </a:rPr>
              <a:t>Port id: Gi0/0/1</a:t>
            </a:r>
          </a:p>
          <a:p>
            <a:r>
              <a:rPr lang="en-US" altLang="zh-TW" sz="1467">
                <a:solidFill>
                  <a:srgbClr val="DFDFDF"/>
                </a:solidFill>
                <a:latin typeface="Courier New" panose="02070309020205020404" pitchFamily="49" charset="0"/>
              </a:rPr>
              <a:t>Port Description: GigabitEthernet0/0/1</a:t>
            </a:r>
          </a:p>
          <a:p>
            <a:r>
              <a:rPr lang="en-US" altLang="zh-TW" sz="1467">
                <a:solidFill>
                  <a:srgbClr val="DFDFDF"/>
                </a:solidFill>
                <a:latin typeface="Courier New" panose="02070309020205020404" pitchFamily="49" charset="0"/>
              </a:rPr>
              <a:t>System Name: R1</a:t>
            </a:r>
          </a:p>
          <a:p>
            <a:r>
              <a:rPr lang="en-US" altLang="zh-TW" sz="1467">
                <a:solidFill>
                  <a:srgbClr val="DFDFDF"/>
                </a:solidFill>
                <a:latin typeface="Courier New" panose="02070309020205020404" pitchFamily="49" charset="0"/>
              </a:rPr>
              <a:t>  </a:t>
            </a:r>
          </a:p>
          <a:p>
            <a:r>
              <a:rPr lang="en-US" altLang="zh-TW" sz="1467">
                <a:solidFill>
                  <a:srgbClr val="DFDFDF"/>
                </a:solidFill>
                <a:latin typeface="Courier New" panose="02070309020205020404" pitchFamily="49" charset="0"/>
              </a:rPr>
              <a:t>System Description:</a:t>
            </a:r>
          </a:p>
          <a:p>
            <a:r>
              <a:rPr lang="en-US" altLang="zh-TW" sz="1467">
                <a:solidFill>
                  <a:srgbClr val="DFDFDF"/>
                </a:solidFill>
                <a:latin typeface="Courier New" panose="02070309020205020404" pitchFamily="49" charset="0"/>
              </a:rPr>
              <a:t>Cisco IOS Software [Fuji], ISR Software (X86_64_LINUX_IOSD-UNIVERSALK9-M), Version 16.9.4, RELEASE SOFTWARE (fc2)</a:t>
            </a:r>
          </a:p>
          <a:p>
            <a:r>
              <a:rPr lang="en-US" altLang="zh-TW" sz="1467">
                <a:solidFill>
                  <a:srgbClr val="DFDFDF"/>
                </a:solidFill>
                <a:latin typeface="Courier New" panose="02070309020205020404" pitchFamily="49" charset="0"/>
              </a:rPr>
              <a:t>Technical Support: http://www.cisco.com/techsupport</a:t>
            </a:r>
          </a:p>
          <a:p>
            <a:r>
              <a:rPr lang="en-US" altLang="zh-TW" sz="1467">
                <a:solidFill>
                  <a:srgbClr val="DFDFDF"/>
                </a:solidFill>
                <a:latin typeface="Courier New" panose="02070309020205020404" pitchFamily="49" charset="0"/>
              </a:rPr>
              <a:t>Copyright (c) 1986-2019 by Cisco Systems, Inc.</a:t>
            </a:r>
          </a:p>
          <a:p>
            <a:r>
              <a:rPr lang="en-US" altLang="zh-TW" sz="1467">
                <a:solidFill>
                  <a:srgbClr val="DFDFDF"/>
                </a:solidFill>
                <a:latin typeface="Courier New" panose="02070309020205020404" pitchFamily="49" charset="0"/>
              </a:rPr>
              <a:t>Compiled Thu 22-Aug-19 18:09 by mcpre</a:t>
            </a:r>
            <a:endParaRPr lang="en-US" altLang="zh-TW" sz="1467">
              <a:solidFill>
                <a:srgbClr val="DFDFDF"/>
              </a:solidFill>
              <a:latin typeface="Courier New" panose="02070309020205020404" pitchFamily="49" charset="0"/>
            </a:endParaRPr>
          </a:p>
          <a:p>
            <a:r>
              <a:rPr lang="en-US" altLang="zh-TW" sz="1467">
                <a:solidFill>
                  <a:srgbClr val="DFDFDF"/>
                </a:solidFill>
                <a:latin typeface="Courier New" panose="02070309020205020404" pitchFamily="49" charset="0"/>
              </a:rPr>
              <a:t>  </a:t>
            </a:r>
          </a:p>
          <a:p>
            <a:r>
              <a:rPr lang="en-US" altLang="zh-TW" sz="1467">
                <a:solidFill>
                  <a:srgbClr val="DFDFDF"/>
                </a:solidFill>
                <a:latin typeface="Courier New" panose="02070309020205020404" pitchFamily="49" charset="0"/>
              </a:rPr>
              <a:t>Time remaining: 111 seconds</a:t>
            </a:r>
          </a:p>
          <a:p>
            <a:r>
              <a:rPr lang="en-US" altLang="zh-TW" sz="1467">
                <a:solidFill>
                  <a:srgbClr val="DFDFDF"/>
                </a:solidFill>
                <a:latin typeface="Courier New" panose="02070309020205020404" pitchFamily="49" charset="0"/>
              </a:rPr>
              <a:t>System Capabilities: B,R</a:t>
            </a:r>
          </a:p>
          <a:p>
            <a:r>
              <a:rPr lang="en-US" altLang="zh-TW" sz="1467">
                <a:solidFill>
                  <a:srgbClr val="DFDFDF"/>
                </a:solidFill>
                <a:latin typeface="Courier New" panose="02070309020205020404" pitchFamily="49" charset="0"/>
              </a:rPr>
              <a:t>Enabled Capabilities: R</a:t>
            </a:r>
          </a:p>
          <a:p>
            <a:r>
              <a:rPr lang="en-US" altLang="zh-TW" sz="1467">
                <a:solidFill>
                  <a:srgbClr val="DFDFDF"/>
                </a:solidFill>
                <a:latin typeface="Courier New" panose="02070309020205020404" pitchFamily="49" charset="0"/>
              </a:rPr>
              <a:t>Management Addresses - not advertised</a:t>
            </a:r>
          </a:p>
          <a:p>
            <a:r>
              <a:rPr lang="zh-TW" altLang="en-US" sz="1467">
                <a:solidFill>
                  <a:srgbClr val="DFDFDF"/>
                </a:solidFill>
                <a:latin typeface="Courier New" panose="02070309020205020404" pitchFamily="49" charset="0"/>
              </a:rPr>
              <a:t>（輸出省略）</a:t>
            </a:r>
          </a:p>
        </p:txBody>
      </p:sp>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406</a:t>
            </a:fld>
            <a:endParaRPr lang="en-US" kern="0">
              <a:solidFill>
                <a:srgbClr val="595959"/>
              </a:solidFill>
            </a:endParaRPr>
          </a:p>
        </p:txBody>
      </p:sp>
    </p:spTree>
    <p:extLst>
      <p:ext uri="{BB962C8B-B14F-4D97-AF65-F5344CB8AC3E}">
        <p14:creationId xmlns:p14="http://schemas.microsoft.com/office/powerpoint/2010/main" val="2988027041"/>
      </p:ext>
    </p:extLst>
  </p:cSld>
  <p:clrMapOvr>
    <a:masterClrMapping/>
  </p:clrMapOvr>
  <p:transition/>
  <p:timing/>
</p:sld>
</file>

<file path=ppt/slides/slide4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89ADC388-2856-F348-9843-5B96ACF52C60}"/>
              </a:ext>
            </a:extLst>
          </p:cNvPr>
          <p:cNvSpPr>
            <a:spLocks noGrp="1"/>
          </p:cNvSpPr>
          <p:nvPr>
            <p:ph idx="1"/>
          </p:nvPr>
        </p:nvSpPr>
        <p:spPr>
          <a:xfrm>
            <a:off x="676426" y="1371600"/>
            <a:ext cx="11092241" cy="4729050"/>
          </a:xfrm>
        </p:spPr>
        <p:txBody>
          <a:bodyPr>
            <a:normAutofit/>
          </a:bodyPr>
          <a:lstStyle/>
          <a:p>
            <a:r>
              <a:rPr lang="zh-TW" altLang="en-US" sz="2200">
                <a:latin typeface="標楷體" pitchFamily="65" charset="-120"/>
              </a:rPr>
              <a:t>路由器或交換器上的軟體時鐘會在系統開機時啟動。它是系統時間的主要來源。同步網路上所有裝置的時間非常重要。當裝置之間的時間不同步時，就無法判斷事件的順序和事件的原因。</a:t>
            </a:r>
            <a:endParaRPr lang="en-US" altLang="zh-TW" sz="2200">
              <a:latin typeface="標楷體" pitchFamily="65" charset="-120"/>
            </a:endParaRPr>
          </a:p>
          <a:p>
            <a:r>
              <a:rPr lang="zh-TW" altLang="en-US" sz="2200">
                <a:latin typeface="標楷體" pitchFamily="65" charset="-120"/>
              </a:rPr>
              <a:t>通常，路由器或交換器上的日期和時間設定可以使用兩種方法之一來設定你可以手動設定日期和時間，如範例所示，或設定網路時間協定 </a:t>
            </a:r>
            <a:r>
              <a:rPr lang="en-US" altLang="zh-TW" sz="2200">
                <a:latin typeface="標楷體" pitchFamily="65" charset="-120"/>
              </a:rPr>
              <a:t>(NTP)</a:t>
            </a:r>
            <a:r>
              <a:rPr lang="zh-TW" altLang="en-US" sz="2200">
                <a:latin typeface="標楷體" pitchFamily="65" charset="-120"/>
              </a:rPr>
              <a:t>。</a:t>
            </a:r>
            <a:endParaRPr lang="en-US" altLang="zh-TW"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10.3</a:t>
            </a:r>
            <a:r>
              <a:rPr lang="zh-TW" altLang="en-US" sz="3600" smtClean="0">
                <a:solidFill>
                  <a:srgbClr val="004C69"/>
                </a:solidFill>
              </a:rPr>
              <a:t> </a:t>
            </a:r>
            <a:r>
              <a:rPr lang="en-US" altLang="zh-TW" sz="3600" smtClean="0">
                <a:solidFill>
                  <a:srgbClr val="004C69"/>
                </a:solidFill>
              </a:rPr>
              <a:t>NTP</a:t>
            </a:r>
            <a:br>
              <a:rPr lang="en-US" sz="3600">
                <a:solidFill>
                  <a:srgbClr val="004C69"/>
                </a:solidFill>
              </a:rPr>
            </a:br>
            <a:r>
              <a:rPr lang="zh-TW" altLang="zh-TW" sz="3600">
                <a:solidFill>
                  <a:srgbClr val="004C69"/>
                </a:solidFill>
              </a:rPr>
              <a:t>時間和日曆服務</a:t>
            </a:r>
            <a:endParaRPr lang="zh-TW" altLang="en-US" sz="3600">
              <a:solidFill>
                <a:srgbClr val="004C69"/>
              </a:solidFill>
            </a:endParaRPr>
          </a:p>
        </p:txBody>
      </p:sp>
      <p:sp>
        <p:nvSpPr>
          <p:cNvPr id="6" name="Rectangle 5">
            <a:extLst>
              <a:ext uri="{FF2B5EF4-FFF2-40B4-BE49-F238E27FC236}">
                <a16:creationId xmlns:a16="http://schemas.microsoft.com/office/drawing/2014/main" id="{EE0E6282-25CD-2741-9C99-7622D723E531}"/>
              </a:ext>
            </a:extLst>
          </p:cNvPr>
          <p:cNvSpPr/>
          <p:nvPr/>
        </p:nvSpPr>
        <p:spPr>
          <a:xfrm>
            <a:off x="1053477" y="3736125"/>
            <a:ext cx="9980000" cy="1528945"/>
          </a:xfrm>
          <a:prstGeom prst="rect">
            <a:avLst/>
          </a:prstGeom>
          <a:solidFill>
            <a:srgbClr val="000000"/>
          </a:solidFill>
        </p:spPr>
        <p:txBody>
          <a:bodyPr wrap="square">
            <a:spAutoFit/>
          </a:bodyPr>
          <a:lstStyle/>
          <a:p>
            <a:r>
              <a:rPr lang="en-US" altLang="zh-TW" sz="1867">
                <a:solidFill>
                  <a:srgbClr val="DFDFDF"/>
                </a:solidFill>
                <a:latin typeface="Courier New" panose="02070309020205020404" pitchFamily="49" charset="0"/>
              </a:rPr>
              <a:t>R1# </a:t>
            </a:r>
            <a:r>
              <a:rPr lang="en-US" altLang="zh-TW" sz="1867" b="1">
                <a:solidFill>
                  <a:srgbClr val="DFDFDF"/>
                </a:solidFill>
                <a:latin typeface="Courier New" panose="02070309020205020404" pitchFamily="49" charset="0"/>
              </a:rPr>
              <a:t>clock set 20:36:00 nov 15 2019</a:t>
            </a:r>
          </a:p>
          <a:p>
            <a:r>
              <a:rPr lang="en-US" altLang="zh-TW" sz="1867">
                <a:solidFill>
                  <a:srgbClr val="DFDFDF"/>
                </a:solidFill>
                <a:latin typeface="Courier New" panose="02070309020205020404" pitchFamily="49" charset="0"/>
              </a:rPr>
              <a:t>R1#</a:t>
            </a:r>
          </a:p>
          <a:p>
            <a:r>
              <a:rPr lang="en-US" altLang="zh-TW" sz="1867">
                <a:solidFill>
                  <a:srgbClr val="DFDFDF"/>
                </a:solidFill>
                <a:latin typeface="Courier New" panose="02070309020205020404" pitchFamily="49" charset="0"/>
              </a:rPr>
              <a:t>*Nov 15 20:36:00.000: %SYS-6-CLOCKUPDATE: System clock has been</a:t>
            </a:r>
          </a:p>
          <a:p>
            <a:r>
              <a:rPr lang="en-US" altLang="zh-TW" sz="1867">
                <a:solidFill>
                  <a:srgbClr val="DFDFDF"/>
                </a:solidFill>
                <a:latin typeface="Courier New" panose="02070309020205020404" pitchFamily="49" charset="0"/>
              </a:rPr>
              <a:t>updated from 21:32:31 UTC Fri Nov 15 2019 to 20:36:00 UTC Fri Nov 15</a:t>
            </a:r>
          </a:p>
          <a:p>
            <a:r>
              <a:rPr lang="en-US" altLang="zh-TW" sz="1867">
                <a:solidFill>
                  <a:srgbClr val="DFDFDF"/>
                </a:solidFill>
                <a:latin typeface="Courier New" panose="02070309020205020404" pitchFamily="49" charset="0"/>
              </a:rPr>
              <a:t>2019, configured from console by console.</a:t>
            </a:r>
            <a:endParaRPr lang="zh-TW" altLang="en-US" sz="1867">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407</a:t>
            </a:fld>
            <a:endParaRPr lang="en-US" kern="0">
              <a:solidFill>
                <a:srgbClr val="595959"/>
              </a:solidFill>
            </a:endParaRPr>
          </a:p>
        </p:txBody>
      </p:sp>
    </p:spTree>
    <p:extLst>
      <p:ext uri="{BB962C8B-B14F-4D97-AF65-F5344CB8AC3E}">
        <p14:creationId xmlns:p14="http://schemas.microsoft.com/office/powerpoint/2010/main" val="3579718315"/>
      </p:ext>
    </p:extLst>
  </p:cSld>
  <p:clrMapOvr>
    <a:masterClrMapping/>
  </p:clrMapOvr>
  <p:transition/>
  <p:timing/>
</p:sld>
</file>

<file path=ppt/slides/slide4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FEBBA101-AC5E-DA42-ABFF-3757080962E8}"/>
              </a:ext>
            </a:extLst>
          </p:cNvPr>
          <p:cNvSpPr>
            <a:spLocks noGrp="1"/>
          </p:cNvSpPr>
          <p:nvPr>
            <p:ph idx="1"/>
          </p:nvPr>
        </p:nvSpPr>
        <p:spPr>
          <a:xfrm>
            <a:off x="676426" y="1255222"/>
            <a:ext cx="10379501" cy="4845428"/>
          </a:xfrm>
        </p:spPr>
        <p:txBody>
          <a:bodyPr>
            <a:normAutofit/>
          </a:bodyPr>
          <a:lstStyle/>
          <a:p>
            <a:r>
              <a:rPr lang="zh-TW" altLang="en-US" sz="2400">
                <a:latin typeface="標楷體" pitchFamily="65" charset="-120"/>
              </a:rPr>
              <a:t>隨著網路的成長，很難確保所有基礎建設裝置都以同步的時間運作。</a:t>
            </a:r>
            <a:endParaRPr lang="en-US" sz="2400">
              <a:latin typeface="標楷體" pitchFamily="65" charset="-120"/>
            </a:endParaRPr>
          </a:p>
          <a:p>
            <a:r>
              <a:rPr lang="zh-TW" altLang="en-US" sz="2400">
                <a:latin typeface="標楷體" pitchFamily="65" charset="-120"/>
              </a:rPr>
              <a:t>較好的解決方案是在網路上設定 </a:t>
            </a:r>
            <a:r>
              <a:rPr lang="en-US" altLang="zh-TW" sz="2400">
                <a:latin typeface="標楷體" pitchFamily="65" charset="-120"/>
              </a:rPr>
              <a:t>NTP</a:t>
            </a:r>
            <a:r>
              <a:rPr lang="zh-TW" altLang="en-US" sz="2400">
                <a:latin typeface="標楷體" pitchFamily="65" charset="-120"/>
              </a:rPr>
              <a:t>。此協定可讓網路上的路由器與 </a:t>
            </a:r>
            <a:r>
              <a:rPr lang="en-US" altLang="zh-TW" sz="2400">
                <a:latin typeface="標楷體" pitchFamily="65" charset="-120"/>
              </a:rPr>
              <a:t>NTP </a:t>
            </a:r>
            <a:r>
              <a:rPr lang="zh-TW" altLang="en-US" sz="2400">
                <a:latin typeface="標楷體" pitchFamily="65" charset="-120"/>
              </a:rPr>
              <a:t>伺服器同步其時間設定</a:t>
            </a:r>
            <a:r>
              <a:rPr lang="zh-TW" altLang="zh-TW" sz="2400">
                <a:latin typeface="標楷體" pitchFamily="65" charset="-120"/>
              </a:rPr>
              <a:t>，以提供</a:t>
            </a:r>
            <a:r>
              <a:rPr lang="zh-TW" altLang="en-US" sz="2400">
                <a:latin typeface="標楷體" pitchFamily="65" charset="-120"/>
              </a:rPr>
              <a:t>更一致的時間設定。</a:t>
            </a:r>
            <a:r>
              <a:rPr lang="en-US" altLang="zh-TW" sz="2400">
                <a:latin typeface="標楷體" pitchFamily="65" charset="-120"/>
              </a:rPr>
              <a:t>NTP </a:t>
            </a:r>
            <a:r>
              <a:rPr lang="zh-TW" altLang="en-US" sz="2400">
                <a:latin typeface="標楷體" pitchFamily="65" charset="-120"/>
              </a:rPr>
              <a:t>可設定為同步至私有主時鐘，或同步至網際網路上公開可用的 </a:t>
            </a:r>
            <a:r>
              <a:rPr lang="en-US" altLang="zh-TW" sz="2400">
                <a:latin typeface="標楷體" pitchFamily="65" charset="-120"/>
              </a:rPr>
              <a:t>NTP </a:t>
            </a:r>
            <a:r>
              <a:rPr lang="zh-TW" altLang="en-US" sz="2400">
                <a:latin typeface="標楷體" pitchFamily="65" charset="-120"/>
              </a:rPr>
              <a:t>伺服器。</a:t>
            </a:r>
            <a:r>
              <a:rPr lang="en-US" altLang="zh-TW" sz="2400">
                <a:latin typeface="標楷體" pitchFamily="65" charset="-120"/>
              </a:rPr>
              <a:t>NTP </a:t>
            </a:r>
            <a:r>
              <a:rPr lang="zh-TW" altLang="en-US" sz="2400">
                <a:latin typeface="標楷體" pitchFamily="65" charset="-120"/>
              </a:rPr>
              <a:t>使用 </a:t>
            </a:r>
            <a:r>
              <a:rPr lang="en-US" altLang="zh-TW" sz="2400">
                <a:latin typeface="標楷體" pitchFamily="65" charset="-120"/>
              </a:rPr>
              <a:t>UDP </a:t>
            </a:r>
            <a:r>
              <a:rPr lang="zh-TW" altLang="en-US" sz="2400">
                <a:latin typeface="標楷體" pitchFamily="65" charset="-120"/>
              </a:rPr>
              <a:t>連接埠 </a:t>
            </a:r>
            <a:r>
              <a:rPr lang="en-US" altLang="zh-TW" sz="2400">
                <a:latin typeface="標楷體" pitchFamily="65" charset="-120"/>
              </a:rPr>
              <a:t>123</a:t>
            </a:r>
            <a:r>
              <a:rPr lang="zh-TW" altLang="en-US" sz="2400">
                <a:latin typeface="標楷體" pitchFamily="65" charset="-120"/>
              </a:rPr>
              <a:t>，並記錄在 </a:t>
            </a:r>
            <a:r>
              <a:rPr lang="en-US" altLang="zh-TW" sz="2400">
                <a:latin typeface="標楷體" pitchFamily="65" charset="-120"/>
              </a:rPr>
              <a:t>RFC 1305 </a:t>
            </a:r>
            <a:r>
              <a:rPr lang="zh-TW" altLang="en-US" sz="2400">
                <a:latin typeface="標楷體" pitchFamily="65" charset="-120"/>
              </a:rPr>
              <a:t>中。</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10.3</a:t>
            </a:r>
            <a:r>
              <a:rPr lang="zh-TW" altLang="en-US" sz="3600" smtClean="0">
                <a:solidFill>
                  <a:srgbClr val="004C69"/>
                </a:solidFill>
              </a:rPr>
              <a:t> </a:t>
            </a:r>
            <a:r>
              <a:rPr lang="en-US" altLang="zh-TW" sz="3600" smtClean="0">
                <a:solidFill>
                  <a:srgbClr val="004C69"/>
                </a:solidFill>
              </a:rPr>
              <a:t>NTP</a:t>
            </a:r>
            <a:br>
              <a:rPr lang="en-US" sz="3600">
                <a:solidFill>
                  <a:srgbClr val="004C69"/>
                </a:solidFill>
              </a:rPr>
            </a:br>
            <a:r>
              <a:rPr lang="zh-TW" altLang="zh-TW" sz="3600">
                <a:solidFill>
                  <a:srgbClr val="004C69"/>
                </a:solidFill>
              </a:rPr>
              <a:t>時間和日曆服務</a:t>
            </a:r>
            <a:r>
              <a:rPr lang="zh-TW" altLang="en-US" sz="3600">
                <a:solidFill>
                  <a:srgbClr val="004C69"/>
                </a:solidFill>
              </a:rPr>
              <a:t>（續）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408</a:t>
            </a:fld>
            <a:endParaRPr lang="en-US" kern="0">
              <a:solidFill>
                <a:srgbClr val="595959"/>
              </a:solidFill>
            </a:endParaRPr>
          </a:p>
        </p:txBody>
      </p:sp>
    </p:spTree>
    <p:extLst>
      <p:ext uri="{BB962C8B-B14F-4D97-AF65-F5344CB8AC3E}">
        <p14:creationId xmlns:p14="http://schemas.microsoft.com/office/powerpoint/2010/main" val="2512406875"/>
      </p:ext>
    </p:extLst>
  </p:cSld>
  <p:clrMapOvr>
    <a:masterClrMapping/>
  </p:clrMapOvr>
  <p:transition/>
  <p:timing/>
</p:sld>
</file>

<file path=ppt/slides/slide4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E89F612-73E4-174F-AEB2-249F67B980BC}"/>
              </a:ext>
            </a:extLst>
          </p:cNvPr>
          <p:cNvSpPr>
            <a:spLocks noGrp="1"/>
          </p:cNvSpPr>
          <p:nvPr>
            <p:ph idx="1"/>
          </p:nvPr>
        </p:nvSpPr>
        <p:spPr>
          <a:xfrm>
            <a:off x="192087" y="1065260"/>
            <a:ext cx="5310356" cy="5540425"/>
          </a:xfrm>
        </p:spPr>
        <p:txBody>
          <a:bodyPr>
            <a:normAutofit/>
          </a:bodyPr>
          <a:lstStyle/>
          <a:p>
            <a:r>
              <a:rPr lang="en-US" altLang="zh-TW" sz="2400">
                <a:latin typeface="標楷體" pitchFamily="65" charset="-120"/>
              </a:rPr>
              <a:t>NTP </a:t>
            </a:r>
            <a:r>
              <a:rPr lang="zh-TW" altLang="en-US" sz="2400">
                <a:latin typeface="標楷體" pitchFamily="65" charset="-120"/>
              </a:rPr>
              <a:t>網路使用時間來源的階層式系統。在這個階層式系統中的每一個層級被稱為階層 </a:t>
            </a:r>
            <a:r>
              <a:rPr lang="en-US" altLang="zh-TW" sz="2400">
                <a:latin typeface="標楷體" pitchFamily="65" charset="-120"/>
              </a:rPr>
              <a:t>(stratum)</a:t>
            </a:r>
            <a:r>
              <a:rPr lang="zh-TW" altLang="en-US" sz="2400">
                <a:latin typeface="標楷體" pitchFamily="65" charset="-120"/>
              </a:rPr>
              <a:t>。階層層級被定義為從授權來源躍點計數的數字。利用 </a:t>
            </a:r>
            <a:r>
              <a:rPr lang="en-US" altLang="zh-TW" sz="2400">
                <a:latin typeface="標楷體" pitchFamily="65" charset="-120"/>
              </a:rPr>
              <a:t>NTP </a:t>
            </a:r>
            <a:r>
              <a:rPr lang="zh-TW" altLang="en-US" sz="2400">
                <a:latin typeface="標楷體" pitchFamily="65" charset="-120"/>
              </a:rPr>
              <a:t>將同步的時間分佈至網路上。</a:t>
            </a:r>
            <a:endParaRPr lang="en-US" sz="2400">
              <a:latin typeface="標楷體" pitchFamily="65" charset="-120"/>
            </a:endParaRPr>
          </a:p>
          <a:p>
            <a:r>
              <a:rPr lang="zh-TW" altLang="en-US" sz="2400">
                <a:latin typeface="標楷體" pitchFamily="65" charset="-120"/>
              </a:rPr>
              <a:t>躍點計數上限為 </a:t>
            </a:r>
            <a:r>
              <a:rPr lang="en-US" altLang="zh-TW" sz="2400">
                <a:latin typeface="標楷體" pitchFamily="65" charset="-120"/>
              </a:rPr>
              <a:t>15</a:t>
            </a:r>
            <a:r>
              <a:rPr lang="zh-TW" altLang="en-US" sz="2400">
                <a:latin typeface="標楷體" pitchFamily="65" charset="-120"/>
              </a:rPr>
              <a:t>。階層 </a:t>
            </a:r>
            <a:r>
              <a:rPr lang="en-US" altLang="zh-TW" sz="2400">
                <a:latin typeface="標楷體" pitchFamily="65" charset="-120"/>
              </a:rPr>
              <a:t>16</a:t>
            </a:r>
            <a:r>
              <a:rPr lang="zh-TW" altLang="en-US" sz="2400">
                <a:latin typeface="標楷體" pitchFamily="65" charset="-120"/>
              </a:rPr>
              <a:t>，最低層級，表示裝置未同步。</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10.3</a:t>
            </a:r>
            <a:r>
              <a:rPr lang="zh-TW" altLang="en-US" sz="3600">
                <a:solidFill>
                  <a:srgbClr val="004C69"/>
                </a:solidFill>
              </a:rPr>
              <a:t> </a:t>
            </a:r>
            <a:r>
              <a:rPr lang="en-US" altLang="zh-TW" sz="3600" smtClean="0">
                <a:solidFill>
                  <a:srgbClr val="004C69"/>
                </a:solidFill>
              </a:rPr>
              <a:t>NTP</a:t>
            </a:r>
            <a:br>
              <a:rPr lang="en-US" sz="3600">
                <a:solidFill>
                  <a:srgbClr val="004C69"/>
                </a:solidFill>
              </a:rPr>
            </a:br>
            <a:r>
              <a:rPr lang="en-US" altLang="zh-TW" sz="3600">
                <a:solidFill>
                  <a:srgbClr val="004C69"/>
                </a:solidFill>
              </a:rPr>
              <a:t>NTP </a:t>
            </a:r>
            <a:r>
              <a:rPr lang="zh-TW" altLang="en-US" sz="3600">
                <a:solidFill>
                  <a:srgbClr val="004C69"/>
                </a:solidFill>
              </a:rPr>
              <a:t>運作</a:t>
            </a:r>
          </a:p>
        </p:txBody>
      </p:sp>
      <p:pic>
        <p:nvPicPr>
          <p:cNvPr id="7" name="Picture 6">
            <a:extLst>
              <a:ext uri="{FF2B5EF4-FFF2-40B4-BE49-F238E27FC236}">
                <a16:creationId xmlns:a16="http://schemas.microsoft.com/office/drawing/2014/main" id="{F0504FAB-2495-2D41-8B2D-B3A3D61DF76A}"/>
              </a:ext>
            </a:extLst>
          </p:cNvPr>
          <p:cNvPicPr>
            <a:picLocks noChangeAspect="1"/>
          </p:cNvPicPr>
          <p:nvPr/>
        </p:nvPicPr>
        <p:blipFill>
          <a:blip r:embed="rId3"/>
          <a:stretch>
            <a:fillRect/>
          </a:stretch>
        </p:blipFill>
        <p:spPr>
          <a:xfrm>
            <a:off x="5623095" y="1214636"/>
            <a:ext cx="6258165" cy="442872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409</a:t>
            </a:fld>
            <a:endParaRPr lang="en-US" kern="0">
              <a:solidFill>
                <a:srgbClr val="595959"/>
              </a:solidFill>
            </a:endParaRPr>
          </a:p>
        </p:txBody>
      </p:sp>
    </p:spTree>
    <p:extLst>
      <p:ext uri="{BB962C8B-B14F-4D97-AF65-F5344CB8AC3E}">
        <p14:creationId xmlns:p14="http://schemas.microsoft.com/office/powerpoint/2010/main" val="3153569396"/>
      </p:ext>
    </p:extLst>
  </p:cSld>
  <p:clrMapOvr>
    <a:masterClrMapping/>
  </p:clrMapOvr>
  <p:transition/>
  <p:timing/>
</p:sld>
</file>

<file path=ppt/slides/slide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A710073F-F923-FA4A-BD61-DF89775D1969}"/>
              </a:ext>
            </a:extLst>
          </p:cNvPr>
          <p:cNvSpPr>
            <a:spLocks noGrp="1"/>
          </p:cNvSpPr>
          <p:nvPr>
            <p:ph idx="1"/>
          </p:nvPr>
        </p:nvSpPr>
        <p:spPr>
          <a:xfrm>
            <a:off x="601074" y="1065259"/>
            <a:ext cx="11804381" cy="5540425"/>
          </a:xfrm>
        </p:spPr>
        <p:txBody>
          <a:bodyPr/>
          <a:lstStyle/>
          <a:p>
            <a:pPr marL="0" indent="0">
              <a:buNone/>
            </a:pPr>
            <a:r>
              <a:rPr lang="zh-TW" altLang="en-US" sz="2133">
                <a:latin typeface="標楷體" pitchFamily="65" charset="-120"/>
              </a:rPr>
              <a:t>若要直接在介面上設定 </a:t>
            </a:r>
            <a:r>
              <a:rPr lang="en-US" altLang="zh-TW" sz="2133">
                <a:latin typeface="標楷體" pitchFamily="65" charset="-120"/>
              </a:rPr>
              <a:t>OSPF</a:t>
            </a:r>
            <a:r>
              <a:rPr lang="zh-TW" altLang="en-US" sz="2133">
                <a:latin typeface="標楷體" pitchFamily="65" charset="-120"/>
              </a:rPr>
              <a:t>，請使用 </a:t>
            </a:r>
            <a:r>
              <a:rPr lang="en-US" altLang="zh-TW" sz="2133" b="1" err="1">
                <a:latin typeface="標楷體" pitchFamily="65" charset="-120"/>
              </a:rPr>
              <a:t>ip ospf </a:t>
            </a:r>
            <a:r>
              <a:rPr lang="zh-TW" altLang="en-US" sz="2133">
                <a:latin typeface="標楷體" pitchFamily="65" charset="-120"/>
              </a:rPr>
              <a:t>介面設定模式命令。語法如下：</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2.2</a:t>
            </a:r>
            <a:r>
              <a:rPr lang="zh-TW" altLang="en-US" sz="3600" smtClean="0">
                <a:solidFill>
                  <a:srgbClr val="004C69"/>
                </a:solidFill>
              </a:rPr>
              <a:t>點</a:t>
            </a:r>
            <a:r>
              <a:rPr lang="zh-TW" altLang="en-US" sz="3600">
                <a:solidFill>
                  <a:srgbClr val="004C69"/>
                </a:solidFill>
              </a:rPr>
              <a:t>對點 </a:t>
            </a:r>
            <a:r>
              <a:rPr lang="en-US" altLang="zh-TW" sz="3600">
                <a:solidFill>
                  <a:srgbClr val="004C69"/>
                </a:solidFill>
              </a:rPr>
              <a:t>OSPF </a:t>
            </a:r>
            <a:r>
              <a:rPr lang="zh-TW" altLang="en-US" sz="3600">
                <a:solidFill>
                  <a:srgbClr val="004C69"/>
                </a:solidFill>
              </a:rPr>
              <a:t>網路</a:t>
            </a:r>
            <a:br>
              <a:rPr lang="en-US" altLang="zh-TW" sz="3600">
                <a:solidFill>
                  <a:srgbClr val="004C69"/>
                </a:solidFill>
              </a:rPr>
            </a:br>
            <a:r>
              <a:rPr lang="zh-TW" altLang="en-US" sz="3600">
                <a:solidFill>
                  <a:srgbClr val="004C69"/>
                </a:solidFill>
              </a:rPr>
              <a:t>使用 </a:t>
            </a:r>
            <a:r>
              <a:rPr lang="en-US" altLang="zh-TW" sz="3600" err="1">
                <a:solidFill>
                  <a:srgbClr val="004C69"/>
                </a:solidFill>
              </a:rPr>
              <a:t>ip ospf </a:t>
            </a:r>
            <a:r>
              <a:rPr lang="zh-TW" altLang="en-US" sz="3600">
                <a:solidFill>
                  <a:srgbClr val="004C69"/>
                </a:solidFill>
              </a:rPr>
              <a:t>命令設定 </a:t>
            </a:r>
            <a:r>
              <a:rPr lang="en-US" altLang="zh-TW" sz="3600">
                <a:solidFill>
                  <a:srgbClr val="004C69"/>
                </a:solidFill>
              </a:rPr>
              <a:t>OSPF</a:t>
            </a:r>
            <a:endParaRPr lang="zh-TW" altLang="en-US" sz="3600">
              <a:solidFill>
                <a:srgbClr val="004C69"/>
              </a:solidFill>
            </a:endParaRPr>
          </a:p>
        </p:txBody>
      </p:sp>
      <p:sp>
        <p:nvSpPr>
          <p:cNvPr id="7" name="Rectangle 6">
            <a:extLst>
              <a:ext uri="{FF2B5EF4-FFF2-40B4-BE49-F238E27FC236}">
                <a16:creationId xmlns:a16="http://schemas.microsoft.com/office/drawing/2014/main" id="{29FA2C85-7005-4343-8C9A-A4BCC0135D8F}"/>
              </a:ext>
            </a:extLst>
          </p:cNvPr>
          <p:cNvSpPr/>
          <p:nvPr/>
        </p:nvSpPr>
        <p:spPr>
          <a:xfrm>
            <a:off x="632881" y="1744544"/>
            <a:ext cx="10189399" cy="420564"/>
          </a:xfrm>
          <a:prstGeom prst="rect">
            <a:avLst/>
          </a:prstGeom>
        </p:spPr>
        <p:txBody>
          <a:bodyPr wrap="square">
            <a:spAutoFit/>
          </a:bodyPr>
          <a:lstStyle/>
          <a:p>
            <a:pPr rtl="0"/>
            <a:r>
              <a:rPr lang="en-US" altLang="zh-TW" sz="2133">
                <a:solidFill>
                  <a:srgbClr val="000000"/>
                </a:solidFill>
                <a:latin typeface="Courier New" panose="02070309020205020404" pitchFamily="49" charset="0"/>
                <a:cs typeface="Courier New" panose="02070309020205020404" pitchFamily="49" charset="0"/>
              </a:rPr>
              <a:t>Router(config-if)# </a:t>
            </a:r>
            <a:r>
              <a:rPr lang="en-US" altLang="zh-TW" sz="2133" b="1">
                <a:solidFill>
                  <a:srgbClr val="000000"/>
                </a:solidFill>
                <a:latin typeface="Courier New" panose="02070309020205020404" pitchFamily="49" charset="0"/>
                <a:cs typeface="Courier New" panose="02070309020205020404" pitchFamily="49" charset="0"/>
              </a:rPr>
              <a:t>ip ospf</a:t>
            </a:r>
            <a:r>
              <a:rPr lang="zh-TW" altLang="en-US" sz="2133">
                <a:solidFill>
                  <a:srgbClr val="000000"/>
                </a:solidFill>
                <a:latin typeface="Courier New" panose="02070309020205020404" pitchFamily="49" charset="0"/>
                <a:cs typeface="Courier New" panose="02070309020205020404" pitchFamily="49" charset="0"/>
              </a:rPr>
              <a:t> </a:t>
            </a:r>
            <a:r>
              <a:rPr lang="en-US" altLang="zh-TW" sz="2133" i="1">
                <a:solidFill>
                  <a:srgbClr val="000000"/>
                </a:solidFill>
                <a:latin typeface="Courier New" panose="02070309020205020404" pitchFamily="49" charset="0"/>
                <a:cs typeface="Courier New" panose="02070309020205020404" pitchFamily="49" charset="0"/>
              </a:rPr>
              <a:t>process-id</a:t>
            </a:r>
            <a:r>
              <a:rPr lang="zh-TW" altLang="en-US" sz="2133">
                <a:solidFill>
                  <a:srgbClr val="000000"/>
                </a:solidFill>
                <a:latin typeface="Courier New" panose="02070309020205020404" pitchFamily="49" charset="0"/>
                <a:cs typeface="Courier New" panose="02070309020205020404" pitchFamily="49" charset="0"/>
              </a:rPr>
              <a:t> </a:t>
            </a:r>
            <a:r>
              <a:rPr lang="en-US" altLang="zh-TW" sz="2133" b="1">
                <a:solidFill>
                  <a:srgbClr val="000000"/>
                </a:solidFill>
                <a:latin typeface="Courier New" panose="02070309020205020404" pitchFamily="49" charset="0"/>
                <a:cs typeface="Courier New" panose="02070309020205020404" pitchFamily="49" charset="0"/>
              </a:rPr>
              <a:t>area</a:t>
            </a:r>
            <a:r>
              <a:rPr lang="zh-TW" altLang="en-US" sz="2133">
                <a:solidFill>
                  <a:srgbClr val="000000"/>
                </a:solidFill>
                <a:latin typeface="Courier New" panose="02070309020205020404" pitchFamily="49" charset="0"/>
                <a:cs typeface="Courier New" panose="02070309020205020404" pitchFamily="49" charset="0"/>
              </a:rPr>
              <a:t> </a:t>
            </a:r>
            <a:r>
              <a:rPr lang="en-US" altLang="zh-TW" sz="2133" i="1">
                <a:solidFill>
                  <a:srgbClr val="000000"/>
                </a:solidFill>
                <a:latin typeface="Courier New" panose="02070309020205020404" pitchFamily="49" charset="0"/>
                <a:cs typeface="Courier New" panose="02070309020205020404" pitchFamily="49" charset="0"/>
              </a:rPr>
              <a:t>area-id</a:t>
            </a:r>
          </a:p>
        </p:txBody>
      </p:sp>
      <p:sp>
        <p:nvSpPr>
          <p:cNvPr id="2" name="Rectangle 1">
            <a:extLst>
              <a:ext uri="{FF2B5EF4-FFF2-40B4-BE49-F238E27FC236}">
                <a16:creationId xmlns:a16="http://schemas.microsoft.com/office/drawing/2014/main" id="{F17F8B18-28FC-4333-8E65-06B5E24515F0}"/>
              </a:ext>
            </a:extLst>
          </p:cNvPr>
          <p:cNvSpPr/>
          <p:nvPr/>
        </p:nvSpPr>
        <p:spPr>
          <a:xfrm>
            <a:off x="601074" y="2353624"/>
            <a:ext cx="1145310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rtlCol="0" anchor="t" anchorCtr="0" compatLnSpc="1">
            <a:prstTxWarp prst="textNoShape">
              <a:avLst/>
            </a:prstTxWarp>
            <a:normAutofit fontScale="92500"/>
          </a:bodyPr>
          <a:lstStyle/>
          <a:p>
            <a:pPr>
              <a:spcBef>
                <a:spcPts val="800"/>
              </a:spcBef>
              <a:spcAft>
                <a:spcPts val="800"/>
              </a:spcAft>
              <a:buFont typeface="Wingdings" panose="05000000000000000000" pitchFamily="2" charset="2"/>
              <a:buNone/>
            </a:pPr>
            <a:r>
              <a:rPr lang="zh-TW" altLang="en-US" sz="2133">
                <a:solidFill>
                  <a:srgbClr val="000000"/>
                </a:solidFill>
                <a:latin typeface="標楷體" pitchFamily="65" charset="-120"/>
                <a:ea typeface="標楷體" panose="03000509000000000000" pitchFamily="65" charset="-120"/>
              </a:rPr>
              <a:t>使用 </a:t>
            </a:r>
            <a:r>
              <a:rPr lang="en-US" altLang="zh-TW" sz="2133">
                <a:solidFill>
                  <a:srgbClr val="000000"/>
                </a:solidFill>
                <a:latin typeface="標楷體" pitchFamily="65" charset="-120"/>
                <a:ea typeface="標楷體" panose="03000509000000000000" pitchFamily="65" charset="-120"/>
              </a:rPr>
              <a:t>network </a:t>
            </a:r>
            <a:r>
              <a:rPr lang="zh-TW" altLang="en-US" sz="2133">
                <a:solidFill>
                  <a:srgbClr val="000000"/>
                </a:solidFill>
                <a:latin typeface="標楷體" pitchFamily="65" charset="-120"/>
                <a:ea typeface="標楷體" panose="03000509000000000000" pitchFamily="65" charset="-120"/>
              </a:rPr>
              <a:t>命令的 </a:t>
            </a:r>
            <a:r>
              <a:rPr lang="en-US" altLang="zh-TW" sz="2133">
                <a:solidFill>
                  <a:srgbClr val="000000"/>
                </a:solidFill>
                <a:latin typeface="標楷體" pitchFamily="65" charset="-120"/>
                <a:ea typeface="標楷體" panose="03000509000000000000" pitchFamily="65" charset="-120"/>
              </a:rPr>
              <a:t>no </a:t>
            </a:r>
            <a:r>
              <a:rPr lang="zh-TW" altLang="en-US" sz="2133">
                <a:solidFill>
                  <a:srgbClr val="000000"/>
                </a:solidFill>
                <a:latin typeface="標楷體" pitchFamily="65" charset="-120"/>
                <a:ea typeface="標楷體" panose="03000509000000000000" pitchFamily="65" charset="-120"/>
              </a:rPr>
              <a:t>形式來移除 </a:t>
            </a:r>
            <a:r>
              <a:rPr lang="en-US" altLang="zh-TW" sz="2133">
                <a:solidFill>
                  <a:srgbClr val="000000"/>
                </a:solidFill>
                <a:latin typeface="標楷體" pitchFamily="65" charset="-120"/>
                <a:ea typeface="標楷體" panose="03000509000000000000" pitchFamily="65" charset="-120"/>
              </a:rPr>
              <a:t>network </a:t>
            </a:r>
            <a:r>
              <a:rPr lang="zh-TW" altLang="en-US" sz="2133">
                <a:solidFill>
                  <a:srgbClr val="000000"/>
                </a:solidFill>
                <a:latin typeface="標楷體" pitchFamily="65" charset="-120"/>
                <a:ea typeface="標楷體" panose="03000509000000000000" pitchFamily="65" charset="-120"/>
              </a:rPr>
              <a:t>命令。然後轉到每個界面並設定 </a:t>
            </a:r>
            <a:r>
              <a:rPr lang="en-US" altLang="zh-TW" sz="2133" err="1">
                <a:solidFill>
                  <a:srgbClr val="000000"/>
                </a:solidFill>
                <a:latin typeface="標楷體" pitchFamily="65" charset="-120"/>
                <a:ea typeface="標楷體" panose="03000509000000000000" pitchFamily="65" charset="-120"/>
              </a:rPr>
              <a:t>ip ospf </a:t>
            </a:r>
            <a:r>
              <a:rPr lang="zh-TW" altLang="en-US" sz="2133">
                <a:solidFill>
                  <a:srgbClr val="000000"/>
                </a:solidFill>
                <a:latin typeface="標楷體" pitchFamily="65" charset="-120"/>
                <a:ea typeface="標楷體" panose="03000509000000000000" pitchFamily="65" charset="-120"/>
              </a:rPr>
              <a:t>命令。</a:t>
            </a:r>
          </a:p>
        </p:txBody>
      </p:sp>
      <p:sp>
        <p:nvSpPr>
          <p:cNvPr id="9" name="Rectangle 8">
            <a:extLst>
              <a:ext uri="{FF2B5EF4-FFF2-40B4-BE49-F238E27FC236}">
                <a16:creationId xmlns:a16="http://schemas.microsoft.com/office/drawing/2014/main" id="{4C821749-4067-2041-A80D-7A6788351F03}"/>
              </a:ext>
            </a:extLst>
          </p:cNvPr>
          <p:cNvSpPr/>
          <p:nvPr/>
        </p:nvSpPr>
        <p:spPr>
          <a:xfrm>
            <a:off x="2026515" y="3081444"/>
            <a:ext cx="8135525" cy="2800767"/>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R1(config)# </a:t>
            </a:r>
            <a:r>
              <a:rPr lang="en-US" altLang="zh-TW" sz="1600" b="1">
                <a:solidFill>
                  <a:srgbClr val="DFDFDF"/>
                </a:solidFill>
                <a:latin typeface="Courier New" panose="02070309020205020404" pitchFamily="49" charset="0"/>
              </a:rPr>
              <a:t>router ospf 10</a:t>
            </a:r>
          </a:p>
          <a:p>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no network 10.10.1.1 0.0.0.0 area 0</a:t>
            </a:r>
          </a:p>
          <a:p>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no network 10.1.1.5 0.0.0.0 area 0</a:t>
            </a:r>
          </a:p>
          <a:p>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no network 10.1.1.14 0.0.0.0 area 0</a:t>
            </a:r>
          </a:p>
          <a:p>
            <a:r>
              <a:rPr lang="en-US" altLang="zh-TW" sz="1600">
                <a:solidFill>
                  <a:srgbClr val="DFDFDF"/>
                </a:solidFill>
                <a:latin typeface="Courier New" panose="02070309020205020404" pitchFamily="49" charset="0"/>
              </a:rPr>
              <a:t>R1(config-router)# </a:t>
            </a:r>
            <a:r>
              <a:rPr lang="en-US" altLang="zh-TW" sz="1600" b="1">
                <a:solidFill>
                  <a:srgbClr val="DFDFDF"/>
                </a:solidFill>
                <a:latin typeface="Courier New" panose="02070309020205020404" pitchFamily="49" charset="0"/>
              </a:rPr>
              <a:t>interface GigabitEthernet 0/0/0</a:t>
            </a:r>
          </a:p>
          <a:p>
            <a:r>
              <a:rPr lang="en-US" altLang="zh-TW" sz="1600">
                <a:solidFill>
                  <a:srgbClr val="DFDFDF"/>
                </a:solidFill>
                <a:latin typeface="Courier New" panose="02070309020205020404" pitchFamily="49" charset="0"/>
              </a:rPr>
              <a:t>R1(config-if)# </a:t>
            </a:r>
            <a:r>
              <a:rPr lang="en-US" altLang="zh-TW" sz="1600" b="1" err="1">
                <a:solidFill>
                  <a:srgbClr val="DFDFDF"/>
                </a:solidFill>
                <a:latin typeface="Courier New" panose="02070309020205020404" pitchFamily="49" charset="0"/>
              </a:rPr>
              <a:t>ip ospf 10 area 0</a:t>
            </a:r>
          </a:p>
          <a:p>
            <a:r>
              <a:rPr lang="en-US" altLang="zh-TW" sz="1600">
                <a:solidFill>
                  <a:srgbClr val="DFDFDF"/>
                </a:solidFill>
                <a:latin typeface="Courier New" panose="02070309020205020404" pitchFamily="49" charset="0"/>
              </a:rPr>
              <a:t>R1(config-if)# </a:t>
            </a:r>
            <a:r>
              <a:rPr lang="en-US" altLang="zh-TW" sz="1600" b="1">
                <a:solidFill>
                  <a:srgbClr val="DFDFDF"/>
                </a:solidFill>
                <a:latin typeface="Courier New" panose="02070309020205020404" pitchFamily="49" charset="0"/>
              </a:rPr>
              <a:t>interface GigabitEthernet 0/0/1 </a:t>
            </a:r>
          </a:p>
          <a:p>
            <a:r>
              <a:rPr lang="en-US" altLang="zh-TW" sz="1600">
                <a:solidFill>
                  <a:srgbClr val="DFDFDF"/>
                </a:solidFill>
                <a:latin typeface="Courier New" panose="02070309020205020404" pitchFamily="49" charset="0"/>
              </a:rPr>
              <a:t>R1(config-if)# </a:t>
            </a:r>
            <a:r>
              <a:rPr lang="en-US" altLang="zh-TW" sz="1600" b="1" err="1">
                <a:solidFill>
                  <a:srgbClr val="DFDFDF"/>
                </a:solidFill>
                <a:latin typeface="Courier New" panose="02070309020205020404" pitchFamily="49" charset="0"/>
              </a:rPr>
              <a:t>ip ospf 10 area 0</a:t>
            </a:r>
          </a:p>
          <a:p>
            <a:r>
              <a:rPr lang="en-US" altLang="zh-TW" sz="1600">
                <a:solidFill>
                  <a:srgbClr val="DFDFDF"/>
                </a:solidFill>
                <a:latin typeface="Courier New" panose="02070309020205020404" pitchFamily="49" charset="0"/>
              </a:rPr>
              <a:t>R1(config-if)# </a:t>
            </a:r>
            <a:r>
              <a:rPr lang="en-US" altLang="zh-TW" sz="1600" b="1">
                <a:solidFill>
                  <a:srgbClr val="DFDFDF"/>
                </a:solidFill>
                <a:latin typeface="Courier New" panose="02070309020205020404" pitchFamily="49" charset="0"/>
              </a:rPr>
              <a:t>interface Loopback0</a:t>
            </a:r>
          </a:p>
          <a:p>
            <a:r>
              <a:rPr lang="en-US" altLang="zh-TW" sz="1600">
                <a:solidFill>
                  <a:srgbClr val="DFDFDF"/>
                </a:solidFill>
                <a:latin typeface="Courier New" panose="02070309020205020404" pitchFamily="49" charset="0"/>
              </a:rPr>
              <a:t>R1(config-if)# </a:t>
            </a:r>
            <a:r>
              <a:rPr lang="en-US" altLang="zh-TW" sz="1600" b="1" err="1">
                <a:solidFill>
                  <a:srgbClr val="DFDFDF"/>
                </a:solidFill>
                <a:latin typeface="Courier New" panose="02070309020205020404" pitchFamily="49" charset="0"/>
              </a:rPr>
              <a:t>ip ospf 10 area 0</a:t>
            </a:r>
          </a:p>
          <a:p>
            <a:r>
              <a:rPr lang="en-US" altLang="zh-TW" sz="1600">
                <a:solidFill>
                  <a:srgbClr val="DFDFDF"/>
                </a:solidFill>
                <a:latin typeface="Courier New" panose="02070309020205020404" pitchFamily="49" charset="0"/>
              </a:rPr>
              <a:t>R1(config-if)#</a:t>
            </a:r>
            <a:endParaRPr lang="zh-TW" altLang="en-US" sz="1600">
              <a:solidFill>
                <a:srgbClr val="DFDFDF"/>
              </a:solidFill>
              <a:latin typeface="Courier New" panose="02070309020205020404" pitchFamily="49" charset="0"/>
            </a:endParaRPr>
          </a:p>
        </p:txBody>
      </p:sp>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41</a:t>
            </a:fld>
            <a:endParaRPr lang="en-US" kern="0">
              <a:solidFill>
                <a:srgbClr val="595959"/>
              </a:solidFill>
            </a:endParaRPr>
          </a:p>
        </p:txBody>
      </p:sp>
    </p:spTree>
    <p:custDataLst>
      <p:tags r:id="rId3"/>
    </p:custDataLst>
    <p:extLst>
      <p:ext uri="{BB962C8B-B14F-4D97-AF65-F5344CB8AC3E}">
        <p14:creationId xmlns:p14="http://schemas.microsoft.com/office/powerpoint/2010/main" val="3662899380"/>
      </p:ext>
    </p:extLst>
  </p:cSld>
  <p:clrMapOvr>
    <a:masterClrMapping/>
  </p:clrMapOvr>
  <p:transition/>
  <p:timing/>
</p:sld>
</file>

<file path=ppt/slides/slide4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35529AAF-85E6-8841-8F27-1860B937818D}"/>
              </a:ext>
            </a:extLst>
          </p:cNvPr>
          <p:cNvSpPr>
            <a:spLocks noGrp="1"/>
          </p:cNvSpPr>
          <p:nvPr>
            <p:ph idx="1"/>
          </p:nvPr>
        </p:nvSpPr>
        <p:spPr>
          <a:xfrm>
            <a:off x="676426" y="1271847"/>
            <a:ext cx="10678759" cy="4828803"/>
          </a:xfrm>
        </p:spPr>
        <p:txBody>
          <a:bodyPr/>
          <a:lstStyle/>
          <a:p>
            <a:r>
              <a:rPr lang="zh-TW" altLang="en-US" sz="2400" b="1">
                <a:latin typeface="標楷體" pitchFamily="65" charset="-120"/>
              </a:rPr>
              <a:t>階層 </a:t>
            </a:r>
            <a:r>
              <a:rPr lang="en-US" altLang="zh-TW" sz="2400" b="1">
                <a:latin typeface="標楷體" pitchFamily="65" charset="-120"/>
              </a:rPr>
              <a:t>0</a:t>
            </a:r>
            <a:r>
              <a:rPr lang="zh-TW" altLang="en-US" sz="2400" b="1">
                <a:latin typeface="標楷體" pitchFamily="65" charset="-120"/>
              </a:rPr>
              <a:t>：</a:t>
            </a:r>
            <a:r>
              <a:rPr lang="zh-TW" altLang="en-US" sz="2400">
                <a:latin typeface="標楷體" pitchFamily="65" charset="-120"/>
              </a:rPr>
              <a:t>這些權威時間來源是假定準確的高精度計時裝置，與它們關聯的延遲很小或沒有。</a:t>
            </a:r>
          </a:p>
          <a:p>
            <a:r>
              <a:rPr lang="zh-TW" altLang="en-US" sz="2400" b="1">
                <a:latin typeface="標楷體" pitchFamily="65" charset="-120"/>
              </a:rPr>
              <a:t>階層 </a:t>
            </a:r>
            <a:r>
              <a:rPr lang="en-US" altLang="zh-TW" sz="2400" b="1">
                <a:latin typeface="標楷體" pitchFamily="65" charset="-120"/>
              </a:rPr>
              <a:t>1</a:t>
            </a:r>
            <a:r>
              <a:rPr lang="zh-TW" altLang="en-US" sz="2400" b="1">
                <a:latin typeface="標楷體" pitchFamily="65" charset="-120"/>
              </a:rPr>
              <a:t>：</a:t>
            </a:r>
            <a:r>
              <a:rPr lang="zh-TW" altLang="en-US" sz="2400">
                <a:latin typeface="標楷體" pitchFamily="65" charset="-120"/>
              </a:rPr>
              <a:t>直接連接到權威時間來源。它們作為主要網路時間標準。</a:t>
            </a:r>
          </a:p>
          <a:p>
            <a:r>
              <a:rPr lang="zh-TW" altLang="en-US" sz="2400" b="1">
                <a:latin typeface="標楷體" pitchFamily="65" charset="-120"/>
              </a:rPr>
              <a:t>階層 </a:t>
            </a:r>
            <a:r>
              <a:rPr lang="en-US" altLang="zh-TW" sz="2400" b="1">
                <a:latin typeface="標楷體" pitchFamily="65" charset="-120"/>
              </a:rPr>
              <a:t>2 </a:t>
            </a:r>
            <a:r>
              <a:rPr lang="zh-TW" altLang="en-US" sz="2400" b="1">
                <a:latin typeface="標楷體" pitchFamily="65" charset="-120"/>
              </a:rPr>
              <a:t>和更低：</a:t>
            </a:r>
            <a:r>
              <a:rPr lang="zh-TW" altLang="en-US" sz="2400">
                <a:latin typeface="標楷體" pitchFamily="65" charset="-120"/>
              </a:rPr>
              <a:t>階層 </a:t>
            </a:r>
            <a:r>
              <a:rPr lang="en-US" altLang="zh-TW" sz="2400">
                <a:latin typeface="標楷體" pitchFamily="65" charset="-120"/>
              </a:rPr>
              <a:t>2 </a:t>
            </a:r>
            <a:r>
              <a:rPr lang="zh-TW" altLang="en-US" sz="2400">
                <a:latin typeface="標楷體" pitchFamily="65" charset="-120"/>
              </a:rPr>
              <a:t>伺服器通過網路連接到階層 </a:t>
            </a:r>
            <a:r>
              <a:rPr lang="en-US" altLang="zh-TW" sz="2400">
                <a:latin typeface="標楷體" pitchFamily="65" charset="-120"/>
              </a:rPr>
              <a:t>1 </a:t>
            </a:r>
            <a:r>
              <a:rPr lang="zh-TW" altLang="en-US" sz="2400">
                <a:latin typeface="標楷體" pitchFamily="65" charset="-120"/>
              </a:rPr>
              <a:t>裝置。階層 </a:t>
            </a:r>
            <a:r>
              <a:rPr lang="en-US" altLang="zh-TW" sz="2400">
                <a:latin typeface="標楷體" pitchFamily="65" charset="-120"/>
              </a:rPr>
              <a:t>2 </a:t>
            </a:r>
            <a:r>
              <a:rPr lang="zh-TW" altLang="en-US" sz="2400">
                <a:latin typeface="標楷體" pitchFamily="65" charset="-120"/>
              </a:rPr>
              <a:t>裝置（例如 </a:t>
            </a:r>
            <a:r>
              <a:rPr lang="en-US" altLang="zh-TW" sz="2400">
                <a:latin typeface="標楷體" pitchFamily="65" charset="-120"/>
              </a:rPr>
              <a:t>NTP </a:t>
            </a:r>
            <a:r>
              <a:rPr lang="zh-TW" altLang="en-US" sz="2400">
                <a:latin typeface="標楷體" pitchFamily="65" charset="-120"/>
              </a:rPr>
              <a:t>用戶端）藉由使用階層 </a:t>
            </a:r>
            <a:r>
              <a:rPr lang="en-US" altLang="zh-TW" sz="2400">
                <a:latin typeface="標楷體" pitchFamily="65" charset="-120"/>
              </a:rPr>
              <a:t>1 </a:t>
            </a:r>
            <a:r>
              <a:rPr lang="zh-TW" altLang="en-US" sz="2400">
                <a:latin typeface="標楷體" pitchFamily="65" charset="-120"/>
              </a:rPr>
              <a:t>伺服器的 </a:t>
            </a:r>
            <a:r>
              <a:rPr lang="en-US" altLang="zh-TW" sz="2400">
                <a:latin typeface="標楷體" pitchFamily="65" charset="-120"/>
              </a:rPr>
              <a:t>NTP </a:t>
            </a:r>
            <a:r>
              <a:rPr lang="zh-TW" altLang="en-US" sz="2400">
                <a:latin typeface="標楷體" pitchFamily="65" charset="-120"/>
              </a:rPr>
              <a:t>封包同步其時間。它們也可以作為階層 </a:t>
            </a:r>
            <a:r>
              <a:rPr lang="en-US" altLang="zh-TW" sz="2400">
                <a:latin typeface="標楷體" pitchFamily="65" charset="-120"/>
              </a:rPr>
              <a:t>3 </a:t>
            </a:r>
            <a:r>
              <a:rPr lang="zh-TW" altLang="en-US" sz="2400">
                <a:latin typeface="標楷體" pitchFamily="65" charset="-120"/>
              </a:rPr>
              <a:t>裝置的伺服器。</a:t>
            </a:r>
            <a:endParaRPr lang="en-US" sz="2400">
              <a:latin typeface="標楷體" pitchFamily="65" charset="-120"/>
            </a:endParaRPr>
          </a:p>
          <a:p>
            <a:r>
              <a:rPr lang="zh-TW" altLang="en-US" sz="2400">
                <a:latin typeface="標楷體" pitchFamily="65" charset="-120"/>
              </a:rPr>
              <a:t>同一層級上的時間伺服器可以設定為與同一階層層級上的其他時間伺服器互為對等，進行時間的備份或驗證。</a:t>
            </a:r>
            <a:br>
              <a:rPr lang="en-US" sz="2133">
                <a:latin typeface="標楷體" pitchFamily="65" charset="-120"/>
              </a:rPr>
            </a:b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10.3</a:t>
            </a:r>
            <a:r>
              <a:rPr lang="zh-TW" altLang="en-US" sz="3600">
                <a:solidFill>
                  <a:srgbClr val="004C69"/>
                </a:solidFill>
              </a:rPr>
              <a:t> </a:t>
            </a:r>
            <a:r>
              <a:rPr lang="en-US" altLang="zh-TW" sz="3600" smtClean="0">
                <a:solidFill>
                  <a:srgbClr val="004C69"/>
                </a:solidFill>
              </a:rPr>
              <a:t>NTP</a:t>
            </a:r>
            <a:br>
              <a:rPr lang="en-US" sz="3600">
                <a:solidFill>
                  <a:srgbClr val="004C69"/>
                </a:solidFill>
              </a:rPr>
            </a:br>
            <a:r>
              <a:rPr lang="en-US" altLang="zh-TW" sz="3600">
                <a:solidFill>
                  <a:srgbClr val="004C69"/>
                </a:solidFill>
              </a:rPr>
              <a:t>NTP </a:t>
            </a:r>
            <a:r>
              <a:rPr lang="zh-TW" altLang="en-US" sz="3600">
                <a:solidFill>
                  <a:srgbClr val="004C69"/>
                </a:solidFill>
              </a:rPr>
              <a:t>運作（續） </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410</a:t>
            </a:fld>
            <a:endParaRPr lang="en-US" kern="0">
              <a:solidFill>
                <a:srgbClr val="595959"/>
              </a:solidFill>
            </a:endParaRPr>
          </a:p>
        </p:txBody>
      </p:sp>
    </p:spTree>
    <p:extLst>
      <p:ext uri="{BB962C8B-B14F-4D97-AF65-F5344CB8AC3E}">
        <p14:creationId xmlns:p14="http://schemas.microsoft.com/office/powerpoint/2010/main" val="911094112"/>
      </p:ext>
    </p:extLst>
  </p:cSld>
  <p:clrMapOvr>
    <a:masterClrMapping/>
  </p:clrMapOvr>
  <p:transition/>
  <p:timing/>
</p:sld>
</file>

<file path=ppt/slides/slide4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74561E44-FF67-444F-A8D7-72BD342EF8DB}"/>
              </a:ext>
            </a:extLst>
          </p:cNvPr>
          <p:cNvSpPr>
            <a:spLocks noGrp="1"/>
          </p:cNvSpPr>
          <p:nvPr>
            <p:ph idx="1"/>
          </p:nvPr>
        </p:nvSpPr>
        <p:spPr>
          <a:xfrm>
            <a:off x="676426" y="1172095"/>
            <a:ext cx="10944767" cy="4928555"/>
          </a:xfrm>
        </p:spPr>
        <p:txBody>
          <a:bodyPr>
            <a:normAutofit/>
          </a:bodyPr>
          <a:lstStyle/>
          <a:p>
            <a:r>
              <a:rPr lang="zh-TW" altLang="en-US" sz="2400">
                <a:latin typeface="標楷體" pitchFamily="65" charset="-120"/>
              </a:rPr>
              <a:t>在網路上設定 </a:t>
            </a:r>
            <a:r>
              <a:rPr lang="en-US" altLang="zh-TW" sz="2400">
                <a:latin typeface="標楷體" pitchFamily="65" charset="-120"/>
              </a:rPr>
              <a:t>NTP </a:t>
            </a:r>
            <a:r>
              <a:rPr lang="zh-TW" altLang="en-US" sz="2400">
                <a:latin typeface="標楷體" pitchFamily="65" charset="-120"/>
              </a:rPr>
              <a:t>之前， </a:t>
            </a:r>
            <a:r>
              <a:rPr lang="en-US" altLang="zh-TW" sz="2400" b="1">
                <a:latin typeface="標楷體" pitchFamily="65" charset="-120"/>
              </a:rPr>
              <a:t>show clock</a:t>
            </a:r>
            <a:r>
              <a:rPr lang="zh-TW" altLang="en-US" sz="2400">
                <a:latin typeface="標楷體" pitchFamily="65" charset="-120"/>
              </a:rPr>
              <a:t> 命令會在軟體時鐘上顯示目前的時間。使用 </a:t>
            </a:r>
            <a:r>
              <a:rPr lang="en-US" altLang="zh-TW" sz="2400" b="1">
                <a:latin typeface="標楷體" pitchFamily="65" charset="-120"/>
              </a:rPr>
              <a:t>detail</a:t>
            </a:r>
            <a:r>
              <a:rPr lang="zh-TW" altLang="en-US" sz="2400">
                <a:latin typeface="標楷體" pitchFamily="65" charset="-120"/>
              </a:rPr>
              <a:t> 選項，請注意時間來源是使用者設定。這意味著時間是用 </a:t>
            </a:r>
            <a:r>
              <a:rPr lang="en-US" altLang="zh-TW" sz="2400" b="1">
                <a:latin typeface="標楷體" pitchFamily="65" charset="-120"/>
              </a:rPr>
              <a:t>clock</a:t>
            </a:r>
            <a:r>
              <a:rPr lang="zh-TW" altLang="en-US" sz="2400">
                <a:latin typeface="標楷體" pitchFamily="65" charset="-120"/>
              </a:rPr>
              <a:t> 命令手動設定的。</a:t>
            </a:r>
          </a:p>
          <a:p>
            <a:r>
              <a:rPr lang="en-US" altLang="zh-TW" sz="2400" b="1" err="1">
                <a:latin typeface="標楷體" pitchFamily="65" charset="-120"/>
              </a:rPr>
              <a:t>ntp server</a:t>
            </a:r>
            <a:r>
              <a:rPr lang="en-US" altLang="zh-TW" sz="2400">
                <a:latin typeface="標楷體" pitchFamily="65" charset="-120"/>
              </a:rPr>
              <a:t> </a:t>
            </a:r>
            <a:r>
              <a:rPr lang="en-US" altLang="zh-TW" sz="2400" i="1" err="1">
                <a:latin typeface="標楷體" pitchFamily="65" charset="-120"/>
              </a:rPr>
              <a:t>ip-address</a:t>
            </a:r>
            <a:r>
              <a:rPr lang="en-US" altLang="zh-TW" sz="2400">
                <a:latin typeface="標楷體" pitchFamily="65" charset="-120"/>
              </a:rPr>
              <a:t> </a:t>
            </a:r>
            <a:r>
              <a:rPr lang="zh-TW" altLang="en-US" sz="2400">
                <a:latin typeface="標楷體" pitchFamily="65" charset="-120"/>
              </a:rPr>
              <a:t>命令是在全域設定模式下發出，以將 </a:t>
            </a:r>
            <a:r>
              <a:rPr lang="en-US" altLang="zh-TW" sz="2400">
                <a:latin typeface="標楷體" pitchFamily="65" charset="-120"/>
              </a:rPr>
              <a:t>209.165.200.225 </a:t>
            </a:r>
            <a:r>
              <a:rPr lang="zh-TW" altLang="en-US" sz="2400">
                <a:latin typeface="標楷體" pitchFamily="65" charset="-120"/>
              </a:rPr>
              <a:t>配置為 </a:t>
            </a:r>
            <a:r>
              <a:rPr lang="en-US" altLang="zh-TW" sz="2400">
                <a:latin typeface="標楷體" pitchFamily="65" charset="-120"/>
              </a:rPr>
              <a:t>R1 </a:t>
            </a:r>
            <a:r>
              <a:rPr lang="zh-TW" altLang="en-US" sz="2400">
                <a:latin typeface="標楷體" pitchFamily="65" charset="-120"/>
              </a:rPr>
              <a:t>的 </a:t>
            </a:r>
            <a:r>
              <a:rPr lang="en-US" altLang="zh-TW" sz="2400">
                <a:latin typeface="標楷體" pitchFamily="65" charset="-120"/>
              </a:rPr>
              <a:t>NTP </a:t>
            </a:r>
            <a:r>
              <a:rPr lang="zh-TW" altLang="en-US" sz="2400">
                <a:latin typeface="標楷體" pitchFamily="65" charset="-120"/>
              </a:rPr>
              <a:t>伺服器。若要確認時間來源設定為 </a:t>
            </a:r>
            <a:r>
              <a:rPr lang="en-US" altLang="zh-TW" sz="2400">
                <a:latin typeface="標楷體" pitchFamily="65" charset="-120"/>
              </a:rPr>
              <a:t>NTP</a:t>
            </a:r>
            <a:r>
              <a:rPr lang="zh-TW" altLang="en-US" sz="2400">
                <a:latin typeface="標楷體" pitchFamily="65" charset="-120"/>
              </a:rPr>
              <a:t>，請使用 </a:t>
            </a:r>
            <a:r>
              <a:rPr lang="en-US" altLang="zh-TW" sz="2400" b="1">
                <a:latin typeface="標楷體" pitchFamily="65" charset="-120"/>
              </a:rPr>
              <a:t>show clock detail</a:t>
            </a:r>
            <a:r>
              <a:rPr lang="en-US" altLang="zh-TW" sz="2400">
                <a:latin typeface="標楷體" pitchFamily="65" charset="-120"/>
              </a:rPr>
              <a:t> </a:t>
            </a:r>
            <a:r>
              <a:rPr lang="zh-TW" altLang="en-US" sz="2400">
                <a:latin typeface="標楷體" pitchFamily="65" charset="-120"/>
              </a:rPr>
              <a:t>命令。請注意，現在時間來源是 </a:t>
            </a:r>
            <a:r>
              <a:rPr lang="en-US" altLang="zh-TW" sz="2400">
                <a:latin typeface="標楷體" pitchFamily="65" charset="-120"/>
              </a:rPr>
              <a:t>NTP</a:t>
            </a:r>
            <a:r>
              <a:rPr lang="zh-TW" altLang="en-US" sz="2400">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10.3</a:t>
            </a:r>
            <a:r>
              <a:rPr lang="zh-TW" altLang="en-US" sz="3600">
                <a:solidFill>
                  <a:srgbClr val="004C69"/>
                </a:solidFill>
              </a:rPr>
              <a:t> </a:t>
            </a:r>
            <a:r>
              <a:rPr lang="en-US" altLang="zh-TW" sz="3600" smtClean="0">
                <a:solidFill>
                  <a:srgbClr val="004C69"/>
                </a:solidFill>
              </a:rPr>
              <a:t>NTP</a:t>
            </a:r>
            <a:br>
              <a:rPr lang="en-US" sz="3600">
                <a:solidFill>
                  <a:srgbClr val="004C69"/>
                </a:solidFill>
              </a:rPr>
            </a:br>
            <a:r>
              <a:rPr lang="zh-TW" altLang="en-US" sz="3600">
                <a:solidFill>
                  <a:srgbClr val="004C69"/>
                </a:solidFill>
              </a:rPr>
              <a:t>設定和驗證 </a:t>
            </a:r>
            <a:r>
              <a:rPr lang="en-US" altLang="zh-TW" sz="3600">
                <a:solidFill>
                  <a:srgbClr val="004C69"/>
                </a:solidFill>
              </a:rPr>
              <a:t>NTP</a:t>
            </a:r>
          </a:p>
        </p:txBody>
      </p:sp>
      <p:sp>
        <p:nvSpPr>
          <p:cNvPr id="6" name="Rectangle 5">
            <a:extLst>
              <a:ext uri="{FF2B5EF4-FFF2-40B4-BE49-F238E27FC236}">
                <a16:creationId xmlns:a16="http://schemas.microsoft.com/office/drawing/2014/main" id="{51B22678-E006-FD46-8500-D6ADF6C21132}"/>
              </a:ext>
            </a:extLst>
          </p:cNvPr>
          <p:cNvSpPr/>
          <p:nvPr/>
        </p:nvSpPr>
        <p:spPr>
          <a:xfrm>
            <a:off x="3088908" y="3850985"/>
            <a:ext cx="6119801" cy="2678234"/>
          </a:xfrm>
          <a:prstGeom prst="rect">
            <a:avLst/>
          </a:prstGeom>
          <a:solidFill>
            <a:srgbClr val="000000"/>
          </a:solidFill>
        </p:spPr>
        <p:txBody>
          <a:bodyPr wrap="square">
            <a:spAutoFit/>
          </a:bodyPr>
          <a:lstStyle/>
          <a:p>
            <a:r>
              <a:rPr lang="en-US" altLang="zh-TW" sz="1867">
                <a:solidFill>
                  <a:schemeClr val="bg1"/>
                </a:solidFill>
                <a:latin typeface="Courier New" panose="02070309020205020404" pitchFamily="49" charset="0"/>
                <a:cs typeface="Courier New" panose="02070309020205020404" pitchFamily="49" charset="0"/>
              </a:rPr>
              <a:t>R1# </a:t>
            </a:r>
            <a:r>
              <a:rPr lang="en-US" altLang="zh-TW" sz="1867" b="1">
                <a:solidFill>
                  <a:schemeClr val="bg1"/>
                </a:solidFill>
                <a:latin typeface="Courier New" panose="02070309020205020404" pitchFamily="49" charset="0"/>
                <a:cs typeface="Courier New" panose="02070309020205020404" pitchFamily="49" charset="0"/>
              </a:rPr>
              <a:t>show clock detail</a:t>
            </a:r>
          </a:p>
          <a:p>
            <a:r>
              <a:rPr lang="en-US" altLang="zh-TW" sz="1867">
                <a:solidFill>
                  <a:schemeClr val="bg1"/>
                </a:solidFill>
                <a:latin typeface="Courier New" panose="02070309020205020404" pitchFamily="49" charset="0"/>
                <a:cs typeface="Courier New" panose="02070309020205020404" pitchFamily="49" charset="0"/>
              </a:rPr>
              <a:t>20:55:10.207 UTC Fri Nov 15 2019</a:t>
            </a:r>
          </a:p>
          <a:p>
            <a:r>
              <a:rPr lang="en-US" altLang="zh-TW" sz="1867">
                <a:solidFill>
                  <a:schemeClr val="accent6"/>
                </a:solidFill>
                <a:latin typeface="Courier New" panose="02070309020205020404" pitchFamily="49" charset="0"/>
                <a:cs typeface="Courier New" panose="02070309020205020404" pitchFamily="49" charset="0"/>
              </a:rPr>
              <a:t>Time source is user configuration</a:t>
            </a:r>
            <a:r>
              <a:rPr lang="en-US" altLang="zh-TW" sz="1867">
                <a:solidFill>
                  <a:schemeClr val="bg1"/>
                </a:solidFill>
                <a:latin typeface="Courier New" panose="02070309020205020404" pitchFamily="49" charset="0"/>
                <a:cs typeface="Courier New" panose="02070309020205020404" pitchFamily="49" charset="0"/>
              </a:rPr>
              <a:t> </a:t>
            </a:r>
          </a:p>
          <a:p>
            <a:r>
              <a:rPr lang="en-US" altLang="zh-TW" sz="1867">
                <a:solidFill>
                  <a:schemeClr val="bg1"/>
                </a:solidFill>
                <a:latin typeface="Courier New" panose="02070309020205020404" pitchFamily="49" charset="0"/>
                <a:cs typeface="Courier New" panose="02070309020205020404" pitchFamily="49" charset="0"/>
              </a:rPr>
              <a:t>R1# </a:t>
            </a:r>
            <a:r>
              <a:rPr lang="en-US" altLang="zh-TW" sz="1867" b="1">
                <a:solidFill>
                  <a:schemeClr val="bg1"/>
                </a:solidFill>
                <a:latin typeface="Courier New" panose="02070309020205020404" pitchFamily="49" charset="0"/>
                <a:cs typeface="Courier New" panose="02070309020205020404" pitchFamily="49" charset="0"/>
              </a:rPr>
              <a:t>config t</a:t>
            </a:r>
          </a:p>
          <a:p>
            <a:r>
              <a:rPr lang="en-US" altLang="zh-TW" sz="1867">
                <a:solidFill>
                  <a:schemeClr val="bg1"/>
                </a:solidFill>
                <a:latin typeface="Courier New" panose="02070309020205020404" pitchFamily="49" charset="0"/>
                <a:cs typeface="Courier New" panose="02070309020205020404" pitchFamily="49" charset="0"/>
              </a:rPr>
              <a:t>R1(config)# </a:t>
            </a:r>
            <a:r>
              <a:rPr lang="en-US" altLang="zh-TW" sz="1867" b="1" err="1">
                <a:solidFill>
                  <a:schemeClr val="bg1"/>
                </a:solidFill>
                <a:latin typeface="Courier New" panose="02070309020205020404" pitchFamily="49" charset="0"/>
                <a:cs typeface="Courier New" panose="02070309020205020404" pitchFamily="49" charset="0"/>
              </a:rPr>
              <a:t>ntp server 209.165.200.225</a:t>
            </a:r>
          </a:p>
          <a:p>
            <a:r>
              <a:rPr lang="en-US" altLang="zh-TW" sz="1867">
                <a:solidFill>
                  <a:schemeClr val="bg1"/>
                </a:solidFill>
                <a:latin typeface="Courier New" panose="02070309020205020404" pitchFamily="49" charset="0"/>
                <a:cs typeface="Courier New" panose="02070309020205020404" pitchFamily="49" charset="0"/>
              </a:rPr>
              <a:t>R1(config)# </a:t>
            </a:r>
            <a:r>
              <a:rPr lang="en-US" altLang="zh-TW" sz="1867" b="1">
                <a:solidFill>
                  <a:schemeClr val="bg1"/>
                </a:solidFill>
                <a:latin typeface="Courier New" panose="02070309020205020404" pitchFamily="49" charset="0"/>
                <a:cs typeface="Courier New" panose="02070309020205020404" pitchFamily="49" charset="0"/>
              </a:rPr>
              <a:t>end</a:t>
            </a:r>
          </a:p>
          <a:p>
            <a:r>
              <a:rPr lang="en-US" altLang="zh-TW" sz="1867">
                <a:solidFill>
                  <a:schemeClr val="bg1"/>
                </a:solidFill>
                <a:latin typeface="Courier New" panose="02070309020205020404" pitchFamily="49" charset="0"/>
                <a:cs typeface="Courier New" panose="02070309020205020404" pitchFamily="49" charset="0"/>
              </a:rPr>
              <a:t>R1# </a:t>
            </a:r>
            <a:r>
              <a:rPr lang="en-US" altLang="zh-TW" sz="1867" b="1">
                <a:solidFill>
                  <a:schemeClr val="bg1"/>
                </a:solidFill>
                <a:latin typeface="Courier New" panose="02070309020205020404" pitchFamily="49" charset="0"/>
                <a:cs typeface="Courier New" panose="02070309020205020404" pitchFamily="49" charset="0"/>
              </a:rPr>
              <a:t>show clock detail</a:t>
            </a:r>
          </a:p>
          <a:p>
            <a:r>
              <a:rPr lang="en-US" altLang="zh-TW" sz="1867">
                <a:solidFill>
                  <a:schemeClr val="bg1"/>
                </a:solidFill>
                <a:latin typeface="Courier New" panose="02070309020205020404" pitchFamily="49" charset="0"/>
                <a:cs typeface="Courier New" panose="02070309020205020404" pitchFamily="49" charset="0"/>
              </a:rPr>
              <a:t>21:01:34.563 UTC Fri Nov 15 2019</a:t>
            </a:r>
          </a:p>
          <a:p>
            <a:r>
              <a:rPr lang="en-US" altLang="zh-TW" sz="1867">
                <a:solidFill>
                  <a:schemeClr val="accent6"/>
                </a:solidFill>
                <a:latin typeface="Courier New" panose="02070309020205020404" pitchFamily="49" charset="0"/>
                <a:cs typeface="Courier New" panose="02070309020205020404" pitchFamily="49" charset="0"/>
              </a:rPr>
              <a:t>Time source is NTP</a:t>
            </a:r>
            <a:endParaRPr lang="zh-TW" altLang="en-US" sz="1867">
              <a:solidFill>
                <a:schemeClr val="accent6"/>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411</a:t>
            </a:fld>
            <a:endParaRPr lang="en-US" kern="0">
              <a:solidFill>
                <a:srgbClr val="595959"/>
              </a:solidFill>
            </a:endParaRPr>
          </a:p>
        </p:txBody>
      </p:sp>
    </p:spTree>
    <p:extLst>
      <p:ext uri="{BB962C8B-B14F-4D97-AF65-F5344CB8AC3E}">
        <p14:creationId xmlns:p14="http://schemas.microsoft.com/office/powerpoint/2010/main" val="1743753272"/>
      </p:ext>
    </p:extLst>
  </p:cSld>
  <p:clrMapOvr>
    <a:masterClrMapping/>
  </p:clrMapOvr>
  <p:transition/>
  <p:timing/>
</p:sld>
</file>

<file path=ppt/slides/slide4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E73F1391-C049-054A-9C80-F8300E82D868}"/>
              </a:ext>
            </a:extLst>
          </p:cNvPr>
          <p:cNvSpPr>
            <a:spLocks noGrp="1"/>
          </p:cNvSpPr>
          <p:nvPr>
            <p:ph idx="1"/>
          </p:nvPr>
        </p:nvSpPr>
        <p:spPr>
          <a:xfrm>
            <a:off x="676426" y="1138844"/>
            <a:ext cx="10911515" cy="4961806"/>
          </a:xfrm>
        </p:spPr>
        <p:txBody>
          <a:bodyPr>
            <a:normAutofit/>
          </a:bodyPr>
          <a:lstStyle/>
          <a:p>
            <a:r>
              <a:rPr lang="en-US" altLang="zh-TW" sz="2200" b="1">
                <a:latin typeface="標楷體" pitchFamily="65" charset="-120"/>
              </a:rPr>
              <a:t>show ntp associations</a:t>
            </a:r>
            <a:r>
              <a:rPr lang="en-US" altLang="zh-TW" sz="2200">
                <a:latin typeface="標楷體" pitchFamily="65" charset="-120"/>
              </a:rPr>
              <a:t> </a:t>
            </a:r>
            <a:r>
              <a:rPr lang="zh-TW" altLang="en-US" sz="2200">
                <a:latin typeface="標楷體" pitchFamily="65" charset="-120"/>
              </a:rPr>
              <a:t>和 </a:t>
            </a:r>
            <a:r>
              <a:rPr lang="en-US" altLang="zh-TW" sz="2200" b="1">
                <a:latin typeface="標楷體" pitchFamily="65" charset="-120"/>
              </a:rPr>
              <a:t>show ntp status</a:t>
            </a:r>
            <a:r>
              <a:rPr lang="en-US" altLang="zh-TW" sz="2200">
                <a:latin typeface="標楷體" pitchFamily="65" charset="-120"/>
              </a:rPr>
              <a:t> </a:t>
            </a:r>
            <a:r>
              <a:rPr lang="zh-TW" altLang="en-US" sz="2200">
                <a:latin typeface="標楷體" pitchFamily="65" charset="-120"/>
              </a:rPr>
              <a:t>命令用來確認 </a:t>
            </a:r>
            <a:r>
              <a:rPr lang="en-US" altLang="zh-TW" sz="2200">
                <a:latin typeface="標楷體" pitchFamily="65" charset="-120"/>
              </a:rPr>
              <a:t>R1 </a:t>
            </a:r>
            <a:r>
              <a:rPr lang="zh-TW" altLang="en-US" sz="2200">
                <a:latin typeface="標楷體" pitchFamily="65" charset="-120"/>
              </a:rPr>
              <a:t>是否與在 </a:t>
            </a:r>
            <a:r>
              <a:rPr lang="en-US" altLang="zh-TW" sz="2200">
                <a:latin typeface="標楷體" pitchFamily="65" charset="-120"/>
              </a:rPr>
              <a:t>209.165.200.225 </a:t>
            </a:r>
            <a:r>
              <a:rPr lang="zh-TW" altLang="en-US" sz="2200">
                <a:latin typeface="標楷體" pitchFamily="65" charset="-120"/>
              </a:rPr>
              <a:t>的 </a:t>
            </a:r>
            <a:r>
              <a:rPr lang="en-US" altLang="zh-TW" sz="2200">
                <a:latin typeface="標楷體" pitchFamily="65" charset="-120"/>
              </a:rPr>
              <a:t>NTP </a:t>
            </a:r>
            <a:r>
              <a:rPr lang="zh-TW" altLang="en-US" sz="2200">
                <a:latin typeface="標楷體" pitchFamily="65" charset="-120"/>
              </a:rPr>
              <a:t>伺服器同步。請注意 </a:t>
            </a:r>
            <a:r>
              <a:rPr lang="en-US" altLang="zh-TW" sz="2200">
                <a:latin typeface="標楷體" pitchFamily="65" charset="-120"/>
              </a:rPr>
              <a:t>R1 </a:t>
            </a:r>
            <a:r>
              <a:rPr lang="zh-TW" altLang="en-US" sz="2200">
                <a:latin typeface="標楷體" pitchFamily="65" charset="-120"/>
              </a:rPr>
              <a:t>與一個階層 </a:t>
            </a:r>
            <a:r>
              <a:rPr lang="en-US" altLang="zh-TW" sz="2200">
                <a:latin typeface="標楷體" pitchFamily="65" charset="-120"/>
              </a:rPr>
              <a:t>1 </a:t>
            </a:r>
            <a:r>
              <a:rPr lang="zh-TW" altLang="en-US" sz="2200">
                <a:latin typeface="標楷體" pitchFamily="65" charset="-120"/>
              </a:rPr>
              <a:t>在 </a:t>
            </a:r>
            <a:r>
              <a:rPr lang="en-US" altLang="zh-TW" sz="2200">
                <a:latin typeface="標楷體" pitchFamily="65" charset="-120"/>
              </a:rPr>
              <a:t>209.165.200.225 </a:t>
            </a:r>
            <a:r>
              <a:rPr lang="zh-TW" altLang="en-US" sz="2200">
                <a:latin typeface="標楷體" pitchFamily="65" charset="-120"/>
              </a:rPr>
              <a:t>的 </a:t>
            </a:r>
            <a:r>
              <a:rPr lang="en-US" altLang="zh-TW" sz="2200">
                <a:latin typeface="標楷體" pitchFamily="65" charset="-120"/>
              </a:rPr>
              <a:t>NTP </a:t>
            </a:r>
            <a:r>
              <a:rPr lang="zh-TW" altLang="en-US" sz="2200">
                <a:latin typeface="標楷體" pitchFamily="65" charset="-120"/>
              </a:rPr>
              <a:t>伺服器同步，該伺服器與 </a:t>
            </a:r>
            <a:r>
              <a:rPr lang="en-US" altLang="zh-TW" sz="2200">
                <a:latin typeface="標楷體" pitchFamily="65" charset="-120"/>
              </a:rPr>
              <a:t>GPS </a:t>
            </a:r>
            <a:r>
              <a:rPr lang="zh-TW" altLang="en-US" sz="2200">
                <a:latin typeface="標楷體" pitchFamily="65" charset="-120"/>
              </a:rPr>
              <a:t>時鐘同步。</a:t>
            </a:r>
            <a:r>
              <a:rPr lang="en-US" altLang="zh-TW" sz="2200" b="1">
                <a:latin typeface="標楷體" pitchFamily="65" charset="-120"/>
              </a:rPr>
              <a:t>show ntp status</a:t>
            </a:r>
            <a:r>
              <a:rPr lang="en-US" altLang="zh-TW" sz="2200">
                <a:latin typeface="標楷體" pitchFamily="65" charset="-120"/>
              </a:rPr>
              <a:t> </a:t>
            </a:r>
            <a:r>
              <a:rPr lang="zh-TW" altLang="en-US" sz="2200">
                <a:latin typeface="標楷體" pitchFamily="65" charset="-120"/>
              </a:rPr>
              <a:t>命令顯示 </a:t>
            </a:r>
            <a:r>
              <a:rPr lang="en-US" altLang="zh-TW" sz="2200">
                <a:latin typeface="標楷體" pitchFamily="65" charset="-120"/>
              </a:rPr>
              <a:t>R1 </a:t>
            </a:r>
            <a:r>
              <a:rPr lang="zh-TW" altLang="en-US" sz="2200">
                <a:latin typeface="標楷體" pitchFamily="65" charset="-120"/>
              </a:rPr>
              <a:t>現在是一個階層 </a:t>
            </a:r>
            <a:r>
              <a:rPr lang="en-US" altLang="zh-TW" sz="2200">
                <a:latin typeface="標楷體" pitchFamily="65" charset="-120"/>
              </a:rPr>
              <a:t>2 </a:t>
            </a:r>
            <a:r>
              <a:rPr lang="zh-TW" altLang="en-US" sz="2200">
                <a:latin typeface="標楷體" pitchFamily="65" charset="-120"/>
              </a:rPr>
              <a:t>裝置，與在 </a:t>
            </a:r>
            <a:r>
              <a:rPr lang="en-US" altLang="zh-TW" sz="2200">
                <a:latin typeface="標楷體" pitchFamily="65" charset="-120"/>
              </a:rPr>
              <a:t>209.165.220.225 </a:t>
            </a:r>
            <a:r>
              <a:rPr lang="zh-TW" altLang="en-US" sz="2200">
                <a:latin typeface="標楷體" pitchFamily="65" charset="-120"/>
              </a:rPr>
              <a:t>的 </a:t>
            </a:r>
            <a:r>
              <a:rPr lang="en-US" altLang="zh-TW" sz="2200">
                <a:latin typeface="標楷體" pitchFamily="65" charset="-120"/>
              </a:rPr>
              <a:t>NTP </a:t>
            </a:r>
            <a:r>
              <a:rPr lang="zh-TW" altLang="en-US" sz="2200">
                <a:latin typeface="標楷體" pitchFamily="65" charset="-120"/>
              </a:rPr>
              <a:t>伺服器同步。</a:t>
            </a:r>
          </a:p>
          <a:p>
            <a:r>
              <a:rPr lang="zh-TW" altLang="en-US" sz="2200" b="1">
                <a:latin typeface="標楷體" pitchFamily="65" charset="-120"/>
              </a:rPr>
              <a:t>註</a:t>
            </a:r>
            <a:r>
              <a:rPr lang="en-US" altLang="zh-TW" sz="2200">
                <a:latin typeface="標楷體" pitchFamily="65" charset="-120"/>
              </a:rPr>
              <a:t>: </a:t>
            </a:r>
            <a:r>
              <a:rPr lang="zh-TW" altLang="en-US" sz="2200">
                <a:latin typeface="標楷體" pitchFamily="65" charset="-120"/>
              </a:rPr>
              <a:t>高亮的 </a:t>
            </a:r>
            <a:r>
              <a:rPr lang="en-US" altLang="zh-TW" sz="2200" b="1" err="1">
                <a:latin typeface="標楷體" pitchFamily="65" charset="-120"/>
              </a:rPr>
              <a:t>st</a:t>
            </a:r>
            <a:r>
              <a:rPr lang="en-US" altLang="zh-TW" sz="2200">
                <a:latin typeface="標楷體" pitchFamily="65" charset="-120"/>
              </a:rPr>
              <a:t> </a:t>
            </a:r>
            <a:r>
              <a:rPr lang="zh-TW" altLang="en-US" sz="2200">
                <a:latin typeface="標楷體" pitchFamily="65" charset="-120"/>
              </a:rPr>
              <a:t>代表階層。</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10.3</a:t>
            </a:r>
            <a:r>
              <a:rPr lang="zh-TW" altLang="en-US" sz="3600">
                <a:solidFill>
                  <a:srgbClr val="004C69"/>
                </a:solidFill>
              </a:rPr>
              <a:t> </a:t>
            </a:r>
            <a:r>
              <a:rPr lang="en-US" altLang="zh-TW" sz="3600" smtClean="0">
                <a:solidFill>
                  <a:srgbClr val="004C69"/>
                </a:solidFill>
              </a:rPr>
              <a:t>NTP</a:t>
            </a:r>
            <a:br>
              <a:rPr lang="en-US" sz="3600" smtClean="0">
                <a:solidFill>
                  <a:srgbClr val="004C69"/>
                </a:solidFill>
              </a:rPr>
            </a:br>
            <a:r>
              <a:rPr lang="zh-TW" altLang="en-US" sz="3600" smtClean="0">
                <a:solidFill>
                  <a:srgbClr val="004C69"/>
                </a:solidFill>
              </a:rPr>
              <a:t>設定和驗證 </a:t>
            </a:r>
            <a:r>
              <a:rPr lang="en-US" altLang="zh-TW" sz="3600" smtClean="0">
                <a:solidFill>
                  <a:srgbClr val="004C69"/>
                </a:solidFill>
              </a:rPr>
              <a:t>NTP</a:t>
            </a:r>
            <a:r>
              <a:rPr lang="zh-TW" altLang="en-US" sz="3600" smtClean="0">
                <a:solidFill>
                  <a:srgbClr val="004C69"/>
                </a:solidFill>
              </a:rPr>
              <a:t>（續） </a:t>
            </a:r>
            <a:endParaRPr lang="zh-TW" altLang="en-US" sz="3600">
              <a:solidFill>
                <a:srgbClr val="004C69"/>
              </a:solidFill>
            </a:endParaRPr>
          </a:p>
        </p:txBody>
      </p:sp>
      <p:sp>
        <p:nvSpPr>
          <p:cNvPr id="7" name="Rectangle 6">
            <a:extLst>
              <a:ext uri="{FF2B5EF4-FFF2-40B4-BE49-F238E27FC236}">
                <a16:creationId xmlns:a16="http://schemas.microsoft.com/office/drawing/2014/main" id="{952345B1-4C5C-954D-8232-4582E83334BB}"/>
              </a:ext>
            </a:extLst>
          </p:cNvPr>
          <p:cNvSpPr/>
          <p:nvPr/>
        </p:nvSpPr>
        <p:spPr>
          <a:xfrm>
            <a:off x="305541" y="3619747"/>
            <a:ext cx="11653284" cy="2965555"/>
          </a:xfrm>
          <a:prstGeom prst="rect">
            <a:avLst/>
          </a:prstGeom>
          <a:solidFill>
            <a:srgbClr val="000000"/>
          </a:solidFill>
        </p:spPr>
        <p:txBody>
          <a:bodyPr wrap="square">
            <a:spAutoFit/>
          </a:bodyPr>
          <a:lstStyle/>
          <a:p>
            <a:r>
              <a:rPr lang="en-US" altLang="zh-TW" sz="1867">
                <a:solidFill>
                  <a:srgbClr val="DFDFDF"/>
                </a:solidFill>
                <a:latin typeface="Courier New" panose="02070309020205020404" pitchFamily="49" charset="0"/>
              </a:rPr>
              <a:t>R1# </a:t>
            </a:r>
            <a:r>
              <a:rPr lang="en-US" altLang="zh-TW" sz="1867" b="1">
                <a:solidFill>
                  <a:srgbClr val="DFDFDF"/>
                </a:solidFill>
                <a:latin typeface="Courier New" panose="02070309020205020404" pitchFamily="49" charset="0"/>
              </a:rPr>
              <a:t>show ntp associations</a:t>
            </a:r>
          </a:p>
          <a:p>
            <a:r>
              <a:rPr lang="en-US" altLang="zh-TW" sz="1867">
                <a:solidFill>
                  <a:srgbClr val="DFDFDF"/>
                </a:solidFill>
                <a:latin typeface="Courier New" panose="02070309020205020404" pitchFamily="49" charset="0"/>
              </a:rPr>
              <a:t> </a:t>
            </a:r>
          </a:p>
          <a:p>
            <a:r>
              <a:rPr lang="en-US" altLang="zh-TW" sz="1867">
                <a:solidFill>
                  <a:srgbClr val="DFDFDF"/>
                </a:solidFill>
                <a:latin typeface="Courier New" panose="02070309020205020404" pitchFamily="49" charset="0"/>
              </a:rPr>
              <a:t>  address         ref clock       </a:t>
            </a:r>
            <a:r>
              <a:rPr lang="en-US" altLang="zh-TW" sz="1867" err="1">
                <a:solidFill>
                  <a:schemeClr val="accent6"/>
                </a:solidFill>
                <a:latin typeface="Courier New" panose="02070309020205020404" pitchFamily="49" charset="0"/>
              </a:rPr>
              <a:t>st</a:t>
            </a:r>
            <a:r>
              <a:rPr lang="en-US" altLang="zh-TW" sz="1867">
                <a:solidFill>
                  <a:srgbClr val="DFDFDF"/>
                </a:solidFill>
                <a:latin typeface="Courier New" panose="02070309020205020404" pitchFamily="49" charset="0"/>
              </a:rPr>
              <a:t>   when   poll reach  delay  offset   disp</a:t>
            </a:r>
            <a:endParaRPr lang="en-US" altLang="zh-TW" sz="1867">
              <a:solidFill>
                <a:srgbClr val="DFDFDF"/>
              </a:solidFill>
              <a:latin typeface="Courier New" panose="02070309020205020404" pitchFamily="49" charset="0"/>
            </a:endParaRPr>
          </a:p>
          <a:p>
            <a:r>
              <a:rPr lang="en-US" altLang="zh-TW" sz="1867">
                <a:solidFill>
                  <a:schemeClr val="accent6"/>
                </a:solidFill>
                <a:latin typeface="Courier New" panose="02070309020205020404" pitchFamily="49" charset="0"/>
              </a:rPr>
              <a:t>*~209.165.200.225 .GPS.</a:t>
            </a:r>
            <a:r>
              <a:rPr lang="en-US" altLang="zh-TW" sz="1867">
                <a:solidFill>
                  <a:srgbClr val="DFDFDF"/>
                </a:solidFill>
                <a:latin typeface="Courier New" panose="02070309020205020404" pitchFamily="49" charset="0"/>
              </a:rPr>
              <a:t>           </a:t>
            </a:r>
            <a:r>
              <a:rPr lang="en-US" altLang="zh-TW" sz="1867">
                <a:solidFill>
                  <a:schemeClr val="accent6"/>
                </a:solidFill>
                <a:latin typeface="Courier New" panose="02070309020205020404" pitchFamily="49" charset="0"/>
              </a:rPr>
              <a:t>1</a:t>
            </a:r>
            <a:r>
              <a:rPr lang="en-US" altLang="zh-TW" sz="1867">
                <a:solidFill>
                  <a:srgbClr val="DFDFDF"/>
                </a:solidFill>
                <a:latin typeface="Courier New" panose="02070309020205020404" pitchFamily="49" charset="0"/>
              </a:rPr>
              <a:t>     61     64   377  0.481   7.480  4.261</a:t>
            </a:r>
          </a:p>
          <a:p>
            <a:r>
              <a:rPr lang="en-US" altLang="zh-TW" sz="1867">
                <a:solidFill>
                  <a:srgbClr val="DFDFDF"/>
                </a:solidFill>
                <a:latin typeface="Courier New" panose="02070309020205020404" pitchFamily="49" charset="0"/>
              </a:rPr>
              <a:t> * sys.peer, # selected, + candidate, - outlyer, x falseticker, ~ configured</a:t>
            </a:r>
          </a:p>
          <a:p>
            <a:r>
              <a:rPr lang="en-US" altLang="zh-TW" sz="1867">
                <a:solidFill>
                  <a:srgbClr val="DFDFDF"/>
                </a:solidFill>
                <a:latin typeface="Courier New" panose="02070309020205020404" pitchFamily="49" charset="0"/>
              </a:rPr>
              <a:t> </a:t>
            </a:r>
          </a:p>
          <a:p>
            <a:r>
              <a:rPr lang="en-US" altLang="zh-TW" sz="1867">
                <a:solidFill>
                  <a:srgbClr val="DFDFDF"/>
                </a:solidFill>
                <a:latin typeface="Courier New" panose="02070309020205020404" pitchFamily="49" charset="0"/>
              </a:rPr>
              <a:t>R1# </a:t>
            </a:r>
            <a:r>
              <a:rPr lang="en-US" altLang="zh-TW" sz="1867" b="1">
                <a:solidFill>
                  <a:srgbClr val="DFDFDF"/>
                </a:solidFill>
                <a:latin typeface="Courier New" panose="02070309020205020404" pitchFamily="49" charset="0"/>
              </a:rPr>
              <a:t>show ntp status</a:t>
            </a:r>
          </a:p>
          <a:p>
            <a:r>
              <a:rPr lang="en-US" altLang="zh-TW" sz="1867">
                <a:solidFill>
                  <a:srgbClr val="DFDFDF"/>
                </a:solidFill>
                <a:latin typeface="Courier New" panose="02070309020205020404" pitchFamily="49" charset="0"/>
              </a:rPr>
              <a:t>Clock is synchronized, </a:t>
            </a:r>
            <a:r>
              <a:rPr lang="en-US" altLang="zh-TW" sz="1867">
                <a:solidFill>
                  <a:schemeClr val="accent6"/>
                </a:solidFill>
                <a:latin typeface="Courier New" panose="02070309020205020404" pitchFamily="49" charset="0"/>
              </a:rPr>
              <a:t>stratum 2</a:t>
            </a:r>
            <a:r>
              <a:rPr lang="en-US" altLang="zh-TW" sz="1867">
                <a:solidFill>
                  <a:srgbClr val="DFDFDF"/>
                </a:solidFill>
                <a:latin typeface="Courier New" panose="02070309020205020404" pitchFamily="49" charset="0"/>
              </a:rPr>
              <a:t>, reference is 209.165.200.225</a:t>
            </a:r>
          </a:p>
          <a:p>
            <a:r>
              <a:rPr lang="en-US" altLang="zh-TW" sz="1867">
                <a:solidFill>
                  <a:srgbClr val="DFDFDF"/>
                </a:solidFill>
                <a:latin typeface="Courier New" panose="02070309020205020404" pitchFamily="49" charset="0"/>
              </a:rPr>
              <a:t>nominal freq is 250.0000 Hz, actual freq is 249.9995 Hz, precision is 2**19</a:t>
            </a:r>
          </a:p>
          <a:p>
            <a:r>
              <a:rPr lang="zh-TW" altLang="en-US" sz="1867">
                <a:solidFill>
                  <a:srgbClr val="DFDFDF"/>
                </a:solidFill>
                <a:latin typeface="Courier New" panose="02070309020205020404" pitchFamily="49" charset="0"/>
              </a:rPr>
              <a:t>（輸出省略）</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412</a:t>
            </a:fld>
            <a:endParaRPr lang="en-US" kern="0">
              <a:solidFill>
                <a:srgbClr val="595959"/>
              </a:solidFill>
            </a:endParaRPr>
          </a:p>
        </p:txBody>
      </p:sp>
    </p:spTree>
    <p:extLst>
      <p:ext uri="{BB962C8B-B14F-4D97-AF65-F5344CB8AC3E}">
        <p14:creationId xmlns:p14="http://schemas.microsoft.com/office/powerpoint/2010/main" val="3149623830"/>
      </p:ext>
    </p:extLst>
  </p:cSld>
  <p:clrMapOvr>
    <a:masterClrMapping/>
  </p:clrMapOvr>
  <p:transition/>
  <p:timing/>
</p:sld>
</file>

<file path=ppt/slides/slide4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21685673-F341-7B40-BE7B-C4A19A4569F4}"/>
              </a:ext>
            </a:extLst>
          </p:cNvPr>
          <p:cNvSpPr>
            <a:spLocks noGrp="1"/>
          </p:cNvSpPr>
          <p:nvPr>
            <p:ph idx="1"/>
          </p:nvPr>
        </p:nvSpPr>
        <p:spPr>
          <a:xfrm>
            <a:off x="676426" y="1065259"/>
            <a:ext cx="10446003" cy="5035391"/>
          </a:xfrm>
        </p:spPr>
        <p:txBody>
          <a:bodyPr/>
          <a:lstStyle/>
          <a:p>
            <a:pPr>
              <a:spcBef>
                <a:spcPct val="0"/>
              </a:spcBef>
              <a:spcAft>
                <a:spcPct val="0"/>
              </a:spcAft>
            </a:pPr>
            <a:r>
              <a:rPr lang="en-US" altLang="zh-TW" sz="2133">
                <a:latin typeface="標楷體" pitchFamily="65" charset="-120"/>
              </a:rPr>
              <a:t>S1 </a:t>
            </a:r>
            <a:r>
              <a:rPr lang="zh-TW" altLang="en-US" sz="2133">
                <a:latin typeface="標楷體" pitchFamily="65" charset="-120"/>
              </a:rPr>
              <a:t>上的時鐘被使用 </a:t>
            </a:r>
            <a:r>
              <a:rPr lang="en-US" altLang="zh-TW" sz="2133" b="1" err="1">
                <a:latin typeface="標楷體" pitchFamily="65" charset="-120"/>
              </a:rPr>
              <a:t>ntp server</a:t>
            </a:r>
            <a:r>
              <a:rPr lang="en-US" altLang="zh-TW" sz="2133">
                <a:latin typeface="標楷體" pitchFamily="65" charset="-120"/>
              </a:rPr>
              <a:t> </a:t>
            </a:r>
            <a:r>
              <a:rPr lang="zh-TW" altLang="en-US" sz="2133">
                <a:latin typeface="標楷體" pitchFamily="65" charset="-120"/>
              </a:rPr>
              <a:t>命令設定同步至 </a:t>
            </a:r>
            <a:r>
              <a:rPr lang="en-US" altLang="zh-TW" sz="2133">
                <a:latin typeface="標楷體" pitchFamily="65" charset="-120"/>
              </a:rPr>
              <a:t>R1</a:t>
            </a:r>
            <a:r>
              <a:rPr lang="zh-TW" altLang="en-US" sz="2133">
                <a:latin typeface="標楷體" pitchFamily="65" charset="-120"/>
              </a:rPr>
              <a:t>，設定以 </a:t>
            </a:r>
            <a:r>
              <a:rPr lang="en-US" altLang="zh-TW" sz="2133" b="1">
                <a:latin typeface="標楷體" pitchFamily="65" charset="-120"/>
              </a:rPr>
              <a:t>show ntp associations</a:t>
            </a:r>
            <a:r>
              <a:rPr lang="en-US" altLang="zh-TW" sz="2133">
                <a:latin typeface="標楷體" pitchFamily="65" charset="-120"/>
              </a:rPr>
              <a:t> </a:t>
            </a:r>
            <a:r>
              <a:rPr lang="zh-TW" altLang="en-US" sz="2133">
                <a:latin typeface="標楷體" pitchFamily="65" charset="-120"/>
              </a:rPr>
              <a:t>命令驗證。</a:t>
            </a:r>
          </a:p>
          <a:p>
            <a:pPr>
              <a:spcBef>
                <a:spcPct val="0"/>
              </a:spcBef>
              <a:spcAft>
                <a:spcPct val="0"/>
              </a:spcAft>
            </a:pPr>
            <a:r>
              <a:rPr lang="zh-TW" altLang="en-US" sz="2133">
                <a:latin typeface="標楷體" pitchFamily="65" charset="-120"/>
              </a:rPr>
              <a:t>來自該 </a:t>
            </a:r>
            <a:r>
              <a:rPr lang="en-US" altLang="zh-TW" sz="2133" b="1">
                <a:latin typeface="標楷體" pitchFamily="65" charset="-120"/>
              </a:rPr>
              <a:t>show ntp associations</a:t>
            </a:r>
            <a:r>
              <a:rPr lang="zh-TW" altLang="en-US" sz="2133">
                <a:latin typeface="標楷體" pitchFamily="65" charset="-120"/>
              </a:rPr>
              <a:t> 命令的輸出驗證 </a:t>
            </a:r>
            <a:r>
              <a:rPr lang="en-US" altLang="zh-TW" sz="2133">
                <a:latin typeface="標楷體" pitchFamily="65" charset="-120"/>
              </a:rPr>
              <a:t>S1 </a:t>
            </a:r>
            <a:r>
              <a:rPr lang="zh-TW" altLang="en-US" sz="2133">
                <a:latin typeface="標楷體" pitchFamily="65" charset="-120"/>
              </a:rPr>
              <a:t>上的時鐘現在透過 </a:t>
            </a:r>
            <a:r>
              <a:rPr lang="en-US" altLang="zh-TW" sz="2133">
                <a:latin typeface="標楷體" pitchFamily="65" charset="-120"/>
              </a:rPr>
              <a:t>NTP </a:t>
            </a:r>
            <a:r>
              <a:rPr lang="zh-TW" altLang="en-US" sz="2133">
                <a:latin typeface="標楷體" pitchFamily="65" charset="-120"/>
              </a:rPr>
              <a:t>與在 </a:t>
            </a:r>
            <a:r>
              <a:rPr lang="en-US" altLang="zh-TW" sz="2133">
                <a:latin typeface="標楷體" pitchFamily="65" charset="-120"/>
              </a:rPr>
              <a:t>192.168.1.1 </a:t>
            </a:r>
            <a:r>
              <a:rPr lang="zh-TW" altLang="en-US" sz="2133">
                <a:latin typeface="標楷體" pitchFamily="65" charset="-120"/>
              </a:rPr>
              <a:t>的 </a:t>
            </a:r>
            <a:r>
              <a:rPr lang="en-US" altLang="zh-TW" sz="2133">
                <a:latin typeface="標楷體" pitchFamily="65" charset="-120"/>
              </a:rPr>
              <a:t>R1 </a:t>
            </a:r>
            <a:r>
              <a:rPr lang="zh-TW" altLang="en-US" sz="2133">
                <a:latin typeface="標楷體" pitchFamily="65" charset="-120"/>
              </a:rPr>
              <a:t>同步。</a:t>
            </a:r>
            <a:r>
              <a:rPr lang="en-US" altLang="zh-TW" sz="2133">
                <a:latin typeface="標楷體" pitchFamily="65" charset="-120"/>
              </a:rPr>
              <a:t>R1 </a:t>
            </a:r>
            <a:r>
              <a:rPr lang="zh-TW" altLang="en-US" sz="2133">
                <a:latin typeface="標楷體" pitchFamily="65" charset="-120"/>
              </a:rPr>
              <a:t>是一個階層 </a:t>
            </a:r>
            <a:r>
              <a:rPr lang="en-US" altLang="zh-TW" sz="2133">
                <a:latin typeface="標楷體" pitchFamily="65" charset="-120"/>
              </a:rPr>
              <a:t>2 </a:t>
            </a:r>
            <a:r>
              <a:rPr lang="zh-TW" altLang="en-US" sz="2133">
                <a:latin typeface="標楷體" pitchFamily="65" charset="-120"/>
              </a:rPr>
              <a:t>裝置和 </a:t>
            </a:r>
            <a:r>
              <a:rPr lang="en-US" altLang="zh-TW" sz="2133">
                <a:latin typeface="標楷體" pitchFamily="65" charset="-120"/>
              </a:rPr>
              <a:t>S1 </a:t>
            </a:r>
            <a:r>
              <a:rPr lang="zh-TW" altLang="en-US" sz="2133">
                <a:latin typeface="標楷體" pitchFamily="65" charset="-120"/>
              </a:rPr>
              <a:t>的 </a:t>
            </a:r>
            <a:r>
              <a:rPr lang="en-US" altLang="zh-TW" sz="2133">
                <a:latin typeface="標楷體" pitchFamily="65" charset="-120"/>
              </a:rPr>
              <a:t>NTP </a:t>
            </a:r>
            <a:r>
              <a:rPr lang="zh-TW" altLang="en-US" sz="2133">
                <a:latin typeface="標楷體" pitchFamily="65" charset="-120"/>
              </a:rPr>
              <a:t>伺服器。現在 </a:t>
            </a:r>
            <a:r>
              <a:rPr lang="en-US" altLang="zh-TW" sz="2133">
                <a:latin typeface="標楷體" pitchFamily="65" charset="-120"/>
              </a:rPr>
              <a:t>S1 </a:t>
            </a:r>
            <a:r>
              <a:rPr lang="zh-TW" altLang="en-US" sz="2133">
                <a:latin typeface="標楷體" pitchFamily="65" charset="-120"/>
              </a:rPr>
              <a:t>是一個階層 </a:t>
            </a:r>
            <a:r>
              <a:rPr lang="en-US" altLang="zh-TW" sz="2133">
                <a:latin typeface="標楷體" pitchFamily="65" charset="-120"/>
              </a:rPr>
              <a:t>3 </a:t>
            </a:r>
            <a:r>
              <a:rPr lang="zh-TW" altLang="en-US" sz="2133">
                <a:latin typeface="標楷體" pitchFamily="65" charset="-120"/>
              </a:rPr>
              <a:t>裝置，可以為網路中的其他裝置提供 </a:t>
            </a:r>
            <a:r>
              <a:rPr lang="en-US" altLang="zh-TW" sz="2133">
                <a:latin typeface="標楷體" pitchFamily="65" charset="-120"/>
              </a:rPr>
              <a:t>NTP </a:t>
            </a:r>
            <a:r>
              <a:rPr lang="zh-TW" altLang="en-US" sz="2133">
                <a:latin typeface="標楷體" pitchFamily="65" charset="-120"/>
              </a:rPr>
              <a:t>服務。</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10.3</a:t>
            </a:r>
            <a:r>
              <a:rPr lang="zh-TW" altLang="en-US" sz="3600">
                <a:solidFill>
                  <a:srgbClr val="004C69"/>
                </a:solidFill>
              </a:rPr>
              <a:t> </a:t>
            </a:r>
            <a:r>
              <a:rPr lang="zh-TW" altLang="zh-TW" sz="3600" smtClean="0">
                <a:solidFill>
                  <a:srgbClr val="004C69"/>
                </a:solidFill>
              </a:rPr>
              <a:t>NTP</a:t>
            </a:r>
            <a:br>
              <a:rPr lang="en-US" altLang="zh-TW" sz="3600">
                <a:solidFill>
                  <a:srgbClr val="004C69"/>
                </a:solidFill>
              </a:rPr>
            </a:br>
            <a:r>
              <a:rPr lang="zh-TW" altLang="zh-TW" sz="3600">
                <a:solidFill>
                  <a:srgbClr val="004C69"/>
                </a:solidFill>
              </a:rPr>
              <a:t>設定和驗證 NTP</a:t>
            </a:r>
            <a:r>
              <a:rPr lang="zh-TW" altLang="en-US" sz="3600">
                <a:solidFill>
                  <a:srgbClr val="004C69"/>
                </a:solidFill>
              </a:rPr>
              <a:t>（續）</a:t>
            </a:r>
            <a:r>
              <a:rPr lang="zh-TW" altLang="zh-TW" sz="3600">
                <a:solidFill>
                  <a:srgbClr val="004C69"/>
                </a:solidFill>
              </a:rPr>
              <a:t> </a:t>
            </a:r>
            <a:endParaRPr lang="zh-TW" sz="3600">
              <a:solidFill>
                <a:srgbClr val="004C69"/>
              </a:solidFill>
            </a:endParaRPr>
          </a:p>
        </p:txBody>
      </p:sp>
      <p:sp>
        <p:nvSpPr>
          <p:cNvPr id="6" name="Rectangle 5">
            <a:extLst>
              <a:ext uri="{FF2B5EF4-FFF2-40B4-BE49-F238E27FC236}">
                <a16:creationId xmlns:a16="http://schemas.microsoft.com/office/drawing/2014/main" id="{7842DAC9-E661-BB45-9473-83E12DDD77AA}"/>
              </a:ext>
            </a:extLst>
          </p:cNvPr>
          <p:cNvSpPr/>
          <p:nvPr/>
        </p:nvSpPr>
        <p:spPr>
          <a:xfrm>
            <a:off x="881575" y="2838556"/>
            <a:ext cx="10425405" cy="3293209"/>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S1(config)# </a:t>
            </a:r>
            <a:r>
              <a:rPr lang="en-US" altLang="zh-TW" sz="1600" b="1" err="1">
                <a:solidFill>
                  <a:srgbClr val="DFDFDF"/>
                </a:solidFill>
                <a:latin typeface="Courier New" panose="02070309020205020404" pitchFamily="49" charset="0"/>
              </a:rPr>
              <a:t>ntp server 192.168.1.1</a:t>
            </a:r>
          </a:p>
          <a:p>
            <a:r>
              <a:rPr lang="en-US" altLang="zh-TW" sz="1600">
                <a:solidFill>
                  <a:srgbClr val="DFDFDF"/>
                </a:solidFill>
                <a:latin typeface="Courier New" panose="02070309020205020404" pitchFamily="49" charset="0"/>
              </a:rPr>
              <a:t>S1(config)# </a:t>
            </a:r>
            <a:r>
              <a:rPr lang="en-US" altLang="zh-TW" sz="1600" b="1">
                <a:solidFill>
                  <a:srgbClr val="DFDFDF"/>
                </a:solidFill>
                <a:latin typeface="Courier New" panose="02070309020205020404" pitchFamily="49" charset="0"/>
              </a:rPr>
              <a:t>end</a:t>
            </a:r>
          </a:p>
          <a:p>
            <a:r>
              <a:rPr lang="en-US" altLang="zh-TW" sz="1600">
                <a:solidFill>
                  <a:srgbClr val="DFDFDF"/>
                </a:solidFill>
                <a:latin typeface="Courier New" panose="02070309020205020404" pitchFamily="49" charset="0"/>
              </a:rPr>
              <a:t>S1# </a:t>
            </a:r>
            <a:r>
              <a:rPr lang="en-US" altLang="zh-TW" sz="1600" b="1">
                <a:solidFill>
                  <a:srgbClr val="DFDFDF"/>
                </a:solidFill>
                <a:latin typeface="Courier New" panose="02070309020205020404" pitchFamily="49" charset="0"/>
              </a:rPr>
              <a:t>show ntp associations</a:t>
            </a:r>
          </a:p>
          <a:p>
            <a:r>
              <a:rPr lang="en-US" altLang="zh-TW" sz="1600">
                <a:solidFill>
                  <a:srgbClr val="DFDFDF"/>
                </a:solidFill>
                <a:latin typeface="Courier New" panose="02070309020205020404" pitchFamily="49" charset="0"/>
              </a:rPr>
              <a:t> </a:t>
            </a:r>
          </a:p>
          <a:p>
            <a:r>
              <a:rPr lang="en-US" altLang="zh-TW" sz="1600">
                <a:solidFill>
                  <a:srgbClr val="DFDFDF"/>
                </a:solidFill>
                <a:latin typeface="Courier New" panose="02070309020205020404" pitchFamily="49" charset="0"/>
              </a:rPr>
              <a:t>  address         ref clock       st   when   poll reach  delay  offset   disp</a:t>
            </a:r>
            <a:endParaRPr lang="en-US" altLang="zh-TW" sz="1600">
              <a:solidFill>
                <a:srgbClr val="DFDFDF"/>
              </a:solidFill>
              <a:latin typeface="Courier New" panose="02070309020205020404" pitchFamily="49" charset="0"/>
            </a:endParaRPr>
          </a:p>
          <a:p>
            <a:r>
              <a:rPr lang="en-US" altLang="zh-TW" sz="1600">
                <a:solidFill>
                  <a:schemeClr val="accent6"/>
                </a:solidFill>
                <a:latin typeface="Courier New" panose="02070309020205020404" pitchFamily="49" charset="0"/>
              </a:rPr>
              <a:t>*~192.168.1.1     209.165.200.225  2     </a:t>
            </a:r>
            <a:r>
              <a:rPr lang="en-US" altLang="zh-TW" sz="1600">
                <a:solidFill>
                  <a:srgbClr val="DFDFDF"/>
                </a:solidFill>
                <a:latin typeface="Courier New" panose="02070309020205020404" pitchFamily="49" charset="0"/>
              </a:rPr>
              <a:t>12     64   377  1.066  13.616  3.840</a:t>
            </a:r>
          </a:p>
          <a:p>
            <a:r>
              <a:rPr lang="en-US" altLang="zh-TW" sz="1600">
                <a:solidFill>
                  <a:srgbClr val="DFDFDF"/>
                </a:solidFill>
                <a:latin typeface="Courier New" panose="02070309020205020404" pitchFamily="49" charset="0"/>
              </a:rPr>
              <a:t> * sys.peer, # selected, + candidate, - outlyer, x falseticker, ~ configured</a:t>
            </a:r>
          </a:p>
          <a:p>
            <a:r>
              <a:rPr lang="zh-TW" altLang="en-US" sz="1600">
                <a:solidFill>
                  <a:srgbClr val="DFDFDF"/>
                </a:solidFill>
                <a:latin typeface="Courier New" panose="02070309020205020404" pitchFamily="49" charset="0"/>
              </a:rPr>
              <a:t>（輸出省略）</a:t>
            </a:r>
            <a:endParaRPr lang="zh-TW" altLang="zh-TW" sz="1600">
              <a:solidFill>
                <a:srgbClr val="DFDFDF"/>
              </a:solidFill>
              <a:latin typeface="Courier New" panose="02070309020205020404" pitchFamily="49" charset="0"/>
            </a:endParaRPr>
          </a:p>
          <a:p>
            <a:endParaRPr lang="en-US" sz="1600">
              <a:solidFill>
                <a:srgbClr val="DFDFDF"/>
              </a:solidFill>
              <a:latin typeface="Courier New" panose="02070309020205020404" pitchFamily="49" charset="0"/>
              <a:cs typeface="Courier New" panose="02070309020205020404" pitchFamily="49" charset="0"/>
            </a:endParaRPr>
          </a:p>
          <a:p>
            <a:r>
              <a:rPr lang="en-US" altLang="zh-TW" sz="1600">
                <a:solidFill>
                  <a:schemeClr val="bg1"/>
                </a:solidFill>
                <a:latin typeface="Courier New" panose="02070309020205020404" pitchFamily="49" charset="0"/>
                <a:cs typeface="Courier New" panose="02070309020205020404" pitchFamily="49" charset="0"/>
              </a:rPr>
              <a:t>S1# </a:t>
            </a:r>
            <a:r>
              <a:rPr lang="en-US" altLang="zh-TW" sz="1600" b="1">
                <a:solidFill>
                  <a:schemeClr val="bg1"/>
                </a:solidFill>
                <a:latin typeface="Courier New" panose="02070309020205020404" pitchFamily="49" charset="0"/>
                <a:cs typeface="Courier New" panose="02070309020205020404" pitchFamily="49" charset="0"/>
              </a:rPr>
              <a:t>show ntp status</a:t>
            </a:r>
          </a:p>
          <a:p>
            <a:r>
              <a:rPr lang="en-US" altLang="zh-TW" sz="1600">
                <a:solidFill>
                  <a:schemeClr val="bg1"/>
                </a:solidFill>
                <a:latin typeface="Courier New" panose="02070309020205020404" pitchFamily="49" charset="0"/>
                <a:cs typeface="Courier New" panose="02070309020205020404" pitchFamily="49" charset="0"/>
              </a:rPr>
              <a:t>Clock is synchronized, </a:t>
            </a:r>
            <a:r>
              <a:rPr lang="en-US" altLang="zh-TW" sz="1600">
                <a:solidFill>
                  <a:schemeClr val="accent6"/>
                </a:solidFill>
                <a:latin typeface="Courier New" panose="02070309020205020404" pitchFamily="49" charset="0"/>
                <a:cs typeface="Courier New" panose="02070309020205020404" pitchFamily="49" charset="0"/>
              </a:rPr>
              <a:t>stratum 3</a:t>
            </a:r>
            <a:r>
              <a:rPr lang="en-US" altLang="zh-TW" sz="1600">
                <a:solidFill>
                  <a:schemeClr val="bg1"/>
                </a:solidFill>
                <a:latin typeface="Courier New" panose="02070309020205020404" pitchFamily="49" charset="0"/>
                <a:cs typeface="Courier New" panose="02070309020205020404" pitchFamily="49" charset="0"/>
              </a:rPr>
              <a:t>, reference is 192.168.1.1</a:t>
            </a:r>
          </a:p>
          <a:p>
            <a:r>
              <a:rPr lang="en-US" altLang="zh-TW" sz="1600">
                <a:solidFill>
                  <a:schemeClr val="bg1"/>
                </a:solidFill>
                <a:latin typeface="Courier New" panose="02070309020205020404" pitchFamily="49" charset="0"/>
                <a:cs typeface="Courier New" panose="02070309020205020404" pitchFamily="49" charset="0"/>
              </a:rPr>
              <a:t>nominal freq is 119.2092 Hz, actual freq is 119.2088 Hz, precision is 2**17</a:t>
            </a:r>
          </a:p>
          <a:p>
            <a:r>
              <a:rPr lang="zh-TW" altLang="en-US" sz="1600">
                <a:solidFill>
                  <a:srgbClr val="DFDFDF"/>
                </a:solidFill>
                <a:latin typeface="Courier New" panose="02070309020205020404" pitchFamily="49" charset="0"/>
              </a:rPr>
              <a:t>（輸出省略）</a:t>
            </a:r>
            <a:endParaRPr lang="zh-TW" altLang="zh-TW" sz="16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413</a:t>
            </a:fld>
            <a:endParaRPr lang="en-US" kern="0">
              <a:solidFill>
                <a:srgbClr val="595959"/>
              </a:solidFill>
            </a:endParaRPr>
          </a:p>
        </p:txBody>
      </p:sp>
    </p:spTree>
    <p:extLst>
      <p:ext uri="{BB962C8B-B14F-4D97-AF65-F5344CB8AC3E}">
        <p14:creationId xmlns:p14="http://schemas.microsoft.com/office/powerpoint/2010/main" val="1377441563"/>
      </p:ext>
    </p:extLst>
  </p:cSld>
  <p:clrMapOvr>
    <a:masterClrMapping/>
  </p:clrMapOvr>
  <p:transition/>
  <p:timing/>
</p:sld>
</file>

<file path=ppt/slides/slide4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20B069B5-50FF-0645-BE4D-C52AFDD27490}"/>
              </a:ext>
            </a:extLst>
          </p:cNvPr>
          <p:cNvSpPr>
            <a:spLocks noGrp="1"/>
          </p:cNvSpPr>
          <p:nvPr>
            <p:ph idx="1"/>
          </p:nvPr>
        </p:nvSpPr>
        <p:spPr>
          <a:xfrm>
            <a:off x="676426" y="1263535"/>
            <a:ext cx="10587319" cy="4837115"/>
          </a:xfrm>
        </p:spPr>
        <p:txBody>
          <a:bodyPr>
            <a:normAutofit/>
          </a:bodyPr>
          <a:lstStyle/>
          <a:p>
            <a:r>
              <a:rPr lang="en-US" altLang="zh-TW" sz="2200">
                <a:latin typeface="標楷體" pitchFamily="65" charset="-120"/>
              </a:rPr>
              <a:t>SNMP </a:t>
            </a:r>
            <a:r>
              <a:rPr lang="zh-TW" altLang="en-US" sz="2200">
                <a:latin typeface="標楷體" pitchFamily="65" charset="-120"/>
              </a:rPr>
              <a:t>的開發目的是讓管理者可以管理 </a:t>
            </a:r>
            <a:r>
              <a:rPr lang="en-US" altLang="zh-TW" sz="2200">
                <a:latin typeface="標楷體" pitchFamily="65" charset="-120"/>
              </a:rPr>
              <a:t>IP </a:t>
            </a:r>
            <a:r>
              <a:rPr lang="zh-TW" altLang="en-US" sz="2200">
                <a:latin typeface="標楷體" pitchFamily="65" charset="-120"/>
              </a:rPr>
              <a:t>網路上的伺服器、工作站、路由器、交換器和安全設備等節點。它使網路管理者能監控和管理網路效能、尋找和解決網路問題，以及規劃網路成長。</a:t>
            </a:r>
            <a:endParaRPr lang="en-US" sz="2200">
              <a:latin typeface="標楷體" pitchFamily="65" charset="-120"/>
            </a:endParaRPr>
          </a:p>
          <a:p>
            <a:r>
              <a:rPr lang="en-US" altLang="zh-TW" sz="2200">
                <a:latin typeface="標楷體" pitchFamily="65" charset="-120"/>
              </a:rPr>
              <a:t>SNMP </a:t>
            </a:r>
            <a:r>
              <a:rPr lang="zh-TW" altLang="en-US" sz="2200">
                <a:latin typeface="標楷體" pitchFamily="65" charset="-120"/>
              </a:rPr>
              <a:t>是一種應用層協定，提供管理者與代理之間通訊的訊息格式。</a:t>
            </a:r>
            <a:r>
              <a:rPr lang="en-US" altLang="zh-TW" sz="2200">
                <a:latin typeface="標楷體" pitchFamily="65" charset="-120"/>
              </a:rPr>
              <a:t>SNMP </a:t>
            </a:r>
            <a:r>
              <a:rPr lang="zh-TW" altLang="en-US" sz="2200">
                <a:latin typeface="標楷體" pitchFamily="65" charset="-120"/>
              </a:rPr>
              <a:t>系統包含三個元素：</a:t>
            </a:r>
          </a:p>
          <a:p>
            <a:pPr lvl="1"/>
            <a:r>
              <a:rPr lang="en-US" altLang="zh-TW" sz="2200">
                <a:latin typeface="標楷體" pitchFamily="65" charset="-120"/>
              </a:rPr>
              <a:t>SNMP </a:t>
            </a:r>
            <a:r>
              <a:rPr lang="zh-TW" altLang="en-US" sz="2200">
                <a:latin typeface="標楷體" pitchFamily="65" charset="-120"/>
              </a:rPr>
              <a:t>管理者</a:t>
            </a:r>
          </a:p>
          <a:p>
            <a:pPr lvl="1"/>
            <a:r>
              <a:rPr lang="en-US" altLang="zh-TW" sz="2200">
                <a:latin typeface="標楷體" pitchFamily="65" charset="-120"/>
              </a:rPr>
              <a:t>SNMP </a:t>
            </a:r>
            <a:r>
              <a:rPr lang="zh-TW" altLang="en-US" sz="2200">
                <a:latin typeface="標楷體" pitchFamily="65" charset="-120"/>
              </a:rPr>
              <a:t>代理（受管理節點）</a:t>
            </a:r>
          </a:p>
          <a:p>
            <a:pPr lvl="1"/>
            <a:r>
              <a:rPr lang="zh-TW" altLang="en-US" sz="2200">
                <a:latin typeface="標楷體" pitchFamily="65" charset="-120"/>
              </a:rPr>
              <a:t>管理資訊庫 </a:t>
            </a:r>
            <a:r>
              <a:rPr lang="en-US" altLang="zh-TW" sz="2200">
                <a:latin typeface="標楷體" pitchFamily="65" charset="-120"/>
              </a:rPr>
              <a:t>(MIB)</a:t>
            </a:r>
          </a:p>
          <a:p>
            <a:r>
              <a:rPr lang="en-US" altLang="zh-TW" sz="2200">
                <a:latin typeface="標楷體" pitchFamily="65" charset="-120"/>
              </a:rPr>
              <a:t>SNMP </a:t>
            </a:r>
            <a:r>
              <a:rPr lang="zh-TW" altLang="en-US" sz="2200">
                <a:latin typeface="標楷體" pitchFamily="65" charset="-120"/>
              </a:rPr>
              <a:t>定義網路管理應用程式與管理代理之間如何交換管理資訊。</a:t>
            </a:r>
            <a:r>
              <a:rPr lang="en-US" altLang="zh-TW" sz="2200">
                <a:latin typeface="標楷體" pitchFamily="65" charset="-120"/>
              </a:rPr>
              <a:t>SNMP </a:t>
            </a:r>
            <a:r>
              <a:rPr lang="zh-TW" altLang="en-US" sz="2200">
                <a:latin typeface="標楷體" pitchFamily="65" charset="-120"/>
              </a:rPr>
              <a:t>管理者會輪詢代理，並在 </a:t>
            </a:r>
            <a:r>
              <a:rPr lang="en-US" altLang="zh-TW" sz="2200">
                <a:latin typeface="標楷體" pitchFamily="65" charset="-120"/>
              </a:rPr>
              <a:t>UDP </a:t>
            </a:r>
            <a:r>
              <a:rPr lang="zh-TW" altLang="en-US" sz="2200">
                <a:latin typeface="標楷體" pitchFamily="65" charset="-120"/>
              </a:rPr>
              <a:t>連接埠 </a:t>
            </a:r>
            <a:r>
              <a:rPr lang="en-US" altLang="zh-TW" sz="2200">
                <a:latin typeface="標楷體" pitchFamily="65" charset="-120"/>
              </a:rPr>
              <a:t>161 </a:t>
            </a:r>
            <a:r>
              <a:rPr lang="zh-TW" altLang="en-US" sz="2200">
                <a:latin typeface="標楷體" pitchFamily="65" charset="-120"/>
              </a:rPr>
              <a:t>上查詢 </a:t>
            </a:r>
            <a:r>
              <a:rPr lang="en-US" altLang="zh-TW" sz="2200">
                <a:latin typeface="標楷體" pitchFamily="65" charset="-120"/>
              </a:rPr>
              <a:t>SNMP </a:t>
            </a:r>
            <a:r>
              <a:rPr lang="zh-TW" altLang="en-US" sz="2200">
                <a:latin typeface="標楷體" pitchFamily="65" charset="-120"/>
              </a:rPr>
              <a:t>代理的 </a:t>
            </a:r>
            <a:r>
              <a:rPr lang="en-US" altLang="zh-TW" sz="2200">
                <a:latin typeface="標楷體" pitchFamily="65" charset="-120"/>
              </a:rPr>
              <a:t>MIB</a:t>
            </a:r>
            <a:r>
              <a:rPr lang="zh-TW" altLang="en-US" sz="2200">
                <a:latin typeface="標楷體" pitchFamily="65" charset="-120"/>
              </a:rPr>
              <a:t>。</a:t>
            </a:r>
            <a:r>
              <a:rPr lang="en-US" altLang="zh-TW" sz="2200">
                <a:latin typeface="標楷體" pitchFamily="65" charset="-120"/>
              </a:rPr>
              <a:t>SNMP </a:t>
            </a:r>
            <a:r>
              <a:rPr lang="zh-TW" altLang="en-US" sz="2200">
                <a:latin typeface="標楷體" pitchFamily="65" charset="-120"/>
              </a:rPr>
              <a:t>代理會將任何 </a:t>
            </a:r>
            <a:r>
              <a:rPr lang="en-US" altLang="zh-TW" sz="2200">
                <a:latin typeface="標楷體" pitchFamily="65" charset="-120"/>
              </a:rPr>
              <a:t>SNMP trap </a:t>
            </a:r>
            <a:r>
              <a:rPr lang="zh-TW" altLang="en-US" sz="2200">
                <a:latin typeface="標楷體" pitchFamily="65" charset="-120"/>
              </a:rPr>
              <a:t>傳送到 </a:t>
            </a:r>
            <a:r>
              <a:rPr lang="en-US" altLang="zh-TW" sz="2200">
                <a:latin typeface="標楷體" pitchFamily="65" charset="-120"/>
              </a:rPr>
              <a:t>UDP </a:t>
            </a:r>
            <a:r>
              <a:rPr lang="zh-TW" altLang="en-US" sz="2200">
                <a:latin typeface="標楷體" pitchFamily="65" charset="-120"/>
              </a:rPr>
              <a:t>連接埠 </a:t>
            </a:r>
            <a:r>
              <a:rPr lang="en-US" altLang="zh-TW" sz="2200">
                <a:latin typeface="標楷體" pitchFamily="65" charset="-120"/>
              </a:rPr>
              <a:t>162 </a:t>
            </a:r>
            <a:r>
              <a:rPr lang="zh-TW" altLang="en-US" sz="2200">
                <a:latin typeface="標楷體" pitchFamily="65" charset="-120"/>
              </a:rPr>
              <a:t>上的 </a:t>
            </a:r>
            <a:r>
              <a:rPr lang="en-US" altLang="zh-TW" sz="2200">
                <a:latin typeface="標楷體" pitchFamily="65" charset="-120"/>
              </a:rPr>
              <a:t>SNMP </a:t>
            </a:r>
            <a:r>
              <a:rPr lang="zh-TW" altLang="en-US" sz="2200">
                <a:latin typeface="標楷體" pitchFamily="65" charset="-120"/>
              </a:rPr>
              <a:t>管理者。</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10.4</a:t>
            </a:r>
            <a:r>
              <a:rPr lang="zh-TW" altLang="en-US" sz="3600" smtClean="0">
                <a:solidFill>
                  <a:srgbClr val="004C69"/>
                </a:solidFill>
              </a:rPr>
              <a:t> </a:t>
            </a:r>
            <a:r>
              <a:rPr lang="en-US" altLang="zh-TW" sz="3600" smtClean="0">
                <a:solidFill>
                  <a:srgbClr val="004C69"/>
                </a:solidFill>
              </a:rPr>
              <a:t>SNMP</a:t>
            </a:r>
            <a:br>
              <a:rPr lang="en-US" altLang="zh-TW" sz="3600">
                <a:solidFill>
                  <a:srgbClr val="004C69"/>
                </a:solidFill>
              </a:rPr>
            </a:br>
            <a:r>
              <a:rPr lang="en-US" altLang="zh-TW" sz="3600">
                <a:solidFill>
                  <a:srgbClr val="004C69"/>
                </a:solidFill>
              </a:rPr>
              <a:t>SNMP </a:t>
            </a:r>
            <a:r>
              <a:rPr lang="zh-TW" altLang="en-US" sz="3600">
                <a:solidFill>
                  <a:srgbClr val="004C69"/>
                </a:solidFill>
              </a:rPr>
              <a:t>簡介</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414</a:t>
            </a:fld>
            <a:endParaRPr lang="en-US" kern="0">
              <a:solidFill>
                <a:srgbClr val="595959"/>
              </a:solidFill>
            </a:endParaRPr>
          </a:p>
        </p:txBody>
      </p:sp>
    </p:spTree>
    <p:extLst>
      <p:ext uri="{BB962C8B-B14F-4D97-AF65-F5344CB8AC3E}">
        <p14:creationId xmlns:p14="http://schemas.microsoft.com/office/powerpoint/2010/main" val="895525553"/>
      </p:ext>
    </p:extLst>
  </p:cSld>
  <p:clrMapOvr>
    <a:masterClrMapping/>
  </p:clrMapOvr>
  <p:transition/>
  <p:timing/>
</p:sld>
</file>

<file path=ppt/slides/slide4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F06458D2-75D7-A341-B439-A0D1BD2853CE}"/>
              </a:ext>
            </a:extLst>
          </p:cNvPr>
          <p:cNvSpPr>
            <a:spLocks noGrp="1"/>
          </p:cNvSpPr>
          <p:nvPr>
            <p:ph idx="1"/>
          </p:nvPr>
        </p:nvSpPr>
        <p:spPr>
          <a:xfrm>
            <a:off x="192088" y="1065260"/>
            <a:ext cx="5914313" cy="5540425"/>
          </a:xfrm>
        </p:spPr>
        <p:txBody>
          <a:bodyPr>
            <a:normAutofit/>
          </a:bodyPr>
          <a:lstStyle/>
          <a:p>
            <a:r>
              <a:rPr lang="en-US" altLang="zh-TW" sz="2200">
                <a:latin typeface="標楷體" pitchFamily="65" charset="-120"/>
              </a:rPr>
              <a:t>SNMP </a:t>
            </a:r>
            <a:r>
              <a:rPr lang="zh-TW" altLang="en-US" sz="2200">
                <a:latin typeface="標楷體" pitchFamily="65" charset="-120"/>
              </a:rPr>
              <a:t>管理者是網路管理系統 </a:t>
            </a:r>
            <a:r>
              <a:rPr lang="en-US" altLang="zh-TW" sz="2200">
                <a:latin typeface="標楷體" pitchFamily="65" charset="-120"/>
              </a:rPr>
              <a:t>(NMS) </a:t>
            </a:r>
            <a:r>
              <a:rPr lang="zh-TW" altLang="en-US" sz="2200">
                <a:latin typeface="標楷體" pitchFamily="65" charset="-120"/>
              </a:rPr>
              <a:t>的一部分。</a:t>
            </a:r>
            <a:r>
              <a:rPr lang="en-US" altLang="zh-TW" sz="2200">
                <a:latin typeface="標楷體" pitchFamily="65" charset="-120"/>
              </a:rPr>
              <a:t>SNMP </a:t>
            </a:r>
            <a:r>
              <a:rPr lang="zh-TW" altLang="en-US" sz="2200">
                <a:latin typeface="標楷體" pitchFamily="65" charset="-120"/>
              </a:rPr>
              <a:t>管理者執行 </a:t>
            </a:r>
            <a:r>
              <a:rPr lang="en-US" altLang="zh-TW" sz="2200">
                <a:latin typeface="標楷體" pitchFamily="65" charset="-120"/>
              </a:rPr>
              <a:t>SNMP </a:t>
            </a:r>
            <a:r>
              <a:rPr lang="zh-TW" altLang="en-US" sz="2200">
                <a:latin typeface="標楷體" pitchFamily="65" charset="-120"/>
              </a:rPr>
              <a:t>管理軟體。如圖所示，</a:t>
            </a:r>
            <a:r>
              <a:rPr lang="en-US" altLang="zh-TW" sz="2200">
                <a:latin typeface="標楷體" pitchFamily="65" charset="-120"/>
              </a:rPr>
              <a:t>SNMP </a:t>
            </a:r>
            <a:r>
              <a:rPr lang="zh-TW" altLang="en-US" sz="2200">
                <a:latin typeface="標楷體" pitchFamily="65" charset="-120"/>
              </a:rPr>
              <a:t>管理者可以使用 “</a:t>
            </a:r>
            <a:r>
              <a:rPr lang="en-US" altLang="zh-TW" sz="2200">
                <a:latin typeface="標楷體" pitchFamily="65" charset="-120"/>
              </a:rPr>
              <a:t>get” </a:t>
            </a:r>
            <a:r>
              <a:rPr lang="zh-TW" altLang="en-US" sz="2200">
                <a:latin typeface="標楷體" pitchFamily="65" charset="-120"/>
              </a:rPr>
              <a:t>動作從 </a:t>
            </a:r>
            <a:r>
              <a:rPr lang="en-US" altLang="zh-TW" sz="2200">
                <a:latin typeface="標楷體" pitchFamily="65" charset="-120"/>
              </a:rPr>
              <a:t>SNMP </a:t>
            </a:r>
            <a:r>
              <a:rPr lang="zh-TW" altLang="en-US" sz="2200">
                <a:latin typeface="標楷體" pitchFamily="65" charset="-120"/>
              </a:rPr>
              <a:t>代理收集資訊，並且可以使用 “</a:t>
            </a:r>
            <a:r>
              <a:rPr lang="en-US" altLang="zh-TW" sz="2200">
                <a:latin typeface="標楷體" pitchFamily="65" charset="-120"/>
              </a:rPr>
              <a:t>set” </a:t>
            </a:r>
            <a:r>
              <a:rPr lang="zh-TW" altLang="en-US" sz="2200">
                <a:latin typeface="標楷體" pitchFamily="65" charset="-120"/>
              </a:rPr>
              <a:t>動作來變更代理的設定。此外，</a:t>
            </a:r>
            <a:r>
              <a:rPr lang="en-US" altLang="zh-TW" sz="2200">
                <a:latin typeface="標楷體" pitchFamily="65" charset="-120"/>
              </a:rPr>
              <a:t>SNMP </a:t>
            </a:r>
            <a:r>
              <a:rPr lang="zh-TW" altLang="en-US" sz="2200">
                <a:latin typeface="標楷體" pitchFamily="65" charset="-120"/>
              </a:rPr>
              <a:t>代理可以使用 “</a:t>
            </a:r>
            <a:r>
              <a:rPr lang="en-US" altLang="zh-TW" sz="2200">
                <a:latin typeface="標楷體" pitchFamily="65" charset="-120"/>
              </a:rPr>
              <a:t>trap” </a:t>
            </a:r>
            <a:r>
              <a:rPr lang="zh-TW" altLang="en-US" sz="2200">
                <a:latin typeface="標楷體" pitchFamily="65" charset="-120"/>
              </a:rPr>
              <a:t>將資訊直接轉送給網路管理者。</a:t>
            </a:r>
            <a:endParaRPr lang="en-US" altLang="zh-TW" sz="2200">
              <a:latin typeface="標楷體" pitchFamily="65" charset="-120"/>
            </a:endParaRPr>
          </a:p>
          <a:p>
            <a:r>
              <a:rPr lang="en-US" altLang="zh-TW" sz="2200">
                <a:latin typeface="標楷體" pitchFamily="65" charset="-120"/>
              </a:rPr>
              <a:t>SNMP </a:t>
            </a:r>
            <a:r>
              <a:rPr lang="zh-TW" altLang="en-US" sz="2200">
                <a:latin typeface="標楷體" pitchFamily="65" charset="-120"/>
              </a:rPr>
              <a:t>代理和 </a:t>
            </a:r>
            <a:r>
              <a:rPr lang="en-US" altLang="zh-TW" sz="2200">
                <a:latin typeface="標楷體" pitchFamily="65" charset="-120"/>
              </a:rPr>
              <a:t>MIB </a:t>
            </a:r>
            <a:r>
              <a:rPr lang="zh-TW" altLang="en-US" sz="2200">
                <a:latin typeface="標楷體" pitchFamily="65" charset="-120"/>
              </a:rPr>
              <a:t>駐留在 </a:t>
            </a:r>
            <a:r>
              <a:rPr lang="en-US" altLang="zh-TW" sz="2200">
                <a:latin typeface="標楷體" pitchFamily="65" charset="-120"/>
              </a:rPr>
              <a:t>SNMP </a:t>
            </a:r>
            <a:r>
              <a:rPr lang="zh-TW" altLang="en-US" sz="2200">
                <a:latin typeface="標楷體" pitchFamily="65" charset="-120"/>
              </a:rPr>
              <a:t>用戶端裝置上。必須管理的網路裝置都配備 </a:t>
            </a:r>
            <a:r>
              <a:rPr lang="en-US" altLang="zh-TW" sz="2200">
                <a:latin typeface="標楷體" pitchFamily="65" charset="-120"/>
              </a:rPr>
              <a:t>SMNP </a:t>
            </a:r>
            <a:r>
              <a:rPr lang="zh-TW" altLang="en-US" sz="2200">
                <a:latin typeface="標楷體" pitchFamily="65" charset="-120"/>
              </a:rPr>
              <a:t>代理軟體模組。</a:t>
            </a:r>
            <a:r>
              <a:rPr lang="en-US" altLang="zh-TW" sz="2200">
                <a:latin typeface="標楷體" pitchFamily="65" charset="-120"/>
              </a:rPr>
              <a:t>MIB </a:t>
            </a:r>
            <a:r>
              <a:rPr lang="zh-TW" altLang="en-US" sz="2200">
                <a:latin typeface="標楷體" pitchFamily="65" charset="-120"/>
              </a:rPr>
              <a:t>會儲存裝置和運作統計的相關資料，並提供給已驗證的遠端使用者。</a:t>
            </a:r>
            <a:r>
              <a:rPr lang="en-US" altLang="zh-TW" sz="2200">
                <a:latin typeface="標楷體" pitchFamily="65" charset="-120"/>
              </a:rPr>
              <a:t>SNMP </a:t>
            </a:r>
            <a:r>
              <a:rPr lang="zh-TW" altLang="en-US" sz="2200">
                <a:latin typeface="標楷體" pitchFamily="65" charset="-120"/>
              </a:rPr>
              <a:t>代理負責提供對本機 </a:t>
            </a:r>
            <a:r>
              <a:rPr lang="en-US" altLang="zh-TW" sz="2200">
                <a:latin typeface="標楷體" pitchFamily="65" charset="-120"/>
              </a:rPr>
              <a:t>MIB </a:t>
            </a:r>
            <a:r>
              <a:rPr lang="zh-TW" altLang="en-US" sz="2200">
                <a:latin typeface="標楷體" pitchFamily="65" charset="-120"/>
              </a:rPr>
              <a:t>的存取。</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10.4</a:t>
            </a:r>
            <a:r>
              <a:rPr lang="zh-TW" altLang="en-US" sz="3600" smtClean="0">
                <a:solidFill>
                  <a:srgbClr val="004C69"/>
                </a:solidFill>
              </a:rPr>
              <a:t> </a:t>
            </a:r>
            <a:r>
              <a:rPr lang="en-US" altLang="zh-TW" sz="3600" smtClean="0">
                <a:solidFill>
                  <a:srgbClr val="004C69"/>
                </a:solidFill>
              </a:rPr>
              <a:t>SNMP</a:t>
            </a:r>
            <a:br>
              <a:rPr lang="en-US" altLang="zh-TW" sz="3600">
                <a:solidFill>
                  <a:srgbClr val="004C69"/>
                </a:solidFill>
              </a:rPr>
            </a:br>
            <a:r>
              <a:rPr lang="zh-TW" altLang="zh-TW" sz="3600">
                <a:solidFill>
                  <a:srgbClr val="004C69"/>
                </a:solidFill>
              </a:rPr>
              <a:t>SNMP</a:t>
            </a:r>
            <a:r>
              <a:rPr lang="en-US" altLang="zh-TW" sz="3600">
                <a:solidFill>
                  <a:srgbClr val="004C69"/>
                </a:solidFill>
              </a:rPr>
              <a:t> </a:t>
            </a:r>
            <a:r>
              <a:rPr lang="zh-TW" altLang="zh-TW" sz="3600">
                <a:solidFill>
                  <a:srgbClr val="004C69"/>
                </a:solidFill>
              </a:rPr>
              <a:t>簡介</a:t>
            </a:r>
            <a:endParaRPr lang="zh-TW" sz="3600">
              <a:solidFill>
                <a:srgbClr val="004C69"/>
              </a:solidFill>
            </a:endParaRPr>
          </a:p>
        </p:txBody>
      </p:sp>
      <p:pic>
        <p:nvPicPr>
          <p:cNvPr id="7" name="Picture 6">
            <a:extLst>
              <a:ext uri="{FF2B5EF4-FFF2-40B4-BE49-F238E27FC236}">
                <a16:creationId xmlns:a16="http://schemas.microsoft.com/office/drawing/2014/main" id="{6F8FF0AD-CDF7-514E-B9EB-B1BE5B5BB675}"/>
              </a:ext>
            </a:extLst>
          </p:cNvPr>
          <p:cNvPicPr>
            <a:picLocks noChangeAspect="1"/>
          </p:cNvPicPr>
          <p:nvPr/>
        </p:nvPicPr>
        <p:blipFill>
          <a:blip r:embed="rId3"/>
          <a:stretch>
            <a:fillRect/>
          </a:stretch>
        </p:blipFill>
        <p:spPr>
          <a:xfrm>
            <a:off x="6106401" y="1313909"/>
            <a:ext cx="5452716" cy="423018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415</a:t>
            </a:fld>
            <a:endParaRPr lang="en-US" kern="0">
              <a:solidFill>
                <a:srgbClr val="595959"/>
              </a:solidFill>
            </a:endParaRPr>
          </a:p>
        </p:txBody>
      </p:sp>
    </p:spTree>
    <p:extLst>
      <p:ext uri="{BB962C8B-B14F-4D97-AF65-F5344CB8AC3E}">
        <p14:creationId xmlns:p14="http://schemas.microsoft.com/office/powerpoint/2010/main" val="1556029069"/>
      </p:ext>
    </p:extLst>
  </p:cSld>
  <p:clrMapOvr>
    <a:masterClrMapping/>
  </p:clrMapOvr>
  <p:transition/>
  <p:timing/>
</p:sld>
</file>

<file path=ppt/slides/slide4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7D7B5514-7520-084B-AEDA-136CB9D8C50B}"/>
              </a:ext>
            </a:extLst>
          </p:cNvPr>
          <p:cNvSpPr>
            <a:spLocks noGrp="1"/>
          </p:cNvSpPr>
          <p:nvPr>
            <p:ph idx="1"/>
          </p:nvPr>
        </p:nvSpPr>
        <p:spPr>
          <a:xfrm>
            <a:off x="676426" y="1010068"/>
            <a:ext cx="9922301" cy="4886992"/>
          </a:xfrm>
        </p:spPr>
        <p:txBody>
          <a:bodyPr>
            <a:normAutofit/>
          </a:bodyPr>
          <a:lstStyle/>
          <a:p>
            <a:r>
              <a:rPr lang="zh-TW" altLang="en-US" sz="2200">
                <a:latin typeface="標楷體" pitchFamily="65" charset="-120"/>
              </a:rPr>
              <a:t>位於受管理裝置上的 </a:t>
            </a:r>
            <a:r>
              <a:rPr lang="en-US" altLang="zh-TW" sz="2200">
                <a:latin typeface="標楷體" pitchFamily="65" charset="-120"/>
              </a:rPr>
              <a:t>SNMP </a:t>
            </a:r>
            <a:r>
              <a:rPr lang="zh-TW" altLang="en-US" sz="2200">
                <a:latin typeface="標楷體" pitchFamily="65" charset="-120"/>
              </a:rPr>
              <a:t>代理會收集並儲存裝置及其運作的相關資訊。此資訊是由代理儲存在 </a:t>
            </a:r>
            <a:r>
              <a:rPr lang="en-US" altLang="zh-TW" sz="2200">
                <a:latin typeface="標楷體" pitchFamily="65" charset="-120"/>
              </a:rPr>
              <a:t>MIB </a:t>
            </a:r>
            <a:r>
              <a:rPr lang="zh-TW" altLang="en-US" sz="2200">
                <a:latin typeface="標楷體" pitchFamily="65" charset="-120"/>
              </a:rPr>
              <a:t>本機中。</a:t>
            </a:r>
            <a:r>
              <a:rPr lang="en-US" altLang="zh-TW" sz="2200">
                <a:latin typeface="標楷體" pitchFamily="65" charset="-120"/>
              </a:rPr>
              <a:t>SNMP </a:t>
            </a:r>
            <a:r>
              <a:rPr lang="zh-TW" altLang="en-US" sz="2200">
                <a:latin typeface="標楷體" pitchFamily="65" charset="-120"/>
              </a:rPr>
              <a:t>管理者接著會使用 </a:t>
            </a:r>
            <a:r>
              <a:rPr lang="en-US" altLang="zh-TW" sz="2200">
                <a:latin typeface="標楷體" pitchFamily="65" charset="-120"/>
              </a:rPr>
              <a:t>SNMP </a:t>
            </a:r>
            <a:r>
              <a:rPr lang="zh-TW" altLang="en-US" sz="2200">
                <a:latin typeface="標楷體" pitchFamily="65" charset="-120"/>
              </a:rPr>
              <a:t>代理來存取 </a:t>
            </a:r>
            <a:r>
              <a:rPr lang="en-US" altLang="zh-TW" sz="2200">
                <a:latin typeface="標楷體" pitchFamily="65" charset="-120"/>
              </a:rPr>
              <a:t>MIB </a:t>
            </a:r>
            <a:r>
              <a:rPr lang="zh-TW" altLang="en-US" sz="2200">
                <a:latin typeface="標楷體" pitchFamily="65" charset="-120"/>
              </a:rPr>
              <a:t>內的資訊。</a:t>
            </a:r>
          </a:p>
          <a:p>
            <a:r>
              <a:rPr lang="zh-TW" altLang="en-US" sz="2200">
                <a:latin typeface="標楷體" pitchFamily="65" charset="-120"/>
              </a:rPr>
              <a:t>有兩個主要 </a:t>
            </a:r>
            <a:r>
              <a:rPr lang="en-US" altLang="zh-TW" sz="2200">
                <a:latin typeface="標楷體" pitchFamily="65" charset="-120"/>
              </a:rPr>
              <a:t>SNMP </a:t>
            </a:r>
            <a:r>
              <a:rPr lang="zh-TW" altLang="en-US" sz="2200">
                <a:latin typeface="標楷體" pitchFamily="65" charset="-120"/>
              </a:rPr>
              <a:t>管理器請求，</a:t>
            </a:r>
            <a:r>
              <a:rPr lang="en-US" altLang="zh-TW" sz="2200">
                <a:latin typeface="標楷體" pitchFamily="65" charset="-120"/>
              </a:rPr>
              <a:t>get </a:t>
            </a:r>
            <a:r>
              <a:rPr lang="zh-TW" altLang="en-US" sz="2200">
                <a:latin typeface="標楷體" pitchFamily="65" charset="-120"/>
              </a:rPr>
              <a:t>和 </a:t>
            </a:r>
            <a:r>
              <a:rPr lang="en-US" altLang="zh-TW" sz="2200">
                <a:latin typeface="標楷體" pitchFamily="65" charset="-120"/>
              </a:rPr>
              <a:t>set</a:t>
            </a:r>
            <a:r>
              <a:rPr lang="zh-TW" altLang="en-US" sz="2200">
                <a:latin typeface="標楷體" pitchFamily="65" charset="-120"/>
              </a:rPr>
              <a:t>。除了設定之外，</a:t>
            </a:r>
            <a:r>
              <a:rPr lang="en-US" altLang="zh-TW" sz="2200">
                <a:latin typeface="標楷體" pitchFamily="65" charset="-120"/>
              </a:rPr>
              <a:t>set</a:t>
            </a:r>
            <a:r>
              <a:rPr lang="zh-TW" altLang="en-US" sz="2200">
                <a:latin typeface="標楷體" pitchFamily="65" charset="-120"/>
              </a:rPr>
              <a:t> 還會導致動作發生，例如重新啟動路由器。</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39969" y="0"/>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10.4</a:t>
            </a:r>
            <a:r>
              <a:rPr lang="zh-TW" altLang="en-US" sz="3600">
                <a:solidFill>
                  <a:srgbClr val="004C69"/>
                </a:solidFill>
              </a:rPr>
              <a:t> </a:t>
            </a:r>
            <a:r>
              <a:rPr lang="en-US" altLang="zh-TW" sz="3600" smtClean="0">
                <a:solidFill>
                  <a:srgbClr val="004C69"/>
                </a:solidFill>
              </a:rPr>
              <a:t>SNMP</a:t>
            </a:r>
            <a:br>
              <a:rPr lang="en-US" sz="3600">
                <a:solidFill>
                  <a:srgbClr val="004C69"/>
                </a:solidFill>
              </a:rPr>
            </a:br>
            <a:r>
              <a:rPr lang="en-US" altLang="zh-TW" sz="3600">
                <a:solidFill>
                  <a:srgbClr val="004C69"/>
                </a:solidFill>
              </a:rPr>
              <a:t>SNMP </a:t>
            </a:r>
            <a:r>
              <a:rPr lang="zh-TW" altLang="en-US" sz="3600">
                <a:solidFill>
                  <a:srgbClr val="004C69"/>
                </a:solidFill>
              </a:rPr>
              <a:t>操作</a:t>
            </a:r>
          </a:p>
        </p:txBody>
      </p:sp>
      <p:graphicFrame>
        <p:nvGraphicFramePr>
          <p:cNvPr id="6" name="Table 5">
            <a:extLst>
              <a:ext uri="{FF2B5EF4-FFF2-40B4-BE49-F238E27FC236}">
                <a16:creationId xmlns:a16="http://schemas.microsoft.com/office/drawing/2014/main" id="{C87CA511-1C3B-304B-892F-5B20EF78F2C4}"/>
              </a:ext>
            </a:extLst>
          </p:cNvPr>
          <p:cNvGraphicFramePr>
            <a:graphicFrameLocks noGrp="1"/>
          </p:cNvGraphicFramePr>
          <p:nvPr>
            <p:extLst>
              <p:ext uri="{D42A27DB-BD31-4B8C-83A1-F6EECF244321}">
                <p14:modId xmlns:p14="http://schemas.microsoft.com/office/powerpoint/2010/main" val="3331225435"/>
              </p:ext>
            </p:extLst>
          </p:nvPr>
        </p:nvGraphicFramePr>
        <p:xfrm>
          <a:off x="881320" y="2939085"/>
          <a:ext cx="10429360" cy="3744346"/>
        </p:xfrm>
        <a:graphic>
          <a:graphicData uri="http://schemas.openxmlformats.org/drawingml/2006/table">
            <a:tbl>
              <a:tblPr firstRow="1" bandRow="1">
                <a:tableStyleId>{5C22544A-7EE6-4342-B048-85BDC9FD1C3A}</a:tableStyleId>
              </a:tblPr>
              <a:tblGrid>
                <a:gridCol w="2192671">
                  <a:extLst>
                    <a:ext uri="{9D8B030D-6E8A-4147-A177-3AD203B41FA5}">
                      <a16:colId xmlns:a16="http://schemas.microsoft.com/office/drawing/2014/main" val="3273219817"/>
                    </a:ext>
                  </a:extLst>
                </a:gridCol>
                <a:gridCol w="8236689">
                  <a:extLst>
                    <a:ext uri="{9D8B030D-6E8A-4147-A177-3AD203B41FA5}">
                      <a16:colId xmlns:a16="http://schemas.microsoft.com/office/drawing/2014/main" val="3859014305"/>
                    </a:ext>
                  </a:extLst>
                </a:gridCol>
              </a:tblGrid>
              <a:tr h="410095">
                <a:tc>
                  <a:txBody>
                    <a:bodyPr vert="horz" wrap="square"/>
                    <a:lstStyle/>
                    <a:p>
                      <a:pPr algn="l" fontAlgn="ctr"/>
                      <a:r>
                        <a:rPr lang="zh-TW" altLang="en-US" sz="2000" b="1">
                          <a:effectLst/>
                          <a:latin typeface="標楷體" pitchFamily="65" charset="-120"/>
                          <a:ea typeface="標楷體" panose="03000509000000000000" pitchFamily="65" charset="-120"/>
                        </a:rPr>
                        <a:t>工作方式</a:t>
                      </a:r>
                      <a:endParaRPr lang="zh-TW" altLang="en-US" sz="20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000" b="1">
                          <a:effectLst/>
                          <a:latin typeface="標楷體" pitchFamily="65" charset="-120"/>
                          <a:ea typeface="標楷體" panose="03000509000000000000" pitchFamily="65" charset="-120"/>
                        </a:rPr>
                        <a:t>說明</a:t>
                      </a:r>
                      <a:endParaRPr lang="zh-TW" altLang="en-US" sz="20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159737364"/>
                  </a:ext>
                </a:extLst>
              </a:tr>
              <a:tr h="410095">
                <a:tc>
                  <a:txBody>
                    <a:bodyPr vert="horz" wrap="square"/>
                    <a:lstStyle/>
                    <a:p>
                      <a:pPr rtl="0" fontAlgn="ctr"/>
                      <a:r>
                        <a:rPr lang="en-US" sz="2000" b="1">
                          <a:effectLst/>
                          <a:latin typeface="標楷體" pitchFamily="65" charset="-120"/>
                          <a:ea typeface="標楷體" panose="03000509000000000000" pitchFamily="65" charset="-120"/>
                        </a:rPr>
                        <a:t>get-request</a:t>
                      </a:r>
                      <a:endParaRPr lang="en-US" sz="20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000" b="0">
                          <a:effectLst/>
                          <a:latin typeface="標楷體" pitchFamily="65" charset="-120"/>
                          <a:ea typeface="標楷體" panose="03000509000000000000" pitchFamily="65" charset="-120"/>
                        </a:rPr>
                        <a:t>從特定變數中檢索值。</a:t>
                      </a:r>
                    </a:p>
                  </a:txBody>
                  <a:tcPr marL="50800" marR="50800" marT="50800" marB="50800" anchor="ctr"/>
                </a:tc>
                <a:extLst>
                  <a:ext uri="{0D108BD9-81ED-4DB2-BD59-A6C34878D82A}">
                    <a16:rowId xmlns:a16="http://schemas.microsoft.com/office/drawing/2014/main" val="2970260838"/>
                  </a:ext>
                </a:extLst>
              </a:tr>
              <a:tr h="731039">
                <a:tc>
                  <a:txBody>
                    <a:bodyPr vert="horz" wrap="square"/>
                    <a:lstStyle/>
                    <a:p>
                      <a:pPr rtl="0" fontAlgn="ctr"/>
                      <a:r>
                        <a:rPr lang="en-US" sz="2000" b="1">
                          <a:effectLst/>
                          <a:latin typeface="標楷體" pitchFamily="65" charset="-120"/>
                          <a:ea typeface="標楷體" panose="03000509000000000000" pitchFamily="65" charset="-120"/>
                        </a:rPr>
                        <a:t>get-next-request</a:t>
                      </a:r>
                      <a:endParaRPr lang="en-US" sz="20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000" b="0">
                          <a:effectLst/>
                          <a:latin typeface="標楷體" pitchFamily="65" charset="-120"/>
                          <a:ea typeface="標楷體" panose="03000509000000000000" pitchFamily="65" charset="-120"/>
                        </a:rPr>
                        <a:t>從資料表中的變數檢索值；</a:t>
                      </a:r>
                      <a:r>
                        <a:rPr lang="en-US" altLang="zh-TW" sz="2000" b="0">
                          <a:effectLst/>
                          <a:latin typeface="標楷體" pitchFamily="65" charset="-120"/>
                          <a:ea typeface="標楷體" panose="03000509000000000000" pitchFamily="65" charset="-120"/>
                        </a:rPr>
                        <a:t>SNMP </a:t>
                      </a:r>
                      <a:r>
                        <a:rPr lang="zh-TW" altLang="en-US" sz="2000" b="0">
                          <a:effectLst/>
                          <a:latin typeface="標楷體" pitchFamily="65" charset="-120"/>
                          <a:ea typeface="標楷體" panose="03000509000000000000" pitchFamily="65" charset="-120"/>
                        </a:rPr>
                        <a:t>管理者不需要知道確切的變數名稱。執行循序搜尋，從資料表中找到所需的變數。</a:t>
                      </a:r>
                    </a:p>
                  </a:txBody>
                  <a:tcPr marL="50800" marR="50800" marT="50800" marB="50800" anchor="ctr"/>
                </a:tc>
                <a:extLst>
                  <a:ext uri="{0D108BD9-81ED-4DB2-BD59-A6C34878D82A}">
                    <a16:rowId xmlns:a16="http://schemas.microsoft.com/office/drawing/2014/main" val="3678263534"/>
                  </a:ext>
                </a:extLst>
              </a:tr>
              <a:tr h="1051983">
                <a:tc>
                  <a:txBody>
                    <a:bodyPr vert="horz" wrap="square"/>
                    <a:lstStyle/>
                    <a:p>
                      <a:pPr rtl="0" fontAlgn="ctr"/>
                      <a:r>
                        <a:rPr lang="en-US" sz="2000" b="1">
                          <a:effectLst/>
                          <a:latin typeface="標楷體" pitchFamily="65" charset="-120"/>
                          <a:ea typeface="標楷體" panose="03000509000000000000" pitchFamily="65" charset="-120"/>
                        </a:rPr>
                        <a:t>get-bulk-request</a:t>
                      </a:r>
                      <a:endParaRPr lang="en-US" sz="20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000" b="0">
                          <a:effectLst/>
                          <a:latin typeface="標楷體" pitchFamily="65" charset="-120"/>
                          <a:ea typeface="標楷體" panose="03000509000000000000" pitchFamily="65" charset="-120"/>
                        </a:rPr>
                        <a:t>檢索大型資料區塊，例如資料表中的多個資料列，否則會需要傳輸許多小型資料區塊。（僅適用於 </a:t>
                      </a:r>
                      <a:r>
                        <a:rPr lang="en-US" altLang="zh-TW" sz="2000" b="0">
                          <a:effectLst/>
                          <a:latin typeface="標楷體" pitchFamily="65" charset="-120"/>
                          <a:ea typeface="標楷體" panose="03000509000000000000" pitchFamily="65" charset="-120"/>
                        </a:rPr>
                        <a:t>SNMPv2 </a:t>
                      </a:r>
                      <a:r>
                        <a:rPr lang="zh-TW" altLang="en-US" sz="2000" b="0">
                          <a:effectLst/>
                          <a:latin typeface="標楷體" pitchFamily="65" charset="-120"/>
                          <a:ea typeface="標楷體" panose="03000509000000000000" pitchFamily="65" charset="-120"/>
                        </a:rPr>
                        <a:t>或更高版本。）</a:t>
                      </a:r>
                    </a:p>
                  </a:txBody>
                  <a:tcPr marL="50800" marR="50800" marT="50800" marB="50800" anchor="ctr"/>
                </a:tc>
                <a:extLst>
                  <a:ext uri="{0D108BD9-81ED-4DB2-BD59-A6C34878D82A}">
                    <a16:rowId xmlns:a16="http://schemas.microsoft.com/office/drawing/2014/main" val="3942420210"/>
                  </a:ext>
                </a:extLst>
              </a:tr>
              <a:tr h="731039">
                <a:tc>
                  <a:txBody>
                    <a:bodyPr vert="horz" wrap="square"/>
                    <a:lstStyle/>
                    <a:p>
                      <a:pPr rtl="0" fontAlgn="ctr"/>
                      <a:r>
                        <a:rPr lang="en-US" sz="2000" b="1">
                          <a:effectLst/>
                          <a:latin typeface="標楷體" pitchFamily="65" charset="-120"/>
                          <a:ea typeface="標楷體" panose="03000509000000000000" pitchFamily="65" charset="-120"/>
                        </a:rPr>
                        <a:t>get-response</a:t>
                      </a:r>
                      <a:endParaRPr lang="en-US" sz="20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000" b="0">
                          <a:effectLst/>
                          <a:latin typeface="標楷體" pitchFamily="65" charset="-120"/>
                          <a:ea typeface="標楷體" panose="03000509000000000000" pitchFamily="65" charset="-120"/>
                        </a:rPr>
                        <a:t>回覆 </a:t>
                      </a:r>
                      <a:r>
                        <a:rPr lang="en-US" sz="2000" b="0">
                          <a:effectLst/>
                          <a:latin typeface="標楷體" pitchFamily="65" charset="-120"/>
                          <a:ea typeface="標楷體" panose="03000509000000000000" pitchFamily="65" charset="-120"/>
                        </a:rPr>
                        <a:t>NMS </a:t>
                      </a:r>
                      <a:r>
                        <a:rPr lang="zh-TW" altLang="en-US" sz="2000" b="0">
                          <a:effectLst/>
                          <a:latin typeface="標楷體" pitchFamily="65" charset="-120"/>
                          <a:ea typeface="標楷體" panose="03000509000000000000" pitchFamily="65" charset="-120"/>
                        </a:rPr>
                        <a:t>傳送的</a:t>
                      </a:r>
                      <a:r>
                        <a:rPr lang="en-US" sz="2000" b="1" err="1">
                          <a:effectLst/>
                          <a:latin typeface="標楷體" pitchFamily="65" charset="-120"/>
                          <a:ea typeface="標楷體" panose="03000509000000000000" pitchFamily="65" charset="-120"/>
                        </a:rPr>
                        <a:t>get-request，get-next-request，</a:t>
                      </a:r>
                      <a:r>
                        <a:rPr lang="zh-TW" altLang="en-US" sz="2000" b="0">
                          <a:effectLst/>
                          <a:latin typeface="標楷體" pitchFamily="65" charset="-120"/>
                          <a:ea typeface="標楷體" panose="03000509000000000000" pitchFamily="65" charset="-120"/>
                        </a:rPr>
                        <a:t>和 </a:t>
                      </a:r>
                      <a:r>
                        <a:rPr lang="en-US" sz="2000" b="1">
                          <a:effectLst/>
                          <a:latin typeface="標楷體" pitchFamily="65" charset="-120"/>
                          <a:ea typeface="標楷體" panose="03000509000000000000" pitchFamily="65" charset="-120"/>
                        </a:rPr>
                        <a:t>set-request </a:t>
                      </a:r>
                      <a:r>
                        <a:rPr lang="en-US" sz="2000" b="0">
                          <a:effectLst/>
                          <a:latin typeface="標楷體" pitchFamily="65" charset="-120"/>
                          <a:ea typeface="標楷體" panose="03000509000000000000" pitchFamily="65" charset="-120"/>
                        </a:rPr>
                        <a:t>。</a:t>
                      </a:r>
                    </a:p>
                  </a:txBody>
                  <a:tcPr marL="50800" marR="50800" marT="50800" marB="50800" anchor="ctr"/>
                </a:tc>
                <a:extLst>
                  <a:ext uri="{0D108BD9-81ED-4DB2-BD59-A6C34878D82A}">
                    <a16:rowId xmlns:a16="http://schemas.microsoft.com/office/drawing/2014/main" val="2097740446"/>
                  </a:ext>
                </a:extLst>
              </a:tr>
              <a:tr h="410095">
                <a:tc>
                  <a:txBody>
                    <a:bodyPr vert="horz" wrap="square"/>
                    <a:lstStyle/>
                    <a:p>
                      <a:pPr rtl="0" fontAlgn="ctr"/>
                      <a:r>
                        <a:rPr lang="en-US" sz="2000" b="1">
                          <a:effectLst/>
                          <a:latin typeface="標楷體" pitchFamily="65" charset="-120"/>
                          <a:ea typeface="標楷體" panose="03000509000000000000" pitchFamily="65" charset="-120"/>
                        </a:rPr>
                        <a:t>set-request</a:t>
                      </a:r>
                      <a:endParaRPr lang="en-US" sz="20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000" b="0">
                          <a:effectLst/>
                          <a:latin typeface="標楷體" pitchFamily="65" charset="-120"/>
                          <a:ea typeface="標楷體" panose="03000509000000000000" pitchFamily="65" charset="-120"/>
                        </a:rPr>
                        <a:t>將值儲存在特定變數中。</a:t>
                      </a:r>
                    </a:p>
                  </a:txBody>
                  <a:tcPr marL="50800" marR="50800" marT="50800" marB="50800" anchor="ctr"/>
                </a:tc>
                <a:extLst>
                  <a:ext uri="{0D108BD9-81ED-4DB2-BD59-A6C34878D82A}">
                    <a16:rowId xmlns:a16="http://schemas.microsoft.com/office/drawing/2014/main" val="1935313082"/>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416</a:t>
            </a:fld>
            <a:endParaRPr lang="en-US" kern="0">
              <a:solidFill>
                <a:srgbClr val="595959"/>
              </a:solidFill>
            </a:endParaRPr>
          </a:p>
        </p:txBody>
      </p:sp>
    </p:spTree>
    <p:extLst>
      <p:ext uri="{BB962C8B-B14F-4D97-AF65-F5344CB8AC3E}">
        <p14:creationId xmlns:p14="http://schemas.microsoft.com/office/powerpoint/2010/main" val="1618222540"/>
      </p:ext>
    </p:extLst>
  </p:cSld>
  <p:clrMapOvr>
    <a:masterClrMapping/>
  </p:clrMapOvr>
  <p:transition/>
  <p:timing/>
</p:sld>
</file>

<file path=ppt/slides/slide4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E822BEDE-3BBC-BD4A-A27F-85389DBE3301}"/>
              </a:ext>
            </a:extLst>
          </p:cNvPr>
          <p:cNvSpPr>
            <a:spLocks noGrp="1"/>
          </p:cNvSpPr>
          <p:nvPr>
            <p:ph idx="1"/>
          </p:nvPr>
        </p:nvSpPr>
        <p:spPr>
          <a:xfrm>
            <a:off x="676427" y="1065259"/>
            <a:ext cx="10504192" cy="4753988"/>
          </a:xfrm>
        </p:spPr>
        <p:txBody>
          <a:bodyPr/>
          <a:lstStyle/>
          <a:p>
            <a:pPr marL="0" indent="0">
              <a:buNone/>
            </a:pPr>
            <a:r>
              <a:rPr lang="en-US" altLang="zh-TW" sz="2400">
                <a:latin typeface="標楷體" pitchFamily="65" charset="-120"/>
              </a:rPr>
              <a:t>SNMP </a:t>
            </a:r>
            <a:r>
              <a:rPr lang="zh-TW" altLang="en-US" sz="2400">
                <a:latin typeface="標楷體" pitchFamily="65" charset="-120"/>
              </a:rPr>
              <a:t>代理程式回應 </a:t>
            </a:r>
            <a:r>
              <a:rPr lang="en-US" altLang="zh-TW" sz="2400">
                <a:latin typeface="標楷體" pitchFamily="65" charset="-120"/>
              </a:rPr>
              <a:t>SNMP </a:t>
            </a:r>
            <a:r>
              <a:rPr lang="zh-TW" altLang="en-US" sz="2400">
                <a:latin typeface="標楷體" pitchFamily="65" charset="-120"/>
              </a:rPr>
              <a:t>管理員要求，如下所示：</a:t>
            </a:r>
          </a:p>
          <a:p>
            <a:pPr lvl="1"/>
            <a:r>
              <a:rPr lang="en-US" altLang="zh-TW" b="1">
                <a:latin typeface="標楷體" pitchFamily="65" charset="-120"/>
              </a:rPr>
              <a:t>Get MIB </a:t>
            </a:r>
            <a:r>
              <a:rPr lang="zh-TW" altLang="en-US" b="1">
                <a:latin typeface="標楷體" pitchFamily="65" charset="-120"/>
              </a:rPr>
              <a:t>變數</a:t>
            </a:r>
            <a:r>
              <a:rPr lang="zh-TW" altLang="en-US">
                <a:latin typeface="標楷體" pitchFamily="65" charset="-120"/>
              </a:rPr>
              <a:t> </a:t>
            </a:r>
            <a:r>
              <a:rPr lang="en-US" altLang="zh-TW">
                <a:latin typeface="標楷體" pitchFamily="65" charset="-120"/>
              </a:rPr>
              <a:t>- SNMP </a:t>
            </a:r>
            <a:r>
              <a:rPr lang="zh-TW" altLang="en-US">
                <a:latin typeface="標楷體" pitchFamily="65" charset="-120"/>
              </a:rPr>
              <a:t>代理會執行此功能，以回應來自網路管理者的 </a:t>
            </a:r>
            <a:r>
              <a:rPr lang="en-US" altLang="zh-TW" err="1">
                <a:latin typeface="標楷體" pitchFamily="65" charset="-120"/>
              </a:rPr>
              <a:t>GetRequest-PDU</a:t>
            </a:r>
            <a:r>
              <a:rPr lang="zh-TW" altLang="en-US">
                <a:latin typeface="標楷體" pitchFamily="65" charset="-120"/>
              </a:rPr>
              <a:t>。代理會檢索所要求 </a:t>
            </a:r>
            <a:r>
              <a:rPr lang="en-US" altLang="zh-TW">
                <a:latin typeface="標楷體" pitchFamily="65" charset="-120"/>
              </a:rPr>
              <a:t>MIB </a:t>
            </a:r>
            <a:r>
              <a:rPr lang="zh-TW" altLang="en-US">
                <a:latin typeface="標楷體" pitchFamily="65" charset="-120"/>
              </a:rPr>
              <a:t>變數的值，並使用該值回應網路管理者。</a:t>
            </a:r>
          </a:p>
          <a:p>
            <a:pPr lvl="1"/>
            <a:r>
              <a:rPr lang="en-US" altLang="zh-TW" b="1">
                <a:latin typeface="標楷體" pitchFamily="65" charset="-120"/>
              </a:rPr>
              <a:t>Set MIB </a:t>
            </a:r>
            <a:r>
              <a:rPr lang="zh-TW" altLang="en-US" b="1">
                <a:latin typeface="標楷體" pitchFamily="65" charset="-120"/>
              </a:rPr>
              <a:t>變數</a:t>
            </a:r>
            <a:r>
              <a:rPr lang="zh-TW" altLang="en-US">
                <a:latin typeface="標楷體" pitchFamily="65" charset="-120"/>
              </a:rPr>
              <a:t> </a:t>
            </a:r>
            <a:r>
              <a:rPr lang="en-US" altLang="zh-TW">
                <a:latin typeface="標楷體" pitchFamily="65" charset="-120"/>
              </a:rPr>
              <a:t>- SNMP </a:t>
            </a:r>
            <a:r>
              <a:rPr lang="zh-TW" altLang="en-US">
                <a:latin typeface="標楷體" pitchFamily="65" charset="-120"/>
              </a:rPr>
              <a:t>代理會執行此功能，以回應網路管理者的 </a:t>
            </a:r>
            <a:r>
              <a:rPr lang="en-US" altLang="zh-TW" err="1">
                <a:latin typeface="標楷體" pitchFamily="65" charset="-120"/>
              </a:rPr>
              <a:t>SetRequest-PDU</a:t>
            </a:r>
            <a:r>
              <a:rPr lang="zh-TW" altLang="en-US">
                <a:latin typeface="標楷體" pitchFamily="65" charset="-120"/>
              </a:rPr>
              <a:t>。</a:t>
            </a:r>
            <a:r>
              <a:rPr lang="en-US" altLang="zh-TW">
                <a:latin typeface="標楷體" pitchFamily="65" charset="-120"/>
              </a:rPr>
              <a:t>SNMP </a:t>
            </a:r>
            <a:r>
              <a:rPr lang="zh-TW" altLang="en-US">
                <a:latin typeface="標楷體" pitchFamily="65" charset="-120"/>
              </a:rPr>
              <a:t>代理會將 </a:t>
            </a:r>
            <a:r>
              <a:rPr lang="en-US" altLang="zh-TW">
                <a:latin typeface="標楷體" pitchFamily="65" charset="-120"/>
              </a:rPr>
              <a:t>MIB </a:t>
            </a:r>
            <a:r>
              <a:rPr lang="zh-TW" altLang="en-US">
                <a:latin typeface="標楷體" pitchFamily="65" charset="-120"/>
              </a:rPr>
              <a:t>變數的值變更為網路管理者所指定的值。</a:t>
            </a:r>
            <a:r>
              <a:rPr lang="en-US" altLang="zh-TW">
                <a:latin typeface="標楷體" pitchFamily="65" charset="-120"/>
              </a:rPr>
              <a:t>SNMP </a:t>
            </a:r>
            <a:r>
              <a:rPr lang="zh-TW" altLang="en-US">
                <a:latin typeface="標楷體" pitchFamily="65" charset="-120"/>
              </a:rPr>
              <a:t>代理對 </a:t>
            </a:r>
            <a:r>
              <a:rPr lang="en-US" altLang="zh-TW">
                <a:latin typeface="標楷體" pitchFamily="65" charset="-120"/>
              </a:rPr>
              <a:t>set </a:t>
            </a:r>
            <a:r>
              <a:rPr lang="zh-TW" altLang="en-US">
                <a:latin typeface="標楷體" pitchFamily="65" charset="-120"/>
              </a:rPr>
              <a:t>請求的回覆包括裝置中的新設定。</a:t>
            </a:r>
          </a:p>
          <a:p>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10.4</a:t>
            </a:r>
            <a:r>
              <a:rPr lang="zh-TW" altLang="en-US" sz="3600">
                <a:solidFill>
                  <a:srgbClr val="004C69"/>
                </a:solidFill>
              </a:rPr>
              <a:t> </a:t>
            </a:r>
            <a:r>
              <a:rPr lang="en-US" altLang="zh-TW" sz="3600" smtClean="0">
                <a:solidFill>
                  <a:srgbClr val="004C69"/>
                </a:solidFill>
              </a:rPr>
              <a:t>SNMP</a:t>
            </a:r>
            <a:br>
              <a:rPr lang="en-US" sz="3600">
                <a:solidFill>
                  <a:srgbClr val="004C69"/>
                </a:solidFill>
              </a:rPr>
            </a:br>
            <a:r>
              <a:rPr lang="en-US" altLang="zh-TW" sz="3600">
                <a:solidFill>
                  <a:srgbClr val="004C69"/>
                </a:solidFill>
              </a:rPr>
              <a:t>SNMP </a:t>
            </a:r>
            <a:r>
              <a:rPr lang="zh-TW" altLang="en-US" sz="3600">
                <a:solidFill>
                  <a:srgbClr val="004C69"/>
                </a:solidFill>
              </a:rPr>
              <a:t>操作（續） </a:t>
            </a:r>
          </a:p>
        </p:txBody>
      </p:sp>
      <p:pic>
        <p:nvPicPr>
          <p:cNvPr id="8" name="Picture 7">
            <a:extLst>
              <a:ext uri="{FF2B5EF4-FFF2-40B4-BE49-F238E27FC236}">
                <a16:creationId xmlns:a16="http://schemas.microsoft.com/office/drawing/2014/main" id="{01568BD0-1836-9E45-9543-DDCBB931BFA0}"/>
              </a:ext>
            </a:extLst>
          </p:cNvPr>
          <p:cNvPicPr>
            <a:picLocks noChangeAspect="1"/>
          </p:cNvPicPr>
          <p:nvPr/>
        </p:nvPicPr>
        <p:blipFill>
          <a:blip r:embed="rId3"/>
          <a:stretch>
            <a:fillRect/>
          </a:stretch>
        </p:blipFill>
        <p:spPr>
          <a:xfrm>
            <a:off x="2967320" y="4224938"/>
            <a:ext cx="6220047" cy="249040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417</a:t>
            </a:fld>
            <a:endParaRPr lang="en-US" kern="0">
              <a:solidFill>
                <a:srgbClr val="595959"/>
              </a:solidFill>
            </a:endParaRPr>
          </a:p>
        </p:txBody>
      </p:sp>
    </p:spTree>
    <p:extLst>
      <p:ext uri="{BB962C8B-B14F-4D97-AF65-F5344CB8AC3E}">
        <p14:creationId xmlns:p14="http://schemas.microsoft.com/office/powerpoint/2010/main" val="3107086273"/>
      </p:ext>
    </p:extLst>
  </p:cSld>
  <p:clrMapOvr>
    <a:masterClrMapping/>
  </p:clrMapOvr>
  <p:transition/>
  <p:timing/>
</p:sld>
</file>

<file path=ppt/slides/slide4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A1A33133-9D18-C147-9B63-0E473AAC7BB2}"/>
              </a:ext>
            </a:extLst>
          </p:cNvPr>
          <p:cNvSpPr>
            <a:spLocks noGrp="1"/>
          </p:cNvSpPr>
          <p:nvPr>
            <p:ph idx="1"/>
          </p:nvPr>
        </p:nvSpPr>
        <p:spPr>
          <a:xfrm>
            <a:off x="676427" y="1180407"/>
            <a:ext cx="10637196" cy="4920243"/>
          </a:xfrm>
        </p:spPr>
        <p:txBody>
          <a:bodyPr>
            <a:normAutofit/>
          </a:bodyPr>
          <a:lstStyle/>
          <a:p>
            <a:r>
              <a:rPr lang="en-US" altLang="zh-TW" sz="2600">
                <a:latin typeface="標楷體" pitchFamily="65" charset="-120"/>
              </a:rPr>
              <a:t>Trap </a:t>
            </a:r>
            <a:r>
              <a:rPr lang="zh-TW" altLang="en-US" sz="2600">
                <a:latin typeface="標楷體" pitchFamily="65" charset="-120"/>
              </a:rPr>
              <a:t>是非請求的訊息，警示 </a:t>
            </a:r>
            <a:r>
              <a:rPr lang="en-US" altLang="zh-TW" sz="2600">
                <a:latin typeface="標楷體" pitchFamily="65" charset="-120"/>
              </a:rPr>
              <a:t>SNMP </a:t>
            </a:r>
            <a:r>
              <a:rPr lang="zh-TW" altLang="en-US" sz="2600">
                <a:latin typeface="標楷體" pitchFamily="65" charset="-120"/>
              </a:rPr>
              <a:t>管理者網路上的狀況或事件。</a:t>
            </a:r>
            <a:r>
              <a:rPr lang="en-US" altLang="zh-TW" sz="2600">
                <a:latin typeface="標楷體" pitchFamily="65" charset="-120"/>
              </a:rPr>
              <a:t>Trap </a:t>
            </a:r>
            <a:r>
              <a:rPr lang="zh-TW" altLang="en-US" sz="2600">
                <a:latin typeface="標楷體" pitchFamily="65" charset="-120"/>
              </a:rPr>
              <a:t>導向通知透過消除對一些 </a:t>
            </a:r>
            <a:r>
              <a:rPr lang="en-US" altLang="zh-TW" sz="2600">
                <a:latin typeface="標楷體" pitchFamily="65" charset="-120"/>
              </a:rPr>
              <a:t>SNMP </a:t>
            </a:r>
            <a:r>
              <a:rPr lang="zh-TW" altLang="en-US" sz="2600">
                <a:latin typeface="標楷體" pitchFamily="65" charset="-120"/>
              </a:rPr>
              <a:t>輪詢請求的需求來減少網路和代理資源。</a:t>
            </a:r>
            <a:endParaRPr lang="en-US" altLang="zh-TW" sz="2600">
              <a:latin typeface="標楷體" pitchFamily="65" charset="-120"/>
            </a:endParaRPr>
          </a:p>
          <a:p>
            <a:r>
              <a:rPr lang="zh-TW" altLang="en-US" sz="2600">
                <a:latin typeface="標楷體" pitchFamily="65" charset="-120"/>
              </a:rPr>
              <a:t>下圖說明如何使用 </a:t>
            </a:r>
            <a:r>
              <a:rPr lang="en-US" altLang="zh-TW" sz="2600">
                <a:latin typeface="標楷體" pitchFamily="65" charset="-120"/>
              </a:rPr>
              <a:t>SNMP trap </a:t>
            </a:r>
            <a:r>
              <a:rPr lang="zh-TW" altLang="en-US" sz="2600">
                <a:latin typeface="標楷體" pitchFamily="65" charset="-120"/>
              </a:rPr>
              <a:t>來警示網路管理者介面 </a:t>
            </a:r>
            <a:r>
              <a:rPr lang="en-US" altLang="zh-TW" sz="2600">
                <a:latin typeface="標楷體" pitchFamily="65" charset="-120"/>
              </a:rPr>
              <a:t>G0/0/0 </a:t>
            </a:r>
            <a:r>
              <a:rPr lang="zh-TW" altLang="en-US" sz="2600">
                <a:latin typeface="標楷體" pitchFamily="65" charset="-120"/>
              </a:rPr>
              <a:t>故障。</a:t>
            </a:r>
            <a:r>
              <a:rPr lang="en-US" altLang="zh-TW" sz="2600">
                <a:latin typeface="標楷體" pitchFamily="65" charset="-120"/>
              </a:rPr>
              <a:t>NMS </a:t>
            </a:r>
            <a:r>
              <a:rPr lang="zh-TW" altLang="en-US" sz="2600">
                <a:latin typeface="標楷體" pitchFamily="65" charset="-120"/>
              </a:rPr>
              <a:t>軟體可以向網路管理者發送文字訊息、在 </a:t>
            </a:r>
            <a:r>
              <a:rPr lang="en-US" altLang="zh-TW" sz="2600">
                <a:latin typeface="標楷體" pitchFamily="65" charset="-120"/>
              </a:rPr>
              <a:t>NMS </a:t>
            </a:r>
            <a:r>
              <a:rPr lang="zh-TW" altLang="en-US" sz="2600">
                <a:latin typeface="標楷體" pitchFamily="65" charset="-120"/>
              </a:rPr>
              <a:t>軟體上彈出一個視窗，或在 </a:t>
            </a:r>
            <a:r>
              <a:rPr lang="en-US" altLang="zh-TW" sz="2600">
                <a:latin typeface="標楷體" pitchFamily="65" charset="-120"/>
              </a:rPr>
              <a:t>NMS GUI </a:t>
            </a:r>
            <a:r>
              <a:rPr lang="zh-TW" altLang="en-US" sz="2600">
                <a:latin typeface="標楷體" pitchFamily="65" charset="-120"/>
              </a:rPr>
              <a:t>中將路由器圖示轉為紅色。</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10.4</a:t>
            </a:r>
            <a:r>
              <a:rPr lang="zh-TW" altLang="en-US" sz="3600">
                <a:solidFill>
                  <a:srgbClr val="004C69"/>
                </a:solidFill>
              </a:rPr>
              <a:t> </a:t>
            </a:r>
            <a:r>
              <a:rPr lang="en-US" altLang="zh-TW" sz="3600" smtClean="0">
                <a:solidFill>
                  <a:srgbClr val="004C69"/>
                </a:solidFill>
              </a:rPr>
              <a:t>SNMP</a:t>
            </a:r>
            <a:br>
              <a:rPr lang="en-US" sz="3600">
                <a:solidFill>
                  <a:srgbClr val="004C69"/>
                </a:solidFill>
              </a:rPr>
            </a:br>
            <a:r>
              <a:rPr lang="en-US" altLang="zh-TW" sz="3600">
                <a:solidFill>
                  <a:srgbClr val="004C69"/>
                </a:solidFill>
              </a:rPr>
              <a:t>SNMP </a:t>
            </a:r>
            <a:r>
              <a:rPr lang="zh-TW" altLang="en-US" sz="3600">
                <a:solidFill>
                  <a:srgbClr val="004C69"/>
                </a:solidFill>
              </a:rPr>
              <a:t>代理陷阱</a:t>
            </a:r>
          </a:p>
        </p:txBody>
      </p:sp>
      <p:pic>
        <p:nvPicPr>
          <p:cNvPr id="7" name="Picture 6">
            <a:extLst>
              <a:ext uri="{FF2B5EF4-FFF2-40B4-BE49-F238E27FC236}">
                <a16:creationId xmlns:a16="http://schemas.microsoft.com/office/drawing/2014/main" id="{0EA253EB-3A96-3D48-B5EE-CFA609C65AA8}"/>
              </a:ext>
            </a:extLst>
          </p:cNvPr>
          <p:cNvPicPr>
            <a:picLocks noChangeAspect="1"/>
          </p:cNvPicPr>
          <p:nvPr/>
        </p:nvPicPr>
        <p:blipFill>
          <a:blip r:embed="rId3"/>
          <a:stretch>
            <a:fillRect/>
          </a:stretch>
        </p:blipFill>
        <p:spPr>
          <a:xfrm>
            <a:off x="2678830" y="3988131"/>
            <a:ext cx="7130903" cy="240724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418</a:t>
            </a:fld>
            <a:endParaRPr lang="en-US" kern="0">
              <a:solidFill>
                <a:srgbClr val="595959"/>
              </a:solidFill>
            </a:endParaRPr>
          </a:p>
        </p:txBody>
      </p:sp>
    </p:spTree>
    <p:extLst>
      <p:ext uri="{BB962C8B-B14F-4D97-AF65-F5344CB8AC3E}">
        <p14:creationId xmlns:p14="http://schemas.microsoft.com/office/powerpoint/2010/main" val="2560053829"/>
      </p:ext>
    </p:extLst>
  </p:cSld>
  <p:clrMapOvr>
    <a:masterClrMapping/>
  </p:clrMapOvr>
  <p:transition/>
  <p:timing/>
</p:sld>
</file>

<file path=ppt/slides/slide4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Content Placeholder 10">
            <a:extLst>
              <a:ext uri="{FF2B5EF4-FFF2-40B4-BE49-F238E27FC236}">
                <a16:creationId xmlns:a16="http://schemas.microsoft.com/office/drawing/2014/main" id="{EAA457B6-BF0E-3940-9652-1A2AD9C094CF}"/>
              </a:ext>
            </a:extLst>
          </p:cNvPr>
          <p:cNvSpPr>
            <a:spLocks noGrp="1"/>
          </p:cNvSpPr>
          <p:nvPr>
            <p:ph idx="1"/>
          </p:nvPr>
        </p:nvSpPr>
        <p:spPr>
          <a:xfrm>
            <a:off x="676426" y="1238596"/>
            <a:ext cx="9764359" cy="4862054"/>
          </a:xfrm>
        </p:spPr>
        <p:txBody>
          <a:bodyPr>
            <a:normAutofit/>
          </a:bodyPr>
          <a:lstStyle/>
          <a:p>
            <a:r>
              <a:rPr lang="en-US" altLang="zh-TW" sz="2600">
                <a:latin typeface="標楷體" pitchFamily="65" charset="-120"/>
              </a:rPr>
              <a:t>SNMPv1 - RFC 1157 </a:t>
            </a:r>
            <a:r>
              <a:rPr lang="zh-TW" altLang="en-US" sz="2600">
                <a:latin typeface="標楷體" pitchFamily="65" charset="-120"/>
              </a:rPr>
              <a:t>中定義的傳統標準。使用簡單的社群字串驗證方法。由於安全風險，請勿使用。</a:t>
            </a:r>
          </a:p>
          <a:p>
            <a:r>
              <a:rPr lang="en-US" altLang="zh-TW" sz="2600">
                <a:latin typeface="標楷體" pitchFamily="65" charset="-120"/>
              </a:rPr>
              <a:t>SNMPv2c - </a:t>
            </a:r>
            <a:r>
              <a:rPr lang="zh-TW" altLang="en-US" sz="2600">
                <a:latin typeface="標楷體" pitchFamily="65" charset="-120"/>
              </a:rPr>
              <a:t>在</a:t>
            </a:r>
            <a:r>
              <a:rPr lang="en-US" altLang="zh-TW" sz="2600">
                <a:latin typeface="標楷體" pitchFamily="65" charset="-120"/>
              </a:rPr>
              <a:t> RFC 1901-1908 </a:t>
            </a:r>
            <a:r>
              <a:rPr lang="zh-TW" altLang="zh-TW" sz="2600">
                <a:latin typeface="標楷體" pitchFamily="65" charset="-120"/>
              </a:rPr>
              <a:t>中定義</a:t>
            </a:r>
            <a:r>
              <a:rPr lang="zh-TW" altLang="en-US" sz="2600">
                <a:latin typeface="標楷體" pitchFamily="65" charset="-120"/>
              </a:rPr>
              <a:t>。</a:t>
            </a:r>
            <a:r>
              <a:rPr lang="zh-TW" altLang="zh-TW" sz="2600">
                <a:latin typeface="標楷體" pitchFamily="65" charset="-120"/>
              </a:rPr>
              <a:t>使用簡單的社群字串驗證方法。</a:t>
            </a:r>
            <a:r>
              <a:rPr lang="zh-TW" altLang="en-US" sz="2600">
                <a:latin typeface="標楷體" pitchFamily="65" charset="-120"/>
              </a:rPr>
              <a:t>提供大量檢索選項，以及更詳細的錯誤訊息。</a:t>
            </a:r>
          </a:p>
          <a:p>
            <a:r>
              <a:rPr lang="en-US" altLang="zh-TW" sz="2600">
                <a:latin typeface="標楷體" pitchFamily="65" charset="-120"/>
              </a:rPr>
              <a:t>SNMPv3 - </a:t>
            </a:r>
            <a:r>
              <a:rPr lang="zh-TW" altLang="en-US" sz="2600">
                <a:latin typeface="標楷體" pitchFamily="65" charset="-120"/>
              </a:rPr>
              <a:t>在 </a:t>
            </a:r>
            <a:r>
              <a:rPr lang="en-US" altLang="zh-TW" sz="2600">
                <a:latin typeface="標楷體" pitchFamily="65" charset="-120"/>
              </a:rPr>
              <a:t>RFC 3410-3415 </a:t>
            </a:r>
            <a:r>
              <a:rPr lang="zh-TW" altLang="en-US" sz="2600">
                <a:latin typeface="標楷體" pitchFamily="65" charset="-120"/>
              </a:rPr>
              <a:t>中定義。使用使用者名稱驗證，使用 </a:t>
            </a:r>
            <a:r>
              <a:rPr lang="en-US" altLang="zh-TW" sz="2600">
                <a:latin typeface="標楷體" pitchFamily="65" charset="-120"/>
              </a:rPr>
              <a:t>HMAC-MD5 </a:t>
            </a:r>
            <a:r>
              <a:rPr lang="zh-TW" altLang="en-US" sz="2600">
                <a:latin typeface="標楷體" pitchFamily="65" charset="-120"/>
              </a:rPr>
              <a:t>或 </a:t>
            </a:r>
            <a:r>
              <a:rPr lang="en-US" altLang="zh-TW" sz="2600">
                <a:latin typeface="標楷體" pitchFamily="65" charset="-120"/>
              </a:rPr>
              <a:t>HMAC-SHA </a:t>
            </a:r>
            <a:r>
              <a:rPr lang="zh-TW" altLang="en-US" sz="2600">
                <a:latin typeface="標楷體" pitchFamily="65" charset="-120"/>
              </a:rPr>
              <a:t>提供資料保護，以及使用 </a:t>
            </a:r>
            <a:r>
              <a:rPr lang="en-US" altLang="zh-TW" sz="2600">
                <a:latin typeface="標楷體" pitchFamily="65" charset="-120"/>
              </a:rPr>
              <a:t>DES</a:t>
            </a:r>
            <a:r>
              <a:rPr lang="zh-TW" altLang="en-US" sz="2600">
                <a:latin typeface="標楷體" pitchFamily="65" charset="-120"/>
              </a:rPr>
              <a:t>、</a:t>
            </a:r>
            <a:r>
              <a:rPr lang="en-US" altLang="zh-TW" sz="2600">
                <a:latin typeface="標楷體" pitchFamily="65" charset="-120"/>
              </a:rPr>
              <a:t>3DES </a:t>
            </a:r>
            <a:r>
              <a:rPr lang="zh-TW" altLang="en-US" sz="2600">
                <a:latin typeface="標楷體" pitchFamily="65" charset="-120"/>
              </a:rPr>
              <a:t>或 </a:t>
            </a:r>
            <a:r>
              <a:rPr lang="en-US" altLang="zh-TW" sz="2600">
                <a:latin typeface="標楷體" pitchFamily="65" charset="-120"/>
              </a:rPr>
              <a:t>AES </a:t>
            </a:r>
            <a:r>
              <a:rPr lang="zh-TW" altLang="en-US" sz="2600">
                <a:latin typeface="標楷體" pitchFamily="65" charset="-120"/>
              </a:rPr>
              <a:t>來加密。</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10.4</a:t>
            </a:r>
            <a:r>
              <a:rPr lang="zh-TW" altLang="en-US" sz="3600">
                <a:solidFill>
                  <a:srgbClr val="004C69"/>
                </a:solidFill>
              </a:rPr>
              <a:t> </a:t>
            </a:r>
            <a:r>
              <a:rPr lang="en-US" altLang="zh-TW" sz="3600" smtClean="0">
                <a:solidFill>
                  <a:srgbClr val="004C69"/>
                </a:solidFill>
              </a:rPr>
              <a:t>SNMP</a:t>
            </a:r>
            <a:br>
              <a:rPr lang="en-US" sz="3600">
                <a:solidFill>
                  <a:srgbClr val="004C69"/>
                </a:solidFill>
              </a:rPr>
            </a:br>
            <a:r>
              <a:rPr lang="en-US" altLang="zh-TW" sz="3600">
                <a:solidFill>
                  <a:srgbClr val="004C69"/>
                </a:solidFill>
              </a:rPr>
              <a:t>SNMP </a:t>
            </a:r>
            <a:r>
              <a:rPr lang="zh-TW" altLang="en-US" sz="3600">
                <a:solidFill>
                  <a:srgbClr val="004C69"/>
                </a:solidFill>
              </a:rPr>
              <a:t>版本</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419</a:t>
            </a:fld>
            <a:endParaRPr lang="en-US" kern="0">
              <a:solidFill>
                <a:srgbClr val="595959"/>
              </a:solidFill>
            </a:endParaRPr>
          </a:p>
        </p:txBody>
      </p:sp>
    </p:spTree>
    <p:extLst>
      <p:ext uri="{BB962C8B-B14F-4D97-AF65-F5344CB8AC3E}">
        <p14:creationId xmlns:p14="http://schemas.microsoft.com/office/powerpoint/2010/main" val="3252834524"/>
      </p:ext>
    </p:extLst>
  </p:cSld>
  <p:clrMapOvr>
    <a:masterClrMapping/>
  </p:clrMapOvr>
  <p:transition/>
  <p:timing/>
</p:sld>
</file>

<file path=ppt/slides/slide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A710073F-F923-FA4A-BD61-DF89775D1969}"/>
              </a:ext>
            </a:extLst>
          </p:cNvPr>
          <p:cNvSpPr>
            <a:spLocks noGrp="1"/>
          </p:cNvSpPr>
          <p:nvPr>
            <p:ph idx="1"/>
          </p:nvPr>
        </p:nvSpPr>
        <p:spPr>
          <a:xfrm>
            <a:off x="601074" y="1065259"/>
            <a:ext cx="10811993" cy="5540425"/>
          </a:xfrm>
        </p:spPr>
        <p:txBody>
          <a:bodyPr/>
          <a:lstStyle/>
          <a:p>
            <a:pPr marL="0" indent="0">
              <a:buNone/>
            </a:pPr>
            <a:r>
              <a:rPr lang="zh-TW" altLang="en-US" sz="2400">
                <a:latin typeface="標楷體" pitchFamily="65" charset="-120"/>
              </a:rPr>
              <a:t>預設情況下，</a:t>
            </a:r>
            <a:r>
              <a:rPr lang="en-US" altLang="zh-TW" sz="2400">
                <a:latin typeface="標楷體" pitchFamily="65" charset="-120"/>
              </a:rPr>
              <a:t>OSPF </a:t>
            </a:r>
            <a:r>
              <a:rPr lang="zh-TW" altLang="en-US" sz="2400">
                <a:latin typeface="標楷體" pitchFamily="65" charset="-120"/>
              </a:rPr>
              <a:t>訊息會由所有啟用 </a:t>
            </a:r>
            <a:r>
              <a:rPr lang="en-US" altLang="zh-TW" sz="2400">
                <a:latin typeface="標楷體" pitchFamily="65" charset="-120"/>
              </a:rPr>
              <a:t>OSPF </a:t>
            </a:r>
            <a:r>
              <a:rPr lang="zh-TW" altLang="en-US" sz="2400">
                <a:latin typeface="標楷體" pitchFamily="65" charset="-120"/>
              </a:rPr>
              <a:t>的介面轉送出。不過，這些訊息實際上只需要由連接到其他啟用 </a:t>
            </a:r>
            <a:r>
              <a:rPr lang="en-US" altLang="zh-TW" sz="2400">
                <a:latin typeface="標楷體" pitchFamily="65" charset="-120"/>
              </a:rPr>
              <a:t>OSPF </a:t>
            </a:r>
            <a:r>
              <a:rPr lang="zh-TW" altLang="en-US" sz="2400">
                <a:latin typeface="標楷體" pitchFamily="65" charset="-120"/>
              </a:rPr>
              <a:t>的路由器的介面發送出。</a:t>
            </a:r>
          </a:p>
          <a:p>
            <a:pPr marL="0" indent="0">
              <a:buNone/>
            </a:pPr>
            <a:r>
              <a:rPr lang="zh-TW" altLang="en-US" sz="2400">
                <a:latin typeface="標楷體" pitchFamily="65" charset="-120"/>
              </a:rPr>
              <a:t>在 </a:t>
            </a:r>
            <a:r>
              <a:rPr lang="en-US" altLang="zh-TW" sz="2400">
                <a:latin typeface="標楷體" pitchFamily="65" charset="-120"/>
              </a:rPr>
              <a:t>LAN </a:t>
            </a:r>
            <a:r>
              <a:rPr lang="zh-TW" altLang="en-US" sz="2400">
                <a:latin typeface="標楷體" pitchFamily="65" charset="-120"/>
              </a:rPr>
              <a:t>中發送不需要的訊息，對網路的影響有以下三個方面：</a:t>
            </a:r>
            <a:endParaRPr lang="en-US" altLang="zh-TW" sz="2400">
              <a:latin typeface="標楷體" pitchFamily="65" charset="-120"/>
            </a:endParaRPr>
          </a:p>
          <a:p>
            <a:pPr lvl="1"/>
            <a:r>
              <a:rPr lang="zh-TW" altLang="en-US" b="1">
                <a:latin typeface="標楷體" pitchFamily="65" charset="-120"/>
                <a:cs typeface="Arial" pitchFamily="34" charset="0"/>
              </a:rPr>
              <a:t>無效率的頻寬使用</a:t>
            </a:r>
            <a:r>
              <a:rPr lang="zh-TW" altLang="en-US">
                <a:latin typeface="標楷體" pitchFamily="65" charset="-120"/>
                <a:cs typeface="Arial" pitchFamily="34" charset="0"/>
              </a:rPr>
              <a:t> </a:t>
            </a:r>
            <a:r>
              <a:rPr lang="en-US" altLang="zh-TW">
                <a:latin typeface="標楷體" pitchFamily="65" charset="-120"/>
                <a:cs typeface="Arial" pitchFamily="34" charset="0"/>
              </a:rPr>
              <a:t>- </a:t>
            </a:r>
            <a:r>
              <a:rPr lang="zh-TW" altLang="en-US">
                <a:latin typeface="標楷體" pitchFamily="65" charset="-120"/>
                <a:cs typeface="Arial" pitchFamily="34" charset="0"/>
              </a:rPr>
              <a:t>可用頻寬被消耗在傳輸不必要的訊息上。</a:t>
            </a:r>
          </a:p>
          <a:p>
            <a:pPr lvl="1"/>
            <a:r>
              <a:rPr lang="zh-TW" altLang="en-US" b="1">
                <a:latin typeface="標楷體" pitchFamily="65" charset="-120"/>
                <a:cs typeface="Arial" pitchFamily="34" charset="0"/>
              </a:rPr>
              <a:t>無效率的資源使用</a:t>
            </a:r>
            <a:r>
              <a:rPr lang="zh-TW" altLang="en-US">
                <a:latin typeface="標楷體" pitchFamily="65" charset="-120"/>
                <a:cs typeface="Arial" pitchFamily="34" charset="0"/>
              </a:rPr>
              <a:t> </a:t>
            </a:r>
            <a:r>
              <a:rPr lang="en-US" altLang="zh-TW">
                <a:latin typeface="標楷體" pitchFamily="65" charset="-120"/>
                <a:cs typeface="Arial" pitchFamily="34" charset="0"/>
              </a:rPr>
              <a:t>- LAN </a:t>
            </a:r>
            <a:r>
              <a:rPr lang="zh-TW" altLang="en-US">
                <a:latin typeface="標楷體" pitchFamily="65" charset="-120"/>
                <a:cs typeface="Arial" pitchFamily="34" charset="0"/>
              </a:rPr>
              <a:t>上的所有裝置都必須處理且最終丟棄訊息。</a:t>
            </a:r>
          </a:p>
          <a:p>
            <a:pPr lvl="1"/>
            <a:r>
              <a:rPr lang="zh-TW" altLang="en-US" b="1">
                <a:latin typeface="標楷體" pitchFamily="65" charset="-120"/>
                <a:cs typeface="Arial" pitchFamily="34" charset="0"/>
              </a:rPr>
              <a:t>增加安全風險</a:t>
            </a:r>
            <a:r>
              <a:rPr lang="zh-TW" altLang="en-US">
                <a:latin typeface="標楷體" pitchFamily="65" charset="-120"/>
                <a:cs typeface="Arial" pitchFamily="34" charset="0"/>
              </a:rPr>
              <a:t> </a:t>
            </a:r>
            <a:r>
              <a:rPr lang="en-US" altLang="zh-TW">
                <a:latin typeface="標楷體" pitchFamily="65" charset="-120"/>
                <a:cs typeface="Arial" pitchFamily="34" charset="0"/>
              </a:rPr>
              <a:t>- </a:t>
            </a:r>
            <a:r>
              <a:rPr lang="zh-TW" altLang="en-US">
                <a:latin typeface="標楷體" pitchFamily="65" charset="-120"/>
                <a:cs typeface="Arial" pitchFamily="34" charset="0"/>
              </a:rPr>
              <a:t>如果沒有額外的 </a:t>
            </a:r>
            <a:r>
              <a:rPr lang="en-US" altLang="zh-TW">
                <a:latin typeface="標楷體" pitchFamily="65" charset="-120"/>
                <a:cs typeface="Arial" pitchFamily="34" charset="0"/>
              </a:rPr>
              <a:t>OSPF </a:t>
            </a:r>
            <a:r>
              <a:rPr lang="zh-TW" altLang="en-US">
                <a:latin typeface="標楷體" pitchFamily="65" charset="-120"/>
                <a:cs typeface="Arial" pitchFamily="34" charset="0"/>
              </a:rPr>
              <a:t>安全設定，</a:t>
            </a:r>
            <a:r>
              <a:rPr lang="en-US" altLang="zh-TW">
                <a:latin typeface="標楷體" pitchFamily="65" charset="-120"/>
                <a:cs typeface="Arial" pitchFamily="34" charset="0"/>
              </a:rPr>
              <a:t>OSPF </a:t>
            </a:r>
            <a:r>
              <a:rPr lang="zh-TW" altLang="en-US">
                <a:latin typeface="標楷體" pitchFamily="65" charset="-120"/>
                <a:cs typeface="Arial" pitchFamily="34" charset="0"/>
              </a:rPr>
              <a:t>訊息可以用封包嗅探軟體攔截。路由更新可以被修改並發送回路由器，用假的度量值破壞路由表，誤導流量。</a:t>
            </a:r>
            <a:endParaRPr lang="en-US" altLang="zh-TW">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2.2</a:t>
            </a:r>
            <a:r>
              <a:rPr lang="zh-TW" altLang="en-US" sz="3600">
                <a:solidFill>
                  <a:srgbClr val="004C69"/>
                </a:solidFill>
              </a:rPr>
              <a:t>點對點 </a:t>
            </a:r>
            <a:r>
              <a:rPr lang="en-US" altLang="zh-TW" sz="3600">
                <a:solidFill>
                  <a:srgbClr val="004C69"/>
                </a:solidFill>
              </a:rPr>
              <a:t>OSPF </a:t>
            </a:r>
            <a:r>
              <a:rPr lang="zh-TW" altLang="en-US" sz="3600">
                <a:solidFill>
                  <a:srgbClr val="004C69"/>
                </a:solidFill>
              </a:rPr>
              <a:t>網路</a:t>
            </a:r>
            <a:br>
              <a:rPr lang="en-US" altLang="zh-TW" sz="3600">
                <a:solidFill>
                  <a:srgbClr val="004C69"/>
                </a:solidFill>
              </a:rPr>
            </a:br>
            <a:r>
              <a:rPr lang="zh-TW" altLang="en-US" sz="3600">
                <a:solidFill>
                  <a:srgbClr val="004C69"/>
                </a:solidFill>
              </a:rPr>
              <a:t>被動介面</a:t>
            </a:r>
          </a:p>
        </p:txBody>
      </p:sp>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42</a:t>
            </a:fld>
            <a:endParaRPr lang="en-US" kern="0">
              <a:solidFill>
                <a:srgbClr val="595959"/>
              </a:solidFill>
            </a:endParaRPr>
          </a:p>
        </p:txBody>
      </p:sp>
    </p:spTree>
    <p:custDataLst>
      <p:tags r:id="rId3"/>
    </p:custDataLst>
    <p:extLst>
      <p:ext uri="{BB962C8B-B14F-4D97-AF65-F5344CB8AC3E}">
        <p14:creationId xmlns:p14="http://schemas.microsoft.com/office/powerpoint/2010/main" val="863534558"/>
      </p:ext>
    </p:extLst>
  </p:cSld>
  <p:clrMapOvr>
    <a:masterClrMapping/>
  </p:clrMapOvr>
  <p:transition/>
  <p:timing/>
</p:sld>
</file>

<file path=ppt/slides/slide4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7FB4B592-9ACB-154D-A1BD-C22B9139A73A}"/>
              </a:ext>
            </a:extLst>
          </p:cNvPr>
          <p:cNvSpPr>
            <a:spLocks noGrp="1"/>
          </p:cNvSpPr>
          <p:nvPr>
            <p:ph idx="1"/>
          </p:nvPr>
        </p:nvSpPr>
        <p:spPr>
          <a:xfrm>
            <a:off x="676426" y="1487978"/>
            <a:ext cx="10487567" cy="4612672"/>
          </a:xfrm>
        </p:spPr>
        <p:txBody>
          <a:bodyPr>
            <a:normAutofit/>
          </a:bodyPr>
          <a:lstStyle/>
          <a:p>
            <a:r>
              <a:rPr lang="en-US" altLang="zh-TW" sz="2600">
                <a:latin typeface="標楷體" pitchFamily="65" charset="-120"/>
              </a:rPr>
              <a:t>SNMPv1 </a:t>
            </a:r>
            <a:r>
              <a:rPr lang="zh-TW" altLang="en-US" sz="2600">
                <a:latin typeface="標楷體" pitchFamily="65" charset="-120"/>
              </a:rPr>
              <a:t>和 </a:t>
            </a:r>
            <a:r>
              <a:rPr lang="en-US" altLang="zh-TW" sz="2600">
                <a:latin typeface="標楷體" pitchFamily="65" charset="-120"/>
              </a:rPr>
              <a:t>SNMPv2c </a:t>
            </a:r>
            <a:r>
              <a:rPr lang="zh-TW" altLang="en-US" sz="2600">
                <a:latin typeface="標楷體" pitchFamily="65" charset="-120"/>
              </a:rPr>
              <a:t>使用控制存取 </a:t>
            </a:r>
            <a:r>
              <a:rPr lang="en-US" altLang="zh-TW" sz="2600">
                <a:latin typeface="標楷體" pitchFamily="65" charset="-120"/>
              </a:rPr>
              <a:t>MIB </a:t>
            </a:r>
            <a:r>
              <a:rPr lang="zh-TW" altLang="en-US" sz="2600">
                <a:latin typeface="標楷體" pitchFamily="65" charset="-120"/>
              </a:rPr>
              <a:t>的社群字串。社群字串是純文字密碼。</a:t>
            </a:r>
            <a:r>
              <a:rPr lang="en-US" altLang="zh-TW" sz="2600">
                <a:latin typeface="標楷體" pitchFamily="65" charset="-120"/>
              </a:rPr>
              <a:t>SNMP </a:t>
            </a:r>
            <a:r>
              <a:rPr lang="zh-TW" altLang="en-US" sz="2600">
                <a:latin typeface="標楷體" pitchFamily="65" charset="-120"/>
              </a:rPr>
              <a:t>社群字串會驗證對 </a:t>
            </a:r>
            <a:r>
              <a:rPr lang="en-US" altLang="zh-TW" sz="2600">
                <a:latin typeface="標楷體" pitchFamily="65" charset="-120"/>
              </a:rPr>
              <a:t>MIB </a:t>
            </a:r>
            <a:r>
              <a:rPr lang="zh-TW" altLang="en-US" sz="2600">
                <a:latin typeface="標楷體" pitchFamily="65" charset="-120"/>
              </a:rPr>
              <a:t>物件的存取。</a:t>
            </a:r>
            <a:endParaRPr lang="en-US" sz="2600">
              <a:latin typeface="標楷體" pitchFamily="65" charset="-120"/>
            </a:endParaRPr>
          </a:p>
          <a:p>
            <a:r>
              <a:rPr lang="zh-TW" altLang="en-US" sz="2600">
                <a:latin typeface="標楷體" pitchFamily="65" charset="-120"/>
              </a:rPr>
              <a:t>社群字串有兩種類型：</a:t>
            </a:r>
          </a:p>
          <a:p>
            <a:pPr lvl="1"/>
            <a:r>
              <a:rPr lang="zh-TW" altLang="en-US" sz="2600" b="1">
                <a:latin typeface="標楷體" pitchFamily="65" charset="-120"/>
              </a:rPr>
              <a:t>唯讀 </a:t>
            </a:r>
            <a:r>
              <a:rPr lang="en-US" altLang="zh-TW" sz="2600" b="1">
                <a:latin typeface="標楷體" pitchFamily="65" charset="-120"/>
              </a:rPr>
              <a:t>(ro)</a:t>
            </a:r>
            <a:r>
              <a:rPr lang="zh-TW" altLang="en-US" sz="2600">
                <a:latin typeface="標楷體" pitchFamily="65" charset="-120"/>
              </a:rPr>
              <a:t> </a:t>
            </a:r>
            <a:r>
              <a:rPr lang="en-US" altLang="zh-TW" sz="2600">
                <a:latin typeface="標楷體" pitchFamily="65" charset="-120"/>
              </a:rPr>
              <a:t>- </a:t>
            </a:r>
            <a:r>
              <a:rPr lang="zh-TW" altLang="en-US" sz="2600">
                <a:latin typeface="標楷體" pitchFamily="65" charset="-120"/>
              </a:rPr>
              <a:t>此類型提供對 </a:t>
            </a:r>
            <a:r>
              <a:rPr lang="en-US" altLang="zh-TW" sz="2600">
                <a:latin typeface="標楷體" pitchFamily="65" charset="-120"/>
              </a:rPr>
              <a:t>MIB </a:t>
            </a:r>
            <a:r>
              <a:rPr lang="zh-TW" altLang="en-US" sz="2600">
                <a:latin typeface="標楷體" pitchFamily="65" charset="-120"/>
              </a:rPr>
              <a:t>變數的存取權，但不允許變更這些變數，只能讀取。因為版本 </a:t>
            </a:r>
            <a:r>
              <a:rPr lang="en-US" altLang="zh-TW" sz="2600">
                <a:latin typeface="標楷體" pitchFamily="65" charset="-120"/>
              </a:rPr>
              <a:t>2c </a:t>
            </a:r>
            <a:r>
              <a:rPr lang="zh-TW" altLang="en-US" sz="2600">
                <a:latin typeface="標楷體" pitchFamily="65" charset="-120"/>
              </a:rPr>
              <a:t>的安全性極低，許多組織在唯讀模式中使用 </a:t>
            </a:r>
            <a:r>
              <a:rPr lang="en-US" altLang="zh-TW" sz="2600">
                <a:latin typeface="標楷體" pitchFamily="65" charset="-120"/>
              </a:rPr>
              <a:t>SNMPv2c</a:t>
            </a:r>
            <a:r>
              <a:rPr lang="zh-TW" altLang="en-US" sz="2600">
                <a:latin typeface="標楷體" pitchFamily="65" charset="-120"/>
              </a:rPr>
              <a:t>。</a:t>
            </a:r>
          </a:p>
          <a:p>
            <a:pPr lvl="1"/>
            <a:r>
              <a:rPr lang="zh-TW" altLang="en-US" sz="2600" b="1">
                <a:latin typeface="標楷體" pitchFamily="65" charset="-120"/>
              </a:rPr>
              <a:t>讀寫 </a:t>
            </a:r>
            <a:r>
              <a:rPr lang="en-US" altLang="zh-TW" sz="2600" b="1">
                <a:latin typeface="標楷體" pitchFamily="65" charset="-120"/>
              </a:rPr>
              <a:t>(rw)</a:t>
            </a:r>
            <a:r>
              <a:rPr lang="zh-TW" altLang="en-US" sz="2600">
                <a:latin typeface="標楷體" pitchFamily="65" charset="-120"/>
              </a:rPr>
              <a:t> </a:t>
            </a:r>
            <a:r>
              <a:rPr lang="en-US" altLang="zh-TW" sz="2600">
                <a:latin typeface="標楷體" pitchFamily="65" charset="-120"/>
              </a:rPr>
              <a:t>- </a:t>
            </a:r>
            <a:r>
              <a:rPr lang="zh-TW" altLang="en-US" sz="2600">
                <a:latin typeface="標楷體" pitchFamily="65" charset="-120"/>
              </a:rPr>
              <a:t>此類型提供對 </a:t>
            </a:r>
            <a:r>
              <a:rPr lang="en-US" altLang="zh-TW" sz="2600">
                <a:latin typeface="標楷體" pitchFamily="65" charset="-120"/>
              </a:rPr>
              <a:t>MIB </a:t>
            </a:r>
            <a:r>
              <a:rPr lang="zh-TW" altLang="en-US" sz="2600">
                <a:latin typeface="標楷體" pitchFamily="65" charset="-120"/>
              </a:rPr>
              <a:t>中所有物件的讀寫存取權。</a:t>
            </a:r>
          </a:p>
          <a:p>
            <a:r>
              <a:rPr lang="zh-TW" altLang="en-US" sz="2600">
                <a:latin typeface="標楷體" pitchFamily="65" charset="-120"/>
              </a:rPr>
              <a:t>若要檢視或設定 </a:t>
            </a:r>
            <a:r>
              <a:rPr lang="en-US" altLang="zh-TW" sz="2600">
                <a:latin typeface="標楷體" pitchFamily="65" charset="-120"/>
              </a:rPr>
              <a:t>MIB </a:t>
            </a:r>
            <a:r>
              <a:rPr lang="zh-TW" altLang="en-US" sz="2600">
                <a:latin typeface="標楷體" pitchFamily="65" charset="-120"/>
              </a:rPr>
              <a:t>變數，使用者必須為讀取或寫入權限指定適當的社群字串。</a:t>
            </a:r>
            <a:endParaRPr lang="en-US"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10.4</a:t>
            </a:r>
            <a:r>
              <a:rPr lang="zh-TW" altLang="en-US" sz="3600">
                <a:solidFill>
                  <a:srgbClr val="004C69"/>
                </a:solidFill>
              </a:rPr>
              <a:t> </a:t>
            </a:r>
            <a:r>
              <a:rPr lang="en-US" altLang="zh-TW" sz="3600" smtClean="0">
                <a:solidFill>
                  <a:srgbClr val="004C69"/>
                </a:solidFill>
              </a:rPr>
              <a:t>SNMP</a:t>
            </a:r>
            <a:br>
              <a:rPr lang="en-US" sz="3600">
                <a:solidFill>
                  <a:srgbClr val="004C69"/>
                </a:solidFill>
              </a:rPr>
            </a:br>
            <a:r>
              <a:rPr lang="zh-TW" altLang="en-US" sz="3600">
                <a:solidFill>
                  <a:srgbClr val="004C69"/>
                </a:solidFill>
              </a:rPr>
              <a:t>社群字串</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420</a:t>
            </a:fld>
            <a:endParaRPr lang="en-US" kern="0">
              <a:solidFill>
                <a:srgbClr val="595959"/>
              </a:solidFill>
            </a:endParaRPr>
          </a:p>
        </p:txBody>
      </p:sp>
    </p:spTree>
    <p:extLst>
      <p:ext uri="{BB962C8B-B14F-4D97-AF65-F5344CB8AC3E}">
        <p14:creationId xmlns:p14="http://schemas.microsoft.com/office/powerpoint/2010/main" val="2514793346"/>
      </p:ext>
    </p:extLst>
  </p:cSld>
  <p:clrMapOvr>
    <a:masterClrMapping/>
  </p:clrMapOvr>
  <p:transition/>
  <p:timing/>
</p:sld>
</file>

<file path=ppt/slides/slide4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3E82563-1839-3A40-A29A-167EAD4AD435}"/>
              </a:ext>
            </a:extLst>
          </p:cNvPr>
          <p:cNvSpPr>
            <a:spLocks noGrp="1"/>
          </p:cNvSpPr>
          <p:nvPr>
            <p:ph idx="1"/>
          </p:nvPr>
        </p:nvSpPr>
        <p:spPr>
          <a:xfrm>
            <a:off x="676426" y="1255222"/>
            <a:ext cx="10645509" cy="4845428"/>
          </a:xfrm>
        </p:spPr>
        <p:txBody>
          <a:bodyPr>
            <a:normAutofit/>
          </a:bodyPr>
          <a:lstStyle/>
          <a:p>
            <a:pPr marL="0" indent="0">
              <a:buNone/>
            </a:pPr>
            <a:r>
              <a:rPr lang="en-US" altLang="zh-TW" sz="2600">
                <a:latin typeface="標楷體" pitchFamily="65" charset="-120"/>
              </a:rPr>
              <a:t>MIB </a:t>
            </a:r>
            <a:r>
              <a:rPr lang="zh-TW" altLang="en-US" sz="2600">
                <a:latin typeface="標楷體" pitchFamily="65" charset="-120"/>
              </a:rPr>
              <a:t>以階層式組織變數。 </a:t>
            </a:r>
            <a:r>
              <a:rPr lang="en-US" altLang="zh-TW" sz="2600">
                <a:latin typeface="標楷體" pitchFamily="65" charset="-120"/>
              </a:rPr>
              <a:t>MIB </a:t>
            </a:r>
            <a:r>
              <a:rPr lang="zh-TW" altLang="en-US" sz="2600">
                <a:latin typeface="標楷體" pitchFamily="65" charset="-120"/>
              </a:rPr>
              <a:t>將每個變數定義為一個物件 </a:t>
            </a:r>
            <a:r>
              <a:rPr lang="en-US" altLang="zh-TW" sz="2600">
                <a:latin typeface="標楷體" pitchFamily="65" charset="-120"/>
              </a:rPr>
              <a:t>ID (OID)</a:t>
            </a:r>
            <a:r>
              <a:rPr lang="zh-TW" altLang="en-US" sz="2600">
                <a:latin typeface="標楷體" pitchFamily="65" charset="-120"/>
              </a:rPr>
              <a:t>。</a:t>
            </a:r>
            <a:r>
              <a:rPr lang="en-US" altLang="zh-TW" sz="2600">
                <a:latin typeface="標楷體" pitchFamily="65" charset="-120"/>
              </a:rPr>
              <a:t>OID </a:t>
            </a:r>
            <a:r>
              <a:rPr lang="zh-TW" altLang="en-US" sz="2600">
                <a:latin typeface="標楷體" pitchFamily="65" charset="-120"/>
              </a:rPr>
              <a:t>唯一識別 </a:t>
            </a:r>
            <a:r>
              <a:rPr lang="en-US" altLang="zh-TW" sz="2600">
                <a:latin typeface="標楷體" pitchFamily="65" charset="-120"/>
              </a:rPr>
              <a:t>MIB </a:t>
            </a:r>
            <a:r>
              <a:rPr lang="zh-TW" altLang="en-US" sz="2600">
                <a:latin typeface="標楷體" pitchFamily="65" charset="-120"/>
              </a:rPr>
              <a:t>階層中的受管理物件。</a:t>
            </a:r>
            <a:r>
              <a:rPr lang="en-US" altLang="zh-TW" sz="2600">
                <a:latin typeface="標楷體" pitchFamily="65" charset="-120"/>
              </a:rPr>
              <a:t>MIB </a:t>
            </a:r>
            <a:r>
              <a:rPr lang="zh-TW" altLang="en-US" sz="2600">
                <a:latin typeface="標楷體" pitchFamily="65" charset="-120"/>
              </a:rPr>
              <a:t>會根據 </a:t>
            </a:r>
            <a:r>
              <a:rPr lang="en-US" altLang="zh-TW" sz="2600">
                <a:latin typeface="標楷體" pitchFamily="65" charset="-120"/>
              </a:rPr>
              <a:t>RFC </a:t>
            </a:r>
            <a:r>
              <a:rPr lang="zh-TW" altLang="en-US" sz="2600">
                <a:latin typeface="標楷體" pitchFamily="65" charset="-120"/>
              </a:rPr>
              <a:t>標準將 </a:t>
            </a:r>
            <a:r>
              <a:rPr lang="en-US" altLang="zh-TW" sz="2600">
                <a:latin typeface="標楷體" pitchFamily="65" charset="-120"/>
              </a:rPr>
              <a:t>OID </a:t>
            </a:r>
            <a:r>
              <a:rPr lang="zh-TW" altLang="en-US" sz="2600">
                <a:latin typeface="標楷體" pitchFamily="65" charset="-120"/>
              </a:rPr>
              <a:t>組織成 </a:t>
            </a:r>
            <a:r>
              <a:rPr lang="en-US" altLang="zh-TW" sz="2600">
                <a:latin typeface="標楷體" pitchFamily="65" charset="-120"/>
              </a:rPr>
              <a:t>OID </a:t>
            </a:r>
            <a:r>
              <a:rPr lang="zh-TW" altLang="en-US" sz="2600">
                <a:latin typeface="標楷體" pitchFamily="65" charset="-120"/>
              </a:rPr>
              <a:t>階層，通常會顯示為樹狀結構。 </a:t>
            </a:r>
          </a:p>
          <a:p>
            <a:r>
              <a:rPr lang="zh-TW" altLang="en-US" sz="2600">
                <a:latin typeface="標楷體" pitchFamily="65" charset="-120"/>
              </a:rPr>
              <a:t>任何給定裝置的 </a:t>
            </a:r>
            <a:r>
              <a:rPr lang="en-US" altLang="zh-TW" sz="2600">
                <a:latin typeface="標楷體" pitchFamily="65" charset="-120"/>
              </a:rPr>
              <a:t>MIB </a:t>
            </a:r>
            <a:r>
              <a:rPr lang="zh-TW" altLang="en-US" sz="2600">
                <a:latin typeface="標楷體" pitchFamily="65" charset="-120"/>
              </a:rPr>
              <a:t>樹包括一些具有許多網路裝置通用的變數的分支和一些該裝置或供應商特定變數的分支。 </a:t>
            </a:r>
          </a:p>
          <a:p>
            <a:r>
              <a:rPr lang="en-US" altLang="zh-TW" sz="2600">
                <a:latin typeface="標楷體" pitchFamily="65" charset="-120"/>
              </a:rPr>
              <a:t>RFC </a:t>
            </a:r>
            <a:r>
              <a:rPr lang="zh-TW" altLang="en-US" sz="2600">
                <a:latin typeface="標楷體" pitchFamily="65" charset="-120"/>
              </a:rPr>
              <a:t>定義了一些常見的公共變數。大多數裝置都會實作這些 </a:t>
            </a:r>
            <a:r>
              <a:rPr lang="en-US" altLang="zh-TW" sz="2600">
                <a:latin typeface="標楷體" pitchFamily="65" charset="-120"/>
              </a:rPr>
              <a:t>MIB </a:t>
            </a:r>
            <a:r>
              <a:rPr lang="zh-TW" altLang="en-US" sz="2600">
                <a:latin typeface="標楷體" pitchFamily="65" charset="-120"/>
              </a:rPr>
              <a:t>變數。此外，網路設備廠商，例如 </a:t>
            </a:r>
            <a:r>
              <a:rPr lang="en-US" altLang="zh-TW" sz="2600">
                <a:latin typeface="標楷體" pitchFamily="65" charset="-120"/>
              </a:rPr>
              <a:t>Cisco</a:t>
            </a:r>
            <a:r>
              <a:rPr lang="zh-TW" altLang="en-US" sz="2600">
                <a:latin typeface="標楷體" pitchFamily="65" charset="-120"/>
              </a:rPr>
              <a:t>，可以定義自己的樹狀目錄中的私有分支，以適應其裝置特有的新變數。</a:t>
            </a:r>
            <a:endParaRPr lang="en-US"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10.4</a:t>
            </a:r>
            <a:r>
              <a:rPr lang="zh-TW" altLang="en-US" sz="3600">
                <a:solidFill>
                  <a:srgbClr val="004C69"/>
                </a:solidFill>
              </a:rPr>
              <a:t> </a:t>
            </a:r>
            <a:r>
              <a:rPr lang="en-US" altLang="zh-TW" sz="3600" smtClean="0">
                <a:solidFill>
                  <a:srgbClr val="004C69"/>
                </a:solidFill>
              </a:rPr>
              <a:t>SNMP</a:t>
            </a:r>
            <a:br>
              <a:rPr lang="en-US" sz="3600">
                <a:solidFill>
                  <a:srgbClr val="004C69"/>
                </a:solidFill>
              </a:rPr>
            </a:br>
            <a:r>
              <a:rPr lang="en-US" altLang="zh-TW" sz="3600">
                <a:solidFill>
                  <a:srgbClr val="004C69"/>
                </a:solidFill>
              </a:rPr>
              <a:t>MIB </a:t>
            </a:r>
            <a:r>
              <a:rPr lang="zh-TW" altLang="en-US" sz="3600">
                <a:solidFill>
                  <a:srgbClr val="004C69"/>
                </a:solidFill>
              </a:rPr>
              <a:t>物件</a:t>
            </a:r>
            <a:r>
              <a:rPr lang="en-US" altLang="zh-TW" sz="3600">
                <a:solidFill>
                  <a:srgbClr val="004C69"/>
                </a:solidFill>
              </a:rPr>
              <a:t> ID</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421</a:t>
            </a:fld>
            <a:endParaRPr lang="en-US" kern="0">
              <a:solidFill>
                <a:srgbClr val="595959"/>
              </a:solidFill>
            </a:endParaRPr>
          </a:p>
        </p:txBody>
      </p:sp>
    </p:spTree>
    <p:extLst>
      <p:ext uri="{BB962C8B-B14F-4D97-AF65-F5344CB8AC3E}">
        <p14:creationId xmlns:p14="http://schemas.microsoft.com/office/powerpoint/2010/main" val="2289052365"/>
      </p:ext>
    </p:extLst>
  </p:cSld>
  <p:clrMapOvr>
    <a:masterClrMapping/>
  </p:clrMapOvr>
  <p:transition/>
  <p:timing/>
</p:sld>
</file>

<file path=ppt/slides/slide4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1A452D2-34B7-864B-98F5-04E57149C436}"/>
              </a:ext>
            </a:extLst>
          </p:cNvPr>
          <p:cNvSpPr>
            <a:spLocks noGrp="1"/>
          </p:cNvSpPr>
          <p:nvPr>
            <p:ph idx="1"/>
          </p:nvPr>
        </p:nvSpPr>
        <p:spPr>
          <a:xfrm>
            <a:off x="192087" y="1065260"/>
            <a:ext cx="5645627" cy="5540425"/>
          </a:xfrm>
        </p:spPr>
        <p:txBody>
          <a:bodyPr>
            <a:normAutofit/>
          </a:bodyPr>
          <a:lstStyle/>
          <a:p>
            <a:pPr marL="0" indent="0">
              <a:buNone/>
            </a:pPr>
            <a:r>
              <a:rPr lang="zh-TW" altLang="en-US" sz="2600">
                <a:latin typeface="標楷體" pitchFamily="65" charset="-120"/>
              </a:rPr>
              <a:t>此圖顯示 </a:t>
            </a:r>
            <a:r>
              <a:rPr lang="en-US" altLang="zh-TW" sz="2600">
                <a:latin typeface="標楷體" pitchFamily="65" charset="-120"/>
              </a:rPr>
              <a:t>Cisco </a:t>
            </a:r>
            <a:r>
              <a:rPr lang="zh-TW" altLang="en-US" sz="2600">
                <a:latin typeface="標楷體" pitchFamily="65" charset="-120"/>
              </a:rPr>
              <a:t>定義的部分 </a:t>
            </a:r>
            <a:r>
              <a:rPr lang="en-US" altLang="zh-TW" sz="2600">
                <a:latin typeface="標楷體" pitchFamily="65" charset="-120"/>
              </a:rPr>
              <a:t>MIB </a:t>
            </a:r>
            <a:r>
              <a:rPr lang="zh-TW" altLang="en-US" sz="2600">
                <a:latin typeface="標楷體" pitchFamily="65" charset="-120"/>
              </a:rPr>
              <a:t>結構。請注意 </a:t>
            </a:r>
            <a:r>
              <a:rPr lang="en-US" altLang="zh-TW" sz="2600">
                <a:latin typeface="標楷體" pitchFamily="65" charset="-120"/>
              </a:rPr>
              <a:t>OID </a:t>
            </a:r>
            <a:r>
              <a:rPr lang="zh-TW" altLang="en-US" sz="2600">
                <a:latin typeface="標楷體" pitchFamily="65" charset="-120"/>
              </a:rPr>
              <a:t>如何用文字或數字來描述，以協助尋找樹狀結構中的特定變數。</a:t>
            </a:r>
          </a:p>
          <a:p>
            <a:r>
              <a:rPr lang="zh-TW" altLang="en-US" sz="2600">
                <a:latin typeface="標楷體" pitchFamily="65" charset="-120"/>
              </a:rPr>
              <a:t>屬於思科的 </a:t>
            </a:r>
            <a:r>
              <a:rPr lang="en-US" altLang="zh-TW" sz="2600">
                <a:latin typeface="標楷體" pitchFamily="65" charset="-120"/>
              </a:rPr>
              <a:t>OID </a:t>
            </a:r>
            <a:r>
              <a:rPr lang="zh-TW" altLang="en-US" sz="2600">
                <a:latin typeface="標楷體" pitchFamily="65" charset="-120"/>
              </a:rPr>
              <a:t>編號如下：</a:t>
            </a:r>
            <a:r>
              <a:rPr lang="en-US" altLang="zh-TW" sz="2600">
                <a:latin typeface="標楷體" pitchFamily="65" charset="-120"/>
              </a:rPr>
              <a:t>.iso (1) .org (3) .dod (6) .internet (1) .private (4).enterprises (1) .cisco (9)</a:t>
            </a:r>
            <a:r>
              <a:rPr lang="zh-TW" altLang="en-US" sz="2600">
                <a:latin typeface="標楷體" pitchFamily="65" charset="-120"/>
              </a:rPr>
              <a:t> 。</a:t>
            </a:r>
            <a:endParaRPr lang="en-US" altLang="zh-TW" sz="2600">
              <a:latin typeface="標楷體" pitchFamily="65" charset="-120"/>
            </a:endParaRPr>
          </a:p>
          <a:p>
            <a:r>
              <a:rPr lang="zh-TW" altLang="en-US" sz="2600">
                <a:latin typeface="標楷體" pitchFamily="65" charset="-120"/>
              </a:rPr>
              <a:t>因此，</a:t>
            </a:r>
            <a:r>
              <a:rPr lang="en-US" altLang="zh-TW" sz="2600">
                <a:latin typeface="標楷體" pitchFamily="65" charset="-120"/>
              </a:rPr>
              <a:t>OID </a:t>
            </a:r>
            <a:r>
              <a:rPr lang="zh-TW" altLang="en-US" sz="2600">
                <a:latin typeface="標楷體" pitchFamily="65" charset="-120"/>
              </a:rPr>
              <a:t>是 </a:t>
            </a:r>
            <a:r>
              <a:rPr lang="en-US" altLang="zh-TW" sz="2600">
                <a:latin typeface="標楷體" pitchFamily="65" charset="-120"/>
              </a:rPr>
              <a:t>1.3.6.1.4.1.9</a:t>
            </a:r>
            <a:r>
              <a:rPr lang="zh-TW" altLang="en-US" sz="2600">
                <a:latin typeface="標楷體" pitchFamily="65" charset="-120"/>
              </a:rPr>
              <a:t>。</a:t>
            </a:r>
            <a:endParaRPr lang="en-US"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10.4</a:t>
            </a:r>
            <a:r>
              <a:rPr lang="zh-TW" altLang="en-US" sz="3600">
                <a:solidFill>
                  <a:srgbClr val="004C69"/>
                </a:solidFill>
              </a:rPr>
              <a:t> </a:t>
            </a:r>
            <a:r>
              <a:rPr lang="en-US" altLang="zh-TW" sz="3600" smtClean="0">
                <a:solidFill>
                  <a:srgbClr val="004C69"/>
                </a:solidFill>
              </a:rPr>
              <a:t>SNMP</a:t>
            </a:r>
            <a:br>
              <a:rPr lang="en-US" sz="3600">
                <a:solidFill>
                  <a:srgbClr val="004C69"/>
                </a:solidFill>
              </a:rPr>
            </a:br>
            <a:r>
              <a:rPr lang="zh-TW" altLang="zh-TW" sz="3600">
                <a:solidFill>
                  <a:srgbClr val="004C69"/>
                </a:solidFill>
              </a:rPr>
              <a:t>MIB 物件</a:t>
            </a:r>
            <a:r>
              <a:rPr lang="en-US" altLang="zh-TW" sz="3600">
                <a:solidFill>
                  <a:srgbClr val="004C69"/>
                </a:solidFill>
              </a:rPr>
              <a:t> ID</a:t>
            </a:r>
            <a:r>
              <a:rPr lang="zh-TW" altLang="en-US" sz="3600">
                <a:solidFill>
                  <a:srgbClr val="004C69"/>
                </a:solidFill>
              </a:rPr>
              <a:t>（續） </a:t>
            </a:r>
          </a:p>
        </p:txBody>
      </p:sp>
      <p:pic>
        <p:nvPicPr>
          <p:cNvPr id="7" name="Picture 6">
            <a:extLst>
              <a:ext uri="{FF2B5EF4-FFF2-40B4-BE49-F238E27FC236}">
                <a16:creationId xmlns:a16="http://schemas.microsoft.com/office/drawing/2014/main" id="{91DA170E-F686-8046-9CBA-616E798096AC}"/>
              </a:ext>
            </a:extLst>
          </p:cNvPr>
          <p:cNvPicPr>
            <a:picLocks noChangeAspect="1"/>
          </p:cNvPicPr>
          <p:nvPr/>
        </p:nvPicPr>
        <p:blipFill>
          <a:blip r:embed="rId3"/>
          <a:stretch>
            <a:fillRect/>
          </a:stretch>
        </p:blipFill>
        <p:spPr>
          <a:xfrm>
            <a:off x="6354288" y="798840"/>
            <a:ext cx="4427763" cy="5185144"/>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422</a:t>
            </a:fld>
            <a:endParaRPr lang="en-US" kern="0">
              <a:solidFill>
                <a:srgbClr val="595959"/>
              </a:solidFill>
            </a:endParaRPr>
          </a:p>
        </p:txBody>
      </p:sp>
    </p:spTree>
    <p:extLst>
      <p:ext uri="{BB962C8B-B14F-4D97-AF65-F5344CB8AC3E}">
        <p14:creationId xmlns:p14="http://schemas.microsoft.com/office/powerpoint/2010/main" val="1978412482"/>
      </p:ext>
    </p:extLst>
  </p:cSld>
  <p:clrMapOvr>
    <a:masterClrMapping/>
  </p:clrMapOvr>
  <p:transition/>
  <p:timing/>
</p:sld>
</file>

<file path=ppt/slides/slide4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060DDF2-7B53-CA40-82CA-CFCBFBF9995F}"/>
              </a:ext>
            </a:extLst>
          </p:cNvPr>
          <p:cNvSpPr>
            <a:spLocks noGrp="1"/>
          </p:cNvSpPr>
          <p:nvPr>
            <p:ph idx="1"/>
          </p:nvPr>
        </p:nvSpPr>
        <p:spPr>
          <a:xfrm>
            <a:off x="693360" y="1032817"/>
            <a:ext cx="10855174" cy="5540425"/>
          </a:xfrm>
        </p:spPr>
        <p:txBody>
          <a:bodyPr>
            <a:normAutofit/>
          </a:bodyPr>
          <a:lstStyle/>
          <a:p>
            <a:r>
              <a:rPr lang="en-US" altLang="zh-TW" sz="2400">
                <a:latin typeface="標楷體" pitchFamily="65" charset="-120"/>
              </a:rPr>
              <a:t>SNMP </a:t>
            </a:r>
            <a:r>
              <a:rPr lang="zh-TW" altLang="en-US" sz="2400">
                <a:latin typeface="標楷體" pitchFamily="65" charset="-120"/>
              </a:rPr>
              <a:t>可以藉由輪詢裝置用來觀察一段時間內的 </a:t>
            </a:r>
            <a:r>
              <a:rPr lang="en-US" altLang="zh-TW" sz="2400">
                <a:latin typeface="標楷體" pitchFamily="65" charset="-120"/>
              </a:rPr>
              <a:t>CPU </a:t>
            </a:r>
            <a:r>
              <a:rPr lang="zh-TW" altLang="en-US" sz="2400">
                <a:latin typeface="標楷體" pitchFamily="65" charset="-120"/>
              </a:rPr>
              <a:t>使用率。然後可以在 </a:t>
            </a:r>
            <a:r>
              <a:rPr lang="en-US" altLang="zh-TW" sz="2400">
                <a:latin typeface="標楷體" pitchFamily="65" charset="-120"/>
              </a:rPr>
              <a:t>NMS </a:t>
            </a:r>
            <a:r>
              <a:rPr lang="zh-TW" altLang="en-US" sz="2400">
                <a:latin typeface="標楷體" pitchFamily="65" charset="-120"/>
              </a:rPr>
              <a:t>上編譯 </a:t>
            </a:r>
            <a:r>
              <a:rPr lang="en-US" altLang="zh-TW" sz="2400">
                <a:latin typeface="標楷體" pitchFamily="65" charset="-120"/>
              </a:rPr>
              <a:t>CPU </a:t>
            </a:r>
            <a:r>
              <a:rPr lang="zh-TW" altLang="en-US" sz="2400">
                <a:latin typeface="標楷體" pitchFamily="65" charset="-120"/>
              </a:rPr>
              <a:t>統計資料並繪製圖表。這為網路管理者建立了基線。</a:t>
            </a:r>
          </a:p>
          <a:p>
            <a:r>
              <a:rPr lang="zh-TW" altLang="en-US" sz="2400">
                <a:latin typeface="標楷體" pitchFamily="65" charset="-120"/>
              </a:rPr>
              <a:t>該資料是以 </a:t>
            </a:r>
            <a:r>
              <a:rPr lang="en-US" altLang="zh-TW" sz="2400" err="1">
                <a:latin typeface="標楷體" pitchFamily="65" charset="-120"/>
              </a:rPr>
              <a:t>snmpget </a:t>
            </a:r>
            <a:r>
              <a:rPr lang="zh-TW" altLang="en-US" sz="2400">
                <a:latin typeface="標楷體" pitchFamily="65" charset="-120"/>
              </a:rPr>
              <a:t>公用程式檢索，發布在 </a:t>
            </a:r>
            <a:r>
              <a:rPr lang="en-US" altLang="zh-TW" sz="2400">
                <a:latin typeface="標楷體" pitchFamily="65" charset="-120"/>
              </a:rPr>
              <a:t>NMS </a:t>
            </a:r>
            <a:r>
              <a:rPr lang="zh-TW" altLang="en-US" sz="2400">
                <a:latin typeface="標楷體" pitchFamily="65" charset="-120"/>
              </a:rPr>
              <a:t>上。使用 </a:t>
            </a:r>
            <a:r>
              <a:rPr lang="en-US" altLang="zh-TW" sz="2400" err="1">
                <a:latin typeface="標楷體" pitchFamily="65" charset="-120"/>
              </a:rPr>
              <a:t>snmpget </a:t>
            </a:r>
            <a:r>
              <a:rPr lang="zh-TW" altLang="en-US" sz="2400">
                <a:latin typeface="標楷體" pitchFamily="65" charset="-120"/>
              </a:rPr>
              <a:t>公用程式，你可以手動檢索即時資料，或讓 </a:t>
            </a:r>
            <a:r>
              <a:rPr lang="en-US" altLang="zh-TW" sz="2400">
                <a:latin typeface="標楷體" pitchFamily="65" charset="-120"/>
              </a:rPr>
              <a:t>NMS </a:t>
            </a:r>
            <a:r>
              <a:rPr lang="zh-TW" altLang="en-US" sz="2400">
                <a:latin typeface="標楷體" pitchFamily="65" charset="-120"/>
              </a:rPr>
              <a:t>執行報告。這份報告會給你一個時間段，你可以使用資料來獲得平均值。</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10.4</a:t>
            </a:r>
            <a:r>
              <a:rPr lang="zh-TW" altLang="en-US" sz="3600" smtClean="0">
                <a:solidFill>
                  <a:srgbClr val="004C69"/>
                </a:solidFill>
              </a:rPr>
              <a:t> </a:t>
            </a:r>
            <a:r>
              <a:rPr lang="en-US" altLang="zh-TW" sz="3600" smtClean="0">
                <a:solidFill>
                  <a:srgbClr val="004C69"/>
                </a:solidFill>
              </a:rPr>
              <a:t>SNMP</a:t>
            </a:r>
            <a:br>
              <a:rPr lang="en-US" sz="3600">
                <a:solidFill>
                  <a:srgbClr val="004C69"/>
                </a:solidFill>
              </a:rPr>
            </a:br>
            <a:r>
              <a:rPr lang="en-US" altLang="zh-TW" sz="3600">
                <a:solidFill>
                  <a:srgbClr val="004C69"/>
                </a:solidFill>
              </a:rPr>
              <a:t>SNMP </a:t>
            </a:r>
            <a:r>
              <a:rPr lang="zh-TW" altLang="en-US" sz="3600">
                <a:solidFill>
                  <a:srgbClr val="004C69"/>
                </a:solidFill>
              </a:rPr>
              <a:t>輪詢案例</a:t>
            </a:r>
          </a:p>
        </p:txBody>
      </p:sp>
      <p:pic>
        <p:nvPicPr>
          <p:cNvPr id="8" name="Picture 7">
            <a:extLst>
              <a:ext uri="{FF2B5EF4-FFF2-40B4-BE49-F238E27FC236}">
                <a16:creationId xmlns:a16="http://schemas.microsoft.com/office/drawing/2014/main" id="{7F91701B-F65E-974D-82B1-99917330E016}"/>
              </a:ext>
            </a:extLst>
          </p:cNvPr>
          <p:cNvPicPr>
            <a:picLocks noChangeAspect="1"/>
          </p:cNvPicPr>
          <p:nvPr/>
        </p:nvPicPr>
        <p:blipFill>
          <a:blip r:embed="rId3"/>
          <a:stretch>
            <a:fillRect/>
          </a:stretch>
        </p:blipFill>
        <p:spPr>
          <a:xfrm>
            <a:off x="1769217" y="3401936"/>
            <a:ext cx="8650121" cy="320374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423</a:t>
            </a:fld>
            <a:endParaRPr lang="en-US" kern="0">
              <a:solidFill>
                <a:srgbClr val="595959"/>
              </a:solidFill>
            </a:endParaRPr>
          </a:p>
        </p:txBody>
      </p:sp>
    </p:spTree>
    <p:extLst>
      <p:ext uri="{BB962C8B-B14F-4D97-AF65-F5344CB8AC3E}">
        <p14:creationId xmlns:p14="http://schemas.microsoft.com/office/powerpoint/2010/main" val="560632295"/>
      </p:ext>
    </p:extLst>
  </p:cSld>
  <p:clrMapOvr>
    <a:masterClrMapping/>
  </p:clrMapOvr>
  <p:transition/>
  <p:timing/>
</p:sld>
</file>

<file path=ppt/slides/slide4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49743AA9-AEE2-AD41-884D-6E0C4E753B93}"/>
              </a:ext>
            </a:extLst>
          </p:cNvPr>
          <p:cNvSpPr>
            <a:spLocks noGrp="1"/>
          </p:cNvSpPr>
          <p:nvPr>
            <p:ph idx="1"/>
          </p:nvPr>
        </p:nvSpPr>
        <p:spPr>
          <a:xfrm>
            <a:off x="192087" y="1065260"/>
            <a:ext cx="5550987" cy="5540425"/>
          </a:xfrm>
        </p:spPr>
        <p:txBody>
          <a:bodyPr>
            <a:normAutofit/>
          </a:bodyPr>
          <a:lstStyle/>
          <a:p>
            <a:r>
              <a:rPr lang="en-US" altLang="zh-TW" sz="2400" err="1">
                <a:latin typeface="標楷體" pitchFamily="65" charset="-120"/>
              </a:rPr>
              <a:t>snmpget </a:t>
            </a:r>
            <a:r>
              <a:rPr lang="zh-TW" altLang="en-US" sz="2400">
                <a:latin typeface="標楷體" pitchFamily="65" charset="-120"/>
              </a:rPr>
              <a:t>公用程式讓你深入了解 </a:t>
            </a:r>
            <a:r>
              <a:rPr lang="en-US" altLang="zh-TW" sz="2400">
                <a:latin typeface="標楷體" pitchFamily="65" charset="-120"/>
              </a:rPr>
              <a:t>SNMP </a:t>
            </a:r>
            <a:r>
              <a:rPr lang="zh-TW" altLang="en-US" sz="2400">
                <a:latin typeface="標楷體" pitchFamily="65" charset="-120"/>
              </a:rPr>
              <a:t>如何運作的基本機制。但是，使用長 </a:t>
            </a:r>
            <a:r>
              <a:rPr lang="en-US" altLang="zh-TW" sz="2400">
                <a:latin typeface="標楷體" pitchFamily="65" charset="-120"/>
              </a:rPr>
              <a:t>MIB </a:t>
            </a:r>
            <a:r>
              <a:rPr lang="zh-TW" altLang="en-US" sz="2400">
                <a:latin typeface="標楷體" pitchFamily="65" charset="-120"/>
              </a:rPr>
              <a:t>變數名稱 </a:t>
            </a:r>
            <a:r>
              <a:rPr lang="en-US" altLang="zh-TW" sz="2400">
                <a:latin typeface="標楷體" pitchFamily="65" charset="-120"/>
              </a:rPr>
              <a:t>(</a:t>
            </a:r>
            <a:r>
              <a:rPr lang="zh-TW" altLang="en-US" sz="2400">
                <a:latin typeface="標楷體" pitchFamily="65" charset="-120"/>
              </a:rPr>
              <a:t>如 </a:t>
            </a:r>
            <a:r>
              <a:rPr lang="en-US" altLang="zh-TW" sz="2400">
                <a:latin typeface="標楷體" pitchFamily="65" charset="-120"/>
              </a:rPr>
              <a:t>1.3.6.1.4.1.9.2.1.58.0) </a:t>
            </a:r>
            <a:r>
              <a:rPr lang="zh-TW" altLang="en-US" sz="2400">
                <a:latin typeface="標楷體" pitchFamily="65" charset="-120"/>
              </a:rPr>
              <a:t>對於一般使用者而言，可能會有問題。更常見的是，網路維運人員使用具有易於使用 </a:t>
            </a:r>
            <a:r>
              <a:rPr lang="en-US" altLang="zh-TW" sz="2400">
                <a:latin typeface="標楷體" pitchFamily="65" charset="-120"/>
              </a:rPr>
              <a:t>GUI </a:t>
            </a:r>
            <a:r>
              <a:rPr lang="zh-TW" altLang="en-US" sz="2400">
                <a:latin typeface="標楷體" pitchFamily="65" charset="-120"/>
              </a:rPr>
              <a:t>的網路管理產品，使整個 </a:t>
            </a:r>
            <a:r>
              <a:rPr lang="en-US" altLang="zh-TW" sz="2400">
                <a:latin typeface="標楷體" pitchFamily="65" charset="-120"/>
              </a:rPr>
              <a:t>MIB </a:t>
            </a:r>
            <a:r>
              <a:rPr lang="zh-TW" altLang="en-US" sz="2400">
                <a:latin typeface="標楷體" pitchFamily="65" charset="-120"/>
              </a:rPr>
              <a:t>資料變數的命名對使用者而言是透通的。</a:t>
            </a:r>
            <a:endParaRPr lang="en-US" sz="2400">
              <a:latin typeface="標楷體" pitchFamily="65" charset="-120"/>
            </a:endParaRPr>
          </a:p>
          <a:p>
            <a:r>
              <a:rPr lang="en-US" altLang="zh-TW" sz="2400">
                <a:latin typeface="標楷體" pitchFamily="65" charset="-120"/>
                <a:hlinkClick r:id="rId3"/>
              </a:rPr>
              <a:t>http://www.cisco.com</a:t>
            </a:r>
            <a:r>
              <a:rPr lang="zh-TW" altLang="en-US" sz="2400">
                <a:latin typeface="標楷體" pitchFamily="65" charset="-120"/>
              </a:rPr>
              <a:t> 網站上的思科 </a:t>
            </a:r>
            <a:r>
              <a:rPr lang="en-US" altLang="zh-TW" sz="2400">
                <a:latin typeface="標楷體" pitchFamily="65" charset="-120"/>
              </a:rPr>
              <a:t>SNMP </a:t>
            </a:r>
            <a:r>
              <a:rPr lang="zh-TW" altLang="en-US" sz="2400">
                <a:latin typeface="標楷體" pitchFamily="65" charset="-120"/>
              </a:rPr>
              <a:t>導覽器可讓網路管理者研究特定 </a:t>
            </a:r>
            <a:r>
              <a:rPr lang="en-US" altLang="zh-TW" sz="2400">
                <a:latin typeface="標楷體" pitchFamily="65" charset="-120"/>
              </a:rPr>
              <a:t>OID </a:t>
            </a:r>
            <a:r>
              <a:rPr lang="zh-TW" altLang="en-US" sz="2400">
                <a:latin typeface="標楷體" pitchFamily="65" charset="-120"/>
              </a:rPr>
              <a:t>的詳細資料。</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10.4</a:t>
            </a:r>
            <a:r>
              <a:rPr lang="zh-TW" altLang="en-US" sz="3600">
                <a:solidFill>
                  <a:srgbClr val="004C69"/>
                </a:solidFill>
              </a:rPr>
              <a:t> </a:t>
            </a:r>
            <a:r>
              <a:rPr lang="en-US" altLang="zh-TW" sz="3600" smtClean="0">
                <a:solidFill>
                  <a:srgbClr val="004C69"/>
                </a:solidFill>
              </a:rPr>
              <a:t>SNMP</a:t>
            </a:r>
            <a:br>
              <a:rPr lang="en-US" sz="3600">
                <a:solidFill>
                  <a:srgbClr val="004C69"/>
                </a:solidFill>
              </a:rPr>
            </a:br>
            <a:r>
              <a:rPr lang="en-US" altLang="zh-TW" sz="3600">
                <a:solidFill>
                  <a:srgbClr val="004C69"/>
                </a:solidFill>
              </a:rPr>
              <a:t>SNMP </a:t>
            </a:r>
            <a:r>
              <a:rPr lang="zh-TW" altLang="en-US" sz="3600">
                <a:solidFill>
                  <a:srgbClr val="004C69"/>
                </a:solidFill>
              </a:rPr>
              <a:t>物件導覽器</a:t>
            </a:r>
          </a:p>
        </p:txBody>
      </p:sp>
      <p:pic>
        <p:nvPicPr>
          <p:cNvPr id="7" name="Picture 6">
            <a:extLst>
              <a:ext uri="{FF2B5EF4-FFF2-40B4-BE49-F238E27FC236}">
                <a16:creationId xmlns:a16="http://schemas.microsoft.com/office/drawing/2014/main" id="{07AAE8D7-EBDE-9645-B4E8-3049CBA119DB}"/>
              </a:ext>
            </a:extLst>
          </p:cNvPr>
          <p:cNvPicPr>
            <a:picLocks noChangeAspect="1"/>
          </p:cNvPicPr>
          <p:nvPr/>
        </p:nvPicPr>
        <p:blipFill>
          <a:blip r:embed="rId4"/>
          <a:stretch>
            <a:fillRect/>
          </a:stretch>
        </p:blipFill>
        <p:spPr>
          <a:xfrm>
            <a:off x="6096000" y="1486786"/>
            <a:ext cx="5816029" cy="3884428"/>
          </a:xfrm>
          <a:prstGeom prst="rect">
            <a:avLst/>
          </a:prstGeom>
          <a:ln>
            <a:solidFill>
              <a:srgbClr val="000000"/>
            </a:solidFill>
          </a:ln>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424</a:t>
            </a:fld>
            <a:endParaRPr lang="en-US" kern="0">
              <a:solidFill>
                <a:srgbClr val="595959"/>
              </a:solidFill>
            </a:endParaRPr>
          </a:p>
        </p:txBody>
      </p:sp>
    </p:spTree>
    <p:extLst>
      <p:ext uri="{BB962C8B-B14F-4D97-AF65-F5344CB8AC3E}">
        <p14:creationId xmlns:p14="http://schemas.microsoft.com/office/powerpoint/2010/main" val="3312896852"/>
      </p:ext>
    </p:extLst>
  </p:cSld>
  <p:clrMapOvr>
    <a:masterClrMapping/>
  </p:clrMapOvr>
  <p:transition/>
  <p:timing/>
</p:sld>
</file>

<file path=ppt/slides/slide4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E9C46833-E955-ED49-A1A7-6F4B2A8C6897}"/>
              </a:ext>
            </a:extLst>
          </p:cNvPr>
          <p:cNvSpPr>
            <a:spLocks noGrp="1"/>
          </p:cNvSpPr>
          <p:nvPr>
            <p:ph idx="1"/>
          </p:nvPr>
        </p:nvSpPr>
        <p:spPr>
          <a:xfrm>
            <a:off x="676426" y="1065259"/>
            <a:ext cx="11804381" cy="5035391"/>
          </a:xfrm>
        </p:spPr>
        <p:txBody>
          <a:bodyPr>
            <a:normAutofit/>
          </a:bodyPr>
          <a:lstStyle/>
          <a:p>
            <a:r>
              <a:rPr lang="en-US" altLang="zh-TW" sz="2400">
                <a:latin typeface="標楷體" pitchFamily="65" charset="-120"/>
              </a:rPr>
              <a:t>Syslog </a:t>
            </a:r>
            <a:r>
              <a:rPr lang="zh-TW" altLang="en-US" sz="2400">
                <a:latin typeface="標楷體" pitchFamily="65" charset="-120"/>
              </a:rPr>
              <a:t>使用 </a:t>
            </a:r>
            <a:r>
              <a:rPr lang="en-US" altLang="zh-TW" sz="2400">
                <a:latin typeface="標楷體" pitchFamily="65" charset="-120"/>
              </a:rPr>
              <a:t>UDP </a:t>
            </a:r>
            <a:r>
              <a:rPr lang="zh-TW" altLang="en-US" sz="2400">
                <a:latin typeface="標楷體" pitchFamily="65" charset="-120"/>
              </a:rPr>
              <a:t>連接埠 </a:t>
            </a:r>
            <a:r>
              <a:rPr lang="en-US" altLang="zh-TW" sz="2400">
                <a:latin typeface="標楷體" pitchFamily="65" charset="-120"/>
              </a:rPr>
              <a:t>514</a:t>
            </a:r>
            <a:r>
              <a:rPr lang="zh-TW" altLang="en-US" sz="2400">
                <a:latin typeface="標楷體" pitchFamily="65" charset="-120"/>
              </a:rPr>
              <a:t>，跨越 </a:t>
            </a:r>
            <a:r>
              <a:rPr lang="en-US" altLang="zh-TW" sz="2400">
                <a:latin typeface="標楷體" pitchFamily="65" charset="-120"/>
              </a:rPr>
              <a:t>IP </a:t>
            </a:r>
            <a:r>
              <a:rPr lang="zh-TW" altLang="en-US" sz="2400">
                <a:latin typeface="標楷體" pitchFamily="65" charset="-120"/>
              </a:rPr>
              <a:t>網路傳送事件通知訊息給事件訊息收集器，如圖所示。</a:t>
            </a:r>
            <a:endParaRPr lang="en-US" sz="2400">
              <a:latin typeface="標楷體" pitchFamily="65" charset="-120"/>
            </a:endParaRPr>
          </a:p>
          <a:p>
            <a:r>
              <a:rPr lang="en-US" altLang="zh-TW" sz="2400">
                <a:latin typeface="標楷體" pitchFamily="65" charset="-120"/>
              </a:rPr>
              <a:t>Syslog </a:t>
            </a:r>
            <a:r>
              <a:rPr lang="zh-TW" altLang="en-US" sz="2400">
                <a:latin typeface="標楷體" pitchFamily="65" charset="-120"/>
              </a:rPr>
              <a:t>記錄服務提供三個主要功能，如下所示：</a:t>
            </a:r>
          </a:p>
          <a:p>
            <a:pPr lvl="1"/>
            <a:r>
              <a:rPr lang="zh-TW" altLang="en-US">
                <a:latin typeface="標楷體" pitchFamily="65" charset="-120"/>
              </a:rPr>
              <a:t>收集記錄資訊以進行監視和故障排除的能力</a:t>
            </a:r>
          </a:p>
          <a:p>
            <a:pPr lvl="1"/>
            <a:r>
              <a:rPr lang="zh-TW" altLang="en-US">
                <a:latin typeface="標楷體" pitchFamily="65" charset="-120"/>
              </a:rPr>
              <a:t>選取被擷取日誌資訊的類型的能力</a:t>
            </a:r>
          </a:p>
          <a:p>
            <a:pPr lvl="1"/>
            <a:r>
              <a:rPr lang="zh-TW" altLang="en-US">
                <a:latin typeface="標楷體" pitchFamily="65" charset="-120"/>
              </a:rPr>
              <a:t>能夠指定被擷取 </a:t>
            </a:r>
            <a:r>
              <a:rPr lang="en-US" altLang="zh-TW">
                <a:latin typeface="標楷體" pitchFamily="65" charset="-120"/>
              </a:rPr>
              <a:t>syslog </a:t>
            </a:r>
            <a:r>
              <a:rPr lang="zh-TW" altLang="en-US">
                <a:latin typeface="標楷體" pitchFamily="65" charset="-120"/>
              </a:rPr>
              <a:t>訊息的目的地</a:t>
            </a:r>
            <a:endParaRPr lang="en-US">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10.5</a:t>
            </a:r>
            <a:r>
              <a:rPr lang="zh-TW" altLang="en-US" sz="3600" smtClean="0">
                <a:solidFill>
                  <a:srgbClr val="004C69"/>
                </a:solidFill>
              </a:rPr>
              <a:t> </a:t>
            </a:r>
            <a:r>
              <a:rPr lang="en-US" altLang="zh-TW" sz="3600" smtClean="0">
                <a:solidFill>
                  <a:srgbClr val="004C69"/>
                </a:solidFill>
              </a:rPr>
              <a:t>Syslog </a:t>
            </a:r>
            <a:br>
              <a:rPr lang="en-US" sz="3600">
                <a:solidFill>
                  <a:srgbClr val="004C69"/>
                </a:solidFill>
              </a:rPr>
            </a:br>
            <a:r>
              <a:rPr lang="en-US" altLang="zh-TW" sz="3600">
                <a:solidFill>
                  <a:srgbClr val="004C69"/>
                </a:solidFill>
              </a:rPr>
              <a:t>Syslog </a:t>
            </a:r>
            <a:r>
              <a:rPr lang="zh-TW" altLang="en-US" sz="3600">
                <a:solidFill>
                  <a:srgbClr val="004C69"/>
                </a:solidFill>
              </a:rPr>
              <a:t>簡介</a:t>
            </a:r>
          </a:p>
        </p:txBody>
      </p:sp>
      <p:pic>
        <p:nvPicPr>
          <p:cNvPr id="8" name="Picture 7">
            <a:extLst>
              <a:ext uri="{FF2B5EF4-FFF2-40B4-BE49-F238E27FC236}">
                <a16:creationId xmlns:a16="http://schemas.microsoft.com/office/drawing/2014/main" id="{D0A3D867-D0BE-C94A-9BD3-CA0A14119D54}"/>
              </a:ext>
            </a:extLst>
          </p:cNvPr>
          <p:cNvPicPr>
            <a:picLocks noChangeAspect="1"/>
          </p:cNvPicPr>
          <p:nvPr/>
        </p:nvPicPr>
        <p:blipFill>
          <a:blip r:embed="rId3"/>
          <a:stretch>
            <a:fillRect/>
          </a:stretch>
        </p:blipFill>
        <p:spPr>
          <a:xfrm>
            <a:off x="5564907" y="4030133"/>
            <a:ext cx="4279711" cy="247874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425</a:t>
            </a:fld>
            <a:endParaRPr lang="en-US" kern="0">
              <a:solidFill>
                <a:srgbClr val="595959"/>
              </a:solidFill>
            </a:endParaRPr>
          </a:p>
        </p:txBody>
      </p:sp>
    </p:spTree>
    <p:extLst>
      <p:ext uri="{BB962C8B-B14F-4D97-AF65-F5344CB8AC3E}">
        <p14:creationId xmlns:p14="http://schemas.microsoft.com/office/powerpoint/2010/main" val="14501979"/>
      </p:ext>
    </p:extLst>
  </p:cSld>
  <p:clrMapOvr>
    <a:masterClrMapping/>
  </p:clrMapOvr>
  <p:transition/>
  <p:timing/>
</p:sld>
</file>

<file path=ppt/slides/slide4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9EA75D6E-E75A-3A49-AF36-6D257969E7AB}"/>
              </a:ext>
            </a:extLst>
          </p:cNvPr>
          <p:cNvSpPr>
            <a:spLocks noGrp="1"/>
          </p:cNvSpPr>
          <p:nvPr>
            <p:ph idx="1"/>
          </p:nvPr>
        </p:nvSpPr>
        <p:spPr>
          <a:xfrm>
            <a:off x="676426" y="1288473"/>
            <a:ext cx="9938927" cy="4812177"/>
          </a:xfrm>
        </p:spPr>
        <p:txBody>
          <a:bodyPr>
            <a:noAutofit/>
          </a:bodyPr>
          <a:lstStyle/>
          <a:p>
            <a:r>
              <a:rPr lang="en-US" altLang="zh-TW" sz="2400">
                <a:latin typeface="標楷體" pitchFamily="65" charset="-120"/>
              </a:rPr>
              <a:t>syslog </a:t>
            </a:r>
            <a:r>
              <a:rPr lang="zh-TW" altLang="en-US" sz="2400">
                <a:latin typeface="標楷體" pitchFamily="65" charset="-120"/>
              </a:rPr>
              <a:t>協定藉由發送系統訊息及 </a:t>
            </a:r>
            <a:r>
              <a:rPr lang="en-US" altLang="zh-TW" sz="2400" b="1">
                <a:latin typeface="標楷體" pitchFamily="65" charset="-120"/>
              </a:rPr>
              <a:t>debug</a:t>
            </a:r>
            <a:r>
              <a:rPr lang="zh-TW" altLang="en-US" sz="2400">
                <a:latin typeface="標楷體" pitchFamily="65" charset="-120"/>
              </a:rPr>
              <a:t> 輸出至裝置內部的本機日誌程序啟動。 </a:t>
            </a:r>
            <a:r>
              <a:rPr lang="en-US" altLang="zh-TW" sz="2400">
                <a:latin typeface="標楷體" pitchFamily="65" charset="-120"/>
              </a:rPr>
              <a:t>syslog </a:t>
            </a:r>
            <a:r>
              <a:rPr lang="zh-TW" altLang="en-US" sz="2400">
                <a:latin typeface="標楷體" pitchFamily="65" charset="-120"/>
              </a:rPr>
              <a:t>訊息可能會跨越網路發送到外部 </a:t>
            </a:r>
            <a:r>
              <a:rPr lang="en-US" altLang="zh-TW" sz="2400">
                <a:latin typeface="標楷體" pitchFamily="65" charset="-120"/>
              </a:rPr>
              <a:t>syslog </a:t>
            </a:r>
            <a:r>
              <a:rPr lang="zh-TW" altLang="en-US" sz="2400">
                <a:latin typeface="標楷體" pitchFamily="65" charset="-120"/>
              </a:rPr>
              <a:t>伺服器。這些訊息可以在不需要存取實際裝置的情況下檢索。</a:t>
            </a:r>
            <a:endParaRPr lang="en-US" altLang="zh-TW" sz="2400">
              <a:latin typeface="標楷體" pitchFamily="65" charset="-120"/>
            </a:endParaRPr>
          </a:p>
          <a:p>
            <a:r>
              <a:rPr lang="en-US" altLang="zh-TW" sz="2400">
                <a:latin typeface="標楷體" pitchFamily="65" charset="-120"/>
              </a:rPr>
              <a:t>syslog </a:t>
            </a:r>
            <a:r>
              <a:rPr lang="zh-TW" altLang="en-US" sz="2400">
                <a:latin typeface="標楷體" pitchFamily="65" charset="-120"/>
              </a:rPr>
              <a:t>訊息可能被發送到內部緩衝區。傳送至內部緩衝區的訊息只能透過裝置的 </a:t>
            </a:r>
            <a:r>
              <a:rPr lang="en-US" altLang="zh-TW" sz="2400">
                <a:latin typeface="標楷體" pitchFamily="65" charset="-120"/>
              </a:rPr>
              <a:t>CLI </a:t>
            </a:r>
            <a:r>
              <a:rPr lang="zh-TW" altLang="en-US" sz="2400">
                <a:latin typeface="標楷體" pitchFamily="65" charset="-120"/>
              </a:rPr>
              <a:t>檢視。</a:t>
            </a:r>
          </a:p>
          <a:p>
            <a:r>
              <a:rPr lang="zh-TW" altLang="en-US" sz="2400">
                <a:latin typeface="標楷體" pitchFamily="65" charset="-120"/>
              </a:rPr>
              <a:t>網路管理者可以指定只將特定類型的系統訊息發送至不同的目的地。 </a:t>
            </a:r>
            <a:r>
              <a:rPr lang="en-US" altLang="zh-TW" sz="2400">
                <a:latin typeface="標楷體" pitchFamily="65" charset="-120"/>
              </a:rPr>
              <a:t>syslog </a:t>
            </a:r>
            <a:r>
              <a:rPr lang="zh-TW" altLang="en-US" sz="2400">
                <a:latin typeface="標楷體" pitchFamily="65" charset="-120"/>
              </a:rPr>
              <a:t>訊息的熱門目的地包括下列各項：</a:t>
            </a:r>
          </a:p>
          <a:p>
            <a:pPr lvl="1"/>
            <a:r>
              <a:rPr lang="zh-TW" altLang="en-US">
                <a:latin typeface="標楷體" pitchFamily="65" charset="-120"/>
              </a:rPr>
              <a:t>日誌緩衝區（路由器或交換器內的 </a:t>
            </a:r>
            <a:r>
              <a:rPr lang="en-US" altLang="zh-TW">
                <a:latin typeface="標楷體" pitchFamily="65" charset="-120"/>
              </a:rPr>
              <a:t>RAM</a:t>
            </a:r>
            <a:r>
              <a:rPr lang="zh-TW" altLang="en-US">
                <a:latin typeface="標楷體" pitchFamily="65" charset="-120"/>
              </a:rPr>
              <a:t>）</a:t>
            </a:r>
          </a:p>
          <a:p>
            <a:pPr lvl="1"/>
            <a:r>
              <a:rPr lang="zh-TW" altLang="en-US">
                <a:latin typeface="標楷體" pitchFamily="65" charset="-120"/>
              </a:rPr>
              <a:t>主控台線路</a:t>
            </a:r>
          </a:p>
          <a:p>
            <a:pPr lvl="1"/>
            <a:r>
              <a:rPr lang="zh-TW" altLang="en-US">
                <a:latin typeface="標楷體" pitchFamily="65" charset="-120"/>
              </a:rPr>
              <a:t>終端機線路</a:t>
            </a:r>
          </a:p>
          <a:p>
            <a:pPr lvl="1"/>
            <a:r>
              <a:rPr lang="en-US" altLang="zh-TW">
                <a:latin typeface="標楷體" pitchFamily="65" charset="-120"/>
              </a:rPr>
              <a:t>Syslog </a:t>
            </a:r>
            <a:r>
              <a:rPr lang="zh-TW" altLang="en-US">
                <a:latin typeface="標楷體" pitchFamily="65" charset="-120"/>
              </a:rPr>
              <a:t>伺服器</a:t>
            </a:r>
            <a:endParaRPr lang="en-US">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10.5</a:t>
            </a:r>
            <a:r>
              <a:rPr lang="zh-TW" altLang="en-US" sz="3600">
                <a:solidFill>
                  <a:srgbClr val="004C69"/>
                </a:solidFill>
              </a:rPr>
              <a:t> </a:t>
            </a:r>
            <a:r>
              <a:rPr lang="en-US" altLang="zh-TW" sz="3600" smtClean="0">
                <a:solidFill>
                  <a:srgbClr val="004C69"/>
                </a:solidFill>
              </a:rPr>
              <a:t>Syslog </a:t>
            </a:r>
            <a:br>
              <a:rPr lang="en-US" sz="3600">
                <a:solidFill>
                  <a:srgbClr val="004C69"/>
                </a:solidFill>
              </a:rPr>
            </a:br>
            <a:r>
              <a:rPr lang="en-US" altLang="zh-TW" sz="3600">
                <a:solidFill>
                  <a:srgbClr val="004C69"/>
                </a:solidFill>
              </a:rPr>
              <a:t>Syslog </a:t>
            </a:r>
            <a:r>
              <a:rPr lang="zh-TW" altLang="en-US" sz="3600">
                <a:solidFill>
                  <a:srgbClr val="004C69"/>
                </a:solidFill>
              </a:rPr>
              <a:t>運作</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426</a:t>
            </a:fld>
            <a:endParaRPr lang="en-US" kern="0">
              <a:solidFill>
                <a:srgbClr val="595959"/>
              </a:solidFill>
            </a:endParaRPr>
          </a:p>
        </p:txBody>
      </p:sp>
    </p:spTree>
    <p:extLst>
      <p:ext uri="{BB962C8B-B14F-4D97-AF65-F5344CB8AC3E}">
        <p14:creationId xmlns:p14="http://schemas.microsoft.com/office/powerpoint/2010/main" val="3252328980"/>
      </p:ext>
    </p:extLst>
  </p:cSld>
  <p:clrMapOvr>
    <a:masterClrMapping/>
  </p:clrMapOvr>
  <p:transition/>
  <p:timing/>
</p:sld>
</file>

<file path=ppt/slides/slide4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Rectangle 2">
            <a:extLst>
              <a:ext uri="{FF2B5EF4-FFF2-40B4-BE49-F238E27FC236}">
                <a16:creationId xmlns:a16="http://schemas.microsoft.com/office/drawing/2014/main" id="{6035EF18-5899-B945-9155-FEE03E033FC1}"/>
              </a:ext>
            </a:extLst>
          </p:cNvPr>
          <p:cNvSpPr>
            <a:spLocks noGrp="1" noChangeArrowheads="1"/>
          </p:cNvSpPr>
          <p:nvPr>
            <p:ph idx="1"/>
          </p:nvPr>
        </p:nvSpPr>
        <p:spPr bwMode="auto">
          <a:xfrm>
            <a:off x="192087" y="1065259"/>
            <a:ext cx="4476165" cy="38164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spAutoFit/>
          </a:bodyPr>
          <a:lstStyle>
            <a:lvl1pPr eaLnBrk="0" hangingPunct="0">
              <a:defRPr>
                <a:solidFill>
                  <a:schemeClr val="tx1"/>
                </a:solidFill>
                <a:latin typeface="Arial" pitchFamily="34" charset="0"/>
              </a:defRPr>
            </a:lvl1pPr>
            <a:lvl2pPr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eaLnBrk="0" hangingPunct="0">
              <a:defRPr>
                <a:solidFill>
                  <a:schemeClr val="tx1"/>
                </a:solidFill>
                <a:latin typeface="Arial" pitchFamily="34" charset="0"/>
              </a:defRPr>
            </a:lvl4pPr>
            <a:lvl5pPr eaLnBrk="0" hangingPunct="0">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defTabSz="1219170">
              <a:spcBef>
                <a:spcPct val="0"/>
              </a:spcBef>
              <a:spcAft>
                <a:spcPct val="0"/>
              </a:spcAft>
            </a:pPr>
            <a:r>
              <a:rPr lang="zh-TW" altLang="en-US" sz="2400">
                <a:latin typeface="標楷體" pitchFamily="65" charset="-120"/>
              </a:rPr>
              <a:t>思科裝置會因網路事件而產生 </a:t>
            </a:r>
            <a:r>
              <a:rPr lang="en-US" altLang="zh-TW" sz="2400">
                <a:latin typeface="標楷體" pitchFamily="65" charset="-120"/>
              </a:rPr>
              <a:t>syslog </a:t>
            </a:r>
            <a:r>
              <a:rPr lang="zh-TW" altLang="en-US" sz="2400">
                <a:latin typeface="標楷體" pitchFamily="65" charset="-120"/>
              </a:rPr>
              <a:t>訊息。每個 </a:t>
            </a:r>
            <a:r>
              <a:rPr lang="en-US" altLang="zh-TW" sz="2400">
                <a:latin typeface="標楷體" pitchFamily="65" charset="-120"/>
              </a:rPr>
              <a:t>syslog </a:t>
            </a:r>
            <a:r>
              <a:rPr lang="zh-TW" altLang="en-US" sz="2400">
                <a:latin typeface="標楷體" pitchFamily="65" charset="-120"/>
              </a:rPr>
              <a:t>訊息都包含嚴重性等級和設施</a:t>
            </a:r>
            <a:r>
              <a:rPr lang="zh-TW" altLang="en-US" sz="2400">
                <a:solidFill>
                  <a:srgbClr val="000000"/>
                </a:solidFill>
                <a:latin typeface="標楷體" pitchFamily="65" charset="-120"/>
              </a:rPr>
              <a:t>。</a:t>
            </a:r>
          </a:p>
          <a:p>
            <a:pPr defTabSz="1219170">
              <a:spcBef>
                <a:spcPct val="0"/>
              </a:spcBef>
              <a:spcAft>
                <a:spcPct val="0"/>
              </a:spcAft>
            </a:pPr>
            <a:r>
              <a:rPr lang="zh-TW" altLang="en-US" sz="2400">
                <a:latin typeface="標楷體" pitchFamily="65" charset="-120"/>
              </a:rPr>
              <a:t>較小的數字等級是較關鍵的日誌警報。訊息的嚴重性等級可設定為控制每種訊息的顯示位置 </a:t>
            </a:r>
            <a:r>
              <a:rPr lang="en-US" altLang="zh-TW" sz="2400">
                <a:latin typeface="標楷體" pitchFamily="65" charset="-120"/>
              </a:rPr>
              <a:t>(</a:t>
            </a:r>
            <a:r>
              <a:rPr lang="zh-TW" altLang="en-US" sz="2400">
                <a:latin typeface="標楷體" pitchFamily="65" charset="-120"/>
              </a:rPr>
              <a:t>例如，在主控台或其他目的地</a:t>
            </a:r>
            <a:r>
              <a:rPr lang="en-US" altLang="zh-TW" sz="2400">
                <a:latin typeface="標楷體" pitchFamily="65" charset="-120"/>
              </a:rPr>
              <a:t>)</a:t>
            </a:r>
            <a:r>
              <a:rPr lang="zh-TW" altLang="en-US" sz="2400">
                <a:latin typeface="標楷體" pitchFamily="65" charset="-120"/>
              </a:rPr>
              <a:t>。表格中顯示</a:t>
            </a:r>
            <a:r>
              <a:rPr lang="en-US" altLang="zh-TW" sz="2400">
                <a:latin typeface="標楷體" pitchFamily="65" charset="-120"/>
              </a:rPr>
              <a:t>Syslog </a:t>
            </a:r>
            <a:r>
              <a:rPr lang="zh-TW" altLang="en-US" sz="2400">
                <a:latin typeface="標楷體" pitchFamily="65" charset="-120"/>
              </a:rPr>
              <a:t>等級的完整清單。</a:t>
            </a:r>
            <a:endParaRPr lang="en-US" altLang="en-US" sz="2400">
              <a:solidFill>
                <a:srgbClr val="000000"/>
              </a:solidFill>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10.5</a:t>
            </a:r>
            <a:r>
              <a:rPr lang="zh-TW" altLang="en-US" sz="3600">
                <a:solidFill>
                  <a:srgbClr val="004C69"/>
                </a:solidFill>
              </a:rPr>
              <a:t> </a:t>
            </a:r>
            <a:r>
              <a:rPr lang="en-US" altLang="zh-TW" sz="3600" smtClean="0">
                <a:solidFill>
                  <a:srgbClr val="004C69"/>
                </a:solidFill>
              </a:rPr>
              <a:t>Syslog </a:t>
            </a:r>
            <a:br>
              <a:rPr lang="en-US" sz="3600">
                <a:solidFill>
                  <a:srgbClr val="004C69"/>
                </a:solidFill>
              </a:rPr>
            </a:br>
            <a:r>
              <a:rPr lang="en-US" altLang="zh-TW" sz="3600" err="1">
                <a:solidFill>
                  <a:srgbClr val="004C69"/>
                </a:solidFill>
              </a:rPr>
              <a:t>Syslog </a:t>
            </a:r>
            <a:r>
              <a:rPr lang="zh-TW" altLang="en-US" sz="3600">
                <a:solidFill>
                  <a:srgbClr val="004C69"/>
                </a:solidFill>
              </a:rPr>
              <a:t>訊息格式</a:t>
            </a:r>
          </a:p>
        </p:txBody>
      </p:sp>
      <p:graphicFrame>
        <p:nvGraphicFramePr>
          <p:cNvPr id="8" name="Table 7">
            <a:extLst>
              <a:ext uri="{FF2B5EF4-FFF2-40B4-BE49-F238E27FC236}">
                <a16:creationId xmlns:a16="http://schemas.microsoft.com/office/drawing/2014/main" id="{766BD8CE-BBDD-6541-B15B-6B8FBF2240FC}"/>
              </a:ext>
            </a:extLst>
          </p:cNvPr>
          <p:cNvGraphicFramePr>
            <a:graphicFrameLocks noGrp="1"/>
          </p:cNvGraphicFramePr>
          <p:nvPr>
            <p:extLst>
              <p:ext uri="{D42A27DB-BD31-4B8C-83A1-F6EECF244321}">
                <p14:modId xmlns:p14="http://schemas.microsoft.com/office/powerpoint/2010/main" val="1999352270"/>
              </p:ext>
            </p:extLst>
          </p:nvPr>
        </p:nvGraphicFramePr>
        <p:xfrm>
          <a:off x="4954291" y="1065259"/>
          <a:ext cx="6951672" cy="4206240"/>
        </p:xfrm>
        <a:graphic>
          <a:graphicData uri="http://schemas.openxmlformats.org/drawingml/2006/table">
            <a:tbl>
              <a:tblPr firstRow="1" bandRow="1">
                <a:tableStyleId>{5C22544A-7EE6-4342-B048-85BDC9FD1C3A}</a:tableStyleId>
              </a:tblPr>
              <a:tblGrid>
                <a:gridCol w="1882975">
                  <a:extLst>
                    <a:ext uri="{9D8B030D-6E8A-4147-A177-3AD203B41FA5}">
                      <a16:colId xmlns:a16="http://schemas.microsoft.com/office/drawing/2014/main" val="15616042"/>
                    </a:ext>
                  </a:extLst>
                </a:gridCol>
                <a:gridCol w="1842976">
                  <a:extLst>
                    <a:ext uri="{9D8B030D-6E8A-4147-A177-3AD203B41FA5}">
                      <a16:colId xmlns:a16="http://schemas.microsoft.com/office/drawing/2014/main" val="3225001619"/>
                    </a:ext>
                  </a:extLst>
                </a:gridCol>
                <a:gridCol w="3225721">
                  <a:extLst>
                    <a:ext uri="{9D8B030D-6E8A-4147-A177-3AD203B41FA5}">
                      <a16:colId xmlns:a16="http://schemas.microsoft.com/office/drawing/2014/main" val="2230519157"/>
                    </a:ext>
                  </a:extLst>
                </a:gridCol>
              </a:tblGrid>
              <a:tr h="467360">
                <a:tc>
                  <a:txBody>
                    <a:bodyPr vert="horz" wrap="square"/>
                    <a:lstStyle/>
                    <a:p>
                      <a:pPr algn="l" fontAlgn="ctr"/>
                      <a:r>
                        <a:rPr lang="zh-TW" altLang="en-US" sz="2400" b="1">
                          <a:effectLst/>
                          <a:latin typeface="標楷體" pitchFamily="65" charset="-120"/>
                          <a:ea typeface="標楷體" panose="03000509000000000000" pitchFamily="65" charset="-120"/>
                        </a:rPr>
                        <a:t>嚴重性名稱</a:t>
                      </a:r>
                      <a:endParaRPr lang="zh-TW" altLang="en-US" sz="24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400" b="1">
                          <a:effectLst/>
                          <a:latin typeface="標楷體" pitchFamily="65" charset="-120"/>
                          <a:ea typeface="標楷體" panose="03000509000000000000" pitchFamily="65" charset="-120"/>
                        </a:rPr>
                        <a:t>嚴重性等級</a:t>
                      </a:r>
                      <a:endParaRPr lang="zh-TW" altLang="en-US" sz="24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400" b="1">
                          <a:effectLst/>
                          <a:latin typeface="標楷體" pitchFamily="65" charset="-120"/>
                          <a:ea typeface="標楷體" panose="03000509000000000000" pitchFamily="65" charset="-120"/>
                        </a:rPr>
                        <a:t>說明</a:t>
                      </a:r>
                      <a:endParaRPr lang="zh-TW" altLang="en-US" sz="24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1100616577"/>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緊急</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第 </a:t>
                      </a:r>
                      <a:r>
                        <a:rPr lang="en-US" altLang="zh-TW" sz="2400" b="0">
                          <a:effectLst/>
                          <a:latin typeface="標楷體" pitchFamily="65" charset="-120"/>
                          <a:ea typeface="標楷體" panose="03000509000000000000" pitchFamily="65" charset="-120"/>
                        </a:rPr>
                        <a:t>0 </a:t>
                      </a:r>
                      <a:r>
                        <a:rPr lang="zh-TW" altLang="en-US" sz="2400" b="0">
                          <a:effectLst/>
                          <a:latin typeface="標楷體" pitchFamily="65" charset="-120"/>
                          <a:ea typeface="標楷體" panose="03000509000000000000" pitchFamily="65" charset="-120"/>
                        </a:rPr>
                        <a:t>級</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系統不可用</a:t>
                      </a:r>
                    </a:p>
                  </a:txBody>
                  <a:tcPr marL="50800" marR="50800" marT="50800" marB="50800" anchor="ctr"/>
                </a:tc>
                <a:extLst>
                  <a:ext uri="{0D108BD9-81ED-4DB2-BD59-A6C34878D82A}">
                    <a16:rowId xmlns:a16="http://schemas.microsoft.com/office/drawing/2014/main" val="46649933"/>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警報</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第 </a:t>
                      </a:r>
                      <a:r>
                        <a:rPr lang="en-US" altLang="zh-TW" sz="2400" b="0">
                          <a:effectLst/>
                          <a:latin typeface="標楷體" pitchFamily="65" charset="-120"/>
                          <a:ea typeface="標楷體" panose="03000509000000000000" pitchFamily="65" charset="-120"/>
                        </a:rPr>
                        <a:t>1 </a:t>
                      </a:r>
                      <a:r>
                        <a:rPr lang="zh-TW" altLang="en-US" sz="2400" b="0">
                          <a:effectLst/>
                          <a:latin typeface="標楷體" pitchFamily="65" charset="-120"/>
                          <a:ea typeface="標楷體" panose="03000509000000000000" pitchFamily="65" charset="-120"/>
                        </a:rPr>
                        <a:t>級</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需要立即採取操作</a:t>
                      </a:r>
                    </a:p>
                  </a:txBody>
                  <a:tcPr marL="50800" marR="50800" marT="50800" marB="50800" anchor="ctr"/>
                </a:tc>
                <a:extLst>
                  <a:ext uri="{0D108BD9-81ED-4DB2-BD59-A6C34878D82A}">
                    <a16:rowId xmlns:a16="http://schemas.microsoft.com/office/drawing/2014/main" val="2708665093"/>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嚴重</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第 </a:t>
                      </a:r>
                      <a:r>
                        <a:rPr lang="en-US" altLang="zh-TW" sz="2400" b="0">
                          <a:effectLst/>
                          <a:latin typeface="標楷體" pitchFamily="65" charset="-120"/>
                          <a:ea typeface="標楷體" panose="03000509000000000000" pitchFamily="65" charset="-120"/>
                        </a:rPr>
                        <a:t>2 </a:t>
                      </a:r>
                      <a:r>
                        <a:rPr lang="zh-TW" altLang="en-US" sz="2400" b="0">
                          <a:effectLst/>
                          <a:latin typeface="標楷體" pitchFamily="65" charset="-120"/>
                          <a:ea typeface="標楷體" panose="03000509000000000000" pitchFamily="65" charset="-120"/>
                        </a:rPr>
                        <a:t>級</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緊急情況</a:t>
                      </a:r>
                    </a:p>
                  </a:txBody>
                  <a:tcPr marL="50800" marR="50800" marT="50800" marB="50800" anchor="ctr"/>
                </a:tc>
                <a:extLst>
                  <a:ext uri="{0D108BD9-81ED-4DB2-BD59-A6C34878D82A}">
                    <a16:rowId xmlns:a16="http://schemas.microsoft.com/office/drawing/2014/main" val="3477709704"/>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錯誤</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第 </a:t>
                      </a:r>
                      <a:r>
                        <a:rPr lang="en-US" altLang="zh-TW" sz="2400" b="0">
                          <a:effectLst/>
                          <a:latin typeface="標楷體" pitchFamily="65" charset="-120"/>
                          <a:ea typeface="標楷體" panose="03000509000000000000" pitchFamily="65" charset="-120"/>
                        </a:rPr>
                        <a:t>3 </a:t>
                      </a:r>
                      <a:r>
                        <a:rPr lang="zh-TW" altLang="en-US" sz="2400" b="0">
                          <a:effectLst/>
                          <a:latin typeface="標楷體" pitchFamily="65" charset="-120"/>
                          <a:ea typeface="標楷體" panose="03000509000000000000" pitchFamily="65" charset="-120"/>
                        </a:rPr>
                        <a:t>級</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錯誤情況</a:t>
                      </a:r>
                    </a:p>
                  </a:txBody>
                  <a:tcPr marL="50800" marR="50800" marT="50800" marB="50800" anchor="ctr"/>
                </a:tc>
                <a:extLst>
                  <a:ext uri="{0D108BD9-81ED-4DB2-BD59-A6C34878D82A}">
                    <a16:rowId xmlns:a16="http://schemas.microsoft.com/office/drawing/2014/main" val="2458992849"/>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警告</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第 </a:t>
                      </a:r>
                      <a:r>
                        <a:rPr lang="en-US" altLang="zh-TW" sz="2400" b="0">
                          <a:effectLst/>
                          <a:latin typeface="標楷體" pitchFamily="65" charset="-120"/>
                          <a:ea typeface="標楷體" panose="03000509000000000000" pitchFamily="65" charset="-120"/>
                        </a:rPr>
                        <a:t>4 </a:t>
                      </a:r>
                      <a:r>
                        <a:rPr lang="zh-TW" altLang="en-US" sz="2400" b="0">
                          <a:effectLst/>
                          <a:latin typeface="標楷體" pitchFamily="65" charset="-120"/>
                          <a:ea typeface="標楷體" panose="03000509000000000000" pitchFamily="65" charset="-120"/>
                        </a:rPr>
                        <a:t>級</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警告情況</a:t>
                      </a:r>
                    </a:p>
                  </a:txBody>
                  <a:tcPr marL="50800" marR="50800" marT="50800" marB="50800" anchor="ctr"/>
                </a:tc>
                <a:extLst>
                  <a:ext uri="{0D108BD9-81ED-4DB2-BD59-A6C34878D82A}">
                    <a16:rowId xmlns:a16="http://schemas.microsoft.com/office/drawing/2014/main" val="2928688954"/>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通知</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第 </a:t>
                      </a:r>
                      <a:r>
                        <a:rPr lang="en-US" altLang="zh-TW" sz="2400" b="0">
                          <a:effectLst/>
                          <a:latin typeface="標楷體" pitchFamily="65" charset="-120"/>
                          <a:ea typeface="標楷體" panose="03000509000000000000" pitchFamily="65" charset="-120"/>
                        </a:rPr>
                        <a:t>5 </a:t>
                      </a:r>
                      <a:r>
                        <a:rPr lang="zh-TW" altLang="en-US" sz="2400" b="0">
                          <a:effectLst/>
                          <a:latin typeface="標楷體" pitchFamily="65" charset="-120"/>
                          <a:ea typeface="標楷體" panose="03000509000000000000" pitchFamily="65" charset="-120"/>
                        </a:rPr>
                        <a:t>級</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正常，但重要的情況</a:t>
                      </a:r>
                    </a:p>
                  </a:txBody>
                  <a:tcPr marL="50800" marR="50800" marT="50800" marB="50800" anchor="ctr"/>
                </a:tc>
                <a:extLst>
                  <a:ext uri="{0D108BD9-81ED-4DB2-BD59-A6C34878D82A}">
                    <a16:rowId xmlns:a16="http://schemas.microsoft.com/office/drawing/2014/main" val="3432372912"/>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資訊</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第 </a:t>
                      </a:r>
                      <a:r>
                        <a:rPr lang="en-US" altLang="zh-TW" sz="2400" b="0">
                          <a:effectLst/>
                          <a:latin typeface="標楷體" pitchFamily="65" charset="-120"/>
                          <a:ea typeface="標楷體" panose="03000509000000000000" pitchFamily="65" charset="-120"/>
                        </a:rPr>
                        <a:t>6 </a:t>
                      </a:r>
                      <a:r>
                        <a:rPr lang="zh-TW" altLang="en-US" sz="2400" b="0">
                          <a:effectLst/>
                          <a:latin typeface="標楷體" pitchFamily="65" charset="-120"/>
                          <a:ea typeface="標楷體" panose="03000509000000000000" pitchFamily="65" charset="-120"/>
                        </a:rPr>
                        <a:t>級</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資訊性訊息</a:t>
                      </a:r>
                    </a:p>
                  </a:txBody>
                  <a:tcPr marL="50800" marR="50800" marT="50800" marB="50800" anchor="ctr"/>
                </a:tc>
                <a:extLst>
                  <a:ext uri="{0D108BD9-81ED-4DB2-BD59-A6C34878D82A}">
                    <a16:rowId xmlns:a16="http://schemas.microsoft.com/office/drawing/2014/main" val="248113143"/>
                  </a:ext>
                </a:extLst>
              </a:tr>
              <a:tr h="467360">
                <a:tc>
                  <a:txBody>
                    <a:bodyPr vert="horz" wrap="square"/>
                    <a:lstStyle/>
                    <a:p>
                      <a:pPr fontAlgn="ctr"/>
                      <a:r>
                        <a:rPr lang="zh-TW" altLang="en-US" sz="2400" b="0">
                          <a:effectLst/>
                          <a:latin typeface="標楷體" pitchFamily="65" charset="-120"/>
                          <a:ea typeface="標楷體" panose="03000509000000000000" pitchFamily="65" charset="-120"/>
                        </a:rPr>
                        <a:t>除錯</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第 </a:t>
                      </a:r>
                      <a:r>
                        <a:rPr lang="en-US" altLang="zh-TW" sz="2400" b="0">
                          <a:effectLst/>
                          <a:latin typeface="標楷體" pitchFamily="65" charset="-120"/>
                          <a:ea typeface="標楷體" panose="03000509000000000000" pitchFamily="65" charset="-120"/>
                        </a:rPr>
                        <a:t>7 </a:t>
                      </a:r>
                      <a:r>
                        <a:rPr lang="zh-TW" altLang="en-US" sz="2400" b="0">
                          <a:effectLst/>
                          <a:latin typeface="標楷體" pitchFamily="65" charset="-120"/>
                          <a:ea typeface="標楷體" panose="03000509000000000000" pitchFamily="65" charset="-120"/>
                        </a:rPr>
                        <a:t>級</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除錯訊息</a:t>
                      </a:r>
                    </a:p>
                  </a:txBody>
                  <a:tcPr marL="50800" marR="50800" marT="50800" marB="50800" anchor="ctr"/>
                </a:tc>
                <a:extLst>
                  <a:ext uri="{0D108BD9-81ED-4DB2-BD59-A6C34878D82A}">
                    <a16:rowId xmlns:a16="http://schemas.microsoft.com/office/drawing/2014/main" val="1668847051"/>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427</a:t>
            </a:fld>
            <a:endParaRPr lang="en-US" kern="0">
              <a:solidFill>
                <a:srgbClr val="595959"/>
              </a:solidFill>
            </a:endParaRPr>
          </a:p>
        </p:txBody>
      </p:sp>
    </p:spTree>
    <p:extLst>
      <p:ext uri="{BB962C8B-B14F-4D97-AF65-F5344CB8AC3E}">
        <p14:creationId xmlns:p14="http://schemas.microsoft.com/office/powerpoint/2010/main" val="1140107260"/>
      </p:ext>
    </p:extLst>
  </p:cSld>
  <p:clrMapOvr>
    <a:masterClrMapping/>
  </p:clrMapOvr>
  <p:transition/>
  <p:timing/>
</p:sld>
</file>

<file path=ppt/slides/slide4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2F0CC20D-A867-4147-A98F-F18CB560168E}"/>
              </a:ext>
            </a:extLst>
          </p:cNvPr>
          <p:cNvSpPr>
            <a:spLocks noGrp="1"/>
          </p:cNvSpPr>
          <p:nvPr>
            <p:ph idx="1"/>
          </p:nvPr>
        </p:nvSpPr>
        <p:spPr>
          <a:xfrm>
            <a:off x="676426" y="1330036"/>
            <a:ext cx="10188309" cy="4770614"/>
          </a:xfrm>
        </p:spPr>
        <p:txBody>
          <a:bodyPr/>
          <a:lstStyle/>
          <a:p>
            <a:r>
              <a:rPr lang="zh-TW" altLang="en-US" sz="2400">
                <a:latin typeface="標楷體" pitchFamily="65" charset="-120"/>
              </a:rPr>
              <a:t>除了指定嚴重性之外，</a:t>
            </a:r>
            <a:r>
              <a:rPr lang="en-US" altLang="zh-TW" sz="2400">
                <a:latin typeface="標楷體" pitchFamily="65" charset="-120"/>
              </a:rPr>
              <a:t>syslog </a:t>
            </a:r>
            <a:r>
              <a:rPr lang="zh-TW" altLang="en-US" sz="2400">
                <a:latin typeface="標楷體" pitchFamily="65" charset="-120"/>
              </a:rPr>
              <a:t>訊息還包含有關設施的資訊。</a:t>
            </a:r>
            <a:r>
              <a:rPr lang="en-US" altLang="zh-TW" sz="2400">
                <a:latin typeface="標楷體" pitchFamily="65" charset="-120"/>
              </a:rPr>
              <a:t>Syslog </a:t>
            </a:r>
            <a:r>
              <a:rPr lang="zh-TW" altLang="en-US" sz="2400">
                <a:latin typeface="標楷體" pitchFamily="65" charset="-120"/>
              </a:rPr>
              <a:t>設施是識別和分類系統狀態資料以進行錯誤和事件訊息報告的服務識別碼。可用的日誌設施選項是針對網路裝置的。</a:t>
            </a:r>
            <a:endParaRPr lang="en-US" sz="2400">
              <a:latin typeface="標楷體" pitchFamily="65" charset="-120"/>
            </a:endParaRPr>
          </a:p>
          <a:p>
            <a:r>
              <a:rPr lang="zh-TW" altLang="en-US" sz="2400">
                <a:latin typeface="標楷體" pitchFamily="65" charset="-120"/>
              </a:rPr>
              <a:t>思科 </a:t>
            </a:r>
            <a:r>
              <a:rPr lang="en-US" altLang="zh-TW" sz="2400">
                <a:latin typeface="標楷體" pitchFamily="65" charset="-120"/>
              </a:rPr>
              <a:t>IOS </a:t>
            </a:r>
            <a:r>
              <a:rPr lang="zh-TW" altLang="en-US" sz="2400">
                <a:latin typeface="標楷體" pitchFamily="65" charset="-120"/>
              </a:rPr>
              <a:t>路由器上回報了一些常見的 </a:t>
            </a:r>
            <a:r>
              <a:rPr lang="en-US" altLang="zh-TW" sz="2400">
                <a:latin typeface="標楷體" pitchFamily="65" charset="-120"/>
              </a:rPr>
              <a:t>syslog </a:t>
            </a:r>
            <a:r>
              <a:rPr lang="zh-TW" altLang="en-US" sz="2400">
                <a:latin typeface="標楷體" pitchFamily="65" charset="-120"/>
              </a:rPr>
              <a:t>訊息設施包括：</a:t>
            </a:r>
          </a:p>
          <a:p>
            <a:pPr lvl="1"/>
            <a:r>
              <a:rPr lang="en-US" altLang="zh-TW">
                <a:latin typeface="標楷體" pitchFamily="65" charset="-120"/>
              </a:rPr>
              <a:t>IP</a:t>
            </a:r>
          </a:p>
          <a:p>
            <a:pPr lvl="1"/>
            <a:r>
              <a:rPr lang="en-US" altLang="zh-TW">
                <a:latin typeface="標楷體" pitchFamily="65" charset="-120"/>
              </a:rPr>
              <a:t>OSPF </a:t>
            </a:r>
            <a:r>
              <a:rPr lang="zh-TW" altLang="en-US">
                <a:latin typeface="標楷體" pitchFamily="65" charset="-120"/>
              </a:rPr>
              <a:t>協定</a:t>
            </a:r>
          </a:p>
          <a:p>
            <a:pPr lvl="1"/>
            <a:r>
              <a:rPr lang="en-US" altLang="zh-TW">
                <a:latin typeface="標楷體" pitchFamily="65" charset="-120"/>
              </a:rPr>
              <a:t>SYS operating system</a:t>
            </a:r>
          </a:p>
          <a:p>
            <a:pPr lvl="1"/>
            <a:r>
              <a:rPr lang="en-US" altLang="zh-TW">
                <a:latin typeface="標楷體" pitchFamily="65" charset="-120"/>
              </a:rPr>
              <a:t>IP security (IPsec)</a:t>
            </a:r>
          </a:p>
          <a:p>
            <a:pPr lvl="1"/>
            <a:r>
              <a:rPr lang="zh-TW" altLang="en-US">
                <a:latin typeface="標楷體" pitchFamily="65" charset="-120"/>
              </a:rPr>
              <a:t>介面 </a:t>
            </a:r>
            <a:r>
              <a:rPr lang="en-US" altLang="zh-TW">
                <a:latin typeface="標楷體" pitchFamily="65" charset="-120"/>
              </a:rPr>
              <a:t>IP (IF)</a:t>
            </a: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10.5</a:t>
            </a:r>
            <a:r>
              <a:rPr lang="zh-TW" altLang="en-US" sz="3600" smtClean="0">
                <a:solidFill>
                  <a:srgbClr val="004C69"/>
                </a:solidFill>
              </a:rPr>
              <a:t> </a:t>
            </a:r>
            <a:r>
              <a:rPr lang="en-US" altLang="zh-TW" sz="3600" smtClean="0">
                <a:solidFill>
                  <a:srgbClr val="004C69"/>
                </a:solidFill>
              </a:rPr>
              <a:t>Syslog </a:t>
            </a:r>
            <a:br>
              <a:rPr lang="en-US" sz="3600">
                <a:solidFill>
                  <a:srgbClr val="004C69"/>
                </a:solidFill>
              </a:rPr>
            </a:br>
            <a:r>
              <a:rPr lang="en-US" altLang="zh-TW" sz="3600" err="1">
                <a:solidFill>
                  <a:srgbClr val="004C69"/>
                </a:solidFill>
              </a:rPr>
              <a:t>Syslog </a:t>
            </a:r>
            <a:r>
              <a:rPr lang="zh-TW" altLang="en-US" sz="3600">
                <a:solidFill>
                  <a:srgbClr val="004C69"/>
                </a:solidFill>
              </a:rPr>
              <a:t>設施</a:t>
            </a:r>
          </a:p>
        </p:txBody>
      </p:sp>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428</a:t>
            </a:fld>
            <a:endParaRPr lang="en-US" kern="0">
              <a:solidFill>
                <a:srgbClr val="595959"/>
              </a:solidFill>
            </a:endParaRPr>
          </a:p>
        </p:txBody>
      </p:sp>
    </p:spTree>
    <p:extLst>
      <p:ext uri="{BB962C8B-B14F-4D97-AF65-F5344CB8AC3E}">
        <p14:creationId xmlns:p14="http://schemas.microsoft.com/office/powerpoint/2010/main" val="3960074151"/>
      </p:ext>
    </p:extLst>
  </p:cSld>
  <p:clrMapOvr>
    <a:masterClrMapping/>
  </p:clrMapOvr>
  <p:transition/>
  <p:timing/>
</p:sld>
</file>

<file path=ppt/slides/slide4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54AD627-46F6-374D-A9FD-131CEDA2C9FC}"/>
              </a:ext>
            </a:extLst>
          </p:cNvPr>
          <p:cNvSpPr>
            <a:spLocks noGrp="1"/>
          </p:cNvSpPr>
          <p:nvPr>
            <p:ph idx="1"/>
          </p:nvPr>
        </p:nvSpPr>
        <p:spPr>
          <a:xfrm>
            <a:off x="676426" y="1296785"/>
            <a:ext cx="11804381" cy="4803865"/>
          </a:xfrm>
        </p:spPr>
        <p:txBody>
          <a:bodyPr/>
          <a:lstStyle/>
          <a:p>
            <a:r>
              <a:rPr lang="zh-TW" altLang="en-US" sz="2400">
                <a:latin typeface="標楷體" pitchFamily="65" charset="-120"/>
              </a:rPr>
              <a:t>預設情況下，思科 </a:t>
            </a:r>
            <a:r>
              <a:rPr lang="en-US" altLang="zh-TW" sz="2400">
                <a:latin typeface="標楷體" pitchFamily="65" charset="-120"/>
              </a:rPr>
              <a:t>IOS </a:t>
            </a:r>
            <a:r>
              <a:rPr lang="zh-TW" altLang="en-US" sz="2400">
                <a:latin typeface="標楷體" pitchFamily="65" charset="-120"/>
              </a:rPr>
              <a:t>軟體上的 </a:t>
            </a:r>
            <a:r>
              <a:rPr lang="en-US" altLang="zh-TW" sz="2400">
                <a:latin typeface="標楷體" pitchFamily="65" charset="-120"/>
              </a:rPr>
              <a:t>syslog </a:t>
            </a:r>
            <a:r>
              <a:rPr lang="zh-TW" altLang="en-US" sz="2400">
                <a:latin typeface="標楷體" pitchFamily="65" charset="-120"/>
              </a:rPr>
              <a:t>訊息的格式如下：</a:t>
            </a:r>
          </a:p>
          <a:p>
            <a:pPr marL="0" indent="0">
              <a:buNone/>
            </a:pPr>
            <a:endParaRPr lang="zh-TW" altLang="en-US" sz="2133">
              <a:latin typeface="標楷體" pitchFamily="65" charset="-120"/>
            </a:endParaRPr>
          </a:p>
          <a:p>
            <a:endParaRPr lang="en-US" sz="2400">
              <a:latin typeface="標楷體" pitchFamily="65" charset="-120"/>
            </a:endParaRPr>
          </a:p>
          <a:p>
            <a:r>
              <a:rPr lang="zh-TW" altLang="en-US" sz="2400">
                <a:latin typeface="標楷體" pitchFamily="65" charset="-120"/>
              </a:rPr>
              <a:t>例如，</a:t>
            </a:r>
            <a:r>
              <a:rPr lang="en-US" altLang="zh-TW" sz="2400">
                <a:latin typeface="標楷體" pitchFamily="65" charset="-120"/>
              </a:rPr>
              <a:t>EtherChannel </a:t>
            </a:r>
            <a:r>
              <a:rPr lang="zh-TW" altLang="en-US" sz="2400">
                <a:latin typeface="標楷體" pitchFamily="65" charset="-120"/>
              </a:rPr>
              <a:t>鏈路變更狀態為 </a:t>
            </a:r>
            <a:r>
              <a:rPr lang="en-US" altLang="zh-TW" sz="2400">
                <a:latin typeface="標楷體" pitchFamily="65" charset="-120"/>
              </a:rPr>
              <a:t>up </a:t>
            </a:r>
            <a:r>
              <a:rPr lang="zh-TW" altLang="en-US" sz="2400">
                <a:latin typeface="標楷體" pitchFamily="65" charset="-120"/>
              </a:rPr>
              <a:t>的 </a:t>
            </a:r>
            <a:r>
              <a:rPr lang="en-US" altLang="zh-TW" sz="2400">
                <a:latin typeface="標楷體" pitchFamily="65" charset="-120"/>
              </a:rPr>
              <a:t>Cisco </a:t>
            </a:r>
            <a:r>
              <a:rPr lang="zh-TW" altLang="en-US" sz="2400">
                <a:latin typeface="標楷體" pitchFamily="65" charset="-120"/>
              </a:rPr>
              <a:t>交換器輸出範例為： </a:t>
            </a:r>
            <a:endParaRPr lang="en-US" altLang="zh-TW" sz="2400">
              <a:latin typeface="標楷體" pitchFamily="65" charset="-120"/>
            </a:endParaRPr>
          </a:p>
          <a:p>
            <a:endParaRPr lang="en-US" altLang="zh-TW" sz="2133">
              <a:latin typeface="標楷體" pitchFamily="65" charset="-120"/>
              <a:cs typeface="Courier New" panose="02070309020205020404" pitchFamily="49" charset="0"/>
            </a:endParaRPr>
          </a:p>
          <a:p>
            <a:endParaRPr lang="en-US" altLang="zh-TW" sz="2133">
              <a:latin typeface="標楷體" pitchFamily="65" charset="-120"/>
              <a:cs typeface="Courier New" panose="02070309020205020404" pitchFamily="49" charset="0"/>
            </a:endParaRPr>
          </a:p>
          <a:p>
            <a:endParaRPr lang="en-US" altLang="zh-TW" sz="2133">
              <a:latin typeface="標楷體" pitchFamily="65" charset="-120"/>
              <a:cs typeface="Courier New" panose="02070309020205020404" pitchFamily="49" charset="0"/>
            </a:endParaRPr>
          </a:p>
          <a:p>
            <a:r>
              <a:rPr lang="zh-TW" altLang="en-US" sz="2400">
                <a:latin typeface="標楷體" pitchFamily="65" charset="-120"/>
              </a:rPr>
              <a:t>這裡的設施是 </a:t>
            </a:r>
            <a:r>
              <a:rPr lang="en-US" altLang="zh-TW" sz="2400">
                <a:latin typeface="標楷體" pitchFamily="65" charset="-120"/>
              </a:rPr>
              <a:t>LINK </a:t>
            </a:r>
            <a:r>
              <a:rPr lang="zh-TW" altLang="en-US" sz="2400">
                <a:latin typeface="標楷體" pitchFamily="65" charset="-120"/>
              </a:rPr>
              <a:t>而嚴重性等級是 </a:t>
            </a:r>
            <a:r>
              <a:rPr lang="en-US" altLang="zh-TW" sz="2400">
                <a:latin typeface="標楷體" pitchFamily="65" charset="-120"/>
              </a:rPr>
              <a:t>3</a:t>
            </a:r>
            <a:r>
              <a:rPr lang="zh-TW" altLang="en-US" sz="2400">
                <a:latin typeface="標楷體" pitchFamily="65" charset="-120"/>
              </a:rPr>
              <a:t>，與易記碼 </a:t>
            </a:r>
            <a:r>
              <a:rPr lang="en-US" altLang="zh-TW" sz="2400">
                <a:latin typeface="標楷體" pitchFamily="65" charset="-120"/>
              </a:rPr>
              <a:t>(MNEMONIC) UPDOWN</a:t>
            </a:r>
            <a:r>
              <a:rPr lang="zh-TW" altLang="en-US" sz="2400">
                <a:latin typeface="標楷體" pitchFamily="65" charset="-120"/>
              </a:rPr>
              <a:t>。</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10.5</a:t>
            </a:r>
            <a:r>
              <a:rPr lang="zh-TW" altLang="en-US" sz="3600" smtClean="0">
                <a:solidFill>
                  <a:srgbClr val="004C69"/>
                </a:solidFill>
              </a:rPr>
              <a:t> </a:t>
            </a:r>
            <a:r>
              <a:rPr lang="en-US" altLang="zh-TW" sz="3600" smtClean="0">
                <a:solidFill>
                  <a:srgbClr val="004C69"/>
                </a:solidFill>
              </a:rPr>
              <a:t>Syslog </a:t>
            </a:r>
            <a:br>
              <a:rPr lang="en-US" sz="3600">
                <a:solidFill>
                  <a:srgbClr val="004C69"/>
                </a:solidFill>
              </a:rPr>
            </a:br>
            <a:r>
              <a:rPr lang="en-US" altLang="zh-TW" sz="3600" err="1">
                <a:solidFill>
                  <a:srgbClr val="004C69"/>
                </a:solidFill>
              </a:rPr>
              <a:t>Syslog </a:t>
            </a:r>
            <a:r>
              <a:rPr lang="zh-TW" altLang="en-US" sz="3600">
                <a:solidFill>
                  <a:srgbClr val="004C69"/>
                </a:solidFill>
              </a:rPr>
              <a:t>設施（續） </a:t>
            </a:r>
          </a:p>
        </p:txBody>
      </p:sp>
      <p:sp>
        <p:nvSpPr>
          <p:cNvPr id="2" name="Rectangle 1">
            <a:extLst>
              <a:ext uri="{FF2B5EF4-FFF2-40B4-BE49-F238E27FC236}">
                <a16:creationId xmlns:a16="http://schemas.microsoft.com/office/drawing/2014/main" id="{DA819535-81B8-4E8A-B664-3FA005A7A6B1}"/>
              </a:ext>
            </a:extLst>
          </p:cNvPr>
          <p:cNvSpPr>
            <a:spLocks noChangeArrowheads="1"/>
          </p:cNvSpPr>
          <p:nvPr/>
        </p:nvSpPr>
        <p:spPr bwMode="auto">
          <a:xfrm>
            <a:off x="556725" y="1914373"/>
            <a:ext cx="6742433" cy="714656"/>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11600" rIns="0" bIns="211600" numCol="1" anchor="ctr" anchorCtr="0" compatLnSpc="1">
            <a:prstTxWarp prst="textNoShape">
              <a:avLst/>
            </a:prstTxWarp>
            <a:spAutoFit/>
          </a:bodyPr>
          <a:lstStyle/>
          <a:p>
            <a:pPr defTabSz="1219170" eaLnBrk="0" fontAlgn="base" hangingPunct="0">
              <a:spcBef>
                <a:spcPct val="0"/>
              </a:spcBef>
              <a:spcAft>
                <a:spcPct val="0"/>
              </a:spcAft>
            </a:pPr>
            <a:r>
              <a:rPr lang="zh-TW" altLang="zh-TW" sz="1867">
                <a:solidFill>
                  <a:srgbClr val="DFDFDF"/>
                </a:solidFill>
                <a:latin typeface="Courier New" panose="02070309020205020404" pitchFamily="49" charset="0"/>
                <a:cs typeface="Courier New" panose="02070309020205020404" pitchFamily="49" charset="0"/>
              </a:rPr>
              <a:t>%facility-severity-MNEMONIC: description</a:t>
            </a:r>
            <a:r>
              <a:rPr lang="zh-TW" altLang="zh-TW" sz="1867">
                <a:latin typeface="Courier New" panose="02070309020205020404" pitchFamily="49" charset="0"/>
                <a:cs typeface="Courier New" panose="02070309020205020404" pitchFamily="49" charset="0"/>
              </a:rPr>
              <a:t> </a:t>
            </a:r>
          </a:p>
        </p:txBody>
      </p:sp>
      <p:sp>
        <p:nvSpPr>
          <p:cNvPr id="6" name="Rectangle 1">
            <a:extLst>
              <a:ext uri="{FF2B5EF4-FFF2-40B4-BE49-F238E27FC236}">
                <a16:creationId xmlns:a16="http://schemas.microsoft.com/office/drawing/2014/main" id="{0608CFB0-50FF-461E-9885-B8ED253F07AF}"/>
              </a:ext>
            </a:extLst>
          </p:cNvPr>
          <p:cNvSpPr>
            <a:spLocks noChangeArrowheads="1"/>
          </p:cNvSpPr>
          <p:nvPr/>
        </p:nvSpPr>
        <p:spPr bwMode="auto">
          <a:xfrm>
            <a:off x="556725" y="3698717"/>
            <a:ext cx="9437507" cy="714656"/>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11600" rIns="0" bIns="211600" numCol="1" anchor="ctr" anchorCtr="0" compatLnSpc="1">
            <a:prstTxWarp prst="textNoShape">
              <a:avLst/>
            </a:prstTxWarp>
            <a:spAutoFit/>
          </a:bodyPr>
          <a:lstStyle/>
          <a:p>
            <a:pPr defTabSz="1219170" eaLnBrk="0" hangingPunct="0"/>
            <a:r>
              <a:rPr lang="en-US" altLang="zh-TW" sz="1867">
                <a:solidFill>
                  <a:srgbClr val="DFDFDF"/>
                </a:solidFill>
                <a:latin typeface="Courier New" panose="02070309020205020404" pitchFamily="49" charset="0"/>
                <a:cs typeface="Courier New" panose="02070309020205020404" pitchFamily="49" charset="0"/>
              </a:rPr>
              <a:t>%LINK-3-UPDOWN: Interface Port-channel1, changed state to up </a:t>
            </a:r>
            <a:endParaRPr lang="zh-TW" altLang="zh-TW" sz="1867">
              <a:solidFill>
                <a:srgbClr val="DFDFDF"/>
              </a:solidFill>
              <a:latin typeface="Courier New" panose="02070309020205020404" pitchFamily="49" charset="0"/>
              <a:cs typeface="Courier New" panose="02070309020205020404" pitchFamily="49" charset="0"/>
            </a:endParaRPr>
          </a:p>
        </p:txBody>
      </p:sp>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429</a:t>
            </a:fld>
            <a:endParaRPr lang="en-US" kern="0">
              <a:solidFill>
                <a:srgbClr val="595959"/>
              </a:solidFill>
            </a:endParaRPr>
          </a:p>
        </p:txBody>
      </p:sp>
    </p:spTree>
    <p:extLst>
      <p:ext uri="{BB962C8B-B14F-4D97-AF65-F5344CB8AC3E}">
        <p14:creationId xmlns:p14="http://schemas.microsoft.com/office/powerpoint/2010/main" val="3742650458"/>
      </p:ext>
    </p:extLst>
  </p:cSld>
  <p:clrMapOvr>
    <a:masterClrMapping/>
  </p:clrMapOvr>
  <p:transition/>
  <p:timing/>
</p:sld>
</file>

<file path=ppt/slides/slide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EB0BDB27-D916-344D-802C-6AE1E967CC9E}"/>
              </a:ext>
            </a:extLst>
          </p:cNvPr>
          <p:cNvSpPr>
            <a:spLocks noGrp="1"/>
          </p:cNvSpPr>
          <p:nvPr>
            <p:ph idx="1"/>
          </p:nvPr>
        </p:nvSpPr>
        <p:spPr>
          <a:xfrm>
            <a:off x="192087" y="1065260"/>
            <a:ext cx="4504484" cy="5540425"/>
          </a:xfrm>
        </p:spPr>
        <p:txBody>
          <a:bodyPr/>
          <a:lstStyle/>
          <a:p>
            <a:r>
              <a:rPr lang="zh-TW" altLang="en-US" sz="2133">
                <a:ea typeface="+mn-ea"/>
              </a:rPr>
              <a:t>使用 </a:t>
            </a:r>
            <a:r>
              <a:rPr lang="en-US" altLang="zh-TW" sz="2133" b="1">
                <a:ea typeface="+mn-ea"/>
              </a:rPr>
              <a:t>passive-interface</a:t>
            </a:r>
            <a:r>
              <a:rPr lang="en-US" altLang="zh-TW" sz="2133">
                <a:ea typeface="+mn-ea"/>
              </a:rPr>
              <a:t> </a:t>
            </a:r>
            <a:r>
              <a:rPr lang="zh-TW" altLang="en-US" sz="2133">
                <a:ea typeface="+mn-ea"/>
              </a:rPr>
              <a:t>路由器設定模式命令，防止路由訊息透過路由器介面傳輸，但仍允許將該網路通告至其他路由器。</a:t>
            </a:r>
            <a:endParaRPr lang="zh-TW" altLang="en-US" sz="2133">
              <a:latin typeface="+mn-lt"/>
              <a:ea typeface="+mn-ea"/>
            </a:endParaRPr>
          </a:p>
          <a:p>
            <a:r>
              <a:rPr lang="zh-TW" altLang="en-US" sz="2133">
                <a:ea typeface="+mn-ea"/>
              </a:rPr>
              <a:t>然後使用 </a:t>
            </a:r>
            <a:r>
              <a:rPr lang="en-US" altLang="zh-TW" sz="2133" b="1">
                <a:ea typeface="+mn-ea"/>
              </a:rPr>
              <a:t>show ip protocols</a:t>
            </a:r>
            <a:r>
              <a:rPr lang="en-US" altLang="zh-TW" sz="2133">
                <a:ea typeface="+mn-ea"/>
              </a:rPr>
              <a:t> </a:t>
            </a:r>
            <a:r>
              <a:rPr lang="zh-TW" altLang="en-US" sz="2133">
                <a:ea typeface="+mn-ea"/>
              </a:rPr>
              <a:t>命令來驗證 </a:t>
            </a:r>
            <a:r>
              <a:rPr lang="en-US" altLang="zh-TW" sz="2133">
                <a:ea typeface="+mn-ea"/>
              </a:rPr>
              <a:t>Loopback 0 </a:t>
            </a:r>
            <a:r>
              <a:rPr lang="zh-TW" altLang="en-US" sz="2133">
                <a:ea typeface="+mn-ea"/>
              </a:rPr>
              <a:t>介面是否列為被動。</a:t>
            </a:r>
            <a:endParaRPr lang="en-US" sz="2133">
              <a:latin typeface="+mn-lt"/>
              <a:ea typeface="+mn-ea"/>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2.2</a:t>
            </a:r>
            <a:r>
              <a:rPr lang="zh-TW" altLang="en-US" sz="3600" smtClean="0">
                <a:solidFill>
                  <a:srgbClr val="004C69"/>
                </a:solidFill>
              </a:rPr>
              <a:t>點</a:t>
            </a:r>
            <a:r>
              <a:rPr lang="zh-TW" altLang="en-US" sz="3600">
                <a:solidFill>
                  <a:srgbClr val="004C69"/>
                </a:solidFill>
              </a:rPr>
              <a:t>對點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zh-TW" altLang="en-US" sz="3600">
                <a:solidFill>
                  <a:srgbClr val="004C69"/>
                </a:solidFill>
              </a:rPr>
              <a:t>設定被動介面</a:t>
            </a:r>
          </a:p>
        </p:txBody>
      </p:sp>
      <p:sp>
        <p:nvSpPr>
          <p:cNvPr id="6" name="Rectangle 5">
            <a:extLst>
              <a:ext uri="{FF2B5EF4-FFF2-40B4-BE49-F238E27FC236}">
                <a16:creationId xmlns:a16="http://schemas.microsoft.com/office/drawing/2014/main" id="{A2F16E5F-7C8A-48A0-80B1-9F2F707D4854}"/>
              </a:ext>
            </a:extLst>
          </p:cNvPr>
          <p:cNvSpPr/>
          <p:nvPr/>
        </p:nvSpPr>
        <p:spPr>
          <a:xfrm>
            <a:off x="4911126" y="1097276"/>
            <a:ext cx="6921389" cy="5078313"/>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R1(config)# </a:t>
            </a:r>
            <a:r>
              <a:rPr lang="en-US" altLang="zh-TW" sz="1200" b="1">
                <a:solidFill>
                  <a:srgbClr val="DFDFDF"/>
                </a:solidFill>
                <a:latin typeface="Courier New" panose="02070309020205020404" pitchFamily="49" charset="0"/>
              </a:rPr>
              <a:t>router ospf 10</a:t>
            </a:r>
          </a:p>
          <a:p>
            <a:r>
              <a:rPr lang="en-US" altLang="zh-TW" sz="1200">
                <a:solidFill>
                  <a:srgbClr val="DFDFDF"/>
                </a:solidFill>
                <a:latin typeface="Courier New" panose="02070309020205020404" pitchFamily="49" charset="0"/>
              </a:rPr>
              <a:t>R1(config-router)# </a:t>
            </a:r>
            <a:r>
              <a:rPr lang="en-US" altLang="zh-TW" sz="1200" b="1">
                <a:solidFill>
                  <a:srgbClr val="DFDFDF"/>
                </a:solidFill>
                <a:latin typeface="Courier New" panose="02070309020205020404" pitchFamily="49" charset="0"/>
              </a:rPr>
              <a:t>passive-interface loopback 0</a:t>
            </a:r>
          </a:p>
          <a:p>
            <a:r>
              <a:rPr lang="en-US" altLang="zh-TW" sz="1200">
                <a:solidFill>
                  <a:srgbClr val="DFDFDF"/>
                </a:solidFill>
                <a:latin typeface="Courier New" panose="02070309020205020404" pitchFamily="49" charset="0"/>
              </a:rPr>
              <a:t>R1(config-router)# </a:t>
            </a:r>
            <a:r>
              <a:rPr lang="en-US" altLang="zh-TW" sz="1200" b="1">
                <a:solidFill>
                  <a:srgbClr val="DFDFDF"/>
                </a:solidFill>
                <a:latin typeface="Courier New" panose="02070309020205020404" pitchFamily="49" charset="0"/>
              </a:rPr>
              <a:t>end</a:t>
            </a:r>
          </a:p>
          <a:p>
            <a:r>
              <a:rPr lang="en-US" altLang="zh-TW" sz="1200">
                <a:solidFill>
                  <a:srgbClr val="DFDFDF"/>
                </a:solidFill>
                <a:latin typeface="Courier New" panose="02070309020205020404" pitchFamily="49" charset="0"/>
              </a:rPr>
              <a:t>R1#</a:t>
            </a:r>
          </a:p>
          <a:p>
            <a:r>
              <a:rPr lang="en-US" altLang="zh-TW" sz="1200">
                <a:solidFill>
                  <a:srgbClr val="DFDFDF"/>
                </a:solidFill>
                <a:latin typeface="Courier New" panose="02070309020205020404" pitchFamily="49" charset="0"/>
              </a:rPr>
              <a:t>*May 23 20:24:39.309: %SYS-5-CONFIG_I: Configured from console by console</a:t>
            </a:r>
          </a:p>
          <a:p>
            <a:r>
              <a:rPr lang="en-US" altLang="zh-TW" sz="1200">
                <a:solidFill>
                  <a:srgbClr val="DFDFDF"/>
                </a:solidFill>
                <a:latin typeface="Courier New" panose="02070309020205020404" pitchFamily="49" charset="0"/>
              </a:rPr>
              <a:t>R1# </a:t>
            </a:r>
            <a:r>
              <a:rPr lang="en-US" altLang="zh-TW" sz="1200" b="1">
                <a:solidFill>
                  <a:srgbClr val="DFDFDF"/>
                </a:solidFill>
                <a:latin typeface="Courier New" panose="02070309020205020404" pitchFamily="49" charset="0"/>
              </a:rPr>
              <a:t>show ip protocols</a:t>
            </a:r>
          </a:p>
          <a:p>
            <a:r>
              <a:rPr lang="en-US" altLang="zh-TW" sz="1200">
                <a:solidFill>
                  <a:srgbClr val="DFDFDF"/>
                </a:solidFill>
                <a:latin typeface="Courier New" panose="02070309020205020404" pitchFamily="49" charset="0"/>
              </a:rPr>
              <a:t>*** IP Routing is NSF aware ***</a:t>
            </a:r>
          </a:p>
          <a:p>
            <a:r>
              <a:rPr lang="zh-TW" altLang="en-US" sz="1200">
                <a:solidFill>
                  <a:srgbClr val="DFDFDF"/>
                </a:solidFill>
                <a:latin typeface="Courier New" panose="02070309020205020404" pitchFamily="49" charset="0"/>
              </a:rPr>
              <a:t>（輸出省略）</a:t>
            </a:r>
          </a:p>
          <a:p>
            <a:r>
              <a:rPr lang="en-US" altLang="zh-TW" sz="1200">
                <a:solidFill>
                  <a:srgbClr val="DFDFDF"/>
                </a:solidFill>
                <a:latin typeface="Courier New" panose="02070309020205020404" pitchFamily="49" charset="0"/>
              </a:rPr>
              <a:t>Routing Protocol is "ospf 10"</a:t>
            </a:r>
          </a:p>
          <a:p>
            <a:r>
              <a:rPr lang="en-US" altLang="zh-TW" sz="1200">
                <a:solidFill>
                  <a:srgbClr val="DFDFDF"/>
                </a:solidFill>
                <a:latin typeface="Courier New" panose="02070309020205020404" pitchFamily="49" charset="0"/>
              </a:rPr>
              <a:t>  Outgoing update filter list for all interfaces is not set</a:t>
            </a:r>
          </a:p>
          <a:p>
            <a:r>
              <a:rPr lang="en-US" altLang="zh-TW" sz="1200">
                <a:solidFill>
                  <a:srgbClr val="DFDFDF"/>
                </a:solidFill>
                <a:latin typeface="Courier New" panose="02070309020205020404" pitchFamily="49" charset="0"/>
              </a:rPr>
              <a:t>  Incoming update filter list for all interfaces is not set</a:t>
            </a:r>
          </a:p>
          <a:p>
            <a:r>
              <a:rPr lang="en-US" altLang="zh-TW" sz="1200">
                <a:solidFill>
                  <a:srgbClr val="DFDFDF"/>
                </a:solidFill>
                <a:latin typeface="Courier New" panose="02070309020205020404" pitchFamily="49" charset="0"/>
              </a:rPr>
              <a:t>  Router ID 1.1.1.1</a:t>
            </a:r>
          </a:p>
          <a:p>
            <a:r>
              <a:rPr lang="en-US" altLang="zh-TW" sz="1200">
                <a:solidFill>
                  <a:srgbClr val="DFDFDF"/>
                </a:solidFill>
                <a:latin typeface="Courier New" panose="02070309020205020404" pitchFamily="49" charset="0"/>
              </a:rPr>
              <a:t>  Number of areas in this router is 1. 1 normal 0 stub 0 nssa</a:t>
            </a:r>
            <a:endParaRPr lang="en-US" altLang="zh-TW" sz="1200">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  Maximum path: 4</a:t>
            </a:r>
          </a:p>
          <a:p>
            <a:r>
              <a:rPr lang="en-US" altLang="zh-TW" sz="1200">
                <a:solidFill>
                  <a:srgbClr val="DFDFDF"/>
                </a:solidFill>
                <a:latin typeface="Courier New" panose="02070309020205020404" pitchFamily="49" charset="0"/>
              </a:rPr>
              <a:t>  Routing for Networks:</a:t>
            </a:r>
          </a:p>
          <a:p>
            <a:r>
              <a:rPr lang="en-US" altLang="zh-TW" sz="1200">
                <a:solidFill>
                  <a:srgbClr val="DFDFDF"/>
                </a:solidFill>
                <a:latin typeface="Courier New" panose="02070309020205020404" pitchFamily="49" charset="0"/>
              </a:rPr>
              <a:t>  Routing on Interfaces Configured Explicitly (Area 0):</a:t>
            </a:r>
          </a:p>
          <a:p>
            <a:r>
              <a:rPr lang="en-US" altLang="zh-TW" sz="1200">
                <a:solidFill>
                  <a:srgbClr val="DFDFDF"/>
                </a:solidFill>
                <a:latin typeface="Courier New" panose="02070309020205020404" pitchFamily="49" charset="0"/>
              </a:rPr>
              <a:t>    Loopback0</a:t>
            </a:r>
          </a:p>
          <a:p>
            <a:r>
              <a:rPr lang="en-US" altLang="zh-TW" sz="1200">
                <a:solidFill>
                  <a:srgbClr val="DFDFDF"/>
                </a:solidFill>
                <a:latin typeface="Courier New" panose="02070309020205020404" pitchFamily="49" charset="0"/>
              </a:rPr>
              <a:t>    GigabitEthernet0/0/1</a:t>
            </a:r>
          </a:p>
          <a:p>
            <a:r>
              <a:rPr lang="en-US" altLang="zh-TW" sz="1200">
                <a:solidFill>
                  <a:srgbClr val="DFDFDF"/>
                </a:solidFill>
                <a:latin typeface="Courier New" panose="02070309020205020404" pitchFamily="49" charset="0"/>
              </a:rPr>
              <a:t>    GigabitEthernet0/0/0</a:t>
            </a:r>
          </a:p>
          <a:p>
            <a:r>
              <a:rPr lang="en-US" altLang="zh-TW" sz="1200">
                <a:solidFill>
                  <a:srgbClr val="DFDFDF"/>
                </a:solidFill>
                <a:latin typeface="Courier New" panose="02070309020205020404" pitchFamily="49" charset="0"/>
              </a:rPr>
              <a:t>  </a:t>
            </a:r>
            <a:r>
              <a:rPr lang="en-US" altLang="zh-TW" sz="1200">
                <a:solidFill>
                  <a:schemeClr val="accent6"/>
                </a:solidFill>
                <a:latin typeface="Courier New" panose="02070309020205020404" pitchFamily="49" charset="0"/>
              </a:rPr>
              <a:t>Passive Interface(s):</a:t>
            </a:r>
          </a:p>
          <a:p>
            <a:r>
              <a:rPr lang="en-US" altLang="zh-TW" sz="1200">
                <a:solidFill>
                  <a:schemeClr val="accent6"/>
                </a:solidFill>
                <a:latin typeface="Courier New" panose="02070309020205020404" pitchFamily="49" charset="0"/>
              </a:rPr>
              <a:t>    Loopback0</a:t>
            </a:r>
          </a:p>
          <a:p>
            <a:r>
              <a:rPr lang="en-US" altLang="zh-TW" sz="1200">
                <a:solidFill>
                  <a:srgbClr val="DFDFDF"/>
                </a:solidFill>
                <a:latin typeface="Courier New" panose="02070309020205020404" pitchFamily="49" charset="0"/>
              </a:rPr>
              <a:t>  Routing Information Sources:</a:t>
            </a:r>
          </a:p>
          <a:p>
            <a:r>
              <a:rPr lang="en-US" altLang="zh-TW" sz="1200">
                <a:solidFill>
                  <a:srgbClr val="DFDFDF"/>
                </a:solidFill>
                <a:latin typeface="Courier New" panose="02070309020205020404" pitchFamily="49" charset="0"/>
              </a:rPr>
              <a:t>    Gateway Distance Last Update</a:t>
            </a:r>
          </a:p>
          <a:p>
            <a:r>
              <a:rPr lang="en-US" altLang="zh-TW" sz="1200">
                <a:solidFill>
                  <a:srgbClr val="DFDFDF"/>
                </a:solidFill>
                <a:latin typeface="Courier New" panose="02070309020205020404" pitchFamily="49" charset="0"/>
              </a:rPr>
              <a:t>    3.3.3.3 110 01:01:48</a:t>
            </a:r>
          </a:p>
          <a:p>
            <a:r>
              <a:rPr lang="en-US" altLang="zh-TW" sz="1200">
                <a:solidFill>
                  <a:srgbClr val="DFDFDF"/>
                </a:solidFill>
                <a:latin typeface="Courier New" panose="02070309020205020404" pitchFamily="49" charset="0"/>
              </a:rPr>
              <a:t>    2.2.2.2 110 01:01:38</a:t>
            </a:r>
          </a:p>
          <a:p>
            <a:r>
              <a:rPr lang="en-US" altLang="zh-TW" sz="1200">
                <a:solidFill>
                  <a:srgbClr val="DFDFDF"/>
                </a:solidFill>
                <a:latin typeface="Courier New" panose="02070309020205020404" pitchFamily="49" charset="0"/>
              </a:rPr>
              <a:t>  Distance: (default is 110)</a:t>
            </a:r>
          </a:p>
          <a:p>
            <a:r>
              <a:rPr lang="en-US" altLang="zh-TW" sz="1200">
                <a:solidFill>
                  <a:srgbClr val="DFDFDF"/>
                </a:solidFill>
                <a:latin typeface="Courier New" panose="02070309020205020404" pitchFamily="49" charset="0"/>
              </a:rPr>
              <a:t>R1#</a:t>
            </a:r>
            <a:endParaRPr lang="zh-TW" altLang="en-US" sz="12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43</a:t>
            </a:fld>
            <a:endParaRPr lang="en-US" kern="0">
              <a:solidFill>
                <a:srgbClr val="595959"/>
              </a:solidFill>
            </a:endParaRPr>
          </a:p>
        </p:txBody>
      </p:sp>
    </p:spTree>
    <p:custDataLst>
      <p:tags r:id="rId3"/>
    </p:custDataLst>
    <p:extLst>
      <p:ext uri="{BB962C8B-B14F-4D97-AF65-F5344CB8AC3E}">
        <p14:creationId xmlns:p14="http://schemas.microsoft.com/office/powerpoint/2010/main" val="4236356209"/>
      </p:ext>
    </p:extLst>
  </p:cSld>
  <p:clrMapOvr>
    <a:masterClrMapping/>
  </p:clrMapOvr>
  <p:transition/>
  <p:timing/>
</p:sld>
</file>

<file path=ppt/slides/slide4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D80695FE-9E05-9A43-9D25-91233028343D}"/>
              </a:ext>
            </a:extLst>
          </p:cNvPr>
          <p:cNvSpPr>
            <a:spLocks noGrp="1"/>
          </p:cNvSpPr>
          <p:nvPr>
            <p:ph idx="1"/>
          </p:nvPr>
        </p:nvSpPr>
        <p:spPr>
          <a:xfrm>
            <a:off x="676426" y="1197033"/>
            <a:ext cx="10678759" cy="4903617"/>
          </a:xfrm>
        </p:spPr>
        <p:txBody>
          <a:bodyPr>
            <a:normAutofit/>
          </a:bodyPr>
          <a:lstStyle/>
          <a:p>
            <a:pPr marL="0" indent="0">
              <a:buNone/>
            </a:pPr>
            <a:r>
              <a:rPr lang="zh-TW" altLang="en-US" sz="2400">
                <a:latin typeface="標楷體" pitchFamily="65" charset="-120"/>
              </a:rPr>
              <a:t>預設情況下，日誌訊息不會加上時間戳記。日誌訊息應該加上時間戳記，這樣當它們傳送到另一個目的地（例如 </a:t>
            </a:r>
            <a:r>
              <a:rPr lang="en-US" altLang="zh-TW" sz="2400">
                <a:latin typeface="標楷體" pitchFamily="65" charset="-120"/>
              </a:rPr>
              <a:t>Syslog </a:t>
            </a:r>
            <a:r>
              <a:rPr lang="zh-TW" altLang="en-US" sz="2400">
                <a:latin typeface="標楷體" pitchFamily="65" charset="-120"/>
              </a:rPr>
              <a:t>伺服器）時，就會有訊息產生的時間記錄。使用命令 </a:t>
            </a:r>
            <a:r>
              <a:rPr lang="en-US" altLang="zh-TW" sz="2400" b="1">
                <a:latin typeface="標楷體" pitchFamily="65" charset="-120"/>
              </a:rPr>
              <a:t>service timestamps log datetime</a:t>
            </a:r>
            <a:r>
              <a:rPr lang="en-US" altLang="zh-TW" sz="2400">
                <a:latin typeface="標楷體" pitchFamily="65" charset="-120"/>
              </a:rPr>
              <a:t> </a:t>
            </a:r>
            <a:r>
              <a:rPr lang="zh-TW" altLang="en-US" sz="2400">
                <a:latin typeface="標楷體" pitchFamily="65" charset="-120"/>
              </a:rPr>
              <a:t>強制日誌的事件顯示日期和時間。</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10.5</a:t>
            </a:r>
            <a:r>
              <a:rPr lang="zh-TW" altLang="en-US" sz="3600" smtClean="0">
                <a:solidFill>
                  <a:srgbClr val="004C69"/>
                </a:solidFill>
              </a:rPr>
              <a:t> </a:t>
            </a:r>
            <a:r>
              <a:rPr lang="en-US" altLang="zh-TW" sz="3600" smtClean="0">
                <a:solidFill>
                  <a:srgbClr val="004C69"/>
                </a:solidFill>
              </a:rPr>
              <a:t>Syslog </a:t>
            </a:r>
            <a:br>
              <a:rPr lang="en-US" sz="3600">
                <a:solidFill>
                  <a:srgbClr val="004C69"/>
                </a:solidFill>
              </a:rPr>
            </a:br>
            <a:r>
              <a:rPr lang="zh-TW" altLang="en-US" sz="3600">
                <a:solidFill>
                  <a:srgbClr val="004C69"/>
                </a:solidFill>
              </a:rPr>
              <a:t>設定 </a:t>
            </a:r>
            <a:r>
              <a:rPr lang="en-US" altLang="zh-TW" sz="3600">
                <a:solidFill>
                  <a:srgbClr val="004C69"/>
                </a:solidFill>
              </a:rPr>
              <a:t>Syslog </a:t>
            </a:r>
            <a:r>
              <a:rPr lang="zh-TW" altLang="en-US" sz="3600">
                <a:solidFill>
                  <a:srgbClr val="004C69"/>
                </a:solidFill>
              </a:rPr>
              <a:t>時間戳記</a:t>
            </a:r>
          </a:p>
        </p:txBody>
      </p:sp>
      <p:sp>
        <p:nvSpPr>
          <p:cNvPr id="6" name="Rectangle 5">
            <a:extLst>
              <a:ext uri="{FF2B5EF4-FFF2-40B4-BE49-F238E27FC236}">
                <a16:creationId xmlns:a16="http://schemas.microsoft.com/office/drawing/2014/main" id="{DAD4556B-6EEB-E840-A1A5-0CD4BBC8BBE4}"/>
              </a:ext>
            </a:extLst>
          </p:cNvPr>
          <p:cNvSpPr/>
          <p:nvPr/>
        </p:nvSpPr>
        <p:spPr>
          <a:xfrm>
            <a:off x="481436" y="2846287"/>
            <a:ext cx="11525692" cy="3539430"/>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R1# </a:t>
            </a:r>
            <a:r>
              <a:rPr lang="en-US" altLang="zh-TW" sz="1600" b="1">
                <a:solidFill>
                  <a:srgbClr val="DFDFDF"/>
                </a:solidFill>
                <a:latin typeface="Courier New" panose="02070309020205020404" pitchFamily="49" charset="0"/>
              </a:rPr>
              <a:t>configure terminal</a:t>
            </a:r>
          </a:p>
          <a:p>
            <a:r>
              <a:rPr lang="en-US" altLang="zh-TW" sz="1600">
                <a:solidFill>
                  <a:srgbClr val="DFDFDF"/>
                </a:solidFill>
                <a:latin typeface="Courier New" panose="02070309020205020404" pitchFamily="49" charset="0"/>
              </a:rPr>
              <a:t>R1(config)# </a:t>
            </a:r>
            <a:r>
              <a:rPr lang="en-US" altLang="zh-TW" sz="1600" b="1">
                <a:solidFill>
                  <a:srgbClr val="DFDFDF"/>
                </a:solidFill>
                <a:latin typeface="Courier New" panose="02070309020205020404" pitchFamily="49" charset="0"/>
              </a:rPr>
              <a:t>interface g0/0/0</a:t>
            </a:r>
          </a:p>
          <a:p>
            <a:r>
              <a:rPr lang="en-US" altLang="zh-TW" sz="1600">
                <a:solidFill>
                  <a:srgbClr val="DFDFDF"/>
                </a:solidFill>
                <a:latin typeface="Courier New" panose="02070309020205020404" pitchFamily="49" charset="0"/>
              </a:rPr>
              <a:t>R1(config-if)# </a:t>
            </a:r>
            <a:r>
              <a:rPr lang="en-US" altLang="zh-TW" sz="1600" b="1">
                <a:solidFill>
                  <a:srgbClr val="DFDFDF"/>
                </a:solidFill>
                <a:latin typeface="Courier New" panose="02070309020205020404" pitchFamily="49" charset="0"/>
              </a:rPr>
              <a:t>shutdown</a:t>
            </a:r>
          </a:p>
          <a:p>
            <a:r>
              <a:rPr lang="en-US" altLang="zh-TW" sz="1600">
                <a:solidFill>
                  <a:srgbClr val="DFDFDF"/>
                </a:solidFill>
                <a:latin typeface="Courier New" panose="02070309020205020404" pitchFamily="49" charset="0"/>
              </a:rPr>
              <a:t>%LINK-5-CHANGED: Interface GigabitEthernet0/0/0, changed state to administratively down</a:t>
            </a:r>
          </a:p>
          <a:p>
            <a:r>
              <a:rPr lang="en-US" altLang="zh-TW" sz="1600">
                <a:solidFill>
                  <a:srgbClr val="DFDFDF"/>
                </a:solidFill>
                <a:latin typeface="Courier New" panose="02070309020205020404" pitchFamily="49" charset="0"/>
              </a:rPr>
              <a:t>%LINEPROTO-5-UPDOWN: Line protocol on Interface GigabitEthernet0/0/0, changed state to down</a:t>
            </a:r>
          </a:p>
          <a:p>
            <a:r>
              <a:rPr lang="en-US" altLang="zh-TW" sz="1600">
                <a:solidFill>
                  <a:srgbClr val="DFDFDF"/>
                </a:solidFill>
                <a:latin typeface="Courier New" panose="02070309020205020404" pitchFamily="49" charset="0"/>
              </a:rPr>
              <a:t>R1(config-if)# </a:t>
            </a:r>
            <a:r>
              <a:rPr lang="en-US" altLang="zh-TW" sz="1600" b="1">
                <a:solidFill>
                  <a:srgbClr val="DFDFDF"/>
                </a:solidFill>
                <a:latin typeface="Courier New" panose="02070309020205020404" pitchFamily="49" charset="0"/>
              </a:rPr>
              <a:t>exit</a:t>
            </a:r>
          </a:p>
          <a:p>
            <a:r>
              <a:rPr lang="en-US" altLang="zh-TW" sz="1600">
                <a:solidFill>
                  <a:srgbClr val="DFDFDF"/>
                </a:solidFill>
                <a:latin typeface="Courier New" panose="02070309020205020404" pitchFamily="49" charset="0"/>
              </a:rPr>
              <a:t>R1(config)# </a:t>
            </a:r>
            <a:r>
              <a:rPr lang="en-US" altLang="zh-TW" sz="1600" b="1">
                <a:solidFill>
                  <a:srgbClr val="DFDFDF"/>
                </a:solidFill>
                <a:latin typeface="Courier New" panose="02070309020205020404" pitchFamily="49" charset="0"/>
              </a:rPr>
              <a:t>service timestamps log datetime</a:t>
            </a:r>
          </a:p>
          <a:p>
            <a:r>
              <a:rPr lang="en-US" altLang="zh-TW" sz="1600">
                <a:solidFill>
                  <a:srgbClr val="DFDFDF"/>
                </a:solidFill>
                <a:latin typeface="Courier New" panose="02070309020205020404" pitchFamily="49" charset="0"/>
              </a:rPr>
              <a:t>R1(config)# </a:t>
            </a:r>
            <a:r>
              <a:rPr lang="en-US" altLang="zh-TW" sz="1600" b="1">
                <a:solidFill>
                  <a:srgbClr val="DFDFDF"/>
                </a:solidFill>
                <a:latin typeface="Courier New" panose="02070309020205020404" pitchFamily="49" charset="0"/>
              </a:rPr>
              <a:t>interface g0/0/0</a:t>
            </a:r>
          </a:p>
          <a:p>
            <a:r>
              <a:rPr lang="en-US" altLang="zh-TW" sz="1600">
                <a:solidFill>
                  <a:srgbClr val="DFDFDF"/>
                </a:solidFill>
                <a:latin typeface="Courier New" panose="02070309020205020404" pitchFamily="49" charset="0"/>
              </a:rPr>
              <a:t>R1(config-if)# </a:t>
            </a:r>
            <a:r>
              <a:rPr lang="en-US" altLang="zh-TW" sz="1600" b="1">
                <a:solidFill>
                  <a:srgbClr val="DFDFDF"/>
                </a:solidFill>
                <a:latin typeface="Courier New" panose="02070309020205020404" pitchFamily="49" charset="0"/>
              </a:rPr>
              <a:t>no shutdown</a:t>
            </a:r>
          </a:p>
          <a:p>
            <a:r>
              <a:rPr lang="en-US" altLang="zh-TW" sz="1600">
                <a:solidFill>
                  <a:schemeClr val="accent6"/>
                </a:solidFill>
                <a:latin typeface="Courier New" panose="02070309020205020404" pitchFamily="49" charset="0"/>
              </a:rPr>
              <a:t>*Mar  1 11:52:42:</a:t>
            </a:r>
            <a:r>
              <a:rPr lang="en-US" altLang="zh-TW" sz="1600">
                <a:solidFill>
                  <a:srgbClr val="DFDFDF"/>
                </a:solidFill>
                <a:latin typeface="Courier New" panose="02070309020205020404" pitchFamily="49" charset="0"/>
              </a:rPr>
              <a:t> %LINK-3-UPDOWN: Interface GigabitEthernet0/0/0, changed state to down</a:t>
            </a:r>
          </a:p>
          <a:p>
            <a:r>
              <a:rPr lang="en-US" altLang="zh-TW" sz="1600">
                <a:solidFill>
                  <a:schemeClr val="accent6"/>
                </a:solidFill>
                <a:latin typeface="Courier New" panose="02070309020205020404" pitchFamily="49" charset="0"/>
              </a:rPr>
              <a:t>*Mar  1 11:52:45: </a:t>
            </a:r>
            <a:r>
              <a:rPr lang="en-US" altLang="zh-TW" sz="1600">
                <a:solidFill>
                  <a:srgbClr val="DFDFDF"/>
                </a:solidFill>
                <a:latin typeface="Courier New" panose="02070309020205020404" pitchFamily="49" charset="0"/>
              </a:rPr>
              <a:t>%LINK-3-UPDOWN: Interface GigabitEthernet0/0/0, changed state to up</a:t>
            </a:r>
          </a:p>
          <a:p>
            <a:r>
              <a:rPr lang="en-US" altLang="zh-TW" sz="1600">
                <a:solidFill>
                  <a:schemeClr val="accent6"/>
                </a:solidFill>
                <a:latin typeface="Courier New" panose="02070309020205020404" pitchFamily="49" charset="0"/>
              </a:rPr>
              <a:t>*Mar  1 11:52:46: </a:t>
            </a:r>
            <a:r>
              <a:rPr lang="en-US" altLang="zh-TW" sz="1600">
                <a:solidFill>
                  <a:srgbClr val="DFDFDF"/>
                </a:solidFill>
                <a:latin typeface="Courier New" panose="02070309020205020404" pitchFamily="49" charset="0"/>
              </a:rPr>
              <a:t>%LINEPROTO-5-UPDOWN: Line protocol on Interface GigabitEthernet0/0/0, </a:t>
            </a:r>
          </a:p>
          <a:p>
            <a:r>
              <a:rPr lang="en-US" altLang="zh-TW" sz="1600">
                <a:solidFill>
                  <a:srgbClr val="DFDFDF"/>
                </a:solidFill>
                <a:latin typeface="Courier New" panose="02070309020205020404" pitchFamily="49" charset="0"/>
              </a:rPr>
              <a:t>changed state to up</a:t>
            </a:r>
          </a:p>
          <a:p>
            <a:r>
              <a:rPr lang="en-US" altLang="zh-TW" sz="1600">
                <a:solidFill>
                  <a:srgbClr val="DFDFDF"/>
                </a:solidFill>
                <a:latin typeface="Courier New" panose="02070309020205020404" pitchFamily="49" charset="0"/>
              </a:rPr>
              <a:t>R1(config-if)#</a:t>
            </a:r>
            <a:endParaRPr lang="zh-TW" altLang="en-US" sz="16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430</a:t>
            </a:fld>
            <a:endParaRPr lang="en-US" kern="0">
              <a:solidFill>
                <a:srgbClr val="595959"/>
              </a:solidFill>
            </a:endParaRPr>
          </a:p>
        </p:txBody>
      </p:sp>
    </p:spTree>
    <p:extLst>
      <p:ext uri="{BB962C8B-B14F-4D97-AF65-F5344CB8AC3E}">
        <p14:creationId xmlns:p14="http://schemas.microsoft.com/office/powerpoint/2010/main" val="2879260301"/>
      </p:ext>
    </p:extLst>
  </p:cSld>
  <p:clrMapOvr>
    <a:masterClrMapping/>
  </p:clrMapOvr>
  <p:transition/>
  <p:timing/>
</p:sld>
</file>

<file path=ppt/slides/slide4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DE8A44EA-EC49-F14F-B0A4-280210EE1480}"/>
              </a:ext>
            </a:extLst>
          </p:cNvPr>
          <p:cNvSpPr>
            <a:spLocks noGrp="1"/>
          </p:cNvSpPr>
          <p:nvPr>
            <p:ph idx="1"/>
          </p:nvPr>
        </p:nvSpPr>
        <p:spPr>
          <a:xfrm>
            <a:off x="192087" y="1065260"/>
            <a:ext cx="4711387" cy="5540425"/>
          </a:xfrm>
        </p:spPr>
        <p:txBody>
          <a:bodyPr>
            <a:normAutofit/>
          </a:bodyPr>
          <a:lstStyle/>
          <a:p>
            <a:r>
              <a:rPr lang="en-US" altLang="zh-TW" sz="2400">
                <a:latin typeface="標楷體" pitchFamily="65" charset="-120"/>
              </a:rPr>
              <a:t>Cisco IOS </a:t>
            </a:r>
            <a:r>
              <a:rPr lang="zh-TW" altLang="en-US" sz="2400">
                <a:latin typeface="標楷體" pitchFamily="65" charset="-120"/>
              </a:rPr>
              <a:t>檔案系統 </a:t>
            </a:r>
            <a:r>
              <a:rPr lang="en-US" altLang="zh-TW" sz="2400">
                <a:latin typeface="標楷體" pitchFamily="65" charset="-120"/>
              </a:rPr>
              <a:t>(IFS) </a:t>
            </a:r>
            <a:r>
              <a:rPr lang="zh-TW" altLang="en-US" sz="2400">
                <a:latin typeface="標楷體" pitchFamily="65" charset="-120"/>
              </a:rPr>
              <a:t>可讓管理者瀏覽不同的目錄，並列出目錄中的檔案。管理者也可以在快閃記憶體或磁碟上建立子目錄。可用的目錄視裝置而定。</a:t>
            </a:r>
            <a:endParaRPr lang="en-US" sz="2400">
              <a:latin typeface="標楷體" pitchFamily="65" charset="-120"/>
            </a:endParaRPr>
          </a:p>
          <a:p>
            <a:r>
              <a:rPr lang="zh-TW" altLang="en-US" sz="2400">
                <a:latin typeface="標楷體" pitchFamily="65" charset="-120"/>
              </a:rPr>
              <a:t>此範例顯示 </a:t>
            </a:r>
            <a:r>
              <a:rPr lang="en-US" altLang="zh-TW" sz="2400" b="1">
                <a:latin typeface="標楷體" pitchFamily="65" charset="-120"/>
              </a:rPr>
              <a:t>show file systems</a:t>
            </a:r>
            <a:r>
              <a:rPr lang="en-US" altLang="zh-TW" sz="2400">
                <a:latin typeface="標楷體" pitchFamily="65" charset="-120"/>
              </a:rPr>
              <a:t> </a:t>
            </a:r>
            <a:r>
              <a:rPr lang="zh-TW" altLang="en-US" sz="2400">
                <a:latin typeface="標楷體" pitchFamily="65" charset="-120"/>
              </a:rPr>
              <a:t>命令的輸出，該命令會列出 </a:t>
            </a:r>
            <a:r>
              <a:rPr lang="en-US" altLang="zh-TW" sz="2400">
                <a:latin typeface="標楷體" pitchFamily="65" charset="-120"/>
              </a:rPr>
              <a:t>Cisco 4221 </a:t>
            </a:r>
            <a:r>
              <a:rPr lang="zh-TW" altLang="en-US" sz="2400">
                <a:latin typeface="標楷體" pitchFamily="65" charset="-120"/>
              </a:rPr>
              <a:t>路由器上所有可用的檔案系統。</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路</a:t>
            </a:r>
            <a:r>
              <a:rPr lang="zh-TW" altLang="en-US" sz="3600">
                <a:solidFill>
                  <a:srgbClr val="004C69"/>
                </a:solidFill>
              </a:rPr>
              <a:t>由器和交換器檔案維護</a:t>
            </a:r>
            <a:br>
              <a:rPr lang="en-US" sz="3600">
                <a:solidFill>
                  <a:srgbClr val="004C69"/>
                </a:solidFill>
              </a:rPr>
            </a:br>
            <a:r>
              <a:rPr lang="zh-TW" altLang="en-US" sz="3600">
                <a:solidFill>
                  <a:srgbClr val="004C69"/>
                </a:solidFill>
              </a:rPr>
              <a:t>路由器檔案系統</a:t>
            </a:r>
          </a:p>
        </p:txBody>
      </p:sp>
      <p:sp>
        <p:nvSpPr>
          <p:cNvPr id="6" name="Rectangle 5">
            <a:extLst>
              <a:ext uri="{FF2B5EF4-FFF2-40B4-BE49-F238E27FC236}">
                <a16:creationId xmlns:a16="http://schemas.microsoft.com/office/drawing/2014/main" id="{5946AB3D-0D8D-AB4B-B07D-12E2324748A8}"/>
              </a:ext>
            </a:extLst>
          </p:cNvPr>
          <p:cNvSpPr/>
          <p:nvPr/>
        </p:nvSpPr>
        <p:spPr>
          <a:xfrm>
            <a:off x="5046922" y="5276360"/>
            <a:ext cx="6663069" cy="769441"/>
          </a:xfrm>
          <a:prstGeom prst="rect">
            <a:avLst/>
          </a:prstGeom>
        </p:spPr>
        <p:txBody>
          <a:bodyPr wrap="square">
            <a:spAutoFit/>
          </a:bodyPr>
          <a:lstStyle/>
          <a:p>
            <a:r>
              <a:rPr lang="zh-TW" altLang="en-US" sz="2200">
                <a:solidFill>
                  <a:srgbClr val="000000"/>
                </a:solidFill>
                <a:latin typeface="標楷體" pitchFamily="65" charset="-120"/>
                <a:ea typeface="標楷體" panose="03000509000000000000" pitchFamily="65" charset="-120"/>
              </a:rPr>
              <a:t>星號表示目前的預設檔案系統。</a:t>
            </a:r>
            <a:r>
              <a:rPr lang="zh-TW" altLang="en-US" sz="2200">
                <a:latin typeface="標楷體" pitchFamily="65" charset="-120"/>
                <a:ea typeface="標楷體" panose="03000509000000000000" pitchFamily="65" charset="-120"/>
              </a:rPr>
              <a:t>井字號 </a:t>
            </a:r>
            <a:r>
              <a:rPr lang="en-US" altLang="zh-TW" sz="2200">
                <a:latin typeface="標楷體" pitchFamily="65" charset="-120"/>
                <a:ea typeface="標楷體" panose="03000509000000000000" pitchFamily="65" charset="-120"/>
              </a:rPr>
              <a:t>(#) </a:t>
            </a:r>
            <a:r>
              <a:rPr lang="zh-TW" altLang="en-US" sz="2200">
                <a:solidFill>
                  <a:srgbClr val="000000"/>
                </a:solidFill>
                <a:latin typeface="標楷體" pitchFamily="65" charset="-120"/>
                <a:ea typeface="標楷體" panose="03000509000000000000" pitchFamily="65" charset="-120"/>
              </a:rPr>
              <a:t>表示可開機磁碟。這兩個都是預設分配給 </a:t>
            </a:r>
            <a:r>
              <a:rPr lang="en-US" altLang="zh-TW" sz="2200">
                <a:solidFill>
                  <a:srgbClr val="000000"/>
                </a:solidFill>
                <a:latin typeface="標楷體" pitchFamily="65" charset="-120"/>
                <a:ea typeface="標楷體" panose="03000509000000000000" pitchFamily="65" charset="-120"/>
              </a:rPr>
              <a:t>Flash</a:t>
            </a:r>
            <a:r>
              <a:rPr lang="zh-TW" altLang="en-US" sz="2200">
                <a:solidFill>
                  <a:srgbClr val="000000"/>
                </a:solidFill>
                <a:latin typeface="標楷體" pitchFamily="65" charset="-120"/>
                <a:ea typeface="標楷體" panose="03000509000000000000" pitchFamily="65" charset="-120"/>
              </a:rPr>
              <a:t> </a:t>
            </a:r>
            <a:r>
              <a:rPr lang="zh-TW" altLang="zh-TW" sz="2200">
                <a:latin typeface="標楷體" pitchFamily="65" charset="-120"/>
                <a:ea typeface="標楷體" panose="03000509000000000000" pitchFamily="65" charset="-120"/>
              </a:rPr>
              <a:t>檔案</a:t>
            </a:r>
            <a:r>
              <a:rPr lang="zh-TW" altLang="en-US" sz="2200">
                <a:solidFill>
                  <a:srgbClr val="000000"/>
                </a:solidFill>
                <a:latin typeface="標楷體" pitchFamily="65" charset="-120"/>
                <a:ea typeface="標楷體" panose="03000509000000000000" pitchFamily="65" charset="-120"/>
              </a:rPr>
              <a:t>系統</a:t>
            </a:r>
          </a:p>
        </p:txBody>
      </p:sp>
      <p:sp>
        <p:nvSpPr>
          <p:cNvPr id="7" name="Rectangle 5">
            <a:extLst>
              <a:ext uri="{FF2B5EF4-FFF2-40B4-BE49-F238E27FC236}">
                <a16:creationId xmlns:a16="http://schemas.microsoft.com/office/drawing/2014/main" id="{51675348-881C-4926-883B-525B36D4C738}"/>
              </a:ext>
            </a:extLst>
          </p:cNvPr>
          <p:cNvSpPr/>
          <p:nvPr/>
        </p:nvSpPr>
        <p:spPr>
          <a:xfrm>
            <a:off x="4903474" y="844378"/>
            <a:ext cx="6949965" cy="4399859"/>
          </a:xfrm>
          <a:prstGeom prst="rect">
            <a:avLst/>
          </a:prstGeom>
          <a:solidFill>
            <a:srgbClr val="000000"/>
          </a:solidFill>
        </p:spPr>
        <p:txBody>
          <a:bodyPr wrap="square">
            <a:spAutoFit/>
          </a:bodyPr>
          <a:lstStyle/>
          <a:p>
            <a:r>
              <a:rPr lang="en-US" altLang="zh-TW" sz="1333">
                <a:solidFill>
                  <a:srgbClr val="DFDFDF"/>
                </a:solidFill>
                <a:latin typeface="Courier New" panose="02070309020205020404" pitchFamily="49" charset="0"/>
              </a:rPr>
              <a:t>Router# </a:t>
            </a:r>
            <a:r>
              <a:rPr lang="en-US" altLang="zh-TW" sz="1333" b="1">
                <a:solidFill>
                  <a:srgbClr val="DFDFDF"/>
                </a:solidFill>
                <a:latin typeface="Courier New" panose="02070309020205020404" pitchFamily="49" charset="0"/>
              </a:rPr>
              <a:t>show file systems</a:t>
            </a:r>
          </a:p>
          <a:p>
            <a:r>
              <a:rPr lang="en-US" altLang="zh-TW" sz="1333">
                <a:solidFill>
                  <a:srgbClr val="DFDFDF"/>
                </a:solidFill>
                <a:latin typeface="Courier New" panose="02070309020205020404" pitchFamily="49" charset="0"/>
              </a:rPr>
              <a:t>File Systems:</a:t>
            </a:r>
          </a:p>
          <a:p>
            <a:r>
              <a:rPr lang="en-US" altLang="zh-TW" sz="1333">
                <a:solidFill>
                  <a:srgbClr val="DFDFDF"/>
                </a:solidFill>
                <a:latin typeface="Courier New" panose="02070309020205020404" pitchFamily="49" charset="0"/>
              </a:rPr>
              <a:t>       Size(b)       Free(b)      Type  Flags  Prefixes</a:t>
            </a:r>
          </a:p>
          <a:p>
            <a:r>
              <a:rPr lang="en-US" altLang="zh-TW" sz="1333">
                <a:solidFill>
                  <a:srgbClr val="DFDFDF"/>
                </a:solidFill>
                <a:latin typeface="Courier New" panose="02070309020205020404" pitchFamily="49" charset="0"/>
              </a:rPr>
              <a:t>             -             -    opaque     rw   system:</a:t>
            </a:r>
          </a:p>
          <a:p>
            <a:r>
              <a:rPr lang="en-US" altLang="zh-TW" sz="1333">
                <a:solidFill>
                  <a:srgbClr val="DFDFDF"/>
                </a:solidFill>
                <a:latin typeface="Courier New" panose="02070309020205020404" pitchFamily="49" charset="0"/>
              </a:rPr>
              <a:t>             -             -    opaque     rw   tmpsys:</a:t>
            </a:r>
          </a:p>
          <a:p>
            <a:r>
              <a:rPr lang="en-US" altLang="zh-TW" sz="1333">
                <a:solidFill>
                  <a:srgbClr val="DFDFDF"/>
                </a:solidFill>
                <a:latin typeface="Courier New" panose="02070309020205020404" pitchFamily="49" charset="0"/>
              </a:rPr>
              <a:t>*   7194652672    6294822912      disk     rw   bootflash: flash:</a:t>
            </a:r>
          </a:p>
          <a:p>
            <a:r>
              <a:rPr lang="en-US" altLang="zh-TW" sz="1333">
                <a:solidFill>
                  <a:srgbClr val="DFDFDF"/>
                </a:solidFill>
                <a:latin typeface="Courier New" panose="02070309020205020404" pitchFamily="49" charset="0"/>
              </a:rPr>
              <a:t>     256589824     256573440      disk     rw   usb0:</a:t>
            </a:r>
          </a:p>
          <a:p>
            <a:r>
              <a:rPr lang="en-US" altLang="zh-TW" sz="1333">
                <a:solidFill>
                  <a:srgbClr val="DFDFDF"/>
                </a:solidFill>
                <a:latin typeface="Courier New" panose="02070309020205020404" pitchFamily="49" charset="0"/>
              </a:rPr>
              <a:t>    1804468224    1723789312      disk     ro   webui:</a:t>
            </a:r>
          </a:p>
          <a:p>
            <a:r>
              <a:rPr lang="en-US" altLang="zh-TW" sz="1333">
                <a:solidFill>
                  <a:srgbClr val="DFDFDF"/>
                </a:solidFill>
                <a:latin typeface="Courier New" panose="02070309020205020404" pitchFamily="49" charset="0"/>
              </a:rPr>
              <a:t>             -             -    opaque     rw   null:</a:t>
            </a:r>
          </a:p>
          <a:p>
            <a:r>
              <a:rPr lang="en-US" altLang="zh-TW" sz="1333">
                <a:solidFill>
                  <a:srgbClr val="DFDFDF"/>
                </a:solidFill>
                <a:latin typeface="Courier New" panose="02070309020205020404" pitchFamily="49" charset="0"/>
              </a:rPr>
              <a:t>             -             -    opaque     ro   tar:</a:t>
            </a:r>
          </a:p>
          <a:p>
            <a:r>
              <a:rPr lang="en-US" altLang="zh-TW" sz="1333">
                <a:solidFill>
                  <a:srgbClr val="DFDFDF"/>
                </a:solidFill>
                <a:latin typeface="Courier New" panose="02070309020205020404" pitchFamily="49" charset="0"/>
              </a:rPr>
              <a:t>             -             -   network     rw   tftp:</a:t>
            </a:r>
          </a:p>
          <a:p>
            <a:r>
              <a:rPr lang="en-US" altLang="zh-TW" sz="1333">
                <a:solidFill>
                  <a:srgbClr val="DFDFDF"/>
                </a:solidFill>
                <a:latin typeface="Courier New" panose="02070309020205020404" pitchFamily="49" charset="0"/>
              </a:rPr>
              <a:t>             -             -    opaque     wo   syslog:</a:t>
            </a:r>
          </a:p>
          <a:p>
            <a:r>
              <a:rPr lang="en-US" altLang="zh-TW" sz="1333">
                <a:solidFill>
                  <a:srgbClr val="DFDFDF"/>
                </a:solidFill>
                <a:latin typeface="Courier New" panose="02070309020205020404" pitchFamily="49" charset="0"/>
              </a:rPr>
              <a:t>      33554432      33539983     nvram     rw   nvram:</a:t>
            </a:r>
          </a:p>
          <a:p>
            <a:r>
              <a:rPr lang="en-US" altLang="zh-TW" sz="1333">
                <a:solidFill>
                  <a:srgbClr val="DFDFDF"/>
                </a:solidFill>
                <a:latin typeface="Courier New" panose="02070309020205020404" pitchFamily="49" charset="0"/>
              </a:rPr>
              <a:t>             -             -   network     rw   rcp:</a:t>
            </a:r>
          </a:p>
          <a:p>
            <a:r>
              <a:rPr lang="en-US" altLang="zh-TW" sz="1333">
                <a:solidFill>
                  <a:srgbClr val="DFDFDF"/>
                </a:solidFill>
                <a:latin typeface="Courier New" panose="02070309020205020404" pitchFamily="49" charset="0"/>
              </a:rPr>
              <a:t>             -             -   network     rw   ftp:</a:t>
            </a:r>
          </a:p>
          <a:p>
            <a:r>
              <a:rPr lang="en-US" altLang="zh-TW" sz="1333">
                <a:solidFill>
                  <a:srgbClr val="DFDFDF"/>
                </a:solidFill>
                <a:latin typeface="Courier New" panose="02070309020205020404" pitchFamily="49" charset="0"/>
              </a:rPr>
              <a:t>             -             -   network     rw   http:</a:t>
            </a:r>
          </a:p>
          <a:p>
            <a:r>
              <a:rPr lang="en-US" altLang="zh-TW" sz="1333">
                <a:solidFill>
                  <a:srgbClr val="DFDFDF"/>
                </a:solidFill>
                <a:latin typeface="Courier New" panose="02070309020205020404" pitchFamily="49" charset="0"/>
              </a:rPr>
              <a:t>             -             -   network     rw   scp:</a:t>
            </a:r>
          </a:p>
          <a:p>
            <a:r>
              <a:rPr lang="en-US" altLang="zh-TW" sz="1333">
                <a:solidFill>
                  <a:srgbClr val="DFDFDF"/>
                </a:solidFill>
                <a:latin typeface="Courier New" panose="02070309020205020404" pitchFamily="49" charset="0"/>
              </a:rPr>
              <a:t>             -             -   network     rw   sftp:</a:t>
            </a:r>
          </a:p>
          <a:p>
            <a:r>
              <a:rPr lang="en-US" altLang="zh-TW" sz="1333">
                <a:solidFill>
                  <a:srgbClr val="DFDFDF"/>
                </a:solidFill>
                <a:latin typeface="Courier New" panose="02070309020205020404" pitchFamily="49" charset="0"/>
              </a:rPr>
              <a:t>             -             -   network     rw   https:</a:t>
            </a:r>
          </a:p>
          <a:p>
            <a:r>
              <a:rPr lang="en-US" altLang="zh-TW" sz="1333">
                <a:solidFill>
                  <a:srgbClr val="DFDFDF"/>
                </a:solidFill>
                <a:latin typeface="Courier New" panose="02070309020205020404" pitchFamily="49" charset="0"/>
              </a:rPr>
              <a:t>             -             -    opaque     ro   cns:</a:t>
            </a:r>
          </a:p>
          <a:p>
            <a:r>
              <a:rPr lang="en-US" altLang="zh-TW" sz="1333">
                <a:solidFill>
                  <a:srgbClr val="DFDFDF"/>
                </a:solidFill>
                <a:latin typeface="Courier New" panose="02070309020205020404" pitchFamily="49" charset="0"/>
              </a:rPr>
              <a:t>Router#</a:t>
            </a:r>
            <a:endParaRPr lang="zh-TW" altLang="en-US" sz="1333">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431</a:t>
            </a:fld>
            <a:endParaRPr lang="en-US" kern="0">
              <a:solidFill>
                <a:srgbClr val="595959"/>
              </a:solidFill>
            </a:endParaRPr>
          </a:p>
        </p:txBody>
      </p:sp>
    </p:spTree>
    <p:extLst>
      <p:ext uri="{BB962C8B-B14F-4D97-AF65-F5344CB8AC3E}">
        <p14:creationId xmlns:p14="http://schemas.microsoft.com/office/powerpoint/2010/main" val="1580978282"/>
      </p:ext>
    </p:extLst>
  </p:cSld>
  <p:clrMapOvr>
    <a:masterClrMapping/>
  </p:clrMapOvr>
  <p:transition/>
  <p:timing/>
</p:sld>
</file>

<file path=ppt/slides/slide4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47A1422C-49D6-784C-87D5-E3723BE91392}"/>
              </a:ext>
            </a:extLst>
          </p:cNvPr>
          <p:cNvSpPr>
            <a:spLocks noGrp="1"/>
          </p:cNvSpPr>
          <p:nvPr>
            <p:ph idx="1"/>
          </p:nvPr>
        </p:nvSpPr>
        <p:spPr>
          <a:xfrm>
            <a:off x="192087" y="1065260"/>
            <a:ext cx="3417387" cy="5540425"/>
          </a:xfrm>
        </p:spPr>
        <p:txBody>
          <a:bodyPr>
            <a:normAutofit/>
          </a:bodyPr>
          <a:lstStyle/>
          <a:p>
            <a:pPr marL="0" indent="0">
              <a:buNone/>
            </a:pPr>
            <a:r>
              <a:rPr lang="zh-TW" altLang="en-US" sz="2400">
                <a:latin typeface="標楷體" pitchFamily="65" charset="-120"/>
              </a:rPr>
              <a:t>由於 </a:t>
            </a:r>
            <a:r>
              <a:rPr lang="en-US" altLang="zh-TW" sz="2400">
                <a:latin typeface="標楷體" pitchFamily="65" charset="-120"/>
              </a:rPr>
              <a:t>flash </a:t>
            </a:r>
            <a:r>
              <a:rPr lang="zh-TW" altLang="en-US" sz="2400">
                <a:latin typeface="標楷體" pitchFamily="65" charset="-120"/>
              </a:rPr>
              <a:t>是預設的檔案系統，因此 </a:t>
            </a:r>
            <a:r>
              <a:rPr lang="en-US" altLang="zh-TW" sz="2400" b="1" err="1">
                <a:latin typeface="標楷體" pitchFamily="65" charset="-120"/>
              </a:rPr>
              <a:t>dir</a:t>
            </a:r>
            <a:r>
              <a:rPr lang="en-US" altLang="zh-TW" sz="2400">
                <a:latin typeface="標楷體" pitchFamily="65" charset="-120"/>
              </a:rPr>
              <a:t> </a:t>
            </a:r>
            <a:r>
              <a:rPr lang="zh-TW" altLang="en-US" sz="2400">
                <a:latin typeface="標楷體" pitchFamily="65" charset="-120"/>
              </a:rPr>
              <a:t>命令會列出 </a:t>
            </a:r>
            <a:r>
              <a:rPr lang="en-US" altLang="zh-TW" sz="2400">
                <a:latin typeface="標楷體" pitchFamily="65" charset="-120"/>
              </a:rPr>
              <a:t>flash </a:t>
            </a:r>
            <a:r>
              <a:rPr lang="zh-TW" altLang="en-US" sz="2400">
                <a:latin typeface="標楷體" pitchFamily="65" charset="-120"/>
              </a:rPr>
              <a:t>的內容。一些檔案位於 </a:t>
            </a:r>
            <a:r>
              <a:rPr lang="en-US" altLang="zh-TW" sz="2400">
                <a:latin typeface="標楷體" pitchFamily="65" charset="-120"/>
              </a:rPr>
              <a:t>flash </a:t>
            </a:r>
            <a:r>
              <a:rPr lang="zh-TW" altLang="en-US" sz="2400">
                <a:latin typeface="標楷體" pitchFamily="65" charset="-120"/>
              </a:rPr>
              <a:t>中，但特別值得關注的是最後一個列表。這是目前在 </a:t>
            </a:r>
            <a:r>
              <a:rPr lang="en-US" altLang="zh-TW" sz="2400">
                <a:latin typeface="標楷體" pitchFamily="65" charset="-120"/>
              </a:rPr>
              <a:t>RAM </a:t>
            </a:r>
            <a:r>
              <a:rPr lang="zh-TW" altLang="en-US" sz="2400">
                <a:latin typeface="標楷體" pitchFamily="65" charset="-120"/>
              </a:rPr>
              <a:t>中執行的 </a:t>
            </a:r>
            <a:r>
              <a:rPr lang="en-US" altLang="zh-TW" sz="2400">
                <a:latin typeface="標楷體" pitchFamily="65" charset="-120"/>
              </a:rPr>
              <a:t>Cisco IOS </a:t>
            </a:r>
            <a:r>
              <a:rPr lang="zh-TW" altLang="en-US" sz="2400">
                <a:latin typeface="標楷體" pitchFamily="65" charset="-120"/>
              </a:rPr>
              <a:t>檔案映像名稱。</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路</a:t>
            </a:r>
            <a:r>
              <a:rPr lang="zh-TW" altLang="en-US" sz="3600">
                <a:solidFill>
                  <a:srgbClr val="004C69"/>
                </a:solidFill>
              </a:rPr>
              <a:t>由器和交換器檔案維護</a:t>
            </a:r>
            <a:br>
              <a:rPr lang="en-US" sz="3600">
                <a:solidFill>
                  <a:srgbClr val="004C69"/>
                </a:solidFill>
              </a:rPr>
            </a:br>
            <a:r>
              <a:rPr lang="zh-TW" altLang="en-US" sz="3600">
                <a:solidFill>
                  <a:srgbClr val="004C69"/>
                </a:solidFill>
              </a:rPr>
              <a:t>路由器檔案系統（續） </a:t>
            </a:r>
          </a:p>
        </p:txBody>
      </p:sp>
      <p:sp>
        <p:nvSpPr>
          <p:cNvPr id="7" name="Rectangle 5">
            <a:extLst>
              <a:ext uri="{FF2B5EF4-FFF2-40B4-BE49-F238E27FC236}">
                <a16:creationId xmlns:a16="http://schemas.microsoft.com/office/drawing/2014/main" id="{BE92CBB0-27C4-4901-8932-35952602C81D}"/>
              </a:ext>
            </a:extLst>
          </p:cNvPr>
          <p:cNvSpPr/>
          <p:nvPr/>
        </p:nvSpPr>
        <p:spPr>
          <a:xfrm>
            <a:off x="3740326" y="1243787"/>
            <a:ext cx="8098749" cy="4524315"/>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Router# </a:t>
            </a:r>
            <a:r>
              <a:rPr lang="en-US" altLang="zh-TW" sz="1200" b="1" err="1">
                <a:solidFill>
                  <a:srgbClr val="DFDFDF"/>
                </a:solidFill>
                <a:latin typeface="Courier New" panose="02070309020205020404" pitchFamily="49" charset="0"/>
              </a:rPr>
              <a:t>dir</a:t>
            </a:r>
            <a:endParaRPr lang="en-US" altLang="zh-TW" sz="1200" b="1">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Directory of bootflash:/</a:t>
            </a:r>
          </a:p>
          <a:p>
            <a:r>
              <a:rPr lang="en-US" altLang="zh-TW" sz="1200">
                <a:solidFill>
                  <a:srgbClr val="DFDFDF"/>
                </a:solidFill>
                <a:latin typeface="Courier New" panose="02070309020205020404" pitchFamily="49" charset="0"/>
              </a:rPr>
              <a:t> </a:t>
            </a:r>
            <a:r>
              <a:rPr lang="zh-TW" altLang="en-US" sz="1200">
                <a:solidFill>
                  <a:srgbClr val="DFDFDF"/>
                </a:solidFill>
                <a:latin typeface="Courier New" panose="02070309020205020404" pitchFamily="49" charset="0"/>
              </a:rPr>
              <a:t> </a:t>
            </a:r>
            <a:r>
              <a:rPr lang="en-US" altLang="zh-TW" sz="1200">
                <a:solidFill>
                  <a:srgbClr val="DFDFDF"/>
                </a:solidFill>
                <a:latin typeface="Courier New" panose="02070309020205020404" pitchFamily="49" charset="0"/>
              </a:rPr>
              <a:t>  11  drwx            16384   Aug 2 2019 04:15:13 +00:00  lost+found</a:t>
            </a:r>
            <a:endParaRPr lang="en-US" altLang="zh-TW" sz="1200">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370945  drwx             4096   Oct 3 2019 15:12:10 +00:00  .installer</a:t>
            </a:r>
          </a:p>
          <a:p>
            <a:r>
              <a:rPr lang="en-US" altLang="zh-TW" sz="1200">
                <a:solidFill>
                  <a:srgbClr val="DFDFDF"/>
                </a:solidFill>
                <a:latin typeface="Courier New" panose="02070309020205020404" pitchFamily="49" charset="0"/>
              </a:rPr>
              <a:t>338689  drwx             4096   Aug 2 2019 04:15:55 +00:00  .ssh</a:t>
            </a:r>
            <a:endParaRPr lang="en-US" altLang="zh-TW" sz="1200">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217729  drwx             4096   Aug 2 2019 04:17:59 +00:00  core</a:t>
            </a:r>
          </a:p>
          <a:p>
            <a:r>
              <a:rPr lang="en-US" altLang="zh-TW" sz="1200">
                <a:solidFill>
                  <a:srgbClr val="DFDFDF"/>
                </a:solidFill>
                <a:latin typeface="Courier New" panose="02070309020205020404" pitchFamily="49" charset="0"/>
              </a:rPr>
              <a:t>379009  drwx             4096  Sep 26 2019 15:54:10 +00:00  .prst_sync</a:t>
            </a:r>
            <a:endParaRPr lang="en-US" altLang="zh-TW" sz="1200">
              <a:solidFill>
                <a:srgbClr val="DFDFDF"/>
              </a:solidFill>
              <a:latin typeface="Courier New" panose="02070309020205020404" pitchFamily="49" charset="0"/>
            </a:endParaRPr>
          </a:p>
          <a:p>
            <a:r>
              <a:rPr lang="zh-TW" altLang="en-US" sz="1200">
                <a:solidFill>
                  <a:srgbClr val="DFDFDF"/>
                </a:solidFill>
                <a:latin typeface="Courier New" panose="02070309020205020404" pitchFamily="49" charset="0"/>
              </a:rPr>
              <a:t> </a:t>
            </a:r>
            <a:r>
              <a:rPr lang="en-US" altLang="zh-TW" sz="1200">
                <a:solidFill>
                  <a:srgbClr val="DFDFDF"/>
                </a:solidFill>
                <a:latin typeface="Courier New" panose="02070309020205020404" pitchFamily="49" charset="0"/>
              </a:rPr>
              <a:t>80641  drwx             4096   Aug 2 2019 04:16:09 +00:00  .rollback_timer</a:t>
            </a:r>
            <a:endParaRPr lang="en-US" altLang="zh-TW" sz="1200">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161281  drwx             4096   Aug 2 2019 04:16:11 +00:00  gs_script</a:t>
            </a:r>
            <a:endParaRPr lang="en-US" altLang="zh-TW" sz="1200">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112897  drwx           102400   Oct 3 2019 15:23:07 +00:00  tracelogs</a:t>
            </a:r>
            <a:endParaRPr lang="en-US" altLang="zh-TW" sz="1200">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362881  drwx             4096  Aug 23 2019 17:19:54 +00:00  .dbpersist</a:t>
            </a:r>
            <a:endParaRPr lang="en-US" altLang="zh-TW" sz="1200">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298369  drwx             4096   Aug 2 2019 04:16:41 +00:00  virtual-instance</a:t>
            </a:r>
          </a:p>
          <a:p>
            <a:r>
              <a:rPr lang="en-US" altLang="zh-TW" sz="1200">
                <a:solidFill>
                  <a:srgbClr val="DFDFDF"/>
                </a:solidFill>
                <a:latin typeface="Courier New" panose="02070309020205020404" pitchFamily="49" charset="0"/>
              </a:rPr>
              <a:t> </a:t>
            </a:r>
            <a:r>
              <a:rPr lang="zh-TW" altLang="en-US" sz="1200">
                <a:solidFill>
                  <a:srgbClr val="DFDFDF"/>
                </a:solidFill>
                <a:latin typeface="Courier New" panose="02070309020205020404" pitchFamily="49" charset="0"/>
              </a:rPr>
              <a:t> </a:t>
            </a:r>
            <a:r>
              <a:rPr lang="en-US" altLang="zh-TW" sz="1200">
                <a:solidFill>
                  <a:srgbClr val="DFDFDF"/>
                </a:solidFill>
                <a:latin typeface="Courier New" panose="02070309020205020404" pitchFamily="49" charset="0"/>
              </a:rPr>
              <a:t>  12  -rw-               30   Oct 3 2019 15:14:11 +00:00  throughput_monitor_params</a:t>
            </a:r>
            <a:endParaRPr lang="en-US" altLang="zh-TW" sz="1200">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 </a:t>
            </a:r>
            <a:r>
              <a:rPr lang="zh-TW" altLang="en-US" sz="1200">
                <a:solidFill>
                  <a:srgbClr val="DFDFDF"/>
                </a:solidFill>
                <a:latin typeface="Courier New" panose="02070309020205020404" pitchFamily="49" charset="0"/>
              </a:rPr>
              <a:t> </a:t>
            </a:r>
            <a:r>
              <a:rPr lang="en-US" altLang="zh-TW" sz="1200">
                <a:solidFill>
                  <a:srgbClr val="DFDFDF"/>
                </a:solidFill>
                <a:latin typeface="Courier New" panose="02070309020205020404" pitchFamily="49" charset="0"/>
              </a:rPr>
              <a:t>8065  drwx             4096   Aug 2 2019 04:17:55 +00:00  onep</a:t>
            </a:r>
            <a:endParaRPr lang="en-US" altLang="zh-TW" sz="1200">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 </a:t>
            </a:r>
            <a:r>
              <a:rPr lang="zh-TW" altLang="en-US" sz="1200">
                <a:solidFill>
                  <a:srgbClr val="DFDFDF"/>
                </a:solidFill>
                <a:latin typeface="Courier New" panose="02070309020205020404" pitchFamily="49" charset="0"/>
              </a:rPr>
              <a:t> </a:t>
            </a:r>
            <a:r>
              <a:rPr lang="en-US" altLang="zh-TW" sz="1200">
                <a:solidFill>
                  <a:srgbClr val="DFDFDF"/>
                </a:solidFill>
                <a:latin typeface="Courier New" panose="02070309020205020404" pitchFamily="49" charset="0"/>
              </a:rPr>
              <a:t>  13  -rw-               34   Oct 3 2019 15:19:30 +00:00  pnp-tech-time</a:t>
            </a:r>
          </a:p>
          <a:p>
            <a:r>
              <a:rPr lang="en-US" altLang="zh-TW" sz="1200">
                <a:solidFill>
                  <a:srgbClr val="DFDFDF"/>
                </a:solidFill>
                <a:latin typeface="Courier New" panose="02070309020205020404" pitchFamily="49" charset="0"/>
              </a:rPr>
              <a:t>249985  drwx             4096  Aug 20 2019 17:40:11 +00:00  Archives</a:t>
            </a:r>
          </a:p>
          <a:p>
            <a:r>
              <a:rPr lang="en-US" altLang="zh-TW" sz="1200">
                <a:solidFill>
                  <a:srgbClr val="DFDFDF"/>
                </a:solidFill>
                <a:latin typeface="Courier New" panose="02070309020205020404" pitchFamily="49" charset="0"/>
              </a:rPr>
              <a:t> </a:t>
            </a:r>
            <a:r>
              <a:rPr lang="zh-TW" altLang="en-US" sz="1200">
                <a:solidFill>
                  <a:srgbClr val="DFDFDF"/>
                </a:solidFill>
                <a:latin typeface="Courier New" panose="02070309020205020404" pitchFamily="49" charset="0"/>
              </a:rPr>
              <a:t> </a:t>
            </a:r>
            <a:r>
              <a:rPr lang="en-US" altLang="zh-TW" sz="1200">
                <a:solidFill>
                  <a:srgbClr val="DFDFDF"/>
                </a:solidFill>
                <a:latin typeface="Courier New" panose="02070309020205020404" pitchFamily="49" charset="0"/>
              </a:rPr>
              <a:t>  14  -rw-            65037   Oct 3 2019 15:19:42 +00:00  pnp-tech-discovery-summary</a:t>
            </a:r>
          </a:p>
          <a:p>
            <a:r>
              <a:rPr lang="en-US" altLang="zh-TW" sz="1200">
                <a:solidFill>
                  <a:srgbClr val="DFDFDF"/>
                </a:solidFill>
                <a:latin typeface="Courier New" panose="02070309020205020404" pitchFamily="49" charset="0"/>
              </a:rPr>
              <a:t> </a:t>
            </a:r>
            <a:r>
              <a:rPr lang="zh-TW" altLang="en-US" sz="1200">
                <a:solidFill>
                  <a:srgbClr val="DFDFDF"/>
                </a:solidFill>
                <a:latin typeface="Courier New" panose="02070309020205020404" pitchFamily="49" charset="0"/>
              </a:rPr>
              <a:t> </a:t>
            </a:r>
            <a:r>
              <a:rPr lang="en-US" altLang="zh-TW" sz="1200">
                <a:solidFill>
                  <a:srgbClr val="DFDFDF"/>
                </a:solidFill>
                <a:latin typeface="Courier New" panose="02070309020205020404" pitchFamily="49" charset="0"/>
              </a:rPr>
              <a:t>  17  -rw-          5032908  Sep 19 2019 14:16:23 +00:00  isr4200_4300_rommon_1612_1r_SPA.pkg</a:t>
            </a:r>
          </a:p>
          <a:p>
            <a:r>
              <a:rPr lang="en-US" altLang="zh-TW" sz="1200">
                <a:solidFill>
                  <a:srgbClr val="DFDFDF"/>
                </a:solidFill>
                <a:latin typeface="Courier New" panose="02070309020205020404" pitchFamily="49" charset="0"/>
              </a:rPr>
              <a:t> </a:t>
            </a:r>
            <a:r>
              <a:rPr lang="zh-TW" altLang="en-US" sz="1200">
                <a:solidFill>
                  <a:srgbClr val="DFDFDF"/>
                </a:solidFill>
                <a:latin typeface="Courier New" panose="02070309020205020404" pitchFamily="49" charset="0"/>
              </a:rPr>
              <a:t> </a:t>
            </a:r>
            <a:r>
              <a:rPr lang="en-US" altLang="zh-TW" sz="1200">
                <a:solidFill>
                  <a:srgbClr val="DFDFDF"/>
                </a:solidFill>
                <a:latin typeface="Courier New" panose="02070309020205020404" pitchFamily="49" charset="0"/>
              </a:rPr>
              <a:t>  18  -rw-        517153193  Sep 21 2019 04:24:04 +00:00  isr4200-universalk9_ias.16.09.04.SPA.bin</a:t>
            </a:r>
          </a:p>
          <a:p>
            <a:r>
              <a:rPr lang="en-US" altLang="zh-TW" sz="1200">
                <a:solidFill>
                  <a:srgbClr val="DFDFDF"/>
                </a:solidFill>
                <a:latin typeface="Courier New" panose="02070309020205020404" pitchFamily="49" charset="0"/>
              </a:rPr>
              <a:t>7194652672 bytes total (6294822912 bytes free)</a:t>
            </a:r>
          </a:p>
          <a:p>
            <a:r>
              <a:rPr lang="en-US" altLang="zh-TW" sz="1200">
                <a:solidFill>
                  <a:srgbClr val="DFDFDF"/>
                </a:solidFill>
                <a:latin typeface="Courier New" panose="02070309020205020404" pitchFamily="49" charset="0"/>
              </a:rPr>
              <a:t>Router#</a:t>
            </a:r>
            <a:endParaRPr lang="zh-TW" altLang="en-US" sz="12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432</a:t>
            </a:fld>
            <a:endParaRPr lang="en-US" kern="0">
              <a:solidFill>
                <a:srgbClr val="595959"/>
              </a:solidFill>
            </a:endParaRPr>
          </a:p>
        </p:txBody>
      </p:sp>
    </p:spTree>
    <p:extLst>
      <p:ext uri="{BB962C8B-B14F-4D97-AF65-F5344CB8AC3E}">
        <p14:creationId xmlns:p14="http://schemas.microsoft.com/office/powerpoint/2010/main" val="2427809423"/>
      </p:ext>
    </p:extLst>
  </p:cSld>
  <p:clrMapOvr>
    <a:masterClrMapping/>
  </p:clrMapOvr>
  <p:transition/>
  <p:timing/>
</p:sld>
</file>

<file path=ppt/slides/slide4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08BFB2F1-6150-7340-9F51-3F039FDBE87F}"/>
              </a:ext>
            </a:extLst>
          </p:cNvPr>
          <p:cNvSpPr>
            <a:spLocks noGrp="1"/>
          </p:cNvSpPr>
          <p:nvPr>
            <p:ph idx="1"/>
          </p:nvPr>
        </p:nvSpPr>
        <p:spPr>
          <a:xfrm>
            <a:off x="192087" y="1065260"/>
            <a:ext cx="4877219" cy="5540425"/>
          </a:xfrm>
        </p:spPr>
        <p:txBody>
          <a:bodyPr/>
          <a:lstStyle/>
          <a:p>
            <a:r>
              <a:rPr lang="zh-TW" altLang="en-US" sz="2400">
                <a:latin typeface="標楷體" pitchFamily="65" charset="-120"/>
              </a:rPr>
              <a:t>若要檢視 </a:t>
            </a:r>
            <a:r>
              <a:rPr lang="en-US" altLang="zh-TW" sz="2400">
                <a:latin typeface="標楷體" pitchFamily="65" charset="-120"/>
              </a:rPr>
              <a:t>NVRAM </a:t>
            </a:r>
            <a:r>
              <a:rPr lang="zh-TW" altLang="en-US" sz="2400">
                <a:latin typeface="標楷體" pitchFamily="65" charset="-120"/>
              </a:rPr>
              <a:t>的內容，你必須使用 </a:t>
            </a:r>
            <a:r>
              <a:rPr lang="en-US" altLang="zh-TW" sz="2400" b="1">
                <a:latin typeface="標楷體" pitchFamily="65" charset="-120"/>
              </a:rPr>
              <a:t>cd</a:t>
            </a:r>
            <a:r>
              <a:rPr lang="zh-TW" altLang="en-US" sz="2400">
                <a:latin typeface="標楷體" pitchFamily="65" charset="-120"/>
              </a:rPr>
              <a:t>（變更目錄）命令來變更目前的預設檔案系統，如範例所示。</a:t>
            </a:r>
            <a:endParaRPr lang="en-US" sz="2400">
              <a:latin typeface="標楷體" pitchFamily="65" charset="-120"/>
            </a:endParaRPr>
          </a:p>
          <a:p>
            <a:r>
              <a:rPr lang="zh-TW" altLang="en-US" sz="2400">
                <a:latin typeface="標楷體" pitchFamily="65" charset="-120"/>
              </a:rPr>
              <a:t>目前的工作目錄命令是 </a:t>
            </a:r>
            <a:r>
              <a:rPr lang="en-US" altLang="zh-TW" sz="2400" b="1" err="1">
                <a:latin typeface="標楷體" pitchFamily="65" charset="-120"/>
              </a:rPr>
              <a:t>pwd</a:t>
            </a:r>
            <a:r>
              <a:rPr lang="zh-TW" altLang="en-US" sz="2400">
                <a:latin typeface="標楷體" pitchFamily="65" charset="-120"/>
              </a:rPr>
              <a:t>。這個命令會驗證我們正在檢視 </a:t>
            </a:r>
            <a:r>
              <a:rPr lang="en-US" altLang="zh-TW" sz="2400">
                <a:latin typeface="標楷體" pitchFamily="65" charset="-120"/>
              </a:rPr>
              <a:t>NVRAM </a:t>
            </a:r>
            <a:r>
              <a:rPr lang="zh-TW" altLang="en-US" sz="2400">
                <a:latin typeface="標楷體" pitchFamily="65" charset="-120"/>
              </a:rPr>
              <a:t>目錄。最後，該 </a:t>
            </a:r>
            <a:r>
              <a:rPr lang="en-US" altLang="zh-TW" sz="2400" b="1" err="1">
                <a:latin typeface="標楷體" pitchFamily="65" charset="-120"/>
              </a:rPr>
              <a:t>dir</a:t>
            </a:r>
            <a:r>
              <a:rPr lang="zh-TW" altLang="en-US" sz="2400">
                <a:latin typeface="標楷體" pitchFamily="65" charset="-120"/>
              </a:rPr>
              <a:t> 命令列出 </a:t>
            </a:r>
            <a:r>
              <a:rPr lang="en-US" altLang="zh-TW" sz="2400">
                <a:latin typeface="標楷體" pitchFamily="65" charset="-120"/>
              </a:rPr>
              <a:t>NVRAM </a:t>
            </a:r>
            <a:r>
              <a:rPr lang="zh-TW" altLang="en-US" sz="2400">
                <a:latin typeface="標楷體" pitchFamily="65" charset="-120"/>
              </a:rPr>
              <a:t>的內容。雖然列出了幾個設定檔，但特別值得關注的是 </a:t>
            </a:r>
            <a:r>
              <a:rPr lang="en-US" altLang="zh-TW" sz="2400">
                <a:latin typeface="標楷體" pitchFamily="65" charset="-120"/>
              </a:rPr>
              <a:t>startup-configuration </a:t>
            </a:r>
            <a:r>
              <a:rPr lang="zh-TW" altLang="en-US" sz="2400">
                <a:latin typeface="標楷體" pitchFamily="65" charset="-120"/>
              </a:rPr>
              <a:t>檔案。</a:t>
            </a:r>
            <a:br>
              <a:rPr lang="en-US" sz="2133">
                <a:latin typeface="標楷體" pitchFamily="65" charset="-120"/>
              </a:rPr>
            </a:b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10.6</a:t>
            </a:r>
            <a:r>
              <a:rPr lang="zh-TW" altLang="en-US" sz="3600" smtClean="0">
                <a:solidFill>
                  <a:srgbClr val="004C69"/>
                </a:solidFill>
              </a:rPr>
              <a:t>路</a:t>
            </a:r>
            <a:r>
              <a:rPr lang="zh-TW" altLang="en-US" sz="3600">
                <a:solidFill>
                  <a:srgbClr val="004C69"/>
                </a:solidFill>
              </a:rPr>
              <a:t>由器和交換器檔案維護</a:t>
            </a:r>
            <a:br>
              <a:rPr lang="en-US" sz="3600">
                <a:solidFill>
                  <a:srgbClr val="004C69"/>
                </a:solidFill>
              </a:rPr>
            </a:br>
            <a:r>
              <a:rPr lang="zh-TW" altLang="zh-TW" sz="3600">
                <a:solidFill>
                  <a:srgbClr val="004C69"/>
                </a:solidFill>
              </a:rPr>
              <a:t>路由器檔案系統</a:t>
            </a:r>
            <a:r>
              <a:rPr lang="zh-TW" altLang="en-US" sz="3600">
                <a:solidFill>
                  <a:srgbClr val="004C69"/>
                </a:solidFill>
              </a:rPr>
              <a:t>（續）</a:t>
            </a:r>
          </a:p>
        </p:txBody>
      </p:sp>
      <p:sp>
        <p:nvSpPr>
          <p:cNvPr id="6" name="Rectangle 5">
            <a:extLst>
              <a:ext uri="{FF2B5EF4-FFF2-40B4-BE49-F238E27FC236}">
                <a16:creationId xmlns:a16="http://schemas.microsoft.com/office/drawing/2014/main" id="{3A362DB6-4DF2-4D30-8ED0-FA383B340656}"/>
              </a:ext>
            </a:extLst>
          </p:cNvPr>
          <p:cNvSpPr/>
          <p:nvPr/>
        </p:nvSpPr>
        <p:spPr>
          <a:xfrm>
            <a:off x="5069306" y="1128477"/>
            <a:ext cx="6635948" cy="3785652"/>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Router#</a:t>
            </a:r>
          </a:p>
          <a:p>
            <a:r>
              <a:rPr lang="en-US" altLang="zh-TW" sz="1200">
                <a:solidFill>
                  <a:srgbClr val="DFDFDF"/>
                </a:solidFill>
                <a:latin typeface="Courier New" panose="02070309020205020404" pitchFamily="49" charset="0"/>
              </a:rPr>
              <a:t>Router# </a:t>
            </a:r>
            <a:r>
              <a:rPr lang="en-US" altLang="zh-TW" sz="1200" b="1">
                <a:solidFill>
                  <a:srgbClr val="DFDFDF"/>
                </a:solidFill>
                <a:latin typeface="Courier New" panose="02070309020205020404" pitchFamily="49" charset="0"/>
              </a:rPr>
              <a:t>cd nvram: </a:t>
            </a:r>
          </a:p>
          <a:p>
            <a:r>
              <a:rPr lang="en-US" altLang="zh-TW" sz="1200">
                <a:solidFill>
                  <a:srgbClr val="DFDFDF"/>
                </a:solidFill>
                <a:latin typeface="Courier New" panose="02070309020205020404" pitchFamily="49" charset="0"/>
              </a:rPr>
              <a:t>Router# </a:t>
            </a:r>
            <a:r>
              <a:rPr lang="en-US" altLang="zh-TW" sz="1200" b="1" err="1">
                <a:solidFill>
                  <a:srgbClr val="DFDFDF"/>
                </a:solidFill>
                <a:latin typeface="Courier New" panose="02070309020205020404" pitchFamily="49" charset="0"/>
              </a:rPr>
              <a:t>pwd</a:t>
            </a:r>
            <a:endParaRPr lang="en-US" altLang="zh-TW" sz="1200" b="1">
              <a:solidFill>
                <a:srgbClr val="DFDFDF"/>
              </a:solidFill>
              <a:latin typeface="Courier New" panose="02070309020205020404" pitchFamily="49" charset="0"/>
            </a:endParaRPr>
          </a:p>
          <a:p>
            <a:r>
              <a:rPr lang="en-US" altLang="zh-TW" sz="1200" err="1">
                <a:solidFill>
                  <a:srgbClr val="DFDFDF"/>
                </a:solidFill>
                <a:latin typeface="Courier New" panose="02070309020205020404" pitchFamily="49" charset="0"/>
              </a:rPr>
              <a:t>nvram:/</a:t>
            </a:r>
          </a:p>
          <a:p>
            <a:r>
              <a:rPr lang="en-US" altLang="zh-TW" sz="1200">
                <a:solidFill>
                  <a:srgbClr val="DFDFDF"/>
                </a:solidFill>
                <a:latin typeface="Courier New" panose="02070309020205020404" pitchFamily="49" charset="0"/>
              </a:rPr>
              <a:t>Router# </a:t>
            </a:r>
            <a:r>
              <a:rPr lang="en-US" altLang="zh-TW" sz="1200" b="1" err="1">
                <a:solidFill>
                  <a:srgbClr val="DFDFDF"/>
                </a:solidFill>
                <a:latin typeface="Courier New" panose="02070309020205020404" pitchFamily="49" charset="0"/>
              </a:rPr>
              <a:t>dir</a:t>
            </a:r>
            <a:endParaRPr lang="en-US" altLang="zh-TW" sz="1200" b="1">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Directory of nvram:/</a:t>
            </a:r>
          </a:p>
          <a:p>
            <a:r>
              <a:rPr lang="en-US" altLang="zh-TW" sz="1200">
                <a:solidFill>
                  <a:srgbClr val="DFDFDF"/>
                </a:solidFill>
                <a:latin typeface="Courier New" panose="02070309020205020404" pitchFamily="49" charset="0"/>
              </a:rPr>
              <a:t>32769  -rw-             1024                      startup-config</a:t>
            </a:r>
          </a:p>
          <a:p>
            <a:r>
              <a:rPr lang="en-US" altLang="zh-TW" sz="1200">
                <a:solidFill>
                  <a:srgbClr val="DFDFDF"/>
                </a:solidFill>
                <a:latin typeface="Courier New" panose="02070309020205020404" pitchFamily="49" charset="0"/>
              </a:rPr>
              <a:t>32770  ----               61                      private-config</a:t>
            </a:r>
          </a:p>
          <a:p>
            <a:r>
              <a:rPr lang="en-US" altLang="zh-TW" sz="1200">
                <a:solidFill>
                  <a:srgbClr val="DFDFDF"/>
                </a:solidFill>
                <a:latin typeface="Courier New" panose="02070309020205020404" pitchFamily="49" charset="0"/>
              </a:rPr>
              <a:t>32771  -rw-             1024                      underlying-config</a:t>
            </a:r>
          </a:p>
          <a:p>
            <a:r>
              <a:rPr lang="en-US" altLang="zh-TW" sz="1200">
                <a:solidFill>
                  <a:srgbClr val="DFDFDF"/>
                </a:solidFill>
                <a:latin typeface="Courier New" panose="02070309020205020404" pitchFamily="49" charset="0"/>
              </a:rPr>
              <a:t>    1  ----                4                      private-KS1</a:t>
            </a:r>
          </a:p>
          <a:p>
            <a:r>
              <a:rPr lang="en-US" altLang="zh-TW" sz="1200">
                <a:solidFill>
                  <a:srgbClr val="DFDFDF"/>
                </a:solidFill>
                <a:latin typeface="Courier New" panose="02070309020205020404" pitchFamily="49" charset="0"/>
              </a:rPr>
              <a:t>    2  -rw-             2945                      cwmp_inventory</a:t>
            </a:r>
            <a:endParaRPr lang="en-US" altLang="zh-TW" sz="1200">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    5  ----              447                      persistent-data</a:t>
            </a:r>
          </a:p>
          <a:p>
            <a:r>
              <a:rPr lang="en-US" altLang="zh-TW" sz="1200">
                <a:solidFill>
                  <a:srgbClr val="DFDFDF"/>
                </a:solidFill>
                <a:latin typeface="Courier New" panose="02070309020205020404" pitchFamily="49" charset="0"/>
              </a:rPr>
              <a:t>    6  -rw-             1237                      ISR4221-2x1GE_0_0_0</a:t>
            </a:r>
          </a:p>
          <a:p>
            <a:r>
              <a:rPr lang="en-US" altLang="zh-TW" sz="1200">
                <a:solidFill>
                  <a:srgbClr val="DFDFDF"/>
                </a:solidFill>
                <a:latin typeface="Courier New" panose="02070309020205020404" pitchFamily="49" charset="0"/>
              </a:rPr>
              <a:t>    8  -rw-               17                      ecfm_ieee_mib</a:t>
            </a:r>
            <a:endParaRPr lang="en-US" altLang="zh-TW" sz="1200">
              <a:solidFill>
                <a:srgbClr val="DFDFDF"/>
              </a:solidFill>
              <a:latin typeface="Courier New" panose="02070309020205020404" pitchFamily="49" charset="0"/>
            </a:endParaRPr>
          </a:p>
          <a:p>
            <a:r>
              <a:rPr lang="en-US" altLang="zh-TW" sz="1200">
                <a:solidFill>
                  <a:srgbClr val="DFDFDF"/>
                </a:solidFill>
                <a:latin typeface="Courier New" panose="02070309020205020404" pitchFamily="49" charset="0"/>
              </a:rPr>
              <a:t>    9  -rw-                0                      ifIndex-table</a:t>
            </a:r>
          </a:p>
          <a:p>
            <a:r>
              <a:rPr lang="en-US" altLang="zh-TW" sz="1200">
                <a:solidFill>
                  <a:srgbClr val="DFDFDF"/>
                </a:solidFill>
                <a:latin typeface="Courier New" panose="02070309020205020404" pitchFamily="49" charset="0"/>
              </a:rPr>
              <a:t>   10  -rw-             1431                      NIM-2T_0_1_0</a:t>
            </a:r>
          </a:p>
          <a:p>
            <a:r>
              <a:rPr lang="en-US" altLang="zh-TW" sz="1200">
                <a:solidFill>
                  <a:srgbClr val="DFDFDF"/>
                </a:solidFill>
                <a:latin typeface="Courier New" panose="02070309020205020404" pitchFamily="49" charset="0"/>
              </a:rPr>
              <a:t>   12  -rw-              820                      IOS-Self-Sig#1.cer</a:t>
            </a:r>
          </a:p>
          <a:p>
            <a:r>
              <a:rPr lang="en-US" altLang="zh-TW" sz="1200">
                <a:solidFill>
                  <a:srgbClr val="DFDFDF"/>
                </a:solidFill>
                <a:latin typeface="Courier New" panose="02070309020205020404" pitchFamily="49" charset="0"/>
              </a:rPr>
              <a:t>   13  -rw-              820                      IOS-Self-Sig#2.cer</a:t>
            </a:r>
          </a:p>
          <a:p>
            <a:r>
              <a:rPr lang="en-US" altLang="zh-TW" sz="1200">
                <a:solidFill>
                  <a:srgbClr val="DFDFDF"/>
                </a:solidFill>
                <a:latin typeface="Courier New" panose="02070309020205020404" pitchFamily="49" charset="0"/>
              </a:rPr>
              <a:t>33554432 bytes total (33539983 bytes free)</a:t>
            </a:r>
          </a:p>
          <a:p>
            <a:r>
              <a:rPr lang="en-US" altLang="zh-TW" sz="1200">
                <a:solidFill>
                  <a:srgbClr val="DFDFDF"/>
                </a:solidFill>
                <a:latin typeface="Courier New" panose="02070309020205020404" pitchFamily="49" charset="0"/>
              </a:rPr>
              <a:t>Router#</a:t>
            </a:r>
            <a:endParaRPr lang="zh-TW" altLang="en-US" sz="12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433</a:t>
            </a:fld>
            <a:endParaRPr lang="en-US" kern="0">
              <a:solidFill>
                <a:srgbClr val="595959"/>
              </a:solidFill>
            </a:endParaRPr>
          </a:p>
        </p:txBody>
      </p:sp>
    </p:spTree>
    <p:extLst>
      <p:ext uri="{BB962C8B-B14F-4D97-AF65-F5344CB8AC3E}">
        <p14:creationId xmlns:p14="http://schemas.microsoft.com/office/powerpoint/2010/main" val="1665365047"/>
      </p:ext>
    </p:extLst>
  </p:cSld>
  <p:clrMapOvr>
    <a:masterClrMapping/>
  </p:clrMapOvr>
  <p:transition/>
  <p:timing/>
</p:sld>
</file>

<file path=ppt/slides/slide4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8E7321DE-D6BA-454A-A175-C63B5C0BCD74}"/>
              </a:ext>
            </a:extLst>
          </p:cNvPr>
          <p:cNvSpPr>
            <a:spLocks noGrp="1"/>
          </p:cNvSpPr>
          <p:nvPr>
            <p:ph idx="1"/>
          </p:nvPr>
        </p:nvSpPr>
        <p:spPr>
          <a:xfrm>
            <a:off x="192087" y="1065260"/>
            <a:ext cx="4716797" cy="5540425"/>
          </a:xfrm>
        </p:spPr>
        <p:txBody>
          <a:bodyPr/>
          <a:lstStyle/>
          <a:p>
            <a:r>
              <a:rPr lang="zh-TW" altLang="en-US" sz="2400">
                <a:latin typeface="標楷體" pitchFamily="65" charset="-120"/>
              </a:rPr>
              <a:t>透過 </a:t>
            </a:r>
            <a:r>
              <a:rPr lang="en-US" altLang="zh-TW" sz="2400">
                <a:latin typeface="標楷體" pitchFamily="65" charset="-120"/>
              </a:rPr>
              <a:t>Cisco 2960 </a:t>
            </a:r>
            <a:r>
              <a:rPr lang="zh-TW" altLang="en-US" sz="2400">
                <a:latin typeface="標楷體" pitchFamily="65" charset="-120"/>
              </a:rPr>
              <a:t>交換器 </a:t>
            </a:r>
            <a:r>
              <a:rPr lang="en-US" altLang="zh-TW" sz="2400">
                <a:latin typeface="標楷體" pitchFamily="65" charset="-120"/>
              </a:rPr>
              <a:t>flash </a:t>
            </a:r>
            <a:r>
              <a:rPr lang="zh-TW" altLang="en-US" sz="2400">
                <a:latin typeface="標楷體" pitchFamily="65" charset="-120"/>
              </a:rPr>
              <a:t>檔案系統，你可以複製設定檔案，並歸檔（上傳和下載）軟體映像。</a:t>
            </a:r>
            <a:endParaRPr lang="en-US" sz="2400">
              <a:latin typeface="標楷體" pitchFamily="65" charset="-120"/>
            </a:endParaRPr>
          </a:p>
          <a:p>
            <a:r>
              <a:rPr lang="zh-TW" altLang="en-US" sz="2400">
                <a:latin typeface="標楷體" pitchFamily="65" charset="-120"/>
              </a:rPr>
              <a:t>在 </a:t>
            </a:r>
            <a:r>
              <a:rPr lang="en-US" altLang="zh-TW" sz="2400">
                <a:latin typeface="標楷體" pitchFamily="65" charset="-120"/>
              </a:rPr>
              <a:t>Catalyst </a:t>
            </a:r>
            <a:r>
              <a:rPr lang="zh-TW" altLang="en-US" sz="2400">
                <a:latin typeface="標楷體" pitchFamily="65" charset="-120"/>
              </a:rPr>
              <a:t>交換器上檢視檔案系統的命令與 </a:t>
            </a:r>
            <a:r>
              <a:rPr lang="en-US" altLang="zh-TW" sz="2400">
                <a:latin typeface="標楷體" pitchFamily="65" charset="-120"/>
              </a:rPr>
              <a:t>Cisco </a:t>
            </a:r>
            <a:r>
              <a:rPr lang="zh-TW" altLang="en-US" sz="2400">
                <a:latin typeface="標楷體" pitchFamily="65" charset="-120"/>
              </a:rPr>
              <a:t>路由器上的命令相同：</a:t>
            </a:r>
            <a:r>
              <a:rPr lang="en-US" altLang="zh-TW" sz="2400" b="1">
                <a:latin typeface="標楷體" pitchFamily="65" charset="-120"/>
              </a:rPr>
              <a:t>show file systems</a:t>
            </a:r>
            <a:r>
              <a:rPr lang="zh-TW" altLang="en-US" sz="2400">
                <a:latin typeface="標楷體" pitchFamily="65" charset="-120"/>
              </a:rPr>
              <a:t>。</a:t>
            </a:r>
          </a:p>
          <a:p>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10.6</a:t>
            </a:r>
            <a:r>
              <a:rPr lang="zh-TW" altLang="en-US" sz="3600" smtClean="0">
                <a:solidFill>
                  <a:srgbClr val="004C69"/>
                </a:solidFill>
              </a:rPr>
              <a:t>路</a:t>
            </a:r>
            <a:r>
              <a:rPr lang="zh-TW" altLang="en-US" sz="3600">
                <a:solidFill>
                  <a:srgbClr val="004C69"/>
                </a:solidFill>
              </a:rPr>
              <a:t>由器和交換器檔案維護</a:t>
            </a:r>
            <a:br>
              <a:rPr lang="en-US" sz="3600">
                <a:solidFill>
                  <a:srgbClr val="004C69"/>
                </a:solidFill>
              </a:rPr>
            </a:br>
            <a:r>
              <a:rPr lang="zh-TW" altLang="en-US" sz="3600">
                <a:solidFill>
                  <a:srgbClr val="004C69"/>
                </a:solidFill>
              </a:rPr>
              <a:t>交換器檔案系統</a:t>
            </a:r>
          </a:p>
        </p:txBody>
      </p:sp>
      <p:sp>
        <p:nvSpPr>
          <p:cNvPr id="7" name="Rectangle 5">
            <a:extLst>
              <a:ext uri="{FF2B5EF4-FFF2-40B4-BE49-F238E27FC236}">
                <a16:creationId xmlns:a16="http://schemas.microsoft.com/office/drawing/2014/main" id="{A358F7D5-D2DD-4C78-9F70-4469ACE2AA1B}"/>
              </a:ext>
            </a:extLst>
          </p:cNvPr>
          <p:cNvSpPr/>
          <p:nvPr/>
        </p:nvSpPr>
        <p:spPr>
          <a:xfrm>
            <a:off x="5015119" y="1209756"/>
            <a:ext cx="6635948" cy="3970318"/>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Switch# </a:t>
            </a:r>
            <a:r>
              <a:rPr lang="en-US" altLang="zh-TW" sz="1200" b="1">
                <a:solidFill>
                  <a:srgbClr val="DFDFDF"/>
                </a:solidFill>
                <a:latin typeface="Courier New" panose="02070309020205020404" pitchFamily="49" charset="0"/>
              </a:rPr>
              <a:t>show file systems</a:t>
            </a:r>
          </a:p>
          <a:p>
            <a:r>
              <a:rPr lang="en-US" altLang="zh-TW" sz="1200">
                <a:solidFill>
                  <a:srgbClr val="DFDFDF"/>
                </a:solidFill>
                <a:latin typeface="Courier New" panose="02070309020205020404" pitchFamily="49" charset="0"/>
              </a:rPr>
              <a:t>File Systems:</a:t>
            </a:r>
          </a:p>
          <a:p>
            <a:r>
              <a:rPr lang="en-US" altLang="zh-TW" sz="1200">
                <a:solidFill>
                  <a:srgbClr val="DFDFDF"/>
                </a:solidFill>
                <a:latin typeface="Courier New" panose="02070309020205020404" pitchFamily="49" charset="0"/>
              </a:rPr>
              <a:t>       Size(b)     Free(b)     Type  Flags  Prefixes</a:t>
            </a:r>
          </a:p>
          <a:p>
            <a:r>
              <a:rPr lang="en-US" altLang="zh-TW" sz="1200">
                <a:solidFill>
                  <a:srgbClr val="DFDFDF"/>
                </a:solidFill>
                <a:latin typeface="Courier New" panose="02070309020205020404" pitchFamily="49" charset="0"/>
              </a:rPr>
              <a:t>*    32514048    20887552     flash     rw    flash:</a:t>
            </a:r>
          </a:p>
          <a:p>
            <a:r>
              <a:rPr lang="en-US" altLang="zh-TW" sz="1200">
                <a:solidFill>
                  <a:srgbClr val="DFDFDF"/>
                </a:solidFill>
                <a:latin typeface="Courier New" panose="02070309020205020404" pitchFamily="49" charset="0"/>
              </a:rPr>
              <a:t>          -           -      opaque     rw       vb:</a:t>
            </a:r>
          </a:p>
          <a:p>
            <a:r>
              <a:rPr lang="en-US" altLang="zh-TW" sz="1200">
                <a:solidFill>
                  <a:srgbClr val="DFDFDF"/>
                </a:solidFill>
                <a:latin typeface="Courier New" panose="02070309020205020404" pitchFamily="49" charset="0"/>
              </a:rPr>
              <a:t>          -           -      opaque     ro       bs:</a:t>
            </a:r>
          </a:p>
          <a:p>
            <a:r>
              <a:rPr lang="en-US" altLang="zh-TW" sz="1200">
                <a:solidFill>
                  <a:srgbClr val="DFDFDF"/>
                </a:solidFill>
                <a:latin typeface="Courier New" panose="02070309020205020404" pitchFamily="49" charset="0"/>
              </a:rPr>
              <a:t>          -           -      opaque     rw   system:</a:t>
            </a:r>
          </a:p>
          <a:p>
            <a:r>
              <a:rPr lang="en-US" altLang="zh-TW" sz="1200">
                <a:solidFill>
                  <a:srgbClr val="DFDFDF"/>
                </a:solidFill>
                <a:latin typeface="Courier New" panose="02070309020205020404" pitchFamily="49" charset="0"/>
              </a:rPr>
              <a:t>          -           -      opaque     rw   tmpsys:</a:t>
            </a:r>
          </a:p>
          <a:p>
            <a:r>
              <a:rPr lang="en-US" altLang="zh-TW" sz="1200">
                <a:solidFill>
                  <a:srgbClr val="DFDFDF"/>
                </a:solidFill>
                <a:latin typeface="Courier New" panose="02070309020205020404" pitchFamily="49" charset="0"/>
              </a:rPr>
              <a:t>        65536       48897     nvram     rw    nvram:</a:t>
            </a:r>
          </a:p>
          <a:p>
            <a:r>
              <a:rPr lang="en-US" altLang="zh-TW" sz="1200">
                <a:solidFill>
                  <a:srgbClr val="DFDFDF"/>
                </a:solidFill>
                <a:latin typeface="Courier New" panose="02070309020205020404" pitchFamily="49" charset="0"/>
              </a:rPr>
              <a:t>          -           -      opaque     ro   xmodem:</a:t>
            </a:r>
          </a:p>
          <a:p>
            <a:r>
              <a:rPr lang="en-US" altLang="zh-TW" sz="1200">
                <a:solidFill>
                  <a:srgbClr val="DFDFDF"/>
                </a:solidFill>
                <a:latin typeface="Courier New" panose="02070309020205020404" pitchFamily="49" charset="0"/>
              </a:rPr>
              <a:t>          -           -      opaque     ro   ymodem:</a:t>
            </a:r>
          </a:p>
          <a:p>
            <a:r>
              <a:rPr lang="en-US" altLang="zh-TW" sz="1200">
                <a:solidFill>
                  <a:srgbClr val="DFDFDF"/>
                </a:solidFill>
                <a:latin typeface="Courier New" panose="02070309020205020404" pitchFamily="49" charset="0"/>
              </a:rPr>
              <a:t>          -           -      opaque     rw     null:</a:t>
            </a:r>
          </a:p>
          <a:p>
            <a:r>
              <a:rPr lang="en-US" altLang="zh-TW" sz="1200">
                <a:solidFill>
                  <a:srgbClr val="DFDFDF"/>
                </a:solidFill>
                <a:latin typeface="Courier New" panose="02070309020205020404" pitchFamily="49" charset="0"/>
              </a:rPr>
              <a:t>          -           -      opaque     ro      tar:</a:t>
            </a:r>
          </a:p>
          <a:p>
            <a:r>
              <a:rPr lang="en-US" altLang="zh-TW" sz="1200">
                <a:solidFill>
                  <a:srgbClr val="DFDFDF"/>
                </a:solidFill>
                <a:latin typeface="Courier New" panose="02070309020205020404" pitchFamily="49" charset="0"/>
              </a:rPr>
              <a:t>          -           -     network     rw     tftp:</a:t>
            </a:r>
          </a:p>
          <a:p>
            <a:r>
              <a:rPr lang="en-US" altLang="zh-TW" sz="1200">
                <a:solidFill>
                  <a:srgbClr val="DFDFDF"/>
                </a:solidFill>
                <a:latin typeface="Courier New" panose="02070309020205020404" pitchFamily="49" charset="0"/>
              </a:rPr>
              <a:t>          -           -     network     rw      rcp:</a:t>
            </a:r>
          </a:p>
          <a:p>
            <a:r>
              <a:rPr lang="en-US" altLang="zh-TW" sz="1200">
                <a:solidFill>
                  <a:srgbClr val="DFDFDF"/>
                </a:solidFill>
                <a:latin typeface="Courier New" panose="02070309020205020404" pitchFamily="49" charset="0"/>
              </a:rPr>
              <a:t>          -           -     network     rw     http:</a:t>
            </a:r>
          </a:p>
          <a:p>
            <a:r>
              <a:rPr lang="en-US" altLang="zh-TW" sz="1200">
                <a:solidFill>
                  <a:srgbClr val="DFDFDF"/>
                </a:solidFill>
                <a:latin typeface="Courier New" panose="02070309020205020404" pitchFamily="49" charset="0"/>
              </a:rPr>
              <a:t>          -           -     network     rw      ftp:</a:t>
            </a:r>
          </a:p>
          <a:p>
            <a:r>
              <a:rPr lang="en-US" altLang="zh-TW" sz="1200">
                <a:solidFill>
                  <a:srgbClr val="DFDFDF"/>
                </a:solidFill>
                <a:latin typeface="Courier New" panose="02070309020205020404" pitchFamily="49" charset="0"/>
              </a:rPr>
              <a:t>          -           -     network     rw      scp:</a:t>
            </a:r>
          </a:p>
          <a:p>
            <a:r>
              <a:rPr lang="en-US" altLang="zh-TW" sz="1200">
                <a:solidFill>
                  <a:srgbClr val="DFDFDF"/>
                </a:solidFill>
                <a:latin typeface="Courier New" panose="02070309020205020404" pitchFamily="49" charset="0"/>
              </a:rPr>
              <a:t>          -           -     network     rw    https:</a:t>
            </a:r>
          </a:p>
          <a:p>
            <a:r>
              <a:rPr lang="en-US" altLang="zh-TW" sz="1200">
                <a:solidFill>
                  <a:srgbClr val="DFDFDF"/>
                </a:solidFill>
                <a:latin typeface="Courier New" panose="02070309020205020404" pitchFamily="49" charset="0"/>
              </a:rPr>
              <a:t>          -           -     opaque      ro      cns:</a:t>
            </a:r>
          </a:p>
          <a:p>
            <a:r>
              <a:rPr lang="en-US" altLang="zh-TW" sz="1200">
                <a:solidFill>
                  <a:srgbClr val="DFDFDF"/>
                </a:solidFill>
                <a:latin typeface="Courier New" panose="02070309020205020404" pitchFamily="49" charset="0"/>
              </a:rPr>
              <a:t>Switch#</a:t>
            </a:r>
            <a:endParaRPr lang="zh-TW" altLang="en-US" sz="12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434</a:t>
            </a:fld>
            <a:endParaRPr lang="en-US" kern="0">
              <a:solidFill>
                <a:srgbClr val="595959"/>
              </a:solidFill>
            </a:endParaRPr>
          </a:p>
        </p:txBody>
      </p:sp>
    </p:spTree>
    <p:extLst>
      <p:ext uri="{BB962C8B-B14F-4D97-AF65-F5344CB8AC3E}">
        <p14:creationId xmlns:p14="http://schemas.microsoft.com/office/powerpoint/2010/main" val="753997352"/>
      </p:ext>
    </p:extLst>
  </p:cSld>
  <p:clrMapOvr>
    <a:masterClrMapping/>
  </p:clrMapOvr>
  <p:transition/>
  <p:timing/>
</p:sld>
</file>

<file path=ppt/slides/slide4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135DF914-53E4-5949-B469-59E8F00959E7}"/>
              </a:ext>
            </a:extLst>
          </p:cNvPr>
          <p:cNvSpPr>
            <a:spLocks noGrp="1"/>
          </p:cNvSpPr>
          <p:nvPr>
            <p:ph idx="1"/>
          </p:nvPr>
        </p:nvSpPr>
        <p:spPr>
          <a:xfrm>
            <a:off x="192087" y="1065260"/>
            <a:ext cx="5567029" cy="5540425"/>
          </a:xfrm>
        </p:spPr>
        <p:txBody>
          <a:bodyPr>
            <a:noAutofit/>
          </a:bodyPr>
          <a:lstStyle/>
          <a:p>
            <a:pPr marL="0" indent="0">
              <a:buNone/>
            </a:pPr>
            <a:r>
              <a:rPr lang="zh-TW" altLang="en-US" sz="2000">
                <a:latin typeface="標楷體" pitchFamily="65" charset="-120"/>
              </a:rPr>
              <a:t>設定檔可以使用 </a:t>
            </a:r>
            <a:r>
              <a:rPr lang="en-US" altLang="zh-TW" sz="2000">
                <a:latin typeface="標楷體" pitchFamily="65" charset="-120"/>
              </a:rPr>
              <a:t>Tera Term </a:t>
            </a:r>
            <a:r>
              <a:rPr lang="zh-TW" altLang="en-US" sz="2000">
                <a:latin typeface="標楷體" pitchFamily="65" charset="-120"/>
              </a:rPr>
              <a:t>儲存至文字檔：</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1 </a:t>
            </a:r>
            <a:r>
              <a:rPr lang="zh-TW" altLang="en-US" sz="2000">
                <a:latin typeface="標楷體" pitchFamily="65" charset="-120"/>
              </a:rPr>
              <a:t>在 </a:t>
            </a:r>
            <a:r>
              <a:rPr lang="en-US" altLang="zh-TW" sz="2000">
                <a:latin typeface="標楷體" pitchFamily="65" charset="-120"/>
              </a:rPr>
              <a:t>File </a:t>
            </a:r>
            <a:r>
              <a:rPr lang="zh-TW" altLang="en-US" sz="2000">
                <a:latin typeface="標楷體" pitchFamily="65" charset="-120"/>
              </a:rPr>
              <a:t>功能表上，按一下 </a:t>
            </a:r>
            <a:r>
              <a:rPr lang="en-US" altLang="zh-TW" sz="2000" b="1">
                <a:latin typeface="標楷體" pitchFamily="65" charset="-120"/>
              </a:rPr>
              <a:t>Log</a:t>
            </a:r>
            <a:r>
              <a:rPr lang="zh-TW" altLang="en-US" sz="2000">
                <a:latin typeface="標楷體" pitchFamily="65" charset="-120"/>
              </a:rPr>
              <a:t>。 </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2 </a:t>
            </a:r>
            <a:r>
              <a:rPr lang="zh-TW" altLang="en-US" sz="2000">
                <a:latin typeface="標楷體" pitchFamily="65" charset="-120"/>
              </a:rPr>
              <a:t>選擇要儲存檔案的資料夾位置和檔名，然後點選 </a:t>
            </a:r>
            <a:r>
              <a:rPr lang="en-US" altLang="zh-TW" sz="2000" b="1">
                <a:latin typeface="標楷體" pitchFamily="65" charset="-120"/>
              </a:rPr>
              <a:t>Save</a:t>
            </a:r>
            <a:r>
              <a:rPr lang="zh-TW" altLang="en-US" sz="2000">
                <a:latin typeface="標楷體" pitchFamily="65" charset="-120"/>
              </a:rPr>
              <a:t>。</a:t>
            </a:r>
            <a:r>
              <a:rPr lang="en-US" altLang="zh-TW" sz="2000">
                <a:latin typeface="標楷體" pitchFamily="65" charset="-120"/>
              </a:rPr>
              <a:t>Tera Term </a:t>
            </a:r>
            <a:r>
              <a:rPr lang="zh-TW" altLang="en-US" sz="2000">
                <a:latin typeface="標楷體" pitchFamily="65" charset="-120"/>
              </a:rPr>
              <a:t>將開啟 </a:t>
            </a:r>
            <a:r>
              <a:rPr lang="en-US" altLang="zh-TW" sz="2000" b="1">
                <a:latin typeface="標楷體" pitchFamily="65" charset="-120"/>
              </a:rPr>
              <a:t>Tera Term: Log</a:t>
            </a:r>
            <a:r>
              <a:rPr lang="en-US" altLang="zh-TW" sz="2000">
                <a:latin typeface="標楷體" pitchFamily="65" charset="-120"/>
              </a:rPr>
              <a:t> </a:t>
            </a:r>
            <a:r>
              <a:rPr lang="zh-TW" altLang="en-US" sz="2000">
                <a:latin typeface="標楷體" pitchFamily="65" charset="-120"/>
              </a:rPr>
              <a:t>視窗，現在將擷取終端視窗中所有的命令和產生的輸出。 </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3 </a:t>
            </a:r>
            <a:r>
              <a:rPr lang="zh-TW" altLang="en-US" sz="2000">
                <a:latin typeface="標楷體" pitchFamily="65" charset="-120"/>
              </a:rPr>
              <a:t>擷取開始之後，請在特權 </a:t>
            </a:r>
            <a:r>
              <a:rPr lang="en-US" altLang="zh-TW" sz="2000">
                <a:latin typeface="標楷體" pitchFamily="65" charset="-120"/>
              </a:rPr>
              <a:t>EXEC </a:t>
            </a:r>
            <a:r>
              <a:rPr lang="zh-TW" altLang="en-US" sz="2000">
                <a:latin typeface="標楷體" pitchFamily="65" charset="-120"/>
              </a:rPr>
              <a:t>提示下執行 </a:t>
            </a:r>
            <a:r>
              <a:rPr lang="en-US" altLang="zh-TW" sz="2000" b="1">
                <a:latin typeface="標楷體" pitchFamily="65" charset="-120"/>
              </a:rPr>
              <a:t>show running-config</a:t>
            </a:r>
            <a:r>
              <a:rPr lang="en-US" altLang="zh-TW" sz="2000">
                <a:latin typeface="標楷體" pitchFamily="65" charset="-120"/>
              </a:rPr>
              <a:t> </a:t>
            </a:r>
            <a:r>
              <a:rPr lang="zh-TW" altLang="en-US" sz="2000">
                <a:latin typeface="標楷體" pitchFamily="65" charset="-120"/>
              </a:rPr>
              <a:t>或 </a:t>
            </a:r>
            <a:r>
              <a:rPr lang="en-US" altLang="zh-TW" sz="2000" b="1">
                <a:latin typeface="標楷體" pitchFamily="65" charset="-120"/>
              </a:rPr>
              <a:t>show startup-config</a:t>
            </a:r>
            <a:r>
              <a:rPr lang="en-US" altLang="zh-TW" sz="2000">
                <a:latin typeface="標楷體" pitchFamily="65" charset="-120"/>
              </a:rPr>
              <a:t> </a:t>
            </a:r>
            <a:r>
              <a:rPr lang="zh-TW" altLang="en-US" sz="2000">
                <a:latin typeface="標楷體" pitchFamily="65" charset="-120"/>
              </a:rPr>
              <a:t>命令。終端機視窗中顯示的文字將被導向至選擇的檔案。</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4</a:t>
            </a:r>
            <a:r>
              <a:rPr lang="zh-TW" altLang="en-US" sz="2000">
                <a:latin typeface="標楷體" pitchFamily="65" charset="-120"/>
              </a:rPr>
              <a:t>擷取完成時，在 </a:t>
            </a:r>
            <a:r>
              <a:rPr lang="en-US" altLang="zh-TW" sz="2000">
                <a:latin typeface="標楷體" pitchFamily="65" charset="-120"/>
              </a:rPr>
              <a:t>Tera Term: Log </a:t>
            </a:r>
            <a:r>
              <a:rPr lang="zh-TW" altLang="en-US" sz="2000">
                <a:latin typeface="標楷體" pitchFamily="65" charset="-120"/>
              </a:rPr>
              <a:t>視窗選擇 </a:t>
            </a:r>
            <a:r>
              <a:rPr lang="en-US" altLang="zh-TW" sz="2000" b="1">
                <a:latin typeface="標楷體" pitchFamily="65" charset="-120"/>
              </a:rPr>
              <a:t>Close</a:t>
            </a:r>
            <a:r>
              <a:rPr lang="zh-TW" altLang="en-US" sz="2000">
                <a:latin typeface="標楷體" pitchFamily="65" charset="-120"/>
              </a:rPr>
              <a:t>。 </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5</a:t>
            </a:r>
            <a:r>
              <a:rPr lang="en-US" altLang="zh-TW" sz="2000">
                <a:latin typeface="標楷體" pitchFamily="65" charset="-120"/>
              </a:rPr>
              <a:t> </a:t>
            </a:r>
            <a:r>
              <a:rPr lang="zh-TW" altLang="en-US" sz="2000">
                <a:latin typeface="標楷體" pitchFamily="65" charset="-120"/>
              </a:rPr>
              <a:t>檢視檔案以確認檔案未損毀。</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路</a:t>
            </a:r>
            <a:r>
              <a:rPr lang="zh-TW" altLang="en-US" sz="3600">
                <a:solidFill>
                  <a:srgbClr val="004C69"/>
                </a:solidFill>
              </a:rPr>
              <a:t>由器和交換器檔案維護</a:t>
            </a:r>
            <a:br>
              <a:rPr lang="en-US" sz="3600">
                <a:solidFill>
                  <a:srgbClr val="004C69"/>
                </a:solidFill>
              </a:rPr>
            </a:br>
            <a:r>
              <a:rPr lang="zh-TW" altLang="en-US" sz="3600">
                <a:solidFill>
                  <a:srgbClr val="004C69"/>
                </a:solidFill>
              </a:rPr>
              <a:t>使用文字檔備份設定</a:t>
            </a:r>
          </a:p>
        </p:txBody>
      </p:sp>
      <p:pic>
        <p:nvPicPr>
          <p:cNvPr id="2" name="圖片 1">
            <a:extLst>
              <a:ext uri="{FF2B5EF4-FFF2-40B4-BE49-F238E27FC236}">
                <a16:creationId xmlns:a16="http://schemas.microsoft.com/office/drawing/2014/main" id="{270E9BB7-A30D-4803-BD4E-57C5D56EE0C1}"/>
              </a:ext>
            </a:extLst>
          </p:cNvPr>
          <p:cNvPicPr>
            <a:picLocks noChangeAspect="1"/>
          </p:cNvPicPr>
          <p:nvPr/>
        </p:nvPicPr>
        <p:blipFill>
          <a:blip r:embed="rId3"/>
          <a:stretch>
            <a:fillRect/>
          </a:stretch>
        </p:blipFill>
        <p:spPr>
          <a:xfrm>
            <a:off x="5759117" y="1163168"/>
            <a:ext cx="6142145" cy="4629573"/>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435</a:t>
            </a:fld>
            <a:endParaRPr lang="en-US" kern="0">
              <a:solidFill>
                <a:srgbClr val="595959"/>
              </a:solidFill>
            </a:endParaRPr>
          </a:p>
        </p:txBody>
      </p:sp>
    </p:spTree>
    <p:extLst>
      <p:ext uri="{BB962C8B-B14F-4D97-AF65-F5344CB8AC3E}">
        <p14:creationId xmlns:p14="http://schemas.microsoft.com/office/powerpoint/2010/main" val="2154990497"/>
      </p:ext>
    </p:extLst>
  </p:cSld>
  <p:clrMapOvr>
    <a:masterClrMapping/>
  </p:clrMapOvr>
  <p:transition/>
  <p:timing/>
</p:sld>
</file>

<file path=ppt/slides/slide4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2CC782C-41FA-2247-8CE2-799EF5ADFDD3}"/>
              </a:ext>
            </a:extLst>
          </p:cNvPr>
          <p:cNvSpPr>
            <a:spLocks noGrp="1"/>
          </p:cNvSpPr>
          <p:nvPr>
            <p:ph idx="1"/>
          </p:nvPr>
        </p:nvSpPr>
        <p:spPr>
          <a:xfrm>
            <a:off x="676426" y="1404851"/>
            <a:ext cx="10878265" cy="4695799"/>
          </a:xfrm>
        </p:spPr>
        <p:txBody>
          <a:bodyPr>
            <a:normAutofit/>
          </a:bodyPr>
          <a:lstStyle/>
          <a:p>
            <a:r>
              <a:rPr lang="zh-TW" altLang="en-US" sz="2400">
                <a:latin typeface="標楷體" pitchFamily="65" charset="-120"/>
              </a:rPr>
              <a:t>你可以從檔案複製設定，然後直接貼上到裝置。檔案將需要編輯以確保加密的密碼是純文字，並且刪除非命令文字，例如 </a:t>
            </a:r>
            <a:r>
              <a:rPr lang="en-US" altLang="zh-TW" sz="2400" b="1">
                <a:latin typeface="標楷體" pitchFamily="65" charset="-120"/>
              </a:rPr>
              <a:t>--More--</a:t>
            </a:r>
            <a:r>
              <a:rPr lang="zh-TW" altLang="en-US" sz="2400">
                <a:latin typeface="標楷體" pitchFamily="65" charset="-120"/>
              </a:rPr>
              <a:t> 和 </a:t>
            </a:r>
            <a:r>
              <a:rPr lang="en-US" altLang="zh-TW" sz="2400">
                <a:latin typeface="標楷體" pitchFamily="65" charset="-120"/>
              </a:rPr>
              <a:t>IOS </a:t>
            </a:r>
            <a:r>
              <a:rPr lang="zh-TW" altLang="en-US" sz="2400">
                <a:latin typeface="標楷體" pitchFamily="65" charset="-120"/>
              </a:rPr>
              <a:t>訊息。 </a:t>
            </a:r>
          </a:p>
          <a:p>
            <a:r>
              <a:rPr lang="zh-TW" altLang="en-US" sz="2400">
                <a:latin typeface="標楷體" pitchFamily="65" charset="-120"/>
              </a:rPr>
              <a:t>此外，你可能想要在貼上設定之前新增 </a:t>
            </a:r>
            <a:r>
              <a:rPr lang="en-US" altLang="zh-TW" sz="2400" b="1">
                <a:latin typeface="標楷體" pitchFamily="65" charset="-120"/>
              </a:rPr>
              <a:t>enable</a:t>
            </a:r>
            <a:r>
              <a:rPr lang="en-US" altLang="zh-TW" sz="2400">
                <a:latin typeface="標楷體" pitchFamily="65" charset="-120"/>
              </a:rPr>
              <a:t> </a:t>
            </a:r>
            <a:r>
              <a:rPr lang="zh-TW" altLang="en-US" sz="2400">
                <a:latin typeface="標楷體" pitchFamily="65" charset="-120"/>
              </a:rPr>
              <a:t>和 </a:t>
            </a:r>
            <a:r>
              <a:rPr lang="en-US" altLang="zh-TW" sz="2400" b="1">
                <a:latin typeface="標楷體" pitchFamily="65" charset="-120"/>
              </a:rPr>
              <a:t>configure terminal</a:t>
            </a:r>
            <a:r>
              <a:rPr lang="en-US" altLang="zh-TW" sz="2400">
                <a:latin typeface="標楷體" pitchFamily="65" charset="-120"/>
              </a:rPr>
              <a:t> </a:t>
            </a:r>
            <a:r>
              <a:rPr lang="zh-TW" altLang="en-US" sz="2400">
                <a:latin typeface="標楷體" pitchFamily="65" charset="-120"/>
              </a:rPr>
              <a:t>至檔案的開頭，或是進入全域設定模式。你可以使用 </a:t>
            </a:r>
            <a:r>
              <a:rPr lang="en-US" altLang="zh-TW" sz="2400">
                <a:latin typeface="標楷體" pitchFamily="65" charset="-120"/>
              </a:rPr>
              <a:t>Tera Term </a:t>
            </a:r>
            <a:r>
              <a:rPr lang="zh-TW" altLang="en-US" sz="2400">
                <a:latin typeface="標楷體" pitchFamily="65" charset="-120"/>
              </a:rPr>
              <a:t>從文字檔案還原設定，而不是複製和貼上。使用 </a:t>
            </a:r>
            <a:r>
              <a:rPr lang="en-US" altLang="zh-TW" sz="2400">
                <a:latin typeface="標楷體" pitchFamily="65" charset="-120"/>
              </a:rPr>
              <a:t>Tera Term </a:t>
            </a:r>
            <a:r>
              <a:rPr lang="zh-TW" altLang="en-US" sz="2400">
                <a:latin typeface="標楷體" pitchFamily="65" charset="-120"/>
              </a:rPr>
              <a:t>時，步驟如下：</a:t>
            </a:r>
          </a:p>
          <a:p>
            <a:pPr lvl="1"/>
            <a:r>
              <a:rPr lang="zh-TW" altLang="en-US" b="1">
                <a:latin typeface="標楷體" pitchFamily="65" charset="-120"/>
              </a:rPr>
              <a:t>步驟 </a:t>
            </a:r>
            <a:r>
              <a:rPr lang="en-US" altLang="zh-TW" b="1">
                <a:latin typeface="標楷體" pitchFamily="65" charset="-120"/>
              </a:rPr>
              <a:t>1 </a:t>
            </a:r>
            <a:r>
              <a:rPr lang="zh-TW" altLang="en-US">
                <a:latin typeface="標楷體" pitchFamily="65" charset="-120"/>
              </a:rPr>
              <a:t>在 </a:t>
            </a:r>
            <a:r>
              <a:rPr lang="en-US" altLang="zh-TW">
                <a:latin typeface="標楷體" pitchFamily="65" charset="-120"/>
              </a:rPr>
              <a:t>File </a:t>
            </a:r>
            <a:r>
              <a:rPr lang="zh-TW" altLang="en-US">
                <a:latin typeface="標楷體" pitchFamily="65" charset="-120"/>
              </a:rPr>
              <a:t>功能表上，按一下 </a:t>
            </a:r>
            <a:r>
              <a:rPr lang="en-US" altLang="zh-TW" b="1">
                <a:latin typeface="標楷體" pitchFamily="65" charset="-120"/>
              </a:rPr>
              <a:t>Send</a:t>
            </a:r>
            <a:r>
              <a:rPr lang="en-US" altLang="zh-TW">
                <a:latin typeface="標楷體" pitchFamily="65" charset="-120"/>
              </a:rPr>
              <a:t> file</a:t>
            </a:r>
            <a:r>
              <a:rPr lang="zh-TW" altLang="en-US">
                <a:latin typeface="標楷體" pitchFamily="65" charset="-120"/>
              </a:rPr>
              <a:t>。</a:t>
            </a:r>
            <a:br>
              <a:rPr lang="zh-TW" altLang="en-US">
                <a:latin typeface="標楷體" pitchFamily="65" charset="-120"/>
              </a:rPr>
            </a:br>
            <a:r>
              <a:rPr lang="zh-TW" altLang="en-US" b="1">
                <a:latin typeface="標楷體" pitchFamily="65" charset="-120"/>
              </a:rPr>
              <a:t>步驟 </a:t>
            </a:r>
            <a:r>
              <a:rPr lang="en-US" altLang="zh-TW" b="1">
                <a:latin typeface="標楷體" pitchFamily="65" charset="-120"/>
              </a:rPr>
              <a:t>2 </a:t>
            </a:r>
            <a:r>
              <a:rPr lang="zh-TW" altLang="en-US">
                <a:latin typeface="標楷體" pitchFamily="65" charset="-120"/>
              </a:rPr>
              <a:t>找到要複製到裝置的檔案，然後按一下 </a:t>
            </a:r>
            <a:r>
              <a:rPr lang="en-US" altLang="zh-TW" b="1">
                <a:latin typeface="標楷體" pitchFamily="65" charset="-120"/>
              </a:rPr>
              <a:t>Open</a:t>
            </a:r>
            <a:r>
              <a:rPr lang="zh-TW" altLang="en-US">
                <a:latin typeface="標楷體" pitchFamily="65" charset="-120"/>
              </a:rPr>
              <a:t>。</a:t>
            </a:r>
            <a:br>
              <a:rPr lang="zh-TW" altLang="en-US">
                <a:latin typeface="標楷體" pitchFamily="65" charset="-120"/>
              </a:rPr>
            </a:br>
            <a:r>
              <a:rPr lang="zh-TW" altLang="en-US" b="1">
                <a:latin typeface="標楷體" pitchFamily="65" charset="-120"/>
              </a:rPr>
              <a:t>步驟 </a:t>
            </a:r>
            <a:r>
              <a:rPr lang="en-US" altLang="zh-TW" b="1">
                <a:latin typeface="標楷體" pitchFamily="65" charset="-120"/>
              </a:rPr>
              <a:t>3 </a:t>
            </a:r>
            <a:r>
              <a:rPr lang="en-US" altLang="zh-TW">
                <a:latin typeface="標楷體" pitchFamily="65" charset="-120"/>
              </a:rPr>
              <a:t>Tera Term </a:t>
            </a:r>
            <a:r>
              <a:rPr lang="zh-TW" altLang="en-US">
                <a:latin typeface="標楷體" pitchFamily="65" charset="-120"/>
              </a:rPr>
              <a:t>將把檔案貼上進裝置。</a:t>
            </a:r>
          </a:p>
          <a:p>
            <a:r>
              <a:rPr lang="zh-TW" altLang="en-US" sz="2400">
                <a:latin typeface="標楷體" pitchFamily="65" charset="-120"/>
              </a:rPr>
              <a:t>檔案中的文字將當成 </a:t>
            </a:r>
            <a:r>
              <a:rPr lang="en-US" altLang="zh-TW" sz="2400">
                <a:latin typeface="標楷體" pitchFamily="65" charset="-120"/>
              </a:rPr>
              <a:t>CLI </a:t>
            </a:r>
            <a:r>
              <a:rPr lang="zh-TW" altLang="en-US" sz="2400">
                <a:latin typeface="標楷體" pitchFamily="65" charset="-120"/>
              </a:rPr>
              <a:t>中的命令套用，並成為裝置上的 </a:t>
            </a:r>
            <a:r>
              <a:rPr lang="en-US" altLang="zh-TW" sz="2400">
                <a:latin typeface="標楷體" pitchFamily="65" charset="-120"/>
              </a:rPr>
              <a:t>running configuration</a:t>
            </a:r>
            <a:r>
              <a:rPr lang="zh-TW" altLang="en-US" sz="2400">
                <a:latin typeface="標楷體" pitchFamily="65" charset="-120"/>
              </a:rPr>
              <a:t>。</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10.6</a:t>
            </a:r>
            <a:r>
              <a:rPr lang="zh-TW" altLang="en-US" sz="3600" smtClean="0">
                <a:solidFill>
                  <a:srgbClr val="004C69"/>
                </a:solidFill>
              </a:rPr>
              <a:t>路</a:t>
            </a:r>
            <a:r>
              <a:rPr lang="zh-TW" altLang="en-US" sz="3600">
                <a:solidFill>
                  <a:srgbClr val="004C69"/>
                </a:solidFill>
              </a:rPr>
              <a:t>由器和交換器檔案維護</a:t>
            </a:r>
            <a:br>
              <a:rPr lang="en-US" sz="3600">
                <a:solidFill>
                  <a:srgbClr val="004C69"/>
                </a:solidFill>
              </a:rPr>
            </a:br>
            <a:r>
              <a:rPr lang="zh-TW" altLang="en-US" sz="3600">
                <a:solidFill>
                  <a:srgbClr val="004C69"/>
                </a:solidFill>
              </a:rPr>
              <a:t>使用文字檔還原設定</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436</a:t>
            </a:fld>
            <a:endParaRPr lang="en-US" kern="0">
              <a:solidFill>
                <a:srgbClr val="595959"/>
              </a:solidFill>
            </a:endParaRPr>
          </a:p>
        </p:txBody>
      </p:sp>
    </p:spTree>
    <p:extLst>
      <p:ext uri="{BB962C8B-B14F-4D97-AF65-F5344CB8AC3E}">
        <p14:creationId xmlns:p14="http://schemas.microsoft.com/office/powerpoint/2010/main" val="642412470"/>
      </p:ext>
    </p:extLst>
  </p:cSld>
  <p:clrMapOvr>
    <a:masterClrMapping/>
  </p:clrMapOvr>
  <p:transition/>
  <p:timing/>
</p:sld>
</file>

<file path=ppt/slides/slide4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CDEA7D99-48EF-4A45-94DF-A0993FE58ACE}"/>
              </a:ext>
            </a:extLst>
          </p:cNvPr>
          <p:cNvSpPr>
            <a:spLocks noGrp="1"/>
          </p:cNvSpPr>
          <p:nvPr>
            <p:ph idx="1"/>
          </p:nvPr>
        </p:nvSpPr>
        <p:spPr>
          <a:xfrm>
            <a:off x="676426" y="1065259"/>
            <a:ext cx="11804381" cy="5035391"/>
          </a:xfrm>
        </p:spPr>
        <p:txBody>
          <a:bodyPr>
            <a:normAutofit/>
          </a:bodyPr>
          <a:lstStyle/>
          <a:p>
            <a:r>
              <a:rPr lang="zh-TW" altLang="en-US" sz="2000">
                <a:latin typeface="標楷體" pitchFamily="65" charset="-120"/>
              </a:rPr>
              <a:t>按照以下步驟將 </a:t>
            </a:r>
            <a:r>
              <a:rPr lang="en-US" altLang="zh-TW" sz="2000">
                <a:latin typeface="標楷體" pitchFamily="65" charset="-120"/>
              </a:rPr>
              <a:t>running configuration </a:t>
            </a:r>
            <a:r>
              <a:rPr lang="zh-TW" altLang="en-US" sz="2000">
                <a:latin typeface="標楷體" pitchFamily="65" charset="-120"/>
              </a:rPr>
              <a:t>備份到 </a:t>
            </a:r>
            <a:r>
              <a:rPr lang="en-US" altLang="zh-TW" sz="2000">
                <a:latin typeface="標楷體" pitchFamily="65" charset="-120"/>
              </a:rPr>
              <a:t>TFTP </a:t>
            </a:r>
            <a:r>
              <a:rPr lang="zh-TW" altLang="en-US" sz="2000">
                <a:latin typeface="標楷體" pitchFamily="65" charset="-120"/>
              </a:rPr>
              <a:t>伺服器： </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1 </a:t>
            </a:r>
            <a:r>
              <a:rPr lang="zh-TW" altLang="en-US" sz="2000">
                <a:latin typeface="標楷體" pitchFamily="65" charset="-120"/>
              </a:rPr>
              <a:t>輸入 </a:t>
            </a:r>
            <a:r>
              <a:rPr lang="en-US" altLang="zh-TW" sz="2000" b="1">
                <a:latin typeface="標楷體" pitchFamily="65" charset="-120"/>
              </a:rPr>
              <a:t>copy running-config tftp</a:t>
            </a:r>
            <a:r>
              <a:rPr lang="zh-TW" altLang="en-US" sz="2000">
                <a:latin typeface="標楷體" pitchFamily="65" charset="-120"/>
              </a:rPr>
              <a:t> 命令。</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2 </a:t>
            </a:r>
            <a:r>
              <a:rPr lang="zh-TW" altLang="en-US" sz="2000">
                <a:latin typeface="標楷體" pitchFamily="65" charset="-120"/>
              </a:rPr>
              <a:t>輸入要儲存設定檔主機的 </a:t>
            </a:r>
            <a:r>
              <a:rPr lang="en-US" altLang="zh-TW" sz="2000">
                <a:latin typeface="標楷體" pitchFamily="65" charset="-120"/>
              </a:rPr>
              <a:t>IP </a:t>
            </a:r>
            <a:r>
              <a:rPr lang="zh-TW" altLang="en-US" sz="2000">
                <a:latin typeface="標楷體" pitchFamily="65" charset="-120"/>
              </a:rPr>
              <a:t>位址。</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3 </a:t>
            </a:r>
            <a:r>
              <a:rPr lang="zh-TW" altLang="en-US" sz="2000">
                <a:latin typeface="標楷體" pitchFamily="65" charset="-120"/>
              </a:rPr>
              <a:t>輸入要指定給設定檔的名稱。</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4 </a:t>
            </a:r>
            <a:r>
              <a:rPr lang="zh-TW" altLang="en-US" sz="2000">
                <a:latin typeface="標楷體" pitchFamily="65" charset="-120"/>
              </a:rPr>
              <a:t>按 </a:t>
            </a:r>
            <a:r>
              <a:rPr lang="en-US" altLang="zh-TW" sz="2000">
                <a:latin typeface="標楷體" pitchFamily="65" charset="-120"/>
              </a:rPr>
              <a:t>Enter </a:t>
            </a:r>
            <a:r>
              <a:rPr lang="zh-TW" altLang="en-US" sz="2000">
                <a:latin typeface="標楷體" pitchFamily="65" charset="-120"/>
              </a:rPr>
              <a:t>確認每個選擇。</a:t>
            </a:r>
            <a:endParaRPr lang="en-US" sz="2000">
              <a:latin typeface="標楷體" pitchFamily="65" charset="-120"/>
            </a:endParaRPr>
          </a:p>
          <a:p>
            <a:r>
              <a:rPr lang="zh-TW" altLang="en-US" sz="2000">
                <a:latin typeface="標楷體" pitchFamily="65" charset="-120"/>
              </a:rPr>
              <a:t>使用下列步驟從 </a:t>
            </a:r>
            <a:r>
              <a:rPr lang="en-US" altLang="zh-TW" sz="2000">
                <a:latin typeface="標楷體" pitchFamily="65" charset="-120"/>
              </a:rPr>
              <a:t>TFTP </a:t>
            </a:r>
            <a:r>
              <a:rPr lang="zh-TW" altLang="en-US" sz="2000">
                <a:latin typeface="標楷體" pitchFamily="65" charset="-120"/>
              </a:rPr>
              <a:t>伺服器還原 </a:t>
            </a:r>
            <a:r>
              <a:rPr lang="en-US" altLang="zh-TW" sz="2000">
                <a:latin typeface="標楷體" pitchFamily="65" charset="-120"/>
              </a:rPr>
              <a:t>running configuration</a:t>
            </a:r>
            <a:r>
              <a:rPr lang="zh-TW" altLang="en-US" sz="2000">
                <a:latin typeface="標楷體" pitchFamily="65" charset="-120"/>
              </a:rPr>
              <a:t>：</a:t>
            </a:r>
          </a:p>
          <a:p>
            <a:pPr lvl="1"/>
            <a:r>
              <a:rPr lang="zh-TW" altLang="en-US" sz="2000" b="1">
                <a:latin typeface="標楷體" pitchFamily="65" charset="-120"/>
              </a:rPr>
              <a:t>步驟 </a:t>
            </a:r>
            <a:r>
              <a:rPr lang="en-US" altLang="zh-TW" sz="2000" b="1">
                <a:latin typeface="標楷體" pitchFamily="65" charset="-120"/>
              </a:rPr>
              <a:t>1 </a:t>
            </a:r>
            <a:r>
              <a:rPr lang="zh-TW" altLang="en-US" sz="2000">
                <a:latin typeface="標楷體" pitchFamily="65" charset="-120"/>
              </a:rPr>
              <a:t>輸入 </a:t>
            </a:r>
            <a:r>
              <a:rPr lang="en-US" altLang="zh-TW" sz="2000" b="1">
                <a:latin typeface="標楷體" pitchFamily="65" charset="-120"/>
              </a:rPr>
              <a:t>copy tftp running-config</a:t>
            </a:r>
            <a:r>
              <a:rPr lang="en-US" altLang="zh-TW" sz="2000">
                <a:latin typeface="標楷體" pitchFamily="65" charset="-120"/>
              </a:rPr>
              <a:t> </a:t>
            </a:r>
            <a:r>
              <a:rPr lang="zh-TW" altLang="en-US" sz="2000">
                <a:latin typeface="標楷體" pitchFamily="65" charset="-120"/>
              </a:rPr>
              <a:t>命令。</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2 </a:t>
            </a:r>
            <a:r>
              <a:rPr lang="zh-TW" altLang="en-US" sz="2000">
                <a:latin typeface="標楷體" pitchFamily="65" charset="-120"/>
              </a:rPr>
              <a:t>輸入設定檔被儲存主機的 </a:t>
            </a:r>
            <a:r>
              <a:rPr lang="en-US" altLang="zh-TW" sz="2000">
                <a:latin typeface="標楷體" pitchFamily="65" charset="-120"/>
              </a:rPr>
              <a:t>IP </a:t>
            </a:r>
            <a:r>
              <a:rPr lang="zh-TW" altLang="en-US" sz="2000">
                <a:latin typeface="標楷體" pitchFamily="65" charset="-120"/>
              </a:rPr>
              <a:t>位址。</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3 </a:t>
            </a:r>
            <a:r>
              <a:rPr lang="zh-TW" altLang="en-US" sz="2000">
                <a:latin typeface="標楷體" pitchFamily="65" charset="-120"/>
              </a:rPr>
              <a:t>輸入要指定給設定檔的名稱。</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4 </a:t>
            </a:r>
            <a:r>
              <a:rPr lang="zh-TW" altLang="en-US" sz="2000">
                <a:latin typeface="標楷體" pitchFamily="65" charset="-120"/>
              </a:rPr>
              <a:t>按 </a:t>
            </a:r>
            <a:r>
              <a:rPr lang="en-US" altLang="zh-TW" sz="2000" b="1">
                <a:latin typeface="標楷體" pitchFamily="65" charset="-120"/>
              </a:rPr>
              <a:t>Enter</a:t>
            </a:r>
            <a:r>
              <a:rPr lang="en-US" altLang="zh-TW" sz="2000">
                <a:latin typeface="標楷體" pitchFamily="65" charset="-120"/>
              </a:rPr>
              <a:t> </a:t>
            </a:r>
            <a:r>
              <a:rPr lang="zh-TW" altLang="en-US" sz="2000">
                <a:latin typeface="標楷體" pitchFamily="65" charset="-120"/>
              </a:rPr>
              <a:t>確認每個選擇。</a:t>
            </a:r>
          </a:p>
          <a:p>
            <a:endParaRPr lang="en-US" sz="20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a:t>
            </a:r>
            <a:r>
              <a:rPr lang="zh-TW" altLang="zh-TW" sz="3600" smtClean="0">
                <a:solidFill>
                  <a:srgbClr val="004C69"/>
                </a:solidFill>
                <a:latin typeface="標楷體" pitchFamily="65" charset="-120"/>
              </a:rPr>
              <a:t>路</a:t>
            </a:r>
            <a:r>
              <a:rPr lang="zh-TW" altLang="zh-TW" sz="3600">
                <a:solidFill>
                  <a:srgbClr val="004C69"/>
                </a:solidFill>
                <a:latin typeface="標楷體" pitchFamily="65" charset="-120"/>
              </a:rPr>
              <a:t>由器和交換器檔案維護</a:t>
            </a:r>
            <a:br>
              <a:rPr lang="en-US" sz="3600">
                <a:solidFill>
                  <a:srgbClr val="004C69"/>
                </a:solidFill>
                <a:latin typeface="標楷體" pitchFamily="65" charset="-120"/>
              </a:rPr>
            </a:br>
            <a:r>
              <a:rPr lang="zh-TW" altLang="en-US" sz="3600">
                <a:solidFill>
                  <a:srgbClr val="004C69"/>
                </a:solidFill>
                <a:latin typeface="標楷體" pitchFamily="65" charset="-120"/>
              </a:rPr>
              <a:t>使用 </a:t>
            </a:r>
            <a:r>
              <a:rPr lang="en-US" altLang="zh-TW" sz="3600">
                <a:solidFill>
                  <a:srgbClr val="004C69"/>
                </a:solidFill>
                <a:latin typeface="標楷體" pitchFamily="65" charset="-120"/>
              </a:rPr>
              <a:t>TFTP </a:t>
            </a:r>
            <a:r>
              <a:rPr lang="zh-TW" altLang="en-US" sz="3600">
                <a:solidFill>
                  <a:srgbClr val="004C69"/>
                </a:solidFill>
                <a:latin typeface="標楷體" pitchFamily="65" charset="-120"/>
              </a:rPr>
              <a:t>備份和還原設定</a:t>
            </a:r>
          </a:p>
        </p:txBody>
      </p:sp>
      <p:sp>
        <p:nvSpPr>
          <p:cNvPr id="6" name="Rectangle 5">
            <a:extLst>
              <a:ext uri="{FF2B5EF4-FFF2-40B4-BE49-F238E27FC236}">
                <a16:creationId xmlns:a16="http://schemas.microsoft.com/office/drawing/2014/main" id="{58EEDF06-5EEE-0040-A137-30715B021E20}"/>
              </a:ext>
            </a:extLst>
          </p:cNvPr>
          <p:cNvSpPr/>
          <p:nvPr/>
        </p:nvSpPr>
        <p:spPr>
          <a:xfrm>
            <a:off x="3844841" y="5377612"/>
            <a:ext cx="8151628" cy="1323439"/>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R1# </a:t>
            </a:r>
            <a:r>
              <a:rPr lang="en-US" altLang="zh-TW" sz="1600" b="1">
                <a:solidFill>
                  <a:schemeClr val="bg1"/>
                </a:solidFill>
                <a:latin typeface="Courier New" panose="02070309020205020404" pitchFamily="49" charset="0"/>
              </a:rPr>
              <a:t>copy running-config tftp</a:t>
            </a:r>
            <a:endParaRPr lang="en-US" altLang="zh-TW" sz="1600" b="1">
              <a:solidFill>
                <a:schemeClr val="bg1"/>
              </a:solidFill>
              <a:latin typeface="Courier New" panose="02070309020205020404" pitchFamily="49" charset="0"/>
            </a:endParaRPr>
          </a:p>
          <a:p>
            <a:r>
              <a:rPr lang="en-US" altLang="zh-TW" sz="1600">
                <a:solidFill>
                  <a:srgbClr val="DFDFDF"/>
                </a:solidFill>
                <a:latin typeface="Courier New" panose="02070309020205020404" pitchFamily="49" charset="0"/>
              </a:rPr>
              <a:t>Remote host []? </a:t>
            </a:r>
            <a:r>
              <a:rPr lang="en-US" altLang="zh-TW" sz="1600" b="1">
                <a:solidFill>
                  <a:schemeClr val="bg1"/>
                </a:solidFill>
                <a:latin typeface="Courier New" panose="02070309020205020404" pitchFamily="49" charset="0"/>
              </a:rPr>
              <a:t>192.168.10.254</a:t>
            </a:r>
          </a:p>
          <a:p>
            <a:r>
              <a:rPr lang="en-US" altLang="zh-TW" sz="1600">
                <a:solidFill>
                  <a:srgbClr val="DFDFDF"/>
                </a:solidFill>
                <a:latin typeface="Courier New" panose="02070309020205020404" pitchFamily="49" charset="0"/>
              </a:rPr>
              <a:t>Name of the configuration file to write[R1-config]? </a:t>
            </a:r>
            <a:r>
              <a:rPr lang="en-US" altLang="zh-TW" sz="1600" b="1">
                <a:solidFill>
                  <a:schemeClr val="bg1"/>
                </a:solidFill>
                <a:latin typeface="Courier New" panose="02070309020205020404" pitchFamily="49" charset="0"/>
              </a:rPr>
              <a:t>R1-Jan-2019</a:t>
            </a:r>
          </a:p>
          <a:p>
            <a:r>
              <a:rPr lang="en-US" altLang="zh-TW" sz="1600">
                <a:solidFill>
                  <a:srgbClr val="DFDFDF"/>
                </a:solidFill>
                <a:latin typeface="Courier New" panose="02070309020205020404" pitchFamily="49" charset="0"/>
              </a:rPr>
              <a:t>Write file R1-Jan-2019 to 192.168.10.254? [confirm]</a:t>
            </a:r>
          </a:p>
          <a:p>
            <a:r>
              <a:rPr lang="en-US" altLang="zh-TW" sz="1600">
                <a:solidFill>
                  <a:srgbClr val="DFDFDF"/>
                </a:solidFill>
                <a:latin typeface="Courier New" panose="02070309020205020404" pitchFamily="49" charset="0"/>
              </a:rPr>
              <a:t>Writing R1-Jan-2019 !!!!!! [OK]</a:t>
            </a:r>
            <a:endParaRPr lang="zh-TW" altLang="en-US" sz="16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437</a:t>
            </a:fld>
            <a:endParaRPr lang="en-US" kern="0">
              <a:solidFill>
                <a:srgbClr val="595959"/>
              </a:solidFill>
            </a:endParaRPr>
          </a:p>
        </p:txBody>
      </p:sp>
    </p:spTree>
    <p:extLst>
      <p:ext uri="{BB962C8B-B14F-4D97-AF65-F5344CB8AC3E}">
        <p14:creationId xmlns:p14="http://schemas.microsoft.com/office/powerpoint/2010/main" val="1557470022"/>
      </p:ext>
    </p:extLst>
  </p:cSld>
  <p:clrMapOvr>
    <a:masterClrMapping/>
  </p:clrMapOvr>
  <p:transition/>
  <p:timing/>
</p:sld>
</file>

<file path=ppt/slides/slide4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DA8C1CCE-834C-EB4A-AA69-38EA7F604D0D}"/>
              </a:ext>
            </a:extLst>
          </p:cNvPr>
          <p:cNvSpPr>
            <a:spLocks noGrp="1"/>
          </p:cNvSpPr>
          <p:nvPr>
            <p:ph idx="1"/>
          </p:nvPr>
        </p:nvSpPr>
        <p:spPr>
          <a:xfrm>
            <a:off x="676426" y="1330036"/>
            <a:ext cx="10371189" cy="4770614"/>
          </a:xfrm>
        </p:spPr>
        <p:txBody>
          <a:bodyPr>
            <a:normAutofit/>
          </a:bodyPr>
          <a:lstStyle/>
          <a:p>
            <a:r>
              <a:rPr lang="zh-TW" altLang="en-US" sz="2400">
                <a:latin typeface="標楷體" pitchFamily="65" charset="-120"/>
              </a:rPr>
              <a:t>通用序列匯流排 </a:t>
            </a:r>
            <a:r>
              <a:rPr lang="en-US" altLang="zh-TW" sz="2400">
                <a:latin typeface="標楷體" pitchFamily="65" charset="-120"/>
              </a:rPr>
              <a:t>(USB) </a:t>
            </a:r>
            <a:r>
              <a:rPr lang="zh-TW" altLang="en-US" sz="2400">
                <a:latin typeface="標楷體" pitchFamily="65" charset="-120"/>
              </a:rPr>
              <a:t>儲存功能可讓特定型號的思科路由器支援 </a:t>
            </a:r>
            <a:r>
              <a:rPr lang="en-US" altLang="zh-TW" sz="2400">
                <a:latin typeface="標楷體" pitchFamily="65" charset="-120"/>
              </a:rPr>
              <a:t>USB </a:t>
            </a:r>
            <a:r>
              <a:rPr lang="zh-TW" altLang="en-US" sz="2400">
                <a:latin typeface="標楷體" pitchFamily="65" charset="-120"/>
              </a:rPr>
              <a:t>隨身碟。 </a:t>
            </a:r>
            <a:r>
              <a:rPr lang="en-US" altLang="zh-TW" sz="2400">
                <a:latin typeface="標楷體" pitchFamily="65" charset="-120"/>
              </a:rPr>
              <a:t>USB </a:t>
            </a:r>
            <a:r>
              <a:rPr lang="zh-TW" altLang="en-US" sz="2400">
                <a:latin typeface="標楷體" pitchFamily="65" charset="-120"/>
              </a:rPr>
              <a:t>隨身碟功能提供了選擇性的次要儲存功能和額外的開機裝置。</a:t>
            </a:r>
            <a:r>
              <a:rPr lang="en-US" altLang="zh-TW" sz="2400">
                <a:latin typeface="標楷體" pitchFamily="65" charset="-120"/>
              </a:rPr>
              <a:t>Cisco</a:t>
            </a:r>
            <a:r>
              <a:rPr lang="zh-TW" altLang="en-US" sz="2400">
                <a:latin typeface="標楷體" pitchFamily="65" charset="-120"/>
              </a:rPr>
              <a:t> </a:t>
            </a:r>
            <a:r>
              <a:rPr lang="en-US" altLang="zh-TW" sz="2400">
                <a:latin typeface="標楷體" pitchFamily="65" charset="-120"/>
              </a:rPr>
              <a:t>4321 </a:t>
            </a:r>
            <a:r>
              <a:rPr lang="zh-TW" altLang="en-US" sz="2400">
                <a:latin typeface="標楷體" pitchFamily="65" charset="-120"/>
              </a:rPr>
              <a:t>路由器的 </a:t>
            </a:r>
            <a:r>
              <a:rPr lang="en-US" altLang="zh-TW" sz="2400">
                <a:latin typeface="標楷體" pitchFamily="65" charset="-120"/>
              </a:rPr>
              <a:t>USB </a:t>
            </a:r>
            <a:r>
              <a:rPr lang="zh-TW" altLang="en-US" sz="2400">
                <a:latin typeface="標楷體" pitchFamily="65" charset="-120"/>
              </a:rPr>
              <a:t>連接埠如圖所示。</a:t>
            </a:r>
            <a:endParaRPr lang="en-US" sz="2400">
              <a:latin typeface="標楷體" pitchFamily="65" charset="-120"/>
            </a:endParaRPr>
          </a:p>
          <a:p>
            <a:r>
              <a:rPr lang="zh-TW" altLang="en-US" sz="2400">
                <a:latin typeface="標楷體" pitchFamily="65" charset="-120"/>
              </a:rPr>
              <a:t>使用 </a:t>
            </a:r>
            <a:r>
              <a:rPr lang="en-US" altLang="zh-TW" sz="2400" b="1" err="1">
                <a:latin typeface="標楷體" pitchFamily="65" charset="-120"/>
              </a:rPr>
              <a:t>dir</a:t>
            </a:r>
            <a:r>
              <a:rPr lang="zh-TW" altLang="en-US" sz="2400">
                <a:latin typeface="標楷體" pitchFamily="65" charset="-120"/>
              </a:rPr>
              <a:t> 命令檢視 </a:t>
            </a:r>
            <a:r>
              <a:rPr lang="en-US" altLang="zh-TW" sz="2400">
                <a:latin typeface="標楷體" pitchFamily="65" charset="-120"/>
              </a:rPr>
              <a:t>USB </a:t>
            </a:r>
            <a:r>
              <a:rPr lang="zh-TW" altLang="en-US" sz="2400">
                <a:latin typeface="標楷體" pitchFamily="65" charset="-120"/>
              </a:rPr>
              <a:t>隨身碟的內容。</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路</a:t>
            </a:r>
            <a:r>
              <a:rPr lang="zh-TW" altLang="en-US" sz="3600">
                <a:solidFill>
                  <a:srgbClr val="004C69"/>
                </a:solidFill>
              </a:rPr>
              <a:t>由器和交換器檔案維護</a:t>
            </a:r>
            <a:br>
              <a:rPr lang="en-US" altLang="zh-TW" sz="3600">
                <a:solidFill>
                  <a:srgbClr val="004C69"/>
                </a:solidFill>
              </a:rPr>
            </a:br>
            <a:r>
              <a:rPr lang="en-US" altLang="zh-TW" sz="3600">
                <a:solidFill>
                  <a:srgbClr val="004C69"/>
                </a:solidFill>
              </a:rPr>
              <a:t>Cisco </a:t>
            </a:r>
            <a:r>
              <a:rPr lang="zh-TW" altLang="zh-TW" sz="3600">
                <a:solidFill>
                  <a:srgbClr val="004C69"/>
                </a:solidFill>
              </a:rPr>
              <a:t>路由器上的 USB 連接埠</a:t>
            </a:r>
            <a:endParaRPr lang="zh-TW" altLang="en-US" sz="3600">
              <a:solidFill>
                <a:srgbClr val="004C69"/>
              </a:solidFill>
            </a:endParaRPr>
          </a:p>
        </p:txBody>
      </p:sp>
      <p:pic>
        <p:nvPicPr>
          <p:cNvPr id="8" name="Picture 7">
            <a:extLst>
              <a:ext uri="{FF2B5EF4-FFF2-40B4-BE49-F238E27FC236}">
                <a16:creationId xmlns:a16="http://schemas.microsoft.com/office/drawing/2014/main" id="{C01C5CEB-D897-F145-B8A0-E3E9FE0B3379}"/>
              </a:ext>
            </a:extLst>
          </p:cNvPr>
          <p:cNvPicPr>
            <a:picLocks noChangeAspect="1"/>
          </p:cNvPicPr>
          <p:nvPr/>
        </p:nvPicPr>
        <p:blipFill>
          <a:blip r:embed="rId3"/>
          <a:stretch>
            <a:fillRect/>
          </a:stretch>
        </p:blipFill>
        <p:spPr>
          <a:xfrm>
            <a:off x="698076" y="3339607"/>
            <a:ext cx="10909688" cy="1530696"/>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438</a:t>
            </a:fld>
            <a:endParaRPr lang="en-US" kern="0">
              <a:solidFill>
                <a:srgbClr val="595959"/>
              </a:solidFill>
            </a:endParaRPr>
          </a:p>
        </p:txBody>
      </p:sp>
    </p:spTree>
    <p:extLst>
      <p:ext uri="{BB962C8B-B14F-4D97-AF65-F5344CB8AC3E}">
        <p14:creationId xmlns:p14="http://schemas.microsoft.com/office/powerpoint/2010/main" val="4166924612"/>
      </p:ext>
    </p:extLst>
  </p:cSld>
  <p:clrMapOvr>
    <a:masterClrMapping/>
  </p:clrMapOvr>
  <p:transition/>
  <p:timing/>
</p:sld>
</file>

<file path=ppt/slides/slide4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3A8BA0F2-43E5-5840-B12D-29068B0E71EA}"/>
              </a:ext>
            </a:extLst>
          </p:cNvPr>
          <p:cNvSpPr>
            <a:spLocks noGrp="1"/>
          </p:cNvSpPr>
          <p:nvPr>
            <p:ph idx="1"/>
          </p:nvPr>
        </p:nvSpPr>
        <p:spPr>
          <a:xfrm>
            <a:off x="676427" y="1346662"/>
            <a:ext cx="9797610" cy="4753988"/>
          </a:xfrm>
        </p:spPr>
        <p:txBody>
          <a:bodyPr>
            <a:normAutofit/>
          </a:bodyPr>
          <a:lstStyle/>
          <a:p>
            <a:r>
              <a:rPr lang="zh-TW" altLang="en-US" sz="2200">
                <a:latin typeface="標楷體" pitchFamily="65" charset="-120"/>
              </a:rPr>
              <a:t>發出 </a:t>
            </a:r>
            <a:r>
              <a:rPr lang="en-US" altLang="zh-TW" sz="2200" b="1">
                <a:latin typeface="標楷體" pitchFamily="65" charset="-120"/>
              </a:rPr>
              <a:t>show file systems</a:t>
            </a:r>
            <a:r>
              <a:rPr lang="en-US" altLang="zh-TW" sz="2200">
                <a:latin typeface="標楷體" pitchFamily="65" charset="-120"/>
              </a:rPr>
              <a:t> </a:t>
            </a:r>
            <a:r>
              <a:rPr lang="zh-TW" altLang="en-US" sz="2200">
                <a:latin typeface="標楷體" pitchFamily="65" charset="-120"/>
              </a:rPr>
              <a:t>命令以確認 </a:t>
            </a:r>
            <a:r>
              <a:rPr lang="en-US" altLang="zh-TW" sz="2200">
                <a:latin typeface="標楷體" pitchFamily="65" charset="-120"/>
              </a:rPr>
              <a:t>USB </a:t>
            </a:r>
            <a:r>
              <a:rPr lang="zh-TW" altLang="en-US" sz="2200">
                <a:latin typeface="標楷體" pitchFamily="65" charset="-120"/>
              </a:rPr>
              <a:t>隨身碟是否存在並確認名稱。在此範例中，</a:t>
            </a:r>
            <a:r>
              <a:rPr lang="en-US" altLang="zh-TW" sz="2200">
                <a:latin typeface="標楷體" pitchFamily="65" charset="-120"/>
              </a:rPr>
              <a:t>USB </a:t>
            </a:r>
            <a:r>
              <a:rPr lang="zh-TW" altLang="en-US" sz="2200">
                <a:latin typeface="標楷體" pitchFamily="65" charset="-120"/>
              </a:rPr>
              <a:t>檔案系統命名為 </a:t>
            </a:r>
            <a:r>
              <a:rPr lang="en-US" altLang="zh-TW" sz="2200" b="1">
                <a:latin typeface="標楷體" pitchFamily="65" charset="-120"/>
              </a:rPr>
              <a:t>usbflash0:</a:t>
            </a:r>
            <a:r>
              <a:rPr lang="zh-TW" altLang="en-US" sz="2200">
                <a:latin typeface="標楷體" pitchFamily="65" charset="-120"/>
              </a:rPr>
              <a:t>。</a:t>
            </a:r>
          </a:p>
          <a:p>
            <a:r>
              <a:rPr lang="zh-TW" altLang="en-US" sz="2200">
                <a:latin typeface="標楷體" pitchFamily="65" charset="-120"/>
              </a:rPr>
              <a:t>使用 </a:t>
            </a:r>
            <a:r>
              <a:rPr lang="en-US" altLang="zh-TW" sz="2200" b="1">
                <a:latin typeface="標楷體" pitchFamily="65" charset="-120"/>
              </a:rPr>
              <a:t>copy run usbflash0:</a:t>
            </a:r>
            <a:r>
              <a:rPr lang="en-US" altLang="zh-TW" sz="2200" i="1">
                <a:latin typeface="標楷體" pitchFamily="65" charset="-120"/>
              </a:rPr>
              <a:t>/</a:t>
            </a:r>
            <a:r>
              <a:rPr lang="zh-TW" altLang="en-US" sz="2200">
                <a:latin typeface="標楷體" pitchFamily="65" charset="-120"/>
              </a:rPr>
              <a:t> 命令將設定態檔複製到 </a:t>
            </a:r>
            <a:r>
              <a:rPr lang="en-US" altLang="zh-TW" sz="2200">
                <a:latin typeface="標楷體" pitchFamily="65" charset="-120"/>
              </a:rPr>
              <a:t>USB </a:t>
            </a:r>
            <a:r>
              <a:rPr lang="zh-TW" altLang="en-US" sz="2200">
                <a:latin typeface="標楷體" pitchFamily="65" charset="-120"/>
              </a:rPr>
              <a:t>隨身碟。請務必使用隨身碟的名稱，如檔案系統所示。斜線是選擇性的，但表示 </a:t>
            </a:r>
            <a:r>
              <a:rPr lang="en-US" altLang="zh-TW" sz="2200">
                <a:latin typeface="標楷體" pitchFamily="65" charset="-120"/>
              </a:rPr>
              <a:t>USB </a:t>
            </a:r>
            <a:r>
              <a:rPr lang="zh-TW" altLang="en-US" sz="2200">
                <a:latin typeface="標楷體" pitchFamily="65" charset="-120"/>
              </a:rPr>
              <a:t>隨身碟的根目錄。 </a:t>
            </a:r>
          </a:p>
          <a:p>
            <a:r>
              <a:rPr lang="en-US" altLang="zh-TW" sz="2200">
                <a:latin typeface="標楷體" pitchFamily="65" charset="-120"/>
              </a:rPr>
              <a:t>IOS </a:t>
            </a:r>
            <a:r>
              <a:rPr lang="zh-TW" altLang="en-US" sz="2200">
                <a:latin typeface="標楷體" pitchFamily="65" charset="-120"/>
              </a:rPr>
              <a:t>將提示輸入檔案名稱。如果 </a:t>
            </a:r>
            <a:r>
              <a:rPr lang="en-US" altLang="zh-TW" sz="2200">
                <a:latin typeface="標楷體" pitchFamily="65" charset="-120"/>
              </a:rPr>
              <a:t>USB </a:t>
            </a:r>
            <a:r>
              <a:rPr lang="zh-TW" altLang="en-US" sz="2200">
                <a:latin typeface="標楷體" pitchFamily="65" charset="-120"/>
              </a:rPr>
              <a:t>隨身碟上已存在檔案，路由器將提示覆寫。</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路</a:t>
            </a:r>
            <a:r>
              <a:rPr lang="zh-TW" altLang="en-US" sz="3600">
                <a:solidFill>
                  <a:srgbClr val="004C69"/>
                </a:solidFill>
              </a:rPr>
              <a:t>由器和交換器檔案維護</a:t>
            </a:r>
            <a:br>
              <a:rPr lang="zh-TW" altLang="zh-TW" sz="3600">
                <a:solidFill>
                  <a:srgbClr val="004C69"/>
                </a:solidFill>
              </a:rPr>
            </a:br>
            <a:r>
              <a:rPr lang="zh-TW" altLang="zh-TW" sz="3600">
                <a:solidFill>
                  <a:srgbClr val="004C69"/>
                </a:solidFill>
              </a:rPr>
              <a:t>使用 USB 備份和還原設定</a:t>
            </a:r>
            <a:endParaRPr lang="zh-TW" altLang="en-US" sz="3600">
              <a:solidFill>
                <a:srgbClr val="004C69"/>
              </a:solidFill>
            </a:endParaRPr>
          </a:p>
        </p:txBody>
      </p:sp>
      <p:sp>
        <p:nvSpPr>
          <p:cNvPr id="7" name="Rectangle 6">
            <a:extLst>
              <a:ext uri="{FF2B5EF4-FFF2-40B4-BE49-F238E27FC236}">
                <a16:creationId xmlns:a16="http://schemas.microsoft.com/office/drawing/2014/main" id="{3B003A9D-B5E7-C747-B70A-6B43EAD25FA7}"/>
              </a:ext>
            </a:extLst>
          </p:cNvPr>
          <p:cNvSpPr/>
          <p:nvPr/>
        </p:nvSpPr>
        <p:spPr>
          <a:xfrm>
            <a:off x="829463" y="4209883"/>
            <a:ext cx="10396624" cy="954300"/>
          </a:xfrm>
          <a:prstGeom prst="rect">
            <a:avLst/>
          </a:prstGeom>
          <a:solidFill>
            <a:srgbClr val="000000"/>
          </a:solidFill>
        </p:spPr>
        <p:txBody>
          <a:bodyPr wrap="square">
            <a:spAutoFit/>
          </a:bodyPr>
          <a:lstStyle/>
          <a:p>
            <a:r>
              <a:rPr lang="en-US" altLang="zh-TW" sz="1867">
                <a:solidFill>
                  <a:srgbClr val="DFDFDF"/>
                </a:solidFill>
                <a:latin typeface="Courier New" panose="02070309020205020404" pitchFamily="49" charset="0"/>
              </a:rPr>
              <a:t>R1# </a:t>
            </a:r>
            <a:r>
              <a:rPr lang="en-US" altLang="zh-TW" sz="1867" b="1">
                <a:solidFill>
                  <a:srgbClr val="DFDFDF"/>
                </a:solidFill>
                <a:latin typeface="Courier New" panose="02070309020205020404" pitchFamily="49" charset="0"/>
              </a:rPr>
              <a:t>copy running-config usbflash0: </a:t>
            </a:r>
          </a:p>
          <a:p>
            <a:r>
              <a:rPr lang="en-US" altLang="zh-TW" sz="1867">
                <a:solidFill>
                  <a:srgbClr val="DFDFDF"/>
                </a:solidFill>
                <a:latin typeface="Courier New" panose="02070309020205020404" pitchFamily="49" charset="0"/>
              </a:rPr>
              <a:t>Destination filename [running-config]? R1-Config</a:t>
            </a:r>
          </a:p>
          <a:p>
            <a:r>
              <a:rPr lang="en-US" altLang="zh-TW" sz="1867">
                <a:solidFill>
                  <a:srgbClr val="DFDFDF"/>
                </a:solidFill>
                <a:latin typeface="Courier New" panose="02070309020205020404" pitchFamily="49" charset="0"/>
              </a:rPr>
              <a:t>5024 bytes copied in 0.736 secs (6826 bytes/sec)</a:t>
            </a:r>
            <a:endParaRPr lang="zh-TW" altLang="en-US" sz="1867">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439</a:t>
            </a:fld>
            <a:endParaRPr lang="en-US" kern="0">
              <a:solidFill>
                <a:srgbClr val="595959"/>
              </a:solidFill>
            </a:endParaRPr>
          </a:p>
        </p:txBody>
      </p:sp>
    </p:spTree>
    <p:extLst>
      <p:ext uri="{BB962C8B-B14F-4D97-AF65-F5344CB8AC3E}">
        <p14:creationId xmlns:p14="http://schemas.microsoft.com/office/powerpoint/2010/main" val="835164949"/>
      </p:ext>
    </p:extLst>
  </p:cSld>
  <p:clrMapOvr>
    <a:masterClrMapping/>
  </p:clrMapOvr>
  <p:transition/>
  <p:timing/>
</p:sld>
</file>

<file path=ppt/slides/slide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42E474EE-E44C-2C49-9DD4-6D60C5BA1BCC}"/>
              </a:ext>
            </a:extLst>
          </p:cNvPr>
          <p:cNvSpPr>
            <a:spLocks noGrp="1"/>
          </p:cNvSpPr>
          <p:nvPr>
            <p:ph idx="1"/>
          </p:nvPr>
        </p:nvSpPr>
        <p:spPr>
          <a:xfrm>
            <a:off x="676426" y="1065259"/>
            <a:ext cx="11804381" cy="5540425"/>
          </a:xfrm>
        </p:spPr>
        <p:txBody>
          <a:bodyPr/>
          <a:lstStyle/>
          <a:p>
            <a:pPr marL="0" indent="0">
              <a:buNone/>
            </a:pPr>
            <a:r>
              <a:rPr lang="zh-TW" altLang="en-US" sz="2133">
                <a:latin typeface="標楷體" pitchFamily="65" charset="-120"/>
              </a:rPr>
              <a:t>預設情況下，</a:t>
            </a:r>
            <a:r>
              <a:rPr lang="en-US" altLang="zh-TW" sz="2133">
                <a:latin typeface="標楷體" pitchFamily="65" charset="-120"/>
              </a:rPr>
              <a:t>Cisco </a:t>
            </a:r>
            <a:r>
              <a:rPr lang="zh-TW" altLang="en-US" sz="2133">
                <a:latin typeface="標楷體" pitchFamily="65" charset="-120"/>
              </a:rPr>
              <a:t>路由器在乙太網介面上選舉一個 </a:t>
            </a:r>
            <a:r>
              <a:rPr lang="en-US" altLang="zh-TW" sz="2133">
                <a:latin typeface="標楷體" pitchFamily="65" charset="-120"/>
              </a:rPr>
              <a:t>DR </a:t>
            </a:r>
            <a:r>
              <a:rPr lang="zh-TW" altLang="en-US" sz="2133">
                <a:latin typeface="標楷體" pitchFamily="65" charset="-120"/>
              </a:rPr>
              <a:t>和 </a:t>
            </a:r>
            <a:r>
              <a:rPr lang="en-US" altLang="zh-TW" sz="2133">
                <a:latin typeface="標楷體" pitchFamily="65" charset="-120"/>
              </a:rPr>
              <a:t>BDR</a:t>
            </a:r>
            <a:r>
              <a:rPr lang="zh-TW" altLang="en-US" sz="2133">
                <a:latin typeface="標楷體" pitchFamily="65" charset="-120"/>
              </a:rPr>
              <a:t>，即使鏈路上只有一個其他裝置。你可以使用 </a:t>
            </a:r>
            <a:r>
              <a:rPr lang="en-US" altLang="zh-TW" sz="2133" b="1">
                <a:latin typeface="標楷體" pitchFamily="65" charset="-120"/>
              </a:rPr>
              <a:t>show ip ospf interface</a:t>
            </a:r>
            <a:r>
              <a:rPr lang="en-US" altLang="zh-TW" sz="2133">
                <a:latin typeface="標楷體" pitchFamily="65" charset="-120"/>
              </a:rPr>
              <a:t> </a:t>
            </a:r>
            <a:r>
              <a:rPr lang="zh-TW" altLang="en-US" sz="2133">
                <a:latin typeface="標楷體" pitchFamily="65" charset="-120"/>
              </a:rPr>
              <a:t>命令進行驗證。</a:t>
            </a:r>
            <a:r>
              <a:rPr lang="en-US" altLang="zh-TW" sz="2133">
                <a:latin typeface="標楷體" pitchFamily="65" charset="-120"/>
              </a:rPr>
              <a:t>DR/BDR </a:t>
            </a:r>
            <a:r>
              <a:rPr lang="zh-TW" altLang="en-US" sz="2133">
                <a:latin typeface="標楷體" pitchFamily="65" charset="-120"/>
              </a:rPr>
              <a:t>選舉程序是不必要的，因為 </a:t>
            </a:r>
            <a:r>
              <a:rPr lang="en-US" altLang="zh-TW" sz="2133">
                <a:latin typeface="標楷體" pitchFamily="65" charset="-120"/>
              </a:rPr>
              <a:t>R1 </a:t>
            </a:r>
            <a:r>
              <a:rPr lang="zh-TW" altLang="en-US" sz="2133">
                <a:latin typeface="標楷體" pitchFamily="65" charset="-120"/>
              </a:rPr>
              <a:t>和 </a:t>
            </a:r>
            <a:r>
              <a:rPr lang="en-US" altLang="zh-TW" sz="2133">
                <a:latin typeface="標楷體" pitchFamily="65" charset="-120"/>
              </a:rPr>
              <a:t>R2 </a:t>
            </a:r>
            <a:r>
              <a:rPr lang="zh-TW" altLang="en-US" sz="2133">
                <a:latin typeface="標楷體" pitchFamily="65" charset="-120"/>
              </a:rPr>
              <a:t>之間的點對點網路上只能有兩部路由器。請注意，在輸出中，路由器已指定網路類型為 </a:t>
            </a:r>
            <a:r>
              <a:rPr lang="en-US" altLang="zh-TW" sz="2133">
                <a:latin typeface="標楷體" pitchFamily="65" charset="-120"/>
              </a:rPr>
              <a:t>BROADCAST</a:t>
            </a:r>
            <a:r>
              <a:rPr lang="zh-TW" altLang="en-US" sz="2133">
                <a:latin typeface="標楷體" pitchFamily="65" charset="-120"/>
              </a:rPr>
              <a:t>。</a:t>
            </a:r>
            <a:endParaRPr lang="en-US" altLang="zh-TW"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2.2</a:t>
            </a:r>
            <a:r>
              <a:rPr lang="zh-TW" altLang="en-US" sz="3600" smtClean="0">
                <a:solidFill>
                  <a:srgbClr val="004C69"/>
                </a:solidFill>
              </a:rPr>
              <a:t>點</a:t>
            </a:r>
            <a:r>
              <a:rPr lang="zh-TW" altLang="en-US" sz="3600">
                <a:solidFill>
                  <a:srgbClr val="004C69"/>
                </a:solidFill>
              </a:rPr>
              <a:t>對點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en-US" altLang="zh-TW" sz="3600">
                <a:solidFill>
                  <a:srgbClr val="004C69"/>
                </a:solidFill>
              </a:rPr>
              <a:t>OSPF </a:t>
            </a:r>
            <a:r>
              <a:rPr lang="zh-TW" altLang="en-US" sz="3600">
                <a:solidFill>
                  <a:srgbClr val="004C69"/>
                </a:solidFill>
              </a:rPr>
              <a:t>點對點網路</a:t>
            </a:r>
          </a:p>
        </p:txBody>
      </p:sp>
      <p:sp>
        <p:nvSpPr>
          <p:cNvPr id="6" name="Rectangle 5">
            <a:extLst>
              <a:ext uri="{FF2B5EF4-FFF2-40B4-BE49-F238E27FC236}">
                <a16:creationId xmlns:a16="http://schemas.microsoft.com/office/drawing/2014/main" id="{DD83802F-65B3-0A43-977D-F6A2EB5CB8AE}"/>
              </a:ext>
            </a:extLst>
          </p:cNvPr>
          <p:cNvSpPr/>
          <p:nvPr/>
        </p:nvSpPr>
        <p:spPr>
          <a:xfrm>
            <a:off x="844820" y="2609071"/>
            <a:ext cx="10498915" cy="3046988"/>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R1# </a:t>
            </a:r>
            <a:r>
              <a:rPr lang="en-US" altLang="zh-TW" sz="1600" b="1">
                <a:solidFill>
                  <a:srgbClr val="DFDFDF"/>
                </a:solidFill>
                <a:latin typeface="Courier New" panose="02070309020205020404" pitchFamily="49" charset="0"/>
              </a:rPr>
              <a:t>show ip ospf interface GigabitEthernet 0/0/0</a:t>
            </a:r>
          </a:p>
          <a:p>
            <a:r>
              <a:rPr lang="en-US" altLang="zh-TW" sz="1600">
                <a:solidFill>
                  <a:srgbClr val="DFDFDF"/>
                </a:solidFill>
                <a:latin typeface="Courier New" panose="02070309020205020404" pitchFamily="49" charset="0"/>
              </a:rPr>
              <a:t>GigabitEthernet0/0/0 is up, line protocol is up </a:t>
            </a:r>
          </a:p>
          <a:p>
            <a:r>
              <a:rPr lang="en-US" altLang="zh-TW" sz="1600">
                <a:solidFill>
                  <a:srgbClr val="DFDFDF"/>
                </a:solidFill>
                <a:latin typeface="Courier New" panose="02070309020205020404" pitchFamily="49" charset="0"/>
              </a:rPr>
              <a:t>  Internet Address 10.1.1.5/30, Area 0, Attached via Interface Enable</a:t>
            </a:r>
          </a:p>
          <a:p>
            <a:r>
              <a:rPr lang="en-US" altLang="zh-TW" sz="1600">
                <a:solidFill>
                  <a:srgbClr val="DFDFDF"/>
                </a:solidFill>
                <a:latin typeface="Courier New" panose="02070309020205020404" pitchFamily="49" charset="0"/>
              </a:rPr>
              <a:t>  Process ID 10, Router ID 1.1.1.1, </a:t>
            </a:r>
            <a:r>
              <a:rPr lang="en-US" altLang="zh-TW" sz="1600">
                <a:solidFill>
                  <a:schemeClr val="accent6"/>
                </a:solidFill>
                <a:latin typeface="Courier New" panose="02070309020205020404" pitchFamily="49" charset="0"/>
              </a:rPr>
              <a:t>Network Type BROADCAST</a:t>
            </a:r>
            <a:r>
              <a:rPr lang="en-US" altLang="zh-TW" sz="1600">
                <a:solidFill>
                  <a:srgbClr val="DFDFDF"/>
                </a:solidFill>
                <a:latin typeface="Courier New" panose="02070309020205020404" pitchFamily="49" charset="0"/>
              </a:rPr>
              <a:t>, Cost: 1</a:t>
            </a:r>
          </a:p>
          <a:p>
            <a:r>
              <a:rPr lang="en-US" altLang="zh-TW" sz="1600">
                <a:solidFill>
                  <a:srgbClr val="DFDFDF"/>
                </a:solidFill>
                <a:latin typeface="Courier New" panose="02070309020205020404" pitchFamily="49" charset="0"/>
              </a:rPr>
              <a:t>  Topology-MTID    Cost    Disabled    Shutdown      Topology Name</a:t>
            </a:r>
          </a:p>
          <a:p>
            <a:r>
              <a:rPr lang="en-US" altLang="zh-TW" sz="1600">
                <a:solidFill>
                  <a:srgbClr val="DFDFDF"/>
                </a:solidFill>
                <a:latin typeface="Courier New" panose="02070309020205020404" pitchFamily="49" charset="0"/>
              </a:rPr>
              <a:t>        0           1         no          no            Base</a:t>
            </a:r>
          </a:p>
          <a:p>
            <a:r>
              <a:rPr lang="en-US" altLang="zh-TW" sz="1600">
                <a:solidFill>
                  <a:srgbClr val="DFDFDF"/>
                </a:solidFill>
                <a:latin typeface="Courier New" panose="02070309020205020404" pitchFamily="49" charset="0"/>
              </a:rPr>
              <a:t>  Enabled by interface config, including secondary ip addresses</a:t>
            </a:r>
          </a:p>
          <a:p>
            <a:r>
              <a:rPr lang="en-US" altLang="zh-TW" sz="1600">
                <a:solidFill>
                  <a:srgbClr val="DFDFDF"/>
                </a:solidFill>
                <a:latin typeface="Courier New" panose="02070309020205020404" pitchFamily="49" charset="0"/>
              </a:rPr>
              <a:t>  Transmit Delay is 1 sec, State BDR, Priority 1</a:t>
            </a:r>
          </a:p>
          <a:p>
            <a:r>
              <a:rPr lang="en-US" altLang="zh-TW" sz="1600">
                <a:solidFill>
                  <a:srgbClr val="DFDFDF"/>
                </a:solidFill>
                <a:latin typeface="Courier New" panose="02070309020205020404" pitchFamily="49" charset="0"/>
              </a:rPr>
              <a:t>  </a:t>
            </a:r>
            <a:r>
              <a:rPr lang="en-US" altLang="zh-TW" sz="1600">
                <a:solidFill>
                  <a:schemeClr val="accent6"/>
                </a:solidFill>
                <a:latin typeface="Courier New" panose="02070309020205020404" pitchFamily="49" charset="0"/>
              </a:rPr>
              <a:t>Designated Router (ID) 2.2.2.2, Interface address 10.1.1.6</a:t>
            </a:r>
          </a:p>
          <a:p>
            <a:r>
              <a:rPr lang="en-US" altLang="zh-TW" sz="1600">
                <a:solidFill>
                  <a:schemeClr val="accent6"/>
                </a:solidFill>
                <a:latin typeface="Courier New" panose="02070309020205020404" pitchFamily="49" charset="0"/>
              </a:rPr>
              <a:t>  Backup Designated router (ID) 1.1.1.1, Interface address 10.1.1.5</a:t>
            </a:r>
          </a:p>
          <a:p>
            <a:r>
              <a:rPr lang="en-US" altLang="zh-TW" sz="1600">
                <a:solidFill>
                  <a:srgbClr val="DFDFDF"/>
                </a:solidFill>
                <a:latin typeface="Courier New" panose="02070309020205020404" pitchFamily="49" charset="0"/>
              </a:rPr>
              <a:t>  Timer intervals configured, Hello 10, Dead 40, Wait 40, Retransmit 5</a:t>
            </a:r>
          </a:p>
          <a:p>
            <a:r>
              <a:rPr lang="en-US" altLang="zh-TW" sz="1600">
                <a:solidFill>
                  <a:srgbClr val="DFDFDF"/>
                </a:solidFill>
                <a:latin typeface="Courier New" panose="02070309020205020404" pitchFamily="49" charset="0"/>
              </a:rPr>
              <a:t>    oob-resync timeout 40</a:t>
            </a:r>
            <a:endParaRPr lang="zh-TW" altLang="en-US" sz="16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44</a:t>
            </a:fld>
            <a:endParaRPr lang="en-US" kern="0">
              <a:solidFill>
                <a:srgbClr val="595959"/>
              </a:solidFill>
            </a:endParaRPr>
          </a:p>
        </p:txBody>
      </p:sp>
    </p:spTree>
    <p:custDataLst>
      <p:tags r:id="rId3"/>
    </p:custDataLst>
    <p:extLst>
      <p:ext uri="{BB962C8B-B14F-4D97-AF65-F5344CB8AC3E}">
        <p14:creationId xmlns:p14="http://schemas.microsoft.com/office/powerpoint/2010/main" val="1548202818"/>
      </p:ext>
    </p:extLst>
  </p:cSld>
  <p:clrMapOvr>
    <a:masterClrMapping/>
  </p:clrMapOvr>
  <p:transition/>
  <p:timing/>
</p:sld>
</file>

<file path=ppt/slides/slide4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3A8BA0F2-43E5-5840-B12D-29068B0E71EA}"/>
              </a:ext>
            </a:extLst>
          </p:cNvPr>
          <p:cNvSpPr>
            <a:spLocks noGrp="1"/>
          </p:cNvSpPr>
          <p:nvPr>
            <p:ph idx="1"/>
          </p:nvPr>
        </p:nvSpPr>
        <p:spPr>
          <a:xfrm>
            <a:off x="192087" y="1065260"/>
            <a:ext cx="5117851" cy="5540425"/>
          </a:xfrm>
        </p:spPr>
        <p:txBody>
          <a:bodyPr/>
          <a:lstStyle/>
          <a:p>
            <a:r>
              <a:rPr lang="zh-TW" altLang="en-US" sz="2133">
                <a:latin typeface="標楷體" pitchFamily="65" charset="-120"/>
              </a:rPr>
              <a:t>使用 </a:t>
            </a:r>
            <a:r>
              <a:rPr lang="en-US" altLang="zh-TW" sz="2133" b="1" err="1">
                <a:latin typeface="標楷體" pitchFamily="65" charset="-120"/>
              </a:rPr>
              <a:t>dir</a:t>
            </a:r>
            <a:r>
              <a:rPr lang="en-US" altLang="zh-TW" sz="2133">
                <a:latin typeface="標楷體" pitchFamily="65" charset="-120"/>
              </a:rPr>
              <a:t> </a:t>
            </a:r>
            <a:r>
              <a:rPr lang="zh-TW" altLang="en-US" sz="2133">
                <a:latin typeface="標楷體" pitchFamily="65" charset="-120"/>
              </a:rPr>
              <a:t>命令查看 </a:t>
            </a:r>
            <a:r>
              <a:rPr lang="en-US" altLang="zh-TW" sz="2133">
                <a:latin typeface="標楷體" pitchFamily="65" charset="-120"/>
              </a:rPr>
              <a:t>USB </a:t>
            </a:r>
            <a:r>
              <a:rPr lang="zh-TW" altLang="en-US" sz="2133">
                <a:latin typeface="標楷體" pitchFamily="65" charset="-120"/>
              </a:rPr>
              <a:t>隨身碟上的檔案，並使用 </a:t>
            </a:r>
            <a:r>
              <a:rPr lang="en-US" altLang="zh-TW" sz="2133" b="1">
                <a:latin typeface="標楷體" pitchFamily="65" charset="-120"/>
              </a:rPr>
              <a:t>more</a:t>
            </a:r>
            <a:r>
              <a:rPr lang="en-US" altLang="zh-TW" sz="2133">
                <a:latin typeface="標楷體" pitchFamily="65" charset="-120"/>
              </a:rPr>
              <a:t> </a:t>
            </a:r>
            <a:r>
              <a:rPr lang="zh-TW" altLang="en-US" sz="2133">
                <a:latin typeface="標楷體" pitchFamily="65" charset="-120"/>
              </a:rPr>
              <a:t>命令查看內容。</a:t>
            </a:r>
          </a:p>
          <a:p>
            <a:r>
              <a:rPr lang="zh-TW" altLang="en-US" sz="2133">
                <a:latin typeface="標楷體" pitchFamily="65" charset="-120"/>
              </a:rPr>
              <a:t>若要使用 </a:t>
            </a:r>
            <a:r>
              <a:rPr lang="en-US" altLang="zh-TW" sz="2133">
                <a:latin typeface="標楷體" pitchFamily="65" charset="-120"/>
              </a:rPr>
              <a:t>USB </a:t>
            </a:r>
            <a:r>
              <a:rPr lang="zh-TW" altLang="en-US" sz="2133">
                <a:latin typeface="標楷體" pitchFamily="65" charset="-120"/>
              </a:rPr>
              <a:t>隨身碟還原設定，必須使用文字編輯器編輯 </a:t>
            </a:r>
            <a:r>
              <a:rPr lang="en-US" altLang="zh-TW" sz="2133">
                <a:latin typeface="標楷體" pitchFamily="65" charset="-120"/>
              </a:rPr>
              <a:t>USB R1-Config </a:t>
            </a:r>
            <a:r>
              <a:rPr lang="zh-TW" altLang="en-US" sz="2133">
                <a:latin typeface="標楷體" pitchFamily="65" charset="-120"/>
              </a:rPr>
              <a:t>檔案。假設檔案名稱是 </a:t>
            </a:r>
            <a:r>
              <a:rPr lang="en-US" altLang="zh-TW" sz="2133" b="1">
                <a:latin typeface="標楷體" pitchFamily="65" charset="-120"/>
              </a:rPr>
              <a:t>R1-Config</a:t>
            </a:r>
            <a:r>
              <a:rPr lang="zh-TW" altLang="en-US" sz="2133">
                <a:latin typeface="標楷體" pitchFamily="65" charset="-120"/>
              </a:rPr>
              <a:t>，請使用 </a:t>
            </a:r>
            <a:r>
              <a:rPr lang="en-US" altLang="zh-TW" sz="2133" b="1">
                <a:latin typeface="標楷體" pitchFamily="65" charset="-120"/>
              </a:rPr>
              <a:t>copy usbflash0:/R1-Config</a:t>
            </a:r>
            <a:r>
              <a:rPr lang="en-US" altLang="zh-TW" sz="2133">
                <a:latin typeface="標楷體" pitchFamily="65" charset="-120"/>
              </a:rPr>
              <a:t> </a:t>
            </a:r>
            <a:r>
              <a:rPr lang="en-US" altLang="zh-TW" sz="2133" i="1">
                <a:latin typeface="標楷體" pitchFamily="65" charset="-120"/>
              </a:rPr>
              <a:t>running-config</a:t>
            </a:r>
            <a:r>
              <a:rPr lang="en-US" altLang="zh-TW" sz="2133">
                <a:latin typeface="標楷體" pitchFamily="65" charset="-120"/>
              </a:rPr>
              <a:t> </a:t>
            </a:r>
            <a:r>
              <a:rPr lang="zh-TW" altLang="en-US" sz="2133">
                <a:latin typeface="標楷體" pitchFamily="65" charset="-120"/>
              </a:rPr>
              <a:t>命令來還原 </a:t>
            </a:r>
            <a:r>
              <a:rPr lang="en-US" altLang="zh-TW" sz="2133">
                <a:latin typeface="標楷體" pitchFamily="65" charset="-120"/>
              </a:rPr>
              <a:t>running configuration</a:t>
            </a:r>
            <a:r>
              <a:rPr lang="zh-TW" altLang="en-US" sz="2133">
                <a:latin typeface="標楷體" pitchFamily="65" charset="-120"/>
              </a:rPr>
              <a:t>。</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10.6</a:t>
            </a:r>
            <a:r>
              <a:rPr lang="zh-TW" altLang="en-US" sz="3600" smtClean="0">
                <a:solidFill>
                  <a:srgbClr val="004C69"/>
                </a:solidFill>
              </a:rPr>
              <a:t>路</a:t>
            </a:r>
            <a:r>
              <a:rPr lang="zh-TW" altLang="en-US" sz="3600">
                <a:solidFill>
                  <a:srgbClr val="004C69"/>
                </a:solidFill>
              </a:rPr>
              <a:t>由器和交換器檔案維護</a:t>
            </a:r>
            <a:br>
              <a:rPr lang="en-US" sz="3600">
                <a:solidFill>
                  <a:srgbClr val="004C69"/>
                </a:solidFill>
              </a:rPr>
            </a:br>
            <a:r>
              <a:rPr lang="zh-TW" altLang="zh-TW" sz="3600">
                <a:solidFill>
                  <a:srgbClr val="004C69"/>
                </a:solidFill>
              </a:rPr>
              <a:t>使用 USB 備份和還原設定</a:t>
            </a:r>
            <a:r>
              <a:rPr lang="zh-TW" altLang="en-US" sz="3600">
                <a:solidFill>
                  <a:srgbClr val="004C69"/>
                </a:solidFill>
              </a:rPr>
              <a:t>（續）</a:t>
            </a:r>
          </a:p>
        </p:txBody>
      </p:sp>
      <p:sp>
        <p:nvSpPr>
          <p:cNvPr id="6" name="Rectangle 6">
            <a:extLst>
              <a:ext uri="{FF2B5EF4-FFF2-40B4-BE49-F238E27FC236}">
                <a16:creationId xmlns:a16="http://schemas.microsoft.com/office/drawing/2014/main" id="{CD3193F3-E789-4321-9283-1ABF62BC548D}"/>
              </a:ext>
            </a:extLst>
          </p:cNvPr>
          <p:cNvSpPr/>
          <p:nvPr/>
        </p:nvSpPr>
        <p:spPr>
          <a:xfrm>
            <a:off x="5436300" y="1209111"/>
            <a:ext cx="6563613" cy="5220340"/>
          </a:xfrm>
          <a:prstGeom prst="rect">
            <a:avLst/>
          </a:prstGeom>
          <a:solidFill>
            <a:srgbClr val="000000"/>
          </a:solidFill>
        </p:spPr>
        <p:txBody>
          <a:bodyPr wrap="square">
            <a:spAutoFit/>
          </a:bodyPr>
          <a:lstStyle/>
          <a:p>
            <a:r>
              <a:rPr lang="en-US" altLang="zh-TW" sz="1333">
                <a:solidFill>
                  <a:srgbClr val="DFDFDF"/>
                </a:solidFill>
                <a:latin typeface="Courier New" panose="02070309020205020404" pitchFamily="49" charset="0"/>
              </a:rPr>
              <a:t>R1# </a:t>
            </a:r>
            <a:r>
              <a:rPr lang="en-US" altLang="zh-TW" sz="1333" b="1" err="1">
                <a:solidFill>
                  <a:srgbClr val="DFDFDF"/>
                </a:solidFill>
                <a:latin typeface="Courier New" panose="02070309020205020404" pitchFamily="49" charset="0"/>
              </a:rPr>
              <a:t>dir usbflash0:/ </a:t>
            </a:r>
          </a:p>
          <a:p>
            <a:r>
              <a:rPr lang="en-US" altLang="zh-TW" sz="1333">
                <a:solidFill>
                  <a:srgbClr val="DFDFDF"/>
                </a:solidFill>
                <a:latin typeface="Courier New" panose="02070309020205020404" pitchFamily="49" charset="0"/>
              </a:rPr>
              <a:t>Directory of usbflash0:/</a:t>
            </a:r>
          </a:p>
          <a:p>
            <a:r>
              <a:rPr lang="en-US" altLang="zh-TW" sz="1333">
                <a:solidFill>
                  <a:srgbClr val="DFDFDF"/>
                </a:solidFill>
                <a:latin typeface="Courier New" panose="02070309020205020404" pitchFamily="49" charset="0"/>
              </a:rPr>
              <a:t>    1  drw-     0  Oct 15 2010 16:28:30 +00:00  Cisco</a:t>
            </a:r>
          </a:p>
          <a:p>
            <a:r>
              <a:rPr lang="en-US" altLang="zh-TW" sz="1333">
                <a:solidFill>
                  <a:srgbClr val="DFDFDF"/>
                </a:solidFill>
                <a:latin typeface="Courier New" panose="02070309020205020404" pitchFamily="49" charset="0"/>
              </a:rPr>
              <a:t>   16  -rw-  5024   Jan 7 2013 20:26:50 +00:00  R1-Config</a:t>
            </a:r>
          </a:p>
          <a:p>
            <a:r>
              <a:rPr lang="en-US" altLang="zh-TW" sz="1333">
                <a:solidFill>
                  <a:srgbClr val="DFDFDF"/>
                </a:solidFill>
                <a:latin typeface="Courier New" panose="02070309020205020404" pitchFamily="49" charset="0"/>
              </a:rPr>
              <a:t>4050042880 bytes total (3774144512 bytes free)</a:t>
            </a:r>
          </a:p>
          <a:p>
            <a:r>
              <a:rPr lang="en-US" altLang="zh-TW" sz="1333">
                <a:solidFill>
                  <a:srgbClr val="DFDFDF"/>
                </a:solidFill>
                <a:latin typeface="Courier New" panose="02070309020205020404" pitchFamily="49" charset="0"/>
              </a:rPr>
              <a:t>R1#</a:t>
            </a:r>
          </a:p>
          <a:p>
            <a:r>
              <a:rPr lang="en-US" altLang="zh-TW" sz="1333">
                <a:solidFill>
                  <a:srgbClr val="DFDFDF"/>
                </a:solidFill>
                <a:latin typeface="Courier New" panose="02070309020205020404" pitchFamily="49" charset="0"/>
              </a:rPr>
              <a:t>R1# more usbflash0:/R1-Config</a:t>
            </a:r>
          </a:p>
          <a:p>
            <a:r>
              <a:rPr lang="en-US" altLang="zh-TW" sz="1333">
                <a:solidFill>
                  <a:srgbClr val="DFDFDF"/>
                </a:solidFill>
                <a:latin typeface="Courier New" panose="02070309020205020404" pitchFamily="49" charset="0"/>
              </a:rPr>
              <a:t>!</a:t>
            </a:r>
          </a:p>
          <a:p>
            <a:r>
              <a:rPr lang="en-US" altLang="zh-TW" sz="1333">
                <a:solidFill>
                  <a:srgbClr val="DFDFDF"/>
                </a:solidFill>
                <a:latin typeface="Courier New" panose="02070309020205020404" pitchFamily="49" charset="0"/>
              </a:rPr>
              <a:t>! Last configuration change at 20:19:54 UTC Mon Jan 7 2013 by</a:t>
            </a:r>
          </a:p>
          <a:p>
            <a:r>
              <a:rPr lang="en-US" altLang="zh-TW" sz="1333">
                <a:solidFill>
                  <a:srgbClr val="DFDFDF"/>
                </a:solidFill>
                <a:latin typeface="Courier New" panose="02070309020205020404" pitchFamily="49" charset="0"/>
              </a:rPr>
              <a:t>admin version 15.2</a:t>
            </a:r>
          </a:p>
          <a:p>
            <a:r>
              <a:rPr lang="en-US" altLang="zh-TW" sz="1333">
                <a:solidFill>
                  <a:srgbClr val="DFDFDF"/>
                </a:solidFill>
                <a:latin typeface="Courier New" panose="02070309020205020404" pitchFamily="49" charset="0"/>
              </a:rPr>
              <a:t>service timestamps debug datetime msec</a:t>
            </a:r>
            <a:endParaRPr lang="en-US" altLang="zh-TW" sz="1333">
              <a:solidFill>
                <a:srgbClr val="DFDFDF"/>
              </a:solidFill>
              <a:latin typeface="Courier New" panose="02070309020205020404" pitchFamily="49" charset="0"/>
            </a:endParaRPr>
          </a:p>
          <a:p>
            <a:r>
              <a:rPr lang="en-US" altLang="zh-TW" sz="1333">
                <a:solidFill>
                  <a:srgbClr val="DFDFDF"/>
                </a:solidFill>
                <a:latin typeface="Courier New" panose="02070309020205020404" pitchFamily="49" charset="0"/>
              </a:rPr>
              <a:t>service timestamps log datetime msec</a:t>
            </a:r>
            <a:endParaRPr lang="en-US" altLang="zh-TW" sz="1333">
              <a:solidFill>
                <a:srgbClr val="DFDFDF"/>
              </a:solidFill>
              <a:latin typeface="Courier New" panose="02070309020205020404" pitchFamily="49" charset="0"/>
            </a:endParaRPr>
          </a:p>
          <a:p>
            <a:r>
              <a:rPr lang="en-US" altLang="zh-TW" sz="1333">
                <a:solidFill>
                  <a:srgbClr val="DFDFDF"/>
                </a:solidFill>
                <a:latin typeface="Courier New" panose="02070309020205020404" pitchFamily="49" charset="0"/>
              </a:rPr>
              <a:t>no service password-encryption</a:t>
            </a:r>
          </a:p>
          <a:p>
            <a:r>
              <a:rPr lang="en-US" altLang="zh-TW" sz="1333">
                <a:solidFill>
                  <a:srgbClr val="DFDFDF"/>
                </a:solidFill>
                <a:latin typeface="Courier New" panose="02070309020205020404" pitchFamily="49" charset="0"/>
              </a:rPr>
              <a:t>!</a:t>
            </a:r>
          </a:p>
          <a:p>
            <a:r>
              <a:rPr lang="en-US" altLang="zh-TW" sz="1333">
                <a:solidFill>
                  <a:srgbClr val="DFDFDF"/>
                </a:solidFill>
                <a:latin typeface="Courier New" panose="02070309020205020404" pitchFamily="49" charset="0"/>
              </a:rPr>
              <a:t>hostname R1</a:t>
            </a:r>
          </a:p>
          <a:p>
            <a:r>
              <a:rPr lang="en-US" altLang="zh-TW" sz="1333">
                <a:solidFill>
                  <a:srgbClr val="DFDFDF"/>
                </a:solidFill>
                <a:latin typeface="Courier New" panose="02070309020205020404" pitchFamily="49" charset="0"/>
              </a:rPr>
              <a:t>!</a:t>
            </a:r>
          </a:p>
          <a:p>
            <a:r>
              <a:rPr lang="en-US" altLang="zh-TW" sz="1333">
                <a:solidFill>
                  <a:srgbClr val="DFDFDF"/>
                </a:solidFill>
                <a:latin typeface="Courier New" panose="02070309020205020404" pitchFamily="49" charset="0"/>
              </a:rPr>
              <a:t>boot-start-marker</a:t>
            </a:r>
          </a:p>
          <a:p>
            <a:r>
              <a:rPr lang="en-US" altLang="zh-TW" sz="1333">
                <a:solidFill>
                  <a:srgbClr val="DFDFDF"/>
                </a:solidFill>
                <a:latin typeface="Courier New" panose="02070309020205020404" pitchFamily="49" charset="0"/>
              </a:rPr>
              <a:t>boot-end-marker</a:t>
            </a:r>
          </a:p>
          <a:p>
            <a:r>
              <a:rPr lang="en-US" altLang="zh-TW" sz="1333">
                <a:solidFill>
                  <a:srgbClr val="DFDFDF"/>
                </a:solidFill>
                <a:latin typeface="Courier New" panose="02070309020205020404" pitchFamily="49" charset="0"/>
              </a:rPr>
              <a:t>!</a:t>
            </a:r>
          </a:p>
          <a:p>
            <a:r>
              <a:rPr lang="en-US" altLang="zh-TW" sz="1333">
                <a:solidFill>
                  <a:srgbClr val="DFDFDF"/>
                </a:solidFill>
                <a:latin typeface="Courier New" panose="02070309020205020404" pitchFamily="49" charset="0"/>
              </a:rPr>
              <a:t>logging buffered 51200 warnings</a:t>
            </a:r>
          </a:p>
          <a:p>
            <a:r>
              <a:rPr lang="en-US" altLang="zh-TW" sz="1333">
                <a:solidFill>
                  <a:srgbClr val="DFDFDF"/>
                </a:solidFill>
                <a:latin typeface="Courier New" panose="02070309020205020404" pitchFamily="49" charset="0"/>
              </a:rPr>
              <a:t>!</a:t>
            </a:r>
          </a:p>
          <a:p>
            <a:r>
              <a:rPr lang="en-US" altLang="zh-TW" sz="1333">
                <a:solidFill>
                  <a:srgbClr val="DFDFDF"/>
                </a:solidFill>
                <a:latin typeface="Courier New" panose="02070309020205020404" pitchFamily="49" charset="0"/>
              </a:rPr>
              <a:t>no aaa new-model</a:t>
            </a:r>
          </a:p>
          <a:p>
            <a:r>
              <a:rPr lang="en-US" altLang="zh-TW" sz="1333">
                <a:solidFill>
                  <a:srgbClr val="DFDFDF"/>
                </a:solidFill>
                <a:latin typeface="Courier New" panose="02070309020205020404" pitchFamily="49" charset="0"/>
              </a:rPr>
              <a:t>!</a:t>
            </a:r>
          </a:p>
          <a:p>
            <a:r>
              <a:rPr lang="en-US" altLang="zh-TW" sz="1333">
                <a:solidFill>
                  <a:srgbClr val="DFDFDF"/>
                </a:solidFill>
                <a:latin typeface="Courier New" panose="02070309020205020404" pitchFamily="49" charset="0"/>
              </a:rPr>
              <a:t>no ipv6 cef</a:t>
            </a:r>
            <a:endParaRPr lang="en-US" altLang="zh-TW" sz="1333">
              <a:solidFill>
                <a:srgbClr val="DFDFDF"/>
              </a:solidFill>
              <a:latin typeface="Courier New" panose="02070309020205020404" pitchFamily="49" charset="0"/>
            </a:endParaRPr>
          </a:p>
          <a:p>
            <a:r>
              <a:rPr lang="en-US" altLang="zh-TW" sz="1333">
                <a:solidFill>
                  <a:srgbClr val="DFDFDF"/>
                </a:solidFill>
                <a:latin typeface="Courier New" panose="02070309020205020404" pitchFamily="49" charset="0"/>
              </a:rPr>
              <a:t>R1#</a:t>
            </a:r>
            <a:endParaRPr lang="zh-TW" altLang="en-US" sz="1333">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440</a:t>
            </a:fld>
            <a:endParaRPr lang="en-US" kern="0">
              <a:solidFill>
                <a:srgbClr val="595959"/>
              </a:solidFill>
            </a:endParaRPr>
          </a:p>
        </p:txBody>
      </p:sp>
    </p:spTree>
    <p:extLst>
      <p:ext uri="{BB962C8B-B14F-4D97-AF65-F5344CB8AC3E}">
        <p14:creationId xmlns:p14="http://schemas.microsoft.com/office/powerpoint/2010/main" val="2504252714"/>
      </p:ext>
    </p:extLst>
  </p:cSld>
  <p:clrMapOvr>
    <a:masterClrMapping/>
  </p:clrMapOvr>
  <p:transition/>
  <p:timing/>
</p:sld>
</file>

<file path=ppt/slides/slide4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7D00FBAB-9A89-6F40-95D1-264538B637DA}"/>
              </a:ext>
            </a:extLst>
          </p:cNvPr>
          <p:cNvSpPr>
            <a:spLocks noGrp="1"/>
          </p:cNvSpPr>
          <p:nvPr>
            <p:ph idx="1"/>
          </p:nvPr>
        </p:nvSpPr>
        <p:spPr>
          <a:xfrm>
            <a:off x="676426" y="1065259"/>
            <a:ext cx="11804381" cy="5035391"/>
          </a:xfrm>
        </p:spPr>
        <p:txBody>
          <a:bodyPr>
            <a:normAutofit lnSpcReduction="10000"/>
          </a:bodyPr>
          <a:lstStyle/>
          <a:p>
            <a:r>
              <a:rPr lang="zh-TW" altLang="en-US">
                <a:latin typeface="標楷體" pitchFamily="65" charset="-120"/>
              </a:rPr>
              <a:t>裝置上的密碼是用來防止未經授權的存取。對於加密的密碼，例如啟用加密密碼，復原後密碼必須被更換。根據裝置的不同，密碼復原的詳細程序會有所不同。但是，所有密碼復原程序都遵循相同的原則：</a:t>
            </a:r>
          </a:p>
          <a:p>
            <a:r>
              <a:rPr lang="zh-TW" altLang="en-US" b="1">
                <a:latin typeface="標楷體" pitchFamily="65" charset="-120"/>
              </a:rPr>
              <a:t>步驟 </a:t>
            </a:r>
            <a:r>
              <a:rPr lang="en-US" altLang="zh-TW" b="1">
                <a:latin typeface="標楷體" pitchFamily="65" charset="-120"/>
              </a:rPr>
              <a:t>1 </a:t>
            </a:r>
            <a:r>
              <a:rPr lang="zh-TW" altLang="en-US">
                <a:latin typeface="標楷體" pitchFamily="65" charset="-120"/>
              </a:rPr>
              <a:t>進入 </a:t>
            </a:r>
            <a:r>
              <a:rPr lang="en-US" altLang="zh-TW">
                <a:latin typeface="標楷體" pitchFamily="65" charset="-120"/>
              </a:rPr>
              <a:t>ROMMON </a:t>
            </a:r>
            <a:r>
              <a:rPr lang="zh-TW" altLang="en-US">
                <a:latin typeface="標楷體" pitchFamily="65" charset="-120"/>
              </a:rPr>
              <a:t>模式。 </a:t>
            </a:r>
            <a:endParaRPr lang="en-US" altLang="zh-TW">
              <a:latin typeface="標楷體" pitchFamily="65" charset="-120"/>
            </a:endParaRPr>
          </a:p>
          <a:p>
            <a:r>
              <a:rPr lang="zh-TW" altLang="en-US" b="1">
                <a:latin typeface="標楷體" pitchFamily="65" charset="-120"/>
              </a:rPr>
              <a:t>步驟 </a:t>
            </a:r>
            <a:r>
              <a:rPr lang="en-US" altLang="zh-TW" b="1">
                <a:latin typeface="標楷體" pitchFamily="65" charset="-120"/>
              </a:rPr>
              <a:t>2 </a:t>
            </a:r>
            <a:r>
              <a:rPr lang="zh-TW" altLang="en-US">
                <a:latin typeface="標楷體" pitchFamily="65" charset="-120"/>
              </a:rPr>
              <a:t>改變設定暫存器。 </a:t>
            </a:r>
            <a:endParaRPr lang="en-US" altLang="zh-TW">
              <a:latin typeface="標楷體" pitchFamily="65" charset="-120"/>
            </a:endParaRPr>
          </a:p>
          <a:p>
            <a:r>
              <a:rPr lang="zh-TW" altLang="en-US" b="1">
                <a:latin typeface="標楷體" pitchFamily="65" charset="-120"/>
              </a:rPr>
              <a:t>步驟 </a:t>
            </a:r>
            <a:r>
              <a:rPr lang="en-US" altLang="zh-TW" b="1">
                <a:latin typeface="標楷體" pitchFamily="65" charset="-120"/>
              </a:rPr>
              <a:t>3 </a:t>
            </a:r>
            <a:r>
              <a:rPr lang="zh-TW" altLang="en-US">
                <a:latin typeface="標楷體" pitchFamily="65" charset="-120"/>
              </a:rPr>
              <a:t>複製 </a:t>
            </a:r>
            <a:r>
              <a:rPr lang="en-US" altLang="zh-TW">
                <a:latin typeface="標楷體" pitchFamily="65" charset="-120"/>
              </a:rPr>
              <a:t>startup-config </a:t>
            </a:r>
            <a:r>
              <a:rPr lang="zh-TW" altLang="en-US">
                <a:latin typeface="標楷體" pitchFamily="65" charset="-120"/>
              </a:rPr>
              <a:t>到 </a:t>
            </a:r>
            <a:r>
              <a:rPr lang="en-US" altLang="zh-TW">
                <a:latin typeface="標楷體" pitchFamily="65" charset="-120"/>
              </a:rPr>
              <a:t>running-config</a:t>
            </a:r>
            <a:r>
              <a:rPr lang="zh-TW" altLang="en-US">
                <a:latin typeface="標楷體" pitchFamily="65" charset="-120"/>
              </a:rPr>
              <a:t>。 </a:t>
            </a:r>
            <a:endParaRPr lang="en-US" altLang="zh-TW">
              <a:latin typeface="標楷體" pitchFamily="65" charset="-120"/>
            </a:endParaRPr>
          </a:p>
          <a:p>
            <a:r>
              <a:rPr lang="zh-TW" altLang="en-US" b="1">
                <a:latin typeface="標楷體" pitchFamily="65" charset="-120"/>
              </a:rPr>
              <a:t>步驟 </a:t>
            </a:r>
            <a:r>
              <a:rPr lang="en-US" altLang="zh-TW" b="1">
                <a:latin typeface="標楷體" pitchFamily="65" charset="-120"/>
              </a:rPr>
              <a:t>4 </a:t>
            </a:r>
            <a:r>
              <a:rPr lang="zh-TW" altLang="en-US">
                <a:latin typeface="標楷體" pitchFamily="65" charset="-120"/>
              </a:rPr>
              <a:t>變更密碼。 </a:t>
            </a:r>
            <a:endParaRPr lang="en-US" altLang="zh-TW">
              <a:latin typeface="標楷體" pitchFamily="65" charset="-120"/>
            </a:endParaRPr>
          </a:p>
          <a:p>
            <a:r>
              <a:rPr lang="zh-TW" altLang="en-US" b="1">
                <a:latin typeface="標楷體" pitchFamily="65" charset="-120"/>
              </a:rPr>
              <a:t>步驟 </a:t>
            </a:r>
            <a:r>
              <a:rPr lang="en-US" altLang="zh-TW" b="1">
                <a:latin typeface="標楷體" pitchFamily="65" charset="-120"/>
              </a:rPr>
              <a:t>5 </a:t>
            </a:r>
            <a:r>
              <a:rPr lang="zh-TW" altLang="en-US">
                <a:latin typeface="標楷體" pitchFamily="65" charset="-120"/>
              </a:rPr>
              <a:t>儲存 </a:t>
            </a:r>
            <a:r>
              <a:rPr lang="en-US" altLang="zh-TW">
                <a:latin typeface="標楷體" pitchFamily="65" charset="-120"/>
              </a:rPr>
              <a:t>running-config </a:t>
            </a:r>
            <a:r>
              <a:rPr lang="zh-TW" altLang="en-US">
                <a:latin typeface="標楷體" pitchFamily="65" charset="-120"/>
              </a:rPr>
              <a:t>為新的 </a:t>
            </a:r>
            <a:r>
              <a:rPr lang="en-US" altLang="zh-TW">
                <a:latin typeface="標楷體" pitchFamily="65" charset="-120"/>
              </a:rPr>
              <a:t>startup-config</a:t>
            </a:r>
            <a:r>
              <a:rPr lang="zh-TW" altLang="en-US">
                <a:latin typeface="標楷體" pitchFamily="65" charset="-120"/>
              </a:rPr>
              <a:t>。 </a:t>
            </a:r>
            <a:endParaRPr lang="en-US" altLang="zh-TW">
              <a:latin typeface="標楷體" pitchFamily="65" charset="-120"/>
            </a:endParaRPr>
          </a:p>
          <a:p>
            <a:r>
              <a:rPr lang="zh-TW" altLang="en-US" b="1">
                <a:latin typeface="標楷體" pitchFamily="65" charset="-120"/>
              </a:rPr>
              <a:t>步驟 </a:t>
            </a:r>
            <a:r>
              <a:rPr lang="en-US" altLang="zh-TW" b="1">
                <a:latin typeface="標楷體" pitchFamily="65" charset="-120"/>
              </a:rPr>
              <a:t>6 </a:t>
            </a:r>
            <a:r>
              <a:rPr lang="zh-TW" altLang="en-US">
                <a:latin typeface="標楷體" pitchFamily="65" charset="-120"/>
              </a:rPr>
              <a:t>重新啟動裝置。</a:t>
            </a:r>
          </a:p>
          <a:p>
            <a:pPr marL="0" indent="0"/>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路</a:t>
            </a:r>
            <a:r>
              <a:rPr lang="zh-TW" altLang="en-US" sz="3600">
                <a:solidFill>
                  <a:srgbClr val="004C69"/>
                </a:solidFill>
              </a:rPr>
              <a:t>由器和交換器檔案維護</a:t>
            </a:r>
            <a:br>
              <a:rPr lang="en-US" sz="3600">
                <a:solidFill>
                  <a:srgbClr val="004C69"/>
                </a:solidFill>
              </a:rPr>
            </a:br>
            <a:r>
              <a:rPr lang="zh-TW" altLang="en-US" sz="3600">
                <a:solidFill>
                  <a:srgbClr val="004C69"/>
                </a:solidFill>
              </a:rPr>
              <a:t>密碼復原程序</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441</a:t>
            </a:fld>
            <a:endParaRPr lang="en-US" kern="0">
              <a:solidFill>
                <a:srgbClr val="595959"/>
              </a:solidFill>
            </a:endParaRPr>
          </a:p>
        </p:txBody>
      </p:sp>
    </p:spTree>
    <p:extLst>
      <p:ext uri="{BB962C8B-B14F-4D97-AF65-F5344CB8AC3E}">
        <p14:creationId xmlns:p14="http://schemas.microsoft.com/office/powerpoint/2010/main" val="3591260471"/>
      </p:ext>
    </p:extLst>
  </p:cSld>
  <p:clrMapOvr>
    <a:masterClrMapping/>
  </p:clrMapOvr>
  <p:transition/>
  <p:timing/>
</p:sld>
</file>

<file path=ppt/slides/slide4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F2FF3109-185A-EC42-B199-443419D378FE}"/>
              </a:ext>
            </a:extLst>
          </p:cNvPr>
          <p:cNvSpPr>
            <a:spLocks noGrp="1"/>
          </p:cNvSpPr>
          <p:nvPr>
            <p:ph idx="1"/>
          </p:nvPr>
        </p:nvSpPr>
        <p:spPr>
          <a:xfrm>
            <a:off x="676426" y="1205345"/>
            <a:ext cx="9855799" cy="4895305"/>
          </a:xfrm>
        </p:spPr>
        <p:txBody>
          <a:bodyPr/>
          <a:lstStyle/>
          <a:p>
            <a:r>
              <a:rPr lang="zh-TW" altLang="en-US" sz="2133" b="1">
                <a:latin typeface="標楷體" pitchFamily="65" charset="-120"/>
              </a:rPr>
              <a:t>步驟 </a:t>
            </a:r>
            <a:r>
              <a:rPr lang="en-US" altLang="zh-TW" sz="2133" b="1">
                <a:latin typeface="標楷體" pitchFamily="65" charset="-120"/>
              </a:rPr>
              <a:t>1 </a:t>
            </a:r>
            <a:r>
              <a:rPr lang="zh-TW" altLang="en-US" sz="2133" b="1">
                <a:latin typeface="標楷體" pitchFamily="65" charset="-120"/>
              </a:rPr>
              <a:t>進入 </a:t>
            </a:r>
            <a:r>
              <a:rPr lang="en-US" altLang="zh-TW" sz="2133" b="1">
                <a:latin typeface="標楷體" pitchFamily="65" charset="-120"/>
              </a:rPr>
              <a:t>ROMMON </a:t>
            </a:r>
            <a:r>
              <a:rPr lang="zh-TW" altLang="en-US" sz="2133" b="1">
                <a:latin typeface="標楷體" pitchFamily="65" charset="-120"/>
              </a:rPr>
              <a:t>模式。</a:t>
            </a:r>
            <a:r>
              <a:rPr lang="zh-TW" altLang="en-US" sz="2133">
                <a:latin typeface="標楷體" pitchFamily="65" charset="-120"/>
              </a:rPr>
              <a:t>透過主控台存取，使用者可以在啟動程序期間使用中斷序列，或在裝置關機時移除外接快閃記憶體，以存取 </a:t>
            </a:r>
            <a:r>
              <a:rPr lang="en-US" altLang="zh-TW" sz="2133">
                <a:latin typeface="標楷體" pitchFamily="65" charset="-120"/>
              </a:rPr>
              <a:t>ROMMON </a:t>
            </a:r>
            <a:r>
              <a:rPr lang="zh-TW" altLang="en-US" sz="2133">
                <a:latin typeface="標楷體" pitchFamily="65" charset="-120"/>
              </a:rPr>
              <a:t>模式。</a:t>
            </a:r>
            <a:endParaRPr lang="en-US" altLang="zh-TW" sz="2133">
              <a:latin typeface="標楷體" pitchFamily="65" charset="-120"/>
            </a:endParaRPr>
          </a:p>
          <a:p>
            <a:r>
              <a:rPr lang="zh-TW" altLang="en-US" sz="2133">
                <a:latin typeface="標楷體" pitchFamily="65" charset="-120"/>
              </a:rPr>
              <a:t>成功時，會顯 </a:t>
            </a:r>
            <a:r>
              <a:rPr lang="en-US" altLang="zh-TW" sz="2133" b="1" err="1">
                <a:latin typeface="標楷體" pitchFamily="65" charset="-120"/>
              </a:rPr>
              <a:t>rommon 1 &gt;</a:t>
            </a:r>
            <a:r>
              <a:rPr lang="zh-TW" altLang="en-US" sz="2133">
                <a:latin typeface="標楷體" pitchFamily="65" charset="-120"/>
              </a:rPr>
              <a:t> 提示符號，如範例所示。</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路</a:t>
            </a:r>
            <a:r>
              <a:rPr lang="zh-TW" altLang="en-US" sz="3600">
                <a:solidFill>
                  <a:srgbClr val="004C69"/>
                </a:solidFill>
              </a:rPr>
              <a:t>由器和交換器檔案維護</a:t>
            </a:r>
            <a:br>
              <a:rPr lang="en-US" sz="3600">
                <a:solidFill>
                  <a:srgbClr val="004C69"/>
                </a:solidFill>
              </a:rPr>
            </a:br>
            <a:r>
              <a:rPr lang="zh-TW" altLang="zh-TW" sz="3600">
                <a:solidFill>
                  <a:srgbClr val="004C69"/>
                </a:solidFill>
              </a:rPr>
              <a:t>密碼復原範例</a:t>
            </a:r>
            <a:endParaRPr lang="zh-TW" altLang="en-US" sz="3600">
              <a:solidFill>
                <a:srgbClr val="004C69"/>
              </a:solidFill>
            </a:endParaRPr>
          </a:p>
        </p:txBody>
      </p:sp>
      <p:sp>
        <p:nvSpPr>
          <p:cNvPr id="5" name="Rectangle 4">
            <a:extLst>
              <a:ext uri="{FF2B5EF4-FFF2-40B4-BE49-F238E27FC236}">
                <a16:creationId xmlns:a16="http://schemas.microsoft.com/office/drawing/2014/main" id="{74553181-127B-5749-BCE9-DDA33C41CCD2}"/>
              </a:ext>
            </a:extLst>
          </p:cNvPr>
          <p:cNvSpPr/>
          <p:nvPr/>
        </p:nvSpPr>
        <p:spPr>
          <a:xfrm>
            <a:off x="1205023" y="2813447"/>
            <a:ext cx="9781955" cy="1405256"/>
          </a:xfrm>
          <a:prstGeom prst="rect">
            <a:avLst/>
          </a:prstGeom>
          <a:solidFill>
            <a:srgbClr val="000000"/>
          </a:solidFill>
          <a:ln>
            <a:solidFill>
              <a:schemeClr val="accent1"/>
            </a:solidFill>
          </a:ln>
        </p:spPr>
        <p:txBody>
          <a:bodyPr wrap="square">
            <a:spAutoFit/>
          </a:bodyPr>
          <a:lstStyle/>
          <a:p>
            <a:r>
              <a:rPr lang="en-US" altLang="zh-TW" sz="2133" err="1">
                <a:solidFill>
                  <a:srgbClr val="DFDFDF"/>
                </a:solidFill>
                <a:latin typeface="Courier New" panose="02070309020205020404" pitchFamily="49" charset="0"/>
              </a:rPr>
              <a:t>Readonly ROMMON initialized</a:t>
            </a:r>
          </a:p>
          <a:p>
            <a:r>
              <a:rPr lang="en-US" altLang="zh-TW" sz="2133">
                <a:solidFill>
                  <a:srgbClr val="DFDFDF"/>
                </a:solidFill>
                <a:latin typeface="Courier New" panose="02070309020205020404" pitchFamily="49" charset="0"/>
              </a:rPr>
              <a:t> </a:t>
            </a:r>
          </a:p>
          <a:p>
            <a:r>
              <a:rPr lang="en-US" altLang="zh-TW" sz="2133">
                <a:solidFill>
                  <a:srgbClr val="DFDFDF"/>
                </a:solidFill>
                <a:latin typeface="Courier New" panose="02070309020205020404" pitchFamily="49" charset="0"/>
              </a:rPr>
              <a:t>monitor: command "boot" aborted due to user interrupt</a:t>
            </a:r>
          </a:p>
          <a:p>
            <a:r>
              <a:rPr lang="en-US" altLang="zh-TW" sz="2133" err="1">
                <a:solidFill>
                  <a:srgbClr val="DFDFDF"/>
                </a:solidFill>
                <a:latin typeface="Courier New" panose="02070309020205020404" pitchFamily="49" charset="0"/>
              </a:rPr>
              <a:t>rommon 1 &gt;</a:t>
            </a:r>
            <a:endParaRPr lang="zh-TW" altLang="en-US" sz="2133">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442</a:t>
            </a:fld>
            <a:endParaRPr lang="en-US" kern="0">
              <a:solidFill>
                <a:srgbClr val="595959"/>
              </a:solidFill>
            </a:endParaRPr>
          </a:p>
        </p:txBody>
      </p:sp>
    </p:spTree>
    <p:extLst>
      <p:ext uri="{BB962C8B-B14F-4D97-AF65-F5344CB8AC3E}">
        <p14:creationId xmlns:p14="http://schemas.microsoft.com/office/powerpoint/2010/main" val="40244320"/>
      </p:ext>
    </p:extLst>
  </p:cSld>
  <p:clrMapOvr>
    <a:masterClrMapping/>
  </p:clrMapOvr>
  <p:transition/>
  <p:timing/>
</p:sld>
</file>

<file path=ppt/slides/slide4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B9A6C98F-F5C3-3C4C-A282-C98098A7C815}"/>
              </a:ext>
            </a:extLst>
          </p:cNvPr>
          <p:cNvSpPr>
            <a:spLocks noGrp="1"/>
          </p:cNvSpPr>
          <p:nvPr>
            <p:ph idx="1"/>
          </p:nvPr>
        </p:nvSpPr>
        <p:spPr>
          <a:xfrm>
            <a:off x="676426" y="1238596"/>
            <a:ext cx="10312999" cy="4862054"/>
          </a:xfrm>
        </p:spPr>
        <p:txBody>
          <a:bodyPr/>
          <a:lstStyle/>
          <a:p>
            <a:r>
              <a:rPr lang="zh-TW" altLang="en-US" sz="2133" b="1">
                <a:latin typeface="標楷體" pitchFamily="65" charset="-120"/>
              </a:rPr>
              <a:t>步驟 </a:t>
            </a:r>
            <a:r>
              <a:rPr lang="en-US" altLang="zh-TW" sz="2133" b="1">
                <a:latin typeface="標楷體" pitchFamily="65" charset="-120"/>
              </a:rPr>
              <a:t>2 </a:t>
            </a:r>
            <a:r>
              <a:rPr lang="zh-TW" altLang="en-US" sz="2133" b="1">
                <a:latin typeface="標楷體" pitchFamily="65" charset="-120"/>
              </a:rPr>
              <a:t>改變設定暫存器。</a:t>
            </a:r>
            <a:r>
              <a:rPr lang="en-US" altLang="zh-TW" sz="2133" b="1" err="1">
                <a:latin typeface="標楷體" pitchFamily="65" charset="-120"/>
              </a:rPr>
              <a:t>confreg 0x2142</a:t>
            </a:r>
            <a:r>
              <a:rPr lang="zh-TW" altLang="en-US" sz="2133">
                <a:latin typeface="標楷體" pitchFamily="65" charset="-120"/>
              </a:rPr>
              <a:t> 命令允許用戶將設定暫存器設定為 </a:t>
            </a:r>
            <a:r>
              <a:rPr lang="en-US" altLang="zh-TW" sz="2133">
                <a:latin typeface="標楷體" pitchFamily="65" charset="-120"/>
              </a:rPr>
              <a:t>0x2142</a:t>
            </a:r>
            <a:r>
              <a:rPr lang="zh-TW" altLang="en-US" sz="2133">
                <a:latin typeface="標楷體" pitchFamily="65" charset="-120"/>
              </a:rPr>
              <a:t>。這會導致裝置在啟動期間忽略啟動設定檔。</a:t>
            </a:r>
            <a:endParaRPr lang="en-US" altLang="zh-TW" sz="2133">
              <a:latin typeface="標楷體" pitchFamily="65" charset="-120"/>
            </a:endParaRPr>
          </a:p>
          <a:p>
            <a:r>
              <a:rPr lang="zh-TW" altLang="en-US" sz="2133">
                <a:latin typeface="標楷體" pitchFamily="65" charset="-120"/>
              </a:rPr>
              <a:t>將設定暫存器設定為 </a:t>
            </a:r>
            <a:r>
              <a:rPr lang="en-US" altLang="zh-TW" sz="2133">
                <a:latin typeface="標楷體" pitchFamily="65" charset="-120"/>
              </a:rPr>
              <a:t>0x2142 </a:t>
            </a:r>
            <a:r>
              <a:rPr lang="zh-TW" altLang="en-US" sz="2133">
                <a:latin typeface="標楷體" pitchFamily="65" charset="-120"/>
              </a:rPr>
              <a:t>之後，請在提示符號輸入 </a:t>
            </a:r>
            <a:r>
              <a:rPr lang="en-US" altLang="zh-TW" sz="2133" b="1">
                <a:latin typeface="標楷體" pitchFamily="65" charset="-120"/>
              </a:rPr>
              <a:t>reset</a:t>
            </a:r>
            <a:r>
              <a:rPr lang="zh-TW" altLang="en-US" sz="2133">
                <a:latin typeface="標楷體" pitchFamily="65" charset="-120"/>
              </a:rPr>
              <a:t> 以重新啟動裝置。在裝置重新啟動和解壓縮 </a:t>
            </a:r>
            <a:r>
              <a:rPr lang="en-US" altLang="zh-TW" sz="2133">
                <a:latin typeface="標楷體" pitchFamily="65" charset="-120"/>
              </a:rPr>
              <a:t>IOS </a:t>
            </a:r>
            <a:r>
              <a:rPr lang="zh-TW" altLang="en-US" sz="2133">
                <a:latin typeface="標楷體" pitchFamily="65" charset="-120"/>
              </a:rPr>
              <a:t>時輸入中斷順序。此範例在啟動程序中使用中斷序列後，在 </a:t>
            </a:r>
            <a:r>
              <a:rPr lang="en-US" altLang="zh-TW" sz="2133">
                <a:latin typeface="標楷體" pitchFamily="65" charset="-120"/>
              </a:rPr>
              <a:t>ROMMON </a:t>
            </a:r>
            <a:r>
              <a:rPr lang="zh-TW" altLang="en-US" sz="2133">
                <a:latin typeface="標楷體" pitchFamily="65" charset="-120"/>
              </a:rPr>
              <a:t>模式顯示 </a:t>
            </a:r>
            <a:r>
              <a:rPr lang="en-US" altLang="zh-TW" sz="2133">
                <a:latin typeface="標楷體" pitchFamily="65" charset="-120"/>
              </a:rPr>
              <a:t>1941 </a:t>
            </a:r>
            <a:r>
              <a:rPr lang="zh-TW" altLang="en-US" sz="2133">
                <a:latin typeface="標楷體" pitchFamily="65" charset="-120"/>
              </a:rPr>
              <a:t>路由器的終端機輸出。</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路</a:t>
            </a:r>
            <a:r>
              <a:rPr lang="zh-TW" altLang="en-US" sz="3600">
                <a:solidFill>
                  <a:srgbClr val="004C69"/>
                </a:solidFill>
              </a:rPr>
              <a:t>由器和交換器檔案維護</a:t>
            </a:r>
            <a:br>
              <a:rPr lang="en-US" sz="3600">
                <a:solidFill>
                  <a:srgbClr val="004C69"/>
                </a:solidFill>
              </a:rPr>
            </a:br>
            <a:r>
              <a:rPr lang="zh-TW" altLang="en-US" sz="3600">
                <a:solidFill>
                  <a:srgbClr val="004C69"/>
                </a:solidFill>
              </a:rPr>
              <a:t>密碼復原範例（續） </a:t>
            </a:r>
          </a:p>
        </p:txBody>
      </p:sp>
      <p:sp>
        <p:nvSpPr>
          <p:cNvPr id="7" name="Rectangle 6">
            <a:extLst>
              <a:ext uri="{FF2B5EF4-FFF2-40B4-BE49-F238E27FC236}">
                <a16:creationId xmlns:a16="http://schemas.microsoft.com/office/drawing/2014/main" id="{5A990C45-165C-AC4F-A533-448CCE688682}"/>
              </a:ext>
            </a:extLst>
          </p:cNvPr>
          <p:cNvSpPr/>
          <p:nvPr/>
        </p:nvSpPr>
        <p:spPr>
          <a:xfrm>
            <a:off x="1331605" y="3315164"/>
            <a:ext cx="9525345" cy="2103589"/>
          </a:xfrm>
          <a:prstGeom prst="rect">
            <a:avLst/>
          </a:prstGeom>
          <a:solidFill>
            <a:srgbClr val="000000"/>
          </a:solidFill>
        </p:spPr>
        <p:txBody>
          <a:bodyPr wrap="square">
            <a:spAutoFit/>
          </a:bodyPr>
          <a:lstStyle/>
          <a:p>
            <a:r>
              <a:rPr lang="en-US" altLang="zh-TW" sz="1867" err="1">
                <a:solidFill>
                  <a:srgbClr val="DFDFDF"/>
                </a:solidFill>
                <a:latin typeface="Courier New" panose="02070309020205020404" pitchFamily="49" charset="0"/>
              </a:rPr>
              <a:t>rommon 1 &gt; </a:t>
            </a:r>
            <a:r>
              <a:rPr lang="en-US" altLang="zh-TW" sz="1867" b="1" err="1">
                <a:solidFill>
                  <a:srgbClr val="DFDFDF"/>
                </a:solidFill>
                <a:latin typeface="Courier New" panose="02070309020205020404" pitchFamily="49" charset="0"/>
              </a:rPr>
              <a:t>confreg 0x2142</a:t>
            </a:r>
          </a:p>
          <a:p>
            <a:r>
              <a:rPr lang="en-US" altLang="zh-TW" sz="1867" err="1">
                <a:solidFill>
                  <a:srgbClr val="DFDFDF"/>
                </a:solidFill>
                <a:latin typeface="Courier New" panose="02070309020205020404" pitchFamily="49" charset="0"/>
              </a:rPr>
              <a:t>rommon 2 &gt; </a:t>
            </a:r>
            <a:r>
              <a:rPr lang="en-US" altLang="zh-TW" sz="1867" b="1">
                <a:solidFill>
                  <a:srgbClr val="DFDFDF"/>
                </a:solidFill>
                <a:latin typeface="Courier New" panose="02070309020205020404" pitchFamily="49" charset="0"/>
              </a:rPr>
              <a:t>reset</a:t>
            </a:r>
          </a:p>
          <a:p>
            <a:r>
              <a:rPr lang="en-US" altLang="zh-TW" sz="1867">
                <a:solidFill>
                  <a:srgbClr val="DFDFDF"/>
                </a:solidFill>
                <a:latin typeface="Courier New" panose="02070309020205020404" pitchFamily="49" charset="0"/>
              </a:rPr>
              <a:t> </a:t>
            </a:r>
          </a:p>
          <a:p>
            <a:r>
              <a:rPr lang="en-US" altLang="zh-TW" sz="1867">
                <a:solidFill>
                  <a:srgbClr val="DFDFDF"/>
                </a:solidFill>
                <a:latin typeface="Courier New" panose="02070309020205020404" pitchFamily="49" charset="0"/>
              </a:rPr>
              <a:t>System Bootstrap, Version 15.0(1r)M9, RELEASE SOFTWARE (fc1)</a:t>
            </a:r>
          </a:p>
          <a:p>
            <a:r>
              <a:rPr lang="en-US" altLang="zh-TW" sz="1867">
                <a:solidFill>
                  <a:srgbClr val="DFDFDF"/>
                </a:solidFill>
                <a:latin typeface="Courier New" panose="02070309020205020404" pitchFamily="49" charset="0"/>
              </a:rPr>
              <a:t>Technical Support: http://www.cisco.com/techsupport</a:t>
            </a:r>
          </a:p>
          <a:p>
            <a:r>
              <a:rPr lang="en-US" altLang="zh-TW" sz="1867">
                <a:solidFill>
                  <a:srgbClr val="DFDFDF"/>
                </a:solidFill>
                <a:latin typeface="Courier New" panose="02070309020205020404" pitchFamily="49" charset="0"/>
              </a:rPr>
              <a:t>Copyright (c) 2010 by cisco Systems, Inc.</a:t>
            </a:r>
          </a:p>
          <a:p>
            <a:r>
              <a:rPr lang="zh-TW" altLang="en-US" sz="1867">
                <a:solidFill>
                  <a:srgbClr val="DFDFDF"/>
                </a:solidFill>
                <a:latin typeface="Courier New" panose="02070309020205020404" pitchFamily="49" charset="0"/>
              </a:rPr>
              <a:t>（輸出省略）</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443</a:t>
            </a:fld>
            <a:endParaRPr lang="en-US" kern="0">
              <a:solidFill>
                <a:srgbClr val="595959"/>
              </a:solidFill>
            </a:endParaRPr>
          </a:p>
        </p:txBody>
      </p:sp>
    </p:spTree>
    <p:extLst>
      <p:ext uri="{BB962C8B-B14F-4D97-AF65-F5344CB8AC3E}">
        <p14:creationId xmlns:p14="http://schemas.microsoft.com/office/powerpoint/2010/main" val="2639164810"/>
      </p:ext>
    </p:extLst>
  </p:cSld>
  <p:clrMapOvr>
    <a:masterClrMapping/>
  </p:clrMapOvr>
  <p:transition/>
  <p:timing/>
</p:sld>
</file>

<file path=ppt/slides/slide4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AEE27DDC-14A5-1040-AD6B-1FBE2775A81A}"/>
              </a:ext>
            </a:extLst>
          </p:cNvPr>
          <p:cNvSpPr>
            <a:spLocks noGrp="1"/>
          </p:cNvSpPr>
          <p:nvPr>
            <p:ph idx="1"/>
          </p:nvPr>
        </p:nvSpPr>
        <p:spPr>
          <a:xfrm>
            <a:off x="676426" y="1296785"/>
            <a:ext cx="10371189" cy="4803865"/>
          </a:xfrm>
        </p:spPr>
        <p:txBody>
          <a:bodyPr/>
          <a:lstStyle/>
          <a:p>
            <a:r>
              <a:rPr lang="zh-TW" altLang="en-US" sz="2133" b="1">
                <a:latin typeface="標楷體" pitchFamily="65" charset="-120"/>
              </a:rPr>
              <a:t>步驟 </a:t>
            </a:r>
            <a:r>
              <a:rPr lang="en-US" altLang="zh-TW" sz="2133" b="1">
                <a:latin typeface="標楷體" pitchFamily="65" charset="-120"/>
              </a:rPr>
              <a:t>3 </a:t>
            </a:r>
            <a:r>
              <a:rPr lang="zh-TW" altLang="en-US" sz="2133" b="1">
                <a:latin typeface="標楷體" pitchFamily="65" charset="-120"/>
              </a:rPr>
              <a:t>複製 </a:t>
            </a:r>
            <a:r>
              <a:rPr lang="en-US" altLang="zh-TW" sz="2133" b="1">
                <a:latin typeface="標楷體" pitchFamily="65" charset="-120"/>
              </a:rPr>
              <a:t>startup-config </a:t>
            </a:r>
            <a:r>
              <a:rPr lang="zh-TW" altLang="en-US" sz="2133" b="1">
                <a:latin typeface="標楷體" pitchFamily="65" charset="-120"/>
              </a:rPr>
              <a:t>到 </a:t>
            </a:r>
            <a:r>
              <a:rPr lang="en-US" altLang="zh-TW" sz="2133" b="1">
                <a:latin typeface="標楷體" pitchFamily="65" charset="-120"/>
              </a:rPr>
              <a:t>running-config</a:t>
            </a:r>
            <a:r>
              <a:rPr lang="zh-TW" altLang="en-US" sz="2133" b="1">
                <a:latin typeface="標楷體" pitchFamily="65" charset="-120"/>
              </a:rPr>
              <a:t>。</a:t>
            </a:r>
            <a:r>
              <a:rPr lang="zh-TW" altLang="en-US" sz="2133">
                <a:latin typeface="標楷體" pitchFamily="65" charset="-120"/>
              </a:rPr>
              <a:t>裝置完成重新載入之後，發出 </a:t>
            </a:r>
            <a:r>
              <a:rPr lang="en-US" altLang="zh-TW" sz="2133" b="1">
                <a:latin typeface="標楷體" pitchFamily="65" charset="-120"/>
              </a:rPr>
              <a:t>copy startup-config running-config</a:t>
            </a:r>
            <a:r>
              <a:rPr lang="en-US" altLang="zh-TW" sz="2133">
                <a:latin typeface="標楷體" pitchFamily="65" charset="-120"/>
              </a:rPr>
              <a:t> </a:t>
            </a:r>
            <a:r>
              <a:rPr lang="zh-TW" altLang="en-US" sz="2133">
                <a:latin typeface="標楷體" pitchFamily="65" charset="-120"/>
              </a:rPr>
              <a:t>命令。</a:t>
            </a:r>
          </a:p>
          <a:p>
            <a:r>
              <a:rPr lang="zh-TW" altLang="en-US" sz="2133">
                <a:latin typeface="標楷體" pitchFamily="65" charset="-120"/>
              </a:rPr>
              <a:t>注意：請勿輸入 </a:t>
            </a:r>
            <a:r>
              <a:rPr lang="en-US" altLang="zh-TW" sz="2133" b="1">
                <a:latin typeface="標楷體" pitchFamily="65" charset="-120"/>
              </a:rPr>
              <a:t>copy running-config startup-config</a:t>
            </a:r>
            <a:r>
              <a:rPr lang="zh-TW" altLang="en-US" sz="2133">
                <a:latin typeface="標楷體" pitchFamily="65" charset="-120"/>
              </a:rPr>
              <a:t>。這個命令會清除你原始的啟動設定。</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路</a:t>
            </a:r>
            <a:r>
              <a:rPr lang="zh-TW" altLang="en-US" sz="3600">
                <a:solidFill>
                  <a:srgbClr val="004C69"/>
                </a:solidFill>
              </a:rPr>
              <a:t>由器和交換器檔案維護</a:t>
            </a:r>
            <a:br>
              <a:rPr lang="en-US" sz="3600">
                <a:solidFill>
                  <a:srgbClr val="004C69"/>
                </a:solidFill>
              </a:rPr>
            </a:br>
            <a:r>
              <a:rPr lang="zh-TW" altLang="en-US" sz="3600">
                <a:solidFill>
                  <a:srgbClr val="004C69"/>
                </a:solidFill>
              </a:rPr>
              <a:t>密碼復原範例（續） </a:t>
            </a:r>
          </a:p>
        </p:txBody>
      </p:sp>
      <p:sp>
        <p:nvSpPr>
          <p:cNvPr id="5" name="Rectangle 4">
            <a:extLst>
              <a:ext uri="{FF2B5EF4-FFF2-40B4-BE49-F238E27FC236}">
                <a16:creationId xmlns:a16="http://schemas.microsoft.com/office/drawing/2014/main" id="{A51ABB15-4737-4B42-8664-5CEA7AC0E43C}"/>
              </a:ext>
            </a:extLst>
          </p:cNvPr>
          <p:cNvSpPr/>
          <p:nvPr/>
        </p:nvSpPr>
        <p:spPr>
          <a:xfrm>
            <a:off x="1975933" y="2953180"/>
            <a:ext cx="8236688" cy="1528945"/>
          </a:xfrm>
          <a:prstGeom prst="rect">
            <a:avLst/>
          </a:prstGeom>
          <a:solidFill>
            <a:srgbClr val="000000"/>
          </a:solidFill>
        </p:spPr>
        <p:txBody>
          <a:bodyPr wrap="square">
            <a:spAutoFit/>
          </a:bodyPr>
          <a:lstStyle/>
          <a:p>
            <a:r>
              <a:rPr lang="en-US" altLang="zh-TW" sz="1867">
                <a:solidFill>
                  <a:srgbClr val="DFDFDF"/>
                </a:solidFill>
                <a:latin typeface="Courier New" panose="02070309020205020404" pitchFamily="49" charset="0"/>
              </a:rPr>
              <a:t>Router# </a:t>
            </a:r>
            <a:r>
              <a:rPr lang="en-US" altLang="zh-TW" sz="1867" b="1">
                <a:solidFill>
                  <a:srgbClr val="DFDFDF"/>
                </a:solidFill>
                <a:latin typeface="Courier New" panose="02070309020205020404" pitchFamily="49" charset="0"/>
              </a:rPr>
              <a:t>copy startup-config running-config</a:t>
            </a:r>
          </a:p>
          <a:p>
            <a:r>
              <a:rPr lang="en-US" altLang="zh-TW" sz="1867">
                <a:solidFill>
                  <a:srgbClr val="DFDFDF"/>
                </a:solidFill>
                <a:latin typeface="Courier New" panose="02070309020205020404" pitchFamily="49" charset="0"/>
              </a:rPr>
              <a:t>Destination filename [startup-config]?</a:t>
            </a:r>
          </a:p>
          <a:p>
            <a:r>
              <a:rPr lang="en-US" altLang="zh-TW" sz="1867">
                <a:solidFill>
                  <a:srgbClr val="DFDFDF"/>
                </a:solidFill>
                <a:latin typeface="Courier New" panose="02070309020205020404" pitchFamily="49" charset="0"/>
              </a:rPr>
              <a:t> </a:t>
            </a:r>
          </a:p>
          <a:p>
            <a:r>
              <a:rPr lang="en-US" altLang="zh-TW" sz="1867">
                <a:solidFill>
                  <a:srgbClr val="DFDFDF"/>
                </a:solidFill>
                <a:latin typeface="Courier New" panose="02070309020205020404" pitchFamily="49" charset="0"/>
              </a:rPr>
              <a:t>1450 bytes copied in 0.156 secs (9295 bytes/sec)</a:t>
            </a:r>
          </a:p>
          <a:p>
            <a:r>
              <a:rPr lang="en-US" altLang="zh-TW" sz="1867">
                <a:solidFill>
                  <a:srgbClr val="DFDFDF"/>
                </a:solidFill>
                <a:latin typeface="Courier New" panose="02070309020205020404" pitchFamily="49" charset="0"/>
              </a:rPr>
              <a:t>R1#</a:t>
            </a:r>
            <a:endParaRPr lang="zh-TW" altLang="en-US" sz="1867">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444</a:t>
            </a:fld>
            <a:endParaRPr lang="en-US" kern="0">
              <a:solidFill>
                <a:srgbClr val="595959"/>
              </a:solidFill>
            </a:endParaRPr>
          </a:p>
        </p:txBody>
      </p:sp>
    </p:spTree>
    <p:extLst>
      <p:ext uri="{BB962C8B-B14F-4D97-AF65-F5344CB8AC3E}">
        <p14:creationId xmlns:p14="http://schemas.microsoft.com/office/powerpoint/2010/main" val="1404724252"/>
      </p:ext>
    </p:extLst>
  </p:cSld>
  <p:clrMapOvr>
    <a:masterClrMapping/>
  </p:clrMapOvr>
  <p:transition/>
  <p:timing/>
</p:sld>
</file>

<file path=ppt/slides/slide4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C1657137-F378-FF47-9E5E-8202B5FCADC2}"/>
              </a:ext>
            </a:extLst>
          </p:cNvPr>
          <p:cNvSpPr>
            <a:spLocks noGrp="1"/>
          </p:cNvSpPr>
          <p:nvPr>
            <p:ph idx="1"/>
          </p:nvPr>
        </p:nvSpPr>
        <p:spPr>
          <a:xfrm>
            <a:off x="676426" y="1521229"/>
            <a:ext cx="10628883" cy="4579421"/>
          </a:xfrm>
        </p:spPr>
        <p:txBody>
          <a:bodyPr/>
          <a:lstStyle/>
          <a:p>
            <a:r>
              <a:rPr lang="zh-TW" altLang="en-US" sz="2133" b="1">
                <a:latin typeface="標楷體" pitchFamily="65" charset="-120"/>
              </a:rPr>
              <a:t>步驟 </a:t>
            </a:r>
            <a:r>
              <a:rPr lang="en-US" altLang="zh-TW" sz="2133" b="1">
                <a:latin typeface="標楷體" pitchFamily="65" charset="-120"/>
              </a:rPr>
              <a:t>4 </a:t>
            </a:r>
            <a:r>
              <a:rPr lang="zh-TW" altLang="en-US" sz="2133" b="1">
                <a:latin typeface="標楷體" pitchFamily="65" charset="-120"/>
              </a:rPr>
              <a:t>變更密碼。</a:t>
            </a:r>
            <a:r>
              <a:rPr lang="zh-TW" altLang="en-US" sz="2133">
                <a:latin typeface="標楷體" pitchFamily="65" charset="-120"/>
              </a:rPr>
              <a:t>由於你處於特權 </a:t>
            </a:r>
            <a:r>
              <a:rPr lang="en-US" altLang="zh-TW" sz="2133">
                <a:latin typeface="標楷體" pitchFamily="65" charset="-120"/>
              </a:rPr>
              <a:t>EXEC </a:t>
            </a:r>
            <a:r>
              <a:rPr lang="zh-TW" altLang="en-US" sz="2133">
                <a:latin typeface="標楷體" pitchFamily="65" charset="-120"/>
              </a:rPr>
              <a:t>模式，因此你現在可以設定所有必要的密碼。</a:t>
            </a:r>
          </a:p>
          <a:p>
            <a:r>
              <a:rPr lang="zh-TW" altLang="en-US" sz="2133" b="1">
                <a:latin typeface="標楷體" pitchFamily="65" charset="-120"/>
              </a:rPr>
              <a:t>註：</a:t>
            </a:r>
            <a:r>
              <a:rPr lang="zh-TW" altLang="en-US" sz="2133">
                <a:latin typeface="標楷體" pitchFamily="65" charset="-120"/>
              </a:rPr>
              <a:t>密碼</a:t>
            </a:r>
            <a:r>
              <a:rPr lang="en-US" altLang="zh-TW" sz="2133">
                <a:latin typeface="標楷體" pitchFamily="65" charset="-120"/>
              </a:rPr>
              <a:t> </a:t>
            </a:r>
            <a:r>
              <a:rPr lang="en-US" altLang="zh-TW" sz="2133" b="1">
                <a:latin typeface="標楷體" pitchFamily="65" charset="-120"/>
              </a:rPr>
              <a:t>cisco</a:t>
            </a:r>
            <a:r>
              <a:rPr lang="en-US" altLang="zh-TW" sz="2133">
                <a:latin typeface="標楷體" pitchFamily="65" charset="-120"/>
              </a:rPr>
              <a:t> </a:t>
            </a:r>
            <a:r>
              <a:rPr lang="zh-TW" altLang="en-US" sz="2133">
                <a:latin typeface="標楷體" pitchFamily="65" charset="-120"/>
              </a:rPr>
              <a:t>不是一個強密碼，在這裡僅作為範例使用。</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路</a:t>
            </a:r>
            <a:r>
              <a:rPr lang="zh-TW" altLang="en-US" sz="3600">
                <a:solidFill>
                  <a:srgbClr val="004C69"/>
                </a:solidFill>
              </a:rPr>
              <a:t>由器和交換器檔案維護</a:t>
            </a:r>
            <a:br>
              <a:rPr lang="en-US" sz="3600">
                <a:solidFill>
                  <a:srgbClr val="004C69"/>
                </a:solidFill>
              </a:rPr>
            </a:br>
            <a:r>
              <a:rPr lang="zh-TW" altLang="en-US" sz="3600">
                <a:solidFill>
                  <a:srgbClr val="004C69"/>
                </a:solidFill>
              </a:rPr>
              <a:t>密碼復原範例（續） </a:t>
            </a:r>
          </a:p>
        </p:txBody>
      </p:sp>
      <p:sp>
        <p:nvSpPr>
          <p:cNvPr id="7" name="Rectangle 6">
            <a:extLst>
              <a:ext uri="{FF2B5EF4-FFF2-40B4-BE49-F238E27FC236}">
                <a16:creationId xmlns:a16="http://schemas.microsoft.com/office/drawing/2014/main" id="{DE306985-6FE1-FF47-A38A-22A7232EF85D}"/>
              </a:ext>
            </a:extLst>
          </p:cNvPr>
          <p:cNvSpPr/>
          <p:nvPr/>
        </p:nvSpPr>
        <p:spPr>
          <a:xfrm>
            <a:off x="1567419" y="2936557"/>
            <a:ext cx="9342475" cy="954300"/>
          </a:xfrm>
          <a:prstGeom prst="rect">
            <a:avLst/>
          </a:prstGeom>
          <a:solidFill>
            <a:srgbClr val="000000"/>
          </a:solidFill>
        </p:spPr>
        <p:txBody>
          <a:bodyPr wrap="square">
            <a:spAutoFit/>
          </a:bodyPr>
          <a:lstStyle/>
          <a:p>
            <a:pPr rtl="0"/>
            <a:r>
              <a:rPr lang="en-US" altLang="zh-TW" sz="1867">
                <a:solidFill>
                  <a:srgbClr val="DFDFDF"/>
                </a:solidFill>
                <a:latin typeface="Courier New" panose="02070309020205020404" pitchFamily="49" charset="0"/>
              </a:rPr>
              <a:t>R1# </a:t>
            </a:r>
            <a:r>
              <a:rPr lang="en-US" altLang="zh-TW" sz="1867" b="1">
                <a:solidFill>
                  <a:srgbClr val="FFFFFF"/>
                </a:solidFill>
                <a:latin typeface="Courier New" panose="02070309020205020404" pitchFamily="49" charset="0"/>
              </a:rPr>
              <a:t>configure terminal</a:t>
            </a:r>
            <a:r>
              <a:rPr lang="zh-TW" altLang="en-US" sz="1867">
                <a:solidFill>
                  <a:srgbClr val="DFDFDF"/>
                </a:solidFill>
                <a:latin typeface="Courier New" panose="02070309020205020404" pitchFamily="49" charset="0"/>
              </a:rPr>
              <a:t> </a:t>
            </a:r>
          </a:p>
          <a:p>
            <a:pPr rtl="0"/>
            <a:r>
              <a:rPr lang="en-US" altLang="zh-TW" sz="1867">
                <a:solidFill>
                  <a:srgbClr val="DFDFDF"/>
                </a:solidFill>
                <a:latin typeface="Courier New" panose="02070309020205020404" pitchFamily="49" charset="0"/>
              </a:rPr>
              <a:t>Enter configuration commands, one per line. End with CNTL/Z. </a:t>
            </a:r>
          </a:p>
          <a:p>
            <a:pPr rtl="0"/>
            <a:r>
              <a:rPr lang="en-US" altLang="zh-TW" sz="1867">
                <a:solidFill>
                  <a:srgbClr val="DFDFDF"/>
                </a:solidFill>
                <a:latin typeface="Courier New" panose="02070309020205020404" pitchFamily="49" charset="0"/>
              </a:rPr>
              <a:t>R1(config)# </a:t>
            </a:r>
            <a:r>
              <a:rPr lang="en-US" altLang="zh-TW" sz="1867" b="1">
                <a:solidFill>
                  <a:srgbClr val="FFFFFF"/>
                </a:solidFill>
                <a:latin typeface="Courier New" panose="02070309020205020404" pitchFamily="49" charset="0"/>
              </a:rPr>
              <a:t>enable secret cisco</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445</a:t>
            </a:fld>
            <a:endParaRPr lang="en-US" kern="0">
              <a:solidFill>
                <a:srgbClr val="595959"/>
              </a:solidFill>
            </a:endParaRPr>
          </a:p>
        </p:txBody>
      </p:sp>
    </p:spTree>
    <p:extLst>
      <p:ext uri="{BB962C8B-B14F-4D97-AF65-F5344CB8AC3E}">
        <p14:creationId xmlns:p14="http://schemas.microsoft.com/office/powerpoint/2010/main" val="1882831313"/>
      </p:ext>
    </p:extLst>
  </p:cSld>
  <p:clrMapOvr>
    <a:masterClrMapping/>
  </p:clrMapOvr>
  <p:transition/>
  <p:timing/>
</p:sld>
</file>

<file path=ppt/slides/slide4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C1657137-F378-FF47-9E5E-8202B5FCADC2}"/>
              </a:ext>
            </a:extLst>
          </p:cNvPr>
          <p:cNvSpPr>
            <a:spLocks noGrp="1"/>
          </p:cNvSpPr>
          <p:nvPr>
            <p:ph idx="1"/>
          </p:nvPr>
        </p:nvSpPr>
        <p:spPr>
          <a:xfrm>
            <a:off x="676427" y="1330036"/>
            <a:ext cx="10246498" cy="4770614"/>
          </a:xfrm>
        </p:spPr>
        <p:txBody>
          <a:bodyPr/>
          <a:lstStyle/>
          <a:p>
            <a:pPr marL="0" indent="0">
              <a:buNone/>
            </a:pPr>
            <a:r>
              <a:rPr lang="zh-TW" altLang="en-US" sz="2133" b="1">
                <a:latin typeface="標楷體" pitchFamily="65" charset="-120"/>
              </a:rPr>
              <a:t>步驟 </a:t>
            </a:r>
            <a:r>
              <a:rPr lang="en-US" altLang="zh-TW" sz="2133" b="1">
                <a:latin typeface="標楷體" pitchFamily="65" charset="-120"/>
              </a:rPr>
              <a:t>5 </a:t>
            </a:r>
            <a:r>
              <a:rPr lang="zh-TW" altLang="en-US" sz="2133" b="1">
                <a:latin typeface="標楷體" pitchFamily="65" charset="-120"/>
              </a:rPr>
              <a:t>儲存 </a:t>
            </a:r>
            <a:r>
              <a:rPr lang="en-US" altLang="zh-TW" sz="2133" b="1">
                <a:latin typeface="標楷體" pitchFamily="65" charset="-120"/>
              </a:rPr>
              <a:t>running-config </a:t>
            </a:r>
            <a:r>
              <a:rPr lang="zh-TW" altLang="en-US" sz="2133" b="1">
                <a:latin typeface="標楷體" pitchFamily="65" charset="-120"/>
              </a:rPr>
              <a:t>為新的 </a:t>
            </a:r>
            <a:r>
              <a:rPr lang="en-US" altLang="zh-TW" sz="2133" b="1">
                <a:latin typeface="標楷體" pitchFamily="65" charset="-120"/>
              </a:rPr>
              <a:t>startup-config</a:t>
            </a:r>
            <a:r>
              <a:rPr lang="zh-TW" altLang="en-US" sz="2133" b="1">
                <a:latin typeface="標楷體" pitchFamily="65" charset="-120"/>
              </a:rPr>
              <a:t>。</a:t>
            </a:r>
            <a:r>
              <a:rPr lang="zh-TW" altLang="en-US" sz="2133">
                <a:latin typeface="標楷體" pitchFamily="65" charset="-120"/>
              </a:rPr>
              <a:t>設定新密碼之後，藉由在全域設定模式中使用 </a:t>
            </a:r>
            <a:r>
              <a:rPr lang="en-US" altLang="zh-TW" sz="2133" b="1">
                <a:latin typeface="標楷體" pitchFamily="65" charset="-120"/>
              </a:rPr>
              <a:t>config-register 0x2102</a:t>
            </a:r>
            <a:r>
              <a:rPr lang="en-US" altLang="zh-TW" sz="2133">
                <a:latin typeface="標楷體" pitchFamily="65" charset="-120"/>
              </a:rPr>
              <a:t> </a:t>
            </a:r>
            <a:r>
              <a:rPr lang="zh-TW" altLang="en-US" sz="2133">
                <a:latin typeface="標楷體" pitchFamily="65" charset="-120"/>
              </a:rPr>
              <a:t>命令將設定暫存器變更回 </a:t>
            </a:r>
            <a:r>
              <a:rPr lang="en-US" altLang="zh-TW" sz="2133">
                <a:latin typeface="標楷體" pitchFamily="65" charset="-120"/>
              </a:rPr>
              <a:t>0x2102</a:t>
            </a:r>
            <a:r>
              <a:rPr lang="zh-TW" altLang="en-US" sz="2133">
                <a:latin typeface="標楷體" pitchFamily="65" charset="-120"/>
              </a:rPr>
              <a:t>。儲存 </a:t>
            </a:r>
            <a:r>
              <a:rPr lang="en-US" altLang="zh-TW" sz="2133">
                <a:latin typeface="標楷體" pitchFamily="65" charset="-120"/>
              </a:rPr>
              <a:t>running-config </a:t>
            </a:r>
            <a:r>
              <a:rPr lang="zh-TW" altLang="en-US" sz="2133">
                <a:latin typeface="標楷體" pitchFamily="65" charset="-120"/>
              </a:rPr>
              <a:t>至 </a:t>
            </a:r>
            <a:r>
              <a:rPr lang="en-US" altLang="zh-TW" sz="2133">
                <a:latin typeface="標楷體" pitchFamily="65" charset="-120"/>
              </a:rPr>
              <a:t>startup-config</a:t>
            </a:r>
            <a:r>
              <a:rPr lang="zh-TW" altLang="en-US" sz="2133">
                <a:latin typeface="標楷體" pitchFamily="65" charset="-120"/>
              </a:rPr>
              <a:t>。</a:t>
            </a: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10.6</a:t>
            </a:r>
            <a:r>
              <a:rPr lang="zh-TW" altLang="en-US" sz="3600" smtClean="0">
                <a:solidFill>
                  <a:srgbClr val="004C69"/>
                </a:solidFill>
              </a:rPr>
              <a:t> 路</a:t>
            </a:r>
            <a:r>
              <a:rPr lang="zh-TW" altLang="en-US" sz="3600">
                <a:solidFill>
                  <a:srgbClr val="004C69"/>
                </a:solidFill>
              </a:rPr>
              <a:t>由器和交換器檔案維護</a:t>
            </a:r>
            <a:br>
              <a:rPr lang="en-US" sz="3600">
                <a:solidFill>
                  <a:srgbClr val="004C69"/>
                </a:solidFill>
              </a:rPr>
            </a:br>
            <a:r>
              <a:rPr lang="zh-TW" altLang="en-US" sz="3600">
                <a:solidFill>
                  <a:srgbClr val="004C69"/>
                </a:solidFill>
              </a:rPr>
              <a:t>密碼復原範例（續） </a:t>
            </a:r>
          </a:p>
        </p:txBody>
      </p:sp>
      <p:sp>
        <p:nvSpPr>
          <p:cNvPr id="2" name="Rectangle 1">
            <a:extLst>
              <a:ext uri="{FF2B5EF4-FFF2-40B4-BE49-F238E27FC236}">
                <a16:creationId xmlns:a16="http://schemas.microsoft.com/office/drawing/2014/main" id="{76034260-4E5D-BC4E-814E-7BA779F2811C}"/>
              </a:ext>
            </a:extLst>
          </p:cNvPr>
          <p:cNvSpPr/>
          <p:nvPr/>
        </p:nvSpPr>
        <p:spPr>
          <a:xfrm>
            <a:off x="2323263" y="2768513"/>
            <a:ext cx="7542028" cy="2103589"/>
          </a:xfrm>
          <a:prstGeom prst="rect">
            <a:avLst/>
          </a:prstGeom>
          <a:solidFill>
            <a:srgbClr val="000000"/>
          </a:solidFill>
        </p:spPr>
        <p:txBody>
          <a:bodyPr wrap="square">
            <a:spAutoFit/>
          </a:bodyPr>
          <a:lstStyle/>
          <a:p>
            <a:r>
              <a:rPr lang="en-US" altLang="zh-TW" sz="1867">
                <a:solidFill>
                  <a:schemeClr val="bg1"/>
                </a:solidFill>
                <a:latin typeface="Courier New" panose="02070309020205020404" pitchFamily="49" charset="0"/>
                <a:cs typeface="Courier New" panose="02070309020205020404" pitchFamily="49" charset="0"/>
              </a:rPr>
              <a:t>R1(config)# </a:t>
            </a:r>
            <a:r>
              <a:rPr lang="en-US" altLang="zh-TW" sz="1867" b="1">
                <a:solidFill>
                  <a:schemeClr val="bg1"/>
                </a:solidFill>
                <a:latin typeface="Courier New" panose="02070309020205020404" pitchFamily="49" charset="0"/>
                <a:cs typeface="Courier New" panose="02070309020205020404" pitchFamily="49" charset="0"/>
              </a:rPr>
              <a:t>config-register 0x2102</a:t>
            </a:r>
          </a:p>
          <a:p>
            <a:r>
              <a:rPr lang="en-US" altLang="zh-TW" sz="1867">
                <a:solidFill>
                  <a:schemeClr val="bg1"/>
                </a:solidFill>
                <a:latin typeface="Courier New" panose="02070309020205020404" pitchFamily="49" charset="0"/>
                <a:cs typeface="Courier New" panose="02070309020205020404" pitchFamily="49" charset="0"/>
              </a:rPr>
              <a:t>R1(config)# </a:t>
            </a:r>
            <a:r>
              <a:rPr lang="en-US" altLang="zh-TW" sz="1867" b="1">
                <a:solidFill>
                  <a:schemeClr val="bg1"/>
                </a:solidFill>
                <a:latin typeface="Courier New" panose="02070309020205020404" pitchFamily="49" charset="0"/>
                <a:cs typeface="Courier New" panose="02070309020205020404" pitchFamily="49" charset="0"/>
              </a:rPr>
              <a:t>end</a:t>
            </a:r>
          </a:p>
          <a:p>
            <a:r>
              <a:rPr lang="en-US" altLang="zh-TW" sz="1867">
                <a:solidFill>
                  <a:schemeClr val="bg1"/>
                </a:solidFill>
                <a:latin typeface="Courier New" panose="02070309020205020404" pitchFamily="49" charset="0"/>
                <a:cs typeface="Courier New" panose="02070309020205020404" pitchFamily="49" charset="0"/>
              </a:rPr>
              <a:t>R1# </a:t>
            </a:r>
            <a:r>
              <a:rPr lang="en-US" altLang="zh-TW" sz="1867" b="1">
                <a:solidFill>
                  <a:schemeClr val="bg1"/>
                </a:solidFill>
                <a:latin typeface="Courier New" panose="02070309020205020404" pitchFamily="49" charset="0"/>
                <a:cs typeface="Courier New" panose="02070309020205020404" pitchFamily="49" charset="0"/>
              </a:rPr>
              <a:t>copy running-config startup-config</a:t>
            </a:r>
          </a:p>
          <a:p>
            <a:r>
              <a:rPr lang="en-US" altLang="zh-TW" sz="1867">
                <a:solidFill>
                  <a:schemeClr val="bg1"/>
                </a:solidFill>
                <a:latin typeface="Courier New" panose="02070309020205020404" pitchFamily="49" charset="0"/>
                <a:cs typeface="Courier New" panose="02070309020205020404" pitchFamily="49" charset="0"/>
              </a:rPr>
              <a:t>Destination filename [startup-config]?</a:t>
            </a:r>
          </a:p>
          <a:p>
            <a:r>
              <a:rPr lang="en-US" altLang="zh-TW" sz="1867">
                <a:solidFill>
                  <a:schemeClr val="bg1"/>
                </a:solidFill>
                <a:latin typeface="Courier New" panose="02070309020205020404" pitchFamily="49" charset="0"/>
                <a:cs typeface="Courier New" panose="02070309020205020404" pitchFamily="49" charset="0"/>
              </a:rPr>
              <a:t>Building configuration...</a:t>
            </a:r>
          </a:p>
          <a:p>
            <a:r>
              <a:rPr lang="en-US" altLang="zh-TW" sz="1867">
                <a:solidFill>
                  <a:schemeClr val="bg1"/>
                </a:solidFill>
                <a:latin typeface="Courier New" panose="02070309020205020404" pitchFamily="49" charset="0"/>
                <a:cs typeface="Courier New" panose="02070309020205020404" pitchFamily="49" charset="0"/>
              </a:rPr>
              <a:t>[OK]</a:t>
            </a:r>
          </a:p>
          <a:p>
            <a:r>
              <a:rPr lang="en-US" altLang="zh-TW" sz="1867">
                <a:solidFill>
                  <a:schemeClr val="bg1"/>
                </a:solidFill>
                <a:latin typeface="Courier New" panose="02070309020205020404" pitchFamily="49" charset="0"/>
                <a:cs typeface="Courier New" panose="02070309020205020404" pitchFamily="49" charset="0"/>
              </a:rPr>
              <a:t>R1#</a:t>
            </a:r>
            <a:endParaRPr lang="zh-TW" altLang="en-US" sz="1867">
              <a:solidFill>
                <a:schemeClr val="bg1"/>
              </a:solidFill>
              <a:latin typeface="Courier New" panose="02070309020205020404" pitchFamily="49" charset="0"/>
              <a:cs typeface="Courier New" panose="02070309020205020404" pitchFamily="49" charset="0"/>
            </a:endParaRPr>
          </a:p>
        </p:txBody>
      </p:sp>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446</a:t>
            </a:fld>
            <a:endParaRPr lang="en-US" kern="0">
              <a:solidFill>
                <a:srgbClr val="595959"/>
              </a:solidFill>
            </a:endParaRPr>
          </a:p>
        </p:txBody>
      </p:sp>
    </p:spTree>
    <p:extLst>
      <p:ext uri="{BB962C8B-B14F-4D97-AF65-F5344CB8AC3E}">
        <p14:creationId xmlns:p14="http://schemas.microsoft.com/office/powerpoint/2010/main" val="1806510450"/>
      </p:ext>
    </p:extLst>
  </p:cSld>
  <p:clrMapOvr>
    <a:masterClrMapping/>
  </p:clrMapOvr>
  <p:transition/>
  <p:timing/>
</p:sld>
</file>

<file path=ppt/slides/slide4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CF379113-13E2-AA40-9E30-FE4042CE4EB4}"/>
              </a:ext>
            </a:extLst>
          </p:cNvPr>
          <p:cNvSpPr>
            <a:spLocks noGrp="1"/>
          </p:cNvSpPr>
          <p:nvPr>
            <p:ph idx="1"/>
          </p:nvPr>
        </p:nvSpPr>
        <p:spPr>
          <a:xfrm>
            <a:off x="676426" y="1454727"/>
            <a:ext cx="9647981" cy="4645923"/>
          </a:xfrm>
        </p:spPr>
        <p:txBody>
          <a:bodyPr/>
          <a:lstStyle/>
          <a:p>
            <a:r>
              <a:rPr lang="zh-TW" altLang="en-US" sz="2133">
                <a:latin typeface="標楷體" pitchFamily="65" charset="-120"/>
              </a:rPr>
              <a:t>隨著網路的成長，</a:t>
            </a:r>
            <a:r>
              <a:rPr lang="en-US" altLang="zh-TW" sz="2133">
                <a:latin typeface="標楷體" pitchFamily="65" charset="-120"/>
              </a:rPr>
              <a:t>Cisco IOS </a:t>
            </a:r>
            <a:r>
              <a:rPr lang="zh-TW" altLang="en-US" sz="2133">
                <a:latin typeface="標楷體" pitchFamily="65" charset="-120"/>
              </a:rPr>
              <a:t>軟體映像和設定檔可以儲存在中央 </a:t>
            </a:r>
            <a:r>
              <a:rPr lang="en-US" altLang="zh-TW" sz="2133">
                <a:latin typeface="標楷體" pitchFamily="65" charset="-120"/>
              </a:rPr>
              <a:t>TFTP </a:t>
            </a:r>
            <a:r>
              <a:rPr lang="zh-TW" altLang="en-US" sz="2133">
                <a:latin typeface="標楷體" pitchFamily="65" charset="-120"/>
              </a:rPr>
              <a:t>伺服器上，如圖所示。這有助於控制 </a:t>
            </a:r>
            <a:r>
              <a:rPr lang="en-US" altLang="zh-TW" sz="2133">
                <a:latin typeface="標楷體" pitchFamily="65" charset="-120"/>
              </a:rPr>
              <a:t>IOS </a:t>
            </a:r>
            <a:r>
              <a:rPr lang="zh-TW" altLang="en-US" sz="2133">
                <a:latin typeface="標楷體" pitchFamily="65" charset="-120"/>
              </a:rPr>
              <a:t>映像的數量和這些 </a:t>
            </a:r>
            <a:r>
              <a:rPr lang="en-US" altLang="zh-TW" sz="2133">
                <a:latin typeface="標楷體" pitchFamily="65" charset="-120"/>
              </a:rPr>
              <a:t>IOS </a:t>
            </a:r>
            <a:r>
              <a:rPr lang="zh-TW" altLang="en-US" sz="2133">
                <a:latin typeface="標楷體" pitchFamily="65" charset="-120"/>
              </a:rPr>
              <a:t>映像的版本，以及必須維護的設定檔案。</a:t>
            </a:r>
            <a:endParaRPr lang="en-US" sz="2133">
              <a:latin typeface="標楷體" pitchFamily="65" charset="-120"/>
            </a:endParaRPr>
          </a:p>
          <a:p>
            <a:r>
              <a:rPr lang="zh-TW" altLang="en-US" sz="2133">
                <a:latin typeface="標楷體" pitchFamily="65" charset="-120"/>
              </a:rPr>
              <a:t>商業運轉的網際網路路通常跨越廣泛的區域，並包含多部路由器。對於任何網路，最好保留 </a:t>
            </a:r>
            <a:r>
              <a:rPr lang="en-US" altLang="zh-TW" sz="2133">
                <a:latin typeface="標楷體" pitchFamily="65" charset="-120"/>
              </a:rPr>
              <a:t>Cisco IOS </a:t>
            </a:r>
            <a:r>
              <a:rPr lang="zh-TW" altLang="en-US" sz="2133">
                <a:latin typeface="標楷體" pitchFamily="65" charset="-120"/>
              </a:rPr>
              <a:t>軟體映像的備份副本，以防路由器上的系統映像損毀或意外清除。</a:t>
            </a:r>
            <a:endParaRPr lang="en-US" sz="2133">
              <a:latin typeface="標楷體" pitchFamily="65" charset="-120"/>
            </a:endParaRPr>
          </a:p>
          <a:p>
            <a:r>
              <a:rPr lang="zh-TW" altLang="en-US" sz="2133">
                <a:latin typeface="標楷體" pitchFamily="65" charset="-120"/>
              </a:rPr>
              <a:t>廣泛分散的路由器需要 </a:t>
            </a:r>
            <a:r>
              <a:rPr lang="en-US" altLang="zh-TW" sz="2133">
                <a:latin typeface="標楷體" pitchFamily="65" charset="-120"/>
              </a:rPr>
              <a:t>Cisco IOS </a:t>
            </a:r>
            <a:r>
              <a:rPr lang="zh-TW" altLang="en-US" sz="2133">
                <a:latin typeface="標楷體" pitchFamily="65" charset="-120"/>
              </a:rPr>
              <a:t>軟體映像的來源或備份位置。使用網路 </a:t>
            </a:r>
            <a:r>
              <a:rPr lang="en-US" altLang="zh-TW" sz="2133">
                <a:latin typeface="標楷體" pitchFamily="65" charset="-120"/>
              </a:rPr>
              <a:t>TFTP </a:t>
            </a:r>
            <a:r>
              <a:rPr lang="zh-TW" altLang="en-US" sz="2133">
                <a:latin typeface="標楷體" pitchFamily="65" charset="-120"/>
              </a:rPr>
              <a:t>伺服器可讓映像和設定透過網路上傳和下載。網路 </a:t>
            </a:r>
            <a:r>
              <a:rPr lang="en-US" altLang="zh-TW" sz="2133">
                <a:latin typeface="標楷體" pitchFamily="65" charset="-120"/>
              </a:rPr>
              <a:t>TFTP </a:t>
            </a:r>
            <a:r>
              <a:rPr lang="zh-TW" altLang="en-US" sz="2133">
                <a:latin typeface="標楷體" pitchFamily="65" charset="-120"/>
              </a:rPr>
              <a:t>伺服器可以是另一個路由器、工作站或主機系統。</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10.7</a:t>
            </a:r>
            <a:r>
              <a:rPr lang="zh-TW" altLang="en-US" sz="3600" smtClean="0">
                <a:solidFill>
                  <a:srgbClr val="004C69"/>
                </a:solidFill>
              </a:rPr>
              <a:t> </a:t>
            </a:r>
            <a:r>
              <a:rPr lang="en-US" altLang="zh-TW" sz="3600" smtClean="0">
                <a:solidFill>
                  <a:srgbClr val="004C69"/>
                </a:solidFill>
              </a:rPr>
              <a:t>IOS </a:t>
            </a:r>
            <a:r>
              <a:rPr lang="zh-TW" altLang="en-US" sz="3600">
                <a:solidFill>
                  <a:srgbClr val="004C69"/>
                </a:solidFill>
              </a:rPr>
              <a:t>映像管理</a:t>
            </a:r>
            <a:br>
              <a:rPr lang="en-US" sz="3600">
                <a:solidFill>
                  <a:srgbClr val="004C69"/>
                </a:solidFill>
              </a:rPr>
            </a:br>
            <a:r>
              <a:rPr lang="en-US" altLang="zh-TW" sz="3600">
                <a:solidFill>
                  <a:srgbClr val="004C69"/>
                </a:solidFill>
              </a:rPr>
              <a:t>TFTP </a:t>
            </a:r>
            <a:r>
              <a:rPr lang="zh-TW" altLang="en-US" sz="3600">
                <a:solidFill>
                  <a:srgbClr val="004C69"/>
                </a:solidFill>
              </a:rPr>
              <a:t>伺服器作為備份位置</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447</a:t>
            </a:fld>
            <a:endParaRPr lang="en-US" kern="0">
              <a:solidFill>
                <a:srgbClr val="595959"/>
              </a:solidFill>
            </a:endParaRPr>
          </a:p>
        </p:txBody>
      </p:sp>
    </p:spTree>
    <p:extLst>
      <p:ext uri="{BB962C8B-B14F-4D97-AF65-F5344CB8AC3E}">
        <p14:creationId xmlns:p14="http://schemas.microsoft.com/office/powerpoint/2010/main" val="2047661779"/>
      </p:ext>
    </p:extLst>
  </p:cSld>
  <p:clrMapOvr>
    <a:masterClrMapping/>
  </p:clrMapOvr>
  <p:transition/>
  <p:timing/>
</p:sld>
</file>

<file path=ppt/slides/slide4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3AA580CB-5D14-F842-A73B-AF8F5D878FFC}"/>
              </a:ext>
            </a:extLst>
          </p:cNvPr>
          <p:cNvSpPr>
            <a:spLocks noGrp="1"/>
          </p:cNvSpPr>
          <p:nvPr>
            <p:ph idx="1"/>
          </p:nvPr>
        </p:nvSpPr>
        <p:spPr>
          <a:xfrm>
            <a:off x="676427" y="1421476"/>
            <a:ext cx="8692018" cy="4679174"/>
          </a:xfrm>
        </p:spPr>
        <p:txBody>
          <a:bodyPr/>
          <a:lstStyle/>
          <a:p>
            <a:pPr marL="0" indent="0">
              <a:buNone/>
            </a:pPr>
            <a:r>
              <a:rPr lang="zh-TW" altLang="en-US" sz="2133">
                <a:latin typeface="標楷體" pitchFamily="65" charset="-120"/>
              </a:rPr>
              <a:t>為了以最短停機時間維持網路運作，你必須制定備份 </a:t>
            </a:r>
            <a:r>
              <a:rPr lang="en-US" altLang="zh-TW" sz="2133">
                <a:latin typeface="標楷體" pitchFamily="65" charset="-120"/>
              </a:rPr>
              <a:t>Cisco IOS </a:t>
            </a:r>
            <a:r>
              <a:rPr lang="zh-TW" altLang="en-US" sz="2133">
                <a:latin typeface="標楷體" pitchFamily="65" charset="-120"/>
              </a:rPr>
              <a:t>映像的程序。這可讓網路管理者在映像損毀或清除時，快速將映像複製回路由器。 請使用下列步驟：</a:t>
            </a:r>
          </a:p>
          <a:p>
            <a:pPr lvl="1"/>
            <a:r>
              <a:rPr lang="zh-TW" altLang="en-US" sz="2000" b="1">
                <a:latin typeface="標楷體" pitchFamily="65" charset="-120"/>
              </a:rPr>
              <a:t>步驟 </a:t>
            </a:r>
            <a:r>
              <a:rPr lang="en-US" altLang="zh-TW" sz="2000" b="1">
                <a:latin typeface="標楷體" pitchFamily="65" charset="-120"/>
              </a:rPr>
              <a:t>1 Ping TFTP </a:t>
            </a:r>
            <a:r>
              <a:rPr lang="zh-TW" altLang="en-US" sz="2000" b="1">
                <a:latin typeface="標楷體" pitchFamily="65" charset="-120"/>
              </a:rPr>
              <a:t>伺服器。 </a:t>
            </a:r>
            <a:r>
              <a:rPr lang="en-US" altLang="zh-TW" sz="2000">
                <a:latin typeface="標楷體" pitchFamily="65" charset="-120"/>
              </a:rPr>
              <a:t>Ping TFTP </a:t>
            </a:r>
            <a:r>
              <a:rPr lang="zh-TW" altLang="en-US" sz="2000">
                <a:latin typeface="標楷體" pitchFamily="65" charset="-120"/>
              </a:rPr>
              <a:t>伺服器以測試連通性。</a:t>
            </a:r>
          </a:p>
          <a:p>
            <a:pPr lvl="1"/>
            <a:r>
              <a:rPr lang="zh-TW" altLang="en-US" sz="2000" b="1">
                <a:latin typeface="標楷體" pitchFamily="65" charset="-120"/>
              </a:rPr>
              <a:t>步驟 </a:t>
            </a:r>
            <a:r>
              <a:rPr lang="en-US" altLang="zh-TW" sz="2000" b="1">
                <a:latin typeface="標楷體" pitchFamily="65" charset="-120"/>
              </a:rPr>
              <a:t>2 </a:t>
            </a:r>
            <a:r>
              <a:rPr lang="zh-TW" altLang="en-US" sz="2000" b="1">
                <a:latin typeface="標楷體" pitchFamily="65" charset="-120"/>
              </a:rPr>
              <a:t>驗證 </a:t>
            </a:r>
            <a:r>
              <a:rPr lang="en-US" altLang="zh-TW" sz="2000" b="1">
                <a:latin typeface="標楷體" pitchFamily="65" charset="-120"/>
              </a:rPr>
              <a:t>flash </a:t>
            </a:r>
            <a:r>
              <a:rPr lang="zh-TW" altLang="en-US" sz="2000" b="1">
                <a:latin typeface="標楷體" pitchFamily="65" charset="-120"/>
              </a:rPr>
              <a:t>中的映像大小。</a:t>
            </a:r>
            <a:r>
              <a:rPr lang="zh-TW" altLang="en-US" sz="2000">
                <a:latin typeface="標楷體" pitchFamily="65" charset="-120"/>
              </a:rPr>
              <a:t>驗證</a:t>
            </a:r>
            <a:r>
              <a:rPr lang="en-US" altLang="zh-TW" sz="2000">
                <a:latin typeface="標楷體" pitchFamily="65" charset="-120"/>
              </a:rPr>
              <a:t>TFTP </a:t>
            </a:r>
            <a:r>
              <a:rPr lang="zh-TW" altLang="en-US" sz="2000">
                <a:latin typeface="標楷體" pitchFamily="65" charset="-120"/>
              </a:rPr>
              <a:t>伺服器的磁碟空間是否足以容納 </a:t>
            </a:r>
            <a:r>
              <a:rPr lang="en-US" altLang="zh-TW" sz="2000">
                <a:latin typeface="標楷體" pitchFamily="65" charset="-120"/>
              </a:rPr>
              <a:t>Cisco IOS </a:t>
            </a:r>
            <a:r>
              <a:rPr lang="zh-TW" altLang="en-US" sz="2000">
                <a:latin typeface="標楷體" pitchFamily="65" charset="-120"/>
              </a:rPr>
              <a:t>軟體映像。使用路由器上的 </a:t>
            </a:r>
            <a:r>
              <a:rPr lang="en-US" altLang="zh-TW" sz="2000" b="1">
                <a:latin typeface="標楷體" pitchFamily="65" charset="-120"/>
              </a:rPr>
              <a:t>show flash0:</a:t>
            </a:r>
            <a:r>
              <a:rPr lang="en-US" altLang="zh-TW" sz="2000">
                <a:latin typeface="標楷體" pitchFamily="65" charset="-120"/>
              </a:rPr>
              <a:t> </a:t>
            </a:r>
            <a:r>
              <a:rPr lang="zh-TW" altLang="en-US" sz="2000">
                <a:latin typeface="標楷體" pitchFamily="65" charset="-120"/>
              </a:rPr>
              <a:t>命令來判斷 </a:t>
            </a:r>
            <a:r>
              <a:rPr lang="en-US" altLang="zh-TW" sz="2000">
                <a:latin typeface="標楷體" pitchFamily="65" charset="-120"/>
              </a:rPr>
              <a:t>Cisco IOS </a:t>
            </a:r>
            <a:r>
              <a:rPr lang="zh-TW" altLang="en-US" sz="2000">
                <a:latin typeface="標楷體" pitchFamily="65" charset="-120"/>
              </a:rPr>
              <a:t>映像檔的大小。 </a:t>
            </a:r>
            <a:r>
              <a:rPr lang="zh-TW" altLang="en-US" sz="2000" b="1">
                <a:latin typeface="標楷體" pitchFamily="65" charset="-120"/>
              </a:rPr>
              <a:t> </a:t>
            </a:r>
          </a:p>
          <a:p>
            <a:pPr lvl="1"/>
            <a:r>
              <a:rPr lang="zh-TW" altLang="en-US" sz="2000" b="1">
                <a:latin typeface="標楷體" pitchFamily="65" charset="-120"/>
              </a:rPr>
              <a:t>步驟 </a:t>
            </a:r>
            <a:r>
              <a:rPr lang="en-US" altLang="zh-TW" sz="2000" b="1">
                <a:latin typeface="標楷體" pitchFamily="65" charset="-120"/>
              </a:rPr>
              <a:t>3 </a:t>
            </a:r>
            <a:r>
              <a:rPr lang="zh-TW" altLang="en-US" sz="2000" b="1">
                <a:latin typeface="標楷體" pitchFamily="65" charset="-120"/>
              </a:rPr>
              <a:t>複製映像到 </a:t>
            </a:r>
            <a:r>
              <a:rPr lang="en-US" altLang="zh-TW" sz="2000" b="1">
                <a:latin typeface="標楷體" pitchFamily="65" charset="-120"/>
              </a:rPr>
              <a:t>TFTP </a:t>
            </a:r>
            <a:r>
              <a:rPr lang="zh-TW" altLang="en-US" sz="2000" b="1">
                <a:latin typeface="標楷體" pitchFamily="65" charset="-120"/>
              </a:rPr>
              <a:t>伺服器。</a:t>
            </a:r>
            <a:r>
              <a:rPr lang="zh-TW" altLang="en-US" sz="2000">
                <a:latin typeface="標楷體" pitchFamily="65" charset="-120"/>
              </a:rPr>
              <a:t>使用 </a:t>
            </a:r>
            <a:r>
              <a:rPr lang="en-US" altLang="zh-TW" sz="2000" b="1">
                <a:latin typeface="標楷體" pitchFamily="65" charset="-120"/>
              </a:rPr>
              <a:t>copy</a:t>
            </a:r>
            <a:r>
              <a:rPr lang="en-US" altLang="zh-TW" sz="2000">
                <a:latin typeface="標楷體" pitchFamily="65" charset="-120"/>
              </a:rPr>
              <a:t> </a:t>
            </a:r>
            <a:r>
              <a:rPr lang="en-US" altLang="zh-TW" sz="2000" i="1">
                <a:latin typeface="標楷體" pitchFamily="65" charset="-120"/>
              </a:rPr>
              <a:t>source url destination-url</a:t>
            </a:r>
            <a:r>
              <a:rPr lang="en-US" altLang="zh-TW" sz="2000">
                <a:latin typeface="標楷體" pitchFamily="65" charset="-120"/>
              </a:rPr>
              <a:t> </a:t>
            </a:r>
            <a:r>
              <a:rPr lang="zh-TW" altLang="en-US" sz="2000">
                <a:latin typeface="標楷體" pitchFamily="65" charset="-120"/>
              </a:rPr>
              <a:t>命令將映像複製到 </a:t>
            </a:r>
            <a:r>
              <a:rPr lang="en-US" altLang="zh-TW" sz="2000">
                <a:latin typeface="標楷體" pitchFamily="65" charset="-120"/>
              </a:rPr>
              <a:t>TFTP </a:t>
            </a:r>
            <a:r>
              <a:rPr lang="zh-TW" altLang="en-US" sz="2000">
                <a:latin typeface="標楷體" pitchFamily="65" charset="-120"/>
              </a:rPr>
              <a:t>伺服器。使用指定的來源和目的地 </a:t>
            </a:r>
            <a:r>
              <a:rPr lang="en-US" altLang="zh-TW" sz="2000">
                <a:latin typeface="標楷體" pitchFamily="65" charset="-120"/>
              </a:rPr>
              <a:t>URL </a:t>
            </a:r>
            <a:r>
              <a:rPr lang="zh-TW" altLang="en-US" sz="2000">
                <a:latin typeface="標楷體" pitchFamily="65" charset="-120"/>
              </a:rPr>
              <a:t>發出命令後，系統會提示使用者輸入來源檔案名稱、遠端主機的 </a:t>
            </a:r>
            <a:r>
              <a:rPr lang="en-US" altLang="zh-TW" sz="2000">
                <a:latin typeface="標楷體" pitchFamily="65" charset="-120"/>
              </a:rPr>
              <a:t>IP </a:t>
            </a:r>
            <a:r>
              <a:rPr lang="zh-TW" altLang="en-US" sz="2000">
                <a:latin typeface="標楷體" pitchFamily="65" charset="-120"/>
              </a:rPr>
              <a:t>位址和目的檔案名稱。接著就會開始傳輸。</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10.7</a:t>
            </a:r>
            <a:r>
              <a:rPr lang="zh-TW" altLang="en-US" sz="3600">
                <a:solidFill>
                  <a:srgbClr val="004C69"/>
                </a:solidFill>
              </a:rPr>
              <a:t> </a:t>
            </a:r>
            <a:r>
              <a:rPr lang="en-US" altLang="zh-TW" sz="3600" smtClean="0">
                <a:solidFill>
                  <a:srgbClr val="004C69"/>
                </a:solidFill>
              </a:rPr>
              <a:t>IOS </a:t>
            </a:r>
            <a:r>
              <a:rPr lang="zh-TW" altLang="en-US" sz="3600">
                <a:solidFill>
                  <a:srgbClr val="004C69"/>
                </a:solidFill>
              </a:rPr>
              <a:t>映像管理</a:t>
            </a:r>
            <a:br>
              <a:rPr lang="en-US" sz="3600">
                <a:solidFill>
                  <a:srgbClr val="004C69"/>
                </a:solidFill>
              </a:rPr>
            </a:br>
            <a:r>
              <a:rPr lang="zh-TW" altLang="en-US" sz="3600">
                <a:solidFill>
                  <a:srgbClr val="004C69"/>
                </a:solidFill>
              </a:rPr>
              <a:t>備份 </a:t>
            </a:r>
            <a:r>
              <a:rPr lang="en-US" altLang="zh-TW" sz="3600">
                <a:solidFill>
                  <a:srgbClr val="004C69"/>
                </a:solidFill>
              </a:rPr>
              <a:t>IOS </a:t>
            </a:r>
            <a:r>
              <a:rPr lang="zh-TW" altLang="en-US" sz="3600">
                <a:solidFill>
                  <a:srgbClr val="004C69"/>
                </a:solidFill>
              </a:rPr>
              <a:t>映像至 </a:t>
            </a:r>
            <a:r>
              <a:rPr lang="en-US" altLang="zh-TW" sz="3600">
                <a:solidFill>
                  <a:srgbClr val="004C69"/>
                </a:solidFill>
              </a:rPr>
              <a:t>TFTP </a:t>
            </a:r>
            <a:r>
              <a:rPr lang="zh-TW" altLang="en-US" sz="3600">
                <a:solidFill>
                  <a:srgbClr val="004C69"/>
                </a:solidFill>
              </a:rPr>
              <a:t>伺服器範例</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448</a:t>
            </a:fld>
            <a:endParaRPr lang="en-US" kern="0">
              <a:solidFill>
                <a:srgbClr val="595959"/>
              </a:solidFill>
            </a:endParaRPr>
          </a:p>
        </p:txBody>
      </p:sp>
    </p:spTree>
    <p:extLst>
      <p:ext uri="{BB962C8B-B14F-4D97-AF65-F5344CB8AC3E}">
        <p14:creationId xmlns:p14="http://schemas.microsoft.com/office/powerpoint/2010/main" val="2936526504"/>
      </p:ext>
    </p:extLst>
  </p:cSld>
  <p:clrMapOvr>
    <a:masterClrMapping/>
  </p:clrMapOvr>
  <p:transition/>
  <p:timing/>
</p:sld>
</file>

<file path=ppt/slides/slide4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ACFA6A24-5C7D-2442-AF5C-F312B8485734}"/>
              </a:ext>
            </a:extLst>
          </p:cNvPr>
          <p:cNvSpPr>
            <a:spLocks noGrp="1"/>
          </p:cNvSpPr>
          <p:nvPr>
            <p:ph idx="1"/>
          </p:nvPr>
        </p:nvSpPr>
        <p:spPr>
          <a:xfrm>
            <a:off x="676427" y="1065259"/>
            <a:ext cx="9697858" cy="5035391"/>
          </a:xfrm>
        </p:spPr>
        <p:txBody>
          <a:bodyPr/>
          <a:lstStyle/>
          <a:p>
            <a:pPr lvl="1"/>
            <a:r>
              <a:rPr lang="zh-TW" altLang="en-US" sz="2000" b="1">
                <a:latin typeface="標楷體" pitchFamily="65" charset="-120"/>
              </a:rPr>
              <a:t>步驟 </a:t>
            </a:r>
            <a:r>
              <a:rPr lang="en-US" altLang="zh-TW" sz="2000" b="1">
                <a:latin typeface="標楷體" pitchFamily="65" charset="-120"/>
              </a:rPr>
              <a:t>1 Ping TFTP </a:t>
            </a:r>
            <a:r>
              <a:rPr lang="zh-TW" altLang="en-US" sz="2000" b="1">
                <a:latin typeface="標楷體" pitchFamily="65" charset="-120"/>
              </a:rPr>
              <a:t>伺服器。</a:t>
            </a:r>
            <a:r>
              <a:rPr lang="en-US" altLang="zh-TW" sz="2000">
                <a:latin typeface="標楷體" pitchFamily="65" charset="-120"/>
              </a:rPr>
              <a:t> Ping TFTP </a:t>
            </a:r>
            <a:r>
              <a:rPr lang="zh-TW" altLang="en-US" sz="2000">
                <a:latin typeface="標楷體" pitchFamily="65" charset="-120"/>
              </a:rPr>
              <a:t>伺服器以測試連通性。</a:t>
            </a:r>
          </a:p>
          <a:p>
            <a:pPr lvl="1"/>
            <a:r>
              <a:rPr lang="zh-TW" altLang="en-US" sz="2000" b="1">
                <a:latin typeface="標楷體" pitchFamily="65" charset="-120"/>
              </a:rPr>
              <a:t>步驟 </a:t>
            </a:r>
            <a:r>
              <a:rPr lang="en-US" altLang="zh-TW" sz="2000" b="1">
                <a:latin typeface="標楷體" pitchFamily="65" charset="-120"/>
              </a:rPr>
              <a:t>2 </a:t>
            </a:r>
            <a:r>
              <a:rPr lang="zh-TW" altLang="en-US" sz="2000" b="1">
                <a:latin typeface="標楷體" pitchFamily="65" charset="-120"/>
              </a:rPr>
              <a:t>驗證可用 </a:t>
            </a:r>
            <a:r>
              <a:rPr lang="en-US" altLang="zh-TW" sz="2000" b="1">
                <a:latin typeface="標楷體" pitchFamily="65" charset="-120"/>
              </a:rPr>
              <a:t>flash </a:t>
            </a:r>
            <a:r>
              <a:rPr lang="zh-TW" altLang="en-US" sz="2000" b="1">
                <a:latin typeface="標楷體" pitchFamily="65" charset="-120"/>
              </a:rPr>
              <a:t>的容量。</a:t>
            </a:r>
            <a:r>
              <a:rPr lang="zh-TW" altLang="en-US" sz="2000">
                <a:latin typeface="標楷體" pitchFamily="65" charset="-120"/>
              </a:rPr>
              <a:t>使用 </a:t>
            </a:r>
            <a:r>
              <a:rPr lang="en-US" altLang="zh-TW" sz="2000" b="1">
                <a:latin typeface="標楷體" pitchFamily="65" charset="-120"/>
              </a:rPr>
              <a:t>show flash:</a:t>
            </a:r>
            <a:r>
              <a:rPr lang="en-US" altLang="zh-TW" sz="2000">
                <a:latin typeface="標楷體" pitchFamily="65" charset="-120"/>
              </a:rPr>
              <a:t> </a:t>
            </a:r>
            <a:r>
              <a:rPr lang="zh-TW" altLang="en-US" sz="2000">
                <a:latin typeface="標楷體" pitchFamily="65" charset="-120"/>
              </a:rPr>
              <a:t>命令，確定要被升級的路由器上有足夠的 </a:t>
            </a:r>
            <a:r>
              <a:rPr lang="en-US" altLang="zh-TW" sz="2000">
                <a:latin typeface="標楷體" pitchFamily="65" charset="-120"/>
              </a:rPr>
              <a:t>flash </a:t>
            </a:r>
            <a:r>
              <a:rPr lang="zh-TW" altLang="en-US" sz="2000">
                <a:latin typeface="標楷體" pitchFamily="65" charset="-120"/>
              </a:rPr>
              <a:t>空間。比較可用 </a:t>
            </a:r>
            <a:r>
              <a:rPr lang="en-US" altLang="zh-TW" sz="2000">
                <a:latin typeface="標楷體" pitchFamily="65" charset="-120"/>
              </a:rPr>
              <a:t>flash </a:t>
            </a:r>
            <a:r>
              <a:rPr lang="zh-TW" altLang="en-US" sz="2000">
                <a:latin typeface="標楷體" pitchFamily="65" charset="-120"/>
              </a:rPr>
              <a:t>空間與新的映像檔案大小。</a:t>
            </a:r>
            <a:endParaRPr lang="en-US" altLang="zh-TW" sz="2000">
              <a:latin typeface="標楷體" pitchFamily="65" charset="-120"/>
            </a:endParaRPr>
          </a:p>
          <a:p>
            <a:pPr lvl="1"/>
            <a:r>
              <a:rPr lang="zh-TW" altLang="en-US" sz="2000" b="1">
                <a:latin typeface="標楷體" pitchFamily="65" charset="-120"/>
              </a:rPr>
              <a:t>步驟 </a:t>
            </a:r>
            <a:r>
              <a:rPr lang="en-US" altLang="zh-TW" sz="2000" b="1">
                <a:latin typeface="標楷體" pitchFamily="65" charset="-120"/>
              </a:rPr>
              <a:t>3 </a:t>
            </a:r>
            <a:r>
              <a:rPr lang="zh-TW" altLang="en-US" sz="2000" b="1">
                <a:latin typeface="標楷體" pitchFamily="65" charset="-120"/>
              </a:rPr>
              <a:t>將新的 </a:t>
            </a:r>
            <a:r>
              <a:rPr lang="en-US" altLang="zh-TW" sz="2000" b="1">
                <a:latin typeface="標楷體" pitchFamily="65" charset="-120"/>
              </a:rPr>
              <a:t>IOS </a:t>
            </a:r>
            <a:r>
              <a:rPr lang="zh-TW" altLang="en-US" sz="2000" b="1">
                <a:latin typeface="標楷體" pitchFamily="65" charset="-120"/>
              </a:rPr>
              <a:t>映像複製到 </a:t>
            </a:r>
            <a:r>
              <a:rPr lang="en-US" altLang="zh-TW" sz="2000" b="1">
                <a:latin typeface="標楷體" pitchFamily="65" charset="-120"/>
              </a:rPr>
              <a:t>flash</a:t>
            </a:r>
            <a:r>
              <a:rPr lang="zh-TW" altLang="en-US" sz="2000" b="1">
                <a:latin typeface="標楷體" pitchFamily="65" charset="-120"/>
              </a:rPr>
              <a:t>。</a:t>
            </a:r>
            <a:r>
              <a:rPr lang="zh-TW" altLang="en-US" sz="2000">
                <a:latin typeface="標楷體" pitchFamily="65" charset="-120"/>
              </a:rPr>
              <a:t>使用</a:t>
            </a:r>
            <a:r>
              <a:rPr lang="en-US" altLang="zh-TW" sz="2000">
                <a:latin typeface="標楷體" pitchFamily="65" charset="-120"/>
              </a:rPr>
              <a:t> </a:t>
            </a:r>
            <a:r>
              <a:rPr lang="en-US" altLang="zh-TW" sz="2000" b="1">
                <a:latin typeface="標楷體" pitchFamily="65" charset="-120"/>
              </a:rPr>
              <a:t>copy tftp: flash: </a:t>
            </a:r>
            <a:r>
              <a:rPr lang="zh-TW" altLang="en-US" sz="2000">
                <a:latin typeface="標楷體" pitchFamily="65" charset="-120"/>
              </a:rPr>
              <a:t>命令，將 </a:t>
            </a:r>
            <a:r>
              <a:rPr lang="en-US" altLang="zh-TW" sz="2000">
                <a:latin typeface="標楷體" pitchFamily="65" charset="-120"/>
              </a:rPr>
              <a:t>IOS </a:t>
            </a:r>
            <a:r>
              <a:rPr lang="zh-TW" altLang="en-US" sz="2000">
                <a:latin typeface="標楷體" pitchFamily="65" charset="-120"/>
              </a:rPr>
              <a:t>映像檔從 </a:t>
            </a:r>
            <a:r>
              <a:rPr lang="en-US" altLang="zh-TW" sz="2000">
                <a:latin typeface="標楷體" pitchFamily="65" charset="-120"/>
              </a:rPr>
              <a:t>TFTP </a:t>
            </a:r>
            <a:r>
              <a:rPr lang="zh-TW" altLang="en-US" sz="2000">
                <a:latin typeface="標楷體" pitchFamily="65" charset="-120"/>
              </a:rPr>
              <a:t>伺服器複製到路由器。發出此命令後，系統會提示使用者輸入遠端主機的 </a:t>
            </a:r>
            <a:r>
              <a:rPr lang="en-US" altLang="zh-TW" sz="2000">
                <a:latin typeface="標楷體" pitchFamily="65" charset="-120"/>
              </a:rPr>
              <a:t>IP </a:t>
            </a:r>
            <a:r>
              <a:rPr lang="zh-TW" altLang="en-US" sz="2000">
                <a:latin typeface="標楷體" pitchFamily="65" charset="-120"/>
              </a:rPr>
              <a:t>位址、來源檔案名稱和目的檔案名稱。</a:t>
            </a:r>
            <a:endParaRPr lang="zh-TW" altLang="en-US" sz="2000" b="1">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10.7</a:t>
            </a:r>
            <a:r>
              <a:rPr lang="zh-TW" altLang="en-US" sz="3600">
                <a:solidFill>
                  <a:srgbClr val="004C69"/>
                </a:solidFill>
              </a:rPr>
              <a:t> </a:t>
            </a:r>
            <a:r>
              <a:rPr lang="zh-TW" altLang="en-US" sz="3600" smtClean="0">
                <a:solidFill>
                  <a:srgbClr val="004C69"/>
                </a:solidFill>
              </a:rPr>
              <a:t> </a:t>
            </a:r>
            <a:r>
              <a:rPr lang="en-US" altLang="zh-TW" sz="3600" smtClean="0">
                <a:solidFill>
                  <a:srgbClr val="004C69"/>
                </a:solidFill>
              </a:rPr>
              <a:t>IOS </a:t>
            </a:r>
            <a:r>
              <a:rPr lang="zh-TW" altLang="en-US" sz="3600">
                <a:solidFill>
                  <a:srgbClr val="004C69"/>
                </a:solidFill>
              </a:rPr>
              <a:t>映像管理</a:t>
            </a:r>
            <a:br>
              <a:rPr lang="en-US" sz="3600">
                <a:solidFill>
                  <a:srgbClr val="004C69"/>
                </a:solidFill>
              </a:rPr>
            </a:br>
            <a:r>
              <a:rPr lang="zh-TW" altLang="en-US" sz="3600">
                <a:solidFill>
                  <a:srgbClr val="004C69"/>
                </a:solidFill>
              </a:rPr>
              <a:t>複製 </a:t>
            </a:r>
            <a:r>
              <a:rPr lang="en-US" altLang="zh-TW" sz="3600">
                <a:solidFill>
                  <a:srgbClr val="004C69"/>
                </a:solidFill>
              </a:rPr>
              <a:t>IOS </a:t>
            </a:r>
            <a:r>
              <a:rPr lang="zh-TW" altLang="en-US" sz="3600">
                <a:solidFill>
                  <a:srgbClr val="004C69"/>
                </a:solidFill>
              </a:rPr>
              <a:t>映像到裝置範例</a:t>
            </a:r>
          </a:p>
        </p:txBody>
      </p:sp>
      <p:sp>
        <p:nvSpPr>
          <p:cNvPr id="6" name="Rectangle 5">
            <a:extLst>
              <a:ext uri="{FF2B5EF4-FFF2-40B4-BE49-F238E27FC236}">
                <a16:creationId xmlns:a16="http://schemas.microsoft.com/office/drawing/2014/main" id="{5847F9FA-A241-D540-B3C1-A068034D3202}"/>
              </a:ext>
            </a:extLst>
          </p:cNvPr>
          <p:cNvSpPr/>
          <p:nvPr/>
        </p:nvSpPr>
        <p:spPr>
          <a:xfrm>
            <a:off x="810905" y="3225424"/>
            <a:ext cx="10566745" cy="3046988"/>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R1# </a:t>
            </a:r>
            <a:r>
              <a:rPr lang="en-US" altLang="zh-TW" sz="1600" b="1">
                <a:solidFill>
                  <a:srgbClr val="DFDFDF"/>
                </a:solidFill>
                <a:latin typeface="Courier New" panose="02070309020205020404" pitchFamily="49" charset="0"/>
              </a:rPr>
              <a:t>copy tftp: flash: </a:t>
            </a:r>
          </a:p>
          <a:p>
            <a:r>
              <a:rPr lang="en-US" altLang="zh-TW" sz="1600">
                <a:solidFill>
                  <a:srgbClr val="DFDFDF"/>
                </a:solidFill>
                <a:latin typeface="Courier New" panose="02070309020205020404" pitchFamily="49" charset="0"/>
              </a:rPr>
              <a:t>Address or name of remote host []? </a:t>
            </a:r>
            <a:r>
              <a:rPr lang="en-US" altLang="zh-TW" sz="1600" b="1">
                <a:solidFill>
                  <a:srgbClr val="DFDFDF"/>
                </a:solidFill>
                <a:latin typeface="Courier New" panose="02070309020205020404" pitchFamily="49" charset="0"/>
              </a:rPr>
              <a:t>2001:DB8:CAFE:100::99</a:t>
            </a:r>
          </a:p>
          <a:p>
            <a:r>
              <a:rPr lang="en-US" altLang="zh-TW" sz="1600">
                <a:solidFill>
                  <a:srgbClr val="DFDFDF"/>
                </a:solidFill>
                <a:latin typeface="Courier New" panose="02070309020205020404" pitchFamily="49" charset="0"/>
              </a:rPr>
              <a:t>Source filename []? </a:t>
            </a:r>
            <a:r>
              <a:rPr lang="en-US" altLang="zh-TW" sz="1600" b="1">
                <a:solidFill>
                  <a:srgbClr val="DFDFDF"/>
                </a:solidFill>
                <a:latin typeface="Courier New" panose="02070309020205020404" pitchFamily="49" charset="0"/>
              </a:rPr>
              <a:t>isr4200-universalk9_ias.16.09.04.SPA.bin</a:t>
            </a:r>
          </a:p>
          <a:p>
            <a:r>
              <a:rPr lang="en-US" altLang="zh-TW" sz="1600">
                <a:solidFill>
                  <a:srgbClr val="DFDFDF"/>
                </a:solidFill>
                <a:latin typeface="Courier New" panose="02070309020205020404" pitchFamily="49" charset="0"/>
              </a:rPr>
              <a:t>Destination filename [isr4200-universalk9_ias.16.09.04.SPA.bin]? </a:t>
            </a:r>
          </a:p>
          <a:p>
            <a:r>
              <a:rPr lang="en-US" altLang="zh-TW" sz="1600">
                <a:solidFill>
                  <a:srgbClr val="DFDFDF"/>
                </a:solidFill>
                <a:latin typeface="Courier New" panose="02070309020205020404" pitchFamily="49" charset="0"/>
              </a:rPr>
              <a:t>Accessing tftp://2001:DB8:CAFE:100::99/ isr4200-</a:t>
            </a:r>
          </a:p>
          <a:p>
            <a:r>
              <a:rPr lang="en-US" altLang="zh-TW" sz="1600">
                <a:solidFill>
                  <a:srgbClr val="DFDFDF"/>
                </a:solidFill>
                <a:latin typeface="Courier New" panose="02070309020205020404" pitchFamily="49" charset="0"/>
              </a:rPr>
              <a:t>universalk9_ias.16.09.04.SPA.bin...</a:t>
            </a:r>
          </a:p>
          <a:p>
            <a:r>
              <a:rPr lang="en-US" altLang="zh-TW" sz="1600">
                <a:solidFill>
                  <a:srgbClr val="DFDFDF"/>
                </a:solidFill>
                <a:latin typeface="Courier New" panose="02070309020205020404" pitchFamily="49" charset="0"/>
              </a:rPr>
              <a:t>Loading isr4200-universalk9_ias.16.09.04.SPA.bin</a:t>
            </a:r>
          </a:p>
          <a:p>
            <a:r>
              <a:rPr lang="en-US" altLang="zh-TW" sz="1600">
                <a:solidFill>
                  <a:srgbClr val="DFDFDF"/>
                </a:solidFill>
                <a:latin typeface="Courier New" panose="02070309020205020404" pitchFamily="49" charset="0"/>
              </a:rPr>
              <a:t>from 2001:DB8:CAFE:100::99 (via</a:t>
            </a:r>
          </a:p>
          <a:p>
            <a:r>
              <a:rPr lang="en-US" altLang="zh-TW" sz="1600">
                <a:solidFill>
                  <a:srgbClr val="DFDFDF"/>
                </a:solidFill>
                <a:latin typeface="Courier New" panose="02070309020205020404" pitchFamily="49" charset="0"/>
              </a:rPr>
              <a:t>GigabitEthernet0/0/0): !!!!!!!!!!!!!!!!!!!!</a:t>
            </a:r>
          </a:p>
          <a:p>
            <a:r>
              <a:rPr lang="en-US" altLang="zh-TW" sz="1600">
                <a:solidFill>
                  <a:srgbClr val="DFDFDF"/>
                </a:solidFill>
                <a:latin typeface="Courier New" panose="02070309020205020404" pitchFamily="49" charset="0"/>
              </a:rPr>
              <a:t> </a:t>
            </a:r>
          </a:p>
          <a:p>
            <a:r>
              <a:rPr lang="en-US" altLang="zh-TW" sz="1600">
                <a:solidFill>
                  <a:srgbClr val="DFDFDF"/>
                </a:solidFill>
                <a:latin typeface="Courier New" panose="02070309020205020404" pitchFamily="49" charset="0"/>
              </a:rPr>
              <a:t>[OK - 517153193 bytes]</a:t>
            </a:r>
          </a:p>
          <a:p>
            <a:r>
              <a:rPr lang="en-US" altLang="zh-TW" sz="1600">
                <a:solidFill>
                  <a:srgbClr val="DFDFDF"/>
                </a:solidFill>
                <a:latin typeface="Courier New" panose="02070309020205020404" pitchFamily="49" charset="0"/>
              </a:rPr>
              <a:t>517153193 bytes copied in 868.128 secs (265652 bytes/sec)</a:t>
            </a:r>
            <a:endParaRPr lang="zh-TW" altLang="en-US" sz="16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449</a:t>
            </a:fld>
            <a:endParaRPr lang="en-US" kern="0">
              <a:solidFill>
                <a:srgbClr val="595959"/>
              </a:solidFill>
            </a:endParaRPr>
          </a:p>
        </p:txBody>
      </p:sp>
    </p:spTree>
    <p:extLst>
      <p:ext uri="{BB962C8B-B14F-4D97-AF65-F5344CB8AC3E}">
        <p14:creationId xmlns:p14="http://schemas.microsoft.com/office/powerpoint/2010/main" val="2977130946"/>
      </p:ext>
    </p:extLst>
  </p:cSld>
  <p:clrMapOvr>
    <a:masterClrMapping/>
  </p:clrMapOvr>
  <p:transition/>
  <p:timing/>
</p:sld>
</file>

<file path=ppt/slides/slide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42E474EE-E44C-2C49-9DD4-6D60C5BA1BCC}"/>
              </a:ext>
            </a:extLst>
          </p:cNvPr>
          <p:cNvSpPr>
            <a:spLocks noGrp="1"/>
          </p:cNvSpPr>
          <p:nvPr>
            <p:ph idx="1"/>
          </p:nvPr>
        </p:nvSpPr>
        <p:spPr>
          <a:xfrm>
            <a:off x="535901" y="1065259"/>
            <a:ext cx="11804381" cy="5540425"/>
          </a:xfrm>
        </p:spPr>
        <p:txBody>
          <a:bodyPr/>
          <a:lstStyle/>
          <a:p>
            <a:pPr marL="0" indent="0">
              <a:buNone/>
            </a:pPr>
            <a:r>
              <a:rPr lang="zh-TW" altLang="en-US" sz="2133">
                <a:latin typeface="標楷體" pitchFamily="65" charset="-120"/>
              </a:rPr>
              <a:t>若要將其變更為點對點網路，請在你要停用 </a:t>
            </a:r>
            <a:r>
              <a:rPr lang="en-US" altLang="zh-TW" sz="2133">
                <a:latin typeface="標楷體" pitchFamily="65" charset="-120"/>
              </a:rPr>
              <a:t>DR/BDR </a:t>
            </a:r>
            <a:r>
              <a:rPr lang="zh-TW" altLang="en-US" sz="2133">
                <a:latin typeface="標楷體" pitchFamily="65" charset="-120"/>
              </a:rPr>
              <a:t>選舉程序的所有介面上使用介面設定命令 </a:t>
            </a:r>
            <a:r>
              <a:rPr lang="en-US" altLang="zh-TW" sz="2133" b="1" err="1">
                <a:latin typeface="標楷體" pitchFamily="65" charset="-120"/>
              </a:rPr>
              <a:t>ip ospf network point-to-point</a:t>
            </a:r>
            <a:r>
              <a:rPr lang="zh-TW" altLang="en-US" sz="2133">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2.2</a:t>
            </a:r>
            <a:r>
              <a:rPr lang="zh-TW" altLang="en-US" sz="3600" smtClean="0">
                <a:solidFill>
                  <a:srgbClr val="004C69"/>
                </a:solidFill>
              </a:rPr>
              <a:t>點</a:t>
            </a:r>
            <a:r>
              <a:rPr lang="zh-TW" altLang="en-US" sz="3600">
                <a:solidFill>
                  <a:srgbClr val="004C69"/>
                </a:solidFill>
              </a:rPr>
              <a:t>對點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en-US" altLang="zh-TW" sz="3600">
                <a:solidFill>
                  <a:srgbClr val="004C69"/>
                </a:solidFill>
              </a:rPr>
              <a:t>OSPF </a:t>
            </a:r>
            <a:r>
              <a:rPr lang="zh-TW" altLang="en-US" sz="3600">
                <a:solidFill>
                  <a:srgbClr val="004C69"/>
                </a:solidFill>
              </a:rPr>
              <a:t>點對點網路（續）</a:t>
            </a:r>
          </a:p>
        </p:txBody>
      </p:sp>
      <p:sp>
        <p:nvSpPr>
          <p:cNvPr id="2" name="Rectangle 1">
            <a:extLst>
              <a:ext uri="{FF2B5EF4-FFF2-40B4-BE49-F238E27FC236}">
                <a16:creationId xmlns:a16="http://schemas.microsoft.com/office/drawing/2014/main" id="{E379BD30-E987-794E-B130-51F180599D7E}"/>
              </a:ext>
            </a:extLst>
          </p:cNvPr>
          <p:cNvSpPr/>
          <p:nvPr/>
        </p:nvSpPr>
        <p:spPr>
          <a:xfrm>
            <a:off x="336944" y="2075327"/>
            <a:ext cx="11514667" cy="3046988"/>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R1(config)# </a:t>
            </a:r>
            <a:r>
              <a:rPr lang="en-US" altLang="zh-TW" sz="1600" b="1">
                <a:solidFill>
                  <a:srgbClr val="DFDFDF"/>
                </a:solidFill>
                <a:latin typeface="Courier New" panose="02070309020205020404" pitchFamily="49" charset="0"/>
              </a:rPr>
              <a:t>interface GigabitEthernet 0/0/0</a:t>
            </a:r>
          </a:p>
          <a:p>
            <a:r>
              <a:rPr lang="en-US" altLang="zh-TW" sz="1600">
                <a:solidFill>
                  <a:srgbClr val="DFDFDF"/>
                </a:solidFill>
                <a:latin typeface="Courier New" panose="02070309020205020404" pitchFamily="49" charset="0"/>
              </a:rPr>
              <a:t>R1(config-if)# </a:t>
            </a:r>
            <a:r>
              <a:rPr lang="en-US" altLang="zh-TW" sz="1600" b="1" err="1">
                <a:solidFill>
                  <a:srgbClr val="DFDFDF"/>
                </a:solidFill>
                <a:latin typeface="Courier New" panose="02070309020205020404" pitchFamily="49" charset="0"/>
              </a:rPr>
              <a:t>ip ospf network point-to-point</a:t>
            </a:r>
          </a:p>
          <a:p>
            <a:r>
              <a:rPr lang="en-US" altLang="zh-TW" sz="1600">
                <a:solidFill>
                  <a:srgbClr val="DFDFDF"/>
                </a:solidFill>
                <a:latin typeface="Courier New" panose="02070309020205020404" pitchFamily="49" charset="0"/>
              </a:rPr>
              <a:t>*Jun  6 00:44:05.208: %OSPF-5-ADJCHG: Process 10, Nbr 2.2.2.2 on GigabitEthernet0/0/0 from FULL to DOWN, Neighbor Down: Interface down or detached</a:t>
            </a:r>
          </a:p>
          <a:p>
            <a:r>
              <a:rPr lang="en-US" altLang="zh-TW" sz="1600">
                <a:solidFill>
                  <a:srgbClr val="DFDFDF"/>
                </a:solidFill>
                <a:latin typeface="Courier New" panose="02070309020205020404" pitchFamily="49" charset="0"/>
              </a:rPr>
              <a:t>*Jun  6 00:44:05.211: %OSPF-5-ADJCHG: Process 10, Nbr 2.2.2.2 on GigabitEthernet0/0/0 from LOADING to FULL, Loading Done</a:t>
            </a:r>
          </a:p>
          <a:p>
            <a:r>
              <a:rPr lang="en-US" altLang="zh-TW" sz="1600">
                <a:solidFill>
                  <a:srgbClr val="DFDFDF"/>
                </a:solidFill>
                <a:latin typeface="Courier New" panose="02070309020205020404" pitchFamily="49" charset="0"/>
              </a:rPr>
              <a:t>R1(config-if)# </a:t>
            </a:r>
            <a:r>
              <a:rPr lang="en-US" altLang="zh-TW" sz="1600" b="1">
                <a:solidFill>
                  <a:srgbClr val="DFDFDF"/>
                </a:solidFill>
                <a:latin typeface="Courier New" panose="02070309020205020404" pitchFamily="49" charset="0"/>
              </a:rPr>
              <a:t>end</a:t>
            </a:r>
          </a:p>
          <a:p>
            <a:r>
              <a:rPr lang="en-US" altLang="zh-TW" sz="1600">
                <a:solidFill>
                  <a:srgbClr val="DFDFDF"/>
                </a:solidFill>
                <a:latin typeface="Courier New" panose="02070309020205020404" pitchFamily="49" charset="0"/>
              </a:rPr>
              <a:t>R1# </a:t>
            </a:r>
            <a:r>
              <a:rPr lang="en-US" altLang="zh-TW" sz="1600" b="1">
                <a:solidFill>
                  <a:srgbClr val="DFDFDF"/>
                </a:solidFill>
                <a:latin typeface="Courier New" panose="02070309020205020404" pitchFamily="49" charset="0"/>
              </a:rPr>
              <a:t>show ip ospf interface GigabitEthernet 0/0/0</a:t>
            </a:r>
          </a:p>
          <a:p>
            <a:r>
              <a:rPr lang="en-US" altLang="zh-TW" sz="1600">
                <a:solidFill>
                  <a:srgbClr val="DFDFDF"/>
                </a:solidFill>
                <a:latin typeface="Courier New" panose="02070309020205020404" pitchFamily="49" charset="0"/>
              </a:rPr>
              <a:t>GigabitEthernet0/0/0 is up, line protocol is up </a:t>
            </a:r>
          </a:p>
          <a:p>
            <a:r>
              <a:rPr lang="en-US" altLang="zh-TW" sz="1600">
                <a:solidFill>
                  <a:srgbClr val="DFDFDF"/>
                </a:solidFill>
                <a:latin typeface="Courier New" panose="02070309020205020404" pitchFamily="49" charset="0"/>
              </a:rPr>
              <a:t>  Internet Address 10.1.1.5/30, Area 0, Attached via Interface Enable</a:t>
            </a:r>
          </a:p>
          <a:p>
            <a:r>
              <a:rPr lang="en-US" altLang="zh-TW" sz="1600">
                <a:solidFill>
                  <a:srgbClr val="DFDFDF"/>
                </a:solidFill>
                <a:latin typeface="Courier New" panose="02070309020205020404" pitchFamily="49" charset="0"/>
              </a:rPr>
              <a:t>  Process ID 10, Router ID 1.1.1.1, </a:t>
            </a:r>
            <a:r>
              <a:rPr lang="en-US" altLang="zh-TW" sz="1600">
                <a:solidFill>
                  <a:schemeClr val="accent6"/>
                </a:solidFill>
                <a:latin typeface="Courier New" panose="02070309020205020404" pitchFamily="49" charset="0"/>
              </a:rPr>
              <a:t>Network Type POINT_TO_POINT</a:t>
            </a:r>
            <a:r>
              <a:rPr lang="en-US" altLang="zh-TW" sz="1600">
                <a:solidFill>
                  <a:srgbClr val="DFDFDF"/>
                </a:solidFill>
                <a:latin typeface="Courier New" panose="02070309020205020404" pitchFamily="49" charset="0"/>
              </a:rPr>
              <a:t>, Cost: 1</a:t>
            </a:r>
          </a:p>
          <a:p>
            <a:r>
              <a:rPr lang="en-US" altLang="zh-TW" sz="1600">
                <a:solidFill>
                  <a:srgbClr val="DFDFDF"/>
                </a:solidFill>
                <a:latin typeface="Courier New" panose="02070309020205020404" pitchFamily="49" charset="0"/>
              </a:rPr>
              <a:t>  Topology-MTID    Cost    Disabled    Shutdown      Topology Name</a:t>
            </a:r>
            <a:endParaRPr lang="zh-TW" altLang="en-US" sz="1600">
              <a:solidFill>
                <a:srgbClr val="DFDFDF"/>
              </a:solidFill>
              <a:latin typeface="Courier New" panose="02070309020205020404" pitchFamily="49" charset="0"/>
            </a:endParaRPr>
          </a:p>
        </p:txBody>
      </p:sp>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45</a:t>
            </a:fld>
            <a:endParaRPr lang="en-US" kern="0">
              <a:solidFill>
                <a:srgbClr val="595959"/>
              </a:solidFill>
            </a:endParaRPr>
          </a:p>
        </p:txBody>
      </p:sp>
    </p:spTree>
    <p:custDataLst>
      <p:tags r:id="rId3"/>
    </p:custDataLst>
    <p:extLst>
      <p:ext uri="{BB962C8B-B14F-4D97-AF65-F5344CB8AC3E}">
        <p14:creationId xmlns:p14="http://schemas.microsoft.com/office/powerpoint/2010/main" val="3586056997"/>
      </p:ext>
    </p:extLst>
  </p:cSld>
  <p:clrMapOvr>
    <a:masterClrMapping/>
  </p:clrMapOvr>
  <p:transition/>
  <p:timing/>
</p:sld>
</file>

<file path=ppt/slides/slide4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1B6EBBFE-92D0-3D4A-B16B-2BB033F11BE1}"/>
              </a:ext>
            </a:extLst>
          </p:cNvPr>
          <p:cNvSpPr>
            <a:spLocks noGrp="1"/>
          </p:cNvSpPr>
          <p:nvPr>
            <p:ph idx="1"/>
          </p:nvPr>
        </p:nvSpPr>
        <p:spPr>
          <a:xfrm>
            <a:off x="676426" y="1188720"/>
            <a:ext cx="9913989" cy="4911930"/>
          </a:xfrm>
        </p:spPr>
        <p:txBody>
          <a:bodyPr/>
          <a:lstStyle/>
          <a:p>
            <a:r>
              <a:rPr lang="zh-TW" altLang="en-US" sz="2133">
                <a:latin typeface="標楷體" pitchFamily="65" charset="-120"/>
              </a:rPr>
              <a:t>啟動期間，開機程式碼會剖析 </a:t>
            </a:r>
            <a:r>
              <a:rPr lang="en-US" altLang="zh-TW" sz="2133">
                <a:latin typeface="標楷體" pitchFamily="65" charset="-120"/>
              </a:rPr>
              <a:t>NVRAM </a:t>
            </a:r>
            <a:r>
              <a:rPr lang="zh-TW" altLang="en-US" sz="2133">
                <a:latin typeface="標楷體" pitchFamily="65" charset="-120"/>
              </a:rPr>
              <a:t>中的啟動設定檔，以找出指定要載入之 </a:t>
            </a:r>
            <a:r>
              <a:rPr lang="en-US" altLang="zh-TW" sz="2133">
                <a:latin typeface="標楷體" pitchFamily="65" charset="-120"/>
              </a:rPr>
              <a:t>Cisco IOS </a:t>
            </a:r>
            <a:r>
              <a:rPr lang="zh-TW" altLang="en-US" sz="2133">
                <a:latin typeface="標楷體" pitchFamily="65" charset="-120"/>
              </a:rPr>
              <a:t>軟體映像名稱和位置的 </a:t>
            </a:r>
            <a:r>
              <a:rPr lang="en-US" altLang="zh-TW" sz="2133" b="1">
                <a:latin typeface="標楷體" pitchFamily="65" charset="-120"/>
              </a:rPr>
              <a:t>boot system</a:t>
            </a:r>
            <a:r>
              <a:rPr lang="zh-TW" altLang="en-US" sz="2133">
                <a:latin typeface="標楷體" pitchFamily="65" charset="-120"/>
              </a:rPr>
              <a:t> 命令。你可以依序輸入數個 </a:t>
            </a:r>
            <a:r>
              <a:rPr lang="en-US" altLang="zh-TW" sz="2133" b="1">
                <a:latin typeface="標楷體" pitchFamily="65" charset="-120"/>
              </a:rPr>
              <a:t>boot system</a:t>
            </a:r>
            <a:r>
              <a:rPr lang="zh-TW" altLang="en-US" sz="2133">
                <a:latin typeface="標楷體" pitchFamily="65" charset="-120"/>
              </a:rPr>
              <a:t> 命令，以提供容錯的開機計劃。</a:t>
            </a:r>
            <a:endParaRPr lang="en-US" sz="2133">
              <a:latin typeface="標楷體" pitchFamily="65" charset="-120"/>
            </a:endParaRPr>
          </a:p>
          <a:p>
            <a:r>
              <a:rPr lang="zh-TW" altLang="en-US" sz="2133">
                <a:latin typeface="標楷體" pitchFamily="65" charset="-120"/>
              </a:rPr>
              <a:t>如果設定中沒有 </a:t>
            </a:r>
            <a:r>
              <a:rPr lang="en-US" altLang="zh-TW" sz="2133" b="1">
                <a:latin typeface="標楷體" pitchFamily="65" charset="-120"/>
              </a:rPr>
              <a:t>boot system</a:t>
            </a:r>
            <a:r>
              <a:rPr lang="zh-TW" altLang="en-US" sz="2133">
                <a:latin typeface="標楷體" pitchFamily="65" charset="-120"/>
              </a:rPr>
              <a:t> 命令，路由器預設會在 </a:t>
            </a:r>
            <a:r>
              <a:rPr lang="en-US" altLang="zh-TW" sz="2133">
                <a:latin typeface="標楷體" pitchFamily="65" charset="-120"/>
              </a:rPr>
              <a:t>flash </a:t>
            </a:r>
            <a:r>
              <a:rPr lang="zh-TW" altLang="en-US" sz="2133">
                <a:latin typeface="標楷體" pitchFamily="65" charset="-120"/>
              </a:rPr>
              <a:t>記憶體中載入第一個有效的 </a:t>
            </a:r>
            <a:r>
              <a:rPr lang="en-US" altLang="zh-TW" sz="2133">
                <a:latin typeface="標楷體" pitchFamily="65" charset="-120"/>
              </a:rPr>
              <a:t>Cisco IOS </a:t>
            </a:r>
            <a:r>
              <a:rPr lang="zh-TW" altLang="en-US" sz="2133">
                <a:latin typeface="標楷體" pitchFamily="65" charset="-120"/>
              </a:rPr>
              <a:t>映像並執行該映像。</a:t>
            </a:r>
            <a:endParaRPr lang="en-US" sz="2133">
              <a:latin typeface="標楷體" pitchFamily="65" charset="-120"/>
            </a:endParaRPr>
          </a:p>
          <a:p>
            <a:r>
              <a:rPr lang="zh-TW" altLang="en-US" sz="2133">
                <a:latin typeface="標楷體" pitchFamily="65" charset="-120"/>
              </a:rPr>
              <a:t>若要在路由器的 </a:t>
            </a:r>
            <a:r>
              <a:rPr lang="en-US" altLang="zh-TW" sz="2133">
                <a:latin typeface="標楷體" pitchFamily="65" charset="-120"/>
              </a:rPr>
              <a:t>flash </a:t>
            </a:r>
            <a:r>
              <a:rPr lang="zh-TW" altLang="en-US" sz="2133">
                <a:latin typeface="標楷體" pitchFamily="65" charset="-120"/>
              </a:rPr>
              <a:t>上儲存該映像後升級至複製的 </a:t>
            </a:r>
            <a:r>
              <a:rPr lang="en-US" altLang="zh-TW" sz="2133">
                <a:latin typeface="標楷體" pitchFamily="65" charset="-120"/>
              </a:rPr>
              <a:t>IOS </a:t>
            </a:r>
            <a:r>
              <a:rPr lang="zh-TW" altLang="en-US" sz="2133">
                <a:latin typeface="標楷體" pitchFamily="65" charset="-120"/>
              </a:rPr>
              <a:t>映像，請設定路由器在啟動期間使用 </a:t>
            </a:r>
            <a:r>
              <a:rPr lang="en-US" altLang="zh-TW" sz="2133" b="1">
                <a:latin typeface="標楷體" pitchFamily="65" charset="-120"/>
              </a:rPr>
              <a:t>boot system</a:t>
            </a:r>
            <a:r>
              <a:rPr lang="zh-TW" altLang="en-US" sz="2133">
                <a:latin typeface="標楷體" pitchFamily="65" charset="-120"/>
              </a:rPr>
              <a:t> 命令載入新映像。儲存設定。重新啟動路由器，使用新映像開機路由器。</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10.7</a:t>
            </a:r>
            <a:r>
              <a:rPr lang="zh-TW" altLang="en-US" sz="3600">
                <a:solidFill>
                  <a:srgbClr val="004C69"/>
                </a:solidFill>
              </a:rPr>
              <a:t> </a:t>
            </a:r>
            <a:r>
              <a:rPr lang="zh-TW" altLang="en-US" sz="3600" smtClean="0">
                <a:solidFill>
                  <a:srgbClr val="004C69"/>
                </a:solidFill>
              </a:rPr>
              <a:t> </a:t>
            </a:r>
            <a:r>
              <a:rPr lang="en-US" altLang="zh-TW" sz="3600" smtClean="0">
                <a:solidFill>
                  <a:srgbClr val="004C69"/>
                </a:solidFill>
              </a:rPr>
              <a:t>IOS </a:t>
            </a:r>
            <a:r>
              <a:rPr lang="zh-TW" altLang="en-US" sz="3600">
                <a:solidFill>
                  <a:srgbClr val="004C69"/>
                </a:solidFill>
              </a:rPr>
              <a:t>映像管理</a:t>
            </a:r>
            <a:br>
              <a:rPr lang="en-US" altLang="zh-TW" sz="3600">
                <a:solidFill>
                  <a:srgbClr val="004C69"/>
                </a:solidFill>
              </a:rPr>
            </a:br>
            <a:r>
              <a:rPr lang="en-US" altLang="zh-TW" sz="3600">
                <a:solidFill>
                  <a:srgbClr val="004C69"/>
                </a:solidFill>
              </a:rPr>
              <a:t>Boot system </a:t>
            </a:r>
            <a:r>
              <a:rPr lang="zh-TW" altLang="en-US" sz="3600">
                <a:solidFill>
                  <a:srgbClr val="004C69"/>
                </a:solidFill>
              </a:rPr>
              <a:t>命令</a:t>
            </a:r>
          </a:p>
        </p:txBody>
      </p:sp>
      <p:sp>
        <p:nvSpPr>
          <p:cNvPr id="7" name="Rectangle 6">
            <a:extLst>
              <a:ext uri="{FF2B5EF4-FFF2-40B4-BE49-F238E27FC236}">
                <a16:creationId xmlns:a16="http://schemas.microsoft.com/office/drawing/2014/main" id="{08087044-193F-C544-8587-50072677AAC7}"/>
              </a:ext>
            </a:extLst>
          </p:cNvPr>
          <p:cNvSpPr/>
          <p:nvPr/>
        </p:nvSpPr>
        <p:spPr>
          <a:xfrm>
            <a:off x="656004" y="4233340"/>
            <a:ext cx="10876547" cy="1528945"/>
          </a:xfrm>
          <a:prstGeom prst="rect">
            <a:avLst/>
          </a:prstGeom>
          <a:solidFill>
            <a:srgbClr val="000000"/>
          </a:solidFill>
        </p:spPr>
        <p:txBody>
          <a:bodyPr wrap="square">
            <a:spAutoFit/>
          </a:bodyPr>
          <a:lstStyle/>
          <a:p>
            <a:r>
              <a:rPr lang="en-US" altLang="zh-TW" sz="1867">
                <a:solidFill>
                  <a:srgbClr val="DFDFDF"/>
                </a:solidFill>
                <a:latin typeface="Courier New" panose="02070309020205020404" pitchFamily="49" charset="0"/>
              </a:rPr>
              <a:t>R1# </a:t>
            </a:r>
            <a:r>
              <a:rPr lang="en-US" altLang="zh-TW" sz="1867" b="1">
                <a:solidFill>
                  <a:srgbClr val="DFDFDF"/>
                </a:solidFill>
                <a:latin typeface="Courier New" panose="02070309020205020404" pitchFamily="49" charset="0"/>
              </a:rPr>
              <a:t>configure terminal</a:t>
            </a:r>
          </a:p>
          <a:p>
            <a:r>
              <a:rPr lang="en-US" altLang="zh-TW" sz="1867">
                <a:solidFill>
                  <a:srgbClr val="DFDFDF"/>
                </a:solidFill>
                <a:latin typeface="Courier New" panose="02070309020205020404" pitchFamily="49" charset="0"/>
              </a:rPr>
              <a:t>R1(config)# </a:t>
            </a:r>
            <a:r>
              <a:rPr lang="en-US" altLang="zh-TW" sz="1867" b="1">
                <a:solidFill>
                  <a:srgbClr val="DFDFDF"/>
                </a:solidFill>
                <a:latin typeface="Courier New" panose="02070309020205020404" pitchFamily="49" charset="0"/>
              </a:rPr>
              <a:t>boot system flash0:isr4200-universalk9_ias.16.09.04.SPA.bin</a:t>
            </a:r>
          </a:p>
          <a:p>
            <a:r>
              <a:rPr lang="en-US" altLang="zh-TW" sz="1867">
                <a:solidFill>
                  <a:srgbClr val="DFDFDF"/>
                </a:solidFill>
                <a:latin typeface="Courier New" panose="02070309020205020404" pitchFamily="49" charset="0"/>
              </a:rPr>
              <a:t>R1(config)# </a:t>
            </a:r>
            <a:r>
              <a:rPr lang="en-US" altLang="zh-TW" sz="1867" b="1">
                <a:solidFill>
                  <a:srgbClr val="DFDFDF"/>
                </a:solidFill>
                <a:latin typeface="Courier New" panose="02070309020205020404" pitchFamily="49" charset="0"/>
              </a:rPr>
              <a:t>exit</a:t>
            </a:r>
          </a:p>
          <a:p>
            <a:r>
              <a:rPr lang="en-US" altLang="zh-TW" sz="1867">
                <a:solidFill>
                  <a:srgbClr val="DFDFDF"/>
                </a:solidFill>
                <a:latin typeface="Courier New" panose="02070309020205020404" pitchFamily="49" charset="0"/>
              </a:rPr>
              <a:t>R1# </a:t>
            </a:r>
            <a:r>
              <a:rPr lang="en-US" altLang="zh-TW" sz="1867" b="1">
                <a:solidFill>
                  <a:srgbClr val="DFDFDF"/>
                </a:solidFill>
                <a:latin typeface="Courier New" panose="02070309020205020404" pitchFamily="49" charset="0"/>
              </a:rPr>
              <a:t>copy running-config startup-config</a:t>
            </a:r>
          </a:p>
          <a:p>
            <a:r>
              <a:rPr lang="en-US" altLang="zh-TW" sz="1867">
                <a:solidFill>
                  <a:srgbClr val="DFDFDF"/>
                </a:solidFill>
                <a:latin typeface="Courier New" panose="02070309020205020404" pitchFamily="49" charset="0"/>
              </a:rPr>
              <a:t>R1# </a:t>
            </a:r>
            <a:r>
              <a:rPr lang="en-US" altLang="zh-TW" sz="1867" b="1">
                <a:solidFill>
                  <a:srgbClr val="DFDFDF"/>
                </a:solidFill>
                <a:latin typeface="Courier New" panose="02070309020205020404" pitchFamily="49" charset="0"/>
              </a:rPr>
              <a:t>reload</a:t>
            </a:r>
            <a:endParaRPr lang="zh-TW" altLang="en-US" sz="1867" b="1">
              <a:solidFill>
                <a:srgbClr val="FFFFF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450</a:t>
            </a:fld>
            <a:endParaRPr lang="en-US" kern="0">
              <a:solidFill>
                <a:srgbClr val="595959"/>
              </a:solidFill>
            </a:endParaRPr>
          </a:p>
        </p:txBody>
      </p:sp>
    </p:spTree>
    <p:extLst>
      <p:ext uri="{BB962C8B-B14F-4D97-AF65-F5344CB8AC3E}">
        <p14:creationId xmlns:p14="http://schemas.microsoft.com/office/powerpoint/2010/main" val="1140186122"/>
      </p:ext>
    </p:extLst>
  </p:cSld>
  <p:clrMapOvr>
    <a:masterClrMapping/>
  </p:clrMapOvr>
  <p:transition/>
  <p:timing/>
</p:sld>
</file>

<file path=ppt/slides/slide4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1516DBF4-949C-CE4C-8D0D-4C8C6CE0D38D}"/>
              </a:ext>
            </a:extLst>
          </p:cNvPr>
          <p:cNvSpPr>
            <a:spLocks noGrp="1"/>
          </p:cNvSpPr>
          <p:nvPr>
            <p:ph idx="1"/>
          </p:nvPr>
        </p:nvSpPr>
        <p:spPr>
          <a:xfrm>
            <a:off x="676426" y="1354975"/>
            <a:ext cx="11804381" cy="4745675"/>
          </a:xfrm>
        </p:spPr>
        <p:txBody>
          <a:bodyPr/>
          <a:lstStyle/>
          <a:p>
            <a:pPr>
              <a:spcBef>
                <a:spcPct val="0"/>
              </a:spcBef>
              <a:spcAft>
                <a:spcPct val="0"/>
              </a:spcAft>
            </a:pPr>
            <a:r>
              <a:rPr lang="en-US" altLang="zh-TW" sz="2133">
                <a:latin typeface="標楷體" pitchFamily="65" charset="-120"/>
              </a:rPr>
              <a:t>Cisco </a:t>
            </a:r>
            <a:r>
              <a:rPr lang="zh-TW" altLang="en-US" sz="2133">
                <a:latin typeface="標楷體" pitchFamily="65" charset="-120"/>
              </a:rPr>
              <a:t>發現協定（</a:t>
            </a:r>
            <a:r>
              <a:rPr lang="en-US" altLang="zh-TW" sz="2133">
                <a:latin typeface="標楷體" pitchFamily="65" charset="-120"/>
              </a:rPr>
              <a:t>CDP</a:t>
            </a:r>
            <a:r>
              <a:rPr lang="zh-TW" altLang="en-US" sz="2133">
                <a:latin typeface="標楷體" pitchFamily="65" charset="-120"/>
              </a:rPr>
              <a:t>）是 </a:t>
            </a:r>
            <a:r>
              <a:rPr lang="en-US" altLang="zh-TW" sz="2133">
                <a:latin typeface="標楷體" pitchFamily="65" charset="-120"/>
              </a:rPr>
              <a:t>Cisco </a:t>
            </a:r>
            <a:r>
              <a:rPr lang="zh-TW" altLang="en-US" sz="2133">
                <a:latin typeface="標楷體" pitchFamily="65" charset="-120"/>
              </a:rPr>
              <a:t>專有的第 </a:t>
            </a:r>
            <a:r>
              <a:rPr lang="en-US" altLang="zh-TW" sz="2133">
                <a:latin typeface="標楷體" pitchFamily="65" charset="-120"/>
              </a:rPr>
              <a:t>2 </a:t>
            </a:r>
            <a:r>
              <a:rPr lang="zh-TW" altLang="en-US" sz="2133">
                <a:latin typeface="標楷體" pitchFamily="65" charset="-120"/>
              </a:rPr>
              <a:t>層協定，用於收集有關共用相同資料鏈路的 </a:t>
            </a:r>
            <a:r>
              <a:rPr lang="en-US" altLang="zh-TW" sz="2133">
                <a:latin typeface="標楷體" pitchFamily="65" charset="-120"/>
              </a:rPr>
              <a:t>Cisco </a:t>
            </a:r>
            <a:r>
              <a:rPr lang="zh-TW" altLang="en-US" sz="2133">
                <a:latin typeface="標楷體" pitchFamily="65" charset="-120"/>
              </a:rPr>
              <a:t>裝置資訊。</a:t>
            </a:r>
            <a:endParaRPr lang="en-US" altLang="zh-TW" sz="2133">
              <a:latin typeface="標楷體" pitchFamily="65" charset="-120"/>
            </a:endParaRPr>
          </a:p>
          <a:p>
            <a:pPr>
              <a:spcBef>
                <a:spcPct val="0"/>
              </a:spcBef>
              <a:spcAft>
                <a:spcPct val="0"/>
              </a:spcAft>
            </a:pPr>
            <a:r>
              <a:rPr lang="en-US" altLang="zh-TW" sz="2133">
                <a:latin typeface="標楷體" pitchFamily="65" charset="-120"/>
              </a:rPr>
              <a:t>CDP </a:t>
            </a:r>
            <a:r>
              <a:rPr lang="zh-TW" altLang="en-US" sz="2133">
                <a:latin typeface="標楷體" pitchFamily="65" charset="-120"/>
              </a:rPr>
              <a:t>可以作為網路發現工具來判斷鄰近裝置的相關資訊。當文件遺失或缺乏詳細資料時，從 </a:t>
            </a:r>
            <a:r>
              <a:rPr lang="en-US" altLang="zh-TW" sz="2133">
                <a:latin typeface="標楷體" pitchFamily="65" charset="-120"/>
              </a:rPr>
              <a:t>CDP </a:t>
            </a:r>
            <a:r>
              <a:rPr lang="zh-TW" altLang="en-US" sz="2133">
                <a:latin typeface="標楷體" pitchFamily="65" charset="-120"/>
              </a:rPr>
              <a:t>收集的這些資訊有助於建立網路的邏輯拓撲。</a:t>
            </a:r>
            <a:endParaRPr lang="en-US" altLang="zh-TW" sz="2133">
              <a:latin typeface="標楷體" pitchFamily="65" charset="-120"/>
            </a:endParaRPr>
          </a:p>
          <a:p>
            <a:pPr>
              <a:spcBef>
                <a:spcPct val="0"/>
              </a:spcBef>
              <a:spcAft>
                <a:spcPct val="0"/>
              </a:spcAft>
            </a:pPr>
            <a:r>
              <a:rPr lang="zh-TW" altLang="en-US" sz="2133">
                <a:latin typeface="標楷體" pitchFamily="65" charset="-120"/>
              </a:rPr>
              <a:t>在 </a:t>
            </a:r>
            <a:r>
              <a:rPr lang="en-US" altLang="zh-TW" sz="2133">
                <a:latin typeface="標楷體" pitchFamily="65" charset="-120"/>
              </a:rPr>
              <a:t>Cisco </a:t>
            </a:r>
            <a:r>
              <a:rPr lang="zh-TW" altLang="en-US" sz="2133">
                <a:latin typeface="標楷體" pitchFamily="65" charset="-120"/>
              </a:rPr>
              <a:t>裝置上，</a:t>
            </a:r>
            <a:r>
              <a:rPr lang="en-US" altLang="zh-TW" sz="2133">
                <a:latin typeface="標楷體" pitchFamily="65" charset="-120"/>
              </a:rPr>
              <a:t>CDP </a:t>
            </a:r>
            <a:r>
              <a:rPr lang="zh-TW" altLang="en-US" sz="2133">
                <a:latin typeface="標楷體" pitchFamily="65" charset="-120"/>
              </a:rPr>
              <a:t>是預設啟用 。若要為裝置上所有支援的介面全域地啟用 </a:t>
            </a:r>
            <a:r>
              <a:rPr lang="en-US" altLang="zh-TW" sz="2133">
                <a:latin typeface="標楷體" pitchFamily="65" charset="-120"/>
              </a:rPr>
              <a:t>CDP</a:t>
            </a:r>
            <a:r>
              <a:rPr lang="zh-TW" altLang="en-US" sz="2133">
                <a:latin typeface="標楷體" pitchFamily="65" charset="-120"/>
              </a:rPr>
              <a:t>，請在全域組態模式中輸入 </a:t>
            </a:r>
            <a:r>
              <a:rPr lang="en-US" altLang="zh-TW" sz="2133" b="1" err="1">
                <a:latin typeface="標楷體" pitchFamily="65" charset="-120"/>
              </a:rPr>
              <a:t>cdp run</a:t>
            </a:r>
            <a:r>
              <a:rPr lang="zh-TW" altLang="en-US" sz="2133">
                <a:latin typeface="標楷體" pitchFamily="65" charset="-120"/>
              </a:rPr>
              <a:t>。若要在特定介面上啟用 </a:t>
            </a:r>
            <a:r>
              <a:rPr lang="en-US" altLang="zh-TW" sz="2133">
                <a:latin typeface="標楷體" pitchFamily="65" charset="-120"/>
              </a:rPr>
              <a:t>CDP</a:t>
            </a:r>
            <a:r>
              <a:rPr lang="zh-TW" altLang="en-US" sz="2133">
                <a:latin typeface="標楷體" pitchFamily="65" charset="-120"/>
              </a:rPr>
              <a:t>，請輸入 </a:t>
            </a:r>
            <a:r>
              <a:rPr lang="en-US" altLang="zh-TW" sz="2133" b="1" err="1">
                <a:latin typeface="標楷體" pitchFamily="65" charset="-120"/>
              </a:rPr>
              <a:t>cdp enable</a:t>
            </a:r>
            <a:r>
              <a:rPr lang="en-US" altLang="zh-TW" sz="2133">
                <a:latin typeface="標楷體" pitchFamily="65" charset="-120"/>
              </a:rPr>
              <a:t> </a:t>
            </a:r>
            <a:r>
              <a:rPr lang="zh-TW" altLang="en-US" sz="2133">
                <a:latin typeface="標楷體" pitchFamily="65" charset="-120"/>
              </a:rPr>
              <a:t>命令。</a:t>
            </a:r>
            <a:endParaRPr lang="en-US" altLang="zh-TW" sz="2133">
              <a:latin typeface="標楷體" pitchFamily="65" charset="-120"/>
            </a:endParaRPr>
          </a:p>
          <a:p>
            <a:pPr>
              <a:spcBef>
                <a:spcPct val="0"/>
              </a:spcBef>
              <a:spcAft>
                <a:spcPct val="0"/>
              </a:spcAft>
            </a:pPr>
            <a:r>
              <a:rPr lang="zh-TW" altLang="en-US" sz="2133">
                <a:latin typeface="標楷體" pitchFamily="65" charset="-120"/>
              </a:rPr>
              <a:t>若要驗證 </a:t>
            </a:r>
            <a:r>
              <a:rPr lang="en-US" altLang="zh-TW" sz="2133">
                <a:latin typeface="標楷體" pitchFamily="65" charset="-120"/>
              </a:rPr>
              <a:t>CDP </a:t>
            </a:r>
            <a:r>
              <a:rPr lang="zh-TW" altLang="en-US" sz="2133">
                <a:latin typeface="標楷體" pitchFamily="65" charset="-120"/>
              </a:rPr>
              <a:t>的狀態並顯示鄰居清單，請在特權 </a:t>
            </a:r>
            <a:r>
              <a:rPr lang="en-US" altLang="zh-TW" sz="2133">
                <a:latin typeface="標楷體" pitchFamily="65" charset="-120"/>
              </a:rPr>
              <a:t>EXEC </a:t>
            </a:r>
            <a:r>
              <a:rPr lang="zh-TW" altLang="en-US" sz="2133">
                <a:latin typeface="標楷體" pitchFamily="65" charset="-120"/>
              </a:rPr>
              <a:t>模式下使用 </a:t>
            </a:r>
            <a:r>
              <a:rPr lang="en-US" altLang="zh-TW" sz="2133" b="1">
                <a:latin typeface="標楷體" pitchFamily="65" charset="-120"/>
              </a:rPr>
              <a:t>show cdp neighbors</a:t>
            </a:r>
            <a:r>
              <a:rPr lang="en-US" altLang="zh-TW" sz="2133">
                <a:latin typeface="標楷體" pitchFamily="65" charset="-120"/>
              </a:rPr>
              <a:t> </a:t>
            </a:r>
            <a:r>
              <a:rPr lang="zh-TW" altLang="en-US" sz="2133">
                <a:latin typeface="標楷體" pitchFamily="65" charset="-120"/>
              </a:rPr>
              <a:t>命令。</a:t>
            </a:r>
            <a:endParaRPr lang="en-US" altLang="zh-TW" sz="2133">
              <a:latin typeface="標楷體" pitchFamily="65" charset="-120"/>
            </a:endParaRPr>
          </a:p>
          <a:p>
            <a:pPr>
              <a:spcBef>
                <a:spcPct val="0"/>
              </a:spcBef>
              <a:spcAft>
                <a:spcPct val="0"/>
              </a:spcAft>
            </a:pPr>
            <a:r>
              <a:rPr lang="en-US" altLang="zh-TW" sz="2133">
                <a:latin typeface="標楷體" pitchFamily="65" charset="-120"/>
              </a:rPr>
              <a:t>Cisco</a:t>
            </a:r>
            <a:r>
              <a:rPr lang="zh-TW" altLang="en-US" sz="2133">
                <a:latin typeface="標楷體" pitchFamily="65" charset="-120"/>
              </a:rPr>
              <a:t> 在 </a:t>
            </a:r>
            <a:r>
              <a:rPr lang="en-US" altLang="zh-TW" sz="2133">
                <a:latin typeface="標楷體" pitchFamily="65" charset="-120"/>
              </a:rPr>
              <a:t>Cisco </a:t>
            </a:r>
            <a:r>
              <a:rPr lang="zh-TW" altLang="en-US" sz="2133">
                <a:latin typeface="標楷體" pitchFamily="65" charset="-120"/>
              </a:rPr>
              <a:t>網路裝置上全域啟用 </a:t>
            </a:r>
            <a:r>
              <a:rPr lang="en-US" altLang="zh-TW" sz="2133">
                <a:latin typeface="標楷體" pitchFamily="65" charset="-120"/>
              </a:rPr>
              <a:t>LLDP</a:t>
            </a:r>
            <a:r>
              <a:rPr lang="zh-TW" altLang="en-US" sz="2133">
                <a:latin typeface="標楷體" pitchFamily="65" charset="-120"/>
              </a:rPr>
              <a:t>，請在全域設定模式中輸入 </a:t>
            </a:r>
            <a:r>
              <a:rPr lang="en-US" altLang="zh-TW" sz="2133" b="1" err="1">
                <a:latin typeface="標楷體" pitchFamily="65" charset="-120"/>
              </a:rPr>
              <a:t>lldp run</a:t>
            </a:r>
            <a:r>
              <a:rPr lang="zh-TW" altLang="en-US" sz="2133">
                <a:latin typeface="標楷體" pitchFamily="65" charset="-120"/>
              </a:rPr>
              <a:t> 命令。</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10.8</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451</a:t>
            </a:fld>
            <a:endParaRPr lang="en-US" kern="0">
              <a:solidFill>
                <a:srgbClr val="595959"/>
              </a:solidFill>
            </a:endParaRPr>
          </a:p>
        </p:txBody>
      </p:sp>
    </p:spTree>
    <p:custDataLst>
      <p:tags r:id="rId3"/>
    </p:custDataLst>
    <p:extLst>
      <p:ext uri="{BB962C8B-B14F-4D97-AF65-F5344CB8AC3E}">
        <p14:creationId xmlns:p14="http://schemas.microsoft.com/office/powerpoint/2010/main" val="66852314"/>
      </p:ext>
    </p:extLst>
  </p:cSld>
  <p:clrMapOvr>
    <a:masterClrMapping/>
  </p:clrMapOvr>
  <p:transition spd="slow">
    <p:wipe/>
  </p:transition>
  <p:timing/>
</p:sld>
</file>

<file path=ppt/slides/slide4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1516DBF4-949C-CE4C-8D0D-4C8C6CE0D38D}"/>
              </a:ext>
            </a:extLst>
          </p:cNvPr>
          <p:cNvSpPr>
            <a:spLocks noGrp="1"/>
          </p:cNvSpPr>
          <p:nvPr>
            <p:ph idx="1"/>
          </p:nvPr>
        </p:nvSpPr>
        <p:spPr>
          <a:xfrm>
            <a:off x="676426" y="1454727"/>
            <a:ext cx="10188309" cy="4645923"/>
          </a:xfrm>
        </p:spPr>
        <p:txBody>
          <a:bodyPr/>
          <a:lstStyle/>
          <a:p>
            <a:pPr>
              <a:spcBef>
                <a:spcPct val="0"/>
              </a:spcBef>
              <a:spcAft>
                <a:spcPct val="0"/>
              </a:spcAft>
            </a:pPr>
            <a:r>
              <a:rPr lang="zh-TW" altLang="en-US" sz="2133">
                <a:latin typeface="標楷體" pitchFamily="65" charset="-120"/>
              </a:rPr>
              <a:t>啟用 </a:t>
            </a:r>
            <a:r>
              <a:rPr lang="en-US" altLang="zh-TW" sz="2133">
                <a:latin typeface="標楷體" pitchFamily="65" charset="-120"/>
              </a:rPr>
              <a:t>LLDP </a:t>
            </a:r>
            <a:r>
              <a:rPr lang="zh-TW" altLang="en-US" sz="2133">
                <a:latin typeface="標楷體" pitchFamily="65" charset="-120"/>
              </a:rPr>
              <a:t>後，可以使用 </a:t>
            </a:r>
            <a:r>
              <a:rPr lang="en-US" altLang="zh-TW" sz="2133" b="1">
                <a:latin typeface="標楷體" pitchFamily="65" charset="-120"/>
              </a:rPr>
              <a:t>show lldp neighbors</a:t>
            </a:r>
            <a:r>
              <a:rPr lang="en-US" altLang="zh-TW" sz="2133">
                <a:latin typeface="標楷體" pitchFamily="65" charset="-120"/>
              </a:rPr>
              <a:t> </a:t>
            </a:r>
            <a:r>
              <a:rPr lang="zh-TW" altLang="en-US" sz="2133">
                <a:latin typeface="標楷體" pitchFamily="65" charset="-120"/>
              </a:rPr>
              <a:t>命令來探索裝置鄰居。當需要更多關於鄰居的詳細資料時， </a:t>
            </a:r>
            <a:r>
              <a:rPr lang="en-US" altLang="zh-TW" sz="2133" b="1">
                <a:latin typeface="標楷體" pitchFamily="65" charset="-120"/>
              </a:rPr>
              <a:t>show lldp neighbors detail</a:t>
            </a:r>
            <a:r>
              <a:rPr lang="en-US" altLang="zh-TW" sz="2133">
                <a:latin typeface="標楷體" pitchFamily="65" charset="-120"/>
              </a:rPr>
              <a:t> </a:t>
            </a:r>
            <a:r>
              <a:rPr lang="zh-TW" altLang="en-US" sz="2133">
                <a:latin typeface="標楷體" pitchFamily="65" charset="-120"/>
              </a:rPr>
              <a:t>命令可以提供相關資訊，例如鄰居 </a:t>
            </a:r>
            <a:r>
              <a:rPr lang="en-US" altLang="zh-TW" sz="2133">
                <a:latin typeface="標楷體" pitchFamily="65" charset="-120"/>
              </a:rPr>
              <a:t>IOS </a:t>
            </a:r>
            <a:r>
              <a:rPr lang="zh-TW" altLang="en-US" sz="2133">
                <a:latin typeface="標楷體" pitchFamily="65" charset="-120"/>
              </a:rPr>
              <a:t>版本、</a:t>
            </a:r>
            <a:r>
              <a:rPr lang="en-US" altLang="zh-TW" sz="2133">
                <a:latin typeface="標楷體" pitchFamily="65" charset="-120"/>
              </a:rPr>
              <a:t>IP </a:t>
            </a:r>
            <a:r>
              <a:rPr lang="zh-TW" altLang="en-US" sz="2133">
                <a:latin typeface="標楷體" pitchFamily="65" charset="-120"/>
              </a:rPr>
              <a:t>位址和裝置功能。</a:t>
            </a:r>
            <a:endParaRPr lang="en-US" altLang="zh-TW" sz="2133">
              <a:latin typeface="標楷體" pitchFamily="65" charset="-120"/>
            </a:endParaRPr>
          </a:p>
          <a:p>
            <a:pPr>
              <a:spcBef>
                <a:spcPct val="0"/>
              </a:spcBef>
              <a:spcAft>
                <a:spcPct val="0"/>
              </a:spcAft>
            </a:pPr>
            <a:r>
              <a:rPr lang="zh-TW" altLang="en-US" sz="2133">
                <a:latin typeface="標楷體" pitchFamily="65" charset="-120"/>
              </a:rPr>
              <a:t>裝置之間的時間不同步時，就無法判斷事件的順序和事件的原因。</a:t>
            </a:r>
            <a:endParaRPr lang="en-US" altLang="zh-TW" sz="2133">
              <a:latin typeface="標楷體" pitchFamily="65" charset="-120"/>
            </a:endParaRPr>
          </a:p>
          <a:p>
            <a:pPr>
              <a:spcBef>
                <a:spcPct val="0"/>
              </a:spcBef>
              <a:spcAft>
                <a:spcPct val="0"/>
              </a:spcAft>
            </a:pPr>
            <a:r>
              <a:rPr lang="zh-TW" altLang="en-US" sz="2133">
                <a:latin typeface="標楷體" pitchFamily="65" charset="-120"/>
              </a:rPr>
              <a:t>你可以手動設定日期和時間，也可以設定 </a:t>
            </a:r>
            <a:r>
              <a:rPr lang="en-US" altLang="zh-TW" sz="2133">
                <a:latin typeface="標楷體" pitchFamily="65" charset="-120"/>
              </a:rPr>
              <a:t>NTP</a:t>
            </a:r>
            <a:r>
              <a:rPr lang="zh-TW" altLang="en-US" sz="2133">
                <a:latin typeface="標楷體" pitchFamily="65" charset="-120"/>
              </a:rPr>
              <a:t>。此協定可讓網路上的路由器與 </a:t>
            </a:r>
            <a:r>
              <a:rPr lang="en-US" altLang="zh-TW" sz="2133">
                <a:latin typeface="標楷體" pitchFamily="65" charset="-120"/>
              </a:rPr>
              <a:t>NTP </a:t>
            </a:r>
            <a:r>
              <a:rPr lang="zh-TW" altLang="en-US" sz="2133">
                <a:latin typeface="標楷體" pitchFamily="65" charset="-120"/>
              </a:rPr>
              <a:t>伺服器同步其時間設定。</a:t>
            </a:r>
            <a:endParaRPr lang="en-US" altLang="zh-TW" sz="2133">
              <a:latin typeface="標楷體" pitchFamily="65" charset="-120"/>
            </a:endParaRPr>
          </a:p>
          <a:p>
            <a:pPr>
              <a:spcBef>
                <a:spcPct val="0"/>
              </a:spcBef>
              <a:spcAft>
                <a:spcPct val="0"/>
              </a:spcAft>
            </a:pPr>
            <a:r>
              <a:rPr lang="en-US" altLang="zh-TW" sz="2133">
                <a:latin typeface="標楷體" pitchFamily="65" charset="-120"/>
              </a:rPr>
              <a:t>NTP </a:t>
            </a:r>
            <a:r>
              <a:rPr lang="zh-TW" altLang="en-US" sz="2133">
                <a:latin typeface="標楷體" pitchFamily="65" charset="-120"/>
              </a:rPr>
              <a:t>網路使用的時間源的分層系統，並在該系統中的每個層級被稱為階層。利用 </a:t>
            </a:r>
            <a:r>
              <a:rPr lang="en-US" altLang="zh-TW" sz="2133">
                <a:latin typeface="標楷體" pitchFamily="65" charset="-120"/>
              </a:rPr>
              <a:t>NTP </a:t>
            </a:r>
            <a:r>
              <a:rPr lang="zh-TW" altLang="en-US" sz="2133">
                <a:latin typeface="標楷體" pitchFamily="65" charset="-120"/>
              </a:rPr>
              <a:t>將同步的時間分佈至網路上。權威時間來源，也稱為階層 </a:t>
            </a:r>
            <a:r>
              <a:rPr lang="en-US" altLang="zh-TW" sz="2133">
                <a:latin typeface="標楷體" pitchFamily="65" charset="-120"/>
              </a:rPr>
              <a:t>0 </a:t>
            </a:r>
            <a:r>
              <a:rPr lang="zh-TW" altLang="en-US" sz="2133">
                <a:latin typeface="標楷體" pitchFamily="65" charset="-120"/>
              </a:rPr>
              <a:t>裝置，是高精度計時裝置。階層 </a:t>
            </a:r>
            <a:r>
              <a:rPr lang="en-US" altLang="zh-TW" sz="2133">
                <a:latin typeface="標楷體" pitchFamily="65" charset="-120"/>
              </a:rPr>
              <a:t>1 </a:t>
            </a:r>
            <a:r>
              <a:rPr lang="zh-TW" altLang="en-US" sz="2133">
                <a:latin typeface="標楷體" pitchFamily="65" charset="-120"/>
              </a:rPr>
              <a:t>裝置直接連接到權威時間來源。階層 </a:t>
            </a:r>
            <a:r>
              <a:rPr lang="en-US" altLang="zh-TW" sz="2133">
                <a:latin typeface="標楷體" pitchFamily="65" charset="-120"/>
              </a:rPr>
              <a:t>2 </a:t>
            </a:r>
            <a:r>
              <a:rPr lang="zh-TW" altLang="en-US" sz="2133">
                <a:latin typeface="標楷體" pitchFamily="65" charset="-120"/>
              </a:rPr>
              <a:t>裝置（例如 </a:t>
            </a:r>
            <a:r>
              <a:rPr lang="en-US" altLang="zh-TW" sz="2133">
                <a:latin typeface="標楷體" pitchFamily="65" charset="-120"/>
              </a:rPr>
              <a:t>NTP </a:t>
            </a:r>
            <a:r>
              <a:rPr lang="zh-TW" altLang="en-US" sz="2133">
                <a:latin typeface="標楷體" pitchFamily="65" charset="-120"/>
              </a:rPr>
              <a:t>用戶端）藉由使用階層 </a:t>
            </a:r>
            <a:r>
              <a:rPr lang="en-US" altLang="zh-TW" sz="2133">
                <a:latin typeface="標楷體" pitchFamily="65" charset="-120"/>
              </a:rPr>
              <a:t>1 </a:t>
            </a:r>
            <a:r>
              <a:rPr lang="zh-TW" altLang="en-US" sz="2133">
                <a:latin typeface="標楷體" pitchFamily="65" charset="-120"/>
              </a:rPr>
              <a:t>伺服器的 </a:t>
            </a:r>
            <a:r>
              <a:rPr lang="en-US" altLang="zh-TW" sz="2133">
                <a:latin typeface="標楷體" pitchFamily="65" charset="-120"/>
              </a:rPr>
              <a:t>NTP </a:t>
            </a:r>
            <a:r>
              <a:rPr lang="zh-TW" altLang="en-US" sz="2133">
                <a:latin typeface="標楷體" pitchFamily="65" charset="-120"/>
              </a:rPr>
              <a:t>封包同步其時間。</a:t>
            </a:r>
            <a:endParaRPr lang="en-US" altLang="zh-TW" sz="2133">
              <a:latin typeface="標楷體" pitchFamily="65" charset="-120"/>
            </a:endParaRPr>
          </a:p>
          <a:p>
            <a:pPr>
              <a:spcBef>
                <a:spcPct val="0"/>
              </a:spcBef>
              <a:spcAft>
                <a:spcPct val="0"/>
              </a:spcAft>
            </a:pPr>
            <a:r>
              <a:rPr lang="en-US" altLang="zh-TW" sz="2133" b="1" err="1">
                <a:latin typeface="標楷體" pitchFamily="65" charset="-120"/>
              </a:rPr>
              <a:t>ntp server</a:t>
            </a:r>
            <a:r>
              <a:rPr lang="en-US" altLang="zh-TW" sz="2133">
                <a:latin typeface="標楷體" pitchFamily="65" charset="-120"/>
              </a:rPr>
              <a:t> </a:t>
            </a:r>
            <a:r>
              <a:rPr lang="en-US" altLang="zh-TW" sz="2133" i="1" err="1">
                <a:latin typeface="標楷體" pitchFamily="65" charset="-120"/>
              </a:rPr>
              <a:t>ip-address </a:t>
            </a:r>
            <a:r>
              <a:rPr lang="zh-TW" altLang="en-US" sz="2133">
                <a:latin typeface="標楷體" pitchFamily="65" charset="-120"/>
              </a:rPr>
              <a:t>命令在全域設定模式下發出，以將裝置設定為 </a:t>
            </a:r>
            <a:r>
              <a:rPr lang="en-US" altLang="zh-TW" sz="2133">
                <a:latin typeface="標楷體" pitchFamily="65" charset="-120"/>
              </a:rPr>
              <a:t>NTP </a:t>
            </a:r>
            <a:r>
              <a:rPr lang="zh-TW" altLang="en-US" sz="2133">
                <a:latin typeface="標楷體" pitchFamily="65" charset="-120"/>
              </a:rPr>
              <a:t>伺服器。</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10.8</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452</a:t>
            </a:fld>
            <a:endParaRPr lang="en-US" kern="0">
              <a:solidFill>
                <a:srgbClr val="595959"/>
              </a:solidFill>
            </a:endParaRPr>
          </a:p>
        </p:txBody>
      </p:sp>
    </p:spTree>
    <p:custDataLst>
      <p:tags r:id="rId3"/>
    </p:custDataLst>
    <p:extLst>
      <p:ext uri="{BB962C8B-B14F-4D97-AF65-F5344CB8AC3E}">
        <p14:creationId xmlns:p14="http://schemas.microsoft.com/office/powerpoint/2010/main" val="4226099730"/>
      </p:ext>
    </p:extLst>
  </p:cSld>
  <p:clrMapOvr>
    <a:masterClrMapping/>
  </p:clrMapOvr>
  <p:transition spd="slow">
    <p:wipe/>
  </p:transition>
  <p:timing/>
</p:sld>
</file>

<file path=ppt/slides/slide4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1516DBF4-949C-CE4C-8D0D-4C8C6CE0D38D}"/>
              </a:ext>
            </a:extLst>
          </p:cNvPr>
          <p:cNvSpPr>
            <a:spLocks noGrp="1"/>
          </p:cNvSpPr>
          <p:nvPr>
            <p:ph idx="1"/>
          </p:nvPr>
        </p:nvSpPr>
        <p:spPr>
          <a:xfrm>
            <a:off x="676426" y="1537855"/>
            <a:ext cx="9947239" cy="4562795"/>
          </a:xfrm>
        </p:spPr>
        <p:txBody>
          <a:bodyPr>
            <a:normAutofit lnSpcReduction="10000"/>
          </a:bodyPr>
          <a:lstStyle/>
          <a:p>
            <a:pPr>
              <a:spcBef>
                <a:spcPct val="0"/>
              </a:spcBef>
              <a:spcAft>
                <a:spcPct val="0"/>
              </a:spcAft>
            </a:pPr>
            <a:r>
              <a:rPr lang="zh-TW" altLang="en-US" sz="2133">
                <a:latin typeface="標楷體" pitchFamily="65" charset="-120"/>
              </a:rPr>
              <a:t>若要確認時間來源設定為 </a:t>
            </a:r>
            <a:r>
              <a:rPr lang="en-US" altLang="zh-TW" sz="2133">
                <a:latin typeface="標楷體" pitchFamily="65" charset="-120"/>
              </a:rPr>
              <a:t>NTP</a:t>
            </a:r>
            <a:r>
              <a:rPr lang="zh-TW" altLang="en-US" sz="2133">
                <a:latin typeface="標楷體" pitchFamily="65" charset="-120"/>
              </a:rPr>
              <a:t>，請使用 </a:t>
            </a:r>
            <a:r>
              <a:rPr lang="en-US" altLang="zh-TW" sz="2133" b="1">
                <a:latin typeface="標楷體" pitchFamily="65" charset="-120"/>
              </a:rPr>
              <a:t>show clock detail</a:t>
            </a:r>
            <a:r>
              <a:rPr lang="en-US" altLang="zh-TW" sz="2133">
                <a:latin typeface="標楷體" pitchFamily="65" charset="-120"/>
              </a:rPr>
              <a:t> </a:t>
            </a:r>
            <a:r>
              <a:rPr lang="zh-TW" altLang="en-US" sz="2133">
                <a:latin typeface="標楷體" pitchFamily="65" charset="-120"/>
              </a:rPr>
              <a:t>命令。</a:t>
            </a:r>
            <a:r>
              <a:rPr lang="en-US" altLang="zh-TW" sz="2133" b="1">
                <a:latin typeface="標楷體" pitchFamily="65" charset="-120"/>
              </a:rPr>
              <a:t>show ntp associations</a:t>
            </a:r>
            <a:r>
              <a:rPr lang="en-US" altLang="zh-TW" sz="2133">
                <a:latin typeface="標楷體" pitchFamily="65" charset="-120"/>
              </a:rPr>
              <a:t> </a:t>
            </a:r>
            <a:r>
              <a:rPr lang="zh-TW" altLang="en-US" sz="2133">
                <a:latin typeface="標楷體" pitchFamily="65" charset="-120"/>
              </a:rPr>
              <a:t>和 </a:t>
            </a:r>
            <a:r>
              <a:rPr lang="en-US" altLang="zh-TW" sz="2133" b="1">
                <a:latin typeface="標楷體" pitchFamily="65" charset="-120"/>
              </a:rPr>
              <a:t>show ntp status</a:t>
            </a:r>
            <a:r>
              <a:rPr lang="en-US" altLang="zh-TW" sz="2133">
                <a:latin typeface="標楷體" pitchFamily="65" charset="-120"/>
              </a:rPr>
              <a:t> </a:t>
            </a:r>
            <a:r>
              <a:rPr lang="zh-TW" altLang="en-US" sz="2133">
                <a:latin typeface="標楷體" pitchFamily="65" charset="-120"/>
              </a:rPr>
              <a:t>命令用來驗證裝置是否與 </a:t>
            </a:r>
            <a:r>
              <a:rPr lang="en-US" altLang="zh-TW" sz="2133">
                <a:latin typeface="標楷體" pitchFamily="65" charset="-120"/>
              </a:rPr>
              <a:t>NTP </a:t>
            </a:r>
            <a:r>
              <a:rPr lang="zh-TW" altLang="en-US" sz="2133">
                <a:latin typeface="標楷體" pitchFamily="65" charset="-120"/>
              </a:rPr>
              <a:t>伺服器同步。</a:t>
            </a:r>
            <a:endParaRPr lang="en-US" altLang="zh-TW" sz="2133">
              <a:latin typeface="標楷體" pitchFamily="65" charset="-120"/>
            </a:endParaRPr>
          </a:p>
          <a:p>
            <a:pPr>
              <a:spcBef>
                <a:spcPct val="0"/>
              </a:spcBef>
              <a:spcAft>
                <a:spcPct val="0"/>
              </a:spcAft>
            </a:pPr>
            <a:r>
              <a:rPr lang="en-US" altLang="zh-TW" sz="2133">
                <a:latin typeface="標楷體" pitchFamily="65" charset="-120"/>
              </a:rPr>
              <a:t>SNMP </a:t>
            </a:r>
            <a:r>
              <a:rPr lang="zh-TW" altLang="en-US" sz="2133">
                <a:latin typeface="標楷體" pitchFamily="65" charset="-120"/>
              </a:rPr>
              <a:t>是一種應用層協定，提供管理者與代理之間通訊的訊息格式。</a:t>
            </a:r>
            <a:endParaRPr lang="en-US" altLang="zh-TW" sz="2133">
              <a:latin typeface="標楷體" pitchFamily="65" charset="-120"/>
            </a:endParaRPr>
          </a:p>
          <a:p>
            <a:pPr>
              <a:spcBef>
                <a:spcPct val="0"/>
              </a:spcBef>
              <a:spcAft>
                <a:spcPct val="0"/>
              </a:spcAft>
            </a:pPr>
            <a:r>
              <a:rPr lang="en-US" altLang="zh-TW" sz="2133">
                <a:latin typeface="標楷體" pitchFamily="65" charset="-120"/>
              </a:rPr>
              <a:t>SNMP </a:t>
            </a:r>
            <a:r>
              <a:rPr lang="zh-TW" altLang="en-US" sz="2133">
                <a:latin typeface="標楷體" pitchFamily="65" charset="-120"/>
              </a:rPr>
              <a:t>系統包含三個元素：</a:t>
            </a:r>
            <a:r>
              <a:rPr lang="en-US" altLang="zh-TW" sz="2133">
                <a:latin typeface="標楷體" pitchFamily="65" charset="-120"/>
              </a:rPr>
              <a:t>SNMP </a:t>
            </a:r>
            <a:r>
              <a:rPr lang="zh-TW" altLang="en-US" sz="2133">
                <a:latin typeface="標楷體" pitchFamily="65" charset="-120"/>
              </a:rPr>
              <a:t>管理者、</a:t>
            </a:r>
            <a:r>
              <a:rPr lang="en-US" altLang="zh-TW" sz="2133">
                <a:latin typeface="標楷體" pitchFamily="65" charset="-120"/>
              </a:rPr>
              <a:t>SNMP </a:t>
            </a:r>
            <a:r>
              <a:rPr lang="zh-TW" altLang="en-US" sz="2133">
                <a:latin typeface="標楷體" pitchFamily="65" charset="-120"/>
              </a:rPr>
              <a:t>代理和 </a:t>
            </a:r>
            <a:r>
              <a:rPr lang="en-US" altLang="zh-TW" sz="2133">
                <a:latin typeface="標楷體" pitchFamily="65" charset="-120"/>
              </a:rPr>
              <a:t>MIB</a:t>
            </a:r>
            <a:r>
              <a:rPr lang="zh-TW" altLang="en-US" sz="2133">
                <a:latin typeface="標楷體" pitchFamily="65" charset="-120"/>
              </a:rPr>
              <a:t>。</a:t>
            </a:r>
            <a:endParaRPr lang="en-US" altLang="zh-TW" sz="2133">
              <a:latin typeface="標楷體" pitchFamily="65" charset="-120"/>
            </a:endParaRPr>
          </a:p>
          <a:p>
            <a:pPr>
              <a:spcBef>
                <a:spcPct val="0"/>
              </a:spcBef>
              <a:spcAft>
                <a:spcPct val="0"/>
              </a:spcAft>
            </a:pPr>
            <a:r>
              <a:rPr lang="en-US" altLang="zh-TW" sz="2133">
                <a:latin typeface="標楷體" pitchFamily="65" charset="-120"/>
              </a:rPr>
              <a:t>SNMP </a:t>
            </a:r>
            <a:r>
              <a:rPr lang="zh-TW" altLang="en-US" sz="2133">
                <a:latin typeface="標楷體" pitchFamily="65" charset="-120"/>
              </a:rPr>
              <a:t>管理者是 </a:t>
            </a:r>
            <a:r>
              <a:rPr lang="en-US" altLang="zh-TW" sz="2133">
                <a:latin typeface="標楷體" pitchFamily="65" charset="-120"/>
              </a:rPr>
              <a:t>NMS </a:t>
            </a:r>
            <a:r>
              <a:rPr lang="zh-TW" altLang="en-US" sz="2133">
                <a:latin typeface="標楷體" pitchFamily="65" charset="-120"/>
              </a:rPr>
              <a:t>的一部分。</a:t>
            </a:r>
            <a:r>
              <a:rPr lang="en-US" altLang="zh-TW" sz="2133">
                <a:latin typeface="標楷體" pitchFamily="65" charset="-120"/>
              </a:rPr>
              <a:t>SNMP </a:t>
            </a:r>
            <a:r>
              <a:rPr lang="zh-TW" altLang="en-US" sz="2133">
                <a:latin typeface="標楷體" pitchFamily="65" charset="-120"/>
              </a:rPr>
              <a:t>管理者可以使用 “</a:t>
            </a:r>
            <a:r>
              <a:rPr lang="en-US" altLang="zh-TW" sz="2133">
                <a:latin typeface="標楷體" pitchFamily="65" charset="-120"/>
              </a:rPr>
              <a:t>get” </a:t>
            </a:r>
            <a:r>
              <a:rPr lang="zh-TW" altLang="en-US" sz="2133">
                <a:latin typeface="標楷體" pitchFamily="65" charset="-120"/>
              </a:rPr>
              <a:t>動作從 </a:t>
            </a:r>
            <a:r>
              <a:rPr lang="en-US" altLang="zh-TW" sz="2133">
                <a:latin typeface="標楷體" pitchFamily="65" charset="-120"/>
              </a:rPr>
              <a:t>SNMP </a:t>
            </a:r>
            <a:r>
              <a:rPr lang="zh-TW" altLang="en-US" sz="2133">
                <a:latin typeface="標楷體" pitchFamily="65" charset="-120"/>
              </a:rPr>
              <a:t>代理收集資訊，並且可以使用 “</a:t>
            </a:r>
            <a:r>
              <a:rPr lang="en-US" altLang="zh-TW" sz="2133">
                <a:latin typeface="標楷體" pitchFamily="65" charset="-120"/>
              </a:rPr>
              <a:t>set” </a:t>
            </a:r>
            <a:r>
              <a:rPr lang="zh-TW" altLang="en-US" sz="2133">
                <a:latin typeface="標楷體" pitchFamily="65" charset="-120"/>
              </a:rPr>
              <a:t>動作來變更代理的設定。</a:t>
            </a:r>
            <a:r>
              <a:rPr lang="en-US" altLang="zh-TW" sz="2133">
                <a:latin typeface="標楷體" pitchFamily="65" charset="-120"/>
              </a:rPr>
              <a:t>SNMP </a:t>
            </a:r>
            <a:r>
              <a:rPr lang="zh-TW" altLang="en-US" sz="2133">
                <a:latin typeface="標楷體" pitchFamily="65" charset="-120"/>
              </a:rPr>
              <a:t>代理可以使用 “</a:t>
            </a:r>
            <a:r>
              <a:rPr lang="en-US" altLang="zh-TW" sz="2133">
                <a:latin typeface="標楷體" pitchFamily="65" charset="-120"/>
              </a:rPr>
              <a:t>trap” </a:t>
            </a:r>
            <a:r>
              <a:rPr lang="zh-TW" altLang="en-US" sz="2133">
                <a:latin typeface="標楷體" pitchFamily="65" charset="-120"/>
              </a:rPr>
              <a:t>將資訊直接轉寄給網路管理者。</a:t>
            </a:r>
            <a:endParaRPr lang="en-US" altLang="zh-TW" sz="2133">
              <a:latin typeface="標楷體" pitchFamily="65" charset="-120"/>
            </a:endParaRPr>
          </a:p>
          <a:p>
            <a:pPr>
              <a:spcBef>
                <a:spcPct val="0"/>
              </a:spcBef>
              <a:spcAft>
                <a:spcPct val="0"/>
              </a:spcAft>
            </a:pPr>
            <a:r>
              <a:rPr lang="en-US" altLang="zh-TW" sz="2133">
                <a:latin typeface="標楷體" pitchFamily="65" charset="-120"/>
              </a:rPr>
              <a:t>SNMPv1</a:t>
            </a:r>
            <a:r>
              <a:rPr lang="zh-TW" altLang="en-US" sz="2133">
                <a:latin typeface="標楷體" pitchFamily="65" charset="-120"/>
              </a:rPr>
              <a:t>、</a:t>
            </a:r>
            <a:r>
              <a:rPr lang="en-US" altLang="zh-TW" sz="2133">
                <a:latin typeface="標楷體" pitchFamily="65" charset="-120"/>
              </a:rPr>
              <a:t>SNMPv2c </a:t>
            </a:r>
            <a:r>
              <a:rPr lang="zh-TW" altLang="en-US" sz="2133">
                <a:latin typeface="標楷體" pitchFamily="65" charset="-120"/>
              </a:rPr>
              <a:t>和 </a:t>
            </a:r>
            <a:r>
              <a:rPr lang="en-US" altLang="zh-TW" sz="2133">
                <a:latin typeface="標楷體" pitchFamily="65" charset="-120"/>
              </a:rPr>
              <a:t>SNMPv3 </a:t>
            </a:r>
            <a:r>
              <a:rPr lang="zh-TW" altLang="en-US" sz="2133">
                <a:latin typeface="標楷體" pitchFamily="65" charset="-120"/>
              </a:rPr>
              <a:t>是 </a:t>
            </a:r>
            <a:r>
              <a:rPr lang="en-US" altLang="zh-TW" sz="2133">
                <a:latin typeface="標楷體" pitchFamily="65" charset="-120"/>
              </a:rPr>
              <a:t>SNMP </a:t>
            </a:r>
            <a:r>
              <a:rPr lang="zh-TW" altLang="en-US" sz="2133">
                <a:latin typeface="標楷體" pitchFamily="65" charset="-120"/>
              </a:rPr>
              <a:t>的所有版本。</a:t>
            </a:r>
            <a:r>
              <a:rPr lang="en-US" altLang="zh-TW" sz="2133">
                <a:latin typeface="標楷體" pitchFamily="65" charset="-120"/>
              </a:rPr>
              <a:t>SNMPv1 </a:t>
            </a:r>
            <a:r>
              <a:rPr lang="zh-TW" altLang="en-US" sz="2133">
                <a:latin typeface="標楷體" pitchFamily="65" charset="-120"/>
              </a:rPr>
              <a:t>是一個傳統的解決方案。</a:t>
            </a:r>
            <a:r>
              <a:rPr lang="en-US" altLang="zh-TW" sz="2133">
                <a:latin typeface="標楷體" pitchFamily="65" charset="-120"/>
              </a:rPr>
              <a:t>SNMPv1 </a:t>
            </a:r>
            <a:r>
              <a:rPr lang="zh-TW" altLang="en-US" sz="2133">
                <a:latin typeface="標楷體" pitchFamily="65" charset="-120"/>
              </a:rPr>
              <a:t>和 </a:t>
            </a:r>
            <a:r>
              <a:rPr lang="en-US" altLang="zh-TW" sz="2133">
                <a:latin typeface="標楷體" pitchFamily="65" charset="-120"/>
              </a:rPr>
              <a:t>SNMPv2c </a:t>
            </a:r>
            <a:r>
              <a:rPr lang="zh-TW" altLang="en-US" sz="2133">
                <a:latin typeface="標楷體" pitchFamily="65" charset="-120"/>
              </a:rPr>
              <a:t>皆使用以社群為基礎的安全防護。 </a:t>
            </a:r>
            <a:r>
              <a:rPr lang="en-US" altLang="zh-TW" sz="2133">
                <a:latin typeface="標楷體" pitchFamily="65" charset="-120"/>
              </a:rPr>
              <a:t>SNMPv3 </a:t>
            </a:r>
            <a:r>
              <a:rPr lang="zh-TW" altLang="en-US" sz="2133">
                <a:latin typeface="標楷體" pitchFamily="65" charset="-120"/>
              </a:rPr>
              <a:t>同時提供安全模型和安全層級。</a:t>
            </a:r>
            <a:endParaRPr lang="en-US" altLang="zh-TW" sz="2133">
              <a:latin typeface="標楷體" pitchFamily="65" charset="-120"/>
            </a:endParaRPr>
          </a:p>
          <a:p>
            <a:pPr>
              <a:spcBef>
                <a:spcPct val="0"/>
              </a:spcBef>
              <a:spcAft>
                <a:spcPct val="0"/>
              </a:spcAft>
            </a:pPr>
            <a:r>
              <a:rPr lang="en-US" altLang="zh-TW" sz="2133">
                <a:latin typeface="標楷體" pitchFamily="65" charset="-120"/>
              </a:rPr>
              <a:t>MIB </a:t>
            </a:r>
            <a:r>
              <a:rPr lang="zh-TW" altLang="en-US" sz="2133">
                <a:latin typeface="標楷體" pitchFamily="65" charset="-120"/>
              </a:rPr>
              <a:t>以階層方式組織變數。 </a:t>
            </a:r>
            <a:r>
              <a:rPr lang="en-US" altLang="zh-TW" sz="2133">
                <a:latin typeface="標楷體" pitchFamily="65" charset="-120"/>
              </a:rPr>
              <a:t>OID </a:t>
            </a:r>
            <a:r>
              <a:rPr lang="zh-TW" altLang="en-US" sz="2133">
                <a:latin typeface="標楷體" pitchFamily="65" charset="-120"/>
              </a:rPr>
              <a:t>唯一識別 </a:t>
            </a:r>
            <a:r>
              <a:rPr lang="en-US" altLang="zh-TW" sz="2133">
                <a:latin typeface="標楷體" pitchFamily="65" charset="-120"/>
              </a:rPr>
              <a:t>MIB </a:t>
            </a:r>
            <a:r>
              <a:rPr lang="zh-TW" altLang="en-US" sz="2133">
                <a:latin typeface="標楷體" pitchFamily="65" charset="-120"/>
              </a:rPr>
              <a:t>階層中的受管理物件。</a:t>
            </a:r>
            <a:r>
              <a:rPr lang="en-US" altLang="zh-TW" sz="2133">
                <a:latin typeface="標楷體" pitchFamily="65" charset="-120"/>
                <a:hlinkClick r:id="rId3"/>
              </a:rPr>
              <a:t> http://www.cisco.com</a:t>
            </a:r>
            <a:r>
              <a:rPr lang="en-US" altLang="zh-TW" sz="2133">
                <a:latin typeface="標楷體" pitchFamily="65" charset="-120"/>
              </a:rPr>
              <a:t> </a:t>
            </a:r>
            <a:r>
              <a:rPr lang="zh-TW" altLang="en-US" sz="2133">
                <a:latin typeface="標楷體" pitchFamily="65" charset="-120"/>
              </a:rPr>
              <a:t>網站上的 </a:t>
            </a:r>
            <a:r>
              <a:rPr lang="en-US" altLang="zh-TW" sz="2133">
                <a:latin typeface="標楷體" pitchFamily="65" charset="-120"/>
              </a:rPr>
              <a:t>Cisco SNMP Navigator </a:t>
            </a:r>
            <a:r>
              <a:rPr lang="zh-TW" altLang="en-US" sz="2133">
                <a:latin typeface="標楷體" pitchFamily="65" charset="-120"/>
              </a:rPr>
              <a:t>可讓網路管理者研究特定 </a:t>
            </a:r>
            <a:r>
              <a:rPr lang="en-US" altLang="zh-TW" sz="2133">
                <a:latin typeface="標楷體" pitchFamily="65" charset="-120"/>
              </a:rPr>
              <a:t>OID </a:t>
            </a:r>
            <a:r>
              <a:rPr lang="zh-TW" altLang="en-US" sz="2133">
                <a:latin typeface="標楷體" pitchFamily="65" charset="-120"/>
              </a:rPr>
              <a:t>的詳細資料</a:t>
            </a:r>
            <a:endParaRPr lang="en-US" altLang="zh-TW" sz="2133">
              <a:latin typeface="標楷體" pitchFamily="65" charset="-120"/>
            </a:endParaRPr>
          </a:p>
          <a:p>
            <a:pPr>
              <a:spcBef>
                <a:spcPct val="0"/>
              </a:spcBef>
              <a:spcAft>
                <a:spcPct val="0"/>
              </a:spcAft>
            </a:pPr>
            <a:r>
              <a:rPr lang="en-US" altLang="zh-TW" sz="2133">
                <a:latin typeface="標楷體" pitchFamily="65" charset="-120"/>
              </a:rPr>
              <a:t>Syslog </a:t>
            </a:r>
            <a:r>
              <a:rPr lang="zh-TW" altLang="en-US" sz="2133">
                <a:latin typeface="標楷體" pitchFamily="65" charset="-120"/>
              </a:rPr>
              <a:t>協定使用 </a:t>
            </a:r>
            <a:r>
              <a:rPr lang="en-US" altLang="zh-TW" sz="2133">
                <a:latin typeface="標楷體" pitchFamily="65" charset="-120"/>
              </a:rPr>
              <a:t>UDP </a:t>
            </a:r>
            <a:r>
              <a:rPr lang="zh-TW" altLang="en-US" sz="2133">
                <a:latin typeface="標楷體" pitchFamily="65" charset="-120"/>
              </a:rPr>
              <a:t>連接埠 </a:t>
            </a:r>
            <a:r>
              <a:rPr lang="en-US" altLang="zh-TW" sz="2133">
                <a:latin typeface="標楷體" pitchFamily="65" charset="-120"/>
              </a:rPr>
              <a:t>514</a:t>
            </a:r>
            <a:r>
              <a:rPr lang="zh-TW" altLang="en-US" sz="2133">
                <a:latin typeface="標楷體" pitchFamily="65" charset="-120"/>
              </a:rPr>
              <a:t>，允許網路裝置透過網路傳送其系統訊息至 </a:t>
            </a:r>
            <a:r>
              <a:rPr lang="en-US" altLang="zh-TW" sz="2133">
                <a:latin typeface="標楷體" pitchFamily="65" charset="-120"/>
              </a:rPr>
              <a:t>syslog </a:t>
            </a:r>
            <a:r>
              <a:rPr lang="zh-TW" altLang="en-US" sz="2133">
                <a:latin typeface="標楷體" pitchFamily="65" charset="-120"/>
              </a:rPr>
              <a:t>伺服器。</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10.8</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453</a:t>
            </a:fld>
            <a:endParaRPr lang="en-US" kern="0">
              <a:solidFill>
                <a:srgbClr val="595959"/>
              </a:solidFill>
            </a:endParaRPr>
          </a:p>
        </p:txBody>
      </p:sp>
    </p:spTree>
    <p:custDataLst>
      <p:tags r:id="rId4"/>
    </p:custDataLst>
    <p:extLst>
      <p:ext uri="{BB962C8B-B14F-4D97-AF65-F5344CB8AC3E}">
        <p14:creationId xmlns:p14="http://schemas.microsoft.com/office/powerpoint/2010/main" val="3140072327"/>
      </p:ext>
    </p:extLst>
  </p:cSld>
  <p:clrMapOvr>
    <a:masterClrMapping/>
  </p:clrMapOvr>
  <p:transition spd="slow">
    <p:wipe/>
  </p:transition>
  <p:timing/>
</p:sld>
</file>

<file path=ppt/slides/slide4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1516DBF4-949C-CE4C-8D0D-4C8C6CE0D38D}"/>
              </a:ext>
            </a:extLst>
          </p:cNvPr>
          <p:cNvSpPr>
            <a:spLocks noGrp="1"/>
          </p:cNvSpPr>
          <p:nvPr>
            <p:ph idx="1"/>
          </p:nvPr>
        </p:nvSpPr>
        <p:spPr>
          <a:xfrm>
            <a:off x="676426" y="1454727"/>
            <a:ext cx="10096869" cy="4645923"/>
          </a:xfrm>
        </p:spPr>
        <p:txBody>
          <a:bodyPr/>
          <a:lstStyle/>
          <a:p>
            <a:pPr>
              <a:spcBef>
                <a:spcPct val="0"/>
              </a:spcBef>
              <a:spcAft>
                <a:spcPct val="0"/>
              </a:spcAft>
            </a:pPr>
            <a:r>
              <a:rPr lang="en-US" altLang="zh-TW" sz="2133">
                <a:latin typeface="標楷體" pitchFamily="65" charset="-120"/>
              </a:rPr>
              <a:t>Syslog </a:t>
            </a:r>
            <a:r>
              <a:rPr lang="zh-TW" altLang="en-US" sz="2133">
                <a:latin typeface="標楷體" pitchFamily="65" charset="-120"/>
              </a:rPr>
              <a:t>記錄服務提供三個主要功能：收集日誌資訊以進行監控和故障排除、選擇擷取的日誌資訊類型，以及指定擷取之 </a:t>
            </a:r>
            <a:r>
              <a:rPr lang="en-US" altLang="zh-TW" sz="2133">
                <a:latin typeface="標楷體" pitchFamily="65" charset="-120"/>
              </a:rPr>
              <a:t>syslog </a:t>
            </a:r>
            <a:r>
              <a:rPr lang="zh-TW" altLang="en-US" sz="2133">
                <a:latin typeface="標楷體" pitchFamily="65" charset="-120"/>
              </a:rPr>
              <a:t>訊息的目的地。</a:t>
            </a:r>
            <a:endParaRPr lang="en-US" altLang="zh-TW" sz="2133">
              <a:latin typeface="標楷體" pitchFamily="65" charset="-120"/>
            </a:endParaRPr>
          </a:p>
          <a:p>
            <a:pPr>
              <a:spcBef>
                <a:spcPct val="0"/>
              </a:spcBef>
              <a:spcAft>
                <a:spcPct val="0"/>
              </a:spcAft>
            </a:pPr>
            <a:r>
              <a:rPr lang="en-US" altLang="zh-TW" sz="2133">
                <a:latin typeface="標楷體" pitchFamily="65" charset="-120"/>
              </a:rPr>
              <a:t>Syslog </a:t>
            </a:r>
            <a:r>
              <a:rPr lang="zh-TW" altLang="en-US" sz="2133">
                <a:latin typeface="標楷體" pitchFamily="65" charset="-120"/>
              </a:rPr>
              <a:t>訊息的目的地包括日誌緩衝區（路由器或交換器內的 </a:t>
            </a:r>
            <a:r>
              <a:rPr lang="en-US" altLang="zh-TW" sz="2133">
                <a:latin typeface="標楷體" pitchFamily="65" charset="-120"/>
              </a:rPr>
              <a:t>RAM</a:t>
            </a:r>
            <a:r>
              <a:rPr lang="zh-TW" altLang="en-US" sz="2133">
                <a:latin typeface="標楷體" pitchFamily="65" charset="-120"/>
              </a:rPr>
              <a:t>）、控制台線路、終端機線路和 </a:t>
            </a:r>
            <a:r>
              <a:rPr lang="en-US" altLang="zh-TW" sz="2133">
                <a:latin typeface="標楷體" pitchFamily="65" charset="-120"/>
              </a:rPr>
              <a:t>syslog </a:t>
            </a:r>
            <a:r>
              <a:rPr lang="zh-TW" altLang="en-US" sz="2133">
                <a:latin typeface="標楷體" pitchFamily="65" charset="-120"/>
              </a:rPr>
              <a:t>伺服器。</a:t>
            </a:r>
            <a:endParaRPr lang="en-US" altLang="zh-TW" sz="2133">
              <a:latin typeface="標楷體" pitchFamily="65" charset="-120"/>
            </a:endParaRPr>
          </a:p>
          <a:p>
            <a:pPr>
              <a:spcBef>
                <a:spcPct val="0"/>
              </a:spcBef>
              <a:spcAft>
                <a:spcPct val="0"/>
              </a:spcAft>
            </a:pPr>
            <a:r>
              <a:rPr lang="en-US" altLang="zh-TW" sz="2133">
                <a:latin typeface="標楷體" pitchFamily="65" charset="-120"/>
              </a:rPr>
              <a:t>Syslog </a:t>
            </a:r>
            <a:r>
              <a:rPr lang="zh-TW" altLang="en-US" sz="2133">
                <a:latin typeface="標楷體" pitchFamily="65" charset="-120"/>
              </a:rPr>
              <a:t>設施識別和分類系統狀態資料，以進行錯誤和事件訊息報告。在 </a:t>
            </a:r>
            <a:r>
              <a:rPr lang="en-US" altLang="zh-TW" sz="2133">
                <a:latin typeface="標楷體" pitchFamily="65" charset="-120"/>
              </a:rPr>
              <a:t>Cisco IOS </a:t>
            </a:r>
            <a:r>
              <a:rPr lang="zh-TW" altLang="en-US" sz="2133">
                <a:latin typeface="標楷體" pitchFamily="65" charset="-120"/>
              </a:rPr>
              <a:t>路由器上報告的常見 </a:t>
            </a:r>
            <a:r>
              <a:rPr lang="en-US" altLang="zh-TW" sz="2133">
                <a:latin typeface="標楷體" pitchFamily="65" charset="-120"/>
              </a:rPr>
              <a:t>syslog </a:t>
            </a:r>
            <a:r>
              <a:rPr lang="zh-TW" altLang="en-US" sz="2133">
                <a:latin typeface="標楷體" pitchFamily="65" charset="-120"/>
              </a:rPr>
              <a:t>訊息設施包括：</a:t>
            </a:r>
            <a:r>
              <a:rPr lang="en-US" altLang="zh-TW" sz="2133">
                <a:latin typeface="標楷體" pitchFamily="65" charset="-120"/>
              </a:rPr>
              <a:t>IP</a:t>
            </a:r>
            <a:r>
              <a:rPr lang="zh-TW" altLang="en-US" sz="2133">
                <a:latin typeface="標楷體" pitchFamily="65" charset="-120"/>
              </a:rPr>
              <a:t>、</a:t>
            </a:r>
            <a:r>
              <a:rPr lang="en-US" altLang="zh-TW" sz="2133">
                <a:latin typeface="標楷體" pitchFamily="65" charset="-120"/>
              </a:rPr>
              <a:t>OSPF </a:t>
            </a:r>
            <a:r>
              <a:rPr lang="zh-TW" altLang="en-US" sz="2133">
                <a:latin typeface="標楷體" pitchFamily="65" charset="-120"/>
              </a:rPr>
              <a:t>協定、</a:t>
            </a:r>
            <a:r>
              <a:rPr lang="en-US" altLang="zh-TW" sz="2133">
                <a:latin typeface="標楷體" pitchFamily="65" charset="-120"/>
              </a:rPr>
              <a:t>SYS </a:t>
            </a:r>
            <a:r>
              <a:rPr lang="zh-TW" altLang="en-US" sz="2133">
                <a:latin typeface="標楷體" pitchFamily="65" charset="-120"/>
              </a:rPr>
              <a:t>作業系統、</a:t>
            </a:r>
            <a:r>
              <a:rPr lang="en-US" altLang="zh-TW" sz="2133">
                <a:latin typeface="標楷體" pitchFamily="65" charset="-120"/>
              </a:rPr>
              <a:t>IPsec </a:t>
            </a:r>
            <a:r>
              <a:rPr lang="zh-TW" altLang="en-US" sz="2133">
                <a:latin typeface="標楷體" pitchFamily="65" charset="-120"/>
              </a:rPr>
              <a:t>和 </a:t>
            </a:r>
            <a:r>
              <a:rPr lang="en-US" altLang="zh-TW" sz="2133">
                <a:latin typeface="標楷體" pitchFamily="65" charset="-120"/>
              </a:rPr>
              <a:t>IF</a:t>
            </a:r>
            <a:r>
              <a:rPr lang="zh-TW" altLang="en-US" sz="2133">
                <a:latin typeface="標楷體" pitchFamily="65" charset="-120"/>
              </a:rPr>
              <a:t>。</a:t>
            </a:r>
            <a:endParaRPr lang="en-US" altLang="zh-TW" sz="2133">
              <a:latin typeface="標楷體" pitchFamily="65" charset="-120"/>
            </a:endParaRPr>
          </a:p>
          <a:p>
            <a:pPr>
              <a:spcBef>
                <a:spcPct val="0"/>
              </a:spcBef>
              <a:spcAft>
                <a:spcPct val="0"/>
              </a:spcAft>
            </a:pPr>
            <a:r>
              <a:rPr lang="en-US" altLang="zh-TW" sz="2133">
                <a:latin typeface="標楷體" pitchFamily="65" charset="-120"/>
              </a:rPr>
              <a:t>Cisco</a:t>
            </a:r>
            <a:r>
              <a:rPr lang="zh-TW" altLang="en-US" sz="2133">
                <a:latin typeface="標楷體" pitchFamily="65" charset="-120"/>
              </a:rPr>
              <a:t> </a:t>
            </a:r>
            <a:r>
              <a:rPr lang="en-US" altLang="zh-TW" sz="2133">
                <a:latin typeface="標楷體" pitchFamily="65" charset="-120"/>
              </a:rPr>
              <a:t>IOS </a:t>
            </a:r>
            <a:r>
              <a:rPr lang="zh-TW" altLang="en-US" sz="2133">
                <a:latin typeface="標楷體" pitchFamily="65" charset="-120"/>
              </a:rPr>
              <a:t>軟體上 </a:t>
            </a:r>
            <a:r>
              <a:rPr lang="en-US" altLang="zh-TW" sz="2133">
                <a:latin typeface="標楷體" pitchFamily="65" charset="-120"/>
              </a:rPr>
              <a:t>syslog </a:t>
            </a:r>
            <a:r>
              <a:rPr lang="zh-TW" altLang="en-US" sz="2133">
                <a:latin typeface="標楷體" pitchFamily="65" charset="-120"/>
              </a:rPr>
              <a:t>訊息的預設格式為：</a:t>
            </a:r>
            <a:r>
              <a:rPr lang="en-US" altLang="zh-TW" sz="2133">
                <a:latin typeface="標楷體" pitchFamily="65" charset="-120"/>
              </a:rPr>
              <a:t>%facility-severity-MNEMONIC: description</a:t>
            </a:r>
            <a:r>
              <a:rPr lang="zh-TW" altLang="en-US" sz="2133">
                <a:latin typeface="標楷體" pitchFamily="65" charset="-120"/>
              </a:rPr>
              <a:t>。</a:t>
            </a:r>
            <a:endParaRPr lang="en-US" altLang="zh-TW" sz="2133">
              <a:latin typeface="標楷體" pitchFamily="65" charset="-120"/>
            </a:endParaRPr>
          </a:p>
          <a:p>
            <a:pPr>
              <a:spcBef>
                <a:spcPct val="0"/>
              </a:spcBef>
              <a:spcAft>
                <a:spcPct val="0"/>
              </a:spcAft>
            </a:pPr>
            <a:r>
              <a:rPr lang="zh-TW" altLang="en-US" sz="2133">
                <a:latin typeface="標楷體" pitchFamily="65" charset="-120"/>
              </a:rPr>
              <a:t>使用命令 </a:t>
            </a:r>
            <a:r>
              <a:rPr lang="en-US" altLang="zh-TW" sz="2133" b="1">
                <a:latin typeface="標楷體" pitchFamily="65" charset="-120"/>
              </a:rPr>
              <a:t>service timestamps log datetime</a:t>
            </a:r>
            <a:r>
              <a:rPr lang="en-US" altLang="zh-TW" sz="2133">
                <a:latin typeface="標楷體" pitchFamily="65" charset="-120"/>
              </a:rPr>
              <a:t> </a:t>
            </a:r>
            <a:r>
              <a:rPr lang="zh-TW" altLang="en-US" sz="2133">
                <a:latin typeface="標楷體" pitchFamily="65" charset="-120"/>
              </a:rPr>
              <a:t>強制日誌的事件顯示日期和時間。</a:t>
            </a:r>
            <a:endParaRPr lang="en-US" altLang="zh-TW" sz="2133">
              <a:latin typeface="標楷體" pitchFamily="65" charset="-120"/>
            </a:endParaRPr>
          </a:p>
          <a:p>
            <a:pPr>
              <a:spcBef>
                <a:spcPct val="0"/>
              </a:spcBef>
              <a:spcAft>
                <a:spcPct val="0"/>
              </a:spcAft>
            </a:pPr>
            <a:r>
              <a:rPr lang="en-US" altLang="zh-TW" sz="2133">
                <a:latin typeface="標楷體" pitchFamily="65" charset="-120"/>
              </a:rPr>
              <a:t>Cisco IFS </a:t>
            </a:r>
            <a:r>
              <a:rPr lang="zh-TW" altLang="en-US" sz="2133">
                <a:latin typeface="標楷體" pitchFamily="65" charset="-120"/>
              </a:rPr>
              <a:t>可讓管理者瀏覽至不同的目錄，並列出目錄中的檔案，以及在 </a:t>
            </a:r>
            <a:r>
              <a:rPr lang="en-US" altLang="zh-TW" sz="2133">
                <a:latin typeface="標楷體" pitchFamily="65" charset="-120"/>
              </a:rPr>
              <a:t>flash </a:t>
            </a:r>
            <a:r>
              <a:rPr lang="zh-TW" altLang="en-US" sz="2133">
                <a:latin typeface="標楷體" pitchFamily="65" charset="-120"/>
              </a:rPr>
              <a:t>記憶體或磁碟上建立子目錄。</a:t>
            </a:r>
            <a:endParaRPr lang="en-US" altLang="zh-TW" sz="2133">
              <a:latin typeface="標楷體" pitchFamily="65" charset="-120"/>
            </a:endParaRPr>
          </a:p>
          <a:p>
            <a:pPr>
              <a:spcBef>
                <a:spcPct val="0"/>
              </a:spcBef>
              <a:spcAft>
                <a:spcPct val="0"/>
              </a:spcAft>
            </a:pPr>
            <a:r>
              <a:rPr lang="zh-TW" altLang="en-US" sz="2133">
                <a:latin typeface="標楷體" pitchFamily="65" charset="-120"/>
              </a:rPr>
              <a:t>使用</a:t>
            </a:r>
            <a:r>
              <a:rPr lang="en-US" altLang="zh-TW" sz="2133">
                <a:latin typeface="標楷體" pitchFamily="65" charset="-120"/>
              </a:rPr>
              <a:t> </a:t>
            </a:r>
            <a:r>
              <a:rPr lang="en-US" altLang="zh-TW" sz="2133" b="1">
                <a:latin typeface="標楷體" pitchFamily="65" charset="-120"/>
              </a:rPr>
              <a:t>show file systems </a:t>
            </a:r>
            <a:r>
              <a:rPr lang="zh-TW" altLang="en-US" sz="2133">
                <a:latin typeface="標楷體" pitchFamily="65" charset="-120"/>
              </a:rPr>
              <a:t>命令來檢視 </a:t>
            </a:r>
            <a:r>
              <a:rPr lang="en-US" altLang="zh-TW" sz="2133">
                <a:latin typeface="標楷體" pitchFamily="65" charset="-120"/>
              </a:rPr>
              <a:t>Catalyst </a:t>
            </a:r>
            <a:r>
              <a:rPr lang="zh-TW" altLang="en-US" sz="2133">
                <a:latin typeface="標楷體" pitchFamily="65" charset="-120"/>
              </a:rPr>
              <a:t>交換器或 </a:t>
            </a:r>
            <a:r>
              <a:rPr lang="en-US" altLang="zh-TW" sz="2133">
                <a:latin typeface="標楷體" pitchFamily="65" charset="-120"/>
              </a:rPr>
              <a:t>Cisco </a:t>
            </a:r>
            <a:r>
              <a:rPr lang="zh-TW" altLang="en-US" sz="2133">
                <a:latin typeface="標楷體" pitchFamily="65" charset="-120"/>
              </a:rPr>
              <a:t>路由器上的檔案系統。</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10.8</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454</a:t>
            </a:fld>
            <a:endParaRPr lang="en-US" kern="0">
              <a:solidFill>
                <a:srgbClr val="595959"/>
              </a:solidFill>
            </a:endParaRPr>
          </a:p>
        </p:txBody>
      </p:sp>
    </p:spTree>
    <p:custDataLst>
      <p:tags r:id="rId3"/>
    </p:custDataLst>
    <p:extLst>
      <p:ext uri="{BB962C8B-B14F-4D97-AF65-F5344CB8AC3E}">
        <p14:creationId xmlns:p14="http://schemas.microsoft.com/office/powerpoint/2010/main" val="2143912233"/>
      </p:ext>
    </p:extLst>
  </p:cSld>
  <p:clrMapOvr>
    <a:masterClrMapping/>
  </p:clrMapOvr>
  <p:transition spd="slow">
    <p:wipe/>
  </p:transition>
  <p:timing/>
</p:sld>
</file>

<file path=ppt/slides/slide4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1516DBF4-949C-CE4C-8D0D-4C8C6CE0D38D}"/>
              </a:ext>
            </a:extLst>
          </p:cNvPr>
          <p:cNvSpPr>
            <a:spLocks noGrp="1"/>
          </p:cNvSpPr>
          <p:nvPr>
            <p:ph idx="1"/>
          </p:nvPr>
        </p:nvSpPr>
        <p:spPr>
          <a:xfrm>
            <a:off x="651488" y="1065259"/>
            <a:ext cx="9930614" cy="5540425"/>
          </a:xfrm>
        </p:spPr>
        <p:txBody>
          <a:bodyPr/>
          <a:lstStyle/>
          <a:p>
            <a:pPr>
              <a:spcBef>
                <a:spcPct val="0"/>
              </a:spcBef>
              <a:spcAft>
                <a:spcPct val="0"/>
              </a:spcAft>
            </a:pPr>
            <a:r>
              <a:rPr lang="zh-TW" altLang="en-US" sz="2133">
                <a:latin typeface="標楷體" pitchFamily="65" charset="-120"/>
              </a:rPr>
              <a:t>設定檔案可以使用 </a:t>
            </a:r>
            <a:r>
              <a:rPr lang="en-US" altLang="zh-TW" sz="2133">
                <a:latin typeface="標楷體" pitchFamily="65" charset="-120"/>
              </a:rPr>
              <a:t>Tera Term </a:t>
            </a:r>
            <a:r>
              <a:rPr lang="zh-TW" altLang="en-US" sz="2133">
                <a:latin typeface="標楷體" pitchFamily="65" charset="-120"/>
              </a:rPr>
              <a:t>儲存到一個文字檔案。你可以從檔案複製設定，然後直接貼到裝置上。</a:t>
            </a:r>
            <a:endParaRPr lang="en-US" altLang="zh-TW" sz="2133">
              <a:latin typeface="標楷體" pitchFamily="65" charset="-120"/>
            </a:endParaRPr>
          </a:p>
          <a:p>
            <a:pPr>
              <a:spcBef>
                <a:spcPct val="0"/>
              </a:spcBef>
              <a:spcAft>
                <a:spcPct val="0"/>
              </a:spcAft>
            </a:pPr>
            <a:r>
              <a:rPr lang="zh-TW" altLang="en-US" sz="2133">
                <a:latin typeface="標楷體" pitchFamily="65" charset="-120"/>
              </a:rPr>
              <a:t>設定檔可以儲存在 </a:t>
            </a:r>
            <a:r>
              <a:rPr lang="en-US" altLang="zh-TW" sz="2133">
                <a:latin typeface="標楷體" pitchFamily="65" charset="-120"/>
              </a:rPr>
              <a:t>TFTP </a:t>
            </a:r>
            <a:r>
              <a:rPr lang="zh-TW" altLang="en-US" sz="2133">
                <a:latin typeface="標楷體" pitchFamily="65" charset="-120"/>
              </a:rPr>
              <a:t>伺服器或 </a:t>
            </a:r>
            <a:r>
              <a:rPr lang="en-US" altLang="zh-TW" sz="2133">
                <a:latin typeface="標楷體" pitchFamily="65" charset="-120"/>
              </a:rPr>
              <a:t>USB </a:t>
            </a:r>
            <a:r>
              <a:rPr lang="zh-TW" altLang="en-US" sz="2133">
                <a:latin typeface="標楷體" pitchFamily="65" charset="-120"/>
              </a:rPr>
              <a:t>磁碟機上。</a:t>
            </a:r>
            <a:endParaRPr lang="en-US" altLang="zh-TW" sz="2133">
              <a:latin typeface="標楷體" pitchFamily="65" charset="-120"/>
            </a:endParaRPr>
          </a:p>
          <a:p>
            <a:pPr>
              <a:spcBef>
                <a:spcPct val="0"/>
              </a:spcBef>
              <a:spcAft>
                <a:spcPct val="0"/>
              </a:spcAft>
            </a:pPr>
            <a:r>
              <a:rPr lang="zh-TW" altLang="en-US" sz="2133">
                <a:latin typeface="標楷體" pitchFamily="65" charset="-120"/>
              </a:rPr>
              <a:t>若要將執行設定或啟動設定儲存至 </a:t>
            </a:r>
            <a:r>
              <a:rPr lang="en-US" altLang="zh-TW" sz="2133">
                <a:latin typeface="標楷體" pitchFamily="65" charset="-120"/>
              </a:rPr>
              <a:t>TFTP </a:t>
            </a:r>
            <a:r>
              <a:rPr lang="zh-TW" altLang="en-US" sz="2133">
                <a:latin typeface="標楷體" pitchFamily="65" charset="-120"/>
              </a:rPr>
              <a:t>伺服器，請使用 </a:t>
            </a:r>
            <a:r>
              <a:rPr lang="en-US" altLang="zh-TW" sz="2133" b="1">
                <a:latin typeface="標楷體" pitchFamily="65" charset="-120"/>
              </a:rPr>
              <a:t>copy running-config tftp</a:t>
            </a:r>
            <a:r>
              <a:rPr lang="en-US" altLang="zh-TW" sz="2133">
                <a:latin typeface="標楷體" pitchFamily="65" charset="-120"/>
              </a:rPr>
              <a:t> </a:t>
            </a:r>
            <a:r>
              <a:rPr lang="zh-TW" altLang="en-US" sz="2133">
                <a:latin typeface="標楷體" pitchFamily="65" charset="-120"/>
              </a:rPr>
              <a:t>或 </a:t>
            </a:r>
            <a:r>
              <a:rPr lang="en-US" altLang="zh-TW" sz="2133" b="1">
                <a:latin typeface="標楷體" pitchFamily="65" charset="-120"/>
              </a:rPr>
              <a:t>copy startup-config tftp</a:t>
            </a:r>
            <a:r>
              <a:rPr lang="en-US" altLang="zh-TW" sz="2133">
                <a:latin typeface="標楷體" pitchFamily="65" charset="-120"/>
              </a:rPr>
              <a:t> </a:t>
            </a:r>
            <a:r>
              <a:rPr lang="zh-TW" altLang="en-US" sz="2133">
                <a:latin typeface="標楷體" pitchFamily="65" charset="-120"/>
              </a:rPr>
              <a:t>命令。</a:t>
            </a:r>
            <a:endParaRPr lang="en-US" altLang="zh-TW" sz="2133">
              <a:latin typeface="標楷體" pitchFamily="65" charset="-120"/>
            </a:endParaRPr>
          </a:p>
          <a:p>
            <a:pPr>
              <a:spcBef>
                <a:spcPct val="0"/>
              </a:spcBef>
              <a:spcAft>
                <a:spcPct val="0"/>
              </a:spcAft>
            </a:pPr>
            <a:r>
              <a:rPr lang="en-US" altLang="zh-TW" sz="2133">
                <a:latin typeface="標楷體" pitchFamily="65" charset="-120"/>
              </a:rPr>
              <a:t>Cisco</a:t>
            </a:r>
            <a:r>
              <a:rPr lang="zh-TW" altLang="en-US" sz="2133">
                <a:latin typeface="標楷體" pitchFamily="65" charset="-120"/>
              </a:rPr>
              <a:t> </a:t>
            </a:r>
            <a:r>
              <a:rPr lang="en-US" altLang="zh-TW" sz="2133">
                <a:latin typeface="標楷體" pitchFamily="65" charset="-120"/>
              </a:rPr>
              <a:t>IOS </a:t>
            </a:r>
            <a:r>
              <a:rPr lang="zh-TW" altLang="en-US" sz="2133">
                <a:latin typeface="標楷體" pitchFamily="65" charset="-120"/>
              </a:rPr>
              <a:t>軟體映像檔和設定檔可儲存在中央 </a:t>
            </a:r>
            <a:r>
              <a:rPr lang="en-US" altLang="zh-TW" sz="2133">
                <a:latin typeface="標楷體" pitchFamily="65" charset="-120"/>
              </a:rPr>
              <a:t>TFTP </a:t>
            </a:r>
            <a:r>
              <a:rPr lang="zh-TW" altLang="en-US" sz="2133">
                <a:latin typeface="標楷體" pitchFamily="65" charset="-120"/>
              </a:rPr>
              <a:t>伺服器上，以控制 </a:t>
            </a:r>
            <a:r>
              <a:rPr lang="en-US" altLang="zh-TW" sz="2133">
                <a:latin typeface="標楷體" pitchFamily="65" charset="-120"/>
              </a:rPr>
              <a:t>IOS </a:t>
            </a:r>
            <a:r>
              <a:rPr lang="zh-TW" altLang="en-US" sz="2133">
                <a:latin typeface="標楷體" pitchFamily="65" charset="-120"/>
              </a:rPr>
              <a:t>映像的數量和這些 </a:t>
            </a:r>
            <a:r>
              <a:rPr lang="en-US" altLang="zh-TW" sz="2133">
                <a:latin typeface="標楷體" pitchFamily="65" charset="-120"/>
              </a:rPr>
              <a:t>IOS </a:t>
            </a:r>
            <a:r>
              <a:rPr lang="zh-TW" altLang="en-US" sz="2133">
                <a:latin typeface="標楷體" pitchFamily="65" charset="-120"/>
              </a:rPr>
              <a:t>映像的版本，以及必須維護的設定檔案。</a:t>
            </a:r>
          </a:p>
          <a:p>
            <a:pPr>
              <a:spcBef>
                <a:spcPct val="0"/>
              </a:spcBef>
              <a:spcAft>
                <a:spcPct val="0"/>
              </a:spcAft>
            </a:pPr>
            <a:r>
              <a:rPr lang="zh-TW" altLang="en-US" sz="2133">
                <a:latin typeface="標楷體" pitchFamily="65" charset="-120"/>
              </a:rPr>
              <a:t>選擇符合平台、功能和軟體需求的 </a:t>
            </a:r>
            <a:r>
              <a:rPr lang="en-US" altLang="zh-TW" sz="2133">
                <a:latin typeface="標楷體" pitchFamily="65" charset="-120"/>
              </a:rPr>
              <a:t>Cisco IOS </a:t>
            </a:r>
            <a:r>
              <a:rPr lang="zh-TW" altLang="en-US" sz="2133">
                <a:latin typeface="標楷體" pitchFamily="65" charset="-120"/>
              </a:rPr>
              <a:t>映像檔。從 </a:t>
            </a:r>
            <a:r>
              <a:rPr lang="en-US" altLang="zh-TW" sz="2133">
                <a:latin typeface="標楷體" pitchFamily="65" charset="-120"/>
              </a:rPr>
              <a:t>cisco.com </a:t>
            </a:r>
            <a:r>
              <a:rPr lang="zh-TW" altLang="en-US" sz="2133">
                <a:latin typeface="標楷體" pitchFamily="65" charset="-120"/>
              </a:rPr>
              <a:t>下載檔案，並將檔案傳送至 </a:t>
            </a:r>
            <a:r>
              <a:rPr lang="en-US" altLang="zh-TW" sz="2133">
                <a:latin typeface="標楷體" pitchFamily="65" charset="-120"/>
              </a:rPr>
              <a:t>TFTP </a:t>
            </a:r>
            <a:r>
              <a:rPr lang="zh-TW" altLang="en-US" sz="2133">
                <a:latin typeface="標楷體" pitchFamily="65" charset="-120"/>
              </a:rPr>
              <a:t>伺服器。</a:t>
            </a:r>
            <a:endParaRPr lang="en-US" altLang="zh-TW" sz="2133">
              <a:latin typeface="標楷體" pitchFamily="65" charset="-120"/>
            </a:endParaRPr>
          </a:p>
          <a:p>
            <a:pPr>
              <a:spcBef>
                <a:spcPct val="0"/>
              </a:spcBef>
              <a:spcAft>
                <a:spcPct val="0"/>
              </a:spcAft>
            </a:pPr>
            <a:r>
              <a:rPr lang="zh-TW" altLang="en-US" sz="2133">
                <a:latin typeface="標楷體" pitchFamily="65" charset="-120"/>
              </a:rPr>
              <a:t>若要在路由器的 </a:t>
            </a:r>
            <a:r>
              <a:rPr lang="en-US" altLang="zh-TW" sz="2133">
                <a:latin typeface="標楷體" pitchFamily="65" charset="-120"/>
              </a:rPr>
              <a:t>flash </a:t>
            </a:r>
            <a:r>
              <a:rPr lang="zh-TW" altLang="en-US" sz="2133">
                <a:latin typeface="標楷體" pitchFamily="65" charset="-120"/>
              </a:rPr>
              <a:t>上儲存該映像後升級至複製的 </a:t>
            </a:r>
            <a:r>
              <a:rPr lang="en-US" altLang="zh-TW" sz="2133">
                <a:latin typeface="標楷體" pitchFamily="65" charset="-120"/>
              </a:rPr>
              <a:t>IOS </a:t>
            </a:r>
            <a:r>
              <a:rPr lang="zh-TW" altLang="en-US" sz="2133">
                <a:latin typeface="標楷體" pitchFamily="65" charset="-120"/>
              </a:rPr>
              <a:t>映像，請設定路由器在啟動期間使用 </a:t>
            </a:r>
            <a:r>
              <a:rPr lang="en-US" altLang="zh-TW" sz="2133" b="1">
                <a:latin typeface="標楷體" pitchFamily="65" charset="-120"/>
              </a:rPr>
              <a:t>boot system</a:t>
            </a:r>
            <a:r>
              <a:rPr lang="zh-TW" altLang="en-US" sz="2133">
                <a:latin typeface="標楷體" pitchFamily="65" charset="-120"/>
              </a:rPr>
              <a:t> 命令載入新映像。</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10.8</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455</a:t>
            </a:fld>
            <a:endParaRPr lang="en-US" kern="0">
              <a:solidFill>
                <a:srgbClr val="595959"/>
              </a:solidFill>
            </a:endParaRPr>
          </a:p>
        </p:txBody>
      </p:sp>
    </p:spTree>
    <p:custDataLst>
      <p:tags r:id="rId3"/>
    </p:custDataLst>
    <p:extLst>
      <p:ext uri="{BB962C8B-B14F-4D97-AF65-F5344CB8AC3E}">
        <p14:creationId xmlns:p14="http://schemas.microsoft.com/office/powerpoint/2010/main" val="3871194122"/>
      </p:ext>
    </p:extLst>
  </p:cSld>
  <p:clrMapOvr>
    <a:masterClrMapping/>
  </p:clrMapOvr>
  <p:transition spd="slow">
    <p:wipe/>
  </p:transition>
  <p:timing/>
</p:sld>
</file>

<file path=ppt/slides/slide4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35C7D27D-6F98-4045-8088-22FDC3DE0CD0}"/>
              </a:ext>
            </a:extLst>
          </p:cNvPr>
          <p:cNvSpPr>
            <a:spLocks noGrp="1"/>
          </p:cNvSpPr>
          <p:nvPr>
            <p:ph idx="1"/>
          </p:nvPr>
        </p:nvSpPr>
        <p:spPr>
          <a:xfrm>
            <a:off x="676426" y="1065257"/>
            <a:ext cx="11804381" cy="5035393"/>
          </a:xfrm>
        </p:spPr>
        <p:txBody>
          <a:bodyPr>
            <a:normAutofit/>
          </a:bodyPr>
          <a:lstStyle/>
          <a:p>
            <a:pPr>
              <a:spcBef>
                <a:spcPct val="0"/>
              </a:spcBef>
              <a:spcAft>
                <a:spcPct val="0"/>
              </a:spcAft>
            </a:pPr>
            <a:r>
              <a:rPr lang="en-US" altLang="zh-TW" sz="2000">
                <a:cs typeface="Times New Roman" panose="02020603050405020304" pitchFamily="18" charset="0"/>
              </a:rPr>
              <a:t>Cisco Discovery Protocol (CDP)</a:t>
            </a:r>
          </a:p>
          <a:p>
            <a:pPr>
              <a:spcBef>
                <a:spcPct val="0"/>
              </a:spcBef>
              <a:spcAft>
                <a:spcPct val="0"/>
              </a:spcAft>
            </a:pPr>
            <a:r>
              <a:rPr lang="en-US" altLang="zh-TW" sz="2000" b="1" err="1">
                <a:cs typeface="Times New Roman" panose="02020603050405020304" pitchFamily="18" charset="0"/>
              </a:rPr>
              <a:t>cdp run</a:t>
            </a:r>
          </a:p>
          <a:p>
            <a:pPr>
              <a:spcBef>
                <a:spcPct val="0"/>
              </a:spcBef>
              <a:spcAft>
                <a:spcPct val="0"/>
              </a:spcAft>
            </a:pPr>
            <a:r>
              <a:rPr lang="en-US" altLang="zh-TW" sz="2000" b="1" err="1">
                <a:cs typeface="Times New Roman" panose="02020603050405020304" pitchFamily="18" charset="0"/>
              </a:rPr>
              <a:t>cdp enable</a:t>
            </a:r>
          </a:p>
          <a:p>
            <a:pPr>
              <a:spcBef>
                <a:spcPct val="0"/>
              </a:spcBef>
              <a:spcAft>
                <a:spcPct val="0"/>
              </a:spcAft>
            </a:pPr>
            <a:r>
              <a:rPr lang="en-US" altLang="zh-TW" sz="2000" b="1">
                <a:cs typeface="Times New Roman" panose="02020603050405020304" pitchFamily="18" charset="0"/>
              </a:rPr>
              <a:t>show cdp </a:t>
            </a:r>
          </a:p>
          <a:p>
            <a:pPr>
              <a:spcBef>
                <a:spcPct val="0"/>
              </a:spcBef>
              <a:spcAft>
                <a:spcPct val="0"/>
              </a:spcAft>
            </a:pPr>
            <a:r>
              <a:rPr lang="en-US" altLang="zh-TW" sz="2000" b="1">
                <a:cs typeface="Times New Roman" panose="02020603050405020304" pitchFamily="18" charset="0"/>
              </a:rPr>
              <a:t>show cdp interface</a:t>
            </a:r>
          </a:p>
          <a:p>
            <a:pPr>
              <a:spcBef>
                <a:spcPct val="0"/>
              </a:spcBef>
              <a:spcAft>
                <a:spcPct val="0"/>
              </a:spcAft>
            </a:pPr>
            <a:r>
              <a:rPr lang="en-US" altLang="zh-TW" sz="2000" b="1">
                <a:cs typeface="Times New Roman" panose="02020603050405020304" pitchFamily="18" charset="0"/>
              </a:rPr>
              <a:t>show cdp neighbors</a:t>
            </a:r>
          </a:p>
          <a:p>
            <a:pPr>
              <a:spcBef>
                <a:spcPct val="0"/>
              </a:spcBef>
              <a:spcAft>
                <a:spcPct val="0"/>
              </a:spcAft>
            </a:pPr>
            <a:r>
              <a:rPr lang="en-US" altLang="zh-TW" sz="2000" b="1">
                <a:cs typeface="Times New Roman" panose="02020603050405020304" pitchFamily="18" charset="0"/>
              </a:rPr>
              <a:t>show cdp neighbors detail</a:t>
            </a:r>
          </a:p>
          <a:p>
            <a:pPr>
              <a:spcBef>
                <a:spcPct val="0"/>
              </a:spcBef>
              <a:spcAft>
                <a:spcPct val="0"/>
              </a:spcAft>
            </a:pPr>
            <a:r>
              <a:rPr lang="en-US" altLang="zh-TW" sz="2000">
                <a:cs typeface="Times New Roman" panose="02020603050405020304" pitchFamily="18" charset="0"/>
              </a:rPr>
              <a:t>Link Layer Discovery Protocol (LLDP)</a:t>
            </a:r>
          </a:p>
          <a:p>
            <a:pPr>
              <a:spcBef>
                <a:spcPct val="0"/>
              </a:spcBef>
              <a:spcAft>
                <a:spcPct val="0"/>
              </a:spcAft>
            </a:pPr>
            <a:r>
              <a:rPr lang="en-US" altLang="zh-TW" sz="2000" b="1" err="1">
                <a:cs typeface="Times New Roman" panose="02020603050405020304" pitchFamily="18" charset="0"/>
              </a:rPr>
              <a:t>lldp run</a:t>
            </a:r>
          </a:p>
          <a:p>
            <a:pPr>
              <a:spcBef>
                <a:spcPct val="0"/>
              </a:spcBef>
              <a:spcAft>
                <a:spcPct val="0"/>
              </a:spcAft>
            </a:pPr>
            <a:r>
              <a:rPr lang="en-US" altLang="zh-TW" sz="2000" b="1" err="1">
                <a:cs typeface="Times New Roman" panose="02020603050405020304" pitchFamily="18" charset="0"/>
              </a:rPr>
              <a:t>lldp enable</a:t>
            </a:r>
          </a:p>
          <a:p>
            <a:pPr>
              <a:spcBef>
                <a:spcPct val="0"/>
              </a:spcBef>
              <a:spcAft>
                <a:spcPct val="0"/>
              </a:spcAft>
            </a:pPr>
            <a:r>
              <a:rPr lang="en-US" altLang="zh-TW" sz="2000" b="1" err="1">
                <a:cs typeface="Times New Roman" panose="02020603050405020304" pitchFamily="18" charset="0"/>
              </a:rPr>
              <a:t>lldp transmit</a:t>
            </a:r>
          </a:p>
          <a:p>
            <a:pPr>
              <a:spcBef>
                <a:spcPct val="0"/>
              </a:spcBef>
              <a:spcAft>
                <a:spcPct val="0"/>
              </a:spcAft>
            </a:pPr>
            <a:r>
              <a:rPr lang="en-US" altLang="zh-TW" sz="2000" b="1" err="1">
                <a:cs typeface="Times New Roman" panose="02020603050405020304" pitchFamily="18" charset="0"/>
              </a:rPr>
              <a:t>lldp receive</a:t>
            </a:r>
          </a:p>
          <a:p>
            <a:pPr>
              <a:spcBef>
                <a:spcPct val="0"/>
              </a:spcBef>
              <a:spcAft>
                <a:spcPct val="0"/>
              </a:spcAft>
            </a:pPr>
            <a:r>
              <a:rPr lang="en-US" altLang="zh-TW" sz="2000" b="1">
                <a:cs typeface="Times New Roman" panose="02020603050405020304" pitchFamily="18" charset="0"/>
              </a:rPr>
              <a:t>show lldp</a:t>
            </a:r>
            <a:endParaRPr lang="en-US" altLang="zh-TW" sz="2000" b="1">
              <a:cs typeface="Times New Roman" panose="02020603050405020304" pitchFamily="18" charset="0"/>
            </a:endParaRPr>
          </a:p>
          <a:p>
            <a:pPr>
              <a:spcBef>
                <a:spcPct val="0"/>
              </a:spcBef>
              <a:spcAft>
                <a:spcPct val="0"/>
              </a:spcAft>
            </a:pPr>
            <a:r>
              <a:rPr lang="en-US" altLang="zh-TW" sz="2000" b="1">
                <a:cs typeface="Times New Roman" panose="02020603050405020304" pitchFamily="18" charset="0"/>
              </a:rPr>
              <a:t>show lldp neighbors</a:t>
            </a:r>
          </a:p>
          <a:p>
            <a:pPr>
              <a:spcBef>
                <a:spcPct val="0"/>
              </a:spcBef>
              <a:spcAft>
                <a:spcPct val="0"/>
              </a:spcAft>
            </a:pPr>
            <a:r>
              <a:rPr lang="en-US" altLang="zh-TW" sz="2000" b="1">
                <a:cs typeface="Times New Roman" panose="02020603050405020304" pitchFamily="18" charset="0"/>
              </a:rPr>
              <a:t>show lldp neighbors detail</a:t>
            </a:r>
          </a:p>
          <a:p>
            <a:pPr>
              <a:spcBef>
                <a:spcPct val="0"/>
              </a:spcBef>
              <a:spcAft>
                <a:spcPct val="0"/>
              </a:spcAft>
            </a:pPr>
            <a:r>
              <a:rPr lang="en-US" altLang="zh-TW" sz="2000" b="1">
                <a:cs typeface="Times New Roman" panose="02020603050405020304" pitchFamily="18" charset="0"/>
              </a:rPr>
              <a:t>clock set hh:mm:ss mm dd yyyy</a:t>
            </a:r>
            <a:endParaRPr lang="en-US" altLang="zh-TW" sz="2000" b="1">
              <a:cs typeface="Times New Roman" panose="02020603050405020304" pitchFamily="18" charset="0"/>
            </a:endParaRPr>
          </a:p>
          <a:p>
            <a:endParaRPr lang="en-US"/>
          </a:p>
        </p:txBody>
      </p:sp>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altLang="en-US" sz="3600" smtClean="0">
                <a:solidFill>
                  <a:srgbClr val="004C69"/>
                </a:solidFill>
              </a:rPr>
              <a:t>網路</a:t>
            </a:r>
            <a:r>
              <a:rPr lang="zh-TW" altLang="en-US" sz="3600">
                <a:solidFill>
                  <a:srgbClr val="004C69"/>
                </a:solidFill>
              </a:rPr>
              <a:t>管理</a:t>
            </a:r>
            <a:br>
              <a:rPr lang="en-US" sz="3600">
                <a:solidFill>
                  <a:srgbClr val="004C69"/>
                </a:solidFill>
              </a:rPr>
            </a:br>
            <a:r>
              <a:rPr lang="zh-TW" sz="3600">
                <a:solidFill>
                  <a:srgbClr val="004C69"/>
                </a:solidFill>
              </a:rPr>
              <a:t>新詞彙和命令</a:t>
            </a:r>
          </a:p>
        </p:txBody>
      </p:sp>
      <p:sp>
        <p:nvSpPr>
          <p:cNvPr id="4" name="Content Placeholder 2">
            <a:extLst>
              <a:ext uri="{FF2B5EF4-FFF2-40B4-BE49-F238E27FC236}">
                <a16:creationId xmlns:a16="http://schemas.microsoft.com/office/drawing/2014/main" id="{04039C20-795A-7D40-9200-23D971A64980}"/>
              </a:ext>
            </a:extLst>
          </p:cNvPr>
          <p:cNvSpPr txBox="1"/>
          <p:nvPr/>
        </p:nvSpPr>
        <p:spPr bwMode="auto">
          <a:xfrm>
            <a:off x="5146161" y="1065258"/>
            <a:ext cx="6010936"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0"/>
              </a:spcBef>
              <a:spcAft>
                <a:spcPct val="0"/>
              </a:spcAft>
            </a:pPr>
            <a:r>
              <a:rPr lang="en-US" altLang="zh-TW" sz="2000">
                <a:latin typeface="Times New Roman" panose="02020603050405020304" pitchFamily="18" charset="0"/>
                <a:cs typeface="Times New Roman" panose="02020603050405020304" pitchFamily="18" charset="0"/>
              </a:rPr>
              <a:t>Network Time Protocol (NTP)</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Stratum</a:t>
            </a:r>
          </a:p>
          <a:p>
            <a:pPr>
              <a:spcBef>
                <a:spcPct val="0"/>
              </a:spcBef>
              <a:spcAft>
                <a:spcPct val="0"/>
              </a:spcAft>
            </a:pPr>
            <a:r>
              <a:rPr lang="en-US" altLang="zh-TW" sz="2000" b="1">
                <a:latin typeface="Times New Roman" panose="02020603050405020304" pitchFamily="18" charset="0"/>
                <a:cs typeface="Times New Roman" panose="02020603050405020304" pitchFamily="18" charset="0"/>
              </a:rPr>
              <a:t>show clock</a:t>
            </a:r>
          </a:p>
          <a:p>
            <a:pPr>
              <a:spcBef>
                <a:spcPct val="0"/>
              </a:spcBef>
              <a:spcAft>
                <a:spcPct val="0"/>
              </a:spcAft>
            </a:pPr>
            <a:r>
              <a:rPr lang="en-US" altLang="zh-TW" sz="2000" b="1">
                <a:latin typeface="Times New Roman" panose="02020603050405020304" pitchFamily="18" charset="0"/>
                <a:cs typeface="Times New Roman" panose="02020603050405020304" pitchFamily="18" charset="0"/>
              </a:rPr>
              <a:t>show clock detail</a:t>
            </a:r>
          </a:p>
          <a:p>
            <a:pPr>
              <a:spcBef>
                <a:spcPct val="0"/>
              </a:spcBef>
              <a:spcAft>
                <a:spcPct val="0"/>
              </a:spcAft>
            </a:pPr>
            <a:r>
              <a:rPr lang="en-US" altLang="zh-TW" sz="2000" b="1" err="1">
                <a:latin typeface="Times New Roman" panose="02020603050405020304" pitchFamily="18" charset="0"/>
                <a:cs typeface="Times New Roman" panose="02020603050405020304" pitchFamily="18" charset="0"/>
              </a:rPr>
              <a:t>ntp server ip-address</a:t>
            </a:r>
          </a:p>
          <a:p>
            <a:pPr>
              <a:spcBef>
                <a:spcPct val="0"/>
              </a:spcBef>
              <a:spcAft>
                <a:spcPct val="0"/>
              </a:spcAft>
            </a:pPr>
            <a:r>
              <a:rPr lang="en-US" altLang="zh-TW" sz="2000" b="1">
                <a:latin typeface="Times New Roman" panose="02020603050405020304" pitchFamily="18" charset="0"/>
                <a:cs typeface="Times New Roman" panose="02020603050405020304" pitchFamily="18" charset="0"/>
              </a:rPr>
              <a:t>show ntp associations</a:t>
            </a:r>
          </a:p>
          <a:p>
            <a:pPr>
              <a:spcBef>
                <a:spcPct val="0"/>
              </a:spcBef>
              <a:spcAft>
                <a:spcPct val="0"/>
              </a:spcAft>
            </a:pPr>
            <a:r>
              <a:rPr lang="en-US" altLang="zh-TW" sz="2000" b="1">
                <a:latin typeface="Times New Roman" panose="02020603050405020304" pitchFamily="18" charset="0"/>
                <a:cs typeface="Times New Roman" panose="02020603050405020304" pitchFamily="18" charset="0"/>
              </a:rPr>
              <a:t>show ntp status</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Simple Network Management Protocol (SNMP)</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Network Management System (NMS)</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SNMP Manager</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SNMP Agent</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Management Information Base (MIB)</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Object Identifier (OID)</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get-request</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get-next-request</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get-bulk-request</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get-response</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set-request</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456</a:t>
            </a:fld>
            <a:endParaRPr lang="en-US" kern="0">
              <a:solidFill>
                <a:srgbClr val="595959"/>
              </a:solidFill>
            </a:endParaRPr>
          </a:p>
        </p:txBody>
      </p:sp>
    </p:spTree>
    <p:custDataLst>
      <p:tags r:id="rId3"/>
    </p:custDataLst>
    <p:extLst>
      <p:ext uri="{BB962C8B-B14F-4D97-AF65-F5344CB8AC3E}">
        <p14:creationId xmlns:p14="http://schemas.microsoft.com/office/powerpoint/2010/main" val="417292166"/>
      </p:ext>
    </p:extLst>
  </p:cSld>
  <p:clrMapOvr>
    <a:masterClrMapping/>
  </p:clrMapOvr>
  <p:transition spd="slow">
    <p:wipe/>
  </p:transition>
  <p:timing/>
</p:sld>
</file>

<file path=ppt/slides/slide4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35C7D27D-6F98-4045-8088-22FDC3DE0CD0}"/>
              </a:ext>
            </a:extLst>
          </p:cNvPr>
          <p:cNvSpPr>
            <a:spLocks noGrp="1"/>
          </p:cNvSpPr>
          <p:nvPr>
            <p:ph idx="1"/>
          </p:nvPr>
        </p:nvSpPr>
        <p:spPr>
          <a:xfrm>
            <a:off x="676426" y="1065257"/>
            <a:ext cx="11804381" cy="5035393"/>
          </a:xfrm>
        </p:spPr>
        <p:txBody>
          <a:bodyPr>
            <a:normAutofit/>
          </a:bodyPr>
          <a:lstStyle/>
          <a:p>
            <a:pPr>
              <a:spcBef>
                <a:spcPct val="0"/>
              </a:spcBef>
              <a:spcAft>
                <a:spcPct val="0"/>
              </a:spcAft>
            </a:pPr>
            <a:r>
              <a:rPr lang="en-US" altLang="zh-TW" sz="2000"/>
              <a:t>MIB Variable</a:t>
            </a:r>
          </a:p>
          <a:p>
            <a:pPr>
              <a:spcBef>
                <a:spcPct val="0"/>
              </a:spcBef>
              <a:spcAft>
                <a:spcPct val="0"/>
              </a:spcAft>
            </a:pPr>
            <a:r>
              <a:rPr lang="en-US" altLang="zh-TW" sz="2000"/>
              <a:t>SNMP Agent Trap</a:t>
            </a:r>
          </a:p>
          <a:p>
            <a:pPr>
              <a:spcBef>
                <a:spcPct val="0"/>
              </a:spcBef>
              <a:spcAft>
                <a:spcPct val="0"/>
              </a:spcAft>
            </a:pPr>
            <a:r>
              <a:rPr lang="en-US" altLang="zh-TW" sz="2000"/>
              <a:t>SNMPv1</a:t>
            </a:r>
          </a:p>
          <a:p>
            <a:pPr>
              <a:spcBef>
                <a:spcPct val="0"/>
              </a:spcBef>
              <a:spcAft>
                <a:spcPct val="0"/>
              </a:spcAft>
            </a:pPr>
            <a:r>
              <a:rPr lang="en-US" altLang="zh-TW" sz="2000"/>
              <a:t>SNMPv2c</a:t>
            </a:r>
          </a:p>
          <a:p>
            <a:pPr>
              <a:spcBef>
                <a:spcPct val="0"/>
              </a:spcBef>
              <a:spcAft>
                <a:spcPct val="0"/>
              </a:spcAft>
            </a:pPr>
            <a:r>
              <a:rPr lang="en-US" altLang="zh-TW" sz="2000"/>
              <a:t>SNMPv3</a:t>
            </a:r>
          </a:p>
          <a:p>
            <a:pPr>
              <a:spcBef>
                <a:spcPct val="0"/>
              </a:spcBef>
              <a:spcAft>
                <a:spcPct val="0"/>
              </a:spcAft>
            </a:pPr>
            <a:r>
              <a:rPr lang="en-US" altLang="zh-TW" sz="2000" err="1"/>
              <a:t>noAuthNoPriv</a:t>
            </a:r>
            <a:endParaRPr lang="en-US" altLang="zh-TW" sz="2000"/>
          </a:p>
          <a:p>
            <a:pPr>
              <a:spcBef>
                <a:spcPct val="0"/>
              </a:spcBef>
              <a:spcAft>
                <a:spcPct val="0"/>
              </a:spcAft>
            </a:pPr>
            <a:r>
              <a:rPr lang="en-US" altLang="zh-TW" sz="2000" err="1"/>
              <a:t>authNoPriv</a:t>
            </a:r>
            <a:endParaRPr lang="en-US" altLang="zh-TW" sz="2000"/>
          </a:p>
          <a:p>
            <a:pPr>
              <a:spcBef>
                <a:spcPct val="0"/>
              </a:spcBef>
              <a:spcAft>
                <a:spcPct val="0"/>
              </a:spcAft>
            </a:pPr>
            <a:r>
              <a:rPr lang="en-US" altLang="zh-TW" sz="2000" err="1"/>
              <a:t>authPriv</a:t>
            </a:r>
            <a:endParaRPr lang="en-US" altLang="zh-TW" sz="2000"/>
          </a:p>
          <a:p>
            <a:pPr>
              <a:spcBef>
                <a:spcPct val="0"/>
              </a:spcBef>
              <a:spcAft>
                <a:spcPct val="0"/>
              </a:spcAft>
            </a:pPr>
            <a:r>
              <a:rPr lang="en-US" altLang="zh-TW" sz="2000"/>
              <a:t>Community Strings</a:t>
            </a:r>
          </a:p>
          <a:p>
            <a:pPr>
              <a:spcBef>
                <a:spcPct val="0"/>
              </a:spcBef>
              <a:spcAft>
                <a:spcPct val="0"/>
              </a:spcAft>
            </a:pPr>
            <a:r>
              <a:rPr lang="en-US" altLang="zh-TW" sz="2000" err="1"/>
              <a:t>snmpget</a:t>
            </a:r>
            <a:endParaRPr lang="en-US" altLang="zh-TW" sz="2000"/>
          </a:p>
          <a:p>
            <a:pPr>
              <a:spcBef>
                <a:spcPct val="0"/>
              </a:spcBef>
              <a:spcAft>
                <a:spcPct val="0"/>
              </a:spcAft>
            </a:pPr>
            <a:r>
              <a:rPr lang="en-US" altLang="zh-TW" sz="2000"/>
              <a:t>Cisco SNMP Object Navigator</a:t>
            </a:r>
          </a:p>
          <a:p>
            <a:pPr>
              <a:spcBef>
                <a:spcPct val="0"/>
              </a:spcBef>
              <a:spcAft>
                <a:spcPct val="0"/>
              </a:spcAft>
            </a:pPr>
            <a:r>
              <a:rPr lang="en-US" altLang="zh-TW" sz="2000"/>
              <a:t>Syslog</a:t>
            </a:r>
          </a:p>
          <a:p>
            <a:pPr>
              <a:spcBef>
                <a:spcPct val="0"/>
              </a:spcBef>
              <a:spcAft>
                <a:spcPct val="0"/>
              </a:spcAft>
            </a:pPr>
            <a:r>
              <a:rPr lang="en-US" altLang="zh-TW" sz="2000"/>
              <a:t>Syslog Facility</a:t>
            </a:r>
          </a:p>
          <a:p>
            <a:pPr>
              <a:spcBef>
                <a:spcPct val="0"/>
              </a:spcBef>
              <a:spcAft>
                <a:spcPct val="0"/>
              </a:spcAft>
            </a:pPr>
            <a:r>
              <a:rPr lang="en-US" altLang="zh-TW" sz="2000" b="1"/>
              <a:t>service timestamps log datetime</a:t>
            </a:r>
          </a:p>
          <a:p>
            <a:pPr>
              <a:spcBef>
                <a:spcPct val="0"/>
              </a:spcBef>
              <a:spcAft>
                <a:spcPct val="0"/>
              </a:spcAft>
            </a:pPr>
            <a:r>
              <a:rPr lang="en-US" altLang="zh-TW" sz="2000"/>
              <a:t>Cisco Integrated File System (IFS)</a:t>
            </a:r>
          </a:p>
          <a:p>
            <a:pPr>
              <a:spcBef>
                <a:spcPct val="0"/>
              </a:spcBef>
              <a:spcAft>
                <a:spcPct val="0"/>
              </a:spcAft>
            </a:pPr>
            <a:r>
              <a:rPr lang="en-US" altLang="zh-TW" sz="2000"/>
              <a:t>show file systems</a:t>
            </a:r>
          </a:p>
        </p:txBody>
      </p:sp>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altLang="en-US" sz="3600" smtClean="0">
                <a:solidFill>
                  <a:srgbClr val="004C69"/>
                </a:solidFill>
              </a:rPr>
              <a:t>網路</a:t>
            </a:r>
            <a:r>
              <a:rPr lang="zh-TW" altLang="en-US" sz="3600">
                <a:solidFill>
                  <a:srgbClr val="004C69"/>
                </a:solidFill>
              </a:rPr>
              <a:t>管理</a:t>
            </a:r>
            <a:br>
              <a:rPr lang="en-US" sz="3600">
                <a:solidFill>
                  <a:srgbClr val="004C69"/>
                </a:solidFill>
              </a:rPr>
            </a:br>
            <a:r>
              <a:rPr lang="zh-TW" sz="3600">
                <a:solidFill>
                  <a:srgbClr val="004C69"/>
                </a:solidFill>
              </a:rPr>
              <a:t>新詞彙</a:t>
            </a:r>
            <a:r>
              <a:rPr lang="zh-TW" altLang="en-US" sz="3600">
                <a:solidFill>
                  <a:srgbClr val="004C69"/>
                </a:solidFill>
              </a:rPr>
              <a:t>和</a:t>
            </a:r>
            <a:r>
              <a:rPr lang="zh-TW" sz="3600">
                <a:solidFill>
                  <a:srgbClr val="004C69"/>
                </a:solidFill>
              </a:rPr>
              <a:t>命令</a:t>
            </a:r>
            <a:r>
              <a:rPr lang="zh-TW" altLang="en-US" sz="3600">
                <a:solidFill>
                  <a:srgbClr val="004C69"/>
                </a:solidFill>
              </a:rPr>
              <a:t>（續）</a:t>
            </a:r>
            <a:r>
              <a:rPr lang="zh-TW" sz="3600">
                <a:solidFill>
                  <a:srgbClr val="004C69"/>
                </a:solidFill>
              </a:rPr>
              <a:t> </a:t>
            </a:r>
          </a:p>
        </p:txBody>
      </p:sp>
      <p:sp>
        <p:nvSpPr>
          <p:cNvPr id="4" name="Content Placeholder 2">
            <a:extLst>
              <a:ext uri="{FF2B5EF4-FFF2-40B4-BE49-F238E27FC236}">
                <a16:creationId xmlns:a16="http://schemas.microsoft.com/office/drawing/2014/main" id="{04039C20-795A-7D40-9200-23D971A64980}"/>
              </a:ext>
            </a:extLst>
          </p:cNvPr>
          <p:cNvSpPr txBox="1"/>
          <p:nvPr/>
        </p:nvSpPr>
        <p:spPr bwMode="auto">
          <a:xfrm>
            <a:off x="5146161" y="1065258"/>
            <a:ext cx="6010936"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0"/>
              </a:spcBef>
              <a:spcAft>
                <a:spcPct val="0"/>
              </a:spcAft>
            </a:pPr>
            <a:r>
              <a:rPr lang="en-US" altLang="zh-TW" sz="2000" err="1">
                <a:latin typeface="Times New Roman" panose="02020603050405020304" pitchFamily="18" charset="0"/>
                <a:cs typeface="Times New Roman" panose="02020603050405020304" pitchFamily="18" charset="0"/>
              </a:rPr>
              <a:t>bootflash</a:t>
            </a:r>
            <a:endParaRPr lang="en-US" altLang="zh-TW" sz="2000">
              <a:latin typeface="Times New Roman" panose="02020603050405020304" pitchFamily="18" charset="0"/>
              <a:cs typeface="Times New Roman" panose="02020603050405020304" pitchFamily="18" charset="0"/>
            </a:endParaRPr>
          </a:p>
          <a:p>
            <a:pPr>
              <a:spcBef>
                <a:spcPct val="0"/>
              </a:spcBef>
              <a:spcAft>
                <a:spcPct val="0"/>
              </a:spcAft>
            </a:pPr>
            <a:r>
              <a:rPr lang="en-US" altLang="zh-TW" sz="2000" b="1" err="1">
                <a:latin typeface="Times New Roman" panose="02020603050405020304" pitchFamily="18" charset="0"/>
                <a:cs typeface="Times New Roman" panose="02020603050405020304" pitchFamily="18" charset="0"/>
              </a:rPr>
              <a:t>pwd</a:t>
            </a:r>
            <a:endParaRPr lang="en-US" altLang="zh-TW" sz="2000" b="1">
              <a:latin typeface="Times New Roman" panose="02020603050405020304" pitchFamily="18" charset="0"/>
              <a:cs typeface="Times New Roman" panose="02020603050405020304" pitchFamily="18" charset="0"/>
            </a:endParaRPr>
          </a:p>
          <a:p>
            <a:pPr>
              <a:spcBef>
                <a:spcPct val="0"/>
              </a:spcBef>
              <a:spcAft>
                <a:spcPct val="0"/>
              </a:spcAft>
            </a:pPr>
            <a:r>
              <a:rPr lang="en-US" altLang="zh-TW" sz="2000" b="1">
                <a:latin typeface="Times New Roman" panose="02020603050405020304" pitchFamily="18" charset="0"/>
                <a:cs typeface="Times New Roman" panose="02020603050405020304" pitchFamily="18" charset="0"/>
              </a:rPr>
              <a:t>copy running-config tftp</a:t>
            </a:r>
            <a:endParaRPr lang="en-US" altLang="zh-TW" sz="2000" b="1">
              <a:latin typeface="Times New Roman" panose="02020603050405020304" pitchFamily="18" charset="0"/>
              <a:cs typeface="Times New Roman" panose="02020603050405020304" pitchFamily="18" charset="0"/>
            </a:endParaRPr>
          </a:p>
          <a:p>
            <a:pPr>
              <a:spcBef>
                <a:spcPct val="0"/>
              </a:spcBef>
              <a:spcAft>
                <a:spcPct val="0"/>
              </a:spcAft>
            </a:pPr>
            <a:r>
              <a:rPr lang="en-US" altLang="zh-TW" sz="2000" b="1">
                <a:latin typeface="Times New Roman" panose="02020603050405020304" pitchFamily="18" charset="0"/>
                <a:cs typeface="Times New Roman" panose="02020603050405020304" pitchFamily="18" charset="0"/>
              </a:rPr>
              <a:t>copy tftp running-config</a:t>
            </a:r>
          </a:p>
          <a:p>
            <a:pPr>
              <a:spcBef>
                <a:spcPct val="0"/>
              </a:spcBef>
              <a:spcAft>
                <a:spcPct val="0"/>
              </a:spcAft>
            </a:pPr>
            <a:r>
              <a:rPr lang="en-US" altLang="zh-TW" sz="2000" b="1">
                <a:latin typeface="Times New Roman" panose="02020603050405020304" pitchFamily="18" charset="0"/>
                <a:cs typeface="Times New Roman" panose="02020603050405020304" pitchFamily="18" charset="0"/>
              </a:rPr>
              <a:t>copy running-config usbflash0:</a:t>
            </a:r>
          </a:p>
          <a:p>
            <a:pPr>
              <a:spcBef>
                <a:spcPct val="0"/>
              </a:spcBef>
              <a:spcAft>
                <a:spcPct val="0"/>
              </a:spcAft>
            </a:pPr>
            <a:r>
              <a:rPr lang="en-US" altLang="zh-TW" sz="2000">
                <a:latin typeface="Times New Roman" panose="02020603050405020304" pitchFamily="18" charset="0"/>
                <a:cs typeface="Times New Roman" panose="02020603050405020304" pitchFamily="18" charset="0"/>
              </a:rPr>
              <a:t>ROMMON</a:t>
            </a:r>
          </a:p>
          <a:p>
            <a:pPr>
              <a:spcBef>
                <a:spcPct val="0"/>
              </a:spcBef>
              <a:spcAft>
                <a:spcPct val="0"/>
              </a:spcAft>
            </a:pPr>
            <a:r>
              <a:rPr lang="en-US" altLang="zh-TW" sz="2000" b="1" err="1">
                <a:latin typeface="Times New Roman" panose="02020603050405020304" pitchFamily="18" charset="0"/>
                <a:cs typeface="Times New Roman" panose="02020603050405020304" pitchFamily="18" charset="0"/>
              </a:rPr>
              <a:t>confreg</a:t>
            </a:r>
            <a:endParaRPr lang="en-US" altLang="zh-TW" sz="2000" b="1">
              <a:latin typeface="Times New Roman" panose="02020603050405020304" pitchFamily="18" charset="0"/>
              <a:cs typeface="Times New Roman" panose="02020603050405020304" pitchFamily="18" charset="0"/>
            </a:endParaRPr>
          </a:p>
          <a:p>
            <a:pPr>
              <a:spcBef>
                <a:spcPct val="0"/>
              </a:spcBef>
              <a:spcAft>
                <a:spcPct val="0"/>
              </a:spcAft>
            </a:pPr>
            <a:r>
              <a:rPr lang="en-US" altLang="zh-TW" sz="2000" b="1">
                <a:latin typeface="Times New Roman" panose="02020603050405020304" pitchFamily="18" charset="0"/>
                <a:cs typeface="Times New Roman" panose="02020603050405020304" pitchFamily="18" charset="0"/>
              </a:rPr>
              <a:t>config-register</a:t>
            </a:r>
          </a:p>
          <a:p>
            <a:pPr>
              <a:spcBef>
                <a:spcPct val="0"/>
              </a:spcBef>
              <a:spcAft>
                <a:spcPct val="0"/>
              </a:spcAft>
            </a:pPr>
            <a:r>
              <a:rPr lang="en-US" altLang="zh-TW" sz="2000" b="1">
                <a:latin typeface="Times New Roman" panose="02020603050405020304" pitchFamily="18" charset="0"/>
                <a:cs typeface="Times New Roman" panose="02020603050405020304" pitchFamily="18" charset="0"/>
              </a:rPr>
              <a:t>copy tftp: flash:</a:t>
            </a:r>
          </a:p>
          <a:p>
            <a:pPr>
              <a:spcBef>
                <a:spcPct val="0"/>
              </a:spcBef>
              <a:spcAft>
                <a:spcPct val="0"/>
              </a:spcAft>
            </a:pPr>
            <a:r>
              <a:rPr lang="en-US" altLang="zh-TW" sz="2000" b="1">
                <a:latin typeface="Times New Roman" panose="02020603050405020304" pitchFamily="18" charset="0"/>
                <a:cs typeface="Times New Roman" panose="02020603050405020304" pitchFamily="18" charset="0"/>
              </a:rPr>
              <a:t>boot system</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457</a:t>
            </a:fld>
            <a:endParaRPr lang="en-US" kern="0">
              <a:solidFill>
                <a:srgbClr val="595959"/>
              </a:solidFill>
            </a:endParaRPr>
          </a:p>
        </p:txBody>
      </p:sp>
    </p:spTree>
    <p:custDataLst>
      <p:tags r:id="rId3"/>
    </p:custDataLst>
    <p:extLst>
      <p:ext uri="{BB962C8B-B14F-4D97-AF65-F5344CB8AC3E}">
        <p14:creationId xmlns:p14="http://schemas.microsoft.com/office/powerpoint/2010/main" val="532158382"/>
      </p:ext>
    </p:extLst>
  </p:cSld>
  <p:clrMapOvr>
    <a:masterClrMapping/>
  </p:clrMapOvr>
  <p:transition spd="slow">
    <p:wipe/>
  </p:transition>
  <p:timing/>
</p:sld>
</file>

<file path=ppt/slides/slide4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noAutofit/>
          </a:bodyPr>
          <a:lstStyle/>
          <a:p>
            <a:r>
              <a:rPr lang="zh-TW" altLang="en-US" sz="5000" smtClean="0">
                <a:latin typeface="標楷體" pitchFamily="65" charset="-120"/>
              </a:rPr>
              <a:t>第十一章</a:t>
            </a:r>
            <a:br>
              <a:rPr lang="en-US" altLang="zh-TW" sz="5000">
                <a:latin typeface="標楷體" pitchFamily="65" charset="-120"/>
              </a:rPr>
            </a:br>
            <a:br>
              <a:rPr lang="en-US" altLang="zh-TW" sz="5000">
                <a:latin typeface="標楷體" pitchFamily="65" charset="-120"/>
              </a:rPr>
            </a:br>
            <a:r>
              <a:rPr lang="zh-TW" altLang="zh-TW" sz="5000">
                <a:latin typeface="標楷體" pitchFamily="65" charset="-120"/>
              </a:rPr>
              <a:t>網路設計</a:t>
            </a:r>
            <a:endParaRPr lang="zh-TW" sz="5000">
              <a:latin typeface="標楷體" pitchFamily="65" charset="-120"/>
              <a:cs typeface="Arial"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458</a:t>
            </a:fld>
            <a:endParaRPr lang="en-US"/>
          </a:p>
        </p:txBody>
      </p:sp>
    </p:spTree>
    <p:custDataLst>
      <p:tags r:id="rId3"/>
    </p:custDataLst>
    <p:extLst>
      <p:ext uri="{BB962C8B-B14F-4D97-AF65-F5344CB8AC3E}">
        <p14:creationId xmlns:p14="http://schemas.microsoft.com/office/powerpoint/2010/main" val="915674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內容版面配置區 3">
            <a:extLst>
              <a:ext uri="{FF2B5EF4-FFF2-40B4-BE49-F238E27FC236}">
                <a16:creationId xmlns:a16="http://schemas.microsoft.com/office/drawing/2014/main" id="{CF8A99D1-075D-4517-8AF0-B1628612938A}"/>
              </a:ext>
            </a:extLst>
          </p:cNvPr>
          <p:cNvSpPr>
            <a:spLocks noGrp="1"/>
          </p:cNvSpPr>
          <p:nvPr>
            <p:ph idx="1"/>
          </p:nvPr>
        </p:nvSpPr>
        <p:spPr>
          <a:xfrm>
            <a:off x="609924" y="847898"/>
            <a:ext cx="11804381" cy="110559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spcBef>
                <a:spcPct val="0"/>
              </a:spcBef>
              <a:buNone/>
            </a:pPr>
            <a:r>
              <a:rPr lang="zh-TW" altLang="en-US" sz="3600">
                <a:solidFill>
                  <a:srgbClr val="004C69"/>
                </a:solidFill>
                <a:cs typeface="+mj-cs"/>
              </a:rPr>
              <a:t>模組</a:t>
            </a:r>
            <a:r>
              <a:rPr lang="zh-TW" altLang="zh-TW" sz="3600">
                <a:solidFill>
                  <a:srgbClr val="004C69"/>
                </a:solidFill>
                <a:cs typeface="+mj-cs"/>
              </a:rPr>
              <a:t>標題：網路設計</a:t>
            </a:r>
            <a:endParaRPr lang="en-US" altLang="en-US" sz="3600">
              <a:solidFill>
                <a:srgbClr val="004C69"/>
              </a:solidFill>
              <a:cs typeface="+mj-cs"/>
            </a:endParaRPr>
          </a:p>
          <a:p>
            <a:pPr>
              <a:spcBef>
                <a:spcPct val="0"/>
              </a:spcBef>
              <a:buNone/>
            </a:pPr>
            <a:r>
              <a:rPr lang="zh-TW" altLang="zh-TW" sz="3600">
                <a:solidFill>
                  <a:srgbClr val="004C69"/>
                </a:solidFill>
                <a:cs typeface="+mj-cs"/>
              </a:rPr>
              <a:t>模組目標：</a:t>
            </a:r>
            <a:r>
              <a:rPr lang="zh-TW" altLang="en-US" sz="3600">
                <a:solidFill>
                  <a:srgbClr val="004C69"/>
                </a:solidFill>
                <a:cs typeface="+mj-cs"/>
              </a:rPr>
              <a:t>解釋可延伸網路架構的特點。</a:t>
            </a: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sz="3600">
                <a:solidFill>
                  <a:srgbClr val="004C69"/>
                </a:solidFill>
              </a:rPr>
              <a:t>模組目標</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452767542"/>
              </p:ext>
            </p:extLst>
          </p:nvPr>
        </p:nvGraphicFramePr>
        <p:xfrm>
          <a:off x="528000" y="2160000"/>
          <a:ext cx="11105200" cy="3541948"/>
        </p:xfrm>
        <a:graphic>
          <a:graphicData uri="http://schemas.openxmlformats.org/drawingml/2006/table">
            <a:tbl>
              <a:tblPr firstRow="1" firstCol="1" bandRow="1">
                <a:tableStyleId>{5C22544A-7EE6-4342-B048-85BDC9FD1C3A}</a:tableStyleId>
              </a:tblPr>
              <a:tblGrid>
                <a:gridCol w="3270916">
                  <a:extLst>
                    <a:ext uri="{9D8B030D-6E8A-4147-A177-3AD203B41FA5}">
                      <a16:colId xmlns:a16="http://schemas.microsoft.com/office/drawing/2014/main" val="1523797708"/>
                    </a:ext>
                  </a:extLst>
                </a:gridCol>
                <a:gridCol w="7834284">
                  <a:extLst>
                    <a:ext uri="{9D8B030D-6E8A-4147-A177-3AD203B41FA5}">
                      <a16:colId xmlns:a16="http://schemas.microsoft.com/office/drawing/2014/main" val="2750207184"/>
                    </a:ext>
                  </a:extLst>
                </a:gridCol>
              </a:tblGrid>
              <a:tr h="386080">
                <a:tc>
                  <a:txBody>
                    <a:bodyPr vert="horz" wrap="square"/>
                    <a:lstStyle/>
                    <a:p>
                      <a:pPr algn="l" fontAlgn="ctr"/>
                      <a:r>
                        <a:rPr lang="zh-TW" altLang="en-US" sz="3000" b="1">
                          <a:effectLst/>
                          <a:latin typeface="標楷體" pitchFamily="65" charset="-120"/>
                          <a:ea typeface="標楷體" panose="03000509000000000000" pitchFamily="65" charset="-120"/>
                        </a:rPr>
                        <a:t>主題標題</a:t>
                      </a:r>
                      <a:endParaRPr lang="zh-TW" altLang="en-US" sz="30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3000" b="1">
                          <a:effectLst/>
                          <a:latin typeface="標楷體" pitchFamily="65" charset="-120"/>
                          <a:ea typeface="標楷體" panose="03000509000000000000" pitchFamily="65" charset="-120"/>
                        </a:rPr>
                        <a:t>主題目標</a:t>
                      </a:r>
                      <a:endParaRPr lang="zh-TW" altLang="en-US" sz="30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1874061904"/>
                  </a:ext>
                </a:extLst>
              </a:tr>
              <a:tr h="745787">
                <a:tc>
                  <a:txBody>
                    <a:bodyPr vert="horz" wrap="square"/>
                    <a:lstStyle/>
                    <a:p>
                      <a:pPr fontAlgn="ctr"/>
                      <a:r>
                        <a:rPr lang="zh-TW" altLang="en-US" sz="3000" b="1">
                          <a:effectLst/>
                          <a:latin typeface="標楷體" pitchFamily="65" charset="-120"/>
                          <a:ea typeface="標楷體" panose="03000509000000000000" pitchFamily="65" charset="-120"/>
                        </a:rPr>
                        <a:t>階層式網路</a:t>
                      </a:r>
                      <a:endParaRPr lang="zh-TW" altLang="en-US" sz="30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3000" b="0">
                          <a:effectLst/>
                          <a:latin typeface="標楷體" pitchFamily="65" charset="-120"/>
                          <a:ea typeface="標楷體" panose="03000509000000000000" pitchFamily="65" charset="-120"/>
                        </a:rPr>
                        <a:t>解釋資料、語音和視訊如何在交換網路中統合。</a:t>
                      </a:r>
                    </a:p>
                  </a:txBody>
                  <a:tcPr marL="50800" marR="50800" marT="50800" marB="50800" anchor="ctr"/>
                </a:tc>
                <a:extLst>
                  <a:ext uri="{0D108BD9-81ED-4DB2-BD59-A6C34878D82A}">
                    <a16:rowId xmlns:a16="http://schemas.microsoft.com/office/drawing/2014/main" val="1646858405"/>
                  </a:ext>
                </a:extLst>
              </a:tr>
              <a:tr h="745787">
                <a:tc>
                  <a:txBody>
                    <a:bodyPr vert="horz" wrap="square"/>
                    <a:lstStyle/>
                    <a:p>
                      <a:pPr fontAlgn="ctr"/>
                      <a:r>
                        <a:rPr lang="zh-TW" altLang="en-US" sz="3000" b="1">
                          <a:effectLst/>
                          <a:latin typeface="標楷體" pitchFamily="65" charset="-120"/>
                          <a:ea typeface="標楷體" panose="03000509000000000000" pitchFamily="65" charset="-120"/>
                        </a:rPr>
                        <a:t>可擴充的網路</a:t>
                      </a:r>
                      <a:endParaRPr lang="zh-TW" altLang="en-US" sz="30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3000" b="0">
                          <a:effectLst/>
                          <a:latin typeface="標楷體" pitchFamily="65" charset="-120"/>
                          <a:ea typeface="標楷體" panose="03000509000000000000" pitchFamily="65" charset="-120"/>
                        </a:rPr>
                        <a:t>解釋設計可擴充網路的考量。</a:t>
                      </a:r>
                    </a:p>
                  </a:txBody>
                  <a:tcPr marL="50800" marR="50800" marT="50800" marB="50800" anchor="ctr"/>
                </a:tc>
                <a:extLst>
                  <a:ext uri="{0D108BD9-81ED-4DB2-BD59-A6C34878D82A}">
                    <a16:rowId xmlns:a16="http://schemas.microsoft.com/office/drawing/2014/main" val="1435904258"/>
                  </a:ext>
                </a:extLst>
              </a:tr>
              <a:tr h="745787">
                <a:tc>
                  <a:txBody>
                    <a:bodyPr vert="horz" wrap="square"/>
                    <a:lstStyle/>
                    <a:p>
                      <a:pPr fontAlgn="ctr"/>
                      <a:r>
                        <a:rPr lang="zh-TW" altLang="en-US" sz="3000" b="1">
                          <a:effectLst/>
                          <a:latin typeface="標楷體" pitchFamily="65" charset="-120"/>
                          <a:ea typeface="標楷體" panose="03000509000000000000" pitchFamily="65" charset="-120"/>
                        </a:rPr>
                        <a:t>交換器硬體</a:t>
                      </a:r>
                      <a:endParaRPr lang="zh-TW" altLang="en-US" sz="30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3000" b="0">
                          <a:effectLst/>
                          <a:latin typeface="標楷體" pitchFamily="65" charset="-120"/>
                          <a:ea typeface="標楷體" panose="03000509000000000000" pitchFamily="65" charset="-120"/>
                        </a:rPr>
                        <a:t>解釋交換器硬體功能如何支援網路需求。</a:t>
                      </a:r>
                    </a:p>
                  </a:txBody>
                  <a:tcPr marL="50800" marR="50800" marT="50800" marB="50800" anchor="ctr"/>
                </a:tc>
                <a:extLst>
                  <a:ext uri="{0D108BD9-81ED-4DB2-BD59-A6C34878D82A}">
                    <a16:rowId xmlns:a16="http://schemas.microsoft.com/office/drawing/2014/main" val="138032680"/>
                  </a:ext>
                </a:extLst>
              </a:tr>
              <a:tr h="745787">
                <a:tc>
                  <a:txBody>
                    <a:bodyPr vert="horz" wrap="square"/>
                    <a:lstStyle/>
                    <a:p>
                      <a:pPr fontAlgn="ctr"/>
                      <a:r>
                        <a:rPr lang="zh-TW" altLang="en-US" sz="3000" b="1">
                          <a:effectLst/>
                          <a:latin typeface="標楷體" pitchFamily="65" charset="-120"/>
                          <a:ea typeface="標楷體" panose="03000509000000000000" pitchFamily="65" charset="-120"/>
                        </a:rPr>
                        <a:t>路由器硬體</a:t>
                      </a:r>
                      <a:endParaRPr lang="zh-TW" altLang="en-US" sz="30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3000" b="0">
                          <a:effectLst/>
                          <a:latin typeface="標楷體" pitchFamily="65" charset="-120"/>
                          <a:ea typeface="標楷體" panose="03000509000000000000" pitchFamily="65" charset="-120"/>
                        </a:rPr>
                        <a:t>說明適用於中小型企業網路的路由器類型。</a:t>
                      </a:r>
                    </a:p>
                  </a:txBody>
                  <a:tcPr marL="50800" marR="50800" marT="50800" marB="50800" anchor="ctr"/>
                </a:tc>
                <a:extLst>
                  <a:ext uri="{0D108BD9-81ED-4DB2-BD59-A6C34878D82A}">
                    <a16:rowId xmlns:a16="http://schemas.microsoft.com/office/drawing/2014/main" val="373317805"/>
                  </a:ext>
                </a:extLst>
              </a:tr>
            </a:tbl>
          </a:graphicData>
        </a:graphic>
      </p:graphicFrame>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459</a:t>
            </a:fld>
            <a:endParaRPr lang="en-US" kern="0">
              <a:solidFill>
                <a:srgbClr val="595959"/>
              </a:solidFill>
            </a:endParaRPr>
          </a:p>
        </p:txBody>
      </p:sp>
    </p:spTree>
    <p:custDataLst>
      <p:tags r:id="rId3"/>
    </p:custDataLst>
    <p:extLst>
      <p:ext uri="{BB962C8B-B14F-4D97-AF65-F5344CB8AC3E}">
        <p14:creationId xmlns:p14="http://schemas.microsoft.com/office/powerpoint/2010/main" val="3569509232"/>
      </p:ext>
    </p:extLst>
  </p:cSld>
  <p:clrMapOvr>
    <a:masterClrMapping/>
  </p:clrMapOvr>
  <p:transition spd="slow">
    <p:wipe/>
  </p:transition>
  <p:timing/>
</p:sld>
</file>

<file path=ppt/slides/slide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A35935EC-CBDC-CA44-911E-FF320B5E2330}"/>
              </a:ext>
            </a:extLst>
          </p:cNvPr>
          <p:cNvSpPr>
            <a:spLocks noGrp="1"/>
          </p:cNvSpPr>
          <p:nvPr>
            <p:ph idx="1"/>
          </p:nvPr>
        </p:nvSpPr>
        <p:spPr>
          <a:xfrm>
            <a:off x="764108" y="1065259"/>
            <a:ext cx="11804381" cy="5540425"/>
          </a:xfrm>
        </p:spPr>
        <p:txBody>
          <a:bodyPr/>
          <a:lstStyle/>
          <a:p>
            <a:pPr marL="0" indent="0">
              <a:buNone/>
            </a:pPr>
            <a:r>
              <a:rPr lang="zh-TW" altLang="en-US" sz="2133">
                <a:latin typeface="標楷體" pitchFamily="65" charset="-120"/>
                <a:cs typeface="Arial" pitchFamily="34" charset="0"/>
              </a:rPr>
              <a:t>使用迴路來為各種目的提供額外的介面。在這種情況下，迴路介面被通告為 </a:t>
            </a:r>
            <a:r>
              <a:rPr lang="en-US" altLang="zh-TW" sz="2133">
                <a:latin typeface="標楷體" pitchFamily="65" charset="-120"/>
                <a:cs typeface="Arial" pitchFamily="34" charset="0"/>
              </a:rPr>
              <a:t>/32 </a:t>
            </a:r>
            <a:r>
              <a:rPr lang="zh-TW" altLang="en-US" sz="2133">
                <a:latin typeface="標楷體" pitchFamily="65" charset="-120"/>
                <a:cs typeface="Arial" pitchFamily="34" charset="0"/>
              </a:rPr>
              <a:t>主機路由。</a:t>
            </a:r>
          </a:p>
          <a:p>
            <a:pPr marL="0" indent="0">
              <a:buNone/>
            </a:pPr>
            <a:r>
              <a:rPr lang="zh-TW" altLang="en-US" sz="2133">
                <a:latin typeface="標楷體" pitchFamily="65" charset="-120"/>
                <a:cs typeface="Arial" pitchFamily="34" charset="0"/>
              </a:rPr>
              <a:t>若要模擬真實的 </a:t>
            </a:r>
            <a:r>
              <a:rPr lang="en-US" altLang="zh-TW" sz="2133">
                <a:latin typeface="標楷體" pitchFamily="65" charset="-120"/>
                <a:cs typeface="Arial" pitchFamily="34" charset="0"/>
              </a:rPr>
              <a:t>LAN</a:t>
            </a:r>
            <a:r>
              <a:rPr lang="zh-TW" altLang="en-US" sz="2133">
                <a:latin typeface="標楷體" pitchFamily="65" charset="-120"/>
                <a:cs typeface="Arial" pitchFamily="34" charset="0"/>
              </a:rPr>
              <a:t>，迴路介面設定為點對點網路，以通告完整網路。</a:t>
            </a:r>
          </a:p>
          <a:p>
            <a:pPr marL="0" indent="0">
              <a:buNone/>
            </a:pPr>
            <a:r>
              <a:rPr lang="en-US" altLang="zh-TW" sz="2133">
                <a:latin typeface="標楷體" pitchFamily="65" charset="-120"/>
                <a:cs typeface="Arial" pitchFamily="34" charset="0"/>
              </a:rPr>
              <a:t>R2 </a:t>
            </a:r>
            <a:r>
              <a:rPr lang="zh-TW" altLang="en-US" sz="2133">
                <a:latin typeface="標楷體" pitchFamily="65" charset="-120"/>
                <a:cs typeface="Arial" pitchFamily="34" charset="0"/>
              </a:rPr>
              <a:t>在 </a:t>
            </a:r>
            <a:r>
              <a:rPr lang="en-US" altLang="zh-TW" sz="2133">
                <a:latin typeface="標楷體" pitchFamily="65" charset="-120"/>
                <a:cs typeface="Arial" pitchFamily="34" charset="0"/>
              </a:rPr>
              <a:t>R1 </a:t>
            </a:r>
            <a:r>
              <a:rPr lang="zh-TW" altLang="en-US" sz="2133">
                <a:latin typeface="標楷體" pitchFamily="65" charset="-120"/>
                <a:cs typeface="Arial" pitchFamily="34" charset="0"/>
              </a:rPr>
              <a:t>以原樣通告迴路介面時所看到的內容：</a:t>
            </a:r>
            <a:endParaRPr lang="en-US" altLang="zh-TW" sz="2133">
              <a:latin typeface="標楷體" pitchFamily="65" charset="-120"/>
              <a:cs typeface="Arial" pitchFamily="34" charset="0"/>
            </a:endParaRPr>
          </a:p>
          <a:p>
            <a:pPr marL="632867" lvl="1" indent="-380990"/>
            <a:endParaRPr lang="en-US" altLang="zh-TW" sz="2000">
              <a:latin typeface="標楷體" pitchFamily="65" charset="-120"/>
              <a:cs typeface="Arial" panose="020b0604020202020204" pitchFamily="34" charset="0"/>
            </a:endParaRPr>
          </a:p>
          <a:p>
            <a:pPr marL="632867" lvl="1" indent="-380990"/>
            <a:endParaRPr lang="en-US" altLang="zh-TW" sz="2000">
              <a:latin typeface="標楷體" pitchFamily="65" charset="-120"/>
              <a:cs typeface="Arial" pitchFamily="34" charset="0"/>
            </a:endParaRPr>
          </a:p>
          <a:p>
            <a:pPr marL="632867" lvl="1" indent="-380990"/>
            <a:r>
              <a:rPr lang="zh-TW" altLang="en-US" sz="2000">
                <a:latin typeface="標楷體" pitchFamily="65" charset="-120"/>
                <a:cs typeface="Arial" pitchFamily="34" charset="0"/>
              </a:rPr>
              <a:t>在</a:t>
            </a:r>
            <a:r>
              <a:rPr lang="zh-TW" altLang="zh-TW" sz="2000">
                <a:latin typeface="標楷體" pitchFamily="65" charset="-120"/>
                <a:cs typeface="Arial" pitchFamily="34" charset="0"/>
              </a:rPr>
              <a:t> R1</a:t>
            </a:r>
            <a:r>
              <a:rPr lang="en-US" altLang="zh-TW" sz="2000">
                <a:latin typeface="標楷體" pitchFamily="65" charset="-120"/>
                <a:cs typeface="Arial" pitchFamily="34" charset="0"/>
              </a:rPr>
              <a:t> </a:t>
            </a:r>
            <a:r>
              <a:rPr lang="zh-TW" altLang="en-US" sz="2000">
                <a:latin typeface="標楷體" pitchFamily="65" charset="-120"/>
                <a:cs typeface="Arial" pitchFamily="34" charset="0"/>
              </a:rPr>
              <a:t>變更設定：</a:t>
            </a:r>
            <a:endParaRPr lang="zh-TW" altLang="zh-TW" sz="2000">
              <a:latin typeface="標楷體" pitchFamily="65" charset="-120"/>
              <a:cs typeface="Arial" panose="020b0604020202020204" pitchFamily="34" charset="0"/>
            </a:endParaRPr>
          </a:p>
          <a:p>
            <a:pPr marL="632867" lvl="1" indent="-380990"/>
            <a:endParaRPr lang="en-US" altLang="zh-TW" sz="2000">
              <a:latin typeface="標楷體" pitchFamily="65" charset="-120"/>
              <a:cs typeface="Arial" pitchFamily="34" charset="0"/>
            </a:endParaRPr>
          </a:p>
          <a:p>
            <a:pPr marL="632867" lvl="1" indent="-380990"/>
            <a:endParaRPr lang="en-US" altLang="zh-TW" sz="2000">
              <a:latin typeface="標楷體" pitchFamily="65" charset="-120"/>
              <a:cs typeface="Arial" pitchFamily="34" charset="0"/>
            </a:endParaRPr>
          </a:p>
          <a:p>
            <a:pPr marL="632867" lvl="1" indent="-380990"/>
            <a:r>
              <a:rPr lang="zh-TW" altLang="zh-TW" sz="2000">
                <a:latin typeface="標楷體" pitchFamily="65" charset="-120"/>
                <a:cs typeface="Arial" pitchFamily="34" charset="0"/>
              </a:rPr>
              <a:t>R2 的結果：</a:t>
            </a:r>
            <a:endParaRPr lang="zh-TW" altLang="en-US" sz="2000">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2.2</a:t>
            </a:r>
            <a:r>
              <a:rPr lang="zh-TW" altLang="en-US" sz="3600" smtClean="0">
                <a:solidFill>
                  <a:srgbClr val="004C69"/>
                </a:solidFill>
              </a:rPr>
              <a:t>點</a:t>
            </a:r>
            <a:r>
              <a:rPr lang="zh-TW" altLang="en-US" sz="3600">
                <a:solidFill>
                  <a:srgbClr val="004C69"/>
                </a:solidFill>
              </a:rPr>
              <a:t>對點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zh-TW" altLang="en-US" sz="3600">
                <a:solidFill>
                  <a:srgbClr val="004C69"/>
                </a:solidFill>
              </a:rPr>
              <a:t>迴路和點對點網路</a:t>
            </a:r>
          </a:p>
        </p:txBody>
      </p:sp>
      <p:sp>
        <p:nvSpPr>
          <p:cNvPr id="7" name="Rectangle 6">
            <a:extLst>
              <a:ext uri="{FF2B5EF4-FFF2-40B4-BE49-F238E27FC236}">
                <a16:creationId xmlns:a16="http://schemas.microsoft.com/office/drawing/2014/main" id="{BC6E8652-745D-624D-A856-771EE65438E9}"/>
              </a:ext>
            </a:extLst>
          </p:cNvPr>
          <p:cNvSpPr/>
          <p:nvPr/>
        </p:nvSpPr>
        <p:spPr>
          <a:xfrm>
            <a:off x="952858" y="2700499"/>
            <a:ext cx="10400124" cy="584775"/>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R2# </a:t>
            </a:r>
            <a:r>
              <a:rPr lang="en-US" altLang="zh-TW" sz="1600" b="1">
                <a:solidFill>
                  <a:srgbClr val="DFDFDF"/>
                </a:solidFill>
                <a:latin typeface="Courier New" panose="02070309020205020404" pitchFamily="49" charset="0"/>
              </a:rPr>
              <a:t>show ip route | include 10.10.1 </a:t>
            </a:r>
          </a:p>
          <a:p>
            <a:r>
              <a:rPr lang="en-US" altLang="zh-TW" sz="1600">
                <a:solidFill>
                  <a:srgbClr val="DFDFDF"/>
                </a:solidFill>
                <a:latin typeface="Courier New" panose="02070309020205020404" pitchFamily="49" charset="0"/>
              </a:rPr>
              <a:t>O        10.10.1.1/</a:t>
            </a:r>
            <a:r>
              <a:rPr lang="en-US" altLang="zh-TW" sz="1600">
                <a:solidFill>
                  <a:schemeClr val="accent6"/>
                </a:solidFill>
                <a:latin typeface="Courier New" panose="02070309020205020404" pitchFamily="49" charset="0"/>
              </a:rPr>
              <a:t>32</a:t>
            </a:r>
            <a:r>
              <a:rPr lang="en-US" altLang="zh-TW" sz="1600">
                <a:solidFill>
                  <a:srgbClr val="DFDFDF"/>
                </a:solidFill>
                <a:latin typeface="Courier New" panose="02070309020205020404" pitchFamily="49" charset="0"/>
              </a:rPr>
              <a:t> [110/2] via 10.1.1.5, 00:03:05, GigabitEthernet0/0/0</a:t>
            </a:r>
            <a:endParaRPr lang="zh-TW" altLang="en-US" sz="1600">
              <a:solidFill>
                <a:srgbClr val="FBAB18"/>
              </a:solidFill>
              <a:latin typeface="Courier New" panose="02070309020205020404" pitchFamily="49" charset="0"/>
            </a:endParaRPr>
          </a:p>
        </p:txBody>
      </p:sp>
      <p:sp>
        <p:nvSpPr>
          <p:cNvPr id="9" name="Rectangle 8">
            <a:extLst>
              <a:ext uri="{FF2B5EF4-FFF2-40B4-BE49-F238E27FC236}">
                <a16:creationId xmlns:a16="http://schemas.microsoft.com/office/drawing/2014/main" id="{FB55CE70-0397-4943-84BE-EA9C138A4F90}"/>
              </a:ext>
            </a:extLst>
          </p:cNvPr>
          <p:cNvSpPr/>
          <p:nvPr/>
        </p:nvSpPr>
        <p:spPr>
          <a:xfrm>
            <a:off x="952858" y="3913546"/>
            <a:ext cx="7834489" cy="584775"/>
          </a:xfrm>
          <a:prstGeom prst="rect">
            <a:avLst/>
          </a:prstGeom>
          <a:solidFill>
            <a:srgbClr val="000000"/>
          </a:solidFill>
        </p:spPr>
        <p:txBody>
          <a:bodyPr wrap="square">
            <a:spAutoFit/>
          </a:bodyPr>
          <a:lstStyle/>
          <a:p>
            <a:pPr rtl="0"/>
            <a:r>
              <a:rPr lang="en-US" altLang="zh-TW" sz="1600">
                <a:solidFill>
                  <a:srgbClr val="DFDFDF"/>
                </a:solidFill>
                <a:latin typeface="Courier New" panose="02070309020205020404" pitchFamily="49" charset="0"/>
              </a:rPr>
              <a:t>R1(config-if)# </a:t>
            </a:r>
            <a:r>
              <a:rPr lang="en-US" altLang="zh-TW" sz="1600" b="1">
                <a:solidFill>
                  <a:srgbClr val="FFFFFF"/>
                </a:solidFill>
                <a:latin typeface="Courier New" panose="02070309020205020404" pitchFamily="49" charset="0"/>
              </a:rPr>
              <a:t>interface Loopback 0</a:t>
            </a:r>
            <a:r>
              <a:rPr lang="zh-TW" altLang="en-US" sz="1600">
                <a:solidFill>
                  <a:srgbClr val="DFDFDF"/>
                </a:solidFill>
                <a:latin typeface="Courier New" panose="02070309020205020404" pitchFamily="49" charset="0"/>
              </a:rPr>
              <a:t> </a:t>
            </a:r>
          </a:p>
          <a:p>
            <a:pPr rtl="0"/>
            <a:r>
              <a:rPr lang="en-US" altLang="zh-TW" sz="1600">
                <a:solidFill>
                  <a:srgbClr val="DFDFDF"/>
                </a:solidFill>
                <a:latin typeface="Courier New" panose="02070309020205020404" pitchFamily="49" charset="0"/>
              </a:rPr>
              <a:t>R1(config-if)# </a:t>
            </a:r>
            <a:r>
              <a:rPr lang="en-US" altLang="zh-TW" sz="1600" b="1">
                <a:solidFill>
                  <a:srgbClr val="FFFFFF"/>
                </a:solidFill>
                <a:latin typeface="Courier New" panose="02070309020205020404" pitchFamily="49" charset="0"/>
              </a:rPr>
              <a:t>ip ospf network point-to-point</a:t>
            </a:r>
          </a:p>
        </p:txBody>
      </p:sp>
      <p:sp>
        <p:nvSpPr>
          <p:cNvPr id="11" name="Rectangle 10">
            <a:extLst>
              <a:ext uri="{FF2B5EF4-FFF2-40B4-BE49-F238E27FC236}">
                <a16:creationId xmlns:a16="http://schemas.microsoft.com/office/drawing/2014/main" id="{2680B196-E483-E642-AFC9-43C75D70C226}"/>
              </a:ext>
            </a:extLst>
          </p:cNvPr>
          <p:cNvSpPr/>
          <p:nvPr/>
        </p:nvSpPr>
        <p:spPr>
          <a:xfrm>
            <a:off x="952858" y="5074190"/>
            <a:ext cx="10400124" cy="584775"/>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R2# </a:t>
            </a:r>
            <a:r>
              <a:rPr lang="en-US" altLang="zh-TW" sz="1600" b="1">
                <a:solidFill>
                  <a:srgbClr val="DFDFDF"/>
                </a:solidFill>
                <a:latin typeface="Courier New" panose="02070309020205020404" pitchFamily="49" charset="0"/>
              </a:rPr>
              <a:t>show ip route | include 10.10.1</a:t>
            </a:r>
          </a:p>
          <a:p>
            <a:r>
              <a:rPr lang="en-US" altLang="zh-TW" sz="1600">
                <a:solidFill>
                  <a:srgbClr val="DFDFDF"/>
                </a:solidFill>
                <a:latin typeface="Courier New" panose="02070309020205020404" pitchFamily="49" charset="0"/>
              </a:rPr>
              <a:t>O        10.10.1.0/</a:t>
            </a:r>
            <a:r>
              <a:rPr lang="en-US" altLang="zh-TW" sz="1600">
                <a:solidFill>
                  <a:schemeClr val="accent6"/>
                </a:solidFill>
                <a:latin typeface="Courier New" panose="02070309020205020404" pitchFamily="49" charset="0"/>
              </a:rPr>
              <a:t>24</a:t>
            </a:r>
            <a:r>
              <a:rPr lang="en-US" altLang="zh-TW" sz="1600">
                <a:solidFill>
                  <a:srgbClr val="DFDFDF"/>
                </a:solidFill>
                <a:latin typeface="Courier New" panose="02070309020205020404" pitchFamily="49" charset="0"/>
              </a:rPr>
              <a:t> [110/2] via 10.1.1.5, 00:00:30, GigabitEthernet0/0/0</a:t>
            </a:r>
            <a:endParaRPr lang="zh-TW" altLang="en-US" sz="16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46</a:t>
            </a:fld>
            <a:endParaRPr lang="en-US" kern="0">
              <a:solidFill>
                <a:srgbClr val="595959"/>
              </a:solidFill>
            </a:endParaRPr>
          </a:p>
        </p:txBody>
      </p:sp>
    </p:spTree>
    <p:custDataLst>
      <p:tags r:id="rId3"/>
    </p:custDataLst>
    <p:extLst>
      <p:ext uri="{BB962C8B-B14F-4D97-AF65-F5344CB8AC3E}">
        <p14:creationId xmlns:p14="http://schemas.microsoft.com/office/powerpoint/2010/main" val="1202537027"/>
      </p:ext>
    </p:extLst>
  </p:cSld>
  <p:clrMapOvr>
    <a:masterClrMapping/>
  </p:clrMapOvr>
  <p:transition/>
  <p:timing/>
</p:sld>
</file>

<file path=ppt/slides/slide4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63287"/>
            <a:ext cx="11804381" cy="47373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rtlCol="0" anchor="t" anchorCtr="0" compatLnSpc="1">
            <a:prstTxWarp prst="textNoShape">
              <a:avLst/>
            </a:prstTxWarp>
            <a:normAutofit/>
          </a:bodyPr>
          <a:lstStyle/>
          <a:p>
            <a:pPr marL="402157" indent="-380990">
              <a:spcBef>
                <a:spcPts val="400"/>
              </a:spcBef>
              <a:spcAft>
                <a:spcPts val="400"/>
              </a:spcAft>
            </a:pPr>
            <a:r>
              <a:rPr lang="zh-TW" altLang="en-US" sz="2600">
                <a:latin typeface="標楷體" pitchFamily="65" charset="-120"/>
              </a:rPr>
              <a:t>企業越來越依賴其網路基礎建設來提供關鍵任務服務。 </a:t>
            </a:r>
          </a:p>
          <a:p>
            <a:pPr marL="402157" indent="-380990">
              <a:spcBef>
                <a:spcPts val="400"/>
              </a:spcBef>
              <a:spcAft>
                <a:spcPts val="400"/>
              </a:spcAft>
            </a:pPr>
            <a:r>
              <a:rPr lang="zh-TW" altLang="zh-TW" sz="2600">
                <a:latin typeface="標楷體" pitchFamily="65" charset="-120"/>
              </a:rPr>
              <a:t>不斷發展的組織需要能夠延伸和支援</a:t>
            </a:r>
            <a:r>
              <a:rPr lang="zh-TW" altLang="en-US" sz="2600">
                <a:latin typeface="標楷體" pitchFamily="65" charset="-120"/>
              </a:rPr>
              <a:t>：</a:t>
            </a:r>
            <a:endParaRPr lang="en-US" altLang="zh-TW" sz="2600">
              <a:latin typeface="標楷體" pitchFamily="65" charset="-120"/>
            </a:endParaRPr>
          </a:p>
          <a:p>
            <a:pPr lvl="1"/>
            <a:r>
              <a:rPr lang="zh-TW" altLang="en-US" sz="2600">
                <a:latin typeface="標楷體" pitchFamily="65" charset="-120"/>
              </a:rPr>
              <a:t>關鍵應用</a:t>
            </a:r>
          </a:p>
          <a:p>
            <a:pPr lvl="1"/>
            <a:r>
              <a:rPr lang="zh-TW" altLang="en-US" sz="2600">
                <a:latin typeface="標楷體" pitchFamily="65" charset="-120"/>
              </a:rPr>
              <a:t>統合式網路流量</a:t>
            </a:r>
          </a:p>
          <a:p>
            <a:pPr lvl="1"/>
            <a:r>
              <a:rPr lang="zh-TW" altLang="en-US" sz="2600">
                <a:latin typeface="標楷體" pitchFamily="65" charset="-120"/>
              </a:rPr>
              <a:t>多元化的業務需求</a:t>
            </a:r>
          </a:p>
          <a:p>
            <a:pPr lvl="1"/>
            <a:r>
              <a:rPr lang="zh-TW" altLang="en-US" sz="2600">
                <a:latin typeface="標楷體" pitchFamily="65" charset="-120"/>
              </a:rPr>
              <a:t>集中式管理控制</a:t>
            </a:r>
            <a:br>
              <a:rPr lang="en-US" altLang="zh-TW" sz="2600">
                <a:latin typeface="標楷體" pitchFamily="65" charset="-120"/>
              </a:rPr>
            </a:br>
            <a:r>
              <a:rPr lang="zh-TW" altLang="zh-TW" sz="2600">
                <a:latin typeface="標楷體" pitchFamily="65" charset="-120"/>
              </a:rPr>
              <a:t>的網路</a:t>
            </a:r>
            <a:endParaRPr lang="zh-TW" altLang="en-US" sz="2600">
              <a:latin typeface="標楷體" pitchFamily="65" charset="-120"/>
            </a:endParaRPr>
          </a:p>
          <a:p>
            <a:pPr marL="402157" indent="-380990">
              <a:spcBef>
                <a:spcPts val="400"/>
              </a:spcBef>
              <a:spcAft>
                <a:spcPts val="400"/>
              </a:spcAft>
            </a:pPr>
            <a:r>
              <a:rPr lang="zh-TW" altLang="en-US" sz="2600">
                <a:latin typeface="標楷體" pitchFamily="65" charset="-120"/>
              </a:rPr>
              <a:t>園區網路設計包括使用單一 </a:t>
            </a:r>
            <a:r>
              <a:rPr lang="en-US" altLang="zh-TW" sz="2600">
                <a:latin typeface="標楷體" pitchFamily="65" charset="-120"/>
              </a:rPr>
              <a:t>LAN </a:t>
            </a:r>
            <a:r>
              <a:rPr lang="zh-TW" altLang="en-US" sz="2600">
                <a:latin typeface="標楷體" pitchFamily="65" charset="-120"/>
              </a:rPr>
              <a:t>交換器的小型網路，最多可達到具有數千個連線的非常大型網路。</a:t>
            </a:r>
            <a:endParaRPr lang="en-CA"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11.1</a:t>
            </a:r>
            <a:r>
              <a:rPr lang="zh-TW" altLang="en-US" sz="3600" smtClean="0">
                <a:solidFill>
                  <a:srgbClr val="004C69"/>
                </a:solidFill>
              </a:rPr>
              <a:t> 階層</a:t>
            </a:r>
            <a:r>
              <a:rPr lang="zh-TW" altLang="en-US" sz="3600">
                <a:solidFill>
                  <a:srgbClr val="004C69"/>
                </a:solidFill>
              </a:rPr>
              <a:t>式網路</a:t>
            </a:r>
            <a:br>
              <a:rPr lang="en-US" altLang="zh-TW" sz="3600">
                <a:solidFill>
                  <a:srgbClr val="004C69"/>
                </a:solidFill>
              </a:rPr>
            </a:br>
            <a:r>
              <a:rPr lang="zh-TW" altLang="en-US" sz="3600">
                <a:solidFill>
                  <a:srgbClr val="004C69"/>
                </a:solidFill>
              </a:rPr>
              <a:t>延伸網路的需求</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460</a:t>
            </a:fld>
            <a:endParaRPr lang="en-US" kern="0">
              <a:solidFill>
                <a:srgbClr val="595959"/>
              </a:solidFill>
            </a:endParaRPr>
          </a:p>
        </p:txBody>
      </p:sp>
    </p:spTree>
    <p:extLst>
      <p:ext uri="{BB962C8B-B14F-4D97-AF65-F5344CB8AC3E}">
        <p14:creationId xmlns:p14="http://schemas.microsoft.com/office/powerpoint/2010/main" val="2294321613"/>
      </p:ext>
    </p:extLst>
  </p:cSld>
  <p:clrMapOvr>
    <a:masterClrMapping/>
  </p:clrMapOvr>
  <p:transition/>
  <p:timing/>
</p:sld>
</file>

<file path=ppt/slides/slide4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6676073" cy="55404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rtlCol="0" anchor="t" anchorCtr="0" compatLnSpc="1">
            <a:prstTxWarp prst="textNoShape">
              <a:avLst/>
            </a:prstTxWarp>
            <a:normAutofit/>
          </a:bodyPr>
          <a:lstStyle/>
          <a:p>
            <a:pPr marL="402157" indent="-380990">
              <a:spcBef>
                <a:spcPts val="400"/>
              </a:spcBef>
              <a:spcAft>
                <a:spcPts val="400"/>
              </a:spcAft>
            </a:pPr>
            <a:r>
              <a:rPr lang="zh-TW" altLang="en-US" sz="2600">
                <a:latin typeface="標楷體" pitchFamily="65" charset="-120"/>
              </a:rPr>
              <a:t>思科無邊界網路是一種網路架構，可以</a:t>
            </a:r>
            <a:r>
              <a:rPr lang="zh-TW" altLang="zh-TW" sz="2600">
                <a:latin typeface="標楷體" pitchFamily="65" charset="-120"/>
              </a:rPr>
              <a:t>安全、可靠且無縫</a:t>
            </a:r>
            <a:r>
              <a:rPr lang="zh-TW" altLang="en-US" sz="2600">
                <a:latin typeface="標楷體" pitchFamily="65" charset="-120"/>
              </a:rPr>
              <a:t>的隨時隨地在任何裝置上連接任何人。</a:t>
            </a:r>
            <a:endParaRPr lang="en-US" altLang="zh-TW" sz="2600">
              <a:latin typeface="標楷體" pitchFamily="65" charset="-120"/>
            </a:endParaRPr>
          </a:p>
          <a:p>
            <a:pPr marL="402157" indent="-380990">
              <a:spcBef>
                <a:spcPts val="400"/>
              </a:spcBef>
              <a:spcAft>
                <a:spcPts val="400"/>
              </a:spcAft>
            </a:pPr>
            <a:r>
              <a:rPr lang="zh-TW" altLang="en-US" sz="2600">
                <a:latin typeface="標楷體" pitchFamily="65" charset="-120"/>
              </a:rPr>
              <a:t>路提供整合有線和無線存取的架構，建立在可延伸性和韌性的硬體階層式基礎建設上。</a:t>
            </a:r>
            <a:endParaRPr lang="en-US" altLang="zh-TW" sz="2600">
              <a:latin typeface="標楷體" pitchFamily="65" charset="-120"/>
            </a:endParaRPr>
          </a:p>
          <a:p>
            <a:pPr marL="402157" indent="-380990">
              <a:spcBef>
                <a:spcPts val="400"/>
              </a:spcBef>
              <a:spcAft>
                <a:spcPts val="400"/>
              </a:spcAft>
            </a:pPr>
            <a:r>
              <a:rPr lang="zh-TW" altLang="zh-TW" sz="2600">
                <a:latin typeface="標楷體" pitchFamily="65" charset="-120"/>
              </a:rPr>
              <a:t>無邊界交換網路具有階層式、模組化、</a:t>
            </a:r>
            <a:r>
              <a:rPr lang="zh-TW" altLang="en-US" sz="2600">
                <a:latin typeface="標楷體" pitchFamily="65" charset="-120"/>
              </a:rPr>
              <a:t>韌性</a:t>
            </a:r>
            <a:r>
              <a:rPr lang="zh-TW" altLang="zh-TW" sz="2600">
                <a:latin typeface="標楷體" pitchFamily="65" charset="-120"/>
              </a:rPr>
              <a:t>和彈性。</a:t>
            </a:r>
            <a:endParaRPr lang="zh-TW" altLang="en-US"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11.1</a:t>
            </a:r>
            <a:r>
              <a:rPr lang="zh-TW" altLang="en-US" sz="3600" smtClean="0">
                <a:solidFill>
                  <a:srgbClr val="004C69"/>
                </a:solidFill>
              </a:rPr>
              <a:t> 階層</a:t>
            </a:r>
            <a:r>
              <a:rPr lang="zh-TW" altLang="en-US" sz="3600">
                <a:solidFill>
                  <a:srgbClr val="004C69"/>
                </a:solidFill>
              </a:rPr>
              <a:t>式網路</a:t>
            </a:r>
            <a:br>
              <a:rPr lang="en-US" sz="3600">
                <a:solidFill>
                  <a:srgbClr val="004C69"/>
                </a:solidFill>
              </a:rPr>
            </a:br>
            <a:r>
              <a:rPr lang="zh-TW" altLang="en-US" sz="3600">
                <a:solidFill>
                  <a:srgbClr val="004C69"/>
                </a:solidFill>
              </a:rPr>
              <a:t>無邊界交換網路</a:t>
            </a:r>
          </a:p>
        </p:txBody>
      </p:sp>
      <p:pic>
        <p:nvPicPr>
          <p:cNvPr id="2" name="Picture 1">
            <a:extLst>
              <a:ext uri="{FF2B5EF4-FFF2-40B4-BE49-F238E27FC236}">
                <a16:creationId xmlns:a16="http://schemas.microsoft.com/office/drawing/2014/main" id="{8104C689-B4E6-4647-A6F0-FE737D2174CF}"/>
              </a:ext>
            </a:extLst>
          </p:cNvPr>
          <p:cNvPicPr>
            <a:picLocks noChangeAspect="1"/>
          </p:cNvPicPr>
          <p:nvPr/>
        </p:nvPicPr>
        <p:blipFill>
          <a:blip r:embed="rId3"/>
          <a:stretch>
            <a:fillRect/>
          </a:stretch>
        </p:blipFill>
        <p:spPr>
          <a:xfrm>
            <a:off x="6868160" y="2174859"/>
            <a:ext cx="5130229" cy="3542583"/>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461</a:t>
            </a:fld>
            <a:endParaRPr lang="en-US" kern="0">
              <a:solidFill>
                <a:srgbClr val="595959"/>
              </a:solidFill>
            </a:endParaRPr>
          </a:p>
        </p:txBody>
      </p:sp>
    </p:spTree>
    <p:extLst>
      <p:ext uri="{BB962C8B-B14F-4D97-AF65-F5344CB8AC3E}">
        <p14:creationId xmlns:p14="http://schemas.microsoft.com/office/powerpoint/2010/main" val="3195352962"/>
      </p:ext>
    </p:extLst>
  </p:cSld>
  <p:clrMapOvr>
    <a:masterClrMapping/>
  </p:clrMapOvr>
  <p:transition/>
  <p:timing/>
</p:sld>
</file>

<file path=ppt/slides/slide4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46909"/>
            <a:ext cx="10329625" cy="48537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rtlCol="0" anchor="t" anchorCtr="0" compatLnSpc="1">
            <a:prstTxWarp prst="textNoShape">
              <a:avLst/>
            </a:prstTxWarp>
            <a:normAutofit/>
          </a:bodyPr>
          <a:lstStyle/>
          <a:p>
            <a:pPr marL="402157" lvl="1" indent="-380990">
              <a:buSzPct val="90000"/>
            </a:pPr>
            <a:r>
              <a:rPr lang="zh-TW" altLang="en-US" sz="2600">
                <a:latin typeface="標楷體" pitchFamily="65" charset="-120"/>
              </a:rPr>
              <a:t>階層式網路使用存取、分佈和核心層的層級設計，每個層在園區網路中執行明確定義的角色。</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11.1</a:t>
            </a:r>
            <a:r>
              <a:rPr lang="zh-TW" altLang="en-US" sz="3600" smtClean="0">
                <a:solidFill>
                  <a:srgbClr val="004C69"/>
                </a:solidFill>
              </a:rPr>
              <a:t> </a:t>
            </a:r>
            <a:r>
              <a:rPr lang="zh-TW" altLang="zh-TW" sz="3600" smtClean="0">
                <a:solidFill>
                  <a:srgbClr val="004C69"/>
                </a:solidFill>
              </a:rPr>
              <a:t>階層</a:t>
            </a:r>
            <a:r>
              <a:rPr lang="zh-TW" altLang="zh-TW" sz="3600">
                <a:solidFill>
                  <a:srgbClr val="004C69"/>
                </a:solidFill>
              </a:rPr>
              <a:t>式網路</a:t>
            </a:r>
            <a:br>
              <a:rPr lang="en-US" altLang="zh-TW" sz="3600">
                <a:solidFill>
                  <a:srgbClr val="004C69"/>
                </a:solidFill>
              </a:rPr>
            </a:br>
            <a:r>
              <a:rPr lang="zh-TW" altLang="en-US" sz="3600">
                <a:solidFill>
                  <a:srgbClr val="004C69"/>
                </a:solidFill>
              </a:rPr>
              <a:t>無邊界交換網路中的階層架構</a:t>
            </a:r>
          </a:p>
        </p:txBody>
      </p:sp>
      <p:sp>
        <p:nvSpPr>
          <p:cNvPr id="11" name="Content Placeholder 3">
            <a:extLst>
              <a:ext uri="{FF2B5EF4-FFF2-40B4-BE49-F238E27FC236}">
                <a16:creationId xmlns:a16="http://schemas.microsoft.com/office/drawing/2014/main" id="{46D67F3D-3AB5-4DD1-9D3B-FEE869B7A312}"/>
              </a:ext>
            </a:extLst>
          </p:cNvPr>
          <p:cNvSpPr txBox="1"/>
          <p:nvPr/>
        </p:nvSpPr>
        <p:spPr>
          <a:xfrm>
            <a:off x="192087" y="2162057"/>
            <a:ext cx="3325813" cy="365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02157" lvl="1" indent="-380990">
              <a:lnSpc>
                <a:spcPct val="100000"/>
              </a:lnSpc>
              <a:spcBef>
                <a:spcPts val="400"/>
              </a:spcBef>
              <a:spcAft>
                <a:spcPts val="400"/>
              </a:spcAft>
              <a:buSzPct val="90000"/>
            </a:pPr>
            <a:r>
              <a:rPr lang="zh-TW" altLang="en-US" sz="2600">
                <a:latin typeface="標楷體" pitchFamily="65" charset="-120"/>
                <a:ea typeface="標楷體" panose="03000509000000000000" pitchFamily="65" charset="-120"/>
              </a:rPr>
              <a:t>園區</a:t>
            </a:r>
            <a:r>
              <a:rPr lang="zh-TW" altLang="en-US" sz="2600">
                <a:solidFill>
                  <a:srgbClr val="000000"/>
                </a:solidFill>
                <a:latin typeface="標楷體" pitchFamily="65" charset="-120"/>
                <a:ea typeface="標楷體" panose="03000509000000000000" pitchFamily="65" charset="-120"/>
              </a:rPr>
              <a:t>網路有兩個經過時間測試且經過驗證的階層式設計架構</a:t>
            </a:r>
            <a:r>
              <a:rPr lang="zh-TW" altLang="en-US" sz="2133">
                <a:solidFill>
                  <a:srgbClr val="000000"/>
                </a:solidFill>
                <a:latin typeface="標楷體" pitchFamily="65" charset="-120"/>
                <a:ea typeface="標楷體" panose="03000509000000000000" pitchFamily="65" charset="-120"/>
              </a:rPr>
              <a:t>。</a:t>
            </a:r>
          </a:p>
        </p:txBody>
      </p:sp>
      <p:sp>
        <p:nvSpPr>
          <p:cNvPr id="8" name="Rectangle 7">
            <a:extLst>
              <a:ext uri="{FF2B5EF4-FFF2-40B4-BE49-F238E27FC236}">
                <a16:creationId xmlns:a16="http://schemas.microsoft.com/office/drawing/2014/main" id="{83FDC4B5-0DDC-4C55-94AF-BB4B26A6EDCB}"/>
              </a:ext>
            </a:extLst>
          </p:cNvPr>
          <p:cNvSpPr/>
          <p:nvPr/>
        </p:nvSpPr>
        <p:spPr>
          <a:xfrm>
            <a:off x="3629444" y="2173992"/>
            <a:ext cx="3922683" cy="3449417"/>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algn="ctr" rtl="0"/>
            <a:r>
              <a:rPr lang="zh-TW" altLang="en-US" sz="1600" b="1">
                <a:solidFill>
                  <a:srgbClr val="000000"/>
                </a:solidFill>
              </a:rPr>
              <a:t>三層模型</a:t>
            </a:r>
          </a:p>
        </p:txBody>
      </p:sp>
      <p:pic>
        <p:nvPicPr>
          <p:cNvPr id="2" name="Picture 1">
            <a:extLst>
              <a:ext uri="{FF2B5EF4-FFF2-40B4-BE49-F238E27FC236}">
                <a16:creationId xmlns:a16="http://schemas.microsoft.com/office/drawing/2014/main" id="{F352E4AF-5CCD-4C58-B7A5-A292750E4231}"/>
              </a:ext>
            </a:extLst>
          </p:cNvPr>
          <p:cNvPicPr>
            <a:picLocks noChangeAspect="1"/>
          </p:cNvPicPr>
          <p:nvPr/>
        </p:nvPicPr>
        <p:blipFill>
          <a:blip r:embed="rId3"/>
          <a:stretch>
            <a:fillRect/>
          </a:stretch>
        </p:blipFill>
        <p:spPr>
          <a:xfrm>
            <a:off x="3851131" y="2512341"/>
            <a:ext cx="3576504" cy="3096843"/>
          </a:xfrm>
          <a:prstGeom prst="rect">
            <a:avLst/>
          </a:prstGeom>
        </p:spPr>
      </p:pic>
      <p:sp>
        <p:nvSpPr>
          <p:cNvPr id="10" name="Rectangle 9">
            <a:extLst>
              <a:ext uri="{FF2B5EF4-FFF2-40B4-BE49-F238E27FC236}">
                <a16:creationId xmlns:a16="http://schemas.microsoft.com/office/drawing/2014/main" id="{80C34727-99DD-4F6D-A610-D97FC6BEF6AB}"/>
              </a:ext>
            </a:extLst>
          </p:cNvPr>
          <p:cNvSpPr/>
          <p:nvPr/>
        </p:nvSpPr>
        <p:spPr>
          <a:xfrm>
            <a:off x="7989713" y="2162058"/>
            <a:ext cx="3922683" cy="3449417"/>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algn="ctr" rtl="0"/>
            <a:r>
              <a:rPr lang="zh-TW" altLang="en-US" sz="1600" b="1">
                <a:solidFill>
                  <a:srgbClr val="000000"/>
                </a:solidFill>
              </a:rPr>
              <a:t>雙層模型</a:t>
            </a:r>
          </a:p>
        </p:txBody>
      </p:sp>
      <p:pic>
        <p:nvPicPr>
          <p:cNvPr id="5" name="Picture 4">
            <a:extLst>
              <a:ext uri="{FF2B5EF4-FFF2-40B4-BE49-F238E27FC236}">
                <a16:creationId xmlns:a16="http://schemas.microsoft.com/office/drawing/2014/main" id="{3CD64307-DA76-48E6-8AF5-8D33C8BDA407}"/>
              </a:ext>
            </a:extLst>
          </p:cNvPr>
          <p:cNvPicPr>
            <a:picLocks noChangeAspect="1"/>
          </p:cNvPicPr>
          <p:nvPr/>
        </p:nvPicPr>
        <p:blipFill>
          <a:blip r:embed="rId4"/>
          <a:stretch>
            <a:fillRect/>
          </a:stretch>
        </p:blipFill>
        <p:spPr>
          <a:xfrm>
            <a:off x="8265776" y="2941625"/>
            <a:ext cx="3520621" cy="2649780"/>
          </a:xfrm>
          <a:prstGeom prst="rect">
            <a:avLst/>
          </a:prstGeom>
        </p:spPr>
      </p:pic>
      <p:sp>
        <p:nvSpPr>
          <p:cNvPr id="6" name="投影片編號版面配置區 5"/>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462</a:t>
            </a:fld>
            <a:endParaRPr lang="en-US" kern="0">
              <a:solidFill>
                <a:srgbClr val="595959"/>
              </a:solidFill>
            </a:endParaRPr>
          </a:p>
        </p:txBody>
      </p:sp>
    </p:spTree>
    <p:extLst>
      <p:ext uri="{BB962C8B-B14F-4D97-AF65-F5344CB8AC3E}">
        <p14:creationId xmlns:p14="http://schemas.microsoft.com/office/powerpoint/2010/main" val="941661373"/>
      </p:ext>
    </p:extLst>
  </p:cSld>
  <p:clrMapOvr>
    <a:masterClrMapping/>
  </p:clrMapOvr>
  <p:transition/>
  <p:timing/>
</p:sld>
</file>

<file path=ppt/slides/slide4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80407"/>
            <a:ext cx="11804381" cy="492024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rtlCol="0" anchor="t" anchorCtr="0" compatLnSpc="1">
            <a:prstTxWarp prst="textNoShape">
              <a:avLst/>
            </a:prstTxWarp>
            <a:noAutofit/>
          </a:bodyPr>
          <a:lstStyle/>
          <a:p>
            <a:pPr marL="21166" indent="0">
              <a:spcBef>
                <a:spcPts val="400"/>
              </a:spcBef>
              <a:spcAft>
                <a:spcPts val="400"/>
              </a:spcAft>
              <a:buNone/>
            </a:pPr>
            <a:r>
              <a:rPr lang="zh-TW" altLang="en-US" sz="2600" b="1">
                <a:latin typeface="標楷體" pitchFamily="65" charset="-120"/>
              </a:rPr>
              <a:t>存取層</a:t>
            </a:r>
          </a:p>
          <a:p>
            <a:pPr marL="402157" indent="-380990"/>
            <a:r>
              <a:rPr lang="zh-TW" altLang="en-US" sz="2600">
                <a:latin typeface="標楷體" pitchFamily="65" charset="-120"/>
              </a:rPr>
              <a:t>存取層為用戶提供網路存取。</a:t>
            </a:r>
          </a:p>
          <a:p>
            <a:pPr marL="402157" indent="-380990"/>
            <a:r>
              <a:rPr lang="zh-TW" altLang="en-US" sz="2600">
                <a:latin typeface="標楷體" pitchFamily="65" charset="-120"/>
              </a:rPr>
              <a:t>存取層交換器會連接到分佈層交換器</a:t>
            </a:r>
            <a:r>
              <a:rPr lang="zh-TW" altLang="zh-TW" sz="2600">
                <a:latin typeface="標楷體" pitchFamily="65" charset="-120"/>
              </a:rPr>
              <a:t>。</a:t>
            </a:r>
            <a:endParaRPr lang="zh-TW" altLang="en-US" sz="2600">
              <a:latin typeface="標楷體" pitchFamily="65" charset="-120"/>
            </a:endParaRPr>
          </a:p>
          <a:p>
            <a:pPr marL="21166" indent="0">
              <a:spcBef>
                <a:spcPts val="400"/>
              </a:spcBef>
              <a:spcAft>
                <a:spcPts val="400"/>
              </a:spcAft>
              <a:buNone/>
            </a:pPr>
            <a:r>
              <a:rPr lang="zh-TW" altLang="en-US" sz="2600" b="1">
                <a:latin typeface="標楷體" pitchFamily="65" charset="-120"/>
              </a:rPr>
              <a:t>分佈層</a:t>
            </a:r>
          </a:p>
          <a:p>
            <a:pPr marL="402157" indent="-380990"/>
            <a:r>
              <a:rPr lang="zh-TW" altLang="en-US" sz="2600">
                <a:latin typeface="標楷體" pitchFamily="65" charset="-120"/>
              </a:rPr>
              <a:t>分佈層實現路由，服務品質和安全性。</a:t>
            </a:r>
          </a:p>
          <a:p>
            <a:pPr marL="402157" indent="-380990"/>
            <a:r>
              <a:rPr lang="zh-TW" altLang="en-US" sz="2600">
                <a:latin typeface="標楷體" pitchFamily="65" charset="-120"/>
              </a:rPr>
              <a:t>它聚合了大型配線室網路，並限制第 </a:t>
            </a:r>
            <a:r>
              <a:rPr lang="en-US" altLang="zh-TW" sz="2600">
                <a:latin typeface="標楷體" pitchFamily="65" charset="-120"/>
              </a:rPr>
              <a:t>2 </a:t>
            </a:r>
            <a:r>
              <a:rPr lang="zh-TW" altLang="en-US" sz="2600">
                <a:latin typeface="標楷體" pitchFamily="65" charset="-120"/>
              </a:rPr>
              <a:t>層廣播網域。</a:t>
            </a:r>
            <a:endParaRPr lang="en-US" altLang="zh-TW" sz="2600">
              <a:latin typeface="標楷體" pitchFamily="65" charset="-120"/>
            </a:endParaRPr>
          </a:p>
          <a:p>
            <a:pPr marL="402157" indent="-380990"/>
            <a:r>
              <a:rPr lang="zh-TW" altLang="en-US" sz="2600">
                <a:latin typeface="標楷體" pitchFamily="65" charset="-120"/>
              </a:rPr>
              <a:t>分佈層交換器會連接到</a:t>
            </a:r>
            <a:r>
              <a:rPr lang="zh-TW" altLang="zh-TW" sz="2600">
                <a:latin typeface="標楷體" pitchFamily="65" charset="-120"/>
              </a:rPr>
              <a:t>存取層</a:t>
            </a:r>
            <a:r>
              <a:rPr lang="zh-TW" altLang="en-US" sz="2600">
                <a:latin typeface="標楷體" pitchFamily="65" charset="-120"/>
              </a:rPr>
              <a:t>和</a:t>
            </a:r>
            <a:r>
              <a:rPr lang="zh-TW" altLang="zh-TW" sz="2600">
                <a:latin typeface="標楷體" pitchFamily="65" charset="-120"/>
              </a:rPr>
              <a:t>核心層</a:t>
            </a:r>
            <a:r>
              <a:rPr lang="zh-TW" altLang="en-US" sz="2600">
                <a:latin typeface="標楷體" pitchFamily="65" charset="-120"/>
              </a:rPr>
              <a:t>交換器</a:t>
            </a:r>
            <a:r>
              <a:rPr lang="zh-TW" altLang="zh-TW" sz="2600">
                <a:latin typeface="標楷體" pitchFamily="65" charset="-120"/>
              </a:rPr>
              <a:t>。</a:t>
            </a:r>
          </a:p>
          <a:p>
            <a:pPr marL="21166" indent="0">
              <a:spcBef>
                <a:spcPts val="400"/>
              </a:spcBef>
              <a:spcAft>
                <a:spcPts val="400"/>
              </a:spcAft>
              <a:buNone/>
            </a:pPr>
            <a:r>
              <a:rPr lang="zh-TW" altLang="en-US" sz="2600" b="1">
                <a:latin typeface="標楷體" pitchFamily="65" charset="-120"/>
              </a:rPr>
              <a:t>核心層</a:t>
            </a:r>
          </a:p>
          <a:p>
            <a:pPr marL="402157" indent="-380990"/>
            <a:r>
              <a:rPr lang="zh-TW" altLang="en-US" sz="2600">
                <a:latin typeface="標楷體" pitchFamily="65" charset="-120"/>
              </a:rPr>
              <a:t>核心層是網路骨幹並連接網路的多個層。</a:t>
            </a:r>
          </a:p>
          <a:p>
            <a:pPr marL="402157" indent="-380990"/>
            <a:r>
              <a:rPr lang="zh-TW" altLang="en-US" sz="2600">
                <a:latin typeface="標楷體" pitchFamily="65" charset="-120"/>
              </a:rPr>
              <a:t>核心層提供故障隔離和高速骨幹連通性。</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11.1</a:t>
            </a:r>
            <a:r>
              <a:rPr lang="zh-TW" altLang="en-US" sz="3600" smtClean="0">
                <a:solidFill>
                  <a:srgbClr val="004C69"/>
                </a:solidFill>
              </a:rPr>
              <a:t> 階層</a:t>
            </a:r>
            <a:r>
              <a:rPr lang="zh-TW" altLang="en-US" sz="3600">
                <a:solidFill>
                  <a:srgbClr val="004C69"/>
                </a:solidFill>
              </a:rPr>
              <a:t>式網路</a:t>
            </a:r>
            <a:br>
              <a:rPr lang="en-US" sz="3600">
                <a:solidFill>
                  <a:srgbClr val="004C69"/>
                </a:solidFill>
              </a:rPr>
            </a:br>
            <a:r>
              <a:rPr lang="zh-TW" altLang="en-US" sz="3600">
                <a:solidFill>
                  <a:srgbClr val="004C69"/>
                </a:solidFill>
              </a:rPr>
              <a:t>存取層、分佈層和核心層功能</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463</a:t>
            </a:fld>
            <a:endParaRPr lang="en-US" kern="0">
              <a:solidFill>
                <a:srgbClr val="595959"/>
              </a:solidFill>
            </a:endParaRPr>
          </a:p>
        </p:txBody>
      </p:sp>
    </p:spTree>
    <p:extLst>
      <p:ext uri="{BB962C8B-B14F-4D97-AF65-F5344CB8AC3E}">
        <p14:creationId xmlns:p14="http://schemas.microsoft.com/office/powerpoint/2010/main" val="3884643223"/>
      </p:ext>
    </p:extLst>
  </p:cSld>
  <p:clrMapOvr>
    <a:masterClrMapping/>
  </p:clrMapOvr>
  <p:transition/>
  <p:timing/>
</p:sld>
</file>

<file path=ppt/slides/slide4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1">
            <a:extLst>
              <a:ext uri="{FF2B5EF4-FFF2-40B4-BE49-F238E27FC236}">
                <a16:creationId xmlns:a16="http://schemas.microsoft.com/office/drawing/2014/main" id="{7B8969ED-91A1-4BE9-92EE-DC30AA2B900A}"/>
              </a:ext>
            </a:extLst>
          </p:cNvPr>
          <p:cNvPicPr>
            <a:picLocks noChangeAspect="1"/>
          </p:cNvPicPr>
          <p:nvPr/>
        </p:nvPicPr>
        <p:blipFill>
          <a:blip r:embed="rId3"/>
          <a:stretch>
            <a:fillRect/>
          </a:stretch>
        </p:blipFill>
        <p:spPr>
          <a:xfrm>
            <a:off x="8849504" y="1023496"/>
            <a:ext cx="2672152" cy="2633048"/>
          </a:xfrm>
          <a:prstGeom prst="rect">
            <a:avLst/>
          </a:prstGeom>
        </p:spPr>
      </p:pic>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8081453" cy="55404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rtlCol="0" anchor="t" anchorCtr="0" compatLnSpc="1">
            <a:prstTxWarp prst="textNoShape">
              <a:avLst/>
            </a:prstTxWarp>
            <a:normAutofit/>
          </a:bodyPr>
          <a:lstStyle/>
          <a:p>
            <a:pPr marL="21166" indent="0" defTabSz="912261" fontAlgn="base">
              <a:spcBef>
                <a:spcPts val="400"/>
              </a:spcBef>
              <a:spcAft>
                <a:spcPts val="400"/>
              </a:spcAft>
              <a:buClr>
                <a:schemeClr val="tx2"/>
              </a:buClr>
              <a:buSzPct val="90000"/>
            </a:pPr>
            <a:r>
              <a:rPr lang="zh-TW" altLang="en-US" sz="2400" b="1">
                <a:latin typeface="標楷體" pitchFamily="65" charset="-120"/>
              </a:rPr>
              <a:t>三層園區網路</a:t>
            </a:r>
          </a:p>
          <a:p>
            <a:pPr marL="243411" indent="-222245" defTabSz="912261" fontAlgn="base">
              <a:spcBef>
                <a:spcPts val="400"/>
              </a:spcBef>
              <a:spcAft>
                <a:spcPts val="400"/>
              </a:spcAft>
              <a:buClr>
                <a:schemeClr val="tx2"/>
              </a:buClr>
              <a:buSzPct val="90000"/>
              <a:buFont typeface="Arial" pitchFamily="34" charset="0"/>
              <a:buChar char="•"/>
            </a:pPr>
            <a:r>
              <a:rPr lang="zh-TW" altLang="en-US" sz="2400">
                <a:latin typeface="標楷體" pitchFamily="65" charset="-120"/>
              </a:rPr>
              <a:t>供需要存取、分佈和核心層的組織使用。</a:t>
            </a:r>
          </a:p>
          <a:p>
            <a:pPr marL="243411" indent="-222245" defTabSz="912261" fontAlgn="base">
              <a:spcBef>
                <a:spcPts val="400"/>
              </a:spcBef>
              <a:spcAft>
                <a:spcPts val="400"/>
              </a:spcAft>
              <a:buClr>
                <a:schemeClr val="tx2"/>
              </a:buClr>
              <a:buSzPct val="90000"/>
              <a:buFont typeface="Arial" pitchFamily="34" charset="0"/>
              <a:buChar char="•"/>
            </a:pPr>
            <a:r>
              <a:rPr lang="zh-TW" altLang="en-US" sz="2400">
                <a:latin typeface="標楷體" pitchFamily="65" charset="-120"/>
              </a:rPr>
              <a:t>建議你建立一個延伸星狀實體網路拓撲，從集中式建築位置到同一園區內的所有其他建築物</a:t>
            </a:r>
            <a:r>
              <a:rPr lang="zh-TW" altLang="en-US" sz="2400" smtClean="0">
                <a:latin typeface="標楷體" pitchFamily="65" charset="-120"/>
              </a:rPr>
              <a:t>。</a:t>
            </a:r>
            <a:endParaRPr lang="en-CA" sz="1867">
              <a:latin typeface="標楷體" pitchFamily="65" charset="-120"/>
            </a:endParaRPr>
          </a:p>
          <a:p>
            <a:pPr marL="21166" indent="0" defTabSz="912261" fontAlgn="base">
              <a:spcBef>
                <a:spcPts val="400"/>
              </a:spcBef>
              <a:spcAft>
                <a:spcPts val="400"/>
              </a:spcAft>
              <a:buClr>
                <a:schemeClr val="tx2"/>
              </a:buClr>
              <a:buSzPct val="90000"/>
            </a:pPr>
            <a:endParaRPr lang="en-CA" sz="2400" smtClean="0">
              <a:latin typeface="標楷體" pitchFamily="65" charset="-120"/>
            </a:endParaRPr>
          </a:p>
          <a:p>
            <a:pPr marL="21166" indent="0" defTabSz="912261" fontAlgn="base">
              <a:spcBef>
                <a:spcPts val="400"/>
              </a:spcBef>
              <a:spcAft>
                <a:spcPts val="400"/>
              </a:spcAft>
              <a:buClr>
                <a:schemeClr val="tx2"/>
              </a:buClr>
              <a:buSzPct val="90000"/>
            </a:pPr>
            <a:endParaRPr lang="en-CA" sz="2400">
              <a:latin typeface="標楷體" pitchFamily="65" charset="-120"/>
            </a:endParaRPr>
          </a:p>
          <a:p>
            <a:pPr marL="21166" indent="0" defTabSz="912261" fontAlgn="base">
              <a:spcBef>
                <a:spcPts val="400"/>
              </a:spcBef>
              <a:spcAft>
                <a:spcPts val="400"/>
              </a:spcAft>
              <a:buClr>
                <a:schemeClr val="tx2"/>
              </a:buClr>
              <a:buSzPct val="90000"/>
            </a:pPr>
            <a:r>
              <a:rPr lang="zh-TW" altLang="en-US" sz="2400" b="1">
                <a:latin typeface="標楷體" pitchFamily="65" charset="-120"/>
              </a:rPr>
              <a:t>兩層園區網路</a:t>
            </a:r>
          </a:p>
          <a:p>
            <a:pPr marL="243411" indent="-222245" defTabSz="912261" fontAlgn="base">
              <a:spcBef>
                <a:spcPts val="400"/>
              </a:spcBef>
              <a:spcAft>
                <a:spcPts val="400"/>
              </a:spcAft>
              <a:buClr>
                <a:schemeClr val="tx2"/>
              </a:buClr>
              <a:buSzPct val="90000"/>
              <a:buFont typeface="Arial" pitchFamily="34" charset="0"/>
              <a:buChar char="•"/>
            </a:pPr>
            <a:r>
              <a:rPr lang="zh-TW" altLang="en-US" sz="2400">
                <a:latin typeface="標楷體" pitchFamily="65" charset="-120"/>
              </a:rPr>
              <a:t>當不需要單獨的分佈和核心層時使用。</a:t>
            </a:r>
          </a:p>
          <a:p>
            <a:pPr marL="243411" indent="-222245" defTabSz="912261" fontAlgn="base">
              <a:spcBef>
                <a:spcPts val="400"/>
              </a:spcBef>
              <a:spcAft>
                <a:spcPts val="400"/>
              </a:spcAft>
              <a:buClr>
                <a:schemeClr val="tx2"/>
              </a:buClr>
              <a:buSzPct val="90000"/>
              <a:buFont typeface="Arial" pitchFamily="34" charset="0"/>
              <a:buChar char="•"/>
            </a:pPr>
            <a:r>
              <a:rPr lang="zh-TW" altLang="en-US" sz="2400">
                <a:latin typeface="標楷體" pitchFamily="65" charset="-120"/>
              </a:rPr>
              <a:t>適用於較小的園區位置或由單一建築組成的園區站點。</a:t>
            </a:r>
          </a:p>
          <a:p>
            <a:pPr marL="243411" indent="-222245" defTabSz="912261" fontAlgn="base">
              <a:spcBef>
                <a:spcPts val="400"/>
              </a:spcBef>
              <a:spcAft>
                <a:spcPts val="400"/>
              </a:spcAft>
              <a:buClr>
                <a:schemeClr val="tx2"/>
              </a:buClr>
              <a:buSzPct val="90000"/>
              <a:buFont typeface="Arial" pitchFamily="34" charset="0"/>
              <a:buChar char="•"/>
            </a:pPr>
            <a:r>
              <a:rPr lang="zh-TW" altLang="en-US" sz="2400">
                <a:latin typeface="標楷體" pitchFamily="65" charset="-120"/>
              </a:rPr>
              <a:t>也稱為 </a:t>
            </a:r>
            <a:r>
              <a:rPr lang="zh-TW" altLang="en-US" sz="2400" i="1">
                <a:latin typeface="標楷體" pitchFamily="65" charset="-120"/>
              </a:rPr>
              <a:t>折疊核心 </a:t>
            </a:r>
            <a:r>
              <a:rPr lang="zh-TW" altLang="en-US" sz="2400">
                <a:latin typeface="標楷體" pitchFamily="65" charset="-120"/>
              </a:rPr>
              <a:t>網路設計。</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11.1</a:t>
            </a:r>
            <a:r>
              <a:rPr lang="zh-TW" altLang="en-US" sz="3600" smtClean="0">
                <a:solidFill>
                  <a:srgbClr val="004C69"/>
                </a:solidFill>
              </a:rPr>
              <a:t>階層</a:t>
            </a:r>
            <a:r>
              <a:rPr lang="zh-TW" altLang="en-US" sz="3600">
                <a:solidFill>
                  <a:srgbClr val="004C69"/>
                </a:solidFill>
              </a:rPr>
              <a:t>式網路</a:t>
            </a:r>
            <a:br>
              <a:rPr lang="en-US" sz="3600">
                <a:solidFill>
                  <a:srgbClr val="004C69"/>
                </a:solidFill>
              </a:rPr>
            </a:br>
            <a:r>
              <a:rPr lang="zh-TW" altLang="en-US" sz="3600">
                <a:solidFill>
                  <a:srgbClr val="004C69"/>
                </a:solidFill>
              </a:rPr>
              <a:t>三層和雙層範例</a:t>
            </a:r>
          </a:p>
        </p:txBody>
      </p:sp>
      <p:sp>
        <p:nvSpPr>
          <p:cNvPr id="6" name="Rectangle 5">
            <a:extLst>
              <a:ext uri="{FF2B5EF4-FFF2-40B4-BE49-F238E27FC236}">
                <a16:creationId xmlns:a16="http://schemas.microsoft.com/office/drawing/2014/main" id="{3F7A2D27-0F34-461C-8744-4CCABC2C539A}"/>
              </a:ext>
            </a:extLst>
          </p:cNvPr>
          <p:cNvSpPr/>
          <p:nvPr/>
        </p:nvSpPr>
        <p:spPr>
          <a:xfrm>
            <a:off x="192087" y="1010653"/>
            <a:ext cx="11423951" cy="2661932"/>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endParaRPr lang="en-CA" sz="1600" b="1"/>
          </a:p>
        </p:txBody>
      </p:sp>
      <p:sp>
        <p:nvSpPr>
          <p:cNvPr id="7" name="Rectangle 6">
            <a:extLst>
              <a:ext uri="{FF2B5EF4-FFF2-40B4-BE49-F238E27FC236}">
                <a16:creationId xmlns:a16="http://schemas.microsoft.com/office/drawing/2014/main" id="{C10FCF7D-A450-4B65-86FD-D70C13AF2FB2}"/>
              </a:ext>
            </a:extLst>
          </p:cNvPr>
          <p:cNvSpPr/>
          <p:nvPr/>
        </p:nvSpPr>
        <p:spPr>
          <a:xfrm>
            <a:off x="192087" y="3851015"/>
            <a:ext cx="11402160" cy="2338592"/>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endParaRPr lang="en-CA" sz="1600" b="1"/>
          </a:p>
        </p:txBody>
      </p:sp>
      <p:pic>
        <p:nvPicPr>
          <p:cNvPr id="5" name="Picture 4">
            <a:extLst>
              <a:ext uri="{FF2B5EF4-FFF2-40B4-BE49-F238E27FC236}">
                <a16:creationId xmlns:a16="http://schemas.microsoft.com/office/drawing/2014/main" id="{72C56D14-0EA2-4429-A445-9F2F46EB7141}"/>
              </a:ext>
            </a:extLst>
          </p:cNvPr>
          <p:cNvPicPr>
            <a:picLocks noChangeAspect="1"/>
          </p:cNvPicPr>
          <p:nvPr/>
        </p:nvPicPr>
        <p:blipFill>
          <a:blip r:embed="rId4"/>
          <a:stretch>
            <a:fillRect/>
          </a:stretch>
        </p:blipFill>
        <p:spPr>
          <a:xfrm>
            <a:off x="8389004" y="3947268"/>
            <a:ext cx="3154443" cy="2185515"/>
          </a:xfrm>
          <a:prstGeom prst="rect">
            <a:avLst/>
          </a:prstGeom>
        </p:spPr>
      </p:pic>
      <p:sp>
        <p:nvSpPr>
          <p:cNvPr id="8" name="投影片編號版面配置區 7"/>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464</a:t>
            </a:fld>
            <a:endParaRPr lang="en-US" kern="0">
              <a:solidFill>
                <a:srgbClr val="595959"/>
              </a:solidFill>
            </a:endParaRPr>
          </a:p>
        </p:txBody>
      </p:sp>
    </p:spTree>
    <p:extLst>
      <p:ext uri="{BB962C8B-B14F-4D97-AF65-F5344CB8AC3E}">
        <p14:creationId xmlns:p14="http://schemas.microsoft.com/office/powerpoint/2010/main" val="2294290917"/>
      </p:ext>
    </p:extLst>
  </p:cSld>
  <p:clrMapOvr>
    <a:masterClrMapping/>
  </p:clrMapOvr>
  <p:transition/>
  <p:timing/>
</p:sld>
</file>

<file path=ppt/slides/slide4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rtlCol="0" anchor="t" anchorCtr="0" compatLnSpc="1">
            <a:prstTxWarp prst="textNoShape">
              <a:avLst/>
            </a:prstTxWarp>
            <a:normAutofit/>
          </a:bodyPr>
          <a:lstStyle/>
          <a:p>
            <a:r>
              <a:rPr lang="zh-TW" altLang="zh-TW" sz="2600">
                <a:latin typeface="標楷體" pitchFamily="65" charset="-120"/>
              </a:rPr>
              <a:t>網路從根本上改變了由集線器組成的平面網路，變成了階層式網路中的交換 </a:t>
            </a:r>
            <a:r>
              <a:rPr lang="en-US" altLang="zh-TW" sz="2600">
                <a:latin typeface="標楷體" pitchFamily="65" charset="-120"/>
              </a:rPr>
              <a:t>LAN</a:t>
            </a:r>
            <a:r>
              <a:rPr lang="zh-TW" altLang="zh-TW" sz="2600">
                <a:latin typeface="標楷體" pitchFamily="65" charset="-120"/>
              </a:rPr>
              <a:t>。</a:t>
            </a:r>
            <a:endParaRPr lang="en-CA" sz="2600">
              <a:latin typeface="標楷體" pitchFamily="65" charset="-120"/>
            </a:endParaRPr>
          </a:p>
          <a:p>
            <a:pPr marL="243411" indent="-222245">
              <a:spcBef>
                <a:spcPts val="400"/>
              </a:spcBef>
              <a:spcAft>
                <a:spcPts val="400"/>
              </a:spcAft>
              <a:buFont typeface="Arial" pitchFamily="34" charset="0"/>
              <a:buChar char="•"/>
            </a:pPr>
            <a:r>
              <a:rPr lang="zh-TW" altLang="en-US" sz="2600">
                <a:latin typeface="標楷體" pitchFamily="65" charset="-120"/>
              </a:rPr>
              <a:t>交換 </a:t>
            </a:r>
            <a:r>
              <a:rPr lang="en-US" altLang="zh-TW" sz="2600">
                <a:latin typeface="標楷體" pitchFamily="65" charset="-120"/>
              </a:rPr>
              <a:t>LAN </a:t>
            </a:r>
            <a:r>
              <a:rPr lang="zh-TW" altLang="en-US" sz="2600">
                <a:latin typeface="標楷體" pitchFamily="65" charset="-120"/>
              </a:rPr>
              <a:t>可提供額外的彈性、流量管理、服務品質和安全性。</a:t>
            </a:r>
            <a:endParaRPr lang="en-CA" sz="2600">
              <a:latin typeface="標楷體" pitchFamily="65" charset="-120"/>
            </a:endParaRPr>
          </a:p>
          <a:p>
            <a:pPr marL="243411" indent="-222245">
              <a:spcBef>
                <a:spcPts val="400"/>
              </a:spcBef>
              <a:spcAft>
                <a:spcPts val="400"/>
              </a:spcAft>
              <a:buFont typeface="Arial" pitchFamily="34" charset="0"/>
              <a:buChar char="•"/>
            </a:pPr>
            <a:r>
              <a:rPr lang="zh-TW" altLang="en-US" sz="2600">
                <a:latin typeface="標楷體" pitchFamily="65" charset="-120"/>
              </a:rPr>
              <a:t>交換 </a:t>
            </a:r>
            <a:r>
              <a:rPr lang="en-US" altLang="zh-TW" sz="2600">
                <a:latin typeface="標楷體" pitchFamily="65" charset="-120"/>
              </a:rPr>
              <a:t>LAN </a:t>
            </a:r>
            <a:r>
              <a:rPr lang="zh-TW" altLang="en-US" sz="2600">
                <a:latin typeface="標楷體" pitchFamily="65" charset="-120"/>
              </a:rPr>
              <a:t>也支援無線網路和連接，以及支援其他技術，例如 </a:t>
            </a:r>
            <a:r>
              <a:rPr lang="en-US" altLang="zh-TW" sz="2600">
                <a:latin typeface="標楷體" pitchFamily="65" charset="-120"/>
              </a:rPr>
              <a:t>IP </a:t>
            </a:r>
            <a:r>
              <a:rPr lang="zh-TW" altLang="en-US" sz="2600">
                <a:latin typeface="標楷體" pitchFamily="65" charset="-120"/>
              </a:rPr>
              <a:t>電話和行動服務。</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11.1</a:t>
            </a:r>
            <a:r>
              <a:rPr lang="zh-TW" altLang="en-US" sz="3600" smtClean="0">
                <a:solidFill>
                  <a:srgbClr val="004C69"/>
                </a:solidFill>
              </a:rPr>
              <a:t>階層</a:t>
            </a:r>
            <a:r>
              <a:rPr lang="zh-TW" altLang="en-US" sz="3600">
                <a:solidFill>
                  <a:srgbClr val="004C69"/>
                </a:solidFill>
              </a:rPr>
              <a:t>式網路</a:t>
            </a:r>
            <a:br>
              <a:rPr lang="en-US" altLang="zh-TW" sz="3600">
                <a:solidFill>
                  <a:srgbClr val="004C69"/>
                </a:solidFill>
              </a:rPr>
            </a:br>
            <a:r>
              <a:rPr lang="zh-TW" altLang="en-US" sz="3600">
                <a:solidFill>
                  <a:srgbClr val="004C69"/>
                </a:solidFill>
              </a:rPr>
              <a:t>交換網路的角色</a:t>
            </a:r>
          </a:p>
        </p:txBody>
      </p:sp>
      <p:pic>
        <p:nvPicPr>
          <p:cNvPr id="2" name="Picture 1">
            <a:extLst>
              <a:ext uri="{FF2B5EF4-FFF2-40B4-BE49-F238E27FC236}">
                <a16:creationId xmlns:a16="http://schemas.microsoft.com/office/drawing/2014/main" id="{7C4EF52F-1EFD-433E-AEE3-BE9262370E86}"/>
              </a:ext>
            </a:extLst>
          </p:cNvPr>
          <p:cNvPicPr>
            <a:picLocks noChangeAspect="1"/>
          </p:cNvPicPr>
          <p:nvPr/>
        </p:nvPicPr>
        <p:blipFill>
          <a:blip r:embed="rId3"/>
          <a:stretch>
            <a:fillRect/>
          </a:stretch>
        </p:blipFill>
        <p:spPr>
          <a:xfrm>
            <a:off x="6261101" y="1140559"/>
            <a:ext cx="5735937" cy="3569512"/>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465</a:t>
            </a:fld>
            <a:endParaRPr lang="en-US" kern="0">
              <a:solidFill>
                <a:srgbClr val="595959"/>
              </a:solidFill>
            </a:endParaRPr>
          </a:p>
        </p:txBody>
      </p:sp>
    </p:spTree>
    <p:extLst>
      <p:ext uri="{BB962C8B-B14F-4D97-AF65-F5344CB8AC3E}">
        <p14:creationId xmlns:p14="http://schemas.microsoft.com/office/powerpoint/2010/main" val="745418498"/>
      </p:ext>
    </p:extLst>
  </p:cSld>
  <p:clrMapOvr>
    <a:masterClrMapping/>
  </p:clrMapOvr>
  <p:transition/>
  <p:timing/>
</p:sld>
</file>

<file path=ppt/slides/slide4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305098"/>
            <a:ext cx="9889050" cy="4795552"/>
          </a:xfrm>
        </p:spPr>
        <p:txBody>
          <a:bodyPr>
            <a:normAutofit/>
          </a:bodyPr>
          <a:lstStyle/>
          <a:p>
            <a:r>
              <a:rPr lang="zh-TW" altLang="en-US" sz="2600">
                <a:latin typeface="標楷體" pitchFamily="65" charset="-120"/>
              </a:rPr>
              <a:t>延伸性是網路可以成長而不會失去可用性和可靠性的術語。</a:t>
            </a:r>
            <a:endParaRPr lang="en-CA" sz="2600">
              <a:latin typeface="標楷體" pitchFamily="65" charset="-120"/>
            </a:endParaRPr>
          </a:p>
          <a:p>
            <a:r>
              <a:rPr lang="zh-TW" altLang="en-US" sz="2600">
                <a:latin typeface="標楷體" pitchFamily="65" charset="-120"/>
              </a:rPr>
              <a:t>網路設計人員必須制定一套策略，使網路可用，並有效且輕鬆地</a:t>
            </a:r>
            <a:r>
              <a:rPr lang="zh-TW" altLang="en-US" sz="2600">
                <a:solidFill>
                  <a:schemeClr val="tx1"/>
                </a:solidFill>
                <a:latin typeface="標楷體" pitchFamily="65" charset="-120"/>
              </a:rPr>
              <a:t>延伸</a:t>
            </a:r>
            <a:r>
              <a:rPr lang="zh-TW" altLang="en-US" sz="2600">
                <a:latin typeface="標楷體" pitchFamily="65" charset="-120"/>
              </a:rPr>
              <a:t>。</a:t>
            </a:r>
            <a:endParaRPr lang="en-CA" sz="2600">
              <a:latin typeface="標楷體" pitchFamily="65" charset="-120"/>
            </a:endParaRPr>
          </a:p>
          <a:p>
            <a:r>
              <a:rPr lang="zh-TW" altLang="zh-TW" sz="2600">
                <a:latin typeface="標楷體" pitchFamily="65" charset="-120"/>
              </a:rPr>
              <a:t>這是用以下方法完成的</a:t>
            </a:r>
            <a:r>
              <a:rPr lang="zh-TW" altLang="en-US" sz="2600">
                <a:latin typeface="標楷體" pitchFamily="65" charset="-120"/>
              </a:rPr>
              <a:t>：</a:t>
            </a:r>
          </a:p>
          <a:p>
            <a:pPr lvl="1"/>
            <a:r>
              <a:rPr lang="zh-TW" altLang="en-US" sz="2600" b="1">
                <a:latin typeface="標楷體" pitchFamily="65" charset="-120"/>
              </a:rPr>
              <a:t>備援鏈路</a:t>
            </a:r>
          </a:p>
          <a:p>
            <a:pPr lvl="1"/>
            <a:r>
              <a:rPr lang="zh-TW" altLang="en-US" sz="2600" b="1">
                <a:latin typeface="標楷體" pitchFamily="65" charset="-120"/>
              </a:rPr>
              <a:t>多重鏈路</a:t>
            </a:r>
            <a:endParaRPr lang="en-US" altLang="zh-TW" sz="2600" b="1">
              <a:latin typeface="標楷體" pitchFamily="65" charset="-120"/>
            </a:endParaRPr>
          </a:p>
          <a:p>
            <a:pPr lvl="1"/>
            <a:r>
              <a:rPr lang="zh-TW" altLang="en-US" sz="2600" b="1">
                <a:latin typeface="標楷體" pitchFamily="65" charset="-120"/>
              </a:rPr>
              <a:t>可延展的路由協定</a:t>
            </a:r>
            <a:endParaRPr lang="en-US" altLang="zh-TW" sz="2600" b="1">
              <a:latin typeface="標楷體" pitchFamily="65" charset="-120"/>
            </a:endParaRPr>
          </a:p>
          <a:p>
            <a:pPr lvl="1"/>
            <a:r>
              <a:rPr lang="zh-TW" altLang="en-US" sz="2600" b="1">
                <a:latin typeface="標楷體" pitchFamily="65" charset="-120"/>
              </a:rPr>
              <a:t>無線連通性</a:t>
            </a:r>
            <a:endParaRPr lang="zh-TW" altLang="en-US"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11.2</a:t>
            </a:r>
            <a:r>
              <a:rPr lang="zh-TW" altLang="en-US" sz="3600" smtClean="0">
                <a:solidFill>
                  <a:srgbClr val="004C69"/>
                </a:solidFill>
              </a:rPr>
              <a:t> 可</a:t>
            </a:r>
            <a:r>
              <a:rPr lang="zh-TW" altLang="en-US" sz="3600">
                <a:solidFill>
                  <a:srgbClr val="004C69"/>
                </a:solidFill>
              </a:rPr>
              <a:t>延展的網路</a:t>
            </a:r>
            <a:br>
              <a:rPr lang="en-US" sz="3600">
                <a:solidFill>
                  <a:srgbClr val="004C69"/>
                </a:solidFill>
              </a:rPr>
            </a:br>
            <a:r>
              <a:rPr lang="zh-TW" altLang="en-US" sz="3600">
                <a:solidFill>
                  <a:srgbClr val="004C69"/>
                </a:solidFill>
              </a:rPr>
              <a:t>為延展性設計</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466</a:t>
            </a:fld>
            <a:endParaRPr lang="en-US" kern="0">
              <a:solidFill>
                <a:srgbClr val="595959"/>
              </a:solidFill>
            </a:endParaRPr>
          </a:p>
        </p:txBody>
      </p:sp>
    </p:spTree>
    <p:extLst>
      <p:ext uri="{BB962C8B-B14F-4D97-AF65-F5344CB8AC3E}">
        <p14:creationId xmlns:p14="http://schemas.microsoft.com/office/powerpoint/2010/main" val="3109221564"/>
      </p:ext>
    </p:extLst>
  </p:cSld>
  <p:clrMapOvr>
    <a:masterClrMapping/>
  </p:clrMapOvr>
  <p:transition/>
  <p:timing/>
</p:sld>
</file>

<file path=ppt/slides/slide4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6609017" cy="5540425"/>
          </a:xfrm>
        </p:spPr>
        <p:txBody>
          <a:bodyPr/>
          <a:lstStyle/>
          <a:p>
            <a:r>
              <a:rPr lang="zh-TW" altLang="en-US" sz="2400">
                <a:latin typeface="標楷體" pitchFamily="65" charset="-120"/>
              </a:rPr>
              <a:t>藉由下列方式，透過將最小化單點故障的可能性來防止網路服務中斷：</a:t>
            </a:r>
          </a:p>
          <a:p>
            <a:pPr lvl="1"/>
            <a:r>
              <a:rPr lang="zh-TW" altLang="en-US">
                <a:latin typeface="標楷體" pitchFamily="65" charset="-120"/>
              </a:rPr>
              <a:t>安裝重複設備 </a:t>
            </a:r>
          </a:p>
          <a:p>
            <a:pPr lvl="1"/>
            <a:r>
              <a:rPr lang="zh-TW" altLang="en-US">
                <a:latin typeface="標楷體" pitchFamily="65" charset="-120"/>
              </a:rPr>
              <a:t>為關鍵裝置提供容錯移轉服務</a:t>
            </a:r>
            <a:endParaRPr lang="en-US" altLang="zh-TW">
              <a:latin typeface="標楷體" pitchFamily="65" charset="-120"/>
            </a:endParaRPr>
          </a:p>
          <a:p>
            <a:r>
              <a:rPr lang="zh-TW" altLang="en-US" sz="2400">
                <a:latin typeface="標楷體" pitchFamily="65" charset="-120"/>
              </a:rPr>
              <a:t>備援路徑為資料穿越網路支援高可用性提供了備用的實體路徑。</a:t>
            </a:r>
            <a:endParaRPr lang="zh-TW" altLang="zh-TW" sz="2400">
              <a:latin typeface="標楷體" pitchFamily="65" charset="-120"/>
            </a:endParaRPr>
          </a:p>
          <a:p>
            <a:pPr lvl="1"/>
            <a:r>
              <a:rPr lang="zh-TW" altLang="en-US">
                <a:latin typeface="標楷體" pitchFamily="65" charset="-120"/>
              </a:rPr>
              <a:t>不過，由於交換器的操作，交換乙太網路中的備援路徑可能會造成邏輯第 </a:t>
            </a:r>
            <a:r>
              <a:rPr lang="en-US" altLang="zh-TW">
                <a:latin typeface="標楷體" pitchFamily="65" charset="-120"/>
              </a:rPr>
              <a:t>2 </a:t>
            </a:r>
            <a:r>
              <a:rPr lang="zh-TW" altLang="en-US">
                <a:latin typeface="標楷體" pitchFamily="65" charset="-120"/>
              </a:rPr>
              <a:t>層迴圈。</a:t>
            </a:r>
            <a:endParaRPr lang="zh-TW" altLang="zh-TW">
              <a:latin typeface="標楷體" pitchFamily="65" charset="-120"/>
            </a:endParaRPr>
          </a:p>
          <a:p>
            <a:pPr lvl="1"/>
            <a:r>
              <a:rPr lang="zh-TW" altLang="en-US">
                <a:latin typeface="標楷體" pitchFamily="65" charset="-120"/>
              </a:rPr>
              <a:t>需要擴張樹協定 </a:t>
            </a:r>
            <a:r>
              <a:rPr lang="en-US" altLang="zh-TW">
                <a:latin typeface="標楷體" pitchFamily="65" charset="-120"/>
              </a:rPr>
              <a:t>(STP)</a:t>
            </a:r>
            <a:r>
              <a:rPr lang="zh-TW" altLang="en-US">
                <a:latin typeface="標楷體" pitchFamily="65" charset="-120"/>
              </a:rPr>
              <a:t>。</a:t>
            </a:r>
            <a:endParaRPr lang="en-CA" altLang="zh-TW">
              <a:latin typeface="標楷體" pitchFamily="65" charset="-120"/>
            </a:endParaRPr>
          </a:p>
          <a:p>
            <a:endParaRPr lang="zh-TW" alt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11.2</a:t>
            </a:r>
            <a:r>
              <a:rPr lang="zh-TW" altLang="en-US" sz="3600" smtClean="0">
                <a:solidFill>
                  <a:srgbClr val="004C69"/>
                </a:solidFill>
              </a:rPr>
              <a:t> 可</a:t>
            </a:r>
            <a:r>
              <a:rPr lang="zh-TW" altLang="en-US" sz="3600">
                <a:solidFill>
                  <a:srgbClr val="004C69"/>
                </a:solidFill>
              </a:rPr>
              <a:t>延展的網路</a:t>
            </a:r>
            <a:br>
              <a:rPr lang="en-US" altLang="zh-TW" sz="3600">
                <a:solidFill>
                  <a:srgbClr val="004C69"/>
                </a:solidFill>
              </a:rPr>
            </a:br>
            <a:r>
              <a:rPr lang="zh-TW" altLang="en-US" sz="3600">
                <a:solidFill>
                  <a:srgbClr val="004C69"/>
                </a:solidFill>
              </a:rPr>
              <a:t>備援</a:t>
            </a:r>
            <a:r>
              <a:rPr lang="zh-TW" altLang="zh-TW" sz="3600">
                <a:solidFill>
                  <a:srgbClr val="004C69"/>
                </a:solidFill>
              </a:rPr>
              <a:t>計劃</a:t>
            </a:r>
            <a:endParaRPr lang="zh-TW" sz="3600">
              <a:solidFill>
                <a:srgbClr val="004C69"/>
              </a:solidFill>
            </a:endParaRPr>
          </a:p>
        </p:txBody>
      </p:sp>
      <p:sp>
        <p:nvSpPr>
          <p:cNvPr id="5" name="Content Placeholder 3">
            <a:extLst>
              <a:ext uri="{FF2B5EF4-FFF2-40B4-BE49-F238E27FC236}">
                <a16:creationId xmlns:a16="http://schemas.microsoft.com/office/drawing/2014/main" id="{8DAE4F9C-9268-4037-8E0D-424569AB6FA4}"/>
              </a:ext>
            </a:extLst>
          </p:cNvPr>
          <p:cNvSpPr txBox="1"/>
          <p:nvPr/>
        </p:nvSpPr>
        <p:spPr>
          <a:xfrm>
            <a:off x="575961" y="2869878"/>
            <a:ext cx="5939139" cy="2847565"/>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endParaRPr lang="en-CA" sz="2133">
              <a:solidFill>
                <a:srgbClr val="000000"/>
              </a:solidFill>
            </a:endParaRPr>
          </a:p>
        </p:txBody>
      </p:sp>
      <p:pic>
        <p:nvPicPr>
          <p:cNvPr id="2" name="Picture 1">
            <a:extLst>
              <a:ext uri="{FF2B5EF4-FFF2-40B4-BE49-F238E27FC236}">
                <a16:creationId xmlns:a16="http://schemas.microsoft.com/office/drawing/2014/main" id="{2C5B3D53-8978-4B77-BA2D-87083F801673}"/>
              </a:ext>
            </a:extLst>
          </p:cNvPr>
          <p:cNvPicPr>
            <a:picLocks noChangeAspect="1"/>
          </p:cNvPicPr>
          <p:nvPr/>
        </p:nvPicPr>
        <p:blipFill>
          <a:blip r:embed="rId3"/>
          <a:stretch>
            <a:fillRect/>
          </a:stretch>
        </p:blipFill>
        <p:spPr>
          <a:xfrm>
            <a:off x="6801105" y="2650025"/>
            <a:ext cx="5100937" cy="3287271"/>
          </a:xfrm>
          <a:prstGeom prst="rect">
            <a:avLst/>
          </a:prstGeom>
        </p:spPr>
      </p:pic>
      <p:sp>
        <p:nvSpPr>
          <p:cNvPr id="6" name="投影片編號版面配置區 5"/>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467</a:t>
            </a:fld>
            <a:endParaRPr lang="en-US" kern="0">
              <a:solidFill>
                <a:srgbClr val="595959"/>
              </a:solidFill>
            </a:endParaRPr>
          </a:p>
        </p:txBody>
      </p:sp>
    </p:spTree>
    <p:extLst>
      <p:ext uri="{BB962C8B-B14F-4D97-AF65-F5344CB8AC3E}">
        <p14:creationId xmlns:p14="http://schemas.microsoft.com/office/powerpoint/2010/main" val="2166363817"/>
      </p:ext>
    </p:extLst>
  </p:cSld>
  <p:clrMapOvr>
    <a:masterClrMapping/>
  </p:clrMapOvr>
  <p:transition/>
  <p:timing/>
</p:sld>
</file>

<file path=ppt/slides/slide4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46909"/>
            <a:ext cx="9672919" cy="4853741"/>
          </a:xfrm>
        </p:spPr>
        <p:txBody>
          <a:bodyPr vert="horz" wrap="square" lIns="121893" tIns="60947" rIns="121893" bIns="60947" numCol="1" rtlCol="0" anchor="t" anchorCtr="0" compatLnSpc="1">
            <a:prstTxWarp prst="textNoShape">
              <a:avLst/>
            </a:prstTxWarp>
            <a:noAutofit/>
          </a:bodyPr>
          <a:lstStyle/>
          <a:p>
            <a:pPr marL="0" indent="0">
              <a:buNone/>
            </a:pPr>
            <a:r>
              <a:rPr lang="zh-TW" altLang="en-US" sz="2400">
                <a:latin typeface="標楷體" pitchFamily="65" charset="-120"/>
              </a:rPr>
              <a:t>設計優良的網路不僅可以控制流量，還可以限制故障網域的大小。故障網域是指在關鍵裝置或服務出現故障時受影響的網路區域。</a:t>
            </a:r>
            <a:endParaRPr lang="en-US" altLang="zh-TW" sz="2400">
              <a:latin typeface="標楷體" pitchFamily="65" charset="-120"/>
            </a:endParaRPr>
          </a:p>
          <a:p>
            <a:pPr lvl="1"/>
            <a:r>
              <a:rPr lang="zh-TW" altLang="en-US">
                <a:latin typeface="標楷體" pitchFamily="65" charset="-120"/>
              </a:rPr>
              <a:t>在階層式設計模型中，</a:t>
            </a:r>
            <a:r>
              <a:rPr lang="zh-TW" altLang="en-US">
                <a:solidFill>
                  <a:schemeClr val="tx1"/>
                </a:solidFill>
                <a:latin typeface="標楷體" pitchFamily="65" charset="-120"/>
              </a:rPr>
              <a:t>故障網域</a:t>
            </a:r>
            <a:r>
              <a:rPr lang="zh-TW" altLang="en-US">
                <a:latin typeface="標楷體" pitchFamily="65" charset="-120"/>
              </a:rPr>
              <a:t>會在分佈層終止。</a:t>
            </a:r>
            <a:endParaRPr lang="en-US" altLang="zh-TW">
              <a:latin typeface="標楷體" pitchFamily="65" charset="-120"/>
            </a:endParaRPr>
          </a:p>
          <a:p>
            <a:pPr lvl="1"/>
            <a:r>
              <a:rPr lang="zh-TW" altLang="zh-TW">
                <a:latin typeface="標楷體" pitchFamily="65" charset="-120"/>
              </a:rPr>
              <a:t>每台路由器都是作為有限</a:t>
            </a:r>
            <a:r>
              <a:rPr lang="zh-TW" altLang="en-US">
                <a:latin typeface="標楷體" pitchFamily="65" charset="-120"/>
              </a:rPr>
              <a:t>數量</a:t>
            </a:r>
            <a:r>
              <a:rPr lang="zh-TW" altLang="zh-TW">
                <a:latin typeface="標楷體" pitchFamily="65" charset="-120"/>
              </a:rPr>
              <a:t>的存取層使用者的閘道。</a:t>
            </a:r>
          </a:p>
          <a:p>
            <a:pPr marL="0" indent="0">
              <a:buNone/>
            </a:pPr>
            <a:r>
              <a:rPr lang="zh-TW" altLang="en-US" sz="2400">
                <a:latin typeface="標楷體" pitchFamily="65" charset="-120"/>
              </a:rPr>
              <a:t>路由器或多層交換器通常成對部署，稱為大樓或部門交換器區塊。</a:t>
            </a:r>
            <a:endParaRPr lang="en-US" altLang="zh-TW" sz="2400">
              <a:latin typeface="標楷體" pitchFamily="65" charset="-120"/>
            </a:endParaRPr>
          </a:p>
          <a:p>
            <a:pPr lvl="1"/>
            <a:r>
              <a:rPr lang="zh-TW" altLang="en-US">
                <a:latin typeface="標楷體" pitchFamily="65" charset="-120"/>
              </a:rPr>
              <a:t>各交換區塊獨立運作。</a:t>
            </a:r>
          </a:p>
          <a:p>
            <a:pPr lvl="1"/>
            <a:r>
              <a:rPr lang="zh-TW" altLang="en-US">
                <a:latin typeface="標楷體" pitchFamily="65" charset="-120"/>
              </a:rPr>
              <a:t>這樣，單台裝置發生故障便不會造成整個網路癱瘓，</a:t>
            </a:r>
          </a:p>
          <a:p>
            <a:pPr marL="0" indent="0"/>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11.2</a:t>
            </a:r>
            <a:r>
              <a:rPr lang="zh-TW" altLang="en-US" sz="3600" smtClean="0">
                <a:solidFill>
                  <a:srgbClr val="004C69"/>
                </a:solidFill>
              </a:rPr>
              <a:t> 可</a:t>
            </a:r>
            <a:r>
              <a:rPr lang="zh-TW" altLang="en-US" sz="3600">
                <a:solidFill>
                  <a:srgbClr val="004C69"/>
                </a:solidFill>
              </a:rPr>
              <a:t>延展的網路</a:t>
            </a:r>
            <a:br>
              <a:rPr lang="en-US" sz="3600">
                <a:solidFill>
                  <a:srgbClr val="004C69"/>
                </a:solidFill>
              </a:rPr>
            </a:br>
            <a:r>
              <a:rPr lang="zh-TW" altLang="en-US" sz="3600">
                <a:solidFill>
                  <a:srgbClr val="004C69"/>
                </a:solidFill>
              </a:rPr>
              <a:t>縮小故障網域範圍</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468</a:t>
            </a:fld>
            <a:endParaRPr lang="en-US" kern="0">
              <a:solidFill>
                <a:srgbClr val="595959"/>
              </a:solidFill>
            </a:endParaRPr>
          </a:p>
        </p:txBody>
      </p:sp>
    </p:spTree>
    <p:extLst>
      <p:ext uri="{BB962C8B-B14F-4D97-AF65-F5344CB8AC3E}">
        <p14:creationId xmlns:p14="http://schemas.microsoft.com/office/powerpoint/2010/main" val="3564220827"/>
      </p:ext>
    </p:extLst>
  </p:cSld>
  <p:clrMapOvr>
    <a:masterClrMapping/>
  </p:clrMapOvr>
  <p:transition/>
  <p:timing/>
</p:sld>
</file>

<file path=ppt/slides/slide4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337051" cy="5540425"/>
          </a:xfrm>
        </p:spPr>
        <p:txBody>
          <a:bodyPr>
            <a:normAutofit/>
          </a:bodyPr>
          <a:lstStyle/>
          <a:p>
            <a:r>
              <a:rPr lang="zh-TW" altLang="en-US" sz="2400">
                <a:latin typeface="標楷體" pitchFamily="65" charset="-120"/>
              </a:rPr>
              <a:t>鏈路聚合（例如，</a:t>
            </a:r>
            <a:r>
              <a:rPr lang="en-US" altLang="zh-TW" sz="2400">
                <a:latin typeface="標楷體" pitchFamily="65" charset="-120"/>
              </a:rPr>
              <a:t>EtherChannel</a:t>
            </a:r>
            <a:r>
              <a:rPr lang="zh-TW" altLang="en-US" sz="2400">
                <a:latin typeface="標楷體" pitchFamily="65" charset="-120"/>
              </a:rPr>
              <a:t>）可讓管理者透過建立由多條實體鏈路組成的一條邏輯鏈路，來增加裝置間的頻寬量。</a:t>
            </a:r>
            <a:endParaRPr lang="en-US" altLang="zh-TW" sz="2400">
              <a:latin typeface="標楷體" pitchFamily="65" charset="-120"/>
            </a:endParaRPr>
          </a:p>
          <a:p>
            <a:r>
              <a:rPr lang="en-US" altLang="zh-TW" sz="2400">
                <a:latin typeface="標楷體" pitchFamily="65" charset="-120"/>
              </a:rPr>
              <a:t>EtherChannel</a:t>
            </a:r>
            <a:r>
              <a:rPr lang="zh-TW" altLang="en-US" sz="2400">
                <a:latin typeface="標楷體" pitchFamily="65" charset="-120"/>
              </a:rPr>
              <a:t> </a:t>
            </a:r>
            <a:r>
              <a:rPr lang="zh-TW" altLang="zh-TW" sz="2400">
                <a:latin typeface="標楷體" pitchFamily="65" charset="-120"/>
              </a:rPr>
              <a:t>使用</a:t>
            </a:r>
            <a:r>
              <a:rPr lang="en-US" altLang="zh-TW" sz="2400">
                <a:latin typeface="標楷體" pitchFamily="65" charset="-120"/>
              </a:rPr>
              <a:t> </a:t>
            </a:r>
            <a:r>
              <a:rPr lang="zh-TW" altLang="zh-TW" sz="2400">
                <a:latin typeface="標楷體" pitchFamily="65" charset="-120"/>
              </a:rPr>
              <a:t>Port</a:t>
            </a:r>
            <a:r>
              <a:rPr lang="en-US" altLang="zh-TW" sz="2400">
                <a:latin typeface="標楷體" pitchFamily="65" charset="-120"/>
              </a:rPr>
              <a:t>-c</a:t>
            </a:r>
            <a:r>
              <a:rPr lang="zh-TW" altLang="zh-TW" sz="2400">
                <a:latin typeface="標楷體" pitchFamily="65" charset="-120"/>
              </a:rPr>
              <a:t>hannel</a:t>
            </a:r>
            <a:r>
              <a:rPr lang="en-US" altLang="zh-TW" sz="2400">
                <a:latin typeface="標楷體" pitchFamily="65" charset="-120"/>
              </a:rPr>
              <a:t> </a:t>
            </a:r>
            <a:r>
              <a:rPr lang="zh-TW" altLang="zh-TW" sz="2400">
                <a:latin typeface="標楷體" pitchFamily="65" charset="-120"/>
              </a:rPr>
              <a:t>介面將現有的交換器連接埠合併成一個邏輯</a:t>
            </a:r>
            <a:r>
              <a:rPr lang="zh-TW" altLang="en-US" sz="2400">
                <a:latin typeface="標楷體" pitchFamily="65" charset="-120"/>
              </a:rPr>
              <a:t>鏈路</a:t>
            </a:r>
            <a:r>
              <a:rPr lang="zh-TW" altLang="zh-TW" sz="2400">
                <a:latin typeface="標楷體" pitchFamily="65" charset="-120"/>
              </a:rPr>
              <a:t>。</a:t>
            </a:r>
          </a:p>
          <a:p>
            <a:r>
              <a:rPr lang="zh-TW" altLang="zh-TW" sz="2400">
                <a:latin typeface="標楷體" pitchFamily="65" charset="-120"/>
              </a:rPr>
              <a:t>大部分的設定工作都是在 Port</a:t>
            </a:r>
            <a:r>
              <a:rPr lang="en-US" altLang="zh-TW" sz="2400">
                <a:latin typeface="標楷體" pitchFamily="65" charset="-120"/>
              </a:rPr>
              <a:t>-c</a:t>
            </a:r>
            <a:r>
              <a:rPr lang="zh-TW" altLang="zh-TW" sz="2400">
                <a:latin typeface="標楷體" pitchFamily="65" charset="-120"/>
              </a:rPr>
              <a:t>hannel 介面</a:t>
            </a:r>
            <a:r>
              <a:rPr lang="zh-TW" altLang="en-US" sz="2400">
                <a:latin typeface="標楷體" pitchFamily="65" charset="-120"/>
              </a:rPr>
              <a:t>，而不是在每個個別連接埠</a:t>
            </a:r>
            <a:r>
              <a:rPr lang="zh-TW" altLang="zh-TW" sz="2400">
                <a:latin typeface="標楷體" pitchFamily="65" charset="-120"/>
              </a:rPr>
              <a:t>上完成的，以確保</a:t>
            </a:r>
            <a:r>
              <a:rPr lang="zh-TW" altLang="en-US" sz="2400">
                <a:latin typeface="標楷體" pitchFamily="65" charset="-120"/>
              </a:rPr>
              <a:t>鏈路的設定一致性</a:t>
            </a:r>
            <a:r>
              <a:rPr lang="zh-TW" altLang="zh-TW" sz="2400">
                <a:latin typeface="標楷體" pitchFamily="65" charset="-120"/>
              </a:rPr>
              <a:t>。</a:t>
            </a:r>
          </a:p>
          <a:p>
            <a:r>
              <a:rPr lang="en-US" altLang="zh-TW" sz="2400">
                <a:latin typeface="標楷體" pitchFamily="65" charset="-120"/>
              </a:rPr>
              <a:t>EtherChannel</a:t>
            </a:r>
            <a:r>
              <a:rPr lang="zh-TW" altLang="en-US" sz="2400">
                <a:latin typeface="標楷體" pitchFamily="65" charset="-120"/>
              </a:rPr>
              <a:t> </a:t>
            </a:r>
            <a:r>
              <a:rPr lang="zh-TW" altLang="zh-TW" sz="2400">
                <a:latin typeface="標楷體" pitchFamily="65" charset="-120"/>
              </a:rPr>
              <a:t>可以在</a:t>
            </a:r>
            <a:r>
              <a:rPr lang="zh-TW" altLang="en-US" sz="2400">
                <a:latin typeface="標楷體" pitchFamily="65" charset="-120"/>
              </a:rPr>
              <a:t>鏈路</a:t>
            </a:r>
            <a:r>
              <a:rPr lang="zh-TW" altLang="zh-TW" sz="2400">
                <a:latin typeface="標楷體" pitchFamily="65" charset="-120"/>
              </a:rPr>
              <a:t>之間負載平衡。</a:t>
            </a:r>
            <a:endParaRPr lang="zh-TW" alt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11.2</a:t>
            </a:r>
            <a:r>
              <a:rPr lang="zh-TW" altLang="en-US" sz="3600" smtClean="0">
                <a:solidFill>
                  <a:srgbClr val="004C69"/>
                </a:solidFill>
              </a:rPr>
              <a:t>可</a:t>
            </a:r>
            <a:r>
              <a:rPr lang="zh-TW" altLang="en-US" sz="3600">
                <a:solidFill>
                  <a:srgbClr val="004C69"/>
                </a:solidFill>
              </a:rPr>
              <a:t>延展的網路</a:t>
            </a:r>
            <a:br>
              <a:rPr lang="en-US" sz="3600">
                <a:solidFill>
                  <a:srgbClr val="004C69"/>
                </a:solidFill>
              </a:rPr>
            </a:br>
            <a:r>
              <a:rPr lang="zh-TW" altLang="en-US" sz="3600">
                <a:solidFill>
                  <a:srgbClr val="004C69"/>
                </a:solidFill>
              </a:rPr>
              <a:t>增加頻寬</a:t>
            </a:r>
          </a:p>
        </p:txBody>
      </p:sp>
      <p:sp>
        <p:nvSpPr>
          <p:cNvPr id="5" name="Content Placeholder 3">
            <a:extLst>
              <a:ext uri="{FF2B5EF4-FFF2-40B4-BE49-F238E27FC236}">
                <a16:creationId xmlns:a16="http://schemas.microsoft.com/office/drawing/2014/main" id="{EC767F96-94C4-4A72-A459-32533F3212EA}"/>
              </a:ext>
            </a:extLst>
          </p:cNvPr>
          <p:cNvSpPr txBox="1"/>
          <p:nvPr/>
        </p:nvSpPr>
        <p:spPr>
          <a:xfrm>
            <a:off x="192087" y="1818332"/>
            <a:ext cx="6183884" cy="4098595"/>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80990" indent="-380990" algn="l">
              <a:buFont typeface="Arial" pitchFamily="34" charset="0"/>
              <a:buChar char="•"/>
            </a:pPr>
            <a:endParaRPr lang="zh-TW" altLang="en-US" sz="2133">
              <a:solidFill>
                <a:srgbClr val="000000"/>
              </a:solidFill>
              <a:ea typeface="+mn-ea"/>
            </a:endParaRPr>
          </a:p>
        </p:txBody>
      </p:sp>
      <p:pic>
        <p:nvPicPr>
          <p:cNvPr id="2" name="Picture 1">
            <a:extLst>
              <a:ext uri="{FF2B5EF4-FFF2-40B4-BE49-F238E27FC236}">
                <a16:creationId xmlns:a16="http://schemas.microsoft.com/office/drawing/2014/main" id="{2D379AB6-120E-4FD1-99F8-6ADA915805BE}"/>
              </a:ext>
            </a:extLst>
          </p:cNvPr>
          <p:cNvPicPr>
            <a:picLocks noChangeAspect="1"/>
          </p:cNvPicPr>
          <p:nvPr/>
        </p:nvPicPr>
        <p:blipFill>
          <a:blip r:embed="rId3"/>
          <a:stretch>
            <a:fillRect/>
          </a:stretch>
        </p:blipFill>
        <p:spPr>
          <a:xfrm>
            <a:off x="6756400" y="2119361"/>
            <a:ext cx="4859637" cy="2931088"/>
          </a:xfrm>
          <a:prstGeom prst="rect">
            <a:avLst/>
          </a:prstGeom>
        </p:spPr>
      </p:pic>
      <p:sp>
        <p:nvSpPr>
          <p:cNvPr id="6" name="投影片編號版面配置區 5"/>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469</a:t>
            </a:fld>
            <a:endParaRPr lang="en-US" kern="0">
              <a:solidFill>
                <a:srgbClr val="595959"/>
              </a:solidFill>
            </a:endParaRPr>
          </a:p>
        </p:txBody>
      </p:sp>
    </p:spTree>
    <p:extLst>
      <p:ext uri="{BB962C8B-B14F-4D97-AF65-F5344CB8AC3E}">
        <p14:creationId xmlns:p14="http://schemas.microsoft.com/office/powerpoint/2010/main" val="610989445"/>
      </p:ext>
    </p:extLst>
  </p:cSld>
  <p:clrMapOvr>
    <a:masterClrMapping/>
  </p:clrMapOvr>
  <p:transition/>
  <p:timing/>
</p:sld>
</file>

<file path=ppt/slides/slide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E83D4AF4-B335-144C-B647-344196CCC9B5}"/>
              </a:ext>
            </a:extLst>
          </p:cNvPr>
          <p:cNvSpPr>
            <a:spLocks noGrp="1"/>
          </p:cNvSpPr>
          <p:nvPr>
            <p:ph idx="1"/>
          </p:nvPr>
        </p:nvSpPr>
        <p:spPr>
          <a:xfrm>
            <a:off x="192087" y="1065260"/>
            <a:ext cx="6518815" cy="5540425"/>
          </a:xfrm>
        </p:spPr>
        <p:txBody>
          <a:bodyPr>
            <a:normAutofit/>
          </a:bodyPr>
          <a:lstStyle/>
          <a:p>
            <a:r>
              <a:rPr lang="zh-TW" altLang="en-US" sz="2400">
                <a:latin typeface="標楷體" pitchFamily="65" charset="-120"/>
              </a:rPr>
              <a:t>另一種使用 </a:t>
            </a:r>
            <a:r>
              <a:rPr lang="en-US" altLang="zh-TW" sz="2400">
                <a:latin typeface="標楷體" pitchFamily="65" charset="-120"/>
              </a:rPr>
              <a:t>OSPF </a:t>
            </a:r>
            <a:r>
              <a:rPr lang="zh-TW" altLang="en-US" sz="2400">
                <a:latin typeface="標楷體" pitchFamily="65" charset="-120"/>
              </a:rPr>
              <a:t>的網路是多重存取 </a:t>
            </a:r>
            <a:r>
              <a:rPr lang="en-US" altLang="zh-TW" sz="2400">
                <a:latin typeface="標楷體" pitchFamily="65" charset="-120"/>
              </a:rPr>
              <a:t>OSPF </a:t>
            </a:r>
            <a:r>
              <a:rPr lang="zh-TW" altLang="en-US" sz="2400">
                <a:latin typeface="標楷體" pitchFamily="65" charset="-120"/>
              </a:rPr>
              <a:t>網路。多接取 </a:t>
            </a:r>
            <a:r>
              <a:rPr lang="en-US" altLang="zh-TW" sz="2400">
                <a:latin typeface="標楷體" pitchFamily="65" charset="-120"/>
              </a:rPr>
              <a:t>OSPF </a:t>
            </a:r>
            <a:r>
              <a:rPr lang="zh-TW" altLang="en-US" sz="2400">
                <a:latin typeface="標楷體" pitchFamily="65" charset="-120"/>
              </a:rPr>
              <a:t>網路的獨特之處在於，一部路由器控制 </a:t>
            </a:r>
            <a:r>
              <a:rPr lang="en-US" altLang="zh-TW" sz="2400">
                <a:latin typeface="標楷體" pitchFamily="65" charset="-120"/>
              </a:rPr>
              <a:t>LSA </a:t>
            </a:r>
            <a:r>
              <a:rPr lang="zh-TW" altLang="en-US" sz="2400">
                <a:latin typeface="標楷體" pitchFamily="65" charset="-120"/>
              </a:rPr>
              <a:t>的散佈。</a:t>
            </a:r>
          </a:p>
          <a:p>
            <a:r>
              <a:rPr lang="zh-TW" altLang="en-US" sz="2400">
                <a:latin typeface="標楷體" pitchFamily="65" charset="-120"/>
              </a:rPr>
              <a:t>當選此角色的路由器應由網路管理者透過適當的設定來決定。</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2.3</a:t>
            </a:r>
            <a:r>
              <a:rPr lang="zh-TW" altLang="en-US" sz="3600" smtClean="0">
                <a:solidFill>
                  <a:srgbClr val="004C69"/>
                </a:solidFill>
              </a:rPr>
              <a:t>多重</a:t>
            </a:r>
            <a:r>
              <a:rPr lang="zh-TW" altLang="en-US" sz="3600">
                <a:solidFill>
                  <a:srgbClr val="004C69"/>
                </a:solidFill>
              </a:rPr>
              <a:t>存取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en-US" altLang="zh-TW" sz="3600">
                <a:solidFill>
                  <a:srgbClr val="004C69"/>
                </a:solidFill>
              </a:rPr>
              <a:t>OPSF </a:t>
            </a:r>
            <a:r>
              <a:rPr lang="zh-TW" altLang="en-US" sz="3600">
                <a:solidFill>
                  <a:srgbClr val="004C69"/>
                </a:solidFill>
              </a:rPr>
              <a:t>網路類型</a:t>
            </a:r>
          </a:p>
        </p:txBody>
      </p:sp>
      <p:pic>
        <p:nvPicPr>
          <p:cNvPr id="7" name="Picture 6">
            <a:extLst>
              <a:ext uri="{FF2B5EF4-FFF2-40B4-BE49-F238E27FC236}">
                <a16:creationId xmlns:a16="http://schemas.microsoft.com/office/drawing/2014/main" id="{E288D504-3E42-D140-9799-2B5D6F454A1E}"/>
              </a:ext>
            </a:extLst>
          </p:cNvPr>
          <p:cNvPicPr>
            <a:picLocks noChangeAspect="1"/>
          </p:cNvPicPr>
          <p:nvPr/>
        </p:nvPicPr>
        <p:blipFill>
          <a:blip r:embed="rId3"/>
          <a:stretch>
            <a:fillRect/>
          </a:stretch>
        </p:blipFill>
        <p:spPr>
          <a:xfrm>
            <a:off x="6803922" y="1340768"/>
            <a:ext cx="4423545" cy="314664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47</a:t>
            </a:fld>
            <a:endParaRPr lang="en-US" kern="0">
              <a:solidFill>
                <a:srgbClr val="595959"/>
              </a:solidFill>
            </a:endParaRPr>
          </a:p>
        </p:txBody>
      </p:sp>
    </p:spTree>
    <p:custDataLst>
      <p:tags r:id="rId4"/>
    </p:custDataLst>
    <p:extLst>
      <p:ext uri="{BB962C8B-B14F-4D97-AF65-F5344CB8AC3E}">
        <p14:creationId xmlns:p14="http://schemas.microsoft.com/office/powerpoint/2010/main" val="640655623"/>
      </p:ext>
    </p:extLst>
  </p:cSld>
  <p:clrMapOvr>
    <a:masterClrMapping/>
  </p:clrMapOvr>
  <p:transition/>
  <p:timing/>
</p:sld>
</file>

<file path=ppt/slides/slide4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128503" cy="5540425"/>
          </a:xfrm>
        </p:spPr>
        <p:txBody>
          <a:bodyPr>
            <a:normAutofit lnSpcReduction="10000"/>
          </a:bodyPr>
          <a:lstStyle/>
          <a:p>
            <a:pPr marL="0" indent="0">
              <a:buNone/>
            </a:pPr>
            <a:r>
              <a:rPr lang="zh-TW" altLang="en-US" sz="2400">
                <a:latin typeface="標楷體" pitchFamily="65" charset="-120"/>
              </a:rPr>
              <a:t>延伸存取層連線的一個越來越重要的選項是透過無線。</a:t>
            </a:r>
          </a:p>
          <a:p>
            <a:pPr lvl="1"/>
            <a:r>
              <a:rPr lang="zh-TW" altLang="en-US">
                <a:latin typeface="標楷體" pitchFamily="65" charset="-120"/>
              </a:rPr>
              <a:t>無線區域網路 </a:t>
            </a:r>
            <a:r>
              <a:rPr lang="en-US" altLang="zh-TW">
                <a:latin typeface="標楷體" pitchFamily="65" charset="-120"/>
              </a:rPr>
              <a:t>(WLAN) </a:t>
            </a:r>
            <a:r>
              <a:rPr lang="zh-TW" altLang="en-US">
                <a:latin typeface="標楷體" pitchFamily="65" charset="-120"/>
              </a:rPr>
              <a:t>提供提高彈性、降低成本，以及成長和適應不斷變化的網路和業務需求。</a:t>
            </a:r>
            <a:endParaRPr lang="en-US" altLang="zh-TW">
              <a:latin typeface="標楷體" pitchFamily="65" charset="-120"/>
            </a:endParaRPr>
          </a:p>
          <a:p>
            <a:pPr lvl="1"/>
            <a:r>
              <a:rPr lang="zh-TW" altLang="zh-TW">
                <a:latin typeface="標楷體" pitchFamily="65" charset="-120"/>
              </a:rPr>
              <a:t>若要以</a:t>
            </a:r>
            <a:r>
              <a:rPr lang="zh-TW" altLang="en-US">
                <a:latin typeface="標楷體" pitchFamily="65" charset="-120"/>
              </a:rPr>
              <a:t>無線通信</a:t>
            </a:r>
            <a:r>
              <a:rPr lang="zh-TW" altLang="zh-TW">
                <a:latin typeface="標楷體" pitchFamily="65" charset="-120"/>
              </a:rPr>
              <a:t>，端點裝置需要無線 NIC 才能連</a:t>
            </a:r>
            <a:r>
              <a:rPr lang="zh-TW" altLang="en-US">
                <a:latin typeface="標楷體" pitchFamily="65" charset="-120"/>
              </a:rPr>
              <a:t>接</a:t>
            </a:r>
            <a:r>
              <a:rPr lang="zh-TW" altLang="zh-TW">
                <a:latin typeface="標楷體" pitchFamily="65" charset="-120"/>
              </a:rPr>
              <a:t>到無線路由器或無線存取點 (AP)。</a:t>
            </a:r>
          </a:p>
          <a:p>
            <a:pPr marL="0" indent="0">
              <a:buNone/>
            </a:pPr>
            <a:r>
              <a:rPr lang="zh-TW" altLang="zh-TW" sz="2400">
                <a:latin typeface="標楷體" pitchFamily="65" charset="-120"/>
              </a:rPr>
              <a:t>實作無線網路時的考量包括：</a:t>
            </a:r>
          </a:p>
          <a:p>
            <a:pPr lvl="1"/>
            <a:r>
              <a:rPr lang="zh-TW" altLang="en-US">
                <a:latin typeface="標楷體" pitchFamily="65" charset="-120"/>
              </a:rPr>
              <a:t>使用的無線裝置類型</a:t>
            </a:r>
            <a:endParaRPr lang="en-US" altLang="zh-TW">
              <a:latin typeface="標楷體" pitchFamily="65" charset="-120"/>
            </a:endParaRPr>
          </a:p>
          <a:p>
            <a:pPr lvl="1"/>
            <a:r>
              <a:rPr lang="zh-TW" altLang="en-US">
                <a:latin typeface="標楷體" pitchFamily="65" charset="-120"/>
              </a:rPr>
              <a:t>無線涵蓋範圍需求</a:t>
            </a:r>
            <a:endParaRPr lang="zh-TW" altLang="zh-TW">
              <a:latin typeface="標楷體" pitchFamily="65" charset="-120"/>
            </a:endParaRPr>
          </a:p>
          <a:p>
            <a:pPr lvl="1"/>
            <a:r>
              <a:rPr lang="zh-TW" altLang="en-US">
                <a:latin typeface="標楷體" pitchFamily="65" charset="-120"/>
              </a:rPr>
              <a:t>干擾考量</a:t>
            </a:r>
            <a:endParaRPr lang="en-US" altLang="zh-TW">
              <a:latin typeface="標楷體" pitchFamily="65" charset="-120"/>
            </a:endParaRPr>
          </a:p>
          <a:p>
            <a:pPr lvl="1"/>
            <a:r>
              <a:rPr lang="zh-TW" altLang="en-US">
                <a:latin typeface="標楷體" pitchFamily="65" charset="-120"/>
              </a:rPr>
              <a:t>安全性考量</a:t>
            </a:r>
            <a:endParaRPr lang="zh-TW" altLang="zh-TW">
              <a:latin typeface="標楷體" pitchFamily="65" charset="-120"/>
            </a:endParaRPr>
          </a:p>
          <a:p>
            <a:endParaRPr lang="zh-TW" altLang="en-US" sz="2133">
              <a:ea typeface="+mn-ea"/>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11.2</a:t>
            </a:r>
            <a:r>
              <a:rPr lang="zh-TW" altLang="en-US" sz="3600" smtClean="0">
                <a:solidFill>
                  <a:srgbClr val="004C69"/>
                </a:solidFill>
              </a:rPr>
              <a:t> 可</a:t>
            </a:r>
            <a:r>
              <a:rPr lang="zh-TW" altLang="en-US" sz="3600">
                <a:solidFill>
                  <a:srgbClr val="004C69"/>
                </a:solidFill>
              </a:rPr>
              <a:t>延展的網路</a:t>
            </a:r>
            <a:br>
              <a:rPr lang="en-US" sz="3600">
                <a:solidFill>
                  <a:srgbClr val="004C69"/>
                </a:solidFill>
              </a:rPr>
            </a:br>
            <a:r>
              <a:rPr lang="zh-TW" altLang="en-US" sz="3600">
                <a:solidFill>
                  <a:srgbClr val="004C69"/>
                </a:solidFill>
              </a:rPr>
              <a:t>擴充存取層</a:t>
            </a:r>
          </a:p>
        </p:txBody>
      </p:sp>
      <p:sp>
        <p:nvSpPr>
          <p:cNvPr id="5" name="Content Placeholder 3">
            <a:extLst>
              <a:ext uri="{FF2B5EF4-FFF2-40B4-BE49-F238E27FC236}">
                <a16:creationId xmlns:a16="http://schemas.microsoft.com/office/drawing/2014/main" id="{002A9BEE-B866-4503-8FF5-F03851763D0A}"/>
              </a:ext>
            </a:extLst>
          </p:cNvPr>
          <p:cNvSpPr txBox="1"/>
          <p:nvPr/>
        </p:nvSpPr>
        <p:spPr>
          <a:xfrm>
            <a:off x="474363" y="2300452"/>
            <a:ext cx="6256637" cy="4098595"/>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78435" lvl="1" indent="-380990">
              <a:buFont typeface="Arial" pitchFamily="34" charset="0"/>
              <a:buChar char="•"/>
            </a:pPr>
            <a:endParaRPr lang="zh-TW" altLang="en-US" sz="1867">
              <a:solidFill>
                <a:srgbClr val="000000"/>
              </a:solidFill>
            </a:endParaRPr>
          </a:p>
        </p:txBody>
      </p:sp>
      <p:pic>
        <p:nvPicPr>
          <p:cNvPr id="2" name="Picture 1">
            <a:extLst>
              <a:ext uri="{FF2B5EF4-FFF2-40B4-BE49-F238E27FC236}">
                <a16:creationId xmlns:a16="http://schemas.microsoft.com/office/drawing/2014/main" id="{4CA2BAF4-03E1-4755-A8D5-9E3B5393DEEE}"/>
              </a:ext>
            </a:extLst>
          </p:cNvPr>
          <p:cNvPicPr>
            <a:picLocks noChangeAspect="1"/>
          </p:cNvPicPr>
          <p:nvPr/>
        </p:nvPicPr>
        <p:blipFill>
          <a:blip r:embed="rId3"/>
          <a:stretch>
            <a:fillRect/>
          </a:stretch>
        </p:blipFill>
        <p:spPr>
          <a:xfrm>
            <a:off x="7179229" y="2317222"/>
            <a:ext cx="4233608" cy="3400220"/>
          </a:xfrm>
          <a:prstGeom prst="rect">
            <a:avLst/>
          </a:prstGeom>
        </p:spPr>
      </p:pic>
      <p:sp>
        <p:nvSpPr>
          <p:cNvPr id="6" name="投影片編號版面配置區 5"/>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470</a:t>
            </a:fld>
            <a:endParaRPr lang="en-US" kern="0">
              <a:solidFill>
                <a:srgbClr val="595959"/>
              </a:solidFill>
            </a:endParaRPr>
          </a:p>
        </p:txBody>
      </p:sp>
    </p:spTree>
    <p:extLst>
      <p:ext uri="{BB962C8B-B14F-4D97-AF65-F5344CB8AC3E}">
        <p14:creationId xmlns:p14="http://schemas.microsoft.com/office/powerpoint/2010/main" val="1235402506"/>
      </p:ext>
    </p:extLst>
  </p:cSld>
  <p:clrMapOvr>
    <a:masterClrMapping/>
  </p:clrMapOvr>
  <p:transition/>
  <p:timing/>
</p:sld>
</file>

<file path=ppt/slides/slide4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63535"/>
            <a:ext cx="11804381" cy="4837115"/>
          </a:xfrm>
        </p:spPr>
        <p:txBody>
          <a:bodyPr>
            <a:normAutofit/>
          </a:bodyPr>
          <a:lstStyle/>
          <a:p>
            <a:pPr marL="0" indent="0"/>
            <a:r>
              <a:rPr lang="zh-TW" altLang="en-US" sz="2400">
                <a:latin typeface="標楷體" pitchFamily="65" charset="-120"/>
              </a:rPr>
              <a:t>進階路由協定，例如開放最短路徑優先 </a:t>
            </a:r>
            <a:r>
              <a:rPr lang="en-US" altLang="zh-TW" sz="2400">
                <a:latin typeface="標楷體" pitchFamily="65" charset="-120"/>
              </a:rPr>
              <a:t>(OSPF)</a:t>
            </a:r>
            <a:r>
              <a:rPr lang="zh-TW" altLang="en-US" sz="2400">
                <a:latin typeface="標楷體" pitchFamily="65" charset="-120"/>
              </a:rPr>
              <a:t>，被用於大型網路。</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48282" y="55191"/>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11.2</a:t>
            </a:r>
            <a:r>
              <a:rPr lang="zh-TW" altLang="en-US" sz="3600" smtClean="0">
                <a:solidFill>
                  <a:srgbClr val="004C69"/>
                </a:solidFill>
              </a:rPr>
              <a:t> 可</a:t>
            </a:r>
            <a:r>
              <a:rPr lang="zh-TW" altLang="en-US" sz="3600">
                <a:solidFill>
                  <a:srgbClr val="004C69"/>
                </a:solidFill>
              </a:rPr>
              <a:t>延展的網路</a:t>
            </a:r>
            <a:br>
              <a:rPr lang="en-US" sz="3600">
                <a:solidFill>
                  <a:srgbClr val="004C69"/>
                </a:solidFill>
              </a:rPr>
            </a:br>
            <a:r>
              <a:rPr lang="zh-TW" altLang="en-US" sz="3600">
                <a:solidFill>
                  <a:srgbClr val="004C69"/>
                </a:solidFill>
              </a:rPr>
              <a:t>調整路由協定</a:t>
            </a:r>
          </a:p>
        </p:txBody>
      </p:sp>
      <p:sp>
        <p:nvSpPr>
          <p:cNvPr id="5" name="Content Placeholder 3">
            <a:extLst>
              <a:ext uri="{FF2B5EF4-FFF2-40B4-BE49-F238E27FC236}">
                <a16:creationId xmlns:a16="http://schemas.microsoft.com/office/drawing/2014/main" id="{37396B99-1213-47B6-A222-0AFB22F94578}"/>
              </a:ext>
            </a:extLst>
          </p:cNvPr>
          <p:cNvSpPr txBox="1"/>
          <p:nvPr/>
        </p:nvSpPr>
        <p:spPr>
          <a:xfrm>
            <a:off x="575961" y="1858017"/>
            <a:ext cx="4474227" cy="4473336"/>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80990" indent="-380990" algn="l">
              <a:buFont typeface="Arial" pitchFamily="34" charset="0"/>
              <a:buChar char="•"/>
            </a:pPr>
            <a:r>
              <a:rPr lang="en-US" altLang="zh-TW" sz="2400">
                <a:solidFill>
                  <a:srgbClr val="000000"/>
                </a:solidFill>
                <a:latin typeface="標楷體" pitchFamily="65" charset="-120"/>
                <a:ea typeface="標楷體" panose="03000509000000000000" pitchFamily="65" charset="-120"/>
              </a:rPr>
              <a:t>OSPF </a:t>
            </a:r>
            <a:r>
              <a:rPr lang="zh-TW" altLang="en-US" sz="2400">
                <a:solidFill>
                  <a:srgbClr val="000000"/>
                </a:solidFill>
                <a:latin typeface="標楷體" pitchFamily="65" charset="-120"/>
                <a:ea typeface="標楷體" panose="03000509000000000000" pitchFamily="65" charset="-120"/>
              </a:rPr>
              <a:t>使用區域來支援階層式網路的鏈路狀態路由協定。</a:t>
            </a:r>
          </a:p>
          <a:p>
            <a:pPr marL="380990" indent="-380990" algn="l">
              <a:buFont typeface="Arial" pitchFamily="34" charset="0"/>
              <a:buChar char="•"/>
            </a:pPr>
            <a:r>
              <a:rPr lang="en-US" altLang="zh-TW" sz="2400">
                <a:solidFill>
                  <a:srgbClr val="000000"/>
                </a:solidFill>
                <a:latin typeface="標楷體" pitchFamily="65" charset="-120"/>
                <a:ea typeface="標楷體" panose="03000509000000000000" pitchFamily="65" charset="-120"/>
              </a:rPr>
              <a:t>OSPF </a:t>
            </a:r>
            <a:r>
              <a:rPr lang="zh-TW" altLang="en-US" sz="2400">
                <a:solidFill>
                  <a:srgbClr val="000000"/>
                </a:solidFill>
                <a:latin typeface="標楷體" pitchFamily="65" charset="-120"/>
                <a:ea typeface="標楷體" panose="03000509000000000000" pitchFamily="65" charset="-120"/>
              </a:rPr>
              <a:t>路由器會建立和維護與其他相連 </a:t>
            </a:r>
            <a:r>
              <a:rPr lang="en-US" altLang="zh-TW" sz="2400">
                <a:solidFill>
                  <a:srgbClr val="000000"/>
                </a:solidFill>
                <a:latin typeface="標楷體" pitchFamily="65" charset="-120"/>
                <a:ea typeface="標楷體" panose="03000509000000000000" pitchFamily="65" charset="-120"/>
              </a:rPr>
              <a:t>OSPF </a:t>
            </a:r>
            <a:r>
              <a:rPr lang="zh-TW" altLang="en-US" sz="2400">
                <a:solidFill>
                  <a:srgbClr val="000000"/>
                </a:solidFill>
                <a:latin typeface="標楷體" pitchFamily="65" charset="-120"/>
                <a:ea typeface="標楷體" panose="03000509000000000000" pitchFamily="65" charset="-120"/>
              </a:rPr>
              <a:t>路由器的鄰居鄰接關係。 </a:t>
            </a:r>
          </a:p>
          <a:p>
            <a:pPr marL="380990" indent="-380990" algn="l">
              <a:buFont typeface="Arial" pitchFamily="34" charset="0"/>
              <a:buChar char="•"/>
            </a:pPr>
            <a:r>
              <a:rPr lang="en-US" altLang="zh-TW" sz="2400">
                <a:solidFill>
                  <a:srgbClr val="000000"/>
                </a:solidFill>
                <a:latin typeface="標楷體" pitchFamily="65" charset="-120"/>
                <a:ea typeface="標楷體" panose="03000509000000000000" pitchFamily="65" charset="-120"/>
              </a:rPr>
              <a:t>OSPF </a:t>
            </a:r>
            <a:r>
              <a:rPr lang="zh-TW" altLang="en-US" sz="2400">
                <a:solidFill>
                  <a:srgbClr val="000000"/>
                </a:solidFill>
                <a:latin typeface="標楷體" pitchFamily="65" charset="-120"/>
                <a:ea typeface="標楷體" panose="03000509000000000000" pitchFamily="65" charset="-120"/>
              </a:rPr>
              <a:t>路由器會同步處理其鏈路狀態資料庫。</a:t>
            </a:r>
          </a:p>
          <a:p>
            <a:pPr marL="380990" indent="-380990" algn="l">
              <a:buFont typeface="Arial" pitchFamily="34" charset="0"/>
              <a:buChar char="•"/>
            </a:pPr>
            <a:r>
              <a:rPr lang="zh-TW" altLang="en-US" sz="2400">
                <a:solidFill>
                  <a:srgbClr val="000000"/>
                </a:solidFill>
                <a:latin typeface="標楷體" pitchFamily="65" charset="-120"/>
                <a:ea typeface="標楷體" panose="03000509000000000000" pitchFamily="65" charset="-120"/>
              </a:rPr>
              <a:t>網路變更發生時，會傳送鏈路狀態更新，通知其他 </a:t>
            </a:r>
            <a:r>
              <a:rPr lang="en-US" altLang="zh-TW" sz="2400">
                <a:solidFill>
                  <a:srgbClr val="000000"/>
                </a:solidFill>
                <a:latin typeface="標楷體" pitchFamily="65" charset="-120"/>
                <a:ea typeface="標楷體" panose="03000509000000000000" pitchFamily="65" charset="-120"/>
              </a:rPr>
              <a:t>OSPF </a:t>
            </a:r>
            <a:r>
              <a:rPr lang="zh-TW" altLang="en-US" sz="2400">
                <a:solidFill>
                  <a:srgbClr val="000000"/>
                </a:solidFill>
                <a:latin typeface="標楷體" pitchFamily="65" charset="-120"/>
                <a:ea typeface="標楷體" panose="03000509000000000000" pitchFamily="65" charset="-120"/>
              </a:rPr>
              <a:t>路由器變更，並建立新的最佳路徑 </a:t>
            </a:r>
            <a:r>
              <a:rPr lang="en-US" altLang="zh-TW" sz="2400">
                <a:solidFill>
                  <a:srgbClr val="000000"/>
                </a:solidFill>
                <a:latin typeface="標楷體" pitchFamily="65" charset="-120"/>
                <a:ea typeface="標楷體" panose="03000509000000000000" pitchFamily="65" charset="-120"/>
              </a:rPr>
              <a:t>(</a:t>
            </a:r>
            <a:r>
              <a:rPr lang="zh-TW" altLang="en-US" sz="2400">
                <a:solidFill>
                  <a:srgbClr val="000000"/>
                </a:solidFill>
                <a:latin typeface="標楷體" pitchFamily="65" charset="-120"/>
                <a:ea typeface="標楷體" panose="03000509000000000000" pitchFamily="65" charset="-120"/>
              </a:rPr>
              <a:t>如果有的話</a:t>
            </a:r>
            <a:r>
              <a:rPr lang="en-US" altLang="zh-TW" sz="2400">
                <a:solidFill>
                  <a:srgbClr val="000000"/>
                </a:solidFill>
                <a:latin typeface="標楷體" pitchFamily="65" charset="-120"/>
                <a:ea typeface="標楷體" panose="03000509000000000000" pitchFamily="65" charset="-120"/>
              </a:rPr>
              <a:t>)</a:t>
            </a:r>
            <a:r>
              <a:rPr lang="zh-TW" altLang="en-US" sz="2400">
                <a:solidFill>
                  <a:srgbClr val="000000"/>
                </a:solidFill>
                <a:latin typeface="標楷體" pitchFamily="65" charset="-120"/>
                <a:ea typeface="標楷體" panose="03000509000000000000" pitchFamily="65" charset="-120"/>
              </a:rPr>
              <a:t>。</a:t>
            </a:r>
          </a:p>
        </p:txBody>
      </p:sp>
      <p:pic>
        <p:nvPicPr>
          <p:cNvPr id="2" name="Picture 1">
            <a:extLst>
              <a:ext uri="{FF2B5EF4-FFF2-40B4-BE49-F238E27FC236}">
                <a16:creationId xmlns:a16="http://schemas.microsoft.com/office/drawing/2014/main" id="{CE04BCCA-ED46-4706-8611-C818C2BDEB7E}"/>
              </a:ext>
            </a:extLst>
          </p:cNvPr>
          <p:cNvPicPr>
            <a:picLocks noChangeAspect="1"/>
          </p:cNvPicPr>
          <p:nvPr/>
        </p:nvPicPr>
        <p:blipFill>
          <a:blip r:embed="rId3"/>
          <a:stretch>
            <a:fillRect/>
          </a:stretch>
        </p:blipFill>
        <p:spPr>
          <a:xfrm>
            <a:off x="5050187" y="1858018"/>
            <a:ext cx="6993827" cy="3573117"/>
          </a:xfrm>
          <a:prstGeom prst="rect">
            <a:avLst/>
          </a:prstGeom>
        </p:spPr>
      </p:pic>
      <p:sp>
        <p:nvSpPr>
          <p:cNvPr id="6" name="投影片編號版面配置區 5"/>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471</a:t>
            </a:fld>
            <a:endParaRPr lang="en-US" kern="0">
              <a:solidFill>
                <a:srgbClr val="595959"/>
              </a:solidFill>
            </a:endParaRPr>
          </a:p>
        </p:txBody>
      </p:sp>
    </p:spTree>
    <p:extLst>
      <p:ext uri="{BB962C8B-B14F-4D97-AF65-F5344CB8AC3E}">
        <p14:creationId xmlns:p14="http://schemas.microsoft.com/office/powerpoint/2010/main" val="57287806"/>
      </p:ext>
    </p:extLst>
  </p:cSld>
  <p:clrMapOvr>
    <a:masterClrMapping/>
  </p:clrMapOvr>
  <p:transition/>
  <p:timing/>
</p:sld>
</file>

<file path=ppt/slides/slide4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645920"/>
            <a:ext cx="9697858" cy="4454730"/>
          </a:xfrm>
        </p:spPr>
        <p:txBody>
          <a:bodyPr>
            <a:normAutofit/>
          </a:bodyPr>
          <a:lstStyle/>
          <a:p>
            <a:pPr marL="0" indent="0">
              <a:buNone/>
            </a:pPr>
            <a:r>
              <a:rPr lang="zh-TW" altLang="en-US" sz="2400">
                <a:latin typeface="標楷體" pitchFamily="65" charset="-120"/>
              </a:rPr>
              <a:t>在選擇交換器之前，你應該考量各種交換器平台、外型規格和其他功能。在設計網路時，請務必選擇適當的硬體以符合目前的網路需求，以及允許網路成長。在企業網路中，交換器和路由器在網路通訊中扮演關鍵角色。</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11.3</a:t>
            </a:r>
            <a:r>
              <a:rPr lang="zh-TW" altLang="en-US" sz="3600" smtClean="0">
                <a:solidFill>
                  <a:srgbClr val="004C69"/>
                </a:solidFill>
              </a:rPr>
              <a:t> 交換器</a:t>
            </a:r>
            <a:r>
              <a:rPr lang="zh-TW" altLang="en-US" sz="3600">
                <a:solidFill>
                  <a:srgbClr val="004C69"/>
                </a:solidFill>
              </a:rPr>
              <a:t>硬體</a:t>
            </a:r>
            <a:br>
              <a:rPr lang="en-US" sz="3600">
                <a:solidFill>
                  <a:srgbClr val="004C69"/>
                </a:solidFill>
              </a:rPr>
            </a:br>
            <a:r>
              <a:rPr lang="zh-TW" altLang="en-US" sz="3600">
                <a:solidFill>
                  <a:srgbClr val="004C69"/>
                </a:solidFill>
              </a:rPr>
              <a:t>交換器平台</a:t>
            </a:r>
          </a:p>
        </p:txBody>
      </p:sp>
      <p:sp>
        <p:nvSpPr>
          <p:cNvPr id="12" name="TextBox 11">
            <a:extLst>
              <a:ext uri="{FF2B5EF4-FFF2-40B4-BE49-F238E27FC236}">
                <a16:creationId xmlns:a16="http://schemas.microsoft.com/office/drawing/2014/main" id="{C9F8696E-8F22-4AB6-A0BA-D9B53F034471}"/>
              </a:ext>
            </a:extLst>
          </p:cNvPr>
          <p:cNvSpPr txBox="1"/>
          <p:nvPr/>
        </p:nvSpPr>
        <p:spPr>
          <a:xfrm>
            <a:off x="771602" y="3639344"/>
            <a:ext cx="5653741" cy="1200329"/>
          </a:xfrm>
          <a:prstGeom prst="rect">
            <a:avLst/>
          </a:prstGeom>
          <a:noFill/>
        </p:spPr>
        <p:txBody>
          <a:bodyPr wrap="square" rtlCol="0">
            <a:spAutoFit/>
          </a:bodyPr>
          <a:lstStyle/>
          <a:p>
            <a:pPr rtl="0"/>
            <a:r>
              <a:rPr lang="zh-TW" altLang="en-US" sz="2400">
                <a:solidFill>
                  <a:srgbClr val="000000"/>
                </a:solidFill>
                <a:latin typeface="標楷體" pitchFamily="65" charset="-120"/>
                <a:ea typeface="標楷體" panose="03000509000000000000" pitchFamily="65" charset="-120"/>
              </a:rPr>
              <a:t>園區</a:t>
            </a:r>
            <a:r>
              <a:rPr lang="en-US" altLang="zh-TW" sz="2400">
                <a:solidFill>
                  <a:srgbClr val="000000"/>
                </a:solidFill>
                <a:latin typeface="標楷體" pitchFamily="65" charset="-120"/>
                <a:ea typeface="標楷體" panose="03000509000000000000" pitchFamily="65" charset="-120"/>
              </a:rPr>
              <a:t> LAN </a:t>
            </a:r>
            <a:r>
              <a:rPr lang="zh-TW" altLang="en-US" sz="2400">
                <a:solidFill>
                  <a:srgbClr val="000000"/>
                </a:solidFill>
                <a:latin typeface="標楷體" pitchFamily="65" charset="-120"/>
                <a:ea typeface="標楷體" panose="03000509000000000000" pitchFamily="65" charset="-120"/>
              </a:rPr>
              <a:t>交換器（如此所示的 </a:t>
            </a:r>
            <a:r>
              <a:rPr lang="en-US" altLang="zh-TW" sz="2400">
                <a:solidFill>
                  <a:srgbClr val="000000"/>
                </a:solidFill>
                <a:latin typeface="標楷體" pitchFamily="65" charset="-120"/>
                <a:ea typeface="標楷體" panose="03000509000000000000" pitchFamily="65" charset="-120"/>
              </a:rPr>
              <a:t>Cisco 3850 </a:t>
            </a:r>
            <a:r>
              <a:rPr lang="zh-TW" altLang="en-US" sz="2400">
                <a:solidFill>
                  <a:srgbClr val="000000"/>
                </a:solidFill>
                <a:latin typeface="標楷體" pitchFamily="65" charset="-120"/>
                <a:ea typeface="標楷體" panose="03000509000000000000" pitchFamily="65" charset="-120"/>
              </a:rPr>
              <a:t>系列）支援高集中的使用者連線，並且符合企業網路的速度與安全性。</a:t>
            </a:r>
          </a:p>
        </p:txBody>
      </p:sp>
      <p:pic>
        <p:nvPicPr>
          <p:cNvPr id="5" name="Picture 4">
            <a:extLst>
              <a:ext uri="{FF2B5EF4-FFF2-40B4-BE49-F238E27FC236}">
                <a16:creationId xmlns:a16="http://schemas.microsoft.com/office/drawing/2014/main" id="{98683C31-D3C3-4A88-BF7B-F25081163B21}"/>
              </a:ext>
            </a:extLst>
          </p:cNvPr>
          <p:cNvPicPr>
            <a:picLocks noChangeAspect="1"/>
          </p:cNvPicPr>
          <p:nvPr/>
        </p:nvPicPr>
        <p:blipFill>
          <a:blip r:embed="rId3"/>
          <a:srcRect t="19488" b="24029"/>
          <a:stretch>
            <a:fillRect/>
          </a:stretch>
        </p:blipFill>
        <p:spPr>
          <a:xfrm>
            <a:off x="6620983" y="3429000"/>
            <a:ext cx="4658343" cy="210491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472</a:t>
            </a:fld>
            <a:endParaRPr lang="en-US" kern="0">
              <a:solidFill>
                <a:srgbClr val="595959"/>
              </a:solidFill>
            </a:endParaRPr>
          </a:p>
        </p:txBody>
      </p:sp>
    </p:spTree>
    <p:extLst>
      <p:ext uri="{BB962C8B-B14F-4D97-AF65-F5344CB8AC3E}">
        <p14:creationId xmlns:p14="http://schemas.microsoft.com/office/powerpoint/2010/main" val="4922596"/>
      </p:ext>
    </p:extLst>
  </p:cSld>
  <p:clrMapOvr>
    <a:masterClrMapping/>
  </p:clrMapOvr>
  <p:transition/>
  <p:timing/>
</p:sld>
</file>

<file path=ppt/slides/slide4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內容版面配置區 1">
            <a:extLst>
              <a:ext uri="{FF2B5EF4-FFF2-40B4-BE49-F238E27FC236}">
                <a16:creationId xmlns:a16="http://schemas.microsoft.com/office/drawing/2014/main" id="{ADACA8B5-2888-49E6-8759-C32C9FAF72E9}"/>
              </a:ext>
            </a:extLst>
          </p:cNvPr>
          <p:cNvSpPr>
            <a:spLocks noGrp="1"/>
          </p:cNvSpPr>
          <p:nvPr>
            <p:ph idx="1"/>
          </p:nvPr>
        </p:nvSpPr>
        <p:spPr>
          <a:xfrm>
            <a:off x="192088" y="1065260"/>
            <a:ext cx="4130449" cy="5540425"/>
          </a:xfrm>
        </p:spPr>
        <p:txBody>
          <a:bodyPr/>
          <a:lstStyle/>
          <a:p>
            <a:r>
              <a:rPr lang="en-US" altLang="zh-TW" sz="2600">
                <a:latin typeface="標楷體" pitchFamily="65" charset="-120"/>
              </a:rPr>
              <a:t>Cisco Meraki </a:t>
            </a:r>
            <a:r>
              <a:rPr lang="zh-TW" altLang="en-US" sz="2600">
                <a:latin typeface="標楷體" pitchFamily="65" charset="-120"/>
              </a:rPr>
              <a:t>雲端管理存取交換器可實現交換器的虛擬堆疊。他們可透過網路監控及設定數千個交換器連接埠，而不需要現場 </a:t>
            </a:r>
            <a:r>
              <a:rPr lang="en-US" altLang="zh-TW" sz="2600">
                <a:latin typeface="標楷體" pitchFamily="65" charset="-120"/>
              </a:rPr>
              <a:t>IT </a:t>
            </a:r>
            <a:r>
              <a:rPr lang="zh-TW" altLang="en-US" sz="2600">
                <a:latin typeface="標楷體" pitchFamily="65" charset="-120"/>
              </a:rPr>
              <a:t>人員的干預。</a:t>
            </a:r>
            <a:endParaRPr lang="en-US" altLang="zh-TW" sz="2600">
              <a:latin typeface="標楷體" pitchFamily="65" charset="-120"/>
            </a:endParaRPr>
          </a:p>
          <a:p>
            <a:r>
              <a:rPr lang="zh-TW" altLang="zh-TW" sz="2600">
                <a:latin typeface="標楷體" pitchFamily="65" charset="-120"/>
              </a:rPr>
              <a:t>Cisco Nexus 平台提升資料中心的基礎</a:t>
            </a:r>
            <a:r>
              <a:rPr lang="zh-TW" altLang="en-US" sz="2600">
                <a:latin typeface="標楷體" pitchFamily="65" charset="-120"/>
              </a:rPr>
              <a:t>建設</a:t>
            </a:r>
            <a:r>
              <a:rPr lang="zh-TW" altLang="zh-TW" sz="2600">
                <a:latin typeface="標楷體" pitchFamily="65" charset="-120"/>
              </a:rPr>
              <a:t>可</a:t>
            </a:r>
            <a:r>
              <a:rPr lang="zh-TW" altLang="en-US" sz="2600">
                <a:latin typeface="標楷體" pitchFamily="65" charset="-120"/>
              </a:rPr>
              <a:t>延展性</a:t>
            </a:r>
            <a:r>
              <a:rPr lang="zh-TW" altLang="zh-TW" sz="2600">
                <a:latin typeface="標楷體" pitchFamily="65" charset="-120"/>
              </a:rPr>
              <a:t>、營運持續性和傳輸彈性。</a:t>
            </a:r>
          </a:p>
          <a:p>
            <a:endParaRPr lang="zh-TW" altLang="zh-TW" sz="2133">
              <a:latin typeface="標楷體" pitchFamily="65" charset="-120"/>
            </a:endParaRPr>
          </a:p>
          <a:p>
            <a:endParaRPr lang="zh-TW" alt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11.2</a:t>
            </a:r>
            <a:r>
              <a:rPr lang="zh-TW" altLang="en-US" sz="3600" smtClean="0">
                <a:solidFill>
                  <a:srgbClr val="004C69"/>
                </a:solidFill>
              </a:rPr>
              <a:t>交換器</a:t>
            </a:r>
            <a:r>
              <a:rPr lang="zh-TW" altLang="en-US" sz="3600">
                <a:solidFill>
                  <a:srgbClr val="004C69"/>
                </a:solidFill>
              </a:rPr>
              <a:t>硬體</a:t>
            </a:r>
            <a:br>
              <a:rPr lang="en-US" sz="3600">
                <a:solidFill>
                  <a:srgbClr val="004C69"/>
                </a:solidFill>
              </a:rPr>
            </a:br>
            <a:r>
              <a:rPr lang="zh-TW" altLang="en-US" sz="3600">
                <a:solidFill>
                  <a:srgbClr val="004C69"/>
                </a:solidFill>
              </a:rPr>
              <a:t>交換器平台（續）</a:t>
            </a:r>
          </a:p>
        </p:txBody>
      </p:sp>
      <p:pic>
        <p:nvPicPr>
          <p:cNvPr id="7" name="Picture 6">
            <a:extLst>
              <a:ext uri="{FF2B5EF4-FFF2-40B4-BE49-F238E27FC236}">
                <a16:creationId xmlns:a16="http://schemas.microsoft.com/office/drawing/2014/main" id="{7B72ECFD-8B18-455B-9562-33A54D9C3383}"/>
              </a:ext>
            </a:extLst>
          </p:cNvPr>
          <p:cNvPicPr>
            <a:picLocks noChangeAspect="1"/>
          </p:cNvPicPr>
          <p:nvPr/>
        </p:nvPicPr>
        <p:blipFill>
          <a:blip r:embed="rId3"/>
          <a:stretch>
            <a:fillRect/>
          </a:stretch>
        </p:blipFill>
        <p:spPr>
          <a:xfrm>
            <a:off x="5971639" y="1320099"/>
            <a:ext cx="6010811" cy="1917343"/>
          </a:xfrm>
          <a:prstGeom prst="rect">
            <a:avLst/>
          </a:prstGeom>
        </p:spPr>
      </p:pic>
      <p:pic>
        <p:nvPicPr>
          <p:cNvPr id="8" name="Picture 7">
            <a:extLst>
              <a:ext uri="{FF2B5EF4-FFF2-40B4-BE49-F238E27FC236}">
                <a16:creationId xmlns:a16="http://schemas.microsoft.com/office/drawing/2014/main" id="{FC360EB1-285F-4894-AFFF-43398968B081}"/>
              </a:ext>
            </a:extLst>
          </p:cNvPr>
          <p:cNvPicPr>
            <a:picLocks noChangeAspect="1"/>
          </p:cNvPicPr>
          <p:nvPr/>
        </p:nvPicPr>
        <p:blipFill>
          <a:blip r:embed="rId4"/>
          <a:stretch>
            <a:fillRect/>
          </a:stretch>
        </p:blipFill>
        <p:spPr>
          <a:xfrm>
            <a:off x="4322537" y="3620561"/>
            <a:ext cx="6990175" cy="2108900"/>
          </a:xfrm>
          <a:prstGeom prst="rect">
            <a:avLst/>
          </a:prstGeom>
        </p:spPr>
      </p:pic>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473</a:t>
            </a:fld>
            <a:endParaRPr lang="en-US" kern="0">
              <a:solidFill>
                <a:srgbClr val="595959"/>
              </a:solidFill>
            </a:endParaRPr>
          </a:p>
        </p:txBody>
      </p:sp>
    </p:spTree>
    <p:extLst>
      <p:ext uri="{BB962C8B-B14F-4D97-AF65-F5344CB8AC3E}">
        <p14:creationId xmlns:p14="http://schemas.microsoft.com/office/powerpoint/2010/main" val="1537763737"/>
      </p:ext>
    </p:extLst>
  </p:cSld>
  <p:clrMapOvr>
    <a:masterClrMapping/>
  </p:clrMapOvr>
  <p:transition/>
  <p:timing/>
</p:sld>
</file>

<file path=ppt/slides/slide4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內容版面配置區 4">
            <a:extLst>
              <a:ext uri="{FF2B5EF4-FFF2-40B4-BE49-F238E27FC236}">
                <a16:creationId xmlns:a16="http://schemas.microsoft.com/office/drawing/2014/main" id="{B504D5A0-EB86-4F05-8922-45969817226F}"/>
              </a:ext>
            </a:extLst>
          </p:cNvPr>
          <p:cNvSpPr>
            <a:spLocks noGrp="1"/>
          </p:cNvSpPr>
          <p:nvPr>
            <p:ph idx="1"/>
          </p:nvPr>
        </p:nvSpPr>
        <p:spPr>
          <a:xfrm>
            <a:off x="192088" y="1065260"/>
            <a:ext cx="5358481" cy="5540425"/>
          </a:xfrm>
        </p:spPr>
        <p:txBody>
          <a:bodyPr>
            <a:normAutofit/>
          </a:bodyPr>
          <a:lstStyle/>
          <a:p>
            <a:r>
              <a:rPr lang="zh-TW" altLang="en-US" sz="2400">
                <a:latin typeface="標楷體" pitchFamily="65" charset="-120"/>
              </a:rPr>
              <a:t>服務供應商乙太網路存取交換器具有應用程式智慧、統一服務、虛擬化、整合式安全性，以及簡化管理功能</a:t>
            </a:r>
            <a:r>
              <a:rPr lang="zh-TW" altLang="en-US" sz="2400" smtClean="0">
                <a:latin typeface="標楷體" pitchFamily="65" charset="-120"/>
              </a:rPr>
              <a:t>。</a:t>
            </a:r>
            <a:endParaRPr lang="en-US" altLang="zh-TW" sz="2400">
              <a:latin typeface="標楷體" pitchFamily="65" charset="-120"/>
            </a:endParaRPr>
          </a:p>
          <a:p>
            <a:endParaRPr lang="en-US" altLang="zh-TW" sz="2400">
              <a:latin typeface="標楷體" pitchFamily="65" charset="-120"/>
            </a:endParaRPr>
          </a:p>
          <a:p>
            <a:endParaRPr lang="en-US" altLang="zh-TW" sz="2400">
              <a:latin typeface="標楷體" pitchFamily="65" charset="-120"/>
            </a:endParaRPr>
          </a:p>
          <a:p>
            <a:endParaRPr lang="en-US" altLang="zh-TW" sz="2400">
              <a:latin typeface="標楷體" pitchFamily="65" charset="-120"/>
            </a:endParaRPr>
          </a:p>
          <a:p>
            <a:r>
              <a:rPr lang="en-US" altLang="zh-TW" sz="2400">
                <a:latin typeface="標楷體" pitchFamily="65" charset="-120"/>
              </a:rPr>
              <a:t>Cisco Nexus </a:t>
            </a:r>
            <a:r>
              <a:rPr lang="zh-TW" altLang="en-US" sz="2400">
                <a:latin typeface="標楷體" pitchFamily="65" charset="-120"/>
              </a:rPr>
              <a:t>虛擬網路交換器平台將虛擬化智慧技術加入資料中心網路，提供安全的多租戶服務。</a:t>
            </a:r>
            <a:endParaRPr lang="zh-TW" altLang="zh-TW" sz="2400">
              <a:latin typeface="標楷體" pitchFamily="65" charset="-120"/>
            </a:endParaRPr>
          </a:p>
          <a:p>
            <a:endParaRPr lang="zh-TW" alt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11.3</a:t>
            </a:r>
            <a:r>
              <a:rPr lang="zh-TW" altLang="en-US" sz="3600" smtClean="0">
                <a:solidFill>
                  <a:srgbClr val="004C69"/>
                </a:solidFill>
              </a:rPr>
              <a:t>交換器</a:t>
            </a:r>
            <a:r>
              <a:rPr lang="zh-TW" altLang="en-US" sz="3600">
                <a:solidFill>
                  <a:srgbClr val="004C69"/>
                </a:solidFill>
              </a:rPr>
              <a:t>硬體</a:t>
            </a:r>
            <a:br>
              <a:rPr lang="en-US" sz="3600">
                <a:solidFill>
                  <a:srgbClr val="004C69"/>
                </a:solidFill>
              </a:rPr>
            </a:br>
            <a:r>
              <a:rPr lang="zh-TW" altLang="en-US" sz="3600">
                <a:solidFill>
                  <a:srgbClr val="004C69"/>
                </a:solidFill>
              </a:rPr>
              <a:t>交換器平台（續）</a:t>
            </a:r>
          </a:p>
        </p:txBody>
      </p:sp>
      <p:pic>
        <p:nvPicPr>
          <p:cNvPr id="2" name="Picture 1">
            <a:extLst>
              <a:ext uri="{FF2B5EF4-FFF2-40B4-BE49-F238E27FC236}">
                <a16:creationId xmlns:a16="http://schemas.microsoft.com/office/drawing/2014/main" id="{87930EF7-935F-4D95-B3AB-51A7A261347F}"/>
              </a:ext>
            </a:extLst>
          </p:cNvPr>
          <p:cNvPicPr>
            <a:picLocks noChangeAspect="1"/>
          </p:cNvPicPr>
          <p:nvPr/>
        </p:nvPicPr>
        <p:blipFill>
          <a:blip r:embed="rId3"/>
          <a:stretch>
            <a:fillRect/>
          </a:stretch>
        </p:blipFill>
        <p:spPr>
          <a:xfrm>
            <a:off x="5719586" y="693956"/>
            <a:ext cx="6136857" cy="3486851"/>
          </a:xfrm>
          <a:prstGeom prst="rect">
            <a:avLst/>
          </a:prstGeom>
        </p:spPr>
      </p:pic>
      <p:pic>
        <p:nvPicPr>
          <p:cNvPr id="4" name="Picture 3">
            <a:extLst>
              <a:ext uri="{FF2B5EF4-FFF2-40B4-BE49-F238E27FC236}">
                <a16:creationId xmlns:a16="http://schemas.microsoft.com/office/drawing/2014/main" id="{B3B4243B-F3D1-435B-9A26-10C2348D3CFE}"/>
              </a:ext>
            </a:extLst>
          </p:cNvPr>
          <p:cNvPicPr>
            <a:picLocks noChangeAspect="1"/>
          </p:cNvPicPr>
          <p:nvPr/>
        </p:nvPicPr>
        <p:blipFill>
          <a:blip r:embed="rId4"/>
          <a:stretch>
            <a:fillRect/>
          </a:stretch>
        </p:blipFill>
        <p:spPr>
          <a:xfrm>
            <a:off x="5923409" y="5214170"/>
            <a:ext cx="5729215" cy="730380"/>
          </a:xfrm>
          <a:prstGeom prst="rect">
            <a:avLst/>
          </a:prstGeom>
        </p:spPr>
      </p:pic>
      <p:sp>
        <p:nvSpPr>
          <p:cNvPr id="6" name="投影片編號版面配置區 5"/>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474</a:t>
            </a:fld>
            <a:endParaRPr lang="en-US" kern="0">
              <a:solidFill>
                <a:srgbClr val="595959"/>
              </a:solidFill>
            </a:endParaRPr>
          </a:p>
        </p:txBody>
      </p:sp>
    </p:spTree>
    <p:extLst>
      <p:ext uri="{BB962C8B-B14F-4D97-AF65-F5344CB8AC3E}">
        <p14:creationId xmlns:p14="http://schemas.microsoft.com/office/powerpoint/2010/main" val="2686789054"/>
      </p:ext>
    </p:extLst>
  </p:cSld>
  <p:clrMapOvr>
    <a:masterClrMapping/>
  </p:clrMapOvr>
  <p:transition/>
  <p:timing/>
</p:sld>
</file>

<file path=ppt/slides/slide4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6479875" cy="5540425"/>
          </a:xfrm>
        </p:spPr>
        <p:txBody>
          <a:bodyPr>
            <a:normAutofit/>
          </a:bodyPr>
          <a:lstStyle/>
          <a:p>
            <a:r>
              <a:rPr lang="zh-TW" altLang="en-US" sz="2400">
                <a:latin typeface="標楷體" pitchFamily="65" charset="-120"/>
              </a:rPr>
              <a:t>選取交換器時，網路管理者必須決定交換器外型規格。這包括固定配置、模組化配置、可堆疊或不可堆疊。</a:t>
            </a:r>
          </a:p>
          <a:p>
            <a:r>
              <a:rPr lang="zh-TW" altLang="en-US" sz="2400" b="1">
                <a:latin typeface="標楷體" pitchFamily="65" charset="-120"/>
              </a:rPr>
              <a:t>固定配置交換器</a:t>
            </a:r>
            <a:r>
              <a:rPr lang="zh-TW" altLang="en-US" sz="2400">
                <a:latin typeface="標楷體" pitchFamily="65" charset="-120"/>
              </a:rPr>
              <a:t>上的功能和選項只限於交換器最初附帶的功能和選項</a:t>
            </a:r>
            <a:r>
              <a:rPr lang="zh-TW" altLang="en-US" sz="2400" smtClean="0">
                <a:latin typeface="標楷體" pitchFamily="65" charset="-120"/>
              </a:rPr>
              <a:t>。</a:t>
            </a:r>
            <a:endParaRPr lang="en-US" altLang="zh-TW" sz="2400">
              <a:latin typeface="標楷體" pitchFamily="65" charset="-120"/>
            </a:endParaRPr>
          </a:p>
          <a:p>
            <a:endParaRPr lang="en-US" altLang="zh-TW" sz="2400">
              <a:latin typeface="標楷體" pitchFamily="65" charset="-120"/>
            </a:endParaRPr>
          </a:p>
          <a:p>
            <a:endParaRPr lang="en-US" altLang="zh-TW" sz="2400">
              <a:latin typeface="標楷體" pitchFamily="65" charset="-120"/>
            </a:endParaRPr>
          </a:p>
          <a:p>
            <a:r>
              <a:rPr lang="zh-TW" altLang="en-US" sz="2400" b="1">
                <a:latin typeface="標楷體" pitchFamily="65" charset="-120"/>
              </a:rPr>
              <a:t>模組化交換器</a:t>
            </a:r>
            <a:r>
              <a:rPr lang="zh-TW" altLang="en-US" sz="2400">
                <a:latin typeface="標楷體" pitchFamily="65" charset="-120"/>
              </a:rPr>
              <a:t>的機箱可接受現場可更換的線路卡。</a:t>
            </a:r>
            <a:endParaRPr lang="en-CA"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11.3</a:t>
            </a:r>
            <a:r>
              <a:rPr lang="zh-TW" altLang="en-US" sz="3600" smtClean="0">
                <a:solidFill>
                  <a:srgbClr val="004C69"/>
                </a:solidFill>
              </a:rPr>
              <a:t>交換器</a:t>
            </a:r>
            <a:r>
              <a:rPr lang="zh-TW" altLang="en-US" sz="3600">
                <a:solidFill>
                  <a:srgbClr val="004C69"/>
                </a:solidFill>
              </a:rPr>
              <a:t>硬體</a:t>
            </a:r>
            <a:br>
              <a:rPr lang="en-US" sz="3600">
                <a:solidFill>
                  <a:srgbClr val="004C69"/>
                </a:solidFill>
              </a:rPr>
            </a:br>
            <a:r>
              <a:rPr lang="zh-TW" altLang="en-US" sz="3600">
                <a:solidFill>
                  <a:srgbClr val="004C69"/>
                </a:solidFill>
              </a:rPr>
              <a:t>交換器外形規格</a:t>
            </a:r>
          </a:p>
        </p:txBody>
      </p:sp>
      <p:pic>
        <p:nvPicPr>
          <p:cNvPr id="7" name="Picture 6">
            <a:extLst>
              <a:ext uri="{FF2B5EF4-FFF2-40B4-BE49-F238E27FC236}">
                <a16:creationId xmlns:a16="http://schemas.microsoft.com/office/drawing/2014/main" id="{E8CCEA07-4264-4D0F-920A-D80636A15024}"/>
              </a:ext>
            </a:extLst>
          </p:cNvPr>
          <p:cNvPicPr>
            <a:picLocks noChangeAspect="1"/>
          </p:cNvPicPr>
          <p:nvPr/>
        </p:nvPicPr>
        <p:blipFill>
          <a:blip r:embed="rId3"/>
          <a:stretch>
            <a:fillRect/>
          </a:stretch>
        </p:blipFill>
        <p:spPr>
          <a:xfrm>
            <a:off x="7649883" y="1871860"/>
            <a:ext cx="2792879" cy="1110421"/>
          </a:xfrm>
          <a:prstGeom prst="rect">
            <a:avLst/>
          </a:prstGeom>
        </p:spPr>
      </p:pic>
      <p:pic>
        <p:nvPicPr>
          <p:cNvPr id="12" name="Picture 11">
            <a:extLst>
              <a:ext uri="{FF2B5EF4-FFF2-40B4-BE49-F238E27FC236}">
                <a16:creationId xmlns:a16="http://schemas.microsoft.com/office/drawing/2014/main" id="{E65F720F-19EB-4B50-A638-F3082B4D20F6}"/>
              </a:ext>
            </a:extLst>
          </p:cNvPr>
          <p:cNvPicPr>
            <a:picLocks noChangeAspect="1"/>
          </p:cNvPicPr>
          <p:nvPr/>
        </p:nvPicPr>
        <p:blipFill>
          <a:blip r:embed="rId4"/>
          <a:stretch>
            <a:fillRect/>
          </a:stretch>
        </p:blipFill>
        <p:spPr>
          <a:xfrm>
            <a:off x="7219576" y="3277079"/>
            <a:ext cx="3612403" cy="2737064"/>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475</a:t>
            </a:fld>
            <a:endParaRPr lang="en-US" kern="0">
              <a:solidFill>
                <a:srgbClr val="595959"/>
              </a:solidFill>
            </a:endParaRPr>
          </a:p>
        </p:txBody>
      </p:sp>
    </p:spTree>
    <p:extLst>
      <p:ext uri="{BB962C8B-B14F-4D97-AF65-F5344CB8AC3E}">
        <p14:creationId xmlns:p14="http://schemas.microsoft.com/office/powerpoint/2010/main" val="3969230305"/>
      </p:ext>
    </p:extLst>
  </p:cSld>
  <p:clrMapOvr>
    <a:masterClrMapping/>
  </p:clrMapOvr>
  <p:transition/>
  <p:timing/>
</p:sld>
</file>

<file path=ppt/slides/slide4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內容版面配置區 1">
            <a:extLst>
              <a:ext uri="{FF2B5EF4-FFF2-40B4-BE49-F238E27FC236}">
                <a16:creationId xmlns:a16="http://schemas.microsoft.com/office/drawing/2014/main" id="{9822C8B1-AF0D-4B90-8F62-EF9562595482}"/>
              </a:ext>
            </a:extLst>
          </p:cNvPr>
          <p:cNvSpPr>
            <a:spLocks noGrp="1"/>
          </p:cNvSpPr>
          <p:nvPr>
            <p:ph idx="1"/>
          </p:nvPr>
        </p:nvSpPr>
        <p:spPr>
          <a:xfrm>
            <a:off x="192088" y="1065260"/>
            <a:ext cx="7492081" cy="5540425"/>
          </a:xfrm>
        </p:spPr>
        <p:txBody>
          <a:bodyPr>
            <a:normAutofit/>
          </a:bodyPr>
          <a:lstStyle/>
          <a:p>
            <a:r>
              <a:rPr lang="zh-TW" altLang="zh-TW" sz="2400">
                <a:latin typeface="標楷體" pitchFamily="65" charset="-120"/>
              </a:rPr>
              <a:t>特殊纜線可連接</a:t>
            </a:r>
            <a:r>
              <a:rPr lang="zh-TW" altLang="zh-TW" sz="2400" b="1">
                <a:latin typeface="標楷體" pitchFamily="65" charset="-120"/>
              </a:rPr>
              <a:t>可堆疊交換器</a:t>
            </a:r>
            <a:r>
              <a:rPr lang="zh-TW" altLang="zh-TW" sz="2400">
                <a:latin typeface="標楷體" pitchFamily="65" charset="-120"/>
              </a:rPr>
              <a:t>，讓它們能夠有效地作為一個大型交換器運作</a:t>
            </a:r>
            <a:r>
              <a:rPr lang="zh-TW" altLang="zh-TW" sz="2400" smtClean="0">
                <a:latin typeface="標楷體" pitchFamily="65" charset="-120"/>
              </a:rPr>
              <a:t>。</a:t>
            </a:r>
            <a:endParaRPr lang="en-US" altLang="zh-TW" sz="2400">
              <a:latin typeface="標楷體" pitchFamily="65" charset="-120"/>
            </a:endParaRPr>
          </a:p>
          <a:p>
            <a:endParaRPr lang="en-US" altLang="zh-TW" sz="2400">
              <a:latin typeface="標楷體" pitchFamily="65" charset="-120"/>
            </a:endParaRPr>
          </a:p>
          <a:p>
            <a:endParaRPr lang="en-US" altLang="zh-TW" sz="2400">
              <a:latin typeface="標楷體" pitchFamily="65" charset="-120"/>
            </a:endParaRPr>
          </a:p>
          <a:p>
            <a:endParaRPr lang="en-US" altLang="zh-TW" sz="2400">
              <a:latin typeface="標楷體" pitchFamily="65" charset="-120"/>
            </a:endParaRPr>
          </a:p>
          <a:p>
            <a:r>
              <a:rPr lang="zh-TW" altLang="en-US" sz="2400">
                <a:latin typeface="標楷體" pitchFamily="65" charset="-120"/>
              </a:rPr>
              <a:t>對於安裝在機架中的交換器來說，交換器的</a:t>
            </a:r>
            <a:r>
              <a:rPr lang="zh-TW" altLang="en-US" sz="2400" b="1">
                <a:latin typeface="標楷體" pitchFamily="65" charset="-120"/>
              </a:rPr>
              <a:t>厚度</a:t>
            </a:r>
            <a:r>
              <a:rPr lang="zh-TW" altLang="en-US" sz="2400">
                <a:latin typeface="標楷體" pitchFamily="65" charset="-120"/>
              </a:rPr>
              <a:t>也很重要，它以機架單位數來表示。例如，圖中顯示的固定配置交換器都是一個機架單位 </a:t>
            </a:r>
            <a:r>
              <a:rPr lang="en-US" altLang="zh-TW" sz="2400">
                <a:latin typeface="標楷體" pitchFamily="65" charset="-120"/>
              </a:rPr>
              <a:t>(1U) </a:t>
            </a:r>
            <a:r>
              <a:rPr lang="zh-TW" altLang="en-US" sz="2400">
                <a:latin typeface="標楷體" pitchFamily="65" charset="-120"/>
              </a:rPr>
              <a:t>或 </a:t>
            </a:r>
            <a:r>
              <a:rPr lang="en-US" altLang="zh-TW" sz="2400">
                <a:latin typeface="標楷體" pitchFamily="65" charset="-120"/>
              </a:rPr>
              <a:t>1.75 </a:t>
            </a:r>
            <a:r>
              <a:rPr lang="zh-TW" altLang="en-US" sz="2400">
                <a:latin typeface="標楷體" pitchFamily="65" charset="-120"/>
              </a:rPr>
              <a:t>英吋 </a:t>
            </a:r>
            <a:r>
              <a:rPr lang="en-US" altLang="zh-TW" sz="2400">
                <a:latin typeface="標楷體" pitchFamily="65" charset="-120"/>
              </a:rPr>
              <a:t>(44.45 </a:t>
            </a:r>
            <a:r>
              <a:rPr lang="zh-TW" altLang="en-US" sz="2400">
                <a:latin typeface="標楷體" pitchFamily="65" charset="-120"/>
              </a:rPr>
              <a:t>公釐</a:t>
            </a:r>
            <a:r>
              <a:rPr lang="en-US" altLang="zh-TW" sz="2400">
                <a:latin typeface="標楷體" pitchFamily="65" charset="-120"/>
              </a:rPr>
              <a:t>) </a:t>
            </a:r>
            <a:r>
              <a:rPr lang="zh-TW" altLang="en-US" sz="2400">
                <a:latin typeface="標楷體" pitchFamily="65" charset="-120"/>
              </a:rPr>
              <a:t>的高度。</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11.3</a:t>
            </a:r>
            <a:r>
              <a:rPr lang="zh-TW" altLang="en-US" sz="3600" smtClean="0">
                <a:solidFill>
                  <a:srgbClr val="004C69"/>
                </a:solidFill>
              </a:rPr>
              <a:t>交換器</a:t>
            </a:r>
            <a:r>
              <a:rPr lang="zh-TW" altLang="en-US" sz="3600">
                <a:solidFill>
                  <a:srgbClr val="004C69"/>
                </a:solidFill>
              </a:rPr>
              <a:t>硬體</a:t>
            </a:r>
            <a:br>
              <a:rPr lang="en-US" sz="3600">
                <a:solidFill>
                  <a:srgbClr val="004C69"/>
                </a:solidFill>
              </a:rPr>
            </a:br>
            <a:r>
              <a:rPr lang="zh-TW" altLang="en-US" sz="3600">
                <a:solidFill>
                  <a:srgbClr val="004C69"/>
                </a:solidFill>
              </a:rPr>
              <a:t>交換器外形規格（續）</a:t>
            </a:r>
          </a:p>
        </p:txBody>
      </p:sp>
      <p:pic>
        <p:nvPicPr>
          <p:cNvPr id="6" name="Picture 5">
            <a:extLst>
              <a:ext uri="{FF2B5EF4-FFF2-40B4-BE49-F238E27FC236}">
                <a16:creationId xmlns:a16="http://schemas.microsoft.com/office/drawing/2014/main" id="{44FB5150-7900-4E3A-B6BB-461097FAF430}"/>
              </a:ext>
            </a:extLst>
          </p:cNvPr>
          <p:cNvPicPr>
            <a:picLocks noChangeAspect="1"/>
          </p:cNvPicPr>
          <p:nvPr/>
        </p:nvPicPr>
        <p:blipFill>
          <a:blip r:embed="rId3"/>
          <a:stretch>
            <a:fillRect/>
          </a:stretch>
        </p:blipFill>
        <p:spPr>
          <a:xfrm>
            <a:off x="7950841" y="1135529"/>
            <a:ext cx="3665199" cy="3016624"/>
          </a:xfrm>
          <a:prstGeom prst="rect">
            <a:avLst/>
          </a:prstGeom>
        </p:spPr>
      </p:pic>
      <p:pic>
        <p:nvPicPr>
          <p:cNvPr id="4" name="圖片 3">
            <a:extLst>
              <a:ext uri="{FF2B5EF4-FFF2-40B4-BE49-F238E27FC236}">
                <a16:creationId xmlns:a16="http://schemas.microsoft.com/office/drawing/2014/main" id="{CC5F78FF-4442-42D0-89F2-76D4C10E74AB}"/>
              </a:ext>
            </a:extLst>
          </p:cNvPr>
          <p:cNvPicPr>
            <a:picLocks noChangeAspect="1"/>
          </p:cNvPicPr>
          <p:nvPr/>
        </p:nvPicPr>
        <p:blipFill>
          <a:blip r:embed="rId4"/>
          <a:stretch>
            <a:fillRect/>
          </a:stretch>
        </p:blipFill>
        <p:spPr>
          <a:xfrm>
            <a:off x="7898595" y="4417764"/>
            <a:ext cx="3769687" cy="1534293"/>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476</a:t>
            </a:fld>
            <a:endParaRPr lang="en-US" kern="0">
              <a:solidFill>
                <a:srgbClr val="595959"/>
              </a:solidFill>
            </a:endParaRPr>
          </a:p>
        </p:txBody>
      </p:sp>
    </p:spTree>
    <p:extLst>
      <p:ext uri="{BB962C8B-B14F-4D97-AF65-F5344CB8AC3E}">
        <p14:creationId xmlns:p14="http://schemas.microsoft.com/office/powerpoint/2010/main" val="3191856108"/>
      </p:ext>
    </p:extLst>
  </p:cSld>
  <p:clrMapOvr>
    <a:masterClrMapping/>
  </p:clrMapOvr>
  <p:transition/>
  <p:timing/>
</p:sld>
</file>

<file path=ppt/slides/slide4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55469"/>
            <a:ext cx="11804381" cy="461665"/>
          </a:xfrm>
        </p:spPr>
        <p:txBody>
          <a:bodyPr wrap="square">
            <a:spAutoFit/>
          </a:bodyPr>
          <a:lstStyle/>
          <a:p>
            <a:pPr marL="0" indent="0">
              <a:buNone/>
            </a:pPr>
            <a:r>
              <a:rPr lang="zh-TW" altLang="en-US" sz="2400">
                <a:solidFill>
                  <a:schemeClr val="tx1"/>
                </a:solidFill>
                <a:latin typeface="標楷體" pitchFamily="65" charset="-120"/>
              </a:rPr>
              <a:t>交換器的連接埠密度是指單一交換器上可用的連接埠數目。</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11.3</a:t>
            </a:r>
            <a:r>
              <a:rPr lang="zh-TW" altLang="en-US" sz="3600" smtClean="0">
                <a:solidFill>
                  <a:srgbClr val="004C69"/>
                </a:solidFill>
              </a:rPr>
              <a:t>交換器</a:t>
            </a:r>
            <a:r>
              <a:rPr lang="zh-TW" altLang="en-US" sz="3600">
                <a:solidFill>
                  <a:srgbClr val="004C69"/>
                </a:solidFill>
              </a:rPr>
              <a:t>硬體</a:t>
            </a:r>
            <a:br>
              <a:rPr lang="en-US" sz="3600">
                <a:solidFill>
                  <a:srgbClr val="004C69"/>
                </a:solidFill>
              </a:rPr>
            </a:br>
            <a:r>
              <a:rPr lang="zh-TW" altLang="en-US" sz="3600">
                <a:solidFill>
                  <a:srgbClr val="004C69"/>
                </a:solidFill>
              </a:rPr>
              <a:t>連接埠密度</a:t>
            </a:r>
          </a:p>
        </p:txBody>
      </p:sp>
      <p:sp>
        <p:nvSpPr>
          <p:cNvPr id="2" name="Rectangle 1">
            <a:extLst>
              <a:ext uri="{FF2B5EF4-FFF2-40B4-BE49-F238E27FC236}">
                <a16:creationId xmlns:a16="http://schemas.microsoft.com/office/drawing/2014/main" id="{74B0C936-99B2-4626-BE83-203BADDD8FFF}"/>
              </a:ext>
            </a:extLst>
          </p:cNvPr>
          <p:cNvSpPr/>
          <p:nvPr/>
        </p:nvSpPr>
        <p:spPr>
          <a:xfrm>
            <a:off x="962598" y="4035792"/>
            <a:ext cx="4589929" cy="1569660"/>
          </a:xfrm>
          <a:prstGeom prst="rect">
            <a:avLst/>
          </a:prstGeom>
        </p:spPr>
        <p:txBody>
          <a:bodyPr wrap="square">
            <a:spAutoFit/>
          </a:bodyPr>
          <a:lstStyle/>
          <a:p>
            <a:r>
              <a:rPr lang="zh-TW" altLang="en-US" sz="2400">
                <a:latin typeface="標楷體" pitchFamily="65" charset="-120"/>
                <a:ea typeface="標楷體" panose="03000509000000000000" pitchFamily="65" charset="-120"/>
              </a:rPr>
              <a:t>固定配置交換器支援多種連接埠密度配置。</a:t>
            </a:r>
            <a:r>
              <a:rPr lang="en-US" altLang="zh-TW" sz="2400">
                <a:latin typeface="標楷體" pitchFamily="65" charset="-120"/>
                <a:ea typeface="標楷體" panose="03000509000000000000" pitchFamily="65" charset="-120"/>
              </a:rPr>
              <a:t>Cisco Catalyst 3850 </a:t>
            </a:r>
            <a:r>
              <a:rPr lang="zh-TW" altLang="en-US" sz="2400">
                <a:latin typeface="標楷體" pitchFamily="65" charset="-120"/>
                <a:ea typeface="標楷體" panose="03000509000000000000" pitchFamily="65" charset="-120"/>
              </a:rPr>
              <a:t>有 </a:t>
            </a:r>
            <a:r>
              <a:rPr lang="en-US" altLang="zh-TW" sz="2400">
                <a:latin typeface="標楷體" pitchFamily="65" charset="-120"/>
                <a:ea typeface="標楷體" panose="03000509000000000000" pitchFamily="65" charset="-120"/>
              </a:rPr>
              <a:t>12</a:t>
            </a:r>
            <a:r>
              <a:rPr lang="zh-TW" altLang="en-US" sz="2400">
                <a:latin typeface="標楷體" pitchFamily="65" charset="-120"/>
                <a:ea typeface="標楷體" panose="03000509000000000000" pitchFamily="65" charset="-120"/>
              </a:rPr>
              <a:t>、</a:t>
            </a:r>
            <a:r>
              <a:rPr lang="en-US" altLang="zh-TW" sz="2400">
                <a:latin typeface="標楷體" pitchFamily="65" charset="-120"/>
                <a:ea typeface="標楷體" panose="03000509000000000000" pitchFamily="65" charset="-120"/>
              </a:rPr>
              <a:t>24</a:t>
            </a:r>
            <a:r>
              <a:rPr lang="zh-TW" altLang="en-US" sz="2400">
                <a:latin typeface="標楷體" pitchFamily="65" charset="-120"/>
                <a:ea typeface="標楷體" panose="03000509000000000000" pitchFamily="65" charset="-120"/>
              </a:rPr>
              <a:t>、</a:t>
            </a:r>
            <a:r>
              <a:rPr lang="en-US" altLang="zh-TW" sz="2400">
                <a:latin typeface="標楷體" pitchFamily="65" charset="-120"/>
                <a:ea typeface="標楷體" panose="03000509000000000000" pitchFamily="65" charset="-120"/>
              </a:rPr>
              <a:t>48 </a:t>
            </a:r>
            <a:r>
              <a:rPr lang="zh-TW" altLang="en-US" sz="2400">
                <a:latin typeface="標楷體" pitchFamily="65" charset="-120"/>
                <a:ea typeface="標楷體" panose="03000509000000000000" pitchFamily="65" charset="-120"/>
              </a:rPr>
              <a:t>個連接埠配置</a:t>
            </a:r>
            <a:r>
              <a:rPr lang="zh-TW" altLang="en-US" sz="2400">
                <a:solidFill>
                  <a:srgbClr val="000000"/>
                </a:solidFill>
                <a:latin typeface="標楷體" pitchFamily="65" charset="-120"/>
                <a:ea typeface="標楷體" panose="03000509000000000000" pitchFamily="65" charset="-120"/>
              </a:rPr>
              <a:t>。</a:t>
            </a:r>
          </a:p>
        </p:txBody>
      </p:sp>
      <p:pic>
        <p:nvPicPr>
          <p:cNvPr id="5" name="Picture 4">
            <a:extLst>
              <a:ext uri="{FF2B5EF4-FFF2-40B4-BE49-F238E27FC236}">
                <a16:creationId xmlns:a16="http://schemas.microsoft.com/office/drawing/2014/main" id="{63B92C6A-6394-4F37-A202-EBF3A7D2D62C}"/>
              </a:ext>
            </a:extLst>
          </p:cNvPr>
          <p:cNvPicPr>
            <a:picLocks noChangeAspect="1"/>
          </p:cNvPicPr>
          <p:nvPr/>
        </p:nvPicPr>
        <p:blipFill>
          <a:blip r:embed="rId3"/>
          <a:srcRect t="24421" b="25710"/>
          <a:stretch>
            <a:fillRect/>
          </a:stretch>
        </p:blipFill>
        <p:spPr>
          <a:xfrm>
            <a:off x="575962" y="1923056"/>
            <a:ext cx="4976565" cy="2043955"/>
          </a:xfrm>
          <a:prstGeom prst="rect">
            <a:avLst/>
          </a:prstGeom>
        </p:spPr>
      </p:pic>
      <p:sp>
        <p:nvSpPr>
          <p:cNvPr id="7" name="Rectangle 6">
            <a:extLst>
              <a:ext uri="{FF2B5EF4-FFF2-40B4-BE49-F238E27FC236}">
                <a16:creationId xmlns:a16="http://schemas.microsoft.com/office/drawing/2014/main" id="{7B605AAA-8CC2-4D49-A40E-B851FCFBAA10}"/>
              </a:ext>
            </a:extLst>
          </p:cNvPr>
          <p:cNvSpPr/>
          <p:nvPr/>
        </p:nvSpPr>
        <p:spPr>
          <a:xfrm>
            <a:off x="6539421" y="4933391"/>
            <a:ext cx="4689569" cy="1569660"/>
          </a:xfrm>
          <a:prstGeom prst="rect">
            <a:avLst/>
          </a:prstGeom>
        </p:spPr>
        <p:txBody>
          <a:bodyPr wrap="square">
            <a:spAutoFit/>
          </a:bodyPr>
          <a:lstStyle/>
          <a:p>
            <a:r>
              <a:rPr lang="zh-TW" altLang="en-US" sz="2400">
                <a:latin typeface="標楷體" pitchFamily="65" charset="-120"/>
                <a:ea typeface="標楷體" panose="03000509000000000000" pitchFamily="65" charset="-120"/>
              </a:rPr>
              <a:t>透過增加多個交換器線路卡，模組化交換器可支援極高的連接埠密度。模組化 </a:t>
            </a:r>
            <a:r>
              <a:rPr lang="en-US" altLang="zh-TW" sz="2400">
                <a:latin typeface="標楷體" pitchFamily="65" charset="-120"/>
                <a:ea typeface="標楷體" panose="03000509000000000000" pitchFamily="65" charset="-120"/>
              </a:rPr>
              <a:t>Catalyst 9400 </a:t>
            </a:r>
            <a:r>
              <a:rPr lang="zh-TW" altLang="en-US" sz="2400">
                <a:latin typeface="標楷體" pitchFamily="65" charset="-120"/>
                <a:ea typeface="標楷體" panose="03000509000000000000" pitchFamily="65" charset="-120"/>
              </a:rPr>
              <a:t>交換器支援 </a:t>
            </a:r>
            <a:r>
              <a:rPr lang="en-US" altLang="zh-TW" sz="2400">
                <a:latin typeface="標楷體" pitchFamily="65" charset="-120"/>
                <a:ea typeface="標楷體" panose="03000509000000000000" pitchFamily="65" charset="-120"/>
              </a:rPr>
              <a:t>384 </a:t>
            </a:r>
            <a:r>
              <a:rPr lang="zh-TW" altLang="en-US" sz="2400">
                <a:latin typeface="標楷體" pitchFamily="65" charset="-120"/>
                <a:ea typeface="標楷體" panose="03000509000000000000" pitchFamily="65" charset="-120"/>
              </a:rPr>
              <a:t>交換連接埠介面。</a:t>
            </a:r>
          </a:p>
        </p:txBody>
      </p:sp>
      <p:pic>
        <p:nvPicPr>
          <p:cNvPr id="6" name="Picture 5">
            <a:extLst>
              <a:ext uri="{FF2B5EF4-FFF2-40B4-BE49-F238E27FC236}">
                <a16:creationId xmlns:a16="http://schemas.microsoft.com/office/drawing/2014/main" id="{02CCD0E2-0E2A-46A3-A577-CD56F3E5A540}"/>
              </a:ext>
            </a:extLst>
          </p:cNvPr>
          <p:cNvPicPr>
            <a:picLocks noChangeAspect="1"/>
          </p:cNvPicPr>
          <p:nvPr/>
        </p:nvPicPr>
        <p:blipFill>
          <a:blip r:embed="rId4"/>
          <a:srcRect l="6587" t="4276" r="6205" b="5505"/>
          <a:stretch>
            <a:fillRect/>
          </a:stretch>
        </p:blipFill>
        <p:spPr>
          <a:xfrm>
            <a:off x="7426522" y="1604260"/>
            <a:ext cx="2450353" cy="3168705"/>
          </a:xfrm>
          <a:prstGeom prst="rect">
            <a:avLst/>
          </a:prstGeom>
        </p:spPr>
      </p:pic>
      <p:sp>
        <p:nvSpPr>
          <p:cNvPr id="8" name="投影片編號版面配置區 7"/>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477</a:t>
            </a:fld>
            <a:endParaRPr lang="en-US" kern="0">
              <a:solidFill>
                <a:srgbClr val="595959"/>
              </a:solidFill>
            </a:endParaRPr>
          </a:p>
        </p:txBody>
      </p:sp>
    </p:spTree>
    <p:extLst>
      <p:ext uri="{BB962C8B-B14F-4D97-AF65-F5344CB8AC3E}">
        <p14:creationId xmlns:p14="http://schemas.microsoft.com/office/powerpoint/2010/main" val="1735719464"/>
      </p:ext>
    </p:extLst>
  </p:cSld>
  <p:clrMapOvr>
    <a:masterClrMapping/>
  </p:clrMapOvr>
  <p:transition/>
  <p:timing/>
</p:sld>
</file>

<file path=ppt/slides/slide4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21971"/>
            <a:ext cx="10055305" cy="4878679"/>
          </a:xfrm>
        </p:spPr>
        <p:txBody>
          <a:bodyPr>
            <a:normAutofit/>
          </a:bodyPr>
          <a:lstStyle/>
          <a:p>
            <a:pPr marL="0" indent="0">
              <a:buNone/>
            </a:pPr>
            <a:r>
              <a:rPr lang="zh-TW" altLang="en-US" sz="2400">
                <a:latin typeface="標楷體" pitchFamily="65" charset="-120"/>
              </a:rPr>
              <a:t>轉送速率藉由評定交換器每秒可處理多少資料，來定義交換器的處理能力。 </a:t>
            </a:r>
          </a:p>
          <a:p>
            <a:pPr lvl="1"/>
            <a:r>
              <a:rPr lang="zh-TW" altLang="en-US">
                <a:latin typeface="標楷體" pitchFamily="65" charset="-120"/>
              </a:rPr>
              <a:t>交換器產品線依轉送率分級。 </a:t>
            </a:r>
          </a:p>
          <a:p>
            <a:pPr lvl="1"/>
            <a:r>
              <a:rPr lang="zh-TW" altLang="en-US">
                <a:latin typeface="標楷體" pitchFamily="65" charset="-120"/>
              </a:rPr>
              <a:t>入門級交換器的轉送速率低於企業級交換器。</a:t>
            </a:r>
          </a:p>
          <a:p>
            <a:pPr marL="0" indent="0">
              <a:buNone/>
            </a:pPr>
            <a:r>
              <a:rPr lang="zh-TW" altLang="en-US" sz="2400">
                <a:latin typeface="標楷體" pitchFamily="65" charset="-120"/>
              </a:rPr>
              <a:t>如果交換器轉發率太低，它就不能滿足所有交換器連接埠的全線速通訊。 </a:t>
            </a:r>
          </a:p>
          <a:p>
            <a:pPr lvl="1"/>
            <a:r>
              <a:rPr lang="zh-TW" altLang="en-US">
                <a:latin typeface="標楷體" pitchFamily="65" charset="-120"/>
              </a:rPr>
              <a:t>線速是交換器上的每個乙太網路連接埠能夠達到的資料速率。 </a:t>
            </a:r>
          </a:p>
          <a:p>
            <a:pPr lvl="1"/>
            <a:r>
              <a:rPr lang="zh-TW" altLang="en-US">
                <a:latin typeface="標楷體" pitchFamily="65" charset="-120"/>
              </a:rPr>
              <a:t>資料速率可以是 </a:t>
            </a:r>
            <a:r>
              <a:rPr lang="en-US" altLang="zh-TW">
                <a:latin typeface="標楷體" pitchFamily="65" charset="-120"/>
              </a:rPr>
              <a:t>100 Mbps</a:t>
            </a:r>
            <a:r>
              <a:rPr lang="zh-TW" altLang="en-US">
                <a:latin typeface="標楷體" pitchFamily="65" charset="-120"/>
              </a:rPr>
              <a:t>、</a:t>
            </a:r>
            <a:r>
              <a:rPr lang="en-US" altLang="zh-TW">
                <a:latin typeface="標楷體" pitchFamily="65" charset="-120"/>
              </a:rPr>
              <a:t>1 Gbps</a:t>
            </a:r>
            <a:r>
              <a:rPr lang="zh-TW" altLang="en-US">
                <a:latin typeface="標楷體" pitchFamily="65" charset="-120"/>
              </a:rPr>
              <a:t>、</a:t>
            </a:r>
            <a:r>
              <a:rPr lang="en-US" altLang="zh-TW">
                <a:latin typeface="標楷體" pitchFamily="65" charset="-120"/>
              </a:rPr>
              <a:t>10 Gbps </a:t>
            </a:r>
            <a:r>
              <a:rPr lang="zh-TW" altLang="en-US">
                <a:latin typeface="標楷體" pitchFamily="65" charset="-120"/>
              </a:rPr>
              <a:t>或 </a:t>
            </a:r>
            <a:r>
              <a:rPr lang="en-US" altLang="zh-TW">
                <a:latin typeface="標楷體" pitchFamily="65" charset="-120"/>
              </a:rPr>
              <a:t>100 Gbps</a:t>
            </a:r>
            <a:r>
              <a:rPr lang="zh-TW" altLang="en-US">
                <a:latin typeface="標楷體" pitchFamily="65" charset="-120"/>
              </a:rPr>
              <a:t>。 </a:t>
            </a:r>
          </a:p>
          <a:p>
            <a:pPr lvl="1"/>
            <a:r>
              <a:rPr lang="zh-TW" altLang="en-US">
                <a:latin typeface="標楷體" pitchFamily="65" charset="-120"/>
              </a:rPr>
              <a:t>存取層交換器通常不需要全線速運行，因為它們實體上受限於通往分佈層的上行鏈路。</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11.3</a:t>
            </a:r>
            <a:r>
              <a:rPr lang="zh-TW" altLang="en-US" sz="3600" smtClean="0">
                <a:solidFill>
                  <a:srgbClr val="004C69"/>
                </a:solidFill>
              </a:rPr>
              <a:t>交換器</a:t>
            </a:r>
            <a:r>
              <a:rPr lang="zh-TW" altLang="en-US" sz="3600">
                <a:solidFill>
                  <a:srgbClr val="004C69"/>
                </a:solidFill>
              </a:rPr>
              <a:t>硬體</a:t>
            </a:r>
            <a:br>
              <a:rPr lang="en-US" sz="3600">
                <a:solidFill>
                  <a:srgbClr val="004C69"/>
                </a:solidFill>
              </a:rPr>
            </a:br>
            <a:r>
              <a:rPr lang="zh-TW" altLang="en-US" sz="3600">
                <a:solidFill>
                  <a:srgbClr val="004C69"/>
                </a:solidFill>
              </a:rPr>
              <a:t>轉送速率</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478</a:t>
            </a:fld>
            <a:endParaRPr lang="en-US" kern="0">
              <a:solidFill>
                <a:srgbClr val="595959"/>
              </a:solidFill>
            </a:endParaRPr>
          </a:p>
        </p:txBody>
      </p:sp>
    </p:spTree>
    <p:extLst>
      <p:ext uri="{BB962C8B-B14F-4D97-AF65-F5344CB8AC3E}">
        <p14:creationId xmlns:p14="http://schemas.microsoft.com/office/powerpoint/2010/main" val="1223063909"/>
      </p:ext>
    </p:extLst>
  </p:cSld>
  <p:clrMapOvr>
    <a:masterClrMapping/>
  </p:clrMapOvr>
  <p:transition/>
  <p:timing/>
</p:sld>
</file>

<file path=ppt/slides/slide4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30532"/>
            <a:ext cx="10470941" cy="2611736"/>
          </a:xfrm>
        </p:spPr>
        <p:txBody>
          <a:bodyPr>
            <a:normAutofit/>
          </a:bodyPr>
          <a:lstStyle/>
          <a:p>
            <a:r>
              <a:rPr lang="zh-TW" altLang="en-US" sz="2400">
                <a:latin typeface="標楷體" pitchFamily="65" charset="-120"/>
              </a:rPr>
              <a:t>乙太網路供電 </a:t>
            </a:r>
            <a:r>
              <a:rPr lang="en-US" altLang="zh-TW" sz="2400">
                <a:latin typeface="標楷體" pitchFamily="65" charset="-120"/>
              </a:rPr>
              <a:t>(PoE) </a:t>
            </a:r>
            <a:r>
              <a:rPr lang="zh-TW" altLang="en-US" sz="2400">
                <a:latin typeface="標楷體" pitchFamily="65" charset="-120"/>
              </a:rPr>
              <a:t>可讓交換器在現有的乙太網路佈線上傳送電力給裝置（例如 </a:t>
            </a:r>
            <a:r>
              <a:rPr lang="en-US" altLang="zh-TW" sz="2400">
                <a:latin typeface="標楷體" pitchFamily="65" charset="-120"/>
              </a:rPr>
              <a:t>IP </a:t>
            </a:r>
            <a:r>
              <a:rPr lang="zh-TW" altLang="en-US" sz="2400">
                <a:latin typeface="標楷體" pitchFamily="65" charset="-120"/>
              </a:rPr>
              <a:t>電話、</a:t>
            </a:r>
            <a:r>
              <a:rPr lang="en-US" altLang="zh-TW" sz="2400">
                <a:latin typeface="標楷體" pitchFamily="65" charset="-120"/>
              </a:rPr>
              <a:t>AP</a:t>
            </a:r>
            <a:r>
              <a:rPr lang="zh-TW" altLang="en-US" sz="2400">
                <a:latin typeface="標楷體" pitchFamily="65" charset="-120"/>
              </a:rPr>
              <a:t>、攝影機）。</a:t>
            </a:r>
          </a:p>
          <a:p>
            <a:r>
              <a:rPr lang="zh-TW" altLang="en-US" sz="2400">
                <a:latin typeface="標楷體" pitchFamily="65" charset="-120"/>
              </a:rPr>
              <a:t>網路管理者應確保特定安裝實際上需要 </a:t>
            </a:r>
            <a:r>
              <a:rPr lang="en-US" altLang="zh-TW" sz="2400">
                <a:latin typeface="標楷體" pitchFamily="65" charset="-120"/>
              </a:rPr>
              <a:t>PoE </a:t>
            </a:r>
            <a:r>
              <a:rPr lang="zh-TW" altLang="en-US" sz="2400">
                <a:latin typeface="標楷體" pitchFamily="65" charset="-120"/>
              </a:rPr>
              <a:t>功能，因為支援 </a:t>
            </a:r>
            <a:r>
              <a:rPr lang="en-US" altLang="zh-TW" sz="2400">
                <a:latin typeface="標楷體" pitchFamily="65" charset="-120"/>
              </a:rPr>
              <a:t>PoE </a:t>
            </a:r>
            <a:r>
              <a:rPr lang="zh-TW" altLang="en-US" sz="2400">
                <a:latin typeface="標楷體" pitchFamily="65" charset="-120"/>
              </a:rPr>
              <a:t>的交換器很昂貴。</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11.3</a:t>
            </a:r>
            <a:r>
              <a:rPr lang="zh-TW" altLang="en-US" sz="3600" smtClean="0">
                <a:solidFill>
                  <a:srgbClr val="004C69"/>
                </a:solidFill>
              </a:rPr>
              <a:t>交換器</a:t>
            </a:r>
            <a:r>
              <a:rPr lang="zh-TW" altLang="en-US" sz="3600">
                <a:solidFill>
                  <a:srgbClr val="004C69"/>
                </a:solidFill>
              </a:rPr>
              <a:t>硬體</a:t>
            </a:r>
            <a:br>
              <a:rPr lang="en-US" altLang="zh-TW" sz="3600">
                <a:solidFill>
                  <a:srgbClr val="004C69"/>
                </a:solidFill>
              </a:rPr>
            </a:br>
            <a:r>
              <a:rPr lang="zh-TW" altLang="en-US" sz="3600">
                <a:solidFill>
                  <a:srgbClr val="004C69"/>
                </a:solidFill>
              </a:rPr>
              <a:t>乙太網路供電</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479</a:t>
            </a:fld>
            <a:endParaRPr lang="en-US" kern="0">
              <a:solidFill>
                <a:srgbClr val="595959"/>
              </a:solidFill>
            </a:endParaRPr>
          </a:p>
        </p:txBody>
      </p:sp>
    </p:spTree>
    <p:extLst>
      <p:ext uri="{BB962C8B-B14F-4D97-AF65-F5344CB8AC3E}">
        <p14:creationId xmlns:p14="http://schemas.microsoft.com/office/powerpoint/2010/main" val="3754965594"/>
      </p:ext>
    </p:extLst>
  </p:cSld>
  <p:clrMapOvr>
    <a:masterClrMapping/>
  </p:clrMapOvr>
  <p:transition/>
  <p:timing/>
</p:sld>
</file>

<file path=ppt/slides/slide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D72C4DB9-9EEE-7545-8D36-CDCDBB534BCB}"/>
              </a:ext>
            </a:extLst>
          </p:cNvPr>
          <p:cNvSpPr>
            <a:spLocks noGrp="1"/>
          </p:cNvSpPr>
          <p:nvPr>
            <p:ph idx="1"/>
          </p:nvPr>
        </p:nvSpPr>
        <p:spPr>
          <a:xfrm>
            <a:off x="387620" y="1224105"/>
            <a:ext cx="11076248" cy="5540425"/>
          </a:xfrm>
        </p:spPr>
        <p:txBody>
          <a:bodyPr>
            <a:normAutofit/>
          </a:bodyPr>
          <a:lstStyle/>
          <a:p>
            <a:pPr marL="457189" indent="-457189">
              <a:buFont typeface="Arial" pitchFamily="34" charset="0"/>
              <a:buChar char="•"/>
            </a:pPr>
            <a:r>
              <a:rPr lang="zh-TW" altLang="en-US" sz="2400">
                <a:latin typeface="標楷體" pitchFamily="65" charset="-120"/>
              </a:rPr>
              <a:t>在多存取網路中，</a:t>
            </a:r>
            <a:r>
              <a:rPr lang="en-US" altLang="zh-TW" sz="2400">
                <a:latin typeface="標楷體" pitchFamily="65" charset="-120"/>
              </a:rPr>
              <a:t>OSPF </a:t>
            </a:r>
            <a:r>
              <a:rPr lang="zh-TW" altLang="en-US" sz="2400">
                <a:latin typeface="標楷體" pitchFamily="65" charset="-120"/>
              </a:rPr>
              <a:t>選舉 </a:t>
            </a:r>
            <a:r>
              <a:rPr lang="en-US" altLang="zh-TW" sz="2400">
                <a:latin typeface="標楷體" pitchFamily="65" charset="-120"/>
              </a:rPr>
              <a:t>DR </a:t>
            </a:r>
            <a:r>
              <a:rPr lang="zh-TW" altLang="en-US" sz="2400">
                <a:latin typeface="標楷體" pitchFamily="65" charset="-120"/>
              </a:rPr>
              <a:t>和 </a:t>
            </a:r>
            <a:r>
              <a:rPr lang="en-US" altLang="zh-TW" sz="2400">
                <a:latin typeface="標楷體" pitchFamily="65" charset="-120"/>
              </a:rPr>
              <a:t>BDR</a:t>
            </a:r>
            <a:r>
              <a:rPr lang="zh-TW" altLang="en-US" sz="2400">
                <a:latin typeface="標楷體" pitchFamily="65" charset="-120"/>
              </a:rPr>
              <a:t>。</a:t>
            </a:r>
            <a:r>
              <a:rPr lang="en-US" altLang="zh-TW" sz="2400">
                <a:latin typeface="標楷體" pitchFamily="65" charset="-120"/>
              </a:rPr>
              <a:t>DR </a:t>
            </a:r>
            <a:r>
              <a:rPr lang="zh-TW" altLang="en-US" sz="2400">
                <a:latin typeface="標楷體" pitchFamily="65" charset="-120"/>
              </a:rPr>
              <a:t>負責收集和散佈發送和接收的 </a:t>
            </a:r>
            <a:r>
              <a:rPr lang="en-US" altLang="zh-TW" sz="2400">
                <a:latin typeface="標楷體" pitchFamily="65" charset="-120"/>
              </a:rPr>
              <a:t>LSA</a:t>
            </a:r>
            <a:r>
              <a:rPr lang="zh-TW" altLang="en-US" sz="2400">
                <a:latin typeface="標楷體" pitchFamily="65" charset="-120"/>
              </a:rPr>
              <a:t>。</a:t>
            </a:r>
            <a:r>
              <a:rPr lang="en-US" altLang="zh-TW" sz="2400">
                <a:latin typeface="標楷體" pitchFamily="65" charset="-120"/>
              </a:rPr>
              <a:t>DR </a:t>
            </a:r>
            <a:r>
              <a:rPr lang="zh-TW" altLang="en-US" sz="2400">
                <a:latin typeface="標楷體" pitchFamily="65" charset="-120"/>
              </a:rPr>
              <a:t>使用意味著所有 </a:t>
            </a:r>
            <a:r>
              <a:rPr lang="en-US" altLang="zh-TW" sz="2400">
                <a:latin typeface="標楷體" pitchFamily="65" charset="-120"/>
              </a:rPr>
              <a:t>OSPF </a:t>
            </a:r>
            <a:r>
              <a:rPr lang="zh-TW" altLang="en-US" sz="2400">
                <a:latin typeface="標楷體" pitchFamily="65" charset="-120"/>
              </a:rPr>
              <a:t>路由器的多點傳送 </a:t>
            </a:r>
            <a:r>
              <a:rPr lang="en-US" altLang="zh-TW" sz="2400">
                <a:latin typeface="標楷體" pitchFamily="65" charset="-120"/>
              </a:rPr>
              <a:t>IPv4 </a:t>
            </a:r>
            <a:r>
              <a:rPr lang="zh-TW" altLang="en-US" sz="2400">
                <a:latin typeface="標楷體" pitchFamily="65" charset="-120"/>
              </a:rPr>
              <a:t>位址 </a:t>
            </a:r>
            <a:r>
              <a:rPr lang="en-US" altLang="zh-TW" sz="2400">
                <a:latin typeface="標楷體" pitchFamily="65" charset="-120"/>
              </a:rPr>
              <a:t>224.0.0.5</a:t>
            </a:r>
            <a:r>
              <a:rPr lang="zh-TW" altLang="en-US" sz="2400">
                <a:latin typeface="標楷體" pitchFamily="65" charset="-120"/>
              </a:rPr>
              <a:t>。</a:t>
            </a:r>
          </a:p>
          <a:p>
            <a:pPr marL="457189" indent="-457189">
              <a:buFont typeface="Arial" pitchFamily="34" charset="0"/>
              <a:buChar char="•"/>
            </a:pPr>
            <a:r>
              <a:rPr lang="zh-TW" altLang="en-US" sz="2400">
                <a:latin typeface="標楷體" pitchFamily="65" charset="-120"/>
              </a:rPr>
              <a:t>一部 </a:t>
            </a:r>
            <a:r>
              <a:rPr lang="en-US" altLang="zh-TW" sz="2400">
                <a:latin typeface="標楷體" pitchFamily="65" charset="-120"/>
              </a:rPr>
              <a:t>BDR </a:t>
            </a:r>
            <a:r>
              <a:rPr lang="zh-TW" altLang="en-US" sz="2400">
                <a:latin typeface="標楷體" pitchFamily="65" charset="-120"/>
              </a:rPr>
              <a:t>也被選舉，以防 </a:t>
            </a:r>
            <a:r>
              <a:rPr lang="en-US" altLang="zh-TW" sz="2400">
                <a:latin typeface="標楷體" pitchFamily="65" charset="-120"/>
              </a:rPr>
              <a:t>DR </a:t>
            </a:r>
            <a:r>
              <a:rPr lang="zh-TW" altLang="en-US" sz="2400">
                <a:latin typeface="標楷體" pitchFamily="65" charset="-120"/>
              </a:rPr>
              <a:t>故障。該 </a:t>
            </a:r>
            <a:r>
              <a:rPr lang="en-US" altLang="zh-TW" sz="2400">
                <a:latin typeface="標楷體" pitchFamily="65" charset="-120"/>
              </a:rPr>
              <a:t>BDR </a:t>
            </a:r>
            <a:r>
              <a:rPr lang="zh-TW" altLang="en-US" sz="2400">
                <a:latin typeface="標楷體" pitchFamily="65" charset="-120"/>
              </a:rPr>
              <a:t>被動偵聽，並維持與所有路由器的關係。如果 </a:t>
            </a:r>
            <a:r>
              <a:rPr lang="en-US" altLang="zh-TW" sz="2400">
                <a:latin typeface="標楷體" pitchFamily="65" charset="-120"/>
              </a:rPr>
              <a:t>DR </a:t>
            </a:r>
            <a:r>
              <a:rPr lang="zh-TW" altLang="en-US" sz="2400">
                <a:latin typeface="標楷體" pitchFamily="65" charset="-120"/>
              </a:rPr>
              <a:t>停止產生 </a:t>
            </a:r>
            <a:r>
              <a:rPr lang="en-US" altLang="zh-TW" sz="2400">
                <a:latin typeface="標楷體" pitchFamily="65" charset="-120"/>
              </a:rPr>
              <a:t>Hello </a:t>
            </a:r>
            <a:r>
              <a:rPr lang="zh-TW" altLang="en-US" sz="2400">
                <a:latin typeface="標楷體" pitchFamily="65" charset="-120"/>
              </a:rPr>
              <a:t>封包，</a:t>
            </a:r>
            <a:r>
              <a:rPr lang="en-US" altLang="zh-TW" sz="2400">
                <a:latin typeface="標楷體" pitchFamily="65" charset="-120"/>
              </a:rPr>
              <a:t>BDR </a:t>
            </a:r>
            <a:r>
              <a:rPr lang="zh-TW" altLang="en-US" sz="2400">
                <a:latin typeface="標楷體" pitchFamily="65" charset="-120"/>
              </a:rPr>
              <a:t>就會自我升級，承擔 </a:t>
            </a:r>
            <a:r>
              <a:rPr lang="en-US" altLang="zh-TW" sz="2400">
                <a:latin typeface="標楷體" pitchFamily="65" charset="-120"/>
              </a:rPr>
              <a:t>DR </a:t>
            </a:r>
            <a:r>
              <a:rPr lang="zh-TW" altLang="en-US" sz="2400">
                <a:latin typeface="標楷體" pitchFamily="65" charset="-120"/>
              </a:rPr>
              <a:t>的角色。</a:t>
            </a:r>
          </a:p>
          <a:p>
            <a:pPr marL="457189" indent="-457189">
              <a:buFont typeface="Arial" pitchFamily="34" charset="0"/>
              <a:buChar char="•"/>
            </a:pPr>
            <a:r>
              <a:rPr lang="zh-TW" altLang="en-US" sz="2400">
                <a:latin typeface="標楷體" pitchFamily="65" charset="-120"/>
              </a:rPr>
              <a:t>所有其他路由器成為 </a:t>
            </a:r>
            <a:r>
              <a:rPr lang="en-US" altLang="zh-TW" sz="2400">
                <a:latin typeface="標楷體" pitchFamily="65" charset="-120"/>
              </a:rPr>
              <a:t>DROTHER</a:t>
            </a:r>
            <a:r>
              <a:rPr lang="zh-TW" altLang="en-US" sz="2400">
                <a:latin typeface="標楷體" pitchFamily="65" charset="-120"/>
              </a:rPr>
              <a:t>（既不是 </a:t>
            </a:r>
            <a:r>
              <a:rPr lang="en-US" altLang="zh-TW" sz="2400">
                <a:latin typeface="標楷體" pitchFamily="65" charset="-120"/>
              </a:rPr>
              <a:t>DR </a:t>
            </a:r>
            <a:r>
              <a:rPr lang="zh-TW" altLang="en-US" sz="2400">
                <a:latin typeface="標楷體" pitchFamily="65" charset="-120"/>
              </a:rPr>
              <a:t>也不是 </a:t>
            </a:r>
            <a:r>
              <a:rPr lang="en-US" altLang="zh-TW" sz="2400">
                <a:latin typeface="標楷體" pitchFamily="65" charset="-120"/>
              </a:rPr>
              <a:t>BDR </a:t>
            </a:r>
            <a:r>
              <a:rPr lang="zh-TW" altLang="en-US" sz="2400">
                <a:latin typeface="標楷體" pitchFamily="65" charset="-120"/>
              </a:rPr>
              <a:t>的路由器）。</a:t>
            </a:r>
            <a:r>
              <a:rPr lang="en-US" altLang="zh-TW" sz="2400">
                <a:latin typeface="標楷體" pitchFamily="65" charset="-120"/>
              </a:rPr>
              <a:t>DROTHER </a:t>
            </a:r>
            <a:r>
              <a:rPr lang="zh-TW" altLang="en-US" sz="2400">
                <a:latin typeface="標楷體" pitchFamily="65" charset="-120"/>
              </a:rPr>
              <a:t>使用多重存取位址 </a:t>
            </a:r>
            <a:r>
              <a:rPr lang="en-US" altLang="zh-TW" sz="2400">
                <a:latin typeface="標楷體" pitchFamily="65" charset="-120"/>
              </a:rPr>
              <a:t>224.0.0.6</a:t>
            </a:r>
            <a:r>
              <a:rPr lang="zh-TW" altLang="en-US" sz="2400">
                <a:latin typeface="標楷體" pitchFamily="65" charset="-120"/>
              </a:rPr>
              <a:t>（所有的指定路由器）將 </a:t>
            </a:r>
            <a:r>
              <a:rPr lang="en-US" altLang="zh-TW" sz="2400">
                <a:latin typeface="標楷體" pitchFamily="65" charset="-120"/>
              </a:rPr>
              <a:t>OSPF </a:t>
            </a:r>
            <a:r>
              <a:rPr lang="zh-TW" altLang="en-US" sz="2400">
                <a:latin typeface="標楷體" pitchFamily="65" charset="-120"/>
              </a:rPr>
              <a:t>封包傳送到 </a:t>
            </a:r>
            <a:r>
              <a:rPr lang="en-US" altLang="zh-TW" sz="2400">
                <a:latin typeface="標楷體" pitchFamily="65" charset="-120"/>
              </a:rPr>
              <a:t>DR </a:t>
            </a:r>
            <a:r>
              <a:rPr lang="zh-TW" altLang="en-US" sz="2400">
                <a:latin typeface="標楷體" pitchFamily="65" charset="-120"/>
              </a:rPr>
              <a:t>和 </a:t>
            </a:r>
            <a:r>
              <a:rPr lang="en-US" altLang="zh-TW" sz="2400">
                <a:latin typeface="標楷體" pitchFamily="65" charset="-120"/>
              </a:rPr>
              <a:t>BDR</a:t>
            </a:r>
            <a:r>
              <a:rPr lang="zh-TW" altLang="en-US" sz="2400">
                <a:latin typeface="標楷體" pitchFamily="65" charset="-120"/>
              </a:rPr>
              <a:t>。只有 </a:t>
            </a:r>
            <a:r>
              <a:rPr lang="en-US" altLang="zh-TW" sz="2400">
                <a:latin typeface="標楷體" pitchFamily="65" charset="-120"/>
              </a:rPr>
              <a:t>DR </a:t>
            </a:r>
            <a:r>
              <a:rPr lang="zh-TW" altLang="en-US" sz="2400">
                <a:latin typeface="標楷體" pitchFamily="65" charset="-120"/>
              </a:rPr>
              <a:t>和 </a:t>
            </a:r>
            <a:r>
              <a:rPr lang="en-US" altLang="zh-TW" sz="2400">
                <a:latin typeface="標楷體" pitchFamily="65" charset="-120"/>
              </a:rPr>
              <a:t>BDR </a:t>
            </a:r>
            <a:r>
              <a:rPr lang="zh-TW" altLang="en-US" sz="2400">
                <a:latin typeface="標楷體" pitchFamily="65" charset="-120"/>
              </a:rPr>
              <a:t>會偵聽 </a:t>
            </a:r>
            <a:r>
              <a:rPr lang="en-US" altLang="zh-TW" sz="2400">
                <a:latin typeface="標楷體" pitchFamily="65" charset="-120"/>
              </a:rPr>
              <a:t>224.0.0.6</a:t>
            </a:r>
            <a:r>
              <a:rPr lang="zh-TW" altLang="en-US" sz="2400">
                <a:latin typeface="標楷體" pitchFamily="65" charset="-120"/>
              </a:rPr>
              <a:t>。</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2.3</a:t>
            </a:r>
            <a:r>
              <a:rPr lang="zh-TW" altLang="en-US" sz="3600" smtClean="0">
                <a:solidFill>
                  <a:srgbClr val="004C69"/>
                </a:solidFill>
              </a:rPr>
              <a:t>多重</a:t>
            </a:r>
            <a:r>
              <a:rPr lang="zh-TW" altLang="en-US" sz="3600">
                <a:solidFill>
                  <a:srgbClr val="004C69"/>
                </a:solidFill>
              </a:rPr>
              <a:t>存取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en-US" altLang="zh-TW" sz="3600">
                <a:solidFill>
                  <a:srgbClr val="004C69"/>
                </a:solidFill>
              </a:rPr>
              <a:t>OPSF </a:t>
            </a:r>
            <a:r>
              <a:rPr lang="zh-TW" altLang="en-US" sz="3600">
                <a:solidFill>
                  <a:srgbClr val="004C69"/>
                </a:solidFill>
              </a:rPr>
              <a:t>指定路由器</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48</a:t>
            </a:fld>
            <a:endParaRPr lang="en-US" kern="0">
              <a:solidFill>
                <a:srgbClr val="595959"/>
              </a:solidFill>
            </a:endParaRPr>
          </a:p>
        </p:txBody>
      </p:sp>
    </p:spTree>
    <p:custDataLst>
      <p:tags r:id="rId3"/>
    </p:custDataLst>
    <p:extLst>
      <p:ext uri="{BB962C8B-B14F-4D97-AF65-F5344CB8AC3E}">
        <p14:creationId xmlns:p14="http://schemas.microsoft.com/office/powerpoint/2010/main" val="2180393136"/>
      </p:ext>
    </p:extLst>
  </p:cSld>
  <p:clrMapOvr>
    <a:masterClrMapping/>
  </p:clrMapOvr>
  <p:transition/>
  <p:timing/>
</p:sld>
</file>

<file path=ppt/slides/slide4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pPr marL="0" indent="0">
              <a:buNone/>
            </a:pPr>
            <a:r>
              <a:rPr lang="zh-TW" altLang="en-US" sz="2600">
                <a:latin typeface="標楷體" pitchFamily="65" charset="-120"/>
              </a:rPr>
              <a:t>多層交換器通常會部署在組織交換網路的核心和分佈層中。</a:t>
            </a:r>
          </a:p>
          <a:p>
            <a:r>
              <a:rPr lang="zh-TW" altLang="en-US" sz="2600">
                <a:latin typeface="標楷體" pitchFamily="65" charset="-120"/>
              </a:rPr>
              <a:t>支援一些路由協定，並以接近第 </a:t>
            </a:r>
            <a:r>
              <a:rPr lang="en-US" altLang="zh-TW" sz="2600">
                <a:latin typeface="標楷體" pitchFamily="65" charset="-120"/>
              </a:rPr>
              <a:t>2 </a:t>
            </a:r>
            <a:r>
              <a:rPr lang="zh-TW" altLang="en-US" sz="2600">
                <a:latin typeface="標楷體" pitchFamily="65" charset="-120"/>
              </a:rPr>
              <a:t>層轉發的速率轉發 </a:t>
            </a:r>
            <a:r>
              <a:rPr lang="en-US" altLang="zh-TW" sz="2600">
                <a:latin typeface="標楷體" pitchFamily="65" charset="-120"/>
              </a:rPr>
              <a:t>IP </a:t>
            </a:r>
            <a:r>
              <a:rPr lang="zh-TW" altLang="en-US" sz="2600">
                <a:latin typeface="標楷體" pitchFamily="65" charset="-120"/>
              </a:rPr>
              <a:t>封包。 </a:t>
            </a:r>
          </a:p>
          <a:p>
            <a:r>
              <a:rPr lang="zh-TW" altLang="en-US" sz="2600">
                <a:latin typeface="標楷體" pitchFamily="65" charset="-120"/>
              </a:rPr>
              <a:t>多層交換器通常支援特殊硬體，例如特定應用積體電路 </a:t>
            </a:r>
            <a:r>
              <a:rPr lang="en-US" altLang="zh-TW" sz="2600">
                <a:latin typeface="標楷體" pitchFamily="65" charset="-120"/>
              </a:rPr>
              <a:t>(ASIC)</a:t>
            </a:r>
            <a:r>
              <a:rPr lang="zh-TW" altLang="en-US" sz="2600">
                <a:latin typeface="標楷體" pitchFamily="65" charset="-120"/>
              </a:rPr>
              <a:t>。 </a:t>
            </a:r>
          </a:p>
          <a:p>
            <a:r>
              <a:rPr lang="en-US" altLang="zh-TW" sz="2600">
                <a:latin typeface="標楷體" pitchFamily="65" charset="-120"/>
              </a:rPr>
              <a:t>ASIC </a:t>
            </a:r>
            <a:r>
              <a:rPr lang="zh-TW" altLang="en-US" sz="2600">
                <a:latin typeface="標楷體" pitchFamily="65" charset="-120"/>
              </a:rPr>
              <a:t>搭配專用軟體資料結構，可簡化與 </a:t>
            </a:r>
            <a:r>
              <a:rPr lang="en-US" altLang="zh-TW" sz="2600">
                <a:latin typeface="標楷體" pitchFamily="65" charset="-120"/>
              </a:rPr>
              <a:t>CPU </a:t>
            </a:r>
            <a:r>
              <a:rPr lang="zh-TW" altLang="en-US" sz="2600">
                <a:latin typeface="標楷體" pitchFamily="65" charset="-120"/>
              </a:rPr>
              <a:t>無關的 </a:t>
            </a:r>
            <a:r>
              <a:rPr lang="en-US" altLang="zh-TW" sz="2600">
                <a:latin typeface="標楷體" pitchFamily="65" charset="-120"/>
              </a:rPr>
              <a:t>IP </a:t>
            </a:r>
            <a:r>
              <a:rPr lang="zh-TW" altLang="en-US" sz="2600">
                <a:latin typeface="標楷體" pitchFamily="65" charset="-120"/>
              </a:rPr>
              <a:t>封包轉送。</a:t>
            </a:r>
            <a:endParaRPr lang="en-CA"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11.3</a:t>
            </a:r>
            <a:r>
              <a:rPr lang="zh-TW" altLang="en-US" sz="3600" smtClean="0">
                <a:solidFill>
                  <a:srgbClr val="004C69"/>
                </a:solidFill>
              </a:rPr>
              <a:t>交換器</a:t>
            </a:r>
            <a:r>
              <a:rPr lang="zh-TW" altLang="en-US" sz="3600">
                <a:solidFill>
                  <a:srgbClr val="004C69"/>
                </a:solidFill>
              </a:rPr>
              <a:t>硬體</a:t>
            </a:r>
            <a:br>
              <a:rPr lang="en-US" sz="3600">
                <a:solidFill>
                  <a:srgbClr val="004C69"/>
                </a:solidFill>
              </a:rPr>
            </a:br>
            <a:r>
              <a:rPr lang="zh-TW" altLang="en-US" sz="3600">
                <a:solidFill>
                  <a:srgbClr val="004C69"/>
                </a:solidFill>
              </a:rPr>
              <a:t>多層交換</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480</a:t>
            </a:fld>
            <a:endParaRPr lang="en-US" kern="0">
              <a:solidFill>
                <a:srgbClr val="595959"/>
              </a:solidFill>
            </a:endParaRPr>
          </a:p>
        </p:txBody>
      </p:sp>
    </p:spTree>
    <p:extLst>
      <p:ext uri="{BB962C8B-B14F-4D97-AF65-F5344CB8AC3E}">
        <p14:creationId xmlns:p14="http://schemas.microsoft.com/office/powerpoint/2010/main" val="2424618919"/>
      </p:ext>
    </p:extLst>
  </p:cSld>
  <p:clrMapOvr>
    <a:masterClrMapping/>
  </p:clrMapOvr>
  <p:transition/>
  <p:timing/>
</p:sld>
</file>

<file path=ppt/slides/slide4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11.3</a:t>
            </a:r>
            <a:r>
              <a:rPr lang="zh-TW" altLang="en-US" sz="3600" smtClean="0">
                <a:solidFill>
                  <a:srgbClr val="004C69"/>
                </a:solidFill>
              </a:rPr>
              <a:t>交換器</a:t>
            </a:r>
            <a:r>
              <a:rPr lang="zh-TW" altLang="en-US" sz="3600">
                <a:solidFill>
                  <a:srgbClr val="004C69"/>
                </a:solidFill>
              </a:rPr>
              <a:t>硬體</a:t>
            </a:r>
            <a:br>
              <a:rPr lang="en-US" altLang="zh-TW" sz="3600">
                <a:solidFill>
                  <a:srgbClr val="004C69"/>
                </a:solidFill>
              </a:rPr>
            </a:br>
            <a:r>
              <a:rPr lang="zh-TW" altLang="en-US" sz="3600">
                <a:solidFill>
                  <a:srgbClr val="004C69"/>
                </a:solidFill>
              </a:rPr>
              <a:t>交換器選擇的業務考量</a:t>
            </a:r>
          </a:p>
        </p:txBody>
      </p:sp>
      <p:graphicFrame>
        <p:nvGraphicFramePr>
          <p:cNvPr id="2" name="Table 1">
            <a:extLst>
              <a:ext uri="{FF2B5EF4-FFF2-40B4-BE49-F238E27FC236}">
                <a16:creationId xmlns:a16="http://schemas.microsoft.com/office/drawing/2014/main" id="{E50CDA23-7A25-4806-A77B-FF0D195C412D}"/>
              </a:ext>
            </a:extLst>
          </p:cNvPr>
          <p:cNvGraphicFramePr>
            <a:graphicFrameLocks noGrp="1"/>
          </p:cNvGraphicFramePr>
          <p:nvPr>
            <p:extLst>
              <p:ext uri="{D42A27DB-BD31-4B8C-83A1-F6EECF244321}">
                <p14:modId xmlns:p14="http://schemas.microsoft.com/office/powerpoint/2010/main" val="1867200963"/>
              </p:ext>
            </p:extLst>
          </p:nvPr>
        </p:nvGraphicFramePr>
        <p:xfrm>
          <a:off x="409595" y="1065259"/>
          <a:ext cx="11494538" cy="5473648"/>
        </p:xfrm>
        <a:graphic>
          <a:graphicData uri="http://schemas.openxmlformats.org/drawingml/2006/table">
            <a:tbl>
              <a:tblPr firstRow="1" bandRow="1">
                <a:tableStyleId>{5C22544A-7EE6-4342-B048-85BDC9FD1C3A}</a:tableStyleId>
              </a:tblPr>
              <a:tblGrid>
                <a:gridCol w="1999948">
                  <a:extLst>
                    <a:ext uri="{9D8B030D-6E8A-4147-A177-3AD203B41FA5}">
                      <a16:colId xmlns:a16="http://schemas.microsoft.com/office/drawing/2014/main" val="2880648621"/>
                    </a:ext>
                  </a:extLst>
                </a:gridCol>
                <a:gridCol w="9494590">
                  <a:extLst>
                    <a:ext uri="{9D8B030D-6E8A-4147-A177-3AD203B41FA5}">
                      <a16:colId xmlns:a16="http://schemas.microsoft.com/office/drawing/2014/main" val="279898273"/>
                    </a:ext>
                  </a:extLst>
                </a:gridCol>
              </a:tblGrid>
              <a:tr h="386080">
                <a:tc>
                  <a:txBody>
                    <a:bodyPr vert="horz" wrap="square"/>
                    <a:lstStyle/>
                    <a:p>
                      <a:pPr algn="l" fontAlgn="ctr"/>
                      <a:r>
                        <a:rPr lang="zh-TW" altLang="en-US" sz="2400" b="1">
                          <a:effectLst/>
                          <a:latin typeface="標楷體" pitchFamily="65" charset="-120"/>
                          <a:ea typeface="標楷體" panose="03000509000000000000" pitchFamily="65" charset="-120"/>
                        </a:rPr>
                        <a:t>考量事項</a:t>
                      </a:r>
                      <a:endParaRPr lang="zh-TW" altLang="en-US" sz="2400">
                        <a:effectLst/>
                        <a:latin typeface="標楷體" pitchFamily="65" charset="-120"/>
                        <a:ea typeface="標楷體" panose="03000509000000000000" pitchFamily="65" charset="-120"/>
                      </a:endParaRPr>
                    </a:p>
                  </a:txBody>
                  <a:tcPr marL="50800" marR="50800" marT="50800" marB="50800" anchor="ctr"/>
                </a:tc>
                <a:tc>
                  <a:txBody>
                    <a:bodyPr vert="horz" wrap="square"/>
                    <a:lstStyle/>
                    <a:p>
                      <a:pPr algn="l" fontAlgn="ctr"/>
                      <a:r>
                        <a:rPr lang="zh-TW" altLang="en-US" sz="2400" b="1">
                          <a:effectLst/>
                          <a:latin typeface="標楷體" pitchFamily="65" charset="-120"/>
                          <a:ea typeface="標楷體" panose="03000509000000000000" pitchFamily="65" charset="-120"/>
                        </a:rPr>
                        <a:t>說明</a:t>
                      </a:r>
                      <a:endParaRPr lang="zh-TW" altLang="en-US" sz="240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3793136662"/>
                  </a:ext>
                </a:extLst>
              </a:tr>
              <a:tr h="626732">
                <a:tc>
                  <a:txBody>
                    <a:bodyPr vert="horz" wrap="square"/>
                    <a:lstStyle/>
                    <a:p>
                      <a:pPr fontAlgn="ctr"/>
                      <a:r>
                        <a:rPr lang="zh-TW" altLang="en-US" sz="2400" b="0">
                          <a:effectLst/>
                          <a:latin typeface="標楷體" pitchFamily="65" charset="-120"/>
                          <a:ea typeface="標楷體" panose="03000509000000000000" pitchFamily="65" charset="-120"/>
                        </a:rPr>
                        <a:t>成本</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交換器的成本將取決於介面、支援的功能和擴充功能。</a:t>
                      </a:r>
                    </a:p>
                  </a:txBody>
                  <a:tcPr marL="50800" marR="50800" marT="50800" marB="50800" anchor="ctr"/>
                </a:tc>
                <a:extLst>
                  <a:ext uri="{0D108BD9-81ED-4DB2-BD59-A6C34878D82A}">
                    <a16:rowId xmlns:a16="http://schemas.microsoft.com/office/drawing/2014/main" val="534749947"/>
                  </a:ext>
                </a:extLst>
              </a:tr>
              <a:tr h="626732">
                <a:tc>
                  <a:txBody>
                    <a:bodyPr vert="horz" wrap="square"/>
                    <a:lstStyle/>
                    <a:p>
                      <a:pPr fontAlgn="ctr"/>
                      <a:r>
                        <a:rPr lang="zh-TW" altLang="en-US" sz="2400" b="0">
                          <a:effectLst/>
                          <a:latin typeface="標楷體" pitchFamily="65" charset="-120"/>
                          <a:ea typeface="標楷體" panose="03000509000000000000" pitchFamily="65" charset="-120"/>
                        </a:rPr>
                        <a:t>連接埠密度</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網路交換器必須支援適當數量的網路上裝置 。</a:t>
                      </a:r>
                    </a:p>
                  </a:txBody>
                  <a:tcPr marL="50800" marR="50800" marT="50800" marB="50800" anchor="ctr"/>
                </a:tc>
                <a:extLst>
                  <a:ext uri="{0D108BD9-81ED-4DB2-BD59-A6C34878D82A}">
                    <a16:rowId xmlns:a16="http://schemas.microsoft.com/office/drawing/2014/main" val="1969062315"/>
                  </a:ext>
                </a:extLst>
              </a:tr>
              <a:tr h="738859">
                <a:tc>
                  <a:txBody>
                    <a:bodyPr vert="horz" wrap="square"/>
                    <a:lstStyle/>
                    <a:p>
                      <a:pPr fontAlgn="ctr"/>
                      <a:r>
                        <a:rPr lang="zh-TW" altLang="en-US" sz="2400" b="0">
                          <a:effectLst/>
                          <a:latin typeface="標楷體" pitchFamily="65" charset="-120"/>
                          <a:ea typeface="標楷體" panose="03000509000000000000" pitchFamily="65" charset="-120"/>
                        </a:rPr>
                        <a:t>電力</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使用乙太網供電 </a:t>
                      </a:r>
                      <a:r>
                        <a:rPr lang="en-US" altLang="zh-TW" sz="2400" b="0">
                          <a:effectLst/>
                          <a:latin typeface="標楷體" pitchFamily="65" charset="-120"/>
                          <a:ea typeface="標楷體" panose="03000509000000000000" pitchFamily="65" charset="-120"/>
                        </a:rPr>
                        <a:t>(PoE) </a:t>
                      </a:r>
                      <a:r>
                        <a:rPr lang="zh-TW" altLang="en-US" sz="2400" b="0">
                          <a:effectLst/>
                          <a:latin typeface="標楷體" pitchFamily="65" charset="-120"/>
                          <a:ea typeface="標楷體" panose="03000509000000000000" pitchFamily="65" charset="-120"/>
                        </a:rPr>
                        <a:t>為存取點、</a:t>
                      </a:r>
                      <a:r>
                        <a:rPr lang="en-US" altLang="zh-TW" sz="2400" b="0">
                          <a:effectLst/>
                          <a:latin typeface="標楷體" pitchFamily="65" charset="-120"/>
                          <a:ea typeface="標楷體" panose="03000509000000000000" pitchFamily="65" charset="-120"/>
                        </a:rPr>
                        <a:t>IP </a:t>
                      </a:r>
                      <a:r>
                        <a:rPr lang="zh-TW" altLang="en-US" sz="2400" b="0">
                          <a:effectLst/>
                          <a:latin typeface="標楷體" pitchFamily="65" charset="-120"/>
                          <a:ea typeface="標楷體" panose="03000509000000000000" pitchFamily="65" charset="-120"/>
                        </a:rPr>
                        <a:t>電話和小型交換器供電現在已經很常見。除了 </a:t>
                      </a:r>
                      <a:r>
                        <a:rPr lang="en-US" altLang="zh-TW" sz="2400" b="0">
                          <a:effectLst/>
                          <a:latin typeface="標楷體" pitchFamily="65" charset="-120"/>
                          <a:ea typeface="標楷體" panose="03000509000000000000" pitchFamily="65" charset="-120"/>
                        </a:rPr>
                        <a:t>PoE </a:t>
                      </a:r>
                      <a:r>
                        <a:rPr lang="zh-TW" altLang="en-US" sz="2400" b="0">
                          <a:effectLst/>
                          <a:latin typeface="標楷體" pitchFamily="65" charset="-120"/>
                          <a:ea typeface="標楷體" panose="03000509000000000000" pitchFamily="65" charset="-120"/>
                        </a:rPr>
                        <a:t>考量外，一些機箱式交換器支援備援電源供應器。</a:t>
                      </a:r>
                    </a:p>
                  </a:txBody>
                  <a:tcPr marL="50800" marR="50800" marT="50800" marB="50800" anchor="ctr"/>
                </a:tc>
                <a:extLst>
                  <a:ext uri="{0D108BD9-81ED-4DB2-BD59-A6C34878D82A}">
                    <a16:rowId xmlns:a16="http://schemas.microsoft.com/office/drawing/2014/main" val="3964581937"/>
                  </a:ext>
                </a:extLst>
              </a:tr>
              <a:tr h="626732">
                <a:tc>
                  <a:txBody>
                    <a:bodyPr vert="horz" wrap="square"/>
                    <a:lstStyle/>
                    <a:p>
                      <a:pPr fontAlgn="ctr"/>
                      <a:r>
                        <a:rPr lang="zh-TW" altLang="en-US" sz="2400" b="0">
                          <a:effectLst/>
                          <a:latin typeface="標楷體" pitchFamily="65" charset="-120"/>
                          <a:ea typeface="標楷體" panose="03000509000000000000" pitchFamily="65" charset="-120"/>
                        </a:rPr>
                        <a:t>可靠性</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交換器應該提供對網路的持續存取。</a:t>
                      </a:r>
                    </a:p>
                  </a:txBody>
                  <a:tcPr marL="50800" marR="50800" marT="50800" marB="50800" anchor="ctr"/>
                </a:tc>
                <a:extLst>
                  <a:ext uri="{0D108BD9-81ED-4DB2-BD59-A6C34878D82A}">
                    <a16:rowId xmlns:a16="http://schemas.microsoft.com/office/drawing/2014/main" val="2125447969"/>
                  </a:ext>
                </a:extLst>
              </a:tr>
              <a:tr h="626732">
                <a:tc>
                  <a:txBody>
                    <a:bodyPr vert="horz" wrap="square"/>
                    <a:lstStyle/>
                    <a:p>
                      <a:pPr fontAlgn="ctr"/>
                      <a:r>
                        <a:rPr lang="zh-TW" altLang="en-US" sz="2400" b="0">
                          <a:effectLst/>
                          <a:latin typeface="標楷體" pitchFamily="65" charset="-120"/>
                          <a:ea typeface="標楷體" panose="03000509000000000000" pitchFamily="65" charset="-120"/>
                        </a:rPr>
                        <a:t>連接埠速度</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網路連線速度是終端使用者最關心的。</a:t>
                      </a:r>
                    </a:p>
                  </a:txBody>
                  <a:tcPr marL="50800" marR="50800" marT="50800" marB="50800" anchor="ctr"/>
                </a:tc>
                <a:extLst>
                  <a:ext uri="{0D108BD9-81ED-4DB2-BD59-A6C34878D82A}">
                    <a16:rowId xmlns:a16="http://schemas.microsoft.com/office/drawing/2014/main" val="806587129"/>
                  </a:ext>
                </a:extLst>
              </a:tr>
              <a:tr h="670560">
                <a:tc>
                  <a:txBody>
                    <a:bodyPr vert="horz" wrap="square"/>
                    <a:lstStyle/>
                    <a:p>
                      <a:pPr fontAlgn="ctr"/>
                      <a:r>
                        <a:rPr lang="zh-TW" altLang="en-US" sz="2400" b="0">
                          <a:effectLst/>
                          <a:latin typeface="標楷體" pitchFamily="65" charset="-120"/>
                          <a:ea typeface="標楷體" panose="03000509000000000000" pitchFamily="65" charset="-120"/>
                        </a:rPr>
                        <a:t>訊框緩衝</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交換器儲存訊框的能力在網路中是很重要的，因為在網路中可能會出現到伺服器或其他區域的擁擠連接埠。</a:t>
                      </a:r>
                    </a:p>
                  </a:txBody>
                  <a:tcPr marL="50800" marR="50800" marT="50800" marB="50800" anchor="ctr"/>
                </a:tc>
                <a:extLst>
                  <a:ext uri="{0D108BD9-81ED-4DB2-BD59-A6C34878D82A}">
                    <a16:rowId xmlns:a16="http://schemas.microsoft.com/office/drawing/2014/main" val="366753756"/>
                  </a:ext>
                </a:extLst>
              </a:tr>
              <a:tr h="626732">
                <a:tc>
                  <a:txBody>
                    <a:bodyPr vert="horz" wrap="square"/>
                    <a:lstStyle/>
                    <a:p>
                      <a:pPr fontAlgn="ctr"/>
                      <a:r>
                        <a:rPr lang="zh-TW" altLang="en-US" sz="2400" b="0">
                          <a:effectLst/>
                          <a:latin typeface="標楷體" pitchFamily="65" charset="-120"/>
                          <a:ea typeface="標楷體" panose="03000509000000000000" pitchFamily="65" charset="-120"/>
                        </a:rPr>
                        <a:t>可延展性</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網路上的使用者數量通常會隨著時間成長；因此，交換器應該提供機會給成長。</a:t>
                      </a:r>
                    </a:p>
                  </a:txBody>
                  <a:tcPr marL="50800" marR="50800" marT="50800" marB="50800" anchor="ctr"/>
                </a:tc>
                <a:extLst>
                  <a:ext uri="{0D108BD9-81ED-4DB2-BD59-A6C34878D82A}">
                    <a16:rowId xmlns:a16="http://schemas.microsoft.com/office/drawing/2014/main" val="4219819211"/>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481</a:t>
            </a:fld>
            <a:endParaRPr lang="en-US" kern="0">
              <a:solidFill>
                <a:srgbClr val="595959"/>
              </a:solidFill>
            </a:endParaRPr>
          </a:p>
        </p:txBody>
      </p:sp>
    </p:spTree>
    <p:extLst>
      <p:ext uri="{BB962C8B-B14F-4D97-AF65-F5344CB8AC3E}">
        <p14:creationId xmlns:p14="http://schemas.microsoft.com/office/powerpoint/2010/main" val="513568827"/>
      </p:ext>
    </p:extLst>
  </p:cSld>
  <p:clrMapOvr>
    <a:masterClrMapping/>
  </p:clrMapOvr>
  <p:transition/>
  <p:timing/>
</p:sld>
</file>

<file path=ppt/slides/slide4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05098"/>
            <a:ext cx="10487567" cy="4795552"/>
          </a:xfrm>
        </p:spPr>
        <p:txBody>
          <a:bodyPr>
            <a:noAutofit/>
          </a:bodyPr>
          <a:lstStyle/>
          <a:p>
            <a:pPr marL="0" indent="0">
              <a:buNone/>
            </a:pPr>
            <a:r>
              <a:rPr lang="zh-TW" altLang="en-US" sz="2600">
                <a:latin typeface="標楷體" pitchFamily="65" charset="-120"/>
              </a:rPr>
              <a:t>路由器使用目的 </a:t>
            </a:r>
            <a:r>
              <a:rPr lang="en-US" altLang="zh-TW" sz="2600">
                <a:latin typeface="標楷體" pitchFamily="65" charset="-120"/>
              </a:rPr>
              <a:t>IP </a:t>
            </a:r>
            <a:r>
              <a:rPr lang="zh-TW" altLang="en-US" sz="2600">
                <a:latin typeface="標楷體" pitchFamily="65" charset="-120"/>
              </a:rPr>
              <a:t>位址的網路部份（前置碼）來將封包路由到適當的目的地。 </a:t>
            </a:r>
            <a:endParaRPr lang="en-US" altLang="zh-TW" sz="2600">
              <a:latin typeface="標楷體" pitchFamily="65" charset="-120"/>
            </a:endParaRPr>
          </a:p>
          <a:p>
            <a:pPr lvl="1"/>
            <a:r>
              <a:rPr lang="zh-TW" altLang="en-US" sz="2600">
                <a:latin typeface="標楷體" pitchFamily="65" charset="-120"/>
              </a:rPr>
              <a:t>當某條鏈路中斷時它們會選擇替代路徑。 </a:t>
            </a:r>
          </a:p>
          <a:p>
            <a:pPr lvl="1"/>
            <a:r>
              <a:rPr lang="zh-TW" altLang="en-US" sz="2600">
                <a:latin typeface="標楷體" pitchFamily="65" charset="-120"/>
              </a:rPr>
              <a:t>網路上的所有主機都會指定本地路由器介面的 </a:t>
            </a:r>
            <a:r>
              <a:rPr lang="en-US" altLang="zh-TW" sz="2600">
                <a:latin typeface="標楷體" pitchFamily="65" charset="-120"/>
              </a:rPr>
              <a:t>IP </a:t>
            </a:r>
            <a:r>
              <a:rPr lang="zh-TW" altLang="en-US" sz="2600">
                <a:latin typeface="標楷體" pitchFamily="65" charset="-120"/>
              </a:rPr>
              <a:t>位址做為其預設閘道。</a:t>
            </a:r>
          </a:p>
          <a:p>
            <a:pPr marL="0" indent="0">
              <a:buNone/>
            </a:pPr>
            <a:r>
              <a:rPr lang="zh-TW" altLang="en-US" sz="2600">
                <a:latin typeface="標楷體" pitchFamily="65" charset="-120"/>
              </a:rPr>
              <a:t>路由器還具有以下其他有用的功能</a:t>
            </a:r>
            <a:r>
              <a:rPr lang="en-US" altLang="zh-TW" sz="2600">
                <a:latin typeface="標楷體" pitchFamily="65" charset="-120"/>
              </a:rPr>
              <a:t>:</a:t>
            </a:r>
          </a:p>
          <a:p>
            <a:pPr lvl="1"/>
            <a:r>
              <a:rPr lang="zh-TW" altLang="en-US" sz="2600">
                <a:latin typeface="標楷體" pitchFamily="65" charset="-120"/>
              </a:rPr>
              <a:t>它們藉由限制廣播於本地網路來提供廣播遏制。</a:t>
            </a:r>
          </a:p>
          <a:p>
            <a:pPr lvl="1"/>
            <a:r>
              <a:rPr lang="zh-TW" altLang="en-US" sz="2600">
                <a:latin typeface="標楷體" pitchFamily="65" charset="-120"/>
              </a:rPr>
              <a:t>它們將地理上相隔的地方互聯起來。</a:t>
            </a:r>
          </a:p>
          <a:p>
            <a:pPr lvl="1"/>
            <a:r>
              <a:rPr lang="zh-TW" altLang="en-US" sz="2600">
                <a:latin typeface="標楷體" pitchFamily="65" charset="-120"/>
              </a:rPr>
              <a:t>將公司內部有共同需求或需要存取同一資源的使用者按應用或部門進行邏輯分組。</a:t>
            </a:r>
          </a:p>
          <a:p>
            <a:pPr lvl="1"/>
            <a:r>
              <a:rPr lang="zh-TW" altLang="en-US" sz="2600">
                <a:latin typeface="標楷體" pitchFamily="65" charset="-120"/>
              </a:rPr>
              <a:t>它們藉由透過存取控制清單過濾不想要的流量提供增強的安全性。</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11.4</a:t>
            </a:r>
            <a:r>
              <a:rPr lang="zh-TW" altLang="en-US" sz="3600" smtClean="0">
                <a:solidFill>
                  <a:srgbClr val="004C69"/>
                </a:solidFill>
              </a:rPr>
              <a:t> 路</a:t>
            </a:r>
            <a:r>
              <a:rPr lang="zh-TW" altLang="en-US" sz="3600">
                <a:solidFill>
                  <a:srgbClr val="004C69"/>
                </a:solidFill>
              </a:rPr>
              <a:t>由器硬體</a:t>
            </a:r>
            <a:br>
              <a:rPr lang="en-US" sz="3600">
                <a:solidFill>
                  <a:srgbClr val="004C69"/>
                </a:solidFill>
              </a:rPr>
            </a:br>
            <a:r>
              <a:rPr lang="zh-TW" altLang="en-US" sz="3600">
                <a:solidFill>
                  <a:srgbClr val="004C69"/>
                </a:solidFill>
              </a:rPr>
              <a:t>路由器需求</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482</a:t>
            </a:fld>
            <a:endParaRPr lang="en-US" kern="0">
              <a:solidFill>
                <a:srgbClr val="595959"/>
              </a:solidFill>
            </a:endParaRPr>
          </a:p>
        </p:txBody>
      </p:sp>
    </p:spTree>
    <p:extLst>
      <p:ext uri="{BB962C8B-B14F-4D97-AF65-F5344CB8AC3E}">
        <p14:creationId xmlns:p14="http://schemas.microsoft.com/office/powerpoint/2010/main" val="4016260000"/>
      </p:ext>
    </p:extLst>
  </p:cSld>
  <p:clrMapOvr>
    <a:masterClrMapping/>
  </p:clrMapOvr>
  <p:transition/>
  <p:timing/>
</p:sld>
</file>

<file path=ppt/slides/slide4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388225"/>
            <a:ext cx="10362876" cy="4712425"/>
          </a:xfrm>
        </p:spPr>
        <p:txBody>
          <a:bodyPr>
            <a:normAutofit/>
          </a:bodyPr>
          <a:lstStyle/>
          <a:p>
            <a:pPr marL="0" indent="0">
              <a:buNone/>
            </a:pPr>
            <a:r>
              <a:rPr lang="zh-TW" altLang="en-US" sz="2400">
                <a:latin typeface="標楷體" pitchFamily="65" charset="-120"/>
              </a:rPr>
              <a:t>如圖所示，分支機構路由器最佳化單一平台上的分支機構服務，同時提供跨分支機構和 </a:t>
            </a:r>
            <a:r>
              <a:rPr lang="en-US" altLang="zh-TW" sz="2400">
                <a:latin typeface="標楷體" pitchFamily="65" charset="-120"/>
              </a:rPr>
              <a:t>WAN </a:t>
            </a:r>
            <a:r>
              <a:rPr lang="zh-TW" altLang="en-US" sz="2400">
                <a:latin typeface="標楷體" pitchFamily="65" charset="-120"/>
              </a:rPr>
              <a:t>基礎建設的最佳應用體驗。顯示的是思科整合服務路由器 </a:t>
            </a:r>
            <a:r>
              <a:rPr lang="en-US" altLang="zh-TW" sz="2400">
                <a:latin typeface="標楷體" pitchFamily="65" charset="-120"/>
              </a:rPr>
              <a:t>(ISR) 4000 </a:t>
            </a:r>
            <a:r>
              <a:rPr lang="zh-TW" altLang="en-US" sz="2400">
                <a:latin typeface="標楷體" pitchFamily="65" charset="-120"/>
              </a:rPr>
              <a:t>系列路由器。</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11.4</a:t>
            </a:r>
            <a:r>
              <a:rPr lang="zh-TW" altLang="en-US" sz="3600" smtClean="0">
                <a:solidFill>
                  <a:srgbClr val="004C69"/>
                </a:solidFill>
              </a:rPr>
              <a:t> 路</a:t>
            </a:r>
            <a:r>
              <a:rPr lang="zh-TW" altLang="en-US" sz="3600">
                <a:solidFill>
                  <a:srgbClr val="004C69"/>
                </a:solidFill>
              </a:rPr>
              <a:t>由器硬體</a:t>
            </a:r>
            <a:br>
              <a:rPr lang="en-US" sz="3600">
                <a:solidFill>
                  <a:srgbClr val="004C69"/>
                </a:solidFill>
              </a:rPr>
            </a:br>
            <a:r>
              <a:rPr lang="zh-TW" altLang="zh-TW" sz="3600">
                <a:solidFill>
                  <a:srgbClr val="004C69"/>
                </a:solidFill>
              </a:rPr>
              <a:t>Cisco</a:t>
            </a:r>
            <a:r>
              <a:rPr lang="en-US" altLang="zh-TW" sz="3600">
                <a:solidFill>
                  <a:srgbClr val="004C69"/>
                </a:solidFill>
              </a:rPr>
              <a:t> </a:t>
            </a:r>
            <a:r>
              <a:rPr lang="zh-TW" altLang="en-US" sz="3600">
                <a:solidFill>
                  <a:srgbClr val="004C69"/>
                </a:solidFill>
              </a:rPr>
              <a:t>路由器</a:t>
            </a:r>
          </a:p>
        </p:txBody>
      </p:sp>
      <p:pic>
        <p:nvPicPr>
          <p:cNvPr id="2" name="Picture 1">
            <a:extLst>
              <a:ext uri="{FF2B5EF4-FFF2-40B4-BE49-F238E27FC236}">
                <a16:creationId xmlns:a16="http://schemas.microsoft.com/office/drawing/2014/main" id="{BF749454-54E3-433B-9B86-1B6FEB454DA6}"/>
              </a:ext>
            </a:extLst>
          </p:cNvPr>
          <p:cNvPicPr>
            <a:picLocks noChangeAspect="1"/>
          </p:cNvPicPr>
          <p:nvPr/>
        </p:nvPicPr>
        <p:blipFill>
          <a:blip r:embed="rId3"/>
          <a:stretch>
            <a:fillRect/>
          </a:stretch>
        </p:blipFill>
        <p:spPr>
          <a:xfrm>
            <a:off x="1212596" y="2709784"/>
            <a:ext cx="9766809" cy="2005107"/>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483</a:t>
            </a:fld>
            <a:endParaRPr lang="en-US" kern="0">
              <a:solidFill>
                <a:srgbClr val="595959"/>
              </a:solidFill>
            </a:endParaRPr>
          </a:p>
        </p:txBody>
      </p:sp>
    </p:spTree>
    <p:extLst>
      <p:ext uri="{BB962C8B-B14F-4D97-AF65-F5344CB8AC3E}">
        <p14:creationId xmlns:p14="http://schemas.microsoft.com/office/powerpoint/2010/main" val="194593783"/>
      </p:ext>
    </p:extLst>
  </p:cSld>
  <p:clrMapOvr>
    <a:masterClrMapping/>
  </p:clrMapOvr>
  <p:transition/>
  <p:timing/>
</p:sld>
</file>

<file path=ppt/slides/slide4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371600"/>
            <a:ext cx="9381974" cy="4729050"/>
          </a:xfrm>
        </p:spPr>
        <p:txBody>
          <a:bodyPr>
            <a:normAutofit/>
          </a:bodyPr>
          <a:lstStyle/>
          <a:p>
            <a:pPr marL="0" indent="0">
              <a:buNone/>
            </a:pPr>
            <a:r>
              <a:rPr lang="zh-TW" altLang="en-US" sz="2400">
                <a:latin typeface="標楷體" pitchFamily="65" charset="-120"/>
              </a:rPr>
              <a:t>如圖所示，網路邊緣路由器可讓網路邊緣提供高效能、高度安全且可靠的服務，整合園區、資料中心和分支機構網路。顯示的是思科聚合服務路由器 </a:t>
            </a:r>
            <a:r>
              <a:rPr lang="en-US" altLang="zh-TW" sz="2400">
                <a:latin typeface="標楷體" pitchFamily="65" charset="-120"/>
              </a:rPr>
              <a:t>(ASR) 9000 </a:t>
            </a:r>
            <a:r>
              <a:rPr lang="zh-TW" altLang="en-US" sz="2400">
                <a:latin typeface="標楷體" pitchFamily="65" charset="-120"/>
              </a:rPr>
              <a:t>系列路由器。</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11.4</a:t>
            </a:r>
            <a:r>
              <a:rPr lang="zh-TW" altLang="en-US" sz="3600" smtClean="0">
                <a:solidFill>
                  <a:srgbClr val="004C69"/>
                </a:solidFill>
              </a:rPr>
              <a:t> 路</a:t>
            </a:r>
            <a:r>
              <a:rPr lang="zh-TW" altLang="en-US" sz="3600">
                <a:solidFill>
                  <a:srgbClr val="004C69"/>
                </a:solidFill>
              </a:rPr>
              <a:t>由器硬體</a:t>
            </a:r>
            <a:br>
              <a:rPr lang="en-US" sz="3600">
                <a:solidFill>
                  <a:srgbClr val="004C69"/>
                </a:solidFill>
              </a:rPr>
            </a:br>
            <a:r>
              <a:rPr lang="en-US" altLang="zh-TW" sz="3600">
                <a:solidFill>
                  <a:srgbClr val="004C69"/>
                </a:solidFill>
              </a:rPr>
              <a:t>Cisco </a:t>
            </a:r>
            <a:r>
              <a:rPr lang="zh-TW" altLang="en-US" sz="3600">
                <a:solidFill>
                  <a:srgbClr val="004C69"/>
                </a:solidFill>
              </a:rPr>
              <a:t>路由器（續）</a:t>
            </a:r>
          </a:p>
        </p:txBody>
      </p:sp>
      <p:pic>
        <p:nvPicPr>
          <p:cNvPr id="5" name="Picture 4">
            <a:extLst>
              <a:ext uri="{FF2B5EF4-FFF2-40B4-BE49-F238E27FC236}">
                <a16:creationId xmlns:a16="http://schemas.microsoft.com/office/drawing/2014/main" id="{D6635AF0-95D7-4F62-A13C-5141D50A2A84}"/>
              </a:ext>
            </a:extLst>
          </p:cNvPr>
          <p:cNvPicPr>
            <a:picLocks noChangeAspect="1"/>
          </p:cNvPicPr>
          <p:nvPr/>
        </p:nvPicPr>
        <p:blipFill>
          <a:blip r:embed="rId3"/>
          <a:stretch>
            <a:fillRect/>
          </a:stretch>
        </p:blipFill>
        <p:spPr>
          <a:xfrm>
            <a:off x="2292349" y="2502274"/>
            <a:ext cx="7607300" cy="3670300"/>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484</a:t>
            </a:fld>
            <a:endParaRPr lang="en-US" kern="0">
              <a:solidFill>
                <a:srgbClr val="595959"/>
              </a:solidFill>
            </a:endParaRPr>
          </a:p>
        </p:txBody>
      </p:sp>
    </p:spTree>
    <p:extLst>
      <p:ext uri="{BB962C8B-B14F-4D97-AF65-F5344CB8AC3E}">
        <p14:creationId xmlns:p14="http://schemas.microsoft.com/office/powerpoint/2010/main" val="1793114249"/>
      </p:ext>
    </p:extLst>
  </p:cSld>
  <p:clrMapOvr>
    <a:masterClrMapping/>
  </p:clrMapOvr>
  <p:transition/>
  <p:timing/>
</p:sld>
</file>

<file path=ppt/slides/slide4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065259"/>
            <a:ext cx="10437690" cy="5035391"/>
          </a:xfrm>
        </p:spPr>
        <p:txBody>
          <a:bodyPr>
            <a:normAutofit/>
          </a:bodyPr>
          <a:lstStyle/>
          <a:p>
            <a:pPr marL="0" indent="0">
              <a:buNone/>
            </a:pPr>
            <a:r>
              <a:rPr lang="zh-TW" altLang="en-US" sz="2400">
                <a:latin typeface="標楷體" pitchFamily="65" charset="-120"/>
              </a:rPr>
              <a:t>如圖所示，服務供應商路由器提供端對端可延展的解決方案和用戶感知服務。顯示的是思科網路統合系統 </a:t>
            </a:r>
            <a:r>
              <a:rPr lang="en-US" altLang="zh-TW" sz="2400">
                <a:latin typeface="標楷體" pitchFamily="65" charset="-120"/>
              </a:rPr>
              <a:t>(NCS) 6000 </a:t>
            </a:r>
            <a:r>
              <a:rPr lang="zh-TW" altLang="en-US" sz="2400">
                <a:latin typeface="標楷體" pitchFamily="65" charset="-120"/>
              </a:rPr>
              <a:t>系列路由器。</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11.4</a:t>
            </a:r>
            <a:r>
              <a:rPr lang="zh-TW" altLang="en-US" sz="3600" smtClean="0">
                <a:solidFill>
                  <a:srgbClr val="004C69"/>
                </a:solidFill>
              </a:rPr>
              <a:t> 路</a:t>
            </a:r>
            <a:r>
              <a:rPr lang="zh-TW" altLang="en-US" sz="3600">
                <a:solidFill>
                  <a:srgbClr val="004C69"/>
                </a:solidFill>
              </a:rPr>
              <a:t>由器硬體</a:t>
            </a:r>
            <a:br>
              <a:rPr lang="en-US" sz="3600">
                <a:solidFill>
                  <a:srgbClr val="004C69"/>
                </a:solidFill>
              </a:rPr>
            </a:br>
            <a:r>
              <a:rPr lang="en-US" altLang="zh-TW" sz="3600">
                <a:solidFill>
                  <a:srgbClr val="004C69"/>
                </a:solidFill>
              </a:rPr>
              <a:t>Cisco </a:t>
            </a:r>
            <a:r>
              <a:rPr lang="zh-TW" altLang="en-US" sz="3600">
                <a:solidFill>
                  <a:srgbClr val="004C69"/>
                </a:solidFill>
              </a:rPr>
              <a:t>路由器（續）</a:t>
            </a:r>
          </a:p>
        </p:txBody>
      </p:sp>
      <p:pic>
        <p:nvPicPr>
          <p:cNvPr id="2" name="Picture 1">
            <a:extLst>
              <a:ext uri="{FF2B5EF4-FFF2-40B4-BE49-F238E27FC236}">
                <a16:creationId xmlns:a16="http://schemas.microsoft.com/office/drawing/2014/main" id="{59A33EBB-68E5-4A31-B7F0-3DB1DDAA5A8C}"/>
              </a:ext>
            </a:extLst>
          </p:cNvPr>
          <p:cNvPicPr>
            <a:picLocks noChangeAspect="1"/>
          </p:cNvPicPr>
          <p:nvPr/>
        </p:nvPicPr>
        <p:blipFill>
          <a:blip r:embed="rId3"/>
          <a:stretch>
            <a:fillRect/>
          </a:stretch>
        </p:blipFill>
        <p:spPr>
          <a:xfrm>
            <a:off x="3483536" y="1918821"/>
            <a:ext cx="4699000" cy="4406900"/>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485</a:t>
            </a:fld>
            <a:endParaRPr lang="en-US" kern="0">
              <a:solidFill>
                <a:srgbClr val="595959"/>
              </a:solidFill>
            </a:endParaRPr>
          </a:p>
        </p:txBody>
      </p:sp>
    </p:spTree>
    <p:extLst>
      <p:ext uri="{BB962C8B-B14F-4D97-AF65-F5344CB8AC3E}">
        <p14:creationId xmlns:p14="http://schemas.microsoft.com/office/powerpoint/2010/main" val="2268628290"/>
      </p:ext>
    </p:extLst>
  </p:cSld>
  <p:clrMapOvr>
    <a:masterClrMapping/>
  </p:clrMapOvr>
  <p:transition/>
  <p:timing/>
</p:sld>
</file>

<file path=ppt/slides/slide4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413164"/>
            <a:ext cx="10138432" cy="4687486"/>
          </a:xfrm>
        </p:spPr>
        <p:txBody>
          <a:bodyPr>
            <a:normAutofit/>
          </a:bodyPr>
          <a:lstStyle/>
          <a:p>
            <a:pPr marL="0" indent="0">
              <a:buNone/>
            </a:pPr>
            <a:r>
              <a:rPr lang="zh-TW" altLang="en-US" sz="2400">
                <a:latin typeface="標楷體" pitchFamily="65" charset="-120"/>
              </a:rPr>
              <a:t>如圖所示的工業路由器，專為在嚴峻環境中提供企業級功能而設計。顯示的是思科 </a:t>
            </a:r>
            <a:r>
              <a:rPr lang="en-US" altLang="zh-TW" sz="2400">
                <a:latin typeface="標楷體" pitchFamily="65" charset="-120"/>
              </a:rPr>
              <a:t>1100 </a:t>
            </a:r>
            <a:r>
              <a:rPr lang="zh-TW" altLang="en-US" sz="2400">
                <a:latin typeface="標楷體" pitchFamily="65" charset="-120"/>
              </a:rPr>
              <a:t>系列工業整合服務路由器。</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11.4</a:t>
            </a:r>
            <a:r>
              <a:rPr lang="zh-TW" altLang="en-US" sz="3600" smtClean="0">
                <a:solidFill>
                  <a:srgbClr val="004C69"/>
                </a:solidFill>
              </a:rPr>
              <a:t> 路</a:t>
            </a:r>
            <a:r>
              <a:rPr lang="zh-TW" altLang="en-US" sz="3600">
                <a:solidFill>
                  <a:srgbClr val="004C69"/>
                </a:solidFill>
              </a:rPr>
              <a:t>由器硬體</a:t>
            </a:r>
            <a:br>
              <a:rPr lang="en-US" sz="3600">
                <a:solidFill>
                  <a:srgbClr val="004C69"/>
                </a:solidFill>
              </a:rPr>
            </a:br>
            <a:r>
              <a:rPr lang="en-US" altLang="zh-TW" sz="3600">
                <a:solidFill>
                  <a:srgbClr val="004C69"/>
                </a:solidFill>
              </a:rPr>
              <a:t>Cisco </a:t>
            </a:r>
            <a:r>
              <a:rPr lang="zh-TW" altLang="en-US" sz="3600">
                <a:solidFill>
                  <a:srgbClr val="004C69"/>
                </a:solidFill>
              </a:rPr>
              <a:t>路由器（續）</a:t>
            </a:r>
          </a:p>
        </p:txBody>
      </p:sp>
      <p:pic>
        <p:nvPicPr>
          <p:cNvPr id="5" name="Picture 4">
            <a:extLst>
              <a:ext uri="{FF2B5EF4-FFF2-40B4-BE49-F238E27FC236}">
                <a16:creationId xmlns:a16="http://schemas.microsoft.com/office/drawing/2014/main" id="{77024D01-475D-4716-BCAD-C34D575C34EF}"/>
              </a:ext>
            </a:extLst>
          </p:cNvPr>
          <p:cNvPicPr>
            <a:picLocks noChangeAspect="1"/>
          </p:cNvPicPr>
          <p:nvPr/>
        </p:nvPicPr>
        <p:blipFill>
          <a:blip r:embed="rId3"/>
          <a:stretch>
            <a:fillRect/>
          </a:stretch>
        </p:blipFill>
        <p:spPr>
          <a:xfrm>
            <a:off x="2362199" y="2770093"/>
            <a:ext cx="7467600" cy="2082800"/>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486</a:t>
            </a:fld>
            <a:endParaRPr lang="en-US" kern="0">
              <a:solidFill>
                <a:srgbClr val="595959"/>
              </a:solidFill>
            </a:endParaRPr>
          </a:p>
        </p:txBody>
      </p:sp>
    </p:spTree>
    <p:extLst>
      <p:ext uri="{BB962C8B-B14F-4D97-AF65-F5344CB8AC3E}">
        <p14:creationId xmlns:p14="http://schemas.microsoft.com/office/powerpoint/2010/main" val="2001166936"/>
      </p:ext>
    </p:extLst>
  </p:cSld>
  <p:clrMapOvr>
    <a:masterClrMapping/>
  </p:clrMapOvr>
  <p:transition/>
  <p:timing/>
</p:sld>
</file>

<file path=ppt/slides/slide4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926AE94B-A156-4021-8225-EF76C33AF7DB}"/>
              </a:ext>
            </a:extLst>
          </p:cNvPr>
          <p:cNvSpPr>
            <a:spLocks noGrp="1"/>
          </p:cNvSpPr>
          <p:nvPr>
            <p:ph idx="1"/>
          </p:nvPr>
        </p:nvSpPr>
        <p:spPr>
          <a:xfrm>
            <a:off x="676426" y="1197033"/>
            <a:ext cx="10462629" cy="4903617"/>
          </a:xfrm>
        </p:spPr>
        <p:txBody>
          <a:bodyPr>
            <a:normAutofit/>
          </a:bodyPr>
          <a:lstStyle/>
          <a:p>
            <a:pPr marL="0" indent="0">
              <a:buNone/>
            </a:pPr>
            <a:r>
              <a:rPr lang="en-US" altLang="zh-TW" sz="2400" b="1">
                <a:latin typeface="標楷體" pitchFamily="65" charset="-120"/>
              </a:rPr>
              <a:t>Cisco 900 </a:t>
            </a:r>
            <a:r>
              <a:rPr lang="zh-TW" altLang="en-US" sz="2400" b="1">
                <a:latin typeface="標楷體" pitchFamily="65" charset="-120"/>
              </a:rPr>
              <a:t>系列：</a:t>
            </a:r>
            <a:r>
              <a:rPr lang="zh-TW" altLang="en-US" sz="2400">
                <a:latin typeface="標楷體" pitchFamily="65" charset="-120"/>
              </a:rPr>
              <a:t>這是一個小型的分支機構路由器。它結合 </a:t>
            </a:r>
            <a:r>
              <a:rPr lang="en-US" altLang="zh-TW" sz="2400">
                <a:latin typeface="標楷體" pitchFamily="65" charset="-120"/>
              </a:rPr>
              <a:t>WAN</a:t>
            </a:r>
            <a:r>
              <a:rPr lang="zh-TW" altLang="en-US" sz="2400">
                <a:latin typeface="標楷體" pitchFamily="65" charset="-120"/>
              </a:rPr>
              <a:t>、交換器、安全性和進階連線選項，在小型、無風扇平台中，供小型和中型企業使用。</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11.4</a:t>
            </a:r>
            <a:r>
              <a:rPr lang="zh-TW" altLang="en-US" sz="3600" smtClean="0">
                <a:solidFill>
                  <a:srgbClr val="004C69"/>
                </a:solidFill>
              </a:rPr>
              <a:t> 路</a:t>
            </a:r>
            <a:r>
              <a:rPr lang="zh-TW" altLang="en-US" sz="3600">
                <a:solidFill>
                  <a:srgbClr val="004C69"/>
                </a:solidFill>
              </a:rPr>
              <a:t>由器硬體</a:t>
            </a:r>
            <a:br>
              <a:rPr lang="en-US" sz="3600">
                <a:solidFill>
                  <a:srgbClr val="004C69"/>
                </a:solidFill>
              </a:rPr>
            </a:br>
            <a:r>
              <a:rPr lang="zh-TW" altLang="en-US" sz="3600">
                <a:solidFill>
                  <a:srgbClr val="004C69"/>
                </a:solidFill>
              </a:rPr>
              <a:t>路由器外型規格</a:t>
            </a:r>
          </a:p>
        </p:txBody>
      </p:sp>
      <p:pic>
        <p:nvPicPr>
          <p:cNvPr id="13" name="Picture 12">
            <a:extLst>
              <a:ext uri="{FF2B5EF4-FFF2-40B4-BE49-F238E27FC236}">
                <a16:creationId xmlns:a16="http://schemas.microsoft.com/office/drawing/2014/main" id="{108DCB63-3725-4F82-9A67-1397D00F9FDB}"/>
              </a:ext>
            </a:extLst>
          </p:cNvPr>
          <p:cNvPicPr>
            <a:picLocks noChangeAspect="1"/>
          </p:cNvPicPr>
          <p:nvPr/>
        </p:nvPicPr>
        <p:blipFill>
          <a:blip r:embed="rId3"/>
          <a:stretch>
            <a:fillRect/>
          </a:stretch>
        </p:blipFill>
        <p:spPr>
          <a:xfrm>
            <a:off x="2298700" y="2210921"/>
            <a:ext cx="7594600" cy="2603500"/>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487</a:t>
            </a:fld>
            <a:endParaRPr lang="en-US" kern="0">
              <a:solidFill>
                <a:srgbClr val="595959"/>
              </a:solidFill>
            </a:endParaRPr>
          </a:p>
        </p:txBody>
      </p:sp>
    </p:spTree>
    <p:extLst>
      <p:ext uri="{BB962C8B-B14F-4D97-AF65-F5344CB8AC3E}">
        <p14:creationId xmlns:p14="http://schemas.microsoft.com/office/powerpoint/2010/main" val="4058678361"/>
      </p:ext>
    </p:extLst>
  </p:cSld>
  <p:clrMapOvr>
    <a:masterClrMapping/>
  </p:clrMapOvr>
  <p:transition/>
  <p:timing/>
</p:sld>
</file>

<file path=ppt/slides/slide4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926AE94B-A156-4021-8225-EF76C33AF7DB}"/>
              </a:ext>
            </a:extLst>
          </p:cNvPr>
          <p:cNvSpPr>
            <a:spLocks noGrp="1"/>
          </p:cNvSpPr>
          <p:nvPr>
            <p:ph idx="1"/>
          </p:nvPr>
        </p:nvSpPr>
        <p:spPr>
          <a:xfrm>
            <a:off x="676427" y="1213658"/>
            <a:ext cx="10246498" cy="4886992"/>
          </a:xfrm>
        </p:spPr>
        <p:txBody>
          <a:bodyPr>
            <a:normAutofit/>
          </a:bodyPr>
          <a:lstStyle/>
          <a:p>
            <a:pPr marL="0" indent="0">
              <a:buNone/>
            </a:pPr>
            <a:r>
              <a:rPr lang="zh-TW" altLang="en-US" sz="2400" b="1">
                <a:latin typeface="標楷體" pitchFamily="65" charset="-120"/>
              </a:rPr>
              <a:t>思科 </a:t>
            </a:r>
            <a:r>
              <a:rPr lang="en-US" altLang="zh-TW" sz="2400" b="1">
                <a:latin typeface="標楷體" pitchFamily="65" charset="-120"/>
              </a:rPr>
              <a:t>ASR 9000 </a:t>
            </a:r>
            <a:r>
              <a:rPr lang="zh-TW" altLang="en-US" sz="2400" b="1">
                <a:latin typeface="標楷體" pitchFamily="65" charset="-120"/>
              </a:rPr>
              <a:t>和 </a:t>
            </a:r>
            <a:r>
              <a:rPr lang="en-US" altLang="zh-TW" sz="2400" b="1">
                <a:latin typeface="標楷體" pitchFamily="65" charset="-120"/>
              </a:rPr>
              <a:t>1000 </a:t>
            </a:r>
            <a:r>
              <a:rPr lang="zh-TW" altLang="en-US" sz="2400" b="1">
                <a:latin typeface="標楷體" pitchFamily="65" charset="-120"/>
              </a:rPr>
              <a:t>系列聚合服務路由器：</a:t>
            </a:r>
            <a:r>
              <a:rPr lang="zh-TW" altLang="en-US" sz="2400">
                <a:latin typeface="標楷體" pitchFamily="65" charset="-120"/>
              </a:rPr>
              <a:t>這些路由器為可延展的網路邊緣提供密度和韌性與可程式性。</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11.4</a:t>
            </a:r>
            <a:r>
              <a:rPr lang="zh-TW" altLang="en-US" sz="3600" smtClean="0">
                <a:solidFill>
                  <a:srgbClr val="004C69"/>
                </a:solidFill>
              </a:rPr>
              <a:t>路</a:t>
            </a:r>
            <a:r>
              <a:rPr lang="zh-TW" altLang="en-US" sz="3600">
                <a:solidFill>
                  <a:srgbClr val="004C69"/>
                </a:solidFill>
              </a:rPr>
              <a:t>由器硬體</a:t>
            </a:r>
            <a:br>
              <a:rPr lang="en-US" sz="3600">
                <a:solidFill>
                  <a:srgbClr val="004C69"/>
                </a:solidFill>
              </a:rPr>
            </a:br>
            <a:r>
              <a:rPr lang="zh-TW" altLang="zh-TW" sz="3600">
                <a:solidFill>
                  <a:srgbClr val="004C69"/>
                </a:solidFill>
              </a:rPr>
              <a:t>路由器外型規格</a:t>
            </a:r>
            <a:r>
              <a:rPr lang="zh-TW" altLang="en-US" sz="3600">
                <a:solidFill>
                  <a:srgbClr val="004C69"/>
                </a:solidFill>
              </a:rPr>
              <a:t>（續）</a:t>
            </a:r>
          </a:p>
        </p:txBody>
      </p:sp>
      <p:pic>
        <p:nvPicPr>
          <p:cNvPr id="2" name="Picture 1">
            <a:extLst>
              <a:ext uri="{FF2B5EF4-FFF2-40B4-BE49-F238E27FC236}">
                <a16:creationId xmlns:a16="http://schemas.microsoft.com/office/drawing/2014/main" id="{09559299-2F8A-4529-81F6-AEBE712A7182}"/>
              </a:ext>
            </a:extLst>
          </p:cNvPr>
          <p:cNvPicPr>
            <a:picLocks noChangeAspect="1"/>
          </p:cNvPicPr>
          <p:nvPr/>
        </p:nvPicPr>
        <p:blipFill>
          <a:blip r:embed="rId3"/>
          <a:stretch>
            <a:fillRect/>
          </a:stretch>
        </p:blipFill>
        <p:spPr>
          <a:xfrm>
            <a:off x="2228850" y="2313643"/>
            <a:ext cx="7734300" cy="3733800"/>
          </a:xfrm>
          <a:prstGeom prst="rect">
            <a:avLst/>
          </a:prstGeom>
        </p:spPr>
      </p:pic>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488</a:t>
            </a:fld>
            <a:endParaRPr lang="en-US" kern="0">
              <a:solidFill>
                <a:srgbClr val="595959"/>
              </a:solidFill>
            </a:endParaRPr>
          </a:p>
        </p:txBody>
      </p:sp>
    </p:spTree>
    <p:extLst>
      <p:ext uri="{BB962C8B-B14F-4D97-AF65-F5344CB8AC3E}">
        <p14:creationId xmlns:p14="http://schemas.microsoft.com/office/powerpoint/2010/main" val="2401643242"/>
      </p:ext>
    </p:extLst>
  </p:cSld>
  <p:clrMapOvr>
    <a:masterClrMapping/>
  </p:clrMapOvr>
  <p:transition/>
  <p:timing/>
</p:sld>
</file>

<file path=ppt/slides/slide4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926AE94B-A156-4021-8225-EF76C33AF7DB}"/>
              </a:ext>
            </a:extLst>
          </p:cNvPr>
          <p:cNvSpPr>
            <a:spLocks noGrp="1"/>
          </p:cNvSpPr>
          <p:nvPr>
            <p:ph idx="1"/>
          </p:nvPr>
        </p:nvSpPr>
        <p:spPr>
          <a:xfrm>
            <a:off x="192087" y="1065260"/>
            <a:ext cx="6545597" cy="5540425"/>
          </a:xfrm>
        </p:spPr>
        <p:txBody>
          <a:bodyPr>
            <a:normAutofit/>
          </a:bodyPr>
          <a:lstStyle/>
          <a:p>
            <a:pPr marL="0" indent="0">
              <a:buNone/>
            </a:pPr>
            <a:r>
              <a:rPr lang="zh-TW" altLang="en-US" sz="2400" b="1">
                <a:latin typeface="標楷體" pitchFamily="65" charset="-120"/>
              </a:rPr>
              <a:t>思科網路統合系統 </a:t>
            </a:r>
            <a:r>
              <a:rPr lang="en-US" altLang="zh-TW" sz="2400" b="1">
                <a:latin typeface="標楷體" pitchFamily="65" charset="-120"/>
              </a:rPr>
              <a:t>5500 </a:t>
            </a:r>
            <a:r>
              <a:rPr lang="zh-TW" altLang="en-US" sz="2400" b="1">
                <a:latin typeface="標楷體" pitchFamily="65" charset="-120"/>
              </a:rPr>
              <a:t>系列路由器：</a:t>
            </a:r>
            <a:r>
              <a:rPr lang="zh-TW" altLang="en-US" sz="2400">
                <a:latin typeface="標楷體" pitchFamily="65" charset="-120"/>
              </a:rPr>
              <a:t>這些路由器的設計可在大型資料中心和大型企業網路、</a:t>
            </a:r>
            <a:r>
              <a:rPr lang="en-US" altLang="zh-TW" sz="2400">
                <a:latin typeface="標楷體" pitchFamily="65" charset="-120"/>
              </a:rPr>
              <a:t>Web </a:t>
            </a:r>
            <a:r>
              <a:rPr lang="zh-TW" altLang="en-US" sz="2400">
                <a:latin typeface="標楷體" pitchFamily="65" charset="-120"/>
              </a:rPr>
              <a:t>和服務供應商 </a:t>
            </a:r>
            <a:r>
              <a:rPr lang="en-US" altLang="zh-TW" sz="2400">
                <a:latin typeface="標楷體" pitchFamily="65" charset="-120"/>
              </a:rPr>
              <a:t>WAN </a:t>
            </a:r>
            <a:r>
              <a:rPr lang="zh-TW" altLang="en-US" sz="2400">
                <a:latin typeface="標楷體" pitchFamily="65" charset="-120"/>
              </a:rPr>
              <a:t>和聚合網路之間有效率地延展。</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11.4</a:t>
            </a:r>
            <a:r>
              <a:rPr lang="zh-TW" altLang="en-US" sz="3600" smtClean="0">
                <a:solidFill>
                  <a:srgbClr val="004C69"/>
                </a:solidFill>
              </a:rPr>
              <a:t> 路</a:t>
            </a:r>
            <a:r>
              <a:rPr lang="zh-TW" altLang="en-US" sz="3600">
                <a:solidFill>
                  <a:srgbClr val="004C69"/>
                </a:solidFill>
              </a:rPr>
              <a:t>由器硬體</a:t>
            </a:r>
            <a:br>
              <a:rPr lang="en-US" sz="3600">
                <a:solidFill>
                  <a:srgbClr val="004C69"/>
                </a:solidFill>
              </a:rPr>
            </a:br>
            <a:r>
              <a:rPr lang="zh-TW" altLang="zh-TW" sz="3600">
                <a:solidFill>
                  <a:srgbClr val="004C69"/>
                </a:solidFill>
              </a:rPr>
              <a:t>路由器外型規格</a:t>
            </a:r>
            <a:r>
              <a:rPr lang="zh-TW" altLang="en-US" sz="3600">
                <a:solidFill>
                  <a:srgbClr val="004C69"/>
                </a:solidFill>
              </a:rPr>
              <a:t>（續）</a:t>
            </a:r>
          </a:p>
        </p:txBody>
      </p:sp>
      <p:pic>
        <p:nvPicPr>
          <p:cNvPr id="4" name="Picture 3">
            <a:extLst>
              <a:ext uri="{FF2B5EF4-FFF2-40B4-BE49-F238E27FC236}">
                <a16:creationId xmlns:a16="http://schemas.microsoft.com/office/drawing/2014/main" id="{FDB54192-B6D2-4200-8FD4-EA6B2E220F83}"/>
              </a:ext>
            </a:extLst>
          </p:cNvPr>
          <p:cNvPicPr>
            <a:picLocks noChangeAspect="1"/>
          </p:cNvPicPr>
          <p:nvPr/>
        </p:nvPicPr>
        <p:blipFill>
          <a:blip r:embed="rId3"/>
          <a:stretch>
            <a:fillRect/>
          </a:stretch>
        </p:blipFill>
        <p:spPr>
          <a:xfrm>
            <a:off x="7391851" y="487890"/>
            <a:ext cx="2971348" cy="577066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489</a:t>
            </a:fld>
            <a:endParaRPr lang="en-US" kern="0">
              <a:solidFill>
                <a:srgbClr val="595959"/>
              </a:solidFill>
            </a:endParaRPr>
          </a:p>
        </p:txBody>
      </p:sp>
    </p:spTree>
    <p:extLst>
      <p:ext uri="{BB962C8B-B14F-4D97-AF65-F5344CB8AC3E}">
        <p14:creationId xmlns:p14="http://schemas.microsoft.com/office/powerpoint/2010/main" val="31884707"/>
      </p:ext>
    </p:extLst>
  </p:cSld>
  <p:clrMapOvr>
    <a:masterClrMapping/>
  </p:clrMapOvr>
  <p:transition/>
  <p:timing/>
</p:sld>
</file>

<file path=ppt/slides/slide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912FF280-7814-7045-80D1-6CF62D9FA235}"/>
              </a:ext>
            </a:extLst>
          </p:cNvPr>
          <p:cNvSpPr>
            <a:spLocks noGrp="1"/>
          </p:cNvSpPr>
          <p:nvPr>
            <p:ph idx="1"/>
          </p:nvPr>
        </p:nvSpPr>
        <p:spPr>
          <a:xfrm>
            <a:off x="192087" y="1065260"/>
            <a:ext cx="5583080" cy="5540425"/>
          </a:xfrm>
        </p:spPr>
        <p:txBody>
          <a:bodyPr/>
          <a:lstStyle/>
          <a:p>
            <a:pPr marL="457189" indent="-457189">
              <a:buFont typeface="Arial" pitchFamily="34" charset="0"/>
              <a:buChar char="•"/>
            </a:pPr>
            <a:r>
              <a:rPr lang="zh-TW" altLang="en-US" sz="2400">
                <a:latin typeface="標楷體" pitchFamily="65" charset="-120"/>
              </a:rPr>
              <a:t>在圖中顯示的多存取拓撲中，有三部路由器過一部共同的乙太網多重存取網路 </a:t>
            </a:r>
            <a:r>
              <a:rPr lang="en-US" altLang="zh-TW" sz="2400">
                <a:latin typeface="標楷體" pitchFamily="65" charset="-120"/>
              </a:rPr>
              <a:t>192.168.1.0/24 </a:t>
            </a:r>
            <a:r>
              <a:rPr lang="zh-TW" altLang="en-US" sz="2400">
                <a:latin typeface="標楷體" pitchFamily="65" charset="-120"/>
              </a:rPr>
              <a:t>相互連接。</a:t>
            </a:r>
          </a:p>
          <a:p>
            <a:pPr marL="457189" indent="-457189">
              <a:buFont typeface="Arial" pitchFamily="34" charset="0"/>
              <a:buChar char="•"/>
            </a:pPr>
            <a:r>
              <a:rPr lang="zh-TW" altLang="en-US" sz="2400">
                <a:latin typeface="標楷體" pitchFamily="65" charset="-120"/>
              </a:rPr>
              <a:t>由於路由器是連接在共同的多重存取網路，因此 </a:t>
            </a:r>
            <a:r>
              <a:rPr lang="en-US" altLang="zh-TW" sz="2400">
                <a:latin typeface="標楷體" pitchFamily="65" charset="-120"/>
              </a:rPr>
              <a:t>OSPF </a:t>
            </a:r>
            <a:r>
              <a:rPr lang="zh-TW" altLang="en-US" sz="2400">
                <a:latin typeface="標楷體" pitchFamily="65" charset="-120"/>
              </a:rPr>
              <a:t>已自動地選舉 </a:t>
            </a:r>
            <a:r>
              <a:rPr lang="en-US" altLang="zh-TW" sz="2400">
                <a:latin typeface="標楷體" pitchFamily="65" charset="-120"/>
              </a:rPr>
              <a:t>DR </a:t>
            </a:r>
            <a:r>
              <a:rPr lang="zh-TW" altLang="en-US" sz="2400">
                <a:latin typeface="標楷體" pitchFamily="65" charset="-120"/>
              </a:rPr>
              <a:t>和 </a:t>
            </a:r>
            <a:r>
              <a:rPr lang="en-US" altLang="zh-TW" sz="2400">
                <a:latin typeface="標楷體" pitchFamily="65" charset="-120"/>
              </a:rPr>
              <a:t>BDR</a:t>
            </a:r>
            <a:r>
              <a:rPr lang="zh-TW" altLang="en-US" sz="2400">
                <a:latin typeface="標楷體" pitchFamily="65" charset="-120"/>
              </a:rPr>
              <a:t>。在此範例中，</a:t>
            </a:r>
            <a:r>
              <a:rPr lang="en-US" altLang="zh-TW" sz="2400">
                <a:latin typeface="標楷體" pitchFamily="65" charset="-120"/>
              </a:rPr>
              <a:t>R3 </a:t>
            </a:r>
            <a:r>
              <a:rPr lang="zh-TW" altLang="en-US" sz="2400">
                <a:latin typeface="標楷體" pitchFamily="65" charset="-120"/>
              </a:rPr>
              <a:t>被選為 </a:t>
            </a:r>
            <a:r>
              <a:rPr lang="en-US" altLang="zh-TW" sz="2400">
                <a:latin typeface="標楷體" pitchFamily="65" charset="-120"/>
              </a:rPr>
              <a:t>DR</a:t>
            </a:r>
            <a:r>
              <a:rPr lang="zh-TW" altLang="en-US" sz="2400">
                <a:latin typeface="標楷體" pitchFamily="65" charset="-120"/>
              </a:rPr>
              <a:t>，因為其路由器 </a:t>
            </a:r>
            <a:r>
              <a:rPr lang="en-US" altLang="zh-TW" sz="2400">
                <a:latin typeface="標楷體" pitchFamily="65" charset="-120"/>
              </a:rPr>
              <a:t>ID </a:t>
            </a:r>
            <a:r>
              <a:rPr lang="zh-TW" altLang="en-US" sz="2400">
                <a:latin typeface="標楷體" pitchFamily="65" charset="-120"/>
              </a:rPr>
              <a:t>為 </a:t>
            </a:r>
            <a:r>
              <a:rPr lang="en-US" altLang="zh-TW" sz="2400">
                <a:latin typeface="標楷體" pitchFamily="65" charset="-120"/>
              </a:rPr>
              <a:t>3.3.3.3</a:t>
            </a:r>
            <a:r>
              <a:rPr lang="zh-TW" altLang="en-US" sz="2400">
                <a:latin typeface="標楷體" pitchFamily="65" charset="-120"/>
              </a:rPr>
              <a:t>，這是此網路中最高的路由器 </a:t>
            </a:r>
            <a:r>
              <a:rPr lang="en-US" altLang="zh-TW" sz="2400">
                <a:latin typeface="標楷體" pitchFamily="65" charset="-120"/>
              </a:rPr>
              <a:t>ID </a:t>
            </a:r>
            <a:r>
              <a:rPr lang="zh-TW" altLang="en-US" sz="2400">
                <a:latin typeface="標楷體" pitchFamily="65" charset="-120"/>
              </a:rPr>
              <a:t>。</a:t>
            </a:r>
            <a:r>
              <a:rPr lang="en-US" altLang="zh-TW" sz="2400">
                <a:latin typeface="標楷體" pitchFamily="65" charset="-120"/>
              </a:rPr>
              <a:t>R2 </a:t>
            </a:r>
            <a:r>
              <a:rPr lang="zh-TW" altLang="en-US" sz="2400">
                <a:latin typeface="標楷體" pitchFamily="65" charset="-120"/>
              </a:rPr>
              <a:t>是 </a:t>
            </a:r>
            <a:r>
              <a:rPr lang="en-US" altLang="zh-TW" sz="2400">
                <a:latin typeface="標楷體" pitchFamily="65" charset="-120"/>
              </a:rPr>
              <a:t>BDR</a:t>
            </a:r>
            <a:r>
              <a:rPr lang="zh-TW" altLang="en-US" sz="2400">
                <a:latin typeface="標楷體" pitchFamily="65" charset="-120"/>
              </a:rPr>
              <a:t>，因為它具有網路中第二高的路由器 </a:t>
            </a:r>
            <a:r>
              <a:rPr lang="en-US" altLang="zh-TW" sz="2400">
                <a:latin typeface="標楷體" pitchFamily="65" charset="-120"/>
              </a:rPr>
              <a:t>ID </a:t>
            </a:r>
            <a:r>
              <a:rPr lang="zh-TW" altLang="en-US" sz="2400">
                <a:latin typeface="標楷體" pitchFamily="65" charset="-120"/>
              </a:rPr>
              <a:t>。</a:t>
            </a:r>
          </a:p>
          <a:p>
            <a:pPr marL="457189" indent="-457189">
              <a:buFont typeface="Arial" pitchFamily="34" charset="0"/>
              <a:buChar char="•"/>
            </a:pPr>
            <a:endParaRPr lang="en-US" sz="2133">
              <a:latin typeface="+mn-lt"/>
              <a:ea typeface="+mn-ea"/>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2.3</a:t>
            </a:r>
            <a:r>
              <a:rPr lang="zh-TW" altLang="en-US" sz="3600" smtClean="0">
                <a:solidFill>
                  <a:srgbClr val="004C69"/>
                </a:solidFill>
              </a:rPr>
              <a:t>多重</a:t>
            </a:r>
            <a:r>
              <a:rPr lang="zh-TW" altLang="en-US" sz="3600">
                <a:solidFill>
                  <a:srgbClr val="004C69"/>
                </a:solidFill>
              </a:rPr>
              <a:t>存取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en-US" altLang="zh-TW" sz="3600">
                <a:solidFill>
                  <a:srgbClr val="004C69"/>
                </a:solidFill>
              </a:rPr>
              <a:t>OPSF </a:t>
            </a:r>
            <a:r>
              <a:rPr lang="zh-TW" altLang="en-US" sz="3600">
                <a:solidFill>
                  <a:srgbClr val="004C69"/>
                </a:solidFill>
              </a:rPr>
              <a:t>多重存取參考拓撲</a:t>
            </a:r>
          </a:p>
        </p:txBody>
      </p:sp>
      <p:pic>
        <p:nvPicPr>
          <p:cNvPr id="7" name="Picture 6">
            <a:extLst>
              <a:ext uri="{FF2B5EF4-FFF2-40B4-BE49-F238E27FC236}">
                <a16:creationId xmlns:a16="http://schemas.microsoft.com/office/drawing/2014/main" id="{2B864140-2B27-7246-84A6-C261695CA472}"/>
              </a:ext>
            </a:extLst>
          </p:cNvPr>
          <p:cNvPicPr>
            <a:picLocks noChangeAspect="1"/>
          </p:cNvPicPr>
          <p:nvPr/>
        </p:nvPicPr>
        <p:blipFill>
          <a:blip r:embed="rId3"/>
          <a:stretch>
            <a:fillRect/>
          </a:stretch>
        </p:blipFill>
        <p:spPr>
          <a:xfrm>
            <a:off x="6096000" y="1703277"/>
            <a:ext cx="5583080" cy="3464876"/>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49</a:t>
            </a:fld>
            <a:endParaRPr lang="en-US" kern="0">
              <a:solidFill>
                <a:srgbClr val="595959"/>
              </a:solidFill>
            </a:endParaRPr>
          </a:p>
        </p:txBody>
      </p:sp>
    </p:spTree>
    <p:custDataLst>
      <p:tags r:id="rId4"/>
    </p:custDataLst>
    <p:extLst>
      <p:ext uri="{BB962C8B-B14F-4D97-AF65-F5344CB8AC3E}">
        <p14:creationId xmlns:p14="http://schemas.microsoft.com/office/powerpoint/2010/main" val="1537559191"/>
      </p:ext>
    </p:extLst>
  </p:cSld>
  <p:clrMapOvr>
    <a:masterClrMapping/>
  </p:clrMapOvr>
  <p:transition/>
  <p:timing/>
</p:sld>
</file>

<file path=ppt/slides/slide4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926AE94B-A156-4021-8225-EF76C33AF7DB}"/>
              </a:ext>
            </a:extLst>
          </p:cNvPr>
          <p:cNvSpPr>
            <a:spLocks noGrp="1"/>
          </p:cNvSpPr>
          <p:nvPr>
            <p:ph idx="1"/>
          </p:nvPr>
        </p:nvSpPr>
        <p:spPr>
          <a:xfrm>
            <a:off x="676426" y="1463040"/>
            <a:ext cx="11210774" cy="4637610"/>
          </a:xfrm>
        </p:spPr>
        <p:txBody>
          <a:bodyPr>
            <a:normAutofit/>
          </a:bodyPr>
          <a:lstStyle/>
          <a:p>
            <a:pPr marL="0" indent="0">
              <a:buNone/>
            </a:pPr>
            <a:r>
              <a:rPr lang="zh-TW" altLang="zh-TW" sz="2400" b="1">
                <a:latin typeface="標楷體" pitchFamily="65" charset="-120"/>
              </a:rPr>
              <a:t>思科</a:t>
            </a:r>
            <a:r>
              <a:rPr lang="zh-TW" altLang="en-US" sz="2400" b="1">
                <a:latin typeface="標楷體" pitchFamily="65" charset="-120"/>
              </a:rPr>
              <a:t> </a:t>
            </a:r>
            <a:r>
              <a:rPr lang="en-US" altLang="zh-TW" sz="2400" b="1">
                <a:latin typeface="標楷體" pitchFamily="65" charset="-120"/>
              </a:rPr>
              <a:t>800 </a:t>
            </a:r>
            <a:r>
              <a:rPr lang="zh-TW" altLang="en-US" sz="2400" b="1">
                <a:latin typeface="標楷體" pitchFamily="65" charset="-120"/>
              </a:rPr>
              <a:t>工業整合式服務路由器</a:t>
            </a:r>
            <a:r>
              <a:rPr lang="zh-TW" altLang="zh-TW" sz="2400" b="1">
                <a:latin typeface="標楷體" pitchFamily="65" charset="-120"/>
              </a:rPr>
              <a:t>：</a:t>
            </a:r>
            <a:r>
              <a:rPr lang="zh-TW" altLang="en-US" sz="2400">
                <a:latin typeface="標楷體" pitchFamily="65" charset="-120"/>
              </a:rPr>
              <a:t>此路由器體積小巧，專為嚴峻環境所設計。</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11.4</a:t>
            </a:r>
            <a:r>
              <a:rPr lang="zh-TW" altLang="en-US" sz="3600" smtClean="0">
                <a:solidFill>
                  <a:srgbClr val="004C69"/>
                </a:solidFill>
              </a:rPr>
              <a:t> 路</a:t>
            </a:r>
            <a:r>
              <a:rPr lang="zh-TW" altLang="en-US" sz="3600">
                <a:solidFill>
                  <a:srgbClr val="004C69"/>
                </a:solidFill>
              </a:rPr>
              <a:t>由器硬體</a:t>
            </a:r>
            <a:br>
              <a:rPr lang="en-US" sz="3600">
                <a:solidFill>
                  <a:srgbClr val="004C69"/>
                </a:solidFill>
              </a:rPr>
            </a:br>
            <a:r>
              <a:rPr lang="zh-TW" altLang="zh-TW" sz="3600">
                <a:solidFill>
                  <a:srgbClr val="004C69"/>
                </a:solidFill>
              </a:rPr>
              <a:t>路由器外型規格</a:t>
            </a:r>
            <a:r>
              <a:rPr lang="zh-TW" altLang="en-US" sz="3600">
                <a:solidFill>
                  <a:srgbClr val="004C69"/>
                </a:solidFill>
              </a:rPr>
              <a:t>（續）</a:t>
            </a:r>
          </a:p>
        </p:txBody>
      </p:sp>
      <p:pic>
        <p:nvPicPr>
          <p:cNvPr id="4" name="Picture 3">
            <a:extLst>
              <a:ext uri="{FF2B5EF4-FFF2-40B4-BE49-F238E27FC236}">
                <a16:creationId xmlns:a16="http://schemas.microsoft.com/office/drawing/2014/main" id="{B481F677-9ED0-423C-B018-AFC3DECF4C06}"/>
              </a:ext>
            </a:extLst>
          </p:cNvPr>
          <p:cNvPicPr>
            <a:picLocks noChangeAspect="1"/>
          </p:cNvPicPr>
          <p:nvPr/>
        </p:nvPicPr>
        <p:blipFill>
          <a:blip r:embed="rId3"/>
          <a:stretch>
            <a:fillRect/>
          </a:stretch>
        </p:blipFill>
        <p:spPr>
          <a:xfrm>
            <a:off x="2235200" y="2063750"/>
            <a:ext cx="7721600" cy="2730500"/>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490</a:t>
            </a:fld>
            <a:endParaRPr lang="en-US" kern="0">
              <a:solidFill>
                <a:srgbClr val="595959"/>
              </a:solidFill>
            </a:endParaRPr>
          </a:p>
        </p:txBody>
      </p:sp>
    </p:spTree>
    <p:extLst>
      <p:ext uri="{BB962C8B-B14F-4D97-AF65-F5344CB8AC3E}">
        <p14:creationId xmlns:p14="http://schemas.microsoft.com/office/powerpoint/2010/main" val="1308305656"/>
      </p:ext>
    </p:extLst>
  </p:cSld>
  <p:clrMapOvr>
    <a:masterClrMapping/>
  </p:clrMapOvr>
  <p:transition/>
  <p:timing/>
</p:sld>
</file>

<file path=ppt/slides/slide4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535902" y="1208618"/>
            <a:ext cx="10786034" cy="5540425"/>
          </a:xfrm>
        </p:spPr>
        <p:txBody>
          <a:bodyPr/>
          <a:lstStyle/>
          <a:p>
            <a:pPr marL="243411" indent="-222245">
              <a:spcBef>
                <a:spcPts val="400"/>
              </a:spcBef>
              <a:spcAft>
                <a:spcPts val="400"/>
              </a:spcAft>
              <a:buFont typeface="Arial" pitchFamily="34" charset="0"/>
              <a:buChar char="•"/>
            </a:pPr>
            <a:r>
              <a:rPr lang="zh-TW" altLang="en-US" sz="2133">
                <a:latin typeface="標楷體" pitchFamily="65" charset="-120"/>
              </a:rPr>
              <a:t>思科無邊界網路提供整合有線和無線存取的框架，</a:t>
            </a:r>
            <a:r>
              <a:rPr lang="zh-TW" altLang="zh-TW" sz="2133">
                <a:latin typeface="標楷體" pitchFamily="65" charset="-120"/>
              </a:rPr>
              <a:t>並</a:t>
            </a:r>
            <a:r>
              <a:rPr lang="zh-TW" altLang="en-US" sz="2133">
                <a:latin typeface="標楷體" pitchFamily="65" charset="-120"/>
              </a:rPr>
              <a:t>建立在具有可延展和彈性的硬體階層式基礎建設上。 </a:t>
            </a:r>
            <a:endParaRPr lang="en-US" altLang="zh-TW" sz="2133">
              <a:latin typeface="標楷體" pitchFamily="65" charset="-120"/>
            </a:endParaRPr>
          </a:p>
          <a:p>
            <a:pPr marL="243411" indent="-222245">
              <a:spcBef>
                <a:spcPts val="400"/>
              </a:spcBef>
              <a:spcAft>
                <a:spcPts val="400"/>
              </a:spcAft>
              <a:buFont typeface="Arial" pitchFamily="34" charset="0"/>
              <a:buChar char="•"/>
            </a:pPr>
            <a:r>
              <a:rPr lang="zh-TW" altLang="en-US" sz="2133">
                <a:latin typeface="標楷體" pitchFamily="65" charset="-120"/>
              </a:rPr>
              <a:t>園區網路的兩個經過驗證的階層設計框架是三層和雙層模型。</a:t>
            </a:r>
            <a:endParaRPr lang="en-US" altLang="zh-TW" sz="2133">
              <a:latin typeface="標楷體" pitchFamily="65" charset="-120"/>
            </a:endParaRPr>
          </a:p>
          <a:p>
            <a:pPr marL="243411" indent="-222245">
              <a:spcBef>
                <a:spcPts val="400"/>
              </a:spcBef>
              <a:spcAft>
                <a:spcPts val="400"/>
              </a:spcAft>
              <a:buFont typeface="Arial" pitchFamily="34" charset="0"/>
              <a:buChar char="•"/>
            </a:pPr>
            <a:r>
              <a:rPr lang="zh-TW" altLang="en-US" sz="2133">
                <a:latin typeface="標楷體" pitchFamily="65" charset="-120"/>
              </a:rPr>
              <a:t>這些層級設計中的三個關鍵層是存取、分佈和核心層。</a:t>
            </a:r>
          </a:p>
          <a:p>
            <a:pPr marL="243411" indent="-222245">
              <a:spcBef>
                <a:spcPts val="400"/>
              </a:spcBef>
              <a:spcAft>
                <a:spcPts val="400"/>
              </a:spcAft>
              <a:buFont typeface="Arial" pitchFamily="34" charset="0"/>
              <a:buChar char="•"/>
            </a:pPr>
            <a:r>
              <a:rPr lang="zh-TW" altLang="en-US" sz="2133">
                <a:latin typeface="標楷體" pitchFamily="65" charset="-120"/>
              </a:rPr>
              <a:t>在關鍵裝置之間以及存取層與核心層裝置之間的網路中實作備援鏈路。</a:t>
            </a:r>
            <a:endParaRPr lang="en-US" altLang="zh-TW" sz="2133">
              <a:latin typeface="標楷體" pitchFamily="65" charset="-120"/>
            </a:endParaRPr>
          </a:p>
          <a:p>
            <a:pPr marL="243411" indent="-222245">
              <a:spcBef>
                <a:spcPts val="400"/>
              </a:spcBef>
              <a:spcAft>
                <a:spcPts val="400"/>
              </a:spcAft>
              <a:buFont typeface="Arial" pitchFamily="34" charset="0"/>
              <a:buChar char="•"/>
            </a:pPr>
            <a:r>
              <a:rPr lang="zh-TW" altLang="en-US" sz="2133">
                <a:latin typeface="標楷體" pitchFamily="65" charset="-120"/>
              </a:rPr>
              <a:t>透過鏈路聚合 </a:t>
            </a:r>
            <a:r>
              <a:rPr lang="en-US" altLang="zh-TW" sz="2133">
                <a:latin typeface="標楷體" pitchFamily="65" charset="-120"/>
              </a:rPr>
              <a:t>(EtherChannel) </a:t>
            </a:r>
            <a:r>
              <a:rPr lang="zh-TW" altLang="en-US" sz="2133">
                <a:latin typeface="標楷體" pitchFamily="65" charset="-120"/>
              </a:rPr>
              <a:t>或等價負載平衡，實作設備之間的多重鏈路，以增加頻寬。</a:t>
            </a:r>
            <a:endParaRPr lang="en-US" altLang="zh-TW" sz="2133">
              <a:latin typeface="標楷體" pitchFamily="65" charset="-120"/>
            </a:endParaRPr>
          </a:p>
          <a:p>
            <a:pPr marL="243411" indent="-222245">
              <a:spcBef>
                <a:spcPts val="400"/>
              </a:spcBef>
              <a:spcAft>
                <a:spcPts val="400"/>
              </a:spcAft>
              <a:buFont typeface="Arial" pitchFamily="34" charset="0"/>
              <a:buChar char="•"/>
            </a:pPr>
            <a:r>
              <a:rPr lang="zh-TW" altLang="en-US" sz="2133">
                <a:latin typeface="標楷體" pitchFamily="65" charset="-120"/>
              </a:rPr>
              <a:t>使用可延展的路由協定和實作該路由協定內的功能，以最小化路由表的大小。</a:t>
            </a:r>
            <a:endParaRPr lang="en-US" altLang="zh-TW" sz="2133">
              <a:latin typeface="標楷體" pitchFamily="65" charset="-120"/>
            </a:endParaRPr>
          </a:p>
          <a:p>
            <a:pPr marL="243411" indent="-222245">
              <a:spcBef>
                <a:spcPts val="400"/>
              </a:spcBef>
              <a:spcAft>
                <a:spcPts val="400"/>
              </a:spcAft>
              <a:buFont typeface="Arial" pitchFamily="34" charset="0"/>
              <a:buChar char="•"/>
            </a:pPr>
            <a:r>
              <a:rPr lang="zh-TW" altLang="en-US" sz="2133">
                <a:latin typeface="標楷體" pitchFamily="65" charset="-120"/>
              </a:rPr>
              <a:t>使用可擴充的路由協定和實作功能，以最小化路由表的大小。</a:t>
            </a:r>
          </a:p>
          <a:p>
            <a:pPr marL="243411" indent="-222245">
              <a:spcBef>
                <a:spcPts val="400"/>
              </a:spcBef>
              <a:spcAft>
                <a:spcPts val="400"/>
              </a:spcAft>
              <a:buFont typeface="Arial" pitchFamily="34" charset="0"/>
              <a:buChar char="•"/>
            </a:pPr>
            <a:r>
              <a:rPr lang="zh-TW" altLang="en-US" sz="2133">
                <a:latin typeface="標楷體" pitchFamily="65" charset="-120"/>
              </a:rPr>
              <a:t>實作無線連通性，以提供行動性和擴充能力。</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11.5</a:t>
            </a:r>
            <a:r>
              <a:rPr lang="zh-TW" altLang="en-US" sz="3600" smtClean="0">
                <a:solidFill>
                  <a:srgbClr val="004C69"/>
                </a:solidFill>
              </a:rPr>
              <a:t> </a:t>
            </a:r>
            <a:r>
              <a:rPr lang="zh-TW" sz="3600" smtClean="0">
                <a:solidFill>
                  <a:srgbClr val="004C69"/>
                </a:solidFill>
              </a:rPr>
              <a:t>我</a:t>
            </a:r>
            <a:r>
              <a:rPr lang="zh-TW" sz="3600">
                <a:solidFill>
                  <a:srgbClr val="004C69"/>
                </a:solidFill>
              </a:rPr>
              <a:t>在本</a:t>
            </a:r>
            <a:r>
              <a:rPr lang="zh-TW" altLang="en-US" sz="3600">
                <a:solidFill>
                  <a:srgbClr val="004C69"/>
                </a:solidFill>
              </a:rPr>
              <a:t>模組</a:t>
            </a:r>
            <a:r>
              <a:rPr lang="zh-TW" sz="3600">
                <a:solidFill>
                  <a:srgbClr val="004C69"/>
                </a:solidFill>
              </a:rPr>
              <a:t>中學到了什麼？</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491</a:t>
            </a:fld>
            <a:endParaRPr lang="en-US" kern="0">
              <a:solidFill>
                <a:srgbClr val="595959"/>
              </a:solidFill>
            </a:endParaRPr>
          </a:p>
        </p:txBody>
      </p:sp>
    </p:spTree>
    <p:custDataLst>
      <p:tags r:id="rId3"/>
    </p:custDataLst>
    <p:extLst>
      <p:ext uri="{BB962C8B-B14F-4D97-AF65-F5344CB8AC3E}">
        <p14:creationId xmlns:p14="http://schemas.microsoft.com/office/powerpoint/2010/main" val="1421018462"/>
      </p:ext>
    </p:extLst>
  </p:cSld>
  <p:clrMapOvr>
    <a:masterClrMapping/>
  </p:clrMapOvr>
  <p:transition spd="slow">
    <p:wipe/>
  </p:transition>
  <p:timing/>
</p:sld>
</file>

<file path=ppt/slides/slide4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659802" y="1065259"/>
            <a:ext cx="9872424" cy="5540425"/>
          </a:xfrm>
        </p:spPr>
        <p:txBody>
          <a:bodyPr/>
          <a:lstStyle/>
          <a:p>
            <a:pPr marL="243411" indent="-222245">
              <a:spcBef>
                <a:spcPts val="400"/>
              </a:spcBef>
              <a:spcAft>
                <a:spcPts val="400"/>
              </a:spcAft>
              <a:buFont typeface="Arial" pitchFamily="34" charset="0"/>
              <a:buChar char="•"/>
            </a:pPr>
            <a:r>
              <a:rPr lang="zh-TW" altLang="en-US" sz="2133">
                <a:latin typeface="標楷體" pitchFamily="65" charset="-120"/>
              </a:rPr>
              <a:t>園區 </a:t>
            </a:r>
            <a:r>
              <a:rPr lang="en-US" altLang="zh-TW" sz="2133">
                <a:latin typeface="標楷體" pitchFamily="65" charset="-120"/>
              </a:rPr>
              <a:t>LAN</a:t>
            </a:r>
            <a:r>
              <a:rPr lang="zh-TW" altLang="en-US" sz="2133">
                <a:latin typeface="標楷體" pitchFamily="65" charset="-120"/>
              </a:rPr>
              <a:t>、雲端管理、資料中心、服務供應商和虛擬網路。 </a:t>
            </a:r>
          </a:p>
          <a:p>
            <a:pPr marL="243411" indent="-222245">
              <a:spcBef>
                <a:spcPts val="400"/>
              </a:spcBef>
              <a:spcAft>
                <a:spcPts val="400"/>
              </a:spcAft>
              <a:buFont typeface="Arial" pitchFamily="34" charset="0"/>
              <a:buChar char="•"/>
            </a:pPr>
            <a:r>
              <a:rPr lang="zh-TW" altLang="en-US" sz="2133">
                <a:latin typeface="標楷體" pitchFamily="65" charset="-120"/>
              </a:rPr>
              <a:t>交換器的外型規格包括固定配置、模組化配置以及可堆疊配置。</a:t>
            </a:r>
          </a:p>
          <a:p>
            <a:pPr>
              <a:buFont typeface="Arial" pitchFamily="34" charset="0"/>
              <a:buChar char="•"/>
            </a:pPr>
            <a:r>
              <a:rPr lang="zh-TW" altLang="en-US" sz="2133">
                <a:latin typeface="標楷體" pitchFamily="65" charset="-120"/>
              </a:rPr>
              <a:t>路由器使用目的 </a:t>
            </a:r>
            <a:r>
              <a:rPr lang="en-US" altLang="zh-TW" sz="2133">
                <a:latin typeface="標楷體" pitchFamily="65" charset="-120"/>
              </a:rPr>
              <a:t>IP </a:t>
            </a:r>
            <a:r>
              <a:rPr lang="zh-TW" altLang="en-US" sz="2133">
                <a:latin typeface="標楷體" pitchFamily="65" charset="-120"/>
              </a:rPr>
              <a:t>位址的網路部份（前置碼）來將封包路由到適當的目的地。</a:t>
            </a:r>
            <a:endParaRPr lang="en-US" altLang="zh-TW" sz="2133">
              <a:latin typeface="標楷體" pitchFamily="65" charset="-120"/>
            </a:endParaRPr>
          </a:p>
          <a:p>
            <a:pPr>
              <a:buFont typeface="Arial" pitchFamily="34" charset="0"/>
              <a:buChar char="•"/>
            </a:pPr>
            <a:r>
              <a:rPr lang="zh-TW" altLang="en-US" sz="2133">
                <a:latin typeface="標楷體" pitchFamily="65" charset="-120"/>
              </a:rPr>
              <a:t>當鏈路</a:t>
            </a:r>
            <a:r>
              <a:rPr lang="zh-TW" altLang="zh-TW" sz="2133">
                <a:latin typeface="標楷體" pitchFamily="65" charset="-120"/>
              </a:rPr>
              <a:t>或路徑發生故障</a:t>
            </a:r>
            <a:r>
              <a:rPr lang="zh-TW" altLang="en-US" sz="2133">
                <a:latin typeface="標楷體" pitchFamily="65" charset="-120"/>
              </a:rPr>
              <a:t>，</a:t>
            </a:r>
            <a:r>
              <a:rPr lang="zh-TW" altLang="zh-TW" sz="2133">
                <a:latin typeface="標楷體" pitchFamily="65" charset="-120"/>
              </a:rPr>
              <a:t>路由器</a:t>
            </a:r>
            <a:r>
              <a:rPr lang="zh-TW" altLang="en-US" sz="2133">
                <a:latin typeface="標楷體" pitchFamily="65" charset="-120"/>
              </a:rPr>
              <a:t>會選擇替代路徑。 </a:t>
            </a:r>
          </a:p>
          <a:p>
            <a:pPr rtl="0">
              <a:buFont typeface="Arial" pitchFamily="34" charset="0"/>
              <a:buChar char="•"/>
            </a:pPr>
            <a:r>
              <a:rPr lang="zh-TW" altLang="en-US" sz="2133">
                <a:latin typeface="標楷體" pitchFamily="65" charset="-120"/>
              </a:rPr>
              <a:t>如果連結或路徑發生故障，路由器會選取替代路徑。</a:t>
            </a:r>
          </a:p>
          <a:p>
            <a:pPr>
              <a:buFont typeface="Arial" pitchFamily="34" charset="0"/>
              <a:buChar char="•"/>
            </a:pPr>
            <a:r>
              <a:rPr lang="zh-TW" altLang="en-US" sz="2133">
                <a:latin typeface="標楷體" pitchFamily="65" charset="-120"/>
              </a:rPr>
              <a:t>思科擁有多種類別的路由器，包括分支機構、網路邊緣、服務供應商和工業。</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11.5</a:t>
            </a:r>
            <a:r>
              <a:rPr lang="zh-TW" sz="3600" smtClean="0">
                <a:solidFill>
                  <a:srgbClr val="004C69"/>
                </a:solidFill>
              </a:rPr>
              <a:t>我</a:t>
            </a:r>
            <a:r>
              <a:rPr lang="zh-TW" sz="3600">
                <a:solidFill>
                  <a:srgbClr val="004C69"/>
                </a:solidFill>
              </a:rPr>
              <a:t>在本</a:t>
            </a:r>
            <a:r>
              <a:rPr lang="zh-TW" altLang="en-US" sz="3600">
                <a:solidFill>
                  <a:srgbClr val="004C69"/>
                </a:solidFill>
              </a:rPr>
              <a:t>模組</a:t>
            </a:r>
            <a:r>
              <a:rPr lang="zh-TW" sz="3600">
                <a:solidFill>
                  <a:srgbClr val="004C69"/>
                </a:solidFill>
              </a:rPr>
              <a:t>中學到了什麼？</a:t>
            </a:r>
            <a:r>
              <a:rPr lang="zh-TW" altLang="en-US" sz="3600">
                <a:solidFill>
                  <a:srgbClr val="004C69"/>
                </a:solidFill>
              </a:rPr>
              <a:t>（續）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492</a:t>
            </a:fld>
            <a:endParaRPr lang="en-US" kern="0">
              <a:solidFill>
                <a:srgbClr val="595959"/>
              </a:solidFill>
            </a:endParaRPr>
          </a:p>
        </p:txBody>
      </p:sp>
    </p:spTree>
    <p:custDataLst>
      <p:tags r:id="rId3"/>
    </p:custDataLst>
    <p:extLst>
      <p:ext uri="{BB962C8B-B14F-4D97-AF65-F5344CB8AC3E}">
        <p14:creationId xmlns:p14="http://schemas.microsoft.com/office/powerpoint/2010/main" val="1173331343"/>
      </p:ext>
    </p:extLst>
  </p:cSld>
  <p:clrMapOvr>
    <a:masterClrMapping/>
  </p:clrMapOvr>
  <p:transition spd="slow">
    <p:wipe/>
  </p:transition>
  <p:timing/>
</p:sld>
</file>

<file path=ppt/slides/slide4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322806864"/>
              </p:ext>
            </p:extLst>
          </p:nvPr>
        </p:nvGraphicFramePr>
        <p:xfrm>
          <a:off x="192617" y="1064684"/>
          <a:ext cx="11804648" cy="5242560"/>
        </p:xfrm>
        <a:graphic>
          <a:graphicData uri="http://schemas.openxmlformats.org/drawingml/2006/table">
            <a:tbl>
              <a:tblPr firstRow="1" bandRow="1">
                <a:tableStyleId>{F5AB1C69-6EDB-4FF4-983F-18BD219EF322}</a:tableStyleId>
              </a:tblPr>
              <a:tblGrid>
                <a:gridCol w="5902324">
                  <a:extLst>
                    <a:ext uri="{9D8B030D-6E8A-4147-A177-3AD203B41FA5}">
                      <a16:colId xmlns:a16="http://schemas.microsoft.com/office/drawing/2014/main" val="3270854437"/>
                    </a:ext>
                  </a:extLst>
                </a:gridCol>
                <a:gridCol w="5902324">
                  <a:extLst>
                    <a:ext uri="{9D8B030D-6E8A-4147-A177-3AD203B41FA5}">
                      <a16:colId xmlns:a16="http://schemas.microsoft.com/office/drawing/2014/main" val="1988644124"/>
                    </a:ext>
                  </a:extLst>
                </a:gridCol>
              </a:tblGrid>
              <a:tr h="5242560">
                <a:tc>
                  <a:txBody>
                    <a:bodyPr vert="horz" wrap="square"/>
                    <a:lstStyle/>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Borderless Network</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Hierarchical</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Scalable</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Modular</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Resilient</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Flexible</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Three-tier model</a:t>
                      </a:r>
                    </a:p>
                    <a:p>
                      <a:pPr marL="285750" marR="0" lvl="0" indent="-285750" algn="l" defTabSz="685777" rtl="0" eaLnBrk="1" fontAlgn="auto" latinLnBrk="0" hangingPunct="1">
                        <a:lnSpc>
                          <a:spcPct val="100000"/>
                        </a:lnSpc>
                        <a:spcBef>
                          <a:spcPct val="0"/>
                        </a:spcBef>
                        <a:spcAft>
                          <a:spcPct val="0"/>
                        </a:spcAft>
                        <a:buClrTx/>
                        <a:buSzTx/>
                        <a:buFont typeface="Arial" pitchFamily="34" charset="0"/>
                        <a:buChar char="•"/>
                        <a:defRPr/>
                      </a:pPr>
                      <a:r>
                        <a:rPr lang="en-US" altLang="zh-TW" sz="2400" b="0">
                          <a:solidFill>
                            <a:srgbClr val="000000"/>
                          </a:solidFill>
                          <a:latin typeface="Times New Roman" panose="02020603050405020304" pitchFamily="18" charset="0"/>
                          <a:cs typeface="Times New Roman" panose="02020603050405020304" pitchFamily="18" charset="0"/>
                        </a:rPr>
                        <a:t>Two-tier model</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Access Layer</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Distribution Layer</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Core Layer</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EtherChannel</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Rack unit</a:t>
                      </a:r>
                    </a:p>
                    <a:p>
                      <a:pPr marL="285750" indent="-285750">
                        <a:buFont typeface="Arial" pitchFamily="34" charset="0"/>
                        <a:buChar char="•"/>
                      </a:pPr>
                      <a:r>
                        <a:rPr lang="en-US" altLang="zh-TW" sz="2400" b="0">
                          <a:solidFill>
                            <a:srgbClr val="000000"/>
                          </a:solidFill>
                          <a:latin typeface="Times New Roman" panose="02020603050405020304" pitchFamily="18" charset="0"/>
                          <a:cs typeface="Times New Roman" panose="02020603050405020304" pitchFamily="18" charset="0"/>
                        </a:rPr>
                        <a:t>Power over Ethernet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endParaRPr lang="en-US" sz="2400" b="0">
                        <a:solidFill>
                          <a:srgbClr val="000000"/>
                        </a:solidFill>
                      </a:endParaRPr>
                    </a:p>
                    <a:p>
                      <a:endParaRPr lang="en-US" sz="2400">
                        <a:solidFill>
                          <a:srgbClr val="000000"/>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8796709"/>
                  </a:ext>
                </a:extLst>
              </a:tr>
            </a:tbl>
          </a:graphicData>
        </a:graphic>
      </p:graphicFrame>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altLang="en-US" sz="3600" smtClean="0">
                <a:solidFill>
                  <a:srgbClr val="004C69"/>
                </a:solidFill>
              </a:rPr>
              <a:t>網路</a:t>
            </a:r>
            <a:r>
              <a:rPr lang="zh-TW" altLang="en-US" sz="3600">
                <a:solidFill>
                  <a:srgbClr val="004C69"/>
                </a:solidFill>
              </a:rPr>
              <a:t>設計</a:t>
            </a:r>
            <a:br>
              <a:rPr lang="en-US" sz="3600">
                <a:solidFill>
                  <a:srgbClr val="004C69"/>
                </a:solidFill>
              </a:rPr>
            </a:br>
            <a:r>
              <a:rPr lang="zh-TW" sz="3600">
                <a:solidFill>
                  <a:srgbClr val="004C69"/>
                </a:solidFill>
              </a:rPr>
              <a:t>新詞彙和命令</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493</a:t>
            </a:fld>
            <a:endParaRPr lang="en-US" kern="0">
              <a:solidFill>
                <a:srgbClr val="595959"/>
              </a:solidFill>
            </a:endParaRPr>
          </a:p>
        </p:txBody>
      </p:sp>
    </p:spTree>
    <p:custDataLst>
      <p:tags r:id="rId3"/>
    </p:custDataLst>
    <p:extLst>
      <p:ext uri="{BB962C8B-B14F-4D97-AF65-F5344CB8AC3E}">
        <p14:creationId xmlns:p14="http://schemas.microsoft.com/office/powerpoint/2010/main" val="2251136906"/>
      </p:ext>
    </p:extLst>
  </p:cSld>
  <p:clrMapOvr>
    <a:masterClrMapping/>
  </p:clrMapOvr>
  <p:transition spd="slow">
    <p:wipe/>
  </p:transition>
  <p:timing/>
</p:sld>
</file>

<file path=ppt/slides/slide4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noAutofit/>
          </a:bodyPr>
          <a:lstStyle/>
          <a:p>
            <a:r>
              <a:rPr lang="zh-TW" altLang="en-US" sz="5000">
                <a:latin typeface="標楷體" pitchFamily="65" charset="-120"/>
              </a:rPr>
              <a:t>第十二章</a:t>
            </a:r>
            <a:br>
              <a:rPr lang="en-US" altLang="zh-TW" sz="5000">
                <a:latin typeface="標楷體" pitchFamily="65" charset="-120"/>
              </a:rPr>
            </a:br>
            <a:br>
              <a:rPr lang="en-US" altLang="zh-TW" sz="5000">
                <a:latin typeface="標楷體" pitchFamily="65" charset="-120"/>
              </a:rPr>
            </a:br>
            <a:r>
              <a:rPr lang="zh-TW" altLang="en-US" sz="5000">
                <a:latin typeface="標楷體" pitchFamily="65" charset="-120"/>
              </a:rPr>
              <a:t>網路故障排除</a:t>
            </a:r>
            <a:endParaRPr lang="zh-TW" sz="5000">
              <a:latin typeface="標楷體" pitchFamily="65" charset="-120"/>
              <a:cs typeface="Arial"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494</a:t>
            </a:fld>
            <a:endParaRPr lang="en-US"/>
          </a:p>
        </p:txBody>
      </p:sp>
    </p:spTree>
    <p:custDataLst>
      <p:tags r:id="rId3"/>
    </p:custDataLst>
    <p:extLst>
      <p:ext uri="{BB962C8B-B14F-4D97-AF65-F5344CB8AC3E}">
        <p14:creationId xmlns:p14="http://schemas.microsoft.com/office/powerpoint/2010/main" val="3759962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內容版面配置區 3">
            <a:extLst>
              <a:ext uri="{FF2B5EF4-FFF2-40B4-BE49-F238E27FC236}">
                <a16:creationId xmlns:a16="http://schemas.microsoft.com/office/drawing/2014/main" id="{EED91E7A-FD1B-43C7-A99A-DD0435350743}"/>
              </a:ext>
            </a:extLst>
          </p:cNvPr>
          <p:cNvSpPr>
            <a:spLocks noGrp="1"/>
          </p:cNvSpPr>
          <p:nvPr>
            <p:ph idx="1"/>
          </p:nvPr>
        </p:nvSpPr>
        <p:spPr>
          <a:xfrm>
            <a:off x="676426" y="1296784"/>
            <a:ext cx="11804381" cy="86321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spcBef>
                <a:spcPct val="0"/>
              </a:spcBef>
              <a:buNone/>
            </a:pPr>
            <a:r>
              <a:rPr lang="zh-TW" altLang="zh-TW" sz="3600">
                <a:solidFill>
                  <a:srgbClr val="004C69"/>
                </a:solidFill>
                <a:cs typeface="+mj-cs"/>
              </a:rPr>
              <a:t>模組標題： </a:t>
            </a:r>
            <a:r>
              <a:rPr lang="zh-TW" altLang="en-US" sz="3600">
                <a:solidFill>
                  <a:srgbClr val="004C69"/>
                </a:solidFill>
                <a:cs typeface="+mj-cs"/>
              </a:rPr>
              <a:t>網路故障排除</a:t>
            </a:r>
            <a:endParaRPr lang="zh-TW" altLang="zh-TW" sz="3600">
              <a:solidFill>
                <a:srgbClr val="004C69"/>
              </a:solidFill>
              <a:cs typeface="+mj-cs"/>
            </a:endParaRPr>
          </a:p>
          <a:p>
            <a:pPr>
              <a:spcBef>
                <a:spcPct val="0"/>
              </a:spcBef>
              <a:buNone/>
            </a:pPr>
            <a:r>
              <a:rPr lang="zh-TW" altLang="en-US" sz="3600">
                <a:solidFill>
                  <a:srgbClr val="004C69"/>
                </a:solidFill>
                <a:cs typeface="+mj-cs"/>
              </a:rPr>
              <a:t>模組</a:t>
            </a:r>
            <a:r>
              <a:rPr lang="zh-TW" altLang="zh-TW" sz="3600">
                <a:solidFill>
                  <a:srgbClr val="004C69"/>
                </a:solidFill>
                <a:cs typeface="+mj-cs"/>
              </a:rPr>
              <a:t>目標： 故障排除企業網路。</a:t>
            </a:r>
          </a:p>
          <a:p>
            <a:pPr>
              <a:spcBef>
                <a:spcPct val="0"/>
              </a:spcBef>
              <a:buNone/>
            </a:pPr>
            <a:endParaRPr lang="zh-TW" altLang="en-US" sz="3600">
              <a:solidFill>
                <a:srgbClr val="004C69"/>
              </a:solidFill>
              <a:cs typeface="+mj-cs"/>
            </a:endParaRP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sz="3600">
                <a:solidFill>
                  <a:srgbClr val="004C69"/>
                </a:solidFill>
              </a:rPr>
              <a:t>模組目標</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4273828646"/>
              </p:ext>
            </p:extLst>
          </p:nvPr>
        </p:nvGraphicFramePr>
        <p:xfrm>
          <a:off x="528000" y="2160001"/>
          <a:ext cx="11105200" cy="4388538"/>
        </p:xfrm>
        <a:graphic>
          <a:graphicData uri="http://schemas.openxmlformats.org/drawingml/2006/table">
            <a:tbl>
              <a:tblPr firstRow="1" firstCol="1" bandRow="1">
                <a:tableStyleId>{5C22544A-7EE6-4342-B048-85BDC9FD1C3A}</a:tableStyleId>
              </a:tblPr>
              <a:tblGrid>
                <a:gridCol w="4368196">
                  <a:extLst>
                    <a:ext uri="{9D8B030D-6E8A-4147-A177-3AD203B41FA5}">
                      <a16:colId xmlns:a16="http://schemas.microsoft.com/office/drawing/2014/main" val="1523797708"/>
                    </a:ext>
                  </a:extLst>
                </a:gridCol>
                <a:gridCol w="6737004">
                  <a:extLst>
                    <a:ext uri="{9D8B030D-6E8A-4147-A177-3AD203B41FA5}">
                      <a16:colId xmlns:a16="http://schemas.microsoft.com/office/drawing/2014/main" val="2750207184"/>
                    </a:ext>
                  </a:extLst>
                </a:gridCol>
              </a:tblGrid>
              <a:tr h="304377">
                <a:tc>
                  <a:txBody>
                    <a:bodyPr vert="horz" wrap="square"/>
                    <a:lstStyle/>
                    <a:p>
                      <a:pPr marL="0" marR="0" rtl="0">
                        <a:lnSpc>
                          <a:spcPct val="107000"/>
                        </a:lnSpc>
                        <a:spcBef>
                          <a:spcPct val="0"/>
                        </a:spcBef>
                        <a:spcAft>
                          <a:spcPct val="0"/>
                        </a:spcAft>
                      </a:pPr>
                      <a:r>
                        <a:rPr lang="zh-TW" sz="2600">
                          <a:effectLst/>
                          <a:latin typeface="標楷體" pitchFamily="65" charset="-120"/>
                          <a:ea typeface="標楷體" panose="03000509000000000000" pitchFamily="65" charset="-120"/>
                        </a:rPr>
                        <a:t>主題標題</a:t>
                      </a:r>
                    </a:p>
                  </a:txBody>
                  <a:tcPr marT="0" marB="0"/>
                </a:tc>
                <a:tc>
                  <a:txBody>
                    <a:bodyPr vert="horz" wrap="square"/>
                    <a:lstStyle/>
                    <a:p>
                      <a:pPr marL="0" marR="0" rtl="0">
                        <a:lnSpc>
                          <a:spcPct val="107000"/>
                        </a:lnSpc>
                        <a:spcBef>
                          <a:spcPct val="0"/>
                        </a:spcBef>
                        <a:spcAft>
                          <a:spcPct val="0"/>
                        </a:spcAft>
                      </a:pPr>
                      <a:r>
                        <a:rPr lang="zh-TW" sz="2600">
                          <a:effectLst/>
                          <a:latin typeface="標楷體" pitchFamily="65" charset="-120"/>
                          <a:ea typeface="標楷體" panose="03000509000000000000" pitchFamily="65" charset="-120"/>
                        </a:rPr>
                        <a:t>主題目標</a:t>
                      </a:r>
                    </a:p>
                  </a:txBody>
                  <a:tcPr marT="0" marB="0"/>
                </a:tc>
                <a:extLst>
                  <a:ext uri="{0D108BD9-81ED-4DB2-BD59-A6C34878D82A}">
                    <a16:rowId xmlns:a16="http://schemas.microsoft.com/office/drawing/2014/main" val="1874061904"/>
                  </a:ext>
                </a:extLst>
              </a:tr>
              <a:tr h="833120">
                <a:tc>
                  <a:txBody>
                    <a:bodyPr vert="horz" wrap="square"/>
                    <a:lstStyle/>
                    <a:p>
                      <a:pPr fontAlgn="ctr"/>
                      <a:r>
                        <a:rPr lang="zh-TW" altLang="en-US" sz="2600" b="1">
                          <a:effectLst/>
                          <a:latin typeface="標楷體" pitchFamily="65" charset="-120"/>
                          <a:ea typeface="標楷體" panose="03000509000000000000" pitchFamily="65" charset="-120"/>
                        </a:rPr>
                        <a:t>網路文件</a:t>
                      </a:r>
                      <a:endParaRPr lang="zh-TW" altLang="en-US" sz="26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600" b="0">
                          <a:effectLst/>
                          <a:latin typeface="標楷體" pitchFamily="65" charset="-120"/>
                          <a:ea typeface="標楷體" panose="03000509000000000000" pitchFamily="65" charset="-120"/>
                        </a:rPr>
                        <a:t>說明如何開發網路文件，以及如何使用網路問題進行故障排除。</a:t>
                      </a:r>
                    </a:p>
                  </a:txBody>
                  <a:tcPr marL="50800" marR="50800" marT="50800" marB="50800" anchor="ctr"/>
                </a:tc>
                <a:extLst>
                  <a:ext uri="{0D108BD9-81ED-4DB2-BD59-A6C34878D82A}">
                    <a16:rowId xmlns:a16="http://schemas.microsoft.com/office/drawing/2014/main" val="1646858405"/>
                  </a:ext>
                </a:extLst>
              </a:tr>
              <a:tr h="833120">
                <a:tc>
                  <a:txBody>
                    <a:bodyPr vert="horz" wrap="square"/>
                    <a:lstStyle/>
                    <a:p>
                      <a:pPr fontAlgn="ctr"/>
                      <a:r>
                        <a:rPr lang="zh-TW" altLang="en-US" sz="2600" b="1">
                          <a:effectLst/>
                          <a:latin typeface="標楷體" pitchFamily="65" charset="-120"/>
                          <a:ea typeface="標楷體" panose="03000509000000000000" pitchFamily="65" charset="-120"/>
                        </a:rPr>
                        <a:t>故障排除程序</a:t>
                      </a:r>
                      <a:endParaRPr lang="zh-TW" altLang="en-US" sz="26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600" b="0">
                          <a:effectLst/>
                          <a:latin typeface="標楷體" pitchFamily="65" charset="-120"/>
                          <a:ea typeface="標楷體" panose="03000509000000000000" pitchFamily="65" charset="-120"/>
                        </a:rPr>
                        <a:t>比較使用系統化、分層式方法的故障排除方法。</a:t>
                      </a:r>
                    </a:p>
                  </a:txBody>
                  <a:tcPr marL="50800" marR="50800" marT="50800" marB="50800" anchor="ctr"/>
                </a:tc>
                <a:extLst>
                  <a:ext uri="{0D108BD9-81ED-4DB2-BD59-A6C34878D82A}">
                    <a16:rowId xmlns:a16="http://schemas.microsoft.com/office/drawing/2014/main" val="1435904258"/>
                  </a:ext>
                </a:extLst>
              </a:tr>
              <a:tr h="745787">
                <a:tc>
                  <a:txBody>
                    <a:bodyPr vert="horz" wrap="square"/>
                    <a:lstStyle/>
                    <a:p>
                      <a:pPr fontAlgn="ctr"/>
                      <a:r>
                        <a:rPr lang="zh-TW" altLang="en-US" sz="2600" b="1">
                          <a:effectLst/>
                          <a:latin typeface="標楷體" pitchFamily="65" charset="-120"/>
                          <a:ea typeface="標楷體" panose="03000509000000000000" pitchFamily="65" charset="-120"/>
                        </a:rPr>
                        <a:t>故障排除工具</a:t>
                      </a:r>
                      <a:endParaRPr lang="zh-TW" altLang="en-US" sz="26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600" b="0">
                          <a:effectLst/>
                          <a:latin typeface="標楷體" pitchFamily="65" charset="-120"/>
                          <a:ea typeface="標楷體" panose="03000509000000000000" pitchFamily="65" charset="-120"/>
                        </a:rPr>
                        <a:t>描述不同的網路故障排除工具。</a:t>
                      </a:r>
                    </a:p>
                  </a:txBody>
                  <a:tcPr marL="50800" marR="50800" marT="50800" marB="50800" anchor="ctr"/>
                </a:tc>
                <a:extLst>
                  <a:ext uri="{0D108BD9-81ED-4DB2-BD59-A6C34878D82A}">
                    <a16:rowId xmlns:a16="http://schemas.microsoft.com/office/drawing/2014/main" val="581345525"/>
                  </a:ext>
                </a:extLst>
              </a:tr>
              <a:tr h="745787">
                <a:tc>
                  <a:txBody>
                    <a:bodyPr vert="horz" wrap="square"/>
                    <a:lstStyle/>
                    <a:p>
                      <a:pPr fontAlgn="ctr"/>
                      <a:r>
                        <a:rPr lang="zh-TW" altLang="en-US" sz="2600" b="1">
                          <a:effectLst/>
                          <a:latin typeface="標楷體" pitchFamily="65" charset="-120"/>
                          <a:ea typeface="標楷體" panose="03000509000000000000" pitchFamily="65" charset="-120"/>
                        </a:rPr>
                        <a:t>網路問題的徵候和原因</a:t>
                      </a:r>
                      <a:endParaRPr lang="zh-TW" altLang="en-US" sz="26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600" b="0">
                          <a:effectLst/>
                          <a:latin typeface="標楷體" pitchFamily="65" charset="-120"/>
                          <a:ea typeface="標楷體" panose="03000509000000000000" pitchFamily="65" charset="-120"/>
                        </a:rPr>
                        <a:t>使用分層模型判斷網路問題的徵候和原因。</a:t>
                      </a:r>
                    </a:p>
                  </a:txBody>
                  <a:tcPr marL="50800" marR="50800" marT="50800" marB="50800" anchor="ctr"/>
                </a:tc>
                <a:extLst>
                  <a:ext uri="{0D108BD9-81ED-4DB2-BD59-A6C34878D82A}">
                    <a16:rowId xmlns:a16="http://schemas.microsoft.com/office/drawing/2014/main" val="725451415"/>
                  </a:ext>
                </a:extLst>
              </a:tr>
              <a:tr h="745787">
                <a:tc>
                  <a:txBody>
                    <a:bodyPr vert="horz" wrap="square"/>
                    <a:lstStyle/>
                    <a:p>
                      <a:pPr fontAlgn="ctr"/>
                      <a:r>
                        <a:rPr lang="zh-TW" altLang="en-US" sz="2600" b="1">
                          <a:effectLst/>
                          <a:latin typeface="標楷體" pitchFamily="65" charset="-120"/>
                          <a:ea typeface="標楷體" panose="03000509000000000000" pitchFamily="65" charset="-120"/>
                        </a:rPr>
                        <a:t>故障排除 </a:t>
                      </a:r>
                      <a:r>
                        <a:rPr lang="en-US" altLang="zh-TW" sz="2600" b="1">
                          <a:effectLst/>
                          <a:latin typeface="標楷體" pitchFamily="65" charset="-120"/>
                          <a:ea typeface="標楷體" panose="03000509000000000000" pitchFamily="65" charset="-120"/>
                        </a:rPr>
                        <a:t>IP </a:t>
                      </a:r>
                      <a:r>
                        <a:rPr lang="zh-TW" altLang="en-US" sz="2600" b="1">
                          <a:effectLst/>
                          <a:latin typeface="標楷體" pitchFamily="65" charset="-120"/>
                          <a:ea typeface="標楷體" panose="03000509000000000000" pitchFamily="65" charset="-120"/>
                        </a:rPr>
                        <a:t>連通性</a:t>
                      </a:r>
                      <a:endParaRPr lang="zh-TW" altLang="en-US" sz="26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zh-TW" altLang="en-US" sz="2600" b="0">
                          <a:effectLst/>
                          <a:latin typeface="標楷體" pitchFamily="65" charset="-120"/>
                          <a:ea typeface="標楷體" panose="03000509000000000000" pitchFamily="65" charset="-120"/>
                        </a:rPr>
                        <a:t>使用分層模型故障排除網路</a:t>
                      </a:r>
                    </a:p>
                  </a:txBody>
                  <a:tcPr marL="50800" marR="50800" marT="50800" marB="50800" anchor="ctr"/>
                </a:tc>
                <a:extLst>
                  <a:ext uri="{0D108BD9-81ED-4DB2-BD59-A6C34878D82A}">
                    <a16:rowId xmlns:a16="http://schemas.microsoft.com/office/drawing/2014/main" val="1466743546"/>
                  </a:ext>
                </a:extLst>
              </a:tr>
            </a:tbl>
          </a:graphicData>
        </a:graphic>
      </p:graphicFrame>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495</a:t>
            </a:fld>
            <a:endParaRPr lang="en-US" kern="0">
              <a:solidFill>
                <a:srgbClr val="595959"/>
              </a:solidFill>
            </a:endParaRPr>
          </a:p>
        </p:txBody>
      </p:sp>
    </p:spTree>
    <p:custDataLst>
      <p:tags r:id="rId3"/>
    </p:custDataLst>
    <p:extLst>
      <p:ext uri="{BB962C8B-B14F-4D97-AF65-F5344CB8AC3E}">
        <p14:creationId xmlns:p14="http://schemas.microsoft.com/office/powerpoint/2010/main" val="4196718995"/>
      </p:ext>
    </p:extLst>
  </p:cSld>
  <p:clrMapOvr>
    <a:masterClrMapping/>
  </p:clrMapOvr>
  <p:transition spd="slow">
    <p:wipe/>
  </p:transition>
  <p:timing/>
</p:sld>
</file>

<file path=ppt/slides/slide4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pPr marL="0" indent="0">
              <a:buNone/>
            </a:pPr>
            <a:r>
              <a:rPr lang="zh-TW" altLang="en-US" sz="2400">
                <a:latin typeface="標楷體" pitchFamily="65" charset="-120"/>
              </a:rPr>
              <a:t>必須準確且完整的網路文件，才能有效監控和故障排除網路。</a:t>
            </a:r>
            <a:endParaRPr lang="en-CA" sz="2400">
              <a:latin typeface="標楷體" pitchFamily="65" charset="-120"/>
            </a:endParaRPr>
          </a:p>
          <a:p>
            <a:pPr marL="0" indent="0">
              <a:buNone/>
            </a:pPr>
            <a:r>
              <a:rPr lang="zh-TW" altLang="en-US" sz="2400">
                <a:latin typeface="標楷體" pitchFamily="65" charset="-120"/>
              </a:rPr>
              <a:t>常見的網路文件包括下列各項：</a:t>
            </a:r>
          </a:p>
          <a:p>
            <a:pPr lvl="1"/>
            <a:r>
              <a:rPr lang="zh-TW" altLang="en-US">
                <a:latin typeface="標楷體" pitchFamily="65" charset="-120"/>
              </a:rPr>
              <a:t>實體和邏輯網路拓撲圖</a:t>
            </a:r>
          </a:p>
          <a:p>
            <a:pPr lvl="1"/>
            <a:r>
              <a:rPr lang="zh-TW" altLang="en-US">
                <a:latin typeface="標楷體" pitchFamily="65" charset="-120"/>
              </a:rPr>
              <a:t>記錄所有相關裝置資訊的網路裝置文件</a:t>
            </a:r>
          </a:p>
          <a:p>
            <a:pPr lvl="1"/>
            <a:r>
              <a:rPr lang="zh-TW" altLang="en-US">
                <a:latin typeface="標楷體" pitchFamily="65" charset="-120"/>
              </a:rPr>
              <a:t>網路效能基線文件</a:t>
            </a:r>
          </a:p>
          <a:p>
            <a:pPr marL="0" indent="0">
              <a:buNone/>
            </a:pPr>
            <a:r>
              <a:rPr lang="zh-TW" altLang="en-US" sz="2400">
                <a:latin typeface="標楷體" pitchFamily="65" charset="-120"/>
              </a:rPr>
              <a:t>所有網路文件都應該保存在單一位置，備份文件應保持並保存在一個分開的位置。</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12.1</a:t>
            </a:r>
            <a:r>
              <a:rPr lang="zh-TW" altLang="en-US" sz="3600" smtClean="0">
                <a:solidFill>
                  <a:srgbClr val="004C69"/>
                </a:solidFill>
              </a:rPr>
              <a:t> 網路</a:t>
            </a:r>
            <a:r>
              <a:rPr lang="zh-TW" altLang="en-US" sz="3600">
                <a:solidFill>
                  <a:srgbClr val="004C69"/>
                </a:solidFill>
              </a:rPr>
              <a:t>文件</a:t>
            </a:r>
            <a:br>
              <a:rPr lang="en-US" sz="3600">
                <a:solidFill>
                  <a:srgbClr val="004C69"/>
                </a:solidFill>
              </a:rPr>
            </a:br>
            <a:r>
              <a:rPr lang="zh-TW" altLang="zh-TW" sz="3600">
                <a:solidFill>
                  <a:srgbClr val="004C69"/>
                </a:solidFill>
              </a:rPr>
              <a:t>文件概述</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496</a:t>
            </a:fld>
            <a:endParaRPr lang="en-US" kern="0">
              <a:solidFill>
                <a:srgbClr val="595959"/>
              </a:solidFill>
            </a:endParaRPr>
          </a:p>
        </p:txBody>
      </p:sp>
    </p:spTree>
    <p:extLst>
      <p:ext uri="{BB962C8B-B14F-4D97-AF65-F5344CB8AC3E}">
        <p14:creationId xmlns:p14="http://schemas.microsoft.com/office/powerpoint/2010/main" val="1858094744"/>
      </p:ext>
    </p:extLst>
  </p:cSld>
  <p:clrMapOvr>
    <a:masterClrMapping/>
  </p:clrMapOvr>
  <p:transition/>
  <p:timing/>
</p:sld>
</file>

<file path=ppt/slides/slide4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22218"/>
            <a:ext cx="11804381" cy="4978432"/>
          </a:xfrm>
        </p:spPr>
        <p:txBody>
          <a:bodyPr>
            <a:normAutofit/>
          </a:bodyPr>
          <a:lstStyle/>
          <a:p>
            <a:r>
              <a:rPr lang="zh-TW" altLang="en-US" sz="2400">
                <a:latin typeface="標楷體" pitchFamily="65" charset="-120"/>
              </a:rPr>
              <a:t>有兩種類型的路網拓撲圖：實體拓撲和邏輯拓撲。</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19778" y="0"/>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12.1</a:t>
            </a:r>
            <a:r>
              <a:rPr lang="zh-TW" altLang="en-US" sz="3600" smtClean="0">
                <a:solidFill>
                  <a:srgbClr val="004C69"/>
                </a:solidFill>
              </a:rPr>
              <a:t>網路</a:t>
            </a:r>
            <a:r>
              <a:rPr lang="zh-TW" altLang="en-US" sz="3600">
                <a:solidFill>
                  <a:srgbClr val="004C69"/>
                </a:solidFill>
              </a:rPr>
              <a:t>文件</a:t>
            </a:r>
            <a:br>
              <a:rPr lang="en-US" sz="3600">
                <a:solidFill>
                  <a:srgbClr val="004C69"/>
                </a:solidFill>
              </a:rPr>
            </a:br>
            <a:r>
              <a:rPr lang="zh-TW" altLang="en-US" sz="3600">
                <a:solidFill>
                  <a:srgbClr val="004C69"/>
                </a:solidFill>
              </a:rPr>
              <a:t>網路拓撲圖</a:t>
            </a:r>
          </a:p>
        </p:txBody>
      </p:sp>
      <p:sp>
        <p:nvSpPr>
          <p:cNvPr id="2" name="Rectangle 1">
            <a:extLst>
              <a:ext uri="{FF2B5EF4-FFF2-40B4-BE49-F238E27FC236}">
                <a16:creationId xmlns:a16="http://schemas.microsoft.com/office/drawing/2014/main" id="{2BFCAFFD-E120-40E3-A1E4-91FD6A24FEAF}"/>
              </a:ext>
            </a:extLst>
          </p:cNvPr>
          <p:cNvSpPr/>
          <p:nvPr/>
        </p:nvSpPr>
        <p:spPr>
          <a:xfrm>
            <a:off x="437513" y="1618846"/>
            <a:ext cx="5413481" cy="4579823"/>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algn="ctr" rtl="0"/>
            <a:r>
              <a:rPr lang="zh-TW" altLang="en-US" sz="1600" b="1">
                <a:solidFill>
                  <a:srgbClr val="000000"/>
                </a:solidFill>
              </a:rPr>
              <a:t>實體拓撲</a:t>
            </a:r>
          </a:p>
        </p:txBody>
      </p:sp>
      <p:pic>
        <p:nvPicPr>
          <p:cNvPr id="6" name="Picture 5">
            <a:extLst>
              <a:ext uri="{FF2B5EF4-FFF2-40B4-BE49-F238E27FC236}">
                <a16:creationId xmlns:a16="http://schemas.microsoft.com/office/drawing/2014/main" id="{8853BF26-11A9-4B9C-826C-F9D012C39551}"/>
              </a:ext>
            </a:extLst>
          </p:cNvPr>
          <p:cNvPicPr>
            <a:picLocks noChangeAspect="1"/>
          </p:cNvPicPr>
          <p:nvPr/>
        </p:nvPicPr>
        <p:blipFill>
          <a:blip r:embed="rId3"/>
          <a:stretch>
            <a:fillRect/>
          </a:stretch>
        </p:blipFill>
        <p:spPr>
          <a:xfrm>
            <a:off x="688061" y="2254664"/>
            <a:ext cx="5010984" cy="3663945"/>
          </a:xfrm>
          <a:prstGeom prst="rect">
            <a:avLst/>
          </a:prstGeom>
        </p:spPr>
      </p:pic>
      <p:sp>
        <p:nvSpPr>
          <p:cNvPr id="5" name="Rectangle 4">
            <a:extLst>
              <a:ext uri="{FF2B5EF4-FFF2-40B4-BE49-F238E27FC236}">
                <a16:creationId xmlns:a16="http://schemas.microsoft.com/office/drawing/2014/main" id="{D35329ED-3E2A-43E1-8470-CB933F55DFB8}"/>
              </a:ext>
            </a:extLst>
          </p:cNvPr>
          <p:cNvSpPr/>
          <p:nvPr/>
        </p:nvSpPr>
        <p:spPr>
          <a:xfrm>
            <a:off x="6215778" y="1618846"/>
            <a:ext cx="5413481" cy="4579823"/>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algn="ctr" rtl="0"/>
            <a:r>
              <a:rPr lang="zh-TW" altLang="en-US" sz="1600" b="1">
                <a:solidFill>
                  <a:srgbClr val="000000"/>
                </a:solidFill>
              </a:rPr>
              <a:t>邏輯拓撲</a:t>
            </a:r>
          </a:p>
        </p:txBody>
      </p:sp>
      <p:pic>
        <p:nvPicPr>
          <p:cNvPr id="7" name="Picture 6">
            <a:extLst>
              <a:ext uri="{FF2B5EF4-FFF2-40B4-BE49-F238E27FC236}">
                <a16:creationId xmlns:a16="http://schemas.microsoft.com/office/drawing/2014/main" id="{C74DBD1B-F3C1-479C-A636-2E8E0A0B2531}"/>
              </a:ext>
            </a:extLst>
          </p:cNvPr>
          <p:cNvPicPr>
            <a:picLocks noChangeAspect="1"/>
          </p:cNvPicPr>
          <p:nvPr/>
        </p:nvPicPr>
        <p:blipFill>
          <a:blip r:embed="rId4"/>
          <a:stretch>
            <a:fillRect/>
          </a:stretch>
        </p:blipFill>
        <p:spPr>
          <a:xfrm>
            <a:off x="6256879" y="2522051"/>
            <a:ext cx="5317101" cy="3385851"/>
          </a:xfrm>
          <a:prstGeom prst="rect">
            <a:avLst/>
          </a:prstGeom>
        </p:spPr>
      </p:pic>
      <p:sp>
        <p:nvSpPr>
          <p:cNvPr id="8" name="投影片編號版面配置區 7"/>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497</a:t>
            </a:fld>
            <a:endParaRPr lang="en-US" kern="0">
              <a:solidFill>
                <a:srgbClr val="595959"/>
              </a:solidFill>
            </a:endParaRPr>
          </a:p>
        </p:txBody>
      </p:sp>
    </p:spTree>
    <p:extLst>
      <p:ext uri="{BB962C8B-B14F-4D97-AF65-F5344CB8AC3E}">
        <p14:creationId xmlns:p14="http://schemas.microsoft.com/office/powerpoint/2010/main" val="1158992419"/>
      </p:ext>
    </p:extLst>
  </p:cSld>
  <p:clrMapOvr>
    <a:masterClrMapping/>
  </p:clrMapOvr>
  <p:transition/>
  <p:timing/>
</p:sld>
</file>

<file path=ppt/slides/slide4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3418860" cy="5540425"/>
          </a:xfrm>
        </p:spPr>
        <p:txBody>
          <a:bodyPr>
            <a:normAutofit/>
          </a:bodyPr>
          <a:lstStyle/>
          <a:p>
            <a:pPr marL="0" indent="0">
              <a:buNone/>
            </a:pPr>
            <a:r>
              <a:rPr lang="zh-TW" altLang="en-US" sz="2400">
                <a:latin typeface="標楷體" pitchFamily="65" charset="-120"/>
              </a:rPr>
              <a:t>網路裝置文件應包含正確、最新的網路硬體和軟體記錄。</a:t>
            </a:r>
            <a:endParaRPr lang="en-CA" sz="2400">
              <a:latin typeface="標楷體" pitchFamily="65" charset="-120"/>
            </a:endParaRPr>
          </a:p>
          <a:p>
            <a:pPr marL="0" indent="0">
              <a:buNone/>
            </a:pPr>
            <a:r>
              <a:rPr lang="zh-TW" altLang="en-US" sz="2400">
                <a:latin typeface="標楷體" pitchFamily="65" charset="-120"/>
              </a:rPr>
              <a:t>文件應包含所有有關網路裝置的相關資訊。</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12.1</a:t>
            </a:r>
            <a:r>
              <a:rPr lang="zh-TW" altLang="en-US" sz="3600" smtClean="0">
                <a:solidFill>
                  <a:srgbClr val="004C69"/>
                </a:solidFill>
              </a:rPr>
              <a:t>網路</a:t>
            </a:r>
            <a:r>
              <a:rPr lang="zh-TW" altLang="en-US" sz="3600">
                <a:solidFill>
                  <a:srgbClr val="004C69"/>
                </a:solidFill>
              </a:rPr>
              <a:t>文件</a:t>
            </a:r>
            <a:br>
              <a:rPr lang="en-US" sz="3600">
                <a:solidFill>
                  <a:srgbClr val="004C69"/>
                </a:solidFill>
              </a:rPr>
            </a:br>
            <a:r>
              <a:rPr lang="zh-TW" altLang="en-US" sz="3600">
                <a:solidFill>
                  <a:srgbClr val="004C69"/>
                </a:solidFill>
              </a:rPr>
              <a:t>網路裝置文件</a:t>
            </a:r>
          </a:p>
        </p:txBody>
      </p:sp>
      <p:sp>
        <p:nvSpPr>
          <p:cNvPr id="10" name="Rectangle 9">
            <a:extLst>
              <a:ext uri="{FF2B5EF4-FFF2-40B4-BE49-F238E27FC236}">
                <a16:creationId xmlns:a16="http://schemas.microsoft.com/office/drawing/2014/main" id="{12BC2FEB-9ACF-4340-80B7-B913FD563C31}"/>
              </a:ext>
            </a:extLst>
          </p:cNvPr>
          <p:cNvSpPr/>
          <p:nvPr/>
        </p:nvSpPr>
        <p:spPr>
          <a:xfrm>
            <a:off x="4119611" y="808618"/>
            <a:ext cx="7563727" cy="1645564"/>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rtl="0"/>
            <a:r>
              <a:rPr lang="zh-TW" altLang="en-US" sz="1600" b="1">
                <a:solidFill>
                  <a:srgbClr val="000000"/>
                </a:solidFill>
              </a:rPr>
              <a:t>路由器裝置文件</a:t>
            </a:r>
          </a:p>
        </p:txBody>
      </p:sp>
      <p:pic>
        <p:nvPicPr>
          <p:cNvPr id="2" name="Picture 1">
            <a:extLst>
              <a:ext uri="{FF2B5EF4-FFF2-40B4-BE49-F238E27FC236}">
                <a16:creationId xmlns:a16="http://schemas.microsoft.com/office/drawing/2014/main" id="{03211694-E374-4599-8DA7-6302BC3773FC}"/>
              </a:ext>
            </a:extLst>
          </p:cNvPr>
          <p:cNvPicPr>
            <a:picLocks noChangeAspect="1"/>
          </p:cNvPicPr>
          <p:nvPr/>
        </p:nvPicPr>
        <p:blipFill>
          <a:blip r:embed="rId3"/>
          <a:stretch>
            <a:fillRect/>
          </a:stretch>
        </p:blipFill>
        <p:spPr>
          <a:xfrm>
            <a:off x="5960611" y="844606"/>
            <a:ext cx="5608407" cy="1576055"/>
          </a:xfrm>
          <a:prstGeom prst="rect">
            <a:avLst/>
          </a:prstGeom>
          <a:ln>
            <a:solidFill>
              <a:schemeClr val="accent1"/>
            </a:solidFill>
          </a:ln>
        </p:spPr>
      </p:pic>
      <p:sp>
        <p:nvSpPr>
          <p:cNvPr id="11" name="Rectangle 10">
            <a:extLst>
              <a:ext uri="{FF2B5EF4-FFF2-40B4-BE49-F238E27FC236}">
                <a16:creationId xmlns:a16="http://schemas.microsoft.com/office/drawing/2014/main" id="{82271C85-8ED5-43A7-B2EE-4B589FF29A8E}"/>
              </a:ext>
            </a:extLst>
          </p:cNvPr>
          <p:cNvSpPr/>
          <p:nvPr/>
        </p:nvSpPr>
        <p:spPr>
          <a:xfrm>
            <a:off x="4119611" y="2607989"/>
            <a:ext cx="7563727" cy="1893035"/>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rtl="0"/>
            <a:r>
              <a:rPr lang="zh-TW" altLang="en-US" sz="1600" b="1">
                <a:solidFill>
                  <a:srgbClr val="000000"/>
                </a:solidFill>
              </a:rPr>
              <a:t>交換器裝置文件</a:t>
            </a:r>
          </a:p>
        </p:txBody>
      </p:sp>
      <p:pic>
        <p:nvPicPr>
          <p:cNvPr id="5" name="Picture 4">
            <a:extLst>
              <a:ext uri="{FF2B5EF4-FFF2-40B4-BE49-F238E27FC236}">
                <a16:creationId xmlns:a16="http://schemas.microsoft.com/office/drawing/2014/main" id="{C656E8C5-78C0-4282-B5CD-EBB78DC85D10}"/>
              </a:ext>
            </a:extLst>
          </p:cNvPr>
          <p:cNvPicPr>
            <a:picLocks noChangeAspect="1"/>
          </p:cNvPicPr>
          <p:nvPr/>
        </p:nvPicPr>
        <p:blipFill>
          <a:blip r:embed="rId4"/>
          <a:stretch>
            <a:fillRect/>
          </a:stretch>
        </p:blipFill>
        <p:spPr>
          <a:xfrm>
            <a:off x="5943079" y="2630521"/>
            <a:ext cx="5672959" cy="1837361"/>
          </a:xfrm>
          <a:prstGeom prst="rect">
            <a:avLst/>
          </a:prstGeom>
          <a:ln>
            <a:solidFill>
              <a:schemeClr val="accent1"/>
            </a:solidFill>
          </a:ln>
        </p:spPr>
      </p:pic>
      <p:sp>
        <p:nvSpPr>
          <p:cNvPr id="12" name="Rectangle 11">
            <a:extLst>
              <a:ext uri="{FF2B5EF4-FFF2-40B4-BE49-F238E27FC236}">
                <a16:creationId xmlns:a16="http://schemas.microsoft.com/office/drawing/2014/main" id="{17BA5CFF-18B1-4081-9189-61AE2CFF4D1C}"/>
              </a:ext>
            </a:extLst>
          </p:cNvPr>
          <p:cNvSpPr/>
          <p:nvPr/>
        </p:nvSpPr>
        <p:spPr>
          <a:xfrm>
            <a:off x="4119611" y="4600844"/>
            <a:ext cx="7563727" cy="1748185"/>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rtl="0"/>
            <a:r>
              <a:rPr lang="zh-TW" altLang="en-US" sz="1600" b="1">
                <a:solidFill>
                  <a:srgbClr val="000000"/>
                </a:solidFill>
              </a:rPr>
              <a:t>端點系統文件</a:t>
            </a:r>
          </a:p>
        </p:txBody>
      </p:sp>
      <p:pic>
        <p:nvPicPr>
          <p:cNvPr id="6" name="Picture 5">
            <a:extLst>
              <a:ext uri="{FF2B5EF4-FFF2-40B4-BE49-F238E27FC236}">
                <a16:creationId xmlns:a16="http://schemas.microsoft.com/office/drawing/2014/main" id="{FB43D777-BD26-4159-A9B6-2E86C2D4CD4A}"/>
              </a:ext>
            </a:extLst>
          </p:cNvPr>
          <p:cNvPicPr>
            <a:picLocks noChangeAspect="1"/>
          </p:cNvPicPr>
          <p:nvPr/>
        </p:nvPicPr>
        <p:blipFill>
          <a:blip r:embed="rId5"/>
          <a:stretch>
            <a:fillRect/>
          </a:stretch>
        </p:blipFill>
        <p:spPr>
          <a:xfrm>
            <a:off x="5943079" y="4636694"/>
            <a:ext cx="5664491" cy="1676487"/>
          </a:xfrm>
          <a:prstGeom prst="rect">
            <a:avLst/>
          </a:prstGeom>
          <a:ln>
            <a:solidFill>
              <a:schemeClr val="accent1"/>
            </a:solidFill>
          </a:ln>
        </p:spPr>
      </p:pic>
      <p:sp>
        <p:nvSpPr>
          <p:cNvPr id="7" name="投影片編號版面配置區 6"/>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498</a:t>
            </a:fld>
            <a:endParaRPr lang="en-US" kern="0">
              <a:solidFill>
                <a:srgbClr val="595959"/>
              </a:solidFill>
            </a:endParaRPr>
          </a:p>
        </p:txBody>
      </p:sp>
    </p:spTree>
    <p:extLst>
      <p:ext uri="{BB962C8B-B14F-4D97-AF65-F5344CB8AC3E}">
        <p14:creationId xmlns:p14="http://schemas.microsoft.com/office/powerpoint/2010/main" val="2718510192"/>
      </p:ext>
    </p:extLst>
  </p:cSld>
  <p:clrMapOvr>
    <a:masterClrMapping/>
  </p:clrMapOvr>
  <p:transition/>
  <p:timing/>
</p:sld>
</file>

<file path=ppt/slides/slide4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13411"/>
            <a:ext cx="9689545" cy="4787239"/>
          </a:xfrm>
        </p:spPr>
        <p:txBody>
          <a:bodyPr/>
          <a:lstStyle/>
          <a:p>
            <a:pPr marL="0" indent="0">
              <a:buNone/>
            </a:pPr>
            <a:r>
              <a:rPr lang="zh-TW" altLang="en-US" sz="2400">
                <a:latin typeface="標楷體" pitchFamily="65" charset="-120"/>
              </a:rPr>
              <a:t>網路基線是用來建立正常的網路或系統效能，以確定網路在正常情況下的 “個性”。建立網路效能基線需要從連接埠和裝置收集效能資料，這些連接埠對網路作業至關重要。</a:t>
            </a:r>
            <a:endParaRPr lang="en-CA" sz="2400">
              <a:latin typeface="標楷體" pitchFamily="65" charset="-120"/>
            </a:endParaRPr>
          </a:p>
          <a:p>
            <a:pPr marL="0" indent="0">
              <a:buNone/>
            </a:pPr>
            <a:r>
              <a:rPr lang="zh-TW" altLang="en-US" sz="2400">
                <a:latin typeface="標楷體" pitchFamily="65" charset="-120"/>
              </a:rPr>
              <a:t>基線資料如下：</a:t>
            </a:r>
          </a:p>
          <a:p>
            <a:pPr lvl="1"/>
            <a:r>
              <a:rPr lang="zh-TW" altLang="en-US">
                <a:latin typeface="標楷體" pitchFamily="65" charset="-120"/>
              </a:rPr>
              <a:t>提供目前網路設計是否符合業務需求的深入解析。</a:t>
            </a:r>
          </a:p>
          <a:p>
            <a:pPr lvl="1"/>
            <a:r>
              <a:rPr lang="zh-TW" altLang="en-US">
                <a:latin typeface="標楷體" pitchFamily="65" charset="-120"/>
              </a:rPr>
              <a:t>可以揭示擁塞的區域或網路中未充分利用的區域。</a:t>
            </a:r>
          </a:p>
          <a:p>
            <a:pPr marL="380990" indent="-380990">
              <a:buFont typeface="Arial" pitchFamily="34" charset="0"/>
              <a:buChar char="•"/>
            </a:pPr>
            <a:endParaRPr lang="en-CA"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12.1</a:t>
            </a:r>
            <a:r>
              <a:rPr lang="zh-TW" altLang="en-US" sz="3600" smtClean="0">
                <a:solidFill>
                  <a:srgbClr val="004C69"/>
                </a:solidFill>
              </a:rPr>
              <a:t> 網路</a:t>
            </a:r>
            <a:r>
              <a:rPr lang="zh-TW" altLang="en-US" sz="3600">
                <a:solidFill>
                  <a:srgbClr val="004C69"/>
                </a:solidFill>
              </a:rPr>
              <a:t>文件</a:t>
            </a:r>
            <a:br>
              <a:rPr lang="en-US" sz="3600">
                <a:solidFill>
                  <a:srgbClr val="004C69"/>
                </a:solidFill>
              </a:rPr>
            </a:br>
            <a:r>
              <a:rPr lang="zh-TW" altLang="en-US" sz="3600">
                <a:solidFill>
                  <a:srgbClr val="004C69"/>
                </a:solidFill>
              </a:rPr>
              <a:t>建立網路基線</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499</a:t>
            </a:fld>
            <a:endParaRPr lang="en-US" kern="0">
              <a:solidFill>
                <a:srgbClr val="595959"/>
              </a:solidFill>
            </a:endParaRPr>
          </a:p>
        </p:txBody>
      </p:sp>
    </p:spTree>
    <p:extLst>
      <p:ext uri="{BB962C8B-B14F-4D97-AF65-F5344CB8AC3E}">
        <p14:creationId xmlns:p14="http://schemas.microsoft.com/office/powerpoint/2010/main" val="2264472029"/>
      </p:ext>
    </p:extLst>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DD0E5AD1-958B-4947-B0A4-0EAFF13D8826}"/>
              </a:ext>
            </a:extLst>
          </p:cNvPr>
          <p:cNvSpPr>
            <a:spLocks noGrp="1"/>
          </p:cNvSpPr>
          <p:nvPr>
            <p:ph idx="1"/>
          </p:nvPr>
        </p:nvSpPr>
        <p:spPr>
          <a:xfrm>
            <a:off x="676427" y="1065259"/>
            <a:ext cx="11010358" cy="5035391"/>
          </a:xfrm>
        </p:spPr>
        <p:txBody>
          <a:bodyPr/>
          <a:lstStyle/>
          <a:p>
            <a:r>
              <a:rPr lang="en-US" altLang="zh-TW">
                <a:latin typeface="標楷體" pitchFamily="65" charset="-120"/>
              </a:rPr>
              <a:t>OSPF </a:t>
            </a:r>
            <a:r>
              <a:rPr lang="zh-TW" altLang="en-US">
                <a:latin typeface="標楷體" pitchFamily="65" charset="-120"/>
              </a:rPr>
              <a:t>是一種鏈路狀態路由協定，被設計來替代距離向量路由資訊協定 </a:t>
            </a:r>
            <a:r>
              <a:rPr lang="en-US" altLang="zh-TW">
                <a:latin typeface="標楷體" pitchFamily="65" charset="-120"/>
              </a:rPr>
              <a:t>(RIP)</a:t>
            </a:r>
            <a:r>
              <a:rPr lang="zh-TW" altLang="en-US">
                <a:latin typeface="標楷體" pitchFamily="65" charset="-120"/>
              </a:rPr>
              <a:t>。</a:t>
            </a:r>
            <a:r>
              <a:rPr lang="zh-TW">
                <a:latin typeface="標楷體" pitchFamily="65" charset="-120"/>
              </a:rPr>
              <a:t>OSPF 比 RIP 具有顯著的優勢，</a:t>
            </a:r>
            <a:r>
              <a:rPr lang="zh-TW" altLang="en-US">
                <a:latin typeface="標楷體" pitchFamily="65" charset="-120"/>
              </a:rPr>
              <a:t>因為它能提供更快的收斂速度，並且可延展到更大的網路實作。</a:t>
            </a:r>
            <a:endParaRPr lang="zh-TW">
              <a:latin typeface="標楷體" pitchFamily="65" charset="-120"/>
            </a:endParaRPr>
          </a:p>
          <a:p>
            <a:r>
              <a:rPr lang="en-US" altLang="zh-TW">
                <a:latin typeface="標楷體" pitchFamily="65" charset="-120"/>
              </a:rPr>
              <a:t>OSPF </a:t>
            </a:r>
            <a:r>
              <a:rPr lang="zh-TW" altLang="en-US">
                <a:latin typeface="標楷體" pitchFamily="65" charset="-120"/>
              </a:rPr>
              <a:t>是一種使用區域概念的鏈路狀態路由協定。</a:t>
            </a:r>
            <a:r>
              <a:rPr lang="zh-TW">
                <a:latin typeface="標楷體" pitchFamily="65" charset="-120"/>
              </a:rPr>
              <a:t>網路管理員可以將路由網域劃分為協助控制路由更新流量的不同區域。 </a:t>
            </a:r>
          </a:p>
          <a:p>
            <a:pPr lvl="1"/>
            <a:r>
              <a:rPr lang="zh-TW" altLang="en-US">
                <a:latin typeface="標楷體" pitchFamily="65" charset="-120"/>
              </a:rPr>
              <a:t>鏈路是路由器上的一個介面</a:t>
            </a:r>
            <a:r>
              <a:rPr lang="zh-TW">
                <a:latin typeface="標楷體" pitchFamily="65" charset="-120"/>
              </a:rPr>
              <a:t>、連接兩部路由器的</a:t>
            </a:r>
            <a:r>
              <a:rPr lang="zh-TW" altLang="en-US">
                <a:latin typeface="標楷體" pitchFamily="65" charset="-120"/>
              </a:rPr>
              <a:t>網段</a:t>
            </a:r>
            <a:r>
              <a:rPr lang="zh-TW">
                <a:latin typeface="標楷體" pitchFamily="65" charset="-120"/>
              </a:rPr>
              <a:t>，</a:t>
            </a:r>
            <a:r>
              <a:rPr lang="zh-TW" altLang="en-US">
                <a:latin typeface="標楷體" pitchFamily="65" charset="-120"/>
              </a:rPr>
              <a:t>或者像是連接一部路由器的乙太網 </a:t>
            </a:r>
            <a:r>
              <a:rPr lang="en-US" altLang="zh-TW">
                <a:latin typeface="標楷體" pitchFamily="65" charset="-120"/>
              </a:rPr>
              <a:t>LAN </a:t>
            </a:r>
            <a:r>
              <a:rPr lang="zh-TW" altLang="en-US">
                <a:latin typeface="標楷體" pitchFamily="65" charset="-120"/>
              </a:rPr>
              <a:t>等末梢網路。</a:t>
            </a:r>
            <a:r>
              <a:rPr lang="zh-TW">
                <a:latin typeface="標楷體" pitchFamily="65" charset="-120"/>
              </a:rPr>
              <a:t> </a:t>
            </a:r>
          </a:p>
          <a:p>
            <a:pPr lvl="1"/>
            <a:r>
              <a:rPr lang="zh-TW" altLang="en-US">
                <a:latin typeface="標楷體" pitchFamily="65" charset="-120"/>
              </a:rPr>
              <a:t>關於一條鏈路的狀態的資訊稱為鏈路狀態。所有鏈路狀態資訊都包括網路前置碼、前置碼長度和成本。</a:t>
            </a:r>
            <a:endParaRPr lang="zh-TW">
              <a:latin typeface="標楷體" pitchFamily="65" charset="-120"/>
            </a:endParaRPr>
          </a:p>
          <a:p>
            <a:r>
              <a:rPr lang="zh-TW">
                <a:latin typeface="標楷體" pitchFamily="65" charset="-120"/>
              </a:rPr>
              <a:t>本模組涵蓋基本的</a:t>
            </a:r>
            <a:r>
              <a:rPr lang="zh-TW" altLang="en-US">
                <a:latin typeface="標楷體" pitchFamily="65" charset="-120"/>
              </a:rPr>
              <a:t>單區域 </a:t>
            </a:r>
            <a:r>
              <a:rPr lang="zh-TW">
                <a:latin typeface="標楷體" pitchFamily="65" charset="-120"/>
              </a:rPr>
              <a:t>OSPF 實作和</a:t>
            </a:r>
            <a:r>
              <a:rPr lang="zh-TW" altLang="en-US">
                <a:latin typeface="標楷體" pitchFamily="65" charset="-120"/>
              </a:rPr>
              <a:t>設定</a:t>
            </a:r>
            <a:r>
              <a:rPr lang="zh-TW">
                <a:latin typeface="標楷體" pitchFamily="65" charset="-120"/>
              </a:rPr>
              <a:t>。</a:t>
            </a:r>
          </a:p>
          <a:p>
            <a:endParaRPr lang="en-US">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1.1OSPF </a:t>
            </a:r>
            <a:r>
              <a:rPr lang="zh-TW" altLang="zh-TW" sz="3600">
                <a:solidFill>
                  <a:srgbClr val="004C69"/>
                </a:solidFill>
              </a:rPr>
              <a:t>的</a:t>
            </a:r>
            <a:r>
              <a:rPr lang="zh-TW" altLang="en-US" sz="3600">
                <a:solidFill>
                  <a:srgbClr val="004C69"/>
                </a:solidFill>
              </a:rPr>
              <a:t>功能和特徵</a:t>
            </a:r>
            <a:br>
              <a:rPr lang="en-US" altLang="zh-TW" sz="3600">
                <a:solidFill>
                  <a:srgbClr val="004C69"/>
                </a:solidFill>
              </a:rPr>
            </a:br>
            <a:r>
              <a:rPr lang="zh-TW" sz="3600">
                <a:solidFill>
                  <a:srgbClr val="004C69"/>
                </a:solidFill>
              </a:rPr>
              <a:t>簡介</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a:t>
            </a:fld>
            <a:endParaRPr lang="en-US" kern="0">
              <a:solidFill>
                <a:srgbClr val="595959"/>
              </a:solidFill>
            </a:endParaRPr>
          </a:p>
        </p:txBody>
      </p:sp>
    </p:spTree>
    <p:extLst>
      <p:ext uri="{BB962C8B-B14F-4D97-AF65-F5344CB8AC3E}">
        <p14:creationId xmlns:p14="http://schemas.microsoft.com/office/powerpoint/2010/main" val="1582659392"/>
      </p:ext>
    </p:extLst>
  </p:cSld>
  <p:clrMapOvr>
    <a:masterClrMapping/>
  </p:clrMapOvr>
  <p:transition/>
  <p:timing/>
</p:sld>
</file>

<file path=ppt/slides/slide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27301F4B-7117-2541-B262-8EBECB5A0F0B}"/>
              </a:ext>
            </a:extLst>
          </p:cNvPr>
          <p:cNvSpPr>
            <a:spLocks noGrp="1"/>
          </p:cNvSpPr>
          <p:nvPr>
            <p:ph idx="1"/>
          </p:nvPr>
        </p:nvSpPr>
        <p:spPr>
          <a:xfrm>
            <a:off x="714004" y="1035379"/>
            <a:ext cx="11804381" cy="5540425"/>
          </a:xfrm>
        </p:spPr>
        <p:txBody>
          <a:bodyPr>
            <a:normAutofit/>
          </a:bodyPr>
          <a:lstStyle/>
          <a:p>
            <a:pPr marL="0" indent="0">
              <a:buNone/>
            </a:pPr>
            <a:r>
              <a:rPr lang="zh-TW" altLang="en-US" sz="2000">
                <a:latin typeface="標楷體" pitchFamily="65" charset="-120"/>
              </a:rPr>
              <a:t>若要確認 </a:t>
            </a:r>
            <a:r>
              <a:rPr lang="en-US" altLang="zh-TW" sz="2000">
                <a:latin typeface="標楷體" pitchFamily="65" charset="-120"/>
              </a:rPr>
              <a:t>OSPFv2 </a:t>
            </a:r>
            <a:r>
              <a:rPr lang="zh-TW" altLang="en-US" sz="2000">
                <a:latin typeface="標楷體" pitchFamily="65" charset="-120"/>
              </a:rPr>
              <a:t>路由器的角色，請使用 </a:t>
            </a:r>
            <a:r>
              <a:rPr lang="en-US" altLang="zh-TW" sz="2000" b="1">
                <a:latin typeface="標楷體" pitchFamily="65" charset="-120"/>
              </a:rPr>
              <a:t>show ip ospf interface</a:t>
            </a:r>
            <a:r>
              <a:rPr lang="en-US" altLang="zh-TW" sz="2000">
                <a:latin typeface="標楷體" pitchFamily="65" charset="-120"/>
              </a:rPr>
              <a:t> </a:t>
            </a:r>
            <a:r>
              <a:rPr lang="zh-TW" altLang="en-US" sz="2000">
                <a:latin typeface="標楷體" pitchFamily="65" charset="-120"/>
              </a:rPr>
              <a:t>命令。</a:t>
            </a:r>
          </a:p>
          <a:p>
            <a:pPr marL="0" indent="0">
              <a:buNone/>
            </a:pPr>
            <a:r>
              <a:rPr lang="en-US" altLang="zh-TW" sz="2000">
                <a:latin typeface="標楷體" pitchFamily="65" charset="-120"/>
              </a:rPr>
              <a:t>R1 </a:t>
            </a:r>
            <a:r>
              <a:rPr lang="zh-TW" altLang="en-US" sz="2000">
                <a:latin typeface="標楷體" pitchFamily="65" charset="-120"/>
              </a:rPr>
              <a:t>產生的輸出確認：</a:t>
            </a:r>
          </a:p>
          <a:p>
            <a:pPr marL="380990" indent="-380990">
              <a:spcBef>
                <a:spcPct val="0"/>
              </a:spcBef>
              <a:spcAft>
                <a:spcPct val="0"/>
              </a:spcAft>
              <a:buFont typeface="Arial" pitchFamily="34" charset="0"/>
              <a:buChar char="•"/>
            </a:pPr>
            <a:r>
              <a:rPr lang="en-US" altLang="zh-TW" sz="2000">
                <a:latin typeface="標楷體" pitchFamily="65" charset="-120"/>
              </a:rPr>
              <a:t>R1 </a:t>
            </a:r>
            <a:r>
              <a:rPr lang="zh-TW" altLang="en-US" sz="2000">
                <a:latin typeface="標楷體" pitchFamily="65" charset="-120"/>
              </a:rPr>
              <a:t>不是 </a:t>
            </a:r>
            <a:r>
              <a:rPr lang="en-US" altLang="zh-TW" sz="2000">
                <a:latin typeface="標楷體" pitchFamily="65" charset="-120"/>
              </a:rPr>
              <a:t>DR </a:t>
            </a:r>
            <a:r>
              <a:rPr lang="zh-TW" altLang="en-US" sz="2000">
                <a:latin typeface="標楷體" pitchFamily="65" charset="-120"/>
              </a:rPr>
              <a:t>或 </a:t>
            </a:r>
            <a:r>
              <a:rPr lang="en-US" altLang="zh-TW" sz="2000">
                <a:latin typeface="標楷體" pitchFamily="65" charset="-120"/>
              </a:rPr>
              <a:t>BDR</a:t>
            </a:r>
            <a:r>
              <a:rPr lang="zh-TW" altLang="en-US" sz="2000">
                <a:latin typeface="標楷體" pitchFamily="65" charset="-120"/>
              </a:rPr>
              <a:t>，而是預設優先順序為 </a:t>
            </a:r>
            <a:r>
              <a:rPr lang="en-US" altLang="zh-TW" sz="2000">
                <a:latin typeface="標楷體" pitchFamily="65" charset="-120"/>
              </a:rPr>
              <a:t>1 </a:t>
            </a:r>
            <a:r>
              <a:rPr lang="zh-TW" altLang="en-US" sz="2000">
                <a:latin typeface="標楷體" pitchFamily="65" charset="-120"/>
              </a:rPr>
              <a:t>的 </a:t>
            </a:r>
            <a:r>
              <a:rPr lang="en-US" altLang="zh-TW" sz="2000">
                <a:latin typeface="標楷體" pitchFamily="65" charset="-120"/>
              </a:rPr>
              <a:t>DROTHER</a:t>
            </a:r>
            <a:r>
              <a:rPr lang="zh-TW" altLang="en-US" sz="2000">
                <a:latin typeface="標楷體" pitchFamily="65" charset="-120"/>
              </a:rPr>
              <a:t>。（第 </a:t>
            </a:r>
            <a:r>
              <a:rPr lang="en-US" altLang="zh-TW" sz="2000">
                <a:latin typeface="標楷體" pitchFamily="65" charset="-120"/>
              </a:rPr>
              <a:t>7 </a:t>
            </a:r>
            <a:r>
              <a:rPr lang="zh-TW" altLang="en-US" sz="2000">
                <a:latin typeface="標楷體" pitchFamily="65" charset="-120"/>
              </a:rPr>
              <a:t>行）</a:t>
            </a:r>
          </a:p>
          <a:p>
            <a:pPr marL="380990" indent="-380990">
              <a:spcBef>
                <a:spcPct val="0"/>
              </a:spcBef>
              <a:spcAft>
                <a:spcPct val="0"/>
              </a:spcAft>
              <a:buFont typeface="Arial" pitchFamily="34" charset="0"/>
              <a:buChar char="•"/>
            </a:pPr>
            <a:r>
              <a:rPr lang="zh-TW" altLang="en-US" sz="2000">
                <a:latin typeface="標楷體" pitchFamily="65" charset="-120"/>
              </a:rPr>
              <a:t>在 </a:t>
            </a:r>
            <a:r>
              <a:rPr lang="en-US" altLang="zh-TW" sz="2000">
                <a:latin typeface="標楷體" pitchFamily="65" charset="-120"/>
              </a:rPr>
              <a:t>IPv4 </a:t>
            </a:r>
            <a:r>
              <a:rPr lang="zh-TW" altLang="en-US" sz="2000">
                <a:latin typeface="標楷體" pitchFamily="65" charset="-120"/>
              </a:rPr>
              <a:t>位址 </a:t>
            </a:r>
            <a:r>
              <a:rPr lang="en-US" altLang="zh-TW" sz="2000">
                <a:latin typeface="標楷體" pitchFamily="65" charset="-120"/>
              </a:rPr>
              <a:t>192.168.1.3 </a:t>
            </a:r>
            <a:r>
              <a:rPr lang="zh-TW" altLang="en-US" sz="2000">
                <a:latin typeface="標楷體" pitchFamily="65" charset="-120"/>
              </a:rPr>
              <a:t>中，我們是 </a:t>
            </a:r>
            <a:r>
              <a:rPr lang="en-US" altLang="zh-TW" sz="2000">
                <a:latin typeface="標楷體" pitchFamily="65" charset="-120"/>
              </a:rPr>
              <a:t>R3</a:t>
            </a:r>
            <a:r>
              <a:rPr lang="zh-TW" altLang="en-US" sz="2000">
                <a:latin typeface="標楷體" pitchFamily="65" charset="-120"/>
              </a:rPr>
              <a:t>，路由器 </a:t>
            </a:r>
            <a:r>
              <a:rPr lang="en-US" altLang="zh-TW" sz="2000">
                <a:latin typeface="標楷體" pitchFamily="65" charset="-120"/>
              </a:rPr>
              <a:t>ID </a:t>
            </a:r>
            <a:r>
              <a:rPr lang="zh-TW" altLang="en-US" sz="2000">
                <a:latin typeface="標楷體" pitchFamily="65" charset="-120"/>
              </a:rPr>
              <a:t>為 </a:t>
            </a:r>
            <a:r>
              <a:rPr lang="en-US" altLang="zh-TW" sz="2000">
                <a:latin typeface="標楷體" pitchFamily="65" charset="-120"/>
              </a:rPr>
              <a:t>3.3.3.3</a:t>
            </a:r>
            <a:r>
              <a:rPr lang="zh-TW" altLang="en-US" sz="2000">
                <a:latin typeface="標楷體" pitchFamily="65" charset="-120"/>
              </a:rPr>
              <a:t>，而在 </a:t>
            </a:r>
            <a:r>
              <a:rPr lang="en-US" altLang="zh-TW" sz="2000">
                <a:latin typeface="標楷體" pitchFamily="65" charset="-120"/>
              </a:rPr>
              <a:t>IPv4 </a:t>
            </a:r>
            <a:r>
              <a:rPr lang="zh-TW" altLang="en-US" sz="2000">
                <a:latin typeface="標楷體" pitchFamily="65" charset="-120"/>
              </a:rPr>
              <a:t>位址 </a:t>
            </a:r>
            <a:r>
              <a:rPr lang="en-US" altLang="zh-TW" sz="2000">
                <a:latin typeface="標楷體" pitchFamily="65" charset="-120"/>
              </a:rPr>
              <a:t>192.168.1.2 </a:t>
            </a:r>
            <a:r>
              <a:rPr lang="zh-TW" altLang="en-US" sz="2000">
                <a:latin typeface="標楷體" pitchFamily="65" charset="-120"/>
              </a:rPr>
              <a:t>中，路由器 </a:t>
            </a:r>
            <a:r>
              <a:rPr lang="en-US" altLang="zh-TW" sz="2000">
                <a:latin typeface="標楷體" pitchFamily="65" charset="-120"/>
              </a:rPr>
              <a:t>ID </a:t>
            </a:r>
            <a:r>
              <a:rPr lang="zh-TW" altLang="en-US" sz="2000">
                <a:latin typeface="標楷體" pitchFamily="65" charset="-120"/>
              </a:rPr>
              <a:t>為 </a:t>
            </a:r>
            <a:r>
              <a:rPr lang="en-US" altLang="zh-TW" sz="2000">
                <a:latin typeface="標楷體" pitchFamily="65" charset="-120"/>
              </a:rPr>
              <a:t>R2</a:t>
            </a:r>
            <a:r>
              <a:rPr lang="zh-TW" altLang="en-US" sz="2000">
                <a:latin typeface="標楷體" pitchFamily="65" charset="-120"/>
              </a:rPr>
              <a:t>，而路由器 </a:t>
            </a:r>
            <a:r>
              <a:rPr lang="en-US" altLang="zh-TW" sz="2000">
                <a:latin typeface="標楷體" pitchFamily="65" charset="-120"/>
              </a:rPr>
              <a:t>ID </a:t>
            </a:r>
            <a:r>
              <a:rPr lang="zh-TW" altLang="en-US" sz="2000">
                <a:latin typeface="標楷體" pitchFamily="65" charset="-120"/>
              </a:rPr>
              <a:t>為 </a:t>
            </a:r>
            <a:r>
              <a:rPr lang="en-US" altLang="zh-TW" sz="2000">
                <a:latin typeface="標楷體" pitchFamily="65" charset="-120"/>
              </a:rPr>
              <a:t>2.2.2.2</a:t>
            </a:r>
            <a:r>
              <a:rPr lang="zh-TW" altLang="en-US" sz="2000">
                <a:latin typeface="標楷體" pitchFamily="65" charset="-120"/>
              </a:rPr>
              <a:t>。（第 </a:t>
            </a:r>
            <a:r>
              <a:rPr lang="en-US" altLang="zh-TW" sz="2000">
                <a:latin typeface="標楷體" pitchFamily="65" charset="-120"/>
              </a:rPr>
              <a:t>8 </a:t>
            </a:r>
            <a:r>
              <a:rPr lang="zh-TW" altLang="en-US" sz="2000">
                <a:latin typeface="標楷體" pitchFamily="65" charset="-120"/>
              </a:rPr>
              <a:t>行和第 </a:t>
            </a:r>
            <a:r>
              <a:rPr lang="en-US" altLang="zh-TW" sz="2000">
                <a:latin typeface="標楷體" pitchFamily="65" charset="-120"/>
              </a:rPr>
              <a:t>9 </a:t>
            </a:r>
            <a:r>
              <a:rPr lang="zh-TW" altLang="en-US" sz="2000">
                <a:latin typeface="標楷體" pitchFamily="65" charset="-120"/>
              </a:rPr>
              <a:t>行）</a:t>
            </a:r>
          </a:p>
          <a:p>
            <a:pPr marL="380990" indent="-380990">
              <a:spcBef>
                <a:spcPct val="0"/>
              </a:spcBef>
              <a:spcAft>
                <a:spcPct val="0"/>
              </a:spcAft>
              <a:buFont typeface="Arial" pitchFamily="34" charset="0"/>
              <a:buChar char="•"/>
            </a:pPr>
            <a:r>
              <a:rPr lang="en-US" altLang="zh-TW" sz="2000">
                <a:latin typeface="標楷體" pitchFamily="65" charset="-120"/>
              </a:rPr>
              <a:t>R1 </a:t>
            </a:r>
            <a:r>
              <a:rPr lang="zh-TW" altLang="en-US" sz="2000">
                <a:latin typeface="標楷體" pitchFamily="65" charset="-120"/>
              </a:rPr>
              <a:t>有兩個鄰接：一個是 </a:t>
            </a:r>
            <a:r>
              <a:rPr lang="en-US" altLang="zh-TW" sz="2000">
                <a:latin typeface="標楷體" pitchFamily="65" charset="-120"/>
              </a:rPr>
              <a:t>BDR</a:t>
            </a:r>
            <a:r>
              <a:rPr lang="zh-TW" altLang="en-US" sz="2000">
                <a:latin typeface="標楷體" pitchFamily="65" charset="-120"/>
              </a:rPr>
              <a:t>，另一個是 </a:t>
            </a:r>
            <a:r>
              <a:rPr lang="en-US" altLang="zh-TW" sz="2000">
                <a:latin typeface="標楷體" pitchFamily="65" charset="-120"/>
              </a:rPr>
              <a:t>DR</a:t>
            </a:r>
            <a:r>
              <a:rPr lang="zh-TW" altLang="en-US" sz="2000">
                <a:latin typeface="標楷體" pitchFamily="65" charset="-120"/>
              </a:rPr>
              <a:t>。（第 </a:t>
            </a:r>
            <a:r>
              <a:rPr lang="en-US" altLang="zh-TW" sz="2000">
                <a:latin typeface="標楷體" pitchFamily="65" charset="-120"/>
              </a:rPr>
              <a:t>20 - 22 </a:t>
            </a:r>
            <a:r>
              <a:rPr lang="zh-TW" altLang="en-US" sz="2000">
                <a:latin typeface="標楷體" pitchFamily="65" charset="-120"/>
              </a:rPr>
              <a:t>行）</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2.3</a:t>
            </a:r>
            <a:r>
              <a:rPr lang="zh-TW" altLang="en-US" sz="3600" smtClean="0">
                <a:solidFill>
                  <a:srgbClr val="004C69"/>
                </a:solidFill>
              </a:rPr>
              <a:t>多重</a:t>
            </a:r>
            <a:r>
              <a:rPr lang="zh-TW" altLang="en-US" sz="3600">
                <a:solidFill>
                  <a:srgbClr val="004C69"/>
                </a:solidFill>
              </a:rPr>
              <a:t>存取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zh-TW" altLang="en-US" sz="3600">
                <a:solidFill>
                  <a:srgbClr val="004C69"/>
                </a:solidFill>
              </a:rPr>
              <a:t>驗證 </a:t>
            </a:r>
            <a:r>
              <a:rPr lang="en-US" altLang="zh-TW" sz="3600">
                <a:solidFill>
                  <a:srgbClr val="004C69"/>
                </a:solidFill>
              </a:rPr>
              <a:t>OSPF </a:t>
            </a:r>
            <a:r>
              <a:rPr lang="zh-TW" altLang="en-US" sz="3600">
                <a:solidFill>
                  <a:srgbClr val="004C69"/>
                </a:solidFill>
              </a:rPr>
              <a:t>路由器角色</a:t>
            </a:r>
          </a:p>
        </p:txBody>
      </p:sp>
      <p:sp>
        <p:nvSpPr>
          <p:cNvPr id="2" name="Rectangle 1">
            <a:extLst>
              <a:ext uri="{FF2B5EF4-FFF2-40B4-BE49-F238E27FC236}">
                <a16:creationId xmlns:a16="http://schemas.microsoft.com/office/drawing/2014/main" id="{8BFEFFEB-6D99-5C46-BD42-E636BEF3E34E}"/>
              </a:ext>
            </a:extLst>
          </p:cNvPr>
          <p:cNvSpPr/>
          <p:nvPr/>
        </p:nvSpPr>
        <p:spPr>
          <a:xfrm>
            <a:off x="1406977" y="3322734"/>
            <a:ext cx="9374600" cy="3253070"/>
          </a:xfrm>
          <a:prstGeom prst="rect">
            <a:avLst/>
          </a:prstGeom>
          <a:solidFill>
            <a:srgbClr val="000000"/>
          </a:solidFill>
        </p:spPr>
        <p:txBody>
          <a:bodyPr wrap="square">
            <a:spAutoFit/>
          </a:bodyPr>
          <a:lstStyle/>
          <a:p>
            <a:r>
              <a:rPr lang="en-US" altLang="zh-TW" sz="1467">
                <a:solidFill>
                  <a:schemeClr val="bg1"/>
                </a:solidFill>
                <a:latin typeface="Courier New" panose="02070309020205020404" pitchFamily="49" charset="0"/>
                <a:cs typeface="Courier New" panose="02070309020205020404" pitchFamily="49" charset="0"/>
              </a:rPr>
              <a:t>R1# </a:t>
            </a:r>
            <a:r>
              <a:rPr lang="en-US" altLang="zh-TW" sz="1467" b="1">
                <a:solidFill>
                  <a:schemeClr val="bg1"/>
                </a:solidFill>
                <a:latin typeface="Courier New" panose="02070309020205020404" pitchFamily="49" charset="0"/>
                <a:cs typeface="Courier New" panose="02070309020205020404" pitchFamily="49" charset="0"/>
              </a:rPr>
              <a:t>show ip ospf interface GigabitEthernet 0/0/0</a:t>
            </a:r>
          </a:p>
          <a:p>
            <a:r>
              <a:rPr lang="en-US" altLang="zh-TW" sz="1467">
                <a:solidFill>
                  <a:schemeClr val="bg1"/>
                </a:solidFill>
                <a:latin typeface="Courier New" panose="02070309020205020404" pitchFamily="49" charset="0"/>
                <a:cs typeface="Courier New" panose="02070309020205020404" pitchFamily="49" charset="0"/>
              </a:rPr>
              <a:t>GigabitEthernet0/0/0 is up, line protocol is up </a:t>
            </a:r>
          </a:p>
          <a:p>
            <a:r>
              <a:rPr lang="en-US" altLang="zh-TW" sz="1467">
                <a:solidFill>
                  <a:schemeClr val="bg1"/>
                </a:solidFill>
                <a:latin typeface="Courier New" panose="02070309020205020404" pitchFamily="49" charset="0"/>
                <a:cs typeface="Courier New" panose="02070309020205020404" pitchFamily="49" charset="0"/>
              </a:rPr>
              <a:t>  Internet Address 192.168.1.1/24, Area 0, Attached via Interface Enable</a:t>
            </a:r>
          </a:p>
          <a:p>
            <a:r>
              <a:rPr lang="en-US" altLang="zh-TW" sz="1467">
                <a:solidFill>
                  <a:schemeClr val="bg1"/>
                </a:solidFill>
                <a:latin typeface="Courier New" panose="02070309020205020404" pitchFamily="49" charset="0"/>
                <a:cs typeface="Courier New" panose="02070309020205020404" pitchFamily="49" charset="0"/>
              </a:rPr>
              <a:t>  Process ID 10, Router ID 1.1.1.1, Network Type BROADCAST, Cost: 1</a:t>
            </a:r>
          </a:p>
          <a:p>
            <a:r>
              <a:rPr lang="zh-TW" altLang="en-US" sz="1467">
                <a:solidFill>
                  <a:schemeClr val="bg1"/>
                </a:solidFill>
                <a:latin typeface="Courier New" panose="02070309020205020404" pitchFamily="49" charset="0"/>
                <a:cs typeface="Courier New" panose="02070309020205020404" pitchFamily="49" charset="0"/>
              </a:rPr>
              <a:t>  （輸出省略） </a:t>
            </a:r>
          </a:p>
          <a:p>
            <a:r>
              <a:rPr lang="zh-TW" altLang="en-US" sz="1467">
                <a:solidFill>
                  <a:schemeClr val="bg1"/>
                </a:solidFill>
                <a:latin typeface="Courier New" panose="02070309020205020404" pitchFamily="49" charset="0"/>
                <a:cs typeface="Courier New" panose="02070309020205020404" pitchFamily="49" charset="0"/>
              </a:rPr>
              <a:t>  </a:t>
            </a:r>
            <a:r>
              <a:rPr lang="en-US" altLang="zh-TW" sz="1467">
                <a:solidFill>
                  <a:schemeClr val="bg1"/>
                </a:solidFill>
                <a:latin typeface="Courier New" panose="02070309020205020404" pitchFamily="49" charset="0"/>
                <a:cs typeface="Courier New" panose="02070309020205020404" pitchFamily="49" charset="0"/>
              </a:rPr>
              <a:t>Transmit Delay is 1 sec, </a:t>
            </a:r>
            <a:r>
              <a:rPr lang="en-US" altLang="zh-TW" sz="1467">
                <a:solidFill>
                  <a:schemeClr val="accent6"/>
                </a:solidFill>
                <a:latin typeface="Courier New" panose="02070309020205020404" pitchFamily="49" charset="0"/>
                <a:cs typeface="Courier New" panose="02070309020205020404" pitchFamily="49" charset="0"/>
              </a:rPr>
              <a:t>State DROTHER, Priority 1</a:t>
            </a:r>
          </a:p>
          <a:p>
            <a:r>
              <a:rPr lang="en-US" altLang="zh-TW" sz="1467">
                <a:solidFill>
                  <a:schemeClr val="accent6"/>
                </a:solidFill>
                <a:latin typeface="Courier New" panose="02070309020205020404" pitchFamily="49" charset="0"/>
                <a:cs typeface="Courier New" panose="02070309020205020404" pitchFamily="49" charset="0"/>
              </a:rPr>
              <a:t>  Designated Router (ID) 3.3.3.3, Interface address 192.168.1.3</a:t>
            </a:r>
          </a:p>
          <a:p>
            <a:r>
              <a:rPr lang="en-US" altLang="zh-TW" sz="1467">
                <a:solidFill>
                  <a:schemeClr val="accent6"/>
                </a:solidFill>
                <a:latin typeface="Courier New" panose="02070309020205020404" pitchFamily="49" charset="0"/>
                <a:cs typeface="Courier New" panose="02070309020205020404" pitchFamily="49" charset="0"/>
              </a:rPr>
              <a:t>  Backup Designated router (ID) 2.2.2.2, Interface address 192.168.1.2</a:t>
            </a:r>
          </a:p>
          <a:p>
            <a:r>
              <a:rPr lang="zh-TW" altLang="en-US" sz="1467">
                <a:solidFill>
                  <a:schemeClr val="bg1"/>
                </a:solidFill>
                <a:latin typeface="Courier New" panose="02070309020205020404" pitchFamily="49" charset="0"/>
                <a:cs typeface="Courier New" panose="02070309020205020404" pitchFamily="49" charset="0"/>
              </a:rPr>
              <a:t>  （輸出省略） </a:t>
            </a:r>
          </a:p>
          <a:p>
            <a:r>
              <a:rPr lang="zh-TW" altLang="en-US" sz="1467">
                <a:solidFill>
                  <a:schemeClr val="bg1"/>
                </a:solidFill>
                <a:latin typeface="Courier New" panose="02070309020205020404" pitchFamily="49" charset="0"/>
                <a:cs typeface="Courier New" panose="02070309020205020404" pitchFamily="49" charset="0"/>
              </a:rPr>
              <a:t>  </a:t>
            </a:r>
            <a:r>
              <a:rPr lang="en-US" altLang="zh-TW" sz="1467">
                <a:solidFill>
                  <a:schemeClr val="accent6"/>
                </a:solidFill>
                <a:latin typeface="Courier New" panose="02070309020205020404" pitchFamily="49" charset="0"/>
                <a:cs typeface="Courier New" panose="02070309020205020404" pitchFamily="49" charset="0"/>
              </a:rPr>
              <a:t>Neighbor Count is 2, Adjacent neighbor count is 2 </a:t>
            </a:r>
          </a:p>
          <a:p>
            <a:r>
              <a:rPr lang="en-US" altLang="zh-TW" sz="1467">
                <a:solidFill>
                  <a:schemeClr val="accent6"/>
                </a:solidFill>
                <a:latin typeface="Courier New" panose="02070309020205020404" pitchFamily="49" charset="0"/>
                <a:cs typeface="Courier New" panose="02070309020205020404" pitchFamily="49" charset="0"/>
              </a:rPr>
              <a:t>    Adjacent with neighbor 2.2.2.2  (Backup Designated Router)</a:t>
            </a:r>
          </a:p>
          <a:p>
            <a:r>
              <a:rPr lang="en-US" altLang="zh-TW" sz="1467">
                <a:solidFill>
                  <a:schemeClr val="accent6"/>
                </a:solidFill>
                <a:latin typeface="Courier New" panose="02070309020205020404" pitchFamily="49" charset="0"/>
                <a:cs typeface="Courier New" panose="02070309020205020404" pitchFamily="49" charset="0"/>
              </a:rPr>
              <a:t>    Adjacent with neighbor 3.3.3.3  (Designated Router)</a:t>
            </a:r>
          </a:p>
          <a:p>
            <a:r>
              <a:rPr lang="en-US" altLang="zh-TW" sz="1467">
                <a:solidFill>
                  <a:schemeClr val="bg1"/>
                </a:solidFill>
                <a:latin typeface="Courier New" panose="02070309020205020404" pitchFamily="49" charset="0"/>
                <a:cs typeface="Courier New" panose="02070309020205020404" pitchFamily="49" charset="0"/>
              </a:rPr>
              <a:t>  Suppress hello for 0 neighbor(s)</a:t>
            </a:r>
          </a:p>
          <a:p>
            <a:r>
              <a:rPr lang="en-US" altLang="zh-TW" sz="1467">
                <a:solidFill>
                  <a:schemeClr val="bg1"/>
                </a:solidFill>
                <a:latin typeface="Courier New" panose="02070309020205020404" pitchFamily="49" charset="0"/>
                <a:cs typeface="Courier New" panose="02070309020205020404" pitchFamily="49" charset="0"/>
              </a:rPr>
              <a:t>R1#</a:t>
            </a:r>
            <a:endParaRPr lang="zh-TW" altLang="en-US" sz="1467">
              <a:solidFill>
                <a:schemeClr val="bg1"/>
              </a:solidFill>
              <a:latin typeface="Courier New" panose="02070309020205020404" pitchFamily="49" charset="0"/>
              <a:cs typeface="Courier New" panose="02070309020205020404" pitchFamily="49" charset="0"/>
            </a:endParaRPr>
          </a:p>
        </p:txBody>
      </p:sp>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50</a:t>
            </a:fld>
            <a:endParaRPr lang="en-US" kern="0">
              <a:solidFill>
                <a:srgbClr val="595959"/>
              </a:solidFill>
            </a:endParaRPr>
          </a:p>
        </p:txBody>
      </p:sp>
    </p:spTree>
    <p:custDataLst>
      <p:tags r:id="rId3"/>
    </p:custDataLst>
    <p:extLst>
      <p:ext uri="{BB962C8B-B14F-4D97-AF65-F5344CB8AC3E}">
        <p14:creationId xmlns:p14="http://schemas.microsoft.com/office/powerpoint/2010/main" val="1114945669"/>
      </p:ext>
    </p:extLst>
  </p:cSld>
  <p:clrMapOvr>
    <a:masterClrMapping/>
  </p:clrMapOvr>
  <p:transition/>
  <p:timing/>
</p:sld>
</file>

<file path=ppt/slides/slide5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05345"/>
            <a:ext cx="11804381" cy="4895305"/>
          </a:xfrm>
        </p:spPr>
        <p:txBody>
          <a:bodyPr>
            <a:normAutofit/>
          </a:bodyPr>
          <a:lstStyle/>
          <a:p>
            <a:pPr marL="0" indent="0">
              <a:buNone/>
            </a:pPr>
            <a:r>
              <a:rPr lang="zh-TW" altLang="en-US" sz="2400">
                <a:latin typeface="標楷體" pitchFamily="65" charset="-120"/>
              </a:rPr>
              <a:t>在進行初始基線時，首先要選擇幾個代表已定義政策的變數。</a:t>
            </a:r>
            <a:endParaRPr lang="en-CA" sz="2400">
              <a:latin typeface="標楷體" pitchFamily="65" charset="-120"/>
            </a:endParaRPr>
          </a:p>
          <a:p>
            <a:pPr marL="0" indent="0">
              <a:buNone/>
            </a:pPr>
            <a:r>
              <a:rPr lang="zh-TW" altLang="en-US" sz="2400">
                <a:latin typeface="標楷體" pitchFamily="65" charset="-120"/>
              </a:rPr>
              <a:t>如果選取的資料點太多，資料量就會過大，使收集到的資料難以分析。</a:t>
            </a:r>
            <a:endParaRPr lang="en-CA" sz="2400">
              <a:latin typeface="標楷體" pitchFamily="65" charset="-120"/>
            </a:endParaRPr>
          </a:p>
          <a:p>
            <a:pPr marL="0" indent="0">
              <a:buNone/>
            </a:pPr>
            <a:r>
              <a:rPr lang="zh-TW" altLang="en-US" sz="2400">
                <a:latin typeface="標楷體" pitchFamily="65" charset="-120"/>
              </a:rPr>
              <a:t>從簡單的開始，沿途進行微調。</a:t>
            </a:r>
            <a:endParaRPr lang="en-CA" sz="2400">
              <a:latin typeface="標楷體" pitchFamily="65" charset="-120"/>
            </a:endParaRPr>
          </a:p>
          <a:p>
            <a:pPr marL="0" indent="0">
              <a:buNone/>
            </a:pPr>
            <a:r>
              <a:rPr lang="zh-TW" altLang="en-US" sz="2400">
                <a:latin typeface="標楷體" pitchFamily="65" charset="-120"/>
              </a:rPr>
              <a:t>一些好的起始變數是介面利用率和 </a:t>
            </a:r>
            <a:r>
              <a:rPr lang="en-US" altLang="zh-TW" sz="2400">
                <a:latin typeface="標楷體" pitchFamily="65" charset="-120"/>
              </a:rPr>
              <a:t>CPU </a:t>
            </a:r>
            <a:r>
              <a:rPr lang="zh-TW" altLang="en-US" sz="2400">
                <a:latin typeface="標楷體" pitchFamily="65" charset="-120"/>
              </a:rPr>
              <a:t>利用率。</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12.1</a:t>
            </a:r>
            <a:r>
              <a:rPr lang="zh-TW" altLang="en-US" sz="3600" smtClean="0">
                <a:solidFill>
                  <a:srgbClr val="004C69"/>
                </a:solidFill>
              </a:rPr>
              <a:t>網路</a:t>
            </a:r>
            <a:r>
              <a:rPr lang="zh-TW" altLang="en-US" sz="3600">
                <a:solidFill>
                  <a:srgbClr val="004C69"/>
                </a:solidFill>
              </a:rPr>
              <a:t>文件</a:t>
            </a:r>
            <a:br>
              <a:rPr lang="en-US" sz="3600">
                <a:solidFill>
                  <a:srgbClr val="004C69"/>
                </a:solidFill>
              </a:rPr>
            </a:br>
            <a:r>
              <a:rPr lang="zh-TW" altLang="en-US" sz="3600">
                <a:solidFill>
                  <a:srgbClr val="004C69"/>
                </a:solidFill>
              </a:rPr>
              <a:t>步驟 </a:t>
            </a:r>
            <a:r>
              <a:rPr lang="en-US" altLang="zh-TW" sz="3600">
                <a:solidFill>
                  <a:srgbClr val="004C69"/>
                </a:solidFill>
              </a:rPr>
              <a:t>1 - </a:t>
            </a:r>
            <a:r>
              <a:rPr lang="zh-TW" altLang="en-US" sz="3600">
                <a:solidFill>
                  <a:srgbClr val="004C69"/>
                </a:solidFill>
              </a:rPr>
              <a:t>確定需要收集哪些類型的資料</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500</a:t>
            </a:fld>
            <a:endParaRPr lang="en-US" kern="0">
              <a:solidFill>
                <a:srgbClr val="595959"/>
              </a:solidFill>
            </a:endParaRPr>
          </a:p>
        </p:txBody>
      </p:sp>
    </p:spTree>
    <p:extLst>
      <p:ext uri="{BB962C8B-B14F-4D97-AF65-F5344CB8AC3E}">
        <p14:creationId xmlns:p14="http://schemas.microsoft.com/office/powerpoint/2010/main" val="1160355650"/>
      </p:ext>
    </p:extLst>
  </p:cSld>
  <p:clrMapOvr>
    <a:masterClrMapping/>
  </p:clrMapOvr>
  <p:transition/>
  <p:timing/>
</p:sld>
</file>

<file path=ppt/slides/slide5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51488" y="1296785"/>
            <a:ext cx="11804381" cy="4803865"/>
          </a:xfrm>
        </p:spPr>
        <p:txBody>
          <a:bodyPr/>
          <a:lstStyle/>
          <a:p>
            <a:pPr marL="0" indent="0">
              <a:buNone/>
            </a:pPr>
            <a:r>
              <a:rPr lang="zh-TW" altLang="en-US" sz="2400">
                <a:latin typeface="標楷體" pitchFamily="65" charset="-120"/>
              </a:rPr>
              <a:t>邏輯網路拓撲有助於識別要監視的主要裝置和連接埠。</a:t>
            </a:r>
            <a:endParaRPr lang="en-US" altLang="zh-TW" sz="2400">
              <a:latin typeface="標楷體" pitchFamily="65" charset="-120"/>
            </a:endParaRPr>
          </a:p>
          <a:p>
            <a:pPr marL="0" indent="0">
              <a:buNone/>
            </a:pPr>
            <a:r>
              <a:rPr lang="zh-TW" altLang="zh-TW" sz="2400">
                <a:latin typeface="標楷體" pitchFamily="65" charset="-120"/>
              </a:rPr>
              <a:t>如範例拓撲所示，裝置和感興趣的連接埠包括：</a:t>
            </a:r>
          </a:p>
          <a:p>
            <a:pPr marL="478435" lvl="1" indent="-380990"/>
            <a:r>
              <a:rPr lang="en-US" altLang="zh-TW">
                <a:latin typeface="標楷體" pitchFamily="65" charset="-120"/>
              </a:rPr>
              <a:t>PC1</a:t>
            </a:r>
            <a:r>
              <a:rPr lang="zh-TW" altLang="en-US">
                <a:latin typeface="標楷體" pitchFamily="65" charset="-120"/>
              </a:rPr>
              <a:t>（管理終端機）</a:t>
            </a:r>
            <a:endParaRPr lang="en-US" altLang="zh-TW">
              <a:latin typeface="標楷體" pitchFamily="65" charset="-120"/>
            </a:endParaRPr>
          </a:p>
          <a:p>
            <a:pPr marL="478435" lvl="1" indent="-380990"/>
            <a:r>
              <a:rPr lang="zh-TW" altLang="en-US">
                <a:latin typeface="標楷體" pitchFamily="65" charset="-120"/>
              </a:rPr>
              <a:t>兩部伺服器（即 </a:t>
            </a:r>
            <a:r>
              <a:rPr lang="en-US" altLang="zh-TW">
                <a:latin typeface="標楷體" pitchFamily="65" charset="-120"/>
              </a:rPr>
              <a:t>Svr1 </a:t>
            </a:r>
            <a:r>
              <a:rPr lang="zh-TW" altLang="en-US">
                <a:latin typeface="標楷體" pitchFamily="65" charset="-120"/>
              </a:rPr>
              <a:t>和 </a:t>
            </a:r>
            <a:r>
              <a:rPr lang="en-US" altLang="zh-TW">
                <a:latin typeface="標楷體" pitchFamily="65" charset="-120"/>
              </a:rPr>
              <a:t>Svr2</a:t>
            </a:r>
            <a:r>
              <a:rPr lang="zh-TW" altLang="en-US">
                <a:latin typeface="標楷體" pitchFamily="65" charset="-120"/>
              </a:rPr>
              <a:t>）</a:t>
            </a:r>
            <a:endParaRPr lang="zh-TW" altLang="zh-TW">
              <a:latin typeface="標楷體" pitchFamily="65" charset="-120"/>
            </a:endParaRPr>
          </a:p>
          <a:p>
            <a:pPr marL="478435" lvl="1" indent="-380990"/>
            <a:r>
              <a:rPr lang="zh-TW" altLang="zh-TW">
                <a:latin typeface="標楷體" pitchFamily="65" charset="-120"/>
              </a:rPr>
              <a:t>路由器介面 </a:t>
            </a:r>
          </a:p>
          <a:p>
            <a:pPr marL="478435" lvl="1" indent="-380990"/>
            <a:r>
              <a:rPr lang="zh-TW" altLang="zh-TW">
                <a:latin typeface="標楷體" pitchFamily="65" charset="-120"/>
              </a:rPr>
              <a:t>交換器上的</a:t>
            </a:r>
            <a:r>
              <a:rPr lang="zh-TW" altLang="en-US">
                <a:latin typeface="標楷體" pitchFamily="65" charset="-120"/>
              </a:rPr>
              <a:t>關鍵連接埠</a:t>
            </a:r>
            <a:endParaRPr lang="zh-TW" altLang="zh-TW">
              <a:latin typeface="標楷體" pitchFamily="65" charset="-120"/>
            </a:endParaRPr>
          </a:p>
          <a:p>
            <a:pPr marL="0" indent="0">
              <a:buNone/>
            </a:pPr>
            <a:endParaRPr lang="zh-TW" alt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12.1</a:t>
            </a:r>
            <a:r>
              <a:rPr lang="zh-TW" altLang="en-US" sz="3600" smtClean="0">
                <a:solidFill>
                  <a:srgbClr val="004C69"/>
                </a:solidFill>
              </a:rPr>
              <a:t>網路</a:t>
            </a:r>
            <a:r>
              <a:rPr lang="zh-TW" altLang="en-US" sz="3600">
                <a:solidFill>
                  <a:srgbClr val="004C69"/>
                </a:solidFill>
              </a:rPr>
              <a:t>文件</a:t>
            </a:r>
            <a:br>
              <a:rPr lang="en-US" sz="3600">
                <a:solidFill>
                  <a:srgbClr val="004C69"/>
                </a:solidFill>
              </a:rPr>
            </a:br>
            <a:r>
              <a:rPr lang="zh-TW" altLang="en-US" sz="3600">
                <a:solidFill>
                  <a:srgbClr val="004C69"/>
                </a:solidFill>
              </a:rPr>
              <a:t>步驟 </a:t>
            </a:r>
            <a:r>
              <a:rPr lang="en-US" altLang="zh-TW" sz="3600">
                <a:solidFill>
                  <a:srgbClr val="004C69"/>
                </a:solidFill>
              </a:rPr>
              <a:t>2 - </a:t>
            </a:r>
            <a:r>
              <a:rPr lang="zh-TW" altLang="en-US" sz="3600">
                <a:solidFill>
                  <a:srgbClr val="004C69"/>
                </a:solidFill>
              </a:rPr>
              <a:t>識別裝置和感興趣的埠</a:t>
            </a:r>
          </a:p>
        </p:txBody>
      </p:sp>
      <p:sp>
        <p:nvSpPr>
          <p:cNvPr id="5" name="Content Placeholder 3">
            <a:extLst>
              <a:ext uri="{FF2B5EF4-FFF2-40B4-BE49-F238E27FC236}">
                <a16:creationId xmlns:a16="http://schemas.microsoft.com/office/drawing/2014/main" id="{70A6D0E7-4433-44E3-BE50-BDD1373ABB54}"/>
              </a:ext>
            </a:extLst>
          </p:cNvPr>
          <p:cNvSpPr txBox="1"/>
          <p:nvPr/>
        </p:nvSpPr>
        <p:spPr>
          <a:xfrm>
            <a:off x="575962" y="1991898"/>
            <a:ext cx="5351873" cy="3547716"/>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endParaRPr lang="zh-TW" altLang="en-US" sz="2667">
              <a:solidFill>
                <a:srgbClr val="000000"/>
              </a:solidFill>
            </a:endParaRPr>
          </a:p>
        </p:txBody>
      </p:sp>
      <p:pic>
        <p:nvPicPr>
          <p:cNvPr id="2" name="Picture 1">
            <a:extLst>
              <a:ext uri="{FF2B5EF4-FFF2-40B4-BE49-F238E27FC236}">
                <a16:creationId xmlns:a16="http://schemas.microsoft.com/office/drawing/2014/main" id="{F8DC8728-D326-4DFD-ADA1-49AC65E84E76}"/>
              </a:ext>
            </a:extLst>
          </p:cNvPr>
          <p:cNvPicPr>
            <a:picLocks noChangeAspect="1"/>
          </p:cNvPicPr>
          <p:nvPr/>
        </p:nvPicPr>
        <p:blipFill>
          <a:blip r:embed="rId3"/>
          <a:stretch>
            <a:fillRect/>
          </a:stretch>
        </p:blipFill>
        <p:spPr>
          <a:xfrm>
            <a:off x="6003361" y="2784460"/>
            <a:ext cx="5545952" cy="3547716"/>
          </a:xfrm>
          <a:prstGeom prst="rect">
            <a:avLst/>
          </a:prstGeom>
        </p:spPr>
      </p:pic>
      <p:sp>
        <p:nvSpPr>
          <p:cNvPr id="6" name="投影片編號版面配置區 5"/>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501</a:t>
            </a:fld>
            <a:endParaRPr lang="en-US" kern="0">
              <a:solidFill>
                <a:srgbClr val="595959"/>
              </a:solidFill>
            </a:endParaRPr>
          </a:p>
        </p:txBody>
      </p:sp>
    </p:spTree>
    <p:extLst>
      <p:ext uri="{BB962C8B-B14F-4D97-AF65-F5344CB8AC3E}">
        <p14:creationId xmlns:p14="http://schemas.microsoft.com/office/powerpoint/2010/main" val="442025732"/>
      </p:ext>
    </p:extLst>
  </p:cSld>
  <p:clrMapOvr>
    <a:masterClrMapping/>
  </p:clrMapOvr>
  <p:transition/>
  <p:timing/>
</p:sld>
</file>

<file path=ppt/slides/slide5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55469"/>
            <a:ext cx="11804381" cy="4945181"/>
          </a:xfrm>
        </p:spPr>
        <p:txBody>
          <a:bodyPr>
            <a:normAutofit/>
          </a:bodyPr>
          <a:lstStyle/>
          <a:p>
            <a:pPr marL="0" indent="0">
              <a:buNone/>
            </a:pPr>
            <a:r>
              <a:rPr lang="zh-TW" altLang="en-US" sz="2400">
                <a:latin typeface="標楷體" pitchFamily="65" charset="-120"/>
              </a:rPr>
              <a:t>擷取資料以進行分析時，指定的期間應為：</a:t>
            </a:r>
          </a:p>
          <a:p>
            <a:pPr lvl="1"/>
            <a:r>
              <a:rPr lang="zh-TW" altLang="en-US">
                <a:latin typeface="標楷體" pitchFamily="65" charset="-120"/>
              </a:rPr>
              <a:t>至少七天。</a:t>
            </a:r>
          </a:p>
          <a:p>
            <a:pPr lvl="1"/>
            <a:r>
              <a:rPr lang="zh-TW" altLang="en-US">
                <a:latin typeface="標楷體" pitchFamily="65" charset="-120"/>
              </a:rPr>
              <a:t>非需要測量特定的長期趨勢，否則不超過六週。</a:t>
            </a:r>
          </a:p>
          <a:p>
            <a:pPr lvl="1"/>
            <a:r>
              <a:rPr lang="zh-TW" altLang="en-US">
                <a:latin typeface="標楷體" pitchFamily="65" charset="-120"/>
              </a:rPr>
              <a:t>一般而言，為期兩至四週的基線線就足夠了。</a:t>
            </a:r>
          </a:p>
          <a:p>
            <a:pPr marL="0" indent="0">
              <a:buNone/>
            </a:pPr>
            <a:r>
              <a:rPr lang="zh-TW" altLang="en-US" sz="2400">
                <a:latin typeface="標楷體" pitchFamily="65" charset="-120"/>
              </a:rPr>
              <a:t>每年對整個網路進行一次分析，或輪流對網路的不同部分進行基線分析。</a:t>
            </a:r>
            <a:endParaRPr lang="en-CA" sz="2400">
              <a:latin typeface="標楷體" pitchFamily="65" charset="-120"/>
            </a:endParaRPr>
          </a:p>
          <a:p>
            <a:pPr marL="0" indent="0">
              <a:buNone/>
            </a:pPr>
            <a:r>
              <a:rPr lang="zh-TW" altLang="en-US" sz="2400">
                <a:latin typeface="標楷體" pitchFamily="65" charset="-120"/>
              </a:rPr>
              <a:t>必須定期進行分析，以瞭解網路如何受到增長和其他變化的影響。</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12.1</a:t>
            </a:r>
            <a:r>
              <a:rPr lang="zh-TW" altLang="en-US" sz="3600" smtClean="0">
                <a:solidFill>
                  <a:srgbClr val="004C69"/>
                </a:solidFill>
              </a:rPr>
              <a:t> 網路</a:t>
            </a:r>
            <a:r>
              <a:rPr lang="zh-TW" altLang="en-US" sz="3600">
                <a:solidFill>
                  <a:srgbClr val="004C69"/>
                </a:solidFill>
              </a:rPr>
              <a:t>文件</a:t>
            </a:r>
            <a:br>
              <a:rPr lang="en-US" sz="3600">
                <a:solidFill>
                  <a:srgbClr val="004C69"/>
                </a:solidFill>
              </a:rPr>
            </a:br>
            <a:r>
              <a:rPr lang="zh-TW" altLang="en-US" sz="3600">
                <a:solidFill>
                  <a:srgbClr val="004C69"/>
                </a:solidFill>
              </a:rPr>
              <a:t>步驟 </a:t>
            </a:r>
            <a:r>
              <a:rPr lang="en-US" altLang="zh-TW" sz="3600">
                <a:solidFill>
                  <a:srgbClr val="004C69"/>
                </a:solidFill>
              </a:rPr>
              <a:t>3 - </a:t>
            </a:r>
            <a:r>
              <a:rPr lang="zh-TW" altLang="en-US" sz="3600">
                <a:solidFill>
                  <a:srgbClr val="004C69"/>
                </a:solidFill>
              </a:rPr>
              <a:t>決定基線週期</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502</a:t>
            </a:fld>
            <a:endParaRPr lang="en-US" kern="0">
              <a:solidFill>
                <a:srgbClr val="595959"/>
              </a:solidFill>
            </a:endParaRPr>
          </a:p>
        </p:txBody>
      </p:sp>
    </p:spTree>
    <p:extLst>
      <p:ext uri="{BB962C8B-B14F-4D97-AF65-F5344CB8AC3E}">
        <p14:creationId xmlns:p14="http://schemas.microsoft.com/office/powerpoint/2010/main" val="1591851011"/>
      </p:ext>
    </p:extLst>
  </p:cSld>
  <p:clrMapOvr>
    <a:masterClrMapping/>
  </p:clrMapOvr>
  <p:transition/>
  <p:timing/>
</p:sld>
</file>

<file path=ppt/slides/slide5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lstStyle/>
          <a:p>
            <a:pPr marL="0" indent="0"/>
            <a:r>
              <a:rPr lang="zh-TW" altLang="en-US" sz="2133">
                <a:latin typeface="標楷體" pitchFamily="65" charset="-120"/>
              </a:rPr>
              <a:t>此表格列出一些用於資料收集的最常見 </a:t>
            </a:r>
            <a:r>
              <a:rPr lang="en-US" altLang="zh-TW" sz="2133">
                <a:latin typeface="標楷體" pitchFamily="65" charset="-120"/>
              </a:rPr>
              <a:t>Cisco IOS </a:t>
            </a:r>
            <a:r>
              <a:rPr lang="zh-TW" altLang="en-US" sz="2133">
                <a:latin typeface="標楷體" pitchFamily="65" charset="-120"/>
              </a:rPr>
              <a:t>命令。</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12.1</a:t>
            </a:r>
            <a:r>
              <a:rPr lang="zh-TW" altLang="en-US" sz="3600" smtClean="0">
                <a:solidFill>
                  <a:srgbClr val="004C69"/>
                </a:solidFill>
              </a:rPr>
              <a:t>網路</a:t>
            </a:r>
            <a:r>
              <a:rPr lang="zh-TW" altLang="en-US" sz="3600">
                <a:solidFill>
                  <a:srgbClr val="004C69"/>
                </a:solidFill>
              </a:rPr>
              <a:t>文件</a:t>
            </a:r>
            <a:br>
              <a:rPr lang="en-US" sz="3600">
                <a:solidFill>
                  <a:srgbClr val="004C69"/>
                </a:solidFill>
              </a:rPr>
            </a:br>
            <a:r>
              <a:rPr lang="zh-TW" altLang="en-US" sz="3600">
                <a:solidFill>
                  <a:srgbClr val="004C69"/>
                </a:solidFill>
              </a:rPr>
              <a:t>資料測量</a:t>
            </a:r>
          </a:p>
        </p:txBody>
      </p:sp>
      <p:graphicFrame>
        <p:nvGraphicFramePr>
          <p:cNvPr id="2" name="Table 1">
            <a:extLst>
              <a:ext uri="{FF2B5EF4-FFF2-40B4-BE49-F238E27FC236}">
                <a16:creationId xmlns:a16="http://schemas.microsoft.com/office/drawing/2014/main" id="{1691795A-845D-4379-ABF4-179B6DB31E24}"/>
              </a:ext>
            </a:extLst>
          </p:cNvPr>
          <p:cNvGraphicFramePr>
            <a:graphicFrameLocks noGrp="1"/>
          </p:cNvGraphicFramePr>
          <p:nvPr>
            <p:extLst>
              <p:ext uri="{D42A27DB-BD31-4B8C-83A1-F6EECF244321}">
                <p14:modId xmlns:p14="http://schemas.microsoft.com/office/powerpoint/2010/main" val="4084605957"/>
              </p:ext>
            </p:extLst>
          </p:nvPr>
        </p:nvGraphicFramePr>
        <p:xfrm>
          <a:off x="504033" y="1466842"/>
          <a:ext cx="11480498" cy="5064551"/>
        </p:xfrm>
        <a:graphic>
          <a:graphicData uri="http://schemas.openxmlformats.org/drawingml/2006/table">
            <a:tbl>
              <a:tblPr firstRow="1" bandRow="1">
                <a:tableStyleId>{5C22544A-7EE6-4342-B048-85BDC9FD1C3A}</a:tableStyleId>
              </a:tblPr>
              <a:tblGrid>
                <a:gridCol w="3843263">
                  <a:extLst>
                    <a:ext uri="{9D8B030D-6E8A-4147-A177-3AD203B41FA5}">
                      <a16:colId xmlns:a16="http://schemas.microsoft.com/office/drawing/2014/main" val="2018599688"/>
                    </a:ext>
                  </a:extLst>
                </a:gridCol>
                <a:gridCol w="7637235">
                  <a:extLst>
                    <a:ext uri="{9D8B030D-6E8A-4147-A177-3AD203B41FA5}">
                      <a16:colId xmlns:a16="http://schemas.microsoft.com/office/drawing/2014/main" val="1451271533"/>
                    </a:ext>
                  </a:extLst>
                </a:gridCol>
              </a:tblGrid>
              <a:tr h="458200">
                <a:tc>
                  <a:txBody>
                    <a:bodyPr vert="horz" wrap="square"/>
                    <a:lstStyle/>
                    <a:p>
                      <a:pPr algn="l" rtl="0" fontAlgn="ctr"/>
                      <a:r>
                        <a:rPr lang="zh-TW" altLang="en-US" sz="1800" b="1">
                          <a:effectLst/>
                          <a:latin typeface="標楷體" pitchFamily="65" charset="-120"/>
                          <a:ea typeface="標楷體" panose="03000509000000000000" pitchFamily="65" charset="-120"/>
                        </a:rPr>
                        <a:t>命令</a:t>
                      </a:r>
                      <a:endParaRPr lang="zh-TW" sz="1800" b="1">
                        <a:effectLst/>
                        <a:latin typeface="標楷體" pitchFamily="65" charset="-120"/>
                        <a:ea typeface="標楷體" panose="03000509000000000000" pitchFamily="65" charset="-120"/>
                      </a:endParaRPr>
                    </a:p>
                  </a:txBody>
                  <a:tcPr marL="42333" marR="42333" marT="42333" marB="42333" anchor="ctr"/>
                </a:tc>
                <a:tc>
                  <a:txBody>
                    <a:bodyPr vert="horz" wrap="square"/>
                    <a:lstStyle/>
                    <a:p>
                      <a:pPr algn="l" rtl="0" fontAlgn="ctr"/>
                      <a:r>
                        <a:rPr lang="zh-TW" sz="1800" b="1">
                          <a:effectLst/>
                          <a:latin typeface="標楷體" pitchFamily="65" charset="-120"/>
                          <a:ea typeface="標楷體" panose="03000509000000000000" pitchFamily="65" charset="-120"/>
                        </a:rPr>
                        <a:t>說明</a:t>
                      </a:r>
                    </a:p>
                  </a:txBody>
                  <a:tcPr marL="42333" marR="42333" marT="42333" marB="42333" anchor="ctr"/>
                </a:tc>
                <a:extLst>
                  <a:ext uri="{0D108BD9-81ED-4DB2-BD59-A6C34878D82A}">
                    <a16:rowId xmlns:a16="http://schemas.microsoft.com/office/drawing/2014/main" val="1662881758"/>
                  </a:ext>
                </a:extLst>
              </a:tr>
              <a:tr h="379349">
                <a:tc>
                  <a:txBody>
                    <a:bodyPr vert="horz" wrap="square"/>
                    <a:lstStyle/>
                    <a:p>
                      <a:pPr rtl="0" fontAlgn="ct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version</a:t>
                      </a: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1800" b="0" kern="1200">
                          <a:solidFill>
                            <a:srgbClr val="000000"/>
                          </a:solidFill>
                          <a:effectLst/>
                          <a:latin typeface="標楷體" pitchFamily="65" charset="-120"/>
                          <a:ea typeface="標楷體" panose="03000509000000000000" pitchFamily="65" charset="-120"/>
                          <a:cs typeface="+mn-cs"/>
                        </a:rPr>
                        <a:t>顯示裝置軟體和硬體的正常運作時間、版本資訊</a:t>
                      </a:r>
                    </a:p>
                  </a:txBody>
                  <a:tcPr marL="42333" marR="42333" marT="42333" marB="42333" anchor="ctr"/>
                </a:tc>
                <a:extLst>
                  <a:ext uri="{0D108BD9-81ED-4DB2-BD59-A6C34878D82A}">
                    <a16:rowId xmlns:a16="http://schemas.microsoft.com/office/drawing/2014/main" val="675893446"/>
                  </a:ext>
                </a:extLst>
              </a:tr>
              <a:tr h="491067">
                <a:tc>
                  <a:txBody>
                    <a:bodyPr vert="horz" wrap="square"/>
                    <a:lstStyle/>
                    <a:p>
                      <a:pPr rtl="0" fontAlgn="ct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ip interface [brief] </a:t>
                      </a:r>
                      <a:b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b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ipv6 interface [brief]</a:t>
                      </a:r>
                      <a:endParaRPr lang="zh-TW" altLang="en-US" sz="1800" b="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1800" b="0" kern="1200">
                          <a:solidFill>
                            <a:srgbClr val="000000"/>
                          </a:solidFill>
                          <a:effectLst/>
                          <a:latin typeface="標楷體" pitchFamily="65" charset="-120"/>
                          <a:ea typeface="標楷體" panose="03000509000000000000" pitchFamily="65" charset="-120"/>
                          <a:cs typeface="+mn-cs"/>
                        </a:rPr>
                        <a:t>顯示介面上設定的所有組態選項。</a:t>
                      </a:r>
                    </a:p>
                  </a:txBody>
                  <a:tcPr marL="42333" marR="42333" marT="42333" marB="42333" anchor="ctr"/>
                </a:tc>
                <a:extLst>
                  <a:ext uri="{0D108BD9-81ED-4DB2-BD59-A6C34878D82A}">
                    <a16:rowId xmlns:a16="http://schemas.microsoft.com/office/drawing/2014/main" val="3825478387"/>
                  </a:ext>
                </a:extLst>
              </a:tr>
              <a:tr h="353849">
                <a:tc>
                  <a:txBody>
                    <a:bodyPr vert="horz" wrap="square"/>
                    <a:lstStyle/>
                    <a:p>
                      <a:pPr rtl="0" fontAlgn="ct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interfaces</a:t>
                      </a:r>
                      <a:r>
                        <a:rPr lang="zh-TW" altLang="en-US" sz="1800" b="1" kern="1200">
                          <a:solidFill>
                            <a:srgbClr val="000000"/>
                          </a:solidFill>
                          <a:effectLst/>
                          <a:latin typeface="標楷體" pitchFamily="65" charset="-120"/>
                          <a:ea typeface="標楷體" panose="03000509000000000000" pitchFamily="65" charset="-120"/>
                          <a:cs typeface="Courier New" panose="02070309020205020404" pitchFamily="49" charset="0"/>
                        </a:rPr>
                        <a:t> </a:t>
                      </a: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1800" b="0" kern="1200">
                          <a:solidFill>
                            <a:srgbClr val="000000"/>
                          </a:solidFill>
                          <a:effectLst/>
                          <a:latin typeface="標楷體" pitchFamily="65" charset="-120"/>
                          <a:ea typeface="標楷體" panose="03000509000000000000" pitchFamily="65" charset="-120"/>
                          <a:cs typeface="+mn-cs"/>
                        </a:rPr>
                        <a:t>顯示每個介面的詳細輸出。</a:t>
                      </a:r>
                    </a:p>
                  </a:txBody>
                  <a:tcPr marL="42333" marR="42333" marT="42333" marB="42333" anchor="ctr"/>
                </a:tc>
                <a:extLst>
                  <a:ext uri="{0D108BD9-81ED-4DB2-BD59-A6C34878D82A}">
                    <a16:rowId xmlns:a16="http://schemas.microsoft.com/office/drawing/2014/main" val="2241581414"/>
                  </a:ext>
                </a:extLst>
              </a:tr>
              <a:tr h="491067">
                <a:tc>
                  <a:txBody>
                    <a:bodyPr vert="horz" wrap="square"/>
                    <a:lstStyle/>
                    <a:p>
                      <a:pPr rtl="0" fontAlgn="ct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ip route</a:t>
                      </a:r>
                      <a:b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b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ipv6 route </a:t>
                      </a:r>
                      <a:endParaRPr lang="zh-TW" altLang="en-US" sz="1800" b="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1800" b="0" kern="1200">
                          <a:solidFill>
                            <a:srgbClr val="000000"/>
                          </a:solidFill>
                          <a:effectLst/>
                          <a:latin typeface="標楷體" pitchFamily="65" charset="-120"/>
                          <a:ea typeface="標楷體" panose="03000509000000000000" pitchFamily="65" charset="-120"/>
                          <a:cs typeface="+mn-cs"/>
                        </a:rPr>
                        <a:t>顯示路由表內容清單直接連線的網路和已</a:t>
                      </a:r>
                      <a:r>
                        <a:rPr lang="zh-TW" altLang="en-US" sz="1800" b="0" kern="1200">
                          <a:solidFill>
                            <a:srgbClr val="000000"/>
                          </a:solidFill>
                          <a:effectLst/>
                          <a:latin typeface="標楷體" pitchFamily="65" charset="-120"/>
                          <a:ea typeface="標楷體" panose="03000509000000000000" pitchFamily="65" charset="-120"/>
                          <a:cs typeface="+mn-cs"/>
                        </a:rPr>
                        <a:t>發現</a:t>
                      </a:r>
                      <a:r>
                        <a:rPr lang="zh-TW" sz="1800" b="0" kern="1200">
                          <a:solidFill>
                            <a:srgbClr val="000000"/>
                          </a:solidFill>
                          <a:effectLst/>
                          <a:latin typeface="標楷體" pitchFamily="65" charset="-120"/>
                          <a:ea typeface="標楷體" panose="03000509000000000000" pitchFamily="65" charset="-120"/>
                          <a:cs typeface="+mn-cs"/>
                        </a:rPr>
                        <a:t>的遠端網路。</a:t>
                      </a:r>
                    </a:p>
                  </a:txBody>
                  <a:tcPr marL="42333" marR="42333" marT="42333" marB="42333" anchor="ctr"/>
                </a:tc>
                <a:extLst>
                  <a:ext uri="{0D108BD9-81ED-4DB2-BD59-A6C34878D82A}">
                    <a16:rowId xmlns:a16="http://schemas.microsoft.com/office/drawing/2014/main" val="638563347"/>
                  </a:ext>
                </a:extLst>
              </a:tr>
              <a:tr h="411764">
                <a:tc>
                  <a:txBody>
                    <a:bodyPr vert="horz" wrap="square"/>
                    <a:lstStyle/>
                    <a:p>
                      <a:pPr rtl="0" fontAlgn="ct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cdp neighbors detail</a:t>
                      </a: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altLang="en-US" sz="1800" b="0" kern="1200">
                          <a:solidFill>
                            <a:srgbClr val="000000"/>
                          </a:solidFill>
                          <a:effectLst/>
                          <a:latin typeface="標楷體" pitchFamily="65" charset="-120"/>
                          <a:ea typeface="標楷體" panose="03000509000000000000" pitchFamily="65" charset="-120"/>
                          <a:cs typeface="+mn-cs"/>
                        </a:rPr>
                        <a:t>顯示有關直接連接 </a:t>
                      </a:r>
                      <a:r>
                        <a:rPr lang="en-US" altLang="zh-TW" sz="1800" b="0" kern="1200">
                          <a:solidFill>
                            <a:srgbClr val="000000"/>
                          </a:solidFill>
                          <a:effectLst/>
                          <a:latin typeface="標楷體" pitchFamily="65" charset="-120"/>
                          <a:ea typeface="標楷體" panose="03000509000000000000" pitchFamily="65" charset="-120"/>
                          <a:cs typeface="+mn-cs"/>
                        </a:rPr>
                        <a:t>Cisco </a:t>
                      </a:r>
                      <a:r>
                        <a:rPr lang="zh-TW" altLang="en-US" sz="1800" b="0" kern="1200">
                          <a:solidFill>
                            <a:srgbClr val="000000"/>
                          </a:solidFill>
                          <a:effectLst/>
                          <a:latin typeface="標楷體" pitchFamily="65" charset="-120"/>
                          <a:ea typeface="標楷體" panose="03000509000000000000" pitchFamily="65" charset="-120"/>
                          <a:cs typeface="+mn-cs"/>
                        </a:rPr>
                        <a:t>鄰居裝置的詳細資訊 。</a:t>
                      </a:r>
                      <a:endParaRPr lang="zh-TW" sz="1800" b="0"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extLst>
                  <a:ext uri="{0D108BD9-81ED-4DB2-BD59-A6C34878D82A}">
                    <a16:rowId xmlns:a16="http://schemas.microsoft.com/office/drawing/2014/main" val="2735387363"/>
                  </a:ext>
                </a:extLst>
              </a:tr>
              <a:tr h="491067">
                <a:tc>
                  <a:txBody>
                    <a:bodyPr vert="horz" wrap="square"/>
                    <a:lstStyle/>
                    <a:p>
                      <a:pPr rtl="0" fontAlgn="ct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arp</a:t>
                      </a:r>
                      <a:b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b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ipv6 neighbors</a:t>
                      </a:r>
                      <a:endParaRPr lang="zh-TW" altLang="en-US" sz="1800" b="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1800" b="0" kern="1200">
                          <a:solidFill>
                            <a:srgbClr val="000000"/>
                          </a:solidFill>
                          <a:effectLst/>
                          <a:latin typeface="標楷體" pitchFamily="65" charset="-120"/>
                          <a:ea typeface="標楷體" panose="03000509000000000000" pitchFamily="65" charset="-120"/>
                          <a:cs typeface="+mn-cs"/>
                        </a:rPr>
                        <a:t>顯示 ARP 表格 (IPv4) 和鄰</a:t>
                      </a:r>
                      <a:r>
                        <a:rPr lang="zh-TW" altLang="en-US" sz="1800" b="0" kern="1200">
                          <a:solidFill>
                            <a:srgbClr val="000000"/>
                          </a:solidFill>
                          <a:effectLst/>
                          <a:latin typeface="標楷體" pitchFamily="65" charset="-120"/>
                          <a:ea typeface="標楷體" panose="03000509000000000000" pitchFamily="65" charset="-120"/>
                          <a:cs typeface="+mn-cs"/>
                        </a:rPr>
                        <a:t>居</a:t>
                      </a:r>
                      <a:r>
                        <a:rPr lang="zh-TW" sz="1800" b="0" kern="1200">
                          <a:solidFill>
                            <a:srgbClr val="000000"/>
                          </a:solidFill>
                          <a:effectLst/>
                          <a:latin typeface="標楷體" pitchFamily="65" charset="-120"/>
                          <a:ea typeface="標楷體" panose="03000509000000000000" pitchFamily="65" charset="-120"/>
                          <a:cs typeface="+mn-cs"/>
                        </a:rPr>
                        <a:t>表格 (IPv6) 的內容。</a:t>
                      </a:r>
                    </a:p>
                  </a:txBody>
                  <a:tcPr marL="42333" marR="42333" marT="42333" marB="42333" anchor="ctr"/>
                </a:tc>
                <a:extLst>
                  <a:ext uri="{0D108BD9-81ED-4DB2-BD59-A6C34878D82A}">
                    <a16:rowId xmlns:a16="http://schemas.microsoft.com/office/drawing/2014/main" val="1186036008"/>
                  </a:ext>
                </a:extLst>
              </a:tr>
              <a:tr h="364471">
                <a:tc>
                  <a:txBody>
                    <a:bodyPr vert="horz" wrap="square"/>
                    <a:lstStyle/>
                    <a:p>
                      <a:pPr rtl="0" fontAlgn="ct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running-config</a:t>
                      </a:r>
                      <a:endPar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altLang="en-US" sz="1800" b="0" kern="1200">
                          <a:solidFill>
                            <a:srgbClr val="000000"/>
                          </a:solidFill>
                          <a:effectLst/>
                          <a:latin typeface="標楷體" pitchFamily="65" charset="-120"/>
                          <a:ea typeface="標楷體" panose="03000509000000000000" pitchFamily="65" charset="-120"/>
                          <a:cs typeface="+mn-cs"/>
                        </a:rPr>
                        <a:t>顯示目前設定。</a:t>
                      </a:r>
                      <a:endParaRPr lang="zh-TW" sz="1800" b="0"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extLst>
                  <a:ext uri="{0D108BD9-81ED-4DB2-BD59-A6C34878D82A}">
                    <a16:rowId xmlns:a16="http://schemas.microsoft.com/office/drawing/2014/main" val="2789815858"/>
                  </a:ext>
                </a:extLst>
              </a:tr>
              <a:tr h="338071">
                <a:tc>
                  <a:txBody>
                    <a:bodyPr vert="horz" wrap="square"/>
                    <a:lstStyle/>
                    <a:p>
                      <a:pPr rtl="0" fontAlgn="ct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vlan</a:t>
                      </a: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1800" b="0" kern="1200">
                          <a:solidFill>
                            <a:srgbClr val="000000"/>
                          </a:solidFill>
                          <a:effectLst/>
                          <a:latin typeface="標楷體" pitchFamily="65" charset="-120"/>
                          <a:ea typeface="標楷體" panose="03000509000000000000" pitchFamily="65" charset="-120"/>
                          <a:cs typeface="+mn-cs"/>
                        </a:rPr>
                        <a:t>顯示交換器上 VLAN 的狀態。</a:t>
                      </a:r>
                    </a:p>
                  </a:txBody>
                  <a:tcPr marL="42333" marR="42333" marT="42333" marB="42333" anchor="ctr"/>
                </a:tc>
                <a:extLst>
                  <a:ext uri="{0D108BD9-81ED-4DB2-BD59-A6C34878D82A}">
                    <a16:rowId xmlns:a16="http://schemas.microsoft.com/office/drawing/2014/main" val="3966803147"/>
                  </a:ext>
                </a:extLst>
              </a:tr>
              <a:tr h="355600">
                <a:tc>
                  <a:txBody>
                    <a:bodyPr vert="horz" wrap="square"/>
                    <a:lstStyle/>
                    <a:p>
                      <a:pPr rtl="0" fontAlgn="ct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port</a:t>
                      </a:r>
                      <a:endParaRPr lang="zh-TW" altLang="en-US" sz="1800" b="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1800" b="0" kern="1200">
                          <a:solidFill>
                            <a:srgbClr val="000000"/>
                          </a:solidFill>
                          <a:effectLst/>
                          <a:latin typeface="標楷體" pitchFamily="65" charset="-120"/>
                          <a:ea typeface="標楷體" panose="03000509000000000000" pitchFamily="65" charset="-120"/>
                          <a:cs typeface="+mn-cs"/>
                        </a:rPr>
                        <a:t>顯示交換器上的連接埠狀態。</a:t>
                      </a:r>
                    </a:p>
                  </a:txBody>
                  <a:tcPr marL="42333" marR="42333" marT="42333" marB="42333" anchor="ctr"/>
                </a:tc>
                <a:extLst>
                  <a:ext uri="{0D108BD9-81ED-4DB2-BD59-A6C34878D82A}">
                    <a16:rowId xmlns:a16="http://schemas.microsoft.com/office/drawing/2014/main" val="204089341"/>
                  </a:ext>
                </a:extLst>
              </a:tr>
              <a:tr h="473891">
                <a:tc>
                  <a:txBody>
                    <a:bodyPr vert="horz" wrap="square"/>
                    <a:lstStyle/>
                    <a:p>
                      <a:pPr rtl="0" fontAlgn="ctr"/>
                      <a:r>
                        <a:rPr lang="en-US" altLang="zh-TW" sz="1800" b="1" kern="1200">
                          <a:solidFill>
                            <a:srgbClr val="000000"/>
                          </a:solidFill>
                          <a:effectLst/>
                          <a:latin typeface="標楷體" pitchFamily="65" charset="-120"/>
                          <a:ea typeface="標楷體" panose="03000509000000000000" pitchFamily="65" charset="-120"/>
                          <a:cs typeface="Courier New" panose="02070309020205020404" pitchFamily="49" charset="0"/>
                        </a:rPr>
                        <a:t>show tech-support</a:t>
                      </a: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1800" b="0" kern="1200">
                          <a:solidFill>
                            <a:srgbClr val="000000"/>
                          </a:solidFill>
                          <a:effectLst/>
                          <a:latin typeface="標楷體" pitchFamily="65" charset="-120"/>
                          <a:ea typeface="標楷體" panose="03000509000000000000" pitchFamily="65" charset="-120"/>
                          <a:cs typeface="+mn-cs"/>
                        </a:rPr>
                        <a:t>用於使用多個 </a:t>
                      </a:r>
                      <a:r>
                        <a:rPr lang="zh-TW" sz="1800" b="1" kern="1200">
                          <a:solidFill>
                            <a:srgbClr val="000000"/>
                          </a:solidFill>
                          <a:effectLst/>
                          <a:latin typeface="標楷體" pitchFamily="65" charset="-120"/>
                          <a:ea typeface="標楷體" panose="03000509000000000000" pitchFamily="65" charset="-120"/>
                          <a:cs typeface="+mn-cs"/>
                        </a:rPr>
                        <a:t>show </a:t>
                      </a:r>
                      <a:r>
                        <a:rPr lang="zh-TW" sz="1800" b="0" kern="1200">
                          <a:solidFill>
                            <a:srgbClr val="000000"/>
                          </a:solidFill>
                          <a:effectLst/>
                          <a:latin typeface="標楷體" pitchFamily="65" charset="-120"/>
                          <a:ea typeface="標楷體" panose="03000509000000000000" pitchFamily="65" charset="-120"/>
                          <a:cs typeface="+mn-cs"/>
                        </a:rPr>
                        <a:t>指令來收集大量資訊，以供技術支援報告之用。</a:t>
                      </a:r>
                    </a:p>
                  </a:txBody>
                  <a:tcPr marL="42333" marR="42333" marT="42333" marB="42333" anchor="ctr"/>
                </a:tc>
                <a:extLst>
                  <a:ext uri="{0D108BD9-81ED-4DB2-BD59-A6C34878D82A}">
                    <a16:rowId xmlns:a16="http://schemas.microsoft.com/office/drawing/2014/main" val="1320307206"/>
                  </a:ext>
                </a:extLst>
              </a:tr>
            </a:tbl>
          </a:graphicData>
        </a:graphic>
      </p:graphicFrame>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503</a:t>
            </a:fld>
            <a:endParaRPr lang="en-US" kern="0">
              <a:solidFill>
                <a:srgbClr val="595959"/>
              </a:solidFill>
            </a:endParaRPr>
          </a:p>
        </p:txBody>
      </p:sp>
    </p:spTree>
    <p:extLst>
      <p:ext uri="{BB962C8B-B14F-4D97-AF65-F5344CB8AC3E}">
        <p14:creationId xmlns:p14="http://schemas.microsoft.com/office/powerpoint/2010/main" val="101652661"/>
      </p:ext>
    </p:extLst>
  </p:cSld>
  <p:clrMapOvr>
    <a:masterClrMapping/>
  </p:clrMapOvr>
  <p:transition/>
  <p:timing/>
</p:sld>
</file>

<file path=ppt/slides/slide5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903913" cy="5540425"/>
          </a:xfrm>
        </p:spPr>
        <p:txBody>
          <a:bodyPr>
            <a:normAutofit/>
          </a:bodyPr>
          <a:lstStyle/>
          <a:p>
            <a:pPr marL="0" indent="0">
              <a:buNone/>
            </a:pPr>
            <a:r>
              <a:rPr lang="zh-TW" altLang="en-US" sz="2400">
                <a:latin typeface="標楷體" pitchFamily="65" charset="-120"/>
              </a:rPr>
              <a:t>由於網路不同，問題不同，故障排除的經驗也不同，所以故障排除很費時間。 </a:t>
            </a:r>
          </a:p>
          <a:p>
            <a:pPr lvl="1"/>
            <a:r>
              <a:rPr lang="zh-TW" altLang="en-US">
                <a:latin typeface="標楷體" pitchFamily="65" charset="-120"/>
              </a:rPr>
              <a:t>使用結構化的故障排除方法會縮短整體的故障排除時間。 </a:t>
            </a:r>
          </a:p>
          <a:p>
            <a:pPr lvl="1"/>
            <a:r>
              <a:rPr lang="zh-TW" altLang="en-US">
                <a:latin typeface="標楷體" pitchFamily="65" charset="-120"/>
              </a:rPr>
              <a:t>幾個故障排除程序可被用來解決問題。</a:t>
            </a:r>
            <a:endParaRPr lang="en-US" altLang="zh-TW">
              <a:latin typeface="標楷體" pitchFamily="65" charset="-120"/>
            </a:endParaRPr>
          </a:p>
          <a:p>
            <a:pPr lvl="1"/>
            <a:r>
              <a:rPr lang="zh-TW" altLang="en-US">
                <a:latin typeface="標楷體" pitchFamily="65" charset="-120"/>
              </a:rPr>
              <a:t>右圖顯示簡化三階段故障排除程序的邏輯流程圖。</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12.2</a:t>
            </a:r>
            <a:r>
              <a:rPr lang="zh-TW" altLang="en-US" sz="3600" smtClean="0">
                <a:solidFill>
                  <a:srgbClr val="004C69"/>
                </a:solidFill>
              </a:rPr>
              <a:t> 故障</a:t>
            </a:r>
            <a:r>
              <a:rPr lang="zh-TW" altLang="en-US" sz="3600">
                <a:solidFill>
                  <a:srgbClr val="004C69"/>
                </a:solidFill>
              </a:rPr>
              <a:t>排除程序</a:t>
            </a:r>
            <a:br>
              <a:rPr lang="en-US" sz="3600">
                <a:solidFill>
                  <a:srgbClr val="004C69"/>
                </a:solidFill>
              </a:rPr>
            </a:br>
            <a:r>
              <a:rPr lang="zh-TW" altLang="en-US" sz="3600">
                <a:solidFill>
                  <a:srgbClr val="004C69"/>
                </a:solidFill>
              </a:rPr>
              <a:t>一般故障排除步驟</a:t>
            </a:r>
          </a:p>
        </p:txBody>
      </p:sp>
      <p:pic>
        <p:nvPicPr>
          <p:cNvPr id="2" name="Picture 1">
            <a:extLst>
              <a:ext uri="{FF2B5EF4-FFF2-40B4-BE49-F238E27FC236}">
                <a16:creationId xmlns:a16="http://schemas.microsoft.com/office/drawing/2014/main" id="{F7F6A288-952E-4240-94C0-A9B1C9AFC7E0}"/>
              </a:ext>
            </a:extLst>
          </p:cNvPr>
          <p:cNvPicPr>
            <a:picLocks noChangeAspect="1"/>
          </p:cNvPicPr>
          <p:nvPr/>
        </p:nvPicPr>
        <p:blipFill>
          <a:blip r:embed="rId3"/>
          <a:stretch>
            <a:fillRect/>
          </a:stretch>
        </p:blipFill>
        <p:spPr>
          <a:xfrm>
            <a:off x="6388100" y="863924"/>
            <a:ext cx="5489243" cy="4853517"/>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504</a:t>
            </a:fld>
            <a:endParaRPr lang="en-US" kern="0">
              <a:solidFill>
                <a:srgbClr val="595959"/>
              </a:solidFill>
            </a:endParaRPr>
          </a:p>
        </p:txBody>
      </p:sp>
    </p:spTree>
    <p:extLst>
      <p:ext uri="{BB962C8B-B14F-4D97-AF65-F5344CB8AC3E}">
        <p14:creationId xmlns:p14="http://schemas.microsoft.com/office/powerpoint/2010/main" val="785689162"/>
      </p:ext>
    </p:extLst>
  </p:cSld>
  <p:clrMapOvr>
    <a:masterClrMapping/>
  </p:clrMapOvr>
  <p:transition/>
  <p:timing/>
</p:sld>
</file>

<file path=ppt/slides/slide5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21724"/>
            <a:ext cx="11804381" cy="4778926"/>
          </a:xfrm>
        </p:spPr>
        <p:txBody>
          <a:bodyPr>
            <a:normAutofit/>
          </a:bodyPr>
          <a:lstStyle/>
          <a:p>
            <a:pPr marL="0" indent="0">
              <a:buNone/>
            </a:pPr>
            <a:r>
              <a:rPr lang="zh-TW" altLang="en-US" sz="2400">
                <a:latin typeface="標楷體" pitchFamily="65" charset="-120"/>
              </a:rPr>
              <a:t>右圖顯示更詳細的七步驟故障排除程序。</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12.2</a:t>
            </a:r>
            <a:r>
              <a:rPr lang="zh-TW" altLang="en-US" sz="3600" smtClean="0">
                <a:solidFill>
                  <a:srgbClr val="004C69"/>
                </a:solidFill>
              </a:rPr>
              <a:t> 故障</a:t>
            </a:r>
            <a:r>
              <a:rPr lang="zh-TW" altLang="en-US" sz="3600">
                <a:solidFill>
                  <a:srgbClr val="004C69"/>
                </a:solidFill>
              </a:rPr>
              <a:t>排除程序</a:t>
            </a:r>
            <a:br>
              <a:rPr lang="en-US" sz="3600">
                <a:solidFill>
                  <a:srgbClr val="004C69"/>
                </a:solidFill>
              </a:rPr>
            </a:br>
            <a:r>
              <a:rPr lang="zh-TW" altLang="en-US" sz="3600">
                <a:solidFill>
                  <a:srgbClr val="004C69"/>
                </a:solidFill>
              </a:rPr>
              <a:t>七步驟故障排除程序</a:t>
            </a:r>
          </a:p>
        </p:txBody>
      </p:sp>
      <p:graphicFrame>
        <p:nvGraphicFramePr>
          <p:cNvPr id="2" name="Table 1">
            <a:extLst>
              <a:ext uri="{FF2B5EF4-FFF2-40B4-BE49-F238E27FC236}">
                <a16:creationId xmlns:a16="http://schemas.microsoft.com/office/drawing/2014/main" id="{306DD679-458C-4339-A53C-0D2BFAFE863D}"/>
              </a:ext>
            </a:extLst>
          </p:cNvPr>
          <p:cNvGraphicFramePr>
            <a:graphicFrameLocks noGrp="1"/>
          </p:cNvGraphicFramePr>
          <p:nvPr>
            <p:extLst>
              <p:ext uri="{D42A27DB-BD31-4B8C-83A1-F6EECF244321}">
                <p14:modId xmlns:p14="http://schemas.microsoft.com/office/powerpoint/2010/main" val="2713500491"/>
              </p:ext>
            </p:extLst>
          </p:nvPr>
        </p:nvGraphicFramePr>
        <p:xfrm>
          <a:off x="711200" y="2194984"/>
          <a:ext cx="10904838" cy="3997056"/>
        </p:xfrm>
        <a:graphic>
          <a:graphicData uri="http://schemas.openxmlformats.org/drawingml/2006/table">
            <a:tbl>
              <a:tblPr firstRow="1" bandRow="1">
                <a:tableStyleId>{5C22544A-7EE6-4342-B048-85BDC9FD1C3A}</a:tableStyleId>
              </a:tblPr>
              <a:tblGrid>
                <a:gridCol w="2107451">
                  <a:extLst>
                    <a:ext uri="{9D8B030D-6E8A-4147-A177-3AD203B41FA5}">
                      <a16:colId xmlns:a16="http://schemas.microsoft.com/office/drawing/2014/main" val="1047834271"/>
                    </a:ext>
                  </a:extLst>
                </a:gridCol>
                <a:gridCol w="8797387">
                  <a:extLst>
                    <a:ext uri="{9D8B030D-6E8A-4147-A177-3AD203B41FA5}">
                      <a16:colId xmlns:a16="http://schemas.microsoft.com/office/drawing/2014/main" val="1512075306"/>
                    </a:ext>
                  </a:extLst>
                </a:gridCol>
              </a:tblGrid>
              <a:tr h="365760">
                <a:tc>
                  <a:txBody>
                    <a:bodyPr vert="horz" wrap="square"/>
                    <a:lstStyle/>
                    <a:p>
                      <a:pPr rtl="0"/>
                      <a:r>
                        <a:rPr lang="zh-TW" sz="2000">
                          <a:latin typeface="標楷體" pitchFamily="65" charset="-120"/>
                          <a:ea typeface="標楷體" panose="03000509000000000000" pitchFamily="65" charset="-120"/>
                        </a:rPr>
                        <a:t>步驟</a:t>
                      </a:r>
                    </a:p>
                  </a:txBody>
                  <a:tcPr marL="121920" marR="121920" marT="60960" marB="60960" anchor="ctr"/>
                </a:tc>
                <a:tc>
                  <a:txBody>
                    <a:bodyPr vert="horz" wrap="square"/>
                    <a:lstStyle/>
                    <a:p>
                      <a:pPr rtl="0"/>
                      <a:r>
                        <a:rPr lang="zh-TW" sz="2000">
                          <a:latin typeface="標楷體" pitchFamily="65" charset="-120"/>
                          <a:ea typeface="標楷體" panose="03000509000000000000" pitchFamily="65" charset="-120"/>
                        </a:rPr>
                        <a:t>說明</a:t>
                      </a:r>
                    </a:p>
                  </a:txBody>
                  <a:tcPr marL="121920" marR="121920" marT="60960" marB="60960" anchor="ctr"/>
                </a:tc>
                <a:extLst>
                  <a:ext uri="{0D108BD9-81ED-4DB2-BD59-A6C34878D82A}">
                    <a16:rowId xmlns:a16="http://schemas.microsoft.com/office/drawing/2014/main" val="1956367653"/>
                  </a:ext>
                </a:extLst>
              </a:tr>
              <a:tr h="473136">
                <a:tc>
                  <a:txBody>
                    <a:bodyPr vert="horz" wrap="square"/>
                    <a:lstStyle/>
                    <a:p>
                      <a:pPr rtl="0"/>
                      <a:r>
                        <a:rPr lang="zh-TW" altLang="en-US" sz="2000" b="1" kern="1200">
                          <a:solidFill>
                            <a:srgbClr val="000000"/>
                          </a:solidFill>
                          <a:latin typeface="標楷體" pitchFamily="65" charset="-120"/>
                          <a:ea typeface="標楷體" panose="03000509000000000000" pitchFamily="65" charset="-120"/>
                          <a:cs typeface="+mn-cs"/>
                        </a:rPr>
                        <a:t>確定問題</a:t>
                      </a:r>
                    </a:p>
                  </a:txBody>
                  <a:tcPr marL="121920" marR="121920" marT="60960" marB="60960" anchor="ctr"/>
                </a:tc>
                <a:tc>
                  <a:txBody>
                    <a:bodyPr vert="horz" wrap="square"/>
                    <a:lstStyle/>
                    <a:p>
                      <a:pPr marL="85725" indent="-85725" rtl="0">
                        <a:buFont typeface="Arial" pitchFamily="34" charset="0"/>
                        <a:buChar char="•"/>
                      </a:pPr>
                      <a:r>
                        <a:rPr lang="zh-TW" sz="2000" kern="1200">
                          <a:solidFill>
                            <a:srgbClr val="000000"/>
                          </a:solidFill>
                          <a:latin typeface="標楷體" pitchFamily="65" charset="-120"/>
                          <a:ea typeface="標楷體" panose="03000509000000000000" pitchFamily="65" charset="-120"/>
                          <a:cs typeface="+mn-cs"/>
                        </a:rPr>
                        <a:t>確認有問題，然後正確定義問題所在。</a:t>
                      </a:r>
                    </a:p>
                  </a:txBody>
                  <a:tcPr marL="121920" marR="121920" marT="60960" marB="60960" anchor="ctr"/>
                </a:tc>
                <a:extLst>
                  <a:ext uri="{0D108BD9-81ED-4DB2-BD59-A6C34878D82A}">
                    <a16:rowId xmlns:a16="http://schemas.microsoft.com/office/drawing/2014/main" val="355292894"/>
                  </a:ext>
                </a:extLst>
              </a:tr>
              <a:tr h="609600">
                <a:tc>
                  <a:txBody>
                    <a:bodyPr vert="horz" wrap="square"/>
                    <a:lstStyle/>
                    <a:p>
                      <a:br>
                        <a:rPr lang="zh-TW" altLang="en-US" sz="2000" b="1" kern="1200">
                          <a:solidFill>
                            <a:srgbClr val="000000"/>
                          </a:solidFill>
                          <a:latin typeface="標楷體" pitchFamily="65" charset="-120"/>
                          <a:ea typeface="標楷體" panose="03000509000000000000" pitchFamily="65" charset="-120"/>
                          <a:cs typeface="+mn-cs"/>
                        </a:rPr>
                      </a:br>
                      <a:r>
                        <a:rPr lang="zh-TW" altLang="en-US" sz="2000" b="1" kern="1200">
                          <a:solidFill>
                            <a:srgbClr val="000000"/>
                          </a:solidFill>
                          <a:latin typeface="標楷體" pitchFamily="65" charset="-120"/>
                          <a:ea typeface="標楷體" panose="03000509000000000000" pitchFamily="65" charset="-120"/>
                          <a:cs typeface="+mn-cs"/>
                        </a:rPr>
                        <a:t>收集資訊</a:t>
                      </a: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sz="2000" kern="1200">
                          <a:solidFill>
                            <a:srgbClr val="000000"/>
                          </a:solidFill>
                          <a:latin typeface="標楷體" pitchFamily="65" charset="-120"/>
                          <a:ea typeface="標楷體" panose="03000509000000000000" pitchFamily="65" charset="-120"/>
                          <a:cs typeface="+mn-cs"/>
                        </a:rPr>
                        <a:t>目標（即主機，</a:t>
                      </a:r>
                      <a:r>
                        <a:rPr lang="zh-TW" altLang="en-US" sz="2000" kern="1200">
                          <a:solidFill>
                            <a:srgbClr val="000000"/>
                          </a:solidFill>
                          <a:latin typeface="標楷體" pitchFamily="65" charset="-120"/>
                          <a:ea typeface="標楷體" panose="03000509000000000000" pitchFamily="65" charset="-120"/>
                          <a:cs typeface="+mn-cs"/>
                        </a:rPr>
                        <a:t>裝置</a:t>
                      </a:r>
                      <a:r>
                        <a:rPr lang="zh-TW" sz="2000" kern="1200">
                          <a:solidFill>
                            <a:srgbClr val="000000"/>
                          </a:solidFill>
                          <a:latin typeface="標楷體" pitchFamily="65" charset="-120"/>
                          <a:ea typeface="標楷體" panose="03000509000000000000" pitchFamily="65" charset="-120"/>
                          <a:cs typeface="+mn-cs"/>
                        </a:rPr>
                        <a:t>）被識別，存取和收集資訊。</a:t>
                      </a:r>
                    </a:p>
                  </a:txBody>
                  <a:tcPr marL="121920" marR="121920" marT="60960" marB="60960" anchor="ctr"/>
                </a:tc>
                <a:extLst>
                  <a:ext uri="{0D108BD9-81ED-4DB2-BD59-A6C34878D82A}">
                    <a16:rowId xmlns:a16="http://schemas.microsoft.com/office/drawing/2014/main" val="2816269490"/>
                  </a:ext>
                </a:extLst>
              </a:tr>
              <a:tr h="473136">
                <a:tc>
                  <a:txBody>
                    <a:bodyPr vert="horz" wrap="square"/>
                    <a:lstStyle/>
                    <a:p>
                      <a:pPr rtl="0"/>
                      <a:r>
                        <a:rPr lang="zh-TW" sz="2000" b="1">
                          <a:solidFill>
                            <a:srgbClr val="000000"/>
                          </a:solidFill>
                          <a:latin typeface="標楷體" pitchFamily="65" charset="-120"/>
                          <a:ea typeface="標楷體" panose="03000509000000000000" pitchFamily="65" charset="-120"/>
                        </a:rPr>
                        <a:t>分析資訊</a:t>
                      </a: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sz="2000" kern="1200">
                          <a:solidFill>
                            <a:srgbClr val="000000"/>
                          </a:solidFill>
                          <a:latin typeface="標楷體" pitchFamily="65" charset="-120"/>
                          <a:ea typeface="標楷體" panose="03000509000000000000" pitchFamily="65" charset="-120"/>
                          <a:cs typeface="+mn-cs"/>
                        </a:rPr>
                        <a:t>使用網路文件、網路</a:t>
                      </a:r>
                      <a:r>
                        <a:rPr lang="zh-TW" altLang="en-US" sz="2000" kern="1200">
                          <a:solidFill>
                            <a:srgbClr val="000000"/>
                          </a:solidFill>
                          <a:latin typeface="標楷體" pitchFamily="65" charset="-120"/>
                          <a:ea typeface="標楷體" panose="03000509000000000000" pitchFamily="65" charset="-120"/>
                          <a:cs typeface="+mn-cs"/>
                        </a:rPr>
                        <a:t>基線</a:t>
                      </a:r>
                      <a:r>
                        <a:rPr lang="zh-TW" sz="2000" kern="1200">
                          <a:solidFill>
                            <a:srgbClr val="000000"/>
                          </a:solidFill>
                          <a:latin typeface="標楷體" pitchFamily="65" charset="-120"/>
                          <a:ea typeface="標楷體" panose="03000509000000000000" pitchFamily="65" charset="-120"/>
                          <a:cs typeface="+mn-cs"/>
                        </a:rPr>
                        <a:t>、知識庫和同儕識別可能的原因。</a:t>
                      </a:r>
                    </a:p>
                  </a:txBody>
                  <a:tcPr marL="121920" marR="121920" marT="60960" marB="60960" anchor="ctr"/>
                </a:tc>
                <a:extLst>
                  <a:ext uri="{0D108BD9-81ED-4DB2-BD59-A6C34878D82A}">
                    <a16:rowId xmlns:a16="http://schemas.microsoft.com/office/drawing/2014/main" val="1796877854"/>
                  </a:ext>
                </a:extLst>
              </a:tr>
              <a:tr h="473136">
                <a:tc>
                  <a:txBody>
                    <a:bodyPr vert="horz" wrap="square"/>
                    <a:lstStyle/>
                    <a:p>
                      <a:pPr rtl="0"/>
                      <a:r>
                        <a:rPr lang="zh-TW" sz="2000" b="1">
                          <a:solidFill>
                            <a:srgbClr val="000000"/>
                          </a:solidFill>
                          <a:latin typeface="標楷體" pitchFamily="65" charset="-120"/>
                          <a:ea typeface="標楷體" panose="03000509000000000000" pitchFamily="65" charset="-120"/>
                        </a:rPr>
                        <a:t>排除可能的原因</a:t>
                      </a: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sz="2000" kern="1200">
                          <a:solidFill>
                            <a:srgbClr val="000000"/>
                          </a:solidFill>
                          <a:latin typeface="標楷體" pitchFamily="65" charset="-120"/>
                          <a:ea typeface="標楷體" panose="03000509000000000000" pitchFamily="65" charset="-120"/>
                          <a:cs typeface="+mn-cs"/>
                        </a:rPr>
                        <a:t>逐步消除可能的原因，以最終確定最可能的原因。</a:t>
                      </a:r>
                    </a:p>
                  </a:txBody>
                  <a:tcPr marL="121920" marR="121920" marT="60960" marB="60960" anchor="ctr"/>
                </a:tc>
                <a:extLst>
                  <a:ext uri="{0D108BD9-81ED-4DB2-BD59-A6C34878D82A}">
                    <a16:rowId xmlns:a16="http://schemas.microsoft.com/office/drawing/2014/main" val="3236296886"/>
                  </a:ext>
                </a:extLst>
              </a:tr>
              <a:tr h="473136">
                <a:tc>
                  <a:txBody>
                    <a:bodyPr vert="horz" wrap="square"/>
                    <a:lstStyle/>
                    <a:p>
                      <a:pPr rtl="0"/>
                      <a:r>
                        <a:rPr lang="zh-TW" sz="2000" b="1">
                          <a:solidFill>
                            <a:srgbClr val="000000"/>
                          </a:solidFill>
                          <a:latin typeface="標楷體" pitchFamily="65" charset="-120"/>
                          <a:ea typeface="標楷體" panose="03000509000000000000" pitchFamily="65" charset="-120"/>
                        </a:rPr>
                        <a:t>提出假設</a:t>
                      </a: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sz="2000" kern="1200">
                          <a:solidFill>
                            <a:srgbClr val="000000"/>
                          </a:solidFill>
                          <a:latin typeface="標楷體" pitchFamily="65" charset="-120"/>
                          <a:ea typeface="標楷體" panose="03000509000000000000" pitchFamily="65" charset="-120"/>
                          <a:cs typeface="+mn-cs"/>
                        </a:rPr>
                        <a:t>當已確定最可能的原因時，必須配製解決方案。</a:t>
                      </a:r>
                    </a:p>
                  </a:txBody>
                  <a:tcPr marL="121920" marR="121920" marT="60960" marB="60960" anchor="ctr"/>
                </a:tc>
                <a:extLst>
                  <a:ext uri="{0D108BD9-81ED-4DB2-BD59-A6C34878D82A}">
                    <a16:rowId xmlns:a16="http://schemas.microsoft.com/office/drawing/2014/main" val="3891431469"/>
                  </a:ext>
                </a:extLst>
              </a:tr>
              <a:tr h="473136">
                <a:tc>
                  <a:txBody>
                    <a:bodyPr vert="horz" wrap="square"/>
                    <a:lstStyle/>
                    <a:p>
                      <a:pPr rtl="0"/>
                      <a:r>
                        <a:rPr lang="zh-TW" sz="2000" b="1">
                          <a:solidFill>
                            <a:srgbClr val="000000"/>
                          </a:solidFill>
                          <a:latin typeface="標楷體" pitchFamily="65" charset="-120"/>
                          <a:ea typeface="標楷體" panose="03000509000000000000" pitchFamily="65" charset="-120"/>
                        </a:rPr>
                        <a:t>測試假設</a:t>
                      </a: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sz="2000" kern="1200">
                          <a:solidFill>
                            <a:srgbClr val="000000"/>
                          </a:solidFill>
                          <a:latin typeface="標楷體" pitchFamily="65" charset="-120"/>
                          <a:ea typeface="標楷體" panose="03000509000000000000" pitchFamily="65" charset="-120"/>
                          <a:cs typeface="+mn-cs"/>
                        </a:rPr>
                        <a:t>評估問題的緊急性、建立</a:t>
                      </a:r>
                      <a:r>
                        <a:rPr lang="zh-TW" altLang="en-US" sz="2000" kern="1200">
                          <a:solidFill>
                            <a:srgbClr val="000000"/>
                          </a:solidFill>
                          <a:latin typeface="標楷體" pitchFamily="65" charset="-120"/>
                          <a:ea typeface="標楷體" panose="03000509000000000000" pitchFamily="65" charset="-120"/>
                          <a:cs typeface="+mn-cs"/>
                        </a:rPr>
                        <a:t>復原</a:t>
                      </a:r>
                      <a:r>
                        <a:rPr lang="zh-TW" sz="2000" kern="1200">
                          <a:solidFill>
                            <a:srgbClr val="000000"/>
                          </a:solidFill>
                          <a:latin typeface="標楷體" pitchFamily="65" charset="-120"/>
                          <a:ea typeface="標楷體" panose="03000509000000000000" pitchFamily="65" charset="-120"/>
                          <a:cs typeface="+mn-cs"/>
                        </a:rPr>
                        <a:t>計劃、實作解決方案，以及驗證結果。</a:t>
                      </a:r>
                    </a:p>
                  </a:txBody>
                  <a:tcPr marL="121920" marR="121920" marT="60960" marB="60960" anchor="ctr"/>
                </a:tc>
                <a:extLst>
                  <a:ext uri="{0D108BD9-81ED-4DB2-BD59-A6C34878D82A}">
                    <a16:rowId xmlns:a16="http://schemas.microsoft.com/office/drawing/2014/main" val="654147565"/>
                  </a:ext>
                </a:extLst>
              </a:tr>
              <a:tr h="473136">
                <a:tc>
                  <a:txBody>
                    <a:bodyPr vert="horz" wrap="square"/>
                    <a:lstStyle/>
                    <a:p>
                      <a:pPr rtl="0"/>
                      <a:r>
                        <a:rPr lang="zh-TW" altLang="en-US" sz="2000" b="1">
                          <a:solidFill>
                            <a:srgbClr val="000000"/>
                          </a:solidFill>
                          <a:latin typeface="標楷體" pitchFamily="65" charset="-120"/>
                          <a:ea typeface="標楷體" panose="03000509000000000000" pitchFamily="65" charset="-120"/>
                        </a:rPr>
                        <a:t>解決問題</a:t>
                      </a:r>
                      <a:endParaRPr lang="zh-TW" sz="2000" b="1">
                        <a:solidFill>
                          <a:srgbClr val="000000"/>
                        </a:solidFill>
                        <a:latin typeface="標楷體" pitchFamily="65" charset="-120"/>
                        <a:ea typeface="標楷體" panose="03000509000000000000" pitchFamily="65" charset="-120"/>
                      </a:endParaRP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sz="2000" kern="1200">
                          <a:solidFill>
                            <a:srgbClr val="000000"/>
                          </a:solidFill>
                          <a:latin typeface="標楷體" pitchFamily="65" charset="-120"/>
                          <a:ea typeface="標楷體" panose="03000509000000000000" pitchFamily="65" charset="-120"/>
                          <a:cs typeface="+mn-cs"/>
                        </a:rPr>
                        <a:t>解決後，通知所有參與者，並記錄原因和解決方案，以幫助解決未來的問題。</a:t>
                      </a:r>
                    </a:p>
                  </a:txBody>
                  <a:tcPr marL="121920" marR="121920" marT="60960" marB="60960" anchor="ctr"/>
                </a:tc>
                <a:extLst>
                  <a:ext uri="{0D108BD9-81ED-4DB2-BD59-A6C34878D82A}">
                    <a16:rowId xmlns:a16="http://schemas.microsoft.com/office/drawing/2014/main" val="84977400"/>
                  </a:ext>
                </a:extLst>
              </a:tr>
            </a:tbl>
          </a:graphicData>
        </a:graphic>
      </p:graphicFrame>
      <p:pic>
        <p:nvPicPr>
          <p:cNvPr id="5" name="Picture 4">
            <a:extLst>
              <a:ext uri="{FF2B5EF4-FFF2-40B4-BE49-F238E27FC236}">
                <a16:creationId xmlns:a16="http://schemas.microsoft.com/office/drawing/2014/main" id="{B01ACE55-26FD-480B-A54D-7E7958AC2F21}"/>
              </a:ext>
            </a:extLst>
          </p:cNvPr>
          <p:cNvPicPr>
            <a:picLocks noChangeAspect="1"/>
          </p:cNvPicPr>
          <p:nvPr/>
        </p:nvPicPr>
        <p:blipFill>
          <a:blip r:embed="rId3"/>
          <a:stretch>
            <a:fillRect/>
          </a:stretch>
        </p:blipFill>
        <p:spPr>
          <a:xfrm>
            <a:off x="6256362" y="560225"/>
            <a:ext cx="5359676" cy="1422473"/>
          </a:xfrm>
          <a:prstGeom prst="rect">
            <a:avLst/>
          </a:prstGeom>
        </p:spPr>
      </p:pic>
      <p:sp>
        <p:nvSpPr>
          <p:cNvPr id="6" name="投影片編號版面配置區 5"/>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505</a:t>
            </a:fld>
            <a:endParaRPr lang="en-US" kern="0">
              <a:solidFill>
                <a:srgbClr val="595959"/>
              </a:solidFill>
            </a:endParaRPr>
          </a:p>
        </p:txBody>
      </p:sp>
    </p:spTree>
    <p:extLst>
      <p:ext uri="{BB962C8B-B14F-4D97-AF65-F5344CB8AC3E}">
        <p14:creationId xmlns:p14="http://schemas.microsoft.com/office/powerpoint/2010/main" val="1508076144"/>
      </p:ext>
    </p:extLst>
  </p:cSld>
  <p:clrMapOvr>
    <a:masterClrMapping/>
  </p:clrMapOvr>
  <p:transition/>
  <p:timing/>
</p:sld>
</file>

<file path=ppt/slides/slide5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pPr marL="0" indent="0">
              <a:buNone/>
            </a:pPr>
            <a:r>
              <a:rPr lang="zh-TW" altLang="en-US" sz="2400">
                <a:latin typeface="標楷體" pitchFamily="65" charset="-120"/>
              </a:rPr>
              <a:t>此表格提供一些問題指引和範例開放式終端使用者問題。</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12.2</a:t>
            </a:r>
            <a:r>
              <a:rPr lang="zh-TW" altLang="en-US" sz="3600" smtClean="0">
                <a:solidFill>
                  <a:srgbClr val="004C69"/>
                </a:solidFill>
              </a:rPr>
              <a:t> 故障</a:t>
            </a:r>
            <a:r>
              <a:rPr lang="zh-TW" altLang="en-US" sz="3600">
                <a:solidFill>
                  <a:srgbClr val="004C69"/>
                </a:solidFill>
              </a:rPr>
              <a:t>排除程序</a:t>
            </a:r>
            <a:br>
              <a:rPr lang="en-US" sz="3600">
                <a:solidFill>
                  <a:srgbClr val="004C69"/>
                </a:solidFill>
              </a:rPr>
            </a:br>
            <a:r>
              <a:rPr lang="zh-TW" altLang="en-US" sz="3600">
                <a:solidFill>
                  <a:srgbClr val="004C69"/>
                </a:solidFill>
              </a:rPr>
              <a:t>詢問終端使用者</a:t>
            </a:r>
          </a:p>
        </p:txBody>
      </p:sp>
      <p:graphicFrame>
        <p:nvGraphicFramePr>
          <p:cNvPr id="2" name="Table 1">
            <a:extLst>
              <a:ext uri="{FF2B5EF4-FFF2-40B4-BE49-F238E27FC236}">
                <a16:creationId xmlns:a16="http://schemas.microsoft.com/office/drawing/2014/main" id="{444A3B28-E7D7-48D4-93AA-DA54273E20F9}"/>
              </a:ext>
            </a:extLst>
          </p:cNvPr>
          <p:cNvGraphicFramePr>
            <a:graphicFrameLocks noGrp="1"/>
          </p:cNvGraphicFramePr>
          <p:nvPr>
            <p:extLst>
              <p:ext uri="{D42A27DB-BD31-4B8C-83A1-F6EECF244321}">
                <p14:modId xmlns:p14="http://schemas.microsoft.com/office/powerpoint/2010/main" val="1211261941"/>
              </p:ext>
            </p:extLst>
          </p:nvPr>
        </p:nvGraphicFramePr>
        <p:xfrm>
          <a:off x="423333" y="1534180"/>
          <a:ext cx="11311237" cy="5122820"/>
        </p:xfrm>
        <a:graphic>
          <a:graphicData uri="http://schemas.openxmlformats.org/drawingml/2006/table">
            <a:tbl>
              <a:tblPr firstRow="1" bandRow="1">
                <a:tableStyleId>{5C22544A-7EE6-4342-B048-85BDC9FD1C3A}</a:tableStyleId>
              </a:tblPr>
              <a:tblGrid>
                <a:gridCol w="3935969">
                  <a:extLst>
                    <a:ext uri="{9D8B030D-6E8A-4147-A177-3AD203B41FA5}">
                      <a16:colId xmlns:a16="http://schemas.microsoft.com/office/drawing/2014/main" val="217029517"/>
                    </a:ext>
                  </a:extLst>
                </a:gridCol>
                <a:gridCol w="7375268">
                  <a:extLst>
                    <a:ext uri="{9D8B030D-6E8A-4147-A177-3AD203B41FA5}">
                      <a16:colId xmlns:a16="http://schemas.microsoft.com/office/drawing/2014/main" val="1252993372"/>
                    </a:ext>
                  </a:extLst>
                </a:gridCol>
              </a:tblGrid>
              <a:tr h="478610">
                <a:tc>
                  <a:txBody>
                    <a:bodyPr vert="horz" wrap="square"/>
                    <a:lstStyle/>
                    <a:p>
                      <a:pPr algn="l" rtl="0" fontAlgn="ctr"/>
                      <a:r>
                        <a:rPr lang="zh-TW" sz="2000" b="1">
                          <a:effectLst/>
                          <a:latin typeface="標楷體" pitchFamily="65" charset="-120"/>
                          <a:ea typeface="標楷體" panose="03000509000000000000" pitchFamily="65" charset="-120"/>
                        </a:rPr>
                        <a:t>準則</a:t>
                      </a:r>
                    </a:p>
                  </a:txBody>
                  <a:tcPr marL="42333" marR="42333" marT="42333" marB="42333" anchor="ctr"/>
                </a:tc>
                <a:tc>
                  <a:txBody>
                    <a:bodyPr vert="horz" wrap="square"/>
                    <a:lstStyle/>
                    <a:p>
                      <a:pPr algn="l" rtl="0" fontAlgn="ctr"/>
                      <a:r>
                        <a:rPr lang="zh-TW" sz="2000" b="1">
                          <a:effectLst/>
                          <a:latin typeface="標楷體" pitchFamily="65" charset="-120"/>
                          <a:ea typeface="標楷體" panose="03000509000000000000" pitchFamily="65" charset="-120"/>
                        </a:rPr>
                        <a:t>開放式終端使用者問題範例</a:t>
                      </a:r>
                    </a:p>
                  </a:txBody>
                  <a:tcPr marL="42333" marR="42333" marT="42333" marB="42333" anchor="ctr"/>
                </a:tc>
                <a:extLst>
                  <a:ext uri="{0D108BD9-81ED-4DB2-BD59-A6C34878D82A}">
                    <a16:rowId xmlns:a16="http://schemas.microsoft.com/office/drawing/2014/main" val="3439792799"/>
                  </a:ext>
                </a:extLst>
              </a:tr>
              <a:tr h="866781">
                <a:tc>
                  <a:txBody>
                    <a:bodyPr vert="horz" wrap="square"/>
                    <a:lstStyle/>
                    <a:p>
                      <a:pPr fontAlgn="ctr"/>
                      <a:r>
                        <a:rPr lang="zh-TW" altLang="en-US" sz="2000" b="0">
                          <a:effectLst/>
                          <a:latin typeface="標楷體" pitchFamily="65" charset="-120"/>
                          <a:ea typeface="標楷體" panose="03000509000000000000" pitchFamily="65" charset="-120"/>
                        </a:rPr>
                        <a:t>提出相關問題。</a:t>
                      </a:r>
                    </a:p>
                  </a:txBody>
                  <a:tcPr marL="50800" marR="50800" marT="50800" marB="50800" anchor="ctr"/>
                </a:tc>
                <a:tc>
                  <a:txBody>
                    <a:bodyPr vert="horz" wrap="square"/>
                    <a:lstStyle/>
                    <a:p>
                      <a:pPr fontAlgn="ctr">
                        <a:buFont typeface="Arial" pitchFamily="34" charset="0"/>
                        <a:buChar char="•"/>
                      </a:pPr>
                      <a:r>
                        <a:rPr lang="zh-TW" altLang="en-US" sz="2000" b="0">
                          <a:effectLst/>
                          <a:latin typeface="標楷體" pitchFamily="65" charset="-120"/>
                          <a:ea typeface="標楷體" panose="03000509000000000000" pitchFamily="65" charset="-120"/>
                        </a:rPr>
                        <a:t>什麼不能正常運作？</a:t>
                      </a:r>
                    </a:p>
                    <a:p>
                      <a:pPr fontAlgn="ctr">
                        <a:buFont typeface="Arial" pitchFamily="34" charset="0"/>
                        <a:buChar char="•"/>
                      </a:pPr>
                      <a:r>
                        <a:rPr lang="zh-TW" altLang="en-US" sz="2000" b="0">
                          <a:effectLst/>
                          <a:latin typeface="標楷體" pitchFamily="65" charset="-120"/>
                          <a:ea typeface="標楷體" panose="03000509000000000000" pitchFamily="65" charset="-120"/>
                        </a:rPr>
                        <a:t>究竟是什麼問題？</a:t>
                      </a:r>
                    </a:p>
                    <a:p>
                      <a:pPr fontAlgn="ctr">
                        <a:buFont typeface="Arial" pitchFamily="34" charset="0"/>
                        <a:buChar char="•"/>
                      </a:pPr>
                      <a:r>
                        <a:rPr lang="zh-TW" altLang="en-US" sz="2000" b="0">
                          <a:effectLst/>
                          <a:latin typeface="標楷體" pitchFamily="65" charset="-120"/>
                          <a:ea typeface="標楷體" panose="03000509000000000000" pitchFamily="65" charset="-120"/>
                        </a:rPr>
                        <a:t>你想要完成什麼？</a:t>
                      </a:r>
                    </a:p>
                  </a:txBody>
                  <a:tcPr marL="50800" marR="50800" marT="50800" marB="50800" anchor="ctr"/>
                </a:tc>
                <a:extLst>
                  <a:ext uri="{0D108BD9-81ED-4DB2-BD59-A6C34878D82A}">
                    <a16:rowId xmlns:a16="http://schemas.microsoft.com/office/drawing/2014/main" val="1501185609"/>
                  </a:ext>
                </a:extLst>
              </a:tr>
              <a:tr h="606746">
                <a:tc>
                  <a:txBody>
                    <a:bodyPr vert="horz" wrap="square"/>
                    <a:lstStyle/>
                    <a:p>
                      <a:pPr fontAlgn="ctr"/>
                      <a:r>
                        <a:rPr lang="zh-TW" altLang="en-US" sz="2000" b="0">
                          <a:effectLst/>
                          <a:latin typeface="標楷體" pitchFamily="65" charset="-120"/>
                          <a:ea typeface="標楷體" panose="03000509000000000000" pitchFamily="65" charset="-120"/>
                        </a:rPr>
                        <a:t>界定問題範圍。</a:t>
                      </a:r>
                    </a:p>
                  </a:txBody>
                  <a:tcPr marL="50800" marR="50800" marT="50800" marB="50800" anchor="ctr"/>
                </a:tc>
                <a:tc>
                  <a:txBody>
                    <a:bodyPr vert="horz" wrap="square"/>
                    <a:lstStyle/>
                    <a:p>
                      <a:pPr fontAlgn="ctr">
                        <a:buFont typeface="Arial" pitchFamily="34" charset="0"/>
                        <a:buChar char="•"/>
                      </a:pPr>
                      <a:r>
                        <a:rPr lang="zh-TW" altLang="en-US" sz="2000" b="0">
                          <a:effectLst/>
                          <a:latin typeface="標楷體" pitchFamily="65" charset="-120"/>
                          <a:ea typeface="標楷體" panose="03000509000000000000" pitchFamily="65" charset="-120"/>
                        </a:rPr>
                        <a:t>這個問題會影響誰？只有你還是其他人？</a:t>
                      </a:r>
                    </a:p>
                    <a:p>
                      <a:pPr fontAlgn="ctr">
                        <a:buFont typeface="Arial" pitchFamily="34" charset="0"/>
                        <a:buChar char="•"/>
                      </a:pPr>
                      <a:r>
                        <a:rPr lang="zh-TW" altLang="en-US" sz="2000" b="0">
                          <a:effectLst/>
                          <a:latin typeface="標楷體" pitchFamily="65" charset="-120"/>
                          <a:ea typeface="標楷體" panose="03000509000000000000" pitchFamily="65" charset="-120"/>
                        </a:rPr>
                        <a:t>這是在什麼裝置上發生的？</a:t>
                      </a:r>
                    </a:p>
                  </a:txBody>
                  <a:tcPr marL="50800" marR="50800" marT="50800" marB="50800" anchor="ctr"/>
                </a:tc>
                <a:extLst>
                  <a:ext uri="{0D108BD9-81ED-4DB2-BD59-A6C34878D82A}">
                    <a16:rowId xmlns:a16="http://schemas.microsoft.com/office/drawing/2014/main" val="2269619013"/>
                  </a:ext>
                </a:extLst>
              </a:tr>
              <a:tr h="866781">
                <a:tc>
                  <a:txBody>
                    <a:bodyPr vert="horz" wrap="square"/>
                    <a:lstStyle/>
                    <a:p>
                      <a:pPr fontAlgn="ctr"/>
                      <a:r>
                        <a:rPr lang="zh-TW" altLang="en-US" sz="2000" b="0">
                          <a:effectLst/>
                          <a:latin typeface="標楷體" pitchFamily="65" charset="-120"/>
                          <a:ea typeface="標楷體" panose="03000509000000000000" pitchFamily="65" charset="-120"/>
                        </a:rPr>
                        <a:t>確定問題發生的時間。</a:t>
                      </a:r>
                    </a:p>
                  </a:txBody>
                  <a:tcPr marL="50800" marR="50800" marT="50800" marB="50800" anchor="ctr"/>
                </a:tc>
                <a:tc>
                  <a:txBody>
                    <a:bodyPr vert="horz" wrap="square"/>
                    <a:lstStyle/>
                    <a:p>
                      <a:pPr fontAlgn="ctr">
                        <a:buFont typeface="Arial" pitchFamily="34" charset="0"/>
                        <a:buChar char="•"/>
                      </a:pPr>
                      <a:r>
                        <a:rPr lang="zh-TW" altLang="en-US" sz="2000" b="0">
                          <a:effectLst/>
                          <a:latin typeface="標楷體" pitchFamily="65" charset="-120"/>
                          <a:ea typeface="標楷體" panose="03000509000000000000" pitchFamily="65" charset="-120"/>
                        </a:rPr>
                        <a:t>問題究竟何時發生？</a:t>
                      </a:r>
                    </a:p>
                    <a:p>
                      <a:pPr fontAlgn="ctr">
                        <a:buFont typeface="Arial" pitchFamily="34" charset="0"/>
                        <a:buChar char="•"/>
                      </a:pPr>
                      <a:r>
                        <a:rPr lang="zh-TW" altLang="en-US" sz="2000" b="0">
                          <a:effectLst/>
                          <a:latin typeface="標楷體" pitchFamily="65" charset="-120"/>
                          <a:ea typeface="標楷體" panose="03000509000000000000" pitchFamily="65" charset="-120"/>
                        </a:rPr>
                        <a:t>什麼時候開始發現這個問題的？</a:t>
                      </a:r>
                    </a:p>
                    <a:p>
                      <a:pPr fontAlgn="ctr">
                        <a:buFont typeface="Arial" pitchFamily="34" charset="0"/>
                        <a:buChar char="•"/>
                      </a:pPr>
                      <a:r>
                        <a:rPr lang="zh-TW" altLang="en-US" sz="2000" b="0">
                          <a:effectLst/>
                          <a:latin typeface="標楷體" pitchFamily="65" charset="-120"/>
                          <a:ea typeface="標楷體" panose="03000509000000000000" pitchFamily="65" charset="-120"/>
                        </a:rPr>
                        <a:t>是否顯示任何錯誤訊息？</a:t>
                      </a:r>
                    </a:p>
                  </a:txBody>
                  <a:tcPr marL="50800" marR="50800" marT="50800" marB="50800" anchor="ctr"/>
                </a:tc>
                <a:extLst>
                  <a:ext uri="{0D108BD9-81ED-4DB2-BD59-A6C34878D82A}">
                    <a16:rowId xmlns:a16="http://schemas.microsoft.com/office/drawing/2014/main" val="4186411143"/>
                  </a:ext>
                </a:extLst>
              </a:tr>
              <a:tr h="606746">
                <a:tc>
                  <a:txBody>
                    <a:bodyPr vert="horz" wrap="square"/>
                    <a:lstStyle/>
                    <a:p>
                      <a:pPr fontAlgn="ctr"/>
                      <a:r>
                        <a:rPr lang="zh-TW" altLang="en-US" sz="2000" b="0">
                          <a:effectLst/>
                          <a:latin typeface="標楷體" pitchFamily="65" charset="-120"/>
                          <a:ea typeface="標楷體" panose="03000509000000000000" pitchFamily="65" charset="-120"/>
                        </a:rPr>
                        <a:t>確定問題是持續的還是間歇的。</a:t>
                      </a:r>
                    </a:p>
                  </a:txBody>
                  <a:tcPr marL="50800" marR="50800" marT="50800" marB="50800" anchor="ctr"/>
                </a:tc>
                <a:tc>
                  <a:txBody>
                    <a:bodyPr vert="horz" wrap="square"/>
                    <a:lstStyle/>
                    <a:p>
                      <a:pPr fontAlgn="ctr">
                        <a:buFont typeface="Arial" pitchFamily="34" charset="0"/>
                        <a:buChar char="•"/>
                      </a:pPr>
                      <a:r>
                        <a:rPr lang="zh-TW" altLang="en-US" sz="2000" b="0">
                          <a:effectLst/>
                          <a:latin typeface="標楷體" pitchFamily="65" charset="-120"/>
                          <a:ea typeface="標楷體" panose="03000509000000000000" pitchFamily="65" charset="-120"/>
                        </a:rPr>
                        <a:t>你能重現這個問題嗎？</a:t>
                      </a:r>
                    </a:p>
                    <a:p>
                      <a:pPr fontAlgn="ctr">
                        <a:buFont typeface="Arial" pitchFamily="34" charset="0"/>
                        <a:buChar char="•"/>
                      </a:pPr>
                      <a:r>
                        <a:rPr lang="zh-TW" altLang="en-US" sz="2000" b="0">
                          <a:effectLst/>
                          <a:latin typeface="標楷體" pitchFamily="65" charset="-120"/>
                          <a:ea typeface="標楷體" panose="03000509000000000000" pitchFamily="65" charset="-120"/>
                        </a:rPr>
                        <a:t>你能把問題的截圖或視訊發送給我嗎？</a:t>
                      </a:r>
                    </a:p>
                  </a:txBody>
                  <a:tcPr marL="50800" marR="50800" marT="50800" marB="50800" anchor="ctr"/>
                </a:tc>
                <a:extLst>
                  <a:ext uri="{0D108BD9-81ED-4DB2-BD59-A6C34878D82A}">
                    <a16:rowId xmlns:a16="http://schemas.microsoft.com/office/drawing/2014/main" val="2449721664"/>
                  </a:ext>
                </a:extLst>
              </a:tr>
              <a:tr h="478610">
                <a:tc>
                  <a:txBody>
                    <a:bodyPr vert="horz" wrap="square"/>
                    <a:lstStyle/>
                    <a:p>
                      <a:pPr fontAlgn="ctr"/>
                      <a:r>
                        <a:rPr lang="zh-TW" altLang="en-US" sz="2000" b="0">
                          <a:effectLst/>
                          <a:latin typeface="標楷體" pitchFamily="65" charset="-120"/>
                          <a:ea typeface="標楷體" panose="03000509000000000000" pitchFamily="65" charset="-120"/>
                        </a:rPr>
                        <a:t>確定是否有任何事物被改變。</a:t>
                      </a:r>
                    </a:p>
                  </a:txBody>
                  <a:tcPr marL="50800" marR="50800" marT="50800" marB="50800" anchor="ctr"/>
                </a:tc>
                <a:tc>
                  <a:txBody>
                    <a:bodyPr vert="horz" wrap="square"/>
                    <a:lstStyle/>
                    <a:p>
                      <a:pPr fontAlgn="ctr"/>
                      <a:r>
                        <a:rPr lang="zh-TW" altLang="en-US" sz="2000" b="0">
                          <a:effectLst/>
                          <a:latin typeface="標楷體" pitchFamily="65" charset="-120"/>
                          <a:ea typeface="標楷體" panose="03000509000000000000" pitchFamily="65" charset="-120"/>
                        </a:rPr>
                        <a:t>自從上次正常運作後，有什麼被改變？</a:t>
                      </a:r>
                    </a:p>
                  </a:txBody>
                  <a:tcPr marL="50800" marR="50800" marT="50800" marB="50800" anchor="ctr"/>
                </a:tc>
                <a:extLst>
                  <a:ext uri="{0D108BD9-81ED-4DB2-BD59-A6C34878D82A}">
                    <a16:rowId xmlns:a16="http://schemas.microsoft.com/office/drawing/2014/main" val="2167591286"/>
                  </a:ext>
                </a:extLst>
              </a:tr>
              <a:tr h="606746">
                <a:tc>
                  <a:txBody>
                    <a:bodyPr vert="horz" wrap="square"/>
                    <a:lstStyle/>
                    <a:p>
                      <a:pPr fontAlgn="ctr"/>
                      <a:r>
                        <a:rPr lang="zh-TW" altLang="en-US" sz="2000" b="0">
                          <a:effectLst/>
                          <a:latin typeface="標楷體" pitchFamily="65" charset="-120"/>
                          <a:ea typeface="標楷體" panose="03000509000000000000" pitchFamily="65" charset="-120"/>
                        </a:rPr>
                        <a:t>使用問題來消除或發現可能的問題。</a:t>
                      </a:r>
                    </a:p>
                  </a:txBody>
                  <a:tcPr marL="50800" marR="50800" marT="50800" marB="50800" anchor="ctr"/>
                </a:tc>
                <a:tc>
                  <a:txBody>
                    <a:bodyPr vert="horz" wrap="square"/>
                    <a:lstStyle/>
                    <a:p>
                      <a:pPr fontAlgn="ctr">
                        <a:buFont typeface="Arial" pitchFamily="34" charset="0"/>
                        <a:buChar char="•"/>
                      </a:pPr>
                      <a:r>
                        <a:rPr lang="zh-TW" altLang="en-US" sz="2000" b="0">
                          <a:effectLst/>
                          <a:latin typeface="標楷體" pitchFamily="65" charset="-120"/>
                          <a:ea typeface="標楷體" panose="03000509000000000000" pitchFamily="65" charset="-120"/>
                        </a:rPr>
                        <a:t>什麼正常運作？</a:t>
                      </a:r>
                    </a:p>
                    <a:p>
                      <a:pPr fontAlgn="ctr">
                        <a:buFont typeface="Arial" pitchFamily="34" charset="0"/>
                        <a:buChar char="•"/>
                      </a:pPr>
                      <a:r>
                        <a:rPr lang="zh-TW" altLang="en-US" sz="2000" b="0">
                          <a:effectLst/>
                          <a:latin typeface="標楷體" pitchFamily="65" charset="-120"/>
                          <a:ea typeface="標楷體" panose="03000509000000000000" pitchFamily="65" charset="-120"/>
                        </a:rPr>
                        <a:t>什麼不能正常運作？</a:t>
                      </a:r>
                    </a:p>
                  </a:txBody>
                  <a:tcPr marL="50800" marR="50800" marT="50800" marB="50800" anchor="ctr"/>
                </a:tc>
                <a:extLst>
                  <a:ext uri="{0D108BD9-81ED-4DB2-BD59-A6C34878D82A}">
                    <a16:rowId xmlns:a16="http://schemas.microsoft.com/office/drawing/2014/main" val="4262862871"/>
                  </a:ext>
                </a:extLst>
              </a:tr>
            </a:tbl>
          </a:graphicData>
        </a:graphic>
      </p:graphicFrame>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506</a:t>
            </a:fld>
            <a:endParaRPr lang="en-US" kern="0">
              <a:solidFill>
                <a:srgbClr val="595959"/>
              </a:solidFill>
            </a:endParaRPr>
          </a:p>
        </p:txBody>
      </p:sp>
    </p:spTree>
    <p:extLst>
      <p:ext uri="{BB962C8B-B14F-4D97-AF65-F5344CB8AC3E}">
        <p14:creationId xmlns:p14="http://schemas.microsoft.com/office/powerpoint/2010/main" val="2728323952"/>
      </p:ext>
    </p:extLst>
  </p:cSld>
  <p:clrMapOvr>
    <a:masterClrMapping/>
  </p:clrMapOvr>
  <p:transition/>
  <p:timing/>
</p:sld>
</file>

<file path=ppt/slides/slide5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pPr marL="0" indent="0">
              <a:buNone/>
            </a:pPr>
            <a:r>
              <a:rPr lang="zh-TW" altLang="en-US" sz="2400">
                <a:latin typeface="標楷體" pitchFamily="65" charset="-120"/>
              </a:rPr>
              <a:t>用來收集網路問題徵候的常見 </a:t>
            </a:r>
            <a:r>
              <a:rPr lang="en-US" altLang="zh-TW" sz="2400">
                <a:latin typeface="標楷體" pitchFamily="65" charset="-120"/>
              </a:rPr>
              <a:t>Cisco IOS </a:t>
            </a:r>
            <a:r>
              <a:rPr lang="zh-TW" altLang="en-US" sz="2400">
                <a:latin typeface="標楷體" pitchFamily="65" charset="-120"/>
              </a:rPr>
              <a:t>命令。</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12.2</a:t>
            </a:r>
            <a:r>
              <a:rPr lang="zh-TW" altLang="en-US" sz="3600" smtClean="0">
                <a:solidFill>
                  <a:srgbClr val="004C69"/>
                </a:solidFill>
              </a:rPr>
              <a:t>故障</a:t>
            </a:r>
            <a:r>
              <a:rPr lang="zh-TW" altLang="en-US" sz="3600">
                <a:solidFill>
                  <a:srgbClr val="004C69"/>
                </a:solidFill>
              </a:rPr>
              <a:t>排除程序</a:t>
            </a:r>
            <a:br>
              <a:rPr lang="en-US" sz="3600">
                <a:solidFill>
                  <a:srgbClr val="004C69"/>
                </a:solidFill>
              </a:rPr>
            </a:br>
            <a:r>
              <a:rPr lang="zh-TW" altLang="en-US" sz="3600">
                <a:solidFill>
                  <a:srgbClr val="004C69"/>
                </a:solidFill>
              </a:rPr>
              <a:t>收集資訊</a:t>
            </a:r>
          </a:p>
        </p:txBody>
      </p:sp>
      <p:graphicFrame>
        <p:nvGraphicFramePr>
          <p:cNvPr id="5" name="Table 4">
            <a:extLst>
              <a:ext uri="{FF2B5EF4-FFF2-40B4-BE49-F238E27FC236}">
                <a16:creationId xmlns:a16="http://schemas.microsoft.com/office/drawing/2014/main" id="{03C696C3-5F8B-48F8-887C-DA0DFB0055D8}"/>
              </a:ext>
            </a:extLst>
          </p:cNvPr>
          <p:cNvGraphicFramePr>
            <a:graphicFrameLocks noGrp="1"/>
          </p:cNvGraphicFramePr>
          <p:nvPr>
            <p:extLst>
              <p:ext uri="{D42A27DB-BD31-4B8C-83A1-F6EECF244321}">
                <p14:modId xmlns:p14="http://schemas.microsoft.com/office/powerpoint/2010/main" val="2687890463"/>
              </p:ext>
            </p:extLst>
          </p:nvPr>
        </p:nvGraphicFramePr>
        <p:xfrm>
          <a:off x="148282" y="1618847"/>
          <a:ext cx="11514365" cy="4641487"/>
        </p:xfrm>
        <a:graphic>
          <a:graphicData uri="http://schemas.openxmlformats.org/drawingml/2006/table">
            <a:tbl>
              <a:tblPr firstRow="1" bandRow="1">
                <a:tableStyleId>{5C22544A-7EE6-4342-B048-85BDC9FD1C3A}</a:tableStyleId>
              </a:tblPr>
              <a:tblGrid>
                <a:gridCol w="3731945">
                  <a:extLst>
                    <a:ext uri="{9D8B030D-6E8A-4147-A177-3AD203B41FA5}">
                      <a16:colId xmlns:a16="http://schemas.microsoft.com/office/drawing/2014/main" val="2018599688"/>
                    </a:ext>
                  </a:extLst>
                </a:gridCol>
                <a:gridCol w="7782420">
                  <a:extLst>
                    <a:ext uri="{9D8B030D-6E8A-4147-A177-3AD203B41FA5}">
                      <a16:colId xmlns:a16="http://schemas.microsoft.com/office/drawing/2014/main" val="1451271533"/>
                    </a:ext>
                  </a:extLst>
                </a:gridCol>
              </a:tblGrid>
              <a:tr h="458200">
                <a:tc>
                  <a:txBody>
                    <a:bodyPr vert="horz" wrap="square"/>
                    <a:lstStyle/>
                    <a:p>
                      <a:pPr algn="l" rtl="0" fontAlgn="ctr"/>
                      <a:r>
                        <a:rPr lang="zh-TW" altLang="en-US" sz="2000" b="1">
                          <a:effectLst/>
                          <a:latin typeface="標楷體" pitchFamily="65" charset="-120"/>
                          <a:ea typeface="標楷體" panose="03000509000000000000" pitchFamily="65" charset="-120"/>
                        </a:rPr>
                        <a:t>命令</a:t>
                      </a:r>
                      <a:endParaRPr lang="zh-TW" sz="2000" b="1">
                        <a:effectLst/>
                        <a:latin typeface="標楷體" pitchFamily="65" charset="-120"/>
                        <a:ea typeface="標楷體" panose="03000509000000000000" pitchFamily="65" charset="-120"/>
                      </a:endParaRPr>
                    </a:p>
                  </a:txBody>
                  <a:tcPr marL="42333" marR="42333" marT="42333" marB="42333" anchor="ctr"/>
                </a:tc>
                <a:tc>
                  <a:txBody>
                    <a:bodyPr vert="horz" wrap="square"/>
                    <a:lstStyle/>
                    <a:p>
                      <a:pPr algn="l" rtl="0" fontAlgn="ctr"/>
                      <a:r>
                        <a:rPr lang="zh-TW" sz="2000" b="1">
                          <a:effectLst/>
                          <a:latin typeface="標楷體" pitchFamily="65" charset="-120"/>
                          <a:ea typeface="標楷體" panose="03000509000000000000" pitchFamily="65" charset="-120"/>
                        </a:rPr>
                        <a:t>說明</a:t>
                      </a:r>
                    </a:p>
                  </a:txBody>
                  <a:tcPr marL="42333" marR="42333" marT="42333" marB="42333" anchor="ctr"/>
                </a:tc>
                <a:extLst>
                  <a:ext uri="{0D108BD9-81ED-4DB2-BD59-A6C34878D82A}">
                    <a16:rowId xmlns:a16="http://schemas.microsoft.com/office/drawing/2014/main" val="1662881758"/>
                  </a:ext>
                </a:extLst>
              </a:tr>
              <a:tr h="379349">
                <a:tc>
                  <a:txBody>
                    <a:bodyPr vert="horz" wrap="square"/>
                    <a:lstStyle/>
                    <a:p>
                      <a:pPr marL="0" algn="l" defTabSz="685777" rtl="0" eaLnBrk="1" fontAlgn="ctr" latinLnBrk="0" hangingPunct="1"/>
                      <a:r>
                        <a:rPr lang="en-US" altLang="zh-TW" sz="2000" b="1">
                          <a:solidFill>
                            <a:srgbClr val="000000"/>
                          </a:solidFill>
                          <a:effectLst/>
                          <a:latin typeface="標楷體" pitchFamily="65" charset="-120"/>
                          <a:ea typeface="標楷體" panose="03000509000000000000" pitchFamily="65" charset="-120"/>
                          <a:cs typeface="Courier New" panose="02070309020205020404" pitchFamily="49" charset="0"/>
                        </a:rPr>
                        <a:t>ping </a:t>
                      </a:r>
                      <a:r>
                        <a:rPr lang="en-US" altLang="zh-TW" sz="2000">
                          <a:solidFill>
                            <a:srgbClr val="000000"/>
                          </a:solidFill>
                          <a:latin typeface="標楷體" pitchFamily="65" charset="-120"/>
                          <a:ea typeface="標楷體" panose="03000509000000000000" pitchFamily="65" charset="-120"/>
                          <a:cs typeface="Courier New" panose="02070309020205020404" pitchFamily="49" charset="0"/>
                        </a:rPr>
                        <a:t>{</a:t>
                      </a:r>
                      <a:r>
                        <a:rPr lang="en-US" altLang="zh-TW" sz="2000" i="1">
                          <a:solidFill>
                            <a:srgbClr val="000000"/>
                          </a:solidFill>
                          <a:effectLst/>
                          <a:latin typeface="標楷體" pitchFamily="65" charset="-120"/>
                          <a:ea typeface="標楷體" panose="03000509000000000000" pitchFamily="65" charset="-120"/>
                          <a:cs typeface="Courier New" panose="02070309020205020404" pitchFamily="49" charset="0"/>
                        </a:rPr>
                        <a:t>host</a:t>
                      </a:r>
                      <a:r>
                        <a:rPr lang="en-US" altLang="zh-TW" sz="2000">
                          <a:solidFill>
                            <a:srgbClr val="000000"/>
                          </a:solidFill>
                          <a:latin typeface="標楷體" pitchFamily="65" charset="-120"/>
                          <a:ea typeface="標楷體" panose="03000509000000000000" pitchFamily="65" charset="-120"/>
                          <a:cs typeface="Courier New" panose="02070309020205020404" pitchFamily="49" charset="0"/>
                        </a:rPr>
                        <a:t> | </a:t>
                      </a:r>
                      <a:r>
                        <a:rPr lang="en-US" altLang="zh-TW" sz="2000" i="1" err="1">
                          <a:solidFill>
                            <a:srgbClr val="000000"/>
                          </a:solidFill>
                          <a:effectLst/>
                          <a:latin typeface="標楷體" pitchFamily="65" charset="-120"/>
                          <a:ea typeface="標楷體" panose="03000509000000000000" pitchFamily="65" charset="-120"/>
                          <a:cs typeface="Courier New" panose="02070309020205020404" pitchFamily="49" charset="0"/>
                        </a:rPr>
                        <a:t>ip-address</a:t>
                      </a:r>
                      <a:r>
                        <a:rPr lang="en-US" altLang="zh-TW" sz="2000">
                          <a:solidFill>
                            <a:srgbClr val="000000"/>
                          </a:solidFill>
                          <a:latin typeface="標楷體" pitchFamily="65" charset="-120"/>
                          <a:ea typeface="標楷體" panose="03000509000000000000" pitchFamily="65" charset="-120"/>
                          <a:cs typeface="Courier New" panose="02070309020205020404" pitchFamily="49" charset="0"/>
                        </a:rPr>
                        <a:t>}</a:t>
                      </a:r>
                      <a:endParaRPr lang="zh-TW" sz="2000" b="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發送回應請求封包到一個</a:t>
                      </a:r>
                      <a:r>
                        <a:rPr lang="zh-TW" altLang="en-US" sz="2000" b="0" kern="1200">
                          <a:solidFill>
                            <a:srgbClr val="000000"/>
                          </a:solidFill>
                          <a:effectLst/>
                          <a:latin typeface="標楷體" pitchFamily="65" charset="-120"/>
                          <a:ea typeface="標楷體" panose="03000509000000000000" pitchFamily="65" charset="-120"/>
                          <a:cs typeface="+mn-cs"/>
                        </a:rPr>
                        <a:t>位</a:t>
                      </a:r>
                      <a:r>
                        <a:rPr lang="zh-TW" sz="2000" b="0" kern="1200">
                          <a:solidFill>
                            <a:srgbClr val="000000"/>
                          </a:solidFill>
                          <a:effectLst/>
                          <a:latin typeface="標楷體" pitchFamily="65" charset="-120"/>
                          <a:ea typeface="標楷體" panose="03000509000000000000" pitchFamily="65" charset="-120"/>
                          <a:cs typeface="+mn-cs"/>
                        </a:rPr>
                        <a:t>址，然後等待回</a:t>
                      </a:r>
                      <a:r>
                        <a:rPr lang="zh-TW" altLang="en-US" sz="2000" b="0" kern="1200">
                          <a:solidFill>
                            <a:srgbClr val="000000"/>
                          </a:solidFill>
                          <a:effectLst/>
                          <a:latin typeface="標楷體" pitchFamily="65" charset="-120"/>
                          <a:ea typeface="標楷體" panose="03000509000000000000" pitchFamily="65" charset="-120"/>
                          <a:cs typeface="+mn-cs"/>
                        </a:rPr>
                        <a:t>覆</a:t>
                      </a:r>
                      <a:r>
                        <a:rPr lang="zh-TW" sz="2000" b="0" kern="1200">
                          <a:solidFill>
                            <a:srgbClr val="000000"/>
                          </a:solidFill>
                          <a:effectLst/>
                          <a:latin typeface="標楷體" pitchFamily="65" charset="-120"/>
                          <a:ea typeface="標楷體" panose="03000509000000000000" pitchFamily="65" charset="-120"/>
                          <a:cs typeface="+mn-cs"/>
                        </a:rPr>
                        <a:t>。</a:t>
                      </a:r>
                    </a:p>
                  </a:txBody>
                  <a:tcPr marL="42333" marR="42333" marT="42333" marB="42333" anchor="ctr"/>
                </a:tc>
                <a:extLst>
                  <a:ext uri="{0D108BD9-81ED-4DB2-BD59-A6C34878D82A}">
                    <a16:rowId xmlns:a16="http://schemas.microsoft.com/office/drawing/2014/main" val="675893446"/>
                  </a:ext>
                </a:extLst>
              </a:tr>
              <a:tr h="458200">
                <a:tc>
                  <a:txBody>
                    <a:bodyPr vert="horz" wrap="square"/>
                    <a:lstStyle/>
                    <a:p>
                      <a:pPr marL="0" algn="l" defTabSz="685777" rtl="0" eaLnBrk="1" fontAlgn="ctr" latinLnBrk="0" hangingPunct="1"/>
                      <a:r>
                        <a:rPr lang="en-US" altLang="zh-TW" sz="2000" b="1">
                          <a:solidFill>
                            <a:srgbClr val="000000"/>
                          </a:solidFill>
                          <a:effectLst/>
                          <a:latin typeface="標楷體" pitchFamily="65" charset="-120"/>
                          <a:ea typeface="標楷體" panose="03000509000000000000" pitchFamily="65" charset="-120"/>
                          <a:cs typeface="Courier New" panose="02070309020205020404" pitchFamily="49" charset="0"/>
                        </a:rPr>
                        <a:t>traceroute </a:t>
                      </a:r>
                      <a:r>
                        <a:rPr lang="en-US" altLang="zh-TW" sz="2000" i="1">
                          <a:solidFill>
                            <a:srgbClr val="000000"/>
                          </a:solidFill>
                          <a:effectLst/>
                          <a:latin typeface="標楷體" pitchFamily="65" charset="-120"/>
                          <a:ea typeface="標楷體" panose="03000509000000000000" pitchFamily="65" charset="-120"/>
                          <a:cs typeface="Courier New" panose="02070309020205020404" pitchFamily="49" charset="0"/>
                        </a:rPr>
                        <a:t>destination</a:t>
                      </a:r>
                      <a:endParaRPr lang="zh-TW" sz="2000" b="0" i="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識別封包</a:t>
                      </a:r>
                      <a:r>
                        <a:rPr lang="zh-TW" altLang="en-US" sz="2000" b="0" kern="1200">
                          <a:solidFill>
                            <a:srgbClr val="000000"/>
                          </a:solidFill>
                          <a:effectLst/>
                          <a:latin typeface="標楷體" pitchFamily="65" charset="-120"/>
                          <a:ea typeface="標楷體" panose="03000509000000000000" pitchFamily="65" charset="-120"/>
                          <a:cs typeface="+mn-cs"/>
                        </a:rPr>
                        <a:t>穿越</a:t>
                      </a:r>
                      <a:r>
                        <a:rPr lang="zh-TW" sz="2000" b="0" kern="1200">
                          <a:solidFill>
                            <a:srgbClr val="000000"/>
                          </a:solidFill>
                          <a:effectLst/>
                          <a:latin typeface="標楷體" pitchFamily="65" charset="-120"/>
                          <a:ea typeface="標楷體" panose="03000509000000000000" pitchFamily="65" charset="-120"/>
                          <a:cs typeface="+mn-cs"/>
                        </a:rPr>
                        <a:t>網路所採用的路徑。</a:t>
                      </a:r>
                    </a:p>
                  </a:txBody>
                  <a:tcPr marL="42333" marR="42333" marT="42333" marB="42333" anchor="ctr"/>
                </a:tc>
                <a:extLst>
                  <a:ext uri="{0D108BD9-81ED-4DB2-BD59-A6C34878D82A}">
                    <a16:rowId xmlns:a16="http://schemas.microsoft.com/office/drawing/2014/main" val="3825478387"/>
                  </a:ext>
                </a:extLst>
              </a:tr>
              <a:tr h="353849">
                <a:tc>
                  <a:txBody>
                    <a:bodyPr vert="horz" wrap="square"/>
                    <a:lstStyle/>
                    <a:p>
                      <a:pPr marL="0" algn="l" defTabSz="685777" rtl="0" eaLnBrk="1" fontAlgn="ctr" latinLnBrk="0" hangingPunct="1"/>
                      <a:r>
                        <a:rPr lang="en-US" altLang="zh-TW" sz="2000" b="1">
                          <a:solidFill>
                            <a:srgbClr val="000000"/>
                          </a:solidFill>
                          <a:effectLst/>
                          <a:latin typeface="標楷體" pitchFamily="65" charset="-120"/>
                          <a:ea typeface="標楷體" panose="03000509000000000000" pitchFamily="65" charset="-120"/>
                          <a:cs typeface="Courier New" panose="02070309020205020404" pitchFamily="49" charset="0"/>
                        </a:rPr>
                        <a:t>telnet </a:t>
                      </a:r>
                      <a:r>
                        <a:rPr lang="en-US" altLang="zh-TW" sz="2000">
                          <a:solidFill>
                            <a:srgbClr val="000000"/>
                          </a:solidFill>
                          <a:latin typeface="標楷體" pitchFamily="65" charset="-120"/>
                          <a:ea typeface="標楷體" panose="03000509000000000000" pitchFamily="65" charset="-120"/>
                          <a:cs typeface="Courier New" panose="02070309020205020404" pitchFamily="49" charset="0"/>
                        </a:rPr>
                        <a:t>{</a:t>
                      </a:r>
                      <a:r>
                        <a:rPr lang="en-US" altLang="zh-TW" sz="2000" i="1">
                          <a:solidFill>
                            <a:srgbClr val="000000"/>
                          </a:solidFill>
                          <a:effectLst/>
                          <a:latin typeface="標楷體" pitchFamily="65" charset="-120"/>
                          <a:ea typeface="標楷體" panose="03000509000000000000" pitchFamily="65" charset="-120"/>
                          <a:cs typeface="Courier New" panose="02070309020205020404" pitchFamily="49" charset="0"/>
                        </a:rPr>
                        <a:t>host</a:t>
                      </a:r>
                      <a:r>
                        <a:rPr lang="en-US" altLang="zh-TW" sz="2000">
                          <a:solidFill>
                            <a:srgbClr val="000000"/>
                          </a:solidFill>
                          <a:latin typeface="標楷體" pitchFamily="65" charset="-120"/>
                          <a:ea typeface="標楷體" panose="03000509000000000000" pitchFamily="65" charset="-120"/>
                          <a:cs typeface="Courier New" panose="02070309020205020404" pitchFamily="49" charset="0"/>
                        </a:rPr>
                        <a:t> | </a:t>
                      </a:r>
                      <a:r>
                        <a:rPr lang="en-US" altLang="zh-TW" sz="2000" i="1" err="1">
                          <a:solidFill>
                            <a:srgbClr val="000000"/>
                          </a:solidFill>
                          <a:effectLst/>
                          <a:latin typeface="標楷體" pitchFamily="65" charset="-120"/>
                          <a:ea typeface="標楷體" panose="03000509000000000000" pitchFamily="65" charset="-120"/>
                          <a:cs typeface="Courier New" panose="02070309020205020404" pitchFamily="49" charset="0"/>
                        </a:rPr>
                        <a:t>ip-address</a:t>
                      </a:r>
                      <a:r>
                        <a:rPr lang="en-US" altLang="zh-TW" sz="2000">
                          <a:solidFill>
                            <a:srgbClr val="000000"/>
                          </a:solidFill>
                          <a:latin typeface="標楷體" pitchFamily="65" charset="-120"/>
                          <a:ea typeface="標楷體" panose="03000509000000000000" pitchFamily="65" charset="-120"/>
                          <a:cs typeface="Courier New" panose="02070309020205020404" pitchFamily="49" charset="0"/>
                        </a:rPr>
                        <a:t>}</a:t>
                      </a:r>
                      <a:endParaRPr lang="zh-TW" sz="2000" b="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使用 Telnet 應用程式連線至 IP 位址</a:t>
                      </a:r>
                      <a:r>
                        <a:rPr lang="zh-TW" altLang="en-US" sz="2000" b="0" kern="1200">
                          <a:solidFill>
                            <a:srgbClr val="000000"/>
                          </a:solidFill>
                          <a:effectLst/>
                          <a:latin typeface="標楷體" pitchFamily="65" charset="-120"/>
                          <a:ea typeface="標楷體" panose="03000509000000000000" pitchFamily="65" charset="-120"/>
                          <a:cs typeface="+mn-cs"/>
                        </a:rPr>
                        <a:t>（</a:t>
                      </a:r>
                      <a:r>
                        <a:rPr lang="zh-TW" sz="2000" b="0" kern="1200">
                          <a:solidFill>
                            <a:srgbClr val="000000"/>
                          </a:solidFill>
                          <a:effectLst/>
                          <a:latin typeface="標楷體" pitchFamily="65" charset="-120"/>
                          <a:ea typeface="標楷體" panose="03000509000000000000" pitchFamily="65" charset="-120"/>
                          <a:cs typeface="+mn-cs"/>
                        </a:rPr>
                        <a:t>注意：盡可能使用 SSH</a:t>
                      </a:r>
                      <a:r>
                        <a:rPr lang="zh-TW" altLang="en-US" sz="2000" b="0" kern="1200">
                          <a:solidFill>
                            <a:srgbClr val="000000"/>
                          </a:solidFill>
                          <a:effectLst/>
                          <a:latin typeface="標楷體" pitchFamily="65" charset="-120"/>
                          <a:ea typeface="標楷體" panose="03000509000000000000" pitchFamily="65" charset="-120"/>
                          <a:cs typeface="+mn-cs"/>
                        </a:rPr>
                        <a:t>）</a:t>
                      </a:r>
                      <a:r>
                        <a:rPr lang="zh-TW" sz="2000" b="0" kern="1200">
                          <a:solidFill>
                            <a:srgbClr val="000000"/>
                          </a:solidFill>
                          <a:effectLst/>
                          <a:latin typeface="標楷體" pitchFamily="65" charset="-120"/>
                          <a:ea typeface="標楷體" panose="03000509000000000000" pitchFamily="65" charset="-120"/>
                          <a:cs typeface="+mn-cs"/>
                        </a:rPr>
                        <a:t>。</a:t>
                      </a:r>
                    </a:p>
                  </a:txBody>
                  <a:tcPr marL="42333" marR="42333" marT="42333" marB="42333" anchor="ctr"/>
                </a:tc>
                <a:extLst>
                  <a:ext uri="{0D108BD9-81ED-4DB2-BD59-A6C34878D82A}">
                    <a16:rowId xmlns:a16="http://schemas.microsoft.com/office/drawing/2014/main" val="2241581414"/>
                  </a:ext>
                </a:extLst>
              </a:tr>
              <a:tr h="473891">
                <a:tc>
                  <a:txBody>
                    <a:bodyPr vert="horz" wrap="square"/>
                    <a:lstStyle/>
                    <a:p>
                      <a:pPr marL="0" algn="l" defTabSz="685777" rtl="0" eaLnBrk="1" fontAlgn="ctr" latinLnBrk="0" hangingPunct="1"/>
                      <a:r>
                        <a:rPr lang="en-US" altLang="zh-TW" sz="2000" b="1" err="1">
                          <a:solidFill>
                            <a:srgbClr val="000000"/>
                          </a:solidFill>
                          <a:effectLst/>
                          <a:latin typeface="標楷體" pitchFamily="65" charset="-120"/>
                          <a:ea typeface="標楷體" panose="03000509000000000000" pitchFamily="65" charset="-120"/>
                          <a:cs typeface="Courier New" panose="02070309020205020404" pitchFamily="49" charset="0"/>
                        </a:rPr>
                        <a:t>ssh -l </a:t>
                      </a:r>
                      <a:r>
                        <a:rPr lang="en-US" altLang="zh-TW" sz="2000" i="1">
                          <a:solidFill>
                            <a:srgbClr val="000000"/>
                          </a:solidFill>
                          <a:effectLst/>
                          <a:latin typeface="標楷體" pitchFamily="65" charset="-120"/>
                          <a:ea typeface="標楷體" panose="03000509000000000000" pitchFamily="65" charset="-120"/>
                          <a:cs typeface="Courier New" panose="02070309020205020404" pitchFamily="49" charset="0"/>
                        </a:rPr>
                        <a:t>user-id</a:t>
                      </a:r>
                      <a:r>
                        <a:rPr lang="en-US" altLang="zh-TW" sz="2000" b="1" i="1">
                          <a:solidFill>
                            <a:srgbClr val="000000"/>
                          </a:solidFill>
                          <a:effectLst/>
                          <a:latin typeface="標楷體" pitchFamily="65" charset="-120"/>
                          <a:ea typeface="標楷體" panose="03000509000000000000" pitchFamily="65" charset="-120"/>
                          <a:cs typeface="Courier New" panose="02070309020205020404" pitchFamily="49" charset="0"/>
                        </a:rPr>
                        <a:t> </a:t>
                      </a:r>
                      <a:r>
                        <a:rPr lang="en-US" altLang="zh-TW" sz="2000" i="1" err="1">
                          <a:solidFill>
                            <a:srgbClr val="000000"/>
                          </a:solidFill>
                          <a:effectLst/>
                          <a:latin typeface="標楷體" pitchFamily="65" charset="-120"/>
                          <a:ea typeface="標楷體" panose="03000509000000000000" pitchFamily="65" charset="-120"/>
                          <a:cs typeface="Courier New" panose="02070309020205020404" pitchFamily="49" charset="0"/>
                        </a:rPr>
                        <a:t>ip-address</a:t>
                      </a:r>
                      <a:endParaRPr lang="zh-TW" sz="2000" b="0" i="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altLang="zh-TW" sz="2000" b="0" kern="1200">
                          <a:solidFill>
                            <a:srgbClr val="000000"/>
                          </a:solidFill>
                          <a:effectLst/>
                          <a:latin typeface="標楷體" pitchFamily="65" charset="-120"/>
                          <a:ea typeface="標楷體" panose="03000509000000000000" pitchFamily="65" charset="-120"/>
                          <a:cs typeface="+mn-cs"/>
                        </a:rPr>
                        <a:t>使用 SSH</a:t>
                      </a:r>
                      <a:r>
                        <a:rPr lang="zh-TW" altLang="en-US" sz="2000" b="0" kern="1200">
                          <a:solidFill>
                            <a:srgbClr val="000000"/>
                          </a:solidFill>
                          <a:effectLst/>
                          <a:latin typeface="標楷體" pitchFamily="65" charset="-120"/>
                          <a:ea typeface="標楷體" panose="03000509000000000000" pitchFamily="65" charset="-120"/>
                          <a:cs typeface="+mn-cs"/>
                        </a:rPr>
                        <a:t> </a:t>
                      </a:r>
                      <a:r>
                        <a:rPr lang="zh-TW" sz="2000" b="0" kern="1200">
                          <a:solidFill>
                            <a:srgbClr val="000000"/>
                          </a:solidFill>
                          <a:effectLst/>
                          <a:latin typeface="標楷體" pitchFamily="65" charset="-120"/>
                          <a:ea typeface="標楷體" panose="03000509000000000000" pitchFamily="65" charset="-120"/>
                          <a:cs typeface="+mn-cs"/>
                        </a:rPr>
                        <a:t>連</a:t>
                      </a:r>
                      <a:r>
                        <a:rPr lang="zh-TW" altLang="en-US" sz="2000" b="0" kern="1200">
                          <a:solidFill>
                            <a:srgbClr val="000000"/>
                          </a:solidFill>
                          <a:effectLst/>
                          <a:latin typeface="標楷體" pitchFamily="65" charset="-120"/>
                          <a:ea typeface="標楷體" panose="03000509000000000000" pitchFamily="65" charset="-120"/>
                          <a:cs typeface="+mn-cs"/>
                        </a:rPr>
                        <a:t>線</a:t>
                      </a:r>
                      <a:r>
                        <a:rPr lang="zh-TW" altLang="zh-TW" sz="2000" b="0" kern="1200">
                          <a:solidFill>
                            <a:srgbClr val="000000"/>
                          </a:solidFill>
                          <a:effectLst/>
                          <a:latin typeface="標楷體" pitchFamily="65" charset="-120"/>
                          <a:ea typeface="標楷體" panose="03000509000000000000" pitchFamily="65" charset="-120"/>
                          <a:cs typeface="+mn-cs"/>
                        </a:rPr>
                        <a:t>至</a:t>
                      </a:r>
                      <a:r>
                        <a:rPr lang="en-US" altLang="zh-TW" sz="2000" b="0" kern="1200">
                          <a:solidFill>
                            <a:srgbClr val="000000"/>
                          </a:solidFill>
                          <a:effectLst/>
                          <a:latin typeface="標楷體" pitchFamily="65" charset="-120"/>
                          <a:ea typeface="標楷體" panose="03000509000000000000" pitchFamily="65" charset="-120"/>
                          <a:cs typeface="+mn-cs"/>
                        </a:rPr>
                        <a:t> </a:t>
                      </a:r>
                      <a:r>
                        <a:rPr lang="zh-TW" sz="2000" b="0" kern="1200">
                          <a:solidFill>
                            <a:srgbClr val="000000"/>
                          </a:solidFill>
                          <a:effectLst/>
                          <a:latin typeface="標楷體" pitchFamily="65" charset="-120"/>
                          <a:ea typeface="標楷體" panose="03000509000000000000" pitchFamily="65" charset="-120"/>
                          <a:cs typeface="+mn-cs"/>
                        </a:rPr>
                        <a:t>IP</a:t>
                      </a:r>
                      <a:r>
                        <a:rPr lang="zh-TW" altLang="zh-TW" sz="2000" b="0" kern="1200">
                          <a:solidFill>
                            <a:srgbClr val="000000"/>
                          </a:solidFill>
                          <a:effectLst/>
                          <a:latin typeface="標楷體" pitchFamily="65" charset="-120"/>
                          <a:ea typeface="標楷體" panose="03000509000000000000" pitchFamily="65" charset="-120"/>
                          <a:cs typeface="+mn-cs"/>
                        </a:rPr>
                        <a:t>位</a:t>
                      </a:r>
                      <a:r>
                        <a:rPr lang="zh-TW" sz="2000" b="0" kern="1200">
                          <a:solidFill>
                            <a:srgbClr val="000000"/>
                          </a:solidFill>
                          <a:effectLst/>
                          <a:latin typeface="標楷體" pitchFamily="65" charset="-120"/>
                          <a:ea typeface="標楷體" panose="03000509000000000000" pitchFamily="65" charset="-120"/>
                          <a:cs typeface="+mn-cs"/>
                        </a:rPr>
                        <a:t>址。</a:t>
                      </a:r>
                    </a:p>
                  </a:txBody>
                  <a:tcPr marL="42333" marR="42333" marT="42333" marB="42333" anchor="ctr"/>
                </a:tc>
                <a:extLst>
                  <a:ext uri="{0D108BD9-81ED-4DB2-BD59-A6C34878D82A}">
                    <a16:rowId xmlns:a16="http://schemas.microsoft.com/office/drawing/2014/main" val="638563347"/>
                  </a:ext>
                </a:extLst>
              </a:tr>
              <a:tr h="491067">
                <a:tc>
                  <a:txBody>
                    <a:bodyPr vert="horz" wrap="square"/>
                    <a:lstStyle/>
                    <a:p>
                      <a:pPr marL="0" algn="l" defTabSz="685777" rtl="0" eaLnBrk="1" fontAlgn="ctr" latinLnBrk="0" hangingPunct="1"/>
                      <a:r>
                        <a:rPr lang="en-US" altLang="zh-TW" sz="2000" b="1">
                          <a:solidFill>
                            <a:srgbClr val="000000"/>
                          </a:solidFill>
                          <a:effectLst/>
                          <a:latin typeface="標楷體" pitchFamily="65" charset="-120"/>
                          <a:ea typeface="標楷體" panose="03000509000000000000" pitchFamily="65" charset="-120"/>
                          <a:cs typeface="Courier New" panose="02070309020205020404" pitchFamily="49" charset="0"/>
                        </a:rPr>
                        <a:t>show ip interface brief </a:t>
                      </a:r>
                      <a:br>
                        <a:rPr lang="en-US" altLang="zh-TW" sz="2000">
                          <a:solidFill>
                            <a:srgbClr val="000000"/>
                          </a:solidFill>
                          <a:latin typeface="標楷體" pitchFamily="65" charset="-120"/>
                          <a:ea typeface="標楷體" panose="03000509000000000000" pitchFamily="65" charset="-120"/>
                          <a:cs typeface="Courier New" panose="02070309020205020404" pitchFamily="49" charset="0"/>
                        </a:rPr>
                      </a:br>
                      <a:r>
                        <a:rPr lang="en-US" altLang="zh-TW" sz="2000" b="1">
                          <a:solidFill>
                            <a:srgbClr val="000000"/>
                          </a:solidFill>
                          <a:effectLst/>
                          <a:latin typeface="標楷體" pitchFamily="65" charset="-120"/>
                          <a:ea typeface="標楷體" panose="03000509000000000000" pitchFamily="65" charset="-120"/>
                          <a:cs typeface="Courier New" panose="02070309020205020404" pitchFamily="49" charset="0"/>
                        </a:rPr>
                        <a:t>show ipv6 interface brief</a:t>
                      </a:r>
                      <a:endParaRPr lang="zh-TW" sz="2000" b="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顯示裝置上所有介面的摘要狀態。</a:t>
                      </a:r>
                    </a:p>
                  </a:txBody>
                  <a:tcPr marL="42333" marR="42333" marT="42333" marB="42333" anchor="ctr"/>
                </a:tc>
                <a:extLst>
                  <a:ext uri="{0D108BD9-81ED-4DB2-BD59-A6C34878D82A}">
                    <a16:rowId xmlns:a16="http://schemas.microsoft.com/office/drawing/2014/main" val="2735387363"/>
                  </a:ext>
                </a:extLst>
              </a:tr>
              <a:tr h="491067">
                <a:tc>
                  <a:txBody>
                    <a:bodyPr vert="horz" wrap="square"/>
                    <a:lstStyle/>
                    <a:p>
                      <a:pPr marL="0" algn="l" defTabSz="685777" rtl="0" eaLnBrk="1" fontAlgn="ctr" latinLnBrk="0" hangingPunct="1"/>
                      <a:r>
                        <a:rPr lang="en-US" altLang="zh-TW" sz="2000" b="1">
                          <a:solidFill>
                            <a:srgbClr val="000000"/>
                          </a:solidFill>
                          <a:effectLst/>
                          <a:latin typeface="標楷體" pitchFamily="65" charset="-120"/>
                          <a:ea typeface="標楷體" panose="03000509000000000000" pitchFamily="65" charset="-120"/>
                          <a:cs typeface="Courier New" panose="02070309020205020404" pitchFamily="49" charset="0"/>
                        </a:rPr>
                        <a:t>show ip route</a:t>
                      </a:r>
                      <a:br>
                        <a:rPr lang="en-US" altLang="zh-TW" sz="2000">
                          <a:solidFill>
                            <a:srgbClr val="000000"/>
                          </a:solidFill>
                          <a:latin typeface="標楷體" pitchFamily="65" charset="-120"/>
                          <a:ea typeface="標楷體" panose="03000509000000000000" pitchFamily="65" charset="-120"/>
                          <a:cs typeface="Courier New" panose="02070309020205020404" pitchFamily="49" charset="0"/>
                        </a:rPr>
                      </a:br>
                      <a:r>
                        <a:rPr lang="en-US" altLang="zh-TW" sz="2000" b="1">
                          <a:solidFill>
                            <a:srgbClr val="000000"/>
                          </a:solidFill>
                          <a:effectLst/>
                          <a:latin typeface="標楷體" pitchFamily="65" charset="-120"/>
                          <a:ea typeface="標楷體" panose="03000509000000000000" pitchFamily="65" charset="-120"/>
                          <a:cs typeface="Courier New" panose="02070309020205020404" pitchFamily="49" charset="0"/>
                        </a:rPr>
                        <a:t>show ipv6 route</a:t>
                      </a:r>
                      <a:endParaRPr lang="zh-TW" sz="2000" b="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顯示目前的 IPv4 和 IPv6 路由表。</a:t>
                      </a:r>
                    </a:p>
                  </a:txBody>
                  <a:tcPr marL="42333" marR="42333" marT="42333" marB="42333" anchor="ctr"/>
                </a:tc>
                <a:extLst>
                  <a:ext uri="{0D108BD9-81ED-4DB2-BD59-A6C34878D82A}">
                    <a16:rowId xmlns:a16="http://schemas.microsoft.com/office/drawing/2014/main" val="1186036008"/>
                  </a:ext>
                </a:extLst>
              </a:tr>
              <a:tr h="364471">
                <a:tc>
                  <a:txBody>
                    <a:bodyPr vert="horz" wrap="square"/>
                    <a:lstStyle/>
                    <a:p>
                      <a:pPr marL="0" algn="l" defTabSz="685777" rtl="0" eaLnBrk="1" fontAlgn="ctr" latinLnBrk="0" hangingPunct="1"/>
                      <a:r>
                        <a:rPr lang="zh-TW" sz="2000" b="1" kern="1200">
                          <a:solidFill>
                            <a:srgbClr val="000000"/>
                          </a:solidFill>
                          <a:effectLst/>
                          <a:latin typeface="標楷體" pitchFamily="65" charset="-120"/>
                          <a:ea typeface="標楷體" panose="03000509000000000000" pitchFamily="65" charset="-120"/>
                          <a:cs typeface="Courier New" panose="02070309020205020404" pitchFamily="49" charset="0"/>
                        </a:rPr>
                        <a:t>show protocols</a:t>
                      </a: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altLang="en-US" sz="2000" b="0" kern="1200">
                          <a:solidFill>
                            <a:srgbClr val="000000"/>
                          </a:solidFill>
                          <a:effectLst/>
                          <a:latin typeface="標楷體" pitchFamily="65" charset="-120"/>
                          <a:ea typeface="標楷體" panose="03000509000000000000" pitchFamily="65" charset="-120"/>
                          <a:cs typeface="+mn-cs"/>
                        </a:rPr>
                        <a:t>顯示已設定的協定，並顯示全域和 任何已設定的第 </a:t>
                      </a:r>
                      <a:r>
                        <a:rPr lang="en-US" altLang="zh-TW" sz="2000" b="0" kern="1200">
                          <a:solidFill>
                            <a:srgbClr val="000000"/>
                          </a:solidFill>
                          <a:effectLst/>
                          <a:latin typeface="標楷體" pitchFamily="65" charset="-120"/>
                          <a:ea typeface="標楷體" panose="03000509000000000000" pitchFamily="65" charset="-120"/>
                          <a:cs typeface="+mn-cs"/>
                        </a:rPr>
                        <a:t>3 </a:t>
                      </a:r>
                      <a:r>
                        <a:rPr lang="zh-TW" altLang="en-US" sz="2000" b="0" kern="1200">
                          <a:solidFill>
                            <a:srgbClr val="000000"/>
                          </a:solidFill>
                          <a:effectLst/>
                          <a:latin typeface="標楷體" pitchFamily="65" charset="-120"/>
                          <a:ea typeface="標楷體" panose="03000509000000000000" pitchFamily="65" charset="-120"/>
                          <a:cs typeface="+mn-cs"/>
                        </a:rPr>
                        <a:t>層協定的介面特定狀態</a:t>
                      </a:r>
                      <a:endParaRPr lang="zh-TW" sz="2000" b="0"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extLst>
                  <a:ext uri="{0D108BD9-81ED-4DB2-BD59-A6C34878D82A}">
                    <a16:rowId xmlns:a16="http://schemas.microsoft.com/office/drawing/2014/main" val="2789815858"/>
                  </a:ext>
                </a:extLst>
              </a:tr>
              <a:tr h="338071">
                <a:tc>
                  <a:txBody>
                    <a:bodyPr vert="horz" wrap="square"/>
                    <a:lstStyle/>
                    <a:p>
                      <a:pPr marL="0" algn="l" defTabSz="685777" rtl="0" eaLnBrk="1" fontAlgn="ctr" latinLnBrk="0" hangingPunct="1"/>
                      <a:r>
                        <a:rPr lang="en-US" altLang="zh-TW" sz="2000" b="1">
                          <a:solidFill>
                            <a:srgbClr val="000000"/>
                          </a:solidFill>
                          <a:effectLst/>
                          <a:latin typeface="標楷體" pitchFamily="65" charset="-120"/>
                          <a:ea typeface="標楷體" panose="03000509000000000000" pitchFamily="65" charset="-120"/>
                          <a:cs typeface="Courier New" panose="02070309020205020404" pitchFamily="49" charset="0"/>
                        </a:rPr>
                        <a:t>debug</a:t>
                      </a:r>
                      <a:endParaRPr lang="zh-TW" sz="2000" b="1" kern="1200">
                        <a:solidFill>
                          <a:srgbClr val="000000"/>
                        </a:solidFill>
                        <a:effectLst/>
                        <a:latin typeface="標楷體" pitchFamily="65" charset="-120"/>
                        <a:ea typeface="標楷體" panose="03000509000000000000" pitchFamily="65" charset="-120"/>
                        <a:cs typeface="Courier New" panose="02070309020205020404" pitchFamily="49" charset="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顯示啟用或停用除錯事件的選項清單。</a:t>
                      </a:r>
                    </a:p>
                  </a:txBody>
                  <a:tcPr marL="42333" marR="42333" marT="42333" marB="42333" anchor="ctr"/>
                </a:tc>
                <a:extLst>
                  <a:ext uri="{0D108BD9-81ED-4DB2-BD59-A6C34878D82A}">
                    <a16:rowId xmlns:a16="http://schemas.microsoft.com/office/drawing/2014/main" val="3966803147"/>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507</a:t>
            </a:fld>
            <a:endParaRPr lang="en-US" kern="0">
              <a:solidFill>
                <a:srgbClr val="595959"/>
              </a:solidFill>
            </a:endParaRPr>
          </a:p>
        </p:txBody>
      </p:sp>
    </p:spTree>
    <p:extLst>
      <p:ext uri="{BB962C8B-B14F-4D97-AF65-F5344CB8AC3E}">
        <p14:creationId xmlns:p14="http://schemas.microsoft.com/office/powerpoint/2010/main" val="1402894420"/>
      </p:ext>
    </p:extLst>
  </p:cSld>
  <p:clrMapOvr>
    <a:masterClrMapping/>
  </p:clrMapOvr>
  <p:transition/>
  <p:timing/>
</p:sld>
</file>

<file path=ppt/slides/slide5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4620545" cy="5540425"/>
          </a:xfrm>
        </p:spPr>
        <p:txBody>
          <a:bodyPr>
            <a:normAutofit/>
          </a:bodyPr>
          <a:lstStyle/>
          <a:p>
            <a:pPr marL="0" indent="0">
              <a:buNone/>
            </a:pPr>
            <a:r>
              <a:rPr lang="zh-TW" altLang="en-US" sz="2400">
                <a:latin typeface="標楷體" pitchFamily="65" charset="-120"/>
              </a:rPr>
              <a:t>故障排除時，</a:t>
            </a:r>
            <a:r>
              <a:rPr lang="en-US" altLang="zh-TW" sz="2400">
                <a:latin typeface="標楷體" pitchFamily="65" charset="-120"/>
              </a:rPr>
              <a:t>OSI </a:t>
            </a:r>
            <a:r>
              <a:rPr lang="zh-TW" altLang="en-US" sz="2400">
                <a:latin typeface="標楷體" pitchFamily="65" charset="-120"/>
              </a:rPr>
              <a:t>和 </a:t>
            </a:r>
            <a:r>
              <a:rPr lang="en-US" altLang="zh-TW" sz="2400">
                <a:latin typeface="標楷體" pitchFamily="65" charset="-120"/>
              </a:rPr>
              <a:t>TCP/IP </a:t>
            </a:r>
            <a:r>
              <a:rPr lang="zh-TW" altLang="en-US" sz="2400">
                <a:latin typeface="標楷體" pitchFamily="65" charset="-120"/>
              </a:rPr>
              <a:t>模型可以用來隔離網路問題。</a:t>
            </a:r>
            <a:endParaRPr lang="en-US" altLang="zh-TW" sz="2400">
              <a:latin typeface="標楷體" pitchFamily="65" charset="-120"/>
            </a:endParaRPr>
          </a:p>
          <a:p>
            <a:pPr marL="0" indent="0">
              <a:buNone/>
            </a:pPr>
            <a:r>
              <a:rPr lang="zh-TW" altLang="en-US" sz="2400">
                <a:latin typeface="標楷體" pitchFamily="65" charset="-120"/>
              </a:rPr>
              <a:t>圖中顯示了一些常見的裝置和在對該裝置進行故障診斷過程中必須檢查的 </a:t>
            </a:r>
            <a:r>
              <a:rPr lang="en-US" altLang="zh-TW" sz="2400">
                <a:latin typeface="標楷體" pitchFamily="65" charset="-120"/>
              </a:rPr>
              <a:t>OSI </a:t>
            </a:r>
            <a:r>
              <a:rPr lang="zh-TW" altLang="en-US" sz="2400">
                <a:latin typeface="標楷體" pitchFamily="65" charset="-120"/>
              </a:rPr>
              <a:t>層。</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12.2</a:t>
            </a:r>
            <a:r>
              <a:rPr lang="zh-TW" altLang="en-US" sz="3600" smtClean="0">
                <a:solidFill>
                  <a:srgbClr val="004C69"/>
                </a:solidFill>
              </a:rPr>
              <a:t> 故障</a:t>
            </a:r>
            <a:r>
              <a:rPr lang="zh-TW" altLang="en-US" sz="3600">
                <a:solidFill>
                  <a:srgbClr val="004C69"/>
                </a:solidFill>
              </a:rPr>
              <a:t>排除程序</a:t>
            </a:r>
            <a:br>
              <a:rPr lang="en-US" altLang="zh-TW" sz="3600">
                <a:solidFill>
                  <a:srgbClr val="004C69"/>
                </a:solidFill>
              </a:rPr>
            </a:br>
            <a:r>
              <a:rPr lang="zh-TW" altLang="en-US" sz="3600">
                <a:solidFill>
                  <a:srgbClr val="004C69"/>
                </a:solidFill>
              </a:rPr>
              <a:t>使用分層模型故障排除</a:t>
            </a:r>
          </a:p>
        </p:txBody>
      </p:sp>
      <p:pic>
        <p:nvPicPr>
          <p:cNvPr id="2" name="Picture 1">
            <a:extLst>
              <a:ext uri="{FF2B5EF4-FFF2-40B4-BE49-F238E27FC236}">
                <a16:creationId xmlns:a16="http://schemas.microsoft.com/office/drawing/2014/main" id="{AB50092C-8DC9-4A15-A546-B5341C3510B5}"/>
              </a:ext>
            </a:extLst>
          </p:cNvPr>
          <p:cNvPicPr>
            <a:picLocks noChangeAspect="1"/>
          </p:cNvPicPr>
          <p:nvPr/>
        </p:nvPicPr>
        <p:blipFill>
          <a:blip r:embed="rId3"/>
          <a:stretch>
            <a:fillRect/>
          </a:stretch>
        </p:blipFill>
        <p:spPr>
          <a:xfrm>
            <a:off x="5087619" y="1807267"/>
            <a:ext cx="6528419" cy="4481980"/>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508</a:t>
            </a:fld>
            <a:endParaRPr lang="en-US" kern="0">
              <a:solidFill>
                <a:srgbClr val="595959"/>
              </a:solidFill>
            </a:endParaRPr>
          </a:p>
        </p:txBody>
      </p:sp>
    </p:spTree>
    <p:extLst>
      <p:ext uri="{BB962C8B-B14F-4D97-AF65-F5344CB8AC3E}">
        <p14:creationId xmlns:p14="http://schemas.microsoft.com/office/powerpoint/2010/main" val="1604551584"/>
      </p:ext>
    </p:extLst>
  </p:cSld>
  <p:clrMapOvr>
    <a:masterClrMapping/>
  </p:clrMapOvr>
  <p:transition/>
  <p:timing/>
</p:sld>
</file>

<file path=ppt/slides/slide5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80407"/>
            <a:ext cx="11804381" cy="4920243"/>
          </a:xfrm>
        </p:spPr>
        <p:txBody>
          <a:bodyPr/>
          <a:lstStyle/>
          <a:p>
            <a:pPr marL="0" indent="0">
              <a:buNone/>
            </a:pPr>
            <a:r>
              <a:rPr lang="zh-TW" altLang="en-US" sz="2133">
                <a:latin typeface="標楷體" pitchFamily="65" charset="-120"/>
              </a:rPr>
              <a:t>有幾種結構化的故障排除方法可以使用：</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12.2</a:t>
            </a:r>
            <a:r>
              <a:rPr lang="zh-TW" altLang="en-US" sz="3600" smtClean="0">
                <a:solidFill>
                  <a:srgbClr val="004C69"/>
                </a:solidFill>
              </a:rPr>
              <a:t> 故障</a:t>
            </a:r>
            <a:r>
              <a:rPr lang="zh-TW" altLang="en-US" sz="3600">
                <a:solidFill>
                  <a:srgbClr val="004C69"/>
                </a:solidFill>
              </a:rPr>
              <a:t>排除程序</a:t>
            </a:r>
            <a:br>
              <a:rPr lang="en-US" sz="3600">
                <a:solidFill>
                  <a:srgbClr val="004C69"/>
                </a:solidFill>
              </a:rPr>
            </a:br>
            <a:r>
              <a:rPr lang="zh-TW" altLang="en-US" sz="3600">
                <a:solidFill>
                  <a:srgbClr val="004C69"/>
                </a:solidFill>
              </a:rPr>
              <a:t>結構化的故障排除方法</a:t>
            </a:r>
          </a:p>
        </p:txBody>
      </p:sp>
      <p:graphicFrame>
        <p:nvGraphicFramePr>
          <p:cNvPr id="2" name="Table 1">
            <a:extLst>
              <a:ext uri="{FF2B5EF4-FFF2-40B4-BE49-F238E27FC236}">
                <a16:creationId xmlns:a16="http://schemas.microsoft.com/office/drawing/2014/main" id="{9F3F09D2-6836-4B12-991C-13C96D03F3E0}"/>
              </a:ext>
            </a:extLst>
          </p:cNvPr>
          <p:cNvGraphicFramePr>
            <a:graphicFrameLocks noGrp="1"/>
          </p:cNvGraphicFramePr>
          <p:nvPr>
            <p:extLst>
              <p:ext uri="{D42A27DB-BD31-4B8C-83A1-F6EECF244321}">
                <p14:modId xmlns:p14="http://schemas.microsoft.com/office/powerpoint/2010/main" val="3895869768"/>
              </p:ext>
            </p:extLst>
          </p:nvPr>
        </p:nvGraphicFramePr>
        <p:xfrm>
          <a:off x="444500" y="1618847"/>
          <a:ext cx="11303000" cy="4267200"/>
        </p:xfrm>
        <a:graphic>
          <a:graphicData uri="http://schemas.openxmlformats.org/drawingml/2006/table">
            <a:tbl>
              <a:tblPr firstRow="1" bandRow="1">
                <a:tableStyleId>{5C22544A-7EE6-4342-B048-85BDC9FD1C3A}</a:tableStyleId>
              </a:tblPr>
              <a:tblGrid>
                <a:gridCol w="2184400">
                  <a:extLst>
                    <a:ext uri="{9D8B030D-6E8A-4147-A177-3AD203B41FA5}">
                      <a16:colId xmlns:a16="http://schemas.microsoft.com/office/drawing/2014/main" val="1770144010"/>
                    </a:ext>
                  </a:extLst>
                </a:gridCol>
                <a:gridCol w="9118600">
                  <a:extLst>
                    <a:ext uri="{9D8B030D-6E8A-4147-A177-3AD203B41FA5}">
                      <a16:colId xmlns:a16="http://schemas.microsoft.com/office/drawing/2014/main" val="2892143209"/>
                    </a:ext>
                  </a:extLst>
                </a:gridCol>
              </a:tblGrid>
              <a:tr h="473136">
                <a:tc>
                  <a:txBody>
                    <a:bodyPr vert="horz" wrap="square"/>
                    <a:lstStyle/>
                    <a:p>
                      <a:pPr rtl="0"/>
                      <a:r>
                        <a:rPr lang="zh-TW" altLang="en-US" sz="2400">
                          <a:latin typeface="標楷體" pitchFamily="65" charset="-120"/>
                          <a:ea typeface="標楷體" panose="03000509000000000000" pitchFamily="65" charset="-120"/>
                        </a:rPr>
                        <a:t>故障排除方法</a:t>
                      </a:r>
                      <a:endParaRPr lang="zh-TW" sz="2400">
                        <a:latin typeface="標楷體" pitchFamily="65" charset="-120"/>
                        <a:ea typeface="標楷體" panose="03000509000000000000" pitchFamily="65" charset="-120"/>
                      </a:endParaRPr>
                    </a:p>
                  </a:txBody>
                  <a:tcPr marL="121920" marR="121920" marT="60960" marB="60960" anchor="ctr"/>
                </a:tc>
                <a:tc>
                  <a:txBody>
                    <a:bodyPr vert="horz" wrap="square"/>
                    <a:lstStyle/>
                    <a:p>
                      <a:pPr rtl="0"/>
                      <a:r>
                        <a:rPr lang="zh-TW" sz="2400">
                          <a:latin typeface="標楷體" pitchFamily="65" charset="-120"/>
                          <a:ea typeface="標楷體" panose="03000509000000000000" pitchFamily="65" charset="-120"/>
                        </a:rPr>
                        <a:t>說明</a:t>
                      </a:r>
                    </a:p>
                  </a:txBody>
                  <a:tcPr marL="121920" marR="121920" marT="60960" marB="60960" anchor="ctr"/>
                </a:tc>
                <a:extLst>
                  <a:ext uri="{0D108BD9-81ED-4DB2-BD59-A6C34878D82A}">
                    <a16:rowId xmlns:a16="http://schemas.microsoft.com/office/drawing/2014/main" val="301804604"/>
                  </a:ext>
                </a:extLst>
              </a:tr>
              <a:tr h="473136">
                <a:tc>
                  <a:txBody>
                    <a:bodyPr vert="horz" wrap="square"/>
                    <a:lstStyle/>
                    <a:p>
                      <a:pPr rtl="0"/>
                      <a:r>
                        <a:rPr lang="zh-TW" altLang="en-US" sz="2400" b="1">
                          <a:solidFill>
                            <a:srgbClr val="000000"/>
                          </a:solidFill>
                          <a:latin typeface="標楷體" pitchFamily="65" charset="-120"/>
                          <a:ea typeface="標楷體" panose="03000509000000000000" pitchFamily="65" charset="-120"/>
                        </a:rPr>
                        <a:t>由下而上</a:t>
                      </a:r>
                      <a:endParaRPr lang="zh-TW" sz="2400" b="1">
                        <a:solidFill>
                          <a:srgbClr val="000000"/>
                        </a:solidFill>
                        <a:latin typeface="標楷體" pitchFamily="65" charset="-120"/>
                        <a:ea typeface="標楷體" panose="03000509000000000000" pitchFamily="65" charset="-120"/>
                      </a:endParaRPr>
                    </a:p>
                  </a:txBody>
                  <a:tcPr marL="121920" marR="121920" marT="60960" marB="60960" anchor="ctr"/>
                </a:tc>
                <a:tc>
                  <a:txBody>
                    <a:bodyPr vert="horz" wrap="square"/>
                    <a:lstStyle/>
                    <a:p>
                      <a:pPr marL="85725" indent="-85725" rtl="0">
                        <a:buFont typeface="Arial" pitchFamily="34" charset="0"/>
                        <a:buChar char="•"/>
                      </a:pPr>
                      <a:r>
                        <a:rPr lang="zh-TW" sz="2400" kern="1200">
                          <a:solidFill>
                            <a:srgbClr val="000000"/>
                          </a:solidFill>
                          <a:latin typeface="標楷體" pitchFamily="65" charset="-120"/>
                          <a:ea typeface="標楷體" panose="03000509000000000000" pitchFamily="65" charset="-120"/>
                          <a:cs typeface="+mn-cs"/>
                        </a:rPr>
                        <a:t>當問題被懷疑是實體問題時使用的好方法。</a:t>
                      </a:r>
                    </a:p>
                  </a:txBody>
                  <a:tcPr marL="121920" marR="121920" marT="60960" marB="60960" anchor="ctr"/>
                </a:tc>
                <a:extLst>
                  <a:ext uri="{0D108BD9-81ED-4DB2-BD59-A6C34878D82A}">
                    <a16:rowId xmlns:a16="http://schemas.microsoft.com/office/drawing/2014/main" val="1656234682"/>
                  </a:ext>
                </a:extLst>
              </a:tr>
              <a:tr h="473136">
                <a:tc>
                  <a:txBody>
                    <a:bodyPr vert="horz" wrap="square"/>
                    <a:lstStyle/>
                    <a:p>
                      <a:pPr rtl="0"/>
                      <a:r>
                        <a:rPr lang="zh-TW" altLang="en-US" sz="2400" b="1">
                          <a:solidFill>
                            <a:srgbClr val="000000"/>
                          </a:solidFill>
                          <a:latin typeface="標楷體" pitchFamily="65" charset="-120"/>
                          <a:ea typeface="標楷體" panose="03000509000000000000" pitchFamily="65" charset="-120"/>
                        </a:rPr>
                        <a:t>由上而下</a:t>
                      </a:r>
                      <a:endParaRPr lang="zh-TW" sz="2400" b="1">
                        <a:solidFill>
                          <a:srgbClr val="000000"/>
                        </a:solidFill>
                        <a:latin typeface="標楷體" pitchFamily="65" charset="-120"/>
                        <a:ea typeface="標楷體" panose="03000509000000000000" pitchFamily="65" charset="-120"/>
                      </a:endParaRP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sz="2400" kern="1200">
                          <a:solidFill>
                            <a:srgbClr val="000000"/>
                          </a:solidFill>
                          <a:latin typeface="標楷體" pitchFamily="65" charset="-120"/>
                          <a:ea typeface="標楷體" panose="03000509000000000000" pitchFamily="65" charset="-120"/>
                          <a:cs typeface="+mn-cs"/>
                        </a:rPr>
                        <a:t>使用這種方法來解決更簡單的問題，或者當你認為問題出在軟體上時。</a:t>
                      </a:r>
                    </a:p>
                  </a:txBody>
                  <a:tcPr marL="121920" marR="121920" marT="60960" marB="60960" anchor="ctr"/>
                </a:tc>
                <a:extLst>
                  <a:ext uri="{0D108BD9-81ED-4DB2-BD59-A6C34878D82A}">
                    <a16:rowId xmlns:a16="http://schemas.microsoft.com/office/drawing/2014/main" val="258495843"/>
                  </a:ext>
                </a:extLst>
              </a:tr>
              <a:tr h="473136">
                <a:tc>
                  <a:txBody>
                    <a:bodyPr vert="horz" wrap="square"/>
                    <a:lstStyle/>
                    <a:p>
                      <a:pPr rtl="0"/>
                      <a:r>
                        <a:rPr lang="zh-TW" altLang="en-US" sz="2400" b="1">
                          <a:solidFill>
                            <a:srgbClr val="000000"/>
                          </a:solidFill>
                          <a:latin typeface="標楷體" pitchFamily="65" charset="-120"/>
                          <a:ea typeface="標楷體" panose="03000509000000000000" pitchFamily="65" charset="-120"/>
                        </a:rPr>
                        <a:t>各個擊破法</a:t>
                      </a:r>
                      <a:endParaRPr lang="zh-TW" sz="2400" b="1">
                        <a:solidFill>
                          <a:srgbClr val="000000"/>
                        </a:solidFill>
                        <a:latin typeface="標楷體" pitchFamily="65" charset="-120"/>
                        <a:ea typeface="標楷體" panose="03000509000000000000" pitchFamily="65" charset="-120"/>
                      </a:endParaRP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sz="2400" kern="1200">
                          <a:solidFill>
                            <a:srgbClr val="000000"/>
                          </a:solidFill>
                          <a:latin typeface="標楷體" pitchFamily="65" charset="-120"/>
                          <a:ea typeface="標楷體" panose="03000509000000000000" pitchFamily="65" charset="-120"/>
                          <a:cs typeface="+mn-cs"/>
                        </a:rPr>
                        <a:t>從中間層開始，並從該層的</a:t>
                      </a:r>
                      <a:r>
                        <a:rPr lang="zh-TW" altLang="en-US" sz="2400" kern="1200">
                          <a:solidFill>
                            <a:srgbClr val="000000"/>
                          </a:solidFill>
                          <a:latin typeface="標楷體" pitchFamily="65" charset="-120"/>
                          <a:ea typeface="標楷體" panose="03000509000000000000" pitchFamily="65" charset="-120"/>
                          <a:cs typeface="+mn-cs"/>
                        </a:rPr>
                        <a:t>雙向</a:t>
                      </a:r>
                      <a:r>
                        <a:rPr lang="zh-TW" sz="2400" kern="1200">
                          <a:solidFill>
                            <a:srgbClr val="000000"/>
                          </a:solidFill>
                          <a:latin typeface="標楷體" pitchFamily="65" charset="-120"/>
                          <a:ea typeface="標楷體" panose="03000509000000000000" pitchFamily="65" charset="-120"/>
                          <a:cs typeface="+mn-cs"/>
                        </a:rPr>
                        <a:t>進行測試。</a:t>
                      </a:r>
                    </a:p>
                  </a:txBody>
                  <a:tcPr marL="121920" marR="121920" marT="60960" marB="60960" anchor="ctr"/>
                </a:tc>
                <a:extLst>
                  <a:ext uri="{0D108BD9-81ED-4DB2-BD59-A6C34878D82A}">
                    <a16:rowId xmlns:a16="http://schemas.microsoft.com/office/drawing/2014/main" val="3794494702"/>
                  </a:ext>
                </a:extLst>
              </a:tr>
              <a:tr h="473136">
                <a:tc>
                  <a:txBody>
                    <a:bodyPr vert="horz" wrap="square"/>
                    <a:lstStyle/>
                    <a:p>
                      <a:pPr rtl="0"/>
                      <a:r>
                        <a:rPr lang="zh-TW" sz="2400" b="1">
                          <a:solidFill>
                            <a:srgbClr val="000000"/>
                          </a:solidFill>
                          <a:latin typeface="標楷體" pitchFamily="65" charset="-120"/>
                          <a:ea typeface="標楷體" panose="03000509000000000000" pitchFamily="65" charset="-120"/>
                        </a:rPr>
                        <a:t>跟隨路徑</a:t>
                      </a: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altLang="en-US" sz="2400" kern="1200">
                          <a:solidFill>
                            <a:srgbClr val="000000"/>
                          </a:solidFill>
                          <a:latin typeface="標楷體" pitchFamily="65" charset="-120"/>
                          <a:ea typeface="標楷體" panose="03000509000000000000" pitchFamily="65" charset="-120"/>
                          <a:cs typeface="+mn-cs"/>
                        </a:rPr>
                        <a:t>先發現</a:t>
                      </a:r>
                      <a:r>
                        <a:rPr lang="zh-TW" sz="2400" kern="1200">
                          <a:solidFill>
                            <a:srgbClr val="000000"/>
                          </a:solidFill>
                          <a:latin typeface="標楷體" pitchFamily="65" charset="-120"/>
                          <a:ea typeface="標楷體" panose="03000509000000000000" pitchFamily="65" charset="-120"/>
                          <a:cs typeface="+mn-cs"/>
                        </a:rPr>
                        <a:t>從來源到目的地的實際流量路徑，以減少故障排除的範圍。</a:t>
                      </a:r>
                    </a:p>
                  </a:txBody>
                  <a:tcPr marL="121920" marR="121920" marT="60960" marB="60960" anchor="ctr"/>
                </a:tc>
                <a:extLst>
                  <a:ext uri="{0D108BD9-81ED-4DB2-BD59-A6C34878D82A}">
                    <a16:rowId xmlns:a16="http://schemas.microsoft.com/office/drawing/2014/main" val="4234686385"/>
                  </a:ext>
                </a:extLst>
              </a:tr>
              <a:tr h="473136">
                <a:tc>
                  <a:txBody>
                    <a:bodyPr vert="horz" wrap="square"/>
                    <a:lstStyle/>
                    <a:p>
                      <a:pPr rtl="0"/>
                      <a:r>
                        <a:rPr lang="zh-TW" altLang="en-US" sz="2400" b="1">
                          <a:solidFill>
                            <a:srgbClr val="000000"/>
                          </a:solidFill>
                          <a:latin typeface="標楷體" pitchFamily="65" charset="-120"/>
                          <a:ea typeface="標楷體" panose="03000509000000000000" pitchFamily="65" charset="-120"/>
                        </a:rPr>
                        <a:t>替換法</a:t>
                      </a:r>
                      <a:endParaRPr lang="zh-TW" sz="2400" b="1">
                        <a:solidFill>
                          <a:srgbClr val="000000"/>
                        </a:solidFill>
                        <a:latin typeface="標楷體" pitchFamily="65" charset="-120"/>
                        <a:ea typeface="標楷體" panose="03000509000000000000" pitchFamily="65" charset="-120"/>
                      </a:endParaRP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sz="2400" kern="1200">
                          <a:solidFill>
                            <a:srgbClr val="000000"/>
                          </a:solidFill>
                          <a:latin typeface="標楷體" pitchFamily="65" charset="-120"/>
                          <a:ea typeface="標楷體" panose="03000509000000000000" pitchFamily="65" charset="-120"/>
                          <a:cs typeface="+mn-cs"/>
                        </a:rPr>
                        <a:t>你實際上將可疑有問題的設備與</a:t>
                      </a:r>
                      <a:r>
                        <a:rPr lang="zh-TW" altLang="en-US" sz="2400" kern="1200">
                          <a:solidFill>
                            <a:srgbClr val="000000"/>
                          </a:solidFill>
                          <a:latin typeface="標楷體" pitchFamily="65" charset="-120"/>
                          <a:ea typeface="標楷體" panose="03000509000000000000" pitchFamily="65" charset="-120"/>
                          <a:cs typeface="+mn-cs"/>
                        </a:rPr>
                        <a:t>已知正常的裝置</a:t>
                      </a:r>
                      <a:r>
                        <a:rPr lang="zh-TW" sz="2400" kern="1200">
                          <a:solidFill>
                            <a:srgbClr val="000000"/>
                          </a:solidFill>
                          <a:latin typeface="標楷體" pitchFamily="65" charset="-120"/>
                          <a:ea typeface="標楷體" panose="03000509000000000000" pitchFamily="65" charset="-120"/>
                          <a:cs typeface="+mn-cs"/>
                        </a:rPr>
                        <a:t>交換。</a:t>
                      </a:r>
                    </a:p>
                  </a:txBody>
                  <a:tcPr marL="121920" marR="121920" marT="60960" marB="60960" anchor="ctr"/>
                </a:tc>
                <a:extLst>
                  <a:ext uri="{0D108BD9-81ED-4DB2-BD59-A6C34878D82A}">
                    <a16:rowId xmlns:a16="http://schemas.microsoft.com/office/drawing/2014/main" val="253194837"/>
                  </a:ext>
                </a:extLst>
              </a:tr>
              <a:tr h="473136">
                <a:tc>
                  <a:txBody>
                    <a:bodyPr vert="horz" wrap="square"/>
                    <a:lstStyle/>
                    <a:p>
                      <a:pPr rtl="0"/>
                      <a:r>
                        <a:rPr lang="zh-TW" sz="2400" b="1">
                          <a:solidFill>
                            <a:srgbClr val="000000"/>
                          </a:solidFill>
                          <a:latin typeface="標楷體" pitchFamily="65" charset="-120"/>
                          <a:ea typeface="標楷體" panose="03000509000000000000" pitchFamily="65" charset="-120"/>
                        </a:rPr>
                        <a:t>比較</a:t>
                      </a: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sz="2400" kern="1200">
                          <a:solidFill>
                            <a:srgbClr val="000000"/>
                          </a:solidFill>
                          <a:latin typeface="標楷體" pitchFamily="65" charset="-120"/>
                          <a:ea typeface="標楷體" panose="03000509000000000000" pitchFamily="65" charset="-120"/>
                          <a:cs typeface="+mn-cs"/>
                        </a:rPr>
                        <a:t>嘗試透過比較</a:t>
                      </a:r>
                      <a:r>
                        <a:rPr lang="zh-TW" altLang="en-US" sz="2400" kern="1200">
                          <a:solidFill>
                            <a:srgbClr val="000000"/>
                          </a:solidFill>
                          <a:latin typeface="標楷體" pitchFamily="65" charset="-120"/>
                          <a:ea typeface="標楷體" panose="03000509000000000000" pitchFamily="65" charset="-120"/>
                          <a:cs typeface="+mn-cs"/>
                        </a:rPr>
                        <a:t>不能運作</a:t>
                      </a:r>
                      <a:r>
                        <a:rPr lang="zh-TW" sz="2400" kern="1200">
                          <a:solidFill>
                            <a:srgbClr val="000000"/>
                          </a:solidFill>
                          <a:latin typeface="標楷體" pitchFamily="65" charset="-120"/>
                          <a:ea typeface="標楷體" panose="03000509000000000000" pitchFamily="65" charset="-120"/>
                          <a:cs typeface="+mn-cs"/>
                        </a:rPr>
                        <a:t>元素與</a:t>
                      </a:r>
                      <a:r>
                        <a:rPr lang="zh-TW" altLang="en-US" sz="2400" kern="1200">
                          <a:solidFill>
                            <a:srgbClr val="000000"/>
                          </a:solidFill>
                          <a:latin typeface="標楷體" pitchFamily="65" charset="-120"/>
                          <a:ea typeface="標楷體" panose="03000509000000000000" pitchFamily="65" charset="-120"/>
                          <a:cs typeface="+mn-cs"/>
                        </a:rPr>
                        <a:t>能運作</a:t>
                      </a:r>
                      <a:r>
                        <a:rPr lang="zh-TW" sz="2400" kern="1200">
                          <a:solidFill>
                            <a:srgbClr val="000000"/>
                          </a:solidFill>
                          <a:latin typeface="標楷體" pitchFamily="65" charset="-120"/>
                          <a:ea typeface="標楷體" panose="03000509000000000000" pitchFamily="65" charset="-120"/>
                          <a:cs typeface="+mn-cs"/>
                        </a:rPr>
                        <a:t>元素來解決問題。</a:t>
                      </a:r>
                    </a:p>
                  </a:txBody>
                  <a:tcPr marL="121920" marR="121920" marT="60960" marB="60960" anchor="ctr"/>
                </a:tc>
                <a:extLst>
                  <a:ext uri="{0D108BD9-81ED-4DB2-BD59-A6C34878D82A}">
                    <a16:rowId xmlns:a16="http://schemas.microsoft.com/office/drawing/2014/main" val="2005758700"/>
                  </a:ext>
                </a:extLst>
              </a:tr>
              <a:tr h="473136">
                <a:tc>
                  <a:txBody>
                    <a:bodyPr vert="horz" wrap="square"/>
                    <a:lstStyle/>
                    <a:p>
                      <a:pPr rtl="0"/>
                      <a:r>
                        <a:rPr lang="zh-TW" altLang="en-US" sz="2400" b="1">
                          <a:solidFill>
                            <a:srgbClr val="000000"/>
                          </a:solidFill>
                          <a:latin typeface="標楷體" pitchFamily="65" charset="-120"/>
                          <a:ea typeface="標楷體" panose="03000509000000000000" pitchFamily="65" charset="-120"/>
                        </a:rPr>
                        <a:t>依所學猜測</a:t>
                      </a:r>
                      <a:endParaRPr lang="zh-TW" sz="2400" b="1">
                        <a:solidFill>
                          <a:srgbClr val="000000"/>
                        </a:solidFill>
                        <a:latin typeface="標楷體" pitchFamily="65" charset="-120"/>
                        <a:ea typeface="標楷體" panose="03000509000000000000" pitchFamily="65" charset="-120"/>
                      </a:endParaRPr>
                    </a:p>
                  </a:txBody>
                  <a:tcPr marL="121920" marR="121920" marT="60960" marB="60960" anchor="ctr"/>
                </a:tc>
                <a:tc>
                  <a:txBody>
                    <a:bodyPr vert="horz" wrap="square"/>
                    <a:lstStyle/>
                    <a:p>
                      <a:pPr marL="85725" indent="-85725" algn="l" defTabSz="685777" rtl="0" eaLnBrk="1" latinLnBrk="0" hangingPunct="1">
                        <a:buFont typeface="Arial" pitchFamily="34" charset="0"/>
                        <a:buChar char="•"/>
                      </a:pPr>
                      <a:r>
                        <a:rPr lang="zh-TW" sz="2400" kern="1200">
                          <a:solidFill>
                            <a:srgbClr val="000000"/>
                          </a:solidFill>
                          <a:latin typeface="標楷體" pitchFamily="65" charset="-120"/>
                          <a:ea typeface="標楷體" panose="03000509000000000000" pitchFamily="65" charset="-120"/>
                          <a:cs typeface="+mn-cs"/>
                        </a:rPr>
                        <a:t>這個方法的成功因你的故障排除經驗和能力而有所不同。</a:t>
                      </a:r>
                    </a:p>
                  </a:txBody>
                  <a:tcPr marL="121920" marR="121920" marT="60960" marB="60960" anchor="ctr"/>
                </a:tc>
                <a:extLst>
                  <a:ext uri="{0D108BD9-81ED-4DB2-BD59-A6C34878D82A}">
                    <a16:rowId xmlns:a16="http://schemas.microsoft.com/office/drawing/2014/main" val="2816975240"/>
                  </a:ext>
                </a:extLst>
              </a:tr>
            </a:tbl>
          </a:graphicData>
        </a:graphic>
      </p:graphicFrame>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509</a:t>
            </a:fld>
            <a:endParaRPr lang="en-US" kern="0">
              <a:solidFill>
                <a:srgbClr val="595959"/>
              </a:solidFill>
            </a:endParaRPr>
          </a:p>
        </p:txBody>
      </p:sp>
    </p:spTree>
    <p:extLst>
      <p:ext uri="{BB962C8B-B14F-4D97-AF65-F5344CB8AC3E}">
        <p14:creationId xmlns:p14="http://schemas.microsoft.com/office/powerpoint/2010/main" val="129598253"/>
      </p:ext>
    </p:extLst>
  </p:cSld>
  <p:clrMapOvr>
    <a:masterClrMapping/>
  </p:clrMapOvr>
  <p:transition/>
  <p:timing/>
</p:sld>
</file>

<file path=ppt/slides/slide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27301F4B-7117-2541-B262-8EBECB5A0F0B}"/>
              </a:ext>
            </a:extLst>
          </p:cNvPr>
          <p:cNvSpPr>
            <a:spLocks noGrp="1"/>
          </p:cNvSpPr>
          <p:nvPr>
            <p:ph idx="1"/>
          </p:nvPr>
        </p:nvSpPr>
        <p:spPr>
          <a:xfrm>
            <a:off x="714004" y="1035379"/>
            <a:ext cx="11804381" cy="5540425"/>
          </a:xfrm>
        </p:spPr>
        <p:txBody>
          <a:bodyPr>
            <a:normAutofit/>
          </a:bodyPr>
          <a:lstStyle/>
          <a:p>
            <a:pPr marL="0" indent="0">
              <a:spcBef>
                <a:spcPct val="0"/>
              </a:spcBef>
              <a:spcAft>
                <a:spcPct val="0"/>
              </a:spcAft>
              <a:buNone/>
            </a:pPr>
            <a:r>
              <a:rPr lang="en-US" altLang="zh-TW" sz="2000">
                <a:latin typeface="標楷體" pitchFamily="65" charset="-120"/>
              </a:rPr>
              <a:t>R2 </a:t>
            </a:r>
            <a:r>
              <a:rPr lang="zh-TW" altLang="en-US" sz="2000">
                <a:latin typeface="標楷體" pitchFamily="65" charset="-120"/>
              </a:rPr>
              <a:t>產生的輸出確認：</a:t>
            </a:r>
          </a:p>
          <a:p>
            <a:pPr marL="457189" indent="-457189">
              <a:spcBef>
                <a:spcPct val="0"/>
              </a:spcBef>
              <a:spcAft>
                <a:spcPct val="0"/>
              </a:spcAft>
              <a:buFont typeface="Arial" pitchFamily="34" charset="0"/>
              <a:buChar char="•"/>
            </a:pPr>
            <a:r>
              <a:rPr lang="en-US" altLang="zh-TW" sz="2000">
                <a:latin typeface="標楷體" pitchFamily="65" charset="-120"/>
              </a:rPr>
              <a:t>R2 </a:t>
            </a:r>
            <a:r>
              <a:rPr lang="zh-TW" altLang="en-US" sz="2000">
                <a:latin typeface="標楷體" pitchFamily="65" charset="-120"/>
              </a:rPr>
              <a:t>是預設優先順序為 </a:t>
            </a:r>
            <a:r>
              <a:rPr lang="en-US" altLang="zh-TW" sz="2000">
                <a:latin typeface="標楷體" pitchFamily="65" charset="-120"/>
              </a:rPr>
              <a:t>1 </a:t>
            </a:r>
            <a:r>
              <a:rPr lang="zh-TW" altLang="en-US" sz="2000">
                <a:latin typeface="標楷體" pitchFamily="65" charset="-120"/>
              </a:rPr>
              <a:t>的 </a:t>
            </a:r>
            <a:r>
              <a:rPr lang="en-US" altLang="zh-TW" sz="2000">
                <a:latin typeface="標楷體" pitchFamily="65" charset="-120"/>
              </a:rPr>
              <a:t>BDR</a:t>
            </a:r>
            <a:r>
              <a:rPr lang="zh-TW" altLang="en-US" sz="2000">
                <a:latin typeface="標楷體" pitchFamily="65" charset="-120"/>
              </a:rPr>
              <a:t>。（第 </a:t>
            </a:r>
            <a:r>
              <a:rPr lang="en-US" altLang="zh-TW" sz="2000">
                <a:latin typeface="標楷體" pitchFamily="65" charset="-120"/>
              </a:rPr>
              <a:t>7 </a:t>
            </a:r>
            <a:r>
              <a:rPr lang="zh-TW" altLang="en-US" sz="2000">
                <a:latin typeface="標楷體" pitchFamily="65" charset="-120"/>
              </a:rPr>
              <a:t>行）</a:t>
            </a:r>
            <a:endParaRPr lang="en-US" altLang="zh-TW" sz="2000">
              <a:latin typeface="標楷體" pitchFamily="65" charset="-120"/>
            </a:endParaRPr>
          </a:p>
          <a:p>
            <a:pPr marL="457189" indent="-457189">
              <a:spcBef>
                <a:spcPct val="0"/>
              </a:spcBef>
              <a:spcAft>
                <a:spcPct val="0"/>
              </a:spcAft>
              <a:buFont typeface="Arial" pitchFamily="34" charset="0"/>
              <a:buChar char="•"/>
            </a:pPr>
            <a:r>
              <a:rPr lang="zh-TW" altLang="en-US" sz="2000">
                <a:latin typeface="標楷體" pitchFamily="65" charset="-120"/>
              </a:rPr>
              <a:t>在 </a:t>
            </a:r>
            <a:r>
              <a:rPr lang="en-US" altLang="zh-TW" sz="2000">
                <a:latin typeface="標楷體" pitchFamily="65" charset="-120"/>
              </a:rPr>
              <a:t>IPv4 </a:t>
            </a:r>
            <a:r>
              <a:rPr lang="zh-TW" altLang="en-US" sz="2000">
                <a:latin typeface="標楷體" pitchFamily="65" charset="-120"/>
              </a:rPr>
              <a:t>位址 </a:t>
            </a:r>
            <a:r>
              <a:rPr lang="en-US" altLang="zh-TW" sz="2000">
                <a:latin typeface="標楷體" pitchFamily="65" charset="-120"/>
              </a:rPr>
              <a:t>192.168.1.3 </a:t>
            </a:r>
            <a:r>
              <a:rPr lang="zh-TW" altLang="en-US" sz="2000">
                <a:latin typeface="標楷體" pitchFamily="65" charset="-120"/>
              </a:rPr>
              <a:t>中，我們是 </a:t>
            </a:r>
            <a:r>
              <a:rPr lang="en-US" altLang="zh-TW" sz="2000">
                <a:latin typeface="標楷體" pitchFamily="65" charset="-120"/>
              </a:rPr>
              <a:t>R3</a:t>
            </a:r>
            <a:r>
              <a:rPr lang="zh-TW" altLang="en-US" sz="2000">
                <a:latin typeface="標楷體" pitchFamily="65" charset="-120"/>
              </a:rPr>
              <a:t>，路由器 </a:t>
            </a:r>
            <a:r>
              <a:rPr lang="en-US" altLang="zh-TW" sz="2000">
                <a:latin typeface="標楷體" pitchFamily="65" charset="-120"/>
              </a:rPr>
              <a:t>ID </a:t>
            </a:r>
            <a:r>
              <a:rPr lang="zh-TW" altLang="en-US" sz="2000">
                <a:latin typeface="標楷體" pitchFamily="65" charset="-120"/>
              </a:rPr>
              <a:t>為 </a:t>
            </a:r>
            <a:r>
              <a:rPr lang="en-US" altLang="zh-TW" sz="2000">
                <a:latin typeface="標楷體" pitchFamily="65" charset="-120"/>
              </a:rPr>
              <a:t>3.3.3.3</a:t>
            </a:r>
            <a:r>
              <a:rPr lang="zh-TW" altLang="en-US" sz="2000">
                <a:latin typeface="標楷體" pitchFamily="65" charset="-120"/>
              </a:rPr>
              <a:t>，而在 </a:t>
            </a:r>
            <a:r>
              <a:rPr lang="en-US" altLang="zh-TW" sz="2000">
                <a:latin typeface="標楷體" pitchFamily="65" charset="-120"/>
              </a:rPr>
              <a:t>IPv4 </a:t>
            </a:r>
            <a:r>
              <a:rPr lang="zh-TW" altLang="en-US" sz="2000">
                <a:latin typeface="標楷體" pitchFamily="65" charset="-120"/>
              </a:rPr>
              <a:t>位址 </a:t>
            </a:r>
            <a:r>
              <a:rPr lang="en-US" altLang="zh-TW" sz="2000">
                <a:latin typeface="標楷體" pitchFamily="65" charset="-120"/>
              </a:rPr>
              <a:t>192.168.1.2 </a:t>
            </a:r>
            <a:r>
              <a:rPr lang="zh-TW" altLang="en-US" sz="2000">
                <a:latin typeface="標楷體" pitchFamily="65" charset="-120"/>
              </a:rPr>
              <a:t>中，路由器 </a:t>
            </a:r>
            <a:r>
              <a:rPr lang="en-US" altLang="zh-TW" sz="2000">
                <a:latin typeface="標楷體" pitchFamily="65" charset="-120"/>
              </a:rPr>
              <a:t>ID </a:t>
            </a:r>
            <a:r>
              <a:rPr lang="zh-TW" altLang="en-US" sz="2000">
                <a:latin typeface="標楷體" pitchFamily="65" charset="-120"/>
              </a:rPr>
              <a:t>為 </a:t>
            </a:r>
            <a:r>
              <a:rPr lang="en-US" altLang="zh-TW" sz="2000">
                <a:latin typeface="標楷體" pitchFamily="65" charset="-120"/>
              </a:rPr>
              <a:t>R2</a:t>
            </a:r>
            <a:r>
              <a:rPr lang="zh-TW" altLang="en-US" sz="2000">
                <a:latin typeface="標楷體" pitchFamily="65" charset="-120"/>
              </a:rPr>
              <a:t>，而路由器 </a:t>
            </a:r>
            <a:r>
              <a:rPr lang="en-US" altLang="zh-TW" sz="2000">
                <a:latin typeface="標楷體" pitchFamily="65" charset="-120"/>
              </a:rPr>
              <a:t>ID </a:t>
            </a:r>
            <a:r>
              <a:rPr lang="zh-TW" altLang="en-US" sz="2000">
                <a:latin typeface="標楷體" pitchFamily="65" charset="-120"/>
              </a:rPr>
              <a:t>為 </a:t>
            </a:r>
            <a:r>
              <a:rPr lang="en-US" altLang="zh-TW" sz="2000">
                <a:latin typeface="標楷體" pitchFamily="65" charset="-120"/>
              </a:rPr>
              <a:t>2.2.2.2</a:t>
            </a:r>
            <a:r>
              <a:rPr lang="zh-TW" altLang="en-US" sz="2000">
                <a:latin typeface="標楷體" pitchFamily="65" charset="-120"/>
              </a:rPr>
              <a:t>。（第 </a:t>
            </a:r>
            <a:r>
              <a:rPr lang="en-US" altLang="zh-TW" sz="2000">
                <a:latin typeface="標楷體" pitchFamily="65" charset="-120"/>
              </a:rPr>
              <a:t>8 </a:t>
            </a:r>
            <a:r>
              <a:rPr lang="zh-TW" altLang="en-US" sz="2000">
                <a:latin typeface="標楷體" pitchFamily="65" charset="-120"/>
              </a:rPr>
              <a:t>行和第 </a:t>
            </a:r>
            <a:r>
              <a:rPr lang="en-US" altLang="zh-TW" sz="2000">
                <a:latin typeface="標楷體" pitchFamily="65" charset="-120"/>
              </a:rPr>
              <a:t>9 </a:t>
            </a:r>
            <a:r>
              <a:rPr lang="zh-TW" altLang="en-US" sz="2000">
                <a:latin typeface="標楷體" pitchFamily="65" charset="-120"/>
              </a:rPr>
              <a:t>行）</a:t>
            </a:r>
          </a:p>
          <a:p>
            <a:pPr marL="457189" indent="-457189">
              <a:spcBef>
                <a:spcPct val="0"/>
              </a:spcBef>
              <a:spcAft>
                <a:spcPct val="0"/>
              </a:spcAft>
              <a:buFont typeface="Arial" pitchFamily="34" charset="0"/>
              <a:buChar char="•"/>
            </a:pPr>
            <a:r>
              <a:rPr lang="en-US" altLang="zh-TW" sz="2000">
                <a:latin typeface="標楷體" pitchFamily="65" charset="-120"/>
              </a:rPr>
              <a:t>R2 </a:t>
            </a:r>
            <a:r>
              <a:rPr lang="zh-TW" altLang="en-US" sz="2000">
                <a:latin typeface="標楷體" pitchFamily="65" charset="-120"/>
              </a:rPr>
              <a:t>有兩個鄰接；一個是路由器 </a:t>
            </a:r>
            <a:r>
              <a:rPr lang="en-US" altLang="zh-TW" sz="2000">
                <a:latin typeface="標楷體" pitchFamily="65" charset="-120"/>
              </a:rPr>
              <a:t>ID 1.1.1.1 (R1) </a:t>
            </a:r>
            <a:r>
              <a:rPr lang="zh-TW" altLang="en-US" sz="2000">
                <a:latin typeface="標楷體" pitchFamily="65" charset="-120"/>
              </a:rPr>
              <a:t>的鄰居，另一個則為 </a:t>
            </a:r>
            <a:r>
              <a:rPr lang="en-US" altLang="zh-TW" sz="2000">
                <a:latin typeface="標楷體" pitchFamily="65" charset="-120"/>
              </a:rPr>
              <a:t>DR</a:t>
            </a:r>
            <a:r>
              <a:rPr lang="zh-TW" altLang="en-US" sz="2000">
                <a:latin typeface="標楷體" pitchFamily="65" charset="-120"/>
              </a:rPr>
              <a:t>。（第 </a:t>
            </a:r>
            <a:r>
              <a:rPr lang="en-US" altLang="zh-TW" sz="2000">
                <a:latin typeface="標楷體" pitchFamily="65" charset="-120"/>
              </a:rPr>
              <a:t>20-22 </a:t>
            </a:r>
            <a:r>
              <a:rPr lang="zh-TW" altLang="en-US" sz="2000">
                <a:latin typeface="標楷體" pitchFamily="65" charset="-120"/>
              </a:rPr>
              <a:t>行）</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2.3</a:t>
            </a:r>
            <a:r>
              <a:rPr lang="zh-TW" altLang="en-US" sz="3600">
                <a:solidFill>
                  <a:srgbClr val="004C69"/>
                </a:solidFill>
              </a:rPr>
              <a:t>多重存取 </a:t>
            </a:r>
            <a:r>
              <a:rPr lang="en-US" altLang="zh-TW" sz="3600">
                <a:solidFill>
                  <a:srgbClr val="004C69"/>
                </a:solidFill>
              </a:rPr>
              <a:t>OSPF </a:t>
            </a:r>
            <a:r>
              <a:rPr lang="zh-TW" altLang="en-US" sz="3600">
                <a:solidFill>
                  <a:srgbClr val="004C69"/>
                </a:solidFill>
              </a:rPr>
              <a:t>網路</a:t>
            </a:r>
            <a:br>
              <a:rPr lang="en-US" altLang="zh-TW" sz="3600">
                <a:solidFill>
                  <a:srgbClr val="004C69"/>
                </a:solidFill>
              </a:rPr>
            </a:br>
            <a:r>
              <a:rPr lang="zh-TW" altLang="en-US" sz="3600">
                <a:solidFill>
                  <a:srgbClr val="004C69"/>
                </a:solidFill>
              </a:rPr>
              <a:t>驗證 </a:t>
            </a:r>
            <a:r>
              <a:rPr lang="en-US" altLang="zh-TW" sz="3600">
                <a:solidFill>
                  <a:srgbClr val="004C69"/>
                </a:solidFill>
              </a:rPr>
              <a:t>OSPF </a:t>
            </a:r>
            <a:r>
              <a:rPr lang="zh-TW" altLang="en-US" sz="3600">
                <a:solidFill>
                  <a:srgbClr val="004C69"/>
                </a:solidFill>
              </a:rPr>
              <a:t>路由器角色（續）</a:t>
            </a:r>
          </a:p>
        </p:txBody>
      </p:sp>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51</a:t>
            </a:fld>
            <a:endParaRPr lang="en-US" kern="0">
              <a:solidFill>
                <a:srgbClr val="595959"/>
              </a:solidFill>
            </a:endParaRPr>
          </a:p>
        </p:txBody>
      </p:sp>
      <p:sp>
        <p:nvSpPr>
          <p:cNvPr id="6" name="Rectangle 4">
            <a:extLst>
              <a:ext uri="{FF2B5EF4-FFF2-40B4-BE49-F238E27FC236}">
                <a16:creationId xmlns:a16="http://schemas.microsoft.com/office/drawing/2014/main" id="{5860D293-AB15-7A4D-A8E1-D27EC3D7C4BE}"/>
              </a:ext>
            </a:extLst>
          </p:cNvPr>
          <p:cNvSpPr/>
          <p:nvPr/>
        </p:nvSpPr>
        <p:spPr>
          <a:xfrm>
            <a:off x="2023644" y="3067352"/>
            <a:ext cx="8441276" cy="3253070"/>
          </a:xfrm>
          <a:prstGeom prst="rect">
            <a:avLst/>
          </a:prstGeom>
          <a:solidFill>
            <a:srgbClr val="000000"/>
          </a:solidFill>
        </p:spPr>
        <p:txBody>
          <a:bodyPr wrap="square">
            <a:spAutoFit/>
          </a:bodyPr>
          <a:lstStyle/>
          <a:p>
            <a:r>
              <a:rPr lang="en-US" altLang="zh-TW" sz="1467">
                <a:solidFill>
                  <a:schemeClr val="bg1"/>
                </a:solidFill>
                <a:latin typeface="Courier New" panose="02070309020205020404" pitchFamily="49" charset="0"/>
                <a:cs typeface="Courier New" panose="02070309020205020404" pitchFamily="49" charset="0"/>
              </a:rPr>
              <a:t>R2# </a:t>
            </a:r>
            <a:r>
              <a:rPr lang="en-US" altLang="zh-TW" sz="1467" b="1">
                <a:solidFill>
                  <a:schemeClr val="bg1"/>
                </a:solidFill>
                <a:latin typeface="Courier New" panose="02070309020205020404" pitchFamily="49" charset="0"/>
                <a:cs typeface="Courier New" panose="02070309020205020404" pitchFamily="49" charset="0"/>
              </a:rPr>
              <a:t>show ip ospf interface GigabitEthernet 0/0/0</a:t>
            </a:r>
          </a:p>
          <a:p>
            <a:r>
              <a:rPr lang="en-US" altLang="zh-TW" sz="1467">
                <a:solidFill>
                  <a:schemeClr val="bg1"/>
                </a:solidFill>
                <a:latin typeface="Courier New" panose="02070309020205020404" pitchFamily="49" charset="0"/>
                <a:cs typeface="Courier New" panose="02070309020205020404" pitchFamily="49" charset="0"/>
              </a:rPr>
              <a:t>GigabitEthernet0/0/0 is up, line protocol is up </a:t>
            </a:r>
          </a:p>
          <a:p>
            <a:r>
              <a:rPr lang="en-US" altLang="zh-TW" sz="1467">
                <a:solidFill>
                  <a:schemeClr val="bg1"/>
                </a:solidFill>
                <a:latin typeface="Courier New" panose="02070309020205020404" pitchFamily="49" charset="0"/>
                <a:cs typeface="Courier New" panose="02070309020205020404" pitchFamily="49" charset="0"/>
              </a:rPr>
              <a:t>  Internet Address 192.168.1.2/24, Area 0, Attached via Interface Enable</a:t>
            </a:r>
          </a:p>
          <a:p>
            <a:r>
              <a:rPr lang="en-US" altLang="zh-TW" sz="1467">
                <a:solidFill>
                  <a:schemeClr val="bg1"/>
                </a:solidFill>
                <a:latin typeface="Courier New" panose="02070309020205020404" pitchFamily="49" charset="0"/>
                <a:cs typeface="Courier New" panose="02070309020205020404" pitchFamily="49" charset="0"/>
              </a:rPr>
              <a:t>  Process ID 10, Router ID 2.2.2.2, Network Type BROADCAST, Cost: 1</a:t>
            </a:r>
          </a:p>
          <a:p>
            <a:r>
              <a:rPr lang="en-US" altLang="zh-TW" sz="1467" smtClean="0">
                <a:solidFill>
                  <a:schemeClr val="bg1"/>
                </a:solidFill>
                <a:latin typeface="Courier New" panose="02070309020205020404" pitchFamily="49" charset="0"/>
                <a:cs typeface="Courier New" panose="02070309020205020404" pitchFamily="49" charset="0"/>
              </a:rPr>
              <a:t>  </a:t>
            </a:r>
            <a:r>
              <a:rPr lang="zh-TW" altLang="en-US" sz="1467" smtClean="0">
                <a:solidFill>
                  <a:schemeClr val="bg1"/>
                </a:solidFill>
                <a:latin typeface="Courier New" panose="02070309020205020404" pitchFamily="49" charset="0"/>
                <a:cs typeface="Courier New" panose="02070309020205020404" pitchFamily="49" charset="0"/>
              </a:rPr>
              <a:t>（輸出省略） </a:t>
            </a:r>
          </a:p>
          <a:p>
            <a:r>
              <a:rPr lang="zh-TW" altLang="en-US" sz="1467" smtClean="0">
                <a:solidFill>
                  <a:schemeClr val="bg1"/>
                </a:solidFill>
                <a:latin typeface="Courier New" panose="02070309020205020404" pitchFamily="49" charset="0"/>
                <a:cs typeface="Courier New" panose="02070309020205020404" pitchFamily="49" charset="0"/>
              </a:rPr>
              <a:t>  </a:t>
            </a:r>
            <a:r>
              <a:rPr lang="en-US" altLang="zh-TW" sz="1467">
                <a:solidFill>
                  <a:schemeClr val="bg1"/>
                </a:solidFill>
                <a:latin typeface="Courier New" panose="02070309020205020404" pitchFamily="49" charset="0"/>
                <a:cs typeface="Courier New" panose="02070309020205020404" pitchFamily="49" charset="0"/>
              </a:rPr>
              <a:t>Transmit Delay is 1 sec, </a:t>
            </a:r>
            <a:r>
              <a:rPr lang="en-US" altLang="zh-TW" sz="1467">
                <a:solidFill>
                  <a:schemeClr val="accent6"/>
                </a:solidFill>
                <a:latin typeface="Courier New" panose="02070309020205020404" pitchFamily="49" charset="0"/>
                <a:cs typeface="Courier New" panose="02070309020205020404" pitchFamily="49" charset="0"/>
              </a:rPr>
              <a:t>State BDR, Priority 1</a:t>
            </a:r>
          </a:p>
          <a:p>
            <a:r>
              <a:rPr lang="en-US" altLang="zh-TW" sz="1467">
                <a:solidFill>
                  <a:schemeClr val="accent6"/>
                </a:solidFill>
                <a:latin typeface="Courier New" panose="02070309020205020404" pitchFamily="49" charset="0"/>
                <a:cs typeface="Courier New" panose="02070309020205020404" pitchFamily="49" charset="0"/>
              </a:rPr>
              <a:t>  Designated Router (ID) 3.3.3.3, Interface address 192.168.1.3</a:t>
            </a:r>
          </a:p>
          <a:p>
            <a:r>
              <a:rPr lang="en-US" altLang="zh-TW" sz="1467">
                <a:solidFill>
                  <a:schemeClr val="accent6"/>
                </a:solidFill>
                <a:latin typeface="Courier New" panose="02070309020205020404" pitchFamily="49" charset="0"/>
                <a:cs typeface="Courier New" panose="02070309020205020404" pitchFamily="49" charset="0"/>
              </a:rPr>
              <a:t>  Backup Designated router (ID) 2.2.2.2, Interface address 192.168.1.2</a:t>
            </a:r>
          </a:p>
          <a:p>
            <a:r>
              <a:rPr lang="en-US" altLang="zh-TW" sz="1467">
                <a:solidFill>
                  <a:schemeClr val="bg1"/>
                </a:solidFill>
                <a:latin typeface="Courier New" panose="02070309020205020404" pitchFamily="49" charset="0"/>
                <a:cs typeface="Courier New" panose="02070309020205020404" pitchFamily="49" charset="0"/>
              </a:rPr>
              <a:t>  </a:t>
            </a:r>
            <a:r>
              <a:rPr lang="zh-TW" altLang="en-US" sz="1467">
                <a:solidFill>
                  <a:schemeClr val="bg1"/>
                </a:solidFill>
                <a:latin typeface="Courier New" panose="02070309020205020404" pitchFamily="49" charset="0"/>
                <a:cs typeface="Courier New" panose="02070309020205020404" pitchFamily="49" charset="0"/>
              </a:rPr>
              <a:t>（輸出省略） </a:t>
            </a:r>
          </a:p>
          <a:p>
            <a:r>
              <a:rPr lang="zh-TW" altLang="en-US" sz="1467">
                <a:solidFill>
                  <a:schemeClr val="bg1"/>
                </a:solidFill>
                <a:latin typeface="Courier New" panose="02070309020205020404" pitchFamily="49" charset="0"/>
                <a:cs typeface="Courier New" panose="02070309020205020404" pitchFamily="49" charset="0"/>
              </a:rPr>
              <a:t>  </a:t>
            </a:r>
            <a:r>
              <a:rPr lang="en-US" altLang="zh-TW" sz="1467">
                <a:solidFill>
                  <a:schemeClr val="accent6"/>
                </a:solidFill>
                <a:latin typeface="Courier New" panose="02070309020205020404" pitchFamily="49" charset="0"/>
                <a:cs typeface="Courier New" panose="02070309020205020404" pitchFamily="49" charset="0"/>
              </a:rPr>
              <a:t>Neighbor Count is 2, Adjacent neighbor count is 2 </a:t>
            </a:r>
          </a:p>
          <a:p>
            <a:r>
              <a:rPr lang="en-US" altLang="zh-TW" sz="1467">
                <a:solidFill>
                  <a:schemeClr val="accent6"/>
                </a:solidFill>
                <a:latin typeface="Courier New" panose="02070309020205020404" pitchFamily="49" charset="0"/>
                <a:cs typeface="Courier New" panose="02070309020205020404" pitchFamily="49" charset="0"/>
              </a:rPr>
              <a:t>    Adjacent with neighbor 1.1.1.1</a:t>
            </a:r>
          </a:p>
          <a:p>
            <a:r>
              <a:rPr lang="en-US" altLang="zh-TW" sz="1467">
                <a:solidFill>
                  <a:schemeClr val="accent6"/>
                </a:solidFill>
                <a:latin typeface="Courier New" panose="02070309020205020404" pitchFamily="49" charset="0"/>
                <a:cs typeface="Courier New" panose="02070309020205020404" pitchFamily="49" charset="0"/>
              </a:rPr>
              <a:t>    Adjacent with neighbor 3.3.3.3  (Designated Router)</a:t>
            </a:r>
          </a:p>
          <a:p>
            <a:r>
              <a:rPr lang="en-US" altLang="zh-TW" sz="1467">
                <a:solidFill>
                  <a:schemeClr val="bg1"/>
                </a:solidFill>
                <a:latin typeface="Courier New" panose="02070309020205020404" pitchFamily="49" charset="0"/>
                <a:cs typeface="Courier New" panose="02070309020205020404" pitchFamily="49" charset="0"/>
              </a:rPr>
              <a:t>  Suppress hello for 0 neighbor(s)</a:t>
            </a:r>
          </a:p>
          <a:p>
            <a:r>
              <a:rPr lang="en-US" altLang="zh-TW" sz="1467">
                <a:solidFill>
                  <a:schemeClr val="bg1"/>
                </a:solidFill>
                <a:latin typeface="Courier New" panose="02070309020205020404" pitchFamily="49" charset="0"/>
                <a:cs typeface="Courier New" panose="02070309020205020404" pitchFamily="49" charset="0"/>
              </a:rPr>
              <a:t>R2#</a:t>
            </a:r>
            <a:endParaRPr lang="zh-TW" altLang="en-US" sz="1467">
              <a:solidFill>
                <a:schemeClr val="bg1"/>
              </a:solidFill>
              <a:latin typeface="Courier New" panose="02070309020205020404" pitchFamily="49" charset="0"/>
              <a:cs typeface="Courier New" panose="02070309020205020404" pitchFamily="49" charset="0"/>
            </a:endParaRPr>
          </a:p>
        </p:txBody>
      </p:sp>
    </p:spTree>
    <p:custDataLst>
      <p:tags r:id="rId3"/>
    </p:custDataLst>
    <p:extLst>
      <p:ext uri="{BB962C8B-B14F-4D97-AF65-F5344CB8AC3E}">
        <p14:creationId xmlns:p14="http://schemas.microsoft.com/office/powerpoint/2010/main" val="3416546098"/>
      </p:ext>
    </p:extLst>
  </p:cSld>
  <p:clrMapOvr>
    <a:masterClrMapping/>
  </p:clrMapOvr>
  <p:transition/>
  <p:timing/>
</p:sld>
</file>

<file path=ppt/slides/slide5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775576" cy="5540425"/>
          </a:xfrm>
        </p:spPr>
        <p:txBody>
          <a:bodyPr/>
          <a:lstStyle/>
          <a:p>
            <a:pPr marL="0" indent="0">
              <a:buNone/>
            </a:pPr>
            <a:r>
              <a:rPr lang="zh-TW" altLang="en-US" sz="2400">
                <a:latin typeface="標楷體" pitchFamily="65" charset="-120"/>
              </a:rPr>
              <a:t>若要快速解決網路問題，請花點時間選取最有效的網路故障排除方法。</a:t>
            </a:r>
            <a:endParaRPr lang="en-CA" sz="2400">
              <a:latin typeface="標楷體" pitchFamily="65" charset="-120"/>
            </a:endParaRPr>
          </a:p>
          <a:p>
            <a:r>
              <a:rPr lang="zh-TW" altLang="en-US" sz="2400">
                <a:latin typeface="標楷體" pitchFamily="65" charset="-120"/>
              </a:rPr>
              <a:t>右圖說明了發現特定類型的問題時，可以使用哪種方法。 </a:t>
            </a:r>
            <a:endParaRPr lang="en-US" altLang="zh-TW" sz="2400">
              <a:latin typeface="標楷體" pitchFamily="65" charset="-120"/>
            </a:endParaRPr>
          </a:p>
          <a:p>
            <a:r>
              <a:rPr lang="zh-TW" altLang="en-US" sz="2400">
                <a:latin typeface="標楷體" pitchFamily="65" charset="-120"/>
              </a:rPr>
              <a:t>故障排除是一種在實作中培養出來的技能。</a:t>
            </a:r>
          </a:p>
          <a:p>
            <a:r>
              <a:rPr lang="zh-TW" altLang="en-US" sz="2400">
                <a:latin typeface="標楷體" pitchFamily="65" charset="-120"/>
              </a:rPr>
              <a:t>你識別並解決的每個網路問題都會加入你的技能組合中。</a:t>
            </a:r>
            <a:endParaRPr lang="en-CA" sz="2400">
              <a:latin typeface="標楷體" pitchFamily="65" charset="-120"/>
            </a:endParaRP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12.2</a:t>
            </a:r>
            <a:r>
              <a:rPr lang="zh-TW" altLang="en-US" sz="3600" smtClean="0">
                <a:solidFill>
                  <a:srgbClr val="004C69"/>
                </a:solidFill>
              </a:rPr>
              <a:t> 故障</a:t>
            </a:r>
            <a:r>
              <a:rPr lang="zh-TW" altLang="en-US" sz="3600">
                <a:solidFill>
                  <a:srgbClr val="004C69"/>
                </a:solidFill>
              </a:rPr>
              <a:t>排除程序</a:t>
            </a:r>
            <a:br>
              <a:rPr lang="en-US" altLang="zh-TW" sz="3600">
                <a:solidFill>
                  <a:srgbClr val="004C69"/>
                </a:solidFill>
              </a:rPr>
            </a:br>
            <a:r>
              <a:rPr lang="zh-TW" altLang="en-US" sz="3600">
                <a:solidFill>
                  <a:srgbClr val="004C69"/>
                </a:solidFill>
              </a:rPr>
              <a:t>選取故障排除方法的準則</a:t>
            </a:r>
            <a:endParaRPr lang="zh-TW" sz="3600">
              <a:solidFill>
                <a:srgbClr val="004C69"/>
              </a:solidFill>
            </a:endParaRPr>
          </a:p>
        </p:txBody>
      </p:sp>
      <p:pic>
        <p:nvPicPr>
          <p:cNvPr id="2" name="Picture 1">
            <a:extLst>
              <a:ext uri="{FF2B5EF4-FFF2-40B4-BE49-F238E27FC236}">
                <a16:creationId xmlns:a16="http://schemas.microsoft.com/office/drawing/2014/main" id="{A306F81F-DE41-4532-BF2E-A94AC0054C31}"/>
              </a:ext>
            </a:extLst>
          </p:cNvPr>
          <p:cNvPicPr>
            <a:picLocks noChangeAspect="1"/>
          </p:cNvPicPr>
          <p:nvPr/>
        </p:nvPicPr>
        <p:blipFill>
          <a:blip r:embed="rId3"/>
          <a:stretch>
            <a:fillRect/>
          </a:stretch>
        </p:blipFill>
        <p:spPr>
          <a:xfrm>
            <a:off x="7099301" y="1140558"/>
            <a:ext cx="4978500" cy="4533796"/>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510</a:t>
            </a:fld>
            <a:endParaRPr lang="en-US" kern="0">
              <a:solidFill>
                <a:srgbClr val="595959"/>
              </a:solidFill>
            </a:endParaRPr>
          </a:p>
        </p:txBody>
      </p:sp>
    </p:spTree>
    <p:extLst>
      <p:ext uri="{BB962C8B-B14F-4D97-AF65-F5344CB8AC3E}">
        <p14:creationId xmlns:p14="http://schemas.microsoft.com/office/powerpoint/2010/main" val="2659101601"/>
      </p:ext>
    </p:extLst>
  </p:cSld>
  <p:clrMapOvr>
    <a:masterClrMapping/>
  </p:clrMapOvr>
  <p:transition/>
  <p:timing/>
</p:sld>
</file>

<file path=ppt/slides/slide5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63287"/>
            <a:ext cx="11804381" cy="4737363"/>
          </a:xfrm>
        </p:spPr>
        <p:txBody>
          <a:bodyPr>
            <a:normAutofit/>
          </a:bodyPr>
          <a:lstStyle/>
          <a:p>
            <a:pPr marL="0" indent="0">
              <a:buNone/>
            </a:pPr>
            <a:r>
              <a:rPr lang="zh-TW" altLang="en-US" sz="2400">
                <a:latin typeface="標楷體" pitchFamily="65" charset="-120"/>
              </a:rPr>
              <a:t>常見的軟體故障排除工具包括下列各項：</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12.3</a:t>
            </a:r>
            <a:r>
              <a:rPr lang="zh-TW" altLang="en-US" sz="3600" smtClean="0">
                <a:solidFill>
                  <a:srgbClr val="004C69"/>
                </a:solidFill>
              </a:rPr>
              <a:t> 故障</a:t>
            </a:r>
            <a:r>
              <a:rPr lang="zh-TW" altLang="en-US" sz="3600">
                <a:solidFill>
                  <a:srgbClr val="004C69"/>
                </a:solidFill>
              </a:rPr>
              <a:t>排除工具</a:t>
            </a:r>
            <a:br>
              <a:rPr lang="en-US" sz="3600">
                <a:solidFill>
                  <a:srgbClr val="004C69"/>
                </a:solidFill>
              </a:rPr>
            </a:br>
            <a:r>
              <a:rPr lang="zh-TW" altLang="en-US" sz="3600">
                <a:solidFill>
                  <a:srgbClr val="004C69"/>
                </a:solidFill>
              </a:rPr>
              <a:t>軟體故障排除工具</a:t>
            </a:r>
          </a:p>
        </p:txBody>
      </p:sp>
      <p:graphicFrame>
        <p:nvGraphicFramePr>
          <p:cNvPr id="5" name="Table 4">
            <a:extLst>
              <a:ext uri="{FF2B5EF4-FFF2-40B4-BE49-F238E27FC236}">
                <a16:creationId xmlns:a16="http://schemas.microsoft.com/office/drawing/2014/main" id="{854885A9-ED3C-48E3-A4DC-F73D8909EF9C}"/>
              </a:ext>
            </a:extLst>
          </p:cNvPr>
          <p:cNvGraphicFramePr>
            <a:graphicFrameLocks noGrp="1"/>
          </p:cNvGraphicFramePr>
          <p:nvPr>
            <p:extLst>
              <p:ext uri="{D42A27DB-BD31-4B8C-83A1-F6EECF244321}">
                <p14:modId xmlns:p14="http://schemas.microsoft.com/office/powerpoint/2010/main" val="3227068662"/>
              </p:ext>
            </p:extLst>
          </p:nvPr>
        </p:nvGraphicFramePr>
        <p:xfrm>
          <a:off x="334549" y="2167468"/>
          <a:ext cx="11467756" cy="4394197"/>
        </p:xfrm>
        <a:graphic>
          <a:graphicData uri="http://schemas.openxmlformats.org/drawingml/2006/table">
            <a:tbl>
              <a:tblPr firstRow="1" bandRow="1">
                <a:tableStyleId>{5C22544A-7EE6-4342-B048-85BDC9FD1C3A}</a:tableStyleId>
              </a:tblPr>
              <a:tblGrid>
                <a:gridCol w="2645718">
                  <a:extLst>
                    <a:ext uri="{9D8B030D-6E8A-4147-A177-3AD203B41FA5}">
                      <a16:colId xmlns:a16="http://schemas.microsoft.com/office/drawing/2014/main" val="217029517"/>
                    </a:ext>
                  </a:extLst>
                </a:gridCol>
                <a:gridCol w="8822038">
                  <a:extLst>
                    <a:ext uri="{9D8B030D-6E8A-4147-A177-3AD203B41FA5}">
                      <a16:colId xmlns:a16="http://schemas.microsoft.com/office/drawing/2014/main" val="1252993372"/>
                    </a:ext>
                  </a:extLst>
                </a:gridCol>
              </a:tblGrid>
              <a:tr h="482599">
                <a:tc>
                  <a:txBody>
                    <a:bodyPr vert="horz" wrap="square"/>
                    <a:lstStyle/>
                    <a:p>
                      <a:pPr algn="l" rtl="0" fontAlgn="ctr"/>
                      <a:r>
                        <a:rPr lang="zh-TW" sz="2400" b="1">
                          <a:effectLst/>
                          <a:latin typeface="標楷體" pitchFamily="65" charset="-120"/>
                          <a:ea typeface="標楷體" panose="03000509000000000000" pitchFamily="65" charset="-120"/>
                        </a:rPr>
                        <a:t>軟體工具</a:t>
                      </a:r>
                    </a:p>
                  </a:txBody>
                  <a:tcPr marL="42333" marR="42333" marT="42333" marB="42333" anchor="ctr"/>
                </a:tc>
                <a:tc>
                  <a:txBody>
                    <a:bodyPr vert="horz" wrap="square"/>
                    <a:lstStyle/>
                    <a:p>
                      <a:pPr algn="l" rtl="0" fontAlgn="ctr"/>
                      <a:r>
                        <a:rPr lang="zh-TW" sz="2400" b="1">
                          <a:effectLst/>
                          <a:latin typeface="標楷體" pitchFamily="65" charset="-120"/>
                          <a:ea typeface="標楷體" panose="03000509000000000000" pitchFamily="65" charset="-120"/>
                        </a:rPr>
                        <a:t>說明</a:t>
                      </a:r>
                    </a:p>
                  </a:txBody>
                  <a:tcPr marL="42333" marR="42333" marT="42333" marB="42333" anchor="ctr"/>
                </a:tc>
                <a:extLst>
                  <a:ext uri="{0D108BD9-81ED-4DB2-BD59-A6C34878D82A}">
                    <a16:rowId xmlns:a16="http://schemas.microsoft.com/office/drawing/2014/main" val="3439792799"/>
                  </a:ext>
                </a:extLst>
              </a:tr>
              <a:tr h="811755">
                <a:tc>
                  <a:txBody>
                    <a:bodyPr vert="horz" wrap="square"/>
                    <a:lstStyle/>
                    <a:p>
                      <a:pPr rtl="0" fontAlgn="ctr"/>
                      <a:r>
                        <a:rPr lang="zh-TW" altLang="en-US" sz="2400" b="1">
                          <a:solidFill>
                            <a:srgbClr val="000000"/>
                          </a:solidFill>
                          <a:effectLst/>
                          <a:latin typeface="標楷體" pitchFamily="65" charset="-120"/>
                          <a:ea typeface="標楷體" panose="03000509000000000000" pitchFamily="65" charset="-120"/>
                        </a:rPr>
                        <a:t>網路管理系統工具</a:t>
                      </a:r>
                      <a:endParaRPr lang="zh-TW" sz="2400" b="1">
                        <a:solidFill>
                          <a:srgbClr val="000000"/>
                        </a:solidFill>
                        <a:effectLst/>
                        <a:latin typeface="標楷體" pitchFamily="65" charset="-120"/>
                        <a:ea typeface="標楷體" panose="03000509000000000000" pitchFamily="65" charset="-12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altLang="en-US" sz="2400" b="0" kern="1200">
                          <a:solidFill>
                            <a:srgbClr val="000000"/>
                          </a:solidFill>
                          <a:effectLst/>
                          <a:latin typeface="標楷體" pitchFamily="65" charset="-120"/>
                          <a:ea typeface="標楷體" panose="03000509000000000000" pitchFamily="65" charset="-120"/>
                          <a:cs typeface="+mn-cs"/>
                        </a:rPr>
                        <a:t>網路管理系統 </a:t>
                      </a:r>
                      <a:r>
                        <a:rPr lang="en-US" altLang="zh-TW" sz="2400" b="0" kern="1200">
                          <a:solidFill>
                            <a:srgbClr val="000000"/>
                          </a:solidFill>
                          <a:effectLst/>
                          <a:latin typeface="標楷體" pitchFamily="65" charset="-120"/>
                          <a:ea typeface="標楷體" panose="03000509000000000000" pitchFamily="65" charset="-120"/>
                          <a:cs typeface="+mn-cs"/>
                        </a:rPr>
                        <a:t>(NMS) </a:t>
                      </a:r>
                      <a:r>
                        <a:rPr lang="zh-TW" altLang="en-US" sz="2400" b="0" kern="1200">
                          <a:solidFill>
                            <a:srgbClr val="000000"/>
                          </a:solidFill>
                          <a:effectLst/>
                          <a:latin typeface="標楷體" pitchFamily="65" charset="-120"/>
                          <a:ea typeface="標楷體" panose="03000509000000000000" pitchFamily="65" charset="-120"/>
                          <a:cs typeface="+mn-cs"/>
                        </a:rPr>
                        <a:t>工具包括</a:t>
                      </a:r>
                      <a:r>
                        <a:rPr lang="zh-TW" sz="2400" b="0" kern="1200">
                          <a:solidFill>
                            <a:srgbClr val="000000"/>
                          </a:solidFill>
                          <a:effectLst/>
                          <a:latin typeface="標楷體" pitchFamily="65" charset="-120"/>
                          <a:ea typeface="標楷體" panose="03000509000000000000" pitchFamily="65" charset="-120"/>
                          <a:cs typeface="+mn-cs"/>
                        </a:rPr>
                        <a:t>裝置層級的監控、設定和</a:t>
                      </a:r>
                      <a:r>
                        <a:rPr lang="zh-TW" altLang="en-US" sz="2400" b="0" kern="1200">
                          <a:solidFill>
                            <a:srgbClr val="000000"/>
                          </a:solidFill>
                          <a:effectLst/>
                          <a:latin typeface="標楷體" pitchFamily="65" charset="-120"/>
                          <a:ea typeface="標楷體" panose="03000509000000000000" pitchFamily="65" charset="-120"/>
                          <a:cs typeface="+mn-cs"/>
                        </a:rPr>
                        <a:t>故障</a:t>
                      </a:r>
                      <a:r>
                        <a:rPr lang="zh-TW" sz="2400" b="0" kern="1200">
                          <a:solidFill>
                            <a:srgbClr val="000000"/>
                          </a:solidFill>
                          <a:effectLst/>
                          <a:latin typeface="標楷體" pitchFamily="65" charset="-120"/>
                          <a:ea typeface="標楷體" panose="03000509000000000000" pitchFamily="65" charset="-120"/>
                          <a:cs typeface="+mn-cs"/>
                        </a:rPr>
                        <a:t>管理工具。</a:t>
                      </a:r>
                    </a:p>
                    <a:p>
                      <a:pPr marL="85725" indent="-85725" algn="l" defTabSz="685777" rtl="0" eaLnBrk="1" fontAlgn="ctr" latinLnBrk="0" hangingPunct="1">
                        <a:buFont typeface="Arial" pitchFamily="34" charset="0"/>
                        <a:buChar char="•"/>
                      </a:pPr>
                      <a:r>
                        <a:rPr lang="zh-TW" sz="2400" b="0" kern="1200">
                          <a:solidFill>
                            <a:srgbClr val="000000"/>
                          </a:solidFill>
                          <a:effectLst/>
                          <a:latin typeface="標楷體" pitchFamily="65" charset="-120"/>
                          <a:ea typeface="標楷體" panose="03000509000000000000" pitchFamily="65" charset="-120"/>
                          <a:cs typeface="+mn-cs"/>
                        </a:rPr>
                        <a:t>工具可用來調查和修正網路問題。</a:t>
                      </a:r>
                    </a:p>
                  </a:txBody>
                  <a:tcPr marL="42333" marR="42333" marT="42333" marB="42333" anchor="ctr"/>
                </a:tc>
                <a:extLst>
                  <a:ext uri="{0D108BD9-81ED-4DB2-BD59-A6C34878D82A}">
                    <a16:rowId xmlns:a16="http://schemas.microsoft.com/office/drawing/2014/main" val="1501185609"/>
                  </a:ext>
                </a:extLst>
              </a:tr>
              <a:tr h="867957">
                <a:tc>
                  <a:txBody>
                    <a:bodyPr vert="horz" wrap="square"/>
                    <a:lstStyle/>
                    <a:p>
                      <a:pPr rtl="0" fontAlgn="ctr"/>
                      <a:r>
                        <a:rPr lang="zh-TW" altLang="en-US" sz="2400" b="1">
                          <a:solidFill>
                            <a:srgbClr val="000000"/>
                          </a:solidFill>
                          <a:effectLst/>
                          <a:latin typeface="標楷體" pitchFamily="65" charset="-120"/>
                          <a:ea typeface="標楷體" panose="03000509000000000000" pitchFamily="65" charset="-120"/>
                        </a:rPr>
                        <a:t>知識庫</a:t>
                      </a:r>
                      <a:endParaRPr lang="zh-TW" sz="2400" b="1">
                        <a:solidFill>
                          <a:srgbClr val="000000"/>
                        </a:solidFill>
                        <a:effectLst/>
                        <a:latin typeface="標楷體" pitchFamily="65" charset="-120"/>
                        <a:ea typeface="標楷體" panose="03000509000000000000" pitchFamily="65" charset="-12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2400" b="0" kern="1200">
                          <a:solidFill>
                            <a:srgbClr val="000000"/>
                          </a:solidFill>
                          <a:effectLst/>
                          <a:latin typeface="標楷體" pitchFamily="65" charset="-120"/>
                          <a:ea typeface="標楷體" panose="03000509000000000000" pitchFamily="65" charset="-120"/>
                          <a:cs typeface="+mn-cs"/>
                        </a:rPr>
                        <a:t>線上網路裝置廠商知識庫已成為不可或缺的資訊來源。</a:t>
                      </a:r>
                    </a:p>
                    <a:p>
                      <a:pPr marL="85725" indent="-85725" algn="l" defTabSz="685777" rtl="0" eaLnBrk="1" fontAlgn="ctr" latinLnBrk="0" hangingPunct="1">
                        <a:buFont typeface="Arial" pitchFamily="34" charset="0"/>
                        <a:buChar char="•"/>
                      </a:pPr>
                      <a:r>
                        <a:rPr lang="zh-TW" sz="2400" b="0" kern="1200">
                          <a:solidFill>
                            <a:srgbClr val="000000"/>
                          </a:solidFill>
                          <a:effectLst/>
                          <a:latin typeface="標楷體" pitchFamily="65" charset="-120"/>
                          <a:ea typeface="標楷體" panose="03000509000000000000" pitchFamily="65" charset="-120"/>
                          <a:cs typeface="+mn-cs"/>
                        </a:rPr>
                        <a:t>當以供應商為基礎的知識庫與網際網路搜尋引擎結合時，網路管理員可以存取</a:t>
                      </a:r>
                      <a:r>
                        <a:rPr lang="zh-TW" altLang="en-US" sz="2400" b="0" kern="1200">
                          <a:solidFill>
                            <a:srgbClr val="000000"/>
                          </a:solidFill>
                          <a:effectLst/>
                          <a:latin typeface="標楷體" pitchFamily="65" charset="-120"/>
                          <a:ea typeface="標楷體" panose="03000509000000000000" pitchFamily="65" charset="-120"/>
                          <a:cs typeface="+mn-cs"/>
                        </a:rPr>
                        <a:t>大量基於經驗的資訊</a:t>
                      </a:r>
                      <a:r>
                        <a:rPr lang="zh-TW" sz="2400" b="0" kern="1200">
                          <a:solidFill>
                            <a:srgbClr val="000000"/>
                          </a:solidFill>
                          <a:effectLst/>
                          <a:latin typeface="標楷體" pitchFamily="65" charset="-120"/>
                          <a:ea typeface="標楷體" panose="03000509000000000000" pitchFamily="65" charset="-120"/>
                          <a:cs typeface="+mn-cs"/>
                        </a:rPr>
                        <a:t>。</a:t>
                      </a:r>
                    </a:p>
                  </a:txBody>
                  <a:tcPr marL="42333" marR="42333" marT="42333" marB="42333" anchor="ctr"/>
                </a:tc>
                <a:extLst>
                  <a:ext uri="{0D108BD9-81ED-4DB2-BD59-A6C34878D82A}">
                    <a16:rowId xmlns:a16="http://schemas.microsoft.com/office/drawing/2014/main" val="2269619013"/>
                  </a:ext>
                </a:extLst>
              </a:tr>
              <a:tr h="867957">
                <a:tc>
                  <a:txBody>
                    <a:bodyPr vert="horz" wrap="square"/>
                    <a:lstStyle/>
                    <a:p>
                      <a:pPr rtl="0" fontAlgn="ctr"/>
                      <a:r>
                        <a:rPr lang="zh-TW" altLang="en-US" sz="2400" b="1">
                          <a:solidFill>
                            <a:srgbClr val="000000"/>
                          </a:solidFill>
                          <a:effectLst/>
                          <a:latin typeface="標楷體" pitchFamily="65" charset="-120"/>
                          <a:ea typeface="標楷體" panose="03000509000000000000" pitchFamily="65" charset="-120"/>
                        </a:rPr>
                        <a:t>基線工具</a:t>
                      </a:r>
                      <a:endParaRPr lang="zh-TW" sz="2400" b="1">
                        <a:solidFill>
                          <a:srgbClr val="000000"/>
                        </a:solidFill>
                        <a:effectLst/>
                        <a:latin typeface="標楷體" pitchFamily="65" charset="-120"/>
                        <a:ea typeface="標楷體" panose="03000509000000000000" pitchFamily="65" charset="-120"/>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2400" b="0" kern="1200">
                          <a:solidFill>
                            <a:srgbClr val="000000"/>
                          </a:solidFill>
                          <a:effectLst/>
                          <a:latin typeface="標楷體" pitchFamily="65" charset="-120"/>
                          <a:ea typeface="標楷體" panose="03000509000000000000" pitchFamily="65" charset="-120"/>
                          <a:cs typeface="+mn-cs"/>
                        </a:rPr>
                        <a:t>有許多自動化網路文件和基線處理的工具可供使用。</a:t>
                      </a:r>
                    </a:p>
                    <a:p>
                      <a:pPr marL="85725" indent="-85725" algn="l" defTabSz="685777" rtl="0" eaLnBrk="1" fontAlgn="ctr" latinLnBrk="0" hangingPunct="1">
                        <a:buFont typeface="Arial" pitchFamily="34" charset="0"/>
                        <a:buChar char="•"/>
                      </a:pPr>
                      <a:r>
                        <a:rPr lang="zh-TW" altLang="en-US" sz="2400" b="0" kern="1200">
                          <a:solidFill>
                            <a:srgbClr val="000000"/>
                          </a:solidFill>
                          <a:effectLst/>
                          <a:latin typeface="標楷體" pitchFamily="65" charset="-120"/>
                          <a:ea typeface="標楷體" panose="03000509000000000000" pitchFamily="65" charset="-120"/>
                          <a:cs typeface="+mn-cs"/>
                        </a:rPr>
                        <a:t>基線</a:t>
                      </a:r>
                      <a:r>
                        <a:rPr lang="zh-TW" sz="2400" b="0" kern="1200">
                          <a:solidFill>
                            <a:srgbClr val="000000"/>
                          </a:solidFill>
                          <a:effectLst/>
                          <a:latin typeface="標楷體" pitchFamily="65" charset="-120"/>
                          <a:ea typeface="標楷體" panose="03000509000000000000" pitchFamily="65" charset="-120"/>
                          <a:cs typeface="+mn-cs"/>
                        </a:rPr>
                        <a:t>線工具可協助你處理常見的文件工作，例如網路圖表、更新網路軟體和硬體文件，以及以符合成本效益的方式測量</a:t>
                      </a:r>
                      <a:r>
                        <a:rPr lang="zh-TW" altLang="en-US" sz="2400" b="0" kern="1200">
                          <a:solidFill>
                            <a:srgbClr val="000000"/>
                          </a:solidFill>
                          <a:effectLst/>
                          <a:latin typeface="標楷體" pitchFamily="65" charset="-120"/>
                          <a:ea typeface="標楷體" panose="03000509000000000000" pitchFamily="65" charset="-120"/>
                          <a:cs typeface="+mn-cs"/>
                        </a:rPr>
                        <a:t>基線</a:t>
                      </a:r>
                      <a:r>
                        <a:rPr lang="zh-TW" sz="2400" b="0" kern="1200">
                          <a:solidFill>
                            <a:srgbClr val="000000"/>
                          </a:solidFill>
                          <a:effectLst/>
                          <a:latin typeface="標楷體" pitchFamily="65" charset="-120"/>
                          <a:ea typeface="標楷體" panose="03000509000000000000" pitchFamily="65" charset="-120"/>
                          <a:cs typeface="+mn-cs"/>
                        </a:rPr>
                        <a:t>網路頻寬的使用情況。</a:t>
                      </a:r>
                    </a:p>
                  </a:txBody>
                  <a:tcPr marL="42333" marR="42333" marT="42333" marB="42333" anchor="ctr"/>
                </a:tc>
                <a:extLst>
                  <a:ext uri="{0D108BD9-81ED-4DB2-BD59-A6C34878D82A}">
                    <a16:rowId xmlns:a16="http://schemas.microsoft.com/office/drawing/2014/main" val="4186411143"/>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511</a:t>
            </a:fld>
            <a:endParaRPr lang="en-US" kern="0">
              <a:solidFill>
                <a:srgbClr val="595959"/>
              </a:solidFill>
            </a:endParaRPr>
          </a:p>
        </p:txBody>
      </p:sp>
    </p:spTree>
    <p:extLst>
      <p:ext uri="{BB962C8B-B14F-4D97-AF65-F5344CB8AC3E}">
        <p14:creationId xmlns:p14="http://schemas.microsoft.com/office/powerpoint/2010/main" val="86762449"/>
      </p:ext>
    </p:extLst>
  </p:cSld>
  <p:clrMapOvr>
    <a:masterClrMapping/>
  </p:clrMapOvr>
  <p:transition/>
  <p:timing/>
</p:sld>
</file>

<file path=ppt/slides/slide5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3770313" cy="5540425"/>
          </a:xfrm>
        </p:spPr>
        <p:txBody>
          <a:bodyPr>
            <a:normAutofit/>
          </a:bodyPr>
          <a:lstStyle/>
          <a:p>
            <a:pPr marL="0" indent="0">
              <a:buNone/>
            </a:pPr>
            <a:r>
              <a:rPr lang="zh-TW" altLang="en-US" sz="2600">
                <a:latin typeface="標楷體" pitchFamily="65" charset="-120"/>
              </a:rPr>
              <a:t>協定分析器可以擷取和顯</a:t>
            </a:r>
            <a:r>
              <a:rPr lang="zh-TW" altLang="zh-TW" sz="2600">
                <a:latin typeface="標楷體" pitchFamily="65" charset="-120"/>
              </a:rPr>
              <a:t>包含在一個封包中的</a:t>
            </a:r>
            <a:r>
              <a:rPr lang="zh-TW" altLang="en-US" sz="2600">
                <a:latin typeface="標楷體" pitchFamily="65" charset="-120"/>
              </a:rPr>
              <a:t>示實體層至</a:t>
            </a:r>
            <a:r>
              <a:rPr lang="zh-TW" altLang="zh-TW" sz="2600">
                <a:latin typeface="標楷體" pitchFamily="65" charset="-120"/>
              </a:rPr>
              <a:t>應用層</a:t>
            </a:r>
            <a:r>
              <a:rPr lang="zh-TW" altLang="en-US" sz="2600">
                <a:latin typeface="標楷體" pitchFamily="65" charset="-120"/>
              </a:rPr>
              <a:t>資訊。</a:t>
            </a:r>
          </a:p>
          <a:p>
            <a:pPr marL="0" indent="0">
              <a:buNone/>
            </a:pPr>
            <a:r>
              <a:rPr lang="en-US" altLang="zh-TW" sz="2600">
                <a:latin typeface="標楷體" pitchFamily="65" charset="-120"/>
              </a:rPr>
              <a:t>Wireshark </a:t>
            </a:r>
            <a:r>
              <a:rPr lang="zh-TW" altLang="en-US" sz="2600">
                <a:latin typeface="標楷體" pitchFamily="65" charset="-120"/>
              </a:rPr>
              <a:t>等協定分析器可協助故障排除網路效能問題。</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12.3</a:t>
            </a:r>
            <a:r>
              <a:rPr lang="zh-TW" altLang="en-US" sz="3600" smtClean="0">
                <a:solidFill>
                  <a:srgbClr val="004C69"/>
                </a:solidFill>
              </a:rPr>
              <a:t> 故障</a:t>
            </a:r>
            <a:r>
              <a:rPr lang="zh-TW" altLang="en-US" sz="3600">
                <a:solidFill>
                  <a:srgbClr val="004C69"/>
                </a:solidFill>
              </a:rPr>
              <a:t>排除工具</a:t>
            </a:r>
            <a:br>
              <a:rPr lang="en-US" sz="3600">
                <a:solidFill>
                  <a:srgbClr val="004C69"/>
                </a:solidFill>
              </a:rPr>
            </a:br>
            <a:r>
              <a:rPr lang="zh-TW" altLang="en-US" sz="3600">
                <a:solidFill>
                  <a:srgbClr val="004C69"/>
                </a:solidFill>
              </a:rPr>
              <a:t>協定分析器</a:t>
            </a:r>
          </a:p>
        </p:txBody>
      </p:sp>
      <p:pic>
        <p:nvPicPr>
          <p:cNvPr id="5" name="Picture 4">
            <a:extLst>
              <a:ext uri="{FF2B5EF4-FFF2-40B4-BE49-F238E27FC236}">
                <a16:creationId xmlns:a16="http://schemas.microsoft.com/office/drawing/2014/main" id="{D37B1248-B074-416F-B646-520FE2FA413B}"/>
              </a:ext>
            </a:extLst>
          </p:cNvPr>
          <p:cNvPicPr>
            <a:picLocks noChangeAspect="1"/>
          </p:cNvPicPr>
          <p:nvPr/>
        </p:nvPicPr>
        <p:blipFill>
          <a:blip r:embed="rId3"/>
          <a:stretch>
            <a:fillRect/>
          </a:stretch>
        </p:blipFill>
        <p:spPr>
          <a:xfrm>
            <a:off x="4166029" y="1140559"/>
            <a:ext cx="7810071" cy="4867816"/>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512</a:t>
            </a:fld>
            <a:endParaRPr lang="en-US" kern="0">
              <a:solidFill>
                <a:srgbClr val="595959"/>
              </a:solidFill>
            </a:endParaRPr>
          </a:p>
        </p:txBody>
      </p:sp>
    </p:spTree>
    <p:extLst>
      <p:ext uri="{BB962C8B-B14F-4D97-AF65-F5344CB8AC3E}">
        <p14:creationId xmlns:p14="http://schemas.microsoft.com/office/powerpoint/2010/main" val="1077970332"/>
      </p:ext>
    </p:extLst>
  </p:cSld>
  <p:clrMapOvr>
    <a:masterClrMapping/>
  </p:clrMapOvr>
  <p:transition/>
  <p:timing/>
</p:sld>
</file>

<file path=ppt/slides/slide5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21971"/>
            <a:ext cx="11804381" cy="4878679"/>
          </a:xfrm>
        </p:spPr>
        <p:txBody>
          <a:bodyPr>
            <a:normAutofit/>
          </a:bodyPr>
          <a:lstStyle/>
          <a:p>
            <a:pPr marL="0" indent="0">
              <a:buNone/>
            </a:pPr>
            <a:r>
              <a:rPr lang="zh-TW" altLang="en-US" sz="2400">
                <a:latin typeface="標楷體" pitchFamily="65" charset="-120"/>
              </a:rPr>
              <a:t>有多種類型的硬體故障排除工具：</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12.3</a:t>
            </a:r>
            <a:r>
              <a:rPr lang="zh-TW" altLang="en-US" sz="3600" smtClean="0">
                <a:solidFill>
                  <a:srgbClr val="004C69"/>
                </a:solidFill>
              </a:rPr>
              <a:t>故障</a:t>
            </a:r>
            <a:r>
              <a:rPr lang="zh-TW" altLang="en-US" sz="3600">
                <a:solidFill>
                  <a:srgbClr val="004C69"/>
                </a:solidFill>
              </a:rPr>
              <a:t>排除工具</a:t>
            </a:r>
            <a:br>
              <a:rPr lang="en-US" sz="3600">
                <a:solidFill>
                  <a:srgbClr val="004C69"/>
                </a:solidFill>
              </a:rPr>
            </a:br>
            <a:r>
              <a:rPr lang="zh-TW" altLang="en-US" sz="3600">
                <a:solidFill>
                  <a:srgbClr val="004C69"/>
                </a:solidFill>
              </a:rPr>
              <a:t>硬體故障排除工具</a:t>
            </a:r>
          </a:p>
        </p:txBody>
      </p:sp>
      <p:graphicFrame>
        <p:nvGraphicFramePr>
          <p:cNvPr id="5" name="Table 4">
            <a:extLst>
              <a:ext uri="{FF2B5EF4-FFF2-40B4-BE49-F238E27FC236}">
                <a16:creationId xmlns:a16="http://schemas.microsoft.com/office/drawing/2014/main" id="{8850CEB0-36C1-4F1F-86E8-EC43EBF0C673}"/>
              </a:ext>
            </a:extLst>
          </p:cNvPr>
          <p:cNvGraphicFramePr>
            <a:graphicFrameLocks noGrp="1"/>
          </p:cNvGraphicFramePr>
          <p:nvPr>
            <p:extLst>
              <p:ext uri="{D42A27DB-BD31-4B8C-83A1-F6EECF244321}">
                <p14:modId xmlns:p14="http://schemas.microsoft.com/office/powerpoint/2010/main" val="2502950718"/>
              </p:ext>
            </p:extLst>
          </p:nvPr>
        </p:nvGraphicFramePr>
        <p:xfrm>
          <a:off x="510404" y="2025247"/>
          <a:ext cx="11467755" cy="3950084"/>
        </p:xfrm>
        <a:graphic>
          <a:graphicData uri="http://schemas.openxmlformats.org/drawingml/2006/table">
            <a:tbl>
              <a:tblPr firstRow="1" bandRow="1">
                <a:tableStyleId>{5C22544A-7EE6-4342-B048-85BDC9FD1C3A}</a:tableStyleId>
              </a:tblPr>
              <a:tblGrid>
                <a:gridCol w="3018251">
                  <a:extLst>
                    <a:ext uri="{9D8B030D-6E8A-4147-A177-3AD203B41FA5}">
                      <a16:colId xmlns:a16="http://schemas.microsoft.com/office/drawing/2014/main" val="217029517"/>
                    </a:ext>
                  </a:extLst>
                </a:gridCol>
                <a:gridCol w="8449504">
                  <a:extLst>
                    <a:ext uri="{9D8B030D-6E8A-4147-A177-3AD203B41FA5}">
                      <a16:colId xmlns:a16="http://schemas.microsoft.com/office/drawing/2014/main" val="1252993372"/>
                    </a:ext>
                  </a:extLst>
                </a:gridCol>
              </a:tblGrid>
              <a:tr h="561004">
                <a:tc>
                  <a:txBody>
                    <a:bodyPr vert="horz" wrap="square"/>
                    <a:lstStyle/>
                    <a:p>
                      <a:pPr algn="l" rtl="0" fontAlgn="ctr"/>
                      <a:r>
                        <a:rPr lang="zh-TW" sz="2400" b="1">
                          <a:effectLst/>
                          <a:latin typeface="標楷體" pitchFamily="65" charset="-120"/>
                          <a:ea typeface="標楷體" panose="03000509000000000000" pitchFamily="65" charset="-120"/>
                        </a:rPr>
                        <a:t>硬體工具</a:t>
                      </a:r>
                    </a:p>
                  </a:txBody>
                  <a:tcPr marL="42333" marR="42333" marT="42333" marB="42333" anchor="ctr"/>
                </a:tc>
                <a:tc>
                  <a:txBody>
                    <a:bodyPr vert="horz" wrap="square"/>
                    <a:lstStyle/>
                    <a:p>
                      <a:pPr algn="l" rtl="0" fontAlgn="ctr"/>
                      <a:r>
                        <a:rPr lang="zh-TW" sz="2400" b="1">
                          <a:effectLst/>
                          <a:latin typeface="標楷體" pitchFamily="65" charset="-120"/>
                          <a:ea typeface="標楷體" panose="03000509000000000000" pitchFamily="65" charset="-120"/>
                        </a:rPr>
                        <a:t>說明</a:t>
                      </a:r>
                    </a:p>
                  </a:txBody>
                  <a:tcPr marL="42333" marR="42333" marT="42333" marB="42333" anchor="ctr"/>
                </a:tc>
                <a:extLst>
                  <a:ext uri="{0D108BD9-81ED-4DB2-BD59-A6C34878D82A}">
                    <a16:rowId xmlns:a16="http://schemas.microsoft.com/office/drawing/2014/main" val="3439792799"/>
                  </a:ext>
                </a:extLst>
              </a:tr>
              <a:tr h="677816">
                <a:tc>
                  <a:txBody>
                    <a:bodyPr vert="horz" wrap="square"/>
                    <a:lstStyle/>
                    <a:p>
                      <a:pPr rtl="0" fontAlgn="ctr"/>
                      <a:r>
                        <a:rPr lang="zh-TW" altLang="en-US" sz="2400" b="1">
                          <a:solidFill>
                            <a:srgbClr val="000000"/>
                          </a:solidFill>
                          <a:effectLst/>
                          <a:latin typeface="標楷體" pitchFamily="65" charset="-120"/>
                          <a:ea typeface="標楷體" panose="03000509000000000000" pitchFamily="65" charset="-120"/>
                        </a:rPr>
                        <a:t>數位萬用電表</a:t>
                      </a:r>
                      <a:endParaRPr lang="zh-TW" sz="2400" b="1">
                        <a:solidFill>
                          <a:srgbClr val="000000"/>
                        </a:solidFill>
                        <a:effectLst/>
                        <a:latin typeface="標楷體" pitchFamily="65" charset="-120"/>
                        <a:ea typeface="標楷體" panose="03000509000000000000" pitchFamily="65" charset="-120"/>
                      </a:endParaRP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altLang="en-US" sz="2400" b="0" kern="1200">
                          <a:solidFill>
                            <a:srgbClr val="000000"/>
                          </a:solidFill>
                          <a:effectLst/>
                          <a:latin typeface="標楷體" pitchFamily="65" charset="-120"/>
                          <a:ea typeface="標楷體" panose="03000509000000000000" pitchFamily="65" charset="-120"/>
                          <a:cs typeface="+mn-cs"/>
                        </a:rPr>
                        <a:t>測量電壓、電流和電阻的電氣值的測試儀器。</a:t>
                      </a:r>
                      <a:endParaRPr lang="zh-TW" sz="2400" b="0"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extLst>
                  <a:ext uri="{0D108BD9-81ED-4DB2-BD59-A6C34878D82A}">
                    <a16:rowId xmlns:a16="http://schemas.microsoft.com/office/drawing/2014/main" val="1501185609"/>
                  </a:ext>
                </a:extLst>
              </a:tr>
              <a:tr h="677816">
                <a:tc>
                  <a:txBody>
                    <a:bodyPr vert="horz" wrap="square"/>
                    <a:lstStyle/>
                    <a:p>
                      <a:pPr rtl="0" fontAlgn="ctr"/>
                      <a:r>
                        <a:rPr lang="zh-TW" altLang="en-US" sz="2400" b="1">
                          <a:solidFill>
                            <a:srgbClr val="000000"/>
                          </a:solidFill>
                          <a:effectLst/>
                          <a:latin typeface="標楷體" pitchFamily="65" charset="-120"/>
                          <a:ea typeface="標楷體" panose="03000509000000000000" pitchFamily="65" charset="-120"/>
                        </a:rPr>
                        <a:t>纜線測試器</a:t>
                      </a:r>
                      <a:endParaRPr lang="zh-TW" sz="2400" b="1">
                        <a:solidFill>
                          <a:srgbClr val="000000"/>
                        </a:solidFill>
                        <a:effectLst/>
                        <a:latin typeface="標楷體" pitchFamily="65" charset="-120"/>
                        <a:ea typeface="標楷體" panose="03000509000000000000" pitchFamily="65" charset="-120"/>
                      </a:endParaRP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sz="2400" b="0" kern="1200">
                          <a:solidFill>
                            <a:srgbClr val="000000"/>
                          </a:solidFill>
                          <a:effectLst/>
                          <a:latin typeface="標楷體" pitchFamily="65" charset="-120"/>
                          <a:ea typeface="標楷體" panose="03000509000000000000" pitchFamily="65" charset="-120"/>
                          <a:cs typeface="+mn-cs"/>
                        </a:rPr>
                        <a:t>專為測試各種類型的資料通訊纜線而設計</a:t>
                      </a:r>
                      <a:r>
                        <a:rPr lang="zh-TW" altLang="en-US" sz="2400" b="0" kern="1200">
                          <a:solidFill>
                            <a:srgbClr val="000000"/>
                          </a:solidFill>
                          <a:effectLst/>
                          <a:latin typeface="標楷體" pitchFamily="65" charset="-120"/>
                          <a:ea typeface="標楷體" panose="03000509000000000000" pitchFamily="65" charset="-120"/>
                          <a:cs typeface="+mn-cs"/>
                        </a:rPr>
                        <a:t>的</a:t>
                      </a:r>
                      <a:r>
                        <a:rPr lang="zh-TW" altLang="zh-TW" sz="2400" b="0" kern="1200">
                          <a:solidFill>
                            <a:srgbClr val="000000"/>
                          </a:solidFill>
                          <a:effectLst/>
                          <a:latin typeface="標楷體" pitchFamily="65" charset="-120"/>
                          <a:ea typeface="標楷體" panose="03000509000000000000" pitchFamily="65" charset="-120"/>
                          <a:cs typeface="+mn-cs"/>
                        </a:rPr>
                        <a:t>手持裝置</a:t>
                      </a:r>
                      <a:r>
                        <a:rPr lang="zh-TW" sz="2400" b="0" kern="1200">
                          <a:solidFill>
                            <a:srgbClr val="000000"/>
                          </a:solidFill>
                          <a:effectLst/>
                          <a:latin typeface="標楷體" pitchFamily="65" charset="-120"/>
                          <a:ea typeface="標楷體" panose="03000509000000000000" pitchFamily="65" charset="-120"/>
                          <a:cs typeface="+mn-cs"/>
                        </a:rPr>
                        <a:t>。</a:t>
                      </a:r>
                    </a:p>
                  </a:txBody>
                  <a:tcPr marL="42333" marR="42333" marT="42333" marB="42333" anchor="ctr"/>
                </a:tc>
                <a:extLst>
                  <a:ext uri="{0D108BD9-81ED-4DB2-BD59-A6C34878D82A}">
                    <a16:rowId xmlns:a16="http://schemas.microsoft.com/office/drawing/2014/main" val="2269619013"/>
                  </a:ext>
                </a:extLst>
              </a:tr>
              <a:tr h="677816">
                <a:tc>
                  <a:txBody>
                    <a:bodyPr vert="horz" wrap="square"/>
                    <a:lstStyle/>
                    <a:p>
                      <a:pPr rtl="0" fontAlgn="ctr"/>
                      <a:r>
                        <a:rPr lang="zh-TW" altLang="en-US" sz="2400" b="1">
                          <a:solidFill>
                            <a:srgbClr val="000000"/>
                          </a:solidFill>
                          <a:effectLst/>
                          <a:latin typeface="標楷體" pitchFamily="65" charset="-120"/>
                          <a:ea typeface="標楷體" panose="03000509000000000000" pitchFamily="65" charset="-120"/>
                        </a:rPr>
                        <a:t>纜線分析器</a:t>
                      </a:r>
                      <a:endParaRPr lang="zh-TW" sz="2400" b="1">
                        <a:solidFill>
                          <a:srgbClr val="000000"/>
                        </a:solidFill>
                        <a:effectLst/>
                        <a:latin typeface="標楷體" pitchFamily="65" charset="-120"/>
                        <a:ea typeface="標楷體" panose="03000509000000000000" pitchFamily="65" charset="-120"/>
                      </a:endParaRP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sz="2400" b="0" kern="1200">
                          <a:solidFill>
                            <a:srgbClr val="000000"/>
                          </a:solidFill>
                          <a:effectLst/>
                          <a:latin typeface="標楷體" pitchFamily="65" charset="-120"/>
                          <a:ea typeface="標楷體" panose="03000509000000000000" pitchFamily="65" charset="-120"/>
                          <a:cs typeface="+mn-cs"/>
                        </a:rPr>
                        <a:t>用於測試和認證銅線和光纖纜線的多功能手持裝置。</a:t>
                      </a:r>
                    </a:p>
                  </a:txBody>
                  <a:tcPr marL="42333" marR="42333" marT="42333" marB="42333" anchor="ctr"/>
                </a:tc>
                <a:extLst>
                  <a:ext uri="{0D108BD9-81ED-4DB2-BD59-A6C34878D82A}">
                    <a16:rowId xmlns:a16="http://schemas.microsoft.com/office/drawing/2014/main" val="4186411143"/>
                  </a:ext>
                </a:extLst>
              </a:tr>
              <a:tr h="677816">
                <a:tc>
                  <a:txBody>
                    <a:bodyPr vert="horz" wrap="square"/>
                    <a:lstStyle/>
                    <a:p>
                      <a:pPr rtl="0" fontAlgn="ctr"/>
                      <a:r>
                        <a:rPr lang="zh-TW" sz="2400" b="1">
                          <a:solidFill>
                            <a:srgbClr val="000000"/>
                          </a:solidFill>
                          <a:effectLst/>
                          <a:latin typeface="標楷體" pitchFamily="65" charset="-120"/>
                          <a:ea typeface="標楷體" panose="03000509000000000000" pitchFamily="65" charset="-120"/>
                        </a:rPr>
                        <a:t>可攜式網路分析</a:t>
                      </a:r>
                      <a:r>
                        <a:rPr lang="zh-TW" altLang="en-US" sz="2400" b="1">
                          <a:solidFill>
                            <a:srgbClr val="000000"/>
                          </a:solidFill>
                          <a:effectLst/>
                          <a:latin typeface="標楷體" pitchFamily="65" charset="-120"/>
                          <a:ea typeface="標楷體" panose="03000509000000000000" pitchFamily="65" charset="-120"/>
                        </a:rPr>
                        <a:t>器</a:t>
                      </a:r>
                      <a:endParaRPr lang="zh-TW" sz="2400" b="1">
                        <a:solidFill>
                          <a:srgbClr val="000000"/>
                        </a:solidFill>
                        <a:effectLst/>
                        <a:latin typeface="標楷體" pitchFamily="65" charset="-120"/>
                        <a:ea typeface="標楷體" panose="03000509000000000000" pitchFamily="65" charset="-120"/>
                      </a:endParaRP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sz="2400" b="0" kern="1200">
                          <a:solidFill>
                            <a:srgbClr val="000000"/>
                          </a:solidFill>
                          <a:effectLst/>
                          <a:latin typeface="標楷體" pitchFamily="65" charset="-120"/>
                          <a:ea typeface="標楷體" panose="03000509000000000000" pitchFamily="65" charset="-120"/>
                          <a:cs typeface="+mn-cs"/>
                        </a:rPr>
                        <a:t>用於故障排除交換網路和 VLAN 的專用裝置。</a:t>
                      </a:r>
                    </a:p>
                  </a:txBody>
                  <a:tcPr marL="42333" marR="42333" marT="42333" marB="42333" anchor="ctr"/>
                </a:tc>
                <a:extLst>
                  <a:ext uri="{0D108BD9-81ED-4DB2-BD59-A6C34878D82A}">
                    <a16:rowId xmlns:a16="http://schemas.microsoft.com/office/drawing/2014/main" val="2449721664"/>
                  </a:ext>
                </a:extLst>
              </a:tr>
              <a:tr h="677816">
                <a:tc>
                  <a:txBody>
                    <a:bodyPr vert="horz" wrap="square"/>
                    <a:lstStyle/>
                    <a:p>
                      <a:pPr rtl="0" fontAlgn="ctr"/>
                      <a:r>
                        <a:rPr lang="en-US" altLang="zh-TW" sz="2400" b="1">
                          <a:solidFill>
                            <a:srgbClr val="000000"/>
                          </a:solidFill>
                          <a:effectLst/>
                          <a:latin typeface="標楷體" pitchFamily="65" charset="-120"/>
                          <a:ea typeface="標楷體" panose="03000509000000000000" pitchFamily="65" charset="-120"/>
                        </a:rPr>
                        <a:t>Cisco Prime NAM</a:t>
                      </a:r>
                      <a:endParaRPr lang="zh-TW" sz="2400" b="1">
                        <a:solidFill>
                          <a:srgbClr val="000000"/>
                        </a:solidFill>
                        <a:effectLst/>
                        <a:latin typeface="標楷體" pitchFamily="65" charset="-120"/>
                        <a:ea typeface="標楷體" panose="03000509000000000000" pitchFamily="65" charset="-120"/>
                      </a:endParaRP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sz="2400" b="0" kern="1200">
                          <a:solidFill>
                            <a:srgbClr val="000000"/>
                          </a:solidFill>
                          <a:effectLst/>
                          <a:latin typeface="標楷體" pitchFamily="65" charset="-120"/>
                          <a:ea typeface="標楷體" panose="03000509000000000000" pitchFamily="65" charset="-120"/>
                          <a:cs typeface="+mn-cs"/>
                        </a:rPr>
                        <a:t>在交換和路由環境中顯示裝置效能分析的瀏覽器介面。</a:t>
                      </a:r>
                    </a:p>
                  </a:txBody>
                  <a:tcPr marL="42333" marR="42333" marT="42333" marB="42333" anchor="ctr"/>
                </a:tc>
                <a:extLst>
                  <a:ext uri="{0D108BD9-81ED-4DB2-BD59-A6C34878D82A}">
                    <a16:rowId xmlns:a16="http://schemas.microsoft.com/office/drawing/2014/main" val="2167591286"/>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513</a:t>
            </a:fld>
            <a:endParaRPr lang="en-US" kern="0">
              <a:solidFill>
                <a:srgbClr val="595959"/>
              </a:solidFill>
            </a:endParaRPr>
          </a:p>
        </p:txBody>
      </p:sp>
    </p:spTree>
    <p:extLst>
      <p:ext uri="{BB962C8B-B14F-4D97-AF65-F5344CB8AC3E}">
        <p14:creationId xmlns:p14="http://schemas.microsoft.com/office/powerpoint/2010/main" val="298278295"/>
      </p:ext>
    </p:extLst>
  </p:cSld>
  <p:clrMapOvr>
    <a:masterClrMapping/>
  </p:clrMapOvr>
  <p:transition/>
  <p:timing/>
</p:sld>
</file>

<file path=ppt/slides/slide5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55469"/>
            <a:ext cx="11804381" cy="4945181"/>
          </a:xfrm>
        </p:spPr>
        <p:txBody>
          <a:bodyPr/>
          <a:lstStyle/>
          <a:p>
            <a:pPr marL="0" indent="0">
              <a:buNone/>
            </a:pPr>
            <a:r>
              <a:rPr lang="en-US" altLang="zh-TW" sz="2133">
                <a:latin typeface="標楷體" pitchFamily="65" charset="-120"/>
              </a:rPr>
              <a:t>Syslog </a:t>
            </a:r>
            <a:r>
              <a:rPr lang="zh-TW" altLang="en-US" sz="2133">
                <a:latin typeface="標楷體" pitchFamily="65" charset="-120"/>
              </a:rPr>
              <a:t>是由 </a:t>
            </a:r>
            <a:r>
              <a:rPr lang="en-US" altLang="zh-TW" sz="2133">
                <a:latin typeface="標楷體" pitchFamily="65" charset="-120"/>
              </a:rPr>
              <a:t>syslog </a:t>
            </a:r>
            <a:r>
              <a:rPr lang="zh-TW" altLang="en-US" sz="2133">
                <a:latin typeface="標楷體" pitchFamily="65" charset="-120"/>
              </a:rPr>
              <a:t>用戶端用來將以文字為基礎的日誌訊息傳送到 </a:t>
            </a:r>
            <a:r>
              <a:rPr lang="en-US" altLang="zh-TW" sz="2133">
                <a:latin typeface="標楷體" pitchFamily="65" charset="-120"/>
              </a:rPr>
              <a:t>syslog </a:t>
            </a:r>
            <a:r>
              <a:rPr lang="zh-TW" altLang="en-US" sz="2133">
                <a:latin typeface="標楷體" pitchFamily="65" charset="-120"/>
              </a:rPr>
              <a:t>伺服器。</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12.3</a:t>
            </a:r>
            <a:r>
              <a:rPr lang="zh-TW" altLang="en-US" sz="3600" smtClean="0">
                <a:solidFill>
                  <a:srgbClr val="004C69"/>
                </a:solidFill>
              </a:rPr>
              <a:t>故障</a:t>
            </a:r>
            <a:r>
              <a:rPr lang="zh-TW" altLang="en-US" sz="3600">
                <a:solidFill>
                  <a:srgbClr val="004C69"/>
                </a:solidFill>
              </a:rPr>
              <a:t>排除工具</a:t>
            </a:r>
            <a:br>
              <a:rPr lang="en-US" sz="3600">
                <a:solidFill>
                  <a:srgbClr val="004C69"/>
                </a:solidFill>
              </a:rPr>
            </a:br>
            <a:r>
              <a:rPr lang="en-US" altLang="zh-TW" sz="3600">
                <a:solidFill>
                  <a:srgbClr val="004C69"/>
                </a:solidFill>
              </a:rPr>
              <a:t>Syslog </a:t>
            </a:r>
            <a:r>
              <a:rPr lang="zh-TW" altLang="en-US" sz="3600">
                <a:solidFill>
                  <a:srgbClr val="004C69"/>
                </a:solidFill>
              </a:rPr>
              <a:t>伺服器作為故障排除工具</a:t>
            </a:r>
          </a:p>
        </p:txBody>
      </p:sp>
      <p:sp>
        <p:nvSpPr>
          <p:cNvPr id="6" name="Content Placeholder 3">
            <a:extLst>
              <a:ext uri="{FF2B5EF4-FFF2-40B4-BE49-F238E27FC236}">
                <a16:creationId xmlns:a16="http://schemas.microsoft.com/office/drawing/2014/main" id="{BB227259-C385-48D1-B6EF-4BBF584C01EE}"/>
              </a:ext>
            </a:extLst>
          </p:cNvPr>
          <p:cNvSpPr txBox="1"/>
          <p:nvPr/>
        </p:nvSpPr>
        <p:spPr>
          <a:xfrm>
            <a:off x="429534" y="1591988"/>
            <a:ext cx="8441037" cy="2845261"/>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80990" indent="-380990" algn="l">
              <a:buFont typeface="Arial" pitchFamily="34" charset="0"/>
              <a:buChar char="•"/>
            </a:pPr>
            <a:r>
              <a:rPr lang="zh-TW" altLang="en-US" sz="2133">
                <a:solidFill>
                  <a:srgbClr val="000000"/>
                </a:solidFill>
                <a:latin typeface="標楷體" pitchFamily="65" charset="-120"/>
                <a:ea typeface="標楷體" panose="03000509000000000000" pitchFamily="65" charset="-120"/>
              </a:rPr>
              <a:t>記錄訊息可傳送至主控台、</a:t>
            </a:r>
            <a:r>
              <a:rPr lang="en-US" altLang="zh-TW" sz="2133">
                <a:solidFill>
                  <a:srgbClr val="000000"/>
                </a:solidFill>
                <a:latin typeface="標楷體" pitchFamily="65" charset="-120"/>
                <a:ea typeface="標楷體" panose="03000509000000000000" pitchFamily="65" charset="-120"/>
              </a:rPr>
              <a:t>VTY </a:t>
            </a:r>
            <a:r>
              <a:rPr lang="zh-TW" altLang="en-US" sz="2133">
                <a:solidFill>
                  <a:srgbClr val="000000"/>
                </a:solidFill>
                <a:latin typeface="標楷體" pitchFamily="65" charset="-120"/>
                <a:ea typeface="標楷體" panose="03000509000000000000" pitchFamily="65" charset="-120"/>
              </a:rPr>
              <a:t>線路、記憶體緩衝區或 </a:t>
            </a:r>
            <a:r>
              <a:rPr lang="en-US" altLang="zh-TW" sz="2133">
                <a:solidFill>
                  <a:srgbClr val="000000"/>
                </a:solidFill>
                <a:latin typeface="標楷體" pitchFamily="65" charset="-120"/>
                <a:ea typeface="標楷體" panose="03000509000000000000" pitchFamily="65" charset="-120"/>
              </a:rPr>
              <a:t>syslog </a:t>
            </a:r>
            <a:r>
              <a:rPr lang="zh-TW" altLang="en-US" sz="2133">
                <a:solidFill>
                  <a:srgbClr val="000000"/>
                </a:solidFill>
                <a:latin typeface="標楷體" pitchFamily="65" charset="-120"/>
                <a:ea typeface="標楷體" panose="03000509000000000000" pitchFamily="65" charset="-120"/>
              </a:rPr>
              <a:t>伺服器。</a:t>
            </a:r>
          </a:p>
          <a:p>
            <a:pPr marL="380990" indent="-380990" algn="l">
              <a:buFont typeface="Arial" pitchFamily="34" charset="0"/>
              <a:buChar char="•"/>
            </a:pPr>
            <a:r>
              <a:rPr lang="en-US" altLang="zh-TW" sz="2133">
                <a:solidFill>
                  <a:srgbClr val="000000"/>
                </a:solidFill>
                <a:latin typeface="標楷體" pitchFamily="65" charset="-120"/>
                <a:ea typeface="標楷體" panose="03000509000000000000" pitchFamily="65" charset="-120"/>
              </a:rPr>
              <a:t>Cisco IOS </a:t>
            </a:r>
            <a:r>
              <a:rPr lang="zh-TW" altLang="en-US" sz="2133">
                <a:solidFill>
                  <a:srgbClr val="000000"/>
                </a:solidFill>
                <a:latin typeface="標楷體" pitchFamily="65" charset="-120"/>
                <a:ea typeface="標楷體" panose="03000509000000000000" pitchFamily="65" charset="-120"/>
              </a:rPr>
              <a:t>日誌訊息可分為八個等級之一。</a:t>
            </a:r>
          </a:p>
          <a:p>
            <a:pPr marL="380990" indent="-380990" algn="l">
              <a:buFont typeface="Arial" pitchFamily="34" charset="0"/>
              <a:buChar char="•"/>
            </a:pPr>
            <a:r>
              <a:rPr lang="zh-TW" altLang="en-US" sz="2133">
                <a:solidFill>
                  <a:srgbClr val="000000"/>
                </a:solidFill>
                <a:latin typeface="標楷體" pitchFamily="65" charset="-120"/>
                <a:ea typeface="標楷體" panose="03000509000000000000" pitchFamily="65" charset="-120"/>
              </a:rPr>
              <a:t>等級編號越低，嚴重性層級越高。</a:t>
            </a:r>
          </a:p>
          <a:p>
            <a:pPr marL="380990" indent="-380990" algn="l">
              <a:buFont typeface="Arial" pitchFamily="34" charset="0"/>
              <a:buChar char="•"/>
            </a:pPr>
            <a:r>
              <a:rPr lang="zh-TW" altLang="en-US" sz="2133">
                <a:solidFill>
                  <a:srgbClr val="000000"/>
                </a:solidFill>
                <a:latin typeface="標楷體" pitchFamily="65" charset="-120"/>
                <a:ea typeface="標楷體" panose="03000509000000000000" pitchFamily="65" charset="-120"/>
              </a:rPr>
              <a:t>根據預設，主控台會顯示等級 </a:t>
            </a:r>
            <a:r>
              <a:rPr lang="en-US" altLang="zh-TW" sz="2133">
                <a:solidFill>
                  <a:srgbClr val="000000"/>
                </a:solidFill>
                <a:latin typeface="標楷體" pitchFamily="65" charset="-120"/>
                <a:ea typeface="標楷體" panose="03000509000000000000" pitchFamily="65" charset="-120"/>
              </a:rPr>
              <a:t>0 </a:t>
            </a:r>
            <a:r>
              <a:rPr lang="zh-TW" altLang="en-US" sz="2133">
                <a:solidFill>
                  <a:srgbClr val="000000"/>
                </a:solidFill>
                <a:latin typeface="標楷體" pitchFamily="65" charset="-120"/>
                <a:ea typeface="標楷體" panose="03000509000000000000" pitchFamily="65" charset="-120"/>
              </a:rPr>
              <a:t>到 </a:t>
            </a:r>
            <a:r>
              <a:rPr lang="en-US" altLang="zh-TW" sz="2133">
                <a:solidFill>
                  <a:srgbClr val="000000"/>
                </a:solidFill>
                <a:latin typeface="標楷體" pitchFamily="65" charset="-120"/>
                <a:ea typeface="標楷體" panose="03000509000000000000" pitchFamily="65" charset="-120"/>
              </a:rPr>
              <a:t>7 </a:t>
            </a:r>
            <a:r>
              <a:rPr lang="zh-TW" altLang="en-US" sz="2133">
                <a:solidFill>
                  <a:srgbClr val="000000"/>
                </a:solidFill>
                <a:latin typeface="標楷體" pitchFamily="65" charset="-120"/>
                <a:ea typeface="標楷體" panose="03000509000000000000" pitchFamily="65" charset="-120"/>
              </a:rPr>
              <a:t>級（除錯）的所有訊息。</a:t>
            </a:r>
          </a:p>
          <a:p>
            <a:pPr marL="380990" indent="-380990" algn="l">
              <a:buFont typeface="Arial" pitchFamily="34" charset="0"/>
              <a:buChar char="•"/>
            </a:pPr>
            <a:r>
              <a:rPr lang="zh-TW" altLang="en-US" sz="2133">
                <a:solidFill>
                  <a:srgbClr val="000000"/>
                </a:solidFill>
                <a:latin typeface="標楷體" pitchFamily="65" charset="-120"/>
                <a:ea typeface="標楷體" panose="03000509000000000000" pitchFamily="65" charset="-120"/>
              </a:rPr>
              <a:t>在命令輸出中，從等級 </a:t>
            </a:r>
            <a:r>
              <a:rPr lang="en-US" altLang="zh-TW" sz="2133">
                <a:solidFill>
                  <a:srgbClr val="000000"/>
                </a:solidFill>
                <a:latin typeface="標楷體" pitchFamily="65" charset="-120"/>
                <a:ea typeface="標楷體" panose="03000509000000000000" pitchFamily="65" charset="-120"/>
              </a:rPr>
              <a:t>0</a:t>
            </a:r>
            <a:r>
              <a:rPr lang="zh-TW" altLang="en-US" sz="2133">
                <a:solidFill>
                  <a:srgbClr val="000000"/>
                </a:solidFill>
                <a:latin typeface="標楷體" pitchFamily="65" charset="-120"/>
                <a:ea typeface="標楷體" panose="03000509000000000000" pitchFamily="65" charset="-120"/>
              </a:rPr>
              <a:t>（緊急情況）到 </a:t>
            </a:r>
            <a:r>
              <a:rPr lang="en-US" altLang="zh-TW" sz="2133">
                <a:solidFill>
                  <a:srgbClr val="000000"/>
                </a:solidFill>
                <a:latin typeface="標楷體" pitchFamily="65" charset="-120"/>
                <a:ea typeface="標楷體" panose="03000509000000000000" pitchFamily="65" charset="-120"/>
              </a:rPr>
              <a:t>5 </a:t>
            </a:r>
            <a:r>
              <a:rPr lang="zh-TW" altLang="en-US" sz="2133">
                <a:solidFill>
                  <a:srgbClr val="000000"/>
                </a:solidFill>
                <a:latin typeface="標楷體" pitchFamily="65" charset="-120"/>
                <a:ea typeface="標楷體" panose="03000509000000000000" pitchFamily="65" charset="-120"/>
              </a:rPr>
              <a:t>（通知）會傳送到</a:t>
            </a:r>
            <a:r>
              <a:rPr lang="en-US" altLang="zh-TW" sz="2133">
                <a:solidFill>
                  <a:srgbClr val="000000"/>
                </a:solidFill>
                <a:latin typeface="標楷體" pitchFamily="65" charset="-120"/>
                <a:ea typeface="標楷體" panose="03000509000000000000" pitchFamily="65" charset="-120"/>
              </a:rPr>
              <a:t> syslog </a:t>
            </a:r>
            <a:r>
              <a:rPr lang="zh-TW" altLang="en-US" sz="2133">
                <a:solidFill>
                  <a:srgbClr val="000000"/>
                </a:solidFill>
                <a:latin typeface="標楷體" pitchFamily="65" charset="-120"/>
                <a:ea typeface="標楷體" panose="03000509000000000000" pitchFamily="65" charset="-120"/>
              </a:rPr>
              <a:t>伺服器 </a:t>
            </a:r>
            <a:r>
              <a:rPr lang="en-US" altLang="zh-TW" sz="2133">
                <a:solidFill>
                  <a:srgbClr val="000000"/>
                </a:solidFill>
                <a:latin typeface="標楷體" pitchFamily="65" charset="-120"/>
                <a:ea typeface="標楷體" panose="03000509000000000000" pitchFamily="65" charset="-120"/>
              </a:rPr>
              <a:t>209.165.200.225</a:t>
            </a:r>
            <a:r>
              <a:rPr lang="zh-TW" altLang="en-US" sz="2133">
                <a:solidFill>
                  <a:srgbClr val="000000"/>
                </a:solidFill>
                <a:latin typeface="標楷體" pitchFamily="65" charset="-120"/>
                <a:ea typeface="標楷體" panose="03000509000000000000" pitchFamily="65" charset="-120"/>
              </a:rPr>
              <a:t>。</a:t>
            </a:r>
          </a:p>
        </p:txBody>
      </p:sp>
      <p:graphicFrame>
        <p:nvGraphicFramePr>
          <p:cNvPr id="5" name="Table 4">
            <a:extLst>
              <a:ext uri="{FF2B5EF4-FFF2-40B4-BE49-F238E27FC236}">
                <a16:creationId xmlns:a16="http://schemas.microsoft.com/office/drawing/2014/main" id="{2660D6CF-D9B0-4C5A-9010-9111C9658AB3}"/>
              </a:ext>
            </a:extLst>
          </p:cNvPr>
          <p:cNvGraphicFramePr>
            <a:graphicFrameLocks noGrp="1"/>
          </p:cNvGraphicFramePr>
          <p:nvPr>
            <p:extLst>
              <p:ext uri="{D42A27DB-BD31-4B8C-83A1-F6EECF244321}">
                <p14:modId xmlns:p14="http://schemas.microsoft.com/office/powerpoint/2010/main" val="630033592"/>
              </p:ext>
            </p:extLst>
          </p:nvPr>
        </p:nvGraphicFramePr>
        <p:xfrm>
          <a:off x="9108018" y="1910946"/>
          <a:ext cx="2019300" cy="3405288"/>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000051281"/>
                    </a:ext>
                  </a:extLst>
                </a:gridCol>
                <a:gridCol w="1206500">
                  <a:extLst>
                    <a:ext uri="{9D8B030D-6E8A-4147-A177-3AD203B41FA5}">
                      <a16:colId xmlns:a16="http://schemas.microsoft.com/office/drawing/2014/main" val="2311946324"/>
                    </a:ext>
                  </a:extLst>
                </a:gridCol>
              </a:tblGrid>
              <a:tr h="406400">
                <a:tc>
                  <a:txBody>
                    <a:bodyPr vert="horz" wrap="square"/>
                    <a:lstStyle/>
                    <a:p>
                      <a:pPr algn="ctr" rtl="0"/>
                      <a:r>
                        <a:rPr lang="zh-TW" sz="1900">
                          <a:latin typeface="標楷體" pitchFamily="65" charset="-120"/>
                          <a:ea typeface="標楷體" panose="03000509000000000000" pitchFamily="65" charset="-120"/>
                        </a:rPr>
                        <a:t>等級</a:t>
                      </a:r>
                    </a:p>
                  </a:txBody>
                  <a:tcPr marL="121920" marR="121920" marT="60960" marB="60960" anchor="ctr"/>
                </a:tc>
                <a:tc>
                  <a:txBody>
                    <a:bodyPr vert="horz" wrap="square"/>
                    <a:lstStyle/>
                    <a:p>
                      <a:pPr algn="ctr" rtl="0"/>
                      <a:r>
                        <a:rPr lang="zh-TW" sz="1900">
                          <a:latin typeface="標楷體" pitchFamily="65" charset="-120"/>
                          <a:ea typeface="標楷體" panose="03000509000000000000" pitchFamily="65" charset="-120"/>
                        </a:rPr>
                        <a:t>關鍵字</a:t>
                      </a:r>
                    </a:p>
                  </a:txBody>
                  <a:tcPr marL="121920" marR="121920" marT="60960" marB="60960" anchor="ctr"/>
                </a:tc>
                <a:extLst>
                  <a:ext uri="{0D108BD9-81ED-4DB2-BD59-A6C34878D82A}">
                    <a16:rowId xmlns:a16="http://schemas.microsoft.com/office/drawing/2014/main" val="255366754"/>
                  </a:ext>
                </a:extLst>
              </a:tr>
              <a:tr h="369147">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0</a:t>
                      </a:r>
                    </a:p>
                  </a:txBody>
                  <a:tcPr marL="42333" marR="42333" marT="42333" marB="42333" anchor="ctr"/>
                </a:tc>
                <a:tc>
                  <a:txBody>
                    <a:bodyPr vert="horz" wrap="square"/>
                    <a:lstStyle/>
                    <a:p>
                      <a:pPr algn="ctr" rtl="0" fontAlgn="ctr"/>
                      <a:r>
                        <a:rPr lang="zh-TW" altLang="en-US" sz="1900" b="0">
                          <a:solidFill>
                            <a:srgbClr val="000000"/>
                          </a:solidFill>
                          <a:effectLst/>
                          <a:latin typeface="標楷體" pitchFamily="65" charset="-120"/>
                          <a:ea typeface="標楷體" panose="03000509000000000000" pitchFamily="65" charset="-120"/>
                        </a:rPr>
                        <a:t>緊急</a:t>
                      </a:r>
                      <a:endParaRPr lang="zh-TW" sz="1900" b="0">
                        <a:solidFill>
                          <a:srgbClr val="000000"/>
                        </a:solidFill>
                        <a:effectLst/>
                        <a:latin typeface="標楷體" pitchFamily="65" charset="-120"/>
                        <a:ea typeface="標楷體" panose="03000509000000000000" pitchFamily="65" charset="-120"/>
                      </a:endParaRPr>
                    </a:p>
                  </a:txBody>
                  <a:tcPr marL="42333" marR="42333" marT="42333" marB="42333" anchor="ctr"/>
                </a:tc>
                <a:extLst>
                  <a:ext uri="{0D108BD9-81ED-4DB2-BD59-A6C34878D82A}">
                    <a16:rowId xmlns:a16="http://schemas.microsoft.com/office/drawing/2014/main" val="1039275109"/>
                  </a:ext>
                </a:extLst>
              </a:tr>
              <a:tr h="369147">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1</a:t>
                      </a:r>
                    </a:p>
                  </a:txBody>
                  <a:tcPr marL="42333" marR="42333" marT="42333" marB="42333" anchor="ctr"/>
                </a:tc>
                <a:tc>
                  <a:txBody>
                    <a:bodyPr vert="horz" wrap="square"/>
                    <a:lstStyle/>
                    <a:p>
                      <a:pPr algn="ctr" rtl="0" fontAlgn="ctr"/>
                      <a:r>
                        <a:rPr lang="zh-TW" altLang="en-US" sz="1900" b="0">
                          <a:solidFill>
                            <a:srgbClr val="000000"/>
                          </a:solidFill>
                          <a:effectLst/>
                          <a:latin typeface="標楷體" pitchFamily="65" charset="-120"/>
                          <a:ea typeface="標楷體" panose="03000509000000000000" pitchFamily="65" charset="-120"/>
                        </a:rPr>
                        <a:t>警報</a:t>
                      </a:r>
                      <a:endParaRPr lang="zh-TW" sz="1900" b="0">
                        <a:solidFill>
                          <a:srgbClr val="000000"/>
                        </a:solidFill>
                        <a:effectLst/>
                        <a:latin typeface="標楷體" pitchFamily="65" charset="-120"/>
                        <a:ea typeface="標楷體" panose="03000509000000000000" pitchFamily="65" charset="-120"/>
                      </a:endParaRPr>
                    </a:p>
                  </a:txBody>
                  <a:tcPr marL="42333" marR="42333" marT="42333" marB="42333" anchor="ctr"/>
                </a:tc>
                <a:extLst>
                  <a:ext uri="{0D108BD9-81ED-4DB2-BD59-A6C34878D82A}">
                    <a16:rowId xmlns:a16="http://schemas.microsoft.com/office/drawing/2014/main" val="2988615813"/>
                  </a:ext>
                </a:extLst>
              </a:tr>
              <a:tr h="369147">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2</a:t>
                      </a:r>
                    </a:p>
                  </a:txBody>
                  <a:tcPr marL="42333" marR="42333" marT="42333" marB="42333" anchor="ctr"/>
                </a:tc>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嚴重</a:t>
                      </a:r>
                    </a:p>
                  </a:txBody>
                  <a:tcPr marL="42333" marR="42333" marT="42333" marB="42333" anchor="ctr"/>
                </a:tc>
                <a:extLst>
                  <a:ext uri="{0D108BD9-81ED-4DB2-BD59-A6C34878D82A}">
                    <a16:rowId xmlns:a16="http://schemas.microsoft.com/office/drawing/2014/main" val="336783399"/>
                  </a:ext>
                </a:extLst>
              </a:tr>
              <a:tr h="369147">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3</a:t>
                      </a:r>
                    </a:p>
                  </a:txBody>
                  <a:tcPr marL="42333" marR="42333" marT="42333" marB="42333" anchor="ctr"/>
                </a:tc>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錯誤</a:t>
                      </a:r>
                    </a:p>
                  </a:txBody>
                  <a:tcPr marL="42333" marR="42333" marT="42333" marB="42333" anchor="ctr"/>
                </a:tc>
                <a:extLst>
                  <a:ext uri="{0D108BD9-81ED-4DB2-BD59-A6C34878D82A}">
                    <a16:rowId xmlns:a16="http://schemas.microsoft.com/office/drawing/2014/main" val="157830655"/>
                  </a:ext>
                </a:extLst>
              </a:tr>
              <a:tr h="369147">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4</a:t>
                      </a:r>
                    </a:p>
                  </a:txBody>
                  <a:tcPr marL="42333" marR="42333" marT="42333" marB="42333" anchor="ctr"/>
                </a:tc>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警告</a:t>
                      </a:r>
                    </a:p>
                  </a:txBody>
                  <a:tcPr marL="42333" marR="42333" marT="42333" marB="42333" anchor="ctr"/>
                </a:tc>
                <a:extLst>
                  <a:ext uri="{0D108BD9-81ED-4DB2-BD59-A6C34878D82A}">
                    <a16:rowId xmlns:a16="http://schemas.microsoft.com/office/drawing/2014/main" val="243156923"/>
                  </a:ext>
                </a:extLst>
              </a:tr>
              <a:tr h="369147">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5</a:t>
                      </a:r>
                    </a:p>
                  </a:txBody>
                  <a:tcPr marL="42333" marR="42333" marT="42333" marB="42333" anchor="ctr"/>
                </a:tc>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通知</a:t>
                      </a:r>
                    </a:p>
                  </a:txBody>
                  <a:tcPr marL="42333" marR="42333" marT="42333" marB="42333" anchor="ctr"/>
                </a:tc>
                <a:extLst>
                  <a:ext uri="{0D108BD9-81ED-4DB2-BD59-A6C34878D82A}">
                    <a16:rowId xmlns:a16="http://schemas.microsoft.com/office/drawing/2014/main" val="2818440137"/>
                  </a:ext>
                </a:extLst>
              </a:tr>
              <a:tr h="369147">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6</a:t>
                      </a:r>
                    </a:p>
                  </a:txBody>
                  <a:tcPr marL="42333" marR="42333" marT="42333" marB="42333" anchor="ctr"/>
                </a:tc>
                <a:tc>
                  <a:txBody>
                    <a:bodyPr vert="horz" wrap="square"/>
                    <a:lstStyle/>
                    <a:p>
                      <a:pPr algn="ctr" rtl="0" fontAlgn="ctr"/>
                      <a:r>
                        <a:rPr lang="zh-TW" altLang="en-US" sz="1900" b="0">
                          <a:solidFill>
                            <a:srgbClr val="000000"/>
                          </a:solidFill>
                          <a:effectLst/>
                          <a:latin typeface="標楷體" pitchFamily="65" charset="-120"/>
                          <a:ea typeface="標楷體" panose="03000509000000000000" pitchFamily="65" charset="-120"/>
                        </a:rPr>
                        <a:t>資訊</a:t>
                      </a:r>
                      <a:endParaRPr lang="zh-TW" sz="1900" b="0">
                        <a:solidFill>
                          <a:srgbClr val="000000"/>
                        </a:solidFill>
                        <a:effectLst/>
                        <a:latin typeface="標楷體" pitchFamily="65" charset="-120"/>
                        <a:ea typeface="標楷體" panose="03000509000000000000" pitchFamily="65" charset="-120"/>
                      </a:endParaRPr>
                    </a:p>
                  </a:txBody>
                  <a:tcPr marL="42333" marR="42333" marT="42333" marB="42333" anchor="ctr"/>
                </a:tc>
                <a:extLst>
                  <a:ext uri="{0D108BD9-81ED-4DB2-BD59-A6C34878D82A}">
                    <a16:rowId xmlns:a16="http://schemas.microsoft.com/office/drawing/2014/main" val="2535039655"/>
                  </a:ext>
                </a:extLst>
              </a:tr>
              <a:tr h="369147">
                <a:tc>
                  <a:txBody>
                    <a:bodyPr vert="horz" wrap="square"/>
                    <a:lstStyle/>
                    <a:p>
                      <a:pPr algn="ctr" rtl="0" fontAlgn="ctr"/>
                      <a:r>
                        <a:rPr lang="zh-TW" sz="1900" b="0">
                          <a:solidFill>
                            <a:srgbClr val="000000"/>
                          </a:solidFill>
                          <a:effectLst/>
                          <a:latin typeface="標楷體" pitchFamily="65" charset="-120"/>
                          <a:ea typeface="標楷體" panose="03000509000000000000" pitchFamily="65" charset="-120"/>
                        </a:rPr>
                        <a:t>7</a:t>
                      </a:r>
                    </a:p>
                  </a:txBody>
                  <a:tcPr marL="42333" marR="42333" marT="42333" marB="42333" anchor="ctr"/>
                </a:tc>
                <a:tc>
                  <a:txBody>
                    <a:bodyPr vert="horz" wrap="square"/>
                    <a:lstStyle/>
                    <a:p>
                      <a:pPr algn="ctr" rtl="0" fontAlgn="ctr"/>
                      <a:r>
                        <a:rPr lang="zh-TW" altLang="en-US" sz="1900" b="0">
                          <a:solidFill>
                            <a:srgbClr val="000000"/>
                          </a:solidFill>
                          <a:effectLst/>
                          <a:latin typeface="標楷體" pitchFamily="65" charset="-120"/>
                          <a:ea typeface="標楷體" panose="03000509000000000000" pitchFamily="65" charset="-120"/>
                        </a:rPr>
                        <a:t>除錯</a:t>
                      </a:r>
                      <a:endParaRPr lang="zh-TW" sz="1900" b="0">
                        <a:solidFill>
                          <a:srgbClr val="000000"/>
                        </a:solidFill>
                        <a:effectLst/>
                        <a:latin typeface="標楷體" pitchFamily="65" charset="-120"/>
                        <a:ea typeface="標楷體" panose="03000509000000000000" pitchFamily="65" charset="-120"/>
                      </a:endParaRPr>
                    </a:p>
                  </a:txBody>
                  <a:tcPr marL="42333" marR="42333" marT="42333" marB="42333" anchor="ctr"/>
                </a:tc>
                <a:extLst>
                  <a:ext uri="{0D108BD9-81ED-4DB2-BD59-A6C34878D82A}">
                    <a16:rowId xmlns:a16="http://schemas.microsoft.com/office/drawing/2014/main" val="415926732"/>
                  </a:ext>
                </a:extLst>
              </a:tr>
            </a:tbl>
          </a:graphicData>
        </a:graphic>
      </p:graphicFrame>
      <p:sp>
        <p:nvSpPr>
          <p:cNvPr id="7" name="Rectangle 5">
            <a:extLst>
              <a:ext uri="{FF2B5EF4-FFF2-40B4-BE49-F238E27FC236}">
                <a16:creationId xmlns:a16="http://schemas.microsoft.com/office/drawing/2014/main" id="{C0A8F59A-0D47-4B3D-966E-8E13CE0404BE}"/>
              </a:ext>
            </a:extLst>
          </p:cNvPr>
          <p:cNvSpPr/>
          <p:nvPr/>
        </p:nvSpPr>
        <p:spPr>
          <a:xfrm>
            <a:off x="992533" y="4918325"/>
            <a:ext cx="5101744" cy="995401"/>
          </a:xfrm>
          <a:prstGeom prst="rect">
            <a:avLst/>
          </a:prstGeom>
          <a:solidFill>
            <a:srgbClr val="000000"/>
          </a:solidFill>
        </p:spPr>
        <p:txBody>
          <a:bodyPr wrap="square">
            <a:spAutoFit/>
          </a:bodyPr>
          <a:lstStyle/>
          <a:p>
            <a:r>
              <a:rPr lang="en-US" altLang="zh-TW" sz="1467">
                <a:solidFill>
                  <a:srgbClr val="DFDFDF"/>
                </a:solidFill>
                <a:latin typeface="Courier New" panose="02070309020205020404" pitchFamily="49" charset="0"/>
              </a:rPr>
              <a:t>R1(config)# </a:t>
            </a:r>
            <a:r>
              <a:rPr lang="en-US" altLang="zh-TW" sz="1467" b="1">
                <a:solidFill>
                  <a:srgbClr val="DFDFDF"/>
                </a:solidFill>
                <a:latin typeface="Courier New" panose="02070309020205020404" pitchFamily="49" charset="0"/>
              </a:rPr>
              <a:t>logging host 209.165.200.225 </a:t>
            </a:r>
          </a:p>
          <a:p>
            <a:r>
              <a:rPr lang="en-US" altLang="zh-TW" sz="1467">
                <a:solidFill>
                  <a:srgbClr val="DFDFDF"/>
                </a:solidFill>
                <a:latin typeface="Courier New" panose="02070309020205020404" pitchFamily="49" charset="0"/>
              </a:rPr>
              <a:t>R1(config)# </a:t>
            </a:r>
            <a:r>
              <a:rPr lang="en-US" altLang="zh-TW" sz="1467" b="1">
                <a:solidFill>
                  <a:srgbClr val="DFDFDF"/>
                </a:solidFill>
                <a:latin typeface="Courier New" panose="02070309020205020404" pitchFamily="49" charset="0"/>
              </a:rPr>
              <a:t>logging trap notifications </a:t>
            </a:r>
          </a:p>
          <a:p>
            <a:r>
              <a:rPr lang="en-US" altLang="zh-TW" sz="1467">
                <a:solidFill>
                  <a:srgbClr val="DFDFDF"/>
                </a:solidFill>
                <a:latin typeface="Courier New" panose="02070309020205020404" pitchFamily="49" charset="0"/>
              </a:rPr>
              <a:t>R1(config)# </a:t>
            </a:r>
            <a:r>
              <a:rPr lang="en-US" altLang="zh-TW" sz="1467" b="1">
                <a:solidFill>
                  <a:srgbClr val="DFDFDF"/>
                </a:solidFill>
                <a:latin typeface="Courier New" panose="02070309020205020404" pitchFamily="49" charset="0"/>
              </a:rPr>
              <a:t>logging on</a:t>
            </a:r>
          </a:p>
          <a:p>
            <a:r>
              <a:rPr lang="en-US" altLang="zh-TW" sz="1467">
                <a:solidFill>
                  <a:srgbClr val="DFDFDF"/>
                </a:solidFill>
                <a:latin typeface="Courier New" panose="02070309020205020404" pitchFamily="49" charset="0"/>
              </a:rPr>
              <a:t>R1(config)#</a:t>
            </a:r>
            <a:endParaRPr lang="zh-TW" altLang="en-US" sz="1467">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514</a:t>
            </a:fld>
            <a:endParaRPr lang="en-US" kern="0">
              <a:solidFill>
                <a:srgbClr val="595959"/>
              </a:solidFill>
            </a:endParaRPr>
          </a:p>
        </p:txBody>
      </p:sp>
    </p:spTree>
    <p:extLst>
      <p:ext uri="{BB962C8B-B14F-4D97-AF65-F5344CB8AC3E}">
        <p14:creationId xmlns:p14="http://schemas.microsoft.com/office/powerpoint/2010/main" val="4156029484"/>
      </p:ext>
    </p:extLst>
  </p:cSld>
  <p:clrMapOvr>
    <a:masterClrMapping/>
  </p:clrMapOvr>
  <p:transition/>
  <p:timing/>
</p:sld>
</file>

<file path=ppt/slides/slide5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21724"/>
            <a:ext cx="11804381" cy="4778926"/>
          </a:xfrm>
        </p:spPr>
        <p:txBody>
          <a:bodyPr>
            <a:normAutofit/>
          </a:bodyPr>
          <a:lstStyle/>
          <a:p>
            <a:pPr marL="0" indent="0">
              <a:buNone/>
            </a:pPr>
            <a:r>
              <a:rPr lang="zh-TW" altLang="en-US" sz="2400">
                <a:latin typeface="標楷體" pitchFamily="65" charset="-120"/>
              </a:rPr>
              <a:t>此表格列出實體層網路問題的常見徵候。</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12.4</a:t>
            </a:r>
            <a:r>
              <a:rPr lang="zh-TW" altLang="en-US" sz="3600" smtClean="0">
                <a:solidFill>
                  <a:srgbClr val="004C69"/>
                </a:solidFill>
              </a:rPr>
              <a:t> 網路</a:t>
            </a:r>
            <a:r>
              <a:rPr lang="zh-TW" altLang="en-US" sz="3600">
                <a:solidFill>
                  <a:srgbClr val="004C69"/>
                </a:solidFill>
              </a:rPr>
              <a:t>問題的徵候和原因</a:t>
            </a:r>
            <a:br>
              <a:rPr lang="en-US" sz="3600">
                <a:solidFill>
                  <a:srgbClr val="004C69"/>
                </a:solidFill>
              </a:rPr>
            </a:br>
            <a:r>
              <a:rPr lang="zh-TW" altLang="en-US" sz="3600">
                <a:solidFill>
                  <a:srgbClr val="004C69"/>
                </a:solidFill>
              </a:rPr>
              <a:t>實體層故障排除</a:t>
            </a:r>
          </a:p>
        </p:txBody>
      </p:sp>
      <p:graphicFrame>
        <p:nvGraphicFramePr>
          <p:cNvPr id="5" name="Table 4">
            <a:extLst>
              <a:ext uri="{FF2B5EF4-FFF2-40B4-BE49-F238E27FC236}">
                <a16:creationId xmlns:a16="http://schemas.microsoft.com/office/drawing/2014/main" id="{4BB73388-F71D-4000-BD84-1DEAAAE84FBE}"/>
              </a:ext>
            </a:extLst>
          </p:cNvPr>
          <p:cNvGraphicFramePr>
            <a:graphicFrameLocks noGrp="1"/>
          </p:cNvGraphicFramePr>
          <p:nvPr>
            <p:extLst>
              <p:ext uri="{D42A27DB-BD31-4B8C-83A1-F6EECF244321}">
                <p14:modId xmlns:p14="http://schemas.microsoft.com/office/powerpoint/2010/main" val="3320519919"/>
              </p:ext>
            </p:extLst>
          </p:nvPr>
        </p:nvGraphicFramePr>
        <p:xfrm>
          <a:off x="341376" y="1757575"/>
          <a:ext cx="11509248" cy="4470396"/>
        </p:xfrm>
        <a:graphic>
          <a:graphicData uri="http://schemas.openxmlformats.org/drawingml/2006/table">
            <a:tbl>
              <a:tblPr firstRow="1" bandRow="1">
                <a:tableStyleId>{5C22544A-7EE6-4342-B048-85BDC9FD1C3A}</a:tableStyleId>
              </a:tblPr>
              <a:tblGrid>
                <a:gridCol w="2191855">
                  <a:extLst>
                    <a:ext uri="{9D8B030D-6E8A-4147-A177-3AD203B41FA5}">
                      <a16:colId xmlns:a16="http://schemas.microsoft.com/office/drawing/2014/main" val="217029517"/>
                    </a:ext>
                  </a:extLst>
                </a:gridCol>
                <a:gridCol w="9317393">
                  <a:extLst>
                    <a:ext uri="{9D8B030D-6E8A-4147-A177-3AD203B41FA5}">
                      <a16:colId xmlns:a16="http://schemas.microsoft.com/office/drawing/2014/main" val="1252993372"/>
                    </a:ext>
                  </a:extLst>
                </a:gridCol>
              </a:tblGrid>
              <a:tr h="383569">
                <a:tc>
                  <a:txBody>
                    <a:bodyPr vert="horz" wrap="square"/>
                    <a:lstStyle/>
                    <a:p>
                      <a:pPr algn="l" rtl="0" fontAlgn="ctr"/>
                      <a:r>
                        <a:rPr lang="zh-TW" altLang="en-US" sz="2000" b="1">
                          <a:effectLst/>
                          <a:latin typeface="標楷體" pitchFamily="65" charset="-120"/>
                          <a:ea typeface="標楷體" panose="03000509000000000000" pitchFamily="65" charset="-120"/>
                        </a:rPr>
                        <a:t>徵候</a:t>
                      </a:r>
                      <a:endParaRPr lang="zh-TW" sz="2000" b="1">
                        <a:effectLst/>
                        <a:latin typeface="標楷體" pitchFamily="65" charset="-120"/>
                        <a:ea typeface="標楷體" panose="03000509000000000000" pitchFamily="65" charset="-120"/>
                      </a:endParaRPr>
                    </a:p>
                  </a:txBody>
                  <a:tcPr marL="42333" marR="42333" marT="42333" marB="42333" anchor="ctr"/>
                </a:tc>
                <a:tc>
                  <a:txBody>
                    <a:bodyPr vert="horz" wrap="square"/>
                    <a:lstStyle/>
                    <a:p>
                      <a:pPr algn="l" rtl="0" fontAlgn="ctr"/>
                      <a:r>
                        <a:rPr lang="zh-TW" sz="2000" b="1">
                          <a:effectLst/>
                          <a:latin typeface="標楷體" pitchFamily="65" charset="-120"/>
                          <a:ea typeface="標楷體" panose="03000509000000000000" pitchFamily="65" charset="-120"/>
                        </a:rPr>
                        <a:t>說明</a:t>
                      </a:r>
                    </a:p>
                  </a:txBody>
                  <a:tcPr marL="42333" marR="42333" marT="42333" marB="42333" anchor="ctr"/>
                </a:tc>
                <a:extLst>
                  <a:ext uri="{0D108BD9-81ED-4DB2-BD59-A6C34878D82A}">
                    <a16:rowId xmlns:a16="http://schemas.microsoft.com/office/drawing/2014/main" val="3439792799"/>
                  </a:ext>
                </a:extLst>
              </a:tr>
              <a:tr h="835907">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mn-cs"/>
                        </a:rPr>
                        <a:t>效能低於基線</a:t>
                      </a:r>
                      <a:endParaRPr lang="zh-TW" sz="2000" b="1"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需要先前的</a:t>
                      </a:r>
                      <a:r>
                        <a:rPr lang="zh-TW" altLang="en-US" sz="2000" b="0" kern="1200">
                          <a:solidFill>
                            <a:srgbClr val="000000"/>
                          </a:solidFill>
                          <a:effectLst/>
                          <a:latin typeface="標楷體" pitchFamily="65" charset="-120"/>
                          <a:ea typeface="標楷體" panose="03000509000000000000" pitchFamily="65" charset="-120"/>
                          <a:cs typeface="+mn-cs"/>
                        </a:rPr>
                        <a:t>基線</a:t>
                      </a:r>
                      <a:r>
                        <a:rPr lang="zh-TW" sz="2000" b="0" kern="1200">
                          <a:solidFill>
                            <a:srgbClr val="000000"/>
                          </a:solidFill>
                          <a:effectLst/>
                          <a:latin typeface="標楷體" pitchFamily="65" charset="-120"/>
                          <a:ea typeface="標楷體" panose="03000509000000000000" pitchFamily="65" charset="-120"/>
                          <a:cs typeface="+mn-cs"/>
                        </a:rPr>
                        <a:t>進行比較。</a:t>
                      </a:r>
                    </a:p>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最常見的原因包括過載或電源不足的伺服器、不適合的交換器或路由器</a:t>
                      </a:r>
                      <a:r>
                        <a:rPr lang="zh-TW" altLang="en-US" sz="2000" b="0" kern="1200">
                          <a:solidFill>
                            <a:srgbClr val="000000"/>
                          </a:solidFill>
                          <a:effectLst/>
                          <a:latin typeface="標楷體" pitchFamily="65" charset="-120"/>
                          <a:ea typeface="標楷體" panose="03000509000000000000" pitchFamily="65" charset="-120"/>
                          <a:cs typeface="+mn-cs"/>
                        </a:rPr>
                        <a:t>設定</a:t>
                      </a:r>
                      <a:r>
                        <a:rPr lang="zh-TW" sz="2000" b="0" kern="1200">
                          <a:solidFill>
                            <a:srgbClr val="000000"/>
                          </a:solidFill>
                          <a:effectLst/>
                          <a:latin typeface="標楷體" pitchFamily="65" charset="-120"/>
                          <a:ea typeface="標楷體" panose="03000509000000000000" pitchFamily="65" charset="-120"/>
                          <a:cs typeface="+mn-cs"/>
                        </a:rPr>
                        <a:t>、低容量</a:t>
                      </a:r>
                      <a:r>
                        <a:rPr lang="zh-TW" altLang="en-US" sz="2000" b="0" kern="1200">
                          <a:solidFill>
                            <a:srgbClr val="000000"/>
                          </a:solidFill>
                          <a:effectLst/>
                          <a:latin typeface="標楷體" pitchFamily="65" charset="-120"/>
                          <a:ea typeface="標楷體" panose="03000509000000000000" pitchFamily="65" charset="-120"/>
                          <a:cs typeface="+mn-cs"/>
                        </a:rPr>
                        <a:t>鏈路</a:t>
                      </a:r>
                      <a:r>
                        <a:rPr lang="zh-TW" sz="2000" b="0" kern="1200">
                          <a:solidFill>
                            <a:srgbClr val="000000"/>
                          </a:solidFill>
                          <a:effectLst/>
                          <a:latin typeface="標楷體" pitchFamily="65" charset="-120"/>
                          <a:ea typeface="標楷體" panose="03000509000000000000" pitchFamily="65" charset="-120"/>
                          <a:cs typeface="+mn-cs"/>
                        </a:rPr>
                        <a:t>的流量擁塞，以及慢性</a:t>
                      </a:r>
                      <a:r>
                        <a:rPr lang="zh-TW" altLang="en-US" sz="2000" b="0" kern="1200">
                          <a:solidFill>
                            <a:srgbClr val="000000"/>
                          </a:solidFill>
                          <a:effectLst/>
                          <a:latin typeface="標楷體" pitchFamily="65" charset="-120"/>
                          <a:ea typeface="標楷體" panose="03000509000000000000" pitchFamily="65" charset="-120"/>
                          <a:cs typeface="+mn-cs"/>
                        </a:rPr>
                        <a:t>訊</a:t>
                      </a:r>
                      <a:r>
                        <a:rPr lang="zh-TW" sz="2000" b="0" kern="1200">
                          <a:solidFill>
                            <a:srgbClr val="000000"/>
                          </a:solidFill>
                          <a:effectLst/>
                          <a:latin typeface="標楷體" pitchFamily="65" charset="-120"/>
                          <a:ea typeface="標楷體" panose="03000509000000000000" pitchFamily="65" charset="-120"/>
                          <a:cs typeface="+mn-cs"/>
                        </a:rPr>
                        <a:t>框遺失。</a:t>
                      </a:r>
                    </a:p>
                  </a:txBody>
                  <a:tcPr marL="42333" marR="42333" marT="42333" marB="42333" anchor="ctr"/>
                </a:tc>
                <a:extLst>
                  <a:ext uri="{0D108BD9-81ED-4DB2-BD59-A6C34878D82A}">
                    <a16:rowId xmlns:a16="http://schemas.microsoft.com/office/drawing/2014/main" val="1501185609"/>
                  </a:ext>
                </a:extLst>
              </a:tr>
              <a:tr h="816187">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mn-cs"/>
                        </a:rPr>
                        <a:t>喪失連通性</a:t>
                      </a:r>
                      <a:endParaRPr lang="zh-TW" sz="2000" b="1"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altLang="en-US" sz="2000" b="0" kern="1200">
                          <a:solidFill>
                            <a:srgbClr val="000000"/>
                          </a:solidFill>
                          <a:effectLst/>
                          <a:latin typeface="標楷體" pitchFamily="65" charset="-120"/>
                          <a:ea typeface="標楷體" panose="03000509000000000000" pitchFamily="65" charset="-120"/>
                          <a:cs typeface="+mn-cs"/>
                        </a:rPr>
                        <a:t>喪失連通性</a:t>
                      </a:r>
                      <a:r>
                        <a:rPr lang="zh-TW" sz="2000" b="0" kern="1200">
                          <a:solidFill>
                            <a:srgbClr val="000000"/>
                          </a:solidFill>
                          <a:effectLst/>
                          <a:latin typeface="標楷體" pitchFamily="65" charset="-120"/>
                          <a:ea typeface="標楷體" panose="03000509000000000000" pitchFamily="65" charset="-120"/>
                          <a:cs typeface="+mn-cs"/>
                        </a:rPr>
                        <a:t>可能是因為纜線故障或斷線。</a:t>
                      </a:r>
                    </a:p>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可以</a:t>
                      </a:r>
                      <a:r>
                        <a:rPr lang="zh-TW" altLang="en-US" sz="2000" b="0" kern="1200">
                          <a:solidFill>
                            <a:srgbClr val="000000"/>
                          </a:solidFill>
                          <a:effectLst/>
                          <a:latin typeface="標楷體" pitchFamily="65" charset="-120"/>
                          <a:ea typeface="標楷體" panose="03000509000000000000" pitchFamily="65" charset="-120"/>
                          <a:cs typeface="+mn-cs"/>
                        </a:rPr>
                        <a:t>使用</a:t>
                      </a:r>
                      <a:r>
                        <a:rPr lang="zh-TW" sz="2000" b="0" kern="1200">
                          <a:solidFill>
                            <a:srgbClr val="000000"/>
                          </a:solidFill>
                          <a:effectLst/>
                          <a:latin typeface="標楷體" pitchFamily="65" charset="-120"/>
                          <a:ea typeface="標楷體" panose="03000509000000000000" pitchFamily="65" charset="-120"/>
                          <a:cs typeface="+mn-cs"/>
                        </a:rPr>
                        <a:t>一個簡單的 </a:t>
                      </a:r>
                      <a:r>
                        <a:rPr lang="zh-TW" sz="2000" b="1" kern="1200">
                          <a:solidFill>
                            <a:srgbClr val="000000"/>
                          </a:solidFill>
                          <a:effectLst/>
                          <a:latin typeface="標楷體" pitchFamily="65" charset="-120"/>
                          <a:ea typeface="標楷體" panose="03000509000000000000" pitchFamily="65" charset="-120"/>
                          <a:cs typeface="+mn-cs"/>
                        </a:rPr>
                        <a:t>ping </a:t>
                      </a:r>
                      <a:r>
                        <a:rPr lang="zh-TW" sz="2000" b="0" kern="1200">
                          <a:solidFill>
                            <a:srgbClr val="000000"/>
                          </a:solidFill>
                          <a:effectLst/>
                          <a:latin typeface="標楷體" pitchFamily="65" charset="-120"/>
                          <a:ea typeface="標楷體" panose="03000509000000000000" pitchFamily="65" charset="-120"/>
                          <a:cs typeface="+mn-cs"/>
                        </a:rPr>
                        <a:t>測試進行驗證。</a:t>
                      </a:r>
                    </a:p>
                    <a:p>
                      <a:pPr marL="85725" indent="-85725" algn="l" defTabSz="685777" rtl="0" eaLnBrk="1" fontAlgn="ctr" latinLnBrk="0" hangingPunct="1">
                        <a:buFont typeface="Arial" pitchFamily="34" charset="0"/>
                        <a:buChar char="•"/>
                      </a:pPr>
                      <a:r>
                        <a:rPr lang="zh-TW" altLang="en-US" sz="2000" b="0" kern="1200">
                          <a:solidFill>
                            <a:srgbClr val="000000"/>
                          </a:solidFill>
                          <a:effectLst/>
                          <a:latin typeface="標楷體" pitchFamily="65" charset="-120"/>
                          <a:ea typeface="標楷體" panose="03000509000000000000" pitchFamily="65" charset="-120"/>
                          <a:cs typeface="+mn-cs"/>
                        </a:rPr>
                        <a:t>間歇性喪失連通性可能表示鬆動或氧化的連接。</a:t>
                      </a:r>
                      <a:endParaRPr lang="zh-TW" sz="2000" b="0"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extLst>
                  <a:ext uri="{0D108BD9-81ED-4DB2-BD59-A6C34878D82A}">
                    <a16:rowId xmlns:a16="http://schemas.microsoft.com/office/drawing/2014/main" val="2269619013"/>
                  </a:ext>
                </a:extLst>
              </a:tr>
              <a:tr h="641401">
                <a:tc>
                  <a:txBody>
                    <a:bodyPr vert="horz" wrap="square"/>
                    <a:lstStyle/>
                    <a:p>
                      <a:pPr rtl="0" fontAlgn="ctr"/>
                      <a:r>
                        <a:rPr lang="zh-TW" sz="2000" b="1" kern="1200">
                          <a:solidFill>
                            <a:srgbClr val="000000"/>
                          </a:solidFill>
                          <a:effectLst/>
                          <a:latin typeface="標楷體" pitchFamily="65" charset="-120"/>
                          <a:ea typeface="標楷體" panose="03000509000000000000" pitchFamily="65" charset="-120"/>
                          <a:cs typeface="+mn-cs"/>
                        </a:rPr>
                        <a:t>網路瓶頸或擁塞</a:t>
                      </a: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如果路由</a:t>
                      </a:r>
                      <a:r>
                        <a:rPr lang="zh-TW" altLang="en-US" sz="2000" b="0" kern="1200">
                          <a:solidFill>
                            <a:srgbClr val="000000"/>
                          </a:solidFill>
                          <a:effectLst/>
                          <a:latin typeface="標楷體" pitchFamily="65" charset="-120"/>
                          <a:ea typeface="標楷體" panose="03000509000000000000" pitchFamily="65" charset="-120"/>
                          <a:cs typeface="+mn-cs"/>
                        </a:rPr>
                        <a:t>故障</a:t>
                      </a:r>
                      <a:r>
                        <a:rPr lang="zh-TW" sz="2000" b="0" kern="1200">
                          <a:solidFill>
                            <a:srgbClr val="000000"/>
                          </a:solidFill>
                          <a:effectLst/>
                          <a:latin typeface="標楷體" pitchFamily="65" charset="-120"/>
                          <a:ea typeface="標楷體" panose="03000509000000000000" pitchFamily="65" charset="-120"/>
                          <a:cs typeface="+mn-cs"/>
                        </a:rPr>
                        <a:t>，路由協定可能會將流量重新導向至次佳路由。</a:t>
                      </a:r>
                    </a:p>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這可能會導致網路部分的擁塞或瓶頸。</a:t>
                      </a:r>
                    </a:p>
                  </a:txBody>
                  <a:tcPr marL="42333" marR="42333" marT="42333" marB="42333" anchor="ctr"/>
                </a:tc>
                <a:extLst>
                  <a:ext uri="{0D108BD9-81ED-4DB2-BD59-A6C34878D82A}">
                    <a16:rowId xmlns:a16="http://schemas.microsoft.com/office/drawing/2014/main" val="4186411143"/>
                  </a:ext>
                </a:extLst>
              </a:tr>
              <a:tr h="641401">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mn-cs"/>
                        </a:rPr>
                        <a:t>高 </a:t>
                      </a:r>
                      <a:r>
                        <a:rPr lang="en-US" altLang="zh-TW" sz="2000" b="1" kern="1200">
                          <a:solidFill>
                            <a:srgbClr val="000000"/>
                          </a:solidFill>
                          <a:effectLst/>
                          <a:latin typeface="標楷體" pitchFamily="65" charset="-120"/>
                          <a:ea typeface="標楷體" panose="03000509000000000000" pitchFamily="65" charset="-120"/>
                          <a:cs typeface="+mn-cs"/>
                        </a:rPr>
                        <a:t>CPU </a:t>
                      </a:r>
                      <a:r>
                        <a:rPr lang="zh-TW" altLang="en-US" sz="2000" b="1" kern="1200">
                          <a:solidFill>
                            <a:srgbClr val="000000"/>
                          </a:solidFill>
                          <a:effectLst/>
                          <a:latin typeface="標楷體" pitchFamily="65" charset="-120"/>
                          <a:ea typeface="標楷體" panose="03000509000000000000" pitchFamily="65" charset="-120"/>
                          <a:cs typeface="+mn-cs"/>
                        </a:rPr>
                        <a:t>使用率</a:t>
                      </a:r>
                      <a:endParaRPr lang="zh-TW" sz="2000" b="1"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高 CPU 使用率表示裝置正在運作或超過其設計限制。</a:t>
                      </a:r>
                    </a:p>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如果沒有快速解決，CPU 超載可能會導致裝置</a:t>
                      </a:r>
                      <a:r>
                        <a:rPr lang="zh-TW" altLang="en-US" sz="2000" b="0" kern="1200">
                          <a:solidFill>
                            <a:srgbClr val="000000"/>
                          </a:solidFill>
                          <a:effectLst/>
                          <a:latin typeface="標楷體" pitchFamily="65" charset="-120"/>
                          <a:ea typeface="標楷體" panose="03000509000000000000" pitchFamily="65" charset="-120"/>
                          <a:cs typeface="+mn-cs"/>
                        </a:rPr>
                        <a:t>停</a:t>
                      </a:r>
                      <a:r>
                        <a:rPr lang="zh-TW" sz="2000" b="0" kern="1200">
                          <a:solidFill>
                            <a:srgbClr val="000000"/>
                          </a:solidFill>
                          <a:effectLst/>
                          <a:latin typeface="標楷體" pitchFamily="65" charset="-120"/>
                          <a:ea typeface="標楷體" panose="03000509000000000000" pitchFamily="65" charset="-120"/>
                          <a:cs typeface="+mn-cs"/>
                        </a:rPr>
                        <a:t>機或故障。</a:t>
                      </a:r>
                    </a:p>
                  </a:txBody>
                  <a:tcPr marL="42333" marR="42333" marT="42333" marB="42333" anchor="ctr"/>
                </a:tc>
                <a:extLst>
                  <a:ext uri="{0D108BD9-81ED-4DB2-BD59-A6C34878D82A}">
                    <a16:rowId xmlns:a16="http://schemas.microsoft.com/office/drawing/2014/main" val="2449721664"/>
                  </a:ext>
                </a:extLst>
              </a:tr>
              <a:tr h="641401">
                <a:tc>
                  <a:txBody>
                    <a:bodyPr vert="horz" wrap="square"/>
                    <a:lstStyle/>
                    <a:p>
                      <a:pPr rtl="0" fontAlgn="ctr"/>
                      <a:r>
                        <a:rPr lang="zh-TW" sz="2000" b="1" kern="1200">
                          <a:solidFill>
                            <a:srgbClr val="000000"/>
                          </a:solidFill>
                          <a:effectLst/>
                          <a:latin typeface="標楷體" pitchFamily="65" charset="-120"/>
                          <a:ea typeface="標楷體" panose="03000509000000000000" pitchFamily="65" charset="-120"/>
                          <a:cs typeface="+mn-cs"/>
                        </a:rPr>
                        <a:t>主控台錯誤訊息</a:t>
                      </a:r>
                    </a:p>
                  </a:txBody>
                  <a:tcPr marL="42333" marR="42333" marT="42333" marB="42333" anchor="ctr"/>
                </a:tc>
                <a:tc>
                  <a:txBody>
                    <a:bodyPr vert="horz" wrap="square"/>
                    <a:lstStyle/>
                    <a:p>
                      <a:pPr marL="85725" indent="-85725" algn="l" defTabSz="685777" rtl="0" eaLnBrk="1" fontAlgn="ctr" latinLnBrk="0" hangingPunct="1">
                        <a:buFont typeface="Arial" pitchFamily="34" charset="0"/>
                        <a:buChar char="•"/>
                      </a:pPr>
                      <a:r>
                        <a:rPr lang="zh-TW" altLang="en-US" sz="2000" b="0" kern="1200">
                          <a:solidFill>
                            <a:srgbClr val="000000"/>
                          </a:solidFill>
                          <a:effectLst/>
                          <a:latin typeface="標楷體" pitchFamily="65" charset="-120"/>
                          <a:ea typeface="標楷體" panose="03000509000000000000" pitchFamily="65" charset="-120"/>
                          <a:cs typeface="+mn-cs"/>
                        </a:rPr>
                        <a:t>裝置主控台上報告的錯誤訊息可能表示 實體層問題。</a:t>
                      </a:r>
                      <a:endParaRPr lang="zh-TW" sz="2000" b="0" kern="1200">
                        <a:solidFill>
                          <a:srgbClr val="000000"/>
                        </a:solidFill>
                        <a:effectLst/>
                        <a:latin typeface="標楷體" pitchFamily="65" charset="-120"/>
                        <a:ea typeface="標楷體" panose="03000509000000000000" pitchFamily="65" charset="-120"/>
                        <a:cs typeface="+mn-cs"/>
                      </a:endParaRPr>
                    </a:p>
                    <a:p>
                      <a:pPr marL="85725" indent="-85725" algn="l" defTabSz="685777" rtl="0" eaLnBrk="1" fontAlgn="ctr" latinLnBrk="0" hangingPunct="1">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主控台訊息應記錄到中央 syslog 伺服器。</a:t>
                      </a:r>
                    </a:p>
                  </a:txBody>
                  <a:tcPr marL="42333" marR="42333" marT="42333" marB="42333" anchor="ctr"/>
                </a:tc>
                <a:extLst>
                  <a:ext uri="{0D108BD9-81ED-4DB2-BD59-A6C34878D82A}">
                    <a16:rowId xmlns:a16="http://schemas.microsoft.com/office/drawing/2014/main" val="2167591286"/>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515</a:t>
            </a:fld>
            <a:endParaRPr lang="en-US" kern="0">
              <a:solidFill>
                <a:srgbClr val="595959"/>
              </a:solidFill>
            </a:endParaRPr>
          </a:p>
        </p:txBody>
      </p:sp>
    </p:spTree>
    <p:extLst>
      <p:ext uri="{BB962C8B-B14F-4D97-AF65-F5344CB8AC3E}">
        <p14:creationId xmlns:p14="http://schemas.microsoft.com/office/powerpoint/2010/main" val="3860252716"/>
      </p:ext>
    </p:extLst>
  </p:cSld>
  <p:clrMapOvr>
    <a:masterClrMapping/>
  </p:clrMapOvr>
  <p:transition/>
  <p:timing/>
</p:sld>
</file>

<file path=ppt/slides/slide5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065259"/>
            <a:ext cx="11804381" cy="5035391"/>
          </a:xfrm>
        </p:spPr>
        <p:txBody>
          <a:bodyPr>
            <a:normAutofit/>
          </a:bodyPr>
          <a:lstStyle/>
          <a:p>
            <a:pPr marL="0" indent="0">
              <a:buNone/>
            </a:pPr>
            <a:r>
              <a:rPr lang="zh-TW" altLang="zh-TW" sz="2400">
                <a:latin typeface="標楷體" pitchFamily="65" charset="-120"/>
              </a:rPr>
              <a:t>此表格</a:t>
            </a:r>
            <a:r>
              <a:rPr lang="zh-TW" altLang="en-US" sz="2400">
                <a:latin typeface="標楷體" pitchFamily="65" charset="-120"/>
              </a:rPr>
              <a:t>列出在實體層造成網路問題的常見原因。</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12.4</a:t>
            </a:r>
            <a:r>
              <a:rPr lang="zh-TW" altLang="en-US" sz="3600" smtClean="0">
                <a:solidFill>
                  <a:srgbClr val="004C69"/>
                </a:solidFill>
              </a:rPr>
              <a:t>網路</a:t>
            </a:r>
            <a:r>
              <a:rPr lang="zh-TW" altLang="en-US" sz="3600">
                <a:solidFill>
                  <a:srgbClr val="004C69"/>
                </a:solidFill>
              </a:rPr>
              <a:t>問題的徵候和原因</a:t>
            </a:r>
            <a:br>
              <a:rPr lang="en-US" sz="3600">
                <a:solidFill>
                  <a:srgbClr val="004C69"/>
                </a:solidFill>
              </a:rPr>
            </a:br>
            <a:r>
              <a:rPr lang="zh-TW" altLang="zh-TW" sz="3600">
                <a:solidFill>
                  <a:srgbClr val="004C69"/>
                </a:solidFill>
              </a:rPr>
              <a:t>實體層故障排除</a:t>
            </a:r>
            <a:r>
              <a:rPr lang="zh-TW" altLang="en-US" sz="3600">
                <a:solidFill>
                  <a:srgbClr val="004C69"/>
                </a:solidFill>
              </a:rPr>
              <a:t>（續）</a:t>
            </a:r>
          </a:p>
        </p:txBody>
      </p:sp>
      <p:graphicFrame>
        <p:nvGraphicFramePr>
          <p:cNvPr id="5" name="Table 4">
            <a:extLst>
              <a:ext uri="{FF2B5EF4-FFF2-40B4-BE49-F238E27FC236}">
                <a16:creationId xmlns:a16="http://schemas.microsoft.com/office/drawing/2014/main" id="{4BB73388-F71D-4000-BD84-1DEAAAE84FBE}"/>
              </a:ext>
            </a:extLst>
          </p:cNvPr>
          <p:cNvGraphicFramePr>
            <a:graphicFrameLocks noGrp="1"/>
          </p:cNvGraphicFramePr>
          <p:nvPr>
            <p:extLst>
              <p:ext uri="{D42A27DB-BD31-4B8C-83A1-F6EECF244321}">
                <p14:modId xmlns:p14="http://schemas.microsoft.com/office/powerpoint/2010/main" val="2441087764"/>
              </p:ext>
            </p:extLst>
          </p:nvPr>
        </p:nvGraphicFramePr>
        <p:xfrm>
          <a:off x="392460" y="1761068"/>
          <a:ext cx="11703644" cy="4924211"/>
        </p:xfrm>
        <a:graphic>
          <a:graphicData uri="http://schemas.openxmlformats.org/drawingml/2006/table">
            <a:tbl>
              <a:tblPr firstRow="1" bandRow="1">
                <a:tableStyleId>{5C22544A-7EE6-4342-B048-85BDC9FD1C3A}</a:tableStyleId>
              </a:tblPr>
              <a:tblGrid>
                <a:gridCol w="1669035">
                  <a:extLst>
                    <a:ext uri="{9D8B030D-6E8A-4147-A177-3AD203B41FA5}">
                      <a16:colId xmlns:a16="http://schemas.microsoft.com/office/drawing/2014/main" val="217029517"/>
                    </a:ext>
                  </a:extLst>
                </a:gridCol>
                <a:gridCol w="10034609">
                  <a:extLst>
                    <a:ext uri="{9D8B030D-6E8A-4147-A177-3AD203B41FA5}">
                      <a16:colId xmlns:a16="http://schemas.microsoft.com/office/drawing/2014/main" val="1252993372"/>
                    </a:ext>
                  </a:extLst>
                </a:gridCol>
              </a:tblGrid>
              <a:tr h="329970">
                <a:tc>
                  <a:txBody>
                    <a:bodyPr vert="horz" wrap="square"/>
                    <a:lstStyle/>
                    <a:p>
                      <a:pPr algn="l" rtl="0" fontAlgn="ctr"/>
                      <a:r>
                        <a:rPr lang="zh-TW" sz="1800" b="1">
                          <a:effectLst/>
                          <a:latin typeface="標楷體" pitchFamily="65" charset="-120"/>
                          <a:ea typeface="標楷體" panose="03000509000000000000" pitchFamily="65" charset="-120"/>
                        </a:rPr>
                        <a:t>問題原因</a:t>
                      </a:r>
                    </a:p>
                  </a:txBody>
                  <a:tcPr marL="42333" marR="42333" marT="42333" marB="42333" anchor="ctr"/>
                </a:tc>
                <a:tc>
                  <a:txBody>
                    <a:bodyPr vert="horz" wrap="square"/>
                    <a:lstStyle/>
                    <a:p>
                      <a:pPr algn="l" rtl="0" fontAlgn="ctr"/>
                      <a:r>
                        <a:rPr lang="zh-TW" sz="1800" b="1">
                          <a:effectLst/>
                          <a:latin typeface="標楷體" pitchFamily="65" charset="-120"/>
                          <a:ea typeface="標楷體" panose="03000509000000000000" pitchFamily="65" charset="-120"/>
                        </a:rPr>
                        <a:t>說明</a:t>
                      </a:r>
                    </a:p>
                  </a:txBody>
                  <a:tcPr marL="42333" marR="42333" marT="42333" marB="42333" anchor="ctr"/>
                </a:tc>
                <a:extLst>
                  <a:ext uri="{0D108BD9-81ED-4DB2-BD59-A6C34878D82A}">
                    <a16:rowId xmlns:a16="http://schemas.microsoft.com/office/drawing/2014/main" val="3439792799"/>
                  </a:ext>
                </a:extLst>
              </a:tr>
              <a:tr h="329970">
                <a:tc>
                  <a:txBody>
                    <a:bodyPr vert="horz" wrap="square"/>
                    <a:lstStyle/>
                    <a:p>
                      <a:pPr rtl="0" fontAlgn="ctr"/>
                      <a:r>
                        <a:rPr lang="zh-TW" altLang="en-US" sz="1800" b="1" kern="1200">
                          <a:solidFill>
                            <a:srgbClr val="000000"/>
                          </a:solidFill>
                          <a:effectLst/>
                          <a:latin typeface="標楷體" pitchFamily="65" charset="-120"/>
                          <a:ea typeface="標楷體" panose="03000509000000000000" pitchFamily="65" charset="-120"/>
                          <a:cs typeface="+mn-cs"/>
                        </a:rPr>
                        <a:t>電力相關</a:t>
                      </a:r>
                      <a:endParaRPr lang="zh-TW" sz="1800" b="1"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sz="1800" b="0" kern="1200">
                          <a:solidFill>
                            <a:srgbClr val="000000"/>
                          </a:solidFill>
                          <a:effectLst/>
                          <a:latin typeface="標楷體" pitchFamily="65" charset="-120"/>
                          <a:ea typeface="標楷體" panose="03000509000000000000" pitchFamily="65" charset="-120"/>
                          <a:cs typeface="+mn-cs"/>
                        </a:rPr>
                        <a:t>檢查風扇的運作，並確保機箱進氣口和排氣口</a:t>
                      </a:r>
                      <a:r>
                        <a:rPr lang="zh-TW" altLang="en-US" sz="1800" b="0" kern="1200">
                          <a:solidFill>
                            <a:srgbClr val="000000"/>
                          </a:solidFill>
                          <a:effectLst/>
                          <a:latin typeface="標楷體" pitchFamily="65" charset="-120"/>
                          <a:ea typeface="標楷體" panose="03000509000000000000" pitchFamily="65" charset="-120"/>
                          <a:cs typeface="+mn-cs"/>
                        </a:rPr>
                        <a:t>暢通。</a:t>
                      </a:r>
                      <a:endParaRPr lang="zh-TW" sz="1800" b="0"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extLst>
                  <a:ext uri="{0D108BD9-81ED-4DB2-BD59-A6C34878D82A}">
                    <a16:rowId xmlns:a16="http://schemas.microsoft.com/office/drawing/2014/main" val="1501185609"/>
                  </a:ext>
                </a:extLst>
              </a:tr>
              <a:tr h="588208">
                <a:tc>
                  <a:txBody>
                    <a:bodyPr vert="horz" wrap="square"/>
                    <a:lstStyle/>
                    <a:p>
                      <a:pPr rtl="0" fontAlgn="ctr"/>
                      <a:r>
                        <a:rPr lang="zh-TW" sz="1800" b="1" kern="1200">
                          <a:solidFill>
                            <a:srgbClr val="000000"/>
                          </a:solidFill>
                          <a:effectLst/>
                          <a:latin typeface="標楷體" pitchFamily="65" charset="-120"/>
                          <a:ea typeface="標楷體" panose="03000509000000000000" pitchFamily="65" charset="-120"/>
                          <a:cs typeface="+mn-cs"/>
                        </a:rPr>
                        <a:t>硬體故障</a:t>
                      </a: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sz="1800" b="0" kern="1200">
                          <a:solidFill>
                            <a:srgbClr val="000000"/>
                          </a:solidFill>
                          <a:effectLst/>
                          <a:latin typeface="標楷體" pitchFamily="65" charset="-120"/>
                          <a:ea typeface="標楷體" panose="03000509000000000000" pitchFamily="65" charset="-120"/>
                          <a:cs typeface="+mn-cs"/>
                        </a:rPr>
                        <a:t>NIC 驅動程式檔案有瑕疵或損毀、纜線不良或接地問題可能會造成網路傳輸錯誤，例如</a:t>
                      </a:r>
                      <a:r>
                        <a:rPr lang="zh-TW" altLang="en-US" sz="1800" b="0" kern="1200">
                          <a:solidFill>
                            <a:srgbClr val="000000"/>
                          </a:solidFill>
                          <a:effectLst/>
                          <a:latin typeface="標楷體" pitchFamily="65" charset="-120"/>
                          <a:ea typeface="標楷體" panose="03000509000000000000" pitchFamily="65" charset="-120"/>
                          <a:cs typeface="+mn-cs"/>
                        </a:rPr>
                        <a:t>延</a:t>
                      </a:r>
                      <a:r>
                        <a:rPr lang="zh-TW" sz="1800" b="0" kern="1200">
                          <a:solidFill>
                            <a:srgbClr val="000000"/>
                          </a:solidFill>
                          <a:effectLst/>
                          <a:latin typeface="標楷體" pitchFamily="65" charset="-120"/>
                          <a:ea typeface="標楷體" panose="03000509000000000000" pitchFamily="65" charset="-120"/>
                          <a:cs typeface="+mn-cs"/>
                        </a:rPr>
                        <a:t>遲碰撞、短</a:t>
                      </a:r>
                      <a:r>
                        <a:rPr lang="zh-TW" altLang="en-US" sz="1800" b="0" kern="1200">
                          <a:solidFill>
                            <a:srgbClr val="000000"/>
                          </a:solidFill>
                          <a:effectLst/>
                          <a:latin typeface="標楷體" pitchFamily="65" charset="-120"/>
                          <a:ea typeface="標楷體" panose="03000509000000000000" pitchFamily="65" charset="-120"/>
                          <a:cs typeface="+mn-cs"/>
                        </a:rPr>
                        <a:t>訊框</a:t>
                      </a:r>
                      <a:r>
                        <a:rPr lang="zh-TW" sz="1800" b="0" kern="1200">
                          <a:solidFill>
                            <a:srgbClr val="000000"/>
                          </a:solidFill>
                          <a:effectLst/>
                          <a:latin typeface="標楷體" pitchFamily="65" charset="-120"/>
                          <a:ea typeface="標楷體" panose="03000509000000000000" pitchFamily="65" charset="-120"/>
                          <a:cs typeface="+mn-cs"/>
                        </a:rPr>
                        <a:t>和 jabber。</a:t>
                      </a:r>
                    </a:p>
                  </a:txBody>
                  <a:tcPr marL="42333" marR="42333" marT="42333" marB="42333" anchor="ctr"/>
                </a:tc>
                <a:extLst>
                  <a:ext uri="{0D108BD9-81ED-4DB2-BD59-A6C34878D82A}">
                    <a16:rowId xmlns:a16="http://schemas.microsoft.com/office/drawing/2014/main" val="2131934780"/>
                  </a:ext>
                </a:extLst>
              </a:tr>
              <a:tr h="588208">
                <a:tc>
                  <a:txBody>
                    <a:bodyPr vert="horz" wrap="square"/>
                    <a:lstStyle/>
                    <a:p>
                      <a:pPr rtl="0" fontAlgn="ctr"/>
                      <a:r>
                        <a:rPr lang="zh-TW" altLang="en-US" sz="1800" b="1" kern="1200">
                          <a:solidFill>
                            <a:srgbClr val="000000"/>
                          </a:solidFill>
                          <a:effectLst/>
                          <a:latin typeface="標楷體" pitchFamily="65" charset="-120"/>
                          <a:ea typeface="標楷體" panose="03000509000000000000" pitchFamily="65" charset="-120"/>
                          <a:cs typeface="+mn-cs"/>
                        </a:rPr>
                        <a:t>佈線故障</a:t>
                      </a:r>
                      <a:endParaRPr lang="zh-TW" sz="1800" b="1"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sz="1800" b="0" kern="1200">
                          <a:solidFill>
                            <a:srgbClr val="000000"/>
                          </a:solidFill>
                          <a:effectLst/>
                          <a:latin typeface="標楷體" pitchFamily="65" charset="-120"/>
                          <a:ea typeface="標楷體" panose="03000509000000000000" pitchFamily="65" charset="-120"/>
                          <a:cs typeface="+mn-cs"/>
                        </a:rPr>
                        <a:t>尋找損壞的纜線、不正確的纜線，以及壓接不良的</a:t>
                      </a:r>
                      <a:r>
                        <a:rPr lang="zh-TW" altLang="en-US" sz="1800" b="0" kern="1200">
                          <a:solidFill>
                            <a:srgbClr val="000000"/>
                          </a:solidFill>
                          <a:effectLst/>
                          <a:latin typeface="標楷體" pitchFamily="65" charset="-120"/>
                          <a:ea typeface="標楷體" panose="03000509000000000000" pitchFamily="65" charset="-120"/>
                          <a:cs typeface="+mn-cs"/>
                        </a:rPr>
                        <a:t>接頭</a:t>
                      </a:r>
                      <a:r>
                        <a:rPr lang="zh-TW" sz="1800" b="0" kern="1200">
                          <a:solidFill>
                            <a:srgbClr val="000000"/>
                          </a:solidFill>
                          <a:effectLst/>
                          <a:latin typeface="標楷體" pitchFamily="65" charset="-120"/>
                          <a:ea typeface="標楷體" panose="03000509000000000000" pitchFamily="65" charset="-120"/>
                          <a:cs typeface="+mn-cs"/>
                        </a:rPr>
                        <a:t>。</a:t>
                      </a:r>
                    </a:p>
                    <a:p>
                      <a:pPr marL="0" indent="0" algn="l" defTabSz="685777" rtl="0" eaLnBrk="1" fontAlgn="ctr" latinLnBrk="0" hangingPunct="1">
                        <a:buFont typeface="Arial" pitchFamily="34" charset="0"/>
                        <a:buNone/>
                      </a:pPr>
                      <a:r>
                        <a:rPr lang="zh-TW" sz="1800" b="0" kern="1200">
                          <a:solidFill>
                            <a:srgbClr val="000000"/>
                          </a:solidFill>
                          <a:effectLst/>
                          <a:latin typeface="標楷體" pitchFamily="65" charset="-120"/>
                          <a:ea typeface="標楷體" panose="03000509000000000000" pitchFamily="65" charset="-120"/>
                          <a:cs typeface="+mn-cs"/>
                        </a:rPr>
                        <a:t>可疑的</a:t>
                      </a:r>
                      <a:r>
                        <a:rPr lang="zh-TW" altLang="en-US" sz="1800" b="0" kern="1200">
                          <a:solidFill>
                            <a:srgbClr val="000000"/>
                          </a:solidFill>
                          <a:effectLst/>
                          <a:latin typeface="標楷體" pitchFamily="65" charset="-120"/>
                          <a:ea typeface="標楷體" panose="03000509000000000000" pitchFamily="65" charset="-120"/>
                          <a:cs typeface="+mn-cs"/>
                        </a:rPr>
                        <a:t>纜線</a:t>
                      </a:r>
                      <a:r>
                        <a:rPr lang="zh-TW" sz="1800" b="0" kern="1200">
                          <a:solidFill>
                            <a:srgbClr val="000000"/>
                          </a:solidFill>
                          <a:effectLst/>
                          <a:latin typeface="標楷體" pitchFamily="65" charset="-120"/>
                          <a:ea typeface="標楷體" panose="03000509000000000000" pitchFamily="65" charset="-120"/>
                          <a:cs typeface="+mn-cs"/>
                        </a:rPr>
                        <a:t>應經過測試或更換已知運作的</a:t>
                      </a:r>
                      <a:r>
                        <a:rPr lang="zh-TW" altLang="en-US" sz="1800" b="0" kern="1200">
                          <a:solidFill>
                            <a:srgbClr val="000000"/>
                          </a:solidFill>
                          <a:effectLst/>
                          <a:latin typeface="標楷體" pitchFamily="65" charset="-120"/>
                          <a:ea typeface="標楷體" panose="03000509000000000000" pitchFamily="65" charset="-120"/>
                          <a:cs typeface="+mn-cs"/>
                        </a:rPr>
                        <a:t>纜線</a:t>
                      </a:r>
                      <a:r>
                        <a:rPr lang="zh-TW" sz="1800" b="0" kern="1200">
                          <a:solidFill>
                            <a:srgbClr val="000000"/>
                          </a:solidFill>
                          <a:effectLst/>
                          <a:latin typeface="標楷體" pitchFamily="65" charset="-120"/>
                          <a:ea typeface="標楷體" panose="03000509000000000000" pitchFamily="65" charset="-120"/>
                          <a:cs typeface="+mn-cs"/>
                        </a:rPr>
                        <a:t>。</a:t>
                      </a:r>
                    </a:p>
                  </a:txBody>
                  <a:tcPr marL="42333" marR="42333" marT="42333" marB="42333" anchor="ctr"/>
                </a:tc>
                <a:extLst>
                  <a:ext uri="{0D108BD9-81ED-4DB2-BD59-A6C34878D82A}">
                    <a16:rowId xmlns:a16="http://schemas.microsoft.com/office/drawing/2014/main" val="3564157572"/>
                  </a:ext>
                </a:extLst>
              </a:tr>
              <a:tr h="588208">
                <a:tc>
                  <a:txBody>
                    <a:bodyPr vert="horz" wrap="square"/>
                    <a:lstStyle/>
                    <a:p>
                      <a:pPr rtl="0" fontAlgn="ctr"/>
                      <a:r>
                        <a:rPr lang="zh-TW" sz="1800" b="1" kern="1200">
                          <a:solidFill>
                            <a:srgbClr val="000000"/>
                          </a:solidFill>
                          <a:effectLst/>
                          <a:latin typeface="標楷體" pitchFamily="65" charset="-120"/>
                          <a:ea typeface="標楷體" panose="03000509000000000000" pitchFamily="65" charset="-120"/>
                          <a:cs typeface="+mn-cs"/>
                        </a:rPr>
                        <a:t>衰減</a:t>
                      </a: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sz="1800" b="0" kern="1200">
                          <a:solidFill>
                            <a:srgbClr val="000000"/>
                          </a:solidFill>
                          <a:effectLst/>
                          <a:latin typeface="標楷體" pitchFamily="65" charset="-120"/>
                          <a:ea typeface="標楷體" panose="03000509000000000000" pitchFamily="65" charset="-120"/>
                          <a:cs typeface="+mn-cs"/>
                        </a:rPr>
                        <a:t>如果纜線長度超過媒體的設計限制，或因纜線鬆脫、髒污或氧化觸點導致連接不良，可能會造成衰減。</a:t>
                      </a:r>
                    </a:p>
                  </a:txBody>
                  <a:tcPr marL="42333" marR="42333" marT="42333" marB="42333" anchor="ctr"/>
                </a:tc>
                <a:extLst>
                  <a:ext uri="{0D108BD9-81ED-4DB2-BD59-A6C34878D82A}">
                    <a16:rowId xmlns:a16="http://schemas.microsoft.com/office/drawing/2014/main" val="668781421"/>
                  </a:ext>
                </a:extLst>
              </a:tr>
              <a:tr h="588208">
                <a:tc>
                  <a:txBody>
                    <a:bodyPr vert="horz" wrap="square"/>
                    <a:lstStyle/>
                    <a:p>
                      <a:pPr rtl="0" fontAlgn="ctr"/>
                      <a:r>
                        <a:rPr lang="zh-TW" altLang="en-US" sz="1800" b="1" kern="1200">
                          <a:solidFill>
                            <a:srgbClr val="000000"/>
                          </a:solidFill>
                          <a:effectLst/>
                          <a:latin typeface="標楷體" pitchFamily="65" charset="-120"/>
                          <a:ea typeface="標楷體" panose="03000509000000000000" pitchFamily="65" charset="-120"/>
                          <a:cs typeface="+mn-cs"/>
                        </a:rPr>
                        <a:t>雜訊</a:t>
                      </a:r>
                      <a:endParaRPr lang="zh-TW" sz="1800" b="1"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sz="1800" b="0" kern="1200">
                          <a:solidFill>
                            <a:srgbClr val="000000"/>
                          </a:solidFill>
                          <a:effectLst/>
                          <a:latin typeface="標楷體" pitchFamily="65" charset="-120"/>
                          <a:ea typeface="標楷體" panose="03000509000000000000" pitchFamily="65" charset="-120"/>
                          <a:cs typeface="+mn-cs"/>
                        </a:rPr>
                        <a:t>局部電磁干擾 (EMI) 可以由許多來源產生，例如串音、附近的</a:t>
                      </a:r>
                      <a:r>
                        <a:rPr lang="zh-TW" altLang="en-US" sz="1800" b="0" kern="1200">
                          <a:solidFill>
                            <a:srgbClr val="000000"/>
                          </a:solidFill>
                          <a:effectLst/>
                          <a:latin typeface="標楷體" pitchFamily="65" charset="-120"/>
                          <a:ea typeface="標楷體" panose="03000509000000000000" pitchFamily="65" charset="-120"/>
                          <a:cs typeface="+mn-cs"/>
                        </a:rPr>
                        <a:t>纜線</a:t>
                      </a:r>
                      <a:r>
                        <a:rPr lang="zh-TW" sz="1800" b="0" kern="1200">
                          <a:solidFill>
                            <a:srgbClr val="000000"/>
                          </a:solidFill>
                          <a:effectLst/>
                          <a:latin typeface="標楷體" pitchFamily="65" charset="-120"/>
                          <a:ea typeface="標楷體" panose="03000509000000000000" pitchFamily="65" charset="-120"/>
                          <a:cs typeface="+mn-cs"/>
                        </a:rPr>
                        <a:t>、大型電動馬達、FM</a:t>
                      </a:r>
                      <a:r>
                        <a:rPr lang="en-US" altLang="zh-TW" sz="1800" b="0" kern="1200">
                          <a:solidFill>
                            <a:srgbClr val="000000"/>
                          </a:solidFill>
                          <a:effectLst/>
                          <a:latin typeface="標楷體" pitchFamily="65" charset="-120"/>
                          <a:ea typeface="標楷體" panose="03000509000000000000" pitchFamily="65" charset="-120"/>
                          <a:cs typeface="+mn-cs"/>
                        </a:rPr>
                        <a:t> </a:t>
                      </a:r>
                      <a:r>
                        <a:rPr lang="zh-TW" altLang="en-US" sz="1800" b="0" kern="1200">
                          <a:solidFill>
                            <a:srgbClr val="000000"/>
                          </a:solidFill>
                          <a:effectLst/>
                          <a:latin typeface="標楷體" pitchFamily="65" charset="-120"/>
                          <a:ea typeface="標楷體" panose="03000509000000000000" pitchFamily="65" charset="-120"/>
                          <a:cs typeface="+mn-cs"/>
                        </a:rPr>
                        <a:t>廣播電台</a:t>
                      </a:r>
                      <a:r>
                        <a:rPr lang="zh-TW" sz="1800" b="0" kern="1200">
                          <a:solidFill>
                            <a:srgbClr val="000000"/>
                          </a:solidFill>
                          <a:effectLst/>
                          <a:latin typeface="標楷體" pitchFamily="65" charset="-120"/>
                          <a:ea typeface="標楷體" panose="03000509000000000000" pitchFamily="65" charset="-120"/>
                          <a:cs typeface="+mn-cs"/>
                        </a:rPr>
                        <a:t>、警用無線電等。</a:t>
                      </a:r>
                    </a:p>
                  </a:txBody>
                  <a:tcPr marL="42333" marR="42333" marT="42333" marB="42333" anchor="ctr"/>
                </a:tc>
                <a:extLst>
                  <a:ext uri="{0D108BD9-81ED-4DB2-BD59-A6C34878D82A}">
                    <a16:rowId xmlns:a16="http://schemas.microsoft.com/office/drawing/2014/main" val="2269619013"/>
                  </a:ext>
                </a:extLst>
              </a:tr>
              <a:tr h="588208">
                <a:tc>
                  <a:txBody>
                    <a:bodyPr vert="horz" wrap="square"/>
                    <a:lstStyle/>
                    <a:p>
                      <a:pPr rtl="0" fontAlgn="ctr"/>
                      <a:r>
                        <a:rPr lang="zh-TW" sz="1800" b="1" kern="1200">
                          <a:solidFill>
                            <a:srgbClr val="000000"/>
                          </a:solidFill>
                          <a:effectLst/>
                          <a:latin typeface="標楷體" pitchFamily="65" charset="-120"/>
                          <a:ea typeface="標楷體" panose="03000509000000000000" pitchFamily="65" charset="-120"/>
                          <a:cs typeface="+mn-cs"/>
                        </a:rPr>
                        <a:t>介面設定錯誤</a:t>
                      </a: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sz="1800" b="0" kern="1200">
                          <a:solidFill>
                            <a:srgbClr val="000000"/>
                          </a:solidFill>
                          <a:effectLst/>
                          <a:latin typeface="標楷體" pitchFamily="65" charset="-120"/>
                          <a:ea typeface="標楷體" panose="03000509000000000000" pitchFamily="65" charset="-120"/>
                          <a:cs typeface="+mn-cs"/>
                        </a:rPr>
                        <a:t>原因可能包括不正確的時</a:t>
                      </a:r>
                      <a:r>
                        <a:rPr lang="zh-TW" altLang="en-US" sz="1800" b="0" kern="1200">
                          <a:solidFill>
                            <a:srgbClr val="000000"/>
                          </a:solidFill>
                          <a:effectLst/>
                          <a:latin typeface="標楷體" pitchFamily="65" charset="-120"/>
                          <a:ea typeface="標楷體" panose="03000509000000000000" pitchFamily="65" charset="-120"/>
                          <a:cs typeface="+mn-cs"/>
                        </a:rPr>
                        <a:t>脈</a:t>
                      </a:r>
                      <a:r>
                        <a:rPr lang="zh-TW" sz="1800" b="0" kern="1200">
                          <a:solidFill>
                            <a:srgbClr val="000000"/>
                          </a:solidFill>
                          <a:effectLst/>
                          <a:latin typeface="標楷體" pitchFamily="65" charset="-120"/>
                          <a:ea typeface="標楷體" panose="03000509000000000000" pitchFamily="65" charset="-120"/>
                          <a:cs typeface="+mn-cs"/>
                        </a:rPr>
                        <a:t>速率、不正確的時</a:t>
                      </a:r>
                      <a:r>
                        <a:rPr lang="zh-TW" altLang="en-US" sz="1800" b="0" kern="1200">
                          <a:solidFill>
                            <a:srgbClr val="000000"/>
                          </a:solidFill>
                          <a:effectLst/>
                          <a:latin typeface="標楷體" pitchFamily="65" charset="-120"/>
                          <a:ea typeface="標楷體" panose="03000509000000000000" pitchFamily="65" charset="-120"/>
                          <a:cs typeface="+mn-cs"/>
                        </a:rPr>
                        <a:t>脈</a:t>
                      </a:r>
                      <a:r>
                        <a:rPr lang="zh-TW" sz="1800" b="0" kern="1200">
                          <a:solidFill>
                            <a:srgbClr val="000000"/>
                          </a:solidFill>
                          <a:effectLst/>
                          <a:latin typeface="標楷體" pitchFamily="65" charset="-120"/>
                          <a:ea typeface="標楷體" panose="03000509000000000000" pitchFamily="65" charset="-120"/>
                          <a:cs typeface="+mn-cs"/>
                        </a:rPr>
                        <a:t>來源，以及未開啟的介面。</a:t>
                      </a:r>
                    </a:p>
                    <a:p>
                      <a:pPr marL="0" indent="0" algn="l" defTabSz="685777" rtl="0" eaLnBrk="1" fontAlgn="ctr" latinLnBrk="0" hangingPunct="1">
                        <a:buFont typeface="Arial" pitchFamily="34" charset="0"/>
                        <a:buNone/>
                      </a:pPr>
                      <a:r>
                        <a:rPr lang="zh-TW" sz="1800" b="0" kern="1200">
                          <a:solidFill>
                            <a:srgbClr val="000000"/>
                          </a:solidFill>
                          <a:effectLst/>
                          <a:latin typeface="標楷體" pitchFamily="65" charset="-120"/>
                          <a:ea typeface="標楷體" panose="03000509000000000000" pitchFamily="65" charset="-120"/>
                          <a:cs typeface="+mn-cs"/>
                        </a:rPr>
                        <a:t>這會導致與連接的網路區段的連線中斷。</a:t>
                      </a:r>
                    </a:p>
                  </a:txBody>
                  <a:tcPr marL="42333" marR="42333" marT="42333" marB="42333" anchor="ctr"/>
                </a:tc>
                <a:extLst>
                  <a:ext uri="{0D108BD9-81ED-4DB2-BD59-A6C34878D82A}">
                    <a16:rowId xmlns:a16="http://schemas.microsoft.com/office/drawing/2014/main" val="4186411143"/>
                  </a:ext>
                </a:extLst>
              </a:tr>
              <a:tr h="406403">
                <a:tc>
                  <a:txBody>
                    <a:bodyPr vert="horz" wrap="square"/>
                    <a:lstStyle/>
                    <a:p>
                      <a:pPr rtl="0" fontAlgn="ctr"/>
                      <a:r>
                        <a:rPr lang="zh-TW" sz="1800" b="1" kern="1200">
                          <a:solidFill>
                            <a:srgbClr val="000000"/>
                          </a:solidFill>
                          <a:effectLst/>
                          <a:latin typeface="標楷體" pitchFamily="65" charset="-120"/>
                          <a:ea typeface="標楷體" panose="03000509000000000000" pitchFamily="65" charset="-120"/>
                          <a:cs typeface="+mn-cs"/>
                        </a:rPr>
                        <a:t>超過設計極限</a:t>
                      </a: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altLang="en-US" sz="1800" b="0" kern="1200">
                          <a:solidFill>
                            <a:srgbClr val="000000"/>
                          </a:solidFill>
                          <a:effectLst/>
                          <a:latin typeface="標楷體" pitchFamily="65" charset="-120"/>
                          <a:ea typeface="標楷體" panose="03000509000000000000" pitchFamily="65" charset="-120"/>
                          <a:cs typeface="+mn-cs"/>
                        </a:rPr>
                        <a:t>一個組件可能在實體層以次佳化運作因為它被超出規格或設定容量的使用</a:t>
                      </a:r>
                      <a:endParaRPr lang="zh-TW" sz="1800" b="0"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extLst>
                  <a:ext uri="{0D108BD9-81ED-4DB2-BD59-A6C34878D82A}">
                    <a16:rowId xmlns:a16="http://schemas.microsoft.com/office/drawing/2014/main" val="2449721664"/>
                  </a:ext>
                </a:extLst>
              </a:tr>
              <a:tr h="588208">
                <a:tc>
                  <a:txBody>
                    <a:bodyPr vert="horz" wrap="square"/>
                    <a:lstStyle/>
                    <a:p>
                      <a:pPr rtl="0" fontAlgn="ctr"/>
                      <a:r>
                        <a:rPr lang="zh-TW" sz="1800" b="1" kern="1200">
                          <a:solidFill>
                            <a:srgbClr val="000000"/>
                          </a:solidFill>
                          <a:effectLst/>
                          <a:latin typeface="標楷體" pitchFamily="65" charset="-120"/>
                          <a:ea typeface="標楷體" panose="03000509000000000000" pitchFamily="65" charset="-120"/>
                          <a:cs typeface="+mn-cs"/>
                        </a:rPr>
                        <a:t>CPU 超載</a:t>
                      </a:r>
                    </a:p>
                  </a:txBody>
                  <a:tcPr marL="42333" marR="42333" marT="42333" marB="42333" anchor="ctr"/>
                </a:tc>
                <a:tc>
                  <a:txBody>
                    <a:bodyPr vert="horz" wrap="square"/>
                    <a:lstStyle/>
                    <a:p>
                      <a:pPr marL="0" indent="0" algn="l" defTabSz="685777" rtl="0" eaLnBrk="1" fontAlgn="ctr" latinLnBrk="0" hangingPunct="1">
                        <a:buFont typeface="Arial" pitchFamily="34" charset="0"/>
                        <a:buNone/>
                      </a:pPr>
                      <a:r>
                        <a:rPr lang="zh-TW" altLang="en-US" sz="1800" b="0" kern="1200">
                          <a:solidFill>
                            <a:srgbClr val="000000"/>
                          </a:solidFill>
                          <a:effectLst/>
                          <a:latin typeface="標楷體" pitchFamily="65" charset="-120"/>
                          <a:ea typeface="標楷體" panose="03000509000000000000" pitchFamily="65" charset="-120"/>
                          <a:cs typeface="+mn-cs"/>
                        </a:rPr>
                        <a:t>徵候</a:t>
                      </a:r>
                      <a:r>
                        <a:rPr lang="zh-TW" sz="1800" b="0" kern="1200">
                          <a:solidFill>
                            <a:srgbClr val="000000"/>
                          </a:solidFill>
                          <a:effectLst/>
                          <a:latin typeface="標楷體" pitchFamily="65" charset="-120"/>
                          <a:ea typeface="標楷體" panose="03000509000000000000" pitchFamily="65" charset="-120"/>
                          <a:cs typeface="+mn-cs"/>
                        </a:rPr>
                        <a:t>包括 </a:t>
                      </a:r>
                      <a:r>
                        <a:rPr lang="en-US" altLang="zh-TW" sz="1800" b="0" kern="1200">
                          <a:solidFill>
                            <a:srgbClr val="000000"/>
                          </a:solidFill>
                          <a:effectLst/>
                          <a:latin typeface="標楷體" pitchFamily="65" charset="-120"/>
                          <a:ea typeface="標楷體" panose="03000509000000000000" pitchFamily="65" charset="-120"/>
                          <a:cs typeface="+mn-cs"/>
                        </a:rPr>
                        <a:t>CPU </a:t>
                      </a:r>
                      <a:r>
                        <a:rPr lang="zh-TW" altLang="en-US" sz="1800" b="0" kern="1200">
                          <a:solidFill>
                            <a:srgbClr val="000000"/>
                          </a:solidFill>
                          <a:effectLst/>
                          <a:latin typeface="標楷體" pitchFamily="65" charset="-120"/>
                          <a:ea typeface="標楷體" panose="03000509000000000000" pitchFamily="65" charset="-120"/>
                          <a:cs typeface="+mn-cs"/>
                        </a:rPr>
                        <a:t>使用率百分比高的程序</a:t>
                      </a:r>
                      <a:r>
                        <a:rPr lang="zh-TW" sz="1800" b="0" kern="1200">
                          <a:solidFill>
                            <a:srgbClr val="000000"/>
                          </a:solidFill>
                          <a:effectLst/>
                          <a:latin typeface="標楷體" pitchFamily="65" charset="-120"/>
                          <a:ea typeface="標楷體" panose="03000509000000000000" pitchFamily="65" charset="-120"/>
                          <a:cs typeface="+mn-cs"/>
                        </a:rPr>
                        <a:t>、輸入佇列</a:t>
                      </a:r>
                      <a:r>
                        <a:rPr lang="zh-TW" altLang="en-US" sz="1800" b="0" kern="1200">
                          <a:solidFill>
                            <a:srgbClr val="000000"/>
                          </a:solidFill>
                          <a:effectLst/>
                          <a:latin typeface="標楷體" pitchFamily="65" charset="-120"/>
                          <a:ea typeface="標楷體" panose="03000509000000000000" pitchFamily="65" charset="-120"/>
                          <a:cs typeface="+mn-cs"/>
                        </a:rPr>
                        <a:t>丟棄封包</a:t>
                      </a:r>
                      <a:r>
                        <a:rPr lang="zh-TW" sz="1800" b="0" kern="1200">
                          <a:solidFill>
                            <a:srgbClr val="000000"/>
                          </a:solidFill>
                          <a:effectLst/>
                          <a:latin typeface="標楷體" pitchFamily="65" charset="-120"/>
                          <a:ea typeface="標楷體" panose="03000509000000000000" pitchFamily="65" charset="-120"/>
                          <a:cs typeface="+mn-cs"/>
                        </a:rPr>
                        <a:t>、效能變慢、SNMP 逾時、沒有遠端存取、沒有 DHCP 服務、Telnet 和</a:t>
                      </a:r>
                      <a:r>
                        <a:rPr lang="en-US" altLang="zh-TW" sz="1800" b="0" kern="1200">
                          <a:solidFill>
                            <a:srgbClr val="000000"/>
                          </a:solidFill>
                          <a:effectLst/>
                          <a:latin typeface="標楷體" pitchFamily="65" charset="-120"/>
                          <a:ea typeface="標楷體" panose="03000509000000000000" pitchFamily="65" charset="-120"/>
                          <a:cs typeface="+mn-cs"/>
                        </a:rPr>
                        <a:t> ping</a:t>
                      </a:r>
                      <a:r>
                        <a:rPr lang="zh-TW" altLang="en-US" sz="1800" b="0" kern="1200">
                          <a:solidFill>
                            <a:srgbClr val="000000"/>
                          </a:solidFill>
                          <a:effectLst/>
                          <a:latin typeface="標楷體" pitchFamily="65" charset="-120"/>
                          <a:ea typeface="標楷體" panose="03000509000000000000" pitchFamily="65" charset="-120"/>
                          <a:cs typeface="+mn-cs"/>
                        </a:rPr>
                        <a:t> </a:t>
                      </a:r>
                      <a:r>
                        <a:rPr lang="zh-TW" sz="1800" b="0" kern="1200">
                          <a:solidFill>
                            <a:srgbClr val="000000"/>
                          </a:solidFill>
                          <a:effectLst/>
                          <a:latin typeface="標楷體" pitchFamily="65" charset="-120"/>
                          <a:ea typeface="標楷體" panose="03000509000000000000" pitchFamily="65" charset="-120"/>
                          <a:cs typeface="+mn-cs"/>
                        </a:rPr>
                        <a:t>緩慢或無法回應的處理程序。</a:t>
                      </a:r>
                    </a:p>
                  </a:txBody>
                  <a:tcPr marL="42333" marR="42333" marT="42333" marB="42333" anchor="ctr"/>
                </a:tc>
                <a:extLst>
                  <a:ext uri="{0D108BD9-81ED-4DB2-BD59-A6C34878D82A}">
                    <a16:rowId xmlns:a16="http://schemas.microsoft.com/office/drawing/2014/main" val="2167591286"/>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516</a:t>
            </a:fld>
            <a:endParaRPr lang="en-US" kern="0">
              <a:solidFill>
                <a:srgbClr val="595959"/>
              </a:solidFill>
            </a:endParaRPr>
          </a:p>
        </p:txBody>
      </p:sp>
    </p:spTree>
    <p:extLst>
      <p:ext uri="{BB962C8B-B14F-4D97-AF65-F5344CB8AC3E}">
        <p14:creationId xmlns:p14="http://schemas.microsoft.com/office/powerpoint/2010/main" val="2378661123"/>
      </p:ext>
    </p:extLst>
  </p:cSld>
  <p:clrMapOvr>
    <a:masterClrMapping/>
  </p:clrMapOvr>
  <p:transition/>
  <p:timing/>
</p:sld>
</file>

<file path=ppt/slides/slide5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88720"/>
            <a:ext cx="11804381" cy="4911930"/>
          </a:xfrm>
        </p:spPr>
        <p:txBody>
          <a:bodyPr>
            <a:normAutofit/>
          </a:bodyPr>
          <a:lstStyle/>
          <a:p>
            <a:pPr marL="0" indent="0">
              <a:buNone/>
            </a:pPr>
            <a:r>
              <a:rPr lang="zh-TW" altLang="en-US" sz="2400">
                <a:latin typeface="標楷體" pitchFamily="65" charset="-120"/>
              </a:rPr>
              <a:t>此表格列出資料鏈結層網路問題的常見徵候。</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12.4</a:t>
            </a:r>
            <a:r>
              <a:rPr lang="zh-TW" altLang="en-US" sz="3600" smtClean="0">
                <a:solidFill>
                  <a:srgbClr val="004C69"/>
                </a:solidFill>
              </a:rPr>
              <a:t>網路</a:t>
            </a:r>
            <a:r>
              <a:rPr lang="zh-TW" altLang="en-US" sz="3600">
                <a:solidFill>
                  <a:srgbClr val="004C69"/>
                </a:solidFill>
              </a:rPr>
              <a:t>問題的徵候和原因</a:t>
            </a:r>
            <a:br>
              <a:rPr lang="en-US" sz="3600">
                <a:solidFill>
                  <a:srgbClr val="004C69"/>
                </a:solidFill>
              </a:rPr>
            </a:br>
            <a:r>
              <a:rPr lang="zh-TW" altLang="en-US" sz="3600">
                <a:solidFill>
                  <a:srgbClr val="004C69"/>
                </a:solidFill>
              </a:rPr>
              <a:t>資料鏈結層故障排除</a:t>
            </a:r>
          </a:p>
        </p:txBody>
      </p:sp>
      <p:graphicFrame>
        <p:nvGraphicFramePr>
          <p:cNvPr id="5" name="Table 4">
            <a:extLst>
              <a:ext uri="{FF2B5EF4-FFF2-40B4-BE49-F238E27FC236}">
                <a16:creationId xmlns:a16="http://schemas.microsoft.com/office/drawing/2014/main" id="{A9FBA682-77FB-4E59-8D3F-904E7C831C8E}"/>
              </a:ext>
            </a:extLst>
          </p:cNvPr>
          <p:cNvGraphicFramePr>
            <a:graphicFrameLocks noGrp="1"/>
          </p:cNvGraphicFramePr>
          <p:nvPr>
            <p:extLst>
              <p:ext uri="{D42A27DB-BD31-4B8C-83A1-F6EECF244321}">
                <p14:modId xmlns:p14="http://schemas.microsoft.com/office/powerpoint/2010/main" val="3989473694"/>
              </p:ext>
            </p:extLst>
          </p:nvPr>
        </p:nvGraphicFramePr>
        <p:xfrm>
          <a:off x="292608" y="1618847"/>
          <a:ext cx="11558016" cy="4884973"/>
        </p:xfrm>
        <a:graphic>
          <a:graphicData uri="http://schemas.openxmlformats.org/drawingml/2006/table">
            <a:tbl>
              <a:tblPr firstRow="1" bandRow="1">
                <a:tableStyleId>{5C22544A-7EE6-4342-B048-85BDC9FD1C3A}</a:tableStyleId>
              </a:tblPr>
              <a:tblGrid>
                <a:gridCol w="3822192">
                  <a:extLst>
                    <a:ext uri="{9D8B030D-6E8A-4147-A177-3AD203B41FA5}">
                      <a16:colId xmlns:a16="http://schemas.microsoft.com/office/drawing/2014/main" val="217029517"/>
                    </a:ext>
                  </a:extLst>
                </a:gridCol>
                <a:gridCol w="7735824">
                  <a:extLst>
                    <a:ext uri="{9D8B030D-6E8A-4147-A177-3AD203B41FA5}">
                      <a16:colId xmlns:a16="http://schemas.microsoft.com/office/drawing/2014/main" val="1252993372"/>
                    </a:ext>
                  </a:extLst>
                </a:gridCol>
              </a:tblGrid>
              <a:tr h="598036">
                <a:tc>
                  <a:txBody>
                    <a:bodyPr vert="horz" wrap="square"/>
                    <a:lstStyle/>
                    <a:p>
                      <a:pPr algn="l" rtl="0" fontAlgn="ctr"/>
                      <a:r>
                        <a:rPr lang="zh-TW" altLang="en-US" sz="2000" b="1">
                          <a:effectLst/>
                          <a:latin typeface="標楷體" pitchFamily="65" charset="-120"/>
                          <a:ea typeface="標楷體" panose="03000509000000000000" pitchFamily="65" charset="-120"/>
                        </a:rPr>
                        <a:t>徵候</a:t>
                      </a:r>
                      <a:endParaRPr lang="zh-TW" sz="2000" b="1">
                        <a:effectLst/>
                        <a:latin typeface="標楷體" pitchFamily="65" charset="-120"/>
                        <a:ea typeface="標楷體" panose="03000509000000000000" pitchFamily="65" charset="-120"/>
                      </a:endParaRPr>
                    </a:p>
                  </a:txBody>
                  <a:tcPr marL="42333" marR="42333" marT="42333" marB="42333" anchor="ctr"/>
                </a:tc>
                <a:tc>
                  <a:txBody>
                    <a:bodyPr vert="horz" wrap="square"/>
                    <a:lstStyle/>
                    <a:p>
                      <a:pPr algn="l" rtl="0" fontAlgn="ctr"/>
                      <a:r>
                        <a:rPr lang="zh-TW" sz="2000" b="1">
                          <a:effectLst/>
                          <a:latin typeface="標楷體" pitchFamily="65" charset="-120"/>
                          <a:ea typeface="標楷體" panose="03000509000000000000" pitchFamily="65" charset="-120"/>
                        </a:rPr>
                        <a:t>說明</a:t>
                      </a:r>
                    </a:p>
                  </a:txBody>
                  <a:tcPr marL="42333" marR="42333" marT="42333" marB="42333" anchor="ctr"/>
                </a:tc>
                <a:extLst>
                  <a:ext uri="{0D108BD9-81ED-4DB2-BD59-A6C34878D82A}">
                    <a16:rowId xmlns:a16="http://schemas.microsoft.com/office/drawing/2014/main" val="3439792799"/>
                  </a:ext>
                </a:extLst>
              </a:tr>
              <a:tr h="781737">
                <a:tc>
                  <a:txBody>
                    <a:bodyPr vert="horz" wrap="square"/>
                    <a:lstStyle/>
                    <a:p>
                      <a:pPr marL="0" algn="l" defTabSz="685777" rtl="0" eaLnBrk="1" fontAlgn="ctr" latinLnBrk="0" hangingPunct="1">
                        <a:lnSpc>
                          <a:spcPct val="115000"/>
                        </a:lnSpc>
                        <a:spcAft>
                          <a:spcPct val="0"/>
                        </a:spcAft>
                      </a:pPr>
                      <a:r>
                        <a:rPr lang="zh-TW" sz="2000" b="1" kern="1200">
                          <a:solidFill>
                            <a:srgbClr val="000000"/>
                          </a:solidFill>
                          <a:effectLst/>
                          <a:latin typeface="標楷體" pitchFamily="65" charset="-120"/>
                          <a:ea typeface="標楷體" panose="03000509000000000000" pitchFamily="65" charset="-120"/>
                          <a:cs typeface="+mn-cs"/>
                        </a:rPr>
                        <a:t>網路層或以上沒有功能或連通性</a:t>
                      </a:r>
                    </a:p>
                  </a:txBody>
                  <a:tcPr marL="47745" marR="47745" marT="0" marB="0" anchor="ctr"/>
                </a:tc>
                <a:tc>
                  <a:txBody>
                    <a:bodyPr vert="horz" wrap="square"/>
                    <a:lstStyle/>
                    <a:p>
                      <a:pPr mar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某些第 2 層問題可能會停止跨</a:t>
                      </a:r>
                      <a:r>
                        <a:rPr lang="zh-TW" altLang="en-US" sz="2000" b="0" kern="1200">
                          <a:solidFill>
                            <a:srgbClr val="000000"/>
                          </a:solidFill>
                          <a:effectLst/>
                          <a:latin typeface="標楷體" pitchFamily="65" charset="-120"/>
                          <a:ea typeface="標楷體" panose="03000509000000000000" pitchFamily="65" charset="-120"/>
                          <a:cs typeface="+mn-cs"/>
                        </a:rPr>
                        <a:t>鏈路</a:t>
                      </a:r>
                      <a:r>
                        <a:rPr lang="zh-TW" sz="2000" b="0" kern="1200">
                          <a:solidFill>
                            <a:srgbClr val="000000"/>
                          </a:solidFill>
                          <a:effectLst/>
                          <a:latin typeface="標楷體" pitchFamily="65" charset="-120"/>
                          <a:ea typeface="標楷體" panose="03000509000000000000" pitchFamily="65" charset="-120"/>
                          <a:cs typeface="+mn-cs"/>
                        </a:rPr>
                        <a:t>交換</a:t>
                      </a:r>
                      <a:r>
                        <a:rPr lang="zh-TW" altLang="en-US" sz="2000" b="0" kern="1200">
                          <a:solidFill>
                            <a:srgbClr val="000000"/>
                          </a:solidFill>
                          <a:effectLst/>
                          <a:latin typeface="標楷體" pitchFamily="65" charset="-120"/>
                          <a:ea typeface="標楷體" panose="03000509000000000000" pitchFamily="65" charset="-120"/>
                          <a:cs typeface="+mn-cs"/>
                        </a:rPr>
                        <a:t>訊框</a:t>
                      </a:r>
                      <a:r>
                        <a:rPr lang="zh-TW" sz="2000" b="0" kern="1200">
                          <a:solidFill>
                            <a:srgbClr val="000000"/>
                          </a:solidFill>
                          <a:effectLst/>
                          <a:latin typeface="標楷體" pitchFamily="65" charset="-120"/>
                          <a:ea typeface="標楷體" panose="03000509000000000000" pitchFamily="65" charset="-120"/>
                          <a:cs typeface="+mn-cs"/>
                        </a:rPr>
                        <a:t>，而其他問題則只會導致網路效能降低。</a:t>
                      </a:r>
                    </a:p>
                  </a:txBody>
                  <a:tcPr marL="47745" marR="47745" marT="0" marB="0" anchor="ctr"/>
                </a:tc>
                <a:extLst>
                  <a:ext uri="{0D108BD9-81ED-4DB2-BD59-A6C34878D82A}">
                    <a16:rowId xmlns:a16="http://schemas.microsoft.com/office/drawing/2014/main" val="1501185609"/>
                  </a:ext>
                </a:extLst>
              </a:tr>
              <a:tr h="841248">
                <a:tc>
                  <a:txBody>
                    <a:bodyPr vert="horz" wrap="square"/>
                    <a:lstStyle/>
                    <a:p>
                      <a:pPr marL="0" algn="l" defTabSz="685777" rtl="0" eaLnBrk="1" fontAlgn="ctr" latinLnBrk="0" hangingPunct="1">
                        <a:lnSpc>
                          <a:spcPct val="115000"/>
                        </a:lnSpc>
                        <a:spcAft>
                          <a:spcPct val="0"/>
                        </a:spcAft>
                      </a:pPr>
                      <a:r>
                        <a:rPr lang="zh-TW" sz="2000" b="1" kern="1200">
                          <a:solidFill>
                            <a:srgbClr val="000000"/>
                          </a:solidFill>
                          <a:effectLst/>
                          <a:latin typeface="標楷體" pitchFamily="65" charset="-120"/>
                          <a:ea typeface="標楷體" panose="03000509000000000000" pitchFamily="65" charset="-120"/>
                          <a:cs typeface="+mn-cs"/>
                        </a:rPr>
                        <a:t>網路運作低於</a:t>
                      </a:r>
                      <a:r>
                        <a:rPr lang="zh-TW" altLang="en-US" sz="2000" b="1" kern="1200">
                          <a:solidFill>
                            <a:srgbClr val="000000"/>
                          </a:solidFill>
                          <a:effectLst/>
                          <a:latin typeface="標楷體" pitchFamily="65" charset="-120"/>
                          <a:ea typeface="標楷體" panose="03000509000000000000" pitchFamily="65" charset="-120"/>
                          <a:cs typeface="+mn-cs"/>
                        </a:rPr>
                        <a:t>基線</a:t>
                      </a:r>
                      <a:r>
                        <a:rPr lang="zh-TW" sz="2000" b="1" kern="1200">
                          <a:solidFill>
                            <a:srgbClr val="000000"/>
                          </a:solidFill>
                          <a:effectLst/>
                          <a:latin typeface="標楷體" pitchFamily="65" charset="-120"/>
                          <a:ea typeface="標楷體" panose="03000509000000000000" pitchFamily="65" charset="-120"/>
                          <a:cs typeface="+mn-cs"/>
                        </a:rPr>
                        <a:t>效能等級 </a:t>
                      </a:r>
                    </a:p>
                  </a:txBody>
                  <a:tcPr marL="47745" marR="47745" marT="0" marB="0" anchor="ctr"/>
                </a:tc>
                <a:tc>
                  <a:txBody>
                    <a:bodyPr vert="horz" wrap="square"/>
                    <a:lstStyle/>
                    <a:p>
                      <a:pPr marL="85725" lvl="0" indent="-85725" algn="l" defTabSz="685777" rtl="0" eaLnBrk="1" fontAlgn="ctr" latinLnBrk="0" hangingPunct="1">
                        <a:lnSpc>
                          <a:spcPct val="115000"/>
                        </a:lnSpc>
                        <a:spcAft>
                          <a:spcPct val="0"/>
                        </a:spcAft>
                        <a:buFont typeface="Arial" pitchFamily="34" charset="0"/>
                        <a:buChar char="•"/>
                      </a:pPr>
                      <a:r>
                        <a:rPr lang="zh-TW" altLang="en-US" sz="2000" b="0" kern="1200">
                          <a:solidFill>
                            <a:srgbClr val="000000"/>
                          </a:solidFill>
                          <a:effectLst/>
                          <a:latin typeface="標楷體" pitchFamily="65" charset="-120"/>
                          <a:ea typeface="標楷體" panose="03000509000000000000" pitchFamily="65" charset="-120"/>
                          <a:cs typeface="+mn-cs"/>
                        </a:rPr>
                        <a:t>訊框</a:t>
                      </a:r>
                      <a:r>
                        <a:rPr lang="zh-TW" sz="2000" b="0" kern="1200">
                          <a:solidFill>
                            <a:srgbClr val="000000"/>
                          </a:solidFill>
                          <a:effectLst/>
                          <a:latin typeface="標楷體" pitchFamily="65" charset="-120"/>
                          <a:ea typeface="標楷體" panose="03000509000000000000" pitchFamily="65" charset="-120"/>
                          <a:cs typeface="+mn-cs"/>
                        </a:rPr>
                        <a:t>可能會採取</a:t>
                      </a:r>
                      <a:r>
                        <a:rPr lang="zh-TW" altLang="en-US" sz="2000" b="0" kern="1200">
                          <a:solidFill>
                            <a:srgbClr val="000000"/>
                          </a:solidFill>
                          <a:effectLst/>
                          <a:latin typeface="標楷體" pitchFamily="65" charset="-120"/>
                          <a:ea typeface="標楷體" panose="03000509000000000000" pitchFamily="65" charset="-120"/>
                          <a:cs typeface="+mn-cs"/>
                        </a:rPr>
                        <a:t>次佳</a:t>
                      </a:r>
                      <a:r>
                        <a:rPr lang="zh-TW" sz="2000" b="0" kern="1200">
                          <a:solidFill>
                            <a:srgbClr val="000000"/>
                          </a:solidFill>
                          <a:effectLst/>
                          <a:latin typeface="標楷體" pitchFamily="65" charset="-120"/>
                          <a:ea typeface="標楷體" panose="03000509000000000000" pitchFamily="65" charset="-120"/>
                          <a:cs typeface="+mn-cs"/>
                        </a:rPr>
                        <a:t>路徑到達目的地，但仍然會到達造成網路在</a:t>
                      </a:r>
                      <a:r>
                        <a:rPr lang="zh-TW" altLang="en-US" sz="2000" b="0" kern="1200">
                          <a:solidFill>
                            <a:srgbClr val="000000"/>
                          </a:solidFill>
                          <a:effectLst/>
                          <a:latin typeface="標楷體" pitchFamily="65" charset="-120"/>
                          <a:ea typeface="標楷體" panose="03000509000000000000" pitchFamily="65" charset="-120"/>
                          <a:cs typeface="+mn-cs"/>
                        </a:rPr>
                        <a:t>鏈路</a:t>
                      </a:r>
                      <a:r>
                        <a:rPr lang="zh-TW" sz="2000" b="0" kern="1200">
                          <a:solidFill>
                            <a:srgbClr val="000000"/>
                          </a:solidFill>
                          <a:effectLst/>
                          <a:latin typeface="標楷體" pitchFamily="65" charset="-120"/>
                          <a:ea typeface="標楷體" panose="03000509000000000000" pitchFamily="65" charset="-120"/>
                          <a:cs typeface="+mn-cs"/>
                        </a:rPr>
                        <a:t>上遭遇非預期的高頻寬使用量。</a:t>
                      </a:r>
                    </a:p>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延伸或連續的 ping 可以幫助顯示</a:t>
                      </a:r>
                      <a:r>
                        <a:rPr lang="zh-TW" altLang="en-US" sz="2000" b="0" kern="1200">
                          <a:solidFill>
                            <a:srgbClr val="000000"/>
                          </a:solidFill>
                          <a:effectLst/>
                          <a:latin typeface="標楷體" pitchFamily="65" charset="-120"/>
                          <a:ea typeface="標楷體" panose="03000509000000000000" pitchFamily="65" charset="-120"/>
                          <a:cs typeface="+mn-cs"/>
                        </a:rPr>
                        <a:t>訊框</a:t>
                      </a:r>
                      <a:r>
                        <a:rPr lang="zh-TW" sz="2000" b="0" kern="1200">
                          <a:solidFill>
                            <a:srgbClr val="000000"/>
                          </a:solidFill>
                          <a:effectLst/>
                          <a:latin typeface="標楷體" pitchFamily="65" charset="-120"/>
                          <a:ea typeface="標楷體" panose="03000509000000000000" pitchFamily="65" charset="-120"/>
                          <a:cs typeface="+mn-cs"/>
                        </a:rPr>
                        <a:t>是否被丟棄。</a:t>
                      </a:r>
                    </a:p>
                  </a:txBody>
                  <a:tcPr marL="47745" marR="47745" marT="0" marB="0" anchor="ctr"/>
                </a:tc>
                <a:extLst>
                  <a:ext uri="{0D108BD9-81ED-4DB2-BD59-A6C34878D82A}">
                    <a16:rowId xmlns:a16="http://schemas.microsoft.com/office/drawing/2014/main" val="2269619013"/>
                  </a:ext>
                </a:extLst>
              </a:tr>
              <a:tr h="1042316">
                <a:tc>
                  <a:txBody>
                    <a:bodyPr vert="horz" wrap="square"/>
                    <a:lstStyle/>
                    <a:p>
                      <a:pPr marL="0" algn="l" defTabSz="685777" rtl="0" eaLnBrk="1" fontAlgn="ctr" latinLnBrk="0" hangingPunct="1">
                        <a:lnSpc>
                          <a:spcPct val="115000"/>
                        </a:lnSpc>
                        <a:spcAft>
                          <a:spcPct val="0"/>
                        </a:spcAft>
                      </a:pPr>
                      <a:r>
                        <a:rPr lang="zh-TW" altLang="en-US" sz="2000" b="1" kern="1200">
                          <a:solidFill>
                            <a:srgbClr val="000000"/>
                          </a:solidFill>
                          <a:effectLst/>
                          <a:latin typeface="標楷體" pitchFamily="65" charset="-120"/>
                          <a:ea typeface="標楷體" panose="03000509000000000000" pitchFamily="65" charset="-120"/>
                          <a:cs typeface="+mn-cs"/>
                        </a:rPr>
                        <a:t>廣播過多</a:t>
                      </a:r>
                      <a:endParaRPr lang="zh-TW" sz="2000" b="1" kern="1200">
                        <a:solidFill>
                          <a:srgbClr val="000000"/>
                        </a:solidFill>
                        <a:effectLst/>
                        <a:latin typeface="標楷體" pitchFamily="65" charset="-120"/>
                        <a:ea typeface="標楷體" panose="03000509000000000000" pitchFamily="65" charset="-120"/>
                        <a:cs typeface="+mn-cs"/>
                      </a:endParaRPr>
                    </a:p>
                  </a:txBody>
                  <a:tcPr marL="47745" marR="47745" marT="0" marB="0" anchor="ctr"/>
                </a:tc>
                <a:tc>
                  <a:txBody>
                    <a:bodyPr vert="horz" wrap="square"/>
                    <a:lstStyle/>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作業系統廣泛使用廣播和多點傳送。</a:t>
                      </a:r>
                    </a:p>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一般而言，</a:t>
                      </a:r>
                      <a:r>
                        <a:rPr lang="zh-TW" altLang="en-US" sz="2000" b="0" kern="1200">
                          <a:solidFill>
                            <a:srgbClr val="000000"/>
                          </a:solidFill>
                          <a:effectLst/>
                          <a:latin typeface="標楷體" pitchFamily="65" charset="-120"/>
                          <a:ea typeface="標楷體" panose="03000509000000000000" pitchFamily="65" charset="-120"/>
                          <a:cs typeface="+mn-cs"/>
                        </a:rPr>
                        <a:t>廣播過多是應用程式不良設計的或設定</a:t>
                      </a:r>
                      <a:r>
                        <a:rPr lang="zh-TW" sz="2000" b="0" kern="1200">
                          <a:solidFill>
                            <a:srgbClr val="000000"/>
                          </a:solidFill>
                          <a:effectLst/>
                          <a:latin typeface="標楷體" pitchFamily="65" charset="-120"/>
                          <a:ea typeface="標楷體" panose="03000509000000000000" pitchFamily="65" charset="-120"/>
                          <a:cs typeface="+mn-cs"/>
                        </a:rPr>
                        <a:t>、大型第 2 層廣播網域或潛在網路問題所造成的結果。</a:t>
                      </a:r>
                    </a:p>
                  </a:txBody>
                  <a:tcPr marL="47745" marR="47745" marT="0" marB="0" anchor="ctr"/>
                </a:tc>
                <a:extLst>
                  <a:ext uri="{0D108BD9-81ED-4DB2-BD59-A6C34878D82A}">
                    <a16:rowId xmlns:a16="http://schemas.microsoft.com/office/drawing/2014/main" val="4186411143"/>
                  </a:ext>
                </a:extLst>
              </a:tr>
              <a:tr h="1302895">
                <a:tc>
                  <a:txBody>
                    <a:bodyPr vert="horz" wrap="square"/>
                    <a:lstStyle/>
                    <a:p>
                      <a:pPr marL="0" algn="l" defTabSz="685777" rtl="0" eaLnBrk="1" fontAlgn="ctr" latinLnBrk="0" hangingPunct="1">
                        <a:lnSpc>
                          <a:spcPct val="115000"/>
                        </a:lnSpc>
                        <a:spcAft>
                          <a:spcPct val="0"/>
                        </a:spcAft>
                      </a:pPr>
                      <a:r>
                        <a:rPr lang="zh-TW" sz="2000" b="1" kern="1200">
                          <a:solidFill>
                            <a:srgbClr val="000000"/>
                          </a:solidFill>
                          <a:effectLst/>
                          <a:latin typeface="標楷體" pitchFamily="65" charset="-120"/>
                          <a:ea typeface="標楷體" panose="03000509000000000000" pitchFamily="65" charset="-120"/>
                          <a:cs typeface="+mn-cs"/>
                        </a:rPr>
                        <a:t>主控台訊息 </a:t>
                      </a:r>
                    </a:p>
                  </a:txBody>
                  <a:tcPr marL="47745" marR="47745" marT="0" marB="0" anchor="ctr"/>
                </a:tc>
                <a:tc>
                  <a:txBody>
                    <a:bodyPr vert="horz" wrap="square"/>
                    <a:lstStyle/>
                    <a:p>
                      <a:pPr marL="85725" lvl="0" indent="-85725" algn="l" defTabSz="685777" rtl="0" eaLnBrk="1" fontAlgn="ctr" latinLnBrk="0" hangingPunct="1">
                        <a:lnSpc>
                          <a:spcPct val="115000"/>
                        </a:lnSpc>
                        <a:spcAft>
                          <a:spcPct val="0"/>
                        </a:spcAft>
                        <a:buFont typeface="Arial" pitchFamily="34" charset="0"/>
                        <a:buChar char="•"/>
                      </a:pPr>
                      <a:r>
                        <a:rPr lang="zh-TW" altLang="en-US" sz="2000" b="0" kern="1200">
                          <a:solidFill>
                            <a:srgbClr val="000000"/>
                          </a:solidFill>
                          <a:effectLst/>
                          <a:latin typeface="標楷體" pitchFamily="65" charset="-120"/>
                          <a:ea typeface="標楷體" panose="03000509000000000000" pitchFamily="65" charset="-120"/>
                          <a:cs typeface="+mn-cs"/>
                        </a:rPr>
                        <a:t>當路由器檢測到對傳入訊框的解譯有問題（封裝或成訊框問題），或者當預期的 </a:t>
                      </a:r>
                      <a:r>
                        <a:rPr lang="en-US" altLang="zh-TW" sz="2000" b="0" kern="1200">
                          <a:solidFill>
                            <a:srgbClr val="000000"/>
                          </a:solidFill>
                          <a:effectLst/>
                          <a:latin typeface="標楷體" pitchFamily="65" charset="-120"/>
                          <a:ea typeface="標楷體" panose="03000509000000000000" pitchFamily="65" charset="-120"/>
                          <a:cs typeface="+mn-cs"/>
                        </a:rPr>
                        <a:t>keepalives </a:t>
                      </a:r>
                      <a:r>
                        <a:rPr lang="zh-TW" altLang="en-US" sz="2000" b="0" kern="1200">
                          <a:solidFill>
                            <a:srgbClr val="000000"/>
                          </a:solidFill>
                          <a:effectLst/>
                          <a:latin typeface="標楷體" pitchFamily="65" charset="-120"/>
                          <a:ea typeface="標楷體" panose="03000509000000000000" pitchFamily="65" charset="-120"/>
                          <a:cs typeface="+mn-cs"/>
                        </a:rPr>
                        <a:t>沒有到達時</a:t>
                      </a:r>
                      <a:r>
                        <a:rPr lang="zh-TW" sz="2000" b="0" kern="1200">
                          <a:solidFill>
                            <a:srgbClr val="000000"/>
                          </a:solidFill>
                          <a:effectLst/>
                          <a:latin typeface="標楷體" pitchFamily="65" charset="-120"/>
                          <a:ea typeface="標楷體" panose="03000509000000000000" pitchFamily="65" charset="-120"/>
                          <a:cs typeface="+mn-cs"/>
                        </a:rPr>
                        <a:t>發送</a:t>
                      </a:r>
                      <a:r>
                        <a:rPr lang="zh-TW" altLang="en-US" sz="2000" b="0" kern="1200">
                          <a:solidFill>
                            <a:srgbClr val="000000"/>
                          </a:solidFill>
                          <a:effectLst/>
                          <a:latin typeface="標楷體" pitchFamily="65" charset="-120"/>
                          <a:ea typeface="標楷體" panose="03000509000000000000" pitchFamily="65" charset="-120"/>
                          <a:cs typeface="+mn-cs"/>
                        </a:rPr>
                        <a:t>訊</a:t>
                      </a:r>
                      <a:r>
                        <a:rPr lang="zh-TW" sz="2000" b="0" kern="1200">
                          <a:solidFill>
                            <a:srgbClr val="000000"/>
                          </a:solidFill>
                          <a:effectLst/>
                          <a:latin typeface="標楷體" pitchFamily="65" charset="-120"/>
                          <a:ea typeface="標楷體" panose="03000509000000000000" pitchFamily="65" charset="-120"/>
                          <a:cs typeface="+mn-cs"/>
                        </a:rPr>
                        <a:t>息。</a:t>
                      </a:r>
                    </a:p>
                    <a:p>
                      <a:pPr marL="85725" lvl="0" indent="-85725" algn="l" defTabSz="685777" rtl="0" eaLnBrk="1" fontAlgn="ctr" latinLnBrk="0" hangingPunct="1">
                        <a:lnSpc>
                          <a:spcPct val="115000"/>
                        </a:lnSpc>
                        <a:spcAft>
                          <a:spcPct val="0"/>
                        </a:spcAft>
                        <a:buFont typeface="Arial" pitchFamily="34" charset="0"/>
                        <a:buChar char="•"/>
                      </a:pPr>
                      <a:r>
                        <a:rPr lang="zh-TW" altLang="en-US" sz="2000" b="0" kern="1200">
                          <a:solidFill>
                            <a:srgbClr val="000000"/>
                          </a:solidFill>
                          <a:effectLst/>
                          <a:latin typeface="標楷體" pitchFamily="65" charset="-120"/>
                          <a:ea typeface="標楷體" panose="03000509000000000000" pitchFamily="65" charset="-120"/>
                          <a:cs typeface="+mn-cs"/>
                        </a:rPr>
                        <a:t>最常見的主控台訊息，指出第 </a:t>
                      </a:r>
                      <a:r>
                        <a:rPr lang="en-US" altLang="zh-TW" sz="2000" b="0" kern="1200">
                          <a:solidFill>
                            <a:srgbClr val="000000"/>
                          </a:solidFill>
                          <a:effectLst/>
                          <a:latin typeface="標楷體" pitchFamily="65" charset="-120"/>
                          <a:ea typeface="標楷體" panose="03000509000000000000" pitchFamily="65" charset="-120"/>
                          <a:cs typeface="+mn-cs"/>
                        </a:rPr>
                        <a:t>2 </a:t>
                      </a:r>
                      <a:r>
                        <a:rPr lang="zh-TW" altLang="en-US" sz="2000" b="0" kern="1200">
                          <a:solidFill>
                            <a:srgbClr val="000000"/>
                          </a:solidFill>
                          <a:effectLst/>
                          <a:latin typeface="標楷體" pitchFamily="65" charset="-120"/>
                          <a:ea typeface="標楷體" panose="03000509000000000000" pitchFamily="65" charset="-120"/>
                          <a:cs typeface="+mn-cs"/>
                        </a:rPr>
                        <a:t>層問題是 一個 </a:t>
                      </a:r>
                      <a:r>
                        <a:rPr lang="en-US" altLang="zh-TW" sz="2000" b="0" kern="1200">
                          <a:solidFill>
                            <a:srgbClr val="000000"/>
                          </a:solidFill>
                          <a:effectLst/>
                          <a:latin typeface="標楷體" pitchFamily="65" charset="-120"/>
                          <a:ea typeface="標楷體" panose="03000509000000000000" pitchFamily="65" charset="-120"/>
                          <a:cs typeface="+mn-cs"/>
                        </a:rPr>
                        <a:t>line protocol down </a:t>
                      </a:r>
                      <a:r>
                        <a:rPr lang="zh-TW" altLang="en-US" sz="2000" b="0" kern="1200">
                          <a:solidFill>
                            <a:srgbClr val="000000"/>
                          </a:solidFill>
                          <a:effectLst/>
                          <a:latin typeface="標楷體" pitchFamily="65" charset="-120"/>
                          <a:ea typeface="標楷體" panose="03000509000000000000" pitchFamily="65" charset="-120"/>
                          <a:cs typeface="+mn-cs"/>
                        </a:rPr>
                        <a:t>訊息</a:t>
                      </a:r>
                      <a:r>
                        <a:rPr lang="zh-TW" altLang="zh-TW" sz="2000" b="0" kern="1200">
                          <a:solidFill>
                            <a:srgbClr val="000000"/>
                          </a:solidFill>
                          <a:effectLst/>
                          <a:latin typeface="標楷體" pitchFamily="65" charset="-120"/>
                          <a:ea typeface="標楷體" panose="03000509000000000000" pitchFamily="65" charset="-120"/>
                          <a:cs typeface="+mn-cs"/>
                        </a:rPr>
                        <a:t>。</a:t>
                      </a:r>
                      <a:endParaRPr lang="zh-TW" sz="2000" b="0" kern="1200">
                        <a:solidFill>
                          <a:srgbClr val="000000"/>
                        </a:solidFill>
                        <a:effectLst/>
                        <a:latin typeface="標楷體" pitchFamily="65" charset="-120"/>
                        <a:ea typeface="標楷體" panose="03000509000000000000" pitchFamily="65" charset="-120"/>
                        <a:cs typeface="+mn-cs"/>
                      </a:endParaRPr>
                    </a:p>
                  </a:txBody>
                  <a:tcPr marL="47745" marR="47745" marT="0" marB="0" anchor="ctr"/>
                </a:tc>
                <a:extLst>
                  <a:ext uri="{0D108BD9-81ED-4DB2-BD59-A6C34878D82A}">
                    <a16:rowId xmlns:a16="http://schemas.microsoft.com/office/drawing/2014/main" val="2449721664"/>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517</a:t>
            </a:fld>
            <a:endParaRPr lang="en-US" kern="0">
              <a:solidFill>
                <a:srgbClr val="595959"/>
              </a:solidFill>
            </a:endParaRPr>
          </a:p>
        </p:txBody>
      </p:sp>
    </p:spTree>
    <p:extLst>
      <p:ext uri="{BB962C8B-B14F-4D97-AF65-F5344CB8AC3E}">
        <p14:creationId xmlns:p14="http://schemas.microsoft.com/office/powerpoint/2010/main" val="2184183995"/>
      </p:ext>
    </p:extLst>
  </p:cSld>
  <p:clrMapOvr>
    <a:masterClrMapping/>
  </p:clrMapOvr>
  <p:transition/>
  <p:timing/>
</p:sld>
</file>

<file path=ppt/slides/slide5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72095"/>
            <a:ext cx="11804381" cy="4928555"/>
          </a:xfrm>
        </p:spPr>
        <p:txBody>
          <a:bodyPr>
            <a:normAutofit/>
          </a:bodyPr>
          <a:lstStyle/>
          <a:p>
            <a:pPr marL="0" indent="0">
              <a:buNone/>
            </a:pPr>
            <a:r>
              <a:rPr lang="zh-TW" altLang="zh-TW" sz="2400">
                <a:latin typeface="標楷體" pitchFamily="65" charset="-120"/>
              </a:rPr>
              <a:t>此表格</a:t>
            </a:r>
            <a:r>
              <a:rPr lang="zh-TW" altLang="en-US" sz="2400">
                <a:latin typeface="標楷體" pitchFamily="65" charset="-120"/>
              </a:rPr>
              <a:t>列出在資料鏈結層造成網路問題的常見原因。</a:t>
            </a:r>
            <a:endParaRPr lang="zh-TW" altLang="zh-TW"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12.4</a:t>
            </a:r>
            <a:r>
              <a:rPr lang="zh-TW" altLang="en-US" sz="3600" smtClean="0">
                <a:solidFill>
                  <a:srgbClr val="004C69"/>
                </a:solidFill>
              </a:rPr>
              <a:t> 網路</a:t>
            </a:r>
            <a:r>
              <a:rPr lang="zh-TW" altLang="en-US" sz="3600">
                <a:solidFill>
                  <a:srgbClr val="004C69"/>
                </a:solidFill>
              </a:rPr>
              <a:t>問題的徵候和原因</a:t>
            </a:r>
            <a:br>
              <a:rPr lang="en-US" sz="3600">
                <a:solidFill>
                  <a:srgbClr val="004C69"/>
                </a:solidFill>
              </a:rPr>
            </a:br>
            <a:r>
              <a:rPr lang="zh-TW" altLang="en-US" sz="3600">
                <a:solidFill>
                  <a:srgbClr val="004C69"/>
                </a:solidFill>
              </a:rPr>
              <a:t>資料鏈結層故障排除（續）</a:t>
            </a:r>
          </a:p>
        </p:txBody>
      </p:sp>
      <p:graphicFrame>
        <p:nvGraphicFramePr>
          <p:cNvPr id="6" name="Table 5">
            <a:extLst>
              <a:ext uri="{FF2B5EF4-FFF2-40B4-BE49-F238E27FC236}">
                <a16:creationId xmlns:a16="http://schemas.microsoft.com/office/drawing/2014/main" id="{AD833A4D-CC8C-41FA-BF90-44555E224947}"/>
              </a:ext>
            </a:extLst>
          </p:cNvPr>
          <p:cNvGraphicFramePr>
            <a:graphicFrameLocks noGrp="1"/>
          </p:cNvGraphicFramePr>
          <p:nvPr>
            <p:extLst>
              <p:ext uri="{D42A27DB-BD31-4B8C-83A1-F6EECF244321}">
                <p14:modId xmlns:p14="http://schemas.microsoft.com/office/powerpoint/2010/main" val="2976048737"/>
              </p:ext>
            </p:extLst>
          </p:nvPr>
        </p:nvGraphicFramePr>
        <p:xfrm>
          <a:off x="148282" y="1635103"/>
          <a:ext cx="11467756" cy="4552467"/>
        </p:xfrm>
        <a:graphic>
          <a:graphicData uri="http://schemas.openxmlformats.org/drawingml/2006/table">
            <a:tbl>
              <a:tblPr firstRow="1" bandRow="1">
                <a:tableStyleId>{5C22544A-7EE6-4342-B048-85BDC9FD1C3A}</a:tableStyleId>
              </a:tblPr>
              <a:tblGrid>
                <a:gridCol w="3204518">
                  <a:extLst>
                    <a:ext uri="{9D8B030D-6E8A-4147-A177-3AD203B41FA5}">
                      <a16:colId xmlns:a16="http://schemas.microsoft.com/office/drawing/2014/main" val="217029517"/>
                    </a:ext>
                  </a:extLst>
                </a:gridCol>
                <a:gridCol w="8263238">
                  <a:extLst>
                    <a:ext uri="{9D8B030D-6E8A-4147-A177-3AD203B41FA5}">
                      <a16:colId xmlns:a16="http://schemas.microsoft.com/office/drawing/2014/main" val="1252993372"/>
                    </a:ext>
                  </a:extLst>
                </a:gridCol>
              </a:tblGrid>
              <a:tr h="537752">
                <a:tc>
                  <a:txBody>
                    <a:bodyPr vert="horz" wrap="square"/>
                    <a:lstStyle/>
                    <a:p>
                      <a:pPr algn="l" rtl="0" fontAlgn="ctr"/>
                      <a:r>
                        <a:rPr lang="zh-TW" altLang="en-US" sz="2400" b="1">
                          <a:effectLst/>
                          <a:latin typeface="標楷體" pitchFamily="65" charset="-120"/>
                          <a:ea typeface="標楷體" panose="03000509000000000000" pitchFamily="65" charset="-120"/>
                        </a:rPr>
                        <a:t>問題原因</a:t>
                      </a:r>
                      <a:endParaRPr lang="zh-TW" sz="2400" b="1">
                        <a:effectLst/>
                        <a:latin typeface="標楷體" pitchFamily="65" charset="-120"/>
                        <a:ea typeface="標楷體" panose="03000509000000000000" pitchFamily="65" charset="-120"/>
                      </a:endParaRPr>
                    </a:p>
                  </a:txBody>
                  <a:tcPr marL="42333" marR="42333" marT="42333" marB="42333" anchor="ctr"/>
                </a:tc>
                <a:tc>
                  <a:txBody>
                    <a:bodyPr vert="horz" wrap="square"/>
                    <a:lstStyle/>
                    <a:p>
                      <a:pPr algn="l" rtl="0" fontAlgn="ctr"/>
                      <a:r>
                        <a:rPr lang="zh-TW" sz="2400" b="1">
                          <a:effectLst/>
                          <a:latin typeface="標楷體" pitchFamily="65" charset="-120"/>
                          <a:ea typeface="標楷體" panose="03000509000000000000" pitchFamily="65" charset="-120"/>
                        </a:rPr>
                        <a:t>說明</a:t>
                      </a:r>
                    </a:p>
                  </a:txBody>
                  <a:tcPr marL="42333" marR="42333" marT="42333" marB="42333" anchor="ctr"/>
                </a:tc>
                <a:extLst>
                  <a:ext uri="{0D108BD9-81ED-4DB2-BD59-A6C34878D82A}">
                    <a16:rowId xmlns:a16="http://schemas.microsoft.com/office/drawing/2014/main" val="3439792799"/>
                  </a:ext>
                </a:extLst>
              </a:tr>
              <a:tr h="457693">
                <a:tc>
                  <a:txBody>
                    <a:bodyPr vert="horz" wrap="square"/>
                    <a:lstStyle/>
                    <a:p>
                      <a:pPr rtl="0">
                        <a:lnSpc>
                          <a:spcPct val="115000"/>
                        </a:lnSpc>
                        <a:spcAft>
                          <a:spcPct val="0"/>
                        </a:spcAft>
                      </a:pPr>
                      <a:r>
                        <a:rPr lang="zh-TW" altLang="en-US" sz="2400" b="1">
                          <a:solidFill>
                            <a:srgbClr val="000000"/>
                          </a:solidFill>
                          <a:effectLst/>
                          <a:latin typeface="標楷體" pitchFamily="65" charset="-120"/>
                          <a:ea typeface="標楷體" panose="03000509000000000000" pitchFamily="65" charset="-120"/>
                          <a:cs typeface="Times New Roman" panose="02020603050405020304" pitchFamily="18" charset="0"/>
                        </a:rPr>
                        <a:t>封裝錯誤</a:t>
                      </a:r>
                      <a:endParaRPr lang="zh-TW" sz="2400" b="1">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T="0" marB="0"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400" b="0" kern="1200">
                          <a:solidFill>
                            <a:srgbClr val="000000"/>
                          </a:solidFill>
                          <a:effectLst/>
                          <a:latin typeface="標楷體" pitchFamily="65" charset="-120"/>
                          <a:ea typeface="標楷體" panose="03000509000000000000" pitchFamily="65" charset="-120"/>
                          <a:cs typeface="+mn-cs"/>
                        </a:rPr>
                        <a:t>當由發送者放置在一個</a:t>
                      </a:r>
                      <a:r>
                        <a:rPr lang="zh-TW" altLang="en-US" sz="2400" b="0" kern="1200">
                          <a:solidFill>
                            <a:srgbClr val="000000"/>
                          </a:solidFill>
                          <a:effectLst/>
                          <a:latin typeface="標楷體" pitchFamily="65" charset="-120"/>
                          <a:ea typeface="標楷體" panose="03000509000000000000" pitchFamily="65" charset="-120"/>
                          <a:cs typeface="+mn-cs"/>
                        </a:rPr>
                        <a:t>欄位</a:t>
                      </a:r>
                      <a:r>
                        <a:rPr lang="zh-TW" sz="2400" b="0" kern="1200">
                          <a:solidFill>
                            <a:srgbClr val="000000"/>
                          </a:solidFill>
                          <a:effectLst/>
                          <a:latin typeface="標楷體" pitchFamily="65" charset="-120"/>
                          <a:ea typeface="標楷體" panose="03000509000000000000" pitchFamily="65" charset="-120"/>
                          <a:cs typeface="+mn-cs"/>
                        </a:rPr>
                        <a:t>中的位</a:t>
                      </a:r>
                      <a:r>
                        <a:rPr lang="zh-TW" altLang="en-US" sz="2400" b="0" kern="1200">
                          <a:solidFill>
                            <a:srgbClr val="000000"/>
                          </a:solidFill>
                          <a:effectLst/>
                          <a:latin typeface="標楷體" pitchFamily="65" charset="-120"/>
                          <a:ea typeface="標楷體" panose="03000509000000000000" pitchFamily="65" charset="-120"/>
                          <a:cs typeface="+mn-cs"/>
                        </a:rPr>
                        <a:t>元</a:t>
                      </a:r>
                      <a:r>
                        <a:rPr lang="zh-TW" sz="2400" b="0" kern="1200">
                          <a:solidFill>
                            <a:srgbClr val="000000"/>
                          </a:solidFill>
                          <a:effectLst/>
                          <a:latin typeface="標楷體" pitchFamily="65" charset="-120"/>
                          <a:ea typeface="標楷體" panose="03000509000000000000" pitchFamily="65" charset="-120"/>
                          <a:cs typeface="+mn-cs"/>
                        </a:rPr>
                        <a:t>不是什麼接收</a:t>
                      </a:r>
                      <a:r>
                        <a:rPr lang="zh-TW" altLang="en-US" sz="2400" b="0" kern="1200">
                          <a:solidFill>
                            <a:srgbClr val="000000"/>
                          </a:solidFill>
                          <a:effectLst/>
                          <a:latin typeface="標楷體" pitchFamily="65" charset="-120"/>
                          <a:ea typeface="標楷體" panose="03000509000000000000" pitchFamily="65" charset="-120"/>
                          <a:cs typeface="+mn-cs"/>
                        </a:rPr>
                        <a:t>者</a:t>
                      </a:r>
                      <a:r>
                        <a:rPr lang="zh-TW" sz="2400" b="0" kern="1200">
                          <a:solidFill>
                            <a:srgbClr val="000000"/>
                          </a:solidFill>
                          <a:effectLst/>
                          <a:latin typeface="標楷體" pitchFamily="65" charset="-120"/>
                          <a:ea typeface="標楷體" panose="03000509000000000000" pitchFamily="65" charset="-120"/>
                          <a:cs typeface="+mn-cs"/>
                        </a:rPr>
                        <a:t>預期看到時發生。</a:t>
                      </a:r>
                    </a:p>
                  </a:txBody>
                  <a:tcPr marT="0" marB="0" anchor="ctr"/>
                </a:tc>
                <a:extLst>
                  <a:ext uri="{0D108BD9-81ED-4DB2-BD59-A6C34878D82A}">
                    <a16:rowId xmlns:a16="http://schemas.microsoft.com/office/drawing/2014/main" val="1501185609"/>
                  </a:ext>
                </a:extLst>
              </a:tr>
              <a:tr h="649723">
                <a:tc>
                  <a:txBody>
                    <a:bodyPr vert="horz" wrap="square"/>
                    <a:lstStyle/>
                    <a:p>
                      <a:pPr rtl="0">
                        <a:lnSpc>
                          <a:spcPct val="115000"/>
                        </a:lnSpc>
                        <a:spcAft>
                          <a:spcPct val="0"/>
                        </a:spcAft>
                      </a:pPr>
                      <a:r>
                        <a:rPr lang="zh-TW" sz="2400" b="1">
                          <a:solidFill>
                            <a:srgbClr val="000000"/>
                          </a:solidFill>
                          <a:effectLst/>
                          <a:latin typeface="標楷體" pitchFamily="65" charset="-120"/>
                          <a:ea typeface="標楷體" panose="03000509000000000000" pitchFamily="65" charset="-120"/>
                          <a:cs typeface="Times New Roman" panose="02020603050405020304" pitchFamily="18" charset="0"/>
                        </a:rPr>
                        <a:t>位址映射錯誤</a:t>
                      </a:r>
                    </a:p>
                  </a:txBody>
                  <a:tcPr marT="0" marB="0"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400" b="0" kern="1200">
                          <a:solidFill>
                            <a:srgbClr val="000000"/>
                          </a:solidFill>
                          <a:effectLst/>
                          <a:latin typeface="標楷體" pitchFamily="65" charset="-120"/>
                          <a:ea typeface="標楷體" panose="03000509000000000000" pitchFamily="65" charset="-120"/>
                          <a:cs typeface="+mn-cs"/>
                        </a:rPr>
                        <a:t>當</a:t>
                      </a:r>
                      <a:r>
                        <a:rPr lang="zh-TW" altLang="en-US" sz="2400" b="0" i="0" kern="1200">
                          <a:solidFill>
                            <a:schemeClr val="dk1"/>
                          </a:solidFill>
                          <a:effectLst/>
                          <a:latin typeface="標楷體" pitchFamily="65" charset="-120"/>
                          <a:ea typeface="標楷體" panose="03000509000000000000" pitchFamily="65" charset="-120"/>
                          <a:cs typeface="+mn-cs"/>
                        </a:rPr>
                        <a:t>第 </a:t>
                      </a:r>
                      <a:r>
                        <a:rPr lang="en-US" altLang="zh-TW" sz="2400" b="0" i="0" kern="1200">
                          <a:solidFill>
                            <a:schemeClr val="dk1"/>
                          </a:solidFill>
                          <a:effectLst/>
                          <a:latin typeface="標楷體" pitchFamily="65" charset="-120"/>
                          <a:ea typeface="標楷體" panose="03000509000000000000" pitchFamily="65" charset="-120"/>
                          <a:cs typeface="+mn-cs"/>
                        </a:rPr>
                        <a:t>2 </a:t>
                      </a:r>
                      <a:r>
                        <a:rPr lang="zh-TW" altLang="en-US" sz="2400" b="0" i="0" kern="1200">
                          <a:solidFill>
                            <a:schemeClr val="dk1"/>
                          </a:solidFill>
                          <a:effectLst/>
                          <a:latin typeface="標楷體" pitchFamily="65" charset="-120"/>
                          <a:ea typeface="標楷體" panose="03000509000000000000" pitchFamily="65" charset="-120"/>
                          <a:cs typeface="+mn-cs"/>
                        </a:rPr>
                        <a:t>層</a:t>
                      </a:r>
                      <a:r>
                        <a:rPr lang="zh-TW" sz="2400" b="0" kern="1200">
                          <a:solidFill>
                            <a:srgbClr val="000000"/>
                          </a:solidFill>
                          <a:effectLst/>
                          <a:latin typeface="標楷體" pitchFamily="65" charset="-120"/>
                          <a:ea typeface="標楷體" panose="03000509000000000000" pitchFamily="65" charset="-120"/>
                          <a:cs typeface="+mn-cs"/>
                        </a:rPr>
                        <a:t>和</a:t>
                      </a:r>
                      <a:r>
                        <a:rPr lang="zh-TW" altLang="en-US" sz="2400" b="0" i="0" kern="1200">
                          <a:solidFill>
                            <a:schemeClr val="dk1"/>
                          </a:solidFill>
                          <a:effectLst/>
                          <a:latin typeface="標楷體" pitchFamily="65" charset="-120"/>
                          <a:ea typeface="標楷體" panose="03000509000000000000" pitchFamily="65" charset="-120"/>
                          <a:cs typeface="+mn-cs"/>
                        </a:rPr>
                        <a:t>第 </a:t>
                      </a:r>
                      <a:r>
                        <a:rPr lang="en-US" altLang="zh-TW" sz="2400" b="0" i="0" kern="1200">
                          <a:solidFill>
                            <a:schemeClr val="dk1"/>
                          </a:solidFill>
                          <a:effectLst/>
                          <a:latin typeface="標楷體" pitchFamily="65" charset="-120"/>
                          <a:ea typeface="標楷體" panose="03000509000000000000" pitchFamily="65" charset="-120"/>
                          <a:cs typeface="+mn-cs"/>
                        </a:rPr>
                        <a:t>3 </a:t>
                      </a:r>
                      <a:r>
                        <a:rPr lang="zh-TW" altLang="en-US" sz="2400" b="0" i="0" kern="1200">
                          <a:solidFill>
                            <a:schemeClr val="dk1"/>
                          </a:solidFill>
                          <a:effectLst/>
                          <a:latin typeface="標楷體" pitchFamily="65" charset="-120"/>
                          <a:ea typeface="標楷體" panose="03000509000000000000" pitchFamily="65" charset="-120"/>
                          <a:cs typeface="+mn-cs"/>
                        </a:rPr>
                        <a:t>層位</a:t>
                      </a:r>
                      <a:r>
                        <a:rPr lang="zh-TW" sz="2400" b="0" kern="1200">
                          <a:solidFill>
                            <a:srgbClr val="000000"/>
                          </a:solidFill>
                          <a:effectLst/>
                          <a:latin typeface="標楷體" pitchFamily="65" charset="-120"/>
                          <a:ea typeface="標楷體" panose="03000509000000000000" pitchFamily="65" charset="-120"/>
                          <a:cs typeface="+mn-cs"/>
                        </a:rPr>
                        <a:t>址</a:t>
                      </a:r>
                      <a:r>
                        <a:rPr lang="zh-TW" altLang="en-US" sz="2400" b="0" kern="1200">
                          <a:solidFill>
                            <a:srgbClr val="000000"/>
                          </a:solidFill>
                          <a:effectLst/>
                          <a:latin typeface="標楷體" pitchFamily="65" charset="-120"/>
                          <a:ea typeface="標楷體" panose="03000509000000000000" pitchFamily="65" charset="-120"/>
                          <a:cs typeface="+mn-cs"/>
                        </a:rPr>
                        <a:t>映射</a:t>
                      </a:r>
                      <a:r>
                        <a:rPr lang="zh-TW" sz="2400" b="0" kern="1200">
                          <a:solidFill>
                            <a:srgbClr val="000000"/>
                          </a:solidFill>
                          <a:effectLst/>
                          <a:latin typeface="標楷體" pitchFamily="65" charset="-120"/>
                          <a:ea typeface="標楷體" panose="03000509000000000000" pitchFamily="65" charset="-120"/>
                          <a:cs typeface="+mn-cs"/>
                        </a:rPr>
                        <a:t>不可用時發生。</a:t>
                      </a:r>
                    </a:p>
                  </a:txBody>
                  <a:tcPr marT="0" marB="0" anchor="ctr"/>
                </a:tc>
                <a:extLst>
                  <a:ext uri="{0D108BD9-81ED-4DB2-BD59-A6C34878D82A}">
                    <a16:rowId xmlns:a16="http://schemas.microsoft.com/office/drawing/2014/main" val="2131934780"/>
                  </a:ext>
                </a:extLst>
              </a:tr>
              <a:tr h="654304">
                <a:tc>
                  <a:txBody>
                    <a:bodyPr vert="horz" wrap="square"/>
                    <a:lstStyle/>
                    <a:p>
                      <a:pPr rtl="0">
                        <a:lnSpc>
                          <a:spcPct val="115000"/>
                        </a:lnSpc>
                        <a:spcAft>
                          <a:spcPct val="0"/>
                        </a:spcAft>
                      </a:pPr>
                      <a:r>
                        <a:rPr lang="zh-TW" sz="2400" b="1">
                          <a:solidFill>
                            <a:srgbClr val="000000"/>
                          </a:solidFill>
                          <a:effectLst/>
                          <a:latin typeface="標楷體" pitchFamily="65" charset="-120"/>
                          <a:ea typeface="標楷體" panose="03000509000000000000" pitchFamily="65" charset="-120"/>
                          <a:cs typeface="Times New Roman" panose="02020603050405020304" pitchFamily="18" charset="0"/>
                        </a:rPr>
                        <a:t>成訊框錯誤</a:t>
                      </a:r>
                    </a:p>
                  </a:txBody>
                  <a:tcPr marT="0" marB="0"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altLang="en-US" sz="2400" b="0" kern="1200">
                          <a:solidFill>
                            <a:srgbClr val="000000"/>
                          </a:solidFill>
                          <a:effectLst/>
                          <a:latin typeface="標楷體" pitchFamily="65" charset="-120"/>
                          <a:ea typeface="標楷體" panose="03000509000000000000" pitchFamily="65" charset="-120"/>
                          <a:cs typeface="+mn-cs"/>
                        </a:rPr>
                        <a:t>成訊框</a:t>
                      </a:r>
                      <a:r>
                        <a:rPr lang="zh-TW" sz="2400" b="0" kern="1200">
                          <a:solidFill>
                            <a:srgbClr val="000000"/>
                          </a:solidFill>
                          <a:effectLst/>
                          <a:latin typeface="標楷體" pitchFamily="65" charset="-120"/>
                          <a:ea typeface="標楷體" panose="03000509000000000000" pitchFamily="65" charset="-120"/>
                          <a:cs typeface="+mn-cs"/>
                        </a:rPr>
                        <a:t>錯誤可能是由嘈雜的序列線路、設計不正確的纜線、有瑕疵的 NIC、雙工不</a:t>
                      </a:r>
                      <a:r>
                        <a:rPr lang="zh-TW" altLang="en-US" sz="2400" b="0" kern="1200">
                          <a:solidFill>
                            <a:srgbClr val="000000"/>
                          </a:solidFill>
                          <a:effectLst/>
                          <a:latin typeface="標楷體" pitchFamily="65" charset="-120"/>
                          <a:ea typeface="標楷體" panose="03000509000000000000" pitchFamily="65" charset="-120"/>
                          <a:cs typeface="+mn-cs"/>
                        </a:rPr>
                        <a:t>匹配</a:t>
                      </a:r>
                      <a:r>
                        <a:rPr lang="zh-TW" sz="2400" b="0" kern="1200">
                          <a:solidFill>
                            <a:srgbClr val="000000"/>
                          </a:solidFill>
                          <a:effectLst/>
                          <a:latin typeface="標楷體" pitchFamily="65" charset="-120"/>
                          <a:ea typeface="標楷體" panose="03000509000000000000" pitchFamily="65" charset="-120"/>
                          <a:cs typeface="+mn-cs"/>
                        </a:rPr>
                        <a:t>或設定錯誤的</a:t>
                      </a:r>
                      <a:r>
                        <a:rPr lang="zh-TW" altLang="en-US" sz="2400" b="0" kern="1200">
                          <a:solidFill>
                            <a:srgbClr val="000000"/>
                          </a:solidFill>
                          <a:effectLst/>
                          <a:latin typeface="標楷體" pitchFamily="65" charset="-120"/>
                          <a:ea typeface="標楷體" panose="03000509000000000000" pitchFamily="65" charset="-120"/>
                          <a:cs typeface="+mn-cs"/>
                        </a:rPr>
                        <a:t>頻道服務單元 </a:t>
                      </a:r>
                      <a:r>
                        <a:rPr lang="zh-TW" sz="2400" b="0" kern="1200">
                          <a:solidFill>
                            <a:srgbClr val="000000"/>
                          </a:solidFill>
                          <a:effectLst/>
                          <a:latin typeface="標楷體" pitchFamily="65" charset="-120"/>
                          <a:ea typeface="標楷體" panose="03000509000000000000" pitchFamily="65" charset="-120"/>
                          <a:cs typeface="+mn-cs"/>
                        </a:rPr>
                        <a:t>(CSU) 線路時脈所造成。</a:t>
                      </a:r>
                    </a:p>
                  </a:txBody>
                  <a:tcPr marT="0" marB="0" anchor="ctr"/>
                </a:tc>
                <a:extLst>
                  <a:ext uri="{0D108BD9-81ED-4DB2-BD59-A6C34878D82A}">
                    <a16:rowId xmlns:a16="http://schemas.microsoft.com/office/drawing/2014/main" val="3564157572"/>
                  </a:ext>
                </a:extLst>
              </a:tr>
              <a:tr h="937663">
                <a:tc>
                  <a:txBody>
                    <a:bodyPr vert="horz" wrap="square"/>
                    <a:lstStyle/>
                    <a:p>
                      <a:pPr rtl="0">
                        <a:lnSpc>
                          <a:spcPct val="115000"/>
                        </a:lnSpc>
                        <a:spcAft>
                          <a:spcPct val="0"/>
                        </a:spcAft>
                      </a:pPr>
                      <a:r>
                        <a:rPr lang="zh-TW" sz="2400" b="1">
                          <a:solidFill>
                            <a:srgbClr val="000000"/>
                          </a:solidFill>
                          <a:effectLst/>
                          <a:latin typeface="標楷體" pitchFamily="65" charset="-120"/>
                          <a:ea typeface="標楷體" panose="03000509000000000000" pitchFamily="65" charset="-120"/>
                          <a:cs typeface="Times New Roman" panose="02020603050405020304" pitchFamily="18" charset="0"/>
                        </a:rPr>
                        <a:t>STP 故障或 STP</a:t>
                      </a:r>
                      <a:r>
                        <a:rPr lang="en-US" altLang="zh-TW" sz="2400" b="1">
                          <a:solidFill>
                            <a:srgbClr val="000000"/>
                          </a:solidFill>
                          <a:effectLst/>
                          <a:latin typeface="標楷體" pitchFamily="65" charset="-120"/>
                          <a:ea typeface="標楷體" panose="03000509000000000000" pitchFamily="65" charset="-120"/>
                          <a:cs typeface="Times New Roman" panose="02020603050405020304" pitchFamily="18" charset="0"/>
                        </a:rPr>
                        <a:t> </a:t>
                      </a:r>
                      <a:r>
                        <a:rPr lang="zh-TW" altLang="en-US" sz="2400" b="1">
                          <a:solidFill>
                            <a:srgbClr val="000000"/>
                          </a:solidFill>
                          <a:effectLst/>
                          <a:latin typeface="標楷體" pitchFamily="65" charset="-120"/>
                          <a:ea typeface="標楷體" panose="03000509000000000000" pitchFamily="65" charset="-120"/>
                          <a:cs typeface="Times New Roman" panose="02020603050405020304" pitchFamily="18" charset="0"/>
                        </a:rPr>
                        <a:t>迴圈</a:t>
                      </a:r>
                      <a:endParaRPr lang="zh-TW" sz="2400" b="1">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T="0" marB="0"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400" b="0" kern="1200">
                          <a:solidFill>
                            <a:srgbClr val="000000"/>
                          </a:solidFill>
                          <a:effectLst/>
                          <a:latin typeface="標楷體" pitchFamily="65" charset="-120"/>
                          <a:ea typeface="標楷體" panose="03000509000000000000" pitchFamily="65" charset="-120"/>
                          <a:cs typeface="+mn-cs"/>
                        </a:rPr>
                        <a:t>大部分的 STP 問題都與轉</a:t>
                      </a:r>
                      <a:r>
                        <a:rPr lang="zh-TW" altLang="en-US" sz="2400" b="0" kern="1200">
                          <a:solidFill>
                            <a:srgbClr val="000000"/>
                          </a:solidFill>
                          <a:effectLst/>
                          <a:latin typeface="標楷體" pitchFamily="65" charset="-120"/>
                          <a:ea typeface="標楷體" panose="03000509000000000000" pitchFamily="65" charset="-120"/>
                          <a:cs typeface="+mn-cs"/>
                        </a:rPr>
                        <a:t>發</a:t>
                      </a:r>
                      <a:r>
                        <a:rPr lang="zh-TW" sz="2400" b="0" kern="1200">
                          <a:solidFill>
                            <a:srgbClr val="000000"/>
                          </a:solidFill>
                          <a:effectLst/>
                          <a:latin typeface="標楷體" pitchFamily="65" charset="-120"/>
                          <a:ea typeface="標楷體" panose="03000509000000000000" pitchFamily="65" charset="-120"/>
                          <a:cs typeface="+mn-cs"/>
                        </a:rPr>
                        <a:t>迴圈相關，當</a:t>
                      </a:r>
                      <a:r>
                        <a:rPr lang="zh-TW" altLang="en-US" sz="2400" b="0" kern="1200">
                          <a:solidFill>
                            <a:srgbClr val="000000"/>
                          </a:solidFill>
                          <a:effectLst/>
                          <a:latin typeface="標楷體" pitchFamily="65" charset="-120"/>
                          <a:ea typeface="標楷體" panose="03000509000000000000" pitchFamily="65" charset="-120"/>
                          <a:cs typeface="+mn-cs"/>
                        </a:rPr>
                        <a:t>備援</a:t>
                      </a:r>
                      <a:r>
                        <a:rPr lang="zh-TW" sz="2400" b="0" kern="1200">
                          <a:solidFill>
                            <a:srgbClr val="000000"/>
                          </a:solidFill>
                          <a:effectLst/>
                          <a:latin typeface="標楷體" pitchFamily="65" charset="-120"/>
                          <a:ea typeface="標楷體" panose="03000509000000000000" pitchFamily="65" charset="-120"/>
                          <a:cs typeface="+mn-cs"/>
                        </a:rPr>
                        <a:t>拓撲中沒有連接埠被封鎖，並且</a:t>
                      </a:r>
                      <a:r>
                        <a:rPr lang="zh-TW" altLang="en-US" sz="2400" b="0" kern="1200">
                          <a:solidFill>
                            <a:srgbClr val="000000"/>
                          </a:solidFill>
                          <a:effectLst/>
                          <a:latin typeface="標楷體" pitchFamily="65" charset="-120"/>
                          <a:ea typeface="標楷體" panose="03000509000000000000" pitchFamily="65" charset="-120"/>
                          <a:cs typeface="+mn-cs"/>
                        </a:rPr>
                        <a:t>在迴圈中無限期地轉發。由於 </a:t>
                      </a:r>
                      <a:r>
                        <a:rPr lang="en-US" altLang="zh-TW" sz="2400" b="0" kern="1200">
                          <a:solidFill>
                            <a:srgbClr val="000000"/>
                          </a:solidFill>
                          <a:effectLst/>
                          <a:latin typeface="標楷體" pitchFamily="65" charset="-120"/>
                          <a:ea typeface="標楷體" panose="03000509000000000000" pitchFamily="65" charset="-120"/>
                          <a:cs typeface="+mn-cs"/>
                        </a:rPr>
                        <a:t>STP </a:t>
                      </a:r>
                      <a:r>
                        <a:rPr lang="zh-TW" altLang="en-US" sz="2400" b="0" kern="1200">
                          <a:solidFill>
                            <a:srgbClr val="000000"/>
                          </a:solidFill>
                          <a:effectLst/>
                          <a:latin typeface="標楷體" pitchFamily="65" charset="-120"/>
                          <a:ea typeface="標楷體" panose="03000509000000000000" pitchFamily="65" charset="-120"/>
                          <a:cs typeface="+mn-cs"/>
                        </a:rPr>
                        <a:t>拓撲變化率較高，會造成過度氾洪</a:t>
                      </a:r>
                      <a:endParaRPr lang="zh-TW" sz="2400" b="0" kern="1200">
                        <a:solidFill>
                          <a:srgbClr val="000000"/>
                        </a:solidFill>
                        <a:effectLst/>
                        <a:latin typeface="標楷體" pitchFamily="65" charset="-120"/>
                        <a:ea typeface="標楷體" panose="03000509000000000000" pitchFamily="65" charset="-120"/>
                        <a:cs typeface="+mn-cs"/>
                      </a:endParaRPr>
                    </a:p>
                  </a:txBody>
                  <a:tcPr marT="0" marB="0" anchor="ctr"/>
                </a:tc>
                <a:extLst>
                  <a:ext uri="{0D108BD9-81ED-4DB2-BD59-A6C34878D82A}">
                    <a16:rowId xmlns:a16="http://schemas.microsoft.com/office/drawing/2014/main" val="668781421"/>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518</a:t>
            </a:fld>
            <a:endParaRPr lang="en-US" kern="0">
              <a:solidFill>
                <a:srgbClr val="595959"/>
              </a:solidFill>
            </a:endParaRPr>
          </a:p>
        </p:txBody>
      </p:sp>
    </p:spTree>
    <p:extLst>
      <p:ext uri="{BB962C8B-B14F-4D97-AF65-F5344CB8AC3E}">
        <p14:creationId xmlns:p14="http://schemas.microsoft.com/office/powerpoint/2010/main" val="933510701"/>
      </p:ext>
    </p:extLst>
  </p:cSld>
  <p:clrMapOvr>
    <a:masterClrMapping/>
  </p:clrMapOvr>
  <p:transition/>
  <p:timing/>
</p:sld>
</file>

<file path=ppt/slides/slide5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46909"/>
            <a:ext cx="11804381" cy="4853741"/>
          </a:xfrm>
        </p:spPr>
        <p:txBody>
          <a:bodyPr>
            <a:normAutofit/>
          </a:bodyPr>
          <a:lstStyle/>
          <a:p>
            <a:pPr marL="0" indent="0">
              <a:buNone/>
            </a:pPr>
            <a:r>
              <a:rPr lang="zh-TW" altLang="en-US" sz="2400">
                <a:latin typeface="標楷體" pitchFamily="65" charset="-120"/>
              </a:rPr>
              <a:t>此表格列出網路層網路問題的常見徵候。</a:t>
            </a:r>
            <a:endParaRPr lang="en-CA" altLang="zh-TW"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12.4</a:t>
            </a:r>
            <a:r>
              <a:rPr lang="zh-TW" altLang="en-US" sz="3600" smtClean="0">
                <a:solidFill>
                  <a:srgbClr val="004C69"/>
                </a:solidFill>
              </a:rPr>
              <a:t> 網路</a:t>
            </a:r>
            <a:r>
              <a:rPr lang="zh-TW" altLang="en-US" sz="3600">
                <a:solidFill>
                  <a:srgbClr val="004C69"/>
                </a:solidFill>
              </a:rPr>
              <a:t>問題的徵候和原因</a:t>
            </a:r>
            <a:br>
              <a:rPr lang="en-US" sz="3600">
                <a:solidFill>
                  <a:srgbClr val="004C69"/>
                </a:solidFill>
              </a:rPr>
            </a:br>
            <a:r>
              <a:rPr lang="zh-TW" altLang="en-US" sz="3600">
                <a:solidFill>
                  <a:srgbClr val="004C69"/>
                </a:solidFill>
              </a:rPr>
              <a:t>網路層故障排除</a:t>
            </a:r>
          </a:p>
        </p:txBody>
      </p:sp>
      <p:graphicFrame>
        <p:nvGraphicFramePr>
          <p:cNvPr id="2" name="Table 1">
            <a:extLst>
              <a:ext uri="{FF2B5EF4-FFF2-40B4-BE49-F238E27FC236}">
                <a16:creationId xmlns:a16="http://schemas.microsoft.com/office/drawing/2014/main" id="{A937A068-B473-454B-A79E-BB4552697074}"/>
              </a:ext>
            </a:extLst>
          </p:cNvPr>
          <p:cNvGraphicFramePr>
            <a:graphicFrameLocks noGrp="1"/>
          </p:cNvGraphicFramePr>
          <p:nvPr>
            <p:extLst>
              <p:ext uri="{D42A27DB-BD31-4B8C-83A1-F6EECF244321}">
                <p14:modId xmlns:p14="http://schemas.microsoft.com/office/powerpoint/2010/main" val="3770691083"/>
              </p:ext>
            </p:extLst>
          </p:nvPr>
        </p:nvGraphicFramePr>
        <p:xfrm>
          <a:off x="514120" y="1826683"/>
          <a:ext cx="11369016" cy="3506183"/>
        </p:xfrm>
        <a:graphic>
          <a:graphicData uri="http://schemas.openxmlformats.org/drawingml/2006/table">
            <a:tbl>
              <a:tblPr firstRow="1" bandRow="1">
                <a:tableStyleId>{5C22544A-7EE6-4342-B048-85BDC9FD1C3A}</a:tableStyleId>
              </a:tblPr>
              <a:tblGrid>
                <a:gridCol w="2737080">
                  <a:extLst>
                    <a:ext uri="{9D8B030D-6E8A-4147-A177-3AD203B41FA5}">
                      <a16:colId xmlns:a16="http://schemas.microsoft.com/office/drawing/2014/main" val="3623608735"/>
                    </a:ext>
                  </a:extLst>
                </a:gridCol>
                <a:gridCol w="8631936">
                  <a:extLst>
                    <a:ext uri="{9D8B030D-6E8A-4147-A177-3AD203B41FA5}">
                      <a16:colId xmlns:a16="http://schemas.microsoft.com/office/drawing/2014/main" val="2624756040"/>
                    </a:ext>
                  </a:extLst>
                </a:gridCol>
              </a:tblGrid>
              <a:tr h="760160">
                <a:tc>
                  <a:txBody>
                    <a:bodyPr vert="horz" wrap="square"/>
                    <a:lstStyle/>
                    <a:p>
                      <a:pPr algn="l" rtl="0" fontAlgn="ctr"/>
                      <a:r>
                        <a:rPr lang="zh-TW" altLang="en-US" sz="2000" b="1">
                          <a:effectLst/>
                          <a:latin typeface="標楷體" pitchFamily="65" charset="-120"/>
                          <a:ea typeface="標楷體" panose="03000509000000000000" pitchFamily="65" charset="-120"/>
                        </a:rPr>
                        <a:t>徵候</a:t>
                      </a:r>
                      <a:endParaRPr lang="zh-TW" sz="2000" b="1">
                        <a:effectLst/>
                        <a:latin typeface="標楷體" pitchFamily="65" charset="-120"/>
                        <a:ea typeface="標楷體" panose="03000509000000000000" pitchFamily="65" charset="-120"/>
                      </a:endParaRPr>
                    </a:p>
                  </a:txBody>
                  <a:tcPr marL="42333" marR="42333" marT="42333" marB="42333" anchor="ctr"/>
                </a:tc>
                <a:tc>
                  <a:txBody>
                    <a:bodyPr vert="horz" wrap="square"/>
                    <a:lstStyle/>
                    <a:p>
                      <a:pPr algn="l" rtl="0" fontAlgn="ctr"/>
                      <a:r>
                        <a:rPr lang="zh-TW" sz="2000" b="1">
                          <a:effectLst/>
                          <a:latin typeface="標楷體" pitchFamily="65" charset="-120"/>
                          <a:ea typeface="標楷體" panose="03000509000000000000" pitchFamily="65" charset="-120"/>
                        </a:rPr>
                        <a:t>說明</a:t>
                      </a:r>
                    </a:p>
                  </a:txBody>
                  <a:tcPr marL="42333" marR="42333" marT="42333" marB="42333" anchor="ctr"/>
                </a:tc>
                <a:extLst>
                  <a:ext uri="{0D108BD9-81ED-4DB2-BD59-A6C34878D82A}">
                    <a16:rowId xmlns:a16="http://schemas.microsoft.com/office/drawing/2014/main" val="1711381194"/>
                  </a:ext>
                </a:extLst>
              </a:tr>
              <a:tr h="1259277">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網路故障</a:t>
                      </a:r>
                      <a:endPar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L="42333" marR="42333" marT="42333" marB="42333" anchor="ctr"/>
                </a:tc>
                <a:tc>
                  <a:txBody>
                    <a:bodyPr vert="horz" wrap="square"/>
                    <a:lstStyle/>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當網路幾乎或完全不正常運作時，會影響網路上的所有使用者和應用程式。</a:t>
                      </a:r>
                    </a:p>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這些</a:t>
                      </a:r>
                      <a:r>
                        <a:rPr lang="zh-TW" altLang="en-US" sz="2000" b="0" kern="1200">
                          <a:solidFill>
                            <a:srgbClr val="000000"/>
                          </a:solidFill>
                          <a:effectLst/>
                          <a:latin typeface="標楷體" pitchFamily="65" charset="-120"/>
                          <a:ea typeface="標楷體" panose="03000509000000000000" pitchFamily="65" charset="-120"/>
                          <a:cs typeface="+mn-cs"/>
                        </a:rPr>
                        <a:t>故障</a:t>
                      </a:r>
                      <a:r>
                        <a:rPr lang="zh-TW" sz="2000" b="0" kern="1200">
                          <a:solidFill>
                            <a:srgbClr val="000000"/>
                          </a:solidFill>
                          <a:effectLst/>
                          <a:latin typeface="標楷體" pitchFamily="65" charset="-120"/>
                          <a:ea typeface="標楷體" panose="03000509000000000000" pitchFamily="65" charset="-120"/>
                          <a:cs typeface="+mn-cs"/>
                        </a:rPr>
                        <a:t>通常會被使用者和網路管理員迅速注意到，</a:t>
                      </a:r>
                      <a:r>
                        <a:rPr lang="zh-TW" altLang="en-US" sz="2000" b="0" kern="1200">
                          <a:solidFill>
                            <a:srgbClr val="000000"/>
                          </a:solidFill>
                          <a:effectLst/>
                          <a:latin typeface="標楷體" pitchFamily="65" charset="-120"/>
                          <a:ea typeface="標楷體" panose="03000509000000000000" pitchFamily="65" charset="-120"/>
                          <a:cs typeface="+mn-cs"/>
                        </a:rPr>
                        <a:t>它們明顯地對公司的生產力至關重要</a:t>
                      </a:r>
                      <a:r>
                        <a:rPr lang="zh-TW" sz="2000" b="0" kern="1200">
                          <a:solidFill>
                            <a:srgbClr val="000000"/>
                          </a:solidFill>
                          <a:effectLst/>
                          <a:latin typeface="標楷體" pitchFamily="65" charset="-120"/>
                          <a:ea typeface="標楷體" panose="03000509000000000000" pitchFamily="65" charset="-120"/>
                          <a:cs typeface="+mn-cs"/>
                        </a:rPr>
                        <a:t>。</a:t>
                      </a:r>
                    </a:p>
                  </a:txBody>
                  <a:tcPr marL="42333" marR="42333" marT="42333" marB="42333" anchor="ctr"/>
                </a:tc>
                <a:extLst>
                  <a:ext uri="{0D108BD9-81ED-4DB2-BD59-A6C34878D82A}">
                    <a16:rowId xmlns:a16="http://schemas.microsoft.com/office/drawing/2014/main" val="2166185210"/>
                  </a:ext>
                </a:extLst>
              </a:tr>
              <a:tr h="1393275">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次佳</a:t>
                      </a:r>
                      <a:r>
                        <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效能</a:t>
                      </a:r>
                    </a:p>
                  </a:txBody>
                  <a:tcPr marL="42333" marR="42333" marT="42333" marB="42333" anchor="ctr"/>
                </a:tc>
                <a:tc>
                  <a:txBody>
                    <a:bodyPr vert="horz" wrap="square"/>
                    <a:lstStyle/>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這些涉及使用者、應用程式、目的地或流量類型的子集。</a:t>
                      </a:r>
                    </a:p>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最佳化問題可能難以偵測，甚至難以隔離和診斷。</a:t>
                      </a:r>
                    </a:p>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這是因為它們通常涉及多層，甚至是單一主機電腦。</a:t>
                      </a:r>
                    </a:p>
                    <a:p>
                      <a:pPr marL="85725" lvl="0" indent="-85725" algn="l" defTabSz="685777" rtl="0" eaLnBrk="1" fontAlgn="ctr" latinLnBrk="0" hangingPunct="1">
                        <a:lnSpc>
                          <a:spcPct val="115000"/>
                        </a:lnSpc>
                        <a:spcAft>
                          <a:spcPct val="0"/>
                        </a:spcAft>
                        <a:buFont typeface="Arial" pitchFamily="34" charset="0"/>
                        <a:buChar char="•"/>
                      </a:pPr>
                      <a:r>
                        <a:rPr lang="zh-TW" altLang="en-US" sz="2000" b="0" kern="1200">
                          <a:solidFill>
                            <a:srgbClr val="000000"/>
                          </a:solidFill>
                          <a:effectLst/>
                          <a:latin typeface="標楷體" pitchFamily="65" charset="-120"/>
                          <a:ea typeface="標楷體" panose="03000509000000000000" pitchFamily="65" charset="-120"/>
                          <a:cs typeface="+mn-cs"/>
                        </a:rPr>
                        <a:t>確定</a:t>
                      </a:r>
                      <a:r>
                        <a:rPr lang="zh-TW" sz="2000" b="0" kern="1200">
                          <a:solidFill>
                            <a:srgbClr val="000000"/>
                          </a:solidFill>
                          <a:effectLst/>
                          <a:latin typeface="標楷體" pitchFamily="65" charset="-120"/>
                          <a:ea typeface="標楷體" panose="03000509000000000000" pitchFamily="65" charset="-120"/>
                          <a:cs typeface="+mn-cs"/>
                        </a:rPr>
                        <a:t>問題是網路層問題可能需要一些時間。</a:t>
                      </a:r>
                    </a:p>
                  </a:txBody>
                  <a:tcPr marL="42333" marR="42333" marT="42333" marB="42333" anchor="ctr"/>
                </a:tc>
                <a:extLst>
                  <a:ext uri="{0D108BD9-81ED-4DB2-BD59-A6C34878D82A}">
                    <a16:rowId xmlns:a16="http://schemas.microsoft.com/office/drawing/2014/main" val="1499702936"/>
                  </a:ext>
                </a:extLst>
              </a:tr>
            </a:tbl>
          </a:graphicData>
        </a:graphic>
      </p:graphicFrame>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519</a:t>
            </a:fld>
            <a:endParaRPr lang="en-US" kern="0">
              <a:solidFill>
                <a:srgbClr val="595959"/>
              </a:solidFill>
            </a:endParaRPr>
          </a:p>
        </p:txBody>
      </p:sp>
    </p:spTree>
    <p:extLst>
      <p:ext uri="{BB962C8B-B14F-4D97-AF65-F5344CB8AC3E}">
        <p14:creationId xmlns:p14="http://schemas.microsoft.com/office/powerpoint/2010/main" val="499260434"/>
      </p:ext>
    </p:extLst>
  </p:cSld>
  <p:clrMapOvr>
    <a:masterClrMapping/>
  </p:clrMapOvr>
  <p:transition/>
  <p:timing/>
</p:sld>
</file>

<file path=ppt/slides/slide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27301F4B-7117-2541-B262-8EBECB5A0F0B}"/>
              </a:ext>
            </a:extLst>
          </p:cNvPr>
          <p:cNvSpPr>
            <a:spLocks noGrp="1"/>
          </p:cNvSpPr>
          <p:nvPr>
            <p:ph idx="1"/>
          </p:nvPr>
        </p:nvSpPr>
        <p:spPr>
          <a:xfrm>
            <a:off x="714004" y="1035379"/>
            <a:ext cx="11804381" cy="5540425"/>
          </a:xfrm>
        </p:spPr>
        <p:txBody>
          <a:bodyPr>
            <a:normAutofit/>
          </a:bodyPr>
          <a:lstStyle/>
          <a:p>
            <a:pPr marL="0" indent="0">
              <a:spcBef>
                <a:spcPct val="0"/>
              </a:spcBef>
              <a:spcAft>
                <a:spcPct val="0"/>
              </a:spcAft>
              <a:buNone/>
            </a:pPr>
            <a:r>
              <a:rPr lang="en-US" altLang="zh-TW" sz="2400">
                <a:latin typeface="標楷體" pitchFamily="65" charset="-120"/>
              </a:rPr>
              <a:t>R3 </a:t>
            </a:r>
            <a:r>
              <a:rPr lang="zh-TW" altLang="en-US" sz="2400">
                <a:latin typeface="標楷體" pitchFamily="65" charset="-120"/>
              </a:rPr>
              <a:t>產生的輸出確認：</a:t>
            </a:r>
          </a:p>
          <a:p>
            <a:pPr marL="380990" indent="-380990">
              <a:spcBef>
                <a:spcPct val="0"/>
              </a:spcBef>
              <a:spcAft>
                <a:spcPct val="0"/>
              </a:spcAft>
              <a:buFont typeface="Arial" pitchFamily="34" charset="0"/>
              <a:buChar char="•"/>
            </a:pPr>
            <a:r>
              <a:rPr lang="en-US" altLang="zh-TW" sz="2000">
                <a:latin typeface="標楷體" pitchFamily="65" charset="-120"/>
              </a:rPr>
              <a:t>R3 </a:t>
            </a:r>
            <a:r>
              <a:rPr lang="zh-TW" altLang="en-US" sz="2000">
                <a:latin typeface="標楷體" pitchFamily="65" charset="-120"/>
              </a:rPr>
              <a:t>是預設優先順序為 </a:t>
            </a:r>
            <a:r>
              <a:rPr lang="en-US" altLang="zh-TW" sz="2000">
                <a:latin typeface="標楷體" pitchFamily="65" charset="-120"/>
              </a:rPr>
              <a:t>1 </a:t>
            </a:r>
            <a:r>
              <a:rPr lang="zh-TW" altLang="en-US" sz="2000">
                <a:latin typeface="標楷體" pitchFamily="65" charset="-120"/>
              </a:rPr>
              <a:t>的 </a:t>
            </a:r>
            <a:r>
              <a:rPr lang="en-US" altLang="zh-TW" sz="2000">
                <a:latin typeface="標楷體" pitchFamily="65" charset="-120"/>
              </a:rPr>
              <a:t>DR</a:t>
            </a:r>
            <a:r>
              <a:rPr lang="zh-TW" altLang="en-US" sz="2000">
                <a:latin typeface="標楷體" pitchFamily="65" charset="-120"/>
              </a:rPr>
              <a:t>。（第 </a:t>
            </a:r>
            <a:r>
              <a:rPr lang="en-US" altLang="zh-TW" sz="2000">
                <a:latin typeface="標楷體" pitchFamily="65" charset="-120"/>
              </a:rPr>
              <a:t>7 </a:t>
            </a:r>
            <a:r>
              <a:rPr lang="zh-TW" altLang="en-US" sz="2000">
                <a:latin typeface="標楷體" pitchFamily="65" charset="-120"/>
              </a:rPr>
              <a:t>行）</a:t>
            </a:r>
          </a:p>
          <a:p>
            <a:pPr marL="380990" indent="-380990">
              <a:spcBef>
                <a:spcPct val="0"/>
              </a:spcBef>
              <a:spcAft>
                <a:spcPct val="0"/>
              </a:spcAft>
              <a:buFont typeface="Arial" pitchFamily="34" charset="0"/>
              <a:buChar char="•"/>
            </a:pPr>
            <a:r>
              <a:rPr lang="zh-TW" altLang="en-US" sz="2000">
                <a:latin typeface="標楷體" pitchFamily="65" charset="-120"/>
              </a:rPr>
              <a:t>在 </a:t>
            </a:r>
            <a:r>
              <a:rPr lang="en-US" altLang="zh-TW" sz="2000">
                <a:latin typeface="標楷體" pitchFamily="65" charset="-120"/>
              </a:rPr>
              <a:t>IPv4 </a:t>
            </a:r>
            <a:r>
              <a:rPr lang="zh-TW" altLang="en-US" sz="2000">
                <a:latin typeface="標楷體" pitchFamily="65" charset="-120"/>
              </a:rPr>
              <a:t>位址 </a:t>
            </a:r>
            <a:r>
              <a:rPr lang="en-US" altLang="zh-TW" sz="2000">
                <a:latin typeface="標楷體" pitchFamily="65" charset="-120"/>
              </a:rPr>
              <a:t>192.168.1.3 </a:t>
            </a:r>
            <a:r>
              <a:rPr lang="zh-TW" altLang="en-US" sz="2000">
                <a:latin typeface="標楷體" pitchFamily="65" charset="-120"/>
              </a:rPr>
              <a:t>中，我們是 </a:t>
            </a:r>
            <a:r>
              <a:rPr lang="en-US" altLang="zh-TW" sz="2000">
                <a:latin typeface="標楷體" pitchFamily="65" charset="-120"/>
              </a:rPr>
              <a:t>R3</a:t>
            </a:r>
            <a:r>
              <a:rPr lang="zh-TW" altLang="en-US" sz="2000">
                <a:latin typeface="標楷體" pitchFamily="65" charset="-120"/>
              </a:rPr>
              <a:t>，路由器 </a:t>
            </a:r>
            <a:r>
              <a:rPr lang="en-US" altLang="zh-TW" sz="2000">
                <a:latin typeface="標楷體" pitchFamily="65" charset="-120"/>
              </a:rPr>
              <a:t>ID </a:t>
            </a:r>
            <a:r>
              <a:rPr lang="zh-TW" altLang="en-US" sz="2000">
                <a:latin typeface="標楷體" pitchFamily="65" charset="-120"/>
              </a:rPr>
              <a:t>為 </a:t>
            </a:r>
            <a:r>
              <a:rPr lang="en-US" altLang="zh-TW" sz="2000">
                <a:latin typeface="標楷體" pitchFamily="65" charset="-120"/>
              </a:rPr>
              <a:t>3.3.3.3</a:t>
            </a:r>
            <a:r>
              <a:rPr lang="zh-TW" altLang="en-US" sz="2000">
                <a:latin typeface="標楷體" pitchFamily="65" charset="-120"/>
              </a:rPr>
              <a:t>，而在 </a:t>
            </a:r>
            <a:r>
              <a:rPr lang="en-US" altLang="zh-TW" sz="2000">
                <a:latin typeface="標楷體" pitchFamily="65" charset="-120"/>
              </a:rPr>
              <a:t>IPv4 </a:t>
            </a:r>
            <a:r>
              <a:rPr lang="zh-TW" altLang="en-US" sz="2000">
                <a:latin typeface="標楷體" pitchFamily="65" charset="-120"/>
              </a:rPr>
              <a:t>位址 </a:t>
            </a:r>
            <a:r>
              <a:rPr lang="en-US" altLang="zh-TW" sz="2000">
                <a:latin typeface="標楷體" pitchFamily="65" charset="-120"/>
              </a:rPr>
              <a:t>192.168.1.2 </a:t>
            </a:r>
            <a:r>
              <a:rPr lang="zh-TW" altLang="en-US" sz="2000">
                <a:latin typeface="標楷體" pitchFamily="65" charset="-120"/>
              </a:rPr>
              <a:t>中，路由器 </a:t>
            </a:r>
            <a:r>
              <a:rPr lang="en-US" altLang="zh-TW" sz="2000">
                <a:latin typeface="標楷體" pitchFamily="65" charset="-120"/>
              </a:rPr>
              <a:t>ID </a:t>
            </a:r>
            <a:r>
              <a:rPr lang="zh-TW" altLang="en-US" sz="2000">
                <a:latin typeface="標楷體" pitchFamily="65" charset="-120"/>
              </a:rPr>
              <a:t>為 </a:t>
            </a:r>
            <a:r>
              <a:rPr lang="en-US" altLang="zh-TW" sz="2000">
                <a:latin typeface="標楷體" pitchFamily="65" charset="-120"/>
              </a:rPr>
              <a:t>R2</a:t>
            </a:r>
            <a:r>
              <a:rPr lang="zh-TW" altLang="en-US" sz="2000">
                <a:latin typeface="標楷體" pitchFamily="65" charset="-120"/>
              </a:rPr>
              <a:t>，而路由器 </a:t>
            </a:r>
            <a:r>
              <a:rPr lang="en-US" altLang="zh-TW" sz="2000">
                <a:latin typeface="標楷體" pitchFamily="65" charset="-120"/>
              </a:rPr>
              <a:t>ID </a:t>
            </a:r>
            <a:r>
              <a:rPr lang="zh-TW" altLang="en-US" sz="2000">
                <a:latin typeface="標楷體" pitchFamily="65" charset="-120"/>
              </a:rPr>
              <a:t>為 </a:t>
            </a:r>
            <a:r>
              <a:rPr lang="en-US" altLang="zh-TW" sz="2000">
                <a:latin typeface="標楷體" pitchFamily="65" charset="-120"/>
              </a:rPr>
              <a:t>2.2.2.2</a:t>
            </a:r>
            <a:r>
              <a:rPr lang="zh-TW" altLang="en-US" sz="2000">
                <a:latin typeface="標楷體" pitchFamily="65" charset="-120"/>
              </a:rPr>
              <a:t>。（第 </a:t>
            </a:r>
            <a:r>
              <a:rPr lang="en-US" altLang="zh-TW" sz="2000">
                <a:latin typeface="標楷體" pitchFamily="65" charset="-120"/>
              </a:rPr>
              <a:t>8 </a:t>
            </a:r>
            <a:r>
              <a:rPr lang="zh-TW" altLang="en-US" sz="2000">
                <a:latin typeface="標楷體" pitchFamily="65" charset="-120"/>
              </a:rPr>
              <a:t>行和第 </a:t>
            </a:r>
            <a:r>
              <a:rPr lang="en-US" altLang="zh-TW" sz="2000">
                <a:latin typeface="標楷體" pitchFamily="65" charset="-120"/>
              </a:rPr>
              <a:t>9 </a:t>
            </a:r>
            <a:r>
              <a:rPr lang="zh-TW" altLang="en-US" sz="2000">
                <a:latin typeface="標楷體" pitchFamily="65" charset="-120"/>
              </a:rPr>
              <a:t>行）</a:t>
            </a:r>
          </a:p>
          <a:p>
            <a:pPr marL="380990" indent="-380990">
              <a:spcBef>
                <a:spcPct val="0"/>
              </a:spcBef>
              <a:spcAft>
                <a:spcPct val="0"/>
              </a:spcAft>
              <a:buFont typeface="Arial" pitchFamily="34" charset="0"/>
              <a:buChar char="•"/>
            </a:pPr>
            <a:r>
              <a:rPr lang="en-US" altLang="zh-TW" sz="2000">
                <a:latin typeface="標楷體" pitchFamily="65" charset="-120"/>
              </a:rPr>
              <a:t>R3 </a:t>
            </a:r>
            <a:r>
              <a:rPr lang="zh-TW" altLang="en-US" sz="2000">
                <a:latin typeface="標楷體" pitchFamily="65" charset="-120"/>
              </a:rPr>
              <a:t>有兩個鄰接：一個鄰區的路由器 </a:t>
            </a:r>
            <a:r>
              <a:rPr lang="en-US" altLang="zh-TW" sz="2000">
                <a:latin typeface="標楷體" pitchFamily="65" charset="-120"/>
              </a:rPr>
              <a:t>ID 1.1.1.1 (R1)</a:t>
            </a:r>
            <a:r>
              <a:rPr lang="zh-TW" altLang="en-US" sz="2000">
                <a:latin typeface="標楷體" pitchFamily="65" charset="-120"/>
              </a:rPr>
              <a:t>，另一個則為 </a:t>
            </a:r>
            <a:r>
              <a:rPr lang="en-US" altLang="zh-TW" sz="2000">
                <a:latin typeface="標楷體" pitchFamily="65" charset="-120"/>
              </a:rPr>
              <a:t>BDR</a:t>
            </a:r>
            <a:r>
              <a:rPr lang="zh-TW" altLang="en-US" sz="2000">
                <a:latin typeface="標楷體" pitchFamily="65" charset="-120"/>
              </a:rPr>
              <a:t>。（第 </a:t>
            </a:r>
            <a:r>
              <a:rPr lang="en-US" altLang="zh-TW" sz="2000">
                <a:latin typeface="標楷體" pitchFamily="65" charset="-120"/>
              </a:rPr>
              <a:t>20-22 </a:t>
            </a:r>
            <a:r>
              <a:rPr lang="zh-TW" altLang="en-US" sz="2000">
                <a:latin typeface="標楷體" pitchFamily="65" charset="-120"/>
              </a:rPr>
              <a:t>行）</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2.3</a:t>
            </a:r>
            <a:r>
              <a:rPr lang="zh-TW" altLang="en-US" sz="3600">
                <a:solidFill>
                  <a:srgbClr val="004C69"/>
                </a:solidFill>
              </a:rPr>
              <a:t>多重存取 </a:t>
            </a:r>
            <a:r>
              <a:rPr lang="en-US" altLang="zh-TW" sz="3600">
                <a:solidFill>
                  <a:srgbClr val="004C69"/>
                </a:solidFill>
              </a:rPr>
              <a:t>OSPF </a:t>
            </a:r>
            <a:r>
              <a:rPr lang="zh-TW" altLang="en-US" sz="3600">
                <a:solidFill>
                  <a:srgbClr val="004C69"/>
                </a:solidFill>
              </a:rPr>
              <a:t>網路</a:t>
            </a:r>
            <a:br>
              <a:rPr lang="en-US" altLang="zh-TW" sz="3600">
                <a:solidFill>
                  <a:srgbClr val="004C69"/>
                </a:solidFill>
              </a:rPr>
            </a:br>
            <a:r>
              <a:rPr lang="zh-TW" altLang="en-US" sz="3600">
                <a:solidFill>
                  <a:srgbClr val="004C69"/>
                </a:solidFill>
              </a:rPr>
              <a:t>驗證 </a:t>
            </a:r>
            <a:r>
              <a:rPr lang="en-US" altLang="zh-TW" sz="3600">
                <a:solidFill>
                  <a:srgbClr val="004C69"/>
                </a:solidFill>
              </a:rPr>
              <a:t>OSPF </a:t>
            </a:r>
            <a:r>
              <a:rPr lang="zh-TW" altLang="en-US" sz="3600">
                <a:solidFill>
                  <a:srgbClr val="004C69"/>
                </a:solidFill>
              </a:rPr>
              <a:t>路由器角色（續）</a:t>
            </a:r>
          </a:p>
        </p:txBody>
      </p:sp>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52</a:t>
            </a:fld>
            <a:endParaRPr lang="en-US" kern="0">
              <a:solidFill>
                <a:srgbClr val="595959"/>
              </a:solidFill>
            </a:endParaRPr>
          </a:p>
        </p:txBody>
      </p:sp>
      <p:sp>
        <p:nvSpPr>
          <p:cNvPr id="7" name="Rectangle 4">
            <a:extLst>
              <a:ext uri="{FF2B5EF4-FFF2-40B4-BE49-F238E27FC236}">
                <a16:creationId xmlns:a16="http://schemas.microsoft.com/office/drawing/2014/main" id="{5860D293-AB15-7A4D-A8E1-D27EC3D7C4BE}"/>
              </a:ext>
            </a:extLst>
          </p:cNvPr>
          <p:cNvSpPr/>
          <p:nvPr/>
        </p:nvSpPr>
        <p:spPr>
          <a:xfrm>
            <a:off x="1343824" y="2780568"/>
            <a:ext cx="9500907" cy="3253070"/>
          </a:xfrm>
          <a:prstGeom prst="rect">
            <a:avLst/>
          </a:prstGeom>
          <a:solidFill>
            <a:srgbClr val="000000"/>
          </a:solidFill>
        </p:spPr>
        <p:txBody>
          <a:bodyPr wrap="square">
            <a:spAutoFit/>
          </a:bodyPr>
          <a:lstStyle/>
          <a:p>
            <a:r>
              <a:rPr lang="en-US" altLang="zh-TW" sz="1467">
                <a:solidFill>
                  <a:schemeClr val="bg1"/>
                </a:solidFill>
                <a:latin typeface="Courier New" panose="02070309020205020404" pitchFamily="49" charset="0"/>
                <a:cs typeface="Courier New" panose="02070309020205020404" pitchFamily="49" charset="0"/>
              </a:rPr>
              <a:t>R3# </a:t>
            </a:r>
            <a:r>
              <a:rPr lang="en-US" altLang="zh-TW" sz="1467" b="1">
                <a:solidFill>
                  <a:schemeClr val="bg1"/>
                </a:solidFill>
                <a:latin typeface="Courier New" panose="02070309020205020404" pitchFamily="49" charset="0"/>
                <a:cs typeface="Courier New" panose="02070309020205020404" pitchFamily="49" charset="0"/>
              </a:rPr>
              <a:t>show ip ospf interface GigabitEthernet 0/0/0</a:t>
            </a:r>
          </a:p>
          <a:p>
            <a:r>
              <a:rPr lang="en-US" altLang="zh-TW" sz="1467">
                <a:solidFill>
                  <a:schemeClr val="bg1"/>
                </a:solidFill>
                <a:latin typeface="Courier New" panose="02070309020205020404" pitchFamily="49" charset="0"/>
                <a:cs typeface="Courier New" panose="02070309020205020404" pitchFamily="49" charset="0"/>
              </a:rPr>
              <a:t>GigabitEthernet0/0/0 is up, line protocol is up </a:t>
            </a:r>
          </a:p>
          <a:p>
            <a:r>
              <a:rPr lang="en-US" altLang="zh-TW" sz="1467">
                <a:solidFill>
                  <a:schemeClr val="bg1"/>
                </a:solidFill>
                <a:latin typeface="Courier New" panose="02070309020205020404" pitchFamily="49" charset="0"/>
                <a:cs typeface="Courier New" panose="02070309020205020404" pitchFamily="49" charset="0"/>
              </a:rPr>
              <a:t>  Internet Address 192.168.1.3/24, Area 0, Attached via Interface Enable</a:t>
            </a:r>
          </a:p>
          <a:p>
            <a:r>
              <a:rPr lang="en-US" altLang="zh-TW" sz="1467">
                <a:solidFill>
                  <a:schemeClr val="bg1"/>
                </a:solidFill>
                <a:latin typeface="Courier New" panose="02070309020205020404" pitchFamily="49" charset="0"/>
                <a:cs typeface="Courier New" panose="02070309020205020404" pitchFamily="49" charset="0"/>
              </a:rPr>
              <a:t>  Process ID 10, Router ID 3.3.3.3, Network Type BROADCAST, Cost: 1</a:t>
            </a:r>
          </a:p>
          <a:p>
            <a:r>
              <a:rPr lang="en-US" altLang="zh-TW" sz="1467">
                <a:solidFill>
                  <a:schemeClr val="bg1"/>
                </a:solidFill>
                <a:latin typeface="Courier New" panose="02070309020205020404" pitchFamily="49" charset="0"/>
                <a:cs typeface="Courier New" panose="02070309020205020404" pitchFamily="49" charset="0"/>
              </a:rPr>
              <a:t>  </a:t>
            </a:r>
            <a:r>
              <a:rPr lang="zh-TW" altLang="en-US" sz="1467">
                <a:solidFill>
                  <a:schemeClr val="bg1"/>
                </a:solidFill>
                <a:latin typeface="Courier New" panose="02070309020205020404" pitchFamily="49" charset="0"/>
                <a:cs typeface="Courier New" panose="02070309020205020404" pitchFamily="49" charset="0"/>
              </a:rPr>
              <a:t>（輸出省略） </a:t>
            </a:r>
          </a:p>
          <a:p>
            <a:r>
              <a:rPr lang="zh-TW" altLang="en-US" sz="1467">
                <a:solidFill>
                  <a:schemeClr val="bg1"/>
                </a:solidFill>
                <a:latin typeface="Courier New" panose="02070309020205020404" pitchFamily="49" charset="0"/>
                <a:cs typeface="Courier New" panose="02070309020205020404" pitchFamily="49" charset="0"/>
              </a:rPr>
              <a:t>  </a:t>
            </a:r>
            <a:r>
              <a:rPr lang="en-US" altLang="zh-TW" sz="1467">
                <a:solidFill>
                  <a:schemeClr val="bg1"/>
                </a:solidFill>
                <a:latin typeface="Courier New" panose="02070309020205020404" pitchFamily="49" charset="0"/>
                <a:cs typeface="Courier New" panose="02070309020205020404" pitchFamily="49" charset="0"/>
              </a:rPr>
              <a:t>Transmit Delay is 1 sec, </a:t>
            </a:r>
            <a:r>
              <a:rPr lang="en-US" altLang="zh-TW" sz="1467">
                <a:solidFill>
                  <a:schemeClr val="accent6"/>
                </a:solidFill>
                <a:latin typeface="Courier New" panose="02070309020205020404" pitchFamily="49" charset="0"/>
                <a:cs typeface="Courier New" panose="02070309020205020404" pitchFamily="49" charset="0"/>
              </a:rPr>
              <a:t>State DR, Priority 1</a:t>
            </a:r>
          </a:p>
          <a:p>
            <a:r>
              <a:rPr lang="en-US" altLang="zh-TW" sz="1467">
                <a:solidFill>
                  <a:schemeClr val="accent6"/>
                </a:solidFill>
                <a:latin typeface="Courier New" panose="02070309020205020404" pitchFamily="49" charset="0"/>
                <a:cs typeface="Courier New" panose="02070309020205020404" pitchFamily="49" charset="0"/>
              </a:rPr>
              <a:t>  Designated Router (ID) 3.3.3.3, Interface address 192.168.1.3</a:t>
            </a:r>
          </a:p>
          <a:p>
            <a:r>
              <a:rPr lang="en-US" altLang="zh-TW" sz="1467">
                <a:solidFill>
                  <a:schemeClr val="accent6"/>
                </a:solidFill>
                <a:latin typeface="Courier New" panose="02070309020205020404" pitchFamily="49" charset="0"/>
                <a:cs typeface="Courier New" panose="02070309020205020404" pitchFamily="49" charset="0"/>
              </a:rPr>
              <a:t>  Backup Designated router (ID) 2.2.2.2, Interface address 192.168.1.2</a:t>
            </a:r>
          </a:p>
          <a:p>
            <a:r>
              <a:rPr lang="en-US" altLang="zh-TW" sz="1467">
                <a:solidFill>
                  <a:schemeClr val="bg1"/>
                </a:solidFill>
                <a:latin typeface="Courier New" panose="02070309020205020404" pitchFamily="49" charset="0"/>
                <a:cs typeface="Courier New" panose="02070309020205020404" pitchFamily="49" charset="0"/>
              </a:rPr>
              <a:t>  </a:t>
            </a:r>
            <a:r>
              <a:rPr lang="zh-TW" altLang="en-US" sz="1467">
                <a:solidFill>
                  <a:schemeClr val="bg1"/>
                </a:solidFill>
                <a:latin typeface="Courier New" panose="02070309020205020404" pitchFamily="49" charset="0"/>
                <a:cs typeface="Courier New" panose="02070309020205020404" pitchFamily="49" charset="0"/>
              </a:rPr>
              <a:t>（輸出省略） </a:t>
            </a:r>
          </a:p>
          <a:p>
            <a:r>
              <a:rPr lang="zh-TW" altLang="en-US" sz="1467">
                <a:solidFill>
                  <a:schemeClr val="bg1"/>
                </a:solidFill>
                <a:latin typeface="Courier New" panose="02070309020205020404" pitchFamily="49" charset="0"/>
                <a:cs typeface="Courier New" panose="02070309020205020404" pitchFamily="49" charset="0"/>
              </a:rPr>
              <a:t>  </a:t>
            </a:r>
            <a:r>
              <a:rPr lang="en-US" altLang="zh-TW" sz="1467">
                <a:solidFill>
                  <a:schemeClr val="accent6"/>
                </a:solidFill>
                <a:latin typeface="Courier New" panose="02070309020205020404" pitchFamily="49" charset="0"/>
                <a:cs typeface="Courier New" panose="02070309020205020404" pitchFamily="49" charset="0"/>
              </a:rPr>
              <a:t>Neighbor Count is 2, Adjacent neighbor count is 2 </a:t>
            </a:r>
          </a:p>
          <a:p>
            <a:r>
              <a:rPr lang="en-US" altLang="zh-TW" sz="1467">
                <a:solidFill>
                  <a:schemeClr val="accent6"/>
                </a:solidFill>
                <a:latin typeface="Courier New" panose="02070309020205020404" pitchFamily="49" charset="0"/>
                <a:cs typeface="Courier New" panose="02070309020205020404" pitchFamily="49" charset="0"/>
              </a:rPr>
              <a:t>    Adjacent with neighbor 1.1.1.1</a:t>
            </a:r>
          </a:p>
          <a:p>
            <a:r>
              <a:rPr lang="en-US" altLang="zh-TW" sz="1467">
                <a:solidFill>
                  <a:schemeClr val="accent6"/>
                </a:solidFill>
                <a:latin typeface="Courier New" panose="02070309020205020404" pitchFamily="49" charset="0"/>
                <a:cs typeface="Courier New" panose="02070309020205020404" pitchFamily="49" charset="0"/>
              </a:rPr>
              <a:t>    Adjacent with neighbor 2.2.2.2  (Backup Designated Router)</a:t>
            </a:r>
          </a:p>
          <a:p>
            <a:r>
              <a:rPr lang="en-US" altLang="zh-TW" sz="1467">
                <a:solidFill>
                  <a:schemeClr val="bg1"/>
                </a:solidFill>
                <a:latin typeface="Courier New" panose="02070309020205020404" pitchFamily="49" charset="0"/>
                <a:cs typeface="Courier New" panose="02070309020205020404" pitchFamily="49" charset="0"/>
              </a:rPr>
              <a:t>  Suppress hello for 0 neighbor(s)</a:t>
            </a:r>
          </a:p>
          <a:p>
            <a:r>
              <a:rPr lang="en-US" altLang="zh-TW" sz="1467">
                <a:solidFill>
                  <a:schemeClr val="bg1"/>
                </a:solidFill>
                <a:latin typeface="Courier New" panose="02070309020205020404" pitchFamily="49" charset="0"/>
                <a:cs typeface="Courier New" panose="02070309020205020404" pitchFamily="49" charset="0"/>
              </a:rPr>
              <a:t>R3#</a:t>
            </a:r>
            <a:endParaRPr lang="zh-TW" altLang="en-US" sz="1467">
              <a:solidFill>
                <a:schemeClr val="bg1"/>
              </a:solidFill>
              <a:latin typeface="Courier New" panose="02070309020205020404" pitchFamily="49" charset="0"/>
              <a:cs typeface="Courier New" panose="02070309020205020404" pitchFamily="49" charset="0"/>
            </a:endParaRPr>
          </a:p>
        </p:txBody>
      </p:sp>
    </p:spTree>
    <p:custDataLst>
      <p:tags r:id="rId3"/>
    </p:custDataLst>
    <p:extLst>
      <p:ext uri="{BB962C8B-B14F-4D97-AF65-F5344CB8AC3E}">
        <p14:creationId xmlns:p14="http://schemas.microsoft.com/office/powerpoint/2010/main" val="279543245"/>
      </p:ext>
    </p:extLst>
  </p:cSld>
  <p:clrMapOvr>
    <a:masterClrMapping/>
  </p:clrMapOvr>
  <p:transition/>
  <p:timing/>
</p:sld>
</file>

<file path=ppt/slides/slide5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38844"/>
            <a:ext cx="11804381" cy="4961806"/>
          </a:xfrm>
        </p:spPr>
        <p:txBody>
          <a:bodyPr/>
          <a:lstStyle/>
          <a:p>
            <a:pPr marL="0" indent="0">
              <a:buNone/>
            </a:pPr>
            <a:r>
              <a:rPr lang="zh-TW" altLang="en-US" sz="2133">
                <a:latin typeface="標楷體" pitchFamily="65" charset="-120"/>
              </a:rPr>
              <a:t>此表列出了診斷涉及路由協定的可能問題時需要探索的領域。</a:t>
            </a:r>
            <a:endParaRPr lang="en-CA"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12.4</a:t>
            </a:r>
            <a:r>
              <a:rPr lang="zh-TW" altLang="en-US" sz="3600" smtClean="0">
                <a:solidFill>
                  <a:srgbClr val="004C69"/>
                </a:solidFill>
              </a:rPr>
              <a:t> 網路</a:t>
            </a:r>
            <a:r>
              <a:rPr lang="zh-TW" altLang="en-US" sz="3600">
                <a:solidFill>
                  <a:srgbClr val="004C69"/>
                </a:solidFill>
              </a:rPr>
              <a:t>問題的徵候和原因</a:t>
            </a:r>
            <a:br>
              <a:rPr lang="en-US" sz="3600">
                <a:solidFill>
                  <a:srgbClr val="004C69"/>
                </a:solidFill>
              </a:rPr>
            </a:br>
            <a:r>
              <a:rPr lang="zh-TW" altLang="en-US" sz="3600">
                <a:solidFill>
                  <a:srgbClr val="004C69"/>
                </a:solidFill>
              </a:rPr>
              <a:t>網路層故障排除（續）</a:t>
            </a:r>
          </a:p>
        </p:txBody>
      </p:sp>
      <p:graphicFrame>
        <p:nvGraphicFramePr>
          <p:cNvPr id="2" name="Table 1">
            <a:extLst>
              <a:ext uri="{FF2B5EF4-FFF2-40B4-BE49-F238E27FC236}">
                <a16:creationId xmlns:a16="http://schemas.microsoft.com/office/drawing/2014/main" id="{A937A068-B473-454B-A79E-BB4552697074}"/>
              </a:ext>
            </a:extLst>
          </p:cNvPr>
          <p:cNvGraphicFramePr>
            <a:graphicFrameLocks noGrp="1"/>
          </p:cNvGraphicFramePr>
          <p:nvPr>
            <p:extLst>
              <p:ext uri="{D42A27DB-BD31-4B8C-83A1-F6EECF244321}">
                <p14:modId xmlns:p14="http://schemas.microsoft.com/office/powerpoint/2010/main" val="2523339719"/>
              </p:ext>
            </p:extLst>
          </p:nvPr>
        </p:nvGraphicFramePr>
        <p:xfrm>
          <a:off x="694380" y="1618848"/>
          <a:ext cx="10803237" cy="4355208"/>
        </p:xfrm>
        <a:graphic>
          <a:graphicData uri="http://schemas.openxmlformats.org/drawingml/2006/table">
            <a:tbl>
              <a:tblPr firstRow="1" bandRow="1">
                <a:tableStyleId>{5C22544A-7EE6-4342-B048-85BDC9FD1C3A}</a:tableStyleId>
              </a:tblPr>
              <a:tblGrid>
                <a:gridCol w="2556820">
                  <a:extLst>
                    <a:ext uri="{9D8B030D-6E8A-4147-A177-3AD203B41FA5}">
                      <a16:colId xmlns:a16="http://schemas.microsoft.com/office/drawing/2014/main" val="3623608735"/>
                    </a:ext>
                  </a:extLst>
                </a:gridCol>
                <a:gridCol w="8246417">
                  <a:extLst>
                    <a:ext uri="{9D8B030D-6E8A-4147-A177-3AD203B41FA5}">
                      <a16:colId xmlns:a16="http://schemas.microsoft.com/office/drawing/2014/main" val="2624756040"/>
                    </a:ext>
                  </a:extLst>
                </a:gridCol>
              </a:tblGrid>
              <a:tr h="369147">
                <a:tc>
                  <a:txBody>
                    <a:bodyPr vert="horz" wrap="square"/>
                    <a:lstStyle/>
                    <a:p>
                      <a:pPr algn="l" rtl="0" fontAlgn="ctr"/>
                      <a:r>
                        <a:rPr lang="zh-TW" altLang="en-US" sz="2000" b="1">
                          <a:effectLst/>
                          <a:latin typeface="標楷體" pitchFamily="65" charset="-120"/>
                          <a:ea typeface="標楷體" panose="03000509000000000000" pitchFamily="65" charset="-120"/>
                        </a:rPr>
                        <a:t>問題原因</a:t>
                      </a:r>
                      <a:endParaRPr lang="zh-TW" sz="2000" b="1">
                        <a:effectLst/>
                        <a:latin typeface="標楷體" pitchFamily="65" charset="-120"/>
                        <a:ea typeface="標楷體" panose="03000509000000000000" pitchFamily="65" charset="-120"/>
                      </a:endParaRPr>
                    </a:p>
                  </a:txBody>
                  <a:tcPr marL="42333" marR="42333" marT="42333" marB="42333" anchor="ctr"/>
                </a:tc>
                <a:tc>
                  <a:txBody>
                    <a:bodyPr vert="horz" wrap="square"/>
                    <a:lstStyle/>
                    <a:p>
                      <a:pPr algn="l" rtl="0" fontAlgn="ctr"/>
                      <a:r>
                        <a:rPr lang="zh-TW" sz="2000" b="1">
                          <a:effectLst/>
                          <a:latin typeface="標楷體" pitchFamily="65" charset="-120"/>
                          <a:ea typeface="標楷體" panose="03000509000000000000" pitchFamily="65" charset="-120"/>
                        </a:rPr>
                        <a:t>說明</a:t>
                      </a:r>
                    </a:p>
                  </a:txBody>
                  <a:tcPr marL="42333" marR="42333" marT="42333" marB="42333" anchor="ctr"/>
                </a:tc>
                <a:extLst>
                  <a:ext uri="{0D108BD9-81ED-4DB2-BD59-A6C34878D82A}">
                    <a16:rowId xmlns:a16="http://schemas.microsoft.com/office/drawing/2014/main" val="1711381194"/>
                  </a:ext>
                </a:extLst>
              </a:tr>
              <a:tr h="1066123">
                <a:tc>
                  <a:txBody>
                    <a:bodyPr vert="horz" wrap="square"/>
                    <a:lstStyle/>
                    <a:p>
                      <a:pPr rtl="0" fontAlgn="ctr"/>
                      <a:r>
                        <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一般網路問題</a:t>
                      </a:r>
                    </a:p>
                  </a:txBody>
                  <a:tcPr marL="42333" marR="42333" marT="42333" marB="42333" anchor="ctr"/>
                </a:tc>
                <a:tc>
                  <a:txBody>
                    <a:bodyPr vert="horz" wrap="square"/>
                    <a:lstStyle/>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通常拓撲中的變更可能會在不知不覺中對網路的其他區域產生影響。</a:t>
                      </a:r>
                    </a:p>
                    <a:p>
                      <a:pPr marL="85725" lvl="0" indent="-85725" algn="l" defTabSz="685777" rtl="0" eaLnBrk="1" fontAlgn="ctr" latinLnBrk="0" hangingPunct="1">
                        <a:lnSpc>
                          <a:spcPct val="115000"/>
                        </a:lnSpc>
                        <a:spcAft>
                          <a:spcPct val="0"/>
                        </a:spcAft>
                        <a:buFont typeface="Arial" pitchFamily="34" charset="0"/>
                        <a:buChar char="•"/>
                      </a:pPr>
                      <a:r>
                        <a:rPr lang="zh-TW" altLang="en-US" sz="2000" b="0" kern="1200">
                          <a:solidFill>
                            <a:srgbClr val="000000"/>
                          </a:solidFill>
                          <a:effectLst/>
                          <a:latin typeface="標楷體" pitchFamily="65" charset="-120"/>
                          <a:ea typeface="標楷體" panose="03000509000000000000" pitchFamily="65" charset="-120"/>
                          <a:cs typeface="+mn-cs"/>
                        </a:rPr>
                        <a:t>確定</a:t>
                      </a:r>
                      <a:r>
                        <a:rPr lang="zh-TW" sz="2000" b="0" kern="1200">
                          <a:solidFill>
                            <a:srgbClr val="000000"/>
                          </a:solidFill>
                          <a:effectLst/>
                          <a:latin typeface="標楷體" pitchFamily="65" charset="-120"/>
                          <a:ea typeface="標楷體" panose="03000509000000000000" pitchFamily="65" charset="-120"/>
                          <a:cs typeface="+mn-cs"/>
                        </a:rPr>
                        <a:t>網路中的任何項目最近是否有變更，以及目前是否有任何人正在處理網路基礎</a:t>
                      </a:r>
                      <a:r>
                        <a:rPr lang="zh-TW" altLang="en-US" sz="2000" b="0" kern="1200">
                          <a:solidFill>
                            <a:srgbClr val="000000"/>
                          </a:solidFill>
                          <a:effectLst/>
                          <a:latin typeface="標楷體" pitchFamily="65" charset="-120"/>
                          <a:ea typeface="標楷體" panose="03000509000000000000" pitchFamily="65" charset="-120"/>
                          <a:cs typeface="+mn-cs"/>
                        </a:rPr>
                        <a:t>建設</a:t>
                      </a:r>
                      <a:r>
                        <a:rPr lang="zh-TW" sz="2000" b="0" kern="1200">
                          <a:solidFill>
                            <a:srgbClr val="000000"/>
                          </a:solidFill>
                          <a:effectLst/>
                          <a:latin typeface="標楷體" pitchFamily="65" charset="-120"/>
                          <a:ea typeface="標楷體" panose="03000509000000000000" pitchFamily="65" charset="-120"/>
                          <a:cs typeface="+mn-cs"/>
                        </a:rPr>
                        <a:t>。</a:t>
                      </a:r>
                    </a:p>
                  </a:txBody>
                  <a:tcPr marL="42333" marR="42333" marT="42333" marB="42333" anchor="ctr"/>
                </a:tc>
                <a:extLst>
                  <a:ext uri="{0D108BD9-81ED-4DB2-BD59-A6C34878D82A}">
                    <a16:rowId xmlns:a16="http://schemas.microsoft.com/office/drawing/2014/main" val="2166185210"/>
                  </a:ext>
                </a:extLst>
              </a:tr>
              <a:tr h="820759">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連通性問題</a:t>
                      </a:r>
                      <a:endPar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檢查是否有任何設備和</a:t>
                      </a:r>
                      <a:r>
                        <a:rPr lang="zh-TW" altLang="en-US" sz="2000" b="0" kern="1200">
                          <a:solidFill>
                            <a:srgbClr val="000000"/>
                          </a:solidFill>
                          <a:effectLst/>
                          <a:latin typeface="標楷體" pitchFamily="65" charset="-120"/>
                          <a:ea typeface="標楷體" panose="03000509000000000000" pitchFamily="65" charset="-120"/>
                          <a:cs typeface="+mn-cs"/>
                        </a:rPr>
                        <a:t>連通性</a:t>
                      </a:r>
                      <a:r>
                        <a:rPr lang="zh-TW" sz="2000" b="0" kern="1200">
                          <a:solidFill>
                            <a:srgbClr val="000000"/>
                          </a:solidFill>
                          <a:effectLst/>
                          <a:latin typeface="標楷體" pitchFamily="65" charset="-120"/>
                          <a:ea typeface="標楷體" panose="03000509000000000000" pitchFamily="65" charset="-120"/>
                          <a:cs typeface="+mn-cs"/>
                        </a:rPr>
                        <a:t>問題，包括電</a:t>
                      </a:r>
                      <a:r>
                        <a:rPr lang="zh-TW" altLang="en-US" sz="2000" b="0" kern="1200">
                          <a:solidFill>
                            <a:srgbClr val="000000"/>
                          </a:solidFill>
                          <a:effectLst/>
                          <a:latin typeface="標楷體" pitchFamily="65" charset="-120"/>
                          <a:ea typeface="標楷體" panose="03000509000000000000" pitchFamily="65" charset="-120"/>
                          <a:cs typeface="+mn-cs"/>
                        </a:rPr>
                        <a:t>力</a:t>
                      </a:r>
                      <a:r>
                        <a:rPr lang="zh-TW" sz="2000" b="0" kern="1200">
                          <a:solidFill>
                            <a:srgbClr val="000000"/>
                          </a:solidFill>
                          <a:effectLst/>
                          <a:latin typeface="標楷體" pitchFamily="65" charset="-120"/>
                          <a:ea typeface="標楷體" panose="03000509000000000000" pitchFamily="65" charset="-120"/>
                          <a:cs typeface="+mn-cs"/>
                        </a:rPr>
                        <a:t>問題、環境問題和第 1 層問題，例如纜線問題、連接埠不良，以及 ISP 問題。</a:t>
                      </a:r>
                    </a:p>
                  </a:txBody>
                  <a:tcPr marL="42333" marR="42333" marT="42333" marB="42333" anchor="ctr"/>
                </a:tc>
                <a:extLst>
                  <a:ext uri="{0D108BD9-81ED-4DB2-BD59-A6C34878D82A}">
                    <a16:rowId xmlns:a16="http://schemas.microsoft.com/office/drawing/2014/main" val="663477630"/>
                  </a:ext>
                </a:extLst>
              </a:tr>
              <a:tr h="656737">
                <a:tc>
                  <a:txBody>
                    <a:bodyPr vert="horz" wrap="square"/>
                    <a:lstStyle/>
                    <a:p>
                      <a:pPr rtl="0" fontAlgn="ctr"/>
                      <a:r>
                        <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路由表</a:t>
                      </a: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檢查路由表是否有任何</a:t>
                      </a:r>
                      <a:r>
                        <a:rPr lang="zh-TW" altLang="en-US" sz="2000" b="0" kern="1200">
                          <a:solidFill>
                            <a:srgbClr val="000000"/>
                          </a:solidFill>
                          <a:effectLst/>
                          <a:latin typeface="標楷體" pitchFamily="65" charset="-120"/>
                          <a:ea typeface="標楷體" panose="03000509000000000000" pitchFamily="65" charset="-120"/>
                          <a:cs typeface="+mn-cs"/>
                        </a:rPr>
                        <a:t>非預期的事物</a:t>
                      </a:r>
                      <a:r>
                        <a:rPr lang="zh-TW" sz="2000" b="0" kern="1200">
                          <a:solidFill>
                            <a:srgbClr val="000000"/>
                          </a:solidFill>
                          <a:effectLst/>
                          <a:latin typeface="標楷體" pitchFamily="65" charset="-120"/>
                          <a:ea typeface="標楷體" panose="03000509000000000000" pitchFamily="65" charset="-120"/>
                          <a:cs typeface="+mn-cs"/>
                        </a:rPr>
                        <a:t>，例如遺失的路由或</a:t>
                      </a:r>
                      <a:r>
                        <a:rPr lang="zh-TW" altLang="en-US" sz="2000" b="0" kern="1200">
                          <a:solidFill>
                            <a:srgbClr val="000000"/>
                          </a:solidFill>
                          <a:effectLst/>
                          <a:latin typeface="標楷體" pitchFamily="65" charset="-120"/>
                          <a:ea typeface="標楷體" panose="03000509000000000000" pitchFamily="65" charset="-120"/>
                          <a:cs typeface="+mn-cs"/>
                        </a:rPr>
                        <a:t>非預期的</a:t>
                      </a:r>
                      <a:r>
                        <a:rPr lang="zh-TW" sz="2000" b="0" kern="1200">
                          <a:solidFill>
                            <a:srgbClr val="000000"/>
                          </a:solidFill>
                          <a:effectLst/>
                          <a:latin typeface="標楷體" pitchFamily="65" charset="-120"/>
                          <a:ea typeface="標楷體" panose="03000509000000000000" pitchFamily="65" charset="-120"/>
                          <a:cs typeface="+mn-cs"/>
                        </a:rPr>
                        <a:t>路由。</a:t>
                      </a:r>
                    </a:p>
                  </a:txBody>
                  <a:tcPr marL="42333" marR="42333" marT="42333" marB="42333" anchor="ctr"/>
                </a:tc>
                <a:extLst>
                  <a:ext uri="{0D108BD9-81ED-4DB2-BD59-A6C34878D82A}">
                    <a16:rowId xmlns:a16="http://schemas.microsoft.com/office/drawing/2014/main" val="627490049"/>
                  </a:ext>
                </a:extLst>
              </a:tr>
              <a:tr h="673100">
                <a:tc>
                  <a:txBody>
                    <a:bodyPr vert="horz" wrap="square"/>
                    <a:lstStyle/>
                    <a:p>
                      <a:pPr rtl="0" fontAlgn="ctr"/>
                      <a:r>
                        <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鄰居問題</a:t>
                      </a: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檢查形成鄰居鄰</a:t>
                      </a:r>
                      <a:r>
                        <a:rPr lang="zh-TW" altLang="en-US" sz="2000" b="0" kern="1200">
                          <a:solidFill>
                            <a:srgbClr val="000000"/>
                          </a:solidFill>
                          <a:effectLst/>
                          <a:latin typeface="標楷體" pitchFamily="65" charset="-120"/>
                          <a:ea typeface="標楷體" panose="03000509000000000000" pitchFamily="65" charset="-120"/>
                          <a:cs typeface="+mn-cs"/>
                        </a:rPr>
                        <a:t>接</a:t>
                      </a:r>
                      <a:r>
                        <a:rPr lang="zh-TW" sz="2000" b="0" kern="1200">
                          <a:solidFill>
                            <a:srgbClr val="000000"/>
                          </a:solidFill>
                          <a:effectLst/>
                          <a:latin typeface="標楷體" pitchFamily="65" charset="-120"/>
                          <a:ea typeface="標楷體" panose="03000509000000000000" pitchFamily="65" charset="-120"/>
                          <a:cs typeface="+mn-cs"/>
                        </a:rPr>
                        <a:t>關係的路由器是否有任何問題。</a:t>
                      </a:r>
                    </a:p>
                  </a:txBody>
                  <a:tcPr marL="42333" marR="42333" marT="42333" marB="42333" anchor="ctr"/>
                </a:tc>
                <a:extLst>
                  <a:ext uri="{0D108BD9-81ED-4DB2-BD59-A6C34878D82A}">
                    <a16:rowId xmlns:a16="http://schemas.microsoft.com/office/drawing/2014/main" val="1921656052"/>
                  </a:ext>
                </a:extLst>
              </a:tr>
              <a:tr h="678920">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拓撲資料庫</a:t>
                      </a:r>
                      <a:endPar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檢查表中是否有任何未預期</a:t>
                      </a:r>
                      <a:r>
                        <a:rPr lang="zh-TW" altLang="en-US" sz="2000" b="0" kern="1200">
                          <a:solidFill>
                            <a:srgbClr val="000000"/>
                          </a:solidFill>
                          <a:effectLst/>
                          <a:latin typeface="標楷體" pitchFamily="65" charset="-120"/>
                          <a:ea typeface="標楷體" panose="03000509000000000000" pitchFamily="65" charset="-120"/>
                          <a:cs typeface="+mn-cs"/>
                        </a:rPr>
                        <a:t>的事物</a:t>
                      </a:r>
                      <a:r>
                        <a:rPr lang="zh-TW" sz="2000" b="0" kern="1200">
                          <a:solidFill>
                            <a:srgbClr val="000000"/>
                          </a:solidFill>
                          <a:effectLst/>
                          <a:latin typeface="標楷體" pitchFamily="65" charset="-120"/>
                          <a:ea typeface="標楷體" panose="03000509000000000000" pitchFamily="65" charset="-120"/>
                          <a:cs typeface="+mn-cs"/>
                        </a:rPr>
                        <a:t>，例如遺失的</a:t>
                      </a:r>
                      <a:r>
                        <a:rPr lang="zh-TW" altLang="en-US" sz="2000" b="0" kern="1200">
                          <a:solidFill>
                            <a:srgbClr val="000000"/>
                          </a:solidFill>
                          <a:effectLst/>
                          <a:latin typeface="標楷體" pitchFamily="65" charset="-120"/>
                          <a:ea typeface="標楷體" panose="03000509000000000000" pitchFamily="65" charset="-120"/>
                          <a:cs typeface="+mn-cs"/>
                        </a:rPr>
                        <a:t>條</a:t>
                      </a:r>
                      <a:r>
                        <a:rPr lang="zh-TW" sz="2000" b="0" kern="1200">
                          <a:solidFill>
                            <a:srgbClr val="000000"/>
                          </a:solidFill>
                          <a:effectLst/>
                          <a:latin typeface="標楷體" pitchFamily="65" charset="-120"/>
                          <a:ea typeface="標楷體" panose="03000509000000000000" pitchFamily="65" charset="-120"/>
                          <a:cs typeface="+mn-cs"/>
                        </a:rPr>
                        <a:t>目或</a:t>
                      </a:r>
                      <a:r>
                        <a:rPr lang="zh-TW" altLang="en-US" sz="2000" b="0" kern="1200">
                          <a:solidFill>
                            <a:srgbClr val="000000"/>
                          </a:solidFill>
                          <a:effectLst/>
                          <a:latin typeface="標楷體" pitchFamily="65" charset="-120"/>
                          <a:ea typeface="標楷體" panose="03000509000000000000" pitchFamily="65" charset="-120"/>
                          <a:cs typeface="+mn-cs"/>
                        </a:rPr>
                        <a:t>非</a:t>
                      </a:r>
                      <a:r>
                        <a:rPr lang="zh-TW" sz="2000" b="0" kern="1200">
                          <a:solidFill>
                            <a:srgbClr val="000000"/>
                          </a:solidFill>
                          <a:effectLst/>
                          <a:latin typeface="標楷體" pitchFamily="65" charset="-120"/>
                          <a:ea typeface="標楷體" panose="03000509000000000000" pitchFamily="65" charset="-120"/>
                          <a:cs typeface="+mn-cs"/>
                        </a:rPr>
                        <a:t>預期的</a:t>
                      </a:r>
                      <a:r>
                        <a:rPr lang="zh-TW" altLang="en-US" sz="2000" b="0" kern="1200">
                          <a:solidFill>
                            <a:srgbClr val="000000"/>
                          </a:solidFill>
                          <a:effectLst/>
                          <a:latin typeface="標楷體" pitchFamily="65" charset="-120"/>
                          <a:ea typeface="標楷體" panose="03000509000000000000" pitchFamily="65" charset="-120"/>
                          <a:cs typeface="+mn-cs"/>
                        </a:rPr>
                        <a:t>條</a:t>
                      </a:r>
                      <a:r>
                        <a:rPr lang="zh-TW" sz="2000" b="0" kern="1200">
                          <a:solidFill>
                            <a:srgbClr val="000000"/>
                          </a:solidFill>
                          <a:effectLst/>
                          <a:latin typeface="標楷體" pitchFamily="65" charset="-120"/>
                          <a:ea typeface="標楷體" panose="03000509000000000000" pitchFamily="65" charset="-120"/>
                          <a:cs typeface="+mn-cs"/>
                        </a:rPr>
                        <a:t>目。</a:t>
                      </a:r>
                    </a:p>
                  </a:txBody>
                  <a:tcPr marL="42333" marR="42333" marT="42333" marB="42333" anchor="ctr"/>
                </a:tc>
                <a:extLst>
                  <a:ext uri="{0D108BD9-81ED-4DB2-BD59-A6C34878D82A}">
                    <a16:rowId xmlns:a16="http://schemas.microsoft.com/office/drawing/2014/main" val="1499702936"/>
                  </a:ext>
                </a:extLst>
              </a:tr>
            </a:tbl>
          </a:graphicData>
        </a:graphic>
      </p:graphicFrame>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520</a:t>
            </a:fld>
            <a:endParaRPr lang="en-US" kern="0">
              <a:solidFill>
                <a:srgbClr val="595959"/>
              </a:solidFill>
            </a:endParaRPr>
          </a:p>
        </p:txBody>
      </p:sp>
    </p:spTree>
    <p:extLst>
      <p:ext uri="{BB962C8B-B14F-4D97-AF65-F5344CB8AC3E}">
        <p14:creationId xmlns:p14="http://schemas.microsoft.com/office/powerpoint/2010/main" val="806253788"/>
      </p:ext>
    </p:extLst>
  </p:cSld>
  <p:clrMapOvr>
    <a:masterClrMapping/>
  </p:clrMapOvr>
  <p:transition/>
  <p:timing/>
</p:sld>
</file>

<file path=ppt/slides/slide5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72095"/>
            <a:ext cx="11804381" cy="4928555"/>
          </a:xfrm>
        </p:spPr>
        <p:txBody>
          <a:bodyPr/>
          <a:lstStyle/>
          <a:p>
            <a:pPr marL="0" indent="0">
              <a:buNone/>
            </a:pPr>
            <a:r>
              <a:rPr lang="zh-TW" altLang="en-US" sz="2133">
                <a:latin typeface="標楷體" pitchFamily="65" charset="-120"/>
              </a:rPr>
              <a:t>此表格列出常發生設定錯誤的區域。</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12.4</a:t>
            </a:r>
            <a:r>
              <a:rPr lang="zh-TW" altLang="en-US" sz="3600" smtClean="0">
                <a:solidFill>
                  <a:srgbClr val="004C69"/>
                </a:solidFill>
              </a:rPr>
              <a:t>網路</a:t>
            </a:r>
            <a:r>
              <a:rPr lang="zh-TW" altLang="en-US" sz="3600">
                <a:solidFill>
                  <a:srgbClr val="004C69"/>
                </a:solidFill>
              </a:rPr>
              <a:t>問題的徵候和原因</a:t>
            </a:r>
            <a:br>
              <a:rPr lang="en-US" sz="3600">
                <a:solidFill>
                  <a:srgbClr val="004C69"/>
                </a:solidFill>
              </a:rPr>
            </a:br>
            <a:r>
              <a:rPr lang="zh-TW" altLang="en-US" sz="3600">
                <a:solidFill>
                  <a:srgbClr val="004C69"/>
                </a:solidFill>
              </a:rPr>
              <a:t>傳輸層故障排除</a:t>
            </a:r>
            <a:r>
              <a:rPr lang="en-US" altLang="zh-TW" sz="3600">
                <a:solidFill>
                  <a:srgbClr val="004C69"/>
                </a:solidFill>
              </a:rPr>
              <a:t> - ACL</a:t>
            </a:r>
          </a:p>
        </p:txBody>
      </p:sp>
      <p:graphicFrame>
        <p:nvGraphicFramePr>
          <p:cNvPr id="5" name="Table 4">
            <a:extLst>
              <a:ext uri="{FF2B5EF4-FFF2-40B4-BE49-F238E27FC236}">
                <a16:creationId xmlns:a16="http://schemas.microsoft.com/office/drawing/2014/main" id="{35CF5E66-89DC-45B8-8307-8DAEE958D96B}"/>
              </a:ext>
            </a:extLst>
          </p:cNvPr>
          <p:cNvGraphicFramePr>
            <a:graphicFrameLocks noGrp="1"/>
          </p:cNvGraphicFramePr>
          <p:nvPr>
            <p:extLst>
              <p:ext uri="{D42A27DB-BD31-4B8C-83A1-F6EECF244321}">
                <p14:modId xmlns:p14="http://schemas.microsoft.com/office/powerpoint/2010/main" val="2651867205"/>
              </p:ext>
            </p:extLst>
          </p:nvPr>
        </p:nvGraphicFramePr>
        <p:xfrm>
          <a:off x="774700" y="1572682"/>
          <a:ext cx="10803237" cy="4692130"/>
        </p:xfrm>
        <a:graphic>
          <a:graphicData uri="http://schemas.openxmlformats.org/drawingml/2006/table">
            <a:tbl>
              <a:tblPr firstRow="1" bandRow="1">
                <a:tableStyleId>{5C22544A-7EE6-4342-B048-85BDC9FD1C3A}</a:tableStyleId>
              </a:tblPr>
              <a:tblGrid>
                <a:gridCol w="3208721">
                  <a:extLst>
                    <a:ext uri="{9D8B030D-6E8A-4147-A177-3AD203B41FA5}">
                      <a16:colId xmlns:a16="http://schemas.microsoft.com/office/drawing/2014/main" val="3623608735"/>
                    </a:ext>
                  </a:extLst>
                </a:gridCol>
                <a:gridCol w="7594516">
                  <a:extLst>
                    <a:ext uri="{9D8B030D-6E8A-4147-A177-3AD203B41FA5}">
                      <a16:colId xmlns:a16="http://schemas.microsoft.com/office/drawing/2014/main" val="2624756040"/>
                    </a:ext>
                  </a:extLst>
                </a:gridCol>
              </a:tblGrid>
              <a:tr h="328507">
                <a:tc>
                  <a:txBody>
                    <a:bodyPr vert="horz" wrap="square"/>
                    <a:lstStyle/>
                    <a:p>
                      <a:pPr marL="0" algn="l" defTabSz="685777" rtl="0" eaLnBrk="1" fontAlgn="ctr" latinLnBrk="0" hangingPunct="1"/>
                      <a:r>
                        <a:rPr lang="zh-TW" sz="2000" b="1" kern="1200">
                          <a:solidFill>
                            <a:schemeClr val="lt1"/>
                          </a:solidFill>
                          <a:effectLst/>
                          <a:latin typeface="標楷體" pitchFamily="65" charset="-120"/>
                          <a:ea typeface="標楷體" panose="03000509000000000000" pitchFamily="65" charset="-120"/>
                          <a:cs typeface="+mn-cs"/>
                        </a:rPr>
                        <a:t>設定錯誤</a:t>
                      </a:r>
                    </a:p>
                  </a:txBody>
                  <a:tcPr marL="42333" marR="42333" marT="42333" marB="42333" anchor="ctr"/>
                </a:tc>
                <a:tc>
                  <a:txBody>
                    <a:bodyPr vert="horz" wrap="square"/>
                    <a:lstStyle/>
                    <a:p>
                      <a:pPr marL="0" algn="l" defTabSz="685777" rtl="0" eaLnBrk="1" fontAlgn="ctr" latinLnBrk="0" hangingPunct="1"/>
                      <a:r>
                        <a:rPr lang="zh-TW" sz="2000" b="1" kern="1200">
                          <a:solidFill>
                            <a:schemeClr val="lt1"/>
                          </a:solidFill>
                          <a:effectLst/>
                          <a:latin typeface="標楷體" pitchFamily="65" charset="-120"/>
                          <a:ea typeface="標楷體" panose="03000509000000000000" pitchFamily="65" charset="-120"/>
                          <a:cs typeface="+mn-cs"/>
                        </a:rPr>
                        <a:t>說明</a:t>
                      </a:r>
                    </a:p>
                  </a:txBody>
                  <a:tcPr marL="42333" marR="42333" marT="42333" marB="42333" anchor="ctr"/>
                </a:tc>
                <a:extLst>
                  <a:ext uri="{0D108BD9-81ED-4DB2-BD59-A6C34878D82A}">
                    <a16:rowId xmlns:a16="http://schemas.microsoft.com/office/drawing/2014/main" val="1711381194"/>
                  </a:ext>
                </a:extLst>
              </a:tr>
              <a:tr h="537833">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流量的選擇</a:t>
                      </a:r>
                      <a:endPar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ACL 必須以正確的流量方向套用至正確的介面。</a:t>
                      </a:r>
                    </a:p>
                  </a:txBody>
                  <a:tcPr marL="42333" marR="42333" marT="42333" marB="42333" anchor="ctr"/>
                </a:tc>
                <a:extLst>
                  <a:ext uri="{0D108BD9-81ED-4DB2-BD59-A6C34878D82A}">
                    <a16:rowId xmlns:a16="http://schemas.microsoft.com/office/drawing/2014/main" val="3469040433"/>
                  </a:ext>
                </a:extLst>
              </a:tr>
              <a:tr h="537833">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存取控制條目的順序</a:t>
                      </a:r>
                      <a:endPar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ACL 中的</a:t>
                      </a:r>
                      <a:r>
                        <a:rPr lang="zh-TW" altLang="en-US" sz="2000" b="0" kern="1200">
                          <a:solidFill>
                            <a:srgbClr val="000000"/>
                          </a:solidFill>
                          <a:effectLst/>
                          <a:latin typeface="標楷體" pitchFamily="65" charset="-120"/>
                          <a:ea typeface="標楷體" panose="03000509000000000000" pitchFamily="65" charset="-120"/>
                          <a:cs typeface="+mn-cs"/>
                        </a:rPr>
                        <a:t>條</a:t>
                      </a:r>
                      <a:r>
                        <a:rPr lang="zh-TW" sz="2000" b="0" kern="1200">
                          <a:solidFill>
                            <a:srgbClr val="000000"/>
                          </a:solidFill>
                          <a:effectLst/>
                          <a:latin typeface="標楷體" pitchFamily="65" charset="-120"/>
                          <a:ea typeface="標楷體" panose="03000509000000000000" pitchFamily="65" charset="-120"/>
                          <a:cs typeface="+mn-cs"/>
                        </a:rPr>
                        <a:t>目應該是從特定到一般。</a:t>
                      </a:r>
                    </a:p>
                  </a:txBody>
                  <a:tcPr marL="42333" marR="42333" marT="42333" marB="42333" anchor="ctr"/>
                </a:tc>
                <a:extLst>
                  <a:ext uri="{0D108BD9-81ED-4DB2-BD59-A6C34878D82A}">
                    <a16:rowId xmlns:a16="http://schemas.microsoft.com/office/drawing/2014/main" val="2419303435"/>
                  </a:ext>
                </a:extLst>
              </a:tr>
              <a:tr h="537833">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隱含的 </a:t>
                      </a:r>
                      <a:r>
                        <a:rPr lang="en-US" alt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deny any</a:t>
                      </a:r>
                      <a:endPar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隱含 ACE 可能是 ACL 設定錯誤的原因。</a:t>
                      </a:r>
                    </a:p>
                  </a:txBody>
                  <a:tcPr marL="42333" marR="42333" marT="42333" marB="42333" anchor="ctr"/>
                </a:tc>
                <a:extLst>
                  <a:ext uri="{0D108BD9-81ED-4DB2-BD59-A6C34878D82A}">
                    <a16:rowId xmlns:a16="http://schemas.microsoft.com/office/drawing/2014/main" val="3999130747"/>
                  </a:ext>
                </a:extLst>
              </a:tr>
              <a:tr h="537833">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位址和 </a:t>
                      </a:r>
                      <a:r>
                        <a:rPr lang="en-US" alt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IPv4 </a:t>
                      </a: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萬用遮罩</a:t>
                      </a:r>
                      <a:endPar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複雜的 IPv4 萬用遮罩比較有效率，但更容易發生</a:t>
                      </a:r>
                      <a:r>
                        <a:rPr lang="zh-TW" altLang="en-US" sz="2000" b="0" kern="1200">
                          <a:solidFill>
                            <a:srgbClr val="000000"/>
                          </a:solidFill>
                          <a:effectLst/>
                          <a:latin typeface="標楷體" pitchFamily="65" charset="-120"/>
                          <a:ea typeface="標楷體" panose="03000509000000000000" pitchFamily="65" charset="-120"/>
                          <a:cs typeface="+mn-cs"/>
                        </a:rPr>
                        <a:t>設定</a:t>
                      </a:r>
                      <a:r>
                        <a:rPr lang="zh-TW" sz="2000" b="0" kern="1200">
                          <a:solidFill>
                            <a:srgbClr val="000000"/>
                          </a:solidFill>
                          <a:effectLst/>
                          <a:latin typeface="標楷體" pitchFamily="65" charset="-120"/>
                          <a:ea typeface="標楷體" panose="03000509000000000000" pitchFamily="65" charset="-120"/>
                          <a:cs typeface="+mn-cs"/>
                        </a:rPr>
                        <a:t>錯誤。</a:t>
                      </a:r>
                    </a:p>
                  </a:txBody>
                  <a:tcPr marL="42333" marR="42333" marT="42333" marB="42333" anchor="ctr"/>
                </a:tc>
                <a:extLst>
                  <a:ext uri="{0D108BD9-81ED-4DB2-BD59-A6C34878D82A}">
                    <a16:rowId xmlns:a16="http://schemas.microsoft.com/office/drawing/2014/main" val="2166185210"/>
                  </a:ext>
                </a:extLst>
              </a:tr>
              <a:tr h="537833">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傳輸層協定的選擇</a:t>
                      </a:r>
                      <a:endPar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請務必在 ACE 中</a:t>
                      </a:r>
                      <a:r>
                        <a:rPr lang="zh-TW" altLang="zh-TW" sz="2000" b="0" kern="1200">
                          <a:solidFill>
                            <a:srgbClr val="000000"/>
                          </a:solidFill>
                          <a:effectLst/>
                          <a:latin typeface="標楷體" pitchFamily="65" charset="-120"/>
                          <a:ea typeface="標楷體" panose="03000509000000000000" pitchFamily="65" charset="-120"/>
                          <a:cs typeface="+mn-cs"/>
                        </a:rPr>
                        <a:t>只</a:t>
                      </a:r>
                      <a:r>
                        <a:rPr lang="zh-TW" sz="2000" b="0" kern="1200">
                          <a:solidFill>
                            <a:srgbClr val="000000"/>
                          </a:solidFill>
                          <a:effectLst/>
                          <a:latin typeface="標楷體" pitchFamily="65" charset="-120"/>
                          <a:ea typeface="標楷體" panose="03000509000000000000" pitchFamily="65" charset="-120"/>
                          <a:cs typeface="+mn-cs"/>
                        </a:rPr>
                        <a:t>指定正確的傳輸層協定。</a:t>
                      </a:r>
                    </a:p>
                  </a:txBody>
                  <a:tcPr marL="42333" marR="42333" marT="42333" marB="42333" anchor="ctr"/>
                </a:tc>
                <a:extLst>
                  <a:ext uri="{0D108BD9-81ED-4DB2-BD59-A6C34878D82A}">
                    <a16:rowId xmlns:a16="http://schemas.microsoft.com/office/drawing/2014/main" val="663477630"/>
                  </a:ext>
                </a:extLst>
              </a:tr>
              <a:tr h="537833">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來源和目的埠</a:t>
                      </a:r>
                      <a:endPar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確定 ACE 中指定正確的輸入和輸出連接埠</a:t>
                      </a:r>
                    </a:p>
                  </a:txBody>
                  <a:tcPr marL="42333" marR="42333" marT="42333" marB="42333" anchor="ctr"/>
                </a:tc>
                <a:extLst>
                  <a:ext uri="{0D108BD9-81ED-4DB2-BD59-A6C34878D82A}">
                    <a16:rowId xmlns:a16="http://schemas.microsoft.com/office/drawing/2014/main" val="627490049"/>
                  </a:ext>
                </a:extLst>
              </a:tr>
              <a:tr h="537833">
                <a:tc>
                  <a:txBody>
                    <a:bodyPr vert="horz" wrap="square"/>
                    <a:lstStyle/>
                    <a:p>
                      <a:pPr rtl="0" fontAlgn="ctr"/>
                      <a:r>
                        <a:rPr lang="en-US" alt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 established </a:t>
                      </a: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關鍵字的使用</a:t>
                      </a:r>
                      <a:endPar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en-US" alt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established </a:t>
                      </a:r>
                      <a:r>
                        <a:rPr lang="zh-TW" sz="2000" b="0" kern="1200">
                          <a:solidFill>
                            <a:srgbClr val="000000"/>
                          </a:solidFill>
                          <a:effectLst/>
                          <a:latin typeface="標楷體" pitchFamily="65" charset="-120"/>
                          <a:ea typeface="標楷體" panose="03000509000000000000" pitchFamily="65" charset="-120"/>
                          <a:cs typeface="+mn-cs"/>
                        </a:rPr>
                        <a:t>關鍵字套用不正確，可能會提供非預期的結果。</a:t>
                      </a:r>
                    </a:p>
                  </a:txBody>
                  <a:tcPr marL="42333" marR="42333" marT="42333" marB="42333" anchor="ctr"/>
                </a:tc>
                <a:extLst>
                  <a:ext uri="{0D108BD9-81ED-4DB2-BD59-A6C34878D82A}">
                    <a16:rowId xmlns:a16="http://schemas.microsoft.com/office/drawing/2014/main" val="1921656052"/>
                  </a:ext>
                </a:extLst>
              </a:tr>
              <a:tr h="537833">
                <a:tc>
                  <a:txBody>
                    <a:bodyPr vert="horz" wrap="square"/>
                    <a:lstStyle/>
                    <a:p>
                      <a:pPr rtl="0" fontAlgn="ctr"/>
                      <a:r>
                        <a:rPr lang="zh-TW" altLang="en-US"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不常見的協定</a:t>
                      </a:r>
                      <a:endPar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endParaRP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設定錯誤的 ACL 通常會造成 TCP 和 UDP 以外的協定的問題。</a:t>
                      </a:r>
                    </a:p>
                  </a:txBody>
                  <a:tcPr marL="42333" marR="42333" marT="42333" marB="42333" anchor="ctr"/>
                </a:tc>
                <a:extLst>
                  <a:ext uri="{0D108BD9-81ED-4DB2-BD59-A6C34878D82A}">
                    <a16:rowId xmlns:a16="http://schemas.microsoft.com/office/drawing/2014/main" val="1499702936"/>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521</a:t>
            </a:fld>
            <a:endParaRPr lang="en-US" kern="0">
              <a:solidFill>
                <a:srgbClr val="595959"/>
              </a:solidFill>
            </a:endParaRPr>
          </a:p>
        </p:txBody>
      </p:sp>
    </p:spTree>
    <p:extLst>
      <p:ext uri="{BB962C8B-B14F-4D97-AF65-F5344CB8AC3E}">
        <p14:creationId xmlns:p14="http://schemas.microsoft.com/office/powerpoint/2010/main" val="4010648668"/>
      </p:ext>
    </p:extLst>
  </p:cSld>
  <p:clrMapOvr>
    <a:masterClrMapping/>
  </p:clrMapOvr>
  <p:transition/>
  <p:timing/>
</p:sld>
</file>

<file path=ppt/slides/slide5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47156"/>
            <a:ext cx="11804381" cy="4953494"/>
          </a:xfrm>
        </p:spPr>
        <p:txBody>
          <a:bodyPr/>
          <a:lstStyle/>
          <a:p>
            <a:pPr marL="0" indent="0">
              <a:buNone/>
            </a:pPr>
            <a:r>
              <a:rPr lang="zh-TW" altLang="en-US" sz="2133">
                <a:latin typeface="標楷體" pitchFamily="65" charset="-120"/>
              </a:rPr>
              <a:t>此表格列出 </a:t>
            </a:r>
            <a:r>
              <a:rPr lang="en-US" altLang="zh-TW" sz="2133">
                <a:latin typeface="標楷體" pitchFamily="65" charset="-120"/>
              </a:rPr>
              <a:t>NAT </a:t>
            </a:r>
            <a:r>
              <a:rPr lang="zh-TW" altLang="en-US" sz="2133">
                <a:latin typeface="標楷體" pitchFamily="65" charset="-120"/>
              </a:rPr>
              <a:t>常見的交互操作領域。</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12.4</a:t>
            </a:r>
            <a:r>
              <a:rPr lang="zh-TW" altLang="en-US" sz="3600" smtClean="0">
                <a:solidFill>
                  <a:srgbClr val="004C69"/>
                </a:solidFill>
              </a:rPr>
              <a:t>網路</a:t>
            </a:r>
            <a:r>
              <a:rPr lang="zh-TW" altLang="en-US" sz="3600">
                <a:solidFill>
                  <a:srgbClr val="004C69"/>
                </a:solidFill>
              </a:rPr>
              <a:t>問題的徵候和原因</a:t>
            </a:r>
            <a:br>
              <a:rPr lang="en-US" sz="3600">
                <a:solidFill>
                  <a:srgbClr val="004C69"/>
                </a:solidFill>
              </a:rPr>
            </a:br>
            <a:r>
              <a:rPr lang="zh-TW" altLang="en-US" sz="3600">
                <a:solidFill>
                  <a:srgbClr val="004C69"/>
                </a:solidFill>
              </a:rPr>
              <a:t>傳輸層故障排除 </a:t>
            </a:r>
            <a:r>
              <a:rPr lang="en-US" altLang="zh-TW" sz="3600">
                <a:solidFill>
                  <a:srgbClr val="004C69"/>
                </a:solidFill>
              </a:rPr>
              <a:t>- IPv4 NAT</a:t>
            </a:r>
            <a:endParaRPr lang="zh-TW" altLang="en-US" sz="3600">
              <a:solidFill>
                <a:srgbClr val="004C69"/>
              </a:solidFill>
            </a:endParaRPr>
          </a:p>
        </p:txBody>
      </p:sp>
      <p:graphicFrame>
        <p:nvGraphicFramePr>
          <p:cNvPr id="2" name="Table 1">
            <a:extLst>
              <a:ext uri="{FF2B5EF4-FFF2-40B4-BE49-F238E27FC236}">
                <a16:creationId xmlns:a16="http://schemas.microsoft.com/office/drawing/2014/main" id="{A976FCBD-3CC8-4D14-BF07-181618BA66E4}"/>
              </a:ext>
            </a:extLst>
          </p:cNvPr>
          <p:cNvGraphicFramePr>
            <a:graphicFrameLocks noGrp="1"/>
          </p:cNvGraphicFramePr>
          <p:nvPr>
            <p:extLst>
              <p:ext uri="{D42A27DB-BD31-4B8C-83A1-F6EECF244321}">
                <p14:modId xmlns:p14="http://schemas.microsoft.com/office/powerpoint/2010/main" val="4006652336"/>
              </p:ext>
            </p:extLst>
          </p:nvPr>
        </p:nvGraphicFramePr>
        <p:xfrm>
          <a:off x="812800" y="1618847"/>
          <a:ext cx="10803237" cy="4583850"/>
        </p:xfrm>
        <a:graphic>
          <a:graphicData uri="http://schemas.openxmlformats.org/drawingml/2006/table">
            <a:tbl>
              <a:tblPr firstRow="1" bandRow="1">
                <a:tableStyleId>{5C22544A-7EE6-4342-B048-85BDC9FD1C3A}</a:tableStyleId>
              </a:tblPr>
              <a:tblGrid>
                <a:gridCol w="2096655">
                  <a:extLst>
                    <a:ext uri="{9D8B030D-6E8A-4147-A177-3AD203B41FA5}">
                      <a16:colId xmlns:a16="http://schemas.microsoft.com/office/drawing/2014/main" val="3606254890"/>
                    </a:ext>
                  </a:extLst>
                </a:gridCol>
                <a:gridCol w="8706582">
                  <a:extLst>
                    <a:ext uri="{9D8B030D-6E8A-4147-A177-3AD203B41FA5}">
                      <a16:colId xmlns:a16="http://schemas.microsoft.com/office/drawing/2014/main" val="2502156337"/>
                    </a:ext>
                  </a:extLst>
                </a:gridCol>
              </a:tblGrid>
              <a:tr h="328507">
                <a:tc>
                  <a:txBody>
                    <a:bodyPr vert="horz" wrap="square"/>
                    <a:lstStyle/>
                    <a:p>
                      <a:pPr marL="0" algn="l" defTabSz="685777" rtl="0" eaLnBrk="1" fontAlgn="ctr" latinLnBrk="0" hangingPunct="1"/>
                      <a:r>
                        <a:rPr lang="zh-TW" altLang="en-US" sz="2000" b="1" kern="1200">
                          <a:solidFill>
                            <a:schemeClr val="lt1"/>
                          </a:solidFill>
                          <a:effectLst/>
                          <a:latin typeface="標楷體" pitchFamily="65" charset="-120"/>
                          <a:ea typeface="標楷體" panose="03000509000000000000" pitchFamily="65" charset="-120"/>
                          <a:cs typeface="+mn-cs"/>
                        </a:rPr>
                        <a:t>徵候</a:t>
                      </a:r>
                      <a:endParaRPr lang="zh-TW" sz="2000" b="1" kern="1200">
                        <a:solidFill>
                          <a:schemeClr val="lt1"/>
                        </a:solidFill>
                        <a:effectLst/>
                        <a:latin typeface="標楷體" pitchFamily="65" charset="-120"/>
                        <a:ea typeface="標楷體" panose="03000509000000000000" pitchFamily="65" charset="-120"/>
                        <a:cs typeface="+mn-cs"/>
                      </a:endParaRPr>
                    </a:p>
                  </a:txBody>
                  <a:tcPr marL="42333" marR="42333" marT="42333" marB="42333" anchor="ctr"/>
                </a:tc>
                <a:tc>
                  <a:txBody>
                    <a:bodyPr vert="horz" wrap="square"/>
                    <a:lstStyle/>
                    <a:p>
                      <a:pPr marL="0" algn="l" defTabSz="685777" rtl="0" eaLnBrk="1" fontAlgn="ctr" latinLnBrk="0" hangingPunct="1"/>
                      <a:r>
                        <a:rPr lang="zh-TW" sz="2000" b="1" kern="1200">
                          <a:solidFill>
                            <a:schemeClr val="lt1"/>
                          </a:solidFill>
                          <a:effectLst/>
                          <a:latin typeface="標楷體" pitchFamily="65" charset="-120"/>
                          <a:ea typeface="標楷體" panose="03000509000000000000" pitchFamily="65" charset="-120"/>
                          <a:cs typeface="+mn-cs"/>
                        </a:rPr>
                        <a:t>說明</a:t>
                      </a:r>
                    </a:p>
                  </a:txBody>
                  <a:tcPr marL="42333" marR="42333" marT="42333" marB="42333" anchor="ctr"/>
                </a:tc>
                <a:extLst>
                  <a:ext uri="{0D108BD9-81ED-4DB2-BD59-A6C34878D82A}">
                    <a16:rowId xmlns:a16="http://schemas.microsoft.com/office/drawing/2014/main" val="4121230603"/>
                  </a:ext>
                </a:extLst>
              </a:tr>
              <a:tr h="1206331">
                <a:tc>
                  <a:txBody>
                    <a:bodyPr vert="horz" wrap="square"/>
                    <a:lstStyle/>
                    <a:p>
                      <a:pPr rtl="0" fontAlgn="ctr"/>
                      <a:r>
                        <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BOOTP 與 DHCP</a:t>
                      </a:r>
                    </a:p>
                  </a:txBody>
                  <a:tcPr marL="42333" marR="42333" marT="42333" marB="42333" anchor="ctr"/>
                </a:tc>
                <a:tc>
                  <a:txBody>
                    <a:bodyPr vert="horz" wrap="square"/>
                    <a:lstStyle/>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DHCP</a:t>
                      </a:r>
                      <a:r>
                        <a:rPr lang="en-US" altLang="zh-TW" sz="2000" b="0" kern="1200">
                          <a:solidFill>
                            <a:srgbClr val="000000"/>
                          </a:solidFill>
                          <a:effectLst/>
                          <a:latin typeface="標楷體" pitchFamily="65" charset="-120"/>
                          <a:ea typeface="標楷體" panose="03000509000000000000" pitchFamily="65" charset="-120"/>
                          <a:cs typeface="+mn-cs"/>
                        </a:rPr>
                        <a:t>-</a:t>
                      </a:r>
                      <a:r>
                        <a:rPr lang="zh-TW" altLang="en-US" sz="2000" b="0" kern="1200">
                          <a:solidFill>
                            <a:srgbClr val="000000"/>
                          </a:solidFill>
                          <a:effectLst/>
                          <a:latin typeface="標楷體" pitchFamily="65" charset="-120"/>
                          <a:ea typeface="標楷體" panose="03000509000000000000" pitchFamily="65" charset="-120"/>
                          <a:cs typeface="+mn-cs"/>
                        </a:rPr>
                        <a:t>請求</a:t>
                      </a:r>
                      <a:r>
                        <a:rPr lang="zh-TW" sz="2000" b="0" kern="1200">
                          <a:solidFill>
                            <a:srgbClr val="000000"/>
                          </a:solidFill>
                          <a:effectLst/>
                          <a:latin typeface="標楷體" pitchFamily="65" charset="-120"/>
                          <a:ea typeface="標楷體" panose="03000509000000000000" pitchFamily="65" charset="-120"/>
                          <a:cs typeface="+mn-cs"/>
                        </a:rPr>
                        <a:t>封包具有 0.0.0.0 的來源 IPv4 位址。</a:t>
                      </a:r>
                    </a:p>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不過，NAT 需要有效的目的地和來源 IPv4 位址，因此 BOOTP 和 DHCP 在執行靜態或動態 NAT 的路由器上可能會遇到困難。</a:t>
                      </a:r>
                    </a:p>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設定 </a:t>
                      </a:r>
                      <a:r>
                        <a:rPr lang="en-US" altLang="zh-TW" sz="2000" b="0" kern="1200">
                          <a:solidFill>
                            <a:srgbClr val="000000"/>
                          </a:solidFill>
                          <a:effectLst/>
                          <a:latin typeface="標楷體" pitchFamily="65" charset="-120"/>
                          <a:ea typeface="標楷體" panose="03000509000000000000" pitchFamily="65" charset="-120"/>
                          <a:cs typeface="+mn-cs"/>
                        </a:rPr>
                        <a:t>IPv4 helper </a:t>
                      </a:r>
                      <a:r>
                        <a:rPr lang="zh-TW" sz="2000" b="0" kern="1200">
                          <a:solidFill>
                            <a:srgbClr val="000000"/>
                          </a:solidFill>
                          <a:effectLst/>
                          <a:latin typeface="標楷體" pitchFamily="65" charset="-120"/>
                          <a:ea typeface="標楷體" panose="03000509000000000000" pitchFamily="65" charset="-120"/>
                          <a:cs typeface="+mn-cs"/>
                        </a:rPr>
                        <a:t>功能可協助解決此問題。</a:t>
                      </a:r>
                    </a:p>
                  </a:txBody>
                  <a:tcPr marL="42333" marR="42333" marT="42333" marB="42333" anchor="ctr"/>
                </a:tc>
                <a:extLst>
                  <a:ext uri="{0D108BD9-81ED-4DB2-BD59-A6C34878D82A}">
                    <a16:rowId xmlns:a16="http://schemas.microsoft.com/office/drawing/2014/main" val="1169814655"/>
                  </a:ext>
                </a:extLst>
              </a:tr>
              <a:tr h="645499">
                <a:tc>
                  <a:txBody>
                    <a:bodyPr vert="horz" wrap="square"/>
                    <a:lstStyle/>
                    <a:p>
                      <a:pPr rtl="0" fontAlgn="ctr"/>
                      <a:r>
                        <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DNS</a:t>
                      </a:r>
                    </a:p>
                  </a:txBody>
                  <a:tcPr marL="42333" marR="42333" marT="42333" marB="42333" anchor="ctr"/>
                </a:tc>
                <a:tc>
                  <a:txBody>
                    <a:bodyPr vert="horz" wrap="square"/>
                    <a:lstStyle/>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NAT 路由器之外的 DNS 伺服器</a:t>
                      </a:r>
                      <a:r>
                        <a:rPr lang="zh-TW" altLang="en-US" sz="2000" b="0" kern="1200">
                          <a:solidFill>
                            <a:srgbClr val="000000"/>
                          </a:solidFill>
                          <a:effectLst/>
                          <a:latin typeface="標楷體" pitchFamily="65" charset="-120"/>
                          <a:ea typeface="標楷體" panose="03000509000000000000" pitchFamily="65" charset="-120"/>
                          <a:cs typeface="+mn-cs"/>
                        </a:rPr>
                        <a:t>不能準確地表示路由器內部的網路</a:t>
                      </a:r>
                      <a:r>
                        <a:rPr lang="zh-TW" sz="2000" b="0" kern="1200">
                          <a:solidFill>
                            <a:srgbClr val="000000"/>
                          </a:solidFill>
                          <a:effectLst/>
                          <a:latin typeface="標楷體" pitchFamily="65" charset="-120"/>
                          <a:ea typeface="標楷體" panose="03000509000000000000" pitchFamily="65" charset="-120"/>
                          <a:cs typeface="+mn-cs"/>
                        </a:rPr>
                        <a:t>。</a:t>
                      </a:r>
                    </a:p>
                    <a:p>
                      <a:pPr marL="85725" lvl="0" indent="-85725" algn="l" defTabSz="685777" rtl="0" eaLnBrk="1" fontAlgn="ctr" latinLnBrk="0" hangingPunct="1">
                        <a:lnSpc>
                          <a:spcPct val="115000"/>
                        </a:lnSpc>
                        <a:spcAft>
                          <a:spcPct val="0"/>
                        </a:spcAft>
                        <a:buFont typeface="Arial" pitchFamily="34" charset="0"/>
                        <a:buChar char="•"/>
                      </a:pPr>
                      <a:r>
                        <a:rPr lang="zh-TW" altLang="en-US" sz="2000" b="0" kern="1200">
                          <a:solidFill>
                            <a:srgbClr val="000000"/>
                          </a:solidFill>
                          <a:effectLst/>
                          <a:latin typeface="標楷體" pitchFamily="65" charset="-120"/>
                          <a:ea typeface="標楷體" panose="03000509000000000000" pitchFamily="65" charset="-120"/>
                          <a:cs typeface="+mn-cs"/>
                        </a:rPr>
                        <a:t>設定 </a:t>
                      </a:r>
                      <a:r>
                        <a:rPr lang="en-US" altLang="zh-TW" sz="2000" b="0" kern="1200">
                          <a:solidFill>
                            <a:srgbClr val="000000"/>
                          </a:solidFill>
                          <a:effectLst/>
                          <a:latin typeface="標楷體" pitchFamily="65" charset="-120"/>
                          <a:ea typeface="標楷體" panose="03000509000000000000" pitchFamily="65" charset="-120"/>
                          <a:cs typeface="+mn-cs"/>
                        </a:rPr>
                        <a:t>IPv4 helper </a:t>
                      </a:r>
                      <a:r>
                        <a:rPr lang="zh-TW" altLang="en-US" sz="2000" b="0" kern="1200">
                          <a:solidFill>
                            <a:srgbClr val="000000"/>
                          </a:solidFill>
                          <a:effectLst/>
                          <a:latin typeface="標楷體" pitchFamily="65" charset="-120"/>
                          <a:ea typeface="標楷體" panose="03000509000000000000" pitchFamily="65" charset="-120"/>
                          <a:cs typeface="+mn-cs"/>
                        </a:rPr>
                        <a:t>功能可協助解決此問題。</a:t>
                      </a:r>
                    </a:p>
                  </a:txBody>
                  <a:tcPr marL="42333" marR="42333" marT="42333" marB="42333" anchor="ctr"/>
                </a:tc>
                <a:extLst>
                  <a:ext uri="{0D108BD9-81ED-4DB2-BD59-A6C34878D82A}">
                    <a16:rowId xmlns:a16="http://schemas.microsoft.com/office/drawing/2014/main" val="1324454070"/>
                  </a:ext>
                </a:extLst>
              </a:tr>
              <a:tr h="925915">
                <a:tc>
                  <a:txBody>
                    <a:bodyPr vert="horz" wrap="square"/>
                    <a:lstStyle/>
                    <a:p>
                      <a:pPr rtl="0" fontAlgn="ctr"/>
                      <a:r>
                        <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SNMP</a:t>
                      </a:r>
                    </a:p>
                  </a:txBody>
                  <a:tcPr marL="42333" marR="42333" marT="42333" marB="42333" anchor="ctr"/>
                </a:tc>
                <a:tc>
                  <a:txBody>
                    <a:bodyPr vert="horz" wrap="square"/>
                    <a:lstStyle/>
                    <a:p>
                      <a:pPr marL="85725" lvl="0" indent="-85725" algn="l" defTabSz="685777" rtl="0" eaLnBrk="1" fontAlgn="ctr" latinLnBrk="0" hangingPunct="1">
                        <a:lnSpc>
                          <a:spcPct val="115000"/>
                        </a:lnSpc>
                        <a:spcAft>
                          <a:spcPct val="0"/>
                        </a:spcAft>
                        <a:buFont typeface="Arial" pitchFamily="34" charset="0"/>
                        <a:buChar char="•"/>
                      </a:pPr>
                      <a:r>
                        <a:rPr lang="zh-TW" sz="2000" b="0" kern="1200">
                          <a:solidFill>
                            <a:srgbClr val="000000"/>
                          </a:solidFill>
                          <a:effectLst/>
                          <a:latin typeface="標楷體" pitchFamily="65" charset="-120"/>
                          <a:ea typeface="標楷體" panose="03000509000000000000" pitchFamily="65" charset="-120"/>
                          <a:cs typeface="+mn-cs"/>
                        </a:rPr>
                        <a:t>NAT 路由器一端的 SNMP 管理</a:t>
                      </a:r>
                      <a:r>
                        <a:rPr lang="zh-TW" altLang="en-US" sz="2000" b="0" kern="1200">
                          <a:solidFill>
                            <a:srgbClr val="000000"/>
                          </a:solidFill>
                          <a:effectLst/>
                          <a:latin typeface="標楷體" pitchFamily="65" charset="-120"/>
                          <a:ea typeface="標楷體" panose="03000509000000000000" pitchFamily="65" charset="-120"/>
                          <a:cs typeface="+mn-cs"/>
                        </a:rPr>
                        <a:t>工作站</a:t>
                      </a:r>
                      <a:r>
                        <a:rPr lang="zh-TW" sz="2000" b="0" kern="1200">
                          <a:solidFill>
                            <a:srgbClr val="000000"/>
                          </a:solidFill>
                          <a:effectLst/>
                          <a:latin typeface="標楷體" pitchFamily="65" charset="-120"/>
                          <a:ea typeface="標楷體" panose="03000509000000000000" pitchFamily="65" charset="-120"/>
                          <a:cs typeface="+mn-cs"/>
                        </a:rPr>
                        <a:t>可能無法連絡 NAT 路由器另一端的 SNMP 代理程式。</a:t>
                      </a:r>
                    </a:p>
                    <a:p>
                      <a:pPr marL="85725" lvl="0" indent="-85725" algn="l" defTabSz="685777" rtl="0" eaLnBrk="1" fontAlgn="ctr" latinLnBrk="0" hangingPunct="1">
                        <a:lnSpc>
                          <a:spcPct val="115000"/>
                        </a:lnSpc>
                        <a:spcAft>
                          <a:spcPct val="0"/>
                        </a:spcAft>
                        <a:buFont typeface="Arial" pitchFamily="34" charset="0"/>
                        <a:buChar char="•"/>
                      </a:pPr>
                      <a:r>
                        <a:rPr lang="zh-TW" altLang="en-US" sz="2000" b="0" kern="1200">
                          <a:solidFill>
                            <a:srgbClr val="000000"/>
                          </a:solidFill>
                          <a:effectLst/>
                          <a:latin typeface="標楷體" pitchFamily="65" charset="-120"/>
                          <a:ea typeface="標楷體" panose="03000509000000000000" pitchFamily="65" charset="-120"/>
                          <a:cs typeface="+mn-cs"/>
                        </a:rPr>
                        <a:t>設定 </a:t>
                      </a:r>
                      <a:r>
                        <a:rPr lang="en-US" altLang="zh-TW" sz="2000" b="0" kern="1200">
                          <a:solidFill>
                            <a:srgbClr val="000000"/>
                          </a:solidFill>
                          <a:effectLst/>
                          <a:latin typeface="標楷體" pitchFamily="65" charset="-120"/>
                          <a:ea typeface="標楷體" panose="03000509000000000000" pitchFamily="65" charset="-120"/>
                          <a:cs typeface="+mn-cs"/>
                        </a:rPr>
                        <a:t>IPv4 helper </a:t>
                      </a:r>
                      <a:r>
                        <a:rPr lang="zh-TW" altLang="en-US" sz="2000" b="0" kern="1200">
                          <a:solidFill>
                            <a:srgbClr val="000000"/>
                          </a:solidFill>
                          <a:effectLst/>
                          <a:latin typeface="標楷體" pitchFamily="65" charset="-120"/>
                          <a:ea typeface="標楷體" panose="03000509000000000000" pitchFamily="65" charset="-120"/>
                          <a:cs typeface="+mn-cs"/>
                        </a:rPr>
                        <a:t>功能可協助解決此問題。</a:t>
                      </a:r>
                    </a:p>
                  </a:txBody>
                  <a:tcPr marL="42333" marR="42333" marT="42333" marB="42333" anchor="ctr"/>
                </a:tc>
                <a:extLst>
                  <a:ext uri="{0D108BD9-81ED-4DB2-BD59-A6C34878D82A}">
                    <a16:rowId xmlns:a16="http://schemas.microsoft.com/office/drawing/2014/main" val="3963168104"/>
                  </a:ext>
                </a:extLst>
              </a:tr>
              <a:tr h="645499">
                <a:tc>
                  <a:txBody>
                    <a:bodyPr vert="horz" wrap="square"/>
                    <a:lstStyle/>
                    <a:p>
                      <a:pPr rtl="0" fontAlgn="ctr"/>
                      <a:r>
                        <a:rPr lang="zh-TW" sz="2000" b="1" kern="1200">
                          <a:solidFill>
                            <a:srgbClr val="000000"/>
                          </a:solidFill>
                          <a:effectLst/>
                          <a:latin typeface="標楷體" pitchFamily="65" charset="-120"/>
                          <a:ea typeface="標楷體" panose="03000509000000000000" pitchFamily="65" charset="-120"/>
                          <a:cs typeface="Times New Roman" panose="02020603050405020304" pitchFamily="18" charset="0"/>
                        </a:rPr>
                        <a:t>隧道和加密協定</a:t>
                      </a: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sz="2000" b="0" kern="1200">
                          <a:solidFill>
                            <a:srgbClr val="000000"/>
                          </a:solidFill>
                          <a:effectLst/>
                          <a:latin typeface="標楷體" pitchFamily="65" charset="-120"/>
                          <a:ea typeface="標楷體" panose="03000509000000000000" pitchFamily="65" charset="-120"/>
                          <a:cs typeface="+mn-cs"/>
                        </a:rPr>
                        <a:t>加密和通道協定通常需要從特定的 UDP 或 TCP 連接埠取得流量，或在 NAT 無法處理的傳輸層使用協定。</a:t>
                      </a:r>
                    </a:p>
                  </a:txBody>
                  <a:tcPr marL="42333" marR="42333" marT="42333" marB="42333" anchor="ctr"/>
                </a:tc>
                <a:extLst>
                  <a:ext uri="{0D108BD9-81ED-4DB2-BD59-A6C34878D82A}">
                    <a16:rowId xmlns:a16="http://schemas.microsoft.com/office/drawing/2014/main" val="3488276448"/>
                  </a:ext>
                </a:extLst>
              </a:tr>
            </a:tbl>
          </a:graphicData>
        </a:graphic>
      </p:graphicFrame>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522</a:t>
            </a:fld>
            <a:endParaRPr lang="en-US" kern="0">
              <a:solidFill>
                <a:srgbClr val="595959"/>
              </a:solidFill>
            </a:endParaRPr>
          </a:p>
        </p:txBody>
      </p:sp>
    </p:spTree>
    <p:extLst>
      <p:ext uri="{BB962C8B-B14F-4D97-AF65-F5344CB8AC3E}">
        <p14:creationId xmlns:p14="http://schemas.microsoft.com/office/powerpoint/2010/main" val="3006328669"/>
      </p:ext>
    </p:extLst>
  </p:cSld>
  <p:clrMapOvr>
    <a:masterClrMapping/>
  </p:clrMapOvr>
  <p:transition/>
  <p:timing/>
</p:sld>
</file>

<file path=ppt/slides/slide5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47156"/>
            <a:ext cx="11804381" cy="4953494"/>
          </a:xfrm>
        </p:spPr>
        <p:txBody>
          <a:bodyPr>
            <a:normAutofit/>
          </a:bodyPr>
          <a:lstStyle/>
          <a:p>
            <a:pPr marL="0" indent="0">
              <a:buNone/>
            </a:pPr>
            <a:r>
              <a:rPr lang="zh-TW" altLang="en-US" sz="2400">
                <a:latin typeface="標楷體" pitchFamily="65" charset="-120"/>
              </a:rPr>
              <a:t>此表格提供這些應用層協定的簡短說明。</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12.4</a:t>
            </a:r>
            <a:r>
              <a:rPr lang="zh-TW" altLang="en-US" sz="3600" smtClean="0">
                <a:solidFill>
                  <a:srgbClr val="004C69"/>
                </a:solidFill>
              </a:rPr>
              <a:t>網路</a:t>
            </a:r>
            <a:r>
              <a:rPr lang="zh-TW" altLang="en-US" sz="3600">
                <a:solidFill>
                  <a:srgbClr val="004C69"/>
                </a:solidFill>
              </a:rPr>
              <a:t>問題的徵候和原因</a:t>
            </a:r>
            <a:br>
              <a:rPr lang="en-US" sz="3600">
                <a:solidFill>
                  <a:srgbClr val="004C69"/>
                </a:solidFill>
              </a:rPr>
            </a:br>
            <a:r>
              <a:rPr lang="zh-TW" altLang="en-US" sz="3600">
                <a:solidFill>
                  <a:srgbClr val="004C69"/>
                </a:solidFill>
              </a:rPr>
              <a:t>應用層故障排除</a:t>
            </a:r>
          </a:p>
        </p:txBody>
      </p:sp>
      <p:graphicFrame>
        <p:nvGraphicFramePr>
          <p:cNvPr id="2" name="Table 1">
            <a:extLst>
              <a:ext uri="{FF2B5EF4-FFF2-40B4-BE49-F238E27FC236}">
                <a16:creationId xmlns:a16="http://schemas.microsoft.com/office/drawing/2014/main" id="{6CD33E78-8D4E-48B5-9567-A7ECBFA5EA6A}"/>
              </a:ext>
            </a:extLst>
          </p:cNvPr>
          <p:cNvGraphicFramePr>
            <a:graphicFrameLocks noGrp="1"/>
          </p:cNvGraphicFramePr>
          <p:nvPr>
            <p:extLst>
              <p:ext uri="{D42A27DB-BD31-4B8C-83A1-F6EECF244321}">
                <p14:modId xmlns:p14="http://schemas.microsoft.com/office/powerpoint/2010/main" val="1866081388"/>
              </p:ext>
            </p:extLst>
          </p:nvPr>
        </p:nvGraphicFramePr>
        <p:xfrm>
          <a:off x="812799" y="1631612"/>
          <a:ext cx="11066087" cy="4694596"/>
        </p:xfrm>
        <a:graphic>
          <a:graphicData uri="http://schemas.openxmlformats.org/drawingml/2006/table">
            <a:tbl>
              <a:tblPr firstRow="1" bandRow="1">
                <a:tableStyleId>{5C22544A-7EE6-4342-B048-85BDC9FD1C3A}</a:tableStyleId>
              </a:tblPr>
              <a:tblGrid>
                <a:gridCol w="1929817">
                  <a:extLst>
                    <a:ext uri="{9D8B030D-6E8A-4147-A177-3AD203B41FA5}">
                      <a16:colId xmlns:a16="http://schemas.microsoft.com/office/drawing/2014/main" val="2323637086"/>
                    </a:ext>
                  </a:extLst>
                </a:gridCol>
                <a:gridCol w="9136270">
                  <a:extLst>
                    <a:ext uri="{9D8B030D-6E8A-4147-A177-3AD203B41FA5}">
                      <a16:colId xmlns:a16="http://schemas.microsoft.com/office/drawing/2014/main" val="1225337320"/>
                    </a:ext>
                  </a:extLst>
                </a:gridCol>
              </a:tblGrid>
              <a:tr h="328507">
                <a:tc>
                  <a:txBody>
                    <a:bodyPr vert="horz" wrap="square"/>
                    <a:lstStyle/>
                    <a:p>
                      <a:pPr marL="0" algn="l" defTabSz="685777" rtl="0" eaLnBrk="1" fontAlgn="ctr" latinLnBrk="0" hangingPunct="1"/>
                      <a:r>
                        <a:rPr lang="zh-TW" sz="2400" b="1" kern="1200">
                          <a:solidFill>
                            <a:schemeClr val="lt1"/>
                          </a:solidFill>
                          <a:effectLst/>
                          <a:latin typeface="標楷體" pitchFamily="65" charset="-120"/>
                          <a:ea typeface="標楷體" panose="03000509000000000000" pitchFamily="65" charset="-120"/>
                          <a:cs typeface="+mn-cs"/>
                        </a:rPr>
                        <a:t>應用程式</a:t>
                      </a:r>
                    </a:p>
                  </a:txBody>
                  <a:tcPr marL="42333" marR="42333" marT="42333" marB="42333" anchor="ctr"/>
                </a:tc>
                <a:tc>
                  <a:txBody>
                    <a:bodyPr vert="horz" wrap="square"/>
                    <a:lstStyle/>
                    <a:p>
                      <a:pPr marL="0" algn="l" defTabSz="685777" rtl="0" eaLnBrk="1" fontAlgn="ctr" latinLnBrk="0" hangingPunct="1"/>
                      <a:r>
                        <a:rPr lang="zh-TW" sz="2400" b="1" kern="1200">
                          <a:solidFill>
                            <a:schemeClr val="lt1"/>
                          </a:solidFill>
                          <a:effectLst/>
                          <a:latin typeface="標楷體" pitchFamily="65" charset="-120"/>
                          <a:ea typeface="標楷體" panose="03000509000000000000" pitchFamily="65" charset="-120"/>
                          <a:cs typeface="+mn-cs"/>
                        </a:rPr>
                        <a:t>說明</a:t>
                      </a:r>
                    </a:p>
                  </a:txBody>
                  <a:tcPr marL="42333" marR="42333" marT="42333" marB="42333" anchor="ctr"/>
                </a:tc>
                <a:extLst>
                  <a:ext uri="{0D108BD9-81ED-4DB2-BD59-A6C34878D82A}">
                    <a16:rowId xmlns:a16="http://schemas.microsoft.com/office/drawing/2014/main" val="862576515"/>
                  </a:ext>
                </a:extLst>
              </a:tr>
              <a:tr h="443875">
                <a:tc>
                  <a:txBody>
                    <a:bodyPr vert="horz" wrap="square"/>
                    <a:lstStyle/>
                    <a:p>
                      <a:pPr fontAlgn="ctr"/>
                      <a:r>
                        <a:rPr lang="en-US" sz="2400" b="1" kern="1200">
                          <a:solidFill>
                            <a:srgbClr val="000000"/>
                          </a:solidFill>
                          <a:effectLst/>
                          <a:latin typeface="標楷體" pitchFamily="65" charset="-120"/>
                          <a:ea typeface="標楷體" panose="03000509000000000000" pitchFamily="65" charset="-120"/>
                          <a:cs typeface="Times New Roman" panose="02020603050405020304" pitchFamily="18" charset="0"/>
                        </a:rPr>
                        <a:t>SSH/Telnet</a:t>
                      </a:r>
                    </a:p>
                  </a:txBody>
                  <a:tcPr marL="50800" marR="50800" marT="50800" marB="50800" anchor="ctr"/>
                </a:tc>
                <a:tc>
                  <a:txBody>
                    <a:bodyPr vert="horz" wrap="square"/>
                    <a:lstStyle/>
                    <a:p>
                      <a:pPr fontAlgn="ctr"/>
                      <a:r>
                        <a:rPr lang="zh-TW" altLang="en-US"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讓使用者能夠與遠端使用者建立終端機會談連線。 。</a:t>
                      </a:r>
                    </a:p>
                  </a:txBody>
                  <a:tcPr marL="50800" marR="50800" marT="50800" marB="50800" anchor="ctr"/>
                </a:tc>
                <a:extLst>
                  <a:ext uri="{0D108BD9-81ED-4DB2-BD59-A6C34878D82A}">
                    <a16:rowId xmlns:a16="http://schemas.microsoft.com/office/drawing/2014/main" val="2212285635"/>
                  </a:ext>
                </a:extLst>
              </a:tr>
              <a:tr h="443875">
                <a:tc>
                  <a:txBody>
                    <a:bodyPr vert="horz" wrap="square"/>
                    <a:lstStyle/>
                    <a:p>
                      <a:pPr fontAlgn="ctr"/>
                      <a:r>
                        <a:rPr lang="en-US" sz="2400" b="1" kern="1200">
                          <a:solidFill>
                            <a:srgbClr val="000000"/>
                          </a:solidFill>
                          <a:effectLst/>
                          <a:latin typeface="標楷體" pitchFamily="65" charset="-120"/>
                          <a:ea typeface="標楷體" panose="03000509000000000000" pitchFamily="65" charset="-120"/>
                          <a:cs typeface="Times New Roman" panose="02020603050405020304" pitchFamily="18" charset="0"/>
                        </a:rPr>
                        <a:t>HTTP</a:t>
                      </a:r>
                    </a:p>
                  </a:txBody>
                  <a:tcPr marL="50800" marR="50800" marT="50800" marB="50800" anchor="ctr"/>
                </a:tc>
                <a:tc>
                  <a:txBody>
                    <a:bodyPr vert="horz" wrap="square"/>
                    <a:lstStyle/>
                    <a:p>
                      <a:pPr fontAlgn="ctr"/>
                      <a:r>
                        <a:rPr lang="zh-TW" altLang="en-US"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支援在 </a:t>
                      </a:r>
                      <a:r>
                        <a:rPr lang="en-US" altLang="zh-TW"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web </a:t>
                      </a:r>
                      <a:r>
                        <a:rPr lang="zh-TW" altLang="en-US"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上交換文字、圖形圖像、聲音、視訊和其他 多媒體檔檔。</a:t>
                      </a:r>
                    </a:p>
                  </a:txBody>
                  <a:tcPr marL="50800" marR="50800" marT="50800" marB="50800" anchor="ctr"/>
                </a:tc>
                <a:extLst>
                  <a:ext uri="{0D108BD9-81ED-4DB2-BD59-A6C34878D82A}">
                    <a16:rowId xmlns:a16="http://schemas.microsoft.com/office/drawing/2014/main" val="3135156215"/>
                  </a:ext>
                </a:extLst>
              </a:tr>
              <a:tr h="443875">
                <a:tc>
                  <a:txBody>
                    <a:bodyPr vert="horz" wrap="square"/>
                    <a:lstStyle/>
                    <a:p>
                      <a:pPr fontAlgn="ctr"/>
                      <a:r>
                        <a:rPr lang="en-US" sz="2400" b="1" kern="1200">
                          <a:solidFill>
                            <a:srgbClr val="000000"/>
                          </a:solidFill>
                          <a:effectLst/>
                          <a:latin typeface="標楷體" pitchFamily="65" charset="-120"/>
                          <a:ea typeface="標楷體" panose="03000509000000000000" pitchFamily="65" charset="-120"/>
                          <a:cs typeface="Times New Roman" panose="02020603050405020304" pitchFamily="18" charset="0"/>
                        </a:rPr>
                        <a:t>FTP</a:t>
                      </a:r>
                    </a:p>
                  </a:txBody>
                  <a:tcPr marL="50800" marR="50800" marT="50800" marB="50800" anchor="ctr"/>
                </a:tc>
                <a:tc>
                  <a:txBody>
                    <a:bodyPr vert="horz" wrap="square"/>
                    <a:lstStyle/>
                    <a:p>
                      <a:pPr fontAlgn="ctr"/>
                      <a:r>
                        <a:rPr lang="zh-TW" altLang="en-US"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在主機之間執行互動式檔案傳輸。</a:t>
                      </a:r>
                    </a:p>
                  </a:txBody>
                  <a:tcPr marL="50800" marR="50800" marT="50800" marB="50800" anchor="ctr"/>
                </a:tc>
                <a:extLst>
                  <a:ext uri="{0D108BD9-81ED-4DB2-BD59-A6C34878D82A}">
                    <a16:rowId xmlns:a16="http://schemas.microsoft.com/office/drawing/2014/main" val="3635664994"/>
                  </a:ext>
                </a:extLst>
              </a:tr>
              <a:tr h="443875">
                <a:tc>
                  <a:txBody>
                    <a:bodyPr vert="horz" wrap="square"/>
                    <a:lstStyle/>
                    <a:p>
                      <a:pPr fontAlgn="ctr"/>
                      <a:r>
                        <a:rPr lang="en-US" sz="2400" b="1" kern="1200">
                          <a:solidFill>
                            <a:srgbClr val="000000"/>
                          </a:solidFill>
                          <a:effectLst/>
                          <a:latin typeface="標楷體" pitchFamily="65" charset="-120"/>
                          <a:ea typeface="標楷體" panose="03000509000000000000" pitchFamily="65" charset="-120"/>
                          <a:cs typeface="Times New Roman" panose="02020603050405020304" pitchFamily="18" charset="0"/>
                        </a:rPr>
                        <a:t>TFTP</a:t>
                      </a:r>
                    </a:p>
                  </a:txBody>
                  <a:tcPr marL="50800" marR="50800" marT="50800" marB="50800" anchor="ctr"/>
                </a:tc>
                <a:tc>
                  <a:txBody>
                    <a:bodyPr vert="horz" wrap="square"/>
                    <a:lstStyle/>
                    <a:p>
                      <a:pPr fontAlgn="ctr"/>
                      <a:r>
                        <a:rPr lang="zh-TW" altLang="en-US"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在主機與網路裝置之間執行基本的互動式檔案傳輸 。</a:t>
                      </a:r>
                    </a:p>
                  </a:txBody>
                  <a:tcPr marL="50800" marR="50800" marT="50800" marB="50800" anchor="ctr"/>
                </a:tc>
                <a:extLst>
                  <a:ext uri="{0D108BD9-81ED-4DB2-BD59-A6C34878D82A}">
                    <a16:rowId xmlns:a16="http://schemas.microsoft.com/office/drawing/2014/main" val="1863822605"/>
                  </a:ext>
                </a:extLst>
              </a:tr>
              <a:tr h="443875">
                <a:tc>
                  <a:txBody>
                    <a:bodyPr vert="horz" wrap="square"/>
                    <a:lstStyle/>
                    <a:p>
                      <a:pPr fontAlgn="ctr"/>
                      <a:r>
                        <a:rPr lang="en-US" sz="2400" b="1" kern="1200">
                          <a:solidFill>
                            <a:srgbClr val="000000"/>
                          </a:solidFill>
                          <a:effectLst/>
                          <a:latin typeface="標楷體" pitchFamily="65" charset="-120"/>
                          <a:ea typeface="標楷體" panose="03000509000000000000" pitchFamily="65" charset="-120"/>
                          <a:cs typeface="Times New Roman" panose="02020603050405020304" pitchFamily="18" charset="0"/>
                        </a:rPr>
                        <a:t>SMTP</a:t>
                      </a:r>
                    </a:p>
                  </a:txBody>
                  <a:tcPr marL="50800" marR="50800" marT="50800" marB="50800" anchor="ctr"/>
                </a:tc>
                <a:tc>
                  <a:txBody>
                    <a:bodyPr vert="horz" wrap="square"/>
                    <a:lstStyle/>
                    <a:p>
                      <a:pPr fontAlgn="ctr"/>
                      <a:r>
                        <a:rPr lang="zh-TW" altLang="en-US"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支援基本訊息遞送服務。</a:t>
                      </a:r>
                    </a:p>
                  </a:txBody>
                  <a:tcPr marL="50800" marR="50800" marT="50800" marB="50800" anchor="ctr"/>
                </a:tc>
                <a:extLst>
                  <a:ext uri="{0D108BD9-81ED-4DB2-BD59-A6C34878D82A}">
                    <a16:rowId xmlns:a16="http://schemas.microsoft.com/office/drawing/2014/main" val="3782620958"/>
                  </a:ext>
                </a:extLst>
              </a:tr>
              <a:tr h="443875">
                <a:tc>
                  <a:txBody>
                    <a:bodyPr vert="horz" wrap="square"/>
                    <a:lstStyle/>
                    <a:p>
                      <a:pPr fontAlgn="ctr"/>
                      <a:r>
                        <a:rPr lang="en-US" sz="2400" b="1" kern="1200">
                          <a:solidFill>
                            <a:srgbClr val="000000"/>
                          </a:solidFill>
                          <a:effectLst/>
                          <a:latin typeface="標楷體" pitchFamily="65" charset="-120"/>
                          <a:ea typeface="標楷體" panose="03000509000000000000" pitchFamily="65" charset="-120"/>
                          <a:cs typeface="Times New Roman" panose="02020603050405020304" pitchFamily="18" charset="0"/>
                        </a:rPr>
                        <a:t>POP</a:t>
                      </a:r>
                    </a:p>
                  </a:txBody>
                  <a:tcPr marL="50800" marR="50800" marT="50800" marB="50800" anchor="ctr"/>
                </a:tc>
                <a:tc>
                  <a:txBody>
                    <a:bodyPr vert="horz" wrap="square"/>
                    <a:lstStyle/>
                    <a:p>
                      <a:pPr fontAlgn="ctr"/>
                      <a:r>
                        <a:rPr lang="zh-TW" altLang="en-US"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連接到郵件伺服器及下載電子郵件。</a:t>
                      </a:r>
                    </a:p>
                  </a:txBody>
                  <a:tcPr marL="50800" marR="50800" marT="50800" marB="50800" anchor="ctr"/>
                </a:tc>
                <a:extLst>
                  <a:ext uri="{0D108BD9-81ED-4DB2-BD59-A6C34878D82A}">
                    <a16:rowId xmlns:a16="http://schemas.microsoft.com/office/drawing/2014/main" val="3693505641"/>
                  </a:ext>
                </a:extLst>
              </a:tr>
              <a:tr h="443875">
                <a:tc>
                  <a:txBody>
                    <a:bodyPr vert="horz" wrap="square"/>
                    <a:lstStyle/>
                    <a:p>
                      <a:pPr fontAlgn="ctr"/>
                      <a:r>
                        <a:rPr lang="en-US" sz="2400" b="1" kern="1200">
                          <a:solidFill>
                            <a:srgbClr val="000000"/>
                          </a:solidFill>
                          <a:effectLst/>
                          <a:latin typeface="標楷體" pitchFamily="65" charset="-120"/>
                          <a:ea typeface="標楷體" panose="03000509000000000000" pitchFamily="65" charset="-120"/>
                          <a:cs typeface="Times New Roman" panose="02020603050405020304" pitchFamily="18" charset="0"/>
                        </a:rPr>
                        <a:t>SNMP</a:t>
                      </a:r>
                    </a:p>
                  </a:txBody>
                  <a:tcPr marL="50800" marR="50800" marT="50800" marB="50800" anchor="ctr"/>
                </a:tc>
                <a:tc>
                  <a:txBody>
                    <a:bodyPr vert="horz" wrap="square"/>
                    <a:lstStyle/>
                    <a:p>
                      <a:pPr fontAlgn="ctr"/>
                      <a:r>
                        <a:rPr lang="zh-TW" altLang="en-US"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從網路裝置收集管理資訊。</a:t>
                      </a:r>
                    </a:p>
                  </a:txBody>
                  <a:tcPr marL="50800" marR="50800" marT="50800" marB="50800" anchor="ctr"/>
                </a:tc>
                <a:extLst>
                  <a:ext uri="{0D108BD9-81ED-4DB2-BD59-A6C34878D82A}">
                    <a16:rowId xmlns:a16="http://schemas.microsoft.com/office/drawing/2014/main" val="360090278"/>
                  </a:ext>
                </a:extLst>
              </a:tr>
              <a:tr h="443875">
                <a:tc>
                  <a:txBody>
                    <a:bodyPr vert="horz" wrap="square"/>
                    <a:lstStyle/>
                    <a:p>
                      <a:pPr fontAlgn="ctr"/>
                      <a:r>
                        <a:rPr lang="en-US" sz="2400" b="1" kern="1200">
                          <a:solidFill>
                            <a:srgbClr val="000000"/>
                          </a:solidFill>
                          <a:effectLst/>
                          <a:latin typeface="標楷體" pitchFamily="65" charset="-120"/>
                          <a:ea typeface="標楷體" panose="03000509000000000000" pitchFamily="65" charset="-120"/>
                          <a:cs typeface="Times New Roman" panose="02020603050405020304" pitchFamily="18" charset="0"/>
                        </a:rPr>
                        <a:t>DNS</a:t>
                      </a:r>
                    </a:p>
                  </a:txBody>
                  <a:tcPr marL="50800" marR="50800" marT="50800" marB="50800" anchor="ctr"/>
                </a:tc>
                <a:tc>
                  <a:txBody>
                    <a:bodyPr vert="horz" wrap="square"/>
                    <a:lstStyle/>
                    <a:p>
                      <a:pPr fontAlgn="ctr"/>
                      <a:r>
                        <a:rPr lang="zh-TW" altLang="en-US"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將 </a:t>
                      </a:r>
                      <a:r>
                        <a:rPr lang="en-US" altLang="zh-TW"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IP </a:t>
                      </a:r>
                      <a:r>
                        <a:rPr lang="zh-TW" altLang="en-US" sz="2400" b="0" kern="1200">
                          <a:solidFill>
                            <a:srgbClr val="000000"/>
                          </a:solidFill>
                          <a:effectLst/>
                          <a:latin typeface="標楷體" pitchFamily="65" charset="-120"/>
                          <a:ea typeface="標楷體" panose="03000509000000000000" pitchFamily="65" charset="-120"/>
                          <a:cs typeface="Times New Roman" panose="02020603050405020304" pitchFamily="18" charset="0"/>
                        </a:rPr>
                        <a:t>位址映射到為網路裝置被指定的名稱</a:t>
                      </a:r>
                    </a:p>
                  </a:txBody>
                  <a:tcPr marL="50800" marR="50800" marT="50800" marB="50800" anchor="ctr"/>
                </a:tc>
                <a:extLst>
                  <a:ext uri="{0D108BD9-81ED-4DB2-BD59-A6C34878D82A}">
                    <a16:rowId xmlns:a16="http://schemas.microsoft.com/office/drawing/2014/main" val="3436323343"/>
                  </a:ext>
                </a:extLst>
              </a:tr>
              <a:tr h="443875">
                <a:tc>
                  <a:txBody>
                    <a:bodyPr vert="horz" wrap="square"/>
                    <a:lstStyle/>
                    <a:p>
                      <a:pPr marL="0" algn="l" defTabSz="685777" rtl="0" eaLnBrk="1" fontAlgn="ctr" latinLnBrk="0" hangingPunct="1"/>
                      <a:r>
                        <a:rPr lang="zh-TW" sz="2400" b="1" kern="1200">
                          <a:solidFill>
                            <a:srgbClr val="000000"/>
                          </a:solidFill>
                          <a:effectLst/>
                          <a:latin typeface="標楷體" pitchFamily="65" charset="-120"/>
                          <a:ea typeface="標楷體" panose="03000509000000000000" pitchFamily="65" charset="-120"/>
                          <a:cs typeface="Times New Roman" panose="02020603050405020304" pitchFamily="18" charset="0"/>
                        </a:rPr>
                        <a:t>NFS</a:t>
                      </a:r>
                    </a:p>
                  </a:txBody>
                  <a:tcPr marL="42333" marR="42333" marT="42333" marB="42333" anchor="ctr"/>
                </a:tc>
                <a:tc>
                  <a:txBody>
                    <a:bodyPr vert="horz" wrap="square"/>
                    <a:lstStyle/>
                    <a:p>
                      <a:pPr marL="0" lvl="0" indent="0" algn="l" defTabSz="685777" rtl="0" eaLnBrk="1" fontAlgn="ctr" latinLnBrk="0" hangingPunct="1">
                        <a:lnSpc>
                          <a:spcPct val="115000"/>
                        </a:lnSpc>
                        <a:spcAft>
                          <a:spcPct val="0"/>
                        </a:spcAft>
                        <a:buFont typeface="Arial" pitchFamily="34" charset="0"/>
                        <a:buNone/>
                      </a:pPr>
                      <a:r>
                        <a:rPr lang="zh-TW" altLang="en-US" sz="2400" b="0" kern="1200">
                          <a:solidFill>
                            <a:srgbClr val="000000"/>
                          </a:solidFill>
                          <a:effectLst/>
                          <a:latin typeface="標楷體" pitchFamily="65" charset="-120"/>
                          <a:ea typeface="標楷體" panose="03000509000000000000" pitchFamily="65" charset="-120"/>
                          <a:cs typeface="+mn-cs"/>
                        </a:rPr>
                        <a:t>網路檔案系統</a:t>
                      </a:r>
                      <a:r>
                        <a:rPr lang="zh-TW" sz="2400" b="0" kern="1200">
                          <a:solidFill>
                            <a:srgbClr val="000000"/>
                          </a:solidFill>
                          <a:effectLst/>
                          <a:latin typeface="標楷體" pitchFamily="65" charset="-120"/>
                          <a:ea typeface="標楷體" panose="03000509000000000000" pitchFamily="65" charset="-120"/>
                          <a:cs typeface="+mn-cs"/>
                        </a:rPr>
                        <a:t> (NFS)</a:t>
                      </a:r>
                      <a:r>
                        <a:rPr lang="en-US" altLang="zh-TW" sz="2400" b="0" kern="1200">
                          <a:solidFill>
                            <a:srgbClr val="000000"/>
                          </a:solidFill>
                          <a:effectLst/>
                          <a:latin typeface="標楷體" pitchFamily="65" charset="-120"/>
                          <a:ea typeface="標楷體" panose="03000509000000000000" pitchFamily="65" charset="-120"/>
                          <a:cs typeface="+mn-cs"/>
                        </a:rPr>
                        <a:t> </a:t>
                      </a:r>
                      <a:r>
                        <a:rPr lang="zh-TW" altLang="en-US" sz="2400" b="0" kern="1200">
                          <a:solidFill>
                            <a:srgbClr val="000000"/>
                          </a:solidFill>
                          <a:effectLst/>
                          <a:latin typeface="標楷體" pitchFamily="65" charset="-120"/>
                          <a:ea typeface="標楷體" panose="03000509000000000000" pitchFamily="65" charset="-120"/>
                          <a:cs typeface="+mn-cs"/>
                        </a:rPr>
                        <a:t>使電腦能夠掛載和使用在遠端主機上的驅動器</a:t>
                      </a:r>
                      <a:endParaRPr lang="zh-TW" sz="2400" b="0" kern="1200">
                        <a:solidFill>
                          <a:srgbClr val="000000"/>
                        </a:solidFill>
                        <a:effectLst/>
                        <a:latin typeface="標楷體" pitchFamily="65" charset="-120"/>
                        <a:ea typeface="標楷體" panose="03000509000000000000" pitchFamily="65" charset="-120"/>
                        <a:cs typeface="+mn-cs"/>
                      </a:endParaRPr>
                    </a:p>
                  </a:txBody>
                  <a:tcPr marL="42333" marR="42333" marT="42333" marB="42333" anchor="ctr"/>
                </a:tc>
                <a:extLst>
                  <a:ext uri="{0D108BD9-81ED-4DB2-BD59-A6C34878D82A}">
                    <a16:rowId xmlns:a16="http://schemas.microsoft.com/office/drawing/2014/main" val="3230724480"/>
                  </a:ext>
                </a:extLst>
              </a:tr>
            </a:tbl>
          </a:graphicData>
        </a:graphic>
      </p:graphicFrame>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523</a:t>
            </a:fld>
            <a:endParaRPr lang="en-US" kern="0">
              <a:solidFill>
                <a:srgbClr val="595959"/>
              </a:solidFill>
            </a:endParaRPr>
          </a:p>
        </p:txBody>
      </p:sp>
    </p:spTree>
    <p:extLst>
      <p:ext uri="{BB962C8B-B14F-4D97-AF65-F5344CB8AC3E}">
        <p14:creationId xmlns:p14="http://schemas.microsoft.com/office/powerpoint/2010/main" val="2027946295"/>
      </p:ext>
    </p:extLst>
  </p:cSld>
  <p:clrMapOvr>
    <a:masterClrMapping/>
  </p:clrMapOvr>
  <p:transition/>
  <p:timing/>
</p:sld>
</file>

<file path=ppt/slides/slide5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93360" y="1251526"/>
            <a:ext cx="11804381" cy="4504606"/>
          </a:xfrm>
        </p:spPr>
        <p:txBody>
          <a:bodyPr>
            <a:noAutofit/>
          </a:bodyPr>
          <a:lstStyle/>
          <a:p>
            <a:pPr marL="0" indent="0">
              <a:buNone/>
            </a:pPr>
            <a:r>
              <a:rPr lang="zh-TW" altLang="en-US" sz="2400">
                <a:latin typeface="標楷體" pitchFamily="65" charset="-120"/>
              </a:rPr>
              <a:t>當沒有端對端連通性時，由下而上方法</a:t>
            </a:r>
            <a:r>
              <a:rPr lang="zh-TW" altLang="zh-TW" sz="2400">
                <a:latin typeface="標楷體" pitchFamily="65" charset="-120"/>
              </a:rPr>
              <a:t>的</a:t>
            </a:r>
            <a:r>
              <a:rPr lang="zh-TW" altLang="en-US" sz="2400">
                <a:latin typeface="標楷體" pitchFamily="65" charset="-120"/>
              </a:rPr>
              <a:t>步驟如下： </a:t>
            </a:r>
          </a:p>
          <a:p>
            <a:pPr marL="590536" indent="-334425">
              <a:buFont typeface="+mj-lt"/>
              <a:buAutoNum type="arabicPeriod"/>
            </a:pPr>
            <a:r>
              <a:rPr lang="zh-TW" altLang="en-US" sz="2400">
                <a:latin typeface="標楷體" pitchFamily="65" charset="-120"/>
              </a:rPr>
              <a:t>檢查網路通訊停止點的實體連通性。</a:t>
            </a:r>
          </a:p>
          <a:p>
            <a:pPr marL="590536" indent="-334425">
              <a:buFont typeface="+mj-lt"/>
              <a:buAutoNum type="arabicPeriod"/>
            </a:pPr>
            <a:r>
              <a:rPr lang="zh-TW" altLang="en-US" sz="2400">
                <a:latin typeface="標楷體" pitchFamily="65" charset="-120"/>
              </a:rPr>
              <a:t>檢查雙工不匹配。</a:t>
            </a:r>
          </a:p>
          <a:p>
            <a:pPr marL="590536" indent="-334425">
              <a:buFont typeface="+mj-lt"/>
              <a:buAutoNum type="arabicPeriod"/>
            </a:pPr>
            <a:r>
              <a:rPr lang="zh-TW" altLang="en-US" sz="2400">
                <a:latin typeface="標楷體" pitchFamily="65" charset="-120"/>
              </a:rPr>
              <a:t>檢查區域網路上的資料鏈結和網路層定址。</a:t>
            </a:r>
          </a:p>
          <a:p>
            <a:pPr marL="590536" indent="-334425">
              <a:buFont typeface="+mj-lt"/>
              <a:buAutoNum type="arabicPeriod"/>
            </a:pPr>
            <a:r>
              <a:rPr lang="zh-TW" altLang="en-US" sz="2400">
                <a:latin typeface="標楷體" pitchFamily="65" charset="-120"/>
              </a:rPr>
              <a:t>確認預設閘道是否正確。</a:t>
            </a:r>
          </a:p>
          <a:p>
            <a:pPr marL="590536" indent="-334425">
              <a:buFont typeface="+mj-lt"/>
              <a:buAutoNum type="arabicPeriod"/>
            </a:pPr>
            <a:r>
              <a:rPr lang="zh-TW" altLang="en-US" sz="2400">
                <a:latin typeface="標楷體" pitchFamily="65" charset="-120"/>
              </a:rPr>
              <a:t>確保裝置決定從來源到目的地的正確路徑。</a:t>
            </a:r>
          </a:p>
          <a:p>
            <a:pPr marL="590536" indent="-334425">
              <a:buFont typeface="+mj-lt"/>
              <a:buAutoNum type="arabicPeriod"/>
            </a:pPr>
            <a:r>
              <a:rPr lang="zh-TW" altLang="en-US" sz="2400">
                <a:latin typeface="標楷體" pitchFamily="65" charset="-120"/>
              </a:rPr>
              <a:t>確認傳輸層運作正常。</a:t>
            </a:r>
          </a:p>
          <a:p>
            <a:pPr marL="590536" indent="-334425">
              <a:buFont typeface="+mj-lt"/>
              <a:buAutoNum type="arabicPeriod"/>
            </a:pPr>
            <a:r>
              <a:rPr lang="zh-TW" altLang="en-US" sz="2400">
                <a:latin typeface="標楷體" pitchFamily="65" charset="-120"/>
              </a:rPr>
              <a:t>確認沒有 </a:t>
            </a:r>
            <a:r>
              <a:rPr lang="en-US" altLang="zh-TW" sz="2400">
                <a:latin typeface="標楷體" pitchFamily="65" charset="-120"/>
              </a:rPr>
              <a:t>ACL </a:t>
            </a:r>
            <a:r>
              <a:rPr lang="zh-TW" altLang="en-US" sz="2400">
                <a:latin typeface="標楷體" pitchFamily="65" charset="-120"/>
              </a:rPr>
              <a:t>封鎖流量。</a:t>
            </a:r>
          </a:p>
          <a:p>
            <a:pPr marL="590536" indent="-334425">
              <a:buFont typeface="+mj-lt"/>
              <a:buAutoNum type="arabicPeriod"/>
            </a:pPr>
            <a:r>
              <a:rPr lang="zh-TW" altLang="en-US" sz="2400">
                <a:latin typeface="標楷體" pitchFamily="65" charset="-120"/>
              </a:rPr>
              <a:t>請確定 </a:t>
            </a:r>
            <a:r>
              <a:rPr lang="en-US" altLang="zh-TW" sz="2400">
                <a:latin typeface="標楷體" pitchFamily="65" charset="-120"/>
              </a:rPr>
              <a:t>DNS </a:t>
            </a:r>
            <a:r>
              <a:rPr lang="zh-TW" altLang="en-US" sz="2400">
                <a:latin typeface="標楷體" pitchFamily="65" charset="-120"/>
              </a:rPr>
              <a:t>設定正確。</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zh-TW" altLang="zh-TW" sz="3600">
                <a:solidFill>
                  <a:srgbClr val="004C69"/>
                </a:solidFill>
              </a:rPr>
            </a:br>
            <a:r>
              <a:rPr lang="zh-TW" altLang="en-US" sz="3600">
                <a:solidFill>
                  <a:srgbClr val="004C69"/>
                </a:solidFill>
              </a:rPr>
              <a:t>故障排除端對端連通性的元件</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524</a:t>
            </a:fld>
            <a:endParaRPr lang="en-US" kern="0">
              <a:solidFill>
                <a:srgbClr val="595959"/>
              </a:solidFill>
            </a:endParaRPr>
          </a:p>
        </p:txBody>
      </p:sp>
    </p:spTree>
    <p:extLst>
      <p:ext uri="{BB962C8B-B14F-4D97-AF65-F5344CB8AC3E}">
        <p14:creationId xmlns:p14="http://schemas.microsoft.com/office/powerpoint/2010/main" val="3155842560"/>
      </p:ext>
    </p:extLst>
  </p:cSld>
  <p:clrMapOvr>
    <a:masterClrMapping/>
  </p:clrMapOvr>
  <p:transition/>
  <p:timing/>
</p:sld>
</file>

<file path=ppt/slides/slide5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8" y="1065260"/>
            <a:ext cx="5886979" cy="5540425"/>
          </a:xfrm>
        </p:spPr>
        <p:txBody>
          <a:bodyPr>
            <a:normAutofit/>
          </a:bodyPr>
          <a:lstStyle/>
          <a:p>
            <a:pPr marL="0" indent="0">
              <a:buNone/>
            </a:pPr>
            <a:r>
              <a:rPr lang="zh-TW" altLang="en-US" sz="2400">
                <a:latin typeface="標楷體" pitchFamily="65" charset="-120"/>
              </a:rPr>
              <a:t>通常發起故障排除工作的原因是發現端對端連通性有問題。 </a:t>
            </a:r>
          </a:p>
          <a:p>
            <a:pPr marL="0" indent="0">
              <a:buNone/>
            </a:pPr>
            <a:r>
              <a:rPr lang="zh-TW" altLang="en-US" sz="2400">
                <a:latin typeface="標楷體" pitchFamily="65" charset="-120"/>
              </a:rPr>
              <a:t>用來驗證端對端連通性問題的兩個最常見的公用程式是 </a:t>
            </a:r>
            <a:r>
              <a:rPr lang="en-US" altLang="zh-TW" sz="2400" b="1">
                <a:latin typeface="標楷體" pitchFamily="65" charset="-120"/>
              </a:rPr>
              <a:t>ping</a:t>
            </a:r>
            <a:r>
              <a:rPr lang="zh-TW" altLang="en-US" sz="2400">
                <a:latin typeface="標楷體" pitchFamily="65" charset="-120"/>
              </a:rPr>
              <a:t> 和 </a:t>
            </a:r>
            <a:r>
              <a:rPr lang="en-US" altLang="zh-TW" sz="2400" b="1">
                <a:latin typeface="標楷體" pitchFamily="65" charset="-120"/>
              </a:rPr>
              <a:t>traceroute</a:t>
            </a:r>
            <a:r>
              <a:rPr lang="zh-TW" altLang="en-US" sz="2400">
                <a:latin typeface="標楷體" pitchFamily="65" charset="-120"/>
              </a:rPr>
              <a:t>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 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en-US" sz="3600">
                <a:solidFill>
                  <a:srgbClr val="004C69"/>
                </a:solidFill>
              </a:rPr>
            </a:br>
            <a:r>
              <a:rPr lang="zh-TW" altLang="en-US" sz="3600">
                <a:solidFill>
                  <a:srgbClr val="004C69"/>
                </a:solidFill>
              </a:rPr>
              <a:t>端對端連通性問題發起的故障排除</a:t>
            </a:r>
          </a:p>
        </p:txBody>
      </p:sp>
      <p:pic>
        <p:nvPicPr>
          <p:cNvPr id="2" name="Picture 1">
            <a:extLst>
              <a:ext uri="{FF2B5EF4-FFF2-40B4-BE49-F238E27FC236}">
                <a16:creationId xmlns:a16="http://schemas.microsoft.com/office/drawing/2014/main" id="{746938AD-A52B-492A-B23E-8C4D655C5466}"/>
              </a:ext>
            </a:extLst>
          </p:cNvPr>
          <p:cNvPicPr>
            <a:picLocks noChangeAspect="1"/>
          </p:cNvPicPr>
          <p:nvPr/>
        </p:nvPicPr>
        <p:blipFill>
          <a:blip r:embed="rId3"/>
          <a:stretch>
            <a:fillRect/>
          </a:stretch>
        </p:blipFill>
        <p:spPr>
          <a:xfrm>
            <a:off x="5821990" y="1636290"/>
            <a:ext cx="6234315" cy="4398363"/>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525</a:t>
            </a:fld>
            <a:endParaRPr lang="en-US" kern="0">
              <a:solidFill>
                <a:srgbClr val="595959"/>
              </a:solidFill>
            </a:endParaRPr>
          </a:p>
        </p:txBody>
      </p:sp>
    </p:spTree>
    <p:extLst>
      <p:ext uri="{BB962C8B-B14F-4D97-AF65-F5344CB8AC3E}">
        <p14:creationId xmlns:p14="http://schemas.microsoft.com/office/powerpoint/2010/main" val="2634605990"/>
      </p:ext>
    </p:extLst>
  </p:cSld>
  <p:clrMapOvr>
    <a:masterClrMapping/>
  </p:clrMapOvr>
  <p:transition/>
  <p:timing/>
</p:sld>
</file>

<file path=ppt/slides/slide5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2087" y="1065260"/>
            <a:ext cx="5886980" cy="5540425"/>
          </a:xfrm>
        </p:spPr>
        <p:txBody>
          <a:bodyPr>
            <a:normAutofit/>
          </a:bodyPr>
          <a:lstStyle/>
          <a:p>
            <a:pPr marL="0" indent="0">
              <a:buNone/>
            </a:pPr>
            <a:r>
              <a:rPr lang="zh-TW" altLang="en-US" sz="2400">
                <a:latin typeface="標楷體" pitchFamily="65" charset="-120"/>
              </a:rPr>
              <a:t>故障排除與效能相關的問題和硬體疑似故障時，</a:t>
            </a:r>
            <a:r>
              <a:rPr lang="en-US" altLang="zh-TW" sz="2400" b="1">
                <a:latin typeface="標楷體" pitchFamily="65" charset="-120"/>
              </a:rPr>
              <a:t>show interfaces</a:t>
            </a:r>
            <a:r>
              <a:rPr lang="en-US" altLang="zh-TW" sz="2400">
                <a:latin typeface="標楷體" pitchFamily="65" charset="-120"/>
              </a:rPr>
              <a:t> </a:t>
            </a:r>
            <a:r>
              <a:rPr lang="zh-TW" altLang="en-US" sz="2400">
                <a:latin typeface="標楷體" pitchFamily="65" charset="-120"/>
              </a:rPr>
              <a:t>命令非常有用。</a:t>
            </a:r>
          </a:p>
          <a:p>
            <a:pPr marL="0" indent="0"/>
            <a:endParaRPr lang="en-CA" sz="2400">
              <a:latin typeface="標楷體" pitchFamily="65" charset="-120"/>
            </a:endParaRPr>
          </a:p>
          <a:p>
            <a:pPr marL="0" indent="0">
              <a:buNone/>
            </a:pPr>
            <a:r>
              <a:rPr lang="zh-TW" altLang="en-US" sz="2400">
                <a:latin typeface="標楷體" pitchFamily="65" charset="-120"/>
              </a:rPr>
              <a:t>對輸出感興趣的是：</a:t>
            </a:r>
          </a:p>
          <a:p>
            <a:pPr lvl="1"/>
            <a:r>
              <a:rPr lang="zh-TW" altLang="en-US">
                <a:latin typeface="標楷體" pitchFamily="65" charset="-120"/>
              </a:rPr>
              <a:t>介面狀態</a:t>
            </a:r>
          </a:p>
          <a:p>
            <a:pPr lvl="1"/>
            <a:r>
              <a:rPr lang="zh-TW" altLang="en-US">
                <a:latin typeface="標楷體" pitchFamily="65" charset="-120"/>
              </a:rPr>
              <a:t>輸入佇列丟棄封包</a:t>
            </a:r>
          </a:p>
          <a:p>
            <a:pPr lvl="1"/>
            <a:r>
              <a:rPr lang="zh-TW" altLang="zh-TW">
                <a:latin typeface="標楷體" pitchFamily="65" charset="-120"/>
              </a:rPr>
              <a:t>輸入佇列</a:t>
            </a:r>
            <a:r>
              <a:rPr lang="zh-TW" altLang="en-US">
                <a:latin typeface="標楷體" pitchFamily="65" charset="-120"/>
              </a:rPr>
              <a:t>丟棄封包</a:t>
            </a:r>
            <a:endParaRPr lang="en-US" altLang="zh-TW">
              <a:latin typeface="標楷體" pitchFamily="65" charset="-120"/>
            </a:endParaRPr>
          </a:p>
          <a:p>
            <a:pPr lvl="1"/>
            <a:r>
              <a:rPr lang="zh-TW" altLang="en-US">
                <a:latin typeface="標楷體" pitchFamily="65" charset="-120"/>
              </a:rPr>
              <a:t>輸入錯誤</a:t>
            </a:r>
          </a:p>
          <a:p>
            <a:pPr lvl="1"/>
            <a:r>
              <a:rPr lang="zh-TW" altLang="en-US">
                <a:latin typeface="標楷體" pitchFamily="65" charset="-120"/>
              </a:rPr>
              <a:t>輸出錯誤</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 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en-US" sz="3600">
                <a:solidFill>
                  <a:srgbClr val="004C69"/>
                </a:solidFill>
              </a:rPr>
            </a:br>
            <a:r>
              <a:rPr lang="zh-TW" altLang="en-US" sz="3600">
                <a:solidFill>
                  <a:srgbClr val="004C69"/>
                </a:solidFill>
              </a:rPr>
              <a:t>第 </a:t>
            </a:r>
            <a:r>
              <a:rPr lang="en-US" altLang="zh-TW" sz="3600">
                <a:solidFill>
                  <a:srgbClr val="004C69"/>
                </a:solidFill>
              </a:rPr>
              <a:t>1 </a:t>
            </a:r>
            <a:r>
              <a:rPr lang="zh-TW" altLang="en-US" sz="3600">
                <a:solidFill>
                  <a:srgbClr val="004C69"/>
                </a:solidFill>
              </a:rPr>
              <a:t>步 </a:t>
            </a:r>
            <a:r>
              <a:rPr lang="en-US" altLang="zh-TW" sz="3600">
                <a:solidFill>
                  <a:srgbClr val="004C69"/>
                </a:solidFill>
              </a:rPr>
              <a:t>- </a:t>
            </a:r>
            <a:r>
              <a:rPr lang="zh-TW" altLang="en-US" sz="3600">
                <a:solidFill>
                  <a:srgbClr val="004C69"/>
                </a:solidFill>
              </a:rPr>
              <a:t>驗證實體層</a:t>
            </a:r>
          </a:p>
        </p:txBody>
      </p:sp>
      <p:sp>
        <p:nvSpPr>
          <p:cNvPr id="5" name="Rectangle 5">
            <a:extLst>
              <a:ext uri="{FF2B5EF4-FFF2-40B4-BE49-F238E27FC236}">
                <a16:creationId xmlns:a16="http://schemas.microsoft.com/office/drawing/2014/main" id="{2ECF8C33-61DB-4B34-B72C-3FA113F42D1A}"/>
              </a:ext>
            </a:extLst>
          </p:cNvPr>
          <p:cNvSpPr/>
          <p:nvPr/>
        </p:nvSpPr>
        <p:spPr>
          <a:xfrm>
            <a:off x="5260201" y="1902703"/>
            <a:ext cx="6597148" cy="4339650"/>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R1# </a:t>
            </a:r>
            <a:r>
              <a:rPr lang="en-US" altLang="zh-TW" sz="1200" b="1">
                <a:solidFill>
                  <a:srgbClr val="DFDFDF"/>
                </a:solidFill>
                <a:latin typeface="Courier New" panose="02070309020205020404" pitchFamily="49" charset="0"/>
              </a:rPr>
              <a:t>show interfaces GigabitEthernet 0/0/0</a:t>
            </a:r>
          </a:p>
          <a:p>
            <a:r>
              <a:rPr lang="en-US" altLang="zh-TW" sz="1200">
                <a:solidFill>
                  <a:srgbClr val="DFDFDF"/>
                </a:solidFill>
                <a:latin typeface="Courier New" panose="02070309020205020404" pitchFamily="49" charset="0"/>
              </a:rPr>
              <a:t>GigabitEthernet0/0/0 is up, line protocol is up </a:t>
            </a:r>
          </a:p>
          <a:p>
            <a:r>
              <a:rPr lang="en-US" altLang="zh-TW" sz="1200">
                <a:solidFill>
                  <a:srgbClr val="DFDFDF"/>
                </a:solidFill>
                <a:latin typeface="Courier New" panose="02070309020205020404" pitchFamily="49" charset="0"/>
              </a:rPr>
              <a:t>Hardware is CN Gigabit Ethernet, address is d48c.b5ce.a0c0(bia d48c.b5ce.a0c0) </a:t>
            </a:r>
          </a:p>
          <a:p>
            <a:r>
              <a:rPr lang="en-US" altLang="zh-TW" sz="1200">
                <a:solidFill>
                  <a:srgbClr val="DFDFDF"/>
                </a:solidFill>
                <a:latin typeface="Courier New" panose="02070309020205020404" pitchFamily="49" charset="0"/>
              </a:rPr>
              <a:t>Internet address is 10.1.10.1/24 </a:t>
            </a:r>
          </a:p>
          <a:p>
            <a:r>
              <a:rPr lang="en-US" altLang="zh-TW" sz="1200">
                <a:solidFill>
                  <a:srgbClr val="DFDFDF"/>
                </a:solidFill>
                <a:latin typeface="Courier New" panose="02070309020205020404" pitchFamily="49" charset="0"/>
              </a:rPr>
              <a:t>(輸出省略)</a:t>
            </a:r>
          </a:p>
          <a:p>
            <a:r>
              <a:rPr lang="en-US" altLang="zh-TW" sz="1200">
                <a:solidFill>
                  <a:schemeClr val="accent6"/>
                </a:solidFill>
                <a:latin typeface="Courier New" panose="02070309020205020404" pitchFamily="49" charset="0"/>
              </a:rPr>
              <a:t>Input queue: 0/75/0/0 (size/max/drops/flushes); Total output drops: 0</a:t>
            </a:r>
          </a:p>
          <a:p>
            <a:r>
              <a:rPr lang="en-US" altLang="zh-TW" sz="1200">
                <a:solidFill>
                  <a:srgbClr val="DFDFDF"/>
                </a:solidFill>
                <a:latin typeface="Courier New" panose="02070309020205020404" pitchFamily="49" charset="0"/>
              </a:rPr>
              <a:t>Queueing strategy: fifo </a:t>
            </a:r>
          </a:p>
          <a:p>
            <a:r>
              <a:rPr lang="en-US" altLang="zh-TW" sz="1200">
                <a:solidFill>
                  <a:srgbClr val="DFDFDF"/>
                </a:solidFill>
                <a:latin typeface="Courier New" panose="02070309020205020404" pitchFamily="49" charset="0"/>
              </a:rPr>
              <a:t> </a:t>
            </a:r>
            <a:r>
              <a:rPr lang="en-US" altLang="zh-TW" sz="1200">
                <a:solidFill>
                  <a:schemeClr val="accent6"/>
                </a:solidFill>
                <a:latin typeface="Courier New" panose="02070309020205020404" pitchFamily="49" charset="0"/>
              </a:rPr>
              <a:t>Output queue: 0/40 (size/max) </a:t>
            </a:r>
          </a:p>
          <a:p>
            <a:r>
              <a:rPr lang="en-US" altLang="zh-TW" sz="1200">
                <a:solidFill>
                  <a:srgbClr val="DFDFDF"/>
                </a:solidFill>
                <a:latin typeface="Courier New" panose="02070309020205020404" pitchFamily="49" charset="0"/>
              </a:rPr>
              <a:t>5 minute input rate 0 bits/sec, 0 packets/sec </a:t>
            </a:r>
          </a:p>
          <a:p>
            <a:r>
              <a:rPr lang="en-US" altLang="zh-TW" sz="1200">
                <a:solidFill>
                  <a:srgbClr val="DFDFDF"/>
                </a:solidFill>
                <a:latin typeface="Courier New" panose="02070309020205020404" pitchFamily="49" charset="0"/>
              </a:rPr>
              <a:t>5 minute output rate 0 bits/sec, 0 packets/sec </a:t>
            </a:r>
          </a:p>
          <a:p>
            <a:r>
              <a:rPr lang="en-US" altLang="zh-TW" sz="1200">
                <a:solidFill>
                  <a:srgbClr val="DFDFDF"/>
                </a:solidFill>
                <a:latin typeface="Courier New" panose="02070309020205020404" pitchFamily="49" charset="0"/>
              </a:rPr>
              <a:t>85 packets input, 7711 bytes, 0 no buffer </a:t>
            </a:r>
          </a:p>
          <a:p>
            <a:r>
              <a:rPr lang="en-US" altLang="zh-TW" sz="1200">
                <a:solidFill>
                  <a:srgbClr val="DFDFDF"/>
                </a:solidFill>
                <a:latin typeface="Courier New" panose="02070309020205020404" pitchFamily="49" charset="0"/>
              </a:rPr>
              <a:t>Received 25 broadcasts (0 IP multicasts)</a:t>
            </a:r>
          </a:p>
          <a:p>
            <a:r>
              <a:rPr lang="en-US" altLang="zh-TW" sz="1200">
                <a:solidFill>
                  <a:srgbClr val="DFDFDF"/>
                </a:solidFill>
                <a:latin typeface="Courier New" panose="02070309020205020404" pitchFamily="49" charset="0"/>
              </a:rPr>
              <a:t>0 runts, 0 giants, 0 throttles</a:t>
            </a:r>
          </a:p>
          <a:p>
            <a:r>
              <a:rPr lang="en-US" altLang="zh-TW" sz="1200">
                <a:solidFill>
                  <a:schemeClr val="accent6"/>
                </a:solidFill>
                <a:latin typeface="Courier New" panose="02070309020205020404" pitchFamily="49" charset="0"/>
              </a:rPr>
              <a:t>0 input errors</a:t>
            </a:r>
            <a:r>
              <a:rPr lang="en-US" altLang="zh-TW" sz="1200">
                <a:solidFill>
                  <a:srgbClr val="DFDFDF"/>
                </a:solidFill>
                <a:latin typeface="Courier New" panose="02070309020205020404" pitchFamily="49" charset="0"/>
              </a:rPr>
              <a:t>, 0 CRC, 0 frame, 0 overrun, 0 ignored </a:t>
            </a:r>
          </a:p>
          <a:p>
            <a:r>
              <a:rPr lang="en-US" altLang="zh-TW" sz="1200">
                <a:solidFill>
                  <a:srgbClr val="DFDFDF"/>
                </a:solidFill>
                <a:latin typeface="Courier New" panose="02070309020205020404" pitchFamily="49" charset="0"/>
              </a:rPr>
              <a:t>0 watchdog, 5 multicast, 0 pause input </a:t>
            </a:r>
          </a:p>
          <a:p>
            <a:r>
              <a:rPr lang="en-US" altLang="zh-TW" sz="1200">
                <a:solidFill>
                  <a:srgbClr val="DFDFDF"/>
                </a:solidFill>
                <a:latin typeface="Courier New" panose="02070309020205020404" pitchFamily="49" charset="0"/>
              </a:rPr>
              <a:t>10112 packets output, 922864 bytes, 0 underruns </a:t>
            </a:r>
          </a:p>
          <a:p>
            <a:r>
              <a:rPr lang="en-US" altLang="zh-TW" sz="1200">
                <a:solidFill>
                  <a:schemeClr val="accent6"/>
                </a:solidFill>
                <a:latin typeface="Courier New" panose="02070309020205020404" pitchFamily="49" charset="0"/>
              </a:rPr>
              <a:t>0 output errors</a:t>
            </a:r>
            <a:r>
              <a:rPr lang="en-US" altLang="zh-TW" sz="1200">
                <a:solidFill>
                  <a:srgbClr val="DFDFDF"/>
                </a:solidFill>
                <a:latin typeface="Courier New" panose="02070309020205020404" pitchFamily="49" charset="0"/>
              </a:rPr>
              <a:t>, 0 collisions, l interface resets </a:t>
            </a:r>
          </a:p>
          <a:p>
            <a:r>
              <a:rPr lang="en-US" altLang="zh-TW" sz="1200">
                <a:solidFill>
                  <a:srgbClr val="DFDFDF"/>
                </a:solidFill>
                <a:latin typeface="Courier New" panose="02070309020205020404" pitchFamily="49" charset="0"/>
              </a:rPr>
              <a:t>11 unknown protocol drops </a:t>
            </a:r>
          </a:p>
          <a:p>
            <a:r>
              <a:rPr lang="en-US" altLang="zh-TW" sz="1200">
                <a:solidFill>
                  <a:srgbClr val="DFDFDF"/>
                </a:solidFill>
                <a:latin typeface="Courier New" panose="02070309020205020404" pitchFamily="49" charset="0"/>
              </a:rPr>
              <a:t>0 babbles, 0 late collision, 0 deferred </a:t>
            </a:r>
          </a:p>
          <a:p>
            <a:r>
              <a:rPr lang="en-US" altLang="zh-TW" sz="1200">
                <a:solidFill>
                  <a:srgbClr val="DFDFDF"/>
                </a:solidFill>
                <a:latin typeface="Courier New" panose="02070309020205020404" pitchFamily="49" charset="0"/>
              </a:rPr>
              <a:t>0 lost carrier, 0 no carrier, 0 pause output </a:t>
            </a:r>
          </a:p>
          <a:p>
            <a:r>
              <a:rPr lang="en-US" altLang="zh-TW" sz="1200">
                <a:solidFill>
                  <a:srgbClr val="DFDFDF"/>
                </a:solidFill>
                <a:latin typeface="Courier New" panose="02070309020205020404" pitchFamily="49" charset="0"/>
              </a:rPr>
              <a:t>0 output buffer failures, 0 output buffers swapped out </a:t>
            </a:r>
          </a:p>
          <a:p>
            <a:r>
              <a:rPr lang="en-US" altLang="zh-TW" sz="1200">
                <a:solidFill>
                  <a:srgbClr val="DFDFDF"/>
                </a:solidFill>
                <a:latin typeface="Courier New" panose="02070309020205020404" pitchFamily="49" charset="0"/>
              </a:rPr>
              <a:t>R1#</a:t>
            </a:r>
            <a:endParaRPr lang="zh-TW" altLang="en-US" sz="12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526</a:t>
            </a:fld>
            <a:endParaRPr lang="en-US" kern="0">
              <a:solidFill>
                <a:srgbClr val="595959"/>
              </a:solidFill>
            </a:endParaRPr>
          </a:p>
        </p:txBody>
      </p:sp>
    </p:spTree>
    <p:extLst>
      <p:ext uri="{BB962C8B-B14F-4D97-AF65-F5344CB8AC3E}">
        <p14:creationId xmlns:p14="http://schemas.microsoft.com/office/powerpoint/2010/main" val="4043974529"/>
      </p:ext>
    </p:extLst>
  </p:cSld>
  <p:clrMapOvr>
    <a:masterClrMapping/>
  </p:clrMapOvr>
  <p:transition/>
  <p:timing/>
</p:sld>
</file>

<file path=ppt/slides/slide5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09925" y="1319238"/>
            <a:ext cx="4253020" cy="5035391"/>
          </a:xfrm>
        </p:spPr>
        <p:txBody>
          <a:bodyPr>
            <a:normAutofit/>
          </a:bodyPr>
          <a:lstStyle/>
          <a:p>
            <a:pPr marL="0" indent="0">
              <a:buNone/>
            </a:pPr>
            <a:r>
              <a:rPr lang="en-US" altLang="zh-TW" sz="2400">
                <a:latin typeface="標楷體" pitchFamily="65" charset="-120"/>
              </a:rPr>
              <a:t>IEEE 802.3ab Gigabit</a:t>
            </a:r>
            <a:r>
              <a:rPr lang="zh-TW" altLang="en-US" sz="2400">
                <a:latin typeface="標楷體" pitchFamily="65" charset="-120"/>
              </a:rPr>
              <a:t>乙太網路標準強制速度和雙工使用自動協商。幾乎所有高速乙太網路 </a:t>
            </a:r>
            <a:r>
              <a:rPr lang="en-US" altLang="zh-TW" sz="2400">
                <a:latin typeface="標楷體" pitchFamily="65" charset="-120"/>
              </a:rPr>
              <a:t>NIC </a:t>
            </a:r>
            <a:r>
              <a:rPr lang="zh-TW" altLang="en-US" sz="2400">
                <a:latin typeface="標楷體" pitchFamily="65" charset="-120"/>
              </a:rPr>
              <a:t>也預設使用自動協商。</a:t>
            </a:r>
            <a:endParaRPr lang="en-CA" sz="2400">
              <a:latin typeface="標楷體" pitchFamily="65" charset="-120"/>
            </a:endParaRPr>
          </a:p>
          <a:p>
            <a:pPr marL="0" indent="0">
              <a:buNone/>
            </a:pPr>
            <a:r>
              <a:rPr lang="zh-TW" altLang="en-US" sz="2400">
                <a:latin typeface="標楷體" pitchFamily="65" charset="-120"/>
              </a:rPr>
              <a:t>當有雙工不匹配時，可能會發生問題。</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 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en-US" sz="3600">
                <a:solidFill>
                  <a:srgbClr val="004C69"/>
                </a:solidFill>
              </a:rPr>
            </a:br>
            <a:r>
              <a:rPr lang="zh-TW" altLang="en-US" sz="3600">
                <a:solidFill>
                  <a:srgbClr val="004C69"/>
                </a:solidFill>
              </a:rPr>
              <a:t>第 </a:t>
            </a:r>
            <a:r>
              <a:rPr lang="en-US" altLang="zh-TW" sz="3600">
                <a:solidFill>
                  <a:srgbClr val="004C69"/>
                </a:solidFill>
              </a:rPr>
              <a:t>2 </a:t>
            </a:r>
            <a:r>
              <a:rPr lang="zh-TW" altLang="en-US" sz="3600">
                <a:solidFill>
                  <a:srgbClr val="004C69"/>
                </a:solidFill>
              </a:rPr>
              <a:t>步 </a:t>
            </a:r>
            <a:r>
              <a:rPr lang="en-US" altLang="zh-TW" sz="3600">
                <a:solidFill>
                  <a:srgbClr val="004C69"/>
                </a:solidFill>
              </a:rPr>
              <a:t>- </a:t>
            </a:r>
            <a:r>
              <a:rPr lang="zh-TW" altLang="zh-TW" sz="3600">
                <a:solidFill>
                  <a:srgbClr val="004C69"/>
                </a:solidFill>
              </a:rPr>
              <a:t>檢查雙工不匹配</a:t>
            </a:r>
            <a:endParaRPr lang="zh-TW" altLang="en-US" sz="3600">
              <a:solidFill>
                <a:srgbClr val="004C69"/>
              </a:solidFill>
            </a:endParaRPr>
          </a:p>
        </p:txBody>
      </p:sp>
      <p:sp>
        <p:nvSpPr>
          <p:cNvPr id="6" name="Rectangle 5">
            <a:extLst>
              <a:ext uri="{FF2B5EF4-FFF2-40B4-BE49-F238E27FC236}">
                <a16:creationId xmlns:a16="http://schemas.microsoft.com/office/drawing/2014/main" id="{E330F3D2-751F-4E6E-8B51-9CE41D5664DC}"/>
              </a:ext>
            </a:extLst>
          </p:cNvPr>
          <p:cNvSpPr/>
          <p:nvPr/>
        </p:nvSpPr>
        <p:spPr>
          <a:xfrm>
            <a:off x="5064487" y="1577872"/>
            <a:ext cx="6931983" cy="2123658"/>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S1# </a:t>
            </a:r>
            <a:r>
              <a:rPr lang="en-US" altLang="zh-TW" sz="1200" b="1">
                <a:solidFill>
                  <a:srgbClr val="DFDFDF"/>
                </a:solidFill>
                <a:latin typeface="Courier New" panose="02070309020205020404" pitchFamily="49" charset="0"/>
              </a:rPr>
              <a:t>show interface fa 0/20</a:t>
            </a:r>
          </a:p>
          <a:p>
            <a:r>
              <a:rPr lang="en-US" altLang="zh-TW" sz="1200">
                <a:solidFill>
                  <a:srgbClr val="DFDFDF"/>
                </a:solidFill>
                <a:latin typeface="Courier New" panose="02070309020205020404" pitchFamily="49" charset="0"/>
              </a:rPr>
              <a:t>FastEthernet0/20 is up, line protocol is up (connected) </a:t>
            </a:r>
          </a:p>
          <a:p>
            <a:r>
              <a:rPr lang="en-US" altLang="zh-TW" sz="1200">
                <a:solidFill>
                  <a:srgbClr val="DFDFDF"/>
                </a:solidFill>
                <a:latin typeface="Courier New" panose="02070309020205020404" pitchFamily="49" charset="0"/>
              </a:rPr>
              <a:t>Hardware is Fast Ethernet, address is 0cd9.96e8.8a01 (bia 0cd9.96e8.8a01)</a:t>
            </a:r>
          </a:p>
          <a:p>
            <a:r>
              <a:rPr lang="en-US" altLang="zh-TW" sz="1200">
                <a:solidFill>
                  <a:srgbClr val="DFDFDF"/>
                </a:solidFill>
                <a:latin typeface="Courier New" panose="02070309020205020404" pitchFamily="49" charset="0"/>
              </a:rPr>
              <a:t>MTU 1500 bytes, BW 10000 Kbit/sec, DLY 1000 usec, reliability 255/255, txload 1/255, rxload 1/255 </a:t>
            </a:r>
          </a:p>
          <a:p>
            <a:r>
              <a:rPr lang="en-US" altLang="zh-TW" sz="1200">
                <a:solidFill>
                  <a:srgbClr val="DFDFDF"/>
                </a:solidFill>
                <a:latin typeface="Courier New" panose="02070309020205020404" pitchFamily="49" charset="0"/>
              </a:rPr>
              <a:t>Encapsulation ARPA, loopback not set Keepalive set (10 sec)</a:t>
            </a:r>
          </a:p>
          <a:p>
            <a:r>
              <a:rPr lang="en-US" altLang="zh-TW" sz="1200">
                <a:solidFill>
                  <a:schemeClr val="accent6"/>
                </a:solidFill>
                <a:latin typeface="Courier New" panose="02070309020205020404" pitchFamily="49" charset="0"/>
              </a:rPr>
              <a:t>Full-duplex</a:t>
            </a:r>
            <a:r>
              <a:rPr lang="en-US" altLang="zh-TW" sz="1200">
                <a:solidFill>
                  <a:srgbClr val="DFDFDF"/>
                </a:solidFill>
                <a:latin typeface="Courier New" panose="02070309020205020404" pitchFamily="49" charset="0"/>
              </a:rPr>
              <a:t>, Auto-speed, media type is 10/100BaseTX </a:t>
            </a:r>
          </a:p>
          <a:p>
            <a:r>
              <a:rPr lang="en-US" altLang="zh-TW" sz="1200">
                <a:solidFill>
                  <a:srgbClr val="DFDFDF"/>
                </a:solidFill>
                <a:latin typeface="Courier New" panose="02070309020205020404" pitchFamily="49" charset="0"/>
              </a:rPr>
              <a:t>  </a:t>
            </a:r>
          </a:p>
          <a:p>
            <a:r>
              <a:rPr lang="en-US" altLang="zh-TW" sz="1200">
                <a:solidFill>
                  <a:srgbClr val="DFDFDF"/>
                </a:solidFill>
                <a:latin typeface="Courier New" panose="02070309020205020404" pitchFamily="49" charset="0"/>
              </a:rPr>
              <a:t>(輸出省略)</a:t>
            </a:r>
          </a:p>
          <a:p>
            <a:r>
              <a:rPr lang="en-US" altLang="zh-TW" sz="1200">
                <a:solidFill>
                  <a:srgbClr val="DFDFDF"/>
                </a:solidFill>
                <a:latin typeface="Courier New" panose="02070309020205020404" pitchFamily="49" charset="0"/>
              </a:rPr>
              <a:t>  </a:t>
            </a:r>
          </a:p>
          <a:p>
            <a:r>
              <a:rPr lang="en-US" altLang="zh-TW" sz="1200">
                <a:solidFill>
                  <a:srgbClr val="DFDFDF"/>
                </a:solidFill>
                <a:latin typeface="Courier New" panose="02070309020205020404" pitchFamily="49" charset="0"/>
              </a:rPr>
              <a:t>S1#</a:t>
            </a:r>
            <a:endParaRPr lang="zh-TW" altLang="en-US" sz="1200">
              <a:solidFill>
                <a:srgbClr val="DFDFDF"/>
              </a:solidFill>
              <a:latin typeface="Courier New" panose="02070309020205020404" pitchFamily="49" charset="0"/>
            </a:endParaRPr>
          </a:p>
        </p:txBody>
      </p:sp>
      <p:sp>
        <p:nvSpPr>
          <p:cNvPr id="7" name="Rectangle 5">
            <a:extLst>
              <a:ext uri="{FF2B5EF4-FFF2-40B4-BE49-F238E27FC236}">
                <a16:creationId xmlns:a16="http://schemas.microsoft.com/office/drawing/2014/main" id="{89411A55-21E1-409D-AA27-867C0613FE7F}"/>
              </a:ext>
            </a:extLst>
          </p:cNvPr>
          <p:cNvSpPr/>
          <p:nvPr/>
        </p:nvSpPr>
        <p:spPr>
          <a:xfrm>
            <a:off x="5064487" y="3835471"/>
            <a:ext cx="6931981" cy="2492990"/>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S2# </a:t>
            </a:r>
            <a:r>
              <a:rPr lang="en-US" altLang="zh-TW" sz="1200" b="1">
                <a:solidFill>
                  <a:srgbClr val="DFDFDF"/>
                </a:solidFill>
                <a:latin typeface="Courier New" panose="02070309020205020404" pitchFamily="49" charset="0"/>
              </a:rPr>
              <a:t>show interface fa 0/20</a:t>
            </a:r>
          </a:p>
          <a:p>
            <a:r>
              <a:rPr lang="en-US" altLang="zh-TW" sz="1200">
                <a:solidFill>
                  <a:srgbClr val="DFDFDF"/>
                </a:solidFill>
                <a:latin typeface="Courier New" panose="02070309020205020404" pitchFamily="49" charset="0"/>
              </a:rPr>
              <a:t>FastEthernet0/20 is up, line protocol is up (connected) </a:t>
            </a:r>
          </a:p>
          <a:p>
            <a:r>
              <a:rPr lang="en-US" altLang="zh-TW" sz="1200">
                <a:solidFill>
                  <a:srgbClr val="DFDFDF"/>
                </a:solidFill>
                <a:latin typeface="Courier New" panose="02070309020205020404" pitchFamily="49" charset="0"/>
              </a:rPr>
              <a:t>Hardware is Fast Ethernet, address is 0cd9.96d2.4001 (bia 0cd9.96d2.4001)</a:t>
            </a:r>
          </a:p>
          <a:p>
            <a:r>
              <a:rPr lang="en-US" altLang="zh-TW" sz="1200">
                <a:solidFill>
                  <a:srgbClr val="DFDFDF"/>
                </a:solidFill>
                <a:latin typeface="Courier New" panose="02070309020205020404" pitchFamily="49" charset="0"/>
              </a:rPr>
              <a:t>MTU 1500 bytes, BW 100000 Kbit/sec, DLY 100 usec, reliability 255/255, txload 1/255, rxload 1/255 </a:t>
            </a:r>
          </a:p>
          <a:p>
            <a:r>
              <a:rPr lang="en-US" altLang="zh-TW" sz="1200">
                <a:solidFill>
                  <a:srgbClr val="DFDFDF"/>
                </a:solidFill>
                <a:latin typeface="Courier New" panose="02070309020205020404" pitchFamily="49" charset="0"/>
              </a:rPr>
              <a:t>Encapsulation ARPA, loopback not set Keepalive set (10 sec)</a:t>
            </a:r>
          </a:p>
          <a:p>
            <a:r>
              <a:rPr lang="en-US" altLang="zh-TW" sz="1200">
                <a:solidFill>
                  <a:schemeClr val="accent6"/>
                </a:solidFill>
                <a:latin typeface="Courier New" panose="02070309020205020404" pitchFamily="49" charset="0"/>
              </a:rPr>
              <a:t>Half-duplex</a:t>
            </a:r>
            <a:r>
              <a:rPr lang="en-US" altLang="zh-TW" sz="1200">
                <a:solidFill>
                  <a:srgbClr val="DFDFDF"/>
                </a:solidFill>
                <a:latin typeface="Courier New" panose="02070309020205020404" pitchFamily="49" charset="0"/>
              </a:rPr>
              <a:t>, Auto-speed, media type is 10/100BaseTX </a:t>
            </a:r>
          </a:p>
          <a:p>
            <a:r>
              <a:rPr lang="en-US" altLang="zh-TW" sz="1200">
                <a:solidFill>
                  <a:srgbClr val="DFDFDF"/>
                </a:solidFill>
                <a:latin typeface="Courier New" panose="02070309020205020404" pitchFamily="49" charset="0"/>
              </a:rPr>
              <a:t>  </a:t>
            </a:r>
          </a:p>
          <a:p>
            <a:r>
              <a:rPr lang="en-US" altLang="zh-TW" sz="1200">
                <a:solidFill>
                  <a:srgbClr val="DFDFDF"/>
                </a:solidFill>
                <a:latin typeface="Courier New" panose="02070309020205020404" pitchFamily="49" charset="0"/>
              </a:rPr>
              <a:t>(輸出省略)</a:t>
            </a:r>
          </a:p>
          <a:p>
            <a:r>
              <a:rPr lang="en-US" altLang="zh-TW" sz="1200">
                <a:solidFill>
                  <a:srgbClr val="DFDFDF"/>
                </a:solidFill>
                <a:latin typeface="Courier New" panose="02070309020205020404" pitchFamily="49" charset="0"/>
              </a:rPr>
              <a:t>  </a:t>
            </a:r>
          </a:p>
          <a:p>
            <a:r>
              <a:rPr lang="en-US" altLang="zh-TW" sz="1200">
                <a:solidFill>
                  <a:srgbClr val="DFDFDF"/>
                </a:solidFill>
                <a:latin typeface="Courier New" panose="02070309020205020404" pitchFamily="49" charset="0"/>
              </a:rPr>
              <a:t>S2(config)# </a:t>
            </a:r>
            <a:r>
              <a:rPr lang="en-US" altLang="zh-TW" sz="1200" b="1">
                <a:solidFill>
                  <a:srgbClr val="DFDFDF"/>
                </a:solidFill>
                <a:latin typeface="Courier New" panose="02070309020205020404" pitchFamily="49" charset="0"/>
              </a:rPr>
              <a:t>interface fa 0/20 </a:t>
            </a:r>
          </a:p>
          <a:p>
            <a:r>
              <a:rPr lang="en-US" altLang="zh-TW" sz="1200">
                <a:solidFill>
                  <a:srgbClr val="DFDFDF"/>
                </a:solidFill>
                <a:latin typeface="Courier New" panose="02070309020205020404" pitchFamily="49" charset="0"/>
              </a:rPr>
              <a:t>S2(config-if)# </a:t>
            </a:r>
            <a:r>
              <a:rPr lang="en-US" altLang="zh-TW" sz="1200" b="1">
                <a:solidFill>
                  <a:srgbClr val="DFDFDF"/>
                </a:solidFill>
                <a:latin typeface="Courier New" panose="02070309020205020404" pitchFamily="49" charset="0"/>
              </a:rPr>
              <a:t>duplex auto </a:t>
            </a:r>
          </a:p>
          <a:p>
            <a:r>
              <a:rPr lang="en-US" altLang="zh-TW" sz="1200">
                <a:solidFill>
                  <a:srgbClr val="DFDFDF"/>
                </a:solidFill>
                <a:latin typeface="Courier New" panose="02070309020205020404" pitchFamily="49" charset="0"/>
              </a:rPr>
              <a:t>S2(config-if)#</a:t>
            </a:r>
            <a:endParaRPr lang="zh-TW" altLang="en-US" sz="12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527</a:t>
            </a:fld>
            <a:endParaRPr lang="en-US" kern="0">
              <a:solidFill>
                <a:srgbClr val="595959"/>
              </a:solidFill>
            </a:endParaRPr>
          </a:p>
        </p:txBody>
      </p:sp>
    </p:spTree>
    <p:extLst>
      <p:ext uri="{BB962C8B-B14F-4D97-AF65-F5344CB8AC3E}">
        <p14:creationId xmlns:p14="http://schemas.microsoft.com/office/powerpoint/2010/main" val="1219416279"/>
      </p:ext>
    </p:extLst>
  </p:cSld>
  <p:clrMapOvr>
    <a:masterClrMapping/>
  </p:clrMapOvr>
  <p:transition/>
  <p:timing/>
</p:sld>
</file>

<file path=ppt/slides/slide5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7" y="1388225"/>
            <a:ext cx="10088556" cy="4712425"/>
          </a:xfrm>
        </p:spPr>
        <p:txBody>
          <a:bodyPr>
            <a:normAutofit/>
          </a:bodyPr>
          <a:lstStyle/>
          <a:p>
            <a:pPr marL="0" indent="0">
              <a:buNone/>
            </a:pPr>
            <a:r>
              <a:rPr lang="en-US" altLang="zh-TW" sz="2400">
                <a:latin typeface="標楷體" pitchFamily="65" charset="-120"/>
              </a:rPr>
              <a:t>Windows </a:t>
            </a:r>
            <a:r>
              <a:rPr lang="zh-TW" altLang="zh-TW" sz="2400" b="1">
                <a:latin typeface="標楷體" pitchFamily="65" charset="-120"/>
              </a:rPr>
              <a:t>arp</a:t>
            </a:r>
            <a:r>
              <a:rPr lang="en-US" altLang="zh-TW" sz="2400" b="1">
                <a:latin typeface="標楷體" pitchFamily="65" charset="-120"/>
              </a:rPr>
              <a:t> </a:t>
            </a:r>
            <a:r>
              <a:rPr lang="zh-TW" altLang="en-US" sz="2400">
                <a:latin typeface="標楷體" pitchFamily="65" charset="-120"/>
              </a:rPr>
              <a:t>命令會顯示並修改 </a:t>
            </a:r>
            <a:r>
              <a:rPr lang="en-US" altLang="zh-TW" sz="2400">
                <a:latin typeface="標楷體" pitchFamily="65" charset="-120"/>
              </a:rPr>
              <a:t>ARP </a:t>
            </a:r>
            <a:r>
              <a:rPr lang="zh-TW" altLang="en-US" sz="2400">
                <a:latin typeface="標楷體" pitchFamily="65" charset="-120"/>
              </a:rPr>
              <a:t>快取中用來儲存 </a:t>
            </a:r>
            <a:r>
              <a:rPr lang="en-US" altLang="zh-TW" sz="2400">
                <a:latin typeface="標楷體" pitchFamily="65" charset="-120"/>
              </a:rPr>
              <a:t>IPv4 </a:t>
            </a:r>
            <a:r>
              <a:rPr lang="zh-TW" altLang="en-US" sz="2400">
                <a:latin typeface="標楷體" pitchFamily="65" charset="-120"/>
              </a:rPr>
              <a:t>位址及其解析的乙太網路實體 </a:t>
            </a:r>
            <a:r>
              <a:rPr lang="en-US" altLang="zh-TW" sz="2400">
                <a:latin typeface="標楷體" pitchFamily="65" charset="-120"/>
              </a:rPr>
              <a:t>(MAC) </a:t>
            </a:r>
            <a:r>
              <a:rPr lang="zh-TW" altLang="en-US" sz="2400">
                <a:latin typeface="標楷體" pitchFamily="65" charset="-120"/>
              </a:rPr>
              <a:t>位址的條目。</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 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en-US" sz="3600">
                <a:solidFill>
                  <a:srgbClr val="004C69"/>
                </a:solidFill>
              </a:rPr>
            </a:br>
            <a:r>
              <a:rPr lang="zh-TW" altLang="en-US" sz="3600">
                <a:solidFill>
                  <a:srgbClr val="004C69"/>
                </a:solidFill>
              </a:rPr>
              <a:t>第 </a:t>
            </a:r>
            <a:r>
              <a:rPr lang="en-US" altLang="zh-TW" sz="3600">
                <a:solidFill>
                  <a:srgbClr val="004C69"/>
                </a:solidFill>
              </a:rPr>
              <a:t>3 </a:t>
            </a:r>
            <a:r>
              <a:rPr lang="zh-TW" altLang="en-US" sz="3600">
                <a:solidFill>
                  <a:srgbClr val="004C69"/>
                </a:solidFill>
              </a:rPr>
              <a:t>步 </a:t>
            </a:r>
            <a:r>
              <a:rPr lang="en-US" altLang="zh-TW" sz="3600">
                <a:solidFill>
                  <a:srgbClr val="004C69"/>
                </a:solidFill>
              </a:rPr>
              <a:t>- </a:t>
            </a:r>
            <a:r>
              <a:rPr lang="zh-TW" altLang="en-US" sz="3600">
                <a:solidFill>
                  <a:srgbClr val="004C69"/>
                </a:solidFill>
              </a:rPr>
              <a:t>驗證本地網路上的定址</a:t>
            </a:r>
          </a:p>
        </p:txBody>
      </p:sp>
      <p:sp>
        <p:nvSpPr>
          <p:cNvPr id="5" name="Rectangle 5">
            <a:extLst>
              <a:ext uri="{FF2B5EF4-FFF2-40B4-BE49-F238E27FC236}">
                <a16:creationId xmlns:a16="http://schemas.microsoft.com/office/drawing/2014/main" id="{A0ABDD0C-C0ED-4D12-9ED1-35202452A9E8}"/>
              </a:ext>
            </a:extLst>
          </p:cNvPr>
          <p:cNvSpPr/>
          <p:nvPr/>
        </p:nvSpPr>
        <p:spPr>
          <a:xfrm>
            <a:off x="2755970" y="2927064"/>
            <a:ext cx="7007009" cy="2308324"/>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C:\&gt; </a:t>
            </a:r>
            <a:r>
              <a:rPr lang="en-US" altLang="zh-TW" sz="1600" b="1" err="1">
                <a:solidFill>
                  <a:srgbClr val="DFDFDF"/>
                </a:solidFill>
                <a:latin typeface="Courier New" panose="02070309020205020404" pitchFamily="49" charset="0"/>
              </a:rPr>
              <a:t>arp -a</a:t>
            </a:r>
          </a:p>
          <a:p>
            <a:r>
              <a:rPr lang="en-US" altLang="zh-TW" sz="1600">
                <a:solidFill>
                  <a:srgbClr val="DFDFDF"/>
                </a:solidFill>
                <a:latin typeface="Courier New" panose="02070309020205020404" pitchFamily="49" charset="0"/>
              </a:rPr>
              <a:t>Interface: 10.1.10.100 --- 0xd</a:t>
            </a:r>
          </a:p>
          <a:p>
            <a:r>
              <a:rPr lang="en-US" altLang="zh-TW" sz="1600">
                <a:solidFill>
                  <a:srgbClr val="DFDFDF"/>
                </a:solidFill>
                <a:latin typeface="Courier New" panose="02070309020205020404" pitchFamily="49" charset="0"/>
              </a:rPr>
              <a:t>  Internet Address      Physical Address      Type</a:t>
            </a:r>
          </a:p>
          <a:p>
            <a:r>
              <a:rPr lang="en-US" altLang="zh-TW" sz="1600">
                <a:solidFill>
                  <a:srgbClr val="DFDFDF"/>
                </a:solidFill>
                <a:latin typeface="Courier New" panose="02070309020205020404" pitchFamily="49" charset="0"/>
              </a:rPr>
              <a:t>  </a:t>
            </a:r>
            <a:r>
              <a:rPr lang="en-US" altLang="zh-TW" sz="1600">
                <a:solidFill>
                  <a:schemeClr val="accent6"/>
                </a:solidFill>
                <a:latin typeface="Courier New" panose="02070309020205020404" pitchFamily="49" charset="0"/>
              </a:rPr>
              <a:t>10.1.10.1             d4-8c-b5-ce-a0-c0    dynamic</a:t>
            </a:r>
          </a:p>
          <a:p>
            <a:r>
              <a:rPr lang="en-US" altLang="zh-TW" sz="1600">
                <a:solidFill>
                  <a:srgbClr val="DFDFDF"/>
                </a:solidFill>
                <a:latin typeface="Courier New" panose="02070309020205020404" pitchFamily="49" charset="0"/>
              </a:rPr>
              <a:t>  224.0.0.22            01-00-5e-00-00-16     static</a:t>
            </a:r>
          </a:p>
          <a:p>
            <a:r>
              <a:rPr lang="en-US" altLang="zh-TW" sz="1600">
                <a:solidFill>
                  <a:srgbClr val="DFDFDF"/>
                </a:solidFill>
                <a:latin typeface="Courier New" panose="02070309020205020404" pitchFamily="49" charset="0"/>
              </a:rPr>
              <a:t>  224.0.0.251           01-00-5e-00-00-fb     static</a:t>
            </a:r>
          </a:p>
          <a:p>
            <a:r>
              <a:rPr lang="en-US" altLang="zh-TW" sz="1600">
                <a:solidFill>
                  <a:srgbClr val="DFDFDF"/>
                </a:solidFill>
                <a:latin typeface="Courier New" panose="02070309020205020404" pitchFamily="49" charset="0"/>
              </a:rPr>
              <a:t>  239.255.255.250       01-00-5e-7f-ff-fa     static</a:t>
            </a:r>
          </a:p>
          <a:p>
            <a:r>
              <a:rPr lang="en-US" altLang="zh-TW" sz="1600">
                <a:solidFill>
                  <a:srgbClr val="DFDFDF"/>
                </a:solidFill>
                <a:latin typeface="Courier New" panose="02070309020205020404" pitchFamily="49" charset="0"/>
              </a:rPr>
              <a:t>  255.255.255.255       ff-ff-ff-ff-ff-ff     static</a:t>
            </a:r>
          </a:p>
          <a:p>
            <a:r>
              <a:rPr lang="en-US" altLang="zh-TW" sz="1600">
                <a:solidFill>
                  <a:srgbClr val="DFDFDF"/>
                </a:solidFill>
                <a:latin typeface="Courier New" panose="02070309020205020404" pitchFamily="49" charset="0"/>
              </a:rPr>
              <a:t>C:\&gt;</a:t>
            </a:r>
            <a:endParaRPr lang="zh-TW" altLang="en-US" sz="16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528</a:t>
            </a:fld>
            <a:endParaRPr lang="en-US" kern="0">
              <a:solidFill>
                <a:srgbClr val="595959"/>
              </a:solidFill>
            </a:endParaRPr>
          </a:p>
        </p:txBody>
      </p:sp>
    </p:spTree>
    <p:extLst>
      <p:ext uri="{BB962C8B-B14F-4D97-AF65-F5344CB8AC3E}">
        <p14:creationId xmlns:p14="http://schemas.microsoft.com/office/powerpoint/2010/main" val="1479429101"/>
      </p:ext>
    </p:extLst>
  </p:cSld>
  <p:clrMapOvr>
    <a:masterClrMapping/>
  </p:clrMapOvr>
  <p:transition/>
  <p:timing/>
</p:sld>
</file>

<file path=ppt/slides/slide5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63287"/>
            <a:ext cx="11804381" cy="4737363"/>
          </a:xfrm>
        </p:spPr>
        <p:txBody>
          <a:bodyPr>
            <a:normAutofit/>
          </a:bodyPr>
          <a:lstStyle/>
          <a:p>
            <a:pPr marL="0" indent="0">
              <a:buNone/>
            </a:pPr>
            <a:r>
              <a:rPr lang="zh-TW" altLang="en-US" sz="2400">
                <a:latin typeface="標楷體" pitchFamily="65" charset="-120"/>
              </a:rPr>
              <a:t>故障排除端對端連線時需要考慮的另一個問題是 </a:t>
            </a:r>
            <a:r>
              <a:rPr lang="en-US" altLang="zh-TW" sz="2400">
                <a:latin typeface="標楷體" pitchFamily="65" charset="-120"/>
              </a:rPr>
              <a:t>VLAN </a:t>
            </a:r>
            <a:r>
              <a:rPr lang="zh-TW" altLang="en-US" sz="2400">
                <a:latin typeface="標楷體" pitchFamily="65" charset="-120"/>
              </a:rPr>
              <a:t>指派。</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 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en-US" sz="3600">
                <a:solidFill>
                  <a:srgbClr val="004C69"/>
                </a:solidFill>
              </a:rPr>
            </a:br>
            <a:r>
              <a:rPr lang="zh-TW" altLang="en-US" sz="3600">
                <a:solidFill>
                  <a:srgbClr val="004C69"/>
                </a:solidFill>
              </a:rPr>
              <a:t>故障排除 </a:t>
            </a:r>
            <a:r>
              <a:rPr lang="en-US" altLang="zh-TW" sz="3600">
                <a:solidFill>
                  <a:srgbClr val="004C69"/>
                </a:solidFill>
              </a:rPr>
              <a:t>VLAN </a:t>
            </a:r>
            <a:r>
              <a:rPr lang="zh-TW" altLang="en-US" sz="3600">
                <a:solidFill>
                  <a:srgbClr val="004C69"/>
                </a:solidFill>
              </a:rPr>
              <a:t>指派範例</a:t>
            </a:r>
          </a:p>
        </p:txBody>
      </p:sp>
      <p:sp>
        <p:nvSpPr>
          <p:cNvPr id="9" name="Rectangle 8">
            <a:extLst>
              <a:ext uri="{FF2B5EF4-FFF2-40B4-BE49-F238E27FC236}">
                <a16:creationId xmlns:a16="http://schemas.microsoft.com/office/drawing/2014/main" id="{3413FF74-A7F3-4AB2-AC7D-C305FDB58572}"/>
              </a:ext>
            </a:extLst>
          </p:cNvPr>
          <p:cNvSpPr/>
          <p:nvPr/>
        </p:nvSpPr>
        <p:spPr>
          <a:xfrm>
            <a:off x="635866" y="2020228"/>
            <a:ext cx="5134953" cy="3882067"/>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sz="2400"/>
          </a:p>
        </p:txBody>
      </p:sp>
      <p:sp>
        <p:nvSpPr>
          <p:cNvPr id="6" name="Content Placeholder 3">
            <a:extLst>
              <a:ext uri="{FF2B5EF4-FFF2-40B4-BE49-F238E27FC236}">
                <a16:creationId xmlns:a16="http://schemas.microsoft.com/office/drawing/2014/main" id="{FB7D0949-C710-4098-96EF-2A57D80A53A4}"/>
              </a:ext>
            </a:extLst>
          </p:cNvPr>
          <p:cNvSpPr txBox="1"/>
          <p:nvPr/>
        </p:nvSpPr>
        <p:spPr>
          <a:xfrm>
            <a:off x="575962" y="2027131"/>
            <a:ext cx="5194857" cy="979663"/>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zh-TW" altLang="en-US" sz="1867">
                <a:solidFill>
                  <a:srgbClr val="000000"/>
                </a:solidFill>
                <a:latin typeface="標楷體" pitchFamily="65" charset="-120"/>
                <a:ea typeface="標楷體" panose="03000509000000000000" pitchFamily="65" charset="-120"/>
              </a:rPr>
              <a:t>例如，在 </a:t>
            </a:r>
            <a:r>
              <a:rPr lang="en-US" altLang="zh-TW" sz="1867">
                <a:solidFill>
                  <a:srgbClr val="000000"/>
                </a:solidFill>
                <a:latin typeface="標楷體" pitchFamily="65" charset="-120"/>
                <a:ea typeface="標楷體" panose="03000509000000000000" pitchFamily="65" charset="-120"/>
              </a:rPr>
              <a:t>Fa0/1 </a:t>
            </a:r>
            <a:r>
              <a:rPr lang="zh-TW" altLang="en-US" sz="1867">
                <a:solidFill>
                  <a:srgbClr val="000000"/>
                </a:solidFill>
                <a:latin typeface="標楷體" pitchFamily="65" charset="-120"/>
                <a:ea typeface="標楷體" panose="03000509000000000000" pitchFamily="65" charset="-120"/>
              </a:rPr>
              <a:t>上的 </a:t>
            </a:r>
            <a:r>
              <a:rPr lang="en-US" altLang="zh-TW" sz="1867">
                <a:solidFill>
                  <a:srgbClr val="000000"/>
                </a:solidFill>
                <a:latin typeface="標楷體" pitchFamily="65" charset="-120"/>
                <a:ea typeface="標楷體" panose="03000509000000000000" pitchFamily="65" charset="-120"/>
              </a:rPr>
              <a:t>MAC </a:t>
            </a:r>
            <a:r>
              <a:rPr lang="zh-TW" altLang="en-US" sz="1867">
                <a:solidFill>
                  <a:srgbClr val="000000"/>
                </a:solidFill>
                <a:latin typeface="標楷體" pitchFamily="65" charset="-120"/>
                <a:ea typeface="標楷體" panose="03000509000000000000" pitchFamily="65" charset="-120"/>
              </a:rPr>
              <a:t>位址應該位於 </a:t>
            </a:r>
            <a:r>
              <a:rPr lang="en-US" altLang="zh-TW" sz="1867">
                <a:solidFill>
                  <a:srgbClr val="000000"/>
                </a:solidFill>
                <a:latin typeface="標楷體" pitchFamily="65" charset="-120"/>
                <a:ea typeface="標楷體" panose="03000509000000000000" pitchFamily="65" charset="-120"/>
              </a:rPr>
              <a:t>VLAN 10</a:t>
            </a:r>
            <a:r>
              <a:rPr lang="zh-TW" altLang="en-US" sz="1867">
                <a:solidFill>
                  <a:srgbClr val="000000"/>
                </a:solidFill>
                <a:latin typeface="標楷體" pitchFamily="65" charset="-120"/>
                <a:ea typeface="標楷體" panose="03000509000000000000" pitchFamily="65" charset="-120"/>
              </a:rPr>
              <a:t>，而不是 </a:t>
            </a:r>
            <a:r>
              <a:rPr lang="en-US" altLang="zh-TW" sz="1867">
                <a:solidFill>
                  <a:srgbClr val="000000"/>
                </a:solidFill>
                <a:latin typeface="標楷體" pitchFamily="65" charset="-120"/>
                <a:ea typeface="標楷體" panose="03000509000000000000" pitchFamily="65" charset="-120"/>
              </a:rPr>
              <a:t>VLAN 1</a:t>
            </a:r>
            <a:r>
              <a:rPr lang="zh-TW" altLang="en-US" sz="1867">
                <a:solidFill>
                  <a:srgbClr val="000000"/>
                </a:solidFill>
                <a:latin typeface="標楷體" pitchFamily="65" charset="-120"/>
                <a:ea typeface="標楷體" panose="03000509000000000000" pitchFamily="65" charset="-120"/>
              </a:rPr>
              <a:t>。</a:t>
            </a:r>
          </a:p>
        </p:txBody>
      </p:sp>
      <p:sp>
        <p:nvSpPr>
          <p:cNvPr id="8" name="Rectangle 7">
            <a:extLst>
              <a:ext uri="{FF2B5EF4-FFF2-40B4-BE49-F238E27FC236}">
                <a16:creationId xmlns:a16="http://schemas.microsoft.com/office/drawing/2014/main" id="{71BA7166-F0A9-4D3B-855F-26750F1512AD}"/>
              </a:ext>
            </a:extLst>
          </p:cNvPr>
          <p:cNvSpPr/>
          <p:nvPr/>
        </p:nvSpPr>
        <p:spPr>
          <a:xfrm>
            <a:off x="6220806" y="2014071"/>
            <a:ext cx="5134953" cy="3882067"/>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sz="2400"/>
          </a:p>
        </p:txBody>
      </p:sp>
      <p:sp>
        <p:nvSpPr>
          <p:cNvPr id="7" name="Content Placeholder 3">
            <a:extLst>
              <a:ext uri="{FF2B5EF4-FFF2-40B4-BE49-F238E27FC236}">
                <a16:creationId xmlns:a16="http://schemas.microsoft.com/office/drawing/2014/main" id="{CACC9D2E-698F-47FD-B0F0-2A89EFE242EB}"/>
              </a:ext>
            </a:extLst>
          </p:cNvPr>
          <p:cNvSpPr txBox="1"/>
          <p:nvPr/>
        </p:nvSpPr>
        <p:spPr>
          <a:xfrm>
            <a:off x="6214598" y="2027131"/>
            <a:ext cx="5141161" cy="647656"/>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zh-TW" altLang="en-US" sz="1867">
                <a:solidFill>
                  <a:srgbClr val="000000"/>
                </a:solidFill>
                <a:latin typeface="標楷體" pitchFamily="65" charset="-120"/>
                <a:ea typeface="標楷體" panose="03000509000000000000" pitchFamily="65" charset="-120"/>
              </a:rPr>
              <a:t>下列設定會將 </a:t>
            </a:r>
            <a:r>
              <a:rPr lang="en-US" altLang="zh-TW" sz="1867">
                <a:solidFill>
                  <a:srgbClr val="000000"/>
                </a:solidFill>
                <a:latin typeface="標楷體" pitchFamily="65" charset="-120"/>
                <a:ea typeface="標楷體" panose="03000509000000000000" pitchFamily="65" charset="-120"/>
              </a:rPr>
              <a:t>Fa0/1 </a:t>
            </a:r>
            <a:r>
              <a:rPr lang="zh-TW" altLang="en-US" sz="1867">
                <a:solidFill>
                  <a:srgbClr val="000000"/>
                </a:solidFill>
                <a:latin typeface="標楷體" pitchFamily="65" charset="-120"/>
                <a:ea typeface="標楷體" panose="03000509000000000000" pitchFamily="65" charset="-120"/>
              </a:rPr>
              <a:t>變更為 </a:t>
            </a:r>
            <a:r>
              <a:rPr lang="en-US" altLang="zh-TW" sz="1867">
                <a:solidFill>
                  <a:srgbClr val="000000"/>
                </a:solidFill>
                <a:latin typeface="標楷體" pitchFamily="65" charset="-120"/>
                <a:ea typeface="標楷體" panose="03000509000000000000" pitchFamily="65" charset="-120"/>
              </a:rPr>
              <a:t>VLAN 10</a:t>
            </a:r>
            <a:r>
              <a:rPr lang="zh-TW" altLang="en-US" sz="1867">
                <a:solidFill>
                  <a:srgbClr val="000000"/>
                </a:solidFill>
                <a:latin typeface="標楷體" pitchFamily="65" charset="-120"/>
                <a:ea typeface="標楷體" panose="03000509000000000000" pitchFamily="65" charset="-120"/>
              </a:rPr>
              <a:t>，並驗證變更。</a:t>
            </a:r>
          </a:p>
        </p:txBody>
      </p:sp>
      <p:sp>
        <p:nvSpPr>
          <p:cNvPr id="10" name="Rectangle 5">
            <a:extLst>
              <a:ext uri="{FF2B5EF4-FFF2-40B4-BE49-F238E27FC236}">
                <a16:creationId xmlns:a16="http://schemas.microsoft.com/office/drawing/2014/main" id="{15148CA5-91C9-4607-B124-3ACBAAA7FB14}"/>
              </a:ext>
            </a:extLst>
          </p:cNvPr>
          <p:cNvSpPr/>
          <p:nvPr/>
        </p:nvSpPr>
        <p:spPr>
          <a:xfrm>
            <a:off x="1003733" y="2726425"/>
            <a:ext cx="4405427" cy="2123658"/>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S1# </a:t>
            </a:r>
            <a:r>
              <a:rPr lang="en-US" altLang="zh-TW" sz="1200" b="1">
                <a:solidFill>
                  <a:srgbClr val="DFDFDF"/>
                </a:solidFill>
                <a:latin typeface="Courier New" panose="02070309020205020404" pitchFamily="49" charset="0"/>
              </a:rPr>
              <a:t>show mac address-table</a:t>
            </a:r>
          </a:p>
          <a:p>
            <a:r>
              <a:rPr lang="en-US" altLang="zh-TW" sz="1200">
                <a:solidFill>
                  <a:srgbClr val="DFDFDF"/>
                </a:solidFill>
                <a:latin typeface="Courier New" panose="02070309020205020404" pitchFamily="49" charset="0"/>
              </a:rPr>
              <a:t>              Mac Address Table</a:t>
            </a:r>
          </a:p>
          <a:p>
            <a:r>
              <a:rPr lang="en-US" altLang="zh-TW" sz="1200">
                <a:solidFill>
                  <a:srgbClr val="DFDFDF"/>
                </a:solidFill>
                <a:latin typeface="Courier New" panose="02070309020205020404" pitchFamily="49" charset="0"/>
              </a:rPr>
              <a:t>--------------------------------------------</a:t>
            </a:r>
          </a:p>
          <a:p>
            <a:r>
              <a:rPr lang="en-US" altLang="zh-TW" sz="1200" err="1">
                <a:solidFill>
                  <a:srgbClr val="DFDFDF"/>
                </a:solidFill>
                <a:latin typeface="Courier New" panose="02070309020205020404" pitchFamily="49" charset="0"/>
              </a:rPr>
              <a:t>Vlan      Mac Address         Type     Ports</a:t>
            </a:r>
          </a:p>
          <a:p>
            <a:r>
              <a:rPr lang="en-US" altLang="zh-TW" sz="1200">
                <a:solidFill>
                  <a:srgbClr val="DFDFDF"/>
                </a:solidFill>
                <a:latin typeface="Courier New" panose="02070309020205020404" pitchFamily="49" charset="0"/>
              </a:rPr>
              <a:t>All       0100.0ccc.cccc      STATIC   CPU</a:t>
            </a:r>
          </a:p>
          <a:p>
            <a:r>
              <a:rPr lang="en-US" altLang="zh-TW" sz="1200">
                <a:solidFill>
                  <a:srgbClr val="DFDFDF"/>
                </a:solidFill>
                <a:latin typeface="Courier New" panose="02070309020205020404" pitchFamily="49" charset="0"/>
              </a:rPr>
              <a:t>All       0100.0ccc.cccd      STATIC   CPU</a:t>
            </a:r>
          </a:p>
          <a:p>
            <a:r>
              <a:rPr lang="en-US" altLang="zh-TW" sz="1200">
                <a:solidFill>
                  <a:schemeClr val="accent6"/>
                </a:solidFill>
                <a:latin typeface="Courier New" panose="02070309020205020404" pitchFamily="49" charset="0"/>
              </a:rPr>
              <a:t> 1        d48c.b5ce.a0c0      DYNAMIC  Fa0/1</a:t>
            </a:r>
          </a:p>
          <a:p>
            <a:r>
              <a:rPr lang="en-US" altLang="zh-TW" sz="1200">
                <a:solidFill>
                  <a:srgbClr val="DFDFDF"/>
                </a:solidFill>
                <a:latin typeface="Courier New" panose="02070309020205020404" pitchFamily="49" charset="0"/>
              </a:rPr>
              <a:t>10        000f.34f9.9201      DYNAMIC  Fa0/5</a:t>
            </a:r>
          </a:p>
          <a:p>
            <a:r>
              <a:rPr lang="en-US" altLang="zh-TW" sz="1200">
                <a:solidFill>
                  <a:schemeClr val="accent6"/>
                </a:solidFill>
                <a:latin typeface="Courier New" panose="02070309020205020404" pitchFamily="49" charset="0"/>
              </a:rPr>
              <a:t>10        5475.d08e.9ad8      DYNAMIC  Fa0/13</a:t>
            </a:r>
          </a:p>
          <a:p>
            <a:r>
              <a:rPr lang="en-US" altLang="zh-TW" sz="1200">
                <a:solidFill>
                  <a:srgbClr val="DFDFDF"/>
                </a:solidFill>
                <a:latin typeface="Courier New" panose="02070309020205020404" pitchFamily="49" charset="0"/>
              </a:rPr>
              <a:t>Total Mac Addresses for this criterion: 5</a:t>
            </a:r>
          </a:p>
          <a:p>
            <a:r>
              <a:rPr lang="en-US" altLang="zh-TW" sz="1200">
                <a:solidFill>
                  <a:srgbClr val="DFDFDF"/>
                </a:solidFill>
                <a:latin typeface="Courier New" panose="02070309020205020404" pitchFamily="49" charset="0"/>
              </a:rPr>
              <a:t>S1#</a:t>
            </a:r>
            <a:endParaRPr lang="zh-TW" altLang="en-US" sz="1200">
              <a:solidFill>
                <a:srgbClr val="DFDFDF"/>
              </a:solidFill>
              <a:latin typeface="Courier New" panose="02070309020205020404" pitchFamily="49" charset="0"/>
            </a:endParaRPr>
          </a:p>
        </p:txBody>
      </p:sp>
      <p:sp>
        <p:nvSpPr>
          <p:cNvPr id="11" name="Rectangle 5">
            <a:extLst>
              <a:ext uri="{FF2B5EF4-FFF2-40B4-BE49-F238E27FC236}">
                <a16:creationId xmlns:a16="http://schemas.microsoft.com/office/drawing/2014/main" id="{31C650F6-7273-4B72-9BB8-84AC608E0D83}"/>
              </a:ext>
            </a:extLst>
          </p:cNvPr>
          <p:cNvSpPr/>
          <p:nvPr/>
        </p:nvSpPr>
        <p:spPr>
          <a:xfrm>
            <a:off x="6585569" y="2714977"/>
            <a:ext cx="4399217" cy="3046988"/>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S1(config)# </a:t>
            </a:r>
            <a:r>
              <a:rPr lang="en-US" altLang="zh-TW" sz="1200" b="1">
                <a:solidFill>
                  <a:srgbClr val="DFDFDF"/>
                </a:solidFill>
                <a:latin typeface="Courier New" panose="02070309020205020404" pitchFamily="49" charset="0"/>
              </a:rPr>
              <a:t>interface fa0/1</a:t>
            </a:r>
          </a:p>
          <a:p>
            <a:r>
              <a:rPr lang="en-US" altLang="zh-TW" sz="1200">
                <a:solidFill>
                  <a:srgbClr val="DFDFDF"/>
                </a:solidFill>
                <a:latin typeface="Courier New" panose="02070309020205020404" pitchFamily="49" charset="0"/>
              </a:rPr>
              <a:t>S1(config-if)# </a:t>
            </a:r>
            <a:r>
              <a:rPr lang="en-US" altLang="zh-TW" sz="1200" b="1">
                <a:solidFill>
                  <a:srgbClr val="DFDFDF"/>
                </a:solidFill>
                <a:latin typeface="Courier New" panose="02070309020205020404" pitchFamily="49" charset="0"/>
              </a:rPr>
              <a:t>switchport mode access</a:t>
            </a:r>
          </a:p>
          <a:p>
            <a:r>
              <a:rPr lang="en-US" altLang="zh-TW" sz="1200">
                <a:solidFill>
                  <a:srgbClr val="DFDFDF"/>
                </a:solidFill>
                <a:latin typeface="Courier New" panose="02070309020205020404" pitchFamily="49" charset="0"/>
              </a:rPr>
              <a:t>S1(config-if)# </a:t>
            </a:r>
            <a:r>
              <a:rPr lang="en-US" altLang="zh-TW" sz="1200" b="1">
                <a:solidFill>
                  <a:srgbClr val="DFDFDF"/>
                </a:solidFill>
                <a:latin typeface="Courier New" panose="02070309020205020404" pitchFamily="49" charset="0"/>
              </a:rPr>
              <a:t>switchport access vlan 10</a:t>
            </a:r>
          </a:p>
          <a:p>
            <a:r>
              <a:rPr lang="en-US" altLang="zh-TW" sz="1200">
                <a:solidFill>
                  <a:srgbClr val="DFDFDF"/>
                </a:solidFill>
                <a:latin typeface="Courier New" panose="02070309020205020404" pitchFamily="49" charset="0"/>
              </a:rPr>
              <a:t>S1(config-if)# </a:t>
            </a:r>
            <a:r>
              <a:rPr lang="en-US" altLang="zh-TW" sz="1200" b="1">
                <a:solidFill>
                  <a:srgbClr val="DFDFDF"/>
                </a:solidFill>
                <a:latin typeface="Courier New" panose="02070309020205020404" pitchFamily="49" charset="0"/>
              </a:rPr>
              <a:t>exit</a:t>
            </a:r>
          </a:p>
          <a:p>
            <a:r>
              <a:rPr lang="en-US" altLang="zh-TW" sz="1200">
                <a:solidFill>
                  <a:srgbClr val="DFDFDF"/>
                </a:solidFill>
                <a:latin typeface="Courier New" panose="02070309020205020404" pitchFamily="49" charset="0"/>
              </a:rPr>
              <a:t>S1# </a:t>
            </a:r>
          </a:p>
          <a:p>
            <a:r>
              <a:rPr lang="en-US" altLang="zh-TW" sz="1200">
                <a:solidFill>
                  <a:srgbClr val="DFDFDF"/>
                </a:solidFill>
                <a:latin typeface="Courier New" panose="02070309020205020404" pitchFamily="49" charset="0"/>
              </a:rPr>
              <a:t>S1# </a:t>
            </a:r>
            <a:r>
              <a:rPr lang="en-US" altLang="zh-TW" sz="1200" b="1">
                <a:solidFill>
                  <a:srgbClr val="DFDFDF"/>
                </a:solidFill>
                <a:latin typeface="Courier New" panose="02070309020205020404" pitchFamily="49" charset="0"/>
              </a:rPr>
              <a:t>show mac address-table</a:t>
            </a:r>
          </a:p>
          <a:p>
            <a:r>
              <a:rPr lang="en-US" altLang="zh-TW" sz="1200">
                <a:solidFill>
                  <a:srgbClr val="DFDFDF"/>
                </a:solidFill>
                <a:latin typeface="Courier New" panose="02070309020205020404" pitchFamily="49" charset="0"/>
              </a:rPr>
              <a:t>              Mac Address Table</a:t>
            </a:r>
          </a:p>
          <a:p>
            <a:r>
              <a:rPr lang="en-US" altLang="zh-TW" sz="1200">
                <a:solidFill>
                  <a:srgbClr val="DFDFDF"/>
                </a:solidFill>
                <a:latin typeface="Courier New" panose="02070309020205020404" pitchFamily="49" charset="0"/>
              </a:rPr>
              <a:t>--------------------------------------------</a:t>
            </a:r>
          </a:p>
          <a:p>
            <a:r>
              <a:rPr lang="en-US" altLang="zh-TW" sz="1200" err="1">
                <a:solidFill>
                  <a:srgbClr val="DFDFDF"/>
                </a:solidFill>
                <a:latin typeface="Courier New" panose="02070309020205020404" pitchFamily="49" charset="0"/>
              </a:rPr>
              <a:t>Vlan      Mac Address         Type     Ports</a:t>
            </a:r>
          </a:p>
          <a:p>
            <a:r>
              <a:rPr lang="en-US" altLang="zh-TW" sz="1200">
                <a:solidFill>
                  <a:srgbClr val="DFDFDF"/>
                </a:solidFill>
                <a:latin typeface="Courier New" panose="02070309020205020404" pitchFamily="49" charset="0"/>
              </a:rPr>
              <a:t>All       0100.0ccc.cccc      STATIC   CPU</a:t>
            </a:r>
          </a:p>
          <a:p>
            <a:r>
              <a:rPr lang="en-US" altLang="zh-TW" sz="1200">
                <a:solidFill>
                  <a:srgbClr val="DFDFDF"/>
                </a:solidFill>
                <a:latin typeface="Courier New" panose="02070309020205020404" pitchFamily="49" charset="0"/>
              </a:rPr>
              <a:t>All       0100.0ccc.cccd      STATIC   CPU</a:t>
            </a:r>
          </a:p>
          <a:p>
            <a:r>
              <a:rPr lang="en-US" altLang="zh-TW" sz="1200">
                <a:solidFill>
                  <a:schemeClr val="accent6"/>
                </a:solidFill>
                <a:latin typeface="Courier New" panose="02070309020205020404" pitchFamily="49" charset="0"/>
              </a:rPr>
              <a:t>10        d48c.b5ce.a0c0      DYNAMIC  Fa0/1</a:t>
            </a:r>
          </a:p>
          <a:p>
            <a:r>
              <a:rPr lang="en-US" altLang="zh-TW" sz="1200">
                <a:solidFill>
                  <a:srgbClr val="DFDFDF"/>
                </a:solidFill>
                <a:latin typeface="Courier New" panose="02070309020205020404" pitchFamily="49" charset="0"/>
              </a:rPr>
              <a:t>10        000f.34f9.9201      DYNAMIC  Fa0/5</a:t>
            </a:r>
          </a:p>
          <a:p>
            <a:r>
              <a:rPr lang="en-US" altLang="zh-TW" sz="1200">
                <a:solidFill>
                  <a:schemeClr val="accent6"/>
                </a:solidFill>
                <a:latin typeface="Courier New" panose="02070309020205020404" pitchFamily="49" charset="0"/>
              </a:rPr>
              <a:t>10        5475.d08e.9ad8      DYNAMIC  Fa0/13</a:t>
            </a:r>
          </a:p>
          <a:p>
            <a:r>
              <a:rPr lang="en-US" altLang="zh-TW" sz="1200">
                <a:solidFill>
                  <a:srgbClr val="DFDFDF"/>
                </a:solidFill>
                <a:latin typeface="Courier New" panose="02070309020205020404" pitchFamily="49" charset="0"/>
              </a:rPr>
              <a:t>Total Mac Addresses for this criterion: 5</a:t>
            </a:r>
          </a:p>
          <a:p>
            <a:r>
              <a:rPr lang="en-US" altLang="zh-TW" sz="1200">
                <a:solidFill>
                  <a:srgbClr val="DFDFDF"/>
                </a:solidFill>
                <a:latin typeface="Courier New" panose="02070309020205020404" pitchFamily="49" charset="0"/>
              </a:rPr>
              <a:t>S1#</a:t>
            </a:r>
            <a:endParaRPr lang="zh-TW" altLang="en-US" sz="12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529</a:t>
            </a:fld>
            <a:endParaRPr lang="en-US" kern="0">
              <a:solidFill>
                <a:srgbClr val="595959"/>
              </a:solidFill>
            </a:endParaRPr>
          </a:p>
        </p:txBody>
      </p:sp>
    </p:spTree>
    <p:extLst>
      <p:ext uri="{BB962C8B-B14F-4D97-AF65-F5344CB8AC3E}">
        <p14:creationId xmlns:p14="http://schemas.microsoft.com/office/powerpoint/2010/main" val="2068947539"/>
      </p:ext>
    </p:extLst>
  </p:cSld>
  <p:clrMapOvr>
    <a:masterClrMapping/>
  </p:clrMapOvr>
  <p:transition/>
  <p:timing/>
</p:sld>
</file>

<file path=ppt/slides/slide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A8B69BA0-1131-0144-9DE6-AC3DB7B3114F}"/>
              </a:ext>
            </a:extLst>
          </p:cNvPr>
          <p:cNvSpPr>
            <a:spLocks noGrp="1"/>
          </p:cNvSpPr>
          <p:nvPr>
            <p:ph idx="1"/>
          </p:nvPr>
        </p:nvSpPr>
        <p:spPr>
          <a:xfrm>
            <a:off x="342091" y="1065259"/>
            <a:ext cx="11804381" cy="5540425"/>
          </a:xfrm>
        </p:spPr>
        <p:txBody>
          <a:bodyPr/>
          <a:lstStyle/>
          <a:p>
            <a:pPr marL="0" indent="0">
              <a:buNone/>
            </a:pPr>
            <a:r>
              <a:rPr lang="zh-TW" altLang="en-US" sz="2133">
                <a:latin typeface="標楷體" pitchFamily="65" charset="-120"/>
              </a:rPr>
              <a:t>若要驗證 </a:t>
            </a:r>
            <a:r>
              <a:rPr lang="en-US" altLang="zh-TW" sz="2133">
                <a:latin typeface="標楷體" pitchFamily="65" charset="-120"/>
              </a:rPr>
              <a:t>OSPFv2 </a:t>
            </a:r>
            <a:r>
              <a:rPr lang="zh-TW" altLang="en-US" sz="2133">
                <a:latin typeface="標楷體" pitchFamily="65" charset="-120"/>
              </a:rPr>
              <a:t>鄰接，請使用 </a:t>
            </a:r>
            <a:r>
              <a:rPr lang="en-US" altLang="zh-TW" sz="2133" b="1">
                <a:latin typeface="標楷體" pitchFamily="65" charset="-120"/>
              </a:rPr>
              <a:t>show ip ospf neighbor </a:t>
            </a:r>
            <a:r>
              <a:rPr lang="zh-TW" altLang="en-US" sz="2133">
                <a:latin typeface="標楷體" pitchFamily="65" charset="-120"/>
              </a:rPr>
              <a:t>命令。多重存取網路中的鄰居狀態可以如下：</a:t>
            </a:r>
          </a:p>
          <a:p>
            <a:pPr lvl="1"/>
            <a:r>
              <a:rPr lang="en-US" altLang="zh-TW" b="1">
                <a:latin typeface="標楷體" pitchFamily="65" charset="-120"/>
                <a:cs typeface="Arial" pitchFamily="34" charset="0"/>
              </a:rPr>
              <a:t>FULL/DROTHER</a:t>
            </a:r>
            <a:r>
              <a:rPr lang="zh-TW" altLang="en-US">
                <a:latin typeface="標楷體" pitchFamily="65" charset="-120"/>
                <a:cs typeface="Arial" pitchFamily="34" charset="0"/>
              </a:rPr>
              <a:t> </a:t>
            </a:r>
            <a:r>
              <a:rPr lang="en-US" altLang="zh-TW">
                <a:latin typeface="標楷體" pitchFamily="65" charset="-120"/>
                <a:cs typeface="Arial" pitchFamily="34" charset="0"/>
              </a:rPr>
              <a:t>- </a:t>
            </a:r>
            <a:r>
              <a:rPr lang="zh-TW" altLang="en-US">
                <a:latin typeface="標楷體" pitchFamily="65" charset="-120"/>
                <a:cs typeface="Arial" pitchFamily="34" charset="0"/>
              </a:rPr>
              <a:t>這是一部 </a:t>
            </a:r>
            <a:r>
              <a:rPr lang="en-US" altLang="zh-TW">
                <a:latin typeface="標楷體" pitchFamily="65" charset="-120"/>
                <a:cs typeface="Arial" pitchFamily="34" charset="0"/>
              </a:rPr>
              <a:t>DR </a:t>
            </a:r>
            <a:r>
              <a:rPr lang="zh-TW" altLang="en-US">
                <a:latin typeface="標楷體" pitchFamily="65" charset="-120"/>
                <a:cs typeface="Arial" pitchFamily="34" charset="0"/>
              </a:rPr>
              <a:t>或 </a:t>
            </a:r>
            <a:r>
              <a:rPr lang="en-US" altLang="zh-TW">
                <a:latin typeface="標楷體" pitchFamily="65" charset="-120"/>
                <a:cs typeface="Arial" pitchFamily="34" charset="0"/>
              </a:rPr>
              <a:t>BDR </a:t>
            </a:r>
            <a:r>
              <a:rPr lang="zh-TW" altLang="en-US">
                <a:latin typeface="標楷體" pitchFamily="65" charset="-120"/>
                <a:cs typeface="Arial" pitchFamily="34" charset="0"/>
              </a:rPr>
              <a:t>路由器與一部非 </a:t>
            </a:r>
            <a:r>
              <a:rPr lang="en-US" altLang="zh-TW">
                <a:latin typeface="標楷體" pitchFamily="65" charset="-120"/>
                <a:cs typeface="Arial" pitchFamily="34" charset="0"/>
              </a:rPr>
              <a:t>DR </a:t>
            </a:r>
            <a:r>
              <a:rPr lang="zh-TW" altLang="en-US">
                <a:latin typeface="標楷體" pitchFamily="65" charset="-120"/>
                <a:cs typeface="Arial" pitchFamily="34" charset="0"/>
              </a:rPr>
              <a:t>或 </a:t>
            </a:r>
            <a:r>
              <a:rPr lang="en-US" altLang="zh-TW">
                <a:latin typeface="標楷體" pitchFamily="65" charset="-120"/>
                <a:cs typeface="Arial" pitchFamily="34" charset="0"/>
              </a:rPr>
              <a:t>BDR </a:t>
            </a:r>
            <a:r>
              <a:rPr lang="zh-TW" altLang="en-US">
                <a:latin typeface="標楷體" pitchFamily="65" charset="-120"/>
                <a:cs typeface="Arial" pitchFamily="34" charset="0"/>
              </a:rPr>
              <a:t>路由器完全相鄰。這兩個鄰居可以交換 </a:t>
            </a:r>
            <a:r>
              <a:rPr lang="en-US" altLang="zh-TW">
                <a:latin typeface="標楷體" pitchFamily="65" charset="-120"/>
                <a:cs typeface="Arial" pitchFamily="34" charset="0"/>
              </a:rPr>
              <a:t>Hello </a:t>
            </a:r>
            <a:r>
              <a:rPr lang="zh-TW" altLang="en-US">
                <a:latin typeface="標楷體" pitchFamily="65" charset="-120"/>
                <a:cs typeface="Arial" pitchFamily="34" charset="0"/>
              </a:rPr>
              <a:t>封包，更新，查詢，回覆和確認。</a:t>
            </a:r>
          </a:p>
          <a:p>
            <a:pPr lvl="1"/>
            <a:r>
              <a:rPr lang="en-US" altLang="zh-TW" b="1">
                <a:latin typeface="標楷體" pitchFamily="65" charset="-120"/>
                <a:cs typeface="Arial" pitchFamily="34" charset="0"/>
              </a:rPr>
              <a:t>FULL/DR</a:t>
            </a:r>
            <a:r>
              <a:rPr lang="zh-TW" altLang="en-US">
                <a:latin typeface="標楷體" pitchFamily="65" charset="-120"/>
                <a:cs typeface="Arial" pitchFamily="34" charset="0"/>
              </a:rPr>
              <a:t> </a:t>
            </a:r>
            <a:r>
              <a:rPr lang="en-US" altLang="zh-TW">
                <a:latin typeface="標楷體" pitchFamily="65" charset="-120"/>
                <a:cs typeface="Arial" pitchFamily="34" charset="0"/>
              </a:rPr>
              <a:t>- </a:t>
            </a:r>
            <a:r>
              <a:rPr lang="zh-TW" altLang="en-US">
                <a:latin typeface="標楷體" pitchFamily="65" charset="-120"/>
                <a:cs typeface="Arial" pitchFamily="34" charset="0"/>
              </a:rPr>
              <a:t>路由器與指示的 </a:t>
            </a:r>
            <a:r>
              <a:rPr lang="en-US" altLang="zh-TW">
                <a:latin typeface="標楷體" pitchFamily="65" charset="-120"/>
                <a:cs typeface="Arial" pitchFamily="34" charset="0"/>
              </a:rPr>
              <a:t>DR </a:t>
            </a:r>
            <a:r>
              <a:rPr lang="zh-TW" altLang="en-US">
                <a:latin typeface="標楷體" pitchFamily="65" charset="-120"/>
                <a:cs typeface="Arial" pitchFamily="34" charset="0"/>
              </a:rPr>
              <a:t>鄰居完全相鄰。這兩個鄰居可以交換 </a:t>
            </a:r>
            <a:r>
              <a:rPr lang="en-US" altLang="zh-TW">
                <a:latin typeface="標楷體" pitchFamily="65" charset="-120"/>
                <a:cs typeface="Arial" pitchFamily="34" charset="0"/>
              </a:rPr>
              <a:t>Hello </a:t>
            </a:r>
            <a:r>
              <a:rPr lang="zh-TW" altLang="en-US">
                <a:latin typeface="標楷體" pitchFamily="65" charset="-120"/>
                <a:cs typeface="Arial" pitchFamily="34" charset="0"/>
              </a:rPr>
              <a:t>封包，更新，查詢，回覆和確認。</a:t>
            </a:r>
          </a:p>
          <a:p>
            <a:pPr lvl="1"/>
            <a:r>
              <a:rPr lang="en-US" altLang="zh-TW" b="1">
                <a:latin typeface="標楷體" pitchFamily="65" charset="-120"/>
                <a:cs typeface="Arial" pitchFamily="34" charset="0"/>
              </a:rPr>
              <a:t>FULL/BDR</a:t>
            </a:r>
            <a:r>
              <a:rPr lang="zh-TW" altLang="en-US">
                <a:latin typeface="標楷體" pitchFamily="65" charset="-120"/>
                <a:cs typeface="Arial" pitchFamily="34" charset="0"/>
              </a:rPr>
              <a:t> </a:t>
            </a:r>
            <a:r>
              <a:rPr lang="en-US" altLang="zh-TW">
                <a:latin typeface="標楷體" pitchFamily="65" charset="-120"/>
                <a:cs typeface="Arial" pitchFamily="34" charset="0"/>
              </a:rPr>
              <a:t>- </a:t>
            </a:r>
            <a:r>
              <a:rPr lang="zh-TW" altLang="en-US">
                <a:latin typeface="標楷體" pitchFamily="65" charset="-120"/>
                <a:cs typeface="Arial" pitchFamily="34" charset="0"/>
              </a:rPr>
              <a:t>路由器與指示的 </a:t>
            </a:r>
            <a:r>
              <a:rPr lang="en-US" altLang="zh-TW">
                <a:latin typeface="標楷體" pitchFamily="65" charset="-120"/>
                <a:cs typeface="Arial" pitchFamily="34" charset="0"/>
              </a:rPr>
              <a:t>BDR </a:t>
            </a:r>
            <a:r>
              <a:rPr lang="zh-TW" altLang="en-US">
                <a:latin typeface="標楷體" pitchFamily="65" charset="-120"/>
                <a:cs typeface="Arial" pitchFamily="34" charset="0"/>
              </a:rPr>
              <a:t>鄰居完全相鄰。這兩個鄰居可以交換 </a:t>
            </a:r>
            <a:r>
              <a:rPr lang="en-US" altLang="zh-TW">
                <a:latin typeface="標楷體" pitchFamily="65" charset="-120"/>
                <a:cs typeface="Arial" pitchFamily="34" charset="0"/>
              </a:rPr>
              <a:t>Hello </a:t>
            </a:r>
            <a:r>
              <a:rPr lang="zh-TW" altLang="en-US">
                <a:latin typeface="標楷體" pitchFamily="65" charset="-120"/>
                <a:cs typeface="Arial" pitchFamily="34" charset="0"/>
              </a:rPr>
              <a:t>封包，更新，查詢，回覆和確認。</a:t>
            </a:r>
          </a:p>
          <a:p>
            <a:pPr lvl="1"/>
            <a:r>
              <a:rPr lang="en-US" altLang="zh-TW" b="1">
                <a:latin typeface="標楷體" pitchFamily="65" charset="-120"/>
                <a:cs typeface="Arial" pitchFamily="34" charset="0"/>
              </a:rPr>
              <a:t>2WAY/DROTHER</a:t>
            </a:r>
            <a:r>
              <a:rPr lang="zh-TW" altLang="en-US">
                <a:latin typeface="標楷體" pitchFamily="65" charset="-120"/>
                <a:cs typeface="Arial" pitchFamily="34" charset="0"/>
              </a:rPr>
              <a:t> </a:t>
            </a:r>
            <a:r>
              <a:rPr lang="en-US" altLang="zh-TW">
                <a:latin typeface="標楷體" pitchFamily="65" charset="-120"/>
                <a:cs typeface="Arial" pitchFamily="34" charset="0"/>
              </a:rPr>
              <a:t>- </a:t>
            </a:r>
            <a:r>
              <a:rPr lang="zh-TW" altLang="en-US">
                <a:latin typeface="標楷體" pitchFamily="65" charset="-120"/>
                <a:cs typeface="Arial" pitchFamily="34" charset="0"/>
              </a:rPr>
              <a:t>非 </a:t>
            </a:r>
            <a:r>
              <a:rPr lang="en-US" altLang="zh-TW">
                <a:latin typeface="標楷體" pitchFamily="65" charset="-120"/>
                <a:cs typeface="Arial" pitchFamily="34" charset="0"/>
              </a:rPr>
              <a:t>DR </a:t>
            </a:r>
            <a:r>
              <a:rPr lang="zh-TW" altLang="en-US">
                <a:latin typeface="標楷體" pitchFamily="65" charset="-120"/>
                <a:cs typeface="Arial" pitchFamily="34" charset="0"/>
              </a:rPr>
              <a:t>或 </a:t>
            </a:r>
            <a:r>
              <a:rPr lang="en-US" altLang="zh-TW">
                <a:latin typeface="標楷體" pitchFamily="65" charset="-120"/>
                <a:cs typeface="Arial" pitchFamily="34" charset="0"/>
              </a:rPr>
              <a:t>BDR </a:t>
            </a:r>
            <a:r>
              <a:rPr lang="zh-TW" altLang="en-US">
                <a:latin typeface="標楷體" pitchFamily="65" charset="-120"/>
                <a:cs typeface="Arial" pitchFamily="34" charset="0"/>
              </a:rPr>
              <a:t>路由器與另一部非 </a:t>
            </a:r>
            <a:r>
              <a:rPr lang="en-US" altLang="zh-TW">
                <a:latin typeface="標楷體" pitchFamily="65" charset="-120"/>
                <a:cs typeface="Arial" pitchFamily="34" charset="0"/>
              </a:rPr>
              <a:t>DR </a:t>
            </a:r>
            <a:r>
              <a:rPr lang="zh-TW" altLang="en-US">
                <a:latin typeface="標楷體" pitchFamily="65" charset="-120"/>
                <a:cs typeface="Arial" pitchFamily="34" charset="0"/>
              </a:rPr>
              <a:t>或 </a:t>
            </a:r>
            <a:r>
              <a:rPr lang="en-US" altLang="zh-TW">
                <a:latin typeface="標楷體" pitchFamily="65" charset="-120"/>
                <a:cs typeface="Arial" pitchFamily="34" charset="0"/>
              </a:rPr>
              <a:t>BDR </a:t>
            </a:r>
            <a:r>
              <a:rPr lang="zh-TW" altLang="en-US">
                <a:latin typeface="標楷體" pitchFamily="65" charset="-120"/>
                <a:cs typeface="Arial" pitchFamily="34" charset="0"/>
              </a:rPr>
              <a:t>路由器有鄰居關係。這兩個鄰居交換 </a:t>
            </a:r>
            <a:r>
              <a:rPr lang="en-US" altLang="zh-TW">
                <a:latin typeface="標楷體" pitchFamily="65" charset="-120"/>
                <a:cs typeface="Arial" pitchFamily="34" charset="0"/>
              </a:rPr>
              <a:t>Hello </a:t>
            </a:r>
            <a:r>
              <a:rPr lang="zh-TW" altLang="en-US">
                <a:latin typeface="標楷體" pitchFamily="65" charset="-120"/>
                <a:cs typeface="Arial" pitchFamily="34" charset="0"/>
              </a:rPr>
              <a:t>封包。</a:t>
            </a:r>
          </a:p>
          <a:p>
            <a:pPr marL="0" indent="0">
              <a:buNone/>
            </a:pPr>
            <a:r>
              <a:rPr lang="en-US" altLang="zh-TW" sz="2133">
                <a:latin typeface="標楷體" pitchFamily="65" charset="-120"/>
              </a:rPr>
              <a:t>OSPF </a:t>
            </a:r>
            <a:r>
              <a:rPr lang="zh-TW" altLang="en-US" sz="2133">
                <a:latin typeface="標楷體" pitchFamily="65" charset="-120"/>
              </a:rPr>
              <a:t>路由器的正常狀態通常是 </a:t>
            </a:r>
            <a:r>
              <a:rPr lang="en-US" altLang="zh-TW" sz="2133">
                <a:latin typeface="標楷體" pitchFamily="65" charset="-120"/>
              </a:rPr>
              <a:t>FULL</a:t>
            </a:r>
            <a:r>
              <a:rPr lang="zh-TW" altLang="en-US" sz="2133">
                <a:latin typeface="標楷體" pitchFamily="65" charset="-120"/>
              </a:rPr>
              <a:t>。如果路由器被卡在另一個狀態，它表示有在形成鄰接的問題。唯一的例外是 </a:t>
            </a:r>
            <a:r>
              <a:rPr lang="en-US" altLang="zh-TW" sz="2133">
                <a:latin typeface="標楷體" pitchFamily="65" charset="-120"/>
              </a:rPr>
              <a:t>2-WAY </a:t>
            </a:r>
            <a:r>
              <a:rPr lang="zh-TW" altLang="en-US" sz="2133">
                <a:latin typeface="標楷體" pitchFamily="65" charset="-120"/>
              </a:rPr>
              <a:t>狀態，這是在一個多重存取廣播網路是正常的。</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2.3</a:t>
            </a:r>
            <a:r>
              <a:rPr lang="zh-TW" altLang="en-US" sz="3600" smtClean="0">
                <a:solidFill>
                  <a:srgbClr val="004C69"/>
                </a:solidFill>
              </a:rPr>
              <a:t>多重</a:t>
            </a:r>
            <a:r>
              <a:rPr lang="zh-TW" altLang="en-US" sz="3600">
                <a:solidFill>
                  <a:srgbClr val="004C69"/>
                </a:solidFill>
              </a:rPr>
              <a:t>存取</a:t>
            </a:r>
            <a:r>
              <a:rPr lang="en-US" altLang="zh-TW" sz="3600">
                <a:solidFill>
                  <a:srgbClr val="004C69"/>
                </a:solidFill>
              </a:rPr>
              <a:t> OSPF </a:t>
            </a:r>
            <a:r>
              <a:rPr lang="zh-TW" altLang="en-US" sz="3600">
                <a:solidFill>
                  <a:srgbClr val="004C69"/>
                </a:solidFill>
              </a:rPr>
              <a:t>網路</a:t>
            </a:r>
            <a:br>
              <a:rPr lang="en-US" sz="3600">
                <a:solidFill>
                  <a:srgbClr val="004C69"/>
                </a:solidFill>
              </a:rPr>
            </a:br>
            <a:r>
              <a:rPr lang="zh-TW" sz="3600">
                <a:solidFill>
                  <a:srgbClr val="004C69"/>
                </a:solidFill>
              </a:rPr>
              <a:t>驗證</a:t>
            </a:r>
            <a:r>
              <a:rPr lang="en-US" altLang="zh-TW" sz="3600">
                <a:solidFill>
                  <a:srgbClr val="004C69"/>
                </a:solidFill>
              </a:rPr>
              <a:t> </a:t>
            </a:r>
            <a:r>
              <a:rPr lang="zh-TW" sz="3600">
                <a:solidFill>
                  <a:srgbClr val="004C69"/>
                </a:solidFill>
              </a:rPr>
              <a:t>DR/BDR 鄰接</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53</a:t>
            </a:fld>
            <a:endParaRPr lang="en-US" kern="0">
              <a:solidFill>
                <a:srgbClr val="595959"/>
              </a:solidFill>
            </a:endParaRPr>
          </a:p>
        </p:txBody>
      </p:sp>
    </p:spTree>
    <p:custDataLst>
      <p:tags r:id="rId3"/>
    </p:custDataLst>
    <p:extLst>
      <p:ext uri="{BB962C8B-B14F-4D97-AF65-F5344CB8AC3E}">
        <p14:creationId xmlns:p14="http://schemas.microsoft.com/office/powerpoint/2010/main" val="3153035346"/>
      </p:ext>
    </p:extLst>
  </p:cSld>
  <p:clrMapOvr>
    <a:masterClrMapping/>
  </p:clrMapOvr>
  <p:transition/>
  <p:timing/>
</p:sld>
</file>

<file path=ppt/slides/slide5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180407"/>
            <a:ext cx="11804381" cy="4920243"/>
          </a:xfrm>
        </p:spPr>
        <p:txBody>
          <a:bodyPr>
            <a:normAutofit/>
          </a:bodyPr>
          <a:lstStyle/>
          <a:p>
            <a:pPr marL="0" indent="0">
              <a:buNone/>
            </a:pPr>
            <a:r>
              <a:rPr lang="zh-TW" altLang="en-US" sz="2400"/>
              <a:t>設定錯誤或遺失預設閘道可能會造成連通性問題。</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 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en-US" sz="3600">
                <a:solidFill>
                  <a:srgbClr val="004C69"/>
                </a:solidFill>
              </a:rPr>
            </a:br>
            <a:r>
              <a:rPr lang="zh-TW" altLang="en-US" sz="3600">
                <a:solidFill>
                  <a:srgbClr val="004C69"/>
                </a:solidFill>
              </a:rPr>
              <a:t>第 </a:t>
            </a:r>
            <a:r>
              <a:rPr lang="en-US" altLang="zh-TW" sz="3600">
                <a:solidFill>
                  <a:srgbClr val="004C69"/>
                </a:solidFill>
              </a:rPr>
              <a:t>4 </a:t>
            </a:r>
            <a:r>
              <a:rPr lang="zh-TW" altLang="en-US" sz="3600">
                <a:solidFill>
                  <a:srgbClr val="004C69"/>
                </a:solidFill>
              </a:rPr>
              <a:t>步</a:t>
            </a:r>
            <a:r>
              <a:rPr lang="en-US" altLang="zh-TW" sz="3600">
                <a:solidFill>
                  <a:srgbClr val="004C69"/>
                </a:solidFill>
              </a:rPr>
              <a:t>-</a:t>
            </a:r>
            <a:r>
              <a:rPr lang="zh-TW" altLang="en-US" sz="3600">
                <a:solidFill>
                  <a:srgbClr val="004C69"/>
                </a:solidFill>
              </a:rPr>
              <a:t>驗證預設閘道</a:t>
            </a:r>
          </a:p>
        </p:txBody>
      </p:sp>
      <p:sp>
        <p:nvSpPr>
          <p:cNvPr id="5" name="Content Placeholder 3">
            <a:extLst>
              <a:ext uri="{FF2B5EF4-FFF2-40B4-BE49-F238E27FC236}">
                <a16:creationId xmlns:a16="http://schemas.microsoft.com/office/drawing/2014/main" id="{62106BBF-BF6D-4F05-99CF-9528BCD36DEF}"/>
              </a:ext>
            </a:extLst>
          </p:cNvPr>
          <p:cNvSpPr txBox="1"/>
          <p:nvPr/>
        </p:nvSpPr>
        <p:spPr>
          <a:xfrm>
            <a:off x="575961" y="1914407"/>
            <a:ext cx="5187531" cy="4098595"/>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zh-TW" altLang="en-US" sz="2400">
                <a:solidFill>
                  <a:srgbClr val="000000"/>
                </a:solidFill>
                <a:latin typeface="標楷體" pitchFamily="65" charset="-120"/>
                <a:ea typeface="標楷體" panose="03000509000000000000" pitchFamily="65" charset="-120"/>
              </a:rPr>
              <a:t>以右圖為例，預設閘道為：</a:t>
            </a:r>
            <a:endParaRPr lang="en-CA" altLang="zh-TW" sz="2400">
              <a:solidFill>
                <a:srgbClr val="000000"/>
              </a:solidFill>
              <a:latin typeface="標楷體" pitchFamily="65" charset="-120"/>
              <a:ea typeface="標楷體" panose="03000509000000000000" pitchFamily="65" charset="-120"/>
            </a:endParaRPr>
          </a:p>
          <a:p>
            <a:pPr marL="380990" indent="-380990" algn="l">
              <a:buFont typeface="Arial" pitchFamily="34" charset="0"/>
              <a:buChar char="•"/>
            </a:pPr>
            <a:r>
              <a:rPr lang="en-CA" altLang="zh-TW" sz="2400">
                <a:solidFill>
                  <a:srgbClr val="000000"/>
                </a:solidFill>
                <a:latin typeface="標楷體" pitchFamily="65" charset="-120"/>
                <a:ea typeface="標楷體" panose="03000509000000000000" pitchFamily="65" charset="-120"/>
              </a:rPr>
              <a:t>R1 </a:t>
            </a:r>
            <a:r>
              <a:rPr lang="zh-TW" altLang="en-US" sz="2400">
                <a:solidFill>
                  <a:srgbClr val="000000"/>
                </a:solidFill>
                <a:latin typeface="標楷體" pitchFamily="65" charset="-120"/>
                <a:ea typeface="標楷體" panose="03000509000000000000" pitchFamily="65" charset="-120"/>
              </a:rPr>
              <a:t>為</a:t>
            </a:r>
            <a:r>
              <a:rPr lang="en-CA" altLang="zh-TW" sz="2400">
                <a:solidFill>
                  <a:srgbClr val="000000"/>
                </a:solidFill>
                <a:latin typeface="標楷體" pitchFamily="65" charset="-120"/>
                <a:ea typeface="標楷體" panose="03000509000000000000" pitchFamily="65" charset="-120"/>
              </a:rPr>
              <a:t> 192.168.1.2 (R2)</a:t>
            </a:r>
          </a:p>
          <a:p>
            <a:pPr marL="380990" indent="-380990" algn="l">
              <a:buFont typeface="Arial" pitchFamily="34" charset="0"/>
              <a:buChar char="•"/>
            </a:pPr>
            <a:r>
              <a:rPr lang="en-CA" altLang="zh-TW" sz="2400">
                <a:solidFill>
                  <a:srgbClr val="000000"/>
                </a:solidFill>
                <a:latin typeface="標楷體" pitchFamily="65" charset="-120"/>
                <a:ea typeface="標楷體" panose="03000509000000000000" pitchFamily="65" charset="-120"/>
              </a:rPr>
              <a:t>PC1 </a:t>
            </a:r>
            <a:r>
              <a:rPr lang="zh-TW" altLang="en-US" sz="2400">
                <a:solidFill>
                  <a:srgbClr val="000000"/>
                </a:solidFill>
                <a:latin typeface="標楷體" pitchFamily="65" charset="-120"/>
                <a:ea typeface="標楷體" panose="03000509000000000000" pitchFamily="65" charset="-120"/>
              </a:rPr>
              <a:t>為</a:t>
            </a:r>
            <a:r>
              <a:rPr lang="en-CA" altLang="zh-TW" sz="2400">
                <a:solidFill>
                  <a:srgbClr val="000000"/>
                </a:solidFill>
                <a:latin typeface="標楷體" pitchFamily="65" charset="-120"/>
                <a:ea typeface="標楷體" panose="03000509000000000000" pitchFamily="65" charset="-120"/>
              </a:rPr>
              <a:t> 10.1.10.1 (R1 G0/0/0)</a:t>
            </a:r>
          </a:p>
          <a:p>
            <a:pPr marL="380990" indent="-380990" algn="l">
              <a:buFont typeface="Arial" pitchFamily="34" charset="0"/>
              <a:buChar char="•"/>
            </a:pPr>
            <a:endParaRPr lang="en-CA" sz="2400">
              <a:solidFill>
                <a:srgbClr val="000000"/>
              </a:solidFill>
              <a:latin typeface="標楷體" pitchFamily="65" charset="-120"/>
              <a:ea typeface="標楷體" panose="03000509000000000000" pitchFamily="65" charset="-120"/>
            </a:endParaRPr>
          </a:p>
          <a:p>
            <a:pPr marL="0" indent="0" algn="l"/>
            <a:r>
              <a:rPr lang="zh-TW" altLang="en-US" sz="2400">
                <a:solidFill>
                  <a:srgbClr val="000000"/>
                </a:solidFill>
                <a:latin typeface="標楷體" pitchFamily="65" charset="-120"/>
                <a:ea typeface="標楷體" panose="03000509000000000000" pitchFamily="65" charset="-120"/>
              </a:rPr>
              <a:t>用於驗證預設閘道的有用命令：</a:t>
            </a:r>
          </a:p>
          <a:p>
            <a:pPr marL="380990" indent="-380990" algn="l">
              <a:buFont typeface="Arial" pitchFamily="34" charset="0"/>
              <a:buChar char="•"/>
            </a:pPr>
            <a:r>
              <a:rPr lang="en-CA" altLang="zh-TW" sz="2400">
                <a:solidFill>
                  <a:srgbClr val="000000"/>
                </a:solidFill>
                <a:latin typeface="標楷體" pitchFamily="65" charset="-120"/>
                <a:ea typeface="標楷體" panose="03000509000000000000" pitchFamily="65" charset="-120"/>
              </a:rPr>
              <a:t>R1: </a:t>
            </a:r>
            <a:r>
              <a:rPr lang="en-CA" altLang="zh-TW" sz="2400" b="1">
                <a:solidFill>
                  <a:srgbClr val="000000"/>
                </a:solidFill>
                <a:latin typeface="標楷體" pitchFamily="65" charset="-120"/>
                <a:ea typeface="標楷體" panose="03000509000000000000" pitchFamily="65" charset="-120"/>
              </a:rPr>
              <a:t>show ip route</a:t>
            </a:r>
          </a:p>
          <a:p>
            <a:pPr marL="380990" indent="-380990" algn="l">
              <a:buFont typeface="Arial" pitchFamily="34" charset="0"/>
              <a:buChar char="•"/>
            </a:pPr>
            <a:r>
              <a:rPr lang="en-CA" altLang="zh-TW" sz="2400">
                <a:solidFill>
                  <a:srgbClr val="000000"/>
                </a:solidFill>
                <a:latin typeface="標楷體" pitchFamily="65" charset="-120"/>
                <a:ea typeface="標楷體" panose="03000509000000000000" pitchFamily="65" charset="-120"/>
              </a:rPr>
              <a:t>PC1: </a:t>
            </a:r>
            <a:r>
              <a:rPr lang="en-CA" altLang="zh-TW" sz="2400" b="1">
                <a:solidFill>
                  <a:srgbClr val="000000"/>
                </a:solidFill>
                <a:latin typeface="標楷體" pitchFamily="65" charset="-120"/>
                <a:ea typeface="標楷體" panose="03000509000000000000" pitchFamily="65" charset="-120"/>
              </a:rPr>
              <a:t>route print </a:t>
            </a:r>
            <a:r>
              <a:rPr lang="zh-TW" altLang="en-US" sz="2400" b="1">
                <a:solidFill>
                  <a:srgbClr val="000000"/>
                </a:solidFill>
                <a:latin typeface="標楷體" pitchFamily="65" charset="-120"/>
                <a:ea typeface="標楷體" panose="03000509000000000000" pitchFamily="65" charset="-120"/>
              </a:rPr>
              <a:t>（</a:t>
            </a:r>
            <a:r>
              <a:rPr lang="zh-TW" altLang="en-US" sz="2400">
                <a:solidFill>
                  <a:srgbClr val="000000"/>
                </a:solidFill>
                <a:latin typeface="標楷體" pitchFamily="65" charset="-120"/>
                <a:ea typeface="標楷體" panose="03000509000000000000" pitchFamily="65" charset="-120"/>
              </a:rPr>
              <a:t>或</a:t>
            </a:r>
            <a:r>
              <a:rPr lang="en-CA" altLang="zh-TW" sz="2400">
                <a:solidFill>
                  <a:srgbClr val="000000"/>
                </a:solidFill>
                <a:latin typeface="標楷體" pitchFamily="65" charset="-120"/>
                <a:ea typeface="標楷體" panose="03000509000000000000" pitchFamily="65" charset="-120"/>
              </a:rPr>
              <a:t> </a:t>
            </a:r>
            <a:r>
              <a:rPr lang="en-CA" altLang="zh-TW" sz="2400" b="1">
                <a:solidFill>
                  <a:srgbClr val="000000"/>
                </a:solidFill>
                <a:latin typeface="標楷體" pitchFamily="65" charset="-120"/>
                <a:ea typeface="標楷體" panose="03000509000000000000" pitchFamily="65" charset="-120"/>
              </a:rPr>
              <a:t>netstat –r</a:t>
            </a:r>
            <a:r>
              <a:rPr lang="zh-TW" altLang="en-US" sz="2400" b="1">
                <a:solidFill>
                  <a:srgbClr val="000000"/>
                </a:solidFill>
                <a:latin typeface="標楷體" pitchFamily="65" charset="-120"/>
                <a:ea typeface="標楷體" panose="03000509000000000000" pitchFamily="65" charset="-120"/>
              </a:rPr>
              <a:t>）</a:t>
            </a:r>
            <a:endParaRPr lang="en-CA" altLang="zh-TW" sz="2400">
              <a:solidFill>
                <a:srgbClr val="000000"/>
              </a:solidFill>
              <a:latin typeface="標楷體" pitchFamily="65" charset="-120"/>
              <a:ea typeface="標楷體" panose="03000509000000000000" pitchFamily="65" charset="-120"/>
            </a:endParaRPr>
          </a:p>
        </p:txBody>
      </p:sp>
      <p:pic>
        <p:nvPicPr>
          <p:cNvPr id="2" name="Picture 1">
            <a:extLst>
              <a:ext uri="{FF2B5EF4-FFF2-40B4-BE49-F238E27FC236}">
                <a16:creationId xmlns:a16="http://schemas.microsoft.com/office/drawing/2014/main" id="{81942DF8-4C97-477A-A719-66D0FD7FD41E}"/>
              </a:ext>
            </a:extLst>
          </p:cNvPr>
          <p:cNvPicPr>
            <a:picLocks noChangeAspect="1"/>
          </p:cNvPicPr>
          <p:nvPr/>
        </p:nvPicPr>
        <p:blipFill>
          <a:blip r:embed="rId3"/>
          <a:stretch>
            <a:fillRect/>
          </a:stretch>
        </p:blipFill>
        <p:spPr>
          <a:xfrm>
            <a:off x="5959449" y="1968701"/>
            <a:ext cx="5962703" cy="3708760"/>
          </a:xfrm>
          <a:prstGeom prst="rect">
            <a:avLst/>
          </a:prstGeom>
        </p:spPr>
      </p:pic>
      <p:sp>
        <p:nvSpPr>
          <p:cNvPr id="6" name="投影片編號版面配置區 5"/>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530</a:t>
            </a:fld>
            <a:endParaRPr lang="en-US" kern="0">
              <a:solidFill>
                <a:srgbClr val="595959"/>
              </a:solidFill>
            </a:endParaRPr>
          </a:p>
        </p:txBody>
      </p:sp>
    </p:spTree>
    <p:extLst>
      <p:ext uri="{BB962C8B-B14F-4D97-AF65-F5344CB8AC3E}">
        <p14:creationId xmlns:p14="http://schemas.microsoft.com/office/powerpoint/2010/main" val="864855611"/>
      </p:ext>
    </p:extLst>
  </p:cSld>
  <p:clrMapOvr>
    <a:masterClrMapping/>
  </p:clrMapOvr>
  <p:transition/>
  <p:timing/>
</p:sld>
</file>

<file path=ppt/slides/slide5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30036"/>
            <a:ext cx="11804381" cy="4770614"/>
          </a:xfrm>
        </p:spPr>
        <p:txBody>
          <a:bodyPr>
            <a:normAutofit/>
          </a:bodyPr>
          <a:lstStyle/>
          <a:p>
            <a:pPr marL="0" indent="0">
              <a:buNone/>
            </a:pPr>
            <a:r>
              <a:rPr lang="zh-TW" altLang="zh-TW" sz="2400">
                <a:latin typeface="標楷體" pitchFamily="65" charset="-120"/>
              </a:rPr>
              <a:t>IPv</a:t>
            </a:r>
            <a:r>
              <a:rPr lang="en-US" altLang="zh-TW" sz="2400">
                <a:latin typeface="標楷體" pitchFamily="65" charset="-120"/>
              </a:rPr>
              <a:t>6</a:t>
            </a:r>
            <a:r>
              <a:rPr lang="zh-TW" altLang="zh-TW" sz="2400">
                <a:latin typeface="標楷體" pitchFamily="65" charset="-120"/>
              </a:rPr>
              <a:t> 預設閘道</a:t>
            </a:r>
            <a:r>
              <a:rPr lang="zh-TW" altLang="en-US" sz="2400">
                <a:latin typeface="標楷體" pitchFamily="65" charset="-120"/>
              </a:rPr>
              <a:t>可以手動 、使用 </a:t>
            </a:r>
            <a:r>
              <a:rPr lang="en-US" altLang="zh-TW" sz="2400">
                <a:latin typeface="標楷體" pitchFamily="65" charset="-120"/>
              </a:rPr>
              <a:t>SLAAC </a:t>
            </a:r>
            <a:r>
              <a:rPr lang="zh-TW" altLang="en-US" sz="2400">
                <a:latin typeface="標楷體" pitchFamily="65" charset="-120"/>
              </a:rPr>
              <a:t>或使用 </a:t>
            </a:r>
            <a:r>
              <a:rPr lang="en-US" altLang="zh-TW" sz="2400">
                <a:latin typeface="標楷體" pitchFamily="65" charset="-120"/>
              </a:rPr>
              <a:t>DHCPv6 </a:t>
            </a:r>
            <a:r>
              <a:rPr lang="zh-TW" altLang="zh-TW" sz="2400">
                <a:latin typeface="標楷體" pitchFamily="65" charset="-120"/>
              </a:rPr>
              <a:t>設定</a:t>
            </a:r>
            <a:r>
              <a:rPr lang="zh-TW" altLang="en-US" sz="2400">
                <a:latin typeface="標楷體" pitchFamily="65" charset="-120"/>
              </a:rPr>
              <a:t>。</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 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zh-TW" altLang="zh-TW" sz="3600">
                <a:solidFill>
                  <a:srgbClr val="004C69"/>
                </a:solidFill>
              </a:rPr>
            </a:br>
            <a:r>
              <a:rPr lang="zh-TW" altLang="en-US" sz="3600">
                <a:solidFill>
                  <a:srgbClr val="004C69"/>
                </a:solidFill>
              </a:rPr>
              <a:t>故障排除 </a:t>
            </a:r>
            <a:r>
              <a:rPr lang="en-US" altLang="zh-TW" sz="3600">
                <a:solidFill>
                  <a:srgbClr val="004C69"/>
                </a:solidFill>
              </a:rPr>
              <a:t>IPv6 </a:t>
            </a:r>
            <a:r>
              <a:rPr lang="zh-TW" altLang="en-US" sz="3600">
                <a:solidFill>
                  <a:srgbClr val="004C69"/>
                </a:solidFill>
              </a:rPr>
              <a:t>預設閘道範例</a:t>
            </a:r>
          </a:p>
        </p:txBody>
      </p:sp>
      <p:sp>
        <p:nvSpPr>
          <p:cNvPr id="8" name="Rectangle 7">
            <a:extLst>
              <a:ext uri="{FF2B5EF4-FFF2-40B4-BE49-F238E27FC236}">
                <a16:creationId xmlns:a16="http://schemas.microsoft.com/office/drawing/2014/main" id="{CF02EB29-50D4-453C-A159-6A1D860435BE}"/>
              </a:ext>
            </a:extLst>
          </p:cNvPr>
          <p:cNvSpPr/>
          <p:nvPr/>
        </p:nvSpPr>
        <p:spPr>
          <a:xfrm>
            <a:off x="635866" y="1841114"/>
            <a:ext cx="5134953" cy="4236412"/>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sz="2400"/>
          </a:p>
        </p:txBody>
      </p:sp>
      <p:sp>
        <p:nvSpPr>
          <p:cNvPr id="5" name="Content Placeholder 3">
            <a:extLst>
              <a:ext uri="{FF2B5EF4-FFF2-40B4-BE49-F238E27FC236}">
                <a16:creationId xmlns:a16="http://schemas.microsoft.com/office/drawing/2014/main" id="{50E68B1B-BD17-4412-AAD9-42CFB91C918A}"/>
              </a:ext>
            </a:extLst>
          </p:cNvPr>
          <p:cNvSpPr txBox="1"/>
          <p:nvPr/>
        </p:nvSpPr>
        <p:spPr>
          <a:xfrm>
            <a:off x="575961" y="1834957"/>
            <a:ext cx="5286051" cy="1285016"/>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zh-TW" altLang="en-US" sz="1867">
                <a:solidFill>
                  <a:srgbClr val="000000"/>
                </a:solidFill>
                <a:latin typeface="標楷體" pitchFamily="65" charset="-120"/>
                <a:ea typeface="標楷體" panose="03000509000000000000" pitchFamily="65" charset="-120"/>
              </a:rPr>
              <a:t>例如，電腦無法使用 </a:t>
            </a:r>
            <a:r>
              <a:rPr lang="en-US" altLang="zh-TW" sz="1867">
                <a:solidFill>
                  <a:srgbClr val="000000"/>
                </a:solidFill>
                <a:latin typeface="標楷體" pitchFamily="65" charset="-120"/>
                <a:ea typeface="標楷體" panose="03000509000000000000" pitchFamily="65" charset="-120"/>
              </a:rPr>
              <a:t>SLAAC </a:t>
            </a:r>
            <a:r>
              <a:rPr lang="zh-TW" altLang="en-US" sz="1867">
                <a:solidFill>
                  <a:srgbClr val="000000"/>
                </a:solidFill>
                <a:latin typeface="標楷體" pitchFamily="65" charset="-120"/>
                <a:ea typeface="標楷體" panose="03000509000000000000" pitchFamily="65" charset="-120"/>
              </a:rPr>
              <a:t>取得其 </a:t>
            </a:r>
            <a:r>
              <a:rPr lang="en-US" altLang="zh-TW" sz="1867">
                <a:solidFill>
                  <a:srgbClr val="000000"/>
                </a:solidFill>
                <a:latin typeface="標楷體" pitchFamily="65" charset="-120"/>
                <a:ea typeface="標楷體" panose="03000509000000000000" pitchFamily="65" charset="-120"/>
              </a:rPr>
              <a:t>IPv6 </a:t>
            </a:r>
            <a:r>
              <a:rPr lang="zh-TW" altLang="en-US" sz="1867">
                <a:solidFill>
                  <a:srgbClr val="000000"/>
                </a:solidFill>
                <a:latin typeface="標楷體" pitchFamily="65" charset="-120"/>
                <a:ea typeface="標楷體" panose="03000509000000000000" pitchFamily="65" charset="-120"/>
              </a:rPr>
              <a:t>設定。命令輸出遺失</a:t>
            </a:r>
            <a:r>
              <a:rPr lang="zh-TW" altLang="zh-TW" sz="1867">
                <a:solidFill>
                  <a:srgbClr val="000000"/>
                </a:solidFill>
                <a:latin typeface="標楷體" pitchFamily="65" charset="-120"/>
                <a:ea typeface="標楷體" panose="03000509000000000000" pitchFamily="65" charset="-120"/>
              </a:rPr>
              <a:t>全</a:t>
            </a:r>
            <a:r>
              <a:rPr lang="en-US" altLang="zh-TW" sz="1867">
                <a:solidFill>
                  <a:srgbClr val="000000"/>
                </a:solidFill>
                <a:latin typeface="標楷體" pitchFamily="65" charset="-120"/>
                <a:ea typeface="標楷體" panose="03000509000000000000" pitchFamily="65" charset="-120"/>
              </a:rPr>
              <a:t> IPv6 </a:t>
            </a:r>
            <a:r>
              <a:rPr lang="zh-TW" altLang="en-US" sz="1867">
                <a:solidFill>
                  <a:srgbClr val="000000"/>
                </a:solidFill>
                <a:latin typeface="標楷體" pitchFamily="65" charset="-120"/>
                <a:ea typeface="標楷體" panose="03000509000000000000" pitchFamily="65" charset="-120"/>
              </a:rPr>
              <a:t>路由器多點傳送群組 </a:t>
            </a:r>
            <a:r>
              <a:rPr lang="en-US" altLang="zh-TW" sz="1867">
                <a:solidFill>
                  <a:srgbClr val="000000"/>
                </a:solidFill>
                <a:latin typeface="標楷體" pitchFamily="65" charset="-120"/>
                <a:ea typeface="標楷體" panose="03000509000000000000" pitchFamily="65" charset="-120"/>
              </a:rPr>
              <a:t>(FF02:: 2)</a:t>
            </a:r>
            <a:r>
              <a:rPr lang="zh-TW" altLang="en-US" sz="1867">
                <a:solidFill>
                  <a:srgbClr val="000000"/>
                </a:solidFill>
                <a:latin typeface="標楷體" pitchFamily="65" charset="-120"/>
                <a:ea typeface="標楷體" panose="03000509000000000000" pitchFamily="65" charset="-120"/>
              </a:rPr>
              <a:t>。</a:t>
            </a:r>
          </a:p>
        </p:txBody>
      </p:sp>
      <p:sp>
        <p:nvSpPr>
          <p:cNvPr id="7" name="Rectangle 6">
            <a:extLst>
              <a:ext uri="{FF2B5EF4-FFF2-40B4-BE49-F238E27FC236}">
                <a16:creationId xmlns:a16="http://schemas.microsoft.com/office/drawing/2014/main" id="{18E2EE43-D37E-4498-A22C-F0F1E19CB2F4}"/>
              </a:ext>
            </a:extLst>
          </p:cNvPr>
          <p:cNvSpPr/>
          <p:nvPr/>
        </p:nvSpPr>
        <p:spPr>
          <a:xfrm>
            <a:off x="6516369" y="1834957"/>
            <a:ext cx="5134953" cy="4236412"/>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sz="2400"/>
          </a:p>
        </p:txBody>
      </p:sp>
      <p:sp>
        <p:nvSpPr>
          <p:cNvPr id="6" name="Content Placeholder 3">
            <a:extLst>
              <a:ext uri="{FF2B5EF4-FFF2-40B4-BE49-F238E27FC236}">
                <a16:creationId xmlns:a16="http://schemas.microsoft.com/office/drawing/2014/main" id="{2C2C46A6-5889-4BE1-B95C-055B0BBDBFBB}"/>
              </a:ext>
            </a:extLst>
          </p:cNvPr>
          <p:cNvSpPr txBox="1"/>
          <p:nvPr/>
        </p:nvSpPr>
        <p:spPr>
          <a:xfrm>
            <a:off x="6516369" y="1834958"/>
            <a:ext cx="5134953" cy="1114215"/>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altLang="zh-TW" sz="1867">
                <a:solidFill>
                  <a:srgbClr val="000000"/>
                </a:solidFill>
                <a:latin typeface="標楷體" pitchFamily="65" charset="-120"/>
                <a:ea typeface="標楷體" panose="03000509000000000000" pitchFamily="65" charset="-120"/>
              </a:rPr>
              <a:t>R1 </a:t>
            </a:r>
            <a:r>
              <a:rPr lang="zh-TW" altLang="en-US" sz="1867">
                <a:solidFill>
                  <a:srgbClr val="000000"/>
                </a:solidFill>
                <a:latin typeface="標楷體" pitchFamily="65" charset="-120"/>
                <a:ea typeface="標楷體" panose="03000509000000000000" pitchFamily="65" charset="-120"/>
              </a:rPr>
              <a:t>已啟用為 </a:t>
            </a:r>
            <a:r>
              <a:rPr lang="en-US" altLang="zh-TW" sz="1867">
                <a:solidFill>
                  <a:srgbClr val="000000"/>
                </a:solidFill>
                <a:latin typeface="標楷體" pitchFamily="65" charset="-120"/>
                <a:ea typeface="標楷體" panose="03000509000000000000" pitchFamily="65" charset="-120"/>
              </a:rPr>
              <a:t>IPv6 </a:t>
            </a:r>
            <a:r>
              <a:rPr lang="zh-TW" altLang="en-US" sz="1867">
                <a:solidFill>
                  <a:srgbClr val="000000"/>
                </a:solidFill>
                <a:latin typeface="標楷體" pitchFamily="65" charset="-120"/>
                <a:ea typeface="標楷體" panose="03000509000000000000" pitchFamily="65" charset="-120"/>
              </a:rPr>
              <a:t>路由器，而且現在輸出會驗證 </a:t>
            </a:r>
            <a:r>
              <a:rPr lang="en-US" altLang="zh-TW" sz="1867">
                <a:solidFill>
                  <a:srgbClr val="000000"/>
                </a:solidFill>
                <a:latin typeface="標楷體" pitchFamily="65" charset="-120"/>
                <a:ea typeface="標楷體" panose="03000509000000000000" pitchFamily="65" charset="-120"/>
              </a:rPr>
              <a:t>R1 </a:t>
            </a:r>
            <a:r>
              <a:rPr lang="zh-TW" altLang="en-US" sz="1867">
                <a:solidFill>
                  <a:srgbClr val="000000"/>
                </a:solidFill>
                <a:latin typeface="標楷體" pitchFamily="65" charset="-120"/>
                <a:ea typeface="標楷體" panose="03000509000000000000" pitchFamily="65" charset="-120"/>
              </a:rPr>
              <a:t>是全 </a:t>
            </a:r>
            <a:r>
              <a:rPr lang="en-US" altLang="zh-TW" sz="1867">
                <a:solidFill>
                  <a:srgbClr val="000000"/>
                </a:solidFill>
                <a:latin typeface="標楷體" pitchFamily="65" charset="-120"/>
                <a:ea typeface="標楷體" panose="03000509000000000000" pitchFamily="65" charset="-120"/>
              </a:rPr>
              <a:t>IPv6 </a:t>
            </a:r>
            <a:r>
              <a:rPr lang="zh-TW" altLang="en-US" sz="1867">
                <a:solidFill>
                  <a:srgbClr val="000000"/>
                </a:solidFill>
                <a:latin typeface="標楷體" pitchFamily="65" charset="-120"/>
                <a:ea typeface="標楷體" panose="03000509000000000000" pitchFamily="65" charset="-120"/>
              </a:rPr>
              <a:t>路由器多點傳送群組 </a:t>
            </a:r>
            <a:r>
              <a:rPr lang="en-US" altLang="zh-TW" sz="1867">
                <a:solidFill>
                  <a:srgbClr val="000000"/>
                </a:solidFill>
                <a:latin typeface="標楷體" pitchFamily="65" charset="-120"/>
                <a:ea typeface="標楷體" panose="03000509000000000000" pitchFamily="65" charset="-120"/>
              </a:rPr>
              <a:t>ff02:: 2 </a:t>
            </a:r>
            <a:r>
              <a:rPr lang="zh-TW" altLang="en-US" sz="1867">
                <a:solidFill>
                  <a:srgbClr val="000000"/>
                </a:solidFill>
                <a:latin typeface="標楷體" pitchFamily="65" charset="-120"/>
                <a:ea typeface="標楷體" panose="03000509000000000000" pitchFamily="65" charset="-120"/>
              </a:rPr>
              <a:t>的成員。</a:t>
            </a:r>
          </a:p>
        </p:txBody>
      </p:sp>
      <p:sp>
        <p:nvSpPr>
          <p:cNvPr id="10" name="Rectangle 5">
            <a:extLst>
              <a:ext uri="{FF2B5EF4-FFF2-40B4-BE49-F238E27FC236}">
                <a16:creationId xmlns:a16="http://schemas.microsoft.com/office/drawing/2014/main" id="{4701B4F4-71BE-4C40-BF3E-E736ED0ED0B9}"/>
              </a:ext>
            </a:extLst>
          </p:cNvPr>
          <p:cNvSpPr/>
          <p:nvPr/>
        </p:nvSpPr>
        <p:spPr>
          <a:xfrm>
            <a:off x="1016273" y="2738819"/>
            <a:ext cx="4405427" cy="2862322"/>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R1# </a:t>
            </a:r>
            <a:r>
              <a:rPr lang="en-US" altLang="zh-TW" sz="1200" b="1">
                <a:solidFill>
                  <a:srgbClr val="DFDFDF"/>
                </a:solidFill>
                <a:latin typeface="Courier New" panose="02070309020205020404" pitchFamily="49" charset="0"/>
              </a:rPr>
              <a:t>show ipv6 interface GigabitEthernet 0/0/0</a:t>
            </a:r>
          </a:p>
          <a:p>
            <a:r>
              <a:rPr lang="en-US" altLang="zh-TW" sz="1200">
                <a:solidFill>
                  <a:srgbClr val="DFDFDF"/>
                </a:solidFill>
                <a:latin typeface="Courier New" panose="02070309020205020404" pitchFamily="49" charset="0"/>
              </a:rPr>
              <a:t>GigabitEthernet0/0/0 is up, line protocol is up </a:t>
            </a:r>
          </a:p>
          <a:p>
            <a:r>
              <a:rPr lang="en-US" altLang="zh-TW" sz="1200">
                <a:solidFill>
                  <a:srgbClr val="DFDFDF"/>
                </a:solidFill>
                <a:latin typeface="Courier New" panose="02070309020205020404" pitchFamily="49" charset="0"/>
              </a:rPr>
              <a:t>  IPv6 is enabled, link-local address is FE80::1 </a:t>
            </a:r>
          </a:p>
          <a:p>
            <a:r>
              <a:rPr lang="en-US" altLang="zh-TW" sz="1200">
                <a:solidFill>
                  <a:srgbClr val="DFDFDF"/>
                </a:solidFill>
                <a:latin typeface="Courier New" panose="02070309020205020404" pitchFamily="49" charset="0"/>
              </a:rPr>
              <a:t>  No Virtual link-local address(es):</a:t>
            </a:r>
          </a:p>
          <a:p>
            <a:r>
              <a:rPr lang="en-US" altLang="zh-TW" sz="1200">
                <a:solidFill>
                  <a:srgbClr val="DFDFDF"/>
                </a:solidFill>
                <a:latin typeface="Courier New" panose="02070309020205020404" pitchFamily="49" charset="0"/>
              </a:rPr>
              <a:t>  Global unicast address(es):</a:t>
            </a:r>
          </a:p>
          <a:p>
            <a:r>
              <a:rPr lang="en-US" altLang="zh-TW" sz="1200">
                <a:solidFill>
                  <a:srgbClr val="DFDFDF"/>
                </a:solidFill>
                <a:latin typeface="Courier New" panose="02070309020205020404" pitchFamily="49" charset="0"/>
              </a:rPr>
              <a:t>    2001:DB8:ACAD:1::1, subnet is 2001:DB8:ACAD:1::/64</a:t>
            </a:r>
          </a:p>
          <a:p>
            <a:r>
              <a:rPr lang="en-US" altLang="zh-TW" sz="1200">
                <a:solidFill>
                  <a:schemeClr val="accent6"/>
                </a:solidFill>
                <a:latin typeface="Courier New" panose="02070309020205020404" pitchFamily="49" charset="0"/>
              </a:rPr>
              <a:t>  Joined group address(es):</a:t>
            </a:r>
          </a:p>
          <a:p>
            <a:r>
              <a:rPr lang="en-US" altLang="zh-TW" sz="1200">
                <a:solidFill>
                  <a:schemeClr val="accent6"/>
                </a:solidFill>
                <a:latin typeface="Courier New" panose="02070309020205020404" pitchFamily="49" charset="0"/>
              </a:rPr>
              <a:t>      FF02:: 1</a:t>
            </a:r>
          </a:p>
          <a:p>
            <a:r>
              <a:rPr lang="en-US" altLang="zh-TW" sz="1200">
                <a:solidFill>
                  <a:schemeClr val="accent6"/>
                </a:solidFill>
                <a:latin typeface="Courier New" panose="02070309020205020404" pitchFamily="49" charset="0"/>
              </a:rPr>
              <a:t>      FF02::1:FF00:1</a:t>
            </a:r>
          </a:p>
          <a:p>
            <a:r>
              <a:rPr lang="en-US" altLang="zh-TW" sz="1200">
                <a:solidFill>
                  <a:srgbClr val="DFDFDF"/>
                </a:solidFill>
                <a:latin typeface="Courier New" panose="02070309020205020404" pitchFamily="49" charset="0"/>
              </a:rPr>
              <a:t>  </a:t>
            </a:r>
          </a:p>
          <a:p>
            <a:r>
              <a:rPr lang="en-US" altLang="zh-TW" sz="1200">
                <a:solidFill>
                  <a:srgbClr val="DFDFDF"/>
                </a:solidFill>
                <a:latin typeface="Courier New" panose="02070309020205020404" pitchFamily="49" charset="0"/>
              </a:rPr>
              <a:t>(輸出省略)</a:t>
            </a:r>
          </a:p>
          <a:p>
            <a:r>
              <a:rPr lang="en-US" altLang="zh-TW" sz="1200">
                <a:solidFill>
                  <a:srgbClr val="DFDFDF"/>
                </a:solidFill>
                <a:latin typeface="Courier New" panose="02070309020205020404" pitchFamily="49" charset="0"/>
              </a:rPr>
              <a:t>R1#</a:t>
            </a:r>
            <a:endParaRPr lang="zh-TW" altLang="en-US" sz="1200">
              <a:solidFill>
                <a:srgbClr val="DFDFDF"/>
              </a:solidFill>
              <a:latin typeface="Courier New" panose="02070309020205020404" pitchFamily="49" charset="0"/>
            </a:endParaRPr>
          </a:p>
        </p:txBody>
      </p:sp>
      <p:sp>
        <p:nvSpPr>
          <p:cNvPr id="11" name="Rectangle 5">
            <a:extLst>
              <a:ext uri="{FF2B5EF4-FFF2-40B4-BE49-F238E27FC236}">
                <a16:creationId xmlns:a16="http://schemas.microsoft.com/office/drawing/2014/main" id="{715FABCF-3CF9-4730-AE69-3EF098ED4573}"/>
              </a:ext>
            </a:extLst>
          </p:cNvPr>
          <p:cNvSpPr/>
          <p:nvPr/>
        </p:nvSpPr>
        <p:spPr>
          <a:xfrm>
            <a:off x="6881131" y="2738819"/>
            <a:ext cx="4405427" cy="3231654"/>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R1(config)# </a:t>
            </a:r>
            <a:r>
              <a:rPr lang="en-US" altLang="zh-TW" sz="1200" b="1">
                <a:solidFill>
                  <a:srgbClr val="DFDFDF"/>
                </a:solidFill>
                <a:latin typeface="Courier New" panose="02070309020205020404" pitchFamily="49" charset="0"/>
              </a:rPr>
              <a:t>ipv6 unicast-routing</a:t>
            </a:r>
          </a:p>
          <a:p>
            <a:r>
              <a:rPr lang="en-US" altLang="zh-TW" sz="1200">
                <a:solidFill>
                  <a:srgbClr val="DFDFDF"/>
                </a:solidFill>
                <a:latin typeface="Courier New" panose="02070309020205020404" pitchFamily="49" charset="0"/>
              </a:rPr>
              <a:t>R1(config)# </a:t>
            </a:r>
            <a:r>
              <a:rPr lang="en-US" altLang="zh-TW" sz="1200" b="1">
                <a:solidFill>
                  <a:srgbClr val="DFDFDF"/>
                </a:solidFill>
                <a:latin typeface="Courier New" panose="02070309020205020404" pitchFamily="49" charset="0"/>
              </a:rPr>
              <a:t>exit</a:t>
            </a:r>
          </a:p>
          <a:p>
            <a:r>
              <a:rPr lang="en-US" altLang="zh-TW" sz="1200">
                <a:solidFill>
                  <a:srgbClr val="DFDFDF"/>
                </a:solidFill>
                <a:latin typeface="Courier New" panose="02070309020205020404" pitchFamily="49" charset="0"/>
              </a:rPr>
              <a:t>R1# </a:t>
            </a:r>
            <a:r>
              <a:rPr lang="en-US" altLang="zh-TW" sz="1200" b="1">
                <a:solidFill>
                  <a:srgbClr val="DFDFDF"/>
                </a:solidFill>
                <a:latin typeface="Courier New" panose="02070309020205020404" pitchFamily="49" charset="0"/>
              </a:rPr>
              <a:t>show ipv6 interface GigabitEthernet 0/0/0 </a:t>
            </a:r>
          </a:p>
          <a:p>
            <a:r>
              <a:rPr lang="en-US" altLang="zh-TW" sz="1200">
                <a:solidFill>
                  <a:srgbClr val="DFDFDF"/>
                </a:solidFill>
                <a:latin typeface="Courier New" panose="02070309020205020404" pitchFamily="49" charset="0"/>
              </a:rPr>
              <a:t>GigabitEthernet0/0/0 is up, line protocol is up </a:t>
            </a:r>
          </a:p>
          <a:p>
            <a:r>
              <a:rPr lang="en-US" altLang="zh-TW" sz="1200">
                <a:solidFill>
                  <a:srgbClr val="DFDFDF"/>
                </a:solidFill>
                <a:latin typeface="Courier New" panose="02070309020205020404" pitchFamily="49" charset="0"/>
              </a:rPr>
              <a:t>  IPv6 is enabled, link-local address is FE80::1 </a:t>
            </a:r>
          </a:p>
          <a:p>
            <a:r>
              <a:rPr lang="en-US" altLang="zh-TW" sz="1200">
                <a:solidFill>
                  <a:srgbClr val="DFDFDF"/>
                </a:solidFill>
                <a:latin typeface="Courier New" panose="02070309020205020404" pitchFamily="49" charset="0"/>
              </a:rPr>
              <a:t>  No Virtual link-local address(es):</a:t>
            </a:r>
          </a:p>
          <a:p>
            <a:r>
              <a:rPr lang="en-US" altLang="zh-TW" sz="1200">
                <a:solidFill>
                  <a:srgbClr val="DFDFDF"/>
                </a:solidFill>
                <a:latin typeface="Courier New" panose="02070309020205020404" pitchFamily="49" charset="0"/>
              </a:rPr>
              <a:t>  Global unicast address(es):</a:t>
            </a:r>
          </a:p>
          <a:p>
            <a:r>
              <a:rPr lang="en-US" altLang="zh-TW" sz="1200">
                <a:solidFill>
                  <a:srgbClr val="DFDFDF"/>
                </a:solidFill>
                <a:latin typeface="Courier New" panose="02070309020205020404" pitchFamily="49" charset="0"/>
              </a:rPr>
              <a:t>    2001:DB8:ACAD:1::1, subnet is 2001:DB8:ACAD:1::/64</a:t>
            </a:r>
          </a:p>
          <a:p>
            <a:r>
              <a:rPr lang="en-US" altLang="zh-TW" sz="1200">
                <a:solidFill>
                  <a:srgbClr val="DFDFDF"/>
                </a:solidFill>
                <a:latin typeface="Courier New" panose="02070309020205020404" pitchFamily="49" charset="0"/>
              </a:rPr>
              <a:t>  </a:t>
            </a:r>
            <a:r>
              <a:rPr lang="en-US" altLang="zh-TW" sz="1200">
                <a:solidFill>
                  <a:schemeClr val="accent6"/>
                </a:solidFill>
                <a:latin typeface="Courier New" panose="02070309020205020404" pitchFamily="49" charset="0"/>
              </a:rPr>
              <a:t>Joined group address(es): </a:t>
            </a:r>
          </a:p>
          <a:p>
            <a:r>
              <a:rPr lang="en-US" altLang="zh-TW" sz="1200">
                <a:solidFill>
                  <a:srgbClr val="DFDFDF"/>
                </a:solidFill>
                <a:latin typeface="Courier New" panose="02070309020205020404" pitchFamily="49" charset="0"/>
              </a:rPr>
              <a:t>      FF02:: 1</a:t>
            </a:r>
          </a:p>
          <a:p>
            <a:r>
              <a:rPr lang="en-US" altLang="zh-TW" sz="1200">
                <a:solidFill>
                  <a:srgbClr val="DFDFDF"/>
                </a:solidFill>
                <a:latin typeface="Courier New" panose="02070309020205020404" pitchFamily="49" charset="0"/>
              </a:rPr>
              <a:t>      </a:t>
            </a:r>
            <a:r>
              <a:rPr lang="en-US" altLang="zh-TW" sz="1200">
                <a:solidFill>
                  <a:schemeClr val="accent6"/>
                </a:solidFill>
                <a:latin typeface="Courier New" panose="02070309020205020404" pitchFamily="49" charset="0"/>
              </a:rPr>
              <a:t>FF02:: 2</a:t>
            </a:r>
          </a:p>
          <a:p>
            <a:r>
              <a:rPr lang="en-US" altLang="zh-TW" sz="1200">
                <a:solidFill>
                  <a:srgbClr val="DFDFDF"/>
                </a:solidFill>
                <a:latin typeface="Courier New" panose="02070309020205020404" pitchFamily="49" charset="0"/>
              </a:rPr>
              <a:t>      FF02::1:FF00:1</a:t>
            </a:r>
          </a:p>
          <a:p>
            <a:r>
              <a:rPr lang="en-US" altLang="zh-TW" sz="1200">
                <a:solidFill>
                  <a:srgbClr val="DFDFDF"/>
                </a:solidFill>
                <a:latin typeface="Courier New" panose="02070309020205020404" pitchFamily="49" charset="0"/>
              </a:rPr>
              <a:t>(輸出省略)</a:t>
            </a:r>
          </a:p>
          <a:p>
            <a:r>
              <a:rPr lang="en-US" altLang="zh-TW" sz="1200">
                <a:solidFill>
                  <a:srgbClr val="DFDFDF"/>
                </a:solidFill>
                <a:latin typeface="Courier New" panose="02070309020205020404" pitchFamily="49" charset="0"/>
              </a:rPr>
              <a:t>R1#</a:t>
            </a:r>
            <a:endParaRPr lang="zh-TW" altLang="en-US" sz="12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531</a:t>
            </a:fld>
            <a:endParaRPr lang="en-US" kern="0">
              <a:solidFill>
                <a:srgbClr val="595959"/>
              </a:solidFill>
            </a:endParaRPr>
          </a:p>
        </p:txBody>
      </p:sp>
    </p:spTree>
    <p:extLst>
      <p:ext uri="{BB962C8B-B14F-4D97-AF65-F5344CB8AC3E}">
        <p14:creationId xmlns:p14="http://schemas.microsoft.com/office/powerpoint/2010/main" val="282367564"/>
      </p:ext>
    </p:extLst>
  </p:cSld>
  <p:clrMapOvr>
    <a:masterClrMapping/>
  </p:clrMapOvr>
  <p:transition/>
  <p:timing/>
</p:sld>
</file>

<file path=ppt/slides/slide5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96785"/>
            <a:ext cx="11804381" cy="4803865"/>
          </a:xfrm>
        </p:spPr>
        <p:txBody>
          <a:bodyPr/>
          <a:lstStyle/>
          <a:p>
            <a:pPr marL="0" indent="0">
              <a:buNone/>
            </a:pPr>
            <a:r>
              <a:rPr lang="zh-TW" altLang="en-US" sz="2133">
                <a:latin typeface="標楷體" pitchFamily="65" charset="-120"/>
              </a:rPr>
              <a:t>故障排除時，通常需要驗證目的網路的路徑。</a:t>
            </a:r>
          </a:p>
          <a:p>
            <a:pPr marL="0" indent="0"/>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 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en-US" sz="3600">
                <a:solidFill>
                  <a:srgbClr val="004C69"/>
                </a:solidFill>
              </a:rPr>
            </a:br>
            <a:r>
              <a:rPr lang="zh-TW" altLang="en-US" sz="3600">
                <a:solidFill>
                  <a:srgbClr val="004C69"/>
                </a:solidFill>
              </a:rPr>
              <a:t>第 </a:t>
            </a:r>
            <a:r>
              <a:rPr lang="en-US" altLang="zh-TW" sz="3600">
                <a:solidFill>
                  <a:srgbClr val="004C69"/>
                </a:solidFill>
              </a:rPr>
              <a:t>5 </a:t>
            </a:r>
            <a:r>
              <a:rPr lang="zh-TW" altLang="en-US" sz="3600">
                <a:solidFill>
                  <a:srgbClr val="004C69"/>
                </a:solidFill>
              </a:rPr>
              <a:t>步 </a:t>
            </a:r>
            <a:r>
              <a:rPr lang="en-US" altLang="zh-TW" sz="3600">
                <a:solidFill>
                  <a:srgbClr val="004C69"/>
                </a:solidFill>
              </a:rPr>
              <a:t>- </a:t>
            </a:r>
            <a:r>
              <a:rPr lang="zh-TW" altLang="en-US" sz="3600">
                <a:solidFill>
                  <a:srgbClr val="004C69"/>
                </a:solidFill>
              </a:rPr>
              <a:t>驗證正確的路徑</a:t>
            </a:r>
          </a:p>
        </p:txBody>
      </p:sp>
      <p:sp>
        <p:nvSpPr>
          <p:cNvPr id="5" name="Content Placeholder 3">
            <a:extLst>
              <a:ext uri="{FF2B5EF4-FFF2-40B4-BE49-F238E27FC236}">
                <a16:creationId xmlns:a16="http://schemas.microsoft.com/office/drawing/2014/main" id="{5A99E1BD-959E-47FA-BCE1-C8013A56DEC9}"/>
              </a:ext>
            </a:extLst>
          </p:cNvPr>
          <p:cNvSpPr txBox="1"/>
          <p:nvPr/>
        </p:nvSpPr>
        <p:spPr>
          <a:xfrm>
            <a:off x="575963" y="1731211"/>
            <a:ext cx="5418944" cy="3672719"/>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80990" indent="-380990" algn="l">
              <a:buFont typeface="Arial" pitchFamily="34" charset="0"/>
              <a:buChar char="•"/>
            </a:pPr>
            <a:r>
              <a:rPr lang="zh-TW" altLang="en-US" sz="2400">
                <a:solidFill>
                  <a:srgbClr val="000000"/>
                </a:solidFill>
                <a:latin typeface="標楷體" pitchFamily="65" charset="-120"/>
                <a:ea typeface="標楷體" panose="03000509000000000000" pitchFamily="65" charset="-120"/>
              </a:rPr>
              <a:t>下圖說明 </a:t>
            </a:r>
            <a:r>
              <a:rPr lang="en-US" altLang="zh-TW" sz="2400">
                <a:solidFill>
                  <a:srgbClr val="000000"/>
                </a:solidFill>
                <a:latin typeface="標楷體" pitchFamily="65" charset="-120"/>
                <a:ea typeface="標楷體" panose="03000509000000000000" pitchFamily="65" charset="-120"/>
              </a:rPr>
              <a:t>IPv4 </a:t>
            </a:r>
            <a:r>
              <a:rPr lang="zh-TW" altLang="en-US" sz="2400">
                <a:solidFill>
                  <a:srgbClr val="000000"/>
                </a:solidFill>
                <a:latin typeface="標楷體" pitchFamily="65" charset="-120"/>
                <a:ea typeface="標楷體" panose="03000509000000000000" pitchFamily="65" charset="-120"/>
              </a:rPr>
              <a:t>和 </a:t>
            </a:r>
            <a:r>
              <a:rPr lang="en-US" altLang="zh-TW" sz="2400">
                <a:solidFill>
                  <a:srgbClr val="000000"/>
                </a:solidFill>
                <a:latin typeface="標楷體" pitchFamily="65" charset="-120"/>
                <a:ea typeface="標楷體" panose="03000509000000000000" pitchFamily="65" charset="-120"/>
              </a:rPr>
              <a:t>IPv6 </a:t>
            </a:r>
            <a:r>
              <a:rPr lang="zh-TW" altLang="en-US" sz="2400">
                <a:solidFill>
                  <a:srgbClr val="000000"/>
                </a:solidFill>
                <a:latin typeface="標楷體" pitchFamily="65" charset="-120"/>
                <a:ea typeface="標楷體" panose="03000509000000000000" pitchFamily="65" charset="-120"/>
              </a:rPr>
              <a:t>路由表的程序。</a:t>
            </a:r>
          </a:p>
          <a:p>
            <a:pPr marL="380990" indent="-380990" algn="l">
              <a:buFont typeface="Arial" pitchFamily="34" charset="0"/>
              <a:buChar char="•"/>
            </a:pPr>
            <a:r>
              <a:rPr lang="zh-TW" altLang="en-US" sz="2400">
                <a:solidFill>
                  <a:srgbClr val="000000"/>
                </a:solidFill>
                <a:latin typeface="標楷體" pitchFamily="65" charset="-120"/>
                <a:ea typeface="標楷體" panose="03000509000000000000" pitchFamily="65" charset="-120"/>
              </a:rPr>
              <a:t>轉送 </a:t>
            </a:r>
            <a:r>
              <a:rPr lang="en-US" altLang="zh-TW" sz="2400">
                <a:solidFill>
                  <a:srgbClr val="000000"/>
                </a:solidFill>
                <a:latin typeface="標楷體" pitchFamily="65" charset="-120"/>
                <a:ea typeface="標楷體" panose="03000509000000000000" pitchFamily="65" charset="-120"/>
              </a:rPr>
              <a:t>IPv4 </a:t>
            </a:r>
            <a:r>
              <a:rPr lang="zh-TW" altLang="en-US" sz="2400">
                <a:solidFill>
                  <a:srgbClr val="000000"/>
                </a:solidFill>
                <a:latin typeface="標楷體" pitchFamily="65" charset="-120"/>
                <a:ea typeface="標楷體" panose="03000509000000000000" pitchFamily="65" charset="-120"/>
              </a:rPr>
              <a:t>和 </a:t>
            </a:r>
            <a:r>
              <a:rPr lang="en-US" altLang="zh-TW" sz="2400">
                <a:solidFill>
                  <a:srgbClr val="000000"/>
                </a:solidFill>
                <a:latin typeface="標楷體" pitchFamily="65" charset="-120"/>
                <a:ea typeface="標楷體" panose="03000509000000000000" pitchFamily="65" charset="-120"/>
              </a:rPr>
              <a:t>IPv6 </a:t>
            </a:r>
            <a:r>
              <a:rPr lang="zh-TW" altLang="en-US" sz="2400">
                <a:solidFill>
                  <a:srgbClr val="000000"/>
                </a:solidFill>
                <a:latin typeface="標楷體" pitchFamily="65" charset="-120"/>
                <a:ea typeface="標楷體" panose="03000509000000000000" pitchFamily="65" charset="-120"/>
              </a:rPr>
              <a:t>封包的程序是根據最長的位元匹配或最長的</a:t>
            </a:r>
            <a:r>
              <a:rPr lang="zh-TW" altLang="zh-TW" sz="2400">
                <a:solidFill>
                  <a:srgbClr val="000000"/>
                </a:solidFill>
                <a:latin typeface="標楷體" pitchFamily="65" charset="-120"/>
                <a:ea typeface="標楷體" panose="03000509000000000000" pitchFamily="65" charset="-120"/>
              </a:rPr>
              <a:t>前</a:t>
            </a:r>
            <a:r>
              <a:rPr lang="zh-TW" altLang="en-US" sz="2400">
                <a:solidFill>
                  <a:srgbClr val="000000"/>
                </a:solidFill>
                <a:latin typeface="標楷體" pitchFamily="65" charset="-120"/>
                <a:ea typeface="標楷體" panose="03000509000000000000" pitchFamily="65" charset="-120"/>
              </a:rPr>
              <a:t>置碼匹配。</a:t>
            </a:r>
          </a:p>
          <a:p>
            <a:pPr marL="380990" indent="-380990" algn="l">
              <a:buFont typeface="Arial" pitchFamily="34" charset="0"/>
              <a:buChar char="•"/>
            </a:pPr>
            <a:r>
              <a:rPr lang="zh-TW" altLang="en-US" sz="2400">
                <a:solidFill>
                  <a:srgbClr val="000000"/>
                </a:solidFill>
                <a:latin typeface="標楷體" pitchFamily="65" charset="-120"/>
                <a:ea typeface="標楷體" panose="03000509000000000000" pitchFamily="65" charset="-120"/>
              </a:rPr>
              <a:t>路由表處理程序會嘗試使用路由表中最左邊相符位元數量最多的條目來轉送封包。</a:t>
            </a:r>
          </a:p>
          <a:p>
            <a:pPr marL="380990" indent="-380990" algn="l">
              <a:buFont typeface="Arial" pitchFamily="34" charset="0"/>
              <a:buChar char="•"/>
            </a:pPr>
            <a:r>
              <a:rPr lang="zh-TW" altLang="en-US" sz="2400">
                <a:solidFill>
                  <a:srgbClr val="000000"/>
                </a:solidFill>
                <a:latin typeface="標楷體" pitchFamily="65" charset="-120"/>
                <a:ea typeface="標楷體" panose="03000509000000000000" pitchFamily="65" charset="-120"/>
              </a:rPr>
              <a:t>匹配位元的數量由路由的前置碼長度表示。</a:t>
            </a:r>
            <a:endParaRPr lang="en-CA" sz="2400">
              <a:solidFill>
                <a:srgbClr val="000000"/>
              </a:solidFill>
              <a:latin typeface="標楷體" pitchFamily="65" charset="-120"/>
              <a:ea typeface="標楷體" panose="03000509000000000000" pitchFamily="65" charset="-120"/>
            </a:endParaRPr>
          </a:p>
        </p:txBody>
      </p:sp>
      <p:pic>
        <p:nvPicPr>
          <p:cNvPr id="2" name="Picture 1">
            <a:extLst>
              <a:ext uri="{FF2B5EF4-FFF2-40B4-BE49-F238E27FC236}">
                <a16:creationId xmlns:a16="http://schemas.microsoft.com/office/drawing/2014/main" id="{A2335A78-07D8-4FCB-8EA9-034FE9CD89DA}"/>
              </a:ext>
            </a:extLst>
          </p:cNvPr>
          <p:cNvPicPr>
            <a:picLocks noChangeAspect="1"/>
          </p:cNvPicPr>
          <p:nvPr/>
        </p:nvPicPr>
        <p:blipFill>
          <a:blip r:embed="rId3"/>
          <a:stretch>
            <a:fillRect/>
          </a:stretch>
        </p:blipFill>
        <p:spPr>
          <a:xfrm>
            <a:off x="6197097" y="1762707"/>
            <a:ext cx="5418945" cy="3894867"/>
          </a:xfrm>
          <a:prstGeom prst="rect">
            <a:avLst/>
          </a:prstGeom>
        </p:spPr>
      </p:pic>
      <p:sp>
        <p:nvSpPr>
          <p:cNvPr id="6" name="投影片編號版面配置區 5"/>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532</a:t>
            </a:fld>
            <a:endParaRPr lang="en-US" kern="0">
              <a:solidFill>
                <a:srgbClr val="595959"/>
              </a:solidFill>
            </a:endParaRPr>
          </a:p>
        </p:txBody>
      </p:sp>
    </p:spTree>
    <p:extLst>
      <p:ext uri="{BB962C8B-B14F-4D97-AF65-F5344CB8AC3E}">
        <p14:creationId xmlns:p14="http://schemas.microsoft.com/office/powerpoint/2010/main" val="2617026720"/>
      </p:ext>
    </p:extLst>
  </p:cSld>
  <p:clrMapOvr>
    <a:masterClrMapping/>
  </p:clrMapOvr>
  <p:transition/>
  <p:timing/>
</p:sld>
</file>

<file path=ppt/slides/slide5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413164"/>
            <a:ext cx="11804381" cy="4687486"/>
          </a:xfrm>
        </p:spPr>
        <p:txBody>
          <a:bodyPr>
            <a:normAutofit/>
          </a:bodyPr>
          <a:lstStyle/>
          <a:p>
            <a:pPr marL="0" indent="0">
              <a:buNone/>
            </a:pPr>
            <a:r>
              <a:rPr lang="zh-TW" altLang="en-US" sz="2400">
                <a:latin typeface="標楷體" pitchFamily="65" charset="-120"/>
              </a:rPr>
              <a:t>影響傳輸層連通性的兩個最常見的問題包括 </a:t>
            </a:r>
            <a:r>
              <a:rPr lang="en-US" altLang="zh-TW" sz="2400">
                <a:latin typeface="標楷體" pitchFamily="65" charset="-120"/>
              </a:rPr>
              <a:t>ACL </a:t>
            </a:r>
            <a:r>
              <a:rPr lang="zh-TW" altLang="en-US" sz="2400">
                <a:latin typeface="標楷體" pitchFamily="65" charset="-120"/>
              </a:rPr>
              <a:t>設定和 </a:t>
            </a:r>
            <a:r>
              <a:rPr lang="en-US" altLang="zh-TW" sz="2400">
                <a:latin typeface="標楷體" pitchFamily="65" charset="-120"/>
              </a:rPr>
              <a:t>NAT </a:t>
            </a:r>
            <a:r>
              <a:rPr lang="zh-TW" altLang="en-US" sz="2400">
                <a:latin typeface="標楷體" pitchFamily="65" charset="-120"/>
              </a:rPr>
              <a:t>設定。 </a:t>
            </a:r>
            <a:endParaRPr lang="en-US" altLang="zh-TW" sz="2400">
              <a:latin typeface="標楷體" pitchFamily="65" charset="-120"/>
            </a:endParaRPr>
          </a:p>
          <a:p>
            <a:r>
              <a:rPr lang="en-US" altLang="zh-TW" sz="2400">
                <a:latin typeface="標楷體" pitchFamily="65" charset="-120"/>
              </a:rPr>
              <a:t>Telnet </a:t>
            </a:r>
            <a:r>
              <a:rPr lang="zh-TW" altLang="en-US" sz="2400">
                <a:latin typeface="標楷體" pitchFamily="65" charset="-120"/>
              </a:rPr>
              <a:t>公用程式是測試傳輸層功能的常見工具。</a:t>
            </a:r>
          </a:p>
          <a:p>
            <a:r>
              <a:rPr lang="zh-TW" altLang="en-US" sz="2400">
                <a:latin typeface="標楷體" pitchFamily="65" charset="-120"/>
              </a:rPr>
              <a:t>例如，管理者嘗試使用連接埠 </a:t>
            </a:r>
            <a:r>
              <a:rPr lang="en-US" altLang="zh-TW" sz="2400">
                <a:latin typeface="標楷體" pitchFamily="65" charset="-120"/>
              </a:rPr>
              <a:t>80 Telnet R2 </a:t>
            </a:r>
            <a:r>
              <a:rPr lang="zh-TW" altLang="en-US" sz="2400">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 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en-US" sz="3600">
                <a:solidFill>
                  <a:srgbClr val="004C69"/>
                </a:solidFill>
              </a:rPr>
            </a:br>
            <a:r>
              <a:rPr lang="zh-TW" altLang="en-US" sz="3600">
                <a:solidFill>
                  <a:srgbClr val="004C69"/>
                </a:solidFill>
              </a:rPr>
              <a:t>第 </a:t>
            </a:r>
            <a:r>
              <a:rPr lang="en-US" altLang="zh-TW" sz="3600">
                <a:solidFill>
                  <a:srgbClr val="004C69"/>
                </a:solidFill>
              </a:rPr>
              <a:t>6 </a:t>
            </a:r>
            <a:r>
              <a:rPr lang="zh-TW" altLang="en-US" sz="3600">
                <a:solidFill>
                  <a:srgbClr val="004C69"/>
                </a:solidFill>
              </a:rPr>
              <a:t>步 </a:t>
            </a:r>
            <a:r>
              <a:rPr lang="en-US" altLang="zh-TW" sz="3600">
                <a:solidFill>
                  <a:srgbClr val="004C69"/>
                </a:solidFill>
              </a:rPr>
              <a:t>- </a:t>
            </a:r>
            <a:r>
              <a:rPr lang="zh-TW" altLang="en-US" sz="3600">
                <a:solidFill>
                  <a:srgbClr val="004C69"/>
                </a:solidFill>
              </a:rPr>
              <a:t>驗證傳輸層</a:t>
            </a:r>
          </a:p>
        </p:txBody>
      </p:sp>
      <p:sp>
        <p:nvSpPr>
          <p:cNvPr id="5" name="Rectangle 5">
            <a:extLst>
              <a:ext uri="{FF2B5EF4-FFF2-40B4-BE49-F238E27FC236}">
                <a16:creationId xmlns:a16="http://schemas.microsoft.com/office/drawing/2014/main" id="{D27E7A3E-37E3-4AE4-8E75-39880271B338}"/>
              </a:ext>
            </a:extLst>
          </p:cNvPr>
          <p:cNvSpPr/>
          <p:nvPr/>
        </p:nvSpPr>
        <p:spPr>
          <a:xfrm>
            <a:off x="2480799" y="3110294"/>
            <a:ext cx="7226957" cy="2554545"/>
          </a:xfrm>
          <a:prstGeom prst="rect">
            <a:avLst/>
          </a:prstGeom>
          <a:solidFill>
            <a:srgbClr val="000000"/>
          </a:solidFill>
        </p:spPr>
        <p:txBody>
          <a:bodyPr wrap="square">
            <a:spAutoFit/>
          </a:bodyPr>
          <a:lstStyle/>
          <a:p>
            <a:r>
              <a:rPr lang="en-US" altLang="zh-TW" sz="1600">
                <a:solidFill>
                  <a:srgbClr val="DFDFDF"/>
                </a:solidFill>
                <a:latin typeface="Courier New" panose="02070309020205020404" pitchFamily="49" charset="0"/>
              </a:rPr>
              <a:t>R1# </a:t>
            </a:r>
            <a:r>
              <a:rPr lang="en-US" altLang="zh-TW" sz="1600" b="1">
                <a:solidFill>
                  <a:srgbClr val="DFDFDF"/>
                </a:solidFill>
                <a:latin typeface="Courier New" panose="02070309020205020404" pitchFamily="49" charset="0"/>
              </a:rPr>
              <a:t>telnet 2001:db8:acad:2::2 80</a:t>
            </a:r>
          </a:p>
          <a:p>
            <a:r>
              <a:rPr lang="en-US" altLang="zh-TW" sz="1600">
                <a:solidFill>
                  <a:srgbClr val="DFDFDF"/>
                </a:solidFill>
                <a:latin typeface="Courier New" panose="02070309020205020404" pitchFamily="49" charset="0"/>
              </a:rPr>
              <a:t>Trying 2001:DB8:ACAD:2::2, 80 ... Open</a:t>
            </a:r>
          </a:p>
          <a:p>
            <a:r>
              <a:rPr lang="en-US" altLang="zh-TW" sz="1600">
                <a:solidFill>
                  <a:srgbClr val="DFDFDF"/>
                </a:solidFill>
                <a:latin typeface="Courier New" panose="02070309020205020404" pitchFamily="49" charset="0"/>
              </a:rPr>
              <a:t>^C</a:t>
            </a:r>
          </a:p>
          <a:p>
            <a:r>
              <a:rPr lang="en-US" altLang="zh-TW" sz="1600">
                <a:solidFill>
                  <a:srgbClr val="DFDFDF"/>
                </a:solidFill>
                <a:latin typeface="Courier New" panose="02070309020205020404" pitchFamily="49" charset="0"/>
              </a:rPr>
              <a:t>HTTP/1.1 400 Bad Request</a:t>
            </a:r>
          </a:p>
          <a:p>
            <a:r>
              <a:rPr lang="en-US" altLang="zh-TW" sz="1600">
                <a:solidFill>
                  <a:srgbClr val="DFDFDF"/>
                </a:solidFill>
                <a:latin typeface="Courier New" panose="02070309020205020404" pitchFamily="49" charset="0"/>
              </a:rPr>
              <a:t>Date: Mon, 04 Nov 2019 12:34:23 GMT</a:t>
            </a:r>
          </a:p>
          <a:p>
            <a:r>
              <a:rPr lang="en-US" altLang="zh-TW" sz="1600">
                <a:solidFill>
                  <a:srgbClr val="DFDFDF"/>
                </a:solidFill>
                <a:latin typeface="Courier New" panose="02070309020205020404" pitchFamily="49" charset="0"/>
              </a:rPr>
              <a:t>Server: cisco-IOS</a:t>
            </a:r>
          </a:p>
          <a:p>
            <a:r>
              <a:rPr lang="en-US" altLang="zh-TW" sz="1600">
                <a:solidFill>
                  <a:srgbClr val="DFDFDF"/>
                </a:solidFill>
                <a:latin typeface="Courier New" panose="02070309020205020404" pitchFamily="49" charset="0"/>
              </a:rPr>
              <a:t>Accept-Ranges: none</a:t>
            </a:r>
          </a:p>
          <a:p>
            <a:r>
              <a:rPr lang="en-US" altLang="zh-TW" sz="1600">
                <a:solidFill>
                  <a:srgbClr val="DFDFDF"/>
                </a:solidFill>
                <a:latin typeface="Courier New" panose="02070309020205020404" pitchFamily="49" charset="0"/>
              </a:rPr>
              <a:t>400 Bad Request</a:t>
            </a:r>
          </a:p>
          <a:p>
            <a:r>
              <a:rPr lang="en-US" altLang="zh-TW" sz="1600">
                <a:solidFill>
                  <a:srgbClr val="DFDFDF"/>
                </a:solidFill>
                <a:latin typeface="Courier New" panose="02070309020205020404" pitchFamily="49" charset="0"/>
              </a:rPr>
              <a:t>[Connection to 2001:db8:acad:2::2 closed by foreign host]</a:t>
            </a:r>
          </a:p>
          <a:p>
            <a:r>
              <a:rPr lang="en-US" altLang="zh-TW" sz="1600">
                <a:solidFill>
                  <a:srgbClr val="DFDFDF"/>
                </a:solidFill>
                <a:latin typeface="Courier New" panose="02070309020205020404" pitchFamily="49" charset="0"/>
              </a:rPr>
              <a:t>R1#</a:t>
            </a:r>
            <a:endParaRPr lang="zh-TW" altLang="en-US" sz="16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533</a:t>
            </a:fld>
            <a:endParaRPr lang="en-US" kern="0">
              <a:solidFill>
                <a:srgbClr val="595959"/>
              </a:solidFill>
            </a:endParaRPr>
          </a:p>
        </p:txBody>
      </p:sp>
    </p:spTree>
    <p:extLst>
      <p:ext uri="{BB962C8B-B14F-4D97-AF65-F5344CB8AC3E}">
        <p14:creationId xmlns:p14="http://schemas.microsoft.com/office/powerpoint/2010/main" val="868984256"/>
      </p:ext>
    </p:extLst>
  </p:cSld>
  <p:clrMapOvr>
    <a:masterClrMapping/>
  </p:clrMapOvr>
  <p:transition/>
  <p:timing/>
</p:sld>
</file>

<file path=ppt/slides/slide5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305098"/>
            <a:ext cx="11804381" cy="4795552"/>
          </a:xfrm>
        </p:spPr>
        <p:txBody>
          <a:bodyPr>
            <a:normAutofit/>
          </a:bodyPr>
          <a:lstStyle/>
          <a:p>
            <a:pPr marL="0" indent="0">
              <a:buNone/>
            </a:pPr>
            <a:r>
              <a:rPr lang="zh-TW" altLang="en-US" sz="2400">
                <a:latin typeface="標楷體" pitchFamily="65" charset="-120"/>
              </a:rPr>
              <a:t>在路由器上，可能會有 </a:t>
            </a:r>
            <a:r>
              <a:rPr lang="en-US" altLang="zh-TW" sz="2400">
                <a:latin typeface="標楷體" pitchFamily="65" charset="-120"/>
              </a:rPr>
              <a:t>ACL </a:t>
            </a:r>
            <a:r>
              <a:rPr lang="zh-TW" altLang="en-US" sz="2400">
                <a:latin typeface="標楷體" pitchFamily="65" charset="-120"/>
              </a:rPr>
              <a:t>禁止協定在入站或出站方向通過介面。</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 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en-US" sz="3600">
                <a:solidFill>
                  <a:srgbClr val="004C69"/>
                </a:solidFill>
              </a:rPr>
            </a:br>
            <a:r>
              <a:rPr lang="zh-TW" altLang="en-US" sz="3600">
                <a:solidFill>
                  <a:srgbClr val="004C69"/>
                </a:solidFill>
              </a:rPr>
              <a:t>第 </a:t>
            </a:r>
            <a:r>
              <a:rPr lang="en-US" altLang="zh-TW" sz="3600">
                <a:solidFill>
                  <a:srgbClr val="004C69"/>
                </a:solidFill>
              </a:rPr>
              <a:t>7 </a:t>
            </a:r>
            <a:r>
              <a:rPr lang="zh-TW" altLang="en-US" sz="3600">
                <a:solidFill>
                  <a:srgbClr val="004C69"/>
                </a:solidFill>
              </a:rPr>
              <a:t>步 </a:t>
            </a:r>
            <a:r>
              <a:rPr lang="en-US" altLang="zh-TW" sz="3600">
                <a:solidFill>
                  <a:srgbClr val="004C69"/>
                </a:solidFill>
              </a:rPr>
              <a:t>- </a:t>
            </a:r>
            <a:r>
              <a:rPr lang="zh-TW" altLang="zh-TW" sz="3600">
                <a:solidFill>
                  <a:srgbClr val="004C69"/>
                </a:solidFill>
              </a:rPr>
              <a:t>驗證 ACL</a:t>
            </a:r>
            <a:endParaRPr lang="zh-TW" altLang="en-US" sz="3600">
              <a:solidFill>
                <a:srgbClr val="004C69"/>
              </a:solidFill>
            </a:endParaRPr>
          </a:p>
        </p:txBody>
      </p:sp>
      <p:sp>
        <p:nvSpPr>
          <p:cNvPr id="11" name="Rectangle 10">
            <a:extLst>
              <a:ext uri="{FF2B5EF4-FFF2-40B4-BE49-F238E27FC236}">
                <a16:creationId xmlns:a16="http://schemas.microsoft.com/office/drawing/2014/main" id="{9ED74636-680F-4FDD-963E-41F50070BA1D}"/>
              </a:ext>
            </a:extLst>
          </p:cNvPr>
          <p:cNvSpPr/>
          <p:nvPr/>
        </p:nvSpPr>
        <p:spPr>
          <a:xfrm>
            <a:off x="635866" y="2020228"/>
            <a:ext cx="5134953" cy="3882067"/>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sz="2400"/>
          </a:p>
        </p:txBody>
      </p:sp>
      <p:sp>
        <p:nvSpPr>
          <p:cNvPr id="8" name="Content Placeholder 3">
            <a:extLst>
              <a:ext uri="{FF2B5EF4-FFF2-40B4-BE49-F238E27FC236}">
                <a16:creationId xmlns:a16="http://schemas.microsoft.com/office/drawing/2014/main" id="{38755B66-F896-4815-8137-7E0F139DFF96}"/>
              </a:ext>
            </a:extLst>
          </p:cNvPr>
          <p:cNvSpPr txBox="1"/>
          <p:nvPr/>
        </p:nvSpPr>
        <p:spPr>
          <a:xfrm>
            <a:off x="629658" y="2027131"/>
            <a:ext cx="5141161" cy="958080"/>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zh-TW" altLang="en-US" sz="1867">
                <a:solidFill>
                  <a:srgbClr val="000000"/>
                </a:solidFill>
                <a:latin typeface="標楷體" pitchFamily="65" charset="-120"/>
                <a:ea typeface="標楷體" panose="03000509000000000000" pitchFamily="65" charset="-120"/>
              </a:rPr>
              <a:t>在此範例中，</a:t>
            </a:r>
            <a:r>
              <a:rPr lang="en-US" altLang="zh-TW" sz="1867">
                <a:solidFill>
                  <a:srgbClr val="000000"/>
                </a:solidFill>
                <a:latin typeface="標楷體" pitchFamily="65" charset="-120"/>
                <a:ea typeface="標楷體" panose="03000509000000000000" pitchFamily="65" charset="-120"/>
              </a:rPr>
              <a:t>ACL 100 </a:t>
            </a:r>
            <a:r>
              <a:rPr lang="zh-TW" altLang="en-US" sz="1867">
                <a:solidFill>
                  <a:srgbClr val="000000"/>
                </a:solidFill>
                <a:latin typeface="標楷體" pitchFamily="65" charset="-120"/>
                <a:ea typeface="標楷體" panose="03000509000000000000" pitchFamily="65" charset="-120"/>
              </a:rPr>
              <a:t>已被錯誤地設定在 </a:t>
            </a:r>
            <a:r>
              <a:rPr lang="en-US" altLang="zh-TW" sz="1867">
                <a:solidFill>
                  <a:srgbClr val="000000"/>
                </a:solidFill>
                <a:latin typeface="標楷體" pitchFamily="65" charset="-120"/>
                <a:ea typeface="標楷體" panose="03000509000000000000" pitchFamily="65" charset="-120"/>
              </a:rPr>
              <a:t>G0/0/0 </a:t>
            </a:r>
            <a:r>
              <a:rPr lang="zh-TW" altLang="en-US" sz="1867">
                <a:solidFill>
                  <a:srgbClr val="000000"/>
                </a:solidFill>
                <a:latin typeface="標楷體" pitchFamily="65" charset="-120"/>
                <a:ea typeface="標楷體" panose="03000509000000000000" pitchFamily="65" charset="-120"/>
              </a:rPr>
              <a:t>的入站，而不是 </a:t>
            </a:r>
            <a:r>
              <a:rPr lang="en-US" altLang="zh-TW" sz="1867">
                <a:solidFill>
                  <a:srgbClr val="000000"/>
                </a:solidFill>
                <a:latin typeface="標楷體" pitchFamily="65" charset="-120"/>
                <a:ea typeface="標楷體" panose="03000509000000000000" pitchFamily="65" charset="-120"/>
              </a:rPr>
              <a:t>S0/1/1 </a:t>
            </a:r>
            <a:r>
              <a:rPr lang="zh-TW" altLang="en-US" sz="1867">
                <a:solidFill>
                  <a:srgbClr val="000000"/>
                </a:solidFill>
                <a:latin typeface="標楷體" pitchFamily="65" charset="-120"/>
                <a:ea typeface="標楷體" panose="03000509000000000000" pitchFamily="65" charset="-120"/>
              </a:rPr>
              <a:t>的入站。</a:t>
            </a:r>
          </a:p>
        </p:txBody>
      </p:sp>
      <p:sp>
        <p:nvSpPr>
          <p:cNvPr id="10" name="Rectangle 9">
            <a:extLst>
              <a:ext uri="{FF2B5EF4-FFF2-40B4-BE49-F238E27FC236}">
                <a16:creationId xmlns:a16="http://schemas.microsoft.com/office/drawing/2014/main" id="{983DF755-2EB6-418C-BED7-78027DAD9B69}"/>
              </a:ext>
            </a:extLst>
          </p:cNvPr>
          <p:cNvSpPr/>
          <p:nvPr/>
        </p:nvSpPr>
        <p:spPr>
          <a:xfrm>
            <a:off x="6220806" y="2014071"/>
            <a:ext cx="5134953" cy="3882067"/>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sz="2400"/>
          </a:p>
        </p:txBody>
      </p:sp>
      <p:sp>
        <p:nvSpPr>
          <p:cNvPr id="9" name="Content Placeholder 3">
            <a:extLst>
              <a:ext uri="{FF2B5EF4-FFF2-40B4-BE49-F238E27FC236}">
                <a16:creationId xmlns:a16="http://schemas.microsoft.com/office/drawing/2014/main" id="{84137328-7AB6-4661-B7FC-37C33AC72DCB}"/>
              </a:ext>
            </a:extLst>
          </p:cNvPr>
          <p:cNvSpPr txBox="1"/>
          <p:nvPr/>
        </p:nvSpPr>
        <p:spPr>
          <a:xfrm>
            <a:off x="6214598" y="2027131"/>
            <a:ext cx="5141161" cy="958080"/>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n-US" altLang="zh-TW" sz="1867">
                <a:solidFill>
                  <a:srgbClr val="000000"/>
                </a:solidFill>
                <a:latin typeface="標楷體" pitchFamily="65" charset="-120"/>
                <a:ea typeface="標楷體" panose="03000509000000000000" pitchFamily="65" charset="-120"/>
              </a:rPr>
              <a:t>ACL </a:t>
            </a:r>
            <a:r>
              <a:rPr lang="zh-TW" altLang="en-US" sz="1867">
                <a:solidFill>
                  <a:srgbClr val="000000"/>
                </a:solidFill>
                <a:latin typeface="標楷體" pitchFamily="65" charset="-120"/>
                <a:ea typeface="標楷體" panose="03000509000000000000" pitchFamily="65" charset="-120"/>
              </a:rPr>
              <a:t>從 </a:t>
            </a:r>
            <a:r>
              <a:rPr lang="en-US" altLang="zh-TW" sz="1867">
                <a:solidFill>
                  <a:srgbClr val="000000"/>
                </a:solidFill>
                <a:latin typeface="標楷體" pitchFamily="65" charset="-120"/>
                <a:ea typeface="標楷體" panose="03000509000000000000" pitchFamily="65" charset="-120"/>
              </a:rPr>
              <a:t>G0/0/0</a:t>
            </a:r>
            <a:r>
              <a:rPr lang="zh-TW" altLang="en-US" sz="1867">
                <a:solidFill>
                  <a:srgbClr val="000000"/>
                </a:solidFill>
                <a:latin typeface="標楷體" pitchFamily="65" charset="-120"/>
                <a:ea typeface="標楷體" panose="03000509000000000000" pitchFamily="65" charset="-120"/>
              </a:rPr>
              <a:t> 中移除，並在 </a:t>
            </a:r>
            <a:r>
              <a:rPr lang="en-US" altLang="zh-TW" sz="1867">
                <a:solidFill>
                  <a:srgbClr val="000000"/>
                </a:solidFill>
                <a:latin typeface="標楷體" pitchFamily="65" charset="-120"/>
                <a:ea typeface="標楷體" panose="03000509000000000000" pitchFamily="65" charset="-120"/>
              </a:rPr>
              <a:t>S0/1/1 </a:t>
            </a:r>
            <a:r>
              <a:rPr lang="zh-TW" altLang="en-US" sz="1867">
                <a:solidFill>
                  <a:srgbClr val="000000"/>
                </a:solidFill>
                <a:latin typeface="標楷體" pitchFamily="65" charset="-120"/>
                <a:ea typeface="標楷體" panose="03000509000000000000" pitchFamily="65" charset="-120"/>
              </a:rPr>
              <a:t>上設定入站。</a:t>
            </a:r>
          </a:p>
        </p:txBody>
      </p:sp>
      <p:sp>
        <p:nvSpPr>
          <p:cNvPr id="12" name="Rectangle 5">
            <a:extLst>
              <a:ext uri="{FF2B5EF4-FFF2-40B4-BE49-F238E27FC236}">
                <a16:creationId xmlns:a16="http://schemas.microsoft.com/office/drawing/2014/main" id="{B736AB05-196A-4771-A110-01CAC082D349}"/>
              </a:ext>
            </a:extLst>
          </p:cNvPr>
          <p:cNvSpPr/>
          <p:nvPr/>
        </p:nvSpPr>
        <p:spPr>
          <a:xfrm>
            <a:off x="812233" y="2789031"/>
            <a:ext cx="4776011" cy="2062872"/>
          </a:xfrm>
          <a:prstGeom prst="rect">
            <a:avLst/>
          </a:prstGeom>
          <a:solidFill>
            <a:srgbClr val="000000"/>
          </a:solidFill>
        </p:spPr>
        <p:txBody>
          <a:bodyPr wrap="square">
            <a:spAutoFit/>
          </a:bodyPr>
          <a:lstStyle/>
          <a:p>
            <a:r>
              <a:rPr lang="en-US" altLang="zh-TW" sz="1067">
                <a:solidFill>
                  <a:srgbClr val="DFDFDF"/>
                </a:solidFill>
                <a:latin typeface="Courier New" panose="02070309020205020404" pitchFamily="49" charset="0"/>
              </a:rPr>
              <a:t>R3# </a:t>
            </a:r>
            <a:r>
              <a:rPr lang="en-US" altLang="zh-TW" sz="1067" b="1">
                <a:solidFill>
                  <a:srgbClr val="DFDFDF"/>
                </a:solidFill>
                <a:latin typeface="Courier New" panose="02070309020205020404" pitchFamily="49" charset="0"/>
              </a:rPr>
              <a:t>show ip interface serial 0/1/1 | include access list</a:t>
            </a:r>
          </a:p>
          <a:p>
            <a:r>
              <a:rPr lang="en-US" altLang="zh-TW" sz="1067">
                <a:solidFill>
                  <a:srgbClr val="DFDFDF"/>
                </a:solidFill>
                <a:latin typeface="Courier New" panose="02070309020205020404" pitchFamily="49" charset="0"/>
              </a:rPr>
              <a:t>  Outgoing Common access list is not set</a:t>
            </a:r>
          </a:p>
          <a:p>
            <a:r>
              <a:rPr lang="en-US" altLang="zh-TW" sz="1067">
                <a:solidFill>
                  <a:srgbClr val="DFDFDF"/>
                </a:solidFill>
                <a:latin typeface="Courier New" panose="02070309020205020404" pitchFamily="49" charset="0"/>
              </a:rPr>
              <a:t>  Outgoing access list is not set</a:t>
            </a:r>
          </a:p>
          <a:p>
            <a:r>
              <a:rPr lang="en-US" altLang="zh-TW" sz="1067">
                <a:solidFill>
                  <a:srgbClr val="DFDFDF"/>
                </a:solidFill>
                <a:latin typeface="Courier New" panose="02070309020205020404" pitchFamily="49" charset="0"/>
              </a:rPr>
              <a:t>  </a:t>
            </a:r>
            <a:r>
              <a:rPr lang="en-US" altLang="zh-TW" sz="1067">
                <a:solidFill>
                  <a:schemeClr val="accent6"/>
                </a:solidFill>
                <a:latin typeface="Courier New" panose="02070309020205020404" pitchFamily="49" charset="0"/>
              </a:rPr>
              <a:t>Inbound Common access list is not set</a:t>
            </a:r>
          </a:p>
          <a:p>
            <a:r>
              <a:rPr lang="en-US" altLang="zh-TW" sz="1067">
                <a:solidFill>
                  <a:srgbClr val="DFDFDF"/>
                </a:solidFill>
                <a:latin typeface="Courier New" panose="02070309020205020404" pitchFamily="49" charset="0"/>
              </a:rPr>
              <a:t>  Inbound  access list is not set</a:t>
            </a:r>
          </a:p>
          <a:p>
            <a:r>
              <a:rPr lang="en-US" altLang="zh-TW" sz="1067">
                <a:solidFill>
                  <a:srgbClr val="DFDFDF"/>
                </a:solidFill>
                <a:latin typeface="Courier New" panose="02070309020205020404" pitchFamily="49" charset="0"/>
              </a:rPr>
              <a:t>R3#</a:t>
            </a:r>
          </a:p>
          <a:p>
            <a:r>
              <a:rPr lang="en-US" altLang="zh-TW" sz="1067">
                <a:solidFill>
                  <a:srgbClr val="DFDFDF"/>
                </a:solidFill>
                <a:latin typeface="Courier New" panose="02070309020205020404" pitchFamily="49" charset="0"/>
              </a:rPr>
              <a:t>R3# </a:t>
            </a:r>
            <a:r>
              <a:rPr lang="en-US" altLang="zh-TW" sz="1067" b="1">
                <a:solidFill>
                  <a:srgbClr val="DFDFDF"/>
                </a:solidFill>
                <a:latin typeface="Courier New" panose="02070309020205020404" pitchFamily="49" charset="0"/>
              </a:rPr>
              <a:t>show ip interface gig 0/0/0 | include access list</a:t>
            </a:r>
          </a:p>
          <a:p>
            <a:r>
              <a:rPr lang="en-US" altLang="zh-TW" sz="1067">
                <a:solidFill>
                  <a:srgbClr val="DFDFDF"/>
                </a:solidFill>
                <a:latin typeface="Courier New" panose="02070309020205020404" pitchFamily="49" charset="0"/>
              </a:rPr>
              <a:t>  Outgoing Common access list is not set</a:t>
            </a:r>
          </a:p>
          <a:p>
            <a:r>
              <a:rPr lang="en-US" altLang="zh-TW" sz="1067">
                <a:solidFill>
                  <a:srgbClr val="DFDFDF"/>
                </a:solidFill>
                <a:latin typeface="Courier New" panose="02070309020205020404" pitchFamily="49" charset="0"/>
              </a:rPr>
              <a:t>  Outgoing access list is not set</a:t>
            </a:r>
          </a:p>
          <a:p>
            <a:r>
              <a:rPr lang="en-US" altLang="zh-TW" sz="1067">
                <a:solidFill>
                  <a:srgbClr val="DFDFDF"/>
                </a:solidFill>
                <a:latin typeface="Courier New" panose="02070309020205020404" pitchFamily="49" charset="0"/>
              </a:rPr>
              <a:t>  Inbound Common access list is not set</a:t>
            </a:r>
          </a:p>
          <a:p>
            <a:r>
              <a:rPr lang="en-US" altLang="zh-TW" sz="1067">
                <a:solidFill>
                  <a:srgbClr val="DFDFDF"/>
                </a:solidFill>
                <a:latin typeface="Courier New" panose="02070309020205020404" pitchFamily="49" charset="0"/>
              </a:rPr>
              <a:t>  Inbound  access list is 100</a:t>
            </a:r>
          </a:p>
          <a:p>
            <a:r>
              <a:rPr lang="en-US" altLang="zh-TW" sz="1067">
                <a:solidFill>
                  <a:srgbClr val="DFDFDF"/>
                </a:solidFill>
                <a:latin typeface="Courier New" panose="02070309020205020404" pitchFamily="49" charset="0"/>
              </a:rPr>
              <a:t>R3#</a:t>
            </a:r>
            <a:endParaRPr lang="zh-TW" altLang="en-US" sz="1067">
              <a:solidFill>
                <a:srgbClr val="DFDFDF"/>
              </a:solidFill>
              <a:latin typeface="Courier New" panose="02070309020205020404" pitchFamily="49" charset="0"/>
            </a:endParaRPr>
          </a:p>
        </p:txBody>
      </p:sp>
      <p:sp>
        <p:nvSpPr>
          <p:cNvPr id="13" name="Rectangle 5">
            <a:extLst>
              <a:ext uri="{FF2B5EF4-FFF2-40B4-BE49-F238E27FC236}">
                <a16:creationId xmlns:a16="http://schemas.microsoft.com/office/drawing/2014/main" id="{DF2F23BB-FAE5-4E72-A0FB-D2304039292A}"/>
              </a:ext>
            </a:extLst>
          </p:cNvPr>
          <p:cNvSpPr/>
          <p:nvPr/>
        </p:nvSpPr>
        <p:spPr>
          <a:xfrm>
            <a:off x="6582464" y="2789031"/>
            <a:ext cx="4405427" cy="1569660"/>
          </a:xfrm>
          <a:prstGeom prst="rect">
            <a:avLst/>
          </a:prstGeom>
          <a:solidFill>
            <a:srgbClr val="000000"/>
          </a:solidFill>
        </p:spPr>
        <p:txBody>
          <a:bodyPr wrap="square">
            <a:spAutoFit/>
          </a:bodyPr>
          <a:lstStyle/>
          <a:p>
            <a:r>
              <a:rPr lang="en-US" altLang="zh-TW" sz="1200">
                <a:solidFill>
                  <a:srgbClr val="DFDFDF"/>
                </a:solidFill>
                <a:latin typeface="Courier New" panose="02070309020205020404" pitchFamily="49" charset="0"/>
              </a:rPr>
              <a:t>R3(config)# </a:t>
            </a:r>
            <a:r>
              <a:rPr lang="en-US" altLang="zh-TW" sz="1200" b="1">
                <a:solidFill>
                  <a:srgbClr val="DFDFDF"/>
                </a:solidFill>
                <a:latin typeface="Courier New" panose="02070309020205020404" pitchFamily="49" charset="0"/>
              </a:rPr>
              <a:t>interface GigabitEthernet 0/0/0</a:t>
            </a:r>
          </a:p>
          <a:p>
            <a:r>
              <a:rPr lang="en-US" altLang="zh-TW" sz="1200">
                <a:solidFill>
                  <a:srgbClr val="DFDFDF"/>
                </a:solidFill>
                <a:latin typeface="Courier New" panose="02070309020205020404" pitchFamily="49" charset="0"/>
              </a:rPr>
              <a:t>R3(config-if)# </a:t>
            </a:r>
            <a:r>
              <a:rPr lang="en-US" altLang="zh-TW" sz="1200" b="1">
                <a:solidFill>
                  <a:srgbClr val="DFDFDF"/>
                </a:solidFill>
                <a:latin typeface="Courier New" panose="02070309020205020404" pitchFamily="49" charset="0"/>
              </a:rPr>
              <a:t>no ip access-group 100 in</a:t>
            </a:r>
          </a:p>
          <a:p>
            <a:r>
              <a:rPr lang="en-US" altLang="zh-TW" sz="1200">
                <a:solidFill>
                  <a:srgbClr val="DFDFDF"/>
                </a:solidFill>
                <a:latin typeface="Courier New" panose="02070309020205020404" pitchFamily="49" charset="0"/>
              </a:rPr>
              <a:t>R3(config-if)# </a:t>
            </a:r>
            <a:r>
              <a:rPr lang="en-US" altLang="zh-TW" sz="1200" b="1">
                <a:solidFill>
                  <a:srgbClr val="DFDFDF"/>
                </a:solidFill>
                <a:latin typeface="Courier New" panose="02070309020205020404" pitchFamily="49" charset="0"/>
              </a:rPr>
              <a:t>exit</a:t>
            </a:r>
          </a:p>
          <a:p>
            <a:r>
              <a:rPr lang="en-US" altLang="zh-TW" sz="1200">
                <a:solidFill>
                  <a:srgbClr val="DFDFDF"/>
                </a:solidFill>
                <a:latin typeface="Courier New" panose="02070309020205020404" pitchFamily="49" charset="0"/>
              </a:rPr>
              <a:t>R3(config)#</a:t>
            </a:r>
          </a:p>
          <a:p>
            <a:r>
              <a:rPr lang="en-US" altLang="zh-TW" sz="1200">
                <a:solidFill>
                  <a:srgbClr val="DFDFDF"/>
                </a:solidFill>
                <a:latin typeface="Courier New" panose="02070309020205020404" pitchFamily="49" charset="0"/>
              </a:rPr>
              <a:t>R3(config)# </a:t>
            </a:r>
            <a:r>
              <a:rPr lang="en-US" altLang="zh-TW" sz="1200" b="1">
                <a:solidFill>
                  <a:srgbClr val="DFDFDF"/>
                </a:solidFill>
                <a:latin typeface="Courier New" panose="02070309020205020404" pitchFamily="49" charset="0"/>
              </a:rPr>
              <a:t>interface serial 0/1/1</a:t>
            </a:r>
          </a:p>
          <a:p>
            <a:r>
              <a:rPr lang="en-US" altLang="zh-TW" sz="1200">
                <a:solidFill>
                  <a:srgbClr val="DFDFDF"/>
                </a:solidFill>
                <a:latin typeface="Courier New" panose="02070309020205020404" pitchFamily="49" charset="0"/>
              </a:rPr>
              <a:t>R3(config-if)# </a:t>
            </a:r>
            <a:r>
              <a:rPr lang="en-US" altLang="zh-TW" sz="1200" b="1" err="1">
                <a:solidFill>
                  <a:srgbClr val="DFDFDF"/>
                </a:solidFill>
                <a:latin typeface="Courier New" panose="02070309020205020404" pitchFamily="49" charset="0"/>
              </a:rPr>
              <a:t>ip access-group 100 in</a:t>
            </a:r>
          </a:p>
          <a:p>
            <a:r>
              <a:rPr lang="en-US" altLang="zh-TW" sz="1200">
                <a:solidFill>
                  <a:srgbClr val="DFDFDF"/>
                </a:solidFill>
                <a:latin typeface="Courier New" panose="02070309020205020404" pitchFamily="49" charset="0"/>
              </a:rPr>
              <a:t>R3(config-if)# </a:t>
            </a:r>
            <a:r>
              <a:rPr lang="en-US" altLang="zh-TW" sz="1200" b="1">
                <a:solidFill>
                  <a:srgbClr val="DFDFDF"/>
                </a:solidFill>
                <a:latin typeface="Courier New" panose="02070309020205020404" pitchFamily="49" charset="0"/>
              </a:rPr>
              <a:t>end</a:t>
            </a:r>
          </a:p>
          <a:p>
            <a:r>
              <a:rPr lang="en-US" altLang="zh-TW" sz="1200">
                <a:solidFill>
                  <a:srgbClr val="DFDFDF"/>
                </a:solidFill>
                <a:latin typeface="Courier New" panose="02070309020205020404" pitchFamily="49" charset="0"/>
              </a:rPr>
              <a:t>R3#</a:t>
            </a:r>
            <a:endParaRPr lang="zh-TW" altLang="en-US" sz="1200">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534</a:t>
            </a:fld>
            <a:endParaRPr lang="en-US" kern="0">
              <a:solidFill>
                <a:srgbClr val="595959"/>
              </a:solidFill>
            </a:endParaRPr>
          </a:p>
        </p:txBody>
      </p:sp>
    </p:spTree>
    <p:extLst>
      <p:ext uri="{BB962C8B-B14F-4D97-AF65-F5344CB8AC3E}">
        <p14:creationId xmlns:p14="http://schemas.microsoft.com/office/powerpoint/2010/main" val="375899996"/>
      </p:ext>
    </p:extLst>
  </p:cSld>
  <p:clrMapOvr>
    <a:masterClrMapping/>
  </p:clrMapOvr>
  <p:transition/>
  <p:timing/>
</p:sld>
</file>

<file path=ppt/slides/slide5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76426" y="1213658"/>
            <a:ext cx="11804381" cy="4886992"/>
          </a:xfrm>
        </p:spPr>
        <p:txBody>
          <a:bodyPr/>
          <a:lstStyle/>
          <a:p>
            <a:pPr marL="0" indent="0">
              <a:buNone/>
            </a:pPr>
            <a:r>
              <a:rPr lang="en-US" altLang="zh-TW" sz="2133">
                <a:cs typeface="Times New Roman" panose="02020603050405020304" pitchFamily="18" charset="0"/>
              </a:rPr>
              <a:t>DNS </a:t>
            </a:r>
            <a:r>
              <a:rPr lang="zh-TW" altLang="en-US" sz="2133">
                <a:cs typeface="Times New Roman" panose="02020603050405020304" pitchFamily="18" charset="0"/>
              </a:rPr>
              <a:t>協定控制 </a:t>
            </a:r>
            <a:r>
              <a:rPr lang="en-US" altLang="zh-TW" sz="2133">
                <a:cs typeface="Times New Roman" panose="02020603050405020304" pitchFamily="18" charset="0"/>
              </a:rPr>
              <a:t>DNS</a:t>
            </a:r>
            <a:r>
              <a:rPr lang="zh-TW" altLang="en-US" sz="2133">
                <a:cs typeface="Times New Roman" panose="02020603050405020304" pitchFamily="18" charset="0"/>
              </a:rPr>
              <a:t>，一個分散式資料庫，你可以使用它將主機名稱映射到 </a:t>
            </a:r>
            <a:r>
              <a:rPr lang="en-US" altLang="zh-TW" sz="2133">
                <a:cs typeface="Times New Roman" panose="02020603050405020304" pitchFamily="18" charset="0"/>
              </a:rPr>
              <a:t>IP </a:t>
            </a:r>
            <a:r>
              <a:rPr lang="zh-TW" altLang="en-US" sz="2133">
                <a:cs typeface="Times New Roman" panose="02020603050405020304" pitchFamily="18" charset="0"/>
              </a:rPr>
              <a:t>位址。</a:t>
            </a:r>
          </a:p>
          <a:p>
            <a:pPr marL="380990" indent="-380990">
              <a:buFont typeface="Arial" pitchFamily="34" charset="0"/>
              <a:buChar char="•"/>
            </a:pPr>
            <a:r>
              <a:rPr lang="zh-TW" altLang="en-US" sz="2133">
                <a:cs typeface="Times New Roman" panose="02020603050405020304" pitchFamily="18" charset="0"/>
              </a:rPr>
              <a:t>當你在裝置上設定 </a:t>
            </a:r>
            <a:r>
              <a:rPr lang="en-US" altLang="zh-TW" sz="2133">
                <a:cs typeface="Times New Roman" panose="02020603050405020304" pitchFamily="18" charset="0"/>
              </a:rPr>
              <a:t>DNS </a:t>
            </a:r>
            <a:r>
              <a:rPr lang="zh-TW" altLang="en-US" sz="2133">
                <a:cs typeface="Times New Roman" panose="02020603050405020304" pitchFamily="18" charset="0"/>
              </a:rPr>
              <a:t>時，你可以在所有 </a:t>
            </a:r>
            <a:r>
              <a:rPr lang="en-US" altLang="zh-TW" sz="2133">
                <a:cs typeface="Times New Roman" panose="02020603050405020304" pitchFamily="18" charset="0"/>
              </a:rPr>
              <a:t>IP </a:t>
            </a:r>
            <a:r>
              <a:rPr lang="zh-TW" altLang="en-US" sz="2133">
                <a:cs typeface="Times New Roman" panose="02020603050405020304" pitchFamily="18" charset="0"/>
              </a:rPr>
              <a:t>命令，例如 </a:t>
            </a:r>
            <a:r>
              <a:rPr lang="en-US" altLang="zh-TW" sz="2133">
                <a:cs typeface="Times New Roman" panose="02020603050405020304" pitchFamily="18" charset="0"/>
              </a:rPr>
              <a:t>ping </a:t>
            </a:r>
            <a:r>
              <a:rPr lang="zh-TW" altLang="en-US" sz="2133">
                <a:cs typeface="Times New Roman" panose="02020603050405020304" pitchFamily="18" charset="0"/>
              </a:rPr>
              <a:t>或 </a:t>
            </a:r>
            <a:r>
              <a:rPr lang="en-US" altLang="zh-TW" sz="2133">
                <a:cs typeface="Times New Roman" panose="02020603050405020304" pitchFamily="18" charset="0"/>
              </a:rPr>
              <a:t>telnet</a:t>
            </a:r>
            <a:r>
              <a:rPr lang="zh-TW" altLang="en-US" sz="2133">
                <a:cs typeface="Times New Roman" panose="02020603050405020304" pitchFamily="18" charset="0"/>
              </a:rPr>
              <a:t>，用主機名稱來取代所有 </a:t>
            </a:r>
            <a:r>
              <a:rPr lang="en-US" altLang="zh-TW" sz="2133">
                <a:cs typeface="Times New Roman" panose="02020603050405020304" pitchFamily="18" charset="0"/>
              </a:rPr>
              <a:t>IP </a:t>
            </a:r>
            <a:r>
              <a:rPr lang="zh-TW" altLang="en-US" sz="2133">
                <a:cs typeface="Times New Roman" panose="02020603050405020304" pitchFamily="18" charset="0"/>
              </a:rPr>
              <a:t>位址。</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12.5</a:t>
            </a:r>
            <a:r>
              <a:rPr lang="zh-TW" altLang="en-US" sz="3600" smtClean="0">
                <a:solidFill>
                  <a:srgbClr val="004C69"/>
                </a:solidFill>
              </a:rPr>
              <a:t> 故障</a:t>
            </a:r>
            <a:r>
              <a:rPr lang="zh-TW" altLang="en-US" sz="3600">
                <a:solidFill>
                  <a:srgbClr val="004C69"/>
                </a:solidFill>
              </a:rPr>
              <a:t>排除 </a:t>
            </a:r>
            <a:r>
              <a:rPr lang="en-US" altLang="zh-TW" sz="3600">
                <a:solidFill>
                  <a:srgbClr val="004C69"/>
                </a:solidFill>
              </a:rPr>
              <a:t>IP </a:t>
            </a:r>
            <a:r>
              <a:rPr lang="zh-TW" altLang="en-US" sz="3600">
                <a:solidFill>
                  <a:srgbClr val="004C69"/>
                </a:solidFill>
              </a:rPr>
              <a:t>連通性</a:t>
            </a:r>
            <a:br>
              <a:rPr lang="en-US" sz="3600">
                <a:solidFill>
                  <a:srgbClr val="004C69"/>
                </a:solidFill>
              </a:rPr>
            </a:br>
            <a:r>
              <a:rPr lang="zh-TW" altLang="en-US" sz="3600">
                <a:solidFill>
                  <a:srgbClr val="004C69"/>
                </a:solidFill>
              </a:rPr>
              <a:t>第 </a:t>
            </a:r>
            <a:r>
              <a:rPr lang="en-US" altLang="zh-TW" sz="3600">
                <a:solidFill>
                  <a:srgbClr val="004C69"/>
                </a:solidFill>
              </a:rPr>
              <a:t>8 </a:t>
            </a:r>
            <a:r>
              <a:rPr lang="zh-TW" altLang="en-US" sz="3600">
                <a:solidFill>
                  <a:srgbClr val="004C69"/>
                </a:solidFill>
              </a:rPr>
              <a:t>步 </a:t>
            </a:r>
            <a:r>
              <a:rPr lang="en-US" altLang="zh-TW" sz="3600">
                <a:solidFill>
                  <a:srgbClr val="004C69"/>
                </a:solidFill>
              </a:rPr>
              <a:t>- </a:t>
            </a:r>
            <a:r>
              <a:rPr lang="zh-TW" altLang="en-US" sz="3600">
                <a:solidFill>
                  <a:srgbClr val="004C69"/>
                </a:solidFill>
              </a:rPr>
              <a:t>驗證 </a:t>
            </a:r>
            <a:r>
              <a:rPr lang="en-US" altLang="zh-TW" sz="3600">
                <a:solidFill>
                  <a:srgbClr val="004C69"/>
                </a:solidFill>
              </a:rPr>
              <a:t>DNS</a:t>
            </a:r>
            <a:endParaRPr lang="zh-TW" altLang="en-US" sz="3600">
              <a:solidFill>
                <a:srgbClr val="004C69"/>
              </a:solidFill>
            </a:endParaRPr>
          </a:p>
        </p:txBody>
      </p:sp>
      <p:sp>
        <p:nvSpPr>
          <p:cNvPr id="10" name="Content Placeholder 3">
            <a:extLst>
              <a:ext uri="{FF2B5EF4-FFF2-40B4-BE49-F238E27FC236}">
                <a16:creationId xmlns:a16="http://schemas.microsoft.com/office/drawing/2014/main" id="{B00FCF3A-58C1-4341-95DC-D517375E6966}"/>
              </a:ext>
            </a:extLst>
          </p:cNvPr>
          <p:cNvSpPr txBox="1"/>
          <p:nvPr/>
        </p:nvSpPr>
        <p:spPr>
          <a:xfrm>
            <a:off x="192087" y="2464809"/>
            <a:ext cx="5667820" cy="3025315"/>
          </a:xfrm>
          <a:prstGeom prst="rect">
            <a:avLst/>
          </a:prstGeom>
        </p:spPr>
        <p:txBody>
          <a:bodyPr lIns="121893" tIns="60947" rIns="121893" bIns="60947">
            <a:noAutofit/>
          </a:bodyPr>
          <a:lstStyle>
            <a:lvl1pPr marL="285690" marR="0" indent="-285690" algn="ctr" defTabSz="457105" rtl="0" eaLnBrk="1" fontAlgn="auto" latinLnBrk="0" hangingPunct="1">
              <a:lnSpc>
                <a:spcPct val="100000"/>
              </a:lnSpc>
              <a:spcBef>
                <a:spcPct val="20000"/>
              </a:spcBef>
              <a:spcAft>
                <a:spcPct val="0"/>
              </a:spcAft>
              <a:buClrTx/>
              <a:buSzTx/>
              <a:buFont typeface="Arial"/>
              <a:buNone/>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a:buChar char="•"/>
              <a:defRPr lang="en-US" sz="1400" kern="120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a:buChar char="•"/>
              <a:defRPr lang="en-US" sz="12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80990" indent="-380990" algn="l">
              <a:buFont typeface="Arial" pitchFamily="34" charset="0"/>
              <a:buChar char="•"/>
            </a:pPr>
            <a:r>
              <a:rPr lang="zh-TW" altLang="en-US" sz="2133">
                <a:solidFill>
                  <a:srgbClr val="000000"/>
                </a:solidFill>
                <a:latin typeface="標楷體" pitchFamily="65" charset="-120"/>
                <a:ea typeface="標楷體" panose="03000509000000000000" pitchFamily="65" charset="-120"/>
              </a:rPr>
              <a:t>使用 </a:t>
            </a:r>
            <a:r>
              <a:rPr lang="en-US" altLang="zh-TW" sz="2133" b="1" err="1">
                <a:solidFill>
                  <a:srgbClr val="000000"/>
                </a:solidFill>
                <a:latin typeface="標楷體" pitchFamily="65" charset="-120"/>
                <a:ea typeface="標楷體" panose="03000509000000000000" pitchFamily="65" charset="-120"/>
              </a:rPr>
              <a:t>ip host</a:t>
            </a:r>
            <a:r>
              <a:rPr lang="en-US" altLang="zh-TW" sz="2133">
                <a:solidFill>
                  <a:srgbClr val="000000"/>
                </a:solidFill>
                <a:latin typeface="標楷體" pitchFamily="65" charset="-120"/>
                <a:ea typeface="標楷體" panose="03000509000000000000" pitchFamily="65" charset="-120"/>
              </a:rPr>
              <a:t> </a:t>
            </a:r>
            <a:r>
              <a:rPr lang="zh-TW" altLang="en-US" sz="2133">
                <a:solidFill>
                  <a:srgbClr val="000000"/>
                </a:solidFill>
                <a:latin typeface="標楷體" pitchFamily="65" charset="-120"/>
                <a:ea typeface="標楷體" panose="03000509000000000000" pitchFamily="65" charset="-120"/>
              </a:rPr>
              <a:t>命令輸入一個名稱來代替交換器或路由器的 </a:t>
            </a:r>
            <a:r>
              <a:rPr lang="en-US" altLang="zh-TW" sz="2133">
                <a:solidFill>
                  <a:srgbClr val="000000"/>
                </a:solidFill>
                <a:latin typeface="標楷體" pitchFamily="65" charset="-120"/>
                <a:ea typeface="標楷體" panose="03000509000000000000" pitchFamily="65" charset="-120"/>
              </a:rPr>
              <a:t>IPv4 </a:t>
            </a:r>
            <a:r>
              <a:rPr lang="zh-TW" altLang="en-US" sz="2133">
                <a:solidFill>
                  <a:srgbClr val="000000"/>
                </a:solidFill>
                <a:latin typeface="標楷體" pitchFamily="65" charset="-120"/>
                <a:ea typeface="標楷體" panose="03000509000000000000" pitchFamily="65" charset="-120"/>
              </a:rPr>
              <a:t>位址，如命令輸出所示。</a:t>
            </a:r>
            <a:endParaRPr lang="en-CA" sz="2133">
              <a:solidFill>
                <a:srgbClr val="000000"/>
              </a:solidFill>
              <a:latin typeface="標楷體" pitchFamily="65" charset="-120"/>
              <a:ea typeface="標楷體" panose="03000509000000000000" pitchFamily="65" charset="-120"/>
            </a:endParaRPr>
          </a:p>
          <a:p>
            <a:pPr marL="380990" indent="-380990" algn="l">
              <a:buFont typeface="Arial" pitchFamily="34" charset="0"/>
              <a:buChar char="•"/>
            </a:pPr>
            <a:r>
              <a:rPr lang="zh-TW" altLang="en-US" sz="2133">
                <a:solidFill>
                  <a:srgbClr val="000000"/>
                </a:solidFill>
                <a:latin typeface="標楷體" pitchFamily="65" charset="-120"/>
                <a:ea typeface="標楷體" panose="03000509000000000000" pitchFamily="65" charset="-120"/>
              </a:rPr>
              <a:t>使用 </a:t>
            </a:r>
            <a:r>
              <a:rPr lang="en-US" altLang="zh-TW" sz="2133" b="1">
                <a:solidFill>
                  <a:srgbClr val="000000"/>
                </a:solidFill>
                <a:latin typeface="標楷體" pitchFamily="65" charset="-120"/>
                <a:ea typeface="標楷體" panose="03000509000000000000" pitchFamily="65" charset="-120"/>
              </a:rPr>
              <a:t>nslookup </a:t>
            </a:r>
            <a:r>
              <a:rPr lang="en-US" altLang="zh-TW" sz="2133">
                <a:solidFill>
                  <a:srgbClr val="000000"/>
                </a:solidFill>
                <a:latin typeface="標楷體" pitchFamily="65" charset="-120"/>
                <a:ea typeface="標楷體" panose="03000509000000000000" pitchFamily="65" charset="-120"/>
              </a:rPr>
              <a:t>Windows </a:t>
            </a:r>
            <a:r>
              <a:rPr lang="zh-TW" altLang="en-US" sz="2133">
                <a:solidFill>
                  <a:srgbClr val="000000"/>
                </a:solidFill>
                <a:latin typeface="標楷體" pitchFamily="65" charset="-120"/>
                <a:ea typeface="標楷體" panose="03000509000000000000" pitchFamily="65" charset="-120"/>
              </a:rPr>
              <a:t>命令來顯示名稱到 </a:t>
            </a:r>
            <a:r>
              <a:rPr lang="en-US" altLang="zh-TW" sz="2133">
                <a:solidFill>
                  <a:srgbClr val="000000"/>
                </a:solidFill>
                <a:latin typeface="標楷體" pitchFamily="65" charset="-120"/>
                <a:ea typeface="標楷體" panose="03000509000000000000" pitchFamily="65" charset="-120"/>
              </a:rPr>
              <a:t>IP </a:t>
            </a:r>
            <a:r>
              <a:rPr lang="zh-TW" altLang="en-US" sz="2133">
                <a:solidFill>
                  <a:srgbClr val="000000"/>
                </a:solidFill>
                <a:latin typeface="標楷體" pitchFamily="65" charset="-120"/>
                <a:ea typeface="標楷體" panose="03000509000000000000" pitchFamily="65" charset="-120"/>
              </a:rPr>
              <a:t>位址的映射資訊。</a:t>
            </a:r>
          </a:p>
        </p:txBody>
      </p:sp>
      <p:sp>
        <p:nvSpPr>
          <p:cNvPr id="11" name="Rectangle 5">
            <a:extLst>
              <a:ext uri="{FF2B5EF4-FFF2-40B4-BE49-F238E27FC236}">
                <a16:creationId xmlns:a16="http://schemas.microsoft.com/office/drawing/2014/main" id="{2E1FB7CE-9E3D-4483-8A01-F1BF28B8F1F3}"/>
              </a:ext>
            </a:extLst>
          </p:cNvPr>
          <p:cNvSpPr/>
          <p:nvPr/>
        </p:nvSpPr>
        <p:spPr>
          <a:xfrm>
            <a:off x="3956049" y="4102900"/>
            <a:ext cx="8040420" cy="2124236"/>
          </a:xfrm>
          <a:prstGeom prst="rect">
            <a:avLst/>
          </a:prstGeom>
          <a:solidFill>
            <a:srgbClr val="000000"/>
          </a:solidFill>
        </p:spPr>
        <p:txBody>
          <a:bodyPr wrap="square">
            <a:spAutoFit/>
          </a:bodyPr>
          <a:lstStyle/>
          <a:p>
            <a:r>
              <a:rPr lang="en-US" altLang="zh-TW" sz="1467">
                <a:solidFill>
                  <a:srgbClr val="DFDFDF"/>
                </a:solidFill>
                <a:latin typeface="Courier New" panose="02070309020205020404" pitchFamily="49" charset="0"/>
              </a:rPr>
              <a:t>R1(config)# </a:t>
            </a:r>
            <a:r>
              <a:rPr lang="en-US" altLang="zh-TW" sz="1467" b="1" err="1">
                <a:solidFill>
                  <a:srgbClr val="DFDFDF"/>
                </a:solidFill>
                <a:latin typeface="Courier New" panose="02070309020205020404" pitchFamily="49" charset="0"/>
              </a:rPr>
              <a:t>ip host ipv4-server 172.16.1.100</a:t>
            </a:r>
          </a:p>
          <a:p>
            <a:r>
              <a:rPr lang="en-US" altLang="zh-TW" sz="1467">
                <a:solidFill>
                  <a:srgbClr val="DFDFDF"/>
                </a:solidFill>
                <a:latin typeface="Courier New" panose="02070309020205020404" pitchFamily="49" charset="0"/>
              </a:rPr>
              <a:t>R1(config)# </a:t>
            </a:r>
            <a:r>
              <a:rPr lang="en-US" altLang="zh-TW" sz="1467" b="1">
                <a:solidFill>
                  <a:srgbClr val="DFDFDF"/>
                </a:solidFill>
                <a:latin typeface="Courier New" panose="02070309020205020404" pitchFamily="49" charset="0"/>
              </a:rPr>
              <a:t>exit</a:t>
            </a:r>
          </a:p>
          <a:p>
            <a:r>
              <a:rPr lang="en-US" altLang="zh-TW" sz="1467">
                <a:solidFill>
                  <a:srgbClr val="DFDFDF"/>
                </a:solidFill>
                <a:latin typeface="Courier New" panose="02070309020205020404" pitchFamily="49" charset="0"/>
              </a:rPr>
              <a:t>R1#</a:t>
            </a:r>
          </a:p>
          <a:p>
            <a:r>
              <a:rPr lang="en-US" altLang="zh-TW" sz="1467">
                <a:solidFill>
                  <a:srgbClr val="DFDFDF"/>
                </a:solidFill>
                <a:latin typeface="Courier New" panose="02070309020205020404" pitchFamily="49" charset="0"/>
              </a:rPr>
              <a:t>R1# </a:t>
            </a:r>
            <a:r>
              <a:rPr lang="en-US" altLang="zh-TW" sz="1467" b="1">
                <a:solidFill>
                  <a:srgbClr val="DFDFDF"/>
                </a:solidFill>
                <a:latin typeface="Courier New" panose="02070309020205020404" pitchFamily="49" charset="0"/>
              </a:rPr>
              <a:t>ping ipv4-server</a:t>
            </a:r>
          </a:p>
          <a:p>
            <a:r>
              <a:rPr lang="en-US" altLang="zh-TW" sz="1467">
                <a:solidFill>
                  <a:srgbClr val="DFDFDF"/>
                </a:solidFill>
                <a:latin typeface="Courier New" panose="02070309020205020404" pitchFamily="49" charset="0"/>
              </a:rPr>
              <a:t>Type escape sequence to abort.</a:t>
            </a:r>
          </a:p>
          <a:p>
            <a:r>
              <a:rPr lang="en-US" altLang="zh-TW" sz="1467">
                <a:solidFill>
                  <a:srgbClr val="DFDFDF"/>
                </a:solidFill>
                <a:latin typeface="Courier New" panose="02070309020205020404" pitchFamily="49" charset="0"/>
              </a:rPr>
              <a:t>Sending 5, 100-byte ICMP Echos to 172.16.1.100, timeout is 2 seconds:</a:t>
            </a:r>
          </a:p>
          <a:p>
            <a:r>
              <a:rPr lang="en-US" altLang="zh-TW" sz="1467">
                <a:solidFill>
                  <a:srgbClr val="DFDFDF"/>
                </a:solidFill>
                <a:latin typeface="Courier New" panose="02070309020205020404" pitchFamily="49" charset="0"/>
              </a:rPr>
              <a:t>!!!!!</a:t>
            </a:r>
          </a:p>
          <a:p>
            <a:r>
              <a:rPr lang="en-US" altLang="zh-TW" sz="1467">
                <a:solidFill>
                  <a:srgbClr val="DFDFDF"/>
                </a:solidFill>
                <a:latin typeface="Courier New" panose="02070309020205020404" pitchFamily="49" charset="0"/>
              </a:rPr>
              <a:t>Success rate is 100 percent (5/5), round-trip min/avg/max = 4/5/7 ms</a:t>
            </a:r>
            <a:endParaRPr lang="en-US" altLang="zh-TW" sz="1467">
              <a:solidFill>
                <a:srgbClr val="DFDFDF"/>
              </a:solidFill>
              <a:latin typeface="Courier New" panose="02070309020205020404" pitchFamily="49" charset="0"/>
            </a:endParaRPr>
          </a:p>
          <a:p>
            <a:r>
              <a:rPr lang="en-US" altLang="zh-TW" sz="1467">
                <a:solidFill>
                  <a:srgbClr val="DFDFDF"/>
                </a:solidFill>
                <a:latin typeface="Courier New" panose="02070309020205020404" pitchFamily="49" charset="0"/>
              </a:rPr>
              <a:t>R1#</a:t>
            </a:r>
            <a:endParaRPr lang="zh-TW" altLang="en-US" sz="1467">
              <a:solidFill>
                <a:srgbClr val="DFDFDF"/>
              </a:solidFill>
              <a:latin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535</a:t>
            </a:fld>
            <a:endParaRPr lang="en-US" kern="0">
              <a:solidFill>
                <a:srgbClr val="595959"/>
              </a:solidFill>
            </a:endParaRPr>
          </a:p>
        </p:txBody>
      </p:sp>
    </p:spTree>
    <p:extLst>
      <p:ext uri="{BB962C8B-B14F-4D97-AF65-F5344CB8AC3E}">
        <p14:creationId xmlns:p14="http://schemas.microsoft.com/office/powerpoint/2010/main" val="2595555373"/>
      </p:ext>
    </p:extLst>
  </p:cSld>
  <p:clrMapOvr>
    <a:masterClrMapping/>
  </p:clrMapOvr>
  <p:transition/>
  <p:timing/>
</p:sld>
</file>

<file path=ppt/slides/slide5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524026" y="797096"/>
            <a:ext cx="10668907" cy="6213303"/>
          </a:xfrm>
        </p:spPr>
        <p:txBody>
          <a:bodyPr>
            <a:normAutofit lnSpcReduction="10000"/>
          </a:bodyPr>
          <a:lstStyle/>
          <a:p>
            <a:pPr marL="402157" indent="-380990">
              <a:spcBef>
                <a:spcPts val="400"/>
              </a:spcBef>
              <a:spcAft>
                <a:spcPts val="400"/>
              </a:spcAft>
            </a:pPr>
            <a:r>
              <a:rPr lang="zh-TW" altLang="en-US" sz="2600">
                <a:latin typeface="標楷體" pitchFamily="65" charset="-120"/>
              </a:rPr>
              <a:t>常見的網路文件包括：實體和邏輯網路拓撲、網路裝置文件，以及網路效能基線文件。</a:t>
            </a:r>
            <a:endParaRPr lang="en-US" altLang="zh-TW" sz="2600">
              <a:latin typeface="標楷體" pitchFamily="65" charset="-120"/>
            </a:endParaRPr>
          </a:p>
          <a:p>
            <a:pPr marL="402157" indent="-380990">
              <a:spcBef>
                <a:spcPts val="400"/>
              </a:spcBef>
              <a:spcAft>
                <a:spcPts val="400"/>
              </a:spcAft>
            </a:pPr>
            <a:r>
              <a:rPr lang="zh-TW" altLang="en-US" sz="2600">
                <a:latin typeface="標楷體" pitchFamily="65" charset="-120"/>
              </a:rPr>
              <a:t>障排除程序</a:t>
            </a:r>
            <a:r>
              <a:rPr lang="zh-TW" altLang="zh-TW" sz="2600">
                <a:latin typeface="標楷體" pitchFamily="65" charset="-120"/>
              </a:rPr>
              <a:t>應採用</a:t>
            </a:r>
            <a:r>
              <a:rPr lang="zh-TW" altLang="en-US" sz="2600">
                <a:latin typeface="標楷體" pitchFamily="65" charset="-120"/>
              </a:rPr>
              <a:t>結構化的方法。</a:t>
            </a:r>
            <a:r>
              <a:rPr lang="zh-TW" altLang="zh-TW" sz="2600">
                <a:latin typeface="標楷體" pitchFamily="65" charset="-120"/>
              </a:rPr>
              <a:t>例如</a:t>
            </a:r>
            <a:r>
              <a:rPr lang="zh-TW" altLang="en-US" sz="2600">
                <a:latin typeface="標楷體" pitchFamily="65" charset="-120"/>
              </a:rPr>
              <a:t>七步驟故障排除程序：</a:t>
            </a:r>
            <a:r>
              <a:rPr lang="en-US" altLang="zh-TW" sz="2600">
                <a:latin typeface="標楷體" pitchFamily="65" charset="-120"/>
              </a:rPr>
              <a:t>1. </a:t>
            </a:r>
            <a:r>
              <a:rPr lang="zh-TW" altLang="en-US" sz="2600">
                <a:latin typeface="標楷體" pitchFamily="65" charset="-120"/>
              </a:rPr>
              <a:t>確定問題，</a:t>
            </a:r>
            <a:r>
              <a:rPr lang="en-US" altLang="zh-TW" sz="2600">
                <a:latin typeface="標楷體" pitchFamily="65" charset="-120"/>
              </a:rPr>
              <a:t>2. </a:t>
            </a:r>
            <a:r>
              <a:rPr lang="zh-TW" altLang="en-US" sz="2600">
                <a:latin typeface="標楷體" pitchFamily="65" charset="-120"/>
              </a:rPr>
              <a:t>收集資訊，</a:t>
            </a:r>
            <a:r>
              <a:rPr lang="en-US" altLang="zh-TW" sz="2600">
                <a:latin typeface="標楷體" pitchFamily="65" charset="-120"/>
              </a:rPr>
              <a:t>3. </a:t>
            </a:r>
            <a:r>
              <a:rPr lang="zh-TW" altLang="en-US" sz="2600">
                <a:latin typeface="標楷體" pitchFamily="65" charset="-120"/>
              </a:rPr>
              <a:t>分析資訊，</a:t>
            </a:r>
            <a:r>
              <a:rPr lang="en-US" altLang="zh-TW" sz="2600">
                <a:latin typeface="標楷體" pitchFamily="65" charset="-120"/>
              </a:rPr>
              <a:t>4. </a:t>
            </a:r>
            <a:r>
              <a:rPr lang="zh-TW" altLang="en-US" sz="2600">
                <a:latin typeface="標楷體" pitchFamily="65" charset="-120"/>
              </a:rPr>
              <a:t>消除可能的原因，</a:t>
            </a:r>
            <a:r>
              <a:rPr lang="en-US" altLang="zh-TW" sz="2600">
                <a:latin typeface="標楷體" pitchFamily="65" charset="-120"/>
              </a:rPr>
              <a:t>5. </a:t>
            </a:r>
            <a:r>
              <a:rPr lang="zh-TW" altLang="en-US" sz="2600">
                <a:latin typeface="標楷體" pitchFamily="65" charset="-120"/>
              </a:rPr>
              <a:t>提出假設，</a:t>
            </a:r>
            <a:r>
              <a:rPr lang="en-US" altLang="zh-TW" sz="2600">
                <a:latin typeface="標楷體" pitchFamily="65" charset="-120"/>
              </a:rPr>
              <a:t>6. </a:t>
            </a:r>
            <a:r>
              <a:rPr lang="zh-TW" altLang="en-US" sz="2600">
                <a:latin typeface="標楷體" pitchFamily="65" charset="-120"/>
              </a:rPr>
              <a:t>測試假設，和 </a:t>
            </a:r>
            <a:r>
              <a:rPr lang="en-US" altLang="zh-TW" sz="2600">
                <a:latin typeface="標楷體" pitchFamily="65" charset="-120"/>
              </a:rPr>
              <a:t>7. </a:t>
            </a:r>
            <a:r>
              <a:rPr lang="zh-TW" altLang="en-US" sz="2600">
                <a:latin typeface="標楷體" pitchFamily="65" charset="-120"/>
              </a:rPr>
              <a:t>解決問題。</a:t>
            </a:r>
            <a:endParaRPr lang="en-US" altLang="zh-TW" sz="2600">
              <a:latin typeface="標楷體" pitchFamily="65" charset="-120"/>
            </a:endParaRPr>
          </a:p>
          <a:p>
            <a:pPr marL="402157" indent="-380990">
              <a:spcBef>
                <a:spcPts val="400"/>
              </a:spcBef>
              <a:spcAft>
                <a:spcPts val="400"/>
              </a:spcAft>
            </a:pPr>
            <a:r>
              <a:rPr lang="zh-TW" altLang="en-US" sz="2600">
                <a:latin typeface="標楷體" pitchFamily="65" charset="-120"/>
              </a:rPr>
              <a:t>故障排除工具包括 </a:t>
            </a:r>
            <a:r>
              <a:rPr lang="en-US" altLang="zh-TW" sz="2600">
                <a:latin typeface="標楷體" pitchFamily="65" charset="-120"/>
              </a:rPr>
              <a:t>NMS </a:t>
            </a:r>
            <a:r>
              <a:rPr lang="zh-TW" altLang="en-US" sz="2600">
                <a:latin typeface="標楷體" pitchFamily="65" charset="-120"/>
              </a:rPr>
              <a:t>工具、知識庫</a:t>
            </a:r>
            <a:r>
              <a:rPr lang="zh-TW" altLang="zh-TW" sz="2600">
                <a:latin typeface="標楷體" pitchFamily="65" charset="-120"/>
              </a:rPr>
              <a:t>，</a:t>
            </a:r>
            <a:r>
              <a:rPr lang="zh-TW" altLang="en-US" sz="2600">
                <a:latin typeface="標楷體" pitchFamily="65" charset="-120"/>
              </a:rPr>
              <a:t>基線工具</a:t>
            </a:r>
            <a:r>
              <a:rPr lang="zh-TW" altLang="zh-TW" sz="2600">
                <a:latin typeface="標楷體" pitchFamily="65" charset="-120"/>
              </a:rPr>
              <a:t>，</a:t>
            </a:r>
            <a:r>
              <a:rPr lang="zh-TW" altLang="en-US" sz="2600">
                <a:latin typeface="標楷體" pitchFamily="65" charset="-120"/>
              </a:rPr>
              <a:t>協定分析器</a:t>
            </a:r>
            <a:r>
              <a:rPr lang="zh-TW" altLang="zh-TW" sz="2600">
                <a:latin typeface="標楷體" pitchFamily="65" charset="-120"/>
              </a:rPr>
              <a:t>，</a:t>
            </a:r>
            <a:r>
              <a:rPr lang="zh-TW" altLang="en-US" sz="2600">
                <a:latin typeface="標楷體" pitchFamily="65" charset="-120"/>
              </a:rPr>
              <a:t>數位萬用電表</a:t>
            </a:r>
            <a:r>
              <a:rPr lang="zh-TW" altLang="zh-TW" sz="2600">
                <a:latin typeface="標楷體" pitchFamily="65" charset="-120"/>
              </a:rPr>
              <a:t>，</a:t>
            </a:r>
            <a:r>
              <a:rPr lang="zh-TW" altLang="en-US" sz="2600">
                <a:latin typeface="標楷體" pitchFamily="65" charset="-120"/>
              </a:rPr>
              <a:t>纜線測試器</a:t>
            </a:r>
            <a:r>
              <a:rPr lang="zh-TW" altLang="zh-TW" sz="2600">
                <a:latin typeface="標楷體" pitchFamily="65" charset="-120"/>
              </a:rPr>
              <a:t>，</a:t>
            </a:r>
            <a:r>
              <a:rPr lang="zh-TW" altLang="en-US" sz="2600">
                <a:latin typeface="標楷體" pitchFamily="65" charset="-120"/>
              </a:rPr>
              <a:t>纜線分析器</a:t>
            </a:r>
            <a:r>
              <a:rPr lang="zh-TW" altLang="zh-TW" sz="2600">
                <a:latin typeface="標楷體" pitchFamily="65" charset="-120"/>
              </a:rPr>
              <a:t>，</a:t>
            </a:r>
            <a:r>
              <a:rPr lang="zh-TW" altLang="en-US" sz="2600">
                <a:latin typeface="標楷體" pitchFamily="65" charset="-120"/>
              </a:rPr>
              <a:t>可攜式網路分析器</a:t>
            </a:r>
            <a:r>
              <a:rPr lang="zh-TW" altLang="zh-TW" sz="2600">
                <a:latin typeface="標楷體" pitchFamily="65" charset="-120"/>
              </a:rPr>
              <a:t>，</a:t>
            </a:r>
            <a:r>
              <a:rPr lang="zh-TW" altLang="en-US" sz="2600">
                <a:latin typeface="標楷體" pitchFamily="65" charset="-120"/>
              </a:rPr>
              <a:t> </a:t>
            </a:r>
            <a:r>
              <a:rPr lang="en-US" altLang="zh-TW" sz="2600">
                <a:latin typeface="標楷體" pitchFamily="65" charset="-120"/>
              </a:rPr>
              <a:t>Cisco Prime NAM </a:t>
            </a:r>
            <a:r>
              <a:rPr lang="zh-TW" altLang="zh-TW" sz="2600">
                <a:latin typeface="標楷體" pitchFamily="65" charset="-120"/>
              </a:rPr>
              <a:t>和 syslog 伺服器</a:t>
            </a:r>
            <a:endParaRPr lang="en-US" altLang="zh-TW" sz="2600">
              <a:latin typeface="標楷體" pitchFamily="65" charset="-120"/>
            </a:endParaRPr>
          </a:p>
          <a:p>
            <a:pPr marL="402157" indent="-380990">
              <a:spcBef>
                <a:spcPts val="400"/>
              </a:spcBef>
              <a:spcAft>
                <a:spcPts val="400"/>
              </a:spcAft>
            </a:pPr>
            <a:r>
              <a:rPr lang="zh-TW" altLang="zh-TW" sz="2600">
                <a:latin typeface="標楷體" pitchFamily="65" charset="-120"/>
              </a:rPr>
              <a:t>實體層問題會導致</a:t>
            </a:r>
            <a:r>
              <a:rPr lang="zh-TW" altLang="en-US" sz="2600">
                <a:latin typeface="標楷體" pitchFamily="65" charset="-120"/>
              </a:rPr>
              <a:t>故障</a:t>
            </a:r>
            <a:r>
              <a:rPr lang="zh-TW" altLang="zh-TW" sz="2600">
                <a:latin typeface="標楷體" pitchFamily="65" charset="-120"/>
              </a:rPr>
              <a:t>和</a:t>
            </a:r>
            <a:r>
              <a:rPr lang="zh-TW" altLang="en-US" sz="2600">
                <a:latin typeface="標楷體" pitchFamily="65" charset="-120"/>
              </a:rPr>
              <a:t>次佳化狀況。資料鏈結層問題</a:t>
            </a:r>
            <a:r>
              <a:rPr lang="zh-TW" altLang="zh-TW" sz="2600">
                <a:latin typeface="標楷體" pitchFamily="65" charset="-120"/>
              </a:rPr>
              <a:t>通常是由</a:t>
            </a:r>
            <a:r>
              <a:rPr lang="zh-TW" altLang="en-US" sz="2600">
                <a:latin typeface="標楷體" pitchFamily="65" charset="-120"/>
              </a:rPr>
              <a:t>封裝錯誤、位址對應錯誤、成訊框錯誤以及 </a:t>
            </a:r>
            <a:r>
              <a:rPr lang="en-US" altLang="zh-TW" sz="2600">
                <a:latin typeface="標楷體" pitchFamily="65" charset="-120"/>
              </a:rPr>
              <a:t>STP </a:t>
            </a:r>
            <a:r>
              <a:rPr lang="zh-TW" altLang="en-US" sz="2600">
                <a:latin typeface="標楷體" pitchFamily="65" charset="-120"/>
              </a:rPr>
              <a:t>故障或迴圈</a:t>
            </a:r>
            <a:r>
              <a:rPr lang="zh-TW" altLang="zh-TW" sz="2600">
                <a:latin typeface="標楷體" pitchFamily="65" charset="-120"/>
              </a:rPr>
              <a:t>造成。網路層問題包括 IPv4，IPv6，路由協定（如 EIGRP，OSPF 等）。</a:t>
            </a:r>
            <a:r>
              <a:rPr lang="zh-TW" altLang="en-US" sz="2600">
                <a:latin typeface="標楷體" pitchFamily="65" charset="-120"/>
              </a:rPr>
              <a:t>應用層問題可能會導致無法連線或無法使用的資源</a:t>
            </a:r>
            <a:r>
              <a:rPr lang="zh-TW" altLang="en-US" sz="2600" smtClean="0">
                <a:latin typeface="標楷體" pitchFamily="65" charset="-120"/>
              </a:rPr>
              <a:t>。</a:t>
            </a:r>
            <a:endParaRPr lang="en-US" altLang="zh-TW" sz="2600" smtClean="0">
              <a:latin typeface="標楷體" pitchFamily="65" charset="-120"/>
            </a:endParaRPr>
          </a:p>
          <a:p>
            <a:pPr marL="402157" indent="-380990">
              <a:spcBef>
                <a:spcPts val="400"/>
              </a:spcBef>
              <a:spcAft>
                <a:spcPts val="400"/>
              </a:spcAft>
            </a:pPr>
            <a:r>
              <a:rPr lang="zh-TW" altLang="en-US" sz="2600">
                <a:latin typeface="標楷體" pitchFamily="65" charset="-120"/>
              </a:rPr>
              <a:t>你可以使用由下而上的故障排除方法來解決連通性問題。開始驗證實體層，檢查雙工不匹配，驗證定址和預設閘道，驗證採用正確的路徑，驗證傳輸層及 </a:t>
            </a:r>
            <a:r>
              <a:rPr lang="en-US" altLang="zh-TW" sz="2600">
                <a:latin typeface="標楷體" pitchFamily="65" charset="-120"/>
              </a:rPr>
              <a:t>DNS</a:t>
            </a:r>
            <a:r>
              <a:rPr lang="zh-TW" altLang="en-US" sz="2600">
                <a:latin typeface="標楷體" pitchFamily="65" charset="-120"/>
              </a:rPr>
              <a:t>。 </a:t>
            </a:r>
          </a:p>
          <a:p>
            <a:pPr marL="402157" indent="-380990">
              <a:spcBef>
                <a:spcPts val="400"/>
              </a:spcBef>
              <a:spcAft>
                <a:spcPts val="400"/>
              </a:spcAft>
            </a:pPr>
            <a:endParaRPr lang="zh-TW" altLang="en-US" sz="2133">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12.6</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536</a:t>
            </a:fld>
            <a:endParaRPr lang="en-US" kern="0">
              <a:solidFill>
                <a:srgbClr val="595959"/>
              </a:solidFill>
            </a:endParaRPr>
          </a:p>
        </p:txBody>
      </p:sp>
    </p:spTree>
    <p:custDataLst>
      <p:tags r:id="rId3"/>
    </p:custDataLst>
    <p:extLst>
      <p:ext uri="{BB962C8B-B14F-4D97-AF65-F5344CB8AC3E}">
        <p14:creationId xmlns:p14="http://schemas.microsoft.com/office/powerpoint/2010/main" val="758390924"/>
      </p:ext>
    </p:extLst>
  </p:cSld>
  <p:clrMapOvr>
    <a:masterClrMapping/>
  </p:clrMapOvr>
  <p:transition spd="slow">
    <p:wipe/>
  </p:transition>
  <p:timing/>
</p:sld>
</file>

<file path=ppt/slides/slide5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511234997"/>
              </p:ext>
            </p:extLst>
          </p:nvPr>
        </p:nvGraphicFramePr>
        <p:xfrm>
          <a:off x="192617" y="1064684"/>
          <a:ext cx="11804648" cy="5454649"/>
        </p:xfrm>
        <a:graphic>
          <a:graphicData uri="http://schemas.openxmlformats.org/drawingml/2006/table">
            <a:tbl>
              <a:tblPr firstRow="1" bandRow="1">
                <a:tableStyleId>{F5AB1C69-6EDB-4FF4-983F-18BD219EF322}</a:tableStyleId>
              </a:tblPr>
              <a:tblGrid>
                <a:gridCol w="5902324">
                  <a:extLst>
                    <a:ext uri="{9D8B030D-6E8A-4147-A177-3AD203B41FA5}">
                      <a16:colId xmlns:a16="http://schemas.microsoft.com/office/drawing/2014/main" val="3270854437"/>
                    </a:ext>
                  </a:extLst>
                </a:gridCol>
                <a:gridCol w="5902324">
                  <a:extLst>
                    <a:ext uri="{9D8B030D-6E8A-4147-A177-3AD203B41FA5}">
                      <a16:colId xmlns:a16="http://schemas.microsoft.com/office/drawing/2014/main" val="1988644124"/>
                    </a:ext>
                  </a:extLst>
                </a:gridCol>
              </a:tblGrid>
              <a:tr h="5454649">
                <a:tc>
                  <a:txBody>
                    <a:bodyPr vert="horz" wrap="square"/>
                    <a:lstStyle/>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Network topology diagram</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Physical topology</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Logical topology</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Network device documentation</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Network baseline</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Troubleshooting processes</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Seven-step troubleshooting process</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Bottom-up troubleshooting approach</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Top-down troubleshooting approach</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Divide-and-Conquer troubleshooting approach</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Follow-the-Path troubleshooting approach</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Substitution troubleshooting approach</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Comparison troubleshooting approach</a:t>
                      </a:r>
                    </a:p>
                    <a:p>
                      <a:pPr marL="285750" indent="-285750">
                        <a:buFont typeface="Arial" pitchFamily="34" charset="0"/>
                        <a:buChar char="•"/>
                      </a:pPr>
                      <a:r>
                        <a:rPr lang="en-US" sz="2000" b="0">
                          <a:solidFill>
                            <a:srgbClr val="000000"/>
                          </a:solidFill>
                          <a:latin typeface="Times New Roman" panose="02020603050405020304" pitchFamily="18" charset="0"/>
                          <a:cs typeface="Times New Roman" panose="02020603050405020304" pitchFamily="18" charset="0"/>
                        </a:rPr>
                        <a:t>Educated Guess troubleshooting approach</a:t>
                      </a:r>
                    </a:p>
                    <a:p>
                      <a:pPr marL="285750" indent="-285750">
                        <a:buFont typeface="Arial" pitchFamily="34" charset="0"/>
                        <a:buChar char="•"/>
                      </a:pPr>
                      <a:r>
                        <a:rPr lang="en-CA" sz="2000" b="0">
                          <a:solidFill>
                            <a:srgbClr val="000000"/>
                          </a:solidFill>
                          <a:latin typeface="Times New Roman" panose="02020603050405020304" pitchFamily="18" charset="0"/>
                          <a:cs typeface="Times New Roman" panose="02020603050405020304" pitchFamily="18" charset="0"/>
                        </a:rPr>
                        <a:t>Network management system (NMS) tools</a:t>
                      </a:r>
                    </a:p>
                    <a:p>
                      <a:pPr marL="285750" indent="-285750">
                        <a:buFont typeface="Arial" pitchFamily="34" charset="0"/>
                        <a:buChar char="•"/>
                      </a:pPr>
                      <a:r>
                        <a:rPr lang="en-CA" sz="2000" b="0">
                          <a:solidFill>
                            <a:srgbClr val="000000"/>
                          </a:solidFill>
                          <a:latin typeface="Times New Roman" panose="02020603050405020304" pitchFamily="18" charset="0"/>
                          <a:cs typeface="Times New Roman" panose="02020603050405020304" pitchFamily="18" charset="0"/>
                        </a:rPr>
                        <a:t>Protocol analyzers</a:t>
                      </a:r>
                    </a:p>
                    <a:p>
                      <a:pPr marL="285750" indent="-285750">
                        <a:buFont typeface="Arial" pitchFamily="34" charset="0"/>
                        <a:buChar char="•"/>
                      </a:pPr>
                      <a:r>
                        <a:rPr lang="en-CA" sz="2000" b="0">
                          <a:solidFill>
                            <a:srgbClr val="000000"/>
                          </a:solidFill>
                          <a:latin typeface="Times New Roman" panose="02020603050405020304" pitchFamily="18" charset="0"/>
                          <a:cs typeface="Times New Roman" panose="02020603050405020304" pitchFamily="18" charset="0"/>
                        </a:rPr>
                        <a:t>Digital multimeters</a:t>
                      </a:r>
                      <a:endParaRPr lang="en-US" sz="2000" b="0">
                        <a:solidFill>
                          <a:srgbClr val="000000"/>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285750" indent="-285750" algn="l" defTabSz="685777" rtl="0" eaLnBrk="1" latinLnBrk="0" hangingPunct="1">
                        <a:buFont typeface="Arial" pitchFamily="34" charset="0"/>
                        <a:buChar char="•"/>
                      </a:pPr>
                      <a:r>
                        <a:rPr lang="en-US" sz="2000" b="0" kern="1200">
                          <a:solidFill>
                            <a:srgbClr val="000000"/>
                          </a:solidFill>
                          <a:latin typeface="Times New Roman" panose="02020603050405020304" pitchFamily="18" charset="0"/>
                          <a:ea typeface="+mn-ea"/>
                          <a:cs typeface="Times New Roman" panose="02020603050405020304" pitchFamily="18" charset="0"/>
                        </a:rPr>
                        <a:t>Cable testers</a:t>
                      </a:r>
                    </a:p>
                    <a:p>
                      <a:pPr marL="285750" indent="-285750" algn="l" defTabSz="685777" rtl="0" eaLnBrk="1" latinLnBrk="0" hangingPunct="1">
                        <a:buFont typeface="Arial" pitchFamily="34" charset="0"/>
                        <a:buChar char="•"/>
                      </a:pPr>
                      <a:r>
                        <a:rPr lang="en-US" sz="2000" b="0" kern="1200">
                          <a:solidFill>
                            <a:srgbClr val="000000"/>
                          </a:solidFill>
                          <a:latin typeface="Times New Roman" panose="02020603050405020304" pitchFamily="18" charset="0"/>
                          <a:ea typeface="+mn-ea"/>
                          <a:cs typeface="Times New Roman" panose="02020603050405020304" pitchFamily="18" charset="0"/>
                        </a:rPr>
                        <a:t>Cable analyzers</a:t>
                      </a:r>
                    </a:p>
                    <a:p>
                      <a:pPr marL="285750" indent="-285750" algn="l" defTabSz="685777" rtl="0" eaLnBrk="1" latinLnBrk="0" hangingPunct="1">
                        <a:buFont typeface="Arial" pitchFamily="34" charset="0"/>
                        <a:buChar char="•"/>
                      </a:pPr>
                      <a:r>
                        <a:rPr lang="en-US" sz="2000" b="0" kern="1200">
                          <a:solidFill>
                            <a:srgbClr val="000000"/>
                          </a:solidFill>
                          <a:latin typeface="Times New Roman" panose="02020603050405020304" pitchFamily="18" charset="0"/>
                          <a:ea typeface="+mn-ea"/>
                          <a:cs typeface="Times New Roman" panose="02020603050405020304" pitchFamily="18" charset="0"/>
                        </a:rPr>
                        <a:t>Portable Network Analyzers</a:t>
                      </a:r>
                    </a:p>
                    <a:p>
                      <a:pPr marL="285750" indent="-285750" algn="l" defTabSz="685777" rtl="0" eaLnBrk="1" latinLnBrk="0" hangingPunct="1">
                        <a:buFont typeface="Arial" pitchFamily="34" charset="0"/>
                        <a:buChar char="•"/>
                      </a:pPr>
                      <a:r>
                        <a:rPr lang="en-US" sz="2000" b="0" kern="1200">
                          <a:solidFill>
                            <a:srgbClr val="000000"/>
                          </a:solidFill>
                          <a:latin typeface="Times New Roman" panose="02020603050405020304" pitchFamily="18" charset="0"/>
                          <a:ea typeface="+mn-ea"/>
                          <a:cs typeface="Times New Roman" panose="02020603050405020304" pitchFamily="18" charset="0"/>
                        </a:rPr>
                        <a:t>Cisco Prime NAM</a:t>
                      </a:r>
                    </a:p>
                    <a:p>
                      <a:pPr marL="285750" indent="-285750" algn="l" defTabSz="685777" rtl="0" eaLnBrk="1" latinLnBrk="0" hangingPunct="1">
                        <a:buFont typeface="Arial" pitchFamily="34" charset="0"/>
                        <a:buChar char="•"/>
                      </a:pPr>
                      <a:r>
                        <a:rPr lang="en-US" sz="2000" b="0" kern="1200">
                          <a:solidFill>
                            <a:srgbClr val="000000"/>
                          </a:solidFill>
                          <a:latin typeface="Times New Roman" panose="02020603050405020304" pitchFamily="18" charset="0"/>
                          <a:ea typeface="+mn-ea"/>
                          <a:cs typeface="Times New Roman" panose="02020603050405020304" pitchFamily="18" charset="0"/>
                        </a:rPr>
                        <a:t>Syslog </a:t>
                      </a:r>
                    </a:p>
                    <a:p>
                      <a:pPr marL="285750" indent="-285750" algn="l" defTabSz="685777" rtl="0" eaLnBrk="1" latinLnBrk="0" hangingPunct="1">
                        <a:buFont typeface="Arial" pitchFamily="34" charset="0"/>
                        <a:buChar char="•"/>
                      </a:pPr>
                      <a:endParaRPr lang="en-US" sz="1900" b="0" kern="1200">
                        <a:solidFill>
                          <a:srgbClr val="000000"/>
                        </a:solidFill>
                        <a:latin typeface="+mn-lt"/>
                        <a:ea typeface="+mn-ea"/>
                        <a:cs typeface="+mn-cs"/>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altLang="en-US" sz="3600" smtClean="0">
                <a:solidFill>
                  <a:srgbClr val="004C69"/>
                </a:solidFill>
              </a:rPr>
              <a:t>網路</a:t>
            </a:r>
            <a:r>
              <a:rPr lang="zh-TW" altLang="en-US" sz="3600">
                <a:solidFill>
                  <a:srgbClr val="004C69"/>
                </a:solidFill>
              </a:rPr>
              <a:t>故障排除</a:t>
            </a:r>
            <a:br>
              <a:rPr lang="en-US" sz="3600">
                <a:solidFill>
                  <a:srgbClr val="004C69"/>
                </a:solidFill>
              </a:rPr>
            </a:br>
            <a:r>
              <a:rPr lang="zh-TW" sz="3600">
                <a:solidFill>
                  <a:srgbClr val="004C69"/>
                </a:solidFill>
              </a:rPr>
              <a:t>新詞彙和命令</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537</a:t>
            </a:fld>
            <a:endParaRPr lang="en-US" kern="0">
              <a:solidFill>
                <a:srgbClr val="595959"/>
              </a:solidFill>
            </a:endParaRPr>
          </a:p>
        </p:txBody>
      </p:sp>
    </p:spTree>
    <p:custDataLst>
      <p:tags r:id="rId3"/>
    </p:custDataLst>
    <p:extLst>
      <p:ext uri="{BB962C8B-B14F-4D97-AF65-F5344CB8AC3E}">
        <p14:creationId xmlns:p14="http://schemas.microsoft.com/office/powerpoint/2010/main" val="3217688248"/>
      </p:ext>
    </p:extLst>
  </p:cSld>
  <p:clrMapOvr>
    <a:masterClrMapping/>
  </p:clrMapOvr>
  <p:transition spd="slow">
    <p:wipe/>
  </p:transition>
  <p:timing/>
</p:sld>
</file>

<file path=ppt/slides/slide5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noAutofit/>
          </a:bodyPr>
          <a:lstStyle/>
          <a:p>
            <a:r>
              <a:rPr lang="zh-TW" altLang="en-US" sz="5000">
                <a:latin typeface="標楷體" pitchFamily="65" charset="-120"/>
              </a:rPr>
              <a:t>第十三章</a:t>
            </a:r>
            <a:br>
              <a:rPr lang="en-US" altLang="zh-TW" sz="5000">
                <a:latin typeface="標楷體" pitchFamily="65" charset="-120"/>
              </a:rPr>
            </a:br>
            <a:br>
              <a:rPr lang="en-US" altLang="zh-TW" sz="5000">
                <a:latin typeface="標楷體" pitchFamily="65" charset="-120"/>
              </a:rPr>
            </a:br>
            <a:r>
              <a:rPr lang="zh-TW" altLang="zh-TW" sz="5000">
                <a:latin typeface="標楷體" pitchFamily="65" charset="-120"/>
              </a:rPr>
              <a:t>網路虛擬化</a:t>
            </a:r>
            <a:endParaRPr lang="zh-TW" sz="5000">
              <a:latin typeface="標楷體" pitchFamily="65" charset="-120"/>
              <a:cs typeface="Arial"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538</a:t>
            </a:fld>
            <a:endParaRPr lang="en-US"/>
          </a:p>
        </p:txBody>
      </p:sp>
    </p:spTree>
    <p:custDataLst>
      <p:tags r:id="rId3"/>
    </p:custDataLst>
    <p:extLst>
      <p:ext uri="{BB962C8B-B14F-4D97-AF65-F5344CB8AC3E}">
        <p14:creationId xmlns:p14="http://schemas.microsoft.com/office/powerpoint/2010/main" val="1491195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601155" y="809608"/>
            <a:ext cx="11804381" cy="12852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spcBef>
                <a:spcPct val="0"/>
              </a:spcBef>
              <a:buNone/>
            </a:pPr>
            <a:r>
              <a:rPr lang="zh-TW" altLang="en-US" sz="3600">
                <a:solidFill>
                  <a:srgbClr val="004C69"/>
                </a:solidFill>
                <a:cs typeface="+mj-cs"/>
              </a:rPr>
              <a:t>模組標題： 網路虛擬化</a:t>
            </a:r>
            <a:endParaRPr lang="en-US" altLang="en-US" sz="3600">
              <a:solidFill>
                <a:srgbClr val="004C69"/>
              </a:solidFill>
              <a:cs typeface="+mj-cs"/>
            </a:endParaRPr>
          </a:p>
          <a:p>
            <a:pPr>
              <a:spcBef>
                <a:spcPct val="0"/>
              </a:spcBef>
              <a:buNone/>
            </a:pPr>
            <a:r>
              <a:rPr lang="zh-TW" altLang="en-US" sz="3600">
                <a:solidFill>
                  <a:srgbClr val="004C69"/>
                </a:solidFill>
                <a:cs typeface="+mj-cs"/>
              </a:rPr>
              <a:t>模組目標： 解釋網路虛擬化的目的和特點。</a:t>
            </a: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sz="3600">
                <a:solidFill>
                  <a:srgbClr val="004C69"/>
                </a:solidFill>
              </a:rPr>
              <a:t>模組目標</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3033749748"/>
              </p:ext>
            </p:extLst>
          </p:nvPr>
        </p:nvGraphicFramePr>
        <p:xfrm>
          <a:off x="601155" y="2443921"/>
          <a:ext cx="10529107" cy="3505200"/>
        </p:xfrm>
        <a:graphic>
          <a:graphicData uri="http://schemas.openxmlformats.org/drawingml/2006/table">
            <a:tbl>
              <a:tblPr firstRow="1" bandRow="1">
                <a:tableStyleId>{5C22544A-7EE6-4342-B048-85BDC9FD1C3A}</a:tableStyleId>
              </a:tblPr>
              <a:tblGrid>
                <a:gridCol w="4019764">
                  <a:extLst>
                    <a:ext uri="{9D8B030D-6E8A-4147-A177-3AD203B41FA5}">
                      <a16:colId xmlns:a16="http://schemas.microsoft.com/office/drawing/2014/main" val="2579019526"/>
                    </a:ext>
                  </a:extLst>
                </a:gridCol>
                <a:gridCol w="6509343">
                  <a:extLst>
                    <a:ext uri="{9D8B030D-6E8A-4147-A177-3AD203B41FA5}">
                      <a16:colId xmlns:a16="http://schemas.microsoft.com/office/drawing/2014/main" val="1764220437"/>
                    </a:ext>
                  </a:extLst>
                </a:gridCol>
              </a:tblGrid>
              <a:tr h="452120">
                <a:tc>
                  <a:txBody>
                    <a:bodyPr vert="horz" wrap="square"/>
                    <a:lstStyle/>
                    <a:p>
                      <a:pPr algn="l" rtl="0" fontAlgn="ctr"/>
                      <a:r>
                        <a:rPr lang="zh-TW" sz="3000" b="1">
                          <a:effectLst/>
                          <a:latin typeface="標楷體" pitchFamily="65" charset="-120"/>
                          <a:ea typeface="標楷體" panose="03000509000000000000" pitchFamily="65" charset="-120"/>
                        </a:rPr>
                        <a:t>主題標題</a:t>
                      </a:r>
                    </a:p>
                  </a:txBody>
                  <a:tcPr marL="63500" marR="63500" marT="63500" marB="63500" anchor="ctr"/>
                </a:tc>
                <a:tc>
                  <a:txBody>
                    <a:bodyPr vert="horz" wrap="square"/>
                    <a:lstStyle/>
                    <a:p>
                      <a:pPr algn="l" rtl="0" fontAlgn="ctr"/>
                      <a:r>
                        <a:rPr lang="zh-TW" sz="3000" b="1">
                          <a:effectLst/>
                          <a:latin typeface="標楷體" pitchFamily="65" charset="-120"/>
                          <a:ea typeface="標楷體" panose="03000509000000000000" pitchFamily="65" charset="-120"/>
                        </a:rPr>
                        <a:t>主題目標</a:t>
                      </a:r>
                    </a:p>
                  </a:txBody>
                  <a:tcPr marL="63500" marR="63500" marT="63500" marB="63500" anchor="ctr"/>
                </a:tc>
                <a:extLst>
                  <a:ext uri="{0D108BD9-81ED-4DB2-BD59-A6C34878D82A}">
                    <a16:rowId xmlns:a16="http://schemas.microsoft.com/office/drawing/2014/main" val="742401779"/>
                  </a:ext>
                </a:extLst>
              </a:tr>
              <a:tr h="452120">
                <a:tc>
                  <a:txBody>
                    <a:bodyPr vert="horz" wrap="square"/>
                    <a:lstStyle/>
                    <a:p>
                      <a:pPr rtl="0" fontAlgn="ctr"/>
                      <a:r>
                        <a:rPr lang="zh-TW" sz="3000" b="1">
                          <a:solidFill>
                            <a:schemeClr val="bg1"/>
                          </a:solidFill>
                          <a:effectLst/>
                          <a:latin typeface="標楷體" pitchFamily="65" charset="-120"/>
                          <a:ea typeface="標楷體" panose="03000509000000000000" pitchFamily="65" charset="-120"/>
                        </a:rPr>
                        <a:t>雲端運算</a:t>
                      </a:r>
                    </a:p>
                  </a:txBody>
                  <a:tcPr marL="63500" marR="63500" marT="63500" marB="63500" anchor="ctr">
                    <a:solidFill>
                      <a:schemeClr val="accent1"/>
                    </a:solidFill>
                  </a:tcPr>
                </a:tc>
                <a:tc>
                  <a:txBody>
                    <a:bodyPr vert="horz" wrap="square"/>
                    <a:lstStyle/>
                    <a:p>
                      <a:pPr rtl="0" fontAlgn="ctr"/>
                      <a:r>
                        <a:rPr lang="zh-TW" sz="3000" b="0">
                          <a:effectLst/>
                          <a:latin typeface="標楷體" pitchFamily="65" charset="-120"/>
                          <a:ea typeface="標楷體" panose="03000509000000000000" pitchFamily="65" charset="-120"/>
                        </a:rPr>
                        <a:t>解釋雲端運算的重要性。</a:t>
                      </a:r>
                    </a:p>
                  </a:txBody>
                  <a:tcPr marL="63500" marR="63500" marT="63500" marB="63500" anchor="ctr"/>
                </a:tc>
                <a:extLst>
                  <a:ext uri="{0D108BD9-81ED-4DB2-BD59-A6C34878D82A}">
                    <a16:rowId xmlns:a16="http://schemas.microsoft.com/office/drawing/2014/main" val="3150950737"/>
                  </a:ext>
                </a:extLst>
              </a:tr>
              <a:tr h="452120">
                <a:tc>
                  <a:txBody>
                    <a:bodyPr vert="horz" wrap="square"/>
                    <a:lstStyle/>
                    <a:p>
                      <a:pPr rtl="0" fontAlgn="ctr"/>
                      <a:r>
                        <a:rPr lang="zh-TW" sz="3000" b="1">
                          <a:solidFill>
                            <a:schemeClr val="bg1"/>
                          </a:solidFill>
                          <a:effectLst/>
                          <a:latin typeface="標楷體" pitchFamily="65" charset="-120"/>
                          <a:ea typeface="標楷體" panose="03000509000000000000" pitchFamily="65" charset="-120"/>
                        </a:rPr>
                        <a:t>虛擬化</a:t>
                      </a:r>
                    </a:p>
                  </a:txBody>
                  <a:tcPr marL="63500" marR="63500" marT="63500" marB="63500" anchor="ctr">
                    <a:solidFill>
                      <a:schemeClr val="accent1"/>
                    </a:solidFill>
                  </a:tcPr>
                </a:tc>
                <a:tc>
                  <a:txBody>
                    <a:bodyPr vert="horz" wrap="square"/>
                    <a:lstStyle/>
                    <a:p>
                      <a:pPr rtl="0" fontAlgn="ctr"/>
                      <a:r>
                        <a:rPr lang="zh-TW" sz="3000" b="0">
                          <a:effectLst/>
                          <a:latin typeface="標楷體" pitchFamily="65" charset="-120"/>
                          <a:ea typeface="標楷體" panose="03000509000000000000" pitchFamily="65" charset="-120"/>
                        </a:rPr>
                        <a:t>說明虛擬化的重要性。</a:t>
                      </a:r>
                    </a:p>
                  </a:txBody>
                  <a:tcPr marL="63500" marR="63500" marT="63500" marB="63500" anchor="ctr"/>
                </a:tc>
                <a:extLst>
                  <a:ext uri="{0D108BD9-81ED-4DB2-BD59-A6C34878D82A}">
                    <a16:rowId xmlns:a16="http://schemas.microsoft.com/office/drawing/2014/main" val="2772085455"/>
                  </a:ext>
                </a:extLst>
              </a:tr>
              <a:tr h="452120">
                <a:tc>
                  <a:txBody>
                    <a:bodyPr vert="horz" wrap="square"/>
                    <a:lstStyle/>
                    <a:p>
                      <a:pPr rtl="0" fontAlgn="ctr"/>
                      <a:r>
                        <a:rPr lang="zh-TW" altLang="en-US" sz="3000" b="1">
                          <a:solidFill>
                            <a:schemeClr val="bg1"/>
                          </a:solidFill>
                          <a:effectLst/>
                          <a:latin typeface="標楷體" pitchFamily="65" charset="-120"/>
                          <a:ea typeface="標楷體" panose="03000509000000000000" pitchFamily="65" charset="-120"/>
                        </a:rPr>
                        <a:t>虛擬網路基礎建設</a:t>
                      </a:r>
                      <a:endParaRPr lang="zh-TW" sz="3000" b="1">
                        <a:solidFill>
                          <a:schemeClr val="bg1"/>
                        </a:solidFill>
                        <a:effectLst/>
                        <a:latin typeface="標楷體" pitchFamily="65" charset="-120"/>
                        <a:ea typeface="標楷體" panose="03000509000000000000" pitchFamily="65" charset="-120"/>
                      </a:endParaRPr>
                    </a:p>
                  </a:txBody>
                  <a:tcPr marL="63500" marR="63500" marT="63500" marB="63500" anchor="ctr">
                    <a:solidFill>
                      <a:schemeClr val="accent1"/>
                    </a:solidFill>
                  </a:tcPr>
                </a:tc>
                <a:tc>
                  <a:txBody>
                    <a:bodyPr vert="horz" wrap="square"/>
                    <a:lstStyle/>
                    <a:p>
                      <a:pPr rtl="0" fontAlgn="ctr"/>
                      <a:r>
                        <a:rPr lang="zh-TW" sz="3000" b="0">
                          <a:effectLst/>
                          <a:latin typeface="標楷體" pitchFamily="65" charset="-120"/>
                          <a:ea typeface="標楷體" panose="03000509000000000000" pitchFamily="65" charset="-120"/>
                        </a:rPr>
                        <a:t>說明網路裝置與服務的虛擬化。</a:t>
                      </a:r>
                    </a:p>
                  </a:txBody>
                  <a:tcPr marL="63500" marR="63500" marT="63500" marB="63500" anchor="ctr"/>
                </a:tc>
                <a:extLst>
                  <a:ext uri="{0D108BD9-81ED-4DB2-BD59-A6C34878D82A}">
                    <a16:rowId xmlns:a16="http://schemas.microsoft.com/office/drawing/2014/main" val="3228802595"/>
                  </a:ext>
                </a:extLst>
              </a:tr>
              <a:tr h="452120">
                <a:tc>
                  <a:txBody>
                    <a:bodyPr vert="horz" wrap="square"/>
                    <a:lstStyle/>
                    <a:p>
                      <a:pPr rtl="0" fontAlgn="ctr"/>
                      <a:r>
                        <a:rPr lang="zh-TW" altLang="en-US" sz="3000" b="1">
                          <a:solidFill>
                            <a:schemeClr val="bg1"/>
                          </a:solidFill>
                          <a:effectLst/>
                          <a:latin typeface="標楷體" pitchFamily="65" charset="-120"/>
                          <a:ea typeface="標楷體" panose="03000509000000000000" pitchFamily="65" charset="-120"/>
                        </a:rPr>
                        <a:t>軟體定義網路</a:t>
                      </a:r>
                      <a:endParaRPr lang="zh-TW" sz="3000" b="1">
                        <a:solidFill>
                          <a:schemeClr val="bg1"/>
                        </a:solidFill>
                        <a:effectLst/>
                        <a:latin typeface="標楷體" pitchFamily="65" charset="-120"/>
                        <a:ea typeface="標楷體" panose="03000509000000000000" pitchFamily="65" charset="-120"/>
                      </a:endParaRPr>
                    </a:p>
                  </a:txBody>
                  <a:tcPr marL="63500" marR="63500" marT="63500" marB="63500" anchor="ctr">
                    <a:solidFill>
                      <a:schemeClr val="accent1"/>
                    </a:solidFill>
                  </a:tcPr>
                </a:tc>
                <a:tc>
                  <a:txBody>
                    <a:bodyPr vert="horz" wrap="square"/>
                    <a:lstStyle/>
                    <a:p>
                      <a:pPr rtl="0" fontAlgn="ctr"/>
                      <a:r>
                        <a:rPr lang="zh-TW" altLang="en-US" sz="3000" b="0">
                          <a:effectLst/>
                          <a:latin typeface="標楷體" pitchFamily="65" charset="-120"/>
                          <a:ea typeface="標楷體" panose="03000509000000000000" pitchFamily="65" charset="-120"/>
                        </a:rPr>
                        <a:t>說明軟體定義網路</a:t>
                      </a:r>
                      <a:r>
                        <a:rPr lang="zh-TW" altLang="zh-TW" sz="3000" b="0">
                          <a:effectLst/>
                          <a:latin typeface="標楷體" pitchFamily="65" charset="-120"/>
                          <a:ea typeface="標楷體" panose="03000509000000000000" pitchFamily="65" charset="-120"/>
                        </a:rPr>
                        <a:t>。</a:t>
                      </a:r>
                      <a:endParaRPr lang="zh-TW" sz="3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134809945"/>
                  </a:ext>
                </a:extLst>
              </a:tr>
              <a:tr h="452120">
                <a:tc>
                  <a:txBody>
                    <a:bodyPr vert="horz" wrap="square"/>
                    <a:lstStyle/>
                    <a:p>
                      <a:pPr rtl="0" fontAlgn="ctr"/>
                      <a:r>
                        <a:rPr lang="zh-TW" sz="3000" b="1">
                          <a:solidFill>
                            <a:schemeClr val="bg1"/>
                          </a:solidFill>
                          <a:effectLst/>
                          <a:latin typeface="標楷體" pitchFamily="65" charset="-120"/>
                          <a:ea typeface="標楷體" panose="03000509000000000000" pitchFamily="65" charset="-120"/>
                        </a:rPr>
                        <a:t>控制器</a:t>
                      </a:r>
                    </a:p>
                  </a:txBody>
                  <a:tcPr marL="63500" marR="63500" marT="63500" marB="63500" anchor="ctr">
                    <a:solidFill>
                      <a:schemeClr val="accent1"/>
                    </a:solidFill>
                  </a:tcPr>
                </a:tc>
                <a:tc>
                  <a:txBody>
                    <a:bodyPr vert="horz" wrap="square"/>
                    <a:lstStyle/>
                    <a:p>
                      <a:pPr rtl="0" fontAlgn="ctr"/>
                      <a:r>
                        <a:rPr lang="zh-TW" altLang="en-US" sz="3000" b="0">
                          <a:effectLst/>
                          <a:latin typeface="標楷體" pitchFamily="65" charset="-120"/>
                          <a:ea typeface="標楷體" panose="03000509000000000000" pitchFamily="65" charset="-120"/>
                        </a:rPr>
                        <a:t>描述在網路程式設計中使用的控制器。</a:t>
                      </a:r>
                      <a:endParaRPr lang="zh-TW" sz="3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841641446"/>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539</a:t>
            </a:fld>
            <a:endParaRPr lang="en-US" kern="0">
              <a:solidFill>
                <a:srgbClr val="595959"/>
              </a:solidFill>
            </a:endParaRPr>
          </a:p>
        </p:txBody>
      </p:sp>
    </p:spTree>
    <p:custDataLst>
      <p:tags r:id="rId3"/>
    </p:custDataLst>
    <p:extLst>
      <p:ext uri="{BB962C8B-B14F-4D97-AF65-F5344CB8AC3E}">
        <p14:creationId xmlns:p14="http://schemas.microsoft.com/office/powerpoint/2010/main" val="1510896340"/>
      </p:ext>
    </p:extLst>
  </p:cSld>
  <p:clrMapOvr>
    <a:masterClrMapping/>
  </p:clrMapOvr>
  <p:transition spd="slow">
    <p:wipe/>
  </p:transition>
  <p:timing/>
</p:sld>
</file>

<file path=ppt/slides/slide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F4565442-0DB6-B446-A7E7-7B59271AC5CF}"/>
              </a:ext>
            </a:extLst>
          </p:cNvPr>
          <p:cNvSpPr>
            <a:spLocks noGrp="1"/>
          </p:cNvSpPr>
          <p:nvPr>
            <p:ph idx="1"/>
          </p:nvPr>
        </p:nvSpPr>
        <p:spPr>
          <a:xfrm>
            <a:off x="676426" y="1065259"/>
            <a:ext cx="11804381" cy="5540425"/>
          </a:xfrm>
        </p:spPr>
        <p:txBody>
          <a:bodyPr>
            <a:normAutofit/>
          </a:bodyPr>
          <a:lstStyle/>
          <a:p>
            <a:pPr marL="0" indent="0">
              <a:buNone/>
            </a:pPr>
            <a:r>
              <a:rPr lang="en-US" altLang="zh-TW" sz="2400">
                <a:latin typeface="標楷體" pitchFamily="65" charset="-120"/>
                <a:cs typeface="Arial" pitchFamily="34" charset="0"/>
              </a:rPr>
              <a:t>R2 </a:t>
            </a:r>
            <a:r>
              <a:rPr lang="zh-TW" altLang="en-US" sz="2400">
                <a:latin typeface="標楷體" pitchFamily="65" charset="-120"/>
                <a:cs typeface="Arial" pitchFamily="34" charset="0"/>
              </a:rPr>
              <a:t>產生的輸出會確認 </a:t>
            </a:r>
            <a:r>
              <a:rPr lang="en-US" altLang="zh-TW" sz="2400">
                <a:latin typeface="標楷體" pitchFamily="65" charset="-120"/>
                <a:cs typeface="Arial" pitchFamily="34" charset="0"/>
              </a:rPr>
              <a:t>R2 </a:t>
            </a:r>
            <a:r>
              <a:rPr lang="zh-TW" altLang="en-US" sz="2400">
                <a:latin typeface="標楷體" pitchFamily="65" charset="-120"/>
                <a:cs typeface="Arial" pitchFamily="34" charset="0"/>
              </a:rPr>
              <a:t>與下列路由器具有鄰接：</a:t>
            </a:r>
          </a:p>
          <a:p>
            <a:r>
              <a:rPr lang="zh-TW" altLang="en-US" sz="2400">
                <a:latin typeface="標楷體" pitchFamily="65" charset="-120"/>
                <a:cs typeface="Arial" pitchFamily="34" charset="0"/>
              </a:rPr>
              <a:t>路由器 </a:t>
            </a:r>
            <a:r>
              <a:rPr lang="en-US" altLang="zh-TW" sz="2400">
                <a:latin typeface="標楷體" pitchFamily="65" charset="-120"/>
                <a:cs typeface="Arial" pitchFamily="34" charset="0"/>
              </a:rPr>
              <a:t>ID </a:t>
            </a:r>
            <a:r>
              <a:rPr lang="zh-TW" altLang="en-US" sz="2400">
                <a:latin typeface="標楷體" pitchFamily="65" charset="-120"/>
                <a:cs typeface="Arial" pitchFamily="34" charset="0"/>
              </a:rPr>
              <a:t>為 </a:t>
            </a:r>
            <a:r>
              <a:rPr lang="en-US" altLang="zh-TW" sz="2400">
                <a:latin typeface="標楷體" pitchFamily="65" charset="-120"/>
                <a:cs typeface="Arial" pitchFamily="34" charset="0"/>
              </a:rPr>
              <a:t>1.1.1.1 </a:t>
            </a:r>
            <a:r>
              <a:rPr lang="zh-TW" altLang="en-US" sz="2400">
                <a:latin typeface="標楷體" pitchFamily="65" charset="-120"/>
                <a:cs typeface="Arial" pitchFamily="34" charset="0"/>
              </a:rPr>
              <a:t>的 </a:t>
            </a:r>
            <a:r>
              <a:rPr lang="en-US" altLang="zh-TW" sz="2400">
                <a:latin typeface="標楷體" pitchFamily="65" charset="-120"/>
                <a:cs typeface="Arial" pitchFamily="34" charset="0"/>
              </a:rPr>
              <a:t>R1 </a:t>
            </a:r>
            <a:r>
              <a:rPr lang="zh-TW" altLang="en-US" sz="2400">
                <a:latin typeface="標楷體" pitchFamily="65" charset="-120"/>
                <a:cs typeface="Arial" pitchFamily="34" charset="0"/>
              </a:rPr>
              <a:t>處於 “完整” 狀態，</a:t>
            </a:r>
            <a:r>
              <a:rPr lang="en-US" altLang="zh-TW" sz="2400">
                <a:latin typeface="標楷體" pitchFamily="65" charset="-120"/>
                <a:cs typeface="Arial" pitchFamily="34" charset="0"/>
              </a:rPr>
              <a:t>R1 </a:t>
            </a:r>
            <a:r>
              <a:rPr lang="zh-TW" altLang="en-US" sz="2400">
                <a:latin typeface="標楷體" pitchFamily="65" charset="-120"/>
                <a:cs typeface="Arial" pitchFamily="34" charset="0"/>
              </a:rPr>
              <a:t>既不是 </a:t>
            </a:r>
            <a:r>
              <a:rPr lang="en-US" altLang="zh-TW" sz="2400">
                <a:latin typeface="標楷體" pitchFamily="65" charset="-120"/>
                <a:cs typeface="Arial" pitchFamily="34" charset="0"/>
              </a:rPr>
              <a:t>DR </a:t>
            </a:r>
            <a:r>
              <a:rPr lang="zh-TW" altLang="en-US" sz="2400">
                <a:latin typeface="標楷體" pitchFamily="65" charset="-120"/>
                <a:cs typeface="Arial" pitchFamily="34" charset="0"/>
              </a:rPr>
              <a:t>也不是 </a:t>
            </a:r>
            <a:r>
              <a:rPr lang="en-US" altLang="zh-TW" sz="2400">
                <a:latin typeface="標楷體" pitchFamily="65" charset="-120"/>
                <a:cs typeface="Arial" pitchFamily="34" charset="0"/>
              </a:rPr>
              <a:t>BDR</a:t>
            </a:r>
            <a:r>
              <a:rPr lang="zh-TW" altLang="en-US" sz="2400">
                <a:latin typeface="標楷體" pitchFamily="65" charset="-120"/>
                <a:cs typeface="Arial" pitchFamily="34" charset="0"/>
              </a:rPr>
              <a:t>。</a:t>
            </a:r>
          </a:p>
          <a:p>
            <a:r>
              <a:rPr lang="zh-TW" altLang="en-US" sz="2400">
                <a:latin typeface="標楷體" pitchFamily="65" charset="-120"/>
                <a:cs typeface="Arial" pitchFamily="34" charset="0"/>
              </a:rPr>
              <a:t>路由器 </a:t>
            </a:r>
            <a:r>
              <a:rPr lang="en-US" altLang="zh-TW" sz="2400">
                <a:latin typeface="標楷體" pitchFamily="65" charset="-120"/>
                <a:cs typeface="Arial" pitchFamily="34" charset="0"/>
              </a:rPr>
              <a:t>ID </a:t>
            </a:r>
            <a:r>
              <a:rPr lang="zh-TW" altLang="en-US" sz="2400">
                <a:latin typeface="標楷體" pitchFamily="65" charset="-120"/>
                <a:cs typeface="Arial" pitchFamily="34" charset="0"/>
              </a:rPr>
              <a:t>為 </a:t>
            </a:r>
            <a:r>
              <a:rPr lang="en-US" altLang="zh-TW" sz="2400">
                <a:latin typeface="標楷體" pitchFamily="65" charset="-120"/>
                <a:cs typeface="Arial" pitchFamily="34" charset="0"/>
              </a:rPr>
              <a:t>2.2.2.2 </a:t>
            </a:r>
            <a:r>
              <a:rPr lang="zh-TW" altLang="en-US" sz="2400">
                <a:latin typeface="標楷體" pitchFamily="65" charset="-120"/>
                <a:cs typeface="Arial" pitchFamily="34" charset="0"/>
              </a:rPr>
              <a:t>的 </a:t>
            </a:r>
            <a:r>
              <a:rPr lang="en-US" altLang="zh-TW" sz="2400">
                <a:latin typeface="標楷體" pitchFamily="65" charset="-120"/>
                <a:cs typeface="Arial" pitchFamily="34" charset="0"/>
              </a:rPr>
              <a:t>R2 </a:t>
            </a:r>
            <a:r>
              <a:rPr lang="zh-TW" altLang="en-US" sz="2400">
                <a:latin typeface="標楷體" pitchFamily="65" charset="-120"/>
                <a:cs typeface="Arial" pitchFamily="34" charset="0"/>
              </a:rPr>
              <a:t>處於 “完整” 狀態，</a:t>
            </a:r>
            <a:r>
              <a:rPr lang="en-US" altLang="zh-TW" sz="2400">
                <a:latin typeface="標楷體" pitchFamily="65" charset="-120"/>
                <a:cs typeface="Arial" pitchFamily="34" charset="0"/>
              </a:rPr>
              <a:t>R2 </a:t>
            </a:r>
            <a:r>
              <a:rPr lang="zh-TW" altLang="en-US" sz="2400">
                <a:latin typeface="標楷體" pitchFamily="65" charset="-120"/>
                <a:cs typeface="Arial" pitchFamily="34" charset="0"/>
              </a:rPr>
              <a:t>的角色為 </a:t>
            </a:r>
            <a:r>
              <a:rPr lang="en-US" altLang="zh-TW" sz="2400">
                <a:latin typeface="標楷體" pitchFamily="65" charset="-120"/>
                <a:cs typeface="Arial" pitchFamily="34" charset="0"/>
              </a:rPr>
              <a:t>BDR</a:t>
            </a:r>
            <a:r>
              <a:rPr lang="zh-TW" altLang="en-US" sz="2400">
                <a:latin typeface="標楷體" pitchFamily="65" charset="-120"/>
                <a:cs typeface="Arial" pitchFamily="34" charset="0"/>
              </a:rPr>
              <a:t>。</a:t>
            </a:r>
            <a:endParaRPr lang="en-US" sz="2400">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2.3</a:t>
            </a:r>
            <a:r>
              <a:rPr lang="zh-TW" altLang="en-US" sz="3600" smtClean="0">
                <a:solidFill>
                  <a:srgbClr val="004C69"/>
                </a:solidFill>
              </a:rPr>
              <a:t>多重</a:t>
            </a:r>
            <a:r>
              <a:rPr lang="zh-TW" altLang="en-US" sz="3600">
                <a:solidFill>
                  <a:srgbClr val="004C69"/>
                </a:solidFill>
              </a:rPr>
              <a:t>存取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zh-TW" altLang="en-US" sz="3600">
                <a:solidFill>
                  <a:srgbClr val="004C69"/>
                </a:solidFill>
              </a:rPr>
              <a:t>驗證 </a:t>
            </a:r>
            <a:r>
              <a:rPr lang="en-US" altLang="zh-TW" sz="3600">
                <a:solidFill>
                  <a:srgbClr val="004C69"/>
                </a:solidFill>
              </a:rPr>
              <a:t>DR/BDR </a:t>
            </a:r>
            <a:r>
              <a:rPr lang="zh-TW" altLang="en-US" sz="3600">
                <a:solidFill>
                  <a:srgbClr val="004C69"/>
                </a:solidFill>
              </a:rPr>
              <a:t>鄰接（續）</a:t>
            </a:r>
          </a:p>
        </p:txBody>
      </p:sp>
      <p:sp>
        <p:nvSpPr>
          <p:cNvPr id="5" name="Rectangle 4">
            <a:extLst>
              <a:ext uri="{FF2B5EF4-FFF2-40B4-BE49-F238E27FC236}">
                <a16:creationId xmlns:a16="http://schemas.microsoft.com/office/drawing/2014/main" id="{FD04D1EA-ED17-AA4A-A10A-DEA75BD5578E}"/>
              </a:ext>
            </a:extLst>
          </p:cNvPr>
          <p:cNvSpPr/>
          <p:nvPr/>
        </p:nvSpPr>
        <p:spPr>
          <a:xfrm>
            <a:off x="451909" y="2816369"/>
            <a:ext cx="11288183" cy="1323439"/>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R2# show ip ospf neighbor </a:t>
            </a:r>
          </a:p>
          <a:p>
            <a:r>
              <a:rPr lang="en-US" altLang="zh-TW" sz="1600">
                <a:solidFill>
                  <a:schemeClr val="bg1"/>
                </a:solidFill>
                <a:latin typeface="Courier New" panose="02070309020205020404" pitchFamily="49" charset="0"/>
                <a:cs typeface="Courier New" panose="02070309020205020404" pitchFamily="49" charset="0"/>
              </a:rPr>
              <a:t>Neighbor ID     Pri   State           Dead Time   Address         Interface</a:t>
            </a:r>
          </a:p>
          <a:p>
            <a:r>
              <a:rPr lang="en-US" altLang="zh-TW" sz="1600">
                <a:solidFill>
                  <a:schemeClr val="accent6"/>
                </a:solidFill>
                <a:latin typeface="Courier New" panose="02070309020205020404" pitchFamily="49" charset="0"/>
                <a:cs typeface="Courier New" panose="02070309020205020404" pitchFamily="49" charset="0"/>
              </a:rPr>
              <a:t>1.1.1.1</a:t>
            </a:r>
            <a:r>
              <a:rPr lang="en-US" altLang="zh-TW" sz="1600">
                <a:solidFill>
                  <a:schemeClr val="bg1"/>
                </a:solidFill>
                <a:latin typeface="Courier New" panose="02070309020205020404" pitchFamily="49" charset="0"/>
                <a:cs typeface="Courier New" panose="02070309020205020404" pitchFamily="49" charset="0"/>
              </a:rPr>
              <a:t>           1   </a:t>
            </a:r>
            <a:r>
              <a:rPr lang="en-US" altLang="zh-TW" sz="1600">
                <a:solidFill>
                  <a:schemeClr val="accent6"/>
                </a:solidFill>
                <a:latin typeface="Courier New" panose="02070309020205020404" pitchFamily="49" charset="0"/>
                <a:cs typeface="Courier New" panose="02070309020205020404" pitchFamily="49" charset="0"/>
              </a:rPr>
              <a:t>FULL/DROTHER</a:t>
            </a:r>
            <a:r>
              <a:rPr lang="en-US" altLang="zh-TW" sz="1600">
                <a:solidFill>
                  <a:schemeClr val="bg1"/>
                </a:solidFill>
                <a:latin typeface="Courier New" panose="02070309020205020404" pitchFamily="49" charset="0"/>
                <a:cs typeface="Courier New" panose="02070309020205020404" pitchFamily="49" charset="0"/>
              </a:rPr>
              <a:t>    00:00:31    192.168.1.1     GigabitEthernet0/0/0</a:t>
            </a:r>
          </a:p>
          <a:p>
            <a:r>
              <a:rPr lang="en-US" altLang="zh-TW" sz="1600">
                <a:solidFill>
                  <a:schemeClr val="accent6"/>
                </a:solidFill>
                <a:latin typeface="Courier New" panose="02070309020205020404" pitchFamily="49" charset="0"/>
                <a:cs typeface="Courier New" panose="02070309020205020404" pitchFamily="49" charset="0"/>
              </a:rPr>
              <a:t>3.3.3.3</a:t>
            </a:r>
            <a:r>
              <a:rPr lang="en-US" altLang="zh-TW" sz="1600">
                <a:solidFill>
                  <a:schemeClr val="bg1"/>
                </a:solidFill>
                <a:latin typeface="Courier New" panose="02070309020205020404" pitchFamily="49" charset="0"/>
                <a:cs typeface="Courier New" panose="02070309020205020404" pitchFamily="49" charset="0"/>
              </a:rPr>
              <a:t>           1   </a:t>
            </a:r>
            <a:r>
              <a:rPr lang="en-US" altLang="zh-TW" sz="1600">
                <a:solidFill>
                  <a:schemeClr val="accent6"/>
                </a:solidFill>
                <a:latin typeface="Courier New" panose="02070309020205020404" pitchFamily="49" charset="0"/>
                <a:cs typeface="Courier New" panose="02070309020205020404" pitchFamily="49" charset="0"/>
              </a:rPr>
              <a:t>FULL/DR</a:t>
            </a:r>
            <a:r>
              <a:rPr lang="en-US" altLang="zh-TW" sz="1600">
                <a:solidFill>
                  <a:schemeClr val="bg1"/>
                </a:solidFill>
                <a:latin typeface="Courier New" panose="02070309020205020404" pitchFamily="49" charset="0"/>
                <a:cs typeface="Courier New" panose="02070309020205020404" pitchFamily="49" charset="0"/>
              </a:rPr>
              <a:t>         00:00:34    192.168.1.3     GigabitEthernet0/0/0</a:t>
            </a:r>
          </a:p>
          <a:p>
            <a:r>
              <a:rPr lang="en-US" altLang="zh-TW" sz="1600">
                <a:solidFill>
                  <a:schemeClr val="bg1"/>
                </a:solidFill>
                <a:latin typeface="Courier New" panose="02070309020205020404" pitchFamily="49" charset="0"/>
                <a:cs typeface="Courier New" panose="02070309020205020404" pitchFamily="49" charset="0"/>
              </a:rPr>
              <a:t>R2#</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54</a:t>
            </a:fld>
            <a:endParaRPr lang="en-US" kern="0">
              <a:solidFill>
                <a:srgbClr val="595959"/>
              </a:solidFill>
            </a:endParaRPr>
          </a:p>
        </p:txBody>
      </p:sp>
    </p:spTree>
    <p:custDataLst>
      <p:tags r:id="rId3"/>
    </p:custDataLst>
    <p:extLst>
      <p:ext uri="{BB962C8B-B14F-4D97-AF65-F5344CB8AC3E}">
        <p14:creationId xmlns:p14="http://schemas.microsoft.com/office/powerpoint/2010/main" val="1797037771"/>
      </p:ext>
    </p:extLst>
  </p:cSld>
  <p:clrMapOvr>
    <a:masterClrMapping/>
  </p:clrMapOvr>
  <p:transition/>
  <p:timing/>
</p:sld>
</file>

<file path=ppt/slides/slide5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84CFB262-31E8-8748-B4C5-1CD88718C320}"/>
              </a:ext>
            </a:extLst>
          </p:cNvPr>
          <p:cNvSpPr>
            <a:spLocks noGrp="1"/>
          </p:cNvSpPr>
          <p:nvPr>
            <p:ph idx="1"/>
          </p:nvPr>
        </p:nvSpPr>
        <p:spPr>
          <a:xfrm>
            <a:off x="676426" y="1413164"/>
            <a:ext cx="9127973" cy="4687486"/>
          </a:xfrm>
        </p:spPr>
        <p:txBody>
          <a:bodyPr/>
          <a:lstStyle/>
          <a:p>
            <a:pPr marL="0" indent="0">
              <a:buNone/>
            </a:pPr>
            <a:r>
              <a:rPr lang="zh-TW" altLang="en-US" sz="2600">
                <a:latin typeface="標楷體" pitchFamily="65" charset="-120"/>
              </a:rPr>
              <a:t>雲端運算可解決各種資料管理問題：</a:t>
            </a:r>
          </a:p>
          <a:p>
            <a:r>
              <a:rPr lang="zh-TW" altLang="en-US" sz="2600">
                <a:latin typeface="標楷體" pitchFamily="65" charset="-120"/>
              </a:rPr>
              <a:t>讓你能隨時隨地存取組織資料</a:t>
            </a:r>
          </a:p>
          <a:p>
            <a:r>
              <a:rPr lang="zh-TW" altLang="en-US" sz="2600">
                <a:latin typeface="標楷體" pitchFamily="65" charset="-120"/>
              </a:rPr>
              <a:t>只訂閱所需的服務，簡化組織的 </a:t>
            </a:r>
            <a:r>
              <a:rPr lang="en-US" altLang="zh-TW" sz="2600">
                <a:latin typeface="標楷體" pitchFamily="65" charset="-120"/>
              </a:rPr>
              <a:t>IT </a:t>
            </a:r>
            <a:r>
              <a:rPr lang="zh-TW" altLang="en-US" sz="2600">
                <a:latin typeface="標楷體" pitchFamily="65" charset="-120"/>
              </a:rPr>
              <a:t>作業</a:t>
            </a:r>
          </a:p>
          <a:p>
            <a:r>
              <a:rPr lang="zh-TW" altLang="en-US" sz="2600">
                <a:latin typeface="標楷體" pitchFamily="65" charset="-120"/>
              </a:rPr>
              <a:t>免除或減少現場 </a:t>
            </a:r>
            <a:r>
              <a:rPr lang="en-US" altLang="zh-TW" sz="2600">
                <a:latin typeface="標楷體" pitchFamily="65" charset="-120"/>
              </a:rPr>
              <a:t>IT </a:t>
            </a:r>
            <a:r>
              <a:rPr lang="zh-TW" altLang="en-US" sz="2600">
                <a:latin typeface="標楷體" pitchFamily="65" charset="-120"/>
              </a:rPr>
              <a:t>設備、維護和管理的需求</a:t>
            </a:r>
          </a:p>
          <a:p>
            <a:r>
              <a:rPr lang="zh-TW" altLang="en-US" sz="2600">
                <a:latin typeface="標楷體" pitchFamily="65" charset="-120"/>
              </a:rPr>
              <a:t>降低設備、能源、實體工廠需求及人員訓練需求的成本</a:t>
            </a:r>
          </a:p>
          <a:p>
            <a:r>
              <a:rPr lang="zh-TW" altLang="en-US" sz="2600">
                <a:latin typeface="標楷體" pitchFamily="65" charset="-120"/>
              </a:rPr>
              <a:t>能夠快速回應日益增長的資料量需求</a:t>
            </a:r>
          </a:p>
          <a:p>
            <a:pPr marL="457189" indent="-457189">
              <a:buFont typeface="Arial" pitchFamily="34" charset="0"/>
              <a:buChar char="•"/>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13.1</a:t>
            </a:r>
            <a:r>
              <a:rPr lang="zh-TW" altLang="en-US" sz="3600" smtClean="0">
                <a:solidFill>
                  <a:srgbClr val="004C69"/>
                </a:solidFill>
              </a:rPr>
              <a:t> 雲端</a:t>
            </a:r>
            <a:r>
              <a:rPr lang="zh-TW" altLang="en-US" sz="3600">
                <a:solidFill>
                  <a:srgbClr val="004C69"/>
                </a:solidFill>
              </a:rPr>
              <a:t>運算</a:t>
            </a:r>
            <a:br>
              <a:rPr lang="en-US" sz="3600">
                <a:solidFill>
                  <a:srgbClr val="004C69"/>
                </a:solidFill>
              </a:rPr>
            </a:br>
            <a:r>
              <a:rPr lang="zh-TW" altLang="en-US" sz="3600">
                <a:solidFill>
                  <a:srgbClr val="004C69"/>
                </a:solidFill>
              </a:rPr>
              <a:t>雲端概觀</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540</a:t>
            </a:fld>
            <a:endParaRPr lang="en-US" kern="0">
              <a:solidFill>
                <a:srgbClr val="595959"/>
              </a:solidFill>
            </a:endParaRPr>
          </a:p>
        </p:txBody>
      </p:sp>
    </p:spTree>
    <p:custDataLst>
      <p:tags r:id="rId3"/>
    </p:custDataLst>
    <p:extLst>
      <p:ext uri="{BB962C8B-B14F-4D97-AF65-F5344CB8AC3E}">
        <p14:creationId xmlns:p14="http://schemas.microsoft.com/office/powerpoint/2010/main" val="3687938707"/>
      </p:ext>
    </p:extLst>
  </p:cSld>
  <p:clrMapOvr>
    <a:masterClrMapping/>
  </p:clrMapOvr>
  <p:transition/>
  <p:timing/>
</p:sld>
</file>

<file path=ppt/slides/slide5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05FA823E-02B7-034F-9F30-CE6D199D8D30}"/>
              </a:ext>
            </a:extLst>
          </p:cNvPr>
          <p:cNvSpPr>
            <a:spLocks noGrp="1"/>
          </p:cNvSpPr>
          <p:nvPr>
            <p:ph idx="1"/>
          </p:nvPr>
        </p:nvSpPr>
        <p:spPr>
          <a:xfrm>
            <a:off x="676427" y="1313411"/>
            <a:ext cx="10719706" cy="4787239"/>
          </a:xfrm>
        </p:spPr>
        <p:txBody>
          <a:bodyPr>
            <a:noAutofit/>
          </a:bodyPr>
          <a:lstStyle/>
          <a:p>
            <a:pPr marL="0" indent="0">
              <a:buNone/>
            </a:pPr>
            <a:r>
              <a:rPr lang="zh-TW" altLang="en-US" sz="2400">
                <a:latin typeface="標楷體" pitchFamily="65" charset="-120"/>
              </a:rPr>
              <a:t>國家標準暨技術研究院（</a:t>
            </a:r>
            <a:r>
              <a:rPr lang="en-US" altLang="zh-TW" sz="2400">
                <a:latin typeface="標楷體" pitchFamily="65" charset="-120"/>
              </a:rPr>
              <a:t>NIST</a:t>
            </a:r>
            <a:r>
              <a:rPr lang="zh-TW" altLang="en-US" sz="2400">
                <a:latin typeface="標楷體" pitchFamily="65" charset="-120"/>
              </a:rPr>
              <a:t>）在其特刊 </a:t>
            </a:r>
            <a:r>
              <a:rPr lang="en-US" altLang="zh-TW" sz="2400">
                <a:latin typeface="標楷體" pitchFamily="65" charset="-120"/>
              </a:rPr>
              <a:t>800-145 </a:t>
            </a:r>
            <a:r>
              <a:rPr lang="zh-TW" altLang="en-US" sz="2400">
                <a:latin typeface="標楷體" pitchFamily="65" charset="-120"/>
              </a:rPr>
              <a:t>中定義的三大雲端運算服務如下： </a:t>
            </a:r>
          </a:p>
          <a:p>
            <a:pPr marL="457189" indent="-457189">
              <a:buFont typeface="Arial" pitchFamily="34" charset="0"/>
              <a:buChar char="•"/>
            </a:pPr>
            <a:r>
              <a:rPr lang="zh-TW" altLang="en-US" sz="2400" b="1">
                <a:latin typeface="標楷體" pitchFamily="65" charset="-120"/>
              </a:rPr>
              <a:t>軟體即服務 </a:t>
            </a:r>
            <a:r>
              <a:rPr lang="en-US" altLang="zh-TW" sz="2400" b="1">
                <a:latin typeface="標楷體" pitchFamily="65" charset="-120"/>
              </a:rPr>
              <a:t>(SaaS)</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雲端供應商負責透過網際網路提供的應用程式和服務</a:t>
            </a:r>
            <a:r>
              <a:rPr lang="zh-TW" altLang="zh-TW" sz="2400">
                <a:latin typeface="標楷體" pitchFamily="65" charset="-120"/>
              </a:rPr>
              <a:t>存取</a:t>
            </a:r>
            <a:r>
              <a:rPr lang="zh-TW" altLang="en-US" sz="2400">
                <a:latin typeface="標楷體" pitchFamily="65" charset="-120"/>
              </a:rPr>
              <a:t>。</a:t>
            </a:r>
          </a:p>
          <a:p>
            <a:pPr marL="457189" indent="-457189">
              <a:buFont typeface="Arial" pitchFamily="34" charset="0"/>
              <a:buChar char="•"/>
            </a:pPr>
            <a:r>
              <a:rPr lang="zh-TW" altLang="en-US" sz="2400" b="1">
                <a:latin typeface="標楷體" pitchFamily="65" charset="-120"/>
              </a:rPr>
              <a:t>平台即服務 </a:t>
            </a:r>
            <a:r>
              <a:rPr lang="en-US" altLang="zh-TW" sz="2400" b="1">
                <a:latin typeface="標楷體" pitchFamily="65" charset="-120"/>
              </a:rPr>
              <a:t>(PaaS)</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雲端提供者負責提供使用者存取用於交付應用程式的開發工具和服務。</a:t>
            </a:r>
            <a:r>
              <a:rPr lang="zh-TW" altLang="en-US" sz="2400" b="1">
                <a:latin typeface="標楷體" pitchFamily="65" charset="-120"/>
              </a:rPr>
              <a:t> </a:t>
            </a:r>
          </a:p>
          <a:p>
            <a:pPr marL="457189" indent="-457189">
              <a:buFont typeface="Arial" pitchFamily="34" charset="0"/>
              <a:buChar char="•"/>
            </a:pPr>
            <a:r>
              <a:rPr lang="zh-TW" altLang="en-US" sz="2400" b="1">
                <a:latin typeface="標楷體" pitchFamily="65" charset="-120"/>
              </a:rPr>
              <a:t>基礎建設即服務 </a:t>
            </a:r>
            <a:r>
              <a:rPr lang="en-US" altLang="zh-TW" sz="2400" b="1">
                <a:latin typeface="標楷體" pitchFamily="65" charset="-120"/>
              </a:rPr>
              <a:t>(IaaS)</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雲端供應商負責讓 </a:t>
            </a:r>
            <a:r>
              <a:rPr lang="en-US" altLang="zh-TW" sz="2400">
                <a:latin typeface="標楷體" pitchFamily="65" charset="-120"/>
              </a:rPr>
              <a:t>IT </a:t>
            </a:r>
            <a:r>
              <a:rPr lang="zh-TW" altLang="en-US" sz="2400">
                <a:latin typeface="標楷體" pitchFamily="65" charset="-120"/>
              </a:rPr>
              <a:t>管理員存取網路設備、虛擬化網路服務以及支援網路基礎建設。</a:t>
            </a:r>
          </a:p>
          <a:p>
            <a:pPr marL="0" indent="0">
              <a:buNone/>
            </a:pPr>
            <a:r>
              <a:rPr lang="zh-TW" altLang="en-US" sz="2400">
                <a:latin typeface="標楷體" pitchFamily="65" charset="-120"/>
              </a:rPr>
              <a:t>雲端服務供應商延伸了這種模式，也為每個雲端運算服務提供 </a:t>
            </a:r>
            <a:r>
              <a:rPr lang="en-US" altLang="zh-TW" sz="2400">
                <a:latin typeface="標楷體" pitchFamily="65" charset="-120"/>
              </a:rPr>
              <a:t>IT </a:t>
            </a:r>
            <a:r>
              <a:rPr lang="zh-TW" altLang="en-US" sz="2400">
                <a:latin typeface="標楷體" pitchFamily="65" charset="-120"/>
              </a:rPr>
              <a:t>支援（</a:t>
            </a:r>
            <a:r>
              <a:rPr lang="en-US" altLang="zh-TW" sz="2400" err="1">
                <a:latin typeface="標楷體" pitchFamily="65" charset="-120"/>
              </a:rPr>
              <a:t>ITaaS</a:t>
            </a:r>
            <a:r>
              <a:rPr lang="zh-TW" altLang="en-US" sz="2400">
                <a:latin typeface="標楷體" pitchFamily="65" charset="-120"/>
              </a:rPr>
              <a:t>），如圖所示。對於企業而言，</a:t>
            </a:r>
            <a:r>
              <a:rPr lang="en-US" altLang="zh-TW" sz="2400" err="1">
                <a:latin typeface="標楷體" pitchFamily="65" charset="-120"/>
              </a:rPr>
              <a:t>ITaaS </a:t>
            </a:r>
            <a:r>
              <a:rPr lang="zh-TW" altLang="en-US" sz="2400">
                <a:latin typeface="標楷體" pitchFamily="65" charset="-120"/>
              </a:rPr>
              <a:t>可延伸網路功能，而不需要投資新基礎建設、培訓新人員或授權新軟體。</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13.1</a:t>
            </a:r>
            <a:r>
              <a:rPr lang="zh-TW" altLang="en-US" sz="3600" smtClean="0">
                <a:solidFill>
                  <a:srgbClr val="004C69"/>
                </a:solidFill>
              </a:rPr>
              <a:t> 雲端</a:t>
            </a:r>
            <a:r>
              <a:rPr lang="zh-TW" altLang="en-US" sz="3600">
                <a:solidFill>
                  <a:srgbClr val="004C69"/>
                </a:solidFill>
              </a:rPr>
              <a:t>運算</a:t>
            </a:r>
            <a:br>
              <a:rPr lang="en-US" sz="3600">
                <a:solidFill>
                  <a:srgbClr val="004C69"/>
                </a:solidFill>
              </a:rPr>
            </a:br>
            <a:r>
              <a:rPr lang="zh-TW" altLang="en-US" sz="3600">
                <a:solidFill>
                  <a:srgbClr val="004C69"/>
                </a:solidFill>
              </a:rPr>
              <a:t>雲端服務</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541</a:t>
            </a:fld>
            <a:endParaRPr lang="en-US" kern="0">
              <a:solidFill>
                <a:srgbClr val="595959"/>
              </a:solidFill>
            </a:endParaRPr>
          </a:p>
        </p:txBody>
      </p:sp>
    </p:spTree>
    <p:custDataLst>
      <p:tags r:id="rId3"/>
    </p:custDataLst>
    <p:extLst>
      <p:ext uri="{BB962C8B-B14F-4D97-AF65-F5344CB8AC3E}">
        <p14:creationId xmlns:p14="http://schemas.microsoft.com/office/powerpoint/2010/main" val="168434741"/>
      </p:ext>
    </p:extLst>
  </p:cSld>
  <p:clrMapOvr>
    <a:masterClrMapping/>
  </p:clrMapOvr>
  <p:transition/>
  <p:timing/>
</p:sld>
</file>

<file path=ppt/slides/slide5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F6482918-386E-D34E-B045-91B5F35FF0B7}"/>
              </a:ext>
            </a:extLst>
          </p:cNvPr>
          <p:cNvSpPr>
            <a:spLocks noGrp="1"/>
          </p:cNvSpPr>
          <p:nvPr>
            <p:ph idx="1"/>
          </p:nvPr>
        </p:nvSpPr>
        <p:spPr>
          <a:xfrm>
            <a:off x="676426" y="1065259"/>
            <a:ext cx="10584241" cy="5035391"/>
          </a:xfrm>
        </p:spPr>
        <p:txBody>
          <a:bodyPr>
            <a:noAutofit/>
          </a:bodyPr>
          <a:lstStyle/>
          <a:p>
            <a:pPr marL="0" indent="0">
              <a:buNone/>
            </a:pPr>
            <a:r>
              <a:rPr lang="zh-TW" altLang="en-US" sz="2400">
                <a:latin typeface="標楷體" pitchFamily="65" charset="-120"/>
              </a:rPr>
              <a:t>有四個主要雲端模型：</a:t>
            </a:r>
          </a:p>
          <a:p>
            <a:pPr marL="457189" indent="-457189">
              <a:buFont typeface="Arial" pitchFamily="34" charset="0"/>
              <a:buChar char="•"/>
            </a:pPr>
            <a:r>
              <a:rPr lang="zh-TW" altLang="en-US" sz="2400" b="1">
                <a:latin typeface="標楷體" pitchFamily="65" charset="-120"/>
              </a:rPr>
              <a:t>公有雲</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公用雲中提供之以雲為基礎的應用和服務向一般公眾開放。 </a:t>
            </a:r>
            <a:r>
              <a:rPr lang="zh-TW" altLang="en-US" sz="2400" b="1">
                <a:latin typeface="標楷體" pitchFamily="65" charset="-120"/>
              </a:rPr>
              <a:t> </a:t>
            </a:r>
          </a:p>
          <a:p>
            <a:pPr marL="457189" indent="-457189">
              <a:buFont typeface="Arial" pitchFamily="34" charset="0"/>
              <a:buChar char="•"/>
            </a:pPr>
            <a:r>
              <a:rPr lang="zh-TW" altLang="en-US" sz="2400" b="1">
                <a:latin typeface="標楷體" pitchFamily="65" charset="-120"/>
              </a:rPr>
              <a:t>私有雲</a:t>
            </a:r>
            <a:r>
              <a:rPr lang="en-US" altLang="zh-TW" sz="2400" b="1">
                <a:latin typeface="標楷體" pitchFamily="65" charset="-120"/>
              </a:rPr>
              <a:t> </a:t>
            </a:r>
            <a:r>
              <a:rPr lang="en-US" altLang="zh-TW" sz="2400">
                <a:latin typeface="標楷體" pitchFamily="65" charset="-120"/>
              </a:rPr>
              <a:t>- </a:t>
            </a:r>
            <a:r>
              <a:rPr lang="zh-TW" altLang="en-US" sz="2400">
                <a:latin typeface="標楷體" pitchFamily="65" charset="-120"/>
              </a:rPr>
              <a:t>專為特定組織或實體（例如政府）而設計的應用和服務。</a:t>
            </a:r>
            <a:r>
              <a:rPr lang="zh-TW" altLang="en-US" sz="2400" b="1">
                <a:latin typeface="標楷體" pitchFamily="65" charset="-120"/>
              </a:rPr>
              <a:t> </a:t>
            </a:r>
          </a:p>
          <a:p>
            <a:pPr marL="457189" indent="-457189">
              <a:buFont typeface="Arial" pitchFamily="34" charset="0"/>
              <a:buChar char="•"/>
            </a:pPr>
            <a:r>
              <a:rPr lang="zh-TW" altLang="en-US" sz="2400" b="1">
                <a:latin typeface="標楷體" pitchFamily="65" charset="-120"/>
              </a:rPr>
              <a:t>混合雲</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混合雲是由兩個或多個雲（例如：部分私有，部分公共），其中每個部分仍然是一個個別的物件，但兩者都使用單一架構連接。</a:t>
            </a:r>
          </a:p>
          <a:p>
            <a:pPr marL="457189" indent="-457189">
              <a:buFont typeface="Arial" pitchFamily="34" charset="0"/>
              <a:buChar char="•"/>
            </a:pPr>
            <a:r>
              <a:rPr lang="zh-TW" altLang="en-US" sz="2400" b="1">
                <a:latin typeface="標楷體" pitchFamily="65" charset="-120"/>
              </a:rPr>
              <a:t>社群雲</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社群雲端是專為特定社群獨家使用而建立的。公用雲和社群雲之間的差異是為社群量身打造的功能需求。例如，醫療保健組織必須繼續遵守需要特殊驗證和機密性的政策和法律 </a:t>
            </a:r>
            <a:r>
              <a:rPr lang="en-US" altLang="zh-TW" sz="2400">
                <a:latin typeface="標楷體" pitchFamily="65" charset="-120"/>
              </a:rPr>
              <a:t>(</a:t>
            </a:r>
            <a:r>
              <a:rPr lang="zh-TW" altLang="en-US" sz="2400">
                <a:latin typeface="標楷體" pitchFamily="65" charset="-120"/>
              </a:rPr>
              <a:t>例如 </a:t>
            </a:r>
            <a:r>
              <a:rPr lang="en-US" altLang="zh-TW" sz="2400">
                <a:latin typeface="標楷體" pitchFamily="65" charset="-120"/>
              </a:rPr>
              <a:t>HIPAA)</a:t>
            </a:r>
            <a:r>
              <a:rPr lang="zh-TW" altLang="en-US" sz="2400">
                <a:latin typeface="標楷體" pitchFamily="65" charset="-120"/>
              </a:rPr>
              <a:t>。</a:t>
            </a:r>
          </a:p>
          <a:p>
            <a:pPr marL="457189" indent="-457189">
              <a:buFont typeface="Arial" pitchFamily="34" charset="0"/>
              <a:buChar char="•"/>
            </a:pP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13.1</a:t>
            </a:r>
            <a:r>
              <a:rPr lang="zh-TW" altLang="en-US" sz="3600" smtClean="0">
                <a:solidFill>
                  <a:srgbClr val="004C69"/>
                </a:solidFill>
              </a:rPr>
              <a:t> 雲端</a:t>
            </a:r>
            <a:r>
              <a:rPr lang="zh-TW" altLang="en-US" sz="3600">
                <a:solidFill>
                  <a:srgbClr val="004C69"/>
                </a:solidFill>
              </a:rPr>
              <a:t>運算</a:t>
            </a:r>
            <a:br>
              <a:rPr lang="en-US" sz="3600">
                <a:solidFill>
                  <a:srgbClr val="004C69"/>
                </a:solidFill>
              </a:rPr>
            </a:br>
            <a:r>
              <a:rPr lang="zh-TW" altLang="zh-TW" sz="3600">
                <a:solidFill>
                  <a:srgbClr val="004C69"/>
                </a:solidFill>
              </a:rPr>
              <a:t>雲端模型</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542</a:t>
            </a:fld>
            <a:endParaRPr lang="en-US" kern="0">
              <a:solidFill>
                <a:srgbClr val="595959"/>
              </a:solidFill>
            </a:endParaRPr>
          </a:p>
        </p:txBody>
      </p:sp>
    </p:spTree>
    <p:custDataLst>
      <p:tags r:id="rId3"/>
    </p:custDataLst>
    <p:extLst>
      <p:ext uri="{BB962C8B-B14F-4D97-AF65-F5344CB8AC3E}">
        <p14:creationId xmlns:p14="http://schemas.microsoft.com/office/powerpoint/2010/main" val="1895312219"/>
      </p:ext>
    </p:extLst>
  </p:cSld>
  <p:clrMapOvr>
    <a:masterClrMapping/>
  </p:clrMapOvr>
  <p:transition/>
  <p:timing/>
</p:sld>
</file>

<file path=ppt/slides/slide5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9CE6D849-1F60-FA42-85BD-10F641257768}"/>
              </a:ext>
            </a:extLst>
          </p:cNvPr>
          <p:cNvSpPr>
            <a:spLocks noGrp="1"/>
          </p:cNvSpPr>
          <p:nvPr>
            <p:ph idx="1"/>
          </p:nvPr>
        </p:nvSpPr>
        <p:spPr>
          <a:xfrm>
            <a:off x="676426" y="1396538"/>
            <a:ext cx="9124279" cy="4704112"/>
          </a:xfrm>
        </p:spPr>
        <p:txBody>
          <a:bodyPr>
            <a:normAutofit/>
          </a:bodyPr>
          <a:lstStyle/>
          <a:p>
            <a:pPr marL="0" indent="0">
              <a:buNone/>
            </a:pPr>
            <a:r>
              <a:rPr lang="zh-TW" altLang="en-US" sz="2400">
                <a:latin typeface="標楷體" pitchFamily="65" charset="-120"/>
              </a:rPr>
              <a:t>以下是資料中心和雲端運算的正確定義：</a:t>
            </a:r>
          </a:p>
          <a:p>
            <a:pPr marL="457189" indent="-457189">
              <a:buFont typeface="Arial" pitchFamily="34" charset="0"/>
              <a:buChar char="•"/>
            </a:pPr>
            <a:r>
              <a:rPr lang="zh-TW" altLang="en-US" sz="2400" b="1">
                <a:latin typeface="標楷體" pitchFamily="65" charset="-120"/>
              </a:rPr>
              <a:t>資料中心</a:t>
            </a:r>
            <a:r>
              <a:rPr lang="zh-TW" altLang="en-US" sz="2400">
                <a:latin typeface="標楷體" pitchFamily="65" charset="-120"/>
              </a:rPr>
              <a:t>：通常是由內部 </a:t>
            </a:r>
            <a:r>
              <a:rPr lang="en-US" altLang="zh-TW" sz="2400">
                <a:latin typeface="標楷體" pitchFamily="65" charset="-120"/>
              </a:rPr>
              <a:t>IT </a:t>
            </a:r>
            <a:r>
              <a:rPr lang="zh-TW" altLang="en-US" sz="2400">
                <a:latin typeface="標楷體" pitchFamily="65" charset="-120"/>
              </a:rPr>
              <a:t>部門營運或異地租賃的資料儲存和處理設施。建置和維護資料中心通常非常昂貴。</a:t>
            </a:r>
            <a:r>
              <a:rPr lang="zh-TW" altLang="en-US" sz="2400" b="1">
                <a:latin typeface="標楷體" pitchFamily="65" charset="-120"/>
              </a:rPr>
              <a:t> </a:t>
            </a:r>
          </a:p>
          <a:p>
            <a:pPr marL="457189" indent="-457189">
              <a:buFont typeface="Arial" pitchFamily="34" charset="0"/>
              <a:buChar char="•"/>
            </a:pPr>
            <a:r>
              <a:rPr lang="zh-TW" altLang="en-US" sz="2400" b="1">
                <a:latin typeface="標楷體" pitchFamily="65" charset="-120"/>
              </a:rPr>
              <a:t>雲端運算</a:t>
            </a:r>
            <a:r>
              <a:rPr lang="zh-TW" altLang="en-US" sz="2400">
                <a:latin typeface="標楷體" pitchFamily="65" charset="-120"/>
              </a:rPr>
              <a:t>：通常情況下，提供隨選存取可設定的計算資源分享池的非內部服務。這些資源可以透過最少的管理工作快速佈建和釋放。</a:t>
            </a:r>
            <a:endParaRPr lang="en-US" sz="2400">
              <a:latin typeface="標楷體" pitchFamily="65" charset="-120"/>
            </a:endParaRPr>
          </a:p>
          <a:p>
            <a:pPr marL="0" indent="0">
              <a:buNone/>
            </a:pPr>
            <a:r>
              <a:rPr lang="zh-TW" altLang="en-US" sz="2400">
                <a:latin typeface="標楷體" pitchFamily="65" charset="-120"/>
              </a:rPr>
              <a:t>資料中心是提供雲端運算服務的計算、網路和儲存需求的實體設施。雲端服務供應商會使用資料中心來託管他們的雲端服務和雲端資源。</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13.1</a:t>
            </a:r>
            <a:r>
              <a:rPr lang="zh-TW" altLang="en-US" sz="3600" smtClean="0">
                <a:solidFill>
                  <a:srgbClr val="004C69"/>
                </a:solidFill>
              </a:rPr>
              <a:t>雲端</a:t>
            </a:r>
            <a:r>
              <a:rPr lang="zh-TW" altLang="en-US" sz="3600">
                <a:solidFill>
                  <a:srgbClr val="004C69"/>
                </a:solidFill>
              </a:rPr>
              <a:t>運算</a:t>
            </a:r>
            <a:br>
              <a:rPr lang="en-US" sz="3600">
                <a:solidFill>
                  <a:srgbClr val="004C69"/>
                </a:solidFill>
              </a:rPr>
            </a:br>
            <a:r>
              <a:rPr lang="zh-TW" altLang="en-US" sz="3600">
                <a:solidFill>
                  <a:srgbClr val="004C69"/>
                </a:solidFill>
              </a:rPr>
              <a:t>雲端運算與資料中心的比較</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543</a:t>
            </a:fld>
            <a:endParaRPr lang="en-US" kern="0">
              <a:solidFill>
                <a:srgbClr val="595959"/>
              </a:solidFill>
            </a:endParaRPr>
          </a:p>
        </p:txBody>
      </p:sp>
    </p:spTree>
    <p:custDataLst>
      <p:tags r:id="rId3"/>
    </p:custDataLst>
    <p:extLst>
      <p:ext uri="{BB962C8B-B14F-4D97-AF65-F5344CB8AC3E}">
        <p14:creationId xmlns:p14="http://schemas.microsoft.com/office/powerpoint/2010/main" val="212275070"/>
      </p:ext>
    </p:extLst>
  </p:cSld>
  <p:clrMapOvr>
    <a:masterClrMapping/>
  </p:clrMapOvr>
  <p:transition/>
  <p:timing/>
</p:sld>
</file>

<file path=ppt/slides/slide5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BE365722-06FA-3D4E-B885-4DAC9C7D1066}"/>
              </a:ext>
            </a:extLst>
          </p:cNvPr>
          <p:cNvSpPr>
            <a:spLocks noGrp="1"/>
          </p:cNvSpPr>
          <p:nvPr>
            <p:ph idx="1"/>
          </p:nvPr>
        </p:nvSpPr>
        <p:spPr>
          <a:xfrm>
            <a:off x="192087" y="1065260"/>
            <a:ext cx="5588000" cy="5540425"/>
          </a:xfrm>
        </p:spPr>
        <p:txBody>
          <a:bodyPr>
            <a:normAutofit/>
          </a:bodyPr>
          <a:lstStyle/>
          <a:p>
            <a:pPr marL="0" indent="0">
              <a:buNone/>
            </a:pPr>
            <a:r>
              <a:rPr lang="zh-TW" altLang="en-US" sz="2400">
                <a:latin typeface="標楷體" pitchFamily="65" charset="-120"/>
              </a:rPr>
              <a:t>“雲端運算” 和 “虛擬化” 這兩個術語通常互換使用；然而，它們意味著不同的東西。虛擬化是雲端運算的基礎。沒有它，雲端運算，因為它是最廣泛的實施，將是不可能的。 </a:t>
            </a:r>
          </a:p>
          <a:p>
            <a:pPr marL="0" indent="0">
              <a:buNone/>
            </a:pPr>
            <a:r>
              <a:rPr lang="zh-TW" altLang="en-US" sz="2400">
                <a:latin typeface="標楷體" pitchFamily="65" charset="-120"/>
              </a:rPr>
              <a:t>虛擬化將作業系統 </a:t>
            </a:r>
            <a:r>
              <a:rPr lang="en-US" altLang="zh-TW" sz="2400">
                <a:latin typeface="標楷體" pitchFamily="65" charset="-120"/>
              </a:rPr>
              <a:t>(OS) </a:t>
            </a:r>
            <a:r>
              <a:rPr lang="zh-TW" altLang="en-US" sz="2400">
                <a:latin typeface="標楷體" pitchFamily="65" charset="-120"/>
              </a:rPr>
              <a:t>與硬體分開。各供應商提供虛擬雲端服務，可視需要動態佈建伺服器。這些虛擬化伺服器執行實例是依需求建立的。</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13.2</a:t>
            </a:r>
            <a:r>
              <a:rPr lang="zh-TW" altLang="en-US" sz="3600" smtClean="0">
                <a:solidFill>
                  <a:srgbClr val="004C69"/>
                </a:solidFill>
              </a:rPr>
              <a:t> 虛擬</a:t>
            </a:r>
            <a:r>
              <a:rPr lang="zh-TW" altLang="en-US" sz="3600">
                <a:solidFill>
                  <a:srgbClr val="004C69"/>
                </a:solidFill>
              </a:rPr>
              <a:t>化</a:t>
            </a:r>
            <a:br>
              <a:rPr lang="en-US" sz="3600">
                <a:solidFill>
                  <a:srgbClr val="004C69"/>
                </a:solidFill>
              </a:rPr>
            </a:br>
            <a:r>
              <a:rPr lang="zh-TW" altLang="en-US" sz="3600">
                <a:solidFill>
                  <a:srgbClr val="004C69"/>
                </a:solidFill>
              </a:rPr>
              <a:t>雲端運算和虛擬化</a:t>
            </a:r>
          </a:p>
        </p:txBody>
      </p:sp>
      <p:pic>
        <p:nvPicPr>
          <p:cNvPr id="8" name="Picture 7">
            <a:extLst>
              <a:ext uri="{FF2B5EF4-FFF2-40B4-BE49-F238E27FC236}">
                <a16:creationId xmlns:a16="http://schemas.microsoft.com/office/drawing/2014/main" id="{B512A262-5E92-3240-B9E6-A1FA2BCBA15E}"/>
              </a:ext>
            </a:extLst>
          </p:cNvPr>
          <p:cNvPicPr>
            <a:picLocks noChangeAspect="1"/>
          </p:cNvPicPr>
          <p:nvPr/>
        </p:nvPicPr>
        <p:blipFill>
          <a:blip r:embed="rId3"/>
          <a:stretch>
            <a:fillRect/>
          </a:stretch>
        </p:blipFill>
        <p:spPr>
          <a:xfrm>
            <a:off x="5971116" y="1259780"/>
            <a:ext cx="5588000" cy="435186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544</a:t>
            </a:fld>
            <a:endParaRPr lang="en-US" kern="0">
              <a:solidFill>
                <a:srgbClr val="595959"/>
              </a:solidFill>
            </a:endParaRPr>
          </a:p>
        </p:txBody>
      </p:sp>
    </p:spTree>
    <p:custDataLst>
      <p:tags r:id="rId4"/>
    </p:custDataLst>
    <p:extLst>
      <p:ext uri="{BB962C8B-B14F-4D97-AF65-F5344CB8AC3E}">
        <p14:creationId xmlns:p14="http://schemas.microsoft.com/office/powerpoint/2010/main" val="323241110"/>
      </p:ext>
    </p:extLst>
  </p:cSld>
  <p:clrMapOvr>
    <a:masterClrMapping/>
  </p:clrMapOvr>
  <p:transition/>
  <p:timing/>
</p:sld>
</file>

<file path=ppt/slides/slide5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696241C1-922A-344A-BE2C-AE4BA89DA6AC}"/>
              </a:ext>
            </a:extLst>
          </p:cNvPr>
          <p:cNvSpPr>
            <a:spLocks noGrp="1"/>
          </p:cNvSpPr>
          <p:nvPr>
            <p:ph idx="1"/>
          </p:nvPr>
        </p:nvSpPr>
        <p:spPr>
          <a:xfrm>
            <a:off x="192088" y="1065260"/>
            <a:ext cx="5903913" cy="5540425"/>
          </a:xfrm>
        </p:spPr>
        <p:txBody>
          <a:bodyPr>
            <a:normAutofit/>
          </a:bodyPr>
          <a:lstStyle/>
          <a:p>
            <a:r>
              <a:rPr lang="zh-TW" altLang="en-US" sz="2400">
                <a:latin typeface="標楷體" pitchFamily="65" charset="-120"/>
              </a:rPr>
              <a:t>過去，企業伺服器是由伺服器作業系統，例如 </a:t>
            </a:r>
            <a:r>
              <a:rPr lang="en-US" altLang="zh-TW" sz="2400">
                <a:latin typeface="標楷體" pitchFamily="65" charset="-120"/>
              </a:rPr>
              <a:t>Windows </a:t>
            </a:r>
            <a:r>
              <a:rPr lang="zh-TW" altLang="en-US" sz="2400">
                <a:latin typeface="標楷體" pitchFamily="65" charset="-120"/>
              </a:rPr>
              <a:t>伺服器或 </a:t>
            </a:r>
            <a:r>
              <a:rPr lang="en-US" altLang="zh-TW" sz="2400">
                <a:latin typeface="標楷體" pitchFamily="65" charset="-120"/>
              </a:rPr>
              <a:t>Linux </a:t>
            </a:r>
            <a:r>
              <a:rPr lang="zh-TW" altLang="en-US" sz="2400">
                <a:latin typeface="標楷體" pitchFamily="65" charset="-120"/>
              </a:rPr>
              <a:t>伺服器，所組成，如圖所示。所有伺服器的 </a:t>
            </a:r>
            <a:r>
              <a:rPr lang="en-US" altLang="zh-TW" sz="2400">
                <a:latin typeface="標楷體" pitchFamily="65" charset="-120"/>
              </a:rPr>
              <a:t>RAM</a:t>
            </a:r>
            <a:r>
              <a:rPr lang="zh-TW" altLang="en-US" sz="2400">
                <a:latin typeface="標楷體" pitchFamily="65" charset="-120"/>
              </a:rPr>
              <a:t>、處理能力和硬碟空間都專用於所提供的服務（例如 </a:t>
            </a:r>
            <a:r>
              <a:rPr lang="en-US" altLang="zh-TW" sz="2400">
                <a:latin typeface="標楷體" pitchFamily="65" charset="-120"/>
              </a:rPr>
              <a:t>Web</a:t>
            </a:r>
            <a:r>
              <a:rPr lang="zh-TW" altLang="en-US" sz="2400">
                <a:latin typeface="標楷體" pitchFamily="65" charset="-120"/>
              </a:rPr>
              <a:t>、電子郵件服務等）。 </a:t>
            </a:r>
          </a:p>
          <a:p>
            <a:r>
              <a:rPr lang="zh-TW" altLang="en-US" sz="2400">
                <a:latin typeface="標楷體" pitchFamily="65" charset="-120"/>
              </a:rPr>
              <a:t>當元件故障時，此伺服器所提供的服務會變成無法使用。這就是所謂的單點故障。</a:t>
            </a:r>
          </a:p>
          <a:p>
            <a:r>
              <a:rPr lang="zh-TW" altLang="en-US" sz="2400">
                <a:latin typeface="標楷體" pitchFamily="65" charset="-120"/>
              </a:rPr>
              <a:t>專用伺服器未充分使用。專用伺服器經常長期閒置，等到有需要的時候才提供特定的服務。這些伺服器浪費能源，佔用的空間超過了所提供的服務量。這就是所謂的伺服器無計畫地擴展。</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13.2</a:t>
            </a:r>
            <a:r>
              <a:rPr lang="zh-TW" altLang="en-US" sz="3600" smtClean="0">
                <a:solidFill>
                  <a:srgbClr val="004C69"/>
                </a:solidFill>
              </a:rPr>
              <a:t> 虛擬</a:t>
            </a:r>
            <a:r>
              <a:rPr lang="zh-TW" altLang="en-US" sz="3600">
                <a:solidFill>
                  <a:srgbClr val="004C69"/>
                </a:solidFill>
              </a:rPr>
              <a:t>化</a:t>
            </a:r>
            <a:br>
              <a:rPr lang="en-US" sz="3600">
                <a:solidFill>
                  <a:srgbClr val="004C69"/>
                </a:solidFill>
              </a:rPr>
            </a:br>
            <a:r>
              <a:rPr lang="zh-TW" altLang="en-US" sz="3600">
                <a:solidFill>
                  <a:srgbClr val="004C69"/>
                </a:solidFill>
              </a:rPr>
              <a:t>專用伺服器</a:t>
            </a:r>
          </a:p>
        </p:txBody>
      </p:sp>
      <p:pic>
        <p:nvPicPr>
          <p:cNvPr id="7" name="Picture 6">
            <a:extLst>
              <a:ext uri="{FF2B5EF4-FFF2-40B4-BE49-F238E27FC236}">
                <a16:creationId xmlns:a16="http://schemas.microsoft.com/office/drawing/2014/main" id="{62F68B85-B729-DD44-817F-ABC3D6756B86}"/>
              </a:ext>
            </a:extLst>
          </p:cNvPr>
          <p:cNvPicPr>
            <a:picLocks noChangeAspect="1"/>
          </p:cNvPicPr>
          <p:nvPr/>
        </p:nvPicPr>
        <p:blipFill>
          <a:blip r:embed="rId3"/>
          <a:stretch>
            <a:fillRect/>
          </a:stretch>
        </p:blipFill>
        <p:spPr>
          <a:xfrm>
            <a:off x="6096001" y="1653351"/>
            <a:ext cx="5761801" cy="3551299"/>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545</a:t>
            </a:fld>
            <a:endParaRPr lang="en-US" kern="0">
              <a:solidFill>
                <a:srgbClr val="595959"/>
              </a:solidFill>
            </a:endParaRPr>
          </a:p>
        </p:txBody>
      </p:sp>
    </p:spTree>
    <p:custDataLst>
      <p:tags r:id="rId4"/>
    </p:custDataLst>
    <p:extLst>
      <p:ext uri="{BB962C8B-B14F-4D97-AF65-F5344CB8AC3E}">
        <p14:creationId xmlns:p14="http://schemas.microsoft.com/office/powerpoint/2010/main" val="4172592559"/>
      </p:ext>
    </p:extLst>
  </p:cSld>
  <p:clrMapOvr>
    <a:masterClrMapping/>
  </p:clrMapOvr>
  <p:transition/>
  <p:timing/>
</p:sld>
</file>

<file path=ppt/slides/slide5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B6AFB417-21AE-E04B-A264-F46D3B63D56E}"/>
              </a:ext>
            </a:extLst>
          </p:cNvPr>
          <p:cNvSpPr>
            <a:spLocks noGrp="1"/>
          </p:cNvSpPr>
          <p:nvPr>
            <p:ph idx="1"/>
          </p:nvPr>
        </p:nvSpPr>
        <p:spPr>
          <a:xfrm>
            <a:off x="192087" y="1065260"/>
            <a:ext cx="6657892" cy="5540425"/>
          </a:xfrm>
        </p:spPr>
        <p:txBody>
          <a:bodyPr>
            <a:normAutofit/>
          </a:bodyPr>
          <a:lstStyle/>
          <a:p>
            <a:r>
              <a:rPr lang="zh-TW" altLang="en-US" sz="2400">
                <a:latin typeface="標楷體" pitchFamily="65" charset="-120"/>
              </a:rPr>
              <a:t>伺服器虛擬化利用閒置資源，並合併所需伺服器的數目。這也使得多個作業系統可以存在於單一硬體平臺上。 </a:t>
            </a:r>
          </a:p>
          <a:p>
            <a:r>
              <a:rPr lang="zh-TW" altLang="en-US" sz="2400">
                <a:latin typeface="標楷體" pitchFamily="65" charset="-120"/>
              </a:rPr>
              <a:t>虛擬化的使用通常包括備援，以防止單點故障。</a:t>
            </a:r>
          </a:p>
          <a:p>
            <a:r>
              <a:rPr lang="zh-TW" altLang="en-US" sz="2400">
                <a:latin typeface="標楷體" pitchFamily="65" charset="-120"/>
              </a:rPr>
              <a:t>虛擬機管理程式是在實體硬體上增加一個抽象層的一個程式，韌體或硬體。抽象層用於新增虛擬機，它可以存取實體機的所有硬體，如 </a:t>
            </a:r>
            <a:r>
              <a:rPr lang="en-US" altLang="zh-TW" sz="2400">
                <a:latin typeface="標楷體" pitchFamily="65" charset="-120"/>
              </a:rPr>
              <a:t>CPU</a:t>
            </a:r>
            <a:r>
              <a:rPr lang="zh-TW" altLang="en-US" sz="2400">
                <a:latin typeface="標楷體" pitchFamily="65" charset="-120"/>
              </a:rPr>
              <a:t>、記憶體、磁碟控制器和 </a:t>
            </a:r>
            <a:r>
              <a:rPr lang="en-US" altLang="zh-TW" sz="2400">
                <a:latin typeface="標楷體" pitchFamily="65" charset="-120"/>
              </a:rPr>
              <a:t>NIC</a:t>
            </a:r>
            <a:r>
              <a:rPr lang="zh-TW" altLang="en-US" sz="2400">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13.2</a:t>
            </a:r>
            <a:r>
              <a:rPr lang="zh-TW" altLang="en-US" sz="3600" smtClean="0">
                <a:solidFill>
                  <a:srgbClr val="004C69"/>
                </a:solidFill>
              </a:rPr>
              <a:t>虛擬</a:t>
            </a:r>
            <a:r>
              <a:rPr lang="zh-TW" altLang="en-US" sz="3600">
                <a:solidFill>
                  <a:srgbClr val="004C69"/>
                </a:solidFill>
              </a:rPr>
              <a:t>化</a:t>
            </a:r>
            <a:br>
              <a:rPr lang="en-US" sz="3600">
                <a:solidFill>
                  <a:srgbClr val="004C69"/>
                </a:solidFill>
              </a:rPr>
            </a:br>
            <a:r>
              <a:rPr lang="zh-TW" altLang="en-US" sz="3600">
                <a:solidFill>
                  <a:srgbClr val="004C69"/>
                </a:solidFill>
              </a:rPr>
              <a:t>伺服器虛擬化</a:t>
            </a:r>
          </a:p>
        </p:txBody>
      </p:sp>
      <p:pic>
        <p:nvPicPr>
          <p:cNvPr id="8" name="Picture 7">
            <a:extLst>
              <a:ext uri="{FF2B5EF4-FFF2-40B4-BE49-F238E27FC236}">
                <a16:creationId xmlns:a16="http://schemas.microsoft.com/office/drawing/2014/main" id="{BA77E84A-2A27-9B4A-B4F6-A244FC3A15AC}"/>
              </a:ext>
            </a:extLst>
          </p:cNvPr>
          <p:cNvPicPr>
            <a:picLocks noChangeAspect="1"/>
          </p:cNvPicPr>
          <p:nvPr/>
        </p:nvPicPr>
        <p:blipFill>
          <a:blip r:embed="rId3"/>
          <a:stretch>
            <a:fillRect/>
          </a:stretch>
        </p:blipFill>
        <p:spPr>
          <a:xfrm>
            <a:off x="7061319" y="1470027"/>
            <a:ext cx="4694179" cy="393137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546</a:t>
            </a:fld>
            <a:endParaRPr lang="en-US" kern="0">
              <a:solidFill>
                <a:srgbClr val="595959"/>
              </a:solidFill>
            </a:endParaRPr>
          </a:p>
        </p:txBody>
      </p:sp>
    </p:spTree>
    <p:custDataLst>
      <p:tags r:id="rId4"/>
    </p:custDataLst>
    <p:extLst>
      <p:ext uri="{BB962C8B-B14F-4D97-AF65-F5344CB8AC3E}">
        <p14:creationId xmlns:p14="http://schemas.microsoft.com/office/powerpoint/2010/main" val="2617834908"/>
      </p:ext>
    </p:extLst>
  </p:cSld>
  <p:clrMapOvr>
    <a:masterClrMapping/>
  </p:clrMapOvr>
  <p:transition/>
  <p:timing/>
</p:sld>
</file>

<file path=ppt/slides/slide5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4036AB3A-3BD7-6D4B-BD39-7A0683AA9FB1}"/>
              </a:ext>
            </a:extLst>
          </p:cNvPr>
          <p:cNvSpPr>
            <a:spLocks noGrp="1"/>
          </p:cNvSpPr>
          <p:nvPr>
            <p:ph idx="1"/>
          </p:nvPr>
        </p:nvSpPr>
        <p:spPr>
          <a:xfrm>
            <a:off x="676426" y="1263535"/>
            <a:ext cx="11804381" cy="4837115"/>
          </a:xfrm>
        </p:spPr>
        <p:txBody>
          <a:bodyPr>
            <a:normAutofit/>
          </a:bodyPr>
          <a:lstStyle/>
          <a:p>
            <a:pPr marL="0" indent="0">
              <a:buNone/>
            </a:pPr>
            <a:r>
              <a:rPr lang="zh-TW" altLang="en-US" sz="2400">
                <a:latin typeface="標楷體" pitchFamily="65" charset="-120"/>
              </a:rPr>
              <a:t>虛擬化的主要優勢之一就是降低整體成本：</a:t>
            </a:r>
          </a:p>
          <a:p>
            <a:pPr lvl="1"/>
            <a:r>
              <a:rPr lang="zh-TW" altLang="en-US">
                <a:latin typeface="標楷體" pitchFamily="65" charset="-120"/>
              </a:rPr>
              <a:t>需要較少的設備</a:t>
            </a:r>
          </a:p>
          <a:p>
            <a:pPr lvl="1"/>
            <a:r>
              <a:rPr lang="zh-TW" altLang="en-US">
                <a:latin typeface="標楷體" pitchFamily="65" charset="-120"/>
              </a:rPr>
              <a:t>減少耗電量</a:t>
            </a:r>
          </a:p>
          <a:p>
            <a:pPr lvl="1"/>
            <a:r>
              <a:rPr lang="zh-TW" altLang="en-US">
                <a:latin typeface="標楷體" pitchFamily="65" charset="-120"/>
              </a:rPr>
              <a:t>所需的空間更少</a:t>
            </a:r>
          </a:p>
          <a:p>
            <a:pPr marL="0" indent="0">
              <a:buNone/>
            </a:pPr>
            <a:r>
              <a:rPr lang="zh-TW" altLang="en-US" sz="2400">
                <a:latin typeface="標楷體" pitchFamily="65" charset="-120"/>
              </a:rPr>
              <a:t>虛擬化的額外優點：</a:t>
            </a:r>
          </a:p>
          <a:p>
            <a:pPr lvl="1"/>
            <a:r>
              <a:rPr lang="zh-TW" altLang="en-US">
                <a:latin typeface="標楷體" pitchFamily="65" charset="-120"/>
              </a:rPr>
              <a:t>更輕鬆的原型設計</a:t>
            </a:r>
          </a:p>
          <a:p>
            <a:pPr lvl="1"/>
            <a:r>
              <a:rPr lang="zh-TW" altLang="en-US">
                <a:latin typeface="標楷體" pitchFamily="65" charset="-120"/>
              </a:rPr>
              <a:t>更快速的伺服器佈建</a:t>
            </a:r>
          </a:p>
          <a:p>
            <a:pPr lvl="1"/>
            <a:r>
              <a:rPr lang="zh-TW" altLang="en-US">
                <a:latin typeface="標楷體" pitchFamily="65" charset="-120"/>
              </a:rPr>
              <a:t>增加伺服器正常運作時間</a:t>
            </a:r>
          </a:p>
          <a:p>
            <a:pPr lvl="1"/>
            <a:r>
              <a:rPr lang="zh-TW" altLang="en-US">
                <a:latin typeface="標楷體" pitchFamily="65" charset="-120"/>
              </a:rPr>
              <a:t>改善災難復原</a:t>
            </a:r>
          </a:p>
          <a:p>
            <a:pPr lvl="1"/>
            <a:r>
              <a:rPr lang="zh-TW" altLang="en-US">
                <a:latin typeface="標楷體" pitchFamily="65" charset="-120"/>
              </a:rPr>
              <a:t>舊系統支援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13.2</a:t>
            </a:r>
            <a:r>
              <a:rPr lang="zh-TW" altLang="en-US" sz="3600" smtClean="0">
                <a:solidFill>
                  <a:srgbClr val="004C69"/>
                </a:solidFill>
              </a:rPr>
              <a:t>虛擬</a:t>
            </a:r>
            <a:r>
              <a:rPr lang="zh-TW" altLang="en-US" sz="3600">
                <a:solidFill>
                  <a:srgbClr val="004C69"/>
                </a:solidFill>
              </a:rPr>
              <a:t>化</a:t>
            </a:r>
            <a:br>
              <a:rPr lang="en-US" altLang="zh-TW" sz="3600">
                <a:solidFill>
                  <a:srgbClr val="004C69"/>
                </a:solidFill>
              </a:rPr>
            </a:br>
            <a:r>
              <a:rPr lang="zh-TW" altLang="en-US" sz="3600">
                <a:solidFill>
                  <a:srgbClr val="004C69"/>
                </a:solidFill>
              </a:rPr>
              <a:t>虛擬化的優勢</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547</a:t>
            </a:fld>
            <a:endParaRPr lang="en-US" kern="0">
              <a:solidFill>
                <a:srgbClr val="595959"/>
              </a:solidFill>
            </a:endParaRPr>
          </a:p>
        </p:txBody>
      </p:sp>
    </p:spTree>
    <p:custDataLst>
      <p:tags r:id="rId3"/>
    </p:custDataLst>
    <p:extLst>
      <p:ext uri="{BB962C8B-B14F-4D97-AF65-F5344CB8AC3E}">
        <p14:creationId xmlns:p14="http://schemas.microsoft.com/office/powerpoint/2010/main" val="793542659"/>
      </p:ext>
    </p:extLst>
  </p:cSld>
  <p:clrMapOvr>
    <a:masterClrMapping/>
  </p:clrMapOvr>
  <p:transition/>
  <p:timing/>
</p:sld>
</file>

<file path=ppt/slides/slide5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461F629C-D9D2-7846-A0F4-E7582E9EA952}"/>
              </a:ext>
            </a:extLst>
          </p:cNvPr>
          <p:cNvSpPr>
            <a:spLocks noGrp="1"/>
          </p:cNvSpPr>
          <p:nvPr>
            <p:ph idx="1"/>
          </p:nvPr>
        </p:nvSpPr>
        <p:spPr>
          <a:xfrm>
            <a:off x="676427" y="1180407"/>
            <a:ext cx="10545756" cy="4920243"/>
          </a:xfrm>
        </p:spPr>
        <p:txBody>
          <a:bodyPr/>
          <a:lstStyle/>
          <a:p>
            <a:pPr marL="0" indent="0">
              <a:buNone/>
            </a:pPr>
            <a:r>
              <a:rPr lang="zh-TW" altLang="en-US" sz="2400">
                <a:latin typeface="標楷體" pitchFamily="65" charset="-120"/>
              </a:rPr>
              <a:t>電腦系統由以下抽象層組成：服務，</a:t>
            </a:r>
            <a:r>
              <a:rPr lang="en-US" altLang="zh-TW" sz="2400">
                <a:latin typeface="標楷體" pitchFamily="65" charset="-120"/>
              </a:rPr>
              <a:t>OS</a:t>
            </a:r>
            <a:r>
              <a:rPr lang="zh-TW" altLang="en-US" sz="2400">
                <a:latin typeface="標楷體" pitchFamily="65" charset="-120"/>
              </a:rPr>
              <a:t>，韌體和硬體。</a:t>
            </a:r>
          </a:p>
          <a:p>
            <a:pPr lvl="1"/>
            <a:r>
              <a:rPr lang="zh-TW" altLang="en-US">
                <a:latin typeface="標楷體" pitchFamily="65" charset="-120"/>
              </a:rPr>
              <a:t>在每個抽象層中，某種類型的程式碼被用作下面的層和上面的層之間的介面。 </a:t>
            </a:r>
          </a:p>
          <a:p>
            <a:pPr lvl="1"/>
            <a:r>
              <a:rPr lang="zh-TW" altLang="en-US">
                <a:latin typeface="標楷體" pitchFamily="65" charset="-120"/>
              </a:rPr>
              <a:t>虛擬機管理程式被安裝在韌體和作業系統之間。虛擬機管理程式可以支援多個作業系統實例。</a:t>
            </a:r>
          </a:p>
          <a:p>
            <a:pPr marL="457189" indent="-457189">
              <a:buFont typeface="Arial" pitchFamily="34" charset="0"/>
              <a:buChar char="•"/>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13.2</a:t>
            </a:r>
            <a:r>
              <a:rPr lang="zh-TW" altLang="en-US" sz="3600" smtClean="0">
                <a:solidFill>
                  <a:srgbClr val="004C69"/>
                </a:solidFill>
              </a:rPr>
              <a:t> 虛擬</a:t>
            </a:r>
            <a:r>
              <a:rPr lang="zh-TW" altLang="en-US" sz="3600">
                <a:solidFill>
                  <a:srgbClr val="004C69"/>
                </a:solidFill>
              </a:rPr>
              <a:t>化</a:t>
            </a:r>
            <a:br>
              <a:rPr lang="en-US" sz="3600">
                <a:solidFill>
                  <a:srgbClr val="004C69"/>
                </a:solidFill>
              </a:rPr>
            </a:br>
            <a:r>
              <a:rPr lang="zh-TW" altLang="en-US" sz="3600">
                <a:solidFill>
                  <a:srgbClr val="004C69"/>
                </a:solidFill>
              </a:rPr>
              <a:t>抽象層</a:t>
            </a:r>
          </a:p>
        </p:txBody>
      </p:sp>
      <p:pic>
        <p:nvPicPr>
          <p:cNvPr id="7" name="Picture 6">
            <a:extLst>
              <a:ext uri="{FF2B5EF4-FFF2-40B4-BE49-F238E27FC236}">
                <a16:creationId xmlns:a16="http://schemas.microsoft.com/office/drawing/2014/main" id="{05271C7E-3E3E-454E-BCD8-12915D4B4DA0}"/>
              </a:ext>
            </a:extLst>
          </p:cNvPr>
          <p:cNvPicPr>
            <a:picLocks noChangeAspect="1"/>
          </p:cNvPicPr>
          <p:nvPr/>
        </p:nvPicPr>
        <p:blipFill>
          <a:blip r:embed="rId3"/>
          <a:stretch>
            <a:fillRect/>
          </a:stretch>
        </p:blipFill>
        <p:spPr>
          <a:xfrm>
            <a:off x="1821392" y="3371517"/>
            <a:ext cx="3742267" cy="3003883"/>
          </a:xfrm>
          <a:prstGeom prst="rect">
            <a:avLst/>
          </a:prstGeom>
        </p:spPr>
      </p:pic>
      <p:pic>
        <p:nvPicPr>
          <p:cNvPr id="8" name="Picture 7">
            <a:extLst>
              <a:ext uri="{FF2B5EF4-FFF2-40B4-BE49-F238E27FC236}">
                <a16:creationId xmlns:a16="http://schemas.microsoft.com/office/drawing/2014/main" id="{7B9922E1-407C-164F-B52E-86B0F6C3CBF3}"/>
              </a:ext>
            </a:extLst>
          </p:cNvPr>
          <p:cNvPicPr>
            <a:picLocks noChangeAspect="1"/>
          </p:cNvPicPr>
          <p:nvPr/>
        </p:nvPicPr>
        <p:blipFill>
          <a:blip r:embed="rId4"/>
          <a:stretch>
            <a:fillRect/>
          </a:stretch>
        </p:blipFill>
        <p:spPr>
          <a:xfrm>
            <a:off x="6084947" y="3429000"/>
            <a:ext cx="3742267" cy="2946400"/>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548</a:t>
            </a:fld>
            <a:endParaRPr lang="en-US" kern="0">
              <a:solidFill>
                <a:srgbClr val="595959"/>
              </a:solidFill>
            </a:endParaRPr>
          </a:p>
        </p:txBody>
      </p:sp>
    </p:spTree>
    <p:custDataLst>
      <p:tags r:id="rId5"/>
    </p:custDataLst>
    <p:extLst>
      <p:ext uri="{BB962C8B-B14F-4D97-AF65-F5344CB8AC3E}">
        <p14:creationId xmlns:p14="http://schemas.microsoft.com/office/powerpoint/2010/main" val="3094202690"/>
      </p:ext>
    </p:extLst>
  </p:cSld>
  <p:clrMapOvr>
    <a:masterClrMapping/>
  </p:clrMapOvr>
  <p:transition/>
  <p:timing/>
</p:sld>
</file>

<file path=ppt/slides/slide5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DA4662F3-9D2E-0F4A-9CA4-8E097D17AA67}"/>
              </a:ext>
            </a:extLst>
          </p:cNvPr>
          <p:cNvSpPr>
            <a:spLocks noGrp="1"/>
          </p:cNvSpPr>
          <p:nvPr>
            <p:ph idx="1"/>
          </p:nvPr>
        </p:nvSpPr>
        <p:spPr>
          <a:xfrm>
            <a:off x="676427" y="1065259"/>
            <a:ext cx="11185836" cy="5035391"/>
          </a:xfrm>
        </p:spPr>
        <p:txBody>
          <a:bodyPr/>
          <a:lstStyle/>
          <a:p>
            <a:r>
              <a:rPr lang="zh-TW" altLang="en-US">
                <a:latin typeface="標楷體" pitchFamily="65" charset="-120"/>
              </a:rPr>
              <a:t>第 </a:t>
            </a:r>
            <a:r>
              <a:rPr lang="en-US" altLang="zh-TW">
                <a:latin typeface="標楷體" pitchFamily="65" charset="-120"/>
              </a:rPr>
              <a:t>2 </a:t>
            </a:r>
            <a:r>
              <a:rPr lang="zh-TW" altLang="en-US">
                <a:latin typeface="標楷體" pitchFamily="65" charset="-120"/>
              </a:rPr>
              <a:t>類虛擬機管理程式是創建和運行 </a:t>
            </a:r>
            <a:r>
              <a:rPr lang="en-US" altLang="zh-TW">
                <a:latin typeface="標楷體" pitchFamily="65" charset="-120"/>
              </a:rPr>
              <a:t>VM </a:t>
            </a:r>
            <a:r>
              <a:rPr lang="zh-TW" altLang="en-US">
                <a:latin typeface="標楷體" pitchFamily="65" charset="-120"/>
              </a:rPr>
              <a:t>實例的軟體。虛擬機管理程式支援一個或多個虛擬機的電腦，就是一部主機。第 </a:t>
            </a:r>
            <a:r>
              <a:rPr lang="en-US" altLang="zh-TW">
                <a:latin typeface="標楷體" pitchFamily="65" charset="-120"/>
              </a:rPr>
              <a:t>2 </a:t>
            </a:r>
            <a:r>
              <a:rPr lang="zh-TW" altLang="en-US">
                <a:latin typeface="標楷體" pitchFamily="65" charset="-120"/>
              </a:rPr>
              <a:t>類虛擬機管理程式也稱為託管虛擬機管理程式。</a:t>
            </a:r>
            <a:endParaRPr lang="en-US" altLang="zh-TW">
              <a:latin typeface="標楷體" pitchFamily="65" charset="-120"/>
            </a:endParaRPr>
          </a:p>
          <a:p>
            <a:r>
              <a:rPr lang="zh-TW" altLang="en-US">
                <a:latin typeface="標楷體" pitchFamily="65" charset="-120"/>
              </a:rPr>
              <a:t>第 </a:t>
            </a:r>
            <a:r>
              <a:rPr lang="en-US" altLang="zh-TW">
                <a:latin typeface="標楷體" pitchFamily="65" charset="-120"/>
              </a:rPr>
              <a:t>2 </a:t>
            </a:r>
            <a:r>
              <a:rPr lang="zh-TW" altLang="en-US">
                <a:latin typeface="標楷體" pitchFamily="65" charset="-120"/>
              </a:rPr>
              <a:t>類虛擬機管理程式的一大優點是不需要管理主控台軟體。</a:t>
            </a:r>
            <a:endParaRPr lang="zh-TW" alt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13.2</a:t>
            </a:r>
            <a:r>
              <a:rPr lang="zh-TW" altLang="en-US" sz="3600" smtClean="0">
                <a:solidFill>
                  <a:srgbClr val="004C69"/>
                </a:solidFill>
              </a:rPr>
              <a:t> 虛擬</a:t>
            </a:r>
            <a:r>
              <a:rPr lang="zh-TW" altLang="en-US" sz="3600">
                <a:solidFill>
                  <a:srgbClr val="004C69"/>
                </a:solidFill>
              </a:rPr>
              <a:t>化</a:t>
            </a:r>
            <a:br>
              <a:rPr lang="en-US" sz="3600">
                <a:solidFill>
                  <a:srgbClr val="004C69"/>
                </a:solidFill>
              </a:rPr>
            </a:br>
            <a:r>
              <a:rPr lang="zh-TW" altLang="en-US" sz="3600">
                <a:solidFill>
                  <a:srgbClr val="004C69"/>
                </a:solidFill>
              </a:rPr>
              <a:t>第 </a:t>
            </a:r>
            <a:r>
              <a:rPr lang="en-US" altLang="zh-TW" sz="3600">
                <a:solidFill>
                  <a:srgbClr val="004C69"/>
                </a:solidFill>
              </a:rPr>
              <a:t>2 </a:t>
            </a:r>
            <a:r>
              <a:rPr lang="zh-TW" altLang="en-US" sz="3600">
                <a:solidFill>
                  <a:srgbClr val="004C69"/>
                </a:solidFill>
              </a:rPr>
              <a:t>類虛擬機管理程式</a:t>
            </a:r>
          </a:p>
        </p:txBody>
      </p:sp>
      <p:pic>
        <p:nvPicPr>
          <p:cNvPr id="9" name="Picture 8">
            <a:extLst>
              <a:ext uri="{FF2B5EF4-FFF2-40B4-BE49-F238E27FC236}">
                <a16:creationId xmlns:a16="http://schemas.microsoft.com/office/drawing/2014/main" id="{B8024F4B-FC6A-D448-9552-72B707A3E330}"/>
              </a:ext>
            </a:extLst>
          </p:cNvPr>
          <p:cNvPicPr>
            <a:picLocks noChangeAspect="1"/>
          </p:cNvPicPr>
          <p:nvPr/>
        </p:nvPicPr>
        <p:blipFill>
          <a:blip r:embed="rId3"/>
          <a:stretch>
            <a:fillRect/>
          </a:stretch>
        </p:blipFill>
        <p:spPr>
          <a:xfrm>
            <a:off x="3979661" y="3170811"/>
            <a:ext cx="4313267" cy="3015780"/>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549</a:t>
            </a:fld>
            <a:endParaRPr lang="en-US" kern="0">
              <a:solidFill>
                <a:srgbClr val="595959"/>
              </a:solidFill>
            </a:endParaRPr>
          </a:p>
        </p:txBody>
      </p:sp>
    </p:spTree>
    <p:custDataLst>
      <p:tags r:id="rId4"/>
    </p:custDataLst>
    <p:extLst>
      <p:ext uri="{BB962C8B-B14F-4D97-AF65-F5344CB8AC3E}">
        <p14:creationId xmlns:p14="http://schemas.microsoft.com/office/powerpoint/2010/main" val="459728349"/>
      </p:ext>
    </p:extLst>
  </p:cSld>
  <p:clrMapOvr>
    <a:masterClrMapping/>
  </p:clrMapOvr>
  <p:transition/>
  <p:timing/>
</p:sld>
</file>

<file path=ppt/slides/slide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D420674E-26B6-9548-B9CF-2D4A0599ED24}"/>
              </a:ext>
            </a:extLst>
          </p:cNvPr>
          <p:cNvSpPr>
            <a:spLocks noGrp="1"/>
          </p:cNvSpPr>
          <p:nvPr>
            <p:ph idx="1"/>
          </p:nvPr>
        </p:nvSpPr>
        <p:spPr>
          <a:xfrm>
            <a:off x="535901" y="1065259"/>
            <a:ext cx="11097299" cy="5540425"/>
          </a:xfrm>
        </p:spPr>
        <p:txBody>
          <a:bodyPr>
            <a:normAutofit/>
          </a:bodyPr>
          <a:lstStyle/>
          <a:p>
            <a:pPr marL="0" indent="0">
              <a:buNone/>
            </a:pPr>
            <a:r>
              <a:rPr lang="en-US" altLang="zh-TW" sz="2400">
                <a:latin typeface="標楷體" pitchFamily="65" charset="-120"/>
              </a:rPr>
              <a:t>OSPF DR </a:t>
            </a:r>
            <a:r>
              <a:rPr lang="zh-TW" altLang="en-US" sz="2400">
                <a:latin typeface="標楷體" pitchFamily="65" charset="-120"/>
              </a:rPr>
              <a:t>和 </a:t>
            </a:r>
            <a:r>
              <a:rPr lang="en-US" altLang="zh-TW" sz="2400">
                <a:latin typeface="標楷體" pitchFamily="65" charset="-120"/>
              </a:rPr>
              <a:t>BDR </a:t>
            </a:r>
            <a:r>
              <a:rPr lang="zh-TW" altLang="en-US" sz="2400">
                <a:latin typeface="標楷體" pitchFamily="65" charset="-120"/>
              </a:rPr>
              <a:t>選舉決定是根據以下準則，按順序排列：</a:t>
            </a:r>
            <a:endParaRPr lang="en-US" altLang="zh-TW" sz="2400">
              <a:latin typeface="標楷體" pitchFamily="65" charset="-120"/>
            </a:endParaRPr>
          </a:p>
          <a:p>
            <a:pPr marL="457189" indent="-457189">
              <a:buFont typeface="+mj-lt"/>
              <a:buAutoNum type="arabicPeriod"/>
            </a:pPr>
            <a:r>
              <a:rPr lang="zh-TW" altLang="en-US" sz="2400">
                <a:latin typeface="標楷體" pitchFamily="65" charset="-120"/>
              </a:rPr>
              <a:t>網路中的路由器會選擇介面優先順序最高的路由器作為 </a:t>
            </a:r>
            <a:r>
              <a:rPr lang="en-US" altLang="zh-TW" sz="2400">
                <a:latin typeface="標楷體" pitchFamily="65" charset="-120"/>
              </a:rPr>
              <a:t>DR</a:t>
            </a:r>
            <a:r>
              <a:rPr lang="zh-TW" altLang="en-US" sz="2400">
                <a:latin typeface="標楷體" pitchFamily="65" charset="-120"/>
              </a:rPr>
              <a:t>。具有第二高介面優先順序的路由器會被選為 </a:t>
            </a:r>
            <a:r>
              <a:rPr lang="en-US" altLang="zh-TW" sz="2400">
                <a:latin typeface="標楷體" pitchFamily="65" charset="-120"/>
              </a:rPr>
              <a:t>BDR</a:t>
            </a:r>
            <a:r>
              <a:rPr lang="zh-TW" altLang="en-US" sz="2400">
                <a:latin typeface="標楷體" pitchFamily="65" charset="-120"/>
              </a:rPr>
              <a:t>。</a:t>
            </a:r>
            <a:endParaRPr lang="en-US" altLang="zh-TW" sz="2400">
              <a:latin typeface="標楷體" pitchFamily="65" charset="-120"/>
            </a:endParaRPr>
          </a:p>
          <a:p>
            <a:pPr marL="632867" lvl="1" indent="-380990"/>
            <a:r>
              <a:rPr lang="zh-TW" altLang="en-US">
                <a:latin typeface="標楷體" pitchFamily="65" charset="-120"/>
              </a:rPr>
              <a:t>優先順序可以設定為介於 </a:t>
            </a:r>
            <a:r>
              <a:rPr lang="en-US" altLang="zh-TW">
                <a:latin typeface="標楷體" pitchFamily="65" charset="-120"/>
              </a:rPr>
              <a:t>0 </a:t>
            </a:r>
            <a:r>
              <a:rPr lang="zh-TW" altLang="en-US">
                <a:latin typeface="標楷體" pitchFamily="65" charset="-120"/>
              </a:rPr>
              <a:t>到 </a:t>
            </a:r>
            <a:r>
              <a:rPr lang="en-US" altLang="zh-TW">
                <a:latin typeface="標楷體" pitchFamily="65" charset="-120"/>
              </a:rPr>
              <a:t>255 </a:t>
            </a:r>
            <a:r>
              <a:rPr lang="zh-TW" altLang="en-US">
                <a:latin typeface="標楷體" pitchFamily="65" charset="-120"/>
              </a:rPr>
              <a:t>之間的任何數字。</a:t>
            </a:r>
            <a:endParaRPr lang="en-US" altLang="zh-TW">
              <a:latin typeface="標楷體" pitchFamily="65" charset="-120"/>
            </a:endParaRPr>
          </a:p>
          <a:p>
            <a:pPr marL="632867" lvl="1" indent="-380990"/>
            <a:r>
              <a:rPr lang="zh-TW" altLang="en-US">
                <a:latin typeface="標楷體" pitchFamily="65" charset="-120"/>
              </a:rPr>
              <a:t>如果介面優先順序值設為 </a:t>
            </a:r>
            <a:r>
              <a:rPr lang="en-US" altLang="zh-TW">
                <a:latin typeface="標楷體" pitchFamily="65" charset="-120"/>
              </a:rPr>
              <a:t>0</a:t>
            </a:r>
            <a:r>
              <a:rPr lang="zh-TW" altLang="en-US">
                <a:latin typeface="標楷體" pitchFamily="65" charset="-120"/>
              </a:rPr>
              <a:t>，則無法將該介面選舉為 </a:t>
            </a:r>
            <a:r>
              <a:rPr lang="en-US" altLang="zh-TW">
                <a:latin typeface="標楷體" pitchFamily="65" charset="-120"/>
              </a:rPr>
              <a:t>DR </a:t>
            </a:r>
            <a:r>
              <a:rPr lang="zh-TW" altLang="en-US">
                <a:latin typeface="標楷體" pitchFamily="65" charset="-120"/>
              </a:rPr>
              <a:t>或 </a:t>
            </a:r>
            <a:r>
              <a:rPr lang="en-US" altLang="zh-TW">
                <a:latin typeface="標楷體" pitchFamily="65" charset="-120"/>
              </a:rPr>
              <a:t>BDR</a:t>
            </a:r>
            <a:r>
              <a:rPr lang="zh-TW" altLang="en-US">
                <a:latin typeface="標楷體" pitchFamily="65" charset="-120"/>
              </a:rPr>
              <a:t>。</a:t>
            </a:r>
            <a:endParaRPr lang="en-US" altLang="zh-TW">
              <a:latin typeface="標楷體" pitchFamily="65" charset="-120"/>
            </a:endParaRPr>
          </a:p>
          <a:p>
            <a:pPr marL="632867" lvl="1" indent="-380990"/>
            <a:r>
              <a:rPr lang="zh-TW" altLang="en-US">
                <a:latin typeface="標楷體" pitchFamily="65" charset="-120"/>
              </a:rPr>
              <a:t>多重存取廣播介面的預設優先順序為 </a:t>
            </a:r>
            <a:r>
              <a:rPr lang="en-US" altLang="zh-TW">
                <a:latin typeface="標楷體" pitchFamily="65" charset="-120"/>
              </a:rPr>
              <a:t>1</a:t>
            </a:r>
            <a:r>
              <a:rPr lang="zh-TW" altLang="en-US">
                <a:latin typeface="標楷體" pitchFamily="65" charset="-120"/>
              </a:rPr>
              <a:t>。</a:t>
            </a:r>
            <a:endParaRPr lang="en-US" altLang="zh-TW">
              <a:latin typeface="標楷體" pitchFamily="65" charset="-120"/>
            </a:endParaRPr>
          </a:p>
          <a:p>
            <a:pPr marL="457189" indent="-457189">
              <a:buFont typeface="+mj-lt"/>
              <a:buAutoNum type="arabicPeriod"/>
            </a:pPr>
            <a:r>
              <a:rPr lang="zh-TW" altLang="en-US" sz="2400">
                <a:latin typeface="標楷體" pitchFamily="65" charset="-120"/>
              </a:rPr>
              <a:t>如果介面優先順序相等，則會選擇具有最高路由器 </a:t>
            </a:r>
            <a:r>
              <a:rPr lang="en-US" altLang="zh-TW" sz="2400">
                <a:latin typeface="標楷體" pitchFamily="65" charset="-120"/>
              </a:rPr>
              <a:t>ID </a:t>
            </a:r>
            <a:r>
              <a:rPr lang="zh-TW" altLang="en-US" sz="2400">
                <a:latin typeface="標楷體" pitchFamily="65" charset="-120"/>
              </a:rPr>
              <a:t>的路由器為 </a:t>
            </a:r>
            <a:r>
              <a:rPr lang="en-US" altLang="zh-TW" sz="2400">
                <a:latin typeface="標楷體" pitchFamily="65" charset="-120"/>
              </a:rPr>
              <a:t>DR</a:t>
            </a:r>
            <a:r>
              <a:rPr lang="zh-TW" altLang="en-US" sz="2400">
                <a:latin typeface="標楷體" pitchFamily="65" charset="-120"/>
              </a:rPr>
              <a:t>。具有第二高路由器 </a:t>
            </a:r>
            <a:r>
              <a:rPr lang="en-US" altLang="zh-TW" sz="2400">
                <a:latin typeface="標楷體" pitchFamily="65" charset="-120"/>
              </a:rPr>
              <a:t>ID </a:t>
            </a:r>
            <a:r>
              <a:rPr lang="zh-TW" altLang="en-US" sz="2400">
                <a:latin typeface="標楷體" pitchFamily="65" charset="-120"/>
              </a:rPr>
              <a:t>的路由器會成為新的 </a:t>
            </a:r>
            <a:r>
              <a:rPr lang="en-US" altLang="zh-TW" sz="2400">
                <a:latin typeface="標楷體" pitchFamily="65" charset="-120"/>
              </a:rPr>
              <a:t>BDR</a:t>
            </a:r>
            <a:r>
              <a:rPr lang="zh-TW" altLang="en-US" sz="2400">
                <a:latin typeface="標楷體" pitchFamily="65" charset="-120"/>
              </a:rPr>
              <a:t>。</a:t>
            </a:r>
            <a:endParaRPr lang="en-US" altLang="zh-TW" sz="2400">
              <a:latin typeface="標楷體" pitchFamily="65" charset="-120"/>
            </a:endParaRPr>
          </a:p>
          <a:p>
            <a:pPr marL="632867" lvl="1" indent="-380990"/>
            <a:r>
              <a:rPr lang="zh-TW" altLang="en-US">
                <a:latin typeface="標楷體" pitchFamily="65" charset="-120"/>
              </a:rPr>
              <a:t>一旦多重存取網路上第一個具有 </a:t>
            </a:r>
            <a:r>
              <a:rPr lang="en-US" altLang="zh-TW">
                <a:latin typeface="標楷體" pitchFamily="65" charset="-120"/>
              </a:rPr>
              <a:t>OSPF </a:t>
            </a:r>
            <a:r>
              <a:rPr lang="zh-TW" altLang="en-US">
                <a:latin typeface="標楷體" pitchFamily="65" charset="-120"/>
              </a:rPr>
              <a:t>啟用介面的路由器處於活動狀態，</a:t>
            </a:r>
            <a:r>
              <a:rPr lang="en-US" altLang="zh-TW">
                <a:latin typeface="標楷體" pitchFamily="65" charset="-120"/>
              </a:rPr>
              <a:t>DR </a:t>
            </a:r>
            <a:r>
              <a:rPr lang="zh-TW" altLang="en-US">
                <a:latin typeface="標楷體" pitchFamily="65" charset="-120"/>
              </a:rPr>
              <a:t>和 </a:t>
            </a:r>
            <a:r>
              <a:rPr lang="en-US" altLang="zh-TW">
                <a:latin typeface="標楷體" pitchFamily="65" charset="-120"/>
              </a:rPr>
              <a:t>BDR </a:t>
            </a:r>
            <a:r>
              <a:rPr lang="zh-TW" altLang="en-US">
                <a:latin typeface="標楷體" pitchFamily="65" charset="-120"/>
              </a:rPr>
              <a:t>選舉程序就會發生。如果多重存取網路上的所有路由器都尚未完成開機，則路由器 </a:t>
            </a:r>
            <a:r>
              <a:rPr lang="en-US" altLang="zh-TW">
                <a:latin typeface="標楷體" pitchFamily="65" charset="-120"/>
              </a:rPr>
              <a:t>ID </a:t>
            </a:r>
            <a:r>
              <a:rPr lang="zh-TW" altLang="en-US">
                <a:latin typeface="標楷體" pitchFamily="65" charset="-120"/>
              </a:rPr>
              <a:t>較低的路由器可能會變成 </a:t>
            </a:r>
            <a:r>
              <a:rPr lang="en-US" altLang="zh-TW">
                <a:latin typeface="標楷體" pitchFamily="65" charset="-120"/>
              </a:rPr>
              <a:t>DR</a:t>
            </a:r>
            <a:r>
              <a:rPr lang="zh-TW" altLang="en-US">
                <a:latin typeface="標楷體" pitchFamily="65" charset="-120"/>
              </a:rPr>
              <a:t>。</a:t>
            </a:r>
            <a:endParaRPr lang="en-US" altLang="zh-TW">
              <a:latin typeface="標楷體" pitchFamily="65" charset="-120"/>
            </a:endParaRPr>
          </a:p>
          <a:p>
            <a:pPr marL="632867" lvl="1" indent="-380990"/>
            <a:r>
              <a:rPr lang="zh-TW" altLang="en-US">
                <a:latin typeface="標楷體" pitchFamily="65" charset="-120"/>
              </a:rPr>
              <a:t>新增路由器並不會啟動新的選舉程序。</a:t>
            </a:r>
            <a:endParaRPr lang="en-US">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2.3</a:t>
            </a:r>
            <a:r>
              <a:rPr lang="zh-TW" altLang="en-US" sz="3600" smtClean="0">
                <a:solidFill>
                  <a:srgbClr val="004C69"/>
                </a:solidFill>
              </a:rPr>
              <a:t>多重</a:t>
            </a:r>
            <a:r>
              <a:rPr lang="zh-TW" altLang="en-US" sz="3600">
                <a:solidFill>
                  <a:srgbClr val="004C69"/>
                </a:solidFill>
              </a:rPr>
              <a:t>存取</a:t>
            </a:r>
            <a:r>
              <a:rPr lang="en-US" altLang="zh-TW" sz="3600">
                <a:solidFill>
                  <a:srgbClr val="004C69"/>
                </a:solidFill>
              </a:rPr>
              <a:t> OSPF </a:t>
            </a:r>
            <a:r>
              <a:rPr lang="zh-TW" altLang="en-US" sz="3600">
                <a:solidFill>
                  <a:srgbClr val="004C69"/>
                </a:solidFill>
              </a:rPr>
              <a:t>網路</a:t>
            </a:r>
            <a:br>
              <a:rPr lang="en-US" sz="3600">
                <a:solidFill>
                  <a:srgbClr val="004C69"/>
                </a:solidFill>
              </a:rPr>
            </a:br>
            <a:r>
              <a:rPr lang="zh-TW" altLang="en-US" sz="3600">
                <a:solidFill>
                  <a:srgbClr val="004C69"/>
                </a:solidFill>
              </a:rPr>
              <a:t>預設</a:t>
            </a:r>
            <a:r>
              <a:rPr lang="en-US" altLang="zh-TW" sz="3600">
                <a:solidFill>
                  <a:srgbClr val="004C69"/>
                </a:solidFill>
              </a:rPr>
              <a:t> DR/BDR </a:t>
            </a:r>
            <a:r>
              <a:rPr lang="zh-TW" altLang="en-US" sz="3600">
                <a:solidFill>
                  <a:srgbClr val="004C69"/>
                </a:solidFill>
              </a:rPr>
              <a:t>選舉程序</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55</a:t>
            </a:fld>
            <a:endParaRPr lang="en-US" kern="0">
              <a:solidFill>
                <a:srgbClr val="595959"/>
              </a:solidFill>
            </a:endParaRPr>
          </a:p>
        </p:txBody>
      </p:sp>
    </p:spTree>
    <p:custDataLst>
      <p:tags r:id="rId3"/>
    </p:custDataLst>
    <p:extLst>
      <p:ext uri="{BB962C8B-B14F-4D97-AF65-F5344CB8AC3E}">
        <p14:creationId xmlns:p14="http://schemas.microsoft.com/office/powerpoint/2010/main" val="2398040736"/>
      </p:ext>
    </p:extLst>
  </p:cSld>
  <p:clrMapOvr>
    <a:masterClrMapping/>
  </p:clrMapOvr>
  <p:transition/>
  <p:timing/>
</p:sld>
</file>

<file path=ppt/slides/slide5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Content Placeholder 6">
            <a:extLst>
              <a:ext uri="{FF2B5EF4-FFF2-40B4-BE49-F238E27FC236}">
                <a16:creationId xmlns:a16="http://schemas.microsoft.com/office/drawing/2014/main" id="{AED8F7F4-2269-0A40-904E-94273E04803C}"/>
              </a:ext>
            </a:extLst>
          </p:cNvPr>
          <p:cNvSpPr>
            <a:spLocks noGrp="1"/>
          </p:cNvSpPr>
          <p:nvPr>
            <p:ph idx="1"/>
          </p:nvPr>
        </p:nvSpPr>
        <p:spPr>
          <a:xfrm>
            <a:off x="676426" y="1230284"/>
            <a:ext cx="9456789" cy="4870366"/>
          </a:xfrm>
        </p:spPr>
        <p:txBody>
          <a:bodyPr>
            <a:normAutofit/>
          </a:bodyPr>
          <a:lstStyle/>
          <a:p>
            <a:r>
              <a:rPr lang="zh-TW" altLang="en-US" sz="2400">
                <a:latin typeface="標楷體" pitchFamily="65" charset="-120"/>
              </a:rPr>
              <a:t>第 </a:t>
            </a:r>
            <a:r>
              <a:rPr lang="en-US" altLang="zh-TW" sz="2400">
                <a:latin typeface="標楷體" pitchFamily="65" charset="-120"/>
              </a:rPr>
              <a:t>1 </a:t>
            </a:r>
            <a:r>
              <a:rPr lang="zh-TW" altLang="en-US" sz="2400">
                <a:latin typeface="標楷體" pitchFamily="65" charset="-120"/>
              </a:rPr>
              <a:t>類虛擬機管理程式也稱為“裸機”方法，因為虛擬機管理程式直接安裝在硬體上。第 </a:t>
            </a:r>
            <a:r>
              <a:rPr lang="en-US" altLang="zh-TW" sz="2400">
                <a:latin typeface="標楷體" pitchFamily="65" charset="-120"/>
              </a:rPr>
              <a:t>1 </a:t>
            </a:r>
            <a:r>
              <a:rPr lang="zh-TW" altLang="en-US" sz="2400">
                <a:latin typeface="標楷體" pitchFamily="65" charset="-120"/>
              </a:rPr>
              <a:t>類虛擬機管理程式通常用於企業伺服器和資料中心網路裝置。 </a:t>
            </a:r>
          </a:p>
          <a:p>
            <a:r>
              <a:rPr lang="zh-TW" altLang="en-US" sz="2400">
                <a:latin typeface="標楷體" pitchFamily="65" charset="-120"/>
              </a:rPr>
              <a:t>使用第 </a:t>
            </a:r>
            <a:r>
              <a:rPr lang="en-US" altLang="zh-TW" sz="2400">
                <a:latin typeface="標楷體" pitchFamily="65" charset="-120"/>
              </a:rPr>
              <a:t>1 </a:t>
            </a:r>
            <a:r>
              <a:rPr lang="zh-TW" altLang="en-US" sz="2400">
                <a:latin typeface="標楷體" pitchFamily="65" charset="-120"/>
              </a:rPr>
              <a:t>類虛擬機管理程式，虛擬機管理程式會直接安裝在伺服器或網路硬體上。然後，作業系統的實例會安裝在虛擬機管理程式上，如圖所示。第 </a:t>
            </a:r>
            <a:r>
              <a:rPr lang="en-US" altLang="zh-TW" sz="2400">
                <a:latin typeface="標楷體" pitchFamily="65" charset="-120"/>
              </a:rPr>
              <a:t>1 </a:t>
            </a:r>
            <a:r>
              <a:rPr lang="zh-TW" altLang="en-US" sz="2400">
                <a:latin typeface="標楷體" pitchFamily="65" charset="-120"/>
              </a:rPr>
              <a:t>類虛擬機管理程式可直接存取硬體資源。因此，它們比託管架構更有效率。第 </a:t>
            </a:r>
            <a:r>
              <a:rPr lang="en-US" altLang="zh-TW" sz="2400">
                <a:latin typeface="標楷體" pitchFamily="65" charset="-120"/>
              </a:rPr>
              <a:t>1 </a:t>
            </a:r>
            <a:r>
              <a:rPr lang="zh-TW" altLang="en-US" sz="2400">
                <a:latin typeface="標楷體" pitchFamily="65" charset="-120"/>
              </a:rPr>
              <a:t>類虛擬機管理程式可改善擴充性、效能和耐用性。</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13.3</a:t>
            </a:r>
            <a:r>
              <a:rPr lang="zh-TW" altLang="en-US" sz="3600" smtClean="0">
                <a:solidFill>
                  <a:srgbClr val="004C69"/>
                </a:solidFill>
              </a:rPr>
              <a:t> 虛擬</a:t>
            </a:r>
            <a:r>
              <a:rPr lang="zh-TW" altLang="en-US" sz="3600">
                <a:solidFill>
                  <a:srgbClr val="004C69"/>
                </a:solidFill>
              </a:rPr>
              <a:t>網路基礎建設</a:t>
            </a:r>
            <a:br>
              <a:rPr lang="en-US" sz="3600">
                <a:solidFill>
                  <a:srgbClr val="004C69"/>
                </a:solidFill>
              </a:rPr>
            </a:br>
            <a:r>
              <a:rPr lang="zh-TW" altLang="en-US" sz="3600">
                <a:solidFill>
                  <a:srgbClr val="004C69"/>
                </a:solidFill>
              </a:rPr>
              <a:t>第 </a:t>
            </a:r>
            <a:r>
              <a:rPr lang="en-US" altLang="zh-TW" sz="3600">
                <a:solidFill>
                  <a:srgbClr val="004C69"/>
                </a:solidFill>
              </a:rPr>
              <a:t>1 </a:t>
            </a:r>
            <a:r>
              <a:rPr lang="zh-TW" altLang="en-US" sz="3600">
                <a:solidFill>
                  <a:srgbClr val="004C69"/>
                </a:solidFill>
              </a:rPr>
              <a:t>類虛擬機管理程式</a:t>
            </a:r>
          </a:p>
        </p:txBody>
      </p:sp>
      <p:pic>
        <p:nvPicPr>
          <p:cNvPr id="9" name="Picture 8">
            <a:extLst>
              <a:ext uri="{FF2B5EF4-FFF2-40B4-BE49-F238E27FC236}">
                <a16:creationId xmlns:a16="http://schemas.microsoft.com/office/drawing/2014/main" id="{D7125189-0140-7B41-BA11-AF1A333677E1}"/>
              </a:ext>
            </a:extLst>
          </p:cNvPr>
          <p:cNvPicPr>
            <a:picLocks noChangeAspect="1"/>
          </p:cNvPicPr>
          <p:nvPr/>
        </p:nvPicPr>
        <p:blipFill>
          <a:blip r:embed="rId3"/>
          <a:stretch>
            <a:fillRect/>
          </a:stretch>
        </p:blipFill>
        <p:spPr>
          <a:xfrm>
            <a:off x="4134034" y="4245563"/>
            <a:ext cx="4220496" cy="2322689"/>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550</a:t>
            </a:fld>
            <a:endParaRPr lang="en-US" kern="0">
              <a:solidFill>
                <a:srgbClr val="595959"/>
              </a:solidFill>
            </a:endParaRPr>
          </a:p>
        </p:txBody>
      </p:sp>
    </p:spTree>
    <p:custDataLst>
      <p:tags r:id="rId4"/>
    </p:custDataLst>
    <p:extLst>
      <p:ext uri="{BB962C8B-B14F-4D97-AF65-F5344CB8AC3E}">
        <p14:creationId xmlns:p14="http://schemas.microsoft.com/office/powerpoint/2010/main" val="265588925"/>
      </p:ext>
    </p:extLst>
  </p:cSld>
  <p:clrMapOvr>
    <a:masterClrMapping/>
  </p:clrMapOvr>
  <p:transition/>
  <p:timing/>
</p:sld>
</file>

<file path=ppt/slides/slide5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675F2EA5-9D85-0E44-AEE5-1030A2B30440}"/>
              </a:ext>
            </a:extLst>
          </p:cNvPr>
          <p:cNvSpPr>
            <a:spLocks noGrp="1"/>
          </p:cNvSpPr>
          <p:nvPr>
            <p:ph idx="1"/>
          </p:nvPr>
        </p:nvSpPr>
        <p:spPr>
          <a:xfrm>
            <a:off x="676426" y="1296785"/>
            <a:ext cx="10030367" cy="4803865"/>
          </a:xfrm>
        </p:spPr>
        <p:txBody>
          <a:bodyPr>
            <a:normAutofit/>
          </a:bodyPr>
          <a:lstStyle/>
          <a:p>
            <a:r>
              <a:rPr lang="zh-TW" altLang="en-US" sz="2400">
                <a:latin typeface="標楷體" pitchFamily="65" charset="-120"/>
              </a:rPr>
              <a:t>第 </a:t>
            </a:r>
            <a:r>
              <a:rPr lang="en-US" altLang="zh-TW" sz="2400">
                <a:latin typeface="標楷體" pitchFamily="65" charset="-120"/>
              </a:rPr>
              <a:t>1 </a:t>
            </a:r>
            <a:r>
              <a:rPr lang="zh-TW" altLang="en-US" sz="2400">
                <a:latin typeface="標楷體" pitchFamily="65" charset="-120"/>
              </a:rPr>
              <a:t>類虛擬機管理程式需要“管理主控台”來管理虛擬機管理程式。管理軟體被用來管理使用相同的虛擬機管理程式的多部伺服器。管理主控台可以視需要自動合併伺服器，並開啟或關閉伺服器的電源。 </a:t>
            </a:r>
          </a:p>
          <a:p>
            <a:r>
              <a:rPr lang="zh-TW" altLang="en-US" sz="2400">
                <a:latin typeface="標楷體" pitchFamily="65" charset="-120"/>
              </a:rPr>
              <a:t>管理主控台提供由硬體故障復原。如果伺服器元件故障，管理主控台會自動將 </a:t>
            </a:r>
            <a:r>
              <a:rPr lang="en-US" altLang="zh-TW" sz="2400">
                <a:latin typeface="標楷體" pitchFamily="65" charset="-120"/>
              </a:rPr>
              <a:t>VM </a:t>
            </a:r>
            <a:r>
              <a:rPr lang="zh-TW" altLang="en-US" sz="2400">
                <a:latin typeface="標楷體" pitchFamily="65" charset="-120"/>
              </a:rPr>
              <a:t>移至另一部伺服器。</a:t>
            </a:r>
            <a:r>
              <a:rPr lang="en-US" altLang="zh-TW" sz="2400">
                <a:latin typeface="標楷體" pitchFamily="65" charset="-120"/>
              </a:rPr>
              <a:t> Cisco Unified Computing System (UCS) Manager </a:t>
            </a:r>
            <a:r>
              <a:rPr lang="zh-TW" altLang="en-US" sz="2400">
                <a:latin typeface="標楷體" pitchFamily="65" charset="-120"/>
              </a:rPr>
              <a:t>可控制多部伺服器，並管理數千部虛擬機的資源。</a:t>
            </a:r>
          </a:p>
          <a:p>
            <a:r>
              <a:rPr lang="zh-TW" altLang="en-US" sz="2400">
                <a:latin typeface="標楷體" pitchFamily="65" charset="-120"/>
              </a:rPr>
              <a:t>某些管理主控台也允許伺服器超額配置。超額配置是在安裝多個 </a:t>
            </a:r>
            <a:r>
              <a:rPr lang="en-US" altLang="zh-TW" sz="2400">
                <a:latin typeface="標楷體" pitchFamily="65" charset="-120"/>
              </a:rPr>
              <a:t>OS </a:t>
            </a:r>
            <a:r>
              <a:rPr lang="zh-TW" altLang="en-US" sz="2400">
                <a:latin typeface="標楷體" pitchFamily="65" charset="-120"/>
              </a:rPr>
              <a:t>實例時，但它們的記憶體配置超過伺服器的記憶體總量。超額配置是常見的做法，因為四個作業系統實例在任何時刻都很少需要他們分配的所有資源。</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13.3</a:t>
            </a:r>
            <a:r>
              <a:rPr lang="zh-TW" altLang="en-US" sz="3600" smtClean="0">
                <a:solidFill>
                  <a:srgbClr val="004C69"/>
                </a:solidFill>
              </a:rPr>
              <a:t> 虛擬</a:t>
            </a:r>
            <a:r>
              <a:rPr lang="zh-TW" altLang="en-US" sz="3600">
                <a:solidFill>
                  <a:srgbClr val="004C69"/>
                </a:solidFill>
              </a:rPr>
              <a:t>網路基礎建設</a:t>
            </a:r>
            <a:br>
              <a:rPr lang="en-US" altLang="zh-TW" sz="3600">
                <a:solidFill>
                  <a:srgbClr val="004C69"/>
                </a:solidFill>
              </a:rPr>
            </a:br>
            <a:r>
              <a:rPr lang="zh-TW" altLang="en-US" sz="3600">
                <a:solidFill>
                  <a:srgbClr val="004C69"/>
                </a:solidFill>
              </a:rPr>
              <a:t>在虛擬機管理程式上安裝 </a:t>
            </a:r>
            <a:r>
              <a:rPr lang="en-US" altLang="zh-TW" sz="3600">
                <a:solidFill>
                  <a:srgbClr val="004C69"/>
                </a:solidFill>
              </a:rPr>
              <a:t>VM</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551</a:t>
            </a:fld>
            <a:endParaRPr lang="en-US" kern="0">
              <a:solidFill>
                <a:srgbClr val="595959"/>
              </a:solidFill>
            </a:endParaRPr>
          </a:p>
        </p:txBody>
      </p:sp>
    </p:spTree>
    <p:custDataLst>
      <p:tags r:id="rId3"/>
    </p:custDataLst>
    <p:extLst>
      <p:ext uri="{BB962C8B-B14F-4D97-AF65-F5344CB8AC3E}">
        <p14:creationId xmlns:p14="http://schemas.microsoft.com/office/powerpoint/2010/main" val="3043769605"/>
      </p:ext>
    </p:extLst>
  </p:cSld>
  <p:clrMapOvr>
    <a:masterClrMapping/>
  </p:clrMapOvr>
  <p:transition/>
  <p:timing/>
</p:sld>
</file>

<file path=ppt/slides/slide5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5C5089E0-4BB1-3A4A-8FFD-C049A81BAEE1}"/>
              </a:ext>
            </a:extLst>
          </p:cNvPr>
          <p:cNvSpPr>
            <a:spLocks noGrp="1"/>
          </p:cNvSpPr>
          <p:nvPr>
            <p:ph idx="1"/>
          </p:nvPr>
        </p:nvSpPr>
        <p:spPr>
          <a:xfrm>
            <a:off x="192087" y="1065260"/>
            <a:ext cx="6417261" cy="5540425"/>
          </a:xfrm>
        </p:spPr>
        <p:txBody>
          <a:bodyPr/>
          <a:lstStyle/>
          <a:p>
            <a:r>
              <a:rPr lang="zh-TW" altLang="en-US" sz="2400">
                <a:latin typeface="標楷體" pitchFamily="65" charset="-120"/>
              </a:rPr>
              <a:t>伺服器虛擬化向伺服器用戶隱藏伺服器資源。這可能會在使用傳統網路架構時產生問題。</a:t>
            </a:r>
          </a:p>
          <a:p>
            <a:r>
              <a:rPr lang="en-US" altLang="zh-TW" sz="2400">
                <a:latin typeface="標楷體" pitchFamily="65" charset="-120"/>
              </a:rPr>
              <a:t>VM </a:t>
            </a:r>
            <a:r>
              <a:rPr lang="zh-TW" altLang="en-US" sz="2400">
                <a:latin typeface="標楷體" pitchFamily="65" charset="-120"/>
              </a:rPr>
              <a:t>是可移動的，而且網路管理者必須能夠新增、刪除和變更網路資源和設定檔，以支援其行動性。這個程序對於傳統的網路交換器而言是手動且耗時的。</a:t>
            </a:r>
          </a:p>
          <a:p>
            <a:r>
              <a:rPr lang="zh-TW" altLang="en-US" sz="2400">
                <a:latin typeface="標楷體" pitchFamily="65" charset="-120"/>
              </a:rPr>
              <a:t>流量與傳統主從式模型不同。一般而言，虛擬伺服器（東西向流量）之間會有相當數量的流量會隨著時間而改變的位置和強度。南北流量通常是指前往異地位置（例如另一個資料中心、其他雲端提供者或網際網路）的流量。</a:t>
            </a:r>
          </a:p>
          <a:p>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13.3</a:t>
            </a:r>
            <a:r>
              <a:rPr lang="zh-TW" altLang="en-US" sz="3600" smtClean="0">
                <a:solidFill>
                  <a:srgbClr val="004C69"/>
                </a:solidFill>
              </a:rPr>
              <a:t>虛擬</a:t>
            </a:r>
            <a:r>
              <a:rPr lang="zh-TW" altLang="en-US" sz="3600">
                <a:solidFill>
                  <a:srgbClr val="004C69"/>
                </a:solidFill>
              </a:rPr>
              <a:t>網路基礎建設</a:t>
            </a:r>
            <a:br>
              <a:rPr lang="en-US" sz="3600">
                <a:solidFill>
                  <a:srgbClr val="004C69"/>
                </a:solidFill>
              </a:rPr>
            </a:br>
            <a:r>
              <a:rPr lang="zh-TW" altLang="en-US" sz="3600">
                <a:solidFill>
                  <a:srgbClr val="004C69"/>
                </a:solidFill>
              </a:rPr>
              <a:t>網路虛擬化的複雜性</a:t>
            </a:r>
          </a:p>
        </p:txBody>
      </p:sp>
      <p:pic>
        <p:nvPicPr>
          <p:cNvPr id="7" name="Picture 6">
            <a:extLst>
              <a:ext uri="{FF2B5EF4-FFF2-40B4-BE49-F238E27FC236}">
                <a16:creationId xmlns:a16="http://schemas.microsoft.com/office/drawing/2014/main" id="{BB308614-6F5B-5E42-AF9E-48C840FB6AD8}"/>
              </a:ext>
            </a:extLst>
          </p:cNvPr>
          <p:cNvPicPr>
            <a:picLocks noChangeAspect="1"/>
          </p:cNvPicPr>
          <p:nvPr/>
        </p:nvPicPr>
        <p:blipFill>
          <a:blip r:embed="rId3"/>
          <a:stretch>
            <a:fillRect/>
          </a:stretch>
        </p:blipFill>
        <p:spPr>
          <a:xfrm>
            <a:off x="6846895" y="1301469"/>
            <a:ext cx="4861083" cy="3876560"/>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552</a:t>
            </a:fld>
            <a:endParaRPr lang="en-US" kern="0">
              <a:solidFill>
                <a:srgbClr val="595959"/>
              </a:solidFill>
            </a:endParaRPr>
          </a:p>
        </p:txBody>
      </p:sp>
    </p:spTree>
    <p:custDataLst>
      <p:tags r:id="rId4"/>
    </p:custDataLst>
    <p:extLst>
      <p:ext uri="{BB962C8B-B14F-4D97-AF65-F5344CB8AC3E}">
        <p14:creationId xmlns:p14="http://schemas.microsoft.com/office/powerpoint/2010/main" val="2212925361"/>
      </p:ext>
    </p:extLst>
  </p:cSld>
  <p:clrMapOvr>
    <a:masterClrMapping/>
  </p:clrMapOvr>
  <p:transition/>
  <p:timing/>
</p:sld>
</file>

<file path=ppt/slides/slide5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5C5089E0-4BB1-3A4A-8FFD-C049A81BAEE1}"/>
              </a:ext>
            </a:extLst>
          </p:cNvPr>
          <p:cNvSpPr>
            <a:spLocks noGrp="1"/>
          </p:cNvSpPr>
          <p:nvPr>
            <p:ph idx="1"/>
          </p:nvPr>
        </p:nvSpPr>
        <p:spPr>
          <a:xfrm>
            <a:off x="676426" y="1138844"/>
            <a:ext cx="10213247" cy="4961806"/>
          </a:xfrm>
        </p:spPr>
        <p:txBody>
          <a:bodyPr>
            <a:normAutofit/>
          </a:bodyPr>
          <a:lstStyle/>
          <a:p>
            <a:r>
              <a:rPr lang="zh-TW" altLang="en-US" sz="2400">
                <a:latin typeface="標楷體" pitchFamily="65" charset="-120"/>
              </a:rPr>
              <a:t>動態不斷變化的流量需要靈活的網路資源管理方法。現有的網路基礎建設可以使用服務品質 </a:t>
            </a:r>
            <a:r>
              <a:rPr lang="en-US" altLang="zh-TW" sz="2400">
                <a:latin typeface="標楷體" pitchFamily="65" charset="-120"/>
              </a:rPr>
              <a:t>(QoS) </a:t>
            </a:r>
            <a:r>
              <a:rPr lang="zh-TW" altLang="en-US" sz="2400">
                <a:latin typeface="標楷體" pitchFamily="65" charset="-120"/>
              </a:rPr>
              <a:t>和個別流量的安全層級設定，以回應與流量管理相關的不斷變化的需求。不過，在使用多廠商設備的大型企業中，每次啟用新虛擬機時，必要的重設定可能會非常耗時。 </a:t>
            </a:r>
          </a:p>
          <a:p>
            <a:r>
              <a:rPr lang="zh-TW" altLang="en-US" sz="2400">
                <a:latin typeface="標楷體" pitchFamily="65" charset="-120"/>
              </a:rPr>
              <a:t>網路基礎建設也可以受益於虛擬化。網路功能可以被虛擬化每個網路裝置可以分割成多個虛擬裝置，作為獨立裝置運作。範例包括子介面、虛擬介面、</a:t>
            </a:r>
            <a:r>
              <a:rPr lang="en-US" altLang="zh-TW" sz="2400">
                <a:latin typeface="標楷體" pitchFamily="65" charset="-120"/>
              </a:rPr>
              <a:t>VLAN </a:t>
            </a:r>
            <a:r>
              <a:rPr lang="zh-TW" altLang="en-US" sz="2400">
                <a:latin typeface="標楷體" pitchFamily="65" charset="-120"/>
              </a:rPr>
              <a:t>和路由表。虛擬化路由稱為 </a:t>
            </a:r>
            <a:r>
              <a:rPr lang="en-US" altLang="zh-TW" sz="2400">
                <a:latin typeface="標楷體" pitchFamily="65" charset="-120"/>
              </a:rPr>
              <a:t>virtual routing and forwarding (VRF)</a:t>
            </a:r>
            <a:r>
              <a:rPr lang="zh-TW" altLang="en-US" sz="2400">
                <a:latin typeface="標楷體" pitchFamily="65" charset="-120"/>
              </a:rPr>
              <a:t>。</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13.3</a:t>
            </a:r>
            <a:r>
              <a:rPr lang="zh-TW" altLang="en-US" sz="3600" smtClean="0">
                <a:solidFill>
                  <a:srgbClr val="004C69"/>
                </a:solidFill>
              </a:rPr>
              <a:t> 虛擬</a:t>
            </a:r>
            <a:r>
              <a:rPr lang="zh-TW" altLang="en-US" sz="3600">
                <a:solidFill>
                  <a:srgbClr val="004C69"/>
                </a:solidFill>
              </a:rPr>
              <a:t>網路基礎建設</a:t>
            </a:r>
            <a:br>
              <a:rPr lang="en-US" altLang="zh-TW" sz="3600">
                <a:solidFill>
                  <a:srgbClr val="004C69"/>
                </a:solidFill>
              </a:rPr>
            </a:br>
            <a:r>
              <a:rPr lang="zh-TW" altLang="en-US" sz="3600">
                <a:solidFill>
                  <a:srgbClr val="004C69"/>
                </a:solidFill>
              </a:rPr>
              <a:t>網路虛擬化的複雜性（續）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553</a:t>
            </a:fld>
            <a:endParaRPr lang="en-US" kern="0">
              <a:solidFill>
                <a:srgbClr val="595959"/>
              </a:solidFill>
            </a:endParaRPr>
          </a:p>
        </p:txBody>
      </p:sp>
    </p:spTree>
    <p:custDataLst>
      <p:tags r:id="rId3"/>
    </p:custDataLst>
    <p:extLst>
      <p:ext uri="{BB962C8B-B14F-4D97-AF65-F5344CB8AC3E}">
        <p14:creationId xmlns:p14="http://schemas.microsoft.com/office/powerpoint/2010/main" val="2092464601"/>
      </p:ext>
    </p:extLst>
  </p:cSld>
  <p:clrMapOvr>
    <a:masterClrMapping/>
  </p:clrMapOvr>
  <p:transition/>
  <p:timing/>
</p:sld>
</file>

<file path=ppt/slides/slide5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AF7AA0B3-BF2E-0943-8BF7-26E9A4E8670D}"/>
              </a:ext>
            </a:extLst>
          </p:cNvPr>
          <p:cNvSpPr>
            <a:spLocks noGrp="1"/>
          </p:cNvSpPr>
          <p:nvPr>
            <p:ph idx="1"/>
          </p:nvPr>
        </p:nvSpPr>
        <p:spPr>
          <a:xfrm>
            <a:off x="676427" y="1413164"/>
            <a:ext cx="8833334" cy="4687486"/>
          </a:xfrm>
        </p:spPr>
        <p:txBody>
          <a:bodyPr>
            <a:normAutofit/>
          </a:bodyPr>
          <a:lstStyle/>
          <a:p>
            <a:pPr marL="0" indent="0">
              <a:buNone/>
            </a:pPr>
            <a:r>
              <a:rPr lang="zh-TW" altLang="en-US" sz="2400">
                <a:latin typeface="標楷體" pitchFamily="65" charset="-120"/>
              </a:rPr>
              <a:t>網路裝置包含下列平面：</a:t>
            </a:r>
          </a:p>
          <a:p>
            <a:r>
              <a:rPr lang="zh-TW" altLang="en-US" sz="2400" b="1">
                <a:latin typeface="標楷體" pitchFamily="65" charset="-120"/>
              </a:rPr>
              <a:t>控制平面</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這通常被認為是一個裝置的大腦。它被用來做轉發決定。控制平面包含第 </a:t>
            </a:r>
            <a:r>
              <a:rPr lang="en-US" altLang="zh-TW" sz="2400">
                <a:latin typeface="標楷體" pitchFamily="65" charset="-120"/>
              </a:rPr>
              <a:t>2 </a:t>
            </a:r>
            <a:r>
              <a:rPr lang="zh-TW" altLang="en-US" sz="2400">
                <a:latin typeface="標楷體" pitchFamily="65" charset="-120"/>
              </a:rPr>
              <a:t>層和第 </a:t>
            </a:r>
            <a:r>
              <a:rPr lang="en-US" altLang="zh-TW" sz="2400">
                <a:latin typeface="標楷體" pitchFamily="65" charset="-120"/>
              </a:rPr>
              <a:t>3 </a:t>
            </a:r>
            <a:r>
              <a:rPr lang="zh-TW" altLang="en-US" sz="2400">
                <a:latin typeface="標楷體" pitchFamily="65" charset="-120"/>
              </a:rPr>
              <a:t>層路由轉發機制，如路由協定鄰居表和拓撲表，</a:t>
            </a:r>
            <a:r>
              <a:rPr lang="en-US" altLang="zh-TW" sz="2400">
                <a:latin typeface="標楷體" pitchFamily="65" charset="-120"/>
              </a:rPr>
              <a:t>IPv4 </a:t>
            </a:r>
            <a:r>
              <a:rPr lang="zh-TW" altLang="en-US" sz="2400">
                <a:latin typeface="標楷體" pitchFamily="65" charset="-120"/>
              </a:rPr>
              <a:t>和 </a:t>
            </a:r>
            <a:r>
              <a:rPr lang="en-US" altLang="zh-TW" sz="2400">
                <a:latin typeface="標楷體" pitchFamily="65" charset="-120"/>
              </a:rPr>
              <a:t>IPv6 </a:t>
            </a:r>
            <a:r>
              <a:rPr lang="zh-TW" altLang="en-US" sz="2400">
                <a:latin typeface="標楷體" pitchFamily="65" charset="-120"/>
              </a:rPr>
              <a:t>路由表，</a:t>
            </a:r>
            <a:r>
              <a:rPr lang="en-US" altLang="zh-TW" sz="2400">
                <a:latin typeface="標楷體" pitchFamily="65" charset="-120"/>
              </a:rPr>
              <a:t>STP </a:t>
            </a:r>
            <a:r>
              <a:rPr lang="zh-TW" altLang="en-US" sz="2400">
                <a:latin typeface="標楷體" pitchFamily="65" charset="-120"/>
              </a:rPr>
              <a:t>和 </a:t>
            </a:r>
            <a:r>
              <a:rPr lang="en-US" altLang="zh-TW" sz="2400">
                <a:latin typeface="標楷體" pitchFamily="65" charset="-120"/>
              </a:rPr>
              <a:t>ARP </a:t>
            </a:r>
            <a:r>
              <a:rPr lang="zh-TW" altLang="en-US" sz="2400">
                <a:latin typeface="標楷體" pitchFamily="65" charset="-120"/>
              </a:rPr>
              <a:t>表。發送到控制平面的資訊由 </a:t>
            </a:r>
            <a:r>
              <a:rPr lang="en-US" altLang="zh-TW" sz="2400">
                <a:latin typeface="標楷體" pitchFamily="65" charset="-120"/>
              </a:rPr>
              <a:t>CPU </a:t>
            </a:r>
            <a:r>
              <a:rPr lang="zh-TW" altLang="en-US" sz="2400">
                <a:latin typeface="標楷體" pitchFamily="65" charset="-120"/>
              </a:rPr>
              <a:t>處理。</a:t>
            </a:r>
          </a:p>
          <a:p>
            <a:r>
              <a:rPr lang="zh-TW" altLang="en-US" sz="2400" b="1">
                <a:latin typeface="標楷體" pitchFamily="65" charset="-120"/>
              </a:rPr>
              <a:t>資料平面</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也稱為轉發平面，此平面通常是連接設備上各種網路連接埠的交換器網狀架構。每個裝置的資料平面被用來轉發流量。路由器和交換器使用來自控制平面的資訊，將傳入流量轉發至適當的出口介面。資料平面中的資訊通常由一個特殊的資料平面處理器處理，</a:t>
            </a:r>
            <a:r>
              <a:rPr lang="en-US" altLang="zh-TW" sz="2400">
                <a:latin typeface="標楷體" pitchFamily="65" charset="-120"/>
              </a:rPr>
              <a:t>CPU </a:t>
            </a:r>
            <a:r>
              <a:rPr lang="zh-TW" altLang="en-US" sz="2400">
                <a:latin typeface="標楷體" pitchFamily="65" charset="-120"/>
              </a:rPr>
              <a:t>不涉入。</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13.4</a:t>
            </a:r>
            <a:r>
              <a:rPr lang="zh-TW" altLang="en-US" sz="3600" smtClean="0">
                <a:solidFill>
                  <a:srgbClr val="004C69"/>
                </a:solidFill>
              </a:rPr>
              <a:t> 軟體</a:t>
            </a:r>
            <a:r>
              <a:rPr lang="zh-TW" altLang="en-US" sz="3600">
                <a:solidFill>
                  <a:srgbClr val="004C69"/>
                </a:solidFill>
              </a:rPr>
              <a:t>定義網路</a:t>
            </a:r>
            <a:br>
              <a:rPr lang="en-US" sz="3600">
                <a:solidFill>
                  <a:srgbClr val="004C69"/>
                </a:solidFill>
              </a:rPr>
            </a:br>
            <a:r>
              <a:rPr lang="zh-TW" altLang="en-US" sz="3600">
                <a:solidFill>
                  <a:srgbClr val="004C69"/>
                </a:solidFill>
              </a:rPr>
              <a:t>控制平面和資料平面</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554</a:t>
            </a:fld>
            <a:endParaRPr lang="en-US" kern="0">
              <a:solidFill>
                <a:srgbClr val="595959"/>
              </a:solidFill>
            </a:endParaRPr>
          </a:p>
        </p:txBody>
      </p:sp>
    </p:spTree>
    <p:custDataLst>
      <p:tags r:id="rId3"/>
    </p:custDataLst>
    <p:extLst>
      <p:ext uri="{BB962C8B-B14F-4D97-AF65-F5344CB8AC3E}">
        <p14:creationId xmlns:p14="http://schemas.microsoft.com/office/powerpoint/2010/main" val="2718328855"/>
      </p:ext>
    </p:extLst>
  </p:cSld>
  <p:clrMapOvr>
    <a:masterClrMapping/>
  </p:clrMapOvr>
  <p:transition/>
  <p:timing/>
</p:sld>
</file>

<file path=ppt/slides/slide5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4EFE983B-7A6A-8B49-91BE-FFDD4F5B433A}"/>
              </a:ext>
            </a:extLst>
          </p:cNvPr>
          <p:cNvSpPr>
            <a:spLocks noGrp="1"/>
          </p:cNvSpPr>
          <p:nvPr>
            <p:ph idx="1"/>
          </p:nvPr>
        </p:nvSpPr>
        <p:spPr>
          <a:xfrm>
            <a:off x="192088" y="1065260"/>
            <a:ext cx="5903913" cy="5540425"/>
          </a:xfrm>
        </p:spPr>
        <p:txBody>
          <a:bodyPr>
            <a:normAutofit/>
          </a:bodyPr>
          <a:lstStyle/>
          <a:p>
            <a:r>
              <a:rPr lang="en-US" altLang="zh-TW" sz="2400">
                <a:latin typeface="標楷體" pitchFamily="65" charset="-120"/>
              </a:rPr>
              <a:t>CEF </a:t>
            </a:r>
            <a:r>
              <a:rPr lang="zh-TW" altLang="en-US" sz="2400">
                <a:latin typeface="標楷體" pitchFamily="65" charset="-120"/>
              </a:rPr>
              <a:t>是一種進階的第 </a:t>
            </a:r>
            <a:r>
              <a:rPr lang="en-US" altLang="zh-TW" sz="2400">
                <a:latin typeface="標楷體" pitchFamily="65" charset="-120"/>
              </a:rPr>
              <a:t>3 </a:t>
            </a:r>
            <a:r>
              <a:rPr lang="zh-TW" altLang="en-US" sz="2400">
                <a:latin typeface="標楷體" pitchFamily="65" charset="-120"/>
              </a:rPr>
              <a:t>層 </a:t>
            </a:r>
            <a:r>
              <a:rPr lang="en-US" altLang="zh-TW" sz="2400">
                <a:latin typeface="標楷體" pitchFamily="65" charset="-120"/>
              </a:rPr>
              <a:t>IP </a:t>
            </a:r>
            <a:r>
              <a:rPr lang="zh-TW" altLang="en-US" sz="2400">
                <a:latin typeface="標楷體" pitchFamily="65" charset="-120"/>
              </a:rPr>
              <a:t>交換技術，可在資料平面上轉發封包，而不需諮詢控制平面。 </a:t>
            </a:r>
          </a:p>
          <a:p>
            <a:r>
              <a:rPr lang="en-US" altLang="zh-TW" sz="2400">
                <a:latin typeface="標楷體" pitchFamily="65" charset="-120"/>
              </a:rPr>
              <a:t>SDN </a:t>
            </a:r>
            <a:r>
              <a:rPr lang="zh-TW" altLang="en-US" sz="2400">
                <a:latin typeface="標楷體" pitchFamily="65" charset="-120"/>
              </a:rPr>
              <a:t>基本上是控制平面和資料平面的分離。控制平面功能從每個裝置中刪除，並由一個集中控制器執行，如圖所示。中央控制器將控制平面功能傳達給每個裝置。每個裝置現在都可以專注於轉發資料，而中央控制器則可管理資料流、提高安全性並提供其他服務。</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13.4</a:t>
            </a:r>
            <a:r>
              <a:rPr lang="zh-TW" altLang="en-US" sz="3600" smtClean="0">
                <a:solidFill>
                  <a:srgbClr val="004C69"/>
                </a:solidFill>
              </a:rPr>
              <a:t> 軟體</a:t>
            </a:r>
            <a:r>
              <a:rPr lang="zh-TW" altLang="en-US" sz="3600">
                <a:solidFill>
                  <a:srgbClr val="004C69"/>
                </a:solidFill>
              </a:rPr>
              <a:t>定義網路</a:t>
            </a:r>
            <a:br>
              <a:rPr lang="en-US" sz="3600">
                <a:solidFill>
                  <a:srgbClr val="004C69"/>
                </a:solidFill>
              </a:rPr>
            </a:br>
            <a:r>
              <a:rPr lang="zh-TW" altLang="en-US" sz="3600">
                <a:solidFill>
                  <a:srgbClr val="004C69"/>
                </a:solidFill>
              </a:rPr>
              <a:t>控制平面和資料平面（續）</a:t>
            </a:r>
          </a:p>
        </p:txBody>
      </p:sp>
      <p:pic>
        <p:nvPicPr>
          <p:cNvPr id="7" name="Picture 6">
            <a:extLst>
              <a:ext uri="{FF2B5EF4-FFF2-40B4-BE49-F238E27FC236}">
                <a16:creationId xmlns:a16="http://schemas.microsoft.com/office/drawing/2014/main" id="{9779A321-0EF7-0545-BFF4-A662DA4C9556}"/>
              </a:ext>
            </a:extLst>
          </p:cNvPr>
          <p:cNvPicPr>
            <a:picLocks noChangeAspect="1"/>
          </p:cNvPicPr>
          <p:nvPr/>
        </p:nvPicPr>
        <p:blipFill>
          <a:blip r:embed="rId3"/>
          <a:stretch>
            <a:fillRect/>
          </a:stretch>
        </p:blipFill>
        <p:spPr>
          <a:xfrm>
            <a:off x="6397036" y="1362194"/>
            <a:ext cx="5162080" cy="4533452"/>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555</a:t>
            </a:fld>
            <a:endParaRPr lang="en-US" kern="0">
              <a:solidFill>
                <a:srgbClr val="595959"/>
              </a:solidFill>
            </a:endParaRPr>
          </a:p>
        </p:txBody>
      </p:sp>
    </p:spTree>
    <p:custDataLst>
      <p:tags r:id="rId4"/>
    </p:custDataLst>
    <p:extLst>
      <p:ext uri="{BB962C8B-B14F-4D97-AF65-F5344CB8AC3E}">
        <p14:creationId xmlns:p14="http://schemas.microsoft.com/office/powerpoint/2010/main" val="34018652"/>
      </p:ext>
    </p:extLst>
  </p:cSld>
  <p:clrMapOvr>
    <a:masterClrMapping/>
  </p:clrMapOvr>
  <p:transition/>
  <p:timing/>
</p:sld>
</file>

<file path=ppt/slides/slide5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FBECDCD-67C6-EB47-891B-E542ADBF41D8}"/>
              </a:ext>
            </a:extLst>
          </p:cNvPr>
          <p:cNvSpPr>
            <a:spLocks noGrp="1"/>
          </p:cNvSpPr>
          <p:nvPr>
            <p:ph idx="1"/>
          </p:nvPr>
        </p:nvSpPr>
        <p:spPr>
          <a:xfrm>
            <a:off x="676426" y="1354975"/>
            <a:ext cx="9456789" cy="4745675"/>
          </a:xfrm>
        </p:spPr>
        <p:txBody>
          <a:bodyPr>
            <a:normAutofit/>
          </a:bodyPr>
          <a:lstStyle/>
          <a:p>
            <a:r>
              <a:rPr lang="zh-TW" altLang="en-US" sz="2400" b="1">
                <a:latin typeface="標楷體" pitchFamily="65" charset="-120"/>
              </a:rPr>
              <a:t>管理平面</a:t>
            </a:r>
            <a:r>
              <a:rPr lang="zh-TW" altLang="en-US" sz="2400">
                <a:latin typeface="標楷體" pitchFamily="65" charset="-120"/>
              </a:rPr>
              <a:t>負責透過與網路的連接來管理設備。</a:t>
            </a:r>
          </a:p>
          <a:p>
            <a:r>
              <a:rPr lang="zh-TW" altLang="en-US" sz="2400">
                <a:latin typeface="標楷體" pitchFamily="65" charset="-120"/>
              </a:rPr>
              <a:t>網路管理者使用諸如安全殼層 </a:t>
            </a:r>
            <a:r>
              <a:rPr lang="en-US" altLang="zh-TW" sz="2400">
                <a:latin typeface="標楷體" pitchFamily="65" charset="-120"/>
              </a:rPr>
              <a:t>(SSH)</a:t>
            </a:r>
            <a:r>
              <a:rPr lang="zh-TW" altLang="en-US" sz="2400">
                <a:latin typeface="標楷體" pitchFamily="65" charset="-120"/>
              </a:rPr>
              <a:t>、簡單檔案傳輸協定 </a:t>
            </a:r>
            <a:r>
              <a:rPr lang="en-US" altLang="zh-TW" sz="2400">
                <a:latin typeface="標楷體" pitchFamily="65" charset="-120"/>
              </a:rPr>
              <a:t>(TFTP)</a:t>
            </a:r>
            <a:r>
              <a:rPr lang="zh-TW" altLang="en-US" sz="2400">
                <a:latin typeface="標楷體" pitchFamily="65" charset="-120"/>
              </a:rPr>
              <a:t>、安全 </a:t>
            </a:r>
            <a:r>
              <a:rPr lang="en-US" altLang="zh-TW" sz="2400">
                <a:latin typeface="標楷體" pitchFamily="65" charset="-120"/>
              </a:rPr>
              <a:t>FTP </a:t>
            </a:r>
            <a:r>
              <a:rPr lang="zh-TW" altLang="en-US" sz="2400">
                <a:latin typeface="標楷體" pitchFamily="65" charset="-120"/>
              </a:rPr>
              <a:t>和安全超文字傳輸協定 </a:t>
            </a:r>
            <a:r>
              <a:rPr lang="en-US" altLang="zh-TW" sz="2400">
                <a:latin typeface="標楷體" pitchFamily="65" charset="-120"/>
              </a:rPr>
              <a:t>(HTTPS) </a:t>
            </a:r>
            <a:r>
              <a:rPr lang="zh-TW" altLang="en-US" sz="2400">
                <a:latin typeface="標楷體" pitchFamily="65" charset="-120"/>
              </a:rPr>
              <a:t>等應用來存取管理平面和設定裝置。 </a:t>
            </a:r>
          </a:p>
          <a:p>
            <a:r>
              <a:rPr lang="zh-TW" altLang="en-US" sz="2400">
                <a:latin typeface="標楷體" pitchFamily="65" charset="-120"/>
              </a:rPr>
              <a:t>管理平面是你在網路學習中對裝置的存取和設定方式。此外，簡易網路管理協定 </a:t>
            </a:r>
            <a:r>
              <a:rPr lang="en-US" altLang="zh-TW" sz="2400">
                <a:latin typeface="標楷體" pitchFamily="65" charset="-120"/>
              </a:rPr>
              <a:t>(SNMP) </a:t>
            </a:r>
            <a:r>
              <a:rPr lang="zh-TW" altLang="en-US" sz="2400">
                <a:latin typeface="標楷體" pitchFamily="65" charset="-120"/>
              </a:rPr>
              <a:t>等協定也會使用管理平面。</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13.4</a:t>
            </a:r>
            <a:r>
              <a:rPr lang="zh-TW" altLang="en-US" sz="3600" smtClean="0">
                <a:solidFill>
                  <a:srgbClr val="004C69"/>
                </a:solidFill>
              </a:rPr>
              <a:t> 軟體</a:t>
            </a:r>
            <a:r>
              <a:rPr lang="zh-TW" altLang="en-US" sz="3600">
                <a:solidFill>
                  <a:srgbClr val="004C69"/>
                </a:solidFill>
              </a:rPr>
              <a:t>定義網路</a:t>
            </a:r>
            <a:br>
              <a:rPr lang="en-US" sz="3600">
                <a:solidFill>
                  <a:srgbClr val="004C69"/>
                </a:solidFill>
              </a:rPr>
            </a:br>
            <a:r>
              <a:rPr lang="zh-TW" altLang="zh-TW" sz="3600">
                <a:solidFill>
                  <a:srgbClr val="004C69"/>
                </a:solidFill>
              </a:rPr>
              <a:t>控制平面和資料平面</a:t>
            </a:r>
            <a:r>
              <a:rPr lang="zh-TW" altLang="en-US" sz="3600">
                <a:solidFill>
                  <a:srgbClr val="004C69"/>
                </a:solidFill>
              </a:rPr>
              <a:t>（續）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556</a:t>
            </a:fld>
            <a:endParaRPr lang="en-US" kern="0">
              <a:solidFill>
                <a:srgbClr val="595959"/>
              </a:solidFill>
            </a:endParaRPr>
          </a:p>
        </p:txBody>
      </p:sp>
    </p:spTree>
    <p:custDataLst>
      <p:tags r:id="rId3"/>
    </p:custDataLst>
    <p:extLst>
      <p:ext uri="{BB962C8B-B14F-4D97-AF65-F5344CB8AC3E}">
        <p14:creationId xmlns:p14="http://schemas.microsoft.com/office/powerpoint/2010/main" val="3082177313"/>
      </p:ext>
    </p:extLst>
  </p:cSld>
  <p:clrMapOvr>
    <a:masterClrMapping/>
  </p:clrMapOvr>
  <p:transition/>
  <p:timing/>
</p:sld>
</file>

<file path=ppt/slides/slide5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8D3751CD-2C7C-3F42-9743-9D1F6A9655ED}"/>
              </a:ext>
            </a:extLst>
          </p:cNvPr>
          <p:cNvSpPr>
            <a:spLocks noGrp="1"/>
          </p:cNvSpPr>
          <p:nvPr>
            <p:ph idx="1"/>
          </p:nvPr>
        </p:nvSpPr>
        <p:spPr>
          <a:xfrm>
            <a:off x="676426" y="1313411"/>
            <a:ext cx="9456789" cy="4787239"/>
          </a:xfrm>
        </p:spPr>
        <p:txBody>
          <a:bodyPr>
            <a:normAutofit/>
          </a:bodyPr>
          <a:lstStyle/>
          <a:p>
            <a:pPr marL="0" indent="0">
              <a:buNone/>
            </a:pPr>
            <a:r>
              <a:rPr lang="zh-TW" altLang="en-US" sz="2400">
                <a:latin typeface="標楷體" pitchFamily="65" charset="-120"/>
              </a:rPr>
              <a:t>為了支援網路虛擬化，已經開發了兩種主要的網路架構：</a:t>
            </a:r>
          </a:p>
          <a:p>
            <a:pPr marL="380990" indent="-380990">
              <a:buFont typeface="Arial" pitchFamily="34" charset="0"/>
              <a:buChar char="•"/>
            </a:pPr>
            <a:r>
              <a:rPr lang="zh-TW" altLang="en-US" sz="2400" b="1">
                <a:latin typeface="標楷體" pitchFamily="65" charset="-120"/>
              </a:rPr>
              <a:t>軟體定義網路 </a:t>
            </a:r>
            <a:r>
              <a:rPr lang="en-US" altLang="zh-TW" sz="2400" b="1">
                <a:latin typeface="標楷體" pitchFamily="65" charset="-120"/>
              </a:rPr>
              <a:t>(SDN)</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虛擬化網路的網路架構，提供了一種新的網路管理方式，力求簡化和精簡管理過程。</a:t>
            </a:r>
          </a:p>
          <a:p>
            <a:r>
              <a:rPr lang="en-US" altLang="zh-TW" sz="2400" b="1">
                <a:latin typeface="標楷體" pitchFamily="65" charset="-120"/>
              </a:rPr>
              <a:t>Cisco Application Centric Infrastructure (ACI)</a:t>
            </a:r>
            <a:r>
              <a:rPr lang="en-US" altLang="zh-TW" sz="2400">
                <a:latin typeface="標楷體" pitchFamily="65" charset="-120"/>
              </a:rPr>
              <a:t> - </a:t>
            </a:r>
            <a:r>
              <a:rPr lang="zh-TW" altLang="en-US" sz="2400">
                <a:latin typeface="標楷體" pitchFamily="65" charset="-120"/>
              </a:rPr>
              <a:t>專為整合雲端運算與資料中心管理而打造的硬體解決方案。</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13.4</a:t>
            </a:r>
            <a:r>
              <a:rPr lang="zh-TW" altLang="en-US" sz="3600" smtClean="0">
                <a:solidFill>
                  <a:srgbClr val="004C69"/>
                </a:solidFill>
              </a:rPr>
              <a:t> 軟體</a:t>
            </a:r>
            <a:r>
              <a:rPr lang="zh-TW" altLang="en-US" sz="3600">
                <a:solidFill>
                  <a:srgbClr val="004C69"/>
                </a:solidFill>
              </a:rPr>
              <a:t>定義網路</a:t>
            </a:r>
            <a:br>
              <a:rPr lang="en-US" sz="3600">
                <a:solidFill>
                  <a:srgbClr val="004C69"/>
                </a:solidFill>
              </a:rPr>
            </a:br>
            <a:r>
              <a:rPr lang="zh-TW" altLang="en-US" sz="3600">
                <a:solidFill>
                  <a:srgbClr val="004C69"/>
                </a:solidFill>
              </a:rPr>
              <a:t>網路虛擬化技術</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557</a:t>
            </a:fld>
            <a:endParaRPr lang="en-US" kern="0">
              <a:solidFill>
                <a:srgbClr val="595959"/>
              </a:solidFill>
            </a:endParaRPr>
          </a:p>
        </p:txBody>
      </p:sp>
    </p:spTree>
    <p:custDataLst>
      <p:tags r:id="rId3"/>
    </p:custDataLst>
    <p:extLst>
      <p:ext uri="{BB962C8B-B14F-4D97-AF65-F5344CB8AC3E}">
        <p14:creationId xmlns:p14="http://schemas.microsoft.com/office/powerpoint/2010/main" val="1376595774"/>
      </p:ext>
    </p:extLst>
  </p:cSld>
  <p:clrMapOvr>
    <a:masterClrMapping/>
  </p:clrMapOvr>
  <p:transition/>
  <p:timing/>
</p:sld>
</file>

<file path=ppt/slides/slide5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8D3751CD-2C7C-3F42-9743-9D1F6A9655ED}"/>
              </a:ext>
            </a:extLst>
          </p:cNvPr>
          <p:cNvSpPr>
            <a:spLocks noGrp="1"/>
          </p:cNvSpPr>
          <p:nvPr>
            <p:ph idx="1"/>
          </p:nvPr>
        </p:nvSpPr>
        <p:spPr>
          <a:xfrm>
            <a:off x="676427" y="1296785"/>
            <a:ext cx="10059306" cy="5171748"/>
          </a:xfrm>
        </p:spPr>
        <p:txBody>
          <a:bodyPr>
            <a:normAutofit/>
          </a:bodyPr>
          <a:lstStyle/>
          <a:p>
            <a:pPr marL="0" indent="0">
              <a:buNone/>
            </a:pPr>
            <a:r>
              <a:rPr lang="en-US" altLang="zh-TW" sz="2400">
                <a:latin typeface="標楷體" pitchFamily="65" charset="-120"/>
              </a:rPr>
              <a:t>SDN </a:t>
            </a:r>
            <a:r>
              <a:rPr lang="zh-TW" altLang="en-US" sz="2400">
                <a:latin typeface="標楷體" pitchFamily="65" charset="-120"/>
              </a:rPr>
              <a:t>的組成部分可能包括以下： </a:t>
            </a:r>
            <a:endParaRPr lang="en-US" altLang="zh-TW" sz="2400">
              <a:latin typeface="標楷體" pitchFamily="65" charset="-120"/>
            </a:endParaRPr>
          </a:p>
          <a:p>
            <a:r>
              <a:rPr lang="en-US" altLang="zh-TW" sz="2400" b="1">
                <a:latin typeface="標楷體" pitchFamily="65" charset="-120"/>
              </a:rPr>
              <a:t>OpenFlow</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這種方法是在 </a:t>
            </a:r>
            <a:r>
              <a:rPr lang="en-US" altLang="zh-TW" sz="2400">
                <a:latin typeface="標楷體" pitchFamily="65" charset="-120"/>
              </a:rPr>
              <a:t>Stanford </a:t>
            </a:r>
            <a:r>
              <a:rPr lang="zh-TW" altLang="en-US" sz="2400">
                <a:latin typeface="標楷體" pitchFamily="65" charset="-120"/>
              </a:rPr>
              <a:t>大學開發的管理路由器，交換器，無線存取點和控制器之間的流量。</a:t>
            </a:r>
            <a:r>
              <a:rPr lang="en-US" altLang="zh-TW" sz="2400">
                <a:latin typeface="標楷體" pitchFamily="65" charset="-120"/>
              </a:rPr>
              <a:t>OpenFlow </a:t>
            </a:r>
            <a:r>
              <a:rPr lang="zh-TW" altLang="en-US" sz="2400">
                <a:latin typeface="標楷體" pitchFamily="65" charset="-120"/>
              </a:rPr>
              <a:t>協定是構建 </a:t>
            </a:r>
            <a:r>
              <a:rPr lang="en-US" altLang="zh-TW" sz="2400">
                <a:latin typeface="標楷體" pitchFamily="65" charset="-120"/>
              </a:rPr>
              <a:t>SDN </a:t>
            </a:r>
            <a:r>
              <a:rPr lang="zh-TW" altLang="en-US" sz="2400">
                <a:latin typeface="標楷體" pitchFamily="65" charset="-120"/>
              </a:rPr>
              <a:t>解決方案的基本要素。</a:t>
            </a:r>
            <a:endParaRPr lang="en-US" altLang="zh-TW" sz="2400" b="1">
              <a:latin typeface="標楷體" pitchFamily="65" charset="-120"/>
            </a:endParaRPr>
          </a:p>
          <a:p>
            <a:r>
              <a:rPr lang="en-US" altLang="zh-TW" sz="2400" b="1">
                <a:latin typeface="標楷體" pitchFamily="65" charset="-120"/>
              </a:rPr>
              <a:t>OpenStack</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這種方法是一種虛擬化和協調平台，旨在構建可擴展的雲端環境並提供 </a:t>
            </a:r>
            <a:r>
              <a:rPr lang="en-US" altLang="zh-TW" sz="2400">
                <a:latin typeface="標楷體" pitchFamily="65" charset="-120"/>
              </a:rPr>
              <a:t>IaaS </a:t>
            </a:r>
            <a:r>
              <a:rPr lang="zh-TW" altLang="en-US" sz="2400">
                <a:latin typeface="標楷體" pitchFamily="65" charset="-120"/>
              </a:rPr>
              <a:t>解決方案。</a:t>
            </a:r>
            <a:r>
              <a:rPr lang="en-US" altLang="zh-TW" sz="2400">
                <a:latin typeface="標楷體" pitchFamily="65" charset="-120"/>
              </a:rPr>
              <a:t>OpenStack </a:t>
            </a:r>
            <a:r>
              <a:rPr lang="zh-TW" altLang="en-US" sz="2400">
                <a:latin typeface="標楷體" pitchFamily="65" charset="-120"/>
              </a:rPr>
              <a:t>經常與思科 </a:t>
            </a:r>
            <a:r>
              <a:rPr lang="en-US" altLang="zh-TW" sz="2400">
                <a:latin typeface="標楷體" pitchFamily="65" charset="-120"/>
              </a:rPr>
              <a:t>ACI </a:t>
            </a:r>
            <a:r>
              <a:rPr lang="zh-TW" altLang="en-US" sz="2400">
                <a:latin typeface="標楷體" pitchFamily="65" charset="-120"/>
              </a:rPr>
              <a:t>一起使用。網路中的協調管理是自動化網路元件，例如伺服器、儲存裝置、交換器、路由器和應用程式的佈建程序。 </a:t>
            </a:r>
            <a:r>
              <a:rPr lang="zh-TW" altLang="en-US" sz="2400" b="1">
                <a:latin typeface="標楷體" pitchFamily="65" charset="-120"/>
              </a:rPr>
              <a:t> </a:t>
            </a:r>
          </a:p>
          <a:p>
            <a:r>
              <a:rPr lang="zh-TW" altLang="en-US" sz="2400" b="1">
                <a:latin typeface="標楷體" pitchFamily="65" charset="-120"/>
              </a:rPr>
              <a:t>其他元件</a:t>
            </a:r>
            <a:r>
              <a:rPr lang="zh-TW" altLang="en-US" sz="2400">
                <a:latin typeface="標楷體" pitchFamily="65" charset="-120"/>
              </a:rPr>
              <a:t> </a:t>
            </a:r>
            <a:r>
              <a:rPr lang="en-US" altLang="zh-TW" sz="2400">
                <a:latin typeface="標楷體" pitchFamily="65" charset="-120"/>
              </a:rPr>
              <a:t>- </a:t>
            </a:r>
            <a:r>
              <a:rPr lang="zh-TW" altLang="en-US" sz="2400">
                <a:latin typeface="標楷體" pitchFamily="65" charset="-120"/>
              </a:rPr>
              <a:t>其他元件包括 </a:t>
            </a:r>
            <a:r>
              <a:rPr lang="en-US" altLang="zh-TW" sz="2400">
                <a:latin typeface="標楷體" pitchFamily="65" charset="-120"/>
              </a:rPr>
              <a:t>Interface to the Routing System (I2RS)</a:t>
            </a:r>
            <a:r>
              <a:rPr lang="zh-TW" altLang="en-US" sz="2400">
                <a:latin typeface="標楷體" pitchFamily="65" charset="-120"/>
              </a:rPr>
              <a:t>、</a:t>
            </a:r>
            <a:r>
              <a:rPr lang="en-US" altLang="zh-TW" sz="2400">
                <a:latin typeface="標楷體" pitchFamily="65" charset="-120"/>
              </a:rPr>
              <a:t>Transparent Interconnection of Lots of Links (TRILL)</a:t>
            </a:r>
            <a:r>
              <a:rPr lang="zh-TW" altLang="en-US" sz="2400">
                <a:latin typeface="標楷體" pitchFamily="65" charset="-120"/>
              </a:rPr>
              <a:t>、</a:t>
            </a:r>
            <a:r>
              <a:rPr lang="en-US" altLang="zh-TW" sz="2400">
                <a:latin typeface="標楷體" pitchFamily="65" charset="-120"/>
              </a:rPr>
              <a:t>Cisco FabricPath (FP) </a:t>
            </a:r>
            <a:r>
              <a:rPr lang="zh-TW" altLang="en-US" sz="2400">
                <a:latin typeface="標楷體" pitchFamily="65" charset="-120"/>
              </a:rPr>
              <a:t>和 </a:t>
            </a:r>
            <a:r>
              <a:rPr lang="en-US" altLang="zh-TW" sz="2400">
                <a:latin typeface="標楷體" pitchFamily="65" charset="-120"/>
              </a:rPr>
              <a:t>IEEE 802.1aq Shortest Path Bridging (SPB)</a:t>
            </a:r>
            <a:r>
              <a:rPr lang="zh-TW" altLang="en-US" sz="2400">
                <a:latin typeface="標楷體" pitchFamily="65" charset="-120"/>
              </a:rPr>
              <a:t>。</a:t>
            </a: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13.4</a:t>
            </a:r>
            <a:r>
              <a:rPr lang="zh-TW" altLang="en-US" sz="3600" smtClean="0">
                <a:solidFill>
                  <a:srgbClr val="004C69"/>
                </a:solidFill>
              </a:rPr>
              <a:t> 軟體</a:t>
            </a:r>
            <a:r>
              <a:rPr lang="zh-TW" altLang="en-US" sz="3600">
                <a:solidFill>
                  <a:srgbClr val="004C69"/>
                </a:solidFill>
              </a:rPr>
              <a:t>定義網路</a:t>
            </a:r>
            <a:br>
              <a:rPr lang="en-US" sz="3600">
                <a:solidFill>
                  <a:srgbClr val="004C69"/>
                </a:solidFill>
              </a:rPr>
            </a:br>
            <a:r>
              <a:rPr lang="zh-TW" altLang="en-US" sz="3600">
                <a:solidFill>
                  <a:srgbClr val="004C69"/>
                </a:solidFill>
              </a:rPr>
              <a:t>網路虛擬化技術（續）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558</a:t>
            </a:fld>
            <a:endParaRPr lang="en-US" kern="0">
              <a:solidFill>
                <a:srgbClr val="595959"/>
              </a:solidFill>
            </a:endParaRPr>
          </a:p>
        </p:txBody>
      </p:sp>
    </p:spTree>
    <p:custDataLst>
      <p:tags r:id="rId3"/>
    </p:custDataLst>
    <p:extLst>
      <p:ext uri="{BB962C8B-B14F-4D97-AF65-F5344CB8AC3E}">
        <p14:creationId xmlns:p14="http://schemas.microsoft.com/office/powerpoint/2010/main" val="498067402"/>
      </p:ext>
    </p:extLst>
  </p:cSld>
  <p:clrMapOvr>
    <a:masterClrMapping/>
  </p:clrMapOvr>
  <p:transition/>
  <p:timing/>
</p:sld>
</file>

<file path=ppt/slides/slide5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0C1F2BBA-BB71-1F47-8CEE-B1210C9643A7}"/>
              </a:ext>
            </a:extLst>
          </p:cNvPr>
          <p:cNvSpPr>
            <a:spLocks noGrp="1"/>
          </p:cNvSpPr>
          <p:nvPr>
            <p:ph idx="1"/>
          </p:nvPr>
        </p:nvSpPr>
        <p:spPr>
          <a:xfrm>
            <a:off x="676426" y="1313411"/>
            <a:ext cx="10188309" cy="4787239"/>
          </a:xfrm>
        </p:spPr>
        <p:txBody>
          <a:bodyPr>
            <a:normAutofit/>
          </a:bodyPr>
          <a:lstStyle/>
          <a:p>
            <a:pPr marL="0" indent="0">
              <a:buNone/>
            </a:pPr>
            <a:r>
              <a:rPr lang="zh-TW" altLang="en-US" sz="2400">
                <a:latin typeface="標楷體" pitchFamily="65" charset="-120"/>
              </a:rPr>
              <a:t>在傳統的路由器或交換器架構中，控制平面和資料平面功能發生在同一個裝置中。路由決策和封包轉發是裝置作業系統的責任。在 </a:t>
            </a:r>
            <a:r>
              <a:rPr lang="en-US" altLang="zh-TW" sz="2400">
                <a:latin typeface="標楷體" pitchFamily="65" charset="-120"/>
              </a:rPr>
              <a:t>SDN </a:t>
            </a:r>
            <a:r>
              <a:rPr lang="zh-TW" altLang="en-US" sz="2400">
                <a:latin typeface="標楷體" pitchFamily="65" charset="-120"/>
              </a:rPr>
              <a:t>中，控制平面的管理被移動到一個集中的 </a:t>
            </a:r>
            <a:r>
              <a:rPr lang="en-US" altLang="zh-TW" sz="2400">
                <a:latin typeface="標楷體" pitchFamily="65" charset="-120"/>
              </a:rPr>
              <a:t>SDN </a:t>
            </a:r>
            <a:r>
              <a:rPr lang="zh-TW" altLang="en-US" sz="2400">
                <a:latin typeface="標楷體" pitchFamily="65" charset="-120"/>
              </a:rPr>
              <a:t>控制器。此圖比較傳統和 </a:t>
            </a:r>
            <a:r>
              <a:rPr lang="en-US" altLang="zh-TW" sz="2400">
                <a:latin typeface="標楷體" pitchFamily="65" charset="-120"/>
              </a:rPr>
              <a:t>SDN </a:t>
            </a:r>
            <a:r>
              <a:rPr lang="zh-TW" altLang="en-US" sz="2400">
                <a:latin typeface="標楷體" pitchFamily="65" charset="-120"/>
              </a:rPr>
              <a:t>架構。</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13.4</a:t>
            </a:r>
            <a:r>
              <a:rPr lang="zh-TW" altLang="en-US" sz="3600" smtClean="0">
                <a:solidFill>
                  <a:srgbClr val="004C69"/>
                </a:solidFill>
              </a:rPr>
              <a:t> 軟體</a:t>
            </a:r>
            <a:r>
              <a:rPr lang="zh-TW" altLang="en-US" sz="3600">
                <a:solidFill>
                  <a:srgbClr val="004C69"/>
                </a:solidFill>
              </a:rPr>
              <a:t>定義網路</a:t>
            </a:r>
            <a:br>
              <a:rPr lang="en-US" sz="3600">
                <a:solidFill>
                  <a:srgbClr val="004C69"/>
                </a:solidFill>
              </a:rPr>
            </a:br>
            <a:r>
              <a:rPr lang="zh-TW" altLang="en-US" sz="3600">
                <a:solidFill>
                  <a:srgbClr val="004C69"/>
                </a:solidFill>
              </a:rPr>
              <a:t>傳統和 </a:t>
            </a:r>
            <a:r>
              <a:rPr lang="en-US" altLang="zh-TW" sz="3600">
                <a:solidFill>
                  <a:srgbClr val="004C69"/>
                </a:solidFill>
              </a:rPr>
              <a:t>SDN </a:t>
            </a:r>
            <a:r>
              <a:rPr lang="zh-TW" altLang="en-US" sz="3600">
                <a:solidFill>
                  <a:srgbClr val="004C69"/>
                </a:solidFill>
              </a:rPr>
              <a:t>架構</a:t>
            </a:r>
          </a:p>
        </p:txBody>
      </p:sp>
      <p:pic>
        <p:nvPicPr>
          <p:cNvPr id="7" name="Picture 6">
            <a:extLst>
              <a:ext uri="{FF2B5EF4-FFF2-40B4-BE49-F238E27FC236}">
                <a16:creationId xmlns:a16="http://schemas.microsoft.com/office/drawing/2014/main" id="{33C6814C-9D24-4C45-B00F-5EEBE60455BE}"/>
              </a:ext>
            </a:extLst>
          </p:cNvPr>
          <p:cNvPicPr>
            <a:picLocks noChangeAspect="1"/>
          </p:cNvPicPr>
          <p:nvPr/>
        </p:nvPicPr>
        <p:blipFill>
          <a:blip r:embed="rId3"/>
          <a:stretch>
            <a:fillRect/>
          </a:stretch>
        </p:blipFill>
        <p:spPr>
          <a:xfrm>
            <a:off x="2221087" y="2567281"/>
            <a:ext cx="6980900" cy="358892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559</a:t>
            </a:fld>
            <a:endParaRPr lang="en-US" kern="0">
              <a:solidFill>
                <a:srgbClr val="595959"/>
              </a:solidFill>
            </a:endParaRPr>
          </a:p>
        </p:txBody>
      </p:sp>
    </p:spTree>
    <p:custDataLst>
      <p:tags r:id="rId4"/>
    </p:custDataLst>
    <p:extLst>
      <p:ext uri="{BB962C8B-B14F-4D97-AF65-F5344CB8AC3E}">
        <p14:creationId xmlns:p14="http://schemas.microsoft.com/office/powerpoint/2010/main" val="407380089"/>
      </p:ext>
    </p:extLst>
  </p:cSld>
  <p:clrMapOvr>
    <a:masterClrMapping/>
  </p:clrMapOvr>
  <p:transition/>
  <p:timing/>
</p:sld>
</file>

<file path=ppt/slides/slide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4F6E8B0E-B95E-984D-8D7A-09EA95D7749A}"/>
              </a:ext>
            </a:extLst>
          </p:cNvPr>
          <p:cNvSpPr>
            <a:spLocks noGrp="1"/>
          </p:cNvSpPr>
          <p:nvPr>
            <p:ph idx="1"/>
          </p:nvPr>
        </p:nvSpPr>
        <p:spPr>
          <a:xfrm>
            <a:off x="535901" y="1065259"/>
            <a:ext cx="11804381" cy="5540425"/>
          </a:xfrm>
        </p:spPr>
        <p:txBody>
          <a:bodyPr/>
          <a:lstStyle/>
          <a:p>
            <a:pPr marL="0" indent="0">
              <a:buNone/>
            </a:pPr>
            <a:r>
              <a:rPr lang="en-US" altLang="zh-TW">
                <a:latin typeface="標楷體" pitchFamily="65" charset="-120"/>
                <a:cs typeface="Arial" pitchFamily="34" charset="0"/>
              </a:rPr>
              <a:t>DR </a:t>
            </a:r>
            <a:r>
              <a:rPr lang="zh-TW" altLang="en-US">
                <a:latin typeface="標楷體" pitchFamily="65" charset="-120"/>
                <a:cs typeface="Arial" pitchFamily="34" charset="0"/>
              </a:rPr>
              <a:t>選舉之後，將保持 </a:t>
            </a:r>
            <a:r>
              <a:rPr lang="en-US" altLang="zh-TW">
                <a:latin typeface="標楷體" pitchFamily="65" charset="-120"/>
                <a:cs typeface="Arial" pitchFamily="34" charset="0"/>
              </a:rPr>
              <a:t>DR </a:t>
            </a:r>
            <a:r>
              <a:rPr lang="zh-TW" altLang="en-US">
                <a:latin typeface="標楷體" pitchFamily="65" charset="-120"/>
                <a:cs typeface="Arial" pitchFamily="34" charset="0"/>
              </a:rPr>
              <a:t>地位，直到出現下列事件之一為止：</a:t>
            </a:r>
          </a:p>
          <a:p>
            <a:r>
              <a:rPr lang="en-US" altLang="zh-TW">
                <a:latin typeface="標楷體" pitchFamily="65" charset="-120"/>
                <a:cs typeface="Arial" pitchFamily="34" charset="0"/>
              </a:rPr>
              <a:t>DR </a:t>
            </a:r>
            <a:r>
              <a:rPr lang="zh-TW" altLang="en-US">
                <a:latin typeface="標楷體" pitchFamily="65" charset="-120"/>
                <a:cs typeface="Arial" pitchFamily="34" charset="0"/>
              </a:rPr>
              <a:t>故障。</a:t>
            </a:r>
          </a:p>
          <a:p>
            <a:r>
              <a:rPr lang="en-US" altLang="zh-TW">
                <a:latin typeface="標楷體" pitchFamily="65" charset="-120"/>
                <a:cs typeface="Arial" pitchFamily="34" charset="0"/>
              </a:rPr>
              <a:t>DR </a:t>
            </a:r>
            <a:r>
              <a:rPr lang="zh-TW" altLang="en-US">
                <a:latin typeface="標楷體" pitchFamily="65" charset="-120"/>
                <a:cs typeface="Arial" pitchFamily="34" charset="0"/>
              </a:rPr>
              <a:t>上的 </a:t>
            </a:r>
            <a:r>
              <a:rPr lang="en-US" altLang="zh-TW">
                <a:latin typeface="標楷體" pitchFamily="65" charset="-120"/>
                <a:cs typeface="Arial" pitchFamily="34" charset="0"/>
              </a:rPr>
              <a:t>OSPF </a:t>
            </a:r>
            <a:r>
              <a:rPr lang="zh-TW" altLang="en-US">
                <a:latin typeface="標楷體" pitchFamily="65" charset="-120"/>
                <a:cs typeface="Arial" pitchFamily="34" charset="0"/>
              </a:rPr>
              <a:t>程序故障或停止。</a:t>
            </a:r>
          </a:p>
          <a:p>
            <a:r>
              <a:rPr lang="en-US" altLang="zh-TW">
                <a:latin typeface="標楷體" pitchFamily="65" charset="-120"/>
                <a:cs typeface="Arial" pitchFamily="34" charset="0"/>
              </a:rPr>
              <a:t>DR </a:t>
            </a:r>
            <a:r>
              <a:rPr lang="zh-TW" altLang="en-US">
                <a:latin typeface="標楷體" pitchFamily="65" charset="-120"/>
                <a:cs typeface="Arial" pitchFamily="34" charset="0"/>
              </a:rPr>
              <a:t>上的多重存取介面故障。</a:t>
            </a:r>
          </a:p>
          <a:p>
            <a:pPr marL="0" indent="0">
              <a:buNone/>
            </a:pPr>
            <a:r>
              <a:rPr lang="zh-TW" altLang="en-US">
                <a:latin typeface="標楷體" pitchFamily="65" charset="-120"/>
                <a:cs typeface="Arial" pitchFamily="34" charset="0"/>
              </a:rPr>
              <a:t>如果 </a:t>
            </a:r>
            <a:r>
              <a:rPr lang="en-US" altLang="zh-TW">
                <a:latin typeface="標楷體" pitchFamily="65" charset="-120"/>
                <a:cs typeface="Arial" pitchFamily="34" charset="0"/>
              </a:rPr>
              <a:t>DR </a:t>
            </a:r>
            <a:r>
              <a:rPr lang="zh-TW" altLang="en-US">
                <a:latin typeface="標楷體" pitchFamily="65" charset="-120"/>
                <a:cs typeface="Arial" pitchFamily="34" charset="0"/>
              </a:rPr>
              <a:t>故障，</a:t>
            </a:r>
            <a:r>
              <a:rPr lang="en-US" altLang="zh-TW">
                <a:latin typeface="標楷體" pitchFamily="65" charset="-120"/>
                <a:cs typeface="Arial" pitchFamily="34" charset="0"/>
              </a:rPr>
              <a:t>BDR </a:t>
            </a:r>
            <a:r>
              <a:rPr lang="zh-TW" altLang="en-US">
                <a:latin typeface="標楷體" pitchFamily="65" charset="-120"/>
                <a:cs typeface="Arial" pitchFamily="34" charset="0"/>
              </a:rPr>
              <a:t>會自動升級為 </a:t>
            </a:r>
            <a:r>
              <a:rPr lang="en-US" altLang="zh-TW">
                <a:latin typeface="標楷體" pitchFamily="65" charset="-120"/>
                <a:cs typeface="Arial" pitchFamily="34" charset="0"/>
              </a:rPr>
              <a:t>DR</a:t>
            </a:r>
            <a:r>
              <a:rPr lang="zh-TW" altLang="en-US">
                <a:latin typeface="標楷體" pitchFamily="65" charset="-120"/>
                <a:cs typeface="Arial" pitchFamily="34" charset="0"/>
              </a:rPr>
              <a:t>。即使在最初的 </a:t>
            </a:r>
            <a:r>
              <a:rPr lang="en-US" altLang="zh-TW">
                <a:latin typeface="標楷體" pitchFamily="65" charset="-120"/>
                <a:cs typeface="Arial" pitchFamily="34" charset="0"/>
              </a:rPr>
              <a:t>DR/BDR </a:t>
            </a:r>
            <a:r>
              <a:rPr lang="zh-TW" altLang="en-US">
                <a:latin typeface="標楷體" pitchFamily="65" charset="-120"/>
                <a:cs typeface="Arial" pitchFamily="34" charset="0"/>
              </a:rPr>
              <a:t>選擇之後，網路中又增加了一個優先順序更高的 </a:t>
            </a:r>
            <a:r>
              <a:rPr lang="en-US" altLang="zh-TW">
                <a:latin typeface="標楷體" pitchFamily="65" charset="-120"/>
                <a:cs typeface="Arial" pitchFamily="34" charset="0"/>
              </a:rPr>
              <a:t>DROTHER </a:t>
            </a:r>
            <a:r>
              <a:rPr lang="zh-TW" altLang="en-US">
                <a:latin typeface="標楷體" pitchFamily="65" charset="-120"/>
                <a:cs typeface="Arial" pitchFamily="34" charset="0"/>
              </a:rPr>
              <a:t>或路由器 </a:t>
            </a:r>
            <a:r>
              <a:rPr lang="en-US" altLang="zh-TW">
                <a:latin typeface="標楷體" pitchFamily="65" charset="-120"/>
                <a:cs typeface="Arial" pitchFamily="34" charset="0"/>
              </a:rPr>
              <a:t>ID</a:t>
            </a:r>
            <a:r>
              <a:rPr lang="zh-TW" altLang="en-US">
                <a:latin typeface="標楷體" pitchFamily="65" charset="-120"/>
                <a:cs typeface="Arial" pitchFamily="34" charset="0"/>
              </a:rPr>
              <a:t>，也是如此。不過，在 </a:t>
            </a:r>
            <a:r>
              <a:rPr lang="en-US" altLang="zh-TW">
                <a:latin typeface="標楷體" pitchFamily="65" charset="-120"/>
                <a:cs typeface="Arial" pitchFamily="34" charset="0"/>
              </a:rPr>
              <a:t>BDR </a:t>
            </a:r>
            <a:r>
              <a:rPr lang="zh-TW" altLang="en-US">
                <a:latin typeface="標楷體" pitchFamily="65" charset="-120"/>
                <a:cs typeface="Arial" pitchFamily="34" charset="0"/>
              </a:rPr>
              <a:t>升級為 </a:t>
            </a:r>
            <a:r>
              <a:rPr lang="en-US" altLang="zh-TW">
                <a:latin typeface="標楷體" pitchFamily="65" charset="-120"/>
                <a:cs typeface="Arial" pitchFamily="34" charset="0"/>
              </a:rPr>
              <a:t>DR </a:t>
            </a:r>
            <a:r>
              <a:rPr lang="zh-TW" altLang="en-US">
                <a:latin typeface="標楷體" pitchFamily="65" charset="-120"/>
                <a:cs typeface="Arial" pitchFamily="34" charset="0"/>
              </a:rPr>
              <a:t>之後，就會發生新的 </a:t>
            </a:r>
            <a:r>
              <a:rPr lang="en-US" altLang="zh-TW">
                <a:latin typeface="標楷體" pitchFamily="65" charset="-120"/>
                <a:cs typeface="Arial" pitchFamily="34" charset="0"/>
              </a:rPr>
              <a:t>BDR </a:t>
            </a:r>
            <a:r>
              <a:rPr lang="zh-TW" altLang="en-US">
                <a:latin typeface="標楷體" pitchFamily="65" charset="-120"/>
                <a:cs typeface="Arial" pitchFamily="34" charset="0"/>
              </a:rPr>
              <a:t>選舉，而具有最高優先順序或路由器 </a:t>
            </a:r>
            <a:r>
              <a:rPr lang="en-US" altLang="zh-TW">
                <a:latin typeface="標楷體" pitchFamily="65" charset="-120"/>
                <a:cs typeface="Arial" pitchFamily="34" charset="0"/>
              </a:rPr>
              <a:t>ID </a:t>
            </a:r>
            <a:r>
              <a:rPr lang="zh-TW" altLang="en-US">
                <a:latin typeface="標楷體" pitchFamily="65" charset="-120"/>
                <a:cs typeface="Arial" pitchFamily="34" charset="0"/>
              </a:rPr>
              <a:t>的 </a:t>
            </a:r>
            <a:r>
              <a:rPr lang="en-US" altLang="zh-TW">
                <a:latin typeface="標楷體" pitchFamily="65" charset="-120"/>
                <a:cs typeface="Arial" pitchFamily="34" charset="0"/>
              </a:rPr>
              <a:t>DROTHER </a:t>
            </a:r>
            <a:r>
              <a:rPr lang="zh-TW" altLang="en-US">
                <a:latin typeface="標楷體" pitchFamily="65" charset="-120"/>
                <a:cs typeface="Arial" pitchFamily="34" charset="0"/>
              </a:rPr>
              <a:t>會被選為新的 </a:t>
            </a:r>
            <a:r>
              <a:rPr lang="en-US" altLang="zh-TW">
                <a:latin typeface="標楷體" pitchFamily="65" charset="-120"/>
                <a:cs typeface="Arial" pitchFamily="34" charset="0"/>
              </a:rPr>
              <a:t>BDR</a:t>
            </a:r>
            <a:r>
              <a:rPr lang="zh-TW" altLang="en-US">
                <a:latin typeface="標楷體" pitchFamily="65" charset="-120"/>
                <a:cs typeface="Arial" pitchFamily="34" charset="0"/>
              </a:rPr>
              <a:t>。</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2.3</a:t>
            </a:r>
            <a:r>
              <a:rPr lang="zh-TW" altLang="en-US" sz="3600" smtClean="0">
                <a:solidFill>
                  <a:srgbClr val="004C69"/>
                </a:solidFill>
              </a:rPr>
              <a:t>多重</a:t>
            </a:r>
            <a:r>
              <a:rPr lang="zh-TW" altLang="en-US" sz="3600">
                <a:solidFill>
                  <a:srgbClr val="004C69"/>
                </a:solidFill>
              </a:rPr>
              <a:t>存取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en-US" altLang="zh-TW" sz="3600">
                <a:solidFill>
                  <a:srgbClr val="004C69"/>
                </a:solidFill>
              </a:rPr>
              <a:t>DR </a:t>
            </a:r>
            <a:r>
              <a:rPr lang="zh-TW" altLang="en-US" sz="3600">
                <a:solidFill>
                  <a:srgbClr val="004C69"/>
                </a:solidFill>
              </a:rPr>
              <a:t>故障與復原</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56</a:t>
            </a:fld>
            <a:endParaRPr lang="en-US" kern="0">
              <a:solidFill>
                <a:srgbClr val="595959"/>
              </a:solidFill>
            </a:endParaRPr>
          </a:p>
        </p:txBody>
      </p:sp>
    </p:spTree>
    <p:custDataLst>
      <p:tags r:id="rId3"/>
    </p:custDataLst>
    <p:extLst>
      <p:ext uri="{BB962C8B-B14F-4D97-AF65-F5344CB8AC3E}">
        <p14:creationId xmlns:p14="http://schemas.microsoft.com/office/powerpoint/2010/main" val="202582590"/>
      </p:ext>
    </p:extLst>
  </p:cSld>
  <p:clrMapOvr>
    <a:masterClrMapping/>
  </p:clrMapOvr>
  <p:transition/>
  <p:timing/>
</p:sld>
</file>

<file path=ppt/slides/slide5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20A181C7-FABF-AA4B-89EA-764CD4024A7E}"/>
              </a:ext>
            </a:extLst>
          </p:cNvPr>
          <p:cNvSpPr>
            <a:spLocks noGrp="1"/>
          </p:cNvSpPr>
          <p:nvPr>
            <p:ph idx="1"/>
          </p:nvPr>
        </p:nvSpPr>
        <p:spPr>
          <a:xfrm>
            <a:off x="192086" y="1065260"/>
            <a:ext cx="6715773" cy="5540425"/>
          </a:xfrm>
        </p:spPr>
        <p:txBody>
          <a:bodyPr>
            <a:noAutofit/>
          </a:bodyPr>
          <a:lstStyle/>
          <a:p>
            <a:r>
              <a:rPr lang="en-US" altLang="zh-TW" sz="2400">
                <a:latin typeface="標楷體" pitchFamily="65" charset="-120"/>
              </a:rPr>
              <a:t>SDN </a:t>
            </a:r>
            <a:r>
              <a:rPr lang="zh-TW" altLang="en-US" sz="2400">
                <a:latin typeface="標楷體" pitchFamily="65" charset="-120"/>
              </a:rPr>
              <a:t>控制器是一個邏輯實體，可讓網路管理者管理和指定交換器和路由器的資料平面應該如何處理網路流量。它協調管理，調解和促進應用程式和網路元件之間的通信。 </a:t>
            </a:r>
          </a:p>
          <a:p>
            <a:r>
              <a:rPr lang="zh-TW" altLang="en-US" sz="2400">
                <a:latin typeface="標楷體" pitchFamily="65" charset="-120"/>
              </a:rPr>
              <a:t>完整的 </a:t>
            </a:r>
            <a:r>
              <a:rPr lang="en-US" altLang="zh-TW" sz="2400">
                <a:latin typeface="標楷體" pitchFamily="65" charset="-120"/>
              </a:rPr>
              <a:t>SDN </a:t>
            </a:r>
            <a:r>
              <a:rPr lang="zh-TW" altLang="en-US" sz="2400">
                <a:latin typeface="標楷體" pitchFamily="65" charset="-120"/>
              </a:rPr>
              <a:t>框架顯示在圖中。請注意 </a:t>
            </a:r>
            <a:r>
              <a:rPr lang="en-US" altLang="zh-TW" sz="2400">
                <a:latin typeface="標楷體" pitchFamily="65" charset="-120"/>
              </a:rPr>
              <a:t>SDN </a:t>
            </a:r>
            <a:r>
              <a:rPr lang="zh-TW" altLang="en-US" sz="2400">
                <a:latin typeface="標楷體" pitchFamily="65" charset="-120"/>
              </a:rPr>
              <a:t>框架內使用應用程式設計介面 </a:t>
            </a:r>
            <a:r>
              <a:rPr lang="en-US" altLang="zh-TW" sz="2400">
                <a:latin typeface="標楷體" pitchFamily="65" charset="-120"/>
              </a:rPr>
              <a:t>(API)</a:t>
            </a:r>
            <a:r>
              <a:rPr lang="zh-TW" altLang="en-US" sz="2400">
                <a:latin typeface="標楷體" pitchFamily="65" charset="-120"/>
              </a:rPr>
              <a:t>。 </a:t>
            </a:r>
            <a:r>
              <a:rPr lang="en-US" altLang="zh-TW" sz="2400">
                <a:latin typeface="標楷體" pitchFamily="65" charset="-120"/>
              </a:rPr>
              <a:t>API </a:t>
            </a:r>
            <a:r>
              <a:rPr lang="zh-TW" altLang="en-US" sz="2400">
                <a:latin typeface="標楷體" pitchFamily="65" charset="-120"/>
              </a:rPr>
              <a:t>是一組標準化的請求，它定義了一個應用程式向另一個應用程式請求服務的適當方式。 </a:t>
            </a:r>
          </a:p>
          <a:p>
            <a:r>
              <a:rPr lang="en-US" altLang="zh-TW" sz="2400">
                <a:latin typeface="標楷體" pitchFamily="65" charset="-120"/>
              </a:rPr>
              <a:t>SDN </a:t>
            </a:r>
            <a:r>
              <a:rPr lang="zh-TW" altLang="en-US" sz="2400">
                <a:latin typeface="標楷體" pitchFamily="65" charset="-120"/>
              </a:rPr>
              <a:t>控制器使用北向 </a:t>
            </a:r>
            <a:r>
              <a:rPr lang="en-US" altLang="zh-TW" sz="2400">
                <a:latin typeface="標楷體" pitchFamily="65" charset="-120"/>
              </a:rPr>
              <a:t>API </a:t>
            </a:r>
            <a:r>
              <a:rPr lang="zh-TW" altLang="en-US" sz="2400">
                <a:latin typeface="標楷體" pitchFamily="65" charset="-120"/>
              </a:rPr>
              <a:t>與上游應用程式通信。這些 </a:t>
            </a:r>
            <a:r>
              <a:rPr lang="en-US" altLang="zh-TW" sz="2400">
                <a:latin typeface="標楷體" pitchFamily="65" charset="-120"/>
              </a:rPr>
              <a:t>API </a:t>
            </a:r>
            <a:r>
              <a:rPr lang="zh-TW" altLang="en-US" sz="2400">
                <a:latin typeface="標楷體" pitchFamily="65" charset="-120"/>
              </a:rPr>
              <a:t>可協助網路管理者塑型流量和部署服務。</a:t>
            </a:r>
            <a:r>
              <a:rPr lang="en-US" altLang="zh-TW" sz="2400">
                <a:latin typeface="標楷體" pitchFamily="65" charset="-120"/>
              </a:rPr>
              <a:t>SDN </a:t>
            </a:r>
            <a:r>
              <a:rPr lang="zh-TW" altLang="en-US" sz="2400">
                <a:latin typeface="標楷體" pitchFamily="65" charset="-120"/>
              </a:rPr>
              <a:t>控制器也使用南向 </a:t>
            </a:r>
            <a:r>
              <a:rPr lang="en-US" altLang="zh-TW" sz="2400">
                <a:latin typeface="標楷體" pitchFamily="65" charset="-120"/>
              </a:rPr>
              <a:t>API </a:t>
            </a:r>
            <a:r>
              <a:rPr lang="zh-TW" altLang="en-US" sz="2400">
                <a:latin typeface="標楷體" pitchFamily="65" charset="-120"/>
              </a:rPr>
              <a:t>來定義下游交換器和路由器上的資料平面的行為。</a:t>
            </a:r>
            <a:r>
              <a:rPr lang="en-US" altLang="zh-TW" sz="2400">
                <a:latin typeface="標楷體" pitchFamily="65" charset="-120"/>
              </a:rPr>
              <a:t>OpenFlow </a:t>
            </a:r>
            <a:r>
              <a:rPr lang="zh-TW" altLang="en-US" sz="2400">
                <a:latin typeface="標楷體" pitchFamily="65" charset="-120"/>
              </a:rPr>
              <a:t>是原始和廣泛實作的南向 </a:t>
            </a:r>
            <a:r>
              <a:rPr lang="en-US" altLang="zh-TW" sz="2400">
                <a:latin typeface="標楷體" pitchFamily="65" charset="-120"/>
              </a:rPr>
              <a:t>API</a:t>
            </a:r>
            <a:r>
              <a:rPr lang="zh-TW" altLang="en-US" sz="2400">
                <a:latin typeface="標楷體" pitchFamily="65" charset="-120"/>
              </a:rPr>
              <a:t>。</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13.4</a:t>
            </a:r>
            <a:r>
              <a:rPr lang="zh-TW" altLang="en-US" sz="3600" smtClean="0">
                <a:solidFill>
                  <a:srgbClr val="004C69"/>
                </a:solidFill>
              </a:rPr>
              <a:t> 軟體</a:t>
            </a:r>
            <a:r>
              <a:rPr lang="zh-TW" altLang="en-US" sz="3600">
                <a:solidFill>
                  <a:srgbClr val="004C69"/>
                </a:solidFill>
              </a:rPr>
              <a:t>定義網路</a:t>
            </a:r>
            <a:br>
              <a:rPr lang="en-US" sz="3600">
                <a:solidFill>
                  <a:srgbClr val="004C69"/>
                </a:solidFill>
              </a:rPr>
            </a:br>
            <a:r>
              <a:rPr lang="zh-TW" altLang="en-US" sz="3600">
                <a:solidFill>
                  <a:srgbClr val="004C69"/>
                </a:solidFill>
              </a:rPr>
              <a:t>傳統和 </a:t>
            </a:r>
            <a:r>
              <a:rPr lang="en-US" altLang="zh-TW" sz="3600">
                <a:solidFill>
                  <a:srgbClr val="004C69"/>
                </a:solidFill>
              </a:rPr>
              <a:t>SDN </a:t>
            </a:r>
            <a:r>
              <a:rPr lang="zh-TW" altLang="en-US" sz="3600">
                <a:solidFill>
                  <a:srgbClr val="004C69"/>
                </a:solidFill>
              </a:rPr>
              <a:t>架構（續） </a:t>
            </a:r>
          </a:p>
        </p:txBody>
      </p:sp>
      <p:pic>
        <p:nvPicPr>
          <p:cNvPr id="8" name="Picture 7">
            <a:extLst>
              <a:ext uri="{FF2B5EF4-FFF2-40B4-BE49-F238E27FC236}">
                <a16:creationId xmlns:a16="http://schemas.microsoft.com/office/drawing/2014/main" id="{F82A6ED9-FF03-3645-ACC2-8042B150610D}"/>
              </a:ext>
            </a:extLst>
          </p:cNvPr>
          <p:cNvPicPr>
            <a:picLocks noChangeAspect="1"/>
          </p:cNvPicPr>
          <p:nvPr/>
        </p:nvPicPr>
        <p:blipFill>
          <a:blip r:embed="rId3"/>
          <a:stretch>
            <a:fillRect/>
          </a:stretch>
        </p:blipFill>
        <p:spPr>
          <a:xfrm>
            <a:off x="6907860" y="1708513"/>
            <a:ext cx="5029200" cy="353906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560</a:t>
            </a:fld>
            <a:endParaRPr lang="en-US" kern="0">
              <a:solidFill>
                <a:srgbClr val="595959"/>
              </a:solidFill>
            </a:endParaRPr>
          </a:p>
        </p:txBody>
      </p:sp>
    </p:spTree>
    <p:custDataLst>
      <p:tags r:id="rId4"/>
    </p:custDataLst>
    <p:extLst>
      <p:ext uri="{BB962C8B-B14F-4D97-AF65-F5344CB8AC3E}">
        <p14:creationId xmlns:p14="http://schemas.microsoft.com/office/powerpoint/2010/main" val="444780280"/>
      </p:ext>
    </p:extLst>
  </p:cSld>
  <p:clrMapOvr>
    <a:masterClrMapping/>
  </p:clrMapOvr>
  <p:transition/>
  <p:timing/>
</p:sld>
</file>

<file path=ppt/slides/slide5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20D7018A-AD22-7842-B0F3-35138B0F4124}"/>
              </a:ext>
            </a:extLst>
          </p:cNvPr>
          <p:cNvSpPr>
            <a:spLocks noGrp="1"/>
          </p:cNvSpPr>
          <p:nvPr>
            <p:ph idx="1"/>
          </p:nvPr>
        </p:nvSpPr>
        <p:spPr>
          <a:xfrm>
            <a:off x="192088" y="1065260"/>
            <a:ext cx="5230145" cy="5540425"/>
          </a:xfrm>
        </p:spPr>
        <p:txBody>
          <a:bodyPr>
            <a:normAutofit/>
          </a:bodyPr>
          <a:lstStyle/>
          <a:p>
            <a:r>
              <a:rPr lang="en-US" altLang="zh-TW" sz="2400">
                <a:latin typeface="標楷體" pitchFamily="65" charset="-120"/>
              </a:rPr>
              <a:t>SDN </a:t>
            </a:r>
            <a:r>
              <a:rPr lang="zh-TW" altLang="en-US" sz="2400">
                <a:latin typeface="標楷體" pitchFamily="65" charset="-120"/>
              </a:rPr>
              <a:t>控制器定義了集中控制平面與各個路由器和交換器上的資料平面之間的資料流。 </a:t>
            </a:r>
          </a:p>
          <a:p>
            <a:r>
              <a:rPr lang="zh-TW" altLang="en-US" sz="2400">
                <a:latin typeface="標楷體" pitchFamily="65" charset="-120"/>
              </a:rPr>
              <a:t>每一個穿越網路的流量都必須首先獲得 </a:t>
            </a:r>
            <a:r>
              <a:rPr lang="en-US" altLang="zh-TW" sz="2400">
                <a:latin typeface="標楷體" pitchFamily="65" charset="-120"/>
              </a:rPr>
              <a:t>SDN </a:t>
            </a:r>
            <a:r>
              <a:rPr lang="zh-TW" altLang="en-US" sz="2400">
                <a:latin typeface="標楷體" pitchFamily="65" charset="-120"/>
              </a:rPr>
              <a:t>控制器的許可，</a:t>
            </a:r>
            <a:r>
              <a:rPr lang="en-US" altLang="zh-TW" sz="2400">
                <a:latin typeface="標楷體" pitchFamily="65" charset="-120"/>
              </a:rPr>
              <a:t>SDN </a:t>
            </a:r>
            <a:r>
              <a:rPr lang="zh-TW" altLang="en-US" sz="2400">
                <a:latin typeface="標楷體" pitchFamily="65" charset="-120"/>
              </a:rPr>
              <a:t>控制器根據網路政策驗證通訊是否允許。 </a:t>
            </a:r>
          </a:p>
          <a:p>
            <a:r>
              <a:rPr lang="zh-TW" altLang="en-US" sz="2400">
                <a:latin typeface="標楷體" pitchFamily="65" charset="-120"/>
              </a:rPr>
              <a:t>所有複雜的功能由控制器執行。控制器填充流量表。交換器管理流量表。</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13.5</a:t>
            </a:r>
            <a:r>
              <a:rPr lang="zh-TW" altLang="en-US" sz="3600" smtClean="0">
                <a:solidFill>
                  <a:srgbClr val="004C69"/>
                </a:solidFill>
              </a:rPr>
              <a:t> 控制器</a:t>
            </a:r>
            <a:br>
              <a:rPr lang="en-US" sz="3600">
                <a:solidFill>
                  <a:srgbClr val="004C69"/>
                </a:solidFill>
              </a:rPr>
            </a:br>
            <a:r>
              <a:rPr lang="en-US" altLang="zh-TW" sz="3600">
                <a:solidFill>
                  <a:srgbClr val="004C69"/>
                </a:solidFill>
              </a:rPr>
              <a:t>SDN </a:t>
            </a:r>
            <a:r>
              <a:rPr lang="zh-TW" altLang="en-US" sz="3600">
                <a:solidFill>
                  <a:srgbClr val="004C69"/>
                </a:solidFill>
              </a:rPr>
              <a:t>控制器和操作</a:t>
            </a:r>
          </a:p>
        </p:txBody>
      </p:sp>
      <p:pic>
        <p:nvPicPr>
          <p:cNvPr id="5" name="Picture 4">
            <a:extLst>
              <a:ext uri="{FF2B5EF4-FFF2-40B4-BE49-F238E27FC236}">
                <a16:creationId xmlns:a16="http://schemas.microsoft.com/office/drawing/2014/main" id="{6B11393E-C498-3B43-B7D7-43AC7140E1E8}"/>
              </a:ext>
            </a:extLst>
          </p:cNvPr>
          <p:cNvPicPr>
            <a:picLocks noChangeAspect="1"/>
          </p:cNvPicPr>
          <p:nvPr/>
        </p:nvPicPr>
        <p:blipFill>
          <a:blip r:embed="rId3"/>
          <a:stretch>
            <a:fillRect/>
          </a:stretch>
        </p:blipFill>
        <p:spPr>
          <a:xfrm>
            <a:off x="5563660" y="1241497"/>
            <a:ext cx="6224881" cy="4846036"/>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561</a:t>
            </a:fld>
            <a:endParaRPr lang="en-US" kern="0">
              <a:solidFill>
                <a:srgbClr val="595959"/>
              </a:solidFill>
            </a:endParaRPr>
          </a:p>
        </p:txBody>
      </p:sp>
    </p:spTree>
    <p:custDataLst>
      <p:tags r:id="rId4"/>
    </p:custDataLst>
    <p:extLst>
      <p:ext uri="{BB962C8B-B14F-4D97-AF65-F5344CB8AC3E}">
        <p14:creationId xmlns:p14="http://schemas.microsoft.com/office/powerpoint/2010/main" val="751309267"/>
      </p:ext>
    </p:extLst>
  </p:cSld>
  <p:clrMapOvr>
    <a:masterClrMapping/>
  </p:clrMapOvr>
  <p:transition/>
  <p:timing/>
</p:sld>
</file>

<file path=ppt/slides/slide5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75AC3F3B-D70A-C54D-A460-F29B00EC0634}"/>
              </a:ext>
            </a:extLst>
          </p:cNvPr>
          <p:cNvSpPr>
            <a:spLocks noGrp="1"/>
          </p:cNvSpPr>
          <p:nvPr>
            <p:ph idx="1"/>
          </p:nvPr>
        </p:nvSpPr>
        <p:spPr>
          <a:xfrm>
            <a:off x="659493" y="1208116"/>
            <a:ext cx="9780985" cy="4130534"/>
          </a:xfrm>
        </p:spPr>
        <p:txBody>
          <a:bodyPr/>
          <a:lstStyle/>
          <a:p>
            <a:pPr marL="0" indent="0">
              <a:buNone/>
            </a:pPr>
            <a:r>
              <a:rPr lang="zh-TW" altLang="en-US" sz="2400">
                <a:latin typeface="標楷體" pitchFamily="65" charset="-120"/>
              </a:rPr>
              <a:t>在每個交換器內，一系列在硬體或韌體實作的表被用於管理通過交換器封包的流量。對於交換器，流是與流量表中的特定條目匹配的封包序列。 </a:t>
            </a:r>
          </a:p>
          <a:p>
            <a:pPr marL="0" indent="0">
              <a:buNone/>
            </a:pPr>
            <a:r>
              <a:rPr lang="zh-TW" altLang="en-US" sz="2400">
                <a:latin typeface="標楷體" pitchFamily="65" charset="-120"/>
              </a:rPr>
              <a:t>上圖顯示的三種表格類型如下：</a:t>
            </a:r>
          </a:p>
          <a:p>
            <a:pPr lvl="1"/>
            <a:r>
              <a:rPr lang="zh-TW" altLang="en-US" b="1">
                <a:latin typeface="標楷體" pitchFamily="65" charset="-120"/>
              </a:rPr>
              <a:t>流量表</a:t>
            </a:r>
            <a:r>
              <a:rPr lang="zh-TW" altLang="en-US">
                <a:latin typeface="標楷體" pitchFamily="65" charset="-120"/>
              </a:rPr>
              <a:t> </a:t>
            </a:r>
            <a:r>
              <a:rPr lang="en-US" altLang="zh-TW">
                <a:latin typeface="標楷體" pitchFamily="65" charset="-120"/>
              </a:rPr>
              <a:t>- </a:t>
            </a:r>
            <a:r>
              <a:rPr lang="zh-TW" altLang="en-US">
                <a:latin typeface="標楷體" pitchFamily="65" charset="-120"/>
              </a:rPr>
              <a:t>此表將傳入封包匹配到一個特定的流，並指定要在封包上執行的功能。可能有多個流量表以管線方式運作。</a:t>
            </a:r>
          </a:p>
          <a:p>
            <a:pPr lvl="1"/>
            <a:r>
              <a:rPr lang="zh-TW" altLang="en-US" b="1">
                <a:latin typeface="標楷體" pitchFamily="65" charset="-120"/>
              </a:rPr>
              <a:t>群組表</a:t>
            </a:r>
            <a:r>
              <a:rPr lang="zh-TW" altLang="en-US">
                <a:latin typeface="標楷體" pitchFamily="65" charset="-120"/>
              </a:rPr>
              <a:t> </a:t>
            </a:r>
            <a:r>
              <a:rPr lang="en-US" altLang="zh-TW">
                <a:latin typeface="標楷體" pitchFamily="65" charset="-120"/>
              </a:rPr>
              <a:t>- </a:t>
            </a:r>
            <a:r>
              <a:rPr lang="zh-TW" altLang="en-US">
                <a:latin typeface="標楷體" pitchFamily="65" charset="-120"/>
              </a:rPr>
              <a:t>流量表可以直接流到一個群組表，這可能會觸發各種影響一個或多個流的動作</a:t>
            </a:r>
          </a:p>
          <a:p>
            <a:pPr lvl="1"/>
            <a:r>
              <a:rPr lang="zh-TW" altLang="en-US" b="1">
                <a:latin typeface="標楷體" pitchFamily="65" charset="-120"/>
              </a:rPr>
              <a:t>計量表</a:t>
            </a:r>
            <a:r>
              <a:rPr lang="zh-TW" altLang="en-US">
                <a:latin typeface="標楷體" pitchFamily="65" charset="-120"/>
              </a:rPr>
              <a:t> </a:t>
            </a:r>
            <a:r>
              <a:rPr lang="en-US" altLang="zh-TW">
                <a:latin typeface="標楷體" pitchFamily="65" charset="-120"/>
              </a:rPr>
              <a:t>-</a:t>
            </a:r>
            <a:r>
              <a:rPr lang="zh-TW" altLang="en-US">
                <a:latin typeface="標楷體" pitchFamily="65" charset="-120"/>
              </a:rPr>
              <a:t>此表會在流上觸發各種與效能相關的動作，包括限制流量速率的能力。</a:t>
            </a: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13.5</a:t>
            </a:r>
            <a:r>
              <a:rPr lang="zh-TW" altLang="en-US" sz="3600" smtClean="0">
                <a:solidFill>
                  <a:srgbClr val="004C69"/>
                </a:solidFill>
              </a:rPr>
              <a:t> 控制器</a:t>
            </a:r>
            <a:br>
              <a:rPr lang="en-US" sz="3600">
                <a:solidFill>
                  <a:srgbClr val="004C69"/>
                </a:solidFill>
              </a:rPr>
            </a:br>
            <a:r>
              <a:rPr lang="en-US" altLang="zh-TW" sz="3600">
                <a:solidFill>
                  <a:srgbClr val="004C69"/>
                </a:solidFill>
              </a:rPr>
              <a:t>SDN </a:t>
            </a:r>
            <a:r>
              <a:rPr lang="zh-TW" altLang="en-US" sz="3600">
                <a:solidFill>
                  <a:srgbClr val="004C69"/>
                </a:solidFill>
              </a:rPr>
              <a:t>控制器和操作（續） </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562</a:t>
            </a:fld>
            <a:endParaRPr lang="en-US" kern="0">
              <a:solidFill>
                <a:srgbClr val="595959"/>
              </a:solidFill>
            </a:endParaRPr>
          </a:p>
        </p:txBody>
      </p:sp>
    </p:spTree>
    <p:custDataLst>
      <p:tags r:id="rId3"/>
    </p:custDataLst>
    <p:extLst>
      <p:ext uri="{BB962C8B-B14F-4D97-AF65-F5344CB8AC3E}">
        <p14:creationId xmlns:p14="http://schemas.microsoft.com/office/powerpoint/2010/main" val="3440177879"/>
      </p:ext>
    </p:extLst>
  </p:cSld>
  <p:clrMapOvr>
    <a:masterClrMapping/>
  </p:clrMapOvr>
  <p:transition/>
  <p:timing/>
</p:sld>
</file>

<file path=ppt/slides/slide5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DE40D4A-8300-7340-AC1E-BA14E669AEAB}"/>
              </a:ext>
            </a:extLst>
          </p:cNvPr>
          <p:cNvSpPr>
            <a:spLocks noGrp="1"/>
          </p:cNvSpPr>
          <p:nvPr>
            <p:ph idx="1"/>
          </p:nvPr>
        </p:nvSpPr>
        <p:spPr>
          <a:xfrm>
            <a:off x="676426" y="1620982"/>
            <a:ext cx="9323785" cy="4479668"/>
          </a:xfrm>
        </p:spPr>
        <p:txBody>
          <a:bodyPr>
            <a:normAutofit/>
          </a:bodyPr>
          <a:lstStyle/>
          <a:p>
            <a:r>
              <a:rPr lang="zh-TW" altLang="en-US" sz="2400">
                <a:latin typeface="標楷體" pitchFamily="65" charset="-120"/>
              </a:rPr>
              <a:t>很少有組織有意願或技能使用 </a:t>
            </a:r>
            <a:r>
              <a:rPr lang="en-US" altLang="zh-TW" sz="2400">
                <a:latin typeface="標楷體" pitchFamily="65" charset="-120"/>
              </a:rPr>
              <a:t>SDN </a:t>
            </a:r>
            <a:r>
              <a:rPr lang="zh-TW" altLang="en-US" sz="2400">
                <a:latin typeface="標楷體" pitchFamily="65" charset="-120"/>
              </a:rPr>
              <a:t>工具對網路進行程式設計。不過，大部分的組織都希望自動化網路、加速應用程式部署，以及調整 </a:t>
            </a:r>
            <a:r>
              <a:rPr lang="en-US" altLang="zh-TW" sz="2400">
                <a:latin typeface="標楷體" pitchFamily="65" charset="-120"/>
              </a:rPr>
              <a:t>IT </a:t>
            </a:r>
            <a:r>
              <a:rPr lang="zh-TW" altLang="en-US" sz="2400">
                <a:latin typeface="標楷體" pitchFamily="65" charset="-120"/>
              </a:rPr>
              <a:t>基礎建設，以更符合業務需求。思科開發了 </a:t>
            </a:r>
            <a:r>
              <a:rPr lang="en-US" altLang="zh-TW" sz="2400">
                <a:latin typeface="標楷體" pitchFamily="65" charset="-120"/>
              </a:rPr>
              <a:t>Application Centric Infrastructure (ACI)</a:t>
            </a:r>
            <a:r>
              <a:rPr lang="zh-TW" altLang="en-US" sz="2400">
                <a:latin typeface="標楷體" pitchFamily="65" charset="-120"/>
              </a:rPr>
              <a:t>，以比先前的 </a:t>
            </a:r>
            <a:r>
              <a:rPr lang="en-US" altLang="zh-TW" sz="2400">
                <a:latin typeface="標楷體" pitchFamily="65" charset="-120"/>
              </a:rPr>
              <a:t>SDN </a:t>
            </a:r>
            <a:r>
              <a:rPr lang="zh-TW" altLang="en-US" sz="2400">
                <a:latin typeface="標楷體" pitchFamily="65" charset="-120"/>
              </a:rPr>
              <a:t>方法更先進且更創新的方式達成這些目標。 </a:t>
            </a:r>
          </a:p>
          <a:p>
            <a:r>
              <a:rPr lang="zh-TW" altLang="en-US" sz="2400">
                <a:latin typeface="標楷體" pitchFamily="65" charset="-120"/>
              </a:rPr>
              <a:t>思科 </a:t>
            </a:r>
            <a:r>
              <a:rPr lang="en-US" altLang="zh-TW" sz="2400">
                <a:latin typeface="標楷體" pitchFamily="65" charset="-120"/>
              </a:rPr>
              <a:t>ACI </a:t>
            </a:r>
            <a:r>
              <a:rPr lang="zh-TW" altLang="en-US" sz="2400">
                <a:latin typeface="標楷體" pitchFamily="65" charset="-120"/>
              </a:rPr>
              <a:t>是整合雲端運算與資料中心管理的硬體解決方案。在高層次上，網路的政策元素會從資料平面中移除。這簡化了資料中心網路的建立方式。</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13.5</a:t>
            </a:r>
            <a:r>
              <a:rPr lang="zh-TW" altLang="en-US" sz="3600" smtClean="0">
                <a:solidFill>
                  <a:srgbClr val="004C69"/>
                </a:solidFill>
              </a:rPr>
              <a:t> 控制器</a:t>
            </a:r>
            <a:br>
              <a:rPr lang="en-US" sz="3600">
                <a:solidFill>
                  <a:srgbClr val="004C69"/>
                </a:solidFill>
              </a:rPr>
            </a:br>
            <a:r>
              <a:rPr lang="zh-TW" altLang="en-US" sz="3600">
                <a:solidFill>
                  <a:srgbClr val="004C69"/>
                </a:solidFill>
              </a:rPr>
              <a:t>視訊 </a:t>
            </a:r>
            <a:r>
              <a:rPr lang="en-US" altLang="zh-TW" sz="3600">
                <a:solidFill>
                  <a:srgbClr val="004C69"/>
                </a:solidFill>
              </a:rPr>
              <a:t>- Cisco ACI</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563</a:t>
            </a:fld>
            <a:endParaRPr lang="en-US" kern="0">
              <a:solidFill>
                <a:srgbClr val="595959"/>
              </a:solidFill>
            </a:endParaRPr>
          </a:p>
        </p:txBody>
      </p:sp>
    </p:spTree>
    <p:custDataLst>
      <p:tags r:id="rId3"/>
    </p:custDataLst>
    <p:extLst>
      <p:ext uri="{BB962C8B-B14F-4D97-AF65-F5344CB8AC3E}">
        <p14:creationId xmlns:p14="http://schemas.microsoft.com/office/powerpoint/2010/main" val="2451720603"/>
      </p:ext>
    </p:extLst>
  </p:cSld>
  <p:clrMapOvr>
    <a:masterClrMapping/>
  </p:clrMapOvr>
  <p:transition/>
  <p:timing/>
</p:sld>
</file>

<file path=ppt/slides/slide5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05739350-0880-4944-B1D3-B2AC88A2C86B}"/>
              </a:ext>
            </a:extLst>
          </p:cNvPr>
          <p:cNvSpPr>
            <a:spLocks noGrp="1"/>
          </p:cNvSpPr>
          <p:nvPr>
            <p:ph idx="1"/>
          </p:nvPr>
        </p:nvSpPr>
        <p:spPr>
          <a:xfrm>
            <a:off x="676426" y="1213658"/>
            <a:ext cx="10821307" cy="4886992"/>
          </a:xfrm>
        </p:spPr>
        <p:txBody>
          <a:bodyPr>
            <a:noAutofit/>
          </a:bodyPr>
          <a:lstStyle/>
          <a:p>
            <a:pPr marL="0" indent="0">
              <a:buNone/>
            </a:pPr>
            <a:r>
              <a:rPr lang="en-US" altLang="zh-TW" sz="2400">
                <a:latin typeface="標楷體" pitchFamily="65" charset="-120"/>
              </a:rPr>
              <a:t>ACI </a:t>
            </a:r>
            <a:r>
              <a:rPr lang="zh-TW" altLang="en-US" sz="2400">
                <a:latin typeface="標楷體" pitchFamily="65" charset="-120"/>
              </a:rPr>
              <a:t>架構有三個核心元件：</a:t>
            </a:r>
          </a:p>
          <a:p>
            <a:pPr marL="478435" lvl="1" indent="-380990"/>
            <a:r>
              <a:rPr lang="en-US" altLang="zh-TW" b="1">
                <a:latin typeface="標楷體" pitchFamily="65" charset="-120"/>
              </a:rPr>
              <a:t>Application Network Profile (ANP)</a:t>
            </a:r>
            <a:r>
              <a:rPr lang="en-US" altLang="zh-TW">
                <a:latin typeface="標楷體" pitchFamily="65" charset="-120"/>
              </a:rPr>
              <a:t> - ANP </a:t>
            </a:r>
            <a:r>
              <a:rPr lang="zh-TW" altLang="en-US">
                <a:latin typeface="標楷體" pitchFamily="65" charset="-120"/>
              </a:rPr>
              <a:t>是端點群組 </a:t>
            </a:r>
            <a:r>
              <a:rPr lang="en-US" altLang="zh-TW">
                <a:latin typeface="標楷體" pitchFamily="65" charset="-120"/>
              </a:rPr>
              <a:t>(EPG)</a:t>
            </a:r>
            <a:r>
              <a:rPr lang="zh-TW" altLang="en-US">
                <a:latin typeface="標楷體" pitchFamily="65" charset="-120"/>
              </a:rPr>
              <a:t>、其連線，以及定義這些連線政策的集合。</a:t>
            </a:r>
            <a:r>
              <a:rPr lang="zh-TW" altLang="en-US" b="1">
                <a:latin typeface="標楷體" pitchFamily="65" charset="-120"/>
              </a:rPr>
              <a:t> </a:t>
            </a:r>
          </a:p>
          <a:p>
            <a:pPr marL="478435" lvl="1" indent="-380990"/>
            <a:r>
              <a:rPr lang="en-US" altLang="zh-TW" b="1">
                <a:latin typeface="標楷體" pitchFamily="65" charset="-120"/>
              </a:rPr>
              <a:t>Application Policy Infrastructure Controller</a:t>
            </a:r>
            <a:r>
              <a:rPr lang="zh-TW" altLang="en-US" b="1">
                <a:latin typeface="標楷體" pitchFamily="65" charset="-120"/>
              </a:rPr>
              <a:t> </a:t>
            </a:r>
            <a:r>
              <a:rPr lang="en-US" altLang="zh-TW" b="1">
                <a:latin typeface="標楷體" pitchFamily="65" charset="-120"/>
              </a:rPr>
              <a:t>(APIC)</a:t>
            </a:r>
            <a:r>
              <a:rPr lang="en-US" altLang="zh-TW">
                <a:latin typeface="標楷體" pitchFamily="65" charset="-120"/>
              </a:rPr>
              <a:t> - APIC </a:t>
            </a:r>
            <a:r>
              <a:rPr lang="zh-TW" altLang="en-US">
                <a:latin typeface="標楷體" pitchFamily="65" charset="-120"/>
              </a:rPr>
              <a:t>被認為是 </a:t>
            </a:r>
            <a:r>
              <a:rPr lang="en-US" altLang="zh-TW">
                <a:latin typeface="標楷體" pitchFamily="65" charset="-120"/>
              </a:rPr>
              <a:t>ACI </a:t>
            </a:r>
            <a:r>
              <a:rPr lang="zh-TW" altLang="en-US">
                <a:latin typeface="標楷體" pitchFamily="65" charset="-120"/>
              </a:rPr>
              <a:t>架構的大腦。</a:t>
            </a:r>
            <a:r>
              <a:rPr lang="en-US" altLang="zh-TW">
                <a:latin typeface="標楷體" pitchFamily="65" charset="-120"/>
              </a:rPr>
              <a:t>APIC </a:t>
            </a:r>
            <a:r>
              <a:rPr lang="zh-TW" altLang="en-US">
                <a:latin typeface="標楷體" pitchFamily="65" charset="-120"/>
              </a:rPr>
              <a:t>是集中式軟體控制器，可管理和操作可延展的 </a:t>
            </a:r>
            <a:r>
              <a:rPr lang="en-US" altLang="zh-TW">
                <a:latin typeface="標楷體" pitchFamily="65" charset="-120"/>
              </a:rPr>
              <a:t>ACI </a:t>
            </a:r>
            <a:r>
              <a:rPr lang="zh-TW" altLang="en-US">
                <a:latin typeface="標楷體" pitchFamily="65" charset="-120"/>
              </a:rPr>
              <a:t>叢集網狀架構。它是專為可程式設計性和集中管理而設計的。它會將應用程式政策轉換成網路程式設計。。</a:t>
            </a:r>
          </a:p>
          <a:p>
            <a:pPr marL="478435" lvl="1" indent="-380990"/>
            <a:r>
              <a:rPr lang="en-US" altLang="zh-TW" b="1">
                <a:latin typeface="標楷體" pitchFamily="65" charset="-120"/>
              </a:rPr>
              <a:t>Cisco Nexus 9000 </a:t>
            </a:r>
            <a:r>
              <a:rPr lang="zh-TW" altLang="en-US" b="1">
                <a:latin typeface="標楷體" pitchFamily="65" charset="-120"/>
              </a:rPr>
              <a:t>系列交換器</a:t>
            </a:r>
            <a:r>
              <a:rPr lang="zh-TW" altLang="en-US">
                <a:latin typeface="標楷體" pitchFamily="65" charset="-120"/>
              </a:rPr>
              <a:t> </a:t>
            </a:r>
            <a:r>
              <a:rPr lang="en-US" altLang="zh-TW">
                <a:latin typeface="標楷體" pitchFamily="65" charset="-120"/>
              </a:rPr>
              <a:t>- </a:t>
            </a:r>
            <a:r>
              <a:rPr lang="zh-TW" altLang="en-US">
                <a:latin typeface="標楷體" pitchFamily="65" charset="-120"/>
              </a:rPr>
              <a:t>這些交換器提供應用程式感知的交換器網狀架構，並與 </a:t>
            </a:r>
            <a:r>
              <a:rPr lang="en-US" altLang="zh-TW">
                <a:latin typeface="標楷體" pitchFamily="65" charset="-120"/>
              </a:rPr>
              <a:t>APIC </a:t>
            </a:r>
            <a:r>
              <a:rPr lang="zh-TW" altLang="en-US">
                <a:latin typeface="標楷體" pitchFamily="65" charset="-120"/>
              </a:rPr>
              <a:t>合作管理虛擬和實體網路基礎建設。</a:t>
            </a:r>
          </a:p>
          <a:p>
            <a:pPr marL="0" indent="0">
              <a:buNone/>
            </a:pPr>
            <a:r>
              <a:rPr lang="en-US" altLang="zh-TW" sz="2400">
                <a:latin typeface="標楷體" pitchFamily="65" charset="-120"/>
              </a:rPr>
              <a:t>APIC </a:t>
            </a:r>
            <a:r>
              <a:rPr lang="zh-TW" altLang="en-US" sz="2400">
                <a:latin typeface="標楷體" pitchFamily="65" charset="-120"/>
              </a:rPr>
              <a:t>位於 </a:t>
            </a:r>
            <a:r>
              <a:rPr lang="en-US" altLang="zh-TW" sz="2400">
                <a:latin typeface="標楷體" pitchFamily="65" charset="-120"/>
              </a:rPr>
              <a:t>APN </a:t>
            </a:r>
            <a:r>
              <a:rPr lang="zh-TW" altLang="en-US" sz="2400">
                <a:latin typeface="標楷體" pitchFamily="65" charset="-120"/>
              </a:rPr>
              <a:t>和啟用 </a:t>
            </a:r>
            <a:r>
              <a:rPr lang="en-US" altLang="zh-TW" sz="2400">
                <a:latin typeface="標楷體" pitchFamily="65" charset="-120"/>
              </a:rPr>
              <a:t>ACI </a:t>
            </a:r>
            <a:r>
              <a:rPr lang="zh-TW" altLang="en-US" sz="2400">
                <a:latin typeface="標楷體" pitchFamily="65" charset="-120"/>
              </a:rPr>
              <a:t>的網路基礎建設之間。</a:t>
            </a:r>
            <a:r>
              <a:rPr lang="en-US" altLang="zh-TW" sz="2400">
                <a:latin typeface="標楷體" pitchFamily="65" charset="-120"/>
              </a:rPr>
              <a:t>APIC </a:t>
            </a:r>
            <a:r>
              <a:rPr lang="zh-TW" altLang="en-US" sz="2400">
                <a:latin typeface="標楷體" pitchFamily="65" charset="-120"/>
              </a:rPr>
              <a:t>會將應用程式需求轉換為網路設定，以滿足這些需求。</a:t>
            </a:r>
          </a:p>
          <a:p>
            <a:pPr marL="0" indent="0">
              <a:buNone/>
            </a:pP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13.5</a:t>
            </a:r>
            <a:r>
              <a:rPr lang="zh-TW" altLang="en-US" sz="3600" smtClean="0">
                <a:solidFill>
                  <a:srgbClr val="004C69"/>
                </a:solidFill>
              </a:rPr>
              <a:t> </a:t>
            </a:r>
            <a:r>
              <a:rPr lang="zh-TW" altLang="zh-TW" sz="3600" smtClean="0">
                <a:solidFill>
                  <a:srgbClr val="004C69"/>
                </a:solidFill>
              </a:rPr>
              <a:t>控制器</a:t>
            </a:r>
            <a:br>
              <a:rPr lang="en-US" altLang="zh-TW" sz="3600">
                <a:solidFill>
                  <a:srgbClr val="004C69"/>
                </a:solidFill>
              </a:rPr>
            </a:br>
            <a:r>
              <a:rPr lang="zh-TW" altLang="zh-TW" sz="3600">
                <a:solidFill>
                  <a:srgbClr val="004C69"/>
                </a:solidFill>
              </a:rPr>
              <a:t>ACI 核心組件</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564</a:t>
            </a:fld>
            <a:endParaRPr lang="en-US" kern="0">
              <a:solidFill>
                <a:srgbClr val="595959"/>
              </a:solidFill>
            </a:endParaRPr>
          </a:p>
        </p:txBody>
      </p:sp>
    </p:spTree>
    <p:custDataLst>
      <p:tags r:id="rId3"/>
    </p:custDataLst>
    <p:extLst>
      <p:ext uri="{BB962C8B-B14F-4D97-AF65-F5344CB8AC3E}">
        <p14:creationId xmlns:p14="http://schemas.microsoft.com/office/powerpoint/2010/main" val="3692246414"/>
      </p:ext>
    </p:extLst>
  </p:cSld>
  <p:clrMapOvr>
    <a:masterClrMapping/>
  </p:clrMapOvr>
  <p:transition/>
  <p:timing/>
</p:sld>
</file>

<file path=ppt/slides/slide5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7" name="Content Placeholder 6">
            <a:extLst>
              <a:ext uri="{FF2B5EF4-FFF2-40B4-BE49-F238E27FC236}">
                <a16:creationId xmlns:a16="http://schemas.microsoft.com/office/drawing/2014/main" id="{0C2641D2-F026-B047-B703-36EDF3EEFB64}"/>
              </a:ext>
            </a:extLst>
          </p:cNvPr>
          <p:cNvPicPr>
            <a:picLocks noGrp="1" noChangeAspect="1"/>
          </p:cNvPicPr>
          <p:nvPr>
            <p:ph idx="1"/>
          </p:nvPr>
        </p:nvPicPr>
        <p:blipFill>
          <a:blip r:embed="rId3"/>
          <a:stretch>
            <a:fillRect/>
          </a:stretch>
        </p:blipFill>
        <p:spPr>
          <a:xfrm>
            <a:off x="2102395" y="1064685"/>
            <a:ext cx="7985093" cy="5541433"/>
          </a:xfrm>
        </p:spPr>
      </p:pic>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13.5</a:t>
            </a:r>
            <a:r>
              <a:rPr lang="zh-TW" altLang="en-US" sz="3600" smtClean="0">
                <a:solidFill>
                  <a:srgbClr val="004C69"/>
                </a:solidFill>
              </a:rPr>
              <a:t> 控制器</a:t>
            </a:r>
            <a:br>
              <a:rPr lang="en-US" altLang="zh-TW" sz="3600">
                <a:solidFill>
                  <a:srgbClr val="004C69"/>
                </a:solidFill>
              </a:rPr>
            </a:br>
            <a:r>
              <a:rPr lang="zh-TW" altLang="zh-TW" sz="3600">
                <a:solidFill>
                  <a:srgbClr val="004C69"/>
                </a:solidFill>
              </a:rPr>
              <a:t>ACI 核心組件</a:t>
            </a:r>
            <a:r>
              <a:rPr lang="zh-TW" altLang="en-US" sz="3600">
                <a:solidFill>
                  <a:srgbClr val="004C69"/>
                </a:solidFill>
              </a:rPr>
              <a:t>（續）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565</a:t>
            </a:fld>
            <a:endParaRPr lang="en-US" kern="0">
              <a:solidFill>
                <a:srgbClr val="595959"/>
              </a:solidFill>
            </a:endParaRPr>
          </a:p>
        </p:txBody>
      </p:sp>
    </p:spTree>
    <p:custDataLst>
      <p:tags r:id="rId4"/>
    </p:custDataLst>
    <p:extLst>
      <p:ext uri="{BB962C8B-B14F-4D97-AF65-F5344CB8AC3E}">
        <p14:creationId xmlns:p14="http://schemas.microsoft.com/office/powerpoint/2010/main" val="93866849"/>
      </p:ext>
    </p:extLst>
  </p:cSld>
  <p:clrMapOvr>
    <a:masterClrMapping/>
  </p:clrMapOvr>
  <p:transition/>
  <p:timing/>
</p:sld>
</file>

<file path=ppt/slides/slide5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DC1291EC-E56A-0E4B-BB0E-808FBBE00672}"/>
              </a:ext>
            </a:extLst>
          </p:cNvPr>
          <p:cNvSpPr>
            <a:spLocks noGrp="1"/>
          </p:cNvSpPr>
          <p:nvPr>
            <p:ph idx="1"/>
          </p:nvPr>
        </p:nvSpPr>
        <p:spPr>
          <a:xfrm>
            <a:off x="192088" y="1065260"/>
            <a:ext cx="5903913" cy="5540425"/>
          </a:xfrm>
        </p:spPr>
        <p:txBody>
          <a:bodyPr>
            <a:normAutofit/>
          </a:bodyPr>
          <a:lstStyle/>
          <a:p>
            <a:r>
              <a:rPr lang="zh-TW" altLang="en-US" sz="2400">
                <a:latin typeface="標楷體" pitchFamily="65" charset="-120"/>
              </a:rPr>
              <a:t>思科 </a:t>
            </a:r>
            <a:r>
              <a:rPr lang="en-US" altLang="zh-TW" sz="2400">
                <a:latin typeface="標楷體" pitchFamily="65" charset="-120"/>
              </a:rPr>
              <a:t>ACI </a:t>
            </a:r>
            <a:r>
              <a:rPr lang="zh-TW" altLang="en-US" sz="2400">
                <a:latin typeface="標楷體" pitchFamily="65" charset="-120"/>
              </a:rPr>
              <a:t>網狀架構是由 </a:t>
            </a:r>
            <a:r>
              <a:rPr lang="en-US" altLang="zh-TW" sz="2400">
                <a:latin typeface="標楷體" pitchFamily="65" charset="-120"/>
              </a:rPr>
              <a:t>APIC </a:t>
            </a:r>
            <a:r>
              <a:rPr lang="zh-TW" altLang="en-US" sz="2400">
                <a:latin typeface="標楷體" pitchFamily="65" charset="-120"/>
              </a:rPr>
              <a:t>和 </a:t>
            </a:r>
            <a:r>
              <a:rPr lang="en-US" altLang="zh-TW" sz="2400">
                <a:latin typeface="標楷體" pitchFamily="65" charset="-120"/>
              </a:rPr>
              <a:t>Cisco Nexus 9000 </a:t>
            </a:r>
            <a:r>
              <a:rPr lang="zh-TW" altLang="en-US" sz="2400">
                <a:latin typeface="標楷體" pitchFamily="65" charset="-120"/>
              </a:rPr>
              <a:t>系列交換器所組成，如圖所示。</a:t>
            </a:r>
            <a:r>
              <a:rPr lang="en-US" altLang="zh-TW" sz="2400">
                <a:latin typeface="標楷體" pitchFamily="65" charset="-120"/>
              </a:rPr>
              <a:t>leaf </a:t>
            </a:r>
            <a:r>
              <a:rPr lang="zh-TW" altLang="en-US" sz="2400">
                <a:latin typeface="標楷體" pitchFamily="65" charset="-120"/>
              </a:rPr>
              <a:t>交換器總是連接到 </a:t>
            </a:r>
            <a:r>
              <a:rPr lang="en-US" altLang="zh-TW" sz="2400">
                <a:latin typeface="標楷體" pitchFamily="65" charset="-120"/>
              </a:rPr>
              <a:t>spine</a:t>
            </a:r>
            <a:r>
              <a:rPr lang="zh-TW" altLang="en-US" sz="2400">
                <a:latin typeface="標楷體" pitchFamily="65" charset="-120"/>
              </a:rPr>
              <a:t>，但它們永遠不會連接到對方。同樣地，</a:t>
            </a:r>
            <a:r>
              <a:rPr lang="en-US" altLang="zh-TW" sz="2400">
                <a:latin typeface="標楷體" pitchFamily="65" charset="-120"/>
              </a:rPr>
              <a:t>spine </a:t>
            </a:r>
            <a:r>
              <a:rPr lang="zh-TW" altLang="en-US" sz="2400">
                <a:latin typeface="標楷體" pitchFamily="65" charset="-120"/>
              </a:rPr>
              <a:t>交換器只連接到 </a:t>
            </a:r>
            <a:r>
              <a:rPr lang="en-US" altLang="zh-TW" sz="2400">
                <a:latin typeface="標楷體" pitchFamily="65" charset="-120"/>
              </a:rPr>
              <a:t>leaf </a:t>
            </a:r>
            <a:r>
              <a:rPr lang="zh-TW" altLang="en-US" sz="2400">
                <a:latin typeface="標楷體" pitchFamily="65" charset="-120"/>
              </a:rPr>
              <a:t>和核心交換器（未顯示）。在這種兩層拓撲中，所有的東西都與其他東西只有一跳之隔。</a:t>
            </a:r>
          </a:p>
          <a:p>
            <a:r>
              <a:rPr lang="zh-TW" altLang="en-US" sz="2400">
                <a:latin typeface="標楷體" pitchFamily="65" charset="-120"/>
              </a:rPr>
              <a:t>當與 </a:t>
            </a:r>
            <a:r>
              <a:rPr lang="en-US" altLang="zh-TW" sz="2400">
                <a:latin typeface="標楷體" pitchFamily="65" charset="-120"/>
              </a:rPr>
              <a:t>SDN </a:t>
            </a:r>
            <a:r>
              <a:rPr lang="zh-TW" altLang="en-US" sz="2400">
                <a:latin typeface="標楷體" pitchFamily="65" charset="-120"/>
              </a:rPr>
              <a:t>相比，</a:t>
            </a:r>
            <a:r>
              <a:rPr lang="en-US" altLang="zh-TW" sz="2400">
                <a:latin typeface="標楷體" pitchFamily="65" charset="-120"/>
              </a:rPr>
              <a:t>APIC </a:t>
            </a:r>
            <a:r>
              <a:rPr lang="zh-TW" altLang="en-US" sz="2400">
                <a:latin typeface="標楷體" pitchFamily="65" charset="-120"/>
              </a:rPr>
              <a:t>控制器不直接操縱資料路徑。相反地，</a:t>
            </a:r>
            <a:r>
              <a:rPr lang="en-US" altLang="zh-TW" sz="2400">
                <a:latin typeface="標楷體" pitchFamily="65" charset="-120"/>
              </a:rPr>
              <a:t>APIC </a:t>
            </a:r>
            <a:r>
              <a:rPr lang="zh-TW" altLang="en-US" sz="2400">
                <a:latin typeface="標楷體" pitchFamily="65" charset="-120"/>
              </a:rPr>
              <a:t>將政策定義集中起來，並根據定義的政策對 </a:t>
            </a:r>
            <a:r>
              <a:rPr lang="en-US" altLang="zh-TW" sz="2400">
                <a:latin typeface="標楷體" pitchFamily="65" charset="-120"/>
              </a:rPr>
              <a:t>leaf </a:t>
            </a:r>
            <a:r>
              <a:rPr lang="zh-TW" altLang="en-US" sz="2400">
                <a:latin typeface="標楷體" pitchFamily="65" charset="-120"/>
              </a:rPr>
              <a:t>交換器程式設計以轉發流量。</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13.5</a:t>
            </a:r>
            <a:r>
              <a:rPr lang="zh-TW" altLang="en-US" sz="3600" smtClean="0">
                <a:solidFill>
                  <a:srgbClr val="004C69"/>
                </a:solidFill>
              </a:rPr>
              <a:t> 控制器</a:t>
            </a:r>
            <a:br>
              <a:rPr lang="en-US" sz="3600">
                <a:solidFill>
                  <a:srgbClr val="004C69"/>
                </a:solidFill>
              </a:rPr>
            </a:br>
            <a:r>
              <a:rPr lang="en-US" altLang="zh-TW" sz="3600">
                <a:solidFill>
                  <a:srgbClr val="004C69"/>
                </a:solidFill>
              </a:rPr>
              <a:t>Spine-Leaf </a:t>
            </a:r>
            <a:r>
              <a:rPr lang="zh-TW" altLang="en-US" sz="3600">
                <a:solidFill>
                  <a:srgbClr val="004C69"/>
                </a:solidFill>
              </a:rPr>
              <a:t>拓撲</a:t>
            </a:r>
          </a:p>
        </p:txBody>
      </p:sp>
      <p:pic>
        <p:nvPicPr>
          <p:cNvPr id="6" name="Picture 5">
            <a:extLst>
              <a:ext uri="{FF2B5EF4-FFF2-40B4-BE49-F238E27FC236}">
                <a16:creationId xmlns:a16="http://schemas.microsoft.com/office/drawing/2014/main" id="{66447B1F-EE36-E14C-8E0B-63305268C443}"/>
              </a:ext>
            </a:extLst>
          </p:cNvPr>
          <p:cNvPicPr>
            <a:picLocks noChangeAspect="1"/>
          </p:cNvPicPr>
          <p:nvPr/>
        </p:nvPicPr>
        <p:blipFill>
          <a:blip r:embed="rId3"/>
          <a:stretch>
            <a:fillRect/>
          </a:stretch>
        </p:blipFill>
        <p:spPr>
          <a:xfrm>
            <a:off x="6306728" y="1918640"/>
            <a:ext cx="5567865" cy="367168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566</a:t>
            </a:fld>
            <a:endParaRPr lang="en-US" kern="0">
              <a:solidFill>
                <a:srgbClr val="595959"/>
              </a:solidFill>
            </a:endParaRPr>
          </a:p>
        </p:txBody>
      </p:sp>
    </p:spTree>
    <p:custDataLst>
      <p:tags r:id="rId4"/>
    </p:custDataLst>
    <p:extLst>
      <p:ext uri="{BB962C8B-B14F-4D97-AF65-F5344CB8AC3E}">
        <p14:creationId xmlns:p14="http://schemas.microsoft.com/office/powerpoint/2010/main" val="1647487485"/>
      </p:ext>
    </p:extLst>
  </p:cSld>
  <p:clrMapOvr>
    <a:masterClrMapping/>
  </p:clrMapOvr>
  <p:transition/>
  <p:timing/>
</p:sld>
</file>

<file path=ppt/slides/slide5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0CAB5196-2FBB-0E49-93B8-E19637C84583}"/>
              </a:ext>
            </a:extLst>
          </p:cNvPr>
          <p:cNvSpPr>
            <a:spLocks noGrp="1"/>
          </p:cNvSpPr>
          <p:nvPr>
            <p:ph idx="1"/>
          </p:nvPr>
        </p:nvSpPr>
        <p:spPr>
          <a:xfrm>
            <a:off x="676427" y="1338349"/>
            <a:ext cx="9697858" cy="4762301"/>
          </a:xfrm>
        </p:spPr>
        <p:txBody>
          <a:bodyPr/>
          <a:lstStyle/>
          <a:p>
            <a:pPr marL="0" indent="0">
              <a:buNone/>
            </a:pPr>
            <a:r>
              <a:rPr lang="en-US" altLang="zh-TW" sz="2400">
                <a:latin typeface="標楷體" pitchFamily="65" charset="-120"/>
              </a:rPr>
              <a:t>Cisco Application Policy Infrastructure Controller - Enterprise Module (APIC-EM) </a:t>
            </a:r>
            <a:r>
              <a:rPr lang="zh-TW" altLang="en-US" sz="2400">
                <a:latin typeface="標楷體" pitchFamily="65" charset="-120"/>
              </a:rPr>
              <a:t>將 </a:t>
            </a:r>
            <a:r>
              <a:rPr lang="en-US" altLang="zh-TW" sz="2400">
                <a:latin typeface="標楷體" pitchFamily="65" charset="-120"/>
              </a:rPr>
              <a:t>ACI </a:t>
            </a:r>
            <a:r>
              <a:rPr lang="zh-TW" altLang="en-US" sz="2400">
                <a:latin typeface="標楷體" pitchFamily="65" charset="-120"/>
              </a:rPr>
              <a:t>擴充到企業和園區部署。為了更好地理解 </a:t>
            </a:r>
            <a:r>
              <a:rPr lang="en-US" altLang="zh-TW" sz="2400">
                <a:latin typeface="標楷體" pitchFamily="65" charset="-120"/>
              </a:rPr>
              <a:t>APIC-EM</a:t>
            </a:r>
            <a:r>
              <a:rPr lang="zh-TW" altLang="en-US" sz="2400">
                <a:latin typeface="標楷體" pitchFamily="65" charset="-120"/>
              </a:rPr>
              <a:t>，我們可以更廣泛地瞭解 </a:t>
            </a:r>
            <a:r>
              <a:rPr lang="en-US" altLang="zh-TW" sz="2400">
                <a:latin typeface="標楷體" pitchFamily="65" charset="-120"/>
              </a:rPr>
              <a:t>SDN </a:t>
            </a:r>
            <a:r>
              <a:rPr lang="zh-TW" altLang="en-US" sz="2400">
                <a:latin typeface="標楷體" pitchFamily="65" charset="-120"/>
              </a:rPr>
              <a:t>的三種類型 ：</a:t>
            </a:r>
          </a:p>
          <a:p>
            <a:r>
              <a:rPr lang="zh-TW" altLang="en-US" sz="2400" b="1">
                <a:latin typeface="標楷體" pitchFamily="65" charset="-120"/>
              </a:rPr>
              <a:t>基於裝置的 </a:t>
            </a:r>
            <a:r>
              <a:rPr lang="en-US" altLang="zh-TW" sz="2400" b="1">
                <a:latin typeface="標楷體" pitchFamily="65" charset="-120"/>
              </a:rPr>
              <a:t>SDN </a:t>
            </a:r>
            <a:r>
              <a:rPr lang="zh-TW" altLang="en-US" sz="2400" b="1">
                <a:latin typeface="標楷體" pitchFamily="65" charset="-120"/>
              </a:rPr>
              <a:t>：</a:t>
            </a:r>
            <a:r>
              <a:rPr lang="zh-TW" altLang="en-US" sz="2400">
                <a:latin typeface="標楷體" pitchFamily="65" charset="-120"/>
              </a:rPr>
              <a:t>裝置是藉由裝置本身或在網路中的伺服器上運行的應用程序進行程式設計，如圖所示。</a:t>
            </a:r>
          </a:p>
          <a:p>
            <a:pPr marL="457189" indent="-457189">
              <a:buFont typeface="Arial" pitchFamily="34" charset="0"/>
              <a:buChar char="•"/>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13.5</a:t>
            </a:r>
            <a:r>
              <a:rPr lang="zh-TW" altLang="en-US" sz="3600" smtClean="0">
                <a:solidFill>
                  <a:srgbClr val="004C69"/>
                </a:solidFill>
              </a:rPr>
              <a:t> 控制器</a:t>
            </a:r>
            <a:br>
              <a:rPr lang="en-US" sz="3600">
                <a:solidFill>
                  <a:srgbClr val="004C69"/>
                </a:solidFill>
              </a:rPr>
            </a:br>
            <a:r>
              <a:rPr lang="en-US" altLang="zh-TW" sz="3600">
                <a:solidFill>
                  <a:srgbClr val="004C69"/>
                </a:solidFill>
              </a:rPr>
              <a:t>SDN </a:t>
            </a:r>
            <a:r>
              <a:rPr lang="zh-TW" altLang="en-US" sz="3600">
                <a:solidFill>
                  <a:srgbClr val="004C69"/>
                </a:solidFill>
              </a:rPr>
              <a:t>類型</a:t>
            </a:r>
          </a:p>
        </p:txBody>
      </p:sp>
      <p:pic>
        <p:nvPicPr>
          <p:cNvPr id="8" name="Picture 7">
            <a:extLst>
              <a:ext uri="{FF2B5EF4-FFF2-40B4-BE49-F238E27FC236}">
                <a16:creationId xmlns:a16="http://schemas.microsoft.com/office/drawing/2014/main" id="{7C6BC8BC-F35F-6E40-B981-C5E8E05AC342}"/>
              </a:ext>
            </a:extLst>
          </p:cNvPr>
          <p:cNvPicPr>
            <a:picLocks noChangeAspect="1"/>
          </p:cNvPicPr>
          <p:nvPr/>
        </p:nvPicPr>
        <p:blipFill>
          <a:blip r:embed="rId3"/>
          <a:stretch>
            <a:fillRect/>
          </a:stretch>
        </p:blipFill>
        <p:spPr>
          <a:xfrm>
            <a:off x="6244282" y="3124605"/>
            <a:ext cx="5242748" cy="341260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567</a:t>
            </a:fld>
            <a:endParaRPr lang="en-US" kern="0">
              <a:solidFill>
                <a:srgbClr val="595959"/>
              </a:solidFill>
            </a:endParaRPr>
          </a:p>
        </p:txBody>
      </p:sp>
    </p:spTree>
    <p:custDataLst>
      <p:tags r:id="rId4"/>
    </p:custDataLst>
    <p:extLst>
      <p:ext uri="{BB962C8B-B14F-4D97-AF65-F5344CB8AC3E}">
        <p14:creationId xmlns:p14="http://schemas.microsoft.com/office/powerpoint/2010/main" val="4006085294"/>
      </p:ext>
    </p:extLst>
  </p:cSld>
  <p:clrMapOvr>
    <a:masterClrMapping/>
  </p:clrMapOvr>
  <p:transition/>
  <p:timing/>
</p:sld>
</file>

<file path=ppt/slides/slide5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7D8CC8F6-3AEF-C046-BD84-3C4ED8E84210}"/>
              </a:ext>
            </a:extLst>
          </p:cNvPr>
          <p:cNvSpPr>
            <a:spLocks noGrp="1"/>
          </p:cNvSpPr>
          <p:nvPr>
            <p:ph idx="1"/>
          </p:nvPr>
        </p:nvSpPr>
        <p:spPr>
          <a:xfrm>
            <a:off x="701364" y="1255222"/>
            <a:ext cx="9440163" cy="4845428"/>
          </a:xfrm>
        </p:spPr>
        <p:txBody>
          <a:bodyPr>
            <a:normAutofit/>
          </a:bodyPr>
          <a:lstStyle/>
          <a:p>
            <a:r>
              <a:rPr lang="zh-TW" altLang="en-US" sz="2400" b="1">
                <a:latin typeface="標楷體" pitchFamily="65" charset="-120"/>
              </a:rPr>
              <a:t>基於控制器的 </a:t>
            </a:r>
            <a:r>
              <a:rPr lang="en-US" altLang="zh-TW" sz="2400" b="1">
                <a:latin typeface="標楷體" pitchFamily="65" charset="-120"/>
              </a:rPr>
              <a:t>SDN</a:t>
            </a:r>
            <a:r>
              <a:rPr lang="zh-TW" altLang="en-US" sz="2400" b="1">
                <a:latin typeface="標楷體" pitchFamily="65" charset="-120"/>
              </a:rPr>
              <a:t>：</a:t>
            </a:r>
            <a:r>
              <a:rPr lang="zh-TW" altLang="en-US" sz="2400">
                <a:latin typeface="標楷體" pitchFamily="65" charset="-120"/>
              </a:rPr>
              <a:t>使用具有網路中所有裝置知識的集中控制器，如圖所示。該應用程式可以與負責管理裝置和操縱整個網路流量的控制器介接。</a:t>
            </a:r>
            <a:r>
              <a:rPr lang="en-US" altLang="zh-TW" sz="2400">
                <a:latin typeface="標楷體" pitchFamily="65" charset="-120"/>
              </a:rPr>
              <a:t>Cisco Open SDN </a:t>
            </a:r>
            <a:r>
              <a:rPr lang="zh-TW" altLang="en-US" sz="2400">
                <a:latin typeface="標楷體" pitchFamily="65" charset="-120"/>
              </a:rPr>
              <a:t>控制器是 </a:t>
            </a:r>
            <a:r>
              <a:rPr lang="en-US" altLang="zh-TW" sz="2400" err="1">
                <a:latin typeface="標楷體" pitchFamily="65" charset="-120"/>
              </a:rPr>
              <a:t>OpenDaylight </a:t>
            </a:r>
            <a:r>
              <a:rPr lang="zh-TW" altLang="en-US" sz="2400">
                <a:latin typeface="標楷體" pitchFamily="65" charset="-120"/>
              </a:rPr>
              <a:t>的商業發行版。</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13.5</a:t>
            </a:r>
            <a:r>
              <a:rPr lang="zh-TW" altLang="en-US" sz="3600" smtClean="0">
                <a:solidFill>
                  <a:srgbClr val="004C69"/>
                </a:solidFill>
              </a:rPr>
              <a:t> 控制器</a:t>
            </a:r>
            <a:br>
              <a:rPr lang="en-US" sz="3600">
                <a:solidFill>
                  <a:srgbClr val="004C69"/>
                </a:solidFill>
              </a:rPr>
            </a:br>
            <a:r>
              <a:rPr lang="en-US" altLang="zh-TW" sz="3600">
                <a:solidFill>
                  <a:srgbClr val="004C69"/>
                </a:solidFill>
              </a:rPr>
              <a:t>SDN </a:t>
            </a:r>
            <a:r>
              <a:rPr lang="zh-TW" altLang="en-US" sz="3600">
                <a:solidFill>
                  <a:srgbClr val="004C69"/>
                </a:solidFill>
              </a:rPr>
              <a:t>類型（續） </a:t>
            </a:r>
          </a:p>
        </p:txBody>
      </p:sp>
      <p:pic>
        <p:nvPicPr>
          <p:cNvPr id="7" name="Picture 6">
            <a:extLst>
              <a:ext uri="{FF2B5EF4-FFF2-40B4-BE49-F238E27FC236}">
                <a16:creationId xmlns:a16="http://schemas.microsoft.com/office/drawing/2014/main" id="{3522ED5B-E959-B644-B3A3-A06AC1023DFD}"/>
              </a:ext>
            </a:extLst>
          </p:cNvPr>
          <p:cNvPicPr>
            <a:picLocks noChangeAspect="1"/>
          </p:cNvPicPr>
          <p:nvPr/>
        </p:nvPicPr>
        <p:blipFill>
          <a:blip r:embed="rId3"/>
          <a:stretch>
            <a:fillRect/>
          </a:stretch>
        </p:blipFill>
        <p:spPr>
          <a:xfrm>
            <a:off x="3822230" y="2687959"/>
            <a:ext cx="4547541" cy="3736359"/>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568</a:t>
            </a:fld>
            <a:endParaRPr lang="en-US" kern="0">
              <a:solidFill>
                <a:srgbClr val="595959"/>
              </a:solidFill>
            </a:endParaRPr>
          </a:p>
        </p:txBody>
      </p:sp>
    </p:spTree>
    <p:custDataLst>
      <p:tags r:id="rId4"/>
    </p:custDataLst>
    <p:extLst>
      <p:ext uri="{BB962C8B-B14F-4D97-AF65-F5344CB8AC3E}">
        <p14:creationId xmlns:p14="http://schemas.microsoft.com/office/powerpoint/2010/main" val="4246422923"/>
      </p:ext>
    </p:extLst>
  </p:cSld>
  <p:clrMapOvr>
    <a:masterClrMapping/>
  </p:clrMapOvr>
  <p:transition/>
  <p:timing/>
</p:sld>
</file>

<file path=ppt/slides/slide5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0EF733A-51C9-4841-81B5-FF55AEB4CF5A}"/>
              </a:ext>
            </a:extLst>
          </p:cNvPr>
          <p:cNvSpPr>
            <a:spLocks noGrp="1"/>
          </p:cNvSpPr>
          <p:nvPr>
            <p:ph idx="1"/>
          </p:nvPr>
        </p:nvSpPr>
        <p:spPr>
          <a:xfrm>
            <a:off x="676426" y="1065259"/>
            <a:ext cx="9647981" cy="5035391"/>
          </a:xfrm>
        </p:spPr>
        <p:txBody>
          <a:bodyPr>
            <a:normAutofit/>
          </a:bodyPr>
          <a:lstStyle/>
          <a:p>
            <a:r>
              <a:rPr lang="zh-TW" altLang="en-US" sz="2400" b="1" smtClean="0">
                <a:latin typeface="標楷體" pitchFamily="65" charset="-120"/>
              </a:rPr>
              <a:t>基於政策的 </a:t>
            </a:r>
            <a:r>
              <a:rPr lang="en-US" altLang="zh-TW" sz="2400" b="1" smtClean="0">
                <a:latin typeface="標楷體" pitchFamily="65" charset="-120"/>
              </a:rPr>
              <a:t>SDN</a:t>
            </a:r>
            <a:r>
              <a:rPr lang="zh-TW" altLang="en-US" sz="2400" b="1" smtClean="0">
                <a:latin typeface="標楷體" pitchFamily="65" charset="-120"/>
              </a:rPr>
              <a:t>：</a:t>
            </a:r>
            <a:r>
              <a:rPr lang="zh-TW" altLang="en-US" sz="2400" smtClean="0">
                <a:latin typeface="標楷體" pitchFamily="65" charset="-120"/>
              </a:rPr>
              <a:t>類似於基於控制器的 </a:t>
            </a:r>
            <a:r>
              <a:rPr lang="en-US" altLang="zh-TW" sz="2400" smtClean="0">
                <a:latin typeface="標楷體" pitchFamily="65" charset="-120"/>
              </a:rPr>
              <a:t>SDN</a:t>
            </a:r>
            <a:r>
              <a:rPr lang="zh-TW" altLang="en-US" sz="2400" smtClean="0">
                <a:latin typeface="標楷體" pitchFamily="65" charset="-120"/>
              </a:rPr>
              <a:t>，其中一個集中控制器具有網路中的所有裝置的視圖，如圖所示。基於政策的 </a:t>
            </a:r>
            <a:r>
              <a:rPr lang="en-US" altLang="zh-TW" sz="2400" smtClean="0">
                <a:latin typeface="標楷體" pitchFamily="65" charset="-120"/>
              </a:rPr>
              <a:t>SDN </a:t>
            </a:r>
            <a:r>
              <a:rPr lang="zh-TW" altLang="en-US" sz="2400" smtClean="0">
                <a:latin typeface="標楷體" pitchFamily="65" charset="-120"/>
              </a:rPr>
              <a:t>包括一個額外的政策層，在抽象的更高層次運行。它使用內建的應用程式，透過指引的工作流程和使用者友好的 </a:t>
            </a:r>
            <a:r>
              <a:rPr lang="en-US" altLang="zh-TW" sz="2400" smtClean="0">
                <a:latin typeface="標楷體" pitchFamily="65" charset="-120"/>
              </a:rPr>
              <a:t>GUI </a:t>
            </a:r>
            <a:r>
              <a:rPr lang="zh-TW" altLang="en-US" sz="2400" smtClean="0">
                <a:latin typeface="標楷體" pitchFamily="65" charset="-120"/>
              </a:rPr>
              <a:t>自動化進階設定任務。不需要程式設計技能。思科 </a:t>
            </a:r>
            <a:r>
              <a:rPr lang="en-US" altLang="zh-TW" sz="2400" smtClean="0">
                <a:latin typeface="標楷體" pitchFamily="65" charset="-120"/>
              </a:rPr>
              <a:t>APIC-EM </a:t>
            </a:r>
            <a:r>
              <a:rPr lang="zh-TW" altLang="en-US" sz="2400" smtClean="0">
                <a:latin typeface="標楷體" pitchFamily="65" charset="-120"/>
              </a:rPr>
              <a:t>就是這種類型 </a:t>
            </a:r>
            <a:r>
              <a:rPr lang="en-US" altLang="zh-TW" sz="2400" smtClean="0">
                <a:latin typeface="標楷體" pitchFamily="65" charset="-120"/>
              </a:rPr>
              <a:t>SDN </a:t>
            </a:r>
            <a:r>
              <a:rPr lang="zh-TW" altLang="en-US" sz="2400" smtClean="0">
                <a:latin typeface="標楷體" pitchFamily="65" charset="-120"/>
              </a:rPr>
              <a:t>的一個例子。</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13.5</a:t>
            </a:r>
            <a:r>
              <a:rPr lang="zh-TW" altLang="en-US" sz="3600" smtClean="0">
                <a:solidFill>
                  <a:srgbClr val="004C69"/>
                </a:solidFill>
              </a:rPr>
              <a:t> </a:t>
            </a:r>
            <a:r>
              <a:rPr lang="zh-TW" altLang="zh-TW" sz="3600" smtClean="0">
                <a:solidFill>
                  <a:srgbClr val="004C69"/>
                </a:solidFill>
              </a:rPr>
              <a:t>控制器</a:t>
            </a:r>
            <a:br>
              <a:rPr lang="en-US" altLang="zh-TW" sz="3600">
                <a:solidFill>
                  <a:srgbClr val="004C69"/>
                </a:solidFill>
              </a:rPr>
            </a:br>
            <a:r>
              <a:rPr lang="zh-TW" altLang="zh-TW" sz="3600">
                <a:solidFill>
                  <a:srgbClr val="004C69"/>
                </a:solidFill>
              </a:rPr>
              <a:t>SDN 類型</a:t>
            </a:r>
            <a:r>
              <a:rPr lang="zh-TW" altLang="en-US" sz="3600">
                <a:solidFill>
                  <a:srgbClr val="004C69"/>
                </a:solidFill>
              </a:rPr>
              <a:t>（續）</a:t>
            </a:r>
          </a:p>
        </p:txBody>
      </p:sp>
      <p:pic>
        <p:nvPicPr>
          <p:cNvPr id="8" name="Picture 7">
            <a:extLst>
              <a:ext uri="{FF2B5EF4-FFF2-40B4-BE49-F238E27FC236}">
                <a16:creationId xmlns:a16="http://schemas.microsoft.com/office/drawing/2014/main" id="{3C673F54-7669-6A48-8C9B-49DB1C46A6DE}"/>
              </a:ext>
            </a:extLst>
          </p:cNvPr>
          <p:cNvPicPr>
            <a:picLocks noChangeAspect="1"/>
          </p:cNvPicPr>
          <p:nvPr/>
        </p:nvPicPr>
        <p:blipFill>
          <a:blip r:embed="rId3"/>
          <a:stretch>
            <a:fillRect/>
          </a:stretch>
        </p:blipFill>
        <p:spPr>
          <a:xfrm>
            <a:off x="5832348" y="2929466"/>
            <a:ext cx="4068725" cy="379306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569</a:t>
            </a:fld>
            <a:endParaRPr lang="en-US" kern="0">
              <a:solidFill>
                <a:srgbClr val="595959"/>
              </a:solidFill>
            </a:endParaRPr>
          </a:p>
        </p:txBody>
      </p:sp>
    </p:spTree>
    <p:custDataLst>
      <p:tags r:id="rId4"/>
    </p:custDataLst>
    <p:extLst>
      <p:ext uri="{BB962C8B-B14F-4D97-AF65-F5344CB8AC3E}">
        <p14:creationId xmlns:p14="http://schemas.microsoft.com/office/powerpoint/2010/main" val="1407004151"/>
      </p:ext>
    </p:extLst>
  </p:cSld>
  <p:clrMapOvr>
    <a:masterClrMapping/>
  </p:clrMapOvr>
  <p:transition/>
  <p:timing/>
</p:sld>
</file>

<file path=ppt/slides/slide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1E8D59C-E011-C441-B5BA-97A47461AA78}"/>
              </a:ext>
            </a:extLst>
          </p:cNvPr>
          <p:cNvSpPr>
            <a:spLocks noGrp="1"/>
          </p:cNvSpPr>
          <p:nvPr>
            <p:ph idx="1"/>
          </p:nvPr>
        </p:nvSpPr>
        <p:spPr>
          <a:xfrm>
            <a:off x="387619" y="1065259"/>
            <a:ext cx="11804381" cy="5540425"/>
          </a:xfrm>
        </p:spPr>
        <p:txBody>
          <a:bodyPr/>
          <a:lstStyle/>
          <a:p>
            <a:r>
              <a:rPr lang="zh-TW" altLang="en-US">
                <a:latin typeface="標楷體" pitchFamily="65" charset="-120"/>
                <a:cs typeface="Arial" pitchFamily="34" charset="0"/>
              </a:rPr>
              <a:t>如果所有路由器的介面優先順序相等，則會選舉具有最高路由器 </a:t>
            </a:r>
            <a:r>
              <a:rPr lang="en-US" altLang="zh-TW">
                <a:latin typeface="標楷體" pitchFamily="65" charset="-120"/>
                <a:cs typeface="Arial" pitchFamily="34" charset="0"/>
              </a:rPr>
              <a:t>ID </a:t>
            </a:r>
            <a:r>
              <a:rPr lang="zh-TW" altLang="en-US">
                <a:latin typeface="標楷體" pitchFamily="65" charset="-120"/>
                <a:cs typeface="Arial" pitchFamily="34" charset="0"/>
              </a:rPr>
              <a:t>的路由器為 </a:t>
            </a:r>
            <a:r>
              <a:rPr lang="en-US" altLang="zh-TW">
                <a:latin typeface="標楷體" pitchFamily="65" charset="-120"/>
                <a:cs typeface="Arial" pitchFamily="34" charset="0"/>
              </a:rPr>
              <a:t>DR</a:t>
            </a:r>
            <a:r>
              <a:rPr lang="zh-TW" altLang="en-US">
                <a:latin typeface="標楷體" pitchFamily="65" charset="-120"/>
                <a:cs typeface="Arial" pitchFamily="34" charset="0"/>
              </a:rPr>
              <a:t>。</a:t>
            </a:r>
            <a:endParaRPr lang="en-US" altLang="zh-TW">
              <a:latin typeface="標楷體" pitchFamily="65" charset="-120"/>
              <a:cs typeface="Arial" pitchFamily="34" charset="0"/>
            </a:endParaRPr>
          </a:p>
          <a:p>
            <a:r>
              <a:rPr lang="zh-TW" altLang="en-US">
                <a:latin typeface="標楷體" pitchFamily="65" charset="-120"/>
                <a:cs typeface="Arial" pitchFamily="34" charset="0"/>
              </a:rPr>
              <a:t>與其依賴路由器 </a:t>
            </a:r>
            <a:r>
              <a:rPr lang="en-US" altLang="zh-TW">
                <a:latin typeface="標楷體" pitchFamily="65" charset="-120"/>
                <a:cs typeface="Arial" pitchFamily="34" charset="0"/>
              </a:rPr>
              <a:t>ID</a:t>
            </a:r>
            <a:r>
              <a:rPr lang="zh-TW" altLang="en-US">
                <a:latin typeface="標楷體" pitchFamily="65" charset="-120"/>
                <a:cs typeface="Arial" pitchFamily="34" charset="0"/>
              </a:rPr>
              <a:t>，不如透過設定介面優先順序來控制選舉。它們還可以使一台路由器在一個網路中充當 </a:t>
            </a:r>
            <a:r>
              <a:rPr lang="en-US" altLang="zh-TW">
                <a:latin typeface="標楷體" pitchFamily="65" charset="-120"/>
                <a:cs typeface="Arial" pitchFamily="34" charset="0"/>
              </a:rPr>
              <a:t>DR</a:t>
            </a:r>
            <a:r>
              <a:rPr lang="zh-TW" altLang="en-US">
                <a:latin typeface="標楷體" pitchFamily="65" charset="-120"/>
                <a:cs typeface="Arial" pitchFamily="34" charset="0"/>
              </a:rPr>
              <a:t>，同時在另一個網路中充當 </a:t>
            </a:r>
            <a:r>
              <a:rPr lang="en-US" altLang="zh-TW">
                <a:latin typeface="標楷體" pitchFamily="65" charset="-120"/>
                <a:cs typeface="Arial" pitchFamily="34" charset="0"/>
              </a:rPr>
              <a:t>DROTHER</a:t>
            </a:r>
            <a:r>
              <a:rPr lang="zh-TW" altLang="en-US">
                <a:latin typeface="標楷體" pitchFamily="65" charset="-120"/>
                <a:cs typeface="Arial" pitchFamily="34" charset="0"/>
              </a:rPr>
              <a:t>。</a:t>
            </a:r>
            <a:endParaRPr lang="en-US" altLang="zh-TW">
              <a:latin typeface="標楷體" pitchFamily="65" charset="-120"/>
              <a:cs typeface="Arial" pitchFamily="34" charset="0"/>
            </a:endParaRPr>
          </a:p>
          <a:p>
            <a:r>
              <a:rPr lang="zh-TW" altLang="en-US">
                <a:latin typeface="標楷體" pitchFamily="65" charset="-120"/>
                <a:cs typeface="Arial" pitchFamily="34" charset="0"/>
              </a:rPr>
              <a:t>若要設定介面的優先順序，請使用命令 </a:t>
            </a:r>
            <a:r>
              <a:rPr lang="en-US" altLang="zh-TW" b="1" err="1">
                <a:latin typeface="標楷體" pitchFamily="65" charset="-120"/>
                <a:cs typeface="Arial" pitchFamily="34" charset="0"/>
              </a:rPr>
              <a:t>ip ospf priority</a:t>
            </a:r>
            <a:r>
              <a:rPr lang="zh-TW" altLang="en-US">
                <a:latin typeface="標楷體" pitchFamily="65" charset="-120"/>
                <a:cs typeface="Arial" pitchFamily="34" charset="0"/>
              </a:rPr>
              <a:t> </a:t>
            </a:r>
            <a:r>
              <a:rPr lang="zh-TW" altLang="en-US" i="1">
                <a:latin typeface="標楷體" pitchFamily="65" charset="-120"/>
                <a:cs typeface="Arial" pitchFamily="34" charset="0"/>
              </a:rPr>
              <a:t>值</a:t>
            </a:r>
            <a:r>
              <a:rPr lang="zh-TW" altLang="en-US">
                <a:latin typeface="標楷體" pitchFamily="65" charset="-120"/>
                <a:cs typeface="Arial" pitchFamily="34" charset="0"/>
              </a:rPr>
              <a:t>，其中值為 </a:t>
            </a:r>
            <a:r>
              <a:rPr lang="en-US" altLang="zh-TW">
                <a:latin typeface="標楷體" pitchFamily="65" charset="-120"/>
                <a:cs typeface="Arial" pitchFamily="34" charset="0"/>
              </a:rPr>
              <a:t>0 </a:t>
            </a:r>
            <a:r>
              <a:rPr lang="zh-TW" altLang="en-US">
                <a:latin typeface="標楷體" pitchFamily="65" charset="-120"/>
                <a:cs typeface="Arial" pitchFamily="34" charset="0"/>
              </a:rPr>
              <a:t>到 </a:t>
            </a:r>
            <a:r>
              <a:rPr lang="en-US" altLang="zh-TW">
                <a:latin typeface="標楷體" pitchFamily="65" charset="-120"/>
                <a:cs typeface="Arial" pitchFamily="34" charset="0"/>
              </a:rPr>
              <a:t>255</a:t>
            </a:r>
            <a:r>
              <a:rPr lang="zh-TW" altLang="en-US">
                <a:latin typeface="標楷體" pitchFamily="65" charset="-120"/>
                <a:cs typeface="Arial" pitchFamily="34" charset="0"/>
              </a:rPr>
              <a:t>。</a:t>
            </a:r>
            <a:endParaRPr lang="en-US" altLang="zh-TW">
              <a:latin typeface="標楷體" pitchFamily="65" charset="-120"/>
              <a:cs typeface="Arial" pitchFamily="34" charset="0"/>
            </a:endParaRPr>
          </a:p>
          <a:p>
            <a:pPr marL="632867" lvl="1" indent="-380990"/>
            <a:r>
              <a:rPr lang="zh-TW" altLang="en-US">
                <a:latin typeface="標楷體" pitchFamily="65" charset="-120"/>
                <a:cs typeface="Arial" pitchFamily="34" charset="0"/>
              </a:rPr>
              <a:t>值為 </a:t>
            </a:r>
            <a:r>
              <a:rPr lang="en-US" altLang="zh-TW">
                <a:latin typeface="標楷體" pitchFamily="65" charset="-120"/>
                <a:cs typeface="Arial" pitchFamily="34" charset="0"/>
              </a:rPr>
              <a:t>0 </a:t>
            </a:r>
            <a:r>
              <a:rPr lang="zh-TW" altLang="en-US">
                <a:latin typeface="標楷體" pitchFamily="65" charset="-120"/>
                <a:cs typeface="Arial" pitchFamily="34" charset="0"/>
              </a:rPr>
              <a:t>不會成為 </a:t>
            </a:r>
            <a:r>
              <a:rPr lang="en-US" altLang="zh-TW">
                <a:latin typeface="標楷體" pitchFamily="65" charset="-120"/>
                <a:cs typeface="Arial" pitchFamily="34" charset="0"/>
              </a:rPr>
              <a:t>DR </a:t>
            </a:r>
            <a:r>
              <a:rPr lang="zh-TW" altLang="en-US">
                <a:latin typeface="標楷體" pitchFamily="65" charset="-120"/>
                <a:cs typeface="Arial" pitchFamily="34" charset="0"/>
              </a:rPr>
              <a:t>或 </a:t>
            </a:r>
            <a:r>
              <a:rPr lang="en-US" altLang="zh-TW">
                <a:latin typeface="標楷體" pitchFamily="65" charset="-120"/>
                <a:cs typeface="Arial" pitchFamily="34" charset="0"/>
              </a:rPr>
              <a:t>BDR</a:t>
            </a:r>
            <a:r>
              <a:rPr lang="zh-TW" altLang="en-US">
                <a:latin typeface="標楷體" pitchFamily="65" charset="-120"/>
                <a:cs typeface="Arial" pitchFamily="34" charset="0"/>
              </a:rPr>
              <a:t>。</a:t>
            </a:r>
            <a:endParaRPr lang="en-US" altLang="zh-TW">
              <a:latin typeface="標楷體" pitchFamily="65" charset="-120"/>
              <a:cs typeface="Arial" pitchFamily="34" charset="0"/>
            </a:endParaRPr>
          </a:p>
          <a:p>
            <a:pPr marL="632867" lvl="1" indent="-380990"/>
            <a:r>
              <a:rPr lang="zh-TW" altLang="en-US">
                <a:latin typeface="標楷體" pitchFamily="65" charset="-120"/>
                <a:cs typeface="Arial" pitchFamily="34" charset="0"/>
              </a:rPr>
              <a:t>介面上的值為 </a:t>
            </a:r>
            <a:r>
              <a:rPr lang="en-US" altLang="zh-TW">
                <a:latin typeface="標楷體" pitchFamily="65" charset="-120"/>
                <a:cs typeface="Arial" pitchFamily="34" charset="0"/>
              </a:rPr>
              <a:t>1 </a:t>
            </a:r>
            <a:r>
              <a:rPr lang="zh-TW" altLang="en-US">
                <a:latin typeface="標楷體" pitchFamily="65" charset="-120"/>
                <a:cs typeface="Arial" pitchFamily="34" charset="0"/>
              </a:rPr>
              <a:t>到 </a:t>
            </a:r>
            <a:r>
              <a:rPr lang="en-US" altLang="zh-TW">
                <a:latin typeface="標楷體" pitchFamily="65" charset="-120"/>
                <a:cs typeface="Arial" pitchFamily="34" charset="0"/>
              </a:rPr>
              <a:t>255</a:t>
            </a:r>
            <a:r>
              <a:rPr lang="zh-TW" altLang="en-US">
                <a:latin typeface="標楷體" pitchFamily="65" charset="-120"/>
                <a:cs typeface="Arial" pitchFamily="34" charset="0"/>
              </a:rPr>
              <a:t>，使路由器更有可能成為 </a:t>
            </a:r>
            <a:r>
              <a:rPr lang="en-US" altLang="zh-TW">
                <a:latin typeface="標楷體" pitchFamily="65" charset="-120"/>
                <a:cs typeface="Arial" pitchFamily="34" charset="0"/>
              </a:rPr>
              <a:t>DR </a:t>
            </a:r>
            <a:r>
              <a:rPr lang="zh-TW" altLang="en-US">
                <a:latin typeface="標楷體" pitchFamily="65" charset="-120"/>
                <a:cs typeface="Arial" pitchFamily="34" charset="0"/>
              </a:rPr>
              <a:t>或 </a:t>
            </a:r>
            <a:r>
              <a:rPr lang="en-US" altLang="zh-TW">
                <a:latin typeface="標楷體" pitchFamily="65" charset="-120"/>
                <a:cs typeface="Arial" pitchFamily="34" charset="0"/>
              </a:rPr>
              <a:t>BDR</a:t>
            </a:r>
            <a:r>
              <a:rPr lang="zh-TW" altLang="en-US">
                <a:latin typeface="標楷體" pitchFamily="65" charset="-120"/>
                <a:cs typeface="Arial" pitchFamily="34" charset="0"/>
              </a:rPr>
              <a:t>。</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2.3</a:t>
            </a:r>
            <a:r>
              <a:rPr lang="zh-TW" altLang="en-US" sz="3600" smtClean="0">
                <a:solidFill>
                  <a:srgbClr val="004C69"/>
                </a:solidFill>
              </a:rPr>
              <a:t>多重</a:t>
            </a:r>
            <a:r>
              <a:rPr lang="zh-TW" altLang="en-US" sz="3600">
                <a:solidFill>
                  <a:srgbClr val="004C69"/>
                </a:solidFill>
              </a:rPr>
              <a:t>存取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en-US" altLang="zh-TW" sz="3600" err="1">
                <a:solidFill>
                  <a:srgbClr val="004C69"/>
                </a:solidFill>
              </a:rPr>
              <a:t>ip ospf priority </a:t>
            </a:r>
            <a:r>
              <a:rPr lang="zh-TW" altLang="en-US" sz="3600">
                <a:solidFill>
                  <a:srgbClr val="004C69"/>
                </a:solidFill>
              </a:rPr>
              <a:t>命令</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57</a:t>
            </a:fld>
            <a:endParaRPr lang="en-US" kern="0">
              <a:solidFill>
                <a:srgbClr val="595959"/>
              </a:solidFill>
            </a:endParaRPr>
          </a:p>
        </p:txBody>
      </p:sp>
    </p:spTree>
    <p:custDataLst>
      <p:tags r:id="rId3"/>
    </p:custDataLst>
    <p:extLst>
      <p:ext uri="{BB962C8B-B14F-4D97-AF65-F5344CB8AC3E}">
        <p14:creationId xmlns:p14="http://schemas.microsoft.com/office/powerpoint/2010/main" val="157520499"/>
      </p:ext>
    </p:extLst>
  </p:cSld>
  <p:clrMapOvr>
    <a:masterClrMapping/>
  </p:clrMapOvr>
  <p:transition/>
  <p:timing/>
</p:sld>
</file>

<file path=ppt/slides/slide5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023FB4A2-4E8C-4844-BD2A-21E9FF0D65D0}"/>
              </a:ext>
            </a:extLst>
          </p:cNvPr>
          <p:cNvSpPr>
            <a:spLocks noGrp="1"/>
          </p:cNvSpPr>
          <p:nvPr>
            <p:ph idx="1"/>
          </p:nvPr>
        </p:nvSpPr>
        <p:spPr>
          <a:xfrm>
            <a:off x="676426" y="1271847"/>
            <a:ext cx="10263123" cy="4828803"/>
          </a:xfrm>
        </p:spPr>
        <p:txBody>
          <a:bodyPr>
            <a:normAutofit/>
          </a:bodyPr>
          <a:lstStyle/>
          <a:p>
            <a:pPr marL="0" indent="0">
              <a:buNone/>
            </a:pPr>
            <a:r>
              <a:rPr lang="zh-TW" altLang="en-US" sz="2400">
                <a:latin typeface="標楷體" pitchFamily="65" charset="-120"/>
              </a:rPr>
              <a:t>思科 </a:t>
            </a:r>
            <a:r>
              <a:rPr lang="en-US" altLang="zh-TW" sz="2400">
                <a:latin typeface="標楷體" pitchFamily="65" charset="-120"/>
              </a:rPr>
              <a:t>APIC-EM </a:t>
            </a:r>
            <a:r>
              <a:rPr lang="zh-TW" altLang="en-US" sz="2400">
                <a:latin typeface="標楷體" pitchFamily="65" charset="-120"/>
              </a:rPr>
              <a:t>為網路管理提供單一介面，包括：</a:t>
            </a:r>
          </a:p>
          <a:p>
            <a:r>
              <a:rPr lang="zh-TW" altLang="en-US" sz="2400">
                <a:latin typeface="標楷體" pitchFamily="65" charset="-120"/>
              </a:rPr>
              <a:t>探索和存取裝置和主機清查</a:t>
            </a:r>
          </a:p>
          <a:p>
            <a:r>
              <a:rPr lang="zh-TW" altLang="en-US" sz="2400">
                <a:latin typeface="標楷體" pitchFamily="65" charset="-120"/>
              </a:rPr>
              <a:t>檢視拓撲 </a:t>
            </a:r>
            <a:r>
              <a:rPr lang="en-US" altLang="zh-TW" sz="2400">
                <a:latin typeface="標楷體" pitchFamily="65" charset="-120"/>
              </a:rPr>
              <a:t>(</a:t>
            </a:r>
            <a:r>
              <a:rPr lang="zh-TW" altLang="en-US" sz="2400">
                <a:latin typeface="標楷體" pitchFamily="65" charset="-120"/>
              </a:rPr>
              <a:t>如圖所示</a:t>
            </a:r>
            <a:r>
              <a:rPr lang="en-US" altLang="zh-TW" sz="2400">
                <a:latin typeface="標楷體" pitchFamily="65" charset="-120"/>
              </a:rPr>
              <a:t>)</a:t>
            </a:r>
            <a:endParaRPr lang="zh-TW" altLang="en-US" sz="2400">
              <a:latin typeface="標楷體" pitchFamily="65" charset="-120"/>
            </a:endParaRPr>
          </a:p>
          <a:p>
            <a:r>
              <a:rPr lang="zh-TW" altLang="en-US" sz="2400">
                <a:latin typeface="標楷體" pitchFamily="65" charset="-120"/>
              </a:rPr>
              <a:t>追蹤端點之間的路徑</a:t>
            </a:r>
          </a:p>
          <a:p>
            <a:r>
              <a:rPr lang="zh-TW" altLang="en-US" sz="2400">
                <a:latin typeface="標楷體" pitchFamily="65" charset="-120"/>
              </a:rPr>
              <a:t>設定政策</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13.5</a:t>
            </a:r>
            <a:r>
              <a:rPr lang="zh-TW" altLang="en-US" sz="3600" smtClean="0">
                <a:solidFill>
                  <a:srgbClr val="004C69"/>
                </a:solidFill>
              </a:rPr>
              <a:t> 控制器</a:t>
            </a:r>
            <a:br>
              <a:rPr lang="en-US" sz="3600">
                <a:solidFill>
                  <a:srgbClr val="004C69"/>
                </a:solidFill>
              </a:rPr>
            </a:br>
            <a:r>
              <a:rPr lang="en-US" altLang="zh-TW" sz="3600">
                <a:solidFill>
                  <a:srgbClr val="004C69"/>
                </a:solidFill>
              </a:rPr>
              <a:t>APIC-EM </a:t>
            </a:r>
            <a:r>
              <a:rPr lang="zh-TW" altLang="en-US" sz="3600">
                <a:solidFill>
                  <a:srgbClr val="004C69"/>
                </a:solidFill>
              </a:rPr>
              <a:t>功能</a:t>
            </a:r>
          </a:p>
        </p:txBody>
      </p:sp>
      <p:pic>
        <p:nvPicPr>
          <p:cNvPr id="7" name="Picture 6">
            <a:extLst>
              <a:ext uri="{FF2B5EF4-FFF2-40B4-BE49-F238E27FC236}">
                <a16:creationId xmlns:a16="http://schemas.microsoft.com/office/drawing/2014/main" id="{D9F587AD-630B-FE4F-A308-987C7FDB4058}"/>
              </a:ext>
            </a:extLst>
          </p:cNvPr>
          <p:cNvPicPr>
            <a:picLocks noChangeAspect="1"/>
          </p:cNvPicPr>
          <p:nvPr/>
        </p:nvPicPr>
        <p:blipFill>
          <a:blip r:embed="rId3"/>
          <a:stretch>
            <a:fillRect/>
          </a:stretch>
        </p:blipFill>
        <p:spPr>
          <a:xfrm>
            <a:off x="5815227" y="2075328"/>
            <a:ext cx="5840143" cy="4061553"/>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570</a:t>
            </a:fld>
            <a:endParaRPr lang="en-US" kern="0">
              <a:solidFill>
                <a:srgbClr val="595959"/>
              </a:solidFill>
            </a:endParaRPr>
          </a:p>
        </p:txBody>
      </p:sp>
    </p:spTree>
    <p:custDataLst>
      <p:tags r:id="rId4"/>
    </p:custDataLst>
    <p:extLst>
      <p:ext uri="{BB962C8B-B14F-4D97-AF65-F5344CB8AC3E}">
        <p14:creationId xmlns:p14="http://schemas.microsoft.com/office/powerpoint/2010/main" val="1746946414"/>
      </p:ext>
    </p:extLst>
  </p:cSld>
  <p:clrMapOvr>
    <a:masterClrMapping/>
  </p:clrMapOvr>
  <p:transition/>
  <p:timing/>
</p:sld>
</file>

<file path=ppt/slides/slide5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2545CDE8-73E6-5049-B40F-41C9D4B07407}"/>
              </a:ext>
            </a:extLst>
          </p:cNvPr>
          <p:cNvSpPr>
            <a:spLocks noGrp="1"/>
          </p:cNvSpPr>
          <p:nvPr>
            <p:ph idx="1"/>
          </p:nvPr>
        </p:nvSpPr>
        <p:spPr>
          <a:xfrm>
            <a:off x="192087" y="1065260"/>
            <a:ext cx="5098959" cy="5540425"/>
          </a:xfrm>
        </p:spPr>
        <p:txBody>
          <a:bodyPr>
            <a:normAutofit/>
          </a:bodyPr>
          <a:lstStyle/>
          <a:p>
            <a:pPr marL="0" indent="0">
              <a:buNone/>
            </a:pPr>
            <a:r>
              <a:rPr lang="en-US" altLang="zh-TW" sz="2400">
                <a:latin typeface="標楷體" pitchFamily="65" charset="-120"/>
              </a:rPr>
              <a:t>APIC-EM </a:t>
            </a:r>
            <a:r>
              <a:rPr lang="zh-TW" altLang="en-US" sz="2400">
                <a:latin typeface="標楷體" pitchFamily="65" charset="-120"/>
              </a:rPr>
              <a:t>路徑追蹤工具可讓系統管理者輕鬆視覺化流量，並探索任何衝突、重複或陰影的 </a:t>
            </a:r>
            <a:r>
              <a:rPr lang="en-US" altLang="zh-TW" sz="2400">
                <a:latin typeface="標楷體" pitchFamily="65" charset="-120"/>
              </a:rPr>
              <a:t>ACL </a:t>
            </a:r>
            <a:r>
              <a:rPr lang="zh-TW" altLang="en-US" sz="2400">
                <a:latin typeface="標楷體" pitchFamily="65" charset="-120"/>
              </a:rPr>
              <a:t>條目。此工具會檢查兩個末端節點之間路徑上的特定 </a:t>
            </a:r>
            <a:r>
              <a:rPr lang="en-US" altLang="zh-TW" sz="2400">
                <a:latin typeface="標楷體" pitchFamily="65" charset="-120"/>
              </a:rPr>
              <a:t>ACL</a:t>
            </a:r>
            <a:r>
              <a:rPr lang="zh-TW" altLang="en-US" sz="2400">
                <a:latin typeface="標楷體" pitchFamily="65" charset="-120"/>
              </a:rPr>
              <a:t>，以顯示任何潛在的問題。你可以查看路徑上任何 </a:t>
            </a:r>
            <a:r>
              <a:rPr lang="en-US" altLang="zh-TW" sz="2400">
                <a:latin typeface="標楷體" pitchFamily="65" charset="-120"/>
              </a:rPr>
              <a:t>ACL </a:t>
            </a:r>
            <a:r>
              <a:rPr lang="zh-TW" altLang="en-US" sz="2400">
                <a:latin typeface="標楷體" pitchFamily="65" charset="-120"/>
              </a:rPr>
              <a:t>允許或拒絕流量的位置，如圖所示。請注意 </a:t>
            </a:r>
            <a:r>
              <a:rPr lang="en-US" altLang="zh-TW" sz="2400">
                <a:latin typeface="標楷體" pitchFamily="65" charset="-120"/>
              </a:rPr>
              <a:t>Branch-Router2 </a:t>
            </a:r>
            <a:r>
              <a:rPr lang="zh-TW" altLang="en-US" sz="2400">
                <a:latin typeface="標楷體" pitchFamily="65" charset="-120"/>
              </a:rPr>
              <a:t>是如何允許所有流量的。網路管理者現在可以視需要進行調整，以更好地過濾流量。</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13.5</a:t>
            </a:r>
            <a:r>
              <a:rPr lang="zh-TW" altLang="en-US" sz="3600" smtClean="0">
                <a:solidFill>
                  <a:srgbClr val="004C69"/>
                </a:solidFill>
              </a:rPr>
              <a:t> 控制器</a:t>
            </a:r>
            <a:br>
              <a:rPr lang="en-US" sz="3600">
                <a:solidFill>
                  <a:srgbClr val="004C69"/>
                </a:solidFill>
              </a:rPr>
            </a:br>
            <a:r>
              <a:rPr lang="en-US" altLang="zh-TW" sz="3600">
                <a:solidFill>
                  <a:srgbClr val="004C69"/>
                </a:solidFill>
              </a:rPr>
              <a:t>APIC-EM </a:t>
            </a:r>
            <a:r>
              <a:rPr lang="zh-TW" altLang="en-US" sz="3600">
                <a:solidFill>
                  <a:srgbClr val="004C69"/>
                </a:solidFill>
              </a:rPr>
              <a:t>路徑追蹤</a:t>
            </a:r>
          </a:p>
        </p:txBody>
      </p:sp>
      <p:pic>
        <p:nvPicPr>
          <p:cNvPr id="8" name="Picture 7">
            <a:extLst>
              <a:ext uri="{FF2B5EF4-FFF2-40B4-BE49-F238E27FC236}">
                <a16:creationId xmlns:a16="http://schemas.microsoft.com/office/drawing/2014/main" id="{5317E1E7-DFAF-CE46-9EA3-B8B8A89B7665}"/>
              </a:ext>
            </a:extLst>
          </p:cNvPr>
          <p:cNvPicPr>
            <a:picLocks noChangeAspect="1"/>
          </p:cNvPicPr>
          <p:nvPr/>
        </p:nvPicPr>
        <p:blipFill>
          <a:blip r:embed="rId3"/>
          <a:stretch>
            <a:fillRect/>
          </a:stretch>
        </p:blipFill>
        <p:spPr>
          <a:xfrm>
            <a:off x="5563660" y="781885"/>
            <a:ext cx="6355729" cy="5307659"/>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571</a:t>
            </a:fld>
            <a:endParaRPr lang="en-US" kern="0">
              <a:solidFill>
                <a:srgbClr val="595959"/>
              </a:solidFill>
            </a:endParaRPr>
          </a:p>
        </p:txBody>
      </p:sp>
    </p:spTree>
    <p:custDataLst>
      <p:tags r:id="rId4"/>
    </p:custDataLst>
    <p:extLst>
      <p:ext uri="{BB962C8B-B14F-4D97-AF65-F5344CB8AC3E}">
        <p14:creationId xmlns:p14="http://schemas.microsoft.com/office/powerpoint/2010/main" val="1637264134"/>
      </p:ext>
    </p:extLst>
  </p:cSld>
  <p:clrMapOvr>
    <a:masterClrMapping/>
  </p:clrMapOvr>
  <p:transition/>
  <p:timing/>
</p:sld>
</file>

<file path=ppt/slides/slide5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AEEC891-E5D1-864A-9646-E9F1DDA53DF2}"/>
              </a:ext>
            </a:extLst>
          </p:cNvPr>
          <p:cNvSpPr>
            <a:spLocks noGrp="1"/>
          </p:cNvSpPr>
          <p:nvPr>
            <p:ph idx="1"/>
          </p:nvPr>
        </p:nvSpPr>
        <p:spPr>
          <a:xfrm>
            <a:off x="676426" y="1487978"/>
            <a:ext cx="10371189" cy="4612672"/>
          </a:xfrm>
        </p:spPr>
        <p:txBody>
          <a:bodyPr>
            <a:normAutofit/>
          </a:bodyPr>
          <a:lstStyle/>
          <a:p>
            <a:pPr>
              <a:spcBef>
                <a:spcPct val="0"/>
              </a:spcBef>
              <a:spcAft>
                <a:spcPct val="0"/>
              </a:spcAft>
              <a:buFont typeface="Arial" pitchFamily="34" charset="0"/>
              <a:buChar char="•"/>
            </a:pPr>
            <a:r>
              <a:rPr lang="zh-TW" altLang="en-US" sz="2200">
                <a:latin typeface="標楷體" pitchFamily="65" charset="-120"/>
              </a:rPr>
              <a:t>雲端運算涉及通過網路連接的大量電腦，這些電腦實際上可以位於任何地方。雲端運算可以更有效地使用資源來降低營運成本。 </a:t>
            </a:r>
          </a:p>
          <a:p>
            <a:pPr>
              <a:spcBef>
                <a:spcPct val="0"/>
              </a:spcBef>
              <a:spcAft>
                <a:spcPct val="0"/>
              </a:spcAft>
              <a:buFont typeface="Arial" pitchFamily="34" charset="0"/>
              <a:buChar char="•"/>
            </a:pPr>
            <a:r>
              <a:rPr lang="zh-TW" altLang="en-US" sz="2200">
                <a:latin typeface="標楷體" pitchFamily="65" charset="-120"/>
              </a:rPr>
              <a:t>國家標準與技術研究所（</a:t>
            </a:r>
            <a:r>
              <a:rPr lang="en-US" altLang="zh-TW" sz="2200">
                <a:latin typeface="標楷體" pitchFamily="65" charset="-120"/>
              </a:rPr>
              <a:t>NIST</a:t>
            </a:r>
            <a:r>
              <a:rPr lang="zh-TW" altLang="en-US" sz="2200">
                <a:latin typeface="標楷體" pitchFamily="65" charset="-120"/>
              </a:rPr>
              <a:t>）定義的三個主要雲端運算服務是軟體即服務（</a:t>
            </a:r>
            <a:r>
              <a:rPr lang="en-US" altLang="zh-TW" sz="2200">
                <a:latin typeface="標楷體" pitchFamily="65" charset="-120"/>
              </a:rPr>
              <a:t>SaaS</a:t>
            </a:r>
            <a:r>
              <a:rPr lang="zh-TW" altLang="en-US" sz="2200">
                <a:latin typeface="標楷體" pitchFamily="65" charset="-120"/>
              </a:rPr>
              <a:t>），平台即服務（</a:t>
            </a:r>
            <a:r>
              <a:rPr lang="en-US" altLang="zh-TW" sz="2200">
                <a:latin typeface="標楷體" pitchFamily="65" charset="-120"/>
              </a:rPr>
              <a:t>PaaS</a:t>
            </a:r>
            <a:r>
              <a:rPr lang="zh-TW" altLang="en-US" sz="2200">
                <a:latin typeface="標楷體" pitchFamily="65" charset="-120"/>
              </a:rPr>
              <a:t>）和基礎建設即服務（</a:t>
            </a:r>
            <a:r>
              <a:rPr lang="en-US" altLang="zh-TW" sz="2200">
                <a:latin typeface="標楷體" pitchFamily="65" charset="-120"/>
              </a:rPr>
              <a:t>IaaS</a:t>
            </a:r>
            <a:r>
              <a:rPr lang="zh-TW" altLang="en-US" sz="2200">
                <a:latin typeface="標楷體" pitchFamily="65" charset="-120"/>
              </a:rPr>
              <a:t>）。 </a:t>
            </a:r>
          </a:p>
          <a:p>
            <a:pPr>
              <a:spcBef>
                <a:spcPct val="0"/>
              </a:spcBef>
              <a:spcAft>
                <a:spcPct val="0"/>
              </a:spcAft>
              <a:buFont typeface="Arial" pitchFamily="34" charset="0"/>
              <a:buChar char="•"/>
            </a:pPr>
            <a:r>
              <a:rPr lang="zh-TW" altLang="en-US" sz="2200">
                <a:latin typeface="標楷體" pitchFamily="65" charset="-120"/>
              </a:rPr>
              <a:t>四種類型的雲是公有雲、私有雲、混合雲和社群雲。</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虛擬化是雲端運算的基礎。虛擬化會將作業系統 </a:t>
            </a:r>
            <a:r>
              <a:rPr lang="en-US" altLang="zh-TW" sz="2200">
                <a:latin typeface="標楷體" pitchFamily="65" charset="-120"/>
              </a:rPr>
              <a:t>(OS) </a:t>
            </a:r>
            <a:r>
              <a:rPr lang="zh-TW" altLang="en-US" sz="2200">
                <a:latin typeface="標楷體" pitchFamily="65" charset="-120"/>
              </a:rPr>
              <a:t>與硬體分開。</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虛擬化可降低成本，因為所需的設備更少、耗電量更少，而且需要更少的空間。它提供了更輕鬆的原型開發、更快速的伺服器佈建、增加伺服器正常運作時間、改善災難復原，以及舊系統支援。</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使用第 </a:t>
            </a:r>
            <a:r>
              <a:rPr lang="en-US" altLang="zh-TW" sz="2200">
                <a:latin typeface="標楷體" pitchFamily="65" charset="-120"/>
              </a:rPr>
              <a:t>1 </a:t>
            </a:r>
            <a:r>
              <a:rPr lang="zh-TW" altLang="en-US" sz="2200">
                <a:latin typeface="標楷體" pitchFamily="65" charset="-120"/>
              </a:rPr>
              <a:t>類虛擬機管理程式，虛擬機管理程式會直接安裝在伺服器或網路硬體上。第 </a:t>
            </a:r>
            <a:r>
              <a:rPr lang="en-US" altLang="zh-TW" sz="2200">
                <a:latin typeface="標楷體" pitchFamily="65" charset="-120"/>
              </a:rPr>
              <a:t>2 </a:t>
            </a:r>
            <a:r>
              <a:rPr lang="zh-TW" altLang="en-US" sz="2200">
                <a:latin typeface="標楷體" pitchFamily="65" charset="-120"/>
              </a:rPr>
              <a:t>類虛擬機管理程式是創建和運行 </a:t>
            </a:r>
            <a:r>
              <a:rPr lang="en-US" altLang="zh-TW" sz="2200">
                <a:latin typeface="標楷體" pitchFamily="65" charset="-120"/>
              </a:rPr>
              <a:t>VM </a:t>
            </a:r>
            <a:r>
              <a:rPr lang="zh-TW" altLang="en-US" sz="2200">
                <a:latin typeface="標楷體" pitchFamily="65" charset="-120"/>
              </a:rPr>
              <a:t>實例的軟體。它可以安裝在 </a:t>
            </a:r>
            <a:r>
              <a:rPr lang="en-US" altLang="zh-TW" sz="2200">
                <a:latin typeface="標楷體" pitchFamily="65" charset="-120"/>
              </a:rPr>
              <a:t>OS </a:t>
            </a:r>
            <a:r>
              <a:rPr lang="zh-TW" altLang="en-US" sz="2200">
                <a:latin typeface="標楷體" pitchFamily="65" charset="-120"/>
              </a:rPr>
              <a:t>之上，也可以安裝在韌體和 </a:t>
            </a:r>
            <a:r>
              <a:rPr lang="en-US" altLang="zh-TW" sz="2200">
                <a:latin typeface="標楷體" pitchFamily="65" charset="-120"/>
              </a:rPr>
              <a:t>OS </a:t>
            </a:r>
            <a:r>
              <a:rPr lang="zh-TW" altLang="en-US" sz="2200">
                <a:latin typeface="標楷體" pitchFamily="65" charset="-120"/>
              </a:rPr>
              <a:t>之間。</a:t>
            </a:r>
            <a:endParaRPr lang="en-US" sz="2200">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13.6</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572</a:t>
            </a:fld>
            <a:endParaRPr lang="en-US" kern="0">
              <a:solidFill>
                <a:srgbClr val="595959"/>
              </a:solidFill>
            </a:endParaRPr>
          </a:p>
        </p:txBody>
      </p:sp>
    </p:spTree>
    <p:custDataLst>
      <p:tags r:id="rId3"/>
    </p:custDataLst>
    <p:extLst>
      <p:ext uri="{BB962C8B-B14F-4D97-AF65-F5344CB8AC3E}">
        <p14:creationId xmlns:p14="http://schemas.microsoft.com/office/powerpoint/2010/main" val="3184677886"/>
      </p:ext>
    </p:extLst>
  </p:cSld>
  <p:clrMapOvr>
    <a:masterClrMapping/>
  </p:clrMapOvr>
  <p:transition spd="slow">
    <p:wipe/>
  </p:transition>
  <p:timing/>
</p:sld>
</file>

<file path=ppt/slides/slide5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AEEC891-E5D1-864A-9646-E9F1DDA53DF2}"/>
              </a:ext>
            </a:extLst>
          </p:cNvPr>
          <p:cNvSpPr>
            <a:spLocks noGrp="1"/>
          </p:cNvSpPr>
          <p:nvPr>
            <p:ph idx="1"/>
          </p:nvPr>
        </p:nvSpPr>
        <p:spPr>
          <a:xfrm>
            <a:off x="676426" y="1346662"/>
            <a:ext cx="9581479" cy="4753988"/>
          </a:xfrm>
        </p:spPr>
        <p:txBody>
          <a:bodyPr>
            <a:noAutofit/>
          </a:bodyPr>
          <a:lstStyle/>
          <a:p>
            <a:pPr>
              <a:spcBef>
                <a:spcPct val="0"/>
              </a:spcBef>
              <a:spcAft>
                <a:spcPct val="0"/>
              </a:spcAft>
              <a:buFont typeface="Arial" pitchFamily="34" charset="0"/>
              <a:buChar char="•"/>
            </a:pPr>
            <a:r>
              <a:rPr lang="zh-TW" altLang="en-US" sz="2200">
                <a:latin typeface="標楷體" pitchFamily="65" charset="-120"/>
              </a:rPr>
              <a:t>第 </a:t>
            </a:r>
            <a:r>
              <a:rPr lang="en-US" altLang="zh-TW" sz="2200">
                <a:latin typeface="標楷體" pitchFamily="65" charset="-120"/>
              </a:rPr>
              <a:t>1 </a:t>
            </a:r>
            <a:r>
              <a:rPr lang="zh-TW" altLang="en-US" sz="2200">
                <a:latin typeface="標楷體" pitchFamily="65" charset="-120"/>
              </a:rPr>
              <a:t>類虛擬機管理程式也稱為“裸機”方法，因為虛擬機管理程式直接安裝在硬體上。類型 </a:t>
            </a:r>
            <a:r>
              <a:rPr lang="en-US" altLang="zh-TW" sz="2200">
                <a:latin typeface="標楷體" pitchFamily="65" charset="-120"/>
              </a:rPr>
              <a:t>1 </a:t>
            </a:r>
            <a:r>
              <a:rPr lang="zh-TW" altLang="en-US" sz="2200">
                <a:latin typeface="標楷體" pitchFamily="65" charset="-120"/>
              </a:rPr>
              <a:t>虛擬機虛擬機管理程式可以直接存取硬體資源，並且比託管架構更有效率。它們提高了可擴展性，性能和堅固性。 </a:t>
            </a:r>
          </a:p>
          <a:p>
            <a:pPr>
              <a:spcBef>
                <a:spcPct val="0"/>
              </a:spcBef>
              <a:spcAft>
                <a:spcPct val="0"/>
              </a:spcAft>
              <a:buFont typeface="Arial" pitchFamily="34" charset="0"/>
              <a:buChar char="•"/>
            </a:pPr>
            <a:r>
              <a:rPr lang="zh-TW" altLang="en-US" sz="2200">
                <a:latin typeface="標楷體" pitchFamily="65" charset="-120"/>
              </a:rPr>
              <a:t>第 </a:t>
            </a:r>
            <a:r>
              <a:rPr lang="en-US" altLang="zh-TW" sz="2200">
                <a:latin typeface="標楷體" pitchFamily="65" charset="-120"/>
              </a:rPr>
              <a:t>1 </a:t>
            </a:r>
            <a:r>
              <a:rPr lang="zh-TW" altLang="en-US" sz="2200">
                <a:latin typeface="標楷體" pitchFamily="65" charset="-120"/>
              </a:rPr>
              <a:t>類虛擬機管理程式需要 “管理主控台” 來管理虛擬機管理程式。</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伺服器虛擬化向伺服器用戶隱藏伺服器資源，如實體伺服器、處理器和作業系統的數量和身份。如果資料中心使用傳統網路架構，這種做法可能會造成問題。</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資料中心的流量與傳統主從式模型有很大的差異。資料中心通常會在虛擬伺服器之間交換大量流量。這些流量被稱為東西向流量，其位置和強度會隨著時間的推移而改變。南北向流量發生在分佈和核心層之間，通常是指向異地位置的流量，例如另一個資料中心、其他雲端供應商或網際網路。 </a:t>
            </a:r>
          </a:p>
          <a:p>
            <a:pPr>
              <a:spcBef>
                <a:spcPct val="0"/>
              </a:spcBef>
              <a:spcAft>
                <a:spcPct val="0"/>
              </a:spcAft>
              <a:buFont typeface="Arial" pitchFamily="34" charset="0"/>
              <a:buChar char="•"/>
            </a:pPr>
            <a:r>
              <a:rPr lang="zh-TW" altLang="en-US" sz="2200">
                <a:latin typeface="標楷體" pitchFamily="65" charset="-120"/>
              </a:rPr>
              <a:t>已經開發了兩種主要的網路架構：軟體定義網路 </a:t>
            </a:r>
            <a:r>
              <a:rPr lang="en-US" altLang="zh-TW" sz="2200">
                <a:latin typeface="標楷體" pitchFamily="65" charset="-120"/>
              </a:rPr>
              <a:t>(SDN) </a:t>
            </a:r>
            <a:r>
              <a:rPr lang="zh-TW" altLang="en-US" sz="2200">
                <a:latin typeface="標楷體" pitchFamily="65" charset="-120"/>
              </a:rPr>
              <a:t>和</a:t>
            </a:r>
            <a:r>
              <a:rPr lang="en-US" altLang="zh-TW" sz="2200">
                <a:latin typeface="標楷體" pitchFamily="65" charset="-120"/>
              </a:rPr>
              <a:t>Cisco Application Centric Infrastructure (ACI)</a:t>
            </a:r>
            <a:r>
              <a:rPr lang="zh-TW" altLang="en-US" sz="2200">
                <a:latin typeface="標楷體" pitchFamily="65" charset="-120"/>
              </a:rPr>
              <a:t>。</a:t>
            </a:r>
            <a:endParaRPr lang="en-US" altLang="zh-TW" sz="2200">
              <a:latin typeface="標楷體" pitchFamily="65" charset="-120"/>
            </a:endParaRPr>
          </a:p>
          <a:p>
            <a:pPr>
              <a:spcBef>
                <a:spcPct val="0"/>
              </a:spcBef>
              <a:spcAft>
                <a:spcPct val="0"/>
              </a:spcAft>
              <a:buFont typeface="Arial" pitchFamily="34" charset="0"/>
              <a:buChar char="•"/>
            </a:pPr>
            <a:r>
              <a:rPr lang="en-US" altLang="zh-TW" sz="2200">
                <a:latin typeface="標楷體" pitchFamily="65" charset="-120"/>
              </a:rPr>
              <a:t>SDN </a:t>
            </a:r>
            <a:r>
              <a:rPr lang="zh-TW" altLang="en-US" sz="2200">
                <a:latin typeface="標楷體" pitchFamily="65" charset="-120"/>
              </a:rPr>
              <a:t>的組件可能包括 </a:t>
            </a:r>
            <a:r>
              <a:rPr lang="en-US" altLang="zh-TW" sz="2200">
                <a:latin typeface="標楷體" pitchFamily="65" charset="-120"/>
              </a:rPr>
              <a:t>OpenFlow </a:t>
            </a:r>
            <a:r>
              <a:rPr lang="zh-TW" altLang="en-US" sz="2200">
                <a:latin typeface="標楷體" pitchFamily="65" charset="-120"/>
              </a:rPr>
              <a:t>，</a:t>
            </a:r>
            <a:r>
              <a:rPr lang="en-US" altLang="zh-TW" sz="2200">
                <a:latin typeface="標楷體" pitchFamily="65" charset="-120"/>
              </a:rPr>
              <a:t>OpenStack </a:t>
            </a:r>
            <a:r>
              <a:rPr lang="zh-TW" altLang="en-US" sz="2200">
                <a:latin typeface="標楷體" pitchFamily="65" charset="-120"/>
              </a:rPr>
              <a:t>和其他組件。</a:t>
            </a:r>
            <a:endParaRPr lang="en-US" sz="2200">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13.6</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573</a:t>
            </a:fld>
            <a:endParaRPr lang="en-US" kern="0">
              <a:solidFill>
                <a:srgbClr val="595959"/>
              </a:solidFill>
            </a:endParaRPr>
          </a:p>
        </p:txBody>
      </p:sp>
    </p:spTree>
    <p:custDataLst>
      <p:tags r:id="rId3"/>
    </p:custDataLst>
    <p:extLst>
      <p:ext uri="{BB962C8B-B14F-4D97-AF65-F5344CB8AC3E}">
        <p14:creationId xmlns:p14="http://schemas.microsoft.com/office/powerpoint/2010/main" val="1739994373"/>
      </p:ext>
    </p:extLst>
  </p:cSld>
  <p:clrMapOvr>
    <a:masterClrMapping/>
  </p:clrMapOvr>
  <p:transition spd="slow">
    <p:wipe/>
  </p:transition>
  <p:timing/>
</p:sld>
</file>

<file path=ppt/slides/slide5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AEEC891-E5D1-864A-9646-E9F1DDA53DF2}"/>
              </a:ext>
            </a:extLst>
          </p:cNvPr>
          <p:cNvSpPr>
            <a:spLocks noGrp="1"/>
          </p:cNvSpPr>
          <p:nvPr>
            <p:ph idx="1"/>
          </p:nvPr>
        </p:nvSpPr>
        <p:spPr>
          <a:xfrm>
            <a:off x="659493" y="1065259"/>
            <a:ext cx="10397974" cy="4512919"/>
          </a:xfrm>
        </p:spPr>
        <p:txBody>
          <a:bodyPr>
            <a:noAutofit/>
          </a:bodyPr>
          <a:lstStyle/>
          <a:p>
            <a:pPr>
              <a:spcBef>
                <a:spcPct val="0"/>
              </a:spcBef>
              <a:spcAft>
                <a:spcPct val="0"/>
              </a:spcAft>
              <a:buFont typeface="Arial" pitchFamily="34" charset="0"/>
              <a:buChar char="•"/>
            </a:pPr>
            <a:r>
              <a:rPr lang="zh-TW" altLang="en-US" sz="2200">
                <a:latin typeface="標楷體" pitchFamily="65" charset="-120"/>
              </a:rPr>
              <a:t>網路裝置包含一個控制平面和一個資料平面。控制平面被視為一個裝置的大腦。 </a:t>
            </a:r>
          </a:p>
          <a:p>
            <a:pPr>
              <a:spcBef>
                <a:spcPct val="0"/>
              </a:spcBef>
              <a:spcAft>
                <a:spcPct val="0"/>
              </a:spcAft>
              <a:buFont typeface="Arial" pitchFamily="34" charset="0"/>
              <a:buChar char="•"/>
            </a:pPr>
            <a:r>
              <a:rPr lang="en-US" altLang="zh-TW" sz="2200">
                <a:latin typeface="標楷體" pitchFamily="65" charset="-120"/>
              </a:rPr>
              <a:t>SDN </a:t>
            </a:r>
            <a:r>
              <a:rPr lang="zh-TW" altLang="en-US" sz="2200">
                <a:latin typeface="標楷體" pitchFamily="65" charset="-120"/>
              </a:rPr>
              <a:t>基本上是控制平面和資料平面的分離。控制平面功能從每個設備中刪除，並由一個集中控制器執行。</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資料平面，也稱為轉發平面，通常是連接設備上各種網路連接埠的交換器網狀架構。每個裝置的資料平面被用來轉發流量。</a:t>
            </a:r>
            <a:endParaRPr lang="zh-TW"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管理平面負責透過與網路的連線來管理裝置。</a:t>
            </a:r>
            <a:endParaRPr lang="en-US" altLang="zh-TW" sz="2200">
              <a:latin typeface="標楷體" pitchFamily="65" charset="-120"/>
            </a:endParaRPr>
          </a:p>
          <a:p>
            <a:pPr>
              <a:spcBef>
                <a:spcPct val="0"/>
              </a:spcBef>
              <a:spcAft>
                <a:spcPct val="0"/>
              </a:spcAft>
              <a:buFont typeface="Arial" pitchFamily="34" charset="0"/>
              <a:buChar char="•"/>
            </a:pPr>
            <a:r>
              <a:rPr lang="en-US" altLang="zh-TW" sz="2200">
                <a:latin typeface="標楷體" pitchFamily="65" charset="-120"/>
              </a:rPr>
              <a:t>SDN </a:t>
            </a:r>
            <a:r>
              <a:rPr lang="zh-TW" altLang="en-US" sz="2200">
                <a:latin typeface="標楷體" pitchFamily="65" charset="-120"/>
              </a:rPr>
              <a:t>控制器是一個邏輯實體，可讓網路管理者管理和指定交換器和路由器的資料平面應該如何處理網路流量。</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思科開發了 </a:t>
            </a:r>
            <a:r>
              <a:rPr lang="en-US" altLang="zh-TW" sz="2200">
                <a:latin typeface="標楷體" pitchFamily="65" charset="-120"/>
              </a:rPr>
              <a:t>Application Centric Infrastructure (ACI)</a:t>
            </a:r>
            <a:r>
              <a:rPr lang="zh-TW" altLang="en-US" sz="2200">
                <a:latin typeface="標楷體" pitchFamily="65" charset="-120"/>
              </a:rPr>
              <a:t>，這是比早期 </a:t>
            </a:r>
            <a:r>
              <a:rPr lang="en-US" altLang="zh-TW" sz="2200">
                <a:latin typeface="標楷體" pitchFamily="65" charset="-120"/>
              </a:rPr>
              <a:t>SDN </a:t>
            </a:r>
            <a:r>
              <a:rPr lang="zh-TW" altLang="en-US" sz="2200">
                <a:latin typeface="標楷體" pitchFamily="65" charset="-120"/>
              </a:rPr>
              <a:t>方法更先進和創新的方法。</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思科 </a:t>
            </a:r>
            <a:r>
              <a:rPr lang="en-US" altLang="zh-TW" sz="2200">
                <a:latin typeface="標楷體" pitchFamily="65" charset="-120"/>
              </a:rPr>
              <a:t>ACI </a:t>
            </a:r>
            <a:r>
              <a:rPr lang="zh-TW" altLang="en-US" sz="2200">
                <a:latin typeface="標楷體" pitchFamily="65" charset="-120"/>
              </a:rPr>
              <a:t>是整合雲端運算與資料中心管理的硬體解決方案。</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在高層次上，網路的政策元素會從資料平面中移除。這簡化了資料中心網路的建立方式。</a:t>
            </a:r>
            <a:endParaRPr lang="en-US" sz="2200">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13.6</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574</a:t>
            </a:fld>
            <a:endParaRPr lang="en-US" kern="0">
              <a:solidFill>
                <a:srgbClr val="595959"/>
              </a:solidFill>
            </a:endParaRPr>
          </a:p>
        </p:txBody>
      </p:sp>
    </p:spTree>
    <p:custDataLst>
      <p:tags r:id="rId3"/>
    </p:custDataLst>
    <p:extLst>
      <p:ext uri="{BB962C8B-B14F-4D97-AF65-F5344CB8AC3E}">
        <p14:creationId xmlns:p14="http://schemas.microsoft.com/office/powerpoint/2010/main" val="232949589"/>
      </p:ext>
    </p:extLst>
  </p:cSld>
  <p:clrMapOvr>
    <a:masterClrMapping/>
  </p:clrMapOvr>
  <p:transition spd="slow">
    <p:wipe/>
  </p:transition>
  <p:timing/>
</p:sld>
</file>

<file path=ppt/slides/slide5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7AEEC891-E5D1-864A-9646-E9F1DDA53DF2}"/>
              </a:ext>
            </a:extLst>
          </p:cNvPr>
          <p:cNvSpPr>
            <a:spLocks noGrp="1"/>
          </p:cNvSpPr>
          <p:nvPr>
            <p:ph idx="1"/>
          </p:nvPr>
        </p:nvSpPr>
        <p:spPr>
          <a:xfrm>
            <a:off x="676426" y="1404851"/>
            <a:ext cx="10973707" cy="4695799"/>
          </a:xfrm>
        </p:spPr>
        <p:txBody>
          <a:bodyPr>
            <a:noAutofit/>
          </a:bodyPr>
          <a:lstStyle/>
          <a:p>
            <a:pPr>
              <a:spcBef>
                <a:spcPct val="0"/>
              </a:spcBef>
              <a:spcAft>
                <a:spcPct val="0"/>
              </a:spcAft>
              <a:buFont typeface="Arial" pitchFamily="34" charset="0"/>
              <a:buChar char="•"/>
            </a:pPr>
            <a:r>
              <a:rPr lang="en-US" altLang="zh-TW" sz="2200">
                <a:latin typeface="標楷體" pitchFamily="65" charset="-120"/>
              </a:rPr>
              <a:t>ACI </a:t>
            </a:r>
            <a:r>
              <a:rPr lang="zh-TW" altLang="en-US" sz="2200">
                <a:latin typeface="標楷體" pitchFamily="65" charset="-120"/>
              </a:rPr>
              <a:t>架構的三個核心元件是 </a:t>
            </a:r>
            <a:r>
              <a:rPr lang="en-US" altLang="zh-TW" sz="2200">
                <a:latin typeface="標楷體" pitchFamily="65" charset="-120"/>
              </a:rPr>
              <a:t>Application Network Profile (ANP)</a:t>
            </a:r>
            <a:r>
              <a:rPr lang="zh-TW" altLang="en-US" sz="2200">
                <a:latin typeface="標楷體" pitchFamily="65" charset="-120"/>
              </a:rPr>
              <a:t>、</a:t>
            </a:r>
            <a:r>
              <a:rPr lang="en-US" altLang="zh-TW" sz="2200">
                <a:latin typeface="標楷體" pitchFamily="65" charset="-120"/>
              </a:rPr>
              <a:t>Application Policy Infrastructure Controller (APIC) </a:t>
            </a:r>
            <a:r>
              <a:rPr lang="zh-TW" altLang="en-US" sz="2200">
                <a:latin typeface="標楷體" pitchFamily="65" charset="-120"/>
              </a:rPr>
              <a:t>和 </a:t>
            </a:r>
            <a:r>
              <a:rPr lang="en-US" altLang="zh-TW" sz="2200">
                <a:latin typeface="標楷體" pitchFamily="65" charset="-120"/>
              </a:rPr>
              <a:t>Cisco Nexus 9000 </a:t>
            </a:r>
            <a:r>
              <a:rPr lang="zh-TW" altLang="en-US" sz="2200">
                <a:latin typeface="標楷體" pitchFamily="65" charset="-120"/>
              </a:rPr>
              <a:t>系列交換器。</a:t>
            </a:r>
            <a:endParaRPr lang="en-US" altLang="zh-TW" sz="2200">
              <a:latin typeface="標楷體" pitchFamily="65" charset="-120"/>
            </a:endParaRPr>
          </a:p>
          <a:p>
            <a:pPr>
              <a:spcBef>
                <a:spcPct val="0"/>
              </a:spcBef>
              <a:spcAft>
                <a:spcPct val="0"/>
              </a:spcAft>
              <a:buFont typeface="Arial" pitchFamily="34" charset="0"/>
              <a:buChar char="•"/>
            </a:pPr>
            <a:r>
              <a:rPr lang="en-US" altLang="zh-TW" sz="2200">
                <a:latin typeface="標楷體" pitchFamily="65" charset="-120"/>
              </a:rPr>
              <a:t>Cisco ACI </a:t>
            </a:r>
            <a:r>
              <a:rPr lang="zh-TW" altLang="en-US" sz="2200">
                <a:latin typeface="標楷體" pitchFamily="65" charset="-120"/>
              </a:rPr>
              <a:t>網狀架構由 </a:t>
            </a:r>
            <a:r>
              <a:rPr lang="en-US" altLang="zh-TW" sz="2200">
                <a:latin typeface="標楷體" pitchFamily="65" charset="-120"/>
              </a:rPr>
              <a:t>APIC </a:t>
            </a:r>
            <a:r>
              <a:rPr lang="zh-TW" altLang="en-US" sz="2200">
                <a:latin typeface="標楷體" pitchFamily="65" charset="-120"/>
              </a:rPr>
              <a:t>和 </a:t>
            </a:r>
            <a:r>
              <a:rPr lang="en-US" altLang="zh-TW" sz="2200">
                <a:latin typeface="標楷體" pitchFamily="65" charset="-120"/>
              </a:rPr>
              <a:t>Cisco Nexus 9000 </a:t>
            </a:r>
            <a:r>
              <a:rPr lang="zh-TW" altLang="en-US" sz="2200">
                <a:latin typeface="標楷體" pitchFamily="65" charset="-120"/>
              </a:rPr>
              <a:t>系列交換器組成，使用雙層式 </a:t>
            </a:r>
            <a:r>
              <a:rPr lang="en-US" altLang="zh-TW" sz="2200">
                <a:latin typeface="標楷體" pitchFamily="65" charset="-120"/>
              </a:rPr>
              <a:t>spine-leaf </a:t>
            </a:r>
            <a:r>
              <a:rPr lang="zh-TW" altLang="en-US" sz="2200">
                <a:latin typeface="標楷體" pitchFamily="65" charset="-120"/>
              </a:rPr>
              <a:t>拓撲。</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當與 </a:t>
            </a:r>
            <a:r>
              <a:rPr lang="en-US" altLang="zh-TW" sz="2200">
                <a:latin typeface="標楷體" pitchFamily="65" charset="-120"/>
              </a:rPr>
              <a:t>SDN </a:t>
            </a:r>
            <a:r>
              <a:rPr lang="zh-TW" altLang="en-US" sz="2200">
                <a:latin typeface="標楷體" pitchFamily="65" charset="-120"/>
              </a:rPr>
              <a:t>相比，</a:t>
            </a:r>
            <a:r>
              <a:rPr lang="en-US" altLang="zh-TW" sz="2200">
                <a:latin typeface="標楷體" pitchFamily="65" charset="-120"/>
              </a:rPr>
              <a:t>APIC </a:t>
            </a:r>
            <a:r>
              <a:rPr lang="zh-TW" altLang="en-US" sz="2200">
                <a:latin typeface="標楷體" pitchFamily="65" charset="-120"/>
              </a:rPr>
              <a:t>控制器不直接操縱資料路徑。相反地，</a:t>
            </a:r>
            <a:r>
              <a:rPr lang="en-US" altLang="zh-TW" sz="2200">
                <a:latin typeface="標楷體" pitchFamily="65" charset="-120"/>
              </a:rPr>
              <a:t>APIC </a:t>
            </a:r>
            <a:r>
              <a:rPr lang="zh-TW" altLang="en-US" sz="2200">
                <a:latin typeface="標楷體" pitchFamily="65" charset="-120"/>
              </a:rPr>
              <a:t>將政策定義集中起來，並根據定義的政策對 </a:t>
            </a:r>
            <a:r>
              <a:rPr lang="en-US" altLang="zh-TW" sz="2200">
                <a:latin typeface="標楷體" pitchFamily="65" charset="-120"/>
              </a:rPr>
              <a:t>leaf </a:t>
            </a:r>
            <a:r>
              <a:rPr lang="zh-TW" altLang="en-US" sz="2200">
                <a:latin typeface="標楷體" pitchFamily="65" charset="-120"/>
              </a:rPr>
              <a:t>交換器程式設計以轉發流量。</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有三種類型的 </a:t>
            </a:r>
            <a:r>
              <a:rPr lang="en-US" altLang="zh-TW" sz="2200">
                <a:latin typeface="標楷體" pitchFamily="65" charset="-120"/>
              </a:rPr>
              <a:t>SDN</a:t>
            </a:r>
            <a:r>
              <a:rPr lang="zh-TW" altLang="en-US" sz="2200">
                <a:latin typeface="標楷體" pitchFamily="65" charset="-120"/>
              </a:rPr>
              <a:t>：基於裝置的 </a:t>
            </a:r>
            <a:r>
              <a:rPr lang="en-US" altLang="zh-TW" sz="2200">
                <a:latin typeface="標楷體" pitchFamily="65" charset="-120"/>
              </a:rPr>
              <a:t>SDN</a:t>
            </a:r>
            <a:r>
              <a:rPr lang="zh-TW" altLang="en-US" sz="2200">
                <a:latin typeface="標楷體" pitchFamily="65" charset="-120"/>
              </a:rPr>
              <a:t>、基於控制器的 </a:t>
            </a:r>
            <a:r>
              <a:rPr lang="en-US" altLang="zh-TW" sz="2200">
                <a:latin typeface="標楷體" pitchFamily="65" charset="-120"/>
              </a:rPr>
              <a:t>SDN</a:t>
            </a:r>
            <a:r>
              <a:rPr lang="zh-TW" altLang="en-US" sz="2200">
                <a:latin typeface="標楷體" pitchFamily="65" charset="-120"/>
              </a:rPr>
              <a:t>，以及基於政策的 </a:t>
            </a:r>
            <a:r>
              <a:rPr lang="en-US" altLang="zh-TW" sz="2200">
                <a:latin typeface="標楷體" pitchFamily="65" charset="-120"/>
              </a:rPr>
              <a:t>SDN</a:t>
            </a:r>
            <a:r>
              <a:rPr lang="zh-TW" altLang="en-US" sz="2200">
                <a:latin typeface="標楷體" pitchFamily="65" charset="-120"/>
              </a:rPr>
              <a:t>。</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基於政策的 </a:t>
            </a:r>
            <a:r>
              <a:rPr lang="en-US" altLang="zh-TW" sz="2200">
                <a:latin typeface="標楷體" pitchFamily="65" charset="-120"/>
              </a:rPr>
              <a:t>SDN </a:t>
            </a:r>
            <a:r>
              <a:rPr lang="zh-TW" altLang="en-US" sz="2200">
                <a:latin typeface="標楷體" pitchFamily="65" charset="-120"/>
              </a:rPr>
              <a:t>包括一個額外的政策層，在抽象的更高層次運行。以政策為基礎的 </a:t>
            </a:r>
            <a:r>
              <a:rPr lang="en-US" altLang="zh-TW" sz="2200">
                <a:latin typeface="標楷體" pitchFamily="65" charset="-120"/>
              </a:rPr>
              <a:t>SDN </a:t>
            </a:r>
            <a:r>
              <a:rPr lang="zh-TW" altLang="en-US" sz="2200">
                <a:latin typeface="標楷體" pitchFamily="65" charset="-120"/>
              </a:rPr>
              <a:t>是最強大的，可提供簡單的機制來控制和管理整個網路的政策。</a:t>
            </a:r>
            <a:endParaRPr lang="en-US" altLang="zh-TW" sz="2200">
              <a:latin typeface="標楷體" pitchFamily="65" charset="-120"/>
            </a:endParaRPr>
          </a:p>
          <a:p>
            <a:pPr>
              <a:spcBef>
                <a:spcPct val="0"/>
              </a:spcBef>
              <a:spcAft>
                <a:spcPct val="0"/>
              </a:spcAft>
              <a:buFont typeface="Arial" pitchFamily="34" charset="0"/>
              <a:buChar char="•"/>
            </a:pPr>
            <a:r>
              <a:rPr lang="zh-TW" altLang="en-US" sz="2200">
                <a:latin typeface="標楷體" pitchFamily="65" charset="-120"/>
              </a:rPr>
              <a:t>思科 </a:t>
            </a:r>
            <a:r>
              <a:rPr lang="en-US" altLang="zh-TW" sz="2200">
                <a:latin typeface="標楷體" pitchFamily="65" charset="-120"/>
              </a:rPr>
              <a:t>APIC-EM </a:t>
            </a:r>
            <a:r>
              <a:rPr lang="zh-TW" altLang="en-US" sz="2200">
                <a:latin typeface="標楷體" pitchFamily="65" charset="-120"/>
              </a:rPr>
              <a:t>是以政策為基礎的 </a:t>
            </a:r>
            <a:r>
              <a:rPr lang="en-US" altLang="zh-TW" sz="2200">
                <a:latin typeface="標楷體" pitchFamily="65" charset="-120"/>
              </a:rPr>
              <a:t>SDN </a:t>
            </a:r>
            <a:r>
              <a:rPr lang="zh-TW" altLang="en-US" sz="2200">
                <a:latin typeface="標楷體" pitchFamily="65" charset="-120"/>
              </a:rPr>
              <a:t>的範例。</a:t>
            </a:r>
            <a:r>
              <a:rPr lang="en-US" altLang="zh-TW" sz="2200">
                <a:latin typeface="標楷體" pitchFamily="65" charset="-120"/>
              </a:rPr>
              <a:t>Cisco APIC-EM </a:t>
            </a:r>
            <a:r>
              <a:rPr lang="zh-TW" altLang="en-US" sz="2200">
                <a:latin typeface="標楷體" pitchFamily="65" charset="-120"/>
              </a:rPr>
              <a:t>提供網路管理的單一介面，包括探索和存取裝置和主機清查、檢視拓撲、追蹤端點之間的路徑，以及設定政策。</a:t>
            </a:r>
            <a:endParaRPr lang="en-US" altLang="zh-TW" sz="2200">
              <a:latin typeface="標楷體" pitchFamily="65" charset="-120"/>
            </a:endParaRPr>
          </a:p>
          <a:p>
            <a:pPr>
              <a:spcBef>
                <a:spcPct val="0"/>
              </a:spcBef>
              <a:spcAft>
                <a:spcPct val="0"/>
              </a:spcAft>
              <a:buFont typeface="Arial" pitchFamily="34" charset="0"/>
              <a:buChar char="•"/>
            </a:pPr>
            <a:r>
              <a:rPr lang="en-US" altLang="zh-TW" sz="2200">
                <a:latin typeface="標楷體" pitchFamily="65" charset="-120"/>
              </a:rPr>
              <a:t>APIC-EM </a:t>
            </a:r>
            <a:r>
              <a:rPr lang="zh-TW" altLang="en-US" sz="2200">
                <a:latin typeface="標楷體" pitchFamily="65" charset="-120"/>
              </a:rPr>
              <a:t>路徑追蹤工具可讓系統管理者輕鬆視覺化流量，並探索任何衝突、重複或陰影的 </a:t>
            </a:r>
            <a:r>
              <a:rPr lang="en-US" altLang="zh-TW" sz="2200">
                <a:latin typeface="標楷體" pitchFamily="65" charset="-120"/>
              </a:rPr>
              <a:t>ACL </a:t>
            </a:r>
            <a:r>
              <a:rPr lang="zh-TW" altLang="en-US" sz="2200">
                <a:latin typeface="標楷體" pitchFamily="65" charset="-120"/>
              </a:rPr>
              <a:t>條目。此工具會檢查兩個末端節點之間路徑上的特定 </a:t>
            </a:r>
            <a:r>
              <a:rPr lang="en-US" altLang="zh-TW" sz="2200">
                <a:latin typeface="標楷體" pitchFamily="65" charset="-120"/>
              </a:rPr>
              <a:t>ACL</a:t>
            </a:r>
            <a:r>
              <a:rPr lang="zh-TW" altLang="en-US" sz="2200">
                <a:latin typeface="標楷體" pitchFamily="65" charset="-120"/>
              </a:rPr>
              <a:t>，以顯示任何潛在的問題。</a:t>
            </a:r>
            <a:endParaRPr lang="en-US" sz="2200">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13.6</a:t>
            </a:r>
            <a:r>
              <a:rPr lang="zh-TW" altLang="en-US" sz="3600" smtClean="0">
                <a:solidFill>
                  <a:srgbClr val="004C69"/>
                </a:solidFill>
              </a:rPr>
              <a:t> </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575</a:t>
            </a:fld>
            <a:endParaRPr lang="en-US" kern="0">
              <a:solidFill>
                <a:srgbClr val="595959"/>
              </a:solidFill>
            </a:endParaRPr>
          </a:p>
        </p:txBody>
      </p:sp>
    </p:spTree>
    <p:custDataLst>
      <p:tags r:id="rId3"/>
    </p:custDataLst>
    <p:extLst>
      <p:ext uri="{BB962C8B-B14F-4D97-AF65-F5344CB8AC3E}">
        <p14:creationId xmlns:p14="http://schemas.microsoft.com/office/powerpoint/2010/main" val="4170751643"/>
      </p:ext>
    </p:extLst>
  </p:cSld>
  <p:clrMapOvr>
    <a:masterClrMapping/>
  </p:clrMapOvr>
  <p:transition spd="slow">
    <p:wipe/>
  </p:transition>
  <p:timing/>
</p:sld>
</file>

<file path=ppt/slides/slide5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EE79C7E-090E-6E44-85C6-1D51ADC29416}"/>
              </a:ext>
            </a:extLst>
          </p:cNvPr>
          <p:cNvSpPr>
            <a:spLocks noGrp="1"/>
          </p:cNvSpPr>
          <p:nvPr>
            <p:ph idx="1"/>
          </p:nvPr>
        </p:nvSpPr>
        <p:spPr>
          <a:xfrm>
            <a:off x="676426" y="1163782"/>
            <a:ext cx="11804381" cy="4936868"/>
          </a:xfrm>
        </p:spPr>
        <p:txBody>
          <a:bodyPr>
            <a:normAutofit lnSpcReduction="10000"/>
          </a:bodyPr>
          <a:lstStyle/>
          <a:p>
            <a:pPr>
              <a:spcBef>
                <a:spcPct val="0"/>
              </a:spcBef>
              <a:spcAft>
                <a:spcPct val="0"/>
              </a:spcAft>
            </a:pPr>
            <a:r>
              <a:rPr lang="en-US" altLang="zh-TW" sz="2000"/>
              <a:t>cloud computing</a:t>
            </a:r>
          </a:p>
          <a:p>
            <a:pPr>
              <a:spcBef>
                <a:spcPct val="0"/>
              </a:spcBef>
              <a:spcAft>
                <a:spcPct val="0"/>
              </a:spcAft>
            </a:pPr>
            <a:r>
              <a:rPr lang="en-US" altLang="zh-TW" sz="2000"/>
              <a:t>Software as a Service (SaaS)</a:t>
            </a:r>
          </a:p>
          <a:p>
            <a:pPr>
              <a:spcBef>
                <a:spcPct val="0"/>
              </a:spcBef>
              <a:spcAft>
                <a:spcPct val="0"/>
              </a:spcAft>
            </a:pPr>
            <a:r>
              <a:rPr lang="en-US" altLang="zh-TW" sz="2000"/>
              <a:t>Platform as a Service (PaaS)</a:t>
            </a:r>
          </a:p>
          <a:p>
            <a:pPr>
              <a:spcBef>
                <a:spcPct val="0"/>
              </a:spcBef>
              <a:spcAft>
                <a:spcPct val="0"/>
              </a:spcAft>
            </a:pPr>
            <a:r>
              <a:rPr lang="en-US" altLang="zh-TW" sz="2000"/>
              <a:t>Infrastructure as a Service (IaaS)</a:t>
            </a:r>
          </a:p>
          <a:p>
            <a:pPr>
              <a:spcBef>
                <a:spcPct val="0"/>
              </a:spcBef>
              <a:spcAft>
                <a:spcPct val="0"/>
              </a:spcAft>
            </a:pPr>
            <a:r>
              <a:rPr lang="en-US" altLang="zh-TW" sz="2000"/>
              <a:t>IT as a Service (ITaaS)</a:t>
            </a:r>
          </a:p>
          <a:p>
            <a:pPr>
              <a:spcBef>
                <a:spcPct val="0"/>
              </a:spcBef>
              <a:spcAft>
                <a:spcPct val="0"/>
              </a:spcAft>
            </a:pPr>
            <a:r>
              <a:rPr lang="en-US" altLang="zh-TW" sz="2000"/>
              <a:t>public clouds</a:t>
            </a:r>
          </a:p>
          <a:p>
            <a:pPr>
              <a:spcBef>
                <a:spcPct val="0"/>
              </a:spcBef>
              <a:spcAft>
                <a:spcPct val="0"/>
              </a:spcAft>
            </a:pPr>
            <a:r>
              <a:rPr lang="en-US" altLang="zh-TW" sz="2000"/>
              <a:t>private clouds</a:t>
            </a:r>
          </a:p>
          <a:p>
            <a:pPr>
              <a:spcBef>
                <a:spcPct val="0"/>
              </a:spcBef>
              <a:spcAft>
                <a:spcPct val="0"/>
              </a:spcAft>
            </a:pPr>
            <a:r>
              <a:rPr lang="en-US" altLang="zh-TW" sz="2000"/>
              <a:t>hybrid clouds</a:t>
            </a:r>
          </a:p>
          <a:p>
            <a:pPr>
              <a:spcBef>
                <a:spcPct val="0"/>
              </a:spcBef>
              <a:spcAft>
                <a:spcPct val="0"/>
              </a:spcAft>
            </a:pPr>
            <a:r>
              <a:rPr lang="en-US" altLang="zh-TW" sz="2000"/>
              <a:t>community clouds</a:t>
            </a:r>
          </a:p>
          <a:p>
            <a:pPr>
              <a:spcBef>
                <a:spcPct val="0"/>
              </a:spcBef>
              <a:spcAft>
                <a:spcPct val="0"/>
              </a:spcAft>
            </a:pPr>
            <a:r>
              <a:rPr lang="en-US" altLang="zh-TW" sz="2000"/>
              <a:t>virtualization</a:t>
            </a:r>
          </a:p>
          <a:p>
            <a:pPr>
              <a:spcBef>
                <a:spcPct val="0"/>
              </a:spcBef>
              <a:spcAft>
                <a:spcPct val="0"/>
              </a:spcAft>
            </a:pPr>
            <a:r>
              <a:rPr lang="en-US" altLang="zh-TW" sz="2000"/>
              <a:t>abstraction layers</a:t>
            </a:r>
          </a:p>
          <a:p>
            <a:pPr>
              <a:spcBef>
                <a:spcPct val="0"/>
              </a:spcBef>
              <a:spcAft>
                <a:spcPct val="0"/>
              </a:spcAft>
            </a:pPr>
            <a:r>
              <a:rPr lang="en-US" altLang="zh-TW" sz="2000"/>
              <a:t>type 1 hypervisor</a:t>
            </a:r>
          </a:p>
          <a:p>
            <a:pPr>
              <a:spcBef>
                <a:spcPct val="0"/>
              </a:spcBef>
              <a:spcAft>
                <a:spcPct val="0"/>
              </a:spcAft>
            </a:pPr>
            <a:r>
              <a:rPr lang="en-US" altLang="zh-TW" sz="2000"/>
              <a:t>type 2 hypervisor</a:t>
            </a:r>
          </a:p>
          <a:p>
            <a:pPr>
              <a:spcBef>
                <a:spcPct val="0"/>
              </a:spcBef>
              <a:spcAft>
                <a:spcPct val="0"/>
              </a:spcAft>
            </a:pPr>
            <a:r>
              <a:rPr lang="en-US" altLang="zh-TW" sz="2000"/>
              <a:t>bare metal server</a:t>
            </a:r>
          </a:p>
          <a:p>
            <a:pPr>
              <a:spcBef>
                <a:spcPct val="0"/>
              </a:spcBef>
              <a:spcAft>
                <a:spcPct val="0"/>
              </a:spcAft>
            </a:pPr>
            <a:r>
              <a:rPr lang="en-US" altLang="zh-TW" sz="2000"/>
              <a:t>software-defined networking</a:t>
            </a:r>
          </a:p>
          <a:p>
            <a:pPr>
              <a:spcBef>
                <a:spcPct val="0"/>
              </a:spcBef>
              <a:spcAft>
                <a:spcPct val="0"/>
              </a:spcAft>
            </a:pPr>
            <a:r>
              <a:rPr lang="en-US" altLang="zh-TW" sz="2000"/>
              <a:t>control plane</a:t>
            </a:r>
          </a:p>
          <a:p>
            <a:pPr>
              <a:spcBef>
                <a:spcPct val="0"/>
              </a:spcBef>
              <a:spcAft>
                <a:spcPct val="0"/>
              </a:spcAft>
            </a:pPr>
            <a:r>
              <a:rPr lang="en-US" altLang="zh-TW" sz="2000"/>
              <a:t>data plane</a:t>
            </a:r>
          </a:p>
        </p:txBody>
      </p:sp>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altLang="en-US" sz="3600" smtClean="0">
                <a:solidFill>
                  <a:srgbClr val="004C69"/>
                </a:solidFill>
              </a:rPr>
              <a:t>網路</a:t>
            </a:r>
            <a:r>
              <a:rPr lang="zh-TW" altLang="en-US" sz="3600">
                <a:solidFill>
                  <a:srgbClr val="004C69"/>
                </a:solidFill>
              </a:rPr>
              <a:t>虛擬化</a:t>
            </a:r>
            <a:br>
              <a:rPr lang="en-US" sz="3600">
                <a:solidFill>
                  <a:srgbClr val="004C69"/>
                </a:solidFill>
              </a:rPr>
            </a:br>
            <a:r>
              <a:rPr lang="zh-TW" altLang="zh-TW" sz="3600">
                <a:solidFill>
                  <a:srgbClr val="004C69"/>
                </a:solidFill>
              </a:rPr>
              <a:t>新詞彙和命令</a:t>
            </a:r>
            <a:endParaRPr lang="zh-TW" sz="3600">
              <a:solidFill>
                <a:srgbClr val="004C69"/>
              </a:solidFill>
            </a:endParaRPr>
          </a:p>
        </p:txBody>
      </p:sp>
      <p:sp>
        <p:nvSpPr>
          <p:cNvPr id="4" name="Content Placeholder 1">
            <a:extLst>
              <a:ext uri="{FF2B5EF4-FFF2-40B4-BE49-F238E27FC236}">
                <a16:creationId xmlns:a16="http://schemas.microsoft.com/office/drawing/2014/main" id="{9ACA3DC7-F9E3-854A-A22F-9EB5E030F509}"/>
              </a:ext>
            </a:extLst>
          </p:cNvPr>
          <p:cNvSpPr txBox="1"/>
          <p:nvPr/>
        </p:nvSpPr>
        <p:spPr bwMode="auto">
          <a:xfrm>
            <a:off x="5531559" y="1065258"/>
            <a:ext cx="4398728"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0"/>
              </a:spcBef>
              <a:spcAft>
                <a:spcPct val="0"/>
              </a:spcAft>
            </a:pPr>
            <a:r>
              <a:rPr lang="en-US" altLang="zh-TW" sz="2000" smtClean="0">
                <a:latin typeface="Times New Roman" panose="02020603050405020304" pitchFamily="18" charset="0"/>
                <a:cs typeface="Times New Roman" panose="02020603050405020304" pitchFamily="18" charset="0"/>
              </a:rPr>
              <a:t>management plane</a:t>
            </a:r>
          </a:p>
          <a:p>
            <a:pPr>
              <a:spcBef>
                <a:spcPct val="0"/>
              </a:spcBef>
              <a:spcAft>
                <a:spcPct val="0"/>
              </a:spcAft>
            </a:pPr>
            <a:r>
              <a:rPr lang="en-US" altLang="zh-TW" sz="2000" smtClean="0">
                <a:latin typeface="Times New Roman" panose="02020603050405020304" pitchFamily="18" charset="0"/>
                <a:cs typeface="Times New Roman" panose="02020603050405020304" pitchFamily="18" charset="0"/>
              </a:rPr>
              <a:t>Cisco Application Centric Infrastructure (ACI)</a:t>
            </a:r>
          </a:p>
          <a:p>
            <a:pPr>
              <a:spcBef>
                <a:spcPct val="0"/>
              </a:spcBef>
              <a:spcAft>
                <a:spcPct val="0"/>
              </a:spcAft>
            </a:pPr>
            <a:r>
              <a:rPr lang="en-US" altLang="zh-TW" sz="2000" err="1" smtClean="0">
                <a:latin typeface="Times New Roman" panose="02020603050405020304" pitchFamily="18" charset="0"/>
                <a:cs typeface="Times New Roman" panose="02020603050405020304" pitchFamily="18" charset="0"/>
              </a:rPr>
              <a:t>OpenFlow</a:t>
            </a:r>
            <a:endParaRPr lang="en-US" altLang="zh-TW" sz="2000" smtClean="0">
              <a:latin typeface="Times New Roman" panose="02020603050405020304" pitchFamily="18" charset="0"/>
              <a:cs typeface="Times New Roman" panose="02020603050405020304" pitchFamily="18" charset="0"/>
            </a:endParaRPr>
          </a:p>
          <a:p>
            <a:pPr>
              <a:spcBef>
                <a:spcPct val="0"/>
              </a:spcBef>
              <a:spcAft>
                <a:spcPct val="0"/>
              </a:spcAft>
            </a:pPr>
            <a:r>
              <a:rPr lang="en-US" altLang="zh-TW" sz="2000" smtClean="0">
                <a:latin typeface="Times New Roman" panose="02020603050405020304" pitchFamily="18" charset="0"/>
                <a:cs typeface="Times New Roman" panose="02020603050405020304" pitchFamily="18" charset="0"/>
              </a:rPr>
              <a:t>OpenStack</a:t>
            </a:r>
          </a:p>
          <a:p>
            <a:pPr>
              <a:spcBef>
                <a:spcPct val="0"/>
              </a:spcBef>
              <a:spcAft>
                <a:spcPct val="0"/>
              </a:spcAft>
            </a:pPr>
            <a:r>
              <a:rPr lang="en-US" altLang="zh-TW" sz="2000" smtClean="0">
                <a:latin typeface="Times New Roman" panose="02020603050405020304" pitchFamily="18" charset="0"/>
                <a:cs typeface="Times New Roman" panose="02020603050405020304" pitchFamily="18" charset="0"/>
              </a:rPr>
              <a:t>Application Network Profile (ANP)</a:t>
            </a:r>
          </a:p>
          <a:p>
            <a:pPr>
              <a:spcBef>
                <a:spcPct val="0"/>
              </a:spcBef>
              <a:spcAft>
                <a:spcPct val="0"/>
              </a:spcAft>
            </a:pPr>
            <a:r>
              <a:rPr lang="en-US" altLang="zh-TW" sz="2000" smtClean="0">
                <a:latin typeface="Times New Roman" panose="02020603050405020304" pitchFamily="18" charset="0"/>
                <a:cs typeface="Times New Roman" panose="02020603050405020304" pitchFamily="18" charset="0"/>
              </a:rPr>
              <a:t>Application Policy Infrastructure Controller (APIC)</a:t>
            </a:r>
          </a:p>
          <a:p>
            <a:pPr>
              <a:spcBef>
                <a:spcPct val="0"/>
              </a:spcBef>
              <a:spcAft>
                <a:spcPct val="0"/>
              </a:spcAft>
            </a:pPr>
            <a:r>
              <a:rPr lang="en-US" altLang="zh-TW" sz="2000" smtClean="0">
                <a:latin typeface="Times New Roman" panose="02020603050405020304" pitchFamily="18" charset="0"/>
                <a:cs typeface="Times New Roman" panose="02020603050405020304" pitchFamily="18" charset="0"/>
              </a:rPr>
              <a:t>spin-leaf topology</a:t>
            </a:r>
          </a:p>
          <a:p>
            <a:pPr>
              <a:spcBef>
                <a:spcPct val="0"/>
              </a:spcBef>
              <a:spcAft>
                <a:spcPct val="0"/>
              </a:spcAft>
            </a:pPr>
            <a:r>
              <a:rPr lang="en-US" altLang="zh-TW" sz="2000" smtClean="0">
                <a:latin typeface="Times New Roman" panose="02020603050405020304" pitchFamily="18" charset="0"/>
                <a:cs typeface="Times New Roman" panose="02020603050405020304" pitchFamily="18" charset="0"/>
              </a:rPr>
              <a:t>device-based SDN</a:t>
            </a:r>
          </a:p>
          <a:p>
            <a:pPr>
              <a:spcBef>
                <a:spcPct val="0"/>
              </a:spcBef>
              <a:spcAft>
                <a:spcPct val="0"/>
              </a:spcAft>
            </a:pPr>
            <a:r>
              <a:rPr lang="en-US" altLang="zh-TW" sz="2000" smtClean="0">
                <a:latin typeface="Times New Roman" panose="02020603050405020304" pitchFamily="18" charset="0"/>
                <a:cs typeface="Times New Roman" panose="02020603050405020304" pitchFamily="18" charset="0"/>
              </a:rPr>
              <a:t>controller-based SDN</a:t>
            </a:r>
          </a:p>
          <a:p>
            <a:pPr>
              <a:spcBef>
                <a:spcPct val="0"/>
              </a:spcBef>
              <a:spcAft>
                <a:spcPct val="0"/>
              </a:spcAft>
            </a:pPr>
            <a:r>
              <a:rPr lang="en-US" altLang="zh-TW" sz="2000" smtClean="0">
                <a:latin typeface="Times New Roman" panose="02020603050405020304" pitchFamily="18" charset="0"/>
                <a:cs typeface="Times New Roman" panose="02020603050405020304" pitchFamily="18" charset="0"/>
              </a:rPr>
              <a:t>policy-based SDN</a:t>
            </a:r>
          </a:p>
          <a:p>
            <a:pPr>
              <a:spcBef>
                <a:spcPct val="0"/>
              </a:spcBef>
              <a:spcAft>
                <a:spcPct val="0"/>
              </a:spcAft>
            </a:pPr>
            <a:r>
              <a:rPr lang="en-US" altLang="zh-TW" sz="2000" smtClean="0">
                <a:latin typeface="Times New Roman" panose="02020603050405020304" pitchFamily="18" charset="0"/>
                <a:cs typeface="Times New Roman" panose="02020603050405020304" pitchFamily="18" charset="0"/>
              </a:rPr>
              <a:t>Application Policy Infrastructure Controller - Enterprise Module (APIC-EM)</a:t>
            </a:r>
          </a:p>
          <a:p>
            <a:pPr>
              <a:spcBef>
                <a:spcPct val="0"/>
              </a:spcBef>
              <a:spcAft>
                <a:spcPct val="0"/>
              </a:spcAft>
            </a:pPr>
            <a:r>
              <a:rPr lang="en-US" altLang="zh-TW" sz="2000" smtClean="0">
                <a:latin typeface="Times New Roman" panose="02020603050405020304" pitchFamily="18" charset="0"/>
                <a:cs typeface="Times New Roman" panose="02020603050405020304" pitchFamily="18" charset="0"/>
              </a:rPr>
              <a:t>APIC-EM path trace</a:t>
            </a:r>
            <a:endParaRPr lang="en-US" altLang="zh-TW" sz="2000">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576</a:t>
            </a:fld>
            <a:endParaRPr lang="en-US" kern="0">
              <a:solidFill>
                <a:srgbClr val="595959"/>
              </a:solidFill>
            </a:endParaRPr>
          </a:p>
        </p:txBody>
      </p:sp>
    </p:spTree>
    <p:custDataLst>
      <p:tags r:id="rId3"/>
    </p:custDataLst>
    <p:extLst>
      <p:ext uri="{BB962C8B-B14F-4D97-AF65-F5344CB8AC3E}">
        <p14:creationId xmlns:p14="http://schemas.microsoft.com/office/powerpoint/2010/main" val="2705339474"/>
      </p:ext>
    </p:extLst>
  </p:cSld>
  <p:clrMapOvr>
    <a:masterClrMapping/>
  </p:clrMapOvr>
  <p:transition spd="slow">
    <p:wipe/>
  </p:transition>
  <p:timing/>
</p:sld>
</file>

<file path=ppt/slides/slide5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noAutofit/>
          </a:bodyPr>
          <a:lstStyle/>
          <a:p>
            <a:r>
              <a:rPr lang="zh-TW" altLang="en-US" sz="5000">
                <a:latin typeface="標楷體" pitchFamily="65" charset="-120"/>
              </a:rPr>
              <a:t>第十四章</a:t>
            </a:r>
            <a:br>
              <a:rPr lang="en-US" altLang="zh-TW" sz="5000">
                <a:latin typeface="標楷體" pitchFamily="65" charset="-120"/>
              </a:rPr>
            </a:br>
            <a:br>
              <a:rPr lang="en-US" altLang="zh-TW" sz="5000">
                <a:latin typeface="標楷體" pitchFamily="65" charset="-120"/>
              </a:rPr>
            </a:br>
            <a:r>
              <a:rPr lang="zh-TW" altLang="en-US" sz="5000">
                <a:latin typeface="標楷體" pitchFamily="65" charset="-120"/>
              </a:rPr>
              <a:t>網路自動化</a:t>
            </a:r>
            <a:endParaRPr lang="zh-TW" sz="5000">
              <a:latin typeface="標楷體" pitchFamily="65" charset="-120"/>
              <a:cs typeface="Arial"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577</a:t>
            </a:fld>
            <a:endParaRPr lang="en-US"/>
          </a:p>
        </p:txBody>
      </p:sp>
    </p:spTree>
    <p:custDataLst>
      <p:tags r:id="rId3"/>
    </p:custDataLst>
    <p:extLst>
      <p:ext uri="{BB962C8B-B14F-4D97-AF65-F5344CB8AC3E}">
        <p14:creationId xmlns:p14="http://schemas.microsoft.com/office/powerpoint/2010/main" val="14451728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8282" y="560225"/>
            <a:ext cx="12332525" cy="17257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spcBef>
                <a:spcPct val="0"/>
              </a:spcBef>
              <a:buNone/>
            </a:pPr>
            <a:r>
              <a:rPr lang="zh-TW" altLang="en-US" sz="2600">
                <a:solidFill>
                  <a:srgbClr val="004C69"/>
                </a:solidFill>
                <a:cs typeface="+mj-cs"/>
              </a:rPr>
              <a:t>模組標題：網路自動化</a:t>
            </a:r>
            <a:endParaRPr lang="en-US" altLang="en-US" sz="2600">
              <a:solidFill>
                <a:srgbClr val="004C69"/>
              </a:solidFill>
              <a:cs typeface="+mj-cs"/>
            </a:endParaRPr>
          </a:p>
          <a:p>
            <a:pPr>
              <a:spcBef>
                <a:spcPct val="0"/>
              </a:spcBef>
              <a:buNone/>
            </a:pPr>
            <a:r>
              <a:rPr lang="zh-TW" altLang="en-US" sz="2600">
                <a:solidFill>
                  <a:srgbClr val="004C69"/>
                </a:solidFill>
                <a:cs typeface="+mj-cs"/>
              </a:rPr>
              <a:t>模組目標</a:t>
            </a:r>
            <a:r>
              <a:rPr lang="zh-TW" altLang="zh-TW" sz="2600">
                <a:solidFill>
                  <a:srgbClr val="004C69"/>
                </a:solidFill>
                <a:cs typeface="+mj-cs"/>
              </a:rPr>
              <a:t>：</a:t>
            </a:r>
            <a:r>
              <a:rPr lang="zh-TW" altLang="en-US" sz="2600">
                <a:solidFill>
                  <a:srgbClr val="004C69"/>
                </a:solidFill>
                <a:cs typeface="+mj-cs"/>
              </a:rPr>
              <a:t>解釋如何透過 </a:t>
            </a:r>
            <a:r>
              <a:rPr lang="en-US" altLang="zh-TW" sz="2600">
                <a:solidFill>
                  <a:srgbClr val="004C69"/>
                </a:solidFill>
                <a:cs typeface="+mj-cs"/>
              </a:rPr>
              <a:t>RESTful API </a:t>
            </a:r>
            <a:r>
              <a:rPr lang="zh-TW" altLang="en-US" sz="2600">
                <a:solidFill>
                  <a:srgbClr val="004C69"/>
                </a:solidFill>
                <a:cs typeface="+mj-cs"/>
              </a:rPr>
              <a:t>和設定管理工具啟用網路自動化。</a:t>
            </a: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sz="3600">
                <a:solidFill>
                  <a:srgbClr val="004C69"/>
                </a:solidFill>
              </a:rPr>
              <a:t>模組目標</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3373148962"/>
              </p:ext>
            </p:extLst>
          </p:nvPr>
        </p:nvGraphicFramePr>
        <p:xfrm>
          <a:off x="249382" y="2443921"/>
          <a:ext cx="11870574" cy="3637280"/>
        </p:xfrm>
        <a:graphic>
          <a:graphicData uri="http://schemas.openxmlformats.org/drawingml/2006/table">
            <a:tbl>
              <a:tblPr firstRow="1" bandRow="1">
                <a:tableStyleId>{5C22544A-7EE6-4342-B048-85BDC9FD1C3A}</a:tableStyleId>
              </a:tblPr>
              <a:tblGrid>
                <a:gridCol w="3607723">
                  <a:extLst>
                    <a:ext uri="{9D8B030D-6E8A-4147-A177-3AD203B41FA5}">
                      <a16:colId xmlns:a16="http://schemas.microsoft.com/office/drawing/2014/main" val="2579019526"/>
                    </a:ext>
                  </a:extLst>
                </a:gridCol>
                <a:gridCol w="8262851">
                  <a:extLst>
                    <a:ext uri="{9D8B030D-6E8A-4147-A177-3AD203B41FA5}">
                      <a16:colId xmlns:a16="http://schemas.microsoft.com/office/drawing/2014/main" val="1764220437"/>
                    </a:ext>
                  </a:extLst>
                </a:gridCol>
              </a:tblGrid>
              <a:tr h="467360">
                <a:tc>
                  <a:txBody>
                    <a:bodyPr vert="horz" wrap="square"/>
                    <a:lstStyle/>
                    <a:p>
                      <a:pPr algn="l" fontAlgn="ctr"/>
                      <a:r>
                        <a:rPr lang="zh-TW" altLang="en-US" sz="2400">
                          <a:effectLst/>
                          <a:latin typeface="標楷體" pitchFamily="65" charset="-120"/>
                          <a:ea typeface="標楷體" panose="03000509000000000000" pitchFamily="65" charset="-120"/>
                        </a:rPr>
                        <a:t>主題標題</a:t>
                      </a:r>
                    </a:p>
                  </a:txBody>
                  <a:tcPr marL="50800" marR="50800" marT="50800" marB="50800" anchor="ctr"/>
                </a:tc>
                <a:tc>
                  <a:txBody>
                    <a:bodyPr vert="horz" wrap="square"/>
                    <a:lstStyle/>
                    <a:p>
                      <a:pPr algn="l" fontAlgn="ctr"/>
                      <a:r>
                        <a:rPr lang="zh-TW" altLang="en-US" sz="2400">
                          <a:effectLst/>
                          <a:latin typeface="標楷體" pitchFamily="65" charset="-120"/>
                          <a:ea typeface="標楷體" panose="03000509000000000000" pitchFamily="65" charset="-120"/>
                        </a:rPr>
                        <a:t>主題目標</a:t>
                      </a:r>
                    </a:p>
                  </a:txBody>
                  <a:tcPr marL="50800" marR="50800" marT="50800" marB="50800" anchor="ctr"/>
                </a:tc>
                <a:extLst>
                  <a:ext uri="{0D108BD9-81ED-4DB2-BD59-A6C34878D82A}">
                    <a16:rowId xmlns:a16="http://schemas.microsoft.com/office/drawing/2014/main" val="742401779"/>
                  </a:ext>
                </a:extLst>
              </a:tr>
              <a:tr h="467360">
                <a:tc>
                  <a:txBody>
                    <a:bodyPr vert="horz" wrap="square"/>
                    <a:lstStyle/>
                    <a:p>
                      <a:pPr fontAlgn="ctr"/>
                      <a:r>
                        <a:rPr lang="zh-TW" altLang="en-US" sz="2400" b="1">
                          <a:solidFill>
                            <a:schemeClr val="bg1"/>
                          </a:solidFill>
                          <a:effectLst/>
                          <a:latin typeface="標楷體" pitchFamily="65" charset="-120"/>
                          <a:ea typeface="標楷體" panose="03000509000000000000" pitchFamily="65" charset="-120"/>
                        </a:rPr>
                        <a:t>自動化概述</a:t>
                      </a:r>
                      <a:endParaRPr lang="zh-TW" altLang="en-US" sz="2400" b="0">
                        <a:solidFill>
                          <a:schemeClr val="bg1"/>
                        </a:solidFill>
                        <a:effectLst/>
                        <a:latin typeface="標楷體" pitchFamily="65" charset="-120"/>
                        <a:ea typeface="標楷體" panose="03000509000000000000" pitchFamily="65" charset="-120"/>
                      </a:endParaRPr>
                    </a:p>
                  </a:txBody>
                  <a:tcPr marL="50800" marR="50800" marT="50800" marB="50800" anchor="ctr">
                    <a:solidFill>
                      <a:schemeClr val="accent1"/>
                    </a:solidFill>
                  </a:tcPr>
                </a:tc>
                <a:tc>
                  <a:txBody>
                    <a:bodyPr vert="horz" wrap="square"/>
                    <a:lstStyle/>
                    <a:p>
                      <a:pPr fontAlgn="ctr"/>
                      <a:r>
                        <a:rPr lang="zh-TW" altLang="en-US" sz="2400" b="0">
                          <a:effectLst/>
                          <a:latin typeface="標楷體" pitchFamily="65" charset="-120"/>
                          <a:ea typeface="標楷體" panose="03000509000000000000" pitchFamily="65" charset="-120"/>
                        </a:rPr>
                        <a:t>描述自動化。</a:t>
                      </a:r>
                    </a:p>
                  </a:txBody>
                  <a:tcPr marL="50800" marR="50800" marT="50800" marB="50800" anchor="ctr"/>
                </a:tc>
                <a:extLst>
                  <a:ext uri="{0D108BD9-81ED-4DB2-BD59-A6C34878D82A}">
                    <a16:rowId xmlns:a16="http://schemas.microsoft.com/office/drawing/2014/main" val="3150950737"/>
                  </a:ext>
                </a:extLst>
              </a:tr>
              <a:tr h="467360">
                <a:tc>
                  <a:txBody>
                    <a:bodyPr vert="horz" wrap="square"/>
                    <a:lstStyle/>
                    <a:p>
                      <a:pPr fontAlgn="ctr"/>
                      <a:r>
                        <a:rPr lang="zh-TW" altLang="en-US" sz="2400" b="1">
                          <a:solidFill>
                            <a:schemeClr val="bg1"/>
                          </a:solidFill>
                          <a:effectLst/>
                          <a:latin typeface="標楷體" pitchFamily="65" charset="-120"/>
                          <a:ea typeface="標楷體" panose="03000509000000000000" pitchFamily="65" charset="-120"/>
                        </a:rPr>
                        <a:t>資料格式</a:t>
                      </a:r>
                      <a:endParaRPr lang="zh-TW" altLang="en-US" sz="2400" b="0">
                        <a:solidFill>
                          <a:schemeClr val="bg1"/>
                        </a:solidFill>
                        <a:effectLst/>
                        <a:latin typeface="標楷體" pitchFamily="65" charset="-120"/>
                        <a:ea typeface="標楷體" panose="03000509000000000000" pitchFamily="65" charset="-120"/>
                      </a:endParaRPr>
                    </a:p>
                  </a:txBody>
                  <a:tcPr marL="50800" marR="50800" marT="50800" marB="50800" anchor="ctr">
                    <a:solidFill>
                      <a:schemeClr val="accent1"/>
                    </a:solidFill>
                  </a:tcPr>
                </a:tc>
                <a:tc>
                  <a:txBody>
                    <a:bodyPr vert="horz" wrap="square"/>
                    <a:lstStyle/>
                    <a:p>
                      <a:pPr fontAlgn="ctr"/>
                      <a:r>
                        <a:rPr lang="zh-TW" altLang="en-US" sz="2400" b="0">
                          <a:effectLst/>
                          <a:latin typeface="標楷體" pitchFamily="65" charset="-120"/>
                          <a:ea typeface="標楷體" panose="03000509000000000000" pitchFamily="65" charset="-120"/>
                        </a:rPr>
                        <a:t>比較 </a:t>
                      </a:r>
                      <a:r>
                        <a:rPr lang="en-US" altLang="zh-TW" sz="2400" b="0">
                          <a:effectLst/>
                          <a:latin typeface="標楷體" pitchFamily="65" charset="-120"/>
                          <a:ea typeface="標楷體" panose="03000509000000000000" pitchFamily="65" charset="-120"/>
                        </a:rPr>
                        <a:t>JSON</a:t>
                      </a:r>
                      <a:r>
                        <a:rPr lang="zh-TW" altLang="en-US" sz="2400" b="0">
                          <a:effectLst/>
                          <a:latin typeface="標楷體" pitchFamily="65" charset="-120"/>
                          <a:ea typeface="標楷體" panose="03000509000000000000" pitchFamily="65" charset="-120"/>
                        </a:rPr>
                        <a:t>、</a:t>
                      </a:r>
                      <a:r>
                        <a:rPr lang="en-US" altLang="zh-TW" sz="2400" b="0">
                          <a:effectLst/>
                          <a:latin typeface="標楷體" pitchFamily="65" charset="-120"/>
                          <a:ea typeface="標楷體" panose="03000509000000000000" pitchFamily="65" charset="-120"/>
                        </a:rPr>
                        <a:t>YAML </a:t>
                      </a:r>
                      <a:r>
                        <a:rPr lang="zh-TW" altLang="en-US" sz="2400" b="0">
                          <a:effectLst/>
                          <a:latin typeface="標楷體" pitchFamily="65" charset="-120"/>
                          <a:ea typeface="標楷體" panose="03000509000000000000" pitchFamily="65" charset="-120"/>
                        </a:rPr>
                        <a:t>和 </a:t>
                      </a:r>
                      <a:r>
                        <a:rPr lang="en-US" altLang="zh-TW" sz="2400" b="0">
                          <a:effectLst/>
                          <a:latin typeface="標楷體" pitchFamily="65" charset="-120"/>
                          <a:ea typeface="標楷體" panose="03000509000000000000" pitchFamily="65" charset="-120"/>
                        </a:rPr>
                        <a:t>XML </a:t>
                      </a:r>
                      <a:r>
                        <a:rPr lang="zh-TW" altLang="en-US" sz="2400" b="0">
                          <a:effectLst/>
                          <a:latin typeface="標楷體" pitchFamily="65" charset="-120"/>
                          <a:ea typeface="標楷體" panose="03000509000000000000" pitchFamily="65" charset="-120"/>
                        </a:rPr>
                        <a:t>資料格式。</a:t>
                      </a:r>
                    </a:p>
                  </a:txBody>
                  <a:tcPr marL="50800" marR="50800" marT="50800" marB="50800" anchor="ctr"/>
                </a:tc>
                <a:extLst>
                  <a:ext uri="{0D108BD9-81ED-4DB2-BD59-A6C34878D82A}">
                    <a16:rowId xmlns:a16="http://schemas.microsoft.com/office/drawing/2014/main" val="2772085455"/>
                  </a:ext>
                </a:extLst>
              </a:tr>
              <a:tr h="467360">
                <a:tc>
                  <a:txBody>
                    <a:bodyPr vert="horz" wrap="square"/>
                    <a:lstStyle/>
                    <a:p>
                      <a:pPr fontAlgn="ctr"/>
                      <a:r>
                        <a:rPr lang="en-US" sz="2400" b="1">
                          <a:solidFill>
                            <a:schemeClr val="bg1"/>
                          </a:solidFill>
                          <a:effectLst/>
                          <a:latin typeface="標楷體" pitchFamily="65" charset="-120"/>
                          <a:ea typeface="標楷體" panose="03000509000000000000" pitchFamily="65" charset="-120"/>
                        </a:rPr>
                        <a:t>API</a:t>
                      </a:r>
                      <a:endParaRPr lang="en-US" sz="2400" b="0">
                        <a:solidFill>
                          <a:schemeClr val="bg1"/>
                        </a:solidFill>
                        <a:effectLst/>
                        <a:latin typeface="標楷體" pitchFamily="65" charset="-120"/>
                        <a:ea typeface="標楷體" panose="03000509000000000000" pitchFamily="65" charset="-120"/>
                      </a:endParaRPr>
                    </a:p>
                  </a:txBody>
                  <a:tcPr marL="50800" marR="50800" marT="50800" marB="50800" anchor="ctr">
                    <a:solidFill>
                      <a:schemeClr val="accent1"/>
                    </a:solidFill>
                  </a:tcPr>
                </a:tc>
                <a:tc>
                  <a:txBody>
                    <a:bodyPr vert="horz" wrap="square"/>
                    <a:lstStyle/>
                    <a:p>
                      <a:pPr fontAlgn="ctr"/>
                      <a:r>
                        <a:rPr lang="zh-TW" altLang="en-US" sz="2400" b="0">
                          <a:effectLst/>
                          <a:latin typeface="標楷體" pitchFamily="65" charset="-120"/>
                          <a:ea typeface="標楷體" panose="03000509000000000000" pitchFamily="65" charset="-120"/>
                        </a:rPr>
                        <a:t>解釋 </a:t>
                      </a:r>
                      <a:r>
                        <a:rPr lang="en-US" altLang="zh-TW" sz="2400" b="0">
                          <a:effectLst/>
                          <a:latin typeface="標楷體" pitchFamily="65" charset="-120"/>
                          <a:ea typeface="標楷體" panose="03000509000000000000" pitchFamily="65" charset="-120"/>
                        </a:rPr>
                        <a:t>API </a:t>
                      </a:r>
                      <a:r>
                        <a:rPr lang="zh-TW" altLang="en-US" sz="2400" b="0">
                          <a:effectLst/>
                          <a:latin typeface="標楷體" pitchFamily="65" charset="-120"/>
                          <a:ea typeface="標楷體" panose="03000509000000000000" pitchFamily="65" charset="-120"/>
                        </a:rPr>
                        <a:t>如何促成電腦到電腦通信。</a:t>
                      </a:r>
                    </a:p>
                  </a:txBody>
                  <a:tcPr marL="50800" marR="50800" marT="50800" marB="50800" anchor="ctr"/>
                </a:tc>
                <a:extLst>
                  <a:ext uri="{0D108BD9-81ED-4DB2-BD59-A6C34878D82A}">
                    <a16:rowId xmlns:a16="http://schemas.microsoft.com/office/drawing/2014/main" val="3228802595"/>
                  </a:ext>
                </a:extLst>
              </a:tr>
              <a:tr h="467360">
                <a:tc>
                  <a:txBody>
                    <a:bodyPr vert="horz" wrap="square"/>
                    <a:lstStyle/>
                    <a:p>
                      <a:pPr fontAlgn="ctr"/>
                      <a:r>
                        <a:rPr lang="en-US" sz="2400" b="1">
                          <a:solidFill>
                            <a:schemeClr val="bg1"/>
                          </a:solidFill>
                          <a:effectLst/>
                          <a:latin typeface="標楷體" pitchFamily="65" charset="-120"/>
                          <a:ea typeface="標楷體" panose="03000509000000000000" pitchFamily="65" charset="-120"/>
                        </a:rPr>
                        <a:t>REST</a:t>
                      </a:r>
                      <a:endParaRPr lang="en-US" sz="2400" b="0">
                        <a:solidFill>
                          <a:schemeClr val="bg1"/>
                        </a:solidFill>
                        <a:effectLst/>
                        <a:latin typeface="標楷體" pitchFamily="65" charset="-120"/>
                        <a:ea typeface="標楷體" panose="03000509000000000000" pitchFamily="65" charset="-120"/>
                      </a:endParaRPr>
                    </a:p>
                  </a:txBody>
                  <a:tcPr marL="50800" marR="50800" marT="50800" marB="50800" anchor="ctr">
                    <a:solidFill>
                      <a:schemeClr val="accent1"/>
                    </a:solidFill>
                  </a:tcPr>
                </a:tc>
                <a:tc>
                  <a:txBody>
                    <a:bodyPr vert="horz" wrap="square"/>
                    <a:lstStyle/>
                    <a:p>
                      <a:pPr fontAlgn="ctr"/>
                      <a:r>
                        <a:rPr lang="zh-TW" altLang="en-US" sz="2400" b="0">
                          <a:effectLst/>
                          <a:latin typeface="標楷體" pitchFamily="65" charset="-120"/>
                          <a:ea typeface="標楷體" panose="03000509000000000000" pitchFamily="65" charset="-120"/>
                        </a:rPr>
                        <a:t>解釋 </a:t>
                      </a:r>
                      <a:r>
                        <a:rPr lang="en-US" altLang="zh-TW" sz="2400" b="0">
                          <a:effectLst/>
                          <a:latin typeface="標楷體" pitchFamily="65" charset="-120"/>
                          <a:ea typeface="標楷體" panose="03000509000000000000" pitchFamily="65" charset="-120"/>
                        </a:rPr>
                        <a:t>REST </a:t>
                      </a:r>
                      <a:r>
                        <a:rPr lang="zh-TW" altLang="en-US" sz="2400" b="0">
                          <a:effectLst/>
                          <a:latin typeface="標楷體" pitchFamily="65" charset="-120"/>
                          <a:ea typeface="標楷體" panose="03000509000000000000" pitchFamily="65" charset="-120"/>
                        </a:rPr>
                        <a:t>如何促成電腦到電腦通信。</a:t>
                      </a:r>
                    </a:p>
                  </a:txBody>
                  <a:tcPr marL="50800" marR="50800" marT="50800" marB="50800" anchor="ctr"/>
                </a:tc>
                <a:extLst>
                  <a:ext uri="{0D108BD9-81ED-4DB2-BD59-A6C34878D82A}">
                    <a16:rowId xmlns:a16="http://schemas.microsoft.com/office/drawing/2014/main" val="3134809945"/>
                  </a:ext>
                </a:extLst>
              </a:tr>
              <a:tr h="833120">
                <a:tc>
                  <a:txBody>
                    <a:bodyPr vert="horz" wrap="square"/>
                    <a:lstStyle/>
                    <a:p>
                      <a:pPr fontAlgn="ctr"/>
                      <a:r>
                        <a:rPr lang="zh-TW" altLang="en-US" sz="2400" b="1">
                          <a:solidFill>
                            <a:schemeClr val="bg1"/>
                          </a:solidFill>
                          <a:effectLst/>
                          <a:latin typeface="標楷體" pitchFamily="65" charset="-120"/>
                          <a:ea typeface="標楷體" panose="03000509000000000000" pitchFamily="65" charset="-120"/>
                        </a:rPr>
                        <a:t>設定管理</a:t>
                      </a:r>
                      <a:endParaRPr lang="zh-TW" altLang="en-US" sz="2400" b="0">
                        <a:solidFill>
                          <a:schemeClr val="bg1"/>
                        </a:solidFill>
                        <a:effectLst/>
                        <a:latin typeface="標楷體" pitchFamily="65" charset="-120"/>
                        <a:ea typeface="標楷體" panose="03000509000000000000" pitchFamily="65" charset="-120"/>
                      </a:endParaRPr>
                    </a:p>
                  </a:txBody>
                  <a:tcPr marL="50800" marR="50800" marT="50800" marB="50800" anchor="ctr">
                    <a:solidFill>
                      <a:schemeClr val="accent1"/>
                    </a:solidFill>
                  </a:tcPr>
                </a:tc>
                <a:tc>
                  <a:txBody>
                    <a:bodyPr vert="horz" wrap="square"/>
                    <a:lstStyle/>
                    <a:p>
                      <a:pPr fontAlgn="ctr"/>
                      <a:r>
                        <a:rPr lang="zh-TW" altLang="en-US" sz="2400" b="0">
                          <a:effectLst/>
                          <a:latin typeface="標楷體" pitchFamily="65" charset="-120"/>
                          <a:ea typeface="標楷體" panose="03000509000000000000" pitchFamily="65" charset="-120"/>
                        </a:rPr>
                        <a:t>比較設定管理工具 </a:t>
                      </a:r>
                      <a:r>
                        <a:rPr lang="en-US" sz="2400" b="0" err="1">
                          <a:effectLst/>
                          <a:latin typeface="標楷體" pitchFamily="65" charset="-120"/>
                          <a:ea typeface="標楷體" panose="03000509000000000000" pitchFamily="65" charset="-120"/>
                        </a:rPr>
                        <a:t>Puppet、Chef、Ansible </a:t>
                      </a:r>
                      <a:r>
                        <a:rPr lang="zh-TW" altLang="en-US" sz="2400" b="0">
                          <a:effectLst/>
                          <a:latin typeface="標楷體" pitchFamily="65" charset="-120"/>
                          <a:ea typeface="標楷體" panose="03000509000000000000" pitchFamily="65" charset="-120"/>
                        </a:rPr>
                        <a:t>和 </a:t>
                      </a:r>
                      <a:r>
                        <a:rPr lang="en-US" sz="2400" b="0" err="1">
                          <a:effectLst/>
                          <a:latin typeface="標楷體" pitchFamily="65" charset="-120"/>
                          <a:ea typeface="標楷體" panose="03000509000000000000" pitchFamily="65" charset="-120"/>
                        </a:rPr>
                        <a:t>SaltStack。</a:t>
                      </a:r>
                    </a:p>
                  </a:txBody>
                  <a:tcPr marL="50800" marR="50800" marT="50800" marB="50800" anchor="ctr"/>
                </a:tc>
                <a:extLst>
                  <a:ext uri="{0D108BD9-81ED-4DB2-BD59-A6C34878D82A}">
                    <a16:rowId xmlns:a16="http://schemas.microsoft.com/office/drawing/2014/main" val="2841641446"/>
                  </a:ext>
                </a:extLst>
              </a:tr>
              <a:tr h="467360">
                <a:tc>
                  <a:txBody>
                    <a:bodyPr vert="horz" wrap="square"/>
                    <a:lstStyle/>
                    <a:p>
                      <a:pPr fontAlgn="ctr"/>
                      <a:r>
                        <a:rPr lang="en-US" sz="2400" b="1">
                          <a:solidFill>
                            <a:schemeClr val="bg1"/>
                          </a:solidFill>
                          <a:effectLst/>
                          <a:latin typeface="標楷體" pitchFamily="65" charset="-120"/>
                          <a:ea typeface="標楷體" panose="03000509000000000000" pitchFamily="65" charset="-120"/>
                        </a:rPr>
                        <a:t>IBN </a:t>
                      </a:r>
                      <a:r>
                        <a:rPr lang="zh-TW" altLang="en-US" sz="2400" b="1">
                          <a:solidFill>
                            <a:schemeClr val="bg1"/>
                          </a:solidFill>
                          <a:effectLst/>
                          <a:latin typeface="標楷體" pitchFamily="65" charset="-120"/>
                          <a:ea typeface="標楷體" panose="03000509000000000000" pitchFamily="65" charset="-120"/>
                        </a:rPr>
                        <a:t>和 </a:t>
                      </a:r>
                      <a:r>
                        <a:rPr lang="en-US" sz="2400" b="1">
                          <a:solidFill>
                            <a:schemeClr val="bg1"/>
                          </a:solidFill>
                          <a:effectLst/>
                          <a:latin typeface="標楷體" pitchFamily="65" charset="-120"/>
                          <a:ea typeface="標楷體" panose="03000509000000000000" pitchFamily="65" charset="-120"/>
                        </a:rPr>
                        <a:t>Cisco DNA Center</a:t>
                      </a:r>
                      <a:endParaRPr lang="en-US" sz="2400" b="0">
                        <a:solidFill>
                          <a:schemeClr val="bg1"/>
                        </a:solidFill>
                        <a:effectLst/>
                        <a:latin typeface="標楷體" pitchFamily="65" charset="-120"/>
                        <a:ea typeface="標楷體" panose="03000509000000000000" pitchFamily="65" charset="-120"/>
                      </a:endParaRPr>
                    </a:p>
                  </a:txBody>
                  <a:tcPr marL="50800" marR="50800" marT="50800" marB="50800" anchor="ctr">
                    <a:solidFill>
                      <a:schemeClr val="accent1"/>
                    </a:solidFill>
                  </a:tcPr>
                </a:tc>
                <a:tc>
                  <a:txBody>
                    <a:bodyPr vert="horz" wrap="square"/>
                    <a:lstStyle/>
                    <a:p>
                      <a:pPr fontAlgn="ctr"/>
                      <a:r>
                        <a:rPr lang="zh-TW" altLang="en-US" sz="2400" b="0">
                          <a:effectLst/>
                          <a:latin typeface="標楷體" pitchFamily="65" charset="-120"/>
                          <a:ea typeface="標楷體" panose="03000509000000000000" pitchFamily="65" charset="-120"/>
                        </a:rPr>
                        <a:t>說明 </a:t>
                      </a:r>
                      <a:r>
                        <a:rPr lang="en-US" sz="2400" b="0">
                          <a:effectLst/>
                          <a:latin typeface="標楷體" pitchFamily="65" charset="-120"/>
                          <a:ea typeface="標楷體" panose="03000509000000000000" pitchFamily="65" charset="-120"/>
                        </a:rPr>
                        <a:t>Cisco DNA Center </a:t>
                      </a:r>
                      <a:r>
                        <a:rPr lang="zh-TW" altLang="en-US" sz="2400" b="0">
                          <a:effectLst/>
                          <a:latin typeface="標楷體" pitchFamily="65" charset="-120"/>
                          <a:ea typeface="標楷體" panose="03000509000000000000" pitchFamily="65" charset="-120"/>
                        </a:rPr>
                        <a:t>如何啟用意向型網路。</a:t>
                      </a:r>
                    </a:p>
                  </a:txBody>
                  <a:tcPr marL="50800" marR="50800" marT="50800" marB="50800" anchor="ctr"/>
                </a:tc>
                <a:extLst>
                  <a:ext uri="{0D108BD9-81ED-4DB2-BD59-A6C34878D82A}">
                    <a16:rowId xmlns:a16="http://schemas.microsoft.com/office/drawing/2014/main" val="666288206"/>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578</a:t>
            </a:fld>
            <a:endParaRPr lang="en-US" kern="0">
              <a:solidFill>
                <a:srgbClr val="595959"/>
              </a:solidFill>
            </a:endParaRPr>
          </a:p>
        </p:txBody>
      </p:sp>
    </p:spTree>
    <p:custDataLst>
      <p:tags r:id="rId3"/>
    </p:custDataLst>
    <p:extLst>
      <p:ext uri="{BB962C8B-B14F-4D97-AF65-F5344CB8AC3E}">
        <p14:creationId xmlns:p14="http://schemas.microsoft.com/office/powerpoint/2010/main" val="165064075"/>
      </p:ext>
    </p:extLst>
  </p:cSld>
  <p:clrMapOvr>
    <a:masterClrMapping/>
  </p:clrMapOvr>
  <p:transition spd="slow">
    <p:wipe/>
  </p:transition>
  <p:timing/>
</p:sld>
</file>

<file path=ppt/slides/slide5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064B4138-EC20-D240-A2A9-7657CF9D1A9F}"/>
              </a:ext>
            </a:extLst>
          </p:cNvPr>
          <p:cNvSpPr>
            <a:spLocks noGrp="1"/>
          </p:cNvSpPr>
          <p:nvPr>
            <p:ph idx="1"/>
          </p:nvPr>
        </p:nvSpPr>
        <p:spPr>
          <a:xfrm>
            <a:off x="676426" y="1255222"/>
            <a:ext cx="9623043" cy="4845428"/>
          </a:xfrm>
        </p:spPr>
        <p:txBody>
          <a:bodyPr/>
          <a:lstStyle/>
          <a:p>
            <a:pPr marL="0" indent="0">
              <a:buNone/>
            </a:pPr>
            <a:r>
              <a:rPr lang="zh-TW" altLang="en-US" sz="2400">
                <a:latin typeface="標楷體" pitchFamily="65" charset="-120"/>
              </a:rPr>
              <a:t>以下是自動化的一些優點：</a:t>
            </a:r>
          </a:p>
          <a:p>
            <a:r>
              <a:rPr lang="zh-TW" altLang="en-US" sz="2400">
                <a:latin typeface="標楷體" pitchFamily="65" charset="-120"/>
              </a:rPr>
              <a:t>機器可以每天 </a:t>
            </a:r>
            <a:r>
              <a:rPr lang="en-US" altLang="zh-TW" sz="2400">
                <a:latin typeface="標楷體" pitchFamily="65" charset="-120"/>
              </a:rPr>
              <a:t>24 </a:t>
            </a:r>
            <a:r>
              <a:rPr lang="zh-TW" altLang="en-US" sz="2400">
                <a:latin typeface="標楷體" pitchFamily="65" charset="-120"/>
              </a:rPr>
              <a:t>小時不斷工作，從而產生更大的產出。</a:t>
            </a:r>
          </a:p>
          <a:p>
            <a:r>
              <a:rPr lang="zh-TW" altLang="en-US" sz="2400">
                <a:latin typeface="標楷體" pitchFamily="65" charset="-120"/>
              </a:rPr>
              <a:t>機器提供更統一的產品。</a:t>
            </a:r>
          </a:p>
          <a:p>
            <a:r>
              <a:rPr lang="zh-TW" altLang="en-US" sz="2400">
                <a:latin typeface="標楷體" pitchFamily="65" charset="-120"/>
              </a:rPr>
              <a:t>自動化可以收集大量的資料，這些資料可以快速分析，以提供有助於引導事件或程序的資訊。</a:t>
            </a:r>
          </a:p>
          <a:p>
            <a:r>
              <a:rPr lang="zh-TW" altLang="en-US" sz="2400">
                <a:latin typeface="標楷體" pitchFamily="65" charset="-120"/>
              </a:rPr>
              <a:t>機器人被使用在危險的條件下，如採礦，消防，清理工業事故。這可以降低對人類的風險。</a:t>
            </a:r>
          </a:p>
          <a:p>
            <a:r>
              <a:rPr lang="zh-TW" altLang="en-US" sz="2400">
                <a:latin typeface="標楷體" pitchFamily="65" charset="-120"/>
              </a:rPr>
              <a:t>在某些情況下，智慧型裝置可以改變其行為，以減少能源使用，進行醫療診斷，並改善汽車駕駛安全性。</a:t>
            </a: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14.1</a:t>
            </a:r>
            <a:r>
              <a:rPr lang="zh-TW" altLang="en-US" sz="3600" smtClean="0">
                <a:solidFill>
                  <a:srgbClr val="004C69"/>
                </a:solidFill>
              </a:rPr>
              <a:t> 自動化</a:t>
            </a:r>
            <a:r>
              <a:rPr lang="zh-TW" altLang="en-US" sz="3600">
                <a:solidFill>
                  <a:srgbClr val="004C69"/>
                </a:solidFill>
              </a:rPr>
              <a:t>概述</a:t>
            </a:r>
            <a:br>
              <a:rPr lang="en-US" sz="3600">
                <a:solidFill>
                  <a:srgbClr val="004C69"/>
                </a:solidFill>
              </a:rPr>
            </a:br>
            <a:r>
              <a:rPr lang="zh-TW" altLang="zh-TW" sz="3600">
                <a:solidFill>
                  <a:srgbClr val="004C69"/>
                </a:solidFill>
              </a:rPr>
              <a:t>自動化的增加</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579</a:t>
            </a:fld>
            <a:endParaRPr lang="en-US" kern="0">
              <a:solidFill>
                <a:srgbClr val="595959"/>
              </a:solidFill>
            </a:endParaRPr>
          </a:p>
        </p:txBody>
      </p:sp>
    </p:spTree>
    <p:custDataLst>
      <p:tags r:id="rId3"/>
    </p:custDataLst>
    <p:extLst>
      <p:ext uri="{BB962C8B-B14F-4D97-AF65-F5344CB8AC3E}">
        <p14:creationId xmlns:p14="http://schemas.microsoft.com/office/powerpoint/2010/main" val="1804122201"/>
      </p:ext>
    </p:extLst>
  </p:cSld>
  <p:clrMapOvr>
    <a:masterClrMapping/>
  </p:clrMapOvr>
  <p:transition/>
  <p:timing/>
</p:sld>
</file>

<file path=ppt/slides/slide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4C33FB4B-F9E3-6C4F-9F1E-4989A8E07099}"/>
              </a:ext>
            </a:extLst>
          </p:cNvPr>
          <p:cNvSpPr>
            <a:spLocks noGrp="1"/>
          </p:cNvSpPr>
          <p:nvPr>
            <p:ph idx="1"/>
          </p:nvPr>
        </p:nvSpPr>
        <p:spPr>
          <a:xfrm>
            <a:off x="498323" y="1065259"/>
            <a:ext cx="11804381" cy="5540425"/>
          </a:xfrm>
        </p:spPr>
        <p:txBody>
          <a:bodyPr/>
          <a:lstStyle/>
          <a:p>
            <a:pPr marL="0" indent="0"/>
            <a:r>
              <a:rPr lang="zh-TW" altLang="en-US" sz="2133">
                <a:latin typeface="標楷體" pitchFamily="65" charset="-120"/>
              </a:rPr>
              <a:t>此範例顯示用於將 </a:t>
            </a:r>
            <a:r>
              <a:rPr lang="en-US" altLang="zh-TW" sz="2133">
                <a:latin typeface="標楷體" pitchFamily="65" charset="-120"/>
              </a:rPr>
              <a:t>R1 G0/0 </a:t>
            </a:r>
            <a:r>
              <a:rPr lang="zh-TW" altLang="en-US" sz="2133">
                <a:latin typeface="標楷體" pitchFamily="65" charset="-120"/>
              </a:rPr>
              <a:t>介面優先權從 </a:t>
            </a:r>
            <a:r>
              <a:rPr lang="en-US" altLang="zh-TW" sz="2133">
                <a:latin typeface="標楷體" pitchFamily="65" charset="-120"/>
              </a:rPr>
              <a:t>1 </a:t>
            </a:r>
            <a:r>
              <a:rPr lang="zh-TW" altLang="en-US" sz="2133">
                <a:latin typeface="標楷體" pitchFamily="65" charset="-120"/>
              </a:rPr>
              <a:t>變更為 </a:t>
            </a:r>
            <a:r>
              <a:rPr lang="en-US" altLang="zh-TW" sz="2133">
                <a:latin typeface="標楷體" pitchFamily="65" charset="-120"/>
              </a:rPr>
              <a:t>255</a:t>
            </a:r>
            <a:r>
              <a:rPr lang="zh-TW" altLang="en-US" sz="2133">
                <a:latin typeface="標楷體" pitchFamily="65" charset="-120"/>
              </a:rPr>
              <a:t>，然後重設 </a:t>
            </a:r>
            <a:r>
              <a:rPr lang="en-US" altLang="zh-TW" sz="2133">
                <a:latin typeface="標楷體" pitchFamily="65" charset="-120"/>
              </a:rPr>
              <a:t>OSPF </a:t>
            </a:r>
            <a:r>
              <a:rPr lang="zh-TW" altLang="en-US" sz="2133">
                <a:latin typeface="標楷體" pitchFamily="65" charset="-120"/>
              </a:rPr>
              <a:t>程序的命令。</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10704" y="55191"/>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2.3</a:t>
            </a:r>
            <a:r>
              <a:rPr lang="zh-TW" altLang="en-US" sz="3600" smtClean="0">
                <a:solidFill>
                  <a:srgbClr val="004C69"/>
                </a:solidFill>
              </a:rPr>
              <a:t>多重</a:t>
            </a:r>
            <a:r>
              <a:rPr lang="zh-TW" altLang="en-US" sz="3600">
                <a:solidFill>
                  <a:srgbClr val="004C69"/>
                </a:solidFill>
              </a:rPr>
              <a:t>存取 </a:t>
            </a:r>
            <a:r>
              <a:rPr lang="en-US" altLang="zh-TW" sz="3600">
                <a:solidFill>
                  <a:srgbClr val="004C69"/>
                </a:solidFill>
              </a:rPr>
              <a:t>OSPF </a:t>
            </a:r>
            <a:r>
              <a:rPr lang="zh-TW" altLang="en-US" sz="3600">
                <a:solidFill>
                  <a:srgbClr val="004C69"/>
                </a:solidFill>
              </a:rPr>
              <a:t>網路</a:t>
            </a:r>
            <a:br>
              <a:rPr lang="en-US" sz="3600">
                <a:solidFill>
                  <a:srgbClr val="004C69"/>
                </a:solidFill>
              </a:rPr>
            </a:br>
            <a:r>
              <a:rPr lang="zh-TW" altLang="en-US" sz="3600">
                <a:solidFill>
                  <a:srgbClr val="004C69"/>
                </a:solidFill>
              </a:rPr>
              <a:t>設定 </a:t>
            </a:r>
            <a:r>
              <a:rPr lang="en-US" altLang="zh-TW" sz="3600">
                <a:solidFill>
                  <a:srgbClr val="004C69"/>
                </a:solidFill>
              </a:rPr>
              <a:t>OSPF </a:t>
            </a:r>
            <a:r>
              <a:rPr lang="zh-TW" altLang="en-US" sz="3600">
                <a:solidFill>
                  <a:srgbClr val="004C69"/>
                </a:solidFill>
              </a:rPr>
              <a:t>優先權</a:t>
            </a:r>
          </a:p>
        </p:txBody>
      </p:sp>
      <p:sp>
        <p:nvSpPr>
          <p:cNvPr id="6" name="Rectangle 5">
            <a:extLst>
              <a:ext uri="{FF2B5EF4-FFF2-40B4-BE49-F238E27FC236}">
                <a16:creationId xmlns:a16="http://schemas.microsoft.com/office/drawing/2014/main" id="{B6D911A7-6759-9B46-9A2D-FB71B14EDEDA}"/>
              </a:ext>
            </a:extLst>
          </p:cNvPr>
          <p:cNvSpPr/>
          <p:nvPr/>
        </p:nvSpPr>
        <p:spPr>
          <a:xfrm>
            <a:off x="528269" y="1667435"/>
            <a:ext cx="11356869" cy="2062103"/>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R1(config)# </a:t>
            </a:r>
            <a:r>
              <a:rPr lang="en-US" altLang="zh-TW" sz="1600" b="1">
                <a:solidFill>
                  <a:schemeClr val="bg1"/>
                </a:solidFill>
                <a:latin typeface="Courier New" panose="02070309020205020404" pitchFamily="49" charset="0"/>
                <a:cs typeface="Courier New" panose="02070309020205020404" pitchFamily="49" charset="0"/>
              </a:rPr>
              <a:t>interface GigabitEthernet 0/0/0 </a:t>
            </a:r>
          </a:p>
          <a:p>
            <a:r>
              <a:rPr lang="en-US" altLang="zh-TW" sz="1600">
                <a:solidFill>
                  <a:schemeClr val="bg1"/>
                </a:solidFill>
                <a:latin typeface="Courier New" panose="02070309020205020404" pitchFamily="49" charset="0"/>
                <a:cs typeface="Courier New" panose="02070309020205020404" pitchFamily="49" charset="0"/>
              </a:rPr>
              <a:t>R1(config-if)# </a:t>
            </a:r>
            <a:r>
              <a:rPr lang="en-US" altLang="zh-TW" sz="1600" b="1" err="1">
                <a:solidFill>
                  <a:schemeClr val="bg1"/>
                </a:solidFill>
                <a:latin typeface="Courier New" panose="02070309020205020404" pitchFamily="49" charset="0"/>
                <a:cs typeface="Courier New" panose="02070309020205020404" pitchFamily="49" charset="0"/>
              </a:rPr>
              <a:t>ip ospf priority 255 </a:t>
            </a:r>
          </a:p>
          <a:p>
            <a:r>
              <a:rPr lang="en-US" altLang="zh-TW" sz="1600">
                <a:solidFill>
                  <a:schemeClr val="bg1"/>
                </a:solidFill>
                <a:latin typeface="Courier New" panose="02070309020205020404" pitchFamily="49" charset="0"/>
                <a:cs typeface="Courier New" panose="02070309020205020404" pitchFamily="49" charset="0"/>
              </a:rPr>
              <a:t>R1(config-if)# </a:t>
            </a:r>
            <a:r>
              <a:rPr lang="en-US" altLang="zh-TW" sz="1600" b="1">
                <a:solidFill>
                  <a:schemeClr val="bg1"/>
                </a:solidFill>
                <a:latin typeface="Courier New" panose="02070309020205020404" pitchFamily="49" charset="0"/>
                <a:cs typeface="Courier New" panose="02070309020205020404" pitchFamily="49" charset="0"/>
              </a:rPr>
              <a:t>end</a:t>
            </a:r>
            <a:r>
              <a:rPr lang="en-US" altLang="zh-TW" sz="1600">
                <a:solidFill>
                  <a:schemeClr val="bg1"/>
                </a:solidFill>
                <a:latin typeface="Courier New" panose="02070309020205020404" pitchFamily="49" charset="0"/>
                <a:cs typeface="Courier New" panose="02070309020205020404" pitchFamily="49" charset="0"/>
              </a:rPr>
              <a:t> </a:t>
            </a:r>
          </a:p>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clear ip ospf process</a:t>
            </a:r>
          </a:p>
          <a:p>
            <a:r>
              <a:rPr lang="en-US" altLang="zh-TW" sz="1600">
                <a:solidFill>
                  <a:schemeClr val="bg1"/>
                </a:solidFill>
                <a:latin typeface="Courier New" panose="02070309020205020404" pitchFamily="49" charset="0"/>
                <a:cs typeface="Courier New" panose="02070309020205020404" pitchFamily="49" charset="0"/>
              </a:rPr>
              <a:t>Reset ALL OSPF processes? [no]: </a:t>
            </a:r>
            <a:r>
              <a:rPr lang="en-US" altLang="zh-TW" sz="1600" b="1">
                <a:solidFill>
                  <a:schemeClr val="bg1"/>
                </a:solidFill>
                <a:latin typeface="Courier New" panose="02070309020205020404" pitchFamily="49" charset="0"/>
                <a:cs typeface="Courier New" panose="02070309020205020404" pitchFamily="49" charset="0"/>
              </a:rPr>
              <a:t>y</a:t>
            </a:r>
          </a:p>
          <a:p>
            <a:r>
              <a:rPr lang="en-US" altLang="zh-TW" sz="1600">
                <a:solidFill>
                  <a:schemeClr val="bg1"/>
                </a:solidFill>
                <a:latin typeface="Courier New" panose="02070309020205020404" pitchFamily="49" charset="0"/>
                <a:cs typeface="Courier New" panose="02070309020205020404" pitchFamily="49" charset="0"/>
              </a:rPr>
              <a:t>R1#</a:t>
            </a:r>
          </a:p>
          <a:p>
            <a:r>
              <a:rPr lang="en-US" altLang="zh-TW" sz="1600">
                <a:solidFill>
                  <a:schemeClr val="bg1"/>
                </a:solidFill>
                <a:latin typeface="Courier New" panose="02070309020205020404" pitchFamily="49" charset="0"/>
                <a:cs typeface="Courier New" panose="02070309020205020404" pitchFamily="49" charset="0"/>
              </a:rPr>
              <a:t>*Jun  5 03:47:41.563: %OSPF-5-ADJCHG: Process 10, Nbr 2.2.2.2 on GigabitEthernet0/0/0 from FULL to DOWN, Neighbor Down: Interface down or detached</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58</a:t>
            </a:fld>
            <a:endParaRPr lang="en-US" kern="0">
              <a:solidFill>
                <a:srgbClr val="595959"/>
              </a:solidFill>
            </a:endParaRPr>
          </a:p>
        </p:txBody>
      </p:sp>
    </p:spTree>
    <p:custDataLst>
      <p:tags r:id="rId3"/>
    </p:custDataLst>
    <p:extLst>
      <p:ext uri="{BB962C8B-B14F-4D97-AF65-F5344CB8AC3E}">
        <p14:creationId xmlns:p14="http://schemas.microsoft.com/office/powerpoint/2010/main" val="3498752433"/>
      </p:ext>
    </p:extLst>
  </p:cSld>
  <p:clrMapOvr>
    <a:masterClrMapping/>
  </p:clrMapOvr>
  <p:transition/>
  <p:timing/>
</p:sld>
</file>

<file path=ppt/slides/slide5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7799055A-0E09-F846-9F7F-86A47F4F5CF3}"/>
              </a:ext>
            </a:extLst>
          </p:cNvPr>
          <p:cNvSpPr>
            <a:spLocks noGrp="1"/>
          </p:cNvSpPr>
          <p:nvPr>
            <p:ph idx="1"/>
          </p:nvPr>
        </p:nvSpPr>
        <p:spPr>
          <a:xfrm>
            <a:off x="676427" y="1363287"/>
            <a:ext cx="9839174" cy="4737363"/>
          </a:xfrm>
        </p:spPr>
        <p:txBody>
          <a:bodyPr>
            <a:normAutofit/>
          </a:bodyPr>
          <a:lstStyle/>
          <a:p>
            <a:r>
              <a:rPr lang="zh-TW" altLang="en-US" sz="2400">
                <a:latin typeface="標楷體" pitchFamily="65" charset="-120"/>
              </a:rPr>
              <a:t>許多裝置現在納入智慧技術，以幫助管理它們的行為。這可以像智慧型電器在需求尖峰時段降低功耗般簡單，或像自動駕駛汽車一樣複雜。 </a:t>
            </a:r>
          </a:p>
          <a:p>
            <a:r>
              <a:rPr lang="zh-TW" altLang="en-US" sz="2400">
                <a:latin typeface="標楷體" pitchFamily="65" charset="-120"/>
              </a:rPr>
              <a:t>每當裝置根據外部資訊片段採取行動方計，則該裝置稱為智慧型裝置。我們現在與許多裝置互動，在它們的名字中都有智慧這個詞。這表示裝置具有根據環境改變其行為的能力。 </a:t>
            </a:r>
          </a:p>
          <a:p>
            <a:r>
              <a:rPr lang="zh-TW" altLang="en-US" sz="2400">
                <a:latin typeface="標楷體" pitchFamily="65" charset="-120"/>
              </a:rPr>
              <a:t>為了使裝置 “思考”，他們需要使用網路自動化工具進行程式設計。</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14.1</a:t>
            </a:r>
            <a:r>
              <a:rPr lang="zh-TW" altLang="en-US" sz="3600" smtClean="0">
                <a:solidFill>
                  <a:srgbClr val="004C69"/>
                </a:solidFill>
              </a:rPr>
              <a:t> 自動化</a:t>
            </a:r>
            <a:r>
              <a:rPr lang="zh-TW" altLang="en-US" sz="3600">
                <a:solidFill>
                  <a:srgbClr val="004C69"/>
                </a:solidFill>
              </a:rPr>
              <a:t>概述</a:t>
            </a:r>
            <a:br>
              <a:rPr lang="en-US" sz="3600">
                <a:solidFill>
                  <a:srgbClr val="004C69"/>
                </a:solidFill>
              </a:rPr>
            </a:br>
            <a:r>
              <a:rPr lang="zh-TW" altLang="en-US" sz="3600">
                <a:solidFill>
                  <a:srgbClr val="004C69"/>
                </a:solidFill>
              </a:rPr>
              <a:t>能思考的裝置</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580</a:t>
            </a:fld>
            <a:endParaRPr lang="en-US" kern="0">
              <a:solidFill>
                <a:srgbClr val="595959"/>
              </a:solidFill>
            </a:endParaRPr>
          </a:p>
        </p:txBody>
      </p:sp>
    </p:spTree>
    <p:custDataLst>
      <p:tags r:id="rId3"/>
    </p:custDataLst>
    <p:extLst>
      <p:ext uri="{BB962C8B-B14F-4D97-AF65-F5344CB8AC3E}">
        <p14:creationId xmlns:p14="http://schemas.microsoft.com/office/powerpoint/2010/main" val="2105305629"/>
      </p:ext>
    </p:extLst>
  </p:cSld>
  <p:clrMapOvr>
    <a:masterClrMapping/>
  </p:clrMapOvr>
  <p:transition/>
  <p:timing/>
</p:sld>
</file>

<file path=ppt/slides/slide5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377F7DD-1C1D-3D47-8DE7-EDD036054260}"/>
              </a:ext>
            </a:extLst>
          </p:cNvPr>
          <p:cNvSpPr>
            <a:spLocks noGrp="1"/>
          </p:cNvSpPr>
          <p:nvPr>
            <p:ph idx="1"/>
          </p:nvPr>
        </p:nvSpPr>
        <p:spPr>
          <a:xfrm>
            <a:off x="676426" y="1313411"/>
            <a:ext cx="9780985" cy="4787239"/>
          </a:xfrm>
        </p:spPr>
        <p:txBody>
          <a:bodyPr>
            <a:noAutofit/>
          </a:bodyPr>
          <a:lstStyle/>
          <a:p>
            <a:pPr marL="0" indent="0">
              <a:buNone/>
            </a:pPr>
            <a:r>
              <a:rPr lang="zh-TW" altLang="en-US" sz="2400">
                <a:latin typeface="標楷體" pitchFamily="65" charset="-120"/>
              </a:rPr>
              <a:t>資料格式只是以結構化格式儲存和交換資料的一種方式。一種這樣的格式被稱為超文字標記語言（</a:t>
            </a:r>
            <a:r>
              <a:rPr lang="en-US" altLang="zh-TW" sz="2400">
                <a:latin typeface="標楷體" pitchFamily="65" charset="-120"/>
              </a:rPr>
              <a:t>HTML</a:t>
            </a:r>
            <a:r>
              <a:rPr lang="zh-TW" altLang="en-US" sz="2400">
                <a:latin typeface="標楷體" pitchFamily="65" charset="-120"/>
              </a:rPr>
              <a:t>）。</a:t>
            </a:r>
            <a:r>
              <a:rPr lang="en-US" altLang="zh-TW" sz="2400">
                <a:latin typeface="標楷體" pitchFamily="65" charset="-120"/>
              </a:rPr>
              <a:t>HTML </a:t>
            </a:r>
            <a:r>
              <a:rPr lang="zh-TW" altLang="en-US" sz="2400">
                <a:latin typeface="標楷體" pitchFamily="65" charset="-120"/>
              </a:rPr>
              <a:t>是用於描述網頁結構的標準標記語言。</a:t>
            </a:r>
          </a:p>
          <a:p>
            <a:pPr marL="0" indent="0">
              <a:buNone/>
            </a:pPr>
            <a:r>
              <a:rPr lang="zh-TW" altLang="en-US" sz="2400">
                <a:latin typeface="標楷體" pitchFamily="65" charset="-120"/>
              </a:rPr>
              <a:t>這些是許多應用程式中使用的常見資料格式，包括網路自動化和可程式化：</a:t>
            </a:r>
          </a:p>
          <a:p>
            <a:pPr lvl="1"/>
            <a:r>
              <a:rPr lang="en-US" altLang="zh-TW">
                <a:latin typeface="標楷體" pitchFamily="65" charset="-120"/>
              </a:rPr>
              <a:t>JavaScript </a:t>
            </a:r>
            <a:r>
              <a:rPr lang="zh-TW" altLang="en-US">
                <a:latin typeface="標楷體" pitchFamily="65" charset="-120"/>
              </a:rPr>
              <a:t>物件標記 </a:t>
            </a:r>
            <a:r>
              <a:rPr lang="en-US" altLang="zh-TW">
                <a:latin typeface="標楷體" pitchFamily="65" charset="-120"/>
              </a:rPr>
              <a:t>(JSON)</a:t>
            </a:r>
          </a:p>
          <a:p>
            <a:pPr lvl="1"/>
            <a:r>
              <a:rPr lang="zh-TW" altLang="en-US">
                <a:latin typeface="標楷體" pitchFamily="65" charset="-120"/>
              </a:rPr>
              <a:t>可延伸標記語言 </a:t>
            </a:r>
            <a:r>
              <a:rPr lang="en-US" altLang="zh-TW">
                <a:latin typeface="標楷體" pitchFamily="65" charset="-120"/>
              </a:rPr>
              <a:t>(XML)</a:t>
            </a:r>
          </a:p>
          <a:p>
            <a:pPr lvl="1"/>
            <a:r>
              <a:rPr lang="en-US" altLang="zh-TW">
                <a:latin typeface="標楷體" pitchFamily="65" charset="-120"/>
              </a:rPr>
              <a:t>YAML </a:t>
            </a:r>
            <a:r>
              <a:rPr lang="zh-TW" altLang="en-US">
                <a:latin typeface="標楷體" pitchFamily="65" charset="-120"/>
              </a:rPr>
              <a:t>不是標記語言（</a:t>
            </a:r>
            <a:r>
              <a:rPr lang="en-US" altLang="zh-TW">
                <a:latin typeface="標楷體" pitchFamily="65" charset="-120"/>
              </a:rPr>
              <a:t>YAML</a:t>
            </a:r>
            <a:r>
              <a:rPr lang="zh-TW" altLang="en-US">
                <a:latin typeface="標楷體" pitchFamily="65" charset="-120"/>
              </a:rPr>
              <a:t>）</a:t>
            </a:r>
          </a:p>
          <a:p>
            <a:pPr marL="0" indent="0">
              <a:buNone/>
            </a:pPr>
            <a:r>
              <a:rPr lang="zh-TW" altLang="en-US" sz="2400">
                <a:latin typeface="標楷體" pitchFamily="65" charset="-120"/>
              </a:rPr>
              <a:t>選取的資料格式將取決於你正在使用的應用程式、工具或指令碼所使用的格式。許多系統將能夠支持多種資料格式，這允許使用者選擇他們喜歡的格式。</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14.2</a:t>
            </a:r>
            <a:r>
              <a:rPr lang="zh-TW" altLang="en-US" sz="3600" smtClean="0">
                <a:solidFill>
                  <a:srgbClr val="004C69"/>
                </a:solidFill>
              </a:rPr>
              <a:t> 資料</a:t>
            </a:r>
            <a:r>
              <a:rPr lang="zh-TW" altLang="en-US" sz="3600">
                <a:solidFill>
                  <a:srgbClr val="004C69"/>
                </a:solidFill>
              </a:rPr>
              <a:t>格式</a:t>
            </a:r>
            <a:br>
              <a:rPr lang="en-US" sz="3600">
                <a:solidFill>
                  <a:srgbClr val="004C69"/>
                </a:solidFill>
              </a:rPr>
            </a:br>
            <a:r>
              <a:rPr lang="zh-TW" altLang="en-US" sz="3600">
                <a:solidFill>
                  <a:srgbClr val="004C69"/>
                </a:solidFill>
              </a:rPr>
              <a:t>資料格式概念</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581</a:t>
            </a:fld>
            <a:endParaRPr lang="en-US" kern="0">
              <a:solidFill>
                <a:srgbClr val="595959"/>
              </a:solidFill>
            </a:endParaRPr>
          </a:p>
        </p:txBody>
      </p:sp>
    </p:spTree>
    <p:custDataLst>
      <p:tags r:id="rId3"/>
    </p:custDataLst>
    <p:extLst>
      <p:ext uri="{BB962C8B-B14F-4D97-AF65-F5344CB8AC3E}">
        <p14:creationId xmlns:p14="http://schemas.microsoft.com/office/powerpoint/2010/main" val="4117881862"/>
      </p:ext>
    </p:extLst>
  </p:cSld>
  <p:clrMapOvr>
    <a:masterClrMapping/>
  </p:clrMapOvr>
  <p:transition/>
  <p:timing/>
</p:sld>
</file>

<file path=ppt/slides/slide5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8AEDEB10-12C9-E145-BD9F-04D941CBB888}"/>
              </a:ext>
            </a:extLst>
          </p:cNvPr>
          <p:cNvSpPr>
            <a:spLocks noGrp="1"/>
          </p:cNvSpPr>
          <p:nvPr>
            <p:ph idx="1"/>
          </p:nvPr>
        </p:nvSpPr>
        <p:spPr>
          <a:xfrm>
            <a:off x="603708" y="1280161"/>
            <a:ext cx="9423538" cy="4504606"/>
          </a:xfrm>
        </p:spPr>
        <p:txBody>
          <a:bodyPr>
            <a:normAutofit/>
          </a:bodyPr>
          <a:lstStyle/>
          <a:p>
            <a:pPr marL="0" indent="0">
              <a:buNone/>
            </a:pPr>
            <a:r>
              <a:rPr lang="zh-TW" altLang="en-US" sz="2200">
                <a:latin typeface="標楷體" pitchFamily="65" charset="-120"/>
              </a:rPr>
              <a:t>資料格式有類似於我們在程式設計和書面語言擁有的規則和結構。每種資料格式將具有特定的特徵：</a:t>
            </a:r>
          </a:p>
          <a:p>
            <a:pPr lvl="1"/>
            <a:r>
              <a:rPr lang="zh-TW" altLang="en-US" sz="2200">
                <a:latin typeface="標楷體" pitchFamily="65" charset="-120"/>
              </a:rPr>
              <a:t>語法，包括使用的括號類型，例如 </a:t>
            </a:r>
            <a:r>
              <a:rPr lang="en-US" altLang="zh-TW" sz="2200">
                <a:latin typeface="標楷體" pitchFamily="65" charset="-120"/>
              </a:rPr>
              <a:t>[ ]</a:t>
            </a:r>
            <a:r>
              <a:rPr lang="zh-TW" altLang="en-US" sz="2200">
                <a:latin typeface="標楷體" pitchFamily="65" charset="-120"/>
              </a:rPr>
              <a:t>、</a:t>
            </a:r>
            <a:r>
              <a:rPr lang="en-US" altLang="zh-TW" sz="2200">
                <a:latin typeface="標楷體" pitchFamily="65" charset="-120"/>
              </a:rPr>
              <a:t>()</a:t>
            </a:r>
            <a:r>
              <a:rPr lang="zh-TW" altLang="en-US" sz="2200">
                <a:latin typeface="標楷體" pitchFamily="65" charset="-120"/>
              </a:rPr>
              <a:t>、</a:t>
            </a:r>
            <a:r>
              <a:rPr lang="en-US" altLang="zh-TW" sz="2200">
                <a:latin typeface="標楷體" pitchFamily="65" charset="-120"/>
              </a:rPr>
              <a:t>{}</a:t>
            </a:r>
            <a:r>
              <a:rPr lang="zh-TW" altLang="en-US" sz="2200">
                <a:latin typeface="標楷體" pitchFamily="65" charset="-120"/>
              </a:rPr>
              <a:t>、空格的使用或縮排、引號、逗號等。</a:t>
            </a:r>
          </a:p>
          <a:p>
            <a:pPr lvl="1"/>
            <a:r>
              <a:rPr lang="zh-TW" altLang="en-US" sz="2200">
                <a:latin typeface="標楷體" pitchFamily="65" charset="-120"/>
              </a:rPr>
              <a:t>如何表示物件，例如字元、字串、清單和陣列。</a:t>
            </a:r>
          </a:p>
          <a:p>
            <a:pPr lvl="1"/>
            <a:r>
              <a:rPr lang="zh-TW" altLang="en-US" sz="2200">
                <a:latin typeface="標楷體" pitchFamily="65" charset="-120"/>
              </a:rPr>
              <a:t>鍵</a:t>
            </a:r>
            <a:r>
              <a:rPr lang="en-US" altLang="zh-TW" sz="2200">
                <a:latin typeface="標楷體" pitchFamily="65" charset="-120"/>
              </a:rPr>
              <a:t>/</a:t>
            </a:r>
            <a:r>
              <a:rPr lang="zh-TW" altLang="en-US" sz="2200">
                <a:latin typeface="標楷體" pitchFamily="65" charset="-120"/>
              </a:rPr>
              <a:t>值對的表示方式。鍵通常在左側，它識別或描述資料。右側的值是資料本身，可以是字元，字串，數字，清單或其他類型的資料。</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14.2</a:t>
            </a:r>
            <a:r>
              <a:rPr lang="zh-TW" altLang="en-US" sz="3600" smtClean="0">
                <a:solidFill>
                  <a:srgbClr val="004C69"/>
                </a:solidFill>
              </a:rPr>
              <a:t> 資料</a:t>
            </a:r>
            <a:r>
              <a:rPr lang="zh-TW" altLang="en-US" sz="3600">
                <a:solidFill>
                  <a:srgbClr val="004C69"/>
                </a:solidFill>
              </a:rPr>
              <a:t>格式</a:t>
            </a:r>
            <a:br>
              <a:rPr lang="en-US" sz="3600">
                <a:solidFill>
                  <a:srgbClr val="004C69"/>
                </a:solidFill>
              </a:rPr>
            </a:br>
            <a:r>
              <a:rPr lang="zh-TW" altLang="en-US" sz="3600">
                <a:solidFill>
                  <a:srgbClr val="004C69"/>
                </a:solidFill>
              </a:rPr>
              <a:t>資料格式規則</a:t>
            </a:r>
          </a:p>
        </p:txBody>
      </p:sp>
      <p:sp>
        <p:nvSpPr>
          <p:cNvPr id="5" name="Rectangle 5">
            <a:extLst>
              <a:ext uri="{FF2B5EF4-FFF2-40B4-BE49-F238E27FC236}">
                <a16:creationId xmlns:a16="http://schemas.microsoft.com/office/drawing/2014/main" id="{82D26754-7F51-4198-BA4A-10B2E6D39740}"/>
              </a:ext>
            </a:extLst>
          </p:cNvPr>
          <p:cNvSpPr/>
          <p:nvPr/>
        </p:nvSpPr>
        <p:spPr>
          <a:xfrm>
            <a:off x="603708" y="4150895"/>
            <a:ext cx="10981139" cy="584775"/>
          </a:xfrm>
          <a:prstGeom prst="rect">
            <a:avLst/>
          </a:prstGeom>
          <a:solidFill>
            <a:srgbClr val="000000"/>
          </a:solidFill>
        </p:spPr>
        <p:txBody>
          <a:bodyPr wrap="square">
            <a:spAutoFit/>
          </a:bodyPr>
          <a:lstStyle/>
          <a:p>
            <a:r>
              <a:rPr lang="en-US" sz="1600">
                <a:solidFill>
                  <a:srgbClr val="DFDFDF"/>
                </a:solidFill>
                <a:latin typeface="Courier New" panose="02070309020205020404" pitchFamily="49" charset="0"/>
              </a:rPr>
              <a:t>{"message": "success", "timestamp": 1560789216, "iss_position": {"latitude": "25.9990", "longitude": "-132.6992"}}</a:t>
            </a:r>
            <a:endParaRPr lang="en-US" sz="1600"/>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582</a:t>
            </a:fld>
            <a:endParaRPr lang="en-US" kern="0">
              <a:solidFill>
                <a:srgbClr val="595959"/>
              </a:solidFill>
            </a:endParaRPr>
          </a:p>
        </p:txBody>
      </p:sp>
    </p:spTree>
    <p:custDataLst>
      <p:tags r:id="rId3"/>
    </p:custDataLst>
    <p:extLst>
      <p:ext uri="{BB962C8B-B14F-4D97-AF65-F5344CB8AC3E}">
        <p14:creationId xmlns:p14="http://schemas.microsoft.com/office/powerpoint/2010/main" val="3806034471"/>
      </p:ext>
    </p:extLst>
  </p:cSld>
  <p:clrMapOvr>
    <a:masterClrMapping/>
  </p:clrMapOvr>
  <p:transition/>
  <p:timing/>
</p:sld>
</file>

<file path=ppt/slides/slide5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14.2</a:t>
            </a:r>
            <a:r>
              <a:rPr lang="zh-TW" altLang="en-US" sz="3600" smtClean="0">
                <a:solidFill>
                  <a:srgbClr val="004C69"/>
                </a:solidFill>
              </a:rPr>
              <a:t> 資料</a:t>
            </a:r>
            <a:r>
              <a:rPr lang="zh-TW" altLang="en-US" sz="3600">
                <a:solidFill>
                  <a:srgbClr val="004C69"/>
                </a:solidFill>
              </a:rPr>
              <a:t>格式</a:t>
            </a:r>
            <a:br>
              <a:rPr lang="en-US" sz="3600">
                <a:solidFill>
                  <a:srgbClr val="004C69"/>
                </a:solidFill>
              </a:rPr>
            </a:br>
            <a:r>
              <a:rPr lang="zh-TW" altLang="en-US" sz="3600">
                <a:solidFill>
                  <a:srgbClr val="004C69"/>
                </a:solidFill>
              </a:rPr>
              <a:t>比較資料格式</a:t>
            </a:r>
          </a:p>
        </p:txBody>
      </p:sp>
      <p:sp>
        <p:nvSpPr>
          <p:cNvPr id="10" name="TextBox 9">
            <a:extLst>
              <a:ext uri="{FF2B5EF4-FFF2-40B4-BE49-F238E27FC236}">
                <a16:creationId xmlns:a16="http://schemas.microsoft.com/office/drawing/2014/main" id="{C3C7CC43-A3A3-1D4F-BF7D-EFB84B5B11FA}"/>
              </a:ext>
            </a:extLst>
          </p:cNvPr>
          <p:cNvSpPr txBox="1"/>
          <p:nvPr/>
        </p:nvSpPr>
        <p:spPr>
          <a:xfrm>
            <a:off x="2215691" y="4437083"/>
            <a:ext cx="1414170" cy="420564"/>
          </a:xfrm>
          <a:prstGeom prst="rect">
            <a:avLst/>
          </a:prstGeom>
          <a:noFill/>
        </p:spPr>
        <p:txBody>
          <a:bodyPr wrap="none" rtlCol="0">
            <a:spAutoFit/>
          </a:bodyPr>
          <a:lstStyle/>
          <a:p>
            <a:pPr algn="ctr" rtl="0"/>
            <a:r>
              <a:rPr lang="en-US" altLang="zh-TW" sz="2133">
                <a:latin typeface="標楷體" pitchFamily="65" charset="-120"/>
                <a:ea typeface="標楷體" panose="03000509000000000000" pitchFamily="65" charset="-120"/>
              </a:rPr>
              <a:t>JSON </a:t>
            </a:r>
            <a:r>
              <a:rPr lang="zh-TW" altLang="en-US" sz="2133">
                <a:latin typeface="標楷體" pitchFamily="65" charset="-120"/>
                <a:ea typeface="標楷體" panose="03000509000000000000" pitchFamily="65" charset="-120"/>
              </a:rPr>
              <a:t>格式</a:t>
            </a:r>
          </a:p>
        </p:txBody>
      </p:sp>
      <p:sp>
        <p:nvSpPr>
          <p:cNvPr id="11" name="TextBox 10">
            <a:extLst>
              <a:ext uri="{FF2B5EF4-FFF2-40B4-BE49-F238E27FC236}">
                <a16:creationId xmlns:a16="http://schemas.microsoft.com/office/drawing/2014/main" id="{94FE1421-B608-284C-A7EE-50B952E3B6B5}"/>
              </a:ext>
            </a:extLst>
          </p:cNvPr>
          <p:cNvSpPr txBox="1"/>
          <p:nvPr/>
        </p:nvSpPr>
        <p:spPr>
          <a:xfrm>
            <a:off x="7991824" y="2772716"/>
            <a:ext cx="1416285" cy="420564"/>
          </a:xfrm>
          <a:prstGeom prst="rect">
            <a:avLst/>
          </a:prstGeom>
          <a:noFill/>
        </p:spPr>
        <p:txBody>
          <a:bodyPr wrap="none" rtlCol="0">
            <a:spAutoFit/>
          </a:bodyPr>
          <a:lstStyle/>
          <a:p>
            <a:pPr algn="ctr" rtl="0"/>
            <a:r>
              <a:rPr lang="en-US" altLang="zh-TW" sz="2133">
                <a:latin typeface="標楷體" pitchFamily="65" charset="-120"/>
                <a:ea typeface="標楷體" panose="03000509000000000000" pitchFamily="65" charset="-120"/>
              </a:rPr>
              <a:t>YAML </a:t>
            </a:r>
            <a:r>
              <a:rPr lang="zh-TW" altLang="en-US" sz="2133">
                <a:latin typeface="標楷體" pitchFamily="65" charset="-120"/>
                <a:ea typeface="標楷體" panose="03000509000000000000" pitchFamily="65" charset="-120"/>
              </a:rPr>
              <a:t>格式</a:t>
            </a:r>
          </a:p>
        </p:txBody>
      </p:sp>
      <p:sp>
        <p:nvSpPr>
          <p:cNvPr id="12" name="TextBox 11">
            <a:extLst>
              <a:ext uri="{FF2B5EF4-FFF2-40B4-BE49-F238E27FC236}">
                <a16:creationId xmlns:a16="http://schemas.microsoft.com/office/drawing/2014/main" id="{9137BE52-873B-8B41-9477-1624BCD5B33B}"/>
              </a:ext>
            </a:extLst>
          </p:cNvPr>
          <p:cNvSpPr txBox="1"/>
          <p:nvPr/>
        </p:nvSpPr>
        <p:spPr>
          <a:xfrm>
            <a:off x="8056199" y="5984743"/>
            <a:ext cx="1287532" cy="420564"/>
          </a:xfrm>
          <a:prstGeom prst="rect">
            <a:avLst/>
          </a:prstGeom>
          <a:noFill/>
        </p:spPr>
        <p:txBody>
          <a:bodyPr wrap="none" rtlCol="0">
            <a:spAutoFit/>
          </a:bodyPr>
          <a:lstStyle/>
          <a:p>
            <a:pPr algn="ctr" rtl="0"/>
            <a:r>
              <a:rPr lang="en-US" altLang="zh-TW" sz="2133">
                <a:latin typeface="標楷體" pitchFamily="65" charset="-120"/>
                <a:ea typeface="標楷體" panose="03000509000000000000" pitchFamily="65" charset="-120"/>
              </a:rPr>
              <a:t>XML </a:t>
            </a:r>
            <a:r>
              <a:rPr lang="zh-TW" altLang="en-US" sz="2133">
                <a:latin typeface="標楷體" pitchFamily="65" charset="-120"/>
                <a:ea typeface="標楷體" panose="03000509000000000000" pitchFamily="65" charset="-120"/>
              </a:rPr>
              <a:t>格式</a:t>
            </a:r>
          </a:p>
        </p:txBody>
      </p:sp>
      <p:sp>
        <p:nvSpPr>
          <p:cNvPr id="16" name="Rectangle 7">
            <a:extLst>
              <a:ext uri="{FF2B5EF4-FFF2-40B4-BE49-F238E27FC236}">
                <a16:creationId xmlns:a16="http://schemas.microsoft.com/office/drawing/2014/main" id="{CBE47B75-ABC2-4357-98DF-E21116DB9865}"/>
              </a:ext>
            </a:extLst>
          </p:cNvPr>
          <p:cNvSpPr/>
          <p:nvPr/>
        </p:nvSpPr>
        <p:spPr>
          <a:xfrm>
            <a:off x="6457244" y="1213316"/>
            <a:ext cx="4485449" cy="1528945"/>
          </a:xfrm>
          <a:prstGeom prst="rect">
            <a:avLst/>
          </a:prstGeom>
          <a:solidFill>
            <a:srgbClr val="000000"/>
          </a:solidFill>
        </p:spPr>
        <p:txBody>
          <a:bodyPr wrap="square">
            <a:spAutoFit/>
          </a:bodyPr>
          <a:lstStyle/>
          <a:p>
            <a:r>
              <a:rPr lang="en-US" sz="1867">
                <a:solidFill>
                  <a:srgbClr val="F92672"/>
                </a:solidFill>
                <a:latin typeface="Courier New" panose="02070309020205020404" pitchFamily="49" charset="0"/>
              </a:rPr>
              <a:t>message:</a:t>
            </a:r>
            <a:r>
              <a:rPr lang="en-US" sz="1867">
                <a:solidFill>
                  <a:srgbClr val="DFDFDF"/>
                </a:solidFill>
                <a:latin typeface="Courier New" panose="02070309020205020404" pitchFamily="49" charset="0"/>
              </a:rPr>
              <a:t> </a:t>
            </a:r>
            <a:r>
              <a:rPr lang="en-US" sz="1867">
                <a:solidFill>
                  <a:srgbClr val="E6DB74"/>
                </a:solidFill>
                <a:latin typeface="Courier New" panose="02070309020205020404" pitchFamily="49" charset="0"/>
              </a:rPr>
              <a:t>success</a:t>
            </a:r>
            <a:r>
              <a:rPr lang="en-US" sz="1867">
                <a:solidFill>
                  <a:srgbClr val="DFDFDF"/>
                </a:solidFill>
                <a:latin typeface="Courier New" panose="02070309020205020404" pitchFamily="49" charset="0"/>
              </a:rPr>
              <a:t> </a:t>
            </a:r>
          </a:p>
          <a:p>
            <a:r>
              <a:rPr lang="en-US" sz="1867">
                <a:solidFill>
                  <a:srgbClr val="F92672"/>
                </a:solidFill>
                <a:latin typeface="Courier New" panose="02070309020205020404" pitchFamily="49" charset="0"/>
              </a:rPr>
              <a:t>timestamp:</a:t>
            </a:r>
            <a:r>
              <a:rPr lang="en-US" sz="1867">
                <a:solidFill>
                  <a:srgbClr val="DFDFDF"/>
                </a:solidFill>
                <a:latin typeface="Courier New" panose="02070309020205020404" pitchFamily="49" charset="0"/>
              </a:rPr>
              <a:t> </a:t>
            </a:r>
            <a:r>
              <a:rPr lang="en-US" sz="1867">
                <a:solidFill>
                  <a:srgbClr val="AE81FF"/>
                </a:solidFill>
                <a:latin typeface="Courier New" panose="02070309020205020404" pitchFamily="49" charset="0"/>
              </a:rPr>
              <a:t>1560789260</a:t>
            </a:r>
            <a:r>
              <a:rPr lang="en-US" sz="1867">
                <a:solidFill>
                  <a:srgbClr val="DFDFDF"/>
                </a:solidFill>
                <a:latin typeface="Courier New" panose="02070309020205020404" pitchFamily="49" charset="0"/>
              </a:rPr>
              <a:t> </a:t>
            </a:r>
            <a:r>
              <a:rPr lang="en-US" sz="1867" err="1">
                <a:solidFill>
                  <a:srgbClr val="F92672"/>
                </a:solidFill>
                <a:latin typeface="Courier New" panose="02070309020205020404" pitchFamily="49" charset="0"/>
              </a:rPr>
              <a:t>iss_position:</a:t>
            </a:r>
            <a:r>
              <a:rPr lang="en-US" sz="1867">
                <a:solidFill>
                  <a:srgbClr val="DFDFDF"/>
                </a:solidFill>
                <a:latin typeface="Courier New" panose="02070309020205020404" pitchFamily="49" charset="0"/>
              </a:rPr>
              <a:t> </a:t>
            </a:r>
          </a:p>
          <a:p>
            <a:r>
              <a:rPr lang="en-US" sz="1867">
                <a:solidFill>
                  <a:srgbClr val="DFDFDF"/>
                </a:solidFill>
                <a:latin typeface="Courier New" panose="02070309020205020404" pitchFamily="49" charset="0"/>
              </a:rPr>
              <a:t>	</a:t>
            </a:r>
            <a:r>
              <a:rPr lang="en-US" sz="1867">
                <a:solidFill>
                  <a:srgbClr val="F92672"/>
                </a:solidFill>
                <a:latin typeface="Courier New" panose="02070309020205020404" pitchFamily="49" charset="0"/>
              </a:rPr>
              <a:t>latitude:</a:t>
            </a:r>
            <a:r>
              <a:rPr lang="en-US" sz="1867">
                <a:solidFill>
                  <a:srgbClr val="DFDFDF"/>
                </a:solidFill>
                <a:latin typeface="Courier New" panose="02070309020205020404" pitchFamily="49" charset="0"/>
              </a:rPr>
              <a:t> </a:t>
            </a:r>
            <a:r>
              <a:rPr lang="en-US" sz="1867">
                <a:solidFill>
                  <a:srgbClr val="E6DB74"/>
                </a:solidFill>
                <a:latin typeface="Courier New" panose="02070309020205020404" pitchFamily="49" charset="0"/>
              </a:rPr>
              <a:t>'25.9990’</a:t>
            </a:r>
            <a:r>
              <a:rPr lang="en-US" sz="1867">
                <a:solidFill>
                  <a:srgbClr val="DFDFDF"/>
                </a:solidFill>
                <a:latin typeface="Courier New" panose="02070309020205020404" pitchFamily="49" charset="0"/>
              </a:rPr>
              <a:t> 	</a:t>
            </a:r>
            <a:r>
              <a:rPr lang="en-US" sz="1867">
                <a:solidFill>
                  <a:srgbClr val="F92672"/>
                </a:solidFill>
                <a:latin typeface="Courier New" panose="02070309020205020404" pitchFamily="49" charset="0"/>
              </a:rPr>
              <a:t>longitude:</a:t>
            </a:r>
            <a:r>
              <a:rPr lang="en-US" sz="1867">
                <a:solidFill>
                  <a:srgbClr val="DFDFDF"/>
                </a:solidFill>
                <a:latin typeface="Courier New" panose="02070309020205020404" pitchFamily="49" charset="0"/>
              </a:rPr>
              <a:t> </a:t>
            </a:r>
            <a:r>
              <a:rPr lang="en-US" sz="1867">
                <a:solidFill>
                  <a:srgbClr val="E6DB74"/>
                </a:solidFill>
                <a:latin typeface="Courier New" panose="02070309020205020404" pitchFamily="49" charset="0"/>
              </a:rPr>
              <a:t>'-132.6992'</a:t>
            </a:r>
            <a:endParaRPr lang="en-US" sz="1867"/>
          </a:p>
        </p:txBody>
      </p:sp>
      <p:sp>
        <p:nvSpPr>
          <p:cNvPr id="17" name="Rectangle 8">
            <a:extLst>
              <a:ext uri="{FF2B5EF4-FFF2-40B4-BE49-F238E27FC236}">
                <a16:creationId xmlns:a16="http://schemas.microsoft.com/office/drawing/2014/main" id="{7FBB0F53-7CD3-4842-9ADB-C23822512894}"/>
              </a:ext>
            </a:extLst>
          </p:cNvPr>
          <p:cNvSpPr/>
          <p:nvPr/>
        </p:nvSpPr>
        <p:spPr>
          <a:xfrm>
            <a:off x="5710919" y="3277751"/>
            <a:ext cx="5978101" cy="2678234"/>
          </a:xfrm>
          <a:prstGeom prst="rect">
            <a:avLst/>
          </a:prstGeom>
          <a:solidFill>
            <a:srgbClr val="000000"/>
          </a:solidFill>
        </p:spPr>
        <p:txBody>
          <a:bodyPr wrap="square">
            <a:spAutoFit/>
          </a:bodyPr>
          <a:lstStyle/>
          <a:p>
            <a:r>
              <a:rPr lang="en-US" sz="1867">
                <a:solidFill>
                  <a:srgbClr val="75715E"/>
                </a:solidFill>
                <a:latin typeface="Courier New" panose="02070309020205020404" pitchFamily="49" charset="0"/>
              </a:rPr>
              <a:t>&lt;?xml version="1.0" encoding="UTF-8" ?&gt;</a:t>
            </a:r>
            <a:r>
              <a:rPr lang="en-US" sz="1867">
                <a:solidFill>
                  <a:srgbClr val="DFDFDF"/>
                </a:solidFill>
                <a:latin typeface="Courier New" panose="02070309020205020404" pitchFamily="49" charset="0"/>
              </a:rPr>
              <a:t> </a:t>
            </a:r>
            <a:r>
              <a:rPr lang="en-US" sz="1867">
                <a:solidFill>
                  <a:srgbClr val="F8F8F2"/>
                </a:solidFill>
                <a:latin typeface="Courier New" panose="02070309020205020404" pitchFamily="49" charset="0"/>
              </a:rPr>
              <a:t>&lt;</a:t>
            </a:r>
            <a:r>
              <a:rPr lang="en-US" sz="1867">
                <a:solidFill>
                  <a:srgbClr val="F92672"/>
                </a:solidFill>
                <a:latin typeface="Courier New" panose="02070309020205020404" pitchFamily="49" charset="0"/>
              </a:rPr>
              <a:t>root</a:t>
            </a:r>
            <a:r>
              <a:rPr lang="en-US" sz="1867">
                <a:solidFill>
                  <a:srgbClr val="F8F8F2"/>
                </a:solidFill>
                <a:latin typeface="Courier New" panose="02070309020205020404" pitchFamily="49" charset="0"/>
              </a:rPr>
              <a:t>&gt;</a:t>
            </a:r>
            <a:r>
              <a:rPr lang="en-US" sz="1867">
                <a:solidFill>
                  <a:srgbClr val="DFDFDF"/>
                </a:solidFill>
                <a:latin typeface="Courier New" panose="02070309020205020404" pitchFamily="49" charset="0"/>
              </a:rPr>
              <a:t> </a:t>
            </a:r>
          </a:p>
          <a:p>
            <a:r>
              <a:rPr lang="en-US" sz="1867">
                <a:solidFill>
                  <a:srgbClr val="F8F8F2"/>
                </a:solidFill>
                <a:latin typeface="Courier New" panose="02070309020205020404" pitchFamily="49" charset="0"/>
              </a:rPr>
              <a:t>&lt;</a:t>
            </a:r>
            <a:r>
              <a:rPr lang="en-US" sz="1867">
                <a:solidFill>
                  <a:srgbClr val="F92672"/>
                </a:solidFill>
                <a:latin typeface="Courier New" panose="02070309020205020404" pitchFamily="49" charset="0"/>
              </a:rPr>
              <a:t>message</a:t>
            </a:r>
            <a:r>
              <a:rPr lang="en-US" sz="1867">
                <a:solidFill>
                  <a:srgbClr val="F8F8F2"/>
                </a:solidFill>
                <a:latin typeface="Courier New" panose="02070309020205020404" pitchFamily="49" charset="0"/>
              </a:rPr>
              <a:t>&gt;</a:t>
            </a:r>
            <a:r>
              <a:rPr lang="en-US" sz="1867">
                <a:solidFill>
                  <a:srgbClr val="DFDFDF"/>
                </a:solidFill>
                <a:latin typeface="Courier New" panose="02070309020205020404" pitchFamily="49" charset="0"/>
              </a:rPr>
              <a:t>success</a:t>
            </a:r>
            <a:r>
              <a:rPr lang="en-US" sz="1867">
                <a:solidFill>
                  <a:srgbClr val="F8F8F2"/>
                </a:solidFill>
                <a:latin typeface="Courier New" panose="02070309020205020404" pitchFamily="49" charset="0"/>
              </a:rPr>
              <a:t>&lt;/</a:t>
            </a:r>
            <a:r>
              <a:rPr lang="en-US" sz="1867">
                <a:solidFill>
                  <a:srgbClr val="F92672"/>
                </a:solidFill>
                <a:latin typeface="Courier New" panose="02070309020205020404" pitchFamily="49" charset="0"/>
              </a:rPr>
              <a:t>message</a:t>
            </a:r>
            <a:r>
              <a:rPr lang="en-US" sz="1867">
                <a:solidFill>
                  <a:srgbClr val="F8F8F2"/>
                </a:solidFill>
                <a:latin typeface="Courier New" panose="02070309020205020404" pitchFamily="49" charset="0"/>
              </a:rPr>
              <a:t>&gt;</a:t>
            </a:r>
            <a:r>
              <a:rPr lang="en-US" sz="1867">
                <a:solidFill>
                  <a:srgbClr val="DFDFDF"/>
                </a:solidFill>
                <a:latin typeface="Courier New" panose="02070309020205020404" pitchFamily="49" charset="0"/>
              </a:rPr>
              <a:t> </a:t>
            </a:r>
            <a:r>
              <a:rPr lang="en-US" sz="1867">
                <a:solidFill>
                  <a:srgbClr val="F8F8F2"/>
                </a:solidFill>
                <a:latin typeface="Courier New" panose="02070309020205020404" pitchFamily="49" charset="0"/>
              </a:rPr>
              <a:t>&lt;</a:t>
            </a:r>
            <a:r>
              <a:rPr lang="en-US" sz="1867">
                <a:solidFill>
                  <a:srgbClr val="F92672"/>
                </a:solidFill>
                <a:latin typeface="Courier New" panose="02070309020205020404" pitchFamily="49" charset="0"/>
              </a:rPr>
              <a:t>timestamp</a:t>
            </a:r>
            <a:r>
              <a:rPr lang="en-US" sz="1867">
                <a:solidFill>
                  <a:srgbClr val="F8F8F2"/>
                </a:solidFill>
                <a:latin typeface="Courier New" panose="02070309020205020404" pitchFamily="49" charset="0"/>
              </a:rPr>
              <a:t>&gt;</a:t>
            </a:r>
            <a:r>
              <a:rPr lang="en-US" sz="1867">
                <a:solidFill>
                  <a:srgbClr val="DFDFDF"/>
                </a:solidFill>
                <a:latin typeface="Courier New" panose="02070309020205020404" pitchFamily="49" charset="0"/>
              </a:rPr>
              <a:t>1560789260</a:t>
            </a:r>
            <a:r>
              <a:rPr lang="en-US" sz="1867">
                <a:solidFill>
                  <a:srgbClr val="F8F8F2"/>
                </a:solidFill>
                <a:latin typeface="Courier New" panose="02070309020205020404" pitchFamily="49" charset="0"/>
              </a:rPr>
              <a:t>&lt;/</a:t>
            </a:r>
            <a:r>
              <a:rPr lang="en-US" sz="1867">
                <a:solidFill>
                  <a:srgbClr val="F92672"/>
                </a:solidFill>
                <a:latin typeface="Courier New" panose="02070309020205020404" pitchFamily="49" charset="0"/>
              </a:rPr>
              <a:t>timestamp</a:t>
            </a:r>
            <a:r>
              <a:rPr lang="en-US" sz="1867">
                <a:solidFill>
                  <a:srgbClr val="F8F8F2"/>
                </a:solidFill>
                <a:latin typeface="Courier New" panose="02070309020205020404" pitchFamily="49" charset="0"/>
              </a:rPr>
              <a:t>&gt;</a:t>
            </a:r>
          </a:p>
          <a:p>
            <a:r>
              <a:rPr lang="en-US" sz="1867">
                <a:solidFill>
                  <a:srgbClr val="F8F8F2"/>
                </a:solidFill>
                <a:latin typeface="Courier New" panose="02070309020205020404" pitchFamily="49" charset="0"/>
              </a:rPr>
              <a:t>&lt;</a:t>
            </a:r>
            <a:r>
              <a:rPr lang="en-US" sz="1867" err="1">
                <a:solidFill>
                  <a:srgbClr val="F92672"/>
                </a:solidFill>
                <a:latin typeface="Courier New" panose="02070309020205020404" pitchFamily="49" charset="0"/>
              </a:rPr>
              <a:t>iss_position</a:t>
            </a:r>
            <a:r>
              <a:rPr lang="en-US" sz="1867">
                <a:solidFill>
                  <a:srgbClr val="F8F8F2"/>
                </a:solidFill>
                <a:latin typeface="Courier New" panose="02070309020205020404" pitchFamily="49" charset="0"/>
              </a:rPr>
              <a:t>&gt;</a:t>
            </a:r>
            <a:r>
              <a:rPr lang="en-US" sz="1867">
                <a:solidFill>
                  <a:srgbClr val="DFDFDF"/>
                </a:solidFill>
                <a:latin typeface="Courier New" panose="02070309020205020404" pitchFamily="49" charset="0"/>
              </a:rPr>
              <a:t> </a:t>
            </a:r>
          </a:p>
          <a:p>
            <a:r>
              <a:rPr lang="en-US" sz="1867">
                <a:solidFill>
                  <a:srgbClr val="F8F8F2"/>
                </a:solidFill>
                <a:latin typeface="Courier New" panose="02070309020205020404" pitchFamily="49" charset="0"/>
              </a:rPr>
              <a:t>   &lt;</a:t>
            </a:r>
            <a:r>
              <a:rPr lang="en-US" sz="1867">
                <a:solidFill>
                  <a:srgbClr val="F92672"/>
                </a:solidFill>
                <a:latin typeface="Courier New" panose="02070309020205020404" pitchFamily="49" charset="0"/>
              </a:rPr>
              <a:t>latitude</a:t>
            </a:r>
            <a:r>
              <a:rPr lang="en-US" sz="1867">
                <a:solidFill>
                  <a:srgbClr val="F8F8F2"/>
                </a:solidFill>
                <a:latin typeface="Courier New" panose="02070309020205020404" pitchFamily="49" charset="0"/>
              </a:rPr>
              <a:t>&gt;</a:t>
            </a:r>
            <a:r>
              <a:rPr lang="en-US" sz="1867">
                <a:solidFill>
                  <a:srgbClr val="DFDFDF"/>
                </a:solidFill>
                <a:latin typeface="Courier New" panose="02070309020205020404" pitchFamily="49" charset="0"/>
              </a:rPr>
              <a:t>25.9990</a:t>
            </a:r>
            <a:r>
              <a:rPr lang="en-US" sz="1867">
                <a:solidFill>
                  <a:srgbClr val="F8F8F2"/>
                </a:solidFill>
                <a:latin typeface="Courier New" panose="02070309020205020404" pitchFamily="49" charset="0"/>
              </a:rPr>
              <a:t>&lt;/</a:t>
            </a:r>
            <a:r>
              <a:rPr lang="en-US" sz="1867">
                <a:solidFill>
                  <a:srgbClr val="F92672"/>
                </a:solidFill>
                <a:latin typeface="Courier New" panose="02070309020205020404" pitchFamily="49" charset="0"/>
              </a:rPr>
              <a:t>latitude</a:t>
            </a:r>
            <a:r>
              <a:rPr lang="en-US" sz="1867">
                <a:solidFill>
                  <a:srgbClr val="F8F8F2"/>
                </a:solidFill>
                <a:latin typeface="Courier New" panose="02070309020205020404" pitchFamily="49" charset="0"/>
              </a:rPr>
              <a:t>&gt;</a:t>
            </a:r>
            <a:r>
              <a:rPr lang="en-US" sz="1867">
                <a:solidFill>
                  <a:srgbClr val="DFDFDF"/>
                </a:solidFill>
                <a:latin typeface="Courier New" panose="02070309020205020404" pitchFamily="49" charset="0"/>
              </a:rPr>
              <a:t> </a:t>
            </a:r>
          </a:p>
          <a:p>
            <a:r>
              <a:rPr lang="en-US" sz="1867">
                <a:solidFill>
                  <a:srgbClr val="F8F8F2"/>
                </a:solidFill>
                <a:latin typeface="Courier New" panose="02070309020205020404" pitchFamily="49" charset="0"/>
              </a:rPr>
              <a:t>   &lt;</a:t>
            </a:r>
            <a:r>
              <a:rPr lang="en-US" sz="1867">
                <a:solidFill>
                  <a:srgbClr val="F92672"/>
                </a:solidFill>
                <a:latin typeface="Courier New" panose="02070309020205020404" pitchFamily="49" charset="0"/>
              </a:rPr>
              <a:t>longitude</a:t>
            </a:r>
            <a:r>
              <a:rPr lang="en-US" sz="1867">
                <a:solidFill>
                  <a:srgbClr val="F8F8F2"/>
                </a:solidFill>
                <a:latin typeface="Courier New" panose="02070309020205020404" pitchFamily="49" charset="0"/>
              </a:rPr>
              <a:t>&gt;</a:t>
            </a:r>
            <a:r>
              <a:rPr lang="en-US" sz="1867">
                <a:solidFill>
                  <a:srgbClr val="DFDFDF"/>
                </a:solidFill>
                <a:latin typeface="Courier New" panose="02070309020205020404" pitchFamily="49" charset="0"/>
              </a:rPr>
              <a:t>-132.6992</a:t>
            </a:r>
            <a:r>
              <a:rPr lang="en-US" sz="1867">
                <a:solidFill>
                  <a:srgbClr val="F8F8F2"/>
                </a:solidFill>
                <a:latin typeface="Courier New" panose="02070309020205020404" pitchFamily="49" charset="0"/>
              </a:rPr>
              <a:t>&lt;/</a:t>
            </a:r>
            <a:r>
              <a:rPr lang="en-US" sz="1867">
                <a:solidFill>
                  <a:srgbClr val="F92672"/>
                </a:solidFill>
                <a:latin typeface="Courier New" panose="02070309020205020404" pitchFamily="49" charset="0"/>
              </a:rPr>
              <a:t>longitude</a:t>
            </a:r>
            <a:r>
              <a:rPr lang="en-US" sz="1867">
                <a:solidFill>
                  <a:srgbClr val="F8F8F2"/>
                </a:solidFill>
                <a:latin typeface="Courier New" panose="02070309020205020404" pitchFamily="49" charset="0"/>
              </a:rPr>
              <a:t>&gt;</a:t>
            </a:r>
            <a:r>
              <a:rPr lang="en-US" sz="1867">
                <a:solidFill>
                  <a:srgbClr val="DFDFDF"/>
                </a:solidFill>
                <a:latin typeface="Courier New" panose="02070309020205020404" pitchFamily="49" charset="0"/>
              </a:rPr>
              <a:t> </a:t>
            </a:r>
            <a:r>
              <a:rPr lang="en-US" sz="1867">
                <a:solidFill>
                  <a:srgbClr val="F8F8F2"/>
                </a:solidFill>
                <a:latin typeface="Courier New" panose="02070309020205020404" pitchFamily="49" charset="0"/>
              </a:rPr>
              <a:t>&lt;/</a:t>
            </a:r>
            <a:r>
              <a:rPr lang="en-US" sz="1867" err="1">
                <a:solidFill>
                  <a:srgbClr val="F92672"/>
                </a:solidFill>
                <a:latin typeface="Courier New" panose="02070309020205020404" pitchFamily="49" charset="0"/>
              </a:rPr>
              <a:t>iss_position</a:t>
            </a:r>
            <a:r>
              <a:rPr lang="en-US" sz="1867">
                <a:solidFill>
                  <a:srgbClr val="F8F8F2"/>
                </a:solidFill>
                <a:latin typeface="Courier New" panose="02070309020205020404" pitchFamily="49" charset="0"/>
              </a:rPr>
              <a:t>&gt;</a:t>
            </a:r>
            <a:r>
              <a:rPr lang="en-US" sz="1867">
                <a:solidFill>
                  <a:srgbClr val="DFDFDF"/>
                </a:solidFill>
                <a:latin typeface="Courier New" panose="02070309020205020404" pitchFamily="49" charset="0"/>
              </a:rPr>
              <a:t> </a:t>
            </a:r>
          </a:p>
          <a:p>
            <a:r>
              <a:rPr lang="en-US" sz="1867">
                <a:solidFill>
                  <a:srgbClr val="F8F8F2"/>
                </a:solidFill>
                <a:latin typeface="Courier New" panose="02070309020205020404" pitchFamily="49" charset="0"/>
              </a:rPr>
              <a:t>&lt;/</a:t>
            </a:r>
            <a:r>
              <a:rPr lang="en-US" sz="1867">
                <a:solidFill>
                  <a:srgbClr val="F92672"/>
                </a:solidFill>
                <a:latin typeface="Courier New" panose="02070309020205020404" pitchFamily="49" charset="0"/>
              </a:rPr>
              <a:t>root</a:t>
            </a:r>
            <a:r>
              <a:rPr lang="en-US" sz="1867">
                <a:solidFill>
                  <a:srgbClr val="F8F8F2"/>
                </a:solidFill>
                <a:latin typeface="Courier New" panose="02070309020205020404" pitchFamily="49" charset="0"/>
              </a:rPr>
              <a:t>&gt;</a:t>
            </a:r>
            <a:endParaRPr lang="en-US" sz="1867"/>
          </a:p>
        </p:txBody>
      </p:sp>
      <p:sp>
        <p:nvSpPr>
          <p:cNvPr id="18" name="Rectangle 5">
            <a:extLst>
              <a:ext uri="{FF2B5EF4-FFF2-40B4-BE49-F238E27FC236}">
                <a16:creationId xmlns:a16="http://schemas.microsoft.com/office/drawing/2014/main" id="{F1DA915A-DE17-4980-BF41-202D94A60527}"/>
              </a:ext>
            </a:extLst>
          </p:cNvPr>
          <p:cNvSpPr/>
          <p:nvPr/>
        </p:nvSpPr>
        <p:spPr>
          <a:xfrm>
            <a:off x="330167" y="1758849"/>
            <a:ext cx="5185219" cy="2678234"/>
          </a:xfrm>
          <a:prstGeom prst="rect">
            <a:avLst/>
          </a:prstGeom>
          <a:solidFill>
            <a:srgbClr val="000000"/>
          </a:solidFill>
        </p:spPr>
        <p:txBody>
          <a:bodyPr wrap="square">
            <a:spAutoFit/>
          </a:bodyPr>
          <a:lstStyle/>
          <a:p>
            <a:r>
              <a:rPr lang="en-US" sz="1867">
                <a:solidFill>
                  <a:srgbClr val="DFDFDF"/>
                </a:solidFill>
                <a:latin typeface="Courier New" panose="02070309020205020404" pitchFamily="49" charset="0"/>
              </a:rPr>
              <a:t>{ </a:t>
            </a:r>
          </a:p>
          <a:p>
            <a:r>
              <a:rPr lang="en-US" sz="1867">
                <a:solidFill>
                  <a:srgbClr val="F92672"/>
                </a:solidFill>
                <a:latin typeface="Courier New" panose="02070309020205020404" pitchFamily="49" charset="0"/>
              </a:rPr>
              <a:t>	"message"</a:t>
            </a:r>
            <a:r>
              <a:rPr lang="en-US" sz="1867">
                <a:solidFill>
                  <a:srgbClr val="DFDFDF"/>
                </a:solidFill>
                <a:latin typeface="Courier New" panose="02070309020205020404" pitchFamily="49" charset="0"/>
              </a:rPr>
              <a:t>: </a:t>
            </a:r>
            <a:r>
              <a:rPr lang="en-US" sz="1867">
                <a:solidFill>
                  <a:srgbClr val="E6DB74"/>
                </a:solidFill>
                <a:latin typeface="Courier New" panose="02070309020205020404" pitchFamily="49" charset="0"/>
              </a:rPr>
              <a:t>"success"</a:t>
            </a:r>
            <a:r>
              <a:rPr lang="en-US" sz="1867">
                <a:solidFill>
                  <a:srgbClr val="DFDFDF"/>
                </a:solidFill>
                <a:latin typeface="Courier New" panose="02070309020205020404" pitchFamily="49" charset="0"/>
              </a:rPr>
              <a:t>, 	</a:t>
            </a:r>
          </a:p>
          <a:p>
            <a:r>
              <a:rPr lang="en-US" sz="1867">
                <a:solidFill>
                  <a:srgbClr val="DFDFDF"/>
                </a:solidFill>
                <a:latin typeface="Courier New" panose="02070309020205020404" pitchFamily="49" charset="0"/>
              </a:rPr>
              <a:t>	</a:t>
            </a:r>
            <a:r>
              <a:rPr lang="en-US" sz="1867">
                <a:solidFill>
                  <a:srgbClr val="F92672"/>
                </a:solidFill>
                <a:latin typeface="Courier New" panose="02070309020205020404" pitchFamily="49" charset="0"/>
              </a:rPr>
              <a:t>"timestamp"</a:t>
            </a:r>
            <a:r>
              <a:rPr lang="en-US" sz="1867">
                <a:solidFill>
                  <a:srgbClr val="DFDFDF"/>
                </a:solidFill>
                <a:latin typeface="Courier New" panose="02070309020205020404" pitchFamily="49" charset="0"/>
              </a:rPr>
              <a:t>: </a:t>
            </a:r>
            <a:r>
              <a:rPr lang="en-US" sz="1867">
                <a:solidFill>
                  <a:srgbClr val="AE81FF"/>
                </a:solidFill>
                <a:latin typeface="Courier New" panose="02070309020205020404" pitchFamily="49" charset="0"/>
              </a:rPr>
              <a:t>1560789260</a:t>
            </a:r>
            <a:r>
              <a:rPr lang="en-US" sz="1867">
                <a:solidFill>
                  <a:srgbClr val="DFDFDF"/>
                </a:solidFill>
                <a:latin typeface="Courier New" panose="02070309020205020404" pitchFamily="49" charset="0"/>
              </a:rPr>
              <a:t>, 	</a:t>
            </a:r>
          </a:p>
          <a:p>
            <a:r>
              <a:rPr lang="en-US" sz="1867">
                <a:solidFill>
                  <a:srgbClr val="DFDFDF"/>
                </a:solidFill>
                <a:latin typeface="Courier New" panose="02070309020205020404" pitchFamily="49" charset="0"/>
              </a:rPr>
              <a:t>	</a:t>
            </a:r>
            <a:r>
              <a:rPr lang="en-US" sz="1867">
                <a:solidFill>
                  <a:srgbClr val="F92672"/>
                </a:solidFill>
                <a:latin typeface="Courier New" panose="02070309020205020404" pitchFamily="49" charset="0"/>
              </a:rPr>
              <a:t>"iss_position"</a:t>
            </a:r>
            <a:r>
              <a:rPr lang="en-US" sz="1867">
                <a:solidFill>
                  <a:srgbClr val="DFDFDF"/>
                </a:solidFill>
                <a:latin typeface="Courier New" panose="02070309020205020404" pitchFamily="49" charset="0"/>
              </a:rPr>
              <a:t>: { </a:t>
            </a:r>
          </a:p>
          <a:p>
            <a:r>
              <a:rPr lang="en-US" sz="1867">
                <a:solidFill>
                  <a:srgbClr val="F92672"/>
                </a:solidFill>
                <a:latin typeface="Courier New" panose="02070309020205020404" pitchFamily="49" charset="0"/>
              </a:rPr>
              <a:t>		"latitude"</a:t>
            </a:r>
            <a:r>
              <a:rPr lang="en-US" sz="1867">
                <a:solidFill>
                  <a:srgbClr val="DFDFDF"/>
                </a:solidFill>
                <a:latin typeface="Courier New" panose="02070309020205020404" pitchFamily="49" charset="0"/>
              </a:rPr>
              <a:t>: </a:t>
            </a:r>
            <a:r>
              <a:rPr lang="en-US" sz="1867">
                <a:solidFill>
                  <a:srgbClr val="E6DB74"/>
                </a:solidFill>
                <a:latin typeface="Courier New" panose="02070309020205020404" pitchFamily="49" charset="0"/>
              </a:rPr>
              <a:t>"25.9990"</a:t>
            </a:r>
            <a:r>
              <a:rPr lang="en-US" sz="1867">
                <a:solidFill>
                  <a:srgbClr val="DFDFDF"/>
                </a:solidFill>
                <a:latin typeface="Courier New" panose="02070309020205020404" pitchFamily="49" charset="0"/>
              </a:rPr>
              <a:t>, 			</a:t>
            </a:r>
            <a:r>
              <a:rPr lang="en-US" sz="1867">
                <a:solidFill>
                  <a:srgbClr val="F92672"/>
                </a:solidFill>
                <a:latin typeface="Courier New" panose="02070309020205020404" pitchFamily="49" charset="0"/>
              </a:rPr>
              <a:t>"longitude"</a:t>
            </a:r>
            <a:r>
              <a:rPr lang="en-US" sz="1867">
                <a:solidFill>
                  <a:srgbClr val="DFDFDF"/>
                </a:solidFill>
                <a:latin typeface="Courier New" panose="02070309020205020404" pitchFamily="49" charset="0"/>
              </a:rPr>
              <a:t>: </a:t>
            </a:r>
            <a:r>
              <a:rPr lang="en-US" sz="1867">
                <a:solidFill>
                  <a:srgbClr val="E6DB74"/>
                </a:solidFill>
                <a:latin typeface="Courier New" panose="02070309020205020404" pitchFamily="49" charset="0"/>
              </a:rPr>
              <a:t>"-132.6992"</a:t>
            </a:r>
            <a:r>
              <a:rPr lang="en-US" sz="1867">
                <a:solidFill>
                  <a:srgbClr val="DFDFDF"/>
                </a:solidFill>
                <a:latin typeface="Courier New" panose="02070309020205020404" pitchFamily="49" charset="0"/>
              </a:rPr>
              <a:t> </a:t>
            </a:r>
          </a:p>
          <a:p>
            <a:r>
              <a:rPr lang="en-US" sz="1867">
                <a:solidFill>
                  <a:srgbClr val="DFDFDF"/>
                </a:solidFill>
                <a:latin typeface="Courier New" panose="02070309020205020404" pitchFamily="49" charset="0"/>
              </a:rPr>
              <a:t>	} </a:t>
            </a:r>
          </a:p>
          <a:p>
            <a:r>
              <a:rPr lang="en-US" sz="1867">
                <a:solidFill>
                  <a:srgbClr val="DFDFDF"/>
                </a:solidFill>
                <a:latin typeface="Courier New" panose="02070309020205020404" pitchFamily="49" charset="0"/>
              </a:rPr>
              <a:t>}</a:t>
            </a:r>
            <a:endParaRPr lang="en-US" sz="1867"/>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583</a:t>
            </a:fld>
            <a:endParaRPr lang="en-US" kern="0">
              <a:solidFill>
                <a:srgbClr val="595959"/>
              </a:solidFill>
            </a:endParaRPr>
          </a:p>
        </p:txBody>
      </p:sp>
    </p:spTree>
    <p:custDataLst>
      <p:tags r:id="rId3"/>
    </p:custDataLst>
    <p:extLst>
      <p:ext uri="{BB962C8B-B14F-4D97-AF65-F5344CB8AC3E}">
        <p14:creationId xmlns:p14="http://schemas.microsoft.com/office/powerpoint/2010/main" val="3382671102"/>
      </p:ext>
    </p:extLst>
  </p:cSld>
  <p:clrMapOvr>
    <a:masterClrMapping/>
  </p:clrMapOvr>
  <p:transition/>
  <p:timing/>
</p:sld>
</file>

<file path=ppt/slides/slide5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D35EE8E6-A6C6-C44B-B649-530DAD09C09E}"/>
              </a:ext>
            </a:extLst>
          </p:cNvPr>
          <p:cNvSpPr>
            <a:spLocks noGrp="1"/>
          </p:cNvSpPr>
          <p:nvPr>
            <p:ph idx="1"/>
          </p:nvPr>
        </p:nvSpPr>
        <p:spPr>
          <a:xfrm>
            <a:off x="676426" y="1313411"/>
            <a:ext cx="9639669" cy="4787239"/>
          </a:xfrm>
        </p:spPr>
        <p:txBody>
          <a:bodyPr>
            <a:normAutofit/>
          </a:bodyPr>
          <a:lstStyle/>
          <a:p>
            <a:pPr marL="0" indent="0">
              <a:buNone/>
            </a:pPr>
            <a:r>
              <a:rPr lang="en-US" altLang="zh-TW" sz="2400">
                <a:latin typeface="標楷體" pitchFamily="65" charset="-120"/>
              </a:rPr>
              <a:t>JSON </a:t>
            </a:r>
            <a:r>
              <a:rPr lang="zh-TW" altLang="en-US" sz="2400">
                <a:latin typeface="標楷體" pitchFamily="65" charset="-120"/>
              </a:rPr>
              <a:t>是應用程式用於儲存，傳輸和讀取資料的人類可閱讀資料格式。</a:t>
            </a:r>
            <a:r>
              <a:rPr lang="en-US" altLang="zh-TW" sz="2400">
                <a:latin typeface="標楷體" pitchFamily="65" charset="-120"/>
              </a:rPr>
              <a:t>JSON </a:t>
            </a:r>
            <a:r>
              <a:rPr lang="zh-TW" altLang="en-US" sz="2400">
                <a:latin typeface="標楷體" pitchFamily="65" charset="-120"/>
              </a:rPr>
              <a:t>是 </a:t>
            </a:r>
            <a:r>
              <a:rPr lang="en-US" altLang="zh-TW" sz="2400">
                <a:latin typeface="標楷體" pitchFamily="65" charset="-120"/>
              </a:rPr>
              <a:t>Web </a:t>
            </a:r>
            <a:r>
              <a:rPr lang="zh-TW" altLang="en-US" sz="2400">
                <a:latin typeface="標楷體" pitchFamily="65" charset="-120"/>
              </a:rPr>
              <a:t>服務和 </a:t>
            </a:r>
            <a:r>
              <a:rPr lang="en-US" altLang="zh-TW" sz="2400">
                <a:latin typeface="標楷體" pitchFamily="65" charset="-120"/>
              </a:rPr>
              <a:t>API </a:t>
            </a:r>
            <a:r>
              <a:rPr lang="zh-TW" altLang="en-US" sz="2400">
                <a:latin typeface="標楷體" pitchFamily="65" charset="-120"/>
              </a:rPr>
              <a:t>用於提供公共資料的非常流行的格式。這是因為它很容易解析，並且可以用於大多數現代程式語言，包括 </a:t>
            </a:r>
            <a:r>
              <a:rPr lang="en-US" altLang="zh-TW" sz="2400">
                <a:latin typeface="標楷體" pitchFamily="65" charset="-120"/>
              </a:rPr>
              <a:t>Python</a:t>
            </a:r>
            <a:r>
              <a:rPr lang="zh-TW" altLang="en-US" sz="2400">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14.2</a:t>
            </a:r>
            <a:r>
              <a:rPr lang="zh-TW" altLang="en-US" sz="3600" smtClean="0">
                <a:solidFill>
                  <a:srgbClr val="004C69"/>
                </a:solidFill>
              </a:rPr>
              <a:t> 資料</a:t>
            </a:r>
            <a:r>
              <a:rPr lang="zh-TW" altLang="en-US" sz="3600">
                <a:solidFill>
                  <a:srgbClr val="004C69"/>
                </a:solidFill>
              </a:rPr>
              <a:t>格式</a:t>
            </a:r>
            <a:br>
              <a:rPr lang="en-US" sz="3600">
                <a:solidFill>
                  <a:srgbClr val="004C69"/>
                </a:solidFill>
              </a:rPr>
            </a:br>
            <a:r>
              <a:rPr lang="en-US" altLang="zh-TW" sz="3600">
                <a:solidFill>
                  <a:srgbClr val="004C69"/>
                </a:solidFill>
              </a:rPr>
              <a:t>JSON </a:t>
            </a:r>
            <a:r>
              <a:rPr lang="zh-TW" altLang="en-US" sz="3600">
                <a:solidFill>
                  <a:srgbClr val="004C69"/>
                </a:solidFill>
              </a:rPr>
              <a:t>資料格式 </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584</a:t>
            </a:fld>
            <a:endParaRPr lang="en-US" kern="0">
              <a:solidFill>
                <a:srgbClr val="595959"/>
              </a:solidFill>
            </a:endParaRPr>
          </a:p>
        </p:txBody>
      </p:sp>
    </p:spTree>
    <p:custDataLst>
      <p:tags r:id="rId3"/>
    </p:custDataLst>
    <p:extLst>
      <p:ext uri="{BB962C8B-B14F-4D97-AF65-F5344CB8AC3E}">
        <p14:creationId xmlns:p14="http://schemas.microsoft.com/office/powerpoint/2010/main" val="3884588173"/>
      </p:ext>
    </p:extLst>
  </p:cSld>
  <p:clrMapOvr>
    <a:masterClrMapping/>
  </p:clrMapOvr>
  <p:transition/>
  <p:timing/>
</p:sld>
</file>

<file path=ppt/slides/slide5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D35EE8E6-A6C6-C44B-B649-530DAD09C09E}"/>
              </a:ext>
            </a:extLst>
          </p:cNvPr>
          <p:cNvSpPr>
            <a:spLocks noGrp="1"/>
          </p:cNvSpPr>
          <p:nvPr>
            <p:ph idx="1"/>
          </p:nvPr>
        </p:nvSpPr>
        <p:spPr>
          <a:xfrm>
            <a:off x="192086" y="2406316"/>
            <a:ext cx="4925345" cy="4199368"/>
          </a:xfrm>
        </p:spPr>
        <p:txBody>
          <a:bodyPr>
            <a:normAutofit/>
          </a:bodyPr>
          <a:lstStyle/>
          <a:p>
            <a:pPr marL="0" indent="0">
              <a:buNone/>
            </a:pPr>
            <a:r>
              <a:rPr lang="zh-TW" altLang="en-US" sz="2400">
                <a:latin typeface="標楷體" pitchFamily="65" charset="-120"/>
              </a:rPr>
              <a:t>將上面的 </a:t>
            </a:r>
            <a:r>
              <a:rPr lang="en-US" altLang="zh-TW" sz="2400">
                <a:latin typeface="標楷體" pitchFamily="65" charset="-120"/>
              </a:rPr>
              <a:t>IOS </a:t>
            </a:r>
            <a:r>
              <a:rPr lang="zh-TW" altLang="en-US" sz="2400">
                <a:latin typeface="標楷體" pitchFamily="65" charset="-120"/>
              </a:rPr>
              <a:t>輸出與 </a:t>
            </a:r>
            <a:r>
              <a:rPr lang="en-US" altLang="zh-TW" sz="2400">
                <a:latin typeface="標楷體" pitchFamily="65" charset="-120"/>
              </a:rPr>
              <a:t>JSON </a:t>
            </a:r>
            <a:r>
              <a:rPr lang="zh-TW" altLang="en-US" sz="2400">
                <a:latin typeface="標楷體" pitchFamily="65" charset="-120"/>
              </a:rPr>
              <a:t>格式的輸出進行比較。請注意，每個物件（每個鍵</a:t>
            </a:r>
            <a:r>
              <a:rPr lang="en-US" altLang="zh-TW" sz="2400">
                <a:latin typeface="標楷體" pitchFamily="65" charset="-120"/>
              </a:rPr>
              <a:t>/</a:t>
            </a:r>
            <a:r>
              <a:rPr lang="zh-TW" altLang="en-US" sz="2400">
                <a:latin typeface="標楷體" pitchFamily="65" charset="-120"/>
              </a:rPr>
              <a:t>值對）都是關於介面的不同資料片段，包括其名稱、描述以及介面是否啟用。</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14.2</a:t>
            </a:r>
            <a:r>
              <a:rPr lang="zh-TW" altLang="en-US" sz="3600" smtClean="0">
                <a:solidFill>
                  <a:srgbClr val="004C69"/>
                </a:solidFill>
              </a:rPr>
              <a:t> 資料</a:t>
            </a:r>
            <a:r>
              <a:rPr lang="zh-TW" altLang="en-US" sz="3600">
                <a:solidFill>
                  <a:srgbClr val="004C69"/>
                </a:solidFill>
              </a:rPr>
              <a:t>格式</a:t>
            </a:r>
            <a:br>
              <a:rPr lang="en-US" sz="3600">
                <a:solidFill>
                  <a:srgbClr val="004C69"/>
                </a:solidFill>
              </a:rPr>
            </a:br>
            <a:r>
              <a:rPr lang="en-US" altLang="zh-TW" sz="3600">
                <a:solidFill>
                  <a:srgbClr val="004C69"/>
                </a:solidFill>
              </a:rPr>
              <a:t>JSON </a:t>
            </a:r>
            <a:r>
              <a:rPr lang="zh-TW" altLang="en-US" sz="3600">
                <a:solidFill>
                  <a:srgbClr val="004C69"/>
                </a:solidFill>
              </a:rPr>
              <a:t>資料格式（續） </a:t>
            </a:r>
          </a:p>
        </p:txBody>
      </p:sp>
      <p:sp>
        <p:nvSpPr>
          <p:cNvPr id="8" name="Rectangle 8">
            <a:extLst>
              <a:ext uri="{FF2B5EF4-FFF2-40B4-BE49-F238E27FC236}">
                <a16:creationId xmlns:a16="http://schemas.microsoft.com/office/drawing/2014/main" id="{A8EF4B4C-DC4A-4A63-9345-D485AFE0E74C}"/>
              </a:ext>
            </a:extLst>
          </p:cNvPr>
          <p:cNvSpPr/>
          <p:nvPr/>
        </p:nvSpPr>
        <p:spPr>
          <a:xfrm>
            <a:off x="473887" y="1027219"/>
            <a:ext cx="8707496" cy="954300"/>
          </a:xfrm>
          <a:prstGeom prst="rect">
            <a:avLst/>
          </a:prstGeom>
          <a:solidFill>
            <a:srgbClr val="000000"/>
          </a:solidFill>
        </p:spPr>
        <p:txBody>
          <a:bodyPr wrap="square">
            <a:spAutoFit/>
          </a:bodyPr>
          <a:lstStyle/>
          <a:p>
            <a:r>
              <a:rPr lang="en-US" sz="1867">
                <a:solidFill>
                  <a:srgbClr val="DFDFDF"/>
                </a:solidFill>
                <a:latin typeface="Courier New" panose="02070309020205020404" pitchFamily="49" charset="0"/>
              </a:rPr>
              <a:t>GigabitEthernet0/0/0 is up, line protocol is up (connected) </a:t>
            </a:r>
          </a:p>
          <a:p>
            <a:r>
              <a:rPr lang="en-US" sz="1867">
                <a:solidFill>
                  <a:srgbClr val="DFDFDF"/>
                </a:solidFill>
                <a:latin typeface="Courier New" panose="02070309020205020404" pitchFamily="49" charset="0"/>
              </a:rPr>
              <a:t>   Description: Wide Area Network </a:t>
            </a:r>
          </a:p>
          <a:p>
            <a:r>
              <a:rPr lang="en-US" sz="1867">
                <a:solidFill>
                  <a:srgbClr val="DFDFDF"/>
                </a:solidFill>
                <a:latin typeface="Courier New" panose="02070309020205020404" pitchFamily="49" charset="0"/>
              </a:rPr>
              <a:t>   Internet address is 172.16.0.2/24</a:t>
            </a:r>
            <a:endParaRPr lang="en-US" sz="1867"/>
          </a:p>
        </p:txBody>
      </p:sp>
      <p:sp>
        <p:nvSpPr>
          <p:cNvPr id="10" name="Rectangle 1">
            <a:extLst>
              <a:ext uri="{FF2B5EF4-FFF2-40B4-BE49-F238E27FC236}">
                <a16:creationId xmlns:a16="http://schemas.microsoft.com/office/drawing/2014/main" id="{2508282B-5AD1-4AC1-B06A-BD48D5127368}"/>
              </a:ext>
            </a:extLst>
          </p:cNvPr>
          <p:cNvSpPr/>
          <p:nvPr/>
        </p:nvSpPr>
        <p:spPr>
          <a:xfrm>
            <a:off x="5699118" y="2173702"/>
            <a:ext cx="6091831" cy="4976812"/>
          </a:xfrm>
          <a:prstGeom prst="rect">
            <a:avLst/>
          </a:prstGeom>
          <a:solidFill>
            <a:srgbClr val="000000"/>
          </a:solidFill>
        </p:spPr>
        <p:txBody>
          <a:bodyPr wrap="square">
            <a:spAutoFit/>
          </a:bodyPr>
          <a:lstStyle/>
          <a:p>
            <a:r>
              <a:rPr lang="en-US" sz="1867">
                <a:solidFill>
                  <a:srgbClr val="DFDFDF"/>
                </a:solidFill>
                <a:latin typeface="Courier New" panose="02070309020205020404" pitchFamily="49" charset="0"/>
              </a:rPr>
              <a:t>{ </a:t>
            </a:r>
          </a:p>
          <a:p>
            <a:r>
              <a:rPr lang="en-US" sz="1867">
                <a:solidFill>
                  <a:srgbClr val="F92672"/>
                </a:solidFill>
                <a:latin typeface="Courier New" panose="02070309020205020404" pitchFamily="49" charset="0"/>
              </a:rPr>
              <a:t>"ietf-interfaces:interface"</a:t>
            </a:r>
            <a:r>
              <a:rPr lang="en-US" sz="1867">
                <a:solidFill>
                  <a:srgbClr val="DFDFDF"/>
                </a:solidFill>
                <a:latin typeface="Courier New" panose="02070309020205020404" pitchFamily="49" charset="0"/>
              </a:rPr>
              <a:t>: { </a:t>
            </a:r>
          </a:p>
          <a:p>
            <a:r>
              <a:rPr lang="en-US" sz="1867">
                <a:solidFill>
                  <a:srgbClr val="F92672"/>
                </a:solidFill>
                <a:latin typeface="Courier New" panose="02070309020205020404" pitchFamily="49" charset="0"/>
              </a:rPr>
              <a:t>	"name"</a:t>
            </a:r>
            <a:r>
              <a:rPr lang="en-US" sz="1867">
                <a:solidFill>
                  <a:srgbClr val="DFDFDF"/>
                </a:solidFill>
                <a:latin typeface="Courier New" panose="02070309020205020404" pitchFamily="49" charset="0"/>
              </a:rPr>
              <a:t>: </a:t>
            </a:r>
            <a:r>
              <a:rPr lang="en-US" sz="1867">
                <a:solidFill>
                  <a:srgbClr val="E6DB74"/>
                </a:solidFill>
                <a:latin typeface="Courier New" panose="02070309020205020404" pitchFamily="49" charset="0"/>
              </a:rPr>
              <a:t>"GigabitEthernet0/0/0"</a:t>
            </a:r>
            <a:r>
              <a:rPr lang="en-US" sz="1867">
                <a:solidFill>
                  <a:srgbClr val="DFDFDF"/>
                </a:solidFill>
                <a:latin typeface="Courier New" panose="02070309020205020404" pitchFamily="49" charset="0"/>
              </a:rPr>
              <a:t>,</a:t>
            </a:r>
          </a:p>
          <a:p>
            <a:r>
              <a:rPr lang="en-US" sz="1867">
                <a:solidFill>
                  <a:srgbClr val="DFDFDF"/>
                </a:solidFill>
                <a:latin typeface="Courier New" panose="02070309020205020404" pitchFamily="49" charset="0"/>
              </a:rPr>
              <a:t>	</a:t>
            </a:r>
            <a:r>
              <a:rPr lang="en-US" sz="1867">
                <a:solidFill>
                  <a:srgbClr val="F92672"/>
                </a:solidFill>
                <a:latin typeface="Courier New" panose="02070309020205020404" pitchFamily="49" charset="0"/>
              </a:rPr>
              <a:t>"description"</a:t>
            </a:r>
            <a:r>
              <a:rPr lang="en-US" sz="1867">
                <a:solidFill>
                  <a:srgbClr val="DFDFDF"/>
                </a:solidFill>
                <a:latin typeface="Courier New" panose="02070309020205020404" pitchFamily="49" charset="0"/>
              </a:rPr>
              <a:t>: </a:t>
            </a:r>
            <a:r>
              <a:rPr lang="en-US" sz="1867">
                <a:solidFill>
                  <a:srgbClr val="E6DB74"/>
                </a:solidFill>
                <a:latin typeface="Courier New" panose="02070309020205020404" pitchFamily="49" charset="0"/>
              </a:rPr>
              <a:t>"Wide Area Network”, </a:t>
            </a:r>
          </a:p>
          <a:p>
            <a:r>
              <a:rPr lang="en-US" sz="1867">
                <a:solidFill>
                  <a:srgbClr val="E6DB74"/>
                </a:solidFill>
                <a:latin typeface="Courier New" panose="02070309020205020404" pitchFamily="49" charset="0"/>
              </a:rPr>
              <a:t>	"</a:t>
            </a:r>
            <a:r>
              <a:rPr lang="en-US" sz="1867">
                <a:solidFill>
                  <a:srgbClr val="DFDFDF"/>
                </a:solidFill>
                <a:latin typeface="Courier New" panose="02070309020205020404" pitchFamily="49" charset="0"/>
              </a:rPr>
              <a:t>enabled</a:t>
            </a:r>
            <a:r>
              <a:rPr lang="en-US" sz="1867">
                <a:solidFill>
                  <a:srgbClr val="E6DB74"/>
                </a:solidFill>
                <a:latin typeface="Courier New" panose="02070309020205020404" pitchFamily="49" charset="0"/>
              </a:rPr>
              <a:t>": true, </a:t>
            </a:r>
          </a:p>
          <a:p>
            <a:r>
              <a:rPr lang="en-US" sz="1867">
                <a:solidFill>
                  <a:srgbClr val="E6DB74"/>
                </a:solidFill>
                <a:latin typeface="Courier New" panose="02070309020205020404" pitchFamily="49" charset="0"/>
              </a:rPr>
              <a:t>	"</a:t>
            </a:r>
            <a:r>
              <a:rPr lang="en-US" sz="1867">
                <a:solidFill>
                  <a:srgbClr val="DFDFDF"/>
                </a:solidFill>
                <a:latin typeface="Courier New" panose="02070309020205020404" pitchFamily="49" charset="0"/>
              </a:rPr>
              <a:t>ietf-ip:ipv4</a:t>
            </a:r>
            <a:r>
              <a:rPr lang="en-US" sz="1867">
                <a:solidFill>
                  <a:srgbClr val="E6DB74"/>
                </a:solidFill>
                <a:latin typeface="Courier New" panose="02070309020205020404" pitchFamily="49" charset="0"/>
              </a:rPr>
              <a:t>": { </a:t>
            </a:r>
          </a:p>
          <a:p>
            <a:r>
              <a:rPr lang="en-US" sz="1867">
                <a:solidFill>
                  <a:srgbClr val="E6DB74"/>
                </a:solidFill>
                <a:latin typeface="Courier New" panose="02070309020205020404" pitchFamily="49" charset="0"/>
              </a:rPr>
              <a:t>		"</a:t>
            </a:r>
            <a:r>
              <a:rPr lang="en-US" sz="1867">
                <a:solidFill>
                  <a:srgbClr val="DFDFDF"/>
                </a:solidFill>
                <a:latin typeface="Courier New" panose="02070309020205020404" pitchFamily="49" charset="0"/>
              </a:rPr>
              <a:t>address</a:t>
            </a:r>
            <a:r>
              <a:rPr lang="en-US" sz="1867">
                <a:solidFill>
                  <a:srgbClr val="E6DB74"/>
                </a:solidFill>
                <a:latin typeface="Courier New" panose="02070309020205020404" pitchFamily="49" charset="0"/>
              </a:rPr>
              <a:t>": [ </a:t>
            </a:r>
          </a:p>
          <a:p>
            <a:r>
              <a:rPr lang="en-US" sz="1867">
                <a:solidFill>
                  <a:srgbClr val="E6DB74"/>
                </a:solidFill>
                <a:latin typeface="Courier New" panose="02070309020205020404" pitchFamily="49" charset="0"/>
              </a:rPr>
              <a:t>			{ </a:t>
            </a:r>
          </a:p>
          <a:p>
            <a:r>
              <a:rPr lang="en-US" sz="1867">
                <a:solidFill>
                  <a:srgbClr val="E6DB74"/>
                </a:solidFill>
                <a:latin typeface="Courier New" panose="02070309020205020404" pitchFamily="49" charset="0"/>
              </a:rPr>
              <a:t>			"</a:t>
            </a:r>
            <a:r>
              <a:rPr lang="en-US" sz="1867" err="1">
                <a:solidFill>
                  <a:srgbClr val="DFDFDF"/>
                </a:solidFill>
                <a:latin typeface="Courier New" panose="02070309020205020404" pitchFamily="49" charset="0"/>
              </a:rPr>
              <a:t>ip</a:t>
            </a:r>
            <a:r>
              <a:rPr lang="en-US" sz="1867">
                <a:solidFill>
                  <a:srgbClr val="E6DB74"/>
                </a:solidFill>
                <a:latin typeface="Courier New" panose="02070309020205020404" pitchFamily="49" charset="0"/>
              </a:rPr>
              <a:t>": "</a:t>
            </a:r>
            <a:r>
              <a:rPr lang="en-US" sz="1867">
                <a:solidFill>
                  <a:srgbClr val="AE81FF"/>
                </a:solidFill>
                <a:latin typeface="Courier New" panose="02070309020205020404" pitchFamily="49" charset="0"/>
              </a:rPr>
              <a:t>172.16.0.2</a:t>
            </a:r>
            <a:r>
              <a:rPr lang="en-US" sz="1867">
                <a:solidFill>
                  <a:srgbClr val="E6DB74"/>
                </a:solidFill>
                <a:latin typeface="Courier New" panose="02070309020205020404" pitchFamily="49" charset="0"/>
              </a:rPr>
              <a:t>", </a:t>
            </a:r>
          </a:p>
          <a:p>
            <a:r>
              <a:rPr lang="en-US" sz="1867">
                <a:solidFill>
                  <a:srgbClr val="E6DB74"/>
                </a:solidFill>
                <a:latin typeface="Courier New" panose="02070309020205020404" pitchFamily="49" charset="0"/>
              </a:rPr>
              <a:t>			"</a:t>
            </a:r>
            <a:r>
              <a:rPr lang="en-US" sz="1867">
                <a:solidFill>
                  <a:srgbClr val="DFDFDF"/>
                </a:solidFill>
                <a:latin typeface="Courier New" panose="02070309020205020404" pitchFamily="49" charset="0"/>
              </a:rPr>
              <a:t>netmask</a:t>
            </a:r>
            <a:r>
              <a:rPr lang="en-US" sz="1867">
                <a:solidFill>
                  <a:srgbClr val="E6DB74"/>
                </a:solidFill>
                <a:latin typeface="Courier New" panose="02070309020205020404" pitchFamily="49" charset="0"/>
              </a:rPr>
              <a:t>": "</a:t>
            </a:r>
            <a:r>
              <a:rPr lang="en-US" sz="1867">
                <a:solidFill>
                  <a:srgbClr val="AE81FF"/>
                </a:solidFill>
                <a:latin typeface="Courier New" panose="02070309020205020404" pitchFamily="49" charset="0"/>
              </a:rPr>
              <a:t>255.255.255.0</a:t>
            </a:r>
            <a:r>
              <a:rPr lang="en-US" sz="1867">
                <a:solidFill>
                  <a:srgbClr val="E6DB74"/>
                </a:solidFill>
                <a:latin typeface="Courier New" panose="02070309020205020404" pitchFamily="49" charset="0"/>
              </a:rPr>
              <a:t>" </a:t>
            </a:r>
          </a:p>
          <a:p>
            <a:r>
              <a:rPr lang="en-US" sz="1867">
                <a:solidFill>
                  <a:srgbClr val="E6DB74"/>
                </a:solidFill>
                <a:latin typeface="Courier New" panose="02070309020205020404" pitchFamily="49" charset="0"/>
              </a:rPr>
              <a:t>			} </a:t>
            </a:r>
          </a:p>
          <a:p>
            <a:r>
              <a:rPr lang="en-US" sz="1867">
                <a:solidFill>
                  <a:srgbClr val="E6DB74"/>
                </a:solidFill>
                <a:latin typeface="Courier New" panose="02070309020205020404" pitchFamily="49" charset="0"/>
              </a:rPr>
              <a:t>		] </a:t>
            </a:r>
          </a:p>
          <a:p>
            <a:r>
              <a:rPr lang="en-US" sz="1867">
                <a:solidFill>
                  <a:srgbClr val="E6DB74"/>
                </a:solidFill>
                <a:latin typeface="Courier New" panose="02070309020205020404" pitchFamily="49" charset="0"/>
              </a:rPr>
              <a:t>	} </a:t>
            </a:r>
          </a:p>
          <a:p>
            <a:r>
              <a:rPr lang="en-US" sz="1867">
                <a:solidFill>
                  <a:srgbClr val="E6DB74"/>
                </a:solidFill>
                <a:latin typeface="Courier New" panose="02070309020205020404" pitchFamily="49" charset="0"/>
              </a:rPr>
              <a:t>  } </a:t>
            </a:r>
          </a:p>
          <a:p>
            <a:r>
              <a:rPr lang="en-US" sz="1867">
                <a:solidFill>
                  <a:srgbClr val="E6DB74"/>
                </a:solidFill>
                <a:latin typeface="Courier New" panose="02070309020205020404" pitchFamily="49" charset="0"/>
              </a:rPr>
              <a:t>}</a:t>
            </a:r>
            <a:endParaRPr lang="en-US" sz="1867"/>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585</a:t>
            </a:fld>
            <a:endParaRPr lang="en-US" kern="0">
              <a:solidFill>
                <a:srgbClr val="595959"/>
              </a:solidFill>
            </a:endParaRPr>
          </a:p>
        </p:txBody>
      </p:sp>
    </p:spTree>
    <p:custDataLst>
      <p:tags r:id="rId3"/>
    </p:custDataLst>
    <p:extLst>
      <p:ext uri="{BB962C8B-B14F-4D97-AF65-F5344CB8AC3E}">
        <p14:creationId xmlns:p14="http://schemas.microsoft.com/office/powerpoint/2010/main" val="3250537043"/>
      </p:ext>
    </p:extLst>
  </p:cSld>
  <p:clrMapOvr>
    <a:masterClrMapping/>
  </p:clrMapOvr>
  <p:transition/>
  <p:timing/>
</p:sld>
</file>

<file path=ppt/slides/slide5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3F42D1A2-7EC5-3E4A-9EAC-676BB7791F4C}"/>
              </a:ext>
            </a:extLst>
          </p:cNvPr>
          <p:cNvSpPr>
            <a:spLocks noGrp="1"/>
          </p:cNvSpPr>
          <p:nvPr>
            <p:ph idx="1"/>
          </p:nvPr>
        </p:nvSpPr>
        <p:spPr>
          <a:xfrm>
            <a:off x="676427" y="1371600"/>
            <a:ext cx="10635040" cy="5334000"/>
          </a:xfrm>
        </p:spPr>
        <p:txBody>
          <a:bodyPr>
            <a:normAutofit lnSpcReduction="10000"/>
          </a:bodyPr>
          <a:lstStyle/>
          <a:p>
            <a:pPr marL="0" indent="0">
              <a:buNone/>
            </a:pPr>
            <a:r>
              <a:rPr lang="zh-TW" altLang="en-US" sz="2400">
                <a:cs typeface="Times New Roman" panose="02020603050405020304" pitchFamily="18" charset="0"/>
              </a:rPr>
              <a:t>這些是 </a:t>
            </a:r>
            <a:r>
              <a:rPr lang="en-US" altLang="zh-TW" sz="2400">
                <a:cs typeface="Times New Roman" panose="02020603050405020304" pitchFamily="18" charset="0"/>
              </a:rPr>
              <a:t>JSON </a:t>
            </a:r>
            <a:r>
              <a:rPr lang="zh-TW" altLang="en-US" sz="2400">
                <a:cs typeface="Times New Roman" panose="02020603050405020304" pitchFamily="18" charset="0"/>
              </a:rPr>
              <a:t>的一些特徵：</a:t>
            </a:r>
          </a:p>
          <a:p>
            <a:pPr lvl="1"/>
            <a:r>
              <a:rPr lang="zh-TW" altLang="en-US">
                <a:cs typeface="Times New Roman" panose="02020603050405020304" pitchFamily="18" charset="0"/>
              </a:rPr>
              <a:t>它使用階層結構，並包含巢狀值。</a:t>
            </a:r>
          </a:p>
          <a:p>
            <a:pPr lvl="1"/>
            <a:r>
              <a:rPr lang="zh-TW" altLang="en-US">
                <a:cs typeface="Times New Roman" panose="02020603050405020304" pitchFamily="18" charset="0"/>
              </a:rPr>
              <a:t>它使用大括號 </a:t>
            </a:r>
            <a:r>
              <a:rPr lang="en-US" altLang="zh-TW">
                <a:cs typeface="Times New Roman" panose="02020603050405020304" pitchFamily="18" charset="0"/>
              </a:rPr>
              <a:t>{} </a:t>
            </a:r>
            <a:r>
              <a:rPr lang="zh-TW" altLang="en-US">
                <a:cs typeface="Times New Roman" panose="02020603050405020304" pitchFamily="18" charset="0"/>
              </a:rPr>
              <a:t>來保存物件和方括號</a:t>
            </a:r>
            <a:r>
              <a:rPr lang="en-US" altLang="zh-TW">
                <a:cs typeface="Times New Roman" panose="02020603050405020304" pitchFamily="18" charset="0"/>
              </a:rPr>
              <a:t>\ [] </a:t>
            </a:r>
            <a:r>
              <a:rPr lang="zh-TW" altLang="en-US">
                <a:cs typeface="Times New Roman" panose="02020603050405020304" pitchFamily="18" charset="0"/>
              </a:rPr>
              <a:t>保持陣列。</a:t>
            </a:r>
          </a:p>
          <a:p>
            <a:pPr lvl="1"/>
            <a:r>
              <a:rPr lang="zh-TW" altLang="en-US">
                <a:cs typeface="Times New Roman" panose="02020603050405020304" pitchFamily="18" charset="0"/>
              </a:rPr>
              <a:t>它的資料被寫為鍵</a:t>
            </a:r>
            <a:r>
              <a:rPr lang="en-US" altLang="zh-TW">
                <a:cs typeface="Times New Roman" panose="02020603050405020304" pitchFamily="18" charset="0"/>
              </a:rPr>
              <a:t>/</a:t>
            </a:r>
            <a:r>
              <a:rPr lang="zh-TW" altLang="en-US">
                <a:cs typeface="Times New Roman" panose="02020603050405020304" pitchFamily="18" charset="0"/>
              </a:rPr>
              <a:t>值對。</a:t>
            </a:r>
          </a:p>
          <a:p>
            <a:pPr marL="0" indent="0">
              <a:buNone/>
            </a:pPr>
            <a:r>
              <a:rPr lang="zh-TW" altLang="en-US" sz="2400">
                <a:cs typeface="Times New Roman" panose="02020603050405020304" pitchFamily="18" charset="0"/>
              </a:rPr>
              <a:t>在 </a:t>
            </a:r>
            <a:r>
              <a:rPr lang="en-US" altLang="zh-TW" sz="2400">
                <a:cs typeface="Times New Roman" panose="02020603050405020304" pitchFamily="18" charset="0"/>
              </a:rPr>
              <a:t>JSON </a:t>
            </a:r>
            <a:r>
              <a:rPr lang="zh-TW" altLang="en-US" sz="2400">
                <a:cs typeface="Times New Roman" panose="02020603050405020304" pitchFamily="18" charset="0"/>
              </a:rPr>
              <a:t>中，稱為物件的資料是用大括號 </a:t>
            </a:r>
            <a:r>
              <a:rPr lang="en-US" altLang="zh-TW" sz="2400">
                <a:cs typeface="Times New Roman" panose="02020603050405020304" pitchFamily="18" charset="0"/>
              </a:rPr>
              <a:t>{} </a:t>
            </a:r>
            <a:r>
              <a:rPr lang="zh-TW" altLang="en-US" sz="2400">
                <a:cs typeface="Times New Roman" panose="02020603050405020304" pitchFamily="18" charset="0"/>
              </a:rPr>
              <a:t>括住的一個或多個鍵</a:t>
            </a:r>
            <a:r>
              <a:rPr lang="en-US" altLang="zh-TW" sz="2400">
                <a:cs typeface="Times New Roman" panose="02020603050405020304" pitchFamily="18" charset="0"/>
              </a:rPr>
              <a:t>/</a:t>
            </a:r>
            <a:r>
              <a:rPr lang="zh-TW" altLang="en-US" sz="2400">
                <a:cs typeface="Times New Roman" panose="02020603050405020304" pitchFamily="18" charset="0"/>
              </a:rPr>
              <a:t>值對。</a:t>
            </a:r>
            <a:r>
              <a:rPr lang="en-US" altLang="zh-TW" sz="2400">
                <a:cs typeface="Times New Roman" panose="02020603050405020304" pitchFamily="18" charset="0"/>
              </a:rPr>
              <a:t>JSON </a:t>
            </a:r>
            <a:r>
              <a:rPr lang="zh-TW" altLang="en-US" sz="2400">
                <a:cs typeface="Times New Roman" panose="02020603050405020304" pitchFamily="18" charset="0"/>
              </a:rPr>
              <a:t>物件的語法包括：</a:t>
            </a:r>
          </a:p>
          <a:p>
            <a:pPr lvl="1"/>
            <a:r>
              <a:rPr lang="zh-TW" altLang="en-US">
                <a:cs typeface="Times New Roman" panose="02020603050405020304" pitchFamily="18" charset="0"/>
              </a:rPr>
              <a:t>鍵必須是雙引號 </a:t>
            </a:r>
            <a:r>
              <a:rPr lang="en-US" altLang="zh-TW">
                <a:cs typeface="Times New Roman" panose="02020603050405020304" pitchFamily="18" charset="0"/>
              </a:rPr>
              <a:t>" " </a:t>
            </a:r>
            <a:r>
              <a:rPr lang="zh-TW" altLang="en-US">
                <a:cs typeface="Times New Roman" panose="02020603050405020304" pitchFamily="18" charset="0"/>
              </a:rPr>
              <a:t>內的字串。</a:t>
            </a:r>
          </a:p>
          <a:p>
            <a:pPr lvl="1"/>
            <a:r>
              <a:rPr lang="zh-TW" altLang="en-US">
                <a:cs typeface="Times New Roman" panose="02020603050405020304" pitchFamily="18" charset="0"/>
              </a:rPr>
              <a:t>值必須是有效的 </a:t>
            </a:r>
            <a:r>
              <a:rPr lang="en-US" altLang="zh-TW">
                <a:cs typeface="Times New Roman" panose="02020603050405020304" pitchFamily="18" charset="0"/>
              </a:rPr>
              <a:t>JSON </a:t>
            </a:r>
            <a:r>
              <a:rPr lang="zh-TW" altLang="en-US">
                <a:cs typeface="Times New Roman" panose="02020603050405020304" pitchFamily="18" charset="0"/>
              </a:rPr>
              <a:t>資料型別 </a:t>
            </a:r>
            <a:r>
              <a:rPr lang="en-US" altLang="zh-TW">
                <a:cs typeface="Times New Roman" panose="02020603050405020304" pitchFamily="18" charset="0"/>
              </a:rPr>
              <a:t>(</a:t>
            </a:r>
            <a:r>
              <a:rPr lang="zh-TW" altLang="en-US">
                <a:cs typeface="Times New Roman" panose="02020603050405020304" pitchFamily="18" charset="0"/>
              </a:rPr>
              <a:t>字串、數字、陣列、布林值、</a:t>
            </a:r>
            <a:r>
              <a:rPr lang="en-US" altLang="zh-TW">
                <a:cs typeface="Times New Roman" panose="02020603050405020304" pitchFamily="18" charset="0"/>
              </a:rPr>
              <a:t>null </a:t>
            </a:r>
            <a:r>
              <a:rPr lang="zh-TW" altLang="en-US">
                <a:cs typeface="Times New Roman" panose="02020603050405020304" pitchFamily="18" charset="0"/>
              </a:rPr>
              <a:t>或另一個物件</a:t>
            </a:r>
            <a:r>
              <a:rPr lang="en-US" altLang="zh-TW">
                <a:cs typeface="Times New Roman" panose="02020603050405020304" pitchFamily="18" charset="0"/>
              </a:rPr>
              <a:t>)</a:t>
            </a:r>
            <a:r>
              <a:rPr lang="zh-TW" altLang="en-US">
                <a:cs typeface="Times New Roman" panose="02020603050405020304" pitchFamily="18" charset="0"/>
              </a:rPr>
              <a:t>。</a:t>
            </a:r>
          </a:p>
          <a:p>
            <a:pPr lvl="1"/>
            <a:r>
              <a:rPr lang="zh-TW" altLang="en-US">
                <a:cs typeface="Times New Roman" panose="02020603050405020304" pitchFamily="18" charset="0"/>
              </a:rPr>
              <a:t>鍵和值由冒號分隔。</a:t>
            </a:r>
          </a:p>
          <a:p>
            <a:pPr lvl="1"/>
            <a:r>
              <a:rPr lang="zh-TW" altLang="en-US">
                <a:cs typeface="Times New Roman" panose="02020603050405020304" pitchFamily="18" charset="0"/>
              </a:rPr>
              <a:t>一個物件中的多個鍵</a:t>
            </a:r>
            <a:r>
              <a:rPr lang="en-US" altLang="zh-TW">
                <a:cs typeface="Times New Roman" panose="02020603050405020304" pitchFamily="18" charset="0"/>
              </a:rPr>
              <a:t>/</a:t>
            </a:r>
            <a:r>
              <a:rPr lang="zh-TW" altLang="en-US">
                <a:cs typeface="Times New Roman" panose="02020603050405020304" pitchFamily="18" charset="0"/>
              </a:rPr>
              <a:t>值對由逗號分隔。</a:t>
            </a:r>
          </a:p>
          <a:p>
            <a:pPr lvl="1"/>
            <a:r>
              <a:rPr lang="zh-TW" altLang="en-US">
                <a:cs typeface="Times New Roman" panose="02020603050405020304" pitchFamily="18" charset="0"/>
              </a:rPr>
              <a:t>空格並不重要。</a:t>
            </a:r>
          </a:p>
          <a:p>
            <a:pPr marL="0" indent="0"/>
            <a:endParaRPr lang="en-US" altLang="zh-TW" sz="2133">
              <a:latin typeface="標楷體" pitchFamily="65" charset="-120"/>
            </a:endParaRPr>
          </a:p>
          <a:p>
            <a:pPr marL="380990" indent="-380990">
              <a:buFont typeface="Arial" pitchFamily="34" charset="0"/>
              <a:buChar char="•"/>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14.2</a:t>
            </a:r>
            <a:r>
              <a:rPr lang="zh-TW" altLang="en-US" sz="3600" smtClean="0">
                <a:solidFill>
                  <a:srgbClr val="004C69"/>
                </a:solidFill>
              </a:rPr>
              <a:t> 資料</a:t>
            </a:r>
            <a:r>
              <a:rPr lang="zh-TW" altLang="en-US" sz="3600">
                <a:solidFill>
                  <a:srgbClr val="004C69"/>
                </a:solidFill>
              </a:rPr>
              <a:t>格式</a:t>
            </a:r>
            <a:br>
              <a:rPr lang="en-US" sz="3600">
                <a:solidFill>
                  <a:srgbClr val="004C69"/>
                </a:solidFill>
              </a:rPr>
            </a:br>
            <a:r>
              <a:rPr lang="en-US" altLang="zh-TW" sz="3600">
                <a:solidFill>
                  <a:srgbClr val="004C69"/>
                </a:solidFill>
              </a:rPr>
              <a:t>JSON </a:t>
            </a:r>
            <a:r>
              <a:rPr lang="zh-TW" altLang="en-US" sz="3600">
                <a:solidFill>
                  <a:srgbClr val="004C69"/>
                </a:solidFill>
              </a:rPr>
              <a:t>語法規則</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586</a:t>
            </a:fld>
            <a:endParaRPr lang="en-US" kern="0">
              <a:solidFill>
                <a:srgbClr val="595959"/>
              </a:solidFill>
            </a:endParaRPr>
          </a:p>
        </p:txBody>
      </p:sp>
    </p:spTree>
    <p:custDataLst>
      <p:tags r:id="rId3"/>
    </p:custDataLst>
    <p:extLst>
      <p:ext uri="{BB962C8B-B14F-4D97-AF65-F5344CB8AC3E}">
        <p14:creationId xmlns:p14="http://schemas.microsoft.com/office/powerpoint/2010/main" val="3441788340"/>
      </p:ext>
    </p:extLst>
  </p:cSld>
  <p:clrMapOvr>
    <a:masterClrMapping/>
  </p:clrMapOvr>
  <p:transition/>
  <p:timing/>
</p:sld>
</file>

<file path=ppt/slides/slide5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88751350-ED1D-9741-A514-92919916F623}"/>
              </a:ext>
            </a:extLst>
          </p:cNvPr>
          <p:cNvSpPr>
            <a:spLocks noGrp="1"/>
          </p:cNvSpPr>
          <p:nvPr>
            <p:ph idx="1"/>
          </p:nvPr>
        </p:nvSpPr>
        <p:spPr>
          <a:xfrm>
            <a:off x="676427" y="1065259"/>
            <a:ext cx="9980490" cy="5035391"/>
          </a:xfrm>
        </p:spPr>
        <p:txBody>
          <a:bodyPr>
            <a:normAutofit/>
          </a:bodyPr>
          <a:lstStyle/>
          <a:p>
            <a:pPr marL="0" indent="0">
              <a:buNone/>
            </a:pPr>
            <a:r>
              <a:rPr lang="zh-TW" altLang="en-US" sz="2400">
                <a:latin typeface="標楷體" pitchFamily="65" charset="-120"/>
              </a:rPr>
              <a:t>有時一個鍵可能包含一個以上的值。這就是所謂的陣列。</a:t>
            </a:r>
            <a:r>
              <a:rPr lang="en-US" altLang="zh-TW" sz="2400">
                <a:latin typeface="標楷體" pitchFamily="65" charset="-120"/>
              </a:rPr>
              <a:t>JSON </a:t>
            </a:r>
            <a:r>
              <a:rPr lang="zh-TW" altLang="en-US" sz="2400">
                <a:latin typeface="標楷體" pitchFamily="65" charset="-120"/>
              </a:rPr>
              <a:t>中的陣列是值的有序清單。</a:t>
            </a:r>
            <a:r>
              <a:rPr lang="en-US" altLang="zh-TW" sz="2400">
                <a:latin typeface="標楷體" pitchFamily="65" charset="-120"/>
              </a:rPr>
              <a:t>JSON </a:t>
            </a:r>
            <a:r>
              <a:rPr lang="zh-TW" altLang="en-US" sz="2400">
                <a:latin typeface="標楷體" pitchFamily="65" charset="-120"/>
              </a:rPr>
              <a:t>陣列的特徵包括：</a:t>
            </a:r>
          </a:p>
          <a:p>
            <a:pPr lvl="1"/>
            <a:r>
              <a:rPr lang="zh-TW" altLang="en-US">
                <a:latin typeface="標楷體" pitchFamily="65" charset="-120"/>
              </a:rPr>
              <a:t>鍵後跟一個冒號和括在方括號 </a:t>
            </a:r>
            <a:r>
              <a:rPr lang="en-US" altLang="zh-TW">
                <a:latin typeface="標楷體" pitchFamily="65" charset="-120"/>
              </a:rPr>
              <a:t>[ ] </a:t>
            </a:r>
            <a:r>
              <a:rPr lang="zh-TW" altLang="en-US">
                <a:latin typeface="標楷體" pitchFamily="65" charset="-120"/>
              </a:rPr>
              <a:t>中的值清單。</a:t>
            </a:r>
          </a:p>
          <a:p>
            <a:pPr lvl="1"/>
            <a:r>
              <a:rPr lang="zh-TW" altLang="en-US">
                <a:latin typeface="標楷體" pitchFamily="65" charset="-120"/>
              </a:rPr>
              <a:t>陣列是值的有序清單。</a:t>
            </a:r>
          </a:p>
          <a:p>
            <a:pPr lvl="1"/>
            <a:r>
              <a:rPr lang="zh-TW" altLang="en-US">
                <a:latin typeface="標楷體" pitchFamily="65" charset="-120"/>
              </a:rPr>
              <a:t>陣列可以包含多個值型別，包括一個字串，數字，布林，物件或陣列內的另一個陣列。</a:t>
            </a:r>
          </a:p>
          <a:p>
            <a:pPr lvl="1"/>
            <a:r>
              <a:rPr lang="zh-TW" altLang="en-US">
                <a:latin typeface="標楷體" pitchFamily="65" charset="-120"/>
              </a:rPr>
              <a:t>陣列中的每個值都以逗號分隔。</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14.2</a:t>
            </a:r>
            <a:r>
              <a:rPr lang="zh-TW" altLang="en-US" sz="3600" smtClean="0">
                <a:solidFill>
                  <a:srgbClr val="004C69"/>
                </a:solidFill>
              </a:rPr>
              <a:t> 資料</a:t>
            </a:r>
            <a:r>
              <a:rPr lang="zh-TW" altLang="en-US" sz="3600">
                <a:solidFill>
                  <a:srgbClr val="004C69"/>
                </a:solidFill>
              </a:rPr>
              <a:t>格式</a:t>
            </a:r>
            <a:br>
              <a:rPr lang="en-US" sz="3600">
                <a:solidFill>
                  <a:srgbClr val="004C69"/>
                </a:solidFill>
              </a:rPr>
            </a:br>
            <a:r>
              <a:rPr lang="en-US" altLang="zh-TW" sz="3600">
                <a:solidFill>
                  <a:srgbClr val="004C69"/>
                </a:solidFill>
              </a:rPr>
              <a:t>JSON </a:t>
            </a:r>
            <a:r>
              <a:rPr lang="zh-TW" altLang="en-US" sz="3600">
                <a:solidFill>
                  <a:srgbClr val="004C69"/>
                </a:solidFill>
              </a:rPr>
              <a:t>語法規則（續） </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587</a:t>
            </a:fld>
            <a:endParaRPr lang="en-US" kern="0">
              <a:solidFill>
                <a:srgbClr val="595959"/>
              </a:solidFill>
            </a:endParaRPr>
          </a:p>
        </p:txBody>
      </p:sp>
    </p:spTree>
    <p:custDataLst>
      <p:tags r:id="rId3"/>
    </p:custDataLst>
    <p:extLst>
      <p:ext uri="{BB962C8B-B14F-4D97-AF65-F5344CB8AC3E}">
        <p14:creationId xmlns:p14="http://schemas.microsoft.com/office/powerpoint/2010/main" val="3859971453"/>
      </p:ext>
    </p:extLst>
  </p:cSld>
  <p:clrMapOvr>
    <a:masterClrMapping/>
  </p:clrMapOvr>
  <p:transition/>
  <p:timing/>
</p:sld>
</file>

<file path=ppt/slides/slide5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0FA87AE8-9285-CE4A-9C15-AA934B2BCE6C}"/>
              </a:ext>
            </a:extLst>
          </p:cNvPr>
          <p:cNvSpPr>
            <a:spLocks noGrp="1"/>
          </p:cNvSpPr>
          <p:nvPr>
            <p:ph idx="1"/>
          </p:nvPr>
        </p:nvSpPr>
        <p:spPr>
          <a:xfrm>
            <a:off x="192087" y="1065260"/>
            <a:ext cx="4716797" cy="5540425"/>
          </a:xfrm>
        </p:spPr>
        <p:txBody>
          <a:bodyPr>
            <a:normAutofit/>
          </a:bodyPr>
          <a:lstStyle/>
          <a:p>
            <a:pPr marL="0" indent="0">
              <a:buNone/>
            </a:pPr>
            <a:r>
              <a:rPr lang="zh-TW" altLang="en-US" sz="2400">
                <a:latin typeface="標楷體" pitchFamily="65" charset="-120"/>
              </a:rPr>
              <a:t>例如，</a:t>
            </a:r>
            <a:r>
              <a:rPr lang="en-US" altLang="zh-TW" sz="2400">
                <a:latin typeface="標楷體" pitchFamily="65" charset="-120"/>
              </a:rPr>
              <a:t>IPv4 </a:t>
            </a:r>
            <a:r>
              <a:rPr lang="zh-TW" altLang="en-US" sz="2400">
                <a:latin typeface="標楷體" pitchFamily="65" charset="-120"/>
              </a:rPr>
              <a:t>位址的清單可能看起來像下列輸出。鍵是 “</a:t>
            </a:r>
            <a:r>
              <a:rPr lang="en-US" altLang="zh-TW" sz="2400">
                <a:latin typeface="標楷體" pitchFamily="65" charset="-120"/>
              </a:rPr>
              <a:t>addresses”</a:t>
            </a:r>
            <a:r>
              <a:rPr lang="zh-TW" altLang="en-US" sz="2400">
                <a:latin typeface="標楷體" pitchFamily="65" charset="-120"/>
              </a:rPr>
              <a:t>。清單中的每個項目都是一個單獨的物件，用大括號 </a:t>
            </a:r>
            <a:r>
              <a:rPr lang="en-US" altLang="zh-TW" sz="2400">
                <a:latin typeface="標楷體" pitchFamily="65" charset="-120"/>
              </a:rPr>
              <a:t>{ } </a:t>
            </a:r>
            <a:r>
              <a:rPr lang="zh-TW" altLang="en-US" sz="2400">
                <a:latin typeface="標楷體" pitchFamily="65" charset="-120"/>
              </a:rPr>
              <a:t>分隔。物件是兩個鍵</a:t>
            </a:r>
            <a:r>
              <a:rPr lang="en-US" altLang="zh-TW" sz="2400">
                <a:latin typeface="標楷體" pitchFamily="65" charset="-120"/>
              </a:rPr>
              <a:t>/</a:t>
            </a:r>
            <a:r>
              <a:rPr lang="zh-TW" altLang="en-US" sz="2400">
                <a:latin typeface="標楷體" pitchFamily="65" charset="-120"/>
              </a:rPr>
              <a:t>值對：一個 </a:t>
            </a:r>
            <a:r>
              <a:rPr lang="en-US" altLang="zh-TW" sz="2400">
                <a:latin typeface="標楷體" pitchFamily="65" charset="-120"/>
              </a:rPr>
              <a:t>IPv4 </a:t>
            </a:r>
            <a:r>
              <a:rPr lang="zh-TW" altLang="en-US" sz="2400">
                <a:latin typeface="標楷體" pitchFamily="65" charset="-120"/>
              </a:rPr>
              <a:t>位址 </a:t>
            </a:r>
            <a:r>
              <a:rPr lang="en-US" altLang="zh-TW" sz="2400">
                <a:latin typeface="標楷體" pitchFamily="65" charset="-120"/>
              </a:rPr>
              <a:t>(“ip”) </a:t>
            </a:r>
            <a:r>
              <a:rPr lang="zh-TW" altLang="en-US" sz="2400">
                <a:latin typeface="標楷體" pitchFamily="65" charset="-120"/>
              </a:rPr>
              <a:t>和一個子網路遮罩 </a:t>
            </a:r>
            <a:r>
              <a:rPr lang="en-US" altLang="zh-TW" sz="2400">
                <a:latin typeface="標楷體" pitchFamily="65" charset="-120"/>
              </a:rPr>
              <a:t>(“netmask”)</a:t>
            </a:r>
            <a:r>
              <a:rPr lang="zh-TW" altLang="en-US" sz="2400">
                <a:latin typeface="標楷體" pitchFamily="65" charset="-120"/>
              </a:rPr>
              <a:t>，以逗號分隔。清單中的物件陣列也會在每個物件的右括號後面以逗號分隔。</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14.2</a:t>
            </a:r>
            <a:r>
              <a:rPr lang="zh-TW" altLang="en-US" sz="3600" smtClean="0">
                <a:solidFill>
                  <a:srgbClr val="004C69"/>
                </a:solidFill>
              </a:rPr>
              <a:t>資料</a:t>
            </a:r>
            <a:r>
              <a:rPr lang="zh-TW" altLang="en-US" sz="3600">
                <a:solidFill>
                  <a:srgbClr val="004C69"/>
                </a:solidFill>
              </a:rPr>
              <a:t>格式</a:t>
            </a:r>
            <a:br>
              <a:rPr lang="en-US" sz="3600">
                <a:solidFill>
                  <a:srgbClr val="004C69"/>
                </a:solidFill>
              </a:rPr>
            </a:br>
            <a:r>
              <a:rPr lang="zh-TW" altLang="zh-TW" sz="3600">
                <a:solidFill>
                  <a:srgbClr val="004C69"/>
                </a:solidFill>
              </a:rPr>
              <a:t>JSON 語法規則</a:t>
            </a:r>
            <a:r>
              <a:rPr lang="zh-TW" altLang="en-US" sz="3600">
                <a:solidFill>
                  <a:srgbClr val="004C69"/>
                </a:solidFill>
              </a:rPr>
              <a:t>（續）</a:t>
            </a:r>
          </a:p>
        </p:txBody>
      </p:sp>
      <p:sp>
        <p:nvSpPr>
          <p:cNvPr id="5" name="Rectangle 5">
            <a:extLst>
              <a:ext uri="{FF2B5EF4-FFF2-40B4-BE49-F238E27FC236}">
                <a16:creationId xmlns:a16="http://schemas.microsoft.com/office/drawing/2014/main" id="{12FDD3BF-43BD-4E47-8743-A9FC9C7A0219}"/>
              </a:ext>
            </a:extLst>
          </p:cNvPr>
          <p:cNvSpPr/>
          <p:nvPr/>
        </p:nvSpPr>
        <p:spPr>
          <a:xfrm>
            <a:off x="5242044" y="1076094"/>
            <a:ext cx="6096000" cy="4689489"/>
          </a:xfrm>
          <a:prstGeom prst="rect">
            <a:avLst/>
          </a:prstGeom>
          <a:solidFill>
            <a:srgbClr val="000000"/>
          </a:solidFill>
        </p:spPr>
        <p:txBody>
          <a:bodyPr>
            <a:spAutoFit/>
          </a:bodyPr>
          <a:lstStyle/>
          <a:p>
            <a:r>
              <a:rPr lang="en-US" sz="1867" b="1">
                <a:solidFill>
                  <a:srgbClr val="DFDFDF"/>
                </a:solidFill>
                <a:latin typeface="Courier New" panose="02070309020205020404" pitchFamily="49" charset="0"/>
              </a:rPr>
              <a:t>{ </a:t>
            </a:r>
          </a:p>
          <a:p>
            <a:r>
              <a:rPr lang="en-US" sz="1867" b="1">
                <a:solidFill>
                  <a:srgbClr val="F92672"/>
                </a:solidFill>
                <a:latin typeface="Courier New" panose="02070309020205020404" pitchFamily="49" charset="0"/>
              </a:rPr>
              <a:t>   "addresses"</a:t>
            </a:r>
            <a:r>
              <a:rPr lang="en-US" sz="1867" b="1">
                <a:solidFill>
                  <a:srgbClr val="DFDFDF"/>
                </a:solidFill>
                <a:latin typeface="Courier New" panose="02070309020205020404" pitchFamily="49" charset="0"/>
              </a:rPr>
              <a:t>: [ </a:t>
            </a:r>
          </a:p>
          <a:p>
            <a:r>
              <a:rPr lang="en-US" sz="1867" b="1">
                <a:solidFill>
                  <a:srgbClr val="DFDFDF"/>
                </a:solidFill>
                <a:latin typeface="Courier New" panose="02070309020205020404" pitchFamily="49" charset="0"/>
              </a:rPr>
              <a:t>      { </a:t>
            </a:r>
          </a:p>
          <a:p>
            <a:r>
              <a:rPr lang="en-US" sz="1867" b="1">
                <a:solidFill>
                  <a:srgbClr val="F92672"/>
                </a:solidFill>
                <a:latin typeface="Courier New" panose="02070309020205020404" pitchFamily="49" charset="0"/>
              </a:rPr>
              <a:t>         "ip"</a:t>
            </a:r>
            <a:r>
              <a:rPr lang="en-US" sz="1867" b="1">
                <a:solidFill>
                  <a:srgbClr val="DFDFDF"/>
                </a:solidFill>
                <a:latin typeface="Courier New" panose="02070309020205020404" pitchFamily="49" charset="0"/>
              </a:rPr>
              <a:t>: </a:t>
            </a:r>
            <a:r>
              <a:rPr lang="en-US" sz="1867" b="1">
                <a:solidFill>
                  <a:srgbClr val="E6DB74"/>
                </a:solidFill>
                <a:latin typeface="Courier New" panose="02070309020205020404" pitchFamily="49" charset="0"/>
              </a:rPr>
              <a:t>"172.16.0.2"</a:t>
            </a:r>
            <a:r>
              <a:rPr lang="en-US" sz="1867" b="1">
                <a:solidFill>
                  <a:srgbClr val="DFDFDF"/>
                </a:solidFill>
                <a:latin typeface="Courier New" panose="02070309020205020404" pitchFamily="49" charset="0"/>
              </a:rPr>
              <a:t>, </a:t>
            </a:r>
          </a:p>
          <a:p>
            <a:r>
              <a:rPr lang="en-US" sz="1867" b="1">
                <a:solidFill>
                  <a:srgbClr val="F92672"/>
                </a:solidFill>
                <a:latin typeface="Courier New" panose="02070309020205020404" pitchFamily="49" charset="0"/>
              </a:rPr>
              <a:t>         "netmask"</a:t>
            </a:r>
            <a:r>
              <a:rPr lang="en-US" sz="1867" b="1">
                <a:solidFill>
                  <a:srgbClr val="DFDFDF"/>
                </a:solidFill>
                <a:latin typeface="Courier New" panose="02070309020205020404" pitchFamily="49" charset="0"/>
              </a:rPr>
              <a:t>: </a:t>
            </a:r>
            <a:r>
              <a:rPr lang="en-US" sz="1867" b="1">
                <a:solidFill>
                  <a:srgbClr val="E6DB74"/>
                </a:solidFill>
                <a:latin typeface="Courier New" panose="02070309020205020404" pitchFamily="49" charset="0"/>
              </a:rPr>
              <a:t>"255.255.255.0"</a:t>
            </a:r>
            <a:r>
              <a:rPr lang="en-US" sz="1867" b="1">
                <a:solidFill>
                  <a:srgbClr val="DFDFDF"/>
                </a:solidFill>
                <a:latin typeface="Courier New" panose="02070309020205020404" pitchFamily="49" charset="0"/>
              </a:rPr>
              <a:t> </a:t>
            </a:r>
          </a:p>
          <a:p>
            <a:r>
              <a:rPr lang="en-US" sz="1867" b="1">
                <a:solidFill>
                  <a:srgbClr val="DFDFDF"/>
                </a:solidFill>
                <a:latin typeface="Courier New" panose="02070309020205020404" pitchFamily="49" charset="0"/>
              </a:rPr>
              <a:t>      }, </a:t>
            </a:r>
          </a:p>
          <a:p>
            <a:r>
              <a:rPr lang="en-US" sz="1867" b="1">
                <a:solidFill>
                  <a:srgbClr val="DFDFDF"/>
                </a:solidFill>
                <a:latin typeface="Courier New" panose="02070309020205020404" pitchFamily="49" charset="0"/>
              </a:rPr>
              <a:t>      { </a:t>
            </a:r>
          </a:p>
          <a:p>
            <a:r>
              <a:rPr lang="en-US" sz="1867" b="1">
                <a:solidFill>
                  <a:srgbClr val="F92672"/>
                </a:solidFill>
                <a:latin typeface="Courier New" panose="02070309020205020404" pitchFamily="49" charset="0"/>
              </a:rPr>
              <a:t>         "ip"</a:t>
            </a:r>
            <a:r>
              <a:rPr lang="en-US" sz="1867" b="1">
                <a:solidFill>
                  <a:srgbClr val="DFDFDF"/>
                </a:solidFill>
                <a:latin typeface="Courier New" panose="02070309020205020404" pitchFamily="49" charset="0"/>
              </a:rPr>
              <a:t>: </a:t>
            </a:r>
            <a:r>
              <a:rPr lang="en-US" sz="1867" b="1">
                <a:solidFill>
                  <a:srgbClr val="E6DB74"/>
                </a:solidFill>
                <a:latin typeface="Courier New" panose="02070309020205020404" pitchFamily="49" charset="0"/>
              </a:rPr>
              <a:t>"172.16.0.3"</a:t>
            </a:r>
            <a:r>
              <a:rPr lang="en-US" sz="1867" b="1">
                <a:solidFill>
                  <a:srgbClr val="DFDFDF"/>
                </a:solidFill>
                <a:latin typeface="Courier New" panose="02070309020205020404" pitchFamily="49" charset="0"/>
              </a:rPr>
              <a:t>, </a:t>
            </a:r>
          </a:p>
          <a:p>
            <a:r>
              <a:rPr lang="en-US" sz="1867" b="1">
                <a:solidFill>
                  <a:srgbClr val="F92672"/>
                </a:solidFill>
                <a:latin typeface="Courier New" panose="02070309020205020404" pitchFamily="49" charset="0"/>
              </a:rPr>
              <a:t>         "netmask"</a:t>
            </a:r>
            <a:r>
              <a:rPr lang="en-US" sz="1867" b="1">
                <a:solidFill>
                  <a:srgbClr val="DFDFDF"/>
                </a:solidFill>
                <a:latin typeface="Courier New" panose="02070309020205020404" pitchFamily="49" charset="0"/>
              </a:rPr>
              <a:t>: </a:t>
            </a:r>
            <a:r>
              <a:rPr lang="en-US" sz="1867" b="1">
                <a:solidFill>
                  <a:srgbClr val="E6DB74"/>
                </a:solidFill>
                <a:latin typeface="Courier New" panose="02070309020205020404" pitchFamily="49" charset="0"/>
              </a:rPr>
              <a:t>"255.255.255.0"</a:t>
            </a:r>
            <a:r>
              <a:rPr lang="en-US" sz="1867" b="1">
                <a:solidFill>
                  <a:srgbClr val="DFDFDF"/>
                </a:solidFill>
                <a:latin typeface="Courier New" panose="02070309020205020404" pitchFamily="49" charset="0"/>
              </a:rPr>
              <a:t> </a:t>
            </a:r>
          </a:p>
          <a:p>
            <a:r>
              <a:rPr lang="en-US" sz="1867" b="1">
                <a:solidFill>
                  <a:srgbClr val="DFDFDF"/>
                </a:solidFill>
                <a:latin typeface="Courier New" panose="02070309020205020404" pitchFamily="49" charset="0"/>
              </a:rPr>
              <a:t>      }, </a:t>
            </a:r>
          </a:p>
          <a:p>
            <a:r>
              <a:rPr lang="en-US" sz="1867" b="1">
                <a:solidFill>
                  <a:srgbClr val="DFDFDF"/>
                </a:solidFill>
                <a:latin typeface="Courier New" panose="02070309020205020404" pitchFamily="49" charset="0"/>
              </a:rPr>
              <a:t>      { </a:t>
            </a:r>
          </a:p>
          <a:p>
            <a:r>
              <a:rPr lang="en-US" sz="1867" b="1">
                <a:solidFill>
                  <a:srgbClr val="F92672"/>
                </a:solidFill>
                <a:latin typeface="Courier New" panose="02070309020205020404" pitchFamily="49" charset="0"/>
              </a:rPr>
              <a:t>         "ip"</a:t>
            </a:r>
            <a:r>
              <a:rPr lang="en-US" sz="1867" b="1">
                <a:solidFill>
                  <a:srgbClr val="DFDFDF"/>
                </a:solidFill>
                <a:latin typeface="Courier New" panose="02070309020205020404" pitchFamily="49" charset="0"/>
              </a:rPr>
              <a:t>: </a:t>
            </a:r>
            <a:r>
              <a:rPr lang="en-US" sz="1867" b="1">
                <a:solidFill>
                  <a:srgbClr val="E6DB74"/>
                </a:solidFill>
                <a:latin typeface="Courier New" panose="02070309020205020404" pitchFamily="49" charset="0"/>
              </a:rPr>
              <a:t>"172.16.0.4"</a:t>
            </a:r>
            <a:r>
              <a:rPr lang="en-US" sz="1867" b="1">
                <a:solidFill>
                  <a:srgbClr val="DFDFDF"/>
                </a:solidFill>
                <a:latin typeface="Courier New" panose="02070309020205020404" pitchFamily="49" charset="0"/>
              </a:rPr>
              <a:t>, </a:t>
            </a:r>
          </a:p>
          <a:p>
            <a:r>
              <a:rPr lang="en-US" sz="1867" b="1">
                <a:solidFill>
                  <a:srgbClr val="F92672"/>
                </a:solidFill>
                <a:latin typeface="Courier New" panose="02070309020205020404" pitchFamily="49" charset="0"/>
              </a:rPr>
              <a:t>         "netmask"</a:t>
            </a:r>
            <a:r>
              <a:rPr lang="en-US" sz="1867" b="1">
                <a:solidFill>
                  <a:srgbClr val="DFDFDF"/>
                </a:solidFill>
                <a:latin typeface="Courier New" panose="02070309020205020404" pitchFamily="49" charset="0"/>
              </a:rPr>
              <a:t>: </a:t>
            </a:r>
            <a:r>
              <a:rPr lang="en-US" sz="1867" b="1">
                <a:solidFill>
                  <a:srgbClr val="E6DB74"/>
                </a:solidFill>
                <a:latin typeface="Courier New" panose="02070309020205020404" pitchFamily="49" charset="0"/>
              </a:rPr>
              <a:t>"255.255.255.0"</a:t>
            </a:r>
            <a:r>
              <a:rPr lang="en-US" sz="1867" b="1">
                <a:solidFill>
                  <a:srgbClr val="DFDFDF"/>
                </a:solidFill>
                <a:latin typeface="Courier New" panose="02070309020205020404" pitchFamily="49" charset="0"/>
              </a:rPr>
              <a:t> </a:t>
            </a:r>
          </a:p>
          <a:p>
            <a:r>
              <a:rPr lang="en-US" sz="1867" b="1">
                <a:solidFill>
                  <a:srgbClr val="DFDFDF"/>
                </a:solidFill>
                <a:latin typeface="Courier New" panose="02070309020205020404" pitchFamily="49" charset="0"/>
              </a:rPr>
              <a:t>      } </a:t>
            </a:r>
          </a:p>
          <a:p>
            <a:r>
              <a:rPr lang="en-US" sz="1867" b="1">
                <a:solidFill>
                  <a:srgbClr val="DFDFDF"/>
                </a:solidFill>
                <a:latin typeface="Courier New" panose="02070309020205020404" pitchFamily="49" charset="0"/>
              </a:rPr>
              <a:t>   ] </a:t>
            </a:r>
          </a:p>
          <a:p>
            <a:r>
              <a:rPr lang="en-US" sz="1867" b="1">
                <a:solidFill>
                  <a:srgbClr val="DFDFDF"/>
                </a:solidFill>
                <a:latin typeface="Courier New" panose="02070309020205020404" pitchFamily="49" charset="0"/>
              </a:rPr>
              <a:t>}</a:t>
            </a:r>
            <a:endParaRPr lang="en-US" sz="1867" b="1"/>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588</a:t>
            </a:fld>
            <a:endParaRPr lang="en-US" kern="0">
              <a:solidFill>
                <a:srgbClr val="595959"/>
              </a:solidFill>
            </a:endParaRPr>
          </a:p>
        </p:txBody>
      </p:sp>
    </p:spTree>
    <p:custDataLst>
      <p:tags r:id="rId3"/>
    </p:custDataLst>
    <p:extLst>
      <p:ext uri="{BB962C8B-B14F-4D97-AF65-F5344CB8AC3E}">
        <p14:creationId xmlns:p14="http://schemas.microsoft.com/office/powerpoint/2010/main" val="178100152"/>
      </p:ext>
    </p:extLst>
  </p:cSld>
  <p:clrMapOvr>
    <a:masterClrMapping/>
  </p:clrMapOvr>
  <p:transition/>
  <p:timing/>
</p:sld>
</file>

<file path=ppt/slides/slide5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2AA2E53E-A661-8347-8E17-34423A1C633A}"/>
              </a:ext>
            </a:extLst>
          </p:cNvPr>
          <p:cNvSpPr>
            <a:spLocks noGrp="1"/>
          </p:cNvSpPr>
          <p:nvPr>
            <p:ph idx="1"/>
          </p:nvPr>
        </p:nvSpPr>
        <p:spPr>
          <a:xfrm>
            <a:off x="676427" y="1429789"/>
            <a:ext cx="9631356" cy="4670861"/>
          </a:xfrm>
        </p:spPr>
        <p:txBody>
          <a:bodyPr>
            <a:normAutofit/>
          </a:bodyPr>
          <a:lstStyle/>
          <a:p>
            <a:pPr marL="0" indent="0">
              <a:buNone/>
            </a:pPr>
            <a:r>
              <a:rPr lang="en-US" altLang="zh-TW" sz="2400">
                <a:latin typeface="標楷體" pitchFamily="65" charset="-120"/>
              </a:rPr>
              <a:t>YAML </a:t>
            </a:r>
            <a:r>
              <a:rPr lang="zh-TW" altLang="en-US" sz="2400">
                <a:latin typeface="標楷體" pitchFamily="65" charset="-120"/>
              </a:rPr>
              <a:t>是另一種類型的應用程式用於儲存，傳輸和讀取資料的的人類可閱讀資料格式。</a:t>
            </a:r>
            <a:r>
              <a:rPr lang="en-US" altLang="zh-TW" sz="2400">
                <a:latin typeface="標楷體" pitchFamily="65" charset="-120"/>
              </a:rPr>
              <a:t>YAML </a:t>
            </a:r>
            <a:r>
              <a:rPr lang="zh-TW" altLang="en-US" sz="2400">
                <a:latin typeface="標楷體" pitchFamily="65" charset="-120"/>
              </a:rPr>
              <a:t>的一些特徵包括：</a:t>
            </a:r>
          </a:p>
          <a:p>
            <a:pPr lvl="1"/>
            <a:r>
              <a:rPr lang="zh-TW" altLang="en-US">
                <a:latin typeface="標楷體" pitchFamily="65" charset="-120"/>
              </a:rPr>
              <a:t>它類似 </a:t>
            </a:r>
            <a:r>
              <a:rPr lang="en-US" altLang="zh-TW">
                <a:latin typeface="標楷體" pitchFamily="65" charset="-120"/>
              </a:rPr>
              <a:t>JSON</a:t>
            </a:r>
            <a:r>
              <a:rPr lang="zh-TW" altLang="en-US">
                <a:latin typeface="標楷體" pitchFamily="65" charset="-120"/>
              </a:rPr>
              <a:t>，被認為是 </a:t>
            </a:r>
            <a:r>
              <a:rPr lang="en-US" altLang="zh-TW">
                <a:latin typeface="標楷體" pitchFamily="65" charset="-120"/>
              </a:rPr>
              <a:t>JSON </a:t>
            </a:r>
            <a:r>
              <a:rPr lang="zh-TW" altLang="en-US">
                <a:latin typeface="標楷體" pitchFamily="65" charset="-120"/>
              </a:rPr>
              <a:t>的超集合。</a:t>
            </a:r>
          </a:p>
          <a:p>
            <a:pPr lvl="1"/>
            <a:r>
              <a:rPr lang="zh-TW" altLang="en-US">
                <a:latin typeface="標楷體" pitchFamily="65" charset="-120"/>
              </a:rPr>
              <a:t>它有一個極簡格式，使得它易於讀取和寫入。</a:t>
            </a:r>
          </a:p>
          <a:p>
            <a:pPr lvl="1"/>
            <a:r>
              <a:rPr lang="zh-TW" altLang="en-US">
                <a:latin typeface="標楷體" pitchFamily="65" charset="-120"/>
              </a:rPr>
              <a:t>它使用縮排來定義它的結構，而不使用括號或逗號。</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14.2</a:t>
            </a:r>
            <a:r>
              <a:rPr lang="zh-TW" altLang="en-US" sz="3600" smtClean="0">
                <a:solidFill>
                  <a:srgbClr val="004C69"/>
                </a:solidFill>
              </a:rPr>
              <a:t>資料</a:t>
            </a:r>
            <a:r>
              <a:rPr lang="zh-TW" altLang="en-US" sz="3600">
                <a:solidFill>
                  <a:srgbClr val="004C69"/>
                </a:solidFill>
              </a:rPr>
              <a:t>格式</a:t>
            </a:r>
            <a:br>
              <a:rPr lang="en-US" sz="3600">
                <a:solidFill>
                  <a:srgbClr val="004C69"/>
                </a:solidFill>
              </a:rPr>
            </a:br>
            <a:r>
              <a:rPr lang="en-US" altLang="zh-TW" sz="3600">
                <a:solidFill>
                  <a:srgbClr val="004C69"/>
                </a:solidFill>
              </a:rPr>
              <a:t>YAML </a:t>
            </a:r>
            <a:r>
              <a:rPr lang="zh-TW" altLang="en-US" sz="3600">
                <a:solidFill>
                  <a:srgbClr val="004C69"/>
                </a:solidFill>
              </a:rPr>
              <a:t>資料格式</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589</a:t>
            </a:fld>
            <a:endParaRPr lang="en-US" kern="0">
              <a:solidFill>
                <a:srgbClr val="595959"/>
              </a:solidFill>
            </a:endParaRPr>
          </a:p>
        </p:txBody>
      </p:sp>
    </p:spTree>
    <p:custDataLst>
      <p:tags r:id="rId3"/>
    </p:custDataLst>
    <p:extLst>
      <p:ext uri="{BB962C8B-B14F-4D97-AF65-F5344CB8AC3E}">
        <p14:creationId xmlns:p14="http://schemas.microsoft.com/office/powerpoint/2010/main" val="2997149214"/>
      </p:ext>
    </p:extLst>
  </p:cSld>
  <p:clrMapOvr>
    <a:masterClrMapping/>
  </p:clrMapOvr>
  <p:transition/>
  <p:timing/>
</p:sld>
</file>

<file path=ppt/slides/slide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022BF72F-42D9-854E-9755-0FD47C53F56B}"/>
              </a:ext>
            </a:extLst>
          </p:cNvPr>
          <p:cNvSpPr>
            <a:spLocks noGrp="1"/>
          </p:cNvSpPr>
          <p:nvPr>
            <p:ph idx="1"/>
          </p:nvPr>
        </p:nvSpPr>
        <p:spPr>
          <a:xfrm>
            <a:off x="342092" y="1229893"/>
            <a:ext cx="10816976" cy="5540425"/>
          </a:xfrm>
        </p:spPr>
        <p:txBody>
          <a:bodyPr>
            <a:normAutofit/>
          </a:bodyPr>
          <a:lstStyle/>
          <a:p>
            <a:r>
              <a:rPr lang="en-US" altLang="zh-TW" sz="2400">
                <a:latin typeface="標楷體" pitchFamily="65" charset="-120"/>
              </a:rPr>
              <a:t>OSPF </a:t>
            </a:r>
            <a:r>
              <a:rPr lang="zh-TW" altLang="en-US" sz="2400">
                <a:latin typeface="標楷體" pitchFamily="65" charset="-120"/>
              </a:rPr>
              <a:t>使用成本做為度量值。較低的成本表示比較高的成本更好的路徑。</a:t>
            </a:r>
          </a:p>
          <a:p>
            <a:r>
              <a:rPr lang="en-US" altLang="zh-TW" sz="2400">
                <a:latin typeface="標楷體" pitchFamily="65" charset="-120"/>
              </a:rPr>
              <a:t>Cisco </a:t>
            </a:r>
            <a:r>
              <a:rPr lang="zh-TW" altLang="en-US" sz="2400">
                <a:latin typeface="標楷體" pitchFamily="65" charset="-120"/>
              </a:rPr>
              <a:t>介面的成本與介面的頻寬成反比。因此，較高的頻寬表示成本較低。用於計算 </a:t>
            </a:r>
            <a:r>
              <a:rPr lang="en-US" altLang="zh-TW" sz="2400">
                <a:latin typeface="標楷體" pitchFamily="65" charset="-120"/>
              </a:rPr>
              <a:t>OSPF </a:t>
            </a:r>
            <a:r>
              <a:rPr lang="zh-TW" altLang="en-US" sz="2400">
                <a:latin typeface="標楷體" pitchFamily="65" charset="-120"/>
              </a:rPr>
              <a:t>成本的公式為：</a:t>
            </a:r>
            <a:endParaRPr lang="en-US" altLang="zh-TW" sz="2400">
              <a:latin typeface="標楷體" pitchFamily="65" charset="-120"/>
            </a:endParaRPr>
          </a:p>
          <a:p>
            <a:pPr marL="349241" lvl="2" indent="0">
              <a:buNone/>
            </a:pPr>
            <a:r>
              <a:rPr lang="zh-TW" altLang="en-US" sz="2400" b="1">
                <a:latin typeface="標楷體" pitchFamily="65" charset="-120"/>
                <a:cs typeface="Arial" pitchFamily="34" charset="0"/>
              </a:rPr>
              <a:t>成本 </a:t>
            </a:r>
            <a:r>
              <a:rPr lang="en-US" altLang="zh-TW" sz="2400" b="1">
                <a:latin typeface="標楷體" pitchFamily="65" charset="-120"/>
                <a:cs typeface="Arial" pitchFamily="34" charset="0"/>
              </a:rPr>
              <a:t>= </a:t>
            </a:r>
            <a:r>
              <a:rPr lang="zh-TW" altLang="en-US" sz="2400" b="1">
                <a:latin typeface="標楷體" pitchFamily="65" charset="-120"/>
                <a:cs typeface="Arial" pitchFamily="34" charset="0"/>
              </a:rPr>
              <a:t>參考頻寬 </a:t>
            </a:r>
            <a:r>
              <a:rPr lang="en-US" altLang="zh-TW" sz="2400" b="1">
                <a:latin typeface="標楷體" pitchFamily="65" charset="-120"/>
                <a:cs typeface="Arial" pitchFamily="34" charset="0"/>
              </a:rPr>
              <a:t>/ </a:t>
            </a:r>
            <a:r>
              <a:rPr lang="zh-TW" altLang="en-US" sz="2400" b="1">
                <a:latin typeface="標楷體" pitchFamily="65" charset="-120"/>
                <a:cs typeface="Arial" pitchFamily="34" charset="0"/>
              </a:rPr>
              <a:t>介面頻寬</a:t>
            </a:r>
          </a:p>
          <a:p>
            <a:r>
              <a:rPr lang="zh-TW" altLang="en-US" sz="2400">
                <a:latin typeface="標楷體" pitchFamily="65" charset="-120"/>
              </a:rPr>
              <a:t>預設參考頻寬為 </a:t>
            </a:r>
            <a:r>
              <a:rPr lang="en-US" altLang="zh-TW" sz="2400">
                <a:latin typeface="標楷體" pitchFamily="65" charset="-120"/>
              </a:rPr>
              <a:t>10</a:t>
            </a:r>
            <a:r>
              <a:rPr lang="en-US" altLang="zh-TW" sz="2400" baseline="30000">
                <a:latin typeface="標楷體" pitchFamily="65" charset="-120"/>
              </a:rPr>
              <a:t>8</a:t>
            </a:r>
            <a:r>
              <a:rPr lang="zh-TW" altLang="en-US" sz="2400">
                <a:latin typeface="標楷體" pitchFamily="65" charset="-120"/>
              </a:rPr>
              <a:t> </a:t>
            </a:r>
            <a:r>
              <a:rPr lang="en-US" altLang="zh-TW" sz="2400">
                <a:latin typeface="標楷體" pitchFamily="65" charset="-120"/>
              </a:rPr>
              <a:t>(100,000,000)</a:t>
            </a:r>
            <a:r>
              <a:rPr lang="zh-TW" altLang="en-US" sz="2400">
                <a:latin typeface="標楷體" pitchFamily="65" charset="-120"/>
              </a:rPr>
              <a:t>；因此，公式為：</a:t>
            </a:r>
          </a:p>
          <a:p>
            <a:pPr marL="349241" lvl="2" indent="0">
              <a:buNone/>
            </a:pPr>
            <a:r>
              <a:rPr lang="zh-TW" altLang="en-US" sz="2400" b="1">
                <a:latin typeface="標楷體" pitchFamily="65" charset="-120"/>
                <a:cs typeface="Arial" pitchFamily="34" charset="0"/>
              </a:rPr>
              <a:t>成本 </a:t>
            </a:r>
            <a:r>
              <a:rPr lang="en-US" altLang="zh-TW" sz="2400" b="1">
                <a:latin typeface="標楷體" pitchFamily="65" charset="-120"/>
                <a:cs typeface="Arial" pitchFamily="34" charset="0"/>
              </a:rPr>
              <a:t>= 100,000,000 bps / </a:t>
            </a:r>
            <a:r>
              <a:rPr lang="zh-TW" altLang="en-US" sz="2400" b="1">
                <a:latin typeface="標楷體" pitchFamily="65" charset="-120"/>
                <a:cs typeface="Arial" pitchFamily="34" charset="0"/>
              </a:rPr>
              <a:t>介面頻寬 （以 </a:t>
            </a:r>
            <a:r>
              <a:rPr lang="en-US" altLang="zh-TW" sz="2400" b="1">
                <a:latin typeface="標楷體" pitchFamily="65" charset="-120"/>
                <a:cs typeface="Arial" pitchFamily="34" charset="0"/>
              </a:rPr>
              <a:t>bps </a:t>
            </a:r>
            <a:r>
              <a:rPr lang="zh-TW" altLang="en-US" sz="2400" b="1">
                <a:latin typeface="標楷體" pitchFamily="65" charset="-120"/>
                <a:cs typeface="Arial" pitchFamily="34" charset="0"/>
              </a:rPr>
              <a:t>為單位）</a:t>
            </a:r>
          </a:p>
          <a:p>
            <a:r>
              <a:rPr lang="zh-TW" altLang="en-US" sz="2400">
                <a:latin typeface="標楷體" pitchFamily="65" charset="-120"/>
              </a:rPr>
              <a:t>由於 </a:t>
            </a:r>
            <a:r>
              <a:rPr lang="en-US" altLang="zh-TW" sz="2400">
                <a:latin typeface="標楷體" pitchFamily="65" charset="-120"/>
              </a:rPr>
              <a:t>OSPF </a:t>
            </a:r>
            <a:r>
              <a:rPr lang="zh-TW" altLang="en-US" sz="2400">
                <a:latin typeface="標楷體" pitchFamily="65" charset="-120"/>
              </a:rPr>
              <a:t>成本值必須是整數，因此 </a:t>
            </a:r>
            <a:r>
              <a:rPr lang="en-US" altLang="zh-TW" sz="2400" err="1">
                <a:latin typeface="標楷體" pitchFamily="65" charset="-120"/>
              </a:rPr>
              <a:t>FastEthernet</a:t>
            </a:r>
            <a:r>
              <a:rPr lang="zh-TW" altLang="en-US" sz="2400">
                <a:latin typeface="標楷體" pitchFamily="65" charset="-120"/>
              </a:rPr>
              <a:t>、</a:t>
            </a:r>
            <a:r>
              <a:rPr lang="en-US" altLang="zh-TW" sz="2400">
                <a:latin typeface="標楷體" pitchFamily="65" charset="-120"/>
              </a:rPr>
              <a:t>Gigabit Ethernet </a:t>
            </a:r>
            <a:r>
              <a:rPr lang="zh-TW" altLang="en-US" sz="2400">
                <a:latin typeface="標楷體" pitchFamily="65" charset="-120"/>
              </a:rPr>
              <a:t>和 </a:t>
            </a:r>
            <a:r>
              <a:rPr lang="en-US" altLang="zh-TW" sz="2400">
                <a:latin typeface="標楷體" pitchFamily="65" charset="-120"/>
              </a:rPr>
              <a:t>10 GigE </a:t>
            </a:r>
            <a:r>
              <a:rPr lang="zh-TW" altLang="en-US" sz="2400">
                <a:latin typeface="標楷體" pitchFamily="65" charset="-120"/>
              </a:rPr>
              <a:t>介面會共用相同的成本。若要更正此情況，你可以：</a:t>
            </a:r>
          </a:p>
          <a:p>
            <a:pPr marL="478435" lvl="1" indent="-380990"/>
            <a:r>
              <a:rPr lang="zh-TW" altLang="en-US">
                <a:latin typeface="標楷體" pitchFamily="65" charset="-120"/>
              </a:rPr>
              <a:t>在每部 </a:t>
            </a:r>
            <a:r>
              <a:rPr lang="en-US" altLang="zh-TW">
                <a:latin typeface="標楷體" pitchFamily="65" charset="-120"/>
              </a:rPr>
              <a:t>OSPF </a:t>
            </a:r>
            <a:r>
              <a:rPr lang="zh-TW" altLang="en-US">
                <a:latin typeface="標楷體" pitchFamily="65" charset="-120"/>
              </a:rPr>
              <a:t>路由器上使用 </a:t>
            </a:r>
            <a:r>
              <a:rPr lang="en-US" altLang="zh-TW" b="1">
                <a:latin typeface="標楷體" pitchFamily="65" charset="-120"/>
              </a:rPr>
              <a:t>auto-cost reference-bandwidth </a:t>
            </a:r>
            <a:r>
              <a:rPr lang="zh-TW" altLang="en-US">
                <a:latin typeface="標楷體" pitchFamily="65" charset="-120"/>
              </a:rPr>
              <a:t>命令調整參考頻寬。</a:t>
            </a:r>
          </a:p>
          <a:p>
            <a:pPr marL="478435" lvl="1" indent="-380990"/>
            <a:r>
              <a:rPr lang="zh-TW" altLang="en-US">
                <a:latin typeface="標楷體" pitchFamily="65" charset="-120"/>
              </a:rPr>
              <a:t>在必要的介面上使用 </a:t>
            </a:r>
            <a:r>
              <a:rPr lang="en-US" altLang="zh-TW" b="1" err="1">
                <a:latin typeface="標楷體" pitchFamily="65" charset="-120"/>
              </a:rPr>
              <a:t>ip ospf cost </a:t>
            </a:r>
            <a:r>
              <a:rPr lang="zh-TW" altLang="en-US">
                <a:latin typeface="標楷體" pitchFamily="65" charset="-120"/>
              </a:rPr>
              <a:t>命令手動設定 </a:t>
            </a:r>
            <a:r>
              <a:rPr lang="en-US" altLang="zh-TW">
                <a:latin typeface="標楷體" pitchFamily="65" charset="-120"/>
              </a:rPr>
              <a:t>OSPF </a:t>
            </a:r>
            <a:r>
              <a:rPr lang="zh-TW" altLang="en-US">
                <a:latin typeface="標楷體" pitchFamily="65" charset="-120"/>
              </a:rPr>
              <a:t>成本值。</a:t>
            </a:r>
            <a:endParaRPr lang="en-US">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en-US" altLang="zh-TW" sz="3600">
                <a:solidFill>
                  <a:srgbClr val="004C69"/>
                </a:solidFill>
              </a:rPr>
              <a:t>Cisco</a:t>
            </a:r>
            <a:r>
              <a:rPr lang="zh-TW" altLang="en-US" sz="3600">
                <a:solidFill>
                  <a:srgbClr val="004C69"/>
                </a:solidFill>
              </a:rPr>
              <a:t> </a:t>
            </a:r>
            <a:r>
              <a:rPr lang="en-US" altLang="zh-TW" sz="3600">
                <a:solidFill>
                  <a:srgbClr val="004C69"/>
                </a:solidFill>
              </a:rPr>
              <a:t>OSPF </a:t>
            </a:r>
            <a:r>
              <a:rPr lang="zh-TW" altLang="en-US" sz="3600">
                <a:solidFill>
                  <a:srgbClr val="004C69"/>
                </a:solidFill>
              </a:rPr>
              <a:t>成本度量值</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59</a:t>
            </a:fld>
            <a:endParaRPr lang="en-US" kern="0">
              <a:solidFill>
                <a:srgbClr val="595959"/>
              </a:solidFill>
            </a:endParaRPr>
          </a:p>
        </p:txBody>
      </p:sp>
    </p:spTree>
    <p:custDataLst>
      <p:tags r:id="rId3"/>
    </p:custDataLst>
    <p:extLst>
      <p:ext uri="{BB962C8B-B14F-4D97-AF65-F5344CB8AC3E}">
        <p14:creationId xmlns:p14="http://schemas.microsoft.com/office/powerpoint/2010/main" val="2337509634"/>
      </p:ext>
    </p:extLst>
  </p:cSld>
  <p:clrMapOvr>
    <a:masterClrMapping/>
  </p:clrMapOvr>
  <p:transition/>
  <p:timing/>
</p:sld>
</file>

<file path=ppt/slides/slide5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1CB5A68D-8F23-0E46-A4DF-BB94C4D90712}"/>
              </a:ext>
            </a:extLst>
          </p:cNvPr>
          <p:cNvSpPr>
            <a:spLocks noGrp="1"/>
          </p:cNvSpPr>
          <p:nvPr>
            <p:ph idx="1"/>
          </p:nvPr>
        </p:nvSpPr>
        <p:spPr>
          <a:xfrm>
            <a:off x="5689599" y="1065260"/>
            <a:ext cx="6306868" cy="5540425"/>
          </a:xfrm>
        </p:spPr>
        <p:txBody>
          <a:bodyPr>
            <a:normAutofit/>
          </a:bodyPr>
          <a:lstStyle/>
          <a:p>
            <a:pPr marL="380990" indent="-380990">
              <a:buFont typeface="Arial" pitchFamily="34" charset="0"/>
              <a:buChar char="•"/>
            </a:pPr>
            <a:r>
              <a:rPr lang="en-US" altLang="zh-TW" sz="2400">
                <a:latin typeface="標楷體" pitchFamily="65" charset="-120"/>
              </a:rPr>
              <a:t>JSON </a:t>
            </a:r>
            <a:r>
              <a:rPr lang="zh-TW" altLang="en-US" sz="2400">
                <a:latin typeface="標楷體" pitchFamily="65" charset="-120"/>
              </a:rPr>
              <a:t>中的 </a:t>
            </a:r>
            <a:r>
              <a:rPr lang="en-US" altLang="zh-TW" sz="2400">
                <a:latin typeface="標楷體" pitchFamily="65" charset="-120"/>
              </a:rPr>
              <a:t>IOS </a:t>
            </a:r>
            <a:r>
              <a:rPr lang="zh-TW" altLang="en-US" sz="2400">
                <a:latin typeface="標楷體" pitchFamily="65" charset="-120"/>
              </a:rPr>
              <a:t>輸出是在左側。在 </a:t>
            </a:r>
            <a:r>
              <a:rPr lang="en-US" altLang="zh-TW" sz="2400">
                <a:latin typeface="標楷體" pitchFamily="65" charset="-120"/>
              </a:rPr>
              <a:t>YAML </a:t>
            </a:r>
            <a:r>
              <a:rPr lang="zh-TW" altLang="en-US" sz="2400">
                <a:latin typeface="標楷體" pitchFamily="65" charset="-120"/>
              </a:rPr>
              <a:t>格式相同的資料如下。這更容易閱讀。</a:t>
            </a:r>
          </a:p>
          <a:p>
            <a:pPr marL="380990" indent="-380990">
              <a:buFont typeface="Arial" pitchFamily="34" charset="0"/>
              <a:buChar char="•"/>
            </a:pPr>
            <a:r>
              <a:rPr lang="zh-TW" altLang="en-US" sz="2400">
                <a:latin typeface="標楷體" pitchFamily="65" charset="-120"/>
              </a:rPr>
              <a:t>類似於 </a:t>
            </a:r>
            <a:r>
              <a:rPr lang="en-US" altLang="zh-TW" sz="2400">
                <a:latin typeface="標楷體" pitchFamily="65" charset="-120"/>
              </a:rPr>
              <a:t>JSON</a:t>
            </a:r>
            <a:r>
              <a:rPr lang="zh-TW" altLang="en-US" sz="2400">
                <a:latin typeface="標楷體" pitchFamily="65" charset="-120"/>
              </a:rPr>
              <a:t>，</a:t>
            </a:r>
            <a:r>
              <a:rPr lang="en-US" altLang="zh-TW" sz="2400">
                <a:latin typeface="標楷體" pitchFamily="65" charset="-120"/>
              </a:rPr>
              <a:t>YAML </a:t>
            </a:r>
            <a:r>
              <a:rPr lang="zh-TW" altLang="en-US" sz="2400">
                <a:latin typeface="標楷體" pitchFamily="65" charset="-120"/>
              </a:rPr>
              <a:t>物件是一個或多個鍵值對。鍵值對以冒號分隔，而不使用引號。在 </a:t>
            </a:r>
            <a:r>
              <a:rPr lang="en-US" altLang="zh-TW" sz="2400">
                <a:latin typeface="標楷體" pitchFamily="65" charset="-120"/>
              </a:rPr>
              <a:t>YAML </a:t>
            </a:r>
            <a:r>
              <a:rPr lang="zh-TW" altLang="en-US" sz="2400">
                <a:latin typeface="標楷體" pitchFamily="65" charset="-120"/>
              </a:rPr>
              <a:t>中，連字符號用於分隔清單中的每個元素。</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14.2</a:t>
            </a:r>
            <a:r>
              <a:rPr lang="zh-TW" altLang="en-US" sz="3600" smtClean="0">
                <a:solidFill>
                  <a:srgbClr val="004C69"/>
                </a:solidFill>
              </a:rPr>
              <a:t> 資料</a:t>
            </a:r>
            <a:r>
              <a:rPr lang="zh-TW" altLang="en-US" sz="3600">
                <a:solidFill>
                  <a:srgbClr val="004C69"/>
                </a:solidFill>
              </a:rPr>
              <a:t>格式</a:t>
            </a:r>
            <a:br>
              <a:rPr lang="en-US" sz="3600">
                <a:solidFill>
                  <a:srgbClr val="004C69"/>
                </a:solidFill>
              </a:rPr>
            </a:br>
            <a:r>
              <a:rPr lang="en-US" altLang="zh-TW" sz="3600">
                <a:solidFill>
                  <a:srgbClr val="004C69"/>
                </a:solidFill>
              </a:rPr>
              <a:t>YAML </a:t>
            </a:r>
            <a:r>
              <a:rPr lang="zh-TW" altLang="en-US" sz="3600">
                <a:solidFill>
                  <a:srgbClr val="004C69"/>
                </a:solidFill>
              </a:rPr>
              <a:t>資料格式（續） </a:t>
            </a:r>
          </a:p>
        </p:txBody>
      </p:sp>
      <p:sp>
        <p:nvSpPr>
          <p:cNvPr id="8" name="Rectangle 5">
            <a:extLst>
              <a:ext uri="{FF2B5EF4-FFF2-40B4-BE49-F238E27FC236}">
                <a16:creationId xmlns:a16="http://schemas.microsoft.com/office/drawing/2014/main" id="{92DE2D26-68AD-48C3-9744-EDA7E4409F62}"/>
              </a:ext>
            </a:extLst>
          </p:cNvPr>
          <p:cNvSpPr/>
          <p:nvPr/>
        </p:nvSpPr>
        <p:spPr>
          <a:xfrm>
            <a:off x="183143" y="1065259"/>
            <a:ext cx="5471595" cy="5755422"/>
          </a:xfrm>
          <a:prstGeom prst="rect">
            <a:avLst/>
          </a:prstGeom>
          <a:solidFill>
            <a:srgbClr val="000000"/>
          </a:solidFill>
        </p:spPr>
        <p:txBody>
          <a:bodyPr wrap="square">
            <a:spAutoFit/>
          </a:bodyPr>
          <a:lstStyle/>
          <a:p>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"ietf-interfaces:interface"</a:t>
            </a:r>
            <a:r>
              <a:rPr lang="en-US" sz="1600" b="1">
                <a:solidFill>
                  <a:srgbClr val="DFDFDF"/>
                </a:solidFill>
                <a:latin typeface="Courier New" panose="02070309020205020404" pitchFamily="49" charset="0"/>
              </a:rPr>
              <a:t>: { </a:t>
            </a:r>
          </a:p>
          <a:p>
            <a:r>
              <a:rPr lang="en-US" sz="1600" b="1">
                <a:solidFill>
                  <a:srgbClr val="F92672"/>
                </a:solidFill>
                <a:latin typeface="Courier New" panose="02070309020205020404" pitchFamily="49" charset="0"/>
              </a:rPr>
              <a:t>      "name"</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"GigabitEthernet2"</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"description"</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"Wide Area Network"</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"enabled"</a:t>
            </a:r>
            <a:r>
              <a:rPr lang="en-US" sz="1600" b="1">
                <a:solidFill>
                  <a:srgbClr val="DFDFDF"/>
                </a:solidFill>
                <a:latin typeface="Courier New" panose="02070309020205020404" pitchFamily="49" charset="0"/>
              </a:rPr>
              <a:t>: </a:t>
            </a:r>
            <a:r>
              <a:rPr lang="en-US" sz="1600" b="1">
                <a:solidFill>
                  <a:srgbClr val="AE81FF"/>
                </a:solidFill>
                <a:latin typeface="Courier New" panose="02070309020205020404" pitchFamily="49" charset="0"/>
              </a:rPr>
              <a:t>true</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"ietf-ip:ipv4"</a:t>
            </a:r>
            <a:r>
              <a:rPr lang="en-US" sz="1600" b="1">
                <a:solidFill>
                  <a:srgbClr val="DFDFDF"/>
                </a:solidFill>
                <a:latin typeface="Courier New" panose="02070309020205020404" pitchFamily="49" charset="0"/>
              </a:rPr>
              <a:t>: { </a:t>
            </a:r>
          </a:p>
          <a:p>
            <a:r>
              <a:rPr lang="en-US" sz="1600" b="1">
                <a:solidFill>
                  <a:srgbClr val="F92672"/>
                </a:solidFill>
                <a:latin typeface="Courier New" panose="02070309020205020404" pitchFamily="49" charset="0"/>
              </a:rPr>
              <a:t>         "address"</a:t>
            </a:r>
            <a:r>
              <a:rPr lang="en-US" sz="1600" b="1">
                <a:solidFill>
                  <a:srgbClr val="DFDFDF"/>
                </a:solidFill>
                <a:latin typeface="Courier New" panose="02070309020205020404" pitchFamily="49" charset="0"/>
              </a:rPr>
              <a:t>: [ </a:t>
            </a:r>
          </a:p>
          <a:p>
            <a:r>
              <a:rPr lang="en-US" sz="1600" b="1">
                <a:solidFill>
                  <a:srgbClr val="DFDFDF"/>
                </a:solidFill>
                <a:latin typeface="Courier New" panose="02070309020205020404" pitchFamily="49" charset="0"/>
              </a:rPr>
              <a:t>            { </a:t>
            </a:r>
          </a:p>
          <a:p>
            <a:r>
              <a:rPr lang="en-US" sz="1600" b="1">
                <a:solidFill>
                  <a:srgbClr val="F92672"/>
                </a:solidFill>
                <a:latin typeface="Courier New" panose="02070309020205020404" pitchFamily="49" charset="0"/>
              </a:rPr>
              <a:t>               "ip"</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"172.16.0.2"</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"netmask"</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"255.255.255.0"</a:t>
            </a:r>
            <a:r>
              <a:rPr lang="en-US" sz="1600" b="1">
                <a:solidFill>
                  <a:srgbClr val="DFDFDF"/>
                </a:solidFill>
                <a:latin typeface="Courier New" panose="02070309020205020404" pitchFamily="49" charset="0"/>
              </a:rPr>
              <a:t> </a:t>
            </a:r>
          </a:p>
          <a:p>
            <a:r>
              <a:rPr lang="en-US" sz="1600" b="1">
                <a:solidFill>
                  <a:srgbClr val="DFDFDF"/>
                </a:solidFill>
                <a:latin typeface="Courier New" panose="02070309020205020404" pitchFamily="49" charset="0"/>
              </a:rPr>
              <a:t>            }, </a:t>
            </a:r>
          </a:p>
          <a:p>
            <a:r>
              <a:rPr lang="en-US" sz="1600" b="1">
                <a:solidFill>
                  <a:srgbClr val="DFDFDF"/>
                </a:solidFill>
                <a:latin typeface="Courier New" panose="02070309020205020404" pitchFamily="49" charset="0"/>
              </a:rPr>
              <a:t>            { </a:t>
            </a:r>
          </a:p>
          <a:p>
            <a:r>
              <a:rPr lang="en-US" sz="1600" b="1">
                <a:solidFill>
                  <a:srgbClr val="F92672"/>
                </a:solidFill>
                <a:latin typeface="Courier New" panose="02070309020205020404" pitchFamily="49" charset="0"/>
              </a:rPr>
              <a:t>               "ip"</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"172.16.0.3"</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"netmask"</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"255.255.255.0"</a:t>
            </a:r>
            <a:r>
              <a:rPr lang="en-US" sz="1600" b="1">
                <a:solidFill>
                  <a:srgbClr val="DFDFDF"/>
                </a:solidFill>
                <a:latin typeface="Courier New" panose="02070309020205020404" pitchFamily="49" charset="0"/>
              </a:rPr>
              <a:t> </a:t>
            </a:r>
          </a:p>
          <a:p>
            <a:r>
              <a:rPr lang="en-US" sz="1600" b="1">
                <a:solidFill>
                  <a:srgbClr val="DFDFDF"/>
                </a:solidFill>
                <a:latin typeface="Courier New" panose="02070309020205020404" pitchFamily="49" charset="0"/>
              </a:rPr>
              <a:t>            }, </a:t>
            </a:r>
          </a:p>
          <a:p>
            <a:r>
              <a:rPr lang="en-US" sz="1600" b="1">
                <a:solidFill>
                  <a:srgbClr val="DFDFDF"/>
                </a:solidFill>
                <a:latin typeface="Courier New" panose="02070309020205020404" pitchFamily="49" charset="0"/>
              </a:rPr>
              <a:t>            { </a:t>
            </a:r>
          </a:p>
          <a:p>
            <a:r>
              <a:rPr lang="en-US" sz="1600" b="1">
                <a:solidFill>
                  <a:srgbClr val="F92672"/>
                </a:solidFill>
                <a:latin typeface="Courier New" panose="02070309020205020404" pitchFamily="49" charset="0"/>
              </a:rPr>
              <a:t>               "ip"</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"172.16.0.4"</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"netmask"</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"255.255.255.0"</a:t>
            </a:r>
            <a:r>
              <a:rPr lang="en-US" sz="1600" b="1">
                <a:solidFill>
                  <a:srgbClr val="DFDFDF"/>
                </a:solidFill>
                <a:latin typeface="Courier New" panose="02070309020205020404" pitchFamily="49" charset="0"/>
              </a:rPr>
              <a:t> </a:t>
            </a:r>
          </a:p>
          <a:p>
            <a:r>
              <a:rPr lang="en-US" sz="1600" b="1">
                <a:solidFill>
                  <a:srgbClr val="DFDFDF"/>
                </a:solidFill>
                <a:latin typeface="Courier New" panose="02070309020205020404" pitchFamily="49" charset="0"/>
              </a:rPr>
              <a:t>            } </a:t>
            </a:r>
          </a:p>
          <a:p>
            <a:r>
              <a:rPr lang="en-US" sz="1600" b="1">
                <a:solidFill>
                  <a:srgbClr val="DFDFDF"/>
                </a:solidFill>
                <a:latin typeface="Courier New" panose="02070309020205020404" pitchFamily="49" charset="0"/>
              </a:rPr>
              <a:t>         ] </a:t>
            </a:r>
          </a:p>
          <a:p>
            <a:r>
              <a:rPr lang="en-US" sz="1600" b="1">
                <a:solidFill>
                  <a:srgbClr val="DFDFDF"/>
                </a:solidFill>
                <a:latin typeface="Courier New" panose="02070309020205020404" pitchFamily="49" charset="0"/>
              </a:rPr>
              <a:t>      } </a:t>
            </a:r>
          </a:p>
          <a:p>
            <a:r>
              <a:rPr lang="en-US" sz="1600" b="1">
                <a:solidFill>
                  <a:srgbClr val="DFDFDF"/>
                </a:solidFill>
                <a:latin typeface="Courier New" panose="02070309020205020404" pitchFamily="49" charset="0"/>
              </a:rPr>
              <a:t>   } </a:t>
            </a:r>
          </a:p>
          <a:p>
            <a:r>
              <a:rPr lang="en-US" sz="1600" b="1">
                <a:solidFill>
                  <a:srgbClr val="DFDFDF"/>
                </a:solidFill>
                <a:latin typeface="Courier New" panose="02070309020205020404" pitchFamily="49" charset="0"/>
              </a:rPr>
              <a:t>}</a:t>
            </a:r>
            <a:endParaRPr lang="en-US" sz="1600" b="1"/>
          </a:p>
        </p:txBody>
      </p:sp>
      <p:sp>
        <p:nvSpPr>
          <p:cNvPr id="9" name="Rectangle 6">
            <a:extLst>
              <a:ext uri="{FF2B5EF4-FFF2-40B4-BE49-F238E27FC236}">
                <a16:creationId xmlns:a16="http://schemas.microsoft.com/office/drawing/2014/main" id="{E5CE45D2-EAD4-4274-AF0E-78BF078E3088}"/>
              </a:ext>
            </a:extLst>
          </p:cNvPr>
          <p:cNvSpPr/>
          <p:nvPr/>
        </p:nvSpPr>
        <p:spPr>
          <a:xfrm>
            <a:off x="5877995" y="3621509"/>
            <a:ext cx="6096000" cy="3046988"/>
          </a:xfrm>
          <a:prstGeom prst="rect">
            <a:avLst/>
          </a:prstGeom>
          <a:solidFill>
            <a:srgbClr val="000000"/>
          </a:solidFill>
        </p:spPr>
        <p:txBody>
          <a:bodyPr>
            <a:spAutoFit/>
          </a:bodyPr>
          <a:lstStyle/>
          <a:p>
            <a:r>
              <a:rPr lang="en-US" sz="1600" b="1" err="1">
                <a:solidFill>
                  <a:srgbClr val="F92672"/>
                </a:solidFill>
                <a:latin typeface="Courier New" panose="02070309020205020404" pitchFamily="49" charset="0"/>
              </a:rPr>
              <a:t>ietf-interfaces:interface:</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name:</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GigabitEthernet2</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description:</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Wide</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Area</a:t>
            </a:r>
            <a:r>
              <a:rPr lang="en-US" sz="1600" b="1">
                <a:solidFill>
                  <a:srgbClr val="DFDFDF"/>
                </a:solidFill>
                <a:latin typeface="Courier New" panose="02070309020205020404" pitchFamily="49" charset="0"/>
              </a:rPr>
              <a:t> </a:t>
            </a:r>
            <a:r>
              <a:rPr lang="en-US" sz="1600" b="1">
                <a:solidFill>
                  <a:srgbClr val="E6DB74"/>
                </a:solidFill>
                <a:latin typeface="Courier New" panose="02070309020205020404" pitchFamily="49" charset="0"/>
              </a:rPr>
              <a:t>Network</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enabled:</a:t>
            </a:r>
            <a:r>
              <a:rPr lang="en-US" sz="1600" b="1">
                <a:solidFill>
                  <a:srgbClr val="DFDFDF"/>
                </a:solidFill>
                <a:latin typeface="Courier New" panose="02070309020205020404" pitchFamily="49" charset="0"/>
              </a:rPr>
              <a:t> </a:t>
            </a:r>
            <a:r>
              <a:rPr lang="en-US" sz="1600" b="1">
                <a:solidFill>
                  <a:srgbClr val="AE81FF"/>
                </a:solidFill>
                <a:latin typeface="Courier New" panose="02070309020205020404" pitchFamily="49" charset="0"/>
              </a:rPr>
              <a:t>true</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ietf-ip:ipv4:</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address:</a:t>
            </a:r>
            <a:r>
              <a:rPr lang="en-US" sz="1600" b="1">
                <a:solidFill>
                  <a:srgbClr val="DFDFDF"/>
                </a:solidFill>
                <a:latin typeface="Courier New" panose="02070309020205020404" pitchFamily="49" charset="0"/>
              </a:rPr>
              <a:t> </a:t>
            </a:r>
          </a:p>
          <a:p>
            <a:r>
              <a:rPr lang="en-US" sz="1600" b="1">
                <a:solidFill>
                  <a:srgbClr val="DFDFDF"/>
                </a:solidFill>
                <a:latin typeface="Courier New" panose="02070309020205020404" pitchFamily="49" charset="0"/>
              </a:rPr>
              <a:t>         - </a:t>
            </a:r>
            <a:r>
              <a:rPr lang="en-US" sz="1600" b="1" err="1">
                <a:solidFill>
                  <a:srgbClr val="F92672"/>
                </a:solidFill>
                <a:latin typeface="Courier New" panose="02070309020205020404" pitchFamily="49" charset="0"/>
              </a:rPr>
              <a:t>ip:</a:t>
            </a:r>
            <a:r>
              <a:rPr lang="en-US" sz="1600" b="1">
                <a:solidFill>
                  <a:srgbClr val="DFDFDF"/>
                </a:solidFill>
                <a:latin typeface="Courier New" panose="02070309020205020404" pitchFamily="49" charset="0"/>
              </a:rPr>
              <a:t> </a:t>
            </a:r>
            <a:r>
              <a:rPr lang="en-US" sz="1600" b="1">
                <a:solidFill>
                  <a:srgbClr val="AE81FF"/>
                </a:solidFill>
                <a:latin typeface="Courier New" panose="02070309020205020404" pitchFamily="49" charset="0"/>
              </a:rPr>
              <a:t>172.16.0.2</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netmask:</a:t>
            </a:r>
            <a:r>
              <a:rPr lang="en-US" sz="1600" b="1">
                <a:solidFill>
                  <a:srgbClr val="DFDFDF"/>
                </a:solidFill>
                <a:latin typeface="Courier New" panose="02070309020205020404" pitchFamily="49" charset="0"/>
              </a:rPr>
              <a:t> </a:t>
            </a:r>
            <a:r>
              <a:rPr lang="en-US" sz="1600" b="1">
                <a:solidFill>
                  <a:srgbClr val="AE81FF"/>
                </a:solidFill>
                <a:latin typeface="Courier New" panose="02070309020205020404" pitchFamily="49" charset="0"/>
              </a:rPr>
              <a:t>255.255.255.0</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 ip:</a:t>
            </a:r>
            <a:r>
              <a:rPr lang="en-US" sz="1600" b="1">
                <a:solidFill>
                  <a:srgbClr val="DFDFDF"/>
                </a:solidFill>
                <a:latin typeface="Courier New" panose="02070309020205020404" pitchFamily="49" charset="0"/>
              </a:rPr>
              <a:t> </a:t>
            </a:r>
            <a:r>
              <a:rPr lang="en-US" sz="1600" b="1">
                <a:solidFill>
                  <a:srgbClr val="AE81FF"/>
                </a:solidFill>
                <a:latin typeface="Courier New" panose="02070309020205020404" pitchFamily="49" charset="0"/>
              </a:rPr>
              <a:t>172.16.0.3</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netmask:</a:t>
            </a:r>
            <a:r>
              <a:rPr lang="en-US" sz="1600" b="1">
                <a:solidFill>
                  <a:srgbClr val="DFDFDF"/>
                </a:solidFill>
                <a:latin typeface="Courier New" panose="02070309020205020404" pitchFamily="49" charset="0"/>
              </a:rPr>
              <a:t> </a:t>
            </a:r>
            <a:r>
              <a:rPr lang="en-US" sz="1600" b="1">
                <a:solidFill>
                  <a:srgbClr val="AE81FF"/>
                </a:solidFill>
                <a:latin typeface="Courier New" panose="02070309020205020404" pitchFamily="49" charset="0"/>
              </a:rPr>
              <a:t>255.255.255.0</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 ip:</a:t>
            </a:r>
            <a:r>
              <a:rPr lang="en-US" sz="1600" b="1">
                <a:solidFill>
                  <a:srgbClr val="DFDFDF"/>
                </a:solidFill>
                <a:latin typeface="Courier New" panose="02070309020205020404" pitchFamily="49" charset="0"/>
              </a:rPr>
              <a:t> </a:t>
            </a:r>
            <a:r>
              <a:rPr lang="en-US" sz="1600" b="1">
                <a:solidFill>
                  <a:srgbClr val="AE81FF"/>
                </a:solidFill>
                <a:latin typeface="Courier New" panose="02070309020205020404" pitchFamily="49" charset="0"/>
              </a:rPr>
              <a:t>172.16.0.4</a:t>
            </a:r>
            <a:r>
              <a:rPr lang="en-US" sz="1600" b="1">
                <a:solidFill>
                  <a:srgbClr val="DFDFDF"/>
                </a:solidFill>
                <a:latin typeface="Courier New" panose="02070309020205020404" pitchFamily="49" charset="0"/>
              </a:rPr>
              <a:t> </a:t>
            </a:r>
          </a:p>
          <a:p>
            <a:r>
              <a:rPr lang="en-US" sz="1600" b="1">
                <a:solidFill>
                  <a:srgbClr val="F92672"/>
                </a:solidFill>
                <a:latin typeface="Courier New" panose="02070309020205020404" pitchFamily="49" charset="0"/>
              </a:rPr>
              <a:t>           netmask:</a:t>
            </a:r>
            <a:r>
              <a:rPr lang="en-US" sz="1600" b="1">
                <a:solidFill>
                  <a:srgbClr val="DFDFDF"/>
                </a:solidFill>
                <a:latin typeface="Courier New" panose="02070309020205020404" pitchFamily="49" charset="0"/>
              </a:rPr>
              <a:t> </a:t>
            </a:r>
            <a:r>
              <a:rPr lang="en-US" sz="1600" b="1">
                <a:solidFill>
                  <a:srgbClr val="AE81FF"/>
                </a:solidFill>
                <a:latin typeface="Courier New" panose="02070309020205020404" pitchFamily="49" charset="0"/>
              </a:rPr>
              <a:t>255.255.255.0</a:t>
            </a:r>
            <a:endParaRPr lang="en-US" sz="1600" b="1"/>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590</a:t>
            </a:fld>
            <a:endParaRPr lang="en-US" kern="0">
              <a:solidFill>
                <a:srgbClr val="595959"/>
              </a:solidFill>
            </a:endParaRPr>
          </a:p>
        </p:txBody>
      </p:sp>
    </p:spTree>
    <p:custDataLst>
      <p:tags r:id="rId3"/>
    </p:custDataLst>
    <p:extLst>
      <p:ext uri="{BB962C8B-B14F-4D97-AF65-F5344CB8AC3E}">
        <p14:creationId xmlns:p14="http://schemas.microsoft.com/office/powerpoint/2010/main" val="3952144339"/>
      </p:ext>
    </p:extLst>
  </p:cSld>
  <p:clrMapOvr>
    <a:masterClrMapping/>
  </p:clrMapOvr>
  <p:transition/>
  <p:timing/>
</p:sld>
</file>

<file path=ppt/slides/slide5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E5B60B1E-C8FF-264A-84CF-25FDFA406686}"/>
              </a:ext>
            </a:extLst>
          </p:cNvPr>
          <p:cNvSpPr>
            <a:spLocks noGrp="1"/>
          </p:cNvSpPr>
          <p:nvPr>
            <p:ph idx="1"/>
          </p:nvPr>
        </p:nvSpPr>
        <p:spPr>
          <a:xfrm>
            <a:off x="676426" y="1163782"/>
            <a:ext cx="11044519" cy="4936868"/>
          </a:xfrm>
        </p:spPr>
        <p:txBody>
          <a:bodyPr>
            <a:normAutofit/>
          </a:bodyPr>
          <a:lstStyle/>
          <a:p>
            <a:pPr marL="0" indent="0">
              <a:buNone/>
            </a:pPr>
            <a:r>
              <a:rPr lang="en-US" altLang="zh-TW" sz="2600">
                <a:latin typeface="標楷體" pitchFamily="65" charset="-120"/>
              </a:rPr>
              <a:t>XML </a:t>
            </a:r>
            <a:r>
              <a:rPr lang="zh-TW" altLang="en-US" sz="2600">
                <a:latin typeface="標楷體" pitchFamily="65" charset="-120"/>
              </a:rPr>
              <a:t>是另一種用於由應用程式儲存，傳輸和由應用程式讀取資料的人類可閱讀資料格式。</a:t>
            </a:r>
            <a:r>
              <a:rPr lang="en-US" altLang="zh-TW" sz="2600">
                <a:latin typeface="標楷體" pitchFamily="65" charset="-120"/>
              </a:rPr>
              <a:t>XML </a:t>
            </a:r>
            <a:r>
              <a:rPr lang="zh-TW" altLang="en-US" sz="2600">
                <a:latin typeface="標楷體" pitchFamily="65" charset="-120"/>
              </a:rPr>
              <a:t>的一些特徵包括</a:t>
            </a:r>
            <a:r>
              <a:rPr lang="en-US" altLang="zh-TW" sz="2600">
                <a:latin typeface="標楷體" pitchFamily="65" charset="-120"/>
              </a:rPr>
              <a:t>:</a:t>
            </a:r>
          </a:p>
          <a:p>
            <a:pPr lvl="1"/>
            <a:r>
              <a:rPr lang="zh-TW" altLang="en-US" sz="2600">
                <a:latin typeface="標楷體" pitchFamily="65" charset="-120"/>
              </a:rPr>
              <a:t>它就像 </a:t>
            </a:r>
            <a:r>
              <a:rPr lang="en-US" altLang="zh-TW" sz="2600">
                <a:latin typeface="標楷體" pitchFamily="65" charset="-120"/>
              </a:rPr>
              <a:t>HTML</a:t>
            </a:r>
            <a:r>
              <a:rPr lang="zh-TW" altLang="en-US" sz="2600">
                <a:latin typeface="標楷體" pitchFamily="65" charset="-120"/>
              </a:rPr>
              <a:t>，是用於創建網頁和 </a:t>
            </a:r>
            <a:r>
              <a:rPr lang="en-US" altLang="zh-TW" sz="2600">
                <a:latin typeface="標楷體" pitchFamily="65" charset="-120"/>
              </a:rPr>
              <a:t>Web </a:t>
            </a:r>
            <a:r>
              <a:rPr lang="zh-TW" altLang="en-US" sz="2600">
                <a:latin typeface="標楷體" pitchFamily="65" charset="-120"/>
              </a:rPr>
              <a:t>應用程式的標準化標記語言。</a:t>
            </a:r>
          </a:p>
          <a:p>
            <a:pPr lvl="1"/>
            <a:r>
              <a:rPr lang="en-US" altLang="zh-TW" sz="2600">
                <a:latin typeface="標楷體" pitchFamily="65" charset="-120"/>
              </a:rPr>
              <a:t>It is self-descriptive. It encloses data within a related set of tags: </a:t>
            </a:r>
            <a:r>
              <a:rPr lang="en-US" altLang="zh-TW" sz="2600" b="1">
                <a:latin typeface="標楷體" pitchFamily="65" charset="-120"/>
              </a:rPr>
              <a:t>&lt;tag&gt;data&lt;/tag&gt;</a:t>
            </a:r>
            <a:endParaRPr lang="en-US" altLang="zh-TW" sz="2600">
              <a:latin typeface="標楷體" pitchFamily="65" charset="-120"/>
            </a:endParaRPr>
          </a:p>
          <a:p>
            <a:pPr lvl="1"/>
            <a:r>
              <a:rPr lang="zh-TW" altLang="en-US" sz="2600">
                <a:latin typeface="標楷體" pitchFamily="65" charset="-120"/>
              </a:rPr>
              <a:t>與 </a:t>
            </a:r>
            <a:r>
              <a:rPr lang="en-US" altLang="zh-TW" sz="2600">
                <a:latin typeface="標楷體" pitchFamily="65" charset="-120"/>
              </a:rPr>
              <a:t>HTML </a:t>
            </a:r>
            <a:r>
              <a:rPr lang="zh-TW" altLang="en-US" sz="2600">
                <a:latin typeface="標楷體" pitchFamily="65" charset="-120"/>
              </a:rPr>
              <a:t>不同的是，</a:t>
            </a:r>
            <a:r>
              <a:rPr lang="en-US" altLang="zh-TW" sz="2600">
                <a:latin typeface="標楷體" pitchFamily="65" charset="-120"/>
              </a:rPr>
              <a:t>XML </a:t>
            </a:r>
            <a:r>
              <a:rPr lang="zh-TW" altLang="en-US" sz="2600">
                <a:latin typeface="標楷體" pitchFamily="65" charset="-120"/>
              </a:rPr>
              <a:t>不使用預先定義的標記或文件結構。</a:t>
            </a:r>
          </a:p>
          <a:p>
            <a:pPr marL="0" indent="0">
              <a:buNone/>
            </a:pPr>
            <a:r>
              <a:rPr lang="en-US" altLang="zh-TW" sz="2600">
                <a:latin typeface="標楷體" pitchFamily="65" charset="-120"/>
              </a:rPr>
              <a:t>XML </a:t>
            </a:r>
            <a:r>
              <a:rPr lang="zh-TW" altLang="en-US" sz="2600">
                <a:latin typeface="標楷體" pitchFamily="65" charset="-120"/>
              </a:rPr>
              <a:t>物件是一或多個鍵</a:t>
            </a:r>
            <a:r>
              <a:rPr lang="en-US" altLang="zh-TW" sz="2600">
                <a:latin typeface="標楷體" pitchFamily="65" charset="-120"/>
              </a:rPr>
              <a:t>/</a:t>
            </a:r>
            <a:r>
              <a:rPr lang="zh-TW" altLang="en-US" sz="2600">
                <a:latin typeface="標楷體" pitchFamily="65" charset="-120"/>
              </a:rPr>
              <a:t>值組，用開始標記作為鍵的名稱： </a:t>
            </a:r>
            <a:r>
              <a:rPr lang="en-US" altLang="zh-TW" sz="2600" b="1">
                <a:latin typeface="標楷體" pitchFamily="65" charset="-120"/>
              </a:rPr>
              <a:t>&lt;key&gt;value&lt;/key&gt;</a:t>
            </a:r>
            <a:endParaRPr lang="en-US" sz="26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14.2</a:t>
            </a:r>
            <a:r>
              <a:rPr lang="zh-TW" altLang="en-US" sz="3600" smtClean="0">
                <a:solidFill>
                  <a:srgbClr val="004C69"/>
                </a:solidFill>
              </a:rPr>
              <a:t>資料</a:t>
            </a:r>
            <a:r>
              <a:rPr lang="zh-TW" altLang="en-US" sz="3600">
                <a:solidFill>
                  <a:srgbClr val="004C69"/>
                </a:solidFill>
              </a:rPr>
              <a:t>格式</a:t>
            </a:r>
            <a:br>
              <a:rPr lang="en-US" sz="3600">
                <a:solidFill>
                  <a:srgbClr val="004C69"/>
                </a:solidFill>
              </a:rPr>
            </a:br>
            <a:r>
              <a:rPr lang="en-US" altLang="zh-TW" sz="3600">
                <a:solidFill>
                  <a:srgbClr val="004C69"/>
                </a:solidFill>
              </a:rPr>
              <a:t>XML </a:t>
            </a:r>
            <a:r>
              <a:rPr lang="zh-TW" altLang="en-US" sz="3600">
                <a:solidFill>
                  <a:srgbClr val="004C69"/>
                </a:solidFill>
              </a:rPr>
              <a:t>資料格式</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591</a:t>
            </a:fld>
            <a:endParaRPr lang="en-US" kern="0">
              <a:solidFill>
                <a:srgbClr val="595959"/>
              </a:solidFill>
            </a:endParaRPr>
          </a:p>
        </p:txBody>
      </p:sp>
    </p:spTree>
    <p:custDataLst>
      <p:tags r:id="rId3"/>
    </p:custDataLst>
    <p:extLst>
      <p:ext uri="{BB962C8B-B14F-4D97-AF65-F5344CB8AC3E}">
        <p14:creationId xmlns:p14="http://schemas.microsoft.com/office/powerpoint/2010/main" val="1501046559"/>
      </p:ext>
    </p:extLst>
  </p:cSld>
  <p:clrMapOvr>
    <a:masterClrMapping/>
  </p:clrMapOvr>
  <p:transition/>
  <p:timing/>
</p:sld>
</file>

<file path=ppt/slides/slide5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F77F3AE3-823E-874C-97DA-7847F75B94B4}"/>
              </a:ext>
            </a:extLst>
          </p:cNvPr>
          <p:cNvSpPr>
            <a:spLocks noGrp="1"/>
          </p:cNvSpPr>
          <p:nvPr>
            <p:ph idx="1"/>
          </p:nvPr>
        </p:nvSpPr>
        <p:spPr>
          <a:xfrm>
            <a:off x="192088" y="1065260"/>
            <a:ext cx="4989513" cy="5540425"/>
          </a:xfrm>
        </p:spPr>
        <p:txBody>
          <a:bodyPr>
            <a:normAutofit/>
          </a:bodyPr>
          <a:lstStyle/>
          <a:p>
            <a:pPr marL="0" indent="0">
              <a:buNone/>
            </a:pPr>
            <a:r>
              <a:rPr lang="zh-TW" altLang="en-US" sz="2400">
                <a:latin typeface="標楷體" pitchFamily="65" charset="-120"/>
              </a:rPr>
              <a:t>輸出顯示格式化為 </a:t>
            </a:r>
            <a:r>
              <a:rPr lang="en-US" altLang="zh-TW" sz="2400">
                <a:latin typeface="標楷體" pitchFamily="65" charset="-120"/>
              </a:rPr>
              <a:t>XML </a:t>
            </a:r>
            <a:r>
              <a:rPr lang="zh-TW" altLang="en-US" sz="2400">
                <a:latin typeface="標楷體" pitchFamily="65" charset="-120"/>
              </a:rPr>
              <a:t>資料結構的 </a:t>
            </a:r>
            <a:r>
              <a:rPr lang="en-US" altLang="zh-TW" sz="2400">
                <a:latin typeface="標楷體" pitchFamily="65" charset="-120"/>
              </a:rPr>
              <a:t>GigabitEthernet2 </a:t>
            </a:r>
            <a:r>
              <a:rPr lang="zh-TW" altLang="en-US" sz="2400">
                <a:latin typeface="標楷體" pitchFamily="65" charset="-120"/>
              </a:rPr>
              <a:t>相同資料。請注意這些值是如何包含在物件標記中的。在此範例中，每個鍵</a:t>
            </a:r>
            <a:r>
              <a:rPr lang="en-US" altLang="zh-TW" sz="2400">
                <a:latin typeface="標楷體" pitchFamily="65" charset="-120"/>
              </a:rPr>
              <a:t>/</a:t>
            </a:r>
            <a:r>
              <a:rPr lang="zh-TW" altLang="en-US" sz="2400">
                <a:latin typeface="標楷體" pitchFamily="65" charset="-120"/>
              </a:rPr>
              <a:t>值對位於單獨的行上，有些行會縮排。這不是必要的，只是為了可讀性而做。該清單對清單中每個元素使用重複的 </a:t>
            </a:r>
            <a:r>
              <a:rPr lang="en-US" altLang="zh-TW" sz="2400" b="1">
                <a:latin typeface="標楷體" pitchFamily="65" charset="-120"/>
              </a:rPr>
              <a:t>&lt;tag&gt;&lt;/tag&gt;</a:t>
            </a:r>
            <a:r>
              <a:rPr lang="zh-TW" altLang="en-US" sz="2400">
                <a:latin typeface="標楷體" pitchFamily="65" charset="-120"/>
              </a:rPr>
              <a:t> 實例。這些重複實例中的元素代表一個或多個鍵</a:t>
            </a:r>
            <a:r>
              <a:rPr lang="en-US" altLang="zh-TW" sz="2400">
                <a:latin typeface="標楷體" pitchFamily="65" charset="-120"/>
              </a:rPr>
              <a:t>/</a:t>
            </a:r>
            <a:r>
              <a:rPr lang="zh-TW" altLang="en-US" sz="2400">
                <a:latin typeface="標楷體" pitchFamily="65" charset="-120"/>
              </a:rPr>
              <a:t>值對。</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14.2</a:t>
            </a:r>
            <a:r>
              <a:rPr lang="zh-TW" altLang="en-US" sz="3600" smtClean="0">
                <a:solidFill>
                  <a:srgbClr val="004C69"/>
                </a:solidFill>
              </a:rPr>
              <a:t> 資料</a:t>
            </a:r>
            <a:r>
              <a:rPr lang="zh-TW" altLang="en-US" sz="3600">
                <a:solidFill>
                  <a:srgbClr val="004C69"/>
                </a:solidFill>
              </a:rPr>
              <a:t>格式</a:t>
            </a:r>
            <a:br>
              <a:rPr lang="en-US" sz="3600">
                <a:solidFill>
                  <a:srgbClr val="004C69"/>
                </a:solidFill>
              </a:rPr>
            </a:br>
            <a:r>
              <a:rPr lang="en-US" altLang="zh-TW" sz="3600">
                <a:solidFill>
                  <a:srgbClr val="004C69"/>
                </a:solidFill>
              </a:rPr>
              <a:t>XML </a:t>
            </a:r>
            <a:r>
              <a:rPr lang="zh-TW" altLang="en-US" sz="3600">
                <a:solidFill>
                  <a:srgbClr val="004C69"/>
                </a:solidFill>
              </a:rPr>
              <a:t>資料格式（續） </a:t>
            </a:r>
          </a:p>
        </p:txBody>
      </p:sp>
      <p:sp>
        <p:nvSpPr>
          <p:cNvPr id="7" name="Rectangle 5">
            <a:extLst>
              <a:ext uri="{FF2B5EF4-FFF2-40B4-BE49-F238E27FC236}">
                <a16:creationId xmlns:a16="http://schemas.microsoft.com/office/drawing/2014/main" id="{2451E550-9409-4FD6-B1D4-36C144F82898}"/>
              </a:ext>
            </a:extLst>
          </p:cNvPr>
          <p:cNvSpPr/>
          <p:nvPr/>
        </p:nvSpPr>
        <p:spPr>
          <a:xfrm>
            <a:off x="5563659" y="848110"/>
            <a:ext cx="6096000" cy="5016758"/>
          </a:xfrm>
          <a:prstGeom prst="rect">
            <a:avLst/>
          </a:prstGeom>
          <a:solidFill>
            <a:srgbClr val="000000"/>
          </a:solidFill>
        </p:spPr>
        <p:txBody>
          <a:bodyPr>
            <a:spAutoFit/>
          </a:bodyPr>
          <a:lstStyle/>
          <a:p>
            <a:r>
              <a:rPr lang="en-US" sz="1600" b="1">
                <a:solidFill>
                  <a:srgbClr val="75715E"/>
                </a:solidFill>
                <a:latin typeface="Courier New" panose="02070309020205020404" pitchFamily="49" charset="0"/>
              </a:rPr>
              <a:t>&lt;?xml version="1.0" encoding="UTF-8" ?&gt;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&lt;</a:t>
            </a:r>
            <a:r>
              <a:rPr lang="en-US" sz="1600" b="1" err="1">
                <a:solidFill>
                  <a:srgbClr val="F92672"/>
                </a:solidFill>
                <a:latin typeface="Courier New" panose="02070309020205020404" pitchFamily="49" charset="0"/>
              </a:rPr>
              <a:t>ietf-interfaces:interface</a:t>
            </a:r>
            <a:r>
              <a:rPr lang="en-US" sz="1600" b="1">
                <a:solidFill>
                  <a:srgbClr val="F8F8F2"/>
                </a:solidFill>
                <a:latin typeface="Courier New" panose="02070309020205020404" pitchFamily="49" charset="0"/>
              </a:rPr>
              <a:t>&gt;</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name</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GigabitEthernet2</a:t>
            </a:r>
            <a:r>
              <a:rPr lang="en-US" sz="1600" b="1">
                <a:solidFill>
                  <a:srgbClr val="F8F8F2"/>
                </a:solidFill>
                <a:latin typeface="Courier New" panose="02070309020205020404" pitchFamily="49" charset="0"/>
              </a:rPr>
              <a:t>&lt;/</a:t>
            </a:r>
            <a:r>
              <a:rPr lang="en-US" sz="1600" b="1">
                <a:solidFill>
                  <a:srgbClr val="F92672"/>
                </a:solidFill>
                <a:latin typeface="Courier New" panose="02070309020205020404" pitchFamily="49" charset="0"/>
              </a:rPr>
              <a:t>name</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description</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Wide Area Network</a:t>
            </a:r>
            <a:r>
              <a:rPr lang="en-US" sz="1600" b="1">
                <a:solidFill>
                  <a:srgbClr val="F8F8F2"/>
                </a:solidFill>
                <a:latin typeface="Courier New" panose="02070309020205020404" pitchFamily="49" charset="0"/>
              </a:rPr>
              <a:t>&lt;/</a:t>
            </a:r>
            <a:r>
              <a:rPr lang="en-US" sz="1600" b="1">
                <a:solidFill>
                  <a:srgbClr val="F92672"/>
                </a:solidFill>
                <a:latin typeface="Courier New" panose="02070309020205020404" pitchFamily="49" charset="0"/>
              </a:rPr>
              <a:t>description</a:t>
            </a:r>
            <a:r>
              <a:rPr lang="en-US" sz="1600" b="1">
                <a:solidFill>
                  <a:srgbClr val="F8F8F2"/>
                </a:solidFill>
                <a:latin typeface="Courier New" panose="02070309020205020404" pitchFamily="49" charset="0"/>
              </a:rPr>
              <a:t>&gt;</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enabled</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true</a:t>
            </a:r>
            <a:r>
              <a:rPr lang="en-US" sz="1600" b="1">
                <a:solidFill>
                  <a:srgbClr val="F8F8F2"/>
                </a:solidFill>
                <a:latin typeface="Courier New" panose="02070309020205020404" pitchFamily="49" charset="0"/>
              </a:rPr>
              <a:t>&lt;/</a:t>
            </a:r>
            <a:r>
              <a:rPr lang="en-US" sz="1600" b="1">
                <a:solidFill>
                  <a:srgbClr val="F92672"/>
                </a:solidFill>
                <a:latin typeface="Courier New" panose="02070309020205020404" pitchFamily="49" charset="0"/>
              </a:rPr>
              <a:t>enabled</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ietf-ip:ipv4</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address</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err="1">
                <a:solidFill>
                  <a:srgbClr val="F92672"/>
                </a:solidFill>
                <a:latin typeface="Courier New" panose="02070309020205020404" pitchFamily="49" charset="0"/>
              </a:rPr>
              <a:t>ip</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172.16.0.2</a:t>
            </a:r>
            <a:r>
              <a:rPr lang="en-US" sz="1600" b="1">
                <a:solidFill>
                  <a:srgbClr val="F8F8F2"/>
                </a:solidFill>
                <a:latin typeface="Courier New" panose="02070309020205020404" pitchFamily="49" charset="0"/>
              </a:rPr>
              <a:t>&lt;/</a:t>
            </a:r>
            <a:r>
              <a:rPr lang="en-US" sz="1600" b="1" err="1">
                <a:solidFill>
                  <a:srgbClr val="F92672"/>
                </a:solidFill>
                <a:latin typeface="Courier New" panose="02070309020205020404" pitchFamily="49" charset="0"/>
              </a:rPr>
              <a:t>ip</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netmask</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255.255.255.0</a:t>
            </a:r>
            <a:r>
              <a:rPr lang="en-US" sz="1600" b="1">
                <a:solidFill>
                  <a:srgbClr val="F8F8F2"/>
                </a:solidFill>
                <a:latin typeface="Courier New" panose="02070309020205020404" pitchFamily="49" charset="0"/>
              </a:rPr>
              <a:t>&lt;/</a:t>
            </a:r>
            <a:r>
              <a:rPr lang="en-US" sz="1600" b="1">
                <a:solidFill>
                  <a:srgbClr val="F92672"/>
                </a:solidFill>
                <a:latin typeface="Courier New" panose="02070309020205020404" pitchFamily="49" charset="0"/>
              </a:rPr>
              <a:t>netmask</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address</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address</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err="1">
                <a:solidFill>
                  <a:srgbClr val="F92672"/>
                </a:solidFill>
                <a:latin typeface="Courier New" panose="02070309020205020404" pitchFamily="49" charset="0"/>
              </a:rPr>
              <a:t>ip</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172.16.0.3</a:t>
            </a:r>
            <a:r>
              <a:rPr lang="en-US" sz="1600" b="1">
                <a:solidFill>
                  <a:srgbClr val="F8F8F2"/>
                </a:solidFill>
                <a:latin typeface="Courier New" panose="02070309020205020404" pitchFamily="49" charset="0"/>
              </a:rPr>
              <a:t>&lt;/</a:t>
            </a:r>
            <a:r>
              <a:rPr lang="en-US" sz="1600" b="1" err="1">
                <a:solidFill>
                  <a:srgbClr val="F92672"/>
                </a:solidFill>
                <a:latin typeface="Courier New" panose="02070309020205020404" pitchFamily="49" charset="0"/>
              </a:rPr>
              <a:t>ip</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DFDFDF"/>
                </a:solidFill>
                <a:latin typeface="Courier New" panose="02070309020205020404" pitchFamily="49" charset="0"/>
              </a:rPr>
              <a:t>         </a:t>
            </a:r>
            <a:r>
              <a:rPr lang="en-US" sz="1600" b="1">
                <a:solidFill>
                  <a:srgbClr val="F8F8F2"/>
                </a:solidFill>
                <a:latin typeface="Courier New" panose="02070309020205020404" pitchFamily="49" charset="0"/>
              </a:rPr>
              <a:t>&lt;</a:t>
            </a:r>
            <a:r>
              <a:rPr lang="en-US" sz="1600" b="1">
                <a:solidFill>
                  <a:srgbClr val="F92672"/>
                </a:solidFill>
                <a:latin typeface="Courier New" panose="02070309020205020404" pitchFamily="49" charset="0"/>
              </a:rPr>
              <a:t>netmask</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255.255.255.0</a:t>
            </a:r>
            <a:r>
              <a:rPr lang="en-US" sz="1600" b="1">
                <a:solidFill>
                  <a:srgbClr val="F8F8F2"/>
                </a:solidFill>
                <a:latin typeface="Courier New" panose="02070309020205020404" pitchFamily="49" charset="0"/>
              </a:rPr>
              <a:t>&lt;/</a:t>
            </a:r>
            <a:r>
              <a:rPr lang="en-US" sz="1600" b="1">
                <a:solidFill>
                  <a:srgbClr val="F92672"/>
                </a:solidFill>
                <a:latin typeface="Courier New" panose="02070309020205020404" pitchFamily="49" charset="0"/>
              </a:rPr>
              <a:t>netmask</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address</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address</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err="1">
                <a:solidFill>
                  <a:srgbClr val="F92672"/>
                </a:solidFill>
                <a:latin typeface="Courier New" panose="02070309020205020404" pitchFamily="49" charset="0"/>
              </a:rPr>
              <a:t>ip</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172.16.0.4</a:t>
            </a:r>
            <a:r>
              <a:rPr lang="en-US" sz="1600" b="1">
                <a:solidFill>
                  <a:srgbClr val="F8F8F2"/>
                </a:solidFill>
                <a:latin typeface="Courier New" panose="02070309020205020404" pitchFamily="49" charset="0"/>
              </a:rPr>
              <a:t>&lt;/</a:t>
            </a:r>
            <a:r>
              <a:rPr lang="en-US" sz="1600" b="1" err="1">
                <a:solidFill>
                  <a:srgbClr val="F92672"/>
                </a:solidFill>
                <a:latin typeface="Courier New" panose="02070309020205020404" pitchFamily="49" charset="0"/>
              </a:rPr>
              <a:t>ip</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netmask</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255.255.255.0</a:t>
            </a:r>
            <a:r>
              <a:rPr lang="en-US" sz="1600" b="1">
                <a:solidFill>
                  <a:srgbClr val="F8F8F2"/>
                </a:solidFill>
                <a:latin typeface="Courier New" panose="02070309020205020404" pitchFamily="49" charset="0"/>
              </a:rPr>
              <a:t>&lt;/</a:t>
            </a:r>
            <a:r>
              <a:rPr lang="en-US" sz="1600" b="1">
                <a:solidFill>
                  <a:srgbClr val="F92672"/>
                </a:solidFill>
                <a:latin typeface="Courier New" panose="02070309020205020404" pitchFamily="49" charset="0"/>
              </a:rPr>
              <a:t>netmask</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address</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   &lt;/</a:t>
            </a:r>
            <a:r>
              <a:rPr lang="en-US" sz="1600" b="1">
                <a:solidFill>
                  <a:srgbClr val="F92672"/>
                </a:solidFill>
                <a:latin typeface="Courier New" panose="02070309020205020404" pitchFamily="49" charset="0"/>
              </a:rPr>
              <a:t>ietf-ip:ipv4</a:t>
            </a:r>
            <a:r>
              <a:rPr lang="en-US" sz="1600" b="1">
                <a:solidFill>
                  <a:srgbClr val="F8F8F2"/>
                </a:solidFill>
                <a:latin typeface="Courier New" panose="02070309020205020404" pitchFamily="49" charset="0"/>
              </a:rPr>
              <a:t>&gt;</a:t>
            </a:r>
            <a:r>
              <a:rPr lang="en-US" sz="1600" b="1">
                <a:solidFill>
                  <a:srgbClr val="DFDFDF"/>
                </a:solidFill>
                <a:latin typeface="Courier New" panose="02070309020205020404" pitchFamily="49" charset="0"/>
              </a:rPr>
              <a:t> </a:t>
            </a:r>
          </a:p>
          <a:p>
            <a:r>
              <a:rPr lang="en-US" sz="1600" b="1">
                <a:solidFill>
                  <a:srgbClr val="F8F8F2"/>
                </a:solidFill>
                <a:latin typeface="Courier New" panose="02070309020205020404" pitchFamily="49" charset="0"/>
              </a:rPr>
              <a:t>&lt;/</a:t>
            </a:r>
            <a:r>
              <a:rPr lang="en-US" sz="1600" b="1" err="1">
                <a:solidFill>
                  <a:srgbClr val="F92672"/>
                </a:solidFill>
                <a:latin typeface="Courier New" panose="02070309020205020404" pitchFamily="49" charset="0"/>
              </a:rPr>
              <a:t>ietf-interfaces:interface</a:t>
            </a:r>
            <a:r>
              <a:rPr lang="en-US" sz="1600" b="1">
                <a:solidFill>
                  <a:srgbClr val="F8F8F2"/>
                </a:solidFill>
                <a:latin typeface="Courier New" panose="02070309020205020404" pitchFamily="49" charset="0"/>
              </a:rPr>
              <a:t>&gt;</a:t>
            </a:r>
            <a:endParaRPr lang="en-US" sz="1600" b="1"/>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592</a:t>
            </a:fld>
            <a:endParaRPr lang="en-US" kern="0">
              <a:solidFill>
                <a:srgbClr val="595959"/>
              </a:solidFill>
            </a:endParaRPr>
          </a:p>
        </p:txBody>
      </p:sp>
    </p:spTree>
    <p:custDataLst>
      <p:tags r:id="rId3"/>
    </p:custDataLst>
    <p:extLst>
      <p:ext uri="{BB962C8B-B14F-4D97-AF65-F5344CB8AC3E}">
        <p14:creationId xmlns:p14="http://schemas.microsoft.com/office/powerpoint/2010/main" val="728867725"/>
      </p:ext>
    </p:extLst>
  </p:cSld>
  <p:clrMapOvr>
    <a:masterClrMapping/>
  </p:clrMapOvr>
  <p:transition/>
  <p:timing/>
</p:sld>
</file>

<file path=ppt/slides/slide5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EC8CA70F-ED4E-2D4C-A397-D051C16F2964}"/>
              </a:ext>
            </a:extLst>
          </p:cNvPr>
          <p:cNvSpPr>
            <a:spLocks noGrp="1"/>
          </p:cNvSpPr>
          <p:nvPr>
            <p:ph idx="1"/>
          </p:nvPr>
        </p:nvSpPr>
        <p:spPr>
          <a:xfrm>
            <a:off x="676427" y="1065259"/>
            <a:ext cx="10271436" cy="5035391"/>
          </a:xfrm>
        </p:spPr>
        <p:txBody>
          <a:bodyPr>
            <a:normAutofit/>
          </a:bodyPr>
          <a:lstStyle/>
          <a:p>
            <a:pPr marL="0" indent="0">
              <a:buNone/>
            </a:pPr>
            <a:r>
              <a:rPr lang="en-US" altLang="zh-TW" sz="2400">
                <a:latin typeface="標楷體" pitchFamily="65" charset="-120"/>
              </a:rPr>
              <a:t>API </a:t>
            </a:r>
            <a:r>
              <a:rPr lang="zh-TW" altLang="en-US" sz="2400">
                <a:latin typeface="標楷體" pitchFamily="65" charset="-120"/>
              </a:rPr>
              <a:t>是允許其他應用程式存取其資料或服務的軟體。它是一組描述一個應用程式如何與另一個互動的規則，以及允許互動發生的說明。使用者向伺服器發送一個 </a:t>
            </a:r>
            <a:r>
              <a:rPr lang="en-US" altLang="zh-TW" sz="2400">
                <a:latin typeface="標楷體" pitchFamily="65" charset="-120"/>
              </a:rPr>
              <a:t>API </a:t>
            </a:r>
            <a:r>
              <a:rPr lang="zh-TW" altLang="en-US" sz="2400">
                <a:latin typeface="標楷體" pitchFamily="65" charset="-120"/>
              </a:rPr>
              <a:t>請求，詢問特定的資訊，並從伺服器收到一個 </a:t>
            </a:r>
            <a:r>
              <a:rPr lang="en-US" altLang="zh-TW" sz="2400">
                <a:latin typeface="標楷體" pitchFamily="65" charset="-120"/>
              </a:rPr>
              <a:t>API </a:t>
            </a:r>
            <a:r>
              <a:rPr lang="zh-TW" altLang="en-US" sz="2400">
                <a:latin typeface="標楷體" pitchFamily="65" charset="-120"/>
              </a:rPr>
              <a:t>的回應和請求的資訊。 </a:t>
            </a:r>
          </a:p>
          <a:p>
            <a:pPr marL="0" indent="0">
              <a:buNone/>
            </a:pPr>
            <a:r>
              <a:rPr lang="en-US" altLang="zh-TW" sz="2400">
                <a:latin typeface="標楷體" pitchFamily="65" charset="-120"/>
              </a:rPr>
              <a:t>API </a:t>
            </a:r>
            <a:r>
              <a:rPr lang="zh-TW" altLang="en-US" sz="2400">
                <a:latin typeface="標楷體" pitchFamily="65" charset="-120"/>
              </a:rPr>
              <a:t>類似於餐廳伺者，如下圖所示。</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14.3</a:t>
            </a:r>
            <a:r>
              <a:rPr lang="zh-TW" altLang="en-US" sz="3600" smtClean="0">
                <a:solidFill>
                  <a:srgbClr val="004C69"/>
                </a:solidFill>
              </a:rPr>
              <a:t> </a:t>
            </a:r>
            <a:r>
              <a:rPr lang="zh-TW" altLang="zh-TW" sz="3600" smtClean="0">
                <a:solidFill>
                  <a:srgbClr val="004C69"/>
                </a:solidFill>
              </a:rPr>
              <a:t>AP</a:t>
            </a:r>
            <a:r>
              <a:rPr lang="en-US" altLang="zh-TW" sz="3600" smtClean="0">
                <a:solidFill>
                  <a:srgbClr val="004C69"/>
                </a:solidFill>
              </a:rPr>
              <a:t>I</a:t>
            </a:r>
            <a:br>
              <a:rPr lang="en-US" sz="3600">
                <a:solidFill>
                  <a:srgbClr val="004C69"/>
                </a:solidFill>
              </a:rPr>
            </a:br>
            <a:r>
              <a:rPr lang="zh-TW" altLang="zh-TW" sz="3600">
                <a:solidFill>
                  <a:srgbClr val="004C69"/>
                </a:solidFill>
              </a:rPr>
              <a:t>API 概念</a:t>
            </a:r>
            <a:endParaRPr lang="zh-TW" altLang="en-US" sz="3600">
              <a:solidFill>
                <a:srgbClr val="004C69"/>
              </a:solidFill>
            </a:endParaRPr>
          </a:p>
        </p:txBody>
      </p:sp>
      <p:pic>
        <p:nvPicPr>
          <p:cNvPr id="7" name="Picture 6">
            <a:extLst>
              <a:ext uri="{FF2B5EF4-FFF2-40B4-BE49-F238E27FC236}">
                <a16:creationId xmlns:a16="http://schemas.microsoft.com/office/drawing/2014/main" id="{5B739265-E414-D44F-8631-201650329CF7}"/>
              </a:ext>
            </a:extLst>
          </p:cNvPr>
          <p:cNvPicPr>
            <a:picLocks noChangeAspect="1"/>
          </p:cNvPicPr>
          <p:nvPr/>
        </p:nvPicPr>
        <p:blipFill>
          <a:blip r:embed="rId3"/>
          <a:stretch>
            <a:fillRect/>
          </a:stretch>
        </p:blipFill>
        <p:spPr>
          <a:xfrm>
            <a:off x="2604785" y="3286952"/>
            <a:ext cx="6982431" cy="2824104"/>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593</a:t>
            </a:fld>
            <a:endParaRPr lang="en-US" kern="0">
              <a:solidFill>
                <a:srgbClr val="595959"/>
              </a:solidFill>
            </a:endParaRPr>
          </a:p>
        </p:txBody>
      </p:sp>
    </p:spTree>
    <p:custDataLst>
      <p:tags r:id="rId4"/>
    </p:custDataLst>
    <p:extLst>
      <p:ext uri="{BB962C8B-B14F-4D97-AF65-F5344CB8AC3E}">
        <p14:creationId xmlns:p14="http://schemas.microsoft.com/office/powerpoint/2010/main" val="1512798763"/>
      </p:ext>
    </p:extLst>
  </p:cSld>
  <p:clrMapOvr>
    <a:masterClrMapping/>
  </p:clrMapOvr>
  <p:transition/>
  <p:timing/>
</p:sld>
</file>

<file path=ppt/slides/slide5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A32C2F0-50FF-D844-9F40-6230F69E3B8E}"/>
              </a:ext>
            </a:extLst>
          </p:cNvPr>
          <p:cNvSpPr>
            <a:spLocks noGrp="1"/>
          </p:cNvSpPr>
          <p:nvPr>
            <p:ph idx="1"/>
          </p:nvPr>
        </p:nvSpPr>
        <p:spPr>
          <a:xfrm>
            <a:off x="676426" y="1065259"/>
            <a:ext cx="10279749" cy="5035391"/>
          </a:xfrm>
        </p:spPr>
        <p:txBody>
          <a:bodyPr>
            <a:normAutofit/>
          </a:bodyPr>
          <a:lstStyle/>
          <a:p>
            <a:pPr marL="0" indent="0">
              <a:buNone/>
            </a:pPr>
            <a:r>
              <a:rPr lang="zh-TW" altLang="en-US" sz="2400">
                <a:latin typeface="標楷體" pitchFamily="65" charset="-120"/>
              </a:rPr>
              <a:t>為了真正了解如何使用 </a:t>
            </a:r>
            <a:r>
              <a:rPr lang="en-US" altLang="zh-TW" sz="2400">
                <a:latin typeface="標楷體" pitchFamily="65" charset="-120"/>
              </a:rPr>
              <a:t>API </a:t>
            </a:r>
            <a:r>
              <a:rPr lang="zh-TW" altLang="en-US" sz="2400">
                <a:latin typeface="標楷體" pitchFamily="65" charset="-120"/>
              </a:rPr>
              <a:t>來提供資料和服務，我們將探討兩個預訂航空公司機位的選項。第一個選項使用特定航空公司的網站，如圖所示。使用者使用航空公司的網站輸入資訊以提出預訂請求。該網站直接與航空公司自己的資料庫進行互動，並為使用者提供匹配使用者請求的資訊。</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14.3</a:t>
            </a:r>
            <a:r>
              <a:rPr lang="zh-TW" altLang="en-US" sz="3600">
                <a:solidFill>
                  <a:srgbClr val="004C69"/>
                </a:solidFill>
              </a:rPr>
              <a:t> </a:t>
            </a:r>
            <a:r>
              <a:rPr lang="en-US" altLang="zh-TW" sz="3600" smtClean="0">
                <a:solidFill>
                  <a:srgbClr val="004C69"/>
                </a:solidFill>
              </a:rPr>
              <a:t>API</a:t>
            </a:r>
            <a:br>
              <a:rPr lang="en-US" altLang="zh-TW" sz="3600">
                <a:solidFill>
                  <a:srgbClr val="004C69"/>
                </a:solidFill>
              </a:rPr>
            </a:br>
            <a:r>
              <a:rPr lang="en-US" altLang="zh-TW" sz="3600">
                <a:solidFill>
                  <a:srgbClr val="004C69"/>
                </a:solidFill>
              </a:rPr>
              <a:t>API </a:t>
            </a:r>
            <a:r>
              <a:rPr lang="zh-TW" altLang="en-US" sz="3600">
                <a:solidFill>
                  <a:srgbClr val="004C69"/>
                </a:solidFill>
              </a:rPr>
              <a:t>範例</a:t>
            </a:r>
          </a:p>
        </p:txBody>
      </p:sp>
      <p:pic>
        <p:nvPicPr>
          <p:cNvPr id="2" name="Picture 1">
            <a:extLst>
              <a:ext uri="{FF2B5EF4-FFF2-40B4-BE49-F238E27FC236}">
                <a16:creationId xmlns:a16="http://schemas.microsoft.com/office/drawing/2014/main" id="{13894227-EDF9-4DE6-879C-A2282CAB56C7}"/>
              </a:ext>
            </a:extLst>
          </p:cNvPr>
          <p:cNvPicPr>
            <a:picLocks noChangeAspect="1"/>
          </p:cNvPicPr>
          <p:nvPr/>
        </p:nvPicPr>
        <p:blipFill>
          <a:blip r:embed="rId3"/>
          <a:stretch>
            <a:fillRect/>
          </a:stretch>
        </p:blipFill>
        <p:spPr>
          <a:xfrm>
            <a:off x="3269107" y="3062765"/>
            <a:ext cx="5950349" cy="3339576"/>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594</a:t>
            </a:fld>
            <a:endParaRPr lang="en-US" kern="0">
              <a:solidFill>
                <a:srgbClr val="595959"/>
              </a:solidFill>
            </a:endParaRPr>
          </a:p>
        </p:txBody>
      </p:sp>
    </p:spTree>
    <p:custDataLst>
      <p:tags r:id="rId4"/>
    </p:custDataLst>
    <p:extLst>
      <p:ext uri="{BB962C8B-B14F-4D97-AF65-F5344CB8AC3E}">
        <p14:creationId xmlns:p14="http://schemas.microsoft.com/office/powerpoint/2010/main" val="1951247586"/>
      </p:ext>
    </p:extLst>
  </p:cSld>
  <p:clrMapOvr>
    <a:masterClrMapping/>
  </p:clrMapOvr>
  <p:transition/>
  <p:timing/>
</p:sld>
</file>

<file path=ppt/slides/slide5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A32C2F0-50FF-D844-9F40-6230F69E3B8E}"/>
              </a:ext>
            </a:extLst>
          </p:cNvPr>
          <p:cNvSpPr>
            <a:spLocks noGrp="1"/>
          </p:cNvSpPr>
          <p:nvPr>
            <p:ph idx="1"/>
          </p:nvPr>
        </p:nvSpPr>
        <p:spPr>
          <a:xfrm>
            <a:off x="676426" y="1065259"/>
            <a:ext cx="10562381" cy="5035391"/>
          </a:xfrm>
        </p:spPr>
        <p:txBody>
          <a:bodyPr>
            <a:normAutofit/>
          </a:bodyPr>
          <a:lstStyle/>
          <a:p>
            <a:pPr marL="0" indent="0">
              <a:buNone/>
            </a:pPr>
            <a:r>
              <a:rPr lang="zh-TW" altLang="en-US" sz="2200">
                <a:latin typeface="標楷體" pitchFamily="65" charset="-120"/>
              </a:rPr>
              <a:t>使用者可以使用旅遊網站來存取相同的資訊，不僅來自特定航空公司，而是各個航空公司。在此情況下，使用者輸入類似的預訂資訊。旅遊服務網站使用各航空公司提供的 </a:t>
            </a:r>
            <a:r>
              <a:rPr lang="en-US" altLang="zh-TW" sz="2200">
                <a:latin typeface="標楷體" pitchFamily="65" charset="-120"/>
              </a:rPr>
              <a:t>API</a:t>
            </a:r>
            <a:r>
              <a:rPr lang="zh-TW" altLang="en-US" sz="2200">
                <a:latin typeface="標楷體" pitchFamily="65" charset="-120"/>
              </a:rPr>
              <a:t>，與各航空公司的資料庫互動。旅遊服務使用各航空公司的 </a:t>
            </a:r>
            <a:r>
              <a:rPr lang="en-US" altLang="zh-TW" sz="2200">
                <a:latin typeface="標楷體" pitchFamily="65" charset="-120"/>
              </a:rPr>
              <a:t>API </a:t>
            </a:r>
            <a:r>
              <a:rPr lang="zh-TW" altLang="en-US" sz="2200">
                <a:latin typeface="標楷體" pitchFamily="65" charset="-120"/>
              </a:rPr>
              <a:t>向該特定航空公司索取資訊，然後在其網頁上顯示來自所有航空公司的資訊。</a:t>
            </a:r>
            <a:r>
              <a:rPr lang="en-US" altLang="zh-TW" sz="2200">
                <a:latin typeface="標楷體" pitchFamily="65" charset="-120"/>
              </a:rPr>
              <a:t>API </a:t>
            </a:r>
            <a:r>
              <a:rPr lang="zh-TW" altLang="en-US" sz="2200">
                <a:latin typeface="標楷體" pitchFamily="65" charset="-120"/>
              </a:rPr>
              <a:t>充當請求的應用程式和提供資料或服務的伺服器上的應用程式之間的一種報信者。從請求的應用程式到其中的資料所在的伺服器的訊息被稱為 </a:t>
            </a:r>
            <a:r>
              <a:rPr lang="en-US" altLang="zh-TW" sz="2200">
                <a:latin typeface="標楷體" pitchFamily="65" charset="-120"/>
              </a:rPr>
              <a:t>API </a:t>
            </a:r>
            <a:r>
              <a:rPr lang="zh-TW" altLang="en-US" sz="2200">
                <a:latin typeface="標楷體" pitchFamily="65" charset="-120"/>
              </a:rPr>
              <a:t>呼叫。</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14.3</a:t>
            </a:r>
            <a:r>
              <a:rPr lang="zh-TW" altLang="en-US" sz="3600">
                <a:solidFill>
                  <a:srgbClr val="004C69"/>
                </a:solidFill>
              </a:rPr>
              <a:t> </a:t>
            </a:r>
            <a:r>
              <a:rPr lang="en-US" altLang="zh-TW" sz="3600" smtClean="0">
                <a:solidFill>
                  <a:srgbClr val="004C69"/>
                </a:solidFill>
              </a:rPr>
              <a:t>API</a:t>
            </a:r>
            <a:br>
              <a:rPr lang="en-US" sz="3600">
                <a:solidFill>
                  <a:srgbClr val="004C69"/>
                </a:solidFill>
              </a:rPr>
            </a:br>
            <a:r>
              <a:rPr lang="en-US" altLang="zh-TW" sz="3600">
                <a:solidFill>
                  <a:srgbClr val="004C69"/>
                </a:solidFill>
              </a:rPr>
              <a:t>API </a:t>
            </a:r>
            <a:r>
              <a:rPr lang="zh-TW" altLang="en-US" sz="3600">
                <a:solidFill>
                  <a:srgbClr val="004C69"/>
                </a:solidFill>
              </a:rPr>
              <a:t>範例（續） </a:t>
            </a:r>
          </a:p>
        </p:txBody>
      </p:sp>
      <p:pic>
        <p:nvPicPr>
          <p:cNvPr id="2" name="Picture 1">
            <a:extLst>
              <a:ext uri="{FF2B5EF4-FFF2-40B4-BE49-F238E27FC236}">
                <a16:creationId xmlns:a16="http://schemas.microsoft.com/office/drawing/2014/main" id="{52337CD3-6792-4933-8BDA-07656CB85F2E}"/>
              </a:ext>
            </a:extLst>
          </p:cNvPr>
          <p:cNvPicPr>
            <a:picLocks noChangeAspect="1"/>
          </p:cNvPicPr>
          <p:nvPr/>
        </p:nvPicPr>
        <p:blipFill>
          <a:blip r:embed="rId3"/>
          <a:stretch>
            <a:fillRect/>
          </a:stretch>
        </p:blipFill>
        <p:spPr>
          <a:xfrm>
            <a:off x="2854370" y="3328849"/>
            <a:ext cx="6629443" cy="3246552"/>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595</a:t>
            </a:fld>
            <a:endParaRPr lang="en-US" kern="0">
              <a:solidFill>
                <a:srgbClr val="595959"/>
              </a:solidFill>
            </a:endParaRPr>
          </a:p>
        </p:txBody>
      </p:sp>
    </p:spTree>
    <p:custDataLst>
      <p:tags r:id="rId4"/>
    </p:custDataLst>
    <p:extLst>
      <p:ext uri="{BB962C8B-B14F-4D97-AF65-F5344CB8AC3E}">
        <p14:creationId xmlns:p14="http://schemas.microsoft.com/office/powerpoint/2010/main" val="175796567"/>
      </p:ext>
    </p:extLst>
  </p:cSld>
  <p:clrMapOvr>
    <a:masterClrMapping/>
  </p:clrMapOvr>
  <p:transition/>
  <p:timing/>
</p:sld>
</file>

<file path=ppt/slides/slide5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F48C9A76-2B95-5B4A-BA0D-E2F7B7D3355C}"/>
              </a:ext>
            </a:extLst>
          </p:cNvPr>
          <p:cNvSpPr>
            <a:spLocks noGrp="1"/>
          </p:cNvSpPr>
          <p:nvPr>
            <p:ph idx="1"/>
          </p:nvPr>
        </p:nvSpPr>
        <p:spPr>
          <a:xfrm>
            <a:off x="387620" y="1438101"/>
            <a:ext cx="9870286" cy="4737363"/>
          </a:xfrm>
        </p:spPr>
        <p:txBody>
          <a:bodyPr/>
          <a:lstStyle/>
          <a:p>
            <a:pPr marL="0" indent="0">
              <a:buNone/>
            </a:pPr>
            <a:r>
              <a:rPr lang="zh-TW" altLang="en-US" sz="2200">
                <a:latin typeface="標楷體" pitchFamily="65" charset="-120"/>
              </a:rPr>
              <a:t>開發 </a:t>
            </a:r>
            <a:r>
              <a:rPr lang="en-US" altLang="zh-TW" sz="2200">
                <a:latin typeface="標楷體" pitchFamily="65" charset="-120"/>
              </a:rPr>
              <a:t>API </a:t>
            </a:r>
            <a:r>
              <a:rPr lang="zh-TW" altLang="en-US" sz="2200">
                <a:latin typeface="標楷體" pitchFamily="65" charset="-120"/>
              </a:rPr>
              <a:t>時的一個重要考慮因素是開放式、內部和合作夥伴 </a:t>
            </a:r>
            <a:r>
              <a:rPr lang="en-US" altLang="zh-TW" sz="2200">
                <a:latin typeface="標楷體" pitchFamily="65" charset="-120"/>
              </a:rPr>
              <a:t>API </a:t>
            </a:r>
            <a:r>
              <a:rPr lang="zh-TW" altLang="en-US" sz="2200">
                <a:latin typeface="標楷體" pitchFamily="65" charset="-120"/>
              </a:rPr>
              <a:t>之間的區別： </a:t>
            </a:r>
          </a:p>
          <a:p>
            <a:pPr lvl="1"/>
            <a:r>
              <a:rPr lang="zh-TW" altLang="en-US" sz="2200" b="1">
                <a:latin typeface="標楷體" pitchFamily="65" charset="-120"/>
              </a:rPr>
              <a:t>開放 </a:t>
            </a:r>
            <a:r>
              <a:rPr lang="en-US" altLang="zh-TW" sz="2200" b="1">
                <a:latin typeface="標楷體" pitchFamily="65" charset="-120"/>
              </a:rPr>
              <a:t>API </a:t>
            </a:r>
            <a:r>
              <a:rPr lang="zh-TW" altLang="en-US" sz="2200" b="1">
                <a:latin typeface="標楷體" pitchFamily="65" charset="-120"/>
              </a:rPr>
              <a:t>或公用 </a:t>
            </a:r>
            <a:r>
              <a:rPr lang="en-US" altLang="zh-TW" sz="2200" b="1">
                <a:latin typeface="標楷體" pitchFamily="65" charset="-120"/>
              </a:rPr>
              <a:t>API-</a:t>
            </a:r>
            <a:r>
              <a:rPr lang="en-US" altLang="zh-TW" sz="2200">
                <a:latin typeface="標楷體" pitchFamily="65" charset="-120"/>
              </a:rPr>
              <a:t> </a:t>
            </a:r>
            <a:r>
              <a:rPr lang="zh-TW" altLang="en-US" sz="2200">
                <a:latin typeface="標楷體" pitchFamily="65" charset="-120"/>
              </a:rPr>
              <a:t>這些 </a:t>
            </a:r>
            <a:r>
              <a:rPr lang="en-US" altLang="zh-TW" sz="2200">
                <a:latin typeface="標楷體" pitchFamily="65" charset="-120"/>
              </a:rPr>
              <a:t>API </a:t>
            </a:r>
            <a:r>
              <a:rPr lang="zh-TW" altLang="en-US" sz="2200">
                <a:latin typeface="標楷體" pitchFamily="65" charset="-120"/>
              </a:rPr>
              <a:t>是公開可用的，可以不受限制地使用。由於這些 </a:t>
            </a:r>
            <a:r>
              <a:rPr lang="en-US" altLang="zh-TW" sz="2200">
                <a:latin typeface="標楷體" pitchFamily="65" charset="-120"/>
              </a:rPr>
              <a:t>API </a:t>
            </a:r>
            <a:r>
              <a:rPr lang="zh-TW" altLang="en-US" sz="2200">
                <a:latin typeface="標楷體" pitchFamily="65" charset="-120"/>
              </a:rPr>
              <a:t>是公開的，因此許多 </a:t>
            </a:r>
            <a:r>
              <a:rPr lang="en-US" altLang="zh-TW" sz="2200">
                <a:latin typeface="標楷體" pitchFamily="65" charset="-120"/>
              </a:rPr>
              <a:t>API </a:t>
            </a:r>
            <a:r>
              <a:rPr lang="zh-TW" altLang="en-US" sz="2200">
                <a:latin typeface="標楷體" pitchFamily="65" charset="-120"/>
              </a:rPr>
              <a:t>提供者會要求使用者在使用 </a:t>
            </a:r>
            <a:r>
              <a:rPr lang="en-US" altLang="zh-TW" sz="2200">
                <a:latin typeface="標楷體" pitchFamily="65" charset="-120"/>
              </a:rPr>
              <a:t>API </a:t>
            </a:r>
            <a:r>
              <a:rPr lang="zh-TW" altLang="en-US" sz="2200">
                <a:latin typeface="標楷體" pitchFamily="65" charset="-120"/>
              </a:rPr>
              <a:t>之前取得免費金鑰或權杖。這是為了幫助控制他們接收和處理的 </a:t>
            </a:r>
            <a:r>
              <a:rPr lang="en-US" altLang="zh-TW" sz="2200">
                <a:latin typeface="標楷體" pitchFamily="65" charset="-120"/>
              </a:rPr>
              <a:t>API </a:t>
            </a:r>
            <a:r>
              <a:rPr lang="zh-TW" altLang="en-US" sz="2200">
                <a:latin typeface="標楷體" pitchFamily="65" charset="-120"/>
              </a:rPr>
              <a:t>請求數量。 </a:t>
            </a:r>
            <a:r>
              <a:rPr lang="zh-TW" altLang="en-US" sz="2200" b="1">
                <a:latin typeface="標楷體" pitchFamily="65" charset="-120"/>
              </a:rPr>
              <a:t> </a:t>
            </a:r>
          </a:p>
          <a:p>
            <a:pPr lvl="1"/>
            <a:r>
              <a:rPr lang="zh-TW" altLang="en-US" sz="2200" b="1">
                <a:latin typeface="標楷體" pitchFamily="65" charset="-120"/>
              </a:rPr>
              <a:t>內部或私人 </a:t>
            </a:r>
            <a:r>
              <a:rPr lang="en-US" altLang="zh-TW" sz="2200" b="1">
                <a:latin typeface="標楷體" pitchFamily="65" charset="-120"/>
              </a:rPr>
              <a:t>API-</a:t>
            </a:r>
            <a:r>
              <a:rPr lang="zh-TW" altLang="en-US" sz="2200">
                <a:latin typeface="標楷體" pitchFamily="65" charset="-120"/>
              </a:rPr>
              <a:t> 這些 </a:t>
            </a:r>
            <a:r>
              <a:rPr lang="en-US" altLang="zh-TW" sz="2200">
                <a:latin typeface="標楷體" pitchFamily="65" charset="-120"/>
              </a:rPr>
              <a:t>API </a:t>
            </a:r>
            <a:r>
              <a:rPr lang="zh-TW" altLang="en-US" sz="2200">
                <a:latin typeface="標楷體" pitchFamily="65" charset="-120"/>
              </a:rPr>
              <a:t>是由組織或公司用來存取僅供內部使用的資料和服務。內部 </a:t>
            </a:r>
            <a:r>
              <a:rPr lang="en-US" altLang="zh-TW" sz="2200">
                <a:latin typeface="標楷體" pitchFamily="65" charset="-120"/>
              </a:rPr>
              <a:t>API </a:t>
            </a:r>
            <a:r>
              <a:rPr lang="zh-TW" altLang="en-US" sz="2200">
                <a:latin typeface="標楷體" pitchFamily="65" charset="-120"/>
              </a:rPr>
              <a:t>的範例是允許授權的銷售人員在行動裝置上存取內部的銷售資料。</a:t>
            </a:r>
          </a:p>
          <a:p>
            <a:pPr lvl="1"/>
            <a:r>
              <a:rPr lang="zh-TW" altLang="en-US" sz="2200" b="1">
                <a:latin typeface="標楷體" pitchFamily="65" charset="-120"/>
              </a:rPr>
              <a:t>合作夥伴 </a:t>
            </a:r>
            <a:r>
              <a:rPr lang="en-US" altLang="zh-TW" sz="2200" b="1">
                <a:latin typeface="標楷體" pitchFamily="65" charset="-120"/>
              </a:rPr>
              <a:t>API-</a:t>
            </a:r>
            <a:r>
              <a:rPr lang="zh-TW" altLang="en-US" sz="2200">
                <a:latin typeface="標楷體" pitchFamily="65" charset="-120"/>
              </a:rPr>
              <a:t> 這些是一個公司和其業務夥伴或承包商之間使用的 </a:t>
            </a:r>
            <a:r>
              <a:rPr lang="en-US" altLang="zh-TW" sz="2200">
                <a:latin typeface="標楷體" pitchFamily="65" charset="-120"/>
              </a:rPr>
              <a:t>API</a:t>
            </a:r>
            <a:r>
              <a:rPr lang="zh-TW" altLang="en-US" sz="2200">
                <a:latin typeface="標楷體" pitchFamily="65" charset="-120"/>
              </a:rPr>
              <a:t>，以促進它們之間的業務。業務合作夥伴必須擁有授權或其他形式的許可以使用 </a:t>
            </a:r>
            <a:r>
              <a:rPr lang="en-US" altLang="zh-TW" sz="2200">
                <a:latin typeface="標楷體" pitchFamily="65" charset="-120"/>
              </a:rPr>
              <a:t>API</a:t>
            </a:r>
            <a:r>
              <a:rPr lang="zh-TW" altLang="en-US" sz="2200">
                <a:latin typeface="標楷體" pitchFamily="65" charset="-120"/>
              </a:rPr>
              <a:t>。旅遊服務使用航空公司的 </a:t>
            </a:r>
            <a:r>
              <a:rPr lang="en-US" altLang="zh-TW" sz="2200">
                <a:latin typeface="標楷體" pitchFamily="65" charset="-120"/>
              </a:rPr>
              <a:t>API </a:t>
            </a:r>
            <a:r>
              <a:rPr lang="zh-TW" altLang="en-US" sz="2200">
                <a:latin typeface="標楷體" pitchFamily="65" charset="-120"/>
              </a:rPr>
              <a:t>就是合作夥伴 </a:t>
            </a:r>
            <a:r>
              <a:rPr lang="en-US" altLang="zh-TW" sz="2200">
                <a:latin typeface="標楷體" pitchFamily="65" charset="-120"/>
              </a:rPr>
              <a:t>API </a:t>
            </a:r>
            <a:r>
              <a:rPr lang="zh-TW" altLang="en-US" sz="2200">
                <a:latin typeface="標楷體" pitchFamily="65" charset="-120"/>
              </a:rPr>
              <a:t>的範例。</a:t>
            </a: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14.3</a:t>
            </a:r>
            <a:r>
              <a:rPr lang="zh-TW" altLang="en-US" sz="3600">
                <a:solidFill>
                  <a:srgbClr val="004C69"/>
                </a:solidFill>
              </a:rPr>
              <a:t> </a:t>
            </a:r>
            <a:r>
              <a:rPr lang="en-US" altLang="zh-TW" sz="3600" smtClean="0">
                <a:solidFill>
                  <a:srgbClr val="004C69"/>
                </a:solidFill>
              </a:rPr>
              <a:t>API</a:t>
            </a:r>
            <a:br>
              <a:rPr lang="en-US" sz="3600">
                <a:solidFill>
                  <a:srgbClr val="004C69"/>
                </a:solidFill>
              </a:rPr>
            </a:br>
            <a:r>
              <a:rPr lang="zh-TW" altLang="en-US" sz="3600">
                <a:solidFill>
                  <a:srgbClr val="004C69"/>
                </a:solidFill>
              </a:rPr>
              <a:t>開放、內部和合作夥伴 </a:t>
            </a:r>
            <a:r>
              <a:rPr lang="en-US" altLang="zh-TW" sz="3600">
                <a:solidFill>
                  <a:srgbClr val="004C69"/>
                </a:solidFill>
              </a:rPr>
              <a:t>API</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596</a:t>
            </a:fld>
            <a:endParaRPr lang="en-US" kern="0">
              <a:solidFill>
                <a:srgbClr val="595959"/>
              </a:solidFill>
            </a:endParaRPr>
          </a:p>
        </p:txBody>
      </p:sp>
    </p:spTree>
    <p:custDataLst>
      <p:tags r:id="rId3"/>
    </p:custDataLst>
    <p:extLst>
      <p:ext uri="{BB962C8B-B14F-4D97-AF65-F5344CB8AC3E}">
        <p14:creationId xmlns:p14="http://schemas.microsoft.com/office/powerpoint/2010/main" val="2563675753"/>
      </p:ext>
    </p:extLst>
  </p:cSld>
  <p:clrMapOvr>
    <a:masterClrMapping/>
  </p:clrMapOvr>
  <p:transition/>
  <p:timing/>
</p:sld>
</file>

<file path=ppt/slides/slide5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8A25BCBA-635D-9C41-9AF8-02DDA8413129}"/>
              </a:ext>
            </a:extLst>
          </p:cNvPr>
          <p:cNvSpPr>
            <a:spLocks noGrp="1"/>
          </p:cNvSpPr>
          <p:nvPr>
            <p:ph idx="1"/>
          </p:nvPr>
        </p:nvSpPr>
        <p:spPr>
          <a:xfrm>
            <a:off x="676426" y="1296785"/>
            <a:ext cx="10672671" cy="4803865"/>
          </a:xfrm>
        </p:spPr>
        <p:txBody>
          <a:bodyPr/>
          <a:lstStyle/>
          <a:p>
            <a:pPr marL="0" indent="0">
              <a:buNone/>
            </a:pPr>
            <a:r>
              <a:rPr lang="en-US" altLang="zh-TW" sz="2133">
                <a:latin typeface="標楷體" pitchFamily="65" charset="-120"/>
              </a:rPr>
              <a:t>Web </a:t>
            </a:r>
            <a:r>
              <a:rPr lang="zh-TW" altLang="en-US" sz="2133">
                <a:latin typeface="標楷體" pitchFamily="65" charset="-120"/>
              </a:rPr>
              <a:t>服務是通過網際網路，使用全球資訊網提供的服務。有四種類型的 </a:t>
            </a:r>
            <a:r>
              <a:rPr lang="en-US" altLang="zh-TW" sz="2133">
                <a:latin typeface="標楷體" pitchFamily="65" charset="-120"/>
              </a:rPr>
              <a:t>Web </a:t>
            </a:r>
            <a:r>
              <a:rPr lang="zh-TW" altLang="en-US" sz="2133">
                <a:latin typeface="標楷體" pitchFamily="65" charset="-120"/>
              </a:rPr>
              <a:t>服務 </a:t>
            </a:r>
            <a:r>
              <a:rPr lang="en-US" altLang="zh-TW" sz="2133">
                <a:latin typeface="標楷體" pitchFamily="65" charset="-120"/>
              </a:rPr>
              <a:t>API</a:t>
            </a:r>
            <a:r>
              <a:rPr lang="zh-TW" altLang="en-US" sz="2133">
                <a:latin typeface="標楷體" pitchFamily="65" charset="-120"/>
              </a:rPr>
              <a:t>：</a:t>
            </a:r>
          </a:p>
          <a:p>
            <a:pPr lvl="1"/>
            <a:r>
              <a:rPr lang="zh-TW" altLang="en-US" sz="2000">
                <a:latin typeface="標楷體" pitchFamily="65" charset="-120"/>
              </a:rPr>
              <a:t>簡單物件存取協定 </a:t>
            </a:r>
            <a:r>
              <a:rPr lang="en-US" altLang="zh-TW" sz="2000">
                <a:latin typeface="標楷體" pitchFamily="65" charset="-120"/>
              </a:rPr>
              <a:t>(SOAP)</a:t>
            </a:r>
          </a:p>
          <a:p>
            <a:pPr lvl="1"/>
            <a:r>
              <a:rPr lang="zh-TW" altLang="en-US" sz="2000">
                <a:latin typeface="標楷體" pitchFamily="65" charset="-120"/>
              </a:rPr>
              <a:t>表現層狀態轉換 </a:t>
            </a:r>
            <a:r>
              <a:rPr lang="en-US" altLang="zh-TW" sz="2000">
                <a:latin typeface="標楷體" pitchFamily="65" charset="-120"/>
              </a:rPr>
              <a:t>(REST)</a:t>
            </a:r>
          </a:p>
          <a:p>
            <a:pPr lvl="1"/>
            <a:r>
              <a:rPr lang="zh-TW" altLang="en-US" sz="2000">
                <a:latin typeface="標楷體" pitchFamily="65" charset="-120"/>
              </a:rPr>
              <a:t>可延伸標記式語言</a:t>
            </a:r>
            <a:r>
              <a:rPr lang="en-US" altLang="zh-TW" sz="2000">
                <a:latin typeface="標楷體" pitchFamily="65" charset="-120"/>
              </a:rPr>
              <a:t>-</a:t>
            </a:r>
            <a:r>
              <a:rPr lang="zh-TW" altLang="en-US" sz="2000">
                <a:latin typeface="標楷體" pitchFamily="65" charset="-120"/>
              </a:rPr>
              <a:t>遠端程序呼叫 </a:t>
            </a:r>
            <a:r>
              <a:rPr lang="en-US" altLang="zh-TW" sz="2000">
                <a:latin typeface="標楷體" pitchFamily="65" charset="-120"/>
              </a:rPr>
              <a:t>(XML-RPC)</a:t>
            </a:r>
          </a:p>
          <a:p>
            <a:pPr lvl="1"/>
            <a:r>
              <a:rPr lang="en-US" altLang="zh-TW" sz="2000">
                <a:latin typeface="標楷體" pitchFamily="65" charset="-120"/>
              </a:rPr>
              <a:t>JavaScript </a:t>
            </a:r>
            <a:r>
              <a:rPr lang="zh-TW" altLang="en-US" sz="2000">
                <a:latin typeface="標楷體" pitchFamily="65" charset="-120"/>
              </a:rPr>
              <a:t>物件標記</a:t>
            </a:r>
            <a:r>
              <a:rPr lang="en-US" altLang="zh-TW" sz="2000">
                <a:latin typeface="標楷體" pitchFamily="65" charset="-120"/>
              </a:rPr>
              <a:t>-</a:t>
            </a:r>
            <a:r>
              <a:rPr lang="zh-TW" altLang="en-US" sz="2000">
                <a:latin typeface="標楷體" pitchFamily="65" charset="-120"/>
              </a:rPr>
              <a:t>遠端程序呼叫 </a:t>
            </a:r>
            <a:r>
              <a:rPr lang="en-US" altLang="zh-TW" sz="2000">
                <a:latin typeface="標楷體" pitchFamily="65" charset="-120"/>
              </a:rPr>
              <a:t>(JSON-RPC)</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14.3</a:t>
            </a:r>
            <a:r>
              <a:rPr lang="zh-TW" altLang="en-US" sz="3600">
                <a:solidFill>
                  <a:srgbClr val="004C69"/>
                </a:solidFill>
              </a:rPr>
              <a:t> </a:t>
            </a:r>
            <a:r>
              <a:rPr lang="en-US" altLang="zh-TW" sz="3600" smtClean="0">
                <a:solidFill>
                  <a:srgbClr val="004C69"/>
                </a:solidFill>
              </a:rPr>
              <a:t>API</a:t>
            </a:r>
            <a:br>
              <a:rPr lang="en-US" sz="3600">
                <a:solidFill>
                  <a:srgbClr val="004C69"/>
                </a:solidFill>
              </a:rPr>
            </a:br>
            <a:r>
              <a:rPr lang="en-US" altLang="zh-TW" sz="3600">
                <a:solidFill>
                  <a:srgbClr val="004C69"/>
                </a:solidFill>
              </a:rPr>
              <a:t>Web </a:t>
            </a:r>
            <a:r>
              <a:rPr lang="zh-TW" altLang="en-US" sz="3600">
                <a:solidFill>
                  <a:srgbClr val="004C69"/>
                </a:solidFill>
              </a:rPr>
              <a:t>服務 </a:t>
            </a:r>
            <a:r>
              <a:rPr lang="en-US" altLang="zh-TW" sz="3600">
                <a:solidFill>
                  <a:srgbClr val="004C69"/>
                </a:solidFill>
              </a:rPr>
              <a:t>API </a:t>
            </a:r>
            <a:r>
              <a:rPr lang="zh-TW" altLang="en-US" sz="3600">
                <a:solidFill>
                  <a:srgbClr val="004C69"/>
                </a:solidFill>
              </a:rPr>
              <a:t>的類型</a:t>
            </a:r>
          </a:p>
        </p:txBody>
      </p:sp>
      <p:graphicFrame>
        <p:nvGraphicFramePr>
          <p:cNvPr id="6" name="Table 5">
            <a:extLst>
              <a:ext uri="{FF2B5EF4-FFF2-40B4-BE49-F238E27FC236}">
                <a16:creationId xmlns:a16="http://schemas.microsoft.com/office/drawing/2014/main" id="{E62FD5B6-DFE6-1146-9F2F-9DAF1001D76B}"/>
              </a:ext>
            </a:extLst>
          </p:cNvPr>
          <p:cNvGraphicFramePr>
            <a:graphicFrameLocks noGrp="1"/>
          </p:cNvGraphicFramePr>
          <p:nvPr>
            <p:extLst>
              <p:ext uri="{D42A27DB-BD31-4B8C-83A1-F6EECF244321}">
                <p14:modId xmlns:p14="http://schemas.microsoft.com/office/powerpoint/2010/main" val="2167184736"/>
              </p:ext>
            </p:extLst>
          </p:nvPr>
        </p:nvGraphicFramePr>
        <p:xfrm>
          <a:off x="632883" y="3429000"/>
          <a:ext cx="10716214" cy="2655146"/>
        </p:xfrm>
        <a:graphic>
          <a:graphicData uri="http://schemas.openxmlformats.org/drawingml/2006/table">
            <a:tbl>
              <a:tblPr firstRow="1" bandRow="1">
                <a:tableStyleId>{5C22544A-7EE6-4342-B048-85BDC9FD1C3A}</a:tableStyleId>
              </a:tblPr>
              <a:tblGrid>
                <a:gridCol w="1865725">
                  <a:extLst>
                    <a:ext uri="{9D8B030D-6E8A-4147-A177-3AD203B41FA5}">
                      <a16:colId xmlns:a16="http://schemas.microsoft.com/office/drawing/2014/main" val="275086831"/>
                    </a:ext>
                  </a:extLst>
                </a:gridCol>
                <a:gridCol w="2032000">
                  <a:extLst>
                    <a:ext uri="{9D8B030D-6E8A-4147-A177-3AD203B41FA5}">
                      <a16:colId xmlns:a16="http://schemas.microsoft.com/office/drawing/2014/main" val="823278254"/>
                    </a:ext>
                  </a:extLst>
                </a:gridCol>
                <a:gridCol w="2532003">
                  <a:extLst>
                    <a:ext uri="{9D8B030D-6E8A-4147-A177-3AD203B41FA5}">
                      <a16:colId xmlns:a16="http://schemas.microsoft.com/office/drawing/2014/main" val="4076322524"/>
                    </a:ext>
                  </a:extLst>
                </a:gridCol>
                <a:gridCol w="2143243">
                  <a:extLst>
                    <a:ext uri="{9D8B030D-6E8A-4147-A177-3AD203B41FA5}">
                      <a16:colId xmlns:a16="http://schemas.microsoft.com/office/drawing/2014/main" val="2181766267"/>
                    </a:ext>
                  </a:extLst>
                </a:gridCol>
                <a:gridCol w="2143243">
                  <a:extLst>
                    <a:ext uri="{9D8B030D-6E8A-4147-A177-3AD203B41FA5}">
                      <a16:colId xmlns:a16="http://schemas.microsoft.com/office/drawing/2014/main" val="3669035380"/>
                    </a:ext>
                  </a:extLst>
                </a:gridCol>
              </a:tblGrid>
              <a:tr h="494453">
                <a:tc>
                  <a:txBody>
                    <a:bodyPr vert="horz" wrap="square"/>
                    <a:lstStyle/>
                    <a:p>
                      <a:pPr algn="l" fontAlgn="ctr"/>
                      <a:r>
                        <a:rPr lang="zh-TW" altLang="en-US" sz="2400">
                          <a:effectLst/>
                          <a:latin typeface="標楷體" pitchFamily="65" charset="-120"/>
                          <a:ea typeface="標楷體" panose="03000509000000000000" pitchFamily="65" charset="-120"/>
                        </a:rPr>
                        <a:t>特徵</a:t>
                      </a:r>
                    </a:p>
                  </a:txBody>
                  <a:tcPr marL="50800" marR="50800" marT="50800" marB="50800" anchor="ctr"/>
                </a:tc>
                <a:tc>
                  <a:txBody>
                    <a:bodyPr vert="horz" wrap="square"/>
                    <a:lstStyle/>
                    <a:p>
                      <a:pPr algn="l" fontAlgn="ctr"/>
                      <a:r>
                        <a:rPr lang="en-US" sz="2400">
                          <a:effectLst/>
                          <a:latin typeface="標楷體" pitchFamily="65" charset="-120"/>
                          <a:ea typeface="標楷體" panose="03000509000000000000" pitchFamily="65" charset="-120"/>
                        </a:rPr>
                        <a:t>SOAP</a:t>
                      </a:r>
                    </a:p>
                  </a:txBody>
                  <a:tcPr marL="50800" marR="50800" marT="50800" marB="50800" anchor="ctr"/>
                </a:tc>
                <a:tc>
                  <a:txBody>
                    <a:bodyPr vert="horz" wrap="square"/>
                    <a:lstStyle/>
                    <a:p>
                      <a:pPr algn="l" fontAlgn="ctr"/>
                      <a:r>
                        <a:rPr lang="en-US" sz="2400">
                          <a:effectLst/>
                          <a:latin typeface="標楷體" pitchFamily="65" charset="-120"/>
                          <a:ea typeface="標楷體" panose="03000509000000000000" pitchFamily="65" charset="-120"/>
                        </a:rPr>
                        <a:t>REST</a:t>
                      </a:r>
                    </a:p>
                  </a:txBody>
                  <a:tcPr marL="50800" marR="50800" marT="50800" marB="50800" anchor="ctr"/>
                </a:tc>
                <a:tc>
                  <a:txBody>
                    <a:bodyPr vert="horz" wrap="square"/>
                    <a:lstStyle/>
                    <a:p>
                      <a:pPr algn="l" fontAlgn="ctr"/>
                      <a:r>
                        <a:rPr lang="en-US" sz="2400">
                          <a:effectLst/>
                          <a:latin typeface="標楷體" pitchFamily="65" charset="-120"/>
                          <a:ea typeface="標楷體" panose="03000509000000000000" pitchFamily="65" charset="-120"/>
                        </a:rPr>
                        <a:t>XML-RPC</a:t>
                      </a:r>
                    </a:p>
                  </a:txBody>
                  <a:tcPr marL="50800" marR="50800" marT="50800" marB="50800" anchor="ctr"/>
                </a:tc>
                <a:tc>
                  <a:txBody>
                    <a:bodyPr vert="horz" wrap="square"/>
                    <a:lstStyle/>
                    <a:p>
                      <a:pPr algn="l" fontAlgn="ctr"/>
                      <a:r>
                        <a:rPr lang="en-US" sz="2400">
                          <a:effectLst/>
                          <a:latin typeface="標楷體" pitchFamily="65" charset="-120"/>
                          <a:ea typeface="標楷體" panose="03000509000000000000" pitchFamily="65" charset="-120"/>
                        </a:rPr>
                        <a:t>JSON-RPC</a:t>
                      </a:r>
                    </a:p>
                  </a:txBody>
                  <a:tcPr marL="50800" marR="50800" marT="50800" marB="50800" anchor="ctr"/>
                </a:tc>
                <a:extLst>
                  <a:ext uri="{0D108BD9-81ED-4DB2-BD59-A6C34878D82A}">
                    <a16:rowId xmlns:a16="http://schemas.microsoft.com/office/drawing/2014/main" val="1877802678"/>
                  </a:ext>
                </a:extLst>
              </a:tr>
              <a:tr h="833120">
                <a:tc>
                  <a:txBody>
                    <a:bodyPr vert="horz" wrap="square"/>
                    <a:lstStyle/>
                    <a:p>
                      <a:pPr fontAlgn="ctr"/>
                      <a:r>
                        <a:rPr lang="zh-TW" altLang="en-US" sz="2400" b="0">
                          <a:effectLst/>
                          <a:latin typeface="標楷體" pitchFamily="65" charset="-120"/>
                          <a:ea typeface="標楷體" panose="03000509000000000000" pitchFamily="65" charset="-120"/>
                        </a:rPr>
                        <a:t>資料格式</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XML</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JSON，XML，YAML </a:t>
                      </a:r>
                      <a:r>
                        <a:rPr lang="zh-TW" altLang="en-US" sz="2400" b="0">
                          <a:effectLst/>
                          <a:latin typeface="標楷體" pitchFamily="65" charset="-120"/>
                          <a:ea typeface="標楷體" panose="03000509000000000000" pitchFamily="65" charset="-120"/>
                        </a:rPr>
                        <a:t>和其它</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XML</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JSON</a:t>
                      </a:r>
                    </a:p>
                  </a:txBody>
                  <a:tcPr marL="50800" marR="50800" marT="50800" marB="50800" anchor="ctr"/>
                </a:tc>
                <a:extLst>
                  <a:ext uri="{0D108BD9-81ED-4DB2-BD59-A6C34878D82A}">
                    <a16:rowId xmlns:a16="http://schemas.microsoft.com/office/drawing/2014/main" val="4119755214"/>
                  </a:ext>
                </a:extLst>
              </a:tr>
              <a:tr h="494453">
                <a:tc>
                  <a:txBody>
                    <a:bodyPr vert="horz" wrap="square"/>
                    <a:lstStyle/>
                    <a:p>
                      <a:pPr fontAlgn="ctr"/>
                      <a:r>
                        <a:rPr lang="zh-TW" altLang="en-US" sz="2400" b="0">
                          <a:effectLst/>
                          <a:latin typeface="標楷體" pitchFamily="65" charset="-120"/>
                          <a:ea typeface="標楷體" panose="03000509000000000000" pitchFamily="65" charset="-120"/>
                        </a:rPr>
                        <a:t>首次發佈</a:t>
                      </a:r>
                    </a:p>
                  </a:txBody>
                  <a:tcPr marL="50800" marR="50800" marT="50800" marB="50800" anchor="ctr"/>
                </a:tc>
                <a:tc>
                  <a:txBody>
                    <a:bodyPr vert="horz" wrap="square"/>
                    <a:lstStyle/>
                    <a:p>
                      <a:pPr fontAlgn="ctr"/>
                      <a:r>
                        <a:rPr lang="en-US" altLang="zh-TW" sz="2400" b="0">
                          <a:effectLst/>
                          <a:latin typeface="標楷體" pitchFamily="65" charset="-120"/>
                          <a:ea typeface="標楷體" panose="03000509000000000000" pitchFamily="65" charset="-120"/>
                        </a:rPr>
                        <a:t>1998</a:t>
                      </a:r>
                    </a:p>
                  </a:txBody>
                  <a:tcPr marL="50800" marR="50800" marT="50800" marB="50800" anchor="ctr"/>
                </a:tc>
                <a:tc>
                  <a:txBody>
                    <a:bodyPr vert="horz" wrap="square"/>
                    <a:lstStyle/>
                    <a:p>
                      <a:pPr fontAlgn="ctr"/>
                      <a:r>
                        <a:rPr lang="en-US" altLang="zh-TW" sz="2400" b="0">
                          <a:effectLst/>
                          <a:latin typeface="標楷體" pitchFamily="65" charset="-120"/>
                          <a:ea typeface="標楷體" panose="03000509000000000000" pitchFamily="65" charset="-120"/>
                        </a:rPr>
                        <a:t>2000</a:t>
                      </a:r>
                    </a:p>
                  </a:txBody>
                  <a:tcPr marL="50800" marR="50800" marT="50800" marB="50800" anchor="ctr"/>
                </a:tc>
                <a:tc>
                  <a:txBody>
                    <a:bodyPr vert="horz" wrap="square"/>
                    <a:lstStyle/>
                    <a:p>
                      <a:pPr fontAlgn="ctr"/>
                      <a:r>
                        <a:rPr lang="en-US" altLang="zh-TW" sz="2400" b="0">
                          <a:effectLst/>
                          <a:latin typeface="標楷體" pitchFamily="65" charset="-120"/>
                          <a:ea typeface="標楷體" panose="03000509000000000000" pitchFamily="65" charset="-120"/>
                        </a:rPr>
                        <a:t>1998</a:t>
                      </a:r>
                    </a:p>
                  </a:txBody>
                  <a:tcPr marL="50800" marR="50800" marT="50800" marB="50800" anchor="ctr"/>
                </a:tc>
                <a:tc>
                  <a:txBody>
                    <a:bodyPr vert="horz" wrap="square"/>
                    <a:lstStyle/>
                    <a:p>
                      <a:pPr fontAlgn="ctr"/>
                      <a:r>
                        <a:rPr lang="en-US" altLang="zh-TW" sz="2400" b="0">
                          <a:effectLst/>
                          <a:latin typeface="標楷體" pitchFamily="65" charset="-120"/>
                          <a:ea typeface="標楷體" panose="03000509000000000000" pitchFamily="65" charset="-120"/>
                        </a:rPr>
                        <a:t>2005</a:t>
                      </a:r>
                    </a:p>
                  </a:txBody>
                  <a:tcPr marL="50800" marR="50800" marT="50800" marB="50800" anchor="ctr"/>
                </a:tc>
                <a:extLst>
                  <a:ext uri="{0D108BD9-81ED-4DB2-BD59-A6C34878D82A}">
                    <a16:rowId xmlns:a16="http://schemas.microsoft.com/office/drawing/2014/main" val="2407226342"/>
                  </a:ext>
                </a:extLst>
              </a:tr>
              <a:tr h="833120">
                <a:tc>
                  <a:txBody>
                    <a:bodyPr vert="horz" wrap="square"/>
                    <a:lstStyle/>
                    <a:p>
                      <a:pPr fontAlgn="ctr"/>
                      <a:r>
                        <a:rPr lang="zh-TW" altLang="en-US" sz="2400" b="0">
                          <a:effectLst/>
                          <a:latin typeface="標楷體" pitchFamily="65" charset="-120"/>
                          <a:ea typeface="標楷體" panose="03000509000000000000" pitchFamily="65" charset="-120"/>
                        </a:rPr>
                        <a:t>優點</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成熟</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靈活的格式化和最廣泛使用</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成熟、簡單</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簡潔性</a:t>
                      </a:r>
                    </a:p>
                  </a:txBody>
                  <a:tcPr marL="50800" marR="50800" marT="50800" marB="50800" anchor="ctr"/>
                </a:tc>
                <a:extLst>
                  <a:ext uri="{0D108BD9-81ED-4DB2-BD59-A6C34878D82A}">
                    <a16:rowId xmlns:a16="http://schemas.microsoft.com/office/drawing/2014/main" val="4097512272"/>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597</a:t>
            </a:fld>
            <a:endParaRPr lang="en-US" kern="0">
              <a:solidFill>
                <a:srgbClr val="595959"/>
              </a:solidFill>
            </a:endParaRPr>
          </a:p>
        </p:txBody>
      </p:sp>
    </p:spTree>
    <p:custDataLst>
      <p:tags r:id="rId3"/>
    </p:custDataLst>
    <p:extLst>
      <p:ext uri="{BB962C8B-B14F-4D97-AF65-F5344CB8AC3E}">
        <p14:creationId xmlns:p14="http://schemas.microsoft.com/office/powerpoint/2010/main" val="2869045584"/>
      </p:ext>
    </p:extLst>
  </p:cSld>
  <p:clrMapOvr>
    <a:masterClrMapping/>
  </p:clrMapOvr>
  <p:transition/>
  <p:timing/>
</p:sld>
</file>

<file path=ppt/slides/slide5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1B60B433-C0B1-A34A-8594-62AC41E6EB21}"/>
              </a:ext>
            </a:extLst>
          </p:cNvPr>
          <p:cNvSpPr>
            <a:spLocks noGrp="1"/>
          </p:cNvSpPr>
          <p:nvPr>
            <p:ph idx="1"/>
          </p:nvPr>
        </p:nvSpPr>
        <p:spPr>
          <a:xfrm>
            <a:off x="676426" y="1446415"/>
            <a:ext cx="11126107" cy="4654235"/>
          </a:xfrm>
        </p:spPr>
        <p:txBody>
          <a:bodyPr/>
          <a:lstStyle/>
          <a:p>
            <a:pPr marL="0" indent="0">
              <a:buNone/>
            </a:pPr>
            <a:r>
              <a:rPr lang="zh-TW" altLang="en-US" sz="2200">
                <a:latin typeface="標楷體" pitchFamily="65" charset="-120"/>
              </a:rPr>
              <a:t>網頁瀏覽器使用 </a:t>
            </a:r>
            <a:r>
              <a:rPr lang="en-US" altLang="zh-TW" sz="2200">
                <a:latin typeface="標楷體" pitchFamily="65" charset="-120"/>
              </a:rPr>
              <a:t>HTTP </a:t>
            </a:r>
            <a:r>
              <a:rPr lang="zh-TW" altLang="en-US" sz="2200">
                <a:latin typeface="標楷體" pitchFamily="65" charset="-120"/>
              </a:rPr>
              <a:t>或 </a:t>
            </a:r>
            <a:r>
              <a:rPr lang="en-US" altLang="zh-TW" sz="2200">
                <a:latin typeface="標楷體" pitchFamily="65" charset="-120"/>
              </a:rPr>
              <a:t>HTTPS </a:t>
            </a:r>
            <a:r>
              <a:rPr lang="zh-TW" altLang="en-US" sz="2200">
                <a:latin typeface="標楷體" pitchFamily="65" charset="-120"/>
              </a:rPr>
              <a:t>來請求（</a:t>
            </a:r>
            <a:r>
              <a:rPr lang="en-US" altLang="zh-TW" sz="2200">
                <a:latin typeface="標楷體" pitchFamily="65" charset="-120"/>
              </a:rPr>
              <a:t>GET</a:t>
            </a:r>
            <a:r>
              <a:rPr lang="zh-TW" altLang="en-US" sz="2200">
                <a:latin typeface="標楷體" pitchFamily="65" charset="-120"/>
              </a:rPr>
              <a:t>）一個網頁。如果成功請求（</a:t>
            </a:r>
            <a:r>
              <a:rPr lang="en-US" altLang="zh-TW" sz="2200">
                <a:latin typeface="標楷體" pitchFamily="65" charset="-120"/>
              </a:rPr>
              <a:t>HTTP </a:t>
            </a:r>
            <a:r>
              <a:rPr lang="zh-TW" altLang="en-US" sz="2200">
                <a:latin typeface="標楷體" pitchFamily="65" charset="-120"/>
              </a:rPr>
              <a:t>狀態碼 </a:t>
            </a:r>
            <a:r>
              <a:rPr lang="en-US" altLang="zh-TW" sz="2200">
                <a:latin typeface="標楷體" pitchFamily="65" charset="-120"/>
              </a:rPr>
              <a:t>200</a:t>
            </a:r>
            <a:r>
              <a:rPr lang="zh-TW" altLang="en-US" sz="2200">
                <a:latin typeface="標楷體" pitchFamily="65" charset="-120"/>
              </a:rPr>
              <a:t>），</a:t>
            </a:r>
            <a:r>
              <a:rPr lang="en-US" altLang="zh-TW" sz="2200">
                <a:latin typeface="標楷體" pitchFamily="65" charset="-120"/>
              </a:rPr>
              <a:t>Web </a:t>
            </a:r>
            <a:r>
              <a:rPr lang="zh-TW" altLang="en-US" sz="2200">
                <a:latin typeface="標楷體" pitchFamily="65" charset="-120"/>
              </a:rPr>
              <a:t>伺服器以 </a:t>
            </a:r>
            <a:r>
              <a:rPr lang="en-US" altLang="zh-TW" sz="2200">
                <a:latin typeface="標楷體" pitchFamily="65" charset="-120"/>
              </a:rPr>
              <a:t>HTML </a:t>
            </a:r>
            <a:r>
              <a:rPr lang="zh-TW" altLang="en-US" sz="2200">
                <a:latin typeface="標楷體" pitchFamily="65" charset="-120"/>
              </a:rPr>
              <a:t>編碼的網頁回應 </a:t>
            </a:r>
            <a:r>
              <a:rPr lang="en-US" altLang="zh-TW" sz="2200">
                <a:latin typeface="標楷體" pitchFamily="65" charset="-120"/>
              </a:rPr>
              <a:t>GET </a:t>
            </a:r>
            <a:r>
              <a:rPr lang="zh-TW" altLang="en-US" sz="2200">
                <a:latin typeface="標楷體" pitchFamily="65" charset="-120"/>
              </a:rPr>
              <a:t>請求。</a:t>
            </a:r>
          </a:p>
          <a:p>
            <a:pPr marL="0" indent="0">
              <a:buNone/>
            </a:pPr>
            <a:r>
              <a:rPr lang="zh-TW" altLang="en-US" sz="2200">
                <a:latin typeface="標楷體" pitchFamily="65" charset="-120"/>
              </a:rPr>
              <a:t>簡單地說，</a:t>
            </a:r>
            <a:r>
              <a:rPr lang="en-US" altLang="zh-TW" sz="2200">
                <a:latin typeface="標楷體" pitchFamily="65" charset="-120"/>
              </a:rPr>
              <a:t>REST API </a:t>
            </a:r>
            <a:r>
              <a:rPr lang="zh-TW" altLang="en-US" sz="2200">
                <a:latin typeface="標楷體" pitchFamily="65" charset="-120"/>
              </a:rPr>
              <a:t>是一個在 </a:t>
            </a:r>
            <a:r>
              <a:rPr lang="en-US" altLang="zh-TW" sz="2200">
                <a:latin typeface="標楷體" pitchFamily="65" charset="-120"/>
              </a:rPr>
              <a:t>HTTP </a:t>
            </a:r>
            <a:r>
              <a:rPr lang="zh-TW" altLang="en-US" sz="2200">
                <a:latin typeface="標楷體" pitchFamily="65" charset="-120"/>
              </a:rPr>
              <a:t>協定上工作的 </a:t>
            </a:r>
            <a:r>
              <a:rPr lang="en-US" altLang="zh-TW" sz="2200">
                <a:latin typeface="標楷體" pitchFamily="65" charset="-120"/>
              </a:rPr>
              <a:t>API</a:t>
            </a:r>
            <a:r>
              <a:rPr lang="zh-TW" altLang="en-US" sz="2200">
                <a:latin typeface="標楷體" pitchFamily="65" charset="-120"/>
              </a:rPr>
              <a:t>。它定義了一組功能開發人員可以經由 </a:t>
            </a:r>
            <a:r>
              <a:rPr lang="en-US" altLang="zh-TW" sz="2200">
                <a:latin typeface="標楷體" pitchFamily="65" charset="-120"/>
              </a:rPr>
              <a:t>HTTP </a:t>
            </a:r>
            <a:r>
              <a:rPr lang="zh-TW" altLang="en-US" sz="2200">
                <a:latin typeface="標楷體" pitchFamily="65" charset="-120"/>
              </a:rPr>
              <a:t>協定，如 </a:t>
            </a:r>
            <a:r>
              <a:rPr lang="en-US" altLang="zh-TW" sz="2200">
                <a:latin typeface="標楷體" pitchFamily="65" charset="-120"/>
              </a:rPr>
              <a:t>GET </a:t>
            </a:r>
            <a:r>
              <a:rPr lang="zh-TW" altLang="en-US" sz="2200">
                <a:latin typeface="標楷體" pitchFamily="65" charset="-120"/>
              </a:rPr>
              <a:t>和 </a:t>
            </a:r>
            <a:r>
              <a:rPr lang="en-US" altLang="zh-TW" sz="2200">
                <a:latin typeface="標楷體" pitchFamily="65" charset="-120"/>
              </a:rPr>
              <a:t>POST </a:t>
            </a:r>
            <a:r>
              <a:rPr lang="zh-TW" altLang="en-US" sz="2200">
                <a:latin typeface="標楷體" pitchFamily="65" charset="-120"/>
              </a:rPr>
              <a:t>來執行請求和接收回應。 </a:t>
            </a:r>
          </a:p>
          <a:p>
            <a:pPr marL="0" indent="0">
              <a:buNone/>
            </a:pPr>
            <a:r>
              <a:rPr lang="zh-TW" altLang="en-US" sz="2200">
                <a:latin typeface="標楷體" pitchFamily="65" charset="-120"/>
              </a:rPr>
              <a:t>符合 </a:t>
            </a:r>
            <a:r>
              <a:rPr lang="en-US" altLang="zh-TW" sz="2200">
                <a:latin typeface="標楷體" pitchFamily="65" charset="-120"/>
              </a:rPr>
              <a:t>REST </a:t>
            </a:r>
            <a:r>
              <a:rPr lang="zh-TW" altLang="en-US" sz="2200">
                <a:latin typeface="標楷體" pitchFamily="65" charset="-120"/>
              </a:rPr>
              <a:t>架構的約束通常被稱為 “</a:t>
            </a:r>
            <a:r>
              <a:rPr lang="en-US" altLang="zh-TW" sz="2200">
                <a:latin typeface="標楷體" pitchFamily="65" charset="-120"/>
              </a:rPr>
              <a:t>RESTful”</a:t>
            </a:r>
            <a:r>
              <a:rPr lang="zh-TW" altLang="en-US" sz="2200">
                <a:latin typeface="標楷體" pitchFamily="65" charset="-120"/>
              </a:rPr>
              <a:t>。一個 </a:t>
            </a:r>
            <a:r>
              <a:rPr lang="en-US" altLang="zh-TW" sz="2200">
                <a:latin typeface="標楷體" pitchFamily="65" charset="-120"/>
              </a:rPr>
              <a:t>API </a:t>
            </a:r>
            <a:r>
              <a:rPr lang="zh-TW" altLang="en-US" sz="2200">
                <a:latin typeface="標楷體" pitchFamily="65" charset="-120"/>
              </a:rPr>
              <a:t>可以被認為是 “</a:t>
            </a:r>
            <a:r>
              <a:rPr lang="en-US" altLang="zh-TW" sz="2200">
                <a:latin typeface="標楷體" pitchFamily="65" charset="-120"/>
              </a:rPr>
              <a:t>RESTful”</a:t>
            </a:r>
            <a:r>
              <a:rPr lang="zh-TW" altLang="en-US" sz="2200">
                <a:latin typeface="標楷體" pitchFamily="65" charset="-120"/>
              </a:rPr>
              <a:t>，如果它具有以下功能：</a:t>
            </a:r>
          </a:p>
          <a:p>
            <a:pPr lvl="1"/>
            <a:r>
              <a:rPr lang="zh-TW" altLang="en-US" sz="2200" b="1">
                <a:latin typeface="標楷體" pitchFamily="65" charset="-120"/>
              </a:rPr>
              <a:t>主從式</a:t>
            </a:r>
            <a:r>
              <a:rPr lang="zh-TW" altLang="en-US" sz="2200">
                <a:latin typeface="標楷體" pitchFamily="65" charset="-120"/>
              </a:rPr>
              <a:t> </a:t>
            </a:r>
            <a:r>
              <a:rPr lang="en-US" altLang="zh-TW" sz="2200">
                <a:latin typeface="標楷體" pitchFamily="65" charset="-120"/>
              </a:rPr>
              <a:t>- </a:t>
            </a:r>
            <a:r>
              <a:rPr lang="zh-TW" altLang="en-US" sz="2200">
                <a:latin typeface="標楷體" pitchFamily="65" charset="-120"/>
              </a:rPr>
              <a:t>用戶端處理前端而伺服器處理後端。兩者中的任何一個都可以獨立替換。</a:t>
            </a:r>
          </a:p>
          <a:p>
            <a:pPr lvl="1"/>
            <a:r>
              <a:rPr lang="zh-TW" altLang="en-US" sz="2200" b="1">
                <a:latin typeface="標楷體" pitchFamily="65" charset="-120"/>
              </a:rPr>
              <a:t>無狀態</a:t>
            </a:r>
            <a:r>
              <a:rPr lang="zh-TW" altLang="en-US" sz="2200">
                <a:latin typeface="標楷體" pitchFamily="65" charset="-120"/>
              </a:rPr>
              <a:t> </a:t>
            </a:r>
            <a:r>
              <a:rPr lang="en-US" altLang="zh-TW" sz="2200">
                <a:latin typeface="標楷體" pitchFamily="65" charset="-120"/>
              </a:rPr>
              <a:t>- </a:t>
            </a:r>
            <a:r>
              <a:rPr lang="zh-TW" altLang="en-US" sz="2200">
                <a:latin typeface="標楷體" pitchFamily="65" charset="-120"/>
              </a:rPr>
              <a:t>在請求之間沒有用戶端資料儲存的伺服器上。會談狀態儲存在用戶端。</a:t>
            </a:r>
          </a:p>
          <a:p>
            <a:pPr lvl="1"/>
            <a:r>
              <a:rPr lang="zh-TW" altLang="en-US" sz="2200" b="1">
                <a:latin typeface="標楷體" pitchFamily="65" charset="-120"/>
              </a:rPr>
              <a:t>可快取</a:t>
            </a:r>
            <a:r>
              <a:rPr lang="zh-TW" altLang="en-US" sz="2200">
                <a:latin typeface="標楷體" pitchFamily="65" charset="-120"/>
              </a:rPr>
              <a:t> </a:t>
            </a:r>
            <a:r>
              <a:rPr lang="en-US" altLang="zh-TW" sz="2200">
                <a:latin typeface="標楷體" pitchFamily="65" charset="-120"/>
              </a:rPr>
              <a:t>- </a:t>
            </a:r>
            <a:r>
              <a:rPr lang="zh-TW" altLang="en-US" sz="2200">
                <a:latin typeface="標楷體" pitchFamily="65" charset="-120"/>
              </a:rPr>
              <a:t>用戶端可快取回應以改善效能。</a:t>
            </a: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14.4</a:t>
            </a:r>
            <a:r>
              <a:rPr lang="zh-TW" altLang="en-US" sz="3600" smtClean="0">
                <a:solidFill>
                  <a:srgbClr val="004C69"/>
                </a:solidFill>
              </a:rPr>
              <a:t> </a:t>
            </a:r>
            <a:r>
              <a:rPr lang="zh-TW" altLang="zh-TW" sz="3600" smtClean="0">
                <a:solidFill>
                  <a:srgbClr val="004C69"/>
                </a:solidFill>
              </a:rPr>
              <a:t>REST</a:t>
            </a:r>
            <a:br>
              <a:rPr lang="en-US" sz="3600">
                <a:solidFill>
                  <a:srgbClr val="004C69"/>
                </a:solidFill>
              </a:rPr>
            </a:br>
            <a:r>
              <a:rPr lang="en-US" altLang="zh-TW" sz="3600">
                <a:solidFill>
                  <a:srgbClr val="004C69"/>
                </a:solidFill>
              </a:rPr>
              <a:t>REST </a:t>
            </a:r>
            <a:r>
              <a:rPr lang="zh-TW" altLang="en-US" sz="3600">
                <a:solidFill>
                  <a:srgbClr val="004C69"/>
                </a:solidFill>
              </a:rPr>
              <a:t>和</a:t>
            </a:r>
            <a:r>
              <a:rPr lang="en-US" altLang="zh-TW" sz="3600">
                <a:solidFill>
                  <a:srgbClr val="004C69"/>
                </a:solidFill>
              </a:rPr>
              <a:t> RESTful</a:t>
            </a:r>
            <a:r>
              <a:rPr lang="zh-TW" altLang="en-US" sz="3600">
                <a:solidFill>
                  <a:srgbClr val="004C69"/>
                </a:solidFill>
              </a:rPr>
              <a:t> </a:t>
            </a:r>
            <a:r>
              <a:rPr lang="en-US" altLang="zh-TW" sz="3600">
                <a:solidFill>
                  <a:srgbClr val="004C69"/>
                </a:solidFill>
              </a:rPr>
              <a:t>API</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598</a:t>
            </a:fld>
            <a:endParaRPr lang="en-US" kern="0">
              <a:solidFill>
                <a:srgbClr val="595959"/>
              </a:solidFill>
            </a:endParaRPr>
          </a:p>
        </p:txBody>
      </p:sp>
    </p:spTree>
    <p:custDataLst>
      <p:tags r:id="rId3"/>
    </p:custDataLst>
    <p:extLst>
      <p:ext uri="{BB962C8B-B14F-4D97-AF65-F5344CB8AC3E}">
        <p14:creationId xmlns:p14="http://schemas.microsoft.com/office/powerpoint/2010/main" val="3167047016"/>
      </p:ext>
    </p:extLst>
  </p:cSld>
  <p:clrMapOvr>
    <a:masterClrMapping/>
  </p:clrMapOvr>
  <p:transition/>
  <p:timing/>
</p:sld>
</file>

<file path=ppt/slides/slide5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396F403-FB91-E145-84C2-171067FE0F6A}"/>
              </a:ext>
            </a:extLst>
          </p:cNvPr>
          <p:cNvSpPr>
            <a:spLocks noGrp="1"/>
          </p:cNvSpPr>
          <p:nvPr>
            <p:ph idx="1"/>
          </p:nvPr>
        </p:nvSpPr>
        <p:spPr>
          <a:xfrm>
            <a:off x="676427" y="1163782"/>
            <a:ext cx="10894890" cy="4936868"/>
          </a:xfrm>
        </p:spPr>
        <p:txBody>
          <a:bodyPr/>
          <a:lstStyle/>
          <a:p>
            <a:pPr marL="0" indent="0">
              <a:buNone/>
            </a:pPr>
            <a:r>
              <a:rPr lang="zh-TW" altLang="en-US" sz="2133">
                <a:latin typeface="標楷體" pitchFamily="65" charset="-120"/>
              </a:rPr>
              <a:t>一個 </a:t>
            </a:r>
            <a:r>
              <a:rPr lang="zh-TW" altLang="zh-TW" sz="2133">
                <a:latin typeface="標楷體" pitchFamily="65" charset="-120"/>
              </a:rPr>
              <a:t>RESTful</a:t>
            </a:r>
            <a:r>
              <a:rPr lang="en-US" altLang="zh-TW" sz="2133">
                <a:latin typeface="標楷體" pitchFamily="65" charset="-120"/>
              </a:rPr>
              <a:t> </a:t>
            </a:r>
            <a:r>
              <a:rPr lang="zh-TW" altLang="en-US" sz="2133">
                <a:latin typeface="標楷體" pitchFamily="65" charset="-120"/>
              </a:rPr>
              <a:t>的 </a:t>
            </a:r>
            <a:r>
              <a:rPr lang="en-US" altLang="zh-TW" sz="2133">
                <a:latin typeface="標楷體" pitchFamily="65" charset="-120"/>
              </a:rPr>
              <a:t>Web </a:t>
            </a:r>
            <a:r>
              <a:rPr lang="zh-TW" altLang="en-US" sz="2133">
                <a:latin typeface="標楷體" pitchFamily="65" charset="-120"/>
              </a:rPr>
              <a:t>服務是使用 </a:t>
            </a:r>
            <a:r>
              <a:rPr lang="en-US" altLang="zh-TW" sz="2133">
                <a:latin typeface="標楷體" pitchFamily="65" charset="-120"/>
              </a:rPr>
              <a:t>HTTP </a:t>
            </a:r>
            <a:r>
              <a:rPr lang="zh-TW" altLang="en-US" sz="2133">
                <a:latin typeface="標楷體" pitchFamily="65" charset="-120"/>
              </a:rPr>
              <a:t>實作的。它是具有四個定義方面的資源集合：</a:t>
            </a:r>
            <a:endParaRPr lang="en-US" altLang="zh-TW" sz="2133">
              <a:latin typeface="標楷體" pitchFamily="65" charset="-120"/>
            </a:endParaRPr>
          </a:p>
          <a:p>
            <a:pPr lvl="1"/>
            <a:r>
              <a:rPr lang="en-US" altLang="zh-TW" sz="2000">
                <a:latin typeface="標楷體" pitchFamily="65" charset="-120"/>
              </a:rPr>
              <a:t>Web </a:t>
            </a:r>
            <a:r>
              <a:rPr lang="zh-TW" altLang="en-US" sz="2000">
                <a:latin typeface="標楷體" pitchFamily="65" charset="-120"/>
              </a:rPr>
              <a:t>服務的基本統一資源標識符 </a:t>
            </a:r>
            <a:r>
              <a:rPr lang="en-US" altLang="zh-TW" sz="2000">
                <a:latin typeface="標楷體" pitchFamily="65" charset="-120"/>
              </a:rPr>
              <a:t>(URI)</a:t>
            </a:r>
            <a:r>
              <a:rPr lang="zh-TW" altLang="en-US" sz="2000">
                <a:latin typeface="標楷體" pitchFamily="65" charset="-120"/>
              </a:rPr>
              <a:t>，例如</a:t>
            </a:r>
            <a:r>
              <a:rPr lang="en-US" altLang="zh-TW" sz="2000">
                <a:latin typeface="標楷體" pitchFamily="65" charset="-120"/>
              </a:rPr>
              <a:t> http://example.com/resources</a:t>
            </a:r>
            <a:r>
              <a:rPr lang="zh-TW" altLang="en-US" sz="2000">
                <a:latin typeface="標楷體" pitchFamily="65" charset="-120"/>
              </a:rPr>
              <a:t>。</a:t>
            </a:r>
            <a:endParaRPr lang="en-US" altLang="zh-TW" sz="2000">
              <a:latin typeface="標楷體" pitchFamily="65" charset="-120"/>
            </a:endParaRPr>
          </a:p>
          <a:p>
            <a:pPr lvl="1"/>
            <a:r>
              <a:rPr lang="zh-TW" altLang="en-US" sz="2000">
                <a:latin typeface="標楷體" pitchFamily="65" charset="-120"/>
              </a:rPr>
              <a:t>由 </a:t>
            </a:r>
            <a:r>
              <a:rPr lang="en-US" altLang="zh-TW" sz="2000">
                <a:latin typeface="標楷體" pitchFamily="65" charset="-120"/>
              </a:rPr>
              <a:t>Web </a:t>
            </a:r>
            <a:r>
              <a:rPr lang="zh-TW" altLang="en-US" sz="2000">
                <a:latin typeface="標楷體" pitchFamily="65" charset="-120"/>
              </a:rPr>
              <a:t>服務支持的資料格式。這通常是 </a:t>
            </a:r>
            <a:r>
              <a:rPr lang="en-US" altLang="zh-TW" sz="2000">
                <a:latin typeface="標楷體" pitchFamily="65" charset="-120"/>
              </a:rPr>
              <a:t>JSON</a:t>
            </a:r>
            <a:r>
              <a:rPr lang="zh-TW" altLang="en-US" sz="2000">
                <a:latin typeface="標楷體" pitchFamily="65" charset="-120"/>
              </a:rPr>
              <a:t>，</a:t>
            </a:r>
            <a:r>
              <a:rPr lang="en-US" altLang="zh-TW" sz="2000">
                <a:latin typeface="標楷體" pitchFamily="65" charset="-120"/>
              </a:rPr>
              <a:t>YAML </a:t>
            </a:r>
            <a:r>
              <a:rPr lang="zh-TW" altLang="en-US" sz="2000">
                <a:latin typeface="標楷體" pitchFamily="65" charset="-120"/>
              </a:rPr>
              <a:t>或 </a:t>
            </a:r>
            <a:r>
              <a:rPr lang="en-US" altLang="zh-TW" sz="2000">
                <a:latin typeface="標楷體" pitchFamily="65" charset="-120"/>
              </a:rPr>
              <a:t>XML</a:t>
            </a:r>
            <a:r>
              <a:rPr lang="zh-TW" altLang="en-US" sz="2000">
                <a:latin typeface="標楷體" pitchFamily="65" charset="-120"/>
              </a:rPr>
              <a:t>，但可以是一個有效的超文字標準的任何其他資料格式。</a:t>
            </a:r>
          </a:p>
          <a:p>
            <a:pPr lvl="1"/>
            <a:r>
              <a:rPr lang="zh-TW" altLang="en-US" sz="2000">
                <a:latin typeface="標楷體" pitchFamily="65" charset="-120"/>
              </a:rPr>
              <a:t>該組操作由使用 </a:t>
            </a:r>
            <a:r>
              <a:rPr lang="en-US" altLang="zh-TW" sz="2000">
                <a:latin typeface="標楷體" pitchFamily="65" charset="-120"/>
              </a:rPr>
              <a:t>HTTP </a:t>
            </a:r>
            <a:r>
              <a:rPr lang="zh-TW" altLang="en-US" sz="2000">
                <a:latin typeface="標楷體" pitchFamily="65" charset="-120"/>
              </a:rPr>
              <a:t>方法的 </a:t>
            </a:r>
            <a:r>
              <a:rPr lang="en-US" altLang="zh-TW" sz="2000">
                <a:latin typeface="標楷體" pitchFamily="65" charset="-120"/>
              </a:rPr>
              <a:t>Web </a:t>
            </a:r>
            <a:r>
              <a:rPr lang="zh-TW" altLang="en-US" sz="2000">
                <a:latin typeface="標楷體" pitchFamily="65" charset="-120"/>
              </a:rPr>
              <a:t>服務支持。</a:t>
            </a:r>
          </a:p>
          <a:p>
            <a:pPr lvl="1"/>
            <a:r>
              <a:rPr lang="en-US" altLang="zh-TW" sz="2000">
                <a:latin typeface="標楷體" pitchFamily="65" charset="-120"/>
              </a:rPr>
              <a:t>API </a:t>
            </a:r>
            <a:r>
              <a:rPr lang="zh-TW" altLang="en-US" sz="2000">
                <a:latin typeface="標楷體" pitchFamily="65" charset="-120"/>
              </a:rPr>
              <a:t>必須是超文字驅動。</a:t>
            </a:r>
          </a:p>
          <a:p>
            <a:pPr marL="0" indent="0">
              <a:buNone/>
            </a:pPr>
            <a:r>
              <a:rPr lang="en-US" altLang="zh-TW" sz="2133">
                <a:latin typeface="標楷體" pitchFamily="65" charset="-120"/>
              </a:rPr>
              <a:t>RESTful API </a:t>
            </a:r>
            <a:r>
              <a:rPr lang="zh-TW" altLang="en-US" sz="2133">
                <a:latin typeface="標楷體" pitchFamily="65" charset="-120"/>
              </a:rPr>
              <a:t>使用常見的 </a:t>
            </a:r>
            <a:r>
              <a:rPr lang="en-US" altLang="zh-TW" sz="2133">
                <a:latin typeface="標楷體" pitchFamily="65" charset="-120"/>
              </a:rPr>
              <a:t>HTTP </a:t>
            </a:r>
            <a:r>
              <a:rPr lang="zh-TW" altLang="en-US" sz="2133">
                <a:latin typeface="標楷體" pitchFamily="65" charset="-120"/>
              </a:rPr>
              <a:t>方法，包括 </a:t>
            </a:r>
            <a:r>
              <a:rPr lang="en-US" altLang="zh-TW" sz="2133">
                <a:latin typeface="標楷體" pitchFamily="65" charset="-120"/>
              </a:rPr>
              <a:t>POST</a:t>
            </a:r>
            <a:r>
              <a:rPr lang="zh-TW" altLang="en-US" sz="2133">
                <a:latin typeface="標楷體" pitchFamily="65" charset="-120"/>
              </a:rPr>
              <a:t>，</a:t>
            </a:r>
            <a:r>
              <a:rPr lang="en-US" altLang="zh-TW" sz="2133">
                <a:latin typeface="標楷體" pitchFamily="65" charset="-120"/>
              </a:rPr>
              <a:t>GET</a:t>
            </a:r>
            <a:r>
              <a:rPr lang="zh-TW" altLang="en-US" sz="2133">
                <a:latin typeface="標楷體" pitchFamily="65" charset="-120"/>
              </a:rPr>
              <a:t>，</a:t>
            </a:r>
            <a:r>
              <a:rPr lang="en-US" altLang="zh-TW" sz="2133">
                <a:latin typeface="標楷體" pitchFamily="65" charset="-120"/>
              </a:rPr>
              <a:t>PUT</a:t>
            </a:r>
            <a:r>
              <a:rPr lang="zh-TW" altLang="en-US" sz="2133">
                <a:latin typeface="標楷體" pitchFamily="65" charset="-120"/>
              </a:rPr>
              <a:t>，</a:t>
            </a:r>
            <a:r>
              <a:rPr lang="en-US" altLang="zh-TW" sz="2133">
                <a:latin typeface="標楷體" pitchFamily="65" charset="-120"/>
              </a:rPr>
              <a:t>PATCH </a:t>
            </a:r>
            <a:r>
              <a:rPr lang="zh-TW" altLang="en-US" sz="2133">
                <a:latin typeface="標楷體" pitchFamily="65" charset="-120"/>
              </a:rPr>
              <a:t>和 </a:t>
            </a:r>
            <a:r>
              <a:rPr lang="en-US" altLang="zh-TW" sz="2133">
                <a:latin typeface="標楷體" pitchFamily="65" charset="-120"/>
              </a:rPr>
              <a:t>DELETE</a:t>
            </a:r>
            <a:r>
              <a:rPr lang="zh-TW" altLang="en-US" sz="2133">
                <a:latin typeface="標楷體" pitchFamily="65" charset="-120"/>
              </a:rPr>
              <a:t>。如下表所示，這些對應於 </a:t>
            </a:r>
            <a:r>
              <a:rPr lang="en-US" altLang="zh-TW" sz="2133">
                <a:latin typeface="標楷體" pitchFamily="65" charset="-120"/>
              </a:rPr>
              <a:t>RESTful </a:t>
            </a:r>
            <a:r>
              <a:rPr lang="zh-TW" altLang="en-US" sz="2133">
                <a:latin typeface="標楷體" pitchFamily="65" charset="-120"/>
              </a:rPr>
              <a:t>操作：</a:t>
            </a:r>
            <a:r>
              <a:rPr lang="en-US" altLang="zh-TW" sz="2133">
                <a:latin typeface="標楷體" pitchFamily="65" charset="-120"/>
              </a:rPr>
              <a:t>Create</a:t>
            </a:r>
            <a:r>
              <a:rPr lang="zh-TW" altLang="en-US" sz="2133">
                <a:latin typeface="標楷體" pitchFamily="65" charset="-120"/>
              </a:rPr>
              <a:t>（創建），</a:t>
            </a:r>
            <a:r>
              <a:rPr lang="en-US" altLang="zh-TW" sz="2133">
                <a:latin typeface="標楷體" pitchFamily="65" charset="-120"/>
              </a:rPr>
              <a:t>Read</a:t>
            </a:r>
            <a:r>
              <a:rPr lang="zh-TW" altLang="en-US" sz="2133">
                <a:latin typeface="標楷體" pitchFamily="65" charset="-120"/>
              </a:rPr>
              <a:t>（讀取），</a:t>
            </a:r>
            <a:r>
              <a:rPr lang="en-US" altLang="zh-TW" sz="2133">
                <a:latin typeface="標楷體" pitchFamily="65" charset="-120"/>
              </a:rPr>
              <a:t>Update</a:t>
            </a:r>
            <a:r>
              <a:rPr lang="zh-TW" altLang="en-US" sz="2133">
                <a:latin typeface="標楷體" pitchFamily="65" charset="-120"/>
              </a:rPr>
              <a:t>（更新）和 </a:t>
            </a:r>
            <a:r>
              <a:rPr lang="en-US" altLang="zh-TW" sz="2133">
                <a:latin typeface="標楷體" pitchFamily="65" charset="-120"/>
              </a:rPr>
              <a:t>Delete</a:t>
            </a:r>
            <a:r>
              <a:rPr lang="zh-TW" altLang="en-US" sz="2133">
                <a:latin typeface="標楷體" pitchFamily="65" charset="-120"/>
              </a:rPr>
              <a:t>（刪除）（或 </a:t>
            </a:r>
            <a:r>
              <a:rPr lang="en-US" altLang="zh-TW" sz="2133">
                <a:latin typeface="標楷體" pitchFamily="65" charset="-120"/>
              </a:rPr>
              <a:t>CRUD</a:t>
            </a:r>
            <a:r>
              <a:rPr lang="zh-TW" altLang="en-US" sz="2133">
                <a:latin typeface="標楷體" pitchFamily="65" charset="-120"/>
              </a:rPr>
              <a:t>）。</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14.4</a:t>
            </a:r>
            <a:r>
              <a:rPr lang="zh-TW" altLang="en-US" sz="3600">
                <a:solidFill>
                  <a:srgbClr val="004C69"/>
                </a:solidFill>
              </a:rPr>
              <a:t> </a:t>
            </a:r>
            <a:r>
              <a:rPr lang="en-US" altLang="zh-TW" sz="3600" smtClean="0">
                <a:solidFill>
                  <a:srgbClr val="004C69"/>
                </a:solidFill>
              </a:rPr>
              <a:t>REST</a:t>
            </a:r>
            <a:br>
              <a:rPr lang="en-US" sz="3600">
                <a:solidFill>
                  <a:srgbClr val="004C69"/>
                </a:solidFill>
              </a:rPr>
            </a:br>
            <a:r>
              <a:rPr lang="en-US" altLang="zh-TW" sz="3600">
                <a:solidFill>
                  <a:srgbClr val="004C69"/>
                </a:solidFill>
              </a:rPr>
              <a:t>RESTful </a:t>
            </a:r>
            <a:r>
              <a:rPr lang="zh-TW" altLang="en-US" sz="3600">
                <a:solidFill>
                  <a:srgbClr val="004C69"/>
                </a:solidFill>
              </a:rPr>
              <a:t>實作</a:t>
            </a:r>
          </a:p>
        </p:txBody>
      </p:sp>
      <p:graphicFrame>
        <p:nvGraphicFramePr>
          <p:cNvPr id="6" name="Table 5">
            <a:extLst>
              <a:ext uri="{FF2B5EF4-FFF2-40B4-BE49-F238E27FC236}">
                <a16:creationId xmlns:a16="http://schemas.microsoft.com/office/drawing/2014/main" id="{30F003DF-EDCE-794F-8CEF-41DF0EDF2EFC}"/>
              </a:ext>
            </a:extLst>
          </p:cNvPr>
          <p:cNvGraphicFramePr>
            <a:graphicFrameLocks noGrp="1"/>
          </p:cNvGraphicFramePr>
          <p:nvPr>
            <p:extLst>
              <p:ext uri="{D42A27DB-BD31-4B8C-83A1-F6EECF244321}">
                <p14:modId xmlns:p14="http://schemas.microsoft.com/office/powerpoint/2010/main" val="1008329952"/>
              </p:ext>
            </p:extLst>
          </p:nvPr>
        </p:nvGraphicFramePr>
        <p:xfrm>
          <a:off x="7010670" y="4382516"/>
          <a:ext cx="4651023" cy="2336800"/>
        </p:xfrm>
        <a:graphic>
          <a:graphicData uri="http://schemas.openxmlformats.org/drawingml/2006/table">
            <a:tbl>
              <a:tblPr firstRow="1" bandRow="1">
                <a:tableStyleId>{5C22544A-7EE6-4342-B048-85BDC9FD1C3A}</a:tableStyleId>
              </a:tblPr>
              <a:tblGrid>
                <a:gridCol w="1821275">
                  <a:extLst>
                    <a:ext uri="{9D8B030D-6E8A-4147-A177-3AD203B41FA5}">
                      <a16:colId xmlns:a16="http://schemas.microsoft.com/office/drawing/2014/main" val="3202783011"/>
                    </a:ext>
                  </a:extLst>
                </a:gridCol>
                <a:gridCol w="2829748">
                  <a:extLst>
                    <a:ext uri="{9D8B030D-6E8A-4147-A177-3AD203B41FA5}">
                      <a16:colId xmlns:a16="http://schemas.microsoft.com/office/drawing/2014/main" val="329565494"/>
                    </a:ext>
                  </a:extLst>
                </a:gridCol>
              </a:tblGrid>
              <a:tr h="467360">
                <a:tc>
                  <a:txBody>
                    <a:bodyPr vert="horz" wrap="square"/>
                    <a:lstStyle/>
                    <a:p>
                      <a:pPr algn="l" fontAlgn="ctr"/>
                      <a:r>
                        <a:rPr lang="en-US" sz="2400">
                          <a:effectLst/>
                          <a:latin typeface="標楷體" pitchFamily="65" charset="-120"/>
                          <a:ea typeface="標楷體" panose="03000509000000000000" pitchFamily="65" charset="-120"/>
                        </a:rPr>
                        <a:t>HTTP </a:t>
                      </a:r>
                      <a:r>
                        <a:rPr lang="zh-TW" altLang="en-US" sz="2400">
                          <a:effectLst/>
                          <a:latin typeface="標楷體" pitchFamily="65" charset="-120"/>
                          <a:ea typeface="標楷體" panose="03000509000000000000" pitchFamily="65" charset="-120"/>
                        </a:rPr>
                        <a:t>方法</a:t>
                      </a:r>
                    </a:p>
                  </a:txBody>
                  <a:tcPr marL="50800" marR="50800" marT="50800" marB="50800" anchor="ctr"/>
                </a:tc>
                <a:tc>
                  <a:txBody>
                    <a:bodyPr vert="horz" wrap="square"/>
                    <a:lstStyle/>
                    <a:p>
                      <a:pPr algn="l" fontAlgn="ctr"/>
                      <a:r>
                        <a:rPr lang="en-US" sz="2400">
                          <a:effectLst/>
                          <a:latin typeface="標楷體" pitchFamily="65" charset="-120"/>
                          <a:ea typeface="標楷體" panose="03000509000000000000" pitchFamily="65" charset="-120"/>
                        </a:rPr>
                        <a:t>RESTful </a:t>
                      </a:r>
                      <a:r>
                        <a:rPr lang="zh-TW" altLang="en-US" sz="2400">
                          <a:effectLst/>
                          <a:latin typeface="標楷體" pitchFamily="65" charset="-120"/>
                          <a:ea typeface="標楷體" panose="03000509000000000000" pitchFamily="65" charset="-120"/>
                        </a:rPr>
                        <a:t>操作</a:t>
                      </a:r>
                    </a:p>
                  </a:txBody>
                  <a:tcPr marL="50800" marR="50800" marT="50800" marB="50800" anchor="ctr"/>
                </a:tc>
                <a:extLst>
                  <a:ext uri="{0D108BD9-81ED-4DB2-BD59-A6C34878D82A}">
                    <a16:rowId xmlns:a16="http://schemas.microsoft.com/office/drawing/2014/main" val="2136171873"/>
                  </a:ext>
                </a:extLst>
              </a:tr>
              <a:tr h="467360">
                <a:tc>
                  <a:txBody>
                    <a:bodyPr vert="horz" wrap="square"/>
                    <a:lstStyle/>
                    <a:p>
                      <a:pPr fontAlgn="ctr"/>
                      <a:r>
                        <a:rPr lang="en-US" sz="2400" b="0">
                          <a:effectLst/>
                          <a:latin typeface="標楷體" pitchFamily="65" charset="-120"/>
                          <a:ea typeface="標楷體" panose="03000509000000000000" pitchFamily="65" charset="-120"/>
                        </a:rPr>
                        <a:t>POST</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Create</a:t>
                      </a:r>
                    </a:p>
                  </a:txBody>
                  <a:tcPr marL="50800" marR="50800" marT="50800" marB="50800" anchor="ctr"/>
                </a:tc>
                <a:extLst>
                  <a:ext uri="{0D108BD9-81ED-4DB2-BD59-A6C34878D82A}">
                    <a16:rowId xmlns:a16="http://schemas.microsoft.com/office/drawing/2014/main" val="264985615"/>
                  </a:ext>
                </a:extLst>
              </a:tr>
              <a:tr h="467360">
                <a:tc>
                  <a:txBody>
                    <a:bodyPr vert="horz" wrap="square"/>
                    <a:lstStyle/>
                    <a:p>
                      <a:pPr fontAlgn="ctr"/>
                      <a:r>
                        <a:rPr lang="en-US" sz="2400" b="0">
                          <a:effectLst/>
                          <a:latin typeface="標楷體" pitchFamily="65" charset="-120"/>
                          <a:ea typeface="標楷體" panose="03000509000000000000" pitchFamily="65" charset="-120"/>
                        </a:rPr>
                        <a:t>GET</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Read</a:t>
                      </a:r>
                    </a:p>
                  </a:txBody>
                  <a:tcPr marL="50800" marR="50800" marT="50800" marB="50800" anchor="ctr"/>
                </a:tc>
                <a:extLst>
                  <a:ext uri="{0D108BD9-81ED-4DB2-BD59-A6C34878D82A}">
                    <a16:rowId xmlns:a16="http://schemas.microsoft.com/office/drawing/2014/main" val="3332952251"/>
                  </a:ext>
                </a:extLst>
              </a:tr>
              <a:tr h="467360">
                <a:tc>
                  <a:txBody>
                    <a:bodyPr vert="horz" wrap="square"/>
                    <a:lstStyle/>
                    <a:p>
                      <a:pPr fontAlgn="ctr"/>
                      <a:r>
                        <a:rPr lang="en-US" sz="2400" b="0">
                          <a:effectLst/>
                          <a:latin typeface="標楷體" pitchFamily="65" charset="-120"/>
                          <a:ea typeface="標楷體" panose="03000509000000000000" pitchFamily="65" charset="-120"/>
                        </a:rPr>
                        <a:t>PUT/PATCH</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Update</a:t>
                      </a:r>
                    </a:p>
                  </a:txBody>
                  <a:tcPr marL="50800" marR="50800" marT="50800" marB="50800" anchor="ctr"/>
                </a:tc>
                <a:extLst>
                  <a:ext uri="{0D108BD9-81ED-4DB2-BD59-A6C34878D82A}">
                    <a16:rowId xmlns:a16="http://schemas.microsoft.com/office/drawing/2014/main" val="215518233"/>
                  </a:ext>
                </a:extLst>
              </a:tr>
              <a:tr h="467360">
                <a:tc>
                  <a:txBody>
                    <a:bodyPr vert="horz" wrap="square"/>
                    <a:lstStyle/>
                    <a:p>
                      <a:pPr fontAlgn="ctr"/>
                      <a:r>
                        <a:rPr lang="en-US" sz="2400" b="0">
                          <a:effectLst/>
                          <a:latin typeface="標楷體" pitchFamily="65" charset="-120"/>
                          <a:ea typeface="標楷體" panose="03000509000000000000" pitchFamily="65" charset="-120"/>
                        </a:rPr>
                        <a:t>DELETE</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Delete</a:t>
                      </a:r>
                    </a:p>
                  </a:txBody>
                  <a:tcPr marL="50800" marR="50800" marT="50800" marB="50800" anchor="ctr"/>
                </a:tc>
                <a:extLst>
                  <a:ext uri="{0D108BD9-81ED-4DB2-BD59-A6C34878D82A}">
                    <a16:rowId xmlns:a16="http://schemas.microsoft.com/office/drawing/2014/main" val="3183505955"/>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599</a:t>
            </a:fld>
            <a:endParaRPr lang="en-US" kern="0">
              <a:solidFill>
                <a:srgbClr val="595959"/>
              </a:solidFill>
            </a:endParaRPr>
          </a:p>
        </p:txBody>
      </p:sp>
    </p:spTree>
    <p:custDataLst>
      <p:tags r:id="rId3"/>
    </p:custDataLst>
    <p:extLst>
      <p:ext uri="{BB962C8B-B14F-4D97-AF65-F5344CB8AC3E}">
        <p14:creationId xmlns:p14="http://schemas.microsoft.com/office/powerpoint/2010/main" val="876318220"/>
      </p:ext>
    </p:extLst>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B8BC75F8-236A-4F4A-82D3-B7E423740AAE}"/>
              </a:ext>
            </a:extLst>
          </p:cNvPr>
          <p:cNvSpPr>
            <a:spLocks noGrp="1"/>
          </p:cNvSpPr>
          <p:nvPr>
            <p:ph idx="1"/>
          </p:nvPr>
        </p:nvSpPr>
        <p:spPr>
          <a:xfrm>
            <a:off x="688952" y="1199053"/>
            <a:ext cx="11804381" cy="5540425"/>
          </a:xfrm>
        </p:spPr>
        <p:txBody>
          <a:bodyPr/>
          <a:lstStyle/>
          <a:p>
            <a:pPr marL="380990" indent="-380990">
              <a:buFont typeface="Arial" pitchFamily="34" charset="0"/>
              <a:buChar char="•"/>
            </a:pPr>
            <a:r>
              <a:rPr lang="zh-TW" altLang="en-US" sz="2133">
                <a:latin typeface="標楷體" pitchFamily="65" charset="-120"/>
              </a:rPr>
              <a:t>所有路由協定共用類似的元件。它們都使用路由協定訊息來交換路由資訊。該訊息有助於構建資料結構，然後使用路由演算法進行處理。</a:t>
            </a:r>
            <a:endParaRPr lang="zh-TW" altLang="en-US" sz="2133">
              <a:latin typeface="標楷體" pitchFamily="65" charset="-120"/>
              <a:cs typeface="Arial" panose="020b0604020202020204" pitchFamily="34" charset="0"/>
            </a:endParaRPr>
          </a:p>
          <a:p>
            <a:pPr marL="380990" indent="-380990">
              <a:buFont typeface="Arial" pitchFamily="34" charset="0"/>
              <a:buChar char="•"/>
            </a:pPr>
            <a:r>
              <a:rPr lang="zh-TW" altLang="en-US" sz="2133">
                <a:latin typeface="標楷體" pitchFamily="65" charset="-120"/>
              </a:rPr>
              <a:t>執行 </a:t>
            </a:r>
            <a:r>
              <a:rPr lang="en-US" altLang="zh-TW" sz="2133">
                <a:latin typeface="標楷體" pitchFamily="65" charset="-120"/>
              </a:rPr>
              <a:t>OSPF </a:t>
            </a:r>
            <a:r>
              <a:rPr lang="zh-TW" altLang="en-US" sz="2133">
                <a:latin typeface="標楷體" pitchFamily="65" charset="-120"/>
              </a:rPr>
              <a:t>交換訊息的路由器，使用五種封包類型傳達路由資訊</a:t>
            </a:r>
            <a:r>
              <a:rPr lang="zh-TW" altLang="en-US" sz="2133">
                <a:latin typeface="標楷體" pitchFamily="65" charset="-120"/>
                <a:cs typeface="Arial" pitchFamily="34" charset="0"/>
              </a:rPr>
              <a:t>：</a:t>
            </a:r>
          </a:p>
          <a:p>
            <a:pPr marL="554633" lvl="1" indent="-457189">
              <a:buFont typeface="Arial" pitchFamily="34" charset="0"/>
              <a:buChar char="•"/>
            </a:pPr>
            <a:r>
              <a:rPr lang="en-US" altLang="zh-TW">
                <a:latin typeface="標楷體" pitchFamily="65" charset="-120"/>
              </a:rPr>
              <a:t>Hello </a:t>
            </a:r>
            <a:r>
              <a:rPr lang="zh-TW" altLang="en-US">
                <a:latin typeface="標楷體" pitchFamily="65" charset="-120"/>
              </a:rPr>
              <a:t>封包</a:t>
            </a:r>
            <a:endParaRPr lang="en-US" altLang="zh-TW">
              <a:latin typeface="標楷體" pitchFamily="65" charset="-120"/>
            </a:endParaRPr>
          </a:p>
          <a:p>
            <a:pPr marL="554633" lvl="1" indent="-457189">
              <a:buFont typeface="Arial" pitchFamily="34" charset="0"/>
              <a:buChar char="•"/>
            </a:pPr>
            <a:r>
              <a:rPr lang="zh-TW" altLang="en-US">
                <a:latin typeface="標楷體" pitchFamily="65" charset="-120"/>
              </a:rPr>
              <a:t>資料庫描述封包</a:t>
            </a:r>
            <a:endParaRPr lang="zh-TW">
              <a:solidFill>
                <a:srgbClr val="000000"/>
              </a:solidFill>
              <a:latin typeface="標楷體" pitchFamily="65" charset="-120"/>
              <a:cs typeface="Arial" panose="020b0604020202020204" pitchFamily="34" charset="0"/>
            </a:endParaRPr>
          </a:p>
          <a:p>
            <a:pPr marL="554633" lvl="1" indent="-457189">
              <a:buFont typeface="Arial" pitchFamily="34" charset="0"/>
              <a:buChar char="•"/>
            </a:pPr>
            <a:r>
              <a:rPr lang="zh-TW" altLang="en-US">
                <a:latin typeface="標楷體" pitchFamily="65" charset="-120"/>
              </a:rPr>
              <a:t>鏈路狀態請求封包</a:t>
            </a:r>
            <a:endParaRPr lang="zh-TW">
              <a:solidFill>
                <a:srgbClr val="000000"/>
              </a:solidFill>
              <a:latin typeface="標楷體" pitchFamily="65" charset="-120"/>
              <a:cs typeface="Arial" pitchFamily="34" charset="0"/>
            </a:endParaRPr>
          </a:p>
          <a:p>
            <a:pPr marL="554633" lvl="1" indent="-457189">
              <a:buFont typeface="Arial" pitchFamily="34" charset="0"/>
              <a:buChar char="•"/>
            </a:pPr>
            <a:r>
              <a:rPr lang="zh-TW" altLang="en-US">
                <a:latin typeface="標楷體" pitchFamily="65" charset="-120"/>
              </a:rPr>
              <a:t>鏈路狀態更新封包</a:t>
            </a:r>
            <a:endParaRPr lang="zh-TW">
              <a:solidFill>
                <a:srgbClr val="000000"/>
              </a:solidFill>
              <a:latin typeface="標楷體" pitchFamily="65" charset="-120"/>
              <a:cs typeface="Arial" pitchFamily="34" charset="0"/>
            </a:endParaRPr>
          </a:p>
          <a:p>
            <a:pPr marL="554633" lvl="1" indent="-457189">
              <a:buFont typeface="Arial" pitchFamily="34" charset="0"/>
              <a:buChar char="•"/>
            </a:pPr>
            <a:r>
              <a:rPr lang="zh-TW" altLang="en-US">
                <a:latin typeface="標楷體" pitchFamily="65" charset="-120"/>
              </a:rPr>
              <a:t>鏈路狀態確認封包</a:t>
            </a:r>
            <a:endParaRPr lang="zh-TW">
              <a:solidFill>
                <a:srgbClr val="000000"/>
              </a:solidFill>
              <a:latin typeface="標楷體" pitchFamily="65" charset="-120"/>
              <a:cs typeface="Arial" pitchFamily="34" charset="0"/>
            </a:endParaRPr>
          </a:p>
          <a:p>
            <a:pPr marL="380990" indent="-380990">
              <a:buFont typeface="Arial" pitchFamily="34" charset="0"/>
              <a:buChar char="•"/>
            </a:pPr>
            <a:r>
              <a:rPr lang="zh-TW" altLang="en-US" sz="2133">
                <a:latin typeface="標楷體" pitchFamily="65" charset="-120"/>
              </a:rPr>
              <a:t>這些封包可用來發現鄰近的路由器，也可以交換路由資訊，以維護網路的正確資訊。</a:t>
            </a:r>
            <a:endParaRPr lang="zh-TW" altLang="en-US" sz="2133">
              <a:latin typeface="標楷體" pitchFamily="65" charset="-120"/>
              <a:cs typeface="Arial" pitchFamily="34" charset="0"/>
            </a:endParaRPr>
          </a:p>
          <a:p>
            <a:pPr marL="380990" indent="-380990">
              <a:buFont typeface="Arial" pitchFamily="34" charset="0"/>
              <a:buChar char="•"/>
            </a:pPr>
            <a:endParaRPr lang="en-US" sz="2133">
              <a:latin typeface="+mn-lt"/>
              <a:ea typeface="+mn-ea"/>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1.1</a:t>
            </a:r>
            <a:r>
              <a:rPr lang="zh-TW" altLang="zh-TW" sz="3600" smtClean="0">
                <a:solidFill>
                  <a:srgbClr val="004C69"/>
                </a:solidFill>
              </a:rPr>
              <a:t>O</a:t>
            </a:r>
            <a:r>
              <a:rPr lang="zh-TW" altLang="zh-TW" sz="3600">
                <a:solidFill>
                  <a:srgbClr val="004C69"/>
                </a:solidFill>
              </a:rPr>
              <a:t>SPF</a:t>
            </a:r>
            <a:r>
              <a:rPr lang="en-US" altLang="zh-TW" sz="3600">
                <a:solidFill>
                  <a:srgbClr val="004C69"/>
                </a:solidFill>
              </a:rPr>
              <a:t> </a:t>
            </a:r>
            <a:r>
              <a:rPr lang="zh-TW" altLang="zh-TW" sz="3600">
                <a:solidFill>
                  <a:srgbClr val="004C69"/>
                </a:solidFill>
              </a:rPr>
              <a:t>的</a:t>
            </a:r>
            <a:r>
              <a:rPr lang="zh-TW" altLang="en-US" sz="3600">
                <a:solidFill>
                  <a:srgbClr val="004C69"/>
                </a:solidFill>
              </a:rPr>
              <a:t>功能和特徵</a:t>
            </a:r>
            <a:br>
              <a:rPr lang="en-US" altLang="zh-TW" sz="3600">
                <a:solidFill>
                  <a:srgbClr val="004C69"/>
                </a:solidFill>
              </a:rPr>
            </a:br>
            <a:r>
              <a:rPr lang="en-US" altLang="zh-TW" sz="3600">
                <a:solidFill>
                  <a:srgbClr val="004C69"/>
                </a:solidFill>
              </a:rPr>
              <a:t>OSPF </a:t>
            </a:r>
            <a:r>
              <a:rPr lang="zh-TW" altLang="en-US" sz="3600">
                <a:solidFill>
                  <a:srgbClr val="004C69"/>
                </a:solidFill>
              </a:rPr>
              <a:t>的元件</a:t>
            </a:r>
            <a:r>
              <a:rPr lang="zh-TW" altLang="zh-TW" sz="3600">
                <a:solidFill>
                  <a:srgbClr val="004C69"/>
                </a:solidFill>
              </a:rPr>
              <a:t> </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a:t>
            </a:fld>
            <a:endParaRPr lang="en-US" kern="0">
              <a:solidFill>
                <a:srgbClr val="595959"/>
              </a:solidFill>
            </a:endParaRPr>
          </a:p>
        </p:txBody>
      </p:sp>
    </p:spTree>
    <p:extLst>
      <p:ext uri="{BB962C8B-B14F-4D97-AF65-F5344CB8AC3E}">
        <p14:creationId xmlns:p14="http://schemas.microsoft.com/office/powerpoint/2010/main" val="3020609244"/>
      </p:ext>
    </p:extLst>
  </p:cSld>
  <p:clrMapOvr>
    <a:masterClrMapping/>
  </p:clrMapOvr>
  <p:transition/>
  <p:timing/>
</p:sld>
</file>

<file path=ppt/slides/slide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06D7E699-B623-A046-AEEE-6523BA6AF2BD}"/>
              </a:ext>
            </a:extLst>
          </p:cNvPr>
          <p:cNvSpPr>
            <a:spLocks noGrp="1"/>
          </p:cNvSpPr>
          <p:nvPr>
            <p:ph idx="1"/>
          </p:nvPr>
        </p:nvSpPr>
        <p:spPr>
          <a:xfrm>
            <a:off x="663900" y="1317575"/>
            <a:ext cx="11804381" cy="5540425"/>
          </a:xfrm>
        </p:spPr>
        <p:txBody>
          <a:bodyPr>
            <a:normAutofit/>
          </a:bodyPr>
          <a:lstStyle/>
          <a:p>
            <a:pPr marL="0" indent="0">
              <a:buNone/>
            </a:pPr>
            <a:r>
              <a:rPr lang="zh-TW" altLang="en-US" sz="2400">
                <a:latin typeface="標楷體" pitchFamily="65" charset="-120"/>
              </a:rPr>
              <a:t>成本計算明細請參閱表格。</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en-US" altLang="zh-TW" sz="3600">
                <a:solidFill>
                  <a:srgbClr val="004C69"/>
                </a:solidFill>
              </a:rPr>
              <a:t>Cisco</a:t>
            </a:r>
            <a:r>
              <a:rPr lang="zh-TW" altLang="en-US" sz="3600">
                <a:solidFill>
                  <a:srgbClr val="004C69"/>
                </a:solidFill>
              </a:rPr>
              <a:t> </a:t>
            </a:r>
            <a:r>
              <a:rPr lang="en-US" altLang="zh-TW" sz="3600">
                <a:solidFill>
                  <a:srgbClr val="004C69"/>
                </a:solidFill>
              </a:rPr>
              <a:t>OSPF </a:t>
            </a:r>
            <a:r>
              <a:rPr lang="zh-TW" altLang="en-US" sz="3600">
                <a:solidFill>
                  <a:srgbClr val="004C69"/>
                </a:solidFill>
              </a:rPr>
              <a:t>成本度量值（續）</a:t>
            </a:r>
          </a:p>
        </p:txBody>
      </p:sp>
      <p:pic>
        <p:nvPicPr>
          <p:cNvPr id="5" name="圖片 4">
            <a:extLst>
              <a:ext uri="{FF2B5EF4-FFF2-40B4-BE49-F238E27FC236}">
                <a16:creationId xmlns:a16="http://schemas.microsoft.com/office/drawing/2014/main" id="{EF0B09BC-3E4B-4738-9F29-A839E3441271}"/>
              </a:ext>
            </a:extLst>
          </p:cNvPr>
          <p:cNvPicPr>
            <a:picLocks noChangeAspect="1"/>
          </p:cNvPicPr>
          <p:nvPr/>
        </p:nvPicPr>
        <p:blipFill>
          <a:blip r:embed="rId3"/>
          <a:stretch>
            <a:fillRect/>
          </a:stretch>
        </p:blipFill>
        <p:spPr>
          <a:xfrm>
            <a:off x="842830" y="2045398"/>
            <a:ext cx="10404741" cy="3444539"/>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60</a:t>
            </a:fld>
            <a:endParaRPr lang="en-US" kern="0">
              <a:solidFill>
                <a:srgbClr val="595959"/>
              </a:solidFill>
            </a:endParaRPr>
          </a:p>
        </p:txBody>
      </p:sp>
    </p:spTree>
    <p:custDataLst>
      <p:tags r:id="rId4"/>
    </p:custDataLst>
    <p:extLst>
      <p:ext uri="{BB962C8B-B14F-4D97-AF65-F5344CB8AC3E}">
        <p14:creationId xmlns:p14="http://schemas.microsoft.com/office/powerpoint/2010/main" val="3990336935"/>
      </p:ext>
    </p:extLst>
  </p:cSld>
  <p:clrMapOvr>
    <a:masterClrMapping/>
  </p:clrMapOvr>
  <p:transition/>
  <p:timing/>
</p:sld>
</file>

<file path=ppt/slides/slide6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B8B6F94B-D349-EA41-8349-966C5384502A}"/>
              </a:ext>
            </a:extLst>
          </p:cNvPr>
          <p:cNvSpPr>
            <a:spLocks noGrp="1"/>
          </p:cNvSpPr>
          <p:nvPr>
            <p:ph idx="1"/>
          </p:nvPr>
        </p:nvSpPr>
        <p:spPr>
          <a:xfrm>
            <a:off x="676427" y="1263535"/>
            <a:ext cx="10229872" cy="4837115"/>
          </a:xfrm>
        </p:spPr>
        <p:txBody>
          <a:bodyPr/>
          <a:lstStyle/>
          <a:p>
            <a:pPr marL="0" indent="0">
              <a:buNone/>
            </a:pPr>
            <a:r>
              <a:rPr lang="en-US" altLang="zh-TW" sz="2133">
                <a:latin typeface="標楷體" pitchFamily="65" charset="-120"/>
              </a:rPr>
              <a:t>Web </a:t>
            </a:r>
            <a:r>
              <a:rPr lang="zh-TW" altLang="en-US" sz="2133">
                <a:latin typeface="標楷體" pitchFamily="65" charset="-120"/>
              </a:rPr>
              <a:t>資源和 </a:t>
            </a:r>
            <a:r>
              <a:rPr lang="en-US" altLang="zh-TW" sz="2133">
                <a:latin typeface="標楷體" pitchFamily="65" charset="-120"/>
              </a:rPr>
              <a:t>Web </a:t>
            </a:r>
            <a:r>
              <a:rPr lang="zh-TW" altLang="en-US" sz="2133">
                <a:latin typeface="標楷體" pitchFamily="65" charset="-120"/>
              </a:rPr>
              <a:t>服務，像是 </a:t>
            </a:r>
            <a:r>
              <a:rPr lang="en-US" altLang="zh-TW" sz="2133">
                <a:latin typeface="標楷體" pitchFamily="65" charset="-120"/>
              </a:rPr>
              <a:t>RESTful API </a:t>
            </a:r>
            <a:r>
              <a:rPr lang="zh-TW" altLang="en-US" sz="2133">
                <a:latin typeface="標楷體" pitchFamily="65" charset="-120"/>
              </a:rPr>
              <a:t>使用 </a:t>
            </a:r>
            <a:r>
              <a:rPr lang="en-US" altLang="zh-TW" sz="2133">
                <a:latin typeface="標楷體" pitchFamily="65" charset="-120"/>
              </a:rPr>
              <a:t>URI </a:t>
            </a:r>
            <a:r>
              <a:rPr lang="zh-TW" altLang="en-US" sz="2133">
                <a:latin typeface="標楷體" pitchFamily="65" charset="-120"/>
              </a:rPr>
              <a:t>來標識。</a:t>
            </a:r>
            <a:r>
              <a:rPr lang="en-US" altLang="zh-TW" sz="2133">
                <a:latin typeface="標楷體" pitchFamily="65" charset="-120"/>
              </a:rPr>
              <a:t>URI </a:t>
            </a:r>
            <a:r>
              <a:rPr lang="zh-TW" altLang="en-US" sz="2133">
                <a:latin typeface="標楷體" pitchFamily="65" charset="-120"/>
              </a:rPr>
              <a:t>是標識特定網路資源的字串。如圖所示，</a:t>
            </a:r>
            <a:r>
              <a:rPr lang="en-US" altLang="zh-TW" sz="2133">
                <a:latin typeface="標楷體" pitchFamily="65" charset="-120"/>
              </a:rPr>
              <a:t>URI </a:t>
            </a:r>
            <a:r>
              <a:rPr lang="zh-TW" altLang="en-US" sz="2133">
                <a:latin typeface="標楷體" pitchFamily="65" charset="-120"/>
              </a:rPr>
              <a:t>有兩種專門化：</a:t>
            </a:r>
          </a:p>
          <a:p>
            <a:pPr lvl="1"/>
            <a:r>
              <a:rPr lang="zh-TW" altLang="en-US" sz="2000" b="1">
                <a:latin typeface="標楷體" pitchFamily="65" charset="-120"/>
              </a:rPr>
              <a:t>統一資源名稱 </a:t>
            </a:r>
            <a:r>
              <a:rPr lang="en-US" altLang="zh-TW" sz="2000" b="1">
                <a:latin typeface="標楷體" pitchFamily="65" charset="-120"/>
              </a:rPr>
              <a:t>(URN)</a:t>
            </a:r>
            <a:r>
              <a:rPr lang="en-US" altLang="zh-TW" sz="2000">
                <a:latin typeface="標楷體" pitchFamily="65" charset="-120"/>
              </a:rPr>
              <a:t> - </a:t>
            </a:r>
            <a:r>
              <a:rPr lang="zh-TW" altLang="en-US" sz="2000">
                <a:latin typeface="標楷體" pitchFamily="65" charset="-120"/>
              </a:rPr>
              <a:t>只識別資源 </a:t>
            </a:r>
            <a:r>
              <a:rPr lang="en-US" altLang="zh-TW" sz="2000">
                <a:latin typeface="標楷體" pitchFamily="65" charset="-120"/>
              </a:rPr>
              <a:t>(</a:t>
            </a:r>
            <a:r>
              <a:rPr lang="zh-TW" altLang="en-US" sz="2000">
                <a:latin typeface="標楷體" pitchFamily="65" charset="-120"/>
              </a:rPr>
              <a:t>網頁、文件、影像等</a:t>
            </a:r>
            <a:r>
              <a:rPr lang="en-US" altLang="zh-TW" sz="2000">
                <a:latin typeface="標楷體" pitchFamily="65" charset="-120"/>
              </a:rPr>
              <a:t>) </a:t>
            </a:r>
            <a:r>
              <a:rPr lang="zh-TW" altLang="en-US" sz="2000">
                <a:latin typeface="標楷體" pitchFamily="65" charset="-120"/>
              </a:rPr>
              <a:t>的命名空間，而不參照協定。</a:t>
            </a:r>
          </a:p>
          <a:p>
            <a:pPr lvl="1"/>
            <a:r>
              <a:rPr lang="zh-TW" altLang="en-US" sz="2000" b="1">
                <a:latin typeface="標楷體" pitchFamily="65" charset="-120"/>
              </a:rPr>
              <a:t>統一資源定位器 </a:t>
            </a:r>
            <a:r>
              <a:rPr lang="en-US" altLang="zh-TW" sz="2000" b="1">
                <a:latin typeface="標楷體" pitchFamily="65" charset="-120"/>
              </a:rPr>
              <a:t>(URL) </a:t>
            </a:r>
            <a:r>
              <a:rPr lang="en-US" altLang="zh-TW" sz="2000">
                <a:latin typeface="標楷體" pitchFamily="65" charset="-120"/>
              </a:rPr>
              <a:t>- </a:t>
            </a:r>
            <a:r>
              <a:rPr lang="zh-TW" altLang="en-US" sz="2000">
                <a:latin typeface="標楷體" pitchFamily="65" charset="-120"/>
              </a:rPr>
              <a:t>定義網路上特定資源的位置。</a:t>
            </a:r>
            <a:r>
              <a:rPr lang="en-US" altLang="zh-TW" sz="2000">
                <a:latin typeface="標楷體" pitchFamily="65" charset="-120"/>
              </a:rPr>
              <a:t> HTTP </a:t>
            </a:r>
            <a:r>
              <a:rPr lang="zh-TW" altLang="en-US" sz="2000">
                <a:latin typeface="標楷體" pitchFamily="65" charset="-120"/>
              </a:rPr>
              <a:t>或 </a:t>
            </a:r>
            <a:r>
              <a:rPr lang="en-US" altLang="zh-TW" sz="2000">
                <a:latin typeface="標楷體" pitchFamily="65" charset="-120"/>
              </a:rPr>
              <a:t>HTTPS URL </a:t>
            </a:r>
            <a:r>
              <a:rPr lang="zh-TW" altLang="en-US" sz="2000">
                <a:latin typeface="標楷體" pitchFamily="65" charset="-120"/>
              </a:rPr>
              <a:t>一般跟 </a:t>
            </a:r>
            <a:r>
              <a:rPr lang="en-US" altLang="zh-TW" sz="2000">
                <a:latin typeface="標楷體" pitchFamily="65" charset="-120"/>
              </a:rPr>
              <a:t>web </a:t>
            </a:r>
            <a:r>
              <a:rPr lang="zh-TW" altLang="en-US" sz="2000">
                <a:latin typeface="標楷體" pitchFamily="65" charset="-120"/>
              </a:rPr>
              <a:t>瀏覽器一起使用。其他協定例如 </a:t>
            </a:r>
            <a:r>
              <a:rPr lang="en-US" altLang="zh-TW" sz="2000">
                <a:latin typeface="標楷體" pitchFamily="65" charset="-120"/>
              </a:rPr>
              <a:t>FTP</a:t>
            </a:r>
            <a:r>
              <a:rPr lang="zh-TW" altLang="en-US" sz="2000">
                <a:latin typeface="標楷體" pitchFamily="65" charset="-120"/>
              </a:rPr>
              <a:t>，</a:t>
            </a:r>
            <a:r>
              <a:rPr lang="en-US" altLang="zh-TW" sz="2000">
                <a:latin typeface="標楷體" pitchFamily="65" charset="-120"/>
              </a:rPr>
              <a:t>SFTP</a:t>
            </a:r>
            <a:r>
              <a:rPr lang="zh-TW" altLang="en-US" sz="2000">
                <a:latin typeface="標楷體" pitchFamily="65" charset="-120"/>
              </a:rPr>
              <a:t>，</a:t>
            </a:r>
            <a:r>
              <a:rPr lang="en-US" altLang="zh-TW" sz="2000">
                <a:latin typeface="標楷體" pitchFamily="65" charset="-120"/>
              </a:rPr>
              <a:t>SSH</a:t>
            </a:r>
            <a:r>
              <a:rPr lang="zh-TW" altLang="en-US" sz="2000">
                <a:latin typeface="標楷體" pitchFamily="65" charset="-120"/>
              </a:rPr>
              <a:t>，和其他能使用 </a:t>
            </a:r>
            <a:r>
              <a:rPr lang="en-US" altLang="zh-TW" sz="2000">
                <a:latin typeface="標楷體" pitchFamily="65" charset="-120"/>
              </a:rPr>
              <a:t>URL</a:t>
            </a:r>
            <a:r>
              <a:rPr lang="zh-TW" altLang="en-US" sz="2000">
                <a:latin typeface="標楷體" pitchFamily="65" charset="-120"/>
              </a:rPr>
              <a:t>。使用 </a:t>
            </a:r>
            <a:r>
              <a:rPr lang="en-US" altLang="zh-TW" sz="2000">
                <a:latin typeface="標楷體" pitchFamily="65" charset="-120"/>
              </a:rPr>
              <a:t>SFTP </a:t>
            </a:r>
            <a:r>
              <a:rPr lang="zh-TW" altLang="en-US" sz="2000">
                <a:latin typeface="標楷體" pitchFamily="65" charset="-120"/>
              </a:rPr>
              <a:t>的 </a:t>
            </a:r>
            <a:r>
              <a:rPr lang="en-US" altLang="zh-TW" sz="2000">
                <a:latin typeface="標楷體" pitchFamily="65" charset="-120"/>
              </a:rPr>
              <a:t>URL </a:t>
            </a:r>
            <a:r>
              <a:rPr lang="zh-TW" altLang="en-US" sz="2000">
                <a:latin typeface="標楷體" pitchFamily="65" charset="-120"/>
              </a:rPr>
              <a:t>看起來可能像是：</a:t>
            </a:r>
            <a:r>
              <a:rPr lang="en-US" altLang="zh-TW" sz="2000">
                <a:latin typeface="標楷體" pitchFamily="65" charset="-120"/>
              </a:rPr>
              <a:t>sftp://sftp.example.com</a:t>
            </a:r>
            <a:r>
              <a:rPr lang="zh-TW" altLang="en-US" sz="2000">
                <a:latin typeface="標楷體" pitchFamily="65" charset="-120"/>
              </a:rPr>
              <a:t>。</a:t>
            </a:r>
            <a:endParaRPr lang="en-US" altLang="zh-TW" sz="2000">
              <a:latin typeface="標楷體" pitchFamily="65" charset="-120"/>
            </a:endParaRPr>
          </a:p>
          <a:p>
            <a:pPr marL="0" indent="0">
              <a:buNone/>
            </a:pPr>
            <a:r>
              <a:rPr lang="zh-TW" altLang="en-US" sz="2133">
                <a:latin typeface="標楷體" pitchFamily="65" charset="-120"/>
              </a:rPr>
              <a:t>這些是 </a:t>
            </a:r>
            <a:r>
              <a:rPr lang="en-US" altLang="zh-TW" sz="2133">
                <a:latin typeface="標楷體" pitchFamily="65" charset="-120"/>
              </a:rPr>
              <a:t>URI https://www.example.com/author/book.html#page155 </a:t>
            </a:r>
            <a:r>
              <a:rPr lang="zh-TW" altLang="en-US" sz="2133">
                <a:latin typeface="標楷體" pitchFamily="65" charset="-120"/>
              </a:rPr>
              <a:t>的零件：</a:t>
            </a:r>
          </a:p>
          <a:p>
            <a:pPr lvl="1"/>
            <a:r>
              <a:rPr lang="zh-TW" altLang="en-US" sz="2000" b="1">
                <a:latin typeface="標楷體" pitchFamily="65" charset="-120"/>
              </a:rPr>
              <a:t>協定</a:t>
            </a:r>
            <a:r>
              <a:rPr lang="en-US" altLang="zh-TW" sz="2000" b="1">
                <a:latin typeface="標楷體" pitchFamily="65" charset="-120"/>
              </a:rPr>
              <a:t>/</a:t>
            </a:r>
            <a:r>
              <a:rPr lang="zh-TW" altLang="en-US" sz="2000" b="1">
                <a:latin typeface="標楷體" pitchFamily="65" charset="-120"/>
              </a:rPr>
              <a:t>方案</a:t>
            </a:r>
            <a:r>
              <a:rPr lang="zh-TW" altLang="en-US" sz="2000">
                <a:latin typeface="標楷體" pitchFamily="65" charset="-120"/>
              </a:rPr>
              <a:t> </a:t>
            </a:r>
            <a:r>
              <a:rPr lang="en-US" altLang="zh-TW" sz="2000">
                <a:latin typeface="標楷體" pitchFamily="65" charset="-120"/>
              </a:rPr>
              <a:t>- HTTPS </a:t>
            </a:r>
            <a:r>
              <a:rPr lang="zh-TW" altLang="en-US" sz="2000">
                <a:latin typeface="標楷體" pitchFamily="65" charset="-120"/>
              </a:rPr>
              <a:t>或其他協定，例如 </a:t>
            </a:r>
            <a:r>
              <a:rPr lang="en-US" altLang="zh-TW" sz="2000">
                <a:latin typeface="標楷體" pitchFamily="65" charset="-120"/>
              </a:rPr>
              <a:t>FTP</a:t>
            </a:r>
            <a:r>
              <a:rPr lang="zh-TW" altLang="en-US" sz="2000">
                <a:latin typeface="標楷體" pitchFamily="65" charset="-120"/>
              </a:rPr>
              <a:t>、</a:t>
            </a:r>
            <a:r>
              <a:rPr lang="en-US" altLang="zh-TW" sz="2000">
                <a:latin typeface="標楷體" pitchFamily="65" charset="-120"/>
              </a:rPr>
              <a:t>SFTP</a:t>
            </a:r>
            <a:r>
              <a:rPr lang="zh-TW" altLang="en-US" sz="2000">
                <a:latin typeface="標楷體" pitchFamily="65" charset="-120"/>
              </a:rPr>
              <a:t>、</a:t>
            </a:r>
            <a:r>
              <a:rPr lang="en-US" altLang="zh-TW" sz="2000" err="1">
                <a:latin typeface="標楷體" pitchFamily="65" charset="-120"/>
              </a:rPr>
              <a:t>mailto </a:t>
            </a:r>
            <a:r>
              <a:rPr lang="zh-TW" altLang="en-US" sz="2000">
                <a:latin typeface="標楷體" pitchFamily="65" charset="-120"/>
              </a:rPr>
              <a:t>和 </a:t>
            </a:r>
            <a:r>
              <a:rPr lang="en-US" altLang="zh-TW" sz="2000">
                <a:latin typeface="標楷體" pitchFamily="65" charset="-120"/>
              </a:rPr>
              <a:t>NNTP</a:t>
            </a:r>
          </a:p>
          <a:p>
            <a:pPr lvl="1"/>
            <a:r>
              <a:rPr lang="zh-TW" altLang="en-US" sz="2000" b="1">
                <a:latin typeface="標楷體" pitchFamily="65" charset="-120"/>
              </a:rPr>
              <a:t>主機名稱</a:t>
            </a:r>
            <a:r>
              <a:rPr lang="zh-TW" altLang="en-US" sz="2000">
                <a:latin typeface="標楷體" pitchFamily="65" charset="-120"/>
              </a:rPr>
              <a:t> </a:t>
            </a:r>
            <a:r>
              <a:rPr lang="en-US" altLang="zh-TW" sz="2000">
                <a:latin typeface="標楷體" pitchFamily="65" charset="-120"/>
              </a:rPr>
              <a:t>- www.example.com</a:t>
            </a:r>
          </a:p>
          <a:p>
            <a:pPr lvl="1"/>
            <a:r>
              <a:rPr lang="zh-TW" altLang="en-US" sz="2000" b="1">
                <a:latin typeface="標楷體" pitchFamily="65" charset="-120"/>
              </a:rPr>
              <a:t>路徑和檔案名稱</a:t>
            </a:r>
            <a:r>
              <a:rPr lang="zh-TW" altLang="en-US" sz="2000">
                <a:latin typeface="標楷體" pitchFamily="65" charset="-120"/>
              </a:rPr>
              <a:t> </a:t>
            </a:r>
            <a:r>
              <a:rPr lang="en-US" altLang="zh-TW" sz="2000">
                <a:latin typeface="標楷體" pitchFamily="65" charset="-120"/>
              </a:rPr>
              <a:t>- /author/book.html</a:t>
            </a:r>
          </a:p>
          <a:p>
            <a:pPr lvl="1"/>
            <a:r>
              <a:rPr lang="zh-TW" altLang="en-US" sz="2000" b="1">
                <a:latin typeface="標楷體" pitchFamily="65" charset="-120"/>
              </a:rPr>
              <a:t>片段</a:t>
            </a:r>
            <a:r>
              <a:rPr lang="zh-TW" altLang="en-US" sz="2000">
                <a:latin typeface="標楷體" pitchFamily="65" charset="-120"/>
              </a:rPr>
              <a:t> </a:t>
            </a:r>
            <a:r>
              <a:rPr lang="en-US" altLang="zh-TW" sz="2000">
                <a:latin typeface="標楷體" pitchFamily="65" charset="-120"/>
              </a:rPr>
              <a:t>- #page155</a:t>
            </a:r>
          </a:p>
          <a:p>
            <a:pPr marL="0" indent="0">
              <a:buNone/>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14.4</a:t>
            </a:r>
            <a:r>
              <a:rPr lang="zh-TW" altLang="en-US" sz="3600">
                <a:solidFill>
                  <a:srgbClr val="004C69"/>
                </a:solidFill>
              </a:rPr>
              <a:t> </a:t>
            </a:r>
            <a:r>
              <a:rPr lang="en-US" altLang="zh-TW" sz="3600" smtClean="0">
                <a:solidFill>
                  <a:srgbClr val="004C69"/>
                </a:solidFill>
              </a:rPr>
              <a:t>REST</a:t>
            </a:r>
            <a:br>
              <a:rPr lang="en-US" sz="3600">
                <a:solidFill>
                  <a:srgbClr val="004C69"/>
                </a:solidFill>
              </a:rPr>
            </a:br>
            <a:r>
              <a:rPr lang="en-US" altLang="zh-TW" sz="3600">
                <a:solidFill>
                  <a:srgbClr val="004C69"/>
                </a:solidFill>
              </a:rPr>
              <a:t>URI, URN, and URL</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600</a:t>
            </a:fld>
            <a:endParaRPr lang="en-US" kern="0">
              <a:solidFill>
                <a:srgbClr val="595959"/>
              </a:solidFill>
            </a:endParaRPr>
          </a:p>
        </p:txBody>
      </p:sp>
    </p:spTree>
    <p:custDataLst>
      <p:tags r:id="rId3"/>
    </p:custDataLst>
    <p:extLst>
      <p:ext uri="{BB962C8B-B14F-4D97-AF65-F5344CB8AC3E}">
        <p14:creationId xmlns:p14="http://schemas.microsoft.com/office/powerpoint/2010/main" val="3254134733"/>
      </p:ext>
    </p:extLst>
  </p:cSld>
  <p:clrMapOvr>
    <a:masterClrMapping/>
  </p:clrMapOvr>
  <p:transition/>
  <p:timing/>
</p:sld>
</file>

<file path=ppt/slides/slide6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6A9A2ECA-6B24-F346-BB63-85680C4DDAC4}"/>
              </a:ext>
            </a:extLst>
          </p:cNvPr>
          <p:cNvSpPr>
            <a:spLocks noGrp="1"/>
          </p:cNvSpPr>
          <p:nvPr>
            <p:ph idx="1"/>
          </p:nvPr>
        </p:nvSpPr>
        <p:spPr>
          <a:xfrm>
            <a:off x="676427" y="1065259"/>
            <a:ext cx="10346250" cy="5035391"/>
          </a:xfrm>
        </p:spPr>
        <p:txBody>
          <a:bodyPr>
            <a:normAutofit/>
          </a:bodyPr>
          <a:lstStyle/>
          <a:p>
            <a:pPr marL="0" indent="0">
              <a:buNone/>
            </a:pPr>
            <a:r>
              <a:rPr lang="zh-TW" altLang="en-US" sz="2400">
                <a:latin typeface="標楷體" pitchFamily="65" charset="-120"/>
              </a:rPr>
              <a:t>在 </a:t>
            </a:r>
            <a:r>
              <a:rPr lang="en-US" altLang="zh-TW" sz="2400">
                <a:latin typeface="標楷體" pitchFamily="65" charset="-120"/>
              </a:rPr>
              <a:t>RESTful Web </a:t>
            </a:r>
            <a:r>
              <a:rPr lang="zh-TW" altLang="en-US" sz="2400">
                <a:latin typeface="標楷體" pitchFamily="65" charset="-120"/>
              </a:rPr>
              <a:t>服務中，向資源的 </a:t>
            </a:r>
            <a:r>
              <a:rPr lang="en-US" altLang="zh-TW" sz="2400">
                <a:latin typeface="標楷體" pitchFamily="65" charset="-120"/>
              </a:rPr>
              <a:t>URI </a:t>
            </a:r>
            <a:r>
              <a:rPr lang="zh-TW" altLang="en-US" sz="2400">
                <a:latin typeface="標楷體" pitchFamily="65" charset="-120"/>
              </a:rPr>
              <a:t>發出的請求將引起回應。回應將是通常以 </a:t>
            </a:r>
            <a:r>
              <a:rPr lang="en-US" altLang="zh-TW" sz="2400">
                <a:latin typeface="標楷體" pitchFamily="65" charset="-120"/>
              </a:rPr>
              <a:t>JSON </a:t>
            </a:r>
            <a:r>
              <a:rPr lang="zh-TW" altLang="en-US" sz="2400">
                <a:latin typeface="標楷體" pitchFamily="65" charset="-120"/>
              </a:rPr>
              <a:t>格式化的有效載荷，但可能是 </a:t>
            </a:r>
            <a:r>
              <a:rPr lang="en-US" altLang="zh-TW" sz="2400">
                <a:latin typeface="標楷體" pitchFamily="65" charset="-120"/>
              </a:rPr>
              <a:t>HTML</a:t>
            </a:r>
            <a:r>
              <a:rPr lang="zh-TW" altLang="en-US" sz="2400">
                <a:latin typeface="標楷體" pitchFamily="65" charset="-120"/>
              </a:rPr>
              <a:t>，</a:t>
            </a:r>
            <a:r>
              <a:rPr lang="en-US" altLang="zh-TW" sz="2400">
                <a:latin typeface="標楷體" pitchFamily="65" charset="-120"/>
              </a:rPr>
              <a:t>XML </a:t>
            </a:r>
            <a:r>
              <a:rPr lang="zh-TW" altLang="en-US" sz="2400">
                <a:latin typeface="標楷體" pitchFamily="65" charset="-120"/>
              </a:rPr>
              <a:t>或其他格式。下圖顯示了 </a:t>
            </a:r>
            <a:r>
              <a:rPr lang="en-US" altLang="zh-TW" sz="2400">
                <a:latin typeface="標楷體" pitchFamily="65" charset="-120"/>
              </a:rPr>
              <a:t>MapQuest </a:t>
            </a:r>
            <a:r>
              <a:rPr lang="zh-TW" altLang="en-US" sz="2400">
                <a:latin typeface="標楷體" pitchFamily="65" charset="-120"/>
              </a:rPr>
              <a:t>路線 </a:t>
            </a:r>
            <a:r>
              <a:rPr lang="en-US" altLang="zh-TW" sz="2400">
                <a:latin typeface="標楷體" pitchFamily="65" charset="-120"/>
              </a:rPr>
              <a:t>API </a:t>
            </a:r>
            <a:r>
              <a:rPr lang="zh-TW" altLang="en-US" sz="2400">
                <a:latin typeface="標楷體" pitchFamily="65" charset="-120"/>
              </a:rPr>
              <a:t>的 </a:t>
            </a:r>
            <a:r>
              <a:rPr lang="en-US" altLang="zh-TW" sz="2400">
                <a:latin typeface="標楷體" pitchFamily="65" charset="-120"/>
              </a:rPr>
              <a:t>URI</a:t>
            </a:r>
            <a:r>
              <a:rPr lang="zh-TW" altLang="en-US" sz="2400">
                <a:latin typeface="標楷體" pitchFamily="65" charset="-120"/>
              </a:rPr>
              <a:t>。</a:t>
            </a:r>
            <a:r>
              <a:rPr lang="en-US" altLang="zh-TW" sz="2400">
                <a:latin typeface="標楷體" pitchFamily="65" charset="-120"/>
              </a:rPr>
              <a:t>API </a:t>
            </a:r>
            <a:r>
              <a:rPr lang="zh-TW" altLang="en-US" sz="2400">
                <a:latin typeface="標楷體" pitchFamily="65" charset="-120"/>
              </a:rPr>
              <a:t>請求從加州 </a:t>
            </a:r>
            <a:r>
              <a:rPr lang="en-US" altLang="zh-TW" sz="2400">
                <a:latin typeface="標楷體" pitchFamily="65" charset="-120"/>
              </a:rPr>
              <a:t>San Jose </a:t>
            </a:r>
            <a:r>
              <a:rPr lang="zh-TW" altLang="en-US" sz="2400">
                <a:latin typeface="標楷體" pitchFamily="65" charset="-120"/>
              </a:rPr>
              <a:t>到加州 </a:t>
            </a:r>
            <a:r>
              <a:rPr lang="en-US" altLang="zh-TW" sz="2400">
                <a:latin typeface="標楷體" pitchFamily="65" charset="-120"/>
              </a:rPr>
              <a:t>Monterey </a:t>
            </a:r>
            <a:r>
              <a:rPr lang="zh-TW" altLang="en-US" sz="2400">
                <a:latin typeface="標楷體" pitchFamily="65" charset="-120"/>
              </a:rPr>
              <a:t>的路線。</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14.4</a:t>
            </a:r>
            <a:r>
              <a:rPr lang="zh-TW" altLang="en-US" sz="3600">
                <a:solidFill>
                  <a:srgbClr val="004C69"/>
                </a:solidFill>
              </a:rPr>
              <a:t> </a:t>
            </a:r>
            <a:r>
              <a:rPr lang="zh-TW" altLang="en-US" sz="3600" smtClean="0">
                <a:solidFill>
                  <a:srgbClr val="004C69"/>
                </a:solidFill>
              </a:rPr>
              <a:t> </a:t>
            </a:r>
            <a:r>
              <a:rPr lang="zh-TW" altLang="zh-TW" sz="3600" smtClean="0">
                <a:solidFill>
                  <a:srgbClr val="004C69"/>
                </a:solidFill>
              </a:rPr>
              <a:t>REST</a:t>
            </a:r>
            <a:br>
              <a:rPr lang="en-US" altLang="zh-TW" sz="3600">
                <a:solidFill>
                  <a:srgbClr val="004C69"/>
                </a:solidFill>
              </a:rPr>
            </a:br>
            <a:r>
              <a:rPr lang="en-US" altLang="zh-TW" sz="3600">
                <a:solidFill>
                  <a:srgbClr val="004C69"/>
                </a:solidFill>
              </a:rPr>
              <a:t>RESTful </a:t>
            </a:r>
            <a:r>
              <a:rPr lang="zh-TW" altLang="en-US" sz="3600">
                <a:solidFill>
                  <a:srgbClr val="004C69"/>
                </a:solidFill>
              </a:rPr>
              <a:t>請求的剖析</a:t>
            </a:r>
          </a:p>
        </p:txBody>
      </p:sp>
      <p:pic>
        <p:nvPicPr>
          <p:cNvPr id="7" name="Picture 6">
            <a:extLst>
              <a:ext uri="{FF2B5EF4-FFF2-40B4-BE49-F238E27FC236}">
                <a16:creationId xmlns:a16="http://schemas.microsoft.com/office/drawing/2014/main" id="{F2A922E8-C743-5646-A608-AB6C597644BD}"/>
              </a:ext>
            </a:extLst>
          </p:cNvPr>
          <p:cNvPicPr>
            <a:picLocks noChangeAspect="1"/>
          </p:cNvPicPr>
          <p:nvPr/>
        </p:nvPicPr>
        <p:blipFill>
          <a:blip r:embed="rId3"/>
          <a:stretch>
            <a:fillRect/>
          </a:stretch>
        </p:blipFill>
        <p:spPr>
          <a:xfrm>
            <a:off x="1868330" y="2774243"/>
            <a:ext cx="8455341" cy="186172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601</a:t>
            </a:fld>
            <a:endParaRPr lang="en-US" kern="0">
              <a:solidFill>
                <a:srgbClr val="595959"/>
              </a:solidFill>
            </a:endParaRPr>
          </a:p>
        </p:txBody>
      </p:sp>
    </p:spTree>
    <p:custDataLst>
      <p:tags r:id="rId4"/>
    </p:custDataLst>
    <p:extLst>
      <p:ext uri="{BB962C8B-B14F-4D97-AF65-F5344CB8AC3E}">
        <p14:creationId xmlns:p14="http://schemas.microsoft.com/office/powerpoint/2010/main" val="2512460245"/>
      </p:ext>
    </p:extLst>
  </p:cSld>
  <p:clrMapOvr>
    <a:masterClrMapping/>
  </p:clrMapOvr>
  <p:transition/>
  <p:timing/>
</p:sld>
</file>

<file path=ppt/slides/slide6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E3AFBE2F-957F-E449-BA92-4B1694E45CBA}"/>
              </a:ext>
            </a:extLst>
          </p:cNvPr>
          <p:cNvSpPr>
            <a:spLocks noGrp="1"/>
          </p:cNvSpPr>
          <p:nvPr>
            <p:ph idx="1"/>
          </p:nvPr>
        </p:nvSpPr>
        <p:spPr>
          <a:xfrm>
            <a:off x="599152" y="1130531"/>
            <a:ext cx="9764359" cy="4837115"/>
          </a:xfrm>
        </p:spPr>
        <p:txBody>
          <a:bodyPr/>
          <a:lstStyle/>
          <a:p>
            <a:pPr marL="0" indent="0">
              <a:buNone/>
            </a:pPr>
            <a:r>
              <a:rPr lang="zh-TW" altLang="en-US" sz="2133">
                <a:latin typeface="標楷體" pitchFamily="65" charset="-120"/>
              </a:rPr>
              <a:t>這些是 </a:t>
            </a:r>
            <a:r>
              <a:rPr lang="en-US" altLang="zh-TW" sz="2133">
                <a:latin typeface="標楷體" pitchFamily="65" charset="-120"/>
              </a:rPr>
              <a:t>API </a:t>
            </a:r>
            <a:r>
              <a:rPr lang="zh-TW" altLang="en-US" sz="2133">
                <a:latin typeface="標楷體" pitchFamily="65" charset="-120"/>
              </a:rPr>
              <a:t>請求的不同零件：</a:t>
            </a:r>
          </a:p>
          <a:p>
            <a:pPr lvl="1"/>
            <a:r>
              <a:rPr lang="en-US" altLang="zh-TW" sz="2000" b="1">
                <a:latin typeface="標楷體" pitchFamily="65" charset="-120"/>
              </a:rPr>
              <a:t>API </a:t>
            </a:r>
            <a:r>
              <a:rPr lang="zh-TW" altLang="en-US" sz="2000" b="1">
                <a:latin typeface="標楷體" pitchFamily="65" charset="-120"/>
              </a:rPr>
              <a:t>伺服器</a:t>
            </a:r>
            <a:r>
              <a:rPr lang="zh-TW" altLang="en-US" sz="2000">
                <a:latin typeface="標楷體" pitchFamily="65" charset="-120"/>
              </a:rPr>
              <a:t> </a:t>
            </a:r>
            <a:r>
              <a:rPr lang="en-US" altLang="zh-TW" sz="2000">
                <a:latin typeface="標楷體" pitchFamily="65" charset="-120"/>
              </a:rPr>
              <a:t>- </a:t>
            </a:r>
            <a:r>
              <a:rPr lang="zh-TW" altLang="en-US" sz="2000">
                <a:latin typeface="標楷體" pitchFamily="65" charset="-120"/>
              </a:rPr>
              <a:t>這是回答 </a:t>
            </a:r>
            <a:r>
              <a:rPr lang="en-US" altLang="zh-TW" sz="2000">
                <a:latin typeface="標楷體" pitchFamily="65" charset="-120"/>
              </a:rPr>
              <a:t>REST </a:t>
            </a:r>
            <a:r>
              <a:rPr lang="zh-TW" altLang="en-US" sz="2000">
                <a:latin typeface="標楷體" pitchFamily="65" charset="-120"/>
              </a:rPr>
              <a:t>請求的伺服器 </a:t>
            </a:r>
            <a:r>
              <a:rPr lang="en-US" altLang="zh-TW" sz="2000">
                <a:latin typeface="標楷體" pitchFamily="65" charset="-120"/>
              </a:rPr>
              <a:t>URL</a:t>
            </a:r>
            <a:r>
              <a:rPr lang="zh-TW" altLang="en-US" sz="2000">
                <a:latin typeface="標楷體" pitchFamily="65" charset="-120"/>
              </a:rPr>
              <a:t>。在這個例子中，它是 </a:t>
            </a:r>
            <a:r>
              <a:rPr lang="en-US" altLang="zh-TW" sz="2000">
                <a:latin typeface="標楷體" pitchFamily="65" charset="-120"/>
              </a:rPr>
              <a:t>MapQuest API </a:t>
            </a:r>
            <a:r>
              <a:rPr lang="zh-TW" altLang="en-US" sz="2000">
                <a:latin typeface="標楷體" pitchFamily="65" charset="-120"/>
              </a:rPr>
              <a:t>伺服器。</a:t>
            </a:r>
          </a:p>
          <a:p>
            <a:pPr lvl="1"/>
            <a:r>
              <a:rPr lang="zh-TW" altLang="en-US" sz="2000" b="1">
                <a:latin typeface="標楷體" pitchFamily="65" charset="-120"/>
              </a:rPr>
              <a:t>資源</a:t>
            </a:r>
            <a:r>
              <a:rPr lang="zh-TW" altLang="en-US" sz="2000">
                <a:latin typeface="標楷體" pitchFamily="65" charset="-120"/>
              </a:rPr>
              <a:t> </a:t>
            </a:r>
            <a:r>
              <a:rPr lang="en-US" altLang="zh-TW" sz="2000">
                <a:latin typeface="標楷體" pitchFamily="65" charset="-120"/>
              </a:rPr>
              <a:t>- </a:t>
            </a:r>
            <a:r>
              <a:rPr lang="zh-TW" altLang="en-US" sz="2000">
                <a:latin typeface="標楷體" pitchFamily="65" charset="-120"/>
              </a:rPr>
              <a:t>指定被請求的 </a:t>
            </a:r>
            <a:r>
              <a:rPr lang="en-US" altLang="zh-TW" sz="2000">
                <a:latin typeface="標楷體" pitchFamily="65" charset="-120"/>
              </a:rPr>
              <a:t>API</a:t>
            </a:r>
            <a:r>
              <a:rPr lang="zh-TW" altLang="en-US" sz="2000">
                <a:latin typeface="標楷體" pitchFamily="65" charset="-120"/>
              </a:rPr>
              <a:t>。在這個例子中，它是 </a:t>
            </a:r>
            <a:r>
              <a:rPr lang="en-US" altLang="zh-TW" sz="2000">
                <a:latin typeface="標楷體" pitchFamily="65" charset="-120"/>
              </a:rPr>
              <a:t>MapQuest </a:t>
            </a:r>
            <a:r>
              <a:rPr lang="zh-TW" altLang="en-US" sz="2000">
                <a:latin typeface="標楷體" pitchFamily="65" charset="-120"/>
              </a:rPr>
              <a:t>路線 </a:t>
            </a:r>
            <a:r>
              <a:rPr lang="en-US" altLang="zh-TW" sz="2000">
                <a:latin typeface="標楷體" pitchFamily="65" charset="-120"/>
              </a:rPr>
              <a:t>API</a:t>
            </a:r>
            <a:r>
              <a:rPr lang="zh-TW" altLang="en-US" sz="2000">
                <a:latin typeface="標楷體" pitchFamily="65" charset="-120"/>
              </a:rPr>
              <a:t>。</a:t>
            </a:r>
          </a:p>
          <a:p>
            <a:pPr lvl="1"/>
            <a:r>
              <a:rPr lang="zh-TW" altLang="en-US" sz="2000" b="1">
                <a:latin typeface="標楷體" pitchFamily="65" charset="-120"/>
              </a:rPr>
              <a:t>查詢</a:t>
            </a:r>
            <a:r>
              <a:rPr lang="en-US" altLang="zh-TW" sz="2000">
                <a:latin typeface="標楷體" pitchFamily="65" charset="-120"/>
              </a:rPr>
              <a:t> - </a:t>
            </a:r>
            <a:r>
              <a:rPr lang="zh-TW" altLang="en-US" sz="2000">
                <a:latin typeface="標楷體" pitchFamily="65" charset="-120"/>
              </a:rPr>
              <a:t>指定用戶端向 </a:t>
            </a:r>
            <a:r>
              <a:rPr lang="en-US" altLang="zh-TW" sz="2000">
                <a:latin typeface="標楷體" pitchFamily="65" charset="-120"/>
              </a:rPr>
              <a:t>API </a:t>
            </a:r>
            <a:r>
              <a:rPr lang="zh-TW" altLang="en-US" sz="2000">
                <a:latin typeface="標楷體" pitchFamily="65" charset="-120"/>
              </a:rPr>
              <a:t>服務請求的資料格式和資訊。查詢內容可包括： </a:t>
            </a:r>
            <a:endParaRPr lang="en-US" altLang="zh-TW" sz="2000">
              <a:latin typeface="標楷體" pitchFamily="65" charset="-120"/>
            </a:endParaRPr>
          </a:p>
          <a:p>
            <a:pPr lvl="2"/>
            <a:r>
              <a:rPr lang="zh-TW" altLang="en-US" sz="1733" b="1">
                <a:latin typeface="標楷體" pitchFamily="65" charset="-120"/>
              </a:rPr>
              <a:t>格式</a:t>
            </a:r>
            <a:r>
              <a:rPr lang="zh-TW" altLang="en-US" sz="1733">
                <a:latin typeface="標楷體" pitchFamily="65" charset="-120"/>
              </a:rPr>
              <a:t> </a:t>
            </a:r>
            <a:r>
              <a:rPr lang="en-US" altLang="zh-TW" sz="1733">
                <a:latin typeface="標楷體" pitchFamily="65" charset="-120"/>
              </a:rPr>
              <a:t>- </a:t>
            </a:r>
            <a:r>
              <a:rPr lang="zh-TW" altLang="en-US" sz="1733">
                <a:latin typeface="標楷體" pitchFamily="65" charset="-120"/>
              </a:rPr>
              <a:t>這通常是 </a:t>
            </a:r>
            <a:r>
              <a:rPr lang="en-US" altLang="zh-TW" sz="1733">
                <a:latin typeface="標楷體" pitchFamily="65" charset="-120"/>
              </a:rPr>
              <a:t>JSON</a:t>
            </a:r>
            <a:r>
              <a:rPr lang="zh-TW" altLang="en-US" sz="1733">
                <a:latin typeface="標楷體" pitchFamily="65" charset="-120"/>
              </a:rPr>
              <a:t>，但可以是 </a:t>
            </a:r>
            <a:r>
              <a:rPr lang="en-US" altLang="zh-TW" sz="1733">
                <a:latin typeface="標楷體" pitchFamily="65" charset="-120"/>
              </a:rPr>
              <a:t>YAML </a:t>
            </a:r>
            <a:r>
              <a:rPr lang="zh-TW" altLang="en-US" sz="1733">
                <a:latin typeface="標楷體" pitchFamily="65" charset="-120"/>
              </a:rPr>
              <a:t>或 </a:t>
            </a:r>
            <a:r>
              <a:rPr lang="en-US" altLang="zh-TW" sz="1733">
                <a:latin typeface="標楷體" pitchFamily="65" charset="-120"/>
              </a:rPr>
              <a:t>XML</a:t>
            </a:r>
            <a:r>
              <a:rPr lang="zh-TW" altLang="en-US" sz="1733">
                <a:latin typeface="標楷體" pitchFamily="65" charset="-120"/>
              </a:rPr>
              <a:t>。在這個例子中，</a:t>
            </a:r>
            <a:r>
              <a:rPr lang="en-US" altLang="zh-TW" sz="1733">
                <a:latin typeface="標楷體" pitchFamily="65" charset="-120"/>
              </a:rPr>
              <a:t>JSON </a:t>
            </a:r>
            <a:r>
              <a:rPr lang="zh-TW" altLang="en-US" sz="1733">
                <a:latin typeface="標楷體" pitchFamily="65" charset="-120"/>
              </a:rPr>
              <a:t>被請求。</a:t>
            </a:r>
          </a:p>
          <a:p>
            <a:pPr lvl="2"/>
            <a:r>
              <a:rPr lang="zh-TW" altLang="en-US" sz="1733" b="1">
                <a:latin typeface="標楷體" pitchFamily="65" charset="-120"/>
              </a:rPr>
              <a:t>金鑰</a:t>
            </a:r>
            <a:r>
              <a:rPr lang="zh-TW" altLang="en-US" sz="1733">
                <a:latin typeface="標楷體" pitchFamily="65" charset="-120"/>
              </a:rPr>
              <a:t> </a:t>
            </a:r>
            <a:r>
              <a:rPr lang="en-US" altLang="zh-TW" sz="1733">
                <a:latin typeface="標楷體" pitchFamily="65" charset="-120"/>
              </a:rPr>
              <a:t>- </a:t>
            </a:r>
            <a:r>
              <a:rPr lang="zh-TW" altLang="en-US" sz="1733">
                <a:latin typeface="標楷體" pitchFamily="65" charset="-120"/>
              </a:rPr>
              <a:t>金鑰是用於授權，如果需要。</a:t>
            </a:r>
            <a:r>
              <a:rPr lang="en-US" altLang="zh-TW" sz="1733">
                <a:latin typeface="標楷體" pitchFamily="65" charset="-120"/>
              </a:rPr>
              <a:t>MapQuest </a:t>
            </a:r>
            <a:r>
              <a:rPr lang="zh-TW" altLang="en-US" sz="1733">
                <a:latin typeface="標楷體" pitchFamily="65" charset="-120"/>
              </a:rPr>
              <a:t>需要一個金鑰來使用他們的路線 </a:t>
            </a:r>
            <a:r>
              <a:rPr lang="en-US" altLang="zh-TW" sz="1733">
                <a:latin typeface="標楷體" pitchFamily="65" charset="-120"/>
              </a:rPr>
              <a:t>API</a:t>
            </a:r>
            <a:r>
              <a:rPr lang="zh-TW" altLang="en-US" sz="1733">
                <a:latin typeface="標楷體" pitchFamily="65" charset="-120"/>
              </a:rPr>
              <a:t>。在上面的 </a:t>
            </a:r>
            <a:r>
              <a:rPr lang="en-US" altLang="zh-TW" sz="1733">
                <a:latin typeface="標楷體" pitchFamily="65" charset="-120"/>
              </a:rPr>
              <a:t>URI </a:t>
            </a:r>
            <a:r>
              <a:rPr lang="zh-TW" altLang="en-US" sz="1733">
                <a:latin typeface="標楷體" pitchFamily="65" charset="-120"/>
              </a:rPr>
              <a:t>中，你需要用有效的金鑰替換 “</a:t>
            </a:r>
            <a:r>
              <a:rPr lang="en-US" altLang="zh-TW" sz="1733">
                <a:latin typeface="標楷體" pitchFamily="65" charset="-120"/>
              </a:rPr>
              <a:t>KEY” </a:t>
            </a:r>
            <a:r>
              <a:rPr lang="zh-TW" altLang="en-US" sz="1733">
                <a:latin typeface="標楷體" pitchFamily="65" charset="-120"/>
              </a:rPr>
              <a:t>來提交有效的請求。</a:t>
            </a:r>
          </a:p>
          <a:p>
            <a:pPr lvl="2"/>
            <a:r>
              <a:rPr lang="zh-TW" altLang="en-US" sz="1733" b="1">
                <a:latin typeface="標楷體" pitchFamily="65" charset="-120"/>
              </a:rPr>
              <a:t>參數</a:t>
            </a:r>
            <a:r>
              <a:rPr lang="zh-TW" altLang="en-US" sz="1733">
                <a:latin typeface="標楷體" pitchFamily="65" charset="-120"/>
              </a:rPr>
              <a:t> </a:t>
            </a:r>
            <a:r>
              <a:rPr lang="en-US" altLang="zh-TW" sz="1733">
                <a:latin typeface="標楷體" pitchFamily="65" charset="-120"/>
              </a:rPr>
              <a:t>- </a:t>
            </a:r>
            <a:r>
              <a:rPr lang="zh-TW" altLang="en-US" sz="1733">
                <a:latin typeface="標楷體" pitchFamily="65" charset="-120"/>
              </a:rPr>
              <a:t>參數用於發送有關請求的資訊。在這個例子中，查詢參數包括有關 </a:t>
            </a:r>
            <a:r>
              <a:rPr lang="en-US" altLang="zh-TW" sz="1733">
                <a:latin typeface="標楷體" pitchFamily="65" charset="-120"/>
              </a:rPr>
              <a:t>API </a:t>
            </a:r>
            <a:r>
              <a:rPr lang="zh-TW" altLang="en-US" sz="1733">
                <a:latin typeface="標楷體" pitchFamily="65" charset="-120"/>
              </a:rPr>
              <a:t>需要的路線資訊，因此它知要道什麼傳回路線：</a:t>
            </a:r>
            <a:r>
              <a:rPr lang="en-US" altLang="zh-TW" sz="1733">
                <a:latin typeface="標楷體" pitchFamily="65" charset="-120"/>
              </a:rPr>
              <a:t>"from=San+Jose,Ca" </a:t>
            </a:r>
            <a:r>
              <a:rPr lang="zh-TW" altLang="en-US" sz="1733">
                <a:latin typeface="標楷體" pitchFamily="65" charset="-120"/>
              </a:rPr>
              <a:t>和 </a:t>
            </a:r>
            <a:r>
              <a:rPr lang="en-US" altLang="zh-TW" sz="1733">
                <a:latin typeface="標楷體" pitchFamily="65" charset="-120"/>
              </a:rPr>
              <a:t>"to=Monterey,Ca"</a:t>
            </a:r>
            <a:r>
              <a:rPr lang="zh-TW" altLang="en-US" sz="1733">
                <a:latin typeface="標楷體" pitchFamily="65" charset="-120"/>
              </a:rPr>
              <a:t>。</a:t>
            </a:r>
          </a:p>
          <a:p>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14.4</a:t>
            </a:r>
            <a:r>
              <a:rPr lang="zh-TW" altLang="en-US" sz="3600">
                <a:solidFill>
                  <a:srgbClr val="004C69"/>
                </a:solidFill>
              </a:rPr>
              <a:t> </a:t>
            </a:r>
            <a:r>
              <a:rPr lang="en-US" altLang="zh-TW" sz="3600" smtClean="0">
                <a:solidFill>
                  <a:srgbClr val="004C69"/>
                </a:solidFill>
              </a:rPr>
              <a:t>REST</a:t>
            </a:r>
            <a:br>
              <a:rPr lang="en-US" altLang="zh-TW" sz="3600">
                <a:solidFill>
                  <a:srgbClr val="004C69"/>
                </a:solidFill>
              </a:rPr>
            </a:br>
            <a:r>
              <a:rPr lang="zh-TW" altLang="zh-TW" sz="3600">
                <a:solidFill>
                  <a:srgbClr val="004C69"/>
                </a:solidFill>
              </a:rPr>
              <a:t>RESTful 請求</a:t>
            </a:r>
            <a:r>
              <a:rPr lang="zh-TW" altLang="en-US" sz="3600">
                <a:solidFill>
                  <a:srgbClr val="004C69"/>
                </a:solidFill>
              </a:rPr>
              <a:t>的剖析（續） </a:t>
            </a:r>
          </a:p>
        </p:txBody>
      </p:sp>
      <p:pic>
        <p:nvPicPr>
          <p:cNvPr id="7" name="Picture 6">
            <a:extLst>
              <a:ext uri="{FF2B5EF4-FFF2-40B4-BE49-F238E27FC236}">
                <a16:creationId xmlns:a16="http://schemas.microsoft.com/office/drawing/2014/main" id="{F2A922E8-C743-5646-A608-AB6C597644BD}"/>
              </a:ext>
            </a:extLst>
          </p:cNvPr>
          <p:cNvPicPr>
            <a:picLocks noChangeAspect="1"/>
          </p:cNvPicPr>
          <p:nvPr/>
        </p:nvPicPr>
        <p:blipFill>
          <a:blip r:embed="rId3"/>
          <a:stretch>
            <a:fillRect/>
          </a:stretch>
        </p:blipFill>
        <p:spPr>
          <a:xfrm>
            <a:off x="2777067" y="5023976"/>
            <a:ext cx="7417111" cy="1633126"/>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602</a:t>
            </a:fld>
            <a:endParaRPr lang="en-US" kern="0">
              <a:solidFill>
                <a:srgbClr val="595959"/>
              </a:solidFill>
            </a:endParaRPr>
          </a:p>
        </p:txBody>
      </p:sp>
    </p:spTree>
    <p:custDataLst>
      <p:tags r:id="rId4"/>
    </p:custDataLst>
    <p:extLst>
      <p:ext uri="{BB962C8B-B14F-4D97-AF65-F5344CB8AC3E}">
        <p14:creationId xmlns:p14="http://schemas.microsoft.com/office/powerpoint/2010/main" val="3864548750"/>
      </p:ext>
    </p:extLst>
  </p:cSld>
  <p:clrMapOvr>
    <a:masterClrMapping/>
  </p:clrMapOvr>
  <p:transition/>
  <p:timing/>
</p:sld>
</file>

<file path=ppt/slides/slide6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E3AFBE2F-957F-E449-BA92-4B1694E45CBA}"/>
              </a:ext>
            </a:extLst>
          </p:cNvPr>
          <p:cNvSpPr>
            <a:spLocks noGrp="1"/>
          </p:cNvSpPr>
          <p:nvPr>
            <p:ph idx="1"/>
          </p:nvPr>
        </p:nvSpPr>
        <p:spPr>
          <a:xfrm>
            <a:off x="676426" y="1438102"/>
            <a:ext cx="9830861" cy="4662548"/>
          </a:xfrm>
        </p:spPr>
        <p:txBody>
          <a:bodyPr/>
          <a:lstStyle/>
          <a:p>
            <a:pPr marL="0" indent="0">
              <a:buNone/>
            </a:pPr>
            <a:r>
              <a:rPr lang="zh-TW" altLang="en-US" sz="2133">
                <a:latin typeface="標楷體" pitchFamily="65" charset="-120"/>
              </a:rPr>
              <a:t>許多 </a:t>
            </a:r>
            <a:r>
              <a:rPr lang="en-US" altLang="zh-TW" sz="2133">
                <a:latin typeface="標楷體" pitchFamily="65" charset="-120"/>
              </a:rPr>
              <a:t>RESTful API</a:t>
            </a:r>
            <a:r>
              <a:rPr lang="zh-TW" altLang="en-US" sz="2133">
                <a:latin typeface="標楷體" pitchFamily="65" charset="-120"/>
              </a:rPr>
              <a:t>，包括公共 </a:t>
            </a:r>
            <a:r>
              <a:rPr lang="en-US" altLang="zh-TW" sz="2133">
                <a:latin typeface="標楷體" pitchFamily="65" charset="-120"/>
              </a:rPr>
              <a:t>API</a:t>
            </a:r>
            <a:r>
              <a:rPr lang="zh-TW" altLang="en-US" sz="2133">
                <a:latin typeface="標楷體" pitchFamily="65" charset="-120"/>
              </a:rPr>
              <a:t>，都需要金鑰。該金鑰用於識別請求的來源。以下是 </a:t>
            </a:r>
            <a:r>
              <a:rPr lang="en-US" altLang="zh-TW" sz="2133">
                <a:latin typeface="標楷體" pitchFamily="65" charset="-120"/>
              </a:rPr>
              <a:t>API </a:t>
            </a:r>
            <a:r>
              <a:rPr lang="zh-TW" altLang="en-US" sz="2133">
                <a:latin typeface="標楷體" pitchFamily="65" charset="-120"/>
              </a:rPr>
              <a:t>提供者可能需要金鑰的一些原因：</a:t>
            </a:r>
          </a:p>
          <a:p>
            <a:pPr lvl="1"/>
            <a:r>
              <a:rPr lang="zh-TW" altLang="en-US" sz="2000">
                <a:latin typeface="標楷體" pitchFamily="65" charset="-120"/>
              </a:rPr>
              <a:t>驗證來源，以確保它們被授權使用 </a:t>
            </a:r>
            <a:r>
              <a:rPr lang="en-US" altLang="zh-TW" sz="2000">
                <a:latin typeface="標楷體" pitchFamily="65" charset="-120"/>
              </a:rPr>
              <a:t>API</a:t>
            </a:r>
            <a:r>
              <a:rPr lang="zh-TW" altLang="en-US" sz="2000">
                <a:latin typeface="標楷體" pitchFamily="65" charset="-120"/>
              </a:rPr>
              <a:t>。</a:t>
            </a:r>
          </a:p>
          <a:p>
            <a:pPr lvl="1"/>
            <a:r>
              <a:rPr lang="zh-TW" altLang="en-US" sz="2000">
                <a:latin typeface="標楷體" pitchFamily="65" charset="-120"/>
              </a:rPr>
              <a:t>限制使用 </a:t>
            </a:r>
            <a:r>
              <a:rPr lang="en-US" altLang="zh-TW" sz="2000">
                <a:latin typeface="標楷體" pitchFamily="65" charset="-120"/>
              </a:rPr>
              <a:t>API </a:t>
            </a:r>
            <a:r>
              <a:rPr lang="zh-TW" altLang="en-US" sz="2000">
                <a:latin typeface="標楷體" pitchFamily="65" charset="-120"/>
              </a:rPr>
              <a:t>的人數。</a:t>
            </a:r>
          </a:p>
          <a:p>
            <a:pPr lvl="1"/>
            <a:r>
              <a:rPr lang="zh-TW" altLang="en-US" sz="2000">
                <a:latin typeface="標楷體" pitchFamily="65" charset="-120"/>
              </a:rPr>
              <a:t>限制每個使用者的請求數量。</a:t>
            </a:r>
          </a:p>
          <a:p>
            <a:pPr lvl="1"/>
            <a:r>
              <a:rPr lang="zh-TW" altLang="en-US" sz="2000">
                <a:latin typeface="標楷體" pitchFamily="65" charset="-120"/>
              </a:rPr>
              <a:t>為了更好地擷取和追踪被使用者請求的資料。</a:t>
            </a:r>
          </a:p>
          <a:p>
            <a:pPr lvl="1"/>
            <a:r>
              <a:rPr lang="zh-TW" altLang="en-US" sz="2000">
                <a:latin typeface="標楷體" pitchFamily="65" charset="-120"/>
              </a:rPr>
              <a:t>收集有關使用 </a:t>
            </a:r>
            <a:r>
              <a:rPr lang="en-US" altLang="zh-TW" sz="2000">
                <a:latin typeface="標楷體" pitchFamily="65" charset="-120"/>
              </a:rPr>
              <a:t>API </a:t>
            </a:r>
            <a:r>
              <a:rPr lang="zh-TW" altLang="en-US" sz="2000">
                <a:latin typeface="標楷體" pitchFamily="65" charset="-120"/>
              </a:rPr>
              <a:t>的人員的資訊。</a:t>
            </a:r>
          </a:p>
          <a:p>
            <a:pPr marL="0" indent="0">
              <a:buNone/>
            </a:pPr>
            <a:r>
              <a:rPr lang="zh-TW" altLang="en-US" sz="2133" b="1">
                <a:latin typeface="標楷體" pitchFamily="65" charset="-120"/>
              </a:rPr>
              <a:t>註</a:t>
            </a:r>
            <a:r>
              <a:rPr lang="en-US" altLang="zh-TW" sz="2133">
                <a:latin typeface="標楷體" pitchFamily="65" charset="-120"/>
              </a:rPr>
              <a:t>: </a:t>
            </a:r>
            <a:r>
              <a:rPr lang="zh-TW" altLang="en-US" sz="2133">
                <a:latin typeface="標楷體" pitchFamily="65" charset="-120"/>
              </a:rPr>
              <a:t>如果你想使用 </a:t>
            </a:r>
            <a:r>
              <a:rPr lang="en-US" altLang="zh-TW" sz="2133">
                <a:latin typeface="標楷體" pitchFamily="65" charset="-120"/>
              </a:rPr>
              <a:t>MapQuest API</a:t>
            </a:r>
            <a:r>
              <a:rPr lang="zh-TW" altLang="en-US" sz="2133">
                <a:latin typeface="標楷體" pitchFamily="65" charset="-120"/>
              </a:rPr>
              <a:t>，</a:t>
            </a:r>
            <a:r>
              <a:rPr lang="en-US" altLang="zh-TW" sz="2133">
                <a:latin typeface="標楷體" pitchFamily="65" charset="-120"/>
              </a:rPr>
              <a:t>API </a:t>
            </a:r>
            <a:r>
              <a:rPr lang="zh-TW" altLang="en-US" sz="2133">
                <a:latin typeface="標楷體" pitchFamily="65" charset="-120"/>
              </a:rPr>
              <a:t>確實需要一個金鑰。在網際網路上搜尋獲取 </a:t>
            </a:r>
            <a:r>
              <a:rPr lang="en-US" altLang="zh-TW" sz="2133">
                <a:latin typeface="標楷體" pitchFamily="65" charset="-120"/>
              </a:rPr>
              <a:t>MapQuest </a:t>
            </a:r>
            <a:r>
              <a:rPr lang="zh-TW" altLang="en-US" sz="2133">
                <a:latin typeface="標楷體" pitchFamily="65" charset="-120"/>
              </a:rPr>
              <a:t>金鑰的 </a:t>
            </a:r>
            <a:r>
              <a:rPr lang="en-US" altLang="zh-TW" sz="2133">
                <a:latin typeface="標楷體" pitchFamily="65" charset="-120"/>
              </a:rPr>
              <a:t>URL</a:t>
            </a:r>
            <a:r>
              <a:rPr lang="zh-TW" altLang="en-US" sz="2133">
                <a:latin typeface="標楷體" pitchFamily="65" charset="-120"/>
              </a:rPr>
              <a:t>。使用搜尋參數：</a:t>
            </a:r>
            <a:r>
              <a:rPr lang="en-US" altLang="zh-TW" sz="2133" err="1">
                <a:latin typeface="標楷體" pitchFamily="65" charset="-120"/>
              </a:rPr>
              <a:t>developer.mapquest</a:t>
            </a:r>
            <a:r>
              <a:rPr lang="zh-TW" altLang="en-US" sz="2133">
                <a:latin typeface="標楷體" pitchFamily="65" charset="-120"/>
              </a:rPr>
              <a:t>。你也可以在網際網路上搜尋目前概述 </a:t>
            </a:r>
            <a:r>
              <a:rPr lang="en-US" altLang="zh-TW" sz="2133">
                <a:latin typeface="標楷體" pitchFamily="65" charset="-120"/>
              </a:rPr>
              <a:t>MapQuest </a:t>
            </a:r>
            <a:r>
              <a:rPr lang="zh-TW" altLang="en-US" sz="2133">
                <a:latin typeface="標楷體" pitchFamily="65" charset="-120"/>
              </a:rPr>
              <a:t>隱私權政策的 </a:t>
            </a:r>
            <a:r>
              <a:rPr lang="en-US" altLang="zh-TW" sz="2133">
                <a:latin typeface="標楷體" pitchFamily="65" charset="-120"/>
              </a:rPr>
              <a:t>URL</a:t>
            </a:r>
            <a:r>
              <a:rPr lang="zh-TW" altLang="en-US" sz="2133">
                <a:latin typeface="標楷體" pitchFamily="65" charset="-120"/>
              </a:rPr>
              <a:t>。</a:t>
            </a: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14.4</a:t>
            </a:r>
            <a:r>
              <a:rPr lang="zh-TW" altLang="en-US" sz="3600">
                <a:solidFill>
                  <a:srgbClr val="004C69"/>
                </a:solidFill>
              </a:rPr>
              <a:t> </a:t>
            </a:r>
            <a:r>
              <a:rPr lang="en-US" altLang="zh-TW" sz="3600" smtClean="0">
                <a:solidFill>
                  <a:srgbClr val="004C69"/>
                </a:solidFill>
              </a:rPr>
              <a:t>REST</a:t>
            </a:r>
            <a:br>
              <a:rPr lang="en-US" sz="3600">
                <a:solidFill>
                  <a:srgbClr val="004C69"/>
                </a:solidFill>
              </a:rPr>
            </a:br>
            <a:r>
              <a:rPr lang="zh-TW" altLang="zh-TW" sz="3600">
                <a:solidFill>
                  <a:srgbClr val="004C69"/>
                </a:solidFill>
              </a:rPr>
              <a:t>RESTful 請求</a:t>
            </a:r>
            <a:r>
              <a:rPr lang="zh-TW" altLang="en-US" sz="3600">
                <a:solidFill>
                  <a:srgbClr val="004C69"/>
                </a:solidFill>
              </a:rPr>
              <a:t>的剖析（續）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603</a:t>
            </a:fld>
            <a:endParaRPr lang="en-US" kern="0">
              <a:solidFill>
                <a:srgbClr val="595959"/>
              </a:solidFill>
            </a:endParaRPr>
          </a:p>
        </p:txBody>
      </p:sp>
    </p:spTree>
    <p:custDataLst>
      <p:tags r:id="rId3"/>
    </p:custDataLst>
    <p:extLst>
      <p:ext uri="{BB962C8B-B14F-4D97-AF65-F5344CB8AC3E}">
        <p14:creationId xmlns:p14="http://schemas.microsoft.com/office/powerpoint/2010/main" val="859119494"/>
      </p:ext>
    </p:extLst>
  </p:cSld>
  <p:clrMapOvr>
    <a:masterClrMapping/>
  </p:clrMapOvr>
  <p:transition/>
  <p:timing/>
</p:sld>
</file>

<file path=ppt/slides/slide6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4D06E838-F97B-DA45-9FDD-E1CA4FF82C3E}"/>
              </a:ext>
            </a:extLst>
          </p:cNvPr>
          <p:cNvSpPr>
            <a:spLocks noGrp="1"/>
          </p:cNvSpPr>
          <p:nvPr>
            <p:ph idx="1"/>
          </p:nvPr>
        </p:nvSpPr>
        <p:spPr>
          <a:xfrm>
            <a:off x="676426" y="1330036"/>
            <a:ext cx="9672919" cy="4770614"/>
          </a:xfrm>
        </p:spPr>
        <p:txBody>
          <a:bodyPr>
            <a:normAutofit lnSpcReduction="10000"/>
          </a:bodyPr>
          <a:lstStyle/>
          <a:p>
            <a:pPr marL="0" indent="0">
              <a:buNone/>
            </a:pPr>
            <a:r>
              <a:rPr lang="zh-TW" altLang="en-US" sz="2133">
                <a:latin typeface="標楷體" pitchFamily="65" charset="-120"/>
              </a:rPr>
              <a:t>許多網站和應用程式使用 </a:t>
            </a:r>
            <a:r>
              <a:rPr lang="en-US" altLang="zh-TW" sz="2133">
                <a:latin typeface="標楷體" pitchFamily="65" charset="-120"/>
              </a:rPr>
              <a:t>API </a:t>
            </a:r>
            <a:r>
              <a:rPr lang="zh-TW" altLang="en-US" sz="2133">
                <a:latin typeface="標楷體" pitchFamily="65" charset="-120"/>
              </a:rPr>
              <a:t>來存取資訊並為其顧客提供服務。 </a:t>
            </a:r>
          </a:p>
          <a:p>
            <a:pPr marL="0" indent="0">
              <a:buNone/>
            </a:pPr>
            <a:r>
              <a:rPr lang="zh-TW" altLang="en-US" sz="2133">
                <a:latin typeface="標楷體" pitchFamily="65" charset="-120"/>
              </a:rPr>
              <a:t>某些 </a:t>
            </a:r>
            <a:r>
              <a:rPr lang="en-US" altLang="zh-TW" sz="2133">
                <a:latin typeface="標楷體" pitchFamily="65" charset="-120"/>
              </a:rPr>
              <a:t>RESTful API </a:t>
            </a:r>
            <a:r>
              <a:rPr lang="zh-TW" altLang="en-US" sz="2133">
                <a:latin typeface="標楷體" pitchFamily="65" charset="-120"/>
              </a:rPr>
              <a:t>請求可以藉由在 </a:t>
            </a:r>
            <a:r>
              <a:rPr lang="en-US" altLang="zh-TW" sz="2133">
                <a:latin typeface="標楷體" pitchFamily="65" charset="-120"/>
              </a:rPr>
              <a:t>Web </a:t>
            </a:r>
            <a:r>
              <a:rPr lang="zh-TW" altLang="en-US" sz="2133">
                <a:latin typeface="標楷體" pitchFamily="65" charset="-120"/>
              </a:rPr>
              <a:t>瀏覽器中輸入 </a:t>
            </a:r>
            <a:r>
              <a:rPr lang="en-US" altLang="zh-TW" sz="2133">
                <a:latin typeface="標楷體" pitchFamily="65" charset="-120"/>
              </a:rPr>
              <a:t>URI </a:t>
            </a:r>
            <a:r>
              <a:rPr lang="zh-TW" altLang="en-US" sz="2133">
                <a:latin typeface="標楷體" pitchFamily="65" charset="-120"/>
              </a:rPr>
              <a:t>來完成。</a:t>
            </a:r>
            <a:r>
              <a:rPr lang="en-US" altLang="zh-TW" sz="2133">
                <a:latin typeface="標楷體" pitchFamily="65" charset="-120"/>
              </a:rPr>
              <a:t>MapQuest </a:t>
            </a:r>
            <a:r>
              <a:rPr lang="zh-TW" altLang="en-US" sz="2133">
                <a:latin typeface="標楷體" pitchFamily="65" charset="-120"/>
              </a:rPr>
              <a:t>路線 </a:t>
            </a:r>
            <a:r>
              <a:rPr lang="en-US" altLang="zh-TW" sz="2133">
                <a:latin typeface="標楷體" pitchFamily="65" charset="-120"/>
              </a:rPr>
              <a:t>API </a:t>
            </a:r>
            <a:r>
              <a:rPr lang="zh-TW" altLang="en-US" sz="2133">
                <a:latin typeface="標楷體" pitchFamily="65" charset="-120"/>
              </a:rPr>
              <a:t>就是這樣的一個例子。一個 </a:t>
            </a:r>
            <a:r>
              <a:rPr lang="en-US" altLang="zh-TW" sz="2133">
                <a:latin typeface="標楷體" pitchFamily="65" charset="-120"/>
              </a:rPr>
              <a:t>RESTful API </a:t>
            </a:r>
            <a:r>
              <a:rPr lang="zh-TW" altLang="en-US" sz="2133">
                <a:latin typeface="標楷體" pitchFamily="65" charset="-120"/>
              </a:rPr>
              <a:t>請求也可以透過其他方式進行。 </a:t>
            </a:r>
          </a:p>
          <a:p>
            <a:pPr marL="478435" lvl="1" indent="-380990"/>
            <a:r>
              <a:rPr lang="zh-TW" altLang="en-US" sz="2000" b="1">
                <a:latin typeface="標楷體" pitchFamily="65" charset="-120"/>
              </a:rPr>
              <a:t>開發人員網站</a:t>
            </a:r>
            <a:r>
              <a:rPr lang="zh-TW" altLang="en-US" sz="2000">
                <a:latin typeface="標楷體" pitchFamily="65" charset="-120"/>
              </a:rPr>
              <a:t>：開發人員通常會維護包含 </a:t>
            </a:r>
            <a:r>
              <a:rPr lang="en-US" altLang="zh-TW" sz="2000">
                <a:latin typeface="標楷體" pitchFamily="65" charset="-120"/>
              </a:rPr>
              <a:t>API</a:t>
            </a:r>
            <a:r>
              <a:rPr lang="zh-TW" altLang="en-US" sz="2000">
                <a:latin typeface="標楷體" pitchFamily="65" charset="-120"/>
              </a:rPr>
              <a:t>、參數資訊和使用範例相關資訊的網站。這些網站也可能允許使用者透過輸入參數和其他資訊，在開發人員網頁內執行 </a:t>
            </a:r>
            <a:r>
              <a:rPr lang="en-US" altLang="zh-TW" sz="2000">
                <a:latin typeface="標楷體" pitchFamily="65" charset="-120"/>
              </a:rPr>
              <a:t>API </a:t>
            </a:r>
            <a:r>
              <a:rPr lang="zh-TW" altLang="en-US" sz="2000">
                <a:latin typeface="標楷體" pitchFamily="65" charset="-120"/>
              </a:rPr>
              <a:t>請求。 </a:t>
            </a:r>
          </a:p>
          <a:p>
            <a:pPr marL="478435" lvl="1" indent="-380990"/>
            <a:r>
              <a:rPr lang="en-US" altLang="zh-TW" sz="2000" b="1">
                <a:latin typeface="標楷體" pitchFamily="65" charset="-120"/>
              </a:rPr>
              <a:t>Postman</a:t>
            </a:r>
            <a:r>
              <a:rPr lang="zh-TW" altLang="en-US" sz="2000">
                <a:latin typeface="標楷體" pitchFamily="65" charset="-120"/>
              </a:rPr>
              <a:t>： </a:t>
            </a:r>
            <a:r>
              <a:rPr lang="en-US" altLang="zh-TW" sz="2000">
                <a:latin typeface="標楷體" pitchFamily="65" charset="-120"/>
              </a:rPr>
              <a:t>Postman </a:t>
            </a:r>
            <a:r>
              <a:rPr lang="zh-TW" altLang="en-US" sz="2000">
                <a:latin typeface="標楷體" pitchFamily="65" charset="-120"/>
              </a:rPr>
              <a:t>是用於測試和使用 </a:t>
            </a:r>
            <a:r>
              <a:rPr lang="en-US" altLang="zh-TW" sz="2000">
                <a:latin typeface="標楷體" pitchFamily="65" charset="-120"/>
              </a:rPr>
              <a:t>REST API </a:t>
            </a:r>
            <a:r>
              <a:rPr lang="zh-TW" altLang="en-US" sz="2000">
                <a:latin typeface="標楷體" pitchFamily="65" charset="-120"/>
              </a:rPr>
              <a:t>的應用程式。它包含構建和發送 </a:t>
            </a:r>
            <a:r>
              <a:rPr lang="en-US" altLang="zh-TW" sz="2000">
                <a:latin typeface="標楷體" pitchFamily="65" charset="-120"/>
              </a:rPr>
              <a:t>REST API </a:t>
            </a:r>
            <a:r>
              <a:rPr lang="zh-TW" altLang="en-US" sz="2000">
                <a:latin typeface="標楷體" pitchFamily="65" charset="-120"/>
              </a:rPr>
              <a:t>請求所需的一切，包括輸入查詢參數和金鑰。 </a:t>
            </a:r>
          </a:p>
          <a:p>
            <a:pPr marL="478435" lvl="1" indent="-380990"/>
            <a:r>
              <a:rPr lang="en-US" altLang="zh-TW" sz="2000" b="1">
                <a:latin typeface="標楷體" pitchFamily="65" charset="-120"/>
              </a:rPr>
              <a:t>Python</a:t>
            </a:r>
            <a:r>
              <a:rPr lang="zh-TW" altLang="en-US" sz="2000">
                <a:latin typeface="標楷體" pitchFamily="65" charset="-120"/>
              </a:rPr>
              <a:t>： </a:t>
            </a:r>
            <a:r>
              <a:rPr lang="en-US" altLang="zh-TW" sz="2000">
                <a:latin typeface="標楷體" pitchFamily="65" charset="-120"/>
              </a:rPr>
              <a:t>API </a:t>
            </a:r>
            <a:r>
              <a:rPr lang="zh-TW" altLang="en-US" sz="2000">
                <a:latin typeface="標楷體" pitchFamily="65" charset="-120"/>
              </a:rPr>
              <a:t>也可以從一個 </a:t>
            </a:r>
            <a:r>
              <a:rPr lang="en-US" altLang="zh-TW" sz="2000">
                <a:latin typeface="標楷體" pitchFamily="65" charset="-120"/>
              </a:rPr>
              <a:t>Python </a:t>
            </a:r>
            <a:r>
              <a:rPr lang="zh-TW" altLang="en-US" sz="2000">
                <a:latin typeface="標楷體" pitchFamily="65" charset="-120"/>
              </a:rPr>
              <a:t>程式中呼叫。這允許 </a:t>
            </a:r>
            <a:r>
              <a:rPr lang="en-US" altLang="zh-TW" sz="2000">
                <a:latin typeface="標楷體" pitchFamily="65" charset="-120"/>
              </a:rPr>
              <a:t>API </a:t>
            </a:r>
            <a:r>
              <a:rPr lang="zh-TW" altLang="en-US" sz="2000">
                <a:latin typeface="標楷體" pitchFamily="65" charset="-120"/>
              </a:rPr>
              <a:t>可能的自動化、自訂和 </a:t>
            </a:r>
            <a:r>
              <a:rPr lang="en-US" altLang="zh-TW" sz="2000">
                <a:latin typeface="標楷體" pitchFamily="65" charset="-120"/>
              </a:rPr>
              <a:t>App </a:t>
            </a:r>
            <a:r>
              <a:rPr lang="zh-TW" altLang="en-US" sz="2000">
                <a:latin typeface="標楷體" pitchFamily="65" charset="-120"/>
              </a:rPr>
              <a:t>整合。  </a:t>
            </a:r>
          </a:p>
          <a:p>
            <a:pPr marL="478435" lvl="1" indent="-380990"/>
            <a:r>
              <a:rPr lang="zh-TW" altLang="en-US" sz="2000" b="1">
                <a:latin typeface="標楷體" pitchFamily="65" charset="-120"/>
              </a:rPr>
              <a:t>網路作業系統</a:t>
            </a:r>
            <a:r>
              <a:rPr lang="zh-TW" altLang="en-US" sz="2000">
                <a:latin typeface="標楷體" pitchFamily="65" charset="-120"/>
              </a:rPr>
              <a:t>：使用協定，例如 </a:t>
            </a:r>
            <a:r>
              <a:rPr lang="en-US" altLang="zh-TW" sz="2000">
                <a:latin typeface="標楷體" pitchFamily="65" charset="-120"/>
              </a:rPr>
              <a:t>NETCONF (NET CONFiguration) </a:t>
            </a:r>
            <a:r>
              <a:rPr lang="zh-TW" altLang="en-US" sz="2000">
                <a:latin typeface="標楷體" pitchFamily="65" charset="-120"/>
              </a:rPr>
              <a:t>和 </a:t>
            </a:r>
            <a:r>
              <a:rPr lang="en-US" altLang="zh-TW" sz="2000">
                <a:latin typeface="標楷體" pitchFamily="65" charset="-120"/>
              </a:rPr>
              <a:t>RESTCONF</a:t>
            </a:r>
            <a:r>
              <a:rPr lang="zh-TW" altLang="en-US" sz="2000">
                <a:latin typeface="標楷體" pitchFamily="65" charset="-120"/>
              </a:rPr>
              <a:t>，網路作業系統已開始提供設定、監控和管理的替代方法。</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14.4</a:t>
            </a:r>
            <a:r>
              <a:rPr lang="zh-TW" altLang="en-US" sz="3600">
                <a:solidFill>
                  <a:srgbClr val="004C69"/>
                </a:solidFill>
              </a:rPr>
              <a:t> </a:t>
            </a:r>
            <a:r>
              <a:rPr lang="zh-TW" altLang="en-US" sz="3600" smtClean="0">
                <a:solidFill>
                  <a:srgbClr val="004C69"/>
                </a:solidFill>
              </a:rPr>
              <a:t> </a:t>
            </a:r>
            <a:r>
              <a:rPr lang="en-US" altLang="zh-TW" sz="3600" smtClean="0">
                <a:solidFill>
                  <a:srgbClr val="004C69"/>
                </a:solidFill>
              </a:rPr>
              <a:t>REST</a:t>
            </a:r>
            <a:br>
              <a:rPr lang="en-US" sz="3600">
                <a:solidFill>
                  <a:srgbClr val="004C69"/>
                </a:solidFill>
              </a:rPr>
            </a:br>
            <a:r>
              <a:rPr lang="en-US" altLang="zh-TW" sz="3600">
                <a:solidFill>
                  <a:srgbClr val="004C69"/>
                </a:solidFill>
              </a:rPr>
              <a:t>RESTful API </a:t>
            </a:r>
            <a:r>
              <a:rPr lang="zh-TW" altLang="en-US" sz="3600">
                <a:solidFill>
                  <a:srgbClr val="004C69"/>
                </a:solidFill>
              </a:rPr>
              <a:t>應用程式</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604</a:t>
            </a:fld>
            <a:endParaRPr lang="en-US" kern="0">
              <a:solidFill>
                <a:srgbClr val="595959"/>
              </a:solidFill>
            </a:endParaRPr>
          </a:p>
        </p:txBody>
      </p:sp>
    </p:spTree>
    <p:custDataLst>
      <p:tags r:id="rId3"/>
    </p:custDataLst>
    <p:extLst>
      <p:ext uri="{BB962C8B-B14F-4D97-AF65-F5344CB8AC3E}">
        <p14:creationId xmlns:p14="http://schemas.microsoft.com/office/powerpoint/2010/main" val="1180319216"/>
      </p:ext>
    </p:extLst>
  </p:cSld>
  <p:clrMapOvr>
    <a:masterClrMapping/>
  </p:clrMapOvr>
  <p:transition/>
  <p:timing/>
</p:sld>
</file>

<file path=ppt/slides/slide6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FD3CF204-9F76-1047-8815-9501C54429E4}"/>
              </a:ext>
            </a:extLst>
          </p:cNvPr>
          <p:cNvSpPr>
            <a:spLocks noGrp="1"/>
          </p:cNvSpPr>
          <p:nvPr>
            <p:ph idx="1"/>
          </p:nvPr>
        </p:nvSpPr>
        <p:spPr>
          <a:xfrm>
            <a:off x="192086" y="1065260"/>
            <a:ext cx="5543151" cy="5540425"/>
          </a:xfrm>
        </p:spPr>
        <p:txBody>
          <a:bodyPr>
            <a:normAutofit/>
          </a:bodyPr>
          <a:lstStyle/>
          <a:p>
            <a:pPr marL="0" indent="0">
              <a:buNone/>
            </a:pPr>
            <a:r>
              <a:rPr lang="zh-TW" altLang="en-US" sz="2400">
                <a:latin typeface="標楷體" pitchFamily="65" charset="-120"/>
              </a:rPr>
              <a:t>網路裝置一般都是由網路管理者使用 </a:t>
            </a:r>
            <a:r>
              <a:rPr lang="en-US" altLang="zh-TW" sz="2400">
                <a:latin typeface="標楷體" pitchFamily="65" charset="-120"/>
              </a:rPr>
              <a:t>CLI </a:t>
            </a:r>
            <a:r>
              <a:rPr lang="zh-TW" altLang="en-US" sz="2400">
                <a:latin typeface="標楷體" pitchFamily="65" charset="-120"/>
              </a:rPr>
              <a:t>設定的。每當有變更或新功能時，必須在所有適當的裝置上手動輸入必要的設定命令。這會成為較大的網路或更複雜的設定上的主要問題。</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14.5</a:t>
            </a:r>
            <a:r>
              <a:rPr lang="zh-TW" altLang="en-US" sz="3600" smtClean="0">
                <a:solidFill>
                  <a:srgbClr val="004C69"/>
                </a:solidFill>
              </a:rPr>
              <a:t> 設定</a:t>
            </a:r>
            <a:r>
              <a:rPr lang="zh-TW" altLang="en-US" sz="3600">
                <a:solidFill>
                  <a:srgbClr val="004C69"/>
                </a:solidFill>
              </a:rPr>
              <a:t>管理工具</a:t>
            </a:r>
            <a:br>
              <a:rPr lang="en-US" sz="3600">
                <a:solidFill>
                  <a:srgbClr val="004C69"/>
                </a:solidFill>
              </a:rPr>
            </a:br>
            <a:r>
              <a:rPr lang="zh-TW" altLang="en-US" sz="3600">
                <a:solidFill>
                  <a:srgbClr val="004C69"/>
                </a:solidFill>
              </a:rPr>
              <a:t>傳統網路設定</a:t>
            </a:r>
          </a:p>
        </p:txBody>
      </p:sp>
      <p:pic>
        <p:nvPicPr>
          <p:cNvPr id="5" name="Picture 4">
            <a:extLst>
              <a:ext uri="{FF2B5EF4-FFF2-40B4-BE49-F238E27FC236}">
                <a16:creationId xmlns:a16="http://schemas.microsoft.com/office/drawing/2014/main" id="{5EC0350C-5F91-4D40-B715-92A8F3412B7D}"/>
              </a:ext>
            </a:extLst>
          </p:cNvPr>
          <p:cNvPicPr>
            <a:picLocks noChangeAspect="1"/>
          </p:cNvPicPr>
          <p:nvPr/>
        </p:nvPicPr>
        <p:blipFill>
          <a:blip r:embed="rId3"/>
          <a:stretch>
            <a:fillRect/>
          </a:stretch>
        </p:blipFill>
        <p:spPr>
          <a:xfrm>
            <a:off x="6068809" y="1069873"/>
            <a:ext cx="5789623" cy="5183444"/>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605</a:t>
            </a:fld>
            <a:endParaRPr lang="en-US" kern="0">
              <a:solidFill>
                <a:srgbClr val="595959"/>
              </a:solidFill>
            </a:endParaRPr>
          </a:p>
        </p:txBody>
      </p:sp>
    </p:spTree>
    <p:custDataLst>
      <p:tags r:id="rId4"/>
    </p:custDataLst>
    <p:extLst>
      <p:ext uri="{BB962C8B-B14F-4D97-AF65-F5344CB8AC3E}">
        <p14:creationId xmlns:p14="http://schemas.microsoft.com/office/powerpoint/2010/main" val="863589946"/>
      </p:ext>
    </p:extLst>
  </p:cSld>
  <p:clrMapOvr>
    <a:masterClrMapping/>
  </p:clrMapOvr>
  <p:transition/>
  <p:timing/>
</p:sld>
</file>

<file path=ppt/slides/slide6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FD3CF204-9F76-1047-8815-9501C54429E4}"/>
              </a:ext>
            </a:extLst>
          </p:cNvPr>
          <p:cNvSpPr>
            <a:spLocks noGrp="1"/>
          </p:cNvSpPr>
          <p:nvPr>
            <p:ph idx="1"/>
          </p:nvPr>
        </p:nvSpPr>
        <p:spPr>
          <a:xfrm>
            <a:off x="192088" y="1065260"/>
            <a:ext cx="5266273" cy="5540425"/>
          </a:xfrm>
        </p:spPr>
        <p:txBody>
          <a:bodyPr>
            <a:normAutofit/>
          </a:bodyPr>
          <a:lstStyle/>
          <a:p>
            <a:pPr marL="0" indent="0">
              <a:buNone/>
            </a:pPr>
            <a:r>
              <a:rPr lang="zh-TW" altLang="en-US" sz="2400">
                <a:latin typeface="標楷體" pitchFamily="65" charset="-120"/>
              </a:rPr>
              <a:t>簡易網路管理協定 </a:t>
            </a:r>
            <a:r>
              <a:rPr lang="en-US" altLang="zh-TW" sz="2400">
                <a:latin typeface="標楷體" pitchFamily="65" charset="-120"/>
              </a:rPr>
              <a:t>(SNMP) </a:t>
            </a:r>
            <a:r>
              <a:rPr lang="zh-TW" altLang="en-US" sz="2400">
                <a:latin typeface="標楷體" pitchFamily="65" charset="-120"/>
              </a:rPr>
              <a:t>可讓管理者管理 </a:t>
            </a:r>
            <a:r>
              <a:rPr lang="en-US" altLang="zh-TW" sz="2400">
                <a:latin typeface="標楷體" pitchFamily="65" charset="-120"/>
              </a:rPr>
              <a:t>IP </a:t>
            </a:r>
            <a:r>
              <a:rPr lang="zh-TW" altLang="en-US" sz="2400">
                <a:latin typeface="標楷體" pitchFamily="65" charset="-120"/>
              </a:rPr>
              <a:t>網路上的節點。透過網路管理站 </a:t>
            </a:r>
            <a:r>
              <a:rPr lang="en-US" altLang="zh-TW" sz="2400">
                <a:latin typeface="標楷體" pitchFamily="65" charset="-120"/>
              </a:rPr>
              <a:t>(NMS)</a:t>
            </a:r>
            <a:r>
              <a:rPr lang="zh-TW" altLang="en-US" sz="2400">
                <a:latin typeface="標楷體" pitchFamily="65" charset="-120"/>
              </a:rPr>
              <a:t>，網路管理員會使用 </a:t>
            </a:r>
            <a:r>
              <a:rPr lang="en-US" altLang="zh-TW" sz="2400">
                <a:latin typeface="標楷體" pitchFamily="65" charset="-120"/>
              </a:rPr>
              <a:t>SNMP </a:t>
            </a:r>
            <a:r>
              <a:rPr lang="zh-TW" altLang="en-US" sz="2400">
                <a:latin typeface="標楷體" pitchFamily="65" charset="-120"/>
              </a:rPr>
              <a:t>來監控和管理網路效能、尋找並解決網路問題，以及執行統計查詢。由於安全考量和實作困難，通常不會使用 </a:t>
            </a:r>
            <a:r>
              <a:rPr lang="en-US" altLang="zh-TW" sz="2400">
                <a:latin typeface="標楷體" pitchFamily="65" charset="-120"/>
              </a:rPr>
              <a:t>SNMP </a:t>
            </a:r>
            <a:r>
              <a:rPr lang="zh-TW" altLang="en-US" sz="2400">
                <a:latin typeface="標楷體" pitchFamily="65" charset="-120"/>
              </a:rPr>
              <a:t>進行設定。</a:t>
            </a:r>
          </a:p>
          <a:p>
            <a:pPr marL="0" indent="0">
              <a:buNone/>
            </a:pPr>
            <a:r>
              <a:rPr lang="zh-TW" altLang="en-US" sz="2400">
                <a:latin typeface="標楷體" pitchFamily="65" charset="-120"/>
              </a:rPr>
              <a:t>你也可以使用 </a:t>
            </a:r>
            <a:r>
              <a:rPr lang="en-US" altLang="zh-TW" sz="2400">
                <a:latin typeface="標楷體" pitchFamily="65" charset="-120"/>
              </a:rPr>
              <a:t>API </a:t>
            </a:r>
            <a:r>
              <a:rPr lang="zh-TW" altLang="en-US" sz="2400">
                <a:latin typeface="標楷體" pitchFamily="65" charset="-120"/>
              </a:rPr>
              <a:t>來自動化網路資源的部署和管理。工具來自動化設定，而不是手動設定連接埠、存取清單、服務品質 </a:t>
            </a:r>
            <a:r>
              <a:rPr lang="en-US" altLang="zh-TW" sz="2400">
                <a:latin typeface="標楷體" pitchFamily="65" charset="-120"/>
              </a:rPr>
              <a:t>(QoS) </a:t>
            </a:r>
            <a:r>
              <a:rPr lang="zh-TW" altLang="en-US" sz="2400">
                <a:latin typeface="標楷體" pitchFamily="65" charset="-120"/>
              </a:rPr>
              <a:t>和負載平衡政策。</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14.5</a:t>
            </a:r>
            <a:r>
              <a:rPr lang="zh-TW" altLang="en-US" sz="3600" smtClean="0">
                <a:solidFill>
                  <a:srgbClr val="004C69"/>
                </a:solidFill>
              </a:rPr>
              <a:t>設定</a:t>
            </a:r>
            <a:r>
              <a:rPr lang="zh-TW" altLang="en-US" sz="3600">
                <a:solidFill>
                  <a:srgbClr val="004C69"/>
                </a:solidFill>
              </a:rPr>
              <a:t>管理工具</a:t>
            </a:r>
            <a:br>
              <a:rPr lang="en-US" sz="3600">
                <a:solidFill>
                  <a:srgbClr val="004C69"/>
                </a:solidFill>
              </a:rPr>
            </a:br>
            <a:r>
              <a:rPr lang="zh-TW" altLang="en-US" sz="3600">
                <a:solidFill>
                  <a:srgbClr val="004C69"/>
                </a:solidFill>
              </a:rPr>
              <a:t>傳統網路設定（續）</a:t>
            </a:r>
            <a:endParaRPr lang="zh-TW" sz="3600">
              <a:solidFill>
                <a:srgbClr val="004C69"/>
              </a:solidFill>
            </a:endParaRPr>
          </a:p>
        </p:txBody>
      </p:sp>
      <p:pic>
        <p:nvPicPr>
          <p:cNvPr id="2" name="Picture 1">
            <a:extLst>
              <a:ext uri="{FF2B5EF4-FFF2-40B4-BE49-F238E27FC236}">
                <a16:creationId xmlns:a16="http://schemas.microsoft.com/office/drawing/2014/main" id="{426179A8-3C31-4D65-B6FC-4D82A4538680}"/>
              </a:ext>
            </a:extLst>
          </p:cNvPr>
          <p:cNvPicPr>
            <a:picLocks noChangeAspect="1"/>
          </p:cNvPicPr>
          <p:nvPr/>
        </p:nvPicPr>
        <p:blipFill>
          <a:blip r:embed="rId3"/>
          <a:stretch>
            <a:fillRect/>
          </a:stretch>
        </p:blipFill>
        <p:spPr>
          <a:xfrm>
            <a:off x="5846011" y="978065"/>
            <a:ext cx="5958340" cy="4925995"/>
          </a:xfrm>
          <a:prstGeom prst="rect">
            <a:avLst/>
          </a:prstGeom>
        </p:spPr>
      </p:pic>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606</a:t>
            </a:fld>
            <a:endParaRPr lang="en-US" kern="0">
              <a:solidFill>
                <a:srgbClr val="595959"/>
              </a:solidFill>
            </a:endParaRPr>
          </a:p>
        </p:txBody>
      </p:sp>
    </p:spTree>
    <p:custDataLst>
      <p:tags r:id="rId4"/>
    </p:custDataLst>
    <p:extLst>
      <p:ext uri="{BB962C8B-B14F-4D97-AF65-F5344CB8AC3E}">
        <p14:creationId xmlns:p14="http://schemas.microsoft.com/office/powerpoint/2010/main" val="584585565"/>
      </p:ext>
    </p:extLst>
  </p:cSld>
  <p:clrMapOvr>
    <a:masterClrMapping/>
  </p:clrMapOvr>
  <p:transition/>
  <p:timing/>
</p:sld>
</file>

<file path=ppt/slides/slide6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745782FC-08A4-8E48-B281-918A3DCF9D3C}"/>
              </a:ext>
            </a:extLst>
          </p:cNvPr>
          <p:cNvSpPr>
            <a:spLocks noGrp="1"/>
          </p:cNvSpPr>
          <p:nvPr>
            <p:ph idx="1"/>
          </p:nvPr>
        </p:nvSpPr>
        <p:spPr>
          <a:xfrm>
            <a:off x="192088" y="1065260"/>
            <a:ext cx="5903913" cy="5540425"/>
          </a:xfrm>
        </p:spPr>
        <p:txBody>
          <a:bodyPr>
            <a:normAutofit/>
          </a:bodyPr>
          <a:lstStyle/>
          <a:p>
            <a:pPr marL="0" indent="0">
              <a:buNone/>
            </a:pPr>
            <a:r>
              <a:rPr lang="zh-TW" altLang="en-US" sz="2400">
                <a:latin typeface="標楷體" pitchFamily="65" charset="-120"/>
              </a:rPr>
              <a:t>我們正在迅速地從一個網路管理者管理數十個網路裝置的世界轉移到他們在軟體的協助下部署和管理</a:t>
            </a:r>
            <a:r>
              <a:rPr lang="zh-TW" altLang="zh-TW" sz="2400">
                <a:latin typeface="標楷體" pitchFamily="65" charset="-120"/>
              </a:rPr>
              <a:t>大量</a:t>
            </a:r>
            <a:r>
              <a:rPr lang="zh-TW" altLang="en-US" sz="2400">
                <a:latin typeface="標楷體" pitchFamily="65" charset="-120"/>
              </a:rPr>
              <a:t>複雜網路</a:t>
            </a:r>
            <a:r>
              <a:rPr lang="zh-TW" altLang="zh-TW" sz="2400">
                <a:latin typeface="標楷體" pitchFamily="65" charset="-120"/>
              </a:rPr>
              <a:t>的</a:t>
            </a:r>
            <a:r>
              <a:rPr lang="zh-TW" altLang="en-US" sz="2400">
                <a:latin typeface="標楷體" pitchFamily="65" charset="-120"/>
              </a:rPr>
              <a:t>裝置</a:t>
            </a:r>
            <a:r>
              <a:rPr lang="zh-TW" altLang="zh-TW" sz="2400">
                <a:latin typeface="標楷體" pitchFamily="65" charset="-120"/>
              </a:rPr>
              <a:t>（</a:t>
            </a:r>
            <a:r>
              <a:rPr lang="zh-TW" altLang="en-US" sz="2400">
                <a:latin typeface="標楷體" pitchFamily="65" charset="-120"/>
              </a:rPr>
              <a:t>包括實體和虛擬裝置</a:t>
            </a:r>
            <a:r>
              <a:rPr lang="zh-TW" altLang="zh-TW" sz="2400">
                <a:latin typeface="標楷體" pitchFamily="65" charset="-120"/>
              </a:rPr>
              <a:t>）</a:t>
            </a:r>
            <a:r>
              <a:rPr lang="zh-TW" altLang="en-US" sz="2400">
                <a:latin typeface="標楷體" pitchFamily="65" charset="-120"/>
              </a:rPr>
              <a:t>的世界。這種轉型迅速擴展到網路中的所有位置。網路業者有新的和不同的方法可以自動監控，管理和設定網路這些協定和技術包括像是 </a:t>
            </a:r>
            <a:r>
              <a:rPr lang="en-US" altLang="zh-TW" sz="2400">
                <a:latin typeface="標楷體" pitchFamily="65" charset="-120"/>
              </a:rPr>
              <a:t>REST</a:t>
            </a:r>
            <a:r>
              <a:rPr lang="zh-TW" altLang="en-US" sz="2400">
                <a:latin typeface="標楷體" pitchFamily="65" charset="-120"/>
              </a:rPr>
              <a:t>，</a:t>
            </a:r>
            <a:r>
              <a:rPr lang="en-US" altLang="zh-TW" sz="2400">
                <a:latin typeface="標楷體" pitchFamily="65" charset="-120"/>
              </a:rPr>
              <a:t>Ansible</a:t>
            </a:r>
            <a:r>
              <a:rPr lang="zh-TW" altLang="en-US" sz="2400">
                <a:latin typeface="標楷體" pitchFamily="65" charset="-120"/>
              </a:rPr>
              <a:t>，</a:t>
            </a:r>
            <a:r>
              <a:rPr lang="en-US" altLang="zh-TW" sz="2400">
                <a:latin typeface="標楷體" pitchFamily="65" charset="-120"/>
              </a:rPr>
              <a:t>Puppet</a:t>
            </a:r>
            <a:r>
              <a:rPr lang="zh-TW" altLang="en-US" sz="2400">
                <a:latin typeface="標楷體" pitchFamily="65" charset="-120"/>
              </a:rPr>
              <a:t>，</a:t>
            </a:r>
            <a:r>
              <a:rPr lang="en-US" altLang="zh-TW" sz="2400">
                <a:latin typeface="標楷體" pitchFamily="65" charset="-120"/>
              </a:rPr>
              <a:t>Chef</a:t>
            </a:r>
            <a:r>
              <a:rPr lang="zh-TW" altLang="en-US" sz="2400">
                <a:latin typeface="標楷體" pitchFamily="65" charset="-120"/>
              </a:rPr>
              <a:t>，</a:t>
            </a:r>
            <a:r>
              <a:rPr lang="en-US" altLang="zh-TW" sz="2400">
                <a:latin typeface="標楷體" pitchFamily="65" charset="-120"/>
              </a:rPr>
              <a:t>Python</a:t>
            </a:r>
            <a:r>
              <a:rPr lang="zh-TW" altLang="en-US" sz="2400">
                <a:latin typeface="標楷體" pitchFamily="65" charset="-120"/>
              </a:rPr>
              <a:t>，</a:t>
            </a:r>
            <a:r>
              <a:rPr lang="en-US" altLang="zh-TW" sz="2400">
                <a:latin typeface="標楷體" pitchFamily="65" charset="-120"/>
              </a:rPr>
              <a:t>JSON</a:t>
            </a:r>
            <a:r>
              <a:rPr lang="zh-TW" altLang="en-US" sz="2400">
                <a:latin typeface="標楷體" pitchFamily="65" charset="-120"/>
              </a:rPr>
              <a:t>，</a:t>
            </a:r>
            <a:r>
              <a:rPr lang="en-US" altLang="zh-TW" sz="2400">
                <a:latin typeface="標楷體" pitchFamily="65" charset="-120"/>
              </a:rPr>
              <a:t>XML </a:t>
            </a:r>
            <a:r>
              <a:rPr lang="zh-TW" altLang="en-US" sz="2400">
                <a:latin typeface="標楷體" pitchFamily="65" charset="-120"/>
              </a:rPr>
              <a:t>等。</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14.5</a:t>
            </a:r>
            <a:r>
              <a:rPr lang="zh-TW" altLang="en-US" sz="3600" smtClean="0">
                <a:solidFill>
                  <a:srgbClr val="004C69"/>
                </a:solidFill>
              </a:rPr>
              <a:t> 設定</a:t>
            </a:r>
            <a:r>
              <a:rPr lang="zh-TW" altLang="en-US" sz="3600">
                <a:solidFill>
                  <a:srgbClr val="004C69"/>
                </a:solidFill>
              </a:rPr>
              <a:t>管理工具</a:t>
            </a:r>
            <a:br>
              <a:rPr lang="en-US" sz="3600">
                <a:solidFill>
                  <a:srgbClr val="004C69"/>
                </a:solidFill>
              </a:rPr>
            </a:br>
            <a:r>
              <a:rPr lang="zh-TW" altLang="en-US" sz="3600">
                <a:solidFill>
                  <a:srgbClr val="004C69"/>
                </a:solidFill>
              </a:rPr>
              <a:t>網路自動化</a:t>
            </a:r>
          </a:p>
        </p:txBody>
      </p:sp>
      <p:pic>
        <p:nvPicPr>
          <p:cNvPr id="7" name="Picture 6">
            <a:extLst>
              <a:ext uri="{FF2B5EF4-FFF2-40B4-BE49-F238E27FC236}">
                <a16:creationId xmlns:a16="http://schemas.microsoft.com/office/drawing/2014/main" id="{8D4D2202-8EF4-894F-815A-9E518FA138BD}"/>
              </a:ext>
            </a:extLst>
          </p:cNvPr>
          <p:cNvPicPr>
            <a:picLocks noChangeAspect="1"/>
          </p:cNvPicPr>
          <p:nvPr/>
        </p:nvPicPr>
        <p:blipFill>
          <a:blip r:embed="rId3"/>
          <a:stretch>
            <a:fillRect/>
          </a:stretch>
        </p:blipFill>
        <p:spPr>
          <a:xfrm>
            <a:off x="6291675" y="1278467"/>
            <a:ext cx="5177131" cy="395506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607</a:t>
            </a:fld>
            <a:endParaRPr lang="en-US" kern="0">
              <a:solidFill>
                <a:srgbClr val="595959"/>
              </a:solidFill>
            </a:endParaRPr>
          </a:p>
        </p:txBody>
      </p:sp>
    </p:spTree>
    <p:custDataLst>
      <p:tags r:id="rId4"/>
    </p:custDataLst>
    <p:extLst>
      <p:ext uri="{BB962C8B-B14F-4D97-AF65-F5344CB8AC3E}">
        <p14:creationId xmlns:p14="http://schemas.microsoft.com/office/powerpoint/2010/main" val="276434083"/>
      </p:ext>
    </p:extLst>
  </p:cSld>
  <p:clrMapOvr>
    <a:masterClrMapping/>
  </p:clrMapOvr>
  <p:transition/>
  <p:timing/>
</p:sld>
</file>

<file path=ppt/slides/slide6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AA55F8C-2E1D-8448-AA60-DCF849878E8F}"/>
              </a:ext>
            </a:extLst>
          </p:cNvPr>
          <p:cNvSpPr>
            <a:spLocks noGrp="1"/>
          </p:cNvSpPr>
          <p:nvPr>
            <p:ph idx="1"/>
          </p:nvPr>
        </p:nvSpPr>
        <p:spPr>
          <a:xfrm>
            <a:off x="676427" y="1205345"/>
            <a:ext cx="9656294" cy="4895305"/>
          </a:xfrm>
        </p:spPr>
        <p:txBody>
          <a:bodyPr>
            <a:normAutofit/>
          </a:bodyPr>
          <a:lstStyle/>
          <a:p>
            <a:pPr marL="0" indent="0">
              <a:buNone/>
            </a:pPr>
            <a:r>
              <a:rPr lang="zh-TW" altLang="en-US" sz="2400">
                <a:latin typeface="標楷體" pitchFamily="65" charset="-120"/>
              </a:rPr>
              <a:t>設定管理工具利用 </a:t>
            </a:r>
            <a:r>
              <a:rPr lang="en-US" altLang="zh-TW" sz="2400">
                <a:latin typeface="標楷體" pitchFamily="65" charset="-120"/>
              </a:rPr>
              <a:t>RESTful API </a:t>
            </a:r>
            <a:r>
              <a:rPr lang="zh-TW" altLang="en-US" sz="2400">
                <a:latin typeface="標楷體" pitchFamily="65" charset="-120"/>
              </a:rPr>
              <a:t>請求來自動化工作，並可以擴展跨越數千個裝置。這些是管理者可以從自動化中獲益的網路的一些特徵：</a:t>
            </a:r>
          </a:p>
          <a:p>
            <a:pPr lvl="1"/>
            <a:r>
              <a:rPr lang="zh-TW" altLang="en-US">
                <a:latin typeface="標楷體" pitchFamily="65" charset="-120"/>
              </a:rPr>
              <a:t>軟體和版本控制</a:t>
            </a:r>
          </a:p>
          <a:p>
            <a:pPr lvl="1"/>
            <a:r>
              <a:rPr lang="zh-TW" altLang="en-US">
                <a:latin typeface="標楷體" pitchFamily="65" charset="-120"/>
              </a:rPr>
              <a:t>裝置屬性，例如名稱、位址和安全性</a:t>
            </a:r>
          </a:p>
          <a:p>
            <a:pPr lvl="1"/>
            <a:r>
              <a:rPr lang="zh-TW" altLang="en-US">
                <a:latin typeface="標楷體" pitchFamily="65" charset="-120"/>
              </a:rPr>
              <a:t>協定設定</a:t>
            </a:r>
          </a:p>
          <a:p>
            <a:pPr lvl="1"/>
            <a:r>
              <a:rPr lang="en-US" altLang="zh-TW">
                <a:latin typeface="標楷體" pitchFamily="65" charset="-120"/>
              </a:rPr>
              <a:t>ACL </a:t>
            </a:r>
            <a:r>
              <a:rPr lang="zh-TW" altLang="en-US">
                <a:latin typeface="標楷體" pitchFamily="65" charset="-120"/>
              </a:rPr>
              <a:t>設定</a:t>
            </a:r>
          </a:p>
          <a:p>
            <a:pPr marL="0" indent="0">
              <a:buNone/>
            </a:pPr>
            <a:r>
              <a:rPr lang="zh-TW" altLang="en-US" sz="2400">
                <a:latin typeface="標楷體" pitchFamily="65" charset="-120"/>
              </a:rPr>
              <a:t>設定管理工具通常包括自動化和協調管理。自動化是當一個工具在系統上自動執行工作。協調管理是在協調程序或工作流程中對自動化工作的安排。</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14.5</a:t>
            </a:r>
            <a:r>
              <a:rPr lang="zh-TW" altLang="en-US" sz="3600" smtClean="0">
                <a:solidFill>
                  <a:srgbClr val="004C69"/>
                </a:solidFill>
              </a:rPr>
              <a:t>設定</a:t>
            </a:r>
            <a:r>
              <a:rPr lang="zh-TW" altLang="en-US" sz="3600">
                <a:solidFill>
                  <a:srgbClr val="004C69"/>
                </a:solidFill>
              </a:rPr>
              <a:t>管理工具</a:t>
            </a:r>
            <a:br>
              <a:rPr lang="en-US" sz="3600">
                <a:solidFill>
                  <a:srgbClr val="004C69"/>
                </a:solidFill>
              </a:rPr>
            </a:br>
            <a:r>
              <a:rPr lang="zh-TW" altLang="en-US" sz="3600">
                <a:solidFill>
                  <a:srgbClr val="004C69"/>
                </a:solidFill>
              </a:rPr>
              <a:t>設定管理工具</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608</a:t>
            </a:fld>
            <a:endParaRPr lang="en-US" kern="0">
              <a:solidFill>
                <a:srgbClr val="595959"/>
              </a:solidFill>
            </a:endParaRPr>
          </a:p>
        </p:txBody>
      </p:sp>
    </p:spTree>
    <p:custDataLst>
      <p:tags r:id="rId3"/>
    </p:custDataLst>
    <p:extLst>
      <p:ext uri="{BB962C8B-B14F-4D97-AF65-F5344CB8AC3E}">
        <p14:creationId xmlns:p14="http://schemas.microsoft.com/office/powerpoint/2010/main" val="4002683709"/>
      </p:ext>
    </p:extLst>
  </p:cSld>
  <p:clrMapOvr>
    <a:masterClrMapping/>
  </p:clrMapOvr>
  <p:transition/>
  <p:timing/>
</p:sld>
</file>

<file path=ppt/slides/slide6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F48FCB15-1F5F-5548-A251-5FD099A283ED}"/>
              </a:ext>
            </a:extLst>
          </p:cNvPr>
          <p:cNvSpPr>
            <a:spLocks noGrp="1"/>
          </p:cNvSpPr>
          <p:nvPr>
            <p:ph idx="1"/>
          </p:nvPr>
        </p:nvSpPr>
        <p:spPr>
          <a:xfrm>
            <a:off x="676426" y="1065259"/>
            <a:ext cx="11804381" cy="5035391"/>
          </a:xfrm>
        </p:spPr>
        <p:txBody>
          <a:bodyPr/>
          <a:lstStyle/>
          <a:p>
            <a:pPr marL="0" indent="0"/>
            <a:r>
              <a:rPr lang="zh-TW" altLang="en-US" sz="2133">
                <a:latin typeface="標楷體" pitchFamily="65" charset="-120"/>
              </a:rPr>
              <a:t>有幾種工具可以讓設定管理更容易：</a:t>
            </a:r>
          </a:p>
          <a:p>
            <a:pPr marL="478435" lvl="1" indent="-380990">
              <a:buFont typeface="Arial" pitchFamily="34" charset="0"/>
              <a:buChar char="•"/>
            </a:pPr>
            <a:r>
              <a:rPr lang="en-US" altLang="zh-TW">
                <a:solidFill>
                  <a:srgbClr val="000000"/>
                </a:solidFill>
                <a:latin typeface="標楷體" pitchFamily="65" charset="-120"/>
              </a:rPr>
              <a:t>Ansible</a:t>
            </a:r>
          </a:p>
          <a:p>
            <a:pPr marL="478435" lvl="1" indent="-380990">
              <a:buFont typeface="Arial" pitchFamily="34" charset="0"/>
              <a:buChar char="•"/>
            </a:pPr>
            <a:r>
              <a:rPr lang="en-US" altLang="zh-TW">
                <a:solidFill>
                  <a:srgbClr val="000000"/>
                </a:solidFill>
                <a:latin typeface="標楷體" pitchFamily="65" charset="-120"/>
              </a:rPr>
              <a:t>Chef</a:t>
            </a:r>
          </a:p>
          <a:p>
            <a:pPr marL="478435" lvl="1" indent="-380990">
              <a:buFont typeface="Arial" pitchFamily="34" charset="0"/>
              <a:buChar char="•"/>
            </a:pPr>
            <a:r>
              <a:rPr lang="en-US" altLang="zh-TW">
                <a:solidFill>
                  <a:srgbClr val="000000"/>
                </a:solidFill>
                <a:latin typeface="標楷體" pitchFamily="65" charset="-120"/>
              </a:rPr>
              <a:t>Puppet</a:t>
            </a:r>
          </a:p>
          <a:p>
            <a:pPr marL="478435" lvl="1" indent="-380990">
              <a:buFont typeface="Arial" pitchFamily="34" charset="0"/>
              <a:buChar char="•"/>
            </a:pPr>
            <a:r>
              <a:rPr lang="en-US" altLang="zh-TW" err="1">
                <a:solidFill>
                  <a:srgbClr val="000000"/>
                </a:solidFill>
                <a:latin typeface="標楷體" pitchFamily="65" charset="-120"/>
              </a:rPr>
              <a:t>Saltstack</a:t>
            </a:r>
            <a:endParaRPr lang="en-US" altLang="zh-TW">
              <a:solidFill>
                <a:srgbClr val="000000"/>
              </a:solidFill>
              <a:latin typeface="標楷體" pitchFamily="65" charset="-120"/>
            </a:endParaRPr>
          </a:p>
          <a:p>
            <a:pPr marL="0" indent="0"/>
            <a:r>
              <a:rPr lang="zh-TW" altLang="en-US" sz="2133">
                <a:latin typeface="標楷體" pitchFamily="65" charset="-120"/>
              </a:rPr>
              <a:t>所有這些工具的目標，在於減少設定和維護大型網路基礎建設所涉及的複雜性和時間。這些相同的工具也可以使較小的網路受益。</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14.5</a:t>
            </a:r>
            <a:r>
              <a:rPr lang="zh-TW" altLang="en-US" sz="3600" smtClean="0">
                <a:solidFill>
                  <a:srgbClr val="004C69"/>
                </a:solidFill>
              </a:rPr>
              <a:t> 設定</a:t>
            </a:r>
            <a:r>
              <a:rPr lang="zh-TW" altLang="en-US" sz="3600">
                <a:solidFill>
                  <a:srgbClr val="004C69"/>
                </a:solidFill>
              </a:rPr>
              <a:t>管理工具</a:t>
            </a:r>
            <a:br>
              <a:rPr lang="en-US" sz="3600">
                <a:solidFill>
                  <a:srgbClr val="004C69"/>
                </a:solidFill>
              </a:rPr>
            </a:br>
            <a:r>
              <a:rPr lang="zh-TW" altLang="en-US" sz="3600">
                <a:solidFill>
                  <a:srgbClr val="004C69"/>
                </a:solidFill>
              </a:rPr>
              <a:t>設定管理工具（續）</a:t>
            </a:r>
          </a:p>
        </p:txBody>
      </p:sp>
      <p:pic>
        <p:nvPicPr>
          <p:cNvPr id="7" name="Picture 6">
            <a:extLst>
              <a:ext uri="{FF2B5EF4-FFF2-40B4-BE49-F238E27FC236}">
                <a16:creationId xmlns:a16="http://schemas.microsoft.com/office/drawing/2014/main" id="{8DBB445E-E2D0-A34A-AFE5-1DD92DA9076D}"/>
              </a:ext>
            </a:extLst>
          </p:cNvPr>
          <p:cNvPicPr>
            <a:picLocks noChangeAspect="1"/>
          </p:cNvPicPr>
          <p:nvPr/>
        </p:nvPicPr>
        <p:blipFill>
          <a:blip r:embed="rId3"/>
          <a:stretch>
            <a:fillRect/>
          </a:stretch>
        </p:blipFill>
        <p:spPr>
          <a:xfrm>
            <a:off x="1819948" y="4231451"/>
            <a:ext cx="8552104" cy="1397940"/>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609</a:t>
            </a:fld>
            <a:endParaRPr lang="en-US" kern="0">
              <a:solidFill>
                <a:srgbClr val="595959"/>
              </a:solidFill>
            </a:endParaRPr>
          </a:p>
        </p:txBody>
      </p:sp>
    </p:spTree>
    <p:custDataLst>
      <p:tags r:id="rId4"/>
    </p:custDataLst>
    <p:extLst>
      <p:ext uri="{BB962C8B-B14F-4D97-AF65-F5344CB8AC3E}">
        <p14:creationId xmlns:p14="http://schemas.microsoft.com/office/powerpoint/2010/main" val="873866962"/>
      </p:ext>
    </p:extLst>
  </p:cSld>
  <p:clrMapOvr>
    <a:masterClrMapping/>
  </p:clrMapOvr>
  <p:transition/>
  <p:timing/>
</p:sld>
</file>

<file path=ppt/slides/slide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CFDB6E04-DEBF-C843-9BDE-F82F4090E1B3}"/>
              </a:ext>
            </a:extLst>
          </p:cNvPr>
          <p:cNvSpPr>
            <a:spLocks noGrp="1"/>
          </p:cNvSpPr>
          <p:nvPr>
            <p:ph idx="1"/>
          </p:nvPr>
        </p:nvSpPr>
        <p:spPr>
          <a:xfrm>
            <a:off x="586338" y="1177994"/>
            <a:ext cx="11315887" cy="5540425"/>
          </a:xfrm>
        </p:spPr>
        <p:txBody>
          <a:bodyPr>
            <a:normAutofit/>
          </a:bodyPr>
          <a:lstStyle/>
          <a:p>
            <a:r>
              <a:rPr lang="zh-TW" altLang="en-US" sz="2400">
                <a:latin typeface="標楷體" pitchFamily="65" charset="-120"/>
                <a:cs typeface="Arial" pitchFamily="34" charset="0"/>
              </a:rPr>
              <a:t>值必須是一個整數。如果計算出的東西小於整數，</a:t>
            </a:r>
            <a:r>
              <a:rPr lang="en-US" altLang="zh-TW" sz="2400">
                <a:latin typeface="標楷體" pitchFamily="65" charset="-120"/>
                <a:cs typeface="Arial" pitchFamily="34" charset="0"/>
              </a:rPr>
              <a:t>OSPF </a:t>
            </a:r>
            <a:r>
              <a:rPr lang="zh-TW" altLang="en-US" sz="2400">
                <a:latin typeface="標楷體" pitchFamily="65" charset="-120"/>
                <a:cs typeface="Arial" pitchFamily="34" charset="0"/>
              </a:rPr>
              <a:t>會將其四捨五入到最接近的整數。因此，分配給預設參考頻寬為 </a:t>
            </a:r>
            <a:r>
              <a:rPr lang="en-US" altLang="zh-TW" sz="2400">
                <a:latin typeface="標楷體" pitchFamily="65" charset="-120"/>
                <a:cs typeface="Arial" pitchFamily="34" charset="0"/>
              </a:rPr>
              <a:t>100,000,000 bps </a:t>
            </a:r>
            <a:r>
              <a:rPr lang="zh-TW" altLang="en-US" sz="2400">
                <a:latin typeface="標楷體" pitchFamily="65" charset="-120"/>
                <a:cs typeface="Arial" pitchFamily="34" charset="0"/>
              </a:rPr>
              <a:t>的 </a:t>
            </a:r>
            <a:r>
              <a:rPr lang="en-US" altLang="zh-TW" sz="2400">
                <a:latin typeface="標楷體" pitchFamily="65" charset="-120"/>
                <a:cs typeface="Arial" pitchFamily="34" charset="0"/>
              </a:rPr>
              <a:t>Gigabit Ethernet </a:t>
            </a:r>
            <a:r>
              <a:rPr lang="zh-TW" altLang="en-US" sz="2400">
                <a:latin typeface="標楷體" pitchFamily="65" charset="-120"/>
                <a:cs typeface="Arial" pitchFamily="34" charset="0"/>
              </a:rPr>
              <a:t>介面的 </a:t>
            </a:r>
            <a:r>
              <a:rPr lang="en-US" altLang="zh-TW" sz="2400">
                <a:latin typeface="標楷體" pitchFamily="65" charset="-120"/>
                <a:cs typeface="Arial" pitchFamily="34" charset="0"/>
              </a:rPr>
              <a:t>OSPF </a:t>
            </a:r>
            <a:r>
              <a:rPr lang="zh-TW" altLang="en-US" sz="2400">
                <a:latin typeface="標楷體" pitchFamily="65" charset="-120"/>
                <a:cs typeface="Arial" pitchFamily="34" charset="0"/>
              </a:rPr>
              <a:t>成本將等於 </a:t>
            </a:r>
            <a:r>
              <a:rPr lang="en-US" altLang="zh-TW" sz="2400">
                <a:latin typeface="標楷體" pitchFamily="65" charset="-120"/>
                <a:cs typeface="Arial" pitchFamily="34" charset="0"/>
              </a:rPr>
              <a:t>1</a:t>
            </a:r>
            <a:r>
              <a:rPr lang="zh-TW" altLang="en-US" sz="2400">
                <a:latin typeface="標楷體" pitchFamily="65" charset="-120"/>
                <a:cs typeface="Arial" pitchFamily="34" charset="0"/>
              </a:rPr>
              <a:t>，因為 </a:t>
            </a:r>
            <a:r>
              <a:rPr lang="en-US" altLang="zh-TW" sz="2400">
                <a:latin typeface="標楷體" pitchFamily="65" charset="-120"/>
                <a:cs typeface="Arial" pitchFamily="34" charset="0"/>
              </a:rPr>
              <a:t>0.1 </a:t>
            </a:r>
            <a:r>
              <a:rPr lang="zh-TW" altLang="en-US" sz="2400">
                <a:latin typeface="標楷體" pitchFamily="65" charset="-120"/>
                <a:cs typeface="Arial" pitchFamily="34" charset="0"/>
              </a:rPr>
              <a:t>的最接近整數是 </a:t>
            </a:r>
            <a:r>
              <a:rPr lang="en-US" altLang="zh-TW" sz="2400">
                <a:latin typeface="標楷體" pitchFamily="65" charset="-120"/>
                <a:cs typeface="Arial" pitchFamily="34" charset="0"/>
              </a:rPr>
              <a:t>0 </a:t>
            </a:r>
            <a:r>
              <a:rPr lang="zh-TW" altLang="en-US" sz="2400">
                <a:latin typeface="標楷體" pitchFamily="65" charset="-120"/>
                <a:cs typeface="Arial" pitchFamily="34" charset="0"/>
              </a:rPr>
              <a:t>而不是 </a:t>
            </a:r>
            <a:r>
              <a:rPr lang="en-US" altLang="zh-TW" sz="2400">
                <a:latin typeface="標楷體" pitchFamily="65" charset="-120"/>
                <a:cs typeface="Arial" pitchFamily="34" charset="0"/>
              </a:rPr>
              <a:t>1</a:t>
            </a:r>
            <a:r>
              <a:rPr lang="zh-TW" altLang="en-US" sz="2400">
                <a:latin typeface="標楷體" pitchFamily="65" charset="-120"/>
                <a:cs typeface="Arial" pitchFamily="34" charset="0"/>
              </a:rPr>
              <a:t>。</a:t>
            </a:r>
          </a:p>
          <a:p>
            <a:pPr marL="251876" lvl="1" indent="0">
              <a:buNone/>
            </a:pPr>
            <a:r>
              <a:rPr lang="zh-TW" altLang="en-US" b="1">
                <a:latin typeface="標楷體" pitchFamily="65" charset="-120"/>
                <a:cs typeface="Arial" pitchFamily="34" charset="0"/>
              </a:rPr>
              <a:t>成本 </a:t>
            </a:r>
            <a:r>
              <a:rPr lang="en-US" altLang="zh-TW" b="1">
                <a:latin typeface="標楷體" pitchFamily="65" charset="-120"/>
                <a:cs typeface="Arial" pitchFamily="34" charset="0"/>
              </a:rPr>
              <a:t>= 100,000,000 bps / 1,000,000,000 = 1</a:t>
            </a:r>
            <a:endParaRPr lang="zh-TW" altLang="en-US" b="1">
              <a:latin typeface="標楷體" pitchFamily="65" charset="-120"/>
              <a:cs typeface="Arial" panose="020b0604020202020204" pitchFamily="34" charset="0"/>
            </a:endParaRPr>
          </a:p>
          <a:p>
            <a:r>
              <a:rPr lang="zh-TW" altLang="en-US" sz="2400">
                <a:latin typeface="標楷體" pitchFamily="65" charset="-120"/>
                <a:cs typeface="Arial" pitchFamily="34" charset="0"/>
              </a:rPr>
              <a:t>因此，所有比高速乙太網路更快的介面成本值與高速乙太網路介面相同。</a:t>
            </a:r>
          </a:p>
          <a:p>
            <a:r>
              <a:rPr lang="zh-TW" altLang="en-US" sz="2400">
                <a:latin typeface="標楷體" pitchFamily="65" charset="-120"/>
                <a:cs typeface="Arial" pitchFamily="34" charset="0"/>
              </a:rPr>
              <a:t>若要協助 </a:t>
            </a:r>
            <a:r>
              <a:rPr lang="en-US" altLang="zh-TW" sz="2400">
                <a:latin typeface="標楷體" pitchFamily="65" charset="-120"/>
                <a:cs typeface="Arial" pitchFamily="34" charset="0"/>
              </a:rPr>
              <a:t>OSPF </a:t>
            </a:r>
            <a:r>
              <a:rPr lang="zh-TW" altLang="en-US" sz="2400">
                <a:latin typeface="標楷體" pitchFamily="65" charset="-120"/>
                <a:cs typeface="Arial" pitchFamily="34" charset="0"/>
              </a:rPr>
              <a:t>進行正確的路徑判斷，參考頻寬必須變更為較高的值，以容納鏈路速度超過 </a:t>
            </a:r>
            <a:r>
              <a:rPr lang="en-US" altLang="zh-TW" sz="2400">
                <a:latin typeface="標楷體" pitchFamily="65" charset="-120"/>
                <a:cs typeface="Arial" pitchFamily="34" charset="0"/>
              </a:rPr>
              <a:t>100 Mbps </a:t>
            </a:r>
            <a:r>
              <a:rPr lang="zh-TW" altLang="en-US" sz="2400">
                <a:latin typeface="標楷體" pitchFamily="65" charset="-120"/>
                <a:cs typeface="Arial" pitchFamily="34" charset="0"/>
              </a:rPr>
              <a:t>的網路。</a:t>
            </a:r>
            <a:endParaRPr lang="en-US" sz="24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en-US" sz="3600">
                <a:solidFill>
                  <a:srgbClr val="004C69"/>
                </a:solidFill>
              </a:rPr>
              <a:t>調整參考頻寬</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61</a:t>
            </a:fld>
            <a:endParaRPr lang="en-US" kern="0">
              <a:solidFill>
                <a:srgbClr val="595959"/>
              </a:solidFill>
            </a:endParaRPr>
          </a:p>
        </p:txBody>
      </p:sp>
    </p:spTree>
    <p:custDataLst>
      <p:tags r:id="rId3"/>
    </p:custDataLst>
    <p:extLst>
      <p:ext uri="{BB962C8B-B14F-4D97-AF65-F5344CB8AC3E}">
        <p14:creationId xmlns:p14="http://schemas.microsoft.com/office/powerpoint/2010/main" val="3901052443"/>
      </p:ext>
    </p:extLst>
  </p:cSld>
  <p:clrMapOvr>
    <a:masterClrMapping/>
  </p:clrMapOvr>
  <p:transition/>
  <p:timing/>
</p:sld>
</file>

<file path=ppt/slides/slide6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A77FF710-856C-4244-98EB-E9F9DA32A9F4}"/>
              </a:ext>
            </a:extLst>
          </p:cNvPr>
          <p:cNvSpPr>
            <a:spLocks noGrp="1"/>
          </p:cNvSpPr>
          <p:nvPr>
            <p:ph idx="1"/>
          </p:nvPr>
        </p:nvSpPr>
        <p:spPr>
          <a:xfrm>
            <a:off x="676427" y="1065259"/>
            <a:ext cx="10894890" cy="5035391"/>
          </a:xfrm>
        </p:spPr>
        <p:txBody>
          <a:bodyPr/>
          <a:lstStyle/>
          <a:p>
            <a:pPr marL="0" indent="0">
              <a:buNone/>
            </a:pPr>
            <a:r>
              <a:rPr lang="en-US" altLang="zh-TW">
                <a:latin typeface="標楷體" pitchFamily="65" charset="-120"/>
              </a:rPr>
              <a:t>Ansible</a:t>
            </a:r>
            <a:r>
              <a:rPr lang="zh-TW" altLang="en-US">
                <a:latin typeface="標楷體" pitchFamily="65" charset="-120"/>
              </a:rPr>
              <a:t>，</a:t>
            </a:r>
            <a:r>
              <a:rPr lang="en-US" altLang="zh-TW">
                <a:latin typeface="標楷體" pitchFamily="65" charset="-120"/>
              </a:rPr>
              <a:t>Chef</a:t>
            </a:r>
            <a:r>
              <a:rPr lang="zh-TW" altLang="en-US">
                <a:latin typeface="標楷體" pitchFamily="65" charset="-120"/>
              </a:rPr>
              <a:t>，</a:t>
            </a:r>
            <a:r>
              <a:rPr lang="en-US" altLang="zh-TW">
                <a:latin typeface="標楷體" pitchFamily="65" charset="-120"/>
              </a:rPr>
              <a:t>Puppet </a:t>
            </a:r>
            <a:r>
              <a:rPr lang="zh-TW" altLang="en-US">
                <a:latin typeface="標楷體" pitchFamily="65" charset="-120"/>
              </a:rPr>
              <a:t>和 </a:t>
            </a:r>
            <a:r>
              <a:rPr lang="en-US" altLang="zh-TW" err="1">
                <a:latin typeface="標楷體" pitchFamily="65" charset="-120"/>
              </a:rPr>
              <a:t>SaltStack </a:t>
            </a:r>
            <a:r>
              <a:rPr lang="zh-TW" altLang="en-US">
                <a:latin typeface="標楷體" pitchFamily="65" charset="-120"/>
              </a:rPr>
              <a:t>都附帶用於設定 </a:t>
            </a:r>
            <a:r>
              <a:rPr lang="en-US" altLang="zh-TW">
                <a:latin typeface="標楷體" pitchFamily="65" charset="-120"/>
              </a:rPr>
              <a:t>RESTful API </a:t>
            </a:r>
            <a:r>
              <a:rPr lang="zh-TW" altLang="en-US">
                <a:latin typeface="標楷體" pitchFamily="65" charset="-120"/>
              </a:rPr>
              <a:t>請求的 </a:t>
            </a:r>
            <a:r>
              <a:rPr lang="en-US" altLang="zh-TW">
                <a:latin typeface="標楷體" pitchFamily="65" charset="-120"/>
              </a:rPr>
              <a:t>API </a:t>
            </a:r>
            <a:r>
              <a:rPr lang="zh-TW" altLang="en-US">
                <a:latin typeface="標楷體" pitchFamily="65" charset="-120"/>
              </a:rPr>
              <a:t>文件。所有這些都支援 </a:t>
            </a:r>
            <a:r>
              <a:rPr lang="en-US" altLang="zh-TW">
                <a:latin typeface="標楷體" pitchFamily="65" charset="-120"/>
              </a:rPr>
              <a:t>JSON </a:t>
            </a:r>
            <a:r>
              <a:rPr lang="zh-TW" altLang="en-US">
                <a:latin typeface="標楷體" pitchFamily="65" charset="-120"/>
              </a:rPr>
              <a:t>和 </a:t>
            </a:r>
            <a:r>
              <a:rPr lang="en-US" altLang="zh-TW">
                <a:latin typeface="標楷體" pitchFamily="65" charset="-120"/>
              </a:rPr>
              <a:t>YAML </a:t>
            </a:r>
            <a:r>
              <a:rPr lang="zh-TW" altLang="en-US">
                <a:latin typeface="標楷體" pitchFamily="65" charset="-120"/>
              </a:rPr>
              <a:t>以及其他資料格式。下表顯示了 </a:t>
            </a:r>
            <a:r>
              <a:rPr lang="en-US" altLang="zh-TW">
                <a:latin typeface="標楷體" pitchFamily="65" charset="-120"/>
              </a:rPr>
              <a:t>Ansible</a:t>
            </a:r>
            <a:r>
              <a:rPr lang="zh-TW" altLang="en-US">
                <a:latin typeface="標楷體" pitchFamily="65" charset="-120"/>
              </a:rPr>
              <a:t>，</a:t>
            </a:r>
            <a:r>
              <a:rPr lang="en-US" altLang="zh-TW">
                <a:latin typeface="標楷體" pitchFamily="65" charset="-120"/>
              </a:rPr>
              <a:t>Puppet</a:t>
            </a:r>
            <a:r>
              <a:rPr lang="zh-TW" altLang="en-US">
                <a:latin typeface="標楷體" pitchFamily="65" charset="-120"/>
              </a:rPr>
              <a:t>，</a:t>
            </a:r>
            <a:r>
              <a:rPr lang="en-US" altLang="zh-TW">
                <a:latin typeface="標楷體" pitchFamily="65" charset="-120"/>
              </a:rPr>
              <a:t>Chef </a:t>
            </a:r>
            <a:r>
              <a:rPr lang="zh-TW" altLang="en-US">
                <a:latin typeface="標楷體" pitchFamily="65" charset="-120"/>
              </a:rPr>
              <a:t>和 </a:t>
            </a:r>
            <a:r>
              <a:rPr lang="en-US" altLang="zh-TW" err="1">
                <a:latin typeface="標楷體" pitchFamily="65" charset="-120"/>
              </a:rPr>
              <a:t>SaltStack </a:t>
            </a:r>
            <a:r>
              <a:rPr lang="zh-TW" altLang="en-US">
                <a:latin typeface="標楷體" pitchFamily="65" charset="-120"/>
              </a:rPr>
              <a:t>設定管理工具的主要特徵的比較摘要。</a:t>
            </a:r>
            <a:endParaRPr lang="zh-TW" alt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14.5</a:t>
            </a:r>
            <a:r>
              <a:rPr lang="zh-TW" altLang="en-US" sz="3600" smtClean="0">
                <a:solidFill>
                  <a:srgbClr val="004C69"/>
                </a:solidFill>
              </a:rPr>
              <a:t>設定</a:t>
            </a:r>
            <a:r>
              <a:rPr lang="zh-TW" altLang="en-US" sz="3600">
                <a:solidFill>
                  <a:srgbClr val="004C69"/>
                </a:solidFill>
              </a:rPr>
              <a:t>管理工具</a:t>
            </a:r>
            <a:br>
              <a:rPr lang="en-US" sz="3600">
                <a:solidFill>
                  <a:srgbClr val="004C69"/>
                </a:solidFill>
              </a:rPr>
            </a:br>
            <a:r>
              <a:rPr lang="zh-TW" altLang="en-US" sz="3600">
                <a:solidFill>
                  <a:srgbClr val="004C69"/>
                </a:solidFill>
              </a:rPr>
              <a:t>比較 </a:t>
            </a:r>
            <a:r>
              <a:rPr lang="en-US" altLang="zh-TW" sz="3600">
                <a:solidFill>
                  <a:srgbClr val="004C69"/>
                </a:solidFill>
              </a:rPr>
              <a:t>Ansible</a:t>
            </a:r>
            <a:r>
              <a:rPr lang="zh-TW" altLang="en-US" sz="3600">
                <a:solidFill>
                  <a:srgbClr val="004C69"/>
                </a:solidFill>
              </a:rPr>
              <a:t>，</a:t>
            </a:r>
            <a:r>
              <a:rPr lang="en-US" altLang="zh-TW" sz="3600">
                <a:solidFill>
                  <a:srgbClr val="004C69"/>
                </a:solidFill>
              </a:rPr>
              <a:t>Chef</a:t>
            </a:r>
            <a:r>
              <a:rPr lang="zh-TW" altLang="en-US" sz="3600">
                <a:solidFill>
                  <a:srgbClr val="004C69"/>
                </a:solidFill>
              </a:rPr>
              <a:t>，</a:t>
            </a:r>
            <a:r>
              <a:rPr lang="en-US" altLang="zh-TW" sz="3600">
                <a:solidFill>
                  <a:srgbClr val="004C69"/>
                </a:solidFill>
              </a:rPr>
              <a:t>Puppet </a:t>
            </a:r>
            <a:r>
              <a:rPr lang="zh-TW" altLang="en-US" sz="3600">
                <a:solidFill>
                  <a:srgbClr val="004C69"/>
                </a:solidFill>
              </a:rPr>
              <a:t>和 </a:t>
            </a:r>
            <a:r>
              <a:rPr lang="en-US" altLang="zh-TW" sz="3600" err="1">
                <a:solidFill>
                  <a:srgbClr val="004C69"/>
                </a:solidFill>
              </a:rPr>
              <a:t>Saltstack</a:t>
            </a:r>
            <a:endParaRPr lang="zh-TW" altLang="en-US" sz="3600">
              <a:solidFill>
                <a:srgbClr val="004C69"/>
              </a:solidFill>
            </a:endParaRPr>
          </a:p>
        </p:txBody>
      </p:sp>
      <p:graphicFrame>
        <p:nvGraphicFramePr>
          <p:cNvPr id="6" name="Table 5">
            <a:extLst>
              <a:ext uri="{FF2B5EF4-FFF2-40B4-BE49-F238E27FC236}">
                <a16:creationId xmlns:a16="http://schemas.microsoft.com/office/drawing/2014/main" id="{62C40D5B-2500-714A-AD3B-1752EF411A16}"/>
              </a:ext>
            </a:extLst>
          </p:cNvPr>
          <p:cNvGraphicFramePr>
            <a:graphicFrameLocks noGrp="1"/>
          </p:cNvGraphicFramePr>
          <p:nvPr>
            <p:extLst>
              <p:ext uri="{D42A27DB-BD31-4B8C-83A1-F6EECF244321}">
                <p14:modId xmlns:p14="http://schemas.microsoft.com/office/powerpoint/2010/main" val="3978383086"/>
              </p:ext>
            </p:extLst>
          </p:nvPr>
        </p:nvGraphicFramePr>
        <p:xfrm>
          <a:off x="756890" y="2889437"/>
          <a:ext cx="10608274" cy="3854026"/>
        </p:xfrm>
        <a:graphic>
          <a:graphicData uri="http://schemas.openxmlformats.org/drawingml/2006/table">
            <a:tbl>
              <a:tblPr firstRow="1" bandRow="1">
                <a:tableStyleId>{5C22544A-7EE6-4342-B048-85BDC9FD1C3A}</a:tableStyleId>
              </a:tblPr>
              <a:tblGrid>
                <a:gridCol w="2265552">
                  <a:extLst>
                    <a:ext uri="{9D8B030D-6E8A-4147-A177-3AD203B41FA5}">
                      <a16:colId xmlns:a16="http://schemas.microsoft.com/office/drawing/2014/main" val="284862409"/>
                    </a:ext>
                  </a:extLst>
                </a:gridCol>
                <a:gridCol w="1977757">
                  <a:extLst>
                    <a:ext uri="{9D8B030D-6E8A-4147-A177-3AD203B41FA5}">
                      <a16:colId xmlns:a16="http://schemas.microsoft.com/office/drawing/2014/main" val="2609531391"/>
                    </a:ext>
                  </a:extLst>
                </a:gridCol>
                <a:gridCol w="2121655">
                  <a:extLst>
                    <a:ext uri="{9D8B030D-6E8A-4147-A177-3AD203B41FA5}">
                      <a16:colId xmlns:a16="http://schemas.microsoft.com/office/drawing/2014/main" val="3913651396"/>
                    </a:ext>
                  </a:extLst>
                </a:gridCol>
                <a:gridCol w="2121655">
                  <a:extLst>
                    <a:ext uri="{9D8B030D-6E8A-4147-A177-3AD203B41FA5}">
                      <a16:colId xmlns:a16="http://schemas.microsoft.com/office/drawing/2014/main" val="1443001328"/>
                    </a:ext>
                  </a:extLst>
                </a:gridCol>
                <a:gridCol w="2121655">
                  <a:extLst>
                    <a:ext uri="{9D8B030D-6E8A-4147-A177-3AD203B41FA5}">
                      <a16:colId xmlns:a16="http://schemas.microsoft.com/office/drawing/2014/main" val="2727984988"/>
                    </a:ext>
                  </a:extLst>
                </a:gridCol>
              </a:tblGrid>
              <a:tr h="494453">
                <a:tc>
                  <a:txBody>
                    <a:bodyPr vert="horz" wrap="square"/>
                    <a:lstStyle/>
                    <a:p>
                      <a:pPr algn="l" fontAlgn="ctr"/>
                      <a:r>
                        <a:rPr lang="zh-TW" altLang="en-US" sz="1900" b="1" kern="1200">
                          <a:solidFill>
                            <a:schemeClr val="lt1"/>
                          </a:solidFill>
                          <a:effectLst/>
                          <a:latin typeface="標楷體" pitchFamily="65" charset="-120"/>
                          <a:ea typeface="標楷體" panose="03000509000000000000" pitchFamily="65" charset="-120"/>
                          <a:cs typeface="+mn-cs"/>
                        </a:rPr>
                        <a:t>特徵</a:t>
                      </a:r>
                    </a:p>
                  </a:txBody>
                  <a:tcPr marL="50800" marR="50800" marT="50800" marB="50800" anchor="ctr"/>
                </a:tc>
                <a:tc>
                  <a:txBody>
                    <a:bodyPr vert="horz" wrap="square"/>
                    <a:lstStyle/>
                    <a:p>
                      <a:pPr algn="l" fontAlgn="ctr"/>
                      <a:r>
                        <a:rPr lang="en-US" sz="2400">
                          <a:effectLst/>
                          <a:latin typeface="標楷體" pitchFamily="65" charset="-120"/>
                          <a:ea typeface="標楷體" panose="03000509000000000000" pitchFamily="65" charset="-120"/>
                        </a:rPr>
                        <a:t>Ansible</a:t>
                      </a:r>
                    </a:p>
                  </a:txBody>
                  <a:tcPr marL="50800" marR="50800" marT="50800" marB="50800" anchor="ctr"/>
                </a:tc>
                <a:tc>
                  <a:txBody>
                    <a:bodyPr vert="horz" wrap="square"/>
                    <a:lstStyle/>
                    <a:p>
                      <a:pPr algn="l" fontAlgn="ctr"/>
                      <a:r>
                        <a:rPr lang="en-US" sz="2400">
                          <a:effectLst/>
                          <a:latin typeface="標楷體" pitchFamily="65" charset="-120"/>
                          <a:ea typeface="標楷體" panose="03000509000000000000" pitchFamily="65" charset="-120"/>
                        </a:rPr>
                        <a:t>Chef</a:t>
                      </a:r>
                    </a:p>
                  </a:txBody>
                  <a:tcPr marL="50800" marR="50800" marT="50800" marB="50800" anchor="ctr"/>
                </a:tc>
                <a:tc>
                  <a:txBody>
                    <a:bodyPr vert="horz" wrap="square"/>
                    <a:lstStyle/>
                    <a:p>
                      <a:pPr algn="l" fontAlgn="ctr"/>
                      <a:r>
                        <a:rPr lang="en-US" sz="2400">
                          <a:effectLst/>
                          <a:latin typeface="標楷體" pitchFamily="65" charset="-120"/>
                          <a:ea typeface="標楷體" panose="03000509000000000000" pitchFamily="65" charset="-120"/>
                        </a:rPr>
                        <a:t>Puppet</a:t>
                      </a:r>
                    </a:p>
                  </a:txBody>
                  <a:tcPr marL="50800" marR="50800" marT="50800" marB="50800" anchor="ctr"/>
                </a:tc>
                <a:tc>
                  <a:txBody>
                    <a:bodyPr vert="horz" wrap="square"/>
                    <a:lstStyle/>
                    <a:p>
                      <a:pPr algn="l" fontAlgn="ctr"/>
                      <a:r>
                        <a:rPr lang="en-US" sz="2400">
                          <a:effectLst/>
                          <a:latin typeface="標楷體" pitchFamily="65" charset="-120"/>
                          <a:ea typeface="標楷體" panose="03000509000000000000" pitchFamily="65" charset="-120"/>
                        </a:rPr>
                        <a:t>SaltStack</a:t>
                      </a:r>
                    </a:p>
                  </a:txBody>
                  <a:tcPr marL="50800" marR="50800" marT="50800" marB="50800" anchor="ctr"/>
                </a:tc>
                <a:extLst>
                  <a:ext uri="{0D108BD9-81ED-4DB2-BD59-A6C34878D82A}">
                    <a16:rowId xmlns:a16="http://schemas.microsoft.com/office/drawing/2014/main" val="3926896049"/>
                  </a:ext>
                </a:extLst>
              </a:tr>
              <a:tr h="494453">
                <a:tc>
                  <a:txBody>
                    <a:bodyPr vert="horz" wrap="square"/>
                    <a:lstStyle/>
                    <a:p>
                      <a:pPr fontAlgn="ctr"/>
                      <a:r>
                        <a:rPr lang="zh-TW" altLang="en-US" sz="1900" b="1" kern="1200">
                          <a:solidFill>
                            <a:schemeClr val="lt1"/>
                          </a:solidFill>
                          <a:effectLst/>
                          <a:latin typeface="標楷體" pitchFamily="65" charset="-120"/>
                          <a:ea typeface="標楷體" panose="03000509000000000000" pitchFamily="65" charset="-120"/>
                          <a:cs typeface="+mn-cs"/>
                        </a:rPr>
                        <a:t>什麼程式語言？</a:t>
                      </a:r>
                    </a:p>
                  </a:txBody>
                  <a:tcPr marL="50800" marR="50800" marT="50800" marB="50800" anchor="ctr">
                    <a:solidFill>
                      <a:schemeClr val="accent1"/>
                    </a:solidFill>
                  </a:tcPr>
                </a:tc>
                <a:tc>
                  <a:txBody>
                    <a:bodyPr vert="horz" wrap="square"/>
                    <a:lstStyle/>
                    <a:p>
                      <a:pPr fontAlgn="ctr"/>
                      <a:r>
                        <a:rPr lang="en-US" sz="2400" b="0">
                          <a:effectLst/>
                          <a:latin typeface="標楷體" pitchFamily="65" charset="-120"/>
                          <a:ea typeface="標楷體" panose="03000509000000000000" pitchFamily="65" charset="-120"/>
                        </a:rPr>
                        <a:t>Python + YAML</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Ruby</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Ruby</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Python</a:t>
                      </a:r>
                    </a:p>
                  </a:txBody>
                  <a:tcPr marL="50800" marR="50800" marT="50800" marB="50800" anchor="ctr"/>
                </a:tc>
                <a:extLst>
                  <a:ext uri="{0D108BD9-81ED-4DB2-BD59-A6C34878D82A}">
                    <a16:rowId xmlns:a16="http://schemas.microsoft.com/office/drawing/2014/main" val="1590977119"/>
                  </a:ext>
                </a:extLst>
              </a:tr>
              <a:tr h="833120">
                <a:tc>
                  <a:txBody>
                    <a:bodyPr vert="horz" wrap="square"/>
                    <a:lstStyle/>
                    <a:p>
                      <a:pPr fontAlgn="ctr"/>
                      <a:r>
                        <a:rPr lang="zh-TW" altLang="en-US" sz="1900" b="1" kern="1200">
                          <a:solidFill>
                            <a:schemeClr val="lt1"/>
                          </a:solidFill>
                          <a:effectLst/>
                          <a:latin typeface="標楷體" pitchFamily="65" charset="-120"/>
                          <a:ea typeface="標楷體" panose="03000509000000000000" pitchFamily="65" charset="-120"/>
                          <a:cs typeface="+mn-cs"/>
                        </a:rPr>
                        <a:t>以代理程式為基礎或無代理程式？</a:t>
                      </a:r>
                    </a:p>
                  </a:txBody>
                  <a:tcPr marL="50800" marR="50800" marT="50800" marB="50800" anchor="ctr">
                    <a:solidFill>
                      <a:schemeClr val="accent1"/>
                    </a:solidFill>
                  </a:tcPr>
                </a:tc>
                <a:tc>
                  <a:txBody>
                    <a:bodyPr vert="horz" wrap="square"/>
                    <a:lstStyle/>
                    <a:p>
                      <a:pPr fontAlgn="ctr"/>
                      <a:r>
                        <a:rPr lang="zh-TW" altLang="en-US" sz="2400" b="0">
                          <a:effectLst/>
                          <a:latin typeface="標楷體" pitchFamily="65" charset="-120"/>
                          <a:ea typeface="標楷體" panose="03000509000000000000" pitchFamily="65" charset="-120"/>
                        </a:rPr>
                        <a:t>無代理程式</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以代理程式為基礎</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同時支援兩者</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同時支援兩者</a:t>
                      </a:r>
                    </a:p>
                  </a:txBody>
                  <a:tcPr marL="50800" marR="50800" marT="50800" marB="50800" anchor="ctr"/>
                </a:tc>
                <a:extLst>
                  <a:ext uri="{0D108BD9-81ED-4DB2-BD59-A6C34878D82A}">
                    <a16:rowId xmlns:a16="http://schemas.microsoft.com/office/drawing/2014/main" val="148363067"/>
                  </a:ext>
                </a:extLst>
              </a:tr>
              <a:tr h="1198880">
                <a:tc>
                  <a:txBody>
                    <a:bodyPr vert="horz" wrap="square"/>
                    <a:lstStyle/>
                    <a:p>
                      <a:pPr fontAlgn="ctr"/>
                      <a:r>
                        <a:rPr lang="zh-TW" altLang="en-US" sz="1900" b="1" kern="1200">
                          <a:solidFill>
                            <a:schemeClr val="lt1"/>
                          </a:solidFill>
                          <a:effectLst/>
                          <a:latin typeface="標楷體" pitchFamily="65" charset="-120"/>
                          <a:ea typeface="標楷體" panose="03000509000000000000" pitchFamily="65" charset="-120"/>
                          <a:cs typeface="+mn-cs"/>
                        </a:rPr>
                        <a:t>如何管理裝置？</a:t>
                      </a:r>
                    </a:p>
                  </a:txBody>
                  <a:tcPr marL="50800" marR="50800" marT="50800" marB="50800" anchor="ctr">
                    <a:solidFill>
                      <a:schemeClr val="accent1"/>
                    </a:solidFill>
                  </a:tcPr>
                </a:tc>
                <a:tc>
                  <a:txBody>
                    <a:bodyPr vert="horz" wrap="square"/>
                    <a:lstStyle/>
                    <a:p>
                      <a:pPr fontAlgn="ctr"/>
                      <a:r>
                        <a:rPr lang="zh-TW" altLang="en-US" sz="2400" b="0">
                          <a:effectLst/>
                          <a:latin typeface="標楷體" pitchFamily="65" charset="-120"/>
                          <a:ea typeface="標楷體" panose="03000509000000000000" pitchFamily="65" charset="-120"/>
                        </a:rPr>
                        <a:t>任何裝置都可以是“控制器</a:t>
                      </a:r>
                      <a:r>
                        <a:rPr lang="en-US" altLang="zh-TW" sz="2400" b="0">
                          <a:effectLst/>
                          <a:latin typeface="標楷體" pitchFamily="65" charset="-120"/>
                          <a:ea typeface="標楷體" panose="03000509000000000000" pitchFamily="65" charset="-120"/>
                        </a:rPr>
                        <a:t>#x201D;</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Chef Master</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Puppet Master</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Salt Master</a:t>
                      </a:r>
                    </a:p>
                  </a:txBody>
                  <a:tcPr marL="50800" marR="50800" marT="50800" marB="50800" anchor="ctr"/>
                </a:tc>
                <a:extLst>
                  <a:ext uri="{0D108BD9-81ED-4DB2-BD59-A6C34878D82A}">
                    <a16:rowId xmlns:a16="http://schemas.microsoft.com/office/drawing/2014/main" val="605966880"/>
                  </a:ext>
                </a:extLst>
              </a:tr>
              <a:tr h="494453">
                <a:tc>
                  <a:txBody>
                    <a:bodyPr vert="horz" wrap="square"/>
                    <a:lstStyle/>
                    <a:p>
                      <a:pPr fontAlgn="ctr"/>
                      <a:r>
                        <a:rPr lang="zh-TW" altLang="en-US" sz="1900" b="1" kern="1200">
                          <a:solidFill>
                            <a:schemeClr val="lt1"/>
                          </a:solidFill>
                          <a:effectLst/>
                          <a:latin typeface="標楷體" pitchFamily="65" charset="-120"/>
                          <a:ea typeface="標楷體" panose="03000509000000000000" pitchFamily="65" charset="-120"/>
                          <a:cs typeface="+mn-cs"/>
                        </a:rPr>
                        <a:t>工具創建什麼？</a:t>
                      </a:r>
                    </a:p>
                  </a:txBody>
                  <a:tcPr marL="50800" marR="50800" marT="50800" marB="50800" anchor="ctr">
                    <a:solidFill>
                      <a:schemeClr val="accent1"/>
                    </a:solidFill>
                  </a:tcPr>
                </a:tc>
                <a:tc>
                  <a:txBody>
                    <a:bodyPr vert="horz" wrap="square"/>
                    <a:lstStyle/>
                    <a:p>
                      <a:pPr fontAlgn="ctr"/>
                      <a:r>
                        <a:rPr lang="en-US" sz="2400" b="0">
                          <a:effectLst/>
                          <a:latin typeface="標楷體" pitchFamily="65" charset="-120"/>
                          <a:ea typeface="標楷體" panose="03000509000000000000" pitchFamily="65" charset="-120"/>
                        </a:rPr>
                        <a:t>Playbook</a:t>
                      </a:r>
                    </a:p>
                  </a:txBody>
                  <a:tcPr marL="50800" marR="50800" marT="50800" marB="50800" anchor="ctr"/>
                </a:tc>
                <a:tc>
                  <a:txBody>
                    <a:bodyPr vert="horz" wrap="square"/>
                    <a:lstStyle/>
                    <a:p>
                      <a:pPr fontAlgn="ctr"/>
                      <a:r>
                        <a:rPr lang="en-US" sz="2400" b="0">
                          <a:effectLst/>
                          <a:latin typeface="標楷體" pitchFamily="65" charset="-120"/>
                          <a:ea typeface="標楷體" panose="03000509000000000000" pitchFamily="65" charset="-120"/>
                        </a:rPr>
                        <a:t>Cookbook</a:t>
                      </a:r>
                    </a:p>
                  </a:txBody>
                  <a:tcPr marL="50800" marR="50800" marT="50800" marB="50800" anchor="ctr"/>
                </a:tc>
                <a:tc>
                  <a:txBody>
                    <a:bodyPr vert="horz" wrap="square"/>
                    <a:lstStyle/>
                    <a:p>
                      <a:pPr fontAlgn="ctr"/>
                      <a:r>
                        <a:rPr lang="en-US" altLang="zh-TW" sz="2400" b="0">
                          <a:effectLst/>
                          <a:latin typeface="標楷體" pitchFamily="65" charset="-120"/>
                          <a:ea typeface="標楷體" panose="03000509000000000000" pitchFamily="65" charset="-120"/>
                        </a:rPr>
                        <a:t>Manifest</a:t>
                      </a:r>
                      <a:endParaRPr lang="zh-TW" altLang="en-US" sz="24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r>
                        <a:rPr lang="en-US" altLang="zh-TW" sz="2400" b="0">
                          <a:effectLst/>
                          <a:latin typeface="標楷體" pitchFamily="65" charset="-120"/>
                          <a:ea typeface="標楷體" panose="03000509000000000000" pitchFamily="65" charset="-120"/>
                        </a:rPr>
                        <a:t>Pillar</a:t>
                      </a:r>
                      <a:endParaRPr lang="zh-TW" altLang="en-US" sz="2400" b="0">
                        <a:effectLst/>
                        <a:latin typeface="標楷體" pitchFamily="65" charset="-120"/>
                        <a:ea typeface="標楷體" panose="03000509000000000000" pitchFamily="65" charset="-120"/>
                      </a:endParaRPr>
                    </a:p>
                  </a:txBody>
                  <a:tcPr marL="50800" marR="50800" marT="50800" marB="50800" anchor="ctr"/>
                </a:tc>
                <a:extLst>
                  <a:ext uri="{0D108BD9-81ED-4DB2-BD59-A6C34878D82A}">
                    <a16:rowId xmlns:a16="http://schemas.microsoft.com/office/drawing/2014/main" val="698735648"/>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610</a:t>
            </a:fld>
            <a:endParaRPr lang="en-US" kern="0">
              <a:solidFill>
                <a:srgbClr val="595959"/>
              </a:solidFill>
            </a:endParaRPr>
          </a:p>
        </p:txBody>
      </p:sp>
    </p:spTree>
    <p:custDataLst>
      <p:tags r:id="rId3"/>
    </p:custDataLst>
    <p:extLst>
      <p:ext uri="{BB962C8B-B14F-4D97-AF65-F5344CB8AC3E}">
        <p14:creationId xmlns:p14="http://schemas.microsoft.com/office/powerpoint/2010/main" val="3756751369"/>
      </p:ext>
    </p:extLst>
  </p:cSld>
  <p:clrMapOvr>
    <a:masterClrMapping/>
  </p:clrMapOvr>
  <p:transition/>
  <p:timing/>
</p:sld>
</file>

<file path=ppt/slides/slide6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C1323E2F-F00D-A34C-B57B-E5DD5B237DAD}"/>
              </a:ext>
            </a:extLst>
          </p:cNvPr>
          <p:cNvSpPr>
            <a:spLocks noGrp="1"/>
          </p:cNvSpPr>
          <p:nvPr>
            <p:ph idx="1"/>
          </p:nvPr>
        </p:nvSpPr>
        <p:spPr>
          <a:xfrm>
            <a:off x="676427" y="1363287"/>
            <a:ext cx="9381974" cy="4737363"/>
          </a:xfrm>
        </p:spPr>
        <p:txBody>
          <a:bodyPr>
            <a:normAutofit/>
          </a:bodyPr>
          <a:lstStyle/>
          <a:p>
            <a:pPr marL="0" indent="0">
              <a:buNone/>
            </a:pPr>
            <a:r>
              <a:rPr lang="en-US" altLang="zh-TW" sz="2200">
                <a:latin typeface="標楷體" pitchFamily="65" charset="-120"/>
              </a:rPr>
              <a:t>IBN </a:t>
            </a:r>
            <a:r>
              <a:rPr lang="zh-TW" altLang="en-US" sz="2200">
                <a:latin typeface="標楷體" pitchFamily="65" charset="-120"/>
              </a:rPr>
              <a:t>是下一代網路的新興業界模式。</a:t>
            </a:r>
            <a:r>
              <a:rPr lang="en-US" altLang="zh-TW" sz="2200">
                <a:latin typeface="標楷體" pitchFamily="65" charset="-120"/>
              </a:rPr>
              <a:t>IBN </a:t>
            </a:r>
            <a:r>
              <a:rPr lang="zh-TW" altLang="en-US" sz="2200">
                <a:latin typeface="標楷體" pitchFamily="65" charset="-120"/>
              </a:rPr>
              <a:t>建立在軟體定義網路（</a:t>
            </a:r>
            <a:r>
              <a:rPr lang="en-US" altLang="zh-TW" sz="2200">
                <a:latin typeface="標楷體" pitchFamily="65" charset="-120"/>
              </a:rPr>
              <a:t>SDN</a:t>
            </a:r>
            <a:r>
              <a:rPr lang="zh-TW" altLang="en-US" sz="2200">
                <a:latin typeface="標楷體" pitchFamily="65" charset="-120"/>
              </a:rPr>
              <a:t>）的基礎上，將以硬體為中心的手工設計和操作網路的方法轉變為以軟體為中心的全自動網路。</a:t>
            </a:r>
          </a:p>
          <a:p>
            <a:pPr marL="0" indent="0">
              <a:buNone/>
            </a:pPr>
            <a:r>
              <a:rPr lang="zh-TW" altLang="en-US" sz="2200">
                <a:latin typeface="標楷體" pitchFamily="65" charset="-120"/>
              </a:rPr>
              <a:t>網路的業務目標以意圖表示。</a:t>
            </a:r>
            <a:r>
              <a:rPr lang="en-US" altLang="zh-TW" sz="2200">
                <a:latin typeface="標楷體" pitchFamily="65" charset="-120"/>
              </a:rPr>
              <a:t>IBN </a:t>
            </a:r>
            <a:r>
              <a:rPr lang="zh-TW" altLang="en-US" sz="2200">
                <a:latin typeface="標楷體" pitchFamily="65" charset="-120"/>
              </a:rPr>
              <a:t>擷取業務意圖，並使用分析、機器學習和自動化功能，以動態方式持續調整網路，以適應業務需求的變化。</a:t>
            </a:r>
          </a:p>
          <a:p>
            <a:pPr marL="0" indent="0">
              <a:buNone/>
            </a:pPr>
            <a:r>
              <a:rPr lang="en-US" altLang="zh-TW" sz="2200">
                <a:latin typeface="標楷體" pitchFamily="65" charset="-120"/>
              </a:rPr>
              <a:t>IBN </a:t>
            </a:r>
            <a:r>
              <a:rPr lang="zh-TW" altLang="en-US" sz="2200">
                <a:latin typeface="標楷體" pitchFamily="65" charset="-120"/>
              </a:rPr>
              <a:t>擷取並轉譯業務意圖為網路政策，進而自動化並一致地套用到整個網路。</a:t>
            </a:r>
          </a:p>
          <a:p>
            <a:pPr marL="0" indent="0">
              <a:buNone/>
            </a:pP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14.6</a:t>
            </a:r>
            <a:r>
              <a:rPr lang="zh-TW" altLang="en-US" sz="3600" smtClean="0">
                <a:solidFill>
                  <a:srgbClr val="004C69"/>
                </a:solidFill>
              </a:rPr>
              <a:t> </a:t>
            </a:r>
            <a:r>
              <a:rPr lang="en-US" altLang="zh-TW" sz="3600" smtClean="0">
                <a:solidFill>
                  <a:srgbClr val="004C69"/>
                </a:solidFill>
              </a:rPr>
              <a:t>IBN </a:t>
            </a:r>
            <a:r>
              <a:rPr lang="zh-TW" altLang="en-US" sz="3600">
                <a:solidFill>
                  <a:srgbClr val="004C69"/>
                </a:solidFill>
              </a:rPr>
              <a:t>和 </a:t>
            </a:r>
            <a:r>
              <a:rPr lang="en-US" altLang="zh-TW" sz="3600">
                <a:solidFill>
                  <a:srgbClr val="004C69"/>
                </a:solidFill>
              </a:rPr>
              <a:t>Cisco DNA Center</a:t>
            </a:r>
            <a:br>
              <a:rPr lang="en-US" sz="3600">
                <a:solidFill>
                  <a:srgbClr val="004C69"/>
                </a:solidFill>
              </a:rPr>
            </a:br>
            <a:r>
              <a:rPr lang="zh-TW" altLang="en-US" sz="3600">
                <a:solidFill>
                  <a:srgbClr val="004C69"/>
                </a:solidFill>
              </a:rPr>
              <a:t>意向型網路概述</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611</a:t>
            </a:fld>
            <a:endParaRPr lang="en-US" kern="0">
              <a:solidFill>
                <a:srgbClr val="595959"/>
              </a:solidFill>
            </a:endParaRPr>
          </a:p>
        </p:txBody>
      </p:sp>
    </p:spTree>
    <p:custDataLst>
      <p:tags r:id="rId3"/>
    </p:custDataLst>
    <p:extLst>
      <p:ext uri="{BB962C8B-B14F-4D97-AF65-F5344CB8AC3E}">
        <p14:creationId xmlns:p14="http://schemas.microsoft.com/office/powerpoint/2010/main" val="4238153446"/>
      </p:ext>
    </p:extLst>
  </p:cSld>
  <p:clrMapOvr>
    <a:masterClrMapping/>
  </p:clrMapOvr>
  <p:transition/>
  <p:timing/>
</p:sld>
</file>

<file path=ppt/slides/slide6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D6584C8C-266D-0B4E-BF81-9574C890AF3D}"/>
              </a:ext>
            </a:extLst>
          </p:cNvPr>
          <p:cNvSpPr>
            <a:spLocks noGrp="1"/>
          </p:cNvSpPr>
          <p:nvPr>
            <p:ph idx="1"/>
          </p:nvPr>
        </p:nvSpPr>
        <p:spPr>
          <a:xfrm>
            <a:off x="676427" y="1065259"/>
            <a:ext cx="10179996" cy="5035391"/>
          </a:xfrm>
        </p:spPr>
        <p:txBody>
          <a:bodyPr/>
          <a:lstStyle/>
          <a:p>
            <a:pPr marL="0" indent="0">
              <a:buNone/>
            </a:pPr>
            <a:r>
              <a:rPr lang="en-US" altLang="zh-TW" sz="2133">
                <a:latin typeface="標楷體" pitchFamily="65" charset="-120"/>
              </a:rPr>
              <a:t>Cisco </a:t>
            </a:r>
            <a:r>
              <a:rPr lang="zh-TW" altLang="en-US" sz="2133">
                <a:latin typeface="標楷體" pitchFamily="65" charset="-120"/>
              </a:rPr>
              <a:t>認為 </a:t>
            </a:r>
            <a:r>
              <a:rPr lang="en-US" altLang="zh-TW" sz="2133">
                <a:latin typeface="標楷體" pitchFamily="65" charset="-120"/>
              </a:rPr>
              <a:t>IBN </a:t>
            </a:r>
            <a:r>
              <a:rPr lang="zh-TW" altLang="en-US" sz="2133">
                <a:latin typeface="標楷體" pitchFamily="65" charset="-120"/>
              </a:rPr>
              <a:t>具有三項重要功能：轉譯、啟動和確保。這些功能會與底層的實體和虛擬基礎建設互動，如圖所示。</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14.6</a:t>
            </a:r>
            <a:r>
              <a:rPr lang="zh-TW" altLang="en-US" sz="3600">
                <a:solidFill>
                  <a:srgbClr val="004C69"/>
                </a:solidFill>
              </a:rPr>
              <a:t> </a:t>
            </a:r>
            <a:r>
              <a:rPr lang="en-US" altLang="zh-TW" sz="3600" smtClean="0">
                <a:solidFill>
                  <a:srgbClr val="004C69"/>
                </a:solidFill>
              </a:rPr>
              <a:t>IBN </a:t>
            </a:r>
            <a:r>
              <a:rPr lang="zh-TW" altLang="en-US" sz="3600">
                <a:solidFill>
                  <a:srgbClr val="004C69"/>
                </a:solidFill>
              </a:rPr>
              <a:t>和 </a:t>
            </a:r>
            <a:r>
              <a:rPr lang="en-US" altLang="zh-TW" sz="3600">
                <a:solidFill>
                  <a:srgbClr val="004C69"/>
                </a:solidFill>
              </a:rPr>
              <a:t>Cisco DNA Center</a:t>
            </a:r>
            <a:br>
              <a:rPr lang="en-US" sz="3600">
                <a:solidFill>
                  <a:srgbClr val="004C69"/>
                </a:solidFill>
              </a:rPr>
            </a:br>
            <a:r>
              <a:rPr lang="zh-TW" altLang="en-US" sz="3600">
                <a:solidFill>
                  <a:srgbClr val="004C69"/>
                </a:solidFill>
              </a:rPr>
              <a:t>意向型網路概述（續）</a:t>
            </a:r>
          </a:p>
        </p:txBody>
      </p:sp>
      <p:sp>
        <p:nvSpPr>
          <p:cNvPr id="8" name="TextBox 7">
            <a:extLst>
              <a:ext uri="{FF2B5EF4-FFF2-40B4-BE49-F238E27FC236}">
                <a16:creationId xmlns:a16="http://schemas.microsoft.com/office/drawing/2014/main" id="{8B5B4C89-C207-CF41-B020-11ABD36A567A}"/>
              </a:ext>
            </a:extLst>
          </p:cNvPr>
          <p:cNvSpPr txBox="1"/>
          <p:nvPr/>
        </p:nvSpPr>
        <p:spPr>
          <a:xfrm>
            <a:off x="192087" y="1890118"/>
            <a:ext cx="5779207" cy="3139321"/>
          </a:xfrm>
          <a:prstGeom prst="rect">
            <a:avLst/>
          </a:prstGeom>
          <a:noFill/>
        </p:spPr>
        <p:txBody>
          <a:bodyPr wrap="square" rtlCol="0">
            <a:spAutoFit/>
          </a:bodyPr>
          <a:lstStyle/>
          <a:p>
            <a:pPr marL="380990" indent="-380990">
              <a:buFont typeface="Arial" pitchFamily="34" charset="0"/>
              <a:buChar char="•"/>
            </a:pPr>
            <a:r>
              <a:rPr lang="zh-TW" altLang="zh-TW" sz="2200" b="1">
                <a:latin typeface="標楷體" pitchFamily="65" charset="-120"/>
                <a:ea typeface="標楷體" panose="03000509000000000000" pitchFamily="65" charset="-120"/>
              </a:rPr>
              <a:t>轉譯</a:t>
            </a:r>
            <a:r>
              <a:rPr lang="en-US" altLang="zh-TW" sz="2200">
                <a:latin typeface="標楷體" pitchFamily="65" charset="-120"/>
                <a:ea typeface="標楷體" panose="03000509000000000000" pitchFamily="65" charset="-120"/>
              </a:rPr>
              <a:t> - </a:t>
            </a:r>
            <a:r>
              <a:rPr lang="zh-TW" altLang="zh-TW" sz="2200">
                <a:latin typeface="標楷體" pitchFamily="65" charset="-120"/>
                <a:ea typeface="標楷體" panose="03000509000000000000" pitchFamily="65" charset="-120"/>
              </a:rPr>
              <a:t>轉譯功能可讓網路管理員表達預期最能支援業務意圖的網路行為。</a:t>
            </a:r>
          </a:p>
          <a:p>
            <a:pPr marL="380990" indent="-380990">
              <a:buFont typeface="Arial" pitchFamily="34" charset="0"/>
              <a:buChar char="•"/>
            </a:pPr>
            <a:r>
              <a:rPr lang="zh-TW" altLang="zh-TW" sz="2200" b="1">
                <a:latin typeface="標楷體" pitchFamily="65" charset="-120"/>
                <a:ea typeface="標楷體" panose="03000509000000000000" pitchFamily="65" charset="-120"/>
              </a:rPr>
              <a:t>啟動</a:t>
            </a:r>
            <a:r>
              <a:rPr lang="en-US" altLang="zh-TW" sz="2200">
                <a:latin typeface="標楷體" pitchFamily="65" charset="-120"/>
                <a:ea typeface="標楷體" panose="03000509000000000000" pitchFamily="65" charset="-120"/>
              </a:rPr>
              <a:t> - </a:t>
            </a:r>
            <a:r>
              <a:rPr lang="zh-TW" altLang="zh-TW" sz="2200">
                <a:latin typeface="標楷體" pitchFamily="65" charset="-120"/>
                <a:ea typeface="標楷體" panose="03000509000000000000" pitchFamily="65" charset="-120"/>
              </a:rPr>
              <a:t>擷取的意圖需要被轉譯成能在整個網路套用的政策。啟動功能會使用全網路自動化將這些政策安裝到實體與虛擬網路基礎建設中。</a:t>
            </a:r>
          </a:p>
          <a:p>
            <a:pPr marL="380990" indent="-380990">
              <a:buFont typeface="Arial" pitchFamily="34" charset="0"/>
              <a:buChar char="•"/>
            </a:pPr>
            <a:r>
              <a:rPr lang="zh-TW" altLang="zh-TW" sz="2200" b="1">
                <a:latin typeface="標楷體" pitchFamily="65" charset="-120"/>
                <a:ea typeface="標楷體" panose="03000509000000000000" pitchFamily="65" charset="-120"/>
              </a:rPr>
              <a:t>確保</a:t>
            </a:r>
            <a:r>
              <a:rPr lang="en-US" altLang="zh-TW" sz="2200">
                <a:latin typeface="標楷體" pitchFamily="65" charset="-120"/>
                <a:ea typeface="標楷體" panose="03000509000000000000" pitchFamily="65" charset="-120"/>
              </a:rPr>
              <a:t> - </a:t>
            </a:r>
            <a:r>
              <a:rPr lang="zh-TW" altLang="zh-TW" sz="2200">
                <a:latin typeface="標楷體" pitchFamily="65" charset="-120"/>
                <a:ea typeface="標楷體" panose="03000509000000000000" pitchFamily="65" charset="-120"/>
              </a:rPr>
              <a:t>為了在任何時間點上持續檢查網路是否遵守所表達的意圖，確保功能保持一個持續的驗證和驗證循環。</a:t>
            </a:r>
            <a:endParaRPr lang="en-US" sz="2200">
              <a:solidFill>
                <a:srgbClr val="000000"/>
              </a:solidFill>
              <a:latin typeface="標楷體" pitchFamily="65" charset="-120"/>
              <a:ea typeface="標楷體" panose="03000509000000000000" pitchFamily="65" charset="-120"/>
            </a:endParaRPr>
          </a:p>
        </p:txBody>
      </p:sp>
      <p:pic>
        <p:nvPicPr>
          <p:cNvPr id="7" name="Picture 6">
            <a:extLst>
              <a:ext uri="{FF2B5EF4-FFF2-40B4-BE49-F238E27FC236}">
                <a16:creationId xmlns:a16="http://schemas.microsoft.com/office/drawing/2014/main" id="{5DD92BD8-D797-284B-AFC3-F118F38CDD9F}"/>
              </a:ext>
            </a:extLst>
          </p:cNvPr>
          <p:cNvPicPr>
            <a:picLocks noChangeAspect="1"/>
          </p:cNvPicPr>
          <p:nvPr/>
        </p:nvPicPr>
        <p:blipFill>
          <a:blip r:embed="rId3"/>
          <a:stretch>
            <a:fillRect/>
          </a:stretch>
        </p:blipFill>
        <p:spPr>
          <a:xfrm>
            <a:off x="6412090" y="2129229"/>
            <a:ext cx="5478135" cy="3575424"/>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612</a:t>
            </a:fld>
            <a:endParaRPr lang="en-US" kern="0">
              <a:solidFill>
                <a:srgbClr val="595959"/>
              </a:solidFill>
            </a:endParaRPr>
          </a:p>
        </p:txBody>
      </p:sp>
    </p:spTree>
    <p:custDataLst>
      <p:tags r:id="rId4"/>
    </p:custDataLst>
    <p:extLst>
      <p:ext uri="{BB962C8B-B14F-4D97-AF65-F5344CB8AC3E}">
        <p14:creationId xmlns:p14="http://schemas.microsoft.com/office/powerpoint/2010/main" val="1582214048"/>
      </p:ext>
    </p:extLst>
  </p:cSld>
  <p:clrMapOvr>
    <a:masterClrMapping/>
  </p:clrMapOvr>
  <p:transition/>
  <p:timing/>
</p:sld>
</file>

<file path=ppt/slides/slide6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E5E30E1C-56C1-F34D-A8E8-A3D3407946EF}"/>
              </a:ext>
            </a:extLst>
          </p:cNvPr>
          <p:cNvSpPr>
            <a:spLocks noGrp="1"/>
          </p:cNvSpPr>
          <p:nvPr>
            <p:ph idx="1"/>
          </p:nvPr>
        </p:nvSpPr>
        <p:spPr>
          <a:xfrm>
            <a:off x="192088" y="1065260"/>
            <a:ext cx="6351713" cy="5540425"/>
          </a:xfrm>
        </p:spPr>
        <p:txBody>
          <a:bodyPr/>
          <a:lstStyle/>
          <a:p>
            <a:pPr marL="0" indent="0">
              <a:buNone/>
            </a:pPr>
            <a:r>
              <a:rPr lang="zh-TW" altLang="en-US" sz="2133">
                <a:latin typeface="標楷體" pitchFamily="65" charset="-120"/>
              </a:rPr>
              <a:t>從 </a:t>
            </a:r>
            <a:r>
              <a:rPr lang="en-US" altLang="zh-TW" sz="2133">
                <a:latin typeface="標楷體" pitchFamily="65" charset="-120"/>
              </a:rPr>
              <a:t>IBN </a:t>
            </a:r>
            <a:r>
              <a:rPr lang="zh-TW" altLang="en-US" sz="2133">
                <a:latin typeface="標楷體" pitchFamily="65" charset="-120"/>
              </a:rPr>
              <a:t>的角度來看，實體和虛擬網路基礎建設是一種網狀架構。代表用於虛擬連接裝置的邏輯拓撲。覆疊限制了網路管理者必須程式設計的裝置數量。它還提供不受底層實體裝置控制的服務和替代轉發方式。 </a:t>
            </a:r>
          </a:p>
          <a:p>
            <a:pPr marL="0" indent="0">
              <a:buNone/>
            </a:pPr>
            <a:r>
              <a:rPr lang="zh-TW" altLang="en-US" sz="2133">
                <a:latin typeface="標楷體" pitchFamily="65" charset="-120"/>
              </a:rPr>
              <a:t>覆疊是如 </a:t>
            </a:r>
            <a:r>
              <a:rPr lang="en-US" altLang="zh-TW" sz="2133">
                <a:latin typeface="標楷體" pitchFamily="65" charset="-120"/>
              </a:rPr>
              <a:t>IPsec </a:t>
            </a:r>
            <a:r>
              <a:rPr lang="zh-TW" altLang="en-US" sz="2133">
                <a:latin typeface="標楷體" pitchFamily="65" charset="-120"/>
              </a:rPr>
              <a:t>和 </a:t>
            </a:r>
            <a:r>
              <a:rPr lang="en-US" altLang="zh-TW" sz="2133">
                <a:latin typeface="標楷體" pitchFamily="65" charset="-120"/>
              </a:rPr>
              <a:t>CAPWAP </a:t>
            </a:r>
            <a:r>
              <a:rPr lang="zh-TW" altLang="en-US" sz="2133">
                <a:latin typeface="標楷體" pitchFamily="65" charset="-120"/>
              </a:rPr>
              <a:t>等</a:t>
            </a:r>
            <a:r>
              <a:rPr lang="zh-TW" altLang="zh-TW" sz="2133">
                <a:latin typeface="標楷體" pitchFamily="65" charset="-120"/>
              </a:rPr>
              <a:t>封裝協定</a:t>
            </a:r>
            <a:r>
              <a:rPr lang="zh-TW" altLang="en-US" sz="2133">
                <a:latin typeface="標楷體" pitchFamily="65" charset="-120"/>
              </a:rPr>
              <a:t>發生的地方。使用 </a:t>
            </a:r>
            <a:r>
              <a:rPr lang="en-US" altLang="zh-TW" sz="2133">
                <a:latin typeface="標楷體" pitchFamily="65" charset="-120"/>
              </a:rPr>
              <a:t>IBN </a:t>
            </a:r>
            <a:r>
              <a:rPr lang="zh-TW" altLang="en-US" sz="2133">
                <a:latin typeface="標楷體" pitchFamily="65" charset="-120"/>
              </a:rPr>
              <a:t>解決方案，網路管理者可以透過政策準確地指定覆疊控制平面中究竟發生的事情。請注意，交換器的實體連接方式並不是覆疊關心的。</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14.6</a:t>
            </a:r>
            <a:r>
              <a:rPr lang="zh-TW" altLang="en-US" sz="3600">
                <a:solidFill>
                  <a:srgbClr val="004C69"/>
                </a:solidFill>
              </a:rPr>
              <a:t> </a:t>
            </a:r>
            <a:r>
              <a:rPr lang="en-US" altLang="zh-TW" sz="3600" smtClean="0">
                <a:solidFill>
                  <a:srgbClr val="004C69"/>
                </a:solidFill>
              </a:rPr>
              <a:t>IBN </a:t>
            </a:r>
            <a:r>
              <a:rPr lang="zh-TW" altLang="en-US" sz="3600">
                <a:solidFill>
                  <a:srgbClr val="004C69"/>
                </a:solidFill>
              </a:rPr>
              <a:t>和 </a:t>
            </a:r>
            <a:r>
              <a:rPr lang="en-US" altLang="zh-TW" sz="3600">
                <a:solidFill>
                  <a:srgbClr val="004C69"/>
                </a:solidFill>
              </a:rPr>
              <a:t>Cisco DNA Center</a:t>
            </a:r>
            <a:br>
              <a:rPr lang="en-US" sz="3600">
                <a:solidFill>
                  <a:srgbClr val="004C69"/>
                </a:solidFill>
              </a:rPr>
            </a:br>
            <a:r>
              <a:rPr lang="zh-TW" altLang="en-US" sz="3600">
                <a:solidFill>
                  <a:srgbClr val="004C69"/>
                </a:solidFill>
              </a:rPr>
              <a:t>網路基礎建設即網狀架構</a:t>
            </a:r>
          </a:p>
        </p:txBody>
      </p:sp>
      <p:pic>
        <p:nvPicPr>
          <p:cNvPr id="7" name="Picture 6">
            <a:extLst>
              <a:ext uri="{FF2B5EF4-FFF2-40B4-BE49-F238E27FC236}">
                <a16:creationId xmlns:a16="http://schemas.microsoft.com/office/drawing/2014/main" id="{759DF56E-2D1D-1D4E-9FF7-38C0C6E94D85}"/>
              </a:ext>
            </a:extLst>
          </p:cNvPr>
          <p:cNvPicPr>
            <a:picLocks noChangeAspect="1"/>
          </p:cNvPicPr>
          <p:nvPr/>
        </p:nvPicPr>
        <p:blipFill>
          <a:blip r:embed="rId3"/>
          <a:stretch>
            <a:fillRect/>
          </a:stretch>
        </p:blipFill>
        <p:spPr>
          <a:xfrm>
            <a:off x="6543800" y="1337861"/>
            <a:ext cx="5594272" cy="4195704"/>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613</a:t>
            </a:fld>
            <a:endParaRPr lang="en-US" kern="0">
              <a:solidFill>
                <a:srgbClr val="595959"/>
              </a:solidFill>
            </a:endParaRPr>
          </a:p>
        </p:txBody>
      </p:sp>
    </p:spTree>
    <p:custDataLst>
      <p:tags r:id="rId4"/>
    </p:custDataLst>
    <p:extLst>
      <p:ext uri="{BB962C8B-B14F-4D97-AF65-F5344CB8AC3E}">
        <p14:creationId xmlns:p14="http://schemas.microsoft.com/office/powerpoint/2010/main" val="112297680"/>
      </p:ext>
    </p:extLst>
  </p:cSld>
  <p:clrMapOvr>
    <a:masterClrMapping/>
  </p:clrMapOvr>
  <p:transition/>
  <p:timing/>
</p:sld>
</file>

<file path=ppt/slides/slide6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46A80F21-41F7-E045-809A-74CE6D530C03}"/>
              </a:ext>
            </a:extLst>
          </p:cNvPr>
          <p:cNvSpPr>
            <a:spLocks noGrp="1"/>
          </p:cNvSpPr>
          <p:nvPr>
            <p:ph idx="1"/>
          </p:nvPr>
        </p:nvSpPr>
        <p:spPr>
          <a:xfrm>
            <a:off x="192087" y="1065260"/>
            <a:ext cx="4267619" cy="5540425"/>
          </a:xfrm>
        </p:spPr>
        <p:txBody>
          <a:bodyPr/>
          <a:lstStyle/>
          <a:p>
            <a:pPr marL="0" indent="0">
              <a:buNone/>
            </a:pPr>
            <a:r>
              <a:rPr lang="zh-TW" altLang="en-US" sz="2133">
                <a:latin typeface="標楷體" pitchFamily="65" charset="-120"/>
              </a:rPr>
              <a:t>底層網路包含滿足業務目標所需的所有硬體的實體拓撲。如圖所示，底層顯示了額外的裝置，並指定了這些裝置的連接方式。端點（例如圖中的伺服器）可透過第 </a:t>
            </a:r>
            <a:r>
              <a:rPr lang="en-US" altLang="zh-TW" sz="2133">
                <a:latin typeface="標楷體" pitchFamily="65" charset="-120"/>
              </a:rPr>
              <a:t>2 </a:t>
            </a:r>
            <a:r>
              <a:rPr lang="zh-TW" altLang="en-US" sz="2133">
                <a:latin typeface="標楷體" pitchFamily="65" charset="-120"/>
              </a:rPr>
              <a:t>層裝置存取網路。底層控制平面負責簡單的轉送工作。</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14.6</a:t>
            </a:r>
            <a:r>
              <a:rPr lang="zh-TW" altLang="en-US" sz="3600">
                <a:solidFill>
                  <a:srgbClr val="004C69"/>
                </a:solidFill>
              </a:rPr>
              <a:t> </a:t>
            </a:r>
            <a:r>
              <a:rPr lang="en-US" altLang="zh-TW" sz="3600" smtClean="0">
                <a:solidFill>
                  <a:srgbClr val="004C69"/>
                </a:solidFill>
              </a:rPr>
              <a:t>IBN </a:t>
            </a:r>
            <a:r>
              <a:rPr lang="zh-TW" altLang="en-US" sz="3600">
                <a:solidFill>
                  <a:srgbClr val="004C69"/>
                </a:solidFill>
              </a:rPr>
              <a:t>和 </a:t>
            </a:r>
            <a:r>
              <a:rPr lang="en-US" altLang="zh-TW" sz="3600">
                <a:solidFill>
                  <a:srgbClr val="004C69"/>
                </a:solidFill>
              </a:rPr>
              <a:t>Cisco DNA Center</a:t>
            </a:r>
            <a:br>
              <a:rPr lang="en-US" sz="3600">
                <a:solidFill>
                  <a:srgbClr val="004C69"/>
                </a:solidFill>
              </a:rPr>
            </a:br>
            <a:r>
              <a:rPr lang="zh-TW" altLang="en-US" sz="3600">
                <a:solidFill>
                  <a:srgbClr val="004C69"/>
                </a:solidFill>
              </a:rPr>
              <a:t>網路基礎建設即網狀架構（續） </a:t>
            </a:r>
          </a:p>
        </p:txBody>
      </p:sp>
      <p:pic>
        <p:nvPicPr>
          <p:cNvPr id="8" name="Picture 7">
            <a:extLst>
              <a:ext uri="{FF2B5EF4-FFF2-40B4-BE49-F238E27FC236}">
                <a16:creationId xmlns:a16="http://schemas.microsoft.com/office/drawing/2014/main" id="{3C0F0AF0-7DA8-8242-A9C3-823B939C0588}"/>
              </a:ext>
            </a:extLst>
          </p:cNvPr>
          <p:cNvPicPr>
            <a:picLocks noChangeAspect="1"/>
          </p:cNvPicPr>
          <p:nvPr/>
        </p:nvPicPr>
        <p:blipFill>
          <a:blip r:embed="rId3"/>
          <a:stretch>
            <a:fillRect/>
          </a:stretch>
        </p:blipFill>
        <p:spPr>
          <a:xfrm>
            <a:off x="4772982" y="1309512"/>
            <a:ext cx="6899977" cy="4349985"/>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614</a:t>
            </a:fld>
            <a:endParaRPr lang="en-US" kern="0">
              <a:solidFill>
                <a:srgbClr val="595959"/>
              </a:solidFill>
            </a:endParaRPr>
          </a:p>
        </p:txBody>
      </p:sp>
    </p:spTree>
    <p:custDataLst>
      <p:tags r:id="rId4"/>
    </p:custDataLst>
    <p:extLst>
      <p:ext uri="{BB962C8B-B14F-4D97-AF65-F5344CB8AC3E}">
        <p14:creationId xmlns:p14="http://schemas.microsoft.com/office/powerpoint/2010/main" val="1204169982"/>
      </p:ext>
    </p:extLst>
  </p:cSld>
  <p:clrMapOvr>
    <a:masterClrMapping/>
  </p:clrMapOvr>
  <p:transition/>
  <p:timing/>
</p:sld>
</file>

<file path=ppt/slides/slide6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D249CF34-AC70-C540-81AB-A3AAAF73CB6E}"/>
              </a:ext>
            </a:extLst>
          </p:cNvPr>
          <p:cNvSpPr>
            <a:spLocks noGrp="1"/>
          </p:cNvSpPr>
          <p:nvPr>
            <p:ph idx="1"/>
          </p:nvPr>
        </p:nvSpPr>
        <p:spPr>
          <a:xfrm>
            <a:off x="192087" y="1065260"/>
            <a:ext cx="5117851" cy="5540425"/>
          </a:xfrm>
        </p:spPr>
        <p:txBody>
          <a:bodyPr/>
          <a:lstStyle/>
          <a:p>
            <a:pPr marL="0" indent="0">
              <a:buNone/>
            </a:pPr>
            <a:r>
              <a:rPr lang="en-US" altLang="zh-TW" sz="2133">
                <a:latin typeface="標楷體" pitchFamily="65" charset="-120"/>
              </a:rPr>
              <a:t>Cisco </a:t>
            </a:r>
            <a:r>
              <a:rPr lang="zh-TW" altLang="en-US" sz="2133">
                <a:latin typeface="標楷體" pitchFamily="65" charset="-120"/>
              </a:rPr>
              <a:t>使用 </a:t>
            </a:r>
            <a:r>
              <a:rPr lang="en-US" altLang="zh-TW" sz="2133">
                <a:latin typeface="標楷體" pitchFamily="65" charset="-120"/>
              </a:rPr>
              <a:t>Cisco DNA </a:t>
            </a:r>
            <a:r>
              <a:rPr lang="zh-TW" altLang="en-US" sz="2133">
                <a:latin typeface="標楷體" pitchFamily="65" charset="-120"/>
              </a:rPr>
              <a:t>實作 </a:t>
            </a:r>
            <a:r>
              <a:rPr lang="en-US" altLang="zh-TW" sz="2133">
                <a:latin typeface="標楷體" pitchFamily="65" charset="-120"/>
              </a:rPr>
              <a:t>IBN </a:t>
            </a:r>
            <a:r>
              <a:rPr lang="zh-TW" altLang="en-US" sz="2133">
                <a:latin typeface="標楷體" pitchFamily="65" charset="-120"/>
              </a:rPr>
              <a:t>網狀架構。如圖所示，業務意圖會安全地部署到網路基礎建設 </a:t>
            </a:r>
            <a:r>
              <a:rPr lang="en-US" altLang="zh-TW" sz="2133">
                <a:latin typeface="標楷體" pitchFamily="65" charset="-120"/>
              </a:rPr>
              <a:t>(</a:t>
            </a:r>
            <a:r>
              <a:rPr lang="zh-TW" altLang="en-US" sz="2133">
                <a:latin typeface="標楷體" pitchFamily="65" charset="-120"/>
              </a:rPr>
              <a:t>網狀架構</a:t>
            </a:r>
            <a:r>
              <a:rPr lang="en-US" altLang="zh-TW" sz="2133">
                <a:latin typeface="標楷體" pitchFamily="65" charset="-120"/>
              </a:rPr>
              <a:t>)</a:t>
            </a:r>
            <a:r>
              <a:rPr lang="zh-TW" altLang="en-US" sz="2133">
                <a:latin typeface="標楷體" pitchFamily="65" charset="-120"/>
              </a:rPr>
              <a:t>。然後，</a:t>
            </a:r>
            <a:r>
              <a:rPr lang="en-US" altLang="zh-TW" sz="2133">
                <a:latin typeface="標楷體" pitchFamily="65" charset="-120"/>
              </a:rPr>
              <a:t>Cisco DNA </a:t>
            </a:r>
            <a:r>
              <a:rPr lang="zh-TW" altLang="en-US" sz="2133">
                <a:latin typeface="標楷體" pitchFamily="65" charset="-120"/>
              </a:rPr>
              <a:t>會持續從許多來源（裝置和應用）收集資料，以提供豐富的資訊背景。然後可以分析這項資訊，以確保網路以最佳層級安全的執行，並符合業務意圖和網路政策。</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14.6</a:t>
            </a:r>
            <a:r>
              <a:rPr lang="zh-TW" altLang="en-US" sz="3600">
                <a:solidFill>
                  <a:srgbClr val="004C69"/>
                </a:solidFill>
              </a:rPr>
              <a:t> </a:t>
            </a:r>
            <a:r>
              <a:rPr lang="en-US" altLang="zh-TW" sz="3600" smtClean="0">
                <a:solidFill>
                  <a:srgbClr val="004C69"/>
                </a:solidFill>
              </a:rPr>
              <a:t>IBN </a:t>
            </a:r>
            <a:r>
              <a:rPr lang="zh-TW" altLang="en-US" sz="3600">
                <a:solidFill>
                  <a:srgbClr val="004C69"/>
                </a:solidFill>
              </a:rPr>
              <a:t>和 </a:t>
            </a:r>
            <a:r>
              <a:rPr lang="en-US" altLang="zh-TW" sz="3600">
                <a:solidFill>
                  <a:srgbClr val="004C69"/>
                </a:solidFill>
              </a:rPr>
              <a:t>Cisco DNA Center</a:t>
            </a:r>
            <a:br>
              <a:rPr lang="en-US" sz="3600">
                <a:solidFill>
                  <a:srgbClr val="004C69"/>
                </a:solidFill>
              </a:rPr>
            </a:br>
            <a:r>
              <a:rPr lang="en-US" altLang="zh-TW" sz="3600">
                <a:solidFill>
                  <a:srgbClr val="004C69"/>
                </a:solidFill>
              </a:rPr>
              <a:t>Cisco </a:t>
            </a:r>
            <a:r>
              <a:rPr lang="zh-TW" altLang="en-US" sz="3600">
                <a:solidFill>
                  <a:srgbClr val="004C69"/>
                </a:solidFill>
              </a:rPr>
              <a:t>數位網路架構 </a:t>
            </a:r>
            <a:r>
              <a:rPr lang="en-US" altLang="zh-TW" sz="3600">
                <a:solidFill>
                  <a:srgbClr val="004C69"/>
                </a:solidFill>
              </a:rPr>
              <a:t>(DNA)</a:t>
            </a:r>
            <a:endParaRPr lang="zh-TW" altLang="en-US" sz="3600">
              <a:solidFill>
                <a:srgbClr val="004C69"/>
              </a:solidFill>
            </a:endParaRPr>
          </a:p>
        </p:txBody>
      </p:sp>
      <p:pic>
        <p:nvPicPr>
          <p:cNvPr id="7" name="Picture 6">
            <a:extLst>
              <a:ext uri="{FF2B5EF4-FFF2-40B4-BE49-F238E27FC236}">
                <a16:creationId xmlns:a16="http://schemas.microsoft.com/office/drawing/2014/main" id="{5F17DB38-76AD-AA46-BDFE-18E9E1EF0146}"/>
              </a:ext>
            </a:extLst>
          </p:cNvPr>
          <p:cNvPicPr>
            <a:picLocks noChangeAspect="1"/>
          </p:cNvPicPr>
          <p:nvPr/>
        </p:nvPicPr>
        <p:blipFill>
          <a:blip r:embed="rId3"/>
          <a:stretch>
            <a:fillRect/>
          </a:stretch>
        </p:blipFill>
        <p:spPr>
          <a:xfrm>
            <a:off x="5563659" y="1188436"/>
            <a:ext cx="6103773" cy="4101349"/>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615</a:t>
            </a:fld>
            <a:endParaRPr lang="en-US" kern="0">
              <a:solidFill>
                <a:srgbClr val="595959"/>
              </a:solidFill>
            </a:endParaRPr>
          </a:p>
        </p:txBody>
      </p:sp>
    </p:spTree>
    <p:custDataLst>
      <p:tags r:id="rId4"/>
    </p:custDataLst>
    <p:extLst>
      <p:ext uri="{BB962C8B-B14F-4D97-AF65-F5344CB8AC3E}">
        <p14:creationId xmlns:p14="http://schemas.microsoft.com/office/powerpoint/2010/main" val="4281975239"/>
      </p:ext>
    </p:extLst>
  </p:cSld>
  <p:clrMapOvr>
    <a:masterClrMapping/>
  </p:clrMapOvr>
  <p:transition/>
  <p:timing/>
</p:sld>
</file>

<file path=ppt/slides/slide6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6" name="Content Placeholder 5">
            <a:extLst>
              <a:ext uri="{FF2B5EF4-FFF2-40B4-BE49-F238E27FC236}">
                <a16:creationId xmlns:a16="http://schemas.microsoft.com/office/drawing/2014/main" id="{F2372D25-DEF1-814B-AEFC-F76100EC35EE}"/>
              </a:ext>
            </a:extLst>
          </p:cNvPr>
          <p:cNvGraphicFramePr>
            <a:graphicFrameLocks noGrp="1"/>
          </p:cNvGraphicFramePr>
          <p:nvPr>
            <p:ph idx="1"/>
            <p:extLst>
              <p:ext uri="{D42A27DB-BD31-4B8C-83A1-F6EECF244321}">
                <p14:modId xmlns:p14="http://schemas.microsoft.com/office/powerpoint/2010/main" val="4002064894"/>
              </p:ext>
            </p:extLst>
          </p:nvPr>
        </p:nvGraphicFramePr>
        <p:xfrm>
          <a:off x="192618" y="1064684"/>
          <a:ext cx="11804649" cy="5664200"/>
        </p:xfrm>
        <a:graphic>
          <a:graphicData uri="http://schemas.openxmlformats.org/drawingml/2006/table">
            <a:tbl>
              <a:tblPr firstRow="1" bandRow="1">
                <a:tableStyleId>{5C22544A-7EE6-4342-B048-85BDC9FD1C3A}</a:tableStyleId>
              </a:tblPr>
              <a:tblGrid>
                <a:gridCol w="1799901">
                  <a:extLst>
                    <a:ext uri="{9D8B030D-6E8A-4147-A177-3AD203B41FA5}">
                      <a16:colId xmlns:a16="http://schemas.microsoft.com/office/drawing/2014/main" val="1935990425"/>
                    </a:ext>
                  </a:extLst>
                </a:gridCol>
                <a:gridCol w="5636731">
                  <a:extLst>
                    <a:ext uri="{9D8B030D-6E8A-4147-A177-3AD203B41FA5}">
                      <a16:colId xmlns:a16="http://schemas.microsoft.com/office/drawing/2014/main" val="318124368"/>
                    </a:ext>
                  </a:extLst>
                </a:gridCol>
                <a:gridCol w="4368017">
                  <a:extLst>
                    <a:ext uri="{9D8B030D-6E8A-4147-A177-3AD203B41FA5}">
                      <a16:colId xmlns:a16="http://schemas.microsoft.com/office/drawing/2014/main" val="3157880788"/>
                    </a:ext>
                  </a:extLst>
                </a:gridCol>
              </a:tblGrid>
              <a:tr h="695960">
                <a:tc>
                  <a:txBody>
                    <a:bodyPr vert="horz" wrap="square"/>
                    <a:lstStyle/>
                    <a:p>
                      <a:pPr algn="l" rtl="0" fontAlgn="ctr"/>
                      <a:r>
                        <a:rPr lang="zh-TW" sz="1900" b="1">
                          <a:effectLst/>
                          <a:latin typeface="標楷體" pitchFamily="65" charset="-120"/>
                          <a:ea typeface="標楷體" panose="03000509000000000000" pitchFamily="65" charset="-120"/>
                        </a:rPr>
                        <a:t>Cisco DNA </a:t>
                      </a:r>
                      <a:r>
                        <a:rPr lang="zh-TW" altLang="en-US" sz="1900" b="1">
                          <a:effectLst/>
                          <a:latin typeface="標楷體" pitchFamily="65" charset="-120"/>
                          <a:ea typeface="標楷體" panose="03000509000000000000" pitchFamily="65" charset="-120"/>
                        </a:rPr>
                        <a:t>解決方案</a:t>
                      </a:r>
                      <a:endParaRPr lang="zh-TW" sz="1900" b="1">
                        <a:effectLst/>
                        <a:latin typeface="標楷體" pitchFamily="65" charset="-120"/>
                        <a:ea typeface="標楷體" panose="03000509000000000000" pitchFamily="65" charset="-120"/>
                      </a:endParaRPr>
                    </a:p>
                  </a:txBody>
                  <a:tcPr marL="67365" marR="67365" marT="63500" marB="63500" anchor="ctr"/>
                </a:tc>
                <a:tc>
                  <a:txBody>
                    <a:bodyPr vert="horz" wrap="square"/>
                    <a:lstStyle/>
                    <a:p>
                      <a:pPr algn="l" rtl="0" fontAlgn="ctr"/>
                      <a:r>
                        <a:rPr lang="zh-TW" sz="1900" b="1">
                          <a:effectLst/>
                          <a:latin typeface="標楷體" pitchFamily="65" charset="-120"/>
                          <a:ea typeface="標楷體" panose="03000509000000000000" pitchFamily="65" charset="-120"/>
                        </a:rPr>
                        <a:t>說明</a:t>
                      </a:r>
                    </a:p>
                  </a:txBody>
                  <a:tcPr marL="67365" marR="67365" marT="63500" marB="63500" anchor="ctr"/>
                </a:tc>
                <a:tc>
                  <a:txBody>
                    <a:bodyPr vert="horz" wrap="square"/>
                    <a:lstStyle/>
                    <a:p>
                      <a:pPr algn="l" rtl="0" fontAlgn="ctr"/>
                      <a:r>
                        <a:rPr lang="zh-TW" sz="1900" b="1">
                          <a:effectLst/>
                          <a:latin typeface="標楷體" pitchFamily="65" charset="-120"/>
                          <a:ea typeface="標楷體" panose="03000509000000000000" pitchFamily="65" charset="-120"/>
                        </a:rPr>
                        <a:t>優勢</a:t>
                      </a:r>
                    </a:p>
                  </a:txBody>
                  <a:tcPr marL="67365" marR="67365" marT="63500" marB="63500" anchor="ctr"/>
                </a:tc>
                <a:extLst>
                  <a:ext uri="{0D108BD9-81ED-4DB2-BD59-A6C34878D82A}">
                    <a16:rowId xmlns:a16="http://schemas.microsoft.com/office/drawing/2014/main" val="2771194440"/>
                  </a:ext>
                </a:extLst>
              </a:tr>
              <a:tr h="3027680">
                <a:tc>
                  <a:txBody>
                    <a:bodyPr vert="horz" wrap="square"/>
                    <a:lstStyle/>
                    <a:p>
                      <a:pPr fontAlgn="ctr"/>
                      <a:r>
                        <a:rPr lang="en-US" sz="2400" b="1">
                          <a:effectLst/>
                          <a:latin typeface="標楷體" pitchFamily="65" charset="-120"/>
                          <a:ea typeface="標楷體" panose="03000509000000000000" pitchFamily="65" charset="-120"/>
                        </a:rPr>
                        <a:t>SD-Access</a:t>
                      </a:r>
                      <a:endParaRPr lang="en-US" sz="24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第一個使用 </a:t>
                      </a:r>
                      <a:r>
                        <a:rPr lang="en-US" altLang="zh-TW" sz="2400" b="0">
                          <a:effectLst/>
                          <a:latin typeface="標楷體" pitchFamily="65" charset="-120"/>
                          <a:ea typeface="標楷體" panose="03000509000000000000" pitchFamily="65" charset="-120"/>
                        </a:rPr>
                        <a:t>Cisco DNA </a:t>
                      </a:r>
                      <a:r>
                        <a:rPr lang="zh-TW" altLang="en-US" sz="2400" b="0">
                          <a:effectLst/>
                          <a:latin typeface="標楷體" pitchFamily="65" charset="-120"/>
                          <a:ea typeface="標楷體" panose="03000509000000000000" pitchFamily="65" charset="-120"/>
                        </a:rPr>
                        <a:t>建置的意向型企業網路解決方案。</a:t>
                      </a:r>
                    </a:p>
                    <a:p>
                      <a:pPr fontAlgn="ctr">
                        <a:buFont typeface="Arial" pitchFamily="34" charset="0"/>
                        <a:buChar char="•"/>
                      </a:pPr>
                      <a:r>
                        <a:rPr lang="zh-TW" altLang="en-US" sz="2400" b="0">
                          <a:effectLst/>
                          <a:latin typeface="標楷體" pitchFamily="65" charset="-120"/>
                          <a:ea typeface="標楷體" panose="03000509000000000000" pitchFamily="65" charset="-120"/>
                        </a:rPr>
                        <a:t>它使用跨越 </a:t>
                      </a:r>
                      <a:r>
                        <a:rPr lang="en-US" altLang="zh-TW" sz="2400" b="0">
                          <a:effectLst/>
                          <a:latin typeface="標楷體" pitchFamily="65" charset="-120"/>
                          <a:ea typeface="標楷體" panose="03000509000000000000" pitchFamily="65" charset="-120"/>
                        </a:rPr>
                        <a:t>LAN </a:t>
                      </a:r>
                      <a:r>
                        <a:rPr lang="zh-TW" altLang="en-US" sz="2400" b="0">
                          <a:effectLst/>
                          <a:latin typeface="標楷體" pitchFamily="65" charset="-120"/>
                          <a:ea typeface="標楷體" panose="03000509000000000000" pitchFamily="65" charset="-120"/>
                        </a:rPr>
                        <a:t>和 </a:t>
                      </a:r>
                      <a:r>
                        <a:rPr lang="en-US" altLang="zh-TW" sz="2400" b="0">
                          <a:effectLst/>
                          <a:latin typeface="標楷體" pitchFamily="65" charset="-120"/>
                          <a:ea typeface="標楷體" panose="03000509000000000000" pitchFamily="65" charset="-120"/>
                        </a:rPr>
                        <a:t>WLAN </a:t>
                      </a:r>
                      <a:r>
                        <a:rPr lang="zh-TW" altLang="en-US" sz="2400" b="0">
                          <a:effectLst/>
                          <a:latin typeface="標楷體" pitchFamily="65" charset="-120"/>
                          <a:ea typeface="標楷體" panose="03000509000000000000" pitchFamily="65" charset="-120"/>
                        </a:rPr>
                        <a:t>的單一網狀架構，建立一致且高度安全的使用者體驗。</a:t>
                      </a:r>
                    </a:p>
                    <a:p>
                      <a:pPr fontAlgn="ctr">
                        <a:buFont typeface="Arial" pitchFamily="34" charset="0"/>
                        <a:buChar char="•"/>
                      </a:pPr>
                      <a:r>
                        <a:rPr lang="zh-TW" altLang="en-US" sz="2400" b="0">
                          <a:effectLst/>
                          <a:latin typeface="標楷體" pitchFamily="65" charset="-120"/>
                          <a:ea typeface="標楷體" panose="03000509000000000000" pitchFamily="65" charset="-120"/>
                        </a:rPr>
                        <a:t>它會分段使用者、裝置和應用程式流量，並自動化使用者存取政策，以便在網路上為任何使用者或裝置，包含任何應用程式，建立正確的政策。</a:t>
                      </a:r>
                    </a:p>
                  </a:txBody>
                  <a:tcPr marL="50800" marR="50800" marT="50800" marB="50800" anchor="ctr"/>
                </a:tc>
                <a:tc>
                  <a:txBody>
                    <a:bodyPr vert="horz" wrap="square"/>
                    <a:lstStyle/>
                    <a:p>
                      <a:pPr fontAlgn="ctr"/>
                      <a:r>
                        <a:rPr lang="zh-TW" altLang="en-US" sz="2400" b="0">
                          <a:effectLst/>
                          <a:latin typeface="標楷體" pitchFamily="65" charset="-120"/>
                          <a:ea typeface="標楷體" panose="03000509000000000000" pitchFamily="65" charset="-120"/>
                        </a:rPr>
                        <a:t>任何使用者或裝置皆可在數分鐘內進行任何應用程式網路存取，且不會影響安全性。</a:t>
                      </a:r>
                    </a:p>
                  </a:txBody>
                  <a:tcPr marL="50800" marR="50800" marT="50800" marB="50800" anchor="ctr"/>
                </a:tc>
                <a:extLst>
                  <a:ext uri="{0D108BD9-81ED-4DB2-BD59-A6C34878D82A}">
                    <a16:rowId xmlns:a16="http://schemas.microsoft.com/office/drawing/2014/main" val="1067842872"/>
                  </a:ext>
                </a:extLst>
              </a:tr>
              <a:tr h="1930400">
                <a:tc>
                  <a:txBody>
                    <a:bodyPr vert="horz" wrap="square"/>
                    <a:lstStyle/>
                    <a:p>
                      <a:pPr fontAlgn="ctr"/>
                      <a:r>
                        <a:rPr lang="en-US" sz="2400" b="1">
                          <a:effectLst/>
                          <a:latin typeface="標楷體" pitchFamily="65" charset="-120"/>
                          <a:ea typeface="標楷體" panose="03000509000000000000" pitchFamily="65" charset="-120"/>
                        </a:rPr>
                        <a:t>SD-WAN</a:t>
                      </a:r>
                      <a:endParaRPr lang="en-US" sz="2400" b="0">
                        <a:effectLst/>
                        <a:latin typeface="標楷體" pitchFamily="65" charset="-120"/>
                        <a:ea typeface="標楷體" panose="03000509000000000000" pitchFamily="65" charset="-120"/>
                      </a:endParaRPr>
                    </a:p>
                  </a:txBody>
                  <a:tcPr marL="50800" marR="50800"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它使用安全的雲端傳遞架構來集中管理 </a:t>
                      </a:r>
                      <a:r>
                        <a:rPr lang="en-US" altLang="zh-TW" sz="2400" b="0">
                          <a:effectLst/>
                          <a:latin typeface="標楷體" pitchFamily="65" charset="-120"/>
                          <a:ea typeface="標楷體" panose="03000509000000000000" pitchFamily="65" charset="-120"/>
                        </a:rPr>
                        <a:t>WAN </a:t>
                      </a:r>
                      <a:r>
                        <a:rPr lang="zh-TW" altLang="en-US" sz="2400" b="0">
                          <a:effectLst/>
                          <a:latin typeface="標楷體" pitchFamily="65" charset="-120"/>
                          <a:ea typeface="標楷體" panose="03000509000000000000" pitchFamily="65" charset="-120"/>
                        </a:rPr>
                        <a:t>連線。</a:t>
                      </a:r>
                    </a:p>
                    <a:p>
                      <a:pPr fontAlgn="ctr">
                        <a:buFont typeface="Arial" pitchFamily="34" charset="0"/>
                        <a:buChar char="•"/>
                      </a:pPr>
                      <a:r>
                        <a:rPr lang="zh-TW" altLang="en-US" sz="2400" b="0">
                          <a:effectLst/>
                          <a:latin typeface="標楷體" pitchFamily="65" charset="-120"/>
                          <a:ea typeface="標楷體" panose="03000509000000000000" pitchFamily="65" charset="-120"/>
                        </a:rPr>
                        <a:t>它簡化並加速安全、靈活且豐富的 </a:t>
                      </a:r>
                      <a:r>
                        <a:rPr lang="en-US" altLang="zh-TW" sz="2400" b="0">
                          <a:effectLst/>
                          <a:latin typeface="標楷體" pitchFamily="65" charset="-120"/>
                          <a:ea typeface="標楷體" panose="03000509000000000000" pitchFamily="65" charset="-120"/>
                        </a:rPr>
                        <a:t>WAN </a:t>
                      </a:r>
                      <a:r>
                        <a:rPr lang="zh-TW" altLang="en-US" sz="2400" b="0">
                          <a:effectLst/>
                          <a:latin typeface="標楷體" pitchFamily="65" charset="-120"/>
                          <a:ea typeface="標楷體" panose="03000509000000000000" pitchFamily="65" charset="-120"/>
                        </a:rPr>
                        <a:t>服務的交付，以連接資料中心、分支機構、園區和託管設施。</a:t>
                      </a:r>
                    </a:p>
                  </a:txBody>
                  <a:tcPr marL="50800" marR="50800"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為內部部署或雲端的應用程式提供更優質的使用者體驗。</a:t>
                      </a:r>
                    </a:p>
                    <a:p>
                      <a:pPr fontAlgn="ctr">
                        <a:buFont typeface="Arial" pitchFamily="34" charset="0"/>
                        <a:buChar char="•"/>
                      </a:pPr>
                      <a:r>
                        <a:rPr lang="zh-TW" altLang="en-US" sz="2400" b="0">
                          <a:effectLst/>
                          <a:latin typeface="標楷體" pitchFamily="65" charset="-120"/>
                          <a:ea typeface="標楷體" panose="03000509000000000000" pitchFamily="65" charset="-120"/>
                        </a:rPr>
                        <a:t>部署更輕鬆，傳輸具獨立性，實現更高的靈活性並節省成本。</a:t>
                      </a:r>
                    </a:p>
                  </a:txBody>
                  <a:tcPr marL="50800" marR="50800" marT="50800" marB="50800" anchor="ctr"/>
                </a:tc>
                <a:extLst>
                  <a:ext uri="{0D108BD9-81ED-4DB2-BD59-A6C34878D82A}">
                    <a16:rowId xmlns:a16="http://schemas.microsoft.com/office/drawing/2014/main" val="3162068179"/>
                  </a:ext>
                </a:extLst>
              </a:tr>
            </a:tbl>
          </a:graphicData>
        </a:graphic>
      </p:graphicFrame>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14.6</a:t>
            </a:r>
            <a:r>
              <a:rPr lang="zh-TW" altLang="en-US" sz="3600">
                <a:solidFill>
                  <a:srgbClr val="004C69"/>
                </a:solidFill>
              </a:rPr>
              <a:t> </a:t>
            </a:r>
            <a:r>
              <a:rPr lang="en-US" altLang="zh-TW" sz="3600" smtClean="0">
                <a:solidFill>
                  <a:srgbClr val="004C69"/>
                </a:solidFill>
              </a:rPr>
              <a:t>IBN </a:t>
            </a:r>
            <a:r>
              <a:rPr lang="zh-TW" altLang="en-US" sz="3600">
                <a:solidFill>
                  <a:srgbClr val="004C69"/>
                </a:solidFill>
              </a:rPr>
              <a:t>和 </a:t>
            </a:r>
            <a:r>
              <a:rPr lang="en-US" altLang="zh-TW" sz="3600">
                <a:solidFill>
                  <a:srgbClr val="004C69"/>
                </a:solidFill>
              </a:rPr>
              <a:t>Cisco DNA Center</a:t>
            </a:r>
            <a:br>
              <a:rPr lang="en-US" sz="3600">
                <a:solidFill>
                  <a:srgbClr val="004C69"/>
                </a:solidFill>
              </a:rPr>
            </a:br>
            <a:r>
              <a:rPr lang="en-US" altLang="zh-TW" sz="3600">
                <a:solidFill>
                  <a:srgbClr val="004C69"/>
                </a:solidFill>
              </a:rPr>
              <a:t>Cisco </a:t>
            </a:r>
            <a:r>
              <a:rPr lang="zh-TW" altLang="en-US" sz="3600">
                <a:solidFill>
                  <a:srgbClr val="004C69"/>
                </a:solidFill>
              </a:rPr>
              <a:t>數位網路架構 </a:t>
            </a:r>
            <a:r>
              <a:rPr lang="en-US" altLang="zh-TW" sz="3600">
                <a:solidFill>
                  <a:srgbClr val="004C69"/>
                </a:solidFill>
              </a:rPr>
              <a:t>(DNA)</a:t>
            </a:r>
            <a:r>
              <a:rPr lang="zh-TW" altLang="en-US" sz="3600">
                <a:solidFill>
                  <a:srgbClr val="004C69"/>
                </a:solidFill>
              </a:rPr>
              <a:t>（續）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616</a:t>
            </a:fld>
            <a:endParaRPr lang="en-US" kern="0">
              <a:solidFill>
                <a:srgbClr val="595959"/>
              </a:solidFill>
            </a:endParaRPr>
          </a:p>
        </p:txBody>
      </p:sp>
    </p:spTree>
    <p:custDataLst>
      <p:tags r:id="rId3"/>
    </p:custDataLst>
    <p:extLst>
      <p:ext uri="{BB962C8B-B14F-4D97-AF65-F5344CB8AC3E}">
        <p14:creationId xmlns:p14="http://schemas.microsoft.com/office/powerpoint/2010/main" val="1938009728"/>
      </p:ext>
    </p:extLst>
  </p:cSld>
  <p:clrMapOvr>
    <a:masterClrMapping/>
  </p:clrMapOvr>
  <p:transition/>
  <p:timing/>
</p:sld>
</file>

<file path=ppt/slides/slide6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6" name="Content Placeholder 5">
            <a:extLst>
              <a:ext uri="{FF2B5EF4-FFF2-40B4-BE49-F238E27FC236}">
                <a16:creationId xmlns:a16="http://schemas.microsoft.com/office/drawing/2014/main" id="{F2372D25-DEF1-814B-AEFC-F76100EC35EE}"/>
              </a:ext>
            </a:extLst>
          </p:cNvPr>
          <p:cNvGraphicFramePr>
            <a:graphicFrameLocks noGrp="1"/>
          </p:cNvGraphicFramePr>
          <p:nvPr>
            <p:ph idx="1"/>
            <p:extLst>
              <p:ext uri="{D42A27DB-BD31-4B8C-83A1-F6EECF244321}">
                <p14:modId xmlns:p14="http://schemas.microsoft.com/office/powerpoint/2010/main" val="2005195269"/>
              </p:ext>
            </p:extLst>
          </p:nvPr>
        </p:nvGraphicFramePr>
        <p:xfrm>
          <a:off x="192618" y="1064684"/>
          <a:ext cx="11804650" cy="4932680"/>
        </p:xfrm>
        <a:graphic>
          <a:graphicData uri="http://schemas.openxmlformats.org/drawingml/2006/table">
            <a:tbl>
              <a:tblPr firstRow="1" bandRow="1">
                <a:tableStyleId>{5C22544A-7EE6-4342-B048-85BDC9FD1C3A}</a:tableStyleId>
              </a:tblPr>
              <a:tblGrid>
                <a:gridCol w="1753447">
                  <a:extLst>
                    <a:ext uri="{9D8B030D-6E8A-4147-A177-3AD203B41FA5}">
                      <a16:colId xmlns:a16="http://schemas.microsoft.com/office/drawing/2014/main" val="1935990425"/>
                    </a:ext>
                  </a:extLst>
                </a:gridCol>
                <a:gridCol w="4828079">
                  <a:extLst>
                    <a:ext uri="{9D8B030D-6E8A-4147-A177-3AD203B41FA5}">
                      <a16:colId xmlns:a16="http://schemas.microsoft.com/office/drawing/2014/main" val="318124368"/>
                    </a:ext>
                  </a:extLst>
                </a:gridCol>
                <a:gridCol w="5223124">
                  <a:extLst>
                    <a:ext uri="{9D8B030D-6E8A-4147-A177-3AD203B41FA5}">
                      <a16:colId xmlns:a16="http://schemas.microsoft.com/office/drawing/2014/main" val="3157880788"/>
                    </a:ext>
                  </a:extLst>
                </a:gridCol>
              </a:tblGrid>
              <a:tr h="695960">
                <a:tc>
                  <a:txBody>
                    <a:bodyPr vert="horz" wrap="square"/>
                    <a:lstStyle/>
                    <a:p>
                      <a:pPr algn="l" rtl="0" fontAlgn="ctr"/>
                      <a:r>
                        <a:rPr lang="zh-TW" sz="1900" b="1">
                          <a:effectLst/>
                          <a:latin typeface="標楷體" pitchFamily="65" charset="-120"/>
                          <a:ea typeface="標楷體" panose="03000509000000000000" pitchFamily="65" charset="-120"/>
                        </a:rPr>
                        <a:t>Cisco DNA</a:t>
                      </a:r>
                      <a:r>
                        <a:rPr lang="zh-TW" altLang="en-US" sz="1900" b="1">
                          <a:effectLst/>
                          <a:latin typeface="標楷體" pitchFamily="65" charset="-120"/>
                          <a:ea typeface="標楷體" panose="03000509000000000000" pitchFamily="65" charset="-120"/>
                        </a:rPr>
                        <a:t> 解決方案</a:t>
                      </a:r>
                      <a:endParaRPr lang="zh-TW" sz="1900" b="1">
                        <a:effectLst/>
                        <a:latin typeface="標楷體" pitchFamily="65" charset="-120"/>
                        <a:ea typeface="標楷體" panose="03000509000000000000" pitchFamily="65" charset="-120"/>
                      </a:endParaRPr>
                    </a:p>
                  </a:txBody>
                  <a:tcPr marL="67895" marR="67895" marT="63500" marB="63500" anchor="ctr"/>
                </a:tc>
                <a:tc>
                  <a:txBody>
                    <a:bodyPr vert="horz" wrap="square"/>
                    <a:lstStyle/>
                    <a:p>
                      <a:pPr algn="l" rtl="0" fontAlgn="ctr"/>
                      <a:r>
                        <a:rPr lang="zh-TW" sz="1900" b="1">
                          <a:effectLst/>
                          <a:latin typeface="標楷體" pitchFamily="65" charset="-120"/>
                          <a:ea typeface="標楷體" panose="03000509000000000000" pitchFamily="65" charset="-120"/>
                        </a:rPr>
                        <a:t>說明</a:t>
                      </a:r>
                    </a:p>
                  </a:txBody>
                  <a:tcPr marL="67895" marR="67895" marT="63500" marB="63500" anchor="ctr"/>
                </a:tc>
                <a:tc>
                  <a:txBody>
                    <a:bodyPr vert="horz" wrap="square"/>
                    <a:lstStyle/>
                    <a:p>
                      <a:pPr algn="l" rtl="0" fontAlgn="ctr"/>
                      <a:r>
                        <a:rPr lang="zh-TW" sz="1900" b="1">
                          <a:effectLst/>
                          <a:latin typeface="標楷體" pitchFamily="65" charset="-120"/>
                          <a:ea typeface="標楷體" panose="03000509000000000000" pitchFamily="65" charset="-120"/>
                        </a:rPr>
                        <a:t>優勢</a:t>
                      </a:r>
                    </a:p>
                  </a:txBody>
                  <a:tcPr marL="67895" marR="67895" marT="63500" marB="63500" anchor="ctr"/>
                </a:tc>
                <a:extLst>
                  <a:ext uri="{0D108BD9-81ED-4DB2-BD59-A6C34878D82A}">
                    <a16:rowId xmlns:a16="http://schemas.microsoft.com/office/drawing/2014/main" val="2771194440"/>
                  </a:ext>
                </a:extLst>
              </a:tr>
              <a:tr h="2296160">
                <a:tc>
                  <a:txBody>
                    <a:bodyPr vert="horz" wrap="square"/>
                    <a:lstStyle/>
                    <a:p>
                      <a:pPr fontAlgn="ctr"/>
                      <a:r>
                        <a:rPr lang="en-US" sz="2400" b="1">
                          <a:effectLst/>
                          <a:latin typeface="標楷體" pitchFamily="65" charset="-120"/>
                          <a:ea typeface="標楷體" panose="03000509000000000000" pitchFamily="65" charset="-120"/>
                        </a:rPr>
                        <a:t>Cisco DNA Assurance</a:t>
                      </a:r>
                      <a:endParaRPr lang="en-US" sz="2400" b="0">
                        <a:effectLst/>
                        <a:latin typeface="標楷體" pitchFamily="65" charset="-120"/>
                        <a:ea typeface="標楷體" panose="03000509000000000000" pitchFamily="65" charset="-120"/>
                      </a:endParaRPr>
                    </a:p>
                  </a:txBody>
                  <a:tcPr marL="54316" marR="54316"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用於故障排除和提高 </a:t>
                      </a:r>
                      <a:r>
                        <a:rPr lang="en-US" altLang="zh-TW" sz="2400" b="0">
                          <a:effectLst/>
                          <a:latin typeface="標楷體" pitchFamily="65" charset="-120"/>
                          <a:ea typeface="標楷體" panose="03000509000000000000" pitchFamily="65" charset="-120"/>
                        </a:rPr>
                        <a:t>IT </a:t>
                      </a:r>
                      <a:r>
                        <a:rPr lang="zh-TW" altLang="en-US" sz="2400" b="0">
                          <a:effectLst/>
                          <a:latin typeface="標楷體" pitchFamily="65" charset="-120"/>
                          <a:ea typeface="標楷體" panose="03000509000000000000" pitchFamily="65" charset="-120"/>
                        </a:rPr>
                        <a:t>生產力。</a:t>
                      </a:r>
                    </a:p>
                    <a:p>
                      <a:pPr fontAlgn="ctr">
                        <a:buFont typeface="Arial" pitchFamily="34" charset="0"/>
                        <a:buChar char="•"/>
                      </a:pPr>
                      <a:r>
                        <a:rPr lang="zh-TW" altLang="en-US" sz="2400" b="0">
                          <a:effectLst/>
                          <a:latin typeface="標楷體" pitchFamily="65" charset="-120"/>
                          <a:ea typeface="標楷體" panose="03000509000000000000" pitchFamily="65" charset="-120"/>
                        </a:rPr>
                        <a:t>它應用進階分析和機器學習來改善效能和問題解決，並預測以確保網路效能。</a:t>
                      </a:r>
                    </a:p>
                    <a:p>
                      <a:pPr fontAlgn="ctr">
                        <a:buFont typeface="Arial" pitchFamily="34" charset="0"/>
                        <a:buChar char="•"/>
                      </a:pPr>
                      <a:r>
                        <a:rPr lang="zh-TW" altLang="en-US" sz="2400" b="0">
                          <a:effectLst/>
                          <a:latin typeface="標楷體" pitchFamily="65" charset="-120"/>
                          <a:ea typeface="標楷體" panose="03000509000000000000" pitchFamily="65" charset="-120"/>
                        </a:rPr>
                        <a:t>它會針對需要注意的網路狀況提供即時通知。</a:t>
                      </a:r>
                    </a:p>
                  </a:txBody>
                  <a:tcPr marL="54316" marR="54316"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讓你識別根本原因，並提供建議的修復方法，加快故障排除速度。</a:t>
                      </a:r>
                    </a:p>
                    <a:p>
                      <a:pPr fontAlgn="ctr">
                        <a:buFont typeface="Arial" pitchFamily="34" charset="0"/>
                        <a:buChar char="•"/>
                      </a:pPr>
                      <a:r>
                        <a:rPr lang="en-US" altLang="zh-TW" sz="2400" b="0">
                          <a:effectLst/>
                          <a:latin typeface="標楷體" pitchFamily="65" charset="-120"/>
                          <a:ea typeface="標楷體" panose="03000509000000000000" pitchFamily="65" charset="-120"/>
                        </a:rPr>
                        <a:t>Cisco DNA </a:t>
                      </a:r>
                      <a:r>
                        <a:rPr lang="zh-TW" altLang="en-US" sz="2400" b="0">
                          <a:effectLst/>
                          <a:latin typeface="標楷體" pitchFamily="65" charset="-120"/>
                          <a:ea typeface="標楷體" panose="03000509000000000000" pitchFamily="65" charset="-120"/>
                        </a:rPr>
                        <a:t>中心提供易於使用的單一具有洞察與向下切入功能的儀表板。</a:t>
                      </a:r>
                    </a:p>
                    <a:p>
                      <a:pPr fontAlgn="ctr">
                        <a:buFont typeface="Arial" pitchFamily="34" charset="0"/>
                        <a:buChar char="•"/>
                      </a:pPr>
                      <a:r>
                        <a:rPr lang="zh-TW" altLang="en-US" sz="2400" b="0">
                          <a:effectLst/>
                          <a:latin typeface="標楷體" pitchFamily="65" charset="-120"/>
                          <a:ea typeface="標楷體" panose="03000509000000000000" pitchFamily="65" charset="-120"/>
                        </a:rPr>
                        <a:t>機器學習持續改善著網路智慧，可在問題發生前先行預測。</a:t>
                      </a:r>
                    </a:p>
                  </a:txBody>
                  <a:tcPr marL="54316" marR="54316" marT="50800" marB="50800" anchor="ctr"/>
                </a:tc>
                <a:extLst>
                  <a:ext uri="{0D108BD9-81ED-4DB2-BD59-A6C34878D82A}">
                    <a16:rowId xmlns:a16="http://schemas.microsoft.com/office/drawing/2014/main" val="3094208145"/>
                  </a:ext>
                </a:extLst>
              </a:tr>
              <a:tr h="1930400">
                <a:tc>
                  <a:txBody>
                    <a:bodyPr vert="horz" wrap="square"/>
                    <a:lstStyle/>
                    <a:p>
                      <a:pPr fontAlgn="ctr"/>
                      <a:r>
                        <a:rPr lang="en-US" sz="2400" b="1">
                          <a:effectLst/>
                          <a:latin typeface="標楷體" pitchFamily="65" charset="-120"/>
                          <a:ea typeface="標楷體" panose="03000509000000000000" pitchFamily="65" charset="-120"/>
                        </a:rPr>
                        <a:t>Cisco DNA </a:t>
                      </a:r>
                      <a:r>
                        <a:rPr lang="zh-TW" altLang="en-US" sz="2400" b="1">
                          <a:effectLst/>
                          <a:latin typeface="標楷體" pitchFamily="65" charset="-120"/>
                          <a:ea typeface="標楷體" panose="03000509000000000000" pitchFamily="65" charset="-120"/>
                        </a:rPr>
                        <a:t>安全</a:t>
                      </a:r>
                      <a:endParaRPr lang="zh-TW" altLang="en-US" sz="2400" b="0">
                        <a:effectLst/>
                        <a:latin typeface="標楷體" pitchFamily="65" charset="-120"/>
                        <a:ea typeface="標楷體" panose="03000509000000000000" pitchFamily="65" charset="-120"/>
                      </a:endParaRPr>
                    </a:p>
                  </a:txBody>
                  <a:tcPr marL="54316" marR="54316"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用來提供藉由使用網路即感測器進行即時分析和智慧獲得的可視性。</a:t>
                      </a:r>
                    </a:p>
                    <a:p>
                      <a:pPr fontAlgn="ctr">
                        <a:buFont typeface="Arial" pitchFamily="34" charset="0"/>
                        <a:buChar char="•"/>
                      </a:pPr>
                      <a:r>
                        <a:rPr lang="zh-TW" altLang="en-US" sz="2400" b="0">
                          <a:effectLst/>
                          <a:latin typeface="標楷體" pitchFamily="65" charset="-120"/>
                          <a:ea typeface="標楷體" panose="03000509000000000000" pitchFamily="65" charset="-120"/>
                        </a:rPr>
                        <a:t>它提供更精細的控制，以強制執行政策並遏制網路上的威脅。</a:t>
                      </a:r>
                    </a:p>
                  </a:txBody>
                  <a:tcPr marL="54316" marR="54316" marT="50800" marB="50800" anchor="ctr"/>
                </a:tc>
                <a:tc>
                  <a:txBody>
                    <a:bodyPr vert="horz" wrap="square"/>
                    <a:lstStyle/>
                    <a:p>
                      <a:pPr fontAlgn="ctr">
                        <a:buFont typeface="Arial" pitchFamily="34" charset="0"/>
                        <a:buChar char="•"/>
                      </a:pPr>
                      <a:r>
                        <a:rPr lang="zh-TW" altLang="en-US" sz="2400" b="0">
                          <a:effectLst/>
                          <a:latin typeface="標楷體" pitchFamily="65" charset="-120"/>
                          <a:ea typeface="標楷體" panose="03000509000000000000" pitchFamily="65" charset="-120"/>
                        </a:rPr>
                        <a:t>降低風險並保護組織不受威脅影響，即便在加密流量中也辦得到。</a:t>
                      </a:r>
                    </a:p>
                    <a:p>
                      <a:pPr fontAlgn="ctr">
                        <a:buFont typeface="Arial" pitchFamily="34" charset="0"/>
                        <a:buChar char="•"/>
                      </a:pPr>
                      <a:r>
                        <a:rPr lang="zh-TW" altLang="en-US" sz="2400" b="0">
                          <a:effectLst/>
                          <a:latin typeface="標楷體" pitchFamily="65" charset="-120"/>
                          <a:ea typeface="標楷體" panose="03000509000000000000" pitchFamily="65" charset="-120"/>
                        </a:rPr>
                        <a:t>透過即時分析獲得 </a:t>
                      </a:r>
                      <a:r>
                        <a:rPr lang="en-US" altLang="zh-TW" sz="2400" b="0">
                          <a:effectLst/>
                          <a:latin typeface="標楷體" pitchFamily="65" charset="-120"/>
                          <a:ea typeface="標楷體" panose="03000509000000000000" pitchFamily="65" charset="-120"/>
                        </a:rPr>
                        <a:t>360 </a:t>
                      </a:r>
                      <a:r>
                        <a:rPr lang="zh-TW" altLang="en-US" sz="2400" b="0">
                          <a:effectLst/>
                          <a:latin typeface="標楷體" pitchFamily="65" charset="-120"/>
                          <a:ea typeface="標楷體" panose="03000509000000000000" pitchFamily="65" charset="-120"/>
                        </a:rPr>
                        <a:t>度可視性，將深度智慧運用在整個網路中。</a:t>
                      </a:r>
                    </a:p>
                    <a:p>
                      <a:pPr fontAlgn="ctr">
                        <a:buFont typeface="Arial" pitchFamily="34" charset="0"/>
                        <a:buChar char="•"/>
                      </a:pPr>
                      <a:r>
                        <a:rPr lang="zh-TW" altLang="en-US" sz="2400" b="0">
                          <a:effectLst/>
                          <a:latin typeface="標楷體" pitchFamily="65" charset="-120"/>
                          <a:ea typeface="標楷體" panose="03000509000000000000" pitchFamily="65" charset="-120"/>
                        </a:rPr>
                        <a:t>藉由端對端安全性降低複雜性。</a:t>
                      </a:r>
                    </a:p>
                  </a:txBody>
                  <a:tcPr marL="54316" marR="54316" marT="50800" marB="50800" anchor="ctr"/>
                </a:tc>
                <a:extLst>
                  <a:ext uri="{0D108BD9-81ED-4DB2-BD59-A6C34878D82A}">
                    <a16:rowId xmlns:a16="http://schemas.microsoft.com/office/drawing/2014/main" val="3581716378"/>
                  </a:ext>
                </a:extLst>
              </a:tr>
            </a:tbl>
          </a:graphicData>
        </a:graphic>
      </p:graphicFrame>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14.6</a:t>
            </a:r>
            <a:r>
              <a:rPr lang="zh-TW" altLang="en-US" sz="3600">
                <a:solidFill>
                  <a:srgbClr val="004C69"/>
                </a:solidFill>
              </a:rPr>
              <a:t> </a:t>
            </a:r>
            <a:r>
              <a:rPr lang="en-US" altLang="zh-TW" sz="3600" smtClean="0">
                <a:solidFill>
                  <a:srgbClr val="004C69"/>
                </a:solidFill>
              </a:rPr>
              <a:t>IBN </a:t>
            </a:r>
            <a:r>
              <a:rPr lang="zh-TW" altLang="en-US" sz="3600">
                <a:solidFill>
                  <a:srgbClr val="004C69"/>
                </a:solidFill>
              </a:rPr>
              <a:t>和 </a:t>
            </a:r>
            <a:r>
              <a:rPr lang="en-US" altLang="zh-TW" sz="3600">
                <a:solidFill>
                  <a:srgbClr val="004C69"/>
                </a:solidFill>
              </a:rPr>
              <a:t>Cisco DNA Center</a:t>
            </a:r>
            <a:br>
              <a:rPr lang="en-US" sz="3600">
                <a:solidFill>
                  <a:srgbClr val="004C69"/>
                </a:solidFill>
              </a:rPr>
            </a:br>
            <a:r>
              <a:rPr lang="en-US" altLang="zh-TW" sz="3600">
                <a:solidFill>
                  <a:srgbClr val="004C69"/>
                </a:solidFill>
              </a:rPr>
              <a:t>Cisco </a:t>
            </a:r>
            <a:r>
              <a:rPr lang="zh-TW" altLang="en-US" sz="3600">
                <a:solidFill>
                  <a:srgbClr val="004C69"/>
                </a:solidFill>
              </a:rPr>
              <a:t>數位網路架構 </a:t>
            </a:r>
            <a:r>
              <a:rPr lang="en-US" altLang="zh-TW" sz="3600">
                <a:solidFill>
                  <a:srgbClr val="004C69"/>
                </a:solidFill>
              </a:rPr>
              <a:t>(DNA)</a:t>
            </a:r>
            <a:r>
              <a:rPr lang="zh-TW" altLang="en-US" sz="3600">
                <a:solidFill>
                  <a:srgbClr val="004C69"/>
                </a:solidFill>
              </a:rPr>
              <a:t>（續）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617</a:t>
            </a:fld>
            <a:endParaRPr lang="en-US" kern="0">
              <a:solidFill>
                <a:srgbClr val="595959"/>
              </a:solidFill>
            </a:endParaRPr>
          </a:p>
        </p:txBody>
      </p:sp>
    </p:spTree>
    <p:custDataLst>
      <p:tags r:id="rId3"/>
    </p:custDataLst>
    <p:extLst>
      <p:ext uri="{BB962C8B-B14F-4D97-AF65-F5344CB8AC3E}">
        <p14:creationId xmlns:p14="http://schemas.microsoft.com/office/powerpoint/2010/main" val="1522475740"/>
      </p:ext>
    </p:extLst>
  </p:cSld>
  <p:clrMapOvr>
    <a:masterClrMapping/>
  </p:clrMapOvr>
  <p:transition/>
  <p:timing/>
</p:sld>
</file>

<file path=ppt/slides/slide6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E9ADD41-71C2-DC48-BDD6-EF6010E05245}"/>
              </a:ext>
            </a:extLst>
          </p:cNvPr>
          <p:cNvSpPr>
            <a:spLocks noGrp="1"/>
          </p:cNvSpPr>
          <p:nvPr>
            <p:ph idx="1"/>
          </p:nvPr>
        </p:nvSpPr>
        <p:spPr>
          <a:xfrm>
            <a:off x="676426" y="1296785"/>
            <a:ext cx="9764359" cy="4803865"/>
          </a:xfrm>
        </p:spPr>
        <p:txBody>
          <a:bodyPr>
            <a:normAutofit/>
          </a:bodyPr>
          <a:lstStyle/>
          <a:p>
            <a:pPr marL="0" indent="0">
              <a:buNone/>
            </a:pPr>
            <a:r>
              <a:rPr lang="en-US" altLang="zh-TW" sz="2400" smtClean="0">
                <a:latin typeface="標楷體" pitchFamily="65" charset="-120"/>
              </a:rPr>
              <a:t>Cisco DNA Center </a:t>
            </a:r>
            <a:r>
              <a:rPr lang="zh-TW" altLang="en-US" sz="2400" smtClean="0">
                <a:latin typeface="標楷體" pitchFamily="65" charset="-120"/>
              </a:rPr>
              <a:t>是 </a:t>
            </a:r>
            <a:r>
              <a:rPr lang="en-US" altLang="zh-TW" sz="2400" smtClean="0">
                <a:latin typeface="標楷體" pitchFamily="65" charset="-120"/>
              </a:rPr>
              <a:t>Cisco DNA </a:t>
            </a:r>
            <a:r>
              <a:rPr lang="zh-TW" altLang="en-US" sz="2400" smtClean="0">
                <a:latin typeface="標楷體" pitchFamily="65" charset="-120"/>
              </a:rPr>
              <a:t>核心的基礎控制器和分析平台。它支援多個使用案例的意圖表達，包括企業網路中的基本自動化功能、網狀架構佈建，以及以政策為基礎的分段。</a:t>
            </a:r>
            <a:r>
              <a:rPr lang="en-US" altLang="zh-TW" sz="2400" smtClean="0">
                <a:latin typeface="標楷體" pitchFamily="65" charset="-120"/>
              </a:rPr>
              <a:t>Cisco DNA Center </a:t>
            </a:r>
            <a:r>
              <a:rPr lang="zh-TW" altLang="en-US" sz="2400" smtClean="0">
                <a:latin typeface="標楷體" pitchFamily="65" charset="-120"/>
              </a:rPr>
              <a:t>是一個網路管理和指揮中心，可供佈建和設定網路裝置使用。它是一個硬體和軟體平台，提供 “單一窗格”（單一介面），著重於確保、分析和自動化。 </a:t>
            </a:r>
            <a:endParaRPr lang="en-US" altLang="zh-TW" sz="2400" smtClean="0">
              <a:latin typeface="標楷體" pitchFamily="65" charset="-120"/>
            </a:endParaRPr>
          </a:p>
          <a:p>
            <a:pPr marL="0" indent="0">
              <a:buNone/>
            </a:pPr>
            <a:r>
              <a:rPr lang="en-US" altLang="zh-TW" sz="2400" smtClean="0">
                <a:latin typeface="標楷體" pitchFamily="65" charset="-120"/>
              </a:rPr>
              <a:t>DNA Center </a:t>
            </a:r>
            <a:r>
              <a:rPr lang="zh-TW" altLang="en-US" sz="2400" smtClean="0">
                <a:latin typeface="標楷體" pitchFamily="65" charset="-120"/>
              </a:rPr>
              <a:t>介面啟動頁面提供你整體的健康狀況摘要和網路快照。網路管理者可以從這裡快速深入探究感興趣的領域。</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14.6</a:t>
            </a:r>
            <a:r>
              <a:rPr lang="zh-TW" altLang="en-US" sz="3600">
                <a:solidFill>
                  <a:srgbClr val="004C69"/>
                </a:solidFill>
              </a:rPr>
              <a:t> </a:t>
            </a:r>
            <a:r>
              <a:rPr lang="zh-TW" altLang="en-US" sz="3600" smtClean="0">
                <a:solidFill>
                  <a:srgbClr val="004C69"/>
                </a:solidFill>
              </a:rPr>
              <a:t> </a:t>
            </a:r>
            <a:r>
              <a:rPr lang="en-US" altLang="zh-TW" sz="3600" smtClean="0">
                <a:solidFill>
                  <a:srgbClr val="004C69"/>
                </a:solidFill>
              </a:rPr>
              <a:t>IBN </a:t>
            </a:r>
            <a:r>
              <a:rPr lang="zh-TW" altLang="en-US" sz="3600">
                <a:solidFill>
                  <a:srgbClr val="004C69"/>
                </a:solidFill>
              </a:rPr>
              <a:t>和 </a:t>
            </a:r>
            <a:r>
              <a:rPr lang="en-US" altLang="zh-TW" sz="3600">
                <a:solidFill>
                  <a:srgbClr val="004C69"/>
                </a:solidFill>
              </a:rPr>
              <a:t>Cisco DNA Center</a:t>
            </a:r>
            <a:br>
              <a:rPr lang="en-US" sz="3600">
                <a:solidFill>
                  <a:srgbClr val="004C69"/>
                </a:solidFill>
              </a:rPr>
            </a:br>
            <a:r>
              <a:rPr lang="en-US" altLang="zh-TW" sz="3600">
                <a:solidFill>
                  <a:srgbClr val="004C69"/>
                </a:solidFill>
              </a:rPr>
              <a:t>Cisco DNA Center</a:t>
            </a:r>
            <a:endParaRPr lang="zh-TW" altLang="en-US"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618</a:t>
            </a:fld>
            <a:endParaRPr lang="en-US" kern="0">
              <a:solidFill>
                <a:srgbClr val="595959"/>
              </a:solidFill>
            </a:endParaRPr>
          </a:p>
        </p:txBody>
      </p:sp>
    </p:spTree>
    <p:custDataLst>
      <p:tags r:id="rId3"/>
    </p:custDataLst>
    <p:extLst>
      <p:ext uri="{BB962C8B-B14F-4D97-AF65-F5344CB8AC3E}">
        <p14:creationId xmlns:p14="http://schemas.microsoft.com/office/powerpoint/2010/main" val="3460415538"/>
      </p:ext>
    </p:extLst>
  </p:cSld>
  <p:clrMapOvr>
    <a:masterClrMapping/>
  </p:clrMapOvr>
  <p:transition/>
  <p:timing/>
</p:sld>
</file>

<file path=ppt/slides/slide6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2DEA26E3-221A-5043-A248-A8FFD1F5EB96}"/>
              </a:ext>
            </a:extLst>
          </p:cNvPr>
          <p:cNvSpPr>
            <a:spLocks noGrp="1"/>
          </p:cNvSpPr>
          <p:nvPr>
            <p:ph idx="1"/>
          </p:nvPr>
        </p:nvSpPr>
        <p:spPr>
          <a:xfrm>
            <a:off x="676427" y="1147156"/>
            <a:ext cx="10687072" cy="4953494"/>
          </a:xfrm>
        </p:spPr>
        <p:txBody>
          <a:bodyPr/>
          <a:lstStyle/>
          <a:p>
            <a:pPr marL="0" indent="0">
              <a:buNone/>
            </a:pPr>
            <a:r>
              <a:rPr lang="zh-TW" altLang="en-US" sz="2133">
                <a:latin typeface="標楷體" pitchFamily="65" charset="-120"/>
              </a:rPr>
              <a:t>在頂部，選單提供你存取 </a:t>
            </a:r>
            <a:r>
              <a:rPr lang="en-US" altLang="zh-TW" sz="2133">
                <a:latin typeface="標楷體" pitchFamily="65" charset="-120"/>
              </a:rPr>
              <a:t>DNA Center </a:t>
            </a:r>
            <a:r>
              <a:rPr lang="zh-TW" altLang="en-US" sz="2133">
                <a:latin typeface="標楷體" pitchFamily="65" charset="-120"/>
              </a:rPr>
              <a:t>的五個主要領域：</a:t>
            </a:r>
          </a:p>
          <a:p>
            <a:r>
              <a:rPr lang="zh-TW" altLang="en-US" sz="2133" b="1">
                <a:latin typeface="標楷體" pitchFamily="65" charset="-120"/>
              </a:rPr>
              <a:t>設計</a:t>
            </a:r>
            <a:r>
              <a:rPr lang="zh-TW" altLang="en-US" sz="2133">
                <a:latin typeface="標楷體" pitchFamily="65" charset="-120"/>
              </a:rPr>
              <a:t> </a:t>
            </a:r>
            <a:r>
              <a:rPr lang="en-US" altLang="zh-TW" sz="2133">
                <a:latin typeface="標楷體" pitchFamily="65" charset="-120"/>
              </a:rPr>
              <a:t>- </a:t>
            </a:r>
            <a:r>
              <a:rPr lang="zh-TW" altLang="en-US" sz="2133">
                <a:latin typeface="標楷體" pitchFamily="65" charset="-120"/>
              </a:rPr>
              <a:t>跨園區、分支機構、</a:t>
            </a:r>
            <a:r>
              <a:rPr lang="en-US" altLang="zh-TW" sz="2133">
                <a:latin typeface="標楷體" pitchFamily="65" charset="-120"/>
              </a:rPr>
              <a:t>WAN </a:t>
            </a:r>
            <a:r>
              <a:rPr lang="zh-TW" altLang="en-US" sz="2133">
                <a:latin typeface="標楷體" pitchFamily="65" charset="-120"/>
              </a:rPr>
              <a:t>和雲端，從站點和建築物到裝置和鏈路（實體和虛擬），建立你的整個網路模型。</a:t>
            </a:r>
          </a:p>
          <a:p>
            <a:r>
              <a:rPr lang="zh-TW" altLang="en-US" sz="2133" b="1">
                <a:latin typeface="標楷體" pitchFamily="65" charset="-120"/>
              </a:rPr>
              <a:t>政策</a:t>
            </a:r>
            <a:r>
              <a:rPr lang="zh-TW" altLang="en-US" sz="2133">
                <a:latin typeface="標楷體" pitchFamily="65" charset="-120"/>
              </a:rPr>
              <a:t> </a:t>
            </a:r>
            <a:r>
              <a:rPr lang="en-US" altLang="zh-TW" sz="2133">
                <a:latin typeface="標楷體" pitchFamily="65" charset="-120"/>
              </a:rPr>
              <a:t>- </a:t>
            </a:r>
            <a:r>
              <a:rPr lang="zh-TW" altLang="en-US" sz="2133">
                <a:latin typeface="標楷體" pitchFamily="65" charset="-120"/>
              </a:rPr>
              <a:t>使用政策自動化和簡化網路管理，降低成本和風險，同時加速推出新服務和增強服務。</a:t>
            </a:r>
          </a:p>
          <a:p>
            <a:r>
              <a:rPr lang="zh-TW" altLang="en-US" sz="2133" b="1">
                <a:latin typeface="標楷體" pitchFamily="65" charset="-120"/>
              </a:rPr>
              <a:t>佈建</a:t>
            </a:r>
            <a:r>
              <a:rPr lang="zh-TW" altLang="en-US" sz="2133">
                <a:latin typeface="標楷體" pitchFamily="65" charset="-120"/>
              </a:rPr>
              <a:t> </a:t>
            </a:r>
            <a:r>
              <a:rPr lang="en-US" altLang="zh-TW" sz="2133">
                <a:latin typeface="標楷體" pitchFamily="65" charset="-120"/>
              </a:rPr>
              <a:t>- </a:t>
            </a:r>
            <a:r>
              <a:rPr lang="zh-TW" altLang="en-US" sz="2133">
                <a:latin typeface="標楷體" pitchFamily="65" charset="-120"/>
              </a:rPr>
              <a:t>不論網路規模和複雜性如何，都能輕鬆、快速且安全地為使用者提供新服務。</a:t>
            </a:r>
          </a:p>
          <a:p>
            <a:r>
              <a:rPr lang="zh-TW" altLang="en-US" sz="2133" b="1">
                <a:latin typeface="標楷體" pitchFamily="65" charset="-120"/>
              </a:rPr>
              <a:t>確保</a:t>
            </a:r>
            <a:r>
              <a:rPr lang="zh-TW" altLang="en-US" sz="2133">
                <a:latin typeface="標楷體" pitchFamily="65" charset="-120"/>
              </a:rPr>
              <a:t> </a:t>
            </a:r>
            <a:r>
              <a:rPr lang="en-US" altLang="zh-TW" sz="2133">
                <a:latin typeface="標楷體" pitchFamily="65" charset="-120"/>
              </a:rPr>
              <a:t>- </a:t>
            </a:r>
            <a:r>
              <a:rPr lang="zh-TW" altLang="en-US" sz="2133">
                <a:latin typeface="標楷體" pitchFamily="65" charset="-120"/>
              </a:rPr>
              <a:t>使用來自網路、裝置和應用程式的主動監控和深入解析，以更快地預測問題，並確保政策和設定變更達到你想要的業務意圖和使用者體驗。</a:t>
            </a:r>
          </a:p>
          <a:p>
            <a:r>
              <a:rPr lang="zh-TW" altLang="en-US" sz="2133" b="1">
                <a:latin typeface="標楷體" pitchFamily="65" charset="-120"/>
              </a:rPr>
              <a:t>平台</a:t>
            </a:r>
            <a:r>
              <a:rPr lang="zh-TW" altLang="en-US" sz="2133">
                <a:latin typeface="標楷體" pitchFamily="65" charset="-120"/>
              </a:rPr>
              <a:t> </a:t>
            </a:r>
            <a:r>
              <a:rPr lang="en-US" altLang="zh-TW" sz="2133">
                <a:latin typeface="標楷體" pitchFamily="65" charset="-120"/>
              </a:rPr>
              <a:t>- </a:t>
            </a:r>
            <a:r>
              <a:rPr lang="zh-TW" altLang="en-US" sz="2133">
                <a:latin typeface="標楷體" pitchFamily="65" charset="-120"/>
              </a:rPr>
              <a:t>使用 </a:t>
            </a:r>
            <a:r>
              <a:rPr lang="en-US" altLang="zh-TW" sz="2133">
                <a:latin typeface="標楷體" pitchFamily="65" charset="-120"/>
              </a:rPr>
              <a:t>API </a:t>
            </a:r>
            <a:r>
              <a:rPr lang="zh-TW" altLang="en-US" sz="2133">
                <a:latin typeface="標楷體" pitchFamily="65" charset="-120"/>
              </a:rPr>
              <a:t>與你偏好的 </a:t>
            </a:r>
            <a:r>
              <a:rPr lang="en-US" altLang="zh-TW" sz="2133">
                <a:latin typeface="標楷體" pitchFamily="65" charset="-120"/>
              </a:rPr>
              <a:t>IT </a:t>
            </a:r>
            <a:r>
              <a:rPr lang="zh-TW" altLang="en-US" sz="2133">
                <a:latin typeface="標楷體" pitchFamily="65" charset="-120"/>
              </a:rPr>
              <a:t>系統整合，建立端對端解決方案，並增加對多廠家裝置的支援。</a:t>
            </a:r>
          </a:p>
          <a:p>
            <a:pPr marL="457189" indent="-457189">
              <a:buFont typeface="Arial" pitchFamily="34" charset="0"/>
              <a:buChar char="•"/>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14.6</a:t>
            </a:r>
            <a:r>
              <a:rPr lang="zh-TW" altLang="en-US" sz="3600">
                <a:solidFill>
                  <a:srgbClr val="004C69"/>
                </a:solidFill>
              </a:rPr>
              <a:t> </a:t>
            </a:r>
            <a:r>
              <a:rPr lang="en-US" altLang="zh-TW" sz="3600" smtClean="0">
                <a:solidFill>
                  <a:srgbClr val="004C69"/>
                </a:solidFill>
              </a:rPr>
              <a:t>IBN </a:t>
            </a:r>
            <a:r>
              <a:rPr lang="zh-TW" altLang="en-US" sz="3600">
                <a:solidFill>
                  <a:srgbClr val="004C69"/>
                </a:solidFill>
              </a:rPr>
              <a:t>和 </a:t>
            </a:r>
            <a:r>
              <a:rPr lang="en-US" altLang="zh-TW" sz="3600">
                <a:solidFill>
                  <a:srgbClr val="004C69"/>
                </a:solidFill>
              </a:rPr>
              <a:t>Cisco DNA Center</a:t>
            </a:r>
            <a:br>
              <a:rPr lang="en-US" sz="3600">
                <a:solidFill>
                  <a:srgbClr val="004C69"/>
                </a:solidFill>
              </a:rPr>
            </a:br>
            <a:r>
              <a:rPr lang="en-US" altLang="zh-TW" sz="3600">
                <a:solidFill>
                  <a:srgbClr val="004C69"/>
                </a:solidFill>
              </a:rPr>
              <a:t>Cisco DNA Center</a:t>
            </a:r>
            <a:r>
              <a:rPr lang="zh-TW" altLang="en-US" sz="3600">
                <a:solidFill>
                  <a:srgbClr val="004C69"/>
                </a:solidFill>
              </a:rPr>
              <a:t>（續） </a:t>
            </a:r>
          </a:p>
        </p:txBody>
      </p:sp>
      <p:pic>
        <p:nvPicPr>
          <p:cNvPr id="7" name="Picture 6">
            <a:extLst>
              <a:ext uri="{FF2B5EF4-FFF2-40B4-BE49-F238E27FC236}">
                <a16:creationId xmlns:a16="http://schemas.microsoft.com/office/drawing/2014/main" id="{93554851-45F7-D44A-A4B4-813996EDE3B9}"/>
              </a:ext>
            </a:extLst>
          </p:cNvPr>
          <p:cNvPicPr>
            <a:picLocks noChangeAspect="1"/>
          </p:cNvPicPr>
          <p:nvPr/>
        </p:nvPicPr>
        <p:blipFill>
          <a:blip r:embed="rId3"/>
          <a:srcRect b="44033"/>
          <a:stretch>
            <a:fillRect/>
          </a:stretch>
        </p:blipFill>
        <p:spPr>
          <a:xfrm>
            <a:off x="2003367" y="5390969"/>
            <a:ext cx="9708931" cy="1112938"/>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619</a:t>
            </a:fld>
            <a:endParaRPr lang="en-US" kern="0">
              <a:solidFill>
                <a:srgbClr val="595959"/>
              </a:solidFill>
            </a:endParaRPr>
          </a:p>
        </p:txBody>
      </p:sp>
    </p:spTree>
    <p:custDataLst>
      <p:tags r:id="rId4"/>
    </p:custDataLst>
    <p:extLst>
      <p:ext uri="{BB962C8B-B14F-4D97-AF65-F5344CB8AC3E}">
        <p14:creationId xmlns:p14="http://schemas.microsoft.com/office/powerpoint/2010/main" val="50585056"/>
      </p:ext>
    </p:extLst>
  </p:cSld>
  <p:clrMapOvr>
    <a:masterClrMapping/>
  </p:clrMapOvr>
  <p:transition/>
  <p:timing/>
</p:sld>
</file>

<file path=ppt/slides/slide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383A279B-574C-B04D-9A5E-6F3D7F2B922A}"/>
              </a:ext>
            </a:extLst>
          </p:cNvPr>
          <p:cNvSpPr>
            <a:spLocks noGrp="1"/>
          </p:cNvSpPr>
          <p:nvPr>
            <p:ph idx="1"/>
          </p:nvPr>
        </p:nvSpPr>
        <p:spPr>
          <a:xfrm>
            <a:off x="767966" y="1065259"/>
            <a:ext cx="10952632" cy="5540425"/>
          </a:xfrm>
        </p:spPr>
        <p:txBody>
          <a:bodyPr/>
          <a:lstStyle/>
          <a:p>
            <a:r>
              <a:rPr lang="zh-TW" altLang="en-US" sz="2400">
                <a:latin typeface="標楷體" pitchFamily="65" charset="-120"/>
                <a:cs typeface="Arial" pitchFamily="34" charset="0"/>
              </a:rPr>
              <a:t>變更參考頻寬實際上並不會影響鏈路上的頻寬容量，而是只會影響用來決定度量的計算。</a:t>
            </a:r>
            <a:endParaRPr lang="en-US" altLang="zh-TW" sz="2400">
              <a:latin typeface="標楷體" pitchFamily="65" charset="-120"/>
              <a:cs typeface="Arial" panose="020b0604020202020204" pitchFamily="34" charset="0"/>
            </a:endParaRPr>
          </a:p>
          <a:p>
            <a:r>
              <a:rPr lang="zh-TW" altLang="en-US" sz="2400">
                <a:latin typeface="標楷體" pitchFamily="65" charset="-120"/>
                <a:cs typeface="Arial" pitchFamily="34" charset="0"/>
              </a:rPr>
              <a:t>若要調整參考頻寬，請使用 </a:t>
            </a:r>
            <a:r>
              <a:rPr lang="en-US" altLang="zh-TW" sz="2400" b="1">
                <a:latin typeface="標楷體" pitchFamily="65" charset="-120"/>
                <a:cs typeface="Arial" pitchFamily="34" charset="0"/>
              </a:rPr>
              <a:t>auto-cost reference-bandwidth </a:t>
            </a:r>
            <a:r>
              <a:rPr lang="en-US" altLang="zh-TW" sz="2400" i="1">
                <a:latin typeface="標楷體" pitchFamily="65" charset="-120"/>
                <a:cs typeface="Arial" pitchFamily="34" charset="0"/>
              </a:rPr>
              <a:t>Mbps</a:t>
            </a:r>
            <a:r>
              <a:rPr lang="en-US" altLang="zh-TW" sz="2400">
                <a:latin typeface="標楷體" pitchFamily="65" charset="-120"/>
                <a:cs typeface="Arial" pitchFamily="34" charset="0"/>
              </a:rPr>
              <a:t> </a:t>
            </a:r>
            <a:r>
              <a:rPr lang="zh-TW" altLang="en-US" sz="2400">
                <a:latin typeface="標楷體" pitchFamily="65" charset="-120"/>
                <a:cs typeface="Arial" pitchFamily="34" charset="0"/>
              </a:rPr>
              <a:t>路由器設定命令。</a:t>
            </a:r>
          </a:p>
          <a:p>
            <a:pPr marL="478435" lvl="1" indent="-380990"/>
            <a:r>
              <a:rPr lang="zh-TW" altLang="en-US">
                <a:latin typeface="標楷體" pitchFamily="65" charset="-120"/>
                <a:cs typeface="Arial" pitchFamily="34" charset="0"/>
              </a:rPr>
              <a:t>這個命令必須在 </a:t>
            </a:r>
            <a:r>
              <a:rPr lang="en-US" altLang="zh-TW">
                <a:latin typeface="標楷體" pitchFamily="65" charset="-120"/>
                <a:cs typeface="Arial" pitchFamily="34" charset="0"/>
              </a:rPr>
              <a:t>OSPF </a:t>
            </a:r>
            <a:r>
              <a:rPr lang="zh-TW" altLang="en-US">
                <a:latin typeface="標楷體" pitchFamily="65" charset="-120"/>
                <a:cs typeface="Arial" pitchFamily="34" charset="0"/>
              </a:rPr>
              <a:t>網域中的每部路由器上設定。</a:t>
            </a:r>
            <a:endParaRPr lang="en-US" altLang="zh-TW">
              <a:latin typeface="標楷體" pitchFamily="65" charset="-120"/>
              <a:cs typeface="Arial" pitchFamily="34" charset="0"/>
            </a:endParaRPr>
          </a:p>
          <a:p>
            <a:pPr marL="478435" lvl="1" indent="-380990"/>
            <a:r>
              <a:rPr lang="zh-TW" altLang="en-US">
                <a:latin typeface="標楷體" pitchFamily="65" charset="-120"/>
                <a:cs typeface="Arial" pitchFamily="34" charset="0"/>
              </a:rPr>
              <a:t>請注意，該值以 </a:t>
            </a:r>
            <a:r>
              <a:rPr lang="en-US" altLang="zh-TW">
                <a:latin typeface="標楷體" pitchFamily="65" charset="-120"/>
                <a:cs typeface="Arial" pitchFamily="34" charset="0"/>
              </a:rPr>
              <a:t>Mbps </a:t>
            </a:r>
            <a:r>
              <a:rPr lang="zh-TW" altLang="en-US">
                <a:latin typeface="標楷體" pitchFamily="65" charset="-120"/>
                <a:cs typeface="Arial" pitchFamily="34" charset="0"/>
              </a:rPr>
              <a:t>表示；因此，若要調整 </a:t>
            </a:r>
            <a:r>
              <a:rPr lang="en-US" altLang="zh-TW">
                <a:latin typeface="標楷體" pitchFamily="65" charset="-120"/>
                <a:cs typeface="Arial" pitchFamily="34" charset="0"/>
              </a:rPr>
              <a:t>Gigabit Ethernet </a:t>
            </a:r>
            <a:r>
              <a:rPr lang="zh-TW" altLang="en-US">
                <a:latin typeface="標楷體" pitchFamily="65" charset="-120"/>
                <a:cs typeface="Arial" pitchFamily="34" charset="0"/>
              </a:rPr>
              <a:t>的成本，請使用命令 </a:t>
            </a:r>
            <a:r>
              <a:rPr lang="en-US" altLang="zh-TW" b="1">
                <a:latin typeface="標楷體" pitchFamily="65" charset="-120"/>
                <a:cs typeface="Arial" pitchFamily="34" charset="0"/>
              </a:rPr>
              <a:t>auto-cost reference-bandwidth 1000</a:t>
            </a:r>
            <a:r>
              <a:rPr lang="zh-TW" altLang="zh-TW">
                <a:latin typeface="標楷體" pitchFamily="65" charset="-120"/>
                <a:cs typeface="Arial" pitchFamily="34" charset="0"/>
              </a:rPr>
              <a:t>。</a:t>
            </a:r>
            <a:r>
              <a:rPr lang="zh-TW" altLang="en-US">
                <a:latin typeface="標楷體" pitchFamily="65" charset="-120"/>
                <a:cs typeface="Arial" pitchFamily="34" charset="0"/>
              </a:rPr>
              <a:t>若要調整 </a:t>
            </a:r>
            <a:r>
              <a:rPr lang="en-US" altLang="zh-TW">
                <a:latin typeface="標楷體" pitchFamily="65" charset="-120"/>
                <a:cs typeface="Arial" pitchFamily="34" charset="0"/>
              </a:rPr>
              <a:t>10 Gigabit Ethernet</a:t>
            </a:r>
            <a:r>
              <a:rPr lang="zh-TW" altLang="en-US">
                <a:latin typeface="標楷體" pitchFamily="65" charset="-120"/>
                <a:cs typeface="Arial" pitchFamily="34" charset="0"/>
              </a:rPr>
              <a:t>，請使用命令 </a:t>
            </a:r>
            <a:r>
              <a:rPr lang="en-US" altLang="zh-TW" b="1">
                <a:latin typeface="標楷體" pitchFamily="65" charset="-120"/>
                <a:cs typeface="Arial" pitchFamily="34" charset="0"/>
              </a:rPr>
              <a:t>auto-cost reference-bandwidth 10000</a:t>
            </a:r>
            <a:r>
              <a:rPr lang="zh-TW" altLang="zh-TW">
                <a:latin typeface="標楷體" pitchFamily="65" charset="-120"/>
                <a:cs typeface="Arial" pitchFamily="34" charset="0"/>
              </a:rPr>
              <a:t>。</a:t>
            </a:r>
            <a:endParaRPr lang="en-US" altLang="zh-TW">
              <a:latin typeface="標楷體" pitchFamily="65" charset="-120"/>
              <a:cs typeface="Arial" pitchFamily="34" charset="0"/>
            </a:endParaRPr>
          </a:p>
          <a:p>
            <a:pPr marL="478435" lvl="1" indent="-380990"/>
            <a:r>
              <a:rPr lang="zh-TW" altLang="en-US">
                <a:latin typeface="標楷體" pitchFamily="65" charset="-120"/>
                <a:cs typeface="Arial" pitchFamily="34" charset="0"/>
              </a:rPr>
              <a:t>若要返回預設參考頻寬，請使用 </a:t>
            </a:r>
            <a:r>
              <a:rPr lang="en-US" altLang="zh-TW" b="1">
                <a:latin typeface="標楷體" pitchFamily="65" charset="-120"/>
                <a:cs typeface="Arial" pitchFamily="34" charset="0"/>
              </a:rPr>
              <a:t>auto-cost reference-bandwidth 100 </a:t>
            </a:r>
            <a:r>
              <a:rPr lang="zh-TW" altLang="en-US">
                <a:latin typeface="標楷體" pitchFamily="65" charset="-120"/>
                <a:cs typeface="Arial" pitchFamily="34" charset="0"/>
              </a:rPr>
              <a:t>命令。</a:t>
            </a:r>
            <a:endParaRPr lang="en-US" altLang="zh-TW">
              <a:latin typeface="標楷體" pitchFamily="65" charset="-120"/>
              <a:cs typeface="Arial" pitchFamily="34" charset="0"/>
            </a:endParaRPr>
          </a:p>
          <a:p>
            <a:pPr marL="226558" indent="-380990"/>
            <a:r>
              <a:rPr lang="zh-TW" altLang="en-US" sz="2400">
                <a:latin typeface="標楷體" pitchFamily="65" charset="-120"/>
                <a:cs typeface="Arial" pitchFamily="34" charset="0"/>
              </a:rPr>
              <a:t>另一種選擇是使用 </a:t>
            </a:r>
            <a:r>
              <a:rPr lang="en-US" altLang="zh-TW" sz="2400" b="1" err="1">
                <a:latin typeface="標楷體" pitchFamily="65" charset="-120"/>
                <a:cs typeface="Arial" pitchFamily="34" charset="0"/>
              </a:rPr>
              <a:t>ip ospf cost </a:t>
            </a:r>
            <a:r>
              <a:rPr lang="en-US" altLang="zh-TW" sz="2400" i="1" err="1">
                <a:latin typeface="標楷體" pitchFamily="65" charset="-120"/>
                <a:cs typeface="Arial" pitchFamily="34" charset="0"/>
              </a:rPr>
              <a:t>cost</a:t>
            </a:r>
            <a:r>
              <a:rPr lang="en-US" altLang="zh-TW" sz="2400">
                <a:latin typeface="標楷體" pitchFamily="65" charset="-120"/>
                <a:cs typeface="Arial" pitchFamily="34" charset="0"/>
              </a:rPr>
              <a:t> </a:t>
            </a:r>
            <a:r>
              <a:rPr lang="zh-TW" altLang="en-US" sz="2400">
                <a:latin typeface="標楷體" pitchFamily="65" charset="-120"/>
                <a:cs typeface="Arial" pitchFamily="34" charset="0"/>
              </a:rPr>
              <a:t>命令改變特定介面上的成本。</a:t>
            </a:r>
          </a:p>
          <a:p>
            <a:pPr marL="478435" lvl="1" indent="-380990"/>
            <a:endParaRPr lang="zh-TW" alt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en-US" sz="3600">
                <a:solidFill>
                  <a:srgbClr val="004C69"/>
                </a:solidFill>
              </a:rPr>
              <a:t>調整參考頻寬（續）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62</a:t>
            </a:fld>
            <a:endParaRPr lang="en-US" kern="0">
              <a:solidFill>
                <a:srgbClr val="595959"/>
              </a:solidFill>
            </a:endParaRPr>
          </a:p>
        </p:txBody>
      </p:sp>
    </p:spTree>
    <p:custDataLst>
      <p:tags r:id="rId3"/>
    </p:custDataLst>
    <p:extLst>
      <p:ext uri="{BB962C8B-B14F-4D97-AF65-F5344CB8AC3E}">
        <p14:creationId xmlns:p14="http://schemas.microsoft.com/office/powerpoint/2010/main" val="2918377527"/>
      </p:ext>
    </p:extLst>
  </p:cSld>
  <p:clrMapOvr>
    <a:masterClrMapping/>
  </p:clrMapOvr>
  <p:transition/>
  <p:timing/>
</p:sld>
</file>

<file path=ppt/slides/slide6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D22DEA6D-FAD6-CB4B-B950-4A760ED66506}"/>
              </a:ext>
            </a:extLst>
          </p:cNvPr>
          <p:cNvSpPr>
            <a:spLocks noGrp="1"/>
          </p:cNvSpPr>
          <p:nvPr>
            <p:ph idx="1"/>
          </p:nvPr>
        </p:nvSpPr>
        <p:spPr>
          <a:xfrm>
            <a:off x="676427" y="1363287"/>
            <a:ext cx="9589792" cy="4737363"/>
          </a:xfrm>
        </p:spPr>
        <p:txBody>
          <a:bodyPr/>
          <a:lstStyle/>
          <a:p>
            <a:pPr>
              <a:spcBef>
                <a:spcPct val="0"/>
              </a:spcBef>
              <a:spcAft>
                <a:spcPct val="0"/>
              </a:spcAft>
            </a:pPr>
            <a:r>
              <a:rPr lang="zh-TW" altLang="en-US" sz="2133">
                <a:latin typeface="標楷體" pitchFamily="65" charset="-120"/>
              </a:rPr>
              <a:t>自動化是任何自我驅動、減少和可能消除人為干預需求的過程。 </a:t>
            </a:r>
          </a:p>
          <a:p>
            <a:pPr>
              <a:spcBef>
                <a:spcPct val="0"/>
              </a:spcBef>
              <a:spcAft>
                <a:spcPct val="0"/>
              </a:spcAft>
            </a:pPr>
            <a:r>
              <a:rPr lang="zh-TW" altLang="en-US" sz="2133">
                <a:latin typeface="標楷體" pitchFamily="65" charset="-120"/>
              </a:rPr>
              <a:t>每當裝置根據外部資訊片段採取行動時，該裝置就是智慧型裝置。要讓智慧裝置 “思考”，他們需要使用網路自動化工具進行程式設計。 </a:t>
            </a:r>
          </a:p>
          <a:p>
            <a:pPr>
              <a:spcBef>
                <a:spcPct val="0"/>
              </a:spcBef>
              <a:spcAft>
                <a:spcPct val="0"/>
              </a:spcAft>
            </a:pPr>
            <a:r>
              <a:rPr lang="zh-TW" altLang="en-US" sz="2133">
                <a:latin typeface="標楷體" pitchFamily="65" charset="-120"/>
              </a:rPr>
              <a:t>資料格式只是一種以結構化格式儲存和交換資料的方式。 </a:t>
            </a:r>
          </a:p>
          <a:p>
            <a:pPr>
              <a:spcBef>
                <a:spcPct val="0"/>
              </a:spcBef>
              <a:spcAft>
                <a:spcPct val="0"/>
              </a:spcAft>
            </a:pPr>
            <a:r>
              <a:rPr lang="zh-TW" altLang="en-US" sz="2133">
                <a:latin typeface="標楷體" pitchFamily="65" charset="-120"/>
              </a:rPr>
              <a:t>在許多應用程式中使用的常見資料格式，包括網路自動化和可程式化是 </a:t>
            </a:r>
            <a:r>
              <a:rPr lang="en-US" altLang="zh-TW" sz="2133">
                <a:latin typeface="標楷體" pitchFamily="65" charset="-120"/>
              </a:rPr>
              <a:t>JavaScript </a:t>
            </a:r>
            <a:r>
              <a:rPr lang="zh-TW" altLang="en-US" sz="2133">
                <a:latin typeface="標楷體" pitchFamily="65" charset="-120"/>
              </a:rPr>
              <a:t>物件標記 </a:t>
            </a:r>
            <a:r>
              <a:rPr lang="en-US" altLang="zh-TW" sz="2133">
                <a:latin typeface="標楷體" pitchFamily="65" charset="-120"/>
              </a:rPr>
              <a:t>(JSON)</a:t>
            </a:r>
            <a:r>
              <a:rPr lang="zh-TW" altLang="en-US" sz="2133">
                <a:latin typeface="標楷體" pitchFamily="65" charset="-120"/>
              </a:rPr>
              <a:t>，可延伸標記語言 </a:t>
            </a:r>
            <a:r>
              <a:rPr lang="en-US" altLang="zh-TW" sz="2133">
                <a:latin typeface="標楷體" pitchFamily="65" charset="-120"/>
              </a:rPr>
              <a:t>(XML) </a:t>
            </a:r>
            <a:r>
              <a:rPr lang="zh-TW" altLang="en-US" sz="2133">
                <a:latin typeface="標楷體" pitchFamily="65" charset="-120"/>
              </a:rPr>
              <a:t>和 </a:t>
            </a:r>
            <a:r>
              <a:rPr lang="en-US" altLang="zh-TW" sz="2133">
                <a:latin typeface="標楷體" pitchFamily="65" charset="-120"/>
              </a:rPr>
              <a:t>YAML </a:t>
            </a:r>
            <a:r>
              <a:rPr lang="zh-TW" altLang="en-US" sz="2133">
                <a:latin typeface="標楷體" pitchFamily="65" charset="-120"/>
              </a:rPr>
              <a:t>不是標記語言 </a:t>
            </a:r>
            <a:r>
              <a:rPr lang="en-US" altLang="zh-TW" sz="2133">
                <a:latin typeface="標楷體" pitchFamily="65" charset="-120"/>
              </a:rPr>
              <a:t>(YAML)</a:t>
            </a:r>
            <a:r>
              <a:rPr lang="zh-TW" altLang="en-US" sz="2133">
                <a:latin typeface="標楷體" pitchFamily="65" charset="-120"/>
              </a:rPr>
              <a:t>。 </a:t>
            </a:r>
          </a:p>
          <a:p>
            <a:pPr>
              <a:spcBef>
                <a:spcPct val="0"/>
              </a:spcBef>
              <a:spcAft>
                <a:spcPct val="0"/>
              </a:spcAft>
            </a:pPr>
            <a:r>
              <a:rPr lang="zh-TW" altLang="en-US" sz="2133">
                <a:latin typeface="標楷體" pitchFamily="65" charset="-120"/>
              </a:rPr>
              <a:t>資料格式有類似於我們在程式設計和書面語言擁有的規則和結構。</a:t>
            </a:r>
          </a:p>
          <a:p>
            <a:pPr>
              <a:spcBef>
                <a:spcPct val="0"/>
              </a:spcBef>
              <a:spcAft>
                <a:spcPct val="0"/>
              </a:spcAft>
            </a:pPr>
            <a:r>
              <a:rPr lang="en-US" altLang="zh-TW" sz="2133">
                <a:latin typeface="標楷體" pitchFamily="65" charset="-120"/>
              </a:rPr>
              <a:t>API </a:t>
            </a:r>
            <a:r>
              <a:rPr lang="zh-TW" altLang="en-US" sz="2133">
                <a:latin typeface="標楷體" pitchFamily="65" charset="-120"/>
              </a:rPr>
              <a:t>是一組規則，描述一個應用程式如何與另一個應用程式進行互動，以及允許互動發生的說明。 </a:t>
            </a:r>
          </a:p>
          <a:p>
            <a:pPr>
              <a:spcBef>
                <a:spcPct val="0"/>
              </a:spcBef>
              <a:spcAft>
                <a:spcPct val="0"/>
              </a:spcAft>
            </a:pPr>
            <a:r>
              <a:rPr lang="zh-TW" altLang="en-US" sz="2133">
                <a:latin typeface="標楷體" pitchFamily="65" charset="-120"/>
              </a:rPr>
              <a:t>顧名思義，開放</a:t>
            </a:r>
            <a:r>
              <a:rPr lang="en-US" altLang="zh-TW" sz="2133">
                <a:latin typeface="標楷體" pitchFamily="65" charset="-120"/>
              </a:rPr>
              <a:t>/</a:t>
            </a:r>
            <a:r>
              <a:rPr lang="zh-TW" altLang="en-US" sz="2133">
                <a:latin typeface="標楷體" pitchFamily="65" charset="-120"/>
              </a:rPr>
              <a:t>公共 </a:t>
            </a:r>
            <a:r>
              <a:rPr lang="en-US" altLang="zh-TW" sz="2133">
                <a:latin typeface="標楷體" pitchFamily="65" charset="-120"/>
              </a:rPr>
              <a:t>API </a:t>
            </a:r>
            <a:r>
              <a:rPr lang="zh-TW" altLang="en-US" sz="2133">
                <a:latin typeface="標楷體" pitchFamily="65" charset="-120"/>
              </a:rPr>
              <a:t>是公開可用的。內部</a:t>
            </a:r>
            <a:r>
              <a:rPr lang="en-US" altLang="zh-TW" sz="2133">
                <a:latin typeface="標楷體" pitchFamily="65" charset="-120"/>
              </a:rPr>
              <a:t>/</a:t>
            </a:r>
            <a:r>
              <a:rPr lang="zh-TW" altLang="en-US" sz="2133">
                <a:latin typeface="標楷體" pitchFamily="65" charset="-120"/>
              </a:rPr>
              <a:t>私人</a:t>
            </a:r>
            <a:r>
              <a:rPr lang="en-US" altLang="zh-TW" sz="2133">
                <a:latin typeface="標楷體" pitchFamily="65" charset="-120"/>
              </a:rPr>
              <a:t>API </a:t>
            </a:r>
            <a:r>
              <a:rPr lang="zh-TW" altLang="en-US" sz="2133">
                <a:latin typeface="標楷體" pitchFamily="65" charset="-120"/>
              </a:rPr>
              <a:t>僅在組織內使用。合作夥伴 </a:t>
            </a:r>
            <a:r>
              <a:rPr lang="en-US" altLang="zh-TW" sz="2133">
                <a:latin typeface="標楷體" pitchFamily="65" charset="-120"/>
              </a:rPr>
              <a:t>API </a:t>
            </a:r>
            <a:r>
              <a:rPr lang="zh-TW" altLang="en-US" sz="2133">
                <a:latin typeface="標楷體" pitchFamily="65" charset="-120"/>
              </a:rPr>
              <a:t>是在公司及其業務合作夥伴之間使用。</a:t>
            </a:r>
            <a:endParaRPr lang="en-US" sz="2133">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smtClean="0">
                <a:solidFill>
                  <a:srgbClr val="004C69"/>
                </a:solidFill>
              </a:rPr>
              <a:t>15.8</a:t>
            </a:r>
            <a:r>
              <a:rPr lang="zh-TW" sz="3600" smtClean="0">
                <a:solidFill>
                  <a:srgbClr val="004C69"/>
                </a:solidFill>
              </a:rPr>
              <a:t>我</a:t>
            </a:r>
            <a:r>
              <a:rPr lang="zh-TW" sz="3600">
                <a:solidFill>
                  <a:srgbClr val="004C69"/>
                </a:solidFill>
              </a:rPr>
              <a:t>在本模組中學到了什麼？</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620</a:t>
            </a:fld>
            <a:endParaRPr lang="en-US" kern="0">
              <a:solidFill>
                <a:srgbClr val="595959"/>
              </a:solidFill>
            </a:endParaRPr>
          </a:p>
        </p:txBody>
      </p:sp>
    </p:spTree>
    <p:custDataLst>
      <p:tags r:id="rId3"/>
    </p:custDataLst>
    <p:extLst>
      <p:ext uri="{BB962C8B-B14F-4D97-AF65-F5344CB8AC3E}">
        <p14:creationId xmlns:p14="http://schemas.microsoft.com/office/powerpoint/2010/main" val="3626679802"/>
      </p:ext>
    </p:extLst>
  </p:cSld>
  <p:clrMapOvr>
    <a:masterClrMapping/>
  </p:clrMapOvr>
  <p:transition spd="slow">
    <p:wipe/>
  </p:transition>
  <p:timing/>
</p:sld>
</file>

<file path=ppt/slides/slide6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15.8</a:t>
            </a:r>
            <a:r>
              <a:rPr lang="zh-TW" sz="3600" smtClean="0">
                <a:solidFill>
                  <a:srgbClr val="004C69"/>
                </a:solidFill>
              </a:rPr>
              <a:t>在</a:t>
            </a:r>
            <a:r>
              <a:rPr lang="zh-TW" sz="3600">
                <a:solidFill>
                  <a:srgbClr val="004C69"/>
                </a:solidFill>
              </a:rPr>
              <a:t>本模組中學到了什麼？</a:t>
            </a:r>
            <a:r>
              <a:rPr lang="zh-TW" altLang="en-US" sz="3600">
                <a:solidFill>
                  <a:srgbClr val="004C69"/>
                </a:solidFill>
              </a:rPr>
              <a:t>（續）</a:t>
            </a:r>
            <a:endParaRPr lang="zh-TW" sz="3600">
              <a:solidFill>
                <a:srgbClr val="004C69"/>
              </a:solidFill>
            </a:endParaRPr>
          </a:p>
        </p:txBody>
      </p:sp>
      <p:sp>
        <p:nvSpPr>
          <p:cNvPr id="3" name="Content Placeholder 2">
            <a:extLst>
              <a:ext uri="{FF2B5EF4-FFF2-40B4-BE49-F238E27FC236}">
                <a16:creationId xmlns:a16="http://schemas.microsoft.com/office/drawing/2014/main" id="{D22DEA6D-FAD6-CB4B-B950-4A760ED66506}"/>
              </a:ext>
            </a:extLst>
          </p:cNvPr>
          <p:cNvSpPr>
            <a:spLocks noGrp="1"/>
          </p:cNvSpPr>
          <p:nvPr>
            <p:ph idx="1"/>
          </p:nvPr>
        </p:nvSpPr>
        <p:spPr>
          <a:xfrm>
            <a:off x="676426" y="1504604"/>
            <a:ext cx="9664607" cy="4596046"/>
          </a:xfrm>
        </p:spPr>
        <p:txBody>
          <a:bodyPr/>
          <a:lstStyle/>
          <a:p>
            <a:pPr>
              <a:spcBef>
                <a:spcPct val="0"/>
              </a:spcBef>
              <a:spcAft>
                <a:spcPct val="0"/>
              </a:spcAft>
              <a:buFont typeface="Arial" pitchFamily="34" charset="0"/>
              <a:buChar char="•"/>
            </a:pPr>
            <a:r>
              <a:rPr lang="zh-TW" altLang="en-US" sz="2133">
                <a:latin typeface="標楷體" pitchFamily="65" charset="-120"/>
              </a:rPr>
              <a:t>有四種類型的 </a:t>
            </a:r>
            <a:r>
              <a:rPr lang="en-US" altLang="zh-TW" sz="2133">
                <a:latin typeface="標楷體" pitchFamily="65" charset="-120"/>
              </a:rPr>
              <a:t>Web </a:t>
            </a:r>
            <a:r>
              <a:rPr lang="zh-TW" altLang="en-US" sz="2133">
                <a:latin typeface="標楷體" pitchFamily="65" charset="-120"/>
              </a:rPr>
              <a:t>服務 </a:t>
            </a:r>
            <a:r>
              <a:rPr lang="en-US" altLang="zh-TW" sz="2133">
                <a:latin typeface="標楷體" pitchFamily="65" charset="-120"/>
              </a:rPr>
              <a:t>API</a:t>
            </a:r>
            <a:r>
              <a:rPr lang="zh-TW" altLang="en-US" sz="2133">
                <a:latin typeface="標楷體" pitchFamily="65" charset="-120"/>
              </a:rPr>
              <a:t>：簡單物件存取協定 </a:t>
            </a:r>
            <a:r>
              <a:rPr lang="en-US" altLang="zh-TW" sz="2133">
                <a:latin typeface="標楷體" pitchFamily="65" charset="-120"/>
              </a:rPr>
              <a:t>(SOAP)</a:t>
            </a:r>
            <a:r>
              <a:rPr lang="zh-TW" altLang="en-US" sz="2133">
                <a:latin typeface="標楷體" pitchFamily="65" charset="-120"/>
              </a:rPr>
              <a:t>，展示層狀態轉換 </a:t>
            </a:r>
            <a:r>
              <a:rPr lang="en-US" altLang="zh-TW" sz="2133">
                <a:latin typeface="標楷體" pitchFamily="65" charset="-120"/>
              </a:rPr>
              <a:t>(REST)</a:t>
            </a:r>
            <a:r>
              <a:rPr lang="zh-TW" altLang="en-US" sz="2133">
                <a:latin typeface="標楷體" pitchFamily="65" charset="-120"/>
              </a:rPr>
              <a:t>，可延伸標記語言遠程程序呼叫 </a:t>
            </a:r>
            <a:r>
              <a:rPr lang="en-US" altLang="zh-TW" sz="2133">
                <a:latin typeface="標楷體" pitchFamily="65" charset="-120"/>
              </a:rPr>
              <a:t>(XML-RPC) </a:t>
            </a:r>
            <a:r>
              <a:rPr lang="zh-TW" altLang="en-US" sz="2133">
                <a:latin typeface="標楷體" pitchFamily="65" charset="-120"/>
              </a:rPr>
              <a:t>和 </a:t>
            </a:r>
            <a:r>
              <a:rPr lang="en-US" altLang="zh-TW" sz="2133">
                <a:latin typeface="標楷體" pitchFamily="65" charset="-120"/>
              </a:rPr>
              <a:t>JavaScript </a:t>
            </a:r>
            <a:r>
              <a:rPr lang="zh-TW" altLang="en-US" sz="2133">
                <a:latin typeface="標楷體" pitchFamily="65" charset="-120"/>
              </a:rPr>
              <a:t>物件標記遠程程序呼叫 </a:t>
            </a:r>
            <a:r>
              <a:rPr lang="en-US" altLang="zh-TW" sz="2133">
                <a:latin typeface="標楷體" pitchFamily="65" charset="-120"/>
              </a:rPr>
              <a:t>(JSON-RPC)</a:t>
            </a:r>
            <a:r>
              <a:rPr lang="zh-TW" altLang="en-US" sz="2133">
                <a:latin typeface="標楷體" pitchFamily="65" charset="-120"/>
              </a:rPr>
              <a:t>。 </a:t>
            </a:r>
          </a:p>
          <a:p>
            <a:pPr>
              <a:spcBef>
                <a:spcPct val="0"/>
              </a:spcBef>
              <a:spcAft>
                <a:spcPct val="0"/>
              </a:spcAft>
              <a:buFont typeface="Arial" pitchFamily="34" charset="0"/>
              <a:buChar char="•"/>
            </a:pPr>
            <a:r>
              <a:rPr lang="en-US" altLang="zh-TW" sz="2133">
                <a:latin typeface="標楷體" pitchFamily="65" charset="-120"/>
              </a:rPr>
              <a:t>REST API </a:t>
            </a:r>
            <a:r>
              <a:rPr lang="zh-TW" altLang="en-US" sz="2133">
                <a:latin typeface="標楷體" pitchFamily="65" charset="-120"/>
              </a:rPr>
              <a:t>定義了一組開發人員可以用來通過 </a:t>
            </a:r>
            <a:r>
              <a:rPr lang="en-US" altLang="zh-TW" sz="2133">
                <a:latin typeface="標楷體" pitchFamily="65" charset="-120"/>
              </a:rPr>
              <a:t>HTTP </a:t>
            </a:r>
            <a:r>
              <a:rPr lang="zh-TW" altLang="en-US" sz="2133">
                <a:latin typeface="標楷體" pitchFamily="65" charset="-120"/>
              </a:rPr>
              <a:t>協定，如 </a:t>
            </a:r>
            <a:r>
              <a:rPr lang="en-US" altLang="zh-TW" sz="2133">
                <a:latin typeface="標楷體" pitchFamily="65" charset="-120"/>
              </a:rPr>
              <a:t>GET </a:t>
            </a:r>
            <a:r>
              <a:rPr lang="zh-TW" altLang="en-US" sz="2133">
                <a:latin typeface="標楷體" pitchFamily="65" charset="-120"/>
              </a:rPr>
              <a:t>和 </a:t>
            </a:r>
            <a:r>
              <a:rPr lang="en-US" altLang="zh-TW" sz="2133">
                <a:latin typeface="標楷體" pitchFamily="65" charset="-120"/>
              </a:rPr>
              <a:t>POST</a:t>
            </a:r>
            <a:r>
              <a:rPr lang="zh-TW" altLang="en-US" sz="2133">
                <a:latin typeface="標楷體" pitchFamily="65" charset="-120"/>
              </a:rPr>
              <a:t>，執行請求和接收回應的函數。 </a:t>
            </a:r>
          </a:p>
          <a:p>
            <a:pPr>
              <a:spcBef>
                <a:spcPct val="0"/>
              </a:spcBef>
              <a:spcAft>
                <a:spcPct val="0"/>
              </a:spcAft>
              <a:buFont typeface="Arial" pitchFamily="34" charset="0"/>
              <a:buChar char="•"/>
            </a:pPr>
            <a:r>
              <a:rPr lang="zh-TW" altLang="en-US" sz="2133">
                <a:latin typeface="標楷體" pitchFamily="65" charset="-120"/>
              </a:rPr>
              <a:t>符合 </a:t>
            </a:r>
            <a:r>
              <a:rPr lang="en-US" altLang="zh-TW" sz="2133">
                <a:latin typeface="標楷體" pitchFamily="65" charset="-120"/>
              </a:rPr>
              <a:t>REST </a:t>
            </a:r>
            <a:r>
              <a:rPr lang="zh-TW" altLang="en-US" sz="2133">
                <a:latin typeface="標楷體" pitchFamily="65" charset="-120"/>
              </a:rPr>
              <a:t>架構的約束通常被稱為 “</a:t>
            </a:r>
            <a:r>
              <a:rPr lang="en-US" altLang="zh-TW" sz="2133">
                <a:latin typeface="標楷體" pitchFamily="65" charset="-120"/>
              </a:rPr>
              <a:t>RESTful”</a:t>
            </a:r>
            <a:r>
              <a:rPr lang="zh-TW" altLang="en-US" sz="2133">
                <a:latin typeface="標楷體" pitchFamily="65" charset="-120"/>
              </a:rPr>
              <a:t>。 </a:t>
            </a:r>
          </a:p>
          <a:p>
            <a:pPr>
              <a:spcBef>
                <a:spcPct val="0"/>
              </a:spcBef>
              <a:spcAft>
                <a:spcPct val="0"/>
              </a:spcAft>
              <a:buFont typeface="Arial" pitchFamily="34" charset="0"/>
              <a:buChar char="•"/>
            </a:pPr>
            <a:r>
              <a:rPr lang="en-US" altLang="zh-TW" sz="2133">
                <a:latin typeface="標楷體" pitchFamily="65" charset="-120"/>
              </a:rPr>
              <a:t>RESTful API </a:t>
            </a:r>
            <a:r>
              <a:rPr lang="zh-TW" altLang="en-US" sz="2133">
                <a:latin typeface="標楷體" pitchFamily="65" charset="-120"/>
              </a:rPr>
              <a:t>使用常見的 </a:t>
            </a:r>
            <a:r>
              <a:rPr lang="en-US" altLang="zh-TW" sz="2133">
                <a:latin typeface="標楷體" pitchFamily="65" charset="-120"/>
              </a:rPr>
              <a:t>HTTP </a:t>
            </a:r>
            <a:r>
              <a:rPr lang="zh-TW" altLang="en-US" sz="2133">
                <a:latin typeface="標楷體" pitchFamily="65" charset="-120"/>
              </a:rPr>
              <a:t>方法，包括 </a:t>
            </a:r>
            <a:r>
              <a:rPr lang="en-US" altLang="zh-TW" sz="2133">
                <a:latin typeface="標楷體" pitchFamily="65" charset="-120"/>
              </a:rPr>
              <a:t>POST</a:t>
            </a:r>
            <a:r>
              <a:rPr lang="zh-TW" altLang="en-US" sz="2133">
                <a:latin typeface="標楷體" pitchFamily="65" charset="-120"/>
              </a:rPr>
              <a:t>，</a:t>
            </a:r>
            <a:r>
              <a:rPr lang="en-US" altLang="zh-TW" sz="2133">
                <a:latin typeface="標楷體" pitchFamily="65" charset="-120"/>
              </a:rPr>
              <a:t>GET</a:t>
            </a:r>
            <a:r>
              <a:rPr lang="zh-TW" altLang="en-US" sz="2133">
                <a:latin typeface="標楷體" pitchFamily="65" charset="-120"/>
              </a:rPr>
              <a:t>，</a:t>
            </a:r>
            <a:r>
              <a:rPr lang="en-US" altLang="zh-TW" sz="2133">
                <a:latin typeface="標楷體" pitchFamily="65" charset="-120"/>
              </a:rPr>
              <a:t>PUT</a:t>
            </a:r>
            <a:r>
              <a:rPr lang="zh-TW" altLang="en-US" sz="2133">
                <a:latin typeface="標楷體" pitchFamily="65" charset="-120"/>
              </a:rPr>
              <a:t>，</a:t>
            </a:r>
            <a:r>
              <a:rPr lang="en-US" altLang="zh-TW" sz="2133">
                <a:latin typeface="標楷體" pitchFamily="65" charset="-120"/>
              </a:rPr>
              <a:t>PATCH </a:t>
            </a:r>
            <a:r>
              <a:rPr lang="zh-TW" altLang="en-US" sz="2133">
                <a:latin typeface="標楷體" pitchFamily="65" charset="-120"/>
              </a:rPr>
              <a:t>和 </a:t>
            </a:r>
            <a:r>
              <a:rPr lang="en-US" altLang="zh-TW" sz="2133">
                <a:latin typeface="標楷體" pitchFamily="65" charset="-120"/>
              </a:rPr>
              <a:t>DELETE</a:t>
            </a:r>
            <a:r>
              <a:rPr lang="zh-TW" altLang="en-US" sz="2133">
                <a:latin typeface="標楷體" pitchFamily="65" charset="-120"/>
              </a:rPr>
              <a:t>。這些方法對應於 </a:t>
            </a:r>
            <a:r>
              <a:rPr lang="en-US" altLang="zh-TW" sz="2133">
                <a:latin typeface="標楷體" pitchFamily="65" charset="-120"/>
              </a:rPr>
              <a:t>RESTful </a:t>
            </a:r>
            <a:r>
              <a:rPr lang="zh-TW" altLang="en-US" sz="2133">
                <a:latin typeface="標楷體" pitchFamily="65" charset="-120"/>
              </a:rPr>
              <a:t>操作：</a:t>
            </a:r>
            <a:r>
              <a:rPr lang="en-US" altLang="zh-TW" sz="2133">
                <a:latin typeface="標楷體" pitchFamily="65" charset="-120"/>
              </a:rPr>
              <a:t>Create</a:t>
            </a:r>
            <a:r>
              <a:rPr lang="zh-TW" altLang="en-US" sz="2133">
                <a:latin typeface="標楷體" pitchFamily="65" charset="-120"/>
              </a:rPr>
              <a:t>（創建），</a:t>
            </a:r>
            <a:r>
              <a:rPr lang="en-US" altLang="zh-TW" sz="2133">
                <a:latin typeface="標楷體" pitchFamily="65" charset="-120"/>
              </a:rPr>
              <a:t>Read</a:t>
            </a:r>
            <a:r>
              <a:rPr lang="zh-TW" altLang="en-US" sz="2133">
                <a:latin typeface="標楷體" pitchFamily="65" charset="-120"/>
              </a:rPr>
              <a:t>（讀取），</a:t>
            </a:r>
            <a:r>
              <a:rPr lang="en-US" altLang="zh-TW" sz="2133">
                <a:latin typeface="標楷體" pitchFamily="65" charset="-120"/>
              </a:rPr>
              <a:t>Update</a:t>
            </a:r>
            <a:r>
              <a:rPr lang="zh-TW" altLang="en-US" sz="2133">
                <a:latin typeface="標楷體" pitchFamily="65" charset="-120"/>
              </a:rPr>
              <a:t>（更新）和 </a:t>
            </a:r>
            <a:r>
              <a:rPr lang="en-US" altLang="zh-TW" sz="2133">
                <a:latin typeface="標楷體" pitchFamily="65" charset="-120"/>
              </a:rPr>
              <a:t>Delete</a:t>
            </a:r>
            <a:r>
              <a:rPr lang="zh-TW" altLang="en-US" sz="2133">
                <a:latin typeface="標楷體" pitchFamily="65" charset="-120"/>
              </a:rPr>
              <a:t>（刪除）（或 </a:t>
            </a:r>
            <a:r>
              <a:rPr lang="en-US" altLang="zh-TW" sz="2133">
                <a:latin typeface="標楷體" pitchFamily="65" charset="-120"/>
              </a:rPr>
              <a:t>CRUD</a:t>
            </a:r>
            <a:r>
              <a:rPr lang="zh-TW" altLang="en-US" sz="2133">
                <a:latin typeface="標楷體" pitchFamily="65" charset="-120"/>
              </a:rPr>
              <a:t>）。 </a:t>
            </a:r>
          </a:p>
          <a:p>
            <a:pPr>
              <a:spcBef>
                <a:spcPct val="0"/>
              </a:spcBef>
              <a:spcAft>
                <a:spcPct val="0"/>
              </a:spcAft>
              <a:buFont typeface="Arial" pitchFamily="34" charset="0"/>
              <a:buChar char="•"/>
            </a:pPr>
            <a:r>
              <a:rPr lang="en-US" altLang="zh-TW" sz="2133">
                <a:latin typeface="標楷體" pitchFamily="65" charset="-120"/>
              </a:rPr>
              <a:t>Web </a:t>
            </a:r>
            <a:r>
              <a:rPr lang="zh-TW" altLang="en-US" sz="2133">
                <a:latin typeface="標楷體" pitchFamily="65" charset="-120"/>
              </a:rPr>
              <a:t>資源和 </a:t>
            </a:r>
            <a:r>
              <a:rPr lang="en-US" altLang="zh-TW" sz="2133">
                <a:latin typeface="標楷體" pitchFamily="65" charset="-120"/>
              </a:rPr>
              <a:t>Web </a:t>
            </a:r>
            <a:r>
              <a:rPr lang="zh-TW" altLang="en-US" sz="2133">
                <a:latin typeface="標楷體" pitchFamily="65" charset="-120"/>
              </a:rPr>
              <a:t>服務，像是 </a:t>
            </a:r>
            <a:r>
              <a:rPr lang="en-US" altLang="zh-TW" sz="2133">
                <a:latin typeface="標楷體" pitchFamily="65" charset="-120"/>
              </a:rPr>
              <a:t>RESTful API </a:t>
            </a:r>
            <a:r>
              <a:rPr lang="zh-TW" altLang="en-US" sz="2133">
                <a:latin typeface="標楷體" pitchFamily="65" charset="-120"/>
              </a:rPr>
              <a:t>使用 </a:t>
            </a:r>
            <a:r>
              <a:rPr lang="en-US" altLang="zh-TW" sz="2133">
                <a:latin typeface="標楷體" pitchFamily="65" charset="-120"/>
              </a:rPr>
              <a:t>URI </a:t>
            </a:r>
            <a:r>
              <a:rPr lang="zh-TW" altLang="en-US" sz="2133">
                <a:latin typeface="標楷體" pitchFamily="65" charset="-120"/>
              </a:rPr>
              <a:t>來標識。</a:t>
            </a:r>
            <a:r>
              <a:rPr lang="en-US" altLang="zh-TW" sz="2133">
                <a:latin typeface="標楷體" pitchFamily="65" charset="-120"/>
              </a:rPr>
              <a:t>URI </a:t>
            </a:r>
            <a:r>
              <a:rPr lang="zh-TW" altLang="en-US" sz="2133">
                <a:latin typeface="標楷體" pitchFamily="65" charset="-120"/>
              </a:rPr>
              <a:t>有兩個專業化統一資源名稱 </a:t>
            </a:r>
            <a:r>
              <a:rPr lang="en-US" altLang="zh-TW" sz="2133">
                <a:latin typeface="標楷體" pitchFamily="65" charset="-120"/>
              </a:rPr>
              <a:t>(URN) </a:t>
            </a:r>
            <a:r>
              <a:rPr lang="zh-TW" altLang="en-US" sz="2133">
                <a:latin typeface="標楷體" pitchFamily="65" charset="-120"/>
              </a:rPr>
              <a:t>和統一資源定位器 </a:t>
            </a:r>
            <a:r>
              <a:rPr lang="en-US" altLang="zh-TW" sz="2133">
                <a:latin typeface="標楷體" pitchFamily="65" charset="-120"/>
              </a:rPr>
              <a:t>(URL)</a:t>
            </a:r>
            <a:r>
              <a:rPr lang="zh-TW" altLang="en-US" sz="2133">
                <a:latin typeface="標楷體" pitchFamily="65" charset="-120"/>
              </a:rPr>
              <a:t>。 </a:t>
            </a:r>
          </a:p>
          <a:p>
            <a:pPr>
              <a:spcBef>
                <a:spcPct val="0"/>
              </a:spcBef>
              <a:spcAft>
                <a:spcPct val="0"/>
              </a:spcAft>
              <a:buFont typeface="Arial" pitchFamily="34" charset="0"/>
              <a:buChar char="•"/>
            </a:pPr>
            <a:r>
              <a:rPr lang="zh-TW" altLang="en-US" sz="2133">
                <a:latin typeface="標楷體" pitchFamily="65" charset="-120"/>
              </a:rPr>
              <a:t>在 </a:t>
            </a:r>
            <a:r>
              <a:rPr lang="en-US" altLang="zh-TW" sz="2133">
                <a:latin typeface="標楷體" pitchFamily="65" charset="-120"/>
              </a:rPr>
              <a:t>RESTful Web </a:t>
            </a:r>
            <a:r>
              <a:rPr lang="zh-TW" altLang="en-US" sz="2133">
                <a:latin typeface="標楷體" pitchFamily="65" charset="-120"/>
              </a:rPr>
              <a:t>服務中，向資源的 </a:t>
            </a:r>
            <a:r>
              <a:rPr lang="en-US" altLang="zh-TW" sz="2133">
                <a:latin typeface="標楷體" pitchFamily="65" charset="-120"/>
              </a:rPr>
              <a:t>URI </a:t>
            </a:r>
            <a:r>
              <a:rPr lang="zh-TW" altLang="en-US" sz="2133">
                <a:latin typeface="標楷體" pitchFamily="65" charset="-120"/>
              </a:rPr>
              <a:t>發出的請求將引發回應。回應將是通常以 </a:t>
            </a:r>
            <a:r>
              <a:rPr lang="en-US" altLang="zh-TW" sz="2133">
                <a:latin typeface="標楷體" pitchFamily="65" charset="-120"/>
              </a:rPr>
              <a:t>JSON </a:t>
            </a:r>
            <a:r>
              <a:rPr lang="zh-TW" altLang="en-US" sz="2133">
                <a:latin typeface="標楷體" pitchFamily="65" charset="-120"/>
              </a:rPr>
              <a:t>格式化的有效載荷。</a:t>
            </a:r>
            <a:endParaRPr lang="en-US" sz="2133">
              <a:latin typeface="標楷體" pitchFamily="65" charset="-12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621</a:t>
            </a:fld>
            <a:endParaRPr lang="en-US" kern="0">
              <a:solidFill>
                <a:srgbClr val="595959"/>
              </a:solidFill>
            </a:endParaRPr>
          </a:p>
        </p:txBody>
      </p:sp>
    </p:spTree>
    <p:custDataLst>
      <p:tags r:id="rId3"/>
    </p:custDataLst>
    <p:extLst>
      <p:ext uri="{BB962C8B-B14F-4D97-AF65-F5344CB8AC3E}">
        <p14:creationId xmlns:p14="http://schemas.microsoft.com/office/powerpoint/2010/main" val="1937567963"/>
      </p:ext>
    </p:extLst>
  </p:cSld>
  <p:clrMapOvr>
    <a:masterClrMapping/>
  </p:clrMapOvr>
  <p:transition spd="slow">
    <p:wipe/>
  </p:transition>
  <p:timing/>
</p:sld>
</file>

<file path=ppt/slides/slide6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15.8</a:t>
            </a:r>
            <a:r>
              <a:rPr lang="zh-TW" sz="3600" smtClean="0">
                <a:solidFill>
                  <a:srgbClr val="004C69"/>
                </a:solidFill>
              </a:rPr>
              <a:t>我</a:t>
            </a:r>
            <a:r>
              <a:rPr lang="zh-TW" sz="3600">
                <a:solidFill>
                  <a:srgbClr val="004C69"/>
                </a:solidFill>
              </a:rPr>
              <a:t>在本模組中學到了什麼？</a:t>
            </a:r>
            <a:r>
              <a:rPr lang="zh-TW" altLang="en-US" sz="3600">
                <a:solidFill>
                  <a:srgbClr val="004C69"/>
                </a:solidFill>
              </a:rPr>
              <a:t>（續）</a:t>
            </a:r>
            <a:endParaRPr lang="zh-TW" sz="3600">
              <a:solidFill>
                <a:srgbClr val="004C69"/>
              </a:solidFill>
            </a:endParaRPr>
          </a:p>
        </p:txBody>
      </p:sp>
      <p:sp>
        <p:nvSpPr>
          <p:cNvPr id="3" name="Content Placeholder 2">
            <a:extLst>
              <a:ext uri="{FF2B5EF4-FFF2-40B4-BE49-F238E27FC236}">
                <a16:creationId xmlns:a16="http://schemas.microsoft.com/office/drawing/2014/main" id="{D22DEA6D-FAD6-CB4B-B950-4A760ED66506}"/>
              </a:ext>
            </a:extLst>
          </p:cNvPr>
          <p:cNvSpPr>
            <a:spLocks noGrp="1"/>
          </p:cNvSpPr>
          <p:nvPr>
            <p:ph idx="1"/>
          </p:nvPr>
        </p:nvSpPr>
        <p:spPr>
          <a:xfrm>
            <a:off x="676427" y="1338349"/>
            <a:ext cx="9606418" cy="4762301"/>
          </a:xfrm>
        </p:spPr>
        <p:txBody>
          <a:bodyPr/>
          <a:lstStyle/>
          <a:p>
            <a:pPr>
              <a:spcBef>
                <a:spcPct val="0"/>
              </a:spcBef>
              <a:spcAft>
                <a:spcPct val="0"/>
              </a:spcAft>
              <a:buFont typeface="Arial" pitchFamily="34" charset="0"/>
              <a:buChar char="•"/>
            </a:pPr>
            <a:r>
              <a:rPr lang="en-US" altLang="zh-TW" sz="2133">
                <a:latin typeface="標楷體" pitchFamily="65" charset="-120"/>
              </a:rPr>
              <a:t>API </a:t>
            </a:r>
            <a:r>
              <a:rPr lang="zh-TW" altLang="en-US" sz="2133">
                <a:latin typeface="標楷體" pitchFamily="65" charset="-120"/>
              </a:rPr>
              <a:t>請求的不同部分是 </a:t>
            </a:r>
            <a:r>
              <a:rPr lang="en-US" altLang="zh-TW" sz="2133">
                <a:latin typeface="標楷體" pitchFamily="65" charset="-120"/>
              </a:rPr>
              <a:t>API </a:t>
            </a:r>
            <a:r>
              <a:rPr lang="zh-TW" altLang="en-US" sz="2133">
                <a:latin typeface="標楷體" pitchFamily="65" charset="-120"/>
              </a:rPr>
              <a:t>伺服器，資源和查詢。查詢可以包括格式、關鍵字和參數。 </a:t>
            </a:r>
          </a:p>
          <a:p>
            <a:pPr>
              <a:spcBef>
                <a:spcPct val="0"/>
              </a:spcBef>
              <a:spcAft>
                <a:spcPct val="0"/>
              </a:spcAft>
              <a:buFont typeface="Arial" pitchFamily="34" charset="0"/>
              <a:buChar char="•"/>
            </a:pPr>
            <a:r>
              <a:rPr lang="zh-TW" altLang="en-US" sz="2133">
                <a:latin typeface="標楷體" pitchFamily="65" charset="-120"/>
              </a:rPr>
              <a:t>現在，網路業者有新的和不同的方法可以自動監控，管理和設定網路。這些包括協定和技術，如 </a:t>
            </a:r>
            <a:r>
              <a:rPr lang="en-US" altLang="zh-TW" sz="2133">
                <a:latin typeface="標楷體" pitchFamily="65" charset="-120"/>
              </a:rPr>
              <a:t>REST</a:t>
            </a:r>
            <a:r>
              <a:rPr lang="zh-TW" altLang="en-US" sz="2133">
                <a:latin typeface="標楷體" pitchFamily="65" charset="-120"/>
              </a:rPr>
              <a:t>，</a:t>
            </a:r>
            <a:r>
              <a:rPr lang="en-US" altLang="zh-TW" sz="2133">
                <a:latin typeface="標楷體" pitchFamily="65" charset="-120"/>
              </a:rPr>
              <a:t>Ansible</a:t>
            </a:r>
            <a:r>
              <a:rPr lang="zh-TW" altLang="en-US" sz="2133">
                <a:latin typeface="標楷體" pitchFamily="65" charset="-120"/>
              </a:rPr>
              <a:t>，</a:t>
            </a:r>
            <a:r>
              <a:rPr lang="en-US" altLang="zh-TW" sz="2133">
                <a:latin typeface="標楷體" pitchFamily="65" charset="-120"/>
              </a:rPr>
              <a:t>Puppet</a:t>
            </a:r>
            <a:r>
              <a:rPr lang="zh-TW" altLang="en-US" sz="2133">
                <a:latin typeface="標楷體" pitchFamily="65" charset="-120"/>
              </a:rPr>
              <a:t>，</a:t>
            </a:r>
            <a:r>
              <a:rPr lang="en-US" altLang="zh-TW" sz="2133">
                <a:latin typeface="標楷體" pitchFamily="65" charset="-120"/>
              </a:rPr>
              <a:t>Chef</a:t>
            </a:r>
            <a:r>
              <a:rPr lang="zh-TW" altLang="en-US" sz="2133">
                <a:latin typeface="標楷體" pitchFamily="65" charset="-120"/>
              </a:rPr>
              <a:t>，</a:t>
            </a:r>
            <a:r>
              <a:rPr lang="en-US" altLang="zh-TW" sz="2133">
                <a:latin typeface="標楷體" pitchFamily="65" charset="-120"/>
              </a:rPr>
              <a:t>Python</a:t>
            </a:r>
            <a:r>
              <a:rPr lang="zh-TW" altLang="en-US" sz="2133">
                <a:latin typeface="標楷體" pitchFamily="65" charset="-120"/>
              </a:rPr>
              <a:t>，</a:t>
            </a:r>
            <a:r>
              <a:rPr lang="en-US" altLang="zh-TW" sz="2133">
                <a:latin typeface="標楷體" pitchFamily="65" charset="-120"/>
              </a:rPr>
              <a:t>JSON</a:t>
            </a:r>
            <a:r>
              <a:rPr lang="zh-TW" altLang="en-US" sz="2133">
                <a:latin typeface="標楷體" pitchFamily="65" charset="-120"/>
              </a:rPr>
              <a:t>，</a:t>
            </a:r>
            <a:r>
              <a:rPr lang="en-US" altLang="zh-TW" sz="2133">
                <a:latin typeface="標楷體" pitchFamily="65" charset="-120"/>
              </a:rPr>
              <a:t>XML </a:t>
            </a:r>
            <a:r>
              <a:rPr lang="zh-TW" altLang="en-US" sz="2133">
                <a:latin typeface="標楷體" pitchFamily="65" charset="-120"/>
              </a:rPr>
              <a:t>等。 </a:t>
            </a:r>
          </a:p>
          <a:p>
            <a:pPr>
              <a:spcBef>
                <a:spcPct val="0"/>
              </a:spcBef>
              <a:spcAft>
                <a:spcPct val="0"/>
              </a:spcAft>
              <a:buFont typeface="Arial" pitchFamily="34" charset="0"/>
              <a:buChar char="•"/>
            </a:pPr>
            <a:r>
              <a:rPr lang="zh-TW" altLang="en-US" sz="2133">
                <a:latin typeface="標楷體" pitchFamily="65" charset="-120"/>
              </a:rPr>
              <a:t>設定管理工具使用 </a:t>
            </a:r>
            <a:r>
              <a:rPr lang="en-US" altLang="zh-TW" sz="2133">
                <a:latin typeface="標楷體" pitchFamily="65" charset="-120"/>
              </a:rPr>
              <a:t>RESTful API </a:t>
            </a:r>
            <a:r>
              <a:rPr lang="zh-TW" altLang="en-US" sz="2133">
                <a:latin typeface="標楷體" pitchFamily="65" charset="-120"/>
              </a:rPr>
              <a:t>請求來自動化任務並在數千個裝置上擴展。 </a:t>
            </a:r>
          </a:p>
          <a:p>
            <a:pPr>
              <a:spcBef>
                <a:spcPct val="0"/>
              </a:spcBef>
              <a:spcAft>
                <a:spcPct val="0"/>
              </a:spcAft>
              <a:buFont typeface="Arial" pitchFamily="34" charset="0"/>
              <a:buChar char="•"/>
            </a:pPr>
            <a:r>
              <a:rPr lang="zh-TW" altLang="en-US" sz="2133">
                <a:latin typeface="標楷體" pitchFamily="65" charset="-120"/>
              </a:rPr>
              <a:t>從自動化獲益的網路特性包括軟體和版本控制、裝置屬性，例如名稱、定址和安全性、協定設定和 </a:t>
            </a:r>
            <a:r>
              <a:rPr lang="en-US" altLang="zh-TW" sz="2133">
                <a:latin typeface="標楷體" pitchFamily="65" charset="-120"/>
              </a:rPr>
              <a:t>ACL </a:t>
            </a:r>
            <a:r>
              <a:rPr lang="zh-TW" altLang="en-US" sz="2133">
                <a:latin typeface="標楷體" pitchFamily="65" charset="-120"/>
              </a:rPr>
              <a:t>設定。</a:t>
            </a:r>
          </a:p>
          <a:p>
            <a:pPr>
              <a:spcBef>
                <a:spcPct val="0"/>
              </a:spcBef>
              <a:spcAft>
                <a:spcPct val="0"/>
              </a:spcAft>
              <a:buFont typeface="Arial" pitchFamily="34" charset="0"/>
              <a:buChar char="•"/>
            </a:pPr>
            <a:r>
              <a:rPr lang="zh-TW" altLang="en-US" sz="2133">
                <a:latin typeface="標楷體" pitchFamily="65" charset="-120"/>
              </a:rPr>
              <a:t>設定管理工具通常包括自動化和協調管理。協調管理是在協調程序或工作流程中對自動化工作的安排。 </a:t>
            </a:r>
          </a:p>
          <a:p>
            <a:pPr>
              <a:spcBef>
                <a:spcPct val="0"/>
              </a:spcBef>
              <a:spcAft>
                <a:spcPct val="0"/>
              </a:spcAft>
              <a:buFont typeface="Arial" pitchFamily="34" charset="0"/>
              <a:buChar char="•"/>
            </a:pPr>
            <a:r>
              <a:rPr lang="en-US" altLang="zh-TW" sz="2133">
                <a:latin typeface="標楷體" pitchFamily="65" charset="-120"/>
              </a:rPr>
              <a:t>IBN </a:t>
            </a:r>
            <a:r>
              <a:rPr lang="zh-TW" altLang="en-US" sz="2133">
                <a:latin typeface="標楷體" pitchFamily="65" charset="-120"/>
              </a:rPr>
              <a:t>建立在 </a:t>
            </a:r>
            <a:r>
              <a:rPr lang="en-US" altLang="zh-TW" sz="2133">
                <a:latin typeface="標楷體" pitchFamily="65" charset="-120"/>
              </a:rPr>
              <a:t>SDN </a:t>
            </a:r>
            <a:r>
              <a:rPr lang="zh-TW" altLang="en-US" sz="2133">
                <a:latin typeface="標楷體" pitchFamily="65" charset="-120"/>
              </a:rPr>
              <a:t>上，採用以軟體為中心、完全自動化的方法來設計和操作網路。</a:t>
            </a:r>
            <a:endParaRPr lang="en-US" sz="2133">
              <a:latin typeface="標楷體" pitchFamily="65" charset="-12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622</a:t>
            </a:fld>
            <a:endParaRPr lang="en-US" kern="0">
              <a:solidFill>
                <a:srgbClr val="595959"/>
              </a:solidFill>
            </a:endParaRPr>
          </a:p>
        </p:txBody>
      </p:sp>
    </p:spTree>
    <p:custDataLst>
      <p:tags r:id="rId3"/>
    </p:custDataLst>
    <p:extLst>
      <p:ext uri="{BB962C8B-B14F-4D97-AF65-F5344CB8AC3E}">
        <p14:creationId xmlns:p14="http://schemas.microsoft.com/office/powerpoint/2010/main" val="2998217597"/>
      </p:ext>
    </p:extLst>
  </p:cSld>
  <p:clrMapOvr>
    <a:masterClrMapping/>
  </p:clrMapOvr>
  <p:transition spd="slow">
    <p:wipe/>
  </p:transition>
  <p:timing/>
</p:sld>
</file>

<file path=ppt/slides/slide6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D22DEA6D-FAD6-CB4B-B950-4A760ED66506}"/>
              </a:ext>
            </a:extLst>
          </p:cNvPr>
          <p:cNvSpPr>
            <a:spLocks noGrp="1"/>
          </p:cNvSpPr>
          <p:nvPr>
            <p:ph idx="1"/>
          </p:nvPr>
        </p:nvSpPr>
        <p:spPr>
          <a:xfrm>
            <a:off x="676426" y="1213658"/>
            <a:ext cx="10005429" cy="4886992"/>
          </a:xfrm>
        </p:spPr>
        <p:txBody>
          <a:bodyPr/>
          <a:lstStyle/>
          <a:p>
            <a:pPr>
              <a:spcBef>
                <a:spcPct val="0"/>
              </a:spcBef>
              <a:spcAft>
                <a:spcPct val="0"/>
              </a:spcAft>
              <a:buFont typeface="Arial" pitchFamily="34" charset="0"/>
              <a:buChar char="•"/>
            </a:pPr>
            <a:r>
              <a:rPr lang="en-US" altLang="zh-TW" sz="2133">
                <a:latin typeface="標楷體" pitchFamily="65" charset="-120"/>
              </a:rPr>
              <a:t>Cisco </a:t>
            </a:r>
            <a:r>
              <a:rPr lang="zh-TW" altLang="en-US" sz="2133">
                <a:latin typeface="標楷體" pitchFamily="65" charset="-120"/>
              </a:rPr>
              <a:t>認為 </a:t>
            </a:r>
            <a:r>
              <a:rPr lang="en-US" altLang="zh-TW" sz="2133">
                <a:latin typeface="標楷體" pitchFamily="65" charset="-120"/>
              </a:rPr>
              <a:t>IBN </a:t>
            </a:r>
            <a:r>
              <a:rPr lang="zh-TW" altLang="en-US" sz="2133">
                <a:latin typeface="標楷體" pitchFamily="65" charset="-120"/>
              </a:rPr>
              <a:t>具有三項重要功能：轉譯、啟動和確保。 </a:t>
            </a:r>
          </a:p>
          <a:p>
            <a:pPr>
              <a:spcBef>
                <a:spcPct val="0"/>
              </a:spcBef>
              <a:spcAft>
                <a:spcPct val="0"/>
              </a:spcAft>
              <a:buFont typeface="Arial" pitchFamily="34" charset="0"/>
              <a:buChar char="•"/>
            </a:pPr>
            <a:r>
              <a:rPr lang="zh-TW" altLang="en-US" sz="2133">
                <a:latin typeface="標楷體" pitchFamily="65" charset="-120"/>
              </a:rPr>
              <a:t>實體和虛擬網路基礎建設是一種網狀架構。網狀架構一詞描述代表用於虛擬連接裝置的邏輯拓撲的覆疊。 </a:t>
            </a:r>
          </a:p>
          <a:p>
            <a:pPr>
              <a:spcBef>
                <a:spcPct val="0"/>
              </a:spcBef>
              <a:spcAft>
                <a:spcPct val="0"/>
              </a:spcAft>
              <a:buFont typeface="Arial" pitchFamily="34" charset="0"/>
              <a:buChar char="•"/>
            </a:pPr>
            <a:r>
              <a:rPr lang="zh-TW" altLang="en-US" sz="2133">
                <a:latin typeface="標楷體" pitchFamily="65" charset="-120"/>
              </a:rPr>
              <a:t>底層網路包含滿足業務目標所需的所有硬體的實體拓撲。 </a:t>
            </a:r>
          </a:p>
          <a:p>
            <a:pPr>
              <a:spcBef>
                <a:spcPct val="0"/>
              </a:spcBef>
              <a:spcAft>
                <a:spcPct val="0"/>
              </a:spcAft>
              <a:buFont typeface="Arial" pitchFamily="34" charset="0"/>
              <a:buChar char="•"/>
            </a:pPr>
            <a:r>
              <a:rPr lang="en-US" altLang="zh-TW" sz="2133">
                <a:latin typeface="標楷體" pitchFamily="65" charset="-120"/>
              </a:rPr>
              <a:t>Cisco </a:t>
            </a:r>
            <a:r>
              <a:rPr lang="zh-TW" altLang="en-US" sz="2133">
                <a:latin typeface="標楷體" pitchFamily="65" charset="-120"/>
              </a:rPr>
              <a:t>使用 </a:t>
            </a:r>
            <a:r>
              <a:rPr lang="en-US" altLang="zh-TW" sz="2133">
                <a:latin typeface="標楷體" pitchFamily="65" charset="-120"/>
              </a:rPr>
              <a:t>Cisco DNA </a:t>
            </a:r>
            <a:r>
              <a:rPr lang="zh-TW" altLang="en-US" sz="2133">
                <a:latin typeface="標楷體" pitchFamily="65" charset="-120"/>
              </a:rPr>
              <a:t>實作 </a:t>
            </a:r>
            <a:r>
              <a:rPr lang="en-US" altLang="zh-TW" sz="2133">
                <a:latin typeface="標楷體" pitchFamily="65" charset="-120"/>
              </a:rPr>
              <a:t>IBN </a:t>
            </a:r>
            <a:r>
              <a:rPr lang="zh-TW" altLang="en-US" sz="2133">
                <a:latin typeface="標楷體" pitchFamily="65" charset="-120"/>
              </a:rPr>
              <a:t>網狀架構。企業意圖會安全地部署到網路基礎建設（網狀架構）。然後，</a:t>
            </a:r>
            <a:r>
              <a:rPr lang="en-US" altLang="zh-TW" sz="2133">
                <a:latin typeface="標楷體" pitchFamily="65" charset="-120"/>
              </a:rPr>
              <a:t>Cisco DNA </a:t>
            </a:r>
            <a:r>
              <a:rPr lang="zh-TW" altLang="en-US" sz="2133">
                <a:latin typeface="標楷體" pitchFamily="65" charset="-120"/>
              </a:rPr>
              <a:t>會持續從許多來源（裝置和應用）收集資料，以提供豐富的資訊背景。 </a:t>
            </a:r>
          </a:p>
          <a:p>
            <a:pPr>
              <a:spcBef>
                <a:spcPct val="0"/>
              </a:spcBef>
              <a:spcAft>
                <a:spcPct val="0"/>
              </a:spcAft>
              <a:buFont typeface="Arial" pitchFamily="34" charset="0"/>
              <a:buChar char="•"/>
            </a:pPr>
            <a:r>
              <a:rPr lang="en-US" altLang="zh-TW" sz="2133">
                <a:latin typeface="標楷體" pitchFamily="65" charset="-120"/>
              </a:rPr>
              <a:t>Cisco DNA Center </a:t>
            </a:r>
            <a:r>
              <a:rPr lang="zh-TW" altLang="en-US" sz="2133">
                <a:latin typeface="標楷體" pitchFamily="65" charset="-120"/>
              </a:rPr>
              <a:t>是 </a:t>
            </a:r>
            <a:r>
              <a:rPr lang="en-US" altLang="zh-TW" sz="2133">
                <a:latin typeface="標楷體" pitchFamily="65" charset="-120"/>
              </a:rPr>
              <a:t>Cisco DNA </a:t>
            </a:r>
            <a:r>
              <a:rPr lang="zh-TW" altLang="en-US" sz="2133">
                <a:latin typeface="標楷體" pitchFamily="65" charset="-120"/>
              </a:rPr>
              <a:t>核心的基礎控制器和分析平台。它是一個單一的介面硬體和軟體平台，著重於確保、分析和自動化。</a:t>
            </a:r>
            <a:endParaRPr lang="en-US" sz="2133">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en-US" altLang="zh-TW" sz="3600">
                <a:solidFill>
                  <a:srgbClr val="004C69"/>
                </a:solidFill>
              </a:rPr>
              <a:t>15.8</a:t>
            </a:r>
            <a:r>
              <a:rPr lang="zh-TW" sz="3600" smtClean="0">
                <a:solidFill>
                  <a:srgbClr val="004C69"/>
                </a:solidFill>
              </a:rPr>
              <a:t>我在</a:t>
            </a:r>
            <a:r>
              <a:rPr lang="zh-TW" sz="3600">
                <a:solidFill>
                  <a:srgbClr val="004C69"/>
                </a:solidFill>
              </a:rPr>
              <a:t>本模組中學到了什麼？</a:t>
            </a:r>
            <a:r>
              <a:rPr lang="zh-TW" altLang="en-US" sz="3600">
                <a:solidFill>
                  <a:srgbClr val="004C69"/>
                </a:solidFill>
              </a:rPr>
              <a:t>（續）</a:t>
            </a:r>
            <a:endParaRPr lang="zh-TW" sz="3600">
              <a:solidFill>
                <a:srgbClr val="004C69"/>
              </a:solidFill>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623</a:t>
            </a:fld>
            <a:endParaRPr lang="en-US" kern="0">
              <a:solidFill>
                <a:srgbClr val="595959"/>
              </a:solidFill>
            </a:endParaRPr>
          </a:p>
        </p:txBody>
      </p:sp>
    </p:spTree>
    <p:custDataLst>
      <p:tags r:id="rId3"/>
    </p:custDataLst>
    <p:extLst>
      <p:ext uri="{BB962C8B-B14F-4D97-AF65-F5344CB8AC3E}">
        <p14:creationId xmlns:p14="http://schemas.microsoft.com/office/powerpoint/2010/main" val="334044189"/>
      </p:ext>
    </p:extLst>
  </p:cSld>
  <p:clrMapOvr>
    <a:masterClrMapping/>
  </p:clrMapOvr>
  <p:transition spd="slow">
    <p:wipe/>
  </p:transition>
  <p:timing/>
</p:sld>
</file>

<file path=ppt/slides/slide6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EE79C7E-090E-6E44-85C6-1D51ADC29416}"/>
              </a:ext>
            </a:extLst>
          </p:cNvPr>
          <p:cNvSpPr>
            <a:spLocks noGrp="1"/>
          </p:cNvSpPr>
          <p:nvPr>
            <p:ph idx="1"/>
          </p:nvPr>
        </p:nvSpPr>
        <p:spPr>
          <a:xfrm>
            <a:off x="594044" y="1155469"/>
            <a:ext cx="11804381" cy="4787239"/>
          </a:xfrm>
        </p:spPr>
        <p:txBody>
          <a:bodyPr>
            <a:normAutofit fontScale="92500" lnSpcReduction="10000"/>
          </a:bodyPr>
          <a:lstStyle/>
          <a:p>
            <a:pPr>
              <a:spcBef>
                <a:spcPct val="0"/>
              </a:spcBef>
              <a:spcAft>
                <a:spcPct val="0"/>
              </a:spcAft>
              <a:buFont typeface="Arial" pitchFamily="34" charset="0"/>
              <a:buChar char="•"/>
            </a:pPr>
            <a:r>
              <a:rPr lang="en-US" altLang="zh-TW" sz="2200" err="1">
                <a:latin typeface="標楷體" pitchFamily="65" charset="-120"/>
              </a:rPr>
              <a:t>eXtensible Markup Language (XML)</a:t>
            </a:r>
          </a:p>
          <a:p>
            <a:pPr>
              <a:spcBef>
                <a:spcPct val="0"/>
              </a:spcBef>
              <a:spcAft>
                <a:spcPct val="0"/>
              </a:spcAft>
              <a:buFont typeface="Arial" pitchFamily="34" charset="0"/>
              <a:buChar char="•"/>
            </a:pPr>
            <a:r>
              <a:rPr lang="en-US" altLang="zh-TW" sz="2200">
                <a:latin typeface="標楷體" pitchFamily="65" charset="-120"/>
              </a:rPr>
              <a:t>JavaScript Object Notation (JSON)</a:t>
            </a:r>
          </a:p>
          <a:p>
            <a:pPr>
              <a:spcBef>
                <a:spcPct val="0"/>
              </a:spcBef>
              <a:spcAft>
                <a:spcPct val="0"/>
              </a:spcAft>
              <a:buFont typeface="Arial" pitchFamily="34" charset="0"/>
              <a:buChar char="•"/>
            </a:pPr>
            <a:r>
              <a:rPr lang="en-US" altLang="zh-TW" sz="2200">
                <a:latin typeface="標楷體" pitchFamily="65" charset="-120"/>
              </a:rPr>
              <a:t>YAML Ain’t Markup Language (YAML)</a:t>
            </a:r>
          </a:p>
          <a:p>
            <a:pPr>
              <a:spcBef>
                <a:spcPct val="0"/>
              </a:spcBef>
              <a:spcAft>
                <a:spcPct val="0"/>
              </a:spcAft>
              <a:buFont typeface="Arial" pitchFamily="34" charset="0"/>
              <a:buChar char="•"/>
            </a:pPr>
            <a:r>
              <a:rPr lang="en-US" altLang="zh-TW" sz="2200">
                <a:latin typeface="標楷體" pitchFamily="65" charset="-120"/>
              </a:rPr>
              <a:t>Key/Value Pairs</a:t>
            </a:r>
          </a:p>
          <a:p>
            <a:pPr>
              <a:spcBef>
                <a:spcPct val="0"/>
              </a:spcBef>
              <a:spcAft>
                <a:spcPct val="0"/>
              </a:spcAft>
              <a:buFont typeface="Arial" pitchFamily="34" charset="0"/>
              <a:buChar char="•"/>
            </a:pPr>
            <a:r>
              <a:rPr lang="en-US" altLang="zh-TW" sz="2200">
                <a:latin typeface="標楷體" pitchFamily="65" charset="-120"/>
              </a:rPr>
              <a:t>Application Programming Interface (API)</a:t>
            </a:r>
          </a:p>
          <a:p>
            <a:pPr>
              <a:spcBef>
                <a:spcPct val="0"/>
              </a:spcBef>
              <a:spcAft>
                <a:spcPct val="0"/>
              </a:spcAft>
              <a:buFont typeface="Arial" pitchFamily="34" charset="0"/>
              <a:buChar char="•"/>
            </a:pPr>
            <a:r>
              <a:rPr lang="en-US" altLang="zh-TW" sz="2200">
                <a:latin typeface="標楷體" pitchFamily="65" charset="-120"/>
              </a:rPr>
              <a:t>Simple Object Access Protocol (SOAP)</a:t>
            </a:r>
          </a:p>
          <a:p>
            <a:pPr>
              <a:spcBef>
                <a:spcPct val="0"/>
              </a:spcBef>
              <a:spcAft>
                <a:spcPct val="0"/>
              </a:spcAft>
              <a:buFont typeface="Arial" pitchFamily="34" charset="0"/>
              <a:buChar char="•"/>
            </a:pPr>
            <a:r>
              <a:rPr lang="en-US" altLang="zh-TW" sz="2200">
                <a:latin typeface="標楷體" pitchFamily="65" charset="-120"/>
              </a:rPr>
              <a:t>Representational State Transfer (REST)</a:t>
            </a:r>
          </a:p>
          <a:p>
            <a:pPr>
              <a:spcBef>
                <a:spcPct val="0"/>
              </a:spcBef>
              <a:spcAft>
                <a:spcPct val="0"/>
              </a:spcAft>
              <a:buFont typeface="Arial" pitchFamily="34" charset="0"/>
              <a:buChar char="•"/>
            </a:pPr>
            <a:r>
              <a:rPr lang="en-US" altLang="zh-TW" sz="2200">
                <a:latin typeface="標楷體" pitchFamily="65" charset="-120"/>
              </a:rPr>
              <a:t>XML-Remote Procedure Call (XML-RPC)</a:t>
            </a:r>
          </a:p>
          <a:p>
            <a:pPr>
              <a:spcBef>
                <a:spcPct val="0"/>
              </a:spcBef>
              <a:spcAft>
                <a:spcPct val="0"/>
              </a:spcAft>
              <a:buFont typeface="Arial" pitchFamily="34" charset="0"/>
              <a:buChar char="•"/>
            </a:pPr>
            <a:r>
              <a:rPr lang="en-US" altLang="zh-TW" sz="2200">
                <a:latin typeface="標楷體" pitchFamily="65" charset="-120"/>
              </a:rPr>
              <a:t>JSON-RPC</a:t>
            </a:r>
          </a:p>
          <a:p>
            <a:pPr>
              <a:spcBef>
                <a:spcPct val="0"/>
              </a:spcBef>
              <a:spcAft>
                <a:spcPct val="0"/>
              </a:spcAft>
              <a:buFont typeface="Arial" pitchFamily="34" charset="0"/>
              <a:buChar char="•"/>
            </a:pPr>
            <a:r>
              <a:rPr lang="en-US" altLang="zh-TW" sz="2200">
                <a:latin typeface="標楷體" pitchFamily="65" charset="-120"/>
              </a:rPr>
              <a:t>RESTful</a:t>
            </a:r>
          </a:p>
          <a:p>
            <a:pPr>
              <a:spcBef>
                <a:spcPct val="0"/>
              </a:spcBef>
              <a:spcAft>
                <a:spcPct val="0"/>
              </a:spcAft>
              <a:buFont typeface="Arial" pitchFamily="34" charset="0"/>
              <a:buChar char="•"/>
            </a:pPr>
            <a:r>
              <a:rPr lang="en-US" altLang="zh-TW" sz="2200">
                <a:latin typeface="標楷體" pitchFamily="65" charset="-120"/>
              </a:rPr>
              <a:t>CURL</a:t>
            </a:r>
          </a:p>
          <a:p>
            <a:pPr>
              <a:spcBef>
                <a:spcPct val="0"/>
              </a:spcBef>
              <a:spcAft>
                <a:spcPct val="0"/>
              </a:spcAft>
              <a:buFont typeface="Arial" pitchFamily="34" charset="0"/>
              <a:buChar char="•"/>
            </a:pPr>
            <a:r>
              <a:rPr lang="en-US" altLang="zh-TW" sz="2200">
                <a:latin typeface="標楷體" pitchFamily="65" charset="-120"/>
              </a:rPr>
              <a:t>RESTCONF</a:t>
            </a:r>
          </a:p>
          <a:p>
            <a:pPr>
              <a:spcBef>
                <a:spcPct val="0"/>
              </a:spcBef>
              <a:spcAft>
                <a:spcPct val="0"/>
              </a:spcAft>
              <a:buFont typeface="Arial" pitchFamily="34" charset="0"/>
              <a:buChar char="•"/>
            </a:pPr>
            <a:r>
              <a:rPr lang="en-US" altLang="zh-TW" sz="2200">
                <a:latin typeface="標楷體" pitchFamily="65" charset="-120"/>
              </a:rPr>
              <a:t>NETCONF</a:t>
            </a:r>
          </a:p>
          <a:p>
            <a:pPr>
              <a:spcBef>
                <a:spcPct val="0"/>
              </a:spcBef>
              <a:spcAft>
                <a:spcPct val="0"/>
              </a:spcAft>
              <a:buFont typeface="Arial" pitchFamily="34" charset="0"/>
              <a:buChar char="•"/>
            </a:pPr>
            <a:r>
              <a:rPr lang="en-US" altLang="zh-TW" sz="2200">
                <a:latin typeface="標楷體" pitchFamily="65" charset="-120"/>
              </a:rPr>
              <a:t>Uniform Resource Identifier (URI)</a:t>
            </a:r>
          </a:p>
          <a:p>
            <a:pPr>
              <a:spcBef>
                <a:spcPct val="0"/>
              </a:spcBef>
              <a:spcAft>
                <a:spcPct val="0"/>
              </a:spcAft>
              <a:buFont typeface="Arial" pitchFamily="34" charset="0"/>
              <a:buChar char="•"/>
            </a:pPr>
            <a:r>
              <a:rPr lang="en-US" altLang="zh-TW" sz="2200">
                <a:latin typeface="標楷體" pitchFamily="65" charset="-120"/>
              </a:rPr>
              <a:t>Uniform Resource Name (URN)</a:t>
            </a:r>
          </a:p>
          <a:p>
            <a:pPr>
              <a:spcBef>
                <a:spcPct val="0"/>
              </a:spcBef>
              <a:spcAft>
                <a:spcPct val="0"/>
              </a:spcAft>
              <a:buFont typeface="Arial" pitchFamily="34" charset="0"/>
              <a:buChar char="•"/>
            </a:pPr>
            <a:r>
              <a:rPr lang="en-US" altLang="zh-TW" sz="2200">
                <a:latin typeface="標楷體" pitchFamily="65" charset="-120"/>
              </a:rPr>
              <a:t>Uniform Resource Locator (URL)</a:t>
            </a:r>
          </a:p>
          <a:p>
            <a:pPr>
              <a:spcBef>
                <a:spcPct val="0"/>
              </a:spcBef>
              <a:spcAft>
                <a:spcPct val="0"/>
              </a:spcAft>
            </a:pPr>
            <a:endParaRPr lang="en-US" altLang="zh-TW"/>
          </a:p>
        </p:txBody>
      </p:sp>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spcAft>
                <a:spcPts val="800"/>
              </a:spcAft>
              <a:buFont typeface="Wingdings" panose="05000000000000000000" pitchFamily="2" charset="2"/>
            </a:pPr>
            <a:r>
              <a:rPr lang="zh-TW" altLang="en-US" sz="3600" smtClean="0">
                <a:solidFill>
                  <a:srgbClr val="004C69"/>
                </a:solidFill>
              </a:rPr>
              <a:t>網路</a:t>
            </a:r>
            <a:r>
              <a:rPr lang="zh-TW" altLang="en-US" sz="3600">
                <a:solidFill>
                  <a:srgbClr val="004C69"/>
                </a:solidFill>
              </a:rPr>
              <a:t>自動化</a:t>
            </a:r>
            <a:br>
              <a:rPr lang="en-US" sz="3600">
                <a:solidFill>
                  <a:srgbClr val="004C69"/>
                </a:solidFill>
              </a:rPr>
            </a:br>
            <a:r>
              <a:rPr lang="zh-TW" sz="3600">
                <a:solidFill>
                  <a:srgbClr val="004C69"/>
                </a:solidFill>
              </a:rPr>
              <a:t>新詞彙和命令</a:t>
            </a:r>
          </a:p>
        </p:txBody>
      </p:sp>
      <p:sp>
        <p:nvSpPr>
          <p:cNvPr id="4" name="Content Placeholder 1">
            <a:extLst>
              <a:ext uri="{FF2B5EF4-FFF2-40B4-BE49-F238E27FC236}">
                <a16:creationId xmlns:a16="http://schemas.microsoft.com/office/drawing/2014/main" id="{03A55E60-D62B-874D-BC32-BC65B5CE9A67}"/>
              </a:ext>
            </a:extLst>
          </p:cNvPr>
          <p:cNvSpPr txBox="1"/>
          <p:nvPr/>
        </p:nvSpPr>
        <p:spPr bwMode="auto">
          <a:xfrm>
            <a:off x="6496235" y="1065258"/>
            <a:ext cx="5286788"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Postman</a:t>
            </a: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Ansible</a:t>
            </a: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Puppet </a:t>
            </a: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Chef</a:t>
            </a:r>
          </a:p>
          <a:p>
            <a:pPr>
              <a:spcBef>
                <a:spcPct val="0"/>
              </a:spcBef>
              <a:spcAft>
                <a:spcPct val="0"/>
              </a:spcAft>
              <a:buFont typeface="Arial" pitchFamily="34" charset="0"/>
              <a:buChar char="•"/>
            </a:pPr>
            <a:r>
              <a:rPr lang="en-US" altLang="zh-TW" sz="2000" err="1">
                <a:latin typeface="Times New Roman" panose="02020603050405020304" pitchFamily="18" charset="0"/>
                <a:cs typeface="Times New Roman" panose="02020603050405020304" pitchFamily="18" charset="0"/>
              </a:rPr>
              <a:t>SaltStack</a:t>
            </a:r>
            <a:endParaRPr lang="en-US" altLang="zh-TW" sz="2000">
              <a:latin typeface="Times New Roman" panose="02020603050405020304" pitchFamily="18" charset="0"/>
              <a:cs typeface="Times New Roman" panose="02020603050405020304" pitchFamily="18" charset="0"/>
            </a:endParaRP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Intent-Based Networking</a:t>
            </a: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Translation</a:t>
            </a: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Activation</a:t>
            </a: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Assurance</a:t>
            </a: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Fabric</a:t>
            </a: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Overlay Network</a:t>
            </a: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Underlay Network</a:t>
            </a: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Digital Network Architecture (DNA)</a:t>
            </a:r>
          </a:p>
          <a:p>
            <a:pPr>
              <a:spcBef>
                <a:spcPct val="0"/>
              </a:spcBef>
              <a:spcAft>
                <a:spcPct val="0"/>
              </a:spcAft>
              <a:buFont typeface="Arial" pitchFamily="34" charset="0"/>
              <a:buChar char="•"/>
            </a:pPr>
            <a:r>
              <a:rPr lang="en-US" altLang="zh-TW" sz="2000">
                <a:latin typeface="Times New Roman" panose="02020603050405020304" pitchFamily="18" charset="0"/>
                <a:cs typeface="Times New Roman" panose="02020603050405020304" pitchFamily="18" charset="0"/>
              </a:rPr>
              <a:t>DNA Center</a:t>
            </a:r>
          </a:p>
          <a:p>
            <a:pPr>
              <a:spcBef>
                <a:spcPct val="0"/>
              </a:spcBef>
              <a:spcAft>
                <a:spcPct val="0"/>
              </a:spcAft>
            </a:pPr>
            <a:endParaRPr lang="en-US" altLang="zh-TW" sz="2000"/>
          </a:p>
          <a:p>
            <a:pPr>
              <a:spcBef>
                <a:spcPct val="0"/>
              </a:spcBef>
              <a:spcAft>
                <a:spcPct val="0"/>
              </a:spcAft>
            </a:pPr>
            <a:endParaRPr lang="en-US" altLang="zh-TW" sz="2000"/>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624</a:t>
            </a:fld>
            <a:endParaRPr lang="en-US" kern="0">
              <a:solidFill>
                <a:srgbClr val="595959"/>
              </a:solidFill>
            </a:endParaRPr>
          </a:p>
        </p:txBody>
      </p:sp>
    </p:spTree>
    <p:custDataLst>
      <p:tags r:id="rId3"/>
    </p:custDataLst>
    <p:extLst>
      <p:ext uri="{BB962C8B-B14F-4D97-AF65-F5344CB8AC3E}">
        <p14:creationId xmlns:p14="http://schemas.microsoft.com/office/powerpoint/2010/main" val="536444086"/>
      </p:ext>
    </p:extLst>
  </p:cSld>
  <p:clrMapOvr>
    <a:masterClrMapping/>
  </p:clrMapOvr>
  <p:transition spd="slow">
    <p:wipe/>
  </p:transition>
  <p:timing/>
</p:sld>
</file>

<file path=ppt/slides/slide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383A279B-574C-B04D-9A5E-6F3D7F2B922A}"/>
              </a:ext>
            </a:extLst>
          </p:cNvPr>
          <p:cNvSpPr>
            <a:spLocks noGrp="1"/>
          </p:cNvSpPr>
          <p:nvPr>
            <p:ph idx="1"/>
          </p:nvPr>
        </p:nvSpPr>
        <p:spPr>
          <a:xfrm>
            <a:off x="767966" y="1065259"/>
            <a:ext cx="10952632" cy="5540425"/>
          </a:xfrm>
        </p:spPr>
        <p:txBody>
          <a:bodyPr/>
          <a:lstStyle/>
          <a:p>
            <a:r>
              <a:rPr lang="zh-TW" altLang="en-US" sz="2400">
                <a:latin typeface="標楷體" pitchFamily="65" charset="-120"/>
              </a:rPr>
              <a:t>無論使用哪種方法，請務必將設定套用至 </a:t>
            </a:r>
            <a:r>
              <a:rPr lang="en-US" altLang="zh-TW" sz="2400">
                <a:latin typeface="標楷體" pitchFamily="65" charset="-120"/>
              </a:rPr>
              <a:t>OSPF </a:t>
            </a:r>
            <a:r>
              <a:rPr lang="zh-TW" altLang="en-US" sz="2400">
                <a:latin typeface="標楷體" pitchFamily="65" charset="-120"/>
              </a:rPr>
              <a:t>路由網域中的所有路由器。</a:t>
            </a:r>
            <a:endParaRPr lang="en-US" altLang="zh-TW" sz="2400">
              <a:latin typeface="標楷體" pitchFamily="65" charset="-120"/>
            </a:endParaRPr>
          </a:p>
          <a:p>
            <a:r>
              <a:rPr lang="zh-TW" altLang="en-US" sz="2400">
                <a:latin typeface="標楷體" pitchFamily="65" charset="-120"/>
              </a:rPr>
              <a:t>此表格顯示了如果調整參考頻寬以適應 </a:t>
            </a:r>
            <a:r>
              <a:rPr lang="en-US" altLang="zh-TW" sz="2400">
                <a:latin typeface="標楷體" pitchFamily="65" charset="-120"/>
              </a:rPr>
              <a:t>10 Gigabit Ethernet </a:t>
            </a:r>
            <a:r>
              <a:rPr lang="zh-TW" altLang="en-US" sz="2400">
                <a:latin typeface="標楷體" pitchFamily="65" charset="-120"/>
              </a:rPr>
              <a:t>鏈路的 </a:t>
            </a:r>
            <a:r>
              <a:rPr lang="en-US" altLang="zh-TW" sz="2400">
                <a:latin typeface="標楷體" pitchFamily="65" charset="-120"/>
              </a:rPr>
              <a:t>OSPF </a:t>
            </a:r>
            <a:r>
              <a:rPr lang="zh-TW" altLang="en-US" sz="2400">
                <a:latin typeface="標楷體" pitchFamily="65" charset="-120"/>
              </a:rPr>
              <a:t>成本。任何鏈路比 </a:t>
            </a:r>
            <a:r>
              <a:rPr lang="en-US" altLang="zh-TW" sz="2400">
                <a:latin typeface="標楷體" pitchFamily="65" charset="-120"/>
              </a:rPr>
              <a:t>Fast Ethernet</a:t>
            </a:r>
            <a:r>
              <a:rPr lang="zh-TW" altLang="en-US" sz="2400">
                <a:latin typeface="標楷體" pitchFamily="65" charset="-120"/>
              </a:rPr>
              <a:t> </a:t>
            </a:r>
            <a:r>
              <a:rPr lang="en-US" altLang="zh-TW" sz="2400">
                <a:latin typeface="標楷體" pitchFamily="65" charset="-120"/>
              </a:rPr>
              <a:t>(100 Mbps) </a:t>
            </a:r>
            <a:r>
              <a:rPr lang="zh-TW" altLang="en-US" sz="2400">
                <a:latin typeface="標楷體" pitchFamily="65" charset="-120"/>
              </a:rPr>
              <a:t>更快時，都應該調整參考頻寬。</a:t>
            </a:r>
            <a:endParaRPr lang="en-US" altLang="zh-TW" sz="2400">
              <a:latin typeface="標楷體" pitchFamily="65" charset="-120"/>
            </a:endParaRPr>
          </a:p>
          <a:p>
            <a:r>
              <a:rPr lang="zh-TW" altLang="en-US" sz="2400">
                <a:latin typeface="標楷體" pitchFamily="65" charset="-120"/>
              </a:rPr>
              <a:t>使用 </a:t>
            </a:r>
            <a:r>
              <a:rPr lang="en-US" altLang="zh-TW" sz="2400" b="1">
                <a:latin typeface="標楷體" pitchFamily="65" charset="-120"/>
              </a:rPr>
              <a:t>show ip ospf interface </a:t>
            </a:r>
            <a:r>
              <a:rPr lang="zh-TW" altLang="en-US" sz="2400">
                <a:latin typeface="標楷體" pitchFamily="65" charset="-120"/>
              </a:rPr>
              <a:t>命令確認指定給的目前 </a:t>
            </a:r>
            <a:r>
              <a:rPr lang="en-US" altLang="zh-TW" sz="2400">
                <a:latin typeface="標楷體" pitchFamily="65" charset="-120"/>
              </a:rPr>
              <a:t>OSPFv2 </a:t>
            </a:r>
            <a:r>
              <a:rPr lang="zh-TW" altLang="en-US" sz="2400">
                <a:latin typeface="標楷體" pitchFamily="65" charset="-120"/>
              </a:rPr>
              <a:t>成本。</a:t>
            </a:r>
            <a:endParaRPr lang="en-US" altLang="zh-TW" sz="2400">
              <a:latin typeface="標楷體" pitchFamily="65" charset="-120"/>
            </a:endParaRPr>
          </a:p>
          <a:p>
            <a:pPr marL="478435" lvl="1" indent="-380990"/>
            <a:endParaRPr lang="zh-TW" alt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a:solidFill>
                  <a:srgbClr val="004C69"/>
                </a:solidFill>
              </a:rPr>
              <a:t>修改單區域 </a:t>
            </a:r>
            <a:r>
              <a:rPr lang="en-US" altLang="zh-TW" sz="3600">
                <a:solidFill>
                  <a:srgbClr val="004C69"/>
                </a:solidFill>
              </a:rPr>
              <a:t>OSPFv2</a:t>
            </a:r>
            <a:br>
              <a:rPr lang="en-US" altLang="zh-TW" sz="3600">
                <a:solidFill>
                  <a:srgbClr val="004C69"/>
                </a:solidFill>
              </a:rPr>
            </a:br>
            <a:r>
              <a:rPr lang="zh-TW" altLang="zh-TW" sz="3600">
                <a:solidFill>
                  <a:srgbClr val="004C69"/>
                </a:solidFill>
              </a:rPr>
              <a:t>調整參考頻寬</a:t>
            </a:r>
            <a:r>
              <a:rPr lang="zh-TW" altLang="en-US" sz="3600">
                <a:solidFill>
                  <a:srgbClr val="004C69"/>
                </a:solidFill>
              </a:rPr>
              <a:t>（續）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63</a:t>
            </a:fld>
            <a:endParaRPr lang="en-US" kern="0">
              <a:solidFill>
                <a:srgbClr val="595959"/>
              </a:solidFill>
            </a:endParaRPr>
          </a:p>
        </p:txBody>
      </p:sp>
      <p:pic>
        <p:nvPicPr>
          <p:cNvPr id="5" name="圖片 4">
            <a:extLst>
              <a:ext uri="{FF2B5EF4-FFF2-40B4-BE49-F238E27FC236}">
                <a16:creationId xmlns:a16="http://schemas.microsoft.com/office/drawing/2014/main" id="{BEBA24B1-3800-4A5E-AB96-DEED598BF740}"/>
              </a:ext>
            </a:extLst>
          </p:cNvPr>
          <p:cNvPicPr>
            <a:picLocks noChangeAspect="1"/>
          </p:cNvPicPr>
          <p:nvPr/>
        </p:nvPicPr>
        <p:blipFill>
          <a:blip r:embed="rId3"/>
          <a:stretch>
            <a:fillRect/>
          </a:stretch>
        </p:blipFill>
        <p:spPr>
          <a:xfrm>
            <a:off x="2758120" y="3130663"/>
            <a:ext cx="6706181" cy="3475021"/>
          </a:xfrm>
          <a:prstGeom prst="rect">
            <a:avLst/>
          </a:prstGeom>
        </p:spPr>
      </p:pic>
    </p:spTree>
    <p:custDataLst>
      <p:tags r:id="rId4"/>
    </p:custDataLst>
    <p:extLst>
      <p:ext uri="{BB962C8B-B14F-4D97-AF65-F5344CB8AC3E}">
        <p14:creationId xmlns:p14="http://schemas.microsoft.com/office/powerpoint/2010/main" val="3585618440"/>
      </p:ext>
    </p:extLst>
  </p:cSld>
  <p:clrMapOvr>
    <a:masterClrMapping/>
  </p:clrMapOvr>
  <p:transition/>
  <p:timing/>
</p:sld>
</file>

<file path=ppt/slides/slide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FC3B99E2-7DFC-454B-8B64-8E523733C16C}"/>
              </a:ext>
            </a:extLst>
          </p:cNvPr>
          <p:cNvSpPr>
            <a:spLocks noGrp="1"/>
          </p:cNvSpPr>
          <p:nvPr>
            <p:ph idx="1"/>
          </p:nvPr>
        </p:nvSpPr>
        <p:spPr>
          <a:xfrm>
            <a:off x="192088" y="1065260"/>
            <a:ext cx="4547209" cy="5540425"/>
          </a:xfrm>
        </p:spPr>
        <p:txBody>
          <a:bodyPr>
            <a:normAutofit/>
          </a:bodyPr>
          <a:lstStyle/>
          <a:p>
            <a:r>
              <a:rPr lang="en-US" altLang="zh-TW" sz="2400">
                <a:latin typeface="標楷體" pitchFamily="65" charset="-120"/>
              </a:rPr>
              <a:t>OSPF </a:t>
            </a:r>
            <a:r>
              <a:rPr lang="zh-TW" altLang="en-US" sz="2400">
                <a:latin typeface="標楷體" pitchFamily="65" charset="-120"/>
              </a:rPr>
              <a:t>路由的成本為從路由器到目的網路的累計值。</a:t>
            </a:r>
            <a:endParaRPr lang="en-US" altLang="zh-TW" sz="2400">
              <a:latin typeface="標楷體" pitchFamily="65" charset="-120"/>
            </a:endParaRPr>
          </a:p>
          <a:p>
            <a:r>
              <a:rPr lang="zh-TW" altLang="en-US" sz="2400">
                <a:latin typeface="標楷體" pitchFamily="65" charset="-120"/>
              </a:rPr>
              <a:t>假設這個 </a:t>
            </a:r>
            <a:r>
              <a:rPr lang="en-US" altLang="zh-TW" sz="2400" b="1">
                <a:latin typeface="標楷體" pitchFamily="65" charset="-120"/>
              </a:rPr>
              <a:t>auto-cost reference-bandwidth 10000 </a:t>
            </a:r>
            <a:r>
              <a:rPr lang="zh-TW" altLang="en-US" sz="2400">
                <a:latin typeface="標楷體" pitchFamily="65" charset="-120"/>
              </a:rPr>
              <a:t>命令已經在全部三部路由器上設定，每個路由器之間的鏈路成本現在是 </a:t>
            </a:r>
            <a:r>
              <a:rPr lang="en-US" altLang="zh-TW" sz="2400">
                <a:latin typeface="標楷體" pitchFamily="65" charset="-120"/>
              </a:rPr>
              <a:t>10</a:t>
            </a:r>
            <a:r>
              <a:rPr lang="zh-TW" altLang="en-US" sz="2400">
                <a:latin typeface="標楷體" pitchFamily="65" charset="-120"/>
              </a:rPr>
              <a:t>。迴路介面的預設成本為 </a:t>
            </a:r>
            <a:r>
              <a:rPr lang="en-US" altLang="zh-TW" sz="2400">
                <a:latin typeface="標楷體" pitchFamily="65" charset="-120"/>
              </a:rPr>
              <a:t>1</a:t>
            </a:r>
            <a:r>
              <a:rPr lang="zh-TW" altLang="en-US" sz="2400">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en-US" altLang="zh-TW" sz="3600">
                <a:solidFill>
                  <a:srgbClr val="004C69"/>
                </a:solidFill>
              </a:rPr>
              <a:t>OSPF </a:t>
            </a:r>
            <a:r>
              <a:rPr lang="zh-TW" altLang="en-US" sz="3600">
                <a:solidFill>
                  <a:srgbClr val="004C69"/>
                </a:solidFill>
              </a:rPr>
              <a:t>累積成本</a:t>
            </a:r>
          </a:p>
        </p:txBody>
      </p:sp>
      <p:pic>
        <p:nvPicPr>
          <p:cNvPr id="8" name="Picture 7">
            <a:extLst>
              <a:ext uri="{FF2B5EF4-FFF2-40B4-BE49-F238E27FC236}">
                <a16:creationId xmlns:a16="http://schemas.microsoft.com/office/drawing/2014/main" id="{EA90EB87-890B-E44F-AB53-B27B06F6D3FE}"/>
              </a:ext>
            </a:extLst>
          </p:cNvPr>
          <p:cNvPicPr>
            <a:picLocks noChangeAspect="1"/>
          </p:cNvPicPr>
          <p:nvPr/>
        </p:nvPicPr>
        <p:blipFill>
          <a:blip r:embed="rId3"/>
          <a:stretch>
            <a:fillRect/>
          </a:stretch>
        </p:blipFill>
        <p:spPr>
          <a:xfrm>
            <a:off x="4984985" y="1275645"/>
            <a:ext cx="6858000" cy="394546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64</a:t>
            </a:fld>
            <a:endParaRPr lang="en-US" kern="0">
              <a:solidFill>
                <a:srgbClr val="595959"/>
              </a:solidFill>
            </a:endParaRPr>
          </a:p>
        </p:txBody>
      </p:sp>
    </p:spTree>
    <p:custDataLst>
      <p:tags r:id="rId4"/>
    </p:custDataLst>
    <p:extLst>
      <p:ext uri="{BB962C8B-B14F-4D97-AF65-F5344CB8AC3E}">
        <p14:creationId xmlns:p14="http://schemas.microsoft.com/office/powerpoint/2010/main" val="945565426"/>
      </p:ext>
    </p:extLst>
  </p:cSld>
  <p:clrMapOvr>
    <a:masterClrMapping/>
  </p:clrMapOvr>
  <p:transition/>
  <p:timing/>
</p:sld>
</file>

<file path=ppt/slides/slide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FC3B99E2-7DFC-454B-8B64-8E523733C16C}"/>
              </a:ext>
            </a:extLst>
          </p:cNvPr>
          <p:cNvSpPr>
            <a:spLocks noGrp="1"/>
          </p:cNvSpPr>
          <p:nvPr>
            <p:ph idx="1"/>
          </p:nvPr>
        </p:nvSpPr>
        <p:spPr>
          <a:xfrm>
            <a:off x="192087" y="1065260"/>
            <a:ext cx="4574711" cy="5540425"/>
          </a:xfrm>
        </p:spPr>
        <p:txBody>
          <a:bodyPr>
            <a:normAutofit/>
          </a:bodyPr>
          <a:lstStyle/>
          <a:p>
            <a:r>
              <a:rPr lang="zh-TW" altLang="en-US" sz="2400">
                <a:latin typeface="標楷體" pitchFamily="65" charset="-120"/>
              </a:rPr>
              <a:t>我們可以計算每個路由器到達每個網路的成本。</a:t>
            </a:r>
            <a:endParaRPr lang="en-US" altLang="zh-TW" sz="2400">
              <a:latin typeface="標楷體" pitchFamily="65" charset="-120"/>
            </a:endParaRPr>
          </a:p>
          <a:p>
            <a:r>
              <a:rPr lang="zh-TW" altLang="en-US" sz="2400">
                <a:latin typeface="標楷體" pitchFamily="65" charset="-120"/>
              </a:rPr>
              <a:t>例如，</a:t>
            </a:r>
            <a:r>
              <a:rPr lang="en-US" altLang="zh-TW" sz="2400">
                <a:latin typeface="標楷體" pitchFamily="65" charset="-120"/>
              </a:rPr>
              <a:t>R1 </a:t>
            </a:r>
            <a:r>
              <a:rPr lang="zh-TW" altLang="en-US" sz="2400">
                <a:latin typeface="標楷體" pitchFamily="65" charset="-120"/>
              </a:rPr>
              <a:t>到達 </a:t>
            </a:r>
            <a:r>
              <a:rPr lang="en-US" altLang="zh-TW" sz="2400">
                <a:latin typeface="標楷體" pitchFamily="65" charset="-120"/>
              </a:rPr>
              <a:t>10.10.2.0/24 </a:t>
            </a:r>
            <a:r>
              <a:rPr lang="zh-TW" altLang="en-US" sz="2400">
                <a:latin typeface="標楷體" pitchFamily="65" charset="-120"/>
              </a:rPr>
              <a:t>網路的總成本為 </a:t>
            </a:r>
            <a:r>
              <a:rPr lang="en-US" altLang="zh-TW" sz="2400">
                <a:latin typeface="標楷體" pitchFamily="65" charset="-120"/>
              </a:rPr>
              <a:t>11</a:t>
            </a:r>
            <a:r>
              <a:rPr lang="zh-TW" altLang="en-US" sz="2400">
                <a:latin typeface="標楷體" pitchFamily="65" charset="-120"/>
              </a:rPr>
              <a:t>。這是因為至 </a:t>
            </a:r>
            <a:r>
              <a:rPr lang="en-US" altLang="zh-TW" sz="2400">
                <a:latin typeface="標楷體" pitchFamily="65" charset="-120"/>
              </a:rPr>
              <a:t>R2 </a:t>
            </a:r>
            <a:r>
              <a:rPr lang="zh-TW" altLang="en-US" sz="2400">
                <a:latin typeface="標楷體" pitchFamily="65" charset="-120"/>
              </a:rPr>
              <a:t>鏈路的成本 </a:t>
            </a:r>
            <a:r>
              <a:rPr lang="en-US" altLang="zh-TW" sz="2400">
                <a:latin typeface="標楷體" pitchFamily="65" charset="-120"/>
              </a:rPr>
              <a:t>= 10</a:t>
            </a:r>
            <a:r>
              <a:rPr lang="zh-TW" altLang="en-US" sz="2400">
                <a:latin typeface="標楷體" pitchFamily="65" charset="-120"/>
              </a:rPr>
              <a:t>，迴路的預設成本 </a:t>
            </a:r>
            <a:r>
              <a:rPr lang="en-US" altLang="zh-TW" sz="2400">
                <a:latin typeface="標楷體" pitchFamily="65" charset="-120"/>
              </a:rPr>
              <a:t>= 1</a:t>
            </a:r>
            <a:r>
              <a:rPr lang="zh-TW" altLang="en-US" sz="2400">
                <a:latin typeface="標楷體" pitchFamily="65" charset="-120"/>
              </a:rPr>
              <a:t>。</a:t>
            </a:r>
            <a:r>
              <a:rPr lang="en-US" altLang="zh-TW" sz="2400">
                <a:latin typeface="標楷體" pitchFamily="65" charset="-120"/>
              </a:rPr>
              <a:t>10 + 1 = 11</a:t>
            </a:r>
            <a:r>
              <a:rPr lang="zh-TW" altLang="en-US" sz="2400">
                <a:latin typeface="標楷體" pitchFamily="65" charset="-120"/>
              </a:rPr>
              <a:t> 。</a:t>
            </a:r>
            <a:endParaRPr lang="en-US" altLang="zh-TW" sz="2400">
              <a:latin typeface="標楷體" pitchFamily="65" charset="-120"/>
            </a:endParaRPr>
          </a:p>
          <a:p>
            <a:r>
              <a:rPr lang="zh-TW" altLang="en-US" sz="2400">
                <a:latin typeface="標楷體" pitchFamily="65" charset="-120"/>
              </a:rPr>
              <a:t>你可以使用 </a:t>
            </a:r>
            <a:r>
              <a:rPr lang="en-US" altLang="zh-TW" sz="2400" b="1">
                <a:latin typeface="標楷體" pitchFamily="65" charset="-120"/>
              </a:rPr>
              <a:t>show ip route </a:t>
            </a:r>
            <a:r>
              <a:rPr lang="zh-TW" altLang="en-US" sz="2400">
                <a:latin typeface="標楷體" pitchFamily="65" charset="-120"/>
              </a:rPr>
              <a:t>命令驗證這一點。</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en-US" altLang="zh-TW" sz="3600">
                <a:solidFill>
                  <a:srgbClr val="004C69"/>
                </a:solidFill>
              </a:rPr>
              <a:t>OSPF </a:t>
            </a:r>
            <a:r>
              <a:rPr lang="zh-TW" altLang="en-US" sz="3600">
                <a:solidFill>
                  <a:srgbClr val="004C69"/>
                </a:solidFill>
              </a:rPr>
              <a:t>累積成本（續）</a:t>
            </a:r>
          </a:p>
        </p:txBody>
      </p:sp>
      <p:pic>
        <p:nvPicPr>
          <p:cNvPr id="8" name="Picture 7">
            <a:extLst>
              <a:ext uri="{FF2B5EF4-FFF2-40B4-BE49-F238E27FC236}">
                <a16:creationId xmlns:a16="http://schemas.microsoft.com/office/drawing/2014/main" id="{EA90EB87-890B-E44F-AB53-B27B06F6D3FE}"/>
              </a:ext>
            </a:extLst>
          </p:cNvPr>
          <p:cNvPicPr>
            <a:picLocks noChangeAspect="1"/>
          </p:cNvPicPr>
          <p:nvPr/>
        </p:nvPicPr>
        <p:blipFill>
          <a:blip r:embed="rId3"/>
          <a:stretch>
            <a:fillRect/>
          </a:stretch>
        </p:blipFill>
        <p:spPr>
          <a:xfrm>
            <a:off x="4984985" y="1275645"/>
            <a:ext cx="6858000" cy="3945467"/>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65</a:t>
            </a:fld>
            <a:endParaRPr lang="en-US" kern="0">
              <a:solidFill>
                <a:srgbClr val="595959"/>
              </a:solidFill>
            </a:endParaRPr>
          </a:p>
        </p:txBody>
      </p:sp>
    </p:spTree>
    <p:custDataLst>
      <p:tags r:id="rId4"/>
    </p:custDataLst>
    <p:extLst>
      <p:ext uri="{BB962C8B-B14F-4D97-AF65-F5344CB8AC3E}">
        <p14:creationId xmlns:p14="http://schemas.microsoft.com/office/powerpoint/2010/main" val="308724904"/>
      </p:ext>
    </p:extLst>
  </p:cSld>
  <p:clrMapOvr>
    <a:masterClrMapping/>
  </p:clrMapOvr>
  <p:transition/>
  <p:timing/>
</p:sld>
</file>

<file path=ppt/slides/slide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153E1937-79A2-1941-881F-2E9AD18EE04F}"/>
              </a:ext>
            </a:extLst>
          </p:cNvPr>
          <p:cNvSpPr>
            <a:spLocks noGrp="1"/>
          </p:cNvSpPr>
          <p:nvPr>
            <p:ph idx="1"/>
          </p:nvPr>
        </p:nvSpPr>
        <p:spPr>
          <a:xfrm>
            <a:off x="575962" y="1224105"/>
            <a:ext cx="11804381" cy="5540425"/>
          </a:xfrm>
        </p:spPr>
        <p:txBody>
          <a:bodyPr>
            <a:normAutofit/>
          </a:bodyPr>
          <a:lstStyle/>
          <a:p>
            <a:pPr marL="0" indent="0">
              <a:buNone/>
            </a:pPr>
            <a:r>
              <a:rPr lang="zh-TW" altLang="en-US" sz="2400">
                <a:latin typeface="標楷體" pitchFamily="65" charset="-120"/>
                <a:cs typeface="Arial" pitchFamily="34" charset="0"/>
              </a:rPr>
              <a:t>驗證 </a:t>
            </a:r>
            <a:r>
              <a:rPr lang="en-US" altLang="zh-TW" sz="2400">
                <a:latin typeface="標楷體" pitchFamily="65" charset="-120"/>
                <a:cs typeface="Arial" pitchFamily="34" charset="0"/>
              </a:rPr>
              <a:t>10.10.2.0/24 </a:t>
            </a:r>
            <a:r>
              <a:rPr lang="zh-TW" altLang="en-US" sz="2400">
                <a:latin typeface="標楷體" pitchFamily="65" charset="-120"/>
                <a:cs typeface="Arial" pitchFamily="34" charset="0"/>
              </a:rPr>
              <a:t>網路路徑的累積成本：</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zh-TW" sz="3600">
                <a:solidFill>
                  <a:srgbClr val="004C69"/>
                </a:solidFill>
              </a:rPr>
              <a:t>OSPF 累積成本</a:t>
            </a:r>
            <a:r>
              <a:rPr lang="zh-TW" altLang="en-US" sz="3600">
                <a:solidFill>
                  <a:srgbClr val="004C69"/>
                </a:solidFill>
              </a:rPr>
              <a:t>（續）</a:t>
            </a:r>
          </a:p>
        </p:txBody>
      </p:sp>
      <p:sp>
        <p:nvSpPr>
          <p:cNvPr id="6" name="Rectangle 5">
            <a:extLst>
              <a:ext uri="{FF2B5EF4-FFF2-40B4-BE49-F238E27FC236}">
                <a16:creationId xmlns:a16="http://schemas.microsoft.com/office/drawing/2014/main" id="{CD47A738-02F7-9047-9296-7991B6D7307B}"/>
              </a:ext>
            </a:extLst>
          </p:cNvPr>
          <p:cNvSpPr/>
          <p:nvPr/>
        </p:nvSpPr>
        <p:spPr>
          <a:xfrm>
            <a:off x="575962" y="1931154"/>
            <a:ext cx="11127317" cy="2554545"/>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route | include 10.10.2.0</a:t>
            </a:r>
          </a:p>
          <a:p>
            <a:r>
              <a:rPr lang="en-US" altLang="zh-TW" sz="1600">
                <a:solidFill>
                  <a:schemeClr val="bg1"/>
                </a:solidFill>
                <a:latin typeface="Courier New" panose="02070309020205020404" pitchFamily="49" charset="0"/>
                <a:cs typeface="Courier New" panose="02070309020205020404" pitchFamily="49" charset="0"/>
              </a:rPr>
              <a:t>O        10.10.2.0/24 [110/11] via 10.1.1.6, 01:05:02, GigabitEthernet0/0/0</a:t>
            </a:r>
          </a:p>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route 10.10.2.0</a:t>
            </a:r>
          </a:p>
          <a:p>
            <a:r>
              <a:rPr lang="en-US" altLang="zh-TW" sz="1600">
                <a:solidFill>
                  <a:schemeClr val="bg1"/>
                </a:solidFill>
                <a:latin typeface="Courier New" panose="02070309020205020404" pitchFamily="49" charset="0"/>
                <a:cs typeface="Courier New" panose="02070309020205020404" pitchFamily="49" charset="0"/>
              </a:rPr>
              <a:t>Routing entry for 10.10.2.0/24</a:t>
            </a:r>
          </a:p>
          <a:p>
            <a:r>
              <a:rPr lang="en-US" altLang="zh-TW" sz="1600">
                <a:solidFill>
                  <a:schemeClr val="bg1"/>
                </a:solidFill>
                <a:latin typeface="Courier New" panose="02070309020205020404" pitchFamily="49" charset="0"/>
                <a:cs typeface="Courier New" panose="02070309020205020404" pitchFamily="49" charset="0"/>
              </a:rPr>
              <a:t>  Known via "ospf 10", distance 110, </a:t>
            </a:r>
            <a:r>
              <a:rPr lang="en-US" altLang="zh-TW" sz="1600">
                <a:solidFill>
                  <a:schemeClr val="accent6"/>
                </a:solidFill>
                <a:latin typeface="Courier New" panose="02070309020205020404" pitchFamily="49" charset="0"/>
                <a:cs typeface="Courier New" panose="02070309020205020404" pitchFamily="49" charset="0"/>
              </a:rPr>
              <a:t>metric 11</a:t>
            </a:r>
            <a:r>
              <a:rPr lang="en-US" altLang="zh-TW" sz="1600">
                <a:solidFill>
                  <a:schemeClr val="bg1"/>
                </a:solidFill>
                <a:latin typeface="Courier New" panose="02070309020205020404" pitchFamily="49" charset="0"/>
                <a:cs typeface="Courier New" panose="02070309020205020404" pitchFamily="49" charset="0"/>
              </a:rPr>
              <a:t>, type intra area</a:t>
            </a:r>
          </a:p>
          <a:p>
            <a:r>
              <a:rPr lang="en-US" altLang="zh-TW" sz="1600">
                <a:solidFill>
                  <a:schemeClr val="bg1"/>
                </a:solidFill>
                <a:latin typeface="Courier New" panose="02070309020205020404" pitchFamily="49" charset="0"/>
                <a:cs typeface="Courier New" panose="02070309020205020404" pitchFamily="49" charset="0"/>
              </a:rPr>
              <a:t>  Last update from 10.1.1.6 on GigabitEthernet0/0/0, 01:05:13 ago</a:t>
            </a:r>
          </a:p>
          <a:p>
            <a:r>
              <a:rPr lang="en-US" altLang="zh-TW" sz="1600">
                <a:solidFill>
                  <a:schemeClr val="bg1"/>
                </a:solidFill>
                <a:latin typeface="Courier New" panose="02070309020205020404" pitchFamily="49" charset="0"/>
                <a:cs typeface="Courier New" panose="02070309020205020404" pitchFamily="49" charset="0"/>
              </a:rPr>
              <a:t>  Routing Descriptor Blocks:</a:t>
            </a:r>
          </a:p>
          <a:p>
            <a:r>
              <a:rPr lang="en-US" altLang="zh-TW" sz="1600">
                <a:solidFill>
                  <a:schemeClr val="bg1"/>
                </a:solidFill>
                <a:latin typeface="Courier New" panose="02070309020205020404" pitchFamily="49" charset="0"/>
                <a:cs typeface="Courier New" panose="02070309020205020404" pitchFamily="49" charset="0"/>
              </a:rPr>
              <a:t>  * 10.1.1.6, from 2.2.2.2, 01:05:13 ago, via GigabitEthernet0/0/0</a:t>
            </a:r>
          </a:p>
          <a:p>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Route metric is 11</a:t>
            </a:r>
            <a:r>
              <a:rPr lang="en-US" altLang="zh-TW" sz="1600">
                <a:solidFill>
                  <a:schemeClr val="bg1"/>
                </a:solidFill>
                <a:latin typeface="Courier New" panose="02070309020205020404" pitchFamily="49" charset="0"/>
                <a:cs typeface="Courier New" panose="02070309020205020404" pitchFamily="49" charset="0"/>
              </a:rPr>
              <a:t>, traffic share count is 1</a:t>
            </a:r>
          </a:p>
          <a:p>
            <a:r>
              <a:rPr lang="en-US" altLang="zh-TW" sz="1600">
                <a:solidFill>
                  <a:schemeClr val="bg1"/>
                </a:solidFill>
                <a:latin typeface="Courier New" panose="02070309020205020404" pitchFamily="49" charset="0"/>
                <a:cs typeface="Courier New" panose="02070309020205020404" pitchFamily="49" charset="0"/>
              </a:rPr>
              <a:t>R1#</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66</a:t>
            </a:fld>
            <a:endParaRPr lang="en-US" kern="0">
              <a:solidFill>
                <a:srgbClr val="595959"/>
              </a:solidFill>
            </a:endParaRPr>
          </a:p>
        </p:txBody>
      </p:sp>
    </p:spTree>
    <p:custDataLst>
      <p:tags r:id="rId3"/>
    </p:custDataLst>
    <p:extLst>
      <p:ext uri="{BB962C8B-B14F-4D97-AF65-F5344CB8AC3E}">
        <p14:creationId xmlns:p14="http://schemas.microsoft.com/office/powerpoint/2010/main" val="3721852639"/>
      </p:ext>
    </p:extLst>
  </p:cSld>
  <p:clrMapOvr>
    <a:masterClrMapping/>
  </p:clrMapOvr>
  <p:transition/>
  <p:timing/>
</p:sld>
</file>

<file path=ppt/slides/slide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8F5B567-5A1D-3A44-9B90-7FCCCC3576EE}"/>
              </a:ext>
            </a:extLst>
          </p:cNvPr>
          <p:cNvSpPr>
            <a:spLocks noGrp="1"/>
          </p:cNvSpPr>
          <p:nvPr>
            <p:ph idx="1"/>
          </p:nvPr>
        </p:nvSpPr>
        <p:spPr>
          <a:xfrm>
            <a:off x="342091" y="1065259"/>
            <a:ext cx="11804381" cy="5540425"/>
          </a:xfrm>
        </p:spPr>
        <p:txBody>
          <a:bodyPr/>
          <a:lstStyle/>
          <a:p>
            <a:r>
              <a:rPr lang="zh-CN" altLang="en-US" sz="2400">
                <a:latin typeface="標楷體" pitchFamily="65" charset="-120"/>
                <a:cs typeface="Arial" pitchFamily="34" charset="0"/>
              </a:rPr>
              <a:t>手動設定成本值的原因包括。</a:t>
            </a:r>
          </a:p>
          <a:p>
            <a:pPr lvl="1"/>
            <a:r>
              <a:rPr lang="zh-CN" altLang="en-US">
                <a:latin typeface="標楷體" pitchFamily="65" charset="-120"/>
                <a:cs typeface="Arial" pitchFamily="34" charset="0"/>
              </a:rPr>
              <a:t>管理員可能想影響 </a:t>
            </a:r>
            <a:r>
              <a:rPr lang="en-US" altLang="zh-CN">
                <a:latin typeface="標楷體" pitchFamily="65" charset="-120"/>
                <a:cs typeface="Arial" pitchFamily="34" charset="0"/>
              </a:rPr>
              <a:t>OSPF </a:t>
            </a:r>
            <a:r>
              <a:rPr lang="zh-CN" altLang="en-US">
                <a:latin typeface="標楷體" pitchFamily="65" charset="-120"/>
                <a:cs typeface="Arial" pitchFamily="34" charset="0"/>
              </a:rPr>
              <a:t>內的路徑選擇，導致選擇的路徑與通常給定的預設成本和成本累積不同。</a:t>
            </a:r>
          </a:p>
          <a:p>
            <a:pPr lvl="1"/>
            <a:r>
              <a:rPr lang="zh-CN" altLang="en-US">
                <a:latin typeface="標楷體" pitchFamily="65" charset="-120"/>
                <a:cs typeface="Arial" pitchFamily="34" charset="0"/>
              </a:rPr>
              <a:t>連接到其他供應商的裝置，他們使用不同的公式計算 </a:t>
            </a:r>
            <a:r>
              <a:rPr lang="en-US" altLang="zh-CN">
                <a:latin typeface="標楷體" pitchFamily="65" charset="-120"/>
                <a:cs typeface="Arial" pitchFamily="34" charset="0"/>
              </a:rPr>
              <a:t>OSPF </a:t>
            </a:r>
            <a:r>
              <a:rPr lang="zh-CN" altLang="en-US">
                <a:latin typeface="標楷體" pitchFamily="65" charset="-120"/>
                <a:cs typeface="Arial" pitchFamily="34" charset="0"/>
              </a:rPr>
              <a:t>成本。</a:t>
            </a:r>
          </a:p>
          <a:p>
            <a:r>
              <a:rPr lang="zh-CN" altLang="en-US" sz="2400">
                <a:latin typeface="標楷體" pitchFamily="65" charset="-120"/>
                <a:cs typeface="Arial" pitchFamily="34" charset="0"/>
              </a:rPr>
              <a:t>要改變本地 </a:t>
            </a:r>
            <a:r>
              <a:rPr lang="en-US" altLang="zh-CN" sz="2400">
                <a:latin typeface="標楷體" pitchFamily="65" charset="-120"/>
                <a:cs typeface="Arial" pitchFamily="34" charset="0"/>
              </a:rPr>
              <a:t>OSPF </a:t>
            </a:r>
            <a:r>
              <a:rPr lang="zh-CN" altLang="en-US" sz="2400">
                <a:latin typeface="標楷體" pitchFamily="65" charset="-120"/>
                <a:cs typeface="Arial" pitchFamily="34" charset="0"/>
              </a:rPr>
              <a:t>路由器向其他 </a:t>
            </a:r>
            <a:r>
              <a:rPr lang="en-US" altLang="zh-CN" sz="2400">
                <a:latin typeface="標楷體" pitchFamily="65" charset="-120"/>
                <a:cs typeface="Arial" pitchFamily="34" charset="0"/>
              </a:rPr>
              <a:t>OSPF </a:t>
            </a:r>
            <a:r>
              <a:rPr lang="zh-CN" altLang="en-US" sz="2400">
                <a:latin typeface="標楷體" pitchFamily="65" charset="-120"/>
                <a:cs typeface="Arial" pitchFamily="34" charset="0"/>
              </a:rPr>
              <a:t>路由器報告的成本值，使用介面</a:t>
            </a:r>
            <a:r>
              <a:rPr lang="zh-TW" altLang="en-US" sz="2400">
                <a:latin typeface="標楷體" pitchFamily="65" charset="-120"/>
                <a:cs typeface="Arial" pitchFamily="34" charset="0"/>
              </a:rPr>
              <a:t>設定</a:t>
            </a:r>
            <a:r>
              <a:rPr lang="zh-CN" altLang="en-US" sz="2400">
                <a:latin typeface="標楷體" pitchFamily="65" charset="-120"/>
                <a:cs typeface="Arial" pitchFamily="34" charset="0"/>
              </a:rPr>
              <a:t>命令 </a:t>
            </a:r>
            <a:r>
              <a:rPr lang="en-US" altLang="zh-CN" sz="2400" b="1" err="1">
                <a:latin typeface="標楷體" pitchFamily="65" charset="-120"/>
                <a:cs typeface="Arial" pitchFamily="34" charset="0"/>
              </a:rPr>
              <a:t>ip ospf cost </a:t>
            </a:r>
            <a:r>
              <a:rPr lang="zh-TW" altLang="en-US" sz="2400" i="1">
                <a:latin typeface="標楷體" pitchFamily="65" charset="-120"/>
                <a:cs typeface="Arial" pitchFamily="34" charset="0"/>
              </a:rPr>
              <a:t>值</a:t>
            </a:r>
            <a:r>
              <a:rPr lang="zh-CN" altLang="en-US" sz="2400">
                <a:latin typeface="標楷體" pitchFamily="65" charset="-120"/>
                <a:cs typeface="Arial" pitchFamily="34" charset="0"/>
              </a:rPr>
              <a:t>。</a:t>
            </a:r>
          </a:p>
          <a:p>
            <a:pPr marL="0" indent="0">
              <a:buNone/>
            </a:pPr>
            <a:endParaRPr lang="en-US" altLang="zh-TW" sz="2133">
              <a:latin typeface="標楷體" pitchFamily="65" charset="-120"/>
              <a:cs typeface="Arial" pitchFamily="34" charset="0"/>
            </a:endParaRPr>
          </a:p>
          <a:p>
            <a:pPr marL="0" indent="0"/>
            <a:endParaRPr lang="en-US" altLang="zh-TW"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en-US" sz="3600">
                <a:solidFill>
                  <a:srgbClr val="004C69"/>
                </a:solidFill>
              </a:rPr>
              <a:t>手動設定 </a:t>
            </a:r>
            <a:r>
              <a:rPr lang="en-US" altLang="zh-TW" sz="3600">
                <a:solidFill>
                  <a:srgbClr val="004C69"/>
                </a:solidFill>
              </a:rPr>
              <a:t>OSPF </a:t>
            </a:r>
            <a:r>
              <a:rPr lang="zh-TW" altLang="en-US" sz="3600">
                <a:solidFill>
                  <a:srgbClr val="004C69"/>
                </a:solidFill>
              </a:rPr>
              <a:t>成本值</a:t>
            </a:r>
          </a:p>
        </p:txBody>
      </p:sp>
      <p:sp>
        <p:nvSpPr>
          <p:cNvPr id="7" name="Rectangle 6">
            <a:extLst>
              <a:ext uri="{FF2B5EF4-FFF2-40B4-BE49-F238E27FC236}">
                <a16:creationId xmlns:a16="http://schemas.microsoft.com/office/drawing/2014/main" id="{833368B8-E60A-3641-B455-DBAC0440D770}"/>
              </a:ext>
            </a:extLst>
          </p:cNvPr>
          <p:cNvSpPr/>
          <p:nvPr/>
        </p:nvSpPr>
        <p:spPr>
          <a:xfrm>
            <a:off x="844818" y="4103342"/>
            <a:ext cx="10532787" cy="1569660"/>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route ospf | begin 10</a:t>
            </a:r>
          </a:p>
          <a:p>
            <a:r>
              <a:rPr lang="en-US" altLang="zh-TW" sz="1600">
                <a:solidFill>
                  <a:schemeClr val="bg1"/>
                </a:solidFill>
                <a:latin typeface="Courier New" panose="02070309020205020404" pitchFamily="49" charset="0"/>
                <a:cs typeface="Courier New" panose="02070309020205020404" pitchFamily="49" charset="0"/>
              </a:rPr>
              <a:t>      10.0.0.0/8 is variably subnetted, 9 subnets, 3 masks</a:t>
            </a:r>
          </a:p>
          <a:p>
            <a:r>
              <a:rPr lang="en-US" altLang="zh-TW" sz="1600">
                <a:solidFill>
                  <a:schemeClr val="bg1"/>
                </a:solidFill>
                <a:latin typeface="Courier New" panose="02070309020205020404" pitchFamily="49" charset="0"/>
                <a:cs typeface="Courier New" panose="02070309020205020404" pitchFamily="49" charset="0"/>
              </a:rPr>
              <a:t>O        </a:t>
            </a:r>
            <a:r>
              <a:rPr lang="en-US" altLang="zh-TW" sz="1600">
                <a:solidFill>
                  <a:schemeClr val="accent6"/>
                </a:solidFill>
                <a:latin typeface="Courier New" panose="02070309020205020404" pitchFamily="49" charset="0"/>
                <a:cs typeface="Courier New" panose="02070309020205020404" pitchFamily="49" charset="0"/>
              </a:rPr>
              <a:t>10.1.1.8/30 [110/20] via 10.1.1.13</a:t>
            </a:r>
            <a:r>
              <a:rPr lang="en-US" altLang="zh-TW" sz="1600">
                <a:solidFill>
                  <a:schemeClr val="bg1"/>
                </a:solidFill>
                <a:latin typeface="Courier New" panose="02070309020205020404" pitchFamily="49" charset="0"/>
                <a:cs typeface="Courier New" panose="02070309020205020404" pitchFamily="49" charset="0"/>
              </a:rPr>
              <a:t>, 00:54:50, GigabitEthernet0/0/1</a:t>
            </a:r>
          </a:p>
          <a:p>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[110/20] via 10.1.1.6</a:t>
            </a:r>
            <a:r>
              <a:rPr lang="en-US" altLang="zh-TW" sz="1600">
                <a:solidFill>
                  <a:schemeClr val="bg1"/>
                </a:solidFill>
                <a:latin typeface="Courier New" panose="02070309020205020404" pitchFamily="49" charset="0"/>
                <a:cs typeface="Courier New" panose="02070309020205020404" pitchFamily="49" charset="0"/>
              </a:rPr>
              <a:t>, 00:55:14, GigabitEthernet0/0/0</a:t>
            </a:r>
          </a:p>
          <a:p>
            <a:r>
              <a:rPr lang="zh-TW" altLang="en-US" sz="1600">
                <a:solidFill>
                  <a:schemeClr val="bg1"/>
                </a:solidFill>
                <a:latin typeface="Courier New" panose="02070309020205020404" pitchFamily="49" charset="0"/>
                <a:cs typeface="Courier New" panose="02070309020205020404" pitchFamily="49" charset="0"/>
              </a:rPr>
              <a:t>（輸出省略）</a:t>
            </a:r>
          </a:p>
          <a:p>
            <a:r>
              <a:rPr lang="en-US" altLang="zh-TW" sz="1600">
                <a:solidFill>
                  <a:schemeClr val="bg1"/>
                </a:solidFill>
                <a:latin typeface="Courier New" panose="02070309020205020404" pitchFamily="49" charset="0"/>
                <a:cs typeface="Courier New" panose="02070309020205020404" pitchFamily="49" charset="0"/>
              </a:rPr>
              <a:t>R1#</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67</a:t>
            </a:fld>
            <a:endParaRPr lang="en-US" kern="0">
              <a:solidFill>
                <a:srgbClr val="595959"/>
              </a:solidFill>
            </a:endParaRPr>
          </a:p>
        </p:txBody>
      </p:sp>
    </p:spTree>
    <p:custDataLst>
      <p:tags r:id="rId3"/>
    </p:custDataLst>
    <p:extLst>
      <p:ext uri="{BB962C8B-B14F-4D97-AF65-F5344CB8AC3E}">
        <p14:creationId xmlns:p14="http://schemas.microsoft.com/office/powerpoint/2010/main" val="3310275118"/>
      </p:ext>
    </p:extLst>
  </p:cSld>
  <p:clrMapOvr>
    <a:masterClrMapping/>
  </p:clrMapOvr>
  <p:transition/>
  <p:timing/>
</p:sld>
</file>

<file path=ppt/slides/slide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8F7AE4F-7B32-D146-AE04-1807232E6BF0}"/>
              </a:ext>
            </a:extLst>
          </p:cNvPr>
          <p:cNvSpPr>
            <a:spLocks noGrp="1"/>
          </p:cNvSpPr>
          <p:nvPr>
            <p:ph idx="1"/>
          </p:nvPr>
        </p:nvSpPr>
        <p:spPr>
          <a:xfrm>
            <a:off x="663900" y="1065259"/>
            <a:ext cx="11804381" cy="5540425"/>
          </a:xfrm>
        </p:spPr>
        <p:txBody>
          <a:bodyPr>
            <a:normAutofit/>
          </a:bodyPr>
          <a:lstStyle/>
          <a:p>
            <a:pPr marL="0" indent="0">
              <a:buNone/>
            </a:pPr>
            <a:r>
              <a:rPr lang="zh-TW" altLang="en-US" sz="2400">
                <a:latin typeface="標楷體" pitchFamily="65" charset="-120"/>
                <a:cs typeface="Arial" pitchFamily="34" charset="0"/>
              </a:rPr>
              <a:t>如果 </a:t>
            </a:r>
            <a:r>
              <a:rPr lang="en-US" altLang="zh-TW" sz="2400">
                <a:latin typeface="標楷體" pitchFamily="65" charset="-120"/>
                <a:cs typeface="Arial" pitchFamily="34" charset="0"/>
              </a:rPr>
              <a:t>R1 </a:t>
            </a:r>
            <a:r>
              <a:rPr lang="zh-TW" altLang="en-US" sz="2400">
                <a:latin typeface="標楷體" pitchFamily="65" charset="-120"/>
                <a:cs typeface="Arial" pitchFamily="34" charset="0"/>
              </a:rPr>
              <a:t>和 </a:t>
            </a:r>
            <a:r>
              <a:rPr lang="en-US" altLang="zh-TW" sz="2400">
                <a:latin typeface="標楷體" pitchFamily="65" charset="-120"/>
                <a:cs typeface="Arial" pitchFamily="34" charset="0"/>
              </a:rPr>
              <a:t>R2 </a:t>
            </a:r>
            <a:r>
              <a:rPr lang="zh-TW" altLang="en-US" sz="2400">
                <a:latin typeface="標楷體" pitchFamily="65" charset="-120"/>
                <a:cs typeface="Arial" pitchFamily="34" charset="0"/>
              </a:rPr>
              <a:t>之間的鏈路發生故障，會發生什麼情況？我們可以透過關閉 </a:t>
            </a:r>
            <a:r>
              <a:rPr lang="en-US" altLang="zh-TW" sz="2400">
                <a:latin typeface="標楷體" pitchFamily="65" charset="-120"/>
                <a:cs typeface="Arial" pitchFamily="34" charset="0"/>
              </a:rPr>
              <a:t>Gigabit Ethernet 0/0/0 </a:t>
            </a:r>
            <a:r>
              <a:rPr lang="zh-TW" altLang="en-US" sz="2400">
                <a:latin typeface="標楷體" pitchFamily="65" charset="-120"/>
                <a:cs typeface="Arial" pitchFamily="34" charset="0"/>
              </a:rPr>
              <a:t>介面來模擬並驗證路由表更新為使用 </a:t>
            </a:r>
            <a:r>
              <a:rPr lang="en-US" altLang="zh-TW" sz="2400">
                <a:latin typeface="標楷體" pitchFamily="65" charset="-120"/>
                <a:cs typeface="Arial" pitchFamily="34" charset="0"/>
              </a:rPr>
              <a:t>R3 </a:t>
            </a:r>
            <a:r>
              <a:rPr lang="zh-TW" altLang="en-US" sz="2400">
                <a:latin typeface="標楷體" pitchFamily="65" charset="-120"/>
                <a:cs typeface="Arial" pitchFamily="34" charset="0"/>
              </a:rPr>
              <a:t>作為下一跳路由器。請注意，</a:t>
            </a:r>
            <a:r>
              <a:rPr lang="en-US" altLang="zh-TW" sz="2400">
                <a:latin typeface="標楷體" pitchFamily="65" charset="-120"/>
                <a:cs typeface="Arial" pitchFamily="34" charset="0"/>
              </a:rPr>
              <a:t>R1 </a:t>
            </a:r>
            <a:r>
              <a:rPr lang="zh-TW" altLang="en-US" sz="2400">
                <a:latin typeface="標楷體" pitchFamily="65" charset="-120"/>
                <a:cs typeface="Arial" pitchFamily="34" charset="0"/>
              </a:rPr>
              <a:t>現在可以透過 </a:t>
            </a:r>
            <a:r>
              <a:rPr lang="en-US" altLang="zh-TW" sz="2400">
                <a:latin typeface="標楷體" pitchFamily="65" charset="-120"/>
                <a:cs typeface="Arial" pitchFamily="34" charset="0"/>
              </a:rPr>
              <a:t>R3 </a:t>
            </a:r>
            <a:r>
              <a:rPr lang="zh-TW" altLang="en-US" sz="2400">
                <a:latin typeface="標楷體" pitchFamily="65" charset="-120"/>
                <a:cs typeface="Arial" pitchFamily="34" charset="0"/>
              </a:rPr>
              <a:t>到達 </a:t>
            </a:r>
            <a:r>
              <a:rPr lang="en-US" altLang="zh-TW" sz="2400">
                <a:latin typeface="標楷體" pitchFamily="65" charset="-120"/>
                <a:cs typeface="Arial" pitchFamily="34" charset="0"/>
              </a:rPr>
              <a:t>10.10.2.0/24 </a:t>
            </a:r>
            <a:r>
              <a:rPr lang="zh-TW" altLang="en-US" sz="2400">
                <a:latin typeface="標楷體" pitchFamily="65" charset="-120"/>
                <a:cs typeface="Arial" pitchFamily="34" charset="0"/>
              </a:rPr>
              <a:t>網路，成本值為 </a:t>
            </a:r>
            <a:r>
              <a:rPr lang="en-US" altLang="zh-TW" sz="2400">
                <a:latin typeface="標楷體" pitchFamily="65" charset="-120"/>
                <a:cs typeface="Arial" pitchFamily="34" charset="0"/>
              </a:rPr>
              <a:t>50</a:t>
            </a:r>
            <a:r>
              <a:rPr lang="zh-TW" altLang="en-US" sz="2400">
                <a:latin typeface="標楷體" pitchFamily="65" charset="-120"/>
                <a:cs typeface="Arial" pitchFamily="34" charset="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2.4</a:t>
            </a:r>
            <a:r>
              <a:rPr lang="zh-TW" altLang="en-US" sz="3600">
                <a:solidFill>
                  <a:srgbClr val="004C69"/>
                </a:solidFill>
              </a:rPr>
              <a:t>修改</a:t>
            </a:r>
            <a:r>
              <a:rPr lang="zh-TW" altLang="en-US" sz="3600" smtClean="0">
                <a:solidFill>
                  <a:srgbClr val="004C69"/>
                </a:solidFill>
              </a:rPr>
              <a:t>單</a:t>
            </a:r>
            <a:r>
              <a:rPr lang="zh-TW" altLang="en-US" sz="3600">
                <a:solidFill>
                  <a:srgbClr val="004C69"/>
                </a:solidFill>
              </a:rPr>
              <a:t>區域 </a:t>
            </a:r>
            <a:r>
              <a:rPr lang="en-US" altLang="zh-TW" sz="3600">
                <a:solidFill>
                  <a:srgbClr val="004C69"/>
                </a:solidFill>
              </a:rPr>
              <a:t>OSPFv2</a:t>
            </a:r>
            <a:br>
              <a:rPr lang="en-US" sz="3600">
                <a:solidFill>
                  <a:srgbClr val="004C69"/>
                </a:solidFill>
              </a:rPr>
            </a:br>
            <a:r>
              <a:rPr lang="zh-TW" altLang="en-US" sz="3600">
                <a:solidFill>
                  <a:srgbClr val="004C69"/>
                </a:solidFill>
              </a:rPr>
              <a:t>測試容錯移轉至備份路由</a:t>
            </a:r>
          </a:p>
        </p:txBody>
      </p:sp>
      <p:sp>
        <p:nvSpPr>
          <p:cNvPr id="6" name="Rectangle 5">
            <a:extLst>
              <a:ext uri="{FF2B5EF4-FFF2-40B4-BE49-F238E27FC236}">
                <a16:creationId xmlns:a16="http://schemas.microsoft.com/office/drawing/2014/main" id="{C5027490-5B61-8849-9415-5137CF58D789}"/>
              </a:ext>
            </a:extLst>
          </p:cNvPr>
          <p:cNvSpPr/>
          <p:nvPr/>
        </p:nvSpPr>
        <p:spPr>
          <a:xfrm>
            <a:off x="519042" y="2673053"/>
            <a:ext cx="11040076" cy="1323439"/>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route ospf | begin 10</a:t>
            </a:r>
          </a:p>
          <a:p>
            <a:r>
              <a:rPr lang="en-US" altLang="zh-TW" sz="1600">
                <a:solidFill>
                  <a:schemeClr val="bg1"/>
                </a:solidFill>
                <a:latin typeface="Courier New" panose="02070309020205020404" pitchFamily="49" charset="0"/>
                <a:cs typeface="Courier New" panose="02070309020205020404" pitchFamily="49" charset="0"/>
              </a:rPr>
              <a:t>      10.0.0.0/8 is variably subnetted, 8 subnets, 3 masks</a:t>
            </a:r>
          </a:p>
          <a:p>
            <a:r>
              <a:rPr lang="en-US" altLang="zh-TW" sz="1600">
                <a:solidFill>
                  <a:schemeClr val="bg1"/>
                </a:solidFill>
                <a:latin typeface="Courier New" panose="02070309020205020404" pitchFamily="49" charset="0"/>
                <a:cs typeface="Courier New" panose="02070309020205020404" pitchFamily="49" charset="0"/>
              </a:rPr>
              <a:t>O        10.1.1.8/30 [110/</a:t>
            </a:r>
            <a:r>
              <a:rPr lang="en-US" altLang="zh-TW" sz="1600">
                <a:solidFill>
                  <a:schemeClr val="accent6"/>
                </a:solidFill>
                <a:latin typeface="Courier New" panose="02070309020205020404" pitchFamily="49" charset="0"/>
                <a:cs typeface="Courier New" panose="02070309020205020404" pitchFamily="49" charset="0"/>
              </a:rPr>
              <a:t>40</a:t>
            </a:r>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via 10.1.1.13</a:t>
            </a:r>
            <a:r>
              <a:rPr lang="en-US" altLang="zh-TW" sz="1600">
                <a:solidFill>
                  <a:schemeClr val="bg1"/>
                </a:solidFill>
                <a:latin typeface="Courier New" panose="02070309020205020404" pitchFamily="49" charset="0"/>
                <a:cs typeface="Courier New" panose="02070309020205020404" pitchFamily="49" charset="0"/>
              </a:rPr>
              <a:t>, 00:00:14, GigabitEthernet0/0/1</a:t>
            </a:r>
          </a:p>
          <a:p>
            <a:r>
              <a:rPr lang="en-US" altLang="zh-TW" sz="1600">
                <a:solidFill>
                  <a:schemeClr val="bg1"/>
                </a:solidFill>
                <a:latin typeface="Courier New" panose="02070309020205020404" pitchFamily="49" charset="0"/>
                <a:cs typeface="Courier New" panose="02070309020205020404" pitchFamily="49" charset="0"/>
              </a:rPr>
              <a:t>O        10.10.2.0/24 [110/</a:t>
            </a:r>
            <a:r>
              <a:rPr lang="en-US" altLang="zh-TW" sz="1600">
                <a:solidFill>
                  <a:schemeClr val="accent6"/>
                </a:solidFill>
                <a:latin typeface="Courier New" panose="02070309020205020404" pitchFamily="49" charset="0"/>
                <a:cs typeface="Courier New" panose="02070309020205020404" pitchFamily="49" charset="0"/>
              </a:rPr>
              <a:t>50</a:t>
            </a:r>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via 10.1.1.13</a:t>
            </a:r>
            <a:r>
              <a:rPr lang="en-US" altLang="zh-TW" sz="1600">
                <a:solidFill>
                  <a:schemeClr val="bg1"/>
                </a:solidFill>
                <a:latin typeface="Courier New" panose="02070309020205020404" pitchFamily="49" charset="0"/>
                <a:cs typeface="Courier New" panose="02070309020205020404" pitchFamily="49" charset="0"/>
              </a:rPr>
              <a:t>, 00:00:14, GigabitEthernet0/0/1</a:t>
            </a:r>
          </a:p>
          <a:p>
            <a:r>
              <a:rPr lang="en-US" altLang="zh-TW" sz="1600">
                <a:solidFill>
                  <a:schemeClr val="bg1"/>
                </a:solidFill>
                <a:latin typeface="Courier New" panose="02070309020205020404" pitchFamily="49" charset="0"/>
                <a:cs typeface="Courier New" panose="02070309020205020404" pitchFamily="49" charset="0"/>
              </a:rPr>
              <a:t>O        10.10.3.0/24 [110/</a:t>
            </a:r>
            <a:r>
              <a:rPr lang="en-US" altLang="zh-TW" sz="1600">
                <a:solidFill>
                  <a:schemeClr val="accent6"/>
                </a:solidFill>
                <a:latin typeface="Courier New" panose="02070309020205020404" pitchFamily="49" charset="0"/>
                <a:cs typeface="Courier New" panose="02070309020205020404" pitchFamily="49" charset="0"/>
              </a:rPr>
              <a:t>40</a:t>
            </a:r>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via 10.1.1.13</a:t>
            </a:r>
            <a:r>
              <a:rPr lang="en-US" altLang="zh-TW" sz="1600">
                <a:solidFill>
                  <a:schemeClr val="bg1"/>
                </a:solidFill>
                <a:latin typeface="Courier New" panose="02070309020205020404" pitchFamily="49" charset="0"/>
                <a:cs typeface="Courier New" panose="02070309020205020404" pitchFamily="49" charset="0"/>
              </a:rPr>
              <a:t>, 00:00:14, GigabitEthernet0/0/1</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68</a:t>
            </a:fld>
            <a:endParaRPr lang="en-US" kern="0">
              <a:solidFill>
                <a:srgbClr val="595959"/>
              </a:solidFill>
            </a:endParaRPr>
          </a:p>
        </p:txBody>
      </p:sp>
    </p:spTree>
    <p:custDataLst>
      <p:tags r:id="rId3"/>
    </p:custDataLst>
    <p:extLst>
      <p:ext uri="{BB962C8B-B14F-4D97-AF65-F5344CB8AC3E}">
        <p14:creationId xmlns:p14="http://schemas.microsoft.com/office/powerpoint/2010/main" val="1586923657"/>
      </p:ext>
    </p:extLst>
  </p:cSld>
  <p:clrMapOvr>
    <a:masterClrMapping/>
  </p:clrMapOvr>
  <p:transition/>
  <p:timing/>
</p:sld>
</file>

<file path=ppt/slides/slide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23E2B369-4575-4342-884E-D72FFA17E1D3}"/>
              </a:ext>
            </a:extLst>
          </p:cNvPr>
          <p:cNvSpPr>
            <a:spLocks noGrp="1"/>
          </p:cNvSpPr>
          <p:nvPr>
            <p:ph idx="1"/>
          </p:nvPr>
        </p:nvSpPr>
        <p:spPr>
          <a:xfrm>
            <a:off x="387619" y="1186527"/>
            <a:ext cx="11804381" cy="5540425"/>
          </a:xfrm>
        </p:spPr>
        <p:txBody>
          <a:bodyPr>
            <a:normAutofit/>
          </a:bodyPr>
          <a:lstStyle/>
          <a:p>
            <a:r>
              <a:rPr lang="en-US" altLang="zh-TW" sz="2400">
                <a:latin typeface="標楷體" pitchFamily="65" charset="-120"/>
              </a:rPr>
              <a:t>OSPFv2 Hello </a:t>
            </a:r>
            <a:r>
              <a:rPr lang="zh-TW" altLang="en-US" sz="2400">
                <a:latin typeface="標楷體" pitchFamily="65" charset="-120"/>
              </a:rPr>
              <a:t>封包每 </a:t>
            </a:r>
            <a:r>
              <a:rPr lang="en-US" altLang="zh-TW" sz="2400">
                <a:latin typeface="標楷體" pitchFamily="65" charset="-120"/>
              </a:rPr>
              <a:t>10 </a:t>
            </a:r>
            <a:r>
              <a:rPr lang="zh-TW" altLang="en-US" sz="2400">
                <a:latin typeface="標楷體" pitchFamily="65" charset="-120"/>
              </a:rPr>
              <a:t>秒被發送到多點傳送位址 </a:t>
            </a:r>
            <a:r>
              <a:rPr lang="en-US" altLang="zh-TW" sz="2400">
                <a:latin typeface="標楷體" pitchFamily="65" charset="-120"/>
              </a:rPr>
              <a:t>224.0.0.5</a:t>
            </a:r>
            <a:r>
              <a:rPr lang="zh-TW" altLang="en-US" sz="2400">
                <a:latin typeface="標楷體" pitchFamily="65" charset="-120"/>
              </a:rPr>
              <a:t>（所有的 </a:t>
            </a:r>
            <a:r>
              <a:rPr lang="en-US" altLang="zh-TW" sz="2400">
                <a:latin typeface="標楷體" pitchFamily="65" charset="-120"/>
              </a:rPr>
              <a:t>OSPF </a:t>
            </a:r>
            <a:r>
              <a:rPr lang="zh-TW" altLang="en-US" sz="2400">
                <a:latin typeface="標楷體" pitchFamily="65" charset="-120"/>
              </a:rPr>
              <a:t>路由器）。這是多重存取和點對點網路上的預設計時器值。</a:t>
            </a:r>
          </a:p>
          <a:p>
            <a:pPr lvl="1"/>
            <a:r>
              <a:rPr lang="zh-TW" altLang="en-US">
                <a:latin typeface="標楷體" pitchFamily="65" charset="-120"/>
              </a:rPr>
              <a:t>註</a:t>
            </a:r>
            <a:r>
              <a:rPr lang="en-US" altLang="zh-TW">
                <a:latin typeface="標楷體" pitchFamily="65" charset="-120"/>
              </a:rPr>
              <a:t>: Hello </a:t>
            </a:r>
            <a:r>
              <a:rPr lang="zh-TW" altLang="en-US">
                <a:latin typeface="標楷體" pitchFamily="65" charset="-120"/>
              </a:rPr>
              <a:t>封包不會在模擬的 </a:t>
            </a:r>
            <a:r>
              <a:rPr lang="en-US" altLang="zh-TW">
                <a:latin typeface="標楷體" pitchFamily="65" charset="-120"/>
              </a:rPr>
              <a:t>LAN </a:t>
            </a:r>
            <a:r>
              <a:rPr lang="zh-TW" altLang="en-US">
                <a:latin typeface="標楷體" pitchFamily="65" charset="-120"/>
              </a:rPr>
              <a:t>介面上傳送，因為這些介面已使用路由器設定 </a:t>
            </a:r>
            <a:r>
              <a:rPr lang="en-US" altLang="zh-TW" b="1">
                <a:latin typeface="標楷體" pitchFamily="65" charset="-120"/>
              </a:rPr>
              <a:t>passive-interface</a:t>
            </a:r>
            <a:r>
              <a:rPr lang="en-US" altLang="zh-TW">
                <a:latin typeface="標楷體" pitchFamily="65" charset="-120"/>
              </a:rPr>
              <a:t> </a:t>
            </a:r>
            <a:r>
              <a:rPr lang="zh-TW" altLang="en-US">
                <a:latin typeface="標楷體" pitchFamily="65" charset="-120"/>
              </a:rPr>
              <a:t>命令設定為被動。</a:t>
            </a:r>
          </a:p>
          <a:p>
            <a:r>
              <a:rPr lang="en-US" altLang="zh-TW" sz="2400">
                <a:latin typeface="標楷體" pitchFamily="65" charset="-120"/>
              </a:rPr>
              <a:t>Dead </a:t>
            </a:r>
            <a:r>
              <a:rPr lang="zh-TW" altLang="en-US" sz="2400">
                <a:latin typeface="標楷體" pitchFamily="65" charset="-120"/>
              </a:rPr>
              <a:t>間隔是指路由器在宣告鄰居關閉之前等待接收 </a:t>
            </a:r>
            <a:r>
              <a:rPr lang="en-US" altLang="zh-TW" sz="2400">
                <a:latin typeface="標楷體" pitchFamily="65" charset="-120"/>
              </a:rPr>
              <a:t>Hello </a:t>
            </a:r>
            <a:r>
              <a:rPr lang="zh-TW" altLang="en-US" sz="2400">
                <a:latin typeface="標楷體" pitchFamily="65" charset="-120"/>
              </a:rPr>
              <a:t>封包的期間。如果在路由器收到 </a:t>
            </a:r>
            <a:r>
              <a:rPr lang="en-US" altLang="zh-TW" sz="2400">
                <a:latin typeface="標楷體" pitchFamily="65" charset="-120"/>
              </a:rPr>
              <a:t>Hello </a:t>
            </a:r>
            <a:r>
              <a:rPr lang="zh-TW" altLang="en-US" sz="2400">
                <a:latin typeface="標楷體" pitchFamily="65" charset="-120"/>
              </a:rPr>
              <a:t>封包之前，</a:t>
            </a:r>
            <a:r>
              <a:rPr lang="en-US" altLang="zh-TW" sz="2400">
                <a:latin typeface="標楷體" pitchFamily="65" charset="-120"/>
              </a:rPr>
              <a:t>Dead </a:t>
            </a:r>
            <a:r>
              <a:rPr lang="zh-TW" altLang="en-US" sz="2400">
                <a:latin typeface="標楷體" pitchFamily="65" charset="-120"/>
              </a:rPr>
              <a:t>間隔到期，</a:t>
            </a:r>
            <a:r>
              <a:rPr lang="en-US" altLang="zh-TW" sz="2400">
                <a:latin typeface="標楷體" pitchFamily="65" charset="-120"/>
              </a:rPr>
              <a:t>OSPF </a:t>
            </a:r>
            <a:r>
              <a:rPr lang="zh-TW" altLang="en-US" sz="2400">
                <a:latin typeface="標楷體" pitchFamily="65" charset="-120"/>
              </a:rPr>
              <a:t>就會將該鄰居從其鏈路狀態資料庫 </a:t>
            </a:r>
            <a:r>
              <a:rPr lang="en-US" altLang="zh-TW" sz="2400">
                <a:latin typeface="標楷體" pitchFamily="65" charset="-120"/>
              </a:rPr>
              <a:t>(LSDB) </a:t>
            </a:r>
            <a:r>
              <a:rPr lang="zh-TW" altLang="en-US" sz="2400">
                <a:latin typeface="標楷體" pitchFamily="65" charset="-120"/>
              </a:rPr>
              <a:t>中刪除。路由器將含關閉鄰居資訊的 </a:t>
            </a:r>
            <a:r>
              <a:rPr lang="en-US" altLang="zh-TW" sz="2400">
                <a:latin typeface="標楷體" pitchFamily="65" charset="-120"/>
              </a:rPr>
              <a:t>LSDB </a:t>
            </a:r>
            <a:r>
              <a:rPr lang="zh-TW" altLang="en-US" sz="2400">
                <a:latin typeface="標楷體" pitchFamily="65" charset="-120"/>
              </a:rPr>
              <a:t>氾洪到所有啟用 </a:t>
            </a:r>
            <a:r>
              <a:rPr lang="en-US" altLang="zh-TW" sz="2400">
                <a:latin typeface="標楷體" pitchFamily="65" charset="-120"/>
              </a:rPr>
              <a:t>OSPF </a:t>
            </a:r>
            <a:r>
              <a:rPr lang="zh-TW" altLang="en-US" sz="2400">
                <a:latin typeface="標楷體" pitchFamily="65" charset="-120"/>
              </a:rPr>
              <a:t>的介面。</a:t>
            </a:r>
            <a:r>
              <a:rPr lang="en-US" altLang="zh-TW" sz="2400">
                <a:latin typeface="標楷體" pitchFamily="65" charset="-120"/>
              </a:rPr>
              <a:t>Cisco </a:t>
            </a:r>
            <a:r>
              <a:rPr lang="zh-TW" altLang="en-US" sz="2400">
                <a:latin typeface="標楷體" pitchFamily="65" charset="-120"/>
              </a:rPr>
              <a:t>所用的預設為 </a:t>
            </a:r>
            <a:r>
              <a:rPr lang="en-US" altLang="zh-TW" sz="2400">
                <a:latin typeface="標楷體" pitchFamily="65" charset="-120"/>
              </a:rPr>
              <a:t>Hello </a:t>
            </a:r>
            <a:r>
              <a:rPr lang="zh-TW" altLang="en-US" sz="2400">
                <a:latin typeface="標楷體" pitchFamily="65" charset="-120"/>
              </a:rPr>
              <a:t>間隔的四倍。在多重存取和點對點網路上的時間為 </a:t>
            </a:r>
            <a:r>
              <a:rPr lang="en-US" altLang="zh-TW" sz="2400">
                <a:latin typeface="標楷體" pitchFamily="65" charset="-120"/>
              </a:rPr>
              <a:t>40 </a:t>
            </a:r>
            <a:r>
              <a:rPr lang="zh-TW" altLang="en-US" sz="2400">
                <a:latin typeface="標楷體" pitchFamily="65" charset="-120"/>
              </a:rPr>
              <a:t>秒。</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en-US" altLang="zh-TW" sz="3600">
                <a:solidFill>
                  <a:srgbClr val="004C69"/>
                </a:solidFill>
              </a:rPr>
              <a:t>Hello </a:t>
            </a:r>
            <a:r>
              <a:rPr lang="zh-TW" altLang="en-US" sz="3600">
                <a:solidFill>
                  <a:srgbClr val="004C69"/>
                </a:solidFill>
              </a:rPr>
              <a:t>封包間隔</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69</a:t>
            </a:fld>
            <a:endParaRPr lang="en-US" kern="0">
              <a:solidFill>
                <a:srgbClr val="595959"/>
              </a:solidFill>
            </a:endParaRPr>
          </a:p>
        </p:txBody>
      </p:sp>
    </p:spTree>
    <p:custDataLst>
      <p:tags r:id="rId3"/>
    </p:custDataLst>
    <p:extLst>
      <p:ext uri="{BB962C8B-B14F-4D97-AF65-F5344CB8AC3E}">
        <p14:creationId xmlns:p14="http://schemas.microsoft.com/office/powerpoint/2010/main" val="3525836787"/>
      </p:ext>
    </p:extLst>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82C8487E-8BE8-D94D-B214-C7B6C1D8DC0E}"/>
              </a:ext>
            </a:extLst>
          </p:cNvPr>
          <p:cNvSpPr>
            <a:spLocks noGrp="1"/>
          </p:cNvSpPr>
          <p:nvPr>
            <p:ph idx="1"/>
          </p:nvPr>
        </p:nvSpPr>
        <p:spPr>
          <a:xfrm>
            <a:off x="519042" y="1065259"/>
            <a:ext cx="11804381" cy="5540425"/>
          </a:xfrm>
        </p:spPr>
        <p:txBody>
          <a:bodyPr/>
          <a:lstStyle/>
          <a:p>
            <a:r>
              <a:rPr lang="zh-TW">
                <a:latin typeface="標楷體" pitchFamily="65" charset="-120"/>
              </a:rPr>
              <a:t>OSPF 訊息用來建立及維護三個 OSPF 資料庫，如下所示：</a:t>
            </a:r>
          </a:p>
          <a:p>
            <a:endParaRPr lang="en-US">
              <a:latin typeface="+mn-lt"/>
              <a:ea typeface="+mn-ea"/>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1.1</a:t>
            </a:r>
            <a:r>
              <a:rPr lang="zh-TW" altLang="zh-TW" sz="3600" smtClean="0">
                <a:solidFill>
                  <a:srgbClr val="004C69"/>
                </a:solidFill>
              </a:rPr>
              <a:t>O</a:t>
            </a:r>
            <a:r>
              <a:rPr lang="zh-TW" altLang="zh-TW" sz="3600">
                <a:solidFill>
                  <a:srgbClr val="004C69"/>
                </a:solidFill>
              </a:rPr>
              <a:t>SPF</a:t>
            </a:r>
            <a:r>
              <a:rPr lang="en-US" altLang="zh-TW" sz="3600">
                <a:solidFill>
                  <a:srgbClr val="004C69"/>
                </a:solidFill>
              </a:rPr>
              <a:t> </a:t>
            </a:r>
            <a:r>
              <a:rPr lang="zh-TW" altLang="zh-TW" sz="3600">
                <a:solidFill>
                  <a:srgbClr val="004C69"/>
                </a:solidFill>
              </a:rPr>
              <a:t>的</a:t>
            </a:r>
            <a:r>
              <a:rPr lang="zh-TW" altLang="en-US" sz="3600">
                <a:solidFill>
                  <a:srgbClr val="004C69"/>
                </a:solidFill>
              </a:rPr>
              <a:t>功能和特徵</a:t>
            </a:r>
            <a:br>
              <a:rPr lang="en-US" altLang="zh-TW" sz="3600">
                <a:solidFill>
                  <a:srgbClr val="004C69"/>
                </a:solidFill>
              </a:rPr>
            </a:br>
            <a:r>
              <a:rPr lang="en-US" altLang="zh-TW" sz="3600">
                <a:solidFill>
                  <a:srgbClr val="004C69"/>
                </a:solidFill>
              </a:rPr>
              <a:t>OSPF </a:t>
            </a:r>
            <a:r>
              <a:rPr lang="zh-TW" altLang="zh-TW" sz="3600">
                <a:solidFill>
                  <a:srgbClr val="004C69"/>
                </a:solidFill>
              </a:rPr>
              <a:t>的</a:t>
            </a:r>
            <a:r>
              <a:rPr lang="zh-TW" altLang="en-US" sz="3600">
                <a:solidFill>
                  <a:srgbClr val="004C69"/>
                </a:solidFill>
              </a:rPr>
              <a:t>元件（續）</a:t>
            </a:r>
            <a:r>
              <a:rPr lang="zh-TW" altLang="zh-TW" sz="3600">
                <a:solidFill>
                  <a:srgbClr val="004C69"/>
                </a:solidFill>
              </a:rPr>
              <a:t> </a:t>
            </a:r>
            <a:endParaRPr lang="zh-TW" altLang="en-US" sz="3600">
              <a:solidFill>
                <a:srgbClr val="004C69"/>
              </a:solidFill>
            </a:endParaRPr>
          </a:p>
        </p:txBody>
      </p:sp>
      <p:graphicFrame>
        <p:nvGraphicFramePr>
          <p:cNvPr id="6" name="Table 5">
            <a:extLst>
              <a:ext uri="{FF2B5EF4-FFF2-40B4-BE49-F238E27FC236}">
                <a16:creationId xmlns:a16="http://schemas.microsoft.com/office/drawing/2014/main" id="{C035E0F6-1590-2743-ACDB-974CED43EA7C}"/>
              </a:ext>
            </a:extLst>
          </p:cNvPr>
          <p:cNvGraphicFramePr>
            <a:graphicFrameLocks noGrp="1"/>
          </p:cNvGraphicFramePr>
          <p:nvPr>
            <p:extLst>
              <p:ext uri="{D42A27DB-BD31-4B8C-83A1-F6EECF244321}">
                <p14:modId xmlns:p14="http://schemas.microsoft.com/office/powerpoint/2010/main" val="824643408"/>
              </p:ext>
            </p:extLst>
          </p:nvPr>
        </p:nvGraphicFramePr>
        <p:xfrm>
          <a:off x="175364" y="1819788"/>
          <a:ext cx="11383754" cy="4178327"/>
        </p:xfrm>
        <a:graphic>
          <a:graphicData uri="http://schemas.openxmlformats.org/drawingml/2006/table">
            <a:tbl>
              <a:tblPr firstRow="1" bandRow="1">
                <a:tableStyleId>{5C22544A-7EE6-4342-B048-85BDC9FD1C3A}</a:tableStyleId>
              </a:tblPr>
              <a:tblGrid>
                <a:gridCol w="1515650">
                  <a:extLst>
                    <a:ext uri="{9D8B030D-6E8A-4147-A177-3AD203B41FA5}">
                      <a16:colId xmlns:a16="http://schemas.microsoft.com/office/drawing/2014/main" val="3422732320"/>
                    </a:ext>
                  </a:extLst>
                </a:gridCol>
                <a:gridCol w="1208439">
                  <a:extLst>
                    <a:ext uri="{9D8B030D-6E8A-4147-A177-3AD203B41FA5}">
                      <a16:colId xmlns:a16="http://schemas.microsoft.com/office/drawing/2014/main" val="2245351421"/>
                    </a:ext>
                  </a:extLst>
                </a:gridCol>
                <a:gridCol w="8659665">
                  <a:extLst>
                    <a:ext uri="{9D8B030D-6E8A-4147-A177-3AD203B41FA5}">
                      <a16:colId xmlns:a16="http://schemas.microsoft.com/office/drawing/2014/main" val="2633712722"/>
                    </a:ext>
                  </a:extLst>
                </a:gridCol>
              </a:tblGrid>
              <a:tr h="347215">
                <a:tc>
                  <a:txBody>
                    <a:bodyPr vert="horz" wrap="square"/>
                    <a:lstStyle/>
                    <a:p>
                      <a:pPr algn="l" rtl="0" fontAlgn="ctr"/>
                      <a:r>
                        <a:rPr lang="zh-TW" sz="2000">
                          <a:effectLst/>
                          <a:latin typeface="標楷體" pitchFamily="65" charset="-120"/>
                          <a:ea typeface="標楷體" panose="03000509000000000000" pitchFamily="65" charset="-120"/>
                        </a:rPr>
                        <a:t>資料庫</a:t>
                      </a:r>
                    </a:p>
                  </a:txBody>
                  <a:tcPr marL="63500" marR="63500" marT="63500" marB="63500" anchor="ctr"/>
                </a:tc>
                <a:tc>
                  <a:txBody>
                    <a:bodyPr vert="horz" wrap="square"/>
                    <a:lstStyle/>
                    <a:p>
                      <a:pPr algn="l" rtl="0" fontAlgn="ctr"/>
                      <a:r>
                        <a:rPr lang="zh-TW" altLang="en-US" sz="2000">
                          <a:effectLst/>
                          <a:latin typeface="標楷體" pitchFamily="65" charset="-120"/>
                          <a:ea typeface="標楷體" panose="03000509000000000000" pitchFamily="65" charset="-120"/>
                        </a:rPr>
                        <a:t>資料</a:t>
                      </a:r>
                      <a:r>
                        <a:rPr lang="zh-TW" sz="2000">
                          <a:effectLst/>
                          <a:latin typeface="標楷體" pitchFamily="65" charset="-120"/>
                          <a:ea typeface="標楷體" panose="03000509000000000000" pitchFamily="65" charset="-120"/>
                        </a:rPr>
                        <a:t>表</a:t>
                      </a:r>
                    </a:p>
                  </a:txBody>
                  <a:tcPr marL="63500" marR="63500" marT="63500" marB="63500" anchor="ctr"/>
                </a:tc>
                <a:tc>
                  <a:txBody>
                    <a:bodyPr vert="horz" wrap="square"/>
                    <a:lstStyle/>
                    <a:p>
                      <a:pPr algn="l" rtl="0" fontAlgn="ctr"/>
                      <a:r>
                        <a:rPr lang="zh-TW" sz="2000">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2223893512"/>
                  </a:ext>
                </a:extLst>
              </a:tr>
              <a:tr h="1054127">
                <a:tc>
                  <a:txBody>
                    <a:bodyPr vert="horz" wrap="square"/>
                    <a:lstStyle/>
                    <a:p>
                      <a:pPr rtl="0" fontAlgn="ctr"/>
                      <a:r>
                        <a:rPr lang="zh-TW" altLang="en-US" sz="2000" b="0">
                          <a:effectLst/>
                          <a:latin typeface="標楷體" pitchFamily="65" charset="-120"/>
                          <a:ea typeface="標楷體" panose="03000509000000000000" pitchFamily="65" charset="-120"/>
                        </a:rPr>
                        <a:t>鄰接資料庫</a:t>
                      </a:r>
                      <a:endParaRPr lang="zh-TW" sz="20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sz="2000" b="0">
                          <a:effectLst/>
                          <a:latin typeface="標楷體" pitchFamily="65" charset="-120"/>
                          <a:ea typeface="標楷體" panose="03000509000000000000" pitchFamily="65" charset="-120"/>
                        </a:rPr>
                        <a:t>鄰</a:t>
                      </a:r>
                      <a:r>
                        <a:rPr lang="zh-TW" altLang="en-US" sz="2000" b="0">
                          <a:effectLst/>
                          <a:latin typeface="標楷體" pitchFamily="65" charset="-120"/>
                          <a:ea typeface="標楷體" panose="03000509000000000000" pitchFamily="65" charset="-120"/>
                        </a:rPr>
                        <a:t>居表</a:t>
                      </a:r>
                      <a:endParaRPr lang="zh-TW" sz="20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marL="285750" indent="-285750">
                        <a:buFont typeface="Arial" pitchFamily="34" charset="0"/>
                        <a:buChar char="•"/>
                      </a:pPr>
                      <a:r>
                        <a:rPr lang="zh-TW" altLang="en-US" sz="2000" b="0" i="0" kern="1200">
                          <a:solidFill>
                            <a:schemeClr val="dk1"/>
                          </a:solidFill>
                          <a:effectLst/>
                          <a:latin typeface="標楷體" pitchFamily="65" charset="-120"/>
                          <a:ea typeface="標楷體" panose="03000509000000000000" pitchFamily="65" charset="-120"/>
                          <a:cs typeface="+mn-cs"/>
                        </a:rPr>
                        <a:t>路由器建立雙向通訊的所有鄰居路由器的清單。</a:t>
                      </a:r>
                    </a:p>
                    <a:p>
                      <a:pPr marL="285750" indent="-285750">
                        <a:buFont typeface="Arial" pitchFamily="34" charset="0"/>
                        <a:buChar char="•"/>
                      </a:pPr>
                      <a:r>
                        <a:rPr lang="zh-TW" altLang="en-US" sz="2000" b="0" i="0" kern="1200">
                          <a:solidFill>
                            <a:schemeClr val="dk1"/>
                          </a:solidFill>
                          <a:effectLst/>
                          <a:latin typeface="標楷體" pitchFamily="65" charset="-120"/>
                          <a:ea typeface="標楷體" panose="03000509000000000000" pitchFamily="65" charset="-120"/>
                          <a:cs typeface="+mn-cs"/>
                        </a:rPr>
                        <a:t>每部路由器的這個表都是獨一無二的。</a:t>
                      </a:r>
                    </a:p>
                    <a:p>
                      <a:pPr marL="285750" indent="-285750">
                        <a:buFont typeface="Arial" pitchFamily="34" charset="0"/>
                        <a:buChar char="•"/>
                      </a:pPr>
                      <a:r>
                        <a:rPr lang="zh-TW" altLang="en-US" sz="2000" b="0" i="0" kern="1200">
                          <a:solidFill>
                            <a:schemeClr val="dk1"/>
                          </a:solidFill>
                          <a:effectLst/>
                          <a:latin typeface="標楷體" pitchFamily="65" charset="-120"/>
                          <a:ea typeface="標楷體" panose="03000509000000000000" pitchFamily="65" charset="-120"/>
                          <a:cs typeface="+mn-cs"/>
                        </a:rPr>
                        <a:t>可以使用 </a:t>
                      </a:r>
                      <a:r>
                        <a:rPr lang="en-US" altLang="zh-TW" sz="2000" b="1" i="0" kern="1200">
                          <a:solidFill>
                            <a:schemeClr val="dk1"/>
                          </a:solidFill>
                          <a:effectLst/>
                          <a:latin typeface="標楷體" pitchFamily="65" charset="-120"/>
                          <a:ea typeface="標楷體" panose="03000509000000000000" pitchFamily="65" charset="-120"/>
                          <a:cs typeface="+mn-cs"/>
                        </a:rPr>
                        <a:t>show ip ospf neighbor</a:t>
                      </a:r>
                      <a:r>
                        <a:rPr lang="en-US" altLang="zh-TW" sz="2000" b="0" i="0" kern="1200">
                          <a:solidFill>
                            <a:schemeClr val="dk1"/>
                          </a:solidFill>
                          <a:effectLst/>
                          <a:latin typeface="標楷體" pitchFamily="65" charset="-120"/>
                          <a:ea typeface="標楷體" panose="03000509000000000000" pitchFamily="65" charset="-120"/>
                          <a:cs typeface="+mn-cs"/>
                        </a:rPr>
                        <a:t> </a:t>
                      </a:r>
                      <a:r>
                        <a:rPr lang="zh-TW" altLang="en-US" sz="2000" b="0" i="0" kern="1200">
                          <a:solidFill>
                            <a:schemeClr val="dk1"/>
                          </a:solidFill>
                          <a:effectLst/>
                          <a:latin typeface="標楷體" pitchFamily="65" charset="-120"/>
                          <a:ea typeface="標楷體" panose="03000509000000000000" pitchFamily="65" charset="-120"/>
                          <a:cs typeface="+mn-cs"/>
                        </a:rPr>
                        <a:t>命令來查看。</a:t>
                      </a:r>
                    </a:p>
                  </a:txBody>
                  <a:tcPr marL="63500" marR="63500" marT="63500" marB="63500" anchor="ctr"/>
                </a:tc>
                <a:extLst>
                  <a:ext uri="{0D108BD9-81ED-4DB2-BD59-A6C34878D82A}">
                    <a16:rowId xmlns:a16="http://schemas.microsoft.com/office/drawing/2014/main" val="1168337165"/>
                  </a:ext>
                </a:extLst>
              </a:tr>
              <a:tr h="1102360">
                <a:tc>
                  <a:txBody>
                    <a:bodyPr vert="horz" wrap="square"/>
                    <a:lstStyle/>
                    <a:p>
                      <a:pPr rtl="0" fontAlgn="ctr"/>
                      <a:r>
                        <a:rPr lang="zh-TW" altLang="en-US" sz="2000" b="0">
                          <a:effectLst/>
                          <a:latin typeface="標楷體" pitchFamily="65" charset="-120"/>
                          <a:ea typeface="標楷體" panose="03000509000000000000" pitchFamily="65" charset="-120"/>
                        </a:rPr>
                        <a:t>鏈路狀態資料庫 </a:t>
                      </a:r>
                      <a:r>
                        <a:rPr lang="en-US" altLang="zh-TW" sz="2000" b="0">
                          <a:effectLst/>
                          <a:latin typeface="標楷體" pitchFamily="65" charset="-120"/>
                          <a:ea typeface="標楷體" panose="03000509000000000000" pitchFamily="65" charset="-120"/>
                        </a:rPr>
                        <a:t>(LSDB)</a:t>
                      </a:r>
                      <a:endParaRPr lang="zh-TW" sz="20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拓撲表</a:t>
                      </a:r>
                      <a:endParaRPr lang="zh-TW" sz="20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marL="285750" indent="-285750">
                        <a:buFont typeface="Arial" pitchFamily="34" charset="0"/>
                        <a:buChar char="•"/>
                      </a:pPr>
                      <a:r>
                        <a:rPr lang="zh-TW" altLang="en-US" sz="2000" b="0" i="0" kern="1200">
                          <a:solidFill>
                            <a:schemeClr val="dk1"/>
                          </a:solidFill>
                          <a:effectLst/>
                          <a:latin typeface="標楷體" pitchFamily="65" charset="-120"/>
                          <a:ea typeface="標楷體" panose="03000509000000000000" pitchFamily="65" charset="-120"/>
                          <a:cs typeface="+mn-cs"/>
                        </a:rPr>
                        <a:t>列出網路中所有其他路由器的相關資訊。</a:t>
                      </a:r>
                    </a:p>
                    <a:p>
                      <a:pPr marL="285750" indent="-285750">
                        <a:buFont typeface="Arial" pitchFamily="34" charset="0"/>
                        <a:buChar char="•"/>
                      </a:pPr>
                      <a:r>
                        <a:rPr lang="zh-TW" altLang="en-US" sz="2000" b="0" i="0" kern="1200">
                          <a:solidFill>
                            <a:schemeClr val="dk1"/>
                          </a:solidFill>
                          <a:effectLst/>
                          <a:latin typeface="標楷體" pitchFamily="65" charset="-120"/>
                          <a:ea typeface="標楷體" panose="03000509000000000000" pitchFamily="65" charset="-120"/>
                          <a:cs typeface="+mn-cs"/>
                        </a:rPr>
                        <a:t>此資料庫代表網路拓撲。</a:t>
                      </a:r>
                    </a:p>
                    <a:p>
                      <a:pPr marL="285750" indent="-285750">
                        <a:buFont typeface="Arial" pitchFamily="34" charset="0"/>
                        <a:buChar char="•"/>
                      </a:pPr>
                      <a:r>
                        <a:rPr lang="zh-TW" altLang="en-US" sz="2000" b="0" i="0" kern="1200">
                          <a:solidFill>
                            <a:schemeClr val="dk1"/>
                          </a:solidFill>
                          <a:effectLst/>
                          <a:latin typeface="標楷體" pitchFamily="65" charset="-120"/>
                          <a:ea typeface="標楷體" panose="03000509000000000000" pitchFamily="65" charset="-120"/>
                          <a:cs typeface="+mn-cs"/>
                        </a:rPr>
                        <a:t>區域內的所有路由器都有相同的 </a:t>
                      </a:r>
                      <a:r>
                        <a:rPr lang="en-US" altLang="zh-TW" sz="2000" b="0" i="0" kern="1200">
                          <a:solidFill>
                            <a:schemeClr val="dk1"/>
                          </a:solidFill>
                          <a:effectLst/>
                          <a:latin typeface="標楷體" pitchFamily="65" charset="-120"/>
                          <a:ea typeface="標楷體" panose="03000509000000000000" pitchFamily="65" charset="-120"/>
                          <a:cs typeface="+mn-cs"/>
                        </a:rPr>
                        <a:t>LSDB</a:t>
                      </a:r>
                      <a:r>
                        <a:rPr lang="zh-TW" altLang="en-US" sz="2000" b="0" i="0" kern="1200">
                          <a:solidFill>
                            <a:schemeClr val="dk1"/>
                          </a:solidFill>
                          <a:effectLst/>
                          <a:latin typeface="標楷體" pitchFamily="65" charset="-120"/>
                          <a:ea typeface="標楷體" panose="03000509000000000000" pitchFamily="65" charset="-120"/>
                          <a:cs typeface="+mn-cs"/>
                        </a:rPr>
                        <a:t>。</a:t>
                      </a:r>
                    </a:p>
                    <a:p>
                      <a:pPr marL="285750" indent="-285750">
                        <a:buFont typeface="Arial" pitchFamily="34" charset="0"/>
                        <a:buChar char="•"/>
                      </a:pPr>
                      <a:r>
                        <a:rPr lang="zh-TW" altLang="en-US" sz="2000" b="0" i="0" kern="1200">
                          <a:solidFill>
                            <a:schemeClr val="dk1"/>
                          </a:solidFill>
                          <a:effectLst/>
                          <a:latin typeface="標楷體" pitchFamily="65" charset="-120"/>
                          <a:ea typeface="標楷體" panose="03000509000000000000" pitchFamily="65" charset="-120"/>
                          <a:cs typeface="+mn-cs"/>
                        </a:rPr>
                        <a:t>可以使用 </a:t>
                      </a:r>
                      <a:r>
                        <a:rPr lang="en-US" altLang="zh-TW" sz="2000" b="1" i="0" kern="1200">
                          <a:solidFill>
                            <a:schemeClr val="dk1"/>
                          </a:solidFill>
                          <a:effectLst/>
                          <a:latin typeface="標楷體" pitchFamily="65" charset="-120"/>
                          <a:ea typeface="標楷體" panose="03000509000000000000" pitchFamily="65" charset="-120"/>
                          <a:cs typeface="+mn-cs"/>
                        </a:rPr>
                        <a:t>show ip ospf database</a:t>
                      </a:r>
                      <a:r>
                        <a:rPr lang="zh-TW" altLang="en-US" sz="2000" b="0" i="0" kern="1200">
                          <a:solidFill>
                            <a:schemeClr val="dk1"/>
                          </a:solidFill>
                          <a:effectLst/>
                          <a:latin typeface="標楷體" pitchFamily="65" charset="-120"/>
                          <a:ea typeface="標楷體" panose="03000509000000000000" pitchFamily="65" charset="-120"/>
                          <a:cs typeface="+mn-cs"/>
                        </a:rPr>
                        <a:t> 命令來查看。</a:t>
                      </a:r>
                    </a:p>
                  </a:txBody>
                  <a:tcPr marL="63500" marR="63500" marT="63500" marB="63500" anchor="ctr"/>
                </a:tc>
                <a:extLst>
                  <a:ext uri="{0D108BD9-81ED-4DB2-BD59-A6C34878D82A}">
                    <a16:rowId xmlns:a16="http://schemas.microsoft.com/office/drawing/2014/main" val="1226137261"/>
                  </a:ext>
                </a:extLst>
              </a:tr>
              <a:tr h="1247671">
                <a:tc>
                  <a:txBody>
                    <a:bodyPr vert="horz" wrap="square"/>
                    <a:lstStyle/>
                    <a:p>
                      <a:pPr rtl="0" fontAlgn="ctr"/>
                      <a:r>
                        <a:rPr lang="zh-TW" altLang="en-US" sz="2000" b="0">
                          <a:effectLst/>
                          <a:latin typeface="標楷體" pitchFamily="65" charset="-120"/>
                          <a:ea typeface="標楷體" panose="03000509000000000000" pitchFamily="65" charset="-120"/>
                        </a:rPr>
                        <a:t>轉發資料庫</a:t>
                      </a:r>
                      <a:endParaRPr lang="zh-TW" sz="2000" b="0">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sz="2000" b="0">
                          <a:effectLst/>
                          <a:latin typeface="標楷體" pitchFamily="65" charset="-120"/>
                          <a:ea typeface="標楷體" panose="03000509000000000000" pitchFamily="65" charset="-120"/>
                        </a:rPr>
                        <a:t>路由表</a:t>
                      </a:r>
                    </a:p>
                  </a:txBody>
                  <a:tcPr marL="63500" marR="63500" marT="63500" marB="63500" anchor="ctr"/>
                </a:tc>
                <a:tc>
                  <a:txBody>
                    <a:bodyPr vert="horz" wrap="square"/>
                    <a:lstStyle/>
                    <a:p>
                      <a:pPr marL="285750" indent="-285750">
                        <a:buFont typeface="Arial" pitchFamily="34" charset="0"/>
                        <a:buChar char="•"/>
                      </a:pPr>
                      <a:r>
                        <a:rPr lang="zh-TW" altLang="en-US" sz="2000" b="0" i="0" kern="1200">
                          <a:solidFill>
                            <a:schemeClr val="dk1"/>
                          </a:solidFill>
                          <a:effectLst/>
                          <a:latin typeface="標楷體" pitchFamily="65" charset="-120"/>
                          <a:ea typeface="標楷體" panose="03000509000000000000" pitchFamily="65" charset="-120"/>
                          <a:cs typeface="+mn-cs"/>
                        </a:rPr>
                        <a:t>在鏈路狀態資料庫上執行演算法時產生的路由清單。</a:t>
                      </a:r>
                    </a:p>
                    <a:p>
                      <a:pPr marL="285750" indent="-285750">
                        <a:buFont typeface="Arial" pitchFamily="34" charset="0"/>
                        <a:buChar char="•"/>
                      </a:pPr>
                      <a:r>
                        <a:rPr lang="zh-TW" altLang="en-US" sz="2000" b="0" i="0" kern="1200">
                          <a:solidFill>
                            <a:schemeClr val="dk1"/>
                          </a:solidFill>
                          <a:effectLst/>
                          <a:latin typeface="標楷體" pitchFamily="65" charset="-120"/>
                          <a:ea typeface="標楷體" panose="03000509000000000000" pitchFamily="65" charset="-120"/>
                          <a:cs typeface="+mn-cs"/>
                        </a:rPr>
                        <a:t>每個路由器的路由表是唯一的，包含了如何以及在哪裡向其他路由器發送封包的資訊。</a:t>
                      </a:r>
                    </a:p>
                    <a:p>
                      <a:pPr marL="285750" indent="-285750">
                        <a:buFont typeface="Arial" pitchFamily="34" charset="0"/>
                        <a:buChar char="•"/>
                      </a:pPr>
                      <a:r>
                        <a:rPr lang="zh-TW" altLang="en-US" sz="2000" b="0" i="0" kern="1200">
                          <a:solidFill>
                            <a:schemeClr val="dk1"/>
                          </a:solidFill>
                          <a:effectLst/>
                          <a:latin typeface="標楷體" pitchFamily="65" charset="-120"/>
                          <a:ea typeface="標楷體" panose="03000509000000000000" pitchFamily="65" charset="-120"/>
                          <a:cs typeface="+mn-cs"/>
                        </a:rPr>
                        <a:t>可以使用 </a:t>
                      </a:r>
                      <a:r>
                        <a:rPr lang="en-US" altLang="zh-TW" sz="2000" b="1" i="0" kern="1200">
                          <a:solidFill>
                            <a:schemeClr val="dk1"/>
                          </a:solidFill>
                          <a:effectLst/>
                          <a:latin typeface="標楷體" pitchFamily="65" charset="-120"/>
                          <a:ea typeface="標楷體" panose="03000509000000000000" pitchFamily="65" charset="-120"/>
                          <a:cs typeface="+mn-cs"/>
                        </a:rPr>
                        <a:t>show ip route</a:t>
                      </a:r>
                      <a:r>
                        <a:rPr lang="zh-TW" altLang="en-US" sz="2000" b="0" i="0" kern="1200">
                          <a:solidFill>
                            <a:schemeClr val="dk1"/>
                          </a:solidFill>
                          <a:effectLst/>
                          <a:latin typeface="標楷體" pitchFamily="65" charset="-120"/>
                          <a:ea typeface="標楷體" panose="03000509000000000000" pitchFamily="65" charset="-120"/>
                          <a:cs typeface="+mn-cs"/>
                        </a:rPr>
                        <a:t> 命令來查看。</a:t>
                      </a:r>
                    </a:p>
                  </a:txBody>
                  <a:tcPr marL="63500" marR="63500" marT="63500" marB="63500" anchor="ctr"/>
                </a:tc>
                <a:extLst>
                  <a:ext uri="{0D108BD9-81ED-4DB2-BD59-A6C34878D82A}">
                    <a16:rowId xmlns:a16="http://schemas.microsoft.com/office/drawing/2014/main" val="1793819037"/>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7</a:t>
            </a:fld>
            <a:endParaRPr lang="en-US" kern="0">
              <a:solidFill>
                <a:srgbClr val="595959"/>
              </a:solidFill>
            </a:endParaRPr>
          </a:p>
        </p:txBody>
      </p:sp>
    </p:spTree>
    <p:extLst>
      <p:ext uri="{BB962C8B-B14F-4D97-AF65-F5344CB8AC3E}">
        <p14:creationId xmlns:p14="http://schemas.microsoft.com/office/powerpoint/2010/main" val="1900803846"/>
      </p:ext>
    </p:extLst>
  </p:cSld>
  <p:clrMapOvr>
    <a:masterClrMapping/>
  </p:clrMapOvr>
  <p:transition/>
  <p:timing/>
</p:sld>
</file>

<file path=ppt/slides/slide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3176DB47-8EEC-BB48-9CEA-4C2E79A28AEA}"/>
              </a:ext>
            </a:extLst>
          </p:cNvPr>
          <p:cNvSpPr>
            <a:spLocks noGrp="1"/>
          </p:cNvSpPr>
          <p:nvPr>
            <p:ph idx="1"/>
          </p:nvPr>
        </p:nvSpPr>
        <p:spPr>
          <a:xfrm>
            <a:off x="535901" y="1065259"/>
            <a:ext cx="11804381" cy="5540425"/>
          </a:xfrm>
        </p:spPr>
        <p:txBody>
          <a:bodyPr>
            <a:normAutofit/>
          </a:bodyPr>
          <a:lstStyle/>
          <a:p>
            <a:pPr marL="380990" indent="-380990">
              <a:buFont typeface="Arial" pitchFamily="34" charset="0"/>
              <a:buChar char="•"/>
            </a:pPr>
            <a:r>
              <a:rPr lang="en-US" altLang="zh-TW" sz="2400">
                <a:latin typeface="標楷體" pitchFamily="65" charset="-120"/>
              </a:rPr>
              <a:t>OSPF Hello </a:t>
            </a:r>
            <a:r>
              <a:rPr lang="zh-TW" altLang="en-US" sz="2400">
                <a:latin typeface="標楷體" pitchFamily="65" charset="-120"/>
              </a:rPr>
              <a:t>和 </a:t>
            </a:r>
            <a:r>
              <a:rPr lang="en-US" altLang="zh-TW" sz="2400">
                <a:latin typeface="標楷體" pitchFamily="65" charset="-120"/>
              </a:rPr>
              <a:t>Dead </a:t>
            </a:r>
            <a:r>
              <a:rPr lang="zh-TW" altLang="en-US" sz="2400">
                <a:latin typeface="標楷體" pitchFamily="65" charset="-120"/>
              </a:rPr>
              <a:t>間隔是以每個介面為基礎設定。</a:t>
            </a:r>
            <a:endParaRPr lang="en-US" altLang="zh-TW" sz="2400">
              <a:latin typeface="標楷體" pitchFamily="65" charset="-120"/>
            </a:endParaRPr>
          </a:p>
          <a:p>
            <a:pPr marL="380990" indent="-380990">
              <a:buFont typeface="Arial" pitchFamily="34" charset="0"/>
              <a:buChar char="•"/>
            </a:pPr>
            <a:r>
              <a:rPr lang="en-US" altLang="zh-TW" sz="2400">
                <a:latin typeface="標楷體" pitchFamily="65" charset="-120"/>
              </a:rPr>
              <a:t>OSPF </a:t>
            </a:r>
            <a:r>
              <a:rPr lang="zh-TW" altLang="en-US" sz="2400">
                <a:latin typeface="標楷體" pitchFamily="65" charset="-120"/>
              </a:rPr>
              <a:t>間隔必須匹配，否則不會發生鄰接關係。</a:t>
            </a:r>
            <a:endParaRPr lang="en-US" altLang="zh-TW" sz="2400">
              <a:latin typeface="標楷體" pitchFamily="65" charset="-120"/>
            </a:endParaRPr>
          </a:p>
          <a:p>
            <a:pPr marL="380990" indent="-380990">
              <a:buFont typeface="Arial" pitchFamily="34" charset="0"/>
              <a:buChar char="•"/>
            </a:pPr>
            <a:r>
              <a:rPr lang="zh-TW" altLang="en-US" sz="2400">
                <a:latin typeface="標楷體" pitchFamily="65" charset="-120"/>
              </a:rPr>
              <a:t>若要驗證目前設定的 </a:t>
            </a:r>
            <a:r>
              <a:rPr lang="en-US" altLang="zh-TW" sz="2400">
                <a:latin typeface="標楷體" pitchFamily="65" charset="-120"/>
              </a:rPr>
              <a:t>OSPFv2 </a:t>
            </a:r>
            <a:r>
              <a:rPr lang="zh-TW" altLang="en-US" sz="2400">
                <a:latin typeface="標楷體" pitchFamily="65" charset="-120"/>
              </a:rPr>
              <a:t>介面間隔，請使用 </a:t>
            </a:r>
            <a:r>
              <a:rPr lang="en-US" altLang="zh-TW" sz="2400" b="1">
                <a:latin typeface="標楷體" pitchFamily="65" charset="-120"/>
              </a:rPr>
              <a:t>show ip ospf interface </a:t>
            </a:r>
            <a:r>
              <a:rPr lang="zh-TW" altLang="en-US" sz="2400">
                <a:latin typeface="標楷體" pitchFamily="65" charset="-120"/>
              </a:rPr>
              <a:t>命令。</a:t>
            </a:r>
            <a:r>
              <a:rPr lang="en-US" altLang="zh-TW" sz="2400">
                <a:latin typeface="標楷體" pitchFamily="65" charset="-120"/>
              </a:rPr>
              <a:t>Gigabit Ethernet 0/0/0 Hello </a:t>
            </a:r>
            <a:r>
              <a:rPr lang="zh-TW" altLang="en-US" sz="2400">
                <a:latin typeface="標楷體" pitchFamily="65" charset="-120"/>
              </a:rPr>
              <a:t>和 </a:t>
            </a:r>
            <a:r>
              <a:rPr lang="en-US" altLang="zh-TW" sz="2400">
                <a:latin typeface="標楷體" pitchFamily="65" charset="-120"/>
              </a:rPr>
              <a:t>Dead </a:t>
            </a:r>
            <a:r>
              <a:rPr lang="zh-TW" altLang="en-US" sz="2400">
                <a:latin typeface="標楷體" pitchFamily="65" charset="-120"/>
              </a:rPr>
              <a:t>間隔分別設定為預設 </a:t>
            </a:r>
            <a:r>
              <a:rPr lang="en-US" altLang="zh-TW" sz="2400">
                <a:latin typeface="標楷體" pitchFamily="65" charset="-120"/>
              </a:rPr>
              <a:t>10 </a:t>
            </a:r>
            <a:r>
              <a:rPr lang="zh-TW" altLang="en-US" sz="2400">
                <a:latin typeface="標楷體" pitchFamily="65" charset="-120"/>
              </a:rPr>
              <a:t>秒和 </a:t>
            </a:r>
            <a:r>
              <a:rPr lang="en-US" altLang="zh-TW" sz="2400">
                <a:latin typeface="標楷體" pitchFamily="65" charset="-120"/>
              </a:rPr>
              <a:t>40 </a:t>
            </a:r>
            <a:r>
              <a:rPr lang="zh-TW" altLang="en-US" sz="2400">
                <a:latin typeface="標楷體" pitchFamily="65" charset="-120"/>
              </a:rPr>
              <a:t>秒。</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en-US" sz="3600">
                <a:solidFill>
                  <a:srgbClr val="004C69"/>
                </a:solidFill>
              </a:rPr>
              <a:t>驗證 </a:t>
            </a:r>
            <a:r>
              <a:rPr lang="en-US" altLang="zh-TW" sz="3600">
                <a:solidFill>
                  <a:srgbClr val="004C69"/>
                </a:solidFill>
              </a:rPr>
              <a:t>Hello </a:t>
            </a:r>
            <a:r>
              <a:rPr lang="zh-TW" altLang="en-US" sz="3600">
                <a:solidFill>
                  <a:srgbClr val="004C69"/>
                </a:solidFill>
              </a:rPr>
              <a:t>和</a:t>
            </a:r>
            <a:r>
              <a:rPr lang="en-US" altLang="zh-TW" sz="3600">
                <a:solidFill>
                  <a:srgbClr val="004C69"/>
                </a:solidFill>
              </a:rPr>
              <a:t> Dead </a:t>
            </a:r>
            <a:r>
              <a:rPr lang="zh-TW" altLang="en-US" sz="3600">
                <a:solidFill>
                  <a:srgbClr val="004C69"/>
                </a:solidFill>
              </a:rPr>
              <a:t>間隔</a:t>
            </a:r>
          </a:p>
        </p:txBody>
      </p:sp>
      <p:sp>
        <p:nvSpPr>
          <p:cNvPr id="6" name="Rectangle 5">
            <a:extLst>
              <a:ext uri="{FF2B5EF4-FFF2-40B4-BE49-F238E27FC236}">
                <a16:creationId xmlns:a16="http://schemas.microsoft.com/office/drawing/2014/main" id="{BD3B10D4-8AAB-964C-A70B-4B5D7D4A63F2}"/>
              </a:ext>
            </a:extLst>
          </p:cNvPr>
          <p:cNvSpPr/>
          <p:nvPr/>
        </p:nvSpPr>
        <p:spPr>
          <a:xfrm>
            <a:off x="683683" y="3463679"/>
            <a:ext cx="10791475" cy="2554545"/>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ospf interface g0/0/0</a:t>
            </a:r>
          </a:p>
          <a:p>
            <a:r>
              <a:rPr lang="en-US" altLang="zh-TW" sz="1600">
                <a:solidFill>
                  <a:schemeClr val="bg1"/>
                </a:solidFill>
                <a:latin typeface="Courier New" panose="02070309020205020404" pitchFamily="49" charset="0"/>
                <a:cs typeface="Courier New" panose="02070309020205020404" pitchFamily="49" charset="0"/>
              </a:rPr>
              <a:t>GigabitEthernet0/0/0 is up, line protocol is up </a:t>
            </a:r>
          </a:p>
          <a:p>
            <a:r>
              <a:rPr lang="en-US" altLang="zh-TW" sz="1600">
                <a:solidFill>
                  <a:schemeClr val="bg1"/>
                </a:solidFill>
                <a:latin typeface="Courier New" panose="02070309020205020404" pitchFamily="49" charset="0"/>
                <a:cs typeface="Courier New" panose="02070309020205020404" pitchFamily="49" charset="0"/>
              </a:rPr>
              <a:t>  Internet Address 10.1.1.5/30, Area 0, Attached via Interface Enable</a:t>
            </a:r>
          </a:p>
          <a:p>
            <a:r>
              <a:rPr lang="en-US" altLang="zh-TW" sz="1600">
                <a:solidFill>
                  <a:schemeClr val="bg1"/>
                </a:solidFill>
                <a:latin typeface="Courier New" panose="02070309020205020404" pitchFamily="49" charset="0"/>
                <a:cs typeface="Courier New" panose="02070309020205020404" pitchFamily="49" charset="0"/>
              </a:rPr>
              <a:t>  Process ID 10, Router ID 1.1.1.1, Network Type POINT_TO_POINT, Cost: 10</a:t>
            </a:r>
          </a:p>
          <a:p>
            <a:r>
              <a:rPr lang="en-US" altLang="zh-TW" sz="1600">
                <a:solidFill>
                  <a:schemeClr val="bg1"/>
                </a:solidFill>
                <a:latin typeface="Courier New" panose="02070309020205020404" pitchFamily="49" charset="0"/>
                <a:cs typeface="Courier New" panose="02070309020205020404" pitchFamily="49" charset="0"/>
              </a:rPr>
              <a:t>  Topology-MTID    Cost    Disabled    Shutdown      Topology Name</a:t>
            </a:r>
          </a:p>
          <a:p>
            <a:r>
              <a:rPr lang="en-US" altLang="zh-TW" sz="1600">
                <a:solidFill>
                  <a:schemeClr val="bg1"/>
                </a:solidFill>
                <a:latin typeface="Courier New" panose="02070309020205020404" pitchFamily="49" charset="0"/>
                <a:cs typeface="Courier New" panose="02070309020205020404" pitchFamily="49" charset="0"/>
              </a:rPr>
              <a:t>        0           10        no          no            Base</a:t>
            </a:r>
          </a:p>
          <a:p>
            <a:r>
              <a:rPr lang="en-US" altLang="zh-TW" sz="1600">
                <a:solidFill>
                  <a:schemeClr val="bg1"/>
                </a:solidFill>
                <a:latin typeface="Courier New" panose="02070309020205020404" pitchFamily="49" charset="0"/>
                <a:cs typeface="Courier New" panose="02070309020205020404" pitchFamily="49" charset="0"/>
              </a:rPr>
              <a:t>  Enabled by interface config, including secondary ip addresses</a:t>
            </a:r>
          </a:p>
          <a:p>
            <a:r>
              <a:rPr lang="en-US" altLang="zh-TW" sz="1600">
                <a:solidFill>
                  <a:schemeClr val="bg1"/>
                </a:solidFill>
                <a:latin typeface="Courier New" panose="02070309020205020404" pitchFamily="49" charset="0"/>
                <a:cs typeface="Courier New" panose="02070309020205020404" pitchFamily="49" charset="0"/>
              </a:rPr>
              <a:t>  Transmit Delay is 1 sec, State POINT_TO_POINT</a:t>
            </a:r>
          </a:p>
          <a:p>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Timer intervals configured, Hello 10, Dead 40</a:t>
            </a:r>
            <a:r>
              <a:rPr lang="en-US" altLang="zh-TW" sz="1600">
                <a:solidFill>
                  <a:schemeClr val="bg1"/>
                </a:solidFill>
                <a:latin typeface="Courier New" panose="02070309020205020404" pitchFamily="49" charset="0"/>
                <a:cs typeface="Courier New" panose="02070309020205020404" pitchFamily="49" charset="0"/>
              </a:rPr>
              <a:t>, Wait 40, Retransmit 5</a:t>
            </a:r>
          </a:p>
          <a:p>
            <a:r>
              <a:rPr lang="en-US" altLang="zh-TW" sz="1600">
                <a:solidFill>
                  <a:schemeClr val="bg1"/>
                </a:solidFill>
                <a:latin typeface="Courier New" panose="02070309020205020404" pitchFamily="49" charset="0"/>
                <a:cs typeface="Courier New" panose="02070309020205020404" pitchFamily="49" charset="0"/>
              </a:rPr>
              <a:t>    oob-resync timeout 40</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70</a:t>
            </a:fld>
            <a:endParaRPr lang="en-US" kern="0">
              <a:solidFill>
                <a:srgbClr val="595959"/>
              </a:solidFill>
            </a:endParaRPr>
          </a:p>
        </p:txBody>
      </p:sp>
    </p:spTree>
    <p:custDataLst>
      <p:tags r:id="rId3"/>
    </p:custDataLst>
    <p:extLst>
      <p:ext uri="{BB962C8B-B14F-4D97-AF65-F5344CB8AC3E}">
        <p14:creationId xmlns:p14="http://schemas.microsoft.com/office/powerpoint/2010/main" val="3682880309"/>
      </p:ext>
    </p:extLst>
  </p:cSld>
  <p:clrMapOvr>
    <a:masterClrMapping/>
  </p:clrMapOvr>
  <p:transition/>
  <p:timing/>
</p:sld>
</file>

<file path=ppt/slides/slide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3176DB47-8EEC-BB48-9CEA-4C2E79A28AEA}"/>
              </a:ext>
            </a:extLst>
          </p:cNvPr>
          <p:cNvSpPr>
            <a:spLocks noGrp="1"/>
          </p:cNvSpPr>
          <p:nvPr>
            <p:ph idx="1"/>
          </p:nvPr>
        </p:nvSpPr>
        <p:spPr>
          <a:xfrm>
            <a:off x="519041" y="1317575"/>
            <a:ext cx="11804381" cy="5540425"/>
          </a:xfrm>
        </p:spPr>
        <p:txBody>
          <a:bodyPr>
            <a:normAutofit/>
          </a:bodyPr>
          <a:lstStyle/>
          <a:p>
            <a:pPr marL="0" indent="0">
              <a:buNone/>
            </a:pPr>
            <a:r>
              <a:rPr lang="zh-TW" altLang="en-US" sz="2400">
                <a:latin typeface="標楷體" pitchFamily="65" charset="-120"/>
                <a:cs typeface="Arial" pitchFamily="34" charset="0"/>
              </a:rPr>
              <a:t>使用 </a:t>
            </a:r>
            <a:r>
              <a:rPr lang="en-US" altLang="zh-TW" sz="2400" b="1">
                <a:latin typeface="標楷體" pitchFamily="65" charset="-120"/>
                <a:cs typeface="Arial" pitchFamily="34" charset="0"/>
              </a:rPr>
              <a:t>show ip ospf neighbor</a:t>
            </a:r>
            <a:r>
              <a:rPr lang="en-US" altLang="zh-TW" sz="2400">
                <a:latin typeface="標楷體" pitchFamily="65" charset="-120"/>
                <a:cs typeface="Arial" pitchFamily="34" charset="0"/>
              </a:rPr>
              <a:t> </a:t>
            </a:r>
            <a:r>
              <a:rPr lang="zh-TW" altLang="en-US" sz="2400">
                <a:latin typeface="標楷體" pitchFamily="65" charset="-120"/>
                <a:cs typeface="Arial" pitchFamily="34" charset="0"/>
              </a:rPr>
              <a:t>命令來查看從 </a:t>
            </a:r>
            <a:r>
              <a:rPr lang="en-US" altLang="zh-TW" sz="2400">
                <a:latin typeface="標楷體" pitchFamily="65" charset="-120"/>
                <a:cs typeface="Arial" pitchFamily="34" charset="0"/>
              </a:rPr>
              <a:t>40 </a:t>
            </a:r>
            <a:r>
              <a:rPr lang="zh-TW" altLang="en-US" sz="2400">
                <a:latin typeface="標楷體" pitchFamily="65" charset="-120"/>
                <a:cs typeface="Arial" pitchFamily="34" charset="0"/>
              </a:rPr>
              <a:t>秒倒計時的 </a:t>
            </a:r>
            <a:r>
              <a:rPr lang="en-US" altLang="zh-TW" sz="2400">
                <a:latin typeface="標楷體" pitchFamily="65" charset="-120"/>
                <a:cs typeface="Arial" pitchFamily="34" charset="0"/>
              </a:rPr>
              <a:t>Dead </a:t>
            </a:r>
            <a:r>
              <a:rPr lang="zh-TW" altLang="en-US" sz="2400">
                <a:latin typeface="標楷體" pitchFamily="65" charset="-120"/>
                <a:cs typeface="Arial" pitchFamily="34" charset="0"/>
              </a:rPr>
              <a:t>時間，如下列範例所示。預設情況下，當 </a:t>
            </a:r>
            <a:r>
              <a:rPr lang="en-US" altLang="zh-TW" sz="2400">
                <a:latin typeface="標楷體" pitchFamily="65" charset="-120"/>
                <a:cs typeface="Arial" pitchFamily="34" charset="0"/>
              </a:rPr>
              <a:t>R1 </a:t>
            </a:r>
            <a:r>
              <a:rPr lang="zh-TW" altLang="en-US" sz="2400">
                <a:latin typeface="標楷體" pitchFamily="65" charset="-120"/>
                <a:cs typeface="Arial" pitchFamily="34" charset="0"/>
              </a:rPr>
              <a:t>收到鄰居每隔 </a:t>
            </a:r>
            <a:r>
              <a:rPr lang="en-US" altLang="zh-TW" sz="2400">
                <a:latin typeface="標楷體" pitchFamily="65" charset="-120"/>
                <a:cs typeface="Arial" pitchFamily="34" charset="0"/>
              </a:rPr>
              <a:t>10 </a:t>
            </a:r>
            <a:r>
              <a:rPr lang="zh-TW" altLang="en-US" sz="2400">
                <a:latin typeface="標楷體" pitchFamily="65" charset="-120"/>
                <a:cs typeface="Arial" pitchFamily="34" charset="0"/>
              </a:rPr>
              <a:t>秒發來的 </a:t>
            </a:r>
            <a:r>
              <a:rPr lang="en-US" altLang="zh-TW" sz="2400">
                <a:latin typeface="標楷體" pitchFamily="65" charset="-120"/>
                <a:cs typeface="Arial" pitchFamily="34" charset="0"/>
              </a:rPr>
              <a:t>Hello </a:t>
            </a:r>
            <a:r>
              <a:rPr lang="zh-TW" altLang="en-US" sz="2400">
                <a:latin typeface="標楷體" pitchFamily="65" charset="-120"/>
                <a:cs typeface="Arial" pitchFamily="34" charset="0"/>
              </a:rPr>
              <a:t>時，此值被重置。</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zh-TW" sz="3600">
                <a:solidFill>
                  <a:srgbClr val="004C69"/>
                </a:solidFill>
              </a:rPr>
              <a:t>驗證</a:t>
            </a:r>
            <a:r>
              <a:rPr lang="zh-TW" altLang="en-US" sz="3600">
                <a:solidFill>
                  <a:srgbClr val="004C69"/>
                </a:solidFill>
              </a:rPr>
              <a:t> </a:t>
            </a:r>
            <a:r>
              <a:rPr lang="en-US" altLang="zh-TW" sz="3600">
                <a:solidFill>
                  <a:srgbClr val="004C69"/>
                </a:solidFill>
              </a:rPr>
              <a:t>Hello </a:t>
            </a:r>
            <a:r>
              <a:rPr lang="zh-TW" altLang="zh-TW" sz="3600">
                <a:solidFill>
                  <a:srgbClr val="004C69"/>
                </a:solidFill>
              </a:rPr>
              <a:t>和</a:t>
            </a:r>
            <a:r>
              <a:rPr lang="en-US" altLang="zh-TW" sz="3600">
                <a:solidFill>
                  <a:srgbClr val="004C69"/>
                </a:solidFill>
              </a:rPr>
              <a:t> Dead </a:t>
            </a:r>
            <a:r>
              <a:rPr lang="zh-TW" altLang="zh-TW" sz="3600">
                <a:solidFill>
                  <a:srgbClr val="004C69"/>
                </a:solidFill>
              </a:rPr>
              <a:t>間隔</a:t>
            </a:r>
            <a:r>
              <a:rPr lang="zh-TW" altLang="en-US" sz="3600">
                <a:solidFill>
                  <a:srgbClr val="004C69"/>
                </a:solidFill>
              </a:rPr>
              <a:t>（續）</a:t>
            </a:r>
          </a:p>
        </p:txBody>
      </p:sp>
      <p:sp>
        <p:nvSpPr>
          <p:cNvPr id="2" name="Rectangle 1">
            <a:extLst>
              <a:ext uri="{FF2B5EF4-FFF2-40B4-BE49-F238E27FC236}">
                <a16:creationId xmlns:a16="http://schemas.microsoft.com/office/drawing/2014/main" id="{1A44F4DF-A5BD-F24A-8AC4-EFBAF32BB7BE}"/>
              </a:ext>
            </a:extLst>
          </p:cNvPr>
          <p:cNvSpPr/>
          <p:nvPr/>
        </p:nvSpPr>
        <p:spPr>
          <a:xfrm>
            <a:off x="519041" y="2553422"/>
            <a:ext cx="11040075" cy="1323439"/>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ospf neighbor </a:t>
            </a:r>
          </a:p>
          <a:p>
            <a:r>
              <a:rPr lang="en-US" altLang="zh-TW" sz="1600">
                <a:solidFill>
                  <a:schemeClr val="bg1"/>
                </a:solidFill>
                <a:latin typeface="Courier New" panose="02070309020205020404" pitchFamily="49" charset="0"/>
                <a:cs typeface="Courier New" panose="02070309020205020404" pitchFamily="49" charset="0"/>
              </a:rPr>
              <a:t>Neighbor ID     Pri   State           </a:t>
            </a:r>
            <a:r>
              <a:rPr lang="en-US" altLang="zh-TW" sz="1600">
                <a:solidFill>
                  <a:schemeClr val="accent6"/>
                </a:solidFill>
                <a:latin typeface="Courier New" panose="02070309020205020404" pitchFamily="49" charset="0"/>
                <a:cs typeface="Courier New" panose="02070309020205020404" pitchFamily="49" charset="0"/>
              </a:rPr>
              <a:t>Dead Time</a:t>
            </a:r>
            <a:r>
              <a:rPr lang="en-US" altLang="zh-TW" sz="1600">
                <a:solidFill>
                  <a:schemeClr val="bg1"/>
                </a:solidFill>
                <a:latin typeface="Courier New" panose="02070309020205020404" pitchFamily="49" charset="0"/>
                <a:cs typeface="Courier New" panose="02070309020205020404" pitchFamily="49" charset="0"/>
              </a:rPr>
              <a:t>   Address         Interface</a:t>
            </a:r>
          </a:p>
          <a:p>
            <a:r>
              <a:rPr lang="en-US" altLang="zh-TW" sz="1600">
                <a:solidFill>
                  <a:schemeClr val="bg1"/>
                </a:solidFill>
                <a:latin typeface="Courier New" panose="02070309020205020404" pitchFamily="49" charset="0"/>
                <a:cs typeface="Courier New" panose="02070309020205020404" pitchFamily="49" charset="0"/>
              </a:rPr>
              <a:t>3.3.3.3           0   FULL/  -        </a:t>
            </a:r>
            <a:r>
              <a:rPr lang="en-US" altLang="zh-TW" sz="1600">
                <a:solidFill>
                  <a:schemeClr val="accent6"/>
                </a:solidFill>
                <a:latin typeface="Courier New" panose="02070309020205020404" pitchFamily="49" charset="0"/>
                <a:cs typeface="Courier New" panose="02070309020205020404" pitchFamily="49" charset="0"/>
              </a:rPr>
              <a:t>00:00:35</a:t>
            </a:r>
            <a:r>
              <a:rPr lang="en-US" altLang="zh-TW" sz="1600">
                <a:solidFill>
                  <a:schemeClr val="bg1"/>
                </a:solidFill>
                <a:latin typeface="Courier New" panose="02070309020205020404" pitchFamily="49" charset="0"/>
                <a:cs typeface="Courier New" panose="02070309020205020404" pitchFamily="49" charset="0"/>
              </a:rPr>
              <a:t>    10.1.1.13       GigabitEthernet0/0/1</a:t>
            </a:r>
          </a:p>
          <a:p>
            <a:r>
              <a:rPr lang="en-US" altLang="zh-TW" sz="1600">
                <a:solidFill>
                  <a:schemeClr val="bg1"/>
                </a:solidFill>
                <a:latin typeface="Courier New" panose="02070309020205020404" pitchFamily="49" charset="0"/>
                <a:cs typeface="Courier New" panose="02070309020205020404" pitchFamily="49" charset="0"/>
              </a:rPr>
              <a:t>2.2.2.2           0   FULL/  -        </a:t>
            </a:r>
            <a:r>
              <a:rPr lang="en-US" altLang="zh-TW" sz="1600">
                <a:solidFill>
                  <a:schemeClr val="accent6"/>
                </a:solidFill>
                <a:latin typeface="Courier New" panose="02070309020205020404" pitchFamily="49" charset="0"/>
                <a:cs typeface="Courier New" panose="02070309020205020404" pitchFamily="49" charset="0"/>
              </a:rPr>
              <a:t>00:00:31</a:t>
            </a:r>
            <a:r>
              <a:rPr lang="en-US" altLang="zh-TW" sz="1600">
                <a:solidFill>
                  <a:schemeClr val="bg1"/>
                </a:solidFill>
                <a:latin typeface="Courier New" panose="02070309020205020404" pitchFamily="49" charset="0"/>
                <a:cs typeface="Courier New" panose="02070309020205020404" pitchFamily="49" charset="0"/>
              </a:rPr>
              <a:t>    10.1.1.6        GigabitEthernet0/0/0</a:t>
            </a:r>
          </a:p>
          <a:p>
            <a:r>
              <a:rPr lang="en-US" altLang="zh-TW" sz="1600">
                <a:solidFill>
                  <a:schemeClr val="bg1"/>
                </a:solidFill>
                <a:latin typeface="Courier New" panose="02070309020205020404" pitchFamily="49" charset="0"/>
                <a:cs typeface="Courier New" panose="02070309020205020404" pitchFamily="49" charset="0"/>
              </a:rPr>
              <a:t>R1#</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71</a:t>
            </a:fld>
            <a:endParaRPr lang="en-US" kern="0">
              <a:solidFill>
                <a:srgbClr val="595959"/>
              </a:solidFill>
            </a:endParaRPr>
          </a:p>
        </p:txBody>
      </p:sp>
    </p:spTree>
    <p:custDataLst>
      <p:tags r:id="rId3"/>
    </p:custDataLst>
    <p:extLst>
      <p:ext uri="{BB962C8B-B14F-4D97-AF65-F5344CB8AC3E}">
        <p14:creationId xmlns:p14="http://schemas.microsoft.com/office/powerpoint/2010/main" val="1644530794"/>
      </p:ext>
    </p:extLst>
  </p:cSld>
  <p:clrMapOvr>
    <a:masterClrMapping/>
  </p:clrMapOvr>
  <p:transition/>
  <p:timing/>
</p:sld>
</file>

<file path=ppt/slides/slide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CB080720-9B2A-A147-B5A4-A5D6F97EB18A}"/>
              </a:ext>
            </a:extLst>
          </p:cNvPr>
          <p:cNvSpPr>
            <a:spLocks noGrp="1"/>
          </p:cNvSpPr>
          <p:nvPr>
            <p:ph idx="1"/>
          </p:nvPr>
        </p:nvSpPr>
        <p:spPr>
          <a:xfrm>
            <a:off x="714006" y="1065259"/>
            <a:ext cx="11139328" cy="5540425"/>
          </a:xfrm>
        </p:spPr>
        <p:txBody>
          <a:bodyPr/>
          <a:lstStyle/>
          <a:p>
            <a:r>
              <a:rPr lang="zh-TW" altLang="en-US" sz="2400">
                <a:latin typeface="標楷體" pitchFamily="65" charset="-120"/>
              </a:rPr>
              <a:t>可能需要改變 </a:t>
            </a:r>
            <a:r>
              <a:rPr lang="en-US" altLang="zh-TW" sz="2400">
                <a:latin typeface="標楷體" pitchFamily="65" charset="-120"/>
              </a:rPr>
              <a:t>OSPF </a:t>
            </a:r>
            <a:r>
              <a:rPr lang="zh-TW" altLang="en-US" sz="2400">
                <a:latin typeface="標楷體" pitchFamily="65" charset="-120"/>
              </a:rPr>
              <a:t>計時器，以便路由器在更短的時間內檢測到網路故障。這樣做可以增加流量，但有時快速收斂的需求比其帶來的額外流量更重要。</a:t>
            </a:r>
          </a:p>
          <a:p>
            <a:pPr marL="251876" lvl="1" indent="0">
              <a:buNone/>
            </a:pPr>
            <a:r>
              <a:rPr lang="zh-TW" altLang="en-US" b="1">
                <a:latin typeface="標楷體" pitchFamily="65" charset="-120"/>
              </a:rPr>
              <a:t>註</a:t>
            </a:r>
            <a:r>
              <a:rPr lang="en-US" altLang="zh-TW">
                <a:latin typeface="標楷體" pitchFamily="65" charset="-120"/>
              </a:rPr>
              <a:t>:</a:t>
            </a:r>
            <a:r>
              <a:rPr lang="zh-TW" altLang="en-US">
                <a:latin typeface="標楷體" pitchFamily="65" charset="-120"/>
              </a:rPr>
              <a:t>預設的 </a:t>
            </a:r>
            <a:r>
              <a:rPr lang="en-US" altLang="zh-TW">
                <a:latin typeface="標楷體" pitchFamily="65" charset="-120"/>
              </a:rPr>
              <a:t>Hello </a:t>
            </a:r>
            <a:r>
              <a:rPr lang="zh-TW" altLang="en-US">
                <a:latin typeface="標楷體" pitchFamily="65" charset="-120"/>
              </a:rPr>
              <a:t>和 </a:t>
            </a:r>
            <a:r>
              <a:rPr lang="en-US" altLang="zh-TW">
                <a:latin typeface="標楷體" pitchFamily="65" charset="-120"/>
              </a:rPr>
              <a:t>Dead </a:t>
            </a:r>
            <a:r>
              <a:rPr lang="zh-TW" altLang="en-US">
                <a:latin typeface="標楷體" pitchFamily="65" charset="-120"/>
              </a:rPr>
              <a:t>間隔是以最佳實作為基礎，而且應該只在極少數情況下進行變更。</a:t>
            </a:r>
          </a:p>
          <a:p>
            <a:r>
              <a:rPr lang="en-US" altLang="zh-TW" sz="2400">
                <a:latin typeface="標楷體" pitchFamily="65" charset="-120"/>
              </a:rPr>
              <a:t>OSPFv2 Hello </a:t>
            </a:r>
            <a:r>
              <a:rPr lang="zh-TW" altLang="en-US" sz="2400">
                <a:latin typeface="標楷體" pitchFamily="65" charset="-120"/>
              </a:rPr>
              <a:t>和 </a:t>
            </a:r>
            <a:r>
              <a:rPr lang="en-US" altLang="zh-TW" sz="2400">
                <a:latin typeface="標楷體" pitchFamily="65" charset="-120"/>
              </a:rPr>
              <a:t>Dead </a:t>
            </a:r>
            <a:r>
              <a:rPr lang="zh-TW" altLang="en-US" sz="2400">
                <a:latin typeface="標楷體" pitchFamily="65" charset="-120"/>
              </a:rPr>
              <a:t>間隔可以使用以下介面設定模式命令手動修改。</a:t>
            </a:r>
            <a:endParaRPr lang="en-US" altLang="zh-TW" sz="2400">
              <a:latin typeface="標楷體" pitchFamily="65" charset="-120"/>
            </a:endParaRPr>
          </a:p>
          <a:p>
            <a:endParaRPr lang="en-US" sz="2133">
              <a:latin typeface="標楷體" pitchFamily="65" charset="-120"/>
            </a:endParaRPr>
          </a:p>
          <a:p>
            <a:endParaRPr lang="en-US" sz="2400">
              <a:latin typeface="標楷體" pitchFamily="65" charset="-120"/>
            </a:endParaRPr>
          </a:p>
          <a:p>
            <a:r>
              <a:rPr lang="zh-TW" altLang="en-US" sz="2400">
                <a:latin typeface="標楷體" pitchFamily="65" charset="-120"/>
              </a:rPr>
              <a:t>使用 </a:t>
            </a:r>
            <a:r>
              <a:rPr lang="en-US" altLang="zh-TW" sz="2400" b="1">
                <a:latin typeface="標楷體" pitchFamily="65" charset="-120"/>
              </a:rPr>
              <a:t>no ip ospf hello-interval</a:t>
            </a:r>
            <a:r>
              <a:rPr lang="en-US" altLang="zh-TW" sz="2400">
                <a:latin typeface="標楷體" pitchFamily="65" charset="-120"/>
              </a:rPr>
              <a:t> </a:t>
            </a:r>
            <a:r>
              <a:rPr lang="zh-TW" altLang="en-US" sz="2400">
                <a:latin typeface="標楷體" pitchFamily="65" charset="-120"/>
              </a:rPr>
              <a:t>和 </a:t>
            </a:r>
            <a:r>
              <a:rPr lang="en-US" altLang="zh-TW" sz="2400" b="1">
                <a:latin typeface="標楷體" pitchFamily="65" charset="-120"/>
              </a:rPr>
              <a:t>no ip ospf dead-interval</a:t>
            </a:r>
            <a:r>
              <a:rPr lang="en-US" altLang="zh-TW" sz="2400">
                <a:latin typeface="標楷體" pitchFamily="65" charset="-120"/>
              </a:rPr>
              <a:t> </a:t>
            </a:r>
            <a:r>
              <a:rPr lang="zh-TW" altLang="en-US" sz="2400">
                <a:latin typeface="標楷體" pitchFamily="65" charset="-120"/>
              </a:rPr>
              <a:t>命令將間隔重置為預設。</a:t>
            </a:r>
            <a:endParaRPr lang="en-US" sz="2400">
              <a:latin typeface="標楷體" pitchFamily="65" charset="-120"/>
            </a:endParaRPr>
          </a:p>
          <a:p>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en-US" sz="3600">
                <a:solidFill>
                  <a:srgbClr val="004C69"/>
                </a:solidFill>
              </a:rPr>
              <a:t>修改 </a:t>
            </a:r>
            <a:r>
              <a:rPr lang="en-US" altLang="zh-TW" sz="3600">
                <a:solidFill>
                  <a:srgbClr val="004C69"/>
                </a:solidFill>
              </a:rPr>
              <a:t>OSPFv2 </a:t>
            </a:r>
            <a:r>
              <a:rPr lang="zh-TW" altLang="en-US" sz="3600">
                <a:solidFill>
                  <a:srgbClr val="004C69"/>
                </a:solidFill>
              </a:rPr>
              <a:t>間隔</a:t>
            </a:r>
          </a:p>
        </p:txBody>
      </p:sp>
      <p:sp>
        <p:nvSpPr>
          <p:cNvPr id="7" name="Rectangle 6">
            <a:extLst>
              <a:ext uri="{FF2B5EF4-FFF2-40B4-BE49-F238E27FC236}">
                <a16:creationId xmlns:a16="http://schemas.microsoft.com/office/drawing/2014/main" id="{79F3A6EF-FCC6-6244-8551-F96011E54C0F}"/>
              </a:ext>
            </a:extLst>
          </p:cNvPr>
          <p:cNvSpPr/>
          <p:nvPr/>
        </p:nvSpPr>
        <p:spPr>
          <a:xfrm>
            <a:off x="1189337" y="3457641"/>
            <a:ext cx="9256888" cy="748795"/>
          </a:xfrm>
          <a:prstGeom prst="rect">
            <a:avLst/>
          </a:prstGeom>
          <a:solidFill>
            <a:srgbClr val="000000"/>
          </a:solidFill>
        </p:spPr>
        <p:txBody>
          <a:bodyPr wrap="square">
            <a:spAutoFit/>
          </a:bodyPr>
          <a:lstStyle/>
          <a:p>
            <a:r>
              <a:rPr lang="en-US" altLang="zh-TW" sz="2133">
                <a:solidFill>
                  <a:schemeClr val="bg1"/>
                </a:solidFill>
                <a:latin typeface="Courier New" panose="02070309020205020404" pitchFamily="49" charset="0"/>
                <a:cs typeface="Courier New" panose="02070309020205020404" pitchFamily="49" charset="0"/>
              </a:rPr>
              <a:t>Router(config-if)# </a:t>
            </a:r>
            <a:r>
              <a:rPr lang="en-US" altLang="zh-TW" sz="2133" b="1" err="1">
                <a:solidFill>
                  <a:schemeClr val="bg1"/>
                </a:solidFill>
                <a:latin typeface="Courier New" panose="02070309020205020404" pitchFamily="49" charset="0"/>
                <a:cs typeface="Courier New" panose="02070309020205020404" pitchFamily="49" charset="0"/>
              </a:rPr>
              <a:t>ip ospf hello-interval </a:t>
            </a:r>
            <a:r>
              <a:rPr lang="en-US" altLang="zh-TW" sz="2133" i="1">
                <a:solidFill>
                  <a:schemeClr val="bg1"/>
                </a:solidFill>
                <a:latin typeface="Courier New" panose="02070309020205020404" pitchFamily="49" charset="0"/>
                <a:cs typeface="Courier New" panose="02070309020205020404" pitchFamily="49" charset="0"/>
              </a:rPr>
              <a:t>seconds</a:t>
            </a:r>
          </a:p>
          <a:p>
            <a:r>
              <a:rPr lang="en-US" altLang="zh-TW" sz="2133">
                <a:solidFill>
                  <a:schemeClr val="bg1"/>
                </a:solidFill>
                <a:latin typeface="Courier New" panose="02070309020205020404" pitchFamily="49" charset="0"/>
                <a:cs typeface="Courier New" panose="02070309020205020404" pitchFamily="49" charset="0"/>
              </a:rPr>
              <a:t>Router(config-if)# </a:t>
            </a:r>
            <a:r>
              <a:rPr lang="en-US" altLang="zh-TW" sz="2133" b="1" err="1">
                <a:solidFill>
                  <a:schemeClr val="bg1"/>
                </a:solidFill>
                <a:latin typeface="Courier New" panose="02070309020205020404" pitchFamily="49" charset="0"/>
                <a:cs typeface="Courier New" panose="02070309020205020404" pitchFamily="49" charset="0"/>
              </a:rPr>
              <a:t>ip ospf dead-interval </a:t>
            </a:r>
            <a:r>
              <a:rPr lang="en-US" altLang="zh-TW" sz="2133" i="1">
                <a:solidFill>
                  <a:schemeClr val="bg1"/>
                </a:solidFill>
                <a:latin typeface="Courier New" panose="02070309020205020404" pitchFamily="49" charset="0"/>
                <a:cs typeface="Courier New" panose="02070309020205020404" pitchFamily="49" charset="0"/>
              </a:rPr>
              <a:t>seconds</a:t>
            </a:r>
            <a:endParaRPr lang="zh-TW" altLang="en-US" sz="2133" i="1">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72</a:t>
            </a:fld>
            <a:endParaRPr lang="en-US" kern="0">
              <a:solidFill>
                <a:srgbClr val="595959"/>
              </a:solidFill>
            </a:endParaRPr>
          </a:p>
        </p:txBody>
      </p:sp>
    </p:spTree>
    <p:custDataLst>
      <p:tags r:id="rId3"/>
    </p:custDataLst>
    <p:extLst>
      <p:ext uri="{BB962C8B-B14F-4D97-AF65-F5344CB8AC3E}">
        <p14:creationId xmlns:p14="http://schemas.microsoft.com/office/powerpoint/2010/main" val="2958741823"/>
      </p:ext>
    </p:extLst>
  </p:cSld>
  <p:clrMapOvr>
    <a:masterClrMapping/>
  </p:clrMapOvr>
  <p:transition/>
  <p:timing/>
</p:sld>
</file>

<file path=ppt/slides/slide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BA248F11-46E1-E040-A3C0-84336EECDDAE}"/>
              </a:ext>
            </a:extLst>
          </p:cNvPr>
          <p:cNvSpPr>
            <a:spLocks noGrp="1"/>
          </p:cNvSpPr>
          <p:nvPr>
            <p:ph idx="1"/>
          </p:nvPr>
        </p:nvSpPr>
        <p:spPr>
          <a:xfrm>
            <a:off x="689804" y="1199053"/>
            <a:ext cx="11061930" cy="5540425"/>
          </a:xfrm>
        </p:spPr>
        <p:txBody>
          <a:bodyPr/>
          <a:lstStyle/>
          <a:p>
            <a:pPr marL="457189" indent="-457189">
              <a:buFont typeface="Arial" pitchFamily="34" charset="0"/>
              <a:buChar char="•"/>
            </a:pPr>
            <a:r>
              <a:rPr lang="zh-TW" altLang="en-US" sz="2400">
                <a:latin typeface="標楷體" pitchFamily="65" charset="-120"/>
              </a:rPr>
              <a:t>在範例中，</a:t>
            </a:r>
            <a:r>
              <a:rPr lang="en-US" altLang="zh-TW" sz="2400">
                <a:latin typeface="標楷體" pitchFamily="65" charset="-120"/>
              </a:rPr>
              <a:t>R1 </a:t>
            </a:r>
            <a:r>
              <a:rPr lang="zh-TW" altLang="en-US" sz="2400">
                <a:latin typeface="標楷體" pitchFamily="65" charset="-120"/>
              </a:rPr>
              <a:t>和 </a:t>
            </a:r>
            <a:r>
              <a:rPr lang="en-US" altLang="zh-TW" sz="2400">
                <a:latin typeface="標楷體" pitchFamily="65" charset="-120"/>
              </a:rPr>
              <a:t>R2 </a:t>
            </a:r>
            <a:r>
              <a:rPr lang="zh-TW" altLang="en-US" sz="2400">
                <a:latin typeface="標楷體" pitchFamily="65" charset="-120"/>
              </a:rPr>
              <a:t>之間鏈路的 </a:t>
            </a:r>
            <a:r>
              <a:rPr lang="en-US" altLang="zh-TW" sz="2400">
                <a:latin typeface="標楷體" pitchFamily="65" charset="-120"/>
              </a:rPr>
              <a:t>Hello </a:t>
            </a:r>
            <a:r>
              <a:rPr lang="zh-TW" altLang="en-US" sz="2400">
                <a:latin typeface="標楷體" pitchFamily="65" charset="-120"/>
              </a:rPr>
              <a:t>間隔變更為 </a:t>
            </a:r>
            <a:r>
              <a:rPr lang="en-US" altLang="zh-TW" sz="2400">
                <a:latin typeface="標楷體" pitchFamily="65" charset="-120"/>
              </a:rPr>
              <a:t>5 </a:t>
            </a:r>
            <a:r>
              <a:rPr lang="zh-TW" altLang="en-US" sz="2400">
                <a:latin typeface="標楷體" pitchFamily="65" charset="-120"/>
              </a:rPr>
              <a:t>秒。改變 </a:t>
            </a:r>
            <a:r>
              <a:rPr lang="en-US" altLang="zh-TW" sz="2400">
                <a:latin typeface="標楷體" pitchFamily="65" charset="-120"/>
              </a:rPr>
              <a:t>Hello </a:t>
            </a:r>
            <a:r>
              <a:rPr lang="zh-TW" altLang="en-US" sz="2400">
                <a:latin typeface="標楷體" pitchFamily="65" charset="-120"/>
              </a:rPr>
              <a:t>間隔後，</a:t>
            </a:r>
            <a:r>
              <a:rPr lang="en-US" altLang="zh-TW" sz="2400">
                <a:latin typeface="標楷體" pitchFamily="65" charset="-120"/>
              </a:rPr>
              <a:t>Cisco IOS </a:t>
            </a:r>
            <a:r>
              <a:rPr lang="zh-TW" altLang="en-US" sz="2400">
                <a:latin typeface="標楷體" pitchFamily="65" charset="-120"/>
              </a:rPr>
              <a:t>會立即自動將 </a:t>
            </a:r>
            <a:r>
              <a:rPr lang="en-US" altLang="zh-TW" sz="2400">
                <a:latin typeface="標楷體" pitchFamily="65" charset="-120"/>
              </a:rPr>
              <a:t>Dead </a:t>
            </a:r>
            <a:r>
              <a:rPr lang="zh-TW" altLang="en-US" sz="2400">
                <a:latin typeface="標楷體" pitchFamily="65" charset="-120"/>
              </a:rPr>
              <a:t>間隔修改為 </a:t>
            </a:r>
            <a:r>
              <a:rPr lang="en-US" altLang="zh-TW" sz="2400">
                <a:latin typeface="標楷體" pitchFamily="65" charset="-120"/>
              </a:rPr>
              <a:t>Hello </a:t>
            </a:r>
            <a:r>
              <a:rPr lang="zh-TW" altLang="en-US" sz="2400">
                <a:latin typeface="標楷體" pitchFamily="65" charset="-120"/>
              </a:rPr>
              <a:t>間隔的四倍。不過，你可以藉由手動設定其為 </a:t>
            </a:r>
            <a:r>
              <a:rPr lang="en-US" altLang="zh-TW" sz="2400">
                <a:latin typeface="標楷體" pitchFamily="65" charset="-120"/>
              </a:rPr>
              <a:t>20 </a:t>
            </a:r>
            <a:r>
              <a:rPr lang="zh-TW" altLang="en-US" sz="2400">
                <a:latin typeface="標楷體" pitchFamily="65" charset="-120"/>
              </a:rPr>
              <a:t>秒在設定中記錄新的 </a:t>
            </a:r>
            <a:r>
              <a:rPr lang="en-US" altLang="zh-TW" sz="2400">
                <a:latin typeface="標楷體" pitchFamily="65" charset="-120"/>
              </a:rPr>
              <a:t>Dead </a:t>
            </a:r>
            <a:r>
              <a:rPr lang="zh-TW" altLang="en-US" sz="2400">
                <a:latin typeface="標楷體" pitchFamily="65" charset="-120"/>
              </a:rPr>
              <a:t>間隔，如圖所示。</a:t>
            </a:r>
          </a:p>
          <a:p>
            <a:pPr marL="457189" indent="-457189">
              <a:buFont typeface="Arial" pitchFamily="34" charset="0"/>
              <a:buChar char="•"/>
            </a:pPr>
            <a:r>
              <a:rPr lang="zh-TW" altLang="en-US" sz="2400">
                <a:latin typeface="標楷體" pitchFamily="65" charset="-120"/>
              </a:rPr>
              <a:t>當 </a:t>
            </a:r>
            <a:r>
              <a:rPr lang="en-US" altLang="zh-TW" sz="2400">
                <a:latin typeface="標楷體" pitchFamily="65" charset="-120"/>
              </a:rPr>
              <a:t>R1 Dead </a:t>
            </a:r>
            <a:r>
              <a:rPr lang="zh-TW" altLang="en-US" sz="2400">
                <a:latin typeface="標楷體" pitchFamily="65" charset="-120"/>
              </a:rPr>
              <a:t>定時器到期時，</a:t>
            </a:r>
            <a:r>
              <a:rPr lang="en-US" altLang="zh-TW" sz="2400">
                <a:latin typeface="標楷體" pitchFamily="65" charset="-120"/>
              </a:rPr>
              <a:t>R1 </a:t>
            </a:r>
            <a:r>
              <a:rPr lang="zh-TW" altLang="en-US" sz="2400">
                <a:latin typeface="標楷體" pitchFamily="65" charset="-120"/>
              </a:rPr>
              <a:t>和 </a:t>
            </a:r>
            <a:r>
              <a:rPr lang="en-US" altLang="zh-TW" sz="2400">
                <a:latin typeface="標楷體" pitchFamily="65" charset="-120"/>
              </a:rPr>
              <a:t>R2 </a:t>
            </a:r>
            <a:r>
              <a:rPr lang="zh-TW" altLang="en-US" sz="2400">
                <a:latin typeface="標楷體" pitchFamily="65" charset="-120"/>
              </a:rPr>
              <a:t>失去鄰接。原因是因為 </a:t>
            </a:r>
            <a:r>
              <a:rPr lang="en-US" altLang="zh-TW" sz="2400">
                <a:latin typeface="標楷體" pitchFamily="65" charset="-120"/>
              </a:rPr>
              <a:t>R1 </a:t>
            </a:r>
            <a:r>
              <a:rPr lang="zh-TW" altLang="en-US" sz="2400">
                <a:latin typeface="標楷體" pitchFamily="65" charset="-120"/>
              </a:rPr>
              <a:t>和 </a:t>
            </a:r>
            <a:r>
              <a:rPr lang="en-US" altLang="zh-TW" sz="2400">
                <a:latin typeface="標楷體" pitchFamily="65" charset="-120"/>
              </a:rPr>
              <a:t>R2 </a:t>
            </a:r>
            <a:r>
              <a:rPr lang="zh-TW" altLang="en-US" sz="2400">
                <a:latin typeface="標楷體" pitchFamily="65" charset="-120"/>
              </a:rPr>
              <a:t>必須設定相同的 </a:t>
            </a:r>
            <a:r>
              <a:rPr lang="en-US" altLang="zh-TW" sz="2400">
                <a:latin typeface="標楷體" pitchFamily="65" charset="-120"/>
              </a:rPr>
              <a:t>Hello </a:t>
            </a:r>
            <a:r>
              <a:rPr lang="zh-TW" altLang="en-US" sz="2400">
                <a:latin typeface="標楷體" pitchFamily="65" charset="-120"/>
              </a:rPr>
              <a:t>間隔。在 </a:t>
            </a:r>
            <a:r>
              <a:rPr lang="en-US" altLang="zh-TW" sz="2400">
                <a:latin typeface="標楷體" pitchFamily="65" charset="-120"/>
              </a:rPr>
              <a:t>R1 </a:t>
            </a:r>
            <a:r>
              <a:rPr lang="zh-TW" altLang="en-US" sz="2400">
                <a:latin typeface="標楷體" pitchFamily="65" charset="-120"/>
              </a:rPr>
              <a:t>上使用 </a:t>
            </a:r>
            <a:r>
              <a:rPr lang="en-US" altLang="zh-TW" sz="2400" b="1">
                <a:latin typeface="標楷體" pitchFamily="65" charset="-120"/>
              </a:rPr>
              <a:t>show ip ospf neighbor</a:t>
            </a:r>
            <a:r>
              <a:rPr lang="en-US" altLang="zh-TW" sz="2400">
                <a:latin typeface="標楷體" pitchFamily="65" charset="-120"/>
              </a:rPr>
              <a:t> </a:t>
            </a:r>
            <a:r>
              <a:rPr lang="zh-TW" altLang="en-US" sz="2400">
                <a:latin typeface="標楷體" pitchFamily="65" charset="-120"/>
              </a:rPr>
              <a:t>命令來驗證鄰接關係。</a:t>
            </a:r>
          </a:p>
          <a:p>
            <a:pPr marL="457189" indent="-457189">
              <a:buFont typeface="Arial" pitchFamily="34" charset="0"/>
              <a:buChar char="•"/>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56920" y="188985"/>
            <a:ext cx="12192000"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2.4</a:t>
            </a:r>
            <a:r>
              <a:rPr lang="zh-TW" altLang="en-US" sz="3600" smtClean="0">
                <a:solidFill>
                  <a:srgbClr val="004C69"/>
                </a:solidFill>
              </a:rPr>
              <a:t>修改</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en-US" sz="3600">
                <a:solidFill>
                  <a:srgbClr val="004C69"/>
                </a:solidFill>
              </a:rPr>
              <a:t>修改 </a:t>
            </a:r>
            <a:r>
              <a:rPr lang="en-US" altLang="zh-TW" sz="3600">
                <a:solidFill>
                  <a:srgbClr val="004C69"/>
                </a:solidFill>
              </a:rPr>
              <a:t>OSPFv2 </a:t>
            </a:r>
            <a:r>
              <a:rPr lang="zh-TW" altLang="en-US" sz="3600">
                <a:solidFill>
                  <a:srgbClr val="004C69"/>
                </a:solidFill>
              </a:rPr>
              <a:t>間隔（續）</a:t>
            </a:r>
          </a:p>
        </p:txBody>
      </p:sp>
      <p:sp>
        <p:nvSpPr>
          <p:cNvPr id="5" name="Rectangle 4">
            <a:extLst>
              <a:ext uri="{FF2B5EF4-FFF2-40B4-BE49-F238E27FC236}">
                <a16:creationId xmlns:a16="http://schemas.microsoft.com/office/drawing/2014/main" id="{44495386-84D6-C140-8B83-AD26ECFEC27E}"/>
              </a:ext>
            </a:extLst>
          </p:cNvPr>
          <p:cNvSpPr/>
          <p:nvPr/>
        </p:nvSpPr>
        <p:spPr>
          <a:xfrm>
            <a:off x="689804" y="3738215"/>
            <a:ext cx="10926235" cy="2800767"/>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R1(config)# </a:t>
            </a:r>
            <a:r>
              <a:rPr lang="en-US" altLang="zh-TW" sz="1600" b="1">
                <a:solidFill>
                  <a:schemeClr val="bg1"/>
                </a:solidFill>
                <a:latin typeface="Courier New" panose="02070309020205020404" pitchFamily="49" charset="0"/>
                <a:cs typeface="Courier New" panose="02070309020205020404" pitchFamily="49" charset="0"/>
              </a:rPr>
              <a:t>interface g0/0/0 </a:t>
            </a:r>
          </a:p>
          <a:p>
            <a:r>
              <a:rPr lang="en-US" altLang="zh-TW" sz="1600">
                <a:solidFill>
                  <a:schemeClr val="bg1"/>
                </a:solidFill>
                <a:latin typeface="Courier New" panose="02070309020205020404" pitchFamily="49" charset="0"/>
                <a:cs typeface="Courier New" panose="02070309020205020404" pitchFamily="49" charset="0"/>
              </a:rPr>
              <a:t>R1(config-if)# </a:t>
            </a:r>
            <a:r>
              <a:rPr lang="en-US" altLang="zh-TW" sz="1600" b="1" err="1">
                <a:solidFill>
                  <a:schemeClr val="bg1"/>
                </a:solidFill>
                <a:latin typeface="Courier New" panose="02070309020205020404" pitchFamily="49" charset="0"/>
                <a:cs typeface="Courier New" panose="02070309020205020404" pitchFamily="49" charset="0"/>
              </a:rPr>
              <a:t>ip ospf hello-interval 5 </a:t>
            </a:r>
          </a:p>
          <a:p>
            <a:r>
              <a:rPr lang="en-US" altLang="zh-TW" sz="1600">
                <a:solidFill>
                  <a:schemeClr val="bg1"/>
                </a:solidFill>
                <a:latin typeface="Courier New" panose="02070309020205020404" pitchFamily="49" charset="0"/>
                <a:cs typeface="Courier New" panose="02070309020205020404" pitchFamily="49" charset="0"/>
              </a:rPr>
              <a:t>R1(config-if)# </a:t>
            </a:r>
            <a:r>
              <a:rPr lang="en-US" altLang="zh-TW" sz="1600" b="1" err="1">
                <a:solidFill>
                  <a:schemeClr val="bg1"/>
                </a:solidFill>
                <a:latin typeface="Courier New" panose="02070309020205020404" pitchFamily="49" charset="0"/>
                <a:cs typeface="Courier New" panose="02070309020205020404" pitchFamily="49" charset="0"/>
              </a:rPr>
              <a:t>ip ospf dead-interval 20 </a:t>
            </a:r>
          </a:p>
          <a:p>
            <a:r>
              <a:rPr lang="en-US" altLang="zh-TW" sz="1600">
                <a:solidFill>
                  <a:schemeClr val="bg1"/>
                </a:solidFill>
                <a:latin typeface="Courier New" panose="02070309020205020404" pitchFamily="49" charset="0"/>
                <a:cs typeface="Courier New" panose="02070309020205020404" pitchFamily="49" charset="0"/>
              </a:rPr>
              <a:t>R1(config-if)# </a:t>
            </a:r>
          </a:p>
          <a:p>
            <a:r>
              <a:rPr lang="en-US" altLang="zh-TW" sz="1600">
                <a:solidFill>
                  <a:schemeClr val="accent6"/>
                </a:solidFill>
                <a:latin typeface="Courier New" panose="02070309020205020404" pitchFamily="49" charset="0"/>
                <a:cs typeface="Courier New" panose="02070309020205020404" pitchFamily="49" charset="0"/>
              </a:rPr>
              <a:t>*Jun  7 04:56:07.571: %OSPF-5-ADJCHG: Process 10, Nbr 2.2.2.2 on GigabitEthernet0/0/0 from FULL to DOWN, Neighbor Down: Dead timer expired </a:t>
            </a:r>
          </a:p>
          <a:p>
            <a:r>
              <a:rPr lang="en-US" altLang="zh-TW" sz="1600">
                <a:solidFill>
                  <a:schemeClr val="bg1"/>
                </a:solidFill>
                <a:latin typeface="Courier New" panose="02070309020205020404" pitchFamily="49" charset="0"/>
                <a:cs typeface="Courier New" panose="02070309020205020404" pitchFamily="49" charset="0"/>
              </a:rPr>
              <a:t>R1(config-if)# </a:t>
            </a:r>
            <a:r>
              <a:rPr lang="en-US" altLang="zh-TW" sz="1600" b="1">
                <a:solidFill>
                  <a:schemeClr val="bg1"/>
                </a:solidFill>
                <a:latin typeface="Courier New" panose="02070309020205020404" pitchFamily="49" charset="0"/>
                <a:cs typeface="Courier New" panose="02070309020205020404" pitchFamily="49" charset="0"/>
              </a:rPr>
              <a:t>end</a:t>
            </a:r>
            <a:r>
              <a:rPr lang="en-US" altLang="zh-TW" sz="1600">
                <a:solidFill>
                  <a:schemeClr val="bg1"/>
                </a:solidFill>
                <a:latin typeface="Courier New" panose="02070309020205020404" pitchFamily="49" charset="0"/>
                <a:cs typeface="Courier New" panose="02070309020205020404" pitchFamily="49" charset="0"/>
              </a:rPr>
              <a:t> </a:t>
            </a:r>
          </a:p>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ospf neighbor </a:t>
            </a:r>
          </a:p>
          <a:p>
            <a:r>
              <a:rPr lang="en-US" altLang="zh-TW" sz="1600">
                <a:solidFill>
                  <a:schemeClr val="bg1"/>
                </a:solidFill>
                <a:latin typeface="Courier New" panose="02070309020205020404" pitchFamily="49" charset="0"/>
                <a:cs typeface="Courier New" panose="02070309020205020404" pitchFamily="49" charset="0"/>
              </a:rPr>
              <a:t>Neighbor ID     Pri   State           Dead Time   Address         Interface</a:t>
            </a:r>
          </a:p>
          <a:p>
            <a:r>
              <a:rPr lang="en-US" altLang="zh-TW" sz="1600">
                <a:solidFill>
                  <a:schemeClr val="bg1"/>
                </a:solidFill>
                <a:latin typeface="Courier New" panose="02070309020205020404" pitchFamily="49" charset="0"/>
                <a:cs typeface="Courier New" panose="02070309020205020404" pitchFamily="49" charset="0"/>
              </a:rPr>
              <a:t>3.3.3.3           0   FULL/  -        00:00:37    10.1.1.13       GigabitEthernet0/0/1</a:t>
            </a:r>
          </a:p>
          <a:p>
            <a:r>
              <a:rPr lang="en-US" altLang="zh-TW" sz="1600">
                <a:solidFill>
                  <a:schemeClr val="bg1"/>
                </a:solidFill>
                <a:latin typeface="Courier New" panose="02070309020205020404" pitchFamily="49" charset="0"/>
                <a:cs typeface="Courier New" panose="02070309020205020404" pitchFamily="49" charset="0"/>
              </a:rPr>
              <a:t>R1#</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73</a:t>
            </a:fld>
            <a:endParaRPr lang="en-US" kern="0">
              <a:solidFill>
                <a:srgbClr val="595959"/>
              </a:solidFill>
            </a:endParaRPr>
          </a:p>
        </p:txBody>
      </p:sp>
    </p:spTree>
    <p:custDataLst>
      <p:tags r:id="rId3"/>
    </p:custDataLst>
    <p:extLst>
      <p:ext uri="{BB962C8B-B14F-4D97-AF65-F5344CB8AC3E}">
        <p14:creationId xmlns:p14="http://schemas.microsoft.com/office/powerpoint/2010/main" val="552985823"/>
      </p:ext>
    </p:extLst>
  </p:cSld>
  <p:clrMapOvr>
    <a:masterClrMapping/>
  </p:clrMapOvr>
  <p:transition/>
  <p:timing/>
</p:sld>
</file>

<file path=ppt/slides/slide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33A88DA3-CDD0-ED4B-A613-6C372369F8C5}"/>
              </a:ext>
            </a:extLst>
          </p:cNvPr>
          <p:cNvSpPr>
            <a:spLocks noGrp="1"/>
          </p:cNvSpPr>
          <p:nvPr>
            <p:ph idx="1"/>
          </p:nvPr>
        </p:nvSpPr>
        <p:spPr>
          <a:xfrm>
            <a:off x="535901" y="910954"/>
            <a:ext cx="11243027" cy="5540425"/>
          </a:xfrm>
        </p:spPr>
        <p:txBody>
          <a:bodyPr>
            <a:normAutofit/>
          </a:bodyPr>
          <a:lstStyle/>
          <a:p>
            <a:pPr marL="0" indent="0">
              <a:spcBef>
                <a:spcPct val="0"/>
              </a:spcBef>
              <a:buNone/>
            </a:pPr>
            <a:r>
              <a:rPr lang="zh-TW" altLang="en-US" sz="2200">
                <a:latin typeface="標楷體" pitchFamily="65" charset="-120"/>
              </a:rPr>
              <a:t>若要傳播預設路由，邊緣路由器 </a:t>
            </a:r>
            <a:r>
              <a:rPr lang="en-US" altLang="zh-TW" sz="2200">
                <a:latin typeface="標楷體" pitchFamily="65" charset="-120"/>
              </a:rPr>
              <a:t>(R2) </a:t>
            </a:r>
            <a:r>
              <a:rPr lang="zh-TW" altLang="en-US" sz="2200">
                <a:latin typeface="標楷體" pitchFamily="65" charset="-120"/>
              </a:rPr>
              <a:t>必須設定下列：</a:t>
            </a:r>
          </a:p>
          <a:p>
            <a:pPr>
              <a:spcBef>
                <a:spcPct val="0"/>
              </a:spcBef>
            </a:pPr>
            <a:r>
              <a:rPr lang="zh-TW" altLang="en-US" sz="2200">
                <a:latin typeface="標楷體" pitchFamily="65" charset="-120"/>
              </a:rPr>
              <a:t>使用 </a:t>
            </a:r>
            <a:r>
              <a:rPr lang="en-US" altLang="zh-TW" sz="2200" b="1" err="1">
                <a:latin typeface="標楷體" pitchFamily="65" charset="-120"/>
              </a:rPr>
              <a:t>ip route 0.0.0.0 0.0.0.0</a:t>
            </a:r>
            <a:r>
              <a:rPr lang="en-US" altLang="zh-TW" sz="2200">
                <a:latin typeface="標楷體" pitchFamily="65" charset="-120"/>
              </a:rPr>
              <a:t> [</a:t>
            </a:r>
            <a:r>
              <a:rPr lang="en-US" altLang="zh-TW" sz="2200" i="1">
                <a:latin typeface="標楷體" pitchFamily="65" charset="-120"/>
              </a:rPr>
              <a:t>next-hop-address</a:t>
            </a:r>
            <a:r>
              <a:rPr lang="en-US" altLang="zh-TW" sz="2200">
                <a:latin typeface="標楷體" pitchFamily="65" charset="-120"/>
              </a:rPr>
              <a:t> | </a:t>
            </a:r>
            <a:r>
              <a:rPr lang="en-US" altLang="zh-TW" sz="2200" i="1">
                <a:latin typeface="標楷體" pitchFamily="65" charset="-120"/>
              </a:rPr>
              <a:t>exit-intf</a:t>
            </a:r>
            <a:r>
              <a:rPr lang="en-US" altLang="zh-TW" sz="2200">
                <a:latin typeface="標楷體" pitchFamily="65" charset="-120"/>
              </a:rPr>
              <a:t>] </a:t>
            </a:r>
            <a:r>
              <a:rPr lang="zh-TW" altLang="en-US" sz="2200">
                <a:latin typeface="標楷體" pitchFamily="65" charset="-120"/>
              </a:rPr>
              <a:t>命令設定預設路由。</a:t>
            </a:r>
          </a:p>
          <a:p>
            <a:pPr>
              <a:spcBef>
                <a:spcPct val="0"/>
              </a:spcBef>
            </a:pPr>
            <a:r>
              <a:rPr lang="en-US" altLang="zh-TW" sz="2200" b="1">
                <a:latin typeface="標楷體" pitchFamily="65" charset="-120"/>
              </a:rPr>
              <a:t>default-information originate </a:t>
            </a:r>
            <a:r>
              <a:rPr lang="zh-TW" altLang="en-US" sz="2200">
                <a:latin typeface="標楷體" pitchFamily="65" charset="-120"/>
              </a:rPr>
              <a:t>路由器設定命令。這會指示 </a:t>
            </a:r>
            <a:r>
              <a:rPr lang="en-US" altLang="zh-TW" sz="2200">
                <a:latin typeface="標楷體" pitchFamily="65" charset="-120"/>
              </a:rPr>
              <a:t>R2 </a:t>
            </a:r>
            <a:r>
              <a:rPr lang="zh-TW" altLang="en-US" sz="2200">
                <a:latin typeface="標楷體" pitchFamily="65" charset="-120"/>
              </a:rPr>
              <a:t>做為預設路由資訊的來源，並傳播 </a:t>
            </a:r>
            <a:r>
              <a:rPr lang="en-US" altLang="zh-TW" sz="2200">
                <a:latin typeface="標楷體" pitchFamily="65" charset="-120"/>
              </a:rPr>
              <a:t>OSPF </a:t>
            </a:r>
            <a:r>
              <a:rPr lang="zh-TW" altLang="en-US" sz="2200">
                <a:latin typeface="標楷體" pitchFamily="65" charset="-120"/>
              </a:rPr>
              <a:t>更新中的預設靜態路由。</a:t>
            </a:r>
          </a:p>
          <a:p>
            <a:pPr marL="0" indent="0">
              <a:spcBef>
                <a:spcPct val="0"/>
              </a:spcBef>
              <a:buNone/>
            </a:pPr>
            <a:r>
              <a:rPr lang="zh-TW" altLang="en-US" sz="2200">
                <a:latin typeface="標楷體" pitchFamily="65" charset="-120"/>
              </a:rPr>
              <a:t>在下列範例中，</a:t>
            </a:r>
            <a:r>
              <a:rPr lang="en-US" altLang="zh-TW" sz="2200">
                <a:latin typeface="標楷體" pitchFamily="65" charset="-120"/>
              </a:rPr>
              <a:t>R2 </a:t>
            </a:r>
            <a:r>
              <a:rPr lang="zh-TW" altLang="en-US" sz="2200">
                <a:latin typeface="標楷體" pitchFamily="65" charset="-120"/>
              </a:rPr>
              <a:t>設定了迴路，以模擬到網際網路的連線。然後設定預設路由，並傳播到路由網域中的所有其他 </a:t>
            </a:r>
            <a:r>
              <a:rPr lang="en-US" altLang="zh-TW" sz="2200">
                <a:latin typeface="標楷體" pitchFamily="65" charset="-120"/>
              </a:rPr>
              <a:t>OSPF </a:t>
            </a:r>
            <a:r>
              <a:rPr lang="zh-TW" altLang="en-US" sz="2200">
                <a:latin typeface="標楷體" pitchFamily="65" charset="-120"/>
              </a:rPr>
              <a:t>路由器。</a:t>
            </a:r>
          </a:p>
          <a:p>
            <a:pPr marL="194808" lvl="2" indent="0">
              <a:spcBef>
                <a:spcPct val="0"/>
              </a:spcBef>
              <a:buNone/>
            </a:pPr>
            <a:r>
              <a:rPr lang="zh-TW" altLang="en-US" sz="2200" b="1">
                <a:latin typeface="標楷體" pitchFamily="65" charset="-120"/>
              </a:rPr>
              <a:t>註</a:t>
            </a:r>
            <a:r>
              <a:rPr lang="zh-TW" altLang="en-US" sz="2200">
                <a:latin typeface="標楷體" pitchFamily="65" charset="-120"/>
              </a:rPr>
              <a:t>：設定靜態路由時，最佳實作是使用下一個躍點 </a:t>
            </a:r>
            <a:r>
              <a:rPr lang="en-US" altLang="zh-TW" sz="2200">
                <a:latin typeface="標楷體" pitchFamily="65" charset="-120"/>
              </a:rPr>
              <a:t>IP </a:t>
            </a:r>
            <a:r>
              <a:rPr lang="zh-TW" altLang="en-US" sz="2200">
                <a:latin typeface="標楷體" pitchFamily="65" charset="-120"/>
              </a:rPr>
              <a:t>位址。不過，當模擬網際網路的連線時，就沒有下一個躍點 </a:t>
            </a:r>
            <a:r>
              <a:rPr lang="en-US" altLang="zh-TW" sz="2200">
                <a:latin typeface="標楷體" pitchFamily="65" charset="-120"/>
              </a:rPr>
              <a:t>IP </a:t>
            </a:r>
            <a:r>
              <a:rPr lang="zh-TW" altLang="en-US" sz="2200">
                <a:latin typeface="標楷體" pitchFamily="65" charset="-120"/>
              </a:rPr>
              <a:t>位址。因此，我們使用 </a:t>
            </a:r>
            <a:r>
              <a:rPr lang="en-US" altLang="zh-TW" sz="2200" i="1">
                <a:latin typeface="標楷體" pitchFamily="65" charset="-120"/>
              </a:rPr>
              <a:t>exit-intf</a:t>
            </a:r>
            <a:r>
              <a:rPr lang="en-US" altLang="zh-TW" sz="2200">
                <a:latin typeface="標楷體" pitchFamily="65" charset="-120"/>
              </a:rPr>
              <a:t> </a:t>
            </a:r>
            <a:r>
              <a:rPr lang="zh-TW" altLang="en-US" sz="2200">
                <a:latin typeface="標楷體" pitchFamily="65" charset="-120"/>
              </a:rPr>
              <a:t>參數</a:t>
            </a:r>
            <a:endParaRPr lang="en-US" sz="22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2.5</a:t>
            </a:r>
            <a:r>
              <a:rPr lang="zh-TW" altLang="en-US" sz="3600" smtClean="0">
                <a:solidFill>
                  <a:srgbClr val="004C69"/>
                </a:solidFill>
              </a:rPr>
              <a:t>預設</a:t>
            </a:r>
            <a:r>
              <a:rPr lang="zh-TW" altLang="en-US" sz="3600">
                <a:solidFill>
                  <a:srgbClr val="004C69"/>
                </a:solidFill>
              </a:rPr>
              <a:t>路由傳播</a:t>
            </a:r>
            <a:br>
              <a:rPr lang="en-US" sz="3600">
                <a:solidFill>
                  <a:srgbClr val="004C69"/>
                </a:solidFill>
              </a:rPr>
            </a:br>
            <a:r>
              <a:rPr lang="zh-TW" altLang="en-US" sz="3600">
                <a:solidFill>
                  <a:srgbClr val="004C69"/>
                </a:solidFill>
              </a:rPr>
              <a:t>在 </a:t>
            </a:r>
            <a:r>
              <a:rPr lang="en-US" altLang="zh-TW" sz="3600">
                <a:solidFill>
                  <a:srgbClr val="004C69"/>
                </a:solidFill>
              </a:rPr>
              <a:t>OSPFv2 </a:t>
            </a:r>
            <a:r>
              <a:rPr lang="zh-TW" altLang="en-US" sz="3600">
                <a:solidFill>
                  <a:srgbClr val="004C69"/>
                </a:solidFill>
              </a:rPr>
              <a:t>中傳播預設靜態路由</a:t>
            </a:r>
          </a:p>
        </p:txBody>
      </p:sp>
      <p:sp>
        <p:nvSpPr>
          <p:cNvPr id="2" name="Rectangle 1">
            <a:extLst>
              <a:ext uri="{FF2B5EF4-FFF2-40B4-BE49-F238E27FC236}">
                <a16:creationId xmlns:a16="http://schemas.microsoft.com/office/drawing/2014/main" id="{8A1D4731-8374-B041-9E4E-0D44336ED905}"/>
              </a:ext>
            </a:extLst>
          </p:cNvPr>
          <p:cNvSpPr/>
          <p:nvPr/>
        </p:nvSpPr>
        <p:spPr>
          <a:xfrm>
            <a:off x="535900" y="4462610"/>
            <a:ext cx="11243027" cy="2124236"/>
          </a:xfrm>
          <a:prstGeom prst="rect">
            <a:avLst/>
          </a:prstGeom>
          <a:solidFill>
            <a:srgbClr val="000000"/>
          </a:solidFill>
        </p:spPr>
        <p:txBody>
          <a:bodyPr wrap="square">
            <a:spAutoFit/>
          </a:bodyPr>
          <a:lstStyle/>
          <a:p>
            <a:r>
              <a:rPr lang="en-US" altLang="zh-TW" sz="1467">
                <a:solidFill>
                  <a:schemeClr val="bg1"/>
                </a:solidFill>
                <a:latin typeface="Courier New" panose="02070309020205020404" pitchFamily="49" charset="0"/>
                <a:cs typeface="Courier New" panose="02070309020205020404" pitchFamily="49" charset="0"/>
              </a:rPr>
              <a:t>R2(config)# </a:t>
            </a:r>
            <a:r>
              <a:rPr lang="en-US" altLang="zh-TW" sz="1467" b="1">
                <a:solidFill>
                  <a:schemeClr val="bg1"/>
                </a:solidFill>
                <a:latin typeface="Courier New" panose="02070309020205020404" pitchFamily="49" charset="0"/>
                <a:cs typeface="Courier New" panose="02070309020205020404" pitchFamily="49" charset="0"/>
              </a:rPr>
              <a:t>interface lo1</a:t>
            </a:r>
          </a:p>
          <a:p>
            <a:r>
              <a:rPr lang="en-US" altLang="zh-TW" sz="1467">
                <a:solidFill>
                  <a:schemeClr val="bg1"/>
                </a:solidFill>
                <a:latin typeface="Courier New" panose="02070309020205020404" pitchFamily="49" charset="0"/>
                <a:cs typeface="Courier New" panose="02070309020205020404" pitchFamily="49" charset="0"/>
              </a:rPr>
              <a:t>R2(config-if)# </a:t>
            </a:r>
            <a:r>
              <a:rPr lang="en-US" altLang="zh-TW" sz="1467" b="1" err="1">
                <a:solidFill>
                  <a:schemeClr val="bg1"/>
                </a:solidFill>
                <a:latin typeface="Courier New" panose="02070309020205020404" pitchFamily="49" charset="0"/>
                <a:cs typeface="Courier New" panose="02070309020205020404" pitchFamily="49" charset="0"/>
              </a:rPr>
              <a:t>ip address 64.100.0.1 255.255.255.252 </a:t>
            </a:r>
          </a:p>
          <a:p>
            <a:r>
              <a:rPr lang="en-US" altLang="zh-TW" sz="1467">
                <a:solidFill>
                  <a:schemeClr val="bg1"/>
                </a:solidFill>
                <a:latin typeface="Courier New" panose="02070309020205020404" pitchFamily="49" charset="0"/>
                <a:cs typeface="Courier New" panose="02070309020205020404" pitchFamily="49" charset="0"/>
              </a:rPr>
              <a:t>R2(config-if)# </a:t>
            </a:r>
            <a:r>
              <a:rPr lang="en-US" altLang="zh-TW" sz="1467" b="1">
                <a:solidFill>
                  <a:schemeClr val="bg1"/>
                </a:solidFill>
                <a:latin typeface="Courier New" panose="02070309020205020404" pitchFamily="49" charset="0"/>
                <a:cs typeface="Courier New" panose="02070309020205020404" pitchFamily="49" charset="0"/>
              </a:rPr>
              <a:t>exit</a:t>
            </a:r>
          </a:p>
          <a:p>
            <a:r>
              <a:rPr lang="en-US" altLang="zh-TW" sz="1467">
                <a:solidFill>
                  <a:schemeClr val="bg1"/>
                </a:solidFill>
                <a:latin typeface="Courier New" panose="02070309020205020404" pitchFamily="49" charset="0"/>
                <a:cs typeface="Courier New" panose="02070309020205020404" pitchFamily="49" charset="0"/>
              </a:rPr>
              <a:t>R2(config)# </a:t>
            </a:r>
            <a:r>
              <a:rPr lang="en-US" altLang="zh-TW" sz="1467" b="1" err="1">
                <a:solidFill>
                  <a:schemeClr val="bg1"/>
                </a:solidFill>
                <a:latin typeface="Courier New" panose="02070309020205020404" pitchFamily="49" charset="0"/>
                <a:cs typeface="Courier New" panose="02070309020205020404" pitchFamily="49" charset="0"/>
              </a:rPr>
              <a:t>ip route 0.0.0.0 0.0.0.0 loopback 1</a:t>
            </a:r>
          </a:p>
          <a:p>
            <a:r>
              <a:rPr lang="en-US" altLang="zh-TW" sz="1467">
                <a:solidFill>
                  <a:schemeClr val="bg1"/>
                </a:solidFill>
                <a:latin typeface="Courier New" panose="02070309020205020404" pitchFamily="49" charset="0"/>
                <a:cs typeface="Courier New" panose="02070309020205020404" pitchFamily="49" charset="0"/>
              </a:rPr>
              <a:t>%Default route without gateway, if not a point-to-point interface, may impact performance</a:t>
            </a:r>
          </a:p>
          <a:p>
            <a:r>
              <a:rPr lang="en-US" altLang="zh-TW" sz="1467">
                <a:solidFill>
                  <a:schemeClr val="bg1"/>
                </a:solidFill>
                <a:latin typeface="Courier New" panose="02070309020205020404" pitchFamily="49" charset="0"/>
                <a:cs typeface="Courier New" panose="02070309020205020404" pitchFamily="49" charset="0"/>
              </a:rPr>
              <a:t>R2(config)# router </a:t>
            </a:r>
            <a:r>
              <a:rPr lang="en-US" altLang="zh-TW" sz="1467" b="1" err="1">
                <a:solidFill>
                  <a:schemeClr val="bg1"/>
                </a:solidFill>
                <a:latin typeface="Courier New" panose="02070309020205020404" pitchFamily="49" charset="0"/>
                <a:cs typeface="Courier New" panose="02070309020205020404" pitchFamily="49" charset="0"/>
              </a:rPr>
              <a:t>ospf 10</a:t>
            </a:r>
          </a:p>
          <a:p>
            <a:r>
              <a:rPr lang="en-US" altLang="zh-TW" sz="1467">
                <a:solidFill>
                  <a:schemeClr val="bg1"/>
                </a:solidFill>
                <a:latin typeface="Courier New" panose="02070309020205020404" pitchFamily="49" charset="0"/>
                <a:cs typeface="Courier New" panose="02070309020205020404" pitchFamily="49" charset="0"/>
              </a:rPr>
              <a:t>R2(config-router)# </a:t>
            </a:r>
            <a:r>
              <a:rPr lang="en-US" altLang="zh-TW" sz="1467" b="1">
                <a:solidFill>
                  <a:schemeClr val="bg1"/>
                </a:solidFill>
                <a:latin typeface="Courier New" panose="02070309020205020404" pitchFamily="49" charset="0"/>
                <a:cs typeface="Courier New" panose="02070309020205020404" pitchFamily="49" charset="0"/>
              </a:rPr>
              <a:t>default-information originate</a:t>
            </a:r>
          </a:p>
          <a:p>
            <a:r>
              <a:rPr lang="en-US" altLang="zh-TW" sz="1467">
                <a:solidFill>
                  <a:schemeClr val="bg1"/>
                </a:solidFill>
                <a:latin typeface="Courier New" panose="02070309020205020404" pitchFamily="49" charset="0"/>
                <a:cs typeface="Courier New" panose="02070309020205020404" pitchFamily="49" charset="0"/>
              </a:rPr>
              <a:t>R2(config-router)# </a:t>
            </a:r>
            <a:r>
              <a:rPr lang="en-US" altLang="zh-TW" sz="1467" b="1">
                <a:solidFill>
                  <a:schemeClr val="bg1"/>
                </a:solidFill>
                <a:latin typeface="Courier New" panose="02070309020205020404" pitchFamily="49" charset="0"/>
                <a:cs typeface="Courier New" panose="02070309020205020404" pitchFamily="49" charset="0"/>
              </a:rPr>
              <a:t>end</a:t>
            </a:r>
          </a:p>
          <a:p>
            <a:r>
              <a:rPr lang="en-US" altLang="zh-TW" sz="1467">
                <a:solidFill>
                  <a:schemeClr val="bg1"/>
                </a:solidFill>
                <a:latin typeface="Courier New" panose="02070309020205020404" pitchFamily="49" charset="0"/>
                <a:cs typeface="Courier New" panose="02070309020205020404" pitchFamily="49" charset="0"/>
              </a:rPr>
              <a:t>R2#</a:t>
            </a:r>
            <a:endParaRPr lang="zh-TW" altLang="en-US" sz="1467">
              <a:solidFill>
                <a:schemeClr val="bg1"/>
              </a:solidFill>
              <a:latin typeface="Courier New" panose="02070309020205020404" pitchFamily="49" charset="0"/>
              <a:cs typeface="Courier New" panose="02070309020205020404" pitchFamily="49" charset="0"/>
            </a:endParaRPr>
          </a:p>
        </p:txBody>
      </p:sp>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74</a:t>
            </a:fld>
            <a:endParaRPr lang="en-US" kern="0">
              <a:solidFill>
                <a:srgbClr val="595959"/>
              </a:solidFill>
            </a:endParaRPr>
          </a:p>
        </p:txBody>
      </p:sp>
    </p:spTree>
    <p:custDataLst>
      <p:tags r:id="rId3"/>
    </p:custDataLst>
    <p:extLst>
      <p:ext uri="{BB962C8B-B14F-4D97-AF65-F5344CB8AC3E}">
        <p14:creationId xmlns:p14="http://schemas.microsoft.com/office/powerpoint/2010/main" val="2901340140"/>
      </p:ext>
    </p:extLst>
  </p:cSld>
  <p:clrMapOvr>
    <a:masterClrMapping/>
  </p:clrMapOvr>
  <p:transition/>
  <p:timing/>
</p:sld>
</file>

<file path=ppt/slides/slide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75C69166-8BD7-CC4A-85F9-6263965C1ED9}"/>
              </a:ext>
            </a:extLst>
          </p:cNvPr>
          <p:cNvSpPr>
            <a:spLocks noGrp="1"/>
          </p:cNvSpPr>
          <p:nvPr>
            <p:ph idx="1"/>
          </p:nvPr>
        </p:nvSpPr>
        <p:spPr>
          <a:xfrm>
            <a:off x="651375" y="1065259"/>
            <a:ext cx="11173196" cy="5540425"/>
          </a:xfrm>
        </p:spPr>
        <p:txBody>
          <a:bodyPr>
            <a:normAutofit/>
          </a:bodyPr>
          <a:lstStyle/>
          <a:p>
            <a:r>
              <a:rPr lang="zh-TW" altLang="en-US" sz="2400">
                <a:latin typeface="標楷體" pitchFamily="65" charset="-120"/>
              </a:rPr>
              <a:t>你可以使用 </a:t>
            </a:r>
            <a:r>
              <a:rPr lang="en-US" altLang="zh-TW" sz="2400" b="1">
                <a:latin typeface="標楷體" pitchFamily="65" charset="-120"/>
              </a:rPr>
              <a:t>show ip route </a:t>
            </a:r>
            <a:r>
              <a:rPr lang="zh-TW" altLang="en-US" sz="2400">
                <a:latin typeface="標楷體" pitchFamily="65" charset="-120"/>
              </a:rPr>
              <a:t>命令驗證 </a:t>
            </a:r>
            <a:r>
              <a:rPr lang="en-US" altLang="zh-TW" sz="2400">
                <a:latin typeface="標楷體" pitchFamily="65" charset="-120"/>
              </a:rPr>
              <a:t>R2 </a:t>
            </a:r>
            <a:r>
              <a:rPr lang="zh-TW" altLang="en-US" sz="2400">
                <a:latin typeface="標楷體" pitchFamily="65" charset="-120"/>
              </a:rPr>
              <a:t>上的預設路由設定。你也可以確認 </a:t>
            </a:r>
            <a:r>
              <a:rPr lang="en-US" altLang="zh-TW" sz="2400">
                <a:latin typeface="標楷體" pitchFamily="65" charset="-120"/>
              </a:rPr>
              <a:t>R1 </a:t>
            </a:r>
            <a:r>
              <a:rPr lang="zh-TW" altLang="en-US" sz="2400">
                <a:latin typeface="標楷體" pitchFamily="65" charset="-120"/>
              </a:rPr>
              <a:t>和 </a:t>
            </a:r>
            <a:r>
              <a:rPr lang="en-US" altLang="zh-TW" sz="2400">
                <a:latin typeface="標楷體" pitchFamily="65" charset="-120"/>
              </a:rPr>
              <a:t>R3 </a:t>
            </a:r>
            <a:r>
              <a:rPr lang="zh-TW" altLang="en-US" sz="2400">
                <a:latin typeface="標楷體" pitchFamily="65" charset="-120"/>
              </a:rPr>
              <a:t>接收到預設路由。</a:t>
            </a:r>
            <a:endParaRPr lang="en-US" altLang="zh-TW" sz="2400">
              <a:latin typeface="標楷體" pitchFamily="65" charset="-120"/>
            </a:endParaRPr>
          </a:p>
          <a:p>
            <a:r>
              <a:rPr lang="zh-TW" altLang="en-US" sz="2400">
                <a:latin typeface="標楷體" pitchFamily="65" charset="-120"/>
              </a:rPr>
              <a:t>請注意，</a:t>
            </a:r>
            <a:r>
              <a:rPr lang="en-US" altLang="zh-TW" sz="2400">
                <a:latin typeface="標楷體" pitchFamily="65" charset="-120"/>
              </a:rPr>
              <a:t>R1 </a:t>
            </a:r>
            <a:r>
              <a:rPr lang="zh-TW" altLang="en-US" sz="2400">
                <a:latin typeface="標楷體" pitchFamily="65" charset="-120"/>
              </a:rPr>
              <a:t>和 </a:t>
            </a:r>
            <a:r>
              <a:rPr lang="en-US" altLang="zh-TW" sz="2400">
                <a:latin typeface="標楷體" pitchFamily="65" charset="-120"/>
              </a:rPr>
              <a:t>R3 </a:t>
            </a:r>
            <a:r>
              <a:rPr lang="zh-TW" altLang="en-US" sz="2400">
                <a:latin typeface="標楷體" pitchFamily="65" charset="-120"/>
              </a:rPr>
              <a:t>上的路由來源為 </a:t>
            </a:r>
            <a:r>
              <a:rPr lang="en-US" altLang="zh-TW" sz="2400">
                <a:latin typeface="標楷體" pitchFamily="65" charset="-120"/>
              </a:rPr>
              <a:t>O*E2</a:t>
            </a:r>
            <a:r>
              <a:rPr lang="zh-TW" altLang="en-US" sz="2400">
                <a:latin typeface="標楷體" pitchFamily="65" charset="-120"/>
              </a:rPr>
              <a:t>，表示它是使用 </a:t>
            </a:r>
            <a:r>
              <a:rPr lang="en-US" altLang="zh-TW" sz="2400">
                <a:latin typeface="標楷體" pitchFamily="65" charset="-120"/>
              </a:rPr>
              <a:t>OSPFv2 </a:t>
            </a:r>
            <a:r>
              <a:rPr lang="zh-TW" altLang="en-US" sz="2400">
                <a:latin typeface="標楷體" pitchFamily="65" charset="-120"/>
              </a:rPr>
              <a:t>學習的。星號表示這是預設路由的良好候選者。</a:t>
            </a:r>
            <a:r>
              <a:rPr lang="en-US" altLang="zh-TW" sz="2400">
                <a:latin typeface="標楷體" pitchFamily="65" charset="-120"/>
              </a:rPr>
              <a:t>E2 </a:t>
            </a:r>
            <a:r>
              <a:rPr lang="zh-TW" altLang="en-US" sz="2400">
                <a:latin typeface="標楷體" pitchFamily="65" charset="-120"/>
              </a:rPr>
              <a:t>指定指出它是一個外部路由。</a:t>
            </a:r>
            <a:r>
              <a:rPr lang="en-US" altLang="zh-TW" sz="2400">
                <a:latin typeface="標楷體" pitchFamily="65" charset="-120"/>
              </a:rPr>
              <a:t>E1 </a:t>
            </a:r>
            <a:r>
              <a:rPr lang="zh-TW" altLang="en-US" sz="2400">
                <a:latin typeface="標楷體" pitchFamily="65" charset="-120"/>
              </a:rPr>
              <a:t>和 </a:t>
            </a:r>
            <a:r>
              <a:rPr lang="en-US" altLang="zh-TW" sz="2400">
                <a:latin typeface="標楷體" pitchFamily="65" charset="-120"/>
              </a:rPr>
              <a:t>E2 </a:t>
            </a:r>
            <a:r>
              <a:rPr lang="zh-TW" altLang="en-US" sz="2400">
                <a:latin typeface="標楷體" pitchFamily="65" charset="-120"/>
              </a:rPr>
              <a:t>的含義超出了本模組的範圍。</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2.5</a:t>
            </a:r>
            <a:r>
              <a:rPr lang="zh-TW" altLang="en-US" sz="3600" smtClean="0">
                <a:solidFill>
                  <a:srgbClr val="004C69"/>
                </a:solidFill>
              </a:rPr>
              <a:t>預設</a:t>
            </a:r>
            <a:r>
              <a:rPr lang="zh-TW" altLang="en-US" sz="3600">
                <a:solidFill>
                  <a:srgbClr val="004C69"/>
                </a:solidFill>
              </a:rPr>
              <a:t>路由傳輸</a:t>
            </a:r>
            <a:br>
              <a:rPr lang="en-US" sz="3600">
                <a:solidFill>
                  <a:srgbClr val="004C69"/>
                </a:solidFill>
              </a:rPr>
            </a:br>
            <a:r>
              <a:rPr lang="zh-TW" altLang="en-US" sz="3600">
                <a:solidFill>
                  <a:srgbClr val="004C69"/>
                </a:solidFill>
              </a:rPr>
              <a:t>驗證傳播的預設路由</a:t>
            </a:r>
          </a:p>
        </p:txBody>
      </p:sp>
      <p:sp>
        <p:nvSpPr>
          <p:cNvPr id="7" name="Rectangle 6">
            <a:extLst>
              <a:ext uri="{FF2B5EF4-FFF2-40B4-BE49-F238E27FC236}">
                <a16:creationId xmlns:a16="http://schemas.microsoft.com/office/drawing/2014/main" id="{F14C179B-814B-9C40-8169-476A4D02B5EF}"/>
              </a:ext>
            </a:extLst>
          </p:cNvPr>
          <p:cNvSpPr/>
          <p:nvPr/>
        </p:nvSpPr>
        <p:spPr>
          <a:xfrm>
            <a:off x="1053628" y="3516600"/>
            <a:ext cx="10084741" cy="1323439"/>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R2# </a:t>
            </a:r>
            <a:r>
              <a:rPr lang="en-US" altLang="zh-TW" sz="1600" b="1">
                <a:solidFill>
                  <a:schemeClr val="bg1"/>
                </a:solidFill>
                <a:latin typeface="Courier New" panose="02070309020205020404" pitchFamily="49" charset="0"/>
                <a:cs typeface="Courier New" panose="02070309020205020404" pitchFamily="49" charset="0"/>
              </a:rPr>
              <a:t>show ip route | begin Gateway</a:t>
            </a:r>
          </a:p>
          <a:p>
            <a:r>
              <a:rPr lang="en-US" altLang="zh-TW" sz="1600">
                <a:solidFill>
                  <a:schemeClr val="accent6"/>
                </a:solidFill>
                <a:latin typeface="Courier New" panose="02070309020205020404" pitchFamily="49" charset="0"/>
                <a:cs typeface="Courier New" panose="02070309020205020404" pitchFamily="49" charset="0"/>
              </a:rPr>
              <a:t>Gateway of last resort is 0.0.0.0 to network 0.0.0.0</a:t>
            </a:r>
          </a:p>
          <a:p>
            <a:r>
              <a:rPr lang="en-US" altLang="zh-TW" sz="1600">
                <a:solidFill>
                  <a:schemeClr val="accent6"/>
                </a:solidFill>
                <a:latin typeface="Courier New" panose="02070309020205020404" pitchFamily="49" charset="0"/>
                <a:cs typeface="Courier New" panose="02070309020205020404" pitchFamily="49" charset="0"/>
              </a:rPr>
              <a:t>S*    0.0.0.0/0 is directly connected, Loopback1</a:t>
            </a:r>
          </a:p>
          <a:p>
            <a:r>
              <a:rPr lang="en-US" altLang="zh-TW" sz="1600">
                <a:solidFill>
                  <a:schemeClr val="bg1"/>
                </a:solidFill>
                <a:latin typeface="Courier New" panose="02070309020205020404" pitchFamily="49" charset="0"/>
                <a:cs typeface="Courier New" panose="02070309020205020404" pitchFamily="49" charset="0"/>
              </a:rPr>
              <a:t>      10.0.0.0/8 is variably subnetted, 9 subnets, 3 masks</a:t>
            </a:r>
          </a:p>
          <a:p>
            <a:r>
              <a:rPr lang="zh-TW" altLang="en-US" sz="1600">
                <a:solidFill>
                  <a:schemeClr val="bg1"/>
                </a:solidFill>
                <a:latin typeface="Courier New" panose="02070309020205020404" pitchFamily="49" charset="0"/>
                <a:cs typeface="Courier New" panose="02070309020205020404" pitchFamily="49" charset="0"/>
              </a:rPr>
              <a:t>（輸出省略） </a:t>
            </a:r>
          </a:p>
        </p:txBody>
      </p:sp>
      <p:sp>
        <p:nvSpPr>
          <p:cNvPr id="8" name="Rectangle 7">
            <a:extLst>
              <a:ext uri="{FF2B5EF4-FFF2-40B4-BE49-F238E27FC236}">
                <a16:creationId xmlns:a16="http://schemas.microsoft.com/office/drawing/2014/main" id="{92734ABC-E11F-7146-BB3C-7E0C1892F9E6}"/>
              </a:ext>
            </a:extLst>
          </p:cNvPr>
          <p:cNvSpPr/>
          <p:nvPr/>
        </p:nvSpPr>
        <p:spPr>
          <a:xfrm>
            <a:off x="1053629" y="5061142"/>
            <a:ext cx="10084741" cy="1323439"/>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route | begin Gateway</a:t>
            </a:r>
          </a:p>
          <a:p>
            <a:r>
              <a:rPr lang="en-US" altLang="zh-TW" sz="1600">
                <a:solidFill>
                  <a:schemeClr val="accent6"/>
                </a:solidFill>
                <a:latin typeface="Courier New" panose="02070309020205020404" pitchFamily="49" charset="0"/>
                <a:cs typeface="Courier New" panose="02070309020205020404" pitchFamily="49" charset="0"/>
              </a:rPr>
              <a:t>Gateway of last resort is 10.1.1.6 to network 0.0.0.0</a:t>
            </a:r>
          </a:p>
          <a:p>
            <a:r>
              <a:rPr lang="en-US" altLang="zh-TW" sz="1600">
                <a:solidFill>
                  <a:schemeClr val="accent6"/>
                </a:solidFill>
                <a:latin typeface="Courier New" panose="02070309020205020404" pitchFamily="49" charset="0"/>
                <a:cs typeface="Courier New" panose="02070309020205020404" pitchFamily="49" charset="0"/>
              </a:rPr>
              <a:t>O*E2  0.0.0.0/0 [110/1] via 10.1.1.6, 00:11:08, GigabitEthernet0/0/0</a:t>
            </a:r>
          </a:p>
          <a:p>
            <a:r>
              <a:rPr lang="en-US" altLang="zh-TW" sz="1600">
                <a:solidFill>
                  <a:schemeClr val="bg1"/>
                </a:solidFill>
                <a:latin typeface="Courier New" panose="02070309020205020404" pitchFamily="49" charset="0"/>
                <a:cs typeface="Courier New" panose="02070309020205020404" pitchFamily="49" charset="0"/>
              </a:rPr>
              <a:t>      10.0.0.0/8 is variably subnetted, 9 subnets, 3 masks</a:t>
            </a:r>
          </a:p>
          <a:p>
            <a:r>
              <a:rPr lang="zh-TW" altLang="en-US" sz="1600">
                <a:solidFill>
                  <a:schemeClr val="bg1"/>
                </a:solidFill>
                <a:latin typeface="Courier New" panose="02070309020205020404" pitchFamily="49" charset="0"/>
                <a:cs typeface="Courier New" panose="02070309020205020404" pitchFamily="49" charset="0"/>
              </a:rPr>
              <a:t>（輸出省略） </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75</a:t>
            </a:fld>
            <a:endParaRPr lang="en-US" kern="0">
              <a:solidFill>
                <a:srgbClr val="595959"/>
              </a:solidFill>
            </a:endParaRPr>
          </a:p>
        </p:txBody>
      </p:sp>
    </p:spTree>
    <p:custDataLst>
      <p:tags r:id="rId3"/>
    </p:custDataLst>
    <p:extLst>
      <p:ext uri="{BB962C8B-B14F-4D97-AF65-F5344CB8AC3E}">
        <p14:creationId xmlns:p14="http://schemas.microsoft.com/office/powerpoint/2010/main" val="3061117564"/>
      </p:ext>
    </p:extLst>
  </p:cSld>
  <p:clrMapOvr>
    <a:masterClrMapping/>
  </p:clrMapOvr>
  <p:transition/>
  <p:timing/>
</p:sld>
</file>

<file path=ppt/slides/slide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8DD34D6B-8F1C-2142-8930-A125BF018145}"/>
              </a:ext>
            </a:extLst>
          </p:cNvPr>
          <p:cNvSpPr>
            <a:spLocks noGrp="1"/>
          </p:cNvSpPr>
          <p:nvPr>
            <p:ph idx="1"/>
          </p:nvPr>
        </p:nvSpPr>
        <p:spPr>
          <a:xfrm>
            <a:off x="387619" y="1065259"/>
            <a:ext cx="10889981" cy="5540425"/>
          </a:xfrm>
        </p:spPr>
        <p:txBody>
          <a:bodyPr/>
          <a:lstStyle/>
          <a:p>
            <a:pPr marL="0" indent="0"/>
            <a:r>
              <a:rPr lang="zh-TW" altLang="en-US" sz="2400">
                <a:latin typeface="標楷體" pitchFamily="65" charset="-120"/>
              </a:rPr>
              <a:t>設定單區域 </a:t>
            </a:r>
            <a:r>
              <a:rPr lang="en-US" altLang="zh-TW" sz="2400">
                <a:latin typeface="標楷體" pitchFamily="65" charset="-120"/>
              </a:rPr>
              <a:t>OSPFv2 </a:t>
            </a:r>
            <a:r>
              <a:rPr lang="zh-TW" altLang="en-US" sz="2400">
                <a:latin typeface="標楷體" pitchFamily="65" charset="-120"/>
              </a:rPr>
              <a:t>之後，你將需要驗證你的設定。下列兩個命令對於驗證路由特別有用：</a:t>
            </a:r>
          </a:p>
          <a:p>
            <a:pPr marL="457189" indent="-457189">
              <a:buFont typeface="Arial" pitchFamily="34" charset="0"/>
              <a:buChar char="•"/>
            </a:pPr>
            <a:r>
              <a:rPr lang="en-US" altLang="zh-TW" sz="2400" b="1">
                <a:latin typeface="標楷體" pitchFamily="65" charset="-120"/>
              </a:rPr>
              <a:t>show ip interface brief</a:t>
            </a:r>
            <a:r>
              <a:rPr lang="en-US" altLang="zh-TW" sz="2400">
                <a:latin typeface="標楷體" pitchFamily="65" charset="-120"/>
              </a:rPr>
              <a:t> - </a:t>
            </a:r>
            <a:r>
              <a:rPr lang="zh-TW" altLang="en-US" sz="2400">
                <a:latin typeface="標楷體" pitchFamily="65" charset="-120"/>
              </a:rPr>
              <a:t>這驗證所需的介面是否以正確的 </a:t>
            </a:r>
            <a:r>
              <a:rPr lang="en-US" altLang="zh-TW" sz="2400">
                <a:latin typeface="標楷體" pitchFamily="65" charset="-120"/>
              </a:rPr>
              <a:t>IP </a:t>
            </a:r>
            <a:r>
              <a:rPr lang="zh-TW" altLang="en-US" sz="2400">
                <a:latin typeface="標楷體" pitchFamily="65" charset="-120"/>
              </a:rPr>
              <a:t>位址活動。</a:t>
            </a:r>
          </a:p>
          <a:p>
            <a:pPr marL="457189" indent="-457189">
              <a:buFont typeface="Arial" pitchFamily="34" charset="0"/>
              <a:buChar char="•"/>
            </a:pPr>
            <a:r>
              <a:rPr lang="en-US" altLang="zh-TW" sz="2400" b="1">
                <a:latin typeface="標楷體" pitchFamily="65" charset="-120"/>
              </a:rPr>
              <a:t>show ip route </a:t>
            </a:r>
            <a:r>
              <a:rPr lang="en-US" altLang="zh-TW" sz="2400">
                <a:latin typeface="標楷體" pitchFamily="65" charset="-120"/>
              </a:rPr>
              <a:t>- </a:t>
            </a:r>
            <a:r>
              <a:rPr lang="zh-TW" altLang="en-US" sz="2400">
                <a:latin typeface="標楷體" pitchFamily="65" charset="-120"/>
              </a:rPr>
              <a:t>這驗證路由表包含所有預期的路由。</a:t>
            </a:r>
            <a:endParaRPr lang="en-US" altLang="zh-TW" sz="2400">
              <a:latin typeface="標楷體" pitchFamily="65" charset="-120"/>
            </a:endParaRPr>
          </a:p>
          <a:p>
            <a:pPr marL="0" indent="0"/>
            <a:r>
              <a:rPr lang="zh-TW" altLang="en-US" sz="2400">
                <a:latin typeface="標楷體" pitchFamily="65" charset="-120"/>
              </a:rPr>
              <a:t>判斷 </a:t>
            </a:r>
            <a:r>
              <a:rPr lang="en-US" altLang="zh-TW" sz="2400">
                <a:latin typeface="標楷體" pitchFamily="65" charset="-120"/>
              </a:rPr>
              <a:t>OSPF </a:t>
            </a:r>
            <a:r>
              <a:rPr lang="zh-TW" altLang="en-US" sz="2400">
                <a:latin typeface="標楷體" pitchFamily="65" charset="-120"/>
              </a:rPr>
              <a:t>如預期般運作的其他命令包括下列：</a:t>
            </a:r>
          </a:p>
          <a:p>
            <a:pPr marL="380990" lvl="1" indent="-380990" defTabSz="609458">
              <a:spcBef>
                <a:spcPct val="20000"/>
              </a:spcBef>
              <a:spcAft>
                <a:spcPct val="0"/>
              </a:spcAft>
            </a:pPr>
            <a:r>
              <a:rPr lang="zh-TW" b="1">
                <a:solidFill>
                  <a:srgbClr val="000000"/>
                </a:solidFill>
                <a:latin typeface="標楷體" pitchFamily="65" charset="-120"/>
              </a:rPr>
              <a:t>show ip ospf neighbor</a:t>
            </a:r>
          </a:p>
          <a:p>
            <a:pPr marL="380990" lvl="1" indent="-380990" defTabSz="609458">
              <a:spcBef>
                <a:spcPct val="20000"/>
              </a:spcBef>
              <a:spcAft>
                <a:spcPct val="0"/>
              </a:spcAft>
            </a:pPr>
            <a:r>
              <a:rPr lang="zh-TW" b="1">
                <a:solidFill>
                  <a:srgbClr val="000000"/>
                </a:solidFill>
                <a:latin typeface="標楷體" pitchFamily="65" charset="-120"/>
              </a:rPr>
              <a:t>show ip protocols</a:t>
            </a:r>
          </a:p>
          <a:p>
            <a:pPr marL="380990" lvl="1" indent="-380990" defTabSz="609458">
              <a:spcBef>
                <a:spcPct val="20000"/>
              </a:spcBef>
              <a:spcAft>
                <a:spcPct val="0"/>
              </a:spcAft>
            </a:pPr>
            <a:r>
              <a:rPr lang="zh-TW" b="1">
                <a:solidFill>
                  <a:srgbClr val="000000"/>
                </a:solidFill>
                <a:latin typeface="標楷體" pitchFamily="65" charset="-120"/>
              </a:rPr>
              <a:t>show ip ospf</a:t>
            </a:r>
          </a:p>
          <a:p>
            <a:pPr marL="380990" lvl="1" indent="-380990" defTabSz="609458">
              <a:spcBef>
                <a:spcPct val="20000"/>
              </a:spcBef>
              <a:spcAft>
                <a:spcPct val="0"/>
              </a:spcAft>
            </a:pPr>
            <a:r>
              <a:rPr lang="zh-TW" b="1">
                <a:solidFill>
                  <a:srgbClr val="000000"/>
                </a:solidFill>
                <a:latin typeface="標楷體" pitchFamily="65" charset="-120"/>
              </a:rPr>
              <a:t>show ip ospf interface</a:t>
            </a:r>
          </a:p>
          <a:p>
            <a:pPr marL="457189" indent="-457189">
              <a:buFont typeface="Arial" pitchFamily="34" charset="0"/>
              <a:buChar char="•"/>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2.6</a:t>
            </a:r>
            <a:r>
              <a:rPr lang="zh-TW" altLang="en-US" sz="3600" smtClean="0">
                <a:solidFill>
                  <a:srgbClr val="004C69"/>
                </a:solidFill>
              </a:rPr>
              <a:t>驗證</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en-US" sz="3600">
                <a:solidFill>
                  <a:srgbClr val="004C69"/>
                </a:solidFill>
              </a:rPr>
              <a:t>驗證 </a:t>
            </a:r>
            <a:r>
              <a:rPr lang="en-US" altLang="zh-TW" sz="3600">
                <a:solidFill>
                  <a:srgbClr val="004C69"/>
                </a:solidFill>
              </a:rPr>
              <a:t>OSPF </a:t>
            </a:r>
            <a:r>
              <a:rPr lang="zh-TW" altLang="en-US" sz="3600">
                <a:solidFill>
                  <a:srgbClr val="004C69"/>
                </a:solidFill>
              </a:rPr>
              <a:t>鄰居</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76</a:t>
            </a:fld>
            <a:endParaRPr lang="en-US" kern="0">
              <a:solidFill>
                <a:srgbClr val="595959"/>
              </a:solidFill>
            </a:endParaRPr>
          </a:p>
        </p:txBody>
      </p:sp>
    </p:spTree>
    <p:custDataLst>
      <p:tags r:id="rId3"/>
    </p:custDataLst>
    <p:extLst>
      <p:ext uri="{BB962C8B-B14F-4D97-AF65-F5344CB8AC3E}">
        <p14:creationId xmlns:p14="http://schemas.microsoft.com/office/powerpoint/2010/main" val="3580251963"/>
      </p:ext>
    </p:extLst>
  </p:cSld>
  <p:clrMapOvr>
    <a:masterClrMapping/>
  </p:clrMapOvr>
  <p:transition/>
  <p:timing/>
</p:sld>
</file>

<file path=ppt/slides/slide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228BC15C-0694-E24E-9F01-BF964FCB2A05}"/>
              </a:ext>
            </a:extLst>
          </p:cNvPr>
          <p:cNvSpPr>
            <a:spLocks noGrp="1"/>
          </p:cNvSpPr>
          <p:nvPr>
            <p:ph idx="1"/>
          </p:nvPr>
        </p:nvSpPr>
        <p:spPr>
          <a:xfrm>
            <a:off x="701478" y="1065259"/>
            <a:ext cx="11804381" cy="5540425"/>
          </a:xfrm>
        </p:spPr>
        <p:txBody>
          <a:bodyPr/>
          <a:lstStyle/>
          <a:p>
            <a:pPr marL="457189" indent="-457189">
              <a:buFont typeface="Arial" pitchFamily="34" charset="0"/>
              <a:buChar char="•"/>
            </a:pPr>
            <a:r>
              <a:rPr lang="zh-TW" altLang="en-US" sz="2600">
                <a:latin typeface="標楷體" pitchFamily="65" charset="-120"/>
              </a:rPr>
              <a:t>使用 </a:t>
            </a:r>
            <a:r>
              <a:rPr lang="en-US" altLang="zh-TW" sz="2600" b="1">
                <a:latin typeface="標楷體" pitchFamily="65" charset="-120"/>
              </a:rPr>
              <a:t>show ip ospf neighbor </a:t>
            </a:r>
            <a:r>
              <a:rPr lang="zh-TW" altLang="en-US" sz="2600">
                <a:latin typeface="標楷體" pitchFamily="65" charset="-120"/>
              </a:rPr>
              <a:t>命令來驗證路由器是否已經與其鄰居路由器形成鄰接。若未顯示鄰居路由器的路由器 </a:t>
            </a:r>
            <a:r>
              <a:rPr lang="en-US" altLang="zh-TW" sz="2600">
                <a:latin typeface="標楷體" pitchFamily="65" charset="-120"/>
              </a:rPr>
              <a:t>ID</a:t>
            </a:r>
            <a:r>
              <a:rPr lang="zh-TW" altLang="en-US" sz="2600">
                <a:latin typeface="標楷體" pitchFamily="65" charset="-120"/>
              </a:rPr>
              <a:t>，或未顯示 </a:t>
            </a:r>
            <a:r>
              <a:rPr lang="en-US" altLang="zh-TW" sz="2600">
                <a:latin typeface="標楷體" pitchFamily="65" charset="-120"/>
              </a:rPr>
              <a:t>FULL </a:t>
            </a:r>
            <a:r>
              <a:rPr lang="zh-TW" altLang="en-US" sz="2600">
                <a:latin typeface="標楷體" pitchFamily="65" charset="-120"/>
              </a:rPr>
              <a:t>狀態，則表明兩台路由器未建立 </a:t>
            </a:r>
            <a:r>
              <a:rPr lang="en-US" altLang="zh-TW" sz="2600">
                <a:latin typeface="標楷體" pitchFamily="65" charset="-120"/>
              </a:rPr>
              <a:t>OSPF </a:t>
            </a:r>
            <a:r>
              <a:rPr lang="zh-TW" altLang="en-US" sz="2600">
                <a:latin typeface="標楷體" pitchFamily="65" charset="-120"/>
              </a:rPr>
              <a:t>鄰接。</a:t>
            </a:r>
            <a:endParaRPr lang="en-US" altLang="zh-TW" sz="2600">
              <a:latin typeface="標楷體" pitchFamily="65" charset="-120"/>
            </a:endParaRPr>
          </a:p>
          <a:p>
            <a:pPr marL="457189" indent="-457189">
              <a:buFont typeface="Arial" pitchFamily="34" charset="0"/>
              <a:buChar char="•"/>
            </a:pPr>
            <a:r>
              <a:rPr lang="zh-TW" altLang="en-US" sz="2600" b="1">
                <a:latin typeface="標楷體" pitchFamily="65" charset="-120"/>
              </a:rPr>
              <a:t>註</a:t>
            </a:r>
            <a:r>
              <a:rPr lang="zh-TW" altLang="en-US" sz="2600">
                <a:latin typeface="標楷體" pitchFamily="65" charset="-120"/>
              </a:rPr>
              <a:t>：一部非 </a:t>
            </a:r>
            <a:r>
              <a:rPr lang="en-US" altLang="zh-TW" sz="2600">
                <a:latin typeface="標楷體" pitchFamily="65" charset="-120"/>
              </a:rPr>
              <a:t>DR </a:t>
            </a:r>
            <a:r>
              <a:rPr lang="zh-TW" altLang="en-US" sz="2600">
                <a:latin typeface="標楷體" pitchFamily="65" charset="-120"/>
              </a:rPr>
              <a:t>或 </a:t>
            </a:r>
            <a:r>
              <a:rPr lang="en-US" altLang="zh-TW" sz="2600">
                <a:latin typeface="標楷體" pitchFamily="65" charset="-120"/>
              </a:rPr>
              <a:t>BDR </a:t>
            </a:r>
            <a:r>
              <a:rPr lang="zh-TW" altLang="en-US" sz="2600">
                <a:latin typeface="標楷體" pitchFamily="65" charset="-120"/>
              </a:rPr>
              <a:t>路由器如果與另一部非 </a:t>
            </a:r>
            <a:r>
              <a:rPr lang="en-US" altLang="zh-TW" sz="2600">
                <a:latin typeface="標楷體" pitchFamily="65" charset="-120"/>
              </a:rPr>
              <a:t>DR </a:t>
            </a:r>
            <a:r>
              <a:rPr lang="zh-TW" altLang="en-US" sz="2600">
                <a:latin typeface="標楷體" pitchFamily="65" charset="-120"/>
              </a:rPr>
              <a:t>或 </a:t>
            </a:r>
            <a:r>
              <a:rPr lang="en-US" altLang="zh-TW" sz="2600">
                <a:latin typeface="標楷體" pitchFamily="65" charset="-120"/>
              </a:rPr>
              <a:t>BDR </a:t>
            </a:r>
            <a:r>
              <a:rPr lang="zh-TW" altLang="en-US" sz="2600">
                <a:latin typeface="標楷體" pitchFamily="65" charset="-120"/>
              </a:rPr>
              <a:t>路由器有鄰接關係，就會顯示雙向鄰接關係，而不是完整。</a:t>
            </a:r>
            <a:endParaRPr lang="en-US" altLang="zh-TW" sz="2600">
              <a:latin typeface="標楷體" pitchFamily="65" charset="-120"/>
            </a:endParaRPr>
          </a:p>
          <a:p>
            <a:pPr marL="457189" indent="-457189">
              <a:buFont typeface="Arial" pitchFamily="34" charset="0"/>
              <a:buChar char="•"/>
            </a:pPr>
            <a:r>
              <a:rPr lang="zh-TW" altLang="en-US" sz="2600">
                <a:latin typeface="標楷體" pitchFamily="65" charset="-120"/>
              </a:rPr>
              <a:t>下面的命令輸出顯示 </a:t>
            </a:r>
            <a:r>
              <a:rPr lang="en-US" altLang="zh-TW" sz="2600">
                <a:latin typeface="標楷體" pitchFamily="65" charset="-120"/>
              </a:rPr>
              <a:t>R1 </a:t>
            </a:r>
            <a:r>
              <a:rPr lang="zh-TW" altLang="en-US" sz="2600">
                <a:latin typeface="標楷體" pitchFamily="65" charset="-120"/>
              </a:rPr>
              <a:t>的鄰居表。</a:t>
            </a:r>
          </a:p>
          <a:p>
            <a:pPr marL="457189" indent="-457189">
              <a:buFont typeface="Arial" pitchFamily="34" charset="0"/>
              <a:buChar char="•"/>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2.6</a:t>
            </a:r>
            <a:r>
              <a:rPr lang="zh-TW" altLang="zh-TW" sz="3600" smtClean="0">
                <a:solidFill>
                  <a:srgbClr val="004C69"/>
                </a:solidFill>
              </a:rPr>
              <a:t>驗證</a:t>
            </a:r>
            <a:r>
              <a:rPr lang="zh-TW" altLang="en-US" sz="3600">
                <a:solidFill>
                  <a:srgbClr val="004C69"/>
                </a:solidFill>
              </a:rPr>
              <a:t>單區域 </a:t>
            </a:r>
            <a:r>
              <a:rPr lang="zh-TW" altLang="zh-TW" sz="3600">
                <a:solidFill>
                  <a:srgbClr val="004C69"/>
                </a:solidFill>
              </a:rPr>
              <a:t>OSPFv2</a:t>
            </a:r>
            <a:br>
              <a:rPr lang="en-US" sz="3600">
                <a:solidFill>
                  <a:srgbClr val="004C69"/>
                </a:solidFill>
              </a:rPr>
            </a:br>
            <a:r>
              <a:rPr lang="zh-TW" altLang="en-US" sz="3600">
                <a:solidFill>
                  <a:srgbClr val="004C69"/>
                </a:solidFill>
              </a:rPr>
              <a:t>驗證 </a:t>
            </a:r>
            <a:r>
              <a:rPr lang="en-US" altLang="zh-TW" sz="3600">
                <a:solidFill>
                  <a:srgbClr val="004C69"/>
                </a:solidFill>
              </a:rPr>
              <a:t>OSPF </a:t>
            </a:r>
            <a:r>
              <a:rPr lang="zh-TW" altLang="en-US" sz="3600">
                <a:solidFill>
                  <a:srgbClr val="004C69"/>
                </a:solidFill>
              </a:rPr>
              <a:t>鄰居（續）</a:t>
            </a:r>
          </a:p>
        </p:txBody>
      </p:sp>
      <p:sp>
        <p:nvSpPr>
          <p:cNvPr id="6" name="Rectangle 5">
            <a:extLst>
              <a:ext uri="{FF2B5EF4-FFF2-40B4-BE49-F238E27FC236}">
                <a16:creationId xmlns:a16="http://schemas.microsoft.com/office/drawing/2014/main" id="{20AC6078-7002-A441-8661-D2139B2256E0}"/>
              </a:ext>
            </a:extLst>
          </p:cNvPr>
          <p:cNvSpPr/>
          <p:nvPr/>
        </p:nvSpPr>
        <p:spPr>
          <a:xfrm>
            <a:off x="519043" y="4358112"/>
            <a:ext cx="11040075" cy="1323439"/>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ospf neighbor </a:t>
            </a:r>
          </a:p>
          <a:p>
            <a:r>
              <a:rPr lang="en-US" altLang="zh-TW" sz="1600">
                <a:solidFill>
                  <a:schemeClr val="bg1"/>
                </a:solidFill>
                <a:latin typeface="Courier New" panose="02070309020205020404" pitchFamily="49" charset="0"/>
                <a:cs typeface="Courier New" panose="02070309020205020404" pitchFamily="49" charset="0"/>
              </a:rPr>
              <a:t>Neighbor ID     Pri   State           Dead Time   Address         Interface</a:t>
            </a:r>
          </a:p>
          <a:p>
            <a:r>
              <a:rPr lang="en-US" altLang="zh-TW" sz="1600">
                <a:solidFill>
                  <a:schemeClr val="bg1"/>
                </a:solidFill>
                <a:latin typeface="Courier New" panose="02070309020205020404" pitchFamily="49" charset="0"/>
                <a:cs typeface="Courier New" panose="02070309020205020404" pitchFamily="49" charset="0"/>
              </a:rPr>
              <a:t>3.3.3.3           0   FULL/  -        00:00:19    10.1.1.13       GigabitEthernet0/0/1</a:t>
            </a:r>
          </a:p>
          <a:p>
            <a:r>
              <a:rPr lang="en-US" altLang="zh-TW" sz="1600">
                <a:solidFill>
                  <a:schemeClr val="bg1"/>
                </a:solidFill>
                <a:latin typeface="Courier New" panose="02070309020205020404" pitchFamily="49" charset="0"/>
                <a:cs typeface="Courier New" panose="02070309020205020404" pitchFamily="49" charset="0"/>
              </a:rPr>
              <a:t>2.2.2.2           0   FULL/  -        00:00:18    10.1.1.6        GigabitEthernet0/0/0</a:t>
            </a:r>
          </a:p>
          <a:p>
            <a:r>
              <a:rPr lang="en-US" altLang="zh-TW" sz="1600">
                <a:solidFill>
                  <a:schemeClr val="bg1"/>
                </a:solidFill>
                <a:latin typeface="Courier New" panose="02070309020205020404" pitchFamily="49" charset="0"/>
                <a:cs typeface="Courier New" panose="02070309020205020404" pitchFamily="49" charset="0"/>
              </a:rPr>
              <a:t>R1#</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77</a:t>
            </a:fld>
            <a:endParaRPr lang="en-US" kern="0">
              <a:solidFill>
                <a:srgbClr val="595959"/>
              </a:solidFill>
            </a:endParaRPr>
          </a:p>
        </p:txBody>
      </p:sp>
    </p:spTree>
    <p:custDataLst>
      <p:tags r:id="rId3"/>
    </p:custDataLst>
    <p:extLst>
      <p:ext uri="{BB962C8B-B14F-4D97-AF65-F5344CB8AC3E}">
        <p14:creationId xmlns:p14="http://schemas.microsoft.com/office/powerpoint/2010/main" val="3973312938"/>
      </p:ext>
    </p:extLst>
  </p:cSld>
  <p:clrMapOvr>
    <a:masterClrMapping/>
  </p:clrMapOvr>
  <p:transition/>
  <p:timing/>
</p:sld>
</file>

<file path=ppt/slides/slide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228BC15C-0694-E24E-9F01-BF964FCB2A05}"/>
              </a:ext>
            </a:extLst>
          </p:cNvPr>
          <p:cNvSpPr>
            <a:spLocks noGrp="1"/>
          </p:cNvSpPr>
          <p:nvPr>
            <p:ph idx="1"/>
          </p:nvPr>
        </p:nvSpPr>
        <p:spPr>
          <a:xfrm>
            <a:off x="701478" y="1065259"/>
            <a:ext cx="11804381" cy="5540425"/>
          </a:xfrm>
        </p:spPr>
        <p:txBody>
          <a:bodyPr/>
          <a:lstStyle/>
          <a:p>
            <a:pPr marL="0" indent="0">
              <a:buNone/>
            </a:pPr>
            <a:r>
              <a:rPr lang="zh-TW" altLang="en-US" sz="2600">
                <a:latin typeface="標楷體" pitchFamily="65" charset="-120"/>
                <a:cs typeface="Arial" pitchFamily="34" charset="0"/>
              </a:rPr>
              <a:t>如果出現以下情況，兩部路由器可能無法形成 </a:t>
            </a:r>
            <a:r>
              <a:rPr lang="en-US" altLang="zh-TW" sz="2600">
                <a:latin typeface="標楷體" pitchFamily="65" charset="-120"/>
                <a:cs typeface="Arial" pitchFamily="34" charset="0"/>
              </a:rPr>
              <a:t>OSPFv2 </a:t>
            </a:r>
            <a:r>
              <a:rPr lang="zh-TW" altLang="en-US" sz="2600">
                <a:latin typeface="標楷體" pitchFamily="65" charset="-120"/>
                <a:cs typeface="Arial" pitchFamily="34" charset="0"/>
              </a:rPr>
              <a:t>鄰接關係。</a:t>
            </a:r>
          </a:p>
          <a:p>
            <a:r>
              <a:rPr lang="zh-TW" altLang="en-US" sz="2600">
                <a:latin typeface="標楷體" pitchFamily="65" charset="-120"/>
                <a:cs typeface="Arial" pitchFamily="34" charset="0"/>
              </a:rPr>
              <a:t>子網路遮罩不匹配，導致該兩部路由器分處於不同的網路中。</a:t>
            </a:r>
          </a:p>
          <a:p>
            <a:r>
              <a:rPr lang="en-US" altLang="zh-TW" sz="2600">
                <a:latin typeface="標楷體" pitchFamily="65" charset="-120"/>
                <a:cs typeface="Arial" pitchFamily="34" charset="0"/>
              </a:rPr>
              <a:t>OSPFv2 Hello </a:t>
            </a:r>
            <a:r>
              <a:rPr lang="zh-TW" altLang="en-US" sz="2600">
                <a:latin typeface="標楷體" pitchFamily="65" charset="-120"/>
                <a:cs typeface="Arial" pitchFamily="34" charset="0"/>
              </a:rPr>
              <a:t>計時器或 </a:t>
            </a:r>
            <a:r>
              <a:rPr lang="en-US" altLang="zh-TW" sz="2600">
                <a:latin typeface="標楷體" pitchFamily="65" charset="-120"/>
                <a:cs typeface="Arial" pitchFamily="34" charset="0"/>
              </a:rPr>
              <a:t>Dead </a:t>
            </a:r>
            <a:r>
              <a:rPr lang="zh-TW" altLang="en-US" sz="2600">
                <a:latin typeface="標楷體" pitchFamily="65" charset="-120"/>
                <a:cs typeface="Arial" pitchFamily="34" charset="0"/>
              </a:rPr>
              <a:t>計時器不匹配。</a:t>
            </a:r>
          </a:p>
          <a:p>
            <a:r>
              <a:rPr lang="en-US" altLang="zh-TW" sz="2600">
                <a:latin typeface="標楷體" pitchFamily="65" charset="-120"/>
                <a:cs typeface="Arial" pitchFamily="34" charset="0"/>
              </a:rPr>
              <a:t>OSPFv2 </a:t>
            </a:r>
            <a:r>
              <a:rPr lang="zh-TW" altLang="en-US" sz="2600">
                <a:latin typeface="標楷體" pitchFamily="65" charset="-120"/>
                <a:cs typeface="Arial" pitchFamily="34" charset="0"/>
              </a:rPr>
              <a:t>網路類型不匹配。</a:t>
            </a:r>
          </a:p>
          <a:p>
            <a:r>
              <a:rPr lang="zh-TW" altLang="en-US" sz="2600">
                <a:latin typeface="標楷體" pitchFamily="65" charset="-120"/>
                <a:cs typeface="Arial" pitchFamily="34" charset="0"/>
              </a:rPr>
              <a:t>缺少或不正確的 </a:t>
            </a:r>
            <a:r>
              <a:rPr lang="en-US" altLang="zh-TW" sz="2600">
                <a:latin typeface="標楷體" pitchFamily="65" charset="-120"/>
                <a:cs typeface="Arial" pitchFamily="34" charset="0"/>
              </a:rPr>
              <a:t>OSPFv2 network </a:t>
            </a:r>
            <a:r>
              <a:rPr lang="zh-TW" altLang="en-US" sz="2600">
                <a:latin typeface="標楷體" pitchFamily="65" charset="-120"/>
                <a:cs typeface="Arial" pitchFamily="34" charset="0"/>
              </a:rPr>
              <a:t>命令。</a:t>
            </a:r>
          </a:p>
          <a:p>
            <a:pPr marL="457189" indent="-457189">
              <a:buFont typeface="Arial" pitchFamily="34" charset="0"/>
              <a:buChar char="•"/>
            </a:pPr>
            <a:endParaRPr lang="en-US" sz="2133">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2.6</a:t>
            </a:r>
            <a:r>
              <a:rPr lang="zh-TW" altLang="en-US" sz="3600">
                <a:solidFill>
                  <a:srgbClr val="004C69"/>
                </a:solidFill>
              </a:rPr>
              <a:t>驗證單區域 </a:t>
            </a:r>
            <a:r>
              <a:rPr lang="en-US" altLang="zh-TW" sz="3600">
                <a:solidFill>
                  <a:srgbClr val="004C69"/>
                </a:solidFill>
              </a:rPr>
              <a:t>OSPFv2</a:t>
            </a:r>
            <a:br>
              <a:rPr lang="en-US" altLang="zh-TW" sz="3600">
                <a:solidFill>
                  <a:srgbClr val="004C69"/>
                </a:solidFill>
              </a:rPr>
            </a:br>
            <a:r>
              <a:rPr lang="zh-TW" altLang="zh-TW" sz="3600">
                <a:solidFill>
                  <a:srgbClr val="004C69"/>
                </a:solidFill>
              </a:rPr>
              <a:t>驗證 OSPF 鄰居</a:t>
            </a:r>
            <a:r>
              <a:rPr lang="zh-TW" altLang="en-US" sz="3600">
                <a:solidFill>
                  <a:srgbClr val="004C69"/>
                </a:solidFill>
              </a:rPr>
              <a:t>（續）</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78</a:t>
            </a:fld>
            <a:endParaRPr lang="en-US" kern="0">
              <a:solidFill>
                <a:srgbClr val="595959"/>
              </a:solidFill>
            </a:endParaRPr>
          </a:p>
        </p:txBody>
      </p:sp>
    </p:spTree>
    <p:custDataLst>
      <p:tags r:id="rId3"/>
    </p:custDataLst>
    <p:extLst>
      <p:ext uri="{BB962C8B-B14F-4D97-AF65-F5344CB8AC3E}">
        <p14:creationId xmlns:p14="http://schemas.microsoft.com/office/powerpoint/2010/main" val="3619493288"/>
      </p:ext>
    </p:extLst>
  </p:cSld>
  <p:clrMapOvr>
    <a:masterClrMapping/>
  </p:clrMapOvr>
  <p:transition/>
  <p:timing/>
</p:sld>
</file>

<file path=ppt/slides/slide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5C18805C-1AAE-E44C-B912-18D3608533D6}"/>
              </a:ext>
            </a:extLst>
          </p:cNvPr>
          <p:cNvSpPr>
            <a:spLocks noGrp="1"/>
          </p:cNvSpPr>
          <p:nvPr>
            <p:ph idx="1"/>
          </p:nvPr>
        </p:nvSpPr>
        <p:spPr>
          <a:xfrm>
            <a:off x="192087" y="1065260"/>
            <a:ext cx="4035132" cy="5540425"/>
          </a:xfrm>
        </p:spPr>
        <p:txBody>
          <a:bodyPr>
            <a:normAutofit/>
          </a:bodyPr>
          <a:lstStyle/>
          <a:p>
            <a:pPr marL="0" indent="0">
              <a:buNone/>
            </a:pPr>
            <a:r>
              <a:rPr lang="en-US" altLang="zh-TW" sz="2600" b="1">
                <a:latin typeface="標楷體" pitchFamily="65" charset="-120"/>
              </a:rPr>
              <a:t>show ip protocols </a:t>
            </a:r>
            <a:r>
              <a:rPr lang="zh-TW" altLang="en-US" sz="2600">
                <a:latin typeface="標楷體" pitchFamily="65" charset="-120"/>
              </a:rPr>
              <a:t>命令是驗證重要 </a:t>
            </a:r>
            <a:r>
              <a:rPr lang="en-US" altLang="zh-TW" sz="2600">
                <a:latin typeface="標楷體" pitchFamily="65" charset="-120"/>
              </a:rPr>
              <a:t>OSPF </a:t>
            </a:r>
            <a:r>
              <a:rPr lang="zh-TW" altLang="en-US" sz="2600">
                <a:latin typeface="標楷體" pitchFamily="65" charset="-120"/>
              </a:rPr>
              <a:t>設定資訊的快速方法，如下列命令輸出所示。這包括 </a:t>
            </a:r>
            <a:r>
              <a:rPr lang="en-US" altLang="zh-TW" sz="2600">
                <a:latin typeface="標楷體" pitchFamily="65" charset="-120"/>
              </a:rPr>
              <a:t>OSPFv2 </a:t>
            </a:r>
            <a:r>
              <a:rPr lang="zh-TW" altLang="en-US" sz="2600">
                <a:latin typeface="標楷體" pitchFamily="65" charset="-120"/>
              </a:rPr>
              <a:t>程序識別碼、路由器 </a:t>
            </a:r>
            <a:r>
              <a:rPr lang="en-US" altLang="zh-TW" sz="2600">
                <a:latin typeface="標楷體" pitchFamily="65" charset="-120"/>
              </a:rPr>
              <a:t>ID </a:t>
            </a:r>
            <a:r>
              <a:rPr lang="zh-TW" altLang="en-US" sz="2600">
                <a:latin typeface="標楷體" pitchFamily="65" charset="-120"/>
              </a:rPr>
              <a:t>、明確設定為通告 </a:t>
            </a:r>
            <a:r>
              <a:rPr lang="en-US" altLang="zh-TW" sz="2600">
                <a:latin typeface="標楷體" pitchFamily="65" charset="-120"/>
              </a:rPr>
              <a:t>OSPF </a:t>
            </a:r>
            <a:r>
              <a:rPr lang="zh-TW" altLang="en-US" sz="2600">
                <a:latin typeface="標楷體" pitchFamily="65" charset="-120"/>
              </a:rPr>
              <a:t>路由的介面、接收路由器更新的鄰居，以及預設的管理距離，也就是 </a:t>
            </a:r>
            <a:r>
              <a:rPr lang="en-US" altLang="zh-TW" sz="2600">
                <a:latin typeface="標楷體" pitchFamily="65" charset="-120"/>
              </a:rPr>
              <a:t>OSPF </a:t>
            </a:r>
            <a:r>
              <a:rPr lang="zh-TW" altLang="en-US" sz="2600">
                <a:latin typeface="標楷體" pitchFamily="65" charset="-120"/>
              </a:rPr>
              <a:t>的 </a:t>
            </a:r>
            <a:r>
              <a:rPr lang="en-US" altLang="zh-TW" sz="2600">
                <a:latin typeface="標楷體" pitchFamily="65" charset="-120"/>
              </a:rPr>
              <a:t>110</a:t>
            </a:r>
            <a:r>
              <a:rPr lang="zh-TW" altLang="en-US" sz="2600">
                <a:latin typeface="標楷體" pitchFamily="65" charset="-120"/>
              </a:rPr>
              <a:t>。</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2.6</a:t>
            </a:r>
            <a:r>
              <a:rPr lang="zh-TW" altLang="en-US" sz="3600" smtClean="0">
                <a:solidFill>
                  <a:srgbClr val="004C69"/>
                </a:solidFill>
              </a:rPr>
              <a:t>驗證</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en-US" sz="3600">
                <a:solidFill>
                  <a:srgbClr val="004C69"/>
                </a:solidFill>
              </a:rPr>
              <a:t>驗證 </a:t>
            </a:r>
            <a:r>
              <a:rPr lang="en-US" altLang="zh-TW" sz="3600">
                <a:solidFill>
                  <a:srgbClr val="004C69"/>
                </a:solidFill>
              </a:rPr>
              <a:t>OSPF </a:t>
            </a:r>
            <a:r>
              <a:rPr lang="zh-TW" altLang="en-US" sz="3600">
                <a:solidFill>
                  <a:srgbClr val="004C69"/>
                </a:solidFill>
              </a:rPr>
              <a:t>協定設定</a:t>
            </a:r>
          </a:p>
        </p:txBody>
      </p:sp>
      <p:sp>
        <p:nvSpPr>
          <p:cNvPr id="6" name="Rectangle 5">
            <a:extLst>
              <a:ext uri="{FF2B5EF4-FFF2-40B4-BE49-F238E27FC236}">
                <a16:creationId xmlns:a16="http://schemas.microsoft.com/office/drawing/2014/main" id="{AFA52DEA-5D8A-1645-9EFC-CEC22F139508}"/>
              </a:ext>
            </a:extLst>
          </p:cNvPr>
          <p:cNvSpPr/>
          <p:nvPr/>
        </p:nvSpPr>
        <p:spPr>
          <a:xfrm>
            <a:off x="4227219" y="1098210"/>
            <a:ext cx="7831668" cy="5016758"/>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protocols</a:t>
            </a:r>
          </a:p>
          <a:p>
            <a:r>
              <a:rPr lang="en-US" altLang="zh-TW" sz="1600">
                <a:solidFill>
                  <a:schemeClr val="bg1"/>
                </a:solidFill>
                <a:latin typeface="Courier New" panose="02070309020205020404" pitchFamily="49" charset="0"/>
                <a:cs typeface="Courier New" panose="02070309020205020404" pitchFamily="49" charset="0"/>
              </a:rPr>
              <a:t>*** IP Routing is NSF aware ***</a:t>
            </a:r>
          </a:p>
          <a:p>
            <a:r>
              <a:rPr lang="zh-TW" altLang="en-US" sz="1600">
                <a:solidFill>
                  <a:schemeClr val="bg1"/>
                </a:solidFill>
                <a:latin typeface="Courier New" panose="02070309020205020404" pitchFamily="49" charset="0"/>
                <a:cs typeface="Courier New" panose="02070309020205020404" pitchFamily="49" charset="0"/>
              </a:rPr>
              <a:t>（輸出省略） </a:t>
            </a:r>
            <a:endParaRPr lang="en-US" altLang="zh-TW" sz="1600">
              <a:solidFill>
                <a:schemeClr val="bg1"/>
              </a:solidFill>
              <a:latin typeface="Courier New" panose="02070309020205020404" pitchFamily="49" charset="0"/>
              <a:cs typeface="Courier New" panose="02070309020205020404" pitchFamily="49" charset="0"/>
            </a:endParaRPr>
          </a:p>
          <a:p>
            <a:r>
              <a:rPr lang="en-US" altLang="zh-TW" sz="1600">
                <a:solidFill>
                  <a:schemeClr val="bg1"/>
                </a:solidFill>
                <a:latin typeface="Courier New" panose="02070309020205020404" pitchFamily="49" charset="0"/>
                <a:cs typeface="Courier New" panose="02070309020205020404" pitchFamily="49" charset="0"/>
              </a:rPr>
              <a:t>Routing Protocol is </a:t>
            </a:r>
            <a:r>
              <a:rPr lang="en-US" altLang="zh-TW" sz="1600">
                <a:solidFill>
                  <a:schemeClr val="accent6"/>
                </a:solidFill>
                <a:latin typeface="Courier New" panose="02070309020205020404" pitchFamily="49" charset="0"/>
                <a:cs typeface="Courier New" panose="02070309020205020404" pitchFamily="49" charset="0"/>
              </a:rPr>
              <a:t>"ospf 10"</a:t>
            </a:r>
          </a:p>
          <a:p>
            <a:r>
              <a:rPr lang="en-US" altLang="zh-TW" sz="1600">
                <a:solidFill>
                  <a:schemeClr val="bg1"/>
                </a:solidFill>
                <a:latin typeface="Courier New" panose="02070309020205020404" pitchFamily="49" charset="0"/>
                <a:cs typeface="Courier New" panose="02070309020205020404" pitchFamily="49" charset="0"/>
              </a:rPr>
              <a:t>  Outgoing update filter list for all interfaces is not set</a:t>
            </a:r>
          </a:p>
          <a:p>
            <a:r>
              <a:rPr lang="en-US" altLang="zh-TW" sz="1600">
                <a:solidFill>
                  <a:schemeClr val="bg1"/>
                </a:solidFill>
                <a:latin typeface="Courier New" panose="02070309020205020404" pitchFamily="49" charset="0"/>
                <a:cs typeface="Courier New" panose="02070309020205020404" pitchFamily="49" charset="0"/>
              </a:rPr>
              <a:t>  Incoming update filter list for all interfaces is not set</a:t>
            </a:r>
          </a:p>
          <a:p>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Router ID 1.1.1.1</a:t>
            </a:r>
          </a:p>
          <a:p>
            <a:r>
              <a:rPr lang="en-US" altLang="zh-TW" sz="1600">
                <a:solidFill>
                  <a:schemeClr val="bg1"/>
                </a:solidFill>
                <a:latin typeface="Courier New" panose="02070309020205020404" pitchFamily="49" charset="0"/>
                <a:cs typeface="Courier New" panose="02070309020205020404" pitchFamily="49" charset="0"/>
              </a:rPr>
              <a:t>  Number of areas in this router is 1. 1 normal 0 stub 0 nssa</a:t>
            </a:r>
            <a:endParaRPr lang="en-US" altLang="zh-TW" sz="1600">
              <a:solidFill>
                <a:schemeClr val="bg1"/>
              </a:solidFill>
              <a:latin typeface="Courier New" panose="02070309020205020404" pitchFamily="49" charset="0"/>
              <a:cs typeface="Courier New" panose="02070309020205020404" pitchFamily="49" charset="0"/>
            </a:endParaRPr>
          </a:p>
          <a:p>
            <a:r>
              <a:rPr lang="en-US" altLang="zh-TW" sz="1600">
                <a:solidFill>
                  <a:schemeClr val="bg1"/>
                </a:solidFill>
                <a:latin typeface="Courier New" panose="02070309020205020404" pitchFamily="49" charset="0"/>
                <a:cs typeface="Courier New" panose="02070309020205020404" pitchFamily="49" charset="0"/>
              </a:rPr>
              <a:t>  Maximum path: 4</a:t>
            </a:r>
          </a:p>
          <a:p>
            <a:r>
              <a:rPr lang="en-US" altLang="zh-TW" sz="1600">
                <a:solidFill>
                  <a:schemeClr val="bg1"/>
                </a:solidFill>
                <a:latin typeface="Courier New" panose="02070309020205020404" pitchFamily="49" charset="0"/>
                <a:cs typeface="Courier New" panose="02070309020205020404" pitchFamily="49" charset="0"/>
              </a:rPr>
              <a:t>  Routing for Networks:</a:t>
            </a:r>
          </a:p>
          <a:p>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Routing on Interfaces Configured Explicitly (Area 0):</a:t>
            </a:r>
          </a:p>
          <a:p>
            <a:r>
              <a:rPr lang="en-US" altLang="zh-TW" sz="1600">
                <a:solidFill>
                  <a:schemeClr val="accent6"/>
                </a:solidFill>
                <a:latin typeface="Courier New" panose="02070309020205020404" pitchFamily="49" charset="0"/>
                <a:cs typeface="Courier New" panose="02070309020205020404" pitchFamily="49" charset="0"/>
              </a:rPr>
              <a:t>    Loopback0</a:t>
            </a:r>
          </a:p>
          <a:p>
            <a:r>
              <a:rPr lang="en-US" altLang="zh-TW" sz="1600">
                <a:solidFill>
                  <a:schemeClr val="accent6"/>
                </a:solidFill>
                <a:latin typeface="Courier New" panose="02070309020205020404" pitchFamily="49" charset="0"/>
                <a:cs typeface="Courier New" panose="02070309020205020404" pitchFamily="49" charset="0"/>
              </a:rPr>
              <a:t>    GigabitEthernet0/0/1</a:t>
            </a:r>
          </a:p>
          <a:p>
            <a:r>
              <a:rPr lang="en-US" altLang="zh-TW" sz="1600">
                <a:solidFill>
                  <a:schemeClr val="accent6"/>
                </a:solidFill>
                <a:latin typeface="Courier New" panose="02070309020205020404" pitchFamily="49" charset="0"/>
                <a:cs typeface="Courier New" panose="02070309020205020404" pitchFamily="49" charset="0"/>
              </a:rPr>
              <a:t>    GigabitEthernet0/0/0</a:t>
            </a:r>
          </a:p>
          <a:p>
            <a:r>
              <a:rPr lang="en-US" altLang="zh-TW" sz="1600">
                <a:solidFill>
                  <a:schemeClr val="accent6"/>
                </a:solidFill>
                <a:latin typeface="Courier New" panose="02070309020205020404" pitchFamily="49" charset="0"/>
                <a:cs typeface="Courier New" panose="02070309020205020404" pitchFamily="49" charset="0"/>
              </a:rPr>
              <a:t>  Routing Information Sources:</a:t>
            </a:r>
          </a:p>
          <a:p>
            <a:r>
              <a:rPr lang="en-US" altLang="zh-TW" sz="1600">
                <a:solidFill>
                  <a:schemeClr val="accent6"/>
                </a:solidFill>
                <a:latin typeface="Courier New" panose="02070309020205020404" pitchFamily="49" charset="0"/>
                <a:cs typeface="Courier New" panose="02070309020205020404" pitchFamily="49" charset="0"/>
              </a:rPr>
              <a:t>    Gateway         Distance      Last Update</a:t>
            </a:r>
          </a:p>
          <a:p>
            <a:r>
              <a:rPr lang="en-US" altLang="zh-TW" sz="1600">
                <a:solidFill>
                  <a:schemeClr val="accent6"/>
                </a:solidFill>
                <a:latin typeface="Courier New" panose="02070309020205020404" pitchFamily="49" charset="0"/>
                <a:cs typeface="Courier New" panose="02070309020205020404" pitchFamily="49" charset="0"/>
              </a:rPr>
              <a:t>    3.3.3.3              110      00:09:30</a:t>
            </a:r>
          </a:p>
          <a:p>
            <a:r>
              <a:rPr lang="en-US" altLang="zh-TW" sz="1600">
                <a:solidFill>
                  <a:schemeClr val="accent6"/>
                </a:solidFill>
                <a:latin typeface="Courier New" panose="02070309020205020404" pitchFamily="49" charset="0"/>
                <a:cs typeface="Courier New" panose="02070309020205020404" pitchFamily="49" charset="0"/>
              </a:rPr>
              <a:t>    2.2.2.2              110      00:09:58</a:t>
            </a:r>
          </a:p>
          <a:p>
            <a:r>
              <a:rPr lang="en-US" altLang="zh-TW" sz="1600">
                <a:solidFill>
                  <a:schemeClr val="bg1"/>
                </a:solidFill>
                <a:latin typeface="Courier New" panose="02070309020205020404" pitchFamily="49" charset="0"/>
                <a:cs typeface="Courier New" panose="02070309020205020404" pitchFamily="49" charset="0"/>
              </a:rPr>
              <a:t>  Distance: (default is </a:t>
            </a:r>
            <a:r>
              <a:rPr lang="en-US" altLang="zh-TW" sz="1600">
                <a:solidFill>
                  <a:schemeClr val="accent6"/>
                </a:solidFill>
                <a:latin typeface="Courier New" panose="02070309020205020404" pitchFamily="49" charset="0"/>
                <a:cs typeface="Courier New" panose="02070309020205020404" pitchFamily="49" charset="0"/>
              </a:rPr>
              <a:t>110</a:t>
            </a:r>
            <a:r>
              <a:rPr lang="en-US" altLang="zh-TW" sz="1600">
                <a:solidFill>
                  <a:schemeClr val="bg1"/>
                </a:solidFill>
                <a:latin typeface="Courier New" panose="02070309020205020404" pitchFamily="49" charset="0"/>
                <a:cs typeface="Courier New" panose="02070309020205020404" pitchFamily="49" charset="0"/>
              </a:rPr>
              <a:t>)</a:t>
            </a:r>
          </a:p>
          <a:p>
            <a:r>
              <a:rPr lang="en-US" altLang="zh-TW" sz="1600">
                <a:solidFill>
                  <a:schemeClr val="bg1"/>
                </a:solidFill>
                <a:latin typeface="Courier New" panose="02070309020205020404" pitchFamily="49" charset="0"/>
                <a:cs typeface="Courier New" panose="02070309020205020404" pitchFamily="49" charset="0"/>
              </a:rPr>
              <a:t>R1#</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79</a:t>
            </a:fld>
            <a:endParaRPr lang="en-US" kern="0">
              <a:solidFill>
                <a:srgbClr val="595959"/>
              </a:solidFill>
            </a:endParaRPr>
          </a:p>
        </p:txBody>
      </p:sp>
    </p:spTree>
    <p:custDataLst>
      <p:tags r:id="rId3"/>
    </p:custDataLst>
    <p:extLst>
      <p:ext uri="{BB962C8B-B14F-4D97-AF65-F5344CB8AC3E}">
        <p14:creationId xmlns:p14="http://schemas.microsoft.com/office/powerpoint/2010/main" val="784491650"/>
      </p:ext>
    </p:extLst>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153383C8-4130-674A-8D44-C5C315B52B8C}"/>
              </a:ext>
            </a:extLst>
          </p:cNvPr>
          <p:cNvSpPr>
            <a:spLocks noGrp="1"/>
          </p:cNvSpPr>
          <p:nvPr>
            <p:ph idx="1"/>
          </p:nvPr>
        </p:nvSpPr>
        <p:spPr>
          <a:xfrm>
            <a:off x="193810" y="1211579"/>
            <a:ext cx="11804381" cy="5540425"/>
          </a:xfrm>
        </p:spPr>
        <p:txBody>
          <a:bodyPr/>
          <a:lstStyle/>
          <a:p>
            <a:pPr marL="457189" indent="-457189">
              <a:buFont typeface="Arial" pitchFamily="34" charset="0"/>
              <a:buChar char="•"/>
            </a:pPr>
            <a:r>
              <a:rPr lang="zh-TW" altLang="en-US" sz="2133">
                <a:latin typeface="標楷體" pitchFamily="65" charset="-120"/>
              </a:rPr>
              <a:t>路由器使用基於 </a:t>
            </a:r>
            <a:r>
              <a:rPr lang="en-US" altLang="zh-TW" sz="2133">
                <a:latin typeface="標楷體" pitchFamily="65" charset="-120"/>
              </a:rPr>
              <a:t>Dijkstra </a:t>
            </a:r>
            <a:r>
              <a:rPr lang="zh-TW" altLang="en-US" sz="2133">
                <a:latin typeface="標楷體" pitchFamily="65" charset="-120"/>
              </a:rPr>
              <a:t>最短路徑優先 </a:t>
            </a:r>
            <a:r>
              <a:rPr lang="en-US" altLang="zh-TW" sz="2133">
                <a:latin typeface="標楷體" pitchFamily="65" charset="-120"/>
              </a:rPr>
              <a:t>(SPF) </a:t>
            </a:r>
            <a:r>
              <a:rPr lang="zh-TW" altLang="en-US" sz="2133">
                <a:latin typeface="標楷體" pitchFamily="65" charset="-120"/>
              </a:rPr>
              <a:t>演算法的計算結果來建置拓撲表。</a:t>
            </a:r>
            <a:r>
              <a:rPr lang="en-US" altLang="zh-TW" sz="2133">
                <a:latin typeface="標楷體" pitchFamily="65" charset="-120"/>
              </a:rPr>
              <a:t>SPF </a:t>
            </a:r>
            <a:r>
              <a:rPr lang="zh-TW" altLang="en-US" sz="2133">
                <a:latin typeface="標楷體" pitchFamily="65" charset="-120"/>
              </a:rPr>
              <a:t>演算法是根據到達目的地的累計成本。</a:t>
            </a:r>
            <a:endParaRPr lang="en-US" altLang="zh-TW" sz="2133">
              <a:latin typeface="標楷體" pitchFamily="65" charset="-120"/>
            </a:endParaRPr>
          </a:p>
          <a:p>
            <a:pPr marL="457189" indent="-457189">
              <a:buFont typeface="Arial" pitchFamily="34" charset="0"/>
              <a:buChar char="•"/>
            </a:pPr>
            <a:r>
              <a:rPr lang="en-US" altLang="zh-TW" sz="2133">
                <a:latin typeface="標楷體" pitchFamily="65" charset="-120"/>
              </a:rPr>
              <a:t>SPF </a:t>
            </a:r>
            <a:r>
              <a:rPr lang="zh-TW" altLang="en-US" sz="2133">
                <a:latin typeface="標楷體" pitchFamily="65" charset="-120"/>
              </a:rPr>
              <a:t>演算法會將每個路由器放置在樹的根，並計算到每個節點的最短路徑，以建立 </a:t>
            </a:r>
            <a:r>
              <a:rPr lang="en-US" altLang="zh-TW" sz="2133">
                <a:latin typeface="標楷體" pitchFamily="65" charset="-120"/>
              </a:rPr>
              <a:t>SPF </a:t>
            </a:r>
            <a:r>
              <a:rPr lang="zh-TW" altLang="en-US" sz="2133">
                <a:latin typeface="標楷體" pitchFamily="65" charset="-120"/>
              </a:rPr>
              <a:t>樹。然後使用 </a:t>
            </a:r>
            <a:r>
              <a:rPr lang="en-US" altLang="zh-TW" sz="2133">
                <a:latin typeface="標楷體" pitchFamily="65" charset="-120"/>
              </a:rPr>
              <a:t>SPF </a:t>
            </a:r>
            <a:r>
              <a:rPr lang="zh-TW" altLang="en-US" sz="2133">
                <a:latin typeface="標楷體" pitchFamily="65" charset="-120"/>
              </a:rPr>
              <a:t>樹來計算最佳路由。</a:t>
            </a:r>
            <a:r>
              <a:rPr lang="en-US" altLang="zh-TW" sz="2133">
                <a:latin typeface="標楷體" pitchFamily="65" charset="-120"/>
              </a:rPr>
              <a:t>OSPF </a:t>
            </a:r>
            <a:r>
              <a:rPr lang="zh-TW" altLang="en-US" sz="2133">
                <a:latin typeface="標楷體" pitchFamily="65" charset="-120"/>
              </a:rPr>
              <a:t>會將最佳路由放入用來製作路由表的轉發資料庫。</a:t>
            </a:r>
            <a:endParaRPr lang="en-US" sz="2133">
              <a:latin typeface="標楷體" pitchFamily="65" charset="-120"/>
              <a:cs typeface="Arial" panose="020b0604020202020204"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1.1</a:t>
            </a:r>
            <a:r>
              <a:rPr lang="zh-TW" altLang="zh-TW" sz="3600" smtClean="0">
                <a:solidFill>
                  <a:srgbClr val="004C69"/>
                </a:solidFill>
              </a:rPr>
              <a:t>O</a:t>
            </a:r>
            <a:r>
              <a:rPr lang="zh-TW" altLang="zh-TW" sz="3600">
                <a:solidFill>
                  <a:srgbClr val="004C69"/>
                </a:solidFill>
              </a:rPr>
              <a:t>SPF</a:t>
            </a:r>
            <a:r>
              <a:rPr lang="en-US" altLang="zh-TW" sz="3600">
                <a:solidFill>
                  <a:srgbClr val="004C69"/>
                </a:solidFill>
              </a:rPr>
              <a:t> </a:t>
            </a:r>
            <a:r>
              <a:rPr lang="zh-TW" altLang="zh-TW" sz="3600">
                <a:solidFill>
                  <a:srgbClr val="004C69"/>
                </a:solidFill>
              </a:rPr>
              <a:t>的</a:t>
            </a:r>
            <a:r>
              <a:rPr lang="zh-TW" altLang="en-US" sz="3600">
                <a:solidFill>
                  <a:srgbClr val="004C69"/>
                </a:solidFill>
              </a:rPr>
              <a:t>功能和特徵</a:t>
            </a:r>
            <a:br>
              <a:rPr lang="en-US" sz="3600">
                <a:solidFill>
                  <a:srgbClr val="004C69"/>
                </a:solidFill>
              </a:rPr>
            </a:br>
            <a:r>
              <a:rPr lang="en-US" altLang="zh-TW" sz="3600">
                <a:solidFill>
                  <a:srgbClr val="004C69"/>
                </a:solidFill>
              </a:rPr>
              <a:t>OSPF </a:t>
            </a:r>
            <a:r>
              <a:rPr lang="zh-TW" altLang="zh-TW" sz="3600">
                <a:solidFill>
                  <a:srgbClr val="004C69"/>
                </a:solidFill>
              </a:rPr>
              <a:t>的</a:t>
            </a:r>
            <a:r>
              <a:rPr lang="zh-TW" altLang="en-US" sz="3600">
                <a:solidFill>
                  <a:srgbClr val="004C69"/>
                </a:solidFill>
              </a:rPr>
              <a:t>元件（續）</a:t>
            </a:r>
            <a:r>
              <a:rPr lang="zh-TW" altLang="zh-TW" sz="3600">
                <a:solidFill>
                  <a:srgbClr val="004C69"/>
                </a:solidFill>
              </a:rPr>
              <a:t> </a:t>
            </a:r>
            <a:endParaRPr lang="zh-TW" altLang="en-US" sz="3600">
              <a:solidFill>
                <a:srgbClr val="004C69"/>
              </a:solidFill>
            </a:endParaRPr>
          </a:p>
        </p:txBody>
      </p:sp>
      <p:pic>
        <p:nvPicPr>
          <p:cNvPr id="8" name="Picture 7">
            <a:extLst>
              <a:ext uri="{FF2B5EF4-FFF2-40B4-BE49-F238E27FC236}">
                <a16:creationId xmlns:a16="http://schemas.microsoft.com/office/drawing/2014/main" id="{CC28FC46-44B4-9345-A41F-879539E5341C}"/>
              </a:ext>
            </a:extLst>
          </p:cNvPr>
          <p:cNvPicPr>
            <a:picLocks noChangeAspect="1"/>
          </p:cNvPicPr>
          <p:nvPr/>
        </p:nvPicPr>
        <p:blipFill>
          <a:blip r:embed="rId3"/>
          <a:stretch>
            <a:fillRect/>
          </a:stretch>
        </p:blipFill>
        <p:spPr>
          <a:xfrm>
            <a:off x="2720740" y="3639725"/>
            <a:ext cx="5982832" cy="2004719"/>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8</a:t>
            </a:fld>
            <a:endParaRPr lang="en-US" kern="0">
              <a:solidFill>
                <a:srgbClr val="595959"/>
              </a:solidFill>
            </a:endParaRPr>
          </a:p>
        </p:txBody>
      </p:sp>
    </p:spTree>
    <p:extLst>
      <p:ext uri="{BB962C8B-B14F-4D97-AF65-F5344CB8AC3E}">
        <p14:creationId xmlns:p14="http://schemas.microsoft.com/office/powerpoint/2010/main" val="4089186802"/>
      </p:ext>
    </p:extLst>
  </p:cSld>
  <p:clrMapOvr>
    <a:masterClrMapping/>
  </p:clrMapOvr>
  <p:transition/>
  <p:timing/>
</p:sld>
</file>

<file path=ppt/slides/slide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21D8F0A-3ED5-4846-A8C5-6E08DE2304DD}"/>
              </a:ext>
            </a:extLst>
          </p:cNvPr>
          <p:cNvSpPr>
            <a:spLocks noGrp="1"/>
          </p:cNvSpPr>
          <p:nvPr>
            <p:ph idx="1"/>
          </p:nvPr>
        </p:nvSpPr>
        <p:spPr>
          <a:xfrm>
            <a:off x="192087" y="1065260"/>
            <a:ext cx="3779792" cy="5540425"/>
          </a:xfrm>
        </p:spPr>
        <p:txBody>
          <a:bodyPr/>
          <a:lstStyle/>
          <a:p>
            <a:pPr marL="0" indent="0">
              <a:buNone/>
            </a:pPr>
            <a:r>
              <a:rPr lang="en-US" altLang="zh-TW" b="1">
                <a:latin typeface="標楷體" pitchFamily="65" charset="-120"/>
                <a:cs typeface="Arial" pitchFamily="34" charset="0"/>
              </a:rPr>
              <a:t>show ip ospf</a:t>
            </a:r>
            <a:r>
              <a:rPr lang="zh-TW" altLang="en-US">
                <a:latin typeface="標楷體" pitchFamily="65" charset="-120"/>
                <a:cs typeface="Arial" pitchFamily="34" charset="0"/>
              </a:rPr>
              <a:t> 命令也可以用來檢查 </a:t>
            </a:r>
            <a:r>
              <a:rPr lang="en-US" altLang="zh-TW">
                <a:latin typeface="標楷體" pitchFamily="65" charset="-120"/>
                <a:cs typeface="Arial" pitchFamily="34" charset="0"/>
              </a:rPr>
              <a:t>OSPFv2 </a:t>
            </a:r>
            <a:r>
              <a:rPr lang="zh-TW" altLang="en-US">
                <a:latin typeface="標楷體" pitchFamily="65" charset="-120"/>
                <a:cs typeface="Arial" pitchFamily="34" charset="0"/>
              </a:rPr>
              <a:t>程序識別碼和路由器 </a:t>
            </a:r>
            <a:r>
              <a:rPr lang="en-US" altLang="zh-TW">
                <a:latin typeface="標楷體" pitchFamily="65" charset="-120"/>
                <a:cs typeface="Arial" pitchFamily="34" charset="0"/>
              </a:rPr>
              <a:t>ID </a:t>
            </a:r>
            <a:r>
              <a:rPr lang="zh-TW" altLang="en-US">
                <a:latin typeface="標楷體" pitchFamily="65" charset="-120"/>
                <a:cs typeface="Arial" pitchFamily="34" charset="0"/>
              </a:rPr>
              <a:t>，如下列命令輸出所示。這個命令會顯示 </a:t>
            </a:r>
            <a:r>
              <a:rPr lang="en-US" altLang="zh-TW">
                <a:latin typeface="標楷體" pitchFamily="65" charset="-120"/>
                <a:cs typeface="Arial" pitchFamily="34" charset="0"/>
              </a:rPr>
              <a:t>OSPFv2 </a:t>
            </a:r>
            <a:r>
              <a:rPr lang="zh-TW" altLang="en-US">
                <a:latin typeface="標楷體" pitchFamily="65" charset="-120"/>
                <a:cs typeface="Arial" pitchFamily="34" charset="0"/>
              </a:rPr>
              <a:t>區域資訊，以及上次執行 </a:t>
            </a:r>
            <a:r>
              <a:rPr lang="en-US" altLang="zh-TW">
                <a:latin typeface="標楷體" pitchFamily="65" charset="-120"/>
                <a:cs typeface="Arial" pitchFamily="34" charset="0"/>
              </a:rPr>
              <a:t>SPF </a:t>
            </a:r>
            <a:r>
              <a:rPr lang="zh-TW" altLang="en-US">
                <a:latin typeface="標楷體" pitchFamily="65" charset="-120"/>
                <a:cs typeface="Arial" pitchFamily="34" charset="0"/>
              </a:rPr>
              <a:t>演算法的時間。</a:t>
            </a:r>
            <a:endParaRPr lang="zh-TW" altLang="en-US" sz="2133">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2.6</a:t>
            </a:r>
            <a:r>
              <a:rPr lang="zh-TW" altLang="en-US" sz="3600" smtClean="0">
                <a:solidFill>
                  <a:srgbClr val="004C69"/>
                </a:solidFill>
              </a:rPr>
              <a:t>驗證</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en-US" sz="3600">
                <a:solidFill>
                  <a:srgbClr val="004C69"/>
                </a:solidFill>
              </a:rPr>
              <a:t>驗證 </a:t>
            </a:r>
            <a:r>
              <a:rPr lang="en-US" altLang="zh-TW" sz="3600">
                <a:solidFill>
                  <a:srgbClr val="004C69"/>
                </a:solidFill>
              </a:rPr>
              <a:t>OSPF </a:t>
            </a:r>
            <a:r>
              <a:rPr lang="zh-TW" altLang="en-US" sz="3600">
                <a:solidFill>
                  <a:srgbClr val="004C69"/>
                </a:solidFill>
              </a:rPr>
              <a:t>程序資訊</a:t>
            </a:r>
          </a:p>
        </p:txBody>
      </p:sp>
      <p:sp>
        <p:nvSpPr>
          <p:cNvPr id="7" name="Rectangle 6">
            <a:extLst>
              <a:ext uri="{FF2B5EF4-FFF2-40B4-BE49-F238E27FC236}">
                <a16:creationId xmlns:a16="http://schemas.microsoft.com/office/drawing/2014/main" id="{B7899903-EB12-4448-83C2-29D6798379C3}"/>
              </a:ext>
            </a:extLst>
          </p:cNvPr>
          <p:cNvSpPr/>
          <p:nvPr/>
        </p:nvSpPr>
        <p:spPr>
          <a:xfrm>
            <a:off x="3971879" y="1308040"/>
            <a:ext cx="7871412" cy="4770537"/>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ospf</a:t>
            </a:r>
            <a:r>
              <a:rPr lang="en-US" altLang="zh-TW" sz="1600">
                <a:solidFill>
                  <a:schemeClr val="bg1"/>
                </a:solidFill>
                <a:latin typeface="Courier New" panose="02070309020205020404" pitchFamily="49" charset="0"/>
                <a:cs typeface="Courier New" panose="02070309020205020404" pitchFamily="49" charset="0"/>
              </a:rPr>
              <a:t>      </a:t>
            </a:r>
          </a:p>
          <a:p>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Routing Process "ospf 10" with ID 1.1.1.1</a:t>
            </a:r>
          </a:p>
          <a:p>
            <a:r>
              <a:rPr lang="en-US" altLang="zh-TW" sz="1600">
                <a:solidFill>
                  <a:schemeClr val="bg1"/>
                </a:solidFill>
                <a:latin typeface="Courier New" panose="02070309020205020404" pitchFamily="49" charset="0"/>
                <a:cs typeface="Courier New" panose="02070309020205020404" pitchFamily="49" charset="0"/>
              </a:rPr>
              <a:t> Start time: 00:01:47.390, Time elapsed: 00:12:32.320</a:t>
            </a:r>
          </a:p>
          <a:p>
            <a:r>
              <a:rPr lang="zh-TW" altLang="en-US" sz="1600">
                <a:solidFill>
                  <a:schemeClr val="bg1"/>
                </a:solidFill>
                <a:latin typeface="Courier New" panose="02070309020205020404" pitchFamily="49" charset="0"/>
                <a:cs typeface="Courier New" panose="02070309020205020404" pitchFamily="49" charset="0"/>
              </a:rPr>
              <a:t>（輸出省略） </a:t>
            </a:r>
          </a:p>
          <a:p>
            <a:r>
              <a:rPr lang="zh-TW" altLang="en-US" sz="1600">
                <a:solidFill>
                  <a:schemeClr val="bg1"/>
                </a:solidFill>
                <a:latin typeface="Courier New" panose="02070309020205020404" pitchFamily="49" charset="0"/>
                <a:cs typeface="Courier New" panose="02070309020205020404" pitchFamily="49" charset="0"/>
              </a:rPr>
              <a:t> </a:t>
            </a:r>
            <a:r>
              <a:rPr lang="en-US" altLang="zh-TW" sz="1600">
                <a:solidFill>
                  <a:schemeClr val="bg1"/>
                </a:solidFill>
                <a:latin typeface="Courier New" panose="02070309020205020404" pitchFamily="49" charset="0"/>
                <a:cs typeface="Courier New" panose="02070309020205020404" pitchFamily="49" charset="0"/>
              </a:rPr>
              <a:t>Cisco NSF helper support enabled</a:t>
            </a:r>
          </a:p>
          <a:p>
            <a:r>
              <a:rPr lang="en-US" altLang="zh-TW" sz="1600">
                <a:solidFill>
                  <a:schemeClr val="bg1"/>
                </a:solidFill>
                <a:latin typeface="Courier New" panose="02070309020205020404" pitchFamily="49" charset="0"/>
                <a:cs typeface="Courier New" panose="02070309020205020404" pitchFamily="49" charset="0"/>
              </a:rPr>
              <a:t> Reference bandwidth unit is 10000 mbps</a:t>
            </a:r>
            <a:endParaRPr lang="en-US" altLang="zh-TW" sz="1600">
              <a:solidFill>
                <a:schemeClr val="bg1"/>
              </a:solidFill>
              <a:latin typeface="Courier New" panose="02070309020205020404" pitchFamily="49" charset="0"/>
              <a:cs typeface="Courier New" panose="02070309020205020404" pitchFamily="49" charset="0"/>
            </a:endParaRPr>
          </a:p>
          <a:p>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Area BACKBONE(0)</a:t>
            </a:r>
          </a:p>
          <a:p>
            <a:r>
              <a:rPr lang="en-US" altLang="zh-TW" sz="1600">
                <a:solidFill>
                  <a:schemeClr val="bg1"/>
                </a:solidFill>
                <a:latin typeface="Courier New" panose="02070309020205020404" pitchFamily="49" charset="0"/>
                <a:cs typeface="Courier New" panose="02070309020205020404" pitchFamily="49" charset="0"/>
              </a:rPr>
              <a:t>        Number of interfaces in this area is 3</a:t>
            </a:r>
          </a:p>
          <a:p>
            <a:r>
              <a:rPr lang="en-US" altLang="zh-TW" sz="1600">
                <a:solidFill>
                  <a:schemeClr val="bg1"/>
                </a:solidFill>
                <a:latin typeface="Courier New" panose="02070309020205020404" pitchFamily="49" charset="0"/>
                <a:cs typeface="Courier New" panose="02070309020205020404" pitchFamily="49" charset="0"/>
              </a:rPr>
              <a:t>	Area has no authentication</a:t>
            </a:r>
          </a:p>
          <a:p>
            <a:r>
              <a:rPr lang="en-US" altLang="zh-TW" sz="1600">
                <a:solidFill>
                  <a:schemeClr val="bg1"/>
                </a:solidFill>
                <a:latin typeface="Courier New" panose="02070309020205020404" pitchFamily="49" charset="0"/>
                <a:cs typeface="Courier New" panose="02070309020205020404" pitchFamily="49" charset="0"/>
              </a:rPr>
              <a:t>	SPF algorithm last executed 00:11:31.231 ago</a:t>
            </a:r>
          </a:p>
          <a:p>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SPF algorithm executed 4 times</a:t>
            </a:r>
          </a:p>
          <a:p>
            <a:r>
              <a:rPr lang="en-US" altLang="zh-TW" sz="1600">
                <a:solidFill>
                  <a:schemeClr val="bg1"/>
                </a:solidFill>
                <a:latin typeface="Courier New" panose="02070309020205020404" pitchFamily="49" charset="0"/>
                <a:cs typeface="Courier New" panose="02070309020205020404" pitchFamily="49" charset="0"/>
              </a:rPr>
              <a:t>	Area ranges are</a:t>
            </a:r>
          </a:p>
          <a:p>
            <a:r>
              <a:rPr lang="en-US" altLang="zh-TW" sz="1600">
                <a:solidFill>
                  <a:schemeClr val="bg1"/>
                </a:solidFill>
                <a:latin typeface="Courier New" panose="02070309020205020404" pitchFamily="49" charset="0"/>
                <a:cs typeface="Courier New" panose="02070309020205020404" pitchFamily="49" charset="0"/>
              </a:rPr>
              <a:t>	Number of LSA 3. Checksum Sum 0x00E77E</a:t>
            </a:r>
          </a:p>
          <a:p>
            <a:r>
              <a:rPr lang="en-US" altLang="zh-TW" sz="1600">
                <a:solidFill>
                  <a:schemeClr val="bg1"/>
                </a:solidFill>
                <a:latin typeface="Courier New" panose="02070309020205020404" pitchFamily="49" charset="0"/>
                <a:cs typeface="Courier New" panose="02070309020205020404" pitchFamily="49" charset="0"/>
              </a:rPr>
              <a:t>	Number of opaque link LSA 0. Checksum Sum 0x000000</a:t>
            </a:r>
          </a:p>
          <a:p>
            <a:r>
              <a:rPr lang="en-US" altLang="zh-TW" sz="1600">
                <a:solidFill>
                  <a:schemeClr val="bg1"/>
                </a:solidFill>
                <a:latin typeface="Courier New" panose="02070309020205020404" pitchFamily="49" charset="0"/>
                <a:cs typeface="Courier New" panose="02070309020205020404" pitchFamily="49" charset="0"/>
              </a:rPr>
              <a:t>	Number of DCbitless LSA 0</a:t>
            </a:r>
          </a:p>
          <a:p>
            <a:r>
              <a:rPr lang="en-US" altLang="zh-TW" sz="1600">
                <a:solidFill>
                  <a:schemeClr val="bg1"/>
                </a:solidFill>
                <a:latin typeface="Courier New" panose="02070309020205020404" pitchFamily="49" charset="0"/>
                <a:cs typeface="Courier New" panose="02070309020205020404" pitchFamily="49" charset="0"/>
              </a:rPr>
              <a:t>	Number of indication LSA 0</a:t>
            </a:r>
          </a:p>
          <a:p>
            <a:r>
              <a:rPr lang="en-US" altLang="zh-TW" sz="1600">
                <a:solidFill>
                  <a:schemeClr val="bg1"/>
                </a:solidFill>
                <a:latin typeface="Courier New" panose="02070309020205020404" pitchFamily="49" charset="0"/>
                <a:cs typeface="Courier New" panose="02070309020205020404" pitchFamily="49" charset="0"/>
              </a:rPr>
              <a:t>	Number of DoNotAge LSA 0</a:t>
            </a:r>
          </a:p>
          <a:p>
            <a:r>
              <a:rPr lang="en-US" altLang="zh-TW" sz="1600">
                <a:solidFill>
                  <a:schemeClr val="bg1"/>
                </a:solidFill>
                <a:latin typeface="Courier New" panose="02070309020205020404" pitchFamily="49" charset="0"/>
                <a:cs typeface="Courier New" panose="02070309020205020404" pitchFamily="49" charset="0"/>
              </a:rPr>
              <a:t>	Flood list length 0</a:t>
            </a:r>
          </a:p>
          <a:p>
            <a:r>
              <a:rPr lang="en-US" altLang="zh-TW" sz="1600">
                <a:solidFill>
                  <a:schemeClr val="bg1"/>
                </a:solidFill>
                <a:latin typeface="Courier New" panose="02070309020205020404" pitchFamily="49" charset="0"/>
                <a:cs typeface="Courier New" panose="02070309020205020404" pitchFamily="49" charset="0"/>
              </a:rPr>
              <a:t>R1#</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80</a:t>
            </a:fld>
            <a:endParaRPr lang="en-US" kern="0">
              <a:solidFill>
                <a:srgbClr val="595959"/>
              </a:solidFill>
            </a:endParaRPr>
          </a:p>
        </p:txBody>
      </p:sp>
    </p:spTree>
    <p:custDataLst>
      <p:tags r:id="rId3"/>
    </p:custDataLst>
    <p:extLst>
      <p:ext uri="{BB962C8B-B14F-4D97-AF65-F5344CB8AC3E}">
        <p14:creationId xmlns:p14="http://schemas.microsoft.com/office/powerpoint/2010/main" val="1575158795"/>
      </p:ext>
    </p:extLst>
  </p:cSld>
  <p:clrMapOvr>
    <a:masterClrMapping/>
  </p:clrMapOvr>
  <p:transition/>
  <p:timing/>
</p:sld>
</file>

<file path=ppt/slides/slide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85E86E48-AC93-394B-BF6B-81C18DEAD41B}"/>
              </a:ext>
            </a:extLst>
          </p:cNvPr>
          <p:cNvSpPr>
            <a:spLocks noGrp="1"/>
          </p:cNvSpPr>
          <p:nvPr>
            <p:ph idx="1"/>
          </p:nvPr>
        </p:nvSpPr>
        <p:spPr>
          <a:xfrm>
            <a:off x="342091" y="1211579"/>
            <a:ext cx="11804381" cy="5540425"/>
          </a:xfrm>
        </p:spPr>
        <p:txBody>
          <a:bodyPr>
            <a:normAutofit/>
          </a:bodyPr>
          <a:lstStyle/>
          <a:p>
            <a:pPr marL="0" indent="0">
              <a:buNone/>
            </a:pPr>
            <a:r>
              <a:rPr lang="en-US" altLang="zh-TW" sz="2400" b="1">
                <a:latin typeface="標楷體" pitchFamily="65" charset="-120"/>
              </a:rPr>
              <a:t>show ip ospf interface </a:t>
            </a:r>
            <a:r>
              <a:rPr lang="zh-TW" altLang="en-US" sz="2400">
                <a:latin typeface="標楷體" pitchFamily="65" charset="-120"/>
              </a:rPr>
              <a:t>命令會提供每個啟用 </a:t>
            </a:r>
            <a:r>
              <a:rPr lang="en-US" altLang="zh-TW" sz="2400">
                <a:latin typeface="標楷體" pitchFamily="65" charset="-120"/>
              </a:rPr>
              <a:t>OSPFv2 </a:t>
            </a:r>
            <a:r>
              <a:rPr lang="zh-TW" altLang="en-US" sz="2400">
                <a:latin typeface="標楷體" pitchFamily="65" charset="-120"/>
              </a:rPr>
              <a:t>介面的詳細清單。指定介面以僅顯示該介面的設定，如下列 </a:t>
            </a:r>
            <a:r>
              <a:rPr lang="en-US" altLang="zh-TW" sz="2400">
                <a:latin typeface="標楷體" pitchFamily="65" charset="-120"/>
              </a:rPr>
              <a:t>Gigabit Ethernet 0/0/0 </a:t>
            </a:r>
            <a:r>
              <a:rPr lang="zh-TW" altLang="en-US" sz="2400">
                <a:latin typeface="標楷體" pitchFamily="65" charset="-120"/>
              </a:rPr>
              <a:t>的輸出所示。這個命令會顯示程序 </a:t>
            </a:r>
            <a:r>
              <a:rPr lang="en-US" altLang="zh-TW" sz="2400">
                <a:latin typeface="標楷體" pitchFamily="65" charset="-120"/>
              </a:rPr>
              <a:t>ID</a:t>
            </a:r>
            <a:r>
              <a:rPr lang="zh-TW" altLang="en-US" sz="2400">
                <a:latin typeface="標楷體" pitchFamily="65" charset="-120"/>
              </a:rPr>
              <a:t>、本機路由器 </a:t>
            </a:r>
            <a:r>
              <a:rPr lang="en-US" altLang="zh-TW" sz="2400">
                <a:latin typeface="標楷體" pitchFamily="65" charset="-120"/>
              </a:rPr>
              <a:t>ID</a:t>
            </a:r>
            <a:r>
              <a:rPr lang="zh-TW" altLang="en-US" sz="2400">
                <a:latin typeface="標楷體" pitchFamily="65" charset="-120"/>
              </a:rPr>
              <a:t>、網路類型、</a:t>
            </a:r>
            <a:r>
              <a:rPr lang="en-US" altLang="zh-TW" sz="2400">
                <a:latin typeface="標楷體" pitchFamily="65" charset="-120"/>
              </a:rPr>
              <a:t>OSPF </a:t>
            </a:r>
            <a:r>
              <a:rPr lang="zh-TW" altLang="en-US" sz="2400">
                <a:latin typeface="標楷體" pitchFamily="65" charset="-120"/>
              </a:rPr>
              <a:t>成本、</a:t>
            </a:r>
            <a:r>
              <a:rPr lang="en-US" altLang="zh-TW" sz="2400">
                <a:latin typeface="標楷體" pitchFamily="65" charset="-120"/>
              </a:rPr>
              <a:t>DR </a:t>
            </a:r>
            <a:r>
              <a:rPr lang="zh-TW" altLang="en-US" sz="2400">
                <a:latin typeface="標楷體" pitchFamily="65" charset="-120"/>
              </a:rPr>
              <a:t>和 </a:t>
            </a:r>
            <a:r>
              <a:rPr lang="en-US" altLang="zh-TW" sz="2400">
                <a:latin typeface="標楷體" pitchFamily="65" charset="-120"/>
              </a:rPr>
              <a:t>BDR </a:t>
            </a:r>
            <a:r>
              <a:rPr lang="zh-TW" altLang="en-US" sz="2400">
                <a:latin typeface="標楷體" pitchFamily="65" charset="-120"/>
              </a:rPr>
              <a:t>資訊（未顯示），以及鄰接的鄰居。</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2.6</a:t>
            </a:r>
            <a:r>
              <a:rPr lang="zh-TW" altLang="en-US" sz="3600" smtClean="0">
                <a:solidFill>
                  <a:srgbClr val="004C69"/>
                </a:solidFill>
              </a:rPr>
              <a:t>驗證</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en-US" sz="3600">
                <a:solidFill>
                  <a:srgbClr val="004C69"/>
                </a:solidFill>
              </a:rPr>
              <a:t>驗證 </a:t>
            </a:r>
            <a:r>
              <a:rPr lang="en-US" altLang="zh-TW" sz="3600">
                <a:solidFill>
                  <a:srgbClr val="004C69"/>
                </a:solidFill>
              </a:rPr>
              <a:t>OSPF </a:t>
            </a:r>
            <a:r>
              <a:rPr lang="zh-TW" altLang="en-US" sz="3600">
                <a:solidFill>
                  <a:srgbClr val="004C69"/>
                </a:solidFill>
              </a:rPr>
              <a:t>介面設定</a:t>
            </a:r>
          </a:p>
        </p:txBody>
      </p:sp>
      <p:sp>
        <p:nvSpPr>
          <p:cNvPr id="6" name="Rectangle 5">
            <a:extLst>
              <a:ext uri="{FF2B5EF4-FFF2-40B4-BE49-F238E27FC236}">
                <a16:creationId xmlns:a16="http://schemas.microsoft.com/office/drawing/2014/main" id="{9BB1BF9E-814A-364C-AEF0-67F59DA4DD01}"/>
              </a:ext>
            </a:extLst>
          </p:cNvPr>
          <p:cNvSpPr/>
          <p:nvPr/>
        </p:nvSpPr>
        <p:spPr>
          <a:xfrm>
            <a:off x="1470613" y="2753905"/>
            <a:ext cx="9451857" cy="2800767"/>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ospf interface GigabitEthernet 0/0/0</a:t>
            </a:r>
          </a:p>
          <a:p>
            <a:r>
              <a:rPr lang="en-US" altLang="zh-TW" sz="1600">
                <a:solidFill>
                  <a:schemeClr val="bg1"/>
                </a:solidFill>
                <a:latin typeface="Courier New" panose="02070309020205020404" pitchFamily="49" charset="0"/>
                <a:cs typeface="Courier New" panose="02070309020205020404" pitchFamily="49" charset="0"/>
              </a:rPr>
              <a:t>GigabitEthernet0/0/0 is up, line protocol is up </a:t>
            </a:r>
          </a:p>
          <a:p>
            <a:r>
              <a:rPr lang="en-US" altLang="zh-TW" sz="1600">
                <a:solidFill>
                  <a:schemeClr val="bg1"/>
                </a:solidFill>
                <a:latin typeface="Courier New" panose="02070309020205020404" pitchFamily="49" charset="0"/>
                <a:cs typeface="Courier New" panose="02070309020205020404" pitchFamily="49" charset="0"/>
              </a:rPr>
              <a:t>  Internet Address 10.1.1.5/30, Area 0, Attached via Interface Enable</a:t>
            </a:r>
          </a:p>
          <a:p>
            <a:r>
              <a:rPr lang="en-US" altLang="zh-TW"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Process ID 10, Router ID 1.1.1.1, Network Type POINT_TO_POINT, Cost: 10</a:t>
            </a:r>
          </a:p>
          <a:p>
            <a:endParaRPr lang="en-US" altLang="zh-TW" sz="1600">
              <a:solidFill>
                <a:schemeClr val="bg1"/>
              </a:solidFill>
              <a:latin typeface="Courier New" panose="02070309020205020404" pitchFamily="49" charset="0"/>
              <a:cs typeface="Courier New" panose="02070309020205020404" pitchFamily="49" charset="0"/>
            </a:endParaRPr>
          </a:p>
          <a:p>
            <a:r>
              <a:rPr lang="en-US" altLang="zh-TW" sz="1600">
                <a:solidFill>
                  <a:schemeClr val="bg1"/>
                </a:solidFill>
                <a:latin typeface="Courier New" panose="02070309020205020404" pitchFamily="49" charset="0"/>
                <a:cs typeface="Courier New" panose="02070309020205020404" pitchFamily="49" charset="0"/>
              </a:rPr>
              <a:t> </a:t>
            </a:r>
            <a:r>
              <a:rPr lang="zh-TW" altLang="en-US" sz="1600">
                <a:solidFill>
                  <a:schemeClr val="bg1"/>
                </a:solidFill>
                <a:latin typeface="Courier New" panose="02070309020205020404" pitchFamily="49" charset="0"/>
                <a:cs typeface="Courier New" panose="02070309020205020404" pitchFamily="49" charset="0"/>
              </a:rPr>
              <a:t>（輸出省略） </a:t>
            </a:r>
          </a:p>
          <a:p>
            <a:endParaRPr lang="zh-TW" altLang="en-US" sz="1600">
              <a:solidFill>
                <a:schemeClr val="bg1"/>
              </a:solidFill>
              <a:latin typeface="Courier New" panose="02070309020205020404" pitchFamily="49" charset="0"/>
              <a:cs typeface="Courier New" panose="02070309020205020404" pitchFamily="49" charset="0"/>
            </a:endParaRPr>
          </a:p>
          <a:p>
            <a:r>
              <a:rPr lang="zh-TW" altLang="en-US" sz="1600">
                <a:solidFill>
                  <a:schemeClr val="bg1"/>
                </a:solidFill>
                <a:latin typeface="Courier New" panose="02070309020205020404" pitchFamily="49" charset="0"/>
                <a:cs typeface="Courier New" panose="02070309020205020404" pitchFamily="49" charset="0"/>
              </a:rPr>
              <a:t>  </a:t>
            </a:r>
            <a:r>
              <a:rPr lang="en-US" altLang="zh-TW" sz="1600">
                <a:solidFill>
                  <a:schemeClr val="accent6"/>
                </a:solidFill>
                <a:latin typeface="Courier New" panose="02070309020205020404" pitchFamily="49" charset="0"/>
                <a:cs typeface="Courier New" panose="02070309020205020404" pitchFamily="49" charset="0"/>
              </a:rPr>
              <a:t>Neighbor Count is 1, Adjacent neighbor count is 1 </a:t>
            </a:r>
          </a:p>
          <a:p>
            <a:r>
              <a:rPr lang="en-US" altLang="zh-TW" sz="1600">
                <a:solidFill>
                  <a:schemeClr val="accent6"/>
                </a:solidFill>
                <a:latin typeface="Courier New" panose="02070309020205020404" pitchFamily="49" charset="0"/>
                <a:cs typeface="Courier New" panose="02070309020205020404" pitchFamily="49" charset="0"/>
              </a:rPr>
              <a:t>    Adjacent with neighbor 2.2.2.2</a:t>
            </a:r>
          </a:p>
          <a:p>
            <a:r>
              <a:rPr lang="en-US" altLang="zh-TW" sz="1600">
                <a:solidFill>
                  <a:schemeClr val="bg1"/>
                </a:solidFill>
                <a:latin typeface="Courier New" panose="02070309020205020404" pitchFamily="49" charset="0"/>
                <a:cs typeface="Courier New" panose="02070309020205020404" pitchFamily="49" charset="0"/>
              </a:rPr>
              <a:t>  Suppress hello for 0 neighbor(s)</a:t>
            </a:r>
          </a:p>
          <a:p>
            <a:r>
              <a:rPr lang="en-US" altLang="zh-TW" sz="1600">
                <a:solidFill>
                  <a:schemeClr val="bg1"/>
                </a:solidFill>
                <a:latin typeface="Courier New" panose="02070309020205020404" pitchFamily="49" charset="0"/>
                <a:cs typeface="Courier New" panose="02070309020205020404" pitchFamily="49" charset="0"/>
              </a:rPr>
              <a:t>R1#</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81</a:t>
            </a:fld>
            <a:endParaRPr lang="en-US" kern="0">
              <a:solidFill>
                <a:srgbClr val="595959"/>
              </a:solidFill>
            </a:endParaRPr>
          </a:p>
        </p:txBody>
      </p:sp>
    </p:spTree>
    <p:custDataLst>
      <p:tags r:id="rId3"/>
    </p:custDataLst>
    <p:extLst>
      <p:ext uri="{BB962C8B-B14F-4D97-AF65-F5344CB8AC3E}">
        <p14:creationId xmlns:p14="http://schemas.microsoft.com/office/powerpoint/2010/main" val="3378733894"/>
      </p:ext>
    </p:extLst>
  </p:cSld>
  <p:clrMapOvr>
    <a:masterClrMapping/>
  </p:clrMapOvr>
  <p:transition/>
  <p:timing/>
</p:sld>
</file>

<file path=ppt/slides/slide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72C87298-E767-CD42-BB09-DD5F577508F2}"/>
              </a:ext>
            </a:extLst>
          </p:cNvPr>
          <p:cNvSpPr>
            <a:spLocks noGrp="1"/>
          </p:cNvSpPr>
          <p:nvPr>
            <p:ph idx="1"/>
          </p:nvPr>
        </p:nvSpPr>
        <p:spPr>
          <a:xfrm>
            <a:off x="535901" y="1211579"/>
            <a:ext cx="11804381" cy="5540425"/>
          </a:xfrm>
        </p:spPr>
        <p:txBody>
          <a:bodyPr>
            <a:normAutofit/>
          </a:bodyPr>
          <a:lstStyle/>
          <a:p>
            <a:pPr marL="0" indent="0">
              <a:buNone/>
            </a:pPr>
            <a:r>
              <a:rPr lang="zh-TW" altLang="en-US" sz="2400">
                <a:latin typeface="標楷體" pitchFamily="65" charset="-120"/>
              </a:rPr>
              <a:t>要快速獲得啟用 </a:t>
            </a:r>
            <a:r>
              <a:rPr lang="en-US" altLang="zh-TW" sz="2400">
                <a:latin typeface="標楷體" pitchFamily="65" charset="-120"/>
              </a:rPr>
              <a:t>OSPFv2 </a:t>
            </a:r>
            <a:r>
              <a:rPr lang="zh-TW" altLang="en-US" sz="2400">
                <a:latin typeface="標楷體" pitchFamily="65" charset="-120"/>
              </a:rPr>
              <a:t>的介面的摘要，使用 </a:t>
            </a:r>
            <a:r>
              <a:rPr lang="en-US" altLang="zh-TW" sz="2400" b="1">
                <a:latin typeface="標楷體" pitchFamily="65" charset="-120"/>
              </a:rPr>
              <a:t>show ip ospf interface brief </a:t>
            </a:r>
            <a:r>
              <a:rPr lang="zh-TW" altLang="en-US" sz="2400">
                <a:latin typeface="標楷體" pitchFamily="65" charset="-120"/>
              </a:rPr>
              <a:t>命令，如下面的命令輸出所示。該命令對檢視重要資訊很有用，包括以下：</a:t>
            </a:r>
          </a:p>
          <a:p>
            <a:pPr>
              <a:spcBef>
                <a:spcPct val="0"/>
              </a:spcBef>
            </a:pPr>
            <a:r>
              <a:rPr lang="zh-TW" altLang="en-US" sz="2400">
                <a:latin typeface="標楷體" pitchFamily="65" charset="-120"/>
              </a:rPr>
              <a:t>介面參與 </a:t>
            </a:r>
            <a:r>
              <a:rPr lang="en-US" altLang="zh-TW" sz="2400">
                <a:latin typeface="標楷體" pitchFamily="65" charset="-120"/>
              </a:rPr>
              <a:t>OSPF</a:t>
            </a:r>
          </a:p>
          <a:p>
            <a:pPr>
              <a:spcBef>
                <a:spcPct val="0"/>
              </a:spcBef>
            </a:pPr>
            <a:r>
              <a:rPr lang="zh-TW" altLang="en-US" sz="2400">
                <a:latin typeface="標楷體" pitchFamily="65" charset="-120"/>
              </a:rPr>
              <a:t>正在通告的網路（</a:t>
            </a:r>
            <a:r>
              <a:rPr lang="en-US" altLang="zh-TW" sz="2400">
                <a:latin typeface="標楷體" pitchFamily="65" charset="-120"/>
              </a:rPr>
              <a:t>IP </a:t>
            </a:r>
            <a:r>
              <a:rPr lang="zh-TW" altLang="en-US" sz="2400">
                <a:latin typeface="標楷體" pitchFamily="65" charset="-120"/>
              </a:rPr>
              <a:t>位址</a:t>
            </a:r>
            <a:r>
              <a:rPr lang="en-US" altLang="zh-TW" sz="2400">
                <a:latin typeface="標楷體" pitchFamily="65" charset="-120"/>
              </a:rPr>
              <a:t>/</a:t>
            </a:r>
            <a:r>
              <a:rPr lang="zh-TW" altLang="en-US" sz="2400">
                <a:latin typeface="標楷體" pitchFamily="65" charset="-120"/>
              </a:rPr>
              <a:t>遮罩）</a:t>
            </a:r>
          </a:p>
          <a:p>
            <a:pPr>
              <a:spcBef>
                <a:spcPct val="0"/>
              </a:spcBef>
            </a:pPr>
            <a:r>
              <a:rPr lang="zh-TW" altLang="en-US" sz="2400">
                <a:latin typeface="標楷體" pitchFamily="65" charset="-120"/>
              </a:rPr>
              <a:t>每個鏈路的成本</a:t>
            </a:r>
          </a:p>
          <a:p>
            <a:pPr>
              <a:spcBef>
                <a:spcPct val="0"/>
              </a:spcBef>
            </a:pPr>
            <a:r>
              <a:rPr lang="zh-TW" altLang="en-US" sz="2400">
                <a:latin typeface="標楷體" pitchFamily="65" charset="-120"/>
              </a:rPr>
              <a:t>網路狀態</a:t>
            </a:r>
          </a:p>
          <a:p>
            <a:pPr>
              <a:spcBef>
                <a:spcPct val="0"/>
              </a:spcBef>
            </a:pPr>
            <a:r>
              <a:rPr lang="zh-TW" altLang="en-US" sz="2400">
                <a:latin typeface="標楷體" pitchFamily="65" charset="-120"/>
              </a:rPr>
              <a:t>每個鏈路上的鄰居數目</a:t>
            </a:r>
            <a:endParaRPr lang="en-US" sz="2400">
              <a:latin typeface="標楷體" pitchFamily="65" charset="-12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2.6</a:t>
            </a:r>
            <a:r>
              <a:rPr lang="zh-TW" altLang="en-US" sz="3600" smtClean="0">
                <a:solidFill>
                  <a:srgbClr val="004C69"/>
                </a:solidFill>
              </a:rPr>
              <a:t>驗證</a:t>
            </a:r>
            <a:r>
              <a:rPr lang="zh-TW" altLang="en-US" sz="3600">
                <a:solidFill>
                  <a:srgbClr val="004C69"/>
                </a:solidFill>
              </a:rPr>
              <a:t>單區域 </a:t>
            </a:r>
            <a:r>
              <a:rPr lang="en-US" altLang="zh-TW" sz="3600">
                <a:solidFill>
                  <a:srgbClr val="004C69"/>
                </a:solidFill>
              </a:rPr>
              <a:t>OSPFv2</a:t>
            </a:r>
            <a:br>
              <a:rPr lang="en-US" sz="3600">
                <a:solidFill>
                  <a:srgbClr val="004C69"/>
                </a:solidFill>
              </a:rPr>
            </a:br>
            <a:r>
              <a:rPr lang="zh-TW" altLang="en-US" sz="3600">
                <a:solidFill>
                  <a:srgbClr val="004C69"/>
                </a:solidFill>
              </a:rPr>
              <a:t>驗證 </a:t>
            </a:r>
            <a:r>
              <a:rPr lang="en-US" altLang="zh-TW" sz="3600">
                <a:solidFill>
                  <a:srgbClr val="004C69"/>
                </a:solidFill>
              </a:rPr>
              <a:t>OSPF </a:t>
            </a:r>
            <a:r>
              <a:rPr lang="zh-TW" altLang="en-US" sz="3600">
                <a:solidFill>
                  <a:srgbClr val="004C69"/>
                </a:solidFill>
              </a:rPr>
              <a:t>介面設定（續）</a:t>
            </a:r>
          </a:p>
        </p:txBody>
      </p:sp>
      <p:sp>
        <p:nvSpPr>
          <p:cNvPr id="7" name="Rectangle 6">
            <a:extLst>
              <a:ext uri="{FF2B5EF4-FFF2-40B4-BE49-F238E27FC236}">
                <a16:creationId xmlns:a16="http://schemas.microsoft.com/office/drawing/2014/main" id="{BAE46B35-5AB5-3743-B9B0-C8C062F3C0BC}"/>
              </a:ext>
            </a:extLst>
          </p:cNvPr>
          <p:cNvSpPr/>
          <p:nvPr/>
        </p:nvSpPr>
        <p:spPr>
          <a:xfrm>
            <a:off x="950386" y="4515341"/>
            <a:ext cx="10159999" cy="1569660"/>
          </a:xfrm>
          <a:prstGeom prst="rect">
            <a:avLst/>
          </a:prstGeom>
          <a:solidFill>
            <a:srgbClr val="000000"/>
          </a:solidFill>
        </p:spPr>
        <p:txBody>
          <a:bodyPr wrap="square">
            <a:spAutoFit/>
          </a:bodyPr>
          <a:lstStyle/>
          <a:p>
            <a:r>
              <a:rPr lang="en-US" altLang="zh-TW" sz="1600">
                <a:solidFill>
                  <a:schemeClr val="bg1"/>
                </a:solidFill>
                <a:latin typeface="Courier New" panose="02070309020205020404" pitchFamily="49" charset="0"/>
                <a:cs typeface="Courier New" panose="02070309020205020404" pitchFamily="49" charset="0"/>
              </a:rPr>
              <a:t>R1# </a:t>
            </a:r>
            <a:r>
              <a:rPr lang="en-US" altLang="zh-TW" sz="1600" b="1">
                <a:solidFill>
                  <a:schemeClr val="bg1"/>
                </a:solidFill>
                <a:latin typeface="Courier New" panose="02070309020205020404" pitchFamily="49" charset="0"/>
                <a:cs typeface="Courier New" panose="02070309020205020404" pitchFamily="49" charset="0"/>
              </a:rPr>
              <a:t>show ip ospf interface brief</a:t>
            </a:r>
          </a:p>
          <a:p>
            <a:r>
              <a:rPr lang="en-US" altLang="zh-TW" sz="1600">
                <a:solidFill>
                  <a:schemeClr val="bg1"/>
                </a:solidFill>
                <a:latin typeface="Courier New" panose="02070309020205020404" pitchFamily="49" charset="0"/>
                <a:cs typeface="Courier New" panose="02070309020205020404" pitchFamily="49" charset="0"/>
              </a:rPr>
              <a:t>Interface    PID   Area            IP Address/Mask    Cost  State Nbrs F/C</a:t>
            </a:r>
          </a:p>
          <a:p>
            <a:r>
              <a:rPr lang="en-US" altLang="zh-TW" sz="1600">
                <a:solidFill>
                  <a:schemeClr val="bg1"/>
                </a:solidFill>
                <a:latin typeface="Courier New" panose="02070309020205020404" pitchFamily="49" charset="0"/>
                <a:cs typeface="Courier New" panose="02070309020205020404" pitchFamily="49" charset="0"/>
              </a:rPr>
              <a:t>Lo0          10    0               10.10.1.1/24       10    P2P   0/0</a:t>
            </a:r>
          </a:p>
          <a:p>
            <a:r>
              <a:rPr lang="en-US" altLang="zh-TW" sz="1600">
                <a:solidFill>
                  <a:schemeClr val="bg1"/>
                </a:solidFill>
                <a:latin typeface="Courier New" panose="02070309020205020404" pitchFamily="49" charset="0"/>
                <a:cs typeface="Courier New" panose="02070309020205020404" pitchFamily="49" charset="0"/>
              </a:rPr>
              <a:t>Gi0/0/1      10    0               10.1.1.14/30       30    P2P   1/1</a:t>
            </a:r>
          </a:p>
          <a:p>
            <a:r>
              <a:rPr lang="en-US" altLang="zh-TW" sz="1600">
                <a:solidFill>
                  <a:schemeClr val="bg1"/>
                </a:solidFill>
                <a:latin typeface="Courier New" panose="02070309020205020404" pitchFamily="49" charset="0"/>
                <a:cs typeface="Courier New" panose="02070309020205020404" pitchFamily="49" charset="0"/>
              </a:rPr>
              <a:t>Gi0/0/0      10    0               10.1.1.5/30        10    P2P   1/1</a:t>
            </a:r>
          </a:p>
          <a:p>
            <a:r>
              <a:rPr lang="en-US" altLang="zh-TW" sz="1600">
                <a:solidFill>
                  <a:schemeClr val="bg1"/>
                </a:solidFill>
                <a:latin typeface="Courier New" panose="02070309020205020404" pitchFamily="49" charset="0"/>
                <a:cs typeface="Courier New" panose="02070309020205020404" pitchFamily="49" charset="0"/>
              </a:rPr>
              <a:t>R1#</a:t>
            </a:r>
            <a:endParaRPr lang="zh-TW" altLang="en-US" sz="1600">
              <a:solidFill>
                <a:schemeClr val="bg1"/>
              </a:solidFill>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82</a:t>
            </a:fld>
            <a:endParaRPr lang="en-US" kern="0">
              <a:solidFill>
                <a:srgbClr val="595959"/>
              </a:solidFill>
            </a:endParaRPr>
          </a:p>
        </p:txBody>
      </p:sp>
    </p:spTree>
    <p:custDataLst>
      <p:tags r:id="rId3"/>
    </p:custDataLst>
    <p:extLst>
      <p:ext uri="{BB962C8B-B14F-4D97-AF65-F5344CB8AC3E}">
        <p14:creationId xmlns:p14="http://schemas.microsoft.com/office/powerpoint/2010/main" val="1711962708"/>
      </p:ext>
    </p:extLst>
  </p:cSld>
  <p:clrMapOvr>
    <a:masterClrMapping/>
  </p:clrMapOvr>
  <p:transition/>
  <p:timing/>
</p:sld>
</file>

<file path=ppt/slides/slide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AB93D79-D4AF-3B4C-AF28-DEAC6F376902}"/>
              </a:ext>
            </a:extLst>
          </p:cNvPr>
          <p:cNvSpPr>
            <a:spLocks noGrp="1"/>
          </p:cNvSpPr>
          <p:nvPr>
            <p:ph idx="1"/>
          </p:nvPr>
        </p:nvSpPr>
        <p:spPr>
          <a:xfrm>
            <a:off x="342092" y="1065259"/>
            <a:ext cx="11104842" cy="5540425"/>
          </a:xfrm>
        </p:spPr>
        <p:txBody>
          <a:bodyPr>
            <a:noAutofit/>
          </a:bodyPr>
          <a:lstStyle/>
          <a:p>
            <a:pPr>
              <a:spcAft>
                <a:spcPct val="0"/>
              </a:spcAft>
            </a:pPr>
            <a:r>
              <a:rPr lang="en-US" altLang="zh-TW" sz="2200">
                <a:latin typeface="標楷體" pitchFamily="65" charset="-120"/>
              </a:rPr>
              <a:t>OSPFv2 </a:t>
            </a:r>
            <a:r>
              <a:rPr lang="zh-TW" altLang="en-US" sz="2200">
                <a:latin typeface="標楷體" pitchFamily="65" charset="-120"/>
              </a:rPr>
              <a:t>是使用 </a:t>
            </a:r>
            <a:r>
              <a:rPr lang="en-US" altLang="zh-TW" sz="2200" b="1">
                <a:latin typeface="標楷體" pitchFamily="65" charset="-120"/>
              </a:rPr>
              <a:t>router ospf </a:t>
            </a:r>
            <a:r>
              <a:rPr lang="en-US" altLang="zh-TW" sz="2200" i="1">
                <a:latin typeface="標楷體" pitchFamily="65" charset="-120"/>
              </a:rPr>
              <a:t>process-id</a:t>
            </a:r>
            <a:r>
              <a:rPr lang="en-US" altLang="zh-TW" sz="2200" b="1">
                <a:latin typeface="標楷體" pitchFamily="65" charset="-120"/>
              </a:rPr>
              <a:t> </a:t>
            </a:r>
            <a:r>
              <a:rPr lang="zh-TW" altLang="en-US" sz="2200">
                <a:latin typeface="標楷體" pitchFamily="65" charset="-120"/>
              </a:rPr>
              <a:t>全域設定模式命令啟用的。</a:t>
            </a:r>
            <a:r>
              <a:rPr lang="en-US" altLang="zh-TW" sz="2200" i="1">
                <a:latin typeface="標楷體" pitchFamily="65" charset="-120"/>
              </a:rPr>
              <a:t>process-id</a:t>
            </a:r>
            <a:r>
              <a:rPr lang="en-US" altLang="zh-TW" sz="2200">
                <a:latin typeface="標楷體" pitchFamily="65" charset="-120"/>
              </a:rPr>
              <a:t> </a:t>
            </a:r>
            <a:r>
              <a:rPr lang="zh-TW" altLang="en-US" sz="2200">
                <a:latin typeface="標楷體" pitchFamily="65" charset="-120"/>
              </a:rPr>
              <a:t>值代表介於 </a:t>
            </a:r>
            <a:r>
              <a:rPr lang="en-US" altLang="zh-TW" sz="2200">
                <a:latin typeface="標楷體" pitchFamily="65" charset="-120"/>
              </a:rPr>
              <a:t>1 </a:t>
            </a:r>
            <a:r>
              <a:rPr lang="zh-TW" altLang="en-US" sz="2200">
                <a:latin typeface="標楷體" pitchFamily="65" charset="-120"/>
              </a:rPr>
              <a:t>到 </a:t>
            </a:r>
            <a:r>
              <a:rPr lang="en-US" altLang="zh-TW" sz="2200">
                <a:latin typeface="標楷體" pitchFamily="65" charset="-120"/>
              </a:rPr>
              <a:t>65,535 </a:t>
            </a:r>
            <a:r>
              <a:rPr lang="zh-TW" altLang="en-US" sz="2200">
                <a:latin typeface="標楷體" pitchFamily="65" charset="-120"/>
              </a:rPr>
              <a:t>之間的數字，由網路管理者選擇。</a:t>
            </a:r>
            <a:endParaRPr lang="en-US" altLang="zh-TW" sz="2200">
              <a:latin typeface="標楷體" pitchFamily="65" charset="-120"/>
            </a:endParaRPr>
          </a:p>
          <a:p>
            <a:pPr>
              <a:spcAft>
                <a:spcPct val="0"/>
              </a:spcAft>
            </a:pPr>
            <a:r>
              <a:rPr lang="en-US" altLang="zh-TW" sz="2200">
                <a:latin typeface="標楷體" pitchFamily="65" charset="-120"/>
              </a:rPr>
              <a:t>OSPF </a:t>
            </a:r>
            <a:r>
              <a:rPr lang="zh-TW" altLang="en-US" sz="2200">
                <a:latin typeface="標楷體" pitchFamily="65" charset="-120"/>
              </a:rPr>
              <a:t>路由器 </a:t>
            </a:r>
            <a:r>
              <a:rPr lang="en-US" altLang="zh-TW" sz="2200">
                <a:latin typeface="標楷體" pitchFamily="65" charset="-120"/>
              </a:rPr>
              <a:t>ID </a:t>
            </a:r>
            <a:r>
              <a:rPr lang="zh-TW" altLang="en-US" sz="2200">
                <a:latin typeface="標楷體" pitchFamily="65" charset="-120"/>
              </a:rPr>
              <a:t>是 </a:t>
            </a:r>
            <a:r>
              <a:rPr lang="en-US" altLang="zh-TW" sz="2200">
                <a:latin typeface="標楷體" pitchFamily="65" charset="-120"/>
              </a:rPr>
              <a:t>32 </a:t>
            </a:r>
            <a:r>
              <a:rPr lang="zh-TW" altLang="en-US" sz="2200">
                <a:latin typeface="標楷體" pitchFamily="65" charset="-120"/>
              </a:rPr>
              <a:t>位元值，以 </a:t>
            </a:r>
            <a:r>
              <a:rPr lang="en-US" altLang="zh-TW" sz="2200">
                <a:latin typeface="標楷體" pitchFamily="65" charset="-120"/>
              </a:rPr>
              <a:t>IPv4 </a:t>
            </a:r>
            <a:r>
              <a:rPr lang="zh-TW" altLang="en-US" sz="2200">
                <a:latin typeface="標楷體" pitchFamily="65" charset="-120"/>
              </a:rPr>
              <a:t>位址的形式表示。啟用 </a:t>
            </a:r>
            <a:r>
              <a:rPr lang="en-US" altLang="zh-TW" sz="2200">
                <a:latin typeface="標楷體" pitchFamily="65" charset="-120"/>
              </a:rPr>
              <a:t>OSPF </a:t>
            </a:r>
            <a:r>
              <a:rPr lang="zh-TW" altLang="en-US" sz="2200">
                <a:latin typeface="標楷體" pitchFamily="65" charset="-120"/>
              </a:rPr>
              <a:t>的路由器會使用路由器 </a:t>
            </a:r>
            <a:r>
              <a:rPr lang="en-US" altLang="zh-TW" sz="2200">
                <a:latin typeface="標楷體" pitchFamily="65" charset="-120"/>
              </a:rPr>
              <a:t>ID </a:t>
            </a:r>
            <a:r>
              <a:rPr lang="zh-TW" altLang="en-US" sz="2200">
                <a:latin typeface="標楷體" pitchFamily="65" charset="-120"/>
              </a:rPr>
              <a:t>來同步處理 </a:t>
            </a:r>
            <a:r>
              <a:rPr lang="en-US" altLang="zh-TW" sz="2200">
                <a:latin typeface="標楷體" pitchFamily="65" charset="-120"/>
              </a:rPr>
              <a:t>OSPF </a:t>
            </a:r>
            <a:r>
              <a:rPr lang="zh-TW" altLang="en-US" sz="2200">
                <a:latin typeface="標楷體" pitchFamily="65" charset="-120"/>
              </a:rPr>
              <a:t>資料庫，並參與 </a:t>
            </a:r>
            <a:r>
              <a:rPr lang="en-US" altLang="zh-TW" sz="2200">
                <a:latin typeface="標楷體" pitchFamily="65" charset="-120"/>
              </a:rPr>
              <a:t>DR </a:t>
            </a:r>
            <a:r>
              <a:rPr lang="zh-TW" altLang="en-US" sz="2200">
                <a:latin typeface="標楷體" pitchFamily="65" charset="-120"/>
              </a:rPr>
              <a:t>和 </a:t>
            </a:r>
            <a:r>
              <a:rPr lang="en-US" altLang="zh-TW" sz="2200">
                <a:latin typeface="標楷體" pitchFamily="65" charset="-120"/>
              </a:rPr>
              <a:t>BDR </a:t>
            </a:r>
            <a:r>
              <a:rPr lang="zh-TW" altLang="en-US" sz="2200">
                <a:latin typeface="標楷體" pitchFamily="65" charset="-120"/>
              </a:rPr>
              <a:t>的選舉。</a:t>
            </a:r>
            <a:endParaRPr lang="en-US" altLang="zh-TW" sz="2200">
              <a:latin typeface="標楷體" pitchFamily="65" charset="-120"/>
            </a:endParaRPr>
          </a:p>
          <a:p>
            <a:pPr>
              <a:spcAft>
                <a:spcPct val="0"/>
              </a:spcAft>
            </a:pPr>
            <a:r>
              <a:rPr lang="en-US" altLang="zh-TW" sz="2200">
                <a:latin typeface="標楷體" pitchFamily="65" charset="-120"/>
              </a:rPr>
              <a:t>Cisco </a:t>
            </a:r>
            <a:r>
              <a:rPr lang="zh-TW" altLang="en-US" sz="2200">
                <a:latin typeface="標楷體" pitchFamily="65" charset="-120"/>
              </a:rPr>
              <a:t>路由器根據以下三個條件之一衍生路由器 </a:t>
            </a:r>
            <a:r>
              <a:rPr lang="en-US" altLang="zh-TW" sz="2200">
                <a:latin typeface="標楷體" pitchFamily="65" charset="-120"/>
              </a:rPr>
              <a:t>ID </a:t>
            </a:r>
            <a:r>
              <a:rPr lang="zh-TW" altLang="en-US" sz="2200">
                <a:latin typeface="標楷體" pitchFamily="65" charset="-120"/>
              </a:rPr>
              <a:t>的優先順序：</a:t>
            </a:r>
            <a:r>
              <a:rPr lang="en-US" altLang="zh-TW" sz="2200">
                <a:latin typeface="標楷體" pitchFamily="65" charset="-120"/>
              </a:rPr>
              <a:t>1) </a:t>
            </a:r>
            <a:r>
              <a:rPr lang="zh-TW" altLang="en-US" sz="2200">
                <a:latin typeface="標楷體" pitchFamily="65" charset="-120"/>
              </a:rPr>
              <a:t>路由器 </a:t>
            </a:r>
            <a:r>
              <a:rPr lang="en-US" altLang="zh-TW" sz="2200">
                <a:latin typeface="標楷體" pitchFamily="65" charset="-120"/>
              </a:rPr>
              <a:t>ID </a:t>
            </a:r>
            <a:r>
              <a:rPr lang="zh-TW" altLang="en-US" sz="2200">
                <a:latin typeface="標楷體" pitchFamily="65" charset="-120"/>
              </a:rPr>
              <a:t>是使用 </a:t>
            </a:r>
            <a:r>
              <a:rPr lang="en-US" altLang="zh-TW" sz="2200">
                <a:latin typeface="標楷體" pitchFamily="65" charset="-120"/>
              </a:rPr>
              <a:t>OSPF </a:t>
            </a:r>
            <a:r>
              <a:rPr lang="en-US" altLang="zh-TW" sz="2200" b="1">
                <a:latin typeface="標楷體" pitchFamily="65" charset="-120"/>
              </a:rPr>
              <a:t>router-id</a:t>
            </a:r>
            <a:r>
              <a:rPr lang="en-US" altLang="zh-TW" sz="2200">
                <a:latin typeface="標楷體" pitchFamily="65" charset="-120"/>
              </a:rPr>
              <a:t> </a:t>
            </a:r>
            <a:r>
              <a:rPr lang="en-US" altLang="zh-TW" sz="2200" i="1">
                <a:latin typeface="標楷體" pitchFamily="65" charset="-120"/>
              </a:rPr>
              <a:t>rid </a:t>
            </a:r>
            <a:r>
              <a:rPr lang="zh-TW" altLang="en-US" sz="2200">
                <a:latin typeface="標楷體" pitchFamily="65" charset="-120"/>
              </a:rPr>
              <a:t>路由器設定模式命令明確設定的。</a:t>
            </a:r>
            <a:r>
              <a:rPr lang="en-US" altLang="zh-TW" sz="2200">
                <a:latin typeface="標楷體" pitchFamily="65" charset="-120"/>
              </a:rPr>
              <a:t>2) </a:t>
            </a:r>
            <a:r>
              <a:rPr lang="zh-TW" altLang="en-US" sz="2200">
                <a:latin typeface="標楷體" pitchFamily="65" charset="-120"/>
              </a:rPr>
              <a:t>路由器會選擇任何已設定的迴路介面的最高 </a:t>
            </a:r>
            <a:r>
              <a:rPr lang="en-US" altLang="zh-TW" sz="2200">
                <a:latin typeface="標楷體" pitchFamily="65" charset="-120"/>
              </a:rPr>
              <a:t>IPv4 </a:t>
            </a:r>
            <a:r>
              <a:rPr lang="zh-TW" altLang="en-US" sz="2200">
                <a:latin typeface="標楷體" pitchFamily="65" charset="-120"/>
              </a:rPr>
              <a:t>位址。</a:t>
            </a:r>
            <a:r>
              <a:rPr lang="en-US" altLang="zh-TW" sz="2200">
                <a:latin typeface="標楷體" pitchFamily="65" charset="-120"/>
              </a:rPr>
              <a:t>3) </a:t>
            </a:r>
            <a:r>
              <a:rPr lang="zh-TW" altLang="en-US" sz="2200">
                <a:latin typeface="標楷體" pitchFamily="65" charset="-120"/>
              </a:rPr>
              <a:t>路由器選擇任何其實體介面上的最大作用中 </a:t>
            </a:r>
            <a:r>
              <a:rPr lang="en-US" altLang="zh-TW" sz="2200">
                <a:latin typeface="標楷體" pitchFamily="65" charset="-120"/>
              </a:rPr>
              <a:t>IPv4 </a:t>
            </a:r>
            <a:r>
              <a:rPr lang="zh-TW" altLang="en-US" sz="2200">
                <a:latin typeface="標楷體" pitchFamily="65" charset="-120"/>
              </a:rPr>
              <a:t>位址。</a:t>
            </a:r>
            <a:endParaRPr lang="en-US" altLang="zh-TW" sz="2200">
              <a:latin typeface="標楷體" pitchFamily="65" charset="-120"/>
            </a:endParaRPr>
          </a:p>
          <a:p>
            <a:pPr>
              <a:spcAft>
                <a:spcPct val="0"/>
              </a:spcAft>
            </a:pPr>
            <a:r>
              <a:rPr lang="en-US" altLang="zh-TW" sz="2200" b="1">
                <a:latin typeface="標楷體" pitchFamily="65" charset="-120"/>
                <a:cs typeface="Arial" pitchFamily="34" charset="0"/>
              </a:rPr>
              <a:t>network</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命令的基本語法是 </a:t>
            </a:r>
            <a:r>
              <a:rPr lang="en-US" altLang="zh-TW" sz="2200" b="1">
                <a:latin typeface="標楷體" pitchFamily="65" charset="-120"/>
                <a:cs typeface="Arial" pitchFamily="34" charset="0"/>
              </a:rPr>
              <a:t>network</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network-address</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wildcard-mask</a:t>
            </a:r>
            <a:r>
              <a:rPr lang="en-US" altLang="zh-TW" sz="2200">
                <a:latin typeface="標楷體" pitchFamily="65" charset="-120"/>
                <a:cs typeface="Arial" pitchFamily="34" charset="0"/>
              </a:rPr>
              <a:t> </a:t>
            </a:r>
            <a:r>
              <a:rPr lang="en-US" altLang="zh-TW" sz="2200" b="1">
                <a:latin typeface="標楷體" pitchFamily="65" charset="-120"/>
                <a:cs typeface="Arial" pitchFamily="34" charset="0"/>
              </a:rPr>
              <a:t>area</a:t>
            </a:r>
            <a:r>
              <a:rPr lang="en-US" altLang="zh-TW" sz="2200">
                <a:latin typeface="標楷體" pitchFamily="65" charset="-120"/>
                <a:cs typeface="Arial" pitchFamily="34" charset="0"/>
              </a:rPr>
              <a:t> </a:t>
            </a:r>
            <a:r>
              <a:rPr lang="en-US" altLang="zh-TW" sz="2200" i="1">
                <a:latin typeface="標楷體" pitchFamily="65" charset="-120"/>
                <a:cs typeface="Arial" pitchFamily="34" charset="0"/>
              </a:rPr>
              <a:t>area-id</a:t>
            </a:r>
            <a:r>
              <a:rPr lang="zh-TW" altLang="en-US" sz="2200" i="1">
                <a:latin typeface="標楷體" pitchFamily="65" charset="-120"/>
                <a:cs typeface="Arial" pitchFamily="34" charset="0"/>
              </a:rPr>
              <a:t>。</a:t>
            </a:r>
            <a:r>
              <a:rPr lang="zh-TW" altLang="en-US" sz="2200">
                <a:latin typeface="標楷體" pitchFamily="65" charset="-120"/>
                <a:cs typeface="Arial" pitchFamily="34" charset="0"/>
              </a:rPr>
              <a:t>路由器上符合 </a:t>
            </a:r>
            <a:r>
              <a:rPr lang="en-US" altLang="zh-TW" sz="2200" b="1">
                <a:latin typeface="標楷體" pitchFamily="65" charset="-120"/>
                <a:cs typeface="Arial" pitchFamily="34" charset="0"/>
              </a:rPr>
              <a:t>network</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命令中的網路位址的任何介面都可以傳送和接收 </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封包。</a:t>
            </a:r>
            <a:endParaRPr lang="en-US" altLang="zh-TW" sz="2200">
              <a:latin typeface="標楷體" pitchFamily="65" charset="-120"/>
              <a:cs typeface="Arial" panose="020b0604020202020204" pitchFamily="34" charset="0"/>
            </a:endParaRPr>
          </a:p>
          <a:p>
            <a:pPr>
              <a:spcAft>
                <a:spcPct val="0"/>
              </a:spcAft>
            </a:pPr>
            <a:r>
              <a:rPr lang="zh-TW" altLang="en-US" sz="2200">
                <a:latin typeface="標楷體" pitchFamily="65" charset="-120"/>
                <a:cs typeface="Arial" pitchFamily="34" charset="0"/>
              </a:rPr>
              <a:t>設定單區域 </a:t>
            </a:r>
            <a:r>
              <a:rPr lang="en-US" altLang="zh-TW" sz="2200">
                <a:latin typeface="標楷體" pitchFamily="65" charset="-120"/>
                <a:cs typeface="Arial" pitchFamily="34" charset="0"/>
              </a:rPr>
              <a:t>OSPFv2 </a:t>
            </a:r>
            <a:r>
              <a:rPr lang="zh-TW" altLang="en-US" sz="2200">
                <a:latin typeface="標楷體" pitchFamily="65" charset="-120"/>
                <a:cs typeface="Arial" pitchFamily="34" charset="0"/>
              </a:rPr>
              <a:t>時，必須在所有路由器上使用 </a:t>
            </a:r>
            <a:r>
              <a:rPr lang="en-US" altLang="zh-TW" sz="2200" b="1">
                <a:latin typeface="標楷體" pitchFamily="65" charset="-120"/>
                <a:cs typeface="Arial" pitchFamily="34" charset="0"/>
              </a:rPr>
              <a:t>network</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命令來設定相同的 </a:t>
            </a:r>
            <a:r>
              <a:rPr lang="en-US" altLang="zh-TW" sz="2200" i="1">
                <a:latin typeface="標楷體" pitchFamily="65" charset="-120"/>
                <a:cs typeface="Arial" pitchFamily="34" charset="0"/>
              </a:rPr>
              <a:t>_area-id</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值。萬用遮罩通常是該介面上設定的子網路遮罩的反向，</a:t>
            </a:r>
            <a:r>
              <a:rPr lang="zh-TW" altLang="en-US" sz="2200">
                <a:latin typeface="標楷體" pitchFamily="65" charset="-120"/>
              </a:rPr>
              <a:t>但也可以是四個零的萬用遮罩，它會指定確切的介面。</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2.7</a:t>
            </a:r>
            <a:r>
              <a:rPr lang="zh-TW" altLang="en-US" sz="3600" smtClean="0">
                <a:solidFill>
                  <a:srgbClr val="004C69"/>
                </a:solidFill>
              </a:rPr>
              <a:t>我</a:t>
            </a:r>
            <a:r>
              <a:rPr lang="zh-TW" altLang="en-US" sz="3600">
                <a:solidFill>
                  <a:srgbClr val="004C69"/>
                </a:solidFill>
              </a:rPr>
              <a:t>在本模組中學到了什麼？ </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83</a:t>
            </a:fld>
            <a:endParaRPr lang="en-US" kern="0">
              <a:solidFill>
                <a:srgbClr val="595959"/>
              </a:solidFill>
            </a:endParaRPr>
          </a:p>
        </p:txBody>
      </p:sp>
    </p:spTree>
    <p:custDataLst>
      <p:tags r:id="rId3"/>
    </p:custDataLst>
    <p:extLst>
      <p:ext uri="{BB962C8B-B14F-4D97-AF65-F5344CB8AC3E}">
        <p14:creationId xmlns:p14="http://schemas.microsoft.com/office/powerpoint/2010/main" val="1175291294"/>
      </p:ext>
    </p:extLst>
  </p:cSld>
  <p:clrMapOvr>
    <a:masterClrMapping/>
  </p:clrMapOvr>
  <p:transition spd="slow">
    <p:wipe/>
  </p:transition>
  <p:timing/>
</p:sld>
</file>

<file path=ppt/slides/slide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AB93D79-D4AF-3B4C-AF28-DEAC6F376902}"/>
              </a:ext>
            </a:extLst>
          </p:cNvPr>
          <p:cNvSpPr>
            <a:spLocks noGrp="1"/>
          </p:cNvSpPr>
          <p:nvPr>
            <p:ph idx="1"/>
          </p:nvPr>
        </p:nvSpPr>
        <p:spPr>
          <a:xfrm>
            <a:off x="238015" y="885902"/>
            <a:ext cx="11804381" cy="5540425"/>
          </a:xfrm>
        </p:spPr>
        <p:txBody>
          <a:bodyPr>
            <a:noAutofit/>
          </a:bodyPr>
          <a:lstStyle/>
          <a:p>
            <a:pPr>
              <a:spcAft>
                <a:spcPct val="0"/>
              </a:spcAft>
              <a:buFont typeface="Arial" pitchFamily="34" charset="0"/>
              <a:buChar char="•"/>
            </a:pPr>
            <a:r>
              <a:rPr lang="zh-TW" altLang="en-US" sz="2200">
                <a:latin typeface="標楷體" pitchFamily="65" charset="-120"/>
              </a:rPr>
              <a:t>若要直接在介面上設定 </a:t>
            </a:r>
            <a:r>
              <a:rPr lang="en-US" altLang="zh-TW" sz="2200">
                <a:latin typeface="標楷體" pitchFamily="65" charset="-120"/>
              </a:rPr>
              <a:t>OSPF</a:t>
            </a:r>
            <a:r>
              <a:rPr lang="zh-TW" altLang="en-US" sz="2200">
                <a:latin typeface="標楷體" pitchFamily="65" charset="-120"/>
              </a:rPr>
              <a:t>，請使用 </a:t>
            </a:r>
            <a:r>
              <a:rPr lang="en-US" altLang="zh-TW" sz="2200" b="1" err="1">
                <a:latin typeface="標楷體" pitchFamily="65" charset="-120"/>
              </a:rPr>
              <a:t>ip ospf </a:t>
            </a:r>
            <a:r>
              <a:rPr lang="zh-TW" altLang="en-US" sz="2200">
                <a:latin typeface="標楷體" pitchFamily="65" charset="-120"/>
              </a:rPr>
              <a:t>介面設定模式命令。語法是 </a:t>
            </a:r>
            <a:r>
              <a:rPr lang="en-US" altLang="zh-TW" sz="2200" b="1" err="1">
                <a:latin typeface="標楷體" pitchFamily="65" charset="-120"/>
              </a:rPr>
              <a:t>ip ospf </a:t>
            </a:r>
            <a:r>
              <a:rPr lang="en-US" altLang="zh-TW" sz="2200" i="1">
                <a:latin typeface="標楷體" pitchFamily="65" charset="-120"/>
              </a:rPr>
              <a:t>process-id</a:t>
            </a:r>
            <a:r>
              <a:rPr lang="en-US" altLang="zh-TW" sz="2200">
                <a:latin typeface="標楷體" pitchFamily="65" charset="-120"/>
              </a:rPr>
              <a:t> area </a:t>
            </a:r>
            <a:r>
              <a:rPr lang="en-US" altLang="zh-TW" sz="2200" i="1">
                <a:latin typeface="標楷體" pitchFamily="65" charset="-120"/>
              </a:rPr>
              <a:t>area-id</a:t>
            </a:r>
            <a:r>
              <a:rPr lang="zh-TW" altLang="en-US" sz="2200">
                <a:latin typeface="標楷體" pitchFamily="65" charset="-120"/>
              </a:rPr>
              <a:t>。</a:t>
            </a:r>
            <a:endParaRPr lang="en-US" altLang="zh-TW" sz="2200">
              <a:latin typeface="標楷體" pitchFamily="65" charset="-120"/>
            </a:endParaRPr>
          </a:p>
          <a:p>
            <a:pPr>
              <a:spcAft>
                <a:spcPct val="0"/>
              </a:spcAft>
              <a:buFont typeface="Arial" pitchFamily="34" charset="0"/>
              <a:buChar char="•"/>
            </a:pPr>
            <a:r>
              <a:rPr lang="zh-TW" altLang="en-US" sz="2200">
                <a:latin typeface="標楷體" pitchFamily="65" charset="-120"/>
              </a:rPr>
              <a:t>使用 </a:t>
            </a:r>
            <a:r>
              <a:rPr lang="en-US" altLang="zh-TW" sz="2200" b="1">
                <a:latin typeface="標楷體" pitchFamily="65" charset="-120"/>
              </a:rPr>
              <a:t>passive-interface</a:t>
            </a:r>
            <a:r>
              <a:rPr lang="en-US" altLang="zh-TW" sz="2200">
                <a:latin typeface="標楷體" pitchFamily="65" charset="-120"/>
              </a:rPr>
              <a:t> </a:t>
            </a:r>
            <a:r>
              <a:rPr lang="zh-TW" altLang="en-US" sz="2200">
                <a:latin typeface="標楷體" pitchFamily="65" charset="-120"/>
              </a:rPr>
              <a:t>路由器設定模式命令停止透過路由器介面傳輸路由訊息，但仍允許該網路通告至其他路由器。</a:t>
            </a:r>
            <a:endParaRPr lang="en-US" altLang="zh-TW" sz="2200">
              <a:latin typeface="標楷體" pitchFamily="65" charset="-120"/>
            </a:endParaRPr>
          </a:p>
          <a:p>
            <a:pPr>
              <a:spcAft>
                <a:spcPct val="0"/>
              </a:spcAft>
              <a:buFont typeface="Arial" pitchFamily="34" charset="0"/>
              <a:buChar char="•"/>
            </a:pPr>
            <a:r>
              <a:rPr lang="en-US" altLang="zh-TW" sz="2200">
                <a:latin typeface="標楷體" pitchFamily="65" charset="-120"/>
              </a:rPr>
              <a:t>DR/BDR </a:t>
            </a:r>
            <a:r>
              <a:rPr lang="zh-TW" altLang="en-US" sz="2200">
                <a:latin typeface="標楷體" pitchFamily="65" charset="-120"/>
              </a:rPr>
              <a:t>選舉程序是不必要的，因為 </a:t>
            </a:r>
            <a:r>
              <a:rPr lang="en-US" altLang="zh-TW" sz="2200">
                <a:latin typeface="標楷體" pitchFamily="65" charset="-120"/>
              </a:rPr>
              <a:t>R1 </a:t>
            </a:r>
            <a:r>
              <a:rPr lang="zh-TW" altLang="en-US" sz="2200">
                <a:latin typeface="標楷體" pitchFamily="65" charset="-120"/>
              </a:rPr>
              <a:t>和 </a:t>
            </a:r>
            <a:r>
              <a:rPr lang="en-US" altLang="zh-TW" sz="2200">
                <a:latin typeface="標楷體" pitchFamily="65" charset="-120"/>
              </a:rPr>
              <a:t>R2 </a:t>
            </a:r>
            <a:r>
              <a:rPr lang="zh-TW" altLang="en-US" sz="2200">
                <a:latin typeface="標楷體" pitchFamily="65" charset="-120"/>
              </a:rPr>
              <a:t>之間的點對點網路上只能有兩部路由器。在你要停用 </a:t>
            </a:r>
            <a:r>
              <a:rPr lang="en-US" altLang="zh-TW" sz="2200">
                <a:latin typeface="標楷體" pitchFamily="65" charset="-120"/>
              </a:rPr>
              <a:t>DR/BDR </a:t>
            </a:r>
            <a:r>
              <a:rPr lang="zh-TW" altLang="en-US" sz="2200">
                <a:latin typeface="標楷體" pitchFamily="65" charset="-120"/>
              </a:rPr>
              <a:t>選舉程序的所有介面上使用介面設定命令 </a:t>
            </a:r>
            <a:r>
              <a:rPr lang="en-US" altLang="zh-TW" sz="2200" b="1" err="1">
                <a:latin typeface="標楷體" pitchFamily="65" charset="-120"/>
              </a:rPr>
              <a:t>ip ospf network point-to-poin</a:t>
            </a:r>
            <a:r>
              <a:rPr lang="en-US" altLang="zh-TW" sz="2200">
                <a:latin typeface="標楷體" pitchFamily="65" charset="-120"/>
              </a:rPr>
              <a:t>t</a:t>
            </a:r>
            <a:r>
              <a:rPr lang="zh-TW" altLang="en-US" sz="2200">
                <a:latin typeface="標楷體" pitchFamily="65" charset="-120"/>
              </a:rPr>
              <a:t>。</a:t>
            </a:r>
            <a:endParaRPr lang="en-US" altLang="zh-TW" sz="2200">
              <a:latin typeface="標楷體" pitchFamily="65" charset="-120"/>
            </a:endParaRPr>
          </a:p>
          <a:p>
            <a:pPr>
              <a:spcAft>
                <a:spcPct val="0"/>
              </a:spcAft>
              <a:buFont typeface="Arial" pitchFamily="34" charset="0"/>
              <a:buChar char="•"/>
            </a:pPr>
            <a:r>
              <a:rPr lang="zh-TW" altLang="en-US" sz="2200">
                <a:latin typeface="標楷體" pitchFamily="65" charset="-120"/>
              </a:rPr>
              <a:t>預設情況下，迴路介面被通告為 </a:t>
            </a:r>
            <a:r>
              <a:rPr lang="en-US" altLang="zh-TW" sz="2200">
                <a:latin typeface="標楷體" pitchFamily="65" charset="-120"/>
              </a:rPr>
              <a:t>/32 </a:t>
            </a:r>
            <a:r>
              <a:rPr lang="zh-TW" altLang="en-US" sz="2200">
                <a:latin typeface="標楷體" pitchFamily="65" charset="-120"/>
              </a:rPr>
              <a:t>主機路由。若要模擬真實的 </a:t>
            </a:r>
            <a:r>
              <a:rPr lang="en-US" altLang="zh-TW" sz="2200">
                <a:latin typeface="標楷體" pitchFamily="65" charset="-120"/>
              </a:rPr>
              <a:t>LAN</a:t>
            </a:r>
            <a:r>
              <a:rPr lang="zh-TW" altLang="en-US" sz="2200">
                <a:latin typeface="標楷體" pitchFamily="65" charset="-120"/>
              </a:rPr>
              <a:t>，</a:t>
            </a:r>
            <a:r>
              <a:rPr lang="en-US" altLang="zh-TW" sz="2200">
                <a:latin typeface="標楷體" pitchFamily="65" charset="-120"/>
              </a:rPr>
              <a:t>Loopback 0 </a:t>
            </a:r>
            <a:r>
              <a:rPr lang="zh-TW" altLang="en-US" sz="2200">
                <a:latin typeface="標楷體" pitchFamily="65" charset="-120"/>
              </a:rPr>
              <a:t>介面會設定為點對點網路。</a:t>
            </a:r>
            <a:endParaRPr lang="en-US" altLang="zh-TW" sz="2200">
              <a:latin typeface="標楷體" pitchFamily="65" charset="-120"/>
            </a:endParaRPr>
          </a:p>
          <a:p>
            <a:pPr>
              <a:spcAft>
                <a:spcPct val="0"/>
              </a:spcAft>
              <a:buFont typeface="Arial" pitchFamily="34" charset="0"/>
              <a:buChar char="•"/>
            </a:pPr>
            <a:r>
              <a:rPr lang="en-US" altLang="zh-TW" sz="2200">
                <a:latin typeface="標楷體" pitchFamily="65" charset="-120"/>
                <a:cs typeface="Arial" pitchFamily="34" charset="0"/>
              </a:rPr>
              <a:t>DR </a:t>
            </a:r>
            <a:r>
              <a:rPr lang="zh-TW" altLang="en-US" sz="2200">
                <a:latin typeface="標楷體" pitchFamily="65" charset="-120"/>
                <a:cs typeface="Arial" pitchFamily="34" charset="0"/>
              </a:rPr>
              <a:t>負責收集和散佈 </a:t>
            </a:r>
            <a:r>
              <a:rPr lang="en-US" altLang="zh-TW" sz="2200">
                <a:latin typeface="標楷體" pitchFamily="65" charset="-120"/>
                <a:cs typeface="Arial" pitchFamily="34" charset="0"/>
              </a:rPr>
              <a:t>LSA</a:t>
            </a:r>
            <a:r>
              <a:rPr lang="zh-TW" altLang="en-US" sz="2200">
                <a:latin typeface="標楷體" pitchFamily="65" charset="-120"/>
                <a:cs typeface="Arial" pitchFamily="34" charset="0"/>
              </a:rPr>
              <a:t>。</a:t>
            </a:r>
            <a:r>
              <a:rPr lang="en-US" altLang="zh-TW" sz="2200">
                <a:latin typeface="標楷體" pitchFamily="65" charset="-120"/>
                <a:cs typeface="Arial" pitchFamily="34" charset="0"/>
              </a:rPr>
              <a:t>DR </a:t>
            </a:r>
            <a:r>
              <a:rPr lang="zh-TW" altLang="en-US" sz="2200">
                <a:latin typeface="標楷體" pitchFamily="65" charset="-120"/>
                <a:cs typeface="Arial" pitchFamily="34" charset="0"/>
              </a:rPr>
              <a:t>使用意味著所有 </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路由器的多點傳送 </a:t>
            </a:r>
            <a:r>
              <a:rPr lang="en-US" altLang="zh-TW" sz="2200">
                <a:latin typeface="標楷體" pitchFamily="65" charset="-120"/>
                <a:cs typeface="Arial" pitchFamily="34" charset="0"/>
              </a:rPr>
              <a:t>IPv4 </a:t>
            </a:r>
            <a:r>
              <a:rPr lang="zh-TW" altLang="en-US" sz="2200">
                <a:latin typeface="標楷體" pitchFamily="65" charset="-120"/>
                <a:cs typeface="Arial" pitchFamily="34" charset="0"/>
              </a:rPr>
              <a:t>位址 </a:t>
            </a:r>
            <a:r>
              <a:rPr lang="en-US" altLang="zh-TW" sz="2200">
                <a:latin typeface="標楷體" pitchFamily="65" charset="-120"/>
                <a:cs typeface="Arial" pitchFamily="34" charset="0"/>
              </a:rPr>
              <a:t>224.0.0.5</a:t>
            </a:r>
            <a:r>
              <a:rPr lang="zh-TW" altLang="en-US" sz="2200">
                <a:latin typeface="標楷體" pitchFamily="65" charset="-120"/>
                <a:cs typeface="Arial" pitchFamily="34" charset="0"/>
              </a:rPr>
              <a:t>。如果 </a:t>
            </a:r>
            <a:r>
              <a:rPr lang="en-US" altLang="zh-TW" sz="2200">
                <a:latin typeface="標楷體" pitchFamily="65" charset="-120"/>
                <a:cs typeface="Arial" pitchFamily="34" charset="0"/>
              </a:rPr>
              <a:t>DR </a:t>
            </a:r>
            <a:r>
              <a:rPr lang="zh-TW" altLang="en-US" sz="2200">
                <a:latin typeface="標楷體" pitchFamily="65" charset="-120"/>
                <a:cs typeface="Arial" pitchFamily="34" charset="0"/>
              </a:rPr>
              <a:t>停止產生 </a:t>
            </a:r>
            <a:r>
              <a:rPr lang="en-US" altLang="zh-TW" sz="2200">
                <a:latin typeface="標楷體" pitchFamily="65" charset="-120"/>
                <a:cs typeface="Arial" pitchFamily="34" charset="0"/>
              </a:rPr>
              <a:t>Hello </a:t>
            </a:r>
            <a:r>
              <a:rPr lang="zh-TW" altLang="en-US" sz="2200">
                <a:latin typeface="標楷體" pitchFamily="65" charset="-120"/>
                <a:cs typeface="Arial" pitchFamily="34" charset="0"/>
              </a:rPr>
              <a:t>封包，</a:t>
            </a:r>
            <a:r>
              <a:rPr lang="en-US" altLang="zh-TW" sz="2200">
                <a:latin typeface="標楷體" pitchFamily="65" charset="-120"/>
                <a:cs typeface="Arial" pitchFamily="34" charset="0"/>
              </a:rPr>
              <a:t>BDR </a:t>
            </a:r>
            <a:r>
              <a:rPr lang="zh-TW" altLang="en-US" sz="2200">
                <a:latin typeface="標楷體" pitchFamily="65" charset="-120"/>
                <a:cs typeface="Arial" pitchFamily="34" charset="0"/>
              </a:rPr>
              <a:t>就會自我升級，承擔 </a:t>
            </a:r>
            <a:r>
              <a:rPr lang="en-US" altLang="zh-TW" sz="2200">
                <a:latin typeface="標楷體" pitchFamily="65" charset="-120"/>
                <a:cs typeface="Arial" pitchFamily="34" charset="0"/>
              </a:rPr>
              <a:t>DR </a:t>
            </a:r>
            <a:r>
              <a:rPr lang="zh-TW" altLang="en-US" sz="2200">
                <a:latin typeface="標楷體" pitchFamily="65" charset="-120"/>
                <a:cs typeface="Arial" pitchFamily="34" charset="0"/>
              </a:rPr>
              <a:t>的角色。所有其他路由器成為 </a:t>
            </a:r>
            <a:r>
              <a:rPr lang="en-US" altLang="zh-TW" sz="2200">
                <a:latin typeface="標楷體" pitchFamily="65" charset="-120"/>
                <a:cs typeface="Arial" pitchFamily="34" charset="0"/>
              </a:rPr>
              <a:t>DROTHER</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pPr>
              <a:spcAft>
                <a:spcPct val="0"/>
              </a:spcAft>
              <a:buFont typeface="Arial" pitchFamily="34" charset="0"/>
              <a:buChar char="•"/>
            </a:pPr>
            <a:r>
              <a:rPr lang="en-US" altLang="zh-TW" sz="2200">
                <a:latin typeface="標楷體" pitchFamily="65" charset="-120"/>
                <a:cs typeface="Arial" pitchFamily="34" charset="0"/>
              </a:rPr>
              <a:t>DROTHER </a:t>
            </a:r>
            <a:r>
              <a:rPr lang="zh-TW" altLang="en-US" sz="2200">
                <a:latin typeface="標楷體" pitchFamily="65" charset="-120"/>
                <a:cs typeface="Arial" pitchFamily="34" charset="0"/>
              </a:rPr>
              <a:t>使用多重存取位址 </a:t>
            </a:r>
            <a:r>
              <a:rPr lang="en-US" altLang="zh-TW" sz="2200">
                <a:latin typeface="標楷體" pitchFamily="65" charset="-120"/>
                <a:cs typeface="Arial" pitchFamily="34" charset="0"/>
              </a:rPr>
              <a:t>224.0.0.6</a:t>
            </a:r>
            <a:r>
              <a:rPr lang="zh-TW" altLang="en-US" sz="2200">
                <a:latin typeface="標楷體" pitchFamily="65" charset="-120"/>
                <a:cs typeface="Arial" pitchFamily="34" charset="0"/>
              </a:rPr>
              <a:t>（所有的指定路由器）將 </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封包傳送到 </a:t>
            </a:r>
            <a:r>
              <a:rPr lang="en-US" altLang="zh-TW" sz="2200">
                <a:latin typeface="標楷體" pitchFamily="65" charset="-120"/>
                <a:cs typeface="Arial" pitchFamily="34" charset="0"/>
              </a:rPr>
              <a:t>DR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BDR</a:t>
            </a:r>
            <a:r>
              <a:rPr lang="zh-TW" altLang="en-US" sz="2200">
                <a:latin typeface="標楷體" pitchFamily="65" charset="-120"/>
                <a:cs typeface="Arial" pitchFamily="34" charset="0"/>
              </a:rPr>
              <a:t>。只有 </a:t>
            </a:r>
            <a:r>
              <a:rPr lang="en-US" altLang="zh-TW" sz="2200">
                <a:latin typeface="標楷體" pitchFamily="65" charset="-120"/>
                <a:cs typeface="Arial" pitchFamily="34" charset="0"/>
              </a:rPr>
              <a:t>DR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BDR </a:t>
            </a:r>
            <a:r>
              <a:rPr lang="zh-TW" altLang="en-US" sz="2200">
                <a:latin typeface="標楷體" pitchFamily="65" charset="-120"/>
                <a:cs typeface="Arial" pitchFamily="34" charset="0"/>
              </a:rPr>
              <a:t>會偵聽 </a:t>
            </a:r>
            <a:r>
              <a:rPr lang="en-US" altLang="zh-TW" sz="2200">
                <a:latin typeface="標楷體" pitchFamily="65" charset="-120"/>
                <a:cs typeface="Arial" pitchFamily="34" charset="0"/>
              </a:rPr>
              <a:t>224.0.0.6</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pPr>
              <a:spcAft>
                <a:spcPct val="0"/>
              </a:spcAft>
              <a:buFont typeface="Arial" pitchFamily="34" charset="0"/>
              <a:buChar char="•"/>
            </a:pPr>
            <a:r>
              <a:rPr lang="zh-TW" altLang="en-US" sz="2200">
                <a:latin typeface="標楷體" pitchFamily="65" charset="-120"/>
                <a:cs typeface="Arial" pitchFamily="34" charset="0"/>
              </a:rPr>
              <a:t>若要驗證 </a:t>
            </a:r>
            <a:r>
              <a:rPr lang="en-US" altLang="zh-TW" sz="2200">
                <a:latin typeface="標楷體" pitchFamily="65" charset="-120"/>
                <a:cs typeface="Arial" pitchFamily="34" charset="0"/>
              </a:rPr>
              <a:t>OSPFv2 </a:t>
            </a:r>
            <a:r>
              <a:rPr lang="zh-TW" altLang="en-US" sz="2200">
                <a:latin typeface="標楷體" pitchFamily="65" charset="-120"/>
                <a:cs typeface="Arial" pitchFamily="34" charset="0"/>
              </a:rPr>
              <a:t>路由器的角色，請使用 </a:t>
            </a:r>
            <a:r>
              <a:rPr lang="en-US" altLang="zh-TW" sz="2200" b="1">
                <a:latin typeface="標楷體" pitchFamily="65" charset="-120"/>
                <a:cs typeface="Arial" pitchFamily="34" charset="0"/>
              </a:rPr>
              <a:t>show ip ospf interface</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命令。</a:t>
            </a:r>
            <a:endParaRPr lang="zh-TW" altLang="en-US" sz="2200">
              <a:latin typeface="標楷體" pitchFamily="65" charset="-120"/>
            </a:endParaRP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2.7</a:t>
            </a:r>
            <a:r>
              <a:rPr lang="zh-TW" altLang="en-US" sz="3600" smtClean="0">
                <a:solidFill>
                  <a:srgbClr val="004C69"/>
                </a:solidFill>
              </a:rPr>
              <a:t>我</a:t>
            </a:r>
            <a:r>
              <a:rPr lang="zh-TW" altLang="en-US" sz="3600">
                <a:solidFill>
                  <a:srgbClr val="004C69"/>
                </a:solidFill>
              </a:rPr>
              <a:t>在本模組中學到了什麼？（續）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84</a:t>
            </a:fld>
            <a:endParaRPr lang="en-US" kern="0">
              <a:solidFill>
                <a:srgbClr val="595959"/>
              </a:solidFill>
            </a:endParaRPr>
          </a:p>
        </p:txBody>
      </p:sp>
    </p:spTree>
    <p:custDataLst>
      <p:tags r:id="rId3"/>
    </p:custDataLst>
    <p:extLst>
      <p:ext uri="{BB962C8B-B14F-4D97-AF65-F5344CB8AC3E}">
        <p14:creationId xmlns:p14="http://schemas.microsoft.com/office/powerpoint/2010/main" val="3864107394"/>
      </p:ext>
    </p:extLst>
  </p:cSld>
  <p:clrMapOvr>
    <a:masterClrMapping/>
  </p:clrMapOvr>
  <p:transition spd="slow">
    <p:wipe/>
  </p:transition>
  <p:timing/>
</p:sld>
</file>

<file path=ppt/slides/slide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AB93D79-D4AF-3B4C-AF28-DEAC6F376902}"/>
              </a:ext>
            </a:extLst>
          </p:cNvPr>
          <p:cNvSpPr>
            <a:spLocks noGrp="1"/>
          </p:cNvSpPr>
          <p:nvPr>
            <p:ph idx="1"/>
          </p:nvPr>
        </p:nvSpPr>
        <p:spPr>
          <a:xfrm>
            <a:off x="724479" y="939999"/>
            <a:ext cx="11039605" cy="5540425"/>
          </a:xfrm>
        </p:spPr>
        <p:txBody>
          <a:bodyPr>
            <a:normAutofit/>
          </a:bodyPr>
          <a:lstStyle/>
          <a:p>
            <a:pPr>
              <a:spcAft>
                <a:spcPct val="0"/>
              </a:spcAft>
              <a:buFont typeface="Arial" pitchFamily="34" charset="0"/>
              <a:buChar char="•"/>
            </a:pPr>
            <a:r>
              <a:rPr lang="zh-TW" altLang="en-US" sz="2200">
                <a:latin typeface="標楷體" pitchFamily="65" charset="-120"/>
                <a:cs typeface="Arial" pitchFamily="34" charset="0"/>
              </a:rPr>
              <a:t>若要驗證 </a:t>
            </a:r>
            <a:r>
              <a:rPr lang="en-US" altLang="zh-TW" sz="2200">
                <a:latin typeface="標楷體" pitchFamily="65" charset="-120"/>
                <a:cs typeface="Arial" pitchFamily="34" charset="0"/>
              </a:rPr>
              <a:t>OSPFv2 </a:t>
            </a:r>
            <a:r>
              <a:rPr lang="zh-TW" altLang="en-US" sz="2200">
                <a:latin typeface="標楷體" pitchFamily="65" charset="-120"/>
                <a:cs typeface="Arial" pitchFamily="34" charset="0"/>
              </a:rPr>
              <a:t>鄰接關係，請使用 </a:t>
            </a:r>
            <a:r>
              <a:rPr lang="en-US" altLang="zh-TW" sz="2200" b="1">
                <a:latin typeface="標楷體" pitchFamily="65" charset="-120"/>
                <a:cs typeface="Arial" pitchFamily="34" charset="0"/>
              </a:rPr>
              <a:t>show ip ospf neighbor</a:t>
            </a:r>
            <a:r>
              <a:rPr lang="en-US" altLang="zh-TW" sz="2200">
                <a:latin typeface="標楷體" pitchFamily="65" charset="-120"/>
                <a:cs typeface="Arial" pitchFamily="34" charset="0"/>
              </a:rPr>
              <a:t> </a:t>
            </a:r>
            <a:r>
              <a:rPr lang="zh-TW" altLang="en-US" sz="2200">
                <a:latin typeface="標楷體" pitchFamily="65" charset="-120"/>
                <a:cs typeface="Arial" pitchFamily="34" charset="0"/>
              </a:rPr>
              <a:t>命令。多重存取網路中的鄰居狀態可以是：</a:t>
            </a:r>
            <a:r>
              <a:rPr lang="en-US" altLang="zh-TW" sz="2200">
                <a:latin typeface="標楷體" pitchFamily="65" charset="-120"/>
                <a:cs typeface="Arial" pitchFamily="34" charset="0"/>
              </a:rPr>
              <a:t>FULL/DROTHER</a:t>
            </a:r>
            <a:r>
              <a:rPr lang="zh-TW" altLang="zh-TW" sz="2200">
                <a:latin typeface="標楷體" pitchFamily="65" charset="-120"/>
                <a:cs typeface="Arial" pitchFamily="34" charset="0"/>
              </a:rPr>
              <a:t>，</a:t>
            </a:r>
            <a:r>
              <a:rPr lang="en-US" altLang="zh-TW" sz="2200">
                <a:latin typeface="標楷體" pitchFamily="65" charset="-120"/>
                <a:cs typeface="Arial" pitchFamily="34" charset="0"/>
              </a:rPr>
              <a:t>FULL/DR</a:t>
            </a:r>
            <a:r>
              <a:rPr lang="zh-TW" altLang="zh-TW" sz="2200">
                <a:latin typeface="標楷體" pitchFamily="65" charset="-120"/>
                <a:cs typeface="Arial" pitchFamily="34" charset="0"/>
              </a:rPr>
              <a:t>，</a:t>
            </a:r>
            <a:r>
              <a:rPr lang="en-US" altLang="zh-TW" sz="2200">
                <a:latin typeface="標楷體" pitchFamily="65" charset="-120"/>
                <a:cs typeface="Arial" pitchFamily="34" charset="0"/>
              </a:rPr>
              <a:t>FULL/BDR</a:t>
            </a:r>
            <a:r>
              <a:rPr lang="zh-TW" altLang="zh-TW" sz="2200">
                <a:latin typeface="標楷體" pitchFamily="65" charset="-120"/>
                <a:cs typeface="Arial" pitchFamily="34" charset="0"/>
              </a:rPr>
              <a:t>，</a:t>
            </a:r>
            <a:r>
              <a:rPr lang="en-US" altLang="zh-TW" sz="2200">
                <a:latin typeface="標楷體" pitchFamily="65" charset="-120"/>
                <a:cs typeface="Arial" pitchFamily="34" charset="0"/>
              </a:rPr>
              <a:t>2WAY/DROTHER</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pPr>
              <a:spcAft>
                <a:spcPct val="0"/>
              </a:spcAft>
              <a:buFont typeface="Arial" pitchFamily="34" charset="0"/>
              <a:buChar char="•"/>
            </a:pPr>
            <a:r>
              <a:rPr lang="en-US" altLang="zh-TW" sz="2200">
                <a:latin typeface="標楷體" pitchFamily="65" charset="-120"/>
              </a:rPr>
              <a:t>OSPF DR </a:t>
            </a:r>
            <a:r>
              <a:rPr lang="zh-TW" altLang="en-US" sz="2200">
                <a:latin typeface="標楷體" pitchFamily="65" charset="-120"/>
              </a:rPr>
              <a:t>和 </a:t>
            </a:r>
            <a:r>
              <a:rPr lang="en-US" altLang="zh-TW" sz="2200">
                <a:latin typeface="標楷體" pitchFamily="65" charset="-120"/>
              </a:rPr>
              <a:t>BDR </a:t>
            </a:r>
            <a:r>
              <a:rPr lang="zh-TW" altLang="en-US" sz="2200">
                <a:latin typeface="標楷體" pitchFamily="65" charset="-120"/>
              </a:rPr>
              <a:t>選舉決定是根據具有介面優先權最高的路由器作為 </a:t>
            </a:r>
            <a:r>
              <a:rPr lang="en-US" altLang="zh-TW" sz="2200">
                <a:latin typeface="標楷體" pitchFamily="65" charset="-120"/>
              </a:rPr>
              <a:t>DR</a:t>
            </a:r>
            <a:r>
              <a:rPr lang="zh-TW" altLang="en-US" sz="2200">
                <a:latin typeface="標楷體" pitchFamily="65" charset="-120"/>
              </a:rPr>
              <a:t>。具有第二高介面優先權的路由器會被選為 </a:t>
            </a:r>
            <a:r>
              <a:rPr lang="en-US" altLang="zh-TW" sz="2200">
                <a:latin typeface="標楷體" pitchFamily="65" charset="-120"/>
              </a:rPr>
              <a:t>BDR</a:t>
            </a:r>
            <a:r>
              <a:rPr lang="zh-TW" altLang="en-US" sz="2200">
                <a:latin typeface="標楷體" pitchFamily="65" charset="-120"/>
              </a:rPr>
              <a:t>。如果介面優先權相等，則會選擇具有最高路由器 </a:t>
            </a:r>
            <a:r>
              <a:rPr lang="en-US" altLang="zh-TW" sz="2200">
                <a:latin typeface="標楷體" pitchFamily="65" charset="-120"/>
              </a:rPr>
              <a:t>ID </a:t>
            </a:r>
            <a:r>
              <a:rPr lang="zh-TW" altLang="en-US" sz="2200">
                <a:latin typeface="標楷體" pitchFamily="65" charset="-120"/>
              </a:rPr>
              <a:t>的路由器為 </a:t>
            </a:r>
            <a:r>
              <a:rPr lang="en-US" altLang="zh-TW" sz="2200">
                <a:latin typeface="標楷體" pitchFamily="65" charset="-120"/>
              </a:rPr>
              <a:t>DR</a:t>
            </a:r>
            <a:r>
              <a:rPr lang="zh-TW" altLang="en-US" sz="2200">
                <a:latin typeface="標楷體" pitchFamily="65" charset="-120"/>
              </a:rPr>
              <a:t>。具有第二高路由器 </a:t>
            </a:r>
            <a:r>
              <a:rPr lang="en-US" altLang="zh-TW" sz="2200">
                <a:latin typeface="標楷體" pitchFamily="65" charset="-120"/>
              </a:rPr>
              <a:t>ID </a:t>
            </a:r>
            <a:r>
              <a:rPr lang="zh-TW" altLang="en-US" sz="2200">
                <a:latin typeface="標楷體" pitchFamily="65" charset="-120"/>
              </a:rPr>
              <a:t>的路由器會成為新的 </a:t>
            </a:r>
            <a:r>
              <a:rPr lang="en-US" altLang="zh-TW" sz="2200">
                <a:latin typeface="標楷體" pitchFamily="65" charset="-120"/>
              </a:rPr>
              <a:t>BDR</a:t>
            </a:r>
            <a:r>
              <a:rPr lang="zh-TW" altLang="en-US" sz="2200">
                <a:latin typeface="標楷體" pitchFamily="65" charset="-120"/>
              </a:rPr>
              <a:t>。</a:t>
            </a:r>
          </a:p>
          <a:p>
            <a:pPr>
              <a:spcAft>
                <a:spcPct val="0"/>
              </a:spcAft>
              <a:buFont typeface="Arial" pitchFamily="34" charset="0"/>
              <a:buChar char="•"/>
            </a:pPr>
            <a:r>
              <a:rPr lang="zh-TW" altLang="en-US" sz="2200">
                <a:latin typeface="標楷體" pitchFamily="65" charset="-120"/>
              </a:rPr>
              <a:t>優先權可以設定為介於 </a:t>
            </a:r>
            <a:r>
              <a:rPr lang="en-US" altLang="zh-TW" sz="2200">
                <a:latin typeface="標楷體" pitchFamily="65" charset="-120"/>
              </a:rPr>
              <a:t>0 </a:t>
            </a:r>
            <a:r>
              <a:rPr lang="zh-TW" altLang="en-US" sz="2200">
                <a:latin typeface="標楷體" pitchFamily="65" charset="-120"/>
              </a:rPr>
              <a:t>到 </a:t>
            </a:r>
            <a:r>
              <a:rPr lang="en-US" altLang="zh-TW" sz="2200">
                <a:latin typeface="標楷體" pitchFamily="65" charset="-120"/>
              </a:rPr>
              <a:t>255 </a:t>
            </a:r>
            <a:r>
              <a:rPr lang="zh-TW" altLang="en-US" sz="2200">
                <a:latin typeface="標楷體" pitchFamily="65" charset="-120"/>
              </a:rPr>
              <a:t>之間的任何數字。如果介面優先權值設為 </a:t>
            </a:r>
            <a:r>
              <a:rPr lang="en-US" altLang="zh-TW" sz="2200">
                <a:latin typeface="標楷體" pitchFamily="65" charset="-120"/>
              </a:rPr>
              <a:t>0</a:t>
            </a:r>
            <a:r>
              <a:rPr lang="zh-TW" altLang="en-US" sz="2200">
                <a:latin typeface="標楷體" pitchFamily="65" charset="-120"/>
              </a:rPr>
              <a:t>，則無法將該介面選舉為 </a:t>
            </a:r>
            <a:r>
              <a:rPr lang="en-US" altLang="zh-TW" sz="2200">
                <a:latin typeface="標楷體" pitchFamily="65" charset="-120"/>
              </a:rPr>
              <a:t>DR </a:t>
            </a:r>
            <a:r>
              <a:rPr lang="zh-TW" altLang="en-US" sz="2200">
                <a:latin typeface="標楷體" pitchFamily="65" charset="-120"/>
              </a:rPr>
              <a:t>或 </a:t>
            </a:r>
            <a:r>
              <a:rPr lang="en-US" altLang="zh-TW" sz="2200">
                <a:latin typeface="標楷體" pitchFamily="65" charset="-120"/>
              </a:rPr>
              <a:t>BDR</a:t>
            </a:r>
            <a:r>
              <a:rPr lang="zh-TW" altLang="en-US" sz="2200">
                <a:latin typeface="標楷體" pitchFamily="65" charset="-120"/>
              </a:rPr>
              <a:t>。多重存取廣播介面的預設優先權為 </a:t>
            </a:r>
            <a:r>
              <a:rPr lang="en-US" altLang="zh-TW" sz="2200">
                <a:latin typeface="標楷體" pitchFamily="65" charset="-120"/>
              </a:rPr>
              <a:t>1</a:t>
            </a:r>
            <a:r>
              <a:rPr lang="zh-TW" altLang="en-US" sz="2200">
                <a:latin typeface="標楷體" pitchFamily="65" charset="-120"/>
              </a:rPr>
              <a:t>。</a:t>
            </a:r>
            <a:endParaRPr lang="en-US" altLang="zh-TW" sz="2200">
              <a:latin typeface="標楷體" pitchFamily="65" charset="-120"/>
            </a:endParaRPr>
          </a:p>
          <a:p>
            <a:pPr>
              <a:spcAft>
                <a:spcPct val="0"/>
              </a:spcAft>
              <a:buFont typeface="Arial" pitchFamily="34" charset="0"/>
              <a:buChar char="•"/>
            </a:pPr>
            <a:r>
              <a:rPr lang="en-US" altLang="zh-TW" sz="2200">
                <a:latin typeface="標楷體" pitchFamily="65" charset="-120"/>
              </a:rPr>
              <a:t>OSPF DR </a:t>
            </a:r>
            <a:r>
              <a:rPr lang="zh-TW" altLang="en-US" sz="2200">
                <a:latin typeface="標楷體" pitchFamily="65" charset="-120"/>
              </a:rPr>
              <a:t>和 </a:t>
            </a:r>
            <a:r>
              <a:rPr lang="en-US" altLang="zh-TW" sz="2200">
                <a:latin typeface="標楷體" pitchFamily="65" charset="-120"/>
              </a:rPr>
              <a:t>BDR </a:t>
            </a:r>
            <a:r>
              <a:rPr lang="zh-TW" altLang="en-US" sz="2200">
                <a:latin typeface="標楷體" pitchFamily="65" charset="-120"/>
              </a:rPr>
              <a:t>選舉不是搶占資源的。如果 </a:t>
            </a:r>
            <a:r>
              <a:rPr lang="en-US" altLang="zh-TW" sz="2200">
                <a:latin typeface="標楷體" pitchFamily="65" charset="-120"/>
              </a:rPr>
              <a:t>DR </a:t>
            </a:r>
            <a:r>
              <a:rPr lang="zh-TW" altLang="en-US" sz="2200">
                <a:latin typeface="標楷體" pitchFamily="65" charset="-120"/>
              </a:rPr>
              <a:t>故障，</a:t>
            </a:r>
            <a:r>
              <a:rPr lang="en-US" altLang="zh-TW" sz="2200">
                <a:latin typeface="標楷體" pitchFamily="65" charset="-120"/>
              </a:rPr>
              <a:t>BDR </a:t>
            </a:r>
            <a:r>
              <a:rPr lang="zh-TW" altLang="en-US" sz="2200">
                <a:latin typeface="標楷體" pitchFamily="65" charset="-120"/>
              </a:rPr>
              <a:t>會自動升級為 </a:t>
            </a:r>
            <a:r>
              <a:rPr lang="en-US" altLang="zh-TW" sz="2200">
                <a:latin typeface="標楷體" pitchFamily="65" charset="-120"/>
              </a:rPr>
              <a:t>DR</a:t>
            </a:r>
            <a:r>
              <a:rPr lang="zh-TW" altLang="en-US" sz="2200">
                <a:latin typeface="標楷體" pitchFamily="65" charset="-120"/>
              </a:rPr>
              <a:t>。</a:t>
            </a:r>
            <a:endParaRPr lang="en-US" altLang="zh-TW" sz="2200">
              <a:latin typeface="標楷體" pitchFamily="65" charset="-120"/>
            </a:endParaRPr>
          </a:p>
          <a:p>
            <a:pPr>
              <a:spcAft>
                <a:spcPct val="0"/>
              </a:spcAft>
              <a:buFont typeface="Arial" pitchFamily="34" charset="0"/>
              <a:buChar char="•"/>
            </a:pPr>
            <a:r>
              <a:rPr lang="zh-TW" altLang="en-US" sz="2200">
                <a:latin typeface="標楷體" pitchFamily="65" charset="-120"/>
              </a:rPr>
              <a:t>若要設定介面的優先權，請使用命令 </a:t>
            </a:r>
            <a:r>
              <a:rPr lang="en-US" altLang="zh-TW" sz="2200" b="1" err="1">
                <a:latin typeface="標楷體" pitchFamily="65" charset="-120"/>
              </a:rPr>
              <a:t>ip ospf priority</a:t>
            </a:r>
            <a:r>
              <a:rPr lang="en-US" altLang="zh-TW" sz="2200">
                <a:latin typeface="標楷體" pitchFamily="65" charset="-120"/>
              </a:rPr>
              <a:t> </a:t>
            </a:r>
            <a:r>
              <a:rPr lang="zh-TW" altLang="en-US" sz="2200" i="1">
                <a:latin typeface="標楷體" pitchFamily="65" charset="-120"/>
              </a:rPr>
              <a:t>值</a:t>
            </a:r>
            <a:r>
              <a:rPr lang="zh-TW" altLang="en-US" sz="2200">
                <a:latin typeface="標楷體" pitchFamily="65" charset="-120"/>
              </a:rPr>
              <a:t>，其中值為 </a:t>
            </a:r>
            <a:r>
              <a:rPr lang="en-US" altLang="zh-TW" sz="2200">
                <a:latin typeface="標楷體" pitchFamily="65" charset="-120"/>
              </a:rPr>
              <a:t>0 </a:t>
            </a:r>
            <a:r>
              <a:rPr lang="zh-TW" altLang="en-US" sz="2200">
                <a:latin typeface="標楷體" pitchFamily="65" charset="-120"/>
              </a:rPr>
              <a:t>到 </a:t>
            </a:r>
            <a:r>
              <a:rPr lang="en-US" altLang="zh-TW" sz="2200">
                <a:latin typeface="標楷體" pitchFamily="65" charset="-120"/>
              </a:rPr>
              <a:t>255</a:t>
            </a:r>
            <a:r>
              <a:rPr lang="zh-TW" altLang="en-US" sz="2200">
                <a:latin typeface="標楷體" pitchFamily="65" charset="-120"/>
              </a:rPr>
              <a:t>。如果值為 </a:t>
            </a:r>
            <a:r>
              <a:rPr lang="en-US" altLang="zh-TW" sz="2200">
                <a:latin typeface="標楷體" pitchFamily="65" charset="-120"/>
              </a:rPr>
              <a:t>0</a:t>
            </a:r>
            <a:r>
              <a:rPr lang="zh-TW" altLang="en-US" sz="2200">
                <a:latin typeface="標楷體" pitchFamily="65" charset="-120"/>
              </a:rPr>
              <a:t>，路由器將不會變成 </a:t>
            </a:r>
            <a:r>
              <a:rPr lang="en-US" altLang="zh-TW" sz="2200">
                <a:latin typeface="標楷體" pitchFamily="65" charset="-120"/>
              </a:rPr>
              <a:t>DR </a:t>
            </a:r>
            <a:r>
              <a:rPr lang="zh-TW" altLang="en-US" sz="2200">
                <a:latin typeface="標楷體" pitchFamily="65" charset="-120"/>
              </a:rPr>
              <a:t>或 </a:t>
            </a:r>
            <a:r>
              <a:rPr lang="en-US" altLang="zh-TW" sz="2200">
                <a:latin typeface="標楷體" pitchFamily="65" charset="-120"/>
              </a:rPr>
              <a:t>BDR</a:t>
            </a:r>
            <a:r>
              <a:rPr lang="zh-TW" altLang="en-US" sz="2200">
                <a:latin typeface="標楷體" pitchFamily="65" charset="-120"/>
              </a:rPr>
              <a:t>。如果值為 </a:t>
            </a:r>
            <a:r>
              <a:rPr lang="en-US" altLang="zh-TW" sz="2200">
                <a:latin typeface="標楷體" pitchFamily="65" charset="-120"/>
              </a:rPr>
              <a:t>1 </a:t>
            </a:r>
            <a:r>
              <a:rPr lang="zh-TW" altLang="en-US" sz="2200">
                <a:latin typeface="標楷體" pitchFamily="65" charset="-120"/>
              </a:rPr>
              <a:t>到 </a:t>
            </a:r>
            <a:r>
              <a:rPr lang="en-US" altLang="zh-TW" sz="2200">
                <a:latin typeface="標楷體" pitchFamily="65" charset="-120"/>
              </a:rPr>
              <a:t>255</a:t>
            </a:r>
            <a:r>
              <a:rPr lang="zh-TW" altLang="en-US" sz="2200">
                <a:latin typeface="標楷體" pitchFamily="65" charset="-120"/>
              </a:rPr>
              <a:t>，則優先權值較高的路由器將更有可能成為介面上的 </a:t>
            </a:r>
            <a:r>
              <a:rPr lang="en-US" altLang="zh-TW" sz="2200">
                <a:latin typeface="標楷體" pitchFamily="65" charset="-120"/>
              </a:rPr>
              <a:t>DR </a:t>
            </a:r>
            <a:r>
              <a:rPr lang="zh-TW" altLang="en-US" sz="2200">
                <a:latin typeface="標楷體" pitchFamily="65" charset="-120"/>
              </a:rPr>
              <a:t>或 </a:t>
            </a:r>
            <a:r>
              <a:rPr lang="en-US" altLang="zh-TW" sz="2200">
                <a:latin typeface="標楷體" pitchFamily="65" charset="-120"/>
              </a:rPr>
              <a:t>BDR</a:t>
            </a:r>
            <a:r>
              <a:rPr lang="zh-TW" altLang="en-US" sz="2200">
                <a:latin typeface="標楷體" pitchFamily="65" charset="-120"/>
              </a:rPr>
              <a:t>。</a:t>
            </a:r>
            <a:endParaRPr lang="en-US" altLang="zh-TW" sz="2200">
              <a:latin typeface="標楷體" pitchFamily="65" charset="-120"/>
            </a:endParaRPr>
          </a:p>
          <a:p>
            <a:pPr>
              <a:spcAft>
                <a:spcPct val="0"/>
              </a:spcAft>
              <a:buFont typeface="Arial" pitchFamily="34" charset="0"/>
              <a:buChar char="•"/>
            </a:pPr>
            <a:r>
              <a:rPr lang="en-US" altLang="zh-TW" sz="2200">
                <a:latin typeface="標楷體" pitchFamily="65" charset="-120"/>
              </a:rPr>
              <a:t>OSPF </a:t>
            </a:r>
            <a:r>
              <a:rPr lang="zh-TW" altLang="en-US" sz="2200">
                <a:latin typeface="標楷體" pitchFamily="65" charset="-120"/>
              </a:rPr>
              <a:t>使用成本做為度量。較低的成本表示比較高的成本更好的路徑。</a:t>
            </a:r>
            <a:endParaRPr lang="en-US" altLang="zh-TW" sz="2200">
              <a:latin typeface="標楷體" pitchFamily="65" charset="-120"/>
            </a:endParaRPr>
          </a:p>
          <a:p>
            <a:pPr>
              <a:spcAft>
                <a:spcPct val="0"/>
              </a:spcAft>
              <a:buFont typeface="Arial" pitchFamily="34" charset="0"/>
              <a:buChar char="•"/>
            </a:pPr>
            <a:r>
              <a:rPr lang="zh-TW" altLang="en-US" sz="2200">
                <a:latin typeface="標楷體" pitchFamily="65" charset="-120"/>
              </a:rPr>
              <a:t>用來計算 </a:t>
            </a:r>
            <a:r>
              <a:rPr lang="en-US" altLang="zh-TW" sz="2200">
                <a:latin typeface="標楷體" pitchFamily="65" charset="-120"/>
              </a:rPr>
              <a:t>OSPF </a:t>
            </a:r>
            <a:r>
              <a:rPr lang="zh-TW" altLang="en-US" sz="2200">
                <a:latin typeface="標楷體" pitchFamily="65" charset="-120"/>
              </a:rPr>
              <a:t>成本的公式為：成本 </a:t>
            </a:r>
            <a:r>
              <a:rPr lang="en-US" altLang="zh-TW" sz="2200">
                <a:latin typeface="標楷體" pitchFamily="65" charset="-120"/>
              </a:rPr>
              <a:t>= </a:t>
            </a:r>
            <a:r>
              <a:rPr lang="zh-TW" altLang="en-US" sz="2200">
                <a:latin typeface="標楷體" pitchFamily="65" charset="-120"/>
              </a:rPr>
              <a:t>參考頻寬</a:t>
            </a:r>
            <a:r>
              <a:rPr lang="en-US" altLang="zh-TW" sz="2200">
                <a:latin typeface="標楷體" pitchFamily="65" charset="-120"/>
              </a:rPr>
              <a:t>/</a:t>
            </a:r>
            <a:r>
              <a:rPr lang="zh-TW" altLang="en-US" sz="2200">
                <a:latin typeface="標楷體" pitchFamily="65" charset="-120"/>
              </a:rPr>
              <a:t>介面頻寬。</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2.7</a:t>
            </a:r>
            <a:r>
              <a:rPr lang="zh-TW" altLang="en-US" sz="3600" smtClean="0">
                <a:solidFill>
                  <a:srgbClr val="004C69"/>
                </a:solidFill>
              </a:rPr>
              <a:t>我</a:t>
            </a:r>
            <a:r>
              <a:rPr lang="zh-TW" altLang="en-US" sz="3600">
                <a:solidFill>
                  <a:srgbClr val="004C69"/>
                </a:solidFill>
              </a:rPr>
              <a:t>在本模組中學到了什麼？（續）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85</a:t>
            </a:fld>
            <a:endParaRPr lang="en-US" kern="0">
              <a:solidFill>
                <a:srgbClr val="595959"/>
              </a:solidFill>
            </a:endParaRPr>
          </a:p>
        </p:txBody>
      </p:sp>
    </p:spTree>
    <p:custDataLst>
      <p:tags r:id="rId3"/>
    </p:custDataLst>
    <p:extLst>
      <p:ext uri="{BB962C8B-B14F-4D97-AF65-F5344CB8AC3E}">
        <p14:creationId xmlns:p14="http://schemas.microsoft.com/office/powerpoint/2010/main" val="3040799276"/>
      </p:ext>
    </p:extLst>
  </p:cSld>
  <p:clrMapOvr>
    <a:masterClrMapping/>
  </p:clrMapOvr>
  <p:transition spd="slow">
    <p:wipe/>
  </p:transition>
  <p:timing/>
</p:sld>
</file>

<file path=ppt/slides/slide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AB93D79-D4AF-3B4C-AF28-DEAC6F376902}"/>
              </a:ext>
            </a:extLst>
          </p:cNvPr>
          <p:cNvSpPr>
            <a:spLocks noGrp="1"/>
          </p:cNvSpPr>
          <p:nvPr>
            <p:ph idx="1"/>
          </p:nvPr>
        </p:nvSpPr>
        <p:spPr>
          <a:xfrm>
            <a:off x="849385" y="898428"/>
            <a:ext cx="10789793" cy="55404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rtlCol="0" anchor="t" anchorCtr="0" compatLnSpc="1">
            <a:prstTxWarp prst="textNoShape">
              <a:avLst/>
            </a:prstTxWarp>
            <a:normAutofit/>
          </a:bodyPr>
          <a:lstStyle/>
          <a:p>
            <a:pPr>
              <a:spcAft>
                <a:spcPct val="0"/>
              </a:spcAft>
              <a:buFont typeface="Arial" pitchFamily="34" charset="0"/>
              <a:buChar char="•"/>
            </a:pPr>
            <a:r>
              <a:rPr lang="zh-TW" altLang="en-US" sz="2200">
                <a:latin typeface="標楷體" pitchFamily="65" charset="-120"/>
                <a:cs typeface="Arial" pitchFamily="34" charset="0"/>
              </a:rPr>
              <a:t>由於 </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成本值必須是整數，因此 </a:t>
            </a:r>
            <a:r>
              <a:rPr lang="en-US" altLang="zh-TW" sz="2200" err="1">
                <a:latin typeface="標楷體" pitchFamily="65" charset="-120"/>
                <a:cs typeface="Arial" pitchFamily="34" charset="0"/>
              </a:rPr>
              <a:t>FastEthernet</a:t>
            </a:r>
            <a:r>
              <a:rPr lang="zh-TW" altLang="en-US" sz="2200">
                <a:latin typeface="標楷體" pitchFamily="65" charset="-120"/>
                <a:cs typeface="Arial" pitchFamily="34" charset="0"/>
              </a:rPr>
              <a:t>、</a:t>
            </a:r>
            <a:r>
              <a:rPr lang="en-US" altLang="zh-TW" sz="2200">
                <a:latin typeface="標楷體" pitchFamily="65" charset="-120"/>
                <a:cs typeface="Arial" pitchFamily="34" charset="0"/>
              </a:rPr>
              <a:t>Gigabit Ethernet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10 GigE </a:t>
            </a:r>
            <a:r>
              <a:rPr lang="zh-TW" altLang="en-US" sz="2200">
                <a:latin typeface="標楷體" pitchFamily="65" charset="-120"/>
                <a:cs typeface="Arial" pitchFamily="34" charset="0"/>
              </a:rPr>
              <a:t>介面會共用相同的成本。若要修正這種情況，你可以使用每個 </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路由器上的 </a:t>
            </a:r>
            <a:r>
              <a:rPr lang="en-US" altLang="zh-TW" sz="2200">
                <a:latin typeface="標楷體" pitchFamily="65" charset="-120"/>
                <a:cs typeface="Arial" pitchFamily="34" charset="0"/>
              </a:rPr>
              <a:t>auto-cost reference-bandwidth </a:t>
            </a:r>
            <a:r>
              <a:rPr lang="zh-TW" altLang="en-US" sz="2200">
                <a:latin typeface="標楷體" pitchFamily="65" charset="-120"/>
                <a:cs typeface="Arial" pitchFamily="34" charset="0"/>
              </a:rPr>
              <a:t>命令來調整參考頻寬，或使用 </a:t>
            </a:r>
            <a:r>
              <a:rPr lang="en-US" altLang="zh-TW" sz="2200" err="1">
                <a:latin typeface="標楷體" pitchFamily="65" charset="-120"/>
                <a:cs typeface="Arial" pitchFamily="34" charset="0"/>
              </a:rPr>
              <a:t>ip ospf cost </a:t>
            </a:r>
            <a:r>
              <a:rPr lang="zh-TW" altLang="en-US" sz="2200">
                <a:latin typeface="標楷體" pitchFamily="65" charset="-120"/>
                <a:cs typeface="Arial" pitchFamily="34" charset="0"/>
              </a:rPr>
              <a:t>命令手動設定 </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成本值。</a:t>
            </a:r>
            <a:endParaRPr lang="en-US" altLang="zh-TW" sz="2200">
              <a:latin typeface="標楷體" pitchFamily="65" charset="-120"/>
              <a:cs typeface="Arial" pitchFamily="34" charset="0"/>
            </a:endParaRPr>
          </a:p>
          <a:p>
            <a:pPr>
              <a:spcAft>
                <a:spcPct val="0"/>
              </a:spcAft>
              <a:buFont typeface="Arial" pitchFamily="34" charset="0"/>
              <a:buChar char="•"/>
            </a:pP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路由的成本為從路由器到目的網路的累計值。</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成本值可以被操縱，以影響由 </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的路徑選擇。若要變更本機 </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路由器報告至其他 </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路由器的成本值，請使用介面設定命令 </a:t>
            </a:r>
            <a:r>
              <a:rPr lang="en-US" altLang="zh-TW" sz="2200" err="1">
                <a:latin typeface="標楷體" pitchFamily="65" charset="-120"/>
                <a:cs typeface="Arial" pitchFamily="34" charset="0"/>
              </a:rPr>
              <a:t>ip ospf cost value</a:t>
            </a:r>
            <a:r>
              <a:rPr lang="zh-TW" altLang="en-US" sz="2200">
                <a:latin typeface="標楷體" pitchFamily="65" charset="-120"/>
                <a:cs typeface="Arial" pitchFamily="34" charset="0"/>
              </a:rPr>
              <a:t>。</a:t>
            </a:r>
            <a:endParaRPr lang="en-US" altLang="zh-TW" sz="2200">
              <a:latin typeface="標楷體" pitchFamily="65" charset="-120"/>
              <a:cs typeface="Arial" pitchFamily="34" charset="0"/>
            </a:endParaRPr>
          </a:p>
          <a:p>
            <a:pPr>
              <a:spcAft>
                <a:spcPct val="0"/>
              </a:spcAft>
              <a:buFont typeface="Arial" pitchFamily="34" charset="0"/>
              <a:buChar char="•"/>
            </a:pPr>
            <a:r>
              <a:rPr lang="zh-TW" altLang="en-US" sz="2200">
                <a:latin typeface="標楷體" pitchFamily="65" charset="-120"/>
                <a:cs typeface="Arial" pitchFamily="34" charset="0"/>
              </a:rPr>
              <a:t>如果在路由器收到 </a:t>
            </a:r>
            <a:r>
              <a:rPr lang="en-US" altLang="zh-TW" sz="2200">
                <a:latin typeface="標楷體" pitchFamily="65" charset="-120"/>
                <a:cs typeface="Arial" pitchFamily="34" charset="0"/>
              </a:rPr>
              <a:t>Hello </a:t>
            </a:r>
            <a:r>
              <a:rPr lang="zh-TW" altLang="en-US" sz="2200">
                <a:latin typeface="標楷體" pitchFamily="65" charset="-120"/>
                <a:cs typeface="Arial" pitchFamily="34" charset="0"/>
              </a:rPr>
              <a:t>封包之前，</a:t>
            </a:r>
            <a:r>
              <a:rPr lang="en-US" altLang="zh-TW" sz="2200">
                <a:latin typeface="標楷體" pitchFamily="65" charset="-120"/>
                <a:cs typeface="Arial" pitchFamily="34" charset="0"/>
              </a:rPr>
              <a:t>Dead </a:t>
            </a:r>
            <a:r>
              <a:rPr lang="zh-TW" altLang="en-US" sz="2200">
                <a:latin typeface="標楷體" pitchFamily="65" charset="-120"/>
                <a:cs typeface="Arial" pitchFamily="34" charset="0"/>
              </a:rPr>
              <a:t>間隔到期，</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就會將該鄰居從其鏈路狀態資料庫 </a:t>
            </a:r>
            <a:r>
              <a:rPr lang="en-US" altLang="zh-TW" sz="2200">
                <a:latin typeface="標楷體" pitchFamily="65" charset="-120"/>
                <a:cs typeface="Arial" pitchFamily="34" charset="0"/>
              </a:rPr>
              <a:t>(LSDB) </a:t>
            </a:r>
            <a:r>
              <a:rPr lang="zh-TW" altLang="en-US" sz="2200">
                <a:latin typeface="標楷體" pitchFamily="65" charset="-120"/>
                <a:cs typeface="Arial" pitchFamily="34" charset="0"/>
              </a:rPr>
              <a:t>中刪除。路由器將含關閉鄰居資訊的 </a:t>
            </a:r>
            <a:r>
              <a:rPr lang="en-US" altLang="zh-TW" sz="2200">
                <a:latin typeface="標楷體" pitchFamily="65" charset="-120"/>
                <a:cs typeface="Arial" pitchFamily="34" charset="0"/>
              </a:rPr>
              <a:t>LSDB </a:t>
            </a:r>
            <a:r>
              <a:rPr lang="zh-TW" altLang="en-US" sz="2200">
                <a:latin typeface="標楷體" pitchFamily="65" charset="-120"/>
                <a:cs typeface="Arial" pitchFamily="34" charset="0"/>
              </a:rPr>
              <a:t>氾洪到所有啟用 </a:t>
            </a:r>
            <a:r>
              <a:rPr lang="en-US" altLang="zh-TW" sz="2200">
                <a:latin typeface="標楷體" pitchFamily="65" charset="-120"/>
                <a:cs typeface="Arial" pitchFamily="34" charset="0"/>
              </a:rPr>
              <a:t>OSPF </a:t>
            </a:r>
            <a:r>
              <a:rPr lang="zh-TW" altLang="en-US" sz="2200">
                <a:latin typeface="標楷體" pitchFamily="65" charset="-120"/>
                <a:cs typeface="Arial" pitchFamily="34" charset="0"/>
              </a:rPr>
              <a:t>的介面。</a:t>
            </a:r>
            <a:endParaRPr lang="en-US" altLang="zh-TW" sz="2200">
              <a:latin typeface="標楷體" pitchFamily="65" charset="-120"/>
              <a:cs typeface="Arial" pitchFamily="34" charset="0"/>
            </a:endParaRPr>
          </a:p>
          <a:p>
            <a:pPr>
              <a:spcAft>
                <a:spcPct val="0"/>
              </a:spcAft>
              <a:buFont typeface="Arial" pitchFamily="34" charset="0"/>
              <a:buChar char="•"/>
            </a:pPr>
            <a:r>
              <a:rPr lang="en-US" altLang="zh-TW" sz="2200">
                <a:latin typeface="標楷體" pitchFamily="65" charset="-120"/>
                <a:cs typeface="Arial" pitchFamily="34" charset="0"/>
              </a:rPr>
              <a:t>Cisco </a:t>
            </a:r>
            <a:r>
              <a:rPr lang="zh-TW" altLang="en-US" sz="2200">
                <a:latin typeface="標楷體" pitchFamily="65" charset="-120"/>
                <a:cs typeface="Arial" pitchFamily="34" charset="0"/>
              </a:rPr>
              <a:t>在多重存取和點對點網路上預設使用 </a:t>
            </a:r>
            <a:r>
              <a:rPr lang="en-US" altLang="zh-TW" sz="2200">
                <a:latin typeface="標楷體" pitchFamily="65" charset="-120"/>
                <a:cs typeface="Arial" pitchFamily="34" charset="0"/>
              </a:rPr>
              <a:t>4 </a:t>
            </a:r>
            <a:r>
              <a:rPr lang="zh-TW" altLang="en-US" sz="2200">
                <a:latin typeface="標楷體" pitchFamily="65" charset="-120"/>
                <a:cs typeface="Arial" pitchFamily="34" charset="0"/>
              </a:rPr>
              <a:t>倍 </a:t>
            </a:r>
            <a:r>
              <a:rPr lang="en-US" altLang="zh-TW" sz="2200">
                <a:latin typeface="標楷體" pitchFamily="65" charset="-120"/>
                <a:cs typeface="Arial" pitchFamily="34" charset="0"/>
              </a:rPr>
              <a:t>Hello </a:t>
            </a:r>
            <a:r>
              <a:rPr lang="zh-TW" altLang="en-US" sz="2200">
                <a:latin typeface="標楷體" pitchFamily="65" charset="-120"/>
                <a:cs typeface="Arial" pitchFamily="34" charset="0"/>
              </a:rPr>
              <a:t>間隔或 </a:t>
            </a:r>
            <a:r>
              <a:rPr lang="en-US" altLang="zh-TW" sz="2200">
                <a:latin typeface="標楷體" pitchFamily="65" charset="-120"/>
                <a:cs typeface="Arial" pitchFamily="34" charset="0"/>
              </a:rPr>
              <a:t>40 </a:t>
            </a:r>
            <a:r>
              <a:rPr lang="zh-TW" altLang="en-US" sz="2200">
                <a:latin typeface="標楷體" pitchFamily="65" charset="-120"/>
                <a:cs typeface="Arial" pitchFamily="34" charset="0"/>
              </a:rPr>
              <a:t>秒。若要確認 </a:t>
            </a:r>
            <a:r>
              <a:rPr lang="en-US" altLang="zh-TW" sz="2200">
                <a:latin typeface="標楷體" pitchFamily="65" charset="-120"/>
                <a:cs typeface="Arial" pitchFamily="34" charset="0"/>
              </a:rPr>
              <a:t>OSPFv2 </a:t>
            </a:r>
            <a:r>
              <a:rPr lang="zh-TW" altLang="en-US" sz="2200">
                <a:latin typeface="標楷體" pitchFamily="65" charset="-120"/>
                <a:cs typeface="Arial" pitchFamily="34" charset="0"/>
              </a:rPr>
              <a:t>介面間隔，請使用 </a:t>
            </a:r>
            <a:r>
              <a:rPr lang="en-US" altLang="zh-TW" sz="2200">
                <a:latin typeface="標楷體" pitchFamily="65" charset="-120"/>
                <a:cs typeface="Arial" pitchFamily="34" charset="0"/>
              </a:rPr>
              <a:t>show ip ospf interface </a:t>
            </a:r>
            <a:r>
              <a:rPr lang="zh-TW" altLang="en-US" sz="2200">
                <a:latin typeface="標楷體" pitchFamily="65" charset="-120"/>
                <a:cs typeface="Arial" pitchFamily="34" charset="0"/>
              </a:rPr>
              <a:t>命令。</a:t>
            </a:r>
            <a:endParaRPr lang="en-US" altLang="zh-TW" sz="2200">
              <a:latin typeface="標楷體" pitchFamily="65" charset="-120"/>
              <a:cs typeface="Arial" pitchFamily="34" charset="0"/>
            </a:endParaRPr>
          </a:p>
          <a:p>
            <a:pPr>
              <a:spcAft>
                <a:spcPct val="0"/>
              </a:spcAft>
              <a:buFont typeface="Arial" pitchFamily="34" charset="0"/>
              <a:buChar char="•"/>
            </a:pPr>
            <a:r>
              <a:rPr lang="en-US" altLang="zh-TW" sz="2200">
                <a:latin typeface="標楷體" pitchFamily="65" charset="-120"/>
                <a:cs typeface="Arial" pitchFamily="34" charset="0"/>
              </a:rPr>
              <a:t>OSPFv2 Hello </a:t>
            </a:r>
            <a:r>
              <a:rPr lang="zh-TW" altLang="en-US" sz="2200">
                <a:latin typeface="標楷體" pitchFamily="65" charset="-120"/>
                <a:cs typeface="Arial" pitchFamily="34" charset="0"/>
              </a:rPr>
              <a:t>和 </a:t>
            </a:r>
            <a:r>
              <a:rPr lang="en-US" altLang="zh-TW" sz="2200">
                <a:latin typeface="標楷體" pitchFamily="65" charset="-120"/>
                <a:cs typeface="Arial" pitchFamily="34" charset="0"/>
              </a:rPr>
              <a:t>Dead </a:t>
            </a:r>
            <a:r>
              <a:rPr lang="zh-TW" altLang="en-US" sz="2200">
                <a:latin typeface="標楷體" pitchFamily="65" charset="-120"/>
                <a:cs typeface="Arial" pitchFamily="34" charset="0"/>
              </a:rPr>
              <a:t>間隔可以使用以下介面設定模式命令手動修改：</a:t>
            </a:r>
            <a:r>
              <a:rPr lang="en-US" altLang="zh-TW" sz="2200" err="1">
                <a:latin typeface="標楷體" pitchFamily="65" charset="-120"/>
                <a:cs typeface="Arial" pitchFamily="34" charset="0"/>
              </a:rPr>
              <a:t>ip ospf hello-interval </a:t>
            </a:r>
            <a:r>
              <a:rPr lang="zh-TW" altLang="en-US" sz="2200">
                <a:latin typeface="標楷體" pitchFamily="65" charset="-120"/>
                <a:cs typeface="Arial" pitchFamily="34" charset="0"/>
              </a:rPr>
              <a:t>和 </a:t>
            </a:r>
            <a:r>
              <a:rPr lang="en-US" altLang="zh-TW" sz="2200" err="1">
                <a:latin typeface="標楷體" pitchFamily="65" charset="-120"/>
                <a:cs typeface="Arial" pitchFamily="34" charset="0"/>
              </a:rPr>
              <a:t>ip ospf dead-interval</a:t>
            </a:r>
            <a:r>
              <a:rPr lang="zh-TW" altLang="en-US" sz="2200">
                <a:latin typeface="標楷體" pitchFamily="65" charset="-120"/>
                <a:cs typeface="Arial" pitchFamily="34" charset="0"/>
              </a:rPr>
              <a:t>。</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2.7</a:t>
            </a:r>
            <a:r>
              <a:rPr lang="zh-TW" altLang="en-US" sz="3600" smtClean="0">
                <a:solidFill>
                  <a:srgbClr val="004C69"/>
                </a:solidFill>
              </a:rPr>
              <a:t>我</a:t>
            </a:r>
            <a:r>
              <a:rPr lang="zh-TW" altLang="en-US" sz="3600">
                <a:solidFill>
                  <a:srgbClr val="004C69"/>
                </a:solidFill>
              </a:rPr>
              <a:t>在本模組中學到了什麼？（續）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86</a:t>
            </a:fld>
            <a:endParaRPr lang="en-US" kern="0">
              <a:solidFill>
                <a:srgbClr val="595959"/>
              </a:solidFill>
            </a:endParaRPr>
          </a:p>
        </p:txBody>
      </p:sp>
    </p:spTree>
    <p:custDataLst>
      <p:tags r:id="rId3"/>
    </p:custDataLst>
    <p:extLst>
      <p:ext uri="{BB962C8B-B14F-4D97-AF65-F5344CB8AC3E}">
        <p14:creationId xmlns:p14="http://schemas.microsoft.com/office/powerpoint/2010/main" val="1820367682"/>
      </p:ext>
    </p:extLst>
  </p:cSld>
  <p:clrMapOvr>
    <a:masterClrMapping/>
  </p:clrMapOvr>
  <p:transition spd="slow">
    <p:wipe/>
  </p:transition>
  <p:timing/>
</p:sld>
</file>

<file path=ppt/slides/slide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FAB93D79-D4AF-3B4C-AF28-DEAC6F376902}"/>
              </a:ext>
            </a:extLst>
          </p:cNvPr>
          <p:cNvSpPr>
            <a:spLocks noGrp="1"/>
          </p:cNvSpPr>
          <p:nvPr>
            <p:ph idx="1"/>
          </p:nvPr>
        </p:nvSpPr>
        <p:spPr>
          <a:xfrm>
            <a:off x="387620" y="1065259"/>
            <a:ext cx="10885806" cy="5540425"/>
          </a:xfrm>
        </p:spPr>
        <p:txBody>
          <a:bodyPr>
            <a:normAutofit/>
          </a:bodyPr>
          <a:lstStyle/>
          <a:p>
            <a:pPr>
              <a:spcAft>
                <a:spcPct val="0"/>
              </a:spcAft>
              <a:buFont typeface="Arial" pitchFamily="34" charset="0"/>
              <a:buChar char="•"/>
            </a:pPr>
            <a:r>
              <a:rPr lang="zh-TW" altLang="en-US" sz="2200">
                <a:latin typeface="標楷體" pitchFamily="65" charset="-120"/>
              </a:rPr>
              <a:t>在 </a:t>
            </a:r>
            <a:r>
              <a:rPr lang="en-US" altLang="zh-TW" sz="2200">
                <a:latin typeface="標楷體" pitchFamily="65" charset="-120"/>
              </a:rPr>
              <a:t>OSPF </a:t>
            </a:r>
            <a:r>
              <a:rPr lang="zh-TW" altLang="en-US" sz="2200">
                <a:latin typeface="標楷體" pitchFamily="65" charset="-120"/>
              </a:rPr>
              <a:t>術語中，位於 </a:t>
            </a:r>
            <a:r>
              <a:rPr lang="en-US" altLang="zh-TW" sz="2200">
                <a:latin typeface="標楷體" pitchFamily="65" charset="-120"/>
              </a:rPr>
              <a:t>OSPF </a:t>
            </a:r>
            <a:r>
              <a:rPr lang="zh-TW" altLang="en-US" sz="2200">
                <a:latin typeface="標楷體" pitchFamily="65" charset="-120"/>
              </a:rPr>
              <a:t>路由網域和非 </a:t>
            </a:r>
            <a:r>
              <a:rPr lang="en-US" altLang="zh-TW" sz="2200">
                <a:latin typeface="標楷體" pitchFamily="65" charset="-120"/>
              </a:rPr>
              <a:t>OSPF </a:t>
            </a:r>
            <a:r>
              <a:rPr lang="zh-TW" altLang="en-US" sz="2200">
                <a:latin typeface="標楷體" pitchFamily="65" charset="-120"/>
              </a:rPr>
              <a:t>網路間的路由器稱為 </a:t>
            </a:r>
            <a:r>
              <a:rPr lang="en-US" altLang="zh-TW" sz="2200">
                <a:latin typeface="標楷體" pitchFamily="65" charset="-120"/>
              </a:rPr>
              <a:t>ASBR</a:t>
            </a:r>
            <a:r>
              <a:rPr lang="zh-TW" altLang="en-US" sz="2200">
                <a:latin typeface="標楷體" pitchFamily="65" charset="-120"/>
              </a:rPr>
              <a:t>。若要傳播預設路由，</a:t>
            </a:r>
            <a:r>
              <a:rPr lang="en-US" altLang="zh-TW" sz="2200">
                <a:latin typeface="標楷體" pitchFamily="65" charset="-120"/>
              </a:rPr>
              <a:t>ASBR </a:t>
            </a:r>
            <a:r>
              <a:rPr lang="zh-TW" altLang="en-US" sz="2200">
                <a:latin typeface="標楷體" pitchFamily="65" charset="-120"/>
              </a:rPr>
              <a:t>必須使用 </a:t>
            </a:r>
            <a:r>
              <a:rPr lang="en-US" altLang="zh-TW" sz="2200" b="1" err="1">
                <a:latin typeface="標楷體" pitchFamily="65" charset="-120"/>
              </a:rPr>
              <a:t>ip route 0.0.0.0 0.0.0.0</a:t>
            </a:r>
            <a:r>
              <a:rPr lang="en-US" altLang="zh-TW" sz="2200">
                <a:latin typeface="標楷體" pitchFamily="65" charset="-120"/>
              </a:rPr>
              <a:t> [</a:t>
            </a:r>
            <a:r>
              <a:rPr lang="en-US" altLang="zh-TW" sz="2200" i="1">
                <a:latin typeface="標楷體" pitchFamily="65" charset="-120"/>
              </a:rPr>
              <a:t>next-hop-address</a:t>
            </a:r>
            <a:r>
              <a:rPr lang="en-US" altLang="zh-TW" sz="2200">
                <a:latin typeface="標楷體" pitchFamily="65" charset="-120"/>
              </a:rPr>
              <a:t> | </a:t>
            </a:r>
            <a:r>
              <a:rPr lang="en-US" altLang="zh-TW" sz="2200" i="1">
                <a:latin typeface="標楷體" pitchFamily="65" charset="-120"/>
              </a:rPr>
              <a:t>exit-intf</a:t>
            </a:r>
            <a:r>
              <a:rPr lang="en-US" altLang="zh-TW" sz="2200">
                <a:latin typeface="標楷體" pitchFamily="65" charset="-120"/>
              </a:rPr>
              <a:t>] </a:t>
            </a:r>
            <a:r>
              <a:rPr lang="zh-TW" altLang="en-US" sz="2200">
                <a:latin typeface="標楷體" pitchFamily="65" charset="-120"/>
              </a:rPr>
              <a:t>命令設定預設靜態路由和路由器設定命令 </a:t>
            </a:r>
            <a:r>
              <a:rPr lang="en-US" altLang="zh-TW" sz="2200" b="1">
                <a:latin typeface="標楷體" pitchFamily="65" charset="-120"/>
              </a:rPr>
              <a:t>default-information originate</a:t>
            </a:r>
            <a:r>
              <a:rPr lang="zh-TW" altLang="en-US" sz="2200">
                <a:latin typeface="標楷體" pitchFamily="65" charset="-120"/>
              </a:rPr>
              <a:t>。</a:t>
            </a:r>
            <a:endParaRPr lang="en-US" altLang="zh-TW" sz="2200">
              <a:latin typeface="標楷體" pitchFamily="65" charset="-120"/>
            </a:endParaRPr>
          </a:p>
          <a:p>
            <a:pPr>
              <a:spcAft>
                <a:spcPct val="0"/>
              </a:spcAft>
              <a:buFont typeface="Arial" pitchFamily="34" charset="0"/>
              <a:buChar char="•"/>
            </a:pPr>
            <a:r>
              <a:rPr lang="zh-TW" altLang="en-US" sz="2200">
                <a:latin typeface="標楷體" pitchFamily="65" charset="-120"/>
              </a:rPr>
              <a:t>使用 </a:t>
            </a:r>
            <a:r>
              <a:rPr lang="en-US" altLang="zh-TW" sz="2200" b="1">
                <a:latin typeface="標楷體" pitchFamily="65" charset="-120"/>
              </a:rPr>
              <a:t>show ip route</a:t>
            </a:r>
            <a:r>
              <a:rPr lang="en-US" altLang="zh-TW" sz="2200">
                <a:latin typeface="標楷體" pitchFamily="65" charset="-120"/>
              </a:rPr>
              <a:t> </a:t>
            </a:r>
            <a:r>
              <a:rPr lang="zh-TW" altLang="en-US" sz="2200">
                <a:latin typeface="標楷體" pitchFamily="65" charset="-120"/>
              </a:rPr>
              <a:t>命令驗證 </a:t>
            </a:r>
            <a:r>
              <a:rPr lang="en-US" altLang="zh-TW" sz="2200">
                <a:latin typeface="標楷體" pitchFamily="65" charset="-120"/>
              </a:rPr>
              <a:t>ASBR </a:t>
            </a:r>
            <a:r>
              <a:rPr lang="zh-TW" altLang="en-US" sz="2200">
                <a:latin typeface="標楷體" pitchFamily="65" charset="-120"/>
              </a:rPr>
              <a:t>上的預設路由設定。</a:t>
            </a:r>
            <a:endParaRPr lang="en-US" altLang="zh-TW" sz="2200">
              <a:latin typeface="標楷體" pitchFamily="65" charset="-120"/>
            </a:endParaRPr>
          </a:p>
          <a:p>
            <a:pPr>
              <a:spcAft>
                <a:spcPct val="0"/>
              </a:spcAft>
              <a:buFont typeface="Arial" pitchFamily="34" charset="0"/>
              <a:buChar char="•"/>
            </a:pPr>
            <a:r>
              <a:rPr lang="zh-TW" altLang="en-US" sz="2200">
                <a:latin typeface="標楷體" pitchFamily="65" charset="-120"/>
              </a:rPr>
              <a:t>用於判斷 </a:t>
            </a:r>
            <a:r>
              <a:rPr lang="en-US" altLang="zh-TW" sz="2200">
                <a:latin typeface="標楷體" pitchFamily="65" charset="-120"/>
              </a:rPr>
              <a:t>OSPF </a:t>
            </a:r>
            <a:r>
              <a:rPr lang="zh-TW" altLang="en-US" sz="2200">
                <a:latin typeface="標楷體" pitchFamily="65" charset="-120"/>
              </a:rPr>
              <a:t>如預期般運作的其他命令包括： </a:t>
            </a:r>
            <a:r>
              <a:rPr lang="en-US" altLang="zh-TW" sz="2200" b="1">
                <a:latin typeface="標楷體" pitchFamily="65" charset="-120"/>
              </a:rPr>
              <a:t>show ip ospf neighbor</a:t>
            </a:r>
            <a:r>
              <a:rPr lang="zh-TW" altLang="en-US" sz="2200">
                <a:latin typeface="標楷體" pitchFamily="65" charset="-120"/>
              </a:rPr>
              <a:t>、</a:t>
            </a:r>
            <a:r>
              <a:rPr lang="en-US" altLang="zh-TW" sz="2200" b="1">
                <a:latin typeface="標楷體" pitchFamily="65" charset="-120"/>
              </a:rPr>
              <a:t>show ip protocols</a:t>
            </a:r>
            <a:r>
              <a:rPr lang="zh-TW" altLang="en-US" sz="2200">
                <a:latin typeface="標楷體" pitchFamily="65" charset="-120"/>
              </a:rPr>
              <a:t>、</a:t>
            </a:r>
            <a:r>
              <a:rPr lang="en-US" altLang="zh-TW" sz="2200" b="1">
                <a:latin typeface="標楷體" pitchFamily="65" charset="-120"/>
              </a:rPr>
              <a:t>show ip ospf </a:t>
            </a:r>
            <a:r>
              <a:rPr lang="zh-TW" altLang="en-US" sz="2200">
                <a:latin typeface="標楷體" pitchFamily="65" charset="-120"/>
              </a:rPr>
              <a:t>和 </a:t>
            </a:r>
            <a:r>
              <a:rPr lang="en-US" altLang="zh-TW" sz="2200" b="1">
                <a:latin typeface="標楷體" pitchFamily="65" charset="-120"/>
              </a:rPr>
              <a:t>show ip ospf interface</a:t>
            </a:r>
            <a:r>
              <a:rPr lang="zh-TW" altLang="en-US" sz="2200">
                <a:latin typeface="標楷體" pitchFamily="65" charset="-120"/>
              </a:rPr>
              <a:t>。</a:t>
            </a:r>
            <a:endParaRPr lang="en-US" altLang="zh-TW" sz="2200">
              <a:latin typeface="標楷體" pitchFamily="65" charset="-120"/>
            </a:endParaRPr>
          </a:p>
          <a:p>
            <a:pPr>
              <a:spcAft>
                <a:spcPct val="0"/>
              </a:spcAft>
              <a:buFont typeface="Arial" pitchFamily="34" charset="0"/>
              <a:buChar char="•"/>
            </a:pPr>
            <a:r>
              <a:rPr lang="zh-TW" altLang="en-US" sz="2200">
                <a:latin typeface="標楷體" pitchFamily="65" charset="-120"/>
              </a:rPr>
              <a:t>使用 </a:t>
            </a:r>
            <a:r>
              <a:rPr lang="en-US" altLang="zh-TW" sz="2200" b="1">
                <a:latin typeface="標楷體" pitchFamily="65" charset="-120"/>
              </a:rPr>
              <a:t>show ip ospf neighbo</a:t>
            </a:r>
            <a:r>
              <a:rPr lang="en-US" altLang="zh-TW" sz="2200">
                <a:latin typeface="標楷體" pitchFamily="65" charset="-120"/>
              </a:rPr>
              <a:t>r </a:t>
            </a:r>
            <a:r>
              <a:rPr lang="zh-TW" altLang="en-US" sz="2200">
                <a:latin typeface="標楷體" pitchFamily="65" charset="-120"/>
              </a:rPr>
              <a:t>命令來驗證路由器是否已經與其鄰居路由器形成鄰接。</a:t>
            </a:r>
          </a:p>
        </p:txBody>
      </p:sp>
      <p:sp>
        <p:nvSpPr>
          <p:cNvPr id="21505"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2.7</a:t>
            </a:r>
            <a:r>
              <a:rPr lang="zh-TW" altLang="en-US" sz="3600" smtClean="0">
                <a:solidFill>
                  <a:srgbClr val="004C69"/>
                </a:solidFill>
              </a:rPr>
              <a:t>我</a:t>
            </a:r>
            <a:r>
              <a:rPr lang="zh-TW" altLang="en-US" sz="3600">
                <a:solidFill>
                  <a:srgbClr val="004C69"/>
                </a:solidFill>
              </a:rPr>
              <a:t>在本模組中學到了什麼？（續）</a:t>
            </a:r>
            <a:endParaRPr lang="zh-TW" sz="3600">
              <a:solidFill>
                <a:srgbClr val="004C69"/>
              </a:solidFill>
            </a:endParaRPr>
          </a:p>
        </p:txBody>
      </p:sp>
      <p:sp>
        <p:nvSpPr>
          <p:cNvPr id="3" name="投影片編號版面配置區 2"/>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87</a:t>
            </a:fld>
            <a:endParaRPr lang="en-US" kern="0">
              <a:solidFill>
                <a:srgbClr val="595959"/>
              </a:solidFill>
            </a:endParaRPr>
          </a:p>
        </p:txBody>
      </p:sp>
    </p:spTree>
    <p:custDataLst>
      <p:tags r:id="rId3"/>
    </p:custDataLst>
    <p:extLst>
      <p:ext uri="{BB962C8B-B14F-4D97-AF65-F5344CB8AC3E}">
        <p14:creationId xmlns:p14="http://schemas.microsoft.com/office/powerpoint/2010/main" val="2335878987"/>
      </p:ext>
    </p:extLst>
  </p:cSld>
  <p:clrMapOvr>
    <a:masterClrMapping/>
  </p:clrMapOvr>
  <p:transition spd="slow">
    <p:wipe/>
  </p:transition>
  <p:timing/>
</p:sld>
</file>

<file path=ppt/slides/slide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35C7D27D-6F98-4045-8088-22FDC3DE0CD0}"/>
              </a:ext>
            </a:extLst>
          </p:cNvPr>
          <p:cNvSpPr>
            <a:spLocks noGrp="1"/>
          </p:cNvSpPr>
          <p:nvPr>
            <p:ph idx="1"/>
          </p:nvPr>
        </p:nvSpPr>
        <p:spPr>
          <a:xfrm>
            <a:off x="387619" y="1161475"/>
            <a:ext cx="11804381" cy="5540425"/>
          </a:xfrm>
        </p:spPr>
        <p:txBody>
          <a:bodyPr/>
          <a:lstStyle/>
          <a:p>
            <a:pPr marL="380990" indent="-380990" defTabSz="914346">
              <a:spcBef>
                <a:spcPct val="0"/>
              </a:spcBef>
              <a:spcAft>
                <a:spcPct val="0"/>
              </a:spcAft>
              <a:buFont typeface="Arial" pitchFamily="34" charset="0"/>
              <a:buChar char="•"/>
            </a:pPr>
            <a:r>
              <a:rPr lang="en-US" altLang="zh-TW" sz="2000" b="1"/>
              <a:t>router ospf process-id</a:t>
            </a:r>
          </a:p>
          <a:p>
            <a:pPr marL="380990" indent="-380990" defTabSz="914346">
              <a:spcBef>
                <a:spcPct val="0"/>
              </a:spcBef>
              <a:spcAft>
                <a:spcPct val="0"/>
              </a:spcAft>
              <a:buFont typeface="Arial" pitchFamily="34" charset="0"/>
              <a:buChar char="•"/>
            </a:pPr>
            <a:r>
              <a:rPr lang="en-US" altLang="zh-TW" sz="2000" b="1"/>
              <a:t>router ID</a:t>
            </a:r>
          </a:p>
          <a:p>
            <a:pPr marL="380990" indent="-380990" defTabSz="914346">
              <a:spcBef>
                <a:spcPct val="0"/>
              </a:spcBef>
              <a:spcAft>
                <a:spcPct val="0"/>
              </a:spcAft>
              <a:buFont typeface="Arial" pitchFamily="34" charset="0"/>
              <a:buChar char="•"/>
            </a:pPr>
            <a:r>
              <a:rPr lang="en-US" altLang="zh-TW" sz="2000" b="1"/>
              <a:t>router-id rid</a:t>
            </a:r>
          </a:p>
          <a:p>
            <a:pPr marL="380990" indent="-380990" defTabSz="914346">
              <a:spcBef>
                <a:spcPct val="0"/>
              </a:spcBef>
              <a:spcAft>
                <a:spcPct val="0"/>
              </a:spcAft>
              <a:buFont typeface="Arial" pitchFamily="34" charset="0"/>
              <a:buChar char="•"/>
            </a:pPr>
            <a:r>
              <a:rPr lang="en-US" altLang="zh-TW" sz="2000" b="1"/>
              <a:t>show ip protocols</a:t>
            </a:r>
          </a:p>
          <a:p>
            <a:pPr marL="380990" indent="-380990" defTabSz="914346">
              <a:spcBef>
                <a:spcPct val="0"/>
              </a:spcBef>
              <a:spcAft>
                <a:spcPct val="0"/>
              </a:spcAft>
              <a:buFont typeface="Arial" pitchFamily="34" charset="0"/>
              <a:buChar char="•"/>
            </a:pPr>
            <a:r>
              <a:rPr lang="en-US" altLang="zh-TW" sz="2000" b="1"/>
              <a:t>show ip ospf</a:t>
            </a:r>
            <a:endParaRPr lang="en-US" altLang="zh-TW" sz="2000" b="1"/>
          </a:p>
          <a:p>
            <a:pPr marL="380990" indent="-380990" defTabSz="914346">
              <a:spcBef>
                <a:spcPct val="0"/>
              </a:spcBef>
              <a:spcAft>
                <a:spcPct val="0"/>
              </a:spcAft>
              <a:buFont typeface="Arial" pitchFamily="34" charset="0"/>
              <a:buChar char="•"/>
            </a:pPr>
            <a:r>
              <a:rPr lang="en-US" altLang="zh-TW" sz="2000" b="1"/>
              <a:t>network </a:t>
            </a:r>
            <a:r>
              <a:rPr lang="en-US" altLang="zh-TW" sz="2000" b="1" i="1"/>
              <a:t>network-address wildcard-mask </a:t>
            </a:r>
            <a:r>
              <a:rPr lang="en-US" altLang="zh-TW" sz="2000" b="1"/>
              <a:t>area</a:t>
            </a:r>
            <a:r>
              <a:rPr lang="en-US" altLang="zh-TW" sz="2000" b="1" i="1"/>
              <a:t> area-id</a:t>
            </a:r>
          </a:p>
          <a:p>
            <a:pPr marL="380990" indent="-380990" defTabSz="914346">
              <a:spcBef>
                <a:spcPct val="0"/>
              </a:spcBef>
              <a:spcAft>
                <a:spcPct val="0"/>
              </a:spcAft>
              <a:buFont typeface="Arial" pitchFamily="34" charset="0"/>
              <a:buChar char="•"/>
            </a:pPr>
            <a:r>
              <a:rPr lang="en-US" altLang="zh-TW" sz="2000" b="1" err="1"/>
              <a:t>ip ospf </a:t>
            </a:r>
            <a:r>
              <a:rPr lang="en-US" altLang="zh-TW" sz="2000" b="1" i="1"/>
              <a:t>process-id</a:t>
            </a:r>
            <a:r>
              <a:rPr lang="en-US" altLang="zh-TW" sz="2000" b="1"/>
              <a:t> area </a:t>
            </a:r>
            <a:r>
              <a:rPr lang="en-US" altLang="zh-TW" sz="2000" b="1" i="1"/>
              <a:t>area-id</a:t>
            </a:r>
          </a:p>
          <a:p>
            <a:pPr marL="380990" indent="-380990" defTabSz="914346">
              <a:spcBef>
                <a:spcPct val="0"/>
              </a:spcBef>
              <a:spcAft>
                <a:spcPct val="0"/>
              </a:spcAft>
              <a:buFont typeface="Arial" pitchFamily="34" charset="0"/>
              <a:buChar char="•"/>
            </a:pPr>
            <a:r>
              <a:rPr lang="en-US" altLang="zh-TW" sz="2000" b="1"/>
              <a:t>passive interface</a:t>
            </a:r>
          </a:p>
          <a:p>
            <a:pPr marL="380990" indent="-380990" defTabSz="914346">
              <a:spcBef>
                <a:spcPct val="0"/>
              </a:spcBef>
              <a:spcAft>
                <a:spcPct val="0"/>
              </a:spcAft>
              <a:buFont typeface="Arial" pitchFamily="34" charset="0"/>
              <a:buChar char="•"/>
            </a:pPr>
            <a:r>
              <a:rPr lang="en-US" altLang="zh-TW" sz="2000" b="1"/>
              <a:t>passive-interface intf-id</a:t>
            </a:r>
          </a:p>
          <a:p>
            <a:pPr marL="380990" indent="-380990" defTabSz="914346">
              <a:spcBef>
                <a:spcPct val="0"/>
              </a:spcBef>
              <a:spcAft>
                <a:spcPct val="0"/>
              </a:spcAft>
              <a:buFont typeface="Arial" pitchFamily="34" charset="0"/>
              <a:buChar char="•"/>
            </a:pPr>
            <a:r>
              <a:rPr lang="en-US" altLang="zh-TW" sz="2000" b="1"/>
              <a:t>show ip ospf interface </a:t>
            </a:r>
            <a:r>
              <a:rPr lang="en-US" altLang="zh-TW" sz="2000" b="1" i="1" err="1"/>
              <a:t>intf-id</a:t>
            </a:r>
          </a:p>
          <a:p>
            <a:pPr marL="380990" indent="-380990" defTabSz="914346">
              <a:spcBef>
                <a:spcPct val="0"/>
              </a:spcBef>
              <a:spcAft>
                <a:spcPct val="0"/>
              </a:spcAft>
              <a:buFont typeface="Arial" pitchFamily="34" charset="0"/>
              <a:buChar char="•"/>
            </a:pPr>
            <a:r>
              <a:rPr lang="en-US" altLang="zh-TW" sz="2000" b="1" err="1"/>
              <a:t>ip ospf network point-to-point</a:t>
            </a:r>
          </a:p>
          <a:p>
            <a:pPr marL="380990" indent="-380990" defTabSz="914346">
              <a:spcBef>
                <a:spcPct val="0"/>
              </a:spcBef>
              <a:spcAft>
                <a:spcPct val="0"/>
              </a:spcAft>
              <a:buFont typeface="Arial" pitchFamily="34" charset="0"/>
              <a:buChar char="•"/>
            </a:pPr>
            <a:r>
              <a:rPr lang="en-US" altLang="zh-TW" sz="2000" b="1"/>
              <a:t>host route</a:t>
            </a:r>
          </a:p>
          <a:p>
            <a:pPr marL="380990" indent="-380990" defTabSz="914346">
              <a:spcBef>
                <a:spcPct val="0"/>
              </a:spcBef>
              <a:spcAft>
                <a:spcPct val="0"/>
              </a:spcAft>
              <a:buFont typeface="Arial" pitchFamily="34" charset="0"/>
              <a:buChar char="•"/>
            </a:pPr>
            <a:r>
              <a:rPr lang="en-US" altLang="zh-TW" sz="2000" b="1"/>
              <a:t>designated router (DR)</a:t>
            </a:r>
          </a:p>
          <a:p>
            <a:pPr marL="380990" indent="-380990" defTabSz="914346">
              <a:spcBef>
                <a:spcPct val="0"/>
              </a:spcBef>
              <a:spcAft>
                <a:spcPct val="0"/>
              </a:spcAft>
              <a:buFont typeface="Arial" pitchFamily="34" charset="0"/>
              <a:buChar char="•"/>
            </a:pPr>
            <a:r>
              <a:rPr lang="en-US" altLang="zh-TW" sz="2000" b="1"/>
              <a:t>backup designated router (BDR)</a:t>
            </a:r>
          </a:p>
          <a:p>
            <a:pPr marL="380990" indent="-380990" defTabSz="914346">
              <a:spcBef>
                <a:spcPct val="0"/>
              </a:spcBef>
              <a:spcAft>
                <a:spcPct val="0"/>
              </a:spcAft>
              <a:buFont typeface="Arial" pitchFamily="34" charset="0"/>
              <a:buChar char="•"/>
            </a:pPr>
            <a:r>
              <a:rPr lang="en-US" altLang="zh-TW" sz="2000" b="1"/>
              <a:t>DROTHER</a:t>
            </a:r>
          </a:p>
          <a:p>
            <a:pPr marL="380990" indent="-380990" defTabSz="914346">
              <a:spcBef>
                <a:spcPct val="0"/>
              </a:spcBef>
              <a:spcAft>
                <a:spcPct val="0"/>
              </a:spcAft>
              <a:buFont typeface="Arial" pitchFamily="34" charset="0"/>
              <a:buChar char="•"/>
            </a:pPr>
            <a:r>
              <a:rPr lang="en-US" altLang="zh-TW" sz="2000" b="1"/>
              <a:t>show ip ospf neighbor</a:t>
            </a:r>
          </a:p>
          <a:p>
            <a:pPr marL="380990" indent="-380990" defTabSz="914346">
              <a:spcBef>
                <a:spcPct val="0"/>
              </a:spcBef>
              <a:spcAft>
                <a:spcPct val="0"/>
              </a:spcAft>
              <a:buFont typeface="Arial" pitchFamily="34" charset="0"/>
              <a:buChar char="•"/>
            </a:pPr>
            <a:r>
              <a:rPr lang="en-US" altLang="zh-TW" sz="2000" b="1" err="1"/>
              <a:t>ip ospf priority</a:t>
            </a:r>
          </a:p>
          <a:p>
            <a:endParaRPr lang="en-US" altLang="zh-TW" sz="1867" b="1"/>
          </a:p>
        </p:txBody>
      </p:sp>
      <p:sp>
        <p:nvSpPr>
          <p:cNvPr id="56321"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zh-TW" altLang="en-US" sz="3600" smtClean="0">
                <a:solidFill>
                  <a:srgbClr val="004C69"/>
                </a:solidFill>
              </a:rPr>
              <a:t>單</a:t>
            </a:r>
            <a:r>
              <a:rPr lang="zh-TW" altLang="en-US" sz="3600">
                <a:solidFill>
                  <a:srgbClr val="004C69"/>
                </a:solidFill>
              </a:rPr>
              <a:t>區域 </a:t>
            </a:r>
            <a:r>
              <a:rPr lang="en-US" altLang="zh-TW" sz="3600">
                <a:solidFill>
                  <a:srgbClr val="004C69"/>
                </a:solidFill>
              </a:rPr>
              <a:t>OSPFv2 </a:t>
            </a:r>
            <a:r>
              <a:rPr lang="zh-TW" altLang="en-US" sz="3600">
                <a:solidFill>
                  <a:srgbClr val="004C69"/>
                </a:solidFill>
              </a:rPr>
              <a:t>設定</a:t>
            </a:r>
            <a:br>
              <a:rPr lang="en-US" sz="3600">
                <a:solidFill>
                  <a:srgbClr val="004C69"/>
                </a:solidFill>
              </a:rPr>
            </a:br>
            <a:r>
              <a:rPr lang="zh-TW" sz="3600">
                <a:solidFill>
                  <a:srgbClr val="004C69"/>
                </a:solidFill>
              </a:rPr>
              <a:t>新詞彙和命令</a:t>
            </a:r>
          </a:p>
        </p:txBody>
      </p:sp>
      <p:sp>
        <p:nvSpPr>
          <p:cNvPr id="4" name="Content Placeholder 2">
            <a:extLst>
              <a:ext uri="{FF2B5EF4-FFF2-40B4-BE49-F238E27FC236}">
                <a16:creationId xmlns:a16="http://schemas.microsoft.com/office/drawing/2014/main" id="{04039C20-795A-7D40-9200-23D971A64980}"/>
              </a:ext>
            </a:extLst>
          </p:cNvPr>
          <p:cNvSpPr txBox="1"/>
          <p:nvPr/>
        </p:nvSpPr>
        <p:spPr bwMode="auto">
          <a:xfrm>
            <a:off x="7089422" y="1065258"/>
            <a:ext cx="5102577"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a:buChar char="•"/>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80990" indent="-380990" defTabSz="914346">
              <a:spcBef>
                <a:spcPct val="0"/>
              </a:spcBef>
              <a:spcAft>
                <a:spcPct val="0"/>
              </a:spcAft>
              <a:buFont typeface="Arial" pitchFamily="34" charset="0"/>
              <a:buChar char="•"/>
            </a:pPr>
            <a:r>
              <a:rPr lang="en-US" altLang="zh-TW" sz="2000" b="1">
                <a:latin typeface="Times New Roman" panose="02020603050405020304" pitchFamily="18" charset="0"/>
                <a:cs typeface="Times New Roman" panose="02020603050405020304" pitchFamily="18" charset="0"/>
              </a:rPr>
              <a:t>clear ip ospf process</a:t>
            </a:r>
          </a:p>
          <a:p>
            <a:pPr marL="380990" indent="-380990" defTabSz="914346">
              <a:spcBef>
                <a:spcPct val="0"/>
              </a:spcBef>
              <a:spcAft>
                <a:spcPct val="0"/>
              </a:spcAft>
              <a:buFont typeface="Arial" pitchFamily="34" charset="0"/>
              <a:buChar char="•"/>
            </a:pPr>
            <a:r>
              <a:rPr lang="en-US" altLang="zh-TW" sz="2000" b="1">
                <a:latin typeface="Times New Roman" panose="02020603050405020304" pitchFamily="18" charset="0"/>
                <a:cs typeface="Times New Roman" panose="02020603050405020304" pitchFamily="18" charset="0"/>
              </a:rPr>
              <a:t>metric</a:t>
            </a:r>
          </a:p>
          <a:p>
            <a:pPr marL="380990" indent="-380990" defTabSz="914346">
              <a:spcBef>
                <a:spcPct val="0"/>
              </a:spcBef>
              <a:spcAft>
                <a:spcPct val="0"/>
              </a:spcAft>
              <a:buFont typeface="Arial" pitchFamily="34" charset="0"/>
              <a:buChar char="•"/>
            </a:pPr>
            <a:r>
              <a:rPr lang="en-US" altLang="zh-TW" sz="2000" b="1">
                <a:latin typeface="Times New Roman" panose="02020603050405020304" pitchFamily="18" charset="0"/>
                <a:cs typeface="Times New Roman" panose="02020603050405020304" pitchFamily="18" charset="0"/>
              </a:rPr>
              <a:t>cost</a:t>
            </a:r>
          </a:p>
          <a:p>
            <a:pPr marL="380990" indent="-380990" defTabSz="914346">
              <a:spcBef>
                <a:spcPct val="0"/>
              </a:spcBef>
              <a:spcAft>
                <a:spcPct val="0"/>
              </a:spcAft>
              <a:buFont typeface="Arial" pitchFamily="34" charset="0"/>
              <a:buChar char="•"/>
            </a:pPr>
            <a:r>
              <a:rPr lang="en-US" altLang="zh-TW" sz="2000" b="1">
                <a:latin typeface="Times New Roman" panose="02020603050405020304" pitchFamily="18" charset="0"/>
                <a:cs typeface="Times New Roman" panose="02020603050405020304" pitchFamily="18" charset="0"/>
              </a:rPr>
              <a:t>auto-cost reference-bandwidth Mbps</a:t>
            </a:r>
          </a:p>
          <a:p>
            <a:pPr marL="380990" indent="-380990" defTabSz="914346">
              <a:spcBef>
                <a:spcPct val="0"/>
              </a:spcBef>
              <a:spcAft>
                <a:spcPct val="0"/>
              </a:spcAft>
              <a:buFont typeface="Arial" pitchFamily="34" charset="0"/>
              <a:buChar char="•"/>
            </a:pPr>
            <a:r>
              <a:rPr lang="en-US" altLang="zh-TW" sz="2000" b="1" err="1">
                <a:latin typeface="Times New Roman" panose="02020603050405020304" pitchFamily="18" charset="0"/>
                <a:cs typeface="Times New Roman" panose="02020603050405020304" pitchFamily="18" charset="0"/>
              </a:rPr>
              <a:t>ip ospf cost </a:t>
            </a:r>
            <a:r>
              <a:rPr lang="en-US" altLang="zh-TW" sz="2000" b="1" i="1">
                <a:latin typeface="Times New Roman" panose="02020603050405020304" pitchFamily="18" charset="0"/>
                <a:cs typeface="Times New Roman" panose="02020603050405020304" pitchFamily="18" charset="0"/>
              </a:rPr>
              <a:t>value</a:t>
            </a:r>
          </a:p>
          <a:p>
            <a:pPr marL="380990" indent="-380990" defTabSz="914346">
              <a:spcBef>
                <a:spcPct val="0"/>
              </a:spcBef>
              <a:spcAft>
                <a:spcPct val="0"/>
              </a:spcAft>
              <a:buFont typeface="Arial" pitchFamily="34" charset="0"/>
              <a:buChar char="•"/>
            </a:pPr>
            <a:r>
              <a:rPr lang="en-US" altLang="zh-TW" sz="2000" b="1" err="1">
                <a:latin typeface="Times New Roman" panose="02020603050405020304" pitchFamily="18" charset="0"/>
                <a:cs typeface="Times New Roman" panose="02020603050405020304" pitchFamily="18" charset="0"/>
              </a:rPr>
              <a:t>ip ospf hello-interval </a:t>
            </a:r>
            <a:r>
              <a:rPr lang="en-US" altLang="zh-TW" sz="2000" b="1" i="1">
                <a:latin typeface="Times New Roman" panose="02020603050405020304" pitchFamily="18" charset="0"/>
                <a:cs typeface="Times New Roman" panose="02020603050405020304" pitchFamily="18" charset="0"/>
              </a:rPr>
              <a:t>value</a:t>
            </a:r>
          </a:p>
          <a:p>
            <a:pPr marL="380990" indent="-380990" defTabSz="914346">
              <a:spcBef>
                <a:spcPct val="0"/>
              </a:spcBef>
              <a:spcAft>
                <a:spcPct val="0"/>
              </a:spcAft>
              <a:buFont typeface="Arial" pitchFamily="34" charset="0"/>
              <a:buChar char="•"/>
            </a:pPr>
            <a:r>
              <a:rPr lang="en-US" altLang="zh-TW" sz="2000" b="1" err="1">
                <a:latin typeface="Times New Roman" panose="02020603050405020304" pitchFamily="18" charset="0"/>
                <a:cs typeface="Times New Roman" panose="02020603050405020304" pitchFamily="18" charset="0"/>
              </a:rPr>
              <a:t>ip ospf dead-interval </a:t>
            </a:r>
            <a:r>
              <a:rPr lang="en-US" altLang="zh-TW" sz="2000" b="1" i="1">
                <a:latin typeface="Times New Roman" panose="02020603050405020304" pitchFamily="18" charset="0"/>
                <a:cs typeface="Times New Roman" panose="02020603050405020304" pitchFamily="18" charset="0"/>
              </a:rPr>
              <a:t>value</a:t>
            </a:r>
          </a:p>
          <a:p>
            <a:pPr marL="380990" indent="-380990" defTabSz="914346">
              <a:spcBef>
                <a:spcPct val="0"/>
              </a:spcBef>
              <a:spcAft>
                <a:spcPct val="0"/>
              </a:spcAft>
              <a:buFont typeface="Arial" pitchFamily="34" charset="0"/>
              <a:buChar char="•"/>
            </a:pPr>
            <a:r>
              <a:rPr lang="en-US" altLang="zh-TW" sz="2000" b="1">
                <a:latin typeface="Times New Roman" panose="02020603050405020304" pitchFamily="18" charset="0"/>
                <a:cs typeface="Times New Roman" panose="02020603050405020304" pitchFamily="18" charset="0"/>
              </a:rPr>
              <a:t>default-information originate</a:t>
            </a:r>
          </a:p>
          <a:p>
            <a:pPr>
              <a:spcBef>
                <a:spcPct val="0"/>
              </a:spcBef>
              <a:spcAft>
                <a:spcPct val="0"/>
              </a:spcAft>
            </a:pPr>
            <a:endParaRPr lang="en-US" altLang="zh-TW" sz="1867"/>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88</a:t>
            </a:fld>
            <a:endParaRPr lang="en-US" kern="0">
              <a:solidFill>
                <a:srgbClr val="595959"/>
              </a:solidFill>
            </a:endParaRPr>
          </a:p>
        </p:txBody>
      </p:sp>
    </p:spTree>
    <p:custDataLst>
      <p:tags r:id="rId3"/>
    </p:custDataLst>
    <p:extLst>
      <p:ext uri="{BB962C8B-B14F-4D97-AF65-F5344CB8AC3E}">
        <p14:creationId xmlns:p14="http://schemas.microsoft.com/office/powerpoint/2010/main" val="4154338483"/>
      </p:ext>
    </p:extLst>
  </p:cSld>
  <p:clrMapOvr>
    <a:masterClrMapping/>
  </p:clrMapOvr>
  <p:transition spd="slow">
    <p:wipe/>
  </p:transition>
  <p:timing/>
</p:sld>
</file>

<file path=ppt/slides/slide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Title 5"/>
          <p:cNvSpPr>
            <a:spLocks noGrp="1"/>
          </p:cNvSpPr>
          <p:nvPr>
            <p:ph type="title"/>
          </p:nvPr>
        </p:nvSpPr>
        <p:spPr>
          <a:xfrm>
            <a:off x="505884" y="2567517"/>
            <a:ext cx="10972800" cy="1143000"/>
          </a:xfrm>
        </p:spPr>
        <p:txBody>
          <a:bodyPr/>
          <a:lstStyle/>
          <a:p>
            <a:r>
              <a:rPr lang="zh-TW" altLang="en-US" sz="5000">
                <a:solidFill>
                  <a:schemeClr val="tx1"/>
                </a:solidFill>
                <a:latin typeface="標楷體" pitchFamily="65" charset="-120"/>
                <a:cs typeface="Arial" pitchFamily="34" charset="0"/>
              </a:rPr>
              <a:t>第三章</a:t>
            </a:r>
            <a:br>
              <a:rPr lang="en-US" altLang="zh-TW" sz="5000">
                <a:solidFill>
                  <a:schemeClr val="tx1"/>
                </a:solidFill>
                <a:latin typeface="標楷體" pitchFamily="65" charset="-120"/>
                <a:cs typeface="Arial" pitchFamily="34" charset="0"/>
              </a:rPr>
            </a:br>
            <a:br>
              <a:rPr lang="en-US" altLang="zh-TW" sz="5000">
                <a:solidFill>
                  <a:schemeClr val="tx1"/>
                </a:solidFill>
                <a:latin typeface="標楷體" pitchFamily="65" charset="-120"/>
                <a:cs typeface="Arial" pitchFamily="34" charset="0"/>
              </a:rPr>
            </a:br>
            <a:r>
              <a:rPr lang="zh-TW" altLang="en-US" sz="5000">
                <a:solidFill>
                  <a:schemeClr val="tx1"/>
                </a:solidFill>
                <a:latin typeface="標楷體" pitchFamily="65" charset="-120"/>
                <a:cs typeface="Arial" pitchFamily="34" charset="0"/>
              </a:rPr>
              <a:t>網路安全概念</a:t>
            </a:r>
            <a:endParaRPr lang="zh-TW" sz="5000">
              <a:latin typeface="標楷體" pitchFamily="65" charset="-120"/>
              <a:cs typeface="Arial" panose="020b0604020202020204" pitchFamily="34"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89</a:t>
            </a:fld>
            <a:endParaRPr lang="en-US"/>
          </a:p>
        </p:txBody>
      </p:sp>
    </p:spTree>
    <p:custDataLst>
      <p:tags r:id="rId3"/>
    </p:custDataLst>
    <p:extLst>
      <p:ext uri="{BB962C8B-B14F-4D97-AF65-F5344CB8AC3E}">
        <p14:creationId xmlns:p14="http://schemas.microsoft.com/office/powerpoint/2010/main" val="38257750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18C4A81B-1B6D-2D44-8E46-EED127FF970F}"/>
              </a:ext>
            </a:extLst>
          </p:cNvPr>
          <p:cNvSpPr>
            <a:spLocks noGrp="1"/>
          </p:cNvSpPr>
          <p:nvPr>
            <p:ph idx="1"/>
          </p:nvPr>
        </p:nvSpPr>
        <p:spPr>
          <a:xfrm>
            <a:off x="663900" y="1317575"/>
            <a:ext cx="11804381" cy="5540425"/>
          </a:xfrm>
        </p:spPr>
        <p:txBody>
          <a:bodyPr>
            <a:normAutofit/>
          </a:bodyPr>
          <a:lstStyle/>
          <a:p>
            <a:pPr marL="0" indent="0">
              <a:buNone/>
            </a:pPr>
            <a:r>
              <a:rPr lang="zh-TW" altLang="en-US" sz="3000"/>
              <a:t>若要維護路由資訊，</a:t>
            </a:r>
            <a:r>
              <a:rPr lang="en-US" altLang="zh-TW" sz="3000"/>
              <a:t>OSPF </a:t>
            </a:r>
            <a:r>
              <a:rPr lang="zh-TW" altLang="en-US" sz="3000"/>
              <a:t>路由器會完成一般鏈路狀態路由程序，以達到收斂狀態。下列是由路由器完成的鏈路狀態路由步驟：</a:t>
            </a:r>
            <a:endParaRPr lang="zh-TW" altLang="en-US" sz="3000">
              <a:cs typeface="Arial" panose="020b0604020202020204" pitchFamily="34" charset="0"/>
            </a:endParaRPr>
          </a:p>
          <a:p>
            <a:pPr marL="457189" indent="-457189">
              <a:buFont typeface="+mj-lt"/>
              <a:buAutoNum type="arabicPeriod"/>
            </a:pPr>
            <a:r>
              <a:rPr lang="zh-TW" altLang="en-US" sz="3000"/>
              <a:t>建立鄰接關係</a:t>
            </a:r>
          </a:p>
          <a:p>
            <a:pPr marL="457189" indent="-457189">
              <a:buFont typeface="+mj-lt"/>
              <a:buAutoNum type="arabicPeriod"/>
            </a:pPr>
            <a:r>
              <a:rPr lang="zh-TW" altLang="en-US" sz="3000"/>
              <a:t>交換鏈路狀態通告</a:t>
            </a:r>
          </a:p>
          <a:p>
            <a:pPr marL="457189" indent="-457189">
              <a:buFont typeface="+mj-lt"/>
              <a:buAutoNum type="arabicPeriod"/>
            </a:pPr>
            <a:r>
              <a:rPr lang="zh-TW" altLang="en-US" sz="3000"/>
              <a:t>建立鏈路狀態資料庫</a:t>
            </a:r>
          </a:p>
          <a:p>
            <a:pPr marL="457189" indent="-457189">
              <a:buFont typeface="+mj-lt"/>
              <a:buAutoNum type="arabicPeriod"/>
            </a:pPr>
            <a:r>
              <a:rPr lang="zh-TW" altLang="en-US" sz="3000"/>
              <a:t>執行 </a:t>
            </a:r>
            <a:r>
              <a:rPr lang="en-US" altLang="zh-TW" sz="3000"/>
              <a:t>SPF </a:t>
            </a:r>
            <a:r>
              <a:rPr lang="zh-TW" altLang="en-US" sz="3000"/>
              <a:t>演算法</a:t>
            </a:r>
          </a:p>
          <a:p>
            <a:pPr marL="457189" indent="-457189">
              <a:buFont typeface="+mj-lt"/>
              <a:buAutoNum type="arabicPeriod"/>
            </a:pPr>
            <a:r>
              <a:rPr lang="zh-TW" altLang="en-US" sz="3000"/>
              <a:t>選擇最佳路由</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1.1</a:t>
            </a:r>
            <a:r>
              <a:rPr lang="zh-TW" altLang="zh-TW" sz="3600" smtClean="0">
                <a:solidFill>
                  <a:srgbClr val="004C69"/>
                </a:solidFill>
              </a:rPr>
              <a:t>O</a:t>
            </a:r>
            <a:r>
              <a:rPr lang="zh-TW" altLang="zh-TW" sz="3600">
                <a:solidFill>
                  <a:srgbClr val="004C69"/>
                </a:solidFill>
              </a:rPr>
              <a:t>SPF</a:t>
            </a:r>
            <a:r>
              <a:rPr lang="en-US" altLang="zh-TW" sz="3600">
                <a:solidFill>
                  <a:srgbClr val="004C69"/>
                </a:solidFill>
              </a:rPr>
              <a:t> </a:t>
            </a:r>
            <a:r>
              <a:rPr lang="zh-TW" altLang="zh-TW" sz="3600">
                <a:solidFill>
                  <a:srgbClr val="004C69"/>
                </a:solidFill>
              </a:rPr>
              <a:t>的</a:t>
            </a:r>
            <a:r>
              <a:rPr lang="zh-TW" altLang="en-US" sz="3600">
                <a:solidFill>
                  <a:srgbClr val="004C69"/>
                </a:solidFill>
              </a:rPr>
              <a:t>功能和特徵</a:t>
            </a:r>
            <a:br>
              <a:rPr lang="en-US" sz="3600">
                <a:solidFill>
                  <a:srgbClr val="004C69"/>
                </a:solidFill>
              </a:rPr>
            </a:br>
            <a:r>
              <a:rPr lang="zh-TW" altLang="en-US" sz="3600">
                <a:solidFill>
                  <a:srgbClr val="004C69"/>
                </a:solidFill>
              </a:rPr>
              <a:t>鏈路狀態的運作</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9</a:t>
            </a:fld>
            <a:endParaRPr lang="en-US" kern="0">
              <a:solidFill>
                <a:srgbClr val="595959"/>
              </a:solidFill>
            </a:endParaRPr>
          </a:p>
        </p:txBody>
      </p:sp>
    </p:spTree>
    <p:extLst>
      <p:ext uri="{BB962C8B-B14F-4D97-AF65-F5344CB8AC3E}">
        <p14:creationId xmlns:p14="http://schemas.microsoft.com/office/powerpoint/2010/main" val="1730734334"/>
      </p:ext>
    </p:extLst>
  </p:cSld>
  <p:clrMapOvr>
    <a:masterClrMapping/>
  </p:clrMapOvr>
  <p:transition/>
  <p:timing/>
</p:sld>
</file>

<file path=ppt/slides/slide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zh-TW" altLang="en-US" sz="3600">
                <a:solidFill>
                  <a:srgbClr val="004C69"/>
                </a:solidFill>
              </a:rPr>
              <a:t>模組目標</a:t>
            </a:r>
            <a:endParaRPr lang="zh-TW" sz="3600">
              <a:solidFill>
                <a:srgbClr val="004C69"/>
              </a:solidFill>
            </a:endParaRP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8282" y="839791"/>
            <a:ext cx="11804381" cy="10100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90000"/>
              </a:lnSpc>
              <a:spcBef>
                <a:spcPct val="0"/>
              </a:spcBef>
              <a:buNone/>
            </a:pPr>
            <a:r>
              <a:rPr lang="zh-TW" altLang="en-US" sz="3200">
                <a:solidFill>
                  <a:srgbClr val="004C69"/>
                </a:solidFill>
                <a:cs typeface="+mj-cs"/>
              </a:rPr>
              <a:t>模組標題： 網路安全概念</a:t>
            </a:r>
            <a:endParaRPr lang="en-US" altLang="en-US" sz="3200">
              <a:solidFill>
                <a:srgbClr val="004C69"/>
              </a:solidFill>
              <a:cs typeface="+mj-cs"/>
            </a:endParaRPr>
          </a:p>
          <a:p>
            <a:pPr>
              <a:lnSpc>
                <a:spcPct val="90000"/>
              </a:lnSpc>
              <a:spcBef>
                <a:spcPct val="0"/>
              </a:spcBef>
              <a:buNone/>
            </a:pPr>
            <a:r>
              <a:rPr lang="zh-TW" altLang="en-US" sz="3200">
                <a:solidFill>
                  <a:srgbClr val="004C69"/>
                </a:solidFill>
                <a:cs typeface="+mj-cs"/>
              </a:rPr>
              <a:t>模組目標： </a:t>
            </a:r>
            <a:r>
              <a:rPr lang="zh-TW" sz="3200">
                <a:solidFill>
                  <a:srgbClr val="004C69"/>
                </a:solidFill>
                <a:cs typeface="+mj-cs"/>
              </a:rPr>
              <a:t>說明如何減輕漏洞、威脅和</a:t>
            </a:r>
            <a:r>
              <a:rPr lang="zh-TW" altLang="en-US" sz="3200">
                <a:solidFill>
                  <a:srgbClr val="004C69"/>
                </a:solidFill>
                <a:cs typeface="+mj-cs"/>
              </a:rPr>
              <a:t>利用</a:t>
            </a:r>
            <a:r>
              <a:rPr lang="zh-TW" sz="3200">
                <a:solidFill>
                  <a:srgbClr val="004C69"/>
                </a:solidFill>
                <a:cs typeface="+mj-cs"/>
              </a:rPr>
              <a:t>，以增強</a:t>
            </a:r>
            <a:r>
              <a:rPr lang="zh-TW" altLang="en-US" sz="3200">
                <a:solidFill>
                  <a:srgbClr val="004C69"/>
                </a:solidFill>
                <a:cs typeface="+mj-cs"/>
              </a:rPr>
              <a:t>網路安全</a:t>
            </a:r>
            <a:r>
              <a:rPr lang="zh-TW" sz="3200">
                <a:solidFill>
                  <a:srgbClr val="004C69"/>
                </a:solidFill>
                <a:cs typeface="+mj-cs"/>
              </a:rPr>
              <a:t>。</a:t>
            </a:r>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2675231288"/>
              </p:ext>
            </p:extLst>
          </p:nvPr>
        </p:nvGraphicFramePr>
        <p:xfrm>
          <a:off x="638733" y="1849859"/>
          <a:ext cx="10529107" cy="4826203"/>
        </p:xfrm>
        <a:graphic>
          <a:graphicData uri="http://schemas.openxmlformats.org/drawingml/2006/table">
            <a:tbl>
              <a:tblPr firstRow="1" bandRow="1">
                <a:tableStyleId>{5C22544A-7EE6-4342-B048-85BDC9FD1C3A}</a:tableStyleId>
              </a:tblPr>
              <a:tblGrid>
                <a:gridCol w="3460556">
                  <a:extLst>
                    <a:ext uri="{9D8B030D-6E8A-4147-A177-3AD203B41FA5}">
                      <a16:colId xmlns:a16="http://schemas.microsoft.com/office/drawing/2014/main" val="2579019526"/>
                    </a:ext>
                  </a:extLst>
                </a:gridCol>
                <a:gridCol w="7068551">
                  <a:extLst>
                    <a:ext uri="{9D8B030D-6E8A-4147-A177-3AD203B41FA5}">
                      <a16:colId xmlns:a16="http://schemas.microsoft.com/office/drawing/2014/main" val="1764220437"/>
                    </a:ext>
                  </a:extLst>
                </a:gridCol>
              </a:tblGrid>
              <a:tr h="335328">
                <a:tc>
                  <a:txBody>
                    <a:bodyPr vert="horz" wrap="square"/>
                    <a:lstStyle/>
                    <a:p>
                      <a:pPr marL="0" marR="0" rtl="0">
                        <a:lnSpc>
                          <a:spcPct val="107000"/>
                        </a:lnSpc>
                        <a:spcBef>
                          <a:spcPct val="0"/>
                        </a:spcBef>
                        <a:spcAft>
                          <a:spcPct val="0"/>
                        </a:spcAft>
                      </a:pPr>
                      <a:r>
                        <a:rPr lang="zh-TW" altLang="en-US" sz="2400">
                          <a:effectLst/>
                          <a:latin typeface="標楷體" pitchFamily="65" charset="-120"/>
                          <a:ea typeface="標楷體" panose="03000509000000000000" pitchFamily="65" charset="-120"/>
                        </a:rPr>
                        <a:t>主題標題</a:t>
                      </a:r>
                      <a:endParaRPr lang="zh-TW" sz="2400">
                        <a:effectLst/>
                        <a:latin typeface="標楷體" pitchFamily="65" charset="-120"/>
                        <a:ea typeface="標楷體" panose="03000509000000000000" pitchFamily="65" charset="-120"/>
                      </a:endParaRPr>
                    </a:p>
                  </a:txBody>
                  <a:tcPr marT="0" marB="0" anchor="ctr"/>
                </a:tc>
                <a:tc>
                  <a:txBody>
                    <a:bodyPr vert="horz" wrap="square"/>
                    <a:lstStyle/>
                    <a:p>
                      <a:pPr marL="0" marR="0" rtl="0">
                        <a:lnSpc>
                          <a:spcPct val="107000"/>
                        </a:lnSpc>
                        <a:spcBef>
                          <a:spcPct val="0"/>
                        </a:spcBef>
                        <a:spcAft>
                          <a:spcPct val="0"/>
                        </a:spcAft>
                      </a:pPr>
                      <a:r>
                        <a:rPr lang="zh-TW" altLang="en-US" sz="2400">
                          <a:effectLst/>
                          <a:latin typeface="標楷體" pitchFamily="65" charset="-120"/>
                          <a:ea typeface="標楷體" panose="03000509000000000000" pitchFamily="65" charset="-120"/>
                        </a:rPr>
                        <a:t>主題目標</a:t>
                      </a:r>
                      <a:endParaRPr lang="zh-TW" sz="2400">
                        <a:effectLst/>
                        <a:latin typeface="標楷體" pitchFamily="65" charset="-120"/>
                        <a:ea typeface="標楷體" panose="03000509000000000000" pitchFamily="65" charset="-120"/>
                      </a:endParaRPr>
                    </a:p>
                  </a:txBody>
                  <a:tcPr marT="0" marB="0" anchor="ctr"/>
                </a:tc>
                <a:extLst>
                  <a:ext uri="{0D108BD9-81ED-4DB2-BD59-A6C34878D82A}">
                    <a16:rowId xmlns:a16="http://schemas.microsoft.com/office/drawing/2014/main" val="742401779"/>
                  </a:ext>
                </a:extLst>
              </a:tr>
              <a:tr h="450979">
                <a:tc>
                  <a:txBody>
                    <a:bodyPr vert="horz" wrap="square"/>
                    <a:lstStyle/>
                    <a:p>
                      <a:pPr rtl="0" fontAlgn="ctr"/>
                      <a:r>
                        <a:rPr lang="zh-TW" altLang="en-US" sz="2400" b="1" i="0" kern="1200">
                          <a:solidFill>
                            <a:schemeClr val="bg1"/>
                          </a:solidFill>
                          <a:effectLst/>
                          <a:latin typeface="標楷體" pitchFamily="65" charset="-120"/>
                          <a:ea typeface="標楷體" panose="03000509000000000000" pitchFamily="65" charset="-120"/>
                          <a:cs typeface="+mn-cs"/>
                        </a:rPr>
                        <a:t>網路安全的現況</a:t>
                      </a:r>
                      <a:endParaRPr lang="zh-TW" sz="2400" b="1" i="0" kern="1200">
                        <a:solidFill>
                          <a:schemeClr val="bg1"/>
                        </a:solidFill>
                        <a:effectLst/>
                        <a:latin typeface="標楷體" pitchFamily="65" charset="-120"/>
                        <a:ea typeface="標楷體" panose="03000509000000000000" pitchFamily="65" charset="-120"/>
                        <a:cs typeface="+mn-cs"/>
                      </a:endParaRPr>
                    </a:p>
                  </a:txBody>
                  <a:tcPr marL="63500" marR="63500" marT="63500" marB="63500" anchor="ctr">
                    <a:solidFill>
                      <a:schemeClr val="accent1"/>
                    </a:solidFill>
                  </a:tcPr>
                </a:tc>
                <a:tc>
                  <a:txBody>
                    <a:bodyPr vert="horz" wrap="square"/>
                    <a:lstStyle/>
                    <a:p>
                      <a:pPr rtl="0" fontAlgn="ctr"/>
                      <a:r>
                        <a:rPr lang="zh-TW" sz="2400" b="0" i="0" kern="1200">
                          <a:solidFill>
                            <a:schemeClr val="dk1"/>
                          </a:solidFill>
                          <a:effectLst/>
                          <a:latin typeface="標楷體" pitchFamily="65" charset="-120"/>
                          <a:ea typeface="標楷體" panose="03000509000000000000" pitchFamily="65" charset="-120"/>
                          <a:cs typeface="+mn-cs"/>
                        </a:rPr>
                        <a:t>描述網路安全和</a:t>
                      </a:r>
                      <a:r>
                        <a:rPr lang="zh-TW" altLang="en-US" sz="2400" b="0" i="0" kern="1200">
                          <a:solidFill>
                            <a:schemeClr val="dk1"/>
                          </a:solidFill>
                          <a:effectLst/>
                          <a:latin typeface="標楷體" pitchFamily="65" charset="-120"/>
                          <a:ea typeface="標楷體" panose="03000509000000000000" pitchFamily="65" charset="-120"/>
                          <a:cs typeface="+mn-cs"/>
                        </a:rPr>
                        <a:t>資料遺失</a:t>
                      </a:r>
                      <a:r>
                        <a:rPr lang="zh-TW" sz="2400" b="0" i="0" kern="1200">
                          <a:solidFill>
                            <a:schemeClr val="dk1"/>
                          </a:solidFill>
                          <a:effectLst/>
                          <a:latin typeface="標楷體" pitchFamily="65" charset="-120"/>
                          <a:ea typeface="標楷體" panose="03000509000000000000" pitchFamily="65" charset="-120"/>
                          <a:cs typeface="+mn-cs"/>
                        </a:rPr>
                        <a:t>向量的當前狀態。</a:t>
                      </a:r>
                    </a:p>
                  </a:txBody>
                  <a:tcPr marL="63500" marR="63500" marT="63500" marB="63500" anchor="ctr"/>
                </a:tc>
                <a:extLst>
                  <a:ext uri="{0D108BD9-81ED-4DB2-BD59-A6C34878D82A}">
                    <a16:rowId xmlns:a16="http://schemas.microsoft.com/office/drawing/2014/main" val="3150950737"/>
                  </a:ext>
                </a:extLst>
              </a:tr>
              <a:tr h="450979">
                <a:tc>
                  <a:txBody>
                    <a:bodyPr vert="horz" wrap="square"/>
                    <a:lstStyle/>
                    <a:p>
                      <a:pPr rtl="0" fontAlgn="ctr"/>
                      <a:r>
                        <a:rPr lang="zh-TW" altLang="en-US" sz="2400" b="1" i="0" kern="1200">
                          <a:solidFill>
                            <a:schemeClr val="bg1"/>
                          </a:solidFill>
                          <a:effectLst/>
                          <a:latin typeface="標楷體" pitchFamily="65" charset="-120"/>
                          <a:ea typeface="標楷體" panose="03000509000000000000" pitchFamily="65" charset="-120"/>
                          <a:cs typeface="+mn-cs"/>
                        </a:rPr>
                        <a:t>威脅發起者</a:t>
                      </a:r>
                      <a:endParaRPr lang="zh-TW" sz="2400" b="1" i="0" kern="1200">
                        <a:solidFill>
                          <a:schemeClr val="bg1"/>
                        </a:solidFill>
                        <a:effectLst/>
                        <a:latin typeface="標楷體" pitchFamily="65" charset="-120"/>
                        <a:ea typeface="標楷體" panose="03000509000000000000" pitchFamily="65" charset="-120"/>
                        <a:cs typeface="+mn-cs"/>
                      </a:endParaRPr>
                    </a:p>
                  </a:txBody>
                  <a:tcPr marL="63500" marR="63500" marT="63500" marB="63500" anchor="ctr">
                    <a:solidFill>
                      <a:schemeClr val="accent1"/>
                    </a:solidFill>
                  </a:tcPr>
                </a:tc>
                <a:tc>
                  <a:txBody>
                    <a:bodyPr vert="horz" wrap="square"/>
                    <a:lstStyle/>
                    <a:p>
                      <a:pPr rtl="0" fontAlgn="ctr"/>
                      <a:r>
                        <a:rPr lang="zh-TW" sz="2400" b="0" i="0" kern="1200">
                          <a:solidFill>
                            <a:schemeClr val="dk1"/>
                          </a:solidFill>
                          <a:effectLst/>
                          <a:latin typeface="標楷體" pitchFamily="65" charset="-120"/>
                          <a:ea typeface="標楷體" panose="03000509000000000000" pitchFamily="65" charset="-120"/>
                          <a:cs typeface="+mn-cs"/>
                        </a:rPr>
                        <a:t>描述</a:t>
                      </a:r>
                      <a:r>
                        <a:rPr lang="zh-TW" altLang="en-US" sz="2400" b="0" i="0" kern="1200">
                          <a:solidFill>
                            <a:schemeClr val="dk1"/>
                          </a:solidFill>
                          <a:effectLst/>
                          <a:latin typeface="標楷體" pitchFamily="65" charset="-120"/>
                          <a:ea typeface="標楷體" panose="03000509000000000000" pitchFamily="65" charset="-120"/>
                          <a:cs typeface="+mn-cs"/>
                        </a:rPr>
                        <a:t>威脅發起者</a:t>
                      </a:r>
                      <a:r>
                        <a:rPr lang="zh-TW" sz="2400" b="0" i="0" kern="1200">
                          <a:solidFill>
                            <a:schemeClr val="dk1"/>
                          </a:solidFill>
                          <a:effectLst/>
                          <a:latin typeface="標楷體" pitchFamily="65" charset="-120"/>
                          <a:ea typeface="標楷體" panose="03000509000000000000" pitchFamily="65" charset="-120"/>
                          <a:cs typeface="+mn-cs"/>
                        </a:rPr>
                        <a:t>利用網路的工具。</a:t>
                      </a:r>
                    </a:p>
                  </a:txBody>
                  <a:tcPr marL="63500" marR="63500" marT="63500" marB="63500" anchor="ctr"/>
                </a:tc>
                <a:extLst>
                  <a:ext uri="{0D108BD9-81ED-4DB2-BD59-A6C34878D82A}">
                    <a16:rowId xmlns:a16="http://schemas.microsoft.com/office/drawing/2014/main" val="2772085455"/>
                  </a:ext>
                </a:extLst>
              </a:tr>
              <a:tr h="450979">
                <a:tc>
                  <a:txBody>
                    <a:bodyPr vert="horz" wrap="square"/>
                    <a:lstStyle/>
                    <a:p>
                      <a:pPr rtl="0" fontAlgn="ctr"/>
                      <a:r>
                        <a:rPr lang="zh-TW" altLang="en-US" sz="2400" b="1" i="0" kern="1200">
                          <a:solidFill>
                            <a:schemeClr val="bg1"/>
                          </a:solidFill>
                          <a:effectLst/>
                          <a:latin typeface="標楷體" pitchFamily="65" charset="-120"/>
                          <a:ea typeface="標楷體" panose="03000509000000000000" pitchFamily="65" charset="-120"/>
                          <a:cs typeface="+mn-cs"/>
                        </a:rPr>
                        <a:t>惡意程式</a:t>
                      </a:r>
                      <a:endParaRPr lang="zh-TW" sz="2400" b="1" i="0" kern="1200">
                        <a:solidFill>
                          <a:schemeClr val="bg1"/>
                        </a:solidFill>
                        <a:effectLst/>
                        <a:latin typeface="標楷體" pitchFamily="65" charset="-120"/>
                        <a:ea typeface="標楷體" panose="03000509000000000000" pitchFamily="65" charset="-120"/>
                        <a:cs typeface="+mn-cs"/>
                      </a:endParaRPr>
                    </a:p>
                  </a:txBody>
                  <a:tcPr marL="63500" marR="63500" marT="63500" marB="63500" anchor="ctr">
                    <a:solidFill>
                      <a:schemeClr val="accent1"/>
                    </a:solidFill>
                  </a:tcPr>
                </a:tc>
                <a:tc>
                  <a:txBody>
                    <a:bodyPr vert="horz" wrap="square"/>
                    <a:lstStyle/>
                    <a:p>
                      <a:pPr rtl="0" fontAlgn="ctr"/>
                      <a:r>
                        <a:rPr lang="zh-TW" sz="2400" b="0" i="0" kern="1200">
                          <a:solidFill>
                            <a:schemeClr val="dk1"/>
                          </a:solidFill>
                          <a:effectLst/>
                          <a:latin typeface="標楷體" pitchFamily="65" charset="-120"/>
                          <a:ea typeface="標楷體" panose="03000509000000000000" pitchFamily="65" charset="-120"/>
                          <a:cs typeface="+mn-cs"/>
                        </a:rPr>
                        <a:t>描述</a:t>
                      </a:r>
                      <a:r>
                        <a:rPr lang="zh-TW" altLang="en-US" sz="2400" b="0" i="0" kern="1200">
                          <a:solidFill>
                            <a:schemeClr val="dk1"/>
                          </a:solidFill>
                          <a:effectLst/>
                          <a:latin typeface="標楷體" pitchFamily="65" charset="-120"/>
                          <a:ea typeface="標楷體" panose="03000509000000000000" pitchFamily="65" charset="-120"/>
                          <a:cs typeface="+mn-cs"/>
                        </a:rPr>
                        <a:t>惡意程式</a:t>
                      </a:r>
                      <a:r>
                        <a:rPr lang="zh-TW" sz="2400" b="0" i="0" kern="1200">
                          <a:solidFill>
                            <a:schemeClr val="dk1"/>
                          </a:solidFill>
                          <a:effectLst/>
                          <a:latin typeface="標楷體" pitchFamily="65" charset="-120"/>
                          <a:ea typeface="標楷體" panose="03000509000000000000" pitchFamily="65" charset="-120"/>
                          <a:cs typeface="+mn-cs"/>
                        </a:rPr>
                        <a:t>類型。</a:t>
                      </a:r>
                    </a:p>
                  </a:txBody>
                  <a:tcPr marL="63500" marR="63500" marT="63500" marB="63500" anchor="ctr"/>
                </a:tc>
                <a:extLst>
                  <a:ext uri="{0D108BD9-81ED-4DB2-BD59-A6C34878D82A}">
                    <a16:rowId xmlns:a16="http://schemas.microsoft.com/office/drawing/2014/main" val="3228802595"/>
                  </a:ext>
                </a:extLst>
              </a:tr>
              <a:tr h="450979">
                <a:tc>
                  <a:txBody>
                    <a:bodyPr vert="horz" wrap="square"/>
                    <a:lstStyle/>
                    <a:p>
                      <a:pPr rtl="0" fontAlgn="ctr"/>
                      <a:r>
                        <a:rPr lang="zh-TW" altLang="en-US" sz="2400" b="1" i="0" kern="1200">
                          <a:solidFill>
                            <a:schemeClr val="bg1"/>
                          </a:solidFill>
                          <a:effectLst/>
                          <a:latin typeface="標楷體" pitchFamily="65" charset="-120"/>
                          <a:ea typeface="標楷體" panose="03000509000000000000" pitchFamily="65" charset="-120"/>
                          <a:cs typeface="+mn-cs"/>
                        </a:rPr>
                        <a:t>常見的網路攻擊</a:t>
                      </a:r>
                      <a:endParaRPr lang="zh-TW" sz="2400" b="1" i="0" kern="1200">
                        <a:solidFill>
                          <a:schemeClr val="bg1"/>
                        </a:solidFill>
                        <a:effectLst/>
                        <a:latin typeface="標楷體" pitchFamily="65" charset="-120"/>
                        <a:ea typeface="標楷體" panose="03000509000000000000" pitchFamily="65" charset="-120"/>
                        <a:cs typeface="+mn-cs"/>
                      </a:endParaRPr>
                    </a:p>
                  </a:txBody>
                  <a:tcPr marL="63500" marR="63500" marT="63500" marB="63500" anchor="ctr">
                    <a:solidFill>
                      <a:schemeClr val="accent1"/>
                    </a:solidFill>
                  </a:tcPr>
                </a:tc>
                <a:tc>
                  <a:txBody>
                    <a:bodyPr vert="horz" wrap="square"/>
                    <a:lstStyle/>
                    <a:p>
                      <a:pPr rtl="0" fontAlgn="ctr"/>
                      <a:r>
                        <a:rPr lang="zh-TW" sz="2400" b="0" i="0" kern="1200">
                          <a:solidFill>
                            <a:schemeClr val="dk1"/>
                          </a:solidFill>
                          <a:effectLst/>
                          <a:latin typeface="標楷體" pitchFamily="65" charset="-120"/>
                          <a:ea typeface="標楷體" panose="03000509000000000000" pitchFamily="65" charset="-120"/>
                          <a:cs typeface="+mn-cs"/>
                        </a:rPr>
                        <a:t>描述常見的網路攻擊。</a:t>
                      </a:r>
                    </a:p>
                  </a:txBody>
                  <a:tcPr marL="63500" marR="63500" marT="63500" marB="63500" anchor="ctr"/>
                </a:tc>
                <a:extLst>
                  <a:ext uri="{0D108BD9-81ED-4DB2-BD59-A6C34878D82A}">
                    <a16:rowId xmlns:a16="http://schemas.microsoft.com/office/drawing/2014/main" val="3134809945"/>
                  </a:ext>
                </a:extLst>
              </a:tr>
              <a:tr h="450979">
                <a:tc>
                  <a:txBody>
                    <a:bodyPr vert="horz" wrap="square"/>
                    <a:lstStyle/>
                    <a:p>
                      <a:pPr rtl="0" fontAlgn="ctr"/>
                      <a:r>
                        <a:rPr lang="en-US" altLang="zh-TW" sz="2400" b="1" i="0" kern="1200">
                          <a:solidFill>
                            <a:schemeClr val="bg1"/>
                          </a:solidFill>
                          <a:effectLst/>
                          <a:latin typeface="標楷體" pitchFamily="65" charset="-120"/>
                          <a:ea typeface="標楷體" panose="03000509000000000000" pitchFamily="65" charset="-120"/>
                          <a:cs typeface="+mn-cs"/>
                        </a:rPr>
                        <a:t>IP </a:t>
                      </a:r>
                      <a:r>
                        <a:rPr lang="zh-TW" altLang="en-US" sz="2400" b="1" i="0" kern="1200">
                          <a:solidFill>
                            <a:schemeClr val="bg1"/>
                          </a:solidFill>
                          <a:effectLst/>
                          <a:latin typeface="標楷體" pitchFamily="65" charset="-120"/>
                          <a:ea typeface="標楷體" panose="03000509000000000000" pitchFamily="65" charset="-120"/>
                          <a:cs typeface="+mn-cs"/>
                        </a:rPr>
                        <a:t>漏洞與威脅</a:t>
                      </a:r>
                      <a:endParaRPr lang="zh-TW" sz="2400" b="1" i="0" kern="1200">
                        <a:solidFill>
                          <a:schemeClr val="bg1"/>
                        </a:solidFill>
                        <a:effectLst/>
                        <a:latin typeface="標楷體" pitchFamily="65" charset="-120"/>
                        <a:ea typeface="標楷體" panose="03000509000000000000" pitchFamily="65" charset="-120"/>
                        <a:cs typeface="+mn-cs"/>
                      </a:endParaRPr>
                    </a:p>
                  </a:txBody>
                  <a:tcPr marL="63500" marR="63500" marT="63500" marB="63500" anchor="ctr">
                    <a:solidFill>
                      <a:schemeClr val="accent1"/>
                    </a:solidFill>
                  </a:tcPr>
                </a:tc>
                <a:tc>
                  <a:txBody>
                    <a:bodyPr vert="horz" wrap="square"/>
                    <a:lstStyle/>
                    <a:p>
                      <a:pPr rtl="0" fontAlgn="ctr"/>
                      <a:r>
                        <a:rPr lang="zh-TW" sz="2400" b="0" i="0" kern="1200">
                          <a:solidFill>
                            <a:schemeClr val="dk1"/>
                          </a:solidFill>
                          <a:effectLst/>
                          <a:latin typeface="標楷體" pitchFamily="65" charset="-120"/>
                          <a:ea typeface="標楷體" panose="03000509000000000000" pitchFamily="65" charset="-120"/>
                          <a:cs typeface="+mn-cs"/>
                        </a:rPr>
                        <a:t>解釋</a:t>
                      </a:r>
                      <a:r>
                        <a:rPr lang="zh-TW" altLang="en-US" sz="2400" b="0" i="0" kern="1200">
                          <a:solidFill>
                            <a:schemeClr val="dk1"/>
                          </a:solidFill>
                          <a:effectLst/>
                          <a:latin typeface="標楷體" pitchFamily="65" charset="-120"/>
                          <a:ea typeface="標楷體" panose="03000509000000000000" pitchFamily="65" charset="-120"/>
                          <a:cs typeface="+mn-cs"/>
                        </a:rPr>
                        <a:t>威脅發起者</a:t>
                      </a:r>
                      <a:r>
                        <a:rPr lang="zh-TW" sz="2400" b="0" i="0" kern="1200">
                          <a:solidFill>
                            <a:schemeClr val="dk1"/>
                          </a:solidFill>
                          <a:effectLst/>
                          <a:latin typeface="標楷體" pitchFamily="65" charset="-120"/>
                          <a:ea typeface="標楷體" panose="03000509000000000000" pitchFamily="65" charset="-120"/>
                          <a:cs typeface="+mn-cs"/>
                        </a:rPr>
                        <a:t>如何利用 IP 弱點。</a:t>
                      </a:r>
                    </a:p>
                  </a:txBody>
                  <a:tcPr marL="63500" marR="63500" marT="63500" marB="63500" anchor="ctr"/>
                </a:tc>
                <a:extLst>
                  <a:ext uri="{0D108BD9-81ED-4DB2-BD59-A6C34878D82A}">
                    <a16:rowId xmlns:a16="http://schemas.microsoft.com/office/drawing/2014/main" val="2841641446"/>
                  </a:ext>
                </a:extLst>
              </a:tr>
              <a:tr h="450979">
                <a:tc>
                  <a:txBody>
                    <a:bodyPr vert="horz" wrap="square"/>
                    <a:lstStyle/>
                    <a:p>
                      <a:pPr rtl="0" fontAlgn="ctr"/>
                      <a:r>
                        <a:rPr lang="en-US" altLang="zh-TW" sz="2400" b="1" i="0" kern="1200">
                          <a:solidFill>
                            <a:schemeClr val="bg1"/>
                          </a:solidFill>
                          <a:effectLst/>
                          <a:latin typeface="標楷體" pitchFamily="65" charset="-120"/>
                          <a:ea typeface="標楷體" panose="03000509000000000000" pitchFamily="65" charset="-120"/>
                          <a:cs typeface="+mn-cs"/>
                        </a:rPr>
                        <a:t>TCP </a:t>
                      </a:r>
                      <a:r>
                        <a:rPr lang="zh-TW" altLang="en-US" sz="2400" b="1" i="0" kern="1200">
                          <a:solidFill>
                            <a:schemeClr val="bg1"/>
                          </a:solidFill>
                          <a:effectLst/>
                          <a:latin typeface="標楷體" pitchFamily="65" charset="-120"/>
                          <a:ea typeface="標楷體" panose="03000509000000000000" pitchFamily="65" charset="-120"/>
                          <a:cs typeface="+mn-cs"/>
                        </a:rPr>
                        <a:t>和 </a:t>
                      </a:r>
                      <a:r>
                        <a:rPr lang="en-US" altLang="zh-TW" sz="2400" b="1" i="0" kern="1200">
                          <a:solidFill>
                            <a:schemeClr val="bg1"/>
                          </a:solidFill>
                          <a:effectLst/>
                          <a:latin typeface="標楷體" pitchFamily="65" charset="-120"/>
                          <a:ea typeface="標楷體" panose="03000509000000000000" pitchFamily="65" charset="-120"/>
                          <a:cs typeface="+mn-cs"/>
                        </a:rPr>
                        <a:t>UDP </a:t>
                      </a:r>
                      <a:r>
                        <a:rPr lang="zh-TW" altLang="en-US" sz="2400" b="1" i="0" kern="1200">
                          <a:solidFill>
                            <a:schemeClr val="bg1"/>
                          </a:solidFill>
                          <a:effectLst/>
                          <a:latin typeface="標楷體" pitchFamily="65" charset="-120"/>
                          <a:ea typeface="標楷體" panose="03000509000000000000" pitchFamily="65" charset="-120"/>
                          <a:cs typeface="+mn-cs"/>
                        </a:rPr>
                        <a:t>漏洞</a:t>
                      </a:r>
                      <a:endParaRPr lang="zh-TW" sz="2400" b="1" i="0" kern="1200">
                        <a:solidFill>
                          <a:schemeClr val="bg1"/>
                        </a:solidFill>
                        <a:effectLst/>
                        <a:latin typeface="標楷體" pitchFamily="65" charset="-120"/>
                        <a:ea typeface="標楷體" panose="03000509000000000000" pitchFamily="65" charset="-120"/>
                        <a:cs typeface="+mn-cs"/>
                      </a:endParaRPr>
                    </a:p>
                  </a:txBody>
                  <a:tcPr marL="63500" marR="63500" marT="63500" marB="63500" anchor="ctr">
                    <a:solidFill>
                      <a:schemeClr val="accent1"/>
                    </a:solidFill>
                  </a:tcPr>
                </a:tc>
                <a:tc>
                  <a:txBody>
                    <a:bodyPr vert="horz" wrap="square"/>
                    <a:lstStyle/>
                    <a:p>
                      <a:pPr rtl="0" fontAlgn="ctr"/>
                      <a:r>
                        <a:rPr lang="zh-TW" sz="2400" b="0" i="0" kern="1200">
                          <a:solidFill>
                            <a:schemeClr val="dk1"/>
                          </a:solidFill>
                          <a:effectLst/>
                          <a:latin typeface="標楷體" pitchFamily="65" charset="-120"/>
                          <a:ea typeface="標楷體" panose="03000509000000000000" pitchFamily="65" charset="-120"/>
                          <a:cs typeface="+mn-cs"/>
                        </a:rPr>
                        <a:t>解釋</a:t>
                      </a:r>
                      <a:r>
                        <a:rPr lang="zh-TW" altLang="en-US" sz="2400" b="0" i="0" kern="1200">
                          <a:solidFill>
                            <a:schemeClr val="dk1"/>
                          </a:solidFill>
                          <a:effectLst/>
                          <a:latin typeface="標楷體" pitchFamily="65" charset="-120"/>
                          <a:ea typeface="標楷體" panose="03000509000000000000" pitchFamily="65" charset="-120"/>
                          <a:cs typeface="+mn-cs"/>
                        </a:rPr>
                        <a:t>威脅發起者</a:t>
                      </a:r>
                      <a:r>
                        <a:rPr lang="zh-TW" sz="2400" b="0" i="0" kern="1200">
                          <a:solidFill>
                            <a:schemeClr val="dk1"/>
                          </a:solidFill>
                          <a:effectLst/>
                          <a:latin typeface="標楷體" pitchFamily="65" charset="-120"/>
                          <a:ea typeface="標楷體" panose="03000509000000000000" pitchFamily="65" charset="-120"/>
                          <a:cs typeface="+mn-cs"/>
                        </a:rPr>
                        <a:t>如何利用 </a:t>
                      </a:r>
                      <a:r>
                        <a:rPr lang="en-US" altLang="zh-TW" sz="2400" b="0" i="0" kern="1200">
                          <a:solidFill>
                            <a:schemeClr val="dk1"/>
                          </a:solidFill>
                          <a:effectLst/>
                          <a:latin typeface="標楷體" pitchFamily="65" charset="-120"/>
                          <a:ea typeface="標楷體" panose="03000509000000000000" pitchFamily="65" charset="-120"/>
                          <a:cs typeface="+mn-cs"/>
                        </a:rPr>
                        <a:t>TCP </a:t>
                      </a:r>
                      <a:r>
                        <a:rPr lang="zh-TW" altLang="en-US" sz="2400" b="0" i="0" kern="1200">
                          <a:solidFill>
                            <a:schemeClr val="dk1"/>
                          </a:solidFill>
                          <a:effectLst/>
                          <a:latin typeface="標楷體" pitchFamily="65" charset="-120"/>
                          <a:ea typeface="標楷體" panose="03000509000000000000" pitchFamily="65" charset="-120"/>
                          <a:cs typeface="+mn-cs"/>
                        </a:rPr>
                        <a:t>和 </a:t>
                      </a:r>
                      <a:r>
                        <a:rPr lang="en-US" altLang="zh-TW" sz="2400" b="0" i="0" kern="1200">
                          <a:solidFill>
                            <a:schemeClr val="dk1"/>
                          </a:solidFill>
                          <a:effectLst/>
                          <a:latin typeface="標楷體" pitchFamily="65" charset="-120"/>
                          <a:ea typeface="標楷體" panose="03000509000000000000" pitchFamily="65" charset="-120"/>
                          <a:cs typeface="+mn-cs"/>
                        </a:rPr>
                        <a:t>UDP </a:t>
                      </a:r>
                      <a:r>
                        <a:rPr lang="zh-TW" altLang="en-US" sz="2400" b="0" i="0" kern="1200">
                          <a:solidFill>
                            <a:schemeClr val="dk1"/>
                          </a:solidFill>
                          <a:effectLst/>
                          <a:latin typeface="標楷體" pitchFamily="65" charset="-120"/>
                          <a:ea typeface="標楷體" panose="03000509000000000000" pitchFamily="65" charset="-120"/>
                          <a:cs typeface="+mn-cs"/>
                        </a:rPr>
                        <a:t>漏洞</a:t>
                      </a:r>
                      <a:r>
                        <a:rPr lang="zh-TW" sz="2400" b="0" i="0" kern="1200">
                          <a:solidFill>
                            <a:schemeClr val="dk1"/>
                          </a:solidFill>
                          <a:effectLst/>
                          <a:latin typeface="標楷體" pitchFamily="65" charset="-120"/>
                          <a:ea typeface="標楷體" panose="03000509000000000000" pitchFamily="65" charset="-120"/>
                          <a:cs typeface="+mn-cs"/>
                        </a:rPr>
                        <a:t>。</a:t>
                      </a:r>
                    </a:p>
                  </a:txBody>
                  <a:tcPr marL="63500" marR="63500" marT="63500" marB="63500" anchor="ctr"/>
                </a:tc>
                <a:extLst>
                  <a:ext uri="{0D108BD9-81ED-4DB2-BD59-A6C34878D82A}">
                    <a16:rowId xmlns:a16="http://schemas.microsoft.com/office/drawing/2014/main" val="4178150570"/>
                  </a:ext>
                </a:extLst>
              </a:tr>
              <a:tr h="450979">
                <a:tc>
                  <a:txBody>
                    <a:bodyPr vert="horz" wrap="square"/>
                    <a:lstStyle/>
                    <a:p>
                      <a:pPr rtl="0" fontAlgn="ctr"/>
                      <a:r>
                        <a:rPr lang="zh-TW" sz="2400" b="1" i="0" kern="1200">
                          <a:solidFill>
                            <a:schemeClr val="bg1"/>
                          </a:solidFill>
                          <a:effectLst/>
                          <a:latin typeface="標楷體" pitchFamily="65" charset="-120"/>
                          <a:ea typeface="標楷體" panose="03000509000000000000" pitchFamily="65" charset="-120"/>
                          <a:cs typeface="+mn-cs"/>
                        </a:rPr>
                        <a:t>IP 服務</a:t>
                      </a:r>
                    </a:p>
                  </a:txBody>
                  <a:tcPr marL="63500" marR="63500" marT="63500" marB="63500" anchor="ctr">
                    <a:solidFill>
                      <a:schemeClr val="accent1"/>
                    </a:solidFill>
                  </a:tcPr>
                </a:tc>
                <a:tc>
                  <a:txBody>
                    <a:bodyPr vert="horz" wrap="square"/>
                    <a:lstStyle/>
                    <a:p>
                      <a:pPr rtl="0" fontAlgn="ctr"/>
                      <a:r>
                        <a:rPr lang="zh-TW" sz="2400" b="0" i="0" kern="1200">
                          <a:solidFill>
                            <a:schemeClr val="dk1"/>
                          </a:solidFill>
                          <a:effectLst/>
                          <a:latin typeface="標楷體" pitchFamily="65" charset="-120"/>
                          <a:ea typeface="標楷體" panose="03000509000000000000" pitchFamily="65" charset="-120"/>
                          <a:cs typeface="+mn-cs"/>
                        </a:rPr>
                        <a:t>解釋</a:t>
                      </a:r>
                      <a:r>
                        <a:rPr lang="zh-TW" altLang="en-US" sz="2400" b="0" i="0" kern="1200">
                          <a:solidFill>
                            <a:schemeClr val="dk1"/>
                          </a:solidFill>
                          <a:effectLst/>
                          <a:latin typeface="標楷體" pitchFamily="65" charset="-120"/>
                          <a:ea typeface="標楷體" panose="03000509000000000000" pitchFamily="65" charset="-120"/>
                          <a:cs typeface="+mn-cs"/>
                        </a:rPr>
                        <a:t>威脅發起者</a:t>
                      </a:r>
                      <a:r>
                        <a:rPr lang="zh-TW" sz="2400" b="0" i="0" kern="1200">
                          <a:solidFill>
                            <a:schemeClr val="dk1"/>
                          </a:solidFill>
                          <a:effectLst/>
                          <a:latin typeface="標楷體" pitchFamily="65" charset="-120"/>
                          <a:ea typeface="標楷體" panose="03000509000000000000" pitchFamily="65" charset="-120"/>
                          <a:cs typeface="+mn-cs"/>
                        </a:rPr>
                        <a:t>如何利用 IP 服務。</a:t>
                      </a:r>
                    </a:p>
                  </a:txBody>
                  <a:tcPr marL="63500" marR="63500" marT="63500" marB="63500" anchor="ctr"/>
                </a:tc>
                <a:extLst>
                  <a:ext uri="{0D108BD9-81ED-4DB2-BD59-A6C34878D82A}">
                    <a16:rowId xmlns:a16="http://schemas.microsoft.com/office/drawing/2014/main" val="2959529399"/>
                  </a:ext>
                </a:extLst>
              </a:tr>
              <a:tr h="450979">
                <a:tc>
                  <a:txBody>
                    <a:bodyPr vert="horz" wrap="square"/>
                    <a:lstStyle/>
                    <a:p>
                      <a:pPr rtl="0" fontAlgn="ctr"/>
                      <a:r>
                        <a:rPr lang="zh-TW" altLang="en-US" sz="2400" b="1" i="0" kern="1200">
                          <a:solidFill>
                            <a:schemeClr val="bg1"/>
                          </a:solidFill>
                          <a:effectLst/>
                          <a:latin typeface="標楷體" pitchFamily="65" charset="-120"/>
                          <a:ea typeface="標楷體" panose="03000509000000000000" pitchFamily="65" charset="-120"/>
                          <a:cs typeface="+mn-cs"/>
                        </a:rPr>
                        <a:t>網路安全最佳實作</a:t>
                      </a:r>
                      <a:endParaRPr lang="zh-TW" sz="2400" b="1" i="0" kern="1200">
                        <a:solidFill>
                          <a:schemeClr val="bg1"/>
                        </a:solidFill>
                        <a:effectLst/>
                        <a:latin typeface="標楷體" pitchFamily="65" charset="-120"/>
                        <a:ea typeface="標楷體" panose="03000509000000000000" pitchFamily="65" charset="-120"/>
                        <a:cs typeface="+mn-cs"/>
                      </a:endParaRPr>
                    </a:p>
                  </a:txBody>
                  <a:tcPr marL="63500" marR="63500" marT="63500" marB="63500" anchor="ctr">
                    <a:solidFill>
                      <a:schemeClr val="accent1"/>
                    </a:solidFill>
                  </a:tcPr>
                </a:tc>
                <a:tc>
                  <a:txBody>
                    <a:bodyPr vert="horz" wrap="square"/>
                    <a:lstStyle/>
                    <a:p>
                      <a:pPr rtl="0" fontAlgn="ctr"/>
                      <a:r>
                        <a:rPr lang="zh-TW" sz="2400" b="0" i="0" kern="1200">
                          <a:solidFill>
                            <a:schemeClr val="dk1"/>
                          </a:solidFill>
                          <a:effectLst/>
                          <a:latin typeface="標楷體" pitchFamily="65" charset="-120"/>
                          <a:ea typeface="標楷體" panose="03000509000000000000" pitchFamily="65" charset="-120"/>
                          <a:cs typeface="+mn-cs"/>
                        </a:rPr>
                        <a:t>說明保護網路的最佳</a:t>
                      </a:r>
                      <a:r>
                        <a:rPr lang="zh-TW" altLang="en-US" sz="2400" b="0" i="0" kern="1200">
                          <a:solidFill>
                            <a:schemeClr val="dk1"/>
                          </a:solidFill>
                          <a:effectLst/>
                          <a:latin typeface="標楷體" pitchFamily="65" charset="-120"/>
                          <a:ea typeface="標楷體" panose="03000509000000000000" pitchFamily="65" charset="-120"/>
                          <a:cs typeface="+mn-cs"/>
                        </a:rPr>
                        <a:t>實作</a:t>
                      </a:r>
                      <a:r>
                        <a:rPr lang="zh-TW" sz="2400" b="0" i="0" kern="1200">
                          <a:solidFill>
                            <a:schemeClr val="dk1"/>
                          </a:solidFill>
                          <a:effectLst/>
                          <a:latin typeface="標楷體" pitchFamily="65" charset="-120"/>
                          <a:ea typeface="標楷體" panose="03000509000000000000" pitchFamily="65" charset="-120"/>
                          <a:cs typeface="+mn-cs"/>
                        </a:rPr>
                        <a:t>。</a:t>
                      </a:r>
                    </a:p>
                  </a:txBody>
                  <a:tcPr marL="63500" marR="63500" marT="63500" marB="63500" anchor="ctr"/>
                </a:tc>
                <a:extLst>
                  <a:ext uri="{0D108BD9-81ED-4DB2-BD59-A6C34878D82A}">
                    <a16:rowId xmlns:a16="http://schemas.microsoft.com/office/drawing/2014/main" val="1288100985"/>
                  </a:ext>
                </a:extLst>
              </a:tr>
              <a:tr h="450979">
                <a:tc>
                  <a:txBody>
                    <a:bodyPr vert="horz" wrap="square"/>
                    <a:lstStyle/>
                    <a:p>
                      <a:pPr rtl="0" fontAlgn="ctr"/>
                      <a:r>
                        <a:rPr lang="zh-TW" altLang="en-US" sz="2400" b="1" i="0" kern="1200">
                          <a:solidFill>
                            <a:schemeClr val="bg1"/>
                          </a:solidFill>
                          <a:effectLst/>
                          <a:latin typeface="標楷體" pitchFamily="65" charset="-120"/>
                          <a:ea typeface="標楷體" panose="03000509000000000000" pitchFamily="65" charset="-120"/>
                          <a:cs typeface="+mn-cs"/>
                        </a:rPr>
                        <a:t>密碼術</a:t>
                      </a:r>
                      <a:endParaRPr lang="zh-TW" sz="2400" b="1" i="0" kern="1200">
                        <a:solidFill>
                          <a:schemeClr val="bg1"/>
                        </a:solidFill>
                        <a:effectLst/>
                        <a:latin typeface="標楷體" pitchFamily="65" charset="-120"/>
                        <a:ea typeface="標楷體" panose="03000509000000000000" pitchFamily="65" charset="-120"/>
                        <a:cs typeface="+mn-cs"/>
                      </a:endParaRPr>
                    </a:p>
                  </a:txBody>
                  <a:tcPr marL="63500" marR="63500" marT="63500" marB="63500" anchor="ctr">
                    <a:solidFill>
                      <a:schemeClr val="accent1"/>
                    </a:solidFill>
                  </a:tcPr>
                </a:tc>
                <a:tc>
                  <a:txBody>
                    <a:bodyPr vert="horz" wrap="square"/>
                    <a:lstStyle/>
                    <a:p>
                      <a:pPr rtl="0" fontAlgn="ctr"/>
                      <a:r>
                        <a:rPr lang="zh-TW" sz="2400" b="0" i="0" kern="1200">
                          <a:solidFill>
                            <a:schemeClr val="dk1"/>
                          </a:solidFill>
                          <a:effectLst/>
                          <a:latin typeface="標楷體" pitchFamily="65" charset="-120"/>
                          <a:ea typeface="標楷體" panose="03000509000000000000" pitchFamily="65" charset="-120"/>
                          <a:cs typeface="+mn-cs"/>
                        </a:rPr>
                        <a:t>說明用來保護傳輸中資料的常見密碼編譯程序。</a:t>
                      </a:r>
                    </a:p>
                  </a:txBody>
                  <a:tcPr marL="63500" marR="63500" marT="63500" marB="63500" anchor="ctr"/>
                </a:tc>
                <a:extLst>
                  <a:ext uri="{0D108BD9-81ED-4DB2-BD59-A6C34878D82A}">
                    <a16:rowId xmlns:a16="http://schemas.microsoft.com/office/drawing/2014/main" val="4020238600"/>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90</a:t>
            </a:fld>
            <a:endParaRPr lang="en-US" kern="0">
              <a:solidFill>
                <a:srgbClr val="595959"/>
              </a:solidFill>
            </a:endParaRPr>
          </a:p>
        </p:txBody>
      </p:sp>
    </p:spTree>
    <p:custDataLst>
      <p:tags r:id="rId3"/>
    </p:custDataLst>
    <p:extLst>
      <p:ext uri="{BB962C8B-B14F-4D97-AF65-F5344CB8AC3E}">
        <p14:creationId xmlns:p14="http://schemas.microsoft.com/office/powerpoint/2010/main" val="2334817800"/>
      </p:ext>
    </p:extLst>
  </p:cSld>
  <p:clrMapOvr>
    <a:masterClrMapping/>
  </p:clrMapOvr>
  <p:transition spd="slow">
    <p:wipe/>
  </p:transition>
  <p:timing/>
</p:sld>
</file>

<file path=ppt/slides/slide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5F479554-F005-4E4F-92B4-8EAFA3055509}"/>
              </a:ext>
            </a:extLst>
          </p:cNvPr>
          <p:cNvSpPr>
            <a:spLocks noGrp="1"/>
          </p:cNvSpPr>
          <p:nvPr>
            <p:ph idx="1"/>
          </p:nvPr>
        </p:nvSpPr>
        <p:spPr>
          <a:xfrm>
            <a:off x="535901" y="810746"/>
            <a:ext cx="11804381" cy="5540425"/>
          </a:xfrm>
        </p:spPr>
        <p:txBody>
          <a:bodyPr/>
          <a:lstStyle/>
          <a:p>
            <a:pPr>
              <a:buFont typeface="Arial" pitchFamily="34" charset="0"/>
              <a:buChar char="•"/>
            </a:pPr>
            <a:r>
              <a:rPr lang="zh-TW">
                <a:latin typeface="標楷體" pitchFamily="65" charset="-120"/>
                <a:cs typeface="Arial" pitchFamily="34" charset="0"/>
              </a:rPr>
              <a:t>在本</a:t>
            </a:r>
            <a:r>
              <a:rPr lang="zh-TW" altLang="en-US">
                <a:latin typeface="標楷體" pitchFamily="65" charset="-120"/>
                <a:cs typeface="Arial" pitchFamily="34" charset="0"/>
              </a:rPr>
              <a:t>模組</a:t>
            </a:r>
            <a:r>
              <a:rPr lang="zh-TW">
                <a:latin typeface="標楷體" pitchFamily="65" charset="-120"/>
                <a:cs typeface="Arial" pitchFamily="34" charset="0"/>
              </a:rPr>
              <a:t>中，學員可能會接觸到 “沙箱”</a:t>
            </a:r>
            <a:r>
              <a:rPr lang="zh-TW" altLang="en-US">
                <a:latin typeface="標楷體" pitchFamily="65" charset="-120"/>
                <a:cs typeface="Arial" pitchFamily="34" charset="0"/>
              </a:rPr>
              <a:t>，</a:t>
            </a:r>
            <a:r>
              <a:rPr lang="zh-TW">
                <a:latin typeface="標楷體" pitchFamily="65" charset="-120"/>
                <a:cs typeface="Arial" pitchFamily="34" charset="0"/>
              </a:rPr>
              <a:t> 虛擬機環境中的工具和技術，以示範不同類型的網路攻擊。使用這些工具，技術和資源的實驗是由教師和當地機構自行決定。如果學習者正在考慮使用攻擊工具作為教育目的，他們應該在任何實驗之前</a:t>
            </a:r>
            <a:r>
              <a:rPr lang="zh-TW" altLang="en-US">
                <a:latin typeface="標楷體" pitchFamily="65" charset="-120"/>
                <a:cs typeface="Arial" pitchFamily="34" charset="0"/>
              </a:rPr>
              <a:t>聯繫他們的教</a:t>
            </a:r>
            <a:r>
              <a:rPr lang="zh-TW" altLang="zh-TW">
                <a:latin typeface="標楷體" pitchFamily="65" charset="-120"/>
                <a:cs typeface="Arial" pitchFamily="34" charset="0"/>
              </a:rPr>
              <a:t>師</a:t>
            </a:r>
            <a:r>
              <a:rPr lang="zh-TW">
                <a:latin typeface="標楷體" pitchFamily="65" charset="-120"/>
                <a:cs typeface="Arial" pitchFamily="34" charset="0"/>
              </a:rPr>
              <a:t>。</a:t>
            </a:r>
          </a:p>
          <a:p>
            <a:pPr>
              <a:buFont typeface="Arial" pitchFamily="34" charset="0"/>
              <a:buChar char="•"/>
            </a:pPr>
            <a:r>
              <a:rPr lang="zh-TW">
                <a:latin typeface="標楷體" pitchFamily="65" charset="-120"/>
                <a:cs typeface="Arial" pitchFamily="34" charset="0"/>
              </a:rPr>
              <a:t>在許多司法管轄區，未經授權的存取</a:t>
            </a:r>
            <a:r>
              <a:rPr lang="zh-TW" altLang="en-US">
                <a:latin typeface="標楷體" pitchFamily="65" charset="-120"/>
                <a:cs typeface="Arial" pitchFamily="34" charset="0"/>
              </a:rPr>
              <a:t>資料</a:t>
            </a:r>
            <a:r>
              <a:rPr lang="zh-TW">
                <a:latin typeface="標楷體" pitchFamily="65" charset="-120"/>
                <a:cs typeface="Arial" pitchFamily="34" charset="0"/>
              </a:rPr>
              <a:t>，</a:t>
            </a:r>
            <a:r>
              <a:rPr lang="zh-TW" altLang="en-US">
                <a:latin typeface="標楷體" pitchFamily="65" charset="-120"/>
                <a:cs typeface="Arial" pitchFamily="34" charset="0"/>
              </a:rPr>
              <a:t>電腦</a:t>
            </a:r>
            <a:r>
              <a:rPr lang="zh-TW">
                <a:latin typeface="標楷體" pitchFamily="65" charset="-120"/>
                <a:cs typeface="Arial" pitchFamily="34" charset="0"/>
              </a:rPr>
              <a:t>和網路系統是一種犯罪，通常伴隨著嚴重的後果，無論犯罪者的動機如何。身為本</a:t>
            </a:r>
            <a:r>
              <a:rPr lang="zh-TW" altLang="en-US">
                <a:latin typeface="標楷體" pitchFamily="65" charset="-120"/>
                <a:cs typeface="Arial" pitchFamily="34" charset="0"/>
              </a:rPr>
              <a:t>教材</a:t>
            </a:r>
            <a:r>
              <a:rPr lang="zh-TW">
                <a:latin typeface="標楷體" pitchFamily="65" charset="-120"/>
                <a:cs typeface="Arial" pitchFamily="34" charset="0"/>
              </a:rPr>
              <a:t>的使用者，學習者有責任認識並遵守電腦使用法律。</a:t>
            </a:r>
          </a:p>
          <a:p>
            <a:endParaRPr lang="en-US">
              <a:latin typeface="標楷體" pitchFamily="65" charset="-120"/>
              <a:cs typeface="Arial" panose="020b0604020202020204" pitchFamily="34" charset="0"/>
            </a:endParaRPr>
          </a:p>
        </p:txBody>
      </p:sp>
      <p:sp>
        <p:nvSpPr>
          <p:cNvPr id="4098" name="Rectangle 33"/>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zh-TW" sz="3600">
                <a:solidFill>
                  <a:srgbClr val="004C69"/>
                </a:solidFill>
              </a:rPr>
              <a:t>道德</a:t>
            </a:r>
            <a:r>
              <a:rPr lang="zh-TW" altLang="en-US" sz="3600">
                <a:solidFill>
                  <a:srgbClr val="004C69"/>
                </a:solidFill>
              </a:rPr>
              <a:t>駭客</a:t>
            </a:r>
            <a:r>
              <a:rPr lang="zh-TW" sz="3600">
                <a:solidFill>
                  <a:srgbClr val="004C69"/>
                </a:solidFill>
              </a:rPr>
              <a:t>聲明</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91</a:t>
            </a:fld>
            <a:endParaRPr lang="en-US" kern="0">
              <a:solidFill>
                <a:srgbClr val="595959"/>
              </a:solidFill>
            </a:endParaRPr>
          </a:p>
        </p:txBody>
      </p:sp>
    </p:spTree>
    <p:custDataLst>
      <p:tags r:id="rId3"/>
    </p:custDataLst>
    <p:extLst>
      <p:ext uri="{BB962C8B-B14F-4D97-AF65-F5344CB8AC3E}">
        <p14:creationId xmlns:p14="http://schemas.microsoft.com/office/powerpoint/2010/main" val="1126573670"/>
      </p:ext>
    </p:extLst>
  </p:cSld>
  <p:clrMapOvr>
    <a:masterClrMapping/>
  </p:clrMapOvr>
  <p:transition spd="slow">
    <p:wipe/>
  </p:transition>
  <p:timing/>
</p:sld>
</file>

<file path=ppt/slides/slide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E84D44B6-EA2C-0240-AD8A-CCC64FF2495A}"/>
              </a:ext>
            </a:extLst>
          </p:cNvPr>
          <p:cNvSpPr>
            <a:spLocks noGrp="1"/>
          </p:cNvSpPr>
          <p:nvPr>
            <p:ph idx="1"/>
          </p:nvPr>
        </p:nvSpPr>
        <p:spPr>
          <a:xfrm>
            <a:off x="535901" y="1065259"/>
            <a:ext cx="11804381" cy="5540425"/>
          </a:xfrm>
        </p:spPr>
        <p:txBody>
          <a:bodyPr>
            <a:normAutofit/>
          </a:bodyPr>
          <a:lstStyle/>
          <a:p>
            <a:pPr marL="457189" indent="-457189">
              <a:buFont typeface="Arial" pitchFamily="34" charset="0"/>
              <a:buChar char="•"/>
            </a:pPr>
            <a:r>
              <a:rPr lang="zh-TW" altLang="en-US" sz="2400">
                <a:latin typeface="標楷體" pitchFamily="65" charset="-120"/>
                <a:cs typeface="Arial" pitchFamily="34" charset="0"/>
              </a:rPr>
              <a:t>網路犯罪分子現在擁有必要的專業知識和工具，以取得關鍵的基礎建設和系統。他們的工具和技術持續發展。</a:t>
            </a:r>
          </a:p>
          <a:p>
            <a:pPr marL="457189" indent="-457189">
              <a:buFont typeface="Arial" pitchFamily="34" charset="0"/>
              <a:buChar char="•"/>
            </a:pPr>
            <a:r>
              <a:rPr lang="zh-TW" altLang="en-US" sz="2400">
                <a:latin typeface="標楷體" pitchFamily="65" charset="-120"/>
                <a:cs typeface="Arial" pitchFamily="34" charset="0"/>
              </a:rPr>
              <a:t>維護一個安全的網路可確保網路使用者的安全，並保護商業利益。所有使用者都應瞭解表格中的安全術語。</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3.1</a:t>
            </a:r>
            <a:r>
              <a:rPr lang="zh-TW" altLang="en-US" sz="3600" smtClean="0">
                <a:solidFill>
                  <a:srgbClr val="004C69"/>
                </a:solidFill>
              </a:rPr>
              <a:t>網路</a:t>
            </a:r>
            <a:r>
              <a:rPr lang="zh-TW" altLang="en-US" sz="3600">
                <a:solidFill>
                  <a:srgbClr val="004C69"/>
                </a:solidFill>
              </a:rPr>
              <a:t>安全的</a:t>
            </a:r>
            <a:r>
              <a:rPr lang="zh-TW" altLang="en-US" sz="3600" smtClean="0">
                <a:solidFill>
                  <a:srgbClr val="004C69"/>
                </a:solidFill>
              </a:rPr>
              <a:t>現況</a:t>
            </a:r>
            <a:endParaRPr lang="zh-TW" altLang="en-US" sz="3600">
              <a:solidFill>
                <a:srgbClr val="004C69"/>
              </a:solidFill>
            </a:endParaRPr>
          </a:p>
        </p:txBody>
      </p:sp>
      <p:graphicFrame>
        <p:nvGraphicFramePr>
          <p:cNvPr id="2" name="Table 4">
            <a:extLst>
              <a:ext uri="{FF2B5EF4-FFF2-40B4-BE49-F238E27FC236}">
                <a16:creationId xmlns:a16="http://schemas.microsoft.com/office/drawing/2014/main" id="{645F4A8C-5393-4DD0-9D5D-BDB27A2674AE}"/>
              </a:ext>
            </a:extLst>
          </p:cNvPr>
          <p:cNvGraphicFramePr>
            <a:graphicFrameLocks noGrp="1"/>
          </p:cNvGraphicFramePr>
          <p:nvPr>
            <p:extLst>
              <p:ext uri="{D42A27DB-BD31-4B8C-83A1-F6EECF244321}">
                <p14:modId xmlns:p14="http://schemas.microsoft.com/office/powerpoint/2010/main" val="224911245"/>
              </p:ext>
            </p:extLst>
          </p:nvPr>
        </p:nvGraphicFramePr>
        <p:xfrm>
          <a:off x="848139" y="2815237"/>
          <a:ext cx="10279179" cy="3782020"/>
        </p:xfrm>
        <a:graphic>
          <a:graphicData uri="http://schemas.openxmlformats.org/drawingml/2006/table">
            <a:tbl>
              <a:tblPr firstRow="1" bandRow="1">
                <a:tableStyleId>{5C22544A-7EE6-4342-B048-85BDC9FD1C3A}</a:tableStyleId>
              </a:tblPr>
              <a:tblGrid>
                <a:gridCol w="1971924">
                  <a:extLst>
                    <a:ext uri="{9D8B030D-6E8A-4147-A177-3AD203B41FA5}">
                      <a16:colId xmlns:a16="http://schemas.microsoft.com/office/drawing/2014/main" val="1183708368"/>
                    </a:ext>
                  </a:extLst>
                </a:gridCol>
                <a:gridCol w="8307255">
                  <a:extLst>
                    <a:ext uri="{9D8B030D-6E8A-4147-A177-3AD203B41FA5}">
                      <a16:colId xmlns:a16="http://schemas.microsoft.com/office/drawing/2014/main" val="3706806568"/>
                    </a:ext>
                  </a:extLst>
                </a:gridCol>
              </a:tblGrid>
              <a:tr h="370840">
                <a:tc>
                  <a:txBody>
                    <a:bodyPr vert="horz" wrap="square"/>
                    <a:lstStyle/>
                    <a:p>
                      <a:pPr algn="l" rtl="0" fontAlgn="ctr"/>
                      <a:r>
                        <a:rPr lang="zh-TW" sz="2000" b="1">
                          <a:effectLst/>
                          <a:latin typeface="標楷體" pitchFamily="65" charset="-120"/>
                          <a:ea typeface="標楷體" panose="03000509000000000000" pitchFamily="65" charset="-120"/>
                        </a:rPr>
                        <a:t>安全</a:t>
                      </a:r>
                      <a:r>
                        <a:rPr lang="zh-TW" altLang="en-US" sz="2000" b="1">
                          <a:effectLst/>
                          <a:latin typeface="標楷體" pitchFamily="65" charset="-120"/>
                          <a:ea typeface="標楷體" panose="03000509000000000000" pitchFamily="65" charset="-120"/>
                        </a:rPr>
                        <a:t>術語</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algn="l" rtl="0" fontAlgn="ctr"/>
                      <a:r>
                        <a:rPr lang="zh-TW" sz="2000" b="1">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39376498"/>
                  </a:ext>
                </a:extLst>
              </a:tr>
              <a:tr h="550016">
                <a:tc>
                  <a:txBody>
                    <a:bodyPr vert="horz" wrap="square"/>
                    <a:lstStyle/>
                    <a:p>
                      <a:pPr rtl="0" fontAlgn="ctr"/>
                      <a:r>
                        <a:rPr lang="zh-TW" sz="2000" b="1">
                          <a:effectLst/>
                          <a:latin typeface="標楷體" pitchFamily="65" charset="-120"/>
                          <a:ea typeface="標楷體" panose="03000509000000000000" pitchFamily="65" charset="-120"/>
                        </a:rPr>
                        <a:t>資產</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資產是指對組織有價值的任何東西。它包括人， 設備、資源和資料。</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6771436"/>
                  </a:ext>
                </a:extLst>
              </a:tr>
              <a:tr h="370840">
                <a:tc>
                  <a:txBody>
                    <a:bodyPr vert="horz" wrap="square"/>
                    <a:lstStyle/>
                    <a:p>
                      <a:pPr rtl="0" fontAlgn="ctr"/>
                      <a:r>
                        <a:rPr lang="zh-TW" altLang="en-US" sz="2000" b="1">
                          <a:effectLst/>
                          <a:latin typeface="標楷體" pitchFamily="65" charset="-120"/>
                          <a:ea typeface="標楷體" panose="03000509000000000000" pitchFamily="65" charset="-120"/>
                        </a:rPr>
                        <a:t>漏洞</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漏洞是系統或其設計中的弱點，可能被威脅所利用。</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344560001"/>
                  </a:ext>
                </a:extLst>
              </a:tr>
              <a:tr h="370840">
                <a:tc>
                  <a:txBody>
                    <a:bodyPr vert="horz" wrap="square"/>
                    <a:lstStyle/>
                    <a:p>
                      <a:pPr rtl="0" fontAlgn="ctr"/>
                      <a:r>
                        <a:rPr lang="zh-TW" altLang="en-US" sz="2000" b="1">
                          <a:effectLst/>
                          <a:latin typeface="標楷體" pitchFamily="65" charset="-120"/>
                          <a:ea typeface="標楷體" panose="03000509000000000000" pitchFamily="65" charset="-120"/>
                        </a:rPr>
                        <a:t>威脅</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威脅是對公司資產、資料或網路功能的潛在危險。</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945701440"/>
                  </a:ext>
                </a:extLst>
              </a:tr>
              <a:tr h="370840">
                <a:tc>
                  <a:txBody>
                    <a:bodyPr vert="horz" wrap="square"/>
                    <a:lstStyle/>
                    <a:p>
                      <a:pPr rtl="0" fontAlgn="ctr"/>
                      <a:r>
                        <a:rPr lang="zh-TW" altLang="en-US" sz="2000" b="1">
                          <a:effectLst/>
                          <a:latin typeface="標楷體" pitchFamily="65" charset="-120"/>
                          <a:ea typeface="標楷體" panose="03000509000000000000" pitchFamily="65" charset="-120"/>
                        </a:rPr>
                        <a:t>利用</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利用是一種用漏洞占便宜的機制。</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517750451"/>
                  </a:ext>
                </a:extLst>
              </a:tr>
              <a:tr h="550016">
                <a:tc>
                  <a:txBody>
                    <a:bodyPr vert="horz" wrap="square"/>
                    <a:lstStyle/>
                    <a:p>
                      <a:pPr rtl="0" fontAlgn="ctr"/>
                      <a:r>
                        <a:rPr lang="zh-TW" altLang="en-US" sz="2000" b="1">
                          <a:effectLst/>
                          <a:latin typeface="標楷體" pitchFamily="65" charset="-120"/>
                          <a:ea typeface="標楷體" panose="03000509000000000000" pitchFamily="65" charset="-120"/>
                        </a:rPr>
                        <a:t>緩解</a:t>
                      </a:r>
                      <a:endParaRPr lang="zh-TW" sz="20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緩解是指降低潛在威脅或風險的可能性或嚴重性的對策。網路安全涉及多種緩解技術。</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556453748"/>
                  </a:ext>
                </a:extLst>
              </a:tr>
              <a:tr h="768204">
                <a:tc>
                  <a:txBody>
                    <a:bodyPr vert="horz" wrap="square"/>
                    <a:lstStyle/>
                    <a:p>
                      <a:pPr rtl="0" fontAlgn="ctr"/>
                      <a:r>
                        <a:rPr lang="zh-TW" sz="2000" b="1">
                          <a:effectLst/>
                          <a:latin typeface="標楷體" pitchFamily="65" charset="-120"/>
                          <a:ea typeface="標楷體" panose="03000509000000000000" pitchFamily="65" charset="-120"/>
                        </a:rPr>
                        <a:t>風險</a:t>
                      </a:r>
                    </a:p>
                  </a:txBody>
                  <a:tcPr marL="63500" marR="63500" marT="63500" marB="63500" anchor="ctr"/>
                </a:tc>
                <a:tc>
                  <a:txBody>
                    <a:bodyPr vert="horz" wrap="square"/>
                    <a:lstStyle/>
                    <a:p>
                      <a:pPr rtl="0" fontAlgn="ctr"/>
                      <a:r>
                        <a:rPr lang="zh-TW" altLang="en-US" sz="2000" b="0">
                          <a:effectLst/>
                          <a:latin typeface="標楷體" pitchFamily="65" charset="-120"/>
                          <a:ea typeface="標楷體" panose="03000509000000000000" pitchFamily="65" charset="-120"/>
                        </a:rPr>
                        <a:t>風險是指威脅利用資產的漏洞，對組織造成負面影響的可能性。風險是用事件發生的概率及其後果來衡量的。</a:t>
                      </a:r>
                      <a:endParaRPr lang="zh-TW" sz="20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716542497"/>
                  </a:ext>
                </a:extLst>
              </a:tr>
            </a:tbl>
          </a:graphicData>
        </a:graphic>
      </p:graphicFrame>
      <p:sp>
        <p:nvSpPr>
          <p:cNvPr id="5" name="投影片編號版面配置區 4"/>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92</a:t>
            </a:fld>
            <a:endParaRPr lang="en-US" kern="0">
              <a:solidFill>
                <a:srgbClr val="595959"/>
              </a:solidFill>
            </a:endParaRPr>
          </a:p>
        </p:txBody>
      </p:sp>
    </p:spTree>
    <p:extLst>
      <p:ext uri="{BB962C8B-B14F-4D97-AF65-F5344CB8AC3E}">
        <p14:creationId xmlns:p14="http://schemas.microsoft.com/office/powerpoint/2010/main" val="3704348227"/>
      </p:ext>
    </p:extLst>
  </p:cSld>
  <p:clrMapOvr>
    <a:masterClrMapping/>
  </p:clrMapOvr>
  <p:transition/>
  <p:timing/>
</p:sld>
</file>

<file path=ppt/slides/slide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2527565D-C4C7-44EF-BD42-505F961CF16D}"/>
              </a:ext>
            </a:extLst>
          </p:cNvPr>
          <p:cNvSpPr>
            <a:spLocks noGrp="1"/>
          </p:cNvSpPr>
          <p:nvPr>
            <p:ph idx="1"/>
          </p:nvPr>
        </p:nvSpPr>
        <p:spPr>
          <a:xfrm>
            <a:off x="535901" y="1065259"/>
            <a:ext cx="11804381" cy="55404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rtlCol="0" anchor="t" anchorCtr="0" compatLnSpc="1">
            <a:prstTxWarp prst="textNoShape">
              <a:avLst/>
            </a:prstTxWarp>
            <a:normAutofit/>
          </a:bodyPr>
          <a:lstStyle/>
          <a:p>
            <a:pPr marL="380990" indent="-380990">
              <a:buFont typeface="Arial" pitchFamily="34" charset="0"/>
              <a:buChar char="•"/>
            </a:pPr>
            <a:r>
              <a:rPr lang="zh-TW" altLang="en-US" sz="2600">
                <a:latin typeface="標楷體" pitchFamily="65" charset="-120"/>
                <a:cs typeface="Arial" pitchFamily="34" charset="0"/>
              </a:rPr>
              <a:t>攻擊向量是威脅發起者可以獲得存取伺服器、主機或網路的路徑。攻擊向量源自企業網路內部或外部，如圖所示。</a:t>
            </a:r>
            <a:endParaRPr lang="en-US" altLang="zh-TW" sz="2600">
              <a:latin typeface="標楷體" pitchFamily="65" charset="-120"/>
              <a:cs typeface="Arial" panose="020b0604020202020204" pitchFamily="34" charset="0"/>
            </a:endParaRPr>
          </a:p>
          <a:p>
            <a:pPr marL="380990" indent="-380990">
              <a:buFont typeface="Arial" pitchFamily="34" charset="0"/>
              <a:buChar char="•"/>
            </a:pPr>
            <a:r>
              <a:rPr lang="zh-TW" altLang="en-US" sz="2600">
                <a:latin typeface="標楷體" pitchFamily="65" charset="-120"/>
                <a:cs typeface="Arial" pitchFamily="34" charset="0"/>
              </a:rPr>
              <a:t>內部威脅有可能造成比外部威脅更大的損害，因為內部使用者可以直接存取建築物及其基礎建設裝置。</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3.1</a:t>
            </a:r>
            <a:r>
              <a:rPr lang="zh-TW" altLang="en-US" sz="3600" smtClean="0">
                <a:solidFill>
                  <a:srgbClr val="004C69"/>
                </a:solidFill>
              </a:rPr>
              <a:t>網路</a:t>
            </a:r>
            <a:r>
              <a:rPr lang="zh-TW" altLang="en-US" sz="3600">
                <a:solidFill>
                  <a:srgbClr val="004C69"/>
                </a:solidFill>
              </a:rPr>
              <a:t>安全的現況</a:t>
            </a:r>
            <a:br>
              <a:rPr lang="en-US" altLang="zh-TW" sz="3600">
                <a:solidFill>
                  <a:srgbClr val="004C69"/>
                </a:solidFill>
              </a:rPr>
            </a:br>
            <a:r>
              <a:rPr lang="zh-TW" altLang="en-US" sz="3600">
                <a:solidFill>
                  <a:srgbClr val="004C69"/>
                </a:solidFill>
              </a:rPr>
              <a:t>網路攻擊向量</a:t>
            </a:r>
          </a:p>
        </p:txBody>
      </p:sp>
      <p:pic>
        <p:nvPicPr>
          <p:cNvPr id="7" name="Picture 6">
            <a:extLst>
              <a:ext uri="{FF2B5EF4-FFF2-40B4-BE49-F238E27FC236}">
                <a16:creationId xmlns:a16="http://schemas.microsoft.com/office/drawing/2014/main" id="{8C5B8242-C430-4AAF-8B82-477ECF3F7FBF}"/>
              </a:ext>
            </a:extLst>
          </p:cNvPr>
          <p:cNvPicPr>
            <a:picLocks noChangeAspect="1"/>
          </p:cNvPicPr>
          <p:nvPr/>
        </p:nvPicPr>
        <p:blipFill>
          <a:blip r:embed="rId3"/>
          <a:stretch>
            <a:fillRect/>
          </a:stretch>
        </p:blipFill>
        <p:spPr>
          <a:xfrm>
            <a:off x="2965790" y="2479803"/>
            <a:ext cx="6260420" cy="3723261"/>
          </a:xfrm>
          <a:prstGeom prst="rect">
            <a:avLst/>
          </a:prstGeom>
        </p:spPr>
      </p:pic>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93</a:t>
            </a:fld>
            <a:endParaRPr lang="en-US" kern="0">
              <a:solidFill>
                <a:srgbClr val="595959"/>
              </a:solidFill>
            </a:endParaRPr>
          </a:p>
        </p:txBody>
      </p:sp>
    </p:spTree>
    <p:extLst>
      <p:ext uri="{BB962C8B-B14F-4D97-AF65-F5344CB8AC3E}">
        <p14:creationId xmlns:p14="http://schemas.microsoft.com/office/powerpoint/2010/main" val="3582012238"/>
      </p:ext>
    </p:extLst>
  </p:cSld>
  <p:clrMapOvr>
    <a:masterClrMapping/>
  </p:clrMapOvr>
  <p:transition/>
  <p:timing/>
</p:sld>
</file>

<file path=ppt/slides/slide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E2C5284B-8395-4A93-926B-7DCB2924CD61}"/>
              </a:ext>
            </a:extLst>
          </p:cNvPr>
          <p:cNvSpPr>
            <a:spLocks noGrp="1"/>
          </p:cNvSpPr>
          <p:nvPr>
            <p:ph idx="1"/>
          </p:nvPr>
        </p:nvSpPr>
        <p:spPr>
          <a:xfrm>
            <a:off x="535901" y="1224105"/>
            <a:ext cx="11804381" cy="5540425"/>
          </a:xfrm>
        </p:spPr>
        <p:txBody>
          <a:bodyPr>
            <a:normAutofit/>
          </a:bodyPr>
          <a:lstStyle/>
          <a:p>
            <a:pPr marL="0" indent="0">
              <a:buNone/>
            </a:pPr>
            <a:r>
              <a:rPr lang="zh-TW" altLang="en-US" sz="2400">
                <a:latin typeface="標楷體" pitchFamily="65" charset="-120"/>
                <a:cs typeface="Arial" pitchFamily="34" charset="0"/>
              </a:rPr>
              <a:t>資料遺失或資料漏出是指資料有意或無意遺失、遭竊或洩露至外界。資料遺失可能會導致：</a:t>
            </a:r>
            <a:endParaRPr lang="en-US" altLang="zh-TW" sz="2400">
              <a:latin typeface="標楷體" pitchFamily="65" charset="-120"/>
              <a:cs typeface="Arial" pitchFamily="34" charset="0"/>
            </a:endParaRPr>
          </a:p>
          <a:p>
            <a:pPr lvl="1"/>
            <a:r>
              <a:rPr lang="zh-TW" altLang="en-US">
                <a:latin typeface="標楷體" pitchFamily="65" charset="-120"/>
                <a:cs typeface="Arial" pitchFamily="34" charset="0"/>
              </a:rPr>
              <a:t>品牌損害和聲譽損失</a:t>
            </a:r>
          </a:p>
          <a:p>
            <a:pPr lvl="1"/>
            <a:r>
              <a:rPr lang="zh-TW" altLang="en-US">
                <a:latin typeface="標楷體" pitchFamily="65" charset="-120"/>
                <a:cs typeface="Arial" pitchFamily="34" charset="0"/>
              </a:rPr>
              <a:t>失去競爭優勢</a:t>
            </a:r>
          </a:p>
          <a:p>
            <a:pPr lvl="1"/>
            <a:r>
              <a:rPr lang="zh-TW" altLang="en-US">
                <a:latin typeface="標楷體" pitchFamily="65" charset="-120"/>
                <a:cs typeface="Arial" pitchFamily="34" charset="0"/>
              </a:rPr>
              <a:t>失去客戶</a:t>
            </a:r>
          </a:p>
          <a:p>
            <a:pPr lvl="1"/>
            <a:r>
              <a:rPr lang="zh-TW" altLang="en-US">
                <a:latin typeface="標楷體" pitchFamily="65" charset="-120"/>
                <a:cs typeface="Arial" pitchFamily="34" charset="0"/>
              </a:rPr>
              <a:t>損失營收</a:t>
            </a:r>
          </a:p>
          <a:p>
            <a:pPr lvl="1"/>
            <a:r>
              <a:rPr lang="zh-TW" altLang="en-US">
                <a:latin typeface="標楷體" pitchFamily="65" charset="-120"/>
                <a:cs typeface="Arial" pitchFamily="34" charset="0"/>
              </a:rPr>
              <a:t>導致罰款和民事處罰的訴訟</a:t>
            </a:r>
            <a:r>
              <a:rPr lang="en-US" altLang="zh-TW">
                <a:latin typeface="標楷體" pitchFamily="65" charset="-120"/>
                <a:cs typeface="Arial" pitchFamily="34" charset="0"/>
              </a:rPr>
              <a:t>/</a:t>
            </a:r>
            <a:r>
              <a:rPr lang="zh-TW" altLang="en-US">
                <a:latin typeface="標楷體" pitchFamily="65" charset="-120"/>
                <a:cs typeface="Arial" pitchFamily="34" charset="0"/>
              </a:rPr>
              <a:t>法律行動：</a:t>
            </a:r>
          </a:p>
          <a:p>
            <a:pPr lvl="1"/>
            <a:r>
              <a:rPr lang="zh-TW" altLang="en-US">
                <a:latin typeface="標楷體" pitchFamily="65" charset="-120"/>
                <a:cs typeface="Arial" pitchFamily="34" charset="0"/>
              </a:rPr>
              <a:t>通知受影響各方並從違規事件中恢復的費用和努力很高。</a:t>
            </a:r>
            <a:endParaRPr lang="en-US" altLang="zh-TW">
              <a:latin typeface="標楷體" pitchFamily="65" charset="-120"/>
              <a:cs typeface="Arial" pitchFamily="34" charset="0"/>
            </a:endParaRPr>
          </a:p>
          <a:p>
            <a:pPr marL="0" indent="0">
              <a:buNone/>
            </a:pPr>
            <a:r>
              <a:rPr lang="zh-TW" altLang="en-US" sz="2400">
                <a:latin typeface="標楷體" pitchFamily="65" charset="-120"/>
                <a:cs typeface="Arial" pitchFamily="34" charset="0"/>
              </a:rPr>
              <a:t>網路安全專業人員必須保護組織的資料。必須實作各種資料遺失防止 </a:t>
            </a:r>
            <a:r>
              <a:rPr lang="en-US" altLang="zh-TW" sz="2400">
                <a:latin typeface="標楷體" pitchFamily="65" charset="-120"/>
                <a:cs typeface="Arial" pitchFamily="34" charset="0"/>
              </a:rPr>
              <a:t>(DLP) </a:t>
            </a:r>
            <a:r>
              <a:rPr lang="zh-TW" altLang="en-US" sz="2400">
                <a:latin typeface="標楷體" pitchFamily="65" charset="-120"/>
                <a:cs typeface="Arial" pitchFamily="34" charset="0"/>
              </a:rPr>
              <a:t>控制，結合策略性、操作性和戰術性措施。</a:t>
            </a:r>
            <a:endParaRPr lang="en-US" sz="2400">
              <a:latin typeface="標楷體" pitchFamily="65" charset="-120"/>
              <a:cs typeface="Arial" pitchFamily="34" charset="0"/>
            </a:endParaRP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3.1</a:t>
            </a:r>
            <a:r>
              <a:rPr lang="zh-TW" altLang="en-US" sz="3600" smtClean="0">
                <a:solidFill>
                  <a:srgbClr val="004C69"/>
                </a:solidFill>
              </a:rPr>
              <a:t>網路</a:t>
            </a:r>
            <a:r>
              <a:rPr lang="zh-TW" altLang="en-US" sz="3600">
                <a:solidFill>
                  <a:srgbClr val="004C69"/>
                </a:solidFill>
              </a:rPr>
              <a:t>安全的現況</a:t>
            </a:r>
            <a:br>
              <a:rPr lang="en-US" sz="3600">
                <a:solidFill>
                  <a:srgbClr val="004C69"/>
                </a:solidFill>
              </a:rPr>
            </a:br>
            <a:r>
              <a:rPr lang="zh-TW" altLang="en-US" sz="3600">
                <a:solidFill>
                  <a:srgbClr val="004C69"/>
                </a:solidFill>
              </a:rPr>
              <a:t>資料遺失</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94</a:t>
            </a:fld>
            <a:endParaRPr lang="en-US" kern="0">
              <a:solidFill>
                <a:srgbClr val="595959"/>
              </a:solidFill>
            </a:endParaRPr>
          </a:p>
        </p:txBody>
      </p:sp>
    </p:spTree>
    <p:extLst>
      <p:ext uri="{BB962C8B-B14F-4D97-AF65-F5344CB8AC3E}">
        <p14:creationId xmlns:p14="http://schemas.microsoft.com/office/powerpoint/2010/main" val="235596576"/>
      </p:ext>
    </p:extLst>
  </p:cSld>
  <p:clrMapOvr>
    <a:masterClrMapping/>
  </p:clrMapOvr>
  <p:transition/>
  <p:timing/>
</p:sld>
</file>

<file path=ppt/slides/slide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3.1</a:t>
            </a:r>
            <a:r>
              <a:rPr lang="zh-TW" altLang="en-US" sz="3600" smtClean="0">
                <a:solidFill>
                  <a:srgbClr val="004C69"/>
                </a:solidFill>
              </a:rPr>
              <a:t>網路</a:t>
            </a:r>
            <a:r>
              <a:rPr lang="zh-TW" altLang="en-US" sz="3600">
                <a:solidFill>
                  <a:srgbClr val="004C69"/>
                </a:solidFill>
              </a:rPr>
              <a:t>安全的現況</a:t>
            </a:r>
            <a:br>
              <a:rPr lang="zh-TW" altLang="en-US" sz="3600">
                <a:solidFill>
                  <a:srgbClr val="004C69"/>
                </a:solidFill>
              </a:rPr>
            </a:br>
            <a:r>
              <a:rPr lang="zh-TW" altLang="en-US" sz="3600">
                <a:solidFill>
                  <a:srgbClr val="004C69"/>
                </a:solidFill>
              </a:rPr>
              <a:t>資料遺失（續）</a:t>
            </a:r>
          </a:p>
        </p:txBody>
      </p:sp>
      <p:graphicFrame>
        <p:nvGraphicFramePr>
          <p:cNvPr id="5" name="Table 7">
            <a:extLst>
              <a:ext uri="{FF2B5EF4-FFF2-40B4-BE49-F238E27FC236}">
                <a16:creationId xmlns:a16="http://schemas.microsoft.com/office/drawing/2014/main" id="{7E239FBE-21E6-4F81-A7B7-738F8D30A6DB}"/>
              </a:ext>
            </a:extLst>
          </p:cNvPr>
          <p:cNvGraphicFramePr>
            <a:graphicFrameLocks noGrp="1"/>
          </p:cNvGraphicFramePr>
          <p:nvPr>
            <p:extLst>
              <p:ext uri="{D42A27DB-BD31-4B8C-83A1-F6EECF244321}">
                <p14:modId xmlns:p14="http://schemas.microsoft.com/office/powerpoint/2010/main" val="1241931882"/>
              </p:ext>
            </p:extLst>
          </p:nvPr>
        </p:nvGraphicFramePr>
        <p:xfrm>
          <a:off x="286068" y="1433778"/>
          <a:ext cx="11688814" cy="4546600"/>
        </p:xfrm>
        <a:graphic>
          <a:graphicData uri="http://schemas.openxmlformats.org/drawingml/2006/table">
            <a:tbl>
              <a:tblPr firstRow="1" bandRow="1">
                <a:tableStyleId>{5C22544A-7EE6-4342-B048-85BDC9FD1C3A}</a:tableStyleId>
              </a:tblPr>
              <a:tblGrid>
                <a:gridCol w="2895315">
                  <a:extLst>
                    <a:ext uri="{9D8B030D-6E8A-4147-A177-3AD203B41FA5}">
                      <a16:colId xmlns:a16="http://schemas.microsoft.com/office/drawing/2014/main" val="3298178183"/>
                    </a:ext>
                  </a:extLst>
                </a:gridCol>
                <a:gridCol w="8793499">
                  <a:extLst>
                    <a:ext uri="{9D8B030D-6E8A-4147-A177-3AD203B41FA5}">
                      <a16:colId xmlns:a16="http://schemas.microsoft.com/office/drawing/2014/main" val="904825780"/>
                    </a:ext>
                  </a:extLst>
                </a:gridCol>
              </a:tblGrid>
              <a:tr h="370840">
                <a:tc>
                  <a:txBody>
                    <a:bodyPr vert="horz" wrap="square"/>
                    <a:lstStyle/>
                    <a:p>
                      <a:pPr algn="l" rtl="0" fontAlgn="ctr"/>
                      <a:r>
                        <a:rPr lang="zh-TW" sz="2400" b="1">
                          <a:effectLst/>
                          <a:latin typeface="標楷體" pitchFamily="65" charset="-120"/>
                          <a:ea typeface="標楷體" panose="03000509000000000000" pitchFamily="65" charset="-120"/>
                        </a:rPr>
                        <a:t>資料遺失向量</a:t>
                      </a:r>
                    </a:p>
                  </a:txBody>
                  <a:tcPr marL="63500" marR="63500" marT="63500" marB="63500" anchor="ctr"/>
                </a:tc>
                <a:tc>
                  <a:txBody>
                    <a:bodyPr vert="horz" wrap="square"/>
                    <a:lstStyle/>
                    <a:p>
                      <a:pPr algn="l" rtl="0" fontAlgn="ctr"/>
                      <a:r>
                        <a:rPr lang="zh-TW" sz="2400" b="1">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3466952537"/>
                  </a:ext>
                </a:extLst>
              </a:tr>
              <a:tr h="407631">
                <a:tc>
                  <a:txBody>
                    <a:bodyPr vert="horz" wrap="square"/>
                    <a:lstStyle/>
                    <a:p>
                      <a:pPr rtl="0" fontAlgn="ctr"/>
                      <a:r>
                        <a:rPr lang="zh-TW" altLang="en-US" sz="2400" b="1">
                          <a:effectLst/>
                          <a:latin typeface="標楷體" pitchFamily="65" charset="-120"/>
                          <a:ea typeface="標楷體" panose="03000509000000000000" pitchFamily="65" charset="-120"/>
                        </a:rPr>
                        <a:t>電子郵件／社群網路</a:t>
                      </a:r>
                      <a:endParaRPr lang="zh-TW" sz="24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攔截的電子郵件或 </a:t>
                      </a:r>
                      <a:r>
                        <a:rPr lang="en-US" altLang="zh-TW" sz="2400" b="0">
                          <a:effectLst/>
                          <a:latin typeface="標楷體" pitchFamily="65" charset="-120"/>
                          <a:ea typeface="標楷體" panose="03000509000000000000" pitchFamily="65" charset="-120"/>
                        </a:rPr>
                        <a:t>IM </a:t>
                      </a:r>
                      <a:r>
                        <a:rPr lang="zh-TW" altLang="en-US" sz="2400" b="0">
                          <a:effectLst/>
                          <a:latin typeface="標楷體" pitchFamily="65" charset="-120"/>
                          <a:ea typeface="標楷體" panose="03000509000000000000" pitchFamily="65" charset="-120"/>
                        </a:rPr>
                        <a:t>訊息可能會被擷取並泄露機密資訊。</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654109023"/>
                  </a:ext>
                </a:extLst>
              </a:tr>
              <a:tr h="407631">
                <a:tc>
                  <a:txBody>
                    <a:bodyPr vert="horz" wrap="square"/>
                    <a:lstStyle/>
                    <a:p>
                      <a:pPr rtl="0" fontAlgn="ctr"/>
                      <a:r>
                        <a:rPr lang="zh-TW" sz="2400" b="1">
                          <a:effectLst/>
                          <a:latin typeface="標楷體" pitchFamily="65" charset="-120"/>
                          <a:ea typeface="標楷體" panose="03000509000000000000" pitchFamily="65" charset="-120"/>
                        </a:rPr>
                        <a:t>未加密的裝置</a:t>
                      </a: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如果資料不是使用加密演算法儲存，則小偷可以檢索有價值的機密資料。</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512207988"/>
                  </a:ext>
                </a:extLst>
              </a:tr>
              <a:tr h="407631">
                <a:tc>
                  <a:txBody>
                    <a:bodyPr vert="horz" wrap="square"/>
                    <a:lstStyle/>
                    <a:p>
                      <a:pPr rtl="0" fontAlgn="ctr"/>
                      <a:r>
                        <a:rPr lang="zh-TW" altLang="en-US" sz="2400" b="1">
                          <a:effectLst/>
                          <a:latin typeface="標楷體" pitchFamily="65" charset="-120"/>
                          <a:ea typeface="標楷體" panose="03000509000000000000" pitchFamily="65" charset="-120"/>
                        </a:rPr>
                        <a:t>雲端儲存裝置</a:t>
                      </a:r>
                      <a:endParaRPr lang="zh-TW" sz="24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如果因安全設定薄弱而導致雲端存取受到危害，敏感性資料可能會遺失。</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036782206"/>
                  </a:ext>
                </a:extLst>
              </a:tr>
              <a:tr h="614680">
                <a:tc>
                  <a:txBody>
                    <a:bodyPr vert="horz" wrap="square"/>
                    <a:lstStyle/>
                    <a:p>
                      <a:pPr rtl="0" fontAlgn="ctr"/>
                      <a:r>
                        <a:rPr lang="zh-TW" altLang="en-US" sz="2400" b="1">
                          <a:effectLst/>
                          <a:latin typeface="標楷體" pitchFamily="65" charset="-120"/>
                          <a:ea typeface="標楷體" panose="03000509000000000000" pitchFamily="65" charset="-120"/>
                        </a:rPr>
                        <a:t>卸除式媒體</a:t>
                      </a:r>
                      <a:endParaRPr lang="zh-TW" sz="24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一個風險是，僱員可以執行未經授權的傳輸資料至 </a:t>
                      </a:r>
                      <a:r>
                        <a:rPr lang="en-US" altLang="zh-TW" sz="2400" b="0">
                          <a:effectLst/>
                          <a:latin typeface="標楷體" pitchFamily="65" charset="-120"/>
                          <a:ea typeface="標楷體" panose="03000509000000000000" pitchFamily="65" charset="-120"/>
                        </a:rPr>
                        <a:t>USB </a:t>
                      </a:r>
                      <a:r>
                        <a:rPr lang="zh-TW" altLang="en-US" sz="2400" b="0">
                          <a:effectLst/>
                          <a:latin typeface="標楷體" pitchFamily="65" charset="-120"/>
                          <a:ea typeface="標楷體" panose="03000509000000000000" pitchFamily="65" charset="-120"/>
                        </a:rPr>
                        <a:t>磁碟機。另一個風險是，包含有價值企業資料的 </a:t>
                      </a:r>
                      <a:r>
                        <a:rPr lang="en-US" altLang="zh-TW" sz="2400" b="0">
                          <a:effectLst/>
                          <a:latin typeface="標楷體" pitchFamily="65" charset="-120"/>
                          <a:ea typeface="標楷體" panose="03000509000000000000" pitchFamily="65" charset="-120"/>
                        </a:rPr>
                        <a:t>USB </a:t>
                      </a:r>
                      <a:r>
                        <a:rPr lang="zh-TW" altLang="en-US" sz="2400" b="0">
                          <a:effectLst/>
                          <a:latin typeface="標楷體" pitchFamily="65" charset="-120"/>
                          <a:ea typeface="標楷體" panose="03000509000000000000" pitchFamily="65" charset="-120"/>
                        </a:rPr>
                        <a:t>磁碟機可能會遺失。</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081207769"/>
                  </a:ext>
                </a:extLst>
              </a:tr>
              <a:tr h="370840">
                <a:tc>
                  <a:txBody>
                    <a:bodyPr vert="horz" wrap="square"/>
                    <a:lstStyle/>
                    <a:p>
                      <a:pPr rtl="0" fontAlgn="ctr"/>
                      <a:r>
                        <a:rPr lang="zh-TW" sz="2400" b="1">
                          <a:effectLst/>
                          <a:latin typeface="標楷體" pitchFamily="65" charset="-120"/>
                          <a:ea typeface="標楷體" panose="03000509000000000000" pitchFamily="65" charset="-120"/>
                        </a:rPr>
                        <a:t>硬拷貝</a:t>
                      </a: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機密資料應在不再需要時被切碎。</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1652980252"/>
                  </a:ext>
                </a:extLst>
              </a:tr>
              <a:tr h="407631">
                <a:tc>
                  <a:txBody>
                    <a:bodyPr vert="horz" wrap="square"/>
                    <a:lstStyle/>
                    <a:p>
                      <a:pPr rtl="0" fontAlgn="ctr"/>
                      <a:r>
                        <a:rPr lang="zh-TW" sz="2400" b="1">
                          <a:effectLst/>
                          <a:latin typeface="標楷體" pitchFamily="65" charset="-120"/>
                          <a:ea typeface="標楷體" panose="03000509000000000000" pitchFamily="65" charset="-120"/>
                        </a:rPr>
                        <a:t>不正確的存取控制</a:t>
                      </a: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已遭危害的密碼或弱密碼可以提供威脅發起者輕鬆存取公司資料。</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4118486314"/>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95</a:t>
            </a:fld>
            <a:endParaRPr lang="en-US" kern="0">
              <a:solidFill>
                <a:srgbClr val="595959"/>
              </a:solidFill>
            </a:endParaRPr>
          </a:p>
        </p:txBody>
      </p:sp>
    </p:spTree>
    <p:extLst>
      <p:ext uri="{BB962C8B-B14F-4D97-AF65-F5344CB8AC3E}">
        <p14:creationId xmlns:p14="http://schemas.microsoft.com/office/powerpoint/2010/main" val="2615333596"/>
      </p:ext>
    </p:extLst>
  </p:cSld>
  <p:clrMapOvr>
    <a:masterClrMapping/>
  </p:clrMapOvr>
  <p:transition/>
  <p:timing/>
</p:sld>
</file>

<file path=ppt/slides/slide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6E9A3CB1-A250-3845-A361-8633E95DD2CA}"/>
              </a:ext>
            </a:extLst>
          </p:cNvPr>
          <p:cNvSpPr>
            <a:spLocks noGrp="1"/>
          </p:cNvSpPr>
          <p:nvPr>
            <p:ph idx="1"/>
          </p:nvPr>
        </p:nvSpPr>
        <p:spPr>
          <a:xfrm>
            <a:off x="783401" y="961058"/>
            <a:ext cx="11804381" cy="5540425"/>
          </a:xfrm>
        </p:spPr>
        <p:txBody>
          <a:bodyPr>
            <a:normAutofit/>
          </a:bodyPr>
          <a:lstStyle/>
          <a:p>
            <a:pPr marL="0" indent="0">
              <a:buNone/>
            </a:pPr>
            <a:r>
              <a:rPr lang="zh-TW" altLang="en-US" sz="3000">
                <a:latin typeface="標楷體" pitchFamily="65" charset="-120"/>
                <a:cs typeface="Arial" pitchFamily="34" charset="0"/>
              </a:rPr>
              <a:t>駭客是用來描述威脅行為的常見術語</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smtClean="0">
                <a:solidFill>
                  <a:srgbClr val="004C69"/>
                </a:solidFill>
              </a:rPr>
              <a:t>3.2</a:t>
            </a:r>
            <a:r>
              <a:rPr lang="zh-TW" altLang="en-US" sz="3600" smtClean="0">
                <a:solidFill>
                  <a:srgbClr val="004C69"/>
                </a:solidFill>
              </a:rPr>
              <a:t>威脅</a:t>
            </a:r>
            <a:r>
              <a:rPr lang="zh-TW" altLang="en-US" sz="3600">
                <a:solidFill>
                  <a:srgbClr val="004C69"/>
                </a:solidFill>
              </a:rPr>
              <a:t>發起者</a:t>
            </a:r>
            <a:br>
              <a:rPr lang="en-US" altLang="zh-TW" sz="3600">
                <a:solidFill>
                  <a:srgbClr val="004C69"/>
                </a:solidFill>
              </a:rPr>
            </a:br>
            <a:r>
              <a:rPr lang="zh-TW" altLang="en-US" sz="3600">
                <a:solidFill>
                  <a:srgbClr val="004C69"/>
                </a:solidFill>
              </a:rPr>
              <a:t>駭客</a:t>
            </a:r>
          </a:p>
        </p:txBody>
      </p:sp>
      <p:graphicFrame>
        <p:nvGraphicFramePr>
          <p:cNvPr id="2" name="Table 3">
            <a:extLst>
              <a:ext uri="{FF2B5EF4-FFF2-40B4-BE49-F238E27FC236}">
                <a16:creationId xmlns:a16="http://schemas.microsoft.com/office/drawing/2014/main" id="{902ECCE7-333D-4FDF-8515-777914301B11}"/>
              </a:ext>
            </a:extLst>
          </p:cNvPr>
          <p:cNvGraphicFramePr>
            <a:graphicFrameLocks noGrp="1"/>
          </p:cNvGraphicFramePr>
          <p:nvPr>
            <p:extLst>
              <p:ext uri="{D42A27DB-BD31-4B8C-83A1-F6EECF244321}">
                <p14:modId xmlns:p14="http://schemas.microsoft.com/office/powerpoint/2010/main" val="3296758036"/>
              </p:ext>
            </p:extLst>
          </p:nvPr>
        </p:nvGraphicFramePr>
        <p:xfrm>
          <a:off x="783401" y="1598040"/>
          <a:ext cx="10213008" cy="4533053"/>
        </p:xfrm>
        <a:graphic>
          <a:graphicData uri="http://schemas.openxmlformats.org/drawingml/2006/table">
            <a:tbl>
              <a:tblPr firstRow="1" bandRow="1">
                <a:tableStyleId>{5C22544A-7EE6-4342-B048-85BDC9FD1C3A}</a:tableStyleId>
              </a:tblPr>
              <a:tblGrid>
                <a:gridCol w="2505543">
                  <a:extLst>
                    <a:ext uri="{9D8B030D-6E8A-4147-A177-3AD203B41FA5}">
                      <a16:colId xmlns:a16="http://schemas.microsoft.com/office/drawing/2014/main" val="523303648"/>
                    </a:ext>
                  </a:extLst>
                </a:gridCol>
                <a:gridCol w="7707465">
                  <a:extLst>
                    <a:ext uri="{9D8B030D-6E8A-4147-A177-3AD203B41FA5}">
                      <a16:colId xmlns:a16="http://schemas.microsoft.com/office/drawing/2014/main" val="3925058997"/>
                    </a:ext>
                  </a:extLst>
                </a:gridCol>
              </a:tblGrid>
              <a:tr h="494453">
                <a:tc>
                  <a:txBody>
                    <a:bodyPr vert="horz" wrap="square"/>
                    <a:lstStyle/>
                    <a:p>
                      <a:pPr algn="l" rtl="0" fontAlgn="ctr"/>
                      <a:r>
                        <a:rPr lang="zh-TW" sz="2400" b="1">
                          <a:effectLst/>
                          <a:latin typeface="標楷體" pitchFamily="65" charset="-120"/>
                          <a:ea typeface="標楷體" panose="03000509000000000000" pitchFamily="65" charset="-120"/>
                        </a:rPr>
                        <a:t>駭客類型</a:t>
                      </a:r>
                    </a:p>
                  </a:txBody>
                  <a:tcPr marL="63500" marR="63500" marT="63500" marB="63500" anchor="ctr"/>
                </a:tc>
                <a:tc>
                  <a:txBody>
                    <a:bodyPr vert="horz" wrap="square"/>
                    <a:lstStyle/>
                    <a:p>
                      <a:pPr algn="l" rtl="0" fontAlgn="ctr"/>
                      <a:r>
                        <a:rPr lang="zh-TW" sz="2400" b="1">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2212248996"/>
                  </a:ext>
                </a:extLst>
              </a:tr>
              <a:tr h="1102360">
                <a:tc>
                  <a:txBody>
                    <a:bodyPr vert="horz" wrap="square"/>
                    <a:lstStyle/>
                    <a:p>
                      <a:pPr rtl="0" fontAlgn="ctr"/>
                      <a:r>
                        <a:rPr lang="zh-TW" sz="2400" b="1">
                          <a:effectLst/>
                          <a:latin typeface="標楷體" pitchFamily="65" charset="-120"/>
                          <a:ea typeface="標楷體" panose="03000509000000000000" pitchFamily="65" charset="-120"/>
                        </a:rPr>
                        <a:t>白帽</a:t>
                      </a:r>
                      <a:r>
                        <a:rPr lang="zh-TW" altLang="en-US" sz="2400" b="1">
                          <a:effectLst/>
                          <a:latin typeface="標楷體" pitchFamily="65" charset="-120"/>
                          <a:ea typeface="標楷體" panose="03000509000000000000" pitchFamily="65" charset="-120"/>
                        </a:rPr>
                        <a:t>駭客</a:t>
                      </a:r>
                      <a:endParaRPr lang="zh-TW" sz="24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這些是有道德的駭客，他們將他們的程式設計技能用於良好、道德和合法的目的。白帽駭客可能會執行網路滲透測試，試圖危害網路和系統藉由使用他們對電腦安全系統的知識來發現網路漏洞。向開發人員報告安全漏洞，以便他們在漏洞被利用之前進行修正。</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535351585"/>
                  </a:ext>
                </a:extLst>
              </a:tr>
              <a:tr h="614680">
                <a:tc>
                  <a:txBody>
                    <a:bodyPr vert="horz" wrap="square"/>
                    <a:lstStyle/>
                    <a:p>
                      <a:pPr rtl="0" fontAlgn="ctr"/>
                      <a:r>
                        <a:rPr lang="zh-TW" sz="2400" b="1">
                          <a:effectLst/>
                          <a:latin typeface="標楷體" pitchFamily="65" charset="-120"/>
                          <a:ea typeface="標楷體" panose="03000509000000000000" pitchFamily="65" charset="-120"/>
                        </a:rPr>
                        <a:t>灰色帽子駭客</a:t>
                      </a: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這些人犯罪，做的事情可以說是不道德的，但不是為了個人利益，也不是為了造成損失。灰帽駭客可能會在危害了他們的網路後揭露漏洞給受影響的組織。</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411487140"/>
                  </a:ext>
                </a:extLst>
              </a:tr>
              <a:tr h="614680">
                <a:tc>
                  <a:txBody>
                    <a:bodyPr vert="horz" wrap="square"/>
                    <a:lstStyle/>
                    <a:p>
                      <a:pPr rtl="0" fontAlgn="ctr"/>
                      <a:r>
                        <a:rPr lang="zh-TW" sz="2400" b="1">
                          <a:effectLst/>
                          <a:latin typeface="標楷體" pitchFamily="65" charset="-120"/>
                          <a:ea typeface="標楷體" panose="03000509000000000000" pitchFamily="65" charset="-120"/>
                        </a:rPr>
                        <a:t>黑帽駭客</a:t>
                      </a: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這些是不道德的犯罪份子，為個人利益，或惡意原因，如攻擊網路來危害電腦和網路安全。</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393874711"/>
                  </a:ext>
                </a:extLst>
              </a:tr>
            </a:tbl>
          </a:graphicData>
        </a:graphic>
      </p:graphicFrame>
      <p:sp>
        <p:nvSpPr>
          <p:cNvPr id="4" name="投影片編號版面配置區 3"/>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96</a:t>
            </a:fld>
            <a:endParaRPr lang="en-US" kern="0">
              <a:solidFill>
                <a:srgbClr val="595959"/>
              </a:solidFill>
            </a:endParaRPr>
          </a:p>
        </p:txBody>
      </p:sp>
    </p:spTree>
    <p:extLst>
      <p:ext uri="{BB962C8B-B14F-4D97-AF65-F5344CB8AC3E}">
        <p14:creationId xmlns:p14="http://schemas.microsoft.com/office/powerpoint/2010/main" val="1217051758"/>
      </p:ext>
    </p:extLst>
  </p:cSld>
  <p:clrMapOvr>
    <a:masterClrMapping/>
  </p:clrMapOvr>
  <p:transition/>
  <p:timing/>
</p:sld>
</file>

<file path=ppt/slides/slide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Content Placeholder 5">
            <a:extLst>
              <a:ext uri="{FF2B5EF4-FFF2-40B4-BE49-F238E27FC236}">
                <a16:creationId xmlns:a16="http://schemas.microsoft.com/office/drawing/2014/main" id="{4633AD93-42AD-4A4C-950D-7306C7B0C608}"/>
              </a:ext>
            </a:extLst>
          </p:cNvPr>
          <p:cNvSpPr>
            <a:spLocks noGrp="1"/>
          </p:cNvSpPr>
          <p:nvPr>
            <p:ph idx="1"/>
          </p:nvPr>
        </p:nvSpPr>
        <p:spPr>
          <a:xfrm>
            <a:off x="632883" y="1065259"/>
            <a:ext cx="11804381" cy="5540425"/>
          </a:xfrm>
        </p:spPr>
        <p:txBody>
          <a:bodyPr>
            <a:normAutofit/>
          </a:bodyPr>
          <a:lstStyle/>
          <a:p>
            <a:pPr marL="0" indent="0"/>
            <a:r>
              <a:rPr lang="zh-TW" altLang="en-US" sz="2600">
                <a:latin typeface="標楷體" pitchFamily="65" charset="-120"/>
                <a:cs typeface="Arial" pitchFamily="34" charset="0"/>
              </a:rPr>
              <a:t>表格顯示現代駭客術語和每個術語的簡要說明。</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3.2</a:t>
            </a:r>
            <a:r>
              <a:rPr lang="zh-TW" altLang="en-US" sz="3600" smtClean="0">
                <a:solidFill>
                  <a:srgbClr val="004C69"/>
                </a:solidFill>
              </a:rPr>
              <a:t>威脅</a:t>
            </a:r>
            <a:r>
              <a:rPr lang="zh-TW" altLang="en-US" sz="3600">
                <a:solidFill>
                  <a:srgbClr val="004C69"/>
                </a:solidFill>
              </a:rPr>
              <a:t>發起者</a:t>
            </a:r>
            <a:br>
              <a:rPr lang="en-US" altLang="zh-TW" sz="3600">
                <a:solidFill>
                  <a:srgbClr val="004C69"/>
                </a:solidFill>
              </a:rPr>
            </a:br>
            <a:r>
              <a:rPr lang="zh-TW" altLang="en-US" sz="3600">
                <a:solidFill>
                  <a:srgbClr val="004C69"/>
                </a:solidFill>
              </a:rPr>
              <a:t>駭客的演變</a:t>
            </a:r>
          </a:p>
        </p:txBody>
      </p:sp>
      <p:graphicFrame>
        <p:nvGraphicFramePr>
          <p:cNvPr id="7" name="Table 7">
            <a:extLst>
              <a:ext uri="{FF2B5EF4-FFF2-40B4-BE49-F238E27FC236}">
                <a16:creationId xmlns:a16="http://schemas.microsoft.com/office/drawing/2014/main" id="{E66A70F9-643B-4718-8798-166B707A71AC}"/>
              </a:ext>
            </a:extLst>
          </p:cNvPr>
          <p:cNvGraphicFramePr>
            <a:graphicFrameLocks noGrp="1"/>
          </p:cNvGraphicFramePr>
          <p:nvPr>
            <p:extLst>
              <p:ext uri="{D42A27DB-BD31-4B8C-83A1-F6EECF244321}">
                <p14:modId xmlns:p14="http://schemas.microsoft.com/office/powerpoint/2010/main" val="1027968624"/>
              </p:ext>
            </p:extLst>
          </p:nvPr>
        </p:nvGraphicFramePr>
        <p:xfrm>
          <a:off x="632883" y="1573098"/>
          <a:ext cx="10494434" cy="5151120"/>
        </p:xfrm>
        <a:graphic>
          <a:graphicData uri="http://schemas.openxmlformats.org/drawingml/2006/table">
            <a:tbl>
              <a:tblPr firstRow="1" bandRow="1">
                <a:tableStyleId>{5C22544A-7EE6-4342-B048-85BDC9FD1C3A}</a:tableStyleId>
              </a:tblPr>
              <a:tblGrid>
                <a:gridCol w="1879729">
                  <a:extLst>
                    <a:ext uri="{9D8B030D-6E8A-4147-A177-3AD203B41FA5}">
                      <a16:colId xmlns:a16="http://schemas.microsoft.com/office/drawing/2014/main" val="3006086274"/>
                    </a:ext>
                  </a:extLst>
                </a:gridCol>
                <a:gridCol w="8614705">
                  <a:extLst>
                    <a:ext uri="{9D8B030D-6E8A-4147-A177-3AD203B41FA5}">
                      <a16:colId xmlns:a16="http://schemas.microsoft.com/office/drawing/2014/main" val="4068638601"/>
                    </a:ext>
                  </a:extLst>
                </a:gridCol>
              </a:tblGrid>
              <a:tr h="476253">
                <a:tc>
                  <a:txBody>
                    <a:bodyPr vert="horz" wrap="square"/>
                    <a:lstStyle/>
                    <a:p>
                      <a:pPr algn="l" rtl="0" fontAlgn="ctr"/>
                      <a:r>
                        <a:rPr lang="zh-TW" sz="2400" b="1">
                          <a:effectLst/>
                          <a:latin typeface="標楷體" pitchFamily="65" charset="-120"/>
                          <a:ea typeface="標楷體" panose="03000509000000000000" pitchFamily="65" charset="-120"/>
                        </a:rPr>
                        <a:t>駭客術語</a:t>
                      </a:r>
                    </a:p>
                  </a:txBody>
                  <a:tcPr marL="63500" marR="63500" marT="63500" marB="63500" anchor="ctr"/>
                </a:tc>
                <a:tc>
                  <a:txBody>
                    <a:bodyPr vert="horz" wrap="square"/>
                    <a:lstStyle/>
                    <a:p>
                      <a:pPr algn="l" rtl="0" fontAlgn="ctr"/>
                      <a:r>
                        <a:rPr lang="zh-TW" sz="2400" b="1">
                          <a:effectLst/>
                          <a:latin typeface="標楷體" pitchFamily="65" charset="-120"/>
                          <a:ea typeface="標楷體" panose="03000509000000000000" pitchFamily="65" charset="-120"/>
                        </a:rPr>
                        <a:t>說明</a:t>
                      </a:r>
                    </a:p>
                  </a:txBody>
                  <a:tcPr marL="63500" marR="63500" marT="63500" marB="63500" anchor="ctr"/>
                </a:tc>
                <a:extLst>
                  <a:ext uri="{0D108BD9-81ED-4DB2-BD59-A6C34878D82A}">
                    <a16:rowId xmlns:a16="http://schemas.microsoft.com/office/drawing/2014/main" val="3846713604"/>
                  </a:ext>
                </a:extLst>
              </a:tr>
              <a:tr h="826920">
                <a:tc>
                  <a:txBody>
                    <a:bodyPr vert="horz" wrap="square"/>
                    <a:lstStyle/>
                    <a:p>
                      <a:pPr rtl="0" fontAlgn="ctr"/>
                      <a:r>
                        <a:rPr lang="zh-TW" altLang="en-US" sz="2400" b="1">
                          <a:effectLst/>
                          <a:latin typeface="標楷體" pitchFamily="65" charset="-120"/>
                          <a:ea typeface="標楷體" panose="03000509000000000000" pitchFamily="65" charset="-120"/>
                        </a:rPr>
                        <a:t>腳本小子</a:t>
                      </a:r>
                      <a:endParaRPr lang="zh-TW" sz="24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這些都是青少年或沒有經驗的駭客執行現有指令碼，工具和利用，造成傷害，但通常不是為了獲利。</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390830915"/>
                  </a:ext>
                </a:extLst>
              </a:tr>
              <a:tr h="826920">
                <a:tc>
                  <a:txBody>
                    <a:bodyPr vert="horz" wrap="square"/>
                    <a:lstStyle/>
                    <a:p>
                      <a:pPr rtl="0" fontAlgn="ctr"/>
                      <a:r>
                        <a:rPr lang="zh-TW" altLang="en-US" sz="2400" b="1">
                          <a:effectLst/>
                          <a:latin typeface="標楷體" pitchFamily="65" charset="-120"/>
                          <a:ea typeface="標楷體" panose="03000509000000000000" pitchFamily="65" charset="-120"/>
                        </a:rPr>
                        <a:t>漏洞經紀人</a:t>
                      </a:r>
                      <a:endParaRPr lang="zh-TW" sz="24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這些通常是灰帽駭客誰試圖發現漏洞 ，並向供應商報告，有時為獎品或獎勵。</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3110897951"/>
                  </a:ext>
                </a:extLst>
              </a:tr>
              <a:tr h="826920">
                <a:tc>
                  <a:txBody>
                    <a:bodyPr vert="horz" wrap="square"/>
                    <a:lstStyle/>
                    <a:p>
                      <a:pPr rtl="0" fontAlgn="ctr"/>
                      <a:r>
                        <a:rPr lang="zh-TW" altLang="en-US" sz="2400" b="1">
                          <a:effectLst/>
                          <a:latin typeface="標楷體" pitchFamily="65" charset="-120"/>
                          <a:ea typeface="標楷體" panose="03000509000000000000" pitchFamily="65" charset="-120"/>
                        </a:rPr>
                        <a:t>激進駭客</a:t>
                      </a:r>
                      <a:endParaRPr lang="zh-TW" sz="24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這些是灰帽駭客，他們藉由張貼文章，視訊，洩漏敏感資訊，和執行網路攻擊來公開抗議組織或政府。</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4117518957"/>
                  </a:ext>
                </a:extLst>
              </a:tr>
              <a:tr h="826920">
                <a:tc>
                  <a:txBody>
                    <a:bodyPr vert="horz" wrap="square"/>
                    <a:lstStyle/>
                    <a:p>
                      <a:pPr rtl="0" fontAlgn="ctr"/>
                      <a:r>
                        <a:rPr lang="zh-TW" altLang="en-US" sz="2400" b="1">
                          <a:effectLst/>
                          <a:latin typeface="標楷體" pitchFamily="65" charset="-120"/>
                          <a:ea typeface="標楷體" panose="03000509000000000000" pitchFamily="65" charset="-120"/>
                        </a:rPr>
                        <a:t>網路犯罪分子</a:t>
                      </a:r>
                      <a:endParaRPr lang="zh-TW" sz="2400" b="1">
                        <a:effectLst/>
                        <a:latin typeface="標楷體" pitchFamily="65" charset="-120"/>
                        <a:ea typeface="標楷體" panose="03000509000000000000" pitchFamily="65" charset="-120"/>
                      </a:endParaRP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這些是黑帽駭客，他們是自僱人士或為大型網路犯罪組織工作。</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400340865"/>
                  </a:ext>
                </a:extLst>
              </a:tr>
              <a:tr h="1179217">
                <a:tc>
                  <a:txBody>
                    <a:bodyPr vert="horz" wrap="square"/>
                    <a:lstStyle/>
                    <a:p>
                      <a:pPr rtl="0" fontAlgn="ctr"/>
                      <a:r>
                        <a:rPr lang="zh-TW" sz="2400" b="1">
                          <a:effectLst/>
                          <a:latin typeface="標楷體" pitchFamily="65" charset="-120"/>
                          <a:ea typeface="標楷體" panose="03000509000000000000" pitchFamily="65" charset="-120"/>
                        </a:rPr>
                        <a:t>國家贊助</a:t>
                      </a:r>
                    </a:p>
                  </a:txBody>
                  <a:tcPr marL="63500" marR="63500" marT="63500" marB="63500" anchor="ctr"/>
                </a:tc>
                <a:tc>
                  <a:txBody>
                    <a:bodyPr vert="horz" wrap="square"/>
                    <a:lstStyle/>
                    <a:p>
                      <a:pPr rtl="0" fontAlgn="ctr"/>
                      <a:r>
                        <a:rPr lang="zh-TW" altLang="en-US" sz="2400" b="0">
                          <a:effectLst/>
                          <a:latin typeface="標楷體" pitchFamily="65" charset="-120"/>
                          <a:ea typeface="標楷體" panose="03000509000000000000" pitchFamily="65" charset="-120"/>
                        </a:rPr>
                        <a:t>這些不是白帽就是黑帽駭客，他們竊取政府機密，收集情報，以及破壞網路。他們的目標是外國政府，恐怖組織和企業。大多數國家在世界上參與一定程度上的國家贊助入侵。</a:t>
                      </a:r>
                      <a:endParaRPr lang="zh-TW" sz="2400" b="0">
                        <a:effectLst/>
                        <a:latin typeface="標楷體" pitchFamily="65" charset="-120"/>
                        <a:ea typeface="標楷體" panose="03000509000000000000" pitchFamily="65" charset="-120"/>
                      </a:endParaRPr>
                    </a:p>
                  </a:txBody>
                  <a:tcPr marL="63500" marR="63500" marT="63500" marB="63500" anchor="ctr"/>
                </a:tc>
                <a:extLst>
                  <a:ext uri="{0D108BD9-81ED-4DB2-BD59-A6C34878D82A}">
                    <a16:rowId xmlns:a16="http://schemas.microsoft.com/office/drawing/2014/main" val="2719683667"/>
                  </a:ext>
                </a:extLst>
              </a:tr>
            </a:tbl>
          </a:graphicData>
        </a:graphic>
      </p:graphicFrame>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97</a:t>
            </a:fld>
            <a:endParaRPr lang="en-US" kern="0">
              <a:solidFill>
                <a:srgbClr val="595959"/>
              </a:solidFill>
            </a:endParaRPr>
          </a:p>
        </p:txBody>
      </p:sp>
    </p:spTree>
    <p:extLst>
      <p:ext uri="{BB962C8B-B14F-4D97-AF65-F5344CB8AC3E}">
        <p14:creationId xmlns:p14="http://schemas.microsoft.com/office/powerpoint/2010/main" val="3774661321"/>
      </p:ext>
    </p:extLst>
  </p:cSld>
  <p:clrMapOvr>
    <a:masterClrMapping/>
  </p:clrMapOvr>
  <p:transition/>
  <p:timing/>
</p:sld>
</file>

<file path=ppt/slides/slide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Content Placeholder 3">
            <a:extLst>
              <a:ext uri="{FF2B5EF4-FFF2-40B4-BE49-F238E27FC236}">
                <a16:creationId xmlns:a16="http://schemas.microsoft.com/office/drawing/2014/main" id="{6AE89DE6-91ED-415A-9407-35802F61F58A}"/>
              </a:ext>
            </a:extLst>
          </p:cNvPr>
          <p:cNvSpPr>
            <a:spLocks noGrp="1"/>
          </p:cNvSpPr>
          <p:nvPr>
            <p:ph idx="1"/>
          </p:nvPr>
        </p:nvSpPr>
        <p:spPr>
          <a:xfrm>
            <a:off x="676426" y="1174001"/>
            <a:ext cx="11804381" cy="5540425"/>
          </a:xfrm>
        </p:spPr>
        <p:txBody>
          <a:bodyPr/>
          <a:lstStyle/>
          <a:p>
            <a:pPr marL="0" indent="0">
              <a:buNone/>
            </a:pPr>
            <a:r>
              <a:rPr lang="zh-TW" altLang="en-US" sz="2400">
                <a:latin typeface="標楷體" pitchFamily="65" charset="-120"/>
                <a:cs typeface="Arial" pitchFamily="34" charset="0"/>
              </a:rPr>
              <a:t>據估計，網路犯罪分子從消費者和企業竊取數十億美元。網路犯罪分子在地下經濟中，他們購買，出售和交易攻擊工具包，零時差利用程式碼，殭屍網路服務，銀行木馬，鍵盤記錄器，以及更多。他們還購買和出售他們竊取的私人資訊和智慧財產。網路犯罪分子針對小型企業和消費者，以及大型企業和整個行業。</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3.2</a:t>
            </a:r>
            <a:r>
              <a:rPr lang="zh-TW" altLang="en-US" sz="3600" smtClean="0">
                <a:solidFill>
                  <a:srgbClr val="004C69"/>
                </a:solidFill>
              </a:rPr>
              <a:t>威脅</a:t>
            </a:r>
            <a:r>
              <a:rPr lang="zh-TW" altLang="en-US" sz="3600">
                <a:solidFill>
                  <a:srgbClr val="004C69"/>
                </a:solidFill>
              </a:rPr>
              <a:t>發起者</a:t>
            </a:r>
            <a:br>
              <a:rPr lang="en-US" sz="3600">
                <a:solidFill>
                  <a:srgbClr val="004C69"/>
                </a:solidFill>
              </a:rPr>
            </a:br>
            <a:r>
              <a:rPr lang="zh-TW" altLang="en-US" sz="3600">
                <a:solidFill>
                  <a:srgbClr val="004C69"/>
                </a:solidFill>
              </a:rPr>
              <a:t>網路犯罪分子</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98</a:t>
            </a:fld>
            <a:endParaRPr lang="en-US" kern="0">
              <a:solidFill>
                <a:srgbClr val="595959"/>
              </a:solidFill>
            </a:endParaRPr>
          </a:p>
        </p:txBody>
      </p:sp>
    </p:spTree>
    <p:extLst>
      <p:ext uri="{BB962C8B-B14F-4D97-AF65-F5344CB8AC3E}">
        <p14:creationId xmlns:p14="http://schemas.microsoft.com/office/powerpoint/2010/main" val="2606549911"/>
      </p:ext>
    </p:extLst>
  </p:cSld>
  <p:clrMapOvr>
    <a:masterClrMapping/>
  </p:clrMapOvr>
  <p:transition/>
  <p:timing/>
</p:sld>
</file>

<file path=ppt/slides/slide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Content Placeholder 4">
            <a:extLst>
              <a:ext uri="{FF2B5EF4-FFF2-40B4-BE49-F238E27FC236}">
                <a16:creationId xmlns:a16="http://schemas.microsoft.com/office/drawing/2014/main" id="{5647252F-0EC9-4143-9BCD-6BA4A36BC422}"/>
              </a:ext>
            </a:extLst>
          </p:cNvPr>
          <p:cNvSpPr>
            <a:spLocks noGrp="1"/>
          </p:cNvSpPr>
          <p:nvPr>
            <p:ph idx="1"/>
          </p:nvPr>
        </p:nvSpPr>
        <p:spPr>
          <a:xfrm>
            <a:off x="676426" y="1065259"/>
            <a:ext cx="10313307" cy="5540425"/>
          </a:xfrm>
        </p:spPr>
        <p:txBody>
          <a:bodyPr>
            <a:normAutofit/>
          </a:bodyPr>
          <a:lstStyle/>
          <a:p>
            <a:pPr marL="0" indent="0">
              <a:buNone/>
            </a:pPr>
            <a:r>
              <a:rPr lang="zh-TW" altLang="en-US" sz="2600">
                <a:latin typeface="標楷體" pitchFamily="65" charset="-120"/>
                <a:cs typeface="Arial" pitchFamily="34" charset="0"/>
              </a:rPr>
              <a:t>駭客組織的兩個例子是匿名者和敘利亞電子軍。雖然大多數駭客群體沒有良好的組織，他們可以為政府和企業造成重大問題。激進駭客傾向於依賴相當基本的，免費提供的工具。</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marL="226478" indent="-226478">
              <a:lnSpc>
                <a:spcPct val="90000"/>
              </a:lnSpc>
              <a:spcAft>
                <a:spcPts val="800"/>
              </a:spcAft>
              <a:buFont typeface="Wingdings" panose="05000000000000000000" pitchFamily="2" charset="2"/>
            </a:pPr>
            <a:r>
              <a:rPr lang="en-US" altLang="zh-TW" sz="3600">
                <a:solidFill>
                  <a:srgbClr val="004C69"/>
                </a:solidFill>
              </a:rPr>
              <a:t>3.2</a:t>
            </a:r>
            <a:r>
              <a:rPr lang="zh-TW" altLang="en-US" sz="3600" smtClean="0">
                <a:solidFill>
                  <a:srgbClr val="004C69"/>
                </a:solidFill>
              </a:rPr>
              <a:t>威脅</a:t>
            </a:r>
            <a:r>
              <a:rPr lang="zh-TW" altLang="en-US" sz="3600">
                <a:solidFill>
                  <a:srgbClr val="004C69"/>
                </a:solidFill>
              </a:rPr>
              <a:t>發起者</a:t>
            </a:r>
            <a:br>
              <a:rPr lang="en-US" sz="3600">
                <a:solidFill>
                  <a:srgbClr val="004C69"/>
                </a:solidFill>
              </a:rPr>
            </a:br>
            <a:r>
              <a:rPr lang="zh-TW" altLang="en-US" sz="3600">
                <a:solidFill>
                  <a:srgbClr val="004C69"/>
                </a:solidFill>
              </a:rPr>
              <a:t>激進駭客</a:t>
            </a:r>
          </a:p>
        </p:txBody>
      </p:sp>
      <p:sp>
        <p:nvSpPr>
          <p:cNvPr id="2" name="投影片編號版面配置區 1"/>
          <p:cNvSpPr>
            <a:spLocks noGrp="1"/>
          </p:cNvSpPr>
          <p:nvPr>
            <p:ph type="sldNum" sz="quarter" idx="4"/>
          </p:nvPr>
        </p:nvSpPr>
        <p:spPr/>
        <p:txBody>
          <a:bodyPr/>
          <a:lstStyle/>
          <a:p>
            <a:pPr defTabSz="514338">
              <a:defRPr/>
            </a:pPr>
            <a:fld id="{2F5CCB13-0A32-4557-88E9-079F0C330695}" type="slidenum">
              <a:rPr lang="en-US" kern="0" smtClean="0">
                <a:solidFill>
                  <a:srgbClr val="595959"/>
                </a:solidFill>
              </a:rPr>
              <a:pPr defTabSz="514338">
                <a:defRPr/>
              </a:pPr>
              <a:t>99</a:t>
            </a:fld>
            <a:endParaRPr lang="en-US" kern="0">
              <a:solidFill>
                <a:srgbClr val="595959"/>
              </a:solidFill>
            </a:endParaRPr>
          </a:p>
        </p:txBody>
      </p:sp>
    </p:spTree>
    <p:extLst>
      <p:ext uri="{BB962C8B-B14F-4D97-AF65-F5344CB8AC3E}">
        <p14:creationId xmlns:p14="http://schemas.microsoft.com/office/powerpoint/2010/main" val="2891527447"/>
      </p:ext>
    </p:extLst>
  </p:cSld>
  <p:clrMapOvr>
    <a:masterClrMapping/>
  </p:clrMapOvr>
  <p:transition/>
  <p:timing/>
</p:sld>
</file>

<file path=ppt/tags/tag1.xml><?xml version="1.0" encoding="utf-8"?>
<p:tagLst xmlns:p="http://schemas.openxmlformats.org/presentationml/2006/main">
  <p:tag name="ARTICULATE_SLIDE_THUMBNAIL_REFRESH" val="1"/>
</p:tagLst>
</file>

<file path=ppt/tags/tag10.xml><?xml version="1.0" encoding="utf-8"?>
<p:tagLst xmlns:p="http://schemas.openxmlformats.org/presentationml/2006/main">
  <p:tag name="ARTICULATE_SLIDE_THUMBNAIL_REFRESH" val="1"/>
</p:tagLst>
</file>

<file path=ppt/tags/tag100.xml><?xml version="1.0" encoding="utf-8"?>
<p:tagLst xmlns:p="http://schemas.openxmlformats.org/presentationml/2006/main">
  <p:tag name="ARTICULATE_SLIDE_THUMBNAIL_REFRESH" val="1"/>
</p:tagLst>
</file>

<file path=ppt/tags/tag101.xml><?xml version="1.0" encoding="utf-8"?>
<p:tagLst xmlns:p="http://schemas.openxmlformats.org/presentationml/2006/main">
  <p:tag name="ARTICULATE_SLIDE_THUMBNAIL_REFRESH" val="1"/>
</p:tagLst>
</file>

<file path=ppt/tags/tag102.xml><?xml version="1.0" encoding="utf-8"?>
<p:tagLst xmlns:p="http://schemas.openxmlformats.org/presentationml/2006/main">
  <p:tag name="ARTICULATE_SLIDE_THUMBNAIL_REFRESH" val="1"/>
</p:tagLst>
</file>

<file path=ppt/tags/tag103.xml><?xml version="1.0" encoding="utf-8"?>
<p:tagLst xmlns:p="http://schemas.openxmlformats.org/presentationml/2006/main">
  <p:tag name="ARTICULATE_SLIDE_THUMBNAIL_REFRESH" val="1"/>
</p:tagLst>
</file>

<file path=ppt/tags/tag104.xml><?xml version="1.0" encoding="utf-8"?>
<p:tagLst xmlns:p="http://schemas.openxmlformats.org/presentationml/2006/main">
  <p:tag name="ARTICULATE_SLIDE_THUMBNAIL_REFRESH" val="1"/>
</p:tagLst>
</file>

<file path=ppt/tags/tag105.xml><?xml version="1.0" encoding="utf-8"?>
<p:tagLst xmlns:p="http://schemas.openxmlformats.org/presentationml/2006/main">
  <p:tag name="ARTICULATE_SLIDE_THUMBNAIL_REFRESH" val="1"/>
</p:tagLst>
</file>

<file path=ppt/tags/tag106.xml><?xml version="1.0" encoding="utf-8"?>
<p:tagLst xmlns:p="http://schemas.openxmlformats.org/presentationml/2006/main">
  <p:tag name="ARTICULATE_SLIDE_THUMBNAIL_REFRESH" val="1"/>
</p:tagLst>
</file>

<file path=ppt/tags/tag107.xml><?xml version="1.0" encoding="utf-8"?>
<p:tagLst xmlns:p="http://schemas.openxmlformats.org/presentationml/2006/main">
  <p:tag name="ARTICULATE_SLIDE_THUMBNAIL_REFRESH" val="1"/>
</p:tagLst>
</file>

<file path=ppt/tags/tag108.xml><?xml version="1.0" encoding="utf-8"?>
<p:tagLst xmlns:p="http://schemas.openxmlformats.org/presentationml/2006/main">
  <p:tag name="ARTICULATE_SLIDE_THUMBNAIL_REFRESH" val="1"/>
</p:tagLst>
</file>

<file path=ppt/tags/tag109.xml><?xml version="1.0" encoding="utf-8"?>
<p:tagLst xmlns:p="http://schemas.openxmlformats.org/presentationml/2006/main">
  <p:tag name="ARTICULATE_SLIDE_THUMBNAIL_REFRESH" val="1"/>
</p:tagLst>
</file>

<file path=ppt/tags/tag11.xml><?xml version="1.0" encoding="utf-8"?>
<p:tagLst xmlns:p="http://schemas.openxmlformats.org/presentationml/2006/main">
  <p:tag name="ARTICULATE_SLIDE_THUMBNAIL_REFRESH" val="1"/>
</p:tagLst>
</file>

<file path=ppt/tags/tag110.xml><?xml version="1.0" encoding="utf-8"?>
<p:tagLst xmlns:p="http://schemas.openxmlformats.org/presentationml/2006/main">
  <p:tag name="ARTICULATE_SLIDE_THUMBNAIL_REFRESH" val="1"/>
</p:tagLst>
</file>

<file path=ppt/tags/tag111.xml><?xml version="1.0" encoding="utf-8"?>
<p:tagLst xmlns:p="http://schemas.openxmlformats.org/presentationml/2006/main">
  <p:tag name="ARTICULATE_SLIDE_THUMBNAIL_REFRESH" val="1"/>
</p:tagLst>
</file>

<file path=ppt/tags/tag112.xml><?xml version="1.0" encoding="utf-8"?>
<p:tagLst xmlns:p="http://schemas.openxmlformats.org/presentationml/2006/main">
  <p:tag name="ARTICULATE_SLIDE_THUMBNAIL_REFRESH" val="1"/>
</p:tagLst>
</file>

<file path=ppt/tags/tag113.xml><?xml version="1.0" encoding="utf-8"?>
<p:tagLst xmlns:p="http://schemas.openxmlformats.org/presentationml/2006/main">
  <p:tag name="ARTICULATE_SLIDE_THUMBNAIL_REFRESH" val="1"/>
</p:tagLst>
</file>

<file path=ppt/tags/tag114.xml><?xml version="1.0" encoding="utf-8"?>
<p:tagLst xmlns:p="http://schemas.openxmlformats.org/presentationml/2006/main">
  <p:tag name="ARTICULATE_SLIDE_THUMBNAIL_REFRESH" val="1"/>
</p:tagLst>
</file>

<file path=ppt/tags/tag115.xml><?xml version="1.0" encoding="utf-8"?>
<p:tagLst xmlns:p="http://schemas.openxmlformats.org/presentationml/2006/main">
  <p:tag name="ARTICULATE_SLIDE_THUMBNAIL_REFRESH" val="1"/>
</p:tagLst>
</file>

<file path=ppt/tags/tag116.xml><?xml version="1.0" encoding="utf-8"?>
<p:tagLst xmlns:p="http://schemas.openxmlformats.org/presentationml/2006/main">
  <p:tag name="ARTICULATE_SLIDE_THUMBNAIL_REFRESH" val="1"/>
</p:tagLst>
</file>

<file path=ppt/tags/tag117.xml><?xml version="1.0" encoding="utf-8"?>
<p:tagLst xmlns:p="http://schemas.openxmlformats.org/presentationml/2006/main">
  <p:tag name="ARTICULATE_SLIDE_THUMBNAIL_REFRESH" val="1"/>
</p:tagLst>
</file>

<file path=ppt/tags/tag118.xml><?xml version="1.0" encoding="utf-8"?>
<p:tagLst xmlns:p="http://schemas.openxmlformats.org/presentationml/2006/main">
  <p:tag name="ARTICULATE_SLIDE_THUMBNAIL_REFRESH" val="1"/>
</p:tagLst>
</file>

<file path=ppt/tags/tag119.xml><?xml version="1.0" encoding="utf-8"?>
<p:tagLst xmlns:p="http://schemas.openxmlformats.org/presentationml/2006/main">
  <p:tag name="ARTICULATE_SLIDE_THUMBNAIL_REFRESH" val="1"/>
</p:tagLst>
</file>

<file path=ppt/tags/tag12.xml><?xml version="1.0" encoding="utf-8"?>
<p:tagLst xmlns:p="http://schemas.openxmlformats.org/presentationml/2006/main">
  <p:tag name="ARTICULATE_SLIDE_THUMBNAIL_REFRESH" val="1"/>
</p:tagLst>
</file>

<file path=ppt/tags/tag120.xml><?xml version="1.0" encoding="utf-8"?>
<p:tagLst xmlns:p="http://schemas.openxmlformats.org/presentationml/2006/main">
  <p:tag name="ARTICULATE_SLIDE_THUMBNAIL_REFRESH" val="1"/>
</p:tagLst>
</file>

<file path=ppt/tags/tag121.xml><?xml version="1.0" encoding="utf-8"?>
<p:tagLst xmlns:p="http://schemas.openxmlformats.org/presentationml/2006/main">
  <p:tag name="ARTICULATE_SLIDE_THUMBNAIL_REFRESH" val="1"/>
</p:tagLst>
</file>

<file path=ppt/tags/tag122.xml><?xml version="1.0" encoding="utf-8"?>
<p:tagLst xmlns:p="http://schemas.openxmlformats.org/presentationml/2006/main">
  <p:tag name="ARTICULATE_SLIDE_THUMBNAIL_REFRESH" val="1"/>
</p:tagLst>
</file>

<file path=ppt/tags/tag123.xml><?xml version="1.0" encoding="utf-8"?>
<p:tagLst xmlns:p="http://schemas.openxmlformats.org/presentationml/2006/main">
  <p:tag name="ARTICULATE_SLIDE_THUMBNAIL_REFRESH" val="1"/>
</p:tagLst>
</file>

<file path=ppt/tags/tag124.xml><?xml version="1.0" encoding="utf-8"?>
<p:tagLst xmlns:p="http://schemas.openxmlformats.org/presentationml/2006/main">
  <p:tag name="ARTICULATE_SLIDE_THUMBNAIL_REFRESH" val="1"/>
</p:tagLst>
</file>

<file path=ppt/tags/tag125.xml><?xml version="1.0" encoding="utf-8"?>
<p:tagLst xmlns:p="http://schemas.openxmlformats.org/presentationml/2006/main">
  <p:tag name="ARTICULATE_SLIDE_THUMBNAIL_REFRESH" val="1"/>
</p:tagLst>
</file>

<file path=ppt/tags/tag126.xml><?xml version="1.0" encoding="utf-8"?>
<p:tagLst xmlns:p="http://schemas.openxmlformats.org/presentationml/2006/main">
  <p:tag name="ARTICULATE_SLIDE_THUMBNAIL_REFRESH" val="1"/>
</p:tagLst>
</file>

<file path=ppt/tags/tag127.xml><?xml version="1.0" encoding="utf-8"?>
<p:tagLst xmlns:p="http://schemas.openxmlformats.org/presentationml/2006/main">
  <p:tag name="ARTICULATE_SLIDE_THUMBNAIL_REFRESH" val="1"/>
</p:tagLst>
</file>

<file path=ppt/tags/tag128.xml><?xml version="1.0" encoding="utf-8"?>
<p:tagLst xmlns:p="http://schemas.openxmlformats.org/presentationml/2006/main">
  <p:tag name="ARTICULATE_SLIDE_THUMBNAIL_REFRESH" val="1"/>
</p:tagLst>
</file>

<file path=ppt/tags/tag129.xml><?xml version="1.0" encoding="utf-8"?>
<p:tagLst xmlns:p="http://schemas.openxmlformats.org/presentationml/2006/main">
  <p:tag name="ARTICULATE_SLIDE_THUMBNAIL_REFRESH" val="1"/>
</p:tagLst>
</file>

<file path=ppt/tags/tag13.xml><?xml version="1.0" encoding="utf-8"?>
<p:tagLst xmlns:p="http://schemas.openxmlformats.org/presentationml/2006/main">
  <p:tag name="ARTICULATE_SLIDE_THUMBNAIL_REFRESH" val="1"/>
</p:tagLst>
</file>

<file path=ppt/tags/tag130.xml><?xml version="1.0" encoding="utf-8"?>
<p:tagLst xmlns:p="http://schemas.openxmlformats.org/presentationml/2006/main">
  <p:tag name="ARTICULATE_SLIDE_THUMBNAIL_REFRESH" val="1"/>
</p:tagLst>
</file>

<file path=ppt/tags/tag131.xml><?xml version="1.0" encoding="utf-8"?>
<p:tagLst xmlns:p="http://schemas.openxmlformats.org/presentationml/2006/main">
  <p:tag name="ARTICULATE_SLIDE_THUMBNAIL_REFRESH" val="1"/>
</p:tagLst>
</file>

<file path=ppt/tags/tag132.xml><?xml version="1.0" encoding="utf-8"?>
<p:tagLst xmlns:p="http://schemas.openxmlformats.org/presentationml/2006/main">
  <p:tag name="ARTICULATE_SLIDE_THUMBNAIL_REFRESH" val="1"/>
</p:tagLst>
</file>

<file path=ppt/tags/tag133.xml><?xml version="1.0" encoding="utf-8"?>
<p:tagLst xmlns:p="http://schemas.openxmlformats.org/presentationml/2006/main">
  <p:tag name="ARTICULATE_SLIDE_THUMBNAIL_REFRESH" val="1"/>
</p:tagLst>
</file>

<file path=ppt/tags/tag134.xml><?xml version="1.0" encoding="utf-8"?>
<p:tagLst xmlns:p="http://schemas.openxmlformats.org/presentationml/2006/main">
  <p:tag name="ARTICULATE_SLIDE_THUMBNAIL_REFRESH" val="1"/>
</p:tagLst>
</file>

<file path=ppt/tags/tag135.xml><?xml version="1.0" encoding="utf-8"?>
<p:tagLst xmlns:p="http://schemas.openxmlformats.org/presentationml/2006/main">
  <p:tag name="ARTICULATE_SLIDE_THUMBNAIL_REFRESH" val="1"/>
</p:tagLst>
</file>

<file path=ppt/tags/tag136.xml><?xml version="1.0" encoding="utf-8"?>
<p:tagLst xmlns:p="http://schemas.openxmlformats.org/presentationml/2006/main">
  <p:tag name="ARTICULATE_SLIDE_THUMBNAIL_REFRESH" val="1"/>
</p:tagLst>
</file>

<file path=ppt/tags/tag137.xml><?xml version="1.0" encoding="utf-8"?>
<p:tagLst xmlns:p="http://schemas.openxmlformats.org/presentationml/2006/main">
  <p:tag name="ARTICULATE_SLIDE_THUMBNAIL_REFRESH" val="1"/>
</p:tagLst>
</file>

<file path=ppt/tags/tag138.xml><?xml version="1.0" encoding="utf-8"?>
<p:tagLst xmlns:p="http://schemas.openxmlformats.org/presentationml/2006/main">
  <p:tag name="ARTICULATE_SLIDE_THUMBNAIL_REFRESH" val="1"/>
</p:tagLst>
</file>

<file path=ppt/tags/tag139.xml><?xml version="1.0" encoding="utf-8"?>
<p:tagLst xmlns:p="http://schemas.openxmlformats.org/presentationml/2006/main">
  <p:tag name="ARTICULATE_SLIDE_THUMBNAIL_REFRESH" val="1"/>
</p:tagLst>
</file>

<file path=ppt/tags/tag14.xml><?xml version="1.0" encoding="utf-8"?>
<p:tagLst xmlns:p="http://schemas.openxmlformats.org/presentationml/2006/main">
  <p:tag name="ARTICULATE_SLIDE_THUMBNAIL_REFRESH" val="1"/>
</p:tagLst>
</file>

<file path=ppt/tags/tag140.xml><?xml version="1.0" encoding="utf-8"?>
<p:tagLst xmlns:p="http://schemas.openxmlformats.org/presentationml/2006/main">
  <p:tag name="ARTICULATE_SLIDE_THUMBNAIL_REFRESH" val="1"/>
</p:tagLst>
</file>

<file path=ppt/tags/tag141.xml><?xml version="1.0" encoding="utf-8"?>
<p:tagLst xmlns:p="http://schemas.openxmlformats.org/presentationml/2006/main">
  <p:tag name="ARTICULATE_SLIDE_THUMBNAIL_REFRESH" val="1"/>
</p:tagLst>
</file>

<file path=ppt/tags/tag142.xml><?xml version="1.0" encoding="utf-8"?>
<p:tagLst xmlns:p="http://schemas.openxmlformats.org/presentationml/2006/main">
  <p:tag name="ARTICULATE_SLIDE_THUMBNAIL_REFRESH" val="1"/>
</p:tagLst>
</file>

<file path=ppt/tags/tag143.xml><?xml version="1.0" encoding="utf-8"?>
<p:tagLst xmlns:p="http://schemas.openxmlformats.org/presentationml/2006/main">
  <p:tag name="ARTICULATE_SLIDE_THUMBNAIL_REFRESH" val="1"/>
</p:tagLst>
</file>

<file path=ppt/tags/tag144.xml><?xml version="1.0" encoding="utf-8"?>
<p:tagLst xmlns:p="http://schemas.openxmlformats.org/presentationml/2006/main">
  <p:tag name="ARTICULATE_SLIDE_THUMBNAIL_REFRESH" val="1"/>
</p:tagLst>
</file>

<file path=ppt/tags/tag145.xml><?xml version="1.0" encoding="utf-8"?>
<p:tagLst xmlns:p="http://schemas.openxmlformats.org/presentationml/2006/main">
  <p:tag name="ARTICULATE_SLIDE_THUMBNAIL_REFRESH" val="1"/>
</p:tagLst>
</file>

<file path=ppt/tags/tag146.xml><?xml version="1.0" encoding="utf-8"?>
<p:tagLst xmlns:p="http://schemas.openxmlformats.org/presentationml/2006/main">
  <p:tag name="ARTICULATE_SLIDE_THUMBNAIL_REFRESH" val="1"/>
</p:tagLst>
</file>

<file path=ppt/tags/tag147.xml><?xml version="1.0" encoding="utf-8"?>
<p:tagLst xmlns:p="http://schemas.openxmlformats.org/presentationml/2006/main">
  <p:tag name="ARTICULATE_SLIDE_THUMBNAIL_REFRESH" val="1"/>
</p:tagLst>
</file>

<file path=ppt/tags/tag148.xml><?xml version="1.0" encoding="utf-8"?>
<p:tagLst xmlns:p="http://schemas.openxmlformats.org/presentationml/2006/main">
  <p:tag name="ARTICULATE_SLIDE_THUMBNAIL_REFRESH" val="1"/>
</p:tagLst>
</file>

<file path=ppt/tags/tag149.xml><?xml version="1.0" encoding="utf-8"?>
<p:tagLst xmlns:p="http://schemas.openxmlformats.org/presentationml/2006/main">
  <p:tag name="ARTICULATE_SLIDE_THUMBNAIL_REFRESH" val="1"/>
</p:tagLst>
</file>

<file path=ppt/tags/tag15.xml><?xml version="1.0" encoding="utf-8"?>
<p:tagLst xmlns:p="http://schemas.openxmlformats.org/presentationml/2006/main">
  <p:tag name="ARTICULATE_SLIDE_THUMBNAIL_REFRESH" val="1"/>
</p:tagLst>
</file>

<file path=ppt/tags/tag150.xml><?xml version="1.0" encoding="utf-8"?>
<p:tagLst xmlns:p="http://schemas.openxmlformats.org/presentationml/2006/main">
  <p:tag name="ARTICULATE_SLIDE_THUMBNAIL_REFRESH" val="1"/>
</p:tagLst>
</file>

<file path=ppt/tags/tag151.xml><?xml version="1.0" encoding="utf-8"?>
<p:tagLst xmlns:p="http://schemas.openxmlformats.org/presentationml/2006/main">
  <p:tag name="ARTICULATE_SLIDE_THUMBNAIL_REFRESH" val="1"/>
</p:tagLst>
</file>

<file path=ppt/tags/tag152.xml><?xml version="1.0" encoding="utf-8"?>
<p:tagLst xmlns:p="http://schemas.openxmlformats.org/presentationml/2006/main">
  <p:tag name="ARTICULATE_SLIDE_THUMBNAIL_REFRESH" val="1"/>
</p:tagLst>
</file>

<file path=ppt/tags/tag153.xml><?xml version="1.0" encoding="utf-8"?>
<p:tagLst xmlns:p="http://schemas.openxmlformats.org/presentationml/2006/main">
  <p:tag name="ARTICULATE_SLIDE_THUMBNAIL_REFRESH" val="1"/>
</p:tagLst>
</file>

<file path=ppt/tags/tag154.xml><?xml version="1.0" encoding="utf-8"?>
<p:tagLst xmlns:p="http://schemas.openxmlformats.org/presentationml/2006/main">
  <p:tag name="ARTICULATE_SLIDE_THUMBNAIL_REFRESH" val="1"/>
</p:tagLst>
</file>

<file path=ppt/tags/tag155.xml><?xml version="1.0" encoding="utf-8"?>
<p:tagLst xmlns:p="http://schemas.openxmlformats.org/presentationml/2006/main">
  <p:tag name="ARTICULATE_SLIDE_THUMBNAIL_REFRESH" val="1"/>
</p:tagLst>
</file>

<file path=ppt/tags/tag156.xml><?xml version="1.0" encoding="utf-8"?>
<p:tagLst xmlns:p="http://schemas.openxmlformats.org/presentationml/2006/main">
  <p:tag name="ARTICULATE_SLIDE_THUMBNAIL_REFRESH" val="1"/>
</p:tagLst>
</file>

<file path=ppt/tags/tag157.xml><?xml version="1.0" encoding="utf-8"?>
<p:tagLst xmlns:p="http://schemas.openxmlformats.org/presentationml/2006/main">
  <p:tag name="ARTICULATE_SLIDE_THUMBNAIL_REFRESH" val="1"/>
</p:tagLst>
</file>

<file path=ppt/tags/tag158.xml><?xml version="1.0" encoding="utf-8"?>
<p:tagLst xmlns:p="http://schemas.openxmlformats.org/presentationml/2006/main">
  <p:tag name="ARTICULATE_SLIDE_THUMBNAIL_REFRESH" val="1"/>
</p:tagLst>
</file>

<file path=ppt/tags/tag159.xml><?xml version="1.0" encoding="utf-8"?>
<p:tagLst xmlns:p="http://schemas.openxmlformats.org/presentationml/2006/main">
  <p:tag name="ARTICULATE_SLIDE_THUMBNAIL_REFRESH" val="1"/>
</p:tagLst>
</file>

<file path=ppt/tags/tag16.xml><?xml version="1.0" encoding="utf-8"?>
<p:tagLst xmlns:p="http://schemas.openxmlformats.org/presentationml/2006/main">
  <p:tag name="ARTICULATE_SLIDE_THUMBNAIL_REFRESH" val="1"/>
</p:tagLst>
</file>

<file path=ppt/tags/tag160.xml><?xml version="1.0" encoding="utf-8"?>
<p:tagLst xmlns:p="http://schemas.openxmlformats.org/presentationml/2006/main">
  <p:tag name="ARTICULATE_SLIDE_THUMBNAIL_REFRESH" val="1"/>
</p:tagLst>
</file>

<file path=ppt/tags/tag161.xml><?xml version="1.0" encoding="utf-8"?>
<p:tagLst xmlns:p="http://schemas.openxmlformats.org/presentationml/2006/main">
  <p:tag name="ARTICULATE_SLIDE_THUMBNAIL_REFRESH" val="1"/>
</p:tagLst>
</file>

<file path=ppt/tags/tag162.xml><?xml version="1.0" encoding="utf-8"?>
<p:tagLst xmlns:p="http://schemas.openxmlformats.org/presentationml/2006/main">
  <p:tag name="ARTICULATE_SLIDE_THUMBNAIL_REFRESH" val="1"/>
</p:tagLst>
</file>

<file path=ppt/tags/tag163.xml><?xml version="1.0" encoding="utf-8"?>
<p:tagLst xmlns:p="http://schemas.openxmlformats.org/presentationml/2006/main">
  <p:tag name="ARTICULATE_SLIDE_THUMBNAIL_REFRESH" val="1"/>
</p:tagLst>
</file>

<file path=ppt/tags/tag164.xml><?xml version="1.0" encoding="utf-8"?>
<p:tagLst xmlns:p="http://schemas.openxmlformats.org/presentationml/2006/main">
  <p:tag name="ARTICULATE_SLIDE_THUMBNAIL_REFRESH" val="1"/>
</p:tagLst>
</file>

<file path=ppt/tags/tag165.xml><?xml version="1.0" encoding="utf-8"?>
<p:tagLst xmlns:p="http://schemas.openxmlformats.org/presentationml/2006/main">
  <p:tag name="ARTICULATE_SLIDE_THUMBNAIL_REFRESH" val="1"/>
</p:tagLst>
</file>

<file path=ppt/tags/tag166.xml><?xml version="1.0" encoding="utf-8"?>
<p:tagLst xmlns:p="http://schemas.openxmlformats.org/presentationml/2006/main">
  <p:tag name="ARTICULATE_SLIDE_THUMBNAIL_REFRESH" val="1"/>
</p:tagLst>
</file>

<file path=ppt/tags/tag167.xml><?xml version="1.0" encoding="utf-8"?>
<p:tagLst xmlns:p="http://schemas.openxmlformats.org/presentationml/2006/main">
  <p:tag name="ARTICULATE_SLIDE_THUMBNAIL_REFRESH" val="1"/>
</p:tagLst>
</file>

<file path=ppt/tags/tag168.xml><?xml version="1.0" encoding="utf-8"?>
<p:tagLst xmlns:p="http://schemas.openxmlformats.org/presentationml/2006/main">
  <p:tag name="ARTICULATE_SLIDE_THUMBNAIL_REFRESH" val="1"/>
</p:tagLst>
</file>

<file path=ppt/tags/tag169.xml><?xml version="1.0" encoding="utf-8"?>
<p:tagLst xmlns:p="http://schemas.openxmlformats.org/presentationml/2006/main">
  <p:tag name="ARTICULATE_SLIDE_THUMBNAIL_REFRESH" val="1"/>
</p:tagLst>
</file>

<file path=ppt/tags/tag17.xml><?xml version="1.0" encoding="utf-8"?>
<p:tagLst xmlns:p="http://schemas.openxmlformats.org/presentationml/2006/main">
  <p:tag name="ARTICULATE_SLIDE_THUMBNAIL_REFRESH" val="1"/>
</p:tagLst>
</file>

<file path=ppt/tags/tag170.xml><?xml version="1.0" encoding="utf-8"?>
<p:tagLst xmlns:p="http://schemas.openxmlformats.org/presentationml/2006/main">
  <p:tag name="ARTICULATE_SLIDE_THUMBNAIL_REFRESH" val="1"/>
</p:tagLst>
</file>

<file path=ppt/tags/tag171.xml><?xml version="1.0" encoding="utf-8"?>
<p:tagLst xmlns:p="http://schemas.openxmlformats.org/presentationml/2006/main">
  <p:tag name="ARTICULATE_SLIDE_THUMBNAIL_REFRESH" val="1"/>
</p:tagLst>
</file>

<file path=ppt/tags/tag172.xml><?xml version="1.0" encoding="utf-8"?>
<p:tagLst xmlns:p="http://schemas.openxmlformats.org/presentationml/2006/main">
  <p:tag name="ARTICULATE_SLIDE_THUMBNAIL_REFRESH" val="1"/>
</p:tagLst>
</file>

<file path=ppt/tags/tag173.xml><?xml version="1.0" encoding="utf-8"?>
<p:tagLst xmlns:p="http://schemas.openxmlformats.org/presentationml/2006/main">
  <p:tag name="ARTICULATE_SLIDE_THUMBNAIL_REFRESH" val="1"/>
</p:tagLst>
</file>

<file path=ppt/tags/tag174.xml><?xml version="1.0" encoding="utf-8"?>
<p:tagLst xmlns:p="http://schemas.openxmlformats.org/presentationml/2006/main">
  <p:tag name="ARTICULATE_SLIDE_THUMBNAIL_REFRESH" val="1"/>
</p:tagLst>
</file>

<file path=ppt/tags/tag175.xml><?xml version="1.0" encoding="utf-8"?>
<p:tagLst xmlns:p="http://schemas.openxmlformats.org/presentationml/2006/main">
  <p:tag name="ARTICULATE_SLIDE_THUMBNAIL_REFRESH" val="1"/>
</p:tagLst>
</file>

<file path=ppt/tags/tag176.xml><?xml version="1.0" encoding="utf-8"?>
<p:tagLst xmlns:p="http://schemas.openxmlformats.org/presentationml/2006/main">
  <p:tag name="ARTICULATE_SLIDE_THUMBNAIL_REFRESH" val="1"/>
</p:tagLst>
</file>

<file path=ppt/tags/tag177.xml><?xml version="1.0" encoding="utf-8"?>
<p:tagLst xmlns:p="http://schemas.openxmlformats.org/presentationml/2006/main">
  <p:tag name="ARTICULATE_SLIDE_THUMBNAIL_REFRESH" val="1"/>
</p:tagLst>
</file>

<file path=ppt/tags/tag178.xml><?xml version="1.0" encoding="utf-8"?>
<p:tagLst xmlns:p="http://schemas.openxmlformats.org/presentationml/2006/main">
  <p:tag name="ARTICULATE_SLIDE_THUMBNAIL_REFRESH" val="1"/>
</p:tagLst>
</file>

<file path=ppt/tags/tag179.xml><?xml version="1.0" encoding="utf-8"?>
<p:tagLst xmlns:p="http://schemas.openxmlformats.org/presentationml/2006/main">
  <p:tag name="ARTICULATE_SLIDE_THUMBNAIL_REFRESH" val="1"/>
</p:tagLst>
</file>

<file path=ppt/tags/tag18.xml><?xml version="1.0" encoding="utf-8"?>
<p:tagLst xmlns:p="http://schemas.openxmlformats.org/presentationml/2006/main">
  <p:tag name="ARTICULATE_SLIDE_THUMBNAIL_REFRESH" val="1"/>
</p:tagLst>
</file>

<file path=ppt/tags/tag180.xml><?xml version="1.0" encoding="utf-8"?>
<p:tagLst xmlns:p="http://schemas.openxmlformats.org/presentationml/2006/main">
  <p:tag name="ARTICULATE_SLIDE_THUMBNAIL_REFRESH" val="1"/>
</p:tagLst>
</file>

<file path=ppt/tags/tag181.xml><?xml version="1.0" encoding="utf-8"?>
<p:tagLst xmlns:p="http://schemas.openxmlformats.org/presentationml/2006/main">
  <p:tag name="ARTICULATE_SLIDE_THUMBNAIL_REFRESH" val="1"/>
</p:tagLst>
</file>

<file path=ppt/tags/tag182.xml><?xml version="1.0" encoding="utf-8"?>
<p:tagLst xmlns:p="http://schemas.openxmlformats.org/presentationml/2006/main">
  <p:tag name="ARTICULATE_SLIDE_THUMBNAIL_REFRESH" val="1"/>
</p:tagLst>
</file>

<file path=ppt/tags/tag183.xml><?xml version="1.0" encoding="utf-8"?>
<p:tagLst xmlns:p="http://schemas.openxmlformats.org/presentationml/2006/main">
  <p:tag name="ARTICULATE_SLIDE_THUMBNAIL_REFRESH" val="1"/>
</p:tagLst>
</file>

<file path=ppt/tags/tag184.xml><?xml version="1.0" encoding="utf-8"?>
<p:tagLst xmlns:p="http://schemas.openxmlformats.org/presentationml/2006/main">
  <p:tag name="ARTICULATE_SLIDE_THUMBNAIL_REFRESH" val="1"/>
</p:tagLst>
</file>

<file path=ppt/tags/tag185.xml><?xml version="1.0" encoding="utf-8"?>
<p:tagLst xmlns:p="http://schemas.openxmlformats.org/presentationml/2006/main">
  <p:tag name="ARTICULATE_SLIDE_THUMBNAIL_REFRESH" val="1"/>
</p:tagLst>
</file>

<file path=ppt/tags/tag186.xml><?xml version="1.0" encoding="utf-8"?>
<p:tagLst xmlns:p="http://schemas.openxmlformats.org/presentationml/2006/main">
  <p:tag name="ARTICULATE_SLIDE_THUMBNAIL_REFRESH" val="1"/>
</p:tagLst>
</file>

<file path=ppt/tags/tag187.xml><?xml version="1.0" encoding="utf-8"?>
<p:tagLst xmlns:p="http://schemas.openxmlformats.org/presentationml/2006/main">
  <p:tag name="ARTICULATE_SLIDE_THUMBNAIL_REFRESH" val="1"/>
</p:tagLst>
</file>

<file path=ppt/tags/tag188.xml><?xml version="1.0" encoding="utf-8"?>
<p:tagLst xmlns:p="http://schemas.openxmlformats.org/presentationml/2006/main">
  <p:tag name="ARTICULATE_SLIDE_THUMBNAIL_REFRESH" val="1"/>
</p:tagLst>
</file>

<file path=ppt/tags/tag189.xml><?xml version="1.0" encoding="utf-8"?>
<p:tagLst xmlns:p="http://schemas.openxmlformats.org/presentationml/2006/main">
  <p:tag name="ARTICULATE_SLIDE_THUMBNAIL_REFRESH" val="1"/>
</p:tagLst>
</file>

<file path=ppt/tags/tag19.xml><?xml version="1.0" encoding="utf-8"?>
<p:tagLst xmlns:p="http://schemas.openxmlformats.org/presentationml/2006/main">
  <p:tag name="ARTICULATE_SLIDE_THUMBNAIL_REFRESH" val="1"/>
</p:tagLst>
</file>

<file path=ppt/tags/tag190.xml><?xml version="1.0" encoding="utf-8"?>
<p:tagLst xmlns:p="http://schemas.openxmlformats.org/presentationml/2006/main">
  <p:tag name="ARTICULATE_SLIDE_THUMBNAIL_REFRESH" val="1"/>
</p:tagLst>
</file>

<file path=ppt/tags/tag191.xml><?xml version="1.0" encoding="utf-8"?>
<p:tagLst xmlns:p="http://schemas.openxmlformats.org/presentationml/2006/main">
  <p:tag name="ARTICULATE_SLIDE_THUMBNAIL_REFRESH" val="1"/>
</p:tagLst>
</file>

<file path=ppt/tags/tag192.xml><?xml version="1.0" encoding="utf-8"?>
<p:tagLst xmlns:p="http://schemas.openxmlformats.org/presentationml/2006/main">
  <p:tag name="ARTICULATE_SLIDE_THUMBNAIL_REFRESH" val="1"/>
</p:tagLst>
</file>

<file path=ppt/tags/tag193.xml><?xml version="1.0" encoding="utf-8"?>
<p:tagLst xmlns:p="http://schemas.openxmlformats.org/presentationml/2006/main">
  <p:tag name="ARTICULATE_SLIDE_THUMBNAIL_REFRESH" val="1"/>
</p:tagLst>
</file>

<file path=ppt/tags/tag194.xml><?xml version="1.0" encoding="utf-8"?>
<p:tagLst xmlns:p="http://schemas.openxmlformats.org/presentationml/2006/main">
  <p:tag name="ARTICULATE_SLIDE_THUMBNAIL_REFRESH" val="1"/>
</p:tagLst>
</file>

<file path=ppt/tags/tag195.xml><?xml version="1.0" encoding="utf-8"?>
<p:tagLst xmlns:p="http://schemas.openxmlformats.org/presentationml/2006/main">
  <p:tag name="ARTICULATE_SLIDE_THUMBNAIL_REFRESH" val="1"/>
</p:tagLst>
</file>

<file path=ppt/tags/tag196.xml><?xml version="1.0" encoding="utf-8"?>
<p:tagLst xmlns:p="http://schemas.openxmlformats.org/presentationml/2006/main">
  <p:tag name="ARTICULATE_SLIDE_THUMBNAIL_REFRESH" val="1"/>
</p:tagLst>
</file>

<file path=ppt/tags/tag197.xml><?xml version="1.0" encoding="utf-8"?>
<p:tagLst xmlns:p="http://schemas.openxmlformats.org/presentationml/2006/main">
  <p:tag name="ARTICULATE_SLIDE_THUMBNAIL_REFRESH" val="1"/>
</p:tagLst>
</file>

<file path=ppt/tags/tag198.xml><?xml version="1.0" encoding="utf-8"?>
<p:tagLst xmlns:p="http://schemas.openxmlformats.org/presentationml/2006/main">
  <p:tag name="ARTICULATE_SLIDE_THUMBNAIL_REFRESH" val="1"/>
</p:tagLst>
</file>

<file path=ppt/tags/tag199.xml><?xml version="1.0" encoding="utf-8"?>
<p:tagLst xmlns:p="http://schemas.openxmlformats.org/presentationml/2006/main">
  <p:tag name="ARTICULATE_SLIDE_THUMBNAIL_REFRESH" val="1"/>
</p:tagLst>
</file>

<file path=ppt/tags/tag2.xml><?xml version="1.0" encoding="utf-8"?>
<p:tagLst xmlns:p="http://schemas.openxmlformats.org/presentationml/2006/main">
  <p:tag name="ARTICULATE_SLIDE_THUMBNAIL_REFRESH" val="1"/>
</p:tagLst>
</file>

<file path=ppt/tags/tag20.xml><?xml version="1.0" encoding="utf-8"?>
<p:tagLst xmlns:p="http://schemas.openxmlformats.org/presentationml/2006/main">
  <p:tag name="ARTICULATE_SLIDE_THUMBNAIL_REFRESH" val="1"/>
</p:tagLst>
</file>

<file path=ppt/tags/tag200.xml><?xml version="1.0" encoding="utf-8"?>
<p:tagLst xmlns:p="http://schemas.openxmlformats.org/presentationml/2006/main">
  <p:tag name="ARTICULATE_SLIDE_THUMBNAIL_REFRESH" val="1"/>
</p:tagLst>
</file>

<file path=ppt/tags/tag201.xml><?xml version="1.0" encoding="utf-8"?>
<p:tagLst xmlns:p="http://schemas.openxmlformats.org/presentationml/2006/main">
  <p:tag name="ARTICULATE_SLIDE_THUMBNAIL_REFRESH" val="1"/>
</p:tagLst>
</file>

<file path=ppt/tags/tag202.xml><?xml version="1.0" encoding="utf-8"?>
<p:tagLst xmlns:p="http://schemas.openxmlformats.org/presentationml/2006/main">
  <p:tag name="ARTICULATE_SLIDE_THUMBNAIL_REFRESH" val="1"/>
</p:tagLst>
</file>

<file path=ppt/tags/tag203.xml><?xml version="1.0" encoding="utf-8"?>
<p:tagLst xmlns:p="http://schemas.openxmlformats.org/presentationml/2006/main">
  <p:tag name="ARTICULATE_SLIDE_THUMBNAIL_REFRESH" val="1"/>
</p:tagLst>
</file>

<file path=ppt/tags/tag204.xml><?xml version="1.0" encoding="utf-8"?>
<p:tagLst xmlns:p="http://schemas.openxmlformats.org/presentationml/2006/main">
  <p:tag name="ARTICULATE_SLIDE_THUMBNAIL_REFRESH" val="1"/>
</p:tagLst>
</file>

<file path=ppt/tags/tag205.xml><?xml version="1.0" encoding="utf-8"?>
<p:tagLst xmlns:p="http://schemas.openxmlformats.org/presentationml/2006/main">
  <p:tag name="ARTICULATE_SLIDE_THUMBNAIL_REFRESH" val="1"/>
</p:tagLst>
</file>

<file path=ppt/tags/tag206.xml><?xml version="1.0" encoding="utf-8"?>
<p:tagLst xmlns:p="http://schemas.openxmlformats.org/presentationml/2006/main">
  <p:tag name="ARTICULATE_SLIDE_THUMBNAIL_REFRESH" val="1"/>
</p:tagLst>
</file>

<file path=ppt/tags/tag207.xml><?xml version="1.0" encoding="utf-8"?>
<p:tagLst xmlns:p="http://schemas.openxmlformats.org/presentationml/2006/main">
  <p:tag name="ARTICULATE_SLIDE_THUMBNAIL_REFRESH" val="1"/>
</p:tagLst>
</file>

<file path=ppt/tags/tag208.xml><?xml version="1.0" encoding="utf-8"?>
<p:tagLst xmlns:p="http://schemas.openxmlformats.org/presentationml/2006/main">
  <p:tag name="ARTICULATE_SLIDE_THUMBNAIL_REFRESH" val="1"/>
</p:tagLst>
</file>

<file path=ppt/tags/tag209.xml><?xml version="1.0" encoding="utf-8"?>
<p:tagLst xmlns:p="http://schemas.openxmlformats.org/presentationml/2006/main">
  <p:tag name="ARTICULATE_SLIDE_THUMBNAIL_REFRESH" val="1"/>
</p:tagLst>
</file>

<file path=ppt/tags/tag21.xml><?xml version="1.0" encoding="utf-8"?>
<p:tagLst xmlns:p="http://schemas.openxmlformats.org/presentationml/2006/main">
  <p:tag name="ARTICULATE_SLIDE_THUMBNAIL_REFRESH" val="1"/>
</p:tagLst>
</file>

<file path=ppt/tags/tag210.xml><?xml version="1.0" encoding="utf-8"?>
<p:tagLst xmlns:p="http://schemas.openxmlformats.org/presentationml/2006/main">
  <p:tag name="ARTICULATE_SLIDE_THUMBNAIL_REFRESH" val="1"/>
</p:tagLst>
</file>

<file path=ppt/tags/tag211.xml><?xml version="1.0" encoding="utf-8"?>
<p:tagLst xmlns:p="http://schemas.openxmlformats.org/presentationml/2006/main">
  <p:tag name="ARTICULATE_SLIDE_THUMBNAIL_REFRESH" val="1"/>
</p:tagLst>
</file>

<file path=ppt/tags/tag212.xml><?xml version="1.0" encoding="utf-8"?>
<p:tagLst xmlns:p="http://schemas.openxmlformats.org/presentationml/2006/main">
  <p:tag name="ARTICULATE_SLIDE_THUMBNAIL_REFRESH" val="1"/>
</p:tagLst>
</file>

<file path=ppt/tags/tag213.xml><?xml version="1.0" encoding="utf-8"?>
<p:tagLst xmlns:p="http://schemas.openxmlformats.org/presentationml/2006/main">
  <p:tag name="ARTICULATE_SLIDE_THUMBNAIL_REFRESH" val="1"/>
</p:tagLst>
</file>

<file path=ppt/tags/tag214.xml><?xml version="1.0" encoding="utf-8"?>
<p:tagLst xmlns:p="http://schemas.openxmlformats.org/presentationml/2006/main">
  <p:tag name="ARTICULATE_SLIDE_THUMBNAIL_REFRESH" val="1"/>
</p:tagLst>
</file>

<file path=ppt/tags/tag215.xml><?xml version="1.0" encoding="utf-8"?>
<p:tagLst xmlns:p="http://schemas.openxmlformats.org/presentationml/2006/main">
  <p:tag name="ARTICULATE_SLIDE_THUMBNAIL_REFRESH" val="1"/>
</p:tagLst>
</file>

<file path=ppt/tags/tag216.xml><?xml version="1.0" encoding="utf-8"?>
<p:tagLst xmlns:p="http://schemas.openxmlformats.org/presentationml/2006/main">
  <p:tag name="ARTICULATE_SLIDE_THUMBNAIL_REFRESH" val="1"/>
</p:tagLst>
</file>

<file path=ppt/tags/tag217.xml><?xml version="1.0" encoding="utf-8"?>
<p:tagLst xmlns:p="http://schemas.openxmlformats.org/presentationml/2006/main">
  <p:tag name="ARTICULATE_SLIDE_THUMBNAIL_REFRESH" val="1"/>
</p:tagLst>
</file>

<file path=ppt/tags/tag218.xml><?xml version="1.0" encoding="utf-8"?>
<p:tagLst xmlns:p="http://schemas.openxmlformats.org/presentationml/2006/main">
  <p:tag name="ARTICULATE_SLIDE_THUMBNAIL_REFRESH" val="1"/>
</p:tagLst>
</file>

<file path=ppt/tags/tag219.xml><?xml version="1.0" encoding="utf-8"?>
<p:tagLst xmlns:p="http://schemas.openxmlformats.org/presentationml/2006/main">
  <p:tag name="ARTICULATE_SLIDE_THUMBNAIL_REFRESH" val="1"/>
</p:tagLst>
</file>

<file path=ppt/tags/tag22.xml><?xml version="1.0" encoding="utf-8"?>
<p:tagLst xmlns:p="http://schemas.openxmlformats.org/presentationml/2006/main">
  <p:tag name="ARTICULATE_SLIDE_THUMBNAIL_REFRESH" val="1"/>
</p:tagLst>
</file>

<file path=ppt/tags/tag220.xml><?xml version="1.0" encoding="utf-8"?>
<p:tagLst xmlns:p="http://schemas.openxmlformats.org/presentationml/2006/main">
  <p:tag name="ARTICULATE_SLIDE_THUMBNAIL_REFRESH" val="1"/>
</p:tagLst>
</file>

<file path=ppt/tags/tag221.xml><?xml version="1.0" encoding="utf-8"?>
<p:tagLst xmlns:p="http://schemas.openxmlformats.org/presentationml/2006/main">
  <p:tag name="ARTICULATE_SLIDE_THUMBNAIL_REFRESH" val="1"/>
</p:tagLst>
</file>

<file path=ppt/tags/tag222.xml><?xml version="1.0" encoding="utf-8"?>
<p:tagLst xmlns:p="http://schemas.openxmlformats.org/presentationml/2006/main">
  <p:tag name="ARTICULATE_SLIDE_THUMBNAIL_REFRESH" val="1"/>
</p:tagLst>
</file>

<file path=ppt/tags/tag223.xml><?xml version="1.0" encoding="utf-8"?>
<p:tagLst xmlns:p="http://schemas.openxmlformats.org/presentationml/2006/main">
  <p:tag name="ARTICULATE_SLIDE_THUMBNAIL_REFRESH" val="1"/>
</p:tagLst>
</file>

<file path=ppt/tags/tag224.xml><?xml version="1.0" encoding="utf-8"?>
<p:tagLst xmlns:p="http://schemas.openxmlformats.org/presentationml/2006/main">
  <p:tag name="ARTICULATE_SLIDE_THUMBNAIL_REFRESH" val="1"/>
</p:tagLst>
</file>

<file path=ppt/tags/tag225.xml><?xml version="1.0" encoding="utf-8"?>
<p:tagLst xmlns:p="http://schemas.openxmlformats.org/presentationml/2006/main">
  <p:tag name="ARTICULATE_SLIDE_THUMBNAIL_REFRESH" val="1"/>
</p:tagLst>
</file>

<file path=ppt/tags/tag226.xml><?xml version="1.0" encoding="utf-8"?>
<p:tagLst xmlns:p="http://schemas.openxmlformats.org/presentationml/2006/main">
  <p:tag name="ARTICULATE_SLIDE_THUMBNAIL_REFRESH" val="1"/>
</p:tagLst>
</file>

<file path=ppt/tags/tag227.xml><?xml version="1.0" encoding="utf-8"?>
<p:tagLst xmlns:p="http://schemas.openxmlformats.org/presentationml/2006/main">
  <p:tag name="ARTICULATE_SLIDE_THUMBNAIL_REFRESH" val="1"/>
</p:tagLst>
</file>

<file path=ppt/tags/tag228.xml><?xml version="1.0" encoding="utf-8"?>
<p:tagLst xmlns:p="http://schemas.openxmlformats.org/presentationml/2006/main">
  <p:tag name="ARTICULATE_SLIDE_THUMBNAIL_REFRESH" val="1"/>
</p:tagLst>
</file>

<file path=ppt/tags/tag229.xml><?xml version="1.0" encoding="utf-8"?>
<p:tagLst xmlns:p="http://schemas.openxmlformats.org/presentationml/2006/main">
  <p:tag name="ARTICULATE_SLIDE_THUMBNAIL_REFRESH" val="1"/>
</p:tagLst>
</file>

<file path=ppt/tags/tag23.xml><?xml version="1.0" encoding="utf-8"?>
<p:tagLst xmlns:p="http://schemas.openxmlformats.org/presentationml/2006/main">
  <p:tag name="ARTICULATE_SLIDE_THUMBNAIL_REFRESH" val="1"/>
</p:tagLst>
</file>

<file path=ppt/tags/tag230.xml><?xml version="1.0" encoding="utf-8"?>
<p:tagLst xmlns:p="http://schemas.openxmlformats.org/presentationml/2006/main">
  <p:tag name="ARTICULATE_SLIDE_THUMBNAIL_REFRESH" val="1"/>
</p:tagLst>
</file>

<file path=ppt/tags/tag231.xml><?xml version="1.0" encoding="utf-8"?>
<p:tagLst xmlns:p="http://schemas.openxmlformats.org/presentationml/2006/main">
  <p:tag name="ARTICULATE_SLIDE_THUMBNAIL_REFRESH" val="1"/>
</p:tagLst>
</file>

<file path=ppt/tags/tag232.xml><?xml version="1.0" encoding="utf-8"?>
<p:tagLst xmlns:p="http://schemas.openxmlformats.org/presentationml/2006/main">
  <p:tag name="ARTICULATE_SLIDE_THUMBNAIL_REFRESH" val="1"/>
</p:tagLst>
</file>

<file path=ppt/tags/tag233.xml><?xml version="1.0" encoding="utf-8"?>
<p:tagLst xmlns:p="http://schemas.openxmlformats.org/presentationml/2006/main">
  <p:tag name="ARTICULATE_SLIDE_THUMBNAIL_REFRESH" val="1"/>
</p:tagLst>
</file>

<file path=ppt/tags/tag234.xml><?xml version="1.0" encoding="utf-8"?>
<p:tagLst xmlns:p="http://schemas.openxmlformats.org/presentationml/2006/main">
  <p:tag name="ARTICULATE_SLIDE_THUMBNAIL_REFRESH" val="1"/>
</p:tagLst>
</file>

<file path=ppt/tags/tag235.xml><?xml version="1.0" encoding="utf-8"?>
<p:tagLst xmlns:p="http://schemas.openxmlformats.org/presentationml/2006/main">
  <p:tag name="ARTICULATE_SLIDE_THUMBNAIL_REFRESH" val="1"/>
</p:tagLst>
</file>

<file path=ppt/tags/tag236.xml><?xml version="1.0" encoding="utf-8"?>
<p:tagLst xmlns:p="http://schemas.openxmlformats.org/presentationml/2006/main">
  <p:tag name="ARTICULATE_SLIDE_THUMBNAIL_REFRESH" val="1"/>
</p:tagLst>
</file>

<file path=ppt/tags/tag237.xml><?xml version="1.0" encoding="utf-8"?>
<p:tagLst xmlns:p="http://schemas.openxmlformats.org/presentationml/2006/main">
  <p:tag name="ARTICULATE_SLIDE_THUMBNAIL_REFRESH" val="1"/>
</p:tagLst>
</file>

<file path=ppt/tags/tag238.xml><?xml version="1.0" encoding="utf-8"?>
<p:tagLst xmlns:p="http://schemas.openxmlformats.org/presentationml/2006/main">
  <p:tag name="ARTICULATE_SLIDE_THUMBNAIL_REFRESH" val="1"/>
</p:tagLst>
</file>

<file path=ppt/tags/tag239.xml><?xml version="1.0" encoding="utf-8"?>
<p:tagLst xmlns:p="http://schemas.openxmlformats.org/presentationml/2006/main">
  <p:tag name="ARTICULATE_SLIDE_THUMBNAIL_REFRESH" val="1"/>
</p:tagLst>
</file>

<file path=ppt/tags/tag24.xml><?xml version="1.0" encoding="utf-8"?>
<p:tagLst xmlns:p="http://schemas.openxmlformats.org/presentationml/2006/main">
  <p:tag name="ARTICULATE_SLIDE_THUMBNAIL_REFRESH" val="1"/>
</p:tagLst>
</file>

<file path=ppt/tags/tag240.xml><?xml version="1.0" encoding="utf-8"?>
<p:tagLst xmlns:p="http://schemas.openxmlformats.org/presentationml/2006/main">
  <p:tag name="ARTICULATE_SLIDE_THUMBNAIL_REFRESH" val="1"/>
</p:tagLst>
</file>

<file path=ppt/tags/tag241.xml><?xml version="1.0" encoding="utf-8"?>
<p:tagLst xmlns:p="http://schemas.openxmlformats.org/presentationml/2006/main">
  <p:tag name="ARTICULATE_SLIDE_THUMBNAIL_REFRESH" val="1"/>
</p:tagLst>
</file>

<file path=ppt/tags/tag242.xml><?xml version="1.0" encoding="utf-8"?>
<p:tagLst xmlns:p="http://schemas.openxmlformats.org/presentationml/2006/main">
  <p:tag name="ARTICULATE_SLIDE_THUMBNAIL_REFRESH" val="1"/>
</p:tagLst>
</file>

<file path=ppt/tags/tag243.xml><?xml version="1.0" encoding="utf-8"?>
<p:tagLst xmlns:p="http://schemas.openxmlformats.org/presentationml/2006/main">
  <p:tag name="ARTICULATE_SLIDE_THUMBNAIL_REFRESH" val="1"/>
</p:tagLst>
</file>

<file path=ppt/tags/tag244.xml><?xml version="1.0" encoding="utf-8"?>
<p:tagLst xmlns:p="http://schemas.openxmlformats.org/presentationml/2006/main">
  <p:tag name="ARTICULATE_SLIDE_THUMBNAIL_REFRESH" val="1"/>
</p:tagLst>
</file>

<file path=ppt/tags/tag245.xml><?xml version="1.0" encoding="utf-8"?>
<p:tagLst xmlns:p="http://schemas.openxmlformats.org/presentationml/2006/main">
  <p:tag name="ARTICULATE_SLIDE_THUMBNAIL_REFRESH" val="1"/>
</p:tagLst>
</file>

<file path=ppt/tags/tag246.xml><?xml version="1.0" encoding="utf-8"?>
<p:tagLst xmlns:p="http://schemas.openxmlformats.org/presentationml/2006/main">
  <p:tag name="ARTICULATE_SLIDE_THUMBNAIL_REFRESH" val="1"/>
</p:tagLst>
</file>

<file path=ppt/tags/tag247.xml><?xml version="1.0" encoding="utf-8"?>
<p:tagLst xmlns:p="http://schemas.openxmlformats.org/presentationml/2006/main">
  <p:tag name="ARTICULATE_SLIDE_THUMBNAIL_REFRESH" val="1"/>
</p:tagLst>
</file>

<file path=ppt/tags/tag248.xml><?xml version="1.0" encoding="utf-8"?>
<p:tagLst xmlns:p="http://schemas.openxmlformats.org/presentationml/2006/main">
  <p:tag name="ARTICULATE_SLIDE_THUMBNAIL_REFRESH" val="1"/>
</p:tagLst>
</file>

<file path=ppt/tags/tag249.xml><?xml version="1.0" encoding="utf-8"?>
<p:tagLst xmlns:p="http://schemas.openxmlformats.org/presentationml/2006/main">
  <p:tag name="ARTICULATE_SLIDE_THUMBNAIL_REFRESH" val="1"/>
</p:tagLst>
</file>

<file path=ppt/tags/tag25.xml><?xml version="1.0" encoding="utf-8"?>
<p:tagLst xmlns:p="http://schemas.openxmlformats.org/presentationml/2006/main">
  <p:tag name="ARTICULATE_SLIDE_THUMBNAIL_REFRESH" val="1"/>
</p:tagLst>
</file>

<file path=ppt/tags/tag250.xml><?xml version="1.0" encoding="utf-8"?>
<p:tagLst xmlns:p="http://schemas.openxmlformats.org/presentationml/2006/main">
  <p:tag name="ARTICULATE_SLIDE_THUMBNAIL_REFRESH" val="1"/>
</p:tagLst>
</file>

<file path=ppt/tags/tag251.xml><?xml version="1.0" encoding="utf-8"?>
<p:tagLst xmlns:p="http://schemas.openxmlformats.org/presentationml/2006/main">
  <p:tag name="ARTICULATE_SLIDE_THUMBNAIL_REFRESH" val="1"/>
</p:tagLst>
</file>

<file path=ppt/tags/tag252.xml><?xml version="1.0" encoding="utf-8"?>
<p:tagLst xmlns:p="http://schemas.openxmlformats.org/presentationml/2006/main">
  <p:tag name="ARTICULATE_SLIDE_THUMBNAIL_REFRESH" val="1"/>
</p:tagLst>
</file>

<file path=ppt/tags/tag253.xml><?xml version="1.0" encoding="utf-8"?>
<p:tagLst xmlns:p="http://schemas.openxmlformats.org/presentationml/2006/main">
  <p:tag name="ARTICULATE_SLIDE_THUMBNAIL_REFRESH" val="1"/>
</p:tagLst>
</file>

<file path=ppt/tags/tag254.xml><?xml version="1.0" encoding="utf-8"?>
<p:tagLst xmlns:p="http://schemas.openxmlformats.org/presentationml/2006/main">
  <p:tag name="ARTICULATE_SLIDE_THUMBNAIL_REFRESH" val="1"/>
</p:tagLst>
</file>

<file path=ppt/tags/tag255.xml><?xml version="1.0" encoding="utf-8"?>
<p:tagLst xmlns:p="http://schemas.openxmlformats.org/presentationml/2006/main">
  <p:tag name="ARTICULATE_SLIDE_THUMBNAIL_REFRESH" val="1"/>
</p:tagLst>
</file>

<file path=ppt/tags/tag256.xml><?xml version="1.0" encoding="utf-8"?>
<p:tagLst xmlns:p="http://schemas.openxmlformats.org/presentationml/2006/main">
  <p:tag name="ARTICULATE_SLIDE_THUMBNAIL_REFRESH" val="1"/>
</p:tagLst>
</file>

<file path=ppt/tags/tag257.xml><?xml version="1.0" encoding="utf-8"?>
<p:tagLst xmlns:p="http://schemas.openxmlformats.org/presentationml/2006/main">
  <p:tag name="ARTICULATE_SLIDE_THUMBNAIL_REFRESH" val="1"/>
</p:tagLst>
</file>

<file path=ppt/tags/tag258.xml><?xml version="1.0" encoding="utf-8"?>
<p:tagLst xmlns:p="http://schemas.openxmlformats.org/presentationml/2006/main">
  <p:tag name="ARTICULATE_SLIDE_THUMBNAIL_REFRESH" val="1"/>
</p:tagLst>
</file>

<file path=ppt/tags/tag259.xml><?xml version="1.0" encoding="utf-8"?>
<p:tagLst xmlns:p="http://schemas.openxmlformats.org/presentationml/2006/main">
  <p:tag name="ARTICULATE_SLIDE_THUMBNAIL_REFRESH" val="1"/>
</p:tagLst>
</file>

<file path=ppt/tags/tag26.xml><?xml version="1.0" encoding="utf-8"?>
<p:tagLst xmlns:p="http://schemas.openxmlformats.org/presentationml/2006/main">
  <p:tag name="ARTICULATE_SLIDE_THUMBNAIL_REFRESH" val="1"/>
</p:tagLst>
</file>

<file path=ppt/tags/tag260.xml><?xml version="1.0" encoding="utf-8"?>
<p:tagLst xmlns:p="http://schemas.openxmlformats.org/presentationml/2006/main">
  <p:tag name="ARTICULATE_SLIDE_THUMBNAIL_REFRESH" val="1"/>
</p:tagLst>
</file>

<file path=ppt/tags/tag261.xml><?xml version="1.0" encoding="utf-8"?>
<p:tagLst xmlns:p="http://schemas.openxmlformats.org/presentationml/2006/main">
  <p:tag name="ARTICULATE_SLIDE_THUMBNAIL_REFRESH" val="1"/>
</p:tagLst>
</file>

<file path=ppt/tags/tag262.xml><?xml version="1.0" encoding="utf-8"?>
<p:tagLst xmlns:p="http://schemas.openxmlformats.org/presentationml/2006/main">
  <p:tag name="ARTICULATE_SLIDE_THUMBNAIL_REFRESH" val="1"/>
</p:tagLst>
</file>

<file path=ppt/tags/tag263.xml><?xml version="1.0" encoding="utf-8"?>
<p:tagLst xmlns:p="http://schemas.openxmlformats.org/presentationml/2006/main">
  <p:tag name="ARTICULATE_SLIDE_THUMBNAIL_REFRESH" val="1"/>
</p:tagLst>
</file>

<file path=ppt/tags/tag264.xml><?xml version="1.0" encoding="utf-8"?>
<p:tagLst xmlns:p="http://schemas.openxmlformats.org/presentationml/2006/main">
  <p:tag name="ARTICULATE_SLIDE_THUMBNAIL_REFRESH" val="1"/>
</p:tagLst>
</file>

<file path=ppt/tags/tag265.xml><?xml version="1.0" encoding="utf-8"?>
<p:tagLst xmlns:p="http://schemas.openxmlformats.org/presentationml/2006/main">
  <p:tag name="ARTICULATE_SLIDE_THUMBNAIL_REFRESH" val="1"/>
</p:tagLst>
</file>

<file path=ppt/tags/tag266.xml><?xml version="1.0" encoding="utf-8"?>
<p:tagLst xmlns:p="http://schemas.openxmlformats.org/presentationml/2006/main">
  <p:tag name="ARTICULATE_SLIDE_THUMBNAIL_REFRESH" val="1"/>
</p:tagLst>
</file>

<file path=ppt/tags/tag267.xml><?xml version="1.0" encoding="utf-8"?>
<p:tagLst xmlns:p="http://schemas.openxmlformats.org/presentationml/2006/main">
  <p:tag name="ARTICULATE_SLIDE_THUMBNAIL_REFRESH" val="1"/>
</p:tagLst>
</file>

<file path=ppt/tags/tag268.xml><?xml version="1.0" encoding="utf-8"?>
<p:tagLst xmlns:p="http://schemas.openxmlformats.org/presentationml/2006/main">
  <p:tag name="ARTICULATE_SLIDE_THUMBNAIL_REFRESH" val="1"/>
</p:tagLst>
</file>

<file path=ppt/tags/tag269.xml><?xml version="1.0" encoding="utf-8"?>
<p:tagLst xmlns:p="http://schemas.openxmlformats.org/presentationml/2006/main">
  <p:tag name="ARTICULATE_SLIDE_THUMBNAIL_REFRESH" val="1"/>
</p:tagLst>
</file>

<file path=ppt/tags/tag27.xml><?xml version="1.0" encoding="utf-8"?>
<p:tagLst xmlns:p="http://schemas.openxmlformats.org/presentationml/2006/main">
  <p:tag name="ARTICULATE_SLIDE_THUMBNAIL_REFRESH" val="1"/>
</p:tagLst>
</file>

<file path=ppt/tags/tag270.xml><?xml version="1.0" encoding="utf-8"?>
<p:tagLst xmlns:p="http://schemas.openxmlformats.org/presentationml/2006/main">
  <p:tag name="ARTICULATE_SLIDE_THUMBNAIL_REFRESH" val="1"/>
</p:tagLst>
</file>

<file path=ppt/tags/tag271.xml><?xml version="1.0" encoding="utf-8"?>
<p:tagLst xmlns:p="http://schemas.openxmlformats.org/presentationml/2006/main">
  <p:tag name="ARTICULATE_SLIDE_THUMBNAIL_REFRESH" val="1"/>
</p:tagLst>
</file>

<file path=ppt/tags/tag272.xml><?xml version="1.0" encoding="utf-8"?>
<p:tagLst xmlns:p="http://schemas.openxmlformats.org/presentationml/2006/main">
  <p:tag name="ARTICULATE_SLIDE_THUMBNAIL_REFRESH" val="1"/>
</p:tagLst>
</file>

<file path=ppt/tags/tag273.xml><?xml version="1.0" encoding="utf-8"?>
<p:tagLst xmlns:p="http://schemas.openxmlformats.org/presentationml/2006/main">
  <p:tag name="ARTICULATE_SLIDE_THUMBNAIL_REFRESH" val="1"/>
</p:tagLst>
</file>

<file path=ppt/tags/tag274.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ags/tag28.xml><?xml version="1.0" encoding="utf-8"?>
<p:tagLst xmlns:p="http://schemas.openxmlformats.org/presentationml/2006/main">
  <p:tag name="ARTICULATE_SLIDE_THUMBNAIL_REFRESH" val="1"/>
</p:tagLst>
</file>

<file path=ppt/tags/tag29.xml><?xml version="1.0" encoding="utf-8"?>
<p:tagLst xmlns:p="http://schemas.openxmlformats.org/presentationml/2006/main">
  <p:tag name="ARTICULATE_SLIDE_THUMBNAIL_REFRESH" val="1"/>
</p:tagLst>
</file>

<file path=ppt/tags/tag3.xml><?xml version="1.0" encoding="utf-8"?>
<p:tagLst xmlns:p="http://schemas.openxmlformats.org/presentationml/2006/main">
  <p:tag name="ARTICULATE_SLIDE_THUMBNAIL_REFRESH" val="1"/>
</p:tagLst>
</file>

<file path=ppt/tags/tag30.xml><?xml version="1.0" encoding="utf-8"?>
<p:tagLst xmlns:p="http://schemas.openxmlformats.org/presentationml/2006/main">
  <p:tag name="ARTICULATE_SLIDE_THUMBNAIL_REFRESH" val="1"/>
</p:tagLst>
</file>

<file path=ppt/tags/tag31.xml><?xml version="1.0" encoding="utf-8"?>
<p:tagLst xmlns:p="http://schemas.openxmlformats.org/presentationml/2006/main">
  <p:tag name="ARTICULATE_SLIDE_THUMBNAIL_REFRESH" val="1"/>
</p:tagLst>
</file>

<file path=ppt/tags/tag32.xml><?xml version="1.0" encoding="utf-8"?>
<p:tagLst xmlns:p="http://schemas.openxmlformats.org/presentationml/2006/main">
  <p:tag name="ARTICULATE_SLIDE_THUMBNAIL_REFRESH" val="1"/>
</p:tagLst>
</file>

<file path=ppt/tags/tag33.xml><?xml version="1.0" encoding="utf-8"?>
<p:tagLst xmlns:p="http://schemas.openxmlformats.org/presentationml/2006/main">
  <p:tag name="ARTICULATE_SLIDE_THUMBNAIL_REFRESH" val="1"/>
</p:tagLst>
</file>

<file path=ppt/tags/tag34.xml><?xml version="1.0" encoding="utf-8"?>
<p:tagLst xmlns:p="http://schemas.openxmlformats.org/presentationml/2006/main">
  <p:tag name="ARTICULATE_SLIDE_THUMBNAIL_REFRESH" val="1"/>
</p:tagLst>
</file>

<file path=ppt/tags/tag35.xml><?xml version="1.0" encoding="utf-8"?>
<p:tagLst xmlns:p="http://schemas.openxmlformats.org/presentationml/2006/main">
  <p:tag name="ARTICULATE_SLIDE_THUMBNAIL_REFRESH" val="1"/>
</p:tagLst>
</file>

<file path=ppt/tags/tag36.xml><?xml version="1.0" encoding="utf-8"?>
<p:tagLst xmlns:p="http://schemas.openxmlformats.org/presentationml/2006/main">
  <p:tag name="ARTICULATE_SLIDE_THUMBNAIL_REFRESH" val="1"/>
</p:tagLst>
</file>

<file path=ppt/tags/tag37.xml><?xml version="1.0" encoding="utf-8"?>
<p:tagLst xmlns:p="http://schemas.openxmlformats.org/presentationml/2006/main">
  <p:tag name="ARTICULATE_SLIDE_THUMBNAIL_REFRESH" val="1"/>
</p:tagLst>
</file>

<file path=ppt/tags/tag38.xml><?xml version="1.0" encoding="utf-8"?>
<p:tagLst xmlns:p="http://schemas.openxmlformats.org/presentationml/2006/main">
  <p:tag name="ARTICULATE_SLIDE_THUMBNAIL_REFRESH" val="1"/>
</p:tagLst>
</file>

<file path=ppt/tags/tag39.xml><?xml version="1.0" encoding="utf-8"?>
<p:tagLst xmlns:p="http://schemas.openxmlformats.org/presentationml/2006/main">
  <p:tag name="ARTICULATE_SLIDE_THUMBNAIL_REFRESH" val="1"/>
</p:tagLst>
</file>

<file path=ppt/tags/tag4.xml><?xml version="1.0" encoding="utf-8"?>
<p:tagLst xmlns:p="http://schemas.openxmlformats.org/presentationml/2006/main">
  <p:tag name="ARTICULATE_SLIDE_THUMBNAIL_REFRESH" val="1"/>
</p:tagLst>
</file>

<file path=ppt/tags/tag40.xml><?xml version="1.0" encoding="utf-8"?>
<p:tagLst xmlns:p="http://schemas.openxmlformats.org/presentationml/2006/main">
  <p:tag name="ARTICULATE_SLIDE_THUMBNAIL_REFRESH" val="1"/>
</p:tagLst>
</file>

<file path=ppt/tags/tag41.xml><?xml version="1.0" encoding="utf-8"?>
<p:tagLst xmlns:p="http://schemas.openxmlformats.org/presentationml/2006/main">
  <p:tag name="ARTICULATE_SLIDE_THUMBNAIL_REFRESH" val="1"/>
</p:tagLst>
</file>

<file path=ppt/tags/tag42.xml><?xml version="1.0" encoding="utf-8"?>
<p:tagLst xmlns:p="http://schemas.openxmlformats.org/presentationml/2006/main">
  <p:tag name="ARTICULATE_SLIDE_THUMBNAIL_REFRESH" val="1"/>
</p:tagLst>
</file>

<file path=ppt/tags/tag43.xml><?xml version="1.0" encoding="utf-8"?>
<p:tagLst xmlns:p="http://schemas.openxmlformats.org/presentationml/2006/main">
  <p:tag name="ARTICULATE_SLIDE_THUMBNAIL_REFRESH" val="1"/>
</p:tagLst>
</file>

<file path=ppt/tags/tag44.xml><?xml version="1.0" encoding="utf-8"?>
<p:tagLst xmlns:p="http://schemas.openxmlformats.org/presentationml/2006/main">
  <p:tag name="ARTICULATE_SLIDE_THUMBNAIL_REFRESH" val="1"/>
</p:tagLst>
</file>

<file path=ppt/tags/tag45.xml><?xml version="1.0" encoding="utf-8"?>
<p:tagLst xmlns:p="http://schemas.openxmlformats.org/presentationml/2006/main">
  <p:tag name="ARTICULATE_SLIDE_THUMBNAIL_REFRESH" val="1"/>
</p:tagLst>
</file>

<file path=ppt/tags/tag46.xml><?xml version="1.0" encoding="utf-8"?>
<p:tagLst xmlns:p="http://schemas.openxmlformats.org/presentationml/2006/main">
  <p:tag name="ARTICULATE_SLIDE_THUMBNAIL_REFRESH" val="1"/>
</p:tagLst>
</file>

<file path=ppt/tags/tag47.xml><?xml version="1.0" encoding="utf-8"?>
<p:tagLst xmlns:p="http://schemas.openxmlformats.org/presentationml/2006/main">
  <p:tag name="ARTICULATE_SLIDE_THUMBNAIL_REFRESH" val="1"/>
</p:tagLst>
</file>

<file path=ppt/tags/tag48.xml><?xml version="1.0" encoding="utf-8"?>
<p:tagLst xmlns:p="http://schemas.openxmlformats.org/presentationml/2006/main">
  <p:tag name="ARTICULATE_SLIDE_THUMBNAIL_REFRESH" val="1"/>
</p:tagLst>
</file>

<file path=ppt/tags/tag49.xml><?xml version="1.0" encoding="utf-8"?>
<p:tagLst xmlns:p="http://schemas.openxmlformats.org/presentationml/2006/main">
  <p:tag name="ARTICULATE_SLIDE_THUMBNAIL_REFRESH" val="1"/>
</p:tagLst>
</file>

<file path=ppt/tags/tag5.xml><?xml version="1.0" encoding="utf-8"?>
<p:tagLst xmlns:p="http://schemas.openxmlformats.org/presentationml/2006/main">
  <p:tag name="ARTICULATE_SLIDE_THUMBNAIL_REFRESH" val="1"/>
</p:tagLst>
</file>

<file path=ppt/tags/tag50.xml><?xml version="1.0" encoding="utf-8"?>
<p:tagLst xmlns:p="http://schemas.openxmlformats.org/presentationml/2006/main">
  <p:tag name="ARTICULATE_SLIDE_THUMBNAIL_REFRESH" val="1"/>
</p:tagLst>
</file>

<file path=ppt/tags/tag51.xml><?xml version="1.0" encoding="utf-8"?>
<p:tagLst xmlns:p="http://schemas.openxmlformats.org/presentationml/2006/main">
  <p:tag name="ARTICULATE_SLIDE_THUMBNAIL_REFRESH" val="1"/>
</p:tagLst>
</file>

<file path=ppt/tags/tag52.xml><?xml version="1.0" encoding="utf-8"?>
<p:tagLst xmlns:p="http://schemas.openxmlformats.org/presentationml/2006/main">
  <p:tag name="ARTICULATE_SLIDE_THUMBNAIL_REFRESH" val="1"/>
</p:tagLst>
</file>

<file path=ppt/tags/tag53.xml><?xml version="1.0" encoding="utf-8"?>
<p:tagLst xmlns:p="http://schemas.openxmlformats.org/presentationml/2006/main">
  <p:tag name="ARTICULATE_SLIDE_THUMBNAIL_REFRESH" val="1"/>
</p:tagLst>
</file>

<file path=ppt/tags/tag54.xml><?xml version="1.0" encoding="utf-8"?>
<p:tagLst xmlns:p="http://schemas.openxmlformats.org/presentationml/2006/main">
  <p:tag name="ARTICULATE_SLIDE_THUMBNAIL_REFRESH" val="1"/>
</p:tagLst>
</file>

<file path=ppt/tags/tag55.xml><?xml version="1.0" encoding="utf-8"?>
<p:tagLst xmlns:p="http://schemas.openxmlformats.org/presentationml/2006/main">
  <p:tag name="ARTICULATE_SLIDE_THUMBNAIL_REFRESH" val="1"/>
</p:tagLst>
</file>

<file path=ppt/tags/tag56.xml><?xml version="1.0" encoding="utf-8"?>
<p:tagLst xmlns:p="http://schemas.openxmlformats.org/presentationml/2006/main">
  <p:tag name="ARTICULATE_SLIDE_THUMBNAIL_REFRESH" val="1"/>
</p:tagLst>
</file>

<file path=ppt/tags/tag57.xml><?xml version="1.0" encoding="utf-8"?>
<p:tagLst xmlns:p="http://schemas.openxmlformats.org/presentationml/2006/main">
  <p:tag name="ARTICULATE_SLIDE_THUMBNAIL_REFRESH" val="1"/>
</p:tagLst>
</file>

<file path=ppt/tags/tag58.xml><?xml version="1.0" encoding="utf-8"?>
<p:tagLst xmlns:p="http://schemas.openxmlformats.org/presentationml/2006/main">
  <p:tag name="ARTICULATE_SLIDE_THUMBNAIL_REFRESH" val="1"/>
</p:tagLst>
</file>

<file path=ppt/tags/tag59.xml><?xml version="1.0" encoding="utf-8"?>
<p:tagLst xmlns:p="http://schemas.openxmlformats.org/presentationml/2006/main">
  <p:tag name="ARTICULATE_SLIDE_THUMBNAIL_REFRESH" val="1"/>
</p:tagLst>
</file>

<file path=ppt/tags/tag6.xml><?xml version="1.0" encoding="utf-8"?>
<p:tagLst xmlns:p="http://schemas.openxmlformats.org/presentationml/2006/main">
  <p:tag name="ARTICULATE_SLIDE_THUMBNAIL_REFRESH" val="1"/>
</p:tagLst>
</file>

<file path=ppt/tags/tag60.xml><?xml version="1.0" encoding="utf-8"?>
<p:tagLst xmlns:p="http://schemas.openxmlformats.org/presentationml/2006/main">
  <p:tag name="ARTICULATE_SLIDE_THUMBNAIL_REFRESH" val="1"/>
</p:tagLst>
</file>

<file path=ppt/tags/tag61.xml><?xml version="1.0" encoding="utf-8"?>
<p:tagLst xmlns:p="http://schemas.openxmlformats.org/presentationml/2006/main">
  <p:tag name="ARTICULATE_SLIDE_THUMBNAIL_REFRESH" val="1"/>
</p:tagLst>
</file>

<file path=ppt/tags/tag62.xml><?xml version="1.0" encoding="utf-8"?>
<p:tagLst xmlns:p="http://schemas.openxmlformats.org/presentationml/2006/main">
  <p:tag name="ARTICULATE_SLIDE_THUMBNAIL_REFRESH" val="1"/>
</p:tagLst>
</file>

<file path=ppt/tags/tag63.xml><?xml version="1.0" encoding="utf-8"?>
<p:tagLst xmlns:p="http://schemas.openxmlformats.org/presentationml/2006/main">
  <p:tag name="ARTICULATE_SLIDE_THUMBNAIL_REFRESH" val="1"/>
</p:tagLst>
</file>

<file path=ppt/tags/tag64.xml><?xml version="1.0" encoding="utf-8"?>
<p:tagLst xmlns:p="http://schemas.openxmlformats.org/presentationml/2006/main">
  <p:tag name="ARTICULATE_SLIDE_THUMBNAIL_REFRESH" val="1"/>
</p:tagLst>
</file>

<file path=ppt/tags/tag65.xml><?xml version="1.0" encoding="utf-8"?>
<p:tagLst xmlns:p="http://schemas.openxmlformats.org/presentationml/2006/main">
  <p:tag name="ARTICULATE_SLIDE_THUMBNAIL_REFRESH" val="1"/>
</p:tagLst>
</file>

<file path=ppt/tags/tag66.xml><?xml version="1.0" encoding="utf-8"?>
<p:tagLst xmlns:p="http://schemas.openxmlformats.org/presentationml/2006/main">
  <p:tag name="ARTICULATE_SLIDE_THUMBNAIL_REFRESH" val="1"/>
</p:tagLst>
</file>

<file path=ppt/tags/tag67.xml><?xml version="1.0" encoding="utf-8"?>
<p:tagLst xmlns:p="http://schemas.openxmlformats.org/presentationml/2006/main">
  <p:tag name="ARTICULATE_SLIDE_THUMBNAIL_REFRESH" val="1"/>
</p:tagLst>
</file>

<file path=ppt/tags/tag68.xml><?xml version="1.0" encoding="utf-8"?>
<p:tagLst xmlns:p="http://schemas.openxmlformats.org/presentationml/2006/main">
  <p:tag name="ARTICULATE_SLIDE_THUMBNAIL_REFRESH" val="1"/>
</p:tagLst>
</file>

<file path=ppt/tags/tag69.xml><?xml version="1.0" encoding="utf-8"?>
<p:tagLst xmlns:p="http://schemas.openxmlformats.org/presentationml/2006/main">
  <p:tag name="ARTICULATE_SLIDE_THUMBNAIL_REFRESH" val="1"/>
</p:tagLst>
</file>

<file path=ppt/tags/tag7.xml><?xml version="1.0" encoding="utf-8"?>
<p:tagLst xmlns:p="http://schemas.openxmlformats.org/presentationml/2006/main">
  <p:tag name="ARTICULATE_SLIDE_THUMBNAIL_REFRESH" val="1"/>
</p:tagLst>
</file>

<file path=ppt/tags/tag70.xml><?xml version="1.0" encoding="utf-8"?>
<p:tagLst xmlns:p="http://schemas.openxmlformats.org/presentationml/2006/main">
  <p:tag name="ARTICULATE_SLIDE_THUMBNAIL_REFRESH" val="1"/>
</p:tagLst>
</file>

<file path=ppt/tags/tag71.xml><?xml version="1.0" encoding="utf-8"?>
<p:tagLst xmlns:p="http://schemas.openxmlformats.org/presentationml/2006/main">
  <p:tag name="ARTICULATE_SLIDE_THUMBNAIL_REFRESH" val="1"/>
</p:tagLst>
</file>

<file path=ppt/tags/tag72.xml><?xml version="1.0" encoding="utf-8"?>
<p:tagLst xmlns:p="http://schemas.openxmlformats.org/presentationml/2006/main">
  <p:tag name="ARTICULATE_SLIDE_THUMBNAIL_REFRESH" val="1"/>
</p:tagLst>
</file>

<file path=ppt/tags/tag73.xml><?xml version="1.0" encoding="utf-8"?>
<p:tagLst xmlns:p="http://schemas.openxmlformats.org/presentationml/2006/main">
  <p:tag name="ARTICULATE_SLIDE_THUMBNAIL_REFRESH" val="1"/>
</p:tagLst>
</file>

<file path=ppt/tags/tag74.xml><?xml version="1.0" encoding="utf-8"?>
<p:tagLst xmlns:p="http://schemas.openxmlformats.org/presentationml/2006/main">
  <p:tag name="ARTICULATE_SLIDE_THUMBNAIL_REFRESH" val="1"/>
</p:tagLst>
</file>

<file path=ppt/tags/tag75.xml><?xml version="1.0" encoding="utf-8"?>
<p:tagLst xmlns:p="http://schemas.openxmlformats.org/presentationml/2006/main">
  <p:tag name="ARTICULATE_SLIDE_THUMBNAIL_REFRESH" val="1"/>
</p:tagLst>
</file>

<file path=ppt/tags/tag76.xml><?xml version="1.0" encoding="utf-8"?>
<p:tagLst xmlns:p="http://schemas.openxmlformats.org/presentationml/2006/main">
  <p:tag name="ARTICULATE_SLIDE_THUMBNAIL_REFRESH" val="1"/>
</p:tagLst>
</file>

<file path=ppt/tags/tag77.xml><?xml version="1.0" encoding="utf-8"?>
<p:tagLst xmlns:p="http://schemas.openxmlformats.org/presentationml/2006/main">
  <p:tag name="ARTICULATE_SLIDE_THUMBNAIL_REFRESH" val="1"/>
</p:tagLst>
</file>

<file path=ppt/tags/tag78.xml><?xml version="1.0" encoding="utf-8"?>
<p:tagLst xmlns:p="http://schemas.openxmlformats.org/presentationml/2006/main">
  <p:tag name="ARTICULATE_SLIDE_THUMBNAIL_REFRESH" val="1"/>
</p:tagLst>
</file>

<file path=ppt/tags/tag79.xml><?xml version="1.0" encoding="utf-8"?>
<p:tagLst xmlns:p="http://schemas.openxmlformats.org/presentationml/2006/main">
  <p:tag name="ARTICULATE_SLIDE_THUMBNAIL_REFRESH" val="1"/>
</p:tagLst>
</file>

<file path=ppt/tags/tag8.xml><?xml version="1.0" encoding="utf-8"?>
<p:tagLst xmlns:p="http://schemas.openxmlformats.org/presentationml/2006/main">
  <p:tag name="ARTICULATE_SLIDE_THUMBNAIL_REFRESH" val="1"/>
</p:tagLst>
</file>

<file path=ppt/tags/tag80.xml><?xml version="1.0" encoding="utf-8"?>
<p:tagLst xmlns:p="http://schemas.openxmlformats.org/presentationml/2006/main">
  <p:tag name="ARTICULATE_SLIDE_THUMBNAIL_REFRESH" val="1"/>
</p:tagLst>
</file>

<file path=ppt/tags/tag81.xml><?xml version="1.0" encoding="utf-8"?>
<p:tagLst xmlns:p="http://schemas.openxmlformats.org/presentationml/2006/main">
  <p:tag name="ARTICULATE_SLIDE_THUMBNAIL_REFRESH" val="1"/>
</p:tagLst>
</file>

<file path=ppt/tags/tag82.xml><?xml version="1.0" encoding="utf-8"?>
<p:tagLst xmlns:p="http://schemas.openxmlformats.org/presentationml/2006/main">
  <p:tag name="ARTICULATE_SLIDE_THUMBNAIL_REFRESH" val="1"/>
</p:tagLst>
</file>

<file path=ppt/tags/tag83.xml><?xml version="1.0" encoding="utf-8"?>
<p:tagLst xmlns:p="http://schemas.openxmlformats.org/presentationml/2006/main">
  <p:tag name="ARTICULATE_SLIDE_THUMBNAIL_REFRESH" val="1"/>
</p:tagLst>
</file>

<file path=ppt/tags/tag84.xml><?xml version="1.0" encoding="utf-8"?>
<p:tagLst xmlns:p="http://schemas.openxmlformats.org/presentationml/2006/main">
  <p:tag name="ARTICULATE_SLIDE_THUMBNAIL_REFRESH" val="1"/>
</p:tagLst>
</file>

<file path=ppt/tags/tag85.xml><?xml version="1.0" encoding="utf-8"?>
<p:tagLst xmlns:p="http://schemas.openxmlformats.org/presentationml/2006/main">
  <p:tag name="ARTICULATE_SLIDE_THUMBNAIL_REFRESH" val="1"/>
</p:tagLst>
</file>

<file path=ppt/tags/tag86.xml><?xml version="1.0" encoding="utf-8"?>
<p:tagLst xmlns:p="http://schemas.openxmlformats.org/presentationml/2006/main">
  <p:tag name="ARTICULATE_SLIDE_THUMBNAIL_REFRESH" val="1"/>
</p:tagLst>
</file>

<file path=ppt/tags/tag87.xml><?xml version="1.0" encoding="utf-8"?>
<p:tagLst xmlns:p="http://schemas.openxmlformats.org/presentationml/2006/main">
  <p:tag name="ARTICULATE_SLIDE_THUMBNAIL_REFRESH" val="1"/>
</p:tagLst>
</file>

<file path=ppt/tags/tag88.xml><?xml version="1.0" encoding="utf-8"?>
<p:tagLst xmlns:p="http://schemas.openxmlformats.org/presentationml/2006/main">
  <p:tag name="ARTICULATE_SLIDE_THUMBNAIL_REFRESH" val="1"/>
</p:tagLst>
</file>

<file path=ppt/tags/tag89.xml><?xml version="1.0" encoding="utf-8"?>
<p:tagLst xmlns:p="http://schemas.openxmlformats.org/presentationml/2006/main">
  <p:tag name="ARTICULATE_SLIDE_THUMBNAIL_REFRESH" val="1"/>
</p:tagLst>
</file>

<file path=ppt/tags/tag9.xml><?xml version="1.0" encoding="utf-8"?>
<p:tagLst xmlns:p="http://schemas.openxmlformats.org/presentationml/2006/main">
  <p:tag name="ARTICULATE_SLIDE_THUMBNAIL_REFRESH" val="1"/>
</p:tagLst>
</file>

<file path=ppt/tags/tag90.xml><?xml version="1.0" encoding="utf-8"?>
<p:tagLst xmlns:p="http://schemas.openxmlformats.org/presentationml/2006/main">
  <p:tag name="ARTICULATE_SLIDE_THUMBNAIL_REFRESH" val="1"/>
</p:tagLst>
</file>

<file path=ppt/tags/tag91.xml><?xml version="1.0" encoding="utf-8"?>
<p:tagLst xmlns:p="http://schemas.openxmlformats.org/presentationml/2006/main">
  <p:tag name="ARTICULATE_SLIDE_THUMBNAIL_REFRESH" val="1"/>
</p:tagLst>
</file>

<file path=ppt/tags/tag92.xml><?xml version="1.0" encoding="utf-8"?>
<p:tagLst xmlns:p="http://schemas.openxmlformats.org/presentationml/2006/main">
  <p:tag name="ARTICULATE_SLIDE_THUMBNAIL_REFRESH" val="1"/>
</p:tagLst>
</file>

<file path=ppt/tags/tag93.xml><?xml version="1.0" encoding="utf-8"?>
<p:tagLst xmlns:p="http://schemas.openxmlformats.org/presentationml/2006/main">
  <p:tag name="ARTICULATE_SLIDE_THUMBNAIL_REFRESH" val="1"/>
</p:tagLst>
</file>

<file path=ppt/tags/tag94.xml><?xml version="1.0" encoding="utf-8"?>
<p:tagLst xmlns:p="http://schemas.openxmlformats.org/presentationml/2006/main">
  <p:tag name="ARTICULATE_SLIDE_THUMBNAIL_REFRESH" val="1"/>
</p:tagLst>
</file>

<file path=ppt/tags/tag95.xml><?xml version="1.0" encoding="utf-8"?>
<p:tagLst xmlns:p="http://schemas.openxmlformats.org/presentationml/2006/main">
  <p:tag name="ARTICULATE_SLIDE_THUMBNAIL_REFRESH" val="1"/>
</p:tagLst>
</file>

<file path=ppt/tags/tag96.xml><?xml version="1.0" encoding="utf-8"?>
<p:tagLst xmlns:p="http://schemas.openxmlformats.org/presentationml/2006/main">
  <p:tag name="ARTICULATE_SLIDE_THUMBNAIL_REFRESH" val="1"/>
</p:tagLst>
</file>

<file path=ppt/tags/tag97.xml><?xml version="1.0" encoding="utf-8"?>
<p:tagLst xmlns:p="http://schemas.openxmlformats.org/presentationml/2006/main">
  <p:tag name="ARTICULATE_SLIDE_THUMBNAIL_REFRESH" val="1"/>
</p:tagLst>
</file>

<file path=ppt/tags/tag98.xml><?xml version="1.0" encoding="utf-8"?>
<p:tagLst xmlns:p="http://schemas.openxmlformats.org/presentationml/2006/main">
  <p:tag name="ARTICULATE_SLIDE_THUMBNAIL_REFRESH" val="1"/>
</p:tagLst>
</file>

<file path=ppt/tags/tag99.xml><?xml version="1.0" encoding="utf-8"?>
<p:tagLst xmlns:p="http://schemas.openxmlformats.org/presentationml/2006/main">
  <p:tag name="ARTICULATE_SLIDE_THUMBNAIL_REFRESH" val="1"/>
</p:tagLst>
</file>

<file path=ppt/theme/theme1.xml><?xml version="1.0" encoding="utf-8"?>
<a:theme xmlns:r="http://schemas.openxmlformats.org/officeDocument/2006/relationships"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r="http://schemas.openxmlformats.org/officeDocument/2006/relationships" xmlns:a="http://schemas.openxmlformats.org/drawingml/2006/main" name="1_預設簡報設計">
  <a:themeElements>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預設簡報設計">
      <a:majorFont>
        <a:latin typeface="Arial"/>
        <a:ea typeface="新細明體"/>
        <a:cs typeface="Arial"/>
      </a:majorFont>
      <a:minorFont>
        <a:latin typeface="Arial"/>
        <a:ea typeface="新細明體"/>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r="http://schemas.openxmlformats.org/officeDocument/2006/relationships"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r="http://schemas.openxmlformats.org/officeDocument/2006/relationships"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r="http://schemas.openxmlformats.org/officeDocument/2006/relationships" xmlns:a="http://schemas.openxmlformats.org/drawingml/2006/main">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r="http://schemas.openxmlformats.org/officeDocument/2006/relationships" xmlns:a="http://schemas.openxmlformats.org/drawingml/2006/main">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r="http://schemas.openxmlformats.org/officeDocument/2006/relationships" xmlns:a="http://schemas.openxmlformats.org/drawingml/2006/main">
  <a:clrScheme name="1_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vt="http://schemas.openxmlformats.org/officeDocument/2006/docPropsVTypes" xmlns="http://schemas.openxmlformats.org/officeDocument/2006/extended-properties">
  <Company/>
  <PresentationFormat>寬螢幕</PresentationFormat>
  <Paragraphs>4966</Paragraphs>
  <Slides>624</Slides>
  <Notes>624</Notes>
  <TotalTime>2179</TotalTime>
  <HiddenSlides>0</HiddenSlides>
  <MMClips>0</MMClips>
  <ScaleCrop>0</ScaleCrop>
  <HeadingPairs>
    <vt:vector baseType="variant" size="6">
      <vt:variant>
        <vt:lpstr>Fonts used</vt:lpstr>
      </vt:variant>
      <vt:variant>
        <vt:i4>14</vt:i4>
      </vt:variant>
      <vt:variant>
        <vt:lpstr>Theme</vt:lpstr>
      </vt:variant>
      <vt:variant>
        <vt:i4>1</vt:i4>
      </vt:variant>
      <vt:variant>
        <vt:lpstr>Slide Titles</vt:lpstr>
      </vt:variant>
      <vt:variant>
        <vt:i4>624</vt:i4>
      </vt:variant>
    </vt:vector>
  </HeadingPairs>
  <TitlesOfParts>
    <vt:vector baseType="lpstr" size="639">
      <vt:lpstr>Arial</vt:lpstr>
      <vt:lpstr>Calibri Light</vt:lpstr>
      <vt:lpstr>Calibri</vt:lpstr>
      <vt:lpstr>Times New Roman</vt:lpstr>
      <vt:lpstr>標楷體</vt:lpstr>
      <vt:lpstr>Wingdings 2</vt:lpstr>
      <vt:lpstr>Wingdings</vt:lpstr>
      <vt:lpstr>CiscoSans ExtraLight</vt:lpstr>
      <vt:lpstr>新細明體</vt:lpstr>
      <vt:lpstr>CiscoSans</vt:lpstr>
      <vt:lpstr>ＭＳ Ｐゴシック</vt:lpstr>
      <vt:lpstr>Courier New</vt:lpstr>
      <vt:lpstr>Courier</vt:lpstr>
      <vt:lpstr>微軟正黑體</vt:lpstr>
      <vt:lpstr>HDOfficeLightV0</vt:lpstr>
      <vt:lpstr>區域網路建置實務-進階(CCNA)</vt:lpstr>
      <vt:lpstr>課程大綱</vt:lpstr>
      <vt:lpstr>PowerPoint Presentation</vt:lpstr>
      <vt:lpstr>模組目標</vt:lpstr>
      <vt:lpstr>1.1OSPF 的功能和特徵簡介</vt:lpstr>
      <vt:lpstr>1.1OSPF 的功能和特徵OSPF 的元件 </vt:lpstr>
      <vt:lpstr>1.1OSPF 的功能和特徵OSPF 的元件（續） </vt:lpstr>
      <vt:lpstr>1.1OSPF 的功能和特徵OSPF 的元件（續） </vt:lpstr>
      <vt:lpstr>1.1OSPF 的功能和特徵鏈路狀態的運作</vt:lpstr>
      <vt:lpstr>1.1OSPF 的功能和特徵單區域和多區域 OSPF</vt:lpstr>
      <vt:lpstr>1.1OSPF 的功能和特徵多區域 OSPF</vt:lpstr>
      <vt:lpstr>1.1OSPF 的功能和特徵OSPFv3</vt:lpstr>
      <vt:lpstr>1.2OSPF 封包OSPF 封包的類型</vt:lpstr>
      <vt:lpstr>1.2OSPF 封包鏈路狀態更新</vt:lpstr>
      <vt:lpstr>1.2OSPF 封包Hello 封包</vt:lpstr>
      <vt:lpstr>1.3OSPF 運作OSPF 運作狀態</vt:lpstr>
      <vt:lpstr>1.3OSPF 運作OSPF 運作狀態（續） </vt:lpstr>
      <vt:lpstr>1.3OSPF 運作建立鄰接關係</vt:lpstr>
      <vt:lpstr>1.3OSPF 運作建立鄰接關係（續） </vt:lpstr>
      <vt:lpstr>1.3OSPF 運作同步處理 OSPF 資料庫</vt:lpstr>
      <vt:lpstr>1.3OSPF 運作DR 的必要性</vt:lpstr>
      <vt:lpstr>1.3OSPF 運作LSA 泛洪與 DR</vt:lpstr>
      <vt:lpstr>1.4我在本模組中學到了什麼？ </vt:lpstr>
      <vt:lpstr>1.4我在本模組中學到了什麼？ </vt:lpstr>
      <vt:lpstr>1.4我在本模組中學到了什麼？ </vt:lpstr>
      <vt:lpstr>1.4我在本模組中學到了什麼？ </vt:lpstr>
      <vt:lpstr>單區域 OSPFv2 概念新詞彙和命令</vt:lpstr>
      <vt:lpstr>第二章單區域 OSPFv2 設定</vt:lpstr>
      <vt:lpstr>模組目標</vt:lpstr>
      <vt:lpstr>2.1OSPF 路由器 IDOSPF 參考拓撲</vt:lpstr>
      <vt:lpstr>2.1OSPF 路由器 IDOSPF 路由器設定模式</vt:lpstr>
      <vt:lpstr>2.1OSPF 路由器 ID 路由路由器 ID</vt:lpstr>
      <vt:lpstr>2.1OSPF 路由器 ID路由器 ID 的優先權</vt:lpstr>
      <vt:lpstr>2.1OSPF 路由器 ID設定迴路介面作為路由器 ID</vt:lpstr>
      <vt:lpstr>2.1OSPF 路由器 ID明確設定路由器 ID</vt:lpstr>
      <vt:lpstr>2.1OSPF 路由器 ID修改路由器 ID</vt:lpstr>
      <vt:lpstr>2.2點對點 OSPF 網路network 命令語法</vt:lpstr>
      <vt:lpstr>2.2點對點 OSPF 網路萬用遮罩</vt:lpstr>
      <vt:lpstr>2.2點對點 OSPF 網路使用 network 命令設定 OSPF</vt:lpstr>
      <vt:lpstr>2.2點對點 OSPF 網路使用 network 命令設定 OSPF（續）</vt:lpstr>
      <vt:lpstr>2.2點對點 OSPF 網路使用 ip ospf 命令設定 OSPF</vt:lpstr>
      <vt:lpstr>2.2點對點 OSPF 網路被動介面</vt:lpstr>
      <vt:lpstr>2.2點對點 OSPF 網路設定被動介面</vt:lpstr>
      <vt:lpstr>2.2點對點 OSPF 網路OSPF 點對點網路</vt:lpstr>
      <vt:lpstr>2.2點對點 OSPF 網路OSPF 點對點網路（續）</vt:lpstr>
      <vt:lpstr>2.2點對點 OSPF 網路迴路和點對點網路</vt:lpstr>
      <vt:lpstr>2.3多重存取 OSPF 網路OPSF 網路類型</vt:lpstr>
      <vt:lpstr>2.3多重存取 OSPF 網路OPSF 指定路由器</vt:lpstr>
      <vt:lpstr>2.3多重存取 OSPF 網路OPSF 多重存取參考拓撲</vt:lpstr>
      <vt:lpstr>2.3多重存取 OSPF 網路驗證 OSPF 路由器角色</vt:lpstr>
      <vt:lpstr>2.3多重存取 OSPF 網路驗證 OSPF 路由器角色（續）</vt:lpstr>
      <vt:lpstr>2.3多重存取 OSPF 網路驗證 OSPF 路由器角色（續）</vt:lpstr>
      <vt:lpstr>2.3多重存取 OSPF 網路驗證 DR/BDR 鄰接</vt:lpstr>
      <vt:lpstr>2.3多重存取 OSPF 網路驗證 DR/BDR 鄰接（續）</vt:lpstr>
      <vt:lpstr>2.3多重存取 OSPF 網路預設 DR/BDR 選舉程序</vt:lpstr>
      <vt:lpstr>2.3多重存取 OSPF 網路DR 故障與復原</vt:lpstr>
      <vt:lpstr>2.3多重存取 OSPF 網路ip ospf priority 命令</vt:lpstr>
      <vt:lpstr>2.3多重存取 OSPF 網路設定 OSPF 優先權</vt:lpstr>
      <vt:lpstr>2.4修改單區域 OSPFv2Cisco OSPF 成本度量值</vt:lpstr>
      <vt:lpstr>2.4修改單區域 OSPFv2Cisco OSPF 成本度量值（續）</vt:lpstr>
      <vt:lpstr>2.4修改單區域 OSPFv2調整參考頻寬</vt:lpstr>
      <vt:lpstr>2.4修改單區域 OSPFv2調整參考頻寬（續）</vt:lpstr>
      <vt:lpstr>2.4修改單區域 OSPFv2調整參考頻寬（續）</vt:lpstr>
      <vt:lpstr>2.4修改單區域 OSPFv2OSPF 累積成本</vt:lpstr>
      <vt:lpstr>2.4修改單區域 OSPFv2OSPF 累積成本（續）</vt:lpstr>
      <vt:lpstr>2.4修改單區域 OSPFv2OSPF 累積成本（續）</vt:lpstr>
      <vt:lpstr>2.4修改單區域 OSPFv2手動設定 OSPF 成本值</vt:lpstr>
      <vt:lpstr>2.4修改單區域 OSPFv2測試容錯移轉至備份路由</vt:lpstr>
      <vt:lpstr>2.4修改單區域 OSPFv2Hello 封包間隔</vt:lpstr>
      <vt:lpstr>2.4修改單區域 OSPFv2驗證 Hello 和 Dead 間隔</vt:lpstr>
      <vt:lpstr>2.4修改單區域 OSPFv2驗證 Hello 和 Dead 間隔（續）</vt:lpstr>
      <vt:lpstr>2.4修改單區域 OSPFv2修改 OSPFv2 間隔</vt:lpstr>
      <vt:lpstr>2.4修改單區域 OSPFv2修改 OSPFv2 間隔（續）</vt:lpstr>
      <vt:lpstr>2.5預設路由傳播在 OSPFv2 中傳播預設靜態路由</vt:lpstr>
      <vt:lpstr>2.5預設路由傳輸驗證傳播的預設路由</vt:lpstr>
      <vt:lpstr>2.6驗證單區域 OSPFv2驗證 OSPF 鄰居</vt:lpstr>
      <vt:lpstr>2.6驗證單區域 OSPFv2驗證 OSPF 鄰居（續）</vt:lpstr>
      <vt:lpstr>2.6驗證單區域 OSPFv2驗證 OSPF 鄰居（續）</vt:lpstr>
      <vt:lpstr>2.6驗證單區域 OSPFv2驗證 OSPF 協定設定</vt:lpstr>
      <vt:lpstr>2.6驗證單區域 OSPFv2驗證 OSPF 程序資訊</vt:lpstr>
      <vt:lpstr>2.6驗證單區域 OSPFv2驗證 OSPF 介面設定</vt:lpstr>
      <vt:lpstr>2.6驗證單區域 OSPFv2驗證 OSPF 介面設定（續）</vt:lpstr>
      <vt:lpstr>2.7我在本模組中學到了什麼？ </vt:lpstr>
      <vt:lpstr>2.7我在本模組中學到了什麼？（續）</vt:lpstr>
      <vt:lpstr>2.7我在本模組中學到了什麼？（續）</vt:lpstr>
      <vt:lpstr>2.7我在本模組中學到了什麼？（續）</vt:lpstr>
      <vt:lpstr>2.7我在本模組中學到了什麼？（續）</vt:lpstr>
      <vt:lpstr>單區域 OSPFv2 設定新詞彙和命令</vt:lpstr>
      <vt:lpstr>第三章網路安全概念</vt:lpstr>
      <vt:lpstr>模組目標</vt:lpstr>
      <vt:lpstr>道德駭客聲明</vt:lpstr>
      <vt:lpstr>3.1網路安全的現況</vt:lpstr>
      <vt:lpstr>3.1網路安全的現況網路攻擊向量</vt:lpstr>
      <vt:lpstr>3.1網路安全的現況資料遺失</vt:lpstr>
      <vt:lpstr>3.1網路安全的現況資料遺失（續）</vt:lpstr>
      <vt:lpstr>3.2威脅發起者駭客</vt:lpstr>
      <vt:lpstr>3.2威脅發起者駭客的演變</vt:lpstr>
      <vt:lpstr>3.2威脅發起者網路犯罪分子</vt:lpstr>
      <vt:lpstr>3.2威脅發起者激進駭客</vt:lpstr>
      <vt:lpstr>威脅發起者國家贊助的駭客</vt:lpstr>
      <vt:lpstr>3.3威脅發起者工具攻擊工具簡介</vt:lpstr>
      <vt:lpstr>3.3威脅發起者工具安全工具的演進</vt:lpstr>
      <vt:lpstr>3.3威脅發起者工具安全工具的演進（續） </vt:lpstr>
      <vt:lpstr>3.3威脅發起者工具攻擊類型</vt:lpstr>
      <vt:lpstr>3.4惡意程式惡意程式概觀</vt:lpstr>
      <vt:lpstr>3.4惡意程式病毒和特洛伊木馬</vt:lpstr>
      <vt:lpstr>3.4惡意程式病毒和特洛伊木馬（續）</vt:lpstr>
      <vt:lpstr>3.4惡意程式病毒和特洛伊木馬（續）</vt:lpstr>
      <vt:lpstr>3.4惡意程式其他類型的惡意程式</vt:lpstr>
      <vt:lpstr>3.5常見的網路攻擊網路攻擊概述</vt:lpstr>
      <vt:lpstr>3.5常見的網路攻擊偵察攻擊</vt:lpstr>
      <vt:lpstr>3.5常見的網路攻擊偵察攻擊（續）</vt:lpstr>
      <vt:lpstr>3.5常見的網路攻擊存取攻擊</vt:lpstr>
      <vt:lpstr>3.5常見的網路攻擊社交工程攻擊</vt:lpstr>
      <vt:lpstr>3.5常見的網路攻擊社交工程攻擊（續） </vt:lpstr>
      <vt:lpstr>3.5常見的網路攻擊社交工程攻擊（續）</vt:lpstr>
      <vt:lpstr>3.5常見的網路攻擊DoS 和 DDoS 攻擊</vt:lpstr>
      <vt:lpstr>3.6 IP 漏洞與威脅IPv4 及 IPv6</vt:lpstr>
      <vt:lpstr>3.6 IP 漏洞與威脅ICMP 攻擊</vt:lpstr>
      <vt:lpstr>3.6 IP 漏洞與威脅ICMP 攻擊（續）</vt:lpstr>
      <vt:lpstr>3.6 IP 漏洞與威脅放大和反射攻擊</vt:lpstr>
      <vt:lpstr>3.6 IP 漏洞與威脅位址欺騙攻擊</vt:lpstr>
      <vt:lpstr>3.7 TCP 和 UDP 漏洞TCP 資料段標頭</vt:lpstr>
      <vt:lpstr>3.7 TCP 和 UDP 漏洞TCP 服務</vt:lpstr>
      <vt:lpstr>3.7 TCP 和 UDP 漏洞TCP 服務（續）</vt:lpstr>
      <vt:lpstr>3.7 TCP 和 UDP 漏洞TCP 攻擊</vt:lpstr>
      <vt:lpstr>3.7 TCP 和 UDP 漏洞TCP 攻擊（續）</vt:lpstr>
      <vt:lpstr>3.7 TCP 和 UDP 漏洞TCP 攻擊（續）</vt:lpstr>
      <vt:lpstr>3.7 TCP 和 UDP 漏洞UDP 資料段標頭和運作</vt:lpstr>
      <vt:lpstr>3.7 TCP 和 UDP 漏洞UDP 攻擊</vt:lpstr>
      <vt:lpstr>3.8 IP 服務ARP 漏洞</vt:lpstr>
      <vt:lpstr>3.8 IP 服務ARP 快取毒害</vt:lpstr>
      <vt:lpstr>3.8 IP 服務DNS 攻擊</vt:lpstr>
      <vt:lpstr>3.8 IP 服務DNS 攻擊（續）</vt:lpstr>
      <vt:lpstr>3.8 IP 服務DNS 攻擊（續）</vt:lpstr>
      <vt:lpstr>3.8 IP 服務DNS 攻擊（續）</vt:lpstr>
      <vt:lpstr>3.8 IP 服務DNS 隧道</vt:lpstr>
      <vt:lpstr>3.8 IP 服務DHCP</vt:lpstr>
      <vt:lpstr>3.8 IP 服務DHCP 攻擊</vt:lpstr>
      <vt:lpstr>3.8 IP 服務DHCP 攻擊（續）</vt:lpstr>
      <vt:lpstr>3.9網路安全最佳實作機密性、完整性和可用性</vt:lpstr>
      <vt:lpstr>3.9 網路安全最佳實作縱深防禦方法</vt:lpstr>
      <vt:lpstr>3.9網路安全最佳實作防火牆</vt:lpstr>
      <vt:lpstr>3.9網路安全最佳實作IPS</vt:lpstr>
      <vt:lpstr>3.9網路安全最佳實作IPS（續）</vt:lpstr>
      <vt:lpstr>3.9網路安全最佳實作內容安全設備</vt:lpstr>
      <vt:lpstr>3.10密碼學確保通訊安全</vt:lpstr>
      <vt:lpstr>3.10密碼學資料完整性</vt:lpstr>
      <vt:lpstr>3.10密碼學雜湊函數</vt:lpstr>
      <vt:lpstr>3.10密碼學源頭驗證</vt:lpstr>
      <vt:lpstr>3.10密碼學資料機密性</vt:lpstr>
      <vt:lpstr>3.10密碼學對稱加密</vt:lpstr>
      <vt:lpstr>3.10密碼學對稱加密（續）</vt:lpstr>
      <vt:lpstr>3.10密碼學非對稱加密</vt:lpstr>
      <vt:lpstr>3.10密碼學非對稱加密（續）</vt:lpstr>
      <vt:lpstr>3.10密碼學非對稱加密（續）</vt:lpstr>
      <vt:lpstr>3.10密碼學Diffie-Hellman</vt:lpstr>
      <vt:lpstr>3.10密碼學Diffie-Hellman（續）</vt:lpstr>
      <vt:lpstr>3.11我在本模組中學到了什麼？</vt:lpstr>
      <vt:lpstr>3.11我在本模組中學到了什麼？（續）</vt:lpstr>
      <vt:lpstr>3.11我在本模組中學到了什麼？（續）</vt:lpstr>
      <vt:lpstr>網路安全概念新詞彙和命令</vt:lpstr>
      <vt:lpstr>網路安全概念新詞彙和命令（續）</vt:lpstr>
      <vt:lpstr>第四章ACL 概念</vt:lpstr>
      <vt:lpstr>模組目標</vt:lpstr>
      <vt:lpstr>4.1 ACL 的目的什麼是 ACL？</vt:lpstr>
      <vt:lpstr>4.1 ACL 的目的什麼是 ACL？（續）</vt:lpstr>
      <vt:lpstr>4.1 ACL 的目的封包過濾</vt:lpstr>
      <vt:lpstr>4.1 ACL 的目的ACL 運作</vt:lpstr>
      <vt:lpstr>4.1 ACL 的目的ACL 運作（續）</vt:lpstr>
      <vt:lpstr>4.2 ACL 中的萬用遮罩萬用遮罩概述</vt:lpstr>
      <vt:lpstr>4.2 ACL 中的萬用遮罩萬用遮罩概述（續）</vt:lpstr>
      <vt:lpstr>4.2 ACL 中的萬用遮罩萬用遮罩類型</vt:lpstr>
      <vt:lpstr>4.2 ACL 中的萬用遮罩萬用遮罩類型（續）</vt:lpstr>
      <vt:lpstr>4.2 ACL 中的萬用遮罩萬用遮罩類型（續）</vt:lpstr>
      <vt:lpstr>4.2 ACL 中的萬用遮罩萬用遮罩計算</vt:lpstr>
      <vt:lpstr>4.2 ACL 中的萬用遮罩萬用遮罩關鍵字</vt:lpstr>
      <vt:lpstr>4.3 ACL 建立的準則每個介面的 ACL 數量有限</vt:lpstr>
      <vt:lpstr>4.3 ACL 建立的準則ACL 最佳實作</vt:lpstr>
      <vt:lpstr>4.4 IPv4 ACL 的類型標準和延伸 ACL</vt:lpstr>
      <vt:lpstr>4.4 IPv4 ACL 的類型編號和命名 ACL</vt:lpstr>
      <vt:lpstr>4.4 IPv4 ACL 的類型編號和命名 ACL（續）</vt:lpstr>
      <vt:lpstr>4.4 IPv4 ACL 的類型ACL 的放置位置</vt:lpstr>
      <vt:lpstr>4.4  IPv4 ACL 的類型ACL 的放置位置（續）</vt:lpstr>
      <vt:lpstr>4.4 IPv4 ACL 的類型標準 ACL 放置範例</vt:lpstr>
      <vt:lpstr>4.4 IPv4 ACL 的類型標準 ACL 放置範例（續） </vt:lpstr>
      <vt:lpstr>4.4 IPv4 ACL 的類型擴充 ACL 放置範例</vt:lpstr>
      <vt:lpstr>4.4 IPv4 ACL 的類型擴充 ACL 放置範例（續） </vt:lpstr>
      <vt:lpstr>4.5 我在本模組中學到了什麼？</vt:lpstr>
      <vt:lpstr>4.5我在本模組中學到了什麼？（續）</vt:lpstr>
      <vt:lpstr>4.5我在本模組中學到了什麼？（續）</vt:lpstr>
      <vt:lpstr>ACL 概念新詞彙和命令</vt:lpstr>
      <vt:lpstr>第五章IPv4 ACL 設定</vt:lpstr>
      <vt:lpstr>模組目標</vt:lpstr>
      <vt:lpstr>5.1 設定標準 IPv4 ACL建立 ACL</vt:lpstr>
      <vt:lpstr>5.1設定標準 IPv4 ACL編號標準 IPv4 ACL 語法</vt:lpstr>
      <vt:lpstr>5.1設定標準 IPv4 ACL命名標準 IPv4 ACL 語法</vt:lpstr>
      <vt:lpstr>5.1設定標準 IPv4 ACL套用標準 IPv4 ACL</vt:lpstr>
      <vt:lpstr>5.1設定標準 IPv4 ACL編號標準 IPv4 ACL 範例</vt:lpstr>
      <vt:lpstr>5.1設定標準 IPv4 ACL編號標準 IPv4 ACL 範例（續）</vt:lpstr>
      <vt:lpstr>5.1設定標準 IPv4 ACL命名標準 IPv4 ACL 範例</vt:lpstr>
      <vt:lpstr>5.1設定標準 IPv4 ACL命名標準 IPv4 ACL 範例（續）</vt:lpstr>
      <vt:lpstr>5.2修改 IPv4 ACL修改 ACL 的兩種方法</vt:lpstr>
      <vt:lpstr>5.2修改 IPv4 ACL文字編輯器方法</vt:lpstr>
      <vt:lpstr>5.2修改 IPv4 ACL序列號方法</vt:lpstr>
      <vt:lpstr>5.2修改 IPv4 ACL修改命名 ACL 範例</vt:lpstr>
      <vt:lpstr>5.2修改 IPv4 ACLACL 統計</vt:lpstr>
      <vt:lpstr>5.3使用標準 IPv4 ACL 保護 VTY 連接埠access-class 命令</vt:lpstr>
      <vt:lpstr>5.3使用標準 IPv4 ACL 保護 VTY 連接埠保護 VTY 存取範例</vt:lpstr>
      <vt:lpstr>5.3使用標準 IPv4 ACL 保護 VTY 連接埠確認 VTY 連接埠已被保護</vt:lpstr>
      <vt:lpstr>5.4設定延伸 IPv4 ACL延伸 ACL</vt:lpstr>
      <vt:lpstr>5.4設定延伸 IPv4 ACL協定和連接埠</vt:lpstr>
      <vt:lpstr>5.4設定延伸 IPv4 ACL協定和連接埠（續）</vt:lpstr>
      <vt:lpstr>5.4設定延伸 IPv4 ACL協定和連接埠號碼設定範例</vt:lpstr>
      <vt:lpstr>5.4設定延伸 IPv4 ACL套用編號延伸 IPv4 ACL</vt:lpstr>
      <vt:lpstr>5.4設定延伸 IPv4 ACLTCP established 延伸 ACL</vt:lpstr>
      <vt:lpstr>5.4設定延伸 IPv4 ACLTCP established 延伸 ACL （續） </vt:lpstr>
      <vt:lpstr>5.4設定延伸 IPv4 ACL命名延伸 IPv4 ACL 語法</vt:lpstr>
      <vt:lpstr>5.4設定延伸 IPv4 ACL命名延伸 IPv4 ACL 範例</vt:lpstr>
      <vt:lpstr>5.4設定延伸 IPv4 ACL命名延伸 IPv4 ACL 範例（續）</vt:lpstr>
      <vt:lpstr>5.4設定延伸 IPv4 ACL命名延伸 IPv4 ACL 範例（續）</vt:lpstr>
      <vt:lpstr>5.4設定延伸 IPv4 ACL編輯延伸 ACL</vt:lpstr>
      <vt:lpstr>設定延伸 IPv4 ACL編輯延伸 ACL（續） </vt:lpstr>
      <vt:lpstr>設定延伸 IPv4 ACL另一個命名延伸 IPv4 ACL 範例</vt:lpstr>
      <vt:lpstr>設定延伸 IPv4 ACL另一個命名延伸 IPv4 ACL 範例（續）</vt:lpstr>
      <vt:lpstr>5.4設定延伸 IPv4 ACL驗證延伸 ACL</vt:lpstr>
      <vt:lpstr>5.4設定延伸 IPv4 ACL驗證延伸 ACL（續） </vt:lpstr>
      <vt:lpstr>5.4設定延伸 IPv4 ACL驗證延伸 ACL（續）</vt:lpstr>
      <vt:lpstr>5.5我在本模組中學到了什麼？</vt:lpstr>
      <vt:lpstr>5.5我在本模組中學到了什麼？（續）</vt:lpstr>
      <vt:lpstr>IPv4 ACL 設定新詞彙和命令</vt:lpstr>
      <vt:lpstr>第六章IPv4 的 NAT</vt:lpstr>
      <vt:lpstr>模組目標</vt:lpstr>
      <vt:lpstr>6.1NAT 特性IPv4 私有 IP 位址空間</vt:lpstr>
      <vt:lpstr>6.1NAT 特性什麼是 NAT</vt:lpstr>
      <vt:lpstr>6.1 NAT 特性NAT 的運作方式</vt:lpstr>
      <vt:lpstr>6.1 NAT 特性NAT 術語</vt:lpstr>
      <vt:lpstr>6.1 NAT 特性NAT 術語（續） </vt:lpstr>
      <vt:lpstr>6.2 NAT 的類型靜態 NAT</vt:lpstr>
      <vt:lpstr>6.2 NAT 的類型動態 NAT</vt:lpstr>
      <vt:lpstr>6.2 NAT 的類型連接埠位址轉譯</vt:lpstr>
      <vt:lpstr>6.2 NAT 的類型下一個可用的連接埠</vt:lpstr>
      <vt:lpstr>6.2 NAT 的類型NAT 和 PAT 比較</vt:lpstr>
      <vt:lpstr>6.2 NAT 的類型不含第 4 層資料段的封包</vt:lpstr>
      <vt:lpstr>6.3 NAT 的優點和缺點NAT 的優點</vt:lpstr>
      <vt:lpstr>6.3 NAT 的優點和缺點NAT 的缺點</vt:lpstr>
      <vt:lpstr>6.4 靜態 NAT靜態 NAT 案例</vt:lpstr>
      <vt:lpstr>6.4靜態 NAT設定靜態 NAT</vt:lpstr>
      <vt:lpstr>6.4靜態 NAT分析靜態 NAT</vt:lpstr>
      <vt:lpstr>6.4靜態 NAT驗證靜態 NAT</vt:lpstr>
      <vt:lpstr>6.4靜態 NAT驗證靜態 NAT（續） </vt:lpstr>
      <vt:lpstr>6.5 動態 NAT動態 NAT 案例</vt:lpstr>
      <vt:lpstr>6.5 動態 NAT設定動態 NAT</vt:lpstr>
      <vt:lpstr>6.5動態 NAT設定動態 NAT（續） </vt:lpstr>
      <vt:lpstr>6.5動態 NAT分析動態 NAT - 從內到外</vt:lpstr>
      <vt:lpstr>6.5動態 NAT分析動態 NAT - 從外到內</vt:lpstr>
      <vt:lpstr>6.5動態 NAT分析動態 NAT - 從外到內（續） </vt:lpstr>
      <vt:lpstr>6.5動態 NAT驗證動態 NAT</vt:lpstr>
      <vt:lpstr>動態 NAT驗證動態 NAT（續） </vt:lpstr>
      <vt:lpstr>6.5動態 NAT驗證動態 NAT（續）</vt:lpstr>
      <vt:lpstr>6.5 動態 NAT驗證動態 NAT（續）</vt:lpstr>
      <vt:lpstr>6.5 動態 NAT驗證動態 NAT（續）</vt:lpstr>
      <vt:lpstr>6.6 PAT將 PAT 設定為使用單一 IPv4 位址</vt:lpstr>
      <vt:lpstr>6.6 PAT設定 PAT 以使用位址集區</vt:lpstr>
      <vt:lpstr>6.6 PAT分析 PAT – PC 至伺服器</vt:lpstr>
      <vt:lpstr>6.6 PAT分析 PAT - 伺服器至 PC</vt:lpstr>
      <vt:lpstr>6.6 PAT驗證 PAT</vt:lpstr>
      <vt:lpstr>6.6 PAT驗證 PAT （續） </vt:lpstr>
      <vt:lpstr>6.7 NAT64IPv6 的 NAT？</vt:lpstr>
      <vt:lpstr>6.7 NAT64NAT64</vt:lpstr>
      <vt:lpstr>6.8 我在本模組中學到了什麼？</vt:lpstr>
      <vt:lpstr>6.8我在本模組中學到了什麼？（續）</vt:lpstr>
      <vt:lpstr>IPv4 的 NAT新詞彙和命令</vt:lpstr>
      <vt:lpstr>第七章WAN 概念</vt:lpstr>
      <vt:lpstr>WAN 概念</vt:lpstr>
      <vt:lpstr>7.1WAN 的目的LAN 和 WAN</vt:lpstr>
      <vt:lpstr>7.1WAN 的目的私有和公用 WAN</vt:lpstr>
      <vt:lpstr>7.1WAN 的目的WAN 拓撲</vt:lpstr>
      <vt:lpstr>7.1 WAN 的目的WAN 拓撲（續）</vt:lpstr>
      <vt:lpstr>7.1 WAN 的目的WAN 拓撲（續）</vt:lpstr>
      <vt:lpstr>7.1 WAN 的目的WAN 拓撲（續）</vt:lpstr>
      <vt:lpstr>7.1 WAN 的目的WAN 拓撲（續）</vt:lpstr>
      <vt:lpstr>7.1 WAN 的目的電信業者連接</vt:lpstr>
      <vt:lpstr>7.1 WAN 的目的電信業者連接（續）</vt:lpstr>
      <vt:lpstr>7.1 WAN 的目的不斷演進的網路</vt:lpstr>
      <vt:lpstr>7.1 WAN 的目的不斷演變的網路（續） </vt:lpstr>
      <vt:lpstr>7.1 WAN 的目的不斷演變的網路（續） </vt:lpstr>
      <vt:lpstr>7.1 WAN 的目的不斷演變的網路（續） </vt:lpstr>
      <vt:lpstr>7.1 WAN 的目的不斷演變的網路（續） </vt:lpstr>
      <vt:lpstr>7.3 WAN 運作WAN 標準</vt:lpstr>
      <vt:lpstr>7.3 WAN 運作OSI 模型中的 WAN</vt:lpstr>
      <vt:lpstr>7.3 WAN 運作常見的 WAN 術語</vt:lpstr>
      <vt:lpstr>7.3 WAN 運作常見的 WAN 術語（續） </vt:lpstr>
      <vt:lpstr>7.3 WAN 運作WAN 裝置</vt:lpstr>
      <vt:lpstr>7.3 WAN 運作序列通訊</vt:lpstr>
      <vt:lpstr>7.3 WAN 運作電路交換通訊</vt:lpstr>
      <vt:lpstr>7.3 WAN 運作封包交換通訊</vt:lpstr>
      <vt:lpstr>7.3 WAN 運作SDH、SONET 和 DWDM</vt:lpstr>
      <vt:lpstr>7.3 傳統的 WAN 連通性傳統的 WAN 連通性選項</vt:lpstr>
      <vt:lpstr>7.3 傳統的 WAN 連通性常見的 WAN 術語</vt:lpstr>
      <vt:lpstr>7.3傳統的 WAN 連通性常見的 WAN 術語（續） </vt:lpstr>
      <vt:lpstr>7.3傳統的 WAN 連通性電路交換選項</vt:lpstr>
      <vt:lpstr>7.3傳統的 WAN 連通性分封交換選項</vt:lpstr>
      <vt:lpstr>7.4 現代 WAN 連通性現代 WAN</vt:lpstr>
      <vt:lpstr>7.4現代 WAN 連通性現代化的 WAN 連通性選項</vt:lpstr>
      <vt:lpstr>7.4 現代 WAN 連通性乙太網 WAN</vt:lpstr>
      <vt:lpstr>7.4現代 WAN 連通性MPLS</vt:lpstr>
      <vt:lpstr>7.5 網際網路為基礎的連通性網際網路為基礎的連通性選項</vt:lpstr>
      <vt:lpstr>7.5網際網路為基礎的連通性DSL 技術</vt:lpstr>
      <vt:lpstr>7.5網際網路為基礎的連通性DSL 連接</vt:lpstr>
      <vt:lpstr>7.5網際網路為基礎的連通性DSL 和 PPP</vt:lpstr>
      <vt:lpstr>7.5網際網路為基礎的連通性有線電視纜線技術</vt:lpstr>
      <vt:lpstr>7.5網際網路為基礎的連通性光纖</vt:lpstr>
      <vt:lpstr>7.5網際網路為基礎的連通性無線網際網路為基礎的寬頻</vt:lpstr>
      <vt:lpstr>7.5網際網路為基礎的連通性VPN 技術</vt:lpstr>
      <vt:lpstr>7.5網際網路為基礎的連通性ISP 連通性選項</vt:lpstr>
      <vt:lpstr>7.5網際網路為基礎的連通性寬頻解決方案比較</vt:lpstr>
      <vt:lpstr>7.6我在本模組中學到了什麼？</vt:lpstr>
      <vt:lpstr>7.6我在本模組中學到了什麼？</vt:lpstr>
      <vt:lpstr>7.6我在本模組中學到了什麼？</vt:lpstr>
      <vt:lpstr>7.6我在本模組中學到了什麼？</vt:lpstr>
      <vt:lpstr>WAN 概念新詞彙和命令</vt:lpstr>
      <vt:lpstr>WAN 概念新詞彙和命令</vt:lpstr>
      <vt:lpstr>第八章VPN 和 IPsec 概念</vt:lpstr>
      <vt:lpstr>模組目標</vt:lpstr>
      <vt:lpstr>8.1 VPN 技術虛擬私有網路</vt:lpstr>
      <vt:lpstr>8.1 VPN 技術VPN 優點</vt:lpstr>
      <vt:lpstr>8.1 VPN 技術站點對站點與遠端存取 VPN</vt:lpstr>
      <vt:lpstr>8.1 VPN 技術站點對站點與遠端存取 VPN（續）</vt:lpstr>
      <vt:lpstr>8.1 VPN 技術企業與服務供應商 VPN</vt:lpstr>
      <vt:lpstr>8.2 VPN 的類型遠端存取 VPN</vt:lpstr>
      <vt:lpstr>8.2 VPN 的類型SSL VPN</vt:lpstr>
      <vt:lpstr>8.2 VPN 的類型站點對站點 IPsec VPN</vt:lpstr>
      <vt:lpstr>8.2 VPN 的類型GRE over IPsec</vt:lpstr>
      <vt:lpstr>8.2 VPN 的類型GRE over IPsec（續）</vt:lpstr>
      <vt:lpstr>8.2VPN 的類型GRE over IPsec（續）</vt:lpstr>
      <vt:lpstr>8.2 VPN 的類型動態多點 VPN</vt:lpstr>
      <vt:lpstr>8.2 VPN 的類型IPsec 虛擬通道介面</vt:lpstr>
      <vt:lpstr>8.2 VPN 的類型服務供應商 MPLS VPN</vt:lpstr>
      <vt:lpstr>8.3 IPSecIPsec 技術</vt:lpstr>
      <vt:lpstr>8.3 IPSecIPsec 技術（續） </vt:lpstr>
      <vt:lpstr>8.3 IPSecIPsec 協定封裝</vt:lpstr>
      <vt:lpstr>8.3 IPSec機密性</vt:lpstr>
      <vt:lpstr>8.3 IPSec機密性（續）</vt:lpstr>
      <vt:lpstr>8.3 IPSec完整性</vt:lpstr>
      <vt:lpstr>8.3 IPSec認證</vt:lpstr>
      <vt:lpstr>8.3 IPSec以 Diffie-Hellman 安全金鑰交換</vt:lpstr>
      <vt:lpstr>8.4 我在本模組中學到了什麼？</vt:lpstr>
      <vt:lpstr>8.4我在本模組中學到了什麼？（續）</vt:lpstr>
      <vt:lpstr>VPN 和 IPsec 概念新詞彙和命令</vt:lpstr>
      <vt:lpstr>第九章QoS 概念</vt:lpstr>
      <vt:lpstr>模組目標</vt:lpstr>
      <vt:lpstr>9.1 網路傳輸品質排定流量的優先權</vt:lpstr>
      <vt:lpstr>9.1網路傳輸品質頻寬、擁塞、延遲和抖動</vt:lpstr>
      <vt:lpstr>9.1網路傳輸品質頻寬、擁塞、延遲和抖動（續）</vt:lpstr>
      <vt:lpstr>9.1網路傳輸品質封包遺失</vt:lpstr>
      <vt:lpstr>9.1網路傳輸品質封包遺失（續）</vt:lpstr>
      <vt:lpstr>9.2 流量特徵網路流量趨勢</vt:lpstr>
      <vt:lpstr>9.2 流量特徵語音</vt:lpstr>
      <vt:lpstr>9.2流量特徵視訊</vt:lpstr>
      <vt:lpstr>9.2流量特徵資料</vt:lpstr>
      <vt:lpstr>9.2 流量特徵資料（續）</vt:lpstr>
      <vt:lpstr>9.3 佇列演算法佇列簡介</vt:lpstr>
      <vt:lpstr>9.3佇列演算法先進先出</vt:lpstr>
      <vt:lpstr>9.3佇列演算法加權公平佇列 (WFQ)</vt:lpstr>
      <vt:lpstr>9.3佇列演算法基於類別的加權公平佇列 (CBWFQ)</vt:lpstr>
      <vt:lpstr>9.3佇列演算法基於類別的加權公平佇列 (CBWFQ) （續）</vt:lpstr>
      <vt:lpstr>9.3佇列演算法低延時佇列 (LLQ)</vt:lpstr>
      <vt:lpstr>9.4 QoS 模型選取適當的 QoS 政策模型</vt:lpstr>
      <vt:lpstr>9.4 QoS 模型盡力遞送</vt:lpstr>
      <vt:lpstr>9.4 QoS 模型整合式服務</vt:lpstr>
      <vt:lpstr>9.4 QoS 模型整合式服務（續）</vt:lpstr>
      <vt:lpstr>9.4 QoS 模型差異化服務</vt:lpstr>
      <vt:lpstr>9.4 QoS 模型差異化服務（續）</vt:lpstr>
      <vt:lpstr>9.5 QoS 實作技術避免封包遺失</vt:lpstr>
      <vt:lpstr>9.5 QoS 實作技術QoS 工具</vt:lpstr>
      <vt:lpstr>9.5 QoS 實作技術QoS 工具（續） </vt:lpstr>
      <vt:lpstr>9.5 QoS 實作技術分類和標記</vt:lpstr>
      <vt:lpstr>9.5 QoS 實作技術分類和標記（續） </vt:lpstr>
      <vt:lpstr>9.5 QoS 實作技術在第 2 層標記</vt:lpstr>
      <vt:lpstr>9.5 QoS 實作技術在第 2 層標記（續）</vt:lpstr>
      <vt:lpstr>9.5 QoS 實作技術在第 3 層標記</vt:lpstr>
      <vt:lpstr>9.5 QoS 實作技術服務類型和流量類別欄位</vt:lpstr>
      <vt:lpstr>9.5 QoS 實作技術DSCP 值</vt:lpstr>
      <vt:lpstr>9.5 QoS 實作技術DSCP 值（續）</vt:lpstr>
      <vt:lpstr>9.5 QoS 實作技術類別選擇器位元</vt:lpstr>
      <vt:lpstr>9.5 QoS 實作技術信任邊界</vt:lpstr>
      <vt:lpstr>9.5 QoS 實作技術擁塞避免</vt:lpstr>
      <vt:lpstr>9.5 QoS 實作技術塑形和監管</vt:lpstr>
      <vt:lpstr>9.5 QoS 實作技術塑形和監管（續） </vt:lpstr>
      <vt:lpstr>9.5 QoS 實作技術QoS 政策準則</vt:lpstr>
      <vt:lpstr>9.6 我在本模組中學到了什麼？</vt:lpstr>
      <vt:lpstr>9.6 我在本模組中學到了什麼？（續）</vt:lpstr>
      <vt:lpstr>9.6我在本模組中學到了什麼？（續）</vt:lpstr>
      <vt:lpstr>9.6 我在本模組中學到了什麼？（續）</vt:lpstr>
      <vt:lpstr>QoS 概念新詞彙和命令</vt:lpstr>
      <vt:lpstr>第十章網路管理</vt:lpstr>
      <vt:lpstr>模組目標</vt:lpstr>
      <vt:lpstr>10.1 使用 CDP 發現裝置CDP 概觀</vt:lpstr>
      <vt:lpstr>10.1使用 CDP 發現裝置設定和驗證 CDP</vt:lpstr>
      <vt:lpstr>10.1 使用 CDP 發現裝置使用 CDP 發現裝置</vt:lpstr>
      <vt:lpstr>10.1 使用 CDP 發現裝置使用 CDP 發現裝置（續）</vt:lpstr>
      <vt:lpstr>10.2 使用 LLDP 發現裝置LLDP 概觀</vt:lpstr>
      <vt:lpstr>10.2 使用 LLDP 發現裝置設定和驗證 LLDP</vt:lpstr>
      <vt:lpstr>10.2 使用 LLDP 發現裝置使用 LLDP 發現裝置</vt:lpstr>
      <vt:lpstr>10.2 使用 LLDP 發現裝置使用 LLDP 發現裝置（續）</vt:lpstr>
      <vt:lpstr>10.3 NTP時間和日曆服務</vt:lpstr>
      <vt:lpstr>10.3 NTP時間和日曆服務（續）</vt:lpstr>
      <vt:lpstr>10.3 NTPNTP 運作</vt:lpstr>
      <vt:lpstr>10.3 NTPNTP 運作（續） </vt:lpstr>
      <vt:lpstr>10.3 NTP設定和驗證 NTP</vt:lpstr>
      <vt:lpstr>10.3 NTP設定和驗證 NTP（續） </vt:lpstr>
      <vt:lpstr>10.3 NTP設定和驗證 NTP（續） </vt:lpstr>
      <vt:lpstr>10.4 SNMPSNMP 簡介</vt:lpstr>
      <vt:lpstr>10.4 SNMPSNMP 簡介</vt:lpstr>
      <vt:lpstr>10.4 SNMPSNMP 操作</vt:lpstr>
      <vt:lpstr>10.4 SNMPSNMP 操作（續） </vt:lpstr>
      <vt:lpstr>10.4 SNMPSNMP 代理陷阱</vt:lpstr>
      <vt:lpstr>10.4 SNMPSNMP 版本</vt:lpstr>
      <vt:lpstr>10.4 SNMP社群字串</vt:lpstr>
      <vt:lpstr>10.4 SNMPMIB 物件 ID</vt:lpstr>
      <vt:lpstr>10.4 SNMPMIB 物件 ID（續） </vt:lpstr>
      <vt:lpstr>10.4 SNMPSNMP 輪詢案例</vt:lpstr>
      <vt:lpstr>10.4 SNMPSNMP 物件導覽器</vt:lpstr>
      <vt:lpstr>10.5 Syslog Syslog 簡介</vt:lpstr>
      <vt:lpstr>10.5 Syslog Syslog 運作</vt:lpstr>
      <vt:lpstr>10.5 Syslog Syslog 訊息格式</vt:lpstr>
      <vt:lpstr>10.5 Syslog Syslog 設施</vt:lpstr>
      <vt:lpstr>10.5 Syslog Syslog 設施（續） </vt:lpstr>
      <vt:lpstr>10.5 Syslog 設定 Syslog 時間戳記</vt:lpstr>
      <vt:lpstr>10.6 路由器和交換器檔案維護路由器檔案系統</vt:lpstr>
      <vt:lpstr>10.6 路由器和交換器檔案維護路由器檔案系統（續） </vt:lpstr>
      <vt:lpstr>10.6路由器和交換器檔案維護路由器檔案系統（續）</vt:lpstr>
      <vt:lpstr>10.6路由器和交換器檔案維護交換器檔案系統</vt:lpstr>
      <vt:lpstr>10.6 路由器和交換器檔案維護使用文字檔備份設定</vt:lpstr>
      <vt:lpstr>10.6路由器和交換器檔案維護使用文字檔還原設定</vt:lpstr>
      <vt:lpstr>10.6 路由器和交換器檔案維護使用 TFTP 備份和還原設定</vt:lpstr>
      <vt:lpstr>10.6 路由器和交換器檔案維護Cisco 路由器上的 USB 連接埠</vt:lpstr>
      <vt:lpstr>10.6 路由器和交換器檔案維護使用 USB 備份和還原設定</vt:lpstr>
      <vt:lpstr>10.6路由器和交換器檔案維護使用 USB 備份和還原設定（續）</vt:lpstr>
      <vt:lpstr>10.6 路由器和交換器檔案維護密碼復原程序</vt:lpstr>
      <vt:lpstr>10.6 路由器和交換器檔案維護密碼復原範例</vt:lpstr>
      <vt:lpstr>10.6 路由器和交換器檔案維護密碼復原範例（續） </vt:lpstr>
      <vt:lpstr>10.6 路由器和交換器檔案維護密碼復原範例（續） </vt:lpstr>
      <vt:lpstr>10.6 路由器和交換器檔案維護密碼復原範例（續） </vt:lpstr>
      <vt:lpstr>10.6 路由器和交換器檔案維護密碼復原範例（續） </vt:lpstr>
      <vt:lpstr>10.7 IOS 映像管理TFTP 伺服器作為備份位置</vt:lpstr>
      <vt:lpstr>10.7 IOS 映像管理備份 IOS 映像至 TFTP 伺服器範例</vt:lpstr>
      <vt:lpstr>10.7  IOS 映像管理複製 IOS 映像到裝置範例</vt:lpstr>
      <vt:lpstr>10.7  IOS 映像管理Boot system 命令</vt:lpstr>
      <vt:lpstr>10.8 我在本模組中學到了什麼？</vt:lpstr>
      <vt:lpstr>10.8我在本模組中學到了什麼？（續）</vt:lpstr>
      <vt:lpstr>10.8 我在本模組中學到了什麼？（續）</vt:lpstr>
      <vt:lpstr>10.8 我在本模組中學到了什麼？（續）</vt:lpstr>
      <vt:lpstr>10.8 我在本模組中學到了什麼？（續）</vt:lpstr>
      <vt:lpstr>網路管理新詞彙和命令</vt:lpstr>
      <vt:lpstr>網路管理新詞彙和命令（續） </vt:lpstr>
      <vt:lpstr>第十一章網路設計</vt:lpstr>
      <vt:lpstr>模組目標</vt:lpstr>
      <vt:lpstr>11.1 階層式網路延伸網路的需求</vt:lpstr>
      <vt:lpstr>11.1 階層式網路無邊界交換網路</vt:lpstr>
      <vt:lpstr>11.1 階層式網路無邊界交換網路中的階層架構</vt:lpstr>
      <vt:lpstr>11.1 階層式網路存取層、分佈層和核心層功能</vt:lpstr>
      <vt:lpstr>11.1階層式網路三層和雙層範例</vt:lpstr>
      <vt:lpstr>11.1階層式網路交換網路的角色</vt:lpstr>
      <vt:lpstr>11.2 可延展的網路為延展性設計</vt:lpstr>
      <vt:lpstr>11.2 可延展的網路備援計劃</vt:lpstr>
      <vt:lpstr>11.2 可延展的網路縮小故障網域範圍</vt:lpstr>
      <vt:lpstr>11.2可延展的網路增加頻寬</vt:lpstr>
      <vt:lpstr>11.2 可延展的網路擴充存取層</vt:lpstr>
      <vt:lpstr>11.2 可延展的網路調整路由協定</vt:lpstr>
      <vt:lpstr>11.3 交換器硬體交換器平台</vt:lpstr>
      <vt:lpstr>11.2交換器硬體交換器平台（續）</vt:lpstr>
      <vt:lpstr>11.3交換器硬體交換器平台（續）</vt:lpstr>
      <vt:lpstr>11.3交換器硬體交換器外形規格</vt:lpstr>
      <vt:lpstr>11.3交換器硬體交換器外形規格（續）</vt:lpstr>
      <vt:lpstr>11.3交換器硬體連接埠密度</vt:lpstr>
      <vt:lpstr>11.3交換器硬體轉送速率</vt:lpstr>
      <vt:lpstr>11.3交換器硬體乙太網路供電</vt:lpstr>
      <vt:lpstr>11.3交換器硬體多層交換</vt:lpstr>
      <vt:lpstr>11.3交換器硬體交換器選擇的業務考量</vt:lpstr>
      <vt:lpstr>11.4 路由器硬體路由器需求</vt:lpstr>
      <vt:lpstr>11.4 路由器硬體Cisco 路由器</vt:lpstr>
      <vt:lpstr>11.4 路由器硬體Cisco 路由器（續）</vt:lpstr>
      <vt:lpstr>11.4 路由器硬體Cisco 路由器（續）</vt:lpstr>
      <vt:lpstr>11.4 路由器硬體Cisco 路由器（續）</vt:lpstr>
      <vt:lpstr>11.4 路由器硬體路由器外型規格</vt:lpstr>
      <vt:lpstr>11.4路由器硬體路由器外型規格（續）</vt:lpstr>
      <vt:lpstr>11.4 路由器硬體路由器外型規格（續）</vt:lpstr>
      <vt:lpstr>11.4 路由器硬體路由器外型規格（續）</vt:lpstr>
      <vt:lpstr>11.5 我在本模組中學到了什麼？</vt:lpstr>
      <vt:lpstr>11.5我在本模組中學到了什麼？（續）</vt:lpstr>
      <vt:lpstr>網路設計新詞彙和命令</vt:lpstr>
      <vt:lpstr>第十二章網路故障排除</vt:lpstr>
      <vt:lpstr>模組目標</vt:lpstr>
      <vt:lpstr>12.1 網路文件文件概述</vt:lpstr>
      <vt:lpstr>12.1網路文件網路拓撲圖</vt:lpstr>
      <vt:lpstr>12.1網路文件網路裝置文件</vt:lpstr>
      <vt:lpstr>12.1 網路文件建立網路基線</vt:lpstr>
      <vt:lpstr>12.1網路文件步驟 1 - 確定需要收集哪些類型的資料</vt:lpstr>
      <vt:lpstr>12.1網路文件步驟 2 - 識別裝置和感興趣的埠</vt:lpstr>
      <vt:lpstr>12.1 網路文件步驟 3 - 決定基線週期</vt:lpstr>
      <vt:lpstr>12.1網路文件資料測量</vt:lpstr>
      <vt:lpstr>12.2 故障排除程序一般故障排除步驟</vt:lpstr>
      <vt:lpstr>12.2 故障排除程序七步驟故障排除程序</vt:lpstr>
      <vt:lpstr>12.2 故障排除程序詢問終端使用者</vt:lpstr>
      <vt:lpstr>12.2故障排除程序收集資訊</vt:lpstr>
      <vt:lpstr>12.2 故障排除程序使用分層模型故障排除</vt:lpstr>
      <vt:lpstr>12.2 故障排除程序結構化的故障排除方法</vt:lpstr>
      <vt:lpstr>12.2 故障排除程序選取故障排除方法的準則</vt:lpstr>
      <vt:lpstr>12.3 故障排除工具軟體故障排除工具</vt:lpstr>
      <vt:lpstr>12.3 故障排除工具協定分析器</vt:lpstr>
      <vt:lpstr>12.3故障排除工具硬體故障排除工具</vt:lpstr>
      <vt:lpstr>12.3故障排除工具Syslog 伺服器作為故障排除工具</vt:lpstr>
      <vt:lpstr>12.4 網路問題的徵候和原因實體層故障排除</vt:lpstr>
      <vt:lpstr>12.4網路問題的徵候和原因實體層故障排除（續）</vt:lpstr>
      <vt:lpstr>12.4網路問題的徵候和原因資料鏈結層故障排除</vt:lpstr>
      <vt:lpstr>12.4 網路問題的徵候和原因資料鏈結層故障排除（續）</vt:lpstr>
      <vt:lpstr>12.4 網路問題的徵候和原因網路層故障排除</vt:lpstr>
      <vt:lpstr>12.4 網路問題的徵候和原因網路層故障排除（續）</vt:lpstr>
      <vt:lpstr>12.4網路問題的徵候和原因傳輸層故障排除 - ACL</vt:lpstr>
      <vt:lpstr>12.4網路問題的徵候和原因傳輸層故障排除 - IPv4 NAT</vt:lpstr>
      <vt:lpstr>12.4網路問題的徵候和原因應用層故障排除</vt:lpstr>
      <vt:lpstr>12.5故障排除 IP 連通性故障排除端對端連通性的元件</vt:lpstr>
      <vt:lpstr>12.5 故障排除 IP 連通性端對端連通性問題發起的故障排除</vt:lpstr>
      <vt:lpstr>12.5 故障排除 IP 連通性第 1 步 - 驗證實體層</vt:lpstr>
      <vt:lpstr>12.5 故障排除 IP 連通性第 2 步 - 檢查雙工不匹配</vt:lpstr>
      <vt:lpstr>12.5 故障排除 IP 連通性第 3 步 - 驗證本地網路上的定址</vt:lpstr>
      <vt:lpstr>12.5 故障排除 IP 連通性故障排除 VLAN 指派範例</vt:lpstr>
      <vt:lpstr>12.5 故障排除 IP 連通性第 4 步-驗證預設閘道</vt:lpstr>
      <vt:lpstr>12.5 故障排除 IP 連通性故障排除 IPv6 預設閘道範例</vt:lpstr>
      <vt:lpstr>12.5 故障排除 IP 連通性第 5 步 - 驗證正確的路徑</vt:lpstr>
      <vt:lpstr>12.5 故障排除 IP 連通性第 6 步 - 驗證傳輸層</vt:lpstr>
      <vt:lpstr>12.5 故障排除 IP 連通性第 7 步 - 驗證 ACL</vt:lpstr>
      <vt:lpstr>12.5 故障排除 IP 連通性第 8 步 - 驗證 DNS</vt:lpstr>
      <vt:lpstr>12.6 我在本模組中學到了什麼？</vt:lpstr>
      <vt:lpstr>網路故障排除新詞彙和命令</vt:lpstr>
      <vt:lpstr>第十三章網路虛擬化</vt:lpstr>
      <vt:lpstr>模組目標</vt:lpstr>
      <vt:lpstr>13.1 雲端運算雲端概觀</vt:lpstr>
      <vt:lpstr>13.1 雲端運算雲端服務</vt:lpstr>
      <vt:lpstr>13.1 雲端運算雲端模型</vt:lpstr>
      <vt:lpstr>13.1雲端運算雲端運算與資料中心的比較</vt:lpstr>
      <vt:lpstr>13.2 虛擬化雲端運算和虛擬化</vt:lpstr>
      <vt:lpstr>13.2 虛擬化專用伺服器</vt:lpstr>
      <vt:lpstr>13.2虛擬化伺服器虛擬化</vt:lpstr>
      <vt:lpstr>13.2虛擬化虛擬化的優勢</vt:lpstr>
      <vt:lpstr>13.2 虛擬化抽象層</vt:lpstr>
      <vt:lpstr>13.2 虛擬化第 2 類虛擬機管理程式</vt:lpstr>
      <vt:lpstr>13.3 虛擬網路基礎建設第 1 類虛擬機管理程式</vt:lpstr>
      <vt:lpstr>13.3 虛擬網路基礎建設在虛擬機管理程式上安裝 VM</vt:lpstr>
      <vt:lpstr>13.3虛擬網路基礎建設網路虛擬化的複雜性</vt:lpstr>
      <vt:lpstr>13.3 虛擬網路基礎建設網路虛擬化的複雜性（續）</vt:lpstr>
      <vt:lpstr>13.4 軟體定義網路控制平面和資料平面</vt:lpstr>
      <vt:lpstr>13.4 軟體定義網路控制平面和資料平面（續）</vt:lpstr>
      <vt:lpstr>13.4 軟體定義網路控制平面和資料平面（續）</vt:lpstr>
      <vt:lpstr>13.4 軟體定義網路網路虛擬化技術</vt:lpstr>
      <vt:lpstr>13.4 軟體定義網路網路虛擬化技術（續）</vt:lpstr>
      <vt:lpstr>13.4 軟體定義網路傳統和 SDN 架構</vt:lpstr>
      <vt:lpstr>13.4 軟體定義網路傳統和 SDN 架構（續） </vt:lpstr>
      <vt:lpstr>13.5 控制器SDN 控制器和操作</vt:lpstr>
      <vt:lpstr>13.5 控制器SDN 控制器和操作（續） </vt:lpstr>
      <vt:lpstr>13.5 控制器視訊 - Cisco ACI</vt:lpstr>
      <vt:lpstr>13.5 控制器ACI 核心組件</vt:lpstr>
      <vt:lpstr>13.5 控制器ACI 核心組件（續）</vt:lpstr>
      <vt:lpstr>13.5 控制器Spine-Leaf 拓撲</vt:lpstr>
      <vt:lpstr>13.5 控制器SDN 類型</vt:lpstr>
      <vt:lpstr>13.5 控制器SDN 類型（續） </vt:lpstr>
      <vt:lpstr>13.5 控制器SDN 類型（續）</vt:lpstr>
      <vt:lpstr>13.5 控制器APIC-EM 功能</vt:lpstr>
      <vt:lpstr>13.5 控制器APIC-EM 路徑追蹤</vt:lpstr>
      <vt:lpstr>13.6 我在本模組中學到了什麼？</vt:lpstr>
      <vt:lpstr>13.6 我在本模組中學到了什麼？（續）</vt:lpstr>
      <vt:lpstr>13.6 我在本模組中學到了什麼？（續）</vt:lpstr>
      <vt:lpstr>13.6 我在本模組中學到了什麼？（續）</vt:lpstr>
      <vt:lpstr>網路虛擬化新詞彙和命令</vt:lpstr>
      <vt:lpstr>第十四章網路自動化</vt:lpstr>
      <vt:lpstr>模組目標</vt:lpstr>
      <vt:lpstr>14.1 自動化概述自動化的增加</vt:lpstr>
      <vt:lpstr>14.1 自動化概述能思考的裝置</vt:lpstr>
      <vt:lpstr>14.2 資料格式資料格式概念</vt:lpstr>
      <vt:lpstr>14.2 資料格式資料格式規則</vt:lpstr>
      <vt:lpstr>14.2 資料格式比較資料格式</vt:lpstr>
      <vt:lpstr>14.2 資料格式JSON 資料格式 </vt:lpstr>
      <vt:lpstr>14.2 資料格式JSON 資料格式（續） </vt:lpstr>
      <vt:lpstr>14.2 資料格式JSON 語法規則</vt:lpstr>
      <vt:lpstr>14.2 資料格式JSON 語法規則（續） </vt:lpstr>
      <vt:lpstr>14.2資料格式JSON 語法規則（續）</vt:lpstr>
      <vt:lpstr>14.2資料格式YAML 資料格式</vt:lpstr>
      <vt:lpstr>14.2 資料格式YAML 資料格式（續） </vt:lpstr>
      <vt:lpstr>14.2資料格式XML 資料格式</vt:lpstr>
      <vt:lpstr>14.2 資料格式XML 資料格式（續） </vt:lpstr>
      <vt:lpstr>14.3 APIAPI 概念</vt:lpstr>
      <vt:lpstr>14.3 APIAPI 範例</vt:lpstr>
      <vt:lpstr>14.3 APIAPI 範例（續） </vt:lpstr>
      <vt:lpstr>14.3 API開放、內部和合作夥伴 API</vt:lpstr>
      <vt:lpstr>14.3 APIWeb 服務 API 的類型</vt:lpstr>
      <vt:lpstr>14.4 RESTREST 和 RESTful API</vt:lpstr>
      <vt:lpstr>14.4 RESTRESTful 實作</vt:lpstr>
      <vt:lpstr>14.4 RESTURI, URN, and URL</vt:lpstr>
      <vt:lpstr>14.4  RESTRESTful 請求的剖析</vt:lpstr>
      <vt:lpstr>14.4 RESTRESTful 請求的剖析（續） </vt:lpstr>
      <vt:lpstr>14.4 RESTRESTful 請求的剖析（續）</vt:lpstr>
      <vt:lpstr>14.4  RESTRESTful API 應用程式</vt:lpstr>
      <vt:lpstr>14.5 設定管理工具傳統網路設定</vt:lpstr>
      <vt:lpstr>14.5設定管理工具傳統網路設定（續）</vt:lpstr>
      <vt:lpstr>14.5 設定管理工具網路自動化</vt:lpstr>
      <vt:lpstr>14.5設定管理工具設定管理工具</vt:lpstr>
      <vt:lpstr>14.5 設定管理工具設定管理工具（續）</vt:lpstr>
      <vt:lpstr>14.5設定管理工具比較 Ansible，Chef，Puppet 和 Saltstack</vt:lpstr>
      <vt:lpstr>14.6 IBN 和 Cisco DNA Center意向型網路概述</vt:lpstr>
      <vt:lpstr>14.6 IBN 和 Cisco DNA Center意向型網路概述（續）</vt:lpstr>
      <vt:lpstr>14.6 IBN 和 Cisco DNA Center網路基礎建設即網狀架構</vt:lpstr>
      <vt:lpstr>14.6 IBN 和 Cisco DNA Center網路基礎建設即網狀架構（續） </vt:lpstr>
      <vt:lpstr>14.6 IBN 和 Cisco DNA CenterCisco 數位網路架構 (DNA)</vt:lpstr>
      <vt:lpstr>14.6 IBN 和 Cisco DNA CenterCisco 數位網路架構 (DNA)（續）</vt:lpstr>
      <vt:lpstr>14.6 IBN 和 Cisco DNA CenterCisco 數位網路架構 (DNA)（續）</vt:lpstr>
      <vt:lpstr>14.6  IBN 和 Cisco DNA CenterCisco DNA Center</vt:lpstr>
      <vt:lpstr>14.6 IBN 和 Cisco DNA CenterCisco DNA Center（續） </vt:lpstr>
      <vt:lpstr>15.8我在本模組中學到了什麼？</vt:lpstr>
      <vt:lpstr>15.8在本模組中學到了什麼？（續）</vt:lpstr>
      <vt:lpstr>15.8我在本模組中學到了什麼？（續）</vt:lpstr>
      <vt:lpstr>15.8我在本模組中學到了什麼？（續）</vt:lpstr>
      <vt:lpstr>網路自動化新詞彙和命令</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單元 1：今日的網路連線</dc:title>
  <dc:creator>user</dc:creator>
  <cp:lastModifiedBy>邱柏瑞</cp:lastModifiedBy>
  <cp:revision>99</cp:revision>
  <cp:lastPrinted>2023-01-11T00:02:47.000</cp:lastPrinted>
  <dcterms:created xsi:type="dcterms:W3CDTF">2022-12-21T02:00:47Z</dcterms:created>
  <dcterms:modified xsi:type="dcterms:W3CDTF">2026-01-20T11:06:08Z</dcterms:modified>
</cp:coreProperties>
</file>